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98" r:id="rId2"/>
    <p:sldId id="299" r:id="rId3"/>
    <p:sldId id="300" r:id="rId4"/>
    <p:sldId id="301" r:id="rId5"/>
    <p:sldId id="302" r:id="rId6"/>
  </p:sldIdLst>
  <p:sldSz cx="9144000" cy="6858000" type="screen4x3"/>
  <p:notesSz cx="6797675" cy="9926638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DE6A"/>
    <a:srgbClr val="3399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143" autoAdjust="0"/>
  </p:normalViewPr>
  <p:slideViewPr>
    <p:cSldViewPr>
      <p:cViewPr>
        <p:scale>
          <a:sx n="94" d="100"/>
          <a:sy n="94" d="100"/>
        </p:scale>
        <p:origin x="-16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2ED089CB-1FD6-4BEE-A3FB-63A101E5FE54}" type="datetimeFigureOut">
              <a:rPr lang="en-AU"/>
              <a:pPr>
                <a:defRPr/>
              </a:pPr>
              <a:t>2015-01-24</a:t>
            </a:fld>
            <a:endParaRPr lang="en-AU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BCF68C28-75EA-427A-86EB-0BD405C8179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6964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979D4E14-44A8-44A2-99FA-AEAE3A5C4EF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75580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3143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Make</a:t>
            </a:r>
            <a:r>
              <a:rPr lang="en-AU" baseline="0" dirty="0" smtClean="0"/>
              <a:t> sure that there is a plan with specific dates to finalise the Standards the group has been working on</a:t>
            </a:r>
          </a:p>
          <a:p>
            <a:endParaRPr lang="en-AU" baseline="0" dirty="0" smtClean="0"/>
          </a:p>
          <a:p>
            <a:r>
              <a:rPr lang="en-AU" baseline="0" dirty="0" smtClean="0"/>
              <a:t>Facilitate a discussion on what should happen to the remaining Standards (i.e. whether they will be contextualised, by whom, and when) – especially the mainstreaming ones</a:t>
            </a:r>
          </a:p>
          <a:p>
            <a:pPr marL="0" indent="0">
              <a:buFont typeface="Arial"/>
              <a:buNone/>
            </a:pPr>
            <a:endParaRPr lang="en-AU" i="1" baseline="0" dirty="0" smtClean="0"/>
          </a:p>
          <a:p>
            <a:pPr marL="0" indent="0">
              <a:buFont typeface="Arial"/>
              <a:buNone/>
            </a:pPr>
            <a:r>
              <a:rPr lang="en-AU" i="1" baseline="0" dirty="0" smtClean="0"/>
              <a:t>The organising committee will need to have discussed key priorities, dates, etc.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86467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Break</a:t>
            </a:r>
            <a:r>
              <a:rPr lang="en-US" baseline="0" dirty="0" smtClean="0"/>
              <a:t> down the steps of revising the Strategic Plan and who needs to be consulted</a:t>
            </a:r>
          </a:p>
          <a:p>
            <a:endParaRPr lang="en-US" baseline="0" dirty="0" smtClean="0"/>
          </a:p>
          <a:p>
            <a:r>
              <a:rPr lang="en-US" baseline="0" dirty="0" smtClean="0"/>
              <a:t>Rewrite the slide with specifics on other national documents – i.e. SOPs, training guides, advertisements for new jobs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5810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an image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9D4E14-44A8-44A2-99FA-AEAE3A5C4EF3}" type="slidenum">
              <a:rPr lang="en-AU" smtClean="0"/>
              <a:pPr>
                <a:defRPr/>
              </a:pPr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8419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714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2561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84888" y="836613"/>
            <a:ext cx="1943100" cy="52562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836613"/>
            <a:ext cx="5681663" cy="52562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4744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1340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88366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700213"/>
            <a:ext cx="3811588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4813" y="1700213"/>
            <a:ext cx="3813175" cy="4392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8612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9274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653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645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0813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6302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tiff"/><Relationship Id="rId15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836613"/>
            <a:ext cx="7777163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00213"/>
            <a:ext cx="7777163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-14031" y="222769"/>
            <a:ext cx="7667625" cy="541935"/>
          </a:xfrm>
          <a:prstGeom prst="rect">
            <a:avLst/>
          </a:prstGeom>
          <a:gradFill rotWithShape="1">
            <a:gsLst>
              <a:gs pos="0">
                <a:srgbClr val="3399FF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399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30" name="Picture 12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085" y="73049"/>
            <a:ext cx="1368425" cy="763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ines.tiff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43"/>
          <a:stretch/>
        </p:blipFill>
        <p:spPr>
          <a:xfrm>
            <a:off x="1475656" y="6278018"/>
            <a:ext cx="6715611" cy="588563"/>
          </a:xfrm>
          <a:prstGeom prst="rect">
            <a:avLst/>
          </a:prstGeom>
        </p:spPr>
      </p:pic>
      <p:pic>
        <p:nvPicPr>
          <p:cNvPr id="10" name="Picture 9" descr="lines.tiff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" r="83087" b="16343"/>
          <a:stretch/>
        </p:blipFill>
        <p:spPr>
          <a:xfrm>
            <a:off x="8079975" y="6278018"/>
            <a:ext cx="1064025" cy="588563"/>
          </a:xfrm>
          <a:prstGeom prst="rect">
            <a:avLst/>
          </a:prstGeom>
        </p:spPr>
      </p:pic>
      <p:pic>
        <p:nvPicPr>
          <p:cNvPr id="11" name="Picture 10" descr="cpwg-mslogo.tiff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25" y="6177210"/>
            <a:ext cx="642292" cy="68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498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3399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au/url?sa=i&amp;rct=j&amp;q=&amp;esrc=s&amp;frm=1&amp;source=images&amp;cd=&amp;cad=rja&amp;docid=KHLuCOvdsYWdIM&amp;tbnid=GP2SX7Grmeej7M:&amp;ved=0CAUQjRw&amp;url=http://www.spoilertv.com/2012/05/spoilertv-community-introduction-thread.html&amp;ei=Cve3UZb2E4vbkgWY04D4Bg&amp;bvm=bv.47810305,d.dGI&amp;psig=AFQjCNG91vJs9aTKiqYzh3FhkmiL4zNQYw&amp;ust=1371097186767439" TargetMode="External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5" Type="http://schemas.openxmlformats.org/officeDocument/2006/relationships/image" Target="../media/image7.jp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683568" y="105273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Next Steps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475656" y="2276872"/>
            <a:ext cx="6400800" cy="196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MS PGothic" pitchFamily="34" charset="-128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tint val="75000"/>
                  </a:sysClr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Finalising and</a:t>
            </a:r>
            <a:r>
              <a:rPr kumimoji="0" lang="en-CA" sz="3200" b="0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>
                    <a:tint val="75000"/>
                  </a:sysClr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 applying our contextualised Standards</a:t>
            </a:r>
            <a:endParaRPr kumimoji="0" lang="en-CA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tint val="75000"/>
                </a:sysClr>
              </a:solidFill>
              <a:effectLst/>
              <a:uLnTx/>
              <a:uFillTx/>
              <a:latin typeface="Calibri"/>
              <a:ea typeface="MS PGothic" pitchFamily="34" charset="-128"/>
              <a:cs typeface="+mn-cs"/>
            </a:endParaRPr>
          </a:p>
        </p:txBody>
      </p:sp>
      <p:pic>
        <p:nvPicPr>
          <p:cNvPr id="4" name="Picture 2" descr="http://4.bp.blogspot.com/-K6wG6MSbpp8/T8TwV9kWHcI/AAAAAAABFLc/_GUzejuF8R0/s320/social-media-community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284984"/>
            <a:ext cx="2759124" cy="275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170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67544" y="1124744"/>
            <a:ext cx="806489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MS PGothic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Determine </a:t>
            </a: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a process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to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finalise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 the document</a:t>
            </a:r>
          </a:p>
          <a:p>
            <a:pPr marL="857250" lvl="1" indent="-457200">
              <a:buFont typeface="Wingdings" charset="2"/>
              <a:buChar char="Ø"/>
              <a:defRPr/>
            </a:pPr>
            <a:r>
              <a:rPr lang="en-US" sz="2800" dirty="0" smtClean="0">
                <a:solidFill>
                  <a:sysClr val="windowText" lastClr="000000"/>
                </a:solidFill>
                <a:latin typeface="Calibri"/>
              </a:rPr>
              <a:t>Other consultations?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MS PGothic" pitchFamily="34" charset="-128"/>
              <a:cs typeface="+mn-cs"/>
            </a:endParaRPr>
          </a:p>
          <a:p>
            <a:pPr marL="857250" lvl="1" indent="-457200">
              <a:buFont typeface="Wingdings" charset="2"/>
              <a:buChar char="Ø"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Layout </a:t>
            </a:r>
          </a:p>
          <a:p>
            <a:pPr marL="857250" lvl="1" indent="-457200">
              <a:buFont typeface="Wingdings" charset="2"/>
              <a:buChar char="Ø"/>
              <a:defRPr/>
            </a:pPr>
            <a:r>
              <a:rPr lang="en-US" dirty="0" smtClean="0">
                <a:solidFill>
                  <a:sysClr val="windowText" lastClr="000000"/>
                </a:solidFill>
              </a:rPr>
              <a:t>Launch</a:t>
            </a:r>
          </a:p>
          <a:p>
            <a:pPr marL="400050" lvl="1" indent="0">
              <a:buNone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MS PGothic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>
                <a:solidFill>
                  <a:sysClr val="windowText" lastClr="000000"/>
                </a:solidFill>
                <a:latin typeface="Calibri"/>
              </a:rPr>
              <a:t>Define a p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rocess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MS PGothic" pitchFamily="34" charset="-128"/>
                <a:cs typeface="+mn-cs"/>
              </a:rPr>
              <a:t>for the remaining Standards</a:t>
            </a:r>
          </a:p>
          <a:p>
            <a:pPr marL="857250" lvl="1" indent="-457200">
              <a:buFont typeface="Wingdings" charset="2"/>
              <a:buChar char="Ø"/>
              <a:defRPr/>
            </a:pPr>
            <a:r>
              <a:rPr lang="en-US" sz="2800" dirty="0" smtClean="0">
                <a:solidFill>
                  <a:sysClr val="windowText" lastClr="000000"/>
                </a:solidFill>
                <a:latin typeface="Calibri"/>
              </a:rPr>
              <a:t>Publish as mix of global &amp;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Calibri"/>
              </a:rPr>
              <a:t>contextualised</a:t>
            </a:r>
            <a:r>
              <a:rPr lang="en-US" sz="2800" dirty="0" smtClean="0">
                <a:solidFill>
                  <a:sysClr val="windowText" lastClr="000000"/>
                </a:solidFill>
                <a:latin typeface="Calibri"/>
              </a:rPr>
              <a:t> vs. all </a:t>
            </a:r>
            <a:r>
              <a:rPr lang="en-US" sz="2800" dirty="0" err="1" smtClean="0">
                <a:solidFill>
                  <a:sysClr val="windowText" lastClr="000000"/>
                </a:solidFill>
                <a:latin typeface="Calibri"/>
              </a:rPr>
              <a:t>contextualised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690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7777163" cy="4392612"/>
          </a:xfrm>
        </p:spPr>
        <p:txBody>
          <a:bodyPr/>
          <a:lstStyle/>
          <a:p>
            <a:pPr lvl="0">
              <a:buFont typeface="Arial" pitchFamily="34" charset="0"/>
              <a:buChar char="•"/>
              <a:defRPr/>
            </a:pPr>
            <a:r>
              <a:rPr lang="en-US" sz="3200" kern="1200" dirty="0">
                <a:solidFill>
                  <a:sysClr val="windowText" lastClr="000000"/>
                </a:solidFill>
                <a:ea typeface="MS PGothic" pitchFamily="34" charset="-128"/>
              </a:rPr>
              <a:t>Revise the Strategic </a:t>
            </a:r>
            <a:r>
              <a:rPr lang="en-US" sz="3200" kern="1200" dirty="0" smtClean="0">
                <a:solidFill>
                  <a:sysClr val="windowText" lastClr="000000"/>
                </a:solidFill>
                <a:ea typeface="MS PGothic" pitchFamily="34" charset="-128"/>
              </a:rPr>
              <a:t>Plan </a:t>
            </a:r>
            <a:r>
              <a:rPr lang="en-US" kern="1200" dirty="0" smtClean="0">
                <a:solidFill>
                  <a:srgbClr val="A6A6A6"/>
                </a:solidFill>
                <a:ea typeface="MS PGothic" pitchFamily="34" charset="-128"/>
              </a:rPr>
              <a:t>(or preparedness plan)</a:t>
            </a:r>
          </a:p>
          <a:p>
            <a:pPr lvl="0">
              <a:buFont typeface="Arial" pitchFamily="34" charset="0"/>
              <a:buChar char="•"/>
              <a:defRPr/>
            </a:pPr>
            <a:endParaRPr lang="en-US" kern="1200" dirty="0" smtClean="0">
              <a:solidFill>
                <a:srgbClr val="A6A6A6"/>
              </a:solidFill>
              <a:ea typeface="MS PGothic" pitchFamily="34" charset="-128"/>
            </a:endParaRPr>
          </a:p>
          <a:p>
            <a:pPr lvl="0">
              <a:buFont typeface="Arial" pitchFamily="34" charset="0"/>
              <a:buChar char="•"/>
              <a:defRPr/>
            </a:pPr>
            <a:r>
              <a:rPr lang="en-US" sz="3200" kern="1200" dirty="0" smtClean="0">
                <a:solidFill>
                  <a:srgbClr val="262626"/>
                </a:solidFill>
                <a:ea typeface="MS PGothic" pitchFamily="34" charset="-128"/>
              </a:rPr>
              <a:t>What other national documents or processes should reflect the CPMS?</a:t>
            </a:r>
          </a:p>
          <a:p>
            <a:pPr lvl="0">
              <a:buFont typeface="Arial" pitchFamily="34" charset="0"/>
              <a:buChar char="•"/>
              <a:defRPr/>
            </a:pPr>
            <a:endParaRPr lang="en-US" sz="3200" kern="1200" dirty="0">
              <a:solidFill>
                <a:schemeClr val="bg1">
                  <a:lumMod val="65000"/>
                </a:schemeClr>
              </a:solidFill>
              <a:ea typeface="MS PGothic" pitchFamily="34" charset="-128"/>
            </a:endParaRPr>
          </a:p>
          <a:p>
            <a:pPr lvl="0">
              <a:buFont typeface="Arial" pitchFamily="34" charset="0"/>
              <a:buChar char="•"/>
              <a:defRPr/>
            </a:pPr>
            <a:r>
              <a:rPr lang="en-US" sz="3200" kern="1200" dirty="0" smtClean="0">
                <a:solidFill>
                  <a:sysClr val="windowText" lastClr="000000"/>
                </a:solidFill>
                <a:ea typeface="MS PGothic" pitchFamily="34" charset="-128"/>
              </a:rPr>
              <a:t>Update the capacity</a:t>
            </a:r>
            <a:r>
              <a:rPr lang="en-US" sz="3200" kern="1200" dirty="0">
                <a:solidFill>
                  <a:sysClr val="windowText" lastClr="000000"/>
                </a:solidFill>
                <a:ea typeface="MS PGothic" pitchFamily="34" charset="-128"/>
              </a:rPr>
              <a:t>-building </a:t>
            </a:r>
            <a:r>
              <a:rPr lang="en-US" sz="3200" kern="1200" dirty="0" smtClean="0">
                <a:solidFill>
                  <a:sysClr val="windowText" lastClr="000000"/>
                </a:solidFill>
                <a:ea typeface="MS PGothic" pitchFamily="34" charset="-128"/>
              </a:rPr>
              <a:t>plan</a:t>
            </a:r>
          </a:p>
          <a:p>
            <a:pPr lvl="0">
              <a:buFont typeface="Arial" pitchFamily="34" charset="0"/>
              <a:buChar char="•"/>
              <a:defRPr/>
            </a:pPr>
            <a:endParaRPr lang="en-US" sz="3200" kern="1200" dirty="0" smtClean="0">
              <a:solidFill>
                <a:sysClr val="windowText" lastClr="000000"/>
              </a:solidFill>
              <a:ea typeface="MS PGothic" pitchFamily="34" charset="-128"/>
            </a:endParaRPr>
          </a:p>
          <a:p>
            <a:pPr lvl="0">
              <a:buFont typeface="Arial" pitchFamily="34" charset="0"/>
              <a:buChar char="•"/>
              <a:defRPr/>
            </a:pPr>
            <a:r>
              <a:rPr lang="en-US" sz="3200" kern="1200" dirty="0" smtClean="0">
                <a:solidFill>
                  <a:sysClr val="windowText" lastClr="000000"/>
                </a:solidFill>
                <a:ea typeface="MS PGothic" pitchFamily="34" charset="-128"/>
              </a:rPr>
              <a:t>Adjust the funding strategy</a:t>
            </a:r>
            <a:endParaRPr lang="en-US" sz="3200" kern="1200" dirty="0">
              <a:solidFill>
                <a:sysClr val="windowText" lastClr="000000"/>
              </a:solidFill>
              <a:ea typeface="MS PGothic" pitchFamily="34" charset="-128"/>
            </a:endParaRPr>
          </a:p>
          <a:p>
            <a:pPr lvl="0">
              <a:buFont typeface="Arial" pitchFamily="34" charset="0"/>
              <a:buChar char="•"/>
              <a:defRPr/>
            </a:pPr>
            <a:endParaRPr lang="en-US" sz="3200" kern="1200" dirty="0">
              <a:solidFill>
                <a:sysClr val="windowText" lastClr="000000"/>
              </a:solidFill>
              <a:ea typeface="MS PGothic" pitchFamily="34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438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052736"/>
            <a:ext cx="7777163" cy="5040089"/>
          </a:xfrm>
        </p:spPr>
        <p:txBody>
          <a:bodyPr/>
          <a:lstStyle/>
          <a:p>
            <a:pPr lvl="0">
              <a:buFont typeface="Arial" pitchFamily="34" charset="0"/>
              <a:buChar char="•"/>
              <a:defRPr/>
            </a:pPr>
            <a:r>
              <a:rPr lang="en-US" sz="3200" kern="1200" dirty="0">
                <a:solidFill>
                  <a:sysClr val="windowText" lastClr="000000"/>
                </a:solidFill>
                <a:ea typeface="MS PGothic" pitchFamily="34" charset="-128"/>
              </a:rPr>
              <a:t>Establish a monitoring or compliance </a:t>
            </a:r>
            <a:r>
              <a:rPr lang="en-US" sz="3200" kern="1200" dirty="0" smtClean="0">
                <a:solidFill>
                  <a:sysClr val="windowText" lastClr="000000"/>
                </a:solidFill>
                <a:ea typeface="MS PGothic" pitchFamily="34" charset="-128"/>
              </a:rPr>
              <a:t>mechanism</a:t>
            </a:r>
          </a:p>
          <a:p>
            <a:pPr marL="0" lvl="0" indent="0">
              <a:defRPr/>
            </a:pPr>
            <a:endParaRPr lang="en-US" sz="3200" kern="1200" dirty="0">
              <a:solidFill>
                <a:sysClr val="windowText" lastClr="000000"/>
              </a:solidFill>
              <a:ea typeface="MS PGothic" pitchFamily="34" charset="-128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ysClr val="windowText" lastClr="000000"/>
                </a:solidFill>
                <a:ea typeface="MS PGothic" pitchFamily="34" charset="-128"/>
              </a:rPr>
              <a:t>Undertake </a:t>
            </a:r>
            <a:r>
              <a:rPr lang="en-US" sz="3200" dirty="0">
                <a:solidFill>
                  <a:sysClr val="windowText" lastClr="000000"/>
                </a:solidFill>
                <a:ea typeface="MS PGothic" pitchFamily="34" charset="-128"/>
              </a:rPr>
              <a:t>awareness-raising with other humanitarian &amp; development actors, children </a:t>
            </a:r>
            <a:r>
              <a:rPr lang="en-US" sz="3200" dirty="0">
                <a:solidFill>
                  <a:sysClr val="windowText" lastClr="000000"/>
                </a:solidFill>
              </a:rPr>
              <a:t>&amp; </a:t>
            </a:r>
            <a:r>
              <a:rPr lang="en-US" sz="3200" dirty="0" smtClean="0">
                <a:solidFill>
                  <a:sysClr val="windowText" lastClr="000000"/>
                </a:solidFill>
                <a:ea typeface="MS PGothic" pitchFamily="34" charset="-128"/>
              </a:rPr>
              <a:t>communities</a:t>
            </a:r>
          </a:p>
          <a:p>
            <a:pPr marL="0" indent="0">
              <a:defRPr/>
            </a:pPr>
            <a:endParaRPr lang="en-US" sz="3200" dirty="0" smtClean="0">
              <a:solidFill>
                <a:sysClr val="windowText" lastClr="000000"/>
              </a:solidFill>
              <a:ea typeface="MS PGothic" pitchFamily="34" charset="-128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ysClr val="windowText" lastClr="000000"/>
                </a:solidFill>
                <a:ea typeface="MS PGothic" pitchFamily="34" charset="-128"/>
              </a:rPr>
              <a:t>Scheduling an update to all parties (by email, newsletter or meeting)</a:t>
            </a:r>
            <a:endParaRPr lang="en-US" sz="3200" dirty="0">
              <a:solidFill>
                <a:sysClr val="windowText" lastClr="000000"/>
              </a:solidFill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8968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691680" y="5589240"/>
            <a:ext cx="5486400" cy="566738"/>
          </a:xfrm>
        </p:spPr>
        <p:txBody>
          <a:bodyPr/>
          <a:lstStyle/>
          <a:p>
            <a:r>
              <a:rPr lang="en-US" sz="2800" dirty="0" smtClean="0"/>
              <a:t>Now let’s get to work!</a:t>
            </a:r>
            <a:endParaRPr lang="en-US" sz="2800" dirty="0"/>
          </a:p>
        </p:txBody>
      </p:sp>
      <p:pic>
        <p:nvPicPr>
          <p:cNvPr id="11" name="Picture Placeholder 10" descr="good job.jpg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275" r="-21275"/>
          <a:stretch>
            <a:fillRect/>
          </a:stretch>
        </p:blipFill>
        <p:spPr>
          <a:xfrm>
            <a:off x="0" y="1052736"/>
            <a:ext cx="4128459" cy="3096344"/>
          </a:xfrm>
        </p:spPr>
      </p:pic>
      <p:pic>
        <p:nvPicPr>
          <p:cNvPr id="12" name="Picture 11" descr="gold sticke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0" y="1968500"/>
            <a:ext cx="2794000" cy="2908300"/>
          </a:xfrm>
          <a:prstGeom prst="rect">
            <a:avLst/>
          </a:prstGeom>
        </p:spPr>
      </p:pic>
      <p:pic>
        <p:nvPicPr>
          <p:cNvPr id="13" name="Picture 12" descr="good job tick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477" y="3429000"/>
            <a:ext cx="2781300" cy="292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05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1388</TotalTime>
  <Words>217</Words>
  <Application>Microsoft Macintosh PowerPoint</Application>
  <PresentationFormat>On-screen Show (4:3)</PresentationFormat>
  <Paragraphs>35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1_Default Design</vt:lpstr>
      <vt:lpstr>PowerPoint Presentation</vt:lpstr>
      <vt:lpstr>PowerPoint Presentation</vt:lpstr>
      <vt:lpstr>PowerPoint Presentation</vt:lpstr>
      <vt:lpstr>PowerPoint Presentation</vt:lpstr>
      <vt:lpstr>Now let’s get to work!</vt:lpstr>
    </vt:vector>
  </TitlesOfParts>
  <Company>Department of Human Services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nmcc2511</dc:creator>
  <cp:lastModifiedBy>Joanna Wedge</cp:lastModifiedBy>
  <cp:revision>67</cp:revision>
  <dcterms:created xsi:type="dcterms:W3CDTF">2013-02-27T00:22:14Z</dcterms:created>
  <dcterms:modified xsi:type="dcterms:W3CDTF">2015-01-24T17:06:40Z</dcterms:modified>
</cp:coreProperties>
</file>