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60" r:id="rId2"/>
    <p:sldId id="281" r:id="rId3"/>
    <p:sldId id="305" r:id="rId4"/>
    <p:sldId id="290" r:id="rId5"/>
    <p:sldId id="291" r:id="rId6"/>
    <p:sldId id="272" r:id="rId7"/>
    <p:sldId id="273" r:id="rId8"/>
    <p:sldId id="292" r:id="rId9"/>
    <p:sldId id="294" r:id="rId10"/>
    <p:sldId id="295" r:id="rId11"/>
    <p:sldId id="296" r:id="rId12"/>
    <p:sldId id="297" r:id="rId13"/>
  </p:sldIdLst>
  <p:sldSz cx="9144000" cy="6858000" type="screen4x3"/>
  <p:notesSz cx="6797675" cy="9926638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DE6A"/>
    <a:srgbClr val="3399FF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143" autoAdjust="0"/>
  </p:normalViewPr>
  <p:slideViewPr>
    <p:cSldViewPr>
      <p:cViewPr>
        <p:scale>
          <a:sx n="94" d="100"/>
          <a:sy n="94" d="100"/>
        </p:scale>
        <p:origin x="-768" y="3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smtClean="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2ED089CB-1FD6-4BEE-A3FB-63A101E5FE54}" type="datetimeFigureOut">
              <a:rPr lang="en-AU"/>
              <a:pPr>
                <a:defRPr/>
              </a:pPr>
              <a:t>2015-01-23</a:t>
            </a:fld>
            <a:endParaRPr lang="en-AU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smtClean="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BCF68C28-75EA-427A-86EB-0BD405C8179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6964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979D4E14-44A8-44A2-99FA-AEAE3A5C4EF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75580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9D4E14-44A8-44A2-99FA-AEAE3A5C4EF3}" type="slidenum">
              <a:rPr lang="en-AU" smtClean="0"/>
              <a:pPr>
                <a:defRPr/>
              </a:pPr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3528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Insert the first standard to be presented and consider adding a local image to represent it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9D4E14-44A8-44A2-99FA-AEAE3A5C4EF3}" type="slidenum">
              <a:rPr lang="en-AU" smtClean="0"/>
              <a:pPr>
                <a:defRPr/>
              </a:pPr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74055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Insert the second standard to be presented and consider adding a local image to represent it</a:t>
            </a:r>
          </a:p>
          <a:p>
            <a:endParaRPr lang="en-US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9D4E14-44A8-44A2-99FA-AEAE3A5C4EF3}" type="slidenum">
              <a:rPr lang="en-AU" smtClean="0"/>
              <a:pPr>
                <a:defRPr/>
              </a:pPr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4145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Insert the 3</a:t>
            </a:r>
            <a:r>
              <a:rPr lang="en-US" baseline="30000" dirty="0" smtClean="0"/>
              <a:t>rd</a:t>
            </a:r>
            <a:r>
              <a:rPr lang="en-US" dirty="0" smtClean="0"/>
              <a:t> standard to be presented and consider adding a local image to represent it</a:t>
            </a:r>
          </a:p>
          <a:p>
            <a:endParaRPr lang="en-US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9D4E14-44A8-44A2-99FA-AEAE3A5C4EF3}" type="slidenum">
              <a:rPr lang="en-AU" smtClean="0"/>
              <a:pPr>
                <a:defRPr/>
              </a:pPr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4145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Fill in the three standards that have been chosen, by the workshop group, to be contextualized.</a:t>
            </a:r>
          </a:p>
          <a:p>
            <a:endParaRPr lang="en-US" dirty="0" smtClean="0"/>
          </a:p>
          <a:p>
            <a:r>
              <a:rPr lang="en-US" dirty="0" smtClean="0"/>
              <a:t>Check with the CPMS Co-chairs</a:t>
            </a:r>
            <a:r>
              <a:rPr lang="en-US" baseline="0" dirty="0" smtClean="0"/>
              <a:t> for an image bank that can be used for each Standard (please contribute to it with any of your own relevant pictures/photos)</a:t>
            </a:r>
            <a:endParaRPr lang="en-US" dirty="0" smtClean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9D4E14-44A8-44A2-99FA-AEAE3A5C4EF3}" type="slidenum">
              <a:rPr lang="en-AU" smtClean="0"/>
              <a:pPr>
                <a:defRPr/>
              </a:pPr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64797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9D4E14-44A8-44A2-99FA-AEAE3A5C4EF3}" type="slidenum">
              <a:rPr lang="en-AU" smtClean="0"/>
              <a:pPr>
                <a:defRPr/>
              </a:pPr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83557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9D4E14-44A8-44A2-99FA-AEAE3A5C4EF3}" type="slidenum">
              <a:rPr lang="en-AU" smtClean="0"/>
              <a:pPr>
                <a:defRPr/>
              </a:pPr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20540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9D4E14-44A8-44A2-99FA-AEAE3A5C4EF3}" type="slidenum">
              <a:rPr lang="en-AU" smtClean="0"/>
              <a:pPr>
                <a:defRPr/>
              </a:pPr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52556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18CAC1-B5B0-494B-8CC5-852FF036172F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53862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6C0B52-E8DE-4342-BCFC-FE2ED974CA2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3923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9D4E14-44A8-44A2-99FA-AEAE3A5C4EF3}" type="slidenum">
              <a:rPr lang="en-AU" smtClean="0"/>
              <a:pPr>
                <a:defRPr/>
              </a:pPr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99687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9D4E14-44A8-44A2-99FA-AEAE3A5C4EF3}" type="slidenum">
              <a:rPr lang="en-AU" smtClean="0"/>
              <a:pPr>
                <a:defRPr/>
              </a:pPr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6467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7148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2561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4744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1340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8366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8612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9274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6533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45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0813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6302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tiff"/><Relationship Id="rId15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-14031" y="222769"/>
            <a:ext cx="7667625" cy="54193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085" y="73049"/>
            <a:ext cx="1368425" cy="763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lines.tiff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43"/>
          <a:stretch/>
        </p:blipFill>
        <p:spPr>
          <a:xfrm>
            <a:off x="1475656" y="6278018"/>
            <a:ext cx="6715611" cy="588563"/>
          </a:xfrm>
          <a:prstGeom prst="rect">
            <a:avLst/>
          </a:prstGeom>
        </p:spPr>
      </p:pic>
      <p:pic>
        <p:nvPicPr>
          <p:cNvPr id="10" name="Picture 9" descr="lines.tiff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" r="83087" b="16343"/>
          <a:stretch/>
        </p:blipFill>
        <p:spPr>
          <a:xfrm>
            <a:off x="8079975" y="6278018"/>
            <a:ext cx="1064025" cy="588563"/>
          </a:xfrm>
          <a:prstGeom prst="rect">
            <a:avLst/>
          </a:prstGeom>
        </p:spPr>
      </p:pic>
      <p:pic>
        <p:nvPicPr>
          <p:cNvPr id="11" name="Picture 10" descr="cpwg-mslogo.tiff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25" y="6177210"/>
            <a:ext cx="642292" cy="68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498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3399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5013176"/>
            <a:ext cx="7776864" cy="648618"/>
          </a:xfrm>
        </p:spPr>
        <p:txBody>
          <a:bodyPr/>
          <a:lstStyle/>
          <a:p>
            <a:pPr lvl="0"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CA" sz="2400" kern="1200" dirty="0" smtClean="0">
                <a:solidFill>
                  <a:prstClr val="black">
                    <a:tint val="75000"/>
                  </a:prstClr>
                </a:solidFill>
                <a:ea typeface="MS PGothic" pitchFamily="34" charset="-128"/>
                <a:cs typeface="+mn-cs"/>
              </a:rPr>
              <a:t>The contextualisation exercise</a:t>
            </a:r>
            <a:endParaRPr lang="en-IE" sz="2800" dirty="0"/>
          </a:p>
        </p:txBody>
      </p:sp>
      <p:pic>
        <p:nvPicPr>
          <p:cNvPr id="7" name="Content Placeholder 5" descr="Minimum standards upright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628800"/>
            <a:ext cx="4492561" cy="2952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2"/>
          <p:cNvSpPr txBox="1">
            <a:spLocks/>
          </p:cNvSpPr>
          <p:nvPr/>
        </p:nvSpPr>
        <p:spPr bwMode="auto">
          <a:xfrm>
            <a:off x="691952" y="764704"/>
            <a:ext cx="7776864" cy="945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3399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en-US" sz="2600" b="1" kern="0" dirty="0" smtClean="0"/>
              <a:t>Contextualization Workshop for the CPMS – Day Two</a:t>
            </a:r>
            <a:endParaRPr lang="en-IE" sz="2600" b="1" kern="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4400" kern="1200" dirty="0">
                <a:solidFill>
                  <a:prstClr val="black"/>
                </a:solidFill>
                <a:ea typeface="MS PGothic" pitchFamily="34" charset="-128"/>
              </a:rPr>
              <a:t>Group A - </a:t>
            </a:r>
            <a:r>
              <a:rPr lang="en-CA" sz="4400" kern="1200" dirty="0" smtClean="0">
                <a:solidFill>
                  <a:prstClr val="black"/>
                </a:solidFill>
                <a:ea typeface="MS PGothic" pitchFamily="34" charset="-128"/>
              </a:rPr>
              <a:t>Standard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8047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4400" kern="1200" dirty="0">
                <a:solidFill>
                  <a:prstClr val="black"/>
                </a:solidFill>
                <a:ea typeface="MS PGothic" pitchFamily="34" charset="-128"/>
              </a:rPr>
              <a:t>Group B </a:t>
            </a:r>
            <a:r>
              <a:rPr lang="en-CA" sz="4400" kern="1200" dirty="0" smtClean="0">
                <a:solidFill>
                  <a:prstClr val="black"/>
                </a:solidFill>
                <a:ea typeface="MS PGothic" pitchFamily="34" charset="-128"/>
              </a:rPr>
              <a:t>– </a:t>
            </a:r>
            <a:r>
              <a:rPr lang="en-CA" sz="4400" kern="1200" dirty="0">
                <a:solidFill>
                  <a:prstClr val="black"/>
                </a:solidFill>
                <a:ea typeface="MS PGothic" pitchFamily="34" charset="-128"/>
              </a:rPr>
              <a:t>Standard 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089048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4400" kern="1200" dirty="0">
                <a:solidFill>
                  <a:prstClr val="black"/>
                </a:solidFill>
                <a:ea typeface="MS PGothic" pitchFamily="34" charset="-128"/>
              </a:rPr>
              <a:t>Group </a:t>
            </a:r>
            <a:r>
              <a:rPr lang="en-CA" sz="4400" kern="1200" dirty="0" smtClean="0">
                <a:solidFill>
                  <a:prstClr val="black"/>
                </a:solidFill>
                <a:ea typeface="MS PGothic" pitchFamily="34" charset="-128"/>
              </a:rPr>
              <a:t>C – </a:t>
            </a:r>
            <a:r>
              <a:rPr lang="en-CA" sz="4400" kern="1200" dirty="0">
                <a:solidFill>
                  <a:prstClr val="black"/>
                </a:solidFill>
                <a:ea typeface="MS PGothic" pitchFamily="34" charset="-128"/>
              </a:rPr>
              <a:t>Standard 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347229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3 </a:t>
            </a:r>
            <a:r>
              <a:rPr lang="en-US" sz="3600" dirty="0" smtClean="0"/>
              <a:t>Standards </a:t>
            </a:r>
            <a:r>
              <a:rPr lang="en-US" sz="3600" dirty="0"/>
              <a:t>for groups A, B, C</a:t>
            </a:r>
            <a:endParaRPr lang="en-IE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sz="2800" dirty="0" smtClean="0"/>
              <a:t>A – # &amp; issue &amp; Group Leader </a:t>
            </a:r>
          </a:p>
          <a:p>
            <a:endParaRPr lang="en-IE" sz="2800" dirty="0"/>
          </a:p>
          <a:p>
            <a:r>
              <a:rPr lang="en-IE" sz="2800" dirty="0" smtClean="0"/>
              <a:t>B – # &amp; issue &amp; Group Leader</a:t>
            </a:r>
          </a:p>
          <a:p>
            <a:endParaRPr lang="en-IE" sz="2800" dirty="0"/>
          </a:p>
          <a:p>
            <a:r>
              <a:rPr lang="en-IE" sz="2800" dirty="0" smtClean="0"/>
              <a:t>C – # issue &amp; Group Leader</a:t>
            </a:r>
          </a:p>
          <a:p>
            <a:r>
              <a:rPr lang="en-IE" dirty="0" smtClean="0"/>
              <a:t> 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115376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836712"/>
            <a:ext cx="7777163" cy="720725"/>
          </a:xfrm>
        </p:spPr>
        <p:txBody>
          <a:bodyPr/>
          <a:lstStyle/>
          <a:p>
            <a:pPr algn="ctr"/>
            <a:r>
              <a:rPr lang="en-CA" sz="3600" kern="1200" dirty="0">
                <a:ea typeface="MS PGothic" pitchFamily="34" charset="-128"/>
              </a:rPr>
              <a:t>Contextualize the </a:t>
            </a:r>
            <a:r>
              <a:rPr lang="en-CA" altLang="en-US" sz="3600" kern="1200" dirty="0" smtClean="0">
                <a:ea typeface="MS PGothic" pitchFamily="34" charset="-128"/>
              </a:rPr>
              <a:t>selected </a:t>
            </a:r>
            <a:r>
              <a:rPr lang="en-CA" sz="3600" kern="1200" dirty="0" smtClean="0">
                <a:ea typeface="MS PGothic" pitchFamily="34" charset="-128"/>
              </a:rPr>
              <a:t>standard</a:t>
            </a:r>
            <a:endParaRPr lang="en-AU" sz="36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CA" dirty="0" smtClean="0">
                <a:solidFill>
                  <a:sysClr val="windowText" lastClr="000000"/>
                </a:solidFill>
              </a:rPr>
              <a:t>Use </a:t>
            </a:r>
            <a:r>
              <a:rPr lang="en-CA" dirty="0">
                <a:solidFill>
                  <a:sysClr val="windowText" lastClr="000000"/>
                </a:solidFill>
              </a:rPr>
              <a:t>the resource materials and people! Ask for help.</a:t>
            </a:r>
          </a:p>
          <a:p>
            <a:pPr lvl="0">
              <a:defRPr/>
            </a:pPr>
            <a:r>
              <a:rPr lang="en-CA" dirty="0">
                <a:solidFill>
                  <a:sysClr val="windowText" lastClr="000000"/>
                </a:solidFill>
              </a:rPr>
              <a:t>The contextualized standard needs to include beliefs, ideas, perspectives from the whole region/country – THINK </a:t>
            </a:r>
            <a:r>
              <a:rPr lang="en-CA" dirty="0" smtClean="0">
                <a:solidFill>
                  <a:sysClr val="windowText" lastClr="000000"/>
                </a:solidFill>
              </a:rPr>
              <a:t>BROADLY</a:t>
            </a:r>
          </a:p>
          <a:p>
            <a:pPr lvl="0">
              <a:defRPr/>
            </a:pPr>
            <a:r>
              <a:rPr lang="en-CA" dirty="0" smtClean="0">
                <a:solidFill>
                  <a:sysClr val="windowText" lastClr="000000"/>
                </a:solidFill>
              </a:rPr>
              <a:t>Apply the 10 CPMS Principles</a:t>
            </a:r>
            <a:endParaRPr lang="en-CA" dirty="0">
              <a:solidFill>
                <a:sysClr val="windowText" lastClr="000000"/>
              </a:solidFill>
            </a:endParaRPr>
          </a:p>
          <a:p>
            <a:pPr lvl="0">
              <a:defRPr/>
            </a:pPr>
            <a:r>
              <a:rPr lang="en-CA" dirty="0">
                <a:solidFill>
                  <a:sysClr val="windowText" lastClr="000000"/>
                </a:solidFill>
              </a:rPr>
              <a:t>Stay on task </a:t>
            </a:r>
            <a:r>
              <a:rPr lang="en-CA" dirty="0" smtClean="0">
                <a:solidFill>
                  <a:sysClr val="windowText" lastClr="000000"/>
                </a:solidFill>
              </a:rPr>
              <a:t>&amp; be </a:t>
            </a:r>
            <a:r>
              <a:rPr lang="en-CA" dirty="0">
                <a:solidFill>
                  <a:sysClr val="windowText" lastClr="000000"/>
                </a:solidFill>
              </a:rPr>
              <a:t>guided by the Group Leader</a:t>
            </a:r>
          </a:p>
          <a:p>
            <a:pPr lvl="0">
              <a:defRPr/>
            </a:pPr>
            <a:r>
              <a:rPr lang="en-CA" dirty="0">
                <a:solidFill>
                  <a:sysClr val="windowText" lastClr="000000"/>
                </a:solidFill>
              </a:rPr>
              <a:t>Take a tea break whenever you want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MS PGothic" pitchFamily="34" charset="-128"/>
            </a:endParaRPr>
          </a:p>
        </p:txBody>
      </p:sp>
      <p:pic>
        <p:nvPicPr>
          <p:cNvPr id="3" name="Picture 2" descr="Principles puzzl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3645024"/>
            <a:ext cx="1296144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5737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4400" kern="1200" dirty="0">
                <a:ea typeface="MS PGothic" pitchFamily="34" charset="-128"/>
              </a:rPr>
              <a:t>Small Group Exercise</a:t>
            </a:r>
            <a:endParaRPr lang="en-IE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CA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Roles: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MS PGothic" pitchFamily="34" charset="-128"/>
            </a:endParaRPr>
          </a:p>
          <a:p>
            <a:pPr marL="800100" marR="0" lvl="2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CA" sz="3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Group Leader </a:t>
            </a:r>
            <a:r>
              <a:rPr kumimoji="0" lang="en-CA" sz="3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(1)</a:t>
            </a:r>
          </a:p>
          <a:p>
            <a:pPr marL="800100" marR="0" lvl="2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CA" sz="3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Time-Keeper (1)</a:t>
            </a:r>
          </a:p>
          <a:p>
            <a:pPr marL="800100" marR="0" lvl="2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CA" sz="3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Scribe (1)</a:t>
            </a:r>
          </a:p>
          <a:p>
            <a:pPr marL="800100" marR="0" lvl="2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CA" sz="3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Spokesperson (1)</a:t>
            </a:r>
          </a:p>
        </p:txBody>
      </p:sp>
    </p:spTree>
    <p:extLst>
      <p:ext uri="{BB962C8B-B14F-4D97-AF65-F5344CB8AC3E}">
        <p14:creationId xmlns:p14="http://schemas.microsoft.com/office/powerpoint/2010/main" val="3916556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4400" kern="1200" dirty="0">
                <a:ea typeface="MS PGothic" pitchFamily="34" charset="-128"/>
              </a:rPr>
              <a:t>Small Group Roles</a:t>
            </a:r>
            <a:endParaRPr lang="en-IE" dirty="0"/>
          </a:p>
        </p:txBody>
      </p:sp>
      <p:sp>
        <p:nvSpPr>
          <p:cNvPr id="22" name="Content Placeholder 2"/>
          <p:cNvSpPr txBox="1">
            <a:spLocks/>
          </p:cNvSpPr>
          <p:nvPr/>
        </p:nvSpPr>
        <p:spPr bwMode="auto">
          <a:xfrm>
            <a:off x="467544" y="1844824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CA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Group Leader</a:t>
            </a: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MS PGothic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CA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Ensures everyone contributes to discussion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CA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Invites participation of all group members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CA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Reminds group about group norms, </a:t>
            </a:r>
            <a:r>
              <a:rPr lang="en-CA" sz="2800" dirty="0" smtClean="0">
                <a:solidFill>
                  <a:sysClr val="windowText" lastClr="000000"/>
                </a:solidFill>
                <a:latin typeface="Calibri"/>
                <a:cs typeface="+mn-cs"/>
              </a:rPr>
              <a:t>as needed </a:t>
            </a:r>
            <a:endParaRPr lang="en-CA" sz="2800" dirty="0" smtClean="0">
              <a:solidFill>
                <a:sysClr val="windowText" lastClr="000000"/>
              </a:solidFill>
              <a:latin typeface="Calibri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CA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Waits </a:t>
            </a:r>
            <a:r>
              <a:rPr kumimoji="0" lang="en-CA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towards the end of the discussion to contribute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CA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73240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4400" kern="1200" dirty="0">
                <a:ea typeface="MS PGothic" pitchFamily="34" charset="-128"/>
              </a:rPr>
              <a:t>Small Group Roles</a:t>
            </a:r>
            <a:endParaRPr lang="en-IE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MS PGothic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CA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Time</a:t>
            </a:r>
            <a:r>
              <a:rPr kumimoji="0" lang="en-CA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-Keeper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CA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  Is aware of the time remaining and gently reminds the group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CA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  With the </a:t>
            </a:r>
            <a:r>
              <a:rPr kumimoji="0" lang="en-CA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Group Leader, </a:t>
            </a:r>
            <a:r>
              <a:rPr kumimoji="0" lang="en-CA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reminds the group to return to </a:t>
            </a:r>
            <a:r>
              <a:rPr kumimoji="0" lang="en-CA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‘</a:t>
            </a:r>
            <a:r>
              <a:rPr kumimoji="0" lang="en-CA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topic</a:t>
            </a:r>
            <a:r>
              <a:rPr kumimoji="0" lang="en-CA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’</a:t>
            </a:r>
            <a:r>
              <a:rPr kumimoji="0" lang="en-CA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 when the discussion has veered away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CA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  Reminds the group about group norms, if necessary</a:t>
            </a:r>
          </a:p>
        </p:txBody>
      </p:sp>
    </p:spTree>
    <p:extLst>
      <p:ext uri="{BB962C8B-B14F-4D97-AF65-F5344CB8AC3E}">
        <p14:creationId xmlns:p14="http://schemas.microsoft.com/office/powerpoint/2010/main" val="16574670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4400" kern="1200" dirty="0">
                <a:ea typeface="MS PGothic" pitchFamily="34" charset="-128"/>
              </a:rPr>
              <a:t>Small Group Roles</a:t>
            </a:r>
            <a:endParaRPr lang="en-IE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CA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MS PGothic" pitchFamily="34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CA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Scribe </a:t>
            </a:r>
            <a:r>
              <a:rPr kumimoji="0" lang="en-CA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(1)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CA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Take notes on the discussion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CA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Ensures he/she is capturing ALL points of view in the group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CA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Captures any questions that group has for itself or others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CA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Writes up the flipcharts to be shared</a:t>
            </a:r>
          </a:p>
        </p:txBody>
      </p:sp>
    </p:spTree>
    <p:extLst>
      <p:ext uri="{BB962C8B-B14F-4D97-AF65-F5344CB8AC3E}">
        <p14:creationId xmlns:p14="http://schemas.microsoft.com/office/powerpoint/2010/main" val="9383091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4400" kern="1200" dirty="0">
                <a:ea typeface="MS PGothic" pitchFamily="34" charset="-128"/>
              </a:rPr>
              <a:t>Small Group Roles</a:t>
            </a:r>
            <a:endParaRPr lang="en-IE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67544" y="1844824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CA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Spokesperson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CA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Is aware of all the discussion that the group had, different points of view, points of agreement and disagreement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CA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Shares with other groups how the small group has contextualized the standard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CA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Invites other group members to share anything she/he may have forgotten to say</a:t>
            </a:r>
            <a:endParaRPr kumimoji="0" lang="en-CA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9814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4437112"/>
            <a:ext cx="84249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/>
              <a:t>PRESENTATION OF FIRST SET OF PRIORITY STANDARDS – GROUPS </a:t>
            </a:r>
            <a:r>
              <a:rPr lang="en-US" sz="2600" b="1" dirty="0" smtClean="0"/>
              <a:t>A, B &amp; C</a:t>
            </a:r>
            <a:endParaRPr lang="en-IE" sz="2600" b="1" dirty="0"/>
          </a:p>
        </p:txBody>
      </p:sp>
    </p:spTree>
    <p:extLst>
      <p:ext uri="{BB962C8B-B14F-4D97-AF65-F5344CB8AC3E}">
        <p14:creationId xmlns:p14="http://schemas.microsoft.com/office/powerpoint/2010/main" val="28212406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1396</TotalTime>
  <Words>439</Words>
  <Application>Microsoft Macintosh PowerPoint</Application>
  <PresentationFormat>On-screen Show (4:3)</PresentationFormat>
  <Paragraphs>68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1_Default Design</vt:lpstr>
      <vt:lpstr>The contextualisation exercise</vt:lpstr>
      <vt:lpstr>3 Standards for groups A, B, C</vt:lpstr>
      <vt:lpstr>Contextualize the selected standard</vt:lpstr>
      <vt:lpstr>Small Group Exercise</vt:lpstr>
      <vt:lpstr>Small Group Roles</vt:lpstr>
      <vt:lpstr>Small Group Roles</vt:lpstr>
      <vt:lpstr>Small Group Roles</vt:lpstr>
      <vt:lpstr>Small Group Roles</vt:lpstr>
      <vt:lpstr>PowerPoint Presentation</vt:lpstr>
      <vt:lpstr>Group A - Standard</vt:lpstr>
      <vt:lpstr>Group B – Standard </vt:lpstr>
      <vt:lpstr>Group C – Standard </vt:lpstr>
    </vt:vector>
  </TitlesOfParts>
  <Company>Department of Human Services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nmcc2511</dc:creator>
  <cp:lastModifiedBy>Joanna Wedge</cp:lastModifiedBy>
  <cp:revision>63</cp:revision>
  <dcterms:created xsi:type="dcterms:W3CDTF">2013-02-27T00:22:14Z</dcterms:created>
  <dcterms:modified xsi:type="dcterms:W3CDTF">2015-01-23T21:29:26Z</dcterms:modified>
</cp:coreProperties>
</file>