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Helvetica Neue" panose="020B0604020202020204" charset="0"/>
      <p:regular r:id="rId22"/>
      <p:bold r:id="rId23"/>
      <p:italic r:id="rId24"/>
      <p:boldItalic r:id="rId25"/>
    </p:embeddedFont>
    <p:embeddedFont>
      <p:font typeface="Roboto" panose="020B060402020202020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0" roundtripDataSignature="AMtx7mj3sHp60RSrMfg+/yrd5YjNCSaZV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868" autoAdjust="0"/>
  </p:normalViewPr>
  <p:slideViewPr>
    <p:cSldViewPr snapToGrid="0">
      <p:cViewPr varScale="1">
        <p:scale>
          <a:sx n="64" d="100"/>
          <a:sy n="64" d="100"/>
        </p:scale>
        <p:origin x="954"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customschemas.google.com/relationships/presentationmetadata" Target="metadata"/><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970504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cdb871241c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4" name="Google Shape;224;gcdb871241c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dd043eda5f_0_1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Séance 3</a:t>
            </a:r>
            <a:r>
              <a:rPr lang="en-US" baseline="0" dirty="0"/>
              <a:t> : </a:t>
            </a:r>
            <a:r>
              <a:rPr lang="fr-FR" sz="1200" b="0" i="0" u="none" strike="noStrike" cap="none" dirty="0">
                <a:solidFill>
                  <a:schemeClr val="dk1"/>
                </a:solidFill>
                <a:effectLst/>
                <a:latin typeface="Calibri"/>
                <a:ea typeface="Calibri"/>
                <a:cs typeface="Calibri"/>
                <a:sym typeface="Calibri"/>
              </a:rPr>
              <a:t>Vérification et libération</a:t>
            </a:r>
            <a:endParaRPr dirty="0"/>
          </a:p>
        </p:txBody>
      </p:sp>
      <p:sp>
        <p:nvSpPr>
          <p:cNvPr id="312" name="Google Shape;312;gdd043eda5f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ced3f6e66a_0_53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Séance 3</a:t>
            </a:r>
            <a:r>
              <a:rPr lang="en-US" baseline="0" dirty="0"/>
              <a:t> : </a:t>
            </a:r>
            <a:r>
              <a:rPr lang="fr-FR" sz="1200" b="0" i="0" u="none" strike="noStrike" cap="none" dirty="0">
                <a:solidFill>
                  <a:schemeClr val="dk1"/>
                </a:solidFill>
                <a:effectLst/>
                <a:latin typeface="Calibri"/>
                <a:ea typeface="Calibri"/>
                <a:cs typeface="Calibri"/>
                <a:sym typeface="Calibri"/>
              </a:rPr>
              <a:t>Vérification et libération</a:t>
            </a:r>
            <a:endParaRPr dirty="0"/>
          </a:p>
        </p:txBody>
      </p:sp>
      <p:sp>
        <p:nvSpPr>
          <p:cNvPr id="319" name="Google Shape;319;gced3f6e66a_0_5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Séance 4</a:t>
            </a:r>
            <a:r>
              <a:rPr lang="en-US" baseline="0" dirty="0"/>
              <a:t> : </a:t>
            </a:r>
            <a:r>
              <a:rPr lang="fr-FR" sz="1200" b="0" i="0" u="none" strike="noStrike" cap="none" dirty="0">
                <a:solidFill>
                  <a:schemeClr val="dk1"/>
                </a:solidFill>
                <a:effectLst/>
                <a:latin typeface="Calibri"/>
                <a:ea typeface="Calibri"/>
                <a:cs typeface="Calibri"/>
                <a:sym typeface="Calibri"/>
              </a:rPr>
              <a:t>Prise en charge alternative</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325" name="Google Shape;32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ced3f6e66a_0_54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Séance 4</a:t>
            </a:r>
            <a:r>
              <a:rPr lang="en-US" baseline="0" dirty="0"/>
              <a:t> : </a:t>
            </a:r>
            <a:r>
              <a:rPr lang="fr-FR" sz="1200" b="0" i="0" u="none" strike="noStrike" cap="none" dirty="0">
                <a:solidFill>
                  <a:schemeClr val="dk1"/>
                </a:solidFill>
                <a:effectLst/>
                <a:latin typeface="Calibri"/>
                <a:ea typeface="Calibri"/>
                <a:cs typeface="Calibri"/>
                <a:sym typeface="Calibri"/>
              </a:rPr>
              <a:t>Prise en charge alternative</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331" name="Google Shape;331;gced3f6e66a_0_5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dirty="0"/>
              <a:t>Séance 4</a:t>
            </a:r>
            <a:r>
              <a:rPr lang="en-US" baseline="0" dirty="0"/>
              <a:t> : </a:t>
            </a:r>
            <a:r>
              <a:rPr lang="fr-FR" sz="1200" b="0" i="0" u="none" strike="noStrike" cap="none" dirty="0">
                <a:solidFill>
                  <a:schemeClr val="dk1"/>
                </a:solidFill>
                <a:effectLst/>
                <a:latin typeface="Calibri"/>
                <a:ea typeface="Calibri"/>
                <a:cs typeface="Calibri"/>
                <a:sym typeface="Calibri"/>
              </a:rPr>
              <a:t>Prise en charge alternative</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rgbClr val="545554"/>
              </a:solidFill>
            </a:endParaRPr>
          </a:p>
          <a:p>
            <a:pPr marL="0" lvl="0" indent="0" algn="l" rtl="0">
              <a:spcBef>
                <a:spcPts val="0"/>
              </a:spcBef>
              <a:spcAft>
                <a:spcPts val="0"/>
              </a:spcAft>
              <a:buNone/>
            </a:pPr>
            <a:endParaRPr dirty="0"/>
          </a:p>
        </p:txBody>
      </p:sp>
      <p:sp>
        <p:nvSpPr>
          <p:cNvPr id="338" name="Google Shape;338;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ced3f6e66a_0_56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dirty="0"/>
              <a:t>Séance 4</a:t>
            </a:r>
            <a:r>
              <a:rPr lang="en-US" baseline="0" dirty="0"/>
              <a:t> : </a:t>
            </a:r>
            <a:r>
              <a:rPr lang="fr-FR" sz="1200" b="0" i="0" u="none" strike="noStrike" cap="none" dirty="0">
                <a:solidFill>
                  <a:schemeClr val="dk1"/>
                </a:solidFill>
                <a:effectLst/>
                <a:latin typeface="Calibri"/>
                <a:ea typeface="Calibri"/>
                <a:cs typeface="Calibri"/>
                <a:sym typeface="Calibri"/>
              </a:rPr>
              <a:t>Prise en charge alternative</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rgbClr val="545554"/>
              </a:solidFill>
            </a:endParaRPr>
          </a:p>
          <a:p>
            <a:pPr marL="0" lvl="0" indent="0" algn="l" rtl="0">
              <a:spcBef>
                <a:spcPts val="0"/>
              </a:spcBef>
              <a:spcAft>
                <a:spcPts val="0"/>
              </a:spcAft>
              <a:buClr>
                <a:schemeClr val="dk1"/>
              </a:buClr>
              <a:buSzPts val="1100"/>
              <a:buFont typeface="Arial"/>
              <a:buNone/>
            </a:pPr>
            <a:endParaRPr dirty="0">
              <a:solidFill>
                <a:srgbClr val="545554"/>
              </a:solidFill>
            </a:endParaRPr>
          </a:p>
          <a:p>
            <a:pPr marL="0" lvl="0" indent="0" algn="l" rtl="0">
              <a:spcBef>
                <a:spcPts val="0"/>
              </a:spcBef>
              <a:spcAft>
                <a:spcPts val="0"/>
              </a:spcAft>
              <a:buNone/>
            </a:pPr>
            <a:endParaRPr dirty="0"/>
          </a:p>
        </p:txBody>
      </p:sp>
      <p:sp>
        <p:nvSpPr>
          <p:cNvPr id="345" name="Google Shape;345;gced3f6e66a_0_5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2" name="Google Shape;23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ced3f6e66a_0_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Séance 1: </a:t>
            </a:r>
            <a:r>
              <a:rPr lang="fr-FR" sz="1200" b="0" i="0" u="none" strike="noStrike" cap="none" dirty="0">
                <a:solidFill>
                  <a:schemeClr val="dk1"/>
                </a:solidFill>
                <a:effectLst/>
                <a:latin typeface="Calibri"/>
                <a:ea typeface="Calibri"/>
                <a:cs typeface="Calibri"/>
                <a:sym typeface="Calibri"/>
              </a:rPr>
              <a:t>Mot de bienvenue et présentations</a:t>
            </a:r>
            <a:endParaRPr b="0" dirty="0"/>
          </a:p>
        </p:txBody>
      </p:sp>
      <p:sp>
        <p:nvSpPr>
          <p:cNvPr id="238" name="Google Shape;238;gced3f6e66a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ced3f6e66a_0_1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5" name="Google Shape;245;gced3f6e66a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Séance 2</a:t>
            </a:r>
            <a:r>
              <a:rPr lang="en-US" baseline="0" dirty="0"/>
              <a:t> : </a:t>
            </a:r>
            <a:r>
              <a:rPr lang="fr-FR" sz="1200" b="0" i="0" u="none" strike="noStrike" cap="none" dirty="0">
                <a:solidFill>
                  <a:schemeClr val="dk1"/>
                </a:solidFill>
                <a:effectLst/>
                <a:latin typeface="Calibri"/>
                <a:ea typeface="Calibri"/>
                <a:cs typeface="Calibri"/>
                <a:sym typeface="Calibri"/>
              </a:rPr>
              <a:t>Vérification et libération</a:t>
            </a:r>
            <a:endParaRPr dirty="0"/>
          </a:p>
          <a:p>
            <a:pPr marL="0" lvl="0" indent="0" algn="l" rtl="0">
              <a:spcBef>
                <a:spcPts val="0"/>
              </a:spcBef>
              <a:spcAft>
                <a:spcPts val="0"/>
              </a:spcAft>
              <a:buNone/>
            </a:pPr>
            <a:endParaRPr dirty="0"/>
          </a:p>
        </p:txBody>
      </p:sp>
      <p:sp>
        <p:nvSpPr>
          <p:cNvPr id="280" name="Google Shape;28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ced3f6e66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Séance 2</a:t>
            </a:r>
            <a:r>
              <a:rPr lang="en-US" baseline="0" dirty="0"/>
              <a:t> : </a:t>
            </a:r>
            <a:r>
              <a:rPr lang="fr-FR" sz="1200" b="0" i="0" u="none" strike="noStrike" cap="none" dirty="0">
                <a:solidFill>
                  <a:schemeClr val="dk1"/>
                </a:solidFill>
                <a:effectLst/>
                <a:latin typeface="Calibri"/>
                <a:ea typeface="Calibri"/>
                <a:cs typeface="Calibri"/>
                <a:sym typeface="Calibri"/>
              </a:rPr>
              <a:t>Vérification des rapports du MRM</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286" name="Google Shape;286;gced3f6e66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ced3f6e66a_0_52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dirty="0">
                <a:solidFill>
                  <a:srgbClr val="545554"/>
                </a:solidFill>
              </a:rPr>
              <a:t>Séance 2</a:t>
            </a:r>
            <a:r>
              <a:rPr lang="en-US" baseline="0" dirty="0">
                <a:solidFill>
                  <a:srgbClr val="545554"/>
                </a:solidFill>
              </a:rPr>
              <a:t> : </a:t>
            </a:r>
            <a:r>
              <a:rPr lang="fr-FR" sz="1200" b="0" i="0" u="none" strike="noStrike" cap="none" dirty="0">
                <a:solidFill>
                  <a:schemeClr val="dk1"/>
                </a:solidFill>
                <a:effectLst/>
                <a:latin typeface="Calibri"/>
                <a:ea typeface="Calibri"/>
                <a:cs typeface="Calibri"/>
                <a:sym typeface="Calibri"/>
              </a:rPr>
              <a:t>Vérification des rapports du MRM</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rgbClr val="545554"/>
              </a:solidFill>
            </a:endParaRPr>
          </a:p>
          <a:p>
            <a:pPr marL="0" lvl="0" indent="0" algn="l" rtl="0">
              <a:spcBef>
                <a:spcPts val="0"/>
              </a:spcBef>
              <a:spcAft>
                <a:spcPts val="0"/>
              </a:spcAft>
              <a:buNone/>
            </a:pPr>
            <a:endParaRPr dirty="0">
              <a:solidFill>
                <a:srgbClr val="545554"/>
              </a:solidFill>
            </a:endParaRPr>
          </a:p>
        </p:txBody>
      </p:sp>
      <p:sp>
        <p:nvSpPr>
          <p:cNvPr id="293" name="Google Shape;293;gced3f6e66a_0_5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ced3f6e66a_0_53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dirty="0">
                <a:solidFill>
                  <a:srgbClr val="545554"/>
                </a:solidFill>
              </a:rPr>
              <a:t>Séance 2</a:t>
            </a:r>
            <a:r>
              <a:rPr lang="en-US" baseline="0" dirty="0">
                <a:solidFill>
                  <a:srgbClr val="545554"/>
                </a:solidFill>
              </a:rPr>
              <a:t> : </a:t>
            </a:r>
            <a:r>
              <a:rPr lang="fr-FR" sz="1200" b="0" i="0" u="none" strike="noStrike" cap="none" dirty="0">
                <a:solidFill>
                  <a:schemeClr val="dk1"/>
                </a:solidFill>
                <a:effectLst/>
                <a:latin typeface="Calibri"/>
                <a:ea typeface="Calibri"/>
                <a:cs typeface="Calibri"/>
                <a:sym typeface="Calibri"/>
              </a:rPr>
              <a:t>Vérification des rapports du MRM</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rgbClr val="545554"/>
              </a:solidFill>
            </a:endParaRPr>
          </a:p>
          <a:p>
            <a:pPr marL="0" lvl="0" indent="0" algn="l" rtl="0">
              <a:spcBef>
                <a:spcPts val="0"/>
              </a:spcBef>
              <a:spcAft>
                <a:spcPts val="0"/>
              </a:spcAft>
              <a:buNone/>
            </a:pPr>
            <a:endParaRPr dirty="0">
              <a:solidFill>
                <a:srgbClr val="545554"/>
              </a:solidFill>
            </a:endParaRPr>
          </a:p>
        </p:txBody>
      </p:sp>
      <p:sp>
        <p:nvSpPr>
          <p:cNvPr id="299" name="Google Shape;299;gced3f6e66a_0_5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dd043eda5f_0_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Séance 3</a:t>
            </a:r>
            <a:r>
              <a:rPr lang="en-US" baseline="0" dirty="0"/>
              <a:t> : </a:t>
            </a:r>
            <a:r>
              <a:rPr lang="fr-FR" sz="1200" b="0" i="0" u="none" strike="noStrike" cap="none" dirty="0">
                <a:solidFill>
                  <a:schemeClr val="dk1"/>
                </a:solidFill>
                <a:effectLst/>
                <a:latin typeface="Calibri"/>
                <a:ea typeface="Calibri"/>
                <a:cs typeface="Calibri"/>
                <a:sym typeface="Calibri"/>
              </a:rPr>
              <a:t>Vérification et libération</a:t>
            </a:r>
            <a:endParaRPr dirty="0"/>
          </a:p>
          <a:p>
            <a:pPr marL="0" lvl="0" indent="0" algn="l" rtl="0">
              <a:spcBef>
                <a:spcPts val="0"/>
              </a:spcBef>
              <a:spcAft>
                <a:spcPts val="0"/>
              </a:spcAft>
              <a:buNone/>
            </a:pPr>
            <a:endParaRPr dirty="0"/>
          </a:p>
        </p:txBody>
      </p:sp>
      <p:sp>
        <p:nvSpPr>
          <p:cNvPr id="306" name="Google Shape;306;gdd043eda5f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24"/>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 name="Google Shape;14;p24"/>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 name="Google Shape;15;p24"/>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 name="Google Shape;16;p24"/>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65"/>
        <p:cNvGrpSpPr/>
        <p:nvPr/>
      </p:nvGrpSpPr>
      <p:grpSpPr>
        <a:xfrm>
          <a:off x="0" y="0"/>
          <a:ext cx="0" cy="0"/>
          <a:chOff x="0" y="0"/>
          <a:chExt cx="0" cy="0"/>
        </a:xfrm>
      </p:grpSpPr>
      <p:sp>
        <p:nvSpPr>
          <p:cNvPr id="66" name="Google Shape;66;p3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67" name="Google Shape;67;p33"/>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68" name="Google Shape;68;p33"/>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9" name="Google Shape;69;p33"/>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33"/>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71"/>
        <p:cNvGrpSpPr/>
        <p:nvPr/>
      </p:nvGrpSpPr>
      <p:grpSpPr>
        <a:xfrm>
          <a:off x="0" y="0"/>
          <a:ext cx="0" cy="0"/>
          <a:chOff x="0" y="0"/>
          <a:chExt cx="0" cy="0"/>
        </a:xfrm>
      </p:grpSpPr>
      <p:sp>
        <p:nvSpPr>
          <p:cNvPr id="72" name="Google Shape;72;p3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73" name="Google Shape;73;p34"/>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74" name="Google Shape;74;p34"/>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5" name="Google Shape;75;p34"/>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34"/>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77"/>
        <p:cNvGrpSpPr/>
        <p:nvPr/>
      </p:nvGrpSpPr>
      <p:grpSpPr>
        <a:xfrm>
          <a:off x="0" y="0"/>
          <a:ext cx="0" cy="0"/>
          <a:chOff x="0" y="0"/>
          <a:chExt cx="0" cy="0"/>
        </a:xfrm>
      </p:grpSpPr>
      <p:sp>
        <p:nvSpPr>
          <p:cNvPr id="78" name="Google Shape;78;p3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79" name="Google Shape;79;p35"/>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80" name="Google Shape;80;p35"/>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1" name="Google Shape;81;p35"/>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35"/>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83"/>
        <p:cNvGrpSpPr/>
        <p:nvPr/>
      </p:nvGrpSpPr>
      <p:grpSpPr>
        <a:xfrm>
          <a:off x="0" y="0"/>
          <a:ext cx="0" cy="0"/>
          <a:chOff x="0" y="0"/>
          <a:chExt cx="0" cy="0"/>
        </a:xfrm>
      </p:grpSpPr>
      <p:sp>
        <p:nvSpPr>
          <p:cNvPr id="84" name="Google Shape;84;p3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85" name="Google Shape;85;p36"/>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86" name="Google Shape;86;p36"/>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7" name="Google Shape;87;p36"/>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36"/>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89"/>
        <p:cNvGrpSpPr/>
        <p:nvPr/>
      </p:nvGrpSpPr>
      <p:grpSpPr>
        <a:xfrm>
          <a:off x="0" y="0"/>
          <a:ext cx="0" cy="0"/>
          <a:chOff x="0" y="0"/>
          <a:chExt cx="0" cy="0"/>
        </a:xfrm>
      </p:grpSpPr>
      <p:sp>
        <p:nvSpPr>
          <p:cNvPr id="90" name="Google Shape;90;p3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1" name="Google Shape;91;p37"/>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92" name="Google Shape;92;p37"/>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3" name="Google Shape;93;p37"/>
          <p:cNvSpPr>
            <a:spLocks noGrp="1"/>
          </p:cNvSpPr>
          <p:nvPr>
            <p:ph type="pic" idx="2"/>
          </p:nvPr>
        </p:nvSpPr>
        <p:spPr>
          <a:xfrm>
            <a:off x="0" y="0"/>
            <a:ext cx="4340225" cy="68580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4" name="Google Shape;94;p3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95"/>
        <p:cNvGrpSpPr/>
        <p:nvPr/>
      </p:nvGrpSpPr>
      <p:grpSpPr>
        <a:xfrm>
          <a:off x="0" y="0"/>
          <a:ext cx="0" cy="0"/>
          <a:chOff x="0" y="0"/>
          <a:chExt cx="0" cy="0"/>
        </a:xfrm>
      </p:grpSpPr>
      <p:sp>
        <p:nvSpPr>
          <p:cNvPr id="96" name="Google Shape;96;p3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7" name="Google Shape;97;p38"/>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98" name="Google Shape;98;p38"/>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9" name="Google Shape;99;p38"/>
          <p:cNvSpPr>
            <a:spLocks noGrp="1"/>
          </p:cNvSpPr>
          <p:nvPr>
            <p:ph type="pic" idx="2"/>
          </p:nvPr>
        </p:nvSpPr>
        <p:spPr>
          <a:xfrm>
            <a:off x="0" y="0"/>
            <a:ext cx="4340225" cy="68580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0" name="Google Shape;100;p3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01"/>
        <p:cNvGrpSpPr/>
        <p:nvPr/>
      </p:nvGrpSpPr>
      <p:grpSpPr>
        <a:xfrm>
          <a:off x="0" y="0"/>
          <a:ext cx="0" cy="0"/>
          <a:chOff x="0" y="0"/>
          <a:chExt cx="0" cy="0"/>
        </a:xfrm>
      </p:grpSpPr>
      <p:sp>
        <p:nvSpPr>
          <p:cNvPr id="102" name="Google Shape;102;p3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03" name="Google Shape;103;p39"/>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04" name="Google Shape;104;p39"/>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5" name="Google Shape;105;p39"/>
          <p:cNvSpPr>
            <a:spLocks noGrp="1"/>
          </p:cNvSpPr>
          <p:nvPr>
            <p:ph type="pic" idx="2"/>
          </p:nvPr>
        </p:nvSpPr>
        <p:spPr>
          <a:xfrm>
            <a:off x="0" y="0"/>
            <a:ext cx="4340225" cy="68580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6" name="Google Shape;106;p3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07"/>
        <p:cNvGrpSpPr/>
        <p:nvPr/>
      </p:nvGrpSpPr>
      <p:grpSpPr>
        <a:xfrm>
          <a:off x="0" y="0"/>
          <a:ext cx="0" cy="0"/>
          <a:chOff x="0" y="0"/>
          <a:chExt cx="0" cy="0"/>
        </a:xfrm>
      </p:grpSpPr>
      <p:sp>
        <p:nvSpPr>
          <p:cNvPr id="108" name="Google Shape;108;p4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09" name="Google Shape;109;p40"/>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10" name="Google Shape;110;p40"/>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1" name="Google Shape;111;p40"/>
          <p:cNvSpPr>
            <a:spLocks noGrp="1"/>
          </p:cNvSpPr>
          <p:nvPr>
            <p:ph type="pic" idx="2"/>
          </p:nvPr>
        </p:nvSpPr>
        <p:spPr>
          <a:xfrm>
            <a:off x="0" y="0"/>
            <a:ext cx="4340225" cy="68580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2" name="Google Shape;112;p4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13"/>
        <p:cNvGrpSpPr/>
        <p:nvPr/>
      </p:nvGrpSpPr>
      <p:grpSpPr>
        <a:xfrm>
          <a:off x="0" y="0"/>
          <a:ext cx="0" cy="0"/>
          <a:chOff x="0" y="0"/>
          <a:chExt cx="0" cy="0"/>
        </a:xfrm>
      </p:grpSpPr>
      <p:grpSp>
        <p:nvGrpSpPr>
          <p:cNvPr id="114" name="Google Shape;114;p41"/>
          <p:cNvGrpSpPr/>
          <p:nvPr/>
        </p:nvGrpSpPr>
        <p:grpSpPr>
          <a:xfrm>
            <a:off x="0" y="5303520"/>
            <a:ext cx="12192000" cy="1639827"/>
            <a:chOff x="0" y="5303520"/>
            <a:chExt cx="12192000" cy="1639827"/>
          </a:xfrm>
        </p:grpSpPr>
        <p:pic>
          <p:nvPicPr>
            <p:cNvPr id="115" name="Google Shape;115;p41"/>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6" name="Google Shape;116;p41"/>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17" name="Google Shape;117;p4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8" name="Google Shape;118;p41"/>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41"/>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20"/>
        <p:cNvGrpSpPr/>
        <p:nvPr/>
      </p:nvGrpSpPr>
      <p:grpSpPr>
        <a:xfrm>
          <a:off x="0" y="0"/>
          <a:ext cx="0" cy="0"/>
          <a:chOff x="0" y="0"/>
          <a:chExt cx="0" cy="0"/>
        </a:xfrm>
      </p:grpSpPr>
      <p:grpSp>
        <p:nvGrpSpPr>
          <p:cNvPr id="121" name="Google Shape;121;p42"/>
          <p:cNvGrpSpPr/>
          <p:nvPr/>
        </p:nvGrpSpPr>
        <p:grpSpPr>
          <a:xfrm>
            <a:off x="0" y="5303520"/>
            <a:ext cx="12192000" cy="1639827"/>
            <a:chOff x="0" y="5303520"/>
            <a:chExt cx="12192000" cy="1639827"/>
          </a:xfrm>
        </p:grpSpPr>
        <p:pic>
          <p:nvPicPr>
            <p:cNvPr id="122" name="Google Shape;122;p42"/>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23" name="Google Shape;123;p42"/>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24" name="Google Shape;124;p4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5" name="Google Shape;125;p42"/>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42"/>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5"/>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 name="Google Shape;19;p25"/>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5"/>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25"/>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27"/>
        <p:cNvGrpSpPr/>
        <p:nvPr/>
      </p:nvGrpSpPr>
      <p:grpSpPr>
        <a:xfrm>
          <a:off x="0" y="0"/>
          <a:ext cx="0" cy="0"/>
          <a:chOff x="0" y="0"/>
          <a:chExt cx="0" cy="0"/>
        </a:xfrm>
      </p:grpSpPr>
      <p:sp>
        <p:nvSpPr>
          <p:cNvPr id="128" name="Google Shape;128;p4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9" name="Google Shape;129;p43"/>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0" name="Google Shape;130;p43"/>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31" name="Google Shape;131;p43"/>
          <p:cNvGrpSpPr/>
          <p:nvPr/>
        </p:nvGrpSpPr>
        <p:grpSpPr>
          <a:xfrm>
            <a:off x="0" y="5303520"/>
            <a:ext cx="12192000" cy="1639827"/>
            <a:chOff x="0" y="5303520"/>
            <a:chExt cx="12192000" cy="1639827"/>
          </a:xfrm>
        </p:grpSpPr>
        <p:pic>
          <p:nvPicPr>
            <p:cNvPr id="132" name="Google Shape;132;p43"/>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3" name="Google Shape;133;p43"/>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34"/>
        <p:cNvGrpSpPr/>
        <p:nvPr/>
      </p:nvGrpSpPr>
      <p:grpSpPr>
        <a:xfrm>
          <a:off x="0" y="0"/>
          <a:ext cx="0" cy="0"/>
          <a:chOff x="0" y="0"/>
          <a:chExt cx="0" cy="0"/>
        </a:xfrm>
      </p:grpSpPr>
      <p:grpSp>
        <p:nvGrpSpPr>
          <p:cNvPr id="135" name="Google Shape;135;p44"/>
          <p:cNvGrpSpPr/>
          <p:nvPr/>
        </p:nvGrpSpPr>
        <p:grpSpPr>
          <a:xfrm>
            <a:off x="0" y="5303520"/>
            <a:ext cx="12192000" cy="1639827"/>
            <a:chOff x="0" y="5303520"/>
            <a:chExt cx="12192000" cy="1639827"/>
          </a:xfrm>
        </p:grpSpPr>
        <p:pic>
          <p:nvPicPr>
            <p:cNvPr id="136" name="Google Shape;136;p44"/>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7" name="Google Shape;137;p44"/>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38" name="Google Shape;138;p44"/>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9" name="Google Shape;139;p44"/>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 name="Google Shape;140;p44"/>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41"/>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42"/>
        <p:cNvGrpSpPr/>
        <p:nvPr/>
      </p:nvGrpSpPr>
      <p:grpSpPr>
        <a:xfrm>
          <a:off x="0" y="0"/>
          <a:ext cx="0" cy="0"/>
          <a:chOff x="0" y="0"/>
          <a:chExt cx="0" cy="0"/>
        </a:xfrm>
      </p:grpSpPr>
      <p:sp>
        <p:nvSpPr>
          <p:cNvPr id="143" name="Google Shape;143;p46"/>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44" name="Google Shape;144;p46"/>
          <p:cNvGrpSpPr/>
          <p:nvPr/>
        </p:nvGrpSpPr>
        <p:grpSpPr>
          <a:xfrm>
            <a:off x="-208788" y="0"/>
            <a:ext cx="12609576" cy="2174490"/>
            <a:chOff x="0" y="5043119"/>
            <a:chExt cx="12192000" cy="1814883"/>
          </a:xfrm>
        </p:grpSpPr>
        <p:pic>
          <p:nvPicPr>
            <p:cNvPr id="145" name="Google Shape;145;p46"/>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46" name="Google Shape;146;p46"/>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47" name="Google Shape;147;p46"/>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48" name="Google Shape;148;p46"/>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9" name="Google Shape;149;p46"/>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46"/>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46"/>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46"/>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 name="Google Shape;153;p46"/>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 name="Google Shape;154;p46"/>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55"/>
        <p:cNvGrpSpPr/>
        <p:nvPr/>
      </p:nvGrpSpPr>
      <p:grpSpPr>
        <a:xfrm>
          <a:off x="0" y="0"/>
          <a:ext cx="0" cy="0"/>
          <a:chOff x="0" y="0"/>
          <a:chExt cx="0" cy="0"/>
        </a:xfrm>
      </p:grpSpPr>
      <p:sp>
        <p:nvSpPr>
          <p:cNvPr id="156" name="Google Shape;156;p47"/>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57" name="Google Shape;157;p47"/>
          <p:cNvGrpSpPr/>
          <p:nvPr/>
        </p:nvGrpSpPr>
        <p:grpSpPr>
          <a:xfrm>
            <a:off x="-208788" y="0"/>
            <a:ext cx="12609576" cy="2174490"/>
            <a:chOff x="0" y="5043119"/>
            <a:chExt cx="12192000" cy="1814883"/>
          </a:xfrm>
        </p:grpSpPr>
        <p:pic>
          <p:nvPicPr>
            <p:cNvPr id="158" name="Google Shape;158;p47"/>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9" name="Google Shape;159;p47"/>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60" name="Google Shape;160;p47"/>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1" name="Google Shape;161;p47"/>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2" name="Google Shape;162;p47"/>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47"/>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47"/>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47"/>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47"/>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47"/>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68"/>
        <p:cNvGrpSpPr/>
        <p:nvPr/>
      </p:nvGrpSpPr>
      <p:grpSpPr>
        <a:xfrm>
          <a:off x="0" y="0"/>
          <a:ext cx="0" cy="0"/>
          <a:chOff x="0" y="0"/>
          <a:chExt cx="0" cy="0"/>
        </a:xfrm>
      </p:grpSpPr>
      <p:sp>
        <p:nvSpPr>
          <p:cNvPr id="169" name="Google Shape;169;p48"/>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70" name="Google Shape;170;p48"/>
          <p:cNvGrpSpPr/>
          <p:nvPr/>
        </p:nvGrpSpPr>
        <p:grpSpPr>
          <a:xfrm>
            <a:off x="-208788" y="0"/>
            <a:ext cx="12609576" cy="2174490"/>
            <a:chOff x="0" y="5043119"/>
            <a:chExt cx="12192000" cy="1814883"/>
          </a:xfrm>
        </p:grpSpPr>
        <p:pic>
          <p:nvPicPr>
            <p:cNvPr id="171" name="Google Shape;171;p48"/>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2" name="Google Shape;172;p48"/>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3" name="Google Shape;173;p48"/>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4" name="Google Shape;174;p48"/>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5" name="Google Shape;175;p48"/>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48"/>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48"/>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8"/>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48"/>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48"/>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1"/>
        <p:cNvGrpSpPr/>
        <p:nvPr/>
      </p:nvGrpSpPr>
      <p:grpSpPr>
        <a:xfrm>
          <a:off x="0" y="0"/>
          <a:ext cx="0" cy="0"/>
          <a:chOff x="0" y="0"/>
          <a:chExt cx="0" cy="0"/>
        </a:xfrm>
      </p:grpSpPr>
      <p:sp>
        <p:nvSpPr>
          <p:cNvPr id="182" name="Google Shape;182;p49"/>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83" name="Google Shape;183;p49"/>
          <p:cNvGrpSpPr/>
          <p:nvPr/>
        </p:nvGrpSpPr>
        <p:grpSpPr>
          <a:xfrm>
            <a:off x="-208788" y="0"/>
            <a:ext cx="12609576" cy="2174490"/>
            <a:chOff x="0" y="5043119"/>
            <a:chExt cx="12192000" cy="1814883"/>
          </a:xfrm>
        </p:grpSpPr>
        <p:pic>
          <p:nvPicPr>
            <p:cNvPr id="184" name="Google Shape;184;p49"/>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5" name="Google Shape;185;p49"/>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86" name="Google Shape;186;p49"/>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7" name="Google Shape;187;p49"/>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8" name="Google Shape;188;p49"/>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49"/>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49"/>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49"/>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49"/>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 name="Google Shape;193;p49"/>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4"/>
        <p:cNvGrpSpPr/>
        <p:nvPr/>
      </p:nvGrpSpPr>
      <p:grpSpPr>
        <a:xfrm>
          <a:off x="0" y="0"/>
          <a:ext cx="0" cy="0"/>
          <a:chOff x="0" y="0"/>
          <a:chExt cx="0" cy="0"/>
        </a:xfrm>
      </p:grpSpPr>
      <p:sp>
        <p:nvSpPr>
          <p:cNvPr id="195" name="Google Shape;195;p50"/>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6" name="Google Shape;196;p50"/>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7" name="Google Shape;197;p50"/>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98" name="Google Shape;198;p50"/>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199" name="Google Shape;199;p5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0" name="Google Shape;200;p50"/>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1"/>
        <p:cNvGrpSpPr/>
        <p:nvPr/>
      </p:nvGrpSpPr>
      <p:grpSpPr>
        <a:xfrm>
          <a:off x="0" y="0"/>
          <a:ext cx="0" cy="0"/>
          <a:chOff x="0" y="0"/>
          <a:chExt cx="0" cy="0"/>
        </a:xfrm>
      </p:grpSpPr>
      <p:sp>
        <p:nvSpPr>
          <p:cNvPr id="202" name="Google Shape;202;p51"/>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3" name="Google Shape;203;p51"/>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4" name="Google Shape;204;p51"/>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05" name="Google Shape;205;p51"/>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06" name="Google Shape;206;p51"/>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7" name="Google Shape;207;p51"/>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08"/>
        <p:cNvGrpSpPr/>
        <p:nvPr/>
      </p:nvGrpSpPr>
      <p:grpSpPr>
        <a:xfrm>
          <a:off x="0" y="0"/>
          <a:ext cx="0" cy="0"/>
          <a:chOff x="0" y="0"/>
          <a:chExt cx="0" cy="0"/>
        </a:xfrm>
      </p:grpSpPr>
      <p:sp>
        <p:nvSpPr>
          <p:cNvPr id="209" name="Google Shape;209;p52"/>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0" name="Google Shape;210;p52"/>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1" name="Google Shape;211;p52"/>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2" name="Google Shape;212;p52"/>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3" name="Google Shape;213;p52"/>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4" name="Google Shape;214;p52"/>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26"/>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4" name="Google Shape;24;p26"/>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6"/>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26"/>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5"/>
        <p:cNvGrpSpPr/>
        <p:nvPr/>
      </p:nvGrpSpPr>
      <p:grpSpPr>
        <a:xfrm>
          <a:off x="0" y="0"/>
          <a:ext cx="0" cy="0"/>
          <a:chOff x="0" y="0"/>
          <a:chExt cx="0" cy="0"/>
        </a:xfrm>
      </p:grpSpPr>
      <p:sp>
        <p:nvSpPr>
          <p:cNvPr id="216" name="Google Shape;216;p53"/>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7" name="Google Shape;217;p53"/>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8" name="Google Shape;218;p53"/>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9" name="Google Shape;219;p53"/>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20" name="Google Shape;220;p53"/>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1" name="Google Shape;221;p53"/>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7"/>
        <p:cNvGrpSpPr/>
        <p:nvPr/>
      </p:nvGrpSpPr>
      <p:grpSpPr>
        <a:xfrm>
          <a:off x="0" y="0"/>
          <a:ext cx="0" cy="0"/>
          <a:chOff x="0" y="0"/>
          <a:chExt cx="0" cy="0"/>
        </a:xfrm>
      </p:grpSpPr>
      <p:sp>
        <p:nvSpPr>
          <p:cNvPr id="28" name="Google Shape;28;p27"/>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2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2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27"/>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2"/>
        <p:cNvGrpSpPr/>
        <p:nvPr/>
      </p:nvGrpSpPr>
      <p:grpSpPr>
        <a:xfrm>
          <a:off x="0" y="0"/>
          <a:ext cx="0" cy="0"/>
          <a:chOff x="0" y="0"/>
          <a:chExt cx="0" cy="0"/>
        </a:xfrm>
      </p:grpSpPr>
      <p:sp>
        <p:nvSpPr>
          <p:cNvPr id="33" name="Google Shape;33;p28"/>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4" name="Google Shape;34;p28"/>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35" name="Google Shape;35;p28"/>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36" name="Google Shape;36;p28"/>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37"/>
        <p:cNvGrpSpPr/>
        <p:nvPr/>
      </p:nvGrpSpPr>
      <p:grpSpPr>
        <a:xfrm>
          <a:off x="0" y="0"/>
          <a:ext cx="0" cy="0"/>
          <a:chOff x="0" y="0"/>
          <a:chExt cx="0" cy="0"/>
        </a:xfrm>
      </p:grpSpPr>
      <p:sp>
        <p:nvSpPr>
          <p:cNvPr id="38" name="Google Shape;38;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29"/>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40" name="Google Shape;40;p29"/>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41" name="Google Shape;41;p2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2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2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44"/>
        <p:cNvGrpSpPr/>
        <p:nvPr/>
      </p:nvGrpSpPr>
      <p:grpSpPr>
        <a:xfrm>
          <a:off x="0" y="0"/>
          <a:ext cx="0" cy="0"/>
          <a:chOff x="0" y="0"/>
          <a:chExt cx="0" cy="0"/>
        </a:xfrm>
      </p:grpSpPr>
      <p:sp>
        <p:nvSpPr>
          <p:cNvPr id="45" name="Google Shape;45;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6" name="Google Shape;46;p30"/>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47" name="Google Shape;47;p30"/>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48" name="Google Shape;48;p3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3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3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51"/>
        <p:cNvGrpSpPr/>
        <p:nvPr/>
      </p:nvGrpSpPr>
      <p:grpSpPr>
        <a:xfrm>
          <a:off x="0" y="0"/>
          <a:ext cx="0" cy="0"/>
          <a:chOff x="0" y="0"/>
          <a:chExt cx="0" cy="0"/>
        </a:xfrm>
      </p:grpSpPr>
      <p:sp>
        <p:nvSpPr>
          <p:cNvPr id="52" name="Google Shape;52;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31"/>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54" name="Google Shape;54;p31"/>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55" name="Google Shape;55;p3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3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3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58"/>
        <p:cNvGrpSpPr/>
        <p:nvPr/>
      </p:nvGrpSpPr>
      <p:grpSpPr>
        <a:xfrm>
          <a:off x="0" y="0"/>
          <a:ext cx="0" cy="0"/>
          <a:chOff x="0" y="0"/>
          <a:chExt cx="0" cy="0"/>
        </a:xfrm>
      </p:grpSpPr>
      <p:sp>
        <p:nvSpPr>
          <p:cNvPr id="59" name="Google Shape;59;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0" name="Google Shape;60;p32"/>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61" name="Google Shape;61;p32"/>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62" name="Google Shape;62;p32"/>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32"/>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32"/>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gcdb871241c_0_0"/>
          <p:cNvSpPr/>
          <p:nvPr/>
        </p:nvSpPr>
        <p:spPr>
          <a:xfrm>
            <a:off x="4512366" y="3588025"/>
            <a:ext cx="7679700" cy="29112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27" name="Google Shape;227;gcdb871241c_0_0"/>
          <p:cNvPicPr preferRelativeResize="0"/>
          <p:nvPr/>
        </p:nvPicPr>
        <p:blipFill rotWithShape="1">
          <a:blip r:embed="rId3">
            <a:alphaModFix/>
          </a:blip>
          <a:srcRect/>
          <a:stretch/>
        </p:blipFill>
        <p:spPr>
          <a:xfrm>
            <a:off x="8220908" y="5194625"/>
            <a:ext cx="3920889" cy="1104575"/>
          </a:xfrm>
          <a:prstGeom prst="rect">
            <a:avLst/>
          </a:prstGeom>
          <a:noFill/>
          <a:ln>
            <a:noFill/>
          </a:ln>
        </p:spPr>
      </p:pic>
      <p:pic>
        <p:nvPicPr>
          <p:cNvPr id="228" name="Google Shape;228;gcdb871241c_0_0"/>
          <p:cNvPicPr preferRelativeResize="0"/>
          <p:nvPr/>
        </p:nvPicPr>
        <p:blipFill>
          <a:blip r:embed="rId4">
            <a:alphaModFix/>
          </a:blip>
          <a:stretch>
            <a:fillRect/>
          </a:stretch>
        </p:blipFill>
        <p:spPr>
          <a:xfrm>
            <a:off x="3971091" y="4897770"/>
            <a:ext cx="4249817" cy="1749083"/>
          </a:xfrm>
          <a:prstGeom prst="rect">
            <a:avLst/>
          </a:prstGeom>
          <a:noFill/>
          <a:ln>
            <a:noFill/>
          </a:ln>
        </p:spPr>
      </p:pic>
      <p:sp>
        <p:nvSpPr>
          <p:cNvPr id="229" name="Google Shape;229;gcdb871241c_0_0"/>
          <p:cNvSpPr txBox="1"/>
          <p:nvPr/>
        </p:nvSpPr>
        <p:spPr>
          <a:xfrm>
            <a:off x="4756121" y="1617697"/>
            <a:ext cx="6929574" cy="289306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fr-FR" sz="4400" b="1" dirty="0">
                <a:latin typeface="Helvetica Neue"/>
                <a:sym typeface="Helvetica Neue"/>
              </a:rPr>
              <a:t>Enfants associés aux forces armées et aux groupes armés (CAAFAG) et la COVID-19</a:t>
            </a:r>
            <a:endParaRPr lang="fr-FR" sz="4400" b="1" dirty="0">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gdd043eda5f_0_11"/>
          <p:cNvSpPr txBox="1">
            <a:spLocks noGrp="1"/>
          </p:cNvSpPr>
          <p:nvPr>
            <p:ph type="body" idx="1"/>
          </p:nvPr>
        </p:nvSpPr>
        <p:spPr>
          <a:xfrm>
            <a:off x="4100513" y="528638"/>
            <a:ext cx="7300800" cy="1271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en-US" dirty="0" err="1"/>
              <a:t>Objectifs</a:t>
            </a:r>
            <a:r>
              <a:rPr lang="en-US" dirty="0"/>
              <a:t> de la séance</a:t>
            </a:r>
            <a:endParaRPr dirty="0"/>
          </a:p>
        </p:txBody>
      </p:sp>
      <p:sp>
        <p:nvSpPr>
          <p:cNvPr id="315" name="Google Shape;315;gdd043eda5f_0_11"/>
          <p:cNvSpPr txBox="1">
            <a:spLocks noGrp="1"/>
          </p:cNvSpPr>
          <p:nvPr>
            <p:ph type="body" idx="2"/>
          </p:nvPr>
        </p:nvSpPr>
        <p:spPr>
          <a:xfrm>
            <a:off x="4029491" y="1300200"/>
            <a:ext cx="7300800" cy="2128800"/>
          </a:xfrm>
          <a:prstGeom prst="rect">
            <a:avLst/>
          </a:prstGeom>
          <a:noFill/>
          <a:ln>
            <a:noFill/>
          </a:ln>
        </p:spPr>
        <p:txBody>
          <a:bodyPr spcFirstLastPara="1" wrap="square" lIns="91425" tIns="45700" rIns="91425" bIns="45700" anchor="t" anchorCtr="0">
            <a:noAutofit/>
          </a:bodyPr>
          <a:lstStyle/>
          <a:p>
            <a:pPr marL="228600" indent="-50800">
              <a:spcBef>
                <a:spcPts val="0"/>
              </a:spcBef>
              <a:buClr>
                <a:schemeClr val="accent3"/>
              </a:buClr>
              <a:buSzPct val="100000"/>
              <a:buNone/>
            </a:pPr>
            <a:r>
              <a:rPr lang="fr-FR" sz="2400" dirty="0"/>
              <a:t>À la fin de cette séance, les participants seront en mesure de :</a:t>
            </a:r>
            <a:endParaRPr lang="en-US" sz="2400" dirty="0"/>
          </a:p>
          <a:p>
            <a:pPr marL="228600" lvl="0" indent="-50800" algn="l" rtl="0">
              <a:lnSpc>
                <a:spcPct val="90000"/>
              </a:lnSpc>
              <a:spcBef>
                <a:spcPts val="0"/>
              </a:spcBef>
              <a:spcAft>
                <a:spcPts val="0"/>
              </a:spcAft>
              <a:buClr>
                <a:schemeClr val="accent3"/>
              </a:buClr>
              <a:buSzPct val="100000"/>
              <a:buNone/>
            </a:pPr>
            <a:endParaRPr dirty="0"/>
          </a:p>
          <a:p>
            <a:pPr marL="457200" marR="0" lvl="0" indent="-339725" algn="l" rtl="0">
              <a:lnSpc>
                <a:spcPct val="90000"/>
              </a:lnSpc>
              <a:spcBef>
                <a:spcPts val="0"/>
              </a:spcBef>
              <a:spcAft>
                <a:spcPts val="0"/>
              </a:spcAft>
              <a:buSzPct val="100000"/>
              <a:buChar char="•"/>
            </a:pPr>
            <a:r>
              <a:rPr lang="fr-FR" sz="2400" dirty="0"/>
              <a:t>Reconnaître les défis posés par la COVID-19 à la vérification des rapports ;</a:t>
            </a:r>
            <a:endParaRPr sz="2400" dirty="0"/>
          </a:p>
          <a:p>
            <a:pPr marL="457200" marR="0" lvl="0" indent="0" algn="l" rtl="0">
              <a:lnSpc>
                <a:spcPct val="90000"/>
              </a:lnSpc>
              <a:spcBef>
                <a:spcPts val="0"/>
              </a:spcBef>
              <a:spcAft>
                <a:spcPts val="0"/>
              </a:spcAft>
              <a:buNone/>
            </a:pPr>
            <a:endParaRPr sz="2400" dirty="0"/>
          </a:p>
          <a:p>
            <a:pPr marL="457200" marR="0" lvl="0" indent="-339725" algn="l" rtl="0">
              <a:lnSpc>
                <a:spcPct val="90000"/>
              </a:lnSpc>
              <a:spcBef>
                <a:spcPts val="0"/>
              </a:spcBef>
              <a:spcAft>
                <a:spcPts val="0"/>
              </a:spcAft>
              <a:buSzPct val="100000"/>
              <a:buChar char="•"/>
            </a:pPr>
            <a:r>
              <a:rPr lang="fr-FR" sz="2400" dirty="0"/>
              <a:t>Décrire les considérations clés pour effectuer la vérification à distance des rapports pendant la COVID-19</a:t>
            </a:r>
            <a:endParaRPr sz="2400" dirty="0"/>
          </a:p>
          <a:p>
            <a:pPr marL="457200" marR="0" lvl="0" indent="0" algn="l" rtl="0">
              <a:lnSpc>
                <a:spcPct val="90000"/>
              </a:lnSpc>
              <a:spcBef>
                <a:spcPts val="0"/>
              </a:spcBef>
              <a:spcAft>
                <a:spcPts val="0"/>
              </a:spcAft>
              <a:buNone/>
            </a:pPr>
            <a:endParaRPr sz="2400" dirty="0"/>
          </a:p>
          <a:p>
            <a:pPr lvl="0" indent="-339725">
              <a:spcBef>
                <a:spcPts val="0"/>
              </a:spcBef>
              <a:buSzPct val="71794"/>
            </a:pPr>
            <a:r>
              <a:rPr lang="fr-FR" sz="2400" dirty="0"/>
              <a:t>Décrire ce qui est nécessaire pour vérifier et faciliter la libération des enfants en toute sécurité pendant la COVID-19.</a:t>
            </a:r>
            <a:endParaRPr sz="2400" dirty="0"/>
          </a:p>
        </p:txBody>
      </p:sp>
      <p:sp>
        <p:nvSpPr>
          <p:cNvPr id="316" name="Google Shape;316;gdd043eda5f_0_11"/>
          <p:cNvSpPr txBox="1">
            <a:spLocks noGrp="1"/>
          </p:cNvSpPr>
          <p:nvPr>
            <p:ph type="body" idx="3"/>
          </p:nvPr>
        </p:nvSpPr>
        <p:spPr>
          <a:xfrm>
            <a:off x="284417" y="528638"/>
            <a:ext cx="2970900" cy="47994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US"/>
              <a:t>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gced3f6e66a_0_537"/>
          <p:cNvSpPr txBox="1">
            <a:spLocks noGrp="1"/>
          </p:cNvSpPr>
          <p:nvPr>
            <p:ph type="title"/>
          </p:nvPr>
        </p:nvSpPr>
        <p:spPr>
          <a:xfrm>
            <a:off x="656023" y="365125"/>
            <a:ext cx="10515600" cy="1325700"/>
          </a:xfrm>
          <a:prstGeom prst="rect">
            <a:avLst/>
          </a:prstGeom>
          <a:noFill/>
          <a:ln>
            <a:noFill/>
          </a:ln>
        </p:spPr>
        <p:txBody>
          <a:bodyPr spcFirstLastPara="1" wrap="square" lIns="91425" tIns="45700" rIns="91425" bIns="45700" anchor="ctr" anchorCtr="0">
            <a:normAutofit/>
          </a:bodyPr>
          <a:lstStyle/>
          <a:p>
            <a:pPr lvl="0"/>
            <a:r>
              <a:rPr lang="en-US" dirty="0"/>
              <a:t>Étude de </a:t>
            </a:r>
            <a:r>
              <a:rPr lang="en-US" dirty="0" err="1"/>
              <a:t>cas</a:t>
            </a:r>
            <a:r>
              <a:rPr lang="en-US" dirty="0"/>
              <a:t> </a:t>
            </a:r>
            <a:endParaRPr dirty="0"/>
          </a:p>
        </p:txBody>
      </p:sp>
      <p:sp>
        <p:nvSpPr>
          <p:cNvPr id="322" name="Google Shape;322;gced3f6e66a_0_537"/>
          <p:cNvSpPr txBox="1">
            <a:spLocks noGrp="1"/>
          </p:cNvSpPr>
          <p:nvPr>
            <p:ph type="body" idx="1"/>
          </p:nvPr>
        </p:nvSpPr>
        <p:spPr>
          <a:xfrm>
            <a:off x="656025" y="1690764"/>
            <a:ext cx="10820100" cy="3657300"/>
          </a:xfrm>
          <a:prstGeom prst="rect">
            <a:avLst/>
          </a:prstGeom>
          <a:noFill/>
          <a:ln>
            <a:noFill/>
          </a:ln>
        </p:spPr>
        <p:txBody>
          <a:bodyPr spcFirstLastPara="1" wrap="square" lIns="91425" tIns="45700" rIns="91425" bIns="45700" anchor="t" anchorCtr="0">
            <a:normAutofit fontScale="92500" lnSpcReduction="20000"/>
          </a:bodyPr>
          <a:lstStyle/>
          <a:p>
            <a:pPr marL="0" lvl="0" indent="0">
              <a:spcBef>
                <a:spcPts val="0"/>
              </a:spcBef>
            </a:pPr>
            <a:r>
              <a:rPr lang="fr-FR" sz="3000" dirty="0"/>
              <a:t>Lisez l'étude de cas et débattez les questions suivantes :</a:t>
            </a:r>
            <a:endParaRPr sz="3000" dirty="0"/>
          </a:p>
          <a:p>
            <a:pPr marL="0" marR="0" lvl="0" indent="0" algn="l" rtl="0">
              <a:lnSpc>
                <a:spcPct val="90000"/>
              </a:lnSpc>
              <a:spcBef>
                <a:spcPts val="0"/>
              </a:spcBef>
              <a:spcAft>
                <a:spcPts val="0"/>
              </a:spcAft>
              <a:buNone/>
            </a:pPr>
            <a:endParaRPr b="0" dirty="0"/>
          </a:p>
          <a:p>
            <a:pPr marL="508000" indent="-457200">
              <a:spcBef>
                <a:spcPts val="0"/>
              </a:spcBef>
              <a:buFont typeface="Arial" panose="020B0604020202020204" pitchFamily="34" charset="0"/>
              <a:buChar char="•"/>
            </a:pPr>
            <a:r>
              <a:rPr lang="fr-FR" sz="3000" b="0" dirty="0"/>
              <a:t>Quelles autres idées avez-vous concernant les mesures qui auraient pu être prises ?</a:t>
            </a:r>
            <a:endParaRPr sz="3000" b="0" dirty="0"/>
          </a:p>
          <a:p>
            <a:pPr marL="457200" marR="0" lvl="0" indent="0" algn="l" rtl="0">
              <a:lnSpc>
                <a:spcPct val="90000"/>
              </a:lnSpc>
              <a:spcBef>
                <a:spcPts val="0"/>
              </a:spcBef>
              <a:spcAft>
                <a:spcPts val="0"/>
              </a:spcAft>
              <a:buNone/>
            </a:pPr>
            <a:endParaRPr sz="3000" b="0" dirty="0"/>
          </a:p>
          <a:p>
            <a:pPr marL="508000" lvl="0" indent="-457200">
              <a:spcBef>
                <a:spcPts val="0"/>
              </a:spcBef>
              <a:buFont typeface="Arial" panose="020B0604020202020204" pitchFamily="34" charset="0"/>
              <a:buChar char="•"/>
            </a:pPr>
            <a:r>
              <a:rPr lang="fr-FR" sz="3000" b="0" dirty="0"/>
              <a:t>Quel(s) défi(s) similaire(s) existe(nt) dans votre contexte ?</a:t>
            </a:r>
            <a:endParaRPr lang="en-US" sz="3000" b="0" dirty="0"/>
          </a:p>
          <a:p>
            <a:pPr marL="50800" marR="0" lvl="0" indent="0" algn="l" rtl="0">
              <a:lnSpc>
                <a:spcPct val="90000"/>
              </a:lnSpc>
              <a:spcBef>
                <a:spcPts val="0"/>
              </a:spcBef>
              <a:spcAft>
                <a:spcPts val="0"/>
              </a:spcAft>
              <a:buSzPts val="2800"/>
            </a:pPr>
            <a:endParaRPr sz="3000" b="0" dirty="0"/>
          </a:p>
          <a:p>
            <a:pPr marL="508000" indent="-457200">
              <a:spcBef>
                <a:spcPts val="0"/>
              </a:spcBef>
              <a:buFont typeface="Arial" panose="020B0604020202020204" pitchFamily="34" charset="0"/>
              <a:buChar char="•"/>
            </a:pPr>
            <a:r>
              <a:rPr lang="fr-FR" sz="3000" b="0" dirty="0"/>
              <a:t>Y a-t-il un élément de cette étude de cas que vous pourriez appliquer à votre propre contexte ?</a:t>
            </a:r>
            <a:endParaRPr sz="3000" b="0" dirty="0"/>
          </a:p>
          <a:p>
            <a:pPr marL="0" marR="0" lvl="0" indent="0" algn="l" rtl="0">
              <a:lnSpc>
                <a:spcPct val="90000"/>
              </a:lnSpc>
              <a:spcBef>
                <a:spcPts val="0"/>
              </a:spcBef>
              <a:spcAft>
                <a:spcPts val="0"/>
              </a:spcAft>
              <a:buNone/>
            </a:pPr>
            <a:endParaRPr sz="3000" b="0" dirty="0"/>
          </a:p>
          <a:p>
            <a:pPr marL="0" lvl="0" indent="0">
              <a:spcBef>
                <a:spcPts val="0"/>
              </a:spcBef>
            </a:pPr>
            <a:r>
              <a:rPr lang="fr-FR" sz="3000" b="0" dirty="0"/>
              <a:t>Vous disposez de 20 minutes.</a:t>
            </a:r>
            <a:endParaRPr sz="3000" b="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3"/>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p>
            <a:pPr marL="0" indent="0">
              <a:spcBef>
                <a:spcPts val="0"/>
              </a:spcBef>
            </a:pPr>
            <a:r>
              <a:rPr lang="fr-FR" dirty="0"/>
              <a:t>Prise en charge alternative</a:t>
            </a:r>
            <a:endParaRPr lang="en-US" dirty="0"/>
          </a:p>
          <a:p>
            <a:pPr marL="0" lvl="0" indent="0" algn="ctr" rtl="0">
              <a:lnSpc>
                <a:spcPct val="90000"/>
              </a:lnSpc>
              <a:spcBef>
                <a:spcPts val="0"/>
              </a:spcBef>
              <a:spcAft>
                <a:spcPts val="0"/>
              </a:spcAft>
              <a:buClr>
                <a:schemeClr val="lt1"/>
              </a:buClr>
              <a:buSzPts val="2800"/>
              <a:buNone/>
            </a:pPr>
            <a:endParaRPr dirty="0"/>
          </a:p>
        </p:txBody>
      </p:sp>
      <p:sp>
        <p:nvSpPr>
          <p:cNvPr id="328" name="Google Shape;328;p3"/>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2800"/>
              <a:buNone/>
            </a:pPr>
            <a:r>
              <a:rPr lang="en-US"/>
              <a:t>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gced3f6e66a_0_549"/>
          <p:cNvSpPr txBox="1">
            <a:spLocks noGrp="1"/>
          </p:cNvSpPr>
          <p:nvPr>
            <p:ph type="body" idx="1"/>
          </p:nvPr>
        </p:nvSpPr>
        <p:spPr>
          <a:xfrm>
            <a:off x="4100513" y="528638"/>
            <a:ext cx="7300800" cy="1271700"/>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en-US" dirty="0" err="1"/>
              <a:t>Objectifs</a:t>
            </a:r>
            <a:r>
              <a:rPr lang="en-US" dirty="0"/>
              <a:t> de la séance</a:t>
            </a:r>
            <a:endParaRPr dirty="0"/>
          </a:p>
        </p:txBody>
      </p:sp>
      <p:sp>
        <p:nvSpPr>
          <p:cNvPr id="334" name="Google Shape;334;gced3f6e66a_0_549"/>
          <p:cNvSpPr txBox="1">
            <a:spLocks noGrp="1"/>
          </p:cNvSpPr>
          <p:nvPr>
            <p:ph type="body" idx="2"/>
          </p:nvPr>
        </p:nvSpPr>
        <p:spPr>
          <a:xfrm>
            <a:off x="4100525" y="1636700"/>
            <a:ext cx="7300800" cy="4253100"/>
          </a:xfrm>
          <a:prstGeom prst="rect">
            <a:avLst/>
          </a:prstGeom>
          <a:noFill/>
          <a:ln>
            <a:noFill/>
          </a:ln>
        </p:spPr>
        <p:txBody>
          <a:bodyPr spcFirstLastPara="1" wrap="square" lIns="91425" tIns="45700" rIns="91425" bIns="45700" anchor="t" anchorCtr="0">
            <a:noAutofit/>
          </a:bodyPr>
          <a:lstStyle/>
          <a:p>
            <a:pPr marL="228600" indent="-50800">
              <a:spcBef>
                <a:spcPts val="0"/>
              </a:spcBef>
              <a:buSzPct val="100000"/>
              <a:buNone/>
            </a:pPr>
            <a:r>
              <a:rPr lang="fr-FR" sz="2000" dirty="0"/>
              <a:t>À la fin de la séance, les participants seront en mesure de :</a:t>
            </a:r>
            <a:endParaRPr sz="2000" dirty="0"/>
          </a:p>
          <a:p>
            <a:pPr marL="228600" lvl="0" indent="-50800" algn="l" rtl="0">
              <a:lnSpc>
                <a:spcPct val="90000"/>
              </a:lnSpc>
              <a:spcBef>
                <a:spcPts val="0"/>
              </a:spcBef>
              <a:spcAft>
                <a:spcPts val="0"/>
              </a:spcAft>
              <a:buClr>
                <a:schemeClr val="accent5"/>
              </a:buClr>
              <a:buSzPct val="100000"/>
              <a:buNone/>
            </a:pPr>
            <a:endParaRPr sz="2000" dirty="0"/>
          </a:p>
          <a:p>
            <a:pPr lvl="0" indent="-393065">
              <a:spcBef>
                <a:spcPts val="0"/>
              </a:spcBef>
              <a:buSzPct val="100000"/>
            </a:pPr>
            <a:r>
              <a:rPr lang="fr-FR" sz="2000" dirty="0"/>
              <a:t>Identifier les risques potentiels liés à la COVID-19 pour les enfants en transit et dans les centres de prise en charge provisoire et de prise en charge alternative</a:t>
            </a:r>
            <a:endParaRPr sz="2000" dirty="0"/>
          </a:p>
          <a:p>
            <a:pPr marL="457200" marR="0" lvl="0" indent="0" algn="l" rtl="0">
              <a:lnSpc>
                <a:spcPct val="90000"/>
              </a:lnSpc>
              <a:spcBef>
                <a:spcPts val="0"/>
              </a:spcBef>
              <a:spcAft>
                <a:spcPts val="0"/>
              </a:spcAft>
              <a:buNone/>
            </a:pPr>
            <a:endParaRPr sz="2000" dirty="0"/>
          </a:p>
          <a:p>
            <a:pPr lvl="0" indent="-393065">
              <a:spcBef>
                <a:spcPts val="0"/>
              </a:spcBef>
              <a:buSzPct val="100000"/>
            </a:pPr>
            <a:r>
              <a:rPr lang="fr-FR" sz="2000" dirty="0"/>
              <a:t>Reconnaître les impacts potentiels de la COVID-19 sur la recherche des familles et la réunification des CAAFAG</a:t>
            </a:r>
            <a:endParaRPr sz="2000" dirty="0"/>
          </a:p>
          <a:p>
            <a:pPr marL="457200" marR="0" lvl="0" indent="0" algn="l" rtl="0">
              <a:lnSpc>
                <a:spcPct val="90000"/>
              </a:lnSpc>
              <a:spcBef>
                <a:spcPts val="0"/>
              </a:spcBef>
              <a:spcAft>
                <a:spcPts val="0"/>
              </a:spcAft>
              <a:buNone/>
            </a:pPr>
            <a:endParaRPr sz="2000" dirty="0"/>
          </a:p>
          <a:p>
            <a:pPr lvl="0" indent="-393065">
              <a:spcBef>
                <a:spcPts val="0"/>
              </a:spcBef>
              <a:buSzPct val="100000"/>
            </a:pPr>
            <a:r>
              <a:rPr lang="fr-FR" sz="2000" dirty="0"/>
              <a:t>Décrire les considérations clés qui entrent en jeu pour offrir une prise en charge alternative en toute sécurité, rechercher les familles et réunir les enfants avec leurs familles pendant la pandémie de COVID-19 et d’autres maladies infectieuses.</a:t>
            </a:r>
            <a:endParaRPr sz="2000" dirty="0"/>
          </a:p>
        </p:txBody>
      </p:sp>
      <p:sp>
        <p:nvSpPr>
          <p:cNvPr id="335" name="Google Shape;335;gced3f6e66a_0_549"/>
          <p:cNvSpPr txBox="1">
            <a:spLocks noGrp="1"/>
          </p:cNvSpPr>
          <p:nvPr>
            <p:ph type="body" idx="3"/>
          </p:nvPr>
        </p:nvSpPr>
        <p:spPr>
          <a:xfrm>
            <a:off x="284417" y="528638"/>
            <a:ext cx="2970900" cy="47994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US"/>
              <a:t>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1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lvl="0"/>
            <a:r>
              <a:rPr lang="en-US" dirty="0" err="1"/>
              <a:t>Activité</a:t>
            </a:r>
            <a:r>
              <a:rPr lang="en-US" dirty="0"/>
              <a:t> de </a:t>
            </a:r>
            <a:r>
              <a:rPr lang="en-US" dirty="0" err="1"/>
              <a:t>groupe</a:t>
            </a:r>
            <a:endParaRPr dirty="0"/>
          </a:p>
        </p:txBody>
      </p:sp>
      <p:sp>
        <p:nvSpPr>
          <p:cNvPr id="341" name="Google Shape;341;p19"/>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r>
              <a:rPr lang="en-US"/>
              <a:t> </a:t>
            </a:r>
            <a:endParaRPr/>
          </a:p>
        </p:txBody>
      </p:sp>
      <p:sp>
        <p:nvSpPr>
          <p:cNvPr id="342" name="Google Shape;342;p19"/>
          <p:cNvSpPr txBox="1">
            <a:spLocks noGrp="1"/>
          </p:cNvSpPr>
          <p:nvPr>
            <p:ph type="body" idx="2"/>
          </p:nvPr>
        </p:nvSpPr>
        <p:spPr>
          <a:xfrm>
            <a:off x="656025" y="1832650"/>
            <a:ext cx="10820100" cy="4230000"/>
          </a:xfrm>
          <a:prstGeom prst="rect">
            <a:avLst/>
          </a:prstGeom>
          <a:noFill/>
          <a:ln>
            <a:noFill/>
          </a:ln>
        </p:spPr>
        <p:txBody>
          <a:bodyPr spcFirstLastPara="1" wrap="square" lIns="91425" tIns="45700" rIns="91425" bIns="45700" anchor="t" anchorCtr="0">
            <a:normAutofit/>
          </a:bodyPr>
          <a:lstStyle/>
          <a:p>
            <a:pPr marL="0" lvl="0" indent="0">
              <a:lnSpc>
                <a:spcPct val="115000"/>
              </a:lnSpc>
              <a:spcBef>
                <a:spcPts val="0"/>
              </a:spcBef>
              <a:buNone/>
            </a:pPr>
            <a:r>
              <a:rPr lang="fr-FR" b="1" dirty="0">
                <a:solidFill>
                  <a:schemeClr val="accent1"/>
                </a:solidFill>
              </a:rPr>
              <a:t>Dessinez une illustration décrivant les risques potentiels liés à la COVID-19 lors d’un transit, dans les centres de prise en charge provisoire ou dans les établissements de prise en charge alternative. </a:t>
            </a:r>
            <a:endParaRPr b="1" dirty="0">
              <a:solidFill>
                <a:schemeClr val="accent1"/>
              </a:solidFill>
            </a:endParaRPr>
          </a:p>
          <a:p>
            <a:pPr marL="0" lvl="0" indent="0" algn="l" rtl="0">
              <a:lnSpc>
                <a:spcPct val="115000"/>
              </a:lnSpc>
              <a:spcBef>
                <a:spcPts val="0"/>
              </a:spcBef>
              <a:spcAft>
                <a:spcPts val="0"/>
              </a:spcAft>
              <a:buNone/>
            </a:pPr>
            <a:endParaRPr b="1" dirty="0">
              <a:solidFill>
                <a:schemeClr val="accent1"/>
              </a:solidFill>
            </a:endParaRPr>
          </a:p>
          <a:p>
            <a:pPr marL="0" lvl="0" indent="0">
              <a:lnSpc>
                <a:spcPct val="115000"/>
              </a:lnSpc>
              <a:spcBef>
                <a:spcPts val="0"/>
              </a:spcBef>
              <a:buNone/>
            </a:pPr>
            <a:r>
              <a:rPr lang="fr-FR" dirty="0">
                <a:solidFill>
                  <a:schemeClr val="accent1"/>
                </a:solidFill>
              </a:rPr>
              <a:t>Vous disposez de 20 minutes.</a:t>
            </a:r>
            <a:endParaRPr dirty="0">
              <a:solidFill>
                <a:schemeClr val="accent1"/>
              </a:solidFill>
            </a:endParaRPr>
          </a:p>
          <a:p>
            <a:pPr marL="228600" lvl="0" indent="-50800" algn="l" rtl="0">
              <a:lnSpc>
                <a:spcPct val="90000"/>
              </a:lnSpc>
              <a:spcBef>
                <a:spcPts val="0"/>
              </a:spcBef>
              <a:spcAft>
                <a:spcPts val="0"/>
              </a:spcAft>
              <a:buClr>
                <a:schemeClr val="accent1"/>
              </a:buClr>
              <a:buSzPts val="2800"/>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gced3f6e66a_0_561"/>
          <p:cNvSpPr txBox="1">
            <a:spLocks noGrp="1"/>
          </p:cNvSpPr>
          <p:nvPr>
            <p:ph type="title"/>
          </p:nvPr>
        </p:nvSpPr>
        <p:spPr>
          <a:xfrm>
            <a:off x="656023" y="365125"/>
            <a:ext cx="10515600" cy="1325700"/>
          </a:xfrm>
          <a:prstGeom prst="rect">
            <a:avLst/>
          </a:prstGeom>
          <a:noFill/>
          <a:ln>
            <a:noFill/>
          </a:ln>
        </p:spPr>
        <p:txBody>
          <a:bodyPr spcFirstLastPara="1" wrap="square" lIns="91425" tIns="45700" rIns="91425" bIns="45700" anchor="ctr" anchorCtr="0">
            <a:normAutofit/>
          </a:bodyPr>
          <a:lstStyle/>
          <a:p>
            <a:pPr lvl="0"/>
            <a:r>
              <a:rPr lang="en-US" dirty="0" err="1"/>
              <a:t>Activité</a:t>
            </a:r>
            <a:r>
              <a:rPr lang="en-US" dirty="0"/>
              <a:t> de </a:t>
            </a:r>
            <a:r>
              <a:rPr lang="en-US" dirty="0" err="1"/>
              <a:t>groupe</a:t>
            </a:r>
            <a:endParaRPr dirty="0"/>
          </a:p>
        </p:txBody>
      </p:sp>
      <p:sp>
        <p:nvSpPr>
          <p:cNvPr id="348" name="Google Shape;348;gced3f6e66a_0_561"/>
          <p:cNvSpPr txBox="1">
            <a:spLocks noGrp="1"/>
          </p:cNvSpPr>
          <p:nvPr>
            <p:ph type="body" idx="2"/>
          </p:nvPr>
        </p:nvSpPr>
        <p:spPr>
          <a:xfrm>
            <a:off x="656025" y="1775000"/>
            <a:ext cx="5418300" cy="4330500"/>
          </a:xfrm>
          <a:prstGeom prst="rect">
            <a:avLst/>
          </a:prstGeom>
          <a:noFill/>
          <a:ln>
            <a:noFill/>
          </a:ln>
        </p:spPr>
        <p:txBody>
          <a:bodyPr spcFirstLastPara="1" wrap="square" lIns="91425" tIns="45700" rIns="91425" bIns="45700" anchor="t" anchorCtr="0">
            <a:noAutofit/>
          </a:bodyPr>
          <a:lstStyle/>
          <a:p>
            <a:pPr marL="0" lvl="0" indent="0">
              <a:spcBef>
                <a:spcPts val="0"/>
              </a:spcBef>
              <a:buNone/>
            </a:pPr>
            <a:r>
              <a:rPr lang="en-US" sz="2600" b="1" dirty="0">
                <a:solidFill>
                  <a:schemeClr val="accent3"/>
                </a:solidFill>
              </a:rPr>
              <a:t>Pour </a:t>
            </a:r>
            <a:r>
              <a:rPr lang="en-US" sz="2600" b="1" dirty="0" err="1">
                <a:solidFill>
                  <a:schemeClr val="accent3"/>
                </a:solidFill>
              </a:rPr>
              <a:t>votre</a:t>
            </a:r>
            <a:r>
              <a:rPr lang="en-US" sz="2600" b="1" dirty="0">
                <a:solidFill>
                  <a:schemeClr val="accent3"/>
                </a:solidFill>
              </a:rPr>
              <a:t> </a:t>
            </a:r>
            <a:r>
              <a:rPr lang="en-US" sz="2600" b="1" dirty="0" err="1">
                <a:solidFill>
                  <a:schemeClr val="accent3"/>
                </a:solidFill>
              </a:rPr>
              <a:t>sujet</a:t>
            </a:r>
            <a:r>
              <a:rPr lang="en-US" sz="2600" b="1" dirty="0">
                <a:solidFill>
                  <a:schemeClr val="accent3"/>
                </a:solidFill>
              </a:rPr>
              <a:t>, </a:t>
            </a:r>
            <a:r>
              <a:rPr lang="en-US" sz="2600" b="1" dirty="0" err="1">
                <a:solidFill>
                  <a:schemeClr val="accent3"/>
                </a:solidFill>
              </a:rPr>
              <a:t>soit</a:t>
            </a:r>
            <a:r>
              <a:rPr lang="en-US" sz="2600" b="1" dirty="0">
                <a:solidFill>
                  <a:schemeClr val="accent3"/>
                </a:solidFill>
              </a:rPr>
              <a:t> :</a:t>
            </a:r>
            <a:endParaRPr sz="2600" b="1" dirty="0">
              <a:solidFill>
                <a:schemeClr val="accent3"/>
              </a:solidFill>
            </a:endParaRPr>
          </a:p>
          <a:p>
            <a:pPr lvl="0">
              <a:spcBef>
                <a:spcPts val="0"/>
              </a:spcBef>
            </a:pPr>
            <a:r>
              <a:rPr lang="fr-FR" sz="2600" b="1" dirty="0">
                <a:solidFill>
                  <a:schemeClr val="accent3"/>
                </a:solidFill>
              </a:rPr>
              <a:t>La prise en charge alternative, ou</a:t>
            </a:r>
            <a:endParaRPr sz="2600" b="1" dirty="0">
              <a:solidFill>
                <a:schemeClr val="accent3"/>
              </a:solidFill>
            </a:endParaRPr>
          </a:p>
          <a:p>
            <a:pPr lvl="0">
              <a:spcBef>
                <a:spcPts val="0"/>
              </a:spcBef>
            </a:pPr>
            <a:r>
              <a:rPr lang="fr-FR" sz="2600" b="1" dirty="0">
                <a:solidFill>
                  <a:schemeClr val="accent3"/>
                </a:solidFill>
              </a:rPr>
              <a:t>La recherche des familles et la réunification</a:t>
            </a:r>
            <a:endParaRPr sz="2600" b="1" dirty="0">
              <a:solidFill>
                <a:schemeClr val="accent3"/>
              </a:solidFill>
            </a:endParaRPr>
          </a:p>
          <a:p>
            <a:pPr marL="0" marR="0" lvl="0" indent="0" algn="l" rtl="0">
              <a:lnSpc>
                <a:spcPct val="90000"/>
              </a:lnSpc>
              <a:spcBef>
                <a:spcPts val="0"/>
              </a:spcBef>
              <a:spcAft>
                <a:spcPts val="0"/>
              </a:spcAft>
              <a:buNone/>
            </a:pPr>
            <a:endParaRPr sz="2600" b="1" dirty="0">
              <a:solidFill>
                <a:schemeClr val="accent3"/>
              </a:solidFill>
            </a:endParaRPr>
          </a:p>
          <a:p>
            <a:pPr marL="0" lvl="0" indent="0">
              <a:spcBef>
                <a:spcPts val="0"/>
              </a:spcBef>
              <a:buNone/>
            </a:pPr>
            <a:r>
              <a:rPr lang="fr-FR" sz="2600" b="1" dirty="0">
                <a:solidFill>
                  <a:schemeClr val="accent3"/>
                </a:solidFill>
              </a:rPr>
              <a:t>Dressez la liste des principales activités que vous faites en temps « normal », hors COVID.</a:t>
            </a:r>
            <a:endParaRPr sz="2600" b="1" dirty="0">
              <a:solidFill>
                <a:schemeClr val="accent3"/>
              </a:solidFill>
            </a:endParaRPr>
          </a:p>
          <a:p>
            <a:pPr marL="0" marR="0" lvl="0" indent="0" algn="l" rtl="0">
              <a:lnSpc>
                <a:spcPct val="90000"/>
              </a:lnSpc>
              <a:spcBef>
                <a:spcPts val="0"/>
              </a:spcBef>
              <a:spcAft>
                <a:spcPts val="0"/>
              </a:spcAft>
              <a:buClr>
                <a:schemeClr val="accent3"/>
              </a:buClr>
              <a:buSzPts val="2800"/>
              <a:buFont typeface="Arial"/>
              <a:buNone/>
            </a:pPr>
            <a:endParaRPr sz="2600" b="1" dirty="0">
              <a:solidFill>
                <a:schemeClr val="accent3"/>
              </a:solidFill>
            </a:endParaRPr>
          </a:p>
          <a:p>
            <a:pPr marL="0" lvl="0" indent="0">
              <a:spcBef>
                <a:spcPts val="0"/>
              </a:spcBef>
              <a:buNone/>
            </a:pPr>
            <a:r>
              <a:rPr lang="fr-FR" sz="2600" dirty="0">
                <a:solidFill>
                  <a:schemeClr val="accent3"/>
                </a:solidFill>
              </a:rPr>
              <a:t>Vous disposez de 10 minutes. </a:t>
            </a:r>
            <a:endParaRPr sz="2600" dirty="0"/>
          </a:p>
        </p:txBody>
      </p:sp>
      <p:sp>
        <p:nvSpPr>
          <p:cNvPr id="349" name="Google Shape;349;gced3f6e66a_0_561"/>
          <p:cNvSpPr txBox="1">
            <a:spLocks noGrp="1"/>
          </p:cNvSpPr>
          <p:nvPr>
            <p:ph type="body" idx="2"/>
          </p:nvPr>
        </p:nvSpPr>
        <p:spPr>
          <a:xfrm>
            <a:off x="6421600" y="1775000"/>
            <a:ext cx="5418300" cy="4459800"/>
          </a:xfrm>
          <a:prstGeom prst="rect">
            <a:avLst/>
          </a:prstGeom>
          <a:noFill/>
          <a:ln>
            <a:noFill/>
          </a:ln>
        </p:spPr>
        <p:txBody>
          <a:bodyPr spcFirstLastPara="1" wrap="square" lIns="91425" tIns="45700" rIns="91425" bIns="45700" anchor="t" anchorCtr="0">
            <a:normAutofit/>
          </a:bodyPr>
          <a:lstStyle/>
          <a:p>
            <a:pPr marL="0" lvl="0" indent="0">
              <a:spcBef>
                <a:spcPts val="0"/>
              </a:spcBef>
              <a:buNone/>
            </a:pPr>
            <a:r>
              <a:rPr lang="fr-FR" sz="2600" b="1" dirty="0">
                <a:solidFill>
                  <a:schemeClr val="accent3"/>
                </a:solidFill>
              </a:rPr>
              <a:t>Échangez les sujets avec un autre groupe.</a:t>
            </a:r>
            <a:endParaRPr lang="en-US" sz="2600" b="1" dirty="0">
              <a:solidFill>
                <a:schemeClr val="accent3"/>
              </a:solidFill>
            </a:endParaRPr>
          </a:p>
          <a:p>
            <a:pPr marL="0" marR="0" lvl="0" indent="0" algn="l" rtl="0">
              <a:lnSpc>
                <a:spcPct val="90000"/>
              </a:lnSpc>
              <a:spcBef>
                <a:spcPts val="0"/>
              </a:spcBef>
              <a:spcAft>
                <a:spcPts val="0"/>
              </a:spcAft>
              <a:buClr>
                <a:schemeClr val="accent3"/>
              </a:buClr>
              <a:buSzPts val="2800"/>
              <a:buNone/>
            </a:pPr>
            <a:endParaRPr sz="2600" b="1" dirty="0">
              <a:solidFill>
                <a:schemeClr val="accent3"/>
              </a:solidFill>
            </a:endParaRPr>
          </a:p>
          <a:p>
            <a:pPr marL="0" lvl="0" indent="0">
              <a:spcBef>
                <a:spcPts val="0"/>
              </a:spcBef>
              <a:buNone/>
            </a:pPr>
            <a:r>
              <a:rPr lang="fr-FR" sz="2600" b="1" dirty="0">
                <a:solidFill>
                  <a:schemeClr val="accent3"/>
                </a:solidFill>
              </a:rPr>
              <a:t>Identifiez les moyens de poursuivre ces activités clés en toute sécurité, dans une situation où la COVID-19 entraîne une distanciation sociale et des restrictions de mouvement.</a:t>
            </a:r>
            <a:endParaRPr sz="2600" b="1" dirty="0">
              <a:solidFill>
                <a:schemeClr val="accent3"/>
              </a:solidFill>
            </a:endParaRPr>
          </a:p>
          <a:p>
            <a:pPr marL="0" marR="0" lvl="0" indent="0" algn="l" rtl="0">
              <a:lnSpc>
                <a:spcPct val="90000"/>
              </a:lnSpc>
              <a:spcBef>
                <a:spcPts val="0"/>
              </a:spcBef>
              <a:spcAft>
                <a:spcPts val="0"/>
              </a:spcAft>
              <a:buNone/>
            </a:pPr>
            <a:endParaRPr sz="2600" b="1" dirty="0">
              <a:solidFill>
                <a:schemeClr val="accent3"/>
              </a:solidFill>
            </a:endParaRPr>
          </a:p>
          <a:p>
            <a:pPr marL="0" lvl="0" indent="0">
              <a:spcBef>
                <a:spcPts val="0"/>
              </a:spcBef>
              <a:buNone/>
            </a:pPr>
            <a:r>
              <a:rPr lang="fr-FR" sz="2600" dirty="0">
                <a:solidFill>
                  <a:schemeClr val="accent3"/>
                </a:solidFill>
              </a:rPr>
              <a:t>Vous disposez de 20 minutes.</a:t>
            </a:r>
            <a:endParaRPr sz="2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fr-FR" dirty="0"/>
              <a:t>Mot de bienvenue et présentations</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gced3f6e66a_0_6"/>
          <p:cNvSpPr txBox="1">
            <a:spLocks noGrp="1"/>
          </p:cNvSpPr>
          <p:nvPr>
            <p:ph type="body" idx="1"/>
          </p:nvPr>
        </p:nvSpPr>
        <p:spPr>
          <a:xfrm>
            <a:off x="4100513" y="528638"/>
            <a:ext cx="7300800" cy="1271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en-US" dirty="0" err="1"/>
              <a:t>Objectifs</a:t>
            </a:r>
            <a:r>
              <a:rPr lang="en-US" dirty="0"/>
              <a:t> du </a:t>
            </a:r>
            <a:r>
              <a:rPr lang="en-US" dirty="0" err="1"/>
              <a:t>cours</a:t>
            </a:r>
            <a:endParaRPr dirty="0"/>
          </a:p>
        </p:txBody>
      </p:sp>
      <p:sp>
        <p:nvSpPr>
          <p:cNvPr id="241" name="Google Shape;241;gced3f6e66a_0_6"/>
          <p:cNvSpPr txBox="1">
            <a:spLocks noGrp="1"/>
          </p:cNvSpPr>
          <p:nvPr>
            <p:ph type="body" idx="2"/>
          </p:nvPr>
        </p:nvSpPr>
        <p:spPr>
          <a:xfrm>
            <a:off x="4100525" y="1544500"/>
            <a:ext cx="7300800" cy="4103400"/>
          </a:xfrm>
          <a:prstGeom prst="rect">
            <a:avLst/>
          </a:prstGeom>
          <a:noFill/>
          <a:ln>
            <a:noFill/>
          </a:ln>
        </p:spPr>
        <p:txBody>
          <a:bodyPr spcFirstLastPara="1" wrap="square" lIns="91425" tIns="45700" rIns="91425" bIns="45700" anchor="t" anchorCtr="0">
            <a:normAutofit fontScale="85000" lnSpcReduction="20000"/>
          </a:bodyPr>
          <a:lstStyle/>
          <a:p>
            <a:pPr marL="228600" indent="-50800">
              <a:spcBef>
                <a:spcPts val="0"/>
              </a:spcBef>
              <a:buSzPct val="100000"/>
              <a:buNone/>
            </a:pPr>
            <a:r>
              <a:rPr lang="fr-FR" sz="2400" dirty="0"/>
              <a:t>À la fin de ce cours, les participants seront en mesure de :</a:t>
            </a:r>
            <a:endParaRPr sz="2400" dirty="0"/>
          </a:p>
          <a:p>
            <a:pPr marL="0" marR="0" lvl="0" indent="0" algn="l" rtl="0">
              <a:lnSpc>
                <a:spcPct val="100000"/>
              </a:lnSpc>
              <a:spcBef>
                <a:spcPts val="0"/>
              </a:spcBef>
              <a:spcAft>
                <a:spcPts val="0"/>
              </a:spcAft>
              <a:buNone/>
            </a:pPr>
            <a:endParaRPr sz="2400" dirty="0"/>
          </a:p>
          <a:p>
            <a:pPr indent="-379730">
              <a:lnSpc>
                <a:spcPct val="100000"/>
              </a:lnSpc>
              <a:spcBef>
                <a:spcPts val="0"/>
              </a:spcBef>
              <a:buSzPct val="100000"/>
            </a:pPr>
            <a:r>
              <a:rPr lang="fr-FR" sz="2400" dirty="0"/>
              <a:t>Décrire les éléments à prendre en considération pour poursuivre en toute sécurité la vérification des rapports à distance</a:t>
            </a:r>
            <a:br>
              <a:rPr lang="en-US" sz="2400" dirty="0"/>
            </a:br>
            <a:r>
              <a:rPr lang="en-US" sz="2400" dirty="0"/>
              <a:t> </a:t>
            </a:r>
            <a:endParaRPr sz="2400" dirty="0"/>
          </a:p>
          <a:p>
            <a:pPr lvl="0" indent="-379730">
              <a:lnSpc>
                <a:spcPct val="100000"/>
              </a:lnSpc>
              <a:spcBef>
                <a:spcPts val="0"/>
              </a:spcBef>
              <a:buSzPct val="100000"/>
            </a:pPr>
            <a:r>
              <a:rPr lang="fr-FR" sz="2400" dirty="0"/>
              <a:t>Décrire le processus permettant de vérifier en toute sécurité la présence d'enfants dans les rangs des forces armées ou des groupes armés, et continuer à faciliter la libération des enfants</a:t>
            </a:r>
            <a:br>
              <a:rPr lang="en-US" sz="2400" dirty="0">
                <a:solidFill>
                  <a:srgbClr val="0070C0"/>
                </a:solidFill>
              </a:rPr>
            </a:br>
            <a:endParaRPr sz="2400" dirty="0">
              <a:solidFill>
                <a:srgbClr val="0070C0"/>
              </a:solidFill>
            </a:endParaRPr>
          </a:p>
          <a:p>
            <a:pPr indent="-379730">
              <a:lnSpc>
                <a:spcPct val="100000"/>
              </a:lnSpc>
              <a:spcBef>
                <a:spcPts val="0"/>
              </a:spcBef>
              <a:buSzPct val="100000"/>
            </a:pPr>
            <a:r>
              <a:rPr lang="fr-FR" sz="2400" dirty="0"/>
              <a:t>Décrire les considérations clés liées à la réalisation en toute sécurité d'une prise en charge alternative, à la recherche des familles et à la réunification des enfants pendant la pandémie de COVID-19 et d'autres IDO.</a:t>
            </a:r>
            <a:endParaRPr lang="en-US" sz="2400" dirty="0"/>
          </a:p>
          <a:p>
            <a:pPr marL="457200" marR="0" lvl="0" indent="-379730" algn="l" rtl="0">
              <a:lnSpc>
                <a:spcPct val="100000"/>
              </a:lnSpc>
              <a:spcBef>
                <a:spcPts val="0"/>
              </a:spcBef>
              <a:spcAft>
                <a:spcPts val="0"/>
              </a:spcAft>
              <a:buSzPct val="100000"/>
              <a:buChar char="•"/>
            </a:pPr>
            <a:endParaRPr sz="2000" dirty="0"/>
          </a:p>
        </p:txBody>
      </p:sp>
      <p:sp>
        <p:nvSpPr>
          <p:cNvPr id="242" name="Google Shape;242;gced3f6e66a_0_6"/>
          <p:cNvSpPr txBox="1">
            <a:spLocks noGrp="1"/>
          </p:cNvSpPr>
          <p:nvPr>
            <p:ph type="body" idx="3"/>
          </p:nvPr>
        </p:nvSpPr>
        <p:spPr>
          <a:xfrm>
            <a:off x="284417" y="528638"/>
            <a:ext cx="2970900" cy="47994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US"/>
              <a:t>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gced3f6e66a_0_12"/>
          <p:cNvSpPr txBox="1">
            <a:spLocks noGrp="1"/>
          </p:cNvSpPr>
          <p:nvPr>
            <p:ph type="title"/>
          </p:nvPr>
        </p:nvSpPr>
        <p:spPr>
          <a:xfrm>
            <a:off x="656023"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US" dirty="0"/>
              <a:t>Course structure</a:t>
            </a:r>
            <a:endParaRPr dirty="0"/>
          </a:p>
        </p:txBody>
      </p:sp>
      <p:sp>
        <p:nvSpPr>
          <p:cNvPr id="248" name="Google Shape;248;gced3f6e66a_0_12"/>
          <p:cNvSpPr txBox="1">
            <a:spLocks noGrp="1"/>
          </p:cNvSpPr>
          <p:nvPr>
            <p:ph type="body" idx="1"/>
          </p:nvPr>
        </p:nvSpPr>
        <p:spPr>
          <a:xfrm>
            <a:off x="685947" y="1941263"/>
            <a:ext cx="10820100" cy="571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2800"/>
              <a:buNone/>
            </a:pPr>
            <a:r>
              <a:rPr lang="en-US"/>
              <a:t> </a:t>
            </a:r>
            <a:endParaRPr/>
          </a:p>
        </p:txBody>
      </p:sp>
      <p:sp>
        <p:nvSpPr>
          <p:cNvPr id="249" name="Google Shape;249;gced3f6e66a_0_12"/>
          <p:cNvSpPr/>
          <p:nvPr/>
        </p:nvSpPr>
        <p:spPr>
          <a:xfrm>
            <a:off x="1896017" y="2997483"/>
            <a:ext cx="792300" cy="49200"/>
          </a:xfrm>
          <a:prstGeom prst="roundRect">
            <a:avLst>
              <a:gd name="adj" fmla="val 50000"/>
            </a:avLst>
          </a:prstGeom>
          <a:solidFill>
            <a:schemeClr val="accent4"/>
          </a:solidFill>
          <a:ln w="9525"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nvGrpSpPr>
          <p:cNvPr id="250" name="Google Shape;250;gced3f6e66a_0_12"/>
          <p:cNvGrpSpPr/>
          <p:nvPr/>
        </p:nvGrpSpPr>
        <p:grpSpPr>
          <a:xfrm>
            <a:off x="28" y="2609468"/>
            <a:ext cx="2339945" cy="2759573"/>
            <a:chOff x="571536" y="1957150"/>
            <a:chExt cx="1755003" cy="2069731"/>
          </a:xfrm>
        </p:grpSpPr>
        <p:sp>
          <p:nvSpPr>
            <p:cNvPr id="251" name="Google Shape;251;gced3f6e66a_0_12"/>
            <p:cNvSpPr/>
            <p:nvPr/>
          </p:nvSpPr>
          <p:spPr>
            <a:xfrm>
              <a:off x="1151886" y="1957150"/>
              <a:ext cx="594300" cy="594300"/>
            </a:xfrm>
            <a:prstGeom prst="ellipse">
              <a:avLst/>
            </a:prstGeom>
            <a:noFill/>
            <a:ln w="38100" cap="flat" cmpd="sng">
              <a:solidFill>
                <a:srgbClr val="014766"/>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52" name="Google Shape;252;gced3f6e66a_0_12"/>
            <p:cNvSpPr txBox="1"/>
            <p:nvPr/>
          </p:nvSpPr>
          <p:spPr>
            <a:xfrm>
              <a:off x="1230636" y="2118324"/>
              <a:ext cx="436800" cy="321000"/>
            </a:xfrm>
            <a:prstGeom prst="rect">
              <a:avLst/>
            </a:prstGeom>
            <a:noFill/>
            <a:ln>
              <a:noFill/>
            </a:ln>
          </p:spPr>
          <p:txBody>
            <a:bodyPr spcFirstLastPara="1" wrap="square" lIns="121900" tIns="121900" rIns="121900" bIns="121900" anchor="t" anchorCtr="0">
              <a:noAutofit/>
            </a:bodyPr>
            <a:lstStyle/>
            <a:p>
              <a:pPr marL="0" lvl="0" indent="0" algn="ctr" rtl="0">
                <a:lnSpc>
                  <a:spcPct val="115000"/>
                </a:lnSpc>
                <a:spcBef>
                  <a:spcPts val="0"/>
                </a:spcBef>
                <a:spcAft>
                  <a:spcPts val="2100"/>
                </a:spcAft>
                <a:buNone/>
              </a:pPr>
              <a:r>
                <a:rPr lang="en-US" sz="1100" b="1">
                  <a:solidFill>
                    <a:srgbClr val="014766"/>
                  </a:solidFill>
                  <a:latin typeface="Roboto"/>
                  <a:ea typeface="Roboto"/>
                  <a:cs typeface="Roboto"/>
                  <a:sym typeface="Roboto"/>
                </a:rPr>
                <a:t>1</a:t>
              </a:r>
              <a:endParaRPr sz="1100" b="1">
                <a:solidFill>
                  <a:srgbClr val="014766"/>
                </a:solidFill>
                <a:latin typeface="Roboto"/>
                <a:ea typeface="Roboto"/>
                <a:cs typeface="Roboto"/>
                <a:sym typeface="Roboto"/>
              </a:endParaRPr>
            </a:p>
          </p:txBody>
        </p:sp>
        <p:sp>
          <p:nvSpPr>
            <p:cNvPr id="253" name="Google Shape;253;gced3f6e66a_0_12"/>
            <p:cNvSpPr txBox="1"/>
            <p:nvPr/>
          </p:nvSpPr>
          <p:spPr>
            <a:xfrm>
              <a:off x="617438" y="2843086"/>
              <a:ext cx="1709101" cy="446400"/>
            </a:xfrm>
            <a:prstGeom prst="rect">
              <a:avLst/>
            </a:prstGeom>
            <a:noFill/>
            <a:ln>
              <a:noFill/>
            </a:ln>
          </p:spPr>
          <p:txBody>
            <a:bodyPr spcFirstLastPara="1" wrap="square" lIns="121900" tIns="121900" rIns="121900" bIns="121900" anchor="b" anchorCtr="0">
              <a:noAutofit/>
            </a:bodyPr>
            <a:lstStyle/>
            <a:p>
              <a:pPr marL="0" lvl="0" indent="0" algn="ctr" rtl="0">
                <a:lnSpc>
                  <a:spcPct val="115000"/>
                </a:lnSpc>
                <a:spcBef>
                  <a:spcPts val="0"/>
                </a:spcBef>
                <a:spcAft>
                  <a:spcPts val="0"/>
                </a:spcAft>
                <a:buNone/>
              </a:pPr>
              <a:endParaRPr sz="2000" b="1" dirty="0">
                <a:solidFill>
                  <a:schemeClr val="accent1"/>
                </a:solidFill>
                <a:latin typeface="Roboto"/>
                <a:ea typeface="Roboto"/>
                <a:cs typeface="Roboto"/>
                <a:sym typeface="Roboto"/>
              </a:endParaRPr>
            </a:p>
          </p:txBody>
        </p:sp>
        <p:sp>
          <p:nvSpPr>
            <p:cNvPr id="254" name="Google Shape;254;gced3f6e66a_0_12"/>
            <p:cNvSpPr txBox="1"/>
            <p:nvPr/>
          </p:nvSpPr>
          <p:spPr>
            <a:xfrm>
              <a:off x="571536" y="3289481"/>
              <a:ext cx="1755000" cy="737400"/>
            </a:xfrm>
            <a:prstGeom prst="rect">
              <a:avLst/>
            </a:prstGeom>
            <a:noFill/>
            <a:ln>
              <a:noFill/>
            </a:ln>
          </p:spPr>
          <p:txBody>
            <a:bodyPr spcFirstLastPara="1" wrap="square" lIns="121900" tIns="121900" rIns="121900" bIns="121900" anchor="t" anchorCtr="0">
              <a:noAutofit/>
            </a:bodyPr>
            <a:lstStyle/>
            <a:p>
              <a:pPr marL="0" lvl="0" indent="0" algn="ctr" rtl="0">
                <a:lnSpc>
                  <a:spcPct val="115000"/>
                </a:lnSpc>
                <a:spcBef>
                  <a:spcPts val="0"/>
                </a:spcBef>
                <a:spcAft>
                  <a:spcPts val="2100"/>
                </a:spcAft>
                <a:buNone/>
              </a:pPr>
              <a:endParaRPr sz="1100">
                <a:solidFill>
                  <a:srgbClr val="A72A1E"/>
                </a:solidFill>
                <a:latin typeface="Roboto"/>
                <a:ea typeface="Roboto"/>
                <a:cs typeface="Roboto"/>
                <a:sym typeface="Roboto"/>
              </a:endParaRPr>
            </a:p>
          </p:txBody>
        </p:sp>
      </p:grpSp>
      <p:grpSp>
        <p:nvGrpSpPr>
          <p:cNvPr id="255" name="Google Shape;255;gced3f6e66a_0_12"/>
          <p:cNvGrpSpPr/>
          <p:nvPr/>
        </p:nvGrpSpPr>
        <p:grpSpPr>
          <a:xfrm>
            <a:off x="2456141" y="2609468"/>
            <a:ext cx="2278744" cy="2812148"/>
            <a:chOff x="2699423" y="1957150"/>
            <a:chExt cx="1709100" cy="2109164"/>
          </a:xfrm>
        </p:grpSpPr>
        <p:sp>
          <p:nvSpPr>
            <p:cNvPr id="256" name="Google Shape;256;gced3f6e66a_0_12"/>
            <p:cNvSpPr/>
            <p:nvPr/>
          </p:nvSpPr>
          <p:spPr>
            <a:xfrm>
              <a:off x="3256823" y="1957150"/>
              <a:ext cx="594300" cy="594300"/>
            </a:xfrm>
            <a:prstGeom prst="ellipse">
              <a:avLst/>
            </a:prstGeom>
            <a:noFill/>
            <a:ln w="38100" cap="flat" cmpd="sng">
              <a:solidFill>
                <a:srgbClr val="014766"/>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58" name="Google Shape;258;gced3f6e66a_0_12"/>
            <p:cNvSpPr txBox="1"/>
            <p:nvPr/>
          </p:nvSpPr>
          <p:spPr>
            <a:xfrm>
              <a:off x="2699423" y="3328914"/>
              <a:ext cx="1709100" cy="737400"/>
            </a:xfrm>
            <a:prstGeom prst="rect">
              <a:avLst/>
            </a:prstGeom>
            <a:noFill/>
            <a:ln>
              <a:noFill/>
            </a:ln>
          </p:spPr>
          <p:txBody>
            <a:bodyPr spcFirstLastPara="1" wrap="square" lIns="121900" tIns="121900" rIns="121900" bIns="121900" anchor="t" anchorCtr="0">
              <a:noAutofit/>
            </a:bodyPr>
            <a:lstStyle/>
            <a:p>
              <a:pPr marL="0" lvl="0" indent="0" algn="ctr" rtl="0">
                <a:lnSpc>
                  <a:spcPct val="115000"/>
                </a:lnSpc>
                <a:spcBef>
                  <a:spcPts val="0"/>
                </a:spcBef>
                <a:spcAft>
                  <a:spcPts val="2100"/>
                </a:spcAft>
                <a:buNone/>
              </a:pPr>
              <a:endParaRPr sz="1100">
                <a:solidFill>
                  <a:srgbClr val="A72A1E"/>
                </a:solidFill>
                <a:latin typeface="Roboto"/>
                <a:ea typeface="Roboto"/>
                <a:cs typeface="Roboto"/>
                <a:sym typeface="Roboto"/>
              </a:endParaRPr>
            </a:p>
          </p:txBody>
        </p:sp>
        <p:sp>
          <p:nvSpPr>
            <p:cNvPr id="259" name="Google Shape;259;gced3f6e66a_0_12"/>
            <p:cNvSpPr txBox="1"/>
            <p:nvPr/>
          </p:nvSpPr>
          <p:spPr>
            <a:xfrm>
              <a:off x="3335573" y="2118324"/>
              <a:ext cx="436800" cy="321000"/>
            </a:xfrm>
            <a:prstGeom prst="rect">
              <a:avLst/>
            </a:prstGeom>
            <a:noFill/>
            <a:ln>
              <a:noFill/>
            </a:ln>
          </p:spPr>
          <p:txBody>
            <a:bodyPr spcFirstLastPara="1" wrap="square" lIns="121900" tIns="121900" rIns="121900" bIns="121900" anchor="t" anchorCtr="0">
              <a:noAutofit/>
            </a:bodyPr>
            <a:lstStyle/>
            <a:p>
              <a:pPr marL="0" lvl="0" indent="0" algn="ctr" rtl="0">
                <a:lnSpc>
                  <a:spcPct val="115000"/>
                </a:lnSpc>
                <a:spcBef>
                  <a:spcPts val="0"/>
                </a:spcBef>
                <a:spcAft>
                  <a:spcPts val="2100"/>
                </a:spcAft>
                <a:buNone/>
              </a:pPr>
              <a:r>
                <a:rPr lang="en-US" sz="1100" b="1">
                  <a:solidFill>
                    <a:srgbClr val="014766"/>
                  </a:solidFill>
                  <a:latin typeface="Roboto"/>
                  <a:ea typeface="Roboto"/>
                  <a:cs typeface="Roboto"/>
                  <a:sym typeface="Roboto"/>
                </a:rPr>
                <a:t>2</a:t>
              </a:r>
              <a:endParaRPr sz="1100" b="1">
                <a:solidFill>
                  <a:srgbClr val="014766"/>
                </a:solidFill>
                <a:latin typeface="Roboto"/>
                <a:ea typeface="Roboto"/>
                <a:cs typeface="Roboto"/>
                <a:sym typeface="Roboto"/>
              </a:endParaRPr>
            </a:p>
          </p:txBody>
        </p:sp>
      </p:grpSp>
      <p:grpSp>
        <p:nvGrpSpPr>
          <p:cNvPr id="260" name="Google Shape;260;gced3f6e66a_0_12"/>
          <p:cNvGrpSpPr/>
          <p:nvPr/>
        </p:nvGrpSpPr>
        <p:grpSpPr>
          <a:xfrm>
            <a:off x="9836751" y="2609468"/>
            <a:ext cx="2278743" cy="2530573"/>
            <a:chOff x="6863386" y="1957150"/>
            <a:chExt cx="1709100" cy="1897977"/>
          </a:xfrm>
        </p:grpSpPr>
        <p:sp>
          <p:nvSpPr>
            <p:cNvPr id="261" name="Google Shape;261;gced3f6e66a_0_12"/>
            <p:cNvSpPr/>
            <p:nvPr/>
          </p:nvSpPr>
          <p:spPr>
            <a:xfrm>
              <a:off x="7420786" y="1957150"/>
              <a:ext cx="594300" cy="594300"/>
            </a:xfrm>
            <a:prstGeom prst="ellipse">
              <a:avLst/>
            </a:prstGeom>
            <a:noFill/>
            <a:ln w="38100" cap="flat" cmpd="sng">
              <a:solidFill>
                <a:srgbClr val="014766"/>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63" name="Google Shape;263;gced3f6e66a_0_12"/>
            <p:cNvSpPr txBox="1"/>
            <p:nvPr/>
          </p:nvSpPr>
          <p:spPr>
            <a:xfrm>
              <a:off x="6863386" y="3117727"/>
              <a:ext cx="1709100" cy="737400"/>
            </a:xfrm>
            <a:prstGeom prst="rect">
              <a:avLst/>
            </a:prstGeom>
            <a:noFill/>
            <a:ln>
              <a:noFill/>
            </a:ln>
          </p:spPr>
          <p:txBody>
            <a:bodyPr spcFirstLastPara="1" wrap="square" lIns="121900" tIns="121900" rIns="121900" bIns="121900" anchor="t" anchorCtr="0">
              <a:noAutofit/>
            </a:bodyPr>
            <a:lstStyle/>
            <a:p>
              <a:pPr marL="0" lvl="0" indent="0" algn="ctr" rtl="0">
                <a:lnSpc>
                  <a:spcPct val="115000"/>
                </a:lnSpc>
                <a:spcBef>
                  <a:spcPts val="0"/>
                </a:spcBef>
                <a:spcAft>
                  <a:spcPts val="2100"/>
                </a:spcAft>
                <a:buNone/>
              </a:pPr>
              <a:endParaRPr sz="1100">
                <a:solidFill>
                  <a:srgbClr val="858585"/>
                </a:solidFill>
                <a:latin typeface="Roboto"/>
                <a:ea typeface="Roboto"/>
                <a:cs typeface="Roboto"/>
                <a:sym typeface="Roboto"/>
              </a:endParaRPr>
            </a:p>
          </p:txBody>
        </p:sp>
        <p:sp>
          <p:nvSpPr>
            <p:cNvPr id="264" name="Google Shape;264;gced3f6e66a_0_12"/>
            <p:cNvSpPr txBox="1"/>
            <p:nvPr/>
          </p:nvSpPr>
          <p:spPr>
            <a:xfrm>
              <a:off x="7499536" y="2118324"/>
              <a:ext cx="436800" cy="321000"/>
            </a:xfrm>
            <a:prstGeom prst="rect">
              <a:avLst/>
            </a:prstGeom>
            <a:noFill/>
            <a:ln>
              <a:noFill/>
            </a:ln>
          </p:spPr>
          <p:txBody>
            <a:bodyPr spcFirstLastPara="1" wrap="square" lIns="121900" tIns="121900" rIns="121900" bIns="121900" anchor="t" anchorCtr="0">
              <a:noAutofit/>
            </a:bodyPr>
            <a:lstStyle/>
            <a:p>
              <a:pPr marL="0" lvl="0" indent="0" algn="ctr" rtl="0">
                <a:lnSpc>
                  <a:spcPct val="115000"/>
                </a:lnSpc>
                <a:spcBef>
                  <a:spcPts val="0"/>
                </a:spcBef>
                <a:spcAft>
                  <a:spcPts val="2100"/>
                </a:spcAft>
                <a:buNone/>
              </a:pPr>
              <a:r>
                <a:rPr lang="en-US" sz="1100" b="1">
                  <a:solidFill>
                    <a:srgbClr val="014766"/>
                  </a:solidFill>
                  <a:latin typeface="Roboto"/>
                  <a:ea typeface="Roboto"/>
                  <a:cs typeface="Roboto"/>
                  <a:sym typeface="Roboto"/>
                </a:rPr>
                <a:t>5</a:t>
              </a:r>
              <a:endParaRPr sz="1100" b="1">
                <a:solidFill>
                  <a:srgbClr val="014766"/>
                </a:solidFill>
                <a:latin typeface="Roboto"/>
                <a:ea typeface="Roboto"/>
                <a:cs typeface="Roboto"/>
                <a:sym typeface="Roboto"/>
              </a:endParaRPr>
            </a:p>
          </p:txBody>
        </p:sp>
      </p:grpSp>
      <p:sp>
        <p:nvSpPr>
          <p:cNvPr id="265" name="Google Shape;265;gced3f6e66a_0_12"/>
          <p:cNvSpPr/>
          <p:nvPr/>
        </p:nvSpPr>
        <p:spPr>
          <a:xfrm>
            <a:off x="7230700" y="2997483"/>
            <a:ext cx="792300" cy="49200"/>
          </a:xfrm>
          <a:prstGeom prst="roundRect">
            <a:avLst>
              <a:gd name="adj" fmla="val 50000"/>
            </a:avLst>
          </a:prstGeom>
          <a:solidFill>
            <a:schemeClr val="accent4"/>
          </a:solidFill>
          <a:ln w="9525"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66" name="Google Shape;266;gced3f6e66a_0_12"/>
          <p:cNvSpPr/>
          <p:nvPr/>
        </p:nvSpPr>
        <p:spPr>
          <a:xfrm>
            <a:off x="9549467" y="2997483"/>
            <a:ext cx="792300" cy="49200"/>
          </a:xfrm>
          <a:prstGeom prst="roundRect">
            <a:avLst>
              <a:gd name="adj" fmla="val 50000"/>
            </a:avLst>
          </a:prstGeom>
          <a:solidFill>
            <a:schemeClr val="accent4"/>
          </a:solidFill>
          <a:ln w="9525"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nvGrpSpPr>
          <p:cNvPr id="267" name="Google Shape;267;gced3f6e66a_0_12"/>
          <p:cNvGrpSpPr/>
          <p:nvPr/>
        </p:nvGrpSpPr>
        <p:grpSpPr>
          <a:xfrm>
            <a:off x="7749648" y="2609468"/>
            <a:ext cx="2278742" cy="1921519"/>
            <a:chOff x="4897959" y="1957150"/>
            <a:chExt cx="1709100" cy="1441175"/>
          </a:xfrm>
        </p:grpSpPr>
        <p:sp>
          <p:nvSpPr>
            <p:cNvPr id="268" name="Google Shape;268;gced3f6e66a_0_12"/>
            <p:cNvSpPr/>
            <p:nvPr/>
          </p:nvSpPr>
          <p:spPr>
            <a:xfrm>
              <a:off x="5338808" y="1957150"/>
              <a:ext cx="594300" cy="594300"/>
            </a:xfrm>
            <a:prstGeom prst="ellipse">
              <a:avLst/>
            </a:prstGeom>
            <a:noFill/>
            <a:ln w="38100" cap="flat" cmpd="sng">
              <a:solidFill>
                <a:srgbClr val="014766"/>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70" name="Google Shape;270;gced3f6e66a_0_12"/>
            <p:cNvSpPr txBox="1"/>
            <p:nvPr/>
          </p:nvSpPr>
          <p:spPr>
            <a:xfrm>
              <a:off x="4897959" y="2660925"/>
              <a:ext cx="1709100" cy="737400"/>
            </a:xfrm>
            <a:prstGeom prst="rect">
              <a:avLst/>
            </a:prstGeom>
            <a:noFill/>
            <a:ln>
              <a:noFill/>
            </a:ln>
          </p:spPr>
          <p:txBody>
            <a:bodyPr spcFirstLastPara="1" wrap="square" lIns="121900" tIns="121900" rIns="121900" bIns="121900" anchor="t" anchorCtr="0">
              <a:noAutofit/>
            </a:bodyPr>
            <a:lstStyle/>
            <a:p>
              <a:pPr algn="ctr">
                <a:lnSpc>
                  <a:spcPct val="115000"/>
                </a:lnSpc>
                <a:spcAft>
                  <a:spcPts val="2100"/>
                </a:spcAft>
              </a:pPr>
              <a:r>
                <a:rPr lang="en-US" sz="2000" b="1" dirty="0" err="1">
                  <a:solidFill>
                    <a:schemeClr val="accent1"/>
                  </a:solidFill>
                  <a:latin typeface="Roboto"/>
                  <a:ea typeface="Roboto"/>
                  <a:cs typeface="Roboto"/>
                </a:rPr>
                <a:t>Prise</a:t>
              </a:r>
              <a:r>
                <a:rPr lang="en-US" sz="2000" b="1" dirty="0">
                  <a:solidFill>
                    <a:schemeClr val="accent1"/>
                  </a:solidFill>
                  <a:latin typeface="Roboto"/>
                  <a:ea typeface="Roboto"/>
                  <a:cs typeface="Roboto"/>
                </a:rPr>
                <a:t> </a:t>
              </a:r>
              <a:r>
                <a:rPr lang="en-US" sz="2000" b="1" dirty="0" err="1">
                  <a:solidFill>
                    <a:schemeClr val="accent1"/>
                  </a:solidFill>
                  <a:latin typeface="Roboto"/>
                  <a:ea typeface="Roboto"/>
                  <a:cs typeface="Roboto"/>
                </a:rPr>
                <a:t>en</a:t>
              </a:r>
              <a:r>
                <a:rPr lang="en-US" sz="2000" b="1" dirty="0">
                  <a:solidFill>
                    <a:schemeClr val="accent1"/>
                  </a:solidFill>
                  <a:latin typeface="Roboto"/>
                  <a:ea typeface="Roboto"/>
                  <a:cs typeface="Roboto"/>
                </a:rPr>
                <a:t> charge alternative</a:t>
              </a:r>
            </a:p>
            <a:p>
              <a:pPr marL="0" lvl="0" indent="0" algn="l" rtl="0">
                <a:lnSpc>
                  <a:spcPct val="115000"/>
                </a:lnSpc>
                <a:spcBef>
                  <a:spcPts val="0"/>
                </a:spcBef>
                <a:spcAft>
                  <a:spcPts val="2100"/>
                </a:spcAft>
                <a:buNone/>
              </a:pPr>
              <a:endParaRPr sz="1100" dirty="0">
                <a:solidFill>
                  <a:srgbClr val="858585"/>
                </a:solidFill>
                <a:latin typeface="Roboto"/>
                <a:ea typeface="Roboto"/>
                <a:cs typeface="Roboto"/>
                <a:sym typeface="Roboto"/>
              </a:endParaRPr>
            </a:p>
          </p:txBody>
        </p:sp>
        <p:sp>
          <p:nvSpPr>
            <p:cNvPr id="271" name="Google Shape;271;gced3f6e66a_0_12"/>
            <p:cNvSpPr txBox="1"/>
            <p:nvPr/>
          </p:nvSpPr>
          <p:spPr>
            <a:xfrm>
              <a:off x="5417558" y="2118324"/>
              <a:ext cx="436800" cy="321000"/>
            </a:xfrm>
            <a:prstGeom prst="rect">
              <a:avLst/>
            </a:prstGeom>
            <a:noFill/>
            <a:ln>
              <a:noFill/>
            </a:ln>
          </p:spPr>
          <p:txBody>
            <a:bodyPr spcFirstLastPara="1" wrap="square" lIns="121900" tIns="121900" rIns="121900" bIns="121900" anchor="t" anchorCtr="0">
              <a:noAutofit/>
            </a:bodyPr>
            <a:lstStyle/>
            <a:p>
              <a:pPr marL="0" lvl="0" indent="0" algn="ctr" rtl="0">
                <a:lnSpc>
                  <a:spcPct val="115000"/>
                </a:lnSpc>
                <a:spcBef>
                  <a:spcPts val="0"/>
                </a:spcBef>
                <a:spcAft>
                  <a:spcPts val="2100"/>
                </a:spcAft>
                <a:buNone/>
              </a:pPr>
              <a:r>
                <a:rPr lang="en-US" sz="1100" b="1" dirty="0">
                  <a:solidFill>
                    <a:srgbClr val="014766"/>
                  </a:solidFill>
                  <a:latin typeface="Roboto"/>
                  <a:ea typeface="Roboto"/>
                  <a:cs typeface="Roboto"/>
                  <a:sym typeface="Roboto"/>
                </a:rPr>
                <a:t>4</a:t>
              </a:r>
              <a:endParaRPr sz="1100" b="1" dirty="0">
                <a:solidFill>
                  <a:srgbClr val="014766"/>
                </a:solidFill>
                <a:latin typeface="Roboto"/>
                <a:ea typeface="Roboto"/>
                <a:cs typeface="Roboto"/>
                <a:sym typeface="Roboto"/>
              </a:endParaRPr>
            </a:p>
          </p:txBody>
        </p:sp>
      </p:grpSp>
      <p:sp>
        <p:nvSpPr>
          <p:cNvPr id="272" name="Google Shape;272;gced3f6e66a_0_12"/>
          <p:cNvSpPr/>
          <p:nvPr/>
        </p:nvSpPr>
        <p:spPr>
          <a:xfrm>
            <a:off x="4365175" y="2997483"/>
            <a:ext cx="792300" cy="49200"/>
          </a:xfrm>
          <a:prstGeom prst="roundRect">
            <a:avLst>
              <a:gd name="adj" fmla="val 50000"/>
            </a:avLst>
          </a:prstGeom>
          <a:solidFill>
            <a:schemeClr val="accent4"/>
          </a:solidFill>
          <a:ln w="9525"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nvGrpSpPr>
          <p:cNvPr id="273" name="Google Shape;273;gced3f6e66a_0_12"/>
          <p:cNvGrpSpPr/>
          <p:nvPr/>
        </p:nvGrpSpPr>
        <p:grpSpPr>
          <a:xfrm>
            <a:off x="5123152" y="2621081"/>
            <a:ext cx="2278743" cy="2812148"/>
            <a:chOff x="2699423" y="1957150"/>
            <a:chExt cx="1709100" cy="2109164"/>
          </a:xfrm>
        </p:grpSpPr>
        <p:sp>
          <p:nvSpPr>
            <p:cNvPr id="274" name="Google Shape;274;gced3f6e66a_0_12"/>
            <p:cNvSpPr/>
            <p:nvPr/>
          </p:nvSpPr>
          <p:spPr>
            <a:xfrm>
              <a:off x="3256823" y="1957150"/>
              <a:ext cx="594300" cy="594300"/>
            </a:xfrm>
            <a:prstGeom prst="ellipse">
              <a:avLst/>
            </a:prstGeom>
            <a:noFill/>
            <a:ln w="38100" cap="flat" cmpd="sng">
              <a:solidFill>
                <a:srgbClr val="014766"/>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76" name="Google Shape;276;gced3f6e66a_0_12"/>
            <p:cNvSpPr txBox="1"/>
            <p:nvPr/>
          </p:nvSpPr>
          <p:spPr>
            <a:xfrm>
              <a:off x="2699423" y="3328914"/>
              <a:ext cx="1709100" cy="737400"/>
            </a:xfrm>
            <a:prstGeom prst="rect">
              <a:avLst/>
            </a:prstGeom>
            <a:noFill/>
            <a:ln>
              <a:noFill/>
            </a:ln>
          </p:spPr>
          <p:txBody>
            <a:bodyPr spcFirstLastPara="1" wrap="square" lIns="121900" tIns="121900" rIns="121900" bIns="121900" anchor="t" anchorCtr="0">
              <a:noAutofit/>
            </a:bodyPr>
            <a:lstStyle/>
            <a:p>
              <a:pPr marL="0" lvl="0" indent="0" algn="ctr" rtl="0">
                <a:lnSpc>
                  <a:spcPct val="115000"/>
                </a:lnSpc>
                <a:spcBef>
                  <a:spcPts val="0"/>
                </a:spcBef>
                <a:spcAft>
                  <a:spcPts val="2100"/>
                </a:spcAft>
                <a:buNone/>
              </a:pPr>
              <a:endParaRPr sz="1100">
                <a:solidFill>
                  <a:srgbClr val="A72A1E"/>
                </a:solidFill>
                <a:latin typeface="Roboto"/>
                <a:ea typeface="Roboto"/>
                <a:cs typeface="Roboto"/>
                <a:sym typeface="Roboto"/>
              </a:endParaRPr>
            </a:p>
          </p:txBody>
        </p:sp>
        <p:sp>
          <p:nvSpPr>
            <p:cNvPr id="277" name="Google Shape;277;gced3f6e66a_0_12"/>
            <p:cNvSpPr txBox="1"/>
            <p:nvPr/>
          </p:nvSpPr>
          <p:spPr>
            <a:xfrm>
              <a:off x="3335573" y="2118324"/>
              <a:ext cx="436800" cy="321000"/>
            </a:xfrm>
            <a:prstGeom prst="rect">
              <a:avLst/>
            </a:prstGeom>
            <a:noFill/>
            <a:ln>
              <a:noFill/>
            </a:ln>
          </p:spPr>
          <p:txBody>
            <a:bodyPr spcFirstLastPara="1" wrap="square" lIns="121900" tIns="121900" rIns="121900" bIns="121900" anchor="t" anchorCtr="0">
              <a:noAutofit/>
            </a:bodyPr>
            <a:lstStyle/>
            <a:p>
              <a:pPr marL="0" lvl="0" indent="0" algn="ctr" rtl="0">
                <a:lnSpc>
                  <a:spcPct val="115000"/>
                </a:lnSpc>
                <a:spcBef>
                  <a:spcPts val="0"/>
                </a:spcBef>
                <a:spcAft>
                  <a:spcPts val="2100"/>
                </a:spcAft>
                <a:buNone/>
              </a:pPr>
              <a:r>
                <a:rPr lang="en-US" sz="1100" b="1">
                  <a:solidFill>
                    <a:srgbClr val="014766"/>
                  </a:solidFill>
                  <a:latin typeface="Roboto"/>
                  <a:ea typeface="Roboto"/>
                  <a:cs typeface="Roboto"/>
                  <a:sym typeface="Roboto"/>
                </a:rPr>
                <a:t>3</a:t>
              </a:r>
              <a:endParaRPr sz="1100" b="1">
                <a:solidFill>
                  <a:srgbClr val="014766"/>
                </a:solidFill>
                <a:latin typeface="Roboto"/>
                <a:ea typeface="Roboto"/>
                <a:cs typeface="Roboto"/>
                <a:sym typeface="Roboto"/>
              </a:endParaRPr>
            </a:p>
          </p:txBody>
        </p:sp>
      </p:grpSp>
      <p:sp>
        <p:nvSpPr>
          <p:cNvPr id="8" name="Rectangle 7"/>
          <p:cNvSpPr/>
          <p:nvPr/>
        </p:nvSpPr>
        <p:spPr>
          <a:xfrm>
            <a:off x="282120" y="3641861"/>
            <a:ext cx="1979885" cy="1128963"/>
          </a:xfrm>
          <a:prstGeom prst="rect">
            <a:avLst/>
          </a:prstGeom>
        </p:spPr>
        <p:txBody>
          <a:bodyPr wrap="square">
            <a:spAutoFit/>
          </a:bodyPr>
          <a:lstStyle/>
          <a:p>
            <a:pPr algn="ctr" fontAlgn="auto">
              <a:lnSpc>
                <a:spcPct val="115000"/>
              </a:lnSpc>
            </a:pPr>
            <a:r>
              <a:rPr lang="fr-FR" sz="2000" b="1" dirty="0">
                <a:solidFill>
                  <a:schemeClr val="accent1"/>
                </a:solidFill>
                <a:latin typeface="Roboto"/>
                <a:ea typeface="Roboto"/>
              </a:rPr>
              <a:t>Mot de bienvenue et présentation</a:t>
            </a:r>
            <a:endParaRPr lang="en-US" sz="2000" b="1" dirty="0">
              <a:solidFill>
                <a:schemeClr val="accent1"/>
              </a:solidFill>
              <a:latin typeface="Roboto"/>
              <a:ea typeface="Roboto"/>
            </a:endParaRPr>
          </a:p>
        </p:txBody>
      </p:sp>
      <p:sp>
        <p:nvSpPr>
          <p:cNvPr id="9" name="Rectangle 8"/>
          <p:cNvSpPr/>
          <p:nvPr/>
        </p:nvSpPr>
        <p:spPr>
          <a:xfrm>
            <a:off x="2632127" y="3737070"/>
            <a:ext cx="2163806" cy="1015663"/>
          </a:xfrm>
          <a:prstGeom prst="rect">
            <a:avLst/>
          </a:prstGeom>
        </p:spPr>
        <p:txBody>
          <a:bodyPr wrap="square">
            <a:spAutoFit/>
          </a:bodyPr>
          <a:lstStyle/>
          <a:p>
            <a:pPr algn="ctr"/>
            <a:r>
              <a:rPr lang="en-US" sz="2000" b="1" dirty="0" err="1">
                <a:solidFill>
                  <a:schemeClr val="accent1"/>
                </a:solidFill>
                <a:latin typeface="Roboto"/>
                <a:ea typeface="Roboto"/>
                <a:cs typeface="Roboto"/>
              </a:rPr>
              <a:t>Vérification</a:t>
            </a:r>
            <a:r>
              <a:rPr lang="en-US" sz="2000" b="1" dirty="0">
                <a:solidFill>
                  <a:schemeClr val="accent1"/>
                </a:solidFill>
                <a:latin typeface="Roboto"/>
                <a:ea typeface="Roboto"/>
                <a:cs typeface="Roboto"/>
              </a:rPr>
              <a:t> continue et </a:t>
            </a:r>
            <a:r>
              <a:rPr lang="en-US" sz="2000" b="1" dirty="0" err="1">
                <a:solidFill>
                  <a:schemeClr val="accent1"/>
                </a:solidFill>
                <a:latin typeface="Roboto"/>
                <a:ea typeface="Roboto"/>
                <a:cs typeface="Roboto"/>
              </a:rPr>
              <a:t>libération</a:t>
            </a:r>
            <a:endParaRPr lang="en-US" sz="2000" b="1" dirty="0">
              <a:solidFill>
                <a:schemeClr val="accent1"/>
              </a:solidFill>
              <a:latin typeface="Roboto"/>
              <a:ea typeface="Roboto"/>
              <a:cs typeface="Roboto"/>
            </a:endParaRPr>
          </a:p>
        </p:txBody>
      </p:sp>
      <p:sp>
        <p:nvSpPr>
          <p:cNvPr id="10" name="Rectangle 9"/>
          <p:cNvSpPr/>
          <p:nvPr/>
        </p:nvSpPr>
        <p:spPr>
          <a:xfrm>
            <a:off x="5431770" y="3786441"/>
            <a:ext cx="2007446" cy="707886"/>
          </a:xfrm>
          <a:prstGeom prst="rect">
            <a:avLst/>
          </a:prstGeom>
        </p:spPr>
        <p:txBody>
          <a:bodyPr wrap="square">
            <a:spAutoFit/>
          </a:bodyPr>
          <a:lstStyle/>
          <a:p>
            <a:pPr algn="ctr"/>
            <a:r>
              <a:rPr lang="en-US" sz="2000" b="1" dirty="0" err="1">
                <a:solidFill>
                  <a:schemeClr val="accent1"/>
                </a:solidFill>
                <a:latin typeface="Roboto"/>
                <a:ea typeface="Roboto"/>
                <a:cs typeface="Roboto"/>
              </a:rPr>
              <a:t>Vérification</a:t>
            </a:r>
            <a:r>
              <a:rPr lang="en-US" sz="2000" b="1" dirty="0">
                <a:solidFill>
                  <a:schemeClr val="accent1"/>
                </a:solidFill>
                <a:latin typeface="Roboto"/>
                <a:ea typeface="Roboto"/>
                <a:cs typeface="Roboto"/>
              </a:rPr>
              <a:t> et </a:t>
            </a:r>
            <a:r>
              <a:rPr lang="en-US" sz="2000" b="1" dirty="0" err="1">
                <a:solidFill>
                  <a:schemeClr val="accent1"/>
                </a:solidFill>
                <a:latin typeface="Roboto"/>
                <a:ea typeface="Roboto"/>
                <a:cs typeface="Roboto"/>
              </a:rPr>
              <a:t>libération</a:t>
            </a:r>
            <a:endParaRPr lang="en-US" sz="2000" b="1" dirty="0">
              <a:solidFill>
                <a:schemeClr val="accent1"/>
              </a:solidFill>
              <a:latin typeface="Roboto"/>
              <a:ea typeface="Roboto"/>
              <a:cs typeface="Roboto"/>
            </a:endParaRPr>
          </a:p>
        </p:txBody>
      </p:sp>
      <p:sp>
        <p:nvSpPr>
          <p:cNvPr id="11" name="Rectangle 10"/>
          <p:cNvSpPr/>
          <p:nvPr/>
        </p:nvSpPr>
        <p:spPr>
          <a:xfrm>
            <a:off x="10083683" y="3602996"/>
            <a:ext cx="1976518" cy="707886"/>
          </a:xfrm>
          <a:prstGeom prst="rect">
            <a:avLst/>
          </a:prstGeom>
        </p:spPr>
        <p:txBody>
          <a:bodyPr wrap="square">
            <a:spAutoFit/>
          </a:bodyPr>
          <a:lstStyle/>
          <a:p>
            <a:pPr algn="ctr"/>
            <a:r>
              <a:rPr lang="en-US" sz="2000" b="1" dirty="0" err="1">
                <a:solidFill>
                  <a:schemeClr val="accent1"/>
                </a:solidFill>
                <a:latin typeface="Roboto"/>
                <a:ea typeface="Roboto"/>
                <a:cs typeface="Roboto"/>
              </a:rPr>
              <a:t>Récapitulation</a:t>
            </a:r>
            <a:r>
              <a:rPr lang="en-US" sz="2000" b="1" dirty="0">
                <a:solidFill>
                  <a:schemeClr val="accent1"/>
                </a:solidFill>
                <a:latin typeface="Roboto"/>
                <a:ea typeface="Roboto"/>
                <a:cs typeface="Roboto"/>
              </a:rPr>
              <a:t> et </a:t>
            </a:r>
            <a:r>
              <a:rPr lang="en-US" sz="2000" b="1" dirty="0" err="1">
                <a:solidFill>
                  <a:schemeClr val="accent1"/>
                </a:solidFill>
                <a:latin typeface="Roboto"/>
                <a:ea typeface="Roboto"/>
                <a:cs typeface="Roboto"/>
              </a:rPr>
              <a:t>clôture</a:t>
            </a:r>
            <a:endParaRPr lang="en-US" sz="2000" b="1" dirty="0">
              <a:solidFill>
                <a:schemeClr val="accent1"/>
              </a:solidFill>
              <a:latin typeface="Roboto"/>
              <a:ea typeface="Roboto"/>
              <a:cs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2"/>
          <p:cNvSpPr txBox="1">
            <a:spLocks noGrp="1"/>
          </p:cNvSpPr>
          <p:nvPr>
            <p:ph type="body" idx="1"/>
          </p:nvPr>
        </p:nvSpPr>
        <p:spPr>
          <a:xfrm>
            <a:off x="1680371" y="1723869"/>
            <a:ext cx="8683624" cy="980763"/>
          </a:xfrm>
          <a:prstGeom prst="rect">
            <a:avLst/>
          </a:prstGeom>
          <a:noFill/>
          <a:ln>
            <a:noFill/>
          </a:ln>
        </p:spPr>
        <p:txBody>
          <a:bodyPr spcFirstLastPara="1" wrap="square" lIns="91425" tIns="45700" rIns="91425" bIns="45700" anchor="t" anchorCtr="0">
            <a:normAutofit/>
          </a:bodyPr>
          <a:lstStyle/>
          <a:p>
            <a:pPr marL="0" indent="0">
              <a:spcBef>
                <a:spcPts val="0"/>
              </a:spcBef>
            </a:pPr>
            <a:r>
              <a:rPr lang="fr-FR" dirty="0"/>
              <a:t>Vérification des rapports du Mécanisme de suivi et de communication de l’information (MRM)</a:t>
            </a:r>
            <a:endParaRPr lang="en-US" dirty="0"/>
          </a:p>
          <a:p>
            <a:pPr marL="0" lvl="0" indent="0" algn="ctr" rtl="0">
              <a:lnSpc>
                <a:spcPct val="90000"/>
              </a:lnSpc>
              <a:spcBef>
                <a:spcPts val="0"/>
              </a:spcBef>
              <a:spcAft>
                <a:spcPts val="0"/>
              </a:spcAft>
              <a:buClr>
                <a:schemeClr val="lt1"/>
              </a:buClr>
              <a:buSzPts val="2800"/>
              <a:buNone/>
            </a:pPr>
            <a:endParaRPr dirty="0"/>
          </a:p>
        </p:txBody>
      </p:sp>
      <p:sp>
        <p:nvSpPr>
          <p:cNvPr id="283" name="Google Shape;283;p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2800"/>
              <a:buNone/>
            </a:pPr>
            <a:r>
              <a:rPr lang="en-US" dirty="0"/>
              <a:t> </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gced3f6e66a_0_0"/>
          <p:cNvSpPr txBox="1">
            <a:spLocks noGrp="1"/>
          </p:cNvSpPr>
          <p:nvPr>
            <p:ph type="body" idx="1"/>
          </p:nvPr>
        </p:nvSpPr>
        <p:spPr>
          <a:xfrm>
            <a:off x="4100513" y="528638"/>
            <a:ext cx="7300800" cy="1271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en-US" dirty="0" err="1"/>
              <a:t>Objectifs</a:t>
            </a:r>
            <a:r>
              <a:rPr lang="en-US" dirty="0"/>
              <a:t> de la séance </a:t>
            </a:r>
            <a:endParaRPr dirty="0"/>
          </a:p>
        </p:txBody>
      </p:sp>
      <p:sp>
        <p:nvSpPr>
          <p:cNvPr id="289" name="Google Shape;289;gced3f6e66a_0_0"/>
          <p:cNvSpPr txBox="1">
            <a:spLocks noGrp="1"/>
          </p:cNvSpPr>
          <p:nvPr>
            <p:ph type="body" idx="2"/>
          </p:nvPr>
        </p:nvSpPr>
        <p:spPr>
          <a:xfrm>
            <a:off x="4100525" y="1521450"/>
            <a:ext cx="7679100" cy="4460700"/>
          </a:xfrm>
          <a:prstGeom prst="rect">
            <a:avLst/>
          </a:prstGeom>
          <a:noFill/>
          <a:ln>
            <a:noFill/>
          </a:ln>
        </p:spPr>
        <p:txBody>
          <a:bodyPr spcFirstLastPara="1" wrap="square" lIns="91425" tIns="45700" rIns="91425" bIns="45700" anchor="t" anchorCtr="0">
            <a:noAutofit/>
          </a:bodyPr>
          <a:lstStyle/>
          <a:p>
            <a:pPr marL="228600" indent="-50800">
              <a:spcBef>
                <a:spcPts val="0"/>
              </a:spcBef>
              <a:buNone/>
            </a:pPr>
            <a:r>
              <a:rPr lang="fr-FR" dirty="0"/>
              <a:t>À la fin de la séance, les participants seront en mesure de :</a:t>
            </a:r>
            <a:endParaRPr dirty="0"/>
          </a:p>
          <a:p>
            <a:pPr marL="228600" lvl="0" indent="-50800" algn="l" rtl="0">
              <a:lnSpc>
                <a:spcPct val="90000"/>
              </a:lnSpc>
              <a:spcBef>
                <a:spcPts val="0"/>
              </a:spcBef>
              <a:spcAft>
                <a:spcPts val="0"/>
              </a:spcAft>
              <a:buClr>
                <a:schemeClr val="accent3"/>
              </a:buClr>
              <a:buSzPts val="2800"/>
              <a:buNone/>
            </a:pPr>
            <a:endParaRPr dirty="0"/>
          </a:p>
          <a:p>
            <a:pPr lvl="0">
              <a:spcBef>
                <a:spcPts val="0"/>
              </a:spcBef>
            </a:pPr>
            <a:r>
              <a:rPr lang="fr-FR" dirty="0"/>
              <a:t>Reconnaître les défis posés par la COVID-19 à la vérification des rapports ;</a:t>
            </a:r>
            <a:endParaRPr dirty="0"/>
          </a:p>
          <a:p>
            <a:pPr marL="457200" marR="0" lvl="0" indent="0" algn="l" rtl="0">
              <a:lnSpc>
                <a:spcPct val="90000"/>
              </a:lnSpc>
              <a:spcBef>
                <a:spcPts val="0"/>
              </a:spcBef>
              <a:spcAft>
                <a:spcPts val="0"/>
              </a:spcAft>
              <a:buNone/>
            </a:pPr>
            <a:endParaRPr dirty="0"/>
          </a:p>
          <a:p>
            <a:pPr lvl="0">
              <a:spcBef>
                <a:spcPts val="0"/>
              </a:spcBef>
            </a:pPr>
            <a:r>
              <a:rPr lang="fr-FR" dirty="0"/>
              <a:t>Décrire les considérations clés pour effectuer la vérification à distance des rapports pendant la COVID-19 ;</a:t>
            </a:r>
            <a:endParaRPr dirty="0"/>
          </a:p>
          <a:p>
            <a:pPr marL="457200" marR="0" lvl="0" indent="0" algn="l" rtl="0">
              <a:lnSpc>
                <a:spcPct val="90000"/>
              </a:lnSpc>
              <a:spcBef>
                <a:spcPts val="0"/>
              </a:spcBef>
              <a:spcAft>
                <a:spcPts val="0"/>
              </a:spcAft>
              <a:buNone/>
            </a:pPr>
            <a:endParaRPr dirty="0"/>
          </a:p>
          <a:p>
            <a:pPr lvl="0">
              <a:spcBef>
                <a:spcPts val="0"/>
              </a:spcBef>
            </a:pPr>
            <a:r>
              <a:rPr lang="fr-FR" dirty="0"/>
              <a:t>Décrire ce qui est nécessaire pour vérifier et faciliter en toute sécurité la libération des enfants pendant la COVID-19.</a:t>
            </a:r>
            <a:endParaRPr dirty="0"/>
          </a:p>
        </p:txBody>
      </p:sp>
      <p:sp>
        <p:nvSpPr>
          <p:cNvPr id="290" name="Google Shape;290;gced3f6e66a_0_0"/>
          <p:cNvSpPr txBox="1">
            <a:spLocks noGrp="1"/>
          </p:cNvSpPr>
          <p:nvPr>
            <p:ph type="body" idx="3"/>
          </p:nvPr>
        </p:nvSpPr>
        <p:spPr>
          <a:xfrm>
            <a:off x="284417" y="528638"/>
            <a:ext cx="2970900" cy="47994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US"/>
              <a:t>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gced3f6e66a_0_524"/>
          <p:cNvSpPr txBox="1">
            <a:spLocks noGrp="1"/>
          </p:cNvSpPr>
          <p:nvPr>
            <p:ph type="title"/>
          </p:nvPr>
        </p:nvSpPr>
        <p:spPr>
          <a:xfrm>
            <a:off x="656023" y="365125"/>
            <a:ext cx="10515600" cy="1325700"/>
          </a:xfrm>
          <a:prstGeom prst="rect">
            <a:avLst/>
          </a:prstGeom>
          <a:noFill/>
          <a:ln>
            <a:noFill/>
          </a:ln>
        </p:spPr>
        <p:txBody>
          <a:bodyPr spcFirstLastPara="1" wrap="square" lIns="91425" tIns="45700" rIns="91425" bIns="45700" anchor="ctr" anchorCtr="0">
            <a:normAutofit/>
          </a:bodyPr>
          <a:lstStyle/>
          <a:p>
            <a:pPr lvl="0"/>
            <a:r>
              <a:rPr lang="en-US" dirty="0"/>
              <a:t>Discussion </a:t>
            </a:r>
            <a:r>
              <a:rPr lang="en-US" dirty="0" err="1"/>
              <a:t>en</a:t>
            </a:r>
            <a:r>
              <a:rPr lang="en-US" dirty="0"/>
              <a:t> </a:t>
            </a:r>
            <a:r>
              <a:rPr lang="en-US" dirty="0" err="1"/>
              <a:t>binôme</a:t>
            </a:r>
            <a:endParaRPr dirty="0"/>
          </a:p>
        </p:txBody>
      </p:sp>
      <p:sp>
        <p:nvSpPr>
          <p:cNvPr id="296" name="Google Shape;296;gced3f6e66a_0_524"/>
          <p:cNvSpPr txBox="1">
            <a:spLocks noGrp="1"/>
          </p:cNvSpPr>
          <p:nvPr>
            <p:ph type="body" idx="2"/>
          </p:nvPr>
        </p:nvSpPr>
        <p:spPr>
          <a:xfrm>
            <a:off x="656025" y="1690825"/>
            <a:ext cx="10820100" cy="4371900"/>
          </a:xfrm>
          <a:prstGeom prst="rect">
            <a:avLst/>
          </a:prstGeom>
          <a:noFill/>
          <a:ln>
            <a:noFill/>
          </a:ln>
        </p:spPr>
        <p:txBody>
          <a:bodyPr spcFirstLastPara="1" wrap="square" lIns="91425" tIns="45700" rIns="91425" bIns="45700" anchor="t" anchorCtr="0">
            <a:normAutofit/>
          </a:bodyPr>
          <a:lstStyle/>
          <a:p>
            <a:pPr marL="0" lvl="0" indent="0">
              <a:spcBef>
                <a:spcPts val="0"/>
              </a:spcBef>
              <a:buNone/>
            </a:pPr>
            <a:r>
              <a:rPr lang="fr-FR" sz="3500" b="1" dirty="0">
                <a:solidFill>
                  <a:schemeClr val="accent1"/>
                </a:solidFill>
              </a:rPr>
              <a:t>Identifiez les principaux défis à la vérification des rapports dus à la Covid-19 dans votre contexte.</a:t>
            </a:r>
            <a:endParaRPr sz="3500" b="1" dirty="0">
              <a:solidFill>
                <a:schemeClr val="accent1"/>
              </a:solidFill>
            </a:endParaRPr>
          </a:p>
          <a:p>
            <a:pPr marL="0" lvl="0" indent="0">
              <a:spcBef>
                <a:spcPts val="0"/>
              </a:spcBef>
              <a:buNone/>
            </a:pPr>
            <a:endParaRPr lang="fr-FR" b="1" dirty="0">
              <a:solidFill>
                <a:schemeClr val="accent1"/>
              </a:solidFill>
            </a:endParaRPr>
          </a:p>
          <a:p>
            <a:pPr marL="0" lvl="0" indent="0">
              <a:spcBef>
                <a:spcPts val="0"/>
              </a:spcBef>
              <a:buNone/>
            </a:pPr>
            <a:r>
              <a:rPr lang="fr-FR" b="1" dirty="0">
                <a:solidFill>
                  <a:schemeClr val="accent1"/>
                </a:solidFill>
              </a:rPr>
              <a:t>Inscrivez chaque élément sur un feuillet Post-it séparé, et placez-le sur le mur. </a:t>
            </a:r>
            <a:endParaRPr b="1" dirty="0">
              <a:solidFill>
                <a:schemeClr val="accent1"/>
              </a:solidFill>
            </a:endParaRPr>
          </a:p>
          <a:p>
            <a:pPr marL="0" marR="0" lvl="0" indent="0" algn="l" rtl="0">
              <a:lnSpc>
                <a:spcPct val="90000"/>
              </a:lnSpc>
              <a:spcBef>
                <a:spcPts val="0"/>
              </a:spcBef>
              <a:spcAft>
                <a:spcPts val="0"/>
              </a:spcAft>
              <a:buNone/>
            </a:pPr>
            <a:endParaRPr b="1" dirty="0">
              <a:solidFill>
                <a:schemeClr val="accent1"/>
              </a:solidFill>
            </a:endParaRPr>
          </a:p>
          <a:p>
            <a:pPr marL="0" lvl="0" indent="0">
              <a:spcBef>
                <a:spcPts val="0"/>
              </a:spcBef>
              <a:buNone/>
            </a:pPr>
            <a:r>
              <a:rPr lang="fr-FR" dirty="0">
                <a:solidFill>
                  <a:schemeClr val="accent1"/>
                </a:solidFill>
              </a:rPr>
              <a:t>Vous disposez de 10 minutes.</a:t>
            </a:r>
            <a:endParaRPr dirty="0">
              <a:solidFill>
                <a:schemeClr val="accent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gced3f6e66a_0_530"/>
          <p:cNvSpPr txBox="1">
            <a:spLocks noGrp="1"/>
          </p:cNvSpPr>
          <p:nvPr>
            <p:ph type="title"/>
          </p:nvPr>
        </p:nvSpPr>
        <p:spPr>
          <a:xfrm>
            <a:off x="656022" y="365125"/>
            <a:ext cx="10820100" cy="1325700"/>
          </a:xfrm>
          <a:prstGeom prst="rect">
            <a:avLst/>
          </a:prstGeom>
          <a:noFill/>
          <a:ln>
            <a:noFill/>
          </a:ln>
        </p:spPr>
        <p:txBody>
          <a:bodyPr spcFirstLastPara="1" wrap="square" lIns="91425" tIns="45700" rIns="91425" bIns="45700" anchor="t" anchorCtr="0">
            <a:normAutofit/>
          </a:bodyPr>
          <a:lstStyle/>
          <a:p>
            <a:pPr lvl="0">
              <a:buClr>
                <a:schemeClr val="accent2"/>
              </a:buClr>
              <a:buSzPts val="2800"/>
            </a:pPr>
            <a:r>
              <a:rPr lang="en-US" sz="2800" b="0" dirty="0" err="1"/>
              <a:t>Exercice</a:t>
            </a:r>
            <a:r>
              <a:rPr lang="en-US" sz="2800" b="0" dirty="0"/>
              <a:t> de </a:t>
            </a:r>
            <a:r>
              <a:rPr lang="en-US" sz="2800" b="0" dirty="0" err="1"/>
              <a:t>groupe</a:t>
            </a:r>
            <a:endParaRPr sz="2800" b="0" dirty="0"/>
          </a:p>
        </p:txBody>
      </p:sp>
      <p:sp>
        <p:nvSpPr>
          <p:cNvPr id="302" name="Google Shape;302;gced3f6e66a_0_530"/>
          <p:cNvSpPr txBox="1">
            <a:spLocks noGrp="1"/>
          </p:cNvSpPr>
          <p:nvPr>
            <p:ph type="body" idx="2"/>
          </p:nvPr>
        </p:nvSpPr>
        <p:spPr>
          <a:xfrm>
            <a:off x="656025" y="1360075"/>
            <a:ext cx="6082500" cy="4702800"/>
          </a:xfrm>
          <a:prstGeom prst="rect">
            <a:avLst/>
          </a:prstGeom>
          <a:noFill/>
          <a:ln>
            <a:noFill/>
          </a:ln>
        </p:spPr>
        <p:txBody>
          <a:bodyPr spcFirstLastPara="1" wrap="square" lIns="91425" tIns="45700" rIns="91425" bIns="45700" anchor="t" anchorCtr="0">
            <a:normAutofit/>
          </a:bodyPr>
          <a:lstStyle/>
          <a:p>
            <a:pPr marL="0" lvl="0" indent="0">
              <a:spcBef>
                <a:spcPts val="0"/>
              </a:spcBef>
              <a:buNone/>
            </a:pPr>
            <a:r>
              <a:rPr lang="fr-FR" b="1" dirty="0">
                <a:solidFill>
                  <a:schemeClr val="accent2"/>
                </a:solidFill>
              </a:rPr>
              <a:t>Pour votre catégorie de défis, identifiez les solutions et les considérations clés. </a:t>
            </a:r>
            <a:endParaRPr b="1" dirty="0">
              <a:solidFill>
                <a:schemeClr val="accent2"/>
              </a:solidFill>
            </a:endParaRPr>
          </a:p>
          <a:p>
            <a:pPr marL="0" lvl="0" indent="0" algn="l" rtl="0">
              <a:spcBef>
                <a:spcPts val="0"/>
              </a:spcBef>
              <a:spcAft>
                <a:spcPts val="0"/>
              </a:spcAft>
              <a:buClr>
                <a:schemeClr val="accent2"/>
              </a:buClr>
              <a:buSzPts val="2800"/>
              <a:buNone/>
            </a:pPr>
            <a:endParaRPr b="1" dirty="0">
              <a:solidFill>
                <a:schemeClr val="accent2"/>
              </a:solidFill>
            </a:endParaRPr>
          </a:p>
          <a:p>
            <a:pPr marL="0" lvl="0" indent="0">
              <a:spcBef>
                <a:spcPts val="0"/>
              </a:spcBef>
              <a:buNone/>
            </a:pPr>
            <a:r>
              <a:rPr lang="fr-FR" b="1" dirty="0">
                <a:solidFill>
                  <a:schemeClr val="accent2"/>
                </a:solidFill>
              </a:rPr>
              <a:t>Notez-les sur un tableau de conférence.</a:t>
            </a:r>
            <a:endParaRPr b="1" dirty="0">
              <a:solidFill>
                <a:schemeClr val="accent2"/>
              </a:solidFill>
            </a:endParaRPr>
          </a:p>
          <a:p>
            <a:pPr marL="0" lvl="0" indent="0" algn="l" rtl="0">
              <a:spcBef>
                <a:spcPts val="0"/>
              </a:spcBef>
              <a:spcAft>
                <a:spcPts val="0"/>
              </a:spcAft>
              <a:buClr>
                <a:schemeClr val="accent2"/>
              </a:buClr>
              <a:buSzPts val="2800"/>
              <a:buNone/>
            </a:pPr>
            <a:endParaRPr b="1" dirty="0">
              <a:solidFill>
                <a:schemeClr val="accent2"/>
              </a:solidFill>
            </a:endParaRPr>
          </a:p>
          <a:p>
            <a:pPr marL="0" lvl="0" indent="0">
              <a:spcBef>
                <a:spcPts val="0"/>
              </a:spcBef>
              <a:buNone/>
            </a:pPr>
            <a:r>
              <a:rPr lang="fr-FR" dirty="0">
                <a:solidFill>
                  <a:schemeClr val="accent2"/>
                </a:solidFill>
              </a:rPr>
              <a:t>Vous disposez de 15 minutes.</a:t>
            </a:r>
            <a:endParaRPr dirty="0">
              <a:solidFill>
                <a:schemeClr val="accent2"/>
              </a:solidFill>
            </a:endParaRPr>
          </a:p>
        </p:txBody>
      </p:sp>
      <p:sp>
        <p:nvSpPr>
          <p:cNvPr id="303" name="Google Shape;303;gced3f6e66a_0_530"/>
          <p:cNvSpPr txBox="1">
            <a:spLocks noGrp="1"/>
          </p:cNvSpPr>
          <p:nvPr>
            <p:ph type="body" idx="2"/>
          </p:nvPr>
        </p:nvSpPr>
        <p:spPr>
          <a:xfrm>
            <a:off x="6685100" y="1359925"/>
            <a:ext cx="5076600" cy="4702800"/>
          </a:xfrm>
          <a:prstGeom prst="rect">
            <a:avLst/>
          </a:prstGeom>
          <a:noFill/>
          <a:ln>
            <a:noFill/>
          </a:ln>
        </p:spPr>
        <p:txBody>
          <a:bodyPr spcFirstLastPara="1" wrap="square" lIns="91425" tIns="45700" rIns="91425" bIns="45700" anchor="t" anchorCtr="0">
            <a:noAutofit/>
          </a:bodyPr>
          <a:lstStyle/>
          <a:p>
            <a:pPr marL="457200" marR="0" lvl="0" indent="-406400" algn="l" rtl="0">
              <a:lnSpc>
                <a:spcPct val="90000"/>
              </a:lnSpc>
              <a:spcBef>
                <a:spcPts val="0"/>
              </a:spcBef>
              <a:spcAft>
                <a:spcPts val="0"/>
              </a:spcAft>
              <a:buClr>
                <a:srgbClr val="95CD7A"/>
              </a:buClr>
              <a:buSzPts val="2800"/>
              <a:buChar char="•"/>
            </a:pPr>
            <a:r>
              <a:rPr lang="fr-FR" dirty="0">
                <a:solidFill>
                  <a:srgbClr val="95CD7A"/>
                </a:solidFill>
              </a:rPr>
              <a:t>Le manque d'accès aux sources</a:t>
            </a:r>
            <a:endParaRPr dirty="0">
              <a:solidFill>
                <a:srgbClr val="95CD7A"/>
              </a:solidFill>
            </a:endParaRPr>
          </a:p>
          <a:p>
            <a:pPr marL="457200" marR="0" lvl="0" indent="0" algn="l" rtl="0">
              <a:lnSpc>
                <a:spcPct val="90000"/>
              </a:lnSpc>
              <a:spcBef>
                <a:spcPts val="0"/>
              </a:spcBef>
              <a:spcAft>
                <a:spcPts val="0"/>
              </a:spcAft>
              <a:buNone/>
            </a:pPr>
            <a:endParaRPr dirty="0">
              <a:solidFill>
                <a:srgbClr val="95CD7A"/>
              </a:solidFill>
            </a:endParaRPr>
          </a:p>
          <a:p>
            <a:pPr>
              <a:spcBef>
                <a:spcPts val="0"/>
              </a:spcBef>
              <a:buClr>
                <a:srgbClr val="95CD7A"/>
              </a:buClr>
            </a:pPr>
            <a:r>
              <a:rPr lang="fr-FR" dirty="0">
                <a:solidFill>
                  <a:srgbClr val="95CD7A"/>
                </a:solidFill>
              </a:rPr>
              <a:t>Assurer la sécurité des victimes et des témoins</a:t>
            </a:r>
            <a:endParaRPr dirty="0">
              <a:solidFill>
                <a:srgbClr val="95CD7A"/>
              </a:solidFill>
            </a:endParaRPr>
          </a:p>
          <a:p>
            <a:pPr marL="457200" marR="0" lvl="0" indent="0" algn="l" rtl="0">
              <a:lnSpc>
                <a:spcPct val="90000"/>
              </a:lnSpc>
              <a:spcBef>
                <a:spcPts val="0"/>
              </a:spcBef>
              <a:spcAft>
                <a:spcPts val="0"/>
              </a:spcAft>
              <a:buNone/>
            </a:pPr>
            <a:endParaRPr dirty="0">
              <a:solidFill>
                <a:srgbClr val="95CD7A"/>
              </a:solidFill>
            </a:endParaRPr>
          </a:p>
          <a:p>
            <a:pPr lvl="0">
              <a:spcBef>
                <a:spcPts val="0"/>
              </a:spcBef>
              <a:buClr>
                <a:srgbClr val="95CD7A"/>
              </a:buClr>
            </a:pPr>
            <a:r>
              <a:rPr lang="fr-FR" dirty="0">
                <a:solidFill>
                  <a:srgbClr val="95CD7A"/>
                </a:solidFill>
              </a:rPr>
              <a:t>Assurer la sécurité des données</a:t>
            </a:r>
            <a:endParaRPr dirty="0">
              <a:solidFill>
                <a:srgbClr val="95CD7A"/>
              </a:solidFill>
            </a:endParaRPr>
          </a:p>
          <a:p>
            <a:pPr marL="457200" marR="0" lvl="0" indent="0" algn="l" rtl="0">
              <a:lnSpc>
                <a:spcPct val="90000"/>
              </a:lnSpc>
              <a:spcBef>
                <a:spcPts val="0"/>
              </a:spcBef>
              <a:spcAft>
                <a:spcPts val="0"/>
              </a:spcAft>
              <a:buNone/>
            </a:pPr>
            <a:endParaRPr dirty="0">
              <a:solidFill>
                <a:srgbClr val="95CD7A"/>
              </a:solidFill>
            </a:endParaRPr>
          </a:p>
          <a:p>
            <a:pPr>
              <a:spcBef>
                <a:spcPts val="0"/>
              </a:spcBef>
              <a:buClr>
                <a:srgbClr val="95CD7A"/>
              </a:buClr>
            </a:pPr>
            <a:r>
              <a:rPr lang="fr-FR" dirty="0">
                <a:solidFill>
                  <a:srgbClr val="95CD7A"/>
                </a:solidFill>
              </a:rPr>
              <a:t>Assurer la sécurité du ou des collecteurs de données</a:t>
            </a:r>
            <a:endParaRPr dirty="0">
              <a:solidFill>
                <a:srgbClr val="95CD7A"/>
              </a:solidFill>
            </a:endParaRPr>
          </a:p>
          <a:p>
            <a:pPr marL="457200" marR="0" lvl="0" indent="0" algn="l" rtl="0">
              <a:lnSpc>
                <a:spcPct val="90000"/>
              </a:lnSpc>
              <a:spcBef>
                <a:spcPts val="0"/>
              </a:spcBef>
              <a:spcAft>
                <a:spcPts val="0"/>
              </a:spcAft>
              <a:buNone/>
            </a:pPr>
            <a:endParaRPr dirty="0">
              <a:solidFill>
                <a:srgbClr val="95CD7A"/>
              </a:solidFill>
            </a:endParaRPr>
          </a:p>
          <a:p>
            <a:pPr lvl="0">
              <a:spcBef>
                <a:spcPts val="0"/>
              </a:spcBef>
              <a:buClr>
                <a:srgbClr val="95CD7A"/>
              </a:buClr>
            </a:pPr>
            <a:r>
              <a:rPr lang="fr-FR" dirty="0">
                <a:solidFill>
                  <a:srgbClr val="95CD7A"/>
                </a:solidFill>
              </a:rPr>
              <a:t>Autre</a:t>
            </a:r>
            <a:endParaRPr dirty="0">
              <a:solidFill>
                <a:srgbClr val="95CD7A"/>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gdd043eda5f_0_6"/>
          <p:cNvSpPr txBox="1">
            <a:spLocks noGrp="1"/>
          </p:cNvSpPr>
          <p:nvPr>
            <p:ph type="body" idx="1"/>
          </p:nvPr>
        </p:nvSpPr>
        <p:spPr>
          <a:xfrm>
            <a:off x="1828007" y="2076693"/>
            <a:ext cx="8535900" cy="627900"/>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fr-FR" dirty="0"/>
              <a:t>Vérification et libération</a:t>
            </a:r>
            <a:endParaRPr dirty="0"/>
          </a:p>
        </p:txBody>
      </p:sp>
      <p:sp>
        <p:nvSpPr>
          <p:cNvPr id="309" name="Google Shape;309;gdd043eda5f_0_6"/>
          <p:cNvSpPr txBox="1">
            <a:spLocks noGrp="1"/>
          </p:cNvSpPr>
          <p:nvPr>
            <p:ph type="body" idx="2"/>
          </p:nvPr>
        </p:nvSpPr>
        <p:spPr>
          <a:xfrm>
            <a:off x="1754188" y="3051922"/>
            <a:ext cx="8683500" cy="14556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2800"/>
              <a:buNone/>
            </a:pPr>
            <a:r>
              <a:rPr lang="en-US"/>
              <a:t> </a:t>
            </a:r>
            <a:endParaRPr/>
          </a:p>
        </p:txBody>
      </p:sp>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349</TotalTime>
  <Words>806</Words>
  <Application>Microsoft Office PowerPoint</Application>
  <PresentationFormat>Widescreen</PresentationFormat>
  <Paragraphs>116</Paragraphs>
  <Slides>15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Roboto</vt:lpstr>
      <vt:lpstr>Calibri</vt:lpstr>
      <vt:lpstr>Helvetica Neue</vt:lpstr>
      <vt:lpstr>Arial</vt:lpstr>
      <vt:lpstr>Office Theme</vt:lpstr>
      <vt:lpstr>PowerPoint Presentation</vt:lpstr>
      <vt:lpstr>PowerPoint Presentation</vt:lpstr>
      <vt:lpstr>PowerPoint Presentation</vt:lpstr>
      <vt:lpstr>Course structure</vt:lpstr>
      <vt:lpstr>PowerPoint Presentation</vt:lpstr>
      <vt:lpstr>PowerPoint Presentation</vt:lpstr>
      <vt:lpstr>Discussion en binôme</vt:lpstr>
      <vt:lpstr>Exercice de groupe</vt:lpstr>
      <vt:lpstr>PowerPoint Presentation</vt:lpstr>
      <vt:lpstr>PowerPoint Presentation</vt:lpstr>
      <vt:lpstr>Étude de cas </vt:lpstr>
      <vt:lpstr>PowerPoint Presentation</vt:lpstr>
      <vt:lpstr>PowerPoint Presentation</vt:lpstr>
      <vt:lpstr>Activité de groupe</vt:lpstr>
      <vt:lpstr>Activité de groupe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Diveny, Angelisa</cp:lastModifiedBy>
  <cp:revision>99</cp:revision>
  <dcterms:created xsi:type="dcterms:W3CDTF">2017-12-20T18:51:03Z</dcterms:created>
  <dcterms:modified xsi:type="dcterms:W3CDTF">2021-09-03T15:01:37Z</dcterms:modified>
</cp:coreProperties>
</file>