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Helvetica Neue" panose="020B0604020202020204" charset="0"/>
      <p:regular r:id="rId22"/>
      <p:bold r:id="rId23"/>
      <p:italic r:id="rId24"/>
      <p:boldItalic r:id="rId25"/>
    </p:embeddedFont>
    <p:embeddedFont>
      <p:font typeface="Roboto" panose="020B0604020202020204" charset="0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0" roundtripDataSignature="AMtx7mj3sHp60RSrMfg+/yrd5YjNCSaZV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customschemas.google.com/relationships/presentationmetadata" Target="meta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cdb871241c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gcdb871241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dd043eda5f_0_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Session 3: Verification and release</a:t>
            </a:r>
            <a:endParaRPr/>
          </a:p>
        </p:txBody>
      </p:sp>
      <p:sp>
        <p:nvSpPr>
          <p:cNvPr id="312" name="Google Shape;312;gdd043eda5f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ced3f6e66a_0_5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Session 3: Verification and release</a:t>
            </a:r>
            <a:endParaRPr/>
          </a:p>
        </p:txBody>
      </p:sp>
      <p:sp>
        <p:nvSpPr>
          <p:cNvPr id="319" name="Google Shape;319;gced3f6e66a_0_5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Session 4: Alternative care</a:t>
            </a:r>
            <a:endParaRPr/>
          </a:p>
        </p:txBody>
      </p:sp>
      <p:sp>
        <p:nvSpPr>
          <p:cNvPr id="325" name="Google Shape;32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ced3f6e66a_0_5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Session 4: Alternative care</a:t>
            </a:r>
            <a:endParaRPr/>
          </a:p>
        </p:txBody>
      </p:sp>
      <p:sp>
        <p:nvSpPr>
          <p:cNvPr id="331" name="Google Shape;331;gced3f6e66a_0_5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rgbClr val="545554"/>
                </a:solidFill>
              </a:rPr>
              <a:t>Session 4: Alternative care</a:t>
            </a:r>
            <a:endParaRPr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Google Shape;338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ced3f6e66a_0_56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rgbClr val="545554"/>
                </a:solidFill>
              </a:rPr>
              <a:t>Session 4: Alternative care</a:t>
            </a:r>
            <a:endParaRPr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" name="Google Shape;345;gced3f6e66a_0_5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ced3f6e66a_0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Session 1: Welcome and introductions</a:t>
            </a:r>
            <a:endParaRPr/>
          </a:p>
        </p:txBody>
      </p:sp>
      <p:sp>
        <p:nvSpPr>
          <p:cNvPr id="238" name="Google Shape;238;gced3f6e66a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ced3f6e66a_0_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gced3f6e66a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Session 2: Verification and release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ced3f6e66a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Session 2: Verifying MRM reports</a:t>
            </a:r>
            <a:endParaRPr/>
          </a:p>
        </p:txBody>
      </p:sp>
      <p:sp>
        <p:nvSpPr>
          <p:cNvPr id="286" name="Google Shape;286;gced3f6e66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ced3f6e66a_0_5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rgbClr val="545554"/>
                </a:solidFill>
              </a:rPr>
              <a:t>Session 2: Verifying MRM reports</a:t>
            </a:r>
            <a:endParaRPr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545554"/>
              </a:solidFill>
            </a:endParaRPr>
          </a:p>
        </p:txBody>
      </p:sp>
      <p:sp>
        <p:nvSpPr>
          <p:cNvPr id="293" name="Google Shape;293;gced3f6e66a_0_5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ced3f6e66a_0_5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rgbClr val="545554"/>
                </a:solidFill>
              </a:rPr>
              <a:t>Session 2: Verifying MRM reports</a:t>
            </a:r>
            <a:endParaRPr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545554"/>
              </a:solidFill>
            </a:endParaRPr>
          </a:p>
        </p:txBody>
      </p:sp>
      <p:sp>
        <p:nvSpPr>
          <p:cNvPr id="299" name="Google Shape;299;gced3f6e66a_0_5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dd043eda5f_0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Session 3: Verification and release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gdd043eda5f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24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24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24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7" name="Google Shape;67;p33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8" name="Google Shape;68;p33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33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33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3" name="Google Shape;73;p34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4" name="Google Shape;74;p34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34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34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3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9" name="Google Shape;79;p35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0" name="Google Shape;80;p35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35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35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3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5" name="Google Shape;85;p36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6" name="Google Shape;86;p36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36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36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37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91" name="Google Shape;91;p37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2" name="Google Shape;92;p37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37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37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8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97" name="Google Shape;97;p38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8" name="Google Shape;98;p38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38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Google Shape;100;p38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9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3" name="Google Shape;103;p39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" name="Google Shape;104;p39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39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6" name="Google Shape;106;p39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0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9" name="Google Shape;109;p40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0" name="Google Shape;110;p40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40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Google Shape;112;p40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oogle Shape;114;p41"/>
          <p:cNvGrpSpPr/>
          <p:nvPr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115" name="Google Shape;115;p41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" name="Google Shape;116;p41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7" name="Google Shape;117;p4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41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41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oogle Shape;121;p42"/>
          <p:cNvGrpSpPr/>
          <p:nvPr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122" name="Google Shape;122;p42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3" name="Google Shape;123;p42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4" name="Google Shape;124;p4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42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" name="Google Shape;126;p42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25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25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25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4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43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" name="Google Shape;130;p43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31" name="Google Shape;131;p43"/>
          <p:cNvGrpSpPr/>
          <p:nvPr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132" name="Google Shape;132;p43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" name="Google Shape;133;p43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oogle Shape;135;p44"/>
          <p:cNvGrpSpPr/>
          <p:nvPr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136" name="Google Shape;136;p44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7" name="Google Shape;137;p44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8" name="Google Shape;138;p44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44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0" name="Google Shape;140;p44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46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4" name="Google Shape;144;p46"/>
          <p:cNvGrpSpPr/>
          <p:nvPr/>
        </p:nvGrpSpPr>
        <p:grpSpPr>
          <a:xfrm>
            <a:off x="-208788" y="0"/>
            <a:ext cx="12609576" cy="2174490"/>
            <a:chOff x="0" y="5043119"/>
            <a:chExt cx="12192000" cy="1814883"/>
          </a:xfrm>
        </p:grpSpPr>
        <p:pic>
          <p:nvPicPr>
            <p:cNvPr id="145" name="Google Shape;145;p46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46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47" name="Google Shape;147;p46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8" name="Google Shape;148;p46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46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46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46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46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46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46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7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7" name="Google Shape;157;p47"/>
          <p:cNvGrpSpPr/>
          <p:nvPr/>
        </p:nvGrpSpPr>
        <p:grpSpPr>
          <a:xfrm>
            <a:off x="-208788" y="0"/>
            <a:ext cx="12609576" cy="2174490"/>
            <a:chOff x="0" y="5043119"/>
            <a:chExt cx="12192000" cy="1814883"/>
          </a:xfrm>
        </p:grpSpPr>
        <p:pic>
          <p:nvPicPr>
            <p:cNvPr id="158" name="Google Shape;158;p47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9" name="Google Shape;159;p47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60" name="Google Shape;160;p47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1" name="Google Shape;161;p47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47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47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47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47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47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p47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8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0" name="Google Shape;170;p48"/>
          <p:cNvGrpSpPr/>
          <p:nvPr/>
        </p:nvGrpSpPr>
        <p:grpSpPr>
          <a:xfrm>
            <a:off x="-208788" y="0"/>
            <a:ext cx="12609576" cy="2174490"/>
            <a:chOff x="0" y="5043119"/>
            <a:chExt cx="12192000" cy="1814883"/>
          </a:xfrm>
        </p:grpSpPr>
        <p:pic>
          <p:nvPicPr>
            <p:cNvPr id="171" name="Google Shape;171;p48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" name="Google Shape;172;p48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3" name="Google Shape;173;p48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4" name="Google Shape;174;p48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48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48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48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48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48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0" name="Google Shape;180;p48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49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3" name="Google Shape;183;p49"/>
          <p:cNvGrpSpPr/>
          <p:nvPr/>
        </p:nvGrpSpPr>
        <p:grpSpPr>
          <a:xfrm>
            <a:off x="-208788" y="0"/>
            <a:ext cx="12609576" cy="2174490"/>
            <a:chOff x="0" y="5043119"/>
            <a:chExt cx="12192000" cy="1814883"/>
          </a:xfrm>
        </p:grpSpPr>
        <p:pic>
          <p:nvPicPr>
            <p:cNvPr id="184" name="Google Shape;184;p49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" name="Google Shape;185;p49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6" name="Google Shape;186;p49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7" name="Google Shape;187;p49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49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49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49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49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49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3" name="Google Shape;193;p49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50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50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50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8" name="Google Shape;198;p50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50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50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51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51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51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5" name="Google Shape;205;p51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51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51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52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52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52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2" name="Google Shape;212;p52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52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p52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94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26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26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26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53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53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53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9" name="Google Shape;219;p53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53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53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27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27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27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8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4" name="Google Shape;34;p28"/>
          <p:cNvPicPr preferRelativeResize="0"/>
          <p:nvPr/>
        </p:nvPicPr>
        <p:blipFill rotWithShape="1">
          <a:blip r:embed="rId2">
            <a:alphaModFix/>
          </a:blip>
          <a:srcRect l="30622" t="-2" r="34584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5" name="Google Shape;35;p28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6" name="Google Shape;36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29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" name="Google Shape;40;p29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2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9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2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30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" name="Google Shape;47;p30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30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30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30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31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" name="Google Shape;54;p31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31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31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31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32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" name="Google Shape;61;p32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32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32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32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cdb871241c_0_0"/>
          <p:cNvSpPr/>
          <p:nvPr/>
        </p:nvSpPr>
        <p:spPr>
          <a:xfrm>
            <a:off x="4512366" y="3588025"/>
            <a:ext cx="7679700" cy="2911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7" name="Google Shape;227;gcdb871241c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20908" y="5194625"/>
            <a:ext cx="3920889" cy="110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gcdb871241c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71091" y="4897770"/>
            <a:ext cx="4249817" cy="1749083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gcdb871241c_0_0"/>
          <p:cNvSpPr txBox="1"/>
          <p:nvPr/>
        </p:nvSpPr>
        <p:spPr>
          <a:xfrm>
            <a:off x="5013825" y="1198700"/>
            <a:ext cx="6523800" cy="206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100">
                <a:latin typeface="Helvetica Neue"/>
                <a:ea typeface="Helvetica Neue"/>
                <a:cs typeface="Helvetica Neue"/>
                <a:sym typeface="Helvetica Neue"/>
              </a:rPr>
              <a:t>CAAFAG and COVID-19</a:t>
            </a:r>
            <a:endParaRPr sz="61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dd043eda5f_0_11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</a:pPr>
            <a:r>
              <a:rPr lang="en-US"/>
              <a:t>Session objectives</a:t>
            </a:r>
            <a:endParaRPr/>
          </a:p>
        </p:txBody>
      </p:sp>
      <p:sp>
        <p:nvSpPr>
          <p:cNvPr id="315" name="Google Shape;315;gdd043eda5f_0_11"/>
          <p:cNvSpPr txBox="1">
            <a:spLocks noGrp="1"/>
          </p:cNvSpPr>
          <p:nvPr>
            <p:ph type="body" idx="2"/>
          </p:nvPr>
        </p:nvSpPr>
        <p:spPr>
          <a:xfrm>
            <a:off x="4029491" y="1300200"/>
            <a:ext cx="7300800" cy="21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None/>
            </a:pPr>
            <a:r>
              <a:rPr lang="en-US" dirty="0"/>
              <a:t>By the end of this session, you will be able to:</a:t>
            </a: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None/>
            </a:pPr>
            <a:endParaRPr dirty="0"/>
          </a:p>
          <a:p>
            <a:pPr marL="457200" marR="0" lvl="0" indent="-33972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 dirty="0"/>
              <a:t>Recognize the challenges posed to verification of reports by COVID-19;</a:t>
            </a:r>
            <a:endParaRPr dirty="0"/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marR="0" lvl="0" indent="-33972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 dirty="0"/>
              <a:t>Describe key considerations to conduct remote verification of reports during COVID-19; </a:t>
            </a:r>
            <a:endParaRPr dirty="0"/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marR="0" lvl="0" indent="-33972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1794"/>
              <a:buChar char="•"/>
            </a:pPr>
            <a:r>
              <a:rPr lang="en-US" dirty="0"/>
              <a:t>Describe what is required to safely verify and facilitate the remote release of children during COVID-19.</a:t>
            </a:r>
            <a:endParaRPr dirty="0"/>
          </a:p>
        </p:txBody>
      </p:sp>
      <p:sp>
        <p:nvSpPr>
          <p:cNvPr id="316" name="Google Shape;316;gdd043eda5f_0_11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ced3f6e66a_0_53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n-US"/>
              <a:t>Case study</a:t>
            </a:r>
            <a:endParaRPr/>
          </a:p>
        </p:txBody>
      </p:sp>
      <p:sp>
        <p:nvSpPr>
          <p:cNvPr id="322" name="Google Shape;322;gced3f6e66a_0_537"/>
          <p:cNvSpPr txBox="1">
            <a:spLocks noGrp="1"/>
          </p:cNvSpPr>
          <p:nvPr>
            <p:ph type="body" idx="1"/>
          </p:nvPr>
        </p:nvSpPr>
        <p:spPr>
          <a:xfrm>
            <a:off x="656025" y="1690764"/>
            <a:ext cx="10820100" cy="36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</a:pPr>
            <a:r>
              <a:rPr lang="en-US" dirty="0"/>
              <a:t>Read the case study and discuss: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  <a:p>
            <a:pPr marL="457200" marR="0" lvl="0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b="0" dirty="0"/>
              <a:t>What other ideas do you have for steps that could have been taken?</a:t>
            </a:r>
            <a:endParaRPr b="0" dirty="0"/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  <a:p>
            <a:pPr marL="457200" marR="0" lvl="0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b="0" dirty="0"/>
              <a:t>What similar challenge(s) exist in your context?</a:t>
            </a:r>
          </a:p>
          <a:p>
            <a:pPr marL="508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</a:pPr>
            <a:endParaRPr b="0" dirty="0"/>
          </a:p>
          <a:p>
            <a:pPr marL="457200" marR="0" lvl="0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b="0" dirty="0"/>
              <a:t>What from this case study could you apply to your context?</a:t>
            </a:r>
            <a:endParaRPr b="0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0" dirty="0"/>
              <a:t>You have 20 minutes.</a:t>
            </a:r>
            <a:endParaRPr b="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3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/>
              <a:t>Alternative Care</a:t>
            </a:r>
            <a:endParaRPr/>
          </a:p>
        </p:txBody>
      </p:sp>
      <p:sp>
        <p:nvSpPr>
          <p:cNvPr id="328" name="Google Shape;328;p3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ced3f6e66a_0_54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</a:pPr>
            <a:r>
              <a:rPr lang="en-US"/>
              <a:t>Session objectives</a:t>
            </a:r>
            <a:endParaRPr/>
          </a:p>
        </p:txBody>
      </p:sp>
      <p:sp>
        <p:nvSpPr>
          <p:cNvPr id="334" name="Google Shape;334;gced3f6e66a_0_549"/>
          <p:cNvSpPr txBox="1">
            <a:spLocks noGrp="1"/>
          </p:cNvSpPr>
          <p:nvPr>
            <p:ph type="body" idx="2"/>
          </p:nvPr>
        </p:nvSpPr>
        <p:spPr>
          <a:xfrm>
            <a:off x="4100525" y="1636700"/>
            <a:ext cx="7300800" cy="42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</a:pPr>
            <a:r>
              <a:rPr lang="en-US" dirty="0"/>
              <a:t>By the end of the session, you will be able to:</a:t>
            </a: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</a:pPr>
            <a:endParaRPr dirty="0"/>
          </a:p>
          <a:p>
            <a:pPr marL="457200" marR="0" lvl="0" indent="-39306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 dirty="0"/>
              <a:t>Identify potential COVID-19 related risks to children in transit and interim care centers and alternative care</a:t>
            </a:r>
            <a:endParaRPr dirty="0"/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marR="0" lvl="0" indent="-39306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 dirty="0"/>
              <a:t>Recognize potential impacts of COVID-19 on family tracing and reunification of CAAFAG</a:t>
            </a:r>
            <a:endParaRPr dirty="0"/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marR="0" lvl="0" indent="-39306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 dirty="0"/>
              <a:t>Describe key considerations to safely provide alternative care, trace families and reunify children during COVID-19 and other infectious diseases.</a:t>
            </a:r>
            <a:endParaRPr dirty="0"/>
          </a:p>
        </p:txBody>
      </p:sp>
      <p:sp>
        <p:nvSpPr>
          <p:cNvPr id="335" name="Google Shape;335;gced3f6e66a_0_54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19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</a:pPr>
            <a:r>
              <a:rPr lang="en-US"/>
              <a:t>Group activity</a:t>
            </a:r>
            <a:endParaRPr/>
          </a:p>
        </p:txBody>
      </p:sp>
      <p:sp>
        <p:nvSpPr>
          <p:cNvPr id="341" name="Google Shape;341;p19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</a:pPr>
            <a:r>
              <a:rPr lang="en-US"/>
              <a:t> </a:t>
            </a:r>
            <a:endParaRPr/>
          </a:p>
        </p:txBody>
      </p:sp>
      <p:sp>
        <p:nvSpPr>
          <p:cNvPr id="342" name="Google Shape;342;p19"/>
          <p:cNvSpPr txBox="1">
            <a:spLocks noGrp="1"/>
          </p:cNvSpPr>
          <p:nvPr>
            <p:ph type="body" idx="2"/>
          </p:nvPr>
        </p:nvSpPr>
        <p:spPr>
          <a:xfrm>
            <a:off x="656025" y="1832650"/>
            <a:ext cx="10820100" cy="42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accent1"/>
                </a:solidFill>
              </a:rPr>
              <a:t>Draw an illustration which depicts potential COVID-19 related risks in a transit and interim care center or in alternative care. </a:t>
            </a:r>
            <a:endParaRPr b="1" dirty="0">
              <a:solidFill>
                <a:schemeClr val="accen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accen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1"/>
                </a:solidFill>
              </a:rPr>
              <a:t>You have 20 minutes. </a:t>
            </a:r>
            <a:endParaRPr dirty="0">
              <a:solidFill>
                <a:schemeClr val="accent1"/>
              </a:solidFill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ced3f6e66a_0_56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</a:pPr>
            <a:r>
              <a:rPr lang="en-US"/>
              <a:t>Group activity</a:t>
            </a:r>
            <a:endParaRPr/>
          </a:p>
        </p:txBody>
      </p:sp>
      <p:sp>
        <p:nvSpPr>
          <p:cNvPr id="348" name="Google Shape;348;gced3f6e66a_0_561"/>
          <p:cNvSpPr txBox="1">
            <a:spLocks noGrp="1"/>
          </p:cNvSpPr>
          <p:nvPr>
            <p:ph type="body" idx="2"/>
          </p:nvPr>
        </p:nvSpPr>
        <p:spPr>
          <a:xfrm>
            <a:off x="656025" y="1775000"/>
            <a:ext cx="5418300" cy="43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n-US" b="1" dirty="0">
                <a:solidFill>
                  <a:schemeClr val="accent3"/>
                </a:solidFill>
              </a:rPr>
              <a:t>For your topic, either:</a:t>
            </a:r>
            <a:endParaRPr b="1" dirty="0">
              <a:solidFill>
                <a:schemeClr val="accent3"/>
              </a:solidFill>
            </a:endParaRPr>
          </a:p>
          <a:p>
            <a:pPr marL="457200" marR="0" lvl="0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</a:pPr>
            <a:r>
              <a:rPr lang="en-US" b="1" dirty="0">
                <a:solidFill>
                  <a:schemeClr val="accent3"/>
                </a:solidFill>
              </a:rPr>
              <a:t>Alternative care, or </a:t>
            </a:r>
            <a:endParaRPr b="1" dirty="0">
              <a:solidFill>
                <a:schemeClr val="accent3"/>
              </a:solidFill>
            </a:endParaRPr>
          </a:p>
          <a:p>
            <a:pPr marL="457200" marR="0" lvl="0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</a:pPr>
            <a:r>
              <a:rPr lang="en-US" b="1" dirty="0">
                <a:solidFill>
                  <a:schemeClr val="accent3"/>
                </a:solidFill>
              </a:rPr>
              <a:t>Family tracing and reunification</a:t>
            </a:r>
            <a:endParaRPr b="1" dirty="0">
              <a:solidFill>
                <a:schemeClr val="accent3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accent3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n-US" b="1" dirty="0">
                <a:solidFill>
                  <a:schemeClr val="accent3"/>
                </a:solidFill>
              </a:rPr>
              <a:t>List the key activities you do in ‘normal’, non-COVID times.</a:t>
            </a:r>
            <a:endParaRPr b="1" dirty="0">
              <a:solidFill>
                <a:schemeClr val="accent3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</a:pPr>
            <a:endParaRPr b="1" dirty="0">
              <a:solidFill>
                <a:schemeClr val="accent3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n-US" dirty="0">
                <a:solidFill>
                  <a:schemeClr val="accent3"/>
                </a:solidFill>
              </a:rPr>
              <a:t>You have 10 minutes. </a:t>
            </a:r>
            <a:endParaRPr dirty="0"/>
          </a:p>
        </p:txBody>
      </p:sp>
      <p:sp>
        <p:nvSpPr>
          <p:cNvPr id="349" name="Google Shape;349;gced3f6e66a_0_561"/>
          <p:cNvSpPr txBox="1">
            <a:spLocks noGrp="1"/>
          </p:cNvSpPr>
          <p:nvPr>
            <p:ph type="body" idx="2"/>
          </p:nvPr>
        </p:nvSpPr>
        <p:spPr>
          <a:xfrm>
            <a:off x="6421600" y="1775000"/>
            <a:ext cx="5418300" cy="44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</a:pPr>
            <a:r>
              <a:rPr lang="en-US" b="1" dirty="0">
                <a:solidFill>
                  <a:schemeClr val="accent3"/>
                </a:solidFill>
              </a:rPr>
              <a:t>Swap topics with another group.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</a:pPr>
            <a:endParaRPr b="1" dirty="0">
              <a:solidFill>
                <a:schemeClr val="accent3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</a:pPr>
            <a:r>
              <a:rPr lang="en-US" b="1" dirty="0">
                <a:solidFill>
                  <a:schemeClr val="accent3"/>
                </a:solidFill>
              </a:rPr>
              <a:t>Identify ways to continue these key activities safely, in a situation where COVID-19 is resulting in social distancing and movement restrictions.</a:t>
            </a:r>
            <a:endParaRPr b="1" dirty="0">
              <a:solidFill>
                <a:schemeClr val="accent3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accent3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3"/>
                </a:solidFill>
              </a:rPr>
              <a:t>You have 20 minutes. 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dirty="0"/>
              <a:t>Welcome and Introductions</a:t>
            </a:r>
            <a:endParaRPr dirty="0"/>
          </a:p>
        </p:txBody>
      </p:sp>
      <p:sp>
        <p:nvSpPr>
          <p:cNvPr id="235" name="Google Shape;235;p1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ced3f6e66a_0_6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</a:pPr>
            <a:r>
              <a:rPr lang="en-US"/>
              <a:t>Course objectives</a:t>
            </a:r>
            <a:endParaRPr/>
          </a:p>
        </p:txBody>
      </p:sp>
      <p:sp>
        <p:nvSpPr>
          <p:cNvPr id="241" name="Google Shape;241;gced3f6e66a_0_6"/>
          <p:cNvSpPr txBox="1">
            <a:spLocks noGrp="1"/>
          </p:cNvSpPr>
          <p:nvPr>
            <p:ph type="body" idx="2"/>
          </p:nvPr>
        </p:nvSpPr>
        <p:spPr>
          <a:xfrm>
            <a:off x="4100525" y="1544500"/>
            <a:ext cx="7300800" cy="410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</a:pPr>
            <a:r>
              <a:rPr lang="en-US"/>
              <a:t>By the end of the course you will be able to: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marR="0" lvl="0" indent="-37973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Describe considerations to safely continue verification of reports remotely</a:t>
            </a:r>
            <a:br>
              <a:rPr lang="en-US"/>
            </a:br>
            <a:r>
              <a:rPr lang="en-US"/>
              <a:t> </a:t>
            </a:r>
            <a:endParaRPr/>
          </a:p>
          <a:p>
            <a:pPr marL="457200" marR="0" lvl="0" indent="-37973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Describe the process to safely verify children in the ranks of armed forces or groups and continue to facilitate the release of children </a:t>
            </a:r>
            <a:br>
              <a:rPr lang="en-US"/>
            </a:br>
            <a:endParaRPr/>
          </a:p>
          <a:p>
            <a:pPr marL="457200" marR="0" lvl="0" indent="-37973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Describe key considerations to safely provide alternative care, trace families and reunify children during COVID-19 and other infectious disease outbreaks (IDOs)</a:t>
            </a:r>
            <a:endParaRPr/>
          </a:p>
        </p:txBody>
      </p:sp>
      <p:sp>
        <p:nvSpPr>
          <p:cNvPr id="242" name="Google Shape;242;gced3f6e66a_0_6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ced3f6e66a_0_1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n-US"/>
              <a:t>Course structure</a:t>
            </a:r>
            <a:endParaRPr/>
          </a:p>
        </p:txBody>
      </p:sp>
      <p:sp>
        <p:nvSpPr>
          <p:cNvPr id="248" name="Google Shape;248;gced3f6e66a_0_12"/>
          <p:cNvSpPr txBox="1">
            <a:spLocks noGrp="1"/>
          </p:cNvSpPr>
          <p:nvPr>
            <p:ph type="body" idx="1"/>
          </p:nvPr>
        </p:nvSpPr>
        <p:spPr>
          <a:xfrm>
            <a:off x="685947" y="1941263"/>
            <a:ext cx="108201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</a:pPr>
            <a:r>
              <a:rPr lang="en-US"/>
              <a:t> </a:t>
            </a:r>
            <a:endParaRPr/>
          </a:p>
        </p:txBody>
      </p:sp>
      <p:sp>
        <p:nvSpPr>
          <p:cNvPr id="249" name="Google Shape;249;gced3f6e66a_0_12"/>
          <p:cNvSpPr/>
          <p:nvPr/>
        </p:nvSpPr>
        <p:spPr>
          <a:xfrm>
            <a:off x="1896017" y="2997483"/>
            <a:ext cx="792300" cy="492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0" name="Google Shape;250;gced3f6e66a_0_12"/>
          <p:cNvGrpSpPr/>
          <p:nvPr/>
        </p:nvGrpSpPr>
        <p:grpSpPr>
          <a:xfrm>
            <a:off x="28" y="2609468"/>
            <a:ext cx="2339945" cy="2759573"/>
            <a:chOff x="571536" y="1957150"/>
            <a:chExt cx="1755003" cy="2069731"/>
          </a:xfrm>
        </p:grpSpPr>
        <p:sp>
          <p:nvSpPr>
            <p:cNvPr id="251" name="Google Shape;251;gced3f6e66a_0_12"/>
            <p:cNvSpPr/>
            <p:nvPr/>
          </p:nvSpPr>
          <p:spPr>
            <a:xfrm>
              <a:off x="1151886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gced3f6e66a_0_12"/>
            <p:cNvSpPr txBox="1"/>
            <p:nvPr/>
          </p:nvSpPr>
          <p:spPr>
            <a:xfrm>
              <a:off x="1230636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r>
                <a:rPr lang="en-US" sz="1100" b="1">
                  <a:solidFill>
                    <a:srgbClr val="014766"/>
                  </a:solidFill>
                  <a:latin typeface="Roboto"/>
                  <a:ea typeface="Roboto"/>
                  <a:cs typeface="Roboto"/>
                  <a:sym typeface="Roboto"/>
                </a:rPr>
                <a:t>1</a:t>
              </a:r>
              <a:endParaRPr sz="1100" b="1">
                <a:solidFill>
                  <a:srgbClr val="014766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53" name="Google Shape;253;gced3f6e66a_0_12"/>
            <p:cNvSpPr txBox="1"/>
            <p:nvPr/>
          </p:nvSpPr>
          <p:spPr>
            <a:xfrm>
              <a:off x="617438" y="2843086"/>
              <a:ext cx="1709100" cy="44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b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>
                  <a:solidFill>
                    <a:schemeClr val="accent1"/>
                  </a:solidFill>
                  <a:latin typeface="Roboto"/>
                  <a:ea typeface="Roboto"/>
                  <a:cs typeface="Roboto"/>
                  <a:sym typeface="Roboto"/>
                </a:rPr>
                <a:t>Welcome and intros</a:t>
              </a:r>
              <a:endParaRPr sz="2000" b="1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54" name="Google Shape;254;gced3f6e66a_0_12"/>
            <p:cNvSpPr txBox="1"/>
            <p:nvPr/>
          </p:nvSpPr>
          <p:spPr>
            <a:xfrm>
              <a:off x="571536" y="3289481"/>
              <a:ext cx="17550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endParaRPr sz="1100">
                <a:solidFill>
                  <a:srgbClr val="A72A1E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55" name="Google Shape;255;gced3f6e66a_0_12"/>
          <p:cNvGrpSpPr/>
          <p:nvPr/>
        </p:nvGrpSpPr>
        <p:grpSpPr>
          <a:xfrm>
            <a:off x="2456140" y="2609468"/>
            <a:ext cx="2278753" cy="2812148"/>
            <a:chOff x="2699423" y="1957150"/>
            <a:chExt cx="1709107" cy="2109164"/>
          </a:xfrm>
        </p:grpSpPr>
        <p:sp>
          <p:nvSpPr>
            <p:cNvPr id="256" name="Google Shape;256;gced3f6e66a_0_12"/>
            <p:cNvSpPr/>
            <p:nvPr/>
          </p:nvSpPr>
          <p:spPr>
            <a:xfrm>
              <a:off x="3256823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gced3f6e66a_0_12"/>
            <p:cNvSpPr txBox="1"/>
            <p:nvPr/>
          </p:nvSpPr>
          <p:spPr>
            <a:xfrm>
              <a:off x="2699430" y="2882504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b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000" b="1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000" b="1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000" b="1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000" b="1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br>
                <a:rPr lang="en-US" sz="2000" b="1">
                  <a:solidFill>
                    <a:schemeClr val="accent1"/>
                  </a:solidFill>
                  <a:latin typeface="Roboto"/>
                  <a:ea typeface="Roboto"/>
                  <a:cs typeface="Roboto"/>
                  <a:sym typeface="Roboto"/>
                </a:rPr>
              </a:br>
              <a:r>
                <a:rPr lang="en-US" sz="2000" b="1">
                  <a:solidFill>
                    <a:schemeClr val="accent1"/>
                  </a:solidFill>
                  <a:latin typeface="Roboto"/>
                  <a:ea typeface="Roboto"/>
                  <a:cs typeface="Roboto"/>
                  <a:sym typeface="Roboto"/>
                </a:rPr>
                <a:t>Continuing verification and release</a:t>
              </a:r>
              <a:endParaRPr sz="2000" b="1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58" name="Google Shape;258;gced3f6e66a_0_12"/>
            <p:cNvSpPr txBox="1"/>
            <p:nvPr/>
          </p:nvSpPr>
          <p:spPr>
            <a:xfrm>
              <a:off x="2699423" y="3328914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endParaRPr sz="1100">
                <a:solidFill>
                  <a:srgbClr val="A72A1E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59" name="Google Shape;259;gced3f6e66a_0_12"/>
            <p:cNvSpPr txBox="1"/>
            <p:nvPr/>
          </p:nvSpPr>
          <p:spPr>
            <a:xfrm>
              <a:off x="3335573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r>
                <a:rPr lang="en-US" sz="1100" b="1">
                  <a:solidFill>
                    <a:srgbClr val="014766"/>
                  </a:solidFill>
                  <a:latin typeface="Roboto"/>
                  <a:ea typeface="Roboto"/>
                  <a:cs typeface="Roboto"/>
                  <a:sym typeface="Roboto"/>
                </a:rPr>
                <a:t>2</a:t>
              </a:r>
              <a:endParaRPr sz="1100" b="1">
                <a:solidFill>
                  <a:srgbClr val="014766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60" name="Google Shape;260;gced3f6e66a_0_12"/>
          <p:cNvGrpSpPr/>
          <p:nvPr/>
        </p:nvGrpSpPr>
        <p:grpSpPr>
          <a:xfrm>
            <a:off x="9836752" y="2609468"/>
            <a:ext cx="2278746" cy="2530573"/>
            <a:chOff x="6863386" y="1957150"/>
            <a:chExt cx="1709102" cy="1897977"/>
          </a:xfrm>
        </p:grpSpPr>
        <p:sp>
          <p:nvSpPr>
            <p:cNvPr id="261" name="Google Shape;261;gced3f6e66a_0_12"/>
            <p:cNvSpPr/>
            <p:nvPr/>
          </p:nvSpPr>
          <p:spPr>
            <a:xfrm>
              <a:off x="7420786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gced3f6e66a_0_12"/>
            <p:cNvSpPr txBox="1"/>
            <p:nvPr/>
          </p:nvSpPr>
          <p:spPr>
            <a:xfrm>
              <a:off x="6863388" y="2660925"/>
              <a:ext cx="1709100" cy="44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b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>
                  <a:solidFill>
                    <a:schemeClr val="accent1"/>
                  </a:solidFill>
                  <a:latin typeface="Roboto"/>
                  <a:ea typeface="Roboto"/>
                  <a:cs typeface="Roboto"/>
                  <a:sym typeface="Roboto"/>
                </a:rPr>
                <a:t>Recap and close</a:t>
              </a:r>
              <a:endParaRPr sz="2000" b="1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63" name="Google Shape;263;gced3f6e66a_0_12"/>
            <p:cNvSpPr txBox="1"/>
            <p:nvPr/>
          </p:nvSpPr>
          <p:spPr>
            <a:xfrm>
              <a:off x="6863386" y="3117727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endParaRPr sz="1100">
                <a:solidFill>
                  <a:srgbClr val="858585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64" name="Google Shape;264;gced3f6e66a_0_12"/>
            <p:cNvSpPr txBox="1"/>
            <p:nvPr/>
          </p:nvSpPr>
          <p:spPr>
            <a:xfrm>
              <a:off x="7499536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r>
                <a:rPr lang="en-US" sz="1100" b="1">
                  <a:solidFill>
                    <a:srgbClr val="014766"/>
                  </a:solidFill>
                  <a:latin typeface="Roboto"/>
                  <a:ea typeface="Roboto"/>
                  <a:cs typeface="Roboto"/>
                  <a:sym typeface="Roboto"/>
                </a:rPr>
                <a:t>5</a:t>
              </a:r>
              <a:endParaRPr sz="1100" b="1">
                <a:solidFill>
                  <a:srgbClr val="014766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265" name="Google Shape;265;gced3f6e66a_0_12"/>
          <p:cNvSpPr/>
          <p:nvPr/>
        </p:nvSpPr>
        <p:spPr>
          <a:xfrm>
            <a:off x="7230700" y="2997483"/>
            <a:ext cx="792300" cy="492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gced3f6e66a_0_12"/>
          <p:cNvSpPr/>
          <p:nvPr/>
        </p:nvSpPr>
        <p:spPr>
          <a:xfrm>
            <a:off x="9549467" y="2997483"/>
            <a:ext cx="792300" cy="492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7" name="Google Shape;267;gced3f6e66a_0_12"/>
          <p:cNvGrpSpPr/>
          <p:nvPr/>
        </p:nvGrpSpPr>
        <p:grpSpPr>
          <a:xfrm>
            <a:off x="7594251" y="2609468"/>
            <a:ext cx="2278750" cy="2530570"/>
            <a:chOff x="4781408" y="1957150"/>
            <a:chExt cx="1709106" cy="1897975"/>
          </a:xfrm>
        </p:grpSpPr>
        <p:sp>
          <p:nvSpPr>
            <p:cNvPr id="268" name="Google Shape;268;gced3f6e66a_0_12"/>
            <p:cNvSpPr/>
            <p:nvPr/>
          </p:nvSpPr>
          <p:spPr>
            <a:xfrm>
              <a:off x="5338808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gced3f6e66a_0_12"/>
            <p:cNvSpPr txBox="1"/>
            <p:nvPr/>
          </p:nvSpPr>
          <p:spPr>
            <a:xfrm>
              <a:off x="4781413" y="2660925"/>
              <a:ext cx="1709100" cy="44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b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>
                  <a:solidFill>
                    <a:schemeClr val="accent1"/>
                  </a:solidFill>
                  <a:latin typeface="Roboto"/>
                  <a:ea typeface="Roboto"/>
                  <a:cs typeface="Roboto"/>
                  <a:sym typeface="Roboto"/>
                </a:rPr>
                <a:t>Alternative care</a:t>
              </a:r>
              <a:endParaRPr sz="2000" b="1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70" name="Google Shape;270;gced3f6e66a_0_12"/>
            <p:cNvSpPr txBox="1"/>
            <p:nvPr/>
          </p:nvSpPr>
          <p:spPr>
            <a:xfrm>
              <a:off x="4781408" y="3117725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endParaRPr sz="1100">
                <a:solidFill>
                  <a:srgbClr val="858585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71" name="Google Shape;271;gced3f6e66a_0_12"/>
            <p:cNvSpPr txBox="1"/>
            <p:nvPr/>
          </p:nvSpPr>
          <p:spPr>
            <a:xfrm>
              <a:off x="5417558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r>
                <a:rPr lang="en-US" sz="1100" b="1">
                  <a:solidFill>
                    <a:srgbClr val="014766"/>
                  </a:solidFill>
                  <a:latin typeface="Roboto"/>
                  <a:ea typeface="Roboto"/>
                  <a:cs typeface="Roboto"/>
                  <a:sym typeface="Roboto"/>
                </a:rPr>
                <a:t>4</a:t>
              </a:r>
              <a:endParaRPr sz="1100" b="1">
                <a:solidFill>
                  <a:srgbClr val="014766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272" name="Google Shape;272;gced3f6e66a_0_12"/>
          <p:cNvSpPr/>
          <p:nvPr/>
        </p:nvSpPr>
        <p:spPr>
          <a:xfrm>
            <a:off x="4365175" y="2997483"/>
            <a:ext cx="792300" cy="492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3" name="Google Shape;273;gced3f6e66a_0_12"/>
          <p:cNvGrpSpPr/>
          <p:nvPr/>
        </p:nvGrpSpPr>
        <p:grpSpPr>
          <a:xfrm>
            <a:off x="5123150" y="2621081"/>
            <a:ext cx="2278746" cy="2812148"/>
            <a:chOff x="2699421" y="1957150"/>
            <a:chExt cx="1709102" cy="2109164"/>
          </a:xfrm>
        </p:grpSpPr>
        <p:sp>
          <p:nvSpPr>
            <p:cNvPr id="274" name="Google Shape;274;gced3f6e66a_0_12"/>
            <p:cNvSpPr/>
            <p:nvPr/>
          </p:nvSpPr>
          <p:spPr>
            <a:xfrm>
              <a:off x="3256823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gced3f6e66a_0_12"/>
            <p:cNvSpPr txBox="1"/>
            <p:nvPr/>
          </p:nvSpPr>
          <p:spPr>
            <a:xfrm>
              <a:off x="2699421" y="2681739"/>
              <a:ext cx="1709100" cy="647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b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000" b="1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000" b="1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>
                  <a:solidFill>
                    <a:schemeClr val="accent1"/>
                  </a:solidFill>
                  <a:latin typeface="Roboto"/>
                  <a:ea typeface="Roboto"/>
                  <a:cs typeface="Roboto"/>
                  <a:sym typeface="Roboto"/>
                </a:rPr>
                <a:t>Verification and release</a:t>
              </a:r>
              <a:endParaRPr sz="2000" b="1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76" name="Google Shape;276;gced3f6e66a_0_12"/>
            <p:cNvSpPr txBox="1"/>
            <p:nvPr/>
          </p:nvSpPr>
          <p:spPr>
            <a:xfrm>
              <a:off x="2699423" y="3328914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endParaRPr sz="1100">
                <a:solidFill>
                  <a:srgbClr val="A72A1E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77" name="Google Shape;277;gced3f6e66a_0_12"/>
            <p:cNvSpPr txBox="1"/>
            <p:nvPr/>
          </p:nvSpPr>
          <p:spPr>
            <a:xfrm>
              <a:off x="3335573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r>
                <a:rPr lang="en-US" sz="1100" b="1">
                  <a:solidFill>
                    <a:srgbClr val="014766"/>
                  </a:solidFill>
                  <a:latin typeface="Roboto"/>
                  <a:ea typeface="Roboto"/>
                  <a:cs typeface="Roboto"/>
                  <a:sym typeface="Roboto"/>
                </a:rPr>
                <a:t>3</a:t>
              </a:r>
              <a:endParaRPr sz="1100" b="1">
                <a:solidFill>
                  <a:srgbClr val="014766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/>
              <a:t>Verifying MRM Reports</a:t>
            </a:r>
            <a:endParaRPr/>
          </a:p>
        </p:txBody>
      </p:sp>
      <p:sp>
        <p:nvSpPr>
          <p:cNvPr id="283" name="Google Shape;283;p2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ced3f6e66a_0_0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</a:pPr>
            <a:r>
              <a:rPr lang="en-US"/>
              <a:t>Session objectives</a:t>
            </a:r>
            <a:endParaRPr/>
          </a:p>
        </p:txBody>
      </p:sp>
      <p:sp>
        <p:nvSpPr>
          <p:cNvPr id="289" name="Google Shape;289;gced3f6e66a_0_0"/>
          <p:cNvSpPr txBox="1">
            <a:spLocks noGrp="1"/>
          </p:cNvSpPr>
          <p:nvPr>
            <p:ph type="body" idx="2"/>
          </p:nvPr>
        </p:nvSpPr>
        <p:spPr>
          <a:xfrm>
            <a:off x="4100525" y="1521450"/>
            <a:ext cx="7679100" cy="44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</a:pPr>
            <a:r>
              <a:rPr lang="en-US" dirty="0"/>
              <a:t>By the end of this session, you will be able to:</a:t>
            </a: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</a:pPr>
            <a:endParaRPr dirty="0"/>
          </a:p>
          <a:p>
            <a:pPr marL="457200" marR="0" lvl="0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 dirty="0"/>
              <a:t>Recognize the challenges posed to verification of reports by Covid-19;</a:t>
            </a:r>
            <a:endParaRPr dirty="0"/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marR="0" lvl="0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 dirty="0"/>
              <a:t>Describe key considerations to conduct remote verification of reports during Covid-19; </a:t>
            </a:r>
            <a:endParaRPr dirty="0"/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marR="0" lvl="0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 dirty="0"/>
              <a:t>Describe what is required to safely verify and facilitate the remote release of children during Covid-19.</a:t>
            </a:r>
            <a:endParaRPr sz="3900" dirty="0"/>
          </a:p>
        </p:txBody>
      </p:sp>
      <p:sp>
        <p:nvSpPr>
          <p:cNvPr id="290" name="Google Shape;290;gced3f6e66a_0_0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ced3f6e66a_0_52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</a:pPr>
            <a:r>
              <a:rPr lang="en-US"/>
              <a:t>Pairs discussion</a:t>
            </a:r>
            <a:endParaRPr/>
          </a:p>
        </p:txBody>
      </p:sp>
      <p:sp>
        <p:nvSpPr>
          <p:cNvPr id="296" name="Google Shape;296;gced3f6e66a_0_524"/>
          <p:cNvSpPr txBox="1">
            <a:spLocks noGrp="1"/>
          </p:cNvSpPr>
          <p:nvPr>
            <p:ph type="body" idx="2"/>
          </p:nvPr>
        </p:nvSpPr>
        <p:spPr>
          <a:xfrm>
            <a:off x="656025" y="1690825"/>
            <a:ext cx="10820100" cy="43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 b="1" dirty="0">
                <a:solidFill>
                  <a:schemeClr val="accent1"/>
                </a:solidFill>
              </a:rPr>
              <a:t>Identify the main challenges to verification of reports due to Covid-19, in your context. </a:t>
            </a:r>
            <a:endParaRPr sz="3500" b="1" dirty="0">
              <a:solidFill>
                <a:schemeClr val="accent1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accent1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accent1"/>
                </a:solidFill>
              </a:rPr>
              <a:t>Write each one on a separate post-it note, and place on the wall. </a:t>
            </a:r>
            <a:endParaRPr b="1" dirty="0">
              <a:solidFill>
                <a:schemeClr val="accent1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accent1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</a:pPr>
            <a:r>
              <a:rPr lang="en-US" dirty="0">
                <a:solidFill>
                  <a:schemeClr val="accent1"/>
                </a:solidFill>
              </a:rPr>
              <a:t>You have 10 minutes. </a:t>
            </a:r>
            <a:endParaRPr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ced3f6e66a_0_530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1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</a:pPr>
            <a:r>
              <a:rPr lang="en-US" sz="2800" b="0"/>
              <a:t>Group exercise</a:t>
            </a:r>
            <a:endParaRPr sz="2800" b="0"/>
          </a:p>
        </p:txBody>
      </p:sp>
      <p:sp>
        <p:nvSpPr>
          <p:cNvPr id="302" name="Google Shape;302;gced3f6e66a_0_530"/>
          <p:cNvSpPr txBox="1">
            <a:spLocks noGrp="1"/>
          </p:cNvSpPr>
          <p:nvPr>
            <p:ph type="body" idx="2"/>
          </p:nvPr>
        </p:nvSpPr>
        <p:spPr>
          <a:xfrm>
            <a:off x="656025" y="1360075"/>
            <a:ext cx="6082500" cy="47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</a:pPr>
            <a:r>
              <a:rPr lang="en-US" b="1">
                <a:solidFill>
                  <a:schemeClr val="accent2"/>
                </a:solidFill>
              </a:rPr>
              <a:t>For your category of challenges, identify solutions and key considerations. </a:t>
            </a:r>
            <a:endParaRPr b="1">
              <a:solidFill>
                <a:schemeClr val="accent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</a:pPr>
            <a:endParaRPr b="1">
              <a:solidFill>
                <a:schemeClr val="accent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</a:pPr>
            <a:r>
              <a:rPr lang="en-US" b="1">
                <a:solidFill>
                  <a:schemeClr val="accent2"/>
                </a:solidFill>
              </a:rPr>
              <a:t>Note these on a flipchart.</a:t>
            </a:r>
            <a:endParaRPr b="1">
              <a:solidFill>
                <a:schemeClr val="accent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</a:pPr>
            <a:endParaRPr b="1">
              <a:solidFill>
                <a:schemeClr val="accent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</a:pPr>
            <a:r>
              <a:rPr lang="en-US">
                <a:solidFill>
                  <a:schemeClr val="accent2"/>
                </a:solidFill>
              </a:rPr>
              <a:t>You have 15 minutes. </a:t>
            </a:r>
            <a:endParaRPr>
              <a:solidFill>
                <a:schemeClr val="accent2"/>
              </a:solidFill>
            </a:endParaRPr>
          </a:p>
        </p:txBody>
      </p:sp>
      <p:sp>
        <p:nvSpPr>
          <p:cNvPr id="303" name="Google Shape;303;gced3f6e66a_0_530"/>
          <p:cNvSpPr txBox="1">
            <a:spLocks noGrp="1"/>
          </p:cNvSpPr>
          <p:nvPr>
            <p:ph type="body" idx="2"/>
          </p:nvPr>
        </p:nvSpPr>
        <p:spPr>
          <a:xfrm>
            <a:off x="6685100" y="1359925"/>
            <a:ext cx="5076600" cy="47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5CD7A"/>
              </a:buClr>
              <a:buSzPts val="2800"/>
              <a:buChar char="•"/>
            </a:pPr>
            <a:r>
              <a:rPr lang="en-US">
                <a:solidFill>
                  <a:srgbClr val="95CD7A"/>
                </a:solidFill>
              </a:rPr>
              <a:t>Lack of access to sources</a:t>
            </a:r>
            <a:endParaRPr>
              <a:solidFill>
                <a:srgbClr val="95CD7A"/>
              </a:solidFill>
            </a:endParaRPr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5CD7A"/>
              </a:solidFill>
            </a:endParaRPr>
          </a:p>
          <a:p>
            <a:pPr marL="457200" marR="0" lvl="0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5CD7A"/>
              </a:buClr>
              <a:buSzPts val="2800"/>
              <a:buChar char="•"/>
            </a:pPr>
            <a:r>
              <a:rPr lang="en-US">
                <a:solidFill>
                  <a:srgbClr val="95CD7A"/>
                </a:solidFill>
              </a:rPr>
              <a:t>Keeping victims and witnesses safe</a:t>
            </a:r>
            <a:endParaRPr>
              <a:solidFill>
                <a:srgbClr val="95CD7A"/>
              </a:solidFill>
            </a:endParaRPr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5CD7A"/>
              </a:solidFill>
            </a:endParaRPr>
          </a:p>
          <a:p>
            <a:pPr marL="457200" marR="0" lvl="0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5CD7A"/>
              </a:buClr>
              <a:buSzPts val="2800"/>
              <a:buChar char="•"/>
            </a:pPr>
            <a:r>
              <a:rPr lang="en-US">
                <a:solidFill>
                  <a:srgbClr val="95CD7A"/>
                </a:solidFill>
              </a:rPr>
              <a:t>Keeping data safe</a:t>
            </a:r>
            <a:endParaRPr>
              <a:solidFill>
                <a:srgbClr val="95CD7A"/>
              </a:solidFill>
            </a:endParaRPr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5CD7A"/>
              </a:solidFill>
            </a:endParaRPr>
          </a:p>
          <a:p>
            <a:pPr marL="457200" marR="0" lvl="0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5CD7A"/>
              </a:buClr>
              <a:buSzPts val="2800"/>
              <a:buChar char="•"/>
            </a:pPr>
            <a:r>
              <a:rPr lang="en-US">
                <a:solidFill>
                  <a:srgbClr val="95CD7A"/>
                </a:solidFill>
              </a:rPr>
              <a:t>Keeping the data collector(s) safe</a:t>
            </a:r>
            <a:endParaRPr>
              <a:solidFill>
                <a:srgbClr val="95CD7A"/>
              </a:solidFill>
            </a:endParaRPr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5CD7A"/>
              </a:solidFill>
            </a:endParaRPr>
          </a:p>
          <a:p>
            <a:pPr marL="457200" marR="0" lvl="0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5CD7A"/>
              </a:buClr>
              <a:buSzPts val="2800"/>
              <a:buChar char="•"/>
            </a:pPr>
            <a:r>
              <a:rPr lang="en-US">
                <a:solidFill>
                  <a:srgbClr val="95CD7A"/>
                </a:solidFill>
              </a:rPr>
              <a:t>Other </a:t>
            </a:r>
            <a:endParaRPr>
              <a:solidFill>
                <a:srgbClr val="95CD7A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dd043eda5f_0_6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00" cy="62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dirty="0"/>
              <a:t>Verification and Release</a:t>
            </a:r>
            <a:endParaRPr dirty="0"/>
          </a:p>
        </p:txBody>
      </p:sp>
      <p:sp>
        <p:nvSpPr>
          <p:cNvPr id="309" name="Google Shape;309;gdd043eda5f_0_6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500" cy="14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593</Words>
  <Application>Microsoft Office PowerPoint</Application>
  <PresentationFormat>Widescreen</PresentationFormat>
  <Paragraphs>121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Calibri</vt:lpstr>
      <vt:lpstr>Arial</vt:lpstr>
      <vt:lpstr>Helvetica Neue</vt:lpstr>
      <vt:lpstr>Roboto</vt:lpstr>
      <vt:lpstr>Office Theme</vt:lpstr>
      <vt:lpstr>PowerPoint Presentation</vt:lpstr>
      <vt:lpstr>PowerPoint Presentation</vt:lpstr>
      <vt:lpstr>PowerPoint Presentation</vt:lpstr>
      <vt:lpstr>Course structure</vt:lpstr>
      <vt:lpstr>PowerPoint Presentation</vt:lpstr>
      <vt:lpstr>PowerPoint Presentation</vt:lpstr>
      <vt:lpstr>Pairs discussion</vt:lpstr>
      <vt:lpstr>Group exercise</vt:lpstr>
      <vt:lpstr>PowerPoint Presentation</vt:lpstr>
      <vt:lpstr>PowerPoint Presentation</vt:lpstr>
      <vt:lpstr>Case study</vt:lpstr>
      <vt:lpstr>PowerPoint Presentation</vt:lpstr>
      <vt:lpstr>PowerPoint Presentation</vt:lpstr>
      <vt:lpstr>Group activity</vt:lpstr>
      <vt:lpstr>Group activity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Fitzgerald</dc:creator>
  <cp:lastModifiedBy>Van Akin, Michelle</cp:lastModifiedBy>
  <cp:revision>3</cp:revision>
  <dcterms:created xsi:type="dcterms:W3CDTF">2017-12-20T18:51:03Z</dcterms:created>
  <dcterms:modified xsi:type="dcterms:W3CDTF">2021-07-22T13:32:48Z</dcterms:modified>
</cp:coreProperties>
</file>