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vetica Neue" panose="020B0604020202020204" charset="0"/>
      <p:regular r:id="rId22"/>
      <p:bold r:id="rId23"/>
      <p:italic r:id="rId24"/>
      <p:boldItalic r:id="rId25"/>
    </p:embeddedFont>
    <p:embeddedFont>
      <p:font typeface="Sakkal Majalla" panose="02000000000000000000" pitchFamily="2" charset="-78"/>
      <p:regular r:id="rId26"/>
      <p:bold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j3sHp60RSrMfg+/yrd5YjNCSaZV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170" autoAdjust="0"/>
  </p:normalViewPr>
  <p:slideViewPr>
    <p:cSldViewPr snapToGrid="0">
      <p:cViewPr varScale="1">
        <p:scale>
          <a:sx n="74" d="100"/>
          <a:sy n="74" d="100"/>
        </p:scale>
        <p:origin x="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db871241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gcdb871241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dd043eda5f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3: التحقق والتسريح</a:t>
            </a:r>
            <a:endParaRPr/>
          </a:p>
        </p:txBody>
      </p:sp>
      <p:sp>
        <p:nvSpPr>
          <p:cNvPr id="312" name="Google Shape;312;gdd043eda5f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ced3f6e66a_0_5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3: التحقق والتسريح</a:t>
            </a:r>
            <a:endParaRPr/>
          </a:p>
        </p:txBody>
      </p:sp>
      <p:sp>
        <p:nvSpPr>
          <p:cNvPr id="319" name="Google Shape;319;gced3f6e66a_0_5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4: الرعاية البديلة</a:t>
            </a:r>
            <a:endParaRPr/>
          </a:p>
        </p:txBody>
      </p:sp>
      <p:sp>
        <p:nvSpPr>
          <p:cNvPr id="325" name="Google Shape;3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ced3f6e66a_0_5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4: الرعاية البديلة</a:t>
            </a:r>
            <a:endParaRPr/>
          </a:p>
        </p:txBody>
      </p:sp>
      <p:sp>
        <p:nvSpPr>
          <p:cNvPr id="331" name="Google Shape;331;gced3f6e66a_0_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  <a:rtl/>
              </a:rPr>
              <a:t>الجلسة 4: الرعاية البديلة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ced3f6e66a_0_5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  <a:rtl/>
              </a:rPr>
              <a:t>الجلسة 4: الرعاية البديلة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gced3f6e66a_0_5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ced3f6e66a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الأولى: الترحيب والتعارف</a:t>
            </a:r>
            <a:endParaRPr/>
          </a:p>
        </p:txBody>
      </p:sp>
      <p:sp>
        <p:nvSpPr>
          <p:cNvPr id="238" name="Google Shape;238;gced3f6e66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ced3f6e66a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gced3f6e66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2: التحقق والتسريح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ced3f6e66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rtl/>
              </a:rPr>
              <a:t>الجلسة</a:t>
            </a:r>
            <a:r>
              <a:rPr lang="en-US" dirty="0">
                <a:rtl/>
              </a:rPr>
              <a:t> 2: </a:t>
            </a:r>
            <a:r>
              <a:rPr lang="en-US" dirty="0" err="1">
                <a:rtl/>
              </a:rPr>
              <a:t>التحقق</a:t>
            </a:r>
            <a:r>
              <a:rPr lang="en-US" dirty="0">
                <a:rtl/>
              </a:rPr>
              <a:t> </a:t>
            </a:r>
            <a:r>
              <a:rPr lang="en-US" dirty="0" err="1">
                <a:rtl/>
              </a:rPr>
              <a:t>من</a:t>
            </a:r>
            <a:r>
              <a:rPr lang="en-US" dirty="0">
                <a:rtl/>
              </a:rPr>
              <a:t> </a:t>
            </a:r>
            <a:r>
              <a:rPr lang="en-US" dirty="0" err="1">
                <a:rtl/>
              </a:rPr>
              <a:t>تقارير</a:t>
            </a:r>
            <a:r>
              <a:rPr lang="en-US" dirty="0">
                <a:rtl/>
              </a:rPr>
              <a:t> </a:t>
            </a:r>
            <a:r>
              <a:rPr lang="en-US" dirty="0" err="1">
                <a:rtl/>
              </a:rPr>
              <a:t>آلية</a:t>
            </a:r>
            <a:r>
              <a:rPr lang="en-US" dirty="0">
                <a:rtl/>
              </a:rPr>
              <a:t> </a:t>
            </a:r>
            <a:r>
              <a:rPr lang="en-US" dirty="0" err="1">
                <a:rtl/>
              </a:rPr>
              <a:t>الرصد</a:t>
            </a:r>
            <a:r>
              <a:rPr lang="en-US" dirty="0">
                <a:rtl/>
              </a:rPr>
              <a:t> </a:t>
            </a:r>
            <a:r>
              <a:rPr lang="en-US" dirty="0" err="1">
                <a:rtl/>
              </a:rPr>
              <a:t>والإبلاغ</a:t>
            </a:r>
            <a:r>
              <a:rPr lang="en-US" dirty="0">
                <a:rtl/>
              </a:rPr>
              <a:t> MRM</a:t>
            </a:r>
            <a:endParaRPr dirty="0"/>
          </a:p>
        </p:txBody>
      </p:sp>
      <p:sp>
        <p:nvSpPr>
          <p:cNvPr id="286" name="Google Shape;286;gced3f6e6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ced3f6e66a_0_5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>
                <a:solidFill>
                  <a:srgbClr val="545554"/>
                </a:solidFill>
                <a:rtl/>
              </a:rPr>
              <a:t>الجلسة</a:t>
            </a:r>
            <a:r>
              <a:rPr lang="en-US" dirty="0">
                <a:solidFill>
                  <a:srgbClr val="545554"/>
                </a:solidFill>
                <a:rtl/>
              </a:rPr>
              <a:t> 2: </a:t>
            </a:r>
            <a:r>
              <a:rPr lang="en-US" dirty="0" err="1">
                <a:solidFill>
                  <a:srgbClr val="545554"/>
                </a:solidFill>
                <a:rtl/>
              </a:rPr>
              <a:t>التحقق</a:t>
            </a:r>
            <a:r>
              <a:rPr lang="en-US" dirty="0">
                <a:solidFill>
                  <a:srgbClr val="545554"/>
                </a:solidFill>
                <a:rtl/>
              </a:rPr>
              <a:t> </a:t>
            </a:r>
            <a:r>
              <a:rPr lang="en-US" dirty="0" err="1">
                <a:solidFill>
                  <a:srgbClr val="545554"/>
                </a:solidFill>
                <a:rtl/>
              </a:rPr>
              <a:t>من</a:t>
            </a:r>
            <a:r>
              <a:rPr lang="en-US" dirty="0">
                <a:solidFill>
                  <a:srgbClr val="545554"/>
                </a:solidFill>
                <a:rtl/>
              </a:rPr>
              <a:t> </a:t>
            </a:r>
            <a:r>
              <a:rPr lang="en-US" dirty="0" err="1">
                <a:solidFill>
                  <a:srgbClr val="545554"/>
                </a:solidFill>
                <a:rtl/>
              </a:rPr>
              <a:t>تقارير</a:t>
            </a:r>
            <a:r>
              <a:rPr lang="en-US" dirty="0">
                <a:solidFill>
                  <a:srgbClr val="545554"/>
                </a:solidFill>
                <a:rtl/>
              </a:rPr>
              <a:t> </a:t>
            </a:r>
            <a:r>
              <a:rPr lang="en-US" dirty="0" err="1">
                <a:solidFill>
                  <a:srgbClr val="545554"/>
                </a:solidFill>
                <a:rtl/>
              </a:rPr>
              <a:t>آلية</a:t>
            </a:r>
            <a:r>
              <a:rPr lang="en-US" dirty="0">
                <a:solidFill>
                  <a:srgbClr val="545554"/>
                </a:solidFill>
                <a:rtl/>
              </a:rPr>
              <a:t> </a:t>
            </a:r>
            <a:r>
              <a:rPr lang="en-US" dirty="0" err="1">
                <a:solidFill>
                  <a:srgbClr val="545554"/>
                </a:solidFill>
                <a:rtl/>
              </a:rPr>
              <a:t>الرصد</a:t>
            </a:r>
            <a:r>
              <a:rPr lang="en-US" dirty="0">
                <a:solidFill>
                  <a:srgbClr val="545554"/>
                </a:solidFill>
                <a:rtl/>
              </a:rPr>
              <a:t> </a:t>
            </a:r>
            <a:r>
              <a:rPr lang="en-US" dirty="0" err="1">
                <a:solidFill>
                  <a:srgbClr val="545554"/>
                </a:solidFill>
                <a:rtl/>
              </a:rPr>
              <a:t>والإبلاغ</a:t>
            </a:r>
            <a:r>
              <a:rPr lang="en-US" dirty="0">
                <a:solidFill>
                  <a:srgbClr val="545554"/>
                </a:solidFill>
                <a:rtl/>
              </a:rPr>
              <a:t> MRM</a:t>
            </a:r>
            <a:endParaRPr dirty="0"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45554"/>
              </a:solidFill>
            </a:endParaRPr>
          </a:p>
        </p:txBody>
      </p:sp>
      <p:sp>
        <p:nvSpPr>
          <p:cNvPr id="293" name="Google Shape;293;gced3f6e66a_0_5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ced3f6e66a_0_5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  <a:rtl/>
              </a:rPr>
              <a:t>الجلسة 2: التحقق من تقارير آلية الرصد والإبلاغ MRM</a:t>
            </a:r>
            <a:endParaRPr>
              <a:solidFill>
                <a:srgbClr val="54555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545554"/>
              </a:solidFill>
            </a:endParaRPr>
          </a:p>
        </p:txBody>
      </p:sp>
      <p:sp>
        <p:nvSpPr>
          <p:cNvPr id="299" name="Google Shape;299;gced3f6e66a_0_5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dd043eda5f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rtl/>
              </a:rPr>
              <a:t>الجلسة 3: التحقق والتسريح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gdd043eda5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" name="Google Shape;67;p3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" name="Google Shape;68;p3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3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3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3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3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35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3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3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3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1" name="Google Shape;91;p3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2" name="Google Shape;92;p3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3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3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7" name="Google Shape;97;p3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8" name="Google Shape;98;p3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3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3" name="Google Shape;103;p3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" name="Google Shape;104;p3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Google Shape;106;p3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9" name="Google Shape;109;p4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0" name="Google Shape;110;p4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4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4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41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15" name="Google Shape;115;p41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4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7" name="Google Shape;117;p4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1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41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42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22" name="Google Shape;122;p42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Google Shape;123;p4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4" name="Google Shape;124;p4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4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4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4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43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31" name="Google Shape;131;p43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32" name="Google Shape;132;p43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4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44"/>
          <p:cNvGrpSpPr/>
          <p:nvPr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36" name="Google Shape;136;p44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44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" name="Google Shape;138;p44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4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46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45" name="Google Shape;145;p4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4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4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4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4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4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4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4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47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58" name="Google Shape;158;p4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4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4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4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4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4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4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8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71" name="Google Shape;171;p4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4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4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Google Shape;183;p49"/>
          <p:cNvGrpSpPr/>
          <p:nvPr/>
        </p:nvGrpSpPr>
        <p:grpSpPr>
          <a:xfrm>
            <a:off x="-208788" y="0"/>
            <a:ext cx="12609576" cy="2174490"/>
            <a:chOff x="0" y="5043119"/>
            <a:chExt cx="12192000" cy="1814883"/>
          </a:xfrm>
        </p:grpSpPr>
        <p:pic>
          <p:nvPicPr>
            <p:cNvPr id="184" name="Google Shape;184;p4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6" name="Google Shape;186;p4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4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4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4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5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5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50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5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5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5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5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51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5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5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5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5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52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5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5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5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53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5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5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8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4" name="Google Shape;34;p28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" name="Google Shape;35;p2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6" name="Google Shape;3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2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3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" name="Google Shape;47;p3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3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3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3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3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cdb871241c_0_0"/>
          <p:cNvSpPr/>
          <p:nvPr/>
        </p:nvSpPr>
        <p:spPr>
          <a:xfrm>
            <a:off x="4512366" y="3588025"/>
            <a:ext cx="7679700" cy="29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rtlCol="1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gcdb871241c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20908" y="5194625"/>
            <a:ext cx="3920889" cy="110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cdb871241c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1091" y="4897770"/>
            <a:ext cx="4249817" cy="1749083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cdb871241c_0_0"/>
          <p:cNvSpPr txBox="1"/>
          <p:nvPr/>
        </p:nvSpPr>
        <p:spPr>
          <a:xfrm>
            <a:off x="5013825" y="1198700"/>
            <a:ext cx="6523800" cy="3000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rtlCol="1" anchor="t" anchorCtr="0">
            <a:sp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Y" sz="6100" dirty="0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الأطفال</a:t>
            </a:r>
            <a:r>
              <a:rPr lang="en-US" sz="6100" dirty="0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 </a:t>
            </a:r>
            <a:r>
              <a:rPr lang="en-US" sz="6100" dirty="0" err="1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المرتبطون</a:t>
            </a:r>
            <a:r>
              <a:rPr lang="en-US" sz="6100" dirty="0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 </a:t>
            </a:r>
            <a:r>
              <a:rPr lang="en-US" sz="6100" dirty="0" err="1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بالقوّات</a:t>
            </a:r>
            <a:r>
              <a:rPr lang="en-US" sz="6100" dirty="0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 </a:t>
            </a:r>
            <a:r>
              <a:rPr lang="en-US" sz="6100" dirty="0" err="1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المسلّحة</a:t>
            </a:r>
            <a:r>
              <a:rPr lang="en-US" sz="6100" dirty="0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 </a:t>
            </a:r>
            <a:r>
              <a:rPr lang="en-US" sz="6100" dirty="0" err="1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والجماعات</a:t>
            </a:r>
            <a:r>
              <a:rPr lang="en-US" sz="6100" dirty="0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 </a:t>
            </a:r>
            <a:r>
              <a:rPr lang="en-US" sz="6100" dirty="0" err="1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المسلّحة</a:t>
            </a:r>
            <a:r>
              <a:rPr lang="en-US" sz="6100" dirty="0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 </a:t>
            </a:r>
            <a:r>
              <a:rPr lang="ar-SY" sz="6100" dirty="0">
                <a:latin typeface="Sakkal Majalla" panose="02000000000000000000" pitchFamily="2" charset="-78"/>
                <a:ea typeface="Helvetica Neue"/>
                <a:cs typeface="Sakkal Majalla" panose="02000000000000000000" pitchFamily="2" charset="-78"/>
                <a:sym typeface="Helvetica Neue"/>
                <a:rtl/>
              </a:rPr>
              <a:t>وكوفيد-19</a:t>
            </a:r>
            <a:endParaRPr sz="6100" dirty="0">
              <a:latin typeface="Sakkal Majalla" panose="02000000000000000000" pitchFamily="2" charset="-78"/>
              <a:ea typeface="Helvetica Neue"/>
              <a:cs typeface="Sakkal Majalla" panose="02000000000000000000" pitchFamily="2" charset="-78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dd043eda5f_0_1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أهـداف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الجلسة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15" name="Google Shape;315;gdd043eda5f_0_11"/>
          <p:cNvSpPr txBox="1">
            <a:spLocks noGrp="1"/>
          </p:cNvSpPr>
          <p:nvPr>
            <p:ph type="body" idx="2"/>
          </p:nvPr>
        </p:nvSpPr>
        <p:spPr>
          <a:xfrm>
            <a:off x="4029491" y="1300200"/>
            <a:ext cx="7300800" cy="21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نهاية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هذه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الجلسة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ستكون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قادراً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: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39725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ادراك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التحديات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يشكلها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يد-19 عند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التقارير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؛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39725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الاعتبارات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الرئيسية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لإجراء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بعد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التقارير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أثناء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كوفيد-19؛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39725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1794"/>
              <a:buChar char="•"/>
            </a:pP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ما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هو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مطلوب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بأمان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وتيسير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تسريح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الأطفال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بعد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خلال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كوفيد-19.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16" name="Google Shape;316;gdd043eda5f_0_1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ced3f6e66a_0_53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ctr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دراسة حالة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22" name="Google Shape;322;gced3f6e66a_0_537"/>
          <p:cNvSpPr txBox="1">
            <a:spLocks noGrp="1"/>
          </p:cNvSpPr>
          <p:nvPr>
            <p:ph type="body" idx="1"/>
          </p:nvPr>
        </p:nvSpPr>
        <p:spPr>
          <a:xfrm>
            <a:off x="656025" y="1690764"/>
            <a:ext cx="10820100" cy="3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اقرأ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دراسة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الحالة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ومن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ثم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: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ما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هي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الأفكار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الأخرى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لديكم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بخصوص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الخطوات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التي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كان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الممكن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اتخاذها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؟</a:t>
            </a:r>
            <a:endParaRPr b="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ما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هو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التحدي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ar-SY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أو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التحديات</a:t>
            </a:r>
            <a:r>
              <a:rPr lang="ar-SY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المماثلة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الموجودة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سياقك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؟</a:t>
            </a:r>
          </a:p>
          <a:p>
            <a:pPr marL="508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</a:pPr>
            <a:endParaRPr b="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ما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الذي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يمكنك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تطبيقه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خلال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دراسة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الحالة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هذه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سياقك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؟</a:t>
            </a:r>
            <a:endParaRPr b="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لديكم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20 </a:t>
            </a:r>
            <a:r>
              <a:rPr lang="ar-SY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دقيقة</a:t>
            </a:r>
            <a:r>
              <a:rPr lang="en-US" b="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</a:t>
            </a:r>
            <a:endParaRPr b="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الرعاية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البديلة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28" name="Google Shape;328;p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ced3f6e66a_0_54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أهـداف الجلسة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34" name="Google Shape;334;gced3f6e66a_0_549"/>
          <p:cNvSpPr txBox="1">
            <a:spLocks noGrp="1"/>
          </p:cNvSpPr>
          <p:nvPr>
            <p:ph type="body" idx="2"/>
          </p:nvPr>
        </p:nvSpPr>
        <p:spPr>
          <a:xfrm>
            <a:off x="4100525" y="1636700"/>
            <a:ext cx="7300800" cy="4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نهاية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هذه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الجلسة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ستكون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قادراً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: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93065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تحديد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المخاطر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المحتملة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المرتبطة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بـك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وفيد-19 على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الأطفال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مراكز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الرعاية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المؤقتة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ومراكز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العبور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ومرافق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الرعاية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البديلة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93065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تعرف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الآثار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المحتملة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لكوف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يد-19 على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تتبع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العائلات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ولم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شمل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الأطفال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المرتبط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ن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بالقوّات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المسلّحة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والجماعات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المسلّحة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93065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الاعتبارات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الرئيسية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لتوفير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الرعاية البديلة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،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وتتبع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العائلات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،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ولم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شمل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الأطفال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بأمان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أثناء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كوفي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د-19 والأمراض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المعدية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الأخرى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35" name="Google Shape;335;gced3f6e66a_0_54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ctr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نشاط في مجموعات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41" name="Google Shape;341;p1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42" name="Google Shape;342;p19"/>
          <p:cNvSpPr txBox="1">
            <a:spLocks noGrp="1"/>
          </p:cNvSpPr>
          <p:nvPr>
            <p:ph type="body" idx="2"/>
          </p:nvPr>
        </p:nvSpPr>
        <p:spPr>
          <a:xfrm>
            <a:off x="656025" y="1832650"/>
            <a:ext cx="10820100" cy="42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ارسم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رسمًا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توضيحيًا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يصور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المخاطر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المحتملة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المرتبطة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بـك</a:t>
            </a:r>
            <a:r>
              <a:rPr lang="ar-SY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وفيد-19 في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مركز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عبور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أو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مركز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رعاية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مؤقتة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أو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مركز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رعاية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بديلة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 </a:t>
            </a:r>
            <a:endParaRPr b="1" dirty="0">
              <a:solidFill>
                <a:schemeClr val="accent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لديكم</a:t>
            </a:r>
            <a:r>
              <a:rPr lang="en-US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ar-SY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20 </a:t>
            </a:r>
            <a:r>
              <a:rPr lang="en-US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دقيقة</a:t>
            </a:r>
            <a:r>
              <a:rPr lang="en-US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 dirty="0">
              <a:solidFill>
                <a:schemeClr val="accent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ced3f6e66a_0_56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ctr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نشاط في مجموعات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48" name="Google Shape;348;gced3f6e66a_0_561"/>
          <p:cNvSpPr txBox="1">
            <a:spLocks noGrp="1"/>
          </p:cNvSpPr>
          <p:nvPr>
            <p:ph type="body" idx="2"/>
          </p:nvPr>
        </p:nvSpPr>
        <p:spPr>
          <a:xfrm>
            <a:off x="5956445" y="1690825"/>
            <a:ext cx="5418300" cy="43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بالنسبة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لموضوعك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،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اختر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إما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:</a:t>
            </a: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الرعاية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البديلة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،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أو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تتبع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الأسر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ولم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شملها</a:t>
            </a: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ضع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قائمة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بالأنشطة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الرئيسية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التي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تقوم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بها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الأوقات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"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العادية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"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أي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التي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لم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يكون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فيها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</a:t>
            </a:r>
            <a:r>
              <a:rPr lang="ar-SY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يد-19.</a:t>
            </a: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لديكم</a:t>
            </a:r>
            <a:r>
              <a:rPr lang="en-US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10 </a:t>
            </a:r>
            <a:r>
              <a:rPr lang="en-US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دقائق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49" name="Google Shape;349;gced3f6e66a_0_561"/>
          <p:cNvSpPr txBox="1">
            <a:spLocks noGrp="1"/>
          </p:cNvSpPr>
          <p:nvPr>
            <p:ph type="body" idx="2"/>
          </p:nvPr>
        </p:nvSpPr>
        <p:spPr>
          <a:xfrm>
            <a:off x="0" y="1790498"/>
            <a:ext cx="5418300" cy="44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تبادل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الموضوعات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مع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مجموعة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أخرى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</a:t>
            </a: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حدد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طرقًا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لمواصلة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هذه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الأنشطة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الرئيسية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بأمان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المواقف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التي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يؤدي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فيها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</a:t>
            </a:r>
            <a:r>
              <a:rPr lang="ar-SY" b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يد-19 إلى</a:t>
            </a:r>
            <a:r>
              <a:rPr lang="en-US" b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التباعد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الاجتماعي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ويفرض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قيوداً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الحركة</a:t>
            </a:r>
            <a:r>
              <a:rPr lang="en-US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</a:t>
            </a: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Y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لديكم 20 دقيقة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الترحيب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والمقدمة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5" name="Google Shape;235;p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ced3f6e66a_0_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أهداف الدورة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1" name="Google Shape;241;gced3f6e66a_0_6"/>
          <p:cNvSpPr txBox="1">
            <a:spLocks noGrp="1"/>
          </p:cNvSpPr>
          <p:nvPr>
            <p:ph type="body" idx="2"/>
          </p:nvPr>
        </p:nvSpPr>
        <p:spPr>
          <a:xfrm>
            <a:off x="4100525" y="1544500"/>
            <a:ext cx="7300800" cy="41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بنهاية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هذه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الدورة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سوف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تكون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قادراً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: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7973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اعتبارات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مواصلة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التقارير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ب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ُ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عد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بأمان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7973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عملية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بأمان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الأطفال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صفوف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القوات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أو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الجماعات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المسلحة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والاستمرار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تيسير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تسريح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الأطفال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37973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الاعتبارات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الرئيسية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لتوفير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رعاية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بديلة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،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وتتبع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العائلات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،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ولم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شمل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الأطفال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بأمان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خلال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كوفي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د-19 وتفشي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الأمراض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المعدية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الأخرى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 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2" name="Google Shape;242;gced3f6e66a_0_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ced3f6e66a_0_1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ctr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بنية الدورة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8" name="Google Shape;248;gced3f6e66a_0_12"/>
          <p:cNvSpPr txBox="1">
            <a:spLocks noGrp="1"/>
          </p:cNvSpPr>
          <p:nvPr>
            <p:ph type="body" idx="1"/>
          </p:nvPr>
        </p:nvSpPr>
        <p:spPr>
          <a:xfrm>
            <a:off x="685947" y="1941263"/>
            <a:ext cx="108201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9" name="Google Shape;249;gced3f6e66a_0_12"/>
          <p:cNvSpPr/>
          <p:nvPr/>
        </p:nvSpPr>
        <p:spPr>
          <a:xfrm>
            <a:off x="1896017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rtlCol="1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250" name="Google Shape;250;gced3f6e66a_0_12"/>
          <p:cNvGrpSpPr/>
          <p:nvPr/>
        </p:nvGrpSpPr>
        <p:grpSpPr>
          <a:xfrm>
            <a:off x="9834471" y="2609468"/>
            <a:ext cx="2339945" cy="2759573"/>
            <a:chOff x="571536" y="1957150"/>
            <a:chExt cx="1755003" cy="2069731"/>
          </a:xfrm>
        </p:grpSpPr>
        <p:sp>
          <p:nvSpPr>
            <p:cNvPr id="251" name="Google Shape;251;gced3f6e66a_0_12"/>
            <p:cNvSpPr/>
            <p:nvPr/>
          </p:nvSpPr>
          <p:spPr>
            <a:xfrm>
              <a:off x="11518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52" name="Google Shape;252;gced3f6e66a_0_12"/>
            <p:cNvSpPr txBox="1"/>
            <p:nvPr/>
          </p:nvSpPr>
          <p:spPr>
            <a:xfrm>
              <a:off x="12306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2000" b="1">
                  <a:solidFill>
                    <a:srgbClr val="014766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1</a:t>
              </a:r>
              <a:endParaRPr sz="2000" b="1">
                <a:solidFill>
                  <a:srgbClr val="014766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53" name="Google Shape;253;gced3f6e66a_0_12"/>
            <p:cNvSpPr txBox="1"/>
            <p:nvPr/>
          </p:nvSpPr>
          <p:spPr>
            <a:xfrm>
              <a:off x="617438" y="2843086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الترحيب والتعارف</a:t>
              </a:r>
              <a:endParaRPr sz="2000" b="1">
                <a:solidFill>
                  <a:schemeClr val="accent1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54" name="Google Shape;254;gced3f6e66a_0_12"/>
            <p:cNvSpPr txBox="1"/>
            <p:nvPr/>
          </p:nvSpPr>
          <p:spPr>
            <a:xfrm>
              <a:off x="571536" y="3289481"/>
              <a:ext cx="17550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2000">
                <a:solidFill>
                  <a:srgbClr val="A72A1E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</p:grpSp>
      <p:grpSp>
        <p:nvGrpSpPr>
          <p:cNvPr id="255" name="Google Shape;255;gced3f6e66a_0_12"/>
          <p:cNvGrpSpPr/>
          <p:nvPr/>
        </p:nvGrpSpPr>
        <p:grpSpPr>
          <a:xfrm>
            <a:off x="7666864" y="2607001"/>
            <a:ext cx="2301007" cy="2812148"/>
            <a:chOff x="2699423" y="1957150"/>
            <a:chExt cx="1725798" cy="2109164"/>
          </a:xfrm>
        </p:grpSpPr>
        <p:sp>
          <p:nvSpPr>
            <p:cNvPr id="256" name="Google Shape;256;gced3f6e66a_0_12"/>
            <p:cNvSpPr/>
            <p:nvPr/>
          </p:nvSpPr>
          <p:spPr>
            <a:xfrm>
              <a:off x="3256823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57" name="Google Shape;257;gced3f6e66a_0_12"/>
            <p:cNvSpPr txBox="1"/>
            <p:nvPr/>
          </p:nvSpPr>
          <p:spPr>
            <a:xfrm>
              <a:off x="2716121" y="2604741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 dirty="0">
                <a:solidFill>
                  <a:schemeClr val="accent1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متابعة</a:t>
              </a:r>
              <a:r>
                <a:rPr lang="en-US" sz="2000" b="1" dirty="0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 </a:t>
              </a:r>
              <a:r>
                <a:rPr lang="en-US" sz="2000" b="1" dirty="0" err="1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التحقق</a:t>
              </a:r>
              <a:r>
                <a:rPr lang="en-US" sz="2000" b="1" dirty="0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 </a:t>
              </a:r>
              <a:r>
                <a:rPr lang="en-US" sz="2000" b="1" dirty="0" err="1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والتسريح</a:t>
              </a:r>
              <a:endParaRPr sz="2000" b="1" dirty="0">
                <a:solidFill>
                  <a:schemeClr val="accent1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58" name="Google Shape;258;gced3f6e66a_0_12"/>
            <p:cNvSpPr txBox="1"/>
            <p:nvPr/>
          </p:nvSpPr>
          <p:spPr>
            <a:xfrm>
              <a:off x="2699423" y="332891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2000">
                <a:solidFill>
                  <a:srgbClr val="A72A1E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59" name="Google Shape;259;gced3f6e66a_0_12"/>
            <p:cNvSpPr txBox="1"/>
            <p:nvPr/>
          </p:nvSpPr>
          <p:spPr>
            <a:xfrm>
              <a:off x="3335573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2000" b="1">
                  <a:solidFill>
                    <a:srgbClr val="014766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2</a:t>
              </a:r>
              <a:endParaRPr sz="2000" b="1">
                <a:solidFill>
                  <a:srgbClr val="014766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</p:grpSp>
      <p:grpSp>
        <p:nvGrpSpPr>
          <p:cNvPr id="260" name="Google Shape;260;gced3f6e66a_0_12"/>
          <p:cNvGrpSpPr/>
          <p:nvPr/>
        </p:nvGrpSpPr>
        <p:grpSpPr>
          <a:xfrm>
            <a:off x="-124007" y="2621081"/>
            <a:ext cx="2278746" cy="2530573"/>
            <a:chOff x="6863386" y="1957150"/>
            <a:chExt cx="1709102" cy="1897977"/>
          </a:xfrm>
        </p:grpSpPr>
        <p:sp>
          <p:nvSpPr>
            <p:cNvPr id="261" name="Google Shape;261;gced3f6e66a_0_12"/>
            <p:cNvSpPr/>
            <p:nvPr/>
          </p:nvSpPr>
          <p:spPr>
            <a:xfrm>
              <a:off x="7420786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62" name="Google Shape;262;gced3f6e66a_0_12"/>
            <p:cNvSpPr txBox="1"/>
            <p:nvPr/>
          </p:nvSpPr>
          <p:spPr>
            <a:xfrm>
              <a:off x="6863388" y="2660925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SY" sz="2000" b="1" dirty="0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الخلاصة والنهاية</a:t>
              </a:r>
              <a:endParaRPr sz="2000" b="1" dirty="0">
                <a:solidFill>
                  <a:schemeClr val="accent1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63" name="Google Shape;263;gced3f6e66a_0_12"/>
            <p:cNvSpPr txBox="1"/>
            <p:nvPr/>
          </p:nvSpPr>
          <p:spPr>
            <a:xfrm>
              <a:off x="6863386" y="3117727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2000">
                <a:solidFill>
                  <a:srgbClr val="858585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64" name="Google Shape;264;gced3f6e66a_0_12"/>
            <p:cNvSpPr txBox="1"/>
            <p:nvPr/>
          </p:nvSpPr>
          <p:spPr>
            <a:xfrm>
              <a:off x="7499536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2000" b="1">
                  <a:solidFill>
                    <a:srgbClr val="014766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5</a:t>
              </a:r>
              <a:endParaRPr sz="2000" b="1">
                <a:solidFill>
                  <a:srgbClr val="014766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</p:grpSp>
      <p:sp>
        <p:nvSpPr>
          <p:cNvPr id="265" name="Google Shape;265;gced3f6e66a_0_12"/>
          <p:cNvSpPr/>
          <p:nvPr/>
        </p:nvSpPr>
        <p:spPr>
          <a:xfrm>
            <a:off x="7230700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rtlCol="1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6" name="Google Shape;266;gced3f6e66a_0_12"/>
          <p:cNvSpPr/>
          <p:nvPr/>
        </p:nvSpPr>
        <p:spPr>
          <a:xfrm>
            <a:off x="9549467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rtlCol="1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267" name="Google Shape;267;gced3f6e66a_0_12"/>
          <p:cNvGrpSpPr/>
          <p:nvPr/>
        </p:nvGrpSpPr>
        <p:grpSpPr>
          <a:xfrm>
            <a:off x="2473185" y="2582962"/>
            <a:ext cx="2278750" cy="2530570"/>
            <a:chOff x="4781408" y="1957150"/>
            <a:chExt cx="1709106" cy="1897975"/>
          </a:xfrm>
        </p:grpSpPr>
        <p:sp>
          <p:nvSpPr>
            <p:cNvPr id="268" name="Google Shape;268;gced3f6e66a_0_12"/>
            <p:cNvSpPr/>
            <p:nvPr/>
          </p:nvSpPr>
          <p:spPr>
            <a:xfrm>
              <a:off x="5338808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69" name="Google Shape;269;gced3f6e66a_0_12"/>
            <p:cNvSpPr txBox="1"/>
            <p:nvPr/>
          </p:nvSpPr>
          <p:spPr>
            <a:xfrm>
              <a:off x="4781413" y="2660925"/>
              <a:ext cx="1709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الرعاية البديلة</a:t>
              </a:r>
              <a:endParaRPr sz="2000" b="1">
                <a:solidFill>
                  <a:schemeClr val="accent1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70" name="Google Shape;270;gced3f6e66a_0_12"/>
            <p:cNvSpPr txBox="1"/>
            <p:nvPr/>
          </p:nvSpPr>
          <p:spPr>
            <a:xfrm>
              <a:off x="4781408" y="3117725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2000">
                <a:solidFill>
                  <a:srgbClr val="858585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71" name="Google Shape;271;gced3f6e66a_0_12"/>
            <p:cNvSpPr txBox="1"/>
            <p:nvPr/>
          </p:nvSpPr>
          <p:spPr>
            <a:xfrm>
              <a:off x="5417558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2000" b="1">
                  <a:solidFill>
                    <a:srgbClr val="014766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4</a:t>
              </a:r>
              <a:endParaRPr sz="2000" b="1">
                <a:solidFill>
                  <a:srgbClr val="014766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</p:grpSp>
      <p:sp>
        <p:nvSpPr>
          <p:cNvPr id="272" name="Google Shape;272;gced3f6e66a_0_12"/>
          <p:cNvSpPr/>
          <p:nvPr/>
        </p:nvSpPr>
        <p:spPr>
          <a:xfrm>
            <a:off x="4365175" y="2997483"/>
            <a:ext cx="792300" cy="49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rtlCol="1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273" name="Google Shape;273;gced3f6e66a_0_12"/>
          <p:cNvGrpSpPr/>
          <p:nvPr/>
        </p:nvGrpSpPr>
        <p:grpSpPr>
          <a:xfrm>
            <a:off x="5123150" y="2621081"/>
            <a:ext cx="2278746" cy="2812148"/>
            <a:chOff x="2699421" y="1957150"/>
            <a:chExt cx="1709102" cy="2109164"/>
          </a:xfrm>
        </p:grpSpPr>
        <p:sp>
          <p:nvSpPr>
            <p:cNvPr id="274" name="Google Shape;274;gced3f6e66a_0_12"/>
            <p:cNvSpPr/>
            <p:nvPr/>
          </p:nvSpPr>
          <p:spPr>
            <a:xfrm>
              <a:off x="3256823" y="1957150"/>
              <a:ext cx="594300" cy="594300"/>
            </a:xfrm>
            <a:prstGeom prst="ellipse">
              <a:avLst/>
            </a:prstGeom>
            <a:noFill/>
            <a:ln w="38100" cap="flat" cmpd="sng">
              <a:solidFill>
                <a:srgbClr val="0147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rtlCol="1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75" name="Google Shape;275;gced3f6e66a_0_12"/>
            <p:cNvSpPr txBox="1"/>
            <p:nvPr/>
          </p:nvSpPr>
          <p:spPr>
            <a:xfrm>
              <a:off x="2699421" y="2681739"/>
              <a:ext cx="1709100" cy="64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b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1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1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accent1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التحقق والتسريح</a:t>
              </a:r>
              <a:endParaRPr sz="2000" b="1">
                <a:solidFill>
                  <a:schemeClr val="accent1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76" name="Google Shape;276;gced3f6e66a_0_12"/>
            <p:cNvSpPr txBox="1"/>
            <p:nvPr/>
          </p:nvSpPr>
          <p:spPr>
            <a:xfrm>
              <a:off x="2699423" y="3328914"/>
              <a:ext cx="17091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endParaRPr sz="2000">
                <a:solidFill>
                  <a:srgbClr val="A72A1E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  <p:sp>
          <p:nvSpPr>
            <p:cNvPr id="277" name="Google Shape;277;gced3f6e66a_0_12"/>
            <p:cNvSpPr txBox="1"/>
            <p:nvPr/>
          </p:nvSpPr>
          <p:spPr>
            <a:xfrm>
              <a:off x="3335573" y="2118324"/>
              <a:ext cx="436800" cy="32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rtlCol="1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2000" b="1">
                  <a:solidFill>
                    <a:srgbClr val="014766"/>
                  </a:solidFill>
                  <a:latin typeface="Sakkal Majalla" panose="02000000000000000000" pitchFamily="2" charset="-78"/>
                  <a:ea typeface="Roboto"/>
                  <a:cs typeface="Sakkal Majalla" panose="02000000000000000000" pitchFamily="2" charset="-78"/>
                  <a:sym typeface="Roboto"/>
                  <a:rtl/>
                </a:rPr>
                <a:t>3</a:t>
              </a:r>
              <a:endParaRPr sz="2000" b="1">
                <a:solidFill>
                  <a:srgbClr val="014766"/>
                </a:solidFill>
                <a:latin typeface="Sakkal Majalla" panose="02000000000000000000" pitchFamily="2" charset="-78"/>
                <a:ea typeface="Roboto"/>
                <a:cs typeface="Sakkal Majalla" panose="02000000000000000000" pitchFamily="2" charset="-78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تقارير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آلية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الرصد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والإبلاغ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MRM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83" name="Google Shape;283;p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rtl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ced3f6e66a_0_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أهـداف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الجلسة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89" name="Google Shape;289;gced3f6e66a_0_0"/>
          <p:cNvSpPr txBox="1">
            <a:spLocks noGrp="1"/>
          </p:cNvSpPr>
          <p:nvPr>
            <p:ph type="body" idx="2"/>
          </p:nvPr>
        </p:nvSpPr>
        <p:spPr>
          <a:xfrm>
            <a:off x="4100525" y="1521450"/>
            <a:ext cx="7679100" cy="44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نهاية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هذه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الجلسة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ستكون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قادراً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: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228600" lvl="0" indent="-508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ادراك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التحديات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يطرحها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يد-19 أمام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التقارير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؛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الاعتبارات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الرئيسية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لإجراء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بعد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التقارير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أثناء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يد-19؛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صف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ما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هو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مطلوب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للتحقق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بأمان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وتيسير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تسريح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الأطفال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عن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بعد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خلال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كوفي</a:t>
            </a:r>
            <a:r>
              <a:rPr lang="ar-SY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د-19. </a:t>
            </a:r>
            <a:endParaRPr sz="39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90" name="Google Shape;290;gced3f6e66a_0_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ed3f6e66a_0_5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ctr" anchorCtr="0">
            <a:normAutofit/>
          </a:bodyPr>
          <a:lstStyle/>
          <a:p>
            <a:pPr marL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</a:pP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مناقشات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أزواج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96" name="Google Shape;296;gced3f6e66a_0_524"/>
          <p:cNvSpPr txBox="1">
            <a:spLocks noGrp="1"/>
          </p:cNvSpPr>
          <p:nvPr>
            <p:ph type="body" idx="2"/>
          </p:nvPr>
        </p:nvSpPr>
        <p:spPr>
          <a:xfrm>
            <a:off x="656025" y="1690825"/>
            <a:ext cx="10820100" cy="43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حدد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التحديات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الرئيسية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التي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تواجه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التقارير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بسبب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كوفي</a:t>
            </a:r>
            <a:r>
              <a:rPr lang="ar-SY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د-19 في </a:t>
            </a:r>
            <a:r>
              <a:rPr lang="en-US" sz="3500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سياقك</a:t>
            </a:r>
            <a:r>
              <a:rPr lang="en-US" sz="3500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 </a:t>
            </a:r>
            <a:endParaRPr sz="3500" b="1" dirty="0">
              <a:solidFill>
                <a:schemeClr val="accent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اكتب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كل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واحدة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ورقة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لاصقة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منفصلة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وضعها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الحائط</a:t>
            </a:r>
            <a:r>
              <a:rPr lang="en-US" b="1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 </a:t>
            </a:r>
            <a:endParaRPr b="1" dirty="0">
              <a:solidFill>
                <a:schemeClr val="accent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</a:pPr>
            <a:r>
              <a:rPr lang="en-US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لديكم</a:t>
            </a:r>
            <a:r>
              <a:rPr lang="en-US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10 </a:t>
            </a:r>
            <a:r>
              <a:rPr lang="en-US" dirty="0" err="1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دقائق</a:t>
            </a:r>
            <a:r>
              <a:rPr lang="en-US" dirty="0">
                <a:solidFill>
                  <a:schemeClr val="accent1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 </a:t>
            </a:r>
            <a:endParaRPr dirty="0">
              <a:solidFill>
                <a:schemeClr val="accent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ced3f6e66a_0_530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r>
              <a:rPr lang="en-US" sz="280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تمرين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280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في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sz="2800" dirty="0" err="1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مجموعات</a:t>
            </a:r>
            <a:endParaRPr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02" name="Google Shape;302;gced3f6e66a_0_530"/>
          <p:cNvSpPr txBox="1">
            <a:spLocks noGrp="1"/>
          </p:cNvSpPr>
          <p:nvPr>
            <p:ph type="body" idx="2"/>
          </p:nvPr>
        </p:nvSpPr>
        <p:spPr>
          <a:xfrm>
            <a:off x="5599985" y="1246420"/>
            <a:ext cx="6082500" cy="47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لفئة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التحديات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الخاصة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بك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،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حدد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الحلول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والاعتبارات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الرئيسية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 </a:t>
            </a:r>
            <a:endParaRPr b="1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endParaRPr b="1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دونها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ورقة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لوح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ورقي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b="1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قلاب</a:t>
            </a:r>
            <a:r>
              <a:rPr lang="en-US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 </a:t>
            </a:r>
            <a:endParaRPr b="1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</a:pPr>
            <a:endParaRPr b="1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</a:pPr>
            <a:r>
              <a:rPr lang="en-US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لديكم</a:t>
            </a:r>
            <a:r>
              <a:rPr lang="en-US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15 </a:t>
            </a:r>
            <a:r>
              <a:rPr lang="en-US" dirty="0" err="1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دقيقة</a:t>
            </a:r>
            <a:r>
              <a:rPr lang="en-US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. </a:t>
            </a:r>
            <a:endParaRPr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03" name="Google Shape;303;gced3f6e66a_0_530"/>
          <p:cNvSpPr txBox="1">
            <a:spLocks noGrp="1"/>
          </p:cNvSpPr>
          <p:nvPr>
            <p:ph type="body" idx="2"/>
          </p:nvPr>
        </p:nvSpPr>
        <p:spPr>
          <a:xfrm>
            <a:off x="656022" y="1204942"/>
            <a:ext cx="5076600" cy="47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عدم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الوصول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إلى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المصادر</a:t>
            </a: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الحفاظ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سلامة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الضحايا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والشهود</a:t>
            </a: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الحفاظ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أمن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البيانات</a:t>
            </a: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الحفاظ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على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أمن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جامعي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البيانات</a:t>
            </a: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marR="0" lvl="0" indent="-40640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5CD7A"/>
              </a:buClr>
              <a:buSzPts val="2800"/>
              <a:buChar char="•"/>
            </a:pP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غير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r>
              <a:rPr lang="en-US" dirty="0" err="1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ذلك</a:t>
            </a:r>
            <a:r>
              <a:rPr lang="en-US" dirty="0">
                <a:solidFill>
                  <a:srgbClr val="95CD7A"/>
                </a:solidFill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 dirty="0">
              <a:solidFill>
                <a:srgbClr val="95CD7A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dd043eda5f_0_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التحقق والتسريح</a:t>
            </a:r>
            <a:endParaRPr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09" name="Google Shape;309;gdd043eda5f_0_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1" anchor="t" anchorCtr="0">
            <a:no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latin typeface="Sakkal Majalla" panose="02000000000000000000" pitchFamily="2" charset="-78"/>
                <a:cs typeface="Sakkal Majalla" panose="02000000000000000000" pitchFamily="2" charset="-78"/>
                <a:rtl/>
              </a:rPr>
              <a:t> </a:t>
            </a:r>
            <a:endParaRPr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573</Words>
  <Application>Microsoft Office PowerPoint</Application>
  <PresentationFormat>Widescreen</PresentationFormat>
  <Paragraphs>118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Helvetica Neue</vt:lpstr>
      <vt:lpstr>Arial</vt:lpstr>
      <vt:lpstr>Sakkal Majalla</vt:lpstr>
      <vt:lpstr>Calibri</vt:lpstr>
      <vt:lpstr>Office Theme</vt:lpstr>
      <vt:lpstr>PowerPoint Presentation</vt:lpstr>
      <vt:lpstr>PowerPoint Presentation</vt:lpstr>
      <vt:lpstr>PowerPoint Presentation</vt:lpstr>
      <vt:lpstr>بنية الدورة</vt:lpstr>
      <vt:lpstr>PowerPoint Presentation</vt:lpstr>
      <vt:lpstr>PowerPoint Presentation</vt:lpstr>
      <vt:lpstr>مناقشات في أزواج</vt:lpstr>
      <vt:lpstr>تمرين في مجموعات</vt:lpstr>
      <vt:lpstr>PowerPoint Presentation</vt:lpstr>
      <vt:lpstr>PowerPoint Presentation</vt:lpstr>
      <vt:lpstr>دراسة حالة</vt:lpstr>
      <vt:lpstr>PowerPoint Presentation</vt:lpstr>
      <vt:lpstr>PowerPoint Presentation</vt:lpstr>
      <vt:lpstr>نشاط في مجموعات</vt:lpstr>
      <vt:lpstr>نشاط في مجموعات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Ahmad Salem</cp:lastModifiedBy>
  <cp:revision>35</cp:revision>
  <dcterms:created xsi:type="dcterms:W3CDTF">2017-12-20T18:51:03Z</dcterms:created>
  <dcterms:modified xsi:type="dcterms:W3CDTF">2021-09-01T01:07:23Z</dcterms:modified>
</cp:coreProperties>
</file>