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Helvetica Neue" panose="020B0604020202020204" charset="0"/>
      <p:regular r:id="rId22"/>
      <p:bold r:id="rId23"/>
      <p:italic r:id="rId24"/>
      <p:boldItalic r:id="rId25"/>
    </p:embeddedFont>
    <p:embeddedFont>
      <p:font typeface="Roboto" panose="02000000000000000000" pitchFamily="2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jNxZ/PU3fAu/+G47mV3RfIFyuts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3546" autoAdjust="0"/>
    <p:restoredTop sz="94660"/>
  </p:normalViewPr>
  <p:slideViewPr>
    <p:cSldViewPr snapToGrid="0">
      <p:cViewPr>
        <p:scale>
          <a:sx n="40" d="100"/>
          <a:sy n="40" d="100"/>
        </p:scale>
        <p:origin x="2394" y="6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670118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d21638d85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gd21638d85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ced3f6e66a_0_5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Séance 3 : Travailler avec des données</a:t>
            </a:r>
            <a:endParaRPr lang="fr-FR" b="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11" name="Google Shape;311;gced3f6e66a_0_5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cf214666bd_0_20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Séance 4</a:t>
            </a:r>
            <a:r>
              <a:rPr lang="en-US" baseline="0" dirty="0"/>
              <a:t> :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Plaider pour la continuité du programme</a:t>
            </a:r>
            <a:endParaRPr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8" name="Google Shape;318;gcf214666bd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cf214666bd_0_4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fr-FR" dirty="0"/>
              <a:t>Séance 4</a:t>
            </a:r>
            <a:r>
              <a:rPr lang="fr-FR" baseline="0" dirty="0"/>
              <a:t> :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Plaider pour la continuité du programme</a:t>
            </a: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4" name="Google Shape;324;gcf214666bd_0_4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ced3f6e66a_0_5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fr-FR" dirty="0"/>
              <a:t>Séance 4</a:t>
            </a:r>
            <a:r>
              <a:rPr lang="fr-FR" baseline="0" dirty="0"/>
              <a:t> :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Plaider pour la continuité du programme</a:t>
            </a: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rgbClr val="545554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31" name="Google Shape;331;gced3f6e66a_0_5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cf214666bd_0_6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Séance 5</a:t>
            </a:r>
            <a:r>
              <a:rPr lang="en-US" baseline="0" dirty="0"/>
              <a:t> :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Planification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d'urgence</a:t>
            </a:r>
            <a:endParaRPr b="0" dirty="0"/>
          </a:p>
        </p:txBody>
      </p:sp>
      <p:sp>
        <p:nvSpPr>
          <p:cNvPr id="337" name="Google Shape;337;gcf214666bd_0_6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cf214666bd_0_86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/>
              <a:t>Séance 5</a:t>
            </a:r>
            <a:r>
              <a:rPr lang="en-US" baseline="0" dirty="0"/>
              <a:t> :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Planification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d'urgence</a:t>
            </a:r>
            <a:endParaRPr lang="en-US" b="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    </a:t>
            </a:r>
            <a:endParaRPr dirty="0"/>
          </a:p>
        </p:txBody>
      </p:sp>
      <p:sp>
        <p:nvSpPr>
          <p:cNvPr id="343" name="Google Shape;343;gcf214666bd_0_8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2" name="Google Shape;23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ced3f6e66a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Séance 1: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Mot de b</a:t>
            </a:r>
            <a:r>
              <a:rPr lang="en-US" dirty="0" err="1"/>
              <a:t>ienvenue</a:t>
            </a:r>
            <a:r>
              <a:rPr lang="en-US" dirty="0"/>
              <a:t> et présentations</a:t>
            </a:r>
            <a:endParaRPr dirty="0"/>
          </a:p>
        </p:txBody>
      </p:sp>
      <p:sp>
        <p:nvSpPr>
          <p:cNvPr id="238" name="Google Shape;238;gced3f6e66a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ced3f6e66a_0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Séance 1 : Mot de bienvenue et présentations </a:t>
            </a:r>
            <a:endParaRPr b="0" dirty="0">
              <a:solidFill>
                <a:srgbClr val="545554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5" name="Google Shape;245;gced3f6e66a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Séance 2</a:t>
            </a:r>
            <a:r>
              <a:rPr lang="en-US" baseline="0" dirty="0"/>
              <a:t> :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Planification de la continuité du programme</a:t>
            </a:r>
            <a:endParaRPr b="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80" name="Google Shape;28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ced3f6e66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Séance 2 : Planification de la continuité du programme</a:t>
            </a:r>
            <a:endParaRPr b="0" dirty="0"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dirty="0">
              <a:solidFill>
                <a:srgbClr val="545554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86" name="Google Shape;286;gced3f6e66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ced3f6e66a_0_5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tabLst/>
              <a:defRPr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Séance 2 : Planification de la continuité du programme</a:t>
            </a:r>
            <a:endParaRPr lang="fr-FR" b="0" dirty="0"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dirty="0"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dirty="0">
              <a:solidFill>
                <a:srgbClr val="545554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rgbClr val="545554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93" name="Google Shape;293;gced3f6e66a_0_5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ced3f6e66a_0_5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tabLst/>
              <a:defRPr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Séance 2 : Planification de la continuité du programme</a:t>
            </a:r>
            <a:endParaRPr lang="fr-FR" b="0" dirty="0"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dirty="0"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dirty="0">
              <a:solidFill>
                <a:srgbClr val="545554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rgbClr val="545554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99" name="Google Shape;299;gced3f6e66a_0_5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Séance 3 : Travailler avec des données</a:t>
            </a:r>
            <a:endParaRPr b="0" dirty="0"/>
          </a:p>
        </p:txBody>
      </p:sp>
      <p:sp>
        <p:nvSpPr>
          <p:cNvPr id="305" name="Google Shape;3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50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4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24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24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41"/>
          <p:cNvGrpSpPr/>
          <p:nvPr/>
        </p:nvGrpSpPr>
        <p:grpSpPr>
          <a:xfrm>
            <a:off x="0" y="5303520"/>
            <a:ext cx="12191999" cy="1639827"/>
            <a:chOff x="0" y="5303520"/>
            <a:chExt cx="12191999" cy="1639827"/>
          </a:xfrm>
        </p:grpSpPr>
        <p:pic>
          <p:nvPicPr>
            <p:cNvPr id="71" name="Google Shape;71;p41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" name="Google Shape;72;p41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3" name="Google Shape;73;p4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1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1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2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2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8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83" name="Google Shape;83;p28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4" name="Google Shape;84;p28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85" name="Google Shape;85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3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" name="Google Shape;89;p32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3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32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3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95" name="Google Shape;95;p33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6" name="Google Shape;96;p3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33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33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1" name="Google Shape;101;p3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2" name="Google Shape;102;p3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34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34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7" name="Google Shape;107;p35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8" name="Google Shape;108;p3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35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" name="Google Shape;110;p35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3" name="Google Shape;113;p36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4" name="Google Shape;114;p3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36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36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7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9" name="Google Shape;119;p37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20;p37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37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Google Shape;122;p37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8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38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6" name="Google Shape;126;p38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38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Google Shape;128;p38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Google Shape;19;p3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" name="Google Shape;20;p30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3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30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1" name="Google Shape;131;p3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2" name="Google Shape;132;p3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3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Google Shape;134;p3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7" name="Google Shape;137;p4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8" name="Google Shape;138;p4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4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Google Shape;140;p4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4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4" name="Google Shape;144;p46"/>
          <p:cNvGrpSpPr/>
          <p:nvPr/>
        </p:nvGrpSpPr>
        <p:grpSpPr>
          <a:xfrm>
            <a:off x="-208789" y="0"/>
            <a:ext cx="12609576" cy="2174490"/>
            <a:chOff x="-1" y="5043119"/>
            <a:chExt cx="12192000" cy="1814883"/>
          </a:xfrm>
        </p:grpSpPr>
        <p:pic>
          <p:nvPicPr>
            <p:cNvPr id="145" name="Google Shape;145;p46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46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7" name="Google Shape;147;p46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8" name="Google Shape;148;p46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46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46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46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46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46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46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7" name="Google Shape;157;p47"/>
          <p:cNvGrpSpPr/>
          <p:nvPr/>
        </p:nvGrpSpPr>
        <p:grpSpPr>
          <a:xfrm>
            <a:off x="-208789" y="0"/>
            <a:ext cx="12609576" cy="2174490"/>
            <a:chOff x="-1" y="5043119"/>
            <a:chExt cx="12192000" cy="1814883"/>
          </a:xfrm>
        </p:grpSpPr>
        <p:pic>
          <p:nvPicPr>
            <p:cNvPr id="158" name="Google Shape;158;p47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Google Shape;159;p47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0" name="Google Shape;160;p4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1" name="Google Shape;161;p4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4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4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4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4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4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4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0" name="Google Shape;170;p48"/>
          <p:cNvGrpSpPr/>
          <p:nvPr/>
        </p:nvGrpSpPr>
        <p:grpSpPr>
          <a:xfrm>
            <a:off x="-208789" y="0"/>
            <a:ext cx="12609576" cy="2174490"/>
            <a:chOff x="-1" y="5043119"/>
            <a:chExt cx="12192000" cy="1814883"/>
          </a:xfrm>
        </p:grpSpPr>
        <p:pic>
          <p:nvPicPr>
            <p:cNvPr id="171" name="Google Shape;171;p48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48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3" name="Google Shape;173;p4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4" name="Google Shape;174;p4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4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4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4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4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4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4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3" name="Google Shape;183;p49"/>
          <p:cNvGrpSpPr/>
          <p:nvPr/>
        </p:nvGrpSpPr>
        <p:grpSpPr>
          <a:xfrm>
            <a:off x="-208789" y="0"/>
            <a:ext cx="12609576" cy="2174490"/>
            <a:chOff x="-1" y="5043119"/>
            <a:chExt cx="12192000" cy="1814883"/>
          </a:xfrm>
        </p:grpSpPr>
        <p:pic>
          <p:nvPicPr>
            <p:cNvPr id="184" name="Google Shape;184;p49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49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6" name="Google Shape;186;p4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7" name="Google Shape;187;p4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4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4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4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4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4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4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5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5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5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8" name="Google Shape;198;p50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50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50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5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5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5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" name="Google Shape;205;p51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5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5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5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5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5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2" name="Google Shape;212;p52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5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5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3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43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28" name="Google Shape;28;p43"/>
          <p:cNvGrpSpPr/>
          <p:nvPr/>
        </p:nvGrpSpPr>
        <p:grpSpPr>
          <a:xfrm>
            <a:off x="0" y="5303520"/>
            <a:ext cx="12191999" cy="1639827"/>
            <a:chOff x="0" y="5303520"/>
            <a:chExt cx="12191999" cy="1639827"/>
          </a:xfrm>
        </p:grpSpPr>
        <p:pic>
          <p:nvPicPr>
            <p:cNvPr id="29" name="Google Shape;29;p43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Google Shape;30;p43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5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5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5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9" name="Google Shape;219;p53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5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5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25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25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25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2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" name="Google Shape;39;p29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2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42"/>
          <p:cNvGrpSpPr/>
          <p:nvPr/>
        </p:nvGrpSpPr>
        <p:grpSpPr>
          <a:xfrm>
            <a:off x="0" y="5303520"/>
            <a:ext cx="12191999" cy="1639827"/>
            <a:chOff x="0" y="5303520"/>
            <a:chExt cx="12191999" cy="1639827"/>
          </a:xfrm>
        </p:grpSpPr>
        <p:pic>
          <p:nvPicPr>
            <p:cNvPr id="45" name="Google Shape;45;p42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" name="Google Shape;46;p42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7" name="Google Shape;47;p4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2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2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44"/>
          <p:cNvGrpSpPr/>
          <p:nvPr/>
        </p:nvGrpSpPr>
        <p:grpSpPr>
          <a:xfrm>
            <a:off x="0" y="5303520"/>
            <a:ext cx="12191999" cy="1639827"/>
            <a:chOff x="0" y="5303520"/>
            <a:chExt cx="12191999" cy="1639827"/>
          </a:xfrm>
        </p:grpSpPr>
        <p:pic>
          <p:nvPicPr>
            <p:cNvPr id="52" name="Google Shape;52;p44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Google Shape;53;p44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" name="Google Shape;54;p44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4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44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4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2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2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2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3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" name="Google Shape;65;p31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3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31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3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d21638d85a_0_0"/>
          <p:cNvSpPr/>
          <p:nvPr/>
        </p:nvSpPr>
        <p:spPr>
          <a:xfrm>
            <a:off x="4512366" y="3588025"/>
            <a:ext cx="7679700" cy="2911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7" name="Google Shape;227;gd21638d85a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76350" y="5194625"/>
            <a:ext cx="4465448" cy="127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gd21638d85a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13650" y="5104600"/>
            <a:ext cx="3743400" cy="145355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gd21638d85a_0_0"/>
          <p:cNvSpPr txBox="1"/>
          <p:nvPr/>
        </p:nvSpPr>
        <p:spPr>
          <a:xfrm>
            <a:off x="5013825" y="841400"/>
            <a:ext cx="6523800" cy="3939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fr-FR" sz="6100" dirty="0">
                <a:latin typeface="Helvetica Neue"/>
                <a:sym typeface="Helvetica Neue"/>
              </a:rPr>
              <a:t>Continuité du programme CAAFAG pendant la COVID-19</a:t>
            </a:r>
            <a:endParaRPr sz="6100" dirty="0">
              <a:latin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ced3f6e66a_0_54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en-US" dirty="0" err="1"/>
              <a:t>Objectifs</a:t>
            </a:r>
            <a:r>
              <a:rPr lang="en-US" dirty="0"/>
              <a:t> de la séance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</a:pPr>
            <a:endParaRPr dirty="0"/>
          </a:p>
        </p:txBody>
      </p:sp>
      <p:sp>
        <p:nvSpPr>
          <p:cNvPr id="314" name="Google Shape;314;gced3f6e66a_0_549"/>
          <p:cNvSpPr txBox="1">
            <a:spLocks noGrp="1"/>
          </p:cNvSpPr>
          <p:nvPr>
            <p:ph type="body" idx="2"/>
          </p:nvPr>
        </p:nvSpPr>
        <p:spPr>
          <a:xfrm>
            <a:off x="4100525" y="1636700"/>
            <a:ext cx="7300800" cy="42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None/>
            </a:pPr>
            <a:r>
              <a:rPr lang="fr-FR" dirty="0"/>
              <a:t>À la fin de cette séance, vous serez en mesure de :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endParaRPr dirty="0"/>
          </a:p>
          <a:p>
            <a:pPr>
              <a:spcBef>
                <a:spcPts val="0"/>
              </a:spcBef>
            </a:pPr>
            <a:r>
              <a:rPr lang="fr-FR" dirty="0"/>
              <a:t>Expliquer comment promouvoir la protection et le partage sécurisé des données lors de la prestation de programmes à distance</a:t>
            </a:r>
            <a:endParaRPr lang="en-US" dirty="0"/>
          </a:p>
          <a:p>
            <a:pPr marL="457200" marR="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endParaRPr dirty="0">
              <a:solidFill>
                <a:srgbClr val="0070C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5" name="Google Shape;315;gced3f6e66a_0_54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cf214666bd_0_20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00" cy="6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fr-FR" dirty="0"/>
              <a:t>Plaider pour la continuité du programme</a:t>
            </a:r>
            <a:endParaRPr dirty="0"/>
          </a:p>
        </p:txBody>
      </p:sp>
      <p:sp>
        <p:nvSpPr>
          <p:cNvPr id="321" name="Google Shape;321;gcf214666bd_0_20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500" cy="14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/>
              <a:t> </a:t>
            </a:r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cf214666bd_0_425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</a:pPr>
            <a:r>
              <a:rPr lang="en-US" dirty="0" err="1"/>
              <a:t>Objectifs</a:t>
            </a:r>
            <a:r>
              <a:rPr lang="en-US" dirty="0"/>
              <a:t> de la séance</a:t>
            </a:r>
            <a:endParaRPr dirty="0"/>
          </a:p>
        </p:txBody>
      </p:sp>
      <p:sp>
        <p:nvSpPr>
          <p:cNvPr id="327" name="Google Shape;327;gcf214666bd_0_425"/>
          <p:cNvSpPr txBox="1">
            <a:spLocks noGrp="1"/>
          </p:cNvSpPr>
          <p:nvPr>
            <p:ph type="body" idx="2"/>
          </p:nvPr>
        </p:nvSpPr>
        <p:spPr>
          <a:xfrm>
            <a:off x="4100525" y="1800350"/>
            <a:ext cx="7300800" cy="37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50800">
              <a:spcBef>
                <a:spcPts val="0"/>
              </a:spcBef>
              <a:buNone/>
            </a:pPr>
            <a:r>
              <a:rPr lang="fr-FR" dirty="0"/>
              <a:t>À la fin de cette séance, vous serez en mesure de :</a:t>
            </a:r>
            <a:endParaRPr dirty="0"/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lvl="0">
              <a:spcBef>
                <a:spcPts val="0"/>
              </a:spcBef>
            </a:pPr>
            <a:r>
              <a:rPr lang="fr-FR" dirty="0"/>
              <a:t>Identifier les messages clés pour soutenir le plaidoyer</a:t>
            </a:r>
            <a:endParaRPr dirty="0"/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lvl="0">
              <a:spcBef>
                <a:spcPts val="0"/>
              </a:spcBef>
            </a:pPr>
            <a:r>
              <a:rPr lang="fr-FR" dirty="0"/>
              <a:t>Démontrer comment plaider pour la continuité du programme</a:t>
            </a:r>
            <a:endParaRPr dirty="0"/>
          </a:p>
        </p:txBody>
      </p:sp>
      <p:sp>
        <p:nvSpPr>
          <p:cNvPr id="328" name="Google Shape;328;gcf214666bd_0_425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ced3f6e66a_0_53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n-US" dirty="0" err="1"/>
              <a:t>Développer</a:t>
            </a:r>
            <a:r>
              <a:rPr lang="en-US" dirty="0"/>
              <a:t> des messages de plaidoyer</a:t>
            </a:r>
            <a:endParaRPr dirty="0"/>
          </a:p>
        </p:txBody>
      </p:sp>
      <p:sp>
        <p:nvSpPr>
          <p:cNvPr id="334" name="Google Shape;334;gced3f6e66a_0_537"/>
          <p:cNvSpPr txBox="1">
            <a:spLocks noGrp="1"/>
          </p:cNvSpPr>
          <p:nvPr>
            <p:ph type="body" idx="1"/>
          </p:nvPr>
        </p:nvSpPr>
        <p:spPr>
          <a:xfrm>
            <a:off x="656025" y="1690764"/>
            <a:ext cx="10820100" cy="36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fr-FR" dirty="0"/>
              <a:t>Lisez l’étude de cas et :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endParaRPr dirty="0"/>
          </a:p>
          <a:p>
            <a:pPr indent="-406400">
              <a:spcBef>
                <a:spcPts val="0"/>
              </a:spcBef>
              <a:buFont typeface="Arial"/>
              <a:buChar char="●"/>
            </a:pPr>
            <a:r>
              <a:rPr lang="fr-FR" b="0" dirty="0"/>
              <a:t>Identifier pourquoi la continuité du programme est importante</a:t>
            </a:r>
            <a:endParaRPr b="0" dirty="0"/>
          </a:p>
          <a:p>
            <a:pPr indent="-406400">
              <a:spcBef>
                <a:spcPts val="0"/>
              </a:spcBef>
              <a:buFont typeface="Arial"/>
              <a:buChar char="●"/>
            </a:pPr>
            <a:r>
              <a:rPr lang="fr-FR" b="0" dirty="0"/>
              <a:t>Identifier les personnes auprès desquelles vous devriez plaider pour la continuité du programme</a:t>
            </a:r>
            <a:endParaRPr b="0" dirty="0"/>
          </a:p>
          <a:p>
            <a:pPr lvl="0" indent="-406400">
              <a:spcBef>
                <a:spcPts val="0"/>
              </a:spcBef>
              <a:buChar char="●"/>
            </a:pPr>
            <a:r>
              <a:rPr lang="fr-FR" b="0" dirty="0"/>
              <a:t>Développer quelques messages clés de plaidoyer dans un argumentaire de haut niveau.</a:t>
            </a:r>
            <a:r>
              <a:rPr lang="fr-FR" i="1" dirty="0"/>
              <a:t> </a:t>
            </a:r>
            <a:endParaRPr b="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b="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b="0" dirty="0" err="1"/>
              <a:t>Vous</a:t>
            </a:r>
            <a:r>
              <a:rPr lang="en-US" b="0" dirty="0"/>
              <a:t> </a:t>
            </a:r>
            <a:r>
              <a:rPr lang="en-US" b="0" dirty="0" err="1"/>
              <a:t>disposez</a:t>
            </a:r>
            <a:r>
              <a:rPr lang="en-US" b="0" dirty="0"/>
              <a:t> de 20 minutes.</a:t>
            </a:r>
            <a:endParaRPr b="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cf214666bd_0_644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00" cy="6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en-US" dirty="0"/>
              <a:t>Planification </a:t>
            </a:r>
            <a:r>
              <a:rPr lang="en-US" dirty="0" err="1"/>
              <a:t>d'urgence</a:t>
            </a:r>
            <a:endParaRPr dirty="0"/>
          </a:p>
        </p:txBody>
      </p:sp>
      <p:sp>
        <p:nvSpPr>
          <p:cNvPr id="340" name="Google Shape;340;gcf214666bd_0_644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500" cy="14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/>
              <a:t> </a:t>
            </a: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cf214666bd_0_86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</a:pPr>
            <a:r>
              <a:rPr lang="en-US" dirty="0" err="1"/>
              <a:t>Objectifs</a:t>
            </a:r>
            <a:r>
              <a:rPr lang="en-US" dirty="0"/>
              <a:t> de la séance </a:t>
            </a:r>
            <a:endParaRPr dirty="0"/>
          </a:p>
        </p:txBody>
      </p:sp>
      <p:sp>
        <p:nvSpPr>
          <p:cNvPr id="346" name="Google Shape;346;gcf214666bd_0_862"/>
          <p:cNvSpPr txBox="1">
            <a:spLocks noGrp="1"/>
          </p:cNvSpPr>
          <p:nvPr>
            <p:ph type="body" idx="2"/>
          </p:nvPr>
        </p:nvSpPr>
        <p:spPr>
          <a:xfrm>
            <a:off x="4100525" y="1544500"/>
            <a:ext cx="7300800" cy="439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None/>
            </a:pPr>
            <a:r>
              <a:rPr lang="fr-FR" dirty="0"/>
              <a:t>À la fin de cette séance, vous serez en mesure de :</a:t>
            </a:r>
            <a:endParaRPr dirty="0"/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lvl="0">
              <a:spcBef>
                <a:spcPts val="0"/>
              </a:spcBef>
            </a:pPr>
            <a:r>
              <a:rPr lang="fr-FR" dirty="0"/>
              <a:t>Décrire les éléments importants d'un plan d'urgence</a:t>
            </a:r>
            <a:endParaRPr dirty="0"/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lvl="0">
              <a:spcBef>
                <a:spcPts val="0"/>
              </a:spcBef>
            </a:pPr>
            <a:r>
              <a:rPr lang="fr-FR" dirty="0"/>
              <a:t>Rédiger un plan d'urgence pour les programmes CAAFAG dans le contexte de la COVID-19</a:t>
            </a:r>
            <a:endParaRPr dirty="0"/>
          </a:p>
        </p:txBody>
      </p:sp>
      <p:sp>
        <p:nvSpPr>
          <p:cNvPr id="347" name="Google Shape;347;gcf214666bd_0_86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"/>
          <p:cNvSpPr txBox="1">
            <a:spLocks noGrp="1"/>
          </p:cNvSpPr>
          <p:nvPr>
            <p:ph type="body" idx="1"/>
          </p:nvPr>
        </p:nvSpPr>
        <p:spPr>
          <a:xfrm>
            <a:off x="1094476" y="1763872"/>
            <a:ext cx="1000304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fr-FR" dirty="0"/>
              <a:t>Continuité du programme CAAFAG pendant la COVID-19</a:t>
            </a:r>
            <a:endParaRPr dirty="0"/>
          </a:p>
        </p:txBody>
      </p:sp>
      <p:sp>
        <p:nvSpPr>
          <p:cNvPr id="235" name="Google Shape;235;p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/>
              <a:t> 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ced3f6e66a_0_6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en-US" dirty="0" err="1"/>
              <a:t>Objectifs</a:t>
            </a:r>
            <a:r>
              <a:rPr lang="en-US" dirty="0"/>
              <a:t> du </a:t>
            </a:r>
            <a:r>
              <a:rPr lang="en-US" dirty="0" err="1"/>
              <a:t>cours</a:t>
            </a:r>
            <a:endParaRPr dirty="0"/>
          </a:p>
        </p:txBody>
      </p:sp>
      <p:sp>
        <p:nvSpPr>
          <p:cNvPr id="241" name="Google Shape;241;gced3f6e66a_0_6"/>
          <p:cNvSpPr txBox="1">
            <a:spLocks noGrp="1"/>
          </p:cNvSpPr>
          <p:nvPr>
            <p:ph type="body" idx="2"/>
          </p:nvPr>
        </p:nvSpPr>
        <p:spPr>
          <a:xfrm>
            <a:off x="4100525" y="1544500"/>
            <a:ext cx="7594170" cy="439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>
              <a:spcBef>
                <a:spcPts val="0"/>
              </a:spcBef>
              <a:buNone/>
            </a:pPr>
            <a:r>
              <a:rPr lang="fr-FR" sz="2400" dirty="0"/>
              <a:t>À la fin de ce cours, vous serez en mesure de :</a:t>
            </a:r>
            <a:endParaRPr sz="2400" dirty="0"/>
          </a:p>
          <a:p>
            <a:pPr marL="228600" marR="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</a:pPr>
            <a:endParaRPr sz="2400" dirty="0"/>
          </a:p>
          <a:p>
            <a:pPr>
              <a:spcBef>
                <a:spcPts val="0"/>
              </a:spcBef>
            </a:pPr>
            <a:r>
              <a:rPr lang="fr-FR" sz="2400" dirty="0"/>
              <a:t>Expliquer comment promouvoir la continuité du programme CAAFAG et identifier les responsabilités des principaux acteurs concernés</a:t>
            </a:r>
            <a:endParaRPr lang="en-US" sz="2400" dirty="0"/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>
              <a:spcBef>
                <a:spcPts val="0"/>
              </a:spcBef>
            </a:pPr>
            <a:r>
              <a:rPr lang="fr-FR" sz="2400" dirty="0"/>
              <a:t>Expliquer comment promouvoir la protection des données et leur partage en toute sécurité</a:t>
            </a:r>
            <a:endParaRPr lang="en-US" sz="2400" dirty="0"/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>
              <a:spcBef>
                <a:spcPts val="0"/>
              </a:spcBef>
            </a:pPr>
            <a:r>
              <a:rPr lang="fr-FR" sz="2400" dirty="0"/>
              <a:t>Discuter de la manière de plaider pour la continuité des programmes</a:t>
            </a:r>
            <a:endParaRPr sz="2400" dirty="0"/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>
              <a:spcBef>
                <a:spcPts val="0"/>
              </a:spcBef>
            </a:pPr>
            <a:r>
              <a:rPr lang="fr-FR" sz="2400" dirty="0"/>
              <a:t>Rédiger un plan d'urgence pour les programmes CAAFAG dans le contexte de la COVID-19 séance </a:t>
            </a:r>
            <a:endParaRPr lang="en-US" sz="2400" dirty="0"/>
          </a:p>
        </p:txBody>
      </p:sp>
      <p:sp>
        <p:nvSpPr>
          <p:cNvPr id="242" name="Google Shape;242;gced3f6e66a_0_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ced3f6e66a_0_12"/>
          <p:cNvSpPr txBox="1">
            <a:spLocks noGrp="1"/>
          </p:cNvSpPr>
          <p:nvPr>
            <p:ph type="title"/>
          </p:nvPr>
        </p:nvSpPr>
        <p:spPr>
          <a:xfrm>
            <a:off x="667548" y="29917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n-US" dirty="0"/>
              <a:t>Structure du </a:t>
            </a:r>
            <a:r>
              <a:rPr lang="en-US" dirty="0" err="1"/>
              <a:t>cours</a:t>
            </a:r>
            <a:endParaRPr dirty="0"/>
          </a:p>
        </p:txBody>
      </p:sp>
      <p:grpSp>
        <p:nvGrpSpPr>
          <p:cNvPr id="248" name="Google Shape;248;gced3f6e66a_0_12"/>
          <p:cNvGrpSpPr/>
          <p:nvPr/>
        </p:nvGrpSpPr>
        <p:grpSpPr>
          <a:xfrm>
            <a:off x="180812" y="1741540"/>
            <a:ext cx="2339941" cy="2759572"/>
            <a:chOff x="571536" y="1957150"/>
            <a:chExt cx="1755000" cy="2069731"/>
          </a:xfrm>
        </p:grpSpPr>
        <p:sp>
          <p:nvSpPr>
            <p:cNvPr id="249" name="Google Shape;249;gced3f6e66a_0_12"/>
            <p:cNvSpPr/>
            <p:nvPr/>
          </p:nvSpPr>
          <p:spPr>
            <a:xfrm>
              <a:off x="1151886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gced3f6e66a_0_12"/>
            <p:cNvSpPr txBox="1"/>
            <p:nvPr/>
          </p:nvSpPr>
          <p:spPr>
            <a:xfrm>
              <a:off x="1230636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 b="1" i="0" u="none" strike="noStrike" cap="none">
                  <a:solidFill>
                    <a:srgbClr val="014766"/>
                  </a:solidFill>
                  <a:latin typeface="Roboto"/>
                  <a:ea typeface="Roboto"/>
                  <a:cs typeface="Roboto"/>
                  <a:sym typeface="Roboto"/>
                </a:rPr>
                <a:t>1</a:t>
              </a:r>
              <a:endParaRPr sz="1100" b="1" i="0" u="none" strike="noStrike" cap="none">
                <a:solidFill>
                  <a:srgbClr val="014766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2" name="Google Shape;252;gced3f6e66a_0_12"/>
            <p:cNvSpPr txBox="1"/>
            <p:nvPr/>
          </p:nvSpPr>
          <p:spPr>
            <a:xfrm>
              <a:off x="571536" y="3289481"/>
              <a:ext cx="17550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A72A1E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53" name="Google Shape;253;gced3f6e66a_0_12"/>
          <p:cNvGrpSpPr/>
          <p:nvPr/>
        </p:nvGrpSpPr>
        <p:grpSpPr>
          <a:xfrm>
            <a:off x="1940916" y="2415531"/>
            <a:ext cx="2278744" cy="2812148"/>
            <a:chOff x="2699423" y="1957150"/>
            <a:chExt cx="1709100" cy="2109164"/>
          </a:xfrm>
        </p:grpSpPr>
        <p:sp>
          <p:nvSpPr>
            <p:cNvPr id="254" name="Google Shape;254;gced3f6e66a_0_12"/>
            <p:cNvSpPr/>
            <p:nvPr/>
          </p:nvSpPr>
          <p:spPr>
            <a:xfrm>
              <a:off x="3256823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gced3f6e66a_0_12"/>
            <p:cNvSpPr txBox="1"/>
            <p:nvPr/>
          </p:nvSpPr>
          <p:spPr>
            <a:xfrm>
              <a:off x="2699423" y="3328914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A72A1E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7" name="Google Shape;257;gced3f6e66a_0_12"/>
            <p:cNvSpPr txBox="1"/>
            <p:nvPr/>
          </p:nvSpPr>
          <p:spPr>
            <a:xfrm>
              <a:off x="3335573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 b="1" i="0" u="none" strike="noStrike" cap="none">
                  <a:solidFill>
                    <a:srgbClr val="014766"/>
                  </a:solidFill>
                  <a:latin typeface="Roboto"/>
                  <a:ea typeface="Roboto"/>
                  <a:cs typeface="Roboto"/>
                  <a:sym typeface="Roboto"/>
                </a:rPr>
                <a:t>2</a:t>
              </a:r>
              <a:endParaRPr sz="1100" b="1" i="0" u="none" strike="noStrike" cap="none">
                <a:solidFill>
                  <a:srgbClr val="014766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58" name="Google Shape;258;gced3f6e66a_0_12"/>
          <p:cNvGrpSpPr/>
          <p:nvPr/>
        </p:nvGrpSpPr>
        <p:grpSpPr>
          <a:xfrm>
            <a:off x="5981278" y="2415518"/>
            <a:ext cx="2278743" cy="2530573"/>
            <a:chOff x="6863386" y="1957150"/>
            <a:chExt cx="1709100" cy="1897977"/>
          </a:xfrm>
        </p:grpSpPr>
        <p:sp>
          <p:nvSpPr>
            <p:cNvPr id="259" name="Google Shape;259;gced3f6e66a_0_12"/>
            <p:cNvSpPr/>
            <p:nvPr/>
          </p:nvSpPr>
          <p:spPr>
            <a:xfrm>
              <a:off x="7420786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gced3f6e66a_0_12"/>
            <p:cNvSpPr txBox="1"/>
            <p:nvPr/>
          </p:nvSpPr>
          <p:spPr>
            <a:xfrm>
              <a:off x="6863386" y="3117727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858585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2" name="Google Shape;262;gced3f6e66a_0_12"/>
            <p:cNvSpPr txBox="1"/>
            <p:nvPr/>
          </p:nvSpPr>
          <p:spPr>
            <a:xfrm>
              <a:off x="7499536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 b="1" i="0" u="none" strike="noStrike" cap="none">
                  <a:solidFill>
                    <a:srgbClr val="014766"/>
                  </a:solidFill>
                  <a:latin typeface="Roboto"/>
                  <a:ea typeface="Roboto"/>
                  <a:cs typeface="Roboto"/>
                  <a:sym typeface="Roboto"/>
                </a:rPr>
                <a:t>4</a:t>
              </a:r>
              <a:endParaRPr sz="1100" b="1" i="0" u="none" strike="noStrike" cap="none">
                <a:solidFill>
                  <a:srgbClr val="014766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63" name="Google Shape;263;gced3f6e66a_0_12"/>
          <p:cNvGrpSpPr/>
          <p:nvPr/>
        </p:nvGrpSpPr>
        <p:grpSpPr>
          <a:xfrm>
            <a:off x="4002323" y="1701656"/>
            <a:ext cx="2278743" cy="2530570"/>
            <a:chOff x="4781408" y="1957150"/>
            <a:chExt cx="1709100" cy="1897975"/>
          </a:xfrm>
        </p:grpSpPr>
        <p:sp>
          <p:nvSpPr>
            <p:cNvPr id="264" name="Google Shape;264;gced3f6e66a_0_12"/>
            <p:cNvSpPr/>
            <p:nvPr/>
          </p:nvSpPr>
          <p:spPr>
            <a:xfrm>
              <a:off x="5338808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gced3f6e66a_0_12"/>
            <p:cNvSpPr txBox="1"/>
            <p:nvPr/>
          </p:nvSpPr>
          <p:spPr>
            <a:xfrm>
              <a:off x="4781408" y="3117725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858585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7" name="Google Shape;267;gced3f6e66a_0_12"/>
            <p:cNvSpPr txBox="1"/>
            <p:nvPr/>
          </p:nvSpPr>
          <p:spPr>
            <a:xfrm>
              <a:off x="5417558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 b="1" i="0" u="none" strike="noStrike" cap="none" dirty="0">
                  <a:solidFill>
                    <a:srgbClr val="014766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endParaRPr sz="1100" b="1" i="0" u="none" strike="noStrike" cap="none" dirty="0">
                <a:solidFill>
                  <a:srgbClr val="014766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68" name="Google Shape;268;gced3f6e66a_0_12"/>
          <p:cNvGrpSpPr/>
          <p:nvPr/>
        </p:nvGrpSpPr>
        <p:grpSpPr>
          <a:xfrm>
            <a:off x="8070829" y="1762255"/>
            <a:ext cx="2278743" cy="2530571"/>
            <a:chOff x="4781408" y="1957149"/>
            <a:chExt cx="1709100" cy="1897976"/>
          </a:xfrm>
        </p:grpSpPr>
        <p:sp>
          <p:nvSpPr>
            <p:cNvPr id="269" name="Google Shape;269;gced3f6e66a_0_12"/>
            <p:cNvSpPr/>
            <p:nvPr/>
          </p:nvSpPr>
          <p:spPr>
            <a:xfrm>
              <a:off x="5244146" y="1957149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gced3f6e66a_0_12"/>
            <p:cNvSpPr txBox="1"/>
            <p:nvPr/>
          </p:nvSpPr>
          <p:spPr>
            <a:xfrm>
              <a:off x="4781408" y="3117725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858585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2" name="Google Shape;272;gced3f6e66a_0_12"/>
            <p:cNvSpPr txBox="1"/>
            <p:nvPr/>
          </p:nvSpPr>
          <p:spPr>
            <a:xfrm>
              <a:off x="5417558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 b="1">
                  <a:solidFill>
                    <a:srgbClr val="014766"/>
                  </a:solidFill>
                  <a:latin typeface="Roboto"/>
                  <a:ea typeface="Roboto"/>
                  <a:cs typeface="Roboto"/>
                  <a:sym typeface="Roboto"/>
                </a:rPr>
                <a:t>5</a:t>
              </a:r>
              <a:endParaRPr sz="1100" b="1" i="0" u="none" strike="noStrike" cap="none">
                <a:solidFill>
                  <a:srgbClr val="014766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73" name="Google Shape;273;gced3f6e66a_0_12"/>
          <p:cNvGrpSpPr/>
          <p:nvPr/>
        </p:nvGrpSpPr>
        <p:grpSpPr>
          <a:xfrm>
            <a:off x="10021629" y="2496193"/>
            <a:ext cx="2278743" cy="2530570"/>
            <a:chOff x="4781408" y="1957150"/>
            <a:chExt cx="1709100" cy="1897975"/>
          </a:xfrm>
        </p:grpSpPr>
        <p:sp>
          <p:nvSpPr>
            <p:cNvPr id="274" name="Google Shape;274;gced3f6e66a_0_12"/>
            <p:cNvSpPr/>
            <p:nvPr/>
          </p:nvSpPr>
          <p:spPr>
            <a:xfrm>
              <a:off x="5338808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gced3f6e66a_0_12"/>
            <p:cNvSpPr txBox="1"/>
            <p:nvPr/>
          </p:nvSpPr>
          <p:spPr>
            <a:xfrm>
              <a:off x="4781408" y="3117725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858585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7" name="Google Shape;277;gced3f6e66a_0_12"/>
            <p:cNvSpPr txBox="1"/>
            <p:nvPr/>
          </p:nvSpPr>
          <p:spPr>
            <a:xfrm>
              <a:off x="5417558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 b="1">
                  <a:solidFill>
                    <a:srgbClr val="014766"/>
                  </a:solidFill>
                  <a:latin typeface="Roboto"/>
                  <a:ea typeface="Roboto"/>
                  <a:cs typeface="Roboto"/>
                  <a:sym typeface="Roboto"/>
                </a:rPr>
                <a:t>6</a:t>
              </a:r>
              <a:endParaRPr sz="1100" b="1" i="0" u="none" strike="noStrike" cap="none">
                <a:solidFill>
                  <a:srgbClr val="014766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45880" y="2767383"/>
            <a:ext cx="23234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chemeClr val="accent1"/>
                </a:solidFill>
                <a:latin typeface="Roboto"/>
                <a:ea typeface="Roboto"/>
              </a:rPr>
              <a:t>Mot de bienvenue et présentations</a:t>
            </a:r>
            <a:endParaRPr lang="en-US" sz="2000" b="1" dirty="0">
              <a:solidFill>
                <a:schemeClr val="accent1"/>
              </a:solidFill>
              <a:latin typeface="Roboto"/>
              <a:ea typeface="Robot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70370" y="3666671"/>
            <a:ext cx="20526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chemeClr val="accent1"/>
                </a:solidFill>
                <a:latin typeface="Roboto"/>
                <a:ea typeface="Roboto"/>
              </a:rPr>
              <a:t>Planification de la continuité du programme</a:t>
            </a:r>
            <a:endParaRPr lang="en-US" sz="2000" b="1" dirty="0">
              <a:solidFill>
                <a:schemeClr val="accent1"/>
              </a:solidFill>
              <a:latin typeface="Roboto"/>
              <a:ea typeface="Robot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09684" y="2638291"/>
            <a:ext cx="17915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chemeClr val="accent1"/>
                </a:solidFill>
                <a:latin typeface="Roboto"/>
                <a:ea typeface="Roboto"/>
              </a:rPr>
              <a:t>Travailler avec des données</a:t>
            </a:r>
            <a:endParaRPr lang="en-US" sz="2000" b="1" dirty="0">
              <a:solidFill>
                <a:schemeClr val="accent1"/>
              </a:solidFill>
              <a:latin typeface="Roboto"/>
              <a:ea typeface="Roboto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95142" y="3555993"/>
            <a:ext cx="19226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chemeClr val="accent1"/>
                </a:solidFill>
                <a:latin typeface="Roboto"/>
                <a:ea typeface="Roboto"/>
              </a:rPr>
              <a:t>Plaider pour la continuité du programme</a:t>
            </a:r>
            <a:endParaRPr lang="en-US" sz="2000" b="1" dirty="0">
              <a:solidFill>
                <a:schemeClr val="accent1"/>
              </a:solidFill>
              <a:latin typeface="Roboto"/>
              <a:ea typeface="Roboto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231827" y="2843405"/>
            <a:ext cx="17616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chemeClr val="accent1"/>
                </a:solidFill>
                <a:latin typeface="Roboto"/>
                <a:ea typeface="Roboto"/>
              </a:rPr>
              <a:t>Planification</a:t>
            </a:r>
            <a:r>
              <a:rPr lang="en-US" sz="2000" b="1" dirty="0">
                <a:solidFill>
                  <a:schemeClr val="accent1"/>
                </a:solidFill>
                <a:latin typeface="Roboto"/>
                <a:ea typeface="Roboto"/>
              </a:rPr>
              <a:t> </a:t>
            </a:r>
            <a:r>
              <a:rPr lang="en-US" sz="2000" b="1" dirty="0" err="1">
                <a:solidFill>
                  <a:schemeClr val="accent1"/>
                </a:solidFill>
                <a:latin typeface="Roboto"/>
                <a:ea typeface="Roboto"/>
              </a:rPr>
              <a:t>d'urgence</a:t>
            </a:r>
            <a:endParaRPr lang="en-US" sz="2000" b="1" dirty="0">
              <a:solidFill>
                <a:schemeClr val="accent1"/>
              </a:solidFill>
              <a:latin typeface="Roboto"/>
              <a:ea typeface="Roboto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202649" y="3647188"/>
            <a:ext cx="18411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chemeClr val="accent1"/>
                </a:solidFill>
                <a:latin typeface="Roboto"/>
                <a:ea typeface="Roboto"/>
              </a:rPr>
              <a:t>Évaluation et clôture</a:t>
            </a:r>
            <a:endParaRPr lang="en-US" sz="2000" b="1" dirty="0">
              <a:solidFill>
                <a:schemeClr val="accent1"/>
              </a:solidFill>
              <a:latin typeface="Roboto"/>
              <a:ea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fr-FR" dirty="0"/>
              <a:t>Planification de la continuité du programme</a:t>
            </a:r>
            <a:endParaRPr dirty="0"/>
          </a:p>
        </p:txBody>
      </p:sp>
      <p:sp>
        <p:nvSpPr>
          <p:cNvPr id="283" name="Google Shape;283;p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/>
              <a:t> 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ced3f6e66a_0_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</a:pPr>
            <a:r>
              <a:rPr lang="en-US" dirty="0" err="1"/>
              <a:t>Objectifs</a:t>
            </a:r>
            <a:r>
              <a:rPr lang="en-US" dirty="0"/>
              <a:t> de la séance</a:t>
            </a:r>
            <a:endParaRPr dirty="0"/>
          </a:p>
        </p:txBody>
      </p:sp>
      <p:sp>
        <p:nvSpPr>
          <p:cNvPr id="289" name="Google Shape;289;gced3f6e66a_0_0"/>
          <p:cNvSpPr txBox="1">
            <a:spLocks noGrp="1"/>
          </p:cNvSpPr>
          <p:nvPr>
            <p:ph type="body" idx="2"/>
          </p:nvPr>
        </p:nvSpPr>
        <p:spPr>
          <a:xfrm>
            <a:off x="4100525" y="1521450"/>
            <a:ext cx="7679100" cy="44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None/>
            </a:pPr>
            <a:r>
              <a:rPr lang="fr-FR" dirty="0"/>
              <a:t>À la fin de cette séance, vous serez en mesure de :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endParaRPr dirty="0"/>
          </a:p>
          <a:p>
            <a:pPr lvl="0">
              <a:spcBef>
                <a:spcPts val="0"/>
              </a:spcBef>
            </a:pPr>
            <a:r>
              <a:rPr lang="fr-FR" dirty="0"/>
              <a:t>Décrire comment la COVID-19 pourrait affecter le programme CAAFAG</a:t>
            </a:r>
            <a:endParaRPr dirty="0"/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lvl="0">
              <a:spcBef>
                <a:spcPts val="0"/>
              </a:spcBef>
            </a:pPr>
            <a:r>
              <a:rPr lang="fr-FR" dirty="0"/>
              <a:t>Expliquer comment promouvoir la continuité du programme CAAFAG et décrire les responsabilités des principaux acteurs concernés</a:t>
            </a:r>
            <a:endParaRPr dirty="0"/>
          </a:p>
        </p:txBody>
      </p:sp>
      <p:sp>
        <p:nvSpPr>
          <p:cNvPr id="290" name="Google Shape;290;gced3f6e66a_0_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ced3f6e66a_0_530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1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Clr>
                <a:schemeClr val="accent2"/>
              </a:buClr>
              <a:buSzPts val="2800"/>
            </a:pPr>
            <a:r>
              <a:rPr lang="fr-FR" sz="2800" dirty="0"/>
              <a:t>Continuité du programme</a:t>
            </a:r>
            <a:endParaRPr sz="2800" dirty="0"/>
          </a:p>
        </p:txBody>
      </p:sp>
      <p:sp>
        <p:nvSpPr>
          <p:cNvPr id="296" name="Google Shape;296;gced3f6e66a_0_530"/>
          <p:cNvSpPr txBox="1">
            <a:spLocks noGrp="1"/>
          </p:cNvSpPr>
          <p:nvPr>
            <p:ph type="body" idx="2"/>
          </p:nvPr>
        </p:nvSpPr>
        <p:spPr>
          <a:xfrm>
            <a:off x="656025" y="1360075"/>
            <a:ext cx="10820100" cy="47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</a:pPr>
            <a:endParaRPr b="1" dirty="0">
              <a:solidFill>
                <a:schemeClr val="accent2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</a:pPr>
            <a:endParaRPr b="1" dirty="0">
              <a:solidFill>
                <a:schemeClr val="accent2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</a:pPr>
            <a:endParaRPr lang="en-US" b="1" dirty="0">
              <a:solidFill>
                <a:schemeClr val="accent2"/>
              </a:solidFill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fr-FR" b="1" dirty="0">
                <a:solidFill>
                  <a:schemeClr val="accent2"/>
                </a:solidFill>
              </a:rPr>
              <a:t>La continuité du programme consiste à disposer d'un plan pour faire face à des situations difficiles ou à des changements de circonstances, de sorte que votre programme n'ait pas à s'arrêter en réponse à ces situations.</a:t>
            </a:r>
            <a:endParaRPr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ced3f6e66a_0_5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r>
              <a:rPr lang="fr-FR" dirty="0"/>
              <a:t>Acteurs concernés des programmes CAAFAG</a:t>
            </a:r>
            <a:br>
              <a:rPr lang="en-US" dirty="0"/>
            </a:br>
            <a:endParaRPr dirty="0"/>
          </a:p>
        </p:txBody>
      </p:sp>
      <p:sp>
        <p:nvSpPr>
          <p:cNvPr id="302" name="Google Shape;302;gced3f6e66a_0_524"/>
          <p:cNvSpPr txBox="1">
            <a:spLocks noGrp="1"/>
          </p:cNvSpPr>
          <p:nvPr>
            <p:ph type="body" idx="2"/>
          </p:nvPr>
        </p:nvSpPr>
        <p:spPr>
          <a:xfrm>
            <a:off x="656025" y="1360075"/>
            <a:ext cx="10820100" cy="42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indent="-444500">
              <a:lnSpc>
                <a:spcPct val="100000"/>
              </a:lnSpc>
              <a:spcBef>
                <a:spcPts val="0"/>
              </a:spcBef>
              <a:buSzPts val="3400"/>
            </a:pPr>
            <a:r>
              <a:rPr lang="fr-FR" sz="3400" dirty="0">
                <a:solidFill>
                  <a:schemeClr val="accent1"/>
                </a:solidFill>
              </a:rPr>
              <a:t>Les ONG internationales, les ONG nationales et les agences humanitaires</a:t>
            </a:r>
            <a:endParaRPr lang="en-US" sz="3400" dirty="0">
              <a:solidFill>
                <a:schemeClr val="accent1"/>
              </a:solidFill>
            </a:endParaRPr>
          </a:p>
          <a:p>
            <a:pPr indent="-444500">
              <a:lnSpc>
                <a:spcPct val="100000"/>
              </a:lnSpc>
              <a:spcBef>
                <a:spcPts val="0"/>
              </a:spcBef>
              <a:buSzPts val="3400"/>
            </a:pPr>
            <a:r>
              <a:rPr lang="fr-FR" sz="3400" dirty="0">
                <a:solidFill>
                  <a:schemeClr val="accent1"/>
                </a:solidFill>
              </a:rPr>
              <a:t>Les organisations basées sur la communauté et les leaders de la communauté</a:t>
            </a:r>
            <a:endParaRPr lang="en-US" sz="3400" dirty="0">
              <a:solidFill>
                <a:schemeClr val="accent1"/>
              </a:solidFill>
            </a:endParaRPr>
          </a:p>
          <a:p>
            <a:pPr indent="-444500">
              <a:lnSpc>
                <a:spcPct val="100000"/>
              </a:lnSpc>
              <a:spcBef>
                <a:spcPts val="0"/>
              </a:spcBef>
              <a:buSzPts val="3400"/>
            </a:pPr>
            <a:r>
              <a:rPr lang="en-US" sz="3400" dirty="0">
                <a:solidFill>
                  <a:schemeClr val="accent1"/>
                </a:solidFill>
              </a:rPr>
              <a:t>Les </a:t>
            </a:r>
            <a:r>
              <a:rPr lang="en-US" sz="3400" dirty="0" err="1">
                <a:solidFill>
                  <a:schemeClr val="accent1"/>
                </a:solidFill>
              </a:rPr>
              <a:t>gouvernements</a:t>
            </a:r>
            <a:endParaRPr lang="en-US" sz="3400" dirty="0">
              <a:solidFill>
                <a:schemeClr val="accent1"/>
              </a:solidFill>
            </a:endParaRPr>
          </a:p>
          <a:p>
            <a:pPr indent="-444500">
              <a:lnSpc>
                <a:spcPct val="100000"/>
              </a:lnSpc>
              <a:spcBef>
                <a:spcPts val="0"/>
              </a:spcBef>
              <a:buSzPts val="3400"/>
            </a:pPr>
            <a:r>
              <a:rPr lang="fr-FR" sz="3400" dirty="0">
                <a:solidFill>
                  <a:schemeClr val="accent1"/>
                </a:solidFill>
              </a:rPr>
              <a:t>Les soldats de la paix</a:t>
            </a:r>
            <a:endParaRPr lang="en-US" sz="3400" dirty="0">
              <a:solidFill>
                <a:schemeClr val="accent1"/>
              </a:solidFill>
            </a:endParaRPr>
          </a:p>
          <a:p>
            <a:pPr marL="457200" marR="0" lvl="0" indent="-444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Char char="•"/>
            </a:pPr>
            <a:endParaRPr sz="34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"/>
          <p:cNvSpPr txBox="1">
            <a:spLocks noGrp="1"/>
          </p:cNvSpPr>
          <p:nvPr>
            <p:ph type="body" idx="1"/>
          </p:nvPr>
        </p:nvSpPr>
        <p:spPr>
          <a:xfrm>
            <a:off x="1828007" y="2147031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fr-FR" dirty="0"/>
              <a:t>Travailler avec des données</a:t>
            </a:r>
            <a:endParaRPr dirty="0"/>
          </a:p>
        </p:txBody>
      </p:sp>
      <p:sp>
        <p:nvSpPr>
          <p:cNvPr id="308" name="Google Shape;308;p3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530</Words>
  <Application>Microsoft Office PowerPoint</Application>
  <PresentationFormat>Widescreen</PresentationFormat>
  <Paragraphs>100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Roboto</vt:lpstr>
      <vt:lpstr>Calibri</vt:lpstr>
      <vt:lpstr>Arial</vt:lpstr>
      <vt:lpstr>Helvetica Neue</vt:lpstr>
      <vt:lpstr>Office Theme</vt:lpstr>
      <vt:lpstr>PowerPoint Presentation</vt:lpstr>
      <vt:lpstr>PowerPoint Presentation</vt:lpstr>
      <vt:lpstr>PowerPoint Presentation</vt:lpstr>
      <vt:lpstr>Structure du cours</vt:lpstr>
      <vt:lpstr>PowerPoint Presentation</vt:lpstr>
      <vt:lpstr>PowerPoint Presentation</vt:lpstr>
      <vt:lpstr>Continuité du programme</vt:lpstr>
      <vt:lpstr>Acteurs concernés des programmes CAAFAG </vt:lpstr>
      <vt:lpstr>PowerPoint Presentation</vt:lpstr>
      <vt:lpstr>PowerPoint Presentation</vt:lpstr>
      <vt:lpstr>PowerPoint Presentation</vt:lpstr>
      <vt:lpstr>PowerPoint Presentation</vt:lpstr>
      <vt:lpstr>Développer des messages de plaidoyer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lastModifiedBy>Dominique Mwepu</cp:lastModifiedBy>
  <cp:revision>69</cp:revision>
  <dcterms:created xsi:type="dcterms:W3CDTF">2017-12-20T18:51:03Z</dcterms:created>
  <dcterms:modified xsi:type="dcterms:W3CDTF">2021-08-16T16:36:18Z</dcterms:modified>
</cp:coreProperties>
</file>