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Helvetica Neue" panose="02000503000000020004" pitchFamily="2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6" roundtripDataSignature="AMtx7mhEUm2d1v4OWXCr/O+nju8KM93p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3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8" name="Google Shape;2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7" name="Google Shape;67;p2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8" name="Google Shape;68;p2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2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9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3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79" name="Google Shape;79;p3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1" name="Google Shape;81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3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86" name="Google Shape;86;p3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8" name="Google Shape;88;p3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32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95" name="Google Shape;95;p3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6" name="Google Shape;96;p32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3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3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33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3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33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3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4" name="Google Shape;114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3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3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3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3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3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3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3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9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1" name="Google Shape;131;p38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32" name="Google Shape;132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34" name="Google Shape;134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39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45" name="Google Shape;145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7" name="Google Shape;147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7" name="Google Shape;157;p40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58" name="Google Shape;158;p4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4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0" name="Google Shape;160;p4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4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4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4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4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4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4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4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0" name="Google Shape;170;p41"/>
          <p:cNvGrpSpPr/>
          <p:nvPr/>
        </p:nvGrpSpPr>
        <p:grpSpPr>
          <a:xfrm>
            <a:off x="-208789" y="0"/>
            <a:ext cx="12609575" cy="2174491"/>
            <a:chOff x="-1" y="5043119"/>
            <a:chExt cx="12192000" cy="1814883"/>
          </a:xfrm>
        </p:grpSpPr>
        <p:pic>
          <p:nvPicPr>
            <p:cNvPr id="171" name="Google Shape;171;p41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1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3" name="Google Shape;173;p4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" name="Google Shape;174;p4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4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4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4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4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4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4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4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4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p44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45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4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2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2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2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2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2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2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2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2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1" name="Google Shape;61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62" name="Google Shape;62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"/>
          <p:cNvSpPr txBox="1">
            <a:spLocks noGrp="1"/>
          </p:cNvSpPr>
          <p:nvPr>
            <p:ph type="body" idx="1"/>
          </p:nvPr>
        </p:nvSpPr>
        <p:spPr>
          <a:xfrm>
            <a:off x="1894503" y="1311259"/>
            <a:ext cx="8402992" cy="1156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GB"/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GB"/>
              <a:t>Module 4.3 - Réunification </a:t>
            </a:r>
            <a:endParaRPr/>
          </a:p>
        </p:txBody>
      </p:sp>
      <p:sp>
        <p:nvSpPr>
          <p:cNvPr id="214" name="Google Shape;214;p2"/>
          <p:cNvSpPr txBox="1">
            <a:spLocks noGrp="1"/>
          </p:cNvSpPr>
          <p:nvPr>
            <p:ph type="body" idx="2"/>
          </p:nvPr>
        </p:nvSpPr>
        <p:spPr>
          <a:xfrm>
            <a:off x="1745590" y="2903195"/>
            <a:ext cx="8700819" cy="1762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GB" sz="1800" b="1"/>
              <a:t>À la fin de la session, les participants seront en mesure  de :</a:t>
            </a:r>
            <a:endParaRPr sz="1800"/>
          </a:p>
          <a:p>
            <a:pPr marL="5143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n-GB" sz="1800"/>
              <a:t>Décrire le principe de l’intérêt supérieur de l’enfant.</a:t>
            </a:r>
            <a:endParaRPr/>
          </a:p>
          <a:p>
            <a:pPr marL="5143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n-GB" sz="1800"/>
              <a:t>Expliquer comment utiliser les formulaires d’évaluation pour déterminer si la réunification est dans  l’intérêt supérieur de l’enfant.</a:t>
            </a:r>
            <a:endParaRPr/>
          </a:p>
          <a:p>
            <a:pPr marL="5143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</a:pPr>
            <a:r>
              <a:rPr lang="en-GB" sz="1800"/>
              <a:t>Décrire les étapes de préparation de l’enfant et sa communauté à la réunification.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C27CA32E-7263-DC97-FCBF-6383757FE9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726" y="5308112"/>
            <a:ext cx="3936274" cy="14951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/>
          <p:nvPr/>
        </p:nvSpPr>
        <p:spPr>
          <a:xfrm>
            <a:off x="347725" y="1865975"/>
            <a:ext cx="11625600" cy="3477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Même dans d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 circonstances claires, la réunification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représente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une étape majeure pour l’enfant et sa famille, et la décision de réuni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fier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ou non les enfants après un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e recherche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réussie ne doit être prise que par le personnel de niveau supérieur, uniquement lorsque 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 processus de vérification a été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achevé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et est positif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 conditions de vie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dans les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quelles l’enfant retournera ont été évaluées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L’enfant, le(s) parent(s) ou tuteur(s) actuel(s)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ainsi que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le(s) membre(s) de la famille avec lesquels l’enfant sera réuni sont tous d’accord que la réunification est dans l’intérêt supérieur de l’enfant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 autorités locales et les leaders communautaires ont été informés et sont d’accord (le cas échéant)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 et t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 rituel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particulier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nécessaire </a:t>
            </a:r>
            <a:r>
              <a:rPr lang="en-GB" sz="2000">
                <a:latin typeface="Helvetica Neue"/>
                <a:ea typeface="Helvetica Neue"/>
                <a:cs typeface="Helvetica Neue"/>
                <a:sym typeface="Helvetica Neue"/>
              </a:rPr>
              <a:t>a été </a:t>
            </a: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préparé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situation sécuritaire a été évaluée et il est sûr de procéder à la réunification</a:t>
            </a:r>
            <a:endParaRPr/>
          </a:p>
        </p:txBody>
      </p:sp>
      <p:sp>
        <p:nvSpPr>
          <p:cNvPr id="221" name="Google Shape;221;p6"/>
          <p:cNvSpPr txBox="1">
            <a:spLocks noGrp="1"/>
          </p:cNvSpPr>
          <p:nvPr>
            <p:ph type="title"/>
          </p:nvPr>
        </p:nvSpPr>
        <p:spPr>
          <a:xfrm>
            <a:off x="347725" y="365125"/>
            <a:ext cx="1082389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40"/>
              <a:buNone/>
            </a:pPr>
            <a:r>
              <a:rPr lang="en-GB" sz="3200"/>
              <a:t>Réunification </a:t>
            </a:r>
            <a:endParaRPr sz="324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5"/>
          <p:cNvSpPr/>
          <p:nvPr/>
        </p:nvSpPr>
        <p:spPr>
          <a:xfrm>
            <a:off x="729750" y="1783275"/>
            <a:ext cx="10908300" cy="50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réunification est généralement comprise comme le processus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consistant 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à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rassembler l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l’enfant et sa famille ou son précédent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responsable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dans le but d’établir ou de rétablir une prise en charge à long terme.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Phase de préparation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Réalisation de la réunification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(enfant, famille, communauté)</a:t>
            </a:r>
            <a:b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Suivi et monitoring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réunification peut être plus ou moins facile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,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en partie en fonction de la durée de la séparation.</a:t>
            </a:r>
            <a:endParaRPr sz="2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 plan de réunification doit être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établi, 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avec des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délais 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clairs et des parties prenantes identifiées.</a:t>
            </a:r>
            <a:endParaRPr/>
          </a:p>
        </p:txBody>
      </p:sp>
      <p:sp>
        <p:nvSpPr>
          <p:cNvPr id="227" name="Google Shape;227;p5"/>
          <p:cNvSpPr txBox="1">
            <a:spLocks noGrp="1"/>
          </p:cNvSpPr>
          <p:nvPr>
            <p:ph type="title"/>
          </p:nvPr>
        </p:nvSpPr>
        <p:spPr>
          <a:xfrm>
            <a:off x="515155" y="376142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40"/>
              <a:buNone/>
            </a:pPr>
            <a:r>
              <a:rPr lang="en-GB" sz="3200"/>
              <a:t>Étapes de la réunification familiale</a:t>
            </a:r>
            <a:endParaRPr sz="324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 txBox="1">
            <a:spLocks noGrp="1"/>
          </p:cNvSpPr>
          <p:nvPr>
            <p:ph type="title"/>
          </p:nvPr>
        </p:nvSpPr>
        <p:spPr>
          <a:xfrm>
            <a:off x="451692" y="365125"/>
            <a:ext cx="1071993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GB"/>
              <a:t>Activité 1 : Préparation à la réunification</a:t>
            </a:r>
            <a:endParaRPr/>
          </a:p>
        </p:txBody>
      </p:sp>
      <p:sp>
        <p:nvSpPr>
          <p:cNvPr id="233" name="Google Shape;233;p7"/>
          <p:cNvSpPr/>
          <p:nvPr/>
        </p:nvSpPr>
        <p:spPr>
          <a:xfrm>
            <a:off x="359532" y="1124744"/>
            <a:ext cx="1049735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1" i="1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20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4" name="Google Shape;234;p7"/>
          <p:cNvSpPr txBox="1"/>
          <p:nvPr/>
        </p:nvSpPr>
        <p:spPr>
          <a:xfrm>
            <a:off x="359525" y="1690700"/>
            <a:ext cx="11239500" cy="50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Utilisez votre </a:t>
            </a:r>
            <a:r>
              <a:rPr lang="en-GB" sz="2500">
                <a:latin typeface="Helvetica Neue"/>
                <a:ea typeface="Helvetica Neue"/>
                <a:cs typeface="Helvetica Neue"/>
                <a:sym typeface="Helvetica Neue"/>
              </a:rPr>
              <a:t>exemplaire des </a:t>
            </a:r>
            <a:r>
              <a:rPr lang="en-GB" sz="2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Études de cas </a:t>
            </a:r>
            <a:r>
              <a:rPr lang="en-GB" sz="250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distribuées dans le </a:t>
            </a:r>
            <a:r>
              <a:rPr lang="en-GB" sz="2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Module 3.5 – Vérification</a:t>
            </a: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5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 groupe, prenez </a:t>
            </a:r>
            <a:r>
              <a:rPr lang="en-GB" sz="2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 minutes</a:t>
            </a: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pour réfléchir aux questions suivantes :</a:t>
            </a:r>
            <a:endParaRPr sz="1100"/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●"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Quels sont les problèmes dans la préparation de ce ou ces acteurs concernés ?</a:t>
            </a:r>
            <a:endParaRPr sz="1100"/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●"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Quelles stratégies pourraient être utilisées ?</a:t>
            </a:r>
            <a:endParaRPr sz="1100"/>
          </a:p>
          <a:p>
            <a:pPr marL="457200" marR="0" lvl="0" indent="-387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Helvetica Neue"/>
              <a:buChar char="●"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Comment allons-nous réaliser la réunification proprement dite ?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Soyez prêts à présenter un </a:t>
            </a:r>
            <a:r>
              <a:rPr lang="en-GB" sz="2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aperçu de 3 minutes</a:t>
            </a: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sur la manière de préparer vos acteurs concernés à la réunification.</a:t>
            </a:r>
            <a:endParaRPr sz="25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Après </a:t>
            </a:r>
            <a:r>
              <a:rPr lang="en-GB" sz="2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 minutes</a:t>
            </a:r>
            <a:r>
              <a:rPr lang="en-GB" sz="25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chaque groupe présentera son aperçu en séance plénière</a:t>
            </a:r>
            <a:r>
              <a:rPr lang="en-GB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/>
          </a:p>
        </p:txBody>
      </p:sp>
      <p:pic>
        <p:nvPicPr>
          <p:cNvPr id="235" name="Google Shape;23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144317" y="89386"/>
            <a:ext cx="2595991" cy="2595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9"/>
          <p:cNvSpPr/>
          <p:nvPr/>
        </p:nvSpPr>
        <p:spPr>
          <a:xfrm>
            <a:off x="395525" y="1853575"/>
            <a:ext cx="11169600" cy="4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 la décision </a:t>
            </a: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 de ne pas réunifier la famille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(après avoir déterminé l’intérêt supérieur de l’enfant dans le cas con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c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erné et en respectant les exigences légales nationales), une décision claire doit être prise, dans la mesure du possible conformément à la législation nationale.</a:t>
            </a:r>
            <a:endParaRPr sz="2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 </a:t>
            </a: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participation des enfants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serait essentielle dans une telle décision, et un </a:t>
            </a: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processus formel </a:t>
            </a:r>
            <a:r>
              <a:rPr lang="en-GB" sz="2400" b="1">
                <a:latin typeface="Helvetica Neue"/>
                <a:ea typeface="Helvetica Neue"/>
                <a:cs typeface="Helvetica Neue"/>
                <a:sym typeface="Helvetica Neue"/>
              </a:rPr>
              <a:t>de Détermination </a:t>
            </a: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 l’intérêt supérieur de l’enfant (BID)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serait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requis 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pour les </a:t>
            </a:r>
            <a:r>
              <a:rPr lang="en-GB" sz="2400">
                <a:highlight>
                  <a:schemeClr val="lt1"/>
                </a:highlight>
                <a:latin typeface="Helvetica Neue"/>
                <a:ea typeface="Helvetica Neue"/>
                <a:cs typeface="Helvetica Neue"/>
                <a:sym typeface="Helvetica Neue"/>
              </a:rPr>
              <a:t>enfants 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réfugiés non accompagnés et séparés, ou en l’absence de procédures légales nationales.</a:t>
            </a:r>
            <a:endParaRPr sz="2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L’</a:t>
            </a:r>
            <a:r>
              <a:rPr lang="en-GB" sz="24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option de prise en charge alternative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doit être clairement définie, suivie et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un</a:t>
            </a:r>
            <a:r>
              <a:rPr lang="en-GB"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contact entre l’enfant et sa famille doit être maintenu lorsque cela est approprié.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GB"/>
              <a:t>Activité 2 – Discussion en plénière</a:t>
            </a:r>
            <a:br>
              <a:rPr lang="en-GB"/>
            </a:br>
            <a:endParaRPr/>
          </a:p>
        </p:txBody>
      </p:sp>
      <p:sp>
        <p:nvSpPr>
          <p:cNvPr id="246" name="Google Shape;246;p13"/>
          <p:cNvSpPr txBox="1">
            <a:spLocks noGrp="1"/>
          </p:cNvSpPr>
          <p:nvPr>
            <p:ph type="body" idx="2"/>
          </p:nvPr>
        </p:nvSpPr>
        <p:spPr>
          <a:xfrm>
            <a:off x="656021" y="193203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en-GB" sz="2400" b="1">
                <a:latin typeface="Helvetica Neue"/>
                <a:ea typeface="Helvetica Neue"/>
                <a:cs typeface="Helvetica Neue"/>
                <a:sym typeface="Helvetica Neue"/>
              </a:rPr>
              <a:t>L’histoire de l’enfant</a:t>
            </a:r>
            <a:endParaRPr/>
          </a:p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sz="24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</a:pPr>
            <a:r>
              <a:rPr lang="en-GB" sz="2400"/>
              <a:t>Relisez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l’histoire et identifiez :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</a:pPr>
            <a:r>
              <a:rPr lang="en-GB" sz="2400" b="1"/>
              <a:t>Les moments o</a:t>
            </a:r>
            <a:r>
              <a:rPr lang="en-GB" sz="2400" b="1">
                <a:latin typeface="Helvetica Neue"/>
                <a:ea typeface="Helvetica Neue"/>
                <a:cs typeface="Helvetica Neue"/>
                <a:sym typeface="Helvetica Neue"/>
              </a:rPr>
              <a:t>ù une vérification appropriée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 était nécessaire et  comment </a:t>
            </a:r>
            <a:r>
              <a:rPr lang="en-GB" sz="2400"/>
              <a:t>celle-ci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aurait pu être </a:t>
            </a:r>
            <a:r>
              <a:rPr lang="en-GB" sz="2400"/>
              <a:t>effectuée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  <a:p>
            <a:pPr marL="45720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</a:pPr>
            <a:r>
              <a:rPr lang="en-GB" sz="2400" b="1">
                <a:latin typeface="Helvetica Neue"/>
                <a:ea typeface="Helvetica Neue"/>
                <a:cs typeface="Helvetica Neue"/>
                <a:sym typeface="Helvetica Neue"/>
              </a:rPr>
              <a:t>Quelles mesures </a:t>
            </a:r>
            <a:r>
              <a:rPr lang="en-GB" sz="2400" b="1"/>
              <a:t>à prendre 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pour assurer une préparation et une réunification </a:t>
            </a:r>
            <a:r>
              <a:rPr lang="en-GB" sz="2400"/>
              <a:t>adéquates</a:t>
            </a:r>
            <a:r>
              <a:rPr lang="en-GB" sz="2400"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</p:txBody>
      </p:sp>
      <p:pic>
        <p:nvPicPr>
          <p:cNvPr id="247" name="Google Shape;24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01687" y="104297"/>
            <a:ext cx="2234290" cy="22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97796" y="1797890"/>
            <a:ext cx="1109779" cy="1076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Microsoft Macintosh PowerPoint</Application>
  <PresentationFormat>Widescreen</PresentationFormat>
  <Paragraphs>54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Helvetica Neue</vt:lpstr>
      <vt:lpstr>Office Theme</vt:lpstr>
      <vt:lpstr>PowerPoint Presentation</vt:lpstr>
      <vt:lpstr>Réunification </vt:lpstr>
      <vt:lpstr>Étapes de la réunification familiale</vt:lpstr>
      <vt:lpstr>Activité 1 : Préparation à la réunification</vt:lpstr>
      <vt:lpstr>PowerPoint Presentation</vt:lpstr>
      <vt:lpstr>Activité 2 – Discussion en plénière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1</cp:revision>
  <dcterms:created xsi:type="dcterms:W3CDTF">2017-12-20T18:51:03Z</dcterms:created>
  <dcterms:modified xsi:type="dcterms:W3CDTF">2026-01-14T19:25:42Z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147300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