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Helvetica Neue" panose="02000503000000020004" pitchFamily="2" charset="0"/>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j6I7qTbeJtTa8qgrnv8xyU3jC5+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28"/>
  </p:normalViewPr>
  <p:slideViewPr>
    <p:cSldViewPr snapToGrid="0">
      <p:cViewPr varScale="1">
        <p:scale>
          <a:sx n="98" d="100"/>
          <a:sy n="98" d="100"/>
        </p:scale>
        <p:origin x="23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3.fntdata"/><Relationship Id="rId17" Type="http://customschemas.google.com/relationships/presentationmetadata" Target="metadata"/><Relationship Id="rId2" Type="http://schemas.openxmlformats.org/officeDocument/2006/relationships/slide" Target="slides/slide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0" Type="http://schemas.openxmlformats.org/officeDocument/2006/relationships/font" Target="fonts/font1.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Ne donnez pas de réponses  aux participant·e·s, laissez-les apporter les réponses,puis, utilisez la diapositive pour une récapitulation à la fin de la discussion</a:t>
            </a:r>
            <a:r>
              <a:rPr lang="en-GB" sz="1200" b="0" i="1" u="none" strike="noStrike" cap="none">
                <a:solidFill>
                  <a:schemeClr val="dk1"/>
                </a:solidFill>
                <a:latin typeface="Calibri"/>
                <a:ea typeface="Calibri"/>
                <a:cs typeface="Calibri"/>
                <a:sym typeface="Calibri"/>
              </a:rPr>
              <a:t>. </a:t>
            </a:r>
            <a:endParaRPr/>
          </a:p>
          <a:p>
            <a:pPr marL="0" lvl="0" indent="0" algn="l" rtl="0">
              <a:lnSpc>
                <a:spcPct val="100000"/>
              </a:lnSpc>
              <a:spcBef>
                <a:spcPts val="0"/>
              </a:spcBef>
              <a:spcAft>
                <a:spcPts val="0"/>
              </a:spcAft>
              <a:buSzPts val="1400"/>
              <a:buNone/>
            </a:pPr>
            <a:endParaRPr/>
          </a:p>
        </p:txBody>
      </p:sp>
      <p:sp>
        <p:nvSpPr>
          <p:cNvPr id="219" name="Google Shape;21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2" name="Google Shape;23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7" name="Google Shape;23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8" name="Google Shape;24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2"/>
          <p:cNvSpPr/>
          <p:nvPr/>
        </p:nvSpPr>
        <p:spPr>
          <a:xfrm>
            <a:off x="0" y="0"/>
            <a:ext cx="12192000" cy="6858000"/>
          </a:xfrm>
          <a:prstGeom prst="rect">
            <a:avLst/>
          </a:prstGeom>
          <a:solidFill>
            <a:srgbClr val="97467D">
              <a:alpha val="7686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2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22"/>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65"/>
        <p:cNvGrpSpPr/>
        <p:nvPr/>
      </p:nvGrpSpPr>
      <p:grpSpPr>
        <a:xfrm>
          <a:off x="0" y="0"/>
          <a:ext cx="0" cy="0"/>
          <a:chOff x="0" y="0"/>
          <a:chExt cx="0" cy="0"/>
        </a:xfrm>
      </p:grpSpPr>
      <p:sp>
        <p:nvSpPr>
          <p:cNvPr id="66" name="Google Shape;66;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7" name="Google Shape;67;p33"/>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68" name="Google Shape;68;p33"/>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9" name="Google Shape;69;p33"/>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71"/>
        <p:cNvGrpSpPr/>
        <p:nvPr/>
      </p:nvGrpSpPr>
      <p:grpSpPr>
        <a:xfrm>
          <a:off x="0" y="0"/>
          <a:ext cx="0" cy="0"/>
          <a:chOff x="0" y="0"/>
          <a:chExt cx="0" cy="0"/>
        </a:xfrm>
      </p:grpSpPr>
      <p:sp>
        <p:nvSpPr>
          <p:cNvPr id="72" name="Google Shape;72;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3" name="Google Shape;73;p3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74" name="Google Shape;74;p3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5" name="Google Shape;75;p3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77"/>
        <p:cNvGrpSpPr/>
        <p:nvPr/>
      </p:nvGrpSpPr>
      <p:grpSpPr>
        <a:xfrm>
          <a:off x="0" y="0"/>
          <a:ext cx="0" cy="0"/>
          <a:chOff x="0" y="0"/>
          <a:chExt cx="0" cy="0"/>
        </a:xfrm>
      </p:grpSpPr>
      <p:grpSp>
        <p:nvGrpSpPr>
          <p:cNvPr id="78" name="Google Shape;78;p35"/>
          <p:cNvGrpSpPr/>
          <p:nvPr/>
        </p:nvGrpSpPr>
        <p:grpSpPr>
          <a:xfrm>
            <a:off x="0" y="5303521"/>
            <a:ext cx="12192000" cy="1639827"/>
            <a:chOff x="0" y="5303521"/>
            <a:chExt cx="12192000" cy="1639827"/>
          </a:xfrm>
        </p:grpSpPr>
        <p:pic>
          <p:nvPicPr>
            <p:cNvPr id="79" name="Google Shape;79;p35"/>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80" name="Google Shape;80;p35"/>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81" name="Google Shape;81;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5"/>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35"/>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84"/>
        <p:cNvGrpSpPr/>
        <p:nvPr/>
      </p:nvGrpSpPr>
      <p:grpSpPr>
        <a:xfrm>
          <a:off x="0" y="0"/>
          <a:ext cx="0" cy="0"/>
          <a:chOff x="0" y="0"/>
          <a:chExt cx="0" cy="0"/>
        </a:xfrm>
      </p:grpSpPr>
      <p:grpSp>
        <p:nvGrpSpPr>
          <p:cNvPr id="85" name="Google Shape;85;p36"/>
          <p:cNvGrpSpPr/>
          <p:nvPr/>
        </p:nvGrpSpPr>
        <p:grpSpPr>
          <a:xfrm>
            <a:off x="0" y="5303521"/>
            <a:ext cx="12192000" cy="1639827"/>
            <a:chOff x="0" y="5303521"/>
            <a:chExt cx="12192000" cy="1639827"/>
          </a:xfrm>
        </p:grpSpPr>
        <p:pic>
          <p:nvPicPr>
            <p:cNvPr id="86" name="Google Shape;86;p36"/>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87" name="Google Shape;87;p36"/>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88" name="Google Shape;88;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6"/>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91"/>
        <p:cNvGrpSpPr/>
        <p:nvPr/>
      </p:nvGrpSpPr>
      <p:grpSpPr>
        <a:xfrm>
          <a:off x="0" y="0"/>
          <a:ext cx="0" cy="0"/>
          <a:chOff x="0" y="0"/>
          <a:chExt cx="0" cy="0"/>
        </a:xfrm>
      </p:grpSpPr>
      <p:sp>
        <p:nvSpPr>
          <p:cNvPr id="92" name="Google Shape;92;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37"/>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7"/>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95" name="Google Shape;95;p37"/>
          <p:cNvGrpSpPr/>
          <p:nvPr/>
        </p:nvGrpSpPr>
        <p:grpSpPr>
          <a:xfrm>
            <a:off x="0" y="5303521"/>
            <a:ext cx="12192000" cy="1639827"/>
            <a:chOff x="0" y="5303521"/>
            <a:chExt cx="12192000" cy="1639827"/>
          </a:xfrm>
        </p:grpSpPr>
        <p:pic>
          <p:nvPicPr>
            <p:cNvPr id="96" name="Google Shape;96;p37"/>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97" name="Google Shape;97;p37"/>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98"/>
        <p:cNvGrpSpPr/>
        <p:nvPr/>
      </p:nvGrpSpPr>
      <p:grpSpPr>
        <a:xfrm>
          <a:off x="0" y="0"/>
          <a:ext cx="0" cy="0"/>
          <a:chOff x="0" y="0"/>
          <a:chExt cx="0" cy="0"/>
        </a:xfrm>
      </p:grpSpPr>
      <p:grpSp>
        <p:nvGrpSpPr>
          <p:cNvPr id="99" name="Google Shape;99;p38"/>
          <p:cNvGrpSpPr/>
          <p:nvPr/>
        </p:nvGrpSpPr>
        <p:grpSpPr>
          <a:xfrm>
            <a:off x="0" y="5303521"/>
            <a:ext cx="12192000" cy="1639827"/>
            <a:chOff x="0" y="5303521"/>
            <a:chExt cx="12192000" cy="1639827"/>
          </a:xfrm>
        </p:grpSpPr>
        <p:pic>
          <p:nvPicPr>
            <p:cNvPr id="100" name="Google Shape;100;p38"/>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01" name="Google Shape;101;p38"/>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102" name="Google Shape;102;p38"/>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38"/>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38"/>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05"/>
        <p:cNvGrpSpPr/>
        <p:nvPr/>
      </p:nvGrpSpPr>
      <p:grpSpPr>
        <a:xfrm>
          <a:off x="0" y="0"/>
          <a:ext cx="0" cy="0"/>
          <a:chOff x="0" y="0"/>
          <a:chExt cx="0" cy="0"/>
        </a:xfrm>
      </p:grpSpPr>
      <p:sp>
        <p:nvSpPr>
          <p:cNvPr id="106" name="Google Shape;106;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07" name="Google Shape;107;p39"/>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08" name="Google Shape;108;p39"/>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 name="Google Shape;109;p39"/>
          <p:cNvSpPr>
            <a:spLocks noGrp="1"/>
          </p:cNvSpPr>
          <p:nvPr>
            <p:ph type="pic" idx="2"/>
          </p:nvPr>
        </p:nvSpPr>
        <p:spPr>
          <a:xfrm>
            <a:off x="0" y="0"/>
            <a:ext cx="4340225" cy="6858000"/>
          </a:xfrm>
          <a:prstGeom prst="rect">
            <a:avLst/>
          </a:prstGeom>
          <a:noFill/>
          <a:ln>
            <a:noFill/>
          </a:ln>
        </p:spPr>
      </p:sp>
      <p:sp>
        <p:nvSpPr>
          <p:cNvPr id="110" name="Google Shape;110;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11"/>
        <p:cNvGrpSpPr/>
        <p:nvPr/>
      </p:nvGrpSpPr>
      <p:grpSpPr>
        <a:xfrm>
          <a:off x="0" y="0"/>
          <a:ext cx="0" cy="0"/>
          <a:chOff x="0" y="0"/>
          <a:chExt cx="0" cy="0"/>
        </a:xfrm>
      </p:grpSpPr>
      <p:sp>
        <p:nvSpPr>
          <p:cNvPr id="112" name="Google Shape;112;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3" name="Google Shape;113;p40"/>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14" name="Google Shape;114;p40"/>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 name="Google Shape;115;p40"/>
          <p:cNvSpPr>
            <a:spLocks noGrp="1"/>
          </p:cNvSpPr>
          <p:nvPr>
            <p:ph type="pic" idx="2"/>
          </p:nvPr>
        </p:nvSpPr>
        <p:spPr>
          <a:xfrm>
            <a:off x="0" y="0"/>
            <a:ext cx="4340225" cy="6858000"/>
          </a:xfrm>
          <a:prstGeom prst="rect">
            <a:avLst/>
          </a:prstGeom>
          <a:noFill/>
          <a:ln>
            <a:noFill/>
          </a:ln>
        </p:spPr>
      </p:sp>
      <p:sp>
        <p:nvSpPr>
          <p:cNvPr id="116" name="Google Shape;116;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17"/>
        <p:cNvGrpSpPr/>
        <p:nvPr/>
      </p:nvGrpSpPr>
      <p:grpSpPr>
        <a:xfrm>
          <a:off x="0" y="0"/>
          <a:ext cx="0" cy="0"/>
          <a:chOff x="0" y="0"/>
          <a:chExt cx="0" cy="0"/>
        </a:xfrm>
      </p:grpSpPr>
      <p:sp>
        <p:nvSpPr>
          <p:cNvPr id="118" name="Google Shape;118;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9" name="Google Shape;119;p41"/>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20" name="Google Shape;120;p41"/>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1" name="Google Shape;121;p41"/>
          <p:cNvSpPr>
            <a:spLocks noGrp="1"/>
          </p:cNvSpPr>
          <p:nvPr>
            <p:ph type="pic" idx="2"/>
          </p:nvPr>
        </p:nvSpPr>
        <p:spPr>
          <a:xfrm>
            <a:off x="0" y="0"/>
            <a:ext cx="4340225" cy="6858000"/>
          </a:xfrm>
          <a:prstGeom prst="rect">
            <a:avLst/>
          </a:prstGeom>
          <a:noFill/>
          <a:ln>
            <a:noFill/>
          </a:ln>
        </p:spPr>
      </p:sp>
      <p:sp>
        <p:nvSpPr>
          <p:cNvPr id="122" name="Google Shape;122;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23"/>
        <p:cNvGrpSpPr/>
        <p:nvPr/>
      </p:nvGrpSpPr>
      <p:grpSpPr>
        <a:xfrm>
          <a:off x="0" y="0"/>
          <a:ext cx="0" cy="0"/>
          <a:chOff x="0" y="0"/>
          <a:chExt cx="0" cy="0"/>
        </a:xfrm>
      </p:grpSpPr>
      <p:sp>
        <p:nvSpPr>
          <p:cNvPr id="124" name="Google Shape;124;p4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5" name="Google Shape;125;p42"/>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26" name="Google Shape;126;p42"/>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42"/>
          <p:cNvSpPr>
            <a:spLocks noGrp="1"/>
          </p:cNvSpPr>
          <p:nvPr>
            <p:ph type="pic" idx="2"/>
          </p:nvPr>
        </p:nvSpPr>
        <p:spPr>
          <a:xfrm>
            <a:off x="0" y="0"/>
            <a:ext cx="4340225" cy="6858000"/>
          </a:xfrm>
          <a:prstGeom prst="rect">
            <a:avLst/>
          </a:prstGeom>
          <a:noFill/>
          <a:ln>
            <a:noFill/>
          </a:ln>
        </p:spPr>
      </p:sp>
      <p:sp>
        <p:nvSpPr>
          <p:cNvPr id="128" name="Google Shape;128;p4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9" name="Google Shape;19;p24"/>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20" name="Google Shape;20;p24"/>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24"/>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2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29"/>
        <p:cNvGrpSpPr/>
        <p:nvPr/>
      </p:nvGrpSpPr>
      <p:grpSpPr>
        <a:xfrm>
          <a:off x="0" y="0"/>
          <a:ext cx="0" cy="0"/>
          <a:chOff x="0" y="0"/>
          <a:chExt cx="0" cy="0"/>
        </a:xfrm>
      </p:grpSpPr>
      <p:sp>
        <p:nvSpPr>
          <p:cNvPr id="130" name="Google Shape;130;p43"/>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31" name="Google Shape;131;p43"/>
          <p:cNvGrpSpPr/>
          <p:nvPr/>
        </p:nvGrpSpPr>
        <p:grpSpPr>
          <a:xfrm>
            <a:off x="-208788" y="0"/>
            <a:ext cx="12609574" cy="2174492"/>
            <a:chOff x="-1" y="5043119"/>
            <a:chExt cx="12192000" cy="1814883"/>
          </a:xfrm>
        </p:grpSpPr>
        <p:pic>
          <p:nvPicPr>
            <p:cNvPr id="132" name="Google Shape;132;p4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33" name="Google Shape;133;p43"/>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34" name="Google Shape;134;p4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35" name="Google Shape;135;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8" name="Google Shape;138;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42"/>
        <p:cNvGrpSpPr/>
        <p:nvPr/>
      </p:nvGrpSpPr>
      <p:grpSpPr>
        <a:xfrm>
          <a:off x="0" y="0"/>
          <a:ext cx="0" cy="0"/>
          <a:chOff x="0" y="0"/>
          <a:chExt cx="0" cy="0"/>
        </a:xfrm>
      </p:grpSpPr>
      <p:sp>
        <p:nvSpPr>
          <p:cNvPr id="143" name="Google Shape;143;p44"/>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4" name="Google Shape;144;p44"/>
          <p:cNvGrpSpPr/>
          <p:nvPr/>
        </p:nvGrpSpPr>
        <p:grpSpPr>
          <a:xfrm>
            <a:off x="-208788" y="0"/>
            <a:ext cx="12609574" cy="2174492"/>
            <a:chOff x="-1" y="5043119"/>
            <a:chExt cx="12192000" cy="1814883"/>
          </a:xfrm>
        </p:grpSpPr>
        <p:pic>
          <p:nvPicPr>
            <p:cNvPr id="145" name="Google Shape;145;p4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6" name="Google Shape;146;p44"/>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47" name="Google Shape;147;p4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8" name="Google Shape;148;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55"/>
        <p:cNvGrpSpPr/>
        <p:nvPr/>
      </p:nvGrpSpPr>
      <p:grpSpPr>
        <a:xfrm>
          <a:off x="0" y="0"/>
          <a:ext cx="0" cy="0"/>
          <a:chOff x="0" y="0"/>
          <a:chExt cx="0" cy="0"/>
        </a:xfrm>
      </p:grpSpPr>
      <p:sp>
        <p:nvSpPr>
          <p:cNvPr id="156" name="Google Shape;156;p45"/>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57" name="Google Shape;157;p45"/>
          <p:cNvGrpSpPr/>
          <p:nvPr/>
        </p:nvGrpSpPr>
        <p:grpSpPr>
          <a:xfrm>
            <a:off x="-208788" y="0"/>
            <a:ext cx="12609574" cy="2174492"/>
            <a:chOff x="-1" y="5043119"/>
            <a:chExt cx="12192000" cy="1814883"/>
          </a:xfrm>
        </p:grpSpPr>
        <p:pic>
          <p:nvPicPr>
            <p:cNvPr id="158" name="Google Shape;158;p4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9" name="Google Shape;159;p45"/>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60" name="Google Shape;160;p4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68"/>
        <p:cNvGrpSpPr/>
        <p:nvPr/>
      </p:nvGrpSpPr>
      <p:grpSpPr>
        <a:xfrm>
          <a:off x="0" y="0"/>
          <a:ext cx="0" cy="0"/>
          <a:chOff x="0" y="0"/>
          <a:chExt cx="0" cy="0"/>
        </a:xfrm>
      </p:grpSpPr>
      <p:sp>
        <p:nvSpPr>
          <p:cNvPr id="169" name="Google Shape;169;p46"/>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0" name="Google Shape;170;p46"/>
          <p:cNvGrpSpPr/>
          <p:nvPr/>
        </p:nvGrpSpPr>
        <p:grpSpPr>
          <a:xfrm>
            <a:off x="-208788" y="0"/>
            <a:ext cx="12609574" cy="2174492"/>
            <a:chOff x="-1" y="5043119"/>
            <a:chExt cx="12192000" cy="1814883"/>
          </a:xfrm>
        </p:grpSpPr>
        <p:pic>
          <p:nvPicPr>
            <p:cNvPr id="171" name="Google Shape;171;p4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46"/>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73" name="Google Shape;173;p4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81"/>
        <p:cNvGrpSpPr/>
        <p:nvPr/>
      </p:nvGrpSpPr>
      <p:grpSpPr>
        <a:xfrm>
          <a:off x="0" y="0"/>
          <a:ext cx="0" cy="0"/>
          <a:chOff x="0" y="0"/>
          <a:chExt cx="0" cy="0"/>
        </a:xfrm>
      </p:grpSpPr>
      <p:sp>
        <p:nvSpPr>
          <p:cNvPr id="182" name="Google Shape;182;p47"/>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3" name="Google Shape;183;p47"/>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4" name="Google Shape;184;p47"/>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5" name="Google Shape;185;p4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86" name="Google Shape;186;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188"/>
        <p:cNvGrpSpPr/>
        <p:nvPr/>
      </p:nvGrpSpPr>
      <p:grpSpPr>
        <a:xfrm>
          <a:off x="0" y="0"/>
          <a:ext cx="0" cy="0"/>
          <a:chOff x="0" y="0"/>
          <a:chExt cx="0" cy="0"/>
        </a:xfrm>
      </p:grpSpPr>
      <p:sp>
        <p:nvSpPr>
          <p:cNvPr id="189" name="Google Shape;189;p4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0" name="Google Shape;190;p4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1" name="Google Shape;191;p4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2" name="Google Shape;192;p4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3" name="Google Shape;193;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195"/>
        <p:cNvGrpSpPr/>
        <p:nvPr/>
      </p:nvGrpSpPr>
      <p:grpSpPr>
        <a:xfrm>
          <a:off x="0" y="0"/>
          <a:ext cx="0" cy="0"/>
          <a:chOff x="0" y="0"/>
          <a:chExt cx="0" cy="0"/>
        </a:xfrm>
      </p:grpSpPr>
      <p:sp>
        <p:nvSpPr>
          <p:cNvPr id="196" name="Google Shape;196;p49"/>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49"/>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8" name="Google Shape;198;p49"/>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9" name="Google Shape;199;p49"/>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0" name="Google Shape;200;p4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4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02"/>
        <p:cNvGrpSpPr/>
        <p:nvPr/>
      </p:nvGrpSpPr>
      <p:grpSpPr>
        <a:xfrm>
          <a:off x="0" y="0"/>
          <a:ext cx="0" cy="0"/>
          <a:chOff x="0" y="0"/>
          <a:chExt cx="0" cy="0"/>
        </a:xfrm>
      </p:grpSpPr>
      <p:sp>
        <p:nvSpPr>
          <p:cNvPr id="203" name="Google Shape;203;p5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 name="Google Shape;204;p5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5" name="Google Shape;205;p5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6" name="Google Shape;206;p50"/>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7" name="Google Shape;207;p5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p5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26"/>
          <p:cNvSpPr/>
          <p:nvPr/>
        </p:nvSpPr>
        <p:spPr>
          <a:xfrm>
            <a:off x="0" y="0"/>
            <a:ext cx="12192000" cy="6858000"/>
          </a:xfrm>
          <a:prstGeom prst="rect">
            <a:avLst/>
          </a:prstGeom>
          <a:solidFill>
            <a:srgbClr val="026794">
              <a:alpha val="7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 name="Google Shape;25;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6"/>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27"/>
          <p:cNvSpPr/>
          <p:nvPr/>
        </p:nvSpPr>
        <p:spPr>
          <a:xfrm>
            <a:off x="0" y="0"/>
            <a:ext cx="12192000" cy="6858000"/>
          </a:xfrm>
          <a:prstGeom prst="rect">
            <a:avLst/>
          </a:prstGeom>
          <a:solidFill>
            <a:srgbClr val="35B2B4">
              <a:alpha val="7686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7"/>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28"/>
          <p:cNvSpPr/>
          <p:nvPr/>
        </p:nvSpPr>
        <p:spPr>
          <a:xfrm>
            <a:off x="0" y="0"/>
            <a:ext cx="12192000" cy="6858000"/>
          </a:xfrm>
          <a:prstGeom prst="rect">
            <a:avLst/>
          </a:prstGeom>
          <a:solidFill>
            <a:srgbClr val="95CD7A">
              <a:alpha val="7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8"/>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38"/>
        <p:cNvGrpSpPr/>
        <p:nvPr/>
      </p:nvGrpSpPr>
      <p:grpSpPr>
        <a:xfrm>
          <a:off x="0" y="0"/>
          <a:ext cx="0" cy="0"/>
          <a:chOff x="0" y="0"/>
          <a:chExt cx="0" cy="0"/>
        </a:xfrm>
      </p:grpSpPr>
      <p:sp>
        <p:nvSpPr>
          <p:cNvPr id="39" name="Google Shape;3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0" name="Google Shape;40;p2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1" name="Google Shape;41;p29"/>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42" name="Google Shape;42;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45"/>
        <p:cNvGrpSpPr/>
        <p:nvPr/>
      </p:nvGrpSpPr>
      <p:grpSpPr>
        <a:xfrm>
          <a:off x="0" y="0"/>
          <a:ext cx="0" cy="0"/>
          <a:chOff x="0" y="0"/>
          <a:chExt cx="0" cy="0"/>
        </a:xfrm>
      </p:grpSpPr>
      <p:sp>
        <p:nvSpPr>
          <p:cNvPr id="46" name="Google Shape;46;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3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8" name="Google Shape;48;p30"/>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49" name="Google Shape;49;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52"/>
        <p:cNvGrpSpPr/>
        <p:nvPr/>
      </p:nvGrpSpPr>
      <p:grpSpPr>
        <a:xfrm>
          <a:off x="0" y="0"/>
          <a:ext cx="0" cy="0"/>
          <a:chOff x="0" y="0"/>
          <a:chExt cx="0" cy="0"/>
        </a:xfrm>
      </p:grpSpPr>
      <p:sp>
        <p:nvSpPr>
          <p:cNvPr id="53" name="Google Shape;53;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3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5" name="Google Shape;55;p31"/>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56" name="Google Shape;56;p3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59"/>
        <p:cNvGrpSpPr/>
        <p:nvPr/>
      </p:nvGrpSpPr>
      <p:grpSpPr>
        <a:xfrm>
          <a:off x="0" y="0"/>
          <a:ext cx="0" cy="0"/>
          <a:chOff x="0" y="0"/>
          <a:chExt cx="0" cy="0"/>
        </a:xfrm>
      </p:grpSpPr>
      <p:sp>
        <p:nvSpPr>
          <p:cNvPr id="60" name="Google Shape;60;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1" name="Google Shape;61;p3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62" name="Google Shape;62;p3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 name="Google Shape;63;p3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resourcecentre.savethechildren.net/document/field-handbook-unaccompanied-and-separated-childre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2"/>
        <p:cNvGrpSpPr/>
        <p:nvPr/>
      </p:nvGrpSpPr>
      <p:grpSpPr>
        <a:xfrm>
          <a:off x="0" y="0"/>
          <a:ext cx="0" cy="0"/>
          <a:chOff x="0" y="0"/>
          <a:chExt cx="0" cy="0"/>
        </a:xfrm>
      </p:grpSpPr>
      <p:sp>
        <p:nvSpPr>
          <p:cNvPr id="213" name="Google Shape;213;p2"/>
          <p:cNvSpPr txBox="1">
            <a:spLocks noGrp="1"/>
          </p:cNvSpPr>
          <p:nvPr>
            <p:ph type="body" idx="1"/>
          </p:nvPr>
        </p:nvSpPr>
        <p:spPr>
          <a:xfrm>
            <a:off x="1791097" y="1498296"/>
            <a:ext cx="8609806" cy="95295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chemeClr val="lt1"/>
              </a:buClr>
              <a:buSzPct val="142857"/>
              <a:buNone/>
            </a:pPr>
            <a:r>
              <a:rPr lang="en-GB"/>
              <a:t>Formation des formateurs-trices sur les ENAS</a:t>
            </a:r>
            <a:endParaRPr/>
          </a:p>
          <a:p>
            <a:pPr marL="0" lvl="0" indent="0" algn="ctr" rtl="0">
              <a:lnSpc>
                <a:spcPct val="90000"/>
              </a:lnSpc>
              <a:spcBef>
                <a:spcPts val="0"/>
              </a:spcBef>
              <a:spcAft>
                <a:spcPts val="0"/>
              </a:spcAft>
              <a:buClr>
                <a:schemeClr val="lt1"/>
              </a:buClr>
              <a:buSzPct val="142857"/>
              <a:buNone/>
            </a:pPr>
            <a:endParaRPr/>
          </a:p>
          <a:p>
            <a:pPr marL="0" lvl="0" indent="0" algn="ctr" rtl="0">
              <a:lnSpc>
                <a:spcPct val="90000"/>
              </a:lnSpc>
              <a:spcBef>
                <a:spcPts val="0"/>
              </a:spcBef>
              <a:spcAft>
                <a:spcPts val="0"/>
              </a:spcAft>
              <a:buClr>
                <a:schemeClr val="lt1"/>
              </a:buClr>
              <a:buSzPct val="142857"/>
              <a:buNone/>
            </a:pPr>
            <a:r>
              <a:rPr lang="en-GB"/>
              <a:t>Module 4.4 – Réintégration et suivi</a:t>
            </a:r>
            <a:endParaRPr/>
          </a:p>
        </p:txBody>
      </p:sp>
      <p:sp>
        <p:nvSpPr>
          <p:cNvPr id="214" name="Google Shape;214;p2"/>
          <p:cNvSpPr txBox="1">
            <a:spLocks noGrp="1"/>
          </p:cNvSpPr>
          <p:nvPr>
            <p:ph type="body" idx="2"/>
          </p:nvPr>
        </p:nvSpPr>
        <p:spPr>
          <a:xfrm>
            <a:off x="1791097" y="2616503"/>
            <a:ext cx="8646716" cy="2830568"/>
          </a:xfrm>
          <a:prstGeom prst="rect">
            <a:avLst/>
          </a:prstGeom>
          <a:noFill/>
          <a:ln>
            <a:noFill/>
          </a:ln>
        </p:spPr>
        <p:txBody>
          <a:bodyPr spcFirstLastPara="1" wrap="square" lIns="91425" tIns="45700" rIns="91425" bIns="45700" anchor="t" anchorCtr="0">
            <a:noAutofit/>
          </a:bodyPr>
          <a:lstStyle/>
          <a:p>
            <a:pPr marL="457200" lvl="0" indent="-228600" algn="l" rtl="0">
              <a:lnSpc>
                <a:spcPct val="150000"/>
              </a:lnSpc>
              <a:spcBef>
                <a:spcPts val="0"/>
              </a:spcBef>
              <a:spcAft>
                <a:spcPts val="0"/>
              </a:spcAft>
              <a:buSzPts val="2800"/>
              <a:buNone/>
            </a:pPr>
            <a:endParaRPr sz="1800" b="0" i="1" u="none" strike="noStrike">
              <a:solidFill>
                <a:schemeClr val="lt1"/>
              </a:solidFill>
              <a:latin typeface="Calibri"/>
              <a:ea typeface="Calibri"/>
              <a:cs typeface="Calibri"/>
              <a:sym typeface="Calibri"/>
            </a:endParaRPr>
          </a:p>
          <a:p>
            <a:pPr marL="457200" lvl="0" indent="-228600" algn="l" rtl="0">
              <a:lnSpc>
                <a:spcPct val="150000"/>
              </a:lnSpc>
              <a:spcBef>
                <a:spcPts val="0"/>
              </a:spcBef>
              <a:spcAft>
                <a:spcPts val="0"/>
              </a:spcAft>
              <a:buSzPts val="2800"/>
              <a:buNone/>
            </a:pPr>
            <a:r>
              <a:rPr lang="en-GB" sz="1800" i="1">
                <a:latin typeface="Calibri"/>
                <a:ea typeface="Calibri"/>
                <a:cs typeface="Calibri"/>
                <a:sym typeface="Calibri"/>
              </a:rPr>
              <a:t>A La</a:t>
            </a:r>
            <a:r>
              <a:rPr lang="en-GB" sz="1800" b="0" i="1" u="none" strike="noStrike">
                <a:solidFill>
                  <a:schemeClr val="lt1"/>
                </a:solidFill>
                <a:latin typeface="Calibri"/>
                <a:ea typeface="Calibri"/>
                <a:cs typeface="Calibri"/>
                <a:sym typeface="Calibri"/>
              </a:rPr>
              <a:t> fin de la session, les participant·e·s seront capables de:</a:t>
            </a:r>
            <a:endParaRPr b="0" i="1">
              <a:solidFill>
                <a:schemeClr val="lt1"/>
              </a:solidFill>
            </a:endParaRPr>
          </a:p>
          <a:p>
            <a:pPr marL="514350" lvl="0" indent="-285750" algn="l" rtl="0">
              <a:lnSpc>
                <a:spcPct val="150000"/>
              </a:lnSpc>
              <a:spcBef>
                <a:spcPts val="0"/>
              </a:spcBef>
              <a:spcAft>
                <a:spcPts val="0"/>
              </a:spcAft>
              <a:buSzPts val="2800"/>
              <a:buFont typeface="Noto Sans Symbols"/>
              <a:buChar char="✔"/>
            </a:pPr>
            <a:r>
              <a:rPr lang="en-GB" sz="1800" b="0" i="0" u="none" strike="noStrike">
                <a:solidFill>
                  <a:schemeClr val="lt1"/>
                </a:solidFill>
                <a:latin typeface="Calibri"/>
                <a:ea typeface="Calibri"/>
                <a:cs typeface="Calibri"/>
                <a:sym typeface="Calibri"/>
              </a:rPr>
              <a:t>Décrire la réintégration des ENAS</a:t>
            </a:r>
            <a:endParaRPr sz="1800">
              <a:latin typeface="Calibri"/>
              <a:ea typeface="Calibri"/>
              <a:cs typeface="Calibri"/>
              <a:sym typeface="Calibri"/>
            </a:endParaRPr>
          </a:p>
          <a:p>
            <a:pPr marL="514350" lvl="0" indent="-285750" algn="l" rtl="0">
              <a:lnSpc>
                <a:spcPct val="150000"/>
              </a:lnSpc>
              <a:spcBef>
                <a:spcPts val="0"/>
              </a:spcBef>
              <a:spcAft>
                <a:spcPts val="0"/>
              </a:spcAft>
              <a:buSzPts val="2800"/>
              <a:buFont typeface="Noto Sans Symbols"/>
              <a:buChar char="✔"/>
            </a:pPr>
            <a:r>
              <a:rPr lang="en-GB" sz="1800">
                <a:latin typeface="Calibri"/>
                <a:ea typeface="Calibri"/>
                <a:cs typeface="Calibri"/>
                <a:sym typeface="Calibri"/>
              </a:rPr>
              <a:t>Décrire l’importance du suivi après la réunification</a:t>
            </a:r>
            <a:endParaRPr sz="1800" b="0" i="0" u="none" strike="noStrike">
              <a:solidFill>
                <a:schemeClr val="lt1"/>
              </a:solidFill>
              <a:latin typeface="Calibri"/>
              <a:ea typeface="Calibri"/>
              <a:cs typeface="Calibri"/>
              <a:sym typeface="Calibri"/>
            </a:endParaRPr>
          </a:p>
          <a:p>
            <a:pPr marL="514350" lvl="0" indent="-285750" algn="l" rtl="0">
              <a:lnSpc>
                <a:spcPct val="150000"/>
              </a:lnSpc>
              <a:spcBef>
                <a:spcPts val="0"/>
              </a:spcBef>
              <a:spcAft>
                <a:spcPts val="0"/>
              </a:spcAft>
              <a:buSzPts val="2800"/>
              <a:buFont typeface="Noto Sans Symbols"/>
              <a:buChar char="✔"/>
            </a:pPr>
            <a:r>
              <a:rPr lang="en-GB" sz="1800" b="0" i="0" u="none" strike="noStrike">
                <a:solidFill>
                  <a:schemeClr val="lt1"/>
                </a:solidFill>
                <a:latin typeface="Calibri"/>
                <a:ea typeface="Calibri"/>
                <a:cs typeface="Calibri"/>
                <a:sym typeface="Calibri"/>
              </a:rPr>
              <a:t>Comparer les rôles et responsabilités des parties prenantes après la réunification</a:t>
            </a:r>
            <a:endParaRPr/>
          </a:p>
          <a:p>
            <a:pPr marL="514350" lvl="0" indent="-285750" algn="l" rtl="0">
              <a:lnSpc>
                <a:spcPct val="150000"/>
              </a:lnSpc>
              <a:spcBef>
                <a:spcPts val="0"/>
              </a:spcBef>
              <a:spcAft>
                <a:spcPts val="0"/>
              </a:spcAft>
              <a:buSzPts val="2800"/>
              <a:buFont typeface="Noto Sans Symbols"/>
              <a:buChar char="✔"/>
            </a:pPr>
            <a:r>
              <a:rPr lang="en-GB" sz="1800" b="0" i="0" u="none" strike="noStrike">
                <a:solidFill>
                  <a:schemeClr val="lt1"/>
                </a:solidFill>
                <a:latin typeface="Calibri"/>
                <a:ea typeface="Calibri"/>
                <a:cs typeface="Calibri"/>
                <a:sym typeface="Calibri"/>
              </a:rPr>
              <a:t>Créer un plan de renforcement des capacités locales</a:t>
            </a:r>
            <a:br>
              <a:rPr lang="en-GB" sz="1800" b="0" i="0" u="none" strike="noStrike">
                <a:solidFill>
                  <a:schemeClr val="lt1"/>
                </a:solidFill>
                <a:latin typeface="Calibri"/>
                <a:ea typeface="Calibri"/>
                <a:cs typeface="Calibri"/>
                <a:sym typeface="Calibri"/>
              </a:rPr>
            </a:br>
            <a:endParaRPr sz="1800" b="0" i="0" u="none" strike="noStrike">
              <a:solidFill>
                <a:schemeClr val="lt1"/>
              </a:solidFill>
              <a:latin typeface="Calibri"/>
              <a:ea typeface="Calibri"/>
              <a:cs typeface="Calibri"/>
              <a:sym typeface="Calibri"/>
            </a:endParaRPr>
          </a:p>
          <a:p>
            <a:pPr marL="0" lvl="0" indent="0" algn="ctr" rtl="0">
              <a:lnSpc>
                <a:spcPct val="90000"/>
              </a:lnSpc>
              <a:spcBef>
                <a:spcPts val="0"/>
              </a:spcBef>
              <a:spcAft>
                <a:spcPts val="0"/>
              </a:spcAft>
              <a:buClr>
                <a:schemeClr val="lt1"/>
              </a:buClr>
              <a:buSzPts val="2800"/>
              <a:buNone/>
            </a:pPr>
            <a:endParaRPr/>
          </a:p>
        </p:txBody>
      </p:sp>
      <p:pic>
        <p:nvPicPr>
          <p:cNvPr id="3" name="Picture 2" descr="A black background with white text&#10;&#10;AI-generated content may be incorrect.">
            <a:extLst>
              <a:ext uri="{FF2B5EF4-FFF2-40B4-BE49-F238E27FC236}">
                <a16:creationId xmlns:a16="http://schemas.microsoft.com/office/drawing/2014/main" id="{88F60E44-714C-76EF-8264-5C06E52B592A}"/>
              </a:ext>
            </a:extLst>
          </p:cNvPr>
          <p:cNvPicPr>
            <a:picLocks noChangeAspect="1"/>
          </p:cNvPicPr>
          <p:nvPr/>
        </p:nvPicPr>
        <p:blipFill>
          <a:blip r:embed="rId4"/>
          <a:stretch>
            <a:fillRect/>
          </a:stretch>
        </p:blipFill>
        <p:spPr>
          <a:xfrm>
            <a:off x="7798526" y="5189218"/>
            <a:ext cx="4393474" cy="166878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7"/>
          <p:cNvSpPr txBox="1">
            <a:spLocks noGrp="1"/>
          </p:cNvSpPr>
          <p:nvPr>
            <p:ph type="title"/>
          </p:nvPr>
        </p:nvSpPr>
        <p:spPr>
          <a:xfrm>
            <a:off x="273554" y="172615"/>
            <a:ext cx="8424936" cy="1600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7467D"/>
              </a:buClr>
              <a:buSzPts val="3600"/>
              <a:buFont typeface="Helvetica Neue"/>
              <a:buNone/>
            </a:pPr>
            <a:r>
              <a:rPr lang="en-GB">
                <a:solidFill>
                  <a:srgbClr val="97467D"/>
                </a:solidFill>
                <a:latin typeface="Helvetica Neue"/>
                <a:ea typeface="Helvetica Neue"/>
                <a:cs typeface="Helvetica Neue"/>
                <a:sym typeface="Helvetica Neue"/>
              </a:rPr>
              <a:t>Qu’est-ce qui a pu changer?</a:t>
            </a:r>
            <a:endParaRPr/>
          </a:p>
        </p:txBody>
      </p:sp>
      <p:sp>
        <p:nvSpPr>
          <p:cNvPr id="222" name="Google Shape;222;p7"/>
          <p:cNvSpPr txBox="1"/>
          <p:nvPr/>
        </p:nvSpPr>
        <p:spPr>
          <a:xfrm>
            <a:off x="507930" y="1772815"/>
            <a:ext cx="11176139" cy="4914423"/>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Grande pauvreté dans la famille/le lieu de résidence  </a:t>
            </a:r>
            <a:endParaRPr/>
          </a:p>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Conflit dans la région </a:t>
            </a:r>
            <a:endParaRPr/>
          </a:p>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Décès d'un membre de la famille (surtout s'il s'agit de la personne qui s'occupe le plus de l'enfant) </a:t>
            </a:r>
            <a:endParaRPr/>
          </a:p>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Remariage d'un parent </a:t>
            </a:r>
            <a:endParaRPr/>
          </a:p>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Préjugés/discrimination résultant de l'expérience vécue lors de la séparation </a:t>
            </a:r>
            <a:endParaRPr/>
          </a:p>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Manque d'accès à l'éducation, à l'emploi et aux services de santé de base (auxquels les enfants avaient accès dans leur lieu de déplacement) </a:t>
            </a:r>
            <a:endParaRPr sz="2590" b="0" i="0" u="none" strike="noStrike" cap="none">
              <a:solidFill>
                <a:schemeClr val="dk1"/>
              </a:solidFill>
              <a:latin typeface="Calibri"/>
              <a:ea typeface="Calibri"/>
              <a:cs typeface="Calibri"/>
              <a:sym typeface="Calibri"/>
            </a:endParaRPr>
          </a:p>
          <a:p>
            <a:pPr marL="228600" marR="0" lvl="0" indent="-228600" algn="l" rtl="0">
              <a:lnSpc>
                <a:spcPct val="10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 enfant/jeune personne </a:t>
            </a:r>
            <a:r>
              <a:rPr lang="en-GB" sz="2590">
                <a:solidFill>
                  <a:schemeClr val="dk1"/>
                </a:solidFill>
                <a:latin typeface="Calibri"/>
                <a:ea typeface="Calibri"/>
                <a:cs typeface="Calibri"/>
                <a:sym typeface="Calibri"/>
              </a:rPr>
              <a:t> par exemple habitué à l’</a:t>
            </a:r>
            <a:r>
              <a:rPr lang="en-GB" sz="2590" b="0" i="0" u="none" strike="noStrike" cap="none">
                <a:solidFill>
                  <a:schemeClr val="dk1"/>
                </a:solidFill>
                <a:latin typeface="Calibri"/>
                <a:ea typeface="Calibri"/>
                <a:cs typeface="Calibri"/>
                <a:sym typeface="Calibri"/>
              </a:rPr>
              <a:t>indépendan</a:t>
            </a:r>
            <a:r>
              <a:rPr lang="en-GB" sz="2590">
                <a:solidFill>
                  <a:schemeClr val="dk1"/>
                </a:solidFill>
                <a:latin typeface="Calibri"/>
                <a:ea typeface="Calibri"/>
                <a:cs typeface="Calibri"/>
                <a:sym typeface="Calibri"/>
              </a:rPr>
              <a:t>ce</a:t>
            </a:r>
            <a:endParaRPr sz="1400" b="0" i="0" u="none" strike="noStrike" cap="none">
              <a:solidFill>
                <a:srgbClr val="0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2">
                                            <p:txEl>
                                              <p:pRg st="0" end="0"/>
                                            </p:txEl>
                                          </p:spTgt>
                                        </p:tgtEl>
                                        <p:attrNameLst>
                                          <p:attrName>style.visibility</p:attrName>
                                        </p:attrNameLst>
                                      </p:cBhvr>
                                      <p:to>
                                        <p:strVal val="visible"/>
                                      </p:to>
                                    </p:set>
                                    <p:animEffect transition="in" filter="fade">
                                      <p:cBhvr>
                                        <p:cTn id="7" dur="1000"/>
                                        <p:tgtEl>
                                          <p:spTgt spid="2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2">
                                            <p:txEl>
                                              <p:pRg st="1" end="1"/>
                                            </p:txEl>
                                          </p:spTgt>
                                        </p:tgtEl>
                                        <p:attrNameLst>
                                          <p:attrName>style.visibility</p:attrName>
                                        </p:attrNameLst>
                                      </p:cBhvr>
                                      <p:to>
                                        <p:strVal val="visible"/>
                                      </p:to>
                                    </p:set>
                                    <p:animEffect transition="in" filter="fade">
                                      <p:cBhvr>
                                        <p:cTn id="12" dur="1000"/>
                                        <p:tgtEl>
                                          <p:spTgt spid="2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2">
                                            <p:txEl>
                                              <p:pRg st="2" end="2"/>
                                            </p:txEl>
                                          </p:spTgt>
                                        </p:tgtEl>
                                        <p:attrNameLst>
                                          <p:attrName>style.visibility</p:attrName>
                                        </p:attrNameLst>
                                      </p:cBhvr>
                                      <p:to>
                                        <p:strVal val="visible"/>
                                      </p:to>
                                    </p:set>
                                    <p:animEffect transition="in" filter="fade">
                                      <p:cBhvr>
                                        <p:cTn id="17" dur="1000"/>
                                        <p:tgtEl>
                                          <p:spTgt spid="2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2">
                                            <p:txEl>
                                              <p:pRg st="3" end="3"/>
                                            </p:txEl>
                                          </p:spTgt>
                                        </p:tgtEl>
                                        <p:attrNameLst>
                                          <p:attrName>style.visibility</p:attrName>
                                        </p:attrNameLst>
                                      </p:cBhvr>
                                      <p:to>
                                        <p:strVal val="visible"/>
                                      </p:to>
                                    </p:set>
                                    <p:animEffect transition="in" filter="fade">
                                      <p:cBhvr>
                                        <p:cTn id="22" dur="1000"/>
                                        <p:tgtEl>
                                          <p:spTgt spid="22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2">
                                            <p:txEl>
                                              <p:pRg st="4" end="4"/>
                                            </p:txEl>
                                          </p:spTgt>
                                        </p:tgtEl>
                                        <p:attrNameLst>
                                          <p:attrName>style.visibility</p:attrName>
                                        </p:attrNameLst>
                                      </p:cBhvr>
                                      <p:to>
                                        <p:strVal val="visible"/>
                                      </p:to>
                                    </p:set>
                                    <p:animEffect transition="in" filter="fade">
                                      <p:cBhvr>
                                        <p:cTn id="27" dur="1000"/>
                                        <p:tgtEl>
                                          <p:spTgt spid="22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2">
                                            <p:txEl>
                                              <p:pRg st="5" end="5"/>
                                            </p:txEl>
                                          </p:spTgt>
                                        </p:tgtEl>
                                        <p:attrNameLst>
                                          <p:attrName>style.visibility</p:attrName>
                                        </p:attrNameLst>
                                      </p:cBhvr>
                                      <p:to>
                                        <p:strVal val="visible"/>
                                      </p:to>
                                    </p:set>
                                    <p:animEffect transition="in" filter="fade">
                                      <p:cBhvr>
                                        <p:cTn id="32" dur="1000"/>
                                        <p:tgtEl>
                                          <p:spTgt spid="22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2">
                                            <p:txEl>
                                              <p:pRg st="6" end="6"/>
                                            </p:txEl>
                                          </p:spTgt>
                                        </p:tgtEl>
                                        <p:attrNameLst>
                                          <p:attrName>style.visibility</p:attrName>
                                        </p:attrNameLst>
                                      </p:cBhvr>
                                      <p:to>
                                        <p:strVal val="visible"/>
                                      </p:to>
                                    </p:set>
                                    <p:animEffect transition="in" filter="fade">
                                      <p:cBhvr>
                                        <p:cTn id="37" dur="1000"/>
                                        <p:tgtEl>
                                          <p:spTgt spid="2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
          <p:cNvSpPr txBox="1">
            <a:spLocks noGrp="1"/>
          </p:cNvSpPr>
          <p:nvPr>
            <p:ph type="title"/>
          </p:nvPr>
        </p:nvSpPr>
        <p:spPr>
          <a:xfrm>
            <a:off x="656023" y="31716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93366"/>
              </a:buClr>
              <a:buSzPts val="3600"/>
              <a:buFont typeface="Helvetica Neue"/>
              <a:buNone/>
            </a:pPr>
            <a:r>
              <a:rPr lang="en-GB">
                <a:solidFill>
                  <a:srgbClr val="993366"/>
                </a:solidFill>
              </a:rPr>
              <a:t>Activité 1:  Suivi</a:t>
            </a:r>
            <a:endParaRPr/>
          </a:p>
        </p:txBody>
      </p:sp>
      <p:pic>
        <p:nvPicPr>
          <p:cNvPr id="228" name="Google Shape;228;p4"/>
          <p:cNvPicPr preferRelativeResize="0"/>
          <p:nvPr/>
        </p:nvPicPr>
        <p:blipFill rotWithShape="1">
          <a:blip r:embed="rId3">
            <a:alphaModFix/>
          </a:blip>
          <a:srcRect/>
          <a:stretch/>
        </p:blipFill>
        <p:spPr>
          <a:xfrm>
            <a:off x="8413991" y="-215100"/>
            <a:ext cx="3386757" cy="3386757"/>
          </a:xfrm>
          <a:prstGeom prst="rect">
            <a:avLst/>
          </a:prstGeom>
          <a:noFill/>
          <a:ln>
            <a:noFill/>
          </a:ln>
        </p:spPr>
      </p:pic>
      <p:sp>
        <p:nvSpPr>
          <p:cNvPr id="229" name="Google Shape;229;p4"/>
          <p:cNvSpPr txBox="1"/>
          <p:nvPr/>
        </p:nvSpPr>
        <p:spPr>
          <a:xfrm>
            <a:off x="656023" y="2005069"/>
            <a:ext cx="10999800" cy="400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Vous avez 15 minutes pour réaliser l’activité suivante avec votre partenaire.</a:t>
            </a:r>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1">
                <a:solidFill>
                  <a:schemeClr val="dk1"/>
                </a:solidFill>
                <a:latin typeface="Calibri"/>
                <a:ea typeface="Calibri"/>
                <a:cs typeface="Calibri"/>
                <a:sym typeface="Calibri"/>
              </a:rPr>
              <a:t>Réfléchissez 	aux </a:t>
            </a:r>
            <a:r>
              <a:rPr lang="en-GB" sz="2000" b="1" i="0" u="none" strike="noStrike" cap="none">
                <a:solidFill>
                  <a:schemeClr val="dk1"/>
                </a:solidFill>
                <a:latin typeface="Calibri"/>
                <a:ea typeface="Calibri"/>
                <a:cs typeface="Calibri"/>
                <a:sym typeface="Calibri"/>
              </a:rPr>
              <a:t>facteurs qui nécessiteraient de  prioriser les suivi </a:t>
            </a:r>
            <a:r>
              <a:rPr lang="en-GB" sz="2000" b="1">
                <a:solidFill>
                  <a:schemeClr val="dk1"/>
                </a:solidFill>
                <a:latin typeface="Calibri"/>
                <a:ea typeface="Calibri"/>
                <a:cs typeface="Calibri"/>
                <a:sym typeface="Calibri"/>
              </a:rPr>
              <a:t>d</a:t>
            </a:r>
            <a:r>
              <a:rPr lang="en-GB" sz="2000" b="1" i="0" u="none" strike="noStrike" cap="none">
                <a:solidFill>
                  <a:schemeClr val="dk1"/>
                </a:solidFill>
                <a:latin typeface="Calibri"/>
                <a:ea typeface="Calibri"/>
                <a:cs typeface="Calibri"/>
                <a:sym typeface="Calibri"/>
              </a:rPr>
              <a:t>es enfants qui ont été réunifiés?</a:t>
            </a:r>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1400" b="1" i="0" u="none" strike="noStrike" cap="none">
                <a:solidFill>
                  <a:srgbClr val="000000"/>
                </a:solidFill>
                <a:latin typeface="Arial"/>
                <a:ea typeface="Arial"/>
                <a:cs typeface="Arial"/>
                <a:sym typeface="Arial"/>
              </a:rPr>
              <a:t>Considérez:</a:t>
            </a:r>
            <a:r>
              <a:rPr lang="en-GB" sz="1400" b="0" i="0" u="none" strike="noStrike" cap="none">
                <a:solidFill>
                  <a:srgbClr val="000000"/>
                </a:solidFill>
                <a:latin typeface="Arial"/>
                <a:ea typeface="Arial"/>
                <a:cs typeface="Arial"/>
                <a:sym typeface="Arial"/>
              </a:rPr>
              <a:t> </a:t>
            </a:r>
            <a:endParaRPr/>
          </a:p>
          <a:p>
            <a:pPr marL="228600" marR="0" lvl="0" indent="-228600" algn="l" rtl="0">
              <a:lnSpc>
                <a:spcPct val="7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la relation de l'enfant avec sa famille et sa communauté  </a:t>
            </a:r>
            <a:endParaRPr/>
          </a:p>
          <a:p>
            <a:pPr marL="228600" marR="0" lvl="0" indent="-228600" algn="l" rtl="0">
              <a:lnSpc>
                <a:spcPct val="7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Les </a:t>
            </a:r>
            <a:r>
              <a:rPr lang="en-GB" sz="2590">
                <a:solidFill>
                  <a:schemeClr val="dk1"/>
                </a:solidFill>
                <a:latin typeface="Calibri"/>
                <a:ea typeface="Calibri"/>
                <a:cs typeface="Calibri"/>
                <a:sym typeface="Calibri"/>
              </a:rPr>
              <a:t>ressources,</a:t>
            </a:r>
            <a:r>
              <a:rPr lang="en-GB" sz="2590" b="0" i="0" u="none" strike="noStrike" cap="none">
                <a:solidFill>
                  <a:schemeClr val="dk1"/>
                </a:solidFill>
                <a:latin typeface="Calibri"/>
                <a:ea typeface="Calibri"/>
                <a:cs typeface="Calibri"/>
                <a:sym typeface="Calibri"/>
              </a:rPr>
              <a:t> relations et </a:t>
            </a:r>
            <a:r>
              <a:rPr lang="en-GB" sz="2590">
                <a:solidFill>
                  <a:schemeClr val="dk1"/>
                </a:solidFill>
                <a:latin typeface="Calibri"/>
                <a:ea typeface="Calibri"/>
                <a:cs typeface="Calibri"/>
                <a:sym typeface="Calibri"/>
              </a:rPr>
              <a:t>atouts existants </a:t>
            </a:r>
            <a:r>
              <a:rPr lang="en-GB" sz="2590" b="0" i="0" u="none" strike="noStrike" cap="none">
                <a:solidFill>
                  <a:schemeClr val="dk1"/>
                </a:solidFill>
                <a:latin typeface="Calibri"/>
                <a:ea typeface="Calibri"/>
                <a:cs typeface="Calibri"/>
                <a:sym typeface="Calibri"/>
              </a:rPr>
              <a:t>dont dispose la famille, ainsi que le niveau des services </a:t>
            </a:r>
            <a:r>
              <a:rPr lang="en-GB" sz="2590">
                <a:solidFill>
                  <a:schemeClr val="dk1"/>
                </a:solidFill>
                <a:latin typeface="Calibri"/>
                <a:ea typeface="Calibri"/>
                <a:cs typeface="Calibri"/>
                <a:sym typeface="Calibri"/>
              </a:rPr>
              <a:t>disponibles dans </a:t>
            </a:r>
            <a:r>
              <a:rPr lang="en-GB" sz="2590" b="0" i="0" u="none" strike="noStrike" cap="none">
                <a:solidFill>
                  <a:schemeClr val="dk1"/>
                </a:solidFill>
                <a:latin typeface="Calibri"/>
                <a:ea typeface="Calibri"/>
                <a:cs typeface="Calibri"/>
                <a:sym typeface="Calibri"/>
              </a:rPr>
              <a:t>la communauté pour soutenir et protéger les enfants et les familles  </a:t>
            </a:r>
            <a:endParaRPr/>
          </a:p>
          <a:p>
            <a:pPr marL="228600" marR="0" lvl="0" indent="-228600" algn="l" rtl="0">
              <a:lnSpc>
                <a:spcPct val="7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Les circonstances liées à la séparation de l'enfant  </a:t>
            </a:r>
            <a:endParaRPr/>
          </a:p>
          <a:p>
            <a:pPr marL="228600" marR="0" lvl="0" indent="-228600" algn="l" rtl="0">
              <a:lnSpc>
                <a:spcPct val="70000"/>
              </a:lnSpc>
              <a:spcBef>
                <a:spcPts val="1000"/>
              </a:spcBef>
              <a:spcAft>
                <a:spcPts val="0"/>
              </a:spcAft>
              <a:buClr>
                <a:schemeClr val="accent1"/>
              </a:buClr>
              <a:buSzPts val="2590"/>
              <a:buFont typeface="Arial"/>
              <a:buChar char="•"/>
            </a:pPr>
            <a:r>
              <a:rPr lang="en-GB" sz="2590" b="0" i="0" u="none" strike="noStrike" cap="none">
                <a:solidFill>
                  <a:schemeClr val="dk1"/>
                </a:solidFill>
                <a:latin typeface="Calibri"/>
                <a:ea typeface="Calibri"/>
                <a:cs typeface="Calibri"/>
                <a:sym typeface="Calibri"/>
              </a:rPr>
              <a:t>Les </a:t>
            </a:r>
            <a:r>
              <a:rPr lang="en-GB" sz="2590">
                <a:solidFill>
                  <a:schemeClr val="dk1"/>
                </a:solidFill>
                <a:latin typeface="Calibri"/>
                <a:ea typeface="Calibri"/>
                <a:cs typeface="Calibri"/>
                <a:sym typeface="Calibri"/>
              </a:rPr>
              <a:t>conditions </a:t>
            </a:r>
            <a:r>
              <a:rPr lang="en-GB" sz="2590" b="0" i="0" u="none" strike="noStrike" cap="none">
                <a:solidFill>
                  <a:schemeClr val="dk1"/>
                </a:solidFill>
                <a:latin typeface="Calibri"/>
                <a:ea typeface="Calibri"/>
                <a:cs typeface="Calibri"/>
                <a:sym typeface="Calibri"/>
              </a:rPr>
              <a:t>dans lesquelles l'enfant retournera, y compris le </a:t>
            </a:r>
            <a:r>
              <a:rPr lang="en-GB" sz="2590">
                <a:solidFill>
                  <a:schemeClr val="dk1"/>
                </a:solidFill>
                <a:latin typeface="Calibri"/>
                <a:ea typeface="Calibri"/>
                <a:cs typeface="Calibri"/>
                <a:sym typeface="Calibri"/>
              </a:rPr>
              <a:t>niveau </a:t>
            </a:r>
            <a:r>
              <a:rPr lang="en-GB" sz="2590" b="0" i="0" u="none" strike="noStrike" cap="none">
                <a:solidFill>
                  <a:schemeClr val="dk1"/>
                </a:solidFill>
                <a:latin typeface="Calibri"/>
                <a:ea typeface="Calibri"/>
                <a:cs typeface="Calibri"/>
                <a:sym typeface="Calibri"/>
              </a:rPr>
              <a:t>de préparation possible.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1"/>
          <p:cNvSpPr/>
          <p:nvPr/>
        </p:nvSpPr>
        <p:spPr>
          <a:xfrm>
            <a:off x="424110" y="579399"/>
            <a:ext cx="11121567" cy="62786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000" b="1" i="1" u="none" strike="noStrike" cap="none">
                <a:solidFill>
                  <a:srgbClr val="97467D"/>
                </a:solidFill>
                <a:latin typeface="Helvetica Neue"/>
                <a:ea typeface="Helvetica Neue"/>
                <a:cs typeface="Helvetica Neue"/>
                <a:sym typeface="Helvetica Neue"/>
              </a:rPr>
              <a:t>Qui est responsable des ENAS après leur réunification ?</a:t>
            </a:r>
            <a:endParaRPr sz="3000" b="1" i="0" u="none" strike="noStrike" cap="none">
              <a:solidFill>
                <a:srgbClr val="00000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2400"/>
              <a:buFont typeface="Arial"/>
              <a:buNone/>
            </a:pPr>
            <a:endParaRPr sz="2400" b="0" i="1"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endParaRPr sz="2400" b="1" i="1"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r>
              <a:rPr lang="en-GB" sz="2400" b="1" i="1" u="none" strike="noStrike" cap="none">
                <a:solidFill>
                  <a:schemeClr val="dk1"/>
                </a:solidFill>
                <a:latin typeface="Helvetica Neue"/>
                <a:ea typeface="Helvetica Neue"/>
                <a:cs typeface="Helvetica Neue"/>
                <a:sym typeface="Helvetica Neue"/>
              </a:rPr>
              <a:t>Les enfants </a:t>
            </a:r>
            <a:r>
              <a:rPr lang="en-GB" sz="2400" b="1" i="1">
                <a:solidFill>
                  <a:schemeClr val="dk1"/>
                </a:solidFill>
                <a:latin typeface="Helvetica Neue"/>
                <a:ea typeface="Helvetica Neue"/>
                <a:cs typeface="Helvetica Neue"/>
                <a:sym typeface="Helvetica Neue"/>
              </a:rPr>
              <a:t>sont </a:t>
            </a:r>
            <a:r>
              <a:rPr lang="en-GB" sz="2400" b="1" i="1" u="none" strike="noStrike" cap="none">
                <a:solidFill>
                  <a:schemeClr val="dk1"/>
                </a:solidFill>
                <a:latin typeface="Helvetica Neue"/>
                <a:ea typeface="Helvetica Neue"/>
                <a:cs typeface="Helvetica Neue"/>
                <a:sym typeface="Helvetica Neue"/>
              </a:rPr>
              <a:t>sous la responsabilité de la famille et de la communauté. </a:t>
            </a:r>
            <a:endParaRPr/>
          </a:p>
          <a:p>
            <a:pPr marL="342900" marR="0" lvl="0" indent="-19050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Helvetica Neue"/>
              <a:ea typeface="Helvetica Neue"/>
              <a:cs typeface="Helvetica Neue"/>
              <a:sym typeface="Helvetica Neue"/>
            </a:endParaRPr>
          </a:p>
          <a:p>
            <a:pPr marL="342900" marR="0" lvl="0" indent="-342900" algn="l" rtl="0">
              <a:lnSpc>
                <a:spcPct val="150000"/>
              </a:lnSpc>
              <a:spcBef>
                <a:spcPts val="0"/>
              </a:spcBef>
              <a:spcAft>
                <a:spcPts val="0"/>
              </a:spcAft>
              <a:buClr>
                <a:schemeClr val="dk1"/>
              </a:buClr>
              <a:buSzPts val="2400"/>
              <a:buFont typeface="Arial"/>
              <a:buChar char="•"/>
            </a:pPr>
            <a:r>
              <a:rPr lang="en-GB" sz="2400" b="0" i="0" u="none" strike="noStrike" cap="none">
                <a:solidFill>
                  <a:schemeClr val="dk1"/>
                </a:solidFill>
                <a:latin typeface="Helvetica Neue"/>
                <a:ea typeface="Helvetica Neue"/>
                <a:cs typeface="Helvetica Neue"/>
                <a:sym typeface="Helvetica Neue"/>
              </a:rPr>
              <a:t>Impliquer les autorités locales et les autres organisations concernées par la protection des enfants. </a:t>
            </a:r>
            <a:endParaRPr/>
          </a:p>
          <a:p>
            <a:pPr marL="342900" marR="0" lvl="0" indent="-342900" algn="l" rtl="0">
              <a:lnSpc>
                <a:spcPct val="150000"/>
              </a:lnSpc>
              <a:spcBef>
                <a:spcPts val="0"/>
              </a:spcBef>
              <a:spcAft>
                <a:spcPts val="0"/>
              </a:spcAft>
              <a:buClr>
                <a:schemeClr val="dk1"/>
              </a:buClr>
              <a:buSzPts val="2400"/>
              <a:buFont typeface="Arial"/>
              <a:buChar char="•"/>
            </a:pPr>
            <a:r>
              <a:rPr lang="en-GB" sz="2400" b="0" i="0" u="none" strike="noStrike" cap="none">
                <a:solidFill>
                  <a:schemeClr val="dk1"/>
                </a:solidFill>
                <a:latin typeface="Helvetica Neue"/>
                <a:ea typeface="Helvetica Neue"/>
                <a:cs typeface="Helvetica Neue"/>
                <a:sym typeface="Helvetica Neue"/>
              </a:rPr>
              <a:t>Promouvoir l'appropriation par la communauté locale  </a:t>
            </a:r>
            <a:endParaRPr/>
          </a:p>
          <a:p>
            <a:pPr marL="342900" marR="0" lvl="0" indent="-342900" algn="l" rtl="0">
              <a:lnSpc>
                <a:spcPct val="150000"/>
              </a:lnSpc>
              <a:spcBef>
                <a:spcPts val="0"/>
              </a:spcBef>
              <a:spcAft>
                <a:spcPts val="0"/>
              </a:spcAft>
              <a:buClr>
                <a:schemeClr val="dk1"/>
              </a:buClr>
              <a:buSzPts val="2400"/>
              <a:buFont typeface="Arial"/>
              <a:buChar char="•"/>
            </a:pPr>
            <a:r>
              <a:rPr lang="en-GB" sz="2400" b="0" i="0" u="none" strike="noStrike" cap="none">
                <a:solidFill>
                  <a:schemeClr val="dk1"/>
                </a:solidFill>
                <a:latin typeface="Helvetica Neue"/>
                <a:ea typeface="Helvetica Neue"/>
                <a:cs typeface="Helvetica Neue"/>
                <a:sym typeface="Helvetica Neue"/>
              </a:rPr>
              <a:t>Développer les capacités locales en impliquant les principaux membres de la communauté dans la conception, la mise en œuvre et l'évaluation des programmes de suivi et fournir une formation, un mentorat et d'autres formes de soutien.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0"/>
          <p:cNvSpPr/>
          <p:nvPr/>
        </p:nvSpPr>
        <p:spPr>
          <a:xfrm>
            <a:off x="395536" y="793417"/>
            <a:ext cx="10420200" cy="473971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400" b="1" i="0" u="none" strike="noStrike" cap="none">
                <a:solidFill>
                  <a:srgbClr val="993366"/>
                </a:solidFill>
                <a:latin typeface="Helvetica Neue"/>
                <a:ea typeface="Helvetica Neue"/>
                <a:cs typeface="Helvetica Neue"/>
                <a:sym typeface="Helvetica Neue"/>
              </a:rPr>
              <a:t>Le suivi doit se</a:t>
            </a:r>
            <a:r>
              <a:rPr lang="en-GB" sz="2400" b="1">
                <a:solidFill>
                  <a:srgbClr val="993366"/>
                </a:solidFill>
                <a:latin typeface="Helvetica Neue"/>
                <a:ea typeface="Helvetica Neue"/>
                <a:cs typeface="Helvetica Neue"/>
                <a:sym typeface="Helvetica Neue"/>
              </a:rPr>
              <a:t> faire </a:t>
            </a:r>
            <a:r>
              <a:rPr lang="en-GB" sz="2400" b="1" i="0" u="none" strike="noStrike" cap="none">
                <a:solidFill>
                  <a:srgbClr val="993366"/>
                </a:solidFill>
                <a:latin typeface="Helvetica Neue"/>
                <a:ea typeface="Helvetica Neue"/>
                <a:cs typeface="Helvetica Neue"/>
                <a:sym typeface="Helvetica Neue"/>
              </a:rPr>
              <a:t>de préférence par les</a:t>
            </a:r>
            <a:r>
              <a:rPr lang="en-GB" sz="2400" b="1">
                <a:solidFill>
                  <a:srgbClr val="993366"/>
                </a:solidFill>
                <a:latin typeface="Helvetica Neue"/>
                <a:ea typeface="Helvetica Neue"/>
                <a:cs typeface="Helvetica Neue"/>
                <a:sym typeface="Helvetica Neue"/>
              </a:rPr>
              <a:t> </a:t>
            </a:r>
            <a:r>
              <a:rPr lang="en-GB" sz="2400" b="1" i="0" u="none" strike="noStrike" cap="none">
                <a:solidFill>
                  <a:srgbClr val="993366"/>
                </a:solidFill>
                <a:latin typeface="Helvetica Neue"/>
                <a:ea typeface="Helvetica Neue"/>
                <a:cs typeface="Helvetica Neue"/>
                <a:sym typeface="Helvetica Neue"/>
              </a:rPr>
              <a:t>systèmes de protection  de l</a:t>
            </a:r>
            <a:r>
              <a:rPr lang="en-GB" sz="2400" b="1">
                <a:solidFill>
                  <a:srgbClr val="993366"/>
                </a:solidFill>
                <a:latin typeface="Helvetica Neue"/>
                <a:ea typeface="Helvetica Neue"/>
                <a:cs typeface="Helvetica Neue"/>
                <a:sym typeface="Helvetica Neue"/>
              </a:rPr>
              <a:t>’enfance </a:t>
            </a:r>
            <a:r>
              <a:rPr lang="en-GB" sz="2400" b="1" i="0" u="none" strike="noStrike" cap="none">
                <a:solidFill>
                  <a:srgbClr val="993366"/>
                </a:solidFill>
                <a:latin typeface="Helvetica Neue"/>
                <a:ea typeface="Helvetica Neue"/>
                <a:cs typeface="Helvetica Neue"/>
                <a:sym typeface="Helvetica Neue"/>
              </a:rPr>
              <a:t>l</a:t>
            </a:r>
            <a:r>
              <a:rPr lang="en-GB" sz="2400" b="1">
                <a:solidFill>
                  <a:srgbClr val="993366"/>
                </a:solidFill>
                <a:latin typeface="Helvetica Neue"/>
                <a:ea typeface="Helvetica Neue"/>
                <a:cs typeface="Helvetica Neue"/>
                <a:sym typeface="Helvetica Neue"/>
              </a:rPr>
              <a:t>ocaux et l</a:t>
            </a:r>
            <a:r>
              <a:rPr lang="en-GB" sz="2400" b="1" i="0" u="none" strike="noStrike" cap="none">
                <a:solidFill>
                  <a:srgbClr val="993366"/>
                </a:solidFill>
                <a:latin typeface="Helvetica Neue"/>
                <a:ea typeface="Helvetica Neue"/>
                <a:cs typeface="Helvetica Neue"/>
                <a:sym typeface="Helvetica Neue"/>
              </a:rPr>
              <a:t>es structures communautaires. </a:t>
            </a:r>
            <a:endParaRPr/>
          </a:p>
          <a:p>
            <a:pPr marL="0" marR="0" lvl="0" indent="0" algn="l" rtl="0">
              <a:lnSpc>
                <a:spcPct val="100000"/>
              </a:lnSpc>
              <a:spcBef>
                <a:spcPts val="0"/>
              </a:spcBef>
              <a:spcAft>
                <a:spcPts val="0"/>
              </a:spcAft>
              <a:buNone/>
            </a:pPr>
            <a:endParaRPr sz="2400" b="1" i="0" u="none" strike="noStrike" cap="none">
              <a:solidFill>
                <a:srgbClr val="993366"/>
              </a:solidFill>
              <a:latin typeface="Helvetica Neue"/>
              <a:ea typeface="Helvetica Neue"/>
              <a:cs typeface="Helvetica Neue"/>
              <a:sym typeface="Helvetica Neue"/>
            </a:endParaRPr>
          </a:p>
          <a:p>
            <a:pPr marL="342900" marR="0" lvl="0" indent="-342900" algn="l" rtl="0">
              <a:lnSpc>
                <a:spcPct val="150000"/>
              </a:lnSpc>
              <a:spcBef>
                <a:spcPts val="0"/>
              </a:spcBef>
              <a:spcAft>
                <a:spcPts val="0"/>
              </a:spcAft>
              <a:buClr>
                <a:schemeClr val="accent1"/>
              </a:buClr>
              <a:buSzPts val="2000"/>
              <a:buFont typeface="Arial"/>
              <a:buChar char="•"/>
            </a:pPr>
            <a:r>
              <a:rPr lang="en-GB" sz="2000" b="0" i="0" u="none" strike="noStrike" cap="none">
                <a:solidFill>
                  <a:schemeClr val="dk1"/>
                </a:solidFill>
                <a:latin typeface="Calibri"/>
                <a:ea typeface="Calibri"/>
                <a:cs typeface="Calibri"/>
                <a:sym typeface="Calibri"/>
              </a:rPr>
              <a:t>S'intègre dans un système efficace de gestion de</a:t>
            </a:r>
            <a:r>
              <a:rPr lang="en-GB" sz="2000">
                <a:solidFill>
                  <a:schemeClr val="dk1"/>
                </a:solidFill>
                <a:latin typeface="Calibri"/>
                <a:ea typeface="Calibri"/>
                <a:cs typeface="Calibri"/>
                <a:sym typeface="Calibri"/>
              </a:rPr>
              <a:t>s cas </a:t>
            </a:r>
            <a:r>
              <a:rPr lang="en-GB" sz="2000" b="0" i="0" u="none" strike="noStrike" cap="none">
                <a:solidFill>
                  <a:schemeClr val="dk1"/>
                </a:solidFill>
                <a:latin typeface="Calibri"/>
                <a:ea typeface="Calibri"/>
                <a:cs typeface="Calibri"/>
                <a:sym typeface="Calibri"/>
              </a:rPr>
              <a:t>et d'information, </a:t>
            </a:r>
            <a:endParaRPr/>
          </a:p>
          <a:p>
            <a:pPr marL="342900" marR="0" lvl="0" indent="-342900" algn="l" rtl="0">
              <a:lnSpc>
                <a:spcPct val="150000"/>
              </a:lnSpc>
              <a:spcBef>
                <a:spcPts val="0"/>
              </a:spcBef>
              <a:spcAft>
                <a:spcPts val="0"/>
              </a:spcAft>
              <a:buClr>
                <a:schemeClr val="accent1"/>
              </a:buClr>
              <a:buSzPts val="2000"/>
              <a:buFont typeface="Arial"/>
              <a:buChar char="•"/>
            </a:pPr>
            <a:r>
              <a:rPr lang="en-GB" sz="2000">
                <a:solidFill>
                  <a:schemeClr val="dk1"/>
                </a:solidFill>
                <a:latin typeface="Calibri"/>
                <a:ea typeface="Calibri"/>
                <a:cs typeface="Calibri"/>
                <a:sym typeface="Calibri"/>
              </a:rPr>
              <a:t>E</a:t>
            </a:r>
            <a:r>
              <a:rPr lang="en-GB" sz="2000" b="0" i="0" u="none" strike="noStrike" cap="none">
                <a:solidFill>
                  <a:schemeClr val="dk1"/>
                </a:solidFill>
                <a:latin typeface="Calibri"/>
                <a:ea typeface="Calibri"/>
                <a:cs typeface="Calibri"/>
                <a:sym typeface="Calibri"/>
              </a:rPr>
              <a:t>st lié aux pro</a:t>
            </a:r>
            <a:r>
              <a:rPr lang="en-GB" sz="2000">
                <a:solidFill>
                  <a:schemeClr val="dk1"/>
                </a:solidFill>
                <a:latin typeface="Calibri"/>
                <a:ea typeface="Calibri"/>
                <a:cs typeface="Calibri"/>
                <a:sym typeface="Calibri"/>
              </a:rPr>
              <a:t>cédures légales nationales et s’y conforme </a:t>
            </a:r>
            <a:r>
              <a:rPr lang="en-GB" sz="2000" b="0" i="0" u="none" strike="noStrike" cap="none">
                <a:solidFill>
                  <a:schemeClr val="dk1"/>
                </a:solidFill>
                <a:latin typeface="Calibri"/>
                <a:ea typeface="Calibri"/>
                <a:cs typeface="Calibri"/>
                <a:sym typeface="Calibri"/>
              </a:rPr>
              <a:t>lorsqu'</a:t>
            </a:r>
            <a:r>
              <a:rPr lang="en-GB" sz="2000">
                <a:solidFill>
                  <a:schemeClr val="dk1"/>
                </a:solidFill>
                <a:latin typeface="Calibri"/>
                <a:ea typeface="Calibri"/>
                <a:cs typeface="Calibri"/>
                <a:sym typeface="Calibri"/>
              </a:rPr>
              <a:t>elles</a:t>
            </a:r>
            <a:r>
              <a:rPr lang="en-GB" sz="2000" b="0" i="0" u="none" strike="noStrike" cap="none">
                <a:solidFill>
                  <a:schemeClr val="dk1"/>
                </a:solidFill>
                <a:latin typeface="Calibri"/>
                <a:ea typeface="Calibri"/>
                <a:cs typeface="Calibri"/>
                <a:sym typeface="Calibri"/>
              </a:rPr>
              <a:t> existent, </a:t>
            </a:r>
            <a:endParaRPr/>
          </a:p>
          <a:p>
            <a:pPr marL="342900" marR="0" lvl="0" indent="-342900" algn="l" rtl="0">
              <a:lnSpc>
                <a:spcPct val="150000"/>
              </a:lnSpc>
              <a:spcBef>
                <a:spcPts val="0"/>
              </a:spcBef>
              <a:spcAft>
                <a:spcPts val="0"/>
              </a:spcAft>
              <a:buClr>
                <a:schemeClr val="accent1"/>
              </a:buClr>
              <a:buSzPts val="2000"/>
              <a:buFont typeface="Arial"/>
              <a:buChar char="•"/>
            </a:pPr>
            <a:r>
              <a:rPr lang="en-GB" sz="2000" b="0" i="0" u="none" strike="noStrike" cap="none">
                <a:solidFill>
                  <a:schemeClr val="dk1"/>
                </a:solidFill>
                <a:latin typeface="Calibri"/>
                <a:ea typeface="Calibri"/>
                <a:cs typeface="Calibri"/>
                <a:sym typeface="Calibri"/>
              </a:rPr>
              <a:t>intègre des </a:t>
            </a:r>
            <a:r>
              <a:rPr lang="en-GB" sz="2000">
                <a:solidFill>
                  <a:schemeClr val="dk1"/>
                </a:solidFill>
                <a:latin typeface="Calibri"/>
                <a:ea typeface="Calibri"/>
                <a:cs typeface="Calibri"/>
                <a:sym typeface="Calibri"/>
              </a:rPr>
              <a:t>procédures de référencement </a:t>
            </a:r>
            <a:r>
              <a:rPr lang="en-GB" sz="2000" b="0" i="0" u="none" strike="noStrike" cap="none">
                <a:solidFill>
                  <a:schemeClr val="dk1"/>
                </a:solidFill>
                <a:latin typeface="Calibri"/>
                <a:ea typeface="Calibri"/>
                <a:cs typeface="Calibri"/>
                <a:sym typeface="Calibri"/>
              </a:rPr>
              <a:t>claires (</a:t>
            </a:r>
            <a:r>
              <a:rPr lang="en-GB" sz="2000">
                <a:solidFill>
                  <a:schemeClr val="dk1"/>
                </a:solidFill>
                <a:latin typeface="Calibri"/>
                <a:ea typeface="Calibri"/>
                <a:cs typeface="Calibri"/>
                <a:sym typeface="Calibri"/>
              </a:rPr>
              <a:t>E</a:t>
            </a:r>
            <a:r>
              <a:rPr lang="en-GB" sz="2000" b="0" i="0" u="none" strike="noStrike" cap="none">
                <a:solidFill>
                  <a:schemeClr val="dk1"/>
                </a:solidFill>
                <a:latin typeface="Calibri"/>
                <a:ea typeface="Calibri"/>
                <a:cs typeface="Calibri"/>
                <a:sym typeface="Calibri"/>
              </a:rPr>
              <a:t>x: soutien psychosocial, </a:t>
            </a:r>
            <a:r>
              <a:rPr lang="en-GB" sz="2000">
                <a:solidFill>
                  <a:schemeClr val="dk1"/>
                </a:solidFill>
                <a:latin typeface="Calibri"/>
                <a:ea typeface="Calibri"/>
                <a:cs typeface="Calibri"/>
                <a:sym typeface="Calibri"/>
              </a:rPr>
              <a:t>aide </a:t>
            </a:r>
            <a:r>
              <a:rPr lang="en-GB" sz="2000" b="0" i="0" u="none" strike="noStrike" cap="none">
                <a:solidFill>
                  <a:schemeClr val="dk1"/>
                </a:solidFill>
                <a:latin typeface="Calibri"/>
                <a:ea typeface="Calibri"/>
                <a:cs typeface="Calibri"/>
                <a:sym typeface="Calibri"/>
              </a:rPr>
              <a:t>juridique). </a:t>
            </a:r>
            <a:endParaRPr/>
          </a:p>
          <a:p>
            <a:pPr marL="342900" marR="0" lvl="0" indent="-342900" algn="l" rtl="0">
              <a:lnSpc>
                <a:spcPct val="150000"/>
              </a:lnSpc>
              <a:spcBef>
                <a:spcPts val="0"/>
              </a:spcBef>
              <a:spcAft>
                <a:spcPts val="0"/>
              </a:spcAft>
              <a:buClr>
                <a:schemeClr val="accent1"/>
              </a:buClr>
              <a:buSzPts val="2000"/>
              <a:buFont typeface="Arial"/>
              <a:buChar char="•"/>
            </a:pPr>
            <a:r>
              <a:rPr lang="en-GB" sz="2000">
                <a:solidFill>
                  <a:schemeClr val="dk1"/>
                </a:solidFill>
                <a:latin typeface="Calibri"/>
                <a:ea typeface="Calibri"/>
                <a:cs typeface="Calibri"/>
                <a:sym typeface="Calibri"/>
              </a:rPr>
              <a:t>Garantit que les capacités nécessaires existent pour superviser, </a:t>
            </a:r>
            <a:r>
              <a:rPr lang="en-GB" sz="2000" b="0" i="0" u="none" strike="noStrike" cap="none">
                <a:solidFill>
                  <a:schemeClr val="dk1"/>
                </a:solidFill>
                <a:latin typeface="Calibri"/>
                <a:ea typeface="Calibri"/>
                <a:cs typeface="Calibri"/>
                <a:sym typeface="Calibri"/>
              </a:rPr>
              <a:t>soutenir et </a:t>
            </a:r>
            <a:r>
              <a:rPr lang="en-GB" sz="2000">
                <a:solidFill>
                  <a:schemeClr val="dk1"/>
                </a:solidFill>
                <a:latin typeface="Calibri"/>
                <a:ea typeface="Calibri"/>
                <a:cs typeface="Calibri"/>
                <a:sym typeface="Calibri"/>
              </a:rPr>
              <a:t>évaluer </a:t>
            </a:r>
            <a:r>
              <a:rPr lang="en-GB" sz="2000" b="0" i="0" u="none" strike="noStrike" cap="none">
                <a:solidFill>
                  <a:schemeClr val="dk1"/>
                </a:solidFill>
                <a:latin typeface="Calibri"/>
                <a:ea typeface="Calibri"/>
                <a:cs typeface="Calibri"/>
                <a:sym typeface="Calibri"/>
              </a:rPr>
              <a:t>les pratiques </a:t>
            </a:r>
            <a:r>
              <a:rPr lang="en-GB" sz="2000">
                <a:solidFill>
                  <a:schemeClr val="dk1"/>
                </a:solidFill>
                <a:latin typeface="Calibri"/>
                <a:ea typeface="Calibri"/>
                <a:cs typeface="Calibri"/>
                <a:sym typeface="Calibri"/>
              </a:rPr>
              <a:t>des intervenants en charge du suivi</a:t>
            </a:r>
            <a:endParaRPr/>
          </a:p>
          <a:p>
            <a:pPr marL="342900" marR="0" lvl="0" indent="-342900" algn="l" rtl="0">
              <a:lnSpc>
                <a:spcPct val="150000"/>
              </a:lnSpc>
              <a:spcBef>
                <a:spcPts val="0"/>
              </a:spcBef>
              <a:spcAft>
                <a:spcPts val="0"/>
              </a:spcAft>
              <a:buClr>
                <a:schemeClr val="accent1"/>
              </a:buClr>
              <a:buSzPts val="2000"/>
              <a:buFont typeface="Arial"/>
              <a:buChar char="•"/>
            </a:pPr>
            <a:r>
              <a:rPr lang="en-GB" sz="2000">
                <a:solidFill>
                  <a:schemeClr val="dk1"/>
                </a:solidFill>
                <a:latin typeface="Calibri"/>
                <a:ea typeface="Calibri"/>
                <a:cs typeface="Calibri"/>
                <a:sym typeface="Calibri"/>
              </a:rPr>
              <a:t>Contient </a:t>
            </a:r>
            <a:r>
              <a:rPr lang="en-GB" sz="2000" b="0" i="0" u="none" strike="noStrike" cap="none">
                <a:solidFill>
                  <a:schemeClr val="dk1"/>
                </a:solidFill>
                <a:latin typeface="Calibri"/>
                <a:ea typeface="Calibri"/>
                <a:cs typeface="Calibri"/>
                <a:sym typeface="Calibri"/>
              </a:rPr>
              <a:t>des critères clairs pour </a:t>
            </a:r>
            <a:r>
              <a:rPr lang="en-GB" sz="2000">
                <a:solidFill>
                  <a:schemeClr val="dk1"/>
                </a:solidFill>
                <a:latin typeface="Calibri"/>
                <a:ea typeface="Calibri"/>
                <a:cs typeface="Calibri"/>
                <a:sym typeface="Calibri"/>
              </a:rPr>
              <a:t>clôturer </a:t>
            </a:r>
            <a:r>
              <a:rPr lang="en-GB" sz="2000" b="0" i="0" u="none" strike="noStrike" cap="none">
                <a:solidFill>
                  <a:schemeClr val="dk1"/>
                </a:solidFill>
                <a:latin typeface="Calibri"/>
                <a:ea typeface="Calibri"/>
                <a:cs typeface="Calibri"/>
                <a:sym typeface="Calibri"/>
              </a:rPr>
              <a:t>les dossiers. </a:t>
            </a:r>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p:txBody>
      </p:sp>
      <p:pic>
        <p:nvPicPr>
          <p:cNvPr id="240" name="Google Shape;240;p10"/>
          <p:cNvPicPr preferRelativeResize="0"/>
          <p:nvPr/>
        </p:nvPicPr>
        <p:blipFill rotWithShape="1">
          <a:blip r:embed="rId3">
            <a:alphaModFix/>
          </a:blip>
          <a:srcRect/>
          <a:stretch/>
        </p:blipFill>
        <p:spPr>
          <a:xfrm>
            <a:off x="8229599" y="4543735"/>
            <a:ext cx="3316079" cy="20706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2"/>
          <p:cNvSpPr/>
          <p:nvPr/>
        </p:nvSpPr>
        <p:spPr>
          <a:xfrm>
            <a:off x="505025" y="105029"/>
            <a:ext cx="11425500" cy="6648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endParaRPr sz="3200" b="1" i="0" u="none" strike="noStrike" cap="none">
              <a:solidFill>
                <a:srgbClr val="993366"/>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r>
              <a:rPr lang="en-GB" sz="3200" b="1" i="0" u="none" strike="noStrike" cap="none">
                <a:solidFill>
                  <a:srgbClr val="993366"/>
                </a:solidFill>
                <a:latin typeface="Helvetica Neue"/>
                <a:ea typeface="Helvetica Neue"/>
                <a:cs typeface="Helvetica Neue"/>
                <a:sym typeface="Helvetica Neue"/>
              </a:rPr>
              <a:t>Qu'entendez-vous par suivi ? </a:t>
            </a:r>
            <a:endParaRPr sz="24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br>
              <a:rPr lang="en-GB" sz="2400" b="1" i="0" u="none" strike="noStrike" cap="none">
                <a:solidFill>
                  <a:schemeClr val="dk1"/>
                </a:solidFill>
                <a:latin typeface="Helvetica Neue"/>
                <a:ea typeface="Helvetica Neue"/>
                <a:cs typeface="Helvetica Neue"/>
                <a:sym typeface="Helvetica Neue"/>
              </a:rPr>
            </a:br>
            <a:endParaRPr sz="2400" b="1"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r>
              <a:rPr lang="en-GB" sz="2400" b="1" i="0" u="none" strike="noStrike" cap="none">
                <a:solidFill>
                  <a:schemeClr val="dk1"/>
                </a:solidFill>
                <a:latin typeface="Calibri"/>
                <a:ea typeface="Calibri"/>
                <a:cs typeface="Calibri"/>
                <a:sym typeface="Calibri"/>
              </a:rPr>
              <a:t>Le suivi fait référence à une série d'activités </a:t>
            </a:r>
            <a:r>
              <a:rPr lang="en-GB" sz="2400" b="1">
                <a:solidFill>
                  <a:schemeClr val="dk1"/>
                </a:solidFill>
                <a:latin typeface="Calibri"/>
                <a:ea typeface="Calibri"/>
                <a:cs typeface="Calibri"/>
                <a:sym typeface="Calibri"/>
              </a:rPr>
              <a:t>mis en place pour les </a:t>
            </a:r>
            <a:r>
              <a:rPr lang="en-GB" sz="2400" b="1" i="0" u="none" strike="noStrike" cap="none">
                <a:solidFill>
                  <a:schemeClr val="dk1"/>
                </a:solidFill>
                <a:latin typeface="Calibri"/>
                <a:ea typeface="Calibri"/>
                <a:cs typeface="Calibri"/>
                <a:sym typeface="Calibri"/>
              </a:rPr>
              <a:t> enfants et à leurs familles afin de faciliter la réunification,  ces activités peuvent </a:t>
            </a:r>
            <a:r>
              <a:rPr lang="en-GB" sz="2400" b="1">
                <a:solidFill>
                  <a:schemeClr val="dk1"/>
                </a:solidFill>
                <a:latin typeface="Calibri"/>
                <a:ea typeface="Calibri"/>
                <a:cs typeface="Calibri"/>
                <a:sym typeface="Calibri"/>
              </a:rPr>
              <a:t>inclure</a:t>
            </a:r>
            <a:r>
              <a:rPr lang="en-GB" sz="2400" b="1" i="0" u="none" strike="noStrike" cap="none">
                <a:solidFill>
                  <a:schemeClr val="dk1"/>
                </a:solidFill>
                <a:latin typeface="Calibri"/>
                <a:ea typeface="Calibri"/>
                <a:cs typeface="Calibri"/>
                <a:sym typeface="Calibri"/>
              </a:rPr>
              <a:t> : </a:t>
            </a:r>
            <a:endParaRPr/>
          </a:p>
          <a:p>
            <a:pPr marL="457200" marR="0" lvl="0" indent="0" algn="l" rtl="0">
              <a:lnSpc>
                <a:spcPct val="150000"/>
              </a:lnSpc>
              <a:spcBef>
                <a:spcPts val="0"/>
              </a:spcBef>
              <a:spcAft>
                <a:spcPts val="0"/>
              </a:spcAft>
              <a:buNone/>
            </a:pPr>
            <a:endParaRPr sz="2400">
              <a:solidFill>
                <a:schemeClr val="dk1"/>
              </a:solidFill>
              <a:latin typeface="Calibri"/>
              <a:ea typeface="Calibri"/>
              <a:cs typeface="Calibri"/>
              <a:sym typeface="Calibri"/>
            </a:endParaRPr>
          </a:p>
          <a:p>
            <a:pPr marL="342900" marR="0" lvl="0" indent="-342900" algn="l" rtl="0">
              <a:lnSpc>
                <a:spcPct val="150000"/>
              </a:lnSpc>
              <a:spcBef>
                <a:spcPts val="0"/>
              </a:spcBef>
              <a:spcAft>
                <a:spcPts val="0"/>
              </a:spcAft>
              <a:buClr>
                <a:srgbClr val="000000"/>
              </a:buClr>
              <a:buSzPts val="2400"/>
              <a:buFont typeface="Arial"/>
              <a:buChar char="•"/>
            </a:pPr>
            <a:r>
              <a:rPr lang="en-GB" sz="2400">
                <a:solidFill>
                  <a:schemeClr val="dk1"/>
                </a:solidFill>
                <a:latin typeface="Calibri"/>
                <a:ea typeface="Calibri"/>
                <a:cs typeface="Calibri"/>
                <a:sym typeface="Calibri"/>
              </a:rPr>
              <a:t>Le suivi de </a:t>
            </a:r>
            <a:r>
              <a:rPr lang="en-GB" sz="2400" b="0" i="0" u="none" strike="noStrike" cap="none">
                <a:solidFill>
                  <a:schemeClr val="dk1"/>
                </a:solidFill>
                <a:latin typeface="Calibri"/>
                <a:ea typeface="Calibri"/>
                <a:cs typeface="Calibri"/>
                <a:sym typeface="Calibri"/>
              </a:rPr>
              <a:t>la qualité des </a:t>
            </a:r>
            <a:r>
              <a:rPr lang="en-GB" sz="2400">
                <a:solidFill>
                  <a:schemeClr val="dk1"/>
                </a:solidFill>
                <a:latin typeface="Calibri"/>
                <a:ea typeface="Calibri"/>
                <a:cs typeface="Calibri"/>
                <a:sym typeface="Calibri"/>
              </a:rPr>
              <a:t>conditions d'accueil ou </a:t>
            </a:r>
            <a:r>
              <a:rPr lang="en-GB" sz="2400" b="0" i="0" u="none" strike="noStrike" cap="none">
                <a:solidFill>
                  <a:schemeClr val="dk1"/>
                </a:solidFill>
                <a:latin typeface="Calibri"/>
                <a:ea typeface="Calibri"/>
                <a:cs typeface="Calibri"/>
                <a:sym typeface="Calibri"/>
              </a:rPr>
              <a:t>de prise en charge ;  </a:t>
            </a:r>
            <a:endParaRPr/>
          </a:p>
          <a:p>
            <a:pPr marL="342900" marR="0" lvl="0" indent="-342900" algn="l" rtl="0">
              <a:lnSpc>
                <a:spcPct val="150000"/>
              </a:lnSpc>
              <a:spcBef>
                <a:spcPts val="0"/>
              </a:spcBef>
              <a:spcAft>
                <a:spcPts val="0"/>
              </a:spcAft>
              <a:buClr>
                <a:srgbClr val="000000"/>
              </a:buClr>
              <a:buSzPts val="2400"/>
              <a:buFont typeface="Arial"/>
              <a:buChar char="•"/>
            </a:pPr>
            <a:r>
              <a:rPr lang="en-GB" sz="2400">
                <a:solidFill>
                  <a:schemeClr val="dk1"/>
                </a:solidFill>
                <a:latin typeface="Calibri"/>
                <a:ea typeface="Calibri"/>
                <a:cs typeface="Calibri"/>
                <a:sym typeface="Calibri"/>
              </a:rPr>
              <a:t>La fourniture d’</a:t>
            </a:r>
            <a:r>
              <a:rPr lang="en-GB" sz="2400" b="0" i="0" u="none" strike="noStrike" cap="none">
                <a:solidFill>
                  <a:schemeClr val="dk1"/>
                </a:solidFill>
                <a:latin typeface="Calibri"/>
                <a:ea typeface="Calibri"/>
                <a:cs typeface="Calibri"/>
                <a:sym typeface="Calibri"/>
              </a:rPr>
              <a:t>un soutien émotionnel et/ou pratique à l'enfant  </a:t>
            </a:r>
            <a:endParaRPr/>
          </a:p>
          <a:p>
            <a:pPr marL="342900" marR="0" lvl="0" indent="-342900" algn="l" rtl="0">
              <a:lnSpc>
                <a:spcPct val="150000"/>
              </a:lnSpc>
              <a:spcBef>
                <a:spcPts val="0"/>
              </a:spcBef>
              <a:spcAft>
                <a:spcPts val="0"/>
              </a:spcAft>
              <a:buClr>
                <a:srgbClr val="000000"/>
              </a:buClr>
              <a:buSzPts val="2400"/>
              <a:buFont typeface="Arial"/>
              <a:buChar char="•"/>
            </a:pPr>
            <a:r>
              <a:rPr lang="en-GB" sz="2400">
                <a:solidFill>
                  <a:schemeClr val="dk1"/>
                </a:solidFill>
                <a:latin typeface="Calibri"/>
                <a:ea typeface="Calibri"/>
                <a:cs typeface="Calibri"/>
                <a:sym typeface="Calibri"/>
              </a:rPr>
              <a:t>Un accompagnement ciblé de </a:t>
            </a:r>
            <a:r>
              <a:rPr lang="en-GB" sz="2400" b="0" i="0" u="none" strike="noStrike" cap="none">
                <a:solidFill>
                  <a:schemeClr val="dk1"/>
                </a:solidFill>
                <a:latin typeface="Calibri"/>
                <a:ea typeface="Calibri"/>
                <a:cs typeface="Calibri"/>
                <a:sym typeface="Calibri"/>
              </a:rPr>
              <a:t>l'enfant/de la famille sur l'un</a:t>
            </a:r>
            <a:r>
              <a:rPr lang="en-GB" sz="2400">
                <a:solidFill>
                  <a:schemeClr val="dk1"/>
                </a:solidFill>
                <a:latin typeface="Calibri"/>
                <a:ea typeface="Calibri"/>
                <a:cs typeface="Calibri"/>
                <a:sym typeface="Calibri"/>
              </a:rPr>
              <a:t> problème </a:t>
            </a:r>
            <a:r>
              <a:rPr lang="en-GB" sz="2400" b="0" i="0" u="none" strike="noStrike" cap="none">
                <a:solidFill>
                  <a:schemeClr val="dk1"/>
                </a:solidFill>
                <a:latin typeface="Calibri"/>
                <a:ea typeface="Calibri"/>
                <a:cs typeface="Calibri"/>
                <a:sym typeface="Calibri"/>
              </a:rPr>
              <a:t>spécifique identifié lors de la préparation </a:t>
            </a:r>
            <a:r>
              <a:rPr lang="en-GB" sz="2400">
                <a:solidFill>
                  <a:schemeClr val="dk1"/>
                </a:solidFill>
                <a:latin typeface="Calibri"/>
                <a:ea typeface="Calibri"/>
                <a:cs typeface="Calibri"/>
                <a:sym typeface="Calibri"/>
              </a:rPr>
              <a:t>à la </a:t>
            </a:r>
            <a:r>
              <a:rPr lang="en-GB" sz="2400" b="0" i="0" u="none" strike="noStrike" cap="none">
                <a:solidFill>
                  <a:schemeClr val="dk1"/>
                </a:solidFill>
                <a:latin typeface="Calibri"/>
                <a:ea typeface="Calibri"/>
                <a:cs typeface="Calibri"/>
                <a:sym typeface="Calibri"/>
              </a:rPr>
              <a:t>réunification; </a:t>
            </a:r>
            <a:endParaRPr/>
          </a:p>
          <a:p>
            <a:pPr marL="342900" marR="0" lvl="0" indent="-342900" algn="l" rtl="0">
              <a:lnSpc>
                <a:spcPct val="150000"/>
              </a:lnSpc>
              <a:spcBef>
                <a:spcPts val="0"/>
              </a:spcBef>
              <a:spcAft>
                <a:spcPts val="0"/>
              </a:spcAft>
              <a:buClr>
                <a:srgbClr val="000000"/>
              </a:buClr>
              <a:buSzPts val="2400"/>
              <a:buFont typeface="Arial"/>
              <a:buChar char="•"/>
            </a:pPr>
            <a:r>
              <a:rPr lang="en-GB" sz="2400">
                <a:solidFill>
                  <a:schemeClr val="dk1"/>
                </a:solidFill>
                <a:latin typeface="Calibri"/>
                <a:ea typeface="Calibri"/>
                <a:cs typeface="Calibri"/>
                <a:sym typeface="Calibri"/>
              </a:rPr>
              <a:t>La mise en place </a:t>
            </a:r>
            <a:r>
              <a:rPr lang="en-GB" sz="2400" b="0" i="0" u="none" strike="noStrike" cap="none">
                <a:solidFill>
                  <a:schemeClr val="dk1"/>
                </a:solidFill>
                <a:latin typeface="Calibri"/>
                <a:ea typeface="Calibri"/>
                <a:cs typeface="Calibri"/>
                <a:sym typeface="Calibri"/>
              </a:rPr>
              <a:t>des réponses spécialisées à long terme et culturellement appropriées pour certains enfants ; </a:t>
            </a:r>
            <a:endParaRPr/>
          </a:p>
          <a:p>
            <a:pPr marL="342900" marR="0" lvl="0" indent="-342900" algn="l" rtl="0">
              <a:lnSpc>
                <a:spcPct val="150000"/>
              </a:lnSpc>
              <a:spcBef>
                <a:spcPts val="0"/>
              </a:spcBef>
              <a:spcAft>
                <a:spcPts val="0"/>
              </a:spcAft>
              <a:buClr>
                <a:srgbClr val="000000"/>
              </a:buClr>
              <a:buSzPts val="2400"/>
              <a:buFont typeface="Arial"/>
              <a:buChar char="•"/>
            </a:pPr>
            <a:r>
              <a:rPr lang="en-GB" sz="2400">
                <a:solidFill>
                  <a:schemeClr val="dk1"/>
                </a:solidFill>
                <a:latin typeface="Calibri"/>
                <a:ea typeface="Calibri"/>
                <a:cs typeface="Calibri"/>
                <a:sym typeface="Calibri"/>
              </a:rPr>
              <a:t>La </a:t>
            </a:r>
            <a:r>
              <a:rPr lang="en-GB" sz="2400" b="0" i="0" u="none" strike="noStrike" cap="none">
                <a:solidFill>
                  <a:schemeClr val="dk1"/>
                </a:solidFill>
                <a:latin typeface="Calibri"/>
                <a:ea typeface="Calibri"/>
                <a:cs typeface="Calibri"/>
                <a:sym typeface="Calibri"/>
              </a:rPr>
              <a:t>Facilit</a:t>
            </a:r>
            <a:r>
              <a:rPr lang="en-GB" sz="2400">
                <a:solidFill>
                  <a:schemeClr val="dk1"/>
                </a:solidFill>
                <a:latin typeface="Calibri"/>
                <a:ea typeface="Calibri"/>
                <a:cs typeface="Calibri"/>
                <a:sym typeface="Calibri"/>
              </a:rPr>
              <a:t>ation du référencement vers l</a:t>
            </a:r>
            <a:r>
              <a:rPr lang="en-GB" sz="2400" b="0" i="0" u="none" strike="noStrike" cap="none">
                <a:solidFill>
                  <a:schemeClr val="dk1"/>
                </a:solidFill>
                <a:latin typeface="Calibri"/>
                <a:ea typeface="Calibri"/>
                <a:cs typeface="Calibri"/>
                <a:sym typeface="Calibri"/>
              </a:rPr>
              <a:t>es services ou programmes </a:t>
            </a:r>
            <a:r>
              <a:rPr lang="en-GB" sz="2400">
                <a:solidFill>
                  <a:schemeClr val="dk1"/>
                </a:solidFill>
                <a:latin typeface="Calibri"/>
                <a:ea typeface="Calibri"/>
                <a:cs typeface="Calibri"/>
                <a:sym typeface="Calibri"/>
              </a:rPr>
              <a:t>compétents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5"/>
          <p:cNvSpPr txBox="1">
            <a:spLocks noGrp="1"/>
          </p:cNvSpPr>
          <p:nvPr>
            <p:ph type="body" idx="2"/>
          </p:nvPr>
        </p:nvSpPr>
        <p:spPr>
          <a:xfrm>
            <a:off x="656021" y="1974046"/>
            <a:ext cx="11032875" cy="4883954"/>
          </a:xfrm>
          <a:prstGeom prst="rect">
            <a:avLst/>
          </a:prstGeom>
          <a:noFill/>
          <a:ln>
            <a:noFill/>
          </a:ln>
        </p:spPr>
        <p:txBody>
          <a:bodyPr spcFirstLastPara="1" wrap="square" lIns="91425" tIns="45700" rIns="91425" bIns="45700" anchor="t" anchorCtr="0">
            <a:normAutofit fontScale="25000" lnSpcReduction="20000"/>
          </a:bodyPr>
          <a:lstStyle/>
          <a:p>
            <a:pPr marL="50800" lvl="0" indent="0" algn="l" rtl="0">
              <a:lnSpc>
                <a:spcPct val="120000"/>
              </a:lnSpc>
              <a:spcBef>
                <a:spcPts val="0"/>
              </a:spcBef>
              <a:spcAft>
                <a:spcPts val="0"/>
              </a:spcAft>
              <a:buSzPct val="189830"/>
              <a:buNone/>
            </a:pPr>
            <a:r>
              <a:rPr lang="en-GB" sz="9600">
                <a:solidFill>
                  <a:schemeClr val="dk1"/>
                </a:solidFill>
                <a:latin typeface="Calibri"/>
                <a:ea typeface="Calibri"/>
                <a:cs typeface="Calibri"/>
                <a:sym typeface="Calibri"/>
              </a:rPr>
              <a:t>Dans vos groupes, examinez </a:t>
            </a:r>
            <a:r>
              <a:rPr lang="en-GB" sz="9600">
                <a:latin typeface="Calibri"/>
                <a:ea typeface="Calibri"/>
                <a:cs typeface="Calibri"/>
                <a:sym typeface="Calibri"/>
              </a:rPr>
              <a:t>attentivement</a:t>
            </a:r>
            <a:r>
              <a:rPr lang="en-GB" sz="9600">
                <a:solidFill>
                  <a:schemeClr val="dk1"/>
                </a:solidFill>
                <a:latin typeface="Calibri"/>
                <a:ea typeface="Calibri"/>
                <a:cs typeface="Calibri"/>
                <a:sym typeface="Calibri"/>
              </a:rPr>
              <a:t> les pages 267-270 du manuel  </a:t>
            </a:r>
            <a:r>
              <a:rPr lang="en-GB" sz="9600" u="sng">
                <a:solidFill>
                  <a:srgbClr val="1155C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Handbook</a:t>
            </a:r>
            <a:r>
              <a:rPr lang="en-GB" sz="9600">
                <a:solidFill>
                  <a:srgbClr val="000000"/>
                </a:solidFill>
                <a:latin typeface="Calibri"/>
                <a:ea typeface="Calibri"/>
                <a:cs typeface="Calibri"/>
                <a:sym typeface="Calibri"/>
              </a:rPr>
              <a:t> </a:t>
            </a:r>
            <a:r>
              <a:rPr lang="en-GB" sz="9600">
                <a:solidFill>
                  <a:schemeClr val="dk1"/>
                </a:solidFill>
                <a:latin typeface="Calibri"/>
                <a:ea typeface="Calibri"/>
                <a:cs typeface="Calibri"/>
                <a:sym typeface="Calibri"/>
              </a:rPr>
              <a:t>et </a:t>
            </a:r>
            <a:r>
              <a:rPr lang="en-GB" sz="9600">
                <a:latin typeface="Calibri"/>
                <a:ea typeface="Calibri"/>
                <a:cs typeface="Calibri"/>
                <a:sym typeface="Calibri"/>
              </a:rPr>
              <a:t>identifiez </a:t>
            </a:r>
            <a:r>
              <a:rPr lang="en-GB" sz="9600">
                <a:solidFill>
                  <a:schemeClr val="dk1"/>
                </a:solidFill>
                <a:latin typeface="Calibri"/>
                <a:ea typeface="Calibri"/>
                <a:cs typeface="Calibri"/>
                <a:sym typeface="Calibri"/>
              </a:rPr>
              <a:t>les points clés de chaque </a:t>
            </a:r>
            <a:r>
              <a:rPr lang="en-GB" sz="9600">
                <a:latin typeface="Calibri"/>
                <a:ea typeface="Calibri"/>
                <a:cs typeface="Calibri"/>
                <a:sym typeface="Calibri"/>
              </a:rPr>
              <a:t>question ci-dessous</a:t>
            </a:r>
            <a:r>
              <a:rPr lang="en-GB" sz="9600">
                <a:solidFill>
                  <a:schemeClr val="dk1"/>
                </a:solidFill>
                <a:latin typeface="Calibri"/>
                <a:ea typeface="Calibri"/>
                <a:cs typeface="Calibri"/>
                <a:sym typeface="Calibri"/>
              </a:rPr>
              <a:t>: </a:t>
            </a:r>
            <a:endParaRPr/>
          </a:p>
          <a:p>
            <a:pPr marL="971550" lvl="0" indent="-857250" algn="l" rtl="0">
              <a:lnSpc>
                <a:spcPct val="220000"/>
              </a:lnSpc>
              <a:spcBef>
                <a:spcPts val="0"/>
              </a:spcBef>
              <a:spcAft>
                <a:spcPts val="0"/>
              </a:spcAft>
              <a:buSzPct val="100000"/>
              <a:buFont typeface="Arial"/>
              <a:buChar char="•"/>
            </a:pPr>
            <a:r>
              <a:rPr lang="en-GB" sz="8800">
                <a:solidFill>
                  <a:schemeClr val="dk1"/>
                </a:solidFill>
                <a:latin typeface="Calibri"/>
                <a:ea typeface="Calibri"/>
                <a:cs typeface="Calibri"/>
                <a:sym typeface="Calibri"/>
              </a:rPr>
              <a:t>Qui est responsable du suivi après la réunification ? </a:t>
            </a:r>
            <a:endParaRPr/>
          </a:p>
          <a:p>
            <a:pPr marL="971550" lvl="0" indent="-857250" algn="l" rtl="0">
              <a:lnSpc>
                <a:spcPct val="220000"/>
              </a:lnSpc>
              <a:spcBef>
                <a:spcPts val="0"/>
              </a:spcBef>
              <a:spcAft>
                <a:spcPts val="0"/>
              </a:spcAft>
              <a:buSzPct val="100000"/>
              <a:buFont typeface="Arial"/>
              <a:buChar char="•"/>
            </a:pPr>
            <a:r>
              <a:rPr lang="en-GB" sz="8800">
                <a:solidFill>
                  <a:schemeClr val="dk1"/>
                </a:solidFill>
                <a:latin typeface="Calibri"/>
                <a:ea typeface="Calibri"/>
                <a:cs typeface="Calibri"/>
                <a:sym typeface="Calibri"/>
              </a:rPr>
              <a:t>Quel rôle </a:t>
            </a:r>
            <a:r>
              <a:rPr lang="en-GB" sz="8800">
                <a:latin typeface="Calibri"/>
                <a:ea typeface="Calibri"/>
                <a:cs typeface="Calibri"/>
                <a:sym typeface="Calibri"/>
              </a:rPr>
              <a:t>jo</a:t>
            </a:r>
            <a:r>
              <a:rPr lang="en-GB" sz="8800">
                <a:solidFill>
                  <a:schemeClr val="dk1"/>
                </a:solidFill>
                <a:latin typeface="Calibri"/>
                <a:ea typeface="Calibri"/>
                <a:cs typeface="Calibri"/>
                <a:sym typeface="Calibri"/>
              </a:rPr>
              <a:t>u</a:t>
            </a:r>
            <a:r>
              <a:rPr lang="en-GB" sz="8800">
                <a:latin typeface="Calibri"/>
                <a:ea typeface="Calibri"/>
                <a:cs typeface="Calibri"/>
                <a:sym typeface="Calibri"/>
              </a:rPr>
              <a:t>e l</a:t>
            </a:r>
            <a:r>
              <a:rPr lang="en-GB" sz="8800">
                <a:solidFill>
                  <a:schemeClr val="dk1"/>
                </a:solidFill>
                <a:latin typeface="Calibri"/>
                <a:ea typeface="Calibri"/>
                <a:cs typeface="Calibri"/>
                <a:sym typeface="Calibri"/>
              </a:rPr>
              <a:t>e renforcement des capacités locales </a:t>
            </a:r>
            <a:r>
              <a:rPr lang="en-GB" sz="8800">
                <a:latin typeface="Calibri"/>
                <a:ea typeface="Calibri"/>
                <a:cs typeface="Calibri"/>
                <a:sym typeface="Calibri"/>
              </a:rPr>
              <a:t>dans </a:t>
            </a:r>
            <a:r>
              <a:rPr lang="en-GB" sz="8800">
                <a:solidFill>
                  <a:schemeClr val="dk1"/>
                </a:solidFill>
                <a:latin typeface="Calibri"/>
                <a:ea typeface="Calibri"/>
                <a:cs typeface="Calibri"/>
                <a:sym typeface="Calibri"/>
              </a:rPr>
              <a:t>le soutien à la réintégration ? </a:t>
            </a:r>
            <a:endParaRPr/>
          </a:p>
          <a:p>
            <a:pPr marL="971550" lvl="0" indent="-857250" algn="l" rtl="0">
              <a:lnSpc>
                <a:spcPct val="220000"/>
              </a:lnSpc>
              <a:spcBef>
                <a:spcPts val="0"/>
              </a:spcBef>
              <a:spcAft>
                <a:spcPts val="0"/>
              </a:spcAft>
              <a:buSzPct val="100000"/>
              <a:buFont typeface="Arial"/>
              <a:buChar char="•"/>
            </a:pPr>
            <a:r>
              <a:rPr lang="en-GB" sz="8800">
                <a:solidFill>
                  <a:schemeClr val="dk1"/>
                </a:solidFill>
                <a:latin typeface="Calibri"/>
                <a:ea typeface="Calibri"/>
                <a:cs typeface="Calibri"/>
                <a:sym typeface="Calibri"/>
              </a:rPr>
              <a:t>Quels sont les éléments à inclure dans le suivi après la réunification ? </a:t>
            </a:r>
            <a:endParaRPr/>
          </a:p>
          <a:p>
            <a:pPr marL="971550" lvl="0" indent="-857250" algn="l" rtl="0">
              <a:lnSpc>
                <a:spcPct val="220000"/>
              </a:lnSpc>
              <a:spcBef>
                <a:spcPts val="0"/>
              </a:spcBef>
              <a:spcAft>
                <a:spcPts val="0"/>
              </a:spcAft>
              <a:buSzPct val="100000"/>
              <a:buFont typeface="Arial"/>
              <a:buChar char="•"/>
            </a:pPr>
            <a:r>
              <a:rPr lang="en-GB" sz="8800">
                <a:solidFill>
                  <a:schemeClr val="dk1"/>
                </a:solidFill>
                <a:latin typeface="Calibri"/>
                <a:ea typeface="Calibri"/>
                <a:cs typeface="Calibri"/>
                <a:sym typeface="Calibri"/>
              </a:rPr>
              <a:t>Quel est le rôle des familles et des communautés après la réunification ? </a:t>
            </a:r>
            <a:endParaRPr/>
          </a:p>
          <a:p>
            <a:pPr marL="114300" lvl="0" indent="0" algn="l" rtl="0">
              <a:lnSpc>
                <a:spcPct val="220000"/>
              </a:lnSpc>
              <a:spcBef>
                <a:spcPts val="0"/>
              </a:spcBef>
              <a:spcAft>
                <a:spcPts val="0"/>
              </a:spcAft>
              <a:buSzPct val="100000"/>
              <a:buNone/>
            </a:pPr>
            <a:r>
              <a:rPr lang="en-GB" sz="8800" b="1">
                <a:solidFill>
                  <a:schemeClr val="dk1"/>
                </a:solidFill>
                <a:latin typeface="Calibri"/>
                <a:ea typeface="Calibri"/>
                <a:cs typeface="Calibri"/>
                <a:sym typeface="Calibri"/>
              </a:rPr>
              <a:t>Après 15 minutes</a:t>
            </a:r>
            <a:r>
              <a:rPr lang="en-GB" sz="8800">
                <a:solidFill>
                  <a:schemeClr val="dk1"/>
                </a:solidFill>
                <a:latin typeface="Calibri"/>
                <a:ea typeface="Calibri"/>
                <a:cs typeface="Calibri"/>
                <a:sym typeface="Calibri"/>
              </a:rPr>
              <a:t>, </a:t>
            </a:r>
            <a:r>
              <a:rPr lang="en-GB" sz="8800">
                <a:latin typeface="Calibri"/>
                <a:ea typeface="Calibri"/>
                <a:cs typeface="Calibri"/>
                <a:sym typeface="Calibri"/>
              </a:rPr>
              <a:t>Retour </a:t>
            </a:r>
            <a:r>
              <a:rPr lang="en-GB" sz="8800">
                <a:solidFill>
                  <a:schemeClr val="dk1"/>
                </a:solidFill>
                <a:latin typeface="Calibri"/>
                <a:ea typeface="Calibri"/>
                <a:cs typeface="Calibri"/>
                <a:sym typeface="Calibri"/>
              </a:rPr>
              <a:t>en plénière et </a:t>
            </a:r>
            <a:r>
              <a:rPr lang="en-GB" sz="8800">
                <a:latin typeface="Calibri"/>
                <a:ea typeface="Calibri"/>
                <a:cs typeface="Calibri"/>
                <a:sym typeface="Calibri"/>
              </a:rPr>
              <a:t> discussion de ces </a:t>
            </a:r>
            <a:r>
              <a:rPr lang="en-GB" sz="8800">
                <a:solidFill>
                  <a:schemeClr val="dk1"/>
                </a:solidFill>
                <a:latin typeface="Calibri"/>
                <a:ea typeface="Calibri"/>
                <a:cs typeface="Calibri"/>
                <a:sym typeface="Calibri"/>
              </a:rPr>
              <a:t> 4 questions avec tout  le groupe. </a:t>
            </a:r>
            <a:br>
              <a:rPr lang="en-GB" sz="1600" b="0"/>
            </a:br>
            <a:endParaRPr sz="1600" b="0"/>
          </a:p>
          <a:p>
            <a:pPr marL="50800" lvl="0" indent="0" algn="l" rtl="0">
              <a:lnSpc>
                <a:spcPct val="90000"/>
              </a:lnSpc>
              <a:spcBef>
                <a:spcPts val="1000"/>
              </a:spcBef>
              <a:spcAft>
                <a:spcPts val="0"/>
              </a:spcAft>
              <a:buSzPts val="2800"/>
              <a:buNone/>
            </a:pPr>
            <a:br>
              <a:rPr lang="en-GB" sz="1600"/>
            </a:br>
            <a:endParaRPr sz="2590"/>
          </a:p>
        </p:txBody>
      </p:sp>
      <p:pic>
        <p:nvPicPr>
          <p:cNvPr id="251" name="Google Shape;251;p15"/>
          <p:cNvPicPr preferRelativeResize="0"/>
          <p:nvPr/>
        </p:nvPicPr>
        <p:blipFill rotWithShape="1">
          <a:blip r:embed="rId4">
            <a:alphaModFix/>
          </a:blip>
          <a:srcRect/>
          <a:stretch/>
        </p:blipFill>
        <p:spPr>
          <a:xfrm>
            <a:off x="7130073" y="-188214"/>
            <a:ext cx="2645664" cy="2645664"/>
          </a:xfrm>
          <a:prstGeom prst="rect">
            <a:avLst/>
          </a:prstGeom>
          <a:noFill/>
          <a:ln>
            <a:noFill/>
          </a:ln>
        </p:spPr>
      </p:pic>
      <p:pic>
        <p:nvPicPr>
          <p:cNvPr id="252" name="Google Shape;252;p15"/>
          <p:cNvPicPr preferRelativeResize="0"/>
          <p:nvPr/>
        </p:nvPicPr>
        <p:blipFill rotWithShape="1">
          <a:blip r:embed="rId5">
            <a:alphaModFix/>
          </a:blip>
          <a:srcRect/>
          <a:stretch/>
        </p:blipFill>
        <p:spPr>
          <a:xfrm>
            <a:off x="9976340" y="292474"/>
            <a:ext cx="866936" cy="841185"/>
          </a:xfrm>
          <a:prstGeom prst="rect">
            <a:avLst/>
          </a:prstGeom>
          <a:noFill/>
          <a:ln>
            <a:noFill/>
          </a:ln>
        </p:spPr>
      </p:pic>
      <p:sp>
        <p:nvSpPr>
          <p:cNvPr id="253" name="Google Shape;253;p15"/>
          <p:cNvSpPr txBox="1"/>
          <p:nvPr/>
        </p:nvSpPr>
        <p:spPr>
          <a:xfrm>
            <a:off x="656021" y="514351"/>
            <a:ext cx="6659179" cy="75709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GB" sz="2400" b="1" i="0" u="none" strike="noStrike" cap="none">
                <a:solidFill>
                  <a:schemeClr val="accent3"/>
                </a:solidFill>
                <a:latin typeface="Helvetica Neue"/>
                <a:ea typeface="Helvetica Neue"/>
                <a:cs typeface="Helvetica Neue"/>
                <a:sym typeface="Helvetica Neue"/>
              </a:rPr>
              <a:t>Activité  2 – Identification des parties prenantes et de leurs capacités </a:t>
            </a:r>
            <a:endParaRPr sz="2400" b="1" i="0" u="none" strike="noStrike" cap="none">
              <a:solidFill>
                <a:schemeClr val="accent3"/>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666</Words>
  <Application>Microsoft Macintosh PowerPoint</Application>
  <PresentationFormat>Widescreen</PresentationFormat>
  <Paragraphs>63</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Helvetica Neue</vt:lpstr>
      <vt:lpstr>Noto Sans Symbols</vt:lpstr>
      <vt:lpstr>Office Theme</vt:lpstr>
      <vt:lpstr>PowerPoint Presentation</vt:lpstr>
      <vt:lpstr>Qu’est-ce qui a pu changer?</vt:lpstr>
      <vt:lpstr>Activité 1:  Suivi</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Colleen Fitzgerald</dc:creator>
  <cp:lastModifiedBy>Kyra Loat</cp:lastModifiedBy>
  <cp:revision>1</cp:revision>
  <dcterms:created xsi:type="dcterms:W3CDTF">2017-12-20T18:51:03Z</dcterms:created>
  <dcterms:modified xsi:type="dcterms:W3CDTF">2026-01-14T19:26:13Z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135800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