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embeddedFontLst>
    <p:embeddedFont>
      <p:font typeface="Helvetica Neue" panose="02000503000000020004" pitchFamily="2" charset="0"/>
      <p:regular r:id="rId9"/>
      <p:bold r:id="rId10"/>
      <p:italic r:id="rId11"/>
      <p:boldItalic r:id="rId12"/>
    </p:embeddedFont>
    <p:embeddedFont>
      <p:font typeface="Tahoma" panose="020B0604030504040204" pitchFamily="34" charset="0"/>
      <p:regular r:id="rId13"/>
      <p:bold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8" roundtripDataSignature="AMtx7mhyaIC8hNfuCWd/aFGAugl11kHS5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98" d="100"/>
          <a:sy n="98" d="100"/>
        </p:scale>
        <p:origin x="21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5:notes"/>
          <p:cNvSpPr txBox="1"/>
          <p:nvPr/>
        </p:nvSpPr>
        <p:spPr>
          <a:xfrm>
            <a:off x="1" y="71845714"/>
            <a:ext cx="2944813" cy="3785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725" tIns="44850" rIns="89725" bIns="4485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UNICEF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5:notes"/>
          <p:cNvSpPr txBox="1"/>
          <p:nvPr/>
        </p:nvSpPr>
        <p:spPr>
          <a:xfrm>
            <a:off x="3852863" y="71845714"/>
            <a:ext cx="2944812" cy="3785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725" tIns="44850" rIns="89725" bIns="44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5" name="Google Shape;25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1812250" y="5672138"/>
            <a:ext cx="50422175" cy="28363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6" name="Google Shape;256;p5:notes"/>
          <p:cNvSpPr txBox="1">
            <a:spLocks noGrp="1"/>
          </p:cNvSpPr>
          <p:nvPr>
            <p:ph type="body" idx="1"/>
          </p:nvPr>
        </p:nvSpPr>
        <p:spPr>
          <a:xfrm>
            <a:off x="906463" y="35922861"/>
            <a:ext cx="4984750" cy="340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725" tIns="44850" rIns="89725" bIns="44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7" name="Google Shape;26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Security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Toilets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Fire alarms and exits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Breaks and lunch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Access to training room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Ground Rules - To be developed with participants and placed in a prominent position in the training room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Parking lot and acronyms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Time Keeper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Self care – this will be challenging… please take care of yourself and if you need support please contact us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9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15;p9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6" name="Google Shape;1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18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1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2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2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" name="Google Shape;75;p2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1" name="Google Shape;81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2" name="Google Shape;82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2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7" name="Google Shape;87;p2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8" name="Google Shape;88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3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23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3" name="Google Shape;93;p2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4" name="Google Shape;94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2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9" name="Google Shape;99;p25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25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5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5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6" name="Google Shape;106;p26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7" name="Google Shape;107;p2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8" name="Google Shape;108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2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15" name="Google Shape;115;p2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6" name="Google Shape;116;p27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27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0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oogle Shape;119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0" name="Google Shape;120;p28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Google Shape;121;p2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Google Shape;122;p28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8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7" name="Google Shape;127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8" name="Google Shape;128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3" name="Google Shape;133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4" name="Google Shape;134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6" name="Google Shape;136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1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9" name="Google Shape;139;p31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0" name="Google Shape;140;p3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31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2" name="Google Shape;142;p31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5" name="Google Shape;145;p3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6" name="Google Shape;146;p3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3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3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1" name="Google Shape;151;p33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2" name="Google Shape;152;p33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" name="Google Shape;153;p33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4" name="Google Shape;154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5" name="Google Shape;155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4" name="Google Shape;164;p34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65" name="Google Shape;165;p3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3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7" name="Google Shape;167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8" name="Google Shape;168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5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7" name="Google Shape;177;p35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8" name="Google Shape;178;p35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9" name="Google Shape;179;p35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0" name="Google Shape;180;p35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1" name="Google Shape;181;p35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35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35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5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35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35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35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0" name="Google Shape;190;p36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91" name="Google Shape;191;p3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3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93" name="Google Shape;193;p3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4" name="Google Shape;194;p3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3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3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8" name="Google Shape;198;p3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3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3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37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38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9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9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9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39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9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39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4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4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p4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4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body" idx="1"/>
          </p:nvPr>
        </p:nvSpPr>
        <p:spPr>
          <a:xfrm>
            <a:off x="334434" y="1700213"/>
            <a:ext cx="5082117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body" idx="2"/>
          </p:nvPr>
        </p:nvSpPr>
        <p:spPr>
          <a:xfrm>
            <a:off x="5619752" y="1700213"/>
            <a:ext cx="5084233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1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"/>
          <p:cNvSpPr/>
          <p:nvPr/>
        </p:nvSpPr>
        <p:spPr>
          <a:xfrm>
            <a:off x="4512366" y="3588025"/>
            <a:ext cx="7679634" cy="2911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1"/>
          <p:cNvSpPr txBox="1"/>
          <p:nvPr/>
        </p:nvSpPr>
        <p:spPr>
          <a:xfrm>
            <a:off x="4958367" y="1609859"/>
            <a:ext cx="6619800" cy="20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Enfants </a:t>
            </a:r>
            <a:r>
              <a:rPr lang="en-US" sz="32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Séparés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Non </a:t>
            </a:r>
            <a:r>
              <a:rPr lang="en-US" sz="32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Accompagnés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Formation de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Formateurs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5A2FBFEF-B122-8731-9ABF-D28646ABC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739" y="3672359"/>
            <a:ext cx="7556500" cy="2870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"/>
          <p:cNvSpPr txBox="1">
            <a:spLocks noGrp="1"/>
          </p:cNvSpPr>
          <p:nvPr>
            <p:ph type="title"/>
          </p:nvPr>
        </p:nvSpPr>
        <p:spPr>
          <a:xfrm>
            <a:off x="250825" y="931523"/>
            <a:ext cx="7777163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99"/>
              </a:buClr>
              <a:buSzPts val="3600"/>
              <a:buFont typeface="Helvetica Neue"/>
              <a:buNone/>
            </a:pPr>
            <a:r>
              <a:rPr lang="en-US">
                <a:solidFill>
                  <a:srgbClr val="006699"/>
                </a:solidFill>
              </a:rPr>
              <a:t>Activité</a:t>
            </a:r>
            <a:r>
              <a:rPr lang="en-US">
                <a:solidFill>
                  <a:srgbClr val="00669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– Jeu de Ficelle.   </a:t>
            </a:r>
            <a:endParaRPr/>
          </a:p>
        </p:txBody>
      </p:sp>
      <p:sp>
        <p:nvSpPr>
          <p:cNvPr id="241" name="Google Shape;241;p2"/>
          <p:cNvSpPr txBox="1"/>
          <p:nvPr/>
        </p:nvSpPr>
        <p:spPr>
          <a:xfrm>
            <a:off x="467543" y="2001795"/>
            <a:ext cx="10840108" cy="3175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une corde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Présentez-vous le temps d'enrouler la ficelle autour de votre doigt.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Indiquez</a:t>
            </a: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pourquoi vous êtes intéressé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par la Formation des Formateurs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 les </a:t>
            </a: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ENAS.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2" name="Google Shape;24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0365" y="347081"/>
            <a:ext cx="773236" cy="750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68913" y="484096"/>
            <a:ext cx="734568" cy="623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"/>
          <p:cNvSpPr/>
          <p:nvPr/>
        </p:nvSpPr>
        <p:spPr>
          <a:xfrm>
            <a:off x="323850" y="908050"/>
            <a:ext cx="525817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669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de la FdF des ENAS </a:t>
            </a:r>
            <a:endParaRPr sz="3200" b="1" i="0" u="none" strike="noStrike" cap="none">
              <a:solidFill>
                <a:srgbClr val="00669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9" name="Google Shape;249;p4"/>
          <p:cNvSpPr/>
          <p:nvPr/>
        </p:nvSpPr>
        <p:spPr>
          <a:xfrm>
            <a:off x="0" y="1628775"/>
            <a:ext cx="8640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endParaRPr sz="22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0" name="Google Shape;250;p4"/>
          <p:cNvSpPr txBox="1"/>
          <p:nvPr/>
        </p:nvSpPr>
        <p:spPr>
          <a:xfrm>
            <a:off x="481302" y="1777108"/>
            <a:ext cx="10582172" cy="4339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Helvetica Neue"/>
              <a:buChar char="•"/>
            </a:pPr>
            <a:r>
              <a:rPr lang="en-US" sz="28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Renforcer la compréhension des besoins spécifiques des ENAS en utilisant le manuel de terrain</a:t>
            </a:r>
            <a:r>
              <a:rPr lang="en-US" sz="2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la boîte à outils </a:t>
            </a:r>
            <a:r>
              <a:rPr lang="en-US" sz="2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 les </a:t>
            </a:r>
            <a:r>
              <a:rPr lang="en-US" sz="28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ENAS.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2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Helvetica Neue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pr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parer les participants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06400" algn="l" rtl="0">
              <a:lnSpc>
                <a:spcPct val="12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Helvetica Neue"/>
              <a:buChar char="○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Présenter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efficacement les informations au sujet des ENAS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06400" algn="l" rtl="0">
              <a:lnSpc>
                <a:spcPct val="12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Helvetica Neue"/>
              <a:buChar char="○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Ê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tre capable de répondre efficacement aux questions sur les ENAS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06400" algn="l" rtl="0">
              <a:lnSpc>
                <a:spcPct val="12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Helvetica Neue"/>
              <a:buChar char="○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Conduire des activités qui renforcent l'apprentissage sur les ENAS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5"/>
          <p:cNvSpPr/>
          <p:nvPr/>
        </p:nvSpPr>
        <p:spPr>
          <a:xfrm>
            <a:off x="406400" y="2209801"/>
            <a:ext cx="10261600" cy="366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399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5"/>
          <p:cNvSpPr txBox="1"/>
          <p:nvPr/>
        </p:nvSpPr>
        <p:spPr>
          <a:xfrm>
            <a:off x="10769600" y="6248400"/>
            <a:ext cx="95673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5"/>
          <p:cNvSpPr txBox="1">
            <a:spLocks noGrp="1"/>
          </p:cNvSpPr>
          <p:nvPr>
            <p:ph type="body" idx="4294967295"/>
          </p:nvPr>
        </p:nvSpPr>
        <p:spPr>
          <a:xfrm>
            <a:off x="719667" y="2205039"/>
            <a:ext cx="2209800" cy="385629"/>
          </a:xfrm>
          <a:prstGeom prst="rect">
            <a:avLst/>
          </a:prstGeom>
          <a:solidFill>
            <a:srgbClr val="993366">
              <a:alpha val="69411"/>
            </a:srgbClr>
          </a:solidFill>
          <a:ln>
            <a:noFill/>
          </a:ln>
        </p:spPr>
        <p:txBody>
          <a:bodyPr spcFirstLastPara="1" wrap="square" lIns="80125" tIns="40050" rIns="80125" bIns="40050" anchor="t" anchorCtr="0">
            <a:sp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</a:pPr>
            <a:r>
              <a:rPr lang="en-US" sz="2200" b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Jour  1</a:t>
            </a:r>
            <a:endParaRPr/>
          </a:p>
        </p:txBody>
      </p:sp>
      <p:sp>
        <p:nvSpPr>
          <p:cNvPr id="261" name="Google Shape;261;p5"/>
          <p:cNvSpPr txBox="1"/>
          <p:nvPr/>
        </p:nvSpPr>
        <p:spPr>
          <a:xfrm>
            <a:off x="3024718" y="2997200"/>
            <a:ext cx="2333758" cy="419485"/>
          </a:xfrm>
          <a:prstGeom prst="rect">
            <a:avLst/>
          </a:prstGeom>
          <a:solidFill>
            <a:srgbClr val="99CC00">
              <a:alpha val="69411"/>
            </a:srgbClr>
          </a:solidFill>
          <a:ln>
            <a:noFill/>
          </a:ln>
        </p:spPr>
        <p:txBody>
          <a:bodyPr spcFirstLastPara="1" wrap="square" lIns="80125" tIns="40050" rIns="80125" bIns="4005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Jour 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5"/>
          <p:cNvSpPr txBox="1"/>
          <p:nvPr/>
        </p:nvSpPr>
        <p:spPr>
          <a:xfrm>
            <a:off x="5358476" y="3837371"/>
            <a:ext cx="2410884" cy="419485"/>
          </a:xfrm>
          <a:prstGeom prst="rect">
            <a:avLst/>
          </a:prstGeom>
          <a:solidFill>
            <a:srgbClr val="006699">
              <a:alpha val="69411"/>
            </a:srgbClr>
          </a:solidFill>
          <a:ln>
            <a:noFill/>
          </a:ln>
        </p:spPr>
        <p:txBody>
          <a:bodyPr spcFirstLastPara="1" wrap="square" lIns="80125" tIns="40050" rIns="80125" bIns="4005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Jour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5"/>
          <p:cNvSpPr txBox="1"/>
          <p:nvPr/>
        </p:nvSpPr>
        <p:spPr>
          <a:xfrm>
            <a:off x="7769360" y="4659516"/>
            <a:ext cx="2410883" cy="404096"/>
          </a:xfrm>
          <a:prstGeom prst="rect">
            <a:avLst/>
          </a:prstGeom>
          <a:solidFill>
            <a:srgbClr val="009999">
              <a:alpha val="69411"/>
            </a:srgbClr>
          </a:solidFill>
          <a:ln>
            <a:noFill/>
          </a:ln>
        </p:spPr>
        <p:txBody>
          <a:bodyPr spcFirstLastPara="1" wrap="square" lIns="80125" tIns="40050" rIns="80125" bIns="4005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US" sz="21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Jour 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5"/>
          <p:cNvSpPr/>
          <p:nvPr/>
        </p:nvSpPr>
        <p:spPr>
          <a:xfrm>
            <a:off x="369866" y="992188"/>
            <a:ext cx="498861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6699"/>
                </a:solidFill>
                <a:latin typeface="Calibri"/>
                <a:ea typeface="Calibri"/>
                <a:cs typeface="Calibri"/>
                <a:sym typeface="Calibri"/>
              </a:rPr>
              <a:t>Vos  4 Jours de Formation </a:t>
            </a:r>
            <a:r>
              <a:rPr lang="en-US" sz="3200" b="1">
                <a:solidFill>
                  <a:srgbClr val="006699"/>
                </a:solidFill>
                <a:latin typeface="Calibri"/>
                <a:ea typeface="Calibri"/>
                <a:cs typeface="Calibri"/>
                <a:sym typeface="Calibri"/>
              </a:rPr>
              <a:t>Programme</a:t>
            </a:r>
            <a:r>
              <a:rPr lang="en-US" sz="3200" b="1" i="0" u="none" strike="noStrike" cap="none">
                <a:solidFill>
                  <a:srgbClr val="006699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sz="3200" b="1" i="0" u="none" strike="noStrike" cap="none">
              <a:solidFill>
                <a:srgbClr val="0066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6"/>
          <p:cNvSpPr txBox="1">
            <a:spLocks noGrp="1"/>
          </p:cNvSpPr>
          <p:nvPr>
            <p:ph type="title"/>
          </p:nvPr>
        </p:nvSpPr>
        <p:spPr>
          <a:xfrm>
            <a:off x="334433" y="365125"/>
            <a:ext cx="1128091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4400"/>
              <a:buFont typeface="Helvetica Neue"/>
              <a:buNone/>
            </a:pPr>
            <a:r>
              <a:rPr lang="en-US" b="1">
                <a:solidFill>
                  <a:srgbClr val="026794"/>
                </a:solidFill>
              </a:rPr>
              <a:t>Objectifs d’Apprentissage  </a:t>
            </a:r>
            <a:endParaRPr/>
          </a:p>
        </p:txBody>
      </p:sp>
      <p:sp>
        <p:nvSpPr>
          <p:cNvPr id="270" name="Google Shape;270;p6"/>
          <p:cNvSpPr txBox="1">
            <a:spLocks noGrp="1"/>
          </p:cNvSpPr>
          <p:nvPr>
            <p:ph type="body" idx="1"/>
          </p:nvPr>
        </p:nvSpPr>
        <p:spPr>
          <a:xfrm>
            <a:off x="789975" y="1882525"/>
            <a:ext cx="10369800" cy="43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2800"/>
              <a:buNone/>
            </a:pPr>
            <a:r>
              <a:rPr lang="en-US" b="1" u="sng">
                <a:solidFill>
                  <a:srgbClr val="026794"/>
                </a:solidFill>
                <a:latin typeface="Calibri"/>
                <a:ea typeface="Calibri"/>
                <a:cs typeface="Calibri"/>
                <a:sym typeface="Calibri"/>
              </a:rPr>
              <a:t>D’ici la fin de la session , Vous serez en mesure de 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Définir l</a:t>
            </a: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ENAS  et expliquer le cadre juridique international et les mandats relatifs à l'UASC</a:t>
            </a:r>
            <a:endParaRPr/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Expliquer les causes de la séparation et suggérer des actions de prévention clés. </a:t>
            </a:r>
            <a:endParaRPr/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Décrire les actions prioritaires pour les ENAS dans les interventions d'urgence et les meilleures pratiques en matière de coordination</a:t>
            </a:r>
            <a:endParaRPr/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Décrire comment procéder à l'identification des ENAS et à une gestion plus complète des cas des ENAS</a:t>
            </a:r>
            <a:endParaRPr/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Décrire les bonnes pratiques en matière de prise en charge alternative dans les  situations d'urgence en </a:t>
            </a: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réponse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aux ENAS.</a:t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7"/>
          <p:cNvSpPr txBox="1">
            <a:spLocks noGrp="1"/>
          </p:cNvSpPr>
          <p:nvPr>
            <p:ph type="title"/>
          </p:nvPr>
        </p:nvSpPr>
        <p:spPr>
          <a:xfrm>
            <a:off x="335360" y="80452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Helvetica Neue"/>
              <a:buNone/>
            </a:pPr>
            <a:r>
              <a:rPr lang="en-US" b="1">
                <a:solidFill>
                  <a:schemeClr val="accent3"/>
                </a:solidFill>
              </a:rPr>
              <a:t>Entretien de la maison</a:t>
            </a:r>
            <a:endParaRPr b="1">
              <a:solidFill>
                <a:schemeClr val="accent3"/>
              </a:solidFill>
            </a:endParaRPr>
          </a:p>
        </p:txBody>
      </p:sp>
      <p:pic>
        <p:nvPicPr>
          <p:cNvPr id="277" name="Google Shape;277;p7" descr="http://images.clipartpanda.com/clipart-eyes-blue-eye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96186" y="2304351"/>
            <a:ext cx="4674220" cy="1140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7" descr="http://images.clipartpanda.com/listening-ear-clipart-hearing-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4145" y="2060848"/>
            <a:ext cx="2974512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7" descr="http://png.clipart.me/previews/f15/minutes-or-seconds-timer-psd-template-45699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48286" y="3801713"/>
            <a:ext cx="3936437" cy="2214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7" descr="https://s-media-cache-ak0.pinimg.com/236x/25/68/8f/25688f279cf7129a4190dd7564f9330c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250869" y="2924944"/>
            <a:ext cx="2688299" cy="201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7" descr="Lightbulb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43761" y="823287"/>
            <a:ext cx="1473983" cy="1105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</Words>
  <Application>Microsoft Macintosh PowerPoint</Application>
  <PresentationFormat>Widescreen</PresentationFormat>
  <Paragraphs>44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Helvetica Neue</vt:lpstr>
      <vt:lpstr>Noto Sans Symbols</vt:lpstr>
      <vt:lpstr>Tahoma</vt:lpstr>
      <vt:lpstr>Times New Roman</vt:lpstr>
      <vt:lpstr>Office Theme</vt:lpstr>
      <vt:lpstr>PowerPoint Presentation</vt:lpstr>
      <vt:lpstr>Activité – Jeu de Ficelle.   </vt:lpstr>
      <vt:lpstr>PowerPoint Presentation</vt:lpstr>
      <vt:lpstr>PowerPoint Presentation</vt:lpstr>
      <vt:lpstr>Objectifs d’Apprentissage  </vt:lpstr>
      <vt:lpstr>Entretien de la maison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1</cp:revision>
  <dcterms:created xsi:type="dcterms:W3CDTF">2017-12-20T18:51:03Z</dcterms:created>
  <dcterms:modified xsi:type="dcterms:W3CDTF">2026-01-07T19:19:52Z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120900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