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embeddedFontLst>
    <p:embeddedFont>
      <p:font typeface="Helvetica Neue" panose="02000503000000020004" pitchFamily="2" charset="0"/>
      <p:regular r:id="rId11"/>
      <p:bold r:id="rId12"/>
      <p:italic r:id="rId13"/>
      <p:boldItalic r:id="rId1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8" roundtripDataSignature="AMtx7mgro66MPk7vENgIUxbFgjnosfDeJ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28"/>
  </p:normalViewPr>
  <p:slideViewPr>
    <p:cSldViewPr snapToGrid="0">
      <p:cViewPr varScale="1">
        <p:scale>
          <a:sx n="98" d="100"/>
          <a:sy n="98" d="100"/>
        </p:scale>
        <p:origin x="216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customschemas.google.com/relationships/presentationmetadata" Target="meta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2" Type="http://schemas.openxmlformats.org/officeDocument/2006/relationships/slide" Target="slides/slide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A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4" name="Google Shape;22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2" name="Google Shape;23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8" name="Google Shape;23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3" name="Google Shape;24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9" name="Google Shape;24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5" name="Google Shape;25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2" name="Google Shape;26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9" name="Google Shape;26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Blue Background">
  <p:cSld name="Cover - Blue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26794">
              <a:alpha val="74509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10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" name="Google Shape;15;p10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" name="Google Shape;16;p10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Green">
  <p:cSld name="Split - Green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Google Shape;66;p19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7" name="Google Shape;67;p19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29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19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200"/>
              <a:buNone/>
              <a:defRPr sz="3200" b="1">
                <a:solidFill>
                  <a:schemeClr val="accent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19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0" name="Google Shape;70;p19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Purple">
  <p:cSld name="Title &amp; Text - Purple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20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73" name="Google Shape;73;p20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74" name="Google Shape;74;p20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" name="Google Shape;75;p20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6" name="Google Shape;76;p20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Teal">
  <p:cSld name="Title &amp; Text - Teal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1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79" name="Google Shape;79;p21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0" name="Google Shape;80;p21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5"/>
          </a:solidFill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p21"/>
          <p:cNvSpPr txBox="1">
            <a:spLocks noGrp="1"/>
          </p:cNvSpPr>
          <p:nvPr>
            <p:ph type="body" idx="1"/>
          </p:nvPr>
        </p:nvSpPr>
        <p:spPr>
          <a:xfrm>
            <a:off x="656022" y="1971676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" name="Google Shape;82;p21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Green">
  <p:cSld name="Title &amp; Text - Green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2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85" name="Google Shape;85;p22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6" name="Google Shape;86;p22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22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" name="Google Shape;88;p22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Blue">
  <p:cSld name="Title &amp; Text with Dots - Blue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oogle Shape;90;p23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91" name="Google Shape;91;p23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2" name="Google Shape;92;p23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2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3" name="Google Shape;93;p23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23"/>
          <p:cNvSpPr txBox="1">
            <a:spLocks noGrp="1"/>
          </p:cNvSpPr>
          <p:nvPr>
            <p:ph type="body" idx="1"/>
          </p:nvPr>
        </p:nvSpPr>
        <p:spPr>
          <a:xfrm>
            <a:off x="656023" y="1690688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5" name="Google Shape;95;p23"/>
          <p:cNvSpPr txBox="1">
            <a:spLocks noGrp="1"/>
          </p:cNvSpPr>
          <p:nvPr>
            <p:ph type="body" idx="2"/>
          </p:nvPr>
        </p:nvSpPr>
        <p:spPr>
          <a:xfrm>
            <a:off x="656022" y="2333626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Purple">
  <p:cSld name="Title &amp; Text with Dots - Purple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Google Shape;97;p24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98" name="Google Shape;98;p24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9" name="Google Shape;99;p24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2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0" name="Google Shape;100;p24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4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2" name="Google Shape;102;p24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Teal">
  <p:cSld name="Title &amp; Text with Dots - Teal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5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25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6" name="Google Shape;106;p25"/>
          <p:cNvSpPr txBox="1">
            <a:spLocks noGrp="1"/>
          </p:cNvSpPr>
          <p:nvPr>
            <p:ph type="body" idx="2"/>
          </p:nvPr>
        </p:nvSpPr>
        <p:spPr>
          <a:xfrm>
            <a:off x="656021" y="2333624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107" name="Google Shape;107;p25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08" name="Google Shape;108;p25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9" name="Google Shape;109;p25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2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- Green">
  <p:cSld name="Title &amp; Text with Dots- Green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Google Shape;111;p26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12" name="Google Shape;112;p26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3" name="Google Shape;113;p26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2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4" name="Google Shape;114;p26"/>
          <p:cNvSpPr txBox="1">
            <a:spLocks noGrp="1"/>
          </p:cNvSpPr>
          <p:nvPr>
            <p:ph type="title"/>
          </p:nvPr>
        </p:nvSpPr>
        <p:spPr>
          <a:xfrm>
            <a:off x="656022" y="365125"/>
            <a:ext cx="1082001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6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6" name="Google Shape;116;p26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Blue">
  <p:cSld name="Image &amp; Text - Blue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7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Helvetica Neue"/>
              <a:buNone/>
              <a:defRPr sz="32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19" name="Google Shape;119;p27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0" name="Google Shape;120;p27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27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22" name="Google Shape;122;p27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Purple">
  <p:cSld name="Image &amp; Text - Purple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8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Helvetica Neue"/>
              <a:buNone/>
              <a:defRPr sz="32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25" name="Google Shape;125;p28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6" name="Google Shape;126;p28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1"/>
          </a:solidFill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28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28" name="Google Shape;128;p28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Blue">
  <p:cSld name="Title &amp; Text - Blu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1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9" name="Google Shape;19;p11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rgbClr val="03679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0" name="Google Shape;20;p11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rgbClr val="03679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11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" name="Google Shape;22;p11"/>
          <p:cNvSpPr txBox="1">
            <a:spLocks noGrp="1"/>
          </p:cNvSpPr>
          <p:nvPr>
            <p:ph type="body" idx="2"/>
          </p:nvPr>
        </p:nvSpPr>
        <p:spPr>
          <a:xfrm>
            <a:off x="656021" y="2614613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Teal">
  <p:cSld name="Image &amp; Text - Teal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9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Helvetica Neue"/>
              <a:buNone/>
              <a:defRPr sz="32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31" name="Google Shape;131;p29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2" name="Google Shape;132;p29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6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29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34" name="Google Shape;134;p29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Green">
  <p:cSld name="Image &amp; Text - Green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0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Helvetica Neue"/>
              <a:buNone/>
              <a:defRPr sz="32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37" name="Google Shape;137;p30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8" name="Google Shape;138;p30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30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40" name="Google Shape;140;p30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Blue">
  <p:cSld name="Title &amp; Two Column - Blue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31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rgbClr val="016794"/>
          </a:solidFill>
          <a:ln w="12700" cap="flat" cmpd="sng">
            <a:solidFill>
              <a:srgbClr val="01476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43" name="Google Shape;143;p31"/>
          <p:cNvGrpSpPr/>
          <p:nvPr/>
        </p:nvGrpSpPr>
        <p:grpSpPr>
          <a:xfrm>
            <a:off x="-208788" y="0"/>
            <a:ext cx="12609575" cy="2174490"/>
            <a:chOff x="-1" y="5043119"/>
            <a:chExt cx="12192000" cy="1814883"/>
          </a:xfrm>
        </p:grpSpPr>
        <p:pic>
          <p:nvPicPr>
            <p:cNvPr id="144" name="Google Shape;144;p31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5" name="Google Shape;145;p31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8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46" name="Google Shape;146;p31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7" name="Google Shape;147;p31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p31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9" name="Google Shape;149;p31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0" name="Google Shape;150;p31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1" name="Google Shape;151;p31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2" name="Google Shape;152;p31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3" name="Google Shape;153;p31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Purple">
  <p:cSld name="Title &amp; Two Column - Purple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32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56" name="Google Shape;156;p32"/>
          <p:cNvGrpSpPr/>
          <p:nvPr/>
        </p:nvGrpSpPr>
        <p:grpSpPr>
          <a:xfrm>
            <a:off x="-208788" y="0"/>
            <a:ext cx="12609575" cy="2174490"/>
            <a:chOff x="-1" y="5043119"/>
            <a:chExt cx="12192000" cy="1814883"/>
          </a:xfrm>
        </p:grpSpPr>
        <p:pic>
          <p:nvPicPr>
            <p:cNvPr id="157" name="Google Shape;157;p32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8" name="Google Shape;158;p32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8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59" name="Google Shape;159;p32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0" name="Google Shape;160;p32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1" name="Google Shape;161;p32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2" name="Google Shape;162;p32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3" name="Google Shape;163;p32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4" name="Google Shape;164;p32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5" name="Google Shape;165;p32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6" name="Google Shape;166;p32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Teal">
  <p:cSld name="Title &amp; Two Column - Teal"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33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9" name="Google Shape;169;p33"/>
          <p:cNvGrpSpPr/>
          <p:nvPr/>
        </p:nvGrpSpPr>
        <p:grpSpPr>
          <a:xfrm>
            <a:off x="-208788" y="0"/>
            <a:ext cx="12609575" cy="2174490"/>
            <a:chOff x="-1" y="5043119"/>
            <a:chExt cx="12192000" cy="1814883"/>
          </a:xfrm>
        </p:grpSpPr>
        <p:pic>
          <p:nvPicPr>
            <p:cNvPr id="170" name="Google Shape;170;p33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1" name="Google Shape;171;p33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8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72" name="Google Shape;172;p33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73" name="Google Shape;173;p33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4" name="Google Shape;174;p33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5" name="Google Shape;175;p33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6" name="Google Shape;176;p33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7" name="Google Shape;177;p33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8" name="Google Shape;178;p33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9" name="Google Shape;179;p33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Green">
  <p:cSld name="Title &amp; Two Column - Green"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4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82" name="Google Shape;182;p34"/>
          <p:cNvGrpSpPr/>
          <p:nvPr/>
        </p:nvGrpSpPr>
        <p:grpSpPr>
          <a:xfrm>
            <a:off x="-208788" y="0"/>
            <a:ext cx="12609575" cy="2174490"/>
            <a:chOff x="-1" y="5043119"/>
            <a:chExt cx="12192000" cy="1814883"/>
          </a:xfrm>
        </p:grpSpPr>
        <p:pic>
          <p:nvPicPr>
            <p:cNvPr id="183" name="Google Shape;183;p34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4" name="Google Shape;184;p34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8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85" name="Google Shape;185;p34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86" name="Google Shape;186;p34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7" name="Google Shape;187;p34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8" name="Google Shape;188;p34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9" name="Google Shape;189;p34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0" name="Google Shape;190;p34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1" name="Google Shape;191;p34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2" name="Google Shape;192;p34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Blue">
  <p:cSld name="Title on Colored Background - Blue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5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35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35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7" name="Google Shape;197;p35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35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9" name="Google Shape;199;p35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Purple">
  <p:cSld name="Title on Colored Background - Purple"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6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Google Shape;202;p36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36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4" name="Google Shape;204;p36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36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6" name="Google Shape;206;p36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Teal">
  <p:cSld name="Title on Colored Background - Teal"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7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" name="Google Shape;209;p37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37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1" name="Google Shape;211;p37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37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3" name="Google Shape;213;p37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Green">
  <p:cSld name="Title on Colored Background - Green"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8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38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38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8" name="Google Shape;218;p38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38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0" name="Google Shape;220;p38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Purple Background">
  <p:cSld name="Cover - Purple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7467D">
              <a:alpha val="77254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25;p12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12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" name="Google Shape;27;p12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Teal Background">
  <p:cSld name="Cover - Teal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5B2B4">
              <a:alpha val="77254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Google Shape;30;p13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13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3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Green Background">
  <p:cSld name="Cover - Green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5CD7A">
              <a:alpha val="72549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p14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4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4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5"/>
          <p:cNvSpPr txBox="1">
            <a:spLocks noGrp="1"/>
          </p:cNvSpPr>
          <p:nvPr>
            <p:ph type="title"/>
          </p:nvPr>
        </p:nvSpPr>
        <p:spPr>
          <a:xfrm>
            <a:off x="6712238" y="4570639"/>
            <a:ext cx="488921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5E79"/>
              </a:buClr>
              <a:buSzPts val="4000"/>
              <a:buFont typeface="Helvetica Neue"/>
              <a:buNone/>
              <a:defRPr sz="4000" b="1">
                <a:solidFill>
                  <a:srgbClr val="405E7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40" name="Google Shape;40;p15"/>
          <p:cNvPicPr preferRelativeResize="0"/>
          <p:nvPr/>
        </p:nvPicPr>
        <p:blipFill rotWithShape="1">
          <a:blip r:embed="rId2">
            <a:alphaModFix/>
          </a:blip>
          <a:srcRect l="30622" t="-2" r="34584"/>
          <a:stretch/>
        </p:blipFill>
        <p:spPr>
          <a:xfrm>
            <a:off x="0" y="14990"/>
            <a:ext cx="4242216" cy="68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1" name="Google Shape;41;p15"/>
          <p:cNvCxnSpPr/>
          <p:nvPr/>
        </p:nvCxnSpPr>
        <p:spPr>
          <a:xfrm>
            <a:off x="4737140" y="6016980"/>
            <a:ext cx="7454860" cy="0"/>
          </a:xfrm>
          <a:prstGeom prst="straightConnector1">
            <a:avLst/>
          </a:prstGeom>
          <a:noFill/>
          <a:ln w="9525" cap="flat" cmpd="sng">
            <a:solidFill>
              <a:srgbClr val="405E79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42" name="Google Shape;42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03790" y="3746756"/>
            <a:ext cx="1956048" cy="20286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Blue">
  <p:cSld name="Split - Blu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Google Shape;45;p16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" name="Google Shape;46;p16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29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16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16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16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Purple">
  <p:cSld name="Split - Purple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Google Shape;52;p17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3" name="Google Shape;53;p17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29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17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17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" name="Google Shape;56;p17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Teal">
  <p:cSld name="Split - Teal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Google Shape;59;p18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0" name="Google Shape;60;p18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29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8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3200"/>
              <a:buNone/>
              <a:defRPr sz="3200" b="1">
                <a:solidFill>
                  <a:schemeClr val="accent6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" name="Google Shape;62;p18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" name="Google Shape;63;p18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sz="4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"/>
          <p:cNvSpPr txBox="1">
            <a:spLocks noGrp="1"/>
          </p:cNvSpPr>
          <p:nvPr>
            <p:ph type="body" idx="1"/>
          </p:nvPr>
        </p:nvSpPr>
        <p:spPr>
          <a:xfrm>
            <a:off x="1828000" y="633473"/>
            <a:ext cx="8535900" cy="7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25000" lnSpcReduction="2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r>
              <a:rPr lang="en-AU" sz="11200">
                <a:latin typeface="Calibri"/>
                <a:ea typeface="Calibri"/>
                <a:cs typeface="Calibri"/>
                <a:sym typeface="Calibri"/>
              </a:rPr>
              <a:t>Formation des Formateurs sur les ENAS</a:t>
            </a:r>
            <a:endParaRPr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r>
              <a:rPr lang="en-AU" sz="11200">
                <a:latin typeface="Calibri"/>
                <a:ea typeface="Calibri"/>
                <a:cs typeface="Calibri"/>
                <a:sym typeface="Calibri"/>
              </a:rPr>
              <a:t>Module 1.2 </a:t>
            </a:r>
            <a:br>
              <a:rPr lang="en-AU" sz="11200">
                <a:latin typeface="Calibri"/>
                <a:ea typeface="Calibri"/>
                <a:cs typeface="Calibri"/>
                <a:sym typeface="Calibri"/>
              </a:rPr>
            </a:br>
            <a:endParaRPr sz="112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endParaRPr/>
          </a:p>
        </p:txBody>
      </p:sp>
      <p:sp>
        <p:nvSpPr>
          <p:cNvPr id="227" name="Google Shape;227;p1"/>
          <p:cNvSpPr txBox="1">
            <a:spLocks noGrp="1"/>
          </p:cNvSpPr>
          <p:nvPr>
            <p:ph type="body" idx="2"/>
          </p:nvPr>
        </p:nvSpPr>
        <p:spPr>
          <a:xfrm>
            <a:off x="1754186" y="1553628"/>
            <a:ext cx="8683625" cy="9692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AU" b="1"/>
              <a:t>Caractéristiques de la Séparation Familiale en Urgences </a:t>
            </a:r>
            <a:endParaRPr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br>
              <a:rPr lang="en-AU"/>
            </a:br>
            <a:endParaRPr/>
          </a:p>
        </p:txBody>
      </p:sp>
      <p:sp>
        <p:nvSpPr>
          <p:cNvPr id="228" name="Google Shape;228;p1"/>
          <p:cNvSpPr txBox="1"/>
          <p:nvPr/>
        </p:nvSpPr>
        <p:spPr>
          <a:xfrm>
            <a:off x="2177350" y="2991350"/>
            <a:ext cx="7523100" cy="317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lang="en-AU" sz="1800" b="0" i="1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 la fin de la session les participants seront capables de 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114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✔"/>
            </a:pPr>
            <a:r>
              <a:rPr lang="en-AU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Se </a:t>
            </a:r>
            <a:r>
              <a:rPr lang="en-AU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rappeler</a:t>
            </a:r>
            <a:r>
              <a:rPr lang="en-AU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des </a:t>
            </a:r>
            <a:r>
              <a:rPr lang="en-AU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définitions</a:t>
            </a:r>
            <a:r>
              <a:rPr lang="en-AU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des ENAS apprises dans le module d</a:t>
            </a:r>
            <a:r>
              <a:rPr lang="en-AU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r>
              <a:rPr lang="en-AU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avant la formation </a:t>
            </a:r>
            <a:br>
              <a:rPr lang="en-AU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1" indent="-114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✔"/>
            </a:pPr>
            <a:r>
              <a:rPr lang="en-AU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Décrire</a:t>
            </a:r>
            <a:r>
              <a:rPr lang="en-AU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les causes de </a:t>
            </a:r>
            <a:r>
              <a:rPr lang="en-AU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la</a:t>
            </a:r>
            <a:r>
              <a:rPr lang="en-AU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AU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séparation</a:t>
            </a:r>
            <a:r>
              <a:rPr lang="en-AU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dans le contexte de l</a:t>
            </a:r>
            <a:r>
              <a:rPr lang="en-AU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r>
              <a:rPr lang="en-AU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urgence  </a:t>
            </a:r>
            <a:br>
              <a:rPr lang="en-AU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1" indent="-114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✔"/>
            </a:pPr>
            <a:r>
              <a:rPr lang="en-AU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Définir les séparations non urgentes et les flux migratoires mixtes </a:t>
            </a:r>
            <a:br>
              <a:rPr lang="en-AU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1" indent="-114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✔"/>
            </a:pPr>
            <a:r>
              <a:rPr lang="en-AU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Se </a:t>
            </a:r>
            <a:r>
              <a:rPr lang="en-AU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rappeler</a:t>
            </a:r>
            <a:r>
              <a:rPr lang="en-AU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des facteurs aggravant la </a:t>
            </a:r>
            <a:r>
              <a:rPr lang="en-AU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vulnérabilité</a:t>
            </a:r>
            <a:r>
              <a:rPr lang="en-AU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des enfants </a:t>
            </a:r>
            <a:r>
              <a:rPr lang="en-AU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à</a:t>
            </a:r>
            <a:r>
              <a:rPr lang="en-AU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la </a:t>
            </a:r>
            <a:r>
              <a:rPr lang="en-AU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séparation</a:t>
            </a:r>
            <a:r>
              <a:rPr lang="en-AU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Picture 2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0956F462-38AD-CAF6-A94B-C5E941EECD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39349" y="5606797"/>
            <a:ext cx="3252651" cy="12354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2"/>
          <p:cNvSpPr txBox="1">
            <a:spLocks noGrp="1"/>
          </p:cNvSpPr>
          <p:nvPr>
            <p:ph type="body" idx="2"/>
          </p:nvPr>
        </p:nvSpPr>
        <p:spPr>
          <a:xfrm>
            <a:off x="810257" y="422257"/>
            <a:ext cx="10820015" cy="864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7500" lnSpcReduction="2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AU" sz="4700" b="1">
                <a:solidFill>
                  <a:srgbClr val="97467D"/>
                </a:solidFill>
              </a:rPr>
              <a:t>Comment les enfants deviennent  séparés de leurs familles durant les urgences?</a:t>
            </a:r>
            <a:endParaRPr/>
          </a:p>
        </p:txBody>
      </p:sp>
      <p:sp>
        <p:nvSpPr>
          <p:cNvPr id="235" name="Google Shape;235;p2"/>
          <p:cNvSpPr txBox="1"/>
          <p:nvPr/>
        </p:nvSpPr>
        <p:spPr>
          <a:xfrm>
            <a:off x="600686" y="1827150"/>
            <a:ext cx="11009100" cy="42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AU" sz="2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Les  </a:t>
            </a:r>
            <a:r>
              <a:rPr lang="en-AU" sz="2800" b="1" i="0" u="none" strike="noStrike" cap="none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rPr>
              <a:t>4 causes principales de la </a:t>
            </a:r>
            <a:r>
              <a:rPr lang="en-AU" sz="2800" b="1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rPr>
              <a:t>séparation</a:t>
            </a:r>
            <a:r>
              <a:rPr lang="en-AU" sz="2800" b="1" i="0" u="none" strike="noStrike" cap="none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rPr>
              <a:t> sont les </a:t>
            </a:r>
            <a:r>
              <a:rPr lang="en-AU" sz="2800" b="1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rPr>
              <a:t>suivantes</a:t>
            </a:r>
            <a:r>
              <a:rPr lang="en-AU" sz="2800" b="1" i="0" u="none" strike="noStrike" cap="none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AU" sz="2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br>
              <a:rPr lang="en-AU" sz="28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28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0850" marR="0" lvl="0" indent="-3429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Arial"/>
              <a:buChar char="•"/>
            </a:pPr>
            <a:r>
              <a:rPr lang="en-AU" sz="1900" b="1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Separations Accidentelles </a:t>
            </a:r>
            <a:r>
              <a:rPr lang="en-AU" sz="19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AU"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-. Ces séparations ne sont ni planifiées ni anticipées, et elles se produisent contre la volonté du parent/de l'aidant ou de l'enfant.</a:t>
            </a:r>
            <a:endParaRPr sz="1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0850" marR="0" lvl="0" indent="-3429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Arial"/>
              <a:buChar char="•"/>
            </a:pPr>
            <a:r>
              <a:rPr lang="en-AU" sz="1900" b="1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Séparations</a:t>
            </a:r>
            <a:r>
              <a:rPr lang="en-AU" sz="19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AU" sz="1900" b="1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volontaires </a:t>
            </a:r>
            <a:r>
              <a:rPr lang="en-AU" sz="19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AU"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 produisent lorsque les parents, les personnes qui s'occupent des enfants ou les enfants eux-mêmes décident délibérément de se séparer et sont souvent le résultat du stress supplémentaire que la situation d'urgence fait peser sur la famille. </a:t>
            </a:r>
            <a:endParaRPr/>
          </a:p>
          <a:p>
            <a:pPr marL="450850" marR="0" lvl="0" indent="-3429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Arial"/>
              <a:buChar char="•"/>
            </a:pPr>
            <a:r>
              <a:rPr lang="en-AU" sz="1900" b="1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Séparation</a:t>
            </a:r>
            <a:r>
              <a:rPr lang="en-AU" sz="1900" b="1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 provoqu</a:t>
            </a:r>
            <a:r>
              <a:rPr lang="en-AU" sz="1900" b="1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é</a:t>
            </a:r>
            <a:r>
              <a:rPr lang="en-AU" sz="1900" b="1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e par l</a:t>
            </a:r>
            <a:r>
              <a:rPr lang="en-AU" sz="1900" b="1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r>
              <a:rPr lang="en-AU" sz="1900" b="1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Agence : </a:t>
            </a:r>
            <a:r>
              <a:rPr lang="en-AU"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survient comme une </a:t>
            </a:r>
            <a:r>
              <a:rPr lang="en-AU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conséquence</a:t>
            </a:r>
            <a:r>
              <a:rPr lang="en-AU"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de la </a:t>
            </a:r>
            <a:r>
              <a:rPr lang="en-AU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réponse</a:t>
            </a:r>
            <a:r>
              <a:rPr lang="en-AU"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humanitaire </a:t>
            </a:r>
            <a:endParaRPr sz="19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0850" marR="0" lvl="0" indent="-3429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Arial"/>
              <a:buChar char="•"/>
            </a:pPr>
            <a:r>
              <a:rPr lang="en-AU" sz="1900" b="1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Séparation</a:t>
            </a:r>
            <a:r>
              <a:rPr lang="en-AU" sz="19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AU" sz="1900" b="1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Secondaire</a:t>
            </a:r>
            <a:r>
              <a:rPr lang="en-AU" sz="19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AU"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se produit après la situation d'urgence immédiate et est généralement la conséquence de l'impact de la situation d'urgence sur les circonstances économiques et la capacité des familles et des communautés à protéger les enfants.</a:t>
            </a:r>
            <a:endParaRPr sz="1100" b="1" i="0" u="none" strike="noStrike" cap="none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3"/>
          <p:cNvSpPr txBox="1"/>
          <p:nvPr/>
        </p:nvSpPr>
        <p:spPr>
          <a:xfrm>
            <a:off x="884382" y="1274474"/>
            <a:ext cx="109728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AU" sz="2800" b="1" i="0" u="none" strike="noStrike" cap="none">
                <a:solidFill>
                  <a:srgbClr val="97467D"/>
                </a:solidFill>
                <a:latin typeface="Calibri"/>
                <a:ea typeface="Calibri"/>
                <a:cs typeface="Calibri"/>
                <a:sym typeface="Calibri"/>
              </a:rPr>
              <a:t>S</a:t>
            </a:r>
            <a:r>
              <a:rPr lang="en-A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é</a:t>
            </a:r>
            <a:r>
              <a:rPr lang="en-AU" sz="2800" b="1" i="0" u="none" strike="noStrike" cap="none">
                <a:solidFill>
                  <a:srgbClr val="97467D"/>
                </a:solidFill>
                <a:latin typeface="Calibri"/>
                <a:ea typeface="Calibri"/>
                <a:cs typeface="Calibri"/>
                <a:sym typeface="Calibri"/>
              </a:rPr>
              <a:t>paration Primaire 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</a:pPr>
            <a:r>
              <a:rPr lang="en-A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Survient comme </a:t>
            </a:r>
            <a:r>
              <a:rPr lang="en-AU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résultat</a:t>
            </a:r>
            <a:r>
              <a:rPr lang="en-A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direct et </a:t>
            </a:r>
            <a:r>
              <a:rPr lang="en-AU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immédiate</a:t>
            </a:r>
            <a:r>
              <a:rPr lang="en-A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de l urgence 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</a:pPr>
            <a:r>
              <a:rPr lang="en-A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Par exemple Parents tu</a:t>
            </a:r>
            <a:r>
              <a:rPr lang="en-AU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é</a:t>
            </a:r>
            <a:r>
              <a:rPr lang="en-A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 ou enfants séparés durant le </a:t>
            </a:r>
            <a:r>
              <a:rPr lang="en-AU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déplacement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AU" sz="2800" b="1" i="0" u="none" strike="noStrike" cap="none">
                <a:solidFill>
                  <a:srgbClr val="97467D"/>
                </a:solidFill>
                <a:latin typeface="Calibri"/>
                <a:ea typeface="Calibri"/>
                <a:cs typeface="Calibri"/>
                <a:sym typeface="Calibri"/>
              </a:rPr>
              <a:t> S</a:t>
            </a:r>
            <a:r>
              <a:rPr lang="en-A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é</a:t>
            </a:r>
            <a:r>
              <a:rPr lang="en-AU" sz="2800" b="1" i="0" u="none" strike="noStrike" cap="none">
                <a:solidFill>
                  <a:srgbClr val="97467D"/>
                </a:solidFill>
                <a:latin typeface="Calibri"/>
                <a:ea typeface="Calibri"/>
                <a:cs typeface="Calibri"/>
                <a:sym typeface="Calibri"/>
              </a:rPr>
              <a:t>paration Secondaire 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</a:pPr>
            <a:r>
              <a:rPr lang="en-A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Survient comme un </a:t>
            </a:r>
            <a:r>
              <a:rPr lang="en-AU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résultat</a:t>
            </a:r>
            <a:r>
              <a:rPr lang="en-A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des autres effets de l</a:t>
            </a:r>
            <a:r>
              <a:rPr lang="en-AU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r>
              <a:rPr lang="en-A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urgence. </a:t>
            </a:r>
            <a:r>
              <a:rPr lang="en-AU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</a:t>
            </a:r>
            <a:r>
              <a:rPr lang="en-A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lang="en-AU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</a:t>
            </a:r>
            <a:r>
              <a:rPr lang="en-A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mple. Pauvret</a:t>
            </a:r>
            <a:r>
              <a:rPr lang="en-AU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é</a:t>
            </a:r>
            <a:r>
              <a:rPr lang="en-A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</a:pPr>
            <a:r>
              <a:rPr lang="en-A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Par </a:t>
            </a:r>
            <a:r>
              <a:rPr lang="en-AU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Exemple: </a:t>
            </a:r>
            <a:r>
              <a:rPr lang="en-A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Mettre les enfants dans des orphelinats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4"/>
          <p:cNvSpPr txBox="1">
            <a:spLocks noGrp="1"/>
          </p:cNvSpPr>
          <p:nvPr>
            <p:ph type="title"/>
          </p:nvPr>
        </p:nvSpPr>
        <p:spPr>
          <a:xfrm>
            <a:off x="418251" y="571160"/>
            <a:ext cx="11039291" cy="72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5E79"/>
              </a:buClr>
              <a:buSzPts val="3600"/>
              <a:buFont typeface="Helvetica Neue"/>
              <a:buNone/>
            </a:pPr>
            <a:r>
              <a:rPr lang="en-AU">
                <a:solidFill>
                  <a:srgbClr val="405E7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Contexte de R</a:t>
            </a:r>
            <a:r>
              <a:rPr lang="en-AU">
                <a:solidFill>
                  <a:srgbClr val="405E79"/>
                </a:solidFill>
              </a:rPr>
              <a:t>é</a:t>
            </a:r>
            <a:r>
              <a:rPr lang="en-AU">
                <a:solidFill>
                  <a:srgbClr val="405E7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fugi</a:t>
            </a:r>
            <a:r>
              <a:rPr lang="en-AU">
                <a:solidFill>
                  <a:srgbClr val="405E79"/>
                </a:solidFill>
              </a:rPr>
              <a:t>é</a:t>
            </a:r>
            <a:r>
              <a:rPr lang="en-AU">
                <a:solidFill>
                  <a:srgbClr val="405E7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  - Causes de la S</a:t>
            </a:r>
            <a:r>
              <a:rPr lang="en-AU">
                <a:solidFill>
                  <a:srgbClr val="405E79"/>
                </a:solidFill>
              </a:rPr>
              <a:t>é</a:t>
            </a:r>
            <a:r>
              <a:rPr lang="en-AU">
                <a:solidFill>
                  <a:srgbClr val="405E7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paration</a:t>
            </a:r>
            <a:endParaRPr/>
          </a:p>
        </p:txBody>
      </p:sp>
      <p:sp>
        <p:nvSpPr>
          <p:cNvPr id="246" name="Google Shape;246;p4"/>
          <p:cNvSpPr txBox="1"/>
          <p:nvPr/>
        </p:nvSpPr>
        <p:spPr>
          <a:xfrm>
            <a:off x="534122" y="1962579"/>
            <a:ext cx="10807500" cy="432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AU" sz="2500" b="1" i="0" u="none" strike="noStrike" cap="none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rPr>
              <a:t>4 grands sc</a:t>
            </a:r>
            <a:r>
              <a:rPr lang="en-AU" sz="2500" b="1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rPr>
              <a:t>é</a:t>
            </a:r>
            <a:r>
              <a:rPr lang="en-AU" sz="2500" b="1" i="0" u="none" strike="noStrike" cap="none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rPr>
              <a:t>nari:</a:t>
            </a:r>
            <a:endParaRPr sz="1400" b="1" i="0" u="none" strike="noStrike" cap="none">
              <a:solidFill>
                <a:schemeClr val="accent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endParaRPr sz="2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-158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Char char="•"/>
            </a:pPr>
            <a:r>
              <a:rPr lang="en-AU" sz="25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La </a:t>
            </a:r>
            <a:r>
              <a:rPr lang="en-AU" sz="2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</a:t>
            </a:r>
            <a:r>
              <a:rPr lang="en-AU" sz="2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éparation peut survenir dans le pays d</a:t>
            </a:r>
            <a:r>
              <a:rPr lang="en-AU" sz="2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r>
              <a:rPr lang="en-AU" sz="2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origine avant l</a:t>
            </a:r>
            <a:r>
              <a:rPr lang="en-AU" sz="2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r>
              <a:rPr lang="en-AU" sz="2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arrivée </a:t>
            </a:r>
            <a:br>
              <a:rPr lang="en-AU" sz="2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2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-158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Char char="•"/>
            </a:pPr>
            <a:r>
              <a:rPr lang="en-AU" sz="2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La séparation peut survenir au point d</a:t>
            </a:r>
            <a:r>
              <a:rPr lang="en-AU" sz="2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r>
              <a:rPr lang="en-AU" sz="2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arrivée. </a:t>
            </a:r>
            <a:r>
              <a:rPr lang="en-AU" sz="2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br>
              <a:rPr lang="en-AU" sz="2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2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-158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Char char="•"/>
            </a:pPr>
            <a:r>
              <a:rPr lang="en-AU" sz="2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AU" sz="2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 s</a:t>
            </a:r>
            <a:r>
              <a:rPr lang="en-AU" sz="2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éparation peut survenir après l</a:t>
            </a:r>
            <a:r>
              <a:rPr lang="en-AU" sz="2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r>
              <a:rPr lang="en-AU" sz="2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arriv</a:t>
            </a:r>
            <a:r>
              <a:rPr lang="en-AU" sz="2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é</a:t>
            </a:r>
            <a:r>
              <a:rPr lang="en-AU" sz="2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</a:t>
            </a:r>
            <a:r>
              <a:rPr lang="en-AU" sz="2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 P</a:t>
            </a:r>
            <a:r>
              <a:rPr lang="en-AU" sz="2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 exemple: en raison d'un conflit au sein de l'installation de réfugiés, d'attaques contre l'installation de réfugiés</a:t>
            </a:r>
            <a:br>
              <a:rPr lang="en-AU" sz="2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2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-158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Char char="•"/>
            </a:pPr>
            <a:r>
              <a:rPr lang="en-AU" sz="2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AU" sz="2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 s</a:t>
            </a:r>
            <a:r>
              <a:rPr lang="en-AU" sz="2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éparation qui résulte de la décision de l'enfant ou de sa famille d'envoyer l'enfant dans un autre pays</a:t>
            </a:r>
            <a:endParaRPr sz="25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5"/>
          <p:cNvSpPr txBox="1">
            <a:spLocks noGrp="1"/>
          </p:cNvSpPr>
          <p:nvPr>
            <p:ph type="title"/>
          </p:nvPr>
        </p:nvSpPr>
        <p:spPr>
          <a:xfrm>
            <a:off x="780033" y="586812"/>
            <a:ext cx="10699543" cy="11972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6794"/>
              </a:buClr>
              <a:buSzPts val="2800"/>
              <a:buFont typeface="Helvetica Neue"/>
              <a:buNone/>
            </a:pPr>
            <a:r>
              <a:rPr lang="en-AU" sz="2800">
                <a:solidFill>
                  <a:srgbClr val="02679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Tous les Types </a:t>
            </a:r>
            <a:r>
              <a:rPr lang="en-AU" sz="2800">
                <a:solidFill>
                  <a:srgbClr val="026794"/>
                </a:solidFill>
              </a:rPr>
              <a:t>d'urgence</a:t>
            </a:r>
            <a:r>
              <a:rPr lang="en-AU" sz="2800">
                <a:solidFill>
                  <a:srgbClr val="02679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peuvent conduire </a:t>
            </a:r>
            <a:r>
              <a:rPr lang="en-AU" sz="2800">
                <a:solidFill>
                  <a:srgbClr val="026794"/>
                </a:solidFill>
              </a:rPr>
              <a:t>à</a:t>
            </a:r>
            <a:r>
              <a:rPr lang="en-AU" sz="2800">
                <a:solidFill>
                  <a:srgbClr val="02679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des s</a:t>
            </a:r>
            <a:r>
              <a:rPr lang="en-AU" sz="2800">
                <a:solidFill>
                  <a:srgbClr val="026794"/>
                </a:solidFill>
              </a:rPr>
              <a:t>é</a:t>
            </a:r>
            <a:r>
              <a:rPr lang="en-AU" sz="2800">
                <a:solidFill>
                  <a:srgbClr val="02679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parations</a:t>
            </a:r>
            <a:endParaRPr sz="2800">
              <a:solidFill>
                <a:srgbClr val="02679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52" name="Google Shape;252;p5"/>
          <p:cNvSpPr txBox="1"/>
          <p:nvPr/>
        </p:nvSpPr>
        <p:spPr>
          <a:xfrm>
            <a:off x="780033" y="1856117"/>
            <a:ext cx="9999584" cy="38164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7467D"/>
              </a:buClr>
              <a:buSzPts val="2800"/>
              <a:buFont typeface="Arial"/>
              <a:buNone/>
            </a:pPr>
            <a:r>
              <a:rPr lang="en-AU" sz="2800" b="0" i="0" u="none" strike="noStrike" cap="none">
                <a:solidFill>
                  <a:srgbClr val="97467D"/>
                </a:solidFill>
                <a:latin typeface="Calibri"/>
                <a:ea typeface="Calibri"/>
                <a:cs typeface="Calibri"/>
                <a:sym typeface="Calibri"/>
              </a:rPr>
              <a:t>Pourquoi il est important de comprendre les causes de la s</a:t>
            </a:r>
            <a:r>
              <a:rPr lang="en-AU" sz="2800">
                <a:solidFill>
                  <a:srgbClr val="97467D"/>
                </a:solidFill>
                <a:latin typeface="Calibri"/>
                <a:ea typeface="Calibri"/>
                <a:cs typeface="Calibri"/>
                <a:sym typeface="Calibri"/>
              </a:rPr>
              <a:t>é</a:t>
            </a:r>
            <a:r>
              <a:rPr lang="en-AU" sz="2800" b="0" i="0" u="none" strike="noStrike" cap="none">
                <a:solidFill>
                  <a:srgbClr val="97467D"/>
                </a:solidFill>
                <a:latin typeface="Calibri"/>
                <a:ea typeface="Calibri"/>
                <a:cs typeface="Calibri"/>
                <a:sym typeface="Calibri"/>
              </a:rPr>
              <a:t>paration?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3399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858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✔"/>
            </a:pPr>
            <a:r>
              <a:rPr lang="en-AU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Identifier les tendances sur la façon dont les séparations se produisent et sur les raisons de ces séparations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85800" marR="0" lvl="1" indent="-101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None/>
            </a:pPr>
            <a:endParaRPr sz="2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858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✔"/>
            </a:pPr>
            <a:r>
              <a:rPr lang="en-AU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Garantir une réponse appropriée et efficace à chaque enfant</a:t>
            </a:r>
            <a:endParaRPr/>
          </a:p>
          <a:p>
            <a:pPr marL="685800" marR="0" lvl="1" indent="-101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858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✔"/>
            </a:pPr>
            <a:r>
              <a:rPr lang="en-AU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Informer la conception des programmes et garantir ainsi des interventions appropriées. 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chemeClr val="accen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3399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6"/>
          <p:cNvSpPr txBox="1">
            <a:spLocks noGrp="1"/>
          </p:cNvSpPr>
          <p:nvPr>
            <p:ph type="title"/>
          </p:nvPr>
        </p:nvSpPr>
        <p:spPr>
          <a:xfrm>
            <a:off x="610170" y="435585"/>
            <a:ext cx="10836355" cy="9084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5E79"/>
              </a:buClr>
              <a:buSzPts val="3600"/>
              <a:buFont typeface="Helvetica Neue"/>
              <a:buNone/>
            </a:pPr>
            <a:r>
              <a:rPr lang="en-AU">
                <a:solidFill>
                  <a:srgbClr val="405E79"/>
                </a:solidFill>
              </a:rPr>
              <a:t>Activité</a:t>
            </a:r>
            <a:r>
              <a:rPr lang="en-AU">
                <a:solidFill>
                  <a:srgbClr val="405E7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1 – Quiz sur les causes de la S</a:t>
            </a:r>
            <a:r>
              <a:rPr lang="en-AU">
                <a:solidFill>
                  <a:srgbClr val="405E79"/>
                </a:solidFill>
              </a:rPr>
              <a:t>é</a:t>
            </a:r>
            <a:r>
              <a:rPr lang="en-AU">
                <a:solidFill>
                  <a:srgbClr val="405E7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paration </a:t>
            </a:r>
            <a:endParaRPr/>
          </a:p>
        </p:txBody>
      </p:sp>
      <p:sp>
        <p:nvSpPr>
          <p:cNvPr id="258" name="Google Shape;258;p6"/>
          <p:cNvSpPr txBox="1"/>
          <p:nvPr/>
        </p:nvSpPr>
        <p:spPr>
          <a:xfrm>
            <a:off x="610170" y="1868978"/>
            <a:ext cx="11195700" cy="4392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n-AU" sz="3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Lisez  </a:t>
            </a:r>
            <a:r>
              <a:rPr lang="en-AU" sz="3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votre</a:t>
            </a:r>
            <a:r>
              <a:rPr lang="en-AU" sz="3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AU" sz="3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copie du document </a:t>
            </a:r>
            <a:r>
              <a:rPr lang="en-AU" sz="30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Quiz - Causes de la </a:t>
            </a:r>
            <a:r>
              <a:rPr lang="en-AU" sz="30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Séparation</a:t>
            </a:r>
            <a:r>
              <a:rPr lang="en-AU" sz="3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endParaRPr sz="3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n-AU" sz="3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Complétez le quiz individuellement en décidant quel type de séparation chaque affirmation représente :</a:t>
            </a: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1" indent="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2600"/>
              <a:buFont typeface="Arial"/>
              <a:buNone/>
            </a:pPr>
            <a:r>
              <a:rPr lang="en-AU" sz="2600" b="0" i="0" u="none" strike="noStrike" cap="none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rPr>
              <a:t>					Accidentelle </a:t>
            </a:r>
            <a:endParaRPr sz="1400" b="0" i="0" u="none" strike="noStrike" cap="none">
              <a:solidFill>
                <a:schemeClr val="accent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1" indent="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7030A0"/>
              </a:buClr>
              <a:buSzPts val="2600"/>
              <a:buFont typeface="Arial"/>
              <a:buNone/>
            </a:pPr>
            <a:r>
              <a:rPr lang="en-AU" sz="2600" b="0" i="0" u="none" strike="noStrike" cap="none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rPr>
              <a:t>					Volontaire </a:t>
            </a:r>
            <a:endParaRPr sz="1400" b="0" i="0" u="none" strike="noStrike" cap="none">
              <a:solidFill>
                <a:schemeClr val="accent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1" indent="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7030A0"/>
              </a:buClr>
              <a:buSzPts val="2600"/>
              <a:buFont typeface="Arial"/>
              <a:buNone/>
            </a:pPr>
            <a:r>
              <a:rPr lang="en-AU" sz="2600" b="0" i="0" u="none" strike="noStrike" cap="none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rPr>
              <a:t>					Induite par l Agence</a:t>
            </a:r>
            <a:endParaRPr sz="3000" b="1" i="0" u="none" strike="noStrike" cap="none">
              <a:solidFill>
                <a:schemeClr val="accent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n-AU" sz="3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Vous avez  </a:t>
            </a:r>
            <a:r>
              <a:rPr lang="en-AU" sz="3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 </a:t>
            </a:r>
            <a:r>
              <a:rPr lang="en-AU" sz="3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minutes</a:t>
            </a:r>
            <a:r>
              <a:rPr lang="en-AU" sz="3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AU" sz="3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pour </a:t>
            </a:r>
            <a:r>
              <a:rPr lang="en-AU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compléter</a:t>
            </a:r>
            <a:r>
              <a:rPr lang="en-AU" sz="3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AU" sz="300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</a:t>
            </a:r>
            <a:r>
              <a:rPr lang="en-AU" sz="3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AU" sz="3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Questionnaire </a:t>
            </a:r>
            <a:endParaRPr sz="3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9" name="Google Shape;259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991572" y="135909"/>
            <a:ext cx="1054281" cy="8948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7"/>
          <p:cNvSpPr txBox="1">
            <a:spLocks noGrp="1"/>
          </p:cNvSpPr>
          <p:nvPr>
            <p:ph type="title"/>
          </p:nvPr>
        </p:nvSpPr>
        <p:spPr>
          <a:xfrm>
            <a:off x="610170" y="577937"/>
            <a:ext cx="10836355" cy="9084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5E79"/>
              </a:buClr>
              <a:buSzPct val="100000"/>
              <a:buFont typeface="Helvetica Neue"/>
              <a:buNone/>
            </a:pPr>
            <a:r>
              <a:rPr lang="en-AU">
                <a:solidFill>
                  <a:srgbClr val="405E79"/>
                </a:solidFill>
              </a:rPr>
              <a:t>Activité</a:t>
            </a:r>
            <a:r>
              <a:rPr lang="en-AU">
                <a:solidFill>
                  <a:srgbClr val="405E7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2  –Identifier la vulnérabilité des enfants à la séparation</a:t>
            </a:r>
            <a:endParaRPr/>
          </a:p>
        </p:txBody>
      </p:sp>
      <p:sp>
        <p:nvSpPr>
          <p:cNvPr id="265" name="Google Shape;265;p7"/>
          <p:cNvSpPr txBox="1"/>
          <p:nvPr/>
        </p:nvSpPr>
        <p:spPr>
          <a:xfrm>
            <a:off x="610175" y="1887450"/>
            <a:ext cx="11195700" cy="522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2800"/>
              <a:buFont typeface="Arial"/>
              <a:buNone/>
            </a:pPr>
            <a:r>
              <a:rPr lang="en-A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Dans votre groupe ,lisez </a:t>
            </a:r>
            <a:r>
              <a:rPr lang="en-AU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l'étude</a:t>
            </a:r>
            <a:r>
              <a:rPr lang="en-A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de cas qui est </a:t>
            </a:r>
            <a:r>
              <a:rPr lang="en-AU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donné</a:t>
            </a:r>
            <a:r>
              <a:rPr lang="en-A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et discutez</a:t>
            </a:r>
            <a:endParaRPr sz="2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371600" marR="0" lvl="2" indent="-488950" algn="l" rtl="0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Arial"/>
              <a:buAutoNum type="arabicPeriod"/>
            </a:pPr>
            <a:r>
              <a:rPr lang="en-AU" sz="2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Quel est le type d'urgence et le contexte de cette étude de cas ?</a:t>
            </a:r>
            <a:endParaRPr sz="1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371600" marR="0" lvl="2" indent="-488950" algn="l" rtl="0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Arial"/>
              <a:buAutoNum type="arabicPeriod"/>
            </a:pPr>
            <a:r>
              <a:rPr lang="en-AU" sz="2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Comment les mouvements de population décrits dans cette étude de cas pourraient-ils conduire à une séparation ?</a:t>
            </a:r>
            <a:endParaRPr sz="1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371600" marR="0" lvl="2" indent="-488950" algn="l" rtl="0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Arial"/>
              <a:buAutoNum type="arabicPeriod"/>
            </a:pPr>
            <a:r>
              <a:rPr lang="en-AU" sz="2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Quel impact la réponse humanitaire pourrait-elle avoir sur la séparation des familles ?</a:t>
            </a:r>
            <a:endParaRPr sz="1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7030A0"/>
              </a:buClr>
              <a:buSzPts val="2800"/>
              <a:buFont typeface="Arial"/>
              <a:buNone/>
            </a:pPr>
            <a:r>
              <a:rPr lang="en-A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Prenez </a:t>
            </a:r>
            <a:r>
              <a:rPr lang="en-AU" sz="2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15 </a:t>
            </a:r>
            <a:r>
              <a:rPr lang="en-AU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Minutes</a:t>
            </a:r>
            <a:r>
              <a:rPr lang="en-AU" sz="2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A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pour discuter et </a:t>
            </a:r>
            <a:r>
              <a:rPr lang="en-AU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préparer</a:t>
            </a:r>
            <a:r>
              <a:rPr lang="en-A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une </a:t>
            </a:r>
            <a:r>
              <a:rPr lang="en-AU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présentation</a:t>
            </a:r>
            <a:r>
              <a:rPr lang="en-A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pour la </a:t>
            </a:r>
            <a:r>
              <a:rPr lang="en-AU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plénière</a:t>
            </a:r>
            <a:r>
              <a:rPr lang="en-A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!</a:t>
            </a: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6" name="Google Shape;266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47797" y="267034"/>
            <a:ext cx="1054282" cy="8948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8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</a:pPr>
            <a:r>
              <a:rPr lang="en-AU"/>
              <a:t>Facteurs pouvant augmenter la vulnérabilité à la  séparation</a:t>
            </a:r>
            <a:endParaRPr/>
          </a:p>
        </p:txBody>
      </p:sp>
      <p:sp>
        <p:nvSpPr>
          <p:cNvPr id="272" name="Google Shape;272;p8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</a:pPr>
            <a:r>
              <a:rPr lang="en-AU"/>
              <a:t>Le nombre d’ENAS et  champ géographique dépendent :</a:t>
            </a:r>
            <a:endParaRPr/>
          </a:p>
        </p:txBody>
      </p:sp>
      <p:sp>
        <p:nvSpPr>
          <p:cNvPr id="273" name="Google Shape;273;p8"/>
          <p:cNvSpPr txBox="1">
            <a:spLocks noGrp="1"/>
          </p:cNvSpPr>
          <p:nvPr>
            <p:ph type="body" idx="2"/>
          </p:nvPr>
        </p:nvSpPr>
        <p:spPr>
          <a:xfrm>
            <a:off x="656022" y="3086100"/>
            <a:ext cx="10820015" cy="33036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</a:pPr>
            <a:r>
              <a:rPr lang="en-AU">
                <a:latin typeface="Calibri"/>
                <a:ea typeface="Calibri"/>
                <a:cs typeface="Calibri"/>
                <a:sym typeface="Calibri"/>
              </a:rPr>
              <a:t>Du type d'urgence et du contexte </a:t>
            </a:r>
            <a:br>
              <a:rPr lang="en-AU">
                <a:latin typeface="Calibri"/>
                <a:ea typeface="Calibri"/>
                <a:cs typeface="Calibri"/>
                <a:sym typeface="Calibri"/>
              </a:rPr>
            </a:b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</a:pPr>
            <a:r>
              <a:rPr lang="en-AU">
                <a:latin typeface="Calibri"/>
                <a:ea typeface="Calibri"/>
                <a:cs typeface="Calibri"/>
                <a:sym typeface="Calibri"/>
              </a:rPr>
              <a:t>Du Mouvement de la Population. </a:t>
            </a:r>
            <a:br>
              <a:rPr lang="en-AU">
                <a:latin typeface="Calibri"/>
                <a:ea typeface="Calibri"/>
                <a:cs typeface="Calibri"/>
                <a:sym typeface="Calibri"/>
              </a:rPr>
            </a:b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</a:pPr>
            <a:r>
              <a:rPr lang="en-AU">
                <a:latin typeface="Calibri"/>
                <a:ea typeface="Calibri"/>
                <a:cs typeface="Calibri"/>
                <a:sym typeface="Calibri"/>
              </a:rPr>
              <a:t>De la Réponse Humanitaire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4" name="Google Shape;274;p8" descr="Image result for children in refugee setting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001266" y="3086100"/>
            <a:ext cx="4534712" cy="2550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M1S2">
  <a:themeElements>
    <a:clrScheme name="Custom 3">
      <a:dk1>
        <a:srgbClr val="545554"/>
      </a:dk1>
      <a:lt1>
        <a:srgbClr val="FFFFFF"/>
      </a:lt1>
      <a:dk2>
        <a:srgbClr val="212E3B"/>
      </a:dk2>
      <a:lt2>
        <a:srgbClr val="E7E6E6"/>
      </a:lt2>
      <a:accent1>
        <a:srgbClr val="02628C"/>
      </a:accent1>
      <a:accent2>
        <a:srgbClr val="0388C5"/>
      </a:accent2>
      <a:accent3>
        <a:srgbClr val="97467C"/>
      </a:accent3>
      <a:accent4>
        <a:srgbClr val="94CC7A"/>
      </a:accent4>
      <a:accent5>
        <a:srgbClr val="029FA0"/>
      </a:accent5>
      <a:accent6>
        <a:srgbClr val="405D78"/>
      </a:accent6>
      <a:hlink>
        <a:srgbClr val="67B7DB"/>
      </a:hlink>
      <a:folHlink>
        <a:srgbClr val="36A1D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590</Words>
  <Application>Microsoft Macintosh PowerPoint</Application>
  <PresentationFormat>Widescreen</PresentationFormat>
  <Paragraphs>57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Helvetica Neue</vt:lpstr>
      <vt:lpstr>Noto Sans Symbols</vt:lpstr>
      <vt:lpstr>M1S2</vt:lpstr>
      <vt:lpstr>PowerPoint Presentation</vt:lpstr>
      <vt:lpstr>PowerPoint Presentation</vt:lpstr>
      <vt:lpstr>PowerPoint Presentation</vt:lpstr>
      <vt:lpstr>Contexte de Réfugiés  - Causes de la Séparation</vt:lpstr>
      <vt:lpstr>Tous les Types d'urgence peuvent conduire à des séparations</vt:lpstr>
      <vt:lpstr>Activité 1 – Quiz sur les causes de la Séparation </vt:lpstr>
      <vt:lpstr>Activité 2  –Identifier la vulnérabilité des enfants à la séparation</vt:lpstr>
      <vt:lpstr>Facteurs pouvant augmenter la vulnérabilité à la  séparation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Samar Ali</dc:creator>
  <cp:lastModifiedBy>Kyra Loat</cp:lastModifiedBy>
  <cp:revision>1</cp:revision>
  <dcterms:created xsi:type="dcterms:W3CDTF">2019-09-10T06:33:07Z</dcterms:created>
  <dcterms:modified xsi:type="dcterms:W3CDTF">2026-01-07T19:20:23Z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0x010100BFE899AF83B04C42AD08B91EA0A3BDD1</vt:lpwstr>
  </property>
  <property fmtid="{D5CDD505-2E9C-101B-9397-08002B2CF9AE}" pid="3" name="Order">
    <vt:r8>135600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