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embeddedFontLst>
    <p:embeddedFont>
      <p:font typeface="Helvetica Neue" panose="02000503000000020004" pitchFamily="2" charset="0"/>
      <p:regular r:id="rId13"/>
      <p:bold r:id="rId14"/>
      <p:italic r:id="rId15"/>
      <p:bold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0" roundtripDataSignature="AMtx7miFe+19yhu487Ebq7kyALQJzJyps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28"/>
  </p:normalViewPr>
  <p:slideViewPr>
    <p:cSldViewPr snapToGrid="0">
      <p:cViewPr varScale="1">
        <p:scale>
          <a:sx n="98" d="100"/>
          <a:sy n="98" d="100"/>
        </p:scale>
        <p:origin x="21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5" name="Google Shape;21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9" name="Google Shape;269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3" name="Google Shape;22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9" name="Google Shape;22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>
                <a:latin typeface="Arial"/>
                <a:ea typeface="Arial"/>
                <a:cs typeface="Arial"/>
                <a:sym typeface="Arial"/>
              </a:rPr>
              <a:t>Groupes cibles pour la programmation de prévention et de réponse en matière de protection de l’enfance en situation humanitaire (CPHA)</a:t>
            </a:r>
            <a:endParaRPr sz="13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Prévention primaire</a:t>
            </a:r>
            <a:br>
              <a:rPr lang="en-US" sz="1100" b="1">
                <a:latin typeface="Arial"/>
                <a:ea typeface="Arial"/>
                <a:cs typeface="Arial"/>
                <a:sym typeface="Arial"/>
              </a:rPr>
            </a:br>
            <a:r>
              <a:rPr lang="en-US" sz="1100">
                <a:latin typeface="Arial"/>
                <a:ea typeface="Arial"/>
                <a:cs typeface="Arial"/>
                <a:sym typeface="Arial"/>
              </a:rPr>
              <a:t> Traite des causes profondes au sein de la population afin de réduire la probabilité de résultats néfastes.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Tous les enfants d’une communauté ou d’une population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Prévention secondaire</a:t>
            </a:r>
            <a:br>
              <a:rPr lang="en-US" sz="1100" b="1">
                <a:latin typeface="Arial"/>
                <a:ea typeface="Arial"/>
                <a:cs typeface="Arial"/>
                <a:sym typeface="Arial"/>
              </a:rPr>
            </a:br>
            <a:r>
              <a:rPr lang="en-US" sz="1100">
                <a:latin typeface="Arial"/>
                <a:ea typeface="Arial"/>
                <a:cs typeface="Arial"/>
                <a:sym typeface="Arial"/>
              </a:rPr>
              <a:t> Traite des menaces spécifiques et/ou des vulnérabilités d’un enfant identifié comme étant à haut risque de subir un préjudice.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Un enfant à haut risque de subir un préjudice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Prévention tertiaire</a:t>
            </a:r>
            <a:br>
              <a:rPr lang="en-US" sz="1100" b="1">
                <a:latin typeface="Arial"/>
                <a:ea typeface="Arial"/>
                <a:cs typeface="Arial"/>
                <a:sym typeface="Arial"/>
              </a:rPr>
            </a:br>
            <a:r>
              <a:rPr lang="en-US" sz="1100">
                <a:latin typeface="Arial"/>
                <a:ea typeface="Arial"/>
                <a:cs typeface="Arial"/>
                <a:sym typeface="Arial"/>
              </a:rPr>
              <a:t> Réduit l’impact à long terme du préjudice ainsi que le risque de récurrence pour un enfant identifié comme ayant déjà subi un préjudice.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Action réactive et réparatrice</a:t>
            </a:r>
            <a:br>
              <a:rPr lang="en-US" sz="1100" b="1">
                <a:latin typeface="Arial"/>
                <a:ea typeface="Arial"/>
                <a:cs typeface="Arial"/>
                <a:sym typeface="Arial"/>
              </a:rPr>
            </a:br>
            <a:r>
              <a:rPr lang="en-US" sz="1100">
                <a:latin typeface="Arial"/>
                <a:ea typeface="Arial"/>
                <a:cs typeface="Arial"/>
                <a:sym typeface="Arial"/>
              </a:rPr>
              <a:t> Vise à mettre fin au préjudice en cours par une action immédiate et fournit des remèdes ou un soutien pour permettre la récupération à la suite d’un préjudice actuel ou passé.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Un enfant ayant déjà subi un préjudice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5" name="Google Shape;23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0" name="Google Shape;240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1 - Être spécifique au contexte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2 - Aborder les multiples niveaux de la socio-écologie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3 - Utiliser une approche holistique et multisectorielle2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4 - Mesurer les effets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5 -  Utiliser une approche basée sur les forces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6 - Faciliter l’appropriation par la communauté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7 - Être centré sur l’enfant et être inclusif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8 - Établir le lien entre les systèmes de développement et les systèmes humanitaires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9 - 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Mobiliser et sensibiliser les parties prenantes</a:t>
            </a:r>
            <a:endParaRPr/>
          </a:p>
        </p:txBody>
      </p:sp>
      <p:sp>
        <p:nvSpPr>
          <p:cNvPr id="246" name="Google Shape;24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1" name="Google Shape;251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7" name="Google Shape;257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3" name="Google Shape;263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15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5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15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15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24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9" name="Google Shape;59;p24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8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24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24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24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5" name="Google Shape;65;p25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6" name="Google Shape;66;p25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25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25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1" name="Google Shape;71;p26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2" name="Google Shape;72;p26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26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26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7" name="Google Shape;77;p27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8" name="Google Shape;78;p27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27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27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oogle Shape;82;p28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83" name="Google Shape;83;p28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3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4" name="Google Shape;84;p28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1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5" name="Google Shape;85;p28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28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28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29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0" name="Google Shape;90;p29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3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1" name="Google Shape;91;p29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1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2" name="Google Shape;92;p29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9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" name="Google Shape;94;p29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0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30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30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99" name="Google Shape;99;p30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0" name="Google Shape;100;p30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3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" name="Google Shape;101;p30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1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oogle Shape;103;p31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4" name="Google Shape;104;p31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3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5" name="Google Shape;105;p31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1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6" name="Google Shape;106;p31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31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31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2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1" name="Google Shape;111;p32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2" name="Google Shape;112;p32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32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14" name="Google Shape;114;p32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3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7" name="Google Shape;117;p33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8" name="Google Shape;118;p33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33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0" name="Google Shape;120;p33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8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9" name="Google Shape;19;p18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" name="Google Shape;20;p18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18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18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4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3" name="Google Shape;123;p34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4" name="Google Shape;124;p34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34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6" name="Google Shape;126;p34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5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9" name="Google Shape;129;p35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0" name="Google Shape;130;p35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35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2" name="Google Shape;132;p35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6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35" name="Google Shape;135;p36"/>
          <p:cNvGrpSpPr/>
          <p:nvPr/>
        </p:nvGrpSpPr>
        <p:grpSpPr>
          <a:xfrm>
            <a:off x="-208787" y="0"/>
            <a:ext cx="12609574" cy="2174491"/>
            <a:chOff x="-1" y="5043119"/>
            <a:chExt cx="12192000" cy="1814883"/>
          </a:xfrm>
        </p:grpSpPr>
        <p:pic>
          <p:nvPicPr>
            <p:cNvPr id="136" name="Google Shape;136;p36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7" name="Google Shape;137;p36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7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38" name="Google Shape;138;p36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9" name="Google Shape;139;p36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6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1" name="Google Shape;141;p36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2" name="Google Shape;142;p36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3" name="Google Shape;143;p36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4" name="Google Shape;144;p36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5" name="Google Shape;145;p36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7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8" name="Google Shape;148;p37"/>
          <p:cNvGrpSpPr/>
          <p:nvPr/>
        </p:nvGrpSpPr>
        <p:grpSpPr>
          <a:xfrm>
            <a:off x="-208787" y="0"/>
            <a:ext cx="12609574" cy="2174491"/>
            <a:chOff x="-1" y="5043119"/>
            <a:chExt cx="12192000" cy="1814883"/>
          </a:xfrm>
        </p:grpSpPr>
        <p:pic>
          <p:nvPicPr>
            <p:cNvPr id="149" name="Google Shape;149;p37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0" name="Google Shape;150;p37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7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51" name="Google Shape;151;p37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2" name="Google Shape;152;p37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37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37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p37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6" name="Google Shape;156;p37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7" name="Google Shape;157;p37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8" name="Google Shape;158;p37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8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1" name="Google Shape;161;p38"/>
          <p:cNvGrpSpPr/>
          <p:nvPr/>
        </p:nvGrpSpPr>
        <p:grpSpPr>
          <a:xfrm>
            <a:off x="-208787" y="0"/>
            <a:ext cx="12609574" cy="2174491"/>
            <a:chOff x="-1" y="5043119"/>
            <a:chExt cx="12192000" cy="1814883"/>
          </a:xfrm>
        </p:grpSpPr>
        <p:pic>
          <p:nvPicPr>
            <p:cNvPr id="162" name="Google Shape;162;p38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3" name="Google Shape;163;p38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7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64" name="Google Shape;164;p38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5" name="Google Shape;165;p38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38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p38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8" name="Google Shape;168;p38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9" name="Google Shape;169;p38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0" name="Google Shape;170;p38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1" name="Google Shape;171;p38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9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4" name="Google Shape;174;p39"/>
          <p:cNvGrpSpPr/>
          <p:nvPr/>
        </p:nvGrpSpPr>
        <p:grpSpPr>
          <a:xfrm>
            <a:off x="-208787" y="0"/>
            <a:ext cx="12609574" cy="2174491"/>
            <a:chOff x="-1" y="5043119"/>
            <a:chExt cx="12192000" cy="1814883"/>
          </a:xfrm>
        </p:grpSpPr>
        <p:pic>
          <p:nvPicPr>
            <p:cNvPr id="175" name="Google Shape;175;p39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6" name="Google Shape;176;p39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7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7" name="Google Shape;177;p39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8" name="Google Shape;178;p39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39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0" name="Google Shape;180;p39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1" name="Google Shape;181;p39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2" name="Google Shape;182;p39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3" name="Google Shape;183;p39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4" name="Google Shape;184;p39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0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40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40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9" name="Google Shape;189;p40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40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40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1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41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41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6" name="Google Shape;196;p41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41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41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42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42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42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3" name="Google Shape;203;p42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42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42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43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43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43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0" name="Google Shape;210;p43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43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43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11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9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19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19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6862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20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20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0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6862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21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1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1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22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" name="Google Shape;45;p22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8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22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22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2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Google Shape;51;p23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2" name="Google Shape;52;p23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8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23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23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23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"/>
          <p:cNvSpPr txBox="1">
            <a:spLocks noGrp="1"/>
          </p:cNvSpPr>
          <p:nvPr>
            <p:ph type="body" idx="1"/>
          </p:nvPr>
        </p:nvSpPr>
        <p:spPr>
          <a:xfrm>
            <a:off x="1045937" y="1386211"/>
            <a:ext cx="8527800" cy="16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Formation des Formateurs sur les ENAS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Module 1.3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sz="3800">
                <a:latin typeface="Calibri"/>
                <a:ea typeface="Calibri"/>
                <a:cs typeface="Calibri"/>
                <a:sym typeface="Calibri"/>
              </a:rPr>
              <a:t>Prévention de la Séparation </a:t>
            </a:r>
            <a:endParaRPr sz="3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2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br>
              <a:rPr lang="en-US" sz="2400"/>
            </a:br>
            <a:endParaRPr/>
          </a:p>
        </p:txBody>
      </p:sp>
      <p:sp>
        <p:nvSpPr>
          <p:cNvPr id="219" name="Google Shape;219;p2"/>
          <p:cNvSpPr txBox="1"/>
          <p:nvPr/>
        </p:nvSpPr>
        <p:spPr>
          <a:xfrm>
            <a:off x="1754200" y="3272504"/>
            <a:ext cx="7837800" cy="317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i="1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en-US" sz="2000" i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r>
              <a:rPr lang="en-US" sz="2000" b="0" i="1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ici la fin de la session, les participants seront en mesure de 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✔"/>
            </a:pPr>
            <a:r>
              <a:rPr lang="en-US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Décrire</a:t>
            </a:r>
            <a:r>
              <a:rPr lang="en-US"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les 3 niveaux de </a:t>
            </a:r>
            <a:r>
              <a:rPr lang="en-US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prévention</a:t>
            </a:r>
            <a:r>
              <a:rPr lang="en-US"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et comment les appliquer a la programmation des ENAS.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None/>
            </a:pPr>
            <a:endParaRPr sz="20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✔"/>
            </a:pPr>
            <a:r>
              <a:rPr lang="en-US"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Identifier les facteurs de risque et les facteurs de protection en lien avec la </a:t>
            </a:r>
            <a:r>
              <a:rPr lang="en-US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séparation</a:t>
            </a:r>
            <a:r>
              <a:rPr lang="en-US"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familiale.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None/>
            </a:pPr>
            <a:endParaRPr sz="20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✔"/>
            </a:pPr>
            <a:r>
              <a:rPr lang="en-US"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Donnez des exemples de messages sur la </a:t>
            </a:r>
            <a:r>
              <a:rPr lang="en-US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prévention</a:t>
            </a:r>
            <a:r>
              <a:rPr lang="en-US"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de la </a:t>
            </a:r>
            <a:r>
              <a:rPr lang="en-US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séparation</a:t>
            </a:r>
            <a:r>
              <a:rPr lang="en-US"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pour différentes audiences.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A5343335-D6E7-89D9-E7F8-11B5C76896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3784" y="-87396"/>
            <a:ext cx="4048216" cy="15376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8"/>
          <p:cNvSpPr txBox="1">
            <a:spLocks noGrp="1"/>
          </p:cNvSpPr>
          <p:nvPr>
            <p:ph type="title"/>
          </p:nvPr>
        </p:nvSpPr>
        <p:spPr>
          <a:xfrm>
            <a:off x="496225" y="378751"/>
            <a:ext cx="11169600" cy="12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2D050"/>
              </a:buClr>
              <a:buSzPct val="125000"/>
              <a:buFont typeface="Helvetica Neue"/>
              <a:buNone/>
            </a:pPr>
            <a:r>
              <a:rPr lang="en-US" sz="3200">
                <a:solidFill>
                  <a:srgbClr val="92D05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Activité 2 – Analyser les Risques de l</a:t>
            </a:r>
            <a:r>
              <a:rPr lang="en-US" sz="3200">
                <a:solidFill>
                  <a:srgbClr val="92D050"/>
                </a:solidFill>
              </a:rPr>
              <a:t>’</a:t>
            </a:r>
            <a:r>
              <a:rPr lang="en-US" sz="3200">
                <a:solidFill>
                  <a:srgbClr val="92D05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étude de Cas et Développer des messages en lien </a:t>
            </a:r>
            <a:r>
              <a:rPr lang="en-US" sz="3200">
                <a:solidFill>
                  <a:srgbClr val="92D050"/>
                </a:solidFill>
              </a:rPr>
              <a:t>à</a:t>
            </a:r>
            <a:r>
              <a:rPr lang="en-US" sz="3200">
                <a:solidFill>
                  <a:srgbClr val="92D05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la prévention de la Séparation</a:t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2" name="Google Shape;272;p48"/>
          <p:cNvSpPr txBox="1"/>
          <p:nvPr/>
        </p:nvSpPr>
        <p:spPr>
          <a:xfrm>
            <a:off x="511200" y="1942578"/>
            <a:ext cx="11169600" cy="4768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Utiliser les  informations de l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étude de cas pour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développer</a:t>
            </a: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au moins 2 - 3  messages  pour prévenir la séparation dans ce contexte. </a:t>
            </a:r>
            <a:endParaRPr sz="3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b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</a:t>
            </a: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enser aux differents publics cibles y compris ;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Enfants 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Parents/Soignants 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Communautés  etc.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Développer</a:t>
            </a:r>
            <a:r>
              <a:rPr lang="en-US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des  messages spécifiques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à</a:t>
            </a: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chaque audience en utilisant les informations de l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étude de cas . </a:t>
            </a:r>
            <a:endParaRPr sz="3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b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avez </a:t>
            </a:r>
            <a:r>
              <a:rPr lang="en-US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 mins </a:t>
            </a: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pour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compléter</a:t>
            </a: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cette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ctivité.</a:t>
            </a:r>
            <a:endParaRPr sz="3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Chaque groupe </a:t>
            </a:r>
            <a:r>
              <a:rPr lang="en-US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partagera ensuite un message et expliquera le contexte </a:t>
            </a: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 le public cible visé..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Qu'est ce que la prévention primaire ?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5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3315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SzPts val="2800"/>
              <a:buNone/>
            </a:pPr>
            <a:r>
              <a:rPr lang="en-US" b="0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La prévention primaire consiste à identifier et à traiter les tendances ou les schémas de risque auxquels sont confrontés les enfants au sein d’une population, plutôt que d’identifier des cas individuels d'enfants à risque pour la fourniture de services. La prévention primaire vise à réduire le risque de préjudice pour tous les enfants d'une population ou d'un sous-groupe de cette population.</a:t>
            </a:r>
            <a:endParaRPr b="0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Que signifie « au niveau de la population » dans la prévention primaire ?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2" name="Google Shape;232;p6"/>
          <p:cNvSpPr txBox="1">
            <a:spLocks noGrp="1"/>
          </p:cNvSpPr>
          <p:nvPr>
            <p:ph type="body" idx="1"/>
          </p:nvPr>
        </p:nvSpPr>
        <p:spPr>
          <a:xfrm>
            <a:off x="617102" y="1690688"/>
            <a:ext cx="10857690" cy="4164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SzPts val="2800"/>
              <a:buNone/>
            </a:pPr>
            <a:r>
              <a:rPr lang="en-US" b="0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Une population peut désigner l’ensemble d’une société ou une partie de celle-ci ; par exemple, une communauté géographique spécifique et tous les enfants qui y vivent. Elle peut également désigner un sous-groupe d'enfants au sein de la société plus large; par exemple, tous les enfants vivant dans des camps de réfugiés au sein d'un pays, ou tous les enfants âgés de un à cinq ans dans la société</a:t>
            </a:r>
            <a:endParaRPr b="0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Google Shape;237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5725" y="158675"/>
            <a:ext cx="11267701" cy="6363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44"/>
          <p:cNvSpPr txBox="1">
            <a:spLocks noGrp="1"/>
          </p:cNvSpPr>
          <p:nvPr>
            <p:ph type="body" idx="1"/>
          </p:nvPr>
        </p:nvSpPr>
        <p:spPr>
          <a:xfrm>
            <a:off x="656020" y="607306"/>
            <a:ext cx="10820015" cy="9567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000"/>
              <a:buNone/>
            </a:pPr>
            <a:r>
              <a:rPr lang="en-US" sz="3200">
                <a:solidFill>
                  <a:schemeClr val="accent4"/>
                </a:solidFill>
              </a:rPr>
              <a:t>Activité</a:t>
            </a:r>
            <a:r>
              <a:rPr lang="en-US" sz="3200">
                <a:solidFill>
                  <a:schemeClr val="accent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1 – Discussion par Paires  – </a:t>
            </a:r>
            <a:r>
              <a:rPr lang="en-US" sz="3200">
                <a:solidFill>
                  <a:schemeClr val="accent4"/>
                </a:solidFill>
              </a:rPr>
              <a:t>Prévention</a:t>
            </a:r>
            <a:r>
              <a:rPr lang="en-US" sz="3200">
                <a:solidFill>
                  <a:schemeClr val="accent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Primaire , Secondaire et Tertiaire</a:t>
            </a:r>
            <a:endParaRPr>
              <a:solidFill>
                <a:schemeClr val="accent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000"/>
              <a:buNone/>
            </a:pPr>
            <a:endParaRPr sz="3200">
              <a:solidFill>
                <a:srgbClr val="92D050"/>
              </a:solidFill>
            </a:endParaRPr>
          </a:p>
        </p:txBody>
      </p:sp>
      <p:sp>
        <p:nvSpPr>
          <p:cNvPr id="243" name="Google Shape;243;p44"/>
          <p:cNvSpPr txBox="1">
            <a:spLocks noGrp="1"/>
          </p:cNvSpPr>
          <p:nvPr>
            <p:ph type="body" idx="2"/>
          </p:nvPr>
        </p:nvSpPr>
        <p:spPr>
          <a:xfrm>
            <a:off x="656020" y="2099457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08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sz="2500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10 minutes pour discuter de ces questions avec votre partenaire avant de les partager avec l'ensemble du groupe :</a:t>
            </a:r>
            <a:br>
              <a:rPr lang="en-US" sz="2500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2500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5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65200" lvl="1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AutoNum type="arabicPeriod"/>
            </a:pPr>
            <a:r>
              <a:rPr lang="en-US" sz="2400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Donnez des exemples pour chaque niveau (prévention primaire, secondaire et tertiaire) 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en lien avec </a:t>
            </a:r>
            <a:r>
              <a:rPr lang="en-US" sz="2400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prévention de la séparation  famill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iale</a:t>
            </a:r>
            <a:br>
              <a:rPr lang="en-US" sz="2100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100" b="0" i="0" u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65200" lvl="1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AutoNum type="arabicPeriod"/>
            </a:pPr>
            <a:r>
              <a:rPr lang="en-US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Identifiez les groupes cibles pour la prévention primaire, secondaire et tertiaire</a:t>
            </a:r>
            <a:br>
              <a:rPr lang="en-US" b="0" i="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400" b="0" i="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Google Shape;248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9025" y="-65200"/>
            <a:ext cx="10485049" cy="626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5"/>
          <p:cNvSpPr txBox="1">
            <a:spLocks noGrp="1"/>
          </p:cNvSpPr>
          <p:nvPr>
            <p:ph type="title"/>
          </p:nvPr>
        </p:nvSpPr>
        <p:spPr>
          <a:xfrm>
            <a:off x="496225" y="520777"/>
            <a:ext cx="10412100" cy="8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2D050"/>
              </a:buClr>
              <a:buSzPct val="100000"/>
              <a:buFont typeface="Helvetica Neue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Appli</a:t>
            </a:r>
            <a:r>
              <a:rPr lang="en-US"/>
              <a:t>cation de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 la </a:t>
            </a:r>
            <a:r>
              <a:rPr lang="en-US"/>
              <a:t>Prévention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 Secondaire </a:t>
            </a:r>
            <a:r>
              <a:rPr lang="en-US"/>
              <a:t>à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 la </a:t>
            </a:r>
            <a:r>
              <a:rPr lang="en-US"/>
              <a:t>prévention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 de la </a:t>
            </a:r>
            <a:r>
              <a:rPr lang="en-US"/>
              <a:t>séparation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 familiale. 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4" name="Google Shape;254;p45"/>
          <p:cNvSpPr txBox="1"/>
          <p:nvPr/>
        </p:nvSpPr>
        <p:spPr>
          <a:xfrm>
            <a:off x="496218" y="2042925"/>
            <a:ext cx="10927343" cy="5212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Prévention secondaire : vise à répondre à </a:t>
            </a: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 </a:t>
            </a:r>
            <a:r>
              <a:rPr lang="en-US"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menace</a:t>
            </a: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spécpécifique </a:t>
            </a:r>
            <a:r>
              <a:rPr lang="en-US"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et/ou aux vulnérabilités identifiés comme étant </a:t>
            </a: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à</a:t>
            </a:r>
            <a:r>
              <a:rPr lang="en-US"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risque de séparation familiale ;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 groupe cible </a:t>
            </a: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comprend</a:t>
            </a:r>
            <a:r>
              <a:rPr lang="en-US"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tous les enfants identifiés comme </a:t>
            </a: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présentant un </a:t>
            </a:r>
            <a:r>
              <a:rPr lang="en-US"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risque élév</a:t>
            </a: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é </a:t>
            </a:r>
            <a:r>
              <a:rPr lang="en-US"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 séparation familiale.</a:t>
            </a:r>
            <a:endParaRPr sz="20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46"/>
          <p:cNvSpPr txBox="1">
            <a:spLocks noGrp="1"/>
          </p:cNvSpPr>
          <p:nvPr>
            <p:ph type="title"/>
          </p:nvPr>
        </p:nvSpPr>
        <p:spPr>
          <a:xfrm>
            <a:off x="1631504" y="764060"/>
            <a:ext cx="8892480" cy="72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1400">
                <a:latin typeface="Calibri"/>
                <a:ea typeface="Calibri"/>
                <a:cs typeface="Calibri"/>
                <a:sym typeface="Calibri"/>
              </a:rPr>
              <a:t>La tempête tropicale dévastatrice qui a frappé le nord de Mindanao aux Philippines en décembre 2011 a touché quelques 600 000 personnes dans 13 provinces, endommageant des ponts et des routes et détruisant des maisons. (unocha.org)</a:t>
            </a:r>
            <a:endParaRPr sz="14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0" name="Google Shape;260;p46" descr="Preparedness | OCHA - Mozilla Firefox"/>
          <p:cNvPicPr preferRelativeResize="0"/>
          <p:nvPr/>
        </p:nvPicPr>
        <p:blipFill rotWithShape="1">
          <a:blip r:embed="rId3">
            <a:alphaModFix/>
          </a:blip>
          <a:srcRect l="24997" t="27557" r="26997" b="17646"/>
          <a:stretch/>
        </p:blipFill>
        <p:spPr>
          <a:xfrm>
            <a:off x="2855640" y="1484784"/>
            <a:ext cx="6912766" cy="46223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47"/>
          <p:cNvSpPr txBox="1">
            <a:spLocks noGrp="1"/>
          </p:cNvSpPr>
          <p:nvPr>
            <p:ph type="title"/>
          </p:nvPr>
        </p:nvSpPr>
        <p:spPr>
          <a:xfrm>
            <a:off x="616945" y="297684"/>
            <a:ext cx="11259237" cy="178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US" b="1">
                <a:solidFill>
                  <a:srgbClr val="92D050"/>
                </a:solidFill>
              </a:rPr>
              <a:t>Elaboration de </a:t>
            </a:r>
            <a:r>
              <a:rPr lang="en-US" b="1">
                <a:solidFill>
                  <a:srgbClr val="92D05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messages et d</a:t>
            </a:r>
            <a:r>
              <a:rPr lang="en-US" b="1">
                <a:solidFill>
                  <a:srgbClr val="92D050"/>
                </a:solidFill>
              </a:rPr>
              <a:t>’</a:t>
            </a:r>
            <a:r>
              <a:rPr lang="en-US" b="1">
                <a:solidFill>
                  <a:srgbClr val="92D05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informations </a:t>
            </a:r>
            <a:r>
              <a:rPr lang="en-US" b="1">
                <a:solidFill>
                  <a:srgbClr val="92D050"/>
                </a:solidFill>
              </a:rPr>
              <a:t>relatifs à </a:t>
            </a:r>
            <a:r>
              <a:rPr lang="en-US" b="1">
                <a:solidFill>
                  <a:srgbClr val="92D05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 pr</a:t>
            </a:r>
            <a:r>
              <a:rPr lang="en-US" b="1">
                <a:solidFill>
                  <a:srgbClr val="92D050"/>
                </a:solidFill>
              </a:rPr>
              <a:t>é</a:t>
            </a:r>
            <a:r>
              <a:rPr lang="en-US" b="1">
                <a:solidFill>
                  <a:srgbClr val="92D05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vention de la s</a:t>
            </a:r>
            <a:r>
              <a:rPr lang="en-US" b="1">
                <a:solidFill>
                  <a:srgbClr val="92D050"/>
                </a:solidFill>
              </a:rPr>
              <a:t>é</a:t>
            </a:r>
            <a:r>
              <a:rPr lang="en-US" b="1">
                <a:solidFill>
                  <a:srgbClr val="92D05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paration </a:t>
            </a:r>
            <a:endParaRPr b="1">
              <a:solidFill>
                <a:srgbClr val="92D05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6" name="Google Shape;266;p47"/>
          <p:cNvSpPr txBox="1"/>
          <p:nvPr/>
        </p:nvSpPr>
        <p:spPr>
          <a:xfrm>
            <a:off x="670192" y="2082189"/>
            <a:ext cx="10851600" cy="49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✔"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Culturellement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et socialement appropriés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✔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Campagne </a:t>
            </a: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d'information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publique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✔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Messages standards de protection de l</a:t>
            </a: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’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enfant ( dans la mesure du possible) adaptés au contexte </a:t>
            </a:r>
            <a:endParaRPr/>
          </a:p>
          <a:p>
            <a:pPr marL="285750" marR="0" lvl="0" indent="-285750" algn="just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✔"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Les m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essages  doivent être dans l</a:t>
            </a: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es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langues /dialectes locaux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✔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Inclure des </a:t>
            </a: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supports visuels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pour les personnes </a:t>
            </a: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ne sachant pas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lire.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✔"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Messages a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daptés aux enfants 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✔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Utiliser une </a:t>
            </a: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variété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 médias pertinents/appropriés, par exemple: messages SMS,  radio locale, brochures, des affiches ou</a:t>
            </a: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annonces, groupes de théâtre ou annonces dans </a:t>
            </a: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es lieux publics.</a:t>
            </a: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just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✔"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Messages développés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avec la participation des communautés locales, y compris des enfants, testé avant  utilis</a:t>
            </a: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ation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et </a:t>
            </a: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devant se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concentrer sur les actions positives.</a:t>
            </a: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171450" algn="just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862</Words>
  <Application>Microsoft Macintosh PowerPoint</Application>
  <PresentationFormat>Widescreen</PresentationFormat>
  <Paragraphs>63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Helvetica Neue</vt:lpstr>
      <vt:lpstr>Noto Sans Symbols</vt:lpstr>
      <vt:lpstr>Office Theme</vt:lpstr>
      <vt:lpstr>PowerPoint Presentation</vt:lpstr>
      <vt:lpstr>Qu'est ce que la prévention primaire ? </vt:lpstr>
      <vt:lpstr>Que signifie « au niveau de la population » dans la prévention primaire ?</vt:lpstr>
      <vt:lpstr>PowerPoint Presentation</vt:lpstr>
      <vt:lpstr>PowerPoint Presentation</vt:lpstr>
      <vt:lpstr>PowerPoint Presentation</vt:lpstr>
      <vt:lpstr>Application de la Prévention Secondaire à la prévention de la séparation familiale. </vt:lpstr>
      <vt:lpstr>La tempête tropicale dévastatrice qui a frappé le nord de Mindanao aux Philippines en décembre 2011 a touché quelques 600 000 personnes dans 13 provinces, endommageant des ponts et des routes et détruisant des maisons. (unocha.org)</vt:lpstr>
      <vt:lpstr>Elaboration de messages et d’informations relatifs à la prévention de la séparation </vt:lpstr>
      <vt:lpstr>Activité 2 – Analyser les Risques de l’étude de Cas et Développer des messages en lien à la prévention de la Séparation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Colleen Fitzgerald</dc:creator>
  <cp:lastModifiedBy>Kyra Loat</cp:lastModifiedBy>
  <cp:revision>1</cp:revision>
  <dcterms:created xsi:type="dcterms:W3CDTF">2017-12-20T18:51:03Z</dcterms:created>
  <dcterms:modified xsi:type="dcterms:W3CDTF">2026-01-07T19:24:25Z</dcterms:modified>
</cp:coreProperties>
</file>