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Helvetica Neue" panose="02000503000000020004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hEeTKApQIyb77J/lOc1AS+J5Jj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98" d="100"/>
          <a:sy n="98" d="100"/>
        </p:scale>
        <p:origin x="21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0" name="Google Shape;29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Char char="•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Failure to ensure strong coordination with government and local actors: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1143000" lvl="0" indent="-10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Calibri"/>
              <a:buNone/>
            </a:pP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0010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Font typeface="Noto Sans Symbols"/>
              <a:buChar char="✔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can diminish the chance of their “buy in” = less effective response and less potential for positive change (where this is required) in the longer term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0010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Font typeface="Noto Sans Symbols"/>
              <a:buChar char="✔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incompatible with eventual objective of transition and handover to local capacity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Char char="•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Potential for duplication of activities, obstacles to information exchange and inconsistency in approaches and practice.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51435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Calibri"/>
              <a:buNone/>
            </a:pP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Char char="•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More difficult for additional protection and any other needs of UASC to be addressed: coordination with child protection, protection and other humanitarian programmes is essential to ensure a comprehensive response.</a:t>
            </a:r>
            <a:b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Char char="•"/>
            </a:pPr>
            <a:r>
              <a:rPr lang="en-GB" sz="1600">
                <a:solidFill>
                  <a:srgbClr val="545554"/>
                </a:solidFill>
              </a:rPr>
              <a:t>Potential for negative impact on tracing and reunification 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600" b="1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800"/>
          </a:p>
        </p:txBody>
      </p:sp>
      <p:sp>
        <p:nvSpPr>
          <p:cNvPr id="240" name="Google Shape;24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8" name="Google Shape;25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5" name="Google Shape;26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0" name="Google Shape;27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7" name="Google Shape;27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0:notes"/>
          <p:cNvSpPr txBox="1">
            <a:spLocks noGrp="1"/>
          </p:cNvSpPr>
          <p:nvPr>
            <p:ph type="body" idx="1"/>
          </p:nvPr>
        </p:nvSpPr>
        <p:spPr>
          <a:xfrm>
            <a:off x="685480" y="4343144"/>
            <a:ext cx="5487041" cy="4115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84" name="Google Shape;28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2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" name="Google Shape;63;p2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2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2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2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2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" name="Google Shape;70;p2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2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6" name="Google Shape;76;p2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7" name="Google Shape;77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2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4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2" name="Google Shape;82;p2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3" name="Google Shape;83;p2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25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&amp; Text - Purple">
  <p:cSld name="1_Title &amp; Text - Purple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8" name="Google Shape;88;p2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9" name="Google Shape;89;p2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4" name="Google Shape;94;p2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5" name="Google Shape;95;p2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7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2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0" name="Google Shape;100;p28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2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" name="Google Shape;102;p2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8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28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2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7" name="Google Shape;107;p29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29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9" name="Google Shape;109;p2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9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30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30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16" name="Google Shape;116;p3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7" name="Google Shape;117;p30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3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oogle Shape;120;p3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1" name="Google Shape;121;p31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2" name="Google Shape;122;p3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3" name="Google Shape;123;p31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3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31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8" name="Google Shape;128;p3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9" name="Google Shape;129;p3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3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1" name="Google Shape;131;p3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4" name="Google Shape;134;p3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5" name="Google Shape;135;p3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3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0" name="Google Shape;140;p3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1" name="Google Shape;141;p3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3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3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6" name="Google Shape;146;p3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3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3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9" name="Google Shape;149;p3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2" name="Google Shape;152;p36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3" name="Google Shape;153;p3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Google Shape;154;p3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5" name="Google Shape;155;p3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6" name="Google Shape;156;p3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3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3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5" name="Google Shape;165;p37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66" name="Google Shape;166;p3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7" name="Google Shape;167;p3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8" name="Google Shape;168;p3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9" name="Google Shape;169;p3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3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3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3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8" name="Google Shape;178;p38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9" name="Google Shape;179;p3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3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1" name="Google Shape;181;p3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2" name="Google Shape;182;p3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3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3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3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1" name="Google Shape;191;p39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92" name="Google Shape;192;p3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3" name="Google Shape;193;p3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94" name="Google Shape;194;p3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5" name="Google Shape;195;p3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3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8" name="Google Shape;198;p3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3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3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1" name="Google Shape;201;p3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4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4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6" name="Google Shape;206;p40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4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4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4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4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41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4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4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4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4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0" name="Google Shape;220;p42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4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4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4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p43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4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4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18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8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9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" name="Google Shape;44;p19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5" name="Google Shape;4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2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2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2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" name="Google Shape;56;p2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"/>
          <p:cNvSpPr txBox="1">
            <a:spLocks noGrp="1"/>
          </p:cNvSpPr>
          <p:nvPr>
            <p:ph type="body" idx="1"/>
          </p:nvPr>
        </p:nvSpPr>
        <p:spPr>
          <a:xfrm>
            <a:off x="1828006" y="874321"/>
            <a:ext cx="8535987" cy="134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ENAS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Formation des Formateurs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Module 1.5 – Coordination</a:t>
            </a:r>
            <a:br>
              <a:rPr lang="en-GB"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236" name="Google Shape;236;p1"/>
          <p:cNvSpPr txBox="1">
            <a:spLocks noGrp="1"/>
          </p:cNvSpPr>
          <p:nvPr>
            <p:ph type="body" idx="2"/>
          </p:nvPr>
        </p:nvSpPr>
        <p:spPr>
          <a:xfrm>
            <a:off x="1304925" y="3051926"/>
            <a:ext cx="9582300" cy="35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GB" sz="1800" b="0" i="1" u="none" strike="noStrike">
                <a:latin typeface="Calibri"/>
                <a:ea typeface="Calibri"/>
                <a:cs typeface="Calibri"/>
                <a:sym typeface="Calibri"/>
              </a:rPr>
              <a:t>A la fin de ce module les participants seront en mesure de :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b="0" i="1"/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GB" sz="1800"/>
              <a:t>Décrire l'importance de la coordination d'une réponse d'urgence aux ENAS 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endParaRPr sz="1800"/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GB" sz="1800"/>
              <a:t>Identifier les structures de coordination basées sur le contexte et les rôles dans la réponse d'urgence 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endParaRPr sz="1800"/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GB" sz="1800"/>
              <a:t>Suggérer des moyens de surmonter les défis d'une coordination efficace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endParaRPr sz="1800"/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GB" sz="1800"/>
              <a:t>Décrire le rôle des SOP et des procédures de référencement pour assurer une réponse coordonnée aux ENAS </a:t>
            </a:r>
            <a:endParaRPr sz="1800"/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5A69EFC-EF9E-CCA5-7190-2E474178C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3942" y="0"/>
            <a:ext cx="3528058" cy="13400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1"/>
          <p:cNvSpPr/>
          <p:nvPr/>
        </p:nvSpPr>
        <p:spPr>
          <a:xfrm>
            <a:off x="574700" y="432500"/>
            <a:ext cx="11617200" cy="613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endParaRPr sz="3200" b="1">
              <a:solidFill>
                <a:srgbClr val="97467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endParaRPr sz="3200" b="1">
              <a:solidFill>
                <a:srgbClr val="97467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endParaRPr sz="3200" b="1">
              <a:solidFill>
                <a:srgbClr val="97467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Activite 2 – TDRs, POSs et Procédures de </a:t>
            </a:r>
            <a:r>
              <a:rPr lang="en-GB" sz="3200" b="1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Référencement</a:t>
            </a: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sz="1800" b="1" i="0" u="none" strike="noStrike" cap="none">
              <a:solidFill>
                <a:srgbClr val="97467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formez 4 groupes. Chaque groupe a une copie </a:t>
            </a:r>
            <a:r>
              <a:rPr lang="en-GB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différente</a:t>
            </a: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d'un</a:t>
            </a: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modèle</a:t>
            </a: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POS, TDR et de </a:t>
            </a:r>
            <a:r>
              <a:rPr lang="en-GB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procédure</a:t>
            </a: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GB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Référencement</a:t>
            </a: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b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Parcourez</a:t>
            </a: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les documents et identifier les </a:t>
            </a:r>
            <a:r>
              <a:rPr lang="en-GB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caractéristiques</a:t>
            </a: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principales . 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GB" sz="2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 mins de discussion . Soyez prêts </a:t>
            </a: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discuter de la manière dont ces documents peuvent être utilisés pour assurer une meilleure coordination et de meilleures interventions pour les ENA</a:t>
            </a:r>
            <a:r>
              <a:rPr lang="en-GB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GB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3" name="Google Shape;29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60310" y="432506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"/>
          <p:cNvSpPr/>
          <p:nvPr/>
        </p:nvSpPr>
        <p:spPr>
          <a:xfrm>
            <a:off x="567504" y="1913315"/>
            <a:ext cx="11856640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●"/>
            </a:pPr>
            <a:r>
              <a:rPr lang="en-GB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Réduction de l'adhésion du gouvernement et des acteurs locaux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○"/>
            </a:pPr>
            <a:r>
              <a:rPr lang="en-GB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Réponse moins efficace</a:t>
            </a:r>
            <a:endParaRPr/>
          </a:p>
          <a:p>
            <a: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○"/>
            </a:pPr>
            <a:r>
              <a:rPr lang="en-GB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Difficultés liées à la transition et au transfert vers les capacités locales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●"/>
            </a:pPr>
            <a:r>
              <a:rPr lang="en-GB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Duplication des activités  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●"/>
            </a:pPr>
            <a:r>
              <a:rPr lang="en-GB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Manque de cohérence dans les approches et les pratiques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alibri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●"/>
            </a:pPr>
            <a:r>
              <a:rPr lang="en-GB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Met en péril une réponse globale pour les ENAS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●"/>
            </a:pPr>
            <a:r>
              <a:rPr lang="en-GB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Risque d'impact négatif sur les recherches et le regroupement familial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3" name="Google Shape;243;p2"/>
          <p:cNvSpPr/>
          <p:nvPr/>
        </p:nvSpPr>
        <p:spPr>
          <a:xfrm>
            <a:off x="567504" y="318861"/>
            <a:ext cx="105612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3200" b="1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Conséquences</a:t>
            </a: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possibles </a:t>
            </a:r>
            <a:r>
              <a:rPr lang="en-GB" sz="3200" b="1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d'une</a:t>
            </a: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mauvaise  coordination    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"/>
          <p:cNvSpPr/>
          <p:nvPr/>
        </p:nvSpPr>
        <p:spPr>
          <a:xfrm>
            <a:off x="239349" y="2276873"/>
            <a:ext cx="11617291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Existe-t-il actuellement un mécanisme de coordination de la PE ?</a:t>
            </a:r>
            <a:endParaRPr/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Ce mécanisme peut-il répondre aux besoins de coordination de l'intervention d'urgence ou être renforcé à cet effet ? </a:t>
            </a:r>
            <a:endParaRPr/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Les gouvernements sont les premiers responsables de la protection des enfants ; est-il approprié/possible de travailler avec et par l'intermédiaire des structures gouvernementales existantes ?</a:t>
            </a:r>
            <a:endParaRPr/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Quels efforts supplémentaires pourraient être nécessaires pour faciliter l'implication du gouvernement et des acteurs nationaux ? Par exemple, veiller à ce que les documents clés soient traduits..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3"/>
          <p:cNvSpPr/>
          <p:nvPr/>
        </p:nvSpPr>
        <p:spPr>
          <a:xfrm>
            <a:off x="521525" y="410250"/>
            <a:ext cx="116706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Quels sont les éléments à prendre en compte avant de mettre en place un mécanisme de coordination ?</a:t>
            </a:r>
            <a:endParaRPr sz="3200" b="1" i="0" u="none" strike="noStrike" cap="none">
              <a:solidFill>
                <a:srgbClr val="97467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5"/>
          <p:cNvSpPr txBox="1"/>
          <p:nvPr/>
        </p:nvSpPr>
        <p:spPr>
          <a:xfrm>
            <a:off x="467924" y="387101"/>
            <a:ext cx="10972800" cy="11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r>
              <a:rPr lang="en-GB" sz="3200" b="1" i="0" strike="noStrike" cap="none">
                <a:solidFill>
                  <a:srgbClr val="97467D"/>
                </a:solidFill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Coordination des </a:t>
            </a:r>
            <a:r>
              <a:rPr lang="en-GB" sz="3200" b="1">
                <a:solidFill>
                  <a:srgbClr val="97467D"/>
                </a:solidFill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ENAS</a:t>
            </a:r>
            <a:r>
              <a:rPr lang="en-GB" sz="3200" b="1" i="0" strike="noStrike" cap="none">
                <a:solidFill>
                  <a:srgbClr val="97467D"/>
                </a:solidFill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dans les situations d'urgence : dans le cadre d'un système de groupes sectoriels</a:t>
            </a:r>
            <a:endParaRPr sz="3200" b="0" i="0" strike="noStrike" cap="none">
              <a:solidFill>
                <a:srgbClr val="97467D"/>
              </a:solidFill>
              <a:highlight>
                <a:schemeClr val="lt1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5" name="Google Shape;25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85950" y="1790775"/>
            <a:ext cx="6343126" cy="4680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6"/>
          <p:cNvSpPr txBox="1"/>
          <p:nvPr/>
        </p:nvSpPr>
        <p:spPr>
          <a:xfrm>
            <a:off x="431371" y="20689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3366"/>
              </a:buClr>
              <a:buSzPts val="3200"/>
              <a:buFont typeface="Helvetica Neue"/>
              <a:buNone/>
            </a:pPr>
            <a:br>
              <a:rPr lang="en-GB" sz="3200" b="1" i="0" u="none" strike="noStrike" cap="none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3200" b="1" i="0" u="none" strike="noStrike" cap="none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Task Force  inter</a:t>
            </a:r>
            <a:r>
              <a:rPr lang="en-GB" sz="3200" b="1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</a:t>
            </a:r>
            <a:r>
              <a:rPr lang="en-GB" sz="3200" b="1" i="0" u="none" strike="noStrike" cap="none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gence sur les ENAS</a:t>
            </a:r>
            <a:endParaRPr sz="3200" b="1" i="0" u="none" strike="noStrike" cap="none">
              <a:solidFill>
                <a:srgbClr val="9933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1" name="Google Shape;261;p6"/>
          <p:cNvSpPr txBox="1"/>
          <p:nvPr/>
        </p:nvSpPr>
        <p:spPr>
          <a:xfrm>
            <a:off x="477907" y="1215011"/>
            <a:ext cx="11287805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08000" marR="0" lvl="0" indent="-4572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rgbClr val="026794"/>
              </a:buClr>
              <a:buSzPts val="2800"/>
              <a:buFont typeface="Arial"/>
              <a:buChar char="•"/>
            </a:pPr>
            <a:r>
              <a:rPr lang="en-GB" sz="2800" b="0" i="0" u="none" strike="noStrike" cap="none">
                <a:solidFill>
                  <a:srgbClr val="0489C5"/>
                </a:solidFill>
                <a:latin typeface="Calibri"/>
                <a:ea typeface="Calibri"/>
                <a:cs typeface="Calibri"/>
                <a:sym typeface="Calibri"/>
              </a:rPr>
              <a:t>Ne fait pas </a:t>
            </a:r>
            <a:r>
              <a:rPr lang="en-GB" sz="2800" b="0" i="0" u="none" strike="noStrike" cap="none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officiellement partie de la structure du cluster</a:t>
            </a:r>
            <a:endParaRPr/>
          </a:p>
          <a:p>
            <a:pPr marL="508000" marR="0" lvl="0" indent="-4572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rgbClr val="026794"/>
              </a:buClr>
              <a:buSzPts val="2800"/>
              <a:buFont typeface="Arial"/>
              <a:buChar char="•"/>
            </a:pPr>
            <a:r>
              <a:rPr lang="en-GB" sz="2800" b="0" i="0" u="none" strike="noStrike" cap="none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Fonctionne dans un cadre de collaboration </a:t>
            </a:r>
            <a:endParaRPr/>
          </a:p>
          <a:p>
            <a:pPr marL="508000" marR="0" lvl="0" indent="-4572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rgbClr val="026794"/>
              </a:buClr>
              <a:buSzPts val="2800"/>
              <a:buFont typeface="Arial"/>
              <a:buChar char="•"/>
            </a:pPr>
            <a:r>
              <a:rPr lang="en-GB" sz="2800" b="0" i="0" u="none" strike="noStrike" cap="none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Sous l'égide plus large de l'Alliance pour la </a:t>
            </a:r>
            <a:r>
              <a:rPr lang="en-GB" sz="2800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n-GB" sz="2800" b="0" i="0" u="none" strike="noStrike" cap="none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rotection de l'</a:t>
            </a:r>
            <a:r>
              <a:rPr lang="en-GB" sz="2800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GB" sz="2800" b="0" i="0" u="none" strike="noStrike" cap="none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nfance dans l'</a:t>
            </a:r>
            <a:r>
              <a:rPr lang="en-GB" sz="2800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GB" sz="2800" b="0" i="0" u="none" strike="noStrike" cap="none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ction </a:t>
            </a:r>
            <a:r>
              <a:rPr lang="en-GB" sz="2800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  <a:r>
              <a:rPr lang="en-GB" sz="2800" b="0" i="0" u="none" strike="noStrike" cap="none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umanitaire</a:t>
            </a:r>
            <a:endParaRPr sz="2800" b="0" i="0" u="none" strike="noStrike" cap="none">
              <a:solidFill>
                <a:srgbClr val="02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2" name="Google Shape;26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70375" y="3862675"/>
            <a:ext cx="2995326" cy="299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7"/>
          <p:cNvSpPr/>
          <p:nvPr/>
        </p:nvSpPr>
        <p:spPr>
          <a:xfrm>
            <a:off x="499050" y="1705625"/>
            <a:ext cx="11193900" cy="48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L’o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rganisation </a:t>
            </a:r>
            <a:r>
              <a:rPr lang="en-GB" sz="2200" b="1" i="0" u="none" strike="noStrike" cap="none">
                <a:solidFill>
                  <a:srgbClr val="993366"/>
                </a:solidFill>
                <a:latin typeface="Calibri"/>
                <a:ea typeface="Calibri"/>
                <a:cs typeface="Calibri"/>
                <a:sym typeface="Calibri"/>
              </a:rPr>
              <a:t>chef de file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/ Le </a:t>
            </a: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résident du/des groupe(s) de coordination des ENAS  ; c'est-à-dire le gouvernement, l'UNICEF/le HCR, les groupes de coordination peuvent également être co-présidés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 i="0" u="none" strike="noStrike" cap="none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Coordination</a:t>
            </a:r>
            <a:r>
              <a:rPr lang="en-GB" sz="2200" b="0" i="0" u="none" strike="noStrike" cap="none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avec  le CICR et autre composantes du Mouvement </a:t>
            </a: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y compris 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les </a:t>
            </a:r>
            <a:r>
              <a:rPr lang="en-GB" sz="2200">
                <a:solidFill>
                  <a:schemeClr val="dk2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sociétés</a:t>
            </a:r>
            <a:r>
              <a:rPr lang="en-GB" sz="2200" b="0" i="0" u="none" strike="noStrike" cap="none">
                <a:solidFill>
                  <a:schemeClr val="dk2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nationales .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1" i="0" u="none" strike="noStrike" cap="none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 i="0" u="none" strike="noStrike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T.D.R. </a:t>
            </a:r>
            <a:r>
              <a:rPr lang="en-GB" sz="22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du </a:t>
            </a:r>
            <a:r>
              <a:rPr lang="en-GB" sz="2200" b="1" i="0" u="none" strike="noStrike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groupe de co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ordination 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Processus de prise de </a:t>
            </a:r>
            <a:r>
              <a:rPr lang="en-GB" sz="22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décision 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: quelle organisation </a:t>
            </a: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à l’autorité pour prendre quelles 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décisions lorsqu'il n'est pas possible de parvenir à un consensus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Mécanismes</a:t>
            </a:r>
            <a:r>
              <a:rPr lang="en-GB" sz="22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communication</a:t>
            </a:r>
            <a:r>
              <a:rPr lang="en-GB" sz="22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entre les groupes </a:t>
            </a: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à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différents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niveaux (s</a:t>
            </a: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’il existe 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plus d</a:t>
            </a: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GB"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un groupe)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8"/>
          <p:cNvSpPr/>
          <p:nvPr/>
        </p:nvSpPr>
        <p:spPr>
          <a:xfrm>
            <a:off x="621900" y="2150779"/>
            <a:ext cx="11570100" cy="3065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</a:pPr>
            <a:r>
              <a:rPr lang="en-GB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Lisez </a:t>
            </a:r>
            <a:r>
              <a:rPr lang="en-GB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document </a:t>
            </a: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Rôles</a:t>
            </a:r>
            <a:r>
              <a:rPr lang="en-GB" sz="2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et </a:t>
            </a:r>
            <a:r>
              <a:rPr lang="en-GB" sz="2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Tâches</a:t>
            </a:r>
            <a:r>
              <a:rPr lang="en-GB" sz="2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</a:t>
            </a:r>
            <a:r>
              <a:rPr lang="en-GB" sz="2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GB" sz="2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groupe de coordination des ENAS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GB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Identifier les tâches prioritaires pour un groupe de coordination nouvellement formé pour les ENAS (en gardant à l'esprit qu'il peut être nécessaire d'avoir des groupes de coordination à plus d'un niveau, c'est-à-dire aux niveaux national et provincial).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</a:pPr>
            <a:r>
              <a:rPr lang="en-GB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Identifier vos 5 top </a:t>
            </a:r>
            <a:r>
              <a:rPr lang="en-GB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tâches</a:t>
            </a:r>
            <a:r>
              <a:rPr lang="en-GB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prioritaires  </a:t>
            </a:r>
            <a:r>
              <a:rPr lang="en-GB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dites pourquoi vous les </a:t>
            </a: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avez</a:t>
            </a:r>
            <a:r>
              <a:rPr lang="en-GB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choisies 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3" name="Google Shape;273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52766" y="4808301"/>
            <a:ext cx="1054281" cy="89485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8"/>
          <p:cNvSpPr txBox="1"/>
          <p:nvPr/>
        </p:nvSpPr>
        <p:spPr>
          <a:xfrm>
            <a:off x="621900" y="564589"/>
            <a:ext cx="9057068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Activité</a:t>
            </a: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 – </a:t>
            </a:r>
            <a:r>
              <a:rPr lang="en-GB" sz="3200" b="1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Tâches</a:t>
            </a: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Prioritaires d</a:t>
            </a:r>
            <a:r>
              <a:rPr lang="en-GB" sz="3200" b="1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</a:t>
            </a: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 m</a:t>
            </a:r>
            <a:r>
              <a:rPr lang="en-GB" sz="3200" b="1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é</a:t>
            </a: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canisme de coordination des ENAS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"/>
          <p:cNvSpPr txBox="1"/>
          <p:nvPr/>
        </p:nvSpPr>
        <p:spPr>
          <a:xfrm>
            <a:off x="335360" y="706149"/>
            <a:ext cx="10972800" cy="7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r>
              <a:rPr lang="en-GB" sz="3200" b="1" i="0" u="none" strike="noStrike" cap="none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Les défis d'une coordination efficace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9"/>
          <p:cNvSpPr txBox="1"/>
          <p:nvPr/>
        </p:nvSpPr>
        <p:spPr>
          <a:xfrm>
            <a:off x="335350" y="1773175"/>
            <a:ext cx="10972800" cy="43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GB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Quels sont les défis associés à la coordination dans le cadre d'une réponse aux ENAS?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51435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GB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Quelles actions peuvent être entreprises pour surmonter ces défis ? </a:t>
            </a:r>
            <a:endParaRPr sz="2800" b="1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1" name="Google Shape;281;p9" descr="Image result for Cluster Coordinat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68446" y="3750015"/>
            <a:ext cx="6887052" cy="28696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0"/>
          <p:cNvSpPr txBox="1">
            <a:spLocks noGrp="1"/>
          </p:cNvSpPr>
          <p:nvPr>
            <p:ph type="title"/>
          </p:nvPr>
        </p:nvSpPr>
        <p:spPr>
          <a:xfrm>
            <a:off x="609600" y="610965"/>
            <a:ext cx="10972800" cy="116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3366"/>
              </a:buClr>
              <a:buSzPts val="4889"/>
              <a:buFont typeface="Calibri"/>
              <a:buNone/>
            </a:pPr>
            <a:r>
              <a:rPr lang="en-GB" b="1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Proc</a:t>
            </a:r>
            <a:r>
              <a:rPr lang="en-GB" b="1">
                <a:solidFill>
                  <a:srgbClr val="993366"/>
                </a:solidFill>
              </a:rPr>
              <a:t>é</a:t>
            </a:r>
            <a:r>
              <a:rPr lang="en-GB" b="1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dures </a:t>
            </a:r>
            <a:r>
              <a:rPr lang="en-GB" b="1">
                <a:solidFill>
                  <a:srgbClr val="993366"/>
                </a:solidFill>
              </a:rPr>
              <a:t>Opérationnelles</a:t>
            </a:r>
            <a:r>
              <a:rPr lang="en-GB" b="1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b="1">
                <a:solidFill>
                  <a:srgbClr val="993366"/>
                </a:solidFill>
                <a:highlight>
                  <a:schemeClr val="lt1"/>
                </a:highlight>
              </a:rPr>
              <a:t>Standards</a:t>
            </a:r>
            <a:r>
              <a:rPr lang="en-GB" b="1">
                <a:solidFill>
                  <a:srgbClr val="993366"/>
                </a:solidFill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>
              <a:highlight>
                <a:schemeClr val="lt1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7" name="Google Shape;287;p10"/>
          <p:cNvSpPr txBox="1"/>
          <p:nvPr/>
        </p:nvSpPr>
        <p:spPr>
          <a:xfrm>
            <a:off x="609600" y="1806785"/>
            <a:ext cx="11045400" cy="29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Un d</a:t>
            </a:r>
            <a:r>
              <a:rPr lang="en-GB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ocument visant à réglementer la coordination entre les agences opérationnelles et les partenaires de mise en œuvre en ce qui concerne les modalités de travail. 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Il se distingue des protocoles de partage de l'information (PPI), qui sont nécessaires lorsque des données confidentielles sont échangées entre les agences.</a:t>
            </a:r>
            <a:endParaRPr/>
          </a:p>
          <a:p>
            <a:pPr marL="2857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CICR et les sociétés nationales de la Croix-Rouge et du Croissant-Rouge ne signent pas de POS/PPI, à l'exception d'un protocole d'accord global entre le CICR et le HCR.</a:t>
            </a:r>
            <a:endParaRPr sz="2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lliance PPT Templat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</Words>
  <Application>Microsoft Macintosh PowerPoint</Application>
  <PresentationFormat>Widescreen</PresentationFormat>
  <Paragraphs>84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Helvetica Neue</vt:lpstr>
      <vt:lpstr>Noto Sans Symbols</vt:lpstr>
      <vt:lpstr>Alliance PPT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Procédures Opérationnelles Standards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Samar Ali</dc:creator>
  <cp:lastModifiedBy>Kyra Loat</cp:lastModifiedBy>
  <cp:revision>1</cp:revision>
  <dcterms:created xsi:type="dcterms:W3CDTF">2019-09-08T20:26:57Z</dcterms:created>
  <dcterms:modified xsi:type="dcterms:W3CDTF">2026-01-07T19:29:23Z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138600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