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75"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Helvetica Neue" panose="020B0604020202020204" charset="0"/>
      <p:regular r:id="rId26"/>
      <p:bold r:id="rId27"/>
      <p:italic r:id="rId28"/>
      <p:boldItalic r:id="rId29"/>
    </p:embeddedFont>
    <p:embeddedFont>
      <p:font typeface="Trebuchet MS" panose="020B0603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ig/W5lt8T0GXzQMAIe68StiKdVG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579235F-9694-4B1E-99BE-07EF1B3A4D87}">
  <a:tblStyle styleId="{D579235F-9694-4B1E-99BE-07EF1B3A4D8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725" autoAdjust="0"/>
  </p:normalViewPr>
  <p:slideViewPr>
    <p:cSldViewPr snapToGrid="0">
      <p:cViewPr varScale="1">
        <p:scale>
          <a:sx n="61" d="100"/>
          <a:sy n="61" d="100"/>
        </p:scale>
        <p:origin x="149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microsoft.com/office/2018/10/relationships/authors" Target="authors.xml"/><Relationship Id="rId21" Type="http://schemas.openxmlformats.org/officeDocument/2006/relationships/notesMaster" Target="notesMasters/notesMaster1.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0" name="Google Shape;23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 name="Google Shape;3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68" name="Google Shape;36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5" name="Google Shape;37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l'une des priorités les plus importantes de la prévention est sans doute que l'action humanitaire ne doit jamais conduire au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L'action humanitaire peut entraîner des facteurs de risque et, par inadvertance, augmenter ou aggraver le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prévention du travail des enfants dans le cadre de l'action humanitaire est une responsabilité cruciale de tous les acteurs humanitaires, quel que soit leur mandat ou leur capacité, qui doivent veiller à ce que aucun préjudice supplémentaire ne soit causé aux enfants du fait de l'action humanitaire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Travailler en coordination avec d'autres peut aider à identifier et à atténuer les risques qui sont adaptés aux capacités et à l'expertise des différents acteurs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Veiller à ce que seules les agences mandatées et spécialisées retirent les enfants des PFTE</a:t>
            </a:r>
            <a:endParaRPr dirty="0"/>
          </a:p>
        </p:txBody>
      </p:sp>
      <p:sp>
        <p:nvSpPr>
          <p:cNvPr id="386" name="Google Shape;38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b="0" dirty="0">
                <a:solidFill>
                  <a:schemeClr val="dk1"/>
                </a:solidFill>
                <a:latin typeface="Calibri"/>
                <a:ea typeface="Calibri"/>
                <a:cs typeface="Calibri"/>
                <a:sym typeface="Calibri"/>
              </a:rPr>
              <a:t>Les actions clés pour prévenir le travail des enfants lié à l'action humanitaire comprennent : </a:t>
            </a:r>
            <a:r>
              <a:rPr lang="en-GB" sz="1200" b="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identifier les risques potentiels de travail des enfants et de sauvegarde lors de la conception du programme</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mettre en place des mesures pour prévenir et atténuer le travail des enfants lié à la programmation, cela peut se faire par la coordination, l'évaluation des risques et le respect des mesures de sauvegarde et de PSEAH</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surveiller les facteurs de risque pour les enfants par le biais du suivi de la situation des changements dans le contexte qui peuvent avoir un impact sur le travail des enfants et ses pires formes, et par le suivi du programme qui mesure l'impact de l'action humanitaire sur les enfants et leurs familles, y compris les changements dans le rôle des enfants dans le ménage, la fréquentation scolaire et le travail</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S'assurer que les programmes humanitaires sont soigneusement conçus et planifiés pour protéger les enfants à tout moment et ne pas les exposer à un risque (supplémentaire) de travail des enfants, par exemple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programmes de protection de l'enfance peuvent présenter des risques lorsque les enfants séparés sont placés dans des prises en charge alternatives telles que des familles d'accueil qui ont peu de revenus, où ils peuvent être confrontés à des risques supplémentaires d'exploitation par des familles d'accueil qui ne sont pas suivies et soutenues de manière adéquate ; ou lorsque leur présence ou leur participation, l'organisation ou la direction d'activités de protection de l'enfance affectent leur fréquentation scolaire</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Ou encore dans les programmes de sécurité alimentaire et de moyens de subsistance, qui présentent des risques particuliers pour les enfants, à la fois en raison de l'inclusion et de l'exclusion d'enfants qui ont l'âge légal pour travailler mais moins de 18 ans. Bien qu'ils doivent, dans la mesure du possible, inclure les enfants en âge de travailler dans des tâches sûres et adaptées à leur âge, car il s'agit d'une mesure de prévention essentielle contre les PFTE, ils doivent également mettre en place des normes de sécurité adéquates pour prévenir le travail des enfants, telles que la vérification de l'âge, des termes et conditions clairs pour un travail acceptable, des instructions et une supervision, un contrôle régulier, des codes de conduite et des politiques de sauvegarde, etc</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Enfin, tous les programmes humanitaires doivent protéger les enfants du travail des enfants par des mesures de sauvegarde et de prévention de l'exploitation, des abus et du harcèlement sexuels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395" name="Google Shape;39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03" name="Google Shape;40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3000"/>
              <a:buFont typeface="Arial"/>
              <a:buNone/>
            </a:pPr>
            <a:r>
              <a:rPr lang="fr-FR" sz="1100" dirty="0">
                <a:solidFill>
                  <a:srgbClr val="545554"/>
                </a:solidFill>
                <a:latin typeface="Helvetica Neue"/>
                <a:ea typeface="Helvetica Neue"/>
                <a:cs typeface="Helvetica Neue"/>
                <a:sym typeface="Helvetica Neue"/>
              </a:rPr>
              <a:t>À l'aide de la courte étude de cas de programmation et de l'exemple d'évaluation des risques qui vous a été donné :</a:t>
            </a:r>
            <a:endParaRPr sz="900" dirty="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ts val="0"/>
              </a:spcAft>
              <a:buClr>
                <a:srgbClr val="0388C5"/>
              </a:buClr>
              <a:buSzPts val="900"/>
              <a:buChar char="•"/>
            </a:pPr>
            <a:r>
              <a:rPr lang="fr-FR" sz="900" dirty="0">
                <a:solidFill>
                  <a:srgbClr val="545554"/>
                </a:solidFill>
                <a:latin typeface="Helvetica Neue"/>
                <a:ea typeface="Helvetica Neue"/>
                <a:cs typeface="Helvetica Neue"/>
                <a:sym typeface="Helvetica Neue"/>
              </a:rPr>
              <a:t>Discutez et identifiez tous les facteurs de risque potentiels du travail des enfants liés à l'étude de cas</a:t>
            </a:r>
            <a:r>
              <a:rPr lang="en-GB" sz="900" dirty="0">
                <a:solidFill>
                  <a:srgbClr val="545554"/>
                </a:solidFill>
                <a:latin typeface="Helvetica Neue"/>
                <a:ea typeface="Helvetica Neue"/>
                <a:cs typeface="Helvetica Neue"/>
                <a:sym typeface="Helvetica Neue"/>
              </a:rPr>
              <a:t>.</a:t>
            </a:r>
            <a:endParaRPr sz="500" dirty="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ts val="0"/>
              </a:spcAft>
              <a:buClr>
                <a:srgbClr val="0388C5"/>
              </a:buClr>
              <a:buSzPts val="900"/>
              <a:buChar char="•"/>
            </a:pPr>
            <a:r>
              <a:rPr lang="fr-FR" sz="900" dirty="0">
                <a:solidFill>
                  <a:srgbClr val="545554"/>
                </a:solidFill>
                <a:latin typeface="Helvetica Neue"/>
                <a:ea typeface="Helvetica Neue"/>
                <a:cs typeface="Helvetica Neue"/>
                <a:sym typeface="Helvetica Neue"/>
              </a:rPr>
              <a:t>Remplissez la fiche d'évaluation des risques que vous avez en utilisant les questions comme suggestions à prendre en compte</a:t>
            </a:r>
            <a:r>
              <a:rPr lang="en-GB" sz="900" dirty="0">
                <a:solidFill>
                  <a:srgbClr val="545554"/>
                </a:solidFill>
                <a:latin typeface="Helvetica Neue"/>
                <a:ea typeface="Helvetica Neue"/>
                <a:cs typeface="Helvetica Neue"/>
                <a:sym typeface="Helvetica Neue"/>
              </a:rPr>
              <a:t>. </a:t>
            </a:r>
            <a:endParaRPr sz="500" dirty="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ts val="0"/>
              </a:spcAft>
              <a:buClr>
                <a:srgbClr val="0388C5"/>
              </a:buClr>
              <a:buSzPts val="900"/>
              <a:buChar char="•"/>
            </a:pPr>
            <a:r>
              <a:rPr lang="fr-FR" sz="900" dirty="0">
                <a:solidFill>
                  <a:srgbClr val="545554"/>
                </a:solidFill>
                <a:latin typeface="Helvetica Neue"/>
                <a:ea typeface="Helvetica Neue"/>
                <a:cs typeface="Helvetica Neue"/>
                <a:sym typeface="Helvetica Neue"/>
              </a:rPr>
              <a:t>Discutez et identifiez les mesures d'atténuation appropriées qui peuvent soit : </a:t>
            </a:r>
            <a:r>
              <a:rPr lang="en-GB" sz="900" dirty="0">
                <a:solidFill>
                  <a:srgbClr val="545554"/>
                </a:solidFill>
                <a:latin typeface="Helvetica Neue"/>
                <a:ea typeface="Helvetica Neue"/>
                <a:cs typeface="Helvetica Neue"/>
                <a:sym typeface="Helvetica Neue"/>
              </a:rPr>
              <a:t> </a:t>
            </a:r>
            <a:endParaRPr sz="500" dirty="0">
              <a:solidFill>
                <a:srgbClr val="545554"/>
              </a:solidFill>
              <a:latin typeface="Helvetica Neue"/>
              <a:ea typeface="Helvetica Neue"/>
              <a:cs typeface="Helvetica Neue"/>
              <a:sym typeface="Helvetica Neue"/>
            </a:endParaRPr>
          </a:p>
          <a:p>
            <a:pPr marL="1143000" lvl="2" indent="-121285" algn="l" rtl="0">
              <a:lnSpc>
                <a:spcPct val="90000"/>
              </a:lnSpc>
              <a:spcBef>
                <a:spcPts val="500"/>
              </a:spcBef>
              <a:spcAft>
                <a:spcPts val="0"/>
              </a:spcAft>
              <a:buClr>
                <a:srgbClr val="0388C5"/>
              </a:buClr>
              <a:buSzPts val="900"/>
              <a:buChar char="•"/>
            </a:pPr>
            <a:r>
              <a:rPr lang="en-GB" sz="900" dirty="0">
                <a:solidFill>
                  <a:srgbClr val="545554"/>
                </a:solidFill>
                <a:latin typeface="Helvetica Neue"/>
                <a:ea typeface="Helvetica Neue"/>
                <a:cs typeface="Helvetica Neue"/>
                <a:sym typeface="Helvetica Neue"/>
              </a:rPr>
              <a:t>a) </a:t>
            </a:r>
            <a:r>
              <a:rPr lang="fr-FR" sz="900" dirty="0">
                <a:solidFill>
                  <a:srgbClr val="545554"/>
                </a:solidFill>
                <a:latin typeface="Helvetica Neue"/>
                <a:ea typeface="Helvetica Neue"/>
                <a:cs typeface="Helvetica Neue"/>
                <a:sym typeface="Helvetica Neue"/>
              </a:rPr>
              <a:t>les empêcher de se produire, ou</a:t>
            </a:r>
            <a:r>
              <a:rPr lang="en-GB" sz="900" dirty="0">
                <a:solidFill>
                  <a:srgbClr val="545554"/>
                </a:solidFill>
                <a:latin typeface="Helvetica Neue"/>
                <a:ea typeface="Helvetica Neue"/>
                <a:cs typeface="Helvetica Neue"/>
                <a:sym typeface="Helvetica Neue"/>
              </a:rPr>
              <a:t> </a:t>
            </a:r>
            <a:endParaRPr sz="100" dirty="0">
              <a:solidFill>
                <a:srgbClr val="545554"/>
              </a:solidFill>
              <a:latin typeface="Helvetica Neue"/>
              <a:ea typeface="Helvetica Neue"/>
              <a:cs typeface="Helvetica Neue"/>
              <a:sym typeface="Helvetica Neue"/>
            </a:endParaRPr>
          </a:p>
          <a:p>
            <a:pPr marL="1143000" lvl="2" indent="-121285" algn="l" rtl="0">
              <a:lnSpc>
                <a:spcPct val="90000"/>
              </a:lnSpc>
              <a:spcBef>
                <a:spcPts val="500"/>
              </a:spcBef>
              <a:spcAft>
                <a:spcPts val="0"/>
              </a:spcAft>
              <a:buClr>
                <a:srgbClr val="0388C5"/>
              </a:buClr>
              <a:buSzPts val="900"/>
              <a:buChar char="•"/>
            </a:pPr>
            <a:r>
              <a:rPr lang="en-GB" sz="900" dirty="0">
                <a:solidFill>
                  <a:srgbClr val="545554"/>
                </a:solidFill>
                <a:latin typeface="Helvetica Neue"/>
                <a:ea typeface="Helvetica Neue"/>
                <a:cs typeface="Helvetica Neue"/>
                <a:sym typeface="Helvetica Neue"/>
              </a:rPr>
              <a:t>b) </a:t>
            </a:r>
            <a:r>
              <a:rPr lang="fr-FR" sz="900" dirty="0">
                <a:solidFill>
                  <a:srgbClr val="545554"/>
                </a:solidFill>
                <a:latin typeface="Helvetica Neue"/>
                <a:ea typeface="Helvetica Neue"/>
                <a:cs typeface="Helvetica Neue"/>
                <a:sym typeface="Helvetica Neue"/>
              </a:rPr>
              <a:t>les atténuer une fois qu'ils se sont produits</a:t>
            </a:r>
            <a:endParaRPr sz="100" dirty="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ts val="0"/>
              </a:spcAft>
              <a:buClr>
                <a:srgbClr val="0388C5"/>
              </a:buClr>
              <a:buSzPts val="900"/>
              <a:buChar char="•"/>
            </a:pPr>
            <a:r>
              <a:rPr lang="fr-FR" sz="900" dirty="0">
                <a:solidFill>
                  <a:srgbClr val="545554"/>
                </a:solidFill>
                <a:latin typeface="Helvetica Neue"/>
                <a:ea typeface="Helvetica Neue"/>
                <a:cs typeface="Helvetica Neue"/>
                <a:sym typeface="Helvetica Neue"/>
              </a:rPr>
              <a:t>Faites un compte-rendu au grand groupe</a:t>
            </a:r>
            <a:r>
              <a:rPr lang="en-GB" sz="900" dirty="0">
                <a:solidFill>
                  <a:srgbClr val="545554"/>
                </a:solidFill>
                <a:latin typeface="Helvetica Neue"/>
                <a:ea typeface="Helvetica Neue"/>
                <a:cs typeface="Helvetica Neue"/>
                <a:sym typeface="Helvetica Neue"/>
              </a:rPr>
              <a:t>. </a:t>
            </a:r>
            <a:endParaRPr sz="100" dirty="0"/>
          </a:p>
          <a:p>
            <a:pPr marL="0" lvl="0" indent="0" algn="l" rtl="0">
              <a:spcBef>
                <a:spcPts val="0"/>
              </a:spcBef>
              <a:spcAft>
                <a:spcPts val="0"/>
              </a:spcAft>
              <a:buNone/>
            </a:pPr>
            <a:endParaRPr dirty="0"/>
          </a:p>
        </p:txBody>
      </p:sp>
      <p:sp>
        <p:nvSpPr>
          <p:cNvPr id="411" name="Google Shape;41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https://alliancecpha.org/en/system/tdf/library/attachments/cs_12_gaza.pdf?file=1&amp;type=node&amp;id=41779</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fr-FR" sz="1800" dirty="0">
                <a:solidFill>
                  <a:srgbClr val="4F81BD"/>
                </a:solidFill>
                <a:effectLst/>
                <a:latin typeface="Trebuchet MS" panose="020B0603020202020204" pitchFamily="34" charset="0"/>
                <a:ea typeface="Trebuchet MS" panose="020B0603020202020204" pitchFamily="34" charset="0"/>
                <a:cs typeface="Trebuchet MS" panose="020B0603020202020204" pitchFamily="34" charset="0"/>
              </a:rPr>
              <a:t>Cette étude de cas décrit comment l'UNRWA a abordé le problème du travail des enfants dans les centres de distribution de Gaza par le biais d'un projet intégré d'éducation, de renforcement économique et de protection</a:t>
            </a:r>
            <a:r>
              <a:rPr lang="en-GB" dirty="0"/>
              <a:t>. </a:t>
            </a:r>
            <a:r>
              <a:rPr lang="fr-FR" dirty="0"/>
              <a:t>L'objectif du projet était d'atténuer les risques de travail des enfants et de trouver des alternatives pour les enfants travaillant comme porteurs autour des sites de distribution de l'UNRWA. </a:t>
            </a:r>
          </a:p>
          <a:p>
            <a:pPr marL="0" lvl="0" indent="0" algn="l" rtl="0">
              <a:spcBef>
                <a:spcPts val="0"/>
              </a:spcBef>
              <a:spcAft>
                <a:spcPts val="0"/>
              </a:spcAft>
              <a:buNone/>
            </a:pPr>
            <a:r>
              <a:rPr lang="fr-FR" dirty="0"/>
              <a:t>Les responsables des 12 centres de distribution, les superviseurs de l'intervention sociale et le personnel de soutien aux opérations ont identifié les enfants qui travaillent à l'intérieur et autour des centres. Comme prévu, tous les enfants identifiés comme travaillant à l'extérieur des centres de distribution étaient des garçons. Après identification, les conseillers des équipes communautaires de santé mentale ont pris contact avec les familles des enfants pour obtenir leur consentement et planifier une rencontre</a:t>
            </a:r>
            <a:r>
              <a:rPr lang="en-GB" dirty="0"/>
              <a:t>.</a:t>
            </a:r>
            <a:endParaRPr dirty="0"/>
          </a:p>
          <a:p>
            <a:pPr marL="0" lvl="0" indent="0" algn="l" rtl="0">
              <a:spcBef>
                <a:spcPts val="0"/>
              </a:spcBef>
              <a:spcAft>
                <a:spcPts val="0"/>
              </a:spcAft>
              <a:buNone/>
            </a:pPr>
            <a:r>
              <a:rPr lang="fr-FR" dirty="0"/>
              <a:t>Une gestion de cas a été mise en place pour chaque enfant identifié. La charge de travail comprenait 138 enfants dans 103 familles, plusieurs enfants étant issus des mêmes familles. Au total, 16 travailleurs sociaux ont été chargés de six à sept dossiers chacun. Les interventions ont porté sur les besoins et le potentiel de chaque famille, ce qui a été la clé d'une réponse efficace pour la majorité des cas. Le suivi a été effectué par l'analyse des données de gestion de cas et par le contrôle, la gestion et le suivi réguliers du projet</a:t>
            </a:r>
            <a:r>
              <a:rPr lang="en-GB" dirty="0"/>
              <a:t>.</a:t>
            </a:r>
            <a:endParaRPr dirty="0"/>
          </a:p>
          <a:p>
            <a:pPr marL="0" lvl="0" indent="0" algn="l" rtl="0">
              <a:spcBef>
                <a:spcPts val="0"/>
              </a:spcBef>
              <a:spcAft>
                <a:spcPts val="0"/>
              </a:spcAft>
              <a:buNone/>
            </a:pPr>
            <a:r>
              <a:rPr lang="fr-FR" dirty="0"/>
              <a:t>Le projet est un exemple d'approche intégrée et multisectorielle du travail des enfants dans un contexte humanitaire, qui s'est avéré efficace pour traiter le problème bien ancré, complexe et sensible du travail des enfants. La collaboration efficace a permis une planification, une mise en œuvre et un apprentissage multidisciplinaires.</a:t>
            </a:r>
            <a:endParaRPr dirty="0"/>
          </a:p>
        </p:txBody>
      </p:sp>
      <p:sp>
        <p:nvSpPr>
          <p:cNvPr id="420" name="Google Shape;42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Calibri"/>
              <a:buNone/>
            </a:pPr>
            <a:r>
              <a:rPr lang="en-GB" dirty="0"/>
              <a:t>https://alliancecpha.org/en/system/tdf/library/attachments/case_study_11_sop_jordan.pdf?file=1&amp;type=node&amp;id=41778</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r>
              <a:rPr lang="fr-FR" dirty="0"/>
              <a:t>Cette étude de cas décrit une procédure opérationnelle standardisée (POS) développée en Jordanie pour prévenir le travail des enfants et identifier les enfants à risque lors des distributions. À l'entrée de chaque site de distribution, un stand pour enfants a été installé, où les enfants entrant sur le site étaient contrôlés. Les enfants qui arrivaient seuls pour collecter des articles de secours au nom de leur propre famille ou d'une autre famille étaient enregistrés et interrogés pour déterminer leur genre, leur âge, les raisons de la collecte des articles, la situation familiale, la vulnérabilité et la présence d'autres personnes de plus de 16 ans dans leur famille qui pourraient collecter les distributions. Le programme de collecte alternatif a été mis en place pour garantir que les ménages n'ayant personne de plus de 16 ans pour collecter les articles en personne puissent quand même recevoir des distributions. Afin de mieux faire connaître les procédures opérationnelles standardisées, toutes les familles ont été sensibilisées, avant toutes les distributions, à la collecte des articles de secours, à l'éligibilité et aux procédures.</a:t>
            </a:r>
            <a:endParaRPr dirty="0"/>
          </a:p>
          <a:p>
            <a:pPr marL="0" lvl="0" indent="0" algn="l" rtl="0">
              <a:spcBef>
                <a:spcPts val="0"/>
              </a:spcBef>
              <a:spcAft>
                <a:spcPts val="0"/>
              </a:spcAft>
              <a:buNone/>
            </a:pPr>
            <a:r>
              <a:rPr lang="fr-FR" dirty="0"/>
              <a:t>Le suivi post-distribution (PDM) par téléphone a été utilisé pour s'assurer que toutes les familles vulnérables avaient reçu leurs articles de secours et pour recueillir des feedback sur le processus</a:t>
            </a:r>
            <a:r>
              <a:rPr lang="en-GB" dirty="0"/>
              <a:t>. </a:t>
            </a:r>
            <a:endParaRPr dirty="0"/>
          </a:p>
        </p:txBody>
      </p:sp>
      <p:sp>
        <p:nvSpPr>
          <p:cNvPr id="429" name="Google Shape;42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dirty="0"/>
              <a:t>Lorsque les facteurs de risque l'emportent sur les facteurs de protection existants, les enfants peuvent passer rapidement de l'école ou d'un travail acceptable au travail des enfants ou aux PFTE. Il existe également d'importants facteurs de protection qui renforcent la résilience et aident à protéger les enfants contre le travail des enfants</a:t>
            </a:r>
            <a:r>
              <a:rPr lang="en-GB" dirty="0"/>
              <a:t>.</a:t>
            </a:r>
            <a:endParaRPr dirty="0"/>
          </a:p>
          <a:p>
            <a:pPr marL="171450" lvl="0" indent="-171450" algn="l" rtl="0">
              <a:spcBef>
                <a:spcPts val="0"/>
              </a:spcBef>
              <a:spcAft>
                <a:spcPts val="0"/>
              </a:spcAft>
              <a:buClr>
                <a:schemeClr val="dk1"/>
              </a:buClr>
              <a:buSzPts val="1200"/>
              <a:buFont typeface="Arial"/>
              <a:buChar char="•"/>
            </a:pPr>
            <a:r>
              <a:rPr lang="fr-FR" dirty="0"/>
              <a:t>Tous les acteurs humanitaires, quel que soit leur mandat ou leur capacité, ont la responsabilité de prévenir le travail des enfants associé à l'action humanitaire. La plupart des acteurs humanitaires peuvent jouer un rôle dans la prévention du travail des enfants par leur travail. Tandis que d'autres, qui ont l'expérience ou l'expertise, la capacité et le mandat requis, peuvent être en mesure d'intervenir et de retirer les enfants du travail des enfants et de ses pires formes</a:t>
            </a:r>
            <a:r>
              <a:rPr lang="en-GB" dirty="0"/>
              <a:t>. </a:t>
            </a:r>
            <a:endParaRPr dirty="0"/>
          </a:p>
          <a:p>
            <a:pPr marL="171450" lvl="0" indent="-171450" algn="l" rtl="0">
              <a:spcBef>
                <a:spcPts val="0"/>
              </a:spcBef>
              <a:spcAft>
                <a:spcPts val="0"/>
              </a:spcAft>
              <a:buClr>
                <a:schemeClr val="dk1"/>
              </a:buClr>
              <a:buSzPts val="1200"/>
              <a:buFont typeface="Arial"/>
              <a:buChar char="•"/>
            </a:pPr>
            <a:r>
              <a:rPr lang="fr-FR" dirty="0"/>
              <a:t>Un cadre de programmation doit développer des actions de prévention et de réponse holistiques, complémentaires et intégrées pour renforcer les systèmes et protéger les enfants du travail des enfants dans de multiples secteurs et à différents niveaux du modèle socio-économique</a:t>
            </a:r>
            <a:r>
              <a:rPr lang="en-GB" dirty="0"/>
              <a:t>. </a:t>
            </a:r>
            <a:endParaRPr dirty="0"/>
          </a:p>
          <a:p>
            <a:pPr marL="171450" lvl="0" indent="-171450" algn="l" rtl="0">
              <a:spcBef>
                <a:spcPts val="0"/>
              </a:spcBef>
              <a:spcAft>
                <a:spcPts val="0"/>
              </a:spcAft>
              <a:buClr>
                <a:schemeClr val="dk1"/>
              </a:buClr>
              <a:buSzPts val="1200"/>
              <a:buFont typeface="Arial"/>
              <a:buChar char="•"/>
            </a:pPr>
            <a:r>
              <a:rPr lang="fr-FR" dirty="0"/>
              <a:t>Lorsque le temps et les ressources sont limités, des mesures préventives pratiques doivent être mises en place pour empêcher les PFTE et d'autres formes graves de travail des enfants qui émergent ou s'aggravent en conséquence immédiate de la crise humanitaire</a:t>
            </a:r>
            <a:r>
              <a:rPr lang="en-GB" dirty="0"/>
              <a:t>.</a:t>
            </a:r>
            <a:endParaRPr dirty="0"/>
          </a:p>
          <a:p>
            <a:pPr marL="171450" lvl="0" indent="-95250" algn="l" rtl="0">
              <a:spcBef>
                <a:spcPts val="0"/>
              </a:spcBef>
              <a:spcAft>
                <a:spcPts val="0"/>
              </a:spcAft>
              <a:buClr>
                <a:schemeClr val="dk1"/>
              </a:buClr>
              <a:buSzPts val="1200"/>
              <a:buFont typeface="Arial"/>
              <a:buNone/>
            </a:pPr>
            <a:endParaRPr dirty="0"/>
          </a:p>
        </p:txBody>
      </p:sp>
      <p:sp>
        <p:nvSpPr>
          <p:cNvPr id="438" name="Google Shape;43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8" name="Google Shape;2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45" name="Google Shape;24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facteurs de risque augmentent la vulnérabilité et donc la probabilité que les enfants soient impliqués dans le travail des enfants et/ou augmentent le risque de préjudice important pour les enfants, et les facteurs de protection peuvent aider à réduire la vulnérabilité et à renforcer la résilience pour empêcher les enfants d'être impliqués dans le travail des enfants et/ou aider à réduire les effets néfastes du travail des enfants</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253" name="Google Shape;25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Pour les praticiens de niveau intermédiaire </a:t>
            </a:r>
            <a:endParaRPr dirty="0"/>
          </a:p>
        </p:txBody>
      </p:sp>
      <p:sp>
        <p:nvSpPr>
          <p:cNvPr id="263" name="Google Shape;26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2" name="Google Shape;27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8" name="Google Shape;29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Elle est souvent en inter-agence et doit s'appuyer sur l'analyse de la situation, pour fournir des données probantes et une analyse de l'ampleur du problème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réponse au travail des enfants doit refléter les préoccupations prioritaires en matière de travail des enfants déterminées par l'analyse de la situation, en identifiant l'ampleur, la gravité et l'urgence des différents types et formes de travail des enfants, et peut aider à fournir un calendrier d'action approprié en fonction de la durée ou de la phase de la situation d'urgence, qui est soutenu par les secteurs et les agences concernés en coordonnant des réponses multi-acteurs et multisectorielles pour répondre aux besoins urgents des enfants et des familles à risque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 plus d'identifier si le travail des enfants est une préoccupation prioritaire qui doit être incluse dans les plans de réponse humanitaire et les stratégies sectorielles, la planification de la réponse peut aider à déterminer le rôle et les actions que les acteurs humanitaires pourraient prendre dans la prévention et la réponse au travail des enfants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les acteurs humanitaires réfléchissent au rôle qu'ils peuvent jouer dans la prévention ou la réponse au travail des enfants, nous pouvons voir sur la diapositive en bas à droite que nous les répartissons en trois catégories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Expliquez que tous les acteurs humanitaires, quels que soient leur mandat et leur capacité, ont la responsabilité de ne pas créer (davantage) de préjudice aux enfants astreints au travail des enfants dans les situations de crise, car l'action humanitaire peut entraîner des facteurs de risque et, par inadvertance, augmenter ou aggraver les niveaux de travail des enfants. La plupart des acteurs humanitaires peuvent jouer un rôle dans la prévention du travail des enfants par leur travail, par exemple en intégrant des messages sur le travail des enfants dans leurs programmes, ou en soutenant l'accès des familles à risque aux besoins fondamentaux, à l'éducation ou aux moyens de subsistance. Par contre, d'autres acteurs qui ont l'expérience ou l'expertise, la capacité et le mandat requis peuvent être en mesure de répondre et de retirer les enfants du travail des enfants et de ses pires formes, par exemple en apportant un soutien individuel à la gestion des cas. </a:t>
            </a:r>
            <a:endParaRPr b="1" dirty="0"/>
          </a:p>
        </p:txBody>
      </p:sp>
      <p:sp>
        <p:nvSpPr>
          <p:cNvPr id="304" name="Google Shape;30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1"/>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1"/>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1"/>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1"/>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9"/>
        <p:cNvGrpSpPr/>
        <p:nvPr/>
      </p:nvGrpSpPr>
      <p:grpSpPr>
        <a:xfrm>
          <a:off x="0" y="0"/>
          <a:ext cx="0" cy="0"/>
          <a:chOff x="0" y="0"/>
          <a:chExt cx="0" cy="0"/>
        </a:xfrm>
      </p:grpSpPr>
      <p:sp>
        <p:nvSpPr>
          <p:cNvPr id="80" name="Google Shape;8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1" name="Google Shape;81;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82" name="Google Shape;82;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3" name="Google Shape;83;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3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8" name="Google Shape;88;p3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91"/>
        <p:cNvGrpSpPr/>
        <p:nvPr/>
      </p:nvGrpSpPr>
      <p:grpSpPr>
        <a:xfrm>
          <a:off x="0" y="0"/>
          <a:ext cx="0" cy="0"/>
          <a:chOff x="0" y="0"/>
          <a:chExt cx="0" cy="0"/>
        </a:xfrm>
      </p:grpSpPr>
      <p:sp>
        <p:nvSpPr>
          <p:cNvPr id="92" name="Google Shape;92;p3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3" name="Google Shape;93;p3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96"/>
        <p:cNvGrpSpPr/>
        <p:nvPr/>
      </p:nvGrpSpPr>
      <p:grpSpPr>
        <a:xfrm>
          <a:off x="0" y="0"/>
          <a:ext cx="0" cy="0"/>
          <a:chOff x="0" y="0"/>
          <a:chExt cx="0" cy="0"/>
        </a:xfrm>
      </p:grpSpPr>
      <p:sp>
        <p:nvSpPr>
          <p:cNvPr id="97" name="Google Shape;97;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98" name="Google Shape;98;p33"/>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99" name="Google Shape;99;p3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00" name="Google Shape;100;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103"/>
        <p:cNvGrpSpPr/>
        <p:nvPr/>
      </p:nvGrpSpPr>
      <p:grpSpPr>
        <a:xfrm>
          <a:off x="0" y="0"/>
          <a:ext cx="0" cy="0"/>
          <a:chOff x="0" y="0"/>
          <a:chExt cx="0" cy="0"/>
        </a:xfrm>
      </p:grpSpPr>
      <p:sp>
        <p:nvSpPr>
          <p:cNvPr id="104" name="Google Shape;10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05" name="Google Shape;105;p34"/>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106" name="Google Shape;106;p34"/>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07" name="Google Shape;107;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10"/>
        <p:cNvGrpSpPr/>
        <p:nvPr/>
      </p:nvGrpSpPr>
      <p:grpSpPr>
        <a:xfrm>
          <a:off x="0" y="0"/>
          <a:ext cx="0" cy="0"/>
          <a:chOff x="0" y="0"/>
          <a:chExt cx="0" cy="0"/>
        </a:xfrm>
      </p:grpSpPr>
      <p:sp>
        <p:nvSpPr>
          <p:cNvPr id="111" name="Google Shape;111;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2" name="Google Shape;112;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13" name="Google Shape;113;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14" name="Google Shape;114;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8" name="Google Shape;118;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0" name="Google Shape;120;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22"/>
        <p:cNvGrpSpPr/>
        <p:nvPr/>
      </p:nvGrpSpPr>
      <p:grpSpPr>
        <a:xfrm>
          <a:off x="0" y="0"/>
          <a:ext cx="0" cy="0"/>
          <a:chOff x="0" y="0"/>
          <a:chExt cx="0" cy="0"/>
        </a:xfrm>
      </p:grpSpPr>
      <p:sp>
        <p:nvSpPr>
          <p:cNvPr id="123" name="Google Shape;123;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4" name="Google Shape;124;p37"/>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25" name="Google Shape;125;p37"/>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6" name="Google Shape;126;p37"/>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8"/>
        <p:cNvGrpSpPr/>
        <p:nvPr/>
      </p:nvGrpSpPr>
      <p:grpSpPr>
        <a:xfrm>
          <a:off x="0" y="0"/>
          <a:ext cx="0" cy="0"/>
          <a:chOff x="0" y="0"/>
          <a:chExt cx="0" cy="0"/>
        </a:xfrm>
      </p:grpSpPr>
      <p:grpSp>
        <p:nvGrpSpPr>
          <p:cNvPr id="129" name="Google Shape;129;p38"/>
          <p:cNvGrpSpPr/>
          <p:nvPr/>
        </p:nvGrpSpPr>
        <p:grpSpPr>
          <a:xfrm>
            <a:off x="0" y="5303520"/>
            <a:ext cx="12192000" cy="1639827"/>
            <a:chOff x="0" y="5303520"/>
            <a:chExt cx="12192000" cy="1639827"/>
          </a:xfrm>
        </p:grpSpPr>
        <p:pic>
          <p:nvPicPr>
            <p:cNvPr id="130" name="Google Shape;130;p3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1" name="Google Shape;131;p3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2" name="Google Shape;132;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38"/>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8"/>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5"/>
        <p:cNvGrpSpPr/>
        <p:nvPr/>
      </p:nvGrpSpPr>
      <p:grpSpPr>
        <a:xfrm>
          <a:off x="0" y="0"/>
          <a:ext cx="0" cy="0"/>
          <a:chOff x="0" y="0"/>
          <a:chExt cx="0" cy="0"/>
        </a:xfrm>
      </p:grpSpPr>
      <p:grpSp>
        <p:nvGrpSpPr>
          <p:cNvPr id="136" name="Google Shape;136;p39"/>
          <p:cNvGrpSpPr/>
          <p:nvPr/>
        </p:nvGrpSpPr>
        <p:grpSpPr>
          <a:xfrm>
            <a:off x="0" y="5303520"/>
            <a:ext cx="12192000" cy="1639827"/>
            <a:chOff x="0" y="5303520"/>
            <a:chExt cx="12192000" cy="1639827"/>
          </a:xfrm>
        </p:grpSpPr>
        <p:pic>
          <p:nvPicPr>
            <p:cNvPr id="137" name="Google Shape;137;p39"/>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8" name="Google Shape;138;p39"/>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9" name="Google Shape;139;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3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3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4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4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6" name="Google Shape;146;p40"/>
          <p:cNvGrpSpPr/>
          <p:nvPr/>
        </p:nvGrpSpPr>
        <p:grpSpPr>
          <a:xfrm>
            <a:off x="0" y="5303520"/>
            <a:ext cx="12192000" cy="1639827"/>
            <a:chOff x="0" y="5303520"/>
            <a:chExt cx="12192000" cy="1639827"/>
          </a:xfrm>
        </p:grpSpPr>
        <p:pic>
          <p:nvPicPr>
            <p:cNvPr id="147" name="Google Shape;147;p40"/>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8" name="Google Shape;148;p40"/>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49"/>
        <p:cNvGrpSpPr/>
        <p:nvPr/>
      </p:nvGrpSpPr>
      <p:grpSpPr>
        <a:xfrm>
          <a:off x="0" y="0"/>
          <a:ext cx="0" cy="0"/>
          <a:chOff x="0" y="0"/>
          <a:chExt cx="0" cy="0"/>
        </a:xfrm>
      </p:grpSpPr>
      <p:sp>
        <p:nvSpPr>
          <p:cNvPr id="150" name="Google Shape;150;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1" name="Google Shape;151;p41"/>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2" name="Google Shape;152;p41"/>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3" name="Google Shape;153;p41"/>
          <p:cNvSpPr>
            <a:spLocks noGrp="1"/>
          </p:cNvSpPr>
          <p:nvPr>
            <p:ph type="pic" idx="2"/>
          </p:nvPr>
        </p:nvSpPr>
        <p:spPr>
          <a:xfrm>
            <a:off x="0" y="0"/>
            <a:ext cx="4340225" cy="6858000"/>
          </a:xfrm>
          <a:prstGeom prst="rect">
            <a:avLst/>
          </a:prstGeom>
          <a:noFill/>
          <a:ln>
            <a:noFill/>
          </a:ln>
        </p:spPr>
      </p:sp>
      <p:sp>
        <p:nvSpPr>
          <p:cNvPr id="154" name="Google Shape;154;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5"/>
        <p:cNvGrpSpPr/>
        <p:nvPr/>
      </p:nvGrpSpPr>
      <p:grpSpPr>
        <a:xfrm>
          <a:off x="0" y="0"/>
          <a:ext cx="0" cy="0"/>
          <a:chOff x="0" y="0"/>
          <a:chExt cx="0" cy="0"/>
        </a:xfrm>
      </p:grpSpPr>
      <p:sp>
        <p:nvSpPr>
          <p:cNvPr id="156" name="Google Shape;156;p4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7" name="Google Shape;157;p4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8" name="Google Shape;158;p4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9" name="Google Shape;159;p42"/>
          <p:cNvSpPr>
            <a:spLocks noGrp="1"/>
          </p:cNvSpPr>
          <p:nvPr>
            <p:ph type="pic" idx="2"/>
          </p:nvPr>
        </p:nvSpPr>
        <p:spPr>
          <a:xfrm>
            <a:off x="0" y="0"/>
            <a:ext cx="4340225" cy="6858000"/>
          </a:xfrm>
          <a:prstGeom prst="rect">
            <a:avLst/>
          </a:prstGeom>
          <a:noFill/>
          <a:ln>
            <a:noFill/>
          </a:ln>
        </p:spPr>
      </p:sp>
      <p:sp>
        <p:nvSpPr>
          <p:cNvPr id="160" name="Google Shape;160;p4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1"/>
        <p:cNvGrpSpPr/>
        <p:nvPr/>
      </p:nvGrpSpPr>
      <p:grpSpPr>
        <a:xfrm>
          <a:off x="0" y="0"/>
          <a:ext cx="0" cy="0"/>
          <a:chOff x="0" y="0"/>
          <a:chExt cx="0" cy="0"/>
        </a:xfrm>
      </p:grpSpPr>
      <p:sp>
        <p:nvSpPr>
          <p:cNvPr id="162" name="Google Shape;162;p4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3" name="Google Shape;163;p43"/>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4" name="Google Shape;164;p43"/>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5" name="Google Shape;165;p43"/>
          <p:cNvSpPr>
            <a:spLocks noGrp="1"/>
          </p:cNvSpPr>
          <p:nvPr>
            <p:ph type="pic" idx="2"/>
          </p:nvPr>
        </p:nvSpPr>
        <p:spPr>
          <a:xfrm>
            <a:off x="0" y="0"/>
            <a:ext cx="4340225" cy="6858000"/>
          </a:xfrm>
          <a:prstGeom prst="rect">
            <a:avLst/>
          </a:prstGeom>
          <a:noFill/>
          <a:ln>
            <a:noFill/>
          </a:ln>
        </p:spPr>
      </p:sp>
      <p:sp>
        <p:nvSpPr>
          <p:cNvPr id="166" name="Google Shape;166;p4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7"/>
        <p:cNvGrpSpPr/>
        <p:nvPr/>
      </p:nvGrpSpPr>
      <p:grpSpPr>
        <a:xfrm>
          <a:off x="0" y="0"/>
          <a:ext cx="0" cy="0"/>
          <a:chOff x="0" y="0"/>
          <a:chExt cx="0" cy="0"/>
        </a:xfrm>
      </p:grpSpPr>
      <p:sp>
        <p:nvSpPr>
          <p:cNvPr id="168" name="Google Shape;168;p4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9" name="Google Shape;169;p44"/>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70" name="Google Shape;170;p44"/>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1" name="Google Shape;171;p44"/>
          <p:cNvSpPr>
            <a:spLocks noGrp="1"/>
          </p:cNvSpPr>
          <p:nvPr>
            <p:ph type="pic" idx="2"/>
          </p:nvPr>
        </p:nvSpPr>
        <p:spPr>
          <a:xfrm>
            <a:off x="0" y="0"/>
            <a:ext cx="4340225" cy="6858000"/>
          </a:xfrm>
          <a:prstGeom prst="rect">
            <a:avLst/>
          </a:prstGeom>
          <a:noFill/>
          <a:ln>
            <a:noFill/>
          </a:ln>
        </p:spPr>
      </p:sp>
      <p:sp>
        <p:nvSpPr>
          <p:cNvPr id="172" name="Google Shape;172;p4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3"/>
        <p:cNvGrpSpPr/>
        <p:nvPr/>
      </p:nvGrpSpPr>
      <p:grpSpPr>
        <a:xfrm>
          <a:off x="0" y="0"/>
          <a:ext cx="0" cy="0"/>
          <a:chOff x="0" y="0"/>
          <a:chExt cx="0" cy="0"/>
        </a:xfrm>
      </p:grpSpPr>
      <p:sp>
        <p:nvSpPr>
          <p:cNvPr id="174" name="Google Shape;174;p45"/>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75" name="Google Shape;175;p45"/>
          <p:cNvGrpSpPr/>
          <p:nvPr/>
        </p:nvGrpSpPr>
        <p:grpSpPr>
          <a:xfrm>
            <a:off x="-208788" y="0"/>
            <a:ext cx="12609576" cy="2174490"/>
            <a:chOff x="0" y="5043119"/>
            <a:chExt cx="12192000" cy="1814883"/>
          </a:xfrm>
        </p:grpSpPr>
        <p:pic>
          <p:nvPicPr>
            <p:cNvPr id="176" name="Google Shape;176;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7" name="Google Shape;177;p4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8" name="Google Shape;178;p4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9" name="Google Shape;179;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6"/>
        <p:cNvGrpSpPr/>
        <p:nvPr/>
      </p:nvGrpSpPr>
      <p:grpSpPr>
        <a:xfrm>
          <a:off x="0" y="0"/>
          <a:ext cx="0" cy="0"/>
          <a:chOff x="0" y="0"/>
          <a:chExt cx="0" cy="0"/>
        </a:xfrm>
      </p:grpSpPr>
      <p:sp>
        <p:nvSpPr>
          <p:cNvPr id="187" name="Google Shape;187;p4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88" name="Google Shape;188;p46"/>
          <p:cNvGrpSpPr/>
          <p:nvPr/>
        </p:nvGrpSpPr>
        <p:grpSpPr>
          <a:xfrm>
            <a:off x="-208788" y="0"/>
            <a:ext cx="12609576" cy="2174490"/>
            <a:chOff x="0" y="5043119"/>
            <a:chExt cx="12192000" cy="1814883"/>
          </a:xfrm>
        </p:grpSpPr>
        <p:pic>
          <p:nvPicPr>
            <p:cNvPr id="189" name="Google Shape;189;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0" name="Google Shape;190;p4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1" name="Google Shape;191;p4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2" name="Google Shape;192;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9"/>
        <p:cNvGrpSpPr/>
        <p:nvPr/>
      </p:nvGrpSpPr>
      <p:grpSpPr>
        <a:xfrm>
          <a:off x="0" y="0"/>
          <a:ext cx="0" cy="0"/>
          <a:chOff x="0" y="0"/>
          <a:chExt cx="0" cy="0"/>
        </a:xfrm>
      </p:grpSpPr>
      <p:sp>
        <p:nvSpPr>
          <p:cNvPr id="200" name="Google Shape;200;p4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1" name="Google Shape;201;p4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2" name="Google Shape;202;p4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03" name="Google Shape;203;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4" name="Google Shape;204;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6"/>
        <p:cNvGrpSpPr/>
        <p:nvPr/>
      </p:nvGrpSpPr>
      <p:grpSpPr>
        <a:xfrm>
          <a:off x="0" y="0"/>
          <a:ext cx="0" cy="0"/>
          <a:chOff x="0" y="0"/>
          <a:chExt cx="0" cy="0"/>
        </a:xfrm>
      </p:grpSpPr>
      <p:sp>
        <p:nvSpPr>
          <p:cNvPr id="207" name="Google Shape;207;p4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8" name="Google Shape;208;p4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9" name="Google Shape;209;p4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0" name="Google Shape;210;p4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1" name="Google Shape;211;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 name="Google Shape;212;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4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5" name="Google Shape;215;p4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4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7" name="Google Shape;217;p4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8" name="Google Shape;218;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3"/>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2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20"/>
        <p:cNvGrpSpPr/>
        <p:nvPr/>
      </p:nvGrpSpPr>
      <p:grpSpPr>
        <a:xfrm>
          <a:off x="0" y="0"/>
          <a:ext cx="0" cy="0"/>
          <a:chOff x="0" y="0"/>
          <a:chExt cx="0" cy="0"/>
        </a:xfrm>
      </p:grpSpPr>
      <p:sp>
        <p:nvSpPr>
          <p:cNvPr id="221" name="Google Shape;221;p5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2" name="Google Shape;222;p5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3" name="Google Shape;223;p5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24" name="Google Shape;224;p5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5" name="Google Shape;225;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27"/>
        <p:cNvGrpSpPr/>
        <p:nvPr/>
      </p:nvGrpSpPr>
      <p:grpSpPr>
        <a:xfrm>
          <a:off x="0" y="0"/>
          <a:ext cx="0" cy="0"/>
          <a:chOff x="0" y="0"/>
          <a:chExt cx="0" cy="0"/>
        </a:xfrm>
      </p:grpSpPr>
      <p:sp>
        <p:nvSpPr>
          <p:cNvPr id="28" name="Google Shape;28;p24"/>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grpSp>
        <p:nvGrpSpPr>
          <p:cNvPr id="29" name="Google Shape;29;p24"/>
          <p:cNvGrpSpPr/>
          <p:nvPr/>
        </p:nvGrpSpPr>
        <p:grpSpPr>
          <a:xfrm>
            <a:off x="-208788" y="0"/>
            <a:ext cx="12609576" cy="2174490"/>
            <a:chOff x="0" y="5043119"/>
            <a:chExt cx="12192000" cy="1814883"/>
          </a:xfrm>
        </p:grpSpPr>
        <p:pic>
          <p:nvPicPr>
            <p:cNvPr id="30" name="Google Shape;30;p2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31" name="Google Shape;31;p2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32" name="Google Shape;32;p2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2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2" name="Google Shape;42;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43" name="Google Shape;43;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44" name="Google Shape;44;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6"/>
        <p:cNvGrpSpPr/>
        <p:nvPr/>
      </p:nvGrpSpPr>
      <p:grpSpPr>
        <a:xfrm>
          <a:off x="0" y="0"/>
          <a:ext cx="0" cy="0"/>
          <a:chOff x="0" y="0"/>
          <a:chExt cx="0" cy="0"/>
        </a:xfrm>
      </p:grpSpPr>
      <p:sp>
        <p:nvSpPr>
          <p:cNvPr id="47" name="Google Shape;47;p26"/>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4400"/>
              <a:buFont typeface="Arial"/>
              <a:buNone/>
              <a:defRPr sz="4400" b="1" i="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26"/>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rmAutofit/>
          </a:bodyPr>
          <a:lstStyle>
            <a:lvl1pPr marL="457200" lvl="0" indent="-349250" algn="l">
              <a:lnSpc>
                <a:spcPct val="90000"/>
              </a:lnSpc>
              <a:spcBef>
                <a:spcPts val="1000"/>
              </a:spcBef>
              <a:spcAft>
                <a:spcPts val="0"/>
              </a:spcAft>
              <a:buClr>
                <a:schemeClr val="lt1"/>
              </a:buClr>
              <a:buSzPts val="1900"/>
              <a:buChar char="•"/>
              <a:defRPr sz="1900" b="1" i="0">
                <a:solidFill>
                  <a:schemeClr val="lt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6"/>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0" name="Google Shape;50;p26"/>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1" name="Google Shape;51;p26"/>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979797"/>
                </a:solidFill>
                <a:latin typeface="Calibri"/>
                <a:ea typeface="Calibri"/>
                <a:cs typeface="Calibri"/>
                <a:sym typeface="Calibri"/>
              </a:defRPr>
            </a:lvl1pPr>
            <a:lvl2pPr marL="0" marR="0" lvl="1" indent="0" algn="r" rtl="0">
              <a:spcBef>
                <a:spcPts val="0"/>
              </a:spcBef>
              <a:buNone/>
              <a:defRPr sz="1800" b="0" i="0" u="none" strike="noStrike" cap="none">
                <a:solidFill>
                  <a:srgbClr val="979797"/>
                </a:solidFill>
                <a:latin typeface="Calibri"/>
                <a:ea typeface="Calibri"/>
                <a:cs typeface="Calibri"/>
                <a:sym typeface="Calibri"/>
              </a:defRPr>
            </a:lvl2pPr>
            <a:lvl3pPr marL="0" marR="0" lvl="2" indent="0" algn="r" rtl="0">
              <a:spcBef>
                <a:spcPts val="0"/>
              </a:spcBef>
              <a:buNone/>
              <a:defRPr sz="1800" b="0" i="0" u="none" strike="noStrike" cap="none">
                <a:solidFill>
                  <a:srgbClr val="979797"/>
                </a:solidFill>
                <a:latin typeface="Calibri"/>
                <a:ea typeface="Calibri"/>
                <a:cs typeface="Calibri"/>
                <a:sym typeface="Calibri"/>
              </a:defRPr>
            </a:lvl3pPr>
            <a:lvl4pPr marL="0" marR="0" lvl="3" indent="0" algn="r" rtl="0">
              <a:spcBef>
                <a:spcPts val="0"/>
              </a:spcBef>
              <a:buNone/>
              <a:defRPr sz="1800" b="0" i="0" u="none" strike="noStrike" cap="none">
                <a:solidFill>
                  <a:srgbClr val="979797"/>
                </a:solidFill>
                <a:latin typeface="Calibri"/>
                <a:ea typeface="Calibri"/>
                <a:cs typeface="Calibri"/>
                <a:sym typeface="Calibri"/>
              </a:defRPr>
            </a:lvl4pPr>
            <a:lvl5pPr marL="0" marR="0" lvl="4" indent="0" algn="r" rtl="0">
              <a:spcBef>
                <a:spcPts val="0"/>
              </a:spcBef>
              <a:buNone/>
              <a:defRPr sz="1800" b="0" i="0" u="none" strike="noStrike" cap="none">
                <a:solidFill>
                  <a:srgbClr val="979797"/>
                </a:solidFill>
                <a:latin typeface="Calibri"/>
                <a:ea typeface="Calibri"/>
                <a:cs typeface="Calibri"/>
                <a:sym typeface="Calibri"/>
              </a:defRPr>
            </a:lvl5pPr>
            <a:lvl6pPr marL="0" marR="0" lvl="5" indent="0" algn="r" rtl="0">
              <a:spcBef>
                <a:spcPts val="0"/>
              </a:spcBef>
              <a:buNone/>
              <a:defRPr sz="1800" b="0" i="0" u="none" strike="noStrike" cap="none">
                <a:solidFill>
                  <a:srgbClr val="979797"/>
                </a:solidFill>
                <a:latin typeface="Calibri"/>
                <a:ea typeface="Calibri"/>
                <a:cs typeface="Calibri"/>
                <a:sym typeface="Calibri"/>
              </a:defRPr>
            </a:lvl6pPr>
            <a:lvl7pPr marL="0" marR="0" lvl="6" indent="0" algn="r" rtl="0">
              <a:spcBef>
                <a:spcPts val="0"/>
              </a:spcBef>
              <a:buNone/>
              <a:defRPr sz="1800" b="0" i="0" u="none" strike="noStrike" cap="none">
                <a:solidFill>
                  <a:srgbClr val="979797"/>
                </a:solidFill>
                <a:latin typeface="Calibri"/>
                <a:ea typeface="Calibri"/>
                <a:cs typeface="Calibri"/>
                <a:sym typeface="Calibri"/>
              </a:defRPr>
            </a:lvl7pPr>
            <a:lvl8pPr marL="0" marR="0" lvl="7" indent="0" algn="r" rtl="0">
              <a:spcBef>
                <a:spcPts val="0"/>
              </a:spcBef>
              <a:buNone/>
              <a:defRPr sz="1800" b="0" i="0" u="none" strike="noStrike" cap="none">
                <a:solidFill>
                  <a:srgbClr val="979797"/>
                </a:solidFill>
                <a:latin typeface="Calibri"/>
                <a:ea typeface="Calibri"/>
                <a:cs typeface="Calibri"/>
                <a:sym typeface="Calibri"/>
              </a:defRPr>
            </a:lvl8pPr>
            <a:lvl9pPr marL="0" marR="0" lvl="8" indent="0" algn="r" rtl="0">
              <a:spcBef>
                <a:spcPts val="0"/>
              </a:spcBef>
              <a:buNone/>
              <a:defRPr sz="1800" b="0" i="0" u="none" strike="noStrike" cap="none">
                <a:solidFill>
                  <a:srgbClr val="9797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‹N°›</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52"/>
        <p:cNvGrpSpPr/>
        <p:nvPr/>
      </p:nvGrpSpPr>
      <p:grpSpPr>
        <a:xfrm>
          <a:off x="0" y="0"/>
          <a:ext cx="0" cy="0"/>
          <a:chOff x="0" y="0"/>
          <a:chExt cx="0" cy="0"/>
        </a:xfrm>
      </p:grpSpPr>
      <p:grpSp>
        <p:nvGrpSpPr>
          <p:cNvPr id="53" name="Google Shape;53;p27"/>
          <p:cNvGrpSpPr/>
          <p:nvPr/>
        </p:nvGrpSpPr>
        <p:grpSpPr>
          <a:xfrm>
            <a:off x="0" y="5303520"/>
            <a:ext cx="12192000" cy="1639827"/>
            <a:chOff x="0" y="5303520"/>
            <a:chExt cx="12192000" cy="1639827"/>
          </a:xfrm>
        </p:grpSpPr>
        <p:pic>
          <p:nvPicPr>
            <p:cNvPr id="54" name="Google Shape;54;p2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55" name="Google Shape;55;p2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56" name="Google Shape;56;p2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2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59"/>
        <p:cNvGrpSpPr/>
        <p:nvPr/>
      </p:nvGrpSpPr>
      <p:grpSpPr>
        <a:xfrm>
          <a:off x="0" y="0"/>
          <a:ext cx="0" cy="0"/>
          <a:chOff x="0" y="0"/>
          <a:chExt cx="0" cy="0"/>
        </a:xfrm>
      </p:grpSpPr>
      <p:sp>
        <p:nvSpPr>
          <p:cNvPr id="60" name="Google Shape;60;p2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61" name="Google Shape;61;p28"/>
          <p:cNvGrpSpPr/>
          <p:nvPr/>
        </p:nvGrpSpPr>
        <p:grpSpPr>
          <a:xfrm>
            <a:off x="-208788" y="0"/>
            <a:ext cx="12609576" cy="2174490"/>
            <a:chOff x="0" y="5043119"/>
            <a:chExt cx="12192000" cy="1814883"/>
          </a:xfrm>
        </p:grpSpPr>
        <p:pic>
          <p:nvPicPr>
            <p:cNvPr id="62" name="Google Shape;62;p2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63" name="Google Shape;63;p28"/>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64" name="Google Shape;64;p2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65" name="Google Shape;65;p2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2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2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2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72"/>
        <p:cNvGrpSpPr/>
        <p:nvPr/>
      </p:nvGrpSpPr>
      <p:grpSpPr>
        <a:xfrm>
          <a:off x="0" y="0"/>
          <a:ext cx="0" cy="0"/>
          <a:chOff x="0" y="0"/>
          <a:chExt cx="0" cy="0"/>
        </a:xfrm>
      </p:grpSpPr>
      <p:sp>
        <p:nvSpPr>
          <p:cNvPr id="73" name="Google Shape;7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4" name="Google Shape;74;p2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75" name="Google Shape;75;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6" name="Google Shape;76;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33" name="Google Shape;233;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34" name="Google Shape;234;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US" sz="4400" b="1" i="0" u="none" strike="noStrike" cap="none" dirty="0">
                <a:solidFill>
                  <a:srgbClr val="35B2B4"/>
                </a:solidFill>
                <a:latin typeface="Helvetica Neue"/>
                <a:ea typeface="Helvetica Neue"/>
                <a:cs typeface="Helvetica Neue"/>
                <a:sym typeface="Helvetica Neue"/>
              </a:rPr>
              <a:t>KIT DE FORMATION</a:t>
            </a: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Helvetica Neue"/>
              <a:buNone/>
            </a:pPr>
            <a:r>
              <a:rPr lang="fr-FR" dirty="0"/>
              <a:t>CADRE DE PRÉVENTION ET RÉPONSE</a:t>
            </a:r>
            <a:br>
              <a:rPr lang="en-GB" dirty="0"/>
            </a:br>
            <a:endParaRPr dirty="0"/>
          </a:p>
        </p:txBody>
      </p:sp>
      <p:sp>
        <p:nvSpPr>
          <p:cNvPr id="361" name="Google Shape;361;p10"/>
          <p:cNvSpPr txBox="1">
            <a:spLocks noGrp="1"/>
          </p:cNvSpPr>
          <p:nvPr>
            <p:ph type="body" idx="1"/>
          </p:nvPr>
        </p:nvSpPr>
        <p:spPr>
          <a:xfrm>
            <a:off x="0" y="1903943"/>
            <a:ext cx="12192000"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1"/>
              </a:buClr>
              <a:buSzPts val="3600"/>
              <a:buNone/>
            </a:pPr>
            <a:r>
              <a:rPr lang="en-GB" sz="3600" dirty="0"/>
              <a:t>COMPLÉMENTAIRE ET COMPLET COMPREND :  </a:t>
            </a:r>
            <a:endParaRPr dirty="0"/>
          </a:p>
        </p:txBody>
      </p:sp>
      <p:sp>
        <p:nvSpPr>
          <p:cNvPr id="362" name="Google Shape;362;p10"/>
          <p:cNvSpPr txBox="1">
            <a:spLocks noGrp="1"/>
          </p:cNvSpPr>
          <p:nvPr>
            <p:ph type="body" idx="2"/>
          </p:nvPr>
        </p:nvSpPr>
        <p:spPr>
          <a:xfrm>
            <a:off x="525393" y="2964581"/>
            <a:ext cx="4661046" cy="52117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3200"/>
              <a:buNone/>
            </a:pPr>
            <a:r>
              <a:rPr lang="en-GB" sz="2500" b="1" dirty="0">
                <a:solidFill>
                  <a:srgbClr val="35B2B4"/>
                </a:solidFill>
              </a:rPr>
              <a:t>ACTIONS DE PRÉVENTION</a:t>
            </a:r>
            <a:endParaRPr sz="2500" b="1" dirty="0"/>
          </a:p>
        </p:txBody>
      </p:sp>
      <p:sp>
        <p:nvSpPr>
          <p:cNvPr id="363" name="Google Shape;363;p10"/>
          <p:cNvSpPr txBox="1">
            <a:spLocks noGrp="1"/>
          </p:cNvSpPr>
          <p:nvPr>
            <p:ph type="body" idx="3"/>
          </p:nvPr>
        </p:nvSpPr>
        <p:spPr>
          <a:xfrm>
            <a:off x="525393" y="3719573"/>
            <a:ext cx="5062606" cy="2550051"/>
          </a:xfrm>
          <a:prstGeom prst="rect">
            <a:avLst/>
          </a:prstGeom>
          <a:noFill/>
          <a:ln>
            <a:noFill/>
          </a:ln>
        </p:spPr>
        <p:txBody>
          <a:bodyPr spcFirstLastPara="1" wrap="square" lIns="91425" tIns="45700" rIns="91425" bIns="45700" anchor="t" anchorCtr="0">
            <a:normAutofit/>
          </a:bodyPr>
          <a:lstStyle/>
          <a:p>
            <a:pPr marL="685800" lvl="1" indent="-228600" algn="l" rtl="0">
              <a:lnSpc>
                <a:spcPct val="90000"/>
              </a:lnSpc>
              <a:spcBef>
                <a:spcPts val="0"/>
              </a:spcBef>
              <a:spcAft>
                <a:spcPts val="0"/>
              </a:spcAft>
              <a:buSzPts val="2800"/>
              <a:buChar char="•"/>
            </a:pPr>
            <a:r>
              <a:rPr lang="fr-FR" sz="2200" dirty="0"/>
              <a:t>Vise à empêcher les enfants d'entrer dans le travail des enfants</a:t>
            </a:r>
            <a:endParaRPr sz="2200" dirty="0"/>
          </a:p>
          <a:p>
            <a:pPr marL="685800" lvl="1" indent="-228600" algn="l" rtl="0">
              <a:lnSpc>
                <a:spcPct val="90000"/>
              </a:lnSpc>
              <a:spcBef>
                <a:spcPts val="500"/>
              </a:spcBef>
              <a:spcAft>
                <a:spcPts val="0"/>
              </a:spcAft>
              <a:buSzPts val="2800"/>
              <a:buChar char="•"/>
            </a:pPr>
            <a:r>
              <a:rPr lang="fr-FR" sz="2200" dirty="0"/>
              <a:t>Identification et réduction rapides des facteurs de risque</a:t>
            </a:r>
            <a:r>
              <a:rPr lang="en-GB" sz="2200" dirty="0"/>
              <a:t>  </a:t>
            </a:r>
            <a:endParaRPr sz="2200" dirty="0"/>
          </a:p>
          <a:p>
            <a:pPr marL="685800" lvl="1" indent="-228600" algn="l" rtl="0">
              <a:lnSpc>
                <a:spcPct val="90000"/>
              </a:lnSpc>
              <a:spcBef>
                <a:spcPts val="500"/>
              </a:spcBef>
              <a:spcAft>
                <a:spcPts val="0"/>
              </a:spcAft>
              <a:buSzPts val="2800"/>
              <a:buChar char="•"/>
            </a:pPr>
            <a:r>
              <a:rPr lang="fr-FR" sz="2200" dirty="0"/>
              <a:t>Promouvoir les facteurs de protection</a:t>
            </a:r>
          </a:p>
          <a:p>
            <a:pPr marL="685800" lvl="1" indent="-228600" algn="l" rtl="0">
              <a:lnSpc>
                <a:spcPct val="90000"/>
              </a:lnSpc>
              <a:spcBef>
                <a:spcPts val="500"/>
              </a:spcBef>
              <a:spcAft>
                <a:spcPts val="0"/>
              </a:spcAft>
              <a:buSzPts val="2800"/>
              <a:buChar char="•"/>
            </a:pPr>
            <a:endParaRPr sz="2200" dirty="0"/>
          </a:p>
          <a:p>
            <a:pPr marL="0" lvl="0" indent="0" algn="l" rtl="0">
              <a:lnSpc>
                <a:spcPct val="90000"/>
              </a:lnSpc>
              <a:spcBef>
                <a:spcPts val="1000"/>
              </a:spcBef>
              <a:spcAft>
                <a:spcPts val="0"/>
              </a:spcAft>
              <a:buClr>
                <a:schemeClr val="accent1"/>
              </a:buClr>
              <a:buSzPts val="2400"/>
              <a:buNone/>
            </a:pPr>
            <a:endParaRPr dirty="0"/>
          </a:p>
        </p:txBody>
      </p:sp>
      <p:sp>
        <p:nvSpPr>
          <p:cNvPr id="364" name="Google Shape;364;p10"/>
          <p:cNvSpPr txBox="1">
            <a:spLocks noGrp="1"/>
          </p:cNvSpPr>
          <p:nvPr>
            <p:ph type="body" idx="4"/>
          </p:nvPr>
        </p:nvSpPr>
        <p:spPr>
          <a:xfrm>
            <a:off x="7005561" y="2964581"/>
            <a:ext cx="4661046" cy="75499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3200"/>
              <a:buNone/>
            </a:pPr>
            <a:r>
              <a:rPr lang="en-GB" sz="2500" b="1" dirty="0">
                <a:solidFill>
                  <a:srgbClr val="35B2B4"/>
                </a:solidFill>
              </a:rPr>
              <a:t>ACTIONS DE RÉPONSE</a:t>
            </a:r>
            <a:endParaRPr sz="2500" dirty="0">
              <a:solidFill>
                <a:srgbClr val="35B2B4"/>
              </a:solidFill>
            </a:endParaRPr>
          </a:p>
        </p:txBody>
      </p:sp>
      <p:sp>
        <p:nvSpPr>
          <p:cNvPr id="365" name="Google Shape;365;p10"/>
          <p:cNvSpPr txBox="1">
            <a:spLocks noGrp="1"/>
          </p:cNvSpPr>
          <p:nvPr>
            <p:ph type="body" idx="5"/>
          </p:nvPr>
        </p:nvSpPr>
        <p:spPr>
          <a:xfrm>
            <a:off x="7005561" y="4031047"/>
            <a:ext cx="4661045" cy="2312751"/>
          </a:xfrm>
          <a:prstGeom prst="rect">
            <a:avLst/>
          </a:prstGeom>
          <a:noFill/>
          <a:ln>
            <a:noFill/>
          </a:ln>
        </p:spPr>
        <p:txBody>
          <a:bodyPr spcFirstLastPara="1" wrap="square" lIns="91425" tIns="45700" rIns="91425" bIns="45700" anchor="t" anchorCtr="0">
            <a:normAutofit/>
          </a:bodyPr>
          <a:lstStyle/>
          <a:p>
            <a:pPr marL="685800" lvl="1" indent="-228600" algn="l" rtl="0">
              <a:lnSpc>
                <a:spcPct val="90000"/>
              </a:lnSpc>
              <a:spcBef>
                <a:spcPts val="0"/>
              </a:spcBef>
              <a:spcAft>
                <a:spcPts val="0"/>
              </a:spcAft>
              <a:buSzPts val="2800"/>
              <a:buChar char="•"/>
            </a:pPr>
            <a:r>
              <a:rPr lang="fr-FR" sz="2200" dirty="0"/>
              <a:t>Répondre aux besoins des enfants astreints au travail des enfants, y compris les PFTE</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1"/>
          <p:cNvSpPr txBox="1">
            <a:spLocks noGrp="1"/>
          </p:cNvSpPr>
          <p:nvPr>
            <p:ph type="body" idx="1"/>
          </p:nvPr>
        </p:nvSpPr>
        <p:spPr>
          <a:xfrm>
            <a:off x="1828006" y="1733793"/>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400"/>
              <a:buNone/>
            </a:pPr>
            <a:r>
              <a:rPr lang="en-GB" sz="4400" dirty="0"/>
              <a:t>PRÉVENTION</a:t>
            </a:r>
            <a:endParaRPr dirty="0"/>
          </a:p>
        </p:txBody>
      </p:sp>
      <p:sp>
        <p:nvSpPr>
          <p:cNvPr id="371" name="Google Shape;371;p11"/>
          <p:cNvSpPr txBox="1">
            <a:spLocks noGrp="1"/>
          </p:cNvSpPr>
          <p:nvPr>
            <p:ph type="body" idx="2"/>
          </p:nvPr>
        </p:nvSpPr>
        <p:spPr>
          <a:xfrm>
            <a:off x="1238249" y="3040531"/>
            <a:ext cx="9715500" cy="2119298"/>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lt1"/>
              </a:buClr>
              <a:buSzPts val="3000"/>
              <a:buFont typeface="Arial"/>
              <a:buChar char="•"/>
            </a:pPr>
            <a:r>
              <a:rPr lang="fr-FR" sz="3000" dirty="0"/>
              <a:t>Dans la préparation et la réponse</a:t>
            </a:r>
            <a:r>
              <a:rPr lang="en-GB" sz="3000" dirty="0"/>
              <a:t> </a:t>
            </a:r>
            <a:endParaRPr dirty="0"/>
          </a:p>
          <a:p>
            <a:pPr marL="457200" lvl="0" indent="-457200" algn="l" rtl="0">
              <a:lnSpc>
                <a:spcPct val="90000"/>
              </a:lnSpc>
              <a:spcBef>
                <a:spcPts val="1000"/>
              </a:spcBef>
              <a:spcAft>
                <a:spcPts val="0"/>
              </a:spcAft>
              <a:buClr>
                <a:schemeClr val="lt1"/>
              </a:buClr>
              <a:buSzPts val="3000"/>
              <a:buFont typeface="Arial"/>
              <a:buChar char="•"/>
            </a:pPr>
            <a:r>
              <a:rPr lang="fr-FR" sz="3000" dirty="0"/>
              <a:t>Prévention rapide lorsque le temps et les ressources sont limités</a:t>
            </a:r>
            <a:endParaRPr dirty="0"/>
          </a:p>
          <a:p>
            <a:pPr marL="457200" lvl="0" indent="-457200" algn="l" rtl="0">
              <a:lnSpc>
                <a:spcPct val="90000"/>
              </a:lnSpc>
              <a:spcBef>
                <a:spcPts val="1000"/>
              </a:spcBef>
              <a:spcAft>
                <a:spcPts val="0"/>
              </a:spcAft>
              <a:buClr>
                <a:schemeClr val="lt1"/>
              </a:buClr>
              <a:buSzPts val="3000"/>
              <a:buFont typeface="Arial"/>
              <a:buChar char="•"/>
            </a:pPr>
            <a:r>
              <a:rPr lang="fr-FR" sz="3000" dirty="0"/>
              <a:t>Prévention du travail des enfants associé à l'action humanitaire</a:t>
            </a:r>
            <a:r>
              <a:rPr lang="en-GB" sz="3000" dirty="0"/>
              <a:t>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2"/>
          <p:cNvSpPr txBox="1">
            <a:spLocks noGrp="1"/>
          </p:cNvSpPr>
          <p:nvPr>
            <p:ph type="body" idx="3"/>
          </p:nvPr>
        </p:nvSpPr>
        <p:spPr>
          <a:xfrm>
            <a:off x="1" y="528638"/>
            <a:ext cx="3500846" cy="4799266"/>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chemeClr val="lt1"/>
              </a:buClr>
              <a:buSzPts val="4000"/>
              <a:buNone/>
            </a:pPr>
            <a:r>
              <a:rPr lang="en-GB" sz="3900" dirty="0"/>
              <a:t>ACTIONS DE PRÉVENTION RAPIDE</a:t>
            </a:r>
          </a:p>
          <a:p>
            <a:pPr marL="0" lvl="0" indent="0" algn="l" rtl="0">
              <a:lnSpc>
                <a:spcPct val="90000"/>
              </a:lnSpc>
              <a:spcBef>
                <a:spcPts val="0"/>
              </a:spcBef>
              <a:spcAft>
                <a:spcPts val="0"/>
              </a:spcAft>
              <a:buClr>
                <a:schemeClr val="lt1"/>
              </a:buClr>
              <a:buSzPts val="4000"/>
              <a:buNone/>
            </a:pPr>
            <a:endParaRPr lang="en-GB" sz="4000" dirty="0"/>
          </a:p>
          <a:p>
            <a:pPr marL="0" lvl="0" indent="0" algn="l" rtl="0">
              <a:lnSpc>
                <a:spcPct val="90000"/>
              </a:lnSpc>
              <a:spcBef>
                <a:spcPts val="0"/>
              </a:spcBef>
              <a:spcAft>
                <a:spcPts val="0"/>
              </a:spcAft>
              <a:buClr>
                <a:schemeClr val="lt1"/>
              </a:buClr>
              <a:buSzPts val="4000"/>
              <a:buNone/>
            </a:pPr>
            <a:endParaRPr sz="4000" dirty="0"/>
          </a:p>
          <a:p>
            <a:pPr marL="0" lvl="0" indent="0" algn="l" rtl="0">
              <a:lnSpc>
                <a:spcPct val="90000"/>
              </a:lnSpc>
              <a:spcBef>
                <a:spcPts val="1000"/>
              </a:spcBef>
              <a:spcAft>
                <a:spcPts val="0"/>
              </a:spcAft>
              <a:buClr>
                <a:schemeClr val="lt1"/>
              </a:buClr>
              <a:buSzPts val="4000"/>
              <a:buNone/>
            </a:pPr>
            <a:r>
              <a:rPr lang="fr-FR" sz="3900" dirty="0"/>
              <a:t>LORSQUE LE TEMPS ET LES RESSOURCES SONT LIMITÉS</a:t>
            </a:r>
            <a:endParaRPr sz="3900" dirty="0"/>
          </a:p>
        </p:txBody>
      </p:sp>
      <p:sp>
        <p:nvSpPr>
          <p:cNvPr id="378" name="Google Shape;378;p12"/>
          <p:cNvSpPr txBox="1"/>
          <p:nvPr/>
        </p:nvSpPr>
        <p:spPr>
          <a:xfrm>
            <a:off x="3788229" y="133689"/>
            <a:ext cx="8168340" cy="789897"/>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rtl="0">
              <a:lnSpc>
                <a:spcPct val="90000"/>
              </a:lnSpc>
              <a:spcBef>
                <a:spcPts val="0"/>
              </a:spcBef>
              <a:spcAft>
                <a:spcPts val="0"/>
              </a:spcAft>
              <a:buClr>
                <a:schemeClr val="accent3"/>
              </a:buClr>
              <a:buSzPct val="100000"/>
              <a:buFont typeface="Arial"/>
              <a:buNone/>
            </a:pPr>
            <a:r>
              <a:rPr lang="fr-FR" sz="2800" b="1" dirty="0">
                <a:solidFill>
                  <a:srgbClr val="405E79"/>
                </a:solidFill>
                <a:latin typeface="Helvetica Neue"/>
                <a:ea typeface="Helvetica Neue"/>
                <a:cs typeface="Helvetica Neue"/>
                <a:sym typeface="Helvetica Neue"/>
              </a:rPr>
              <a:t>TRAITER LES FACTEURS DE RISQUE ET RENFORCER LES FACTEURS DE PROTECTION</a:t>
            </a:r>
            <a:endParaRPr sz="2400" b="1" dirty="0">
              <a:solidFill>
                <a:srgbClr val="405E79"/>
              </a:solidFill>
              <a:latin typeface="Helvetica Neue"/>
              <a:ea typeface="Helvetica Neue"/>
              <a:cs typeface="Helvetica Neue"/>
              <a:sym typeface="Helvetica Neue"/>
            </a:endParaRPr>
          </a:p>
          <a:p>
            <a:pPr marL="0" marR="0" lvl="0" indent="0" algn="l" rtl="0">
              <a:lnSpc>
                <a:spcPct val="90000"/>
              </a:lnSpc>
              <a:spcBef>
                <a:spcPts val="1000"/>
              </a:spcBef>
              <a:spcAft>
                <a:spcPts val="0"/>
              </a:spcAft>
              <a:buClr>
                <a:schemeClr val="accent3"/>
              </a:buClr>
              <a:buSzPct val="100000"/>
              <a:buFont typeface="Arial"/>
              <a:buNone/>
            </a:pPr>
            <a:endParaRPr sz="2400" b="1" dirty="0">
              <a:solidFill>
                <a:srgbClr val="405E79"/>
              </a:solidFill>
              <a:latin typeface="Helvetica Neue"/>
              <a:ea typeface="Helvetica Neue"/>
              <a:cs typeface="Helvetica Neue"/>
              <a:sym typeface="Helvetica Neue"/>
            </a:endParaRPr>
          </a:p>
        </p:txBody>
      </p:sp>
      <p:sp>
        <p:nvSpPr>
          <p:cNvPr id="379" name="Google Shape;379;p12"/>
          <p:cNvSpPr/>
          <p:nvPr/>
        </p:nvSpPr>
        <p:spPr>
          <a:xfrm>
            <a:off x="3788229" y="996717"/>
            <a:ext cx="8168340" cy="1168588"/>
          </a:xfrm>
          <a:prstGeom prst="roundRect">
            <a:avLst>
              <a:gd name="adj" fmla="val 16667"/>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ts val="0"/>
              </a:spcBef>
              <a:spcAft>
                <a:spcPts val="0"/>
              </a:spcAft>
              <a:buNone/>
            </a:pPr>
            <a:r>
              <a:rPr lang="en-GB" sz="1600" b="1" i="0" u="none" strike="noStrike" cap="none" dirty="0">
                <a:solidFill>
                  <a:schemeClr val="lt1"/>
                </a:solidFill>
                <a:latin typeface="Calibri" panose="020F0502020204030204" pitchFamily="34" charset="0"/>
                <a:ea typeface="Calibri"/>
                <a:cs typeface="Calibri" panose="020F0502020204030204" pitchFamily="34" charset="0"/>
                <a:sym typeface="Calibri"/>
              </a:rPr>
              <a:t>Pour les enfants :   </a:t>
            </a:r>
            <a:endParaRPr sz="1600" dirty="0">
              <a:latin typeface="Calibri" panose="020F0502020204030204" pitchFamily="34" charset="0"/>
              <a:cs typeface="Calibri" panose="020F0502020204030204" pitchFamily="34" charset="0"/>
            </a:endParaRPr>
          </a:p>
          <a:p>
            <a:pPr marL="325438" marR="0" lvl="1" indent="-179388" algn="l" rtl="0">
              <a:spcBef>
                <a:spcPts val="0"/>
              </a:spcBef>
              <a:spcAft>
                <a:spcPts val="0"/>
              </a:spcAft>
              <a:buClr>
                <a:schemeClr val="lt1"/>
              </a:buClr>
              <a:buSzPts val="1800"/>
              <a:buFont typeface="Arial"/>
              <a:buChar char="•"/>
            </a:pPr>
            <a:r>
              <a:rPr lang="fr-FR"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Renforcer les connaissances, les compétences et les comportements protecteurs des enfants exposés au travail des enfants</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325438" marR="0" lvl="1" indent="-179388" algn="l" rtl="0">
              <a:spcBef>
                <a:spcPts val="0"/>
              </a:spcBef>
              <a:spcAft>
                <a:spcPts val="0"/>
              </a:spcAft>
              <a:buClr>
                <a:schemeClr val="lt1"/>
              </a:buClr>
              <a:buSzPts val="1800"/>
              <a:buFont typeface="Arial"/>
              <a:buChar char="•"/>
            </a:pPr>
            <a:r>
              <a:rPr lang="fr-FR"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Soutien individuel aux enfants qui sont dans ou à risque des pires formes de travail des enfants</a:t>
            </a:r>
            <a:endParaRPr sz="1600" dirty="0">
              <a:latin typeface="Calibri" panose="020F0502020204030204" pitchFamily="34" charset="0"/>
              <a:cs typeface="Calibri" panose="020F0502020204030204" pitchFamily="34" charset="0"/>
            </a:endParaRPr>
          </a:p>
        </p:txBody>
      </p:sp>
      <p:sp>
        <p:nvSpPr>
          <p:cNvPr id="380" name="Google Shape;380;p12"/>
          <p:cNvSpPr/>
          <p:nvPr/>
        </p:nvSpPr>
        <p:spPr>
          <a:xfrm>
            <a:off x="3788229" y="2165305"/>
            <a:ext cx="8168340" cy="1375729"/>
          </a:xfrm>
          <a:prstGeom prst="roundRect">
            <a:avLst>
              <a:gd name="adj" fmla="val 16667"/>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ts val="0"/>
              </a:spcBef>
              <a:spcAft>
                <a:spcPts val="0"/>
              </a:spcAft>
              <a:buNone/>
            </a:pPr>
            <a:r>
              <a:rPr lang="en-GB" b="1" i="0" u="none" strike="noStrike" cap="none" dirty="0">
                <a:solidFill>
                  <a:schemeClr val="lt1"/>
                </a:solidFill>
                <a:latin typeface="Calibri" panose="020F0502020204030204" pitchFamily="34" charset="0"/>
                <a:ea typeface="Calibri"/>
                <a:cs typeface="Calibri" panose="020F0502020204030204" pitchFamily="34" charset="0"/>
                <a:sym typeface="Calibri"/>
              </a:rPr>
              <a:t>Dans les familles : </a:t>
            </a:r>
            <a:endParaRPr dirty="0">
              <a:latin typeface="Calibri" panose="020F0502020204030204" pitchFamily="34" charset="0"/>
              <a:cs typeface="Calibri" panose="020F0502020204030204" pitchFamily="34" charset="0"/>
            </a:endParaRPr>
          </a:p>
          <a:p>
            <a:pPr marL="357188" marR="0" lvl="1" indent="-211138" algn="l" rtl="0">
              <a:spcBef>
                <a:spcPts val="0"/>
              </a:spcBef>
              <a:spcAft>
                <a:spcPts val="0"/>
              </a:spcAft>
              <a:buClr>
                <a:schemeClr val="lt1"/>
              </a:buClr>
              <a:buSzPts val="18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Fournir des informations sur le travail des enfants spécifiques au contexte</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Projets à impact rapide pour les facteurs de risque connus du travail des enfants</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dirty="0">
              <a:latin typeface="Calibri" panose="020F0502020204030204" pitchFamily="34" charset="0"/>
              <a:cs typeface="Calibri" panose="020F0502020204030204" pitchFamily="34" charset="0"/>
            </a:endParaRPr>
          </a:p>
          <a:p>
            <a:pPr marL="357188" marR="0" lvl="1" indent="-211138" algn="l" rtl="0">
              <a:spcBef>
                <a:spcPts val="0"/>
              </a:spcBef>
              <a:spcAft>
                <a:spcPts val="0"/>
              </a:spcAft>
              <a:buClr>
                <a:schemeClr val="lt1"/>
              </a:buClr>
              <a:buSzPts val="18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Environnements familiaux sûrs et protecteurs</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Modifier les environnements dangereux ; prévenir les risques pour les enfants qui travaillent</a:t>
            </a:r>
            <a:endParaRPr dirty="0">
              <a:latin typeface="Calibri" panose="020F0502020204030204" pitchFamily="34" charset="0"/>
              <a:cs typeface="Calibri" panose="020F0502020204030204" pitchFamily="34" charset="0"/>
            </a:endParaRPr>
          </a:p>
        </p:txBody>
      </p:sp>
      <p:sp>
        <p:nvSpPr>
          <p:cNvPr id="381" name="Google Shape;381;p12"/>
          <p:cNvSpPr/>
          <p:nvPr/>
        </p:nvSpPr>
        <p:spPr>
          <a:xfrm>
            <a:off x="3788229" y="3542006"/>
            <a:ext cx="8168340" cy="1785898"/>
          </a:xfrm>
          <a:prstGeom prst="roundRect">
            <a:avLst>
              <a:gd name="adj" fmla="val 16667"/>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227013" marR="0" lvl="1" indent="-130175" algn="l" rtl="0">
              <a:spcBef>
                <a:spcPts val="0"/>
              </a:spcBef>
              <a:spcAft>
                <a:spcPts val="0"/>
              </a:spcAft>
              <a:buClr>
                <a:schemeClr val="lt1"/>
              </a:buClr>
              <a:buSzPts val="2000"/>
              <a:buFont typeface="Calibri"/>
              <a:buNone/>
            </a:pPr>
            <a:r>
              <a:rPr lang="en-GB" b="1" i="0" u="none" strike="noStrike" cap="none" dirty="0">
                <a:solidFill>
                  <a:schemeClr val="lt1"/>
                </a:solidFill>
                <a:latin typeface="Calibri" panose="020F0502020204030204" pitchFamily="34" charset="0"/>
                <a:ea typeface="Calibri"/>
                <a:cs typeface="Calibri" panose="020F0502020204030204" pitchFamily="34" charset="0"/>
                <a:sym typeface="Calibri"/>
              </a:rPr>
              <a:t>Dans les communautés : </a:t>
            </a:r>
            <a:endParaRPr dirty="0">
              <a:latin typeface="Calibri" panose="020F0502020204030204" pitchFamily="34" charset="0"/>
              <a:cs typeface="Calibri" panose="020F0502020204030204" pitchFamily="34" charset="0"/>
            </a:endParaRPr>
          </a:p>
          <a:p>
            <a:pPr marL="325438" marR="0" lvl="1" indent="-147638" algn="l" rtl="0">
              <a:spcBef>
                <a:spcPts val="0"/>
              </a:spcBef>
              <a:spcAft>
                <a:spcPts val="0"/>
              </a:spcAft>
              <a:buClr>
                <a:schemeClr val="lt1"/>
              </a:buClr>
              <a:buSzPts val="18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Informations sur le travail des enfants spécifiques au contexte</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Projets à impact rapide pour les facteurs de risque connus du travail des enfants</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Renforcer les systèmes de suivi du travail des enfants et l'application de la loi</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dirty="0">
              <a:latin typeface="Calibri" panose="020F0502020204030204" pitchFamily="34" charset="0"/>
              <a:cs typeface="Calibri" panose="020F0502020204030204" pitchFamily="34" charset="0"/>
            </a:endParaRPr>
          </a:p>
          <a:p>
            <a:pPr marL="325438" marR="0" lvl="1" indent="-147638" algn="l" rtl="0">
              <a:spcBef>
                <a:spcPts val="0"/>
              </a:spcBef>
              <a:spcAft>
                <a:spcPts val="0"/>
              </a:spcAft>
              <a:buClr>
                <a:schemeClr val="lt1"/>
              </a:buClr>
              <a:buSzPts val="1800"/>
              <a:buFont typeface="Arial"/>
              <a:buChar char="•"/>
            </a:pP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Soutenir des environnements communautaires sûrs et protecteurs pour les enfants à risque, modifier les environnements dangereux, prévenir les risques pour les enfants qui travaillent</a:t>
            </a:r>
            <a:endParaRPr dirty="0">
              <a:latin typeface="Calibri" panose="020F0502020204030204" pitchFamily="34" charset="0"/>
              <a:cs typeface="Calibri" panose="020F0502020204030204" pitchFamily="34" charset="0"/>
            </a:endParaRPr>
          </a:p>
        </p:txBody>
      </p:sp>
      <p:sp>
        <p:nvSpPr>
          <p:cNvPr id="382" name="Google Shape;382;p12"/>
          <p:cNvSpPr/>
          <p:nvPr/>
        </p:nvSpPr>
        <p:spPr>
          <a:xfrm>
            <a:off x="3788229" y="5327905"/>
            <a:ext cx="8168340" cy="1530096"/>
          </a:xfrm>
          <a:prstGeom prst="roundRect">
            <a:avLst>
              <a:gd name="adj" fmla="val 16667"/>
            </a:avLst>
          </a:prstGeom>
          <a:solidFill>
            <a:schemeClr val="accent2"/>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ts val="0"/>
              </a:spcBef>
              <a:spcAft>
                <a:spcPts val="0"/>
              </a:spcAft>
              <a:buNone/>
            </a:pPr>
            <a:r>
              <a:rPr lang="fr-FR" b="1" i="0" u="none" strike="noStrike" cap="none" dirty="0">
                <a:solidFill>
                  <a:schemeClr val="lt1"/>
                </a:solidFill>
                <a:latin typeface="Calibri" panose="020F0502020204030204" pitchFamily="34" charset="0"/>
                <a:ea typeface="Calibri"/>
                <a:cs typeface="Calibri" panose="020F0502020204030204" pitchFamily="34" charset="0"/>
                <a:sym typeface="Calibri"/>
              </a:rPr>
              <a:t>Prestataires de services et société : </a:t>
            </a:r>
            <a:r>
              <a:rPr lang="en-GB" b="1"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dirty="0">
              <a:latin typeface="Calibri" panose="020F0502020204030204" pitchFamily="34" charset="0"/>
              <a:cs typeface="Calibri" panose="020F0502020204030204" pitchFamily="34" charset="0"/>
            </a:endParaRPr>
          </a:p>
          <a:p>
            <a:pPr marL="503238" marR="0" lvl="1" indent="-325438" algn="l" rtl="0">
              <a:spcBef>
                <a:spcPts val="0"/>
              </a:spcBef>
              <a:spcAft>
                <a:spcPts val="0"/>
              </a:spcAft>
              <a:buClr>
                <a:schemeClr val="lt1"/>
              </a:buClr>
              <a:buSzPts val="1800"/>
              <a:buFont typeface="Arial"/>
              <a:buChar char="•"/>
            </a:pP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Promouvoir la coordination intersectorielle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Services humanitaires inclusifs pour les groupes « invisibles</a:t>
            </a:r>
            <a:r>
              <a:rPr lang="fr-FR" dirty="0">
                <a:solidFill>
                  <a:schemeClr val="lt1"/>
                </a:solidFill>
                <a:latin typeface="Calibri" panose="020F0502020204030204" pitchFamily="34" charset="0"/>
                <a:ea typeface="Calibri"/>
                <a:cs typeface="Calibri" panose="020F0502020204030204" pitchFamily="34" charset="0"/>
                <a:sym typeface="Calibri"/>
              </a:rPr>
              <a:t>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 et à risque d'enfants et d'adolescents (qui travaillent)</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dirty="0">
              <a:latin typeface="Calibri" panose="020F0502020204030204" pitchFamily="34" charset="0"/>
              <a:cs typeface="Calibri" panose="020F0502020204030204" pitchFamily="34" charset="0"/>
            </a:endParaRPr>
          </a:p>
          <a:p>
            <a:pPr marL="503238" marR="0" lvl="1" indent="-325438" algn="l" rtl="0">
              <a:spcBef>
                <a:spcPts val="0"/>
              </a:spcBef>
              <a:spcAft>
                <a:spcPts val="0"/>
              </a:spcAft>
              <a:buClr>
                <a:schemeClr val="lt1"/>
              </a:buClr>
              <a:buSzPts val="18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Plaider pour le financement, l'élaboration de politiques et l'application de la loi afin de protéger les enfants contre le travail des enfants pendant les crises</a:t>
            </a:r>
            <a:endParaRPr dirty="0">
              <a:latin typeface="Calibri" panose="020F0502020204030204" pitchFamily="34" charset="0"/>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PRINCIPES CLÉS</a:t>
            </a:r>
            <a:endParaRPr dirty="0"/>
          </a:p>
        </p:txBody>
      </p:sp>
      <p:sp>
        <p:nvSpPr>
          <p:cNvPr id="389" name="Google Shape;389;p13"/>
          <p:cNvSpPr txBox="1">
            <a:spLocks noGrp="1"/>
          </p:cNvSpPr>
          <p:nvPr>
            <p:ph type="body" idx="2"/>
          </p:nvPr>
        </p:nvSpPr>
        <p:spPr>
          <a:xfrm>
            <a:off x="4100512" y="1234847"/>
            <a:ext cx="7849749" cy="5094515"/>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3"/>
              </a:buClr>
              <a:buSzPts val="2800"/>
              <a:buChar char="•"/>
            </a:pPr>
            <a:r>
              <a:rPr lang="fr-FR" sz="2400" dirty="0"/>
              <a:t>L'action humanitaire peut entraîner des facteurs de risque et, par inadvertance, accroître ou aggraver le travail des enfants</a:t>
            </a:r>
            <a:r>
              <a:rPr lang="en-GB" sz="2400" dirty="0"/>
              <a:t> </a:t>
            </a:r>
            <a:endParaRPr sz="2400" dirty="0"/>
          </a:p>
          <a:p>
            <a:pPr marL="228600" lvl="0" indent="-228600" algn="l" rtl="0">
              <a:lnSpc>
                <a:spcPct val="90000"/>
              </a:lnSpc>
              <a:spcBef>
                <a:spcPts val="1000"/>
              </a:spcBef>
              <a:spcAft>
                <a:spcPts val="0"/>
              </a:spcAft>
              <a:buClr>
                <a:schemeClr val="accent3"/>
              </a:buClr>
              <a:buSzPts val="2800"/>
              <a:buChar char="•"/>
            </a:pPr>
            <a:r>
              <a:rPr lang="fr-FR" sz="2400" dirty="0"/>
              <a:t>Tous les acteurs humanitaires ont la responsabilité de ne pas causer de préjudice (supplémentaire) aux enfants, quels que soient leur mandat et leurs capacités</a:t>
            </a:r>
            <a:endParaRPr sz="2400" dirty="0"/>
          </a:p>
          <a:p>
            <a:pPr marL="228600" lvl="0" indent="-228600" algn="l" rtl="0">
              <a:lnSpc>
                <a:spcPct val="90000"/>
              </a:lnSpc>
              <a:spcBef>
                <a:spcPts val="1000"/>
              </a:spcBef>
              <a:spcAft>
                <a:spcPts val="0"/>
              </a:spcAft>
              <a:buClr>
                <a:schemeClr val="accent3"/>
              </a:buClr>
              <a:buSzPts val="2800"/>
              <a:buChar char="•"/>
            </a:pPr>
            <a:r>
              <a:rPr lang="fr-FR" sz="2400" dirty="0"/>
              <a:t>Travailler avec d'autres pour identifier et atténuer les risques</a:t>
            </a:r>
            <a:r>
              <a:rPr lang="en-GB" sz="2400" dirty="0"/>
              <a:t> </a:t>
            </a:r>
            <a:endParaRPr sz="2400" dirty="0"/>
          </a:p>
          <a:p>
            <a:pPr marL="228600" lvl="0" indent="-228600" algn="l" rtl="0">
              <a:lnSpc>
                <a:spcPct val="90000"/>
              </a:lnSpc>
              <a:spcBef>
                <a:spcPts val="1000"/>
              </a:spcBef>
              <a:spcAft>
                <a:spcPts val="0"/>
              </a:spcAft>
              <a:buClr>
                <a:schemeClr val="accent3"/>
              </a:buClr>
              <a:buSzPts val="2800"/>
              <a:buChar char="•"/>
            </a:pPr>
            <a:r>
              <a:rPr lang="fr-FR" sz="2400" dirty="0"/>
              <a:t>Ne pas entreprendre d'actions pour lesquelles une organisation n'a pas l'expertise ou la capacité adéquate</a:t>
            </a:r>
            <a:endParaRPr sz="2400" dirty="0"/>
          </a:p>
          <a:p>
            <a:pPr marL="228600" lvl="0" indent="-228600" algn="l" rtl="0">
              <a:lnSpc>
                <a:spcPct val="90000"/>
              </a:lnSpc>
              <a:spcBef>
                <a:spcPts val="1000"/>
              </a:spcBef>
              <a:spcAft>
                <a:spcPts val="0"/>
              </a:spcAft>
              <a:buClr>
                <a:schemeClr val="accent3"/>
              </a:buClr>
              <a:buSzPts val="2800"/>
              <a:buChar char="•"/>
            </a:pPr>
            <a:r>
              <a:rPr lang="fr-FR" sz="2400" dirty="0"/>
              <a:t>Le retrait d'enfants des PFTE ne doit être effectué que par des acteurs mandatés et des agences spécialisées</a:t>
            </a:r>
            <a:endParaRPr sz="2400" b="1" dirty="0"/>
          </a:p>
        </p:txBody>
      </p:sp>
      <p:sp>
        <p:nvSpPr>
          <p:cNvPr id="390" name="Google Shape;390;p13"/>
          <p:cNvSpPr txBox="1">
            <a:spLocks noGrp="1"/>
          </p:cNvSpPr>
          <p:nvPr>
            <p:ph type="body" idx="3"/>
          </p:nvPr>
        </p:nvSpPr>
        <p:spPr>
          <a:xfrm>
            <a:off x="0" y="528638"/>
            <a:ext cx="381068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 DANS LE CONTEXTE DE L'ACTION HUMANITAIRE </a:t>
            </a:r>
            <a:endParaRPr dirty="0"/>
          </a:p>
        </p:txBody>
      </p:sp>
      <p:sp>
        <p:nvSpPr>
          <p:cNvPr id="391" name="Google Shape;391;p13"/>
          <p:cNvSpPr txBox="1"/>
          <p:nvPr/>
        </p:nvSpPr>
        <p:spPr>
          <a:xfrm>
            <a:off x="8636000" y="10634133"/>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ACTIONS CLÉS</a:t>
            </a:r>
            <a:endParaRPr dirty="0"/>
          </a:p>
        </p:txBody>
      </p:sp>
      <p:sp>
        <p:nvSpPr>
          <p:cNvPr id="398" name="Google Shape;398;p14"/>
          <p:cNvSpPr txBox="1">
            <a:spLocks noGrp="1"/>
          </p:cNvSpPr>
          <p:nvPr>
            <p:ph type="body" idx="2"/>
          </p:nvPr>
        </p:nvSpPr>
        <p:spPr>
          <a:xfrm>
            <a:off x="4100513" y="1234847"/>
            <a:ext cx="7525430" cy="50945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900"/>
              <a:buChar char="•"/>
            </a:pPr>
            <a:r>
              <a:rPr lang="fr-FR" sz="2400" dirty="0"/>
              <a:t>Identifier les risques potentiels du travail des enfants lors de la conception du programme</a:t>
            </a:r>
            <a:r>
              <a:rPr lang="en-GB" sz="2400" dirty="0"/>
              <a:t> </a:t>
            </a:r>
            <a:endParaRPr sz="2400" dirty="0"/>
          </a:p>
          <a:p>
            <a:pPr marL="228600" lvl="0" indent="-228600" algn="l" rtl="0">
              <a:lnSpc>
                <a:spcPct val="90000"/>
              </a:lnSpc>
              <a:spcBef>
                <a:spcPts val="1000"/>
              </a:spcBef>
              <a:spcAft>
                <a:spcPts val="0"/>
              </a:spcAft>
              <a:buClr>
                <a:schemeClr val="accent3"/>
              </a:buClr>
              <a:buSzPts val="2900"/>
              <a:buChar char="•"/>
            </a:pPr>
            <a:r>
              <a:rPr lang="fr-FR" sz="2400" dirty="0"/>
              <a:t>Mettre en place des mesures de prévention et d'atténuation</a:t>
            </a:r>
            <a:endParaRPr sz="2400" dirty="0"/>
          </a:p>
          <a:p>
            <a:pPr marL="228600" lvl="0" indent="-228600" algn="l" rtl="0">
              <a:lnSpc>
                <a:spcPct val="90000"/>
              </a:lnSpc>
              <a:spcBef>
                <a:spcPts val="1000"/>
              </a:spcBef>
              <a:spcAft>
                <a:spcPts val="0"/>
              </a:spcAft>
              <a:buClr>
                <a:schemeClr val="accent3"/>
              </a:buClr>
              <a:buSzPts val="2900"/>
              <a:buChar char="•"/>
            </a:pPr>
            <a:r>
              <a:rPr lang="fr-FR" sz="2400" dirty="0"/>
              <a:t>Contrôler les facteurs de risque pour les enfants (suivi de la situation et du programme) </a:t>
            </a:r>
            <a:r>
              <a:rPr lang="en-GB" sz="2400" dirty="0"/>
              <a:t> </a:t>
            </a:r>
            <a:endParaRPr sz="2400" dirty="0"/>
          </a:p>
          <a:p>
            <a:pPr marL="228600" lvl="0" indent="-228600" algn="l" rtl="0">
              <a:lnSpc>
                <a:spcPct val="90000"/>
              </a:lnSpc>
              <a:spcBef>
                <a:spcPts val="1000"/>
              </a:spcBef>
              <a:spcAft>
                <a:spcPts val="0"/>
              </a:spcAft>
              <a:buClr>
                <a:schemeClr val="accent3"/>
              </a:buClr>
              <a:buSzPts val="2900"/>
              <a:buChar char="•"/>
            </a:pPr>
            <a:r>
              <a:rPr lang="fr-FR" sz="2400" dirty="0"/>
              <a:t>S'assurer que les programmes humanitaires n'exposent pas les enfants à un risque (supplémentaire) du travail des enfants</a:t>
            </a:r>
            <a:r>
              <a:rPr lang="en-GB" sz="2400" dirty="0"/>
              <a:t>  </a:t>
            </a:r>
            <a:endParaRPr sz="2400" dirty="0"/>
          </a:p>
          <a:p>
            <a:pPr marL="228600" lvl="0" indent="-228600" algn="l" rtl="0">
              <a:lnSpc>
                <a:spcPct val="90000"/>
              </a:lnSpc>
              <a:spcBef>
                <a:spcPts val="1000"/>
              </a:spcBef>
              <a:spcAft>
                <a:spcPts val="0"/>
              </a:spcAft>
              <a:buClr>
                <a:schemeClr val="accent3"/>
              </a:buClr>
              <a:buSzPts val="2900"/>
              <a:buChar char="•"/>
            </a:pPr>
            <a:r>
              <a:rPr lang="fr-FR" sz="2400" dirty="0"/>
              <a:t>Mesures de sauvegarde des enfants et de prévention de l'exploitation, des abus et du harcèlement sexuels (PSEAH)</a:t>
            </a:r>
            <a:endParaRPr sz="2400" b="1" dirty="0"/>
          </a:p>
        </p:txBody>
      </p:sp>
      <p:sp>
        <p:nvSpPr>
          <p:cNvPr id="399" name="Google Shape;399;p14"/>
          <p:cNvSpPr txBox="1">
            <a:spLocks noGrp="1"/>
          </p:cNvSpPr>
          <p:nvPr>
            <p:ph type="body" idx="3"/>
          </p:nvPr>
        </p:nvSpPr>
        <p:spPr>
          <a:xfrm>
            <a:off x="0" y="528638"/>
            <a:ext cx="381068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 DANS LE CONTEXTE DE L'ACTION HUMANITAIRE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5"/>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rgbClr val="026794"/>
              </a:buClr>
              <a:buSzPct val="100000"/>
              <a:buNone/>
            </a:pPr>
            <a:r>
              <a:rPr lang="fr-FR" dirty="0"/>
              <a:t>PROTÉGER LES ENFANTS DU TRAVAIL DES ENFANTS PAR LA SAUVEGARDE ET LA PSEAH</a:t>
            </a:r>
            <a:endParaRPr dirty="0"/>
          </a:p>
        </p:txBody>
      </p:sp>
      <p:sp>
        <p:nvSpPr>
          <p:cNvPr id="406" name="Google Shape;406;p15"/>
          <p:cNvSpPr txBox="1">
            <a:spLocks noGrp="1"/>
          </p:cNvSpPr>
          <p:nvPr>
            <p:ph type="body" idx="2"/>
          </p:nvPr>
        </p:nvSpPr>
        <p:spPr>
          <a:xfrm>
            <a:off x="4100513" y="1684237"/>
            <a:ext cx="7639730" cy="479926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400"/>
              <a:buNone/>
            </a:pPr>
            <a:r>
              <a:rPr lang="fr-FR" sz="2200" dirty="0"/>
              <a:t>Développer des mesures spécifiques au contexte</a:t>
            </a:r>
            <a:endParaRPr sz="2200" dirty="0"/>
          </a:p>
          <a:p>
            <a:pPr marL="228600" lvl="0" indent="-228600" algn="l" rtl="0">
              <a:lnSpc>
                <a:spcPct val="90000"/>
              </a:lnSpc>
              <a:spcBef>
                <a:spcPts val="1000"/>
              </a:spcBef>
              <a:spcAft>
                <a:spcPts val="0"/>
              </a:spcAft>
              <a:buClr>
                <a:schemeClr val="accent3"/>
              </a:buClr>
              <a:buSzPts val="1900"/>
              <a:buChar char="•"/>
            </a:pPr>
            <a:r>
              <a:rPr lang="fr-FR" sz="1600" dirty="0"/>
              <a:t>Concevoir et mettre en œuvre des mesures générales de protection des enfants et de PSEAH</a:t>
            </a:r>
            <a:endParaRPr sz="1600" dirty="0"/>
          </a:p>
          <a:p>
            <a:pPr marL="228600" lvl="0" indent="-228600" algn="l" rtl="0">
              <a:lnSpc>
                <a:spcPct val="90000"/>
              </a:lnSpc>
              <a:spcBef>
                <a:spcPts val="1000"/>
              </a:spcBef>
              <a:spcAft>
                <a:spcPts val="0"/>
              </a:spcAft>
              <a:buClr>
                <a:schemeClr val="accent3"/>
              </a:buClr>
              <a:buSzPts val="1900"/>
              <a:buChar char="•"/>
            </a:pPr>
            <a:r>
              <a:rPr lang="fr-FR" sz="1600" dirty="0"/>
              <a:t>Stipuler des responsabilités spécifiques en matière de travail des enfants dans les politiques de sauvegarde, et appliquer des politiques de tolérance zéro</a:t>
            </a:r>
            <a:r>
              <a:rPr lang="en-GB" sz="1600" dirty="0"/>
              <a:t>  </a:t>
            </a:r>
            <a:endParaRPr sz="1600" dirty="0"/>
          </a:p>
          <a:p>
            <a:pPr marL="228600" lvl="0" indent="-228600" algn="l" rtl="0">
              <a:lnSpc>
                <a:spcPct val="90000"/>
              </a:lnSpc>
              <a:spcBef>
                <a:spcPts val="1000"/>
              </a:spcBef>
              <a:spcAft>
                <a:spcPts val="0"/>
              </a:spcAft>
              <a:buClr>
                <a:schemeClr val="accent3"/>
              </a:buClr>
              <a:buSzPts val="1900"/>
              <a:buChar char="•"/>
            </a:pPr>
            <a:r>
              <a:rPr lang="fr-FR" sz="1600" dirty="0"/>
              <a:t>Tenir compte des besoins des enfants marginalisés</a:t>
            </a:r>
            <a:endParaRPr sz="1600" dirty="0"/>
          </a:p>
          <a:p>
            <a:pPr marL="228600" lvl="0" indent="-228600" algn="l" rtl="0">
              <a:lnSpc>
                <a:spcPct val="90000"/>
              </a:lnSpc>
              <a:spcBef>
                <a:spcPts val="1000"/>
              </a:spcBef>
              <a:spcAft>
                <a:spcPts val="0"/>
              </a:spcAft>
              <a:buClr>
                <a:schemeClr val="accent3"/>
              </a:buClr>
              <a:buSzPts val="1900"/>
              <a:buChar char="•"/>
            </a:pPr>
            <a:r>
              <a:rPr lang="fr-FR" sz="1600" dirty="0"/>
              <a:t>Développer des mécanismes de réponse adaptés aux enfants et centrés sur les survivants</a:t>
            </a:r>
            <a:r>
              <a:rPr lang="en-GB" sz="1600" dirty="0"/>
              <a:t> </a:t>
            </a:r>
            <a:endParaRPr sz="1600" dirty="0"/>
          </a:p>
          <a:p>
            <a:pPr marL="0" lvl="0" indent="0" algn="l" rtl="0">
              <a:lnSpc>
                <a:spcPct val="90000"/>
              </a:lnSpc>
              <a:spcBef>
                <a:spcPts val="1000"/>
              </a:spcBef>
              <a:spcAft>
                <a:spcPts val="0"/>
              </a:spcAft>
              <a:buSzPts val="2400"/>
              <a:buNone/>
            </a:pPr>
            <a:r>
              <a:rPr lang="fr-FR" sz="2200" dirty="0"/>
              <a:t>Mener des formations et des actions de sensibilisation</a:t>
            </a:r>
            <a:r>
              <a:rPr lang="en-GB" sz="2200" dirty="0"/>
              <a:t> </a:t>
            </a:r>
            <a:endParaRPr sz="2200" dirty="0"/>
          </a:p>
          <a:p>
            <a:pPr marL="228600" lvl="0" indent="-228600" algn="l" rtl="0">
              <a:lnSpc>
                <a:spcPct val="90000"/>
              </a:lnSpc>
              <a:spcBef>
                <a:spcPts val="1000"/>
              </a:spcBef>
              <a:spcAft>
                <a:spcPts val="0"/>
              </a:spcAft>
              <a:buSzPts val="1900"/>
              <a:buFont typeface="Arial"/>
              <a:buChar char="•"/>
            </a:pPr>
            <a:r>
              <a:rPr lang="fr-FR" sz="1600" dirty="0"/>
              <a:t>Orienter le personnel et les associés sur leurs responsabilités en matière de sauvegarde et de PSEAH</a:t>
            </a:r>
            <a:endParaRPr sz="1600" dirty="0"/>
          </a:p>
          <a:p>
            <a:pPr marL="228600" lvl="0" indent="-228600" algn="l" rtl="0">
              <a:lnSpc>
                <a:spcPct val="90000"/>
              </a:lnSpc>
              <a:spcBef>
                <a:spcPts val="1000"/>
              </a:spcBef>
              <a:spcAft>
                <a:spcPts val="0"/>
              </a:spcAft>
              <a:buClr>
                <a:schemeClr val="accent3"/>
              </a:buClr>
              <a:buSzPts val="1900"/>
              <a:buChar char="•"/>
            </a:pPr>
            <a:r>
              <a:rPr lang="fr-FR" sz="1600" dirty="0"/>
              <a:t>Travailler avec les enfants, les adolescents et les communautés pour concevoir et partager des informations inclusives, adaptées au genre et à l'âge des enfants</a:t>
            </a:r>
            <a:r>
              <a:rPr lang="en-GB" sz="1600" dirty="0"/>
              <a:t> </a:t>
            </a:r>
            <a:endParaRPr sz="1600" dirty="0"/>
          </a:p>
          <a:p>
            <a:pPr marL="228600" lvl="0" indent="-228600" algn="l" rtl="0">
              <a:lnSpc>
                <a:spcPct val="90000"/>
              </a:lnSpc>
              <a:spcBef>
                <a:spcPts val="1000"/>
              </a:spcBef>
              <a:spcAft>
                <a:spcPts val="0"/>
              </a:spcAft>
              <a:buClr>
                <a:schemeClr val="accent3"/>
              </a:buClr>
              <a:buSzPts val="1900"/>
              <a:buChar char="•"/>
            </a:pPr>
            <a:r>
              <a:rPr lang="fr-FR" sz="1600" dirty="0"/>
              <a:t>Intégrer des activités d'information et de sensibilisation adaptées aux enfants et aux adolescents</a:t>
            </a:r>
            <a:endParaRPr sz="1600" dirty="0"/>
          </a:p>
        </p:txBody>
      </p:sp>
      <p:sp>
        <p:nvSpPr>
          <p:cNvPr id="407" name="Google Shape;407;p15"/>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 DANS LE CONTEXTE DE L'ACTION HUMANITAIRE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fr-FR" sz="3400" dirty="0"/>
              <a:t>ACTIVITÉ : NE CRÉER AUCUN PRÉJUDICE</a:t>
            </a:r>
            <a:endParaRPr sz="3400" dirty="0"/>
          </a:p>
        </p:txBody>
      </p:sp>
      <p:sp>
        <p:nvSpPr>
          <p:cNvPr id="414" name="Google Shape;414;p16"/>
          <p:cNvSpPr txBox="1">
            <a:spLocks noGrp="1"/>
          </p:cNvSpPr>
          <p:nvPr>
            <p:ph type="body" idx="1"/>
          </p:nvPr>
        </p:nvSpPr>
        <p:spPr>
          <a:xfrm>
            <a:off x="503815" y="1724024"/>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800"/>
              <a:buNone/>
            </a:pPr>
            <a:r>
              <a:rPr lang="en-GB" dirty="0"/>
              <a:t>DANS VOS GROUPES: </a:t>
            </a:r>
            <a:endParaRPr dirty="0"/>
          </a:p>
        </p:txBody>
      </p:sp>
      <p:sp>
        <p:nvSpPr>
          <p:cNvPr id="415" name="Google Shape;415;p1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SzPct val="100000"/>
              <a:buNone/>
            </a:pPr>
            <a:r>
              <a:rPr lang="fr-FR" sz="3000" dirty="0"/>
              <a:t>À l'aide de la courte étude de cas de programmation et de l'exemple d'évaluation des risques qui vous a été donné :</a:t>
            </a:r>
            <a:r>
              <a:rPr lang="en-GB" sz="3000" dirty="0"/>
              <a:t> </a:t>
            </a:r>
            <a:endParaRPr dirty="0"/>
          </a:p>
          <a:p>
            <a:pPr marL="685800" lvl="1" indent="-228600" algn="l" rtl="0">
              <a:lnSpc>
                <a:spcPct val="90000"/>
              </a:lnSpc>
              <a:spcBef>
                <a:spcPts val="500"/>
              </a:spcBef>
              <a:spcAft>
                <a:spcPts val="0"/>
              </a:spcAft>
              <a:buSzPct val="100000"/>
              <a:buChar char="•"/>
            </a:pPr>
            <a:r>
              <a:rPr lang="fr-FR" sz="2800" dirty="0"/>
              <a:t>Discutez et identifiez tous les facteurs de risque potentiels du travail des enfants liés à l'étude de cas</a:t>
            </a:r>
            <a:r>
              <a:rPr lang="en-GB" sz="2800" dirty="0"/>
              <a:t>.</a:t>
            </a:r>
            <a:endParaRPr dirty="0"/>
          </a:p>
          <a:p>
            <a:pPr marL="685800" lvl="1" indent="-228600" algn="l" rtl="0">
              <a:lnSpc>
                <a:spcPct val="90000"/>
              </a:lnSpc>
              <a:spcBef>
                <a:spcPts val="500"/>
              </a:spcBef>
              <a:spcAft>
                <a:spcPts val="0"/>
              </a:spcAft>
              <a:buSzPct val="100000"/>
              <a:buChar char="•"/>
            </a:pPr>
            <a:r>
              <a:rPr lang="fr-FR" sz="2800" dirty="0"/>
              <a:t>Remplissez la fiche d'évaluation des risques que vous avez en utilisant les questions comme suggestions à prendre en compte</a:t>
            </a:r>
            <a:r>
              <a:rPr lang="en-GB" sz="2800" dirty="0"/>
              <a:t>. </a:t>
            </a:r>
            <a:endParaRPr dirty="0"/>
          </a:p>
          <a:p>
            <a:pPr marL="685800" lvl="1" indent="-228600" algn="l" rtl="0">
              <a:lnSpc>
                <a:spcPct val="90000"/>
              </a:lnSpc>
              <a:spcBef>
                <a:spcPts val="500"/>
              </a:spcBef>
              <a:spcAft>
                <a:spcPts val="0"/>
              </a:spcAft>
              <a:buSzPct val="100000"/>
              <a:buChar char="•"/>
            </a:pPr>
            <a:r>
              <a:rPr lang="fr-FR" sz="2800" dirty="0"/>
              <a:t>Discutez et identifiez les mesures d'atténuation appropriées qui peuvent soit : </a:t>
            </a:r>
            <a:endParaRPr dirty="0"/>
          </a:p>
          <a:p>
            <a:pPr marL="1143000" lvl="2" indent="-228600" algn="l" rtl="0">
              <a:lnSpc>
                <a:spcPct val="90000"/>
              </a:lnSpc>
              <a:spcBef>
                <a:spcPts val="500"/>
              </a:spcBef>
              <a:spcAft>
                <a:spcPts val="0"/>
              </a:spcAft>
              <a:buSzPct val="100000"/>
              <a:buChar char="•"/>
            </a:pPr>
            <a:r>
              <a:rPr lang="en-GB" sz="2800" dirty="0"/>
              <a:t>a) </a:t>
            </a:r>
            <a:r>
              <a:rPr lang="fr-FR" sz="2800" dirty="0"/>
              <a:t>les empêcher de se produire, ou</a:t>
            </a:r>
            <a:r>
              <a:rPr lang="en-GB" sz="2800" dirty="0"/>
              <a:t> </a:t>
            </a:r>
            <a:endParaRPr dirty="0"/>
          </a:p>
          <a:p>
            <a:pPr marL="1143000" lvl="2" indent="-228600" algn="l" rtl="0">
              <a:lnSpc>
                <a:spcPct val="90000"/>
              </a:lnSpc>
              <a:spcBef>
                <a:spcPts val="500"/>
              </a:spcBef>
              <a:spcAft>
                <a:spcPts val="0"/>
              </a:spcAft>
              <a:buSzPct val="100000"/>
              <a:buChar char="•"/>
            </a:pPr>
            <a:r>
              <a:rPr lang="en-GB" sz="2800" dirty="0"/>
              <a:t>b) </a:t>
            </a:r>
            <a:r>
              <a:rPr lang="fr-FR" sz="2800" dirty="0"/>
              <a:t>les atténuer une fois qu'ils se sont produits</a:t>
            </a:r>
            <a:endParaRPr dirty="0"/>
          </a:p>
          <a:p>
            <a:pPr marL="685800" lvl="1" indent="-228600" algn="l" rtl="0">
              <a:lnSpc>
                <a:spcPct val="90000"/>
              </a:lnSpc>
              <a:spcBef>
                <a:spcPts val="500"/>
              </a:spcBef>
              <a:spcAft>
                <a:spcPts val="0"/>
              </a:spcAft>
              <a:buSzPct val="100000"/>
              <a:buChar char="•"/>
            </a:pPr>
            <a:r>
              <a:rPr lang="fr-FR" sz="2800" dirty="0"/>
              <a:t>Faites un compte-rendu au grand groupe</a:t>
            </a:r>
            <a:r>
              <a:rPr lang="en-GB" sz="2800" dirty="0"/>
              <a:t>. </a:t>
            </a:r>
            <a:endParaRPr dirty="0"/>
          </a:p>
          <a:p>
            <a:pPr marL="0" lvl="0" indent="0" algn="l" rtl="0">
              <a:lnSpc>
                <a:spcPct val="90000"/>
              </a:lnSpc>
              <a:spcBef>
                <a:spcPts val="1000"/>
              </a:spcBef>
              <a:spcAft>
                <a:spcPts val="0"/>
              </a:spcAft>
              <a:buSzPct val="100000"/>
              <a:buNone/>
            </a:pPr>
            <a:endParaRPr dirty="0"/>
          </a:p>
          <a:p>
            <a:pPr marL="228600" lvl="0" indent="-64135" algn="l" rtl="0">
              <a:lnSpc>
                <a:spcPct val="90000"/>
              </a:lnSpc>
              <a:spcBef>
                <a:spcPts val="1000"/>
              </a:spcBef>
              <a:spcAft>
                <a:spcPts val="0"/>
              </a:spcAft>
              <a:buClr>
                <a:schemeClr val="accent2"/>
              </a:buClr>
              <a:buSzPct val="100000"/>
              <a:buNone/>
            </a:pPr>
            <a:endParaRPr dirty="0"/>
          </a:p>
        </p:txBody>
      </p:sp>
      <p:pic>
        <p:nvPicPr>
          <p:cNvPr id="416" name="Google Shape;416;p16"/>
          <p:cNvPicPr preferRelativeResize="0"/>
          <p:nvPr/>
        </p:nvPicPr>
        <p:blipFill rotWithShape="1">
          <a:blip r:embed="rId3">
            <a:alphaModFix/>
          </a:blip>
          <a:srcRect/>
          <a:stretch/>
        </p:blipFill>
        <p:spPr>
          <a:xfrm>
            <a:off x="8982381" y="-491474"/>
            <a:ext cx="3386757" cy="3386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7"/>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EXEMPLE DE CAS : GAZA</a:t>
            </a:r>
            <a:endParaRPr dirty="0"/>
          </a:p>
        </p:txBody>
      </p:sp>
      <p:sp>
        <p:nvSpPr>
          <p:cNvPr id="423" name="Google Shape;423;p17"/>
          <p:cNvSpPr txBox="1">
            <a:spLocks noGrp="1"/>
          </p:cNvSpPr>
          <p:nvPr>
            <p:ph type="body" idx="2"/>
          </p:nvPr>
        </p:nvSpPr>
        <p:spPr>
          <a:xfrm>
            <a:off x="3761625" y="4152692"/>
            <a:ext cx="7639800" cy="2887800"/>
          </a:xfrm>
          <a:prstGeom prst="rect">
            <a:avLst/>
          </a:prstGeom>
          <a:noFill/>
          <a:ln>
            <a:noFill/>
          </a:ln>
        </p:spPr>
        <p:txBody>
          <a:bodyPr spcFirstLastPara="1" wrap="square" lIns="91425" tIns="45700" rIns="91425" bIns="45700" anchor="t" anchorCtr="0">
            <a:noAutofit/>
          </a:bodyPr>
          <a:lstStyle/>
          <a:p>
            <a:pPr marL="457200" lvl="0" indent="-419100" algn="l" rtl="0">
              <a:lnSpc>
                <a:spcPct val="90000"/>
              </a:lnSpc>
              <a:spcBef>
                <a:spcPts val="0"/>
              </a:spcBef>
              <a:spcAft>
                <a:spcPts val="0"/>
              </a:spcAft>
              <a:buSzPts val="3000"/>
              <a:buChar char="-"/>
            </a:pPr>
            <a:r>
              <a:rPr lang="fr-FR" sz="3000" dirty="0"/>
              <a:t>Identification et référencement des enfants à risque de travail des enfants</a:t>
            </a:r>
            <a:endParaRPr sz="3000" dirty="0"/>
          </a:p>
          <a:p>
            <a:pPr marL="457200" lvl="0" indent="-419100" algn="l" rtl="0">
              <a:lnSpc>
                <a:spcPct val="90000"/>
              </a:lnSpc>
              <a:spcBef>
                <a:spcPts val="0"/>
              </a:spcBef>
              <a:spcAft>
                <a:spcPts val="0"/>
              </a:spcAft>
              <a:buSzPts val="3000"/>
              <a:buChar char="-"/>
            </a:pPr>
            <a:r>
              <a:rPr lang="fr-FR" sz="3000" dirty="0"/>
              <a:t>Services de gestion de cas</a:t>
            </a:r>
            <a:r>
              <a:rPr lang="en-GB" sz="3000" dirty="0"/>
              <a:t> </a:t>
            </a:r>
          </a:p>
          <a:p>
            <a:pPr marL="457200" lvl="0" indent="-419100" algn="l" rtl="0">
              <a:lnSpc>
                <a:spcPct val="90000"/>
              </a:lnSpc>
              <a:spcBef>
                <a:spcPts val="0"/>
              </a:spcBef>
              <a:spcAft>
                <a:spcPts val="0"/>
              </a:spcAft>
              <a:buSzPts val="3000"/>
              <a:buChar char="-"/>
            </a:pPr>
            <a:r>
              <a:rPr lang="en-GB" sz="3000" dirty="0"/>
              <a:t>Interventions ciblées </a:t>
            </a:r>
          </a:p>
          <a:p>
            <a:pPr marL="457200" lvl="0" indent="-419100" algn="l" rtl="0">
              <a:lnSpc>
                <a:spcPct val="90000"/>
              </a:lnSpc>
              <a:spcBef>
                <a:spcPts val="0"/>
              </a:spcBef>
              <a:spcAft>
                <a:spcPts val="0"/>
              </a:spcAft>
              <a:buSzPts val="3000"/>
              <a:buChar char="-"/>
            </a:pPr>
            <a:r>
              <a:rPr lang="en-GB" sz="3000" dirty="0"/>
              <a:t>Suivi et évaluation</a:t>
            </a:r>
            <a:endParaRPr sz="3000" dirty="0"/>
          </a:p>
        </p:txBody>
      </p:sp>
      <p:sp>
        <p:nvSpPr>
          <p:cNvPr id="424" name="Google Shape;424;p17"/>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 DANS LE CONTEXTE DE L'ACTION HUMANITAIRE </a:t>
            </a:r>
          </a:p>
        </p:txBody>
      </p:sp>
      <p:pic>
        <p:nvPicPr>
          <p:cNvPr id="425" name="Google Shape;425;p17"/>
          <p:cNvPicPr preferRelativeResize="0"/>
          <p:nvPr/>
        </p:nvPicPr>
        <p:blipFill>
          <a:blip r:embed="rId3">
            <a:alphaModFix/>
          </a:blip>
          <a:stretch>
            <a:fillRect/>
          </a:stretch>
        </p:blipFill>
        <p:spPr>
          <a:xfrm>
            <a:off x="6510949" y="871900"/>
            <a:ext cx="5681059" cy="2887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18"/>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EXEMPLE DE CAS : CAMP DE ZAATARI EN JORDANIE</a:t>
            </a:r>
            <a:endParaRPr dirty="0"/>
          </a:p>
        </p:txBody>
      </p:sp>
      <p:sp>
        <p:nvSpPr>
          <p:cNvPr id="432" name="Google Shape;432;p18"/>
          <p:cNvSpPr txBox="1">
            <a:spLocks noGrp="1"/>
          </p:cNvSpPr>
          <p:nvPr>
            <p:ph type="body" idx="2"/>
          </p:nvPr>
        </p:nvSpPr>
        <p:spPr>
          <a:xfrm>
            <a:off x="3931075" y="1684231"/>
            <a:ext cx="7639800" cy="2260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900"/>
              <a:buNone/>
            </a:pPr>
            <a:r>
              <a:rPr lang="en-GB" sz="3000" dirty="0"/>
              <a:t>1. Stand pour enfants </a:t>
            </a:r>
            <a:endParaRPr sz="3000" dirty="0"/>
          </a:p>
          <a:p>
            <a:pPr marL="0" lvl="0" indent="0" algn="l" rtl="0">
              <a:lnSpc>
                <a:spcPct val="90000"/>
              </a:lnSpc>
              <a:spcBef>
                <a:spcPts val="0"/>
              </a:spcBef>
              <a:spcAft>
                <a:spcPts val="0"/>
              </a:spcAft>
              <a:buSzPts val="1900"/>
              <a:buNone/>
            </a:pPr>
            <a:r>
              <a:rPr lang="en-GB" sz="3000" dirty="0"/>
              <a:t>2. Programme des collecteurs alternatifs</a:t>
            </a:r>
            <a:endParaRPr sz="3000" dirty="0"/>
          </a:p>
          <a:p>
            <a:pPr marL="0" lvl="0" indent="0" algn="l" rtl="0">
              <a:lnSpc>
                <a:spcPct val="90000"/>
              </a:lnSpc>
              <a:spcBef>
                <a:spcPts val="0"/>
              </a:spcBef>
              <a:spcAft>
                <a:spcPts val="0"/>
              </a:spcAft>
              <a:buSzPts val="1900"/>
              <a:buNone/>
            </a:pPr>
            <a:r>
              <a:rPr lang="en-GB" sz="3000" dirty="0"/>
              <a:t>3. Mesures d'atténuation communautaires</a:t>
            </a:r>
            <a:endParaRPr sz="3000" dirty="0"/>
          </a:p>
          <a:p>
            <a:pPr marL="0" lvl="0" indent="0" algn="l" rtl="0">
              <a:lnSpc>
                <a:spcPct val="90000"/>
              </a:lnSpc>
              <a:spcBef>
                <a:spcPts val="0"/>
              </a:spcBef>
              <a:spcAft>
                <a:spcPts val="0"/>
              </a:spcAft>
              <a:buSzPts val="1900"/>
              <a:buNone/>
            </a:pPr>
            <a:r>
              <a:rPr lang="en-GB" sz="3000" dirty="0"/>
              <a:t>4. Surveillance et suivi</a:t>
            </a:r>
            <a:endParaRPr sz="3000" dirty="0"/>
          </a:p>
        </p:txBody>
      </p:sp>
      <p:sp>
        <p:nvSpPr>
          <p:cNvPr id="433" name="Google Shape;433;p18"/>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 DANS LE CONTEXTE DE L'ACTION HUMANITAIRE </a:t>
            </a:r>
          </a:p>
        </p:txBody>
      </p:sp>
      <p:pic>
        <p:nvPicPr>
          <p:cNvPr id="434" name="Google Shape;434;p18"/>
          <p:cNvPicPr preferRelativeResize="0"/>
          <p:nvPr/>
        </p:nvPicPr>
        <p:blipFill>
          <a:blip r:embed="rId3">
            <a:alphaModFix/>
          </a:blip>
          <a:stretch>
            <a:fillRect/>
          </a:stretch>
        </p:blipFill>
        <p:spPr>
          <a:xfrm>
            <a:off x="3912800" y="3944431"/>
            <a:ext cx="7676375" cy="260876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4000"/>
              <a:buNone/>
            </a:pPr>
            <a:r>
              <a:rPr lang="en-GB" sz="4000" dirty="0"/>
              <a:t>MESSAGES CLÉS</a:t>
            </a:r>
            <a:endParaRPr dirty="0"/>
          </a:p>
        </p:txBody>
      </p:sp>
      <p:sp>
        <p:nvSpPr>
          <p:cNvPr id="441" name="Google Shape;441;p19"/>
          <p:cNvSpPr txBox="1">
            <a:spLocks noGrp="1"/>
          </p:cNvSpPr>
          <p:nvPr>
            <p:ph type="body" idx="2"/>
          </p:nvPr>
        </p:nvSpPr>
        <p:spPr>
          <a:xfrm>
            <a:off x="4100513" y="1289792"/>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fr-FR" sz="2400" dirty="0"/>
              <a:t>Lorsque les facteurs de risque l'emportent sur les facteurs de protection, les enfants risquent de se retrouver rapidement en situation de travail des enfants</a:t>
            </a:r>
            <a:r>
              <a:rPr lang="en-GB" sz="2400" dirty="0"/>
              <a:t>. </a:t>
            </a:r>
            <a:endParaRPr sz="2400" dirty="0"/>
          </a:p>
          <a:p>
            <a:pPr marL="228600" lvl="0" indent="-228600" algn="l" rtl="0">
              <a:lnSpc>
                <a:spcPct val="90000"/>
              </a:lnSpc>
              <a:spcBef>
                <a:spcPts val="1000"/>
              </a:spcBef>
              <a:spcAft>
                <a:spcPts val="0"/>
              </a:spcAft>
              <a:buSzPts val="2800"/>
              <a:buChar char="•"/>
            </a:pPr>
            <a:r>
              <a:rPr lang="fr-FR" sz="2400" dirty="0"/>
              <a:t>Tous les acteurs humanitaires seront responsables de la prévention du travail des enfants associé à l'action humanitaire</a:t>
            </a:r>
            <a:r>
              <a:rPr lang="en-GB" sz="2400" dirty="0"/>
              <a:t>.</a:t>
            </a:r>
            <a:endParaRPr sz="2400" dirty="0"/>
          </a:p>
          <a:p>
            <a:pPr marL="228600" lvl="0" indent="-228600" algn="l" rtl="0">
              <a:lnSpc>
                <a:spcPct val="90000"/>
              </a:lnSpc>
              <a:spcBef>
                <a:spcPts val="1000"/>
              </a:spcBef>
              <a:spcAft>
                <a:spcPts val="0"/>
              </a:spcAft>
              <a:buSzPts val="2800"/>
              <a:buChar char="•"/>
            </a:pPr>
            <a:r>
              <a:rPr lang="fr-FR" sz="2400" dirty="0"/>
              <a:t>Un cadre de programmation holistique, complémentaire et intégré doit fonctionner et agir afin de renforcer les systèmes et de protéger les enfants du travail des enfants</a:t>
            </a:r>
            <a:r>
              <a:rPr lang="en-GB" sz="2400" dirty="0"/>
              <a:t>. </a:t>
            </a:r>
            <a:endParaRPr sz="2400" dirty="0"/>
          </a:p>
          <a:p>
            <a:pPr marL="228600" lvl="0" indent="-228600" algn="l" rtl="0">
              <a:lnSpc>
                <a:spcPct val="90000"/>
              </a:lnSpc>
              <a:spcBef>
                <a:spcPts val="1000"/>
              </a:spcBef>
              <a:spcAft>
                <a:spcPts val="0"/>
              </a:spcAft>
              <a:buSzPts val="2800"/>
              <a:buChar char="•"/>
            </a:pPr>
            <a:r>
              <a:rPr lang="fr-FR" sz="2400" dirty="0"/>
              <a:t>Lorsque le temps et les ressources sont limités, des mesures préventives pratiques doivent être mises en place pour éviter les PFTE</a:t>
            </a:r>
            <a:r>
              <a:rPr lang="en-GB" sz="2400" dirty="0"/>
              <a:t>. </a:t>
            </a:r>
            <a:endParaRPr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
          <p:cNvSpPr txBox="1">
            <a:spLocks noGrp="1"/>
          </p:cNvSpPr>
          <p:nvPr>
            <p:ph type="body" idx="1"/>
          </p:nvPr>
        </p:nvSpPr>
        <p:spPr>
          <a:xfrm>
            <a:off x="-76200" y="498390"/>
            <a:ext cx="12191999" cy="1637832"/>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4000"/>
              <a:buNone/>
            </a:pPr>
            <a:r>
              <a:rPr lang="fr-FR" sz="4000" dirty="0"/>
              <a:t>SÉANCE 5 : COMPÉTENCES FONDAMENTALES DES ACTEURS HUMANITAIRES POUR PRÉVENIR ET RÉPONDRE AU TRAVAIL DES ENFANTS (1)</a:t>
            </a:r>
            <a:endParaRPr dirty="0"/>
          </a:p>
        </p:txBody>
      </p:sp>
      <p:sp>
        <p:nvSpPr>
          <p:cNvPr id="241" name="Google Shape;241;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50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
          <p:cNvSpPr txBox="1">
            <a:spLocks noGrp="1"/>
          </p:cNvSpPr>
          <p:nvPr>
            <p:ph type="body" idx="2"/>
          </p:nvPr>
        </p:nvSpPr>
        <p:spPr>
          <a:xfrm>
            <a:off x="304800" y="3051922"/>
            <a:ext cx="11364685" cy="2701764"/>
          </a:xfrm>
          <a:prstGeom prst="rect">
            <a:avLst/>
          </a:prstGeom>
          <a:noFill/>
          <a:ln>
            <a:noFill/>
          </a:ln>
        </p:spPr>
        <p:txBody>
          <a:bodyPr spcFirstLastPara="1" wrap="square" lIns="91425" tIns="45700" rIns="91425" bIns="45700" anchor="t" anchorCtr="0">
            <a:noAutofit/>
          </a:bodyPr>
          <a:lstStyle/>
          <a:p>
            <a:pPr marL="0" lvl="0" indent="-177800" algn="l" rtl="0">
              <a:lnSpc>
                <a:spcPct val="100000"/>
              </a:lnSpc>
              <a:spcBef>
                <a:spcPts val="0"/>
              </a:spcBef>
              <a:spcAft>
                <a:spcPts val="0"/>
              </a:spcAft>
              <a:buSzPts val="2800"/>
              <a:buFont typeface="Helvetica Neue"/>
              <a:buChar char="•"/>
            </a:pPr>
            <a:r>
              <a:rPr lang="en-GB" dirty="0"/>
              <a:t> </a:t>
            </a:r>
            <a:r>
              <a:rPr lang="fr-FR" dirty="0"/>
              <a:t>Identifier 2 facteurs de risque et 2 facteurs de protection à chacun des niveaux socio-économiques qui ont un impact sur la vulnérabilité des enfants au travail des enfants</a:t>
            </a:r>
            <a:r>
              <a:rPr lang="en-GB" dirty="0"/>
              <a:t>. </a:t>
            </a:r>
            <a:endParaRPr dirty="0"/>
          </a:p>
          <a:p>
            <a:pPr marL="0" lvl="0" indent="-177800" algn="l" rtl="0">
              <a:lnSpc>
                <a:spcPct val="100000"/>
              </a:lnSpc>
              <a:spcBef>
                <a:spcPts val="0"/>
              </a:spcBef>
              <a:spcAft>
                <a:spcPts val="0"/>
              </a:spcAft>
              <a:buSzPts val="2800"/>
              <a:buFont typeface="Helvetica Neue"/>
              <a:buChar char="•"/>
            </a:pPr>
            <a:r>
              <a:rPr lang="en-GB" dirty="0"/>
              <a:t> </a:t>
            </a:r>
            <a:r>
              <a:rPr lang="fr-FR" dirty="0"/>
              <a:t>Décrire brièvement le cadre programmatique pour le travail des enfants dans les contextes humanitaires</a:t>
            </a:r>
            <a:r>
              <a:rPr lang="en-GB" dirty="0"/>
              <a:t>.  </a:t>
            </a:r>
            <a:endParaRPr dirty="0"/>
          </a:p>
          <a:p>
            <a:pPr marL="0" lvl="0" indent="-177800" algn="l" rtl="0">
              <a:lnSpc>
                <a:spcPct val="100000"/>
              </a:lnSpc>
              <a:spcBef>
                <a:spcPts val="0"/>
              </a:spcBef>
              <a:spcAft>
                <a:spcPts val="600"/>
              </a:spcAft>
              <a:buSzPts val="2800"/>
              <a:buFont typeface="Helvetica Neue"/>
              <a:buChar char="•"/>
            </a:pPr>
            <a:r>
              <a:rPr lang="en-GB" dirty="0"/>
              <a:t> </a:t>
            </a:r>
            <a:r>
              <a:rPr lang="fr-FR" dirty="0"/>
              <a:t>Évaluer comment leur propre programmation peut exposer les enfants à un risque accru de travail des enfants et identifier des actions pour atténuer ou prévenir ce risque</a:t>
            </a:r>
            <a:r>
              <a:rPr lang="en-GB" dirty="0"/>
              <a:t>.  </a:t>
            </a:r>
            <a:endParaRPr dirty="0"/>
          </a:p>
        </p:txBody>
      </p:sp>
      <p:sp>
        <p:nvSpPr>
          <p:cNvPr id="248" name="Google Shape;248;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9" name="Google Shape;249;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 </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endParaRPr lang="fr-F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Helvetica Neue"/>
              <a:buNone/>
            </a:pPr>
            <a:r>
              <a:rPr lang="fr-FR" dirty="0"/>
              <a:t>FACTEURS DE RISQUE ET DE PROTECTION</a:t>
            </a:r>
            <a:br>
              <a:rPr lang="en-GB" dirty="0"/>
            </a:br>
            <a:endParaRPr dirty="0"/>
          </a:p>
        </p:txBody>
      </p:sp>
      <p:sp>
        <p:nvSpPr>
          <p:cNvPr id="256" name="Google Shape;256;p4"/>
          <p:cNvSpPr txBox="1">
            <a:spLocks noGrp="1"/>
          </p:cNvSpPr>
          <p:nvPr>
            <p:ph type="body" idx="3"/>
          </p:nvPr>
        </p:nvSpPr>
        <p:spPr>
          <a:xfrm>
            <a:off x="656022" y="2362459"/>
            <a:ext cx="4661045" cy="605076"/>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Clr>
                <a:schemeClr val="accent6"/>
              </a:buClr>
              <a:buSzPts val="3200"/>
              <a:buNone/>
            </a:pPr>
            <a:r>
              <a:rPr lang="en-GB" sz="3200" dirty="0"/>
              <a:t>FACTEURS DE RISQUE </a:t>
            </a:r>
            <a:endParaRPr sz="2000" b="1" dirty="0">
              <a:latin typeface="Helvetica Neue"/>
              <a:ea typeface="Helvetica Neue"/>
              <a:cs typeface="Helvetica Neue"/>
              <a:sym typeface="Helvetica Neue"/>
            </a:endParaRPr>
          </a:p>
        </p:txBody>
      </p:sp>
      <p:sp>
        <p:nvSpPr>
          <p:cNvPr id="257" name="Google Shape;257;p4"/>
          <p:cNvSpPr txBox="1">
            <a:spLocks noGrp="1"/>
          </p:cNvSpPr>
          <p:nvPr>
            <p:ph type="body" idx="4"/>
          </p:nvPr>
        </p:nvSpPr>
        <p:spPr>
          <a:xfrm>
            <a:off x="656021" y="3136230"/>
            <a:ext cx="4850476" cy="34751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000"/>
              <a:buNone/>
            </a:pPr>
            <a:r>
              <a:rPr lang="fr-FR" sz="3000" dirty="0"/>
              <a:t>Augmentent la vulnérabilité et la probabilité que les enfants soient impliqués dans le travail des enfants et/ou augmentent le risque de préjudice important pour les enfants</a:t>
            </a:r>
            <a:r>
              <a:rPr lang="en-GB" sz="3000" dirty="0"/>
              <a:t>. </a:t>
            </a:r>
            <a:endParaRPr dirty="0"/>
          </a:p>
        </p:txBody>
      </p:sp>
      <p:sp>
        <p:nvSpPr>
          <p:cNvPr id="258" name="Google Shape;258;p4"/>
          <p:cNvSpPr txBox="1"/>
          <p:nvPr/>
        </p:nvSpPr>
        <p:spPr>
          <a:xfrm>
            <a:off x="5958673" y="2362459"/>
            <a:ext cx="5958672" cy="60507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6"/>
              </a:buClr>
              <a:buSzPts val="3200"/>
              <a:buFont typeface="Arial"/>
              <a:buNone/>
            </a:pPr>
            <a:r>
              <a:rPr lang="en-GB" sz="3200" b="1" i="0" u="none" strike="noStrike" cap="none" dirty="0">
                <a:solidFill>
                  <a:schemeClr val="accent6"/>
                </a:solidFill>
                <a:latin typeface="Helvetica Neue"/>
                <a:ea typeface="Helvetica Neue"/>
                <a:cs typeface="Helvetica Neue"/>
                <a:sym typeface="Helvetica Neue"/>
              </a:rPr>
              <a:t>FACTEURS DE PROTECTION</a:t>
            </a:r>
            <a:endParaRPr dirty="0"/>
          </a:p>
        </p:txBody>
      </p:sp>
      <p:sp>
        <p:nvSpPr>
          <p:cNvPr id="259" name="Google Shape;259;p4"/>
          <p:cNvSpPr txBox="1"/>
          <p:nvPr/>
        </p:nvSpPr>
        <p:spPr>
          <a:xfrm>
            <a:off x="6874935" y="3136230"/>
            <a:ext cx="4661046" cy="347517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3000"/>
              <a:buFont typeface="Arial"/>
              <a:buNone/>
            </a:pPr>
            <a:r>
              <a:rPr lang="fr-FR" sz="3000" b="0" i="0" u="none" strike="noStrike" cap="none" dirty="0">
                <a:solidFill>
                  <a:schemeClr val="dk1"/>
                </a:solidFill>
                <a:latin typeface="Helvetica Neue"/>
                <a:ea typeface="Helvetica Neue"/>
                <a:cs typeface="Helvetica Neue"/>
                <a:sym typeface="Helvetica Neue"/>
              </a:rPr>
              <a:t>Aide à réduire la vulnérabilité et à renforcer la résilience pour protéger les enfants du travail des enfants et/ou aider à réduire les effets négatifs du travail des enfants</a:t>
            </a:r>
            <a:r>
              <a:rPr lang="en-GB" sz="3000" b="0" i="0" u="none" strike="noStrike" cap="none" dirty="0">
                <a:solidFill>
                  <a:schemeClr val="dk1"/>
                </a:solidFill>
                <a:latin typeface="Helvetica Neue"/>
                <a:ea typeface="Helvetica Neue"/>
                <a:cs typeface="Helvetica Neue"/>
                <a:sym typeface="Helvetica Neue"/>
              </a:rPr>
              <a:t>. </a:t>
            </a:r>
            <a:endParaRPr dirty="0"/>
          </a:p>
          <a:p>
            <a:pPr marL="228600" marR="0" lvl="0" indent="-38100" algn="l" rtl="0">
              <a:lnSpc>
                <a:spcPct val="90000"/>
              </a:lnSpc>
              <a:spcBef>
                <a:spcPts val="1000"/>
              </a:spcBef>
              <a:spcAft>
                <a:spcPts val="0"/>
              </a:spcAft>
              <a:buClr>
                <a:schemeClr val="accent6"/>
              </a:buClr>
              <a:buSzPts val="3000"/>
              <a:buFont typeface="Arial"/>
              <a:buNone/>
            </a:pPr>
            <a:endParaRPr sz="30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a:spLocks noGrp="1"/>
          </p:cNvSpPr>
          <p:nvPr>
            <p:ph type="title"/>
          </p:nvPr>
        </p:nvSpPr>
        <p:spPr>
          <a:xfrm>
            <a:off x="242661" y="165702"/>
            <a:ext cx="10515600" cy="1325563"/>
          </a:xfrm>
          <a:prstGeom prst="rect">
            <a:avLst/>
          </a:prstGeom>
          <a:noFill/>
          <a:ln>
            <a:noFill/>
          </a:ln>
        </p:spPr>
        <p:txBody>
          <a:bodyPr spcFirstLastPara="1" wrap="square" lIns="91425" tIns="45700" rIns="91425" bIns="45700" anchor="ctr" anchorCtr="0">
            <a:normAutofit/>
          </a:bodyPr>
          <a:lstStyle/>
          <a:p>
            <a:pPr lvl="0">
              <a:buSzPct val="100000"/>
            </a:pPr>
            <a:r>
              <a:rPr lang="fr-FR" sz="2800" dirty="0"/>
              <a:t>ACTIVITÉ : COMPRENDRE LES FACTEURS DE RISQUE ET DE PROTECTION DES ENFANTS EN SITUATION DE TRAVAIL DES ENFANTS OU CEUX À RISQUE</a:t>
            </a:r>
            <a:endParaRPr sz="2800" dirty="0"/>
          </a:p>
        </p:txBody>
      </p:sp>
      <p:sp>
        <p:nvSpPr>
          <p:cNvPr id="266" name="Google Shape;266;p5"/>
          <p:cNvSpPr txBox="1">
            <a:spLocks noGrp="1"/>
          </p:cNvSpPr>
          <p:nvPr>
            <p:ph type="body" idx="1"/>
          </p:nvPr>
        </p:nvSpPr>
        <p:spPr>
          <a:xfrm>
            <a:off x="656020" y="2009845"/>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800"/>
              <a:buNone/>
            </a:pPr>
            <a:r>
              <a:rPr lang="fr-FR" dirty="0"/>
              <a:t>DANS VOS GROUPES (INDIVIDU, TUTEUR, COMMUNAUTÉ, SOCIÉTÉ) : </a:t>
            </a:r>
            <a:endParaRPr dirty="0"/>
          </a:p>
        </p:txBody>
      </p:sp>
      <p:sp>
        <p:nvSpPr>
          <p:cNvPr id="267" name="Google Shape;267;p5"/>
          <p:cNvSpPr txBox="1">
            <a:spLocks noGrp="1"/>
          </p:cNvSpPr>
          <p:nvPr>
            <p:ph type="body" idx="2"/>
          </p:nvPr>
        </p:nvSpPr>
        <p:spPr>
          <a:xfrm>
            <a:off x="656021" y="3087601"/>
            <a:ext cx="10820015" cy="3235502"/>
          </a:xfrm>
          <a:prstGeom prst="rect">
            <a:avLst/>
          </a:prstGeom>
          <a:noFill/>
          <a:ln>
            <a:noFill/>
          </a:ln>
        </p:spPr>
        <p:txBody>
          <a:bodyPr spcFirstLastPara="1" wrap="square" lIns="91425" tIns="45700" rIns="91425" bIns="45700" anchor="t" anchorCtr="0">
            <a:normAutofit fontScale="85000" lnSpcReduction="10000"/>
          </a:bodyPr>
          <a:lstStyle/>
          <a:p>
            <a:pPr marL="228600" lvl="0" indent="-241934" algn="l" rtl="0">
              <a:lnSpc>
                <a:spcPct val="90000"/>
              </a:lnSpc>
              <a:spcBef>
                <a:spcPts val="0"/>
              </a:spcBef>
              <a:spcAft>
                <a:spcPts val="0"/>
              </a:spcAft>
              <a:buClr>
                <a:schemeClr val="accent2"/>
              </a:buClr>
              <a:buSzPts val="2800"/>
              <a:buChar char="•"/>
            </a:pPr>
            <a:r>
              <a:rPr lang="fr-FR" dirty="0"/>
              <a:t>Discutez de l'étude de cas qui vous a été donnée dans votre groupe</a:t>
            </a:r>
            <a:r>
              <a:rPr lang="en-GB" dirty="0"/>
              <a:t>.</a:t>
            </a:r>
            <a:endParaRPr dirty="0"/>
          </a:p>
          <a:p>
            <a:pPr marL="228600" lvl="0" indent="-241934" algn="l" rtl="0">
              <a:lnSpc>
                <a:spcPct val="90000"/>
              </a:lnSpc>
              <a:spcBef>
                <a:spcPts val="1000"/>
              </a:spcBef>
              <a:spcAft>
                <a:spcPts val="0"/>
              </a:spcAft>
              <a:buClr>
                <a:schemeClr val="accent2"/>
              </a:buClr>
              <a:buSzPts val="2800"/>
              <a:buChar char="•"/>
            </a:pPr>
            <a:r>
              <a:rPr lang="fr-FR" dirty="0"/>
              <a:t>Question : Quels pourraient être les facteurs de risque et de protection similaires et différents pour les trois enfants que vous avez ?</a:t>
            </a:r>
            <a:endParaRPr dirty="0"/>
          </a:p>
          <a:p>
            <a:pPr marL="228600" lvl="0" indent="-241934" algn="l" rtl="0">
              <a:lnSpc>
                <a:spcPct val="90000"/>
              </a:lnSpc>
              <a:spcBef>
                <a:spcPts val="1000"/>
              </a:spcBef>
              <a:spcAft>
                <a:spcPts val="0"/>
              </a:spcAft>
              <a:buClr>
                <a:schemeClr val="accent2"/>
              </a:buClr>
              <a:buSzPts val="2800"/>
              <a:buChar char="•"/>
            </a:pPr>
            <a:r>
              <a:rPr lang="fr-FR" dirty="0"/>
              <a:t>Réfléchissez aux similitudes et aux différences des facteurs de risque et de protection dans leur vie professionnelle et familiale qui peuvent affecter leur vulnérabilité</a:t>
            </a:r>
            <a:r>
              <a:rPr lang="en-GB" dirty="0"/>
              <a:t>.</a:t>
            </a:r>
            <a:endParaRPr dirty="0"/>
          </a:p>
          <a:p>
            <a:pPr marL="228600" lvl="0" indent="-241934" algn="l" rtl="0">
              <a:lnSpc>
                <a:spcPct val="90000"/>
              </a:lnSpc>
              <a:spcBef>
                <a:spcPts val="1000"/>
              </a:spcBef>
              <a:spcAft>
                <a:spcPts val="0"/>
              </a:spcAft>
              <a:buClr>
                <a:schemeClr val="accent2"/>
              </a:buClr>
              <a:buSzPts val="2800"/>
              <a:buChar char="•"/>
            </a:pPr>
            <a:r>
              <a:rPr lang="fr-FR" dirty="0"/>
              <a:t>À l'aide de notes autocollantes de couleurs différentes et du tableau de conférence/ tableau blanc, écrivez les facteurs de protection et les facteurs de risque. N'oubliez pas de noter les différences éventuelles</a:t>
            </a:r>
            <a:r>
              <a:rPr lang="en-GB" dirty="0"/>
              <a:t>.</a:t>
            </a:r>
            <a:endParaRPr dirty="0"/>
          </a:p>
        </p:txBody>
      </p:sp>
      <p:pic>
        <p:nvPicPr>
          <p:cNvPr id="268" name="Google Shape;268;p5"/>
          <p:cNvPicPr preferRelativeResize="0"/>
          <p:nvPr/>
        </p:nvPicPr>
        <p:blipFill rotWithShape="1">
          <a:blip r:embed="rId3">
            <a:alphaModFix/>
          </a:blip>
          <a:srcRect/>
          <a:stretch/>
        </p:blipFill>
        <p:spPr>
          <a:xfrm>
            <a:off x="10619898" y="-109453"/>
            <a:ext cx="1572102" cy="1875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6"/>
          <p:cNvSpPr txBox="1">
            <a:spLocks noGrp="1"/>
          </p:cNvSpPr>
          <p:nvPr>
            <p:ph type="title"/>
          </p:nvPr>
        </p:nvSpPr>
        <p:spPr>
          <a:xfrm>
            <a:off x="1652337" y="457200"/>
            <a:ext cx="9240252" cy="1231106"/>
          </a:xfrm>
          <a:prstGeom prst="rect">
            <a:avLst/>
          </a:prstGeom>
          <a:noFill/>
          <a:ln>
            <a:noFill/>
          </a:ln>
        </p:spPr>
        <p:txBody>
          <a:bodyPr spcFirstLastPara="1" wrap="square" lIns="0" tIns="0" rIns="0" bIns="0" anchor="ctr" anchorCtr="0">
            <a:normAutofit/>
          </a:bodyPr>
          <a:lstStyle/>
          <a:p>
            <a:pPr marL="0" lvl="0" indent="0" algn="ctr" rtl="0">
              <a:lnSpc>
                <a:spcPct val="90000"/>
              </a:lnSpc>
              <a:spcBef>
                <a:spcPts val="0"/>
              </a:spcBef>
              <a:spcAft>
                <a:spcPts val="0"/>
              </a:spcAft>
              <a:buClr>
                <a:schemeClr val="lt1"/>
              </a:buClr>
              <a:buSzPts val="4000"/>
              <a:buFont typeface="Arial"/>
              <a:buNone/>
            </a:pPr>
            <a:r>
              <a:rPr lang="en-GB" sz="4000" dirty="0"/>
              <a:t>ADDITIONAL RISK &amp; PROTECTIVE FACTORS</a:t>
            </a:r>
            <a:endParaRPr dirty="0"/>
          </a:p>
        </p:txBody>
      </p:sp>
      <p:sp>
        <p:nvSpPr>
          <p:cNvPr id="275" name="Google Shape;275;p6"/>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dirty="0">
                <a:solidFill>
                  <a:schemeClr val="dk1"/>
                </a:solidFill>
                <a:latin typeface="Arial"/>
                <a:ea typeface="Arial"/>
                <a:cs typeface="Arial"/>
                <a:sym typeface="Arial"/>
              </a:rPr>
              <a:t> </a:t>
            </a:r>
            <a:br>
              <a:rPr lang="en-GB" sz="1000" b="1" i="0" u="none" strike="noStrike" cap="none" dirty="0">
                <a:solidFill>
                  <a:schemeClr val="dk1"/>
                </a:solidFill>
                <a:latin typeface="Arial"/>
                <a:ea typeface="Arial"/>
                <a:cs typeface="Arial"/>
                <a:sym typeface="Arial"/>
              </a:rPr>
            </a:br>
            <a:endParaRPr sz="1800" b="0" i="0" u="none" strike="noStrike" cap="none" dirty="0">
              <a:solidFill>
                <a:schemeClr val="dk1"/>
              </a:solidFill>
              <a:latin typeface="Arial"/>
              <a:ea typeface="Arial"/>
              <a:cs typeface="Arial"/>
              <a:sym typeface="Arial"/>
            </a:endParaRPr>
          </a:p>
        </p:txBody>
      </p:sp>
      <p:grpSp>
        <p:nvGrpSpPr>
          <p:cNvPr id="276" name="Google Shape;276;p6"/>
          <p:cNvGrpSpPr/>
          <p:nvPr/>
        </p:nvGrpSpPr>
        <p:grpSpPr>
          <a:xfrm>
            <a:off x="3152995" y="135553"/>
            <a:ext cx="5886008" cy="6237144"/>
            <a:chOff x="989513" y="0"/>
            <a:chExt cx="5886008" cy="6010609"/>
          </a:xfrm>
        </p:grpSpPr>
        <p:sp>
          <p:nvSpPr>
            <p:cNvPr id="277" name="Google Shape;277;p6"/>
            <p:cNvSpPr/>
            <p:nvPr/>
          </p:nvSpPr>
          <p:spPr>
            <a:xfrm>
              <a:off x="989513" y="0"/>
              <a:ext cx="5886008" cy="5886008"/>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8" name="Google Shape;278;p6"/>
            <p:cNvSpPr txBox="1"/>
            <p:nvPr/>
          </p:nvSpPr>
          <p:spPr>
            <a:xfrm>
              <a:off x="3109653" y="294300"/>
              <a:ext cx="1645727" cy="8829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Société</a:t>
              </a:r>
              <a:endParaRPr dirty="0"/>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79" name="Google Shape;279;p6"/>
            <p:cNvSpPr/>
            <p:nvPr/>
          </p:nvSpPr>
          <p:spPr>
            <a:xfrm>
              <a:off x="1571392" y="1459729"/>
              <a:ext cx="4708806" cy="4550880"/>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0" name="Google Shape;280;p6"/>
            <p:cNvSpPr txBox="1"/>
            <p:nvPr/>
          </p:nvSpPr>
          <p:spPr>
            <a:xfrm>
              <a:off x="3109653" y="1459729"/>
              <a:ext cx="1645727" cy="847585"/>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Communauté</a:t>
              </a:r>
              <a:endParaRPr dirty="0"/>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81" name="Google Shape;281;p6"/>
            <p:cNvSpPr/>
            <p:nvPr/>
          </p:nvSpPr>
          <p:spPr>
            <a:xfrm>
              <a:off x="2159993" y="2462096"/>
              <a:ext cx="3531604" cy="3531604"/>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2" name="Google Shape;282;p6"/>
            <p:cNvSpPr txBox="1"/>
            <p:nvPr/>
          </p:nvSpPr>
          <p:spPr>
            <a:xfrm>
              <a:off x="3109653" y="2619273"/>
              <a:ext cx="1645727" cy="79461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Famille</a:t>
              </a:r>
              <a:endParaRPr sz="1400" b="0" i="0" u="none" strike="noStrike" cap="none" dirty="0">
                <a:solidFill>
                  <a:schemeClr val="lt1"/>
                </a:solidFill>
                <a:latin typeface="Calibri"/>
                <a:ea typeface="Calibri"/>
                <a:cs typeface="Calibri"/>
                <a:sym typeface="Calibri"/>
              </a:endParaRPr>
            </a:p>
          </p:txBody>
        </p:sp>
        <p:sp>
          <p:nvSpPr>
            <p:cNvPr id="283" name="Google Shape;283;p6"/>
            <p:cNvSpPr/>
            <p:nvPr/>
          </p:nvSpPr>
          <p:spPr>
            <a:xfrm>
              <a:off x="2730571" y="3531604"/>
              <a:ext cx="2354403" cy="2354403"/>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84" name="Google Shape;284;p6"/>
            <p:cNvSpPr txBox="1"/>
            <p:nvPr/>
          </p:nvSpPr>
          <p:spPr>
            <a:xfrm>
              <a:off x="3075365" y="4120205"/>
              <a:ext cx="1664814" cy="11772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b="0" i="0" u="none" strike="noStrike" cap="none" dirty="0">
                  <a:solidFill>
                    <a:schemeClr val="lt1"/>
                  </a:solidFill>
                  <a:latin typeface="Calibri"/>
                  <a:ea typeface="Calibri"/>
                  <a:cs typeface="Calibri"/>
                  <a:sym typeface="Calibri"/>
                </a:rPr>
                <a:t>Enfant</a:t>
              </a: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85" name="Google Shape;285;p6"/>
          <p:cNvSpPr txBox="1"/>
          <p:nvPr/>
        </p:nvSpPr>
        <p:spPr>
          <a:xfrm>
            <a:off x="7627101" y="708113"/>
            <a:ext cx="4564899" cy="1431121"/>
          </a:xfrm>
          <a:prstGeom prst="rect">
            <a:avLst/>
          </a:prstGeom>
          <a:solidFill>
            <a:schemeClr val="accent2"/>
          </a:solidFill>
          <a:ln>
            <a:noFill/>
          </a:ln>
        </p:spPr>
        <p:txBody>
          <a:bodyPr spcFirstLastPara="1" wrap="square" lIns="91425" tIns="45700" rIns="91425" bIns="45700" anchor="t" anchorCtr="0">
            <a:spAutoFit/>
          </a:bodyPr>
          <a:lstStyle/>
          <a:p>
            <a:pPr marL="325438" indent="-309563">
              <a:buClr>
                <a:schemeClr val="lt1"/>
              </a:buClr>
              <a:buSzPts val="1600"/>
              <a:buFont typeface="Arial"/>
              <a:buChar char="•"/>
            </a:pPr>
            <a:r>
              <a:rPr lang="fr-FR" sz="1450" spc="-20" dirty="0">
                <a:solidFill>
                  <a:schemeClr val="bg1"/>
                </a:solidFill>
                <a:effectLst/>
                <a:latin typeface="Calibri" panose="020F0502020204030204" pitchFamily="34" charset="0"/>
                <a:ea typeface="Trebuchet MS" panose="020B0603020202020204" pitchFamily="34" charset="0"/>
                <a:cs typeface="Trebuchet MS" panose="020B0603020202020204" pitchFamily="34" charset="0"/>
              </a:rPr>
              <a:t>Protection sociale et filets de sécurité</a:t>
            </a:r>
            <a:endParaRPr sz="1450" dirty="0"/>
          </a:p>
          <a:p>
            <a:pPr marL="325438" indent="-309563">
              <a:buClr>
                <a:schemeClr val="lt1"/>
              </a:buClr>
              <a:buSzPts val="1600"/>
              <a:buFont typeface="Arial"/>
              <a:buChar char="•"/>
            </a:pPr>
            <a:r>
              <a:rPr lang="fr-FR" sz="1450" dirty="0">
                <a:solidFill>
                  <a:schemeClr val="bg1"/>
                </a:solidFill>
                <a:effectLst/>
                <a:latin typeface="Calibri" panose="020F0502020204030204" pitchFamily="34" charset="0"/>
                <a:ea typeface="Trebuchet MS" panose="020B0603020202020204" pitchFamily="34" charset="0"/>
                <a:cs typeface="Trebuchet MS" panose="020B0603020202020204" pitchFamily="34" charset="0"/>
              </a:rPr>
              <a:t>Systèmes de suivi fonctionnels du travail des enfants</a:t>
            </a:r>
            <a:endParaRPr sz="1450" dirty="0"/>
          </a:p>
          <a:p>
            <a:pPr marL="325438" marR="0" lvl="0" indent="-309563" algn="l" rtl="0">
              <a:spcBef>
                <a:spcPts val="0"/>
              </a:spcBef>
              <a:spcAft>
                <a:spcPts val="0"/>
              </a:spcAft>
              <a:buClr>
                <a:schemeClr val="lt1"/>
              </a:buClr>
              <a:buSzPts val="1600"/>
              <a:buFont typeface="Arial"/>
              <a:buChar char="•"/>
            </a:pPr>
            <a:r>
              <a:rPr lang="fr-FR" sz="145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Cadre juridique solide et inclusif du travail des enfants</a:t>
            </a:r>
            <a:r>
              <a:rPr lang="en-GB" sz="145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dirty="0">
              <a:latin typeface="Calibri" panose="020F0502020204030204" pitchFamily="34" charset="0"/>
              <a:cs typeface="Calibri" panose="020F0502020204030204" pitchFamily="34" charset="0"/>
            </a:endParaRPr>
          </a:p>
          <a:p>
            <a:pPr marL="325438" marR="0" lvl="0" indent="-309563" algn="l" rtl="0">
              <a:spcBef>
                <a:spcPts val="0"/>
              </a:spcBef>
              <a:spcAft>
                <a:spcPts val="0"/>
              </a:spcAft>
              <a:buClr>
                <a:schemeClr val="lt1"/>
              </a:buClr>
              <a:buSzPts val="1600"/>
              <a:buFont typeface="Arial"/>
              <a:buChar char="•"/>
            </a:pPr>
            <a:r>
              <a:rPr lang="fr-FR" dirty="0">
                <a:solidFill>
                  <a:srgbClr val="FFFFFF"/>
                </a:solidFill>
                <a:effectLst/>
                <a:latin typeface="Calibri" panose="020F0502020204030204" pitchFamily="34" charset="0"/>
                <a:ea typeface="Trebuchet MS" panose="020B0603020202020204" pitchFamily="34" charset="0"/>
              </a:rPr>
              <a:t>Services accessibles et favorables aux enfants pour ceux qui sont à risque ou en situation de travail des enfants</a:t>
            </a:r>
            <a:r>
              <a:rPr lang="fr-FR" sz="1450" dirty="0">
                <a:solidFill>
                  <a:srgbClr val="FFFFFF"/>
                </a:solidFill>
                <a:effectLst/>
                <a:latin typeface="Calibri" panose="020F0502020204030204" pitchFamily="34" charset="0"/>
                <a:ea typeface="Trebuchet MS" panose="020B0603020202020204" pitchFamily="34" charset="0"/>
              </a:rPr>
              <a:t>.</a:t>
            </a:r>
            <a:endParaRPr sz="1450" dirty="0"/>
          </a:p>
        </p:txBody>
      </p:sp>
      <p:sp>
        <p:nvSpPr>
          <p:cNvPr id="286" name="Google Shape;286;p6"/>
          <p:cNvSpPr txBox="1"/>
          <p:nvPr/>
        </p:nvSpPr>
        <p:spPr>
          <a:xfrm>
            <a:off x="-13446" y="769407"/>
            <a:ext cx="4564899" cy="1446509"/>
          </a:xfrm>
          <a:prstGeom prst="rect">
            <a:avLst/>
          </a:prstGeom>
          <a:solidFill>
            <a:schemeClr val="accent2"/>
          </a:solidFill>
          <a:ln>
            <a:noFill/>
          </a:ln>
        </p:spPr>
        <p:txBody>
          <a:bodyPr spcFirstLastPara="1" wrap="square" lIns="91425" tIns="45700" rIns="91425" bIns="45700" anchor="t" anchorCtr="0">
            <a:spAutoFit/>
          </a:bodyPr>
          <a:lstStyle/>
          <a:p>
            <a:pPr marL="285750" indent="-285750">
              <a:buClr>
                <a:schemeClr val="lt1"/>
              </a:buClr>
              <a:buSzPts val="1600"/>
              <a:buFont typeface="Arial"/>
              <a:buChar char="•"/>
            </a:pPr>
            <a:r>
              <a:rPr lang="fr-FR" dirty="0">
                <a:solidFill>
                  <a:schemeClr val="lt1"/>
                </a:solidFill>
                <a:latin typeface="Calibri"/>
                <a:cs typeface="Calibri"/>
              </a:rPr>
              <a:t>Insécurité</a:t>
            </a:r>
            <a:r>
              <a:rPr lang="fr-FR" dirty="0">
                <a:solidFill>
                  <a:schemeClr val="lt1"/>
                </a:solidFill>
                <a:latin typeface="Calibri"/>
                <a:cs typeface="Calibri"/>
                <a:sym typeface="Calibri"/>
              </a:rPr>
              <a:t> • </a:t>
            </a:r>
            <a:r>
              <a:rPr lang="fr-FR" spc="-10" dirty="0">
                <a:solidFill>
                  <a:schemeClr val="bg1"/>
                </a:solidFill>
                <a:effectLst/>
                <a:latin typeface="Calibri" panose="020F0502020204030204" pitchFamily="34" charset="0"/>
                <a:ea typeface="Trebuchet MS" panose="020B0603020202020204" pitchFamily="34" charset="0"/>
              </a:rPr>
              <a:t>Systèmes et services formels surchargés</a:t>
            </a:r>
            <a:r>
              <a:rPr lang="fr-FR" b="0" i="0" u="none" strike="noStrike" cap="none" dirty="0">
                <a:solidFill>
                  <a:schemeClr val="lt1"/>
                </a:solidFill>
                <a:latin typeface="Calibri"/>
                <a:ea typeface="Calibri"/>
                <a:cs typeface="Calibri"/>
                <a:sym typeface="Calibri"/>
              </a:rPr>
              <a:t>       • </a:t>
            </a:r>
            <a:r>
              <a:rPr lang="fr-FR" dirty="0">
                <a:solidFill>
                  <a:schemeClr val="bg1"/>
                </a:solidFill>
                <a:effectLst/>
                <a:latin typeface="Calibri" panose="020F0502020204030204" pitchFamily="34" charset="0"/>
                <a:ea typeface="Trebuchet MS" panose="020B0603020202020204" pitchFamily="34" charset="0"/>
              </a:rPr>
              <a:t>Importante économie informelle avec un travail non réglementé</a:t>
            </a:r>
            <a:r>
              <a:rPr lang="fr-FR" b="0" i="0" u="none" strike="noStrike" cap="none" dirty="0">
                <a:solidFill>
                  <a:schemeClr val="bg1"/>
                </a:solidFill>
                <a:latin typeface="Calibri"/>
                <a:ea typeface="Calibri"/>
                <a:cs typeface="Calibri"/>
                <a:sym typeface="Calibri"/>
              </a:rPr>
              <a:t> </a:t>
            </a:r>
            <a:r>
              <a:rPr lang="fr-FR" b="0" i="0" u="none" strike="noStrike" cap="none" dirty="0">
                <a:solidFill>
                  <a:schemeClr val="lt1"/>
                </a:solidFill>
                <a:latin typeface="Calibri"/>
                <a:ea typeface="Calibri"/>
                <a:cs typeface="Calibri"/>
                <a:sym typeface="Calibri"/>
              </a:rPr>
              <a:t>• </a:t>
            </a:r>
            <a:r>
              <a:rPr lang="fr-FR" dirty="0">
                <a:solidFill>
                  <a:schemeClr val="bg1"/>
                </a:solidFill>
                <a:effectLst/>
                <a:latin typeface="Calibri" panose="020F0502020204030204" pitchFamily="34" charset="0"/>
                <a:ea typeface="Trebuchet MS" panose="020B0603020202020204" pitchFamily="34" charset="0"/>
                <a:cs typeface="Trebuchet MS" panose="020B0603020202020204" pitchFamily="34" charset="0"/>
              </a:rPr>
              <a:t>Restrictions d'accès au marché du travail formel (par exemple, les réfugiés)</a:t>
            </a:r>
            <a:r>
              <a:rPr lang="fr-FR" b="0" i="0" u="none" strike="noStrike" cap="none" dirty="0">
                <a:solidFill>
                  <a:schemeClr val="lt1"/>
                </a:solidFill>
                <a:latin typeface="Calibri"/>
                <a:ea typeface="Calibri"/>
                <a:cs typeface="Calibri"/>
                <a:sym typeface="Calibri"/>
              </a:rPr>
              <a:t> • </a:t>
            </a:r>
            <a:r>
              <a:rPr lang="fr-FR" dirty="0">
                <a:solidFill>
                  <a:schemeClr val="bg1"/>
                </a:solidFill>
                <a:effectLst/>
                <a:latin typeface="Calibri" panose="020F0502020204030204" pitchFamily="34" charset="0"/>
                <a:ea typeface="Trebuchet MS" panose="020B0603020202020204" pitchFamily="34" charset="0"/>
              </a:rPr>
              <a:t>Recrutement d'enfants par les forces et groupes armés</a:t>
            </a:r>
            <a:endParaRPr lang="fr-FR" dirty="0">
              <a:solidFill>
                <a:schemeClr val="bg1"/>
              </a:solidFill>
            </a:endParaRPr>
          </a:p>
          <a:p>
            <a:pPr marL="285750" marR="0" lvl="0" indent="-184150" algn="just" rtl="0">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87" name="Google Shape;287;p6"/>
          <p:cNvSpPr txBox="1"/>
          <p:nvPr/>
        </p:nvSpPr>
        <p:spPr>
          <a:xfrm>
            <a:off x="7511142" y="2111822"/>
            <a:ext cx="4694301" cy="1308010"/>
          </a:xfrm>
          <a:prstGeom prst="rect">
            <a:avLst/>
          </a:prstGeom>
          <a:solidFill>
            <a:srgbClr val="97467D"/>
          </a:solidFill>
          <a:ln>
            <a:noFill/>
          </a:ln>
        </p:spPr>
        <p:txBody>
          <a:bodyPr spcFirstLastPara="1" wrap="square" lIns="91425" tIns="45700" rIns="91425" bIns="45700" anchor="t" anchorCtr="0">
            <a:spAutoFit/>
          </a:bodyPr>
          <a:lstStyle/>
          <a:p>
            <a:pPr marL="503238" indent="-325438">
              <a:buClr>
                <a:schemeClr val="lt1"/>
              </a:buClr>
              <a:buSzPts val="1600"/>
              <a:buFont typeface="Arial"/>
              <a:buChar char="•"/>
            </a:pP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Disponibilité d'une éducation de qualité et d'un travail décent</a:t>
            </a:r>
            <a:endParaRPr lang="en-US" sz="1300" dirty="0">
              <a:latin typeface="Calibri" panose="020F0502020204030204" pitchFamily="34" charset="0"/>
              <a:cs typeface="Calibri" panose="020F0502020204030204" pitchFamily="34" charset="0"/>
            </a:endParaRPr>
          </a:p>
          <a:p>
            <a:pPr marL="503238" marR="0" lvl="0" indent="-325438" algn="l" rtl="0">
              <a:spcBef>
                <a:spcPts val="0"/>
              </a:spcBef>
              <a:spcAft>
                <a:spcPts val="0"/>
              </a:spcAft>
              <a:buClr>
                <a:schemeClr val="lt1"/>
              </a:buClr>
              <a:buSzPts val="1600"/>
              <a:buFont typeface="Arial"/>
              <a:buChar char="•"/>
            </a:pP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Structures de soutien et systèmes de protection solides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Organisations et services communautaires • </a:t>
            </a: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Groupes de pairs positifs et activités récréatives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Services pour les personnes malades, handicapées ou </a:t>
            </a:r>
            <a:r>
              <a:rPr lang="fr-FR" sz="1300" dirty="0">
                <a:solidFill>
                  <a:srgbClr val="FFFFFF"/>
                </a:solidFill>
                <a:effectLst/>
                <a:latin typeface="Calibri" panose="020F0502020204030204" pitchFamily="34" charset="0"/>
                <a:ea typeface="Trebuchet MS" panose="020B0603020202020204" pitchFamily="34" charset="0"/>
              </a:rPr>
              <a:t>déficientes</a:t>
            </a:r>
            <a:endParaRPr sz="1300" b="0" i="0" u="none" strike="noStrike" cap="none" dirty="0">
              <a:solidFill>
                <a:schemeClr val="lt1"/>
              </a:solidFill>
              <a:latin typeface="Calibri"/>
              <a:ea typeface="Calibri"/>
              <a:cs typeface="Calibri"/>
              <a:sym typeface="Calibri"/>
            </a:endParaRPr>
          </a:p>
        </p:txBody>
      </p:sp>
      <p:sp>
        <p:nvSpPr>
          <p:cNvPr id="288" name="Google Shape;288;p6"/>
          <p:cNvSpPr txBox="1"/>
          <p:nvPr/>
        </p:nvSpPr>
        <p:spPr>
          <a:xfrm>
            <a:off x="-26893" y="2062103"/>
            <a:ext cx="4806000" cy="1277232"/>
          </a:xfrm>
          <a:prstGeom prst="rect">
            <a:avLst/>
          </a:prstGeom>
          <a:solidFill>
            <a:srgbClr val="97467D"/>
          </a:solid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lt1"/>
              </a:buClr>
              <a:buSzPts val="1600"/>
              <a:buFont typeface="Arial"/>
              <a:buChar char="•"/>
            </a:pPr>
            <a:r>
              <a:rPr lang="en-US"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Fermeture d'écoles et perturbation de l'enseignement</a:t>
            </a:r>
            <a:endParaRPr lang="en-US" sz="1300" dirty="0">
              <a:latin typeface="Calibri" panose="020F0502020204030204" pitchFamily="34" charset="0"/>
              <a:cs typeface="Calibri" panose="020F0502020204030204" pitchFamily="34" charset="0"/>
            </a:endParaRPr>
          </a:p>
          <a:p>
            <a:pPr marL="285750" indent="-285750">
              <a:buClr>
                <a:schemeClr val="lt1"/>
              </a:buClr>
              <a:buSzPts val="1600"/>
              <a:buFont typeface="Arial"/>
              <a:buChar char="•"/>
            </a:pPr>
            <a:r>
              <a:rPr lang="fr-FR" sz="130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Accès limité à un travail léger ou décent pour les adolescents   </a:t>
            </a:r>
            <a:r>
              <a:rPr lang="en-US" sz="1300" b="0" i="0" u="none" strike="noStrike" cap="none" dirty="0">
                <a:solidFill>
                  <a:schemeClr val="lt1"/>
                </a:solidFill>
                <a:latin typeface="Calibri"/>
                <a:ea typeface="Calibri"/>
                <a:cs typeface="Calibri"/>
                <a:sym typeface="Calibri"/>
              </a:rPr>
              <a:t> • </a:t>
            </a:r>
            <a:r>
              <a:rPr lang="en-US" sz="1300" dirty="0">
                <a:solidFill>
                  <a:schemeClr val="bg1"/>
                </a:solidFill>
                <a:effectLst/>
                <a:latin typeface="Calibri" panose="020F0502020204030204" pitchFamily="34" charset="0"/>
                <a:ea typeface="Trebuchet MS" panose="020B0603020202020204" pitchFamily="34" charset="0"/>
              </a:rPr>
              <a:t>Perte de terres, de moyens de subsistance et insécurité alimentaire</a:t>
            </a:r>
            <a:r>
              <a:rPr lang="en-US" sz="1300" b="0" i="0" u="none" strike="noStrike" cap="none" dirty="0">
                <a:solidFill>
                  <a:schemeClr val="bg1"/>
                </a:solidFill>
                <a:latin typeface="Calibri"/>
                <a:ea typeface="Calibri"/>
                <a:cs typeface="Calibri"/>
                <a:sym typeface="Calibri"/>
              </a:rPr>
              <a:t> </a:t>
            </a:r>
            <a:r>
              <a:rPr lang="en-US" sz="1300" b="0" i="0" u="none" strike="noStrike" cap="none" dirty="0">
                <a:solidFill>
                  <a:schemeClr val="lt1"/>
                </a:solidFill>
                <a:latin typeface="Calibri"/>
                <a:ea typeface="Calibri"/>
                <a:cs typeface="Calibri"/>
                <a:sym typeface="Calibri"/>
              </a:rPr>
              <a:t>• </a:t>
            </a:r>
            <a:r>
              <a:rPr lang="fr-FR" sz="130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Faibles systèmes communautaires de protection de l'enfance</a:t>
            </a:r>
            <a:r>
              <a:rPr lang="en-US" sz="1300" b="0" i="0" u="none" strike="noStrike" cap="none" dirty="0">
                <a:solidFill>
                  <a:schemeClr val="lt1"/>
                </a:solidFill>
                <a:latin typeface="Calibri"/>
                <a:ea typeface="Calibri"/>
                <a:cs typeface="Calibri"/>
                <a:sym typeface="Calibri"/>
              </a:rPr>
              <a:t> • </a:t>
            </a:r>
            <a:r>
              <a:rPr lang="fr-FR" sz="1300" spc="-1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Insécurité, discrimination et marginalisation</a:t>
            </a:r>
            <a:endParaRPr lang="en-US" sz="1300" dirty="0">
              <a:effectLst/>
              <a:latin typeface="Trebuchet MS" panose="020B0603020202020204" pitchFamily="34" charset="0"/>
              <a:ea typeface="Trebuchet MS" panose="020B0603020202020204" pitchFamily="34" charset="0"/>
              <a:cs typeface="Trebuchet MS" panose="020B0603020202020204" pitchFamily="34" charset="0"/>
            </a:endParaRPr>
          </a:p>
          <a:p>
            <a:pPr marL="285750" indent="-285750">
              <a:buClr>
                <a:schemeClr val="lt1"/>
              </a:buClr>
              <a:buSzPts val="1600"/>
              <a:buFont typeface="Arial"/>
              <a:buChar char="•"/>
            </a:pPr>
            <a:endParaRPr lang="en-US" sz="1200" dirty="0"/>
          </a:p>
        </p:txBody>
      </p:sp>
      <p:sp>
        <p:nvSpPr>
          <p:cNvPr id="289" name="Google Shape;289;p6"/>
          <p:cNvSpPr txBox="1"/>
          <p:nvPr/>
        </p:nvSpPr>
        <p:spPr>
          <a:xfrm>
            <a:off x="7265893" y="3419833"/>
            <a:ext cx="4952997" cy="1492676"/>
          </a:xfrm>
          <a:prstGeom prst="rect">
            <a:avLst/>
          </a:prstGeom>
          <a:solidFill>
            <a:srgbClr val="95CD7A"/>
          </a:solidFill>
          <a:ln>
            <a:noFill/>
          </a:ln>
        </p:spPr>
        <p:txBody>
          <a:bodyPr spcFirstLastPara="1" wrap="square" lIns="91425" tIns="45700" rIns="91425" bIns="45700" anchor="t" anchorCtr="0">
            <a:spAutoFit/>
          </a:bodyPr>
          <a:lstStyle/>
          <a:p>
            <a:pPr marL="765175" marR="0" lvl="0" indent="-358775" algn="l" rtl="0">
              <a:spcBef>
                <a:spcPts val="0"/>
              </a:spcBef>
              <a:spcAft>
                <a:spcPts val="0"/>
              </a:spcAft>
              <a:buClr>
                <a:schemeClr val="lt1"/>
              </a:buClr>
              <a:buSzPts val="1600"/>
              <a:buFont typeface="Arial"/>
              <a:buChar char="•"/>
            </a:pPr>
            <a:r>
              <a:rPr lang="fr-FR" sz="1500" spc="-10" dirty="0">
                <a:solidFill>
                  <a:srgbClr val="FFFFFF"/>
                </a:solidFill>
                <a:effectLst/>
                <a:latin typeface="Calibri" panose="020F0502020204030204" pitchFamily="34" charset="0"/>
                <a:ea typeface="Trebuchet MS" panose="020B0603020202020204" pitchFamily="34" charset="0"/>
              </a:rPr>
              <a:t>Présence des deux parents/tuteurs</a:t>
            </a:r>
            <a:endParaRPr sz="1500" dirty="0">
              <a:latin typeface="Calibri" panose="020F0502020204030204" pitchFamily="34" charset="0"/>
              <a:cs typeface="Calibri" panose="020F0502020204030204" pitchFamily="34" charset="0"/>
            </a:endParaRPr>
          </a:p>
          <a:p>
            <a:pPr marL="765175" indent="-358775">
              <a:buClr>
                <a:schemeClr val="lt1"/>
              </a:buClr>
              <a:buSzPts val="1600"/>
              <a:buFont typeface="Arial"/>
              <a:buChar char="•"/>
            </a:pPr>
            <a:r>
              <a:rPr lang="fr-FR" sz="1500" dirty="0">
                <a:solidFill>
                  <a:srgbClr val="FFFFFF"/>
                </a:solidFill>
                <a:effectLst/>
                <a:latin typeface="Calibri" panose="020F0502020204030204" pitchFamily="34" charset="0"/>
                <a:ea typeface="Trebuchet MS" panose="020B0603020202020204" pitchFamily="34" charset="0"/>
              </a:rPr>
              <a:t>Revenu adéquat et sûr pour les membres adultes de la famille</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Accès à la sécurité alimentaire, aux services de base et à l'information</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500" dirty="0">
              <a:latin typeface="Calibri" panose="020F0502020204030204" pitchFamily="34" charset="0"/>
              <a:cs typeface="Calibri" panose="020F0502020204030204" pitchFamily="34" charset="0"/>
            </a:endParaRPr>
          </a:p>
          <a:p>
            <a:pPr marL="765175" marR="0" lvl="0" indent="-358775" algn="l" rtl="0">
              <a:spcBef>
                <a:spcPts val="0"/>
              </a:spcBef>
              <a:spcAft>
                <a:spcPts val="0"/>
              </a:spcAft>
              <a:buClr>
                <a:schemeClr val="lt1"/>
              </a:buClr>
              <a:buSzPts val="1600"/>
              <a:buFont typeface="Arial"/>
              <a:buChar char="•"/>
            </a:pPr>
            <a:r>
              <a:rPr lang="en-US"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Valeur positive </a:t>
            </a:r>
            <a:r>
              <a:rPr lang="en-US" sz="1500" dirty="0">
                <a:solidFill>
                  <a:srgbClr val="FFFFFF"/>
                </a:solidFill>
                <a:effectLst/>
                <a:latin typeface="Calibri" panose="020F0502020204030204" pitchFamily="34" charset="0"/>
                <a:ea typeface="Trebuchet MS" panose="020B0603020202020204" pitchFamily="34" charset="0"/>
              </a:rPr>
              <a:t>accordée à l'éducation dans le ménage</a:t>
            </a:r>
            <a:r>
              <a:rPr lang="en-US"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p>
        </p:txBody>
      </p:sp>
      <p:sp>
        <p:nvSpPr>
          <p:cNvPr id="290" name="Google Shape;290;p6"/>
          <p:cNvSpPr txBox="1"/>
          <p:nvPr/>
        </p:nvSpPr>
        <p:spPr>
          <a:xfrm>
            <a:off x="-2" y="3319926"/>
            <a:ext cx="4822620" cy="1723508"/>
          </a:xfrm>
          <a:prstGeom prst="rect">
            <a:avLst/>
          </a:prstGeom>
          <a:solidFill>
            <a:srgbClr val="95CD7A"/>
          </a:solid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lt1"/>
              </a:buClr>
              <a:buSzPts val="1600"/>
              <a:buFont typeface="Arial"/>
              <a:buChar char="•"/>
            </a:pPr>
            <a:r>
              <a:rPr lang="fr-FR" sz="1500" dirty="0">
                <a:solidFill>
                  <a:srgbClr val="FFFFFF"/>
                </a:solidFill>
                <a:effectLst/>
                <a:latin typeface="Calibri" panose="020F0502020204030204" pitchFamily="34" charset="0"/>
                <a:ea typeface="Trebuchet MS" panose="020B0603020202020204" pitchFamily="34" charset="0"/>
              </a:rPr>
              <a:t>Faible revenu et manque d'accès aux besoins de base</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en-GB" sz="1500" b="0" i="0" u="none" strike="noStrike" cap="none" dirty="0">
                <a:latin typeface="Calibri" panose="020F0502020204030204" pitchFamily="34" charset="0"/>
                <a:ea typeface="Calibri"/>
                <a:cs typeface="Calibri" panose="020F0502020204030204" pitchFamily="34" charset="0"/>
                <a:sym typeface="Calibri"/>
              </a:rPr>
              <a:t> </a:t>
            </a:r>
            <a:r>
              <a:rPr lang="fr-FR" sz="1500" spc="-10" dirty="0">
                <a:solidFill>
                  <a:srgbClr val="FFFFFF"/>
                </a:solidFill>
                <a:effectLst/>
                <a:latin typeface="Calibri" panose="020F0502020204030204" pitchFamily="34" charset="0"/>
                <a:ea typeface="Trebuchet MS" panose="020B0603020202020204" pitchFamily="34" charset="0"/>
              </a:rPr>
              <a:t>Manque de documents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spc="-10" dirty="0">
                <a:solidFill>
                  <a:srgbClr val="FFFFFF"/>
                </a:solidFill>
                <a:effectLst/>
                <a:latin typeface="Calibri" panose="020F0502020204030204" pitchFamily="34" charset="0"/>
                <a:ea typeface="Trebuchet MS" panose="020B0603020202020204" pitchFamily="34" charset="0"/>
              </a:rPr>
              <a:t>Accès limité à l'information </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spc="-1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Statut de déplacé des parents</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p>
          <a:p>
            <a:pPr marL="285750" marR="0" lvl="0" indent="-285750" algn="l" rtl="0">
              <a:spcBef>
                <a:spcPts val="0"/>
              </a:spcBef>
              <a:spcAft>
                <a:spcPts val="0"/>
              </a:spcAft>
              <a:buClr>
                <a:schemeClr val="lt1"/>
              </a:buClr>
              <a:buSzPts val="1600"/>
              <a:buFont typeface="Arial"/>
              <a:buChar char="•"/>
            </a:pP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fr-FR" sz="1500" spc="-2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Manque d'adultes disponibles dans la famille qui peuvent travailler</a:t>
            </a:r>
            <a:r>
              <a:rPr lang="fr-FR"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500" spc="-10" dirty="0">
                <a:solidFill>
                  <a:srgbClr val="FFFFFF"/>
                </a:solidFill>
                <a:effectLst/>
                <a:latin typeface="Calibri" panose="020F0502020204030204" pitchFamily="34" charset="0"/>
                <a:ea typeface="Trebuchet MS" panose="020B0603020202020204" pitchFamily="34" charset="0"/>
              </a:rPr>
              <a:t>Manque de services de garde d'enfants </a:t>
            </a:r>
          </a:p>
          <a:p>
            <a:pPr marL="285750" marR="0" lvl="0" indent="-285750" algn="l" rtl="0">
              <a:spcBef>
                <a:spcPts val="0"/>
              </a:spcBef>
              <a:spcAft>
                <a:spcPts val="0"/>
              </a:spcAft>
              <a:buClr>
                <a:schemeClr val="lt1"/>
              </a:buClr>
              <a:buSzPts val="1600"/>
              <a:buFont typeface="Arial"/>
              <a:buChar char="•"/>
            </a:pPr>
            <a:r>
              <a:rPr lang="fr-FR" sz="1500" spc="-10" dirty="0">
                <a:solidFill>
                  <a:srgbClr val="FFFFFF"/>
                </a:solidFill>
                <a:effectLst/>
                <a:latin typeface="Calibri" panose="020F0502020204030204" pitchFamily="34" charset="0"/>
                <a:ea typeface="Trebuchet MS" panose="020B0603020202020204" pitchFamily="34" charset="0"/>
              </a:rPr>
              <a:t>Violence domestique et détresse</a:t>
            </a:r>
            <a:r>
              <a:rPr lang="en-GB" sz="15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500" dirty="0">
              <a:latin typeface="Calibri" panose="020F0502020204030204" pitchFamily="34" charset="0"/>
              <a:cs typeface="Calibri" panose="020F0502020204030204" pitchFamily="34" charset="0"/>
            </a:endParaRPr>
          </a:p>
          <a:p>
            <a:pPr marL="285750" marR="0" lvl="0" indent="-184150" algn="l" rtl="0">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91" name="Google Shape;291;p6"/>
          <p:cNvSpPr txBox="1"/>
          <p:nvPr/>
        </p:nvSpPr>
        <p:spPr>
          <a:xfrm>
            <a:off x="7089585" y="4910727"/>
            <a:ext cx="5142747" cy="2062063"/>
          </a:xfrm>
          <a:prstGeom prst="rect">
            <a:avLst/>
          </a:prstGeom>
          <a:solidFill>
            <a:schemeClr val="accent5"/>
          </a:solidFill>
          <a:ln>
            <a:noFill/>
          </a:ln>
        </p:spPr>
        <p:txBody>
          <a:bodyPr spcFirstLastPara="1" wrap="square" lIns="91425" tIns="45700" rIns="91425" bIns="45700" anchor="t" anchorCtr="0">
            <a:spAutoFit/>
          </a:bodyPr>
          <a:lstStyle/>
          <a:p>
            <a:pPr marL="992188" marR="0" lvl="1" indent="-357188" algn="l" rtl="0">
              <a:spcBef>
                <a:spcPts val="0"/>
              </a:spcBef>
              <a:spcAft>
                <a:spcPts val="0"/>
              </a:spcAft>
              <a:buClr>
                <a:schemeClr val="lt1"/>
              </a:buClr>
              <a:buSzPts val="1600"/>
              <a:buFont typeface="Arial"/>
              <a:buChar char="•"/>
            </a:pPr>
            <a:r>
              <a:rPr lang="fr-FR" sz="1600" spc="-10" dirty="0">
                <a:solidFill>
                  <a:srgbClr val="FFFFFF"/>
                </a:solidFill>
                <a:effectLst/>
                <a:latin typeface="Calibri" panose="020F0502020204030204" pitchFamily="34" charset="0"/>
                <a:ea typeface="Trebuchet MS" panose="020B0603020202020204" pitchFamily="34" charset="0"/>
              </a:rPr>
              <a:t>À l'école ou en formation</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992188" marR="0" lvl="1" indent="-357188" algn="l" rtl="0">
              <a:spcBef>
                <a:spcPts val="0"/>
              </a:spcBef>
              <a:spcAft>
                <a:spcPts val="0"/>
              </a:spcAft>
              <a:buClr>
                <a:schemeClr val="lt1"/>
              </a:buClr>
              <a:buSzPts val="1600"/>
              <a:buFont typeface="Arial"/>
              <a:buChar char="•"/>
            </a:pPr>
            <a:r>
              <a:rPr lang="fr-FR" sz="1600" spc="-20" dirty="0">
                <a:solidFill>
                  <a:srgbClr val="FFFFFF"/>
                </a:solidFill>
                <a:effectLst/>
                <a:latin typeface="Calibri" panose="020F0502020204030204" pitchFamily="34" charset="0"/>
                <a:ea typeface="Trebuchet MS" panose="020B0603020202020204" pitchFamily="34" charset="0"/>
              </a:rPr>
              <a:t>Accès à un travail léger ou décent</a:t>
            </a:r>
            <a:endParaRPr sz="1600" dirty="0">
              <a:latin typeface="Calibri" panose="020F0502020204030204" pitchFamily="34" charset="0"/>
              <a:cs typeface="Calibri" panose="020F0502020204030204" pitchFamily="34" charset="0"/>
            </a:endParaRPr>
          </a:p>
          <a:p>
            <a:pPr marL="992188" lvl="1" indent="-357188">
              <a:buClr>
                <a:schemeClr val="lt1"/>
              </a:buClr>
              <a:buSzPts val="1600"/>
              <a:buFont typeface="Arial"/>
              <a:buChar char="•"/>
            </a:pPr>
            <a:r>
              <a:rPr lang="fr-FR" sz="1600" spc="-1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Du temps pour le jeu et les activités récréatives</a:t>
            </a:r>
            <a:endParaRPr sz="1600" dirty="0">
              <a:latin typeface="Calibri" panose="020F0502020204030204" pitchFamily="34" charset="0"/>
              <a:cs typeface="Calibri" panose="020F0502020204030204" pitchFamily="34" charset="0"/>
            </a:endParaRPr>
          </a:p>
          <a:p>
            <a:pPr marL="992188" marR="0" lvl="1" indent="-357188" algn="l" rtl="0">
              <a:spcBef>
                <a:spcPts val="0"/>
              </a:spcBef>
              <a:spcAft>
                <a:spcPts val="0"/>
              </a:spcAft>
              <a:buClr>
                <a:schemeClr val="lt1"/>
              </a:buClr>
              <a:buSzPts val="1600"/>
              <a:buFont typeface="Arial"/>
              <a:buChar char="•"/>
            </a:pPr>
            <a:r>
              <a:rPr lang="fr-FR" sz="1600" dirty="0">
                <a:solidFill>
                  <a:srgbClr val="FFFFFF"/>
                </a:solidFill>
                <a:effectLst/>
                <a:latin typeface="Calibri" panose="020F0502020204030204" pitchFamily="34" charset="0"/>
                <a:ea typeface="Trebuchet MS" panose="020B0603020202020204" pitchFamily="34" charset="0"/>
              </a:rPr>
              <a:t>Relations positives avec les parents, les membres de la famille et les pairs</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992188" marR="0" lvl="1" indent="-357188" algn="l" rtl="0">
              <a:spcBef>
                <a:spcPts val="0"/>
              </a:spcBef>
              <a:spcAft>
                <a:spcPts val="0"/>
              </a:spcAft>
              <a:buClr>
                <a:schemeClr val="lt1"/>
              </a:buClr>
              <a:buSzPts val="1600"/>
              <a:buFont typeface="Arial"/>
              <a:buChar char="•"/>
            </a:pPr>
            <a:r>
              <a:rPr lang="fr-FR" sz="1600" spc="-10" dirty="0">
                <a:solidFill>
                  <a:srgbClr val="FFFFFF"/>
                </a:solidFill>
                <a:effectLst/>
                <a:latin typeface="Calibri" panose="020F0502020204030204" pitchFamily="34" charset="0"/>
                <a:ea typeface="Trebuchet MS" panose="020B0603020202020204" pitchFamily="34" charset="0"/>
              </a:rPr>
              <a:t>Compétences de vie et accès à l'informati</a:t>
            </a:r>
            <a:r>
              <a:rPr lang="en-GB" sz="1600" spc="-10" dirty="0">
                <a:solidFill>
                  <a:schemeClr val="lt1"/>
                </a:solidFill>
                <a:effectLst/>
                <a:latin typeface="Calibri" panose="020F0502020204030204" pitchFamily="34" charset="0"/>
                <a:ea typeface="Trebuchet MS" panose="020B0603020202020204" pitchFamily="34" charset="0"/>
                <a:cs typeface="Calibri" panose="020F0502020204030204" pitchFamily="34" charset="0"/>
                <a:sym typeface="Calibri"/>
              </a:rPr>
              <a:t>on</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992188" marR="0" lvl="1" indent="-357188" algn="l" rtl="0">
              <a:spcBef>
                <a:spcPts val="0"/>
              </a:spcBef>
              <a:spcAft>
                <a:spcPts val="0"/>
              </a:spcAft>
              <a:buClr>
                <a:schemeClr val="lt1"/>
              </a:buClr>
              <a:buSzPts val="1600"/>
              <a:buFont typeface="Arial"/>
              <a:buChar char="•"/>
            </a:pP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Bonne </a:t>
            </a:r>
            <a:r>
              <a:rPr lang="en-US" sz="1600" spc="-10" dirty="0">
                <a:solidFill>
                  <a:schemeClr val="bg1"/>
                </a:solidFill>
                <a:effectLst/>
                <a:latin typeface="Calibri" panose="020F0502020204030204" pitchFamily="34" charset="0"/>
                <a:ea typeface="Trebuchet MS" panose="020B0603020202020204" pitchFamily="34" charset="0"/>
              </a:rPr>
              <a:t>santé</a:t>
            </a:r>
            <a:endParaRPr sz="1600" dirty="0">
              <a:solidFill>
                <a:schemeClr val="bg1"/>
              </a:solidFill>
              <a:latin typeface="Calibri" panose="020F0502020204030204" pitchFamily="34" charset="0"/>
              <a:cs typeface="Calibri" panose="020F0502020204030204" pitchFamily="34" charset="0"/>
            </a:endParaRPr>
          </a:p>
          <a:p>
            <a:pPr marL="992188" marR="0" lvl="1" indent="-357188" algn="l" rtl="0">
              <a:spcBef>
                <a:spcPts val="0"/>
              </a:spcBef>
              <a:spcAft>
                <a:spcPts val="0"/>
              </a:spcAft>
              <a:buClr>
                <a:schemeClr val="lt1"/>
              </a:buClr>
              <a:buSzPts val="1600"/>
              <a:buFont typeface="Arial"/>
              <a:buChar char="•"/>
            </a:pPr>
            <a:r>
              <a:rPr lang="fr-FR" sz="1600" dirty="0">
                <a:solidFill>
                  <a:schemeClr val="bg1"/>
                </a:solidFill>
                <a:effectLst/>
                <a:latin typeface="Calibri" panose="020F0502020204030204" pitchFamily="34" charset="0"/>
                <a:ea typeface="Trebuchet MS" panose="020B0603020202020204" pitchFamily="34" charset="0"/>
              </a:rPr>
              <a:t>Statut juridique et documents</a:t>
            </a:r>
            <a:endParaRPr sz="1600" dirty="0">
              <a:solidFill>
                <a:schemeClr val="bg1"/>
              </a:solidFill>
              <a:latin typeface="Calibri" panose="020F0502020204030204" pitchFamily="34" charset="0"/>
              <a:cs typeface="Calibri" panose="020F0502020204030204" pitchFamily="34" charset="0"/>
            </a:endParaRPr>
          </a:p>
        </p:txBody>
      </p:sp>
      <p:sp>
        <p:nvSpPr>
          <p:cNvPr id="292" name="Google Shape;292;p6"/>
          <p:cNvSpPr txBox="1"/>
          <p:nvPr/>
        </p:nvSpPr>
        <p:spPr>
          <a:xfrm>
            <a:off x="-13446" y="4919960"/>
            <a:ext cx="7103031" cy="2062063"/>
          </a:xfrm>
          <a:prstGeom prst="rect">
            <a:avLst/>
          </a:prstGeom>
          <a:solidFill>
            <a:schemeClr val="accent5"/>
          </a:solidFill>
          <a:ln>
            <a:noFill/>
          </a:ln>
        </p:spPr>
        <p:txBody>
          <a:bodyPr spcFirstLastPara="1" wrap="square" lIns="91425" tIns="45700" rIns="91425" bIns="45700" anchor="t" anchorCtr="0">
            <a:spAutoFit/>
          </a:bodyPr>
          <a:lstStyle/>
          <a:p>
            <a:pPr marL="285750" indent="-285750">
              <a:buClr>
                <a:schemeClr val="lt1"/>
              </a:buClr>
              <a:buSzPts val="1600"/>
              <a:buFont typeface="Arial"/>
              <a:buChar char="•"/>
            </a:pPr>
            <a:r>
              <a:rPr lang="en-US" sz="1600" spc="-2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Non scolarisés ou avec de grandes lacunes scolaires</a:t>
            </a:r>
            <a:endParaRPr sz="1600" dirty="0">
              <a:latin typeface="Calibri" panose="020F0502020204030204" pitchFamily="34" charset="0"/>
              <a:cs typeface="Calibri" panose="020F0502020204030204" pitchFamily="34" charset="0"/>
            </a:endParaRPr>
          </a:p>
          <a:p>
            <a:pPr marL="285750" indent="-285750">
              <a:buClr>
                <a:schemeClr val="lt1"/>
              </a:buClr>
              <a:buSzPts val="1600"/>
              <a:buFont typeface="Arial"/>
              <a:buChar char="•"/>
            </a:pPr>
            <a:r>
              <a:rPr lang="en-US" sz="1600" spc="-2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Combinant l'école et le travail</a:t>
            </a:r>
            <a:endParaRPr sz="1600" dirty="0">
              <a:latin typeface="Calibri" panose="020F0502020204030204" pitchFamily="34" charset="0"/>
              <a:cs typeface="Calibri" panose="020F0502020204030204" pitchFamily="34" charset="0"/>
            </a:endParaRPr>
          </a:p>
          <a:p>
            <a:pPr marL="285750" indent="-285750">
              <a:buClr>
                <a:schemeClr val="lt1"/>
              </a:buClr>
              <a:buSzPts val="1600"/>
              <a:buFont typeface="Arial"/>
              <a:buChar char="•"/>
            </a:pPr>
            <a:r>
              <a:rPr lang="fr-FR" sz="1600" spc="-1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En déplacement, séparés ou non accompagnés</a:t>
            </a:r>
            <a:endParaRPr sz="1600" dirty="0">
              <a:latin typeface="Calibri" panose="020F0502020204030204" pitchFamily="34" charset="0"/>
              <a:cs typeface="Calibri" panose="020F0502020204030204" pitchFamily="34" charset="0"/>
            </a:endParaRPr>
          </a:p>
          <a:p>
            <a:pPr marL="285750" marR="0" lvl="0" indent="-285750" algn="l" rtl="0">
              <a:spcBef>
                <a:spcPts val="0"/>
              </a:spcBef>
              <a:spcAft>
                <a:spcPts val="0"/>
              </a:spcAft>
              <a:buClr>
                <a:schemeClr val="lt1"/>
              </a:buClr>
              <a:buSzPts val="1600"/>
              <a:buFont typeface="Arial"/>
              <a:buChar char="•"/>
            </a:pPr>
            <a:r>
              <a:rPr lang="fr-FR" sz="1600" spc="-2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Violence, abus, négligence ou exploitation </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285750" marR="0" lvl="0" indent="-285750" algn="l" rtl="0">
              <a:spcBef>
                <a:spcPts val="0"/>
              </a:spcBef>
              <a:spcAft>
                <a:spcPts val="0"/>
              </a:spcAft>
              <a:buClr>
                <a:schemeClr val="lt1"/>
              </a:buClr>
              <a:buSzPts val="1600"/>
              <a:buFont typeface="Arial"/>
              <a:buChar char="•"/>
            </a:pPr>
            <a:r>
              <a:rPr lang="en-US" sz="1600" spc="-1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Maladie ou handicap </a:t>
            </a:r>
            <a:endParaRPr sz="1600" dirty="0">
              <a:latin typeface="Calibri" panose="020F0502020204030204" pitchFamily="34" charset="0"/>
              <a:cs typeface="Calibri" panose="020F0502020204030204" pitchFamily="34" charset="0"/>
            </a:endParaRPr>
          </a:p>
          <a:p>
            <a:pPr marL="285750" indent="-285750">
              <a:buClr>
                <a:schemeClr val="lt1"/>
              </a:buClr>
              <a:buSzPts val="1600"/>
              <a:buFont typeface="Arial"/>
              <a:buChar char="•"/>
            </a:pPr>
            <a:r>
              <a:rPr lang="fr-FR" sz="1600" spc="-1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Statut de personne déplacée</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a:p>
            <a:pPr marL="285750" marR="0" lvl="0" indent="-285750" algn="l" rtl="0">
              <a:spcBef>
                <a:spcPts val="0"/>
              </a:spcBef>
              <a:spcAft>
                <a:spcPts val="0"/>
              </a:spcAft>
              <a:buClr>
                <a:schemeClr val="lt1"/>
              </a:buClr>
              <a:buSzPts val="1600"/>
              <a:buFont typeface="Arial"/>
              <a:buChar char="•"/>
            </a:pPr>
            <a:r>
              <a:rPr lang="fr-FR" sz="1600" spc="-1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Absence d'acte de naissance </a:t>
            </a:r>
            <a:endParaRPr sz="1600" dirty="0">
              <a:latin typeface="Calibri" panose="020F0502020204030204" pitchFamily="34" charset="0"/>
              <a:cs typeface="Calibri" panose="020F0502020204030204" pitchFamily="34" charset="0"/>
            </a:endParaRPr>
          </a:p>
          <a:p>
            <a:pPr marL="285750" marR="0" lvl="0" indent="-285750" algn="l" rtl="0">
              <a:spcBef>
                <a:spcPts val="0"/>
              </a:spcBef>
              <a:spcAft>
                <a:spcPts val="0"/>
              </a:spcAft>
              <a:buClr>
                <a:schemeClr val="lt1"/>
              </a:buClr>
              <a:buSzPts val="1600"/>
              <a:buFont typeface="Arial"/>
              <a:buChar char="•"/>
            </a:pPr>
            <a:r>
              <a:rPr lang="fr-FR" sz="1600" spc="-2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Membre d'un groupe armé ou d'un gang </a:t>
            </a:r>
            <a:r>
              <a:rPr lang="en-GB" sz="16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600" dirty="0">
              <a:latin typeface="Calibri" panose="020F0502020204030204" pitchFamily="34" charset="0"/>
              <a:cs typeface="Calibri" panose="020F0502020204030204" pitchFamily="34" charset="0"/>
            </a:endParaRPr>
          </a:p>
        </p:txBody>
      </p:sp>
      <p:sp>
        <p:nvSpPr>
          <p:cNvPr id="293" name="Google Shape;293;p6"/>
          <p:cNvSpPr txBox="1"/>
          <p:nvPr/>
        </p:nvSpPr>
        <p:spPr>
          <a:xfrm>
            <a:off x="209594" y="120085"/>
            <a:ext cx="3194142"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b="1" i="0" u="none" strike="noStrike" cap="none" dirty="0">
                <a:solidFill>
                  <a:schemeClr val="dk1"/>
                </a:solidFill>
                <a:latin typeface="Calibri"/>
                <a:ea typeface="Calibri"/>
                <a:cs typeface="Calibri"/>
                <a:sym typeface="Calibri"/>
              </a:rPr>
              <a:t>FACTEURS DE RISQUE</a:t>
            </a:r>
            <a:endParaRPr dirty="0"/>
          </a:p>
        </p:txBody>
      </p:sp>
      <p:sp>
        <p:nvSpPr>
          <p:cNvPr id="294" name="Google Shape;294;p6"/>
          <p:cNvSpPr txBox="1"/>
          <p:nvPr/>
        </p:nvSpPr>
        <p:spPr>
          <a:xfrm>
            <a:off x="8078875" y="135553"/>
            <a:ext cx="4003491"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b="1" dirty="0">
                <a:solidFill>
                  <a:schemeClr val="dk1"/>
                </a:solidFill>
                <a:latin typeface="Calibri"/>
                <a:ea typeface="Calibri"/>
                <a:cs typeface="Calibri"/>
                <a:sym typeface="Calibri"/>
              </a:rPr>
              <a:t>FACTEURS DE PROTECTION</a:t>
            </a:r>
            <a:endParaRPr dirty="0"/>
          </a:p>
        </p:txBody>
      </p:sp>
      <p:pic>
        <p:nvPicPr>
          <p:cNvPr id="295" name="Google Shape;295;p6"/>
          <p:cNvPicPr preferRelativeResize="0"/>
          <p:nvPr/>
        </p:nvPicPr>
        <p:blipFill rotWithShape="1">
          <a:blip r:embed="rId3">
            <a:alphaModFix/>
          </a:blip>
          <a:srcRect/>
          <a:stretch/>
        </p:blipFill>
        <p:spPr>
          <a:xfrm>
            <a:off x="3252957" y="-128819"/>
            <a:ext cx="1569661" cy="15696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idx="1"/>
          </p:nvPr>
        </p:nvSpPr>
        <p:spPr>
          <a:xfrm>
            <a:off x="1828006" y="1260264"/>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US" sz="4000" dirty="0">
                <a:latin typeface="Calibri"/>
                <a:ea typeface="Calibri"/>
                <a:cs typeface="Calibri"/>
                <a:sym typeface="Calibri"/>
              </a:rPr>
              <a:t>CADRE DE PROGRAMMATION POUR LE TRAVAIL DES ENFANTS</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grpSp>
        <p:nvGrpSpPr>
          <p:cNvPr id="306" name="Google Shape;306;p8"/>
          <p:cNvGrpSpPr/>
          <p:nvPr/>
        </p:nvGrpSpPr>
        <p:grpSpPr>
          <a:xfrm>
            <a:off x="0" y="0"/>
            <a:ext cx="12192000" cy="6857999"/>
            <a:chOff x="0" y="0"/>
            <a:chExt cx="12192000" cy="6857999"/>
          </a:xfrm>
        </p:grpSpPr>
        <p:sp>
          <p:nvSpPr>
            <p:cNvPr id="307" name="Google Shape;307;p8"/>
            <p:cNvSpPr/>
            <p:nvPr/>
          </p:nvSpPr>
          <p:spPr>
            <a:xfrm>
              <a:off x="0" y="0"/>
              <a:ext cx="12192000" cy="6857999"/>
            </a:xfrm>
            <a:prstGeom prst="roundRect">
              <a:avLst>
                <a:gd name="adj" fmla="val 85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8" name="Google Shape;308;p8"/>
            <p:cNvSpPr txBox="1"/>
            <p:nvPr/>
          </p:nvSpPr>
          <p:spPr>
            <a:xfrm>
              <a:off x="170734" y="170734"/>
              <a:ext cx="11850532" cy="6516531"/>
            </a:xfrm>
            <a:prstGeom prst="rect">
              <a:avLst/>
            </a:prstGeom>
            <a:noFill/>
            <a:ln>
              <a:noFill/>
            </a:ln>
          </p:spPr>
          <p:txBody>
            <a:bodyPr spcFirstLastPara="1" wrap="square" lIns="129525" tIns="129525" rIns="129525" bIns="5322550"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fr-FR" sz="3400" b="1" dirty="0">
                  <a:solidFill>
                    <a:schemeClr val="lt1"/>
                  </a:solidFill>
                  <a:latin typeface="Calibri"/>
                  <a:ea typeface="Calibri"/>
                  <a:cs typeface="Calibri"/>
                  <a:sym typeface="Calibri"/>
                </a:rPr>
                <a:t>LA PLANIFICATION STRATÉGIQUE ET DE RÉPONSE CONDUIT À L'IDENTIFICATION DES RÔLES, DES SECTEURS, DES ORGANISATIONS ET DES INDIVIDUS. ELLE DOIT:</a:t>
              </a:r>
              <a:endParaRPr dirty="0"/>
            </a:p>
          </p:txBody>
        </p:sp>
        <p:sp>
          <p:nvSpPr>
            <p:cNvPr id="309" name="Google Shape;309;p8"/>
            <p:cNvSpPr/>
            <p:nvPr/>
          </p:nvSpPr>
          <p:spPr>
            <a:xfrm>
              <a:off x="304800" y="1714499"/>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0" name="Google Shape;310;p8"/>
            <p:cNvSpPr txBox="1"/>
            <p:nvPr/>
          </p:nvSpPr>
          <p:spPr>
            <a:xfrm>
              <a:off x="361042" y="1770741"/>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libri"/>
                <a:buNone/>
              </a:pPr>
              <a:r>
                <a:rPr lang="en-GB" sz="2400" dirty="0">
                  <a:solidFill>
                    <a:srgbClr val="000000"/>
                  </a:solidFill>
                  <a:latin typeface="Calibri"/>
                  <a:ea typeface="Calibri"/>
                  <a:cs typeface="Calibri"/>
                  <a:sym typeface="Calibri"/>
                </a:rPr>
                <a:t>… être </a:t>
              </a:r>
              <a:r>
                <a:rPr lang="en-GB" sz="2400" dirty="0" err="1">
                  <a:solidFill>
                    <a:srgbClr val="000000"/>
                  </a:solidFill>
                  <a:latin typeface="Calibri"/>
                  <a:ea typeface="Calibri"/>
                  <a:cs typeface="Calibri"/>
                  <a:sym typeface="Calibri"/>
                </a:rPr>
                <a:t>coordonnée</a:t>
              </a:r>
              <a:r>
                <a:rPr lang="en-GB" sz="2400" dirty="0">
                  <a:solidFill>
                    <a:srgbClr val="000000"/>
                  </a:solidFill>
                  <a:latin typeface="Calibri"/>
                  <a:ea typeface="Calibri"/>
                  <a:cs typeface="Calibri"/>
                  <a:sym typeface="Calibri"/>
                </a:rPr>
                <a:t> et </a:t>
              </a:r>
              <a:r>
                <a:rPr lang="en-GB" sz="2400" dirty="0" err="1">
                  <a:solidFill>
                    <a:srgbClr val="000000"/>
                  </a:solidFill>
                  <a:latin typeface="Calibri"/>
                  <a:ea typeface="Calibri"/>
                  <a:cs typeface="Calibri"/>
                  <a:sym typeface="Calibri"/>
                </a:rPr>
                <a:t>en</a:t>
              </a:r>
              <a:r>
                <a:rPr lang="en-GB" sz="2400" dirty="0">
                  <a:solidFill>
                    <a:srgbClr val="000000"/>
                  </a:solidFill>
                  <a:latin typeface="Calibri"/>
                  <a:ea typeface="Calibri"/>
                  <a:cs typeface="Calibri"/>
                  <a:sym typeface="Calibri"/>
                </a:rPr>
                <a:t> inter-</a:t>
              </a:r>
              <a:r>
                <a:rPr lang="en-GB" sz="2400" dirty="0" err="1">
                  <a:solidFill>
                    <a:srgbClr val="000000"/>
                  </a:solidFill>
                  <a:latin typeface="Calibri"/>
                  <a:ea typeface="Calibri"/>
                  <a:cs typeface="Calibri"/>
                  <a:sym typeface="Calibri"/>
                </a:rPr>
                <a:t>agence</a:t>
              </a:r>
              <a:endParaRPr dirty="0"/>
            </a:p>
          </p:txBody>
        </p:sp>
        <p:sp>
          <p:nvSpPr>
            <p:cNvPr id="311" name="Google Shape;311;p8"/>
            <p:cNvSpPr/>
            <p:nvPr/>
          </p:nvSpPr>
          <p:spPr>
            <a:xfrm>
              <a:off x="304800" y="4157572"/>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2" name="Google Shape;312;p8"/>
            <p:cNvSpPr txBox="1"/>
            <p:nvPr/>
          </p:nvSpPr>
          <p:spPr>
            <a:xfrm>
              <a:off x="361042" y="4213814"/>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400"/>
                <a:buFont typeface="Calibri"/>
                <a:buNone/>
              </a:pPr>
              <a:r>
                <a:rPr lang="en-GB" sz="2400" dirty="0">
                  <a:solidFill>
                    <a:schemeClr val="dk1"/>
                  </a:solidFill>
                  <a:latin typeface="Calibri"/>
                  <a:ea typeface="Calibri"/>
                  <a:cs typeface="Calibri"/>
                  <a:sym typeface="Calibri"/>
                </a:rPr>
                <a:t>…</a:t>
              </a:r>
              <a:r>
                <a:rPr lang="fr-FR" sz="2400" dirty="0">
                  <a:solidFill>
                    <a:srgbClr val="000000"/>
                  </a:solidFill>
                  <a:latin typeface="Calibri"/>
                  <a:ea typeface="Calibri"/>
                  <a:cs typeface="Calibri"/>
                  <a:sym typeface="Calibri"/>
                </a:rPr>
                <a:t> reposer sur l'analyse de la situation et sur des données probantes</a:t>
              </a:r>
              <a:endParaRPr dirty="0"/>
            </a:p>
          </p:txBody>
        </p:sp>
        <p:sp>
          <p:nvSpPr>
            <p:cNvPr id="313" name="Google Shape;313;p8"/>
            <p:cNvSpPr/>
            <p:nvPr/>
          </p:nvSpPr>
          <p:spPr>
            <a:xfrm>
              <a:off x="2416620" y="1714499"/>
              <a:ext cx="9492358" cy="4800599"/>
            </a:xfrm>
            <a:prstGeom prst="roundRect">
              <a:avLst>
                <a:gd name="adj" fmla="val 10500"/>
              </a:avLst>
            </a:prstGeom>
            <a:solidFill>
              <a:srgbClr val="E3D3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4" name="Google Shape;314;p8"/>
            <p:cNvSpPr txBox="1"/>
            <p:nvPr/>
          </p:nvSpPr>
          <p:spPr>
            <a:xfrm>
              <a:off x="2564255" y="1862134"/>
              <a:ext cx="9197088" cy="4505329"/>
            </a:xfrm>
            <a:prstGeom prst="rect">
              <a:avLst/>
            </a:prstGeom>
            <a:noFill/>
            <a:ln>
              <a:noFill/>
            </a:ln>
          </p:spPr>
          <p:txBody>
            <a:bodyPr spcFirstLastPara="1" wrap="square" lIns="129525" tIns="129525" rIns="129525" bIns="3048375" anchor="t" anchorCtr="0">
              <a:noAutofit/>
            </a:bodyPr>
            <a:lstStyle/>
            <a:p>
              <a:pPr marL="0" marR="0" lvl="0" indent="0" algn="l" rtl="0">
                <a:lnSpc>
                  <a:spcPct val="90000"/>
                </a:lnSpc>
                <a:spcBef>
                  <a:spcPts val="0"/>
                </a:spcBef>
                <a:spcAft>
                  <a:spcPts val="0"/>
                </a:spcAft>
                <a:buClr>
                  <a:srgbClr val="026794"/>
                </a:buClr>
                <a:buSzPts val="3400"/>
                <a:buFont typeface="Calibri"/>
                <a:buNone/>
              </a:pPr>
              <a:r>
                <a:rPr lang="fr-FR" sz="3400" b="1" dirty="0">
                  <a:solidFill>
                    <a:srgbClr val="026794"/>
                  </a:solidFill>
                  <a:latin typeface="Calibri"/>
                  <a:ea typeface="Calibri"/>
                  <a:cs typeface="Calibri"/>
                  <a:sym typeface="Calibri"/>
                </a:rPr>
                <a:t>LA PLANIFICATION DE LA RÉPONSE DOIT ÊTRE BASÉE SUR</a:t>
              </a:r>
              <a:r>
                <a:rPr lang="en-GB" sz="3400" b="1" dirty="0">
                  <a:solidFill>
                    <a:srgbClr val="026794"/>
                  </a:solidFill>
                  <a:latin typeface="Calibri"/>
                  <a:ea typeface="Calibri"/>
                  <a:cs typeface="Calibri"/>
                  <a:sym typeface="Calibri"/>
                </a:rPr>
                <a:t>... </a:t>
              </a:r>
              <a:endParaRPr dirty="0"/>
            </a:p>
          </p:txBody>
        </p:sp>
        <p:sp>
          <p:nvSpPr>
            <p:cNvPr id="315" name="Google Shape;315;p8"/>
            <p:cNvSpPr/>
            <p:nvPr/>
          </p:nvSpPr>
          <p:spPr>
            <a:xfrm>
              <a:off x="2631079" y="2970740"/>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6" name="Google Shape;316;p8"/>
            <p:cNvSpPr txBox="1"/>
            <p:nvPr/>
          </p:nvSpPr>
          <p:spPr>
            <a:xfrm>
              <a:off x="2659265" y="2998926"/>
              <a:ext cx="192839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fr-FR" sz="1700" dirty="0" err="1">
                  <a:latin typeface="Helvetica Neue"/>
                  <a:ea typeface="Helvetica Neue"/>
                  <a:cs typeface="Helvetica Neue"/>
                  <a:sym typeface="Helvetica Neue"/>
                </a:rPr>
                <a:t>P</a:t>
              </a:r>
              <a:r>
                <a:rPr lang="fr-FR" sz="1700" dirty="0" err="1">
                  <a:solidFill>
                    <a:srgbClr val="000000"/>
                  </a:solidFill>
                  <a:latin typeface="Helvetica Neue"/>
                  <a:ea typeface="Helvetica Neue"/>
                  <a:cs typeface="Helvetica Neue"/>
                  <a:sym typeface="Helvetica Neue"/>
                </a:rPr>
                <a:t>rioritisation</a:t>
              </a:r>
              <a:r>
                <a:rPr lang="fr-FR" sz="1700" dirty="0">
                  <a:solidFill>
                    <a:srgbClr val="000000"/>
                  </a:solidFill>
                  <a:latin typeface="Helvetica Neue"/>
                  <a:ea typeface="Helvetica Neue"/>
                  <a:cs typeface="Helvetica Neue"/>
                  <a:sym typeface="Helvetica Neue"/>
                </a:rPr>
                <a:t> du travail des enfants (par échelle, gravité, urgence)</a:t>
              </a:r>
              <a:endParaRPr sz="1700" dirty="0">
                <a:solidFill>
                  <a:srgbClr val="000000"/>
                </a:solidFill>
                <a:latin typeface="Calibri"/>
                <a:ea typeface="Calibri"/>
                <a:cs typeface="Calibri"/>
                <a:sym typeface="Calibri"/>
              </a:endParaRPr>
            </a:p>
          </p:txBody>
        </p:sp>
        <p:sp>
          <p:nvSpPr>
            <p:cNvPr id="317" name="Google Shape;317;p8"/>
            <p:cNvSpPr/>
            <p:nvPr/>
          </p:nvSpPr>
          <p:spPr>
            <a:xfrm>
              <a:off x="2631079" y="4078471"/>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8" name="Google Shape;318;p8"/>
            <p:cNvSpPr txBox="1"/>
            <p:nvPr/>
          </p:nvSpPr>
          <p:spPr>
            <a:xfrm>
              <a:off x="2659265" y="4106657"/>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fr-FR" sz="1700" dirty="0">
                  <a:solidFill>
                    <a:srgbClr val="000000"/>
                  </a:solidFill>
                  <a:latin typeface="Helvetica Neue"/>
                  <a:ea typeface="Helvetica Neue"/>
                  <a:cs typeface="Helvetica Neue"/>
                  <a:sym typeface="Helvetica Neue"/>
                </a:rPr>
                <a:t>Délai (durée/phase de la crise)</a:t>
              </a:r>
              <a:endParaRPr sz="1700" dirty="0">
                <a:solidFill>
                  <a:srgbClr val="000000"/>
                </a:solidFill>
                <a:latin typeface="Calibri"/>
                <a:ea typeface="Calibri"/>
                <a:cs typeface="Calibri"/>
                <a:sym typeface="Calibri"/>
              </a:endParaRPr>
            </a:p>
          </p:txBody>
        </p:sp>
        <p:sp>
          <p:nvSpPr>
            <p:cNvPr id="319" name="Google Shape;319;p8"/>
            <p:cNvSpPr/>
            <p:nvPr/>
          </p:nvSpPr>
          <p:spPr>
            <a:xfrm>
              <a:off x="2652849" y="5172199"/>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0" name="Google Shape;320;p8"/>
            <p:cNvSpPr txBox="1"/>
            <p:nvPr/>
          </p:nvSpPr>
          <p:spPr>
            <a:xfrm>
              <a:off x="2681035" y="5200385"/>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en-GB" sz="1700" dirty="0">
                  <a:solidFill>
                    <a:srgbClr val="000000"/>
                  </a:solidFill>
                  <a:latin typeface="Helvetica Neue"/>
                  <a:ea typeface="Helvetica Neue"/>
                  <a:cs typeface="Helvetica Neue"/>
                  <a:sym typeface="Helvetica Neue"/>
                </a:rPr>
                <a:t>Coordination des réponses multisectorielles</a:t>
              </a:r>
              <a:endParaRPr sz="1700" dirty="0">
                <a:solidFill>
                  <a:srgbClr val="000000"/>
                </a:solidFill>
                <a:latin typeface="Calibri"/>
                <a:ea typeface="Calibri"/>
                <a:cs typeface="Calibri"/>
                <a:sym typeface="Calibri"/>
              </a:endParaRPr>
            </a:p>
          </p:txBody>
        </p:sp>
        <p:sp>
          <p:nvSpPr>
            <p:cNvPr id="321" name="Google Shape;321;p8"/>
            <p:cNvSpPr/>
            <p:nvPr/>
          </p:nvSpPr>
          <p:spPr>
            <a:xfrm>
              <a:off x="4815840" y="2764966"/>
              <a:ext cx="6766560" cy="3287477"/>
            </a:xfrm>
            <a:prstGeom prst="roundRect">
              <a:avLst>
                <a:gd name="adj" fmla="val 10500"/>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2" name="Google Shape;322;p8"/>
            <p:cNvSpPr txBox="1"/>
            <p:nvPr/>
          </p:nvSpPr>
          <p:spPr>
            <a:xfrm>
              <a:off x="4916941" y="2866067"/>
              <a:ext cx="6564358" cy="3085275"/>
            </a:xfrm>
            <a:prstGeom prst="rect">
              <a:avLst/>
            </a:prstGeom>
            <a:noFill/>
            <a:ln>
              <a:noFill/>
            </a:ln>
          </p:spPr>
          <p:txBody>
            <a:bodyPr spcFirstLastPara="1" wrap="square" lIns="129525" tIns="129525" rIns="129525" bIns="1548375"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fr-FR" sz="3200" b="1" dirty="0">
                  <a:solidFill>
                    <a:schemeClr val="lt1"/>
                  </a:solidFill>
                  <a:latin typeface="Calibri"/>
                  <a:ea typeface="Calibri"/>
                  <a:cs typeface="Calibri"/>
                  <a:sym typeface="Calibri"/>
                </a:rPr>
                <a:t>DÉCIDER D'UNE ACTION APPROPRIÉE DEVRAIT ÊTRE BASÉ SUR</a:t>
              </a:r>
              <a:r>
                <a:rPr lang="en-GB" sz="3200" b="1" dirty="0">
                  <a:solidFill>
                    <a:schemeClr val="lt1"/>
                  </a:solidFill>
                  <a:latin typeface="Calibri"/>
                  <a:ea typeface="Calibri"/>
                  <a:cs typeface="Calibri"/>
                  <a:sym typeface="Calibri"/>
                </a:rPr>
                <a:t>... </a:t>
              </a:r>
              <a:endParaRPr sz="3200" dirty="0"/>
            </a:p>
          </p:txBody>
        </p:sp>
        <p:sp>
          <p:nvSpPr>
            <p:cNvPr id="323" name="Google Shape;323;p8"/>
            <p:cNvSpPr/>
            <p:nvPr/>
          </p:nvSpPr>
          <p:spPr>
            <a:xfrm>
              <a:off x="4985004"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4" name="Google Shape;324;p8"/>
            <p:cNvSpPr txBox="1"/>
            <p:nvPr/>
          </p:nvSpPr>
          <p:spPr>
            <a:xfrm>
              <a:off x="5022967"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700" b="1" dirty="0">
                  <a:solidFill>
                    <a:srgbClr val="000000"/>
                  </a:solidFill>
                  <a:latin typeface="Calibri"/>
                  <a:ea typeface="Calibri"/>
                  <a:cs typeface="Calibri"/>
                  <a:sym typeface="Calibri"/>
                </a:rPr>
                <a:t>Ne créer aucun préjudice : </a:t>
              </a:r>
              <a:r>
                <a:rPr lang="fr-FR" sz="1700" dirty="0">
                  <a:solidFill>
                    <a:srgbClr val="000000"/>
                  </a:solidFill>
                  <a:latin typeface="Calibri"/>
                  <a:ea typeface="Calibri"/>
                  <a:cs typeface="Calibri"/>
                  <a:sym typeface="Calibri"/>
                </a:rPr>
                <a:t>une responsabilité de TOUS les acteurs humanitaires</a:t>
              </a:r>
              <a:endParaRPr dirty="0"/>
            </a:p>
          </p:txBody>
        </p:sp>
        <p:sp>
          <p:nvSpPr>
            <p:cNvPr id="325" name="Google Shape;325;p8"/>
            <p:cNvSpPr/>
            <p:nvPr/>
          </p:nvSpPr>
          <p:spPr>
            <a:xfrm>
              <a:off x="7144590"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6" name="Google Shape;326;p8"/>
            <p:cNvSpPr txBox="1"/>
            <p:nvPr/>
          </p:nvSpPr>
          <p:spPr>
            <a:xfrm>
              <a:off x="7182553"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700" b="1" dirty="0">
                  <a:solidFill>
                    <a:srgbClr val="000000"/>
                  </a:solidFill>
                  <a:latin typeface="Calibri"/>
                  <a:ea typeface="Calibri"/>
                  <a:cs typeface="Calibri"/>
                  <a:sym typeface="Calibri"/>
                </a:rPr>
                <a:t>Prévention du travail des enfants : </a:t>
              </a:r>
              <a:r>
                <a:rPr lang="fr-FR" sz="1700" dirty="0">
                  <a:solidFill>
                    <a:srgbClr val="000000"/>
                  </a:solidFill>
                  <a:latin typeface="Calibri"/>
                  <a:ea typeface="Calibri"/>
                  <a:cs typeface="Calibri"/>
                  <a:sym typeface="Calibri"/>
                </a:rPr>
                <a:t>la plupart des agences peuvent jouer un rôle</a:t>
              </a:r>
              <a:endParaRPr dirty="0"/>
            </a:p>
          </p:txBody>
        </p:sp>
        <p:sp>
          <p:nvSpPr>
            <p:cNvPr id="327" name="Google Shape;327;p8"/>
            <p:cNvSpPr/>
            <p:nvPr/>
          </p:nvSpPr>
          <p:spPr>
            <a:xfrm>
              <a:off x="9304177"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28" name="Google Shape;328;p8"/>
            <p:cNvSpPr txBox="1"/>
            <p:nvPr/>
          </p:nvSpPr>
          <p:spPr>
            <a:xfrm>
              <a:off x="9342140"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700" b="1" dirty="0">
                  <a:solidFill>
                    <a:srgbClr val="000000"/>
                  </a:solidFill>
                  <a:latin typeface="Calibri"/>
                  <a:ea typeface="Calibri"/>
                  <a:cs typeface="Calibri"/>
                  <a:sym typeface="Calibri"/>
                </a:rPr>
                <a:t>Répondre au travail des enfants, y compris les pires formes : </a:t>
              </a:r>
              <a:r>
                <a:rPr lang="fr-FR" sz="1700" dirty="0">
                  <a:solidFill>
                    <a:srgbClr val="000000"/>
                  </a:solidFill>
                  <a:latin typeface="Calibri"/>
                  <a:ea typeface="Calibri"/>
                  <a:cs typeface="Calibri"/>
                  <a:sym typeface="Calibri"/>
                </a:rPr>
                <a:t>uniquement par des acteurs spécialisés</a:t>
              </a:r>
              <a:endParaRPr dirty="0"/>
            </a:p>
          </p:txBody>
        </p:sp>
      </p:grpSp>
      <p:sp>
        <p:nvSpPr>
          <p:cNvPr id="329" name="Google Shape;329;p8"/>
          <p:cNvSpPr/>
          <p:nvPr/>
        </p:nvSpPr>
        <p:spPr>
          <a:xfrm>
            <a:off x="4963886" y="4027714"/>
            <a:ext cx="6444343" cy="566057"/>
          </a:xfrm>
          <a:prstGeom prst="roundRect">
            <a:avLst>
              <a:gd name="adj" fmla="val 16667"/>
            </a:avLst>
          </a:prstGeom>
          <a:solidFill>
            <a:srgbClr val="D3DEE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 </a:t>
            </a:r>
            <a:r>
              <a:rPr lang="fr-FR" sz="1800" dirty="0">
                <a:solidFill>
                  <a:srgbClr val="000000"/>
                </a:solidFill>
                <a:latin typeface="Calibri"/>
                <a:ea typeface="Calibri"/>
                <a:cs typeface="Calibri"/>
                <a:sym typeface="Calibri"/>
              </a:rPr>
              <a:t>le mandat et la capacité de l'organisation, et peut inclure </a:t>
            </a:r>
            <a:r>
              <a:rPr lang="en-GB" sz="1800" dirty="0">
                <a:solidFill>
                  <a:srgbClr val="000000"/>
                </a:solidFill>
                <a:latin typeface="Calibri"/>
                <a:ea typeface="Calibri"/>
                <a:cs typeface="Calibri"/>
                <a:sym typeface="Calibri"/>
              </a:rPr>
              <a:t>…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dirty="0"/>
          </a:p>
        </p:txBody>
      </p:sp>
      <p:sp>
        <p:nvSpPr>
          <p:cNvPr id="250" name="Google Shape;250;p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400"/>
              <a:buNone/>
            </a:pPr>
            <a:endParaRPr dirty="0"/>
          </a:p>
        </p:txBody>
      </p:sp>
      <p:sp>
        <p:nvSpPr>
          <p:cNvPr id="251" name="Google Shape;251;p4"/>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dirty="0">
                <a:solidFill>
                  <a:schemeClr val="dk1"/>
                </a:solidFill>
                <a:latin typeface="Arial"/>
                <a:ea typeface="Arial"/>
                <a:cs typeface="Arial"/>
                <a:sym typeface="Arial"/>
              </a:rPr>
              <a:t> </a:t>
            </a:r>
            <a:br>
              <a:rPr lang="en-GB" sz="1000" b="1" i="0" u="none" strike="noStrike" cap="none" dirty="0">
                <a:solidFill>
                  <a:schemeClr val="dk1"/>
                </a:solidFill>
                <a:latin typeface="Arial"/>
                <a:ea typeface="Arial"/>
                <a:cs typeface="Arial"/>
                <a:sym typeface="Arial"/>
              </a:rPr>
            </a:br>
            <a:endParaRPr sz="1800" b="0" i="0" u="none" strike="noStrike" cap="none" dirty="0">
              <a:solidFill>
                <a:schemeClr val="dk1"/>
              </a:solidFill>
              <a:latin typeface="Arial"/>
              <a:ea typeface="Arial"/>
              <a:cs typeface="Arial"/>
              <a:sym typeface="Arial"/>
            </a:endParaRPr>
          </a:p>
        </p:txBody>
      </p:sp>
      <p:grpSp>
        <p:nvGrpSpPr>
          <p:cNvPr id="252" name="Google Shape;252;p4"/>
          <p:cNvGrpSpPr/>
          <p:nvPr/>
        </p:nvGrpSpPr>
        <p:grpSpPr>
          <a:xfrm>
            <a:off x="204094" y="1030013"/>
            <a:ext cx="3821354" cy="3738397"/>
            <a:chOff x="1591579" y="0"/>
            <a:chExt cx="3821354" cy="3821354"/>
          </a:xfrm>
        </p:grpSpPr>
        <p:sp>
          <p:nvSpPr>
            <p:cNvPr id="253" name="Google Shape;253;p4"/>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4" name="Google Shape;254;p4"/>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Société</a:t>
              </a:r>
              <a:endParaRPr lang="en-GB" sz="15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5" name="Google Shape;255;p4"/>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6" name="Google Shape;256;p4"/>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56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7" name="Google Shape;257;p4"/>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8" name="Google Shape;258;p4"/>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Famille</a:t>
              </a:r>
              <a:endParaRPr lang="en-GB" sz="14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259" name="Google Shape;259;p4"/>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0" name="Google Shape;260;p4"/>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Enfant</a:t>
              </a: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61" name="Google Shape;261;p4"/>
          <p:cNvSpPr txBox="1"/>
          <p:nvPr/>
        </p:nvSpPr>
        <p:spPr>
          <a:xfrm>
            <a:off x="3293032" y="1445594"/>
            <a:ext cx="8898964" cy="969456"/>
          </a:xfrm>
          <a:prstGeom prst="rect">
            <a:avLst/>
          </a:prstGeom>
          <a:solidFill>
            <a:schemeClr val="accent2"/>
          </a:solidFill>
          <a:ln>
            <a:noFill/>
          </a:ln>
        </p:spPr>
        <p:txBody>
          <a:bodyPr spcFirstLastPara="1" wrap="square" lIns="91425" tIns="45700" rIns="91425" bIns="45700" anchor="t" anchorCtr="0">
            <a:spAutoFit/>
          </a:bodyPr>
          <a:lstStyle/>
          <a:p>
            <a:pPr marL="635000" marR="0" lvl="1" indent="-358775" algn="l" rtl="0">
              <a:spcBef>
                <a:spcPts val="0"/>
              </a:spcBef>
              <a:spcAft>
                <a:spcPts val="0"/>
              </a:spcAft>
              <a:buClr>
                <a:schemeClr val="lt1"/>
              </a:buClr>
              <a:buSzPts val="2000"/>
              <a:buFont typeface="Arial"/>
              <a:buChar char="•"/>
            </a:pPr>
            <a:r>
              <a:rPr lang="fr-FR" sz="1300" spc="-1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Cadre législatif solide pour le travail des enfants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Services gouvernementaux fonctionnels et dotés de ressources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fr-FR" sz="12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(travail social, application de la loi, agriculture, etc.)</a:t>
            </a:r>
            <a:r>
              <a:rPr lang="en-US" sz="12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Systèmes de gestion de l'information sur le travail des enfants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30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Coordination entre les secteurs et les agences </a:t>
            </a:r>
            <a:r>
              <a:rPr lang="fr-FR" sz="1200" dirty="0">
                <a:solidFill>
                  <a:schemeClr val="bg1"/>
                </a:solidFill>
                <a:effectLst/>
                <a:latin typeface="Calibri" panose="020F0502020204030204" pitchFamily="34" charset="0"/>
                <a:ea typeface="Trebuchet MS" panose="020B0603020202020204" pitchFamily="34" charset="0"/>
              </a:rPr>
              <a:t>pour prévenir et répondre au travail des enfants</a:t>
            </a:r>
            <a:endParaRPr sz="1300" dirty="0">
              <a:latin typeface="Calibri" panose="020F0502020204030204" pitchFamily="34" charset="0"/>
              <a:cs typeface="Calibri" panose="020F0502020204030204" pitchFamily="34" charset="0"/>
            </a:endParaRPr>
          </a:p>
          <a:p>
            <a:pPr marL="635000" marR="0" lvl="1" indent="-244475" algn="l"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2" name="Google Shape;262;p4"/>
          <p:cNvSpPr txBox="1"/>
          <p:nvPr/>
        </p:nvSpPr>
        <p:spPr>
          <a:xfrm>
            <a:off x="3135086" y="2224348"/>
            <a:ext cx="9056914" cy="954067"/>
          </a:xfrm>
          <a:prstGeom prst="rect">
            <a:avLst/>
          </a:prstGeom>
          <a:solidFill>
            <a:srgbClr val="97467D"/>
          </a:solidFill>
          <a:ln>
            <a:noFill/>
          </a:ln>
        </p:spPr>
        <p:txBody>
          <a:bodyPr spcFirstLastPara="1" wrap="square" lIns="91425" tIns="45700" rIns="91425" bIns="45700" anchor="t" anchorCtr="0">
            <a:spAutoFit/>
          </a:bodyPr>
          <a:lstStyle/>
          <a:p>
            <a:pPr marL="742950" lvl="1" indent="-287338">
              <a:buClr>
                <a:schemeClr val="lt1"/>
              </a:buClr>
              <a:buSzPts val="2000"/>
              <a:buFont typeface="Arial"/>
              <a:buChar char="•"/>
            </a:pPr>
            <a:r>
              <a:rPr lang="fr-FR" sz="1300" dirty="0">
                <a:solidFill>
                  <a:srgbClr val="FFFFFF"/>
                </a:solidFill>
                <a:effectLst/>
                <a:latin typeface="Calibri" panose="020F0502020204030204" pitchFamily="34" charset="0"/>
                <a:ea typeface="Trebuchet MS" panose="020B0603020202020204" pitchFamily="34" charset="0"/>
                <a:cs typeface="Trebuchet MS" panose="020B0603020202020204" pitchFamily="34" charset="0"/>
              </a:rPr>
              <a:t>Systèmes de suivi, d'identification et de référencement du travail des enfants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300"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Ressources adéquates pour la prévention et la réponse au travail des enfants</a:t>
            </a:r>
            <a:r>
              <a:rPr lang="en-GB" sz="1300"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sz="13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Normes sociales, attitudes et pratiques </a:t>
            </a:r>
            <a:r>
              <a:rPr lang="fr-FR" sz="12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qui rejettent le travail des enfants et encouragent l'éducation des enfants.</a:t>
            </a:r>
            <a:endParaRPr sz="1300" dirty="0">
              <a:latin typeface="Calibri" panose="020F0502020204030204" pitchFamily="34" charset="0"/>
              <a:cs typeface="Calibri" panose="020F0502020204030204" pitchFamily="34" charset="0"/>
            </a:endParaRPr>
          </a:p>
          <a:p>
            <a:pPr marL="742950" marR="0" lvl="1" indent="-173037" algn="l" rtl="0">
              <a:spcBef>
                <a:spcPts val="0"/>
              </a:spcBef>
              <a:spcAft>
                <a:spcPts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3" name="Google Shape;263;p4"/>
          <p:cNvSpPr txBox="1"/>
          <p:nvPr/>
        </p:nvSpPr>
        <p:spPr>
          <a:xfrm>
            <a:off x="2971796" y="3161264"/>
            <a:ext cx="9220200" cy="761707"/>
          </a:xfrm>
          <a:prstGeom prst="rect">
            <a:avLst/>
          </a:prstGeom>
          <a:solidFill>
            <a:srgbClr val="95CD7A"/>
          </a:solidFill>
          <a:ln>
            <a:noFill/>
          </a:ln>
        </p:spPr>
        <p:txBody>
          <a:bodyPr spcFirstLastPara="1" wrap="square" lIns="91425" tIns="45700" rIns="91425" bIns="45700" anchor="t" anchorCtr="0">
            <a:spAutoFit/>
          </a:bodyPr>
          <a:lstStyle/>
          <a:p>
            <a:pPr marL="895350" lvl="2" indent="-309563">
              <a:buClr>
                <a:schemeClr val="lt1"/>
              </a:buClr>
              <a:buSzPts val="2000"/>
              <a:buFont typeface="Arial"/>
              <a:buChar char="•"/>
            </a:pPr>
            <a:r>
              <a:rPr lang="fr-FR" sz="145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familles et les tuteurs sont conscients des droits des enfants et de l'impact néfaste du travail des enfants</a:t>
            </a:r>
            <a:r>
              <a:rPr lang="en-GB" sz="145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450" dirty="0">
              <a:latin typeface="Calibri" panose="020F0502020204030204" pitchFamily="34" charset="0"/>
              <a:cs typeface="Calibri" panose="020F0502020204030204" pitchFamily="34" charset="0"/>
            </a:endParaRPr>
          </a:p>
          <a:p>
            <a:pPr marL="895350" marR="0" lvl="2" indent="-309563" algn="l" rtl="0">
              <a:spcBef>
                <a:spcPts val="0"/>
              </a:spcBef>
              <a:spcAft>
                <a:spcPts val="0"/>
              </a:spcAft>
              <a:buClr>
                <a:schemeClr val="lt1"/>
              </a:buClr>
              <a:buSzPts val="2000"/>
              <a:buFont typeface="Arial"/>
              <a:buChar char="•"/>
            </a:pPr>
            <a:r>
              <a:rPr lang="fr-FR" sz="145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familles peuvent répondre aux besoins fondamentaux et disposent d'alternatives économiques au travail des enfants</a:t>
            </a:r>
            <a:endParaRPr sz="1450" b="0" i="0" u="none" strike="noStrike" cap="none" dirty="0">
              <a:solidFill>
                <a:schemeClr val="lt1"/>
              </a:solidFill>
              <a:latin typeface="Calibri"/>
              <a:ea typeface="Calibri"/>
              <a:cs typeface="Calibri"/>
              <a:sym typeface="Calibri"/>
            </a:endParaRPr>
          </a:p>
        </p:txBody>
      </p:sp>
      <p:sp>
        <p:nvSpPr>
          <p:cNvPr id="264" name="Google Shape;264;p4"/>
          <p:cNvSpPr txBox="1"/>
          <p:nvPr/>
        </p:nvSpPr>
        <p:spPr>
          <a:xfrm>
            <a:off x="2122714" y="3919380"/>
            <a:ext cx="10069286" cy="784790"/>
          </a:xfrm>
          <a:prstGeom prst="rect">
            <a:avLst/>
          </a:prstGeom>
          <a:solidFill>
            <a:schemeClr val="accent5"/>
          </a:solidFill>
          <a:ln>
            <a:noFill/>
          </a:ln>
        </p:spPr>
        <p:txBody>
          <a:bodyPr spcFirstLastPara="1" wrap="square" lIns="91425" tIns="45700" rIns="91425" bIns="45700" anchor="t" anchorCtr="0">
            <a:spAutoFit/>
          </a:bodyPr>
          <a:lstStyle/>
          <a:p>
            <a:pPr marL="1790700" lvl="4" indent="-358775">
              <a:buClr>
                <a:schemeClr val="lt1"/>
              </a:buClr>
              <a:buSzPts val="2000"/>
              <a:buFont typeface="Arial"/>
              <a:buChar char="•"/>
            </a:pP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Les enfants connaissent leurs droits et ont accès à l'éducation et aux voies d'accès à un travail décent</a:t>
            </a:r>
            <a:endParaRPr sz="1500" dirty="0">
              <a:latin typeface="Calibri" panose="020F0502020204030204" pitchFamily="34" charset="0"/>
              <a:cs typeface="Calibri" panose="020F0502020204030204" pitchFamily="34" charset="0"/>
            </a:endParaRPr>
          </a:p>
          <a:p>
            <a:pPr marL="1790700" lvl="4" indent="-358775">
              <a:buClr>
                <a:schemeClr val="lt1"/>
              </a:buClr>
              <a:buSzPts val="2000"/>
              <a:buFont typeface="Arial"/>
              <a:buChar char="•"/>
            </a:pPr>
            <a:r>
              <a:rPr lang="fr-FR" sz="1500" dirty="0">
                <a:solidFill>
                  <a:srgbClr val="FFFFFF"/>
                </a:solidFill>
                <a:effectLst/>
                <a:latin typeface="Calibri" panose="020F0502020204030204" pitchFamily="34" charset="0"/>
                <a:ea typeface="Trebuchet MS" panose="020B0603020202020204" pitchFamily="34" charset="0"/>
                <a:cs typeface="Calibri" panose="020F0502020204030204" pitchFamily="34" charset="0"/>
              </a:rPr>
              <a:t>La gestion de cas de protection de l'enfant et services sociaux pour les enfants en situation de travail ou en risque de l'être</a:t>
            </a:r>
            <a:endParaRPr lang="en-US" sz="1500" dirty="0">
              <a:effectLst/>
              <a:latin typeface="Calibri" panose="020F0502020204030204" pitchFamily="34" charset="0"/>
              <a:ea typeface="Trebuchet MS" panose="020B0603020202020204" pitchFamily="34" charset="0"/>
              <a:cs typeface="Calibri" panose="020F0502020204030204" pitchFamily="34" charset="0"/>
            </a:endParaRPr>
          </a:p>
        </p:txBody>
      </p:sp>
      <p:graphicFrame>
        <p:nvGraphicFramePr>
          <p:cNvPr id="265" name="Google Shape;265;p4"/>
          <p:cNvGraphicFramePr/>
          <p:nvPr>
            <p:extLst>
              <p:ext uri="{D42A27DB-BD31-4B8C-83A1-F6EECF244321}">
                <p14:modId xmlns:p14="http://schemas.microsoft.com/office/powerpoint/2010/main" val="2912535085"/>
              </p:ext>
            </p:extLst>
          </p:nvPr>
        </p:nvGraphicFramePr>
        <p:xfrm>
          <a:off x="3271831" y="4900856"/>
          <a:ext cx="8783423" cy="1889780"/>
        </p:xfrm>
        <a:graphic>
          <a:graphicData uri="http://schemas.openxmlformats.org/drawingml/2006/table">
            <a:tbl>
              <a:tblPr>
                <a:noFill/>
              </a:tblPr>
              <a:tblGrid>
                <a:gridCol w="1636920">
                  <a:extLst>
                    <a:ext uri="{9D8B030D-6E8A-4147-A177-3AD203B41FA5}">
                      <a16:colId xmlns:a16="http://schemas.microsoft.com/office/drawing/2014/main" val="20000"/>
                    </a:ext>
                  </a:extLst>
                </a:gridCol>
                <a:gridCol w="918264">
                  <a:extLst>
                    <a:ext uri="{9D8B030D-6E8A-4147-A177-3AD203B41FA5}">
                      <a16:colId xmlns:a16="http://schemas.microsoft.com/office/drawing/2014/main" val="20001"/>
                    </a:ext>
                  </a:extLst>
                </a:gridCol>
                <a:gridCol w="918264">
                  <a:extLst>
                    <a:ext uri="{9D8B030D-6E8A-4147-A177-3AD203B41FA5}">
                      <a16:colId xmlns:a16="http://schemas.microsoft.com/office/drawing/2014/main" val="20002"/>
                    </a:ext>
                  </a:extLst>
                </a:gridCol>
                <a:gridCol w="1124956">
                  <a:extLst>
                    <a:ext uri="{9D8B030D-6E8A-4147-A177-3AD203B41FA5}">
                      <a16:colId xmlns:a16="http://schemas.microsoft.com/office/drawing/2014/main" val="20003"/>
                    </a:ext>
                  </a:extLst>
                </a:gridCol>
                <a:gridCol w="711572">
                  <a:extLst>
                    <a:ext uri="{9D8B030D-6E8A-4147-A177-3AD203B41FA5}">
                      <a16:colId xmlns:a16="http://schemas.microsoft.com/office/drawing/2014/main" val="20004"/>
                    </a:ext>
                  </a:extLst>
                </a:gridCol>
                <a:gridCol w="918264">
                  <a:extLst>
                    <a:ext uri="{9D8B030D-6E8A-4147-A177-3AD203B41FA5}">
                      <a16:colId xmlns:a16="http://schemas.microsoft.com/office/drawing/2014/main" val="20005"/>
                    </a:ext>
                  </a:extLst>
                </a:gridCol>
                <a:gridCol w="686198">
                  <a:extLst>
                    <a:ext uri="{9D8B030D-6E8A-4147-A177-3AD203B41FA5}">
                      <a16:colId xmlns:a16="http://schemas.microsoft.com/office/drawing/2014/main" val="20006"/>
                    </a:ext>
                  </a:extLst>
                </a:gridCol>
                <a:gridCol w="1868985">
                  <a:extLst>
                    <a:ext uri="{9D8B030D-6E8A-4147-A177-3AD203B41FA5}">
                      <a16:colId xmlns:a16="http://schemas.microsoft.com/office/drawing/2014/main" val="20007"/>
                    </a:ext>
                  </a:extLst>
                </a:gridCol>
              </a:tblGrid>
              <a:tr h="788550">
                <a:tc>
                  <a:txBody>
                    <a:bodyPr/>
                    <a:lstStyle/>
                    <a:p>
                      <a:pPr marL="0" marR="0" lvl="0" indent="0" algn="ctr"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Prévention</a:t>
                      </a:r>
                      <a:endParaRPr lang="en-GB"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Préparation </a:t>
                      </a:r>
                      <a:endParaRPr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l" rtl="0">
                        <a:spcBef>
                          <a:spcPts val="0"/>
                        </a:spcBef>
                        <a:spcAft>
                          <a:spcPts val="0"/>
                        </a:spcAft>
                        <a:buNone/>
                      </a:pPr>
                      <a:r>
                        <a:rPr lang="en-GB" sz="1600" b="1" u="none" strike="noStrike" cap="none" dirty="0">
                          <a:solidFill>
                            <a:srgbClr val="FFFFFF"/>
                          </a:solidFill>
                          <a:latin typeface="Helvetica Neue"/>
                          <a:ea typeface="Helvetica Neue"/>
                          <a:cs typeface="Helvetica Neue"/>
                          <a:sym typeface="Helvetica Neue"/>
                        </a:rPr>
                        <a:t>Protection de </a:t>
                      </a:r>
                      <a:r>
                        <a:rPr lang="en-GB" sz="1600" b="1" u="none" strike="noStrike" cap="none" dirty="0" err="1">
                          <a:solidFill>
                            <a:srgbClr val="FFFFFF"/>
                          </a:solidFill>
                          <a:latin typeface="Helvetica Neue"/>
                          <a:ea typeface="Helvetica Neue"/>
                          <a:cs typeface="Helvetica Neue"/>
                          <a:sym typeface="Helvetica Neue"/>
                        </a:rPr>
                        <a:t>l'enfance</a:t>
                      </a:r>
                      <a:endParaRPr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600" b="1" u="none" strike="noStrike" cap="none" dirty="0">
                          <a:solidFill>
                            <a:srgbClr val="FFFFFF"/>
                          </a:solidFill>
                          <a:latin typeface="Helvetica Neue"/>
                          <a:ea typeface="Helvetica Neue"/>
                          <a:cs typeface="Helvetica Neue"/>
                          <a:sym typeface="Helvetica Neue"/>
                        </a:rPr>
                        <a:t>Éducation </a:t>
                      </a:r>
                      <a:r>
                        <a:rPr lang="en-GB" sz="800" b="1" u="none" strike="noStrike" cap="none" dirty="0">
                          <a:solidFill>
                            <a:srgbClr val="FFFFFF"/>
                          </a:solidFill>
                          <a:latin typeface="Helvetica Neue"/>
                          <a:ea typeface="Helvetica Neue"/>
                          <a:cs typeface="Helvetica Neue"/>
                          <a:sym typeface="Helvetica Neue"/>
                        </a:rPr>
                        <a:t> </a:t>
                      </a:r>
                      <a:endParaRPr lang="en-GB" sz="1800" u="none" strike="noStrike" cap="none" dirty="0"/>
                    </a:p>
                    <a:p>
                      <a:pPr marL="0" marR="0" lvl="0" indent="0" algn="ctr" rtl="0">
                        <a:spcBef>
                          <a:spcPts val="0"/>
                        </a:spcBef>
                        <a:spcAft>
                          <a:spcPts val="0"/>
                        </a:spcAft>
                        <a:buNone/>
                      </a:pPr>
                      <a:r>
                        <a:rPr lang="en-GB" sz="1800" b="1" u="none" strike="noStrike" cap="none" dirty="0">
                          <a:solidFill>
                            <a:srgbClr val="FFFFFF"/>
                          </a:solidFill>
                          <a:latin typeface="Helvetica Neue"/>
                          <a:ea typeface="Helvetica Neue"/>
                          <a:cs typeface="Helvetica Neue"/>
                          <a:sym typeface="Helvetica Neue"/>
                        </a:rPr>
                        <a:t> </a:t>
                      </a:r>
                      <a:r>
                        <a:rPr lang="en-GB" sz="800" b="1" u="none" strike="noStrike" cap="none" dirty="0">
                          <a:solidFill>
                            <a:srgbClr val="FFFFFF"/>
                          </a:solidFill>
                          <a:latin typeface="Helvetica Neue"/>
                          <a:ea typeface="Helvetica Neue"/>
                          <a:cs typeface="Helvetica Neue"/>
                          <a:sym typeface="Helvetica Neue"/>
                        </a:rPr>
                        <a:t> </a:t>
                      </a:r>
                      <a:endParaRPr sz="18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l" rtl="0">
                        <a:spcBef>
                          <a:spcPts val="0"/>
                        </a:spcBef>
                        <a:spcAft>
                          <a:spcPts val="0"/>
                        </a:spcAft>
                        <a:buNone/>
                      </a:pPr>
                      <a:r>
                        <a:rPr lang="fr-FR" sz="1600" b="1" u="none" strike="noStrike" cap="none" dirty="0">
                          <a:solidFill>
                            <a:srgbClr val="FFFFFF"/>
                          </a:solidFill>
                          <a:latin typeface="Helvetica Neue"/>
                          <a:ea typeface="Helvetica Neue"/>
                          <a:cs typeface="Helvetica Neue"/>
                          <a:sym typeface="Helvetica Neue"/>
                        </a:rPr>
                        <a:t>Développement de la petite enfance</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526025">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Enseignement et formation techniques et professionnels </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Sécurité alimentaire et moyens de subsistance</a:t>
                      </a:r>
                      <a:endParaRPr lang="fr-F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800" b="1" dirty="0">
                          <a:solidFill>
                            <a:srgbClr val="FFFFFF"/>
                          </a:solidFill>
                          <a:latin typeface="Helvetica Neue"/>
                          <a:ea typeface="Helvetica Neue"/>
                          <a:cs typeface="Helvetica Neue"/>
                          <a:sym typeface="Helvetica Neue"/>
                        </a:rPr>
                        <a:t>Santé</a:t>
                      </a:r>
                      <a:endParaRPr lang="en-GB" sz="1800" dirty="0"/>
                    </a:p>
                    <a:p>
                      <a:pPr marL="0" marR="0" lvl="0" indent="0" algn="ctr" rtl="0">
                        <a:spcBef>
                          <a:spcPts val="0"/>
                        </a:spcBef>
                        <a:spcAft>
                          <a:spcPts val="0"/>
                        </a:spcAft>
                        <a:buNone/>
                      </a:pPr>
                      <a:r>
                        <a:rPr lang="en-GB" sz="1800" b="1" dirty="0">
                          <a:solidFill>
                            <a:srgbClr val="FFFFFF"/>
                          </a:solidFill>
                          <a:latin typeface="Helvetica Neue"/>
                          <a:ea typeface="Helvetica Neue"/>
                          <a:cs typeface="Helvetica Neue"/>
                          <a:sym typeface="Helvetica Neue"/>
                        </a:rPr>
                        <a:t> </a:t>
                      </a:r>
                      <a:endParaRPr sz="18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ts val="0"/>
                        </a:spcBef>
                        <a:spcAft>
                          <a:spcPts val="0"/>
                        </a:spcAft>
                        <a:buNone/>
                      </a:pPr>
                      <a:r>
                        <a:rPr lang="fr-FR" sz="1600" b="1" dirty="0">
                          <a:solidFill>
                            <a:srgbClr val="FFFFFF"/>
                          </a:solidFill>
                          <a:latin typeface="Helvetica Neue"/>
                          <a:ea typeface="Helvetica Neue"/>
                          <a:cs typeface="Helvetica Neue"/>
                          <a:sym typeface="Helvetica Neue"/>
                        </a:rPr>
                        <a:t>Systèmes, politiques et législation au niveau de la société</a:t>
                      </a:r>
                      <a:endParaRPr sz="1600"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266" name="Google Shape;266;p4"/>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lt1"/>
              </a:buClr>
              <a:buSzPts val="4000"/>
              <a:buFont typeface="Arial"/>
              <a:buNone/>
            </a:pPr>
            <a:r>
              <a:rPr lang="fr-FR" sz="3200" b="1" i="0" dirty="0">
                <a:solidFill>
                  <a:schemeClr val="lt1"/>
                </a:solidFill>
                <a:latin typeface="Arial"/>
                <a:ea typeface="Arial"/>
                <a:cs typeface="Arial"/>
                <a:sym typeface="Arial"/>
              </a:rPr>
              <a:t>CADRE DE PROGRAMMATION POUR LA PRÉVENTION ET LA RÉPONSE AU TRAVAIL DES ENFANTS</a:t>
            </a:r>
            <a:endParaRPr lang="fr-FR" sz="600" dirty="0"/>
          </a:p>
        </p:txBody>
      </p:sp>
      <p:sp>
        <p:nvSpPr>
          <p:cNvPr id="267" name="Google Shape;267;p4"/>
          <p:cNvSpPr txBox="1"/>
          <p:nvPr/>
        </p:nvSpPr>
        <p:spPr>
          <a:xfrm>
            <a:off x="1484558" y="1966896"/>
            <a:ext cx="148724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lt1"/>
                </a:solidFill>
                <a:latin typeface="Calibri"/>
                <a:ea typeface="Calibri"/>
                <a:cs typeface="Calibri"/>
                <a:sym typeface="Calibri"/>
              </a:rPr>
              <a:t>Communauté</a:t>
            </a:r>
            <a:endParaRPr lang="en-GB" sz="1800" dirty="0"/>
          </a:p>
        </p:txBody>
      </p:sp>
      <p:sp>
        <p:nvSpPr>
          <p:cNvPr id="2" name="Google Shape;351;p9">
            <a:extLst>
              <a:ext uri="{FF2B5EF4-FFF2-40B4-BE49-F238E27FC236}">
                <a16:creationId xmlns:a16="http://schemas.microsoft.com/office/drawing/2014/main" id="{7421C943-C473-D398-4D94-99D297E42702}"/>
              </a:ext>
            </a:extLst>
          </p:cNvPr>
          <p:cNvSpPr txBox="1"/>
          <p:nvPr/>
        </p:nvSpPr>
        <p:spPr>
          <a:xfrm>
            <a:off x="216927" y="5581791"/>
            <a:ext cx="2432069" cy="1200288"/>
          </a:xfrm>
          <a:prstGeom prst="rect">
            <a:avLst/>
          </a:prstGeom>
          <a:solidFill>
            <a:srgbClr val="35B2B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lt1"/>
                </a:solidFill>
                <a:latin typeface="Calibri"/>
                <a:ea typeface="Calibri"/>
                <a:cs typeface="Calibri"/>
                <a:sym typeface="Calibri"/>
              </a:rPr>
              <a:t>...</a:t>
            </a:r>
            <a:r>
              <a:rPr lang="fr-FR" sz="1800" b="1" dirty="0">
                <a:solidFill>
                  <a:schemeClr val="lt1"/>
                </a:solidFill>
                <a:latin typeface="Calibri"/>
                <a:ea typeface="Calibri"/>
                <a:cs typeface="Calibri"/>
                <a:sym typeface="Calibri"/>
              </a:rPr>
              <a:t> et s'appuie sur des actions de prévention et de réponse multisectorielles</a:t>
            </a:r>
            <a:endParaRPr sz="1800" b="1" dirty="0">
              <a:solidFill>
                <a:schemeClr val="lt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3079</TotalTime>
  <Words>4029</Words>
  <Application>Microsoft Office PowerPoint</Application>
  <PresentationFormat>Grand écran</PresentationFormat>
  <Paragraphs>234</Paragraphs>
  <Slides>19</Slides>
  <Notes>19</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19</vt:i4>
      </vt:variant>
    </vt:vector>
  </HeadingPairs>
  <TitlesOfParts>
    <vt:vector size="24" baseType="lpstr">
      <vt:lpstr>Helvetica Neue</vt:lpstr>
      <vt:lpstr>Arial</vt:lpstr>
      <vt:lpstr>Calibri</vt:lpstr>
      <vt:lpstr>Trebuchet MS</vt:lpstr>
      <vt:lpstr>Office Theme</vt:lpstr>
      <vt:lpstr>Présentation PowerPoint</vt:lpstr>
      <vt:lpstr>Présentation PowerPoint</vt:lpstr>
      <vt:lpstr>Présentation PowerPoint</vt:lpstr>
      <vt:lpstr>FACTEURS DE RISQUE ET DE PROTECTION </vt:lpstr>
      <vt:lpstr>ACTIVITÉ : COMPRENDRE LES FACTEURS DE RISQUE ET DE PROTECTION DES ENFANTS EN SITUATION DE TRAVAIL DES ENFANTS OU CEUX À RISQUE</vt:lpstr>
      <vt:lpstr>ADDITIONAL RISK &amp; PROTECTIVE FACTORS</vt:lpstr>
      <vt:lpstr>Présentation PowerPoint</vt:lpstr>
      <vt:lpstr>Présentation PowerPoint</vt:lpstr>
      <vt:lpstr>Présentation PowerPoint</vt:lpstr>
      <vt:lpstr>CADRE DE PRÉVENTION ET RÉPONSE </vt:lpstr>
      <vt:lpstr>Présentation PowerPoint</vt:lpstr>
      <vt:lpstr>Présentation PowerPoint</vt:lpstr>
      <vt:lpstr>Présentation PowerPoint</vt:lpstr>
      <vt:lpstr>Présentation PowerPoint</vt:lpstr>
      <vt:lpstr>Présentation PowerPoint</vt:lpstr>
      <vt:lpstr>ACTIVITÉ : NE CRÉER AUCUN PRÉJUDICE</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Alyson Eynon</dc:creator>
  <cp:lastModifiedBy>Dominique Mwepu</cp:lastModifiedBy>
  <cp:revision>108</cp:revision>
  <dcterms:created xsi:type="dcterms:W3CDTF">2021-01-20T21:59:19Z</dcterms:created>
  <dcterms:modified xsi:type="dcterms:W3CDTF">2023-05-14T05:06:55Z</dcterms:modified>
</cp:coreProperties>
</file>