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embeddedFontLst>
    <p:embeddedFont>
      <p:font typeface="Calibri" panose="020F0502020204030204" pitchFamily="34" charset="0"/>
      <p:regular r:id="rId33"/>
      <p:bold r:id="rId34"/>
      <p:italic r:id="rId35"/>
      <p:boldItalic r:id="rId36"/>
    </p:embeddedFont>
    <p:embeddedFont>
      <p:font typeface="Helvetica Neue"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jBOsPUu/dYKH5D4ZsVMOWOQkOo5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333" autoAdjust="0"/>
  </p:normalViewPr>
  <p:slideViewPr>
    <p:cSldViewPr snapToGrid="0">
      <p:cViewPr varScale="1">
        <p:scale>
          <a:sx n="77" d="100"/>
          <a:sy n="77" d="100"/>
        </p:scale>
        <p:origin x="88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microsoft.com/office/2018/10/relationships/authors" Target="authors.xml"/><Relationship Id="rId20" Type="http://schemas.openxmlformats.org/officeDocument/2006/relationships/slide" Target="slides/slide19.xml"/><Relationship Id="rId41" Type="http://customschemas.google.com/relationships/presentationmetadata" Target="meta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585662148601744E-2"/>
          <c:y val="6.0937507497232715E-2"/>
          <c:w val="0.9630557716365381"/>
          <c:h val="0.70314169576054331"/>
        </c:manualLayout>
      </c:layout>
      <c:barChart>
        <c:barDir val="col"/>
        <c:grouping val="clustered"/>
        <c:varyColors val="0"/>
        <c:ser>
          <c:idx val="0"/>
          <c:order val="0"/>
          <c:tx>
            <c:strRef>
              <c:f>Sheet1!$B$1</c:f>
              <c:strCache>
                <c:ptCount val="1"/>
                <c:pt idx="0">
                  <c:v>Global Estimates </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Children in Employment</c:v>
                </c:pt>
                <c:pt idx="1">
                  <c:v>Child Labour </c:v>
                </c:pt>
                <c:pt idx="2">
                  <c:v>Hazardous Work</c:v>
                </c:pt>
              </c:strCache>
            </c:strRef>
          </c:cat>
          <c:val>
            <c:numRef>
              <c:f>Sheet1!$B$2:$B$4</c:f>
              <c:numCache>
                <c:formatCode>0.00%</c:formatCode>
                <c:ptCount val="3"/>
                <c:pt idx="0">
                  <c:v>0.13800000000000001</c:v>
                </c:pt>
                <c:pt idx="1">
                  <c:v>9.6000000000000002E-2</c:v>
                </c:pt>
                <c:pt idx="2">
                  <c:v>4.5999999999999999E-2</c:v>
                </c:pt>
              </c:numCache>
            </c:numRef>
          </c:val>
          <c:extLst>
            <c:ext xmlns:c16="http://schemas.microsoft.com/office/drawing/2014/chart" uri="{C3380CC4-5D6E-409C-BE32-E72D297353CC}">
              <c16:uniqueId val="{00000000-1436-1F42-9EE9-1153ED1318E7}"/>
            </c:ext>
          </c:extLst>
        </c:ser>
        <c:ser>
          <c:idx val="1"/>
          <c:order val="1"/>
          <c:tx>
            <c:strRef>
              <c:f>Sheet1!$C$1</c:f>
              <c:strCache>
                <c:ptCount val="1"/>
                <c:pt idx="0">
                  <c:v>Countries affected by conflict </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Children in Employment</c:v>
                </c:pt>
                <c:pt idx="1">
                  <c:v>Child Labour </c:v>
                </c:pt>
                <c:pt idx="2">
                  <c:v>Hazardous Work</c:v>
                </c:pt>
              </c:strCache>
            </c:strRef>
          </c:cat>
          <c:val>
            <c:numRef>
              <c:f>Sheet1!$C$2:$C$4</c:f>
              <c:numCache>
                <c:formatCode>0%</c:formatCode>
                <c:ptCount val="3"/>
                <c:pt idx="0" formatCode="0.00%">
                  <c:v>0.23300000000000001</c:v>
                </c:pt>
                <c:pt idx="1">
                  <c:v>0.17</c:v>
                </c:pt>
                <c:pt idx="2" formatCode="0.00%">
                  <c:v>6.9000000000000006E-2</c:v>
                </c:pt>
              </c:numCache>
            </c:numRef>
          </c:val>
          <c:extLst>
            <c:ext xmlns:c16="http://schemas.microsoft.com/office/drawing/2014/chart" uri="{C3380CC4-5D6E-409C-BE32-E72D297353CC}">
              <c16:uniqueId val="{00000001-1436-1F42-9EE9-1153ED1318E7}"/>
            </c:ext>
          </c:extLst>
        </c:ser>
        <c:dLbls>
          <c:dLblPos val="inEnd"/>
          <c:showLegendKey val="0"/>
          <c:showVal val="1"/>
          <c:showCatName val="0"/>
          <c:showSerName val="0"/>
          <c:showPercent val="0"/>
          <c:showBubbleSize val="0"/>
        </c:dLbls>
        <c:gapWidth val="219"/>
        <c:overlap val="-27"/>
        <c:axId val="1128082352"/>
        <c:axId val="812382976"/>
      </c:barChart>
      <c:catAx>
        <c:axId val="112808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crossAx val="812382976"/>
        <c:crosses val="autoZero"/>
        <c:auto val="1"/>
        <c:lblAlgn val="ctr"/>
        <c:lblOffset val="100"/>
        <c:noMultiLvlLbl val="0"/>
      </c:catAx>
      <c:valAx>
        <c:axId val="812382976"/>
        <c:scaling>
          <c:orientation val="minMax"/>
        </c:scaling>
        <c:delete val="1"/>
        <c:axPos val="l"/>
        <c:numFmt formatCode="0.00%" sourceLinked="1"/>
        <c:majorTickMark val="none"/>
        <c:minorTickMark val="none"/>
        <c:tickLblPos val="nextTo"/>
        <c:crossAx val="11280823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ilo.org/wcmsp5/groups/public/---ed_norm/---ipec/documents/publication/wcms_797515.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Essayez d'inclure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L'âge minimum pour travailler, y compris les travaux légers (le cas échéant)</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dispositions relatives aux travaux dangereux - activités, tâches et emplois interdits aux enfants de moins de 18 ans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protections contre le travail des enfants, y compris les PFTE (conditions de travail, horaires, repos, éducation obligatoire, travail forcé, trafic d'enfants, exploitation sexuelle des enfants, y compris des garçons, utilisation des enfants dans des activités illicites, recrutement militaire)</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plan/cadre national pour combattre/éradiquer le travail des enfants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cadre juridique et politique de protection de l'enfance pour les enfants vulnérables, y compris les enfants en situation de travail des enfants. Pour les acteurs de la protection de l'enfance, cela est particulièrement important car les lois sur la protection de l'enfance peuvent être mieux connues que les lois sur le travail des enfants, mais la compréhension de la manière dont elles se rapportent aux enfants en situation de travail des enfants et ses pires formes, ainsi que les obligations du gouvernement relatives aux enfants vulnérables qui travaillent, et la manière dont les lois sur la protection de l'enfance sont appliquées aux enfants qui travaillent localement peuvent être moins bien connues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D'autres législations pertinentes pour les réfugiés, etc.</a:t>
            </a:r>
            <a:endParaRPr dirty="0"/>
          </a:p>
        </p:txBody>
      </p:sp>
      <p:sp>
        <p:nvSpPr>
          <p:cNvPr id="426" name="Google Shape;42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4" name="Google Shape;43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Calibri"/>
                <a:ea typeface="Calibri"/>
                <a:cs typeface="Calibri"/>
                <a:sym typeface="Calibri"/>
              </a:rPr>
              <a:t>Essayez d'inclure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L'âge minimum pour travailler, y compris les travaux légers (le cas échéant)</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dispositions relatives aux travaux dangereux - emplois, tâches et activités interdits aux enfants de moins de 18 ans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protections contre le travail des enfants, y compris les PFTE (conditions de travail, horaires, repos, éducation obligatoire, travail forcé, trafic d'enfants, exploitation sexuelle des enfants, y compris des garçons, utilisation des enfants dans des activités illicites, recrutement militaire).</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plan/cadre national pour combattre/éradiquer le travail des enfants.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cadre juridique et politique de protection de l'enfance pour les enfants vulnérables, y compris les enfants en situation de travail des enfants. Pour les acteurs de la protection de l'enfance, cela est particulièrement important car les lois sur la protection de l'enfance peuvent être mieux connues que les lois sur le travail des enfants, mais la compréhension de la manière dont elles se rapportent aux enfants en situation de travail des enfants et ses pires formes, ainsi que les obligations du gouvernement relatives aux enfants vulnérables qui travaillent, et la manière dont les lois sur la protection de l'enfance sont appliquées aux enfants qui travaillent localement peuvent être moins bien connues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D'autres législations pertinentes pour les réfugiés, etc.</a:t>
            </a:r>
            <a:endParaRPr lang="fr-FR" dirty="0"/>
          </a:p>
          <a:p>
            <a:pPr marL="0" lvl="0" indent="0" algn="l" rtl="0">
              <a:spcBef>
                <a:spcPts val="0"/>
              </a:spcBef>
              <a:spcAft>
                <a:spcPts val="0"/>
              </a:spcAft>
              <a:buNone/>
            </a:pPr>
            <a:endParaRPr dirty="0"/>
          </a:p>
        </p:txBody>
      </p:sp>
      <p:sp>
        <p:nvSpPr>
          <p:cNvPr id="435" name="Google Shape;43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le travail n'est acceptable pour les enfants que s'il est conforme à la législation, s'il est limité et s'il a des horaires flexibles qui permettent à la fois la fréquentation de l'école ou la formation professionnelle des enfants et leur développement sain ainsi que leur bien-être, leur repos, leur socialisation et leur prise en charge. Les conditions et les tâches ne doivent pas constituer une forme d'exploitation, ni être dangereuses, le lieu de travail doit être sûr et adapté à l'âge et au développement de l'enfant. Les enfants doivent recevoir une formation et une instruction et leur travail doit être régulièrement contrôlé</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Ainsi, pour tout enfant, pour que le travail soit acceptable, il doit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conforme à la législation sur l'âge minimum de travail et à toute législation connexe sur le travail des enfants, y compris la législation et la politique qui couvre les heures de travail, les horaires et les jours de la semaine, le niveau d'éducation, l'offre de formation et d'instruction, la santé et la sécurité, l'accès aux services, etc. </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Limiter les heures de travail des enfants et veiller à ce qu'elles soient flexibles et permettent le repos, la socialisation et la prise en charge adéquats dont les enfants ont besoin pour un développement sain et leur bien-être.</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Permettre effectivement aux enfants d'aller à l'école ou de bénéficier d'autres possibilités d'apprentissage, telles que la formation professionnelle, qui permet aux enfants et aux jeunes d'acquérir des compétences et une expérience, les préparant ainsi à devenir des membres productifs de la société au cours de leur vie adulte.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Un travail acceptable ne doit pas éloigner les enfants de la maison ou utiliser leur temps pour jouer ou se divertir avec leurs camarades.</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Ne pas soumettre les enfants à des tâches ou à des travaux qui les exploitent ou qui sont dangereux, qui les blessent physiquement, mentalement ou émotionnellement, ou qui affectent leur développement.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dans un lieu (de travail) sûr pour les enfants et tenir compte de l'âge, du développement, etc.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Donner aux enfants une formation et des instructions appropriées pour effectuer leur travail.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Être contrôlé : il est important que les ménages, les communautés et les lieux de travail où travaillent les enfants soient contrôlés pour s'assurer que les enfants qui travaillent sont protégés, que des conditions de travail acceptables sont en place et que la législation et la politique sont respectées. </a:t>
            </a:r>
            <a:endParaRPr dirty="0"/>
          </a:p>
          <a:p>
            <a:pPr marL="171450" marR="0" lvl="0" indent="-9525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fr-FR" sz="1200" dirty="0">
                <a:solidFill>
                  <a:schemeClr val="dk1"/>
                </a:solidFill>
                <a:latin typeface="Calibri"/>
                <a:ea typeface="Calibri"/>
                <a:cs typeface="Calibri"/>
                <a:sym typeface="Calibri"/>
              </a:rPr>
              <a:t>Un travail qui remplit ces conditions n'est pas du travail des enfants. </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444" name="Google Shape;44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Toute activité productive des enfants n'est pas forcément du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formes acceptables d’activités productives des enfants ne doivent pas être éliminées et comprennent : </a:t>
            </a:r>
            <a:endParaRPr dirty="0"/>
          </a:p>
          <a:p>
            <a:pPr marL="1085850" lvl="2" indent="-171450" algn="l" rtl="0">
              <a:spcBef>
                <a:spcPts val="0"/>
              </a:spcBef>
              <a:spcAft>
                <a:spcPts val="0"/>
              </a:spcAft>
              <a:buClr>
                <a:schemeClr val="dk1"/>
              </a:buClr>
              <a:buSzPts val="1200"/>
              <a:buFont typeface="Courier New"/>
              <a:buChar char="o"/>
            </a:pPr>
            <a:r>
              <a:rPr lang="fr-FR" sz="1200" dirty="0">
                <a:solidFill>
                  <a:schemeClr val="dk1"/>
                </a:solidFill>
                <a:latin typeface="Calibri"/>
                <a:ea typeface="Calibri"/>
                <a:cs typeface="Calibri"/>
                <a:sym typeface="Calibri"/>
              </a:rPr>
              <a:t>Les travaux décents pour les enfants ayant dépassé l'âge minimum de travail, qui ne sont pas dangereux ou ne constituent pas une des pires formes de travail des enfants</a:t>
            </a:r>
            <a:r>
              <a:rPr lang="en-GB" sz="1200" dirty="0">
                <a:solidFill>
                  <a:schemeClr val="dk1"/>
                </a:solidFill>
                <a:latin typeface="Calibri"/>
                <a:ea typeface="Calibri"/>
                <a:cs typeface="Calibri"/>
                <a:sym typeface="Calibri"/>
              </a:rPr>
              <a:t>.</a:t>
            </a:r>
            <a:endParaRPr dirty="0"/>
          </a:p>
          <a:p>
            <a:pPr marL="1085850" lvl="2" indent="-171450" algn="l" rtl="0">
              <a:spcBef>
                <a:spcPts val="0"/>
              </a:spcBef>
              <a:spcAft>
                <a:spcPts val="0"/>
              </a:spcAft>
              <a:buClr>
                <a:schemeClr val="dk1"/>
              </a:buClr>
              <a:buSzPts val="1200"/>
              <a:buFont typeface="Courier New"/>
              <a:buChar char="o"/>
            </a:pPr>
            <a:r>
              <a:rPr lang="fr-FR" sz="1200" dirty="0">
                <a:solidFill>
                  <a:schemeClr val="dk1"/>
                </a:solidFill>
                <a:latin typeface="Calibri"/>
                <a:ea typeface="Calibri"/>
                <a:cs typeface="Calibri"/>
                <a:sym typeface="Calibri"/>
              </a:rPr>
              <a:t>Les travaux légers pour les enfants n'ayant pas l'âge minimum mais âgés de plus de 13 ou 12 ans, qui ne nuisent pas à leur santé, leur sécurité ou leur éducation.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des enfants est nuisible et doit être éliminé.</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pires formes de travail des enfants, y compris les travaux dangereux, sont interdites pour tous les enfants de moins de 18 ans et doivent être éliminées de toute urgence.</a:t>
            </a:r>
          </a:p>
          <a:p>
            <a:pPr marL="0" lvl="0" indent="0" algn="l" rtl="0">
              <a:spcBef>
                <a:spcPts val="0"/>
              </a:spcBef>
              <a:spcAft>
                <a:spcPts val="0"/>
              </a:spcAft>
              <a:buNone/>
            </a:pPr>
            <a:endParaRPr dirty="0"/>
          </a:p>
        </p:txBody>
      </p:sp>
      <p:sp>
        <p:nvSpPr>
          <p:cNvPr id="459" name="Google Shape;45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Les participants n'ont pas besoin de connaître tous les détails des lois, mais plutôt, en tant que groupe, ils doivent identifier le cadre juridique global de protection des enfants et commenter les éléments qui sont importants ou qui doivent être renforcés. </a:t>
            </a:r>
            <a:endParaRPr dirty="0"/>
          </a:p>
          <a:p>
            <a:pPr marL="0" lvl="0" indent="0" algn="l" rtl="0">
              <a:spcBef>
                <a:spcPts val="0"/>
              </a:spcBef>
              <a:spcAft>
                <a:spcPts val="0"/>
              </a:spcAft>
              <a:buNone/>
            </a:pPr>
            <a:endParaRPr dirty="0"/>
          </a:p>
        </p:txBody>
      </p:sp>
      <p:sp>
        <p:nvSpPr>
          <p:cNvPr id="466" name="Google Shape;46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4" name="Google Shape;47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Expliquer que :</a:t>
            </a:r>
            <a:endParaRPr dirty="0"/>
          </a:p>
          <a:p>
            <a:pPr rtl="0" fontAlgn="base">
              <a:spcBef>
                <a:spcPts val="0"/>
              </a:spcBef>
              <a:spcAft>
                <a:spcPts val="0"/>
              </a:spcAft>
              <a:buFont typeface="Arial" panose="020B0604020202020204" pitchFamily="34" charset="0"/>
              <a:buChar char="•"/>
            </a:pPr>
            <a:r>
              <a:rPr lang="fr-FR" sz="1800" b="0" i="0" u="none" strike="noStrike" dirty="0">
                <a:solidFill>
                  <a:srgbClr val="000000"/>
                </a:solidFill>
                <a:effectLst/>
                <a:latin typeface="Calibri" panose="020F0502020204030204" pitchFamily="34" charset="0"/>
              </a:rPr>
              <a:t>Les dernières estimations mondiales, du début de 2020, indiquent qu'il y a environ 218 millions d'enfants qui travaillent sous une forme de travail ou une autre. Si vous vous souvenez de notre première séance, cela inclut les enfants qui font toutes les formes de travail acceptable, le travail des enfants et les PFTE</a:t>
            </a:r>
            <a:r>
              <a:rPr lang="en-GB" sz="1800" b="0" i="0" u="none" strike="noStrike" dirty="0">
                <a:solidFill>
                  <a:srgbClr val="000000"/>
                </a:solidFill>
                <a:effectLst/>
                <a:latin typeface="Calibri" panose="020F0502020204030204" pitchFamily="34" charset="0"/>
              </a:rPr>
              <a:t> </a:t>
            </a:r>
            <a:r>
              <a:rPr lang="fr-FR" sz="2800" dirty="0">
                <a:hlinkClick r:id="rId3"/>
              </a:rPr>
              <a:t>wcms_797515.pdf (ilo.org)</a:t>
            </a:r>
            <a:endParaRPr lang="en-GB" sz="1800" b="0" i="0" u="none" strike="noStrike" dirty="0">
              <a:solidFill>
                <a:srgbClr val="000000"/>
              </a:solidFill>
              <a:effectLst/>
              <a:latin typeface="Arial" panose="020B0604020202020204" pitchFamily="34" charset="0"/>
            </a:endParaRPr>
          </a:p>
          <a:p>
            <a:pPr rtl="0" fontAlgn="base">
              <a:spcBef>
                <a:spcPts val="0"/>
              </a:spcBef>
              <a:spcAft>
                <a:spcPts val="0"/>
              </a:spcAft>
              <a:buFont typeface="Arial" panose="020B0604020202020204" pitchFamily="34" charset="0"/>
              <a:buChar char="•"/>
            </a:pPr>
            <a:r>
              <a:rPr lang="fr-FR" sz="1800" b="0" i="0" u="none" strike="noStrike" dirty="0">
                <a:solidFill>
                  <a:srgbClr val="000000"/>
                </a:solidFill>
                <a:effectLst/>
                <a:latin typeface="Calibri" panose="020F0502020204030204" pitchFamily="34" charset="0"/>
              </a:rPr>
              <a:t>On estime à 160 millions le nombre d'enfants en situation de travail des enfants. Cela représente près d'un enfant sur dix dans le monde</a:t>
            </a:r>
            <a:r>
              <a:rPr lang="en-GB" sz="1800" b="0" i="0" u="none" strike="noStrike" dirty="0">
                <a:solidFill>
                  <a:srgbClr val="000000"/>
                </a:solidFill>
                <a:effectLst/>
                <a:latin typeface="Calibri" panose="020F0502020204030204" pitchFamily="34" charset="0"/>
              </a:rPr>
              <a:t>. </a:t>
            </a:r>
            <a:endParaRPr lang="en-GB" sz="1800" b="0" i="0" u="none" strike="noStrike" dirty="0">
              <a:solidFill>
                <a:srgbClr val="000000"/>
              </a:solidFill>
              <a:effectLst/>
              <a:latin typeface="Arial" panose="020B0604020202020204" pitchFamily="34" charset="0"/>
            </a:endParaRP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 y a des millions d'enfants qui travaillent mais qui ne sont pas en situation de travail des enfants ; ils ont entre 12/13 et 14/15 ans et font des travaux légers autorisés ou ce sont des adolescents de 15 à 17 ans qui sont engagés dans un travail décent qui n'est ni un travail léger ni une des pires formes de travail des enfants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En utilisant les indicateurs indirects des PFTE, les estimations mondiales indiquent qu'un peu moins de la moitié de tous les enfants qui sont en situation de travail des enfants effectuent des travaux dangereux, ce qui représente 79 millions d'enfants dans le monde. </a:t>
            </a:r>
            <a:endParaRPr dirty="0"/>
          </a:p>
        </p:txBody>
      </p:sp>
      <p:sp>
        <p:nvSpPr>
          <p:cNvPr id="480" name="Google Shape;48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les très jeunes enfants représentent la plus grande partie des enfants en situation de travail des enfants, soit près de la moitié de l'ensemble des enfants en situation de travail des enfants, et ils constituent également une part importante des enfants qui effectuent des travaux dangereux. Le secteur agricole représente de loin la plus grande part du travail des enfants, qui comprend l'agriculture, l'élevage, la sylviculture et la pêche. L'agriculture présente de nombreux risques, tels que l'exposition aux pesticides, aux machines dangereuses, aux charges lourdes, aux longues heures de travail et aux environnements très chauds ou extrêmement froids. Les secteurs des services et de l'industrie comptent respectivement moins de travail des enfants. Les services comprennent par exemple le travail dans les magasins, les restaurants, les réparations automobiles, la collecte et le recyclage des déchets. Les industries peuvent inclure la fabrication, ou le travail sur les chantiers de construction ou dans les usines. On s'attend à ce que ces secteurs deviennent plus importants à l'avenir, car le changement climatique déplace les familles des zones rurales vers les villes. La plupart du travail des enfants a lieu au sein de la cellule familiale. Plus des deux tiers du travail des enfants se fait au sein de la famille, dans des exploitations ou des entreprises familiales, ou dans le cadre de travaux domestiques, par opposition à un emploi formel ou rémunéré. Cela souligne l'importance de s'engager auprès des parents, de comprendre et d’adresser la dépendance de la famille à l'égard du travail des enfants afin de lutter efficacement contre le travail des enfants. </a:t>
            </a: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498" name="Google Shape;49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08" name="Google Shape;50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628650" marR="0" lvl="1" indent="-171450" algn="l" rtl="0">
              <a:lnSpc>
                <a:spcPct val="100000"/>
              </a:lnSpc>
              <a:spcBef>
                <a:spcPts val="0"/>
              </a:spcBef>
              <a:spcAft>
                <a:spcPts val="0"/>
              </a:spcAft>
              <a:buClr>
                <a:schemeClr val="dk1"/>
              </a:buClr>
              <a:buSzPts val="1200"/>
              <a:buFont typeface="Arial"/>
              <a:buChar char="•"/>
            </a:pPr>
            <a:r>
              <a:rPr lang="fr-FR" dirty="0"/>
              <a:t>Il existe une forte corrélation entre le travail des enfants et les situations de crise humanitaire, où vit une grande partie des enfants qui sont en situation de travail des enfants. L'OIT estime que l'incidence du travail des enfants dans les pays touchés par un conflit armé est 77 % plus élevée que la moyenne mondiale, tandis que l'incidence du travail dangereux est 50 % plus élevée dans les pays touchés par un conflit armé que dans le monde entier. Là où le travail des enfants et la crise humanitaire convergent, des millions d'enfants risquent d'être privés de leurs droits fondamentaux à la protection, à la santé, à l'éducation et au développement, ce qui aggrave la vulnérabilité à laquelle des millions de familles et de tuteurs sont déjà confrontés, les poussant à penser qu'ils n'ont pas d'autre choix que de faire travailler leurs enfants pour survivre. </a:t>
            </a:r>
            <a:endParaRPr lang="en-US" dirty="0"/>
          </a:p>
          <a:p>
            <a:pPr marL="628650" marR="0" lvl="1" indent="-171450" algn="l" rtl="0">
              <a:lnSpc>
                <a:spcPct val="100000"/>
              </a:lnSpc>
              <a:spcBef>
                <a:spcPts val="0"/>
              </a:spcBef>
              <a:spcAft>
                <a:spcPts val="0"/>
              </a:spcAft>
              <a:buClr>
                <a:schemeClr val="dk1"/>
              </a:buClr>
              <a:buSzPts val="1200"/>
              <a:buFont typeface="Arial"/>
              <a:buChar char="•"/>
            </a:pPr>
            <a:r>
              <a:rPr lang="fr-FR" dirty="0"/>
              <a:t>Dans les situations humanitaires, étant donné que les données fiables sur les autres PFTE sont souvent indisponibles, les données sur le travail dangereux des enfants sont souvent utilisées comme un substitut pour toutes les PFTE</a:t>
            </a:r>
            <a:r>
              <a:rPr lang="en-US" dirty="0"/>
              <a:t>. </a:t>
            </a:r>
          </a:p>
          <a:p>
            <a:pPr marL="628650" marR="0" lvl="1" indent="-95250" algn="l" rtl="0">
              <a:lnSpc>
                <a:spcPct val="100000"/>
              </a:lnSpc>
              <a:spcBef>
                <a:spcPts val="0"/>
              </a:spcBef>
              <a:spcAft>
                <a:spcPts val="0"/>
              </a:spcAft>
              <a:buClr>
                <a:schemeClr val="dk1"/>
              </a:buClr>
              <a:buSzPts val="1200"/>
              <a:buFont typeface="Arial"/>
              <a:buNone/>
            </a:pPr>
            <a:endParaRPr dirty="0"/>
          </a:p>
          <a:p>
            <a:pPr marL="628650" marR="0" lvl="1" indent="-171450" algn="l" rtl="0">
              <a:lnSpc>
                <a:spcPct val="100000"/>
              </a:lnSpc>
              <a:spcBef>
                <a:spcPts val="0"/>
              </a:spcBef>
              <a:spcAft>
                <a:spcPts val="0"/>
              </a:spcAft>
              <a:buClr>
                <a:schemeClr val="dk1"/>
              </a:buClr>
              <a:buSzPts val="1200"/>
              <a:buFont typeface="Arial"/>
              <a:buChar char="•"/>
            </a:pPr>
            <a:r>
              <a:rPr lang="fr-FR" dirty="0"/>
              <a:t>Les pays classés comme « touchés par un conflit armé » sont tirés du Rapport du Secrétaire général sur les enfants et les conflits armés, soumis au Conseil de sécurité de l'ONU en 2015. La catégorie « pays touchés par un conflit armé » comprend l'Afghanistan, la République centrafricaine, la Colombie, l'Irak, le Mali, le Nigeria, les Philippines, le Soudan du Sud, l'Ukraine, le Yémen et la République démocratique du Congo. Les pays touchés par un conflit armé pour lesquels les données sur le travail des enfants ne sont pas disponibles dans les estimations mondiales actuelles sont notamment : La Lybie, le Myanmar, la Somalie, le Soudan et la République arabe syrienne. </a:t>
            </a:r>
            <a:endParaRPr sz="1200" dirty="0">
              <a:solidFill>
                <a:schemeClr val="dk1"/>
              </a:solidFill>
              <a:latin typeface="Calibri"/>
              <a:ea typeface="Calibri"/>
              <a:cs typeface="Calibri"/>
              <a:sym typeface="Calibri"/>
            </a:endParaRPr>
          </a:p>
          <a:p>
            <a:pPr marL="628650" lvl="1"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p:txBody>
      </p:sp>
      <p:sp>
        <p:nvSpPr>
          <p:cNvPr id="514" name="Google Shape;51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2" name="Google Shape;5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Les crises humanitaires affectent négativement le travail des enfants de trois manières distinctes : </a:t>
            </a:r>
            <a:r>
              <a:rPr lang="en-GB" dirty="0"/>
              <a:t> </a:t>
            </a:r>
            <a:endParaRPr dirty="0"/>
          </a:p>
          <a:p>
            <a:pPr marL="0" lvl="0" indent="0" algn="l" rtl="0">
              <a:spcBef>
                <a:spcPts val="0"/>
              </a:spcBef>
              <a:spcAft>
                <a:spcPts val="0"/>
              </a:spcAft>
              <a:buNone/>
            </a:pPr>
            <a:endParaRPr dirty="0"/>
          </a:p>
          <a:p>
            <a:pPr marL="171450" lvl="0" indent="-171450" algn="l" rtl="0">
              <a:spcBef>
                <a:spcPts val="0"/>
              </a:spcBef>
              <a:spcAft>
                <a:spcPts val="0"/>
              </a:spcAft>
              <a:buClr>
                <a:schemeClr val="dk1"/>
              </a:buClr>
              <a:buSzPts val="1200"/>
              <a:buFont typeface="Arial"/>
              <a:buChar char="•"/>
            </a:pPr>
            <a:r>
              <a:rPr lang="fr-FR" dirty="0"/>
              <a:t>Elles créent de nouveaux facteurs de risque du travail des enfants, tels que la perte de revenus des ménages, la fermeture des écoles et l'interruption des services, ce qui crée des conditions propices à l'augmentation du travail des enfants, les familles pouvant être contraintes de recourir au travail des enfants comme mécanisme d'adaptation</a:t>
            </a:r>
            <a:r>
              <a:rPr lang="en-GB" dirty="0"/>
              <a:t>. </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fr-FR" dirty="0"/>
              <a:t>Elles exacerbent les facteurs de risque du travail des enfants existants en augmentant les formes préexistantes de travail des enfants et les normes sociales qui le tolèrent. Les tâches que les enfants effectuaient avant la crise peuvent également devenir plus dangereuses lorsque les enfants travaillent dans des endroits nouveaux ou peu sûrs qui les exposent à un risque accru de préjudice</a:t>
            </a:r>
            <a:r>
              <a:rPr lang="en-GB" dirty="0"/>
              <a:t>.</a:t>
            </a:r>
            <a:endParaRPr dirty="0"/>
          </a:p>
          <a:p>
            <a:pPr marL="171450" lvl="0" indent="-95250" algn="l" rtl="0">
              <a:spcBef>
                <a:spcPts val="0"/>
              </a:spcBef>
              <a:spcAft>
                <a:spcPts val="0"/>
              </a:spcAft>
              <a:buClr>
                <a:schemeClr val="dk1"/>
              </a:buClr>
              <a:buSzPts val="1200"/>
              <a:buFont typeface="Arial"/>
              <a:buNone/>
            </a:pPr>
            <a:endParaRPr dirty="0"/>
          </a:p>
          <a:p>
            <a:pPr marL="171450" lvl="0" indent="-171450" algn="l" rtl="0">
              <a:spcBef>
                <a:spcPts val="0"/>
              </a:spcBef>
              <a:spcAft>
                <a:spcPts val="0"/>
              </a:spcAft>
              <a:buClr>
                <a:schemeClr val="dk1"/>
              </a:buClr>
              <a:buSzPts val="1200"/>
              <a:buFont typeface="Arial"/>
              <a:buChar char="•"/>
            </a:pPr>
            <a:r>
              <a:rPr lang="fr-FR" dirty="0"/>
              <a:t>Elles changent ou sapent l'environnement protecteur de l'enfant. Les crises peuvent entraîner l'effondrement des réseaux de soutien familial et des filets de sécurité sociale et perturber les services essentiels qui contribuent à protéger les enfants du travail des enfants. Lorsque l'environnement protecteur de l'enfant est affecté, les facteurs de risque du travail des enfants peuvent augmenter</a:t>
            </a:r>
            <a:r>
              <a:rPr lang="en-GB" dirty="0"/>
              <a:t>.</a:t>
            </a:r>
            <a:endParaRPr dirty="0"/>
          </a:p>
        </p:txBody>
      </p:sp>
      <p:sp>
        <p:nvSpPr>
          <p:cNvPr id="523" name="Google Shape;5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Utilisez les sources d'information énumérées dans l'Outil sur le travail des enfants : </a:t>
            </a:r>
            <a:r>
              <a:rPr lang="en-GB" dirty="0"/>
              <a:t>Child Labour Information Sources or local sources to find this information. </a:t>
            </a:r>
            <a:r>
              <a:rPr lang="fr-FR" dirty="0"/>
              <a:t>L'outil est disponible à l'adresse suivante : </a:t>
            </a:r>
            <a:r>
              <a:rPr lang="en-GB" sz="1200" u="sng" dirty="0">
                <a:solidFill>
                  <a:schemeClr val="dk1"/>
                </a:solidFill>
                <a:latin typeface="Calibri"/>
                <a:ea typeface="Calibri"/>
                <a:cs typeface="Calibri"/>
                <a:sym typeface="Calibri"/>
              </a:rPr>
              <a:t>https://alliancecpha.org/en/child-protection-online-library/child-labour-tools-child-labour-information-sources </a:t>
            </a:r>
            <a:endParaRPr dirty="0"/>
          </a:p>
          <a:p>
            <a:pPr marL="0" lvl="0" indent="0" algn="l" rtl="0">
              <a:spcBef>
                <a:spcPts val="0"/>
              </a:spcBef>
              <a:spcAft>
                <a:spcPts val="0"/>
              </a:spcAft>
              <a:buNone/>
            </a:pPr>
            <a:endParaRPr dirty="0"/>
          </a:p>
        </p:txBody>
      </p:sp>
      <p:sp>
        <p:nvSpPr>
          <p:cNvPr id="531" name="Google Shape;53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Utilisez les sources d'information énumérées dans l'Outil sur le travail des enfants : </a:t>
            </a:r>
            <a:r>
              <a:rPr lang="en-GB" dirty="0"/>
              <a:t>Child Labour Information Sources or local sources to find this information. </a:t>
            </a:r>
            <a:r>
              <a:rPr lang="fr-FR" dirty="0"/>
              <a:t>L'outil est disponible à l'adresse suivante : </a:t>
            </a:r>
            <a:r>
              <a:rPr lang="en-GB" sz="1200" u="sng" dirty="0">
                <a:solidFill>
                  <a:schemeClr val="dk1"/>
                </a:solidFill>
                <a:latin typeface="Calibri"/>
                <a:ea typeface="Calibri"/>
                <a:cs typeface="Calibri"/>
                <a:sym typeface="Calibri"/>
              </a:rPr>
              <a:t>https://alliancecpha.org/en/child-protection-online-library/child-labour-tools-child-labour-information-sources </a:t>
            </a:r>
            <a:endParaRPr dirty="0"/>
          </a:p>
        </p:txBody>
      </p:sp>
      <p:sp>
        <p:nvSpPr>
          <p:cNvPr id="539" name="Google Shape;53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Pour les travailleurs communautaires de protection de l'enfance, les participants pourraient se concentrer sur les types de travail les plus courants effectués par les enfants dans leur région, où ils le font (à la maison, à l'extérieur de la maison, dans la rue, etc.) À quel âge les enfants participent-ils à ces travaux ? Certains de ces travaux sont-ils nuisibles pour les enfants ? En quoi est-il nuisible ? </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Une fois les 25 minutes écoulées, discutez avec l'ensemble du groupe en séance plénière</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Cette activité peut être étendue aux formations dont l'objectif est d'obtenir une analyse plus approfondie du travail des enfants dans le contexte et de développer des plans/stratégies plus concrets pour lutter contre le travail des enfants dans un contexte/organisation. Par exemple, des sous-questions supplémentaires pourraient être incluses, telles que : </a:t>
            </a:r>
            <a:r>
              <a:rPr lang="en-GB" sz="1200" dirty="0">
                <a:solidFill>
                  <a:schemeClr val="dk1"/>
                </a:solidFill>
                <a:latin typeface="Calibri"/>
                <a:ea typeface="Calibri"/>
                <a:cs typeface="Calibri"/>
                <a:sym typeface="Calibri"/>
              </a:rPr>
              <a:t>  </a:t>
            </a:r>
            <a:endParaRPr dirty="0"/>
          </a:p>
          <a:p>
            <a:pPr marL="457200" lvl="1" indent="0" algn="l" rtl="0">
              <a:spcBef>
                <a:spcPts val="0"/>
              </a:spcBef>
              <a:spcAft>
                <a:spcPts val="0"/>
              </a:spcAft>
              <a:buNone/>
            </a:pPr>
            <a:r>
              <a:rPr lang="fr-FR" sz="1200" dirty="0">
                <a:solidFill>
                  <a:schemeClr val="dk1"/>
                </a:solidFill>
                <a:latin typeface="Calibri"/>
                <a:ea typeface="Calibri"/>
                <a:cs typeface="Calibri"/>
                <a:sym typeface="Calibri"/>
              </a:rPr>
              <a:t>Compte tenu de notre compréhension de l'impact du travail des enfants, quels sont les changements les plus importants auxquels les acteurs de la protection de l'enfance devraient faire face ? </a:t>
            </a:r>
            <a:endParaRPr dirty="0"/>
          </a:p>
          <a:p>
            <a:pPr marL="457200" lvl="1" indent="0" algn="l" rtl="0">
              <a:spcBef>
                <a:spcPts val="0"/>
              </a:spcBef>
              <a:spcAft>
                <a:spcPts val="0"/>
              </a:spcAft>
              <a:buNone/>
            </a:pPr>
            <a:r>
              <a:rPr lang="fr-FR" sz="1200" dirty="0">
                <a:solidFill>
                  <a:schemeClr val="dk1"/>
                </a:solidFill>
                <a:latin typeface="Calibri"/>
                <a:ea typeface="Calibri"/>
                <a:cs typeface="Calibri"/>
                <a:sym typeface="Calibri"/>
              </a:rPr>
              <a:t>Compte tenu de notre compréhension de l'impact du travail des enfants, quelles sont les structures de protection et de soutien qui existent pour protéger les enfants contre le travail des enfants qui ont été touchées de manière significative et qui devraient donc être une priorité dans la réponse ? </a:t>
            </a:r>
            <a:endParaRPr dirty="0"/>
          </a:p>
          <a:p>
            <a:pPr marL="0" lvl="0" indent="0" algn="l" rtl="0">
              <a:spcBef>
                <a:spcPts val="0"/>
              </a:spcBef>
              <a:spcAft>
                <a:spcPts val="0"/>
              </a:spcAft>
              <a:buNone/>
            </a:pPr>
            <a:endParaRPr dirty="0"/>
          </a:p>
        </p:txBody>
      </p:sp>
      <p:sp>
        <p:nvSpPr>
          <p:cNvPr id="547" name="Google Shape;54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6" name="Google Shape;55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4" name="Google Shape;56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Voir les pages 28-29 de la boîte à outils</a:t>
            </a:r>
            <a:endParaRPr lang="en-GB" dirty="0"/>
          </a:p>
          <a:p>
            <a:pPr marL="0" lvl="0" indent="0" algn="l" rtl="0">
              <a:spcBef>
                <a:spcPts val="0"/>
              </a:spcBef>
              <a:spcAft>
                <a:spcPts val="0"/>
              </a:spcAft>
              <a:buNone/>
            </a:pPr>
            <a:endParaRPr lang="en-GB" dirty="0"/>
          </a:p>
          <a:p>
            <a:pPr marL="0" lvl="0" indent="0" algn="l" rtl="0">
              <a:spcBef>
                <a:spcPts val="0"/>
              </a:spcBef>
              <a:spcAft>
                <a:spcPts val="0"/>
              </a:spcAft>
              <a:buNone/>
            </a:pPr>
            <a:r>
              <a:rPr lang="fr-FR" dirty="0"/>
              <a:t>Par exemple, les conséquences pour les sociétés :</a:t>
            </a:r>
            <a:endParaRPr lang="en-GB" dirty="0"/>
          </a:p>
          <a:p>
            <a:pPr marL="0" lvl="0" indent="0" algn="l" rtl="0">
              <a:spcBef>
                <a:spcPts val="0"/>
              </a:spcBef>
              <a:spcAft>
                <a:spcPts val="0"/>
              </a:spcAft>
              <a:buNone/>
            </a:pPr>
            <a:r>
              <a:rPr lang="en-GB" dirty="0"/>
              <a:t>- </a:t>
            </a:r>
            <a:r>
              <a:rPr lang="fr-FR" dirty="0"/>
              <a:t>Augmentation de l'offre de travailleurs peu qualifiés, qui affecte le capital humain et ralentit le relèvement et le développement économiques dans les pays touchés par une crise humanitaire</a:t>
            </a:r>
            <a:r>
              <a:rPr lang="en-GB" dirty="0"/>
              <a:t>. </a:t>
            </a:r>
          </a:p>
          <a:p>
            <a:pPr marL="171450" lvl="0" indent="-171450" algn="l" rtl="0">
              <a:spcBef>
                <a:spcPts val="0"/>
              </a:spcBef>
              <a:spcAft>
                <a:spcPts val="0"/>
              </a:spcAft>
              <a:buFontTx/>
              <a:buChar char="-"/>
            </a:pPr>
            <a:r>
              <a:rPr lang="fr-FR" dirty="0"/>
              <a:t>La croissance des économies informelles affecte l'accès à un travail décent et entraîne une baisse des salaires et des conditions de travail, les jeunes et les adultes étant en concurrence avec les enfants sur le marché du travail</a:t>
            </a:r>
            <a:r>
              <a:rPr lang="en-GB" dirty="0"/>
              <a:t>. </a:t>
            </a:r>
          </a:p>
          <a:p>
            <a:pPr marL="171450" lvl="0" indent="-171450" algn="l" rtl="0">
              <a:spcBef>
                <a:spcPts val="0"/>
              </a:spcBef>
              <a:spcAft>
                <a:spcPts val="0"/>
              </a:spcAft>
              <a:buFontTx/>
              <a:buChar char="-"/>
            </a:pPr>
            <a:r>
              <a:rPr lang="fr-FR" dirty="0"/>
              <a:t>La croissance des industries non réglementées réduit la collecte des impôts nationaux et affecte par conséquent la qualité et la disponibilité des services publics pour tous</a:t>
            </a:r>
            <a:r>
              <a:rPr lang="en-GB" dirty="0"/>
              <a:t>.</a:t>
            </a:r>
          </a:p>
          <a:p>
            <a:pPr marL="171450" lvl="0" indent="-171450" algn="l" rtl="0">
              <a:spcBef>
                <a:spcPts val="0"/>
              </a:spcBef>
              <a:spcAft>
                <a:spcPts val="0"/>
              </a:spcAft>
              <a:buFontTx/>
              <a:buChar char="-"/>
            </a:pPr>
            <a:r>
              <a:rPr lang="fr-FR" dirty="0"/>
              <a:t>Les employeurs donnent la priorité à la main-d'œuvre bon marché des enfants plutôt qu'au développement d'un travail décent pour les adultes</a:t>
            </a:r>
            <a:r>
              <a:rPr lang="en-GB" dirty="0"/>
              <a:t>. • </a:t>
            </a:r>
            <a:r>
              <a:rPr lang="fr-FR" dirty="0"/>
              <a:t>L'investissement économique nécessaire pour sortir les enfants du travail des enfants est élevé</a:t>
            </a:r>
            <a:r>
              <a:rPr lang="en-GB" dirty="0"/>
              <a:t>.</a:t>
            </a:r>
          </a:p>
          <a:p>
            <a:pPr marL="171450" lvl="0" indent="-171450" algn="l" rtl="0">
              <a:spcBef>
                <a:spcPts val="0"/>
              </a:spcBef>
              <a:spcAft>
                <a:spcPts val="0"/>
              </a:spcAft>
              <a:buFontTx/>
              <a:buChar char="-"/>
            </a:pPr>
            <a:r>
              <a:rPr lang="fr-FR" dirty="0"/>
              <a:t>Le travail des enfants peut conduire au chômage des jeunes, ce qui peut créer des problèmes intergénérationnels à long terme pour les communautés, difficiles et coûteux à résoudre.</a:t>
            </a:r>
            <a:endParaRPr dirty="0"/>
          </a:p>
        </p:txBody>
      </p:sp>
      <p:sp>
        <p:nvSpPr>
          <p:cNvPr id="570" name="Google Shape;57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2" name="Google Shape;58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Expliquez que :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lieu de travail peut présenter de nombreux dangers et risques qui exposent les enfants à un risque important de préjudice physique. Ces risques varient en fonction de la nature du travail ou des circonstances dans lesquelles il est effectué et comprennent des conditions de travail dangereuses sur le plan biologique, chimique, ergonomique, physique, psychologique et social</a:t>
            </a:r>
            <a:r>
              <a:rPr lang="en-GB" sz="1200" dirty="0">
                <a:solidFill>
                  <a:schemeClr val="dk1"/>
                </a:solidFill>
                <a:latin typeface="Calibri"/>
                <a:ea typeface="Calibri"/>
                <a:cs typeface="Calibri"/>
                <a:sym typeface="Calibri"/>
              </a:rPr>
              <a:t>. </a:t>
            </a: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conséquences physiques sur la santé des enfants peuvent être dévastatrices, entraînant des maladies à court et à long terme liées au travail qu'ils effectuent et aux conditions dans lesquelles ils vivent, ainsi que des blessures, des déficiences et même la mort. Si les participants n'abordent pas le « pourquoi », expliquez que les enfants sont plus vulnérables que les adultes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Bien que les enfants puissent être exposés aux mêmes dangers que les adultes sur le lieu de travail, ils sont affectés de manière plus significative car leur corps est en pleine croissance et ils ont des caractéristiques physiques, cognitives, comportementales et émotionnelles particulières qui doivent être prises en considération. La taille, l'âge, le stade de développement physique, les besoins en énergie, en liquide et en sommeil, ainsi que la cognition et le comportement des enfants les exposent à des risques plus importants</a:t>
            </a:r>
            <a:r>
              <a:rPr lang="en-GB" sz="1200" dirty="0">
                <a:solidFill>
                  <a:schemeClr val="dk1"/>
                </a:solidFill>
                <a:latin typeface="Calibri"/>
                <a:ea typeface="Calibri"/>
                <a:cs typeface="Calibri"/>
                <a:sym typeface="Calibri"/>
              </a:rPr>
              <a:t>. </a:t>
            </a:r>
            <a:endParaRPr dirty="0"/>
          </a:p>
        </p:txBody>
      </p:sp>
      <p:sp>
        <p:nvSpPr>
          <p:cNvPr id="583" name="Google Shape;58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0" name="Google Shape;59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Impacts psychosociaux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subissent souvent de graves conséquences psychosociales lorsqu'ils sont astreints au travail des enfants et travaillent ou vivent dans un environnement où ils sont rabaissés et harcelés ou subissent des violences et des abus psychologiques.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Au fil du temps, les enfants peuvent souffrir de stigmatisation, de marginalisation et de discrimination. </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qui vivent dans des conditions extrêmement dangereuses, d'exploitation ou d'abus, où ils sont contrôlés, dégradés et rejetés par leurs employeurs, leurs pairs et d'autres personnes, sont confrontés à la séparation familiale, à l'isolement, à une liberté de mouvement et à une intégration sociale limitées. Dans ces situations, les enfants peuvent devenir très dépendants de leurs employeurs pour leurs besoins fondamentaux et avoir peu de moyens d'échapper à la maltraitance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des enfants peut également avoir un impact négatif sur leur sentiment de sécurité personnelle, leur identité et leur valeur, ce qui peut entraîner du stress, une faible estime de soi et un sentiment d'impuissance</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GB" dirty="0"/>
              <a:t>Impacts éducatifs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Après avoir manqué quelques heures d'école par semaine pour aider leur famille, les enfants peuvent rapidement être attirés par un travail plus dangereux qui les prive de leur droit à l'éducation et compromet leurs chances de trouver un travail décent et d'échapper aux cycles de la pauvreté et de l'exploitation.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nombreux engagements que les enfants doivent prendre dans le cadre de leur travail ou les tâches domestiques supplémentaires qu'ils doivent accomplir en plus de leur travail les empêchent d'aller à l'école et leur laissent peu ou pas de temps à consacrer à l'apprentissage, à assister aux cours ou à faire leurs devoirs ou à étudier à la maison.</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Ils sont plus susceptibles d'avoir de mauvais résultats scolaires ou d'abandonner l'école à un jeune âge. Une fois qu'ils ont quitté l'école, il peut être beaucoup plus difficile de les y ramener.  Les enfants astreints au travail des enfants ont souvent des difficultés de concentration dues à la fatigue, à la faim ou à la maladie.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 disponibilité limitée de possibilités de rattrapage, d'éducation non formelle ou alternative pour les enfants qui ont des lacunes éducatives à long ou à court terme peut limiter ou retarder le développement des compétences cognitives et socio-émotionnelles et ne pas assurer l'alphabétisation et les compétences de base, qui permettront aux enfants d'acquérir les connaissances, les compétences et la certification nécessaires pour obtenir un travail décent à l'avenir. </a:t>
            </a:r>
            <a:r>
              <a:rPr lang="en-GB" sz="1200" dirty="0">
                <a:solidFill>
                  <a:schemeClr val="dk1"/>
                </a:solidFill>
                <a:latin typeface="Calibri"/>
                <a:ea typeface="Calibri"/>
                <a:cs typeface="Calibri"/>
                <a:sym typeface="Calibri"/>
              </a:rPr>
              <a:t>  </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Impacts sur la communauté et la société</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Préjudice au relèvement/développement économique, au travail décent, au capital humain, à l'équité entre les genres, à l'emploi des jeunes, aux services publics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des enfants est lié à l'augmentation de l'offre de travailleurs peu qualifiés, à la croissance des économies informelles, à la réduction des possibilités de travail décent qui entraîne une baisse des salaires et des conditions de travail pour tous, à l'augmentation de la concurrence entre adultes et enfants pour le travail et aux effets négatifs sur l'égalité des genres dans l'éducation et la société</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L'emploi non réglementé réduit la collecte des impôts et affecte la qualité et la disponibilité des services publics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L'investissement économique nécessaire pour que les gouvernements retirent les enfants est élevé</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des enfants entraîne le chômage des jeunes, ce qui peut créer des problèmes intergénérationnels à long terme pour les communautés, difficiles et coûteux à résoudre</a:t>
            </a:r>
            <a:r>
              <a:rPr lang="en-GB" sz="1200" dirty="0">
                <a:solidFill>
                  <a:schemeClr val="dk1"/>
                </a:solidFill>
                <a:latin typeface="Calibri"/>
                <a:ea typeface="Calibri"/>
                <a:cs typeface="Calibri"/>
                <a:sym typeface="Calibri"/>
              </a:rPr>
              <a:t>.</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Impacts positifs potentiels des activités productives des enfants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Certains participants pourraient expliquer que le bon type de travail peut aider les enfants à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Développer le sens des responsabilités, l'estime de soi et la confiance en soi, accroître leur indépendance et leur autonomie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Apprendre des compétences de vie et acquérir des connaissances et une expérience sur le lieu de travail qui leur seront utiles plus tard dans la vie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Éviter les influences négatives, les problèmes, les gangs, l'armée, etc</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Fournir une contribution financière importante pour eux-mêmes ou leur famille, qui peut souvent subventionner des choses comme le coût de la scolarité, ainsi que soutenir les entreprises familiales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Contribuer à la satisfaction des besoins fondamentaux d'une famille. Sans cela, la famille peut vivre dans une plus grande pauvreté, avoir des chances de survie réduites ou être plus vulnérable aux PFTE</a:t>
            </a:r>
            <a:r>
              <a:rPr lang="en-GB" sz="1200" dirty="0">
                <a:solidFill>
                  <a:schemeClr val="dk1"/>
                </a:solidFill>
                <a:latin typeface="Calibri"/>
                <a:ea typeface="Calibri"/>
                <a:cs typeface="Calibri"/>
                <a:sym typeface="Calibri"/>
              </a:rPr>
              <a:t>.</a:t>
            </a:r>
            <a:endParaRPr dirty="0"/>
          </a:p>
          <a:p>
            <a:pPr marL="171450" lvl="0" indent="-9525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p:txBody>
      </p:sp>
      <p:sp>
        <p:nvSpPr>
          <p:cNvPr id="591" name="Google Shape;59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599" name="Google Shape;59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dirty="0"/>
          </a:p>
        </p:txBody>
      </p:sp>
      <p:sp>
        <p:nvSpPr>
          <p:cNvPr id="238" name="Google Shape;2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07" name="Google Shape;60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sz="1200" dirty="0">
                <a:solidFill>
                  <a:schemeClr val="dk1"/>
                </a:solidFill>
                <a:latin typeface="Calibri"/>
                <a:ea typeface="Calibri"/>
                <a:cs typeface="Calibri"/>
                <a:sym typeface="Calibri"/>
              </a:rPr>
              <a:t>Expliquez</a:t>
            </a:r>
            <a:endParaRPr lang="en-US"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cercle extérieur englobe tous les enfants qui entreprennent des activités productives, ce qui inclut le travail à la fois nuisible et bénéfique, et tout ce qui se trouve entre les deux. Il est également connu sous le nom d'enfants prenant part à des activités productives, car toutes les activités productives des enfants ne doivent pas nécessairement être éliminées</a:t>
            </a:r>
            <a:r>
              <a:rPr lang="en-US" sz="1200" dirty="0">
                <a:solidFill>
                  <a:schemeClr val="dk1"/>
                </a:solidFill>
                <a:latin typeface="Calibri"/>
                <a:ea typeface="Calibri"/>
                <a:cs typeface="Calibri"/>
                <a:sym typeface="Calibri"/>
              </a:rPr>
              <a:t>.</a:t>
            </a:r>
            <a:endParaRPr lang="en-US"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cercle du milieu montre toutes les formes de travail des enfants qui doivent être éliminées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cercle intérieur indique les types de travail des enfants qui sont beaucoup plus graves et impliquent la privation de liberté et des préjudices physiques et psychologiques importants. Il s'agit des PFTE, qui doivent être éliminées de toute urgence.</a:t>
            </a:r>
            <a:r>
              <a:rPr lang="en-GB" sz="1200" dirty="0">
                <a:solidFill>
                  <a:schemeClr val="dk1"/>
                </a:solidFill>
                <a:latin typeface="Calibri"/>
                <a:ea typeface="Calibri"/>
                <a:cs typeface="Calibri"/>
                <a:sym typeface="Calibri"/>
              </a:rPr>
              <a:t>   </a:t>
            </a:r>
            <a:endParaRPr dirty="0"/>
          </a:p>
          <a:p>
            <a:pPr marL="171450" marR="0" lvl="0" indent="-95250" algn="l" rtl="0">
              <a:lnSpc>
                <a:spcPct val="100000"/>
              </a:lnSpc>
              <a:spcBef>
                <a:spcPts val="0"/>
              </a:spcBef>
              <a:spcAft>
                <a:spcPts val="0"/>
              </a:spcAft>
              <a:buClr>
                <a:schemeClr val="dk1"/>
              </a:buClr>
              <a:buSzPts val="1200"/>
              <a:buFont typeface="Arial"/>
              <a:buNone/>
            </a:pPr>
            <a:endParaRPr sz="1200" dirty="0"/>
          </a:p>
          <a:p>
            <a:pPr marL="0" lvl="0" indent="0" algn="l" rtl="0">
              <a:spcBef>
                <a:spcPts val="0"/>
              </a:spcBef>
              <a:spcAft>
                <a:spcPts val="0"/>
              </a:spcAft>
              <a:buNone/>
            </a:pPr>
            <a:endParaRPr dirty="0"/>
          </a:p>
        </p:txBody>
      </p:sp>
      <p:sp>
        <p:nvSpPr>
          <p:cNvPr id="246" name="Google Shape;24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Expliquez toutes les activités productives, qu'il s'agisse de produire des biens ou de fournir des services, dans les secteurs formel ou informel, à l'intérieur ou en dehors de la maison de l'enfant. Qu’elles soient génératrices ou domestiques, rémunérées ou non, à temps plein ou à temps partiel, ou effectuées en plus de l'école ou à la place de l'école. Expliquez donc qu’elles incluent toutes les formes de travail acceptable, y compris le travail léger et le travail décent, qui ne doivent pas être éliminés, et aussi toutes les formes de travail inacceptable notamment le travail des enfants et les pires formes de travail des enfants. </a:t>
            </a:r>
            <a:endParaRPr dirty="0"/>
          </a:p>
        </p:txBody>
      </p:sp>
      <p:sp>
        <p:nvSpPr>
          <p:cNvPr id="265" name="Google Shape;26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dirty="0"/>
          </a:p>
          <a:p>
            <a:pPr marL="0" lvl="0" indent="0" algn="l" rtl="0">
              <a:spcBef>
                <a:spcPts val="0"/>
              </a:spcBef>
              <a:spcAft>
                <a:spcPts val="0"/>
              </a:spcAft>
              <a:buNone/>
            </a:pPr>
            <a:r>
              <a:rPr lang="fr-FR" sz="1200" dirty="0">
                <a:solidFill>
                  <a:schemeClr val="dk1"/>
                </a:solidFill>
                <a:latin typeface="Calibri"/>
                <a:ea typeface="Calibri"/>
                <a:cs typeface="Calibri"/>
                <a:sym typeface="Calibri"/>
              </a:rPr>
              <a:t>Expliquez que c’est lorsque l'enfant concerné est trop jeune et qu'il n'a pas l'âge minimum pour travailler ; lorsque cela a un impact sur la fréquentation ou l'achèvement de l'enseignement obligatoire ; ou que la nature ou les circonstances du travail qu'il effectue sont préjudiciables à son bien-être émotionnel, développemental, physique ou moral. Rappelez aux participants que la question de savoir si les activités productives des enfants constituent du travail des enfants dépend de l'âge de l'enfant, du type et des heures de travail effectuées, et des conditions dans lesquelles elles sont effectuées. Et bien que le travail des enfants est un travail qui doit être éliminé, le droit international est clair : il faut se concentrer sur l'élimination des PFTE. Cependant, dans les contextes humanitaires, il est important que nous fassions des efforts significatifs pour prévenir le travail des enfants car les enfants peuvent être rapidement attirés par les PFTE dans des conditions humanitaires où les moyens de subsistance, les maisons, les écoles et les environnements protecteurs pour les enfants ont disparu. </a:t>
            </a:r>
            <a:endParaRPr sz="1200" dirty="0"/>
          </a:p>
        </p:txBody>
      </p:sp>
      <p:sp>
        <p:nvSpPr>
          <p:cNvPr id="283" name="Google Shape;28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les PFTE comprennent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Toutes les formes d'esclavage ou de pratiques analogues telles que la vente et la traite des enfants, le travail forcé ou obligatoire, le recrutement et l'utilisation d'enfants dans les conflits armés, la servitude pour dettes, le servage, etc.</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L'utilisation, le recrutement ou l'offre d'un enfant à des fins de prostitution, de production de matériel pornographique ou de spectacles pornographiques</a:t>
            </a:r>
            <a:r>
              <a:rPr lang="en-GB" sz="1200" dirty="0">
                <a:solidFill>
                  <a:schemeClr val="dk1"/>
                </a:solidFill>
                <a:latin typeface="Calibri"/>
                <a:ea typeface="Calibri"/>
                <a:cs typeface="Calibri"/>
                <a:sym typeface="Calibri"/>
              </a:rPr>
              <a:t>.</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L'utilisation, le recrutement ou l'offre d'un enfant aux fins d'activités illicites, notamment pour la production et le trafic de stupéfiants</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 travail qui, par sa nature ou les circonstances dans lesquelles il est exercé, est susceptible de nuire à la santé, au développement, à la sécurité ou à la moralité d'un enfant, également appelé « travail dangereux »</a:t>
            </a:r>
            <a:r>
              <a:rPr lang="en-GB" sz="1200" dirty="0">
                <a:solidFill>
                  <a:schemeClr val="dk1"/>
                </a:solidFill>
                <a:latin typeface="Calibri"/>
                <a:ea typeface="Calibri"/>
                <a:cs typeface="Calibri"/>
                <a:sym typeface="Calibri"/>
              </a:rPr>
              <a:t>.</a:t>
            </a:r>
            <a:endParaRPr dirty="0"/>
          </a:p>
          <a:p>
            <a:pPr marL="171450" lvl="0" indent="-95250" algn="l" rtl="0">
              <a:spcBef>
                <a:spcPts val="0"/>
              </a:spcBef>
              <a:spcAft>
                <a:spcPts val="0"/>
              </a:spcAft>
              <a:buClr>
                <a:schemeClr val="dk1"/>
              </a:buClr>
              <a:buSzPts val="1200"/>
              <a:buFont typeface="Arial"/>
              <a:buNone/>
            </a:pPr>
            <a:endParaRPr dirty="0"/>
          </a:p>
          <a:p>
            <a:pPr marL="171450" marR="0" lvl="0" indent="-171450" algn="l" rtl="0">
              <a:lnSpc>
                <a:spcPct val="100000"/>
              </a:lnSpc>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Rappelez aux participants que, dans le monde, plus de la moitié des enfants en situation de travail des enfants effectuent des travaux dangereux. Ce phénomène présente des défis importants dans les contextes humanitaires où il se produit sous l'autorité ou la persuasion du tuteur de l'enfant. Il augmente chez les adolescents à mesure que la crise se prolonge, que les rôles changent et que les besoins du ménage se concentrent sur la survie. </a:t>
            </a:r>
            <a:endParaRPr dirty="0"/>
          </a:p>
        </p:txBody>
      </p:sp>
      <p:sp>
        <p:nvSpPr>
          <p:cNvPr id="301" name="Google Shape;30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Expliquez que le travail qui est nuisible par sa nature, par exemple est celui qui expose les enfants à des abus physiques, émotionnels ou sexuels, qui se fait sous terre, sous l'eau, à des hauteurs dangereuses ou dans des espaces confinés, qui utilise des machines, des équipements et des outils dangereux, ou qui implique la manutention ou le transport de charges lourdes. Mais le travail peut aussi être nuisible parce qu'il se déroule dans des environnements insalubres qui exposent les enfants à des substances dangereuses, à des températures, à des niveaux sonores ou à des vibrations qui nuisent à leur santé, ou parce qu'il se déroule dans des conditions particulièrement difficiles, par exemple pendant de longues heures ou pendant la nuit, ou encore parce que l'enfant est confiné sans raison dans les locaux de l'employeur.</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27" name="Google Shape;32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Expliquez que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de moins de 13 (12) ans ne doivent pas travailler et doivent aller à l'école</a:t>
            </a:r>
            <a:r>
              <a:rPr lang="en-GB" sz="1200" dirty="0">
                <a:solidFill>
                  <a:schemeClr val="dk1"/>
                </a:solidFill>
                <a:latin typeface="Calibri"/>
                <a:ea typeface="Calibri"/>
                <a:cs typeface="Calibri"/>
                <a:sym typeface="Calibri"/>
              </a:rPr>
              <a:t>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entre 13 (12) et 15 (14) ans ne doivent effectuer que des travaux légers</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Les enfants de plus de 15 ans peuvent travailler tant que le travail n'est pas nuisible, et tous les enfants de moins de 18 ans ne doivent pas travailler dans les PFTE, sans exception</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fr-FR" sz="1200" dirty="0">
                <a:solidFill>
                  <a:schemeClr val="dk1"/>
                </a:solidFill>
                <a:latin typeface="Calibri"/>
                <a:ea typeface="Calibri"/>
                <a:cs typeface="Calibri"/>
                <a:sym typeface="Calibri"/>
              </a:rPr>
              <a:t>Sur cette diapositive, vous voyez un âge plus jeune (12 et 14 ans) à côté de 13 et 15 ans. Cela s'explique par le fait qu'il existe des exceptions pour les pays dont l'économie et les infrastructures éducatives ne sont pas suffisamment développées, mais lorsque des âges minimums inférieurs sont fixés dans un pays, les gouvernements doivent s'efforcer d'aligner la législation sur l'âge minimum au fil du temps afin qu'elle soit conforme aux normes mondiales en matière d'âge plus élevé, mais dans tous les cas, l'âge minimum pour travailler ne doit pas être inférieur à l'âge de fin de scolarité obligatoire.</a:t>
            </a:r>
            <a:endParaRPr sz="1200" dirty="0">
              <a:latin typeface="Calibri"/>
              <a:ea typeface="Calibri"/>
              <a:cs typeface="Calibri"/>
              <a:sym typeface="Calibri"/>
            </a:endParaRPr>
          </a:p>
        </p:txBody>
      </p:sp>
      <p:sp>
        <p:nvSpPr>
          <p:cNvPr id="346" name="Google Shape;34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32"/>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32"/>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32"/>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32"/>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65"/>
        <p:cNvGrpSpPr/>
        <p:nvPr/>
      </p:nvGrpSpPr>
      <p:grpSpPr>
        <a:xfrm>
          <a:off x="0" y="0"/>
          <a:ext cx="0" cy="0"/>
          <a:chOff x="0" y="0"/>
          <a:chExt cx="0" cy="0"/>
        </a:xfrm>
      </p:grpSpPr>
      <p:sp>
        <p:nvSpPr>
          <p:cNvPr id="66" name="Google Shape;66;p41"/>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7" name="Google Shape;67;p4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4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41"/>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405E7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0"/>
        <p:cNvGrpSpPr/>
        <p:nvPr/>
      </p:nvGrpSpPr>
      <p:grpSpPr>
        <a:xfrm>
          <a:off x="0" y="0"/>
          <a:ext cx="0" cy="0"/>
          <a:chOff x="0" y="0"/>
          <a:chExt cx="0" cy="0"/>
        </a:xfrm>
      </p:grpSpPr>
      <p:sp>
        <p:nvSpPr>
          <p:cNvPr id="71" name="Google Shape;71;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72" name="Google Shape;72;p42"/>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73" name="Google Shape;73;p4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74" name="Google Shape;74;p4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4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4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7"/>
        <p:cNvGrpSpPr/>
        <p:nvPr/>
      </p:nvGrpSpPr>
      <p:grpSpPr>
        <a:xfrm>
          <a:off x="0" y="0"/>
          <a:ext cx="0" cy="0"/>
          <a:chOff x="0" y="0"/>
          <a:chExt cx="0" cy="0"/>
        </a:xfrm>
      </p:grpSpPr>
      <p:sp>
        <p:nvSpPr>
          <p:cNvPr id="78" name="Google Shape;78;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9" name="Google Shape;79;p4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80" name="Google Shape;80;p4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1" name="Google Shape;81;p4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3"/>
        <p:cNvGrpSpPr/>
        <p:nvPr/>
      </p:nvGrpSpPr>
      <p:grpSpPr>
        <a:xfrm>
          <a:off x="0" y="0"/>
          <a:ext cx="0" cy="0"/>
          <a:chOff x="0" y="0"/>
          <a:chExt cx="0" cy="0"/>
        </a:xfrm>
      </p:grpSpPr>
      <p:sp>
        <p:nvSpPr>
          <p:cNvPr id="84" name="Google Shape;84;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5" name="Google Shape;85;p44"/>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6" name="Google Shape;86;p44"/>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7" name="Google Shape;87;p44"/>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9"/>
        <p:cNvGrpSpPr/>
        <p:nvPr/>
      </p:nvGrpSpPr>
      <p:grpSpPr>
        <a:xfrm>
          <a:off x="0" y="0"/>
          <a:ext cx="0" cy="0"/>
          <a:chOff x="0" y="0"/>
          <a:chExt cx="0" cy="0"/>
        </a:xfrm>
      </p:grpSpPr>
      <p:grpSp>
        <p:nvGrpSpPr>
          <p:cNvPr id="90" name="Google Shape;90;p45"/>
          <p:cNvGrpSpPr/>
          <p:nvPr/>
        </p:nvGrpSpPr>
        <p:grpSpPr>
          <a:xfrm>
            <a:off x="0" y="5303520"/>
            <a:ext cx="12192000" cy="1639827"/>
            <a:chOff x="0" y="5303520"/>
            <a:chExt cx="12192000" cy="1639827"/>
          </a:xfrm>
        </p:grpSpPr>
        <p:pic>
          <p:nvPicPr>
            <p:cNvPr id="91" name="Google Shape;91;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2" name="Google Shape;92;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93" name="Google Shape;93;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45"/>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5"/>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6"/>
        <p:cNvGrpSpPr/>
        <p:nvPr/>
      </p:nvGrpSpPr>
      <p:grpSpPr>
        <a:xfrm>
          <a:off x="0" y="0"/>
          <a:ext cx="0" cy="0"/>
          <a:chOff x="0" y="0"/>
          <a:chExt cx="0" cy="0"/>
        </a:xfrm>
      </p:grpSpPr>
      <p:grpSp>
        <p:nvGrpSpPr>
          <p:cNvPr id="97" name="Google Shape;97;p46"/>
          <p:cNvGrpSpPr/>
          <p:nvPr/>
        </p:nvGrpSpPr>
        <p:grpSpPr>
          <a:xfrm>
            <a:off x="0" y="5303520"/>
            <a:ext cx="12192000" cy="1639827"/>
            <a:chOff x="0" y="5303520"/>
            <a:chExt cx="12192000" cy="1639827"/>
          </a:xfrm>
        </p:grpSpPr>
        <p:pic>
          <p:nvPicPr>
            <p:cNvPr id="98" name="Google Shape;98;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9" name="Google Shape;99;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0" name="Google Shape;100;p4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 name="Google Shape;101;p46"/>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3"/>
        <p:cNvGrpSpPr/>
        <p:nvPr/>
      </p:nvGrpSpPr>
      <p:grpSpPr>
        <a:xfrm>
          <a:off x="0" y="0"/>
          <a:ext cx="0" cy="0"/>
          <a:chOff x="0" y="0"/>
          <a:chExt cx="0" cy="0"/>
        </a:xfrm>
      </p:grpSpPr>
      <p:sp>
        <p:nvSpPr>
          <p:cNvPr id="104" name="Google Shape;104;p4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p47"/>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47"/>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7" name="Google Shape;107;p47"/>
          <p:cNvGrpSpPr/>
          <p:nvPr/>
        </p:nvGrpSpPr>
        <p:grpSpPr>
          <a:xfrm>
            <a:off x="0" y="5303520"/>
            <a:ext cx="12192000" cy="1639827"/>
            <a:chOff x="0" y="5303520"/>
            <a:chExt cx="12192000" cy="1639827"/>
          </a:xfrm>
        </p:grpSpPr>
        <p:pic>
          <p:nvPicPr>
            <p:cNvPr id="108" name="Google Shape;108;p4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9" name="Google Shape;109;p4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0"/>
        <p:cNvGrpSpPr/>
        <p:nvPr/>
      </p:nvGrpSpPr>
      <p:grpSpPr>
        <a:xfrm>
          <a:off x="0" y="0"/>
          <a:ext cx="0" cy="0"/>
          <a:chOff x="0" y="0"/>
          <a:chExt cx="0" cy="0"/>
        </a:xfrm>
      </p:grpSpPr>
      <p:grpSp>
        <p:nvGrpSpPr>
          <p:cNvPr id="111" name="Google Shape;111;p48"/>
          <p:cNvGrpSpPr/>
          <p:nvPr/>
        </p:nvGrpSpPr>
        <p:grpSpPr>
          <a:xfrm>
            <a:off x="0" y="5303520"/>
            <a:ext cx="12192000" cy="1639827"/>
            <a:chOff x="0" y="5303520"/>
            <a:chExt cx="12192000" cy="1639827"/>
          </a:xfrm>
        </p:grpSpPr>
        <p:pic>
          <p:nvPicPr>
            <p:cNvPr id="112" name="Google Shape;112;p4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3" name="Google Shape;113;p4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4" name="Google Shape;114;p48"/>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48"/>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48"/>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7"/>
        <p:cNvGrpSpPr/>
        <p:nvPr/>
      </p:nvGrpSpPr>
      <p:grpSpPr>
        <a:xfrm>
          <a:off x="0" y="0"/>
          <a:ext cx="0" cy="0"/>
          <a:chOff x="0" y="0"/>
          <a:chExt cx="0" cy="0"/>
        </a:xfrm>
      </p:grpSpPr>
      <p:sp>
        <p:nvSpPr>
          <p:cNvPr id="118" name="Google Shape;118;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49"/>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0" name="Google Shape;120;p49"/>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1" name="Google Shape;121;p49"/>
          <p:cNvSpPr>
            <a:spLocks noGrp="1"/>
          </p:cNvSpPr>
          <p:nvPr>
            <p:ph type="pic" idx="2"/>
          </p:nvPr>
        </p:nvSpPr>
        <p:spPr>
          <a:xfrm>
            <a:off x="0" y="0"/>
            <a:ext cx="4340225" cy="6858000"/>
          </a:xfrm>
          <a:prstGeom prst="rect">
            <a:avLst/>
          </a:prstGeom>
          <a:noFill/>
          <a:ln>
            <a:noFill/>
          </a:ln>
        </p:spPr>
      </p:sp>
      <p:sp>
        <p:nvSpPr>
          <p:cNvPr id="122" name="Google Shape;122;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3"/>
        <p:cNvGrpSpPr/>
        <p:nvPr/>
      </p:nvGrpSpPr>
      <p:grpSpPr>
        <a:xfrm>
          <a:off x="0" y="0"/>
          <a:ext cx="0" cy="0"/>
          <a:chOff x="0" y="0"/>
          <a:chExt cx="0" cy="0"/>
        </a:xfrm>
      </p:grpSpPr>
      <p:sp>
        <p:nvSpPr>
          <p:cNvPr id="124" name="Google Shape;124;p5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5" name="Google Shape;125;p50"/>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6" name="Google Shape;126;p50"/>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7" name="Google Shape;127;p50"/>
          <p:cNvSpPr>
            <a:spLocks noGrp="1"/>
          </p:cNvSpPr>
          <p:nvPr>
            <p:ph type="pic" idx="2"/>
          </p:nvPr>
        </p:nvSpPr>
        <p:spPr>
          <a:xfrm>
            <a:off x="0" y="0"/>
            <a:ext cx="4340225" cy="6858000"/>
          </a:xfrm>
          <a:prstGeom prst="rect">
            <a:avLst/>
          </a:prstGeom>
          <a:noFill/>
          <a:ln>
            <a:noFill/>
          </a:ln>
        </p:spPr>
      </p:sp>
      <p:sp>
        <p:nvSpPr>
          <p:cNvPr id="128" name="Google Shape;128;p5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3"/>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19" name="Google Shape;19;p3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3"/>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9"/>
        <p:cNvGrpSpPr/>
        <p:nvPr/>
      </p:nvGrpSpPr>
      <p:grpSpPr>
        <a:xfrm>
          <a:off x="0" y="0"/>
          <a:ext cx="0" cy="0"/>
          <a:chOff x="0" y="0"/>
          <a:chExt cx="0" cy="0"/>
        </a:xfrm>
      </p:grpSpPr>
      <p:sp>
        <p:nvSpPr>
          <p:cNvPr id="130" name="Google Shape;130;p5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1" name="Google Shape;131;p51"/>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2" name="Google Shape;132;p51"/>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33" name="Google Shape;133;p51"/>
          <p:cNvSpPr>
            <a:spLocks noGrp="1"/>
          </p:cNvSpPr>
          <p:nvPr>
            <p:ph type="pic" idx="2"/>
          </p:nvPr>
        </p:nvSpPr>
        <p:spPr>
          <a:xfrm>
            <a:off x="0" y="0"/>
            <a:ext cx="4340225" cy="6858000"/>
          </a:xfrm>
          <a:prstGeom prst="rect">
            <a:avLst/>
          </a:prstGeom>
          <a:noFill/>
          <a:ln>
            <a:noFill/>
          </a:ln>
        </p:spPr>
      </p:sp>
      <p:sp>
        <p:nvSpPr>
          <p:cNvPr id="134" name="Google Shape;134;p5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5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52"/>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52"/>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39" name="Google Shape;139;p52"/>
          <p:cNvSpPr>
            <a:spLocks noGrp="1"/>
          </p:cNvSpPr>
          <p:nvPr>
            <p:ph type="pic" idx="2"/>
          </p:nvPr>
        </p:nvSpPr>
        <p:spPr>
          <a:xfrm>
            <a:off x="0" y="0"/>
            <a:ext cx="4340225" cy="6858000"/>
          </a:xfrm>
          <a:prstGeom prst="rect">
            <a:avLst/>
          </a:prstGeom>
          <a:noFill/>
          <a:ln>
            <a:noFill/>
          </a:ln>
        </p:spPr>
      </p:sp>
      <p:sp>
        <p:nvSpPr>
          <p:cNvPr id="140" name="Google Shape;140;p5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53"/>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43" name="Google Shape;143;p53"/>
          <p:cNvGrpSpPr/>
          <p:nvPr/>
        </p:nvGrpSpPr>
        <p:grpSpPr>
          <a:xfrm>
            <a:off x="-208788" y="0"/>
            <a:ext cx="12609576" cy="2174490"/>
            <a:chOff x="0" y="5043119"/>
            <a:chExt cx="12192000" cy="1814883"/>
          </a:xfrm>
        </p:grpSpPr>
        <p:pic>
          <p:nvPicPr>
            <p:cNvPr id="144" name="Google Shape;144;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5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54"/>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56" name="Google Shape;156;p54"/>
          <p:cNvGrpSpPr/>
          <p:nvPr/>
        </p:nvGrpSpPr>
        <p:grpSpPr>
          <a:xfrm>
            <a:off x="-208788" y="0"/>
            <a:ext cx="12609576" cy="2174490"/>
            <a:chOff x="0" y="5043119"/>
            <a:chExt cx="12192000" cy="1814883"/>
          </a:xfrm>
        </p:grpSpPr>
        <p:pic>
          <p:nvPicPr>
            <p:cNvPr id="157" name="Google Shape;157;p5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5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5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5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5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5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55"/>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69" name="Google Shape;169;p55"/>
          <p:cNvGrpSpPr/>
          <p:nvPr/>
        </p:nvGrpSpPr>
        <p:grpSpPr>
          <a:xfrm>
            <a:off x="-208788" y="0"/>
            <a:ext cx="12609576" cy="2174490"/>
            <a:chOff x="0" y="5043119"/>
            <a:chExt cx="12192000" cy="1814883"/>
          </a:xfrm>
        </p:grpSpPr>
        <p:pic>
          <p:nvPicPr>
            <p:cNvPr id="170" name="Google Shape;170;p5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5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5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5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5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5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5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82" name="Google Shape;182;p56"/>
          <p:cNvGrpSpPr/>
          <p:nvPr/>
        </p:nvGrpSpPr>
        <p:grpSpPr>
          <a:xfrm>
            <a:off x="-208788" y="0"/>
            <a:ext cx="12609576" cy="2174490"/>
            <a:chOff x="0" y="5043119"/>
            <a:chExt cx="12192000" cy="1814883"/>
          </a:xfrm>
        </p:grpSpPr>
        <p:pic>
          <p:nvPicPr>
            <p:cNvPr id="183" name="Google Shape;183;p5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5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5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5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5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5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5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95" name="Google Shape;195;p5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96" name="Google Shape;196;p5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197" name="Google Shape;197;p5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5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5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5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2" name="Google Shape;202;p5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3" name="Google Shape;203;p5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04" name="Google Shape;204;p5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5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5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5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9" name="Google Shape;209;p5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0" name="Google Shape;210;p5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1" name="Google Shape;211;p5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6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6" name="Google Shape;216;p6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7" name="Google Shape;217;p6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8" name="Google Shape;218;p6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6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6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4"/>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4" name="Google Shape;24;p3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4"/>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35"/>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9" name="Google Shape;29;p3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3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35"/>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32"/>
        <p:cNvGrpSpPr/>
        <p:nvPr/>
      </p:nvGrpSpPr>
      <p:grpSpPr>
        <a:xfrm>
          <a:off x="0" y="0"/>
          <a:ext cx="0" cy="0"/>
          <a:chOff x="0" y="0"/>
          <a:chExt cx="0" cy="0"/>
        </a:xfrm>
      </p:grpSpPr>
      <p:sp>
        <p:nvSpPr>
          <p:cNvPr id="33" name="Google Shape;33;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34" name="Google Shape;34;p36"/>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35" name="Google Shape;35;p3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6" name="Google Shape;36;p3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9"/>
        <p:cNvGrpSpPr/>
        <p:nvPr/>
      </p:nvGrpSpPr>
      <p:grpSpPr>
        <a:xfrm>
          <a:off x="0" y="0"/>
          <a:ext cx="0" cy="0"/>
          <a:chOff x="0" y="0"/>
          <a:chExt cx="0" cy="0"/>
        </a:xfrm>
      </p:grpSpPr>
      <p:sp>
        <p:nvSpPr>
          <p:cNvPr id="40" name="Google Shape;40;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1" name="Google Shape;41;p37"/>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42" name="Google Shape;42;p37"/>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3" name="Google Shape;43;p3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6"/>
        <p:cNvGrpSpPr/>
        <p:nvPr/>
      </p:nvGrpSpPr>
      <p:grpSpPr>
        <a:xfrm>
          <a:off x="0" y="0"/>
          <a:ext cx="0" cy="0"/>
          <a:chOff x="0" y="0"/>
          <a:chExt cx="0" cy="0"/>
        </a:xfrm>
      </p:grpSpPr>
      <p:sp>
        <p:nvSpPr>
          <p:cNvPr id="47" name="Google Shape;47;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8" name="Google Shape;48;p38"/>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49" name="Google Shape;49;p38"/>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0" name="Google Shape;50;p38"/>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3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52"/>
        <p:cNvGrpSpPr/>
        <p:nvPr/>
      </p:nvGrpSpPr>
      <p:grpSpPr>
        <a:xfrm>
          <a:off x="0" y="0"/>
          <a:ext cx="0" cy="0"/>
          <a:chOff x="0" y="0"/>
          <a:chExt cx="0" cy="0"/>
        </a:xfrm>
      </p:grpSpPr>
      <p:sp>
        <p:nvSpPr>
          <p:cNvPr id="53" name="Google Shape;53;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4" name="Google Shape;54;p3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016794"/>
              </a:solidFill>
              <a:latin typeface="Calibri"/>
              <a:ea typeface="Calibri"/>
              <a:cs typeface="Calibri"/>
              <a:sym typeface="Calibri"/>
            </a:endParaRPr>
          </a:p>
        </p:txBody>
      </p:sp>
      <p:pic>
        <p:nvPicPr>
          <p:cNvPr id="55" name="Google Shape;55;p3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6" name="Google Shape;56;p3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3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59"/>
        <p:cNvGrpSpPr/>
        <p:nvPr/>
      </p:nvGrpSpPr>
      <p:grpSpPr>
        <a:xfrm>
          <a:off x="0" y="0"/>
          <a:ext cx="0" cy="0"/>
          <a:chOff x="0" y="0"/>
          <a:chExt cx="0" cy="0"/>
        </a:xfrm>
      </p:grpSpPr>
      <p:sp>
        <p:nvSpPr>
          <p:cNvPr id="60" name="Google Shape;60;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1" name="Google Shape;61;p40"/>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2" name="Google Shape;62;p40"/>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3" name="Google Shape;63;p40"/>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4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1235380"/>
          </a:xfrm>
          <a:prstGeom prst="rect">
            <a:avLst/>
          </a:prstGeom>
          <a:noFill/>
          <a:ln>
            <a:noFill/>
          </a:ln>
        </p:spPr>
        <p:txBody>
          <a:bodyPr spcFirstLastPara="1" wrap="square" lIns="91425" tIns="45700" rIns="91425" bIns="45700" anchor="t" anchorCtr="0">
            <a:noAutofit/>
          </a:bodyPr>
          <a:lstStyle/>
          <a:p>
            <a:pPr algn="r">
              <a:lnSpc>
                <a:spcPct val="90000"/>
              </a:lnSpc>
              <a:buClr>
                <a:srgbClr val="35B2B4"/>
              </a:buClr>
              <a:buSzPts val="4400"/>
            </a:pPr>
            <a:r>
              <a:rPr lang="en-US" sz="4400" b="1" i="0" u="none" strike="noStrike" cap="none" dirty="0">
                <a:solidFill>
                  <a:srgbClr val="35B2B4"/>
                </a:solidFill>
                <a:latin typeface="Helvetica Neue"/>
                <a:ea typeface="Helvetica Neue"/>
                <a:cs typeface="Helvetica Neue"/>
                <a:sym typeface="Helvetica Neue"/>
              </a:rPr>
              <a:t>KIT DE FORMATION </a:t>
            </a:r>
            <a:endParaRPr lang="en-US"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sz="3600" b="1" i="0" u="none" strike="noStrike" cap="none" dirty="0">
              <a:solidFill>
                <a:srgbClr val="405E79"/>
              </a:solidFill>
              <a:latin typeface="Helvetica Neue"/>
              <a:ea typeface="Helvetica Neue"/>
              <a:cs typeface="Helvetica Neue"/>
              <a:sym typeface="Helvetica Neue"/>
            </a:endParaRPr>
          </a:p>
          <a:p>
            <a:pPr algn="r">
              <a:lnSpc>
                <a:spcPct val="90000"/>
              </a:lnSpc>
              <a:spcBef>
                <a:spcPts val="1000"/>
              </a:spcBef>
              <a:buClr>
                <a:srgbClr val="AC6B97"/>
              </a:buClr>
              <a:buSzPts val="3600"/>
            </a:pPr>
            <a:r>
              <a:rPr lang="fr-FR" sz="3600" b="1" i="0" u="none" strike="noStrike" cap="none" dirty="0">
                <a:solidFill>
                  <a:srgbClr val="AC6B97"/>
                </a:solidFill>
                <a:latin typeface="Helvetica Neue"/>
                <a:ea typeface="Helvetica Neue"/>
                <a:cs typeface="Helvetica Neue"/>
                <a:sym typeface="Helvetica Neue"/>
              </a:rPr>
              <a:t>BOÎTE À OUTILS INTER-AGENCES :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0"/>
          <p:cNvSpPr txBox="1">
            <a:spLocks noGrp="1"/>
          </p:cNvSpPr>
          <p:nvPr>
            <p:ph type="body" idx="1"/>
          </p:nvPr>
        </p:nvSpPr>
        <p:spPr>
          <a:xfrm>
            <a:off x="4100513" y="528638"/>
            <a:ext cx="6190362" cy="1609081"/>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dk1"/>
              </a:buClr>
              <a:buSzPct val="100000"/>
              <a:buNone/>
            </a:pPr>
            <a:r>
              <a:rPr lang="fr-FR" dirty="0">
                <a:solidFill>
                  <a:schemeClr val="dk1"/>
                </a:solidFill>
              </a:rPr>
              <a:t>LÉGISLATION ET POLITIQUE LOCALES/NATIONALES SUR LE TRAVAIL ET LA PROTECTION DE L'ENFANCE - À CONTEXTUALISER LOCALEMENT</a:t>
            </a:r>
            <a:endParaRPr dirty="0"/>
          </a:p>
        </p:txBody>
      </p:sp>
      <p:sp>
        <p:nvSpPr>
          <p:cNvPr id="429" name="Google Shape;429;p1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5"/>
              </a:buClr>
              <a:buSzPts val="2800"/>
              <a:buNone/>
            </a:pPr>
            <a:endParaRPr dirty="0"/>
          </a:p>
        </p:txBody>
      </p:sp>
      <p:sp>
        <p:nvSpPr>
          <p:cNvPr id="430" name="Google Shape;430;p10"/>
          <p:cNvSpPr txBox="1">
            <a:spLocks noGrp="1"/>
          </p:cNvSpPr>
          <p:nvPr>
            <p:ph type="body" idx="3"/>
          </p:nvPr>
        </p:nvSpPr>
        <p:spPr>
          <a:xfrm>
            <a:off x="185351" y="528638"/>
            <a:ext cx="328626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LÉGISLATION NATIONALE</a:t>
            </a:r>
            <a:endParaRPr dirty="0"/>
          </a:p>
        </p:txBody>
      </p:sp>
      <p:pic>
        <p:nvPicPr>
          <p:cNvPr id="431" name="Google Shape;431;p10" descr="A picture containing shape&#10;&#10;Description automatically generated"/>
          <p:cNvPicPr preferRelativeResize="0"/>
          <p:nvPr/>
        </p:nvPicPr>
        <p:blipFill rotWithShape="1">
          <a:blip r:embed="rId3">
            <a:alphaModFix/>
          </a:blip>
          <a:srcRect/>
          <a:stretch/>
        </p:blipFill>
        <p:spPr>
          <a:xfrm>
            <a:off x="10485814" y="402230"/>
            <a:ext cx="1137913" cy="10497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11"/>
          <p:cNvSpPr txBox="1">
            <a:spLocks noGrp="1"/>
          </p:cNvSpPr>
          <p:nvPr>
            <p:ph type="body" idx="1"/>
          </p:nvPr>
        </p:nvSpPr>
        <p:spPr>
          <a:xfrm>
            <a:off x="4100513" y="528638"/>
            <a:ext cx="6438334" cy="1621438"/>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Clr>
                <a:schemeClr val="accent6"/>
              </a:buClr>
              <a:buSzPct val="100000"/>
              <a:buNone/>
            </a:pPr>
            <a:r>
              <a:rPr lang="fr-FR" dirty="0"/>
              <a:t>LÉGISLATION ET POLITIQUE LOCALES/NATIONALES SUR LE TRAVAIL ET LA PROTECTION DE L'ENFANCE - À CONTEXTUALISER LOCALEMENT</a:t>
            </a:r>
            <a:endParaRPr dirty="0"/>
          </a:p>
        </p:txBody>
      </p:sp>
      <p:sp>
        <p:nvSpPr>
          <p:cNvPr id="438" name="Google Shape;438;p1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5"/>
              </a:buClr>
              <a:buSzPts val="2800"/>
              <a:buNone/>
            </a:pPr>
            <a:endParaRPr dirty="0"/>
          </a:p>
        </p:txBody>
      </p:sp>
      <p:sp>
        <p:nvSpPr>
          <p:cNvPr id="439" name="Google Shape;439;p11"/>
          <p:cNvSpPr txBox="1">
            <a:spLocks noGrp="1"/>
          </p:cNvSpPr>
          <p:nvPr>
            <p:ph type="body" idx="3"/>
          </p:nvPr>
        </p:nvSpPr>
        <p:spPr>
          <a:xfrm>
            <a:off x="148281" y="528638"/>
            <a:ext cx="3338838"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LÉGISLATION NATIONALE</a:t>
            </a:r>
            <a:endParaRPr dirty="0"/>
          </a:p>
        </p:txBody>
      </p:sp>
      <p:pic>
        <p:nvPicPr>
          <p:cNvPr id="440" name="Google Shape;440;p11" descr="A picture containing shape&#10;&#10;Description automatically generated"/>
          <p:cNvPicPr preferRelativeResize="0"/>
          <p:nvPr/>
        </p:nvPicPr>
        <p:blipFill rotWithShape="1">
          <a:blip r:embed="rId3">
            <a:alphaModFix/>
          </a:blip>
          <a:srcRect/>
          <a:stretch/>
        </p:blipFill>
        <p:spPr>
          <a:xfrm>
            <a:off x="10538847" y="525606"/>
            <a:ext cx="1137913" cy="104977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12"/>
          <p:cNvSpPr txBox="1">
            <a:spLocks noGrp="1"/>
          </p:cNvSpPr>
          <p:nvPr>
            <p:ph type="body" idx="1"/>
          </p:nvPr>
        </p:nvSpPr>
        <p:spPr>
          <a:xfrm>
            <a:off x="4100513" y="528639"/>
            <a:ext cx="7300912" cy="62054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dk2"/>
              </a:buClr>
              <a:buSzPts val="3200"/>
              <a:buNone/>
            </a:pPr>
            <a:r>
              <a:rPr lang="en-GB" sz="3000" dirty="0">
                <a:solidFill>
                  <a:schemeClr val="dk2"/>
                </a:solidFill>
              </a:rPr>
              <a:t>TRAVAIL ACCEPTABLE POUR LES ENFANTS</a:t>
            </a:r>
            <a:endParaRPr sz="3000" dirty="0"/>
          </a:p>
        </p:txBody>
      </p:sp>
      <p:sp>
        <p:nvSpPr>
          <p:cNvPr id="447" name="Google Shape;447;p12"/>
          <p:cNvSpPr txBox="1">
            <a:spLocks noGrp="1"/>
          </p:cNvSpPr>
          <p:nvPr>
            <p:ph type="body" idx="2"/>
          </p:nvPr>
        </p:nvSpPr>
        <p:spPr>
          <a:xfrm>
            <a:off x="4100513" y="1300162"/>
            <a:ext cx="7300912" cy="5029200"/>
          </a:xfrm>
          <a:prstGeom prst="rect">
            <a:avLst/>
          </a:prstGeom>
          <a:noFill/>
          <a:ln>
            <a:noFill/>
          </a:ln>
        </p:spPr>
        <p:txBody>
          <a:bodyPr spcFirstLastPara="1" wrap="square" lIns="91425" tIns="45700" rIns="91425" bIns="45700" anchor="t" anchorCtr="0">
            <a:normAutofit/>
          </a:bodyPr>
          <a:lstStyle/>
          <a:p>
            <a:pPr marL="228600" lvl="0" indent="-228600">
              <a:spcBef>
                <a:spcPts val="0"/>
              </a:spcBef>
            </a:pPr>
            <a:r>
              <a:rPr lang="fr-FR" sz="2400" dirty="0"/>
              <a:t>Conforme à la législation (travaux légers et travail décent)</a:t>
            </a:r>
            <a:endParaRPr sz="2400" dirty="0"/>
          </a:p>
          <a:p>
            <a:pPr marL="228600" lvl="0" indent="-228600"/>
            <a:r>
              <a:rPr lang="fr-FR" sz="2400" dirty="0"/>
              <a:t>Horaires limités et flexibles, et qui permet :</a:t>
            </a:r>
            <a:endParaRPr sz="2400" dirty="0"/>
          </a:p>
          <a:p>
            <a:pPr marL="685800" lvl="1" indent="-228600"/>
            <a:r>
              <a:rPr lang="fr-FR" sz="2000" dirty="0"/>
              <a:t>L'accès à l'école/la formation professionnelle </a:t>
            </a:r>
            <a:r>
              <a:rPr lang="en-GB" sz="2000" dirty="0"/>
              <a:t> </a:t>
            </a:r>
            <a:endParaRPr sz="2000" dirty="0"/>
          </a:p>
          <a:p>
            <a:pPr marL="685800" lvl="1" indent="-228600"/>
            <a:r>
              <a:rPr lang="fr-FR" sz="2000" dirty="0"/>
              <a:t>Le développement sain et le bien-être des enfants, le repos, la socialisation et la prise en charge</a:t>
            </a:r>
            <a:endParaRPr sz="2000" dirty="0"/>
          </a:p>
          <a:p>
            <a:pPr marL="228600" lvl="0" indent="-228600"/>
            <a:r>
              <a:rPr lang="fr-FR" sz="2400" dirty="0"/>
              <a:t>Conditions ou tâches qui ne relèvent pas de l'exploitation, qui ne sont pas dangereuses</a:t>
            </a:r>
            <a:r>
              <a:rPr lang="en-GB" sz="2400" dirty="0"/>
              <a:t> </a:t>
            </a:r>
            <a:endParaRPr sz="2400" dirty="0"/>
          </a:p>
          <a:p>
            <a:pPr marL="228600" lvl="0" indent="-228600"/>
            <a:r>
              <a:rPr lang="en-GB" sz="2400" dirty="0"/>
              <a:t>Suivi régulier</a:t>
            </a:r>
            <a:endParaRPr sz="2400" dirty="0"/>
          </a:p>
          <a:p>
            <a:pPr marL="228600" lvl="0" indent="-228600"/>
            <a:r>
              <a:rPr lang="en-GB" sz="2400" dirty="0"/>
              <a:t>Formation et instruction</a:t>
            </a:r>
            <a:endParaRPr sz="2400" dirty="0"/>
          </a:p>
          <a:p>
            <a:pPr marL="228600" lvl="0" indent="-228600"/>
            <a:r>
              <a:rPr lang="fr-FR" sz="2400" dirty="0"/>
              <a:t>Lieu de travail sûr, adapté à l'âge et au développement de l'enfant</a:t>
            </a:r>
            <a:endParaRPr sz="2400" dirty="0"/>
          </a:p>
        </p:txBody>
      </p:sp>
      <p:sp>
        <p:nvSpPr>
          <p:cNvPr id="448" name="Google Shape;448;p12"/>
          <p:cNvSpPr txBox="1"/>
          <p:nvPr/>
        </p:nvSpPr>
        <p:spPr>
          <a:xfrm>
            <a:off x="109330" y="471176"/>
            <a:ext cx="3270369" cy="3721273"/>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3400"/>
              <a:buFont typeface="Arial"/>
              <a:buNone/>
            </a:pPr>
            <a:r>
              <a:rPr lang="en-GB" sz="3000" b="1" dirty="0">
                <a:solidFill>
                  <a:schemeClr val="lt1"/>
                </a:solidFill>
                <a:latin typeface="Helvetica Neue"/>
                <a:ea typeface="Helvetica Neue"/>
                <a:cs typeface="Helvetica Neue"/>
                <a:sym typeface="Helvetica Neue"/>
              </a:rPr>
              <a:t>TRAVAIL ACCEPTABLE</a:t>
            </a:r>
            <a:endParaRPr lang="en-GB" sz="3000" dirty="0"/>
          </a:p>
          <a:p>
            <a:pPr marL="457200" marR="0" lvl="0" indent="-457200" algn="l" rtl="0">
              <a:lnSpc>
                <a:spcPct val="90000"/>
              </a:lnSpc>
              <a:spcBef>
                <a:spcPts val="1000"/>
              </a:spcBef>
              <a:spcAft>
                <a:spcPts val="0"/>
              </a:spcAft>
              <a:buClr>
                <a:schemeClr val="lt1"/>
              </a:buClr>
              <a:buSzPts val="3200"/>
              <a:buFont typeface="Arial"/>
              <a:buChar char="•"/>
            </a:pPr>
            <a:r>
              <a:rPr lang="en-GB" sz="2600" b="1" dirty="0">
                <a:solidFill>
                  <a:schemeClr val="lt1"/>
                </a:solidFill>
                <a:latin typeface="Helvetica Neue"/>
                <a:ea typeface="Helvetica Neue"/>
                <a:cs typeface="Helvetica Neue"/>
                <a:sym typeface="Helvetica Neue"/>
              </a:rPr>
              <a:t>Adapté à l'âge</a:t>
            </a:r>
            <a:endParaRPr lang="en-GB" sz="2600" dirty="0"/>
          </a:p>
          <a:p>
            <a:pPr marL="457200" marR="0" lvl="0" indent="-457200" algn="l" rtl="0">
              <a:lnSpc>
                <a:spcPct val="90000"/>
              </a:lnSpc>
              <a:spcBef>
                <a:spcPts val="1000"/>
              </a:spcBef>
              <a:spcAft>
                <a:spcPts val="0"/>
              </a:spcAft>
              <a:buClr>
                <a:schemeClr val="lt1"/>
              </a:buClr>
              <a:buSzPts val="3200"/>
              <a:buFont typeface="Arial"/>
              <a:buChar char="•"/>
            </a:pPr>
            <a:r>
              <a:rPr lang="en-GB" sz="2600" b="1" dirty="0">
                <a:solidFill>
                  <a:schemeClr val="lt1"/>
                </a:solidFill>
                <a:latin typeface="Helvetica Neue"/>
                <a:ea typeface="Helvetica Neue"/>
                <a:cs typeface="Helvetica Neue"/>
                <a:sym typeface="Helvetica Neue"/>
              </a:rPr>
              <a:t>Sûr </a:t>
            </a:r>
            <a:endParaRPr lang="en-GB" sz="2600" dirty="0"/>
          </a:p>
          <a:p>
            <a:pPr marL="457200" marR="0" lvl="0" indent="-457200" algn="l" rtl="0">
              <a:lnSpc>
                <a:spcPct val="90000"/>
              </a:lnSpc>
              <a:spcBef>
                <a:spcPts val="1000"/>
              </a:spcBef>
              <a:spcAft>
                <a:spcPts val="0"/>
              </a:spcAft>
              <a:buClr>
                <a:schemeClr val="lt1"/>
              </a:buClr>
              <a:buSzPts val="3200"/>
              <a:buFont typeface="Arial"/>
              <a:buChar char="•"/>
            </a:pPr>
            <a:r>
              <a:rPr lang="en-GB" sz="2600" b="1" dirty="0">
                <a:solidFill>
                  <a:schemeClr val="lt1"/>
                </a:solidFill>
                <a:latin typeface="Helvetica Neue"/>
                <a:ea typeface="Helvetica Neue"/>
                <a:cs typeface="Helvetica Neue"/>
                <a:sym typeface="Helvetica Neue"/>
              </a:rPr>
              <a:t>Éducation et développement</a:t>
            </a:r>
            <a:endParaRPr sz="2600" b="1" dirty="0">
              <a:solidFill>
                <a:schemeClr val="lt1"/>
              </a:solidFill>
              <a:latin typeface="Helvetica Neue"/>
              <a:ea typeface="Helvetica Neue"/>
              <a:cs typeface="Helvetica Neue"/>
              <a:sym typeface="Helvetica Neue"/>
            </a:endParaRPr>
          </a:p>
        </p:txBody>
      </p:sp>
      <p:grpSp>
        <p:nvGrpSpPr>
          <p:cNvPr id="449" name="Google Shape;449;p12"/>
          <p:cNvGrpSpPr/>
          <p:nvPr/>
        </p:nvGrpSpPr>
        <p:grpSpPr>
          <a:xfrm>
            <a:off x="109330" y="4192449"/>
            <a:ext cx="2663688" cy="2663688"/>
            <a:chOff x="1040408" y="0"/>
            <a:chExt cx="2663688" cy="2663688"/>
          </a:xfrm>
        </p:grpSpPr>
        <p:sp>
          <p:nvSpPr>
            <p:cNvPr id="450" name="Google Shape;450;p12"/>
            <p:cNvSpPr/>
            <p:nvPr/>
          </p:nvSpPr>
          <p:spPr>
            <a:xfrm>
              <a:off x="1040408" y="0"/>
              <a:ext cx="2663688" cy="2663688"/>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1" name="Google Shape;451;p12"/>
            <p:cNvSpPr txBox="1"/>
            <p:nvPr/>
          </p:nvSpPr>
          <p:spPr>
            <a:xfrm>
              <a:off x="1504765" y="224748"/>
              <a:ext cx="1731827" cy="399553"/>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fr-FR" sz="1200" dirty="0">
                  <a:solidFill>
                    <a:schemeClr val="lt1"/>
                  </a:solidFill>
                  <a:latin typeface="Calibri"/>
                  <a:ea typeface="Calibri"/>
                  <a:cs typeface="Calibri"/>
                  <a:sym typeface="Calibri"/>
                </a:rPr>
                <a:t>Activités </a:t>
              </a:r>
            </a:p>
            <a:p>
              <a:pPr marL="0" marR="0" lvl="0" indent="0" algn="ctr" rtl="0">
                <a:lnSpc>
                  <a:spcPct val="90000"/>
                </a:lnSpc>
                <a:spcBef>
                  <a:spcPts val="0"/>
                </a:spcBef>
                <a:spcAft>
                  <a:spcPts val="0"/>
                </a:spcAft>
                <a:buClr>
                  <a:schemeClr val="lt1"/>
                </a:buClr>
                <a:buSzPts val="2000"/>
                <a:buFont typeface="Calibri"/>
                <a:buNone/>
              </a:pPr>
              <a:r>
                <a:rPr lang="fr-FR" sz="1200" dirty="0">
                  <a:solidFill>
                    <a:schemeClr val="lt1"/>
                  </a:solidFill>
                  <a:latin typeface="Calibri"/>
                  <a:ea typeface="Calibri"/>
                  <a:cs typeface="Calibri"/>
                  <a:sym typeface="Calibri"/>
                </a:rPr>
                <a:t>productives des enfants </a:t>
              </a:r>
            </a:p>
          </p:txBody>
        </p:sp>
        <p:sp>
          <p:nvSpPr>
            <p:cNvPr id="452" name="Google Shape;452;p12"/>
            <p:cNvSpPr/>
            <p:nvPr/>
          </p:nvSpPr>
          <p:spPr>
            <a:xfrm>
              <a:off x="1371797" y="665921"/>
              <a:ext cx="1997766" cy="1997766"/>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3" name="Google Shape;453;p12"/>
            <p:cNvSpPr txBox="1"/>
            <p:nvPr/>
          </p:nvSpPr>
          <p:spPr>
            <a:xfrm>
              <a:off x="1905201" y="790782"/>
              <a:ext cx="930958" cy="374581"/>
            </a:xfrm>
            <a:prstGeom prst="rect">
              <a:avLst/>
            </a:prstGeom>
            <a:noFill/>
            <a:ln>
              <a:noFill/>
            </a:ln>
          </p:spPr>
          <p:txBody>
            <a:bodyPr spcFirstLastPara="1" wrap="square" lIns="92450" tIns="92450" rIns="92450" bIns="92450" anchor="ctr" anchorCtr="0">
              <a:noAutofit/>
            </a:bodyPr>
            <a:lstStyle/>
            <a:p>
              <a:pPr marL="0" marR="0" lvl="0" indent="0" algn="ctr" rtl="0">
                <a:lnSpc>
                  <a:spcPct val="90000"/>
                </a:lnSpc>
                <a:spcBef>
                  <a:spcPts val="0"/>
                </a:spcBef>
                <a:spcAft>
                  <a:spcPts val="0"/>
                </a:spcAft>
                <a:buClr>
                  <a:schemeClr val="dk1"/>
                </a:buClr>
                <a:buSzPts val="1300"/>
                <a:buFont typeface="Calibri"/>
                <a:buNone/>
              </a:pPr>
              <a:endParaRPr sz="1300" dirty="0">
                <a:solidFill>
                  <a:schemeClr val="lt1"/>
                </a:solidFill>
                <a:latin typeface="Calibri"/>
                <a:ea typeface="Calibri"/>
                <a:cs typeface="Calibri"/>
                <a:sym typeface="Calibri"/>
              </a:endParaRPr>
            </a:p>
          </p:txBody>
        </p:sp>
        <p:sp>
          <p:nvSpPr>
            <p:cNvPr id="454" name="Google Shape;454;p12"/>
            <p:cNvSpPr/>
            <p:nvPr/>
          </p:nvSpPr>
          <p:spPr>
            <a:xfrm>
              <a:off x="1704758" y="1331844"/>
              <a:ext cx="1331844" cy="1331844"/>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5" name="Google Shape;455;p12"/>
            <p:cNvSpPr txBox="1"/>
            <p:nvPr/>
          </p:nvSpPr>
          <p:spPr>
            <a:xfrm>
              <a:off x="1899802" y="1664805"/>
              <a:ext cx="941755" cy="665922"/>
            </a:xfrm>
            <a:prstGeom prst="rect">
              <a:avLst/>
            </a:prstGeom>
            <a:noFill/>
            <a:ln>
              <a:noFill/>
            </a:ln>
          </p:spPr>
          <p:txBody>
            <a:bodyPr spcFirstLastPara="1" wrap="square" lIns="163575" tIns="163575" rIns="163575" bIns="163575" anchor="ctr" anchorCtr="0">
              <a:noAutofit/>
            </a:bodyPr>
            <a:lstStyle/>
            <a:p>
              <a:pPr marL="0" marR="0" lvl="0" indent="0" algn="ctr" rtl="0">
                <a:lnSpc>
                  <a:spcPct val="90000"/>
                </a:lnSpc>
                <a:spcBef>
                  <a:spcPts val="0"/>
                </a:spcBef>
                <a:spcAft>
                  <a:spcPts val="0"/>
                </a:spcAft>
                <a:buClr>
                  <a:schemeClr val="dk1"/>
                </a:buClr>
                <a:buSzPts val="2300"/>
                <a:buFont typeface="Calibri"/>
                <a:buNone/>
              </a:pPr>
              <a:endParaRPr sz="2300" dirty="0">
                <a:solidFill>
                  <a:schemeClr val="lt1"/>
                </a:solidFill>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3"/>
          <p:cNvSpPr txBox="1">
            <a:spLocks noGrp="1"/>
          </p:cNvSpPr>
          <p:nvPr>
            <p:ph type="body" idx="1"/>
          </p:nvPr>
        </p:nvSpPr>
        <p:spPr>
          <a:xfrm>
            <a:off x="4379475" y="792350"/>
            <a:ext cx="7300800" cy="606570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2600"/>
              <a:buFont typeface="Arial"/>
              <a:buChar char="•"/>
            </a:pPr>
            <a:r>
              <a:rPr lang="fr-FR" sz="2400" dirty="0">
                <a:solidFill>
                  <a:schemeClr val="dk2"/>
                </a:solidFill>
              </a:rPr>
              <a:t>Toute activité productive des enfants n'est pas forcément du travail des enfants !</a:t>
            </a:r>
            <a:endParaRPr sz="2400" dirty="0"/>
          </a:p>
          <a:p>
            <a:pPr marL="457200" lvl="0" indent="-457200" algn="l" rtl="0">
              <a:lnSpc>
                <a:spcPct val="90000"/>
              </a:lnSpc>
              <a:spcBef>
                <a:spcPts val="1000"/>
              </a:spcBef>
              <a:spcAft>
                <a:spcPts val="0"/>
              </a:spcAft>
              <a:buClr>
                <a:schemeClr val="dk2"/>
              </a:buClr>
              <a:buSzPts val="2600"/>
              <a:buFont typeface="Arial"/>
              <a:buChar char="•"/>
            </a:pPr>
            <a:r>
              <a:rPr lang="fr-FR" sz="2400" dirty="0">
                <a:solidFill>
                  <a:schemeClr val="dk2"/>
                </a:solidFill>
              </a:rPr>
              <a:t>Les formes de travail acceptables, qui ne doivent pas être éliminées, comprennent : </a:t>
            </a:r>
            <a:r>
              <a:rPr lang="en-GB" sz="2400" dirty="0">
                <a:solidFill>
                  <a:schemeClr val="dk2"/>
                </a:solidFill>
              </a:rPr>
              <a:t> </a:t>
            </a:r>
            <a:endParaRPr sz="2400" dirty="0"/>
          </a:p>
          <a:p>
            <a:pPr marL="914400" lvl="1" indent="-457200" algn="l" rtl="0">
              <a:lnSpc>
                <a:spcPct val="90000"/>
              </a:lnSpc>
              <a:spcBef>
                <a:spcPts val="500"/>
              </a:spcBef>
              <a:spcAft>
                <a:spcPts val="0"/>
              </a:spcAft>
              <a:buClr>
                <a:schemeClr val="dk2"/>
              </a:buClr>
              <a:buSzPts val="2400"/>
              <a:buFont typeface="Courier New"/>
              <a:buChar char="o"/>
            </a:pPr>
            <a:r>
              <a:rPr lang="fr-FR" sz="2200" dirty="0">
                <a:solidFill>
                  <a:schemeClr val="dk2"/>
                </a:solidFill>
              </a:rPr>
              <a:t>Les travaux décents pour les enfants ayant dépassé l'âge minimum de travail</a:t>
            </a:r>
            <a:endParaRPr sz="2200" dirty="0"/>
          </a:p>
          <a:p>
            <a:pPr marL="914400" lvl="1" indent="-457200" algn="l" rtl="0">
              <a:lnSpc>
                <a:spcPct val="90000"/>
              </a:lnSpc>
              <a:spcBef>
                <a:spcPts val="500"/>
              </a:spcBef>
              <a:spcAft>
                <a:spcPts val="0"/>
              </a:spcAft>
              <a:buClr>
                <a:schemeClr val="dk2"/>
              </a:buClr>
              <a:buSzPts val="2400"/>
              <a:buFont typeface="Courier New"/>
              <a:buChar char="o"/>
            </a:pPr>
            <a:r>
              <a:rPr lang="fr-FR" sz="2200" dirty="0">
                <a:solidFill>
                  <a:schemeClr val="dk2"/>
                </a:solidFill>
              </a:rPr>
              <a:t>Les travaux légers pour les enfants n'ayant pas l'âge minimum mais ayant plus de 12 ou 13 ans</a:t>
            </a:r>
            <a:r>
              <a:rPr lang="en-GB" sz="2200" dirty="0">
                <a:solidFill>
                  <a:schemeClr val="dk2"/>
                </a:solidFill>
              </a:rPr>
              <a:t> </a:t>
            </a:r>
            <a:endParaRPr sz="2200" dirty="0"/>
          </a:p>
          <a:p>
            <a:pPr marL="457200" lvl="0" indent="-457200" algn="l" rtl="0">
              <a:lnSpc>
                <a:spcPct val="90000"/>
              </a:lnSpc>
              <a:spcBef>
                <a:spcPts val="1000"/>
              </a:spcBef>
              <a:spcAft>
                <a:spcPts val="0"/>
              </a:spcAft>
              <a:buClr>
                <a:schemeClr val="dk2"/>
              </a:buClr>
              <a:buSzPts val="2600"/>
              <a:buFont typeface="Arial"/>
              <a:buChar char="•"/>
            </a:pPr>
            <a:r>
              <a:rPr lang="fr-FR" sz="2400" dirty="0">
                <a:solidFill>
                  <a:schemeClr val="dk2"/>
                </a:solidFill>
              </a:rPr>
              <a:t>Le travail des enfants est nuisible et doit être éliminé</a:t>
            </a:r>
            <a:r>
              <a:rPr lang="en-GB" sz="2400" dirty="0">
                <a:solidFill>
                  <a:schemeClr val="dk2"/>
                </a:solidFill>
              </a:rPr>
              <a:t>.</a:t>
            </a:r>
            <a:endParaRPr sz="2400" dirty="0"/>
          </a:p>
          <a:p>
            <a:pPr marL="457200" lvl="0" indent="-457200" algn="l" rtl="0">
              <a:lnSpc>
                <a:spcPct val="90000"/>
              </a:lnSpc>
              <a:spcBef>
                <a:spcPts val="1000"/>
              </a:spcBef>
              <a:spcAft>
                <a:spcPts val="0"/>
              </a:spcAft>
              <a:buClr>
                <a:schemeClr val="dk2"/>
              </a:buClr>
              <a:buSzPts val="2600"/>
              <a:buFont typeface="Arial"/>
              <a:buChar char="•"/>
            </a:pPr>
            <a:r>
              <a:rPr lang="fr-FR" sz="2400" dirty="0">
                <a:solidFill>
                  <a:schemeClr val="dk2"/>
                </a:solidFill>
              </a:rPr>
              <a:t>Les pires formes de travail des enfants, y compris les travaux dangereux, sont interdites pour tous les enfants de moins de 18 ans et doivent être éliminées de toute urgence</a:t>
            </a:r>
            <a:r>
              <a:rPr lang="en-GB" sz="2400" dirty="0">
                <a:solidFill>
                  <a:schemeClr val="dk2"/>
                </a:solidFill>
              </a:rPr>
              <a:t>. </a:t>
            </a:r>
            <a:endParaRPr sz="2400" dirty="0"/>
          </a:p>
        </p:txBody>
      </p:sp>
      <p:sp>
        <p:nvSpPr>
          <p:cNvPr id="462" name="Google Shape;462;p1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14"/>
          <p:cNvSpPr txBox="1">
            <a:spLocks noGrp="1"/>
          </p:cNvSpPr>
          <p:nvPr>
            <p:ph type="title"/>
          </p:nvPr>
        </p:nvSpPr>
        <p:spPr>
          <a:xfrm>
            <a:off x="470672" y="46723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fr-FR" dirty="0"/>
              <a:t>ACTIVITÉ FACULTATIVE : RÉFLÉCHIR AUX FORCES ET AUX FAIBLESSES DE LA LOI</a:t>
            </a:r>
            <a:endParaRPr dirty="0"/>
          </a:p>
        </p:txBody>
      </p:sp>
      <p:sp>
        <p:nvSpPr>
          <p:cNvPr id="469" name="Google Shape;469;p14"/>
          <p:cNvSpPr txBox="1">
            <a:spLocks noGrp="1"/>
          </p:cNvSpPr>
          <p:nvPr>
            <p:ph type="body" idx="1"/>
          </p:nvPr>
        </p:nvSpPr>
        <p:spPr>
          <a:xfrm>
            <a:off x="656021" y="1792799"/>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Dans votre groupe, discutez :</a:t>
            </a:r>
            <a:endParaRPr dirty="0"/>
          </a:p>
        </p:txBody>
      </p:sp>
      <p:sp>
        <p:nvSpPr>
          <p:cNvPr id="470" name="Google Shape;470;p14"/>
          <p:cNvSpPr txBox="1">
            <a:spLocks noGrp="1"/>
          </p:cNvSpPr>
          <p:nvPr>
            <p:ph type="body" idx="2"/>
          </p:nvPr>
        </p:nvSpPr>
        <p:spPr>
          <a:xfrm>
            <a:off x="685950" y="2584100"/>
            <a:ext cx="10820100" cy="4643700"/>
          </a:xfrm>
          <a:prstGeom prst="rect">
            <a:avLst/>
          </a:prstGeom>
          <a:noFill/>
          <a:ln>
            <a:noFill/>
          </a:ln>
        </p:spPr>
        <p:txBody>
          <a:bodyPr spcFirstLastPara="1" wrap="square" lIns="91425" tIns="45700" rIns="91425" bIns="45700" anchor="t" anchorCtr="0">
            <a:normAutofit/>
          </a:bodyPr>
          <a:lstStyle/>
          <a:p>
            <a:pPr marL="228600" lvl="0" indent="-203200" algn="l" rtl="0">
              <a:lnSpc>
                <a:spcPct val="90000"/>
              </a:lnSpc>
              <a:spcBef>
                <a:spcPts val="1000"/>
              </a:spcBef>
              <a:spcAft>
                <a:spcPts val="0"/>
              </a:spcAft>
              <a:buSzPts val="2400"/>
              <a:buChar char="•"/>
            </a:pPr>
            <a:r>
              <a:rPr lang="fr-FR" sz="2400" dirty="0"/>
              <a:t>Forces ou faiblesses de la législation et de la politique dans votre contexte</a:t>
            </a:r>
            <a:r>
              <a:rPr lang="en-GB" sz="2400" dirty="0"/>
              <a:t>. </a:t>
            </a:r>
            <a:endParaRPr sz="2400" dirty="0"/>
          </a:p>
          <a:p>
            <a:pPr marL="228600" lvl="0" indent="-240030" algn="l" rtl="0">
              <a:lnSpc>
                <a:spcPct val="90000"/>
              </a:lnSpc>
              <a:spcBef>
                <a:spcPts val="1000"/>
              </a:spcBef>
              <a:spcAft>
                <a:spcPts val="0"/>
              </a:spcAft>
              <a:buClr>
                <a:schemeClr val="accent6"/>
              </a:buClr>
              <a:buSzPts val="2400"/>
              <a:buChar char="•"/>
            </a:pPr>
            <a:r>
              <a:rPr lang="en-GB" sz="2400" dirty="0"/>
              <a:t>Identifiez :   </a:t>
            </a:r>
            <a:endParaRPr dirty="0"/>
          </a:p>
          <a:p>
            <a:pPr marL="896938" lvl="1" indent="-450215" algn="l" rtl="0">
              <a:lnSpc>
                <a:spcPct val="90000"/>
              </a:lnSpc>
              <a:spcBef>
                <a:spcPts val="500"/>
              </a:spcBef>
              <a:spcAft>
                <a:spcPts val="0"/>
              </a:spcAft>
              <a:buSzPts val="2200"/>
              <a:buFont typeface="Noto Sans Symbols"/>
              <a:buChar char="❑"/>
            </a:pPr>
            <a:r>
              <a:rPr lang="fr-FR" sz="2200" dirty="0"/>
              <a:t>Les principales différences entre la législation et la politique en matière de droits de l'enfant/travail des enfants dans votre contexte et les normes internationales</a:t>
            </a:r>
            <a:endParaRPr dirty="0"/>
          </a:p>
          <a:p>
            <a:pPr marL="896938" lvl="1" indent="-450215" algn="l" rtl="0">
              <a:lnSpc>
                <a:spcPct val="90000"/>
              </a:lnSpc>
              <a:spcBef>
                <a:spcPts val="500"/>
              </a:spcBef>
              <a:spcAft>
                <a:spcPts val="0"/>
              </a:spcAft>
              <a:buSzPts val="2200"/>
              <a:buFont typeface="Noto Sans Symbols"/>
              <a:buChar char="❑"/>
            </a:pPr>
            <a:r>
              <a:rPr lang="fr-FR" sz="2200" dirty="0"/>
              <a:t>Les divergences de protection entre les filles et les garçons, les âges, les religions, les réfugiés, etc. et les éventuelles lacunes spécifiques </a:t>
            </a:r>
            <a:r>
              <a:rPr lang="en-GB" sz="2200" dirty="0"/>
              <a:t> </a:t>
            </a:r>
            <a:endParaRPr dirty="0"/>
          </a:p>
          <a:p>
            <a:pPr marL="896938" lvl="1" indent="-450215" algn="l" rtl="0">
              <a:lnSpc>
                <a:spcPct val="90000"/>
              </a:lnSpc>
              <a:spcBef>
                <a:spcPts val="500"/>
              </a:spcBef>
              <a:spcAft>
                <a:spcPts val="0"/>
              </a:spcAft>
              <a:buSzPts val="2200"/>
              <a:buFont typeface="Noto Sans Symbols"/>
              <a:buChar char="❑"/>
            </a:pPr>
            <a:r>
              <a:rPr lang="fr-FR" sz="2200" dirty="0"/>
              <a:t>La sécurité sur le lieu de travail pour les enfants de moins de 18 ans </a:t>
            </a:r>
            <a:endParaRPr dirty="0"/>
          </a:p>
          <a:p>
            <a:pPr marL="896938" lvl="1" indent="-450215" algn="l" rtl="0">
              <a:lnSpc>
                <a:spcPct val="90000"/>
              </a:lnSpc>
              <a:spcBef>
                <a:spcPts val="500"/>
              </a:spcBef>
              <a:spcAft>
                <a:spcPts val="0"/>
              </a:spcAft>
              <a:buSzPts val="2200"/>
              <a:buFont typeface="Noto Sans Symbols"/>
              <a:buChar char="❑"/>
            </a:pPr>
            <a:r>
              <a:rPr lang="fr-FR" sz="2200" dirty="0"/>
              <a:t>Les éléments du cadre juridique à renforcer </a:t>
            </a:r>
            <a:r>
              <a:rPr lang="en-GB" sz="2200" dirty="0"/>
              <a:t> </a:t>
            </a:r>
            <a:endParaRPr dirty="0"/>
          </a:p>
          <a:p>
            <a:pPr marL="228600" lvl="0" indent="-240030" algn="l" rtl="0">
              <a:lnSpc>
                <a:spcPct val="90000"/>
              </a:lnSpc>
              <a:spcBef>
                <a:spcPts val="1000"/>
              </a:spcBef>
              <a:spcAft>
                <a:spcPts val="0"/>
              </a:spcAft>
              <a:buClr>
                <a:schemeClr val="accent6"/>
              </a:buClr>
              <a:buSzPts val="2400"/>
              <a:buChar char="•"/>
            </a:pPr>
            <a:r>
              <a:rPr lang="fr-FR" sz="2400" dirty="0"/>
              <a:t>Prenez des notes et désignez une personne pour présenter le feedback.</a:t>
            </a:r>
            <a:endParaRPr dirty="0"/>
          </a:p>
        </p:txBody>
      </p:sp>
      <p:pic>
        <p:nvPicPr>
          <p:cNvPr id="471" name="Google Shape;471;p14"/>
          <p:cNvPicPr preferRelativeResize="0"/>
          <p:nvPr/>
        </p:nvPicPr>
        <p:blipFill rotWithShape="1">
          <a:blip r:embed="rId3">
            <a:alphaModFix/>
          </a:blip>
          <a:srcRect/>
          <a:stretch/>
        </p:blipFill>
        <p:spPr>
          <a:xfrm>
            <a:off x="9519214" y="-308487"/>
            <a:ext cx="2672786" cy="267278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15"/>
          <p:cNvSpPr txBox="1">
            <a:spLocks noGrp="1"/>
          </p:cNvSpPr>
          <p:nvPr>
            <p:ph type="body" idx="1"/>
          </p:nvPr>
        </p:nvSpPr>
        <p:spPr>
          <a:xfrm>
            <a:off x="1828006" y="1658238"/>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dirty="0"/>
              <a:t>ESTIMATIONS MONDIALES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16"/>
          <p:cNvSpPr txBox="1">
            <a:spLocks noGrp="1"/>
          </p:cNvSpPr>
          <p:nvPr>
            <p:ph type="body" idx="3"/>
          </p:nvPr>
        </p:nvSpPr>
        <p:spPr>
          <a:xfrm>
            <a:off x="172995" y="528638"/>
            <a:ext cx="322511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400" dirty="0"/>
              <a:t>ESTIMATIONS MONDIALES</a:t>
            </a:r>
            <a:endParaRPr sz="3400" dirty="0"/>
          </a:p>
        </p:txBody>
      </p:sp>
      <p:pic>
        <p:nvPicPr>
          <p:cNvPr id="483" name="Google Shape;483;p16" descr="Children"/>
          <p:cNvPicPr preferRelativeResize="0"/>
          <p:nvPr/>
        </p:nvPicPr>
        <p:blipFill rotWithShape="1">
          <a:blip r:embed="rId3">
            <a:alphaModFix/>
          </a:blip>
          <a:srcRect/>
          <a:stretch/>
        </p:blipFill>
        <p:spPr>
          <a:xfrm>
            <a:off x="5231607" y="4795229"/>
            <a:ext cx="1728786" cy="1728786"/>
          </a:xfrm>
          <a:prstGeom prst="rect">
            <a:avLst/>
          </a:prstGeom>
          <a:noFill/>
          <a:ln>
            <a:noFill/>
          </a:ln>
        </p:spPr>
      </p:pic>
      <p:pic>
        <p:nvPicPr>
          <p:cNvPr id="484" name="Google Shape;484;p16" descr="Children"/>
          <p:cNvPicPr preferRelativeResize="0"/>
          <p:nvPr/>
        </p:nvPicPr>
        <p:blipFill rotWithShape="1">
          <a:blip r:embed="rId3">
            <a:alphaModFix/>
          </a:blip>
          <a:srcRect/>
          <a:stretch/>
        </p:blipFill>
        <p:spPr>
          <a:xfrm>
            <a:off x="6740479" y="4795229"/>
            <a:ext cx="1728786" cy="1728786"/>
          </a:xfrm>
          <a:prstGeom prst="rect">
            <a:avLst/>
          </a:prstGeom>
          <a:noFill/>
          <a:ln>
            <a:noFill/>
          </a:ln>
        </p:spPr>
      </p:pic>
      <p:pic>
        <p:nvPicPr>
          <p:cNvPr id="485" name="Google Shape;485;p16" descr="Children"/>
          <p:cNvPicPr preferRelativeResize="0"/>
          <p:nvPr/>
        </p:nvPicPr>
        <p:blipFill rotWithShape="1">
          <a:blip r:embed="rId3">
            <a:alphaModFix/>
          </a:blip>
          <a:srcRect r="69181"/>
          <a:stretch/>
        </p:blipFill>
        <p:spPr>
          <a:xfrm>
            <a:off x="8186878" y="4795229"/>
            <a:ext cx="532800" cy="1728786"/>
          </a:xfrm>
          <a:prstGeom prst="rect">
            <a:avLst/>
          </a:prstGeom>
          <a:noFill/>
          <a:ln>
            <a:noFill/>
          </a:ln>
        </p:spPr>
      </p:pic>
      <p:pic>
        <p:nvPicPr>
          <p:cNvPr id="486" name="Google Shape;486;p16" descr="Children"/>
          <p:cNvPicPr preferRelativeResize="0"/>
          <p:nvPr/>
        </p:nvPicPr>
        <p:blipFill rotWithShape="1">
          <a:blip r:embed="rId4">
            <a:alphaModFix/>
          </a:blip>
          <a:srcRect l="70795" r="-1567"/>
          <a:stretch/>
        </p:blipFill>
        <p:spPr>
          <a:xfrm>
            <a:off x="8684622" y="4795229"/>
            <a:ext cx="532800" cy="1731392"/>
          </a:xfrm>
          <a:prstGeom prst="rect">
            <a:avLst/>
          </a:prstGeom>
          <a:noFill/>
          <a:ln>
            <a:noFill/>
          </a:ln>
        </p:spPr>
      </p:pic>
      <p:grpSp>
        <p:nvGrpSpPr>
          <p:cNvPr id="487" name="Google Shape;487;p16"/>
          <p:cNvGrpSpPr/>
          <p:nvPr/>
        </p:nvGrpSpPr>
        <p:grpSpPr>
          <a:xfrm>
            <a:off x="5488375" y="555252"/>
            <a:ext cx="3809472" cy="3809472"/>
            <a:chOff x="718934" y="0"/>
            <a:chExt cx="3809472" cy="3809472"/>
          </a:xfrm>
        </p:grpSpPr>
        <p:sp>
          <p:nvSpPr>
            <p:cNvPr id="488" name="Google Shape;488;p16"/>
            <p:cNvSpPr/>
            <p:nvPr/>
          </p:nvSpPr>
          <p:spPr>
            <a:xfrm>
              <a:off x="718934" y="0"/>
              <a:ext cx="3809472" cy="3809472"/>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9" name="Google Shape;489;p16"/>
            <p:cNvSpPr txBox="1"/>
            <p:nvPr/>
          </p:nvSpPr>
          <p:spPr>
            <a:xfrm>
              <a:off x="1123360" y="190473"/>
              <a:ext cx="3119120" cy="571420"/>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en-GB" sz="1600" dirty="0">
                  <a:solidFill>
                    <a:schemeClr val="bg1"/>
                  </a:solidFill>
                  <a:latin typeface="Calibri"/>
                  <a:ea typeface="Calibri"/>
                  <a:cs typeface="Calibri"/>
                  <a:sym typeface="Calibri"/>
                </a:rPr>
                <a:t>Activités </a:t>
              </a:r>
            </a:p>
            <a:p>
              <a:pPr marL="0" marR="0" lvl="0" indent="0" algn="ctr" rtl="0">
                <a:lnSpc>
                  <a:spcPct val="90000"/>
                </a:lnSpc>
                <a:spcBef>
                  <a:spcPts val="0"/>
                </a:spcBef>
                <a:spcAft>
                  <a:spcPts val="0"/>
                </a:spcAft>
                <a:buClr>
                  <a:schemeClr val="lt1"/>
                </a:buClr>
                <a:buSzPts val="1600"/>
                <a:buFont typeface="Calibri"/>
                <a:buNone/>
              </a:pPr>
              <a:r>
                <a:rPr lang="en-GB" sz="1600" dirty="0">
                  <a:solidFill>
                    <a:schemeClr val="bg1"/>
                  </a:solidFill>
                  <a:latin typeface="Calibri"/>
                  <a:ea typeface="Calibri"/>
                  <a:cs typeface="Calibri"/>
                  <a:sym typeface="Calibri"/>
                </a:rPr>
                <a:t>productives  des enfants</a:t>
              </a:r>
            </a:p>
            <a:p>
              <a:pPr marL="0" marR="0" lvl="0" indent="0" algn="ctr" rtl="0">
                <a:lnSpc>
                  <a:spcPct val="90000"/>
                </a:lnSpc>
                <a:spcBef>
                  <a:spcPts val="0"/>
                </a:spcBef>
                <a:spcAft>
                  <a:spcPts val="0"/>
                </a:spcAft>
                <a:buClr>
                  <a:schemeClr val="lt1"/>
                </a:buClr>
                <a:buSzPts val="1600"/>
                <a:buFont typeface="Calibri"/>
                <a:buNone/>
              </a:pPr>
              <a:r>
                <a:rPr lang="en-GB" sz="1600" dirty="0">
                  <a:solidFill>
                    <a:schemeClr val="lt1"/>
                  </a:solidFill>
                  <a:latin typeface="Calibri"/>
                  <a:ea typeface="Calibri"/>
                  <a:cs typeface="Calibri"/>
                  <a:sym typeface="Calibri"/>
                </a:rPr>
                <a:t>218 millions </a:t>
              </a:r>
              <a:endParaRPr dirty="0"/>
            </a:p>
          </p:txBody>
        </p:sp>
        <p:sp>
          <p:nvSpPr>
            <p:cNvPr id="490" name="Google Shape;490;p16"/>
            <p:cNvSpPr/>
            <p:nvPr/>
          </p:nvSpPr>
          <p:spPr>
            <a:xfrm>
              <a:off x="1195118" y="952367"/>
              <a:ext cx="2857104" cy="2857104"/>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1" name="Google Shape;491;p16"/>
            <p:cNvSpPr txBox="1"/>
            <p:nvPr/>
          </p:nvSpPr>
          <p:spPr>
            <a:xfrm>
              <a:off x="1671303" y="1206377"/>
              <a:ext cx="2028522" cy="535707"/>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dirty="0">
                  <a:solidFill>
                    <a:schemeClr val="lt1"/>
                  </a:solidFill>
                  <a:latin typeface="Calibri"/>
                  <a:ea typeface="Calibri"/>
                  <a:cs typeface="Calibri"/>
                  <a:sym typeface="Calibri"/>
                </a:rPr>
                <a:t>Enfants dans le </a:t>
              </a:r>
            </a:p>
            <a:p>
              <a:pPr marL="0" marR="0" lvl="0" indent="0" algn="ctr" rtl="0">
                <a:lnSpc>
                  <a:spcPct val="90000"/>
                </a:lnSpc>
                <a:spcBef>
                  <a:spcPts val="0"/>
                </a:spcBef>
                <a:spcAft>
                  <a:spcPts val="0"/>
                </a:spcAft>
                <a:buClr>
                  <a:schemeClr val="lt1"/>
                </a:buClr>
                <a:buSzPts val="1600"/>
                <a:buFont typeface="Calibri"/>
                <a:buNone/>
              </a:pPr>
              <a:r>
                <a:rPr lang="fr-FR" sz="1600" dirty="0">
                  <a:solidFill>
                    <a:schemeClr val="lt1"/>
                  </a:solidFill>
                  <a:latin typeface="Calibri"/>
                  <a:ea typeface="Calibri"/>
                  <a:cs typeface="Calibri"/>
                  <a:sym typeface="Calibri"/>
                </a:rPr>
                <a:t>travail des enfants</a:t>
              </a:r>
            </a:p>
            <a:p>
              <a:pPr marL="0" marR="0" lvl="0" indent="0" algn="ctr" rtl="0">
                <a:lnSpc>
                  <a:spcPct val="90000"/>
                </a:lnSpc>
                <a:spcBef>
                  <a:spcPts val="0"/>
                </a:spcBef>
                <a:spcAft>
                  <a:spcPts val="0"/>
                </a:spcAft>
                <a:buClr>
                  <a:schemeClr val="lt1"/>
                </a:buClr>
                <a:buSzPts val="1600"/>
                <a:buFont typeface="Calibri"/>
                <a:buNone/>
              </a:pPr>
              <a:r>
                <a:rPr lang="en-GB" sz="1600" dirty="0">
                  <a:solidFill>
                    <a:schemeClr val="lt1"/>
                  </a:solidFill>
                  <a:latin typeface="Calibri"/>
                  <a:ea typeface="Calibri"/>
                  <a:cs typeface="Calibri"/>
                  <a:sym typeface="Calibri"/>
                </a:rPr>
                <a:t>160 millions </a:t>
              </a:r>
              <a:endParaRPr dirty="0"/>
            </a:p>
          </p:txBody>
        </p:sp>
        <p:sp>
          <p:nvSpPr>
            <p:cNvPr id="492" name="Google Shape;492;p16"/>
            <p:cNvSpPr/>
            <p:nvPr/>
          </p:nvSpPr>
          <p:spPr>
            <a:xfrm>
              <a:off x="1671302" y="1904736"/>
              <a:ext cx="1904736" cy="1904736"/>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3" name="Google Shape;493;p16"/>
            <p:cNvSpPr txBox="1"/>
            <p:nvPr/>
          </p:nvSpPr>
          <p:spPr>
            <a:xfrm>
              <a:off x="1950244" y="2380920"/>
              <a:ext cx="1346851" cy="952368"/>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chemeClr val="lt1"/>
                </a:buClr>
                <a:buSzPts val="1600"/>
                <a:buFont typeface="Calibri"/>
                <a:buNone/>
              </a:pPr>
              <a:r>
                <a:rPr lang="fr-FR" sz="1600" dirty="0">
                  <a:solidFill>
                    <a:schemeClr val="lt1"/>
                  </a:solidFill>
                  <a:latin typeface="Calibri"/>
                  <a:ea typeface="Calibri"/>
                  <a:cs typeface="Calibri"/>
                  <a:sym typeface="Calibri"/>
                </a:rPr>
                <a:t>Pire forme de travail des enfants</a:t>
              </a:r>
            </a:p>
            <a:p>
              <a:pPr marL="0" marR="0" lvl="0" indent="0" algn="ctr" rtl="0">
                <a:lnSpc>
                  <a:spcPct val="90000"/>
                </a:lnSpc>
                <a:spcBef>
                  <a:spcPts val="0"/>
                </a:spcBef>
                <a:spcAft>
                  <a:spcPts val="0"/>
                </a:spcAft>
                <a:buClr>
                  <a:schemeClr val="lt1"/>
                </a:buClr>
                <a:buSzPts val="1600"/>
                <a:buFont typeface="Calibri"/>
                <a:buNone/>
              </a:pPr>
              <a:r>
                <a:rPr lang="en-GB" sz="1600" dirty="0">
                  <a:solidFill>
                    <a:schemeClr val="lt1"/>
                  </a:solidFill>
                  <a:latin typeface="Calibri"/>
                  <a:ea typeface="Calibri"/>
                  <a:cs typeface="Calibri"/>
                  <a:sym typeface="Calibri"/>
                </a:rPr>
                <a:t>79 millions</a:t>
              </a:r>
              <a:endParaRPr dirty="0"/>
            </a:p>
          </p:txBody>
        </p:sp>
      </p:grpSp>
      <p:sp>
        <p:nvSpPr>
          <p:cNvPr id="494" name="Google Shape;494;p16"/>
          <p:cNvSpPr txBox="1"/>
          <p:nvPr/>
        </p:nvSpPr>
        <p:spPr>
          <a:xfrm>
            <a:off x="9432780" y="5059458"/>
            <a:ext cx="2586226"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dirty="0">
                <a:solidFill>
                  <a:schemeClr val="dk1"/>
                </a:solidFill>
                <a:latin typeface="Calibri"/>
                <a:ea typeface="Calibri"/>
                <a:cs typeface="Calibri"/>
                <a:sym typeface="Calibri"/>
              </a:rPr>
              <a:t>1 enfant sur 10 dans le monde est dans le travail des enfants</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17"/>
          <p:cNvSpPr txBox="1">
            <a:spLocks noGrp="1"/>
          </p:cNvSpPr>
          <p:nvPr>
            <p:ph type="body" idx="3"/>
          </p:nvPr>
        </p:nvSpPr>
        <p:spPr>
          <a:xfrm>
            <a:off x="197708" y="528638"/>
            <a:ext cx="316332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400" dirty="0"/>
              <a:t>ESTIMATIONS MONDIALES</a:t>
            </a:r>
            <a:endParaRPr sz="3400" dirty="0"/>
          </a:p>
        </p:txBody>
      </p:sp>
      <p:sp>
        <p:nvSpPr>
          <p:cNvPr id="502" name="Google Shape;502;p17"/>
          <p:cNvSpPr txBox="1"/>
          <p:nvPr/>
        </p:nvSpPr>
        <p:spPr>
          <a:xfrm>
            <a:off x="365939" y="1789847"/>
            <a:ext cx="2843792" cy="14003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700" b="1" dirty="0">
                <a:solidFill>
                  <a:schemeClr val="accent2">
                    <a:lumMod val="20000"/>
                    <a:lumOff val="80000"/>
                  </a:schemeClr>
                </a:solidFill>
                <a:latin typeface="Calibri"/>
                <a:ea typeface="Calibri"/>
                <a:cs typeface="Calibri"/>
                <a:sym typeface="Calibri"/>
              </a:rPr>
              <a:t>LA PROPORTION D'ENFANTS EN </a:t>
            </a:r>
            <a:r>
              <a:rPr lang="fr-FR" sz="1600" b="1" dirty="0">
                <a:solidFill>
                  <a:schemeClr val="accent2">
                    <a:lumMod val="20000"/>
                    <a:lumOff val="80000"/>
                  </a:schemeClr>
                </a:solidFill>
                <a:latin typeface="Calibri"/>
                <a:ea typeface="Calibri"/>
                <a:cs typeface="Calibri"/>
                <a:sym typeface="Calibri"/>
              </a:rPr>
              <a:t>SITUATION DE  </a:t>
            </a:r>
            <a:r>
              <a:rPr lang="fr-FR" sz="1700" b="1" dirty="0">
                <a:solidFill>
                  <a:schemeClr val="accent2">
                    <a:lumMod val="20000"/>
                    <a:lumOff val="80000"/>
                  </a:schemeClr>
                </a:solidFill>
                <a:latin typeface="Calibri"/>
                <a:ea typeface="Calibri"/>
                <a:cs typeface="Calibri"/>
                <a:sym typeface="Calibri"/>
              </a:rPr>
              <a:t>TRAVAIL DES ENFANTS EST SIMILAIRE DANS TOUS LES GROUPES D'ÂGE</a:t>
            </a:r>
            <a:endParaRPr b="1" dirty="0">
              <a:solidFill>
                <a:schemeClr val="accent2">
                  <a:lumMod val="20000"/>
                  <a:lumOff val="80000"/>
                </a:schemeClr>
              </a:solidFill>
            </a:endParaRPr>
          </a:p>
        </p:txBody>
      </p:sp>
      <p:sp>
        <p:nvSpPr>
          <p:cNvPr id="503" name="Google Shape;503;p17"/>
          <p:cNvSpPr txBox="1"/>
          <p:nvPr/>
        </p:nvSpPr>
        <p:spPr>
          <a:xfrm>
            <a:off x="1041946" y="3695165"/>
            <a:ext cx="1956466" cy="8771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400" dirty="0">
                <a:solidFill>
                  <a:schemeClr val="bg1"/>
                </a:solidFill>
                <a:latin typeface="Calibri"/>
                <a:ea typeface="Calibri"/>
                <a:cs typeface="Calibri"/>
                <a:sym typeface="Calibri"/>
              </a:rPr>
              <a:t>9.7%</a:t>
            </a:r>
            <a:endParaRPr sz="3400" dirty="0">
              <a:solidFill>
                <a:schemeClr val="bg1"/>
              </a:solidFill>
            </a:endParaRPr>
          </a:p>
          <a:p>
            <a:pPr marL="0" marR="0" lvl="0" indent="0" algn="l" rtl="0">
              <a:spcBef>
                <a:spcPts val="0"/>
              </a:spcBef>
              <a:spcAft>
                <a:spcPts val="0"/>
              </a:spcAft>
              <a:buNone/>
            </a:pPr>
            <a:r>
              <a:rPr lang="en-GB" sz="1700" dirty="0">
                <a:solidFill>
                  <a:schemeClr val="bg1"/>
                </a:solidFill>
                <a:latin typeface="Calibri"/>
                <a:ea typeface="Calibri"/>
                <a:cs typeface="Calibri"/>
                <a:sym typeface="Calibri"/>
              </a:rPr>
              <a:t>5-11 ANS</a:t>
            </a:r>
            <a:endParaRPr dirty="0">
              <a:solidFill>
                <a:schemeClr val="bg1"/>
              </a:solidFill>
            </a:endParaRPr>
          </a:p>
        </p:txBody>
      </p:sp>
      <p:sp>
        <p:nvSpPr>
          <p:cNvPr id="504" name="Google Shape;504;p17"/>
          <p:cNvSpPr txBox="1"/>
          <p:nvPr/>
        </p:nvSpPr>
        <p:spPr>
          <a:xfrm>
            <a:off x="1057937" y="4731344"/>
            <a:ext cx="1956466" cy="8771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400" dirty="0">
                <a:solidFill>
                  <a:schemeClr val="bg1"/>
                </a:solidFill>
                <a:latin typeface="Calibri"/>
                <a:ea typeface="Calibri"/>
                <a:cs typeface="Calibri"/>
                <a:sym typeface="Calibri"/>
              </a:rPr>
              <a:t>9.3%</a:t>
            </a:r>
            <a:endParaRPr sz="3400" dirty="0">
              <a:solidFill>
                <a:schemeClr val="bg1"/>
              </a:solidFill>
            </a:endParaRPr>
          </a:p>
          <a:p>
            <a:pPr marL="0" marR="0" lvl="0" indent="0" algn="l" rtl="0">
              <a:spcBef>
                <a:spcPts val="0"/>
              </a:spcBef>
              <a:spcAft>
                <a:spcPts val="0"/>
              </a:spcAft>
              <a:buNone/>
            </a:pPr>
            <a:r>
              <a:rPr lang="en-GB" sz="1700" dirty="0">
                <a:solidFill>
                  <a:schemeClr val="bg1"/>
                </a:solidFill>
                <a:latin typeface="Calibri"/>
                <a:ea typeface="Calibri"/>
                <a:cs typeface="Calibri"/>
                <a:sym typeface="Calibri"/>
              </a:rPr>
              <a:t>12-14 ANS</a:t>
            </a:r>
            <a:endParaRPr dirty="0">
              <a:solidFill>
                <a:schemeClr val="bg1"/>
              </a:solidFill>
            </a:endParaRPr>
          </a:p>
        </p:txBody>
      </p:sp>
      <p:sp>
        <p:nvSpPr>
          <p:cNvPr id="505" name="Google Shape;505;p17"/>
          <p:cNvSpPr txBox="1"/>
          <p:nvPr/>
        </p:nvSpPr>
        <p:spPr>
          <a:xfrm>
            <a:off x="1126361" y="5692887"/>
            <a:ext cx="1819617" cy="8771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400" dirty="0">
                <a:solidFill>
                  <a:schemeClr val="bg1"/>
                </a:solidFill>
                <a:latin typeface="Calibri"/>
                <a:ea typeface="Calibri"/>
                <a:cs typeface="Calibri"/>
                <a:sym typeface="Calibri"/>
              </a:rPr>
              <a:t>9.5%</a:t>
            </a:r>
            <a:endParaRPr sz="3400" dirty="0">
              <a:solidFill>
                <a:schemeClr val="bg1"/>
              </a:solidFill>
            </a:endParaRPr>
          </a:p>
          <a:p>
            <a:pPr marL="0" marR="0" lvl="0" indent="0" algn="l" rtl="0">
              <a:spcBef>
                <a:spcPts val="0"/>
              </a:spcBef>
              <a:spcAft>
                <a:spcPts val="0"/>
              </a:spcAft>
              <a:buNone/>
            </a:pPr>
            <a:r>
              <a:rPr lang="en-GB" sz="1700" dirty="0">
                <a:solidFill>
                  <a:schemeClr val="bg1"/>
                </a:solidFill>
                <a:latin typeface="Calibri"/>
                <a:ea typeface="Calibri"/>
                <a:cs typeface="Calibri"/>
                <a:sym typeface="Calibri"/>
              </a:rPr>
              <a:t>15-17 ANS</a:t>
            </a:r>
            <a:endParaRPr dirty="0">
              <a:solidFill>
                <a:schemeClr val="bg1"/>
              </a:solidFill>
            </a:endParaRPr>
          </a:p>
        </p:txBody>
      </p:sp>
      <p:pic>
        <p:nvPicPr>
          <p:cNvPr id="3" name="Image 2">
            <a:extLst>
              <a:ext uri="{FF2B5EF4-FFF2-40B4-BE49-F238E27FC236}">
                <a16:creationId xmlns:a16="http://schemas.microsoft.com/office/drawing/2014/main" id="{FB49F6DF-7607-3AF6-F077-3F93FE2D0793}"/>
              </a:ext>
            </a:extLst>
          </p:cNvPr>
          <p:cNvPicPr>
            <a:picLocks noChangeAspect="1"/>
          </p:cNvPicPr>
          <p:nvPr/>
        </p:nvPicPr>
        <p:blipFill>
          <a:blip r:embed="rId3"/>
          <a:stretch>
            <a:fillRect/>
          </a:stretch>
        </p:blipFill>
        <p:spPr>
          <a:xfrm>
            <a:off x="3706401" y="1099427"/>
            <a:ext cx="8119660" cy="519147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18"/>
          <p:cNvSpPr txBox="1">
            <a:spLocks noGrp="1"/>
          </p:cNvSpPr>
          <p:nvPr>
            <p:ph type="body" idx="1"/>
          </p:nvPr>
        </p:nvSpPr>
        <p:spPr>
          <a:xfrm>
            <a:off x="1828006" y="1193290"/>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L'IMPACT DE LA CRISE SUR LE TRAVAIL DES ENFANTS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19"/>
          <p:cNvSpPr txBox="1">
            <a:spLocks noGrp="1"/>
          </p:cNvSpPr>
          <p:nvPr>
            <p:ph type="body" idx="1"/>
          </p:nvPr>
        </p:nvSpPr>
        <p:spPr>
          <a:xfrm>
            <a:off x="4100513" y="231953"/>
            <a:ext cx="7300912"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FORTE CORRÉLATION ENTRE LE TRAVAIL DES ENFANTS ET LA CRISE</a:t>
            </a:r>
            <a:endParaRPr dirty="0"/>
          </a:p>
        </p:txBody>
      </p:sp>
      <p:sp>
        <p:nvSpPr>
          <p:cNvPr id="517" name="Google Shape;517;p19"/>
          <p:cNvSpPr txBox="1">
            <a:spLocks noGrp="1"/>
          </p:cNvSpPr>
          <p:nvPr>
            <p:ph type="body" idx="3"/>
          </p:nvPr>
        </p:nvSpPr>
        <p:spPr>
          <a:xfrm>
            <a:off x="130629" y="547299"/>
            <a:ext cx="3477544" cy="4799266"/>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90000"/>
              </a:lnSpc>
              <a:spcBef>
                <a:spcPts val="0"/>
              </a:spcBef>
              <a:spcAft>
                <a:spcPts val="0"/>
              </a:spcAft>
              <a:buClr>
                <a:schemeClr val="lt1"/>
              </a:buClr>
              <a:buSzPts val="3600"/>
              <a:buNone/>
            </a:pPr>
            <a:r>
              <a:rPr lang="fr-FR" dirty="0"/>
              <a:t>IMPACT DE LA CRISE SUR LE TRAVAIL DES ENFANTS</a:t>
            </a:r>
          </a:p>
          <a:p>
            <a:pPr marL="0" lvl="0" indent="0" algn="l" rtl="0">
              <a:lnSpc>
                <a:spcPct val="90000"/>
              </a:lnSpc>
              <a:spcBef>
                <a:spcPts val="0"/>
              </a:spcBef>
              <a:spcAft>
                <a:spcPts val="0"/>
              </a:spcAft>
              <a:buClr>
                <a:schemeClr val="lt1"/>
              </a:buClr>
              <a:buSzPts val="3600"/>
              <a:buNone/>
            </a:pPr>
            <a:endParaRPr lang="en-US" dirty="0"/>
          </a:p>
          <a:p>
            <a:pPr marL="0" lvl="0" indent="0" algn="l" rtl="0">
              <a:lnSpc>
                <a:spcPct val="90000"/>
              </a:lnSpc>
              <a:spcBef>
                <a:spcPts val="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000"/>
              <a:buNone/>
            </a:pPr>
            <a:r>
              <a:rPr lang="fr-FR" sz="3000" dirty="0"/>
              <a:t>LES DONNÉES STANDARDISÉES DANS LES CONTEXTES HUMANITAIRES NE SONT PAS DISPONIBLES</a:t>
            </a:r>
            <a:endParaRPr dirty="0"/>
          </a:p>
        </p:txBody>
      </p:sp>
      <p:sp>
        <p:nvSpPr>
          <p:cNvPr id="518" name="Google Shape;518;p19"/>
          <p:cNvSpPr txBox="1">
            <a:spLocks noGrp="1"/>
          </p:cNvSpPr>
          <p:nvPr>
            <p:ph type="body" idx="2"/>
          </p:nvPr>
        </p:nvSpPr>
        <p:spPr>
          <a:xfrm>
            <a:off x="4100513" y="1586933"/>
            <a:ext cx="7300912" cy="3916400"/>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en-GB" dirty="0">
                <a:solidFill>
                  <a:schemeClr val="dk2"/>
                </a:solidFill>
              </a:rPr>
              <a:t>Nous savons que : </a:t>
            </a:r>
            <a:endParaRPr dirty="0"/>
          </a:p>
          <a:p>
            <a:pPr marL="685800" lvl="1" indent="-228600" algn="l" rtl="0">
              <a:lnSpc>
                <a:spcPct val="90000"/>
              </a:lnSpc>
              <a:spcBef>
                <a:spcPts val="600"/>
              </a:spcBef>
              <a:spcAft>
                <a:spcPts val="0"/>
              </a:spcAft>
              <a:buSzPts val="2400"/>
              <a:buChar char="•"/>
            </a:pPr>
            <a:r>
              <a:rPr lang="fr-FR" sz="2200" dirty="0">
                <a:solidFill>
                  <a:schemeClr val="dk2"/>
                </a:solidFill>
              </a:rPr>
              <a:t>L'incidence du travail des enfants est 77 % plus élevée dans les pays touchés par les conflits</a:t>
            </a:r>
            <a:endParaRPr sz="2200" dirty="0"/>
          </a:p>
          <a:p>
            <a:pPr marL="685800" lvl="1" indent="-228600" algn="l" rtl="0">
              <a:lnSpc>
                <a:spcPct val="90000"/>
              </a:lnSpc>
              <a:spcBef>
                <a:spcPts val="600"/>
              </a:spcBef>
              <a:spcAft>
                <a:spcPts val="0"/>
              </a:spcAft>
              <a:buSzPts val="2400"/>
              <a:buChar char="•"/>
            </a:pPr>
            <a:r>
              <a:rPr lang="fr-FR" sz="2200" dirty="0">
                <a:solidFill>
                  <a:schemeClr val="dk2"/>
                </a:solidFill>
              </a:rPr>
              <a:t>L'incidence du travail dangereux est 50 % plus élevée dans les pays touchés par les conflits</a:t>
            </a:r>
            <a:endParaRPr sz="2200" dirty="0"/>
          </a:p>
          <a:p>
            <a:pPr marL="685800" lvl="1" indent="-228600" algn="l" rtl="0">
              <a:lnSpc>
                <a:spcPct val="90000"/>
              </a:lnSpc>
              <a:spcBef>
                <a:spcPts val="600"/>
              </a:spcBef>
              <a:spcAft>
                <a:spcPts val="0"/>
              </a:spcAft>
              <a:buSzPts val="2400"/>
              <a:buChar char="•"/>
            </a:pPr>
            <a:r>
              <a:rPr lang="fr-FR" sz="2200" dirty="0">
                <a:solidFill>
                  <a:schemeClr val="dk2"/>
                </a:solidFill>
              </a:rPr>
              <a:t>La nature des activités productives des enfants devient souvent plus dangereuse en cas de crise humanitaire</a:t>
            </a:r>
            <a:r>
              <a:rPr lang="en-GB" sz="2200" dirty="0">
                <a:solidFill>
                  <a:schemeClr val="dk2"/>
                </a:solidFill>
              </a:rPr>
              <a:t>  </a:t>
            </a:r>
            <a:endParaRPr sz="2200" dirty="0"/>
          </a:p>
          <a:p>
            <a:pPr marL="228600" lvl="0" indent="-50800" algn="l" rtl="0">
              <a:lnSpc>
                <a:spcPct val="90000"/>
              </a:lnSpc>
              <a:spcBef>
                <a:spcPts val="1000"/>
              </a:spcBef>
              <a:spcAft>
                <a:spcPts val="0"/>
              </a:spcAft>
              <a:buClr>
                <a:schemeClr val="accent1"/>
              </a:buClr>
              <a:buSzPts val="2800"/>
              <a:buNone/>
            </a:pPr>
            <a:endParaRPr dirty="0"/>
          </a:p>
        </p:txBody>
      </p:sp>
      <p:graphicFrame>
        <p:nvGraphicFramePr>
          <p:cNvPr id="519" name="Google Shape;519;p19"/>
          <p:cNvGraphicFramePr/>
          <p:nvPr>
            <p:extLst>
              <p:ext uri="{D42A27DB-BD31-4B8C-83A1-F6EECF244321}">
                <p14:modId xmlns:p14="http://schemas.microsoft.com/office/powerpoint/2010/main" val="1649000954"/>
              </p:ext>
            </p:extLst>
          </p:nvPr>
        </p:nvGraphicFramePr>
        <p:xfrm>
          <a:off x="4100513" y="4148667"/>
          <a:ext cx="7562751" cy="270933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
          <p:cNvSpPr txBox="1">
            <a:spLocks noGrp="1"/>
          </p:cNvSpPr>
          <p:nvPr>
            <p:ph type="body" idx="1"/>
          </p:nvPr>
        </p:nvSpPr>
        <p:spPr>
          <a:xfrm>
            <a:off x="1375731" y="3429000"/>
            <a:ext cx="9440535" cy="21965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GB" dirty="0"/>
              <a:t> </a:t>
            </a:r>
            <a:endParaRPr dirty="0"/>
          </a:p>
        </p:txBody>
      </p:sp>
      <p:sp>
        <p:nvSpPr>
          <p:cNvPr id="234" name="Google Shape;234;p2"/>
          <p:cNvSpPr txBox="1">
            <a:spLocks noGrp="1"/>
          </p:cNvSpPr>
          <p:nvPr>
            <p:ph type="body" idx="2"/>
          </p:nvPr>
        </p:nvSpPr>
        <p:spPr>
          <a:xfrm>
            <a:off x="222371" y="885860"/>
            <a:ext cx="11747253" cy="237476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b="1" dirty="0"/>
              <a:t>SÉANCE 2 </a:t>
            </a:r>
          </a:p>
          <a:p>
            <a:pPr marL="0" lvl="0" indent="0" algn="ctr" rtl="0">
              <a:lnSpc>
                <a:spcPct val="90000"/>
              </a:lnSpc>
              <a:spcBef>
                <a:spcPts val="0"/>
              </a:spcBef>
              <a:spcAft>
                <a:spcPts val="0"/>
              </a:spcAft>
              <a:buClr>
                <a:schemeClr val="lt1"/>
              </a:buClr>
              <a:buSzPts val="4000"/>
              <a:buNone/>
            </a:pPr>
            <a:r>
              <a:rPr lang="fr-FR" sz="4000" b="1" dirty="0"/>
              <a:t>RÉVISION DES CONNAISSANCES FONDAMENTALES</a:t>
            </a:r>
            <a:endParaRPr lang="en-US" sz="4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526" name="Google Shape;526;p20"/>
          <p:cNvSpPr txBox="1">
            <a:spLocks noGrp="1"/>
          </p:cNvSpPr>
          <p:nvPr>
            <p:ph type="body" idx="3"/>
          </p:nvPr>
        </p:nvSpPr>
        <p:spPr>
          <a:xfrm>
            <a:off x="0" y="528638"/>
            <a:ext cx="347224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IMPACT DE LA CRISE SUR LE TRAVAIL DES ENFANTS </a:t>
            </a:r>
            <a:endParaRPr dirty="0"/>
          </a:p>
          <a:p>
            <a:pPr marL="0" lvl="0" indent="0" algn="l" rtl="0">
              <a:lnSpc>
                <a:spcPct val="90000"/>
              </a:lnSpc>
              <a:spcBef>
                <a:spcPts val="1000"/>
              </a:spcBef>
              <a:spcAft>
                <a:spcPts val="0"/>
              </a:spcAft>
              <a:buClr>
                <a:schemeClr val="lt1"/>
              </a:buClr>
              <a:buSzPts val="3600"/>
              <a:buNone/>
            </a:pPr>
            <a:endParaRPr dirty="0"/>
          </a:p>
        </p:txBody>
      </p:sp>
      <p:sp>
        <p:nvSpPr>
          <p:cNvPr id="527" name="Google Shape;527;p20"/>
          <p:cNvSpPr txBox="1"/>
          <p:nvPr/>
        </p:nvSpPr>
        <p:spPr>
          <a:xfrm>
            <a:off x="3855308" y="501395"/>
            <a:ext cx="7722973" cy="5059649"/>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1"/>
              </a:buClr>
              <a:buSzPct val="100000"/>
              <a:buFont typeface="Arial"/>
              <a:buNone/>
            </a:pPr>
            <a:r>
              <a:rPr lang="en-GB" sz="4100" b="1" dirty="0">
                <a:solidFill>
                  <a:schemeClr val="accent1"/>
                </a:solidFill>
                <a:latin typeface="Helvetica Neue"/>
                <a:ea typeface="Helvetica Neue"/>
                <a:cs typeface="Helvetica Neue"/>
                <a:sym typeface="Helvetica Neue"/>
              </a:rPr>
              <a:t>LES CRISES HUMANITAIRES :</a:t>
            </a:r>
            <a:endParaRPr sz="2800" b="1" dirty="0">
              <a:solidFill>
                <a:schemeClr val="accent1"/>
              </a:solidFill>
              <a:latin typeface="Helvetica Neue"/>
              <a:ea typeface="Helvetica Neue"/>
              <a:cs typeface="Helvetica Neue"/>
              <a:sym typeface="Helvetica Neue"/>
            </a:endParaRPr>
          </a:p>
          <a:p>
            <a:pPr marL="457200" marR="0" lvl="0" indent="-457200" algn="l" rtl="0">
              <a:lnSpc>
                <a:spcPct val="90000"/>
              </a:lnSpc>
              <a:spcBef>
                <a:spcPts val="1600"/>
              </a:spcBef>
              <a:spcAft>
                <a:spcPts val="0"/>
              </a:spcAft>
              <a:buClr>
                <a:schemeClr val="accent1"/>
              </a:buClr>
              <a:buSzPct val="100000"/>
              <a:buFont typeface="Arial"/>
              <a:buChar char="•"/>
            </a:pPr>
            <a:r>
              <a:rPr lang="fr-FR" sz="2800" dirty="0">
                <a:solidFill>
                  <a:schemeClr val="dk1"/>
                </a:solidFill>
                <a:latin typeface="Helvetica Neue"/>
                <a:ea typeface="Helvetica Neue"/>
                <a:cs typeface="Helvetica Neue"/>
                <a:sym typeface="Helvetica Neue"/>
              </a:rPr>
              <a:t>Créent de nouveaux facteurs de risque du travail des enfants</a:t>
            </a:r>
            <a:r>
              <a:rPr lang="en-GB" sz="2800" dirty="0">
                <a:solidFill>
                  <a:schemeClr val="dk1"/>
                </a:solidFill>
                <a:latin typeface="Helvetica Neue"/>
                <a:ea typeface="Helvetica Neue"/>
                <a:cs typeface="Helvetica Neue"/>
                <a:sym typeface="Helvetica Neue"/>
              </a:rPr>
              <a:t> </a:t>
            </a:r>
            <a:endParaRPr sz="2800" dirty="0"/>
          </a:p>
          <a:p>
            <a:pPr marL="457200" marR="0" lvl="0" indent="-457200" algn="l" rtl="0">
              <a:lnSpc>
                <a:spcPct val="90000"/>
              </a:lnSpc>
              <a:spcBef>
                <a:spcPts val="1600"/>
              </a:spcBef>
              <a:spcAft>
                <a:spcPts val="0"/>
              </a:spcAft>
              <a:buClr>
                <a:schemeClr val="accent1"/>
              </a:buClr>
              <a:buSzPct val="100000"/>
              <a:buFont typeface="Arial"/>
              <a:buChar char="•"/>
            </a:pPr>
            <a:r>
              <a:rPr lang="fr-FR" sz="2800" dirty="0">
                <a:solidFill>
                  <a:schemeClr val="dk1"/>
                </a:solidFill>
                <a:latin typeface="Helvetica Neue"/>
                <a:ea typeface="Helvetica Neue"/>
                <a:cs typeface="Helvetica Neue"/>
                <a:sym typeface="Helvetica Neue"/>
              </a:rPr>
              <a:t>Exacerbent les risques existants de travail des enfants</a:t>
            </a:r>
            <a:r>
              <a:rPr lang="en-GB" sz="2800" dirty="0">
                <a:solidFill>
                  <a:schemeClr val="dk1"/>
                </a:solidFill>
                <a:latin typeface="Helvetica Neue"/>
                <a:ea typeface="Helvetica Neue"/>
                <a:cs typeface="Helvetica Neue"/>
                <a:sym typeface="Helvetica Neue"/>
              </a:rPr>
              <a:t>  </a:t>
            </a:r>
            <a:endParaRPr sz="2800" dirty="0"/>
          </a:p>
          <a:p>
            <a:pPr marL="457200" marR="0" lvl="0" indent="-457200" algn="l" rtl="0">
              <a:lnSpc>
                <a:spcPct val="90000"/>
              </a:lnSpc>
              <a:spcBef>
                <a:spcPts val="1600"/>
              </a:spcBef>
              <a:spcAft>
                <a:spcPts val="0"/>
              </a:spcAft>
              <a:buClr>
                <a:schemeClr val="accent1"/>
              </a:buClr>
              <a:buSzPct val="100000"/>
              <a:buFont typeface="Arial"/>
              <a:buChar char="•"/>
            </a:pPr>
            <a:r>
              <a:rPr lang="fr-FR" sz="2800" dirty="0">
                <a:solidFill>
                  <a:schemeClr val="dk1"/>
                </a:solidFill>
                <a:latin typeface="Helvetica Neue"/>
                <a:ea typeface="Helvetica Neue"/>
                <a:cs typeface="Helvetica Neue"/>
                <a:sym typeface="Helvetica Neue"/>
              </a:rPr>
              <a:t>Changent et sapent l'environnement protecteur des enfants et les systèmes et mécanismes qui préviennent et protègent les enfants contre le travail des enfants</a:t>
            </a:r>
            <a:r>
              <a:rPr lang="en-GB" sz="2800" dirty="0">
                <a:solidFill>
                  <a:schemeClr val="dk1"/>
                </a:solidFill>
                <a:latin typeface="Helvetica Neue"/>
                <a:ea typeface="Helvetica Neue"/>
                <a:cs typeface="Helvetica Neue"/>
                <a:sym typeface="Helvetica Neue"/>
              </a:rPr>
              <a:t>  </a:t>
            </a:r>
            <a:endParaRPr sz="2800" dirty="0"/>
          </a:p>
          <a:p>
            <a:pPr marL="228600" marR="0" lvl="0" indent="-77470" algn="l" rtl="0">
              <a:lnSpc>
                <a:spcPct val="90000"/>
              </a:lnSpc>
              <a:spcBef>
                <a:spcPts val="1600"/>
              </a:spcBef>
              <a:spcAft>
                <a:spcPts val="0"/>
              </a:spcAft>
              <a:buClr>
                <a:schemeClr val="accent1"/>
              </a:buClr>
              <a:buSzPct val="100000"/>
              <a:buFont typeface="Arial"/>
              <a:buNone/>
            </a:pPr>
            <a:endParaRPr sz="2800" dirty="0">
              <a:solidFill>
                <a:schemeClr val="dk1"/>
              </a:solidFill>
              <a:latin typeface="Helvetica Neue"/>
              <a:ea typeface="Helvetica Neue"/>
              <a:cs typeface="Helvetica Neue"/>
              <a:sym typeface="Helvetica Neue"/>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21"/>
          <p:cNvSpPr txBox="1">
            <a:spLocks noGrp="1"/>
          </p:cNvSpPr>
          <p:nvPr>
            <p:ph type="body" idx="1"/>
          </p:nvPr>
        </p:nvSpPr>
        <p:spPr>
          <a:xfrm>
            <a:off x="4100513" y="528638"/>
            <a:ext cx="7300912" cy="151022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26794"/>
              </a:buClr>
              <a:buSzPct val="100000"/>
              <a:buNone/>
            </a:pPr>
            <a:r>
              <a:rPr lang="fr-FR" sz="2700" dirty="0"/>
              <a:t>STATISTIQUES LOCALES/NATIONALES/RÉGIONALES SUR LE TRAVAIL DES ENFANTS ET IMPACT DE LA CRISE HUMANITAIRE - À CONTEXTUALISER LOCALEMENT</a:t>
            </a:r>
            <a:endParaRPr lang="en-US" sz="2700" dirty="0"/>
          </a:p>
        </p:txBody>
      </p:sp>
      <p:sp>
        <p:nvSpPr>
          <p:cNvPr id="534" name="Google Shape;534;p21"/>
          <p:cNvSpPr txBox="1">
            <a:spLocks noGrp="1"/>
          </p:cNvSpPr>
          <p:nvPr>
            <p:ph type="body" idx="2"/>
          </p:nvPr>
        </p:nvSpPr>
        <p:spPr>
          <a:xfrm>
            <a:off x="4045651" y="2928271"/>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dirty="0"/>
          </a:p>
        </p:txBody>
      </p:sp>
      <p:sp>
        <p:nvSpPr>
          <p:cNvPr id="535" name="Google Shape;535;p2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22"/>
          <p:cNvSpPr txBox="1">
            <a:spLocks noGrp="1"/>
          </p:cNvSpPr>
          <p:nvPr>
            <p:ph type="body" idx="1"/>
          </p:nvPr>
        </p:nvSpPr>
        <p:spPr>
          <a:xfrm>
            <a:off x="4100513" y="528638"/>
            <a:ext cx="7300912" cy="1534940"/>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20000"/>
              </a:lnSpc>
              <a:spcBef>
                <a:spcPts val="0"/>
              </a:spcBef>
              <a:spcAft>
                <a:spcPts val="0"/>
              </a:spcAft>
              <a:buClr>
                <a:srgbClr val="026794"/>
              </a:buClr>
              <a:buSzPct val="100000"/>
              <a:buNone/>
            </a:pPr>
            <a:r>
              <a:rPr lang="fr-FR" dirty="0"/>
              <a:t>STATISTIQUES LOCALES/NATIONALES/RÉGIONALES SUR LE TRAVAIL DES ENFANTS ET IMPACT DE LA CRISE HUMANITAIRE - À CONTEXTUALISER LOCALEMENT</a:t>
            </a:r>
            <a:endParaRPr dirty="0"/>
          </a:p>
        </p:txBody>
      </p:sp>
      <p:sp>
        <p:nvSpPr>
          <p:cNvPr id="542" name="Google Shape;542;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accent1"/>
              </a:buClr>
              <a:buSzPts val="2800"/>
              <a:buNone/>
            </a:pPr>
            <a:endParaRPr dirty="0"/>
          </a:p>
        </p:txBody>
      </p:sp>
      <p:sp>
        <p:nvSpPr>
          <p:cNvPr id="543" name="Google Shape;543;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23"/>
          <p:cNvSpPr txBox="1">
            <a:spLocks noGrp="1"/>
          </p:cNvSpPr>
          <p:nvPr>
            <p:ph type="title"/>
          </p:nvPr>
        </p:nvSpPr>
        <p:spPr>
          <a:xfrm>
            <a:off x="656023" y="365125"/>
            <a:ext cx="8875435"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ct val="100000"/>
              <a:buFont typeface="Helvetica Neue"/>
              <a:buNone/>
            </a:pPr>
            <a:r>
              <a:rPr lang="fr-FR" dirty="0"/>
              <a:t>ACTIVITÉ FACULTATIVE : IDENTIFIER L'IMPACT DE LA CRISE SUR LE TRAVAIL DES ENFANTS DANS LE CONTEXTE</a:t>
            </a:r>
            <a:endParaRPr dirty="0"/>
          </a:p>
        </p:txBody>
      </p:sp>
      <p:sp>
        <p:nvSpPr>
          <p:cNvPr id="550" name="Google Shape;550;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lnSpcReduction="10000"/>
          </a:bodyPr>
          <a:lstStyle/>
          <a:p>
            <a:pPr marL="495300" lvl="0" indent="-495300" algn="l" rtl="0">
              <a:lnSpc>
                <a:spcPct val="90000"/>
              </a:lnSpc>
              <a:spcBef>
                <a:spcPts val="0"/>
              </a:spcBef>
              <a:spcAft>
                <a:spcPts val="0"/>
              </a:spcAft>
              <a:buSzPts val="2800"/>
              <a:buFont typeface="Noto Sans Symbols"/>
              <a:buChar char="❑"/>
            </a:pPr>
            <a:r>
              <a:rPr lang="fr-FR" dirty="0"/>
              <a:t>Comment la crise a-t-elle eu un impact sur l'ampleur, la gravité et l'urgence du travail des enfants ?</a:t>
            </a:r>
            <a:endParaRPr dirty="0"/>
          </a:p>
          <a:p>
            <a:pPr marL="495300" lvl="0" indent="-495300" algn="l" rtl="0">
              <a:lnSpc>
                <a:spcPct val="90000"/>
              </a:lnSpc>
              <a:spcBef>
                <a:spcPts val="1000"/>
              </a:spcBef>
              <a:spcAft>
                <a:spcPts val="0"/>
              </a:spcAft>
              <a:buSzPts val="2800"/>
              <a:buFont typeface="Noto Sans Symbols"/>
              <a:buChar char="❑"/>
            </a:pPr>
            <a:r>
              <a:rPr lang="fr-FR" dirty="0"/>
              <a:t>Comment la crise a-t-elle changé la situation des enfants qui travaillaient avant la crise ?</a:t>
            </a:r>
            <a:endParaRPr dirty="0"/>
          </a:p>
          <a:p>
            <a:pPr marL="495300" lvl="0" indent="-495300" algn="l" rtl="0">
              <a:lnSpc>
                <a:spcPct val="90000"/>
              </a:lnSpc>
              <a:spcBef>
                <a:spcPts val="1000"/>
              </a:spcBef>
              <a:spcAft>
                <a:spcPts val="0"/>
              </a:spcAft>
              <a:buSzPts val="2800"/>
              <a:buFont typeface="Noto Sans Symbols"/>
              <a:buChar char="❑"/>
            </a:pPr>
            <a:r>
              <a:rPr lang="fr-FR" dirty="0"/>
              <a:t>Existe-t-il des risques nouveaux ou plus dangereux de travail des enfants (par exemple, des heures plus longues/des types de travail dangereux, etc.)</a:t>
            </a:r>
            <a:endParaRPr dirty="0"/>
          </a:p>
          <a:p>
            <a:pPr marL="495300" lvl="0" indent="-495300" algn="l" rtl="0">
              <a:lnSpc>
                <a:spcPct val="90000"/>
              </a:lnSpc>
              <a:spcBef>
                <a:spcPts val="1000"/>
              </a:spcBef>
              <a:spcAft>
                <a:spcPts val="0"/>
              </a:spcAft>
              <a:buSzPts val="2800"/>
              <a:buFont typeface="Noto Sans Symbols"/>
              <a:buChar char="❑"/>
            </a:pPr>
            <a:r>
              <a:rPr lang="fr-FR" dirty="0"/>
              <a:t>Comment la crise a-t-elle sapé l'environnement protecteur contre le travail des enfants ?</a:t>
            </a:r>
            <a:endParaRPr dirty="0"/>
          </a:p>
          <a:p>
            <a:pPr marL="228600" lvl="0" indent="-50800" algn="l" rtl="0">
              <a:lnSpc>
                <a:spcPct val="90000"/>
              </a:lnSpc>
              <a:spcBef>
                <a:spcPts val="1000"/>
              </a:spcBef>
              <a:spcAft>
                <a:spcPts val="0"/>
              </a:spcAft>
              <a:buClr>
                <a:schemeClr val="accent1"/>
              </a:buClr>
              <a:buSzPts val="2800"/>
              <a:buNone/>
            </a:pPr>
            <a:endParaRPr dirty="0"/>
          </a:p>
        </p:txBody>
      </p:sp>
      <p:pic>
        <p:nvPicPr>
          <p:cNvPr id="551" name="Google Shape;551;p23"/>
          <p:cNvPicPr preferRelativeResize="0"/>
          <p:nvPr/>
        </p:nvPicPr>
        <p:blipFill rotWithShape="1">
          <a:blip r:embed="rId3">
            <a:alphaModFix/>
          </a:blip>
          <a:srcRect/>
          <a:stretch/>
        </p:blipFill>
        <p:spPr>
          <a:xfrm>
            <a:off x="8805243" y="-300494"/>
            <a:ext cx="3386757" cy="3386757"/>
          </a:xfrm>
          <a:prstGeom prst="rect">
            <a:avLst/>
          </a:prstGeom>
          <a:noFill/>
          <a:ln>
            <a:noFill/>
          </a:ln>
        </p:spPr>
      </p:pic>
      <p:sp>
        <p:nvSpPr>
          <p:cNvPr id="552" name="Google Shape;552;p2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Dans vos groupes, répondez aux questions suivantes :</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24"/>
          <p:cNvSpPr txBox="1">
            <a:spLocks noGrp="1"/>
          </p:cNvSpPr>
          <p:nvPr>
            <p:ph type="title"/>
          </p:nvPr>
        </p:nvSpPr>
        <p:spPr>
          <a:xfrm>
            <a:off x="465221" y="365125"/>
            <a:ext cx="9686169"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3"/>
              </a:buClr>
              <a:buSzPct val="100000"/>
              <a:buFont typeface="Helvetica Neue"/>
              <a:buNone/>
            </a:pPr>
            <a:r>
              <a:rPr lang="fr-FR" dirty="0"/>
              <a:t>ACTIVITÉ FACULTATIVE : IDENTIFIER </a:t>
            </a:r>
            <a:br>
              <a:rPr lang="fr-FR" dirty="0"/>
            </a:br>
            <a:r>
              <a:rPr lang="fr-FR" dirty="0"/>
              <a:t>L'IMPACT DE LA CRISE SUR LE TRAVAIL DES ENFANTS DANS LE CONTEXTE</a:t>
            </a:r>
            <a:endParaRPr dirty="0"/>
          </a:p>
        </p:txBody>
      </p:sp>
      <p:sp>
        <p:nvSpPr>
          <p:cNvPr id="559" name="Google Shape;559;p24"/>
          <p:cNvSpPr txBox="1">
            <a:spLocks noGrp="1"/>
          </p:cNvSpPr>
          <p:nvPr>
            <p:ph type="body" idx="1"/>
          </p:nvPr>
        </p:nvSpPr>
        <p:spPr>
          <a:xfrm>
            <a:off x="656022" y="1813302"/>
            <a:ext cx="10820015" cy="161569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fr-FR" dirty="0"/>
              <a:t>Questions supplémentaires en fonction des participants, du contexte et des acquis d'apprentissage visés par la formation </a:t>
            </a:r>
            <a:r>
              <a:rPr lang="en-GB" dirty="0"/>
              <a:t>: </a:t>
            </a:r>
            <a:endParaRPr dirty="0"/>
          </a:p>
        </p:txBody>
      </p:sp>
      <p:sp>
        <p:nvSpPr>
          <p:cNvPr id="560" name="Google Shape;560;p24"/>
          <p:cNvSpPr txBox="1">
            <a:spLocks noGrp="1"/>
          </p:cNvSpPr>
          <p:nvPr>
            <p:ph type="body" idx="2"/>
          </p:nvPr>
        </p:nvSpPr>
        <p:spPr>
          <a:xfrm>
            <a:off x="656021" y="2851688"/>
            <a:ext cx="10820015" cy="349196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400"/>
              <a:buNone/>
            </a:pPr>
            <a:r>
              <a:rPr lang="fr-FR" sz="2400" dirty="0"/>
              <a:t>Sur la base de votre compréhension et de votre connaissance du travail des enfants dans ce contexte, discutez et répondez aux questions suivantes :</a:t>
            </a:r>
            <a:endParaRPr sz="2400" dirty="0"/>
          </a:p>
          <a:p>
            <a:pPr marL="896938" lvl="1" indent="-439738" algn="l" rtl="0">
              <a:lnSpc>
                <a:spcPct val="90000"/>
              </a:lnSpc>
              <a:spcBef>
                <a:spcPts val="500"/>
              </a:spcBef>
              <a:spcAft>
                <a:spcPts val="0"/>
              </a:spcAft>
              <a:buSzPts val="2400"/>
              <a:buFont typeface="Noto Sans Symbols"/>
              <a:buChar char="❑"/>
            </a:pPr>
            <a:r>
              <a:rPr lang="fr-FR" sz="2000" dirty="0"/>
              <a:t>Quels sont les types les plus courants de travail des enfants dans votre région ? Où le font-ils (à la maison, en dehors de la maison, dans la rue, etc.) ? À quel âge les enfants travaillent-ils ? Certains de ces travaux sont-ils dangereux pour les enfants ? En quoi est-il préjudiciable ? (Pour les participants au niveau communautaire)</a:t>
            </a:r>
            <a:endParaRPr sz="2000" dirty="0"/>
          </a:p>
          <a:p>
            <a:pPr marL="896938" lvl="1" indent="-439738" algn="l" rtl="0">
              <a:lnSpc>
                <a:spcPct val="90000"/>
              </a:lnSpc>
              <a:spcBef>
                <a:spcPts val="500"/>
              </a:spcBef>
              <a:spcAft>
                <a:spcPts val="0"/>
              </a:spcAft>
              <a:buSzPts val="2400"/>
              <a:buFont typeface="Noto Sans Symbols"/>
              <a:buChar char="❑"/>
            </a:pPr>
            <a:r>
              <a:rPr lang="fr-FR" sz="2000" dirty="0"/>
              <a:t>Quels sont les changements/impacts les plus importants que les acteurs de la protection de l'enfance/du secteur humanitaire devraient s'efforcer de traiter </a:t>
            </a:r>
            <a:endParaRPr lang="en-US" sz="2000" dirty="0"/>
          </a:p>
          <a:p>
            <a:pPr marL="896938" lvl="1" indent="-439738" algn="l" rtl="0">
              <a:lnSpc>
                <a:spcPct val="90000"/>
              </a:lnSpc>
              <a:spcBef>
                <a:spcPts val="500"/>
              </a:spcBef>
              <a:spcAft>
                <a:spcPts val="0"/>
              </a:spcAft>
              <a:buSzPts val="2400"/>
              <a:buFont typeface="Noto Sans Symbols"/>
              <a:buChar char="❑"/>
            </a:pPr>
            <a:r>
              <a:rPr lang="fr-FR" sz="2000" dirty="0"/>
              <a:t>Quelles sont les structures de protection et de soutien qui existent pour protéger les enfants du travail des enfants et qui ont subi un impact significatif et devraient donc être une priorité dans la réponse ?</a:t>
            </a:r>
            <a:r>
              <a:rPr lang="en-US" sz="2000" dirty="0"/>
              <a:t> </a:t>
            </a:r>
          </a:p>
        </p:txBody>
      </p:sp>
      <p:pic>
        <p:nvPicPr>
          <p:cNvPr id="561" name="Google Shape;561;p24"/>
          <p:cNvPicPr preferRelativeResize="0"/>
          <p:nvPr/>
        </p:nvPicPr>
        <p:blipFill rotWithShape="1">
          <a:blip r:embed="rId3">
            <a:alphaModFix/>
          </a:blip>
          <a:srcRect/>
          <a:stretch/>
        </p:blipFill>
        <p:spPr>
          <a:xfrm>
            <a:off x="9271241" y="-69071"/>
            <a:ext cx="2920759" cy="292075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25"/>
          <p:cNvSpPr txBox="1">
            <a:spLocks noGrp="1"/>
          </p:cNvSpPr>
          <p:nvPr>
            <p:ph type="body" idx="1"/>
          </p:nvPr>
        </p:nvSpPr>
        <p:spPr>
          <a:xfrm>
            <a:off x="1828006" y="1410264"/>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fr-FR" sz="4000" dirty="0"/>
              <a:t>L'IMPACT DU TRAVAIL DES ENFANTS</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26"/>
          <p:cNvSpPr txBox="1">
            <a:spLocks noGrp="1"/>
          </p:cNvSpPr>
          <p:nvPr>
            <p:ph type="body" idx="1"/>
          </p:nvPr>
        </p:nvSpPr>
        <p:spPr>
          <a:xfrm>
            <a:off x="4100513" y="808557"/>
            <a:ext cx="7300912" cy="943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3200"/>
              <a:buNone/>
            </a:pPr>
            <a:r>
              <a:rPr lang="en-GB" dirty="0"/>
              <a:t>CONSÉQUENCES NÉFASTES</a:t>
            </a:r>
            <a:endParaRPr dirty="0"/>
          </a:p>
        </p:txBody>
      </p:sp>
      <p:sp>
        <p:nvSpPr>
          <p:cNvPr id="573" name="Google Shape;573;p26"/>
          <p:cNvSpPr txBox="1">
            <a:spLocks noGrp="1"/>
          </p:cNvSpPr>
          <p:nvPr>
            <p:ph type="body" idx="2"/>
          </p:nvPr>
        </p:nvSpPr>
        <p:spPr>
          <a:xfrm>
            <a:off x="4100513" y="1863852"/>
            <a:ext cx="7300912" cy="2914006"/>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0"/>
              </a:spcBef>
              <a:spcAft>
                <a:spcPts val="0"/>
              </a:spcAft>
              <a:buSzPts val="2800"/>
              <a:buNone/>
            </a:pPr>
            <a:r>
              <a:rPr lang="en-GB" dirty="0"/>
              <a:t>Pour les enfants :  </a:t>
            </a:r>
            <a:endParaRPr dirty="0"/>
          </a:p>
          <a:p>
            <a:pPr marL="228600" lvl="0" indent="-228600" algn="l" rtl="0">
              <a:lnSpc>
                <a:spcPct val="90000"/>
              </a:lnSpc>
              <a:spcBef>
                <a:spcPts val="1000"/>
              </a:spcBef>
              <a:spcAft>
                <a:spcPts val="0"/>
              </a:spcAft>
              <a:buClr>
                <a:schemeClr val="accent5"/>
              </a:buClr>
              <a:buSzPts val="2400"/>
              <a:buChar char="•"/>
            </a:pPr>
            <a:r>
              <a:rPr lang="en-GB" sz="2400" dirty="0"/>
              <a:t>Impacts physiques</a:t>
            </a:r>
            <a:endParaRPr dirty="0"/>
          </a:p>
          <a:p>
            <a:pPr marL="228600" lvl="0" indent="-228600" algn="l" rtl="0">
              <a:lnSpc>
                <a:spcPct val="90000"/>
              </a:lnSpc>
              <a:spcBef>
                <a:spcPts val="1000"/>
              </a:spcBef>
              <a:spcAft>
                <a:spcPts val="0"/>
              </a:spcAft>
              <a:buClr>
                <a:schemeClr val="accent5"/>
              </a:buClr>
              <a:buSzPts val="2400"/>
              <a:buChar char="•"/>
            </a:pPr>
            <a:r>
              <a:rPr lang="en-GB" sz="2400" dirty="0"/>
              <a:t>Impacts psychosociaux</a:t>
            </a:r>
            <a:endParaRPr dirty="0"/>
          </a:p>
          <a:p>
            <a:pPr marL="228600" lvl="0" indent="-228600" algn="l" rtl="0">
              <a:lnSpc>
                <a:spcPct val="90000"/>
              </a:lnSpc>
              <a:spcBef>
                <a:spcPts val="1000"/>
              </a:spcBef>
              <a:spcAft>
                <a:spcPts val="0"/>
              </a:spcAft>
              <a:buClr>
                <a:schemeClr val="accent5"/>
              </a:buClr>
              <a:buSzPts val="2400"/>
              <a:buChar char="•"/>
            </a:pPr>
            <a:r>
              <a:rPr lang="en-GB" sz="2400" dirty="0"/>
              <a:t>Educational impacts </a:t>
            </a:r>
            <a:endParaRPr dirty="0"/>
          </a:p>
          <a:p>
            <a:pPr marL="0" lvl="0" indent="0" algn="l" rtl="0">
              <a:lnSpc>
                <a:spcPct val="90000"/>
              </a:lnSpc>
              <a:spcBef>
                <a:spcPts val="1000"/>
              </a:spcBef>
              <a:spcAft>
                <a:spcPts val="0"/>
              </a:spcAft>
              <a:buSzPts val="2400"/>
              <a:buNone/>
            </a:pPr>
            <a:endParaRPr sz="2400" dirty="0"/>
          </a:p>
          <a:p>
            <a:pPr marL="0" lvl="0" indent="0" algn="l" rtl="0">
              <a:lnSpc>
                <a:spcPct val="90000"/>
              </a:lnSpc>
              <a:spcBef>
                <a:spcPts val="1000"/>
              </a:spcBef>
              <a:spcAft>
                <a:spcPts val="0"/>
              </a:spcAft>
              <a:buSzPts val="2800"/>
              <a:buNone/>
            </a:pPr>
            <a:r>
              <a:rPr lang="en-GB" dirty="0"/>
              <a:t>Pour les familles</a:t>
            </a:r>
            <a:endParaRPr dirty="0"/>
          </a:p>
          <a:p>
            <a:pPr marL="0" lvl="0" indent="0" algn="l" rtl="0">
              <a:lnSpc>
                <a:spcPct val="90000"/>
              </a:lnSpc>
              <a:spcBef>
                <a:spcPts val="1000"/>
              </a:spcBef>
              <a:spcAft>
                <a:spcPts val="0"/>
              </a:spcAft>
              <a:buSzPts val="2800"/>
              <a:buNone/>
            </a:pPr>
            <a:endParaRPr dirty="0"/>
          </a:p>
          <a:p>
            <a:pPr marL="0" lvl="0" indent="0" algn="l" rtl="0">
              <a:lnSpc>
                <a:spcPct val="90000"/>
              </a:lnSpc>
              <a:spcBef>
                <a:spcPts val="1000"/>
              </a:spcBef>
              <a:spcAft>
                <a:spcPts val="0"/>
              </a:spcAft>
              <a:buSzPts val="2800"/>
              <a:buNone/>
            </a:pPr>
            <a:r>
              <a:rPr lang="fr-FR" dirty="0"/>
              <a:t>Pour les communautés et les sociétés</a:t>
            </a:r>
            <a:r>
              <a:rPr lang="en-GB" dirty="0"/>
              <a:t> </a:t>
            </a:r>
            <a:endParaRPr dirty="0"/>
          </a:p>
        </p:txBody>
      </p:sp>
      <p:sp>
        <p:nvSpPr>
          <p:cNvPr id="574" name="Google Shape;574;p26"/>
          <p:cNvSpPr txBox="1">
            <a:spLocks noGrp="1"/>
          </p:cNvSpPr>
          <p:nvPr>
            <p:ph type="body" idx="3"/>
          </p:nvPr>
        </p:nvSpPr>
        <p:spPr>
          <a:xfrm>
            <a:off x="0" y="528638"/>
            <a:ext cx="3512379"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L'IMPACT DU TRAVAIL DES ENFANTS SUR LES ENFANTS</a:t>
            </a:r>
            <a:endParaRPr dirty="0"/>
          </a:p>
        </p:txBody>
      </p:sp>
      <p:pic>
        <p:nvPicPr>
          <p:cNvPr id="575" name="Google Shape;575;p26" descr="Neighbourhood"/>
          <p:cNvPicPr preferRelativeResize="0"/>
          <p:nvPr/>
        </p:nvPicPr>
        <p:blipFill rotWithShape="1">
          <a:blip r:embed="rId3">
            <a:alphaModFix/>
          </a:blip>
          <a:srcRect/>
          <a:stretch/>
        </p:blipFill>
        <p:spPr>
          <a:xfrm>
            <a:off x="9997632" y="4413504"/>
            <a:ext cx="914400" cy="914400"/>
          </a:xfrm>
          <a:prstGeom prst="rect">
            <a:avLst/>
          </a:prstGeom>
          <a:noFill/>
          <a:ln>
            <a:noFill/>
          </a:ln>
        </p:spPr>
      </p:pic>
      <p:pic>
        <p:nvPicPr>
          <p:cNvPr id="576" name="Google Shape;576;p26" descr="Address Book"/>
          <p:cNvPicPr preferRelativeResize="0"/>
          <p:nvPr/>
        </p:nvPicPr>
        <p:blipFill rotWithShape="1">
          <a:blip r:embed="rId4">
            <a:alphaModFix/>
          </a:blip>
          <a:srcRect/>
          <a:stretch/>
        </p:blipFill>
        <p:spPr>
          <a:xfrm>
            <a:off x="9268805" y="3314879"/>
            <a:ext cx="914400" cy="914400"/>
          </a:xfrm>
          <a:prstGeom prst="rect">
            <a:avLst/>
          </a:prstGeom>
          <a:noFill/>
          <a:ln>
            <a:noFill/>
          </a:ln>
        </p:spPr>
      </p:pic>
      <p:pic>
        <p:nvPicPr>
          <p:cNvPr id="577" name="Google Shape;577;p26" descr="Right And Left Brain"/>
          <p:cNvPicPr preferRelativeResize="0"/>
          <p:nvPr/>
        </p:nvPicPr>
        <p:blipFill rotWithShape="1">
          <a:blip r:embed="rId5">
            <a:alphaModFix/>
          </a:blip>
          <a:srcRect/>
          <a:stretch/>
        </p:blipFill>
        <p:spPr>
          <a:xfrm>
            <a:off x="8339103" y="2400479"/>
            <a:ext cx="914400" cy="914400"/>
          </a:xfrm>
          <a:prstGeom prst="rect">
            <a:avLst/>
          </a:prstGeom>
          <a:noFill/>
          <a:ln>
            <a:noFill/>
          </a:ln>
        </p:spPr>
      </p:pic>
      <p:pic>
        <p:nvPicPr>
          <p:cNvPr id="578" name="Google Shape;578;p26" descr="Run"/>
          <p:cNvPicPr preferRelativeResize="0"/>
          <p:nvPr/>
        </p:nvPicPr>
        <p:blipFill rotWithShape="1">
          <a:blip r:embed="rId6">
            <a:alphaModFix/>
          </a:blip>
          <a:srcRect/>
          <a:stretch/>
        </p:blipFill>
        <p:spPr>
          <a:xfrm>
            <a:off x="7750969" y="1861936"/>
            <a:ext cx="914400" cy="914400"/>
          </a:xfrm>
          <a:prstGeom prst="rect">
            <a:avLst/>
          </a:prstGeom>
          <a:noFill/>
          <a:ln>
            <a:noFill/>
          </a:ln>
        </p:spPr>
      </p:pic>
      <p:pic>
        <p:nvPicPr>
          <p:cNvPr id="579" name="Google Shape;579;p26"/>
          <p:cNvPicPr preferRelativeResize="0"/>
          <p:nvPr/>
        </p:nvPicPr>
        <p:blipFill rotWithShape="1">
          <a:blip r:embed="rId7">
            <a:alphaModFix/>
          </a:blip>
          <a:srcRect/>
          <a:stretch/>
        </p:blipFill>
        <p:spPr>
          <a:xfrm>
            <a:off x="10467291" y="336956"/>
            <a:ext cx="1440292" cy="9432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Google Shape;585;p27"/>
          <p:cNvSpPr txBox="1">
            <a:spLocks noGrp="1"/>
          </p:cNvSpPr>
          <p:nvPr>
            <p:ph type="body" idx="2"/>
          </p:nvPr>
        </p:nvSpPr>
        <p:spPr>
          <a:xfrm>
            <a:off x="3796900" y="1295954"/>
            <a:ext cx="7724540" cy="4799266"/>
          </a:xfrm>
          <a:prstGeom prst="rect">
            <a:avLst/>
          </a:prstGeom>
          <a:noFill/>
          <a:ln>
            <a:noFill/>
          </a:ln>
        </p:spPr>
        <p:txBody>
          <a:bodyPr spcFirstLastPara="1" wrap="square" lIns="91425" tIns="45700" rIns="91425" bIns="45700" anchor="t" anchorCtr="0">
            <a:noAutofit/>
          </a:bodyPr>
          <a:lstStyle/>
          <a:p>
            <a:pPr marL="228600" lvl="0" indent="-228600">
              <a:spcBef>
                <a:spcPts val="0"/>
              </a:spcBef>
            </a:pPr>
            <a:r>
              <a:rPr lang="fr-FR" sz="2700" b="1" dirty="0"/>
              <a:t>DANGERS SUR LE LIEU DE TRAVAIL : </a:t>
            </a:r>
            <a:r>
              <a:rPr lang="fr-FR" sz="2700" dirty="0"/>
              <a:t>Biologique, chimique, ergonomique, physique, psychologique, social, conditions de travail</a:t>
            </a:r>
            <a:endParaRPr sz="2700" dirty="0"/>
          </a:p>
          <a:p>
            <a:pPr marL="228600" lvl="0" indent="-228600"/>
            <a:r>
              <a:rPr lang="en-GB" sz="2700" b="1" dirty="0"/>
              <a:t>CONSÉQUENCES PHYSIQUES : </a:t>
            </a:r>
            <a:r>
              <a:rPr lang="fr-FR" sz="2700" dirty="0"/>
              <a:t>Maladie (à court et à long terme), blessure, déficience, fatigue physique, décès dû à la fatigue physique, violence et abus, IST, toxicomanie, problèmes de santé mentale</a:t>
            </a:r>
            <a:r>
              <a:rPr lang="en-GB" sz="2700" dirty="0"/>
              <a:t> </a:t>
            </a:r>
            <a:endParaRPr sz="2700" dirty="0"/>
          </a:p>
          <a:p>
            <a:pPr marL="228600" lvl="0" indent="-228600"/>
            <a:r>
              <a:rPr lang="fr-FR" sz="2700" b="1" dirty="0"/>
              <a:t>LES ENFANTS SONT PLUS VULNERABLES QUE LES ADULTES : </a:t>
            </a:r>
            <a:r>
              <a:rPr lang="fr-FR" sz="2700" dirty="0"/>
              <a:t>taille, âge, stade de développement physique, besoins en énergie, en liquide et en sommeil, cognition et comportement</a:t>
            </a:r>
            <a:endParaRPr sz="27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0" lvl="0" indent="0" algn="l" rtl="0">
              <a:lnSpc>
                <a:spcPct val="90000"/>
              </a:lnSpc>
              <a:spcBef>
                <a:spcPts val="1000"/>
              </a:spcBef>
              <a:spcAft>
                <a:spcPts val="0"/>
              </a:spcAft>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p:txBody>
      </p:sp>
      <p:sp>
        <p:nvSpPr>
          <p:cNvPr id="586" name="Google Shape;586;p27"/>
          <p:cNvSpPr txBox="1">
            <a:spLocks noGrp="1"/>
          </p:cNvSpPr>
          <p:nvPr>
            <p:ph type="body" idx="3"/>
          </p:nvPr>
        </p:nvSpPr>
        <p:spPr>
          <a:xfrm>
            <a:off x="1" y="528638"/>
            <a:ext cx="3437680"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L'IMPACT DU TRAVAIL DES ENFANTS SUR LES ENFANTS</a:t>
            </a:r>
            <a:endParaRPr dirty="0"/>
          </a:p>
        </p:txBody>
      </p:sp>
      <p:pic>
        <p:nvPicPr>
          <p:cNvPr id="587" name="Google Shape;587;p27"/>
          <p:cNvPicPr preferRelativeResize="0"/>
          <p:nvPr/>
        </p:nvPicPr>
        <p:blipFill rotWithShape="1">
          <a:blip r:embed="rId3">
            <a:alphaModFix/>
          </a:blip>
          <a:srcRect/>
          <a:stretch/>
        </p:blipFill>
        <p:spPr>
          <a:xfrm>
            <a:off x="10467291" y="158033"/>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28"/>
          <p:cNvSpPr txBox="1">
            <a:spLocks noGrp="1"/>
          </p:cNvSpPr>
          <p:nvPr>
            <p:ph type="body" idx="2"/>
          </p:nvPr>
        </p:nvSpPr>
        <p:spPr>
          <a:xfrm>
            <a:off x="4005180" y="823514"/>
            <a:ext cx="7602620" cy="4799266"/>
          </a:xfrm>
          <a:prstGeom prst="rect">
            <a:avLst/>
          </a:prstGeom>
          <a:noFill/>
          <a:ln>
            <a:noFill/>
          </a:ln>
        </p:spPr>
        <p:txBody>
          <a:bodyPr spcFirstLastPara="1" wrap="square" lIns="91425" tIns="45700" rIns="91425" bIns="45700" anchor="t" anchorCtr="0">
            <a:noAutofit/>
          </a:bodyPr>
          <a:lstStyle/>
          <a:p>
            <a:pPr marL="228600" lvl="0" indent="-228600">
              <a:lnSpc>
                <a:spcPct val="100000"/>
              </a:lnSpc>
              <a:spcBef>
                <a:spcPts val="0"/>
              </a:spcBef>
            </a:pPr>
            <a:r>
              <a:rPr lang="fr-FR" sz="2700" b="1" dirty="0"/>
              <a:t>FACTEURS PSYCHOSOCIAUX ET CONSÉQUENCES PSYCHOSOCIALES</a:t>
            </a:r>
            <a:r>
              <a:rPr lang="en-GB" sz="2700" b="1" dirty="0"/>
              <a:t>  </a:t>
            </a:r>
            <a:endParaRPr sz="2700" dirty="0"/>
          </a:p>
          <a:p>
            <a:pPr marL="228600" lvl="0" indent="-228600">
              <a:lnSpc>
                <a:spcPct val="100000"/>
              </a:lnSpc>
            </a:pPr>
            <a:r>
              <a:rPr lang="en-GB" sz="2700" b="1" dirty="0"/>
              <a:t>IMPACTS ÉDUCATIFS : </a:t>
            </a:r>
            <a:r>
              <a:rPr lang="fr-FR" sz="2700" dirty="0"/>
              <a:t>Affectent les performances, retardent le développement, limitent les perspectives de travail décent</a:t>
            </a:r>
            <a:endParaRPr sz="2700" dirty="0"/>
          </a:p>
          <a:p>
            <a:pPr marL="228600" lvl="0" indent="-228600">
              <a:lnSpc>
                <a:spcPct val="100000"/>
              </a:lnSpc>
            </a:pPr>
            <a:r>
              <a:rPr lang="en-GB" sz="2700" b="1" dirty="0"/>
              <a:t>IMPACTS COMMUNAUTAIRES ET SOCIÉTAUX : </a:t>
            </a:r>
            <a:r>
              <a:rPr lang="fr-FR" sz="2700" dirty="0"/>
              <a:t>Nuisent au relèvement/développement économique, au travail décent, au capital humain, à l'égalité des genres, à l'emploi des jeunes, aux services publics</a:t>
            </a:r>
            <a:endParaRPr sz="2700" dirty="0"/>
          </a:p>
          <a:p>
            <a:pPr marL="228600" lvl="0" indent="-228600">
              <a:lnSpc>
                <a:spcPct val="100000"/>
              </a:lnSpc>
            </a:pPr>
            <a:r>
              <a:rPr lang="fr-FR" sz="2700" b="1" dirty="0"/>
              <a:t>IMPACTS POSITIFS DES ACTIVITÉS PRODUCTIVES DES ENFANTS</a:t>
            </a:r>
            <a:endParaRPr sz="27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a:p>
            <a:pPr marL="0" lvl="0" indent="0" algn="l" rtl="0">
              <a:lnSpc>
                <a:spcPct val="90000"/>
              </a:lnSpc>
              <a:spcBef>
                <a:spcPts val="1000"/>
              </a:spcBef>
              <a:spcAft>
                <a:spcPts val="0"/>
              </a:spcAft>
              <a:buSzPts val="2400"/>
              <a:buNone/>
            </a:pPr>
            <a:endParaRPr sz="2400" b="1" dirty="0"/>
          </a:p>
          <a:p>
            <a:pPr marL="228600" lvl="0" indent="-76200" algn="l" rtl="0">
              <a:lnSpc>
                <a:spcPct val="90000"/>
              </a:lnSpc>
              <a:spcBef>
                <a:spcPts val="1000"/>
              </a:spcBef>
              <a:spcAft>
                <a:spcPts val="0"/>
              </a:spcAft>
              <a:buClr>
                <a:schemeClr val="accent5"/>
              </a:buClr>
              <a:buSzPts val="2400"/>
              <a:buNone/>
            </a:pPr>
            <a:endParaRPr sz="2400" dirty="0"/>
          </a:p>
          <a:p>
            <a:pPr marL="228600" lvl="0" indent="-76200" algn="l" rtl="0">
              <a:lnSpc>
                <a:spcPct val="90000"/>
              </a:lnSpc>
              <a:spcBef>
                <a:spcPts val="1000"/>
              </a:spcBef>
              <a:spcAft>
                <a:spcPts val="0"/>
              </a:spcAft>
              <a:buClr>
                <a:schemeClr val="accent5"/>
              </a:buClr>
              <a:buSzPts val="2400"/>
              <a:buNone/>
            </a:pPr>
            <a:endParaRPr sz="2400" dirty="0"/>
          </a:p>
        </p:txBody>
      </p:sp>
      <p:sp>
        <p:nvSpPr>
          <p:cNvPr id="594" name="Google Shape;594;p28"/>
          <p:cNvSpPr txBox="1">
            <a:spLocks noGrp="1"/>
          </p:cNvSpPr>
          <p:nvPr>
            <p:ph type="body" idx="3"/>
          </p:nvPr>
        </p:nvSpPr>
        <p:spPr>
          <a:xfrm>
            <a:off x="1" y="528638"/>
            <a:ext cx="359972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L'IMPACT DU TRAVAIL DES ENFANTS SUR LES ENFANTS</a:t>
            </a:r>
            <a:endParaRPr dirty="0"/>
          </a:p>
        </p:txBody>
      </p:sp>
      <p:pic>
        <p:nvPicPr>
          <p:cNvPr id="595" name="Google Shape;595;p28"/>
          <p:cNvPicPr preferRelativeResize="0"/>
          <p:nvPr/>
        </p:nvPicPr>
        <p:blipFill rotWithShape="1">
          <a:blip r:embed="rId3">
            <a:alphaModFix/>
          </a:blip>
          <a:srcRect/>
          <a:stretch/>
        </p:blipFill>
        <p:spPr>
          <a:xfrm>
            <a:off x="10467291" y="158033"/>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29"/>
          <p:cNvSpPr txBox="1">
            <a:spLocks noGrp="1"/>
          </p:cNvSpPr>
          <p:nvPr>
            <p:ph type="title"/>
          </p:nvPr>
        </p:nvSpPr>
        <p:spPr>
          <a:xfrm>
            <a:off x="656023" y="365125"/>
            <a:ext cx="8147014"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5"/>
              </a:buClr>
              <a:buSzPts val="3600"/>
              <a:buFont typeface="Helvetica Neue"/>
              <a:buNone/>
            </a:pPr>
            <a:r>
              <a:rPr lang="fr-FR" dirty="0"/>
              <a:t>EXERCICE FACULTATIF : CARTOGRAPHIE CORPORELLE POUR LE TRAVAIL DES ENFANTS </a:t>
            </a:r>
            <a:endParaRPr dirty="0"/>
          </a:p>
        </p:txBody>
      </p:sp>
      <p:sp>
        <p:nvSpPr>
          <p:cNvPr id="602" name="Google Shape;602;p2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en-GB" dirty="0"/>
              <a:t>Dans vos groupes :</a:t>
            </a:r>
            <a:endParaRPr dirty="0"/>
          </a:p>
        </p:txBody>
      </p:sp>
      <p:sp>
        <p:nvSpPr>
          <p:cNvPr id="603" name="Google Shape;603;p29"/>
          <p:cNvSpPr txBox="1">
            <a:spLocks noGrp="1"/>
          </p:cNvSpPr>
          <p:nvPr>
            <p:ph type="body" idx="2"/>
          </p:nvPr>
        </p:nvSpPr>
        <p:spPr>
          <a:xfrm>
            <a:off x="656022" y="2654812"/>
            <a:ext cx="10820015" cy="4003164"/>
          </a:xfrm>
          <a:prstGeom prst="rect">
            <a:avLst/>
          </a:prstGeom>
          <a:noFill/>
          <a:ln>
            <a:noFill/>
          </a:ln>
        </p:spPr>
        <p:txBody>
          <a:bodyPr spcFirstLastPara="1" wrap="square" lIns="91425" tIns="45700" rIns="91425" bIns="45700" anchor="t" anchorCtr="0">
            <a:normAutofit/>
          </a:bodyPr>
          <a:lstStyle/>
          <a:p>
            <a:pPr marL="228600" lvl="0" indent="-197167" algn="l" rtl="0">
              <a:lnSpc>
                <a:spcPct val="90000"/>
              </a:lnSpc>
              <a:spcBef>
                <a:spcPts val="0"/>
              </a:spcBef>
              <a:spcAft>
                <a:spcPts val="0"/>
              </a:spcAft>
              <a:buClr>
                <a:schemeClr val="accent6"/>
              </a:buClr>
              <a:buSzPct val="100000"/>
              <a:buChar char="•"/>
            </a:pPr>
            <a:r>
              <a:rPr lang="fr-FR" sz="2200" dirty="0"/>
              <a:t>On vous a donné une courte description d'un enfant</a:t>
            </a:r>
            <a:r>
              <a:rPr lang="en-GB" sz="2200" dirty="0"/>
              <a:t>.   </a:t>
            </a:r>
            <a:endParaRPr sz="2200" dirty="0"/>
          </a:p>
          <a:p>
            <a:pPr marL="228600" lvl="0" indent="-197167" algn="l" rtl="0">
              <a:lnSpc>
                <a:spcPct val="90000"/>
              </a:lnSpc>
              <a:spcBef>
                <a:spcPts val="1000"/>
              </a:spcBef>
              <a:spcAft>
                <a:spcPts val="0"/>
              </a:spcAft>
              <a:buClr>
                <a:schemeClr val="accent6"/>
              </a:buClr>
              <a:buSzPct val="100000"/>
              <a:buChar char="•"/>
            </a:pPr>
            <a:r>
              <a:rPr lang="en-GB" sz="2200" b="1" dirty="0"/>
              <a:t>Tâche : </a:t>
            </a:r>
            <a:r>
              <a:rPr lang="fr-FR" sz="2200" dirty="0"/>
              <a:t>Discutez et illustrez les effets dangereux et néfastes qui peuvent résulter du type de travail des enfants et des dangers auxquels l'enfant est exposé</a:t>
            </a:r>
            <a:r>
              <a:rPr lang="en-GB" sz="2200" dirty="0"/>
              <a:t>. </a:t>
            </a:r>
            <a:endParaRPr sz="2200" dirty="0"/>
          </a:p>
          <a:p>
            <a:pPr marL="228600" lvl="0" indent="-197167" algn="l" rtl="0">
              <a:lnSpc>
                <a:spcPct val="90000"/>
              </a:lnSpc>
              <a:spcBef>
                <a:spcPts val="1000"/>
              </a:spcBef>
              <a:spcAft>
                <a:spcPts val="0"/>
              </a:spcAft>
              <a:buClr>
                <a:schemeClr val="accent6"/>
              </a:buClr>
              <a:buSzPct val="100000"/>
              <a:buChar char="•"/>
            </a:pPr>
            <a:r>
              <a:rPr lang="fr-FR" sz="2200" dirty="0"/>
              <a:t>Pensez à ses expériences au travail et à la maison, qui affectent sa vulnérabilité et créent des impacts psychologiques, émotionnels, physiques et éducatifs. Y aurait-il des différences si l'enfant était une fille ou un garçon, ou un réfugié ?</a:t>
            </a:r>
            <a:r>
              <a:rPr lang="en-GB" sz="2200" dirty="0"/>
              <a:t> </a:t>
            </a:r>
            <a:endParaRPr sz="2200" dirty="0"/>
          </a:p>
          <a:p>
            <a:pPr marL="228600" lvl="0" indent="-197167" algn="l" rtl="0">
              <a:lnSpc>
                <a:spcPct val="90000"/>
              </a:lnSpc>
              <a:spcBef>
                <a:spcPts val="1000"/>
              </a:spcBef>
              <a:spcAft>
                <a:spcPts val="0"/>
              </a:spcAft>
              <a:buClr>
                <a:schemeClr val="accent6"/>
              </a:buClr>
              <a:buSzPct val="100000"/>
              <a:buChar char="•"/>
            </a:pPr>
            <a:r>
              <a:rPr lang="fr-FR" sz="2200" dirty="0"/>
              <a:t>Utilisez des notes autocollantes de couleurs différentes sur la carte corporelle pour indiquer les différents types d'impact</a:t>
            </a:r>
            <a:r>
              <a:rPr lang="en-GB" sz="2200" dirty="0"/>
              <a:t>. </a:t>
            </a:r>
            <a:endParaRPr sz="2200" dirty="0"/>
          </a:p>
          <a:p>
            <a:pPr marL="228600" lvl="0" indent="-197167" algn="l" rtl="0">
              <a:lnSpc>
                <a:spcPct val="90000"/>
              </a:lnSpc>
              <a:spcBef>
                <a:spcPts val="1000"/>
              </a:spcBef>
              <a:spcAft>
                <a:spcPts val="0"/>
              </a:spcAft>
              <a:buClr>
                <a:schemeClr val="accent6"/>
              </a:buClr>
              <a:buSzPct val="100000"/>
              <a:buChar char="•"/>
            </a:pPr>
            <a:r>
              <a:rPr lang="fr-FR" sz="2200" dirty="0"/>
              <a:t>Présentez en plénière une fois le travail terminé.</a:t>
            </a:r>
            <a:r>
              <a:rPr lang="en-GB" sz="2200" dirty="0"/>
              <a:t>.</a:t>
            </a:r>
            <a:endParaRPr sz="2200" dirty="0"/>
          </a:p>
          <a:p>
            <a:pPr marL="228600" lvl="0" indent="-77470" algn="l" rtl="0">
              <a:lnSpc>
                <a:spcPct val="90000"/>
              </a:lnSpc>
              <a:spcBef>
                <a:spcPts val="1000"/>
              </a:spcBef>
              <a:spcAft>
                <a:spcPts val="0"/>
              </a:spcAft>
              <a:buClr>
                <a:schemeClr val="accent6"/>
              </a:buClr>
              <a:buSzPct val="100000"/>
              <a:buNone/>
            </a:pPr>
            <a:endParaRPr dirty="0"/>
          </a:p>
          <a:p>
            <a:pPr marL="228600" lvl="0" indent="-77470" algn="l" rtl="0">
              <a:lnSpc>
                <a:spcPct val="90000"/>
              </a:lnSpc>
              <a:spcBef>
                <a:spcPts val="1000"/>
              </a:spcBef>
              <a:spcAft>
                <a:spcPts val="0"/>
              </a:spcAft>
              <a:buClr>
                <a:schemeClr val="accent6"/>
              </a:buClr>
              <a:buSzPct val="100000"/>
              <a:buNone/>
            </a:pPr>
            <a:endParaRPr dirty="0"/>
          </a:p>
        </p:txBody>
      </p:sp>
      <p:pic>
        <p:nvPicPr>
          <p:cNvPr id="604" name="Google Shape;604;p29"/>
          <p:cNvPicPr preferRelativeResize="0"/>
          <p:nvPr/>
        </p:nvPicPr>
        <p:blipFill rotWithShape="1">
          <a:blip r:embed="rId3">
            <a:alphaModFix/>
          </a:blip>
          <a:srcRect/>
          <a:stretch/>
        </p:blipFill>
        <p:spPr>
          <a:xfrm>
            <a:off x="8803037" y="-269498"/>
            <a:ext cx="3386757" cy="33867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
          <p:cNvSpPr txBox="1">
            <a:spLocks noGrp="1"/>
          </p:cNvSpPr>
          <p:nvPr>
            <p:ph type="body" idx="2"/>
          </p:nvPr>
        </p:nvSpPr>
        <p:spPr>
          <a:xfrm>
            <a:off x="790414" y="3051922"/>
            <a:ext cx="10879071" cy="270176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dirty="0"/>
          </a:p>
          <a:p>
            <a:pPr marL="457200" marR="0" lvl="0" indent="-457200" algn="l" rtl="0">
              <a:lnSpc>
                <a:spcPct val="90000"/>
              </a:lnSpc>
              <a:spcBef>
                <a:spcPts val="0"/>
              </a:spcBef>
              <a:spcAft>
                <a:spcPts val="0"/>
              </a:spcAft>
              <a:buSzPts val="2800"/>
              <a:buChar char="•"/>
            </a:pPr>
            <a:r>
              <a:rPr lang="fr-FR" dirty="0"/>
              <a:t>Décrire les cadres juridiques et politiques internationaux relatifs au travail des enfants</a:t>
            </a:r>
            <a:endParaRPr dirty="0"/>
          </a:p>
          <a:p>
            <a:pPr marL="457200" marR="0" lvl="0" indent="-457200" algn="l" rtl="0">
              <a:lnSpc>
                <a:spcPct val="90000"/>
              </a:lnSpc>
              <a:spcBef>
                <a:spcPts val="0"/>
              </a:spcBef>
              <a:spcAft>
                <a:spcPts val="0"/>
              </a:spcAft>
              <a:buSzPts val="2800"/>
              <a:buChar char="•"/>
            </a:pPr>
            <a:r>
              <a:rPr lang="fr-FR" dirty="0"/>
              <a:t>Donner des exemples de cadres juridiques nationaux/régionaux pertinents qui définissent le travail des enfants</a:t>
            </a:r>
            <a:endParaRPr dirty="0"/>
          </a:p>
          <a:p>
            <a:pPr marL="457200" marR="0" lvl="0" indent="-457200" algn="l" rtl="0">
              <a:lnSpc>
                <a:spcPct val="90000"/>
              </a:lnSpc>
              <a:spcBef>
                <a:spcPts val="0"/>
              </a:spcBef>
              <a:spcAft>
                <a:spcPts val="0"/>
              </a:spcAft>
              <a:buSzPts val="2800"/>
              <a:buChar char="•"/>
            </a:pPr>
            <a:r>
              <a:rPr lang="fr-FR" dirty="0"/>
              <a:t>Décrire certains effets néfastes du travail des enfants dans les situations de crise humanitaire</a:t>
            </a:r>
            <a:endParaRPr dirty="0"/>
          </a:p>
        </p:txBody>
      </p:sp>
      <p:sp>
        <p:nvSpPr>
          <p:cNvPr id="241" name="Google Shape;241;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dirty="0">
              <a:solidFill>
                <a:schemeClr val="lt1"/>
              </a:solidFill>
              <a:latin typeface="Helvetica Neue"/>
              <a:ea typeface="Helvetica Neue"/>
              <a:cs typeface="Helvetica Neue"/>
              <a:sym typeface="Helvetica Neue"/>
            </a:endParaRPr>
          </a:p>
        </p:txBody>
      </p:sp>
      <p:sp>
        <p:nvSpPr>
          <p:cNvPr id="242" name="Google Shape;242;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30"/>
          <p:cNvSpPr txBox="1">
            <a:spLocks noGrp="1"/>
          </p:cNvSpPr>
          <p:nvPr>
            <p:ph type="body" idx="1"/>
          </p:nvPr>
        </p:nvSpPr>
        <p:spPr>
          <a:xfrm>
            <a:off x="4100513" y="528638"/>
            <a:ext cx="7300912" cy="605681"/>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rgbClr val="026794"/>
              </a:buClr>
              <a:buSzPts val="4000"/>
              <a:buNone/>
            </a:pPr>
            <a:r>
              <a:rPr lang="en-GB" sz="4000" dirty="0"/>
              <a:t>MESSAGES CLÉS</a:t>
            </a:r>
            <a:endParaRPr dirty="0"/>
          </a:p>
        </p:txBody>
      </p:sp>
      <p:sp>
        <p:nvSpPr>
          <p:cNvPr id="610" name="Google Shape;610;p30"/>
          <p:cNvSpPr txBox="1">
            <a:spLocks noGrp="1"/>
          </p:cNvSpPr>
          <p:nvPr>
            <p:ph type="body" idx="2"/>
          </p:nvPr>
        </p:nvSpPr>
        <p:spPr>
          <a:xfrm>
            <a:off x="4100513" y="1289792"/>
            <a:ext cx="7300912" cy="5266456"/>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fr-FR" sz="2600" dirty="0"/>
              <a:t>Les cadres juridiques et politiques sont les fondements qui nous aident à comprendre le travail des enfants</a:t>
            </a:r>
            <a:r>
              <a:rPr lang="en-GB" sz="2600" dirty="0"/>
              <a:t>. </a:t>
            </a:r>
            <a:endParaRPr sz="2600" dirty="0"/>
          </a:p>
          <a:p>
            <a:pPr marL="228600" lvl="0" indent="-228600" algn="l" rtl="0">
              <a:lnSpc>
                <a:spcPct val="90000"/>
              </a:lnSpc>
              <a:spcBef>
                <a:spcPts val="1000"/>
              </a:spcBef>
              <a:spcAft>
                <a:spcPts val="0"/>
              </a:spcAft>
              <a:buSzPts val="2800"/>
              <a:buChar char="•"/>
            </a:pPr>
            <a:r>
              <a:rPr lang="fr-FR" sz="2600" dirty="0"/>
              <a:t>Les activités productives des enfants deviennent du travail des enfants lorsque les enfants n'ont pas l'âge minimum pour travailler, lorsqu'elles ont des répercussions sur l'éducation des enfants ou lorsque la nature et les circonstances sont néfastes</a:t>
            </a:r>
            <a:r>
              <a:rPr lang="en-GB" sz="2600" dirty="0"/>
              <a:t>. </a:t>
            </a:r>
            <a:endParaRPr sz="2600" dirty="0"/>
          </a:p>
          <a:p>
            <a:pPr marL="228600" lvl="0" indent="-228600" algn="l" rtl="0">
              <a:lnSpc>
                <a:spcPct val="90000"/>
              </a:lnSpc>
              <a:spcBef>
                <a:spcPts val="1000"/>
              </a:spcBef>
              <a:spcAft>
                <a:spcPts val="0"/>
              </a:spcAft>
              <a:buSzPts val="2800"/>
              <a:buChar char="•"/>
            </a:pPr>
            <a:r>
              <a:rPr lang="fr-FR" sz="2600" dirty="0"/>
              <a:t>Il existe une forte corrélation entre le travail des enfants et les situations de conflit et de crise humanitaire</a:t>
            </a:r>
            <a:r>
              <a:rPr lang="en-GB" sz="2600" dirty="0"/>
              <a:t>.</a:t>
            </a:r>
            <a:endParaRPr sz="2600" dirty="0"/>
          </a:p>
          <a:p>
            <a:pPr marL="228600" lvl="0" indent="-228600" algn="l" rtl="0">
              <a:lnSpc>
                <a:spcPct val="90000"/>
              </a:lnSpc>
              <a:spcBef>
                <a:spcPts val="1000"/>
              </a:spcBef>
              <a:spcAft>
                <a:spcPts val="0"/>
              </a:spcAft>
              <a:buSzPts val="2800"/>
              <a:buChar char="•"/>
            </a:pPr>
            <a:r>
              <a:rPr lang="fr-FR" sz="2600" dirty="0"/>
              <a:t>Pour les enfants astreints au travail des enfants, les conséquences sont extrêmement néfastes</a:t>
            </a:r>
            <a:r>
              <a:rPr lang="en-GB" sz="2600" dirty="0"/>
              <a:t>. </a:t>
            </a:r>
            <a:endParaRPr sz="2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body" idx="1"/>
          </p:nvPr>
        </p:nvSpPr>
        <p:spPr>
          <a:xfrm>
            <a:off x="2077640" y="470325"/>
            <a:ext cx="8535987" cy="627939"/>
          </a:xfrm>
          <a:prstGeom prst="rect">
            <a:avLst/>
          </a:prstGeom>
          <a:noFill/>
          <a:ln>
            <a:noFill/>
          </a:ln>
        </p:spPr>
        <p:txBody>
          <a:bodyPr spcFirstLastPara="1" wrap="square" lIns="91425" tIns="45700" rIns="91425" bIns="45700" anchor="t" anchorCtr="0">
            <a:normAutofit fontScale="85000" lnSpcReduction="20000"/>
          </a:bodyPr>
          <a:lstStyle/>
          <a:p>
            <a:pPr marL="0" lvl="0" indent="0" algn="ctr" rtl="0">
              <a:lnSpc>
                <a:spcPct val="90000"/>
              </a:lnSpc>
              <a:spcBef>
                <a:spcPts val="0"/>
              </a:spcBef>
              <a:spcAft>
                <a:spcPts val="0"/>
              </a:spcAft>
              <a:buClr>
                <a:schemeClr val="lt1"/>
              </a:buClr>
              <a:buSzPts val="2800"/>
              <a:buNone/>
            </a:pPr>
            <a:r>
              <a:rPr lang="fr-FR" dirty="0"/>
              <a:t>PRÉSENTATION DU CADRE INTERNATIONAL POUR LE TRAVAIL DES ENFANTS </a:t>
            </a:r>
            <a:endParaRPr dirty="0"/>
          </a:p>
        </p:txBody>
      </p:sp>
      <p:grpSp>
        <p:nvGrpSpPr>
          <p:cNvPr id="249" name="Google Shape;249;p4"/>
          <p:cNvGrpSpPr/>
          <p:nvPr/>
        </p:nvGrpSpPr>
        <p:grpSpPr>
          <a:xfrm>
            <a:off x="4051719" y="1485876"/>
            <a:ext cx="4587829" cy="4587829"/>
            <a:chOff x="1798263" y="0"/>
            <a:chExt cx="4587829" cy="4587829"/>
          </a:xfrm>
        </p:grpSpPr>
        <p:sp>
          <p:nvSpPr>
            <p:cNvPr id="250" name="Google Shape;250;p4"/>
            <p:cNvSpPr/>
            <p:nvPr/>
          </p:nvSpPr>
          <p:spPr>
            <a:xfrm>
              <a:off x="1798263" y="0"/>
              <a:ext cx="4587829" cy="4587829"/>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1" name="Google Shape;251;p4"/>
            <p:cNvSpPr txBox="1"/>
            <p:nvPr/>
          </p:nvSpPr>
          <p:spPr>
            <a:xfrm>
              <a:off x="2590393" y="229390"/>
              <a:ext cx="3015047" cy="917565"/>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GB" sz="2000" dirty="0">
                  <a:solidFill>
                    <a:schemeClr val="lt1"/>
                  </a:solidFill>
                  <a:latin typeface="Calibri"/>
                  <a:ea typeface="Calibri"/>
                  <a:cs typeface="Calibri"/>
                  <a:sym typeface="Calibri"/>
                </a:rPr>
                <a:t>Activités </a:t>
              </a:r>
            </a:p>
            <a:p>
              <a:pPr marL="0" marR="0" lvl="0" indent="0" algn="ctr" rtl="0">
                <a:lnSpc>
                  <a:spcPct val="90000"/>
                </a:lnSpc>
                <a:spcBef>
                  <a:spcPts val="0"/>
                </a:spcBef>
                <a:spcAft>
                  <a:spcPts val="0"/>
                </a:spcAft>
                <a:buClr>
                  <a:schemeClr val="lt1"/>
                </a:buClr>
                <a:buSzPts val="2000"/>
                <a:buFont typeface="Calibri"/>
                <a:buNone/>
              </a:pPr>
              <a:r>
                <a:rPr lang="en-GB" sz="2000" dirty="0">
                  <a:solidFill>
                    <a:schemeClr val="lt1"/>
                  </a:solidFill>
                  <a:latin typeface="Calibri"/>
                  <a:ea typeface="Calibri"/>
                  <a:cs typeface="Calibri"/>
                  <a:sym typeface="Calibri"/>
                </a:rPr>
                <a:t>productives des enfants</a:t>
              </a:r>
              <a:r>
                <a:rPr lang="en-GB" sz="2000" b="0" i="0" u="none" strike="noStrike" cap="none" dirty="0">
                  <a:solidFill>
                    <a:schemeClr val="lt1"/>
                  </a:solidFill>
                  <a:latin typeface="Calibri"/>
                  <a:ea typeface="Calibri"/>
                  <a:cs typeface="Calibri"/>
                  <a:sym typeface="Calibri"/>
                </a:rPr>
                <a:t> </a:t>
              </a:r>
              <a:endParaRPr dirty="0"/>
            </a:p>
          </p:txBody>
        </p:sp>
        <p:sp>
          <p:nvSpPr>
            <p:cNvPr id="252" name="Google Shape;252;p4"/>
            <p:cNvSpPr/>
            <p:nvPr/>
          </p:nvSpPr>
          <p:spPr>
            <a:xfrm>
              <a:off x="2371742" y="1146957"/>
              <a:ext cx="3440871" cy="3440871"/>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3" name="Google Shape;253;p4"/>
            <p:cNvSpPr txBox="1"/>
            <p:nvPr/>
          </p:nvSpPr>
          <p:spPr>
            <a:xfrm>
              <a:off x="3290454" y="1362011"/>
              <a:ext cx="1603446" cy="645163"/>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GB" sz="2000" b="0" i="0" u="none" strike="noStrike" cap="none" dirty="0">
                  <a:solidFill>
                    <a:schemeClr val="lt1"/>
                  </a:solidFill>
                  <a:latin typeface="Calibri"/>
                  <a:ea typeface="Calibri"/>
                  <a:cs typeface="Calibri"/>
                  <a:sym typeface="Calibri"/>
                </a:rPr>
                <a:t>Travail des enfants</a:t>
              </a:r>
              <a:endParaRPr dirty="0"/>
            </a:p>
          </p:txBody>
        </p:sp>
        <p:sp>
          <p:nvSpPr>
            <p:cNvPr id="254" name="Google Shape;254;p4"/>
            <p:cNvSpPr/>
            <p:nvPr/>
          </p:nvSpPr>
          <p:spPr>
            <a:xfrm>
              <a:off x="2945220" y="2293914"/>
              <a:ext cx="2293914" cy="2293914"/>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55" name="Google Shape;255;p4"/>
            <p:cNvSpPr txBox="1"/>
            <p:nvPr/>
          </p:nvSpPr>
          <p:spPr>
            <a:xfrm>
              <a:off x="3281156" y="2867393"/>
              <a:ext cx="1622042" cy="1146957"/>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fr-FR" sz="2000" b="0" i="0" u="none" strike="noStrike" cap="none" dirty="0">
                  <a:solidFill>
                    <a:schemeClr val="lt1"/>
                  </a:solidFill>
                  <a:latin typeface="Calibri"/>
                  <a:ea typeface="Calibri"/>
                  <a:cs typeface="Calibri"/>
                  <a:sym typeface="Calibri"/>
                </a:rPr>
                <a:t>Pires formes de travail des enfants</a:t>
              </a:r>
              <a:endParaRPr dirty="0"/>
            </a:p>
          </p:txBody>
        </p:sp>
      </p:grpSp>
      <p:sp>
        <p:nvSpPr>
          <p:cNvPr id="256" name="Google Shape;256;p4"/>
          <p:cNvSpPr txBox="1"/>
          <p:nvPr/>
        </p:nvSpPr>
        <p:spPr>
          <a:xfrm>
            <a:off x="333633" y="1363223"/>
            <a:ext cx="3087780"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0" i="0" u="none" strike="noStrike" cap="none" dirty="0">
                <a:solidFill>
                  <a:schemeClr val="lt1"/>
                </a:solidFill>
                <a:latin typeface="Calibri"/>
                <a:ea typeface="Calibri"/>
                <a:cs typeface="Calibri"/>
                <a:sym typeface="Calibri"/>
              </a:rPr>
              <a:t>Pas nécessairement pour être éliminé</a:t>
            </a:r>
            <a:endParaRPr dirty="0"/>
          </a:p>
        </p:txBody>
      </p:sp>
      <p:sp>
        <p:nvSpPr>
          <p:cNvPr id="257" name="Google Shape;257;p4"/>
          <p:cNvSpPr txBox="1"/>
          <p:nvPr/>
        </p:nvSpPr>
        <p:spPr>
          <a:xfrm>
            <a:off x="9407302" y="2055720"/>
            <a:ext cx="154324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Calibri"/>
                <a:ea typeface="Calibri"/>
                <a:cs typeface="Calibri"/>
                <a:sym typeface="Calibri"/>
              </a:rPr>
              <a:t>Éliminer</a:t>
            </a:r>
            <a:endParaRPr dirty="0"/>
          </a:p>
        </p:txBody>
      </p:sp>
      <p:sp>
        <p:nvSpPr>
          <p:cNvPr id="258" name="Google Shape;258;p4"/>
          <p:cNvSpPr txBox="1"/>
          <p:nvPr/>
        </p:nvSpPr>
        <p:spPr>
          <a:xfrm>
            <a:off x="1136822" y="3901162"/>
            <a:ext cx="2529285"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Calibri"/>
                <a:ea typeface="Calibri"/>
                <a:cs typeface="Calibri"/>
                <a:sym typeface="Calibri"/>
              </a:rPr>
              <a:t>Éliminer de toute urgence</a:t>
            </a:r>
            <a:endParaRPr dirty="0"/>
          </a:p>
        </p:txBody>
      </p:sp>
      <p:cxnSp>
        <p:nvCxnSpPr>
          <p:cNvPr id="259" name="Google Shape;259;p4"/>
          <p:cNvCxnSpPr/>
          <p:nvPr/>
        </p:nvCxnSpPr>
        <p:spPr>
          <a:xfrm rot="10800000" flipH="1">
            <a:off x="7116417" y="2578940"/>
            <a:ext cx="2892361" cy="569844"/>
          </a:xfrm>
          <a:prstGeom prst="straightConnector1">
            <a:avLst/>
          </a:prstGeom>
          <a:noFill/>
          <a:ln w="28575" cap="flat" cmpd="sng">
            <a:solidFill>
              <a:schemeClr val="lt1"/>
            </a:solidFill>
            <a:prstDash val="solid"/>
            <a:miter lim="800000"/>
            <a:headEnd type="none" w="sm" len="sm"/>
            <a:tailEnd type="none" w="sm" len="sm"/>
          </a:ln>
        </p:spPr>
      </p:cxnSp>
      <p:cxnSp>
        <p:nvCxnSpPr>
          <p:cNvPr id="260" name="Google Shape;260;p4"/>
          <p:cNvCxnSpPr/>
          <p:nvPr/>
        </p:nvCxnSpPr>
        <p:spPr>
          <a:xfrm>
            <a:off x="3220278" y="4540671"/>
            <a:ext cx="2464905" cy="437251"/>
          </a:xfrm>
          <a:prstGeom prst="straightConnector1">
            <a:avLst/>
          </a:prstGeom>
          <a:noFill/>
          <a:ln w="28575" cap="flat" cmpd="sng">
            <a:solidFill>
              <a:schemeClr val="lt1"/>
            </a:solidFill>
            <a:prstDash val="solid"/>
            <a:miter lim="800000"/>
            <a:headEnd type="none" w="sm" len="sm"/>
            <a:tailEnd type="none" w="sm" len="sm"/>
          </a:ln>
        </p:spPr>
      </p:cxnSp>
      <p:cxnSp>
        <p:nvCxnSpPr>
          <p:cNvPr id="261" name="Google Shape;261;p4"/>
          <p:cNvCxnSpPr>
            <a:cxnSpLocks/>
            <a:stCxn id="256" idx="3"/>
          </p:cNvCxnSpPr>
          <p:nvPr/>
        </p:nvCxnSpPr>
        <p:spPr>
          <a:xfrm>
            <a:off x="3421413" y="1840257"/>
            <a:ext cx="2170799" cy="21542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600"/>
              <a:buNone/>
            </a:pPr>
            <a:r>
              <a:rPr lang="en-GB" sz="2800" dirty="0"/>
              <a:t>ACTIVITÉS PRODUCTIVES DES ENFANTS</a:t>
            </a:r>
            <a:endParaRPr sz="2800" dirty="0"/>
          </a:p>
        </p:txBody>
      </p:sp>
      <p:sp>
        <p:nvSpPr>
          <p:cNvPr id="268" name="Google Shape;268;p5"/>
          <p:cNvSpPr txBox="1"/>
          <p:nvPr/>
        </p:nvSpPr>
        <p:spPr>
          <a:xfrm>
            <a:off x="3875705" y="1165287"/>
            <a:ext cx="3360541" cy="5574900"/>
          </a:xfrm>
          <a:prstGeom prst="rect">
            <a:avLst/>
          </a:prstGeom>
          <a:noFill/>
          <a:ln>
            <a:noFill/>
          </a:ln>
        </p:spPr>
        <p:txBody>
          <a:bodyPr spcFirstLastPara="1" wrap="square" lIns="91425" tIns="45700" rIns="91425" bIns="45700" anchor="t" anchorCtr="0">
            <a:noAutofit/>
          </a:bodyPr>
          <a:lstStyle/>
          <a:p>
            <a:pPr marL="457200" lvl="0" indent="-450850">
              <a:lnSpc>
                <a:spcPct val="90000"/>
              </a:lnSpc>
              <a:buClr>
                <a:schemeClr val="dk2"/>
              </a:buClr>
              <a:buSzPts val="2700"/>
              <a:buFont typeface="Arial"/>
              <a:buChar char="•"/>
            </a:pPr>
            <a:r>
              <a:rPr lang="en-GB" sz="2400" dirty="0">
                <a:solidFill>
                  <a:schemeClr val="dk2"/>
                </a:solidFill>
                <a:latin typeface="Helvetica Neue"/>
                <a:ea typeface="Helvetica Neue"/>
                <a:cs typeface="Helvetica Neue"/>
                <a:sym typeface="Helvetica Neue"/>
              </a:rPr>
              <a:t>Biens et/ou services</a:t>
            </a:r>
            <a:endParaRPr sz="2400" dirty="0"/>
          </a:p>
          <a:p>
            <a:pPr marL="457200" lvl="0" indent="-450850">
              <a:lnSpc>
                <a:spcPct val="90000"/>
              </a:lnSpc>
              <a:spcBef>
                <a:spcPts val="1000"/>
              </a:spcBef>
              <a:buClr>
                <a:schemeClr val="dk2"/>
              </a:buClr>
              <a:buSzPts val="2700"/>
              <a:buFont typeface="Arial"/>
              <a:buChar char="•"/>
            </a:pPr>
            <a:r>
              <a:rPr lang="en-GB" sz="2400" dirty="0">
                <a:solidFill>
                  <a:schemeClr val="dk2"/>
                </a:solidFill>
                <a:latin typeface="Helvetica Neue"/>
                <a:ea typeface="Helvetica Neue"/>
                <a:cs typeface="Helvetica Neue"/>
                <a:sym typeface="Helvetica Neue"/>
              </a:rPr>
              <a:t>Génératrice et domestique </a:t>
            </a:r>
            <a:endParaRPr sz="2400" dirty="0"/>
          </a:p>
          <a:p>
            <a:pPr marL="457200" lvl="0" indent="-450850">
              <a:lnSpc>
                <a:spcPct val="90000"/>
              </a:lnSpc>
              <a:spcBef>
                <a:spcPts val="1000"/>
              </a:spcBef>
              <a:buClr>
                <a:schemeClr val="dk2"/>
              </a:buClr>
              <a:buSzPts val="2700"/>
              <a:buFont typeface="Arial"/>
              <a:buChar char="•"/>
            </a:pPr>
            <a:r>
              <a:rPr lang="en-GB" sz="2400" dirty="0">
                <a:solidFill>
                  <a:schemeClr val="dk2"/>
                </a:solidFill>
                <a:latin typeface="Helvetica Neue"/>
                <a:ea typeface="Helvetica Neue"/>
                <a:cs typeface="Helvetica Neue"/>
                <a:sym typeface="Helvetica Neue"/>
              </a:rPr>
              <a:t>Non rémunéré ou rémunéré  </a:t>
            </a:r>
            <a:endParaRPr sz="2400" dirty="0"/>
          </a:p>
          <a:p>
            <a:pPr marL="457200" lvl="0" indent="-450850">
              <a:lnSpc>
                <a:spcPct val="90000"/>
              </a:lnSpc>
              <a:spcBef>
                <a:spcPts val="1000"/>
              </a:spcBef>
              <a:buClr>
                <a:schemeClr val="dk2"/>
              </a:buClr>
              <a:buSzPts val="2700"/>
              <a:buFont typeface="Arial"/>
              <a:buChar char="•"/>
            </a:pPr>
            <a:r>
              <a:rPr lang="fr-FR" sz="2400" dirty="0">
                <a:solidFill>
                  <a:schemeClr val="dk2"/>
                </a:solidFill>
                <a:latin typeface="Helvetica Neue"/>
                <a:ea typeface="Helvetica Neue"/>
                <a:cs typeface="Helvetica Neue"/>
                <a:sym typeface="Helvetica Neue"/>
              </a:rPr>
              <a:t>Temps plein ou partiel en plus (ou non) de l'école</a:t>
            </a:r>
            <a:endParaRPr sz="2400" dirty="0"/>
          </a:p>
          <a:p>
            <a:pPr marL="457200" lvl="0" indent="-450850">
              <a:lnSpc>
                <a:spcPct val="90000"/>
              </a:lnSpc>
              <a:spcBef>
                <a:spcPts val="1000"/>
              </a:spcBef>
              <a:buClr>
                <a:schemeClr val="dk2"/>
              </a:buClr>
              <a:buSzPts val="2700"/>
              <a:buFont typeface="Arial"/>
              <a:buChar char="•"/>
            </a:pPr>
            <a:r>
              <a:rPr lang="en-GB" sz="2400" dirty="0">
                <a:solidFill>
                  <a:schemeClr val="dk2"/>
                </a:solidFill>
                <a:latin typeface="Helvetica Neue"/>
                <a:ea typeface="Helvetica Neue"/>
                <a:cs typeface="Helvetica Neue"/>
                <a:sym typeface="Helvetica Neue"/>
              </a:rPr>
              <a:t>Formel ou informel  </a:t>
            </a:r>
            <a:endParaRPr sz="2400" dirty="0"/>
          </a:p>
          <a:p>
            <a:pPr marL="457200" lvl="0" indent="-450850">
              <a:lnSpc>
                <a:spcPct val="90000"/>
              </a:lnSpc>
              <a:spcBef>
                <a:spcPts val="1000"/>
              </a:spcBef>
              <a:buClr>
                <a:schemeClr val="dk2"/>
              </a:buClr>
              <a:buSzPts val="2700"/>
              <a:buFont typeface="Arial"/>
              <a:buChar char="•"/>
            </a:pPr>
            <a:r>
              <a:rPr lang="fr-FR" sz="2400" dirty="0">
                <a:solidFill>
                  <a:schemeClr val="dk2"/>
                </a:solidFill>
                <a:latin typeface="Helvetica Neue"/>
                <a:ea typeface="Helvetica Neue"/>
                <a:cs typeface="Helvetica Neue"/>
                <a:sym typeface="Helvetica Neue"/>
              </a:rPr>
              <a:t>À l'intérieur ou à l'extérieur du domicile</a:t>
            </a:r>
            <a:endParaRPr sz="2400" dirty="0"/>
          </a:p>
        </p:txBody>
      </p:sp>
      <p:sp>
        <p:nvSpPr>
          <p:cNvPr id="269" name="Google Shape;269;p5"/>
          <p:cNvSpPr txBox="1">
            <a:spLocks noGrp="1"/>
          </p:cNvSpPr>
          <p:nvPr>
            <p:ph type="body" idx="2"/>
          </p:nvPr>
        </p:nvSpPr>
        <p:spPr>
          <a:xfrm>
            <a:off x="7755635" y="1470991"/>
            <a:ext cx="4436366" cy="2551246"/>
          </a:xfrm>
          <a:prstGeom prst="rect">
            <a:avLst/>
          </a:prstGeom>
          <a:noFill/>
          <a:ln>
            <a:noFill/>
          </a:ln>
        </p:spPr>
        <p:txBody>
          <a:bodyPr spcFirstLastPara="1" wrap="square" lIns="91425" tIns="45700" rIns="91425" bIns="45700" anchor="t" anchorCtr="0">
            <a:noAutofit/>
          </a:bodyPr>
          <a:lstStyle/>
          <a:p>
            <a:pPr lvl="0" indent="-457200">
              <a:spcBef>
                <a:spcPts val="0"/>
              </a:spcBef>
              <a:buFont typeface="Noto Sans Symbols"/>
              <a:buChar char="❖"/>
            </a:pPr>
            <a:r>
              <a:rPr lang="en-GB" sz="2700" dirty="0">
                <a:solidFill>
                  <a:schemeClr val="dk2"/>
                </a:solidFill>
              </a:rPr>
              <a:t>Travail acceptable</a:t>
            </a:r>
            <a:endParaRPr sz="2700" dirty="0"/>
          </a:p>
          <a:p>
            <a:pPr marL="1143000" lvl="1" indent="-457200">
              <a:buSzPts val="2800"/>
            </a:pPr>
            <a:r>
              <a:rPr lang="en-GB" sz="2700" b="1" dirty="0">
                <a:solidFill>
                  <a:schemeClr val="dk2"/>
                </a:solidFill>
              </a:rPr>
              <a:t>Travail léger</a:t>
            </a:r>
            <a:endParaRPr sz="2700" dirty="0"/>
          </a:p>
          <a:p>
            <a:pPr marL="1143000" lvl="1" indent="-457200">
              <a:buSzPts val="2800"/>
            </a:pPr>
            <a:r>
              <a:rPr lang="en-GB" sz="2700" b="1" dirty="0">
                <a:solidFill>
                  <a:schemeClr val="dk2"/>
                </a:solidFill>
              </a:rPr>
              <a:t>Travail décent </a:t>
            </a:r>
            <a:endParaRPr sz="2700" dirty="0"/>
          </a:p>
          <a:p>
            <a:pPr lvl="0" indent="-457200">
              <a:buFont typeface="Noto Sans Symbols"/>
              <a:buChar char="❖"/>
            </a:pPr>
            <a:r>
              <a:rPr lang="en-GB" sz="2700" dirty="0">
                <a:solidFill>
                  <a:schemeClr val="dk2"/>
                </a:solidFill>
              </a:rPr>
              <a:t>Travail inacceptable </a:t>
            </a:r>
            <a:endParaRPr sz="2700" dirty="0"/>
          </a:p>
          <a:p>
            <a:pPr marL="1143000" lvl="1" indent="-457200">
              <a:buSzPts val="2800"/>
            </a:pPr>
            <a:r>
              <a:rPr lang="en-GB" sz="2700" b="1" dirty="0">
                <a:solidFill>
                  <a:schemeClr val="dk2"/>
                </a:solidFill>
              </a:rPr>
              <a:t>Travail des enfants </a:t>
            </a:r>
            <a:endParaRPr sz="2700" dirty="0"/>
          </a:p>
          <a:p>
            <a:pPr marL="1143000" lvl="1" indent="-457200">
              <a:buSzPts val="2800"/>
            </a:pPr>
            <a:r>
              <a:rPr lang="fr-FR" sz="2700" b="1" dirty="0">
                <a:solidFill>
                  <a:schemeClr val="dk2"/>
                </a:solidFill>
              </a:rPr>
              <a:t>Les pires formes de travail des enfants </a:t>
            </a:r>
            <a:r>
              <a:rPr lang="en-GB" sz="2700" b="1" i="0" u="none" strike="noStrike" cap="none" dirty="0">
                <a:solidFill>
                  <a:schemeClr val="dk2"/>
                </a:solidFill>
                <a:sym typeface="Helvetica Neue"/>
              </a:rPr>
              <a:t> </a:t>
            </a:r>
            <a:endParaRPr sz="2700" dirty="0"/>
          </a:p>
        </p:txBody>
      </p:sp>
      <p:sp>
        <p:nvSpPr>
          <p:cNvPr id="270" name="Google Shape;270;p5"/>
          <p:cNvSpPr txBox="1">
            <a:spLocks noGrp="1"/>
          </p:cNvSpPr>
          <p:nvPr>
            <p:ph type="body" idx="1"/>
          </p:nvPr>
        </p:nvSpPr>
        <p:spPr>
          <a:xfrm>
            <a:off x="4310896" y="351894"/>
            <a:ext cx="5710434" cy="813393"/>
          </a:xfrm>
          <a:prstGeom prst="rect">
            <a:avLst/>
          </a:prstGeom>
          <a:noFill/>
          <a:ln>
            <a:noFill/>
          </a:ln>
        </p:spPr>
        <p:txBody>
          <a:bodyPr spcFirstLastPara="1" wrap="square" lIns="91425" tIns="45700" rIns="91425" bIns="45700" anchor="t" anchorCtr="0">
            <a:normAutofit/>
          </a:bodyPr>
          <a:lstStyle/>
          <a:p>
            <a:pPr marL="0" lvl="0" indent="0">
              <a:spcBef>
                <a:spcPts val="0"/>
              </a:spcBef>
              <a:buClr>
                <a:schemeClr val="dk2"/>
              </a:buClr>
            </a:pPr>
            <a:r>
              <a:rPr lang="fr-FR" sz="2600" dirty="0">
                <a:solidFill>
                  <a:schemeClr val="dk2"/>
                </a:solidFill>
              </a:rPr>
              <a:t>LES ACTIVITÉS PRODUCTIVES DES ENFANTS COMPRENNENT</a:t>
            </a:r>
            <a:endParaRPr sz="2600" dirty="0"/>
          </a:p>
        </p:txBody>
      </p:sp>
      <p:grpSp>
        <p:nvGrpSpPr>
          <p:cNvPr id="271" name="Google Shape;271;p5"/>
          <p:cNvGrpSpPr/>
          <p:nvPr/>
        </p:nvGrpSpPr>
        <p:grpSpPr>
          <a:xfrm>
            <a:off x="-552580" y="2746614"/>
            <a:ext cx="4135583" cy="4135583"/>
            <a:chOff x="392087" y="0"/>
            <a:chExt cx="4135583" cy="4135583"/>
          </a:xfrm>
        </p:grpSpPr>
        <p:sp>
          <p:nvSpPr>
            <p:cNvPr id="272" name="Google Shape;272;p5"/>
            <p:cNvSpPr/>
            <p:nvPr/>
          </p:nvSpPr>
          <p:spPr>
            <a:xfrm>
              <a:off x="392087" y="0"/>
              <a:ext cx="4135583" cy="4135583"/>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3" name="Google Shape;273;p5"/>
            <p:cNvSpPr txBox="1"/>
            <p:nvPr/>
          </p:nvSpPr>
          <p:spPr>
            <a:xfrm>
              <a:off x="1210020" y="400635"/>
              <a:ext cx="2596597" cy="620337"/>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fr-FR" sz="1800" dirty="0">
                  <a:solidFill>
                    <a:schemeClr val="lt1"/>
                  </a:solidFill>
                  <a:latin typeface="Calibri"/>
                  <a:ea typeface="Calibri"/>
                  <a:cs typeface="Calibri"/>
                  <a:sym typeface="Calibri"/>
                </a:rPr>
                <a:t>Activités </a:t>
              </a:r>
            </a:p>
            <a:p>
              <a:pPr marL="0" marR="0" lvl="0" indent="0" algn="ctr" rtl="0">
                <a:lnSpc>
                  <a:spcPct val="90000"/>
                </a:lnSpc>
                <a:spcBef>
                  <a:spcPts val="0"/>
                </a:spcBef>
                <a:spcAft>
                  <a:spcPts val="0"/>
                </a:spcAft>
                <a:buClr>
                  <a:schemeClr val="lt1"/>
                </a:buClr>
                <a:buSzPts val="2000"/>
                <a:buFont typeface="Calibri"/>
                <a:buNone/>
              </a:pPr>
              <a:r>
                <a:rPr lang="fr-FR" sz="1800" dirty="0">
                  <a:solidFill>
                    <a:schemeClr val="lt1"/>
                  </a:solidFill>
                  <a:latin typeface="Calibri"/>
                  <a:ea typeface="Calibri"/>
                  <a:cs typeface="Calibri"/>
                  <a:sym typeface="Calibri"/>
                </a:rPr>
                <a:t>productives des enfants </a:t>
              </a:r>
            </a:p>
          </p:txBody>
        </p:sp>
        <p:sp>
          <p:nvSpPr>
            <p:cNvPr id="274" name="Google Shape;274;p5"/>
            <p:cNvSpPr/>
            <p:nvPr/>
          </p:nvSpPr>
          <p:spPr>
            <a:xfrm>
              <a:off x="906595" y="1033895"/>
              <a:ext cx="3101687" cy="3101687"/>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5" name="Google Shape;275;p5"/>
            <p:cNvSpPr txBox="1"/>
            <p:nvPr/>
          </p:nvSpPr>
          <p:spPr>
            <a:xfrm>
              <a:off x="1734745" y="1227751"/>
              <a:ext cx="1445386" cy="581566"/>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GB" sz="1800" b="0" i="0" u="none" strike="noStrike" cap="none" dirty="0">
                  <a:solidFill>
                    <a:schemeClr val="lt1"/>
                  </a:solidFill>
                  <a:latin typeface="Calibri"/>
                  <a:ea typeface="Calibri"/>
                  <a:cs typeface="Calibri"/>
                  <a:sym typeface="Calibri"/>
                </a:rPr>
                <a:t>Travail des enfants</a:t>
              </a:r>
              <a:endParaRPr lang="en-GB" sz="1800" dirty="0"/>
            </a:p>
          </p:txBody>
        </p:sp>
        <p:sp>
          <p:nvSpPr>
            <p:cNvPr id="276" name="Google Shape;276;p5"/>
            <p:cNvSpPr/>
            <p:nvPr/>
          </p:nvSpPr>
          <p:spPr>
            <a:xfrm>
              <a:off x="1423543" y="2067791"/>
              <a:ext cx="2067791" cy="2067791"/>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77" name="Google Shape;277;p5"/>
            <p:cNvSpPr txBox="1"/>
            <p:nvPr/>
          </p:nvSpPr>
          <p:spPr>
            <a:xfrm>
              <a:off x="1726364" y="2584739"/>
              <a:ext cx="1462149" cy="1033895"/>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fr-FR" sz="1800" b="0" i="0" u="none" strike="noStrike" cap="none" dirty="0">
                  <a:solidFill>
                    <a:schemeClr val="lt1"/>
                  </a:solidFill>
                  <a:latin typeface="Calibri"/>
                  <a:ea typeface="Calibri"/>
                  <a:cs typeface="Calibri"/>
                  <a:sym typeface="Calibri"/>
                </a:rPr>
                <a:t>Pires formes de travail des enfants</a:t>
              </a:r>
              <a:endParaRPr lang="fr-FR" sz="1800" dirty="0"/>
            </a:p>
          </p:txBody>
        </p:sp>
      </p:grpSp>
      <p:sp>
        <p:nvSpPr>
          <p:cNvPr id="278" name="Google Shape;278;p5"/>
          <p:cNvSpPr txBox="1"/>
          <p:nvPr/>
        </p:nvSpPr>
        <p:spPr>
          <a:xfrm>
            <a:off x="8129897" y="5065851"/>
            <a:ext cx="2943709" cy="804461"/>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1"/>
              </a:buClr>
              <a:buSzPts val="2800"/>
            </a:pPr>
            <a:r>
              <a:rPr lang="fr-FR" sz="2700" b="1" dirty="0">
                <a:solidFill>
                  <a:schemeClr val="accent1"/>
                </a:solidFill>
                <a:latin typeface="Helvetica Neue"/>
                <a:ea typeface="Helvetica Neue"/>
                <a:cs typeface="Helvetica Neue"/>
                <a:sym typeface="Helvetica Neue"/>
              </a:rPr>
              <a:t>Activités qui ne doivent pas nécessairement être éliminées</a:t>
            </a:r>
            <a:endParaRPr sz="2700" dirty="0"/>
          </a:p>
        </p:txBody>
      </p:sp>
      <p:pic>
        <p:nvPicPr>
          <p:cNvPr id="279" name="Google Shape;279;p5"/>
          <p:cNvPicPr preferRelativeResize="0"/>
          <p:nvPr/>
        </p:nvPicPr>
        <p:blipFill rotWithShape="1">
          <a:blip r:embed="rId3">
            <a:alphaModFix/>
          </a:blip>
          <a:srcRect/>
          <a:stretch/>
        </p:blipFill>
        <p:spPr>
          <a:xfrm>
            <a:off x="10353460" y="351894"/>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8">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9">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9">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9">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69">
                                            <p:txEl>
                                              <p:pRg st="5" end="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7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spcBef>
                <a:spcPts val="0"/>
              </a:spcBef>
              <a:buClr>
                <a:schemeClr val="dk1"/>
              </a:buClr>
            </a:pPr>
            <a:r>
              <a:rPr lang="fr-FR" sz="3000" dirty="0">
                <a:solidFill>
                  <a:schemeClr val="dk1"/>
                </a:solidFill>
              </a:rPr>
              <a:t>QU'EST-CE QUE LE TRAVAIL DES ENFANTS ?</a:t>
            </a:r>
            <a:endParaRPr sz="3000" dirty="0"/>
          </a:p>
        </p:txBody>
      </p:sp>
      <p:sp>
        <p:nvSpPr>
          <p:cNvPr id="286" name="Google Shape;286;p6"/>
          <p:cNvSpPr txBox="1">
            <a:spLocks noGrp="1"/>
          </p:cNvSpPr>
          <p:nvPr>
            <p:ph type="body" idx="2"/>
          </p:nvPr>
        </p:nvSpPr>
        <p:spPr>
          <a:xfrm>
            <a:off x="4100513" y="1800225"/>
            <a:ext cx="7300912" cy="3944592"/>
          </a:xfrm>
          <a:prstGeom prst="rect">
            <a:avLst/>
          </a:prstGeom>
          <a:noFill/>
          <a:ln>
            <a:noFill/>
          </a:ln>
        </p:spPr>
        <p:txBody>
          <a:bodyPr spcFirstLastPara="1" wrap="square" lIns="91425" tIns="45700" rIns="91425" bIns="45700" anchor="t" anchorCtr="0">
            <a:normAutofit/>
          </a:bodyPr>
          <a:lstStyle/>
          <a:p>
            <a:pPr marL="0" lvl="0" indent="0">
              <a:spcBef>
                <a:spcPts val="0"/>
              </a:spcBef>
              <a:buNone/>
            </a:pPr>
            <a:r>
              <a:rPr lang="fr-FR" sz="2600" dirty="0"/>
              <a:t>Les activités productives des enfants deviennent du travail des enfants lorsque l'enfant concerné :</a:t>
            </a:r>
            <a:endParaRPr sz="2600" dirty="0"/>
          </a:p>
          <a:p>
            <a:pPr marL="342900" lvl="0" indent="-342900"/>
            <a:r>
              <a:rPr lang="en-GB" sz="2600" dirty="0"/>
              <a:t>Est trop jeune </a:t>
            </a:r>
            <a:endParaRPr sz="2600" dirty="0"/>
          </a:p>
          <a:p>
            <a:pPr marL="342900" lvl="0" indent="-342900"/>
            <a:r>
              <a:rPr lang="fr-FR" sz="2600" dirty="0"/>
              <a:t>Devrait être scolarisé et terminer sa scolarité</a:t>
            </a:r>
            <a:r>
              <a:rPr lang="en-GB" sz="2600" dirty="0"/>
              <a:t> </a:t>
            </a:r>
            <a:endParaRPr sz="2600" dirty="0"/>
          </a:p>
          <a:p>
            <a:pPr marL="342900" lvl="0" indent="-342900"/>
            <a:r>
              <a:rPr lang="fr-FR" sz="2600" dirty="0"/>
              <a:t>Effectue un travail qui porte préjudice à son bien-être émotionnel, développemental, physique ou moral</a:t>
            </a:r>
            <a:endParaRPr sz="2600" dirty="0"/>
          </a:p>
        </p:txBody>
      </p:sp>
      <p:sp>
        <p:nvSpPr>
          <p:cNvPr id="287" name="Google Shape;287;p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200" dirty="0"/>
              <a:t>TRAVAIL DES ENFANTS</a:t>
            </a:r>
            <a:endParaRPr sz="3200" dirty="0"/>
          </a:p>
        </p:txBody>
      </p:sp>
      <p:grpSp>
        <p:nvGrpSpPr>
          <p:cNvPr id="288" name="Google Shape;288;p6"/>
          <p:cNvGrpSpPr/>
          <p:nvPr/>
        </p:nvGrpSpPr>
        <p:grpSpPr>
          <a:xfrm>
            <a:off x="-944667" y="2282966"/>
            <a:ext cx="4542632" cy="4542632"/>
            <a:chOff x="0" y="56600"/>
            <a:chExt cx="4542632" cy="4542632"/>
          </a:xfrm>
        </p:grpSpPr>
        <p:sp>
          <p:nvSpPr>
            <p:cNvPr id="289" name="Google Shape;289;p6"/>
            <p:cNvSpPr/>
            <p:nvPr/>
          </p:nvSpPr>
          <p:spPr>
            <a:xfrm>
              <a:off x="0" y="56600"/>
              <a:ext cx="4542632" cy="4542632"/>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0" name="Google Shape;290;p6"/>
            <p:cNvSpPr txBox="1"/>
            <p:nvPr/>
          </p:nvSpPr>
          <p:spPr>
            <a:xfrm>
              <a:off x="1477491" y="283731"/>
              <a:ext cx="1587649" cy="681394"/>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dirty="0">
                <a:solidFill>
                  <a:schemeClr val="lt1"/>
                </a:solidFill>
                <a:latin typeface="Calibri"/>
                <a:ea typeface="Calibri"/>
                <a:cs typeface="Calibri"/>
                <a:sym typeface="Calibri"/>
              </a:endParaRPr>
            </a:p>
          </p:txBody>
        </p:sp>
        <p:sp>
          <p:nvSpPr>
            <p:cNvPr id="291" name="Google Shape;291;p6"/>
            <p:cNvSpPr/>
            <p:nvPr/>
          </p:nvSpPr>
          <p:spPr>
            <a:xfrm>
              <a:off x="567828" y="1192257"/>
              <a:ext cx="3406974" cy="3406974"/>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2" name="Google Shape;292;p6"/>
            <p:cNvSpPr txBox="1"/>
            <p:nvPr/>
          </p:nvSpPr>
          <p:spPr>
            <a:xfrm>
              <a:off x="1364493" y="1440683"/>
              <a:ext cx="1929483" cy="638807"/>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GB" sz="2000" dirty="0">
                  <a:solidFill>
                    <a:schemeClr val="lt1"/>
                  </a:solidFill>
                  <a:latin typeface="Calibri"/>
                  <a:ea typeface="Calibri"/>
                  <a:cs typeface="Calibri"/>
                  <a:sym typeface="Calibri"/>
                </a:rPr>
                <a:t>Travail des enfants</a:t>
              </a:r>
              <a:endParaRPr dirty="0"/>
            </a:p>
          </p:txBody>
        </p:sp>
        <p:sp>
          <p:nvSpPr>
            <p:cNvPr id="293" name="Google Shape;293;p6"/>
            <p:cNvSpPr/>
            <p:nvPr/>
          </p:nvSpPr>
          <p:spPr>
            <a:xfrm>
              <a:off x="1135658" y="2327916"/>
              <a:ext cx="2271316" cy="2271316"/>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94" name="Google Shape;294;p6"/>
            <p:cNvSpPr txBox="1"/>
            <p:nvPr/>
          </p:nvSpPr>
          <p:spPr>
            <a:xfrm>
              <a:off x="1468284" y="2895744"/>
              <a:ext cx="1606062" cy="1135658"/>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dirty="0">
                <a:solidFill>
                  <a:schemeClr val="lt1"/>
                </a:solidFill>
                <a:latin typeface="Calibri"/>
                <a:ea typeface="Calibri"/>
                <a:cs typeface="Calibri"/>
                <a:sym typeface="Calibri"/>
              </a:endParaRPr>
            </a:p>
          </p:txBody>
        </p:sp>
      </p:grpSp>
      <p:sp>
        <p:nvSpPr>
          <p:cNvPr id="295" name="Google Shape;295;p6"/>
          <p:cNvSpPr txBox="1"/>
          <p:nvPr/>
        </p:nvSpPr>
        <p:spPr>
          <a:xfrm>
            <a:off x="8457716" y="5327904"/>
            <a:ext cx="2943709" cy="804461"/>
          </a:xfrm>
          <a:prstGeom prst="rect">
            <a:avLst/>
          </a:prstGeom>
          <a:noFill/>
          <a:ln>
            <a:noFill/>
          </a:ln>
        </p:spPr>
        <p:txBody>
          <a:bodyPr spcFirstLastPara="1" wrap="square" lIns="91425" tIns="45700" rIns="91425" bIns="45700" anchor="t" anchorCtr="0">
            <a:noAutofit/>
          </a:bodyPr>
          <a:lstStyle/>
          <a:p>
            <a:pPr lvl="0" algn="ctr">
              <a:lnSpc>
                <a:spcPct val="90000"/>
              </a:lnSpc>
              <a:buClr>
                <a:schemeClr val="accent1"/>
              </a:buClr>
              <a:buSzPts val="2800"/>
            </a:pPr>
            <a:r>
              <a:rPr lang="en-GB" sz="2800" b="1" dirty="0">
                <a:solidFill>
                  <a:schemeClr val="accent1"/>
                </a:solidFill>
                <a:latin typeface="Helvetica Neue"/>
                <a:ea typeface="Helvetica Neue"/>
                <a:cs typeface="Helvetica Neue"/>
                <a:sym typeface="Helvetica Neue"/>
              </a:rPr>
              <a:t>A éliminer </a:t>
            </a:r>
            <a:endParaRPr dirty="0"/>
          </a:p>
        </p:txBody>
      </p:sp>
      <p:sp>
        <p:nvSpPr>
          <p:cNvPr id="296" name="Google Shape;296;p6"/>
          <p:cNvSpPr txBox="1"/>
          <p:nvPr/>
        </p:nvSpPr>
        <p:spPr>
          <a:xfrm>
            <a:off x="462128" y="5098486"/>
            <a:ext cx="1720633" cy="1015622"/>
          </a:xfrm>
          <a:prstGeom prst="rect">
            <a:avLst/>
          </a:prstGeom>
          <a:noFill/>
          <a:ln>
            <a:noFill/>
          </a:ln>
        </p:spPr>
        <p:txBody>
          <a:bodyPr spcFirstLastPara="1" wrap="square" lIns="91425" tIns="45700" rIns="91425" bIns="45700" anchor="t" anchorCtr="0">
            <a:spAutoFit/>
          </a:bodyPr>
          <a:lstStyle/>
          <a:p>
            <a:pPr lvl="0" algn="ctr"/>
            <a:r>
              <a:rPr lang="fr-FR" sz="2000" dirty="0">
                <a:solidFill>
                  <a:schemeClr val="lt1"/>
                </a:solidFill>
                <a:latin typeface="Calibri"/>
                <a:ea typeface="Calibri"/>
                <a:cs typeface="Calibri"/>
                <a:sym typeface="Calibri"/>
              </a:rPr>
              <a:t>Pires formes de travail des enfants</a:t>
            </a:r>
            <a:endParaRPr sz="1800" dirty="0">
              <a:solidFill>
                <a:schemeClr val="dk1"/>
              </a:solidFill>
              <a:latin typeface="Calibri"/>
              <a:ea typeface="Calibri"/>
              <a:cs typeface="Calibri"/>
              <a:sym typeface="Calibri"/>
            </a:endParaRPr>
          </a:p>
        </p:txBody>
      </p:sp>
      <p:pic>
        <p:nvPicPr>
          <p:cNvPr id="297" name="Google Shape;297;p6"/>
          <p:cNvPicPr preferRelativeResize="0"/>
          <p:nvPr/>
        </p:nvPicPr>
        <p:blipFill rotWithShape="1">
          <a:blip r:embed="rId3">
            <a:alphaModFix/>
          </a:blip>
          <a:srcRect/>
          <a:stretch/>
        </p:blipFill>
        <p:spPr>
          <a:xfrm>
            <a:off x="10465386" y="254035"/>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spcBef>
                <a:spcPts val="0"/>
              </a:spcBef>
              <a:buClr>
                <a:schemeClr val="dk1"/>
              </a:buClr>
            </a:pPr>
            <a:r>
              <a:rPr lang="en-GB" sz="2700" dirty="0">
                <a:solidFill>
                  <a:schemeClr val="dk1"/>
                </a:solidFill>
              </a:rPr>
              <a:t>LES PFTE INCLUENT :</a:t>
            </a:r>
            <a:endParaRPr sz="2700" dirty="0"/>
          </a:p>
        </p:txBody>
      </p:sp>
      <p:sp>
        <p:nvSpPr>
          <p:cNvPr id="304" name="Google Shape;304;p7"/>
          <p:cNvSpPr txBox="1">
            <a:spLocks noGrp="1"/>
          </p:cNvSpPr>
          <p:nvPr>
            <p:ph type="body" idx="2"/>
          </p:nvPr>
        </p:nvSpPr>
        <p:spPr>
          <a:xfrm>
            <a:off x="4057343" y="1262149"/>
            <a:ext cx="3553978" cy="21288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400"/>
              <a:buNone/>
            </a:pPr>
            <a:r>
              <a:rPr lang="fr-FR" sz="2200" dirty="0"/>
              <a:t>Toutes les formes d'</a:t>
            </a:r>
            <a:r>
              <a:rPr lang="fr-FR" sz="2200" b="1" dirty="0"/>
              <a:t>esclavage</a:t>
            </a:r>
            <a:r>
              <a:rPr lang="fr-FR" sz="2200" dirty="0"/>
              <a:t>, de </a:t>
            </a:r>
            <a:r>
              <a:rPr lang="fr-FR" sz="2200" b="1" dirty="0"/>
              <a:t>travail forcé</a:t>
            </a:r>
            <a:r>
              <a:rPr lang="fr-FR" sz="2200" dirty="0"/>
              <a:t> ou de pratiques analogues, y compris le recrutement en vue d'une utilisation dans un conflit armé</a:t>
            </a:r>
            <a:endParaRPr sz="2200" dirty="0"/>
          </a:p>
        </p:txBody>
      </p:sp>
      <p:sp>
        <p:nvSpPr>
          <p:cNvPr id="305" name="Google Shape;305;p7"/>
          <p:cNvSpPr txBox="1">
            <a:spLocks noGrp="1"/>
          </p:cNvSpPr>
          <p:nvPr>
            <p:ph type="body" idx="3"/>
          </p:nvPr>
        </p:nvSpPr>
        <p:spPr>
          <a:xfrm>
            <a:off x="286886" y="198372"/>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PIRES FORMES DE TRAVAIL DES ENFANTS</a:t>
            </a:r>
            <a:endParaRPr sz="3200" dirty="0"/>
          </a:p>
        </p:txBody>
      </p:sp>
      <p:grpSp>
        <p:nvGrpSpPr>
          <p:cNvPr id="306" name="Google Shape;306;p7"/>
          <p:cNvGrpSpPr/>
          <p:nvPr/>
        </p:nvGrpSpPr>
        <p:grpSpPr>
          <a:xfrm>
            <a:off x="-526529" y="2802834"/>
            <a:ext cx="4079363" cy="4079363"/>
            <a:chOff x="49942" y="0"/>
            <a:chExt cx="4079363" cy="4079363"/>
          </a:xfrm>
        </p:grpSpPr>
        <p:sp>
          <p:nvSpPr>
            <p:cNvPr id="307" name="Google Shape;307;p7"/>
            <p:cNvSpPr/>
            <p:nvPr/>
          </p:nvSpPr>
          <p:spPr>
            <a:xfrm>
              <a:off x="49942" y="0"/>
              <a:ext cx="4079363" cy="4079363"/>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08" name="Google Shape;308;p7"/>
            <p:cNvSpPr txBox="1"/>
            <p:nvPr/>
          </p:nvSpPr>
          <p:spPr>
            <a:xfrm>
              <a:off x="1376755" y="203968"/>
              <a:ext cx="1425737" cy="611904"/>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309" name="Google Shape;309;p7"/>
            <p:cNvSpPr/>
            <p:nvPr/>
          </p:nvSpPr>
          <p:spPr>
            <a:xfrm>
              <a:off x="557456" y="1019840"/>
              <a:ext cx="3059522" cy="3059522"/>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0" name="Google Shape;310;p7"/>
            <p:cNvSpPr txBox="1"/>
            <p:nvPr/>
          </p:nvSpPr>
          <p:spPr>
            <a:xfrm>
              <a:off x="1374348" y="1211060"/>
              <a:ext cx="1425737" cy="57366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311" name="Google Shape;311;p7"/>
            <p:cNvSpPr/>
            <p:nvPr/>
          </p:nvSpPr>
          <p:spPr>
            <a:xfrm>
              <a:off x="1067376" y="2039681"/>
              <a:ext cx="2039681" cy="2039681"/>
            </a:xfrm>
            <a:prstGeom prst="ellipse">
              <a:avLst/>
            </a:prstGeom>
            <a:solidFill>
              <a:srgbClr val="83D7F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12" name="Google Shape;312;p7"/>
            <p:cNvSpPr txBox="1"/>
            <p:nvPr/>
          </p:nvSpPr>
          <p:spPr>
            <a:xfrm>
              <a:off x="1366081" y="2549601"/>
              <a:ext cx="1442272" cy="1019840"/>
            </a:xfrm>
            <a:prstGeom prst="rect">
              <a:avLst/>
            </a:prstGeom>
            <a:noFill/>
            <a:ln>
              <a:noFill/>
            </a:ln>
          </p:spPr>
          <p:txBody>
            <a:bodyPr spcFirstLastPara="1" wrap="square" lIns="128000" tIns="128000" rIns="128000" bIns="128000" anchor="ctr" anchorCtr="0">
              <a:noAutofit/>
            </a:bodyPr>
            <a:lstStyle/>
            <a:p>
              <a:pPr lvl="0" algn="ctr"/>
              <a:r>
                <a:rPr lang="fr-FR" sz="1800" dirty="0">
                  <a:solidFill>
                    <a:schemeClr val="lt1"/>
                  </a:solidFill>
                  <a:latin typeface="Calibri"/>
                  <a:ea typeface="Calibri"/>
                  <a:cs typeface="Calibri"/>
                  <a:sym typeface="Calibri"/>
                </a:rPr>
                <a:t>Pires formes de travail des enfants</a:t>
              </a:r>
              <a:endParaRPr lang="fr-FR" sz="1600" dirty="0">
                <a:solidFill>
                  <a:schemeClr val="dk1"/>
                </a:solidFill>
                <a:latin typeface="Calibri"/>
                <a:ea typeface="Calibri"/>
                <a:cs typeface="Calibri"/>
                <a:sym typeface="Calibri"/>
              </a:endParaRPr>
            </a:p>
          </p:txBody>
        </p:sp>
      </p:grpSp>
      <p:sp>
        <p:nvSpPr>
          <p:cNvPr id="313" name="Google Shape;313;p7"/>
          <p:cNvSpPr txBox="1"/>
          <p:nvPr/>
        </p:nvSpPr>
        <p:spPr>
          <a:xfrm>
            <a:off x="8447189" y="5080834"/>
            <a:ext cx="3332961" cy="89059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2800"/>
              <a:buFont typeface="Arial"/>
              <a:buNone/>
            </a:pPr>
            <a:r>
              <a:rPr lang="fr-FR" sz="2400" b="1" dirty="0">
                <a:solidFill>
                  <a:schemeClr val="accent1"/>
                </a:solidFill>
                <a:latin typeface="Helvetica Neue"/>
                <a:ea typeface="Helvetica Neue"/>
                <a:cs typeface="Helvetica Neue"/>
                <a:sym typeface="Helvetica Neue"/>
              </a:rPr>
              <a:t>À éliminer de toute urgence</a:t>
            </a:r>
            <a:endParaRPr sz="2400" dirty="0"/>
          </a:p>
        </p:txBody>
      </p:sp>
      <p:sp>
        <p:nvSpPr>
          <p:cNvPr id="314" name="Google Shape;314;p7"/>
          <p:cNvSpPr txBox="1"/>
          <p:nvPr/>
        </p:nvSpPr>
        <p:spPr>
          <a:xfrm>
            <a:off x="-19015" y="2029224"/>
            <a:ext cx="3457916" cy="7207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2000"/>
              <a:buFont typeface="Helvetica Neue"/>
              <a:buNone/>
            </a:pPr>
            <a:r>
              <a:rPr lang="fr-FR" sz="2000" dirty="0">
                <a:solidFill>
                  <a:schemeClr val="dk2"/>
                </a:solidFill>
                <a:latin typeface="Helvetica Neue"/>
                <a:ea typeface="Helvetica Neue"/>
                <a:cs typeface="Helvetica Neue"/>
                <a:sym typeface="Helvetica Neue"/>
              </a:rPr>
              <a:t>Convention 182 sur les pires formes de travail des enfants</a:t>
            </a:r>
            <a:r>
              <a:rPr lang="en-GB" sz="2000" dirty="0">
                <a:solidFill>
                  <a:schemeClr val="dk2"/>
                </a:solidFill>
                <a:latin typeface="Helvetica Neue"/>
                <a:ea typeface="Helvetica Neue"/>
                <a:cs typeface="Helvetica Neue"/>
                <a:sym typeface="Helvetica Neue"/>
              </a:rPr>
              <a:t>. </a:t>
            </a:r>
            <a:endParaRPr dirty="0"/>
          </a:p>
        </p:txBody>
      </p:sp>
      <p:sp>
        <p:nvSpPr>
          <p:cNvPr id="315" name="Google Shape;315;p7"/>
          <p:cNvSpPr/>
          <p:nvPr/>
        </p:nvSpPr>
        <p:spPr>
          <a:xfrm>
            <a:off x="7834384" y="240530"/>
            <a:ext cx="2778995" cy="17850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dirty="0">
                <a:solidFill>
                  <a:schemeClr val="dk1"/>
                </a:solidFill>
                <a:latin typeface="Helvetica Neue"/>
                <a:ea typeface="Helvetica Neue"/>
                <a:cs typeface="Helvetica Neue"/>
                <a:sym typeface="Helvetica Neue"/>
              </a:rPr>
              <a:t>Utiliser, procurer ou offrir des enfants à des fins de </a:t>
            </a:r>
            <a:r>
              <a:rPr lang="fr-FR" sz="2200" b="1" dirty="0">
                <a:solidFill>
                  <a:schemeClr val="dk1"/>
                </a:solidFill>
                <a:latin typeface="Helvetica Neue"/>
                <a:ea typeface="Helvetica Neue"/>
                <a:cs typeface="Helvetica Neue"/>
                <a:sym typeface="Helvetica Neue"/>
              </a:rPr>
              <a:t>prostitution</a:t>
            </a:r>
            <a:r>
              <a:rPr lang="fr-FR" sz="2200" dirty="0">
                <a:solidFill>
                  <a:schemeClr val="dk1"/>
                </a:solidFill>
                <a:latin typeface="Helvetica Neue"/>
                <a:ea typeface="Helvetica Neue"/>
                <a:cs typeface="Helvetica Neue"/>
                <a:sym typeface="Helvetica Neue"/>
              </a:rPr>
              <a:t> et de </a:t>
            </a:r>
            <a:r>
              <a:rPr lang="fr-FR" sz="2200" b="1" dirty="0">
                <a:solidFill>
                  <a:schemeClr val="dk1"/>
                </a:solidFill>
                <a:latin typeface="Helvetica Neue"/>
                <a:ea typeface="Helvetica Neue"/>
                <a:cs typeface="Helvetica Neue"/>
                <a:sym typeface="Helvetica Neue"/>
              </a:rPr>
              <a:t>pornographie</a:t>
            </a:r>
            <a:endParaRPr sz="2200" b="1" dirty="0"/>
          </a:p>
        </p:txBody>
      </p:sp>
      <p:sp>
        <p:nvSpPr>
          <p:cNvPr id="316" name="Google Shape;316;p7"/>
          <p:cNvSpPr/>
          <p:nvPr/>
        </p:nvSpPr>
        <p:spPr>
          <a:xfrm>
            <a:off x="9102261" y="3582579"/>
            <a:ext cx="2598834"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dirty="0">
                <a:solidFill>
                  <a:schemeClr val="dk1"/>
                </a:solidFill>
                <a:latin typeface="Helvetica Neue"/>
                <a:ea typeface="Helvetica Neue"/>
                <a:cs typeface="Helvetica Neue"/>
                <a:sym typeface="Helvetica Neue"/>
              </a:rPr>
              <a:t>Les enfants dans des </a:t>
            </a:r>
            <a:r>
              <a:rPr lang="fr-FR" sz="2200" b="1" dirty="0">
                <a:solidFill>
                  <a:schemeClr val="dk1"/>
                </a:solidFill>
                <a:latin typeface="Helvetica Neue"/>
                <a:ea typeface="Helvetica Neue"/>
                <a:cs typeface="Helvetica Neue"/>
                <a:sym typeface="Helvetica Neue"/>
              </a:rPr>
              <a:t>activités illicites</a:t>
            </a:r>
            <a:endParaRPr lang="fr-FR" sz="2200" b="1" dirty="0"/>
          </a:p>
        </p:txBody>
      </p:sp>
      <p:sp>
        <p:nvSpPr>
          <p:cNvPr id="317" name="Google Shape;317;p7"/>
          <p:cNvSpPr/>
          <p:nvPr/>
        </p:nvSpPr>
        <p:spPr>
          <a:xfrm>
            <a:off x="9759229" y="2132349"/>
            <a:ext cx="2294443"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200" dirty="0">
                <a:solidFill>
                  <a:schemeClr val="dk1"/>
                </a:solidFill>
                <a:latin typeface="Helvetica Neue"/>
                <a:ea typeface="Helvetica Neue"/>
                <a:cs typeface="Helvetica Neue"/>
                <a:sym typeface="Helvetica Neue"/>
              </a:rPr>
              <a:t>Les enfants dans les </a:t>
            </a:r>
            <a:r>
              <a:rPr lang="fr-FR" sz="2200" b="1" dirty="0">
                <a:solidFill>
                  <a:schemeClr val="dk1"/>
                </a:solidFill>
                <a:latin typeface="Helvetica Neue"/>
                <a:ea typeface="Helvetica Neue"/>
                <a:cs typeface="Helvetica Neue"/>
                <a:sym typeface="Helvetica Neue"/>
              </a:rPr>
              <a:t>travaux dangereux</a:t>
            </a:r>
          </a:p>
        </p:txBody>
      </p:sp>
      <p:cxnSp>
        <p:nvCxnSpPr>
          <p:cNvPr id="318" name="Google Shape;318;p7"/>
          <p:cNvCxnSpPr/>
          <p:nvPr/>
        </p:nvCxnSpPr>
        <p:spPr>
          <a:xfrm rot="10800000" flipH="1">
            <a:off x="2078331" y="3429001"/>
            <a:ext cx="2963870" cy="2624919"/>
          </a:xfrm>
          <a:prstGeom prst="straightConnector1">
            <a:avLst/>
          </a:prstGeom>
          <a:noFill/>
          <a:ln w="9525" cap="flat" cmpd="sng">
            <a:solidFill>
              <a:schemeClr val="accent1"/>
            </a:solidFill>
            <a:prstDash val="solid"/>
            <a:miter lim="800000"/>
            <a:headEnd type="none" w="sm" len="sm"/>
            <a:tailEnd type="none" w="sm" len="sm"/>
          </a:ln>
        </p:spPr>
      </p:cxnSp>
      <p:cxnSp>
        <p:nvCxnSpPr>
          <p:cNvPr id="319" name="Google Shape;319;p7"/>
          <p:cNvCxnSpPr/>
          <p:nvPr/>
        </p:nvCxnSpPr>
        <p:spPr>
          <a:xfrm rot="10800000" flipH="1">
            <a:off x="2241593" y="2258989"/>
            <a:ext cx="6695145" cy="3712443"/>
          </a:xfrm>
          <a:prstGeom prst="straightConnector1">
            <a:avLst/>
          </a:prstGeom>
          <a:noFill/>
          <a:ln w="9525" cap="flat" cmpd="sng">
            <a:solidFill>
              <a:schemeClr val="accent1"/>
            </a:solidFill>
            <a:prstDash val="solid"/>
            <a:miter lim="800000"/>
            <a:headEnd type="none" w="sm" len="sm"/>
            <a:tailEnd type="none" w="sm" len="sm"/>
          </a:ln>
        </p:spPr>
      </p:cxnSp>
      <p:cxnSp>
        <p:nvCxnSpPr>
          <p:cNvPr id="320" name="Google Shape;320;p7"/>
          <p:cNvCxnSpPr/>
          <p:nvPr/>
        </p:nvCxnSpPr>
        <p:spPr>
          <a:xfrm rot="10800000" flipH="1">
            <a:off x="2196809" y="3082831"/>
            <a:ext cx="7429447" cy="2971089"/>
          </a:xfrm>
          <a:prstGeom prst="straightConnector1">
            <a:avLst/>
          </a:prstGeom>
          <a:noFill/>
          <a:ln w="9525" cap="flat" cmpd="sng">
            <a:solidFill>
              <a:schemeClr val="accent1"/>
            </a:solidFill>
            <a:prstDash val="solid"/>
            <a:miter lim="800000"/>
            <a:headEnd type="none" w="sm" len="sm"/>
            <a:tailEnd type="none" w="sm" len="sm"/>
          </a:ln>
        </p:spPr>
      </p:cxnSp>
      <p:cxnSp>
        <p:nvCxnSpPr>
          <p:cNvPr id="321" name="Google Shape;321;p7"/>
          <p:cNvCxnSpPr/>
          <p:nvPr/>
        </p:nvCxnSpPr>
        <p:spPr>
          <a:xfrm rot="10800000" flipH="1">
            <a:off x="2074588" y="4527599"/>
            <a:ext cx="6913385" cy="1801763"/>
          </a:xfrm>
          <a:prstGeom prst="straightConnector1">
            <a:avLst/>
          </a:prstGeom>
          <a:noFill/>
          <a:ln w="9525" cap="flat" cmpd="sng">
            <a:solidFill>
              <a:schemeClr val="accent1"/>
            </a:solidFill>
            <a:prstDash val="solid"/>
            <a:miter lim="800000"/>
            <a:headEnd type="none" w="sm" len="sm"/>
            <a:tailEnd type="none" w="sm" len="sm"/>
          </a:ln>
        </p:spPr>
      </p:cxnSp>
      <p:sp>
        <p:nvSpPr>
          <p:cNvPr id="322" name="Google Shape;322;p7"/>
          <p:cNvSpPr/>
          <p:nvPr/>
        </p:nvSpPr>
        <p:spPr>
          <a:xfrm>
            <a:off x="3927111" y="5956797"/>
            <a:ext cx="4112408"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2400" b="1" dirty="0">
                <a:solidFill>
                  <a:srgbClr val="35B2B4"/>
                </a:solidFill>
                <a:latin typeface="Calibri"/>
                <a:ea typeface="Calibri"/>
                <a:cs typeface="Calibri"/>
                <a:sym typeface="Calibri"/>
              </a:rPr>
              <a:t>Toutes les filles et tous les garçons de moins de 18 ans</a:t>
            </a:r>
            <a:endParaRPr sz="2400" dirty="0"/>
          </a:p>
        </p:txBody>
      </p:sp>
      <p:pic>
        <p:nvPicPr>
          <p:cNvPr id="323" name="Google Shape;323;p7"/>
          <p:cNvPicPr preferRelativeResize="0"/>
          <p:nvPr/>
        </p:nvPicPr>
        <p:blipFill rotWithShape="1">
          <a:blip r:embed="rId3">
            <a:alphaModFix/>
          </a:blip>
          <a:srcRect/>
          <a:stretch/>
        </p:blipFill>
        <p:spPr>
          <a:xfrm>
            <a:off x="10613380" y="266826"/>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8"/>
          <p:cNvSpPr txBox="1">
            <a:spLocks noGrp="1"/>
          </p:cNvSpPr>
          <p:nvPr>
            <p:ph type="body" idx="1"/>
          </p:nvPr>
        </p:nvSpPr>
        <p:spPr>
          <a:xfrm>
            <a:off x="5576755" y="191220"/>
            <a:ext cx="7300912" cy="66080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3200"/>
              <a:buNone/>
            </a:pPr>
            <a:r>
              <a:rPr lang="en-GB" dirty="0">
                <a:solidFill>
                  <a:schemeClr val="dk1"/>
                </a:solidFill>
              </a:rPr>
              <a:t>TRAVAIL DANGEREUX</a:t>
            </a:r>
            <a:endParaRPr dirty="0"/>
          </a:p>
        </p:txBody>
      </p:sp>
      <p:sp>
        <p:nvSpPr>
          <p:cNvPr id="330" name="Google Shape;330;p8"/>
          <p:cNvSpPr txBox="1">
            <a:spLocks noGrp="1"/>
          </p:cNvSpPr>
          <p:nvPr>
            <p:ph type="body" idx="2"/>
          </p:nvPr>
        </p:nvSpPr>
        <p:spPr>
          <a:xfrm>
            <a:off x="4449775" y="920922"/>
            <a:ext cx="6467700" cy="144600"/>
          </a:xfrm>
          <a:prstGeom prst="rect">
            <a:avLst/>
          </a:prstGeom>
          <a:noFill/>
          <a:ln>
            <a:noFill/>
          </a:ln>
        </p:spPr>
        <p:txBody>
          <a:bodyPr spcFirstLastPara="1" wrap="square" lIns="91425" tIns="45700" rIns="0" bIns="45700" anchor="t" anchorCtr="0">
            <a:noAutofit/>
          </a:bodyPr>
          <a:lstStyle/>
          <a:p>
            <a:pPr marL="228600" lvl="0" indent="-238125" algn="l" rtl="0">
              <a:lnSpc>
                <a:spcPct val="90000"/>
              </a:lnSpc>
              <a:spcBef>
                <a:spcPts val="0"/>
              </a:spcBef>
              <a:spcAft>
                <a:spcPts val="0"/>
              </a:spcAft>
              <a:buSzPts val="3750"/>
              <a:buChar char="•"/>
            </a:pPr>
            <a:r>
              <a:rPr lang="fr-FR" sz="2300" dirty="0">
                <a:solidFill>
                  <a:srgbClr val="97467D"/>
                </a:solidFill>
              </a:rPr>
              <a:t>Exposé à des abus physiques,  psychologiques ou sexuels</a:t>
            </a:r>
            <a:endParaRPr sz="2300" dirty="0"/>
          </a:p>
          <a:p>
            <a:pPr marL="228600" lvl="0" indent="-238125" algn="l" rtl="0">
              <a:lnSpc>
                <a:spcPct val="90000"/>
              </a:lnSpc>
              <a:spcBef>
                <a:spcPts val="1000"/>
              </a:spcBef>
              <a:spcAft>
                <a:spcPts val="0"/>
              </a:spcAft>
              <a:buSzPts val="3750"/>
              <a:buChar char="•"/>
            </a:pPr>
            <a:r>
              <a:rPr lang="fr-FR" sz="2300" dirty="0">
                <a:solidFill>
                  <a:srgbClr val="97467D"/>
                </a:solidFill>
              </a:rPr>
              <a:t>Sous terre, sous l'eau, à des hauteurs dangereuses ou dans des espaces confinés</a:t>
            </a:r>
            <a:endParaRPr sz="2300" dirty="0"/>
          </a:p>
          <a:p>
            <a:pPr marL="228600" lvl="0" indent="-238125" algn="l" rtl="0">
              <a:lnSpc>
                <a:spcPct val="90000"/>
              </a:lnSpc>
              <a:spcBef>
                <a:spcPts val="1000"/>
              </a:spcBef>
              <a:spcAft>
                <a:spcPts val="0"/>
              </a:spcAft>
              <a:buSzPts val="3750"/>
              <a:buChar char="•"/>
            </a:pPr>
            <a:r>
              <a:rPr lang="fr-FR" sz="2300" dirty="0">
                <a:solidFill>
                  <a:srgbClr val="97467D"/>
                </a:solidFill>
              </a:rPr>
              <a:t>Machines, équipements, outils ou charges lourdes dangereux</a:t>
            </a:r>
            <a:r>
              <a:rPr lang="en-GB" sz="2300" dirty="0">
                <a:solidFill>
                  <a:srgbClr val="97467D"/>
                </a:solidFill>
              </a:rPr>
              <a:t>l</a:t>
            </a:r>
            <a:endParaRPr sz="2300" dirty="0"/>
          </a:p>
          <a:p>
            <a:pPr marL="228600" lvl="0" indent="-238125" algn="l" rtl="0">
              <a:lnSpc>
                <a:spcPct val="90000"/>
              </a:lnSpc>
              <a:spcBef>
                <a:spcPts val="1000"/>
              </a:spcBef>
              <a:spcAft>
                <a:spcPts val="0"/>
              </a:spcAft>
              <a:buSzPts val="3750"/>
              <a:buChar char="•"/>
            </a:pPr>
            <a:r>
              <a:rPr lang="fr-FR" sz="2300" dirty="0">
                <a:solidFill>
                  <a:srgbClr val="026794"/>
                </a:solidFill>
              </a:rPr>
              <a:t>Environnements insalubres et préjudiciables à la santé (substances, agents, processus, niveaux sonores, températures dangereuses, etc.)</a:t>
            </a:r>
            <a:endParaRPr sz="2300" dirty="0"/>
          </a:p>
          <a:p>
            <a:pPr marL="228600" lvl="0" indent="-238125" algn="l" rtl="0">
              <a:lnSpc>
                <a:spcPct val="90000"/>
              </a:lnSpc>
              <a:spcBef>
                <a:spcPts val="1000"/>
              </a:spcBef>
              <a:spcAft>
                <a:spcPts val="0"/>
              </a:spcAft>
              <a:buSzPts val="3750"/>
              <a:buChar char="•"/>
            </a:pPr>
            <a:r>
              <a:rPr lang="fr-FR" sz="2300" dirty="0">
                <a:solidFill>
                  <a:srgbClr val="026794"/>
                </a:solidFill>
              </a:rPr>
              <a:t>Conditions difficiles, longues heures de travail, de nuit, loin du domicile, confiné dans les locaux de l'employeur</a:t>
            </a:r>
            <a:r>
              <a:rPr lang="en-GB" sz="2300" dirty="0">
                <a:solidFill>
                  <a:srgbClr val="026794"/>
                </a:solidFill>
              </a:rPr>
              <a:t>  </a:t>
            </a:r>
            <a:endParaRPr sz="2300" dirty="0"/>
          </a:p>
          <a:p>
            <a:pPr marL="228600" lvl="0" indent="-76200" algn="l" rtl="0">
              <a:lnSpc>
                <a:spcPct val="90000"/>
              </a:lnSpc>
              <a:spcBef>
                <a:spcPts val="1000"/>
              </a:spcBef>
              <a:spcAft>
                <a:spcPts val="0"/>
              </a:spcAft>
              <a:buClr>
                <a:schemeClr val="accent5"/>
              </a:buClr>
              <a:buSzPts val="2400"/>
              <a:buNone/>
            </a:pPr>
            <a:endParaRPr sz="2400" dirty="0"/>
          </a:p>
        </p:txBody>
      </p:sp>
      <p:sp>
        <p:nvSpPr>
          <p:cNvPr id="331" name="Google Shape;331;p8"/>
          <p:cNvSpPr txBox="1">
            <a:spLocks noGrp="1"/>
          </p:cNvSpPr>
          <p:nvPr>
            <p:ph type="body" idx="3"/>
          </p:nvPr>
        </p:nvSpPr>
        <p:spPr>
          <a:xfrm>
            <a:off x="351253" y="11975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sz="3200" dirty="0"/>
              <a:t>PIRES FORMES DE TRAVAIL DES ENFANTS</a:t>
            </a:r>
          </a:p>
        </p:txBody>
      </p:sp>
      <p:grpSp>
        <p:nvGrpSpPr>
          <p:cNvPr id="332" name="Google Shape;332;p8"/>
          <p:cNvGrpSpPr/>
          <p:nvPr/>
        </p:nvGrpSpPr>
        <p:grpSpPr>
          <a:xfrm>
            <a:off x="-507732" y="2955851"/>
            <a:ext cx="3926346" cy="3926346"/>
            <a:chOff x="68739" y="0"/>
            <a:chExt cx="3926346" cy="3926346"/>
          </a:xfrm>
        </p:grpSpPr>
        <p:sp>
          <p:nvSpPr>
            <p:cNvPr id="333" name="Google Shape;333;p8"/>
            <p:cNvSpPr/>
            <p:nvPr/>
          </p:nvSpPr>
          <p:spPr>
            <a:xfrm>
              <a:off x="68739" y="0"/>
              <a:ext cx="3926346" cy="3926346"/>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4" name="Google Shape;334;p8"/>
            <p:cNvSpPr txBox="1"/>
            <p:nvPr/>
          </p:nvSpPr>
          <p:spPr>
            <a:xfrm>
              <a:off x="1345783" y="196317"/>
              <a:ext cx="1372257" cy="588951"/>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dirty="0">
                <a:solidFill>
                  <a:schemeClr val="lt1"/>
                </a:solidFill>
                <a:latin typeface="Calibri"/>
                <a:ea typeface="Calibri"/>
                <a:cs typeface="Calibri"/>
                <a:sym typeface="Calibri"/>
              </a:endParaRPr>
            </a:p>
          </p:txBody>
        </p:sp>
        <p:sp>
          <p:nvSpPr>
            <p:cNvPr id="335" name="Google Shape;335;p8"/>
            <p:cNvSpPr/>
            <p:nvPr/>
          </p:nvSpPr>
          <p:spPr>
            <a:xfrm>
              <a:off x="557215" y="981586"/>
              <a:ext cx="2944759" cy="2944759"/>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6" name="Google Shape;336;p8"/>
            <p:cNvSpPr txBox="1"/>
            <p:nvPr/>
          </p:nvSpPr>
          <p:spPr>
            <a:xfrm>
              <a:off x="1343466" y="1165633"/>
              <a:ext cx="1372257" cy="552142"/>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dirty="0">
                <a:solidFill>
                  <a:schemeClr val="lt1"/>
                </a:solidFill>
                <a:latin typeface="Calibri"/>
                <a:ea typeface="Calibri"/>
                <a:cs typeface="Calibri"/>
                <a:sym typeface="Calibri"/>
              </a:endParaRPr>
            </a:p>
          </p:txBody>
        </p:sp>
        <p:sp>
          <p:nvSpPr>
            <p:cNvPr id="337" name="Google Shape;337;p8"/>
            <p:cNvSpPr/>
            <p:nvPr/>
          </p:nvSpPr>
          <p:spPr>
            <a:xfrm>
              <a:off x="1048008" y="1963173"/>
              <a:ext cx="1963173" cy="1963173"/>
            </a:xfrm>
            <a:prstGeom prst="ellipse">
              <a:avLst/>
            </a:prstGeom>
            <a:solidFill>
              <a:srgbClr val="90A6B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38" name="Google Shape;338;p8"/>
            <p:cNvSpPr txBox="1"/>
            <p:nvPr/>
          </p:nvSpPr>
          <p:spPr>
            <a:xfrm>
              <a:off x="1335509" y="2453966"/>
              <a:ext cx="1388172" cy="981586"/>
            </a:xfrm>
            <a:prstGeom prst="rect">
              <a:avLst/>
            </a:prstGeom>
            <a:noFill/>
            <a:ln>
              <a:noFill/>
            </a:ln>
          </p:spPr>
          <p:txBody>
            <a:bodyPr spcFirstLastPara="1" wrap="square" lIns="120900" tIns="120900" rIns="120900" bIns="120900" anchor="ctr" anchorCtr="0">
              <a:noAutofit/>
            </a:bodyPr>
            <a:lstStyle/>
            <a:p>
              <a:pPr lvl="0" algn="ctr"/>
              <a:r>
                <a:rPr lang="fr-FR" sz="1600" dirty="0">
                  <a:solidFill>
                    <a:schemeClr val="lt1"/>
                  </a:solidFill>
                  <a:latin typeface="Calibri"/>
                  <a:ea typeface="Calibri"/>
                  <a:cs typeface="Calibri"/>
                  <a:sym typeface="Calibri"/>
                </a:rPr>
                <a:t>Pires formes de travail des enfants</a:t>
              </a:r>
              <a:endParaRPr lang="fr-FR" sz="1400" dirty="0">
                <a:solidFill>
                  <a:schemeClr val="dk1"/>
                </a:solidFill>
                <a:latin typeface="Calibri"/>
                <a:ea typeface="Calibri"/>
                <a:cs typeface="Calibri"/>
                <a:sym typeface="Calibri"/>
              </a:endParaRPr>
            </a:p>
          </p:txBody>
        </p:sp>
      </p:grpSp>
      <p:sp>
        <p:nvSpPr>
          <p:cNvPr id="339" name="Google Shape;339;p8"/>
          <p:cNvSpPr txBox="1"/>
          <p:nvPr/>
        </p:nvSpPr>
        <p:spPr>
          <a:xfrm>
            <a:off x="351253" y="2081800"/>
            <a:ext cx="3010181" cy="7207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1900"/>
              <a:buFont typeface="Helvetica Neue"/>
              <a:buNone/>
            </a:pPr>
            <a:r>
              <a:rPr lang="fr-FR" sz="1600" dirty="0">
                <a:solidFill>
                  <a:schemeClr val="dk2"/>
                </a:solidFill>
                <a:latin typeface="Helvetica Neue"/>
                <a:ea typeface="Helvetica Neue"/>
                <a:cs typeface="Helvetica Neue"/>
                <a:sym typeface="Helvetica Neue"/>
              </a:rPr>
              <a:t>Convention 182 sur les pires formes de travail des enfants. Recommandation 190</a:t>
            </a:r>
            <a:endParaRPr sz="1100" dirty="0"/>
          </a:p>
        </p:txBody>
      </p:sp>
      <p:sp>
        <p:nvSpPr>
          <p:cNvPr id="340" name="Google Shape;340;p8"/>
          <p:cNvSpPr/>
          <p:nvPr/>
        </p:nvSpPr>
        <p:spPr>
          <a:xfrm rot="-5400000">
            <a:off x="2956017" y="1310999"/>
            <a:ext cx="2264569" cy="800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a:solidFill>
                  <a:srgbClr val="97467D"/>
                </a:solidFill>
                <a:latin typeface="Calibri"/>
                <a:ea typeface="Calibri"/>
                <a:cs typeface="Calibri"/>
                <a:sym typeface="Calibri"/>
              </a:rPr>
              <a:t>NATURE</a:t>
            </a:r>
            <a:endParaRPr dirty="0"/>
          </a:p>
        </p:txBody>
      </p:sp>
      <p:sp>
        <p:nvSpPr>
          <p:cNvPr id="341" name="Google Shape;341;p8"/>
          <p:cNvSpPr/>
          <p:nvPr/>
        </p:nvSpPr>
        <p:spPr>
          <a:xfrm rot="-5400000">
            <a:off x="2268900" y="4511877"/>
            <a:ext cx="3638700"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a:solidFill>
                  <a:srgbClr val="026794"/>
                </a:solidFill>
                <a:latin typeface="Calibri"/>
                <a:ea typeface="Calibri"/>
                <a:cs typeface="Calibri"/>
                <a:sym typeface="Calibri"/>
              </a:rPr>
              <a:t>CIRCONSTANCE</a:t>
            </a:r>
            <a:endParaRPr dirty="0"/>
          </a:p>
        </p:txBody>
      </p:sp>
      <p:pic>
        <p:nvPicPr>
          <p:cNvPr id="342" name="Google Shape;342;p8"/>
          <p:cNvPicPr preferRelativeResize="0"/>
          <p:nvPr/>
        </p:nvPicPr>
        <p:blipFill rotWithShape="1">
          <a:blip r:embed="rId3">
            <a:alphaModFix/>
          </a:blip>
          <a:srcRect/>
          <a:stretch/>
        </p:blipFill>
        <p:spPr>
          <a:xfrm>
            <a:off x="10565549" y="191219"/>
            <a:ext cx="1440292" cy="9432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9"/>
          <p:cNvSpPr txBox="1">
            <a:spLocks noGrp="1"/>
          </p:cNvSpPr>
          <p:nvPr>
            <p:ph type="body" idx="1"/>
          </p:nvPr>
        </p:nvSpPr>
        <p:spPr>
          <a:xfrm>
            <a:off x="4100513" y="528639"/>
            <a:ext cx="7300912" cy="615344"/>
          </a:xfrm>
          <a:prstGeom prst="rect">
            <a:avLst/>
          </a:prstGeom>
          <a:noFill/>
          <a:ln>
            <a:noFill/>
          </a:ln>
        </p:spPr>
        <p:txBody>
          <a:bodyPr spcFirstLastPara="1" wrap="square" lIns="91425" tIns="45700" rIns="91425" bIns="45700" anchor="t" anchorCtr="0">
            <a:normAutofit/>
          </a:bodyPr>
          <a:lstStyle/>
          <a:p>
            <a:pPr marL="0" lvl="0" indent="0">
              <a:spcBef>
                <a:spcPts val="0"/>
              </a:spcBef>
              <a:buClr>
                <a:schemeClr val="dk1"/>
              </a:buClr>
            </a:pPr>
            <a:r>
              <a:rPr lang="en-GB" dirty="0">
                <a:solidFill>
                  <a:schemeClr val="dk1"/>
                </a:solidFill>
              </a:rPr>
              <a:t>ÂGE MINIMUM EN RÉSUMÉ :</a:t>
            </a:r>
            <a:endParaRPr dirty="0"/>
          </a:p>
        </p:txBody>
      </p:sp>
      <p:sp>
        <p:nvSpPr>
          <p:cNvPr id="349" name="Google Shape;349;p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sz="3200" dirty="0"/>
              <a:t>TRAVAIL DES ENFANTS</a:t>
            </a:r>
            <a:endParaRPr sz="3200" dirty="0"/>
          </a:p>
        </p:txBody>
      </p:sp>
      <p:grpSp>
        <p:nvGrpSpPr>
          <p:cNvPr id="350" name="Google Shape;350;p9"/>
          <p:cNvGrpSpPr/>
          <p:nvPr/>
        </p:nvGrpSpPr>
        <p:grpSpPr>
          <a:xfrm>
            <a:off x="-944667" y="2282966"/>
            <a:ext cx="4542632" cy="4542632"/>
            <a:chOff x="0" y="56600"/>
            <a:chExt cx="4542632" cy="4542632"/>
          </a:xfrm>
        </p:grpSpPr>
        <p:sp>
          <p:nvSpPr>
            <p:cNvPr id="351" name="Google Shape;351;p9"/>
            <p:cNvSpPr/>
            <p:nvPr/>
          </p:nvSpPr>
          <p:spPr>
            <a:xfrm>
              <a:off x="0" y="56600"/>
              <a:ext cx="4542632" cy="4542632"/>
            </a:xfrm>
            <a:prstGeom prst="ellipse">
              <a:avLst/>
            </a:prstGeom>
            <a:solidFill>
              <a:srgbClr val="00587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2" name="Google Shape;352;p9"/>
            <p:cNvSpPr txBox="1"/>
            <p:nvPr/>
          </p:nvSpPr>
          <p:spPr>
            <a:xfrm>
              <a:off x="1477491" y="283731"/>
              <a:ext cx="1587649" cy="681394"/>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dk1"/>
                </a:buClr>
                <a:buSzPts val="2000"/>
                <a:buFont typeface="Calibri"/>
                <a:buNone/>
              </a:pPr>
              <a:endParaRPr sz="2000" dirty="0">
                <a:solidFill>
                  <a:schemeClr val="lt1"/>
                </a:solidFill>
                <a:latin typeface="Calibri"/>
                <a:ea typeface="Calibri"/>
                <a:cs typeface="Calibri"/>
                <a:sym typeface="Calibri"/>
              </a:endParaRPr>
            </a:p>
          </p:txBody>
        </p:sp>
        <p:sp>
          <p:nvSpPr>
            <p:cNvPr id="353" name="Google Shape;353;p9"/>
            <p:cNvSpPr/>
            <p:nvPr/>
          </p:nvSpPr>
          <p:spPr>
            <a:xfrm>
              <a:off x="567828" y="1192257"/>
              <a:ext cx="3406974" cy="3406974"/>
            </a:xfrm>
            <a:prstGeom prst="ellipse">
              <a:avLst/>
            </a:prstGeom>
            <a:solidFill>
              <a:srgbClr val="2B7FB8"/>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4" name="Google Shape;354;p9"/>
            <p:cNvSpPr txBox="1"/>
            <p:nvPr/>
          </p:nvSpPr>
          <p:spPr>
            <a:xfrm>
              <a:off x="1440665" y="1532953"/>
              <a:ext cx="1587649" cy="638807"/>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chemeClr val="lt1"/>
                </a:buClr>
                <a:buSzPts val="2000"/>
                <a:buFont typeface="Calibri"/>
                <a:buNone/>
              </a:pPr>
              <a:r>
                <a:rPr lang="en-GB" sz="2000" dirty="0">
                  <a:solidFill>
                    <a:schemeClr val="lt1"/>
                  </a:solidFill>
                  <a:latin typeface="Calibri"/>
                  <a:ea typeface="Calibri"/>
                  <a:cs typeface="Calibri"/>
                  <a:sym typeface="Calibri"/>
                </a:rPr>
                <a:t>Travail des enfants</a:t>
              </a:r>
              <a:endParaRPr lang="en-GB" sz="2000" dirty="0"/>
            </a:p>
          </p:txBody>
        </p:sp>
        <p:sp>
          <p:nvSpPr>
            <p:cNvPr id="355" name="Google Shape;355;p9"/>
            <p:cNvSpPr/>
            <p:nvPr/>
          </p:nvSpPr>
          <p:spPr>
            <a:xfrm>
              <a:off x="1135658" y="2327916"/>
              <a:ext cx="2271316" cy="2271316"/>
            </a:xfrm>
            <a:prstGeom prst="ellipse">
              <a:avLst/>
            </a:prstGeom>
            <a:solidFill>
              <a:srgbClr val="90A6B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6" name="Google Shape;356;p9"/>
            <p:cNvSpPr txBox="1"/>
            <p:nvPr/>
          </p:nvSpPr>
          <p:spPr>
            <a:xfrm>
              <a:off x="1468284" y="2895744"/>
              <a:ext cx="1606062" cy="1135658"/>
            </a:xfrm>
            <a:prstGeom prst="rect">
              <a:avLst/>
            </a:prstGeom>
            <a:noFill/>
            <a:ln>
              <a:noFill/>
            </a:ln>
          </p:spPr>
          <p:txBody>
            <a:bodyPr spcFirstLastPara="1" wrap="square" lIns="142225" tIns="142225" rIns="142225" bIns="142225" anchor="ctr" anchorCtr="0">
              <a:noAutofit/>
            </a:bodyPr>
            <a:lstStyle/>
            <a:p>
              <a:pPr lvl="0" algn="ctr"/>
              <a:r>
                <a:rPr lang="fr-FR" sz="2000" dirty="0">
                  <a:solidFill>
                    <a:schemeClr val="lt1"/>
                  </a:solidFill>
                  <a:latin typeface="Calibri"/>
                  <a:ea typeface="Calibri"/>
                  <a:cs typeface="Calibri"/>
                  <a:sym typeface="Calibri"/>
                </a:rPr>
                <a:t>Pires formes de travail des enfants</a:t>
              </a:r>
              <a:endParaRPr lang="fr-FR" sz="1800" dirty="0">
                <a:solidFill>
                  <a:schemeClr val="dk1"/>
                </a:solidFill>
                <a:latin typeface="Calibri"/>
                <a:ea typeface="Calibri"/>
                <a:cs typeface="Calibri"/>
                <a:sym typeface="Calibri"/>
              </a:endParaRPr>
            </a:p>
          </p:txBody>
        </p:sp>
      </p:grpSp>
      <p:grpSp>
        <p:nvGrpSpPr>
          <p:cNvPr id="357" name="Google Shape;357;p9"/>
          <p:cNvGrpSpPr/>
          <p:nvPr/>
        </p:nvGrpSpPr>
        <p:grpSpPr>
          <a:xfrm>
            <a:off x="3677983" y="1384828"/>
            <a:ext cx="8229600" cy="3747338"/>
            <a:chOff x="-3" y="1159"/>
            <a:chExt cx="4132" cy="2310"/>
          </a:xfrm>
        </p:grpSpPr>
        <p:grpSp>
          <p:nvGrpSpPr>
            <p:cNvPr id="358" name="Google Shape;358;p9"/>
            <p:cNvGrpSpPr/>
            <p:nvPr/>
          </p:nvGrpSpPr>
          <p:grpSpPr>
            <a:xfrm>
              <a:off x="0" y="1162"/>
              <a:ext cx="4126" cy="2304"/>
              <a:chOff x="0" y="1162"/>
              <a:chExt cx="4126" cy="2304"/>
            </a:xfrm>
          </p:grpSpPr>
          <p:grpSp>
            <p:nvGrpSpPr>
              <p:cNvPr id="359" name="Google Shape;359;p9"/>
              <p:cNvGrpSpPr/>
              <p:nvPr/>
            </p:nvGrpSpPr>
            <p:grpSpPr>
              <a:xfrm>
                <a:off x="0" y="1162"/>
                <a:ext cx="825" cy="576"/>
                <a:chOff x="0" y="1162"/>
                <a:chExt cx="825" cy="576"/>
              </a:xfrm>
            </p:grpSpPr>
            <p:sp>
              <p:nvSpPr>
                <p:cNvPr id="360" name="Google Shape;360;p9"/>
                <p:cNvSpPr/>
                <p:nvPr/>
              </p:nvSpPr>
              <p:spPr>
                <a:xfrm>
                  <a:off x="43"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dirty="0">
                    <a:solidFill>
                      <a:schemeClr val="dk1"/>
                    </a:solidFill>
                    <a:latin typeface="Arial"/>
                    <a:ea typeface="Arial"/>
                    <a:cs typeface="Arial"/>
                    <a:sym typeface="Arial"/>
                  </a:endParaRPr>
                </a:p>
              </p:txBody>
            </p:sp>
            <p:sp>
              <p:nvSpPr>
                <p:cNvPr id="361" name="Google Shape;361;p9"/>
                <p:cNvSpPr/>
                <p:nvPr/>
              </p:nvSpPr>
              <p:spPr>
                <a:xfrm>
                  <a:off x="0"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62" name="Google Shape;362;p9"/>
              <p:cNvGrpSpPr/>
              <p:nvPr/>
            </p:nvGrpSpPr>
            <p:grpSpPr>
              <a:xfrm>
                <a:off x="825" y="1162"/>
                <a:ext cx="825" cy="576"/>
                <a:chOff x="825" y="1162"/>
                <a:chExt cx="825" cy="576"/>
              </a:xfrm>
            </p:grpSpPr>
            <p:sp>
              <p:nvSpPr>
                <p:cNvPr id="363" name="Google Shape;363;p9"/>
                <p:cNvSpPr/>
                <p:nvPr/>
              </p:nvSpPr>
              <p:spPr>
                <a:xfrm>
                  <a:off x="868"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64" name="Google Shape;364;p9"/>
                <p:cNvSpPr/>
                <p:nvPr/>
              </p:nvSpPr>
              <p:spPr>
                <a:xfrm>
                  <a:off x="825"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65" name="Google Shape;365;p9"/>
              <p:cNvGrpSpPr/>
              <p:nvPr/>
            </p:nvGrpSpPr>
            <p:grpSpPr>
              <a:xfrm>
                <a:off x="1650" y="1162"/>
                <a:ext cx="825" cy="576"/>
                <a:chOff x="1650" y="1162"/>
                <a:chExt cx="825" cy="576"/>
              </a:xfrm>
            </p:grpSpPr>
            <p:sp>
              <p:nvSpPr>
                <p:cNvPr id="366" name="Google Shape;366;p9"/>
                <p:cNvSpPr/>
                <p:nvPr/>
              </p:nvSpPr>
              <p:spPr>
                <a:xfrm>
                  <a:off x="1693"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67" name="Google Shape;367;p9"/>
                <p:cNvSpPr/>
                <p:nvPr/>
              </p:nvSpPr>
              <p:spPr>
                <a:xfrm>
                  <a:off x="1650"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68" name="Google Shape;368;p9"/>
              <p:cNvGrpSpPr/>
              <p:nvPr/>
            </p:nvGrpSpPr>
            <p:grpSpPr>
              <a:xfrm>
                <a:off x="2475" y="1162"/>
                <a:ext cx="825" cy="576"/>
                <a:chOff x="2475" y="1162"/>
                <a:chExt cx="825" cy="576"/>
              </a:xfrm>
            </p:grpSpPr>
            <p:sp>
              <p:nvSpPr>
                <p:cNvPr id="369" name="Google Shape;369;p9"/>
                <p:cNvSpPr/>
                <p:nvPr/>
              </p:nvSpPr>
              <p:spPr>
                <a:xfrm>
                  <a:off x="2518" y="1162"/>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70" name="Google Shape;370;p9"/>
                <p:cNvSpPr/>
                <p:nvPr/>
              </p:nvSpPr>
              <p:spPr>
                <a:xfrm>
                  <a:off x="2475" y="1162"/>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71" name="Google Shape;371;p9"/>
              <p:cNvGrpSpPr/>
              <p:nvPr/>
            </p:nvGrpSpPr>
            <p:grpSpPr>
              <a:xfrm>
                <a:off x="3292" y="1162"/>
                <a:ext cx="834" cy="576"/>
                <a:chOff x="3292" y="1162"/>
                <a:chExt cx="834" cy="576"/>
              </a:xfrm>
            </p:grpSpPr>
            <p:sp>
              <p:nvSpPr>
                <p:cNvPr id="372" name="Google Shape;372;p9"/>
                <p:cNvSpPr/>
                <p:nvPr/>
              </p:nvSpPr>
              <p:spPr>
                <a:xfrm>
                  <a:off x="3292" y="1162"/>
                  <a:ext cx="832" cy="550"/>
                </a:xfrm>
                <a:prstGeom prst="rect">
                  <a:avLst/>
                </a:prstGeom>
                <a:solidFill>
                  <a:srgbClr val="FFBA5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73" name="Google Shape;373;p9"/>
                <p:cNvSpPr/>
                <p:nvPr/>
              </p:nvSpPr>
              <p:spPr>
                <a:xfrm>
                  <a:off x="3300" y="1162"/>
                  <a:ext cx="826"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74" name="Google Shape;374;p9"/>
              <p:cNvGrpSpPr/>
              <p:nvPr/>
            </p:nvGrpSpPr>
            <p:grpSpPr>
              <a:xfrm>
                <a:off x="0" y="1738"/>
                <a:ext cx="825" cy="576"/>
                <a:chOff x="0" y="1738"/>
                <a:chExt cx="825" cy="576"/>
              </a:xfrm>
            </p:grpSpPr>
            <p:sp>
              <p:nvSpPr>
                <p:cNvPr id="375" name="Google Shape;375;p9"/>
                <p:cNvSpPr/>
                <p:nvPr/>
              </p:nvSpPr>
              <p:spPr>
                <a:xfrm>
                  <a:off x="43"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dirty="0">
                    <a:solidFill>
                      <a:schemeClr val="dk1"/>
                    </a:solidFill>
                    <a:latin typeface="Arial"/>
                    <a:ea typeface="Arial"/>
                    <a:cs typeface="Arial"/>
                    <a:sym typeface="Arial"/>
                  </a:endParaRPr>
                </a:p>
              </p:txBody>
            </p:sp>
            <p:sp>
              <p:nvSpPr>
                <p:cNvPr id="376" name="Google Shape;376;p9"/>
                <p:cNvSpPr/>
                <p:nvPr/>
              </p:nvSpPr>
              <p:spPr>
                <a:xfrm>
                  <a:off x="0"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77" name="Google Shape;377;p9"/>
              <p:cNvGrpSpPr/>
              <p:nvPr/>
            </p:nvGrpSpPr>
            <p:grpSpPr>
              <a:xfrm>
                <a:off x="825" y="1738"/>
                <a:ext cx="825" cy="576"/>
                <a:chOff x="825" y="1738"/>
                <a:chExt cx="825" cy="576"/>
              </a:xfrm>
            </p:grpSpPr>
            <p:sp>
              <p:nvSpPr>
                <p:cNvPr id="378" name="Google Shape;378;p9"/>
                <p:cNvSpPr/>
                <p:nvPr/>
              </p:nvSpPr>
              <p:spPr>
                <a:xfrm>
                  <a:off x="868"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79" name="Google Shape;379;p9"/>
                <p:cNvSpPr/>
                <p:nvPr/>
              </p:nvSpPr>
              <p:spPr>
                <a:xfrm>
                  <a:off x="825"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80" name="Google Shape;380;p9"/>
              <p:cNvGrpSpPr/>
              <p:nvPr/>
            </p:nvGrpSpPr>
            <p:grpSpPr>
              <a:xfrm>
                <a:off x="1650" y="1738"/>
                <a:ext cx="825" cy="576"/>
                <a:chOff x="1650" y="1738"/>
                <a:chExt cx="825" cy="576"/>
              </a:xfrm>
            </p:grpSpPr>
            <p:sp>
              <p:nvSpPr>
                <p:cNvPr id="381" name="Google Shape;381;p9"/>
                <p:cNvSpPr/>
                <p:nvPr/>
              </p:nvSpPr>
              <p:spPr>
                <a:xfrm>
                  <a:off x="1693" y="1738"/>
                  <a:ext cx="739" cy="57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82" name="Google Shape;382;p9"/>
                <p:cNvSpPr/>
                <p:nvPr/>
              </p:nvSpPr>
              <p:spPr>
                <a:xfrm>
                  <a:off x="1650"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83" name="Google Shape;383;p9"/>
              <p:cNvGrpSpPr/>
              <p:nvPr/>
            </p:nvGrpSpPr>
            <p:grpSpPr>
              <a:xfrm>
                <a:off x="2475" y="1738"/>
                <a:ext cx="825" cy="576"/>
                <a:chOff x="2475" y="1738"/>
                <a:chExt cx="825" cy="576"/>
              </a:xfrm>
            </p:grpSpPr>
            <p:sp>
              <p:nvSpPr>
                <p:cNvPr id="384" name="Google Shape;384;p9"/>
                <p:cNvSpPr/>
                <p:nvPr/>
              </p:nvSpPr>
              <p:spPr>
                <a:xfrm>
                  <a:off x="2475" y="1738"/>
                  <a:ext cx="825" cy="576"/>
                </a:xfrm>
                <a:prstGeom prst="rect">
                  <a:avLst/>
                </a:prstGeom>
                <a:solidFill>
                  <a:srgbClr val="02679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026794"/>
                    </a:solidFill>
                    <a:highlight>
                      <a:srgbClr val="35B2B4"/>
                    </a:highlight>
                    <a:latin typeface="Calibri"/>
                    <a:ea typeface="Calibri"/>
                    <a:cs typeface="Calibri"/>
                    <a:sym typeface="Calibri"/>
                  </a:endParaRPr>
                </a:p>
              </p:txBody>
            </p:sp>
            <p:sp>
              <p:nvSpPr>
                <p:cNvPr id="385" name="Google Shape;385;p9"/>
                <p:cNvSpPr/>
                <p:nvPr/>
              </p:nvSpPr>
              <p:spPr>
                <a:xfrm>
                  <a:off x="2475" y="1738"/>
                  <a:ext cx="825"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86" name="Google Shape;386;p9"/>
              <p:cNvGrpSpPr/>
              <p:nvPr/>
            </p:nvGrpSpPr>
            <p:grpSpPr>
              <a:xfrm>
                <a:off x="3300" y="1738"/>
                <a:ext cx="826" cy="576"/>
                <a:chOff x="3300" y="1738"/>
                <a:chExt cx="826" cy="576"/>
              </a:xfrm>
            </p:grpSpPr>
            <p:sp>
              <p:nvSpPr>
                <p:cNvPr id="387" name="Google Shape;387;p9"/>
                <p:cNvSpPr/>
                <p:nvPr/>
              </p:nvSpPr>
              <p:spPr>
                <a:xfrm>
                  <a:off x="3300" y="1738"/>
                  <a:ext cx="826" cy="576"/>
                </a:xfrm>
                <a:prstGeom prst="rect">
                  <a:avLst/>
                </a:prstGeom>
                <a:solidFill>
                  <a:srgbClr val="FFBA5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388" name="Google Shape;388;p9"/>
                <p:cNvSpPr/>
                <p:nvPr/>
              </p:nvSpPr>
              <p:spPr>
                <a:xfrm>
                  <a:off x="3300" y="1738"/>
                  <a:ext cx="826" cy="576"/>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89" name="Google Shape;389;p9"/>
              <p:cNvGrpSpPr/>
              <p:nvPr/>
            </p:nvGrpSpPr>
            <p:grpSpPr>
              <a:xfrm>
                <a:off x="0" y="2314"/>
                <a:ext cx="825" cy="480"/>
                <a:chOff x="0" y="2314"/>
                <a:chExt cx="825" cy="480"/>
              </a:xfrm>
            </p:grpSpPr>
            <p:sp>
              <p:nvSpPr>
                <p:cNvPr id="390" name="Google Shape;390;p9"/>
                <p:cNvSpPr/>
                <p:nvPr/>
              </p:nvSpPr>
              <p:spPr>
                <a:xfrm>
                  <a:off x="43" y="2314"/>
                  <a:ext cx="739" cy="48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dirty="0">
                    <a:solidFill>
                      <a:schemeClr val="dk1"/>
                    </a:solidFill>
                    <a:latin typeface="Arial"/>
                    <a:ea typeface="Arial"/>
                    <a:cs typeface="Arial"/>
                    <a:sym typeface="Arial"/>
                  </a:endParaRPr>
                </a:p>
              </p:txBody>
            </p:sp>
            <p:sp>
              <p:nvSpPr>
                <p:cNvPr id="391" name="Google Shape;391;p9"/>
                <p:cNvSpPr/>
                <p:nvPr/>
              </p:nvSpPr>
              <p:spPr>
                <a:xfrm>
                  <a:off x="0"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92" name="Google Shape;392;p9"/>
              <p:cNvGrpSpPr/>
              <p:nvPr/>
            </p:nvGrpSpPr>
            <p:grpSpPr>
              <a:xfrm>
                <a:off x="825" y="2314"/>
                <a:ext cx="825" cy="480"/>
                <a:chOff x="825" y="2314"/>
                <a:chExt cx="825" cy="480"/>
              </a:xfrm>
            </p:grpSpPr>
            <p:sp>
              <p:nvSpPr>
                <p:cNvPr id="393" name="Google Shape;393;p9"/>
                <p:cNvSpPr/>
                <p:nvPr/>
              </p:nvSpPr>
              <p:spPr>
                <a:xfrm>
                  <a:off x="868" y="2314"/>
                  <a:ext cx="739" cy="48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rgbClr val="FFFF66"/>
                      </a:solidFill>
                      <a:latin typeface="Arial"/>
                      <a:ea typeface="Arial"/>
                      <a:cs typeface="Arial"/>
                      <a:sym typeface="Arial"/>
                    </a:rPr>
                    <a:t> </a:t>
                  </a:r>
                  <a:endParaRPr dirty="0"/>
                </a:p>
                <a:p>
                  <a:pPr marL="0" marR="0" lvl="0" indent="0" algn="ctr" rtl="0">
                    <a:spcBef>
                      <a:spcPts val="0"/>
                    </a:spcBef>
                    <a:spcAft>
                      <a:spcPts val="0"/>
                    </a:spcAft>
                    <a:buNone/>
                  </a:pPr>
                  <a:endParaRPr sz="1400" dirty="0">
                    <a:solidFill>
                      <a:srgbClr val="FFFF66"/>
                    </a:solidFill>
                    <a:latin typeface="Arial"/>
                    <a:ea typeface="Arial"/>
                    <a:cs typeface="Arial"/>
                    <a:sym typeface="Arial"/>
                  </a:endParaRPr>
                </a:p>
              </p:txBody>
            </p:sp>
            <p:sp>
              <p:nvSpPr>
                <p:cNvPr id="394" name="Google Shape;394;p9"/>
                <p:cNvSpPr/>
                <p:nvPr/>
              </p:nvSpPr>
              <p:spPr>
                <a:xfrm>
                  <a:off x="825"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395" name="Google Shape;395;p9"/>
              <p:cNvGrpSpPr/>
              <p:nvPr/>
            </p:nvGrpSpPr>
            <p:grpSpPr>
              <a:xfrm>
                <a:off x="1650" y="2314"/>
                <a:ext cx="825" cy="480"/>
                <a:chOff x="1650" y="2314"/>
                <a:chExt cx="825" cy="480"/>
              </a:xfrm>
            </p:grpSpPr>
            <p:sp>
              <p:nvSpPr>
                <p:cNvPr id="396" name="Google Shape;396;p9"/>
                <p:cNvSpPr/>
                <p:nvPr/>
              </p:nvSpPr>
              <p:spPr>
                <a:xfrm>
                  <a:off x="1650" y="2314"/>
                  <a:ext cx="825" cy="480"/>
                </a:xfrm>
                <a:prstGeom prst="rect">
                  <a:avLst/>
                </a:prstGeom>
                <a:solidFill>
                  <a:srgbClr val="35B2B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397" name="Google Shape;397;p9"/>
                <p:cNvSpPr/>
                <p:nvPr/>
              </p:nvSpPr>
              <p:spPr>
                <a:xfrm>
                  <a:off x="1650" y="2314"/>
                  <a:ext cx="825"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sp>
            <p:nvSpPr>
              <p:cNvPr id="398" name="Google Shape;398;p9"/>
              <p:cNvSpPr/>
              <p:nvPr/>
            </p:nvSpPr>
            <p:spPr>
              <a:xfrm>
                <a:off x="2475" y="2314"/>
                <a:ext cx="825" cy="480"/>
              </a:xfrm>
              <a:prstGeom prst="rect">
                <a:avLst/>
              </a:prstGeom>
              <a:solidFill>
                <a:srgbClr val="02679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399" name="Google Shape;399;p9"/>
              <p:cNvGrpSpPr/>
              <p:nvPr/>
            </p:nvGrpSpPr>
            <p:grpSpPr>
              <a:xfrm>
                <a:off x="3300" y="2314"/>
                <a:ext cx="826" cy="480"/>
                <a:chOff x="3300" y="2314"/>
                <a:chExt cx="826" cy="480"/>
              </a:xfrm>
            </p:grpSpPr>
            <p:sp>
              <p:nvSpPr>
                <p:cNvPr id="400" name="Google Shape;400;p9"/>
                <p:cNvSpPr/>
                <p:nvPr/>
              </p:nvSpPr>
              <p:spPr>
                <a:xfrm>
                  <a:off x="3300" y="2314"/>
                  <a:ext cx="826" cy="480"/>
                </a:xfrm>
                <a:prstGeom prst="rect">
                  <a:avLst/>
                </a:prstGeom>
                <a:solidFill>
                  <a:srgbClr val="FFBA5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401" name="Google Shape;401;p9"/>
                <p:cNvSpPr/>
                <p:nvPr/>
              </p:nvSpPr>
              <p:spPr>
                <a:xfrm>
                  <a:off x="3300" y="2314"/>
                  <a:ext cx="826" cy="48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402" name="Google Shape;402;p9"/>
              <p:cNvGrpSpPr/>
              <p:nvPr/>
            </p:nvGrpSpPr>
            <p:grpSpPr>
              <a:xfrm>
                <a:off x="0" y="2794"/>
                <a:ext cx="825" cy="672"/>
                <a:chOff x="0" y="2794"/>
                <a:chExt cx="825" cy="672"/>
              </a:xfrm>
            </p:grpSpPr>
            <p:sp>
              <p:nvSpPr>
                <p:cNvPr id="403" name="Google Shape;403;p9"/>
                <p:cNvSpPr/>
                <p:nvPr/>
              </p:nvSpPr>
              <p:spPr>
                <a:xfrm>
                  <a:off x="43" y="2794"/>
                  <a:ext cx="739"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dirty="0">
                      <a:solidFill>
                        <a:schemeClr val="dk1"/>
                      </a:solidFill>
                    </a:rPr>
                    <a:t>Âge de l'enfant</a:t>
                  </a:r>
                  <a:endParaRPr dirty="0">
                    <a:solidFill>
                      <a:schemeClr val="dk1"/>
                    </a:solidFill>
                  </a:endParaRPr>
                </a:p>
              </p:txBody>
            </p:sp>
            <p:sp>
              <p:nvSpPr>
                <p:cNvPr id="404" name="Google Shape;404;p9"/>
                <p:cNvSpPr/>
                <p:nvPr/>
              </p:nvSpPr>
              <p:spPr>
                <a:xfrm>
                  <a:off x="0"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405" name="Google Shape;405;p9"/>
              <p:cNvGrpSpPr/>
              <p:nvPr/>
            </p:nvGrpSpPr>
            <p:grpSpPr>
              <a:xfrm>
                <a:off x="825" y="2794"/>
                <a:ext cx="825" cy="672"/>
                <a:chOff x="825" y="2794"/>
                <a:chExt cx="825" cy="672"/>
              </a:xfrm>
            </p:grpSpPr>
            <p:sp>
              <p:nvSpPr>
                <p:cNvPr id="406" name="Google Shape;406;p9"/>
                <p:cNvSpPr/>
                <p:nvPr/>
              </p:nvSpPr>
              <p:spPr>
                <a:xfrm>
                  <a:off x="868" y="2794"/>
                  <a:ext cx="739"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400" dirty="0">
                      <a:solidFill>
                        <a:schemeClr val="dk1"/>
                      </a:solidFill>
                      <a:latin typeface="Arial"/>
                      <a:ea typeface="Arial"/>
                      <a:cs typeface="Arial"/>
                      <a:sym typeface="Arial"/>
                    </a:rPr>
                    <a:t>Travail exclu de la législation sur l'âge minimum</a:t>
                  </a:r>
                </a:p>
              </p:txBody>
            </p:sp>
            <p:sp>
              <p:nvSpPr>
                <p:cNvPr id="407" name="Google Shape;407;p9"/>
                <p:cNvSpPr/>
                <p:nvPr/>
              </p:nvSpPr>
              <p:spPr>
                <a:xfrm>
                  <a:off x="825"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408" name="Google Shape;408;p9"/>
              <p:cNvGrpSpPr/>
              <p:nvPr/>
            </p:nvGrpSpPr>
            <p:grpSpPr>
              <a:xfrm>
                <a:off x="1650" y="2794"/>
                <a:ext cx="825" cy="672"/>
                <a:chOff x="1650" y="2794"/>
                <a:chExt cx="825" cy="672"/>
              </a:xfrm>
            </p:grpSpPr>
            <p:sp>
              <p:nvSpPr>
                <p:cNvPr id="409" name="Google Shape;409;p9"/>
                <p:cNvSpPr/>
                <p:nvPr/>
              </p:nvSpPr>
              <p:spPr>
                <a:xfrm>
                  <a:off x="1693" y="2794"/>
                  <a:ext cx="739"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400" dirty="0">
                      <a:solidFill>
                        <a:schemeClr val="dk1"/>
                      </a:solidFill>
                      <a:latin typeface="Arial"/>
                      <a:ea typeface="Arial"/>
                      <a:cs typeface="Arial"/>
                      <a:sym typeface="Arial"/>
                    </a:rPr>
                    <a:t>Travail léger</a:t>
                  </a:r>
                  <a:endParaRPr sz="1400" dirty="0">
                    <a:solidFill>
                      <a:schemeClr val="dk1"/>
                    </a:solidFill>
                    <a:latin typeface="Arial"/>
                    <a:ea typeface="Arial"/>
                    <a:cs typeface="Arial"/>
                    <a:sym typeface="Arial"/>
                  </a:endParaRPr>
                </a:p>
              </p:txBody>
            </p:sp>
            <p:sp>
              <p:nvSpPr>
                <p:cNvPr id="410" name="Google Shape;410;p9"/>
                <p:cNvSpPr/>
                <p:nvPr/>
              </p:nvSpPr>
              <p:spPr>
                <a:xfrm>
                  <a:off x="1650"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411" name="Google Shape;411;p9"/>
              <p:cNvGrpSpPr/>
              <p:nvPr/>
            </p:nvGrpSpPr>
            <p:grpSpPr>
              <a:xfrm>
                <a:off x="2475" y="2794"/>
                <a:ext cx="825" cy="672"/>
                <a:chOff x="2475" y="2794"/>
                <a:chExt cx="825" cy="672"/>
              </a:xfrm>
            </p:grpSpPr>
            <p:sp>
              <p:nvSpPr>
                <p:cNvPr id="412" name="Google Shape;412;p9"/>
                <p:cNvSpPr/>
                <p:nvPr/>
              </p:nvSpPr>
              <p:spPr>
                <a:xfrm>
                  <a:off x="2518" y="2794"/>
                  <a:ext cx="739"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400" dirty="0">
                      <a:solidFill>
                        <a:schemeClr val="dk1"/>
                      </a:solidFill>
                      <a:latin typeface="Arial"/>
                      <a:ea typeface="Arial"/>
                      <a:cs typeface="Arial"/>
                      <a:sym typeface="Arial"/>
                    </a:rPr>
                    <a:t>Travail décent : travail sans danger et non léger</a:t>
                  </a:r>
                  <a:endParaRPr sz="1400" dirty="0">
                    <a:solidFill>
                      <a:schemeClr val="dk1"/>
                    </a:solidFill>
                    <a:latin typeface="Arial"/>
                    <a:ea typeface="Arial"/>
                    <a:cs typeface="Arial"/>
                    <a:sym typeface="Arial"/>
                  </a:endParaRPr>
                </a:p>
              </p:txBody>
            </p:sp>
            <p:sp>
              <p:nvSpPr>
                <p:cNvPr id="413" name="Google Shape;413;p9"/>
                <p:cNvSpPr/>
                <p:nvPr/>
              </p:nvSpPr>
              <p:spPr>
                <a:xfrm>
                  <a:off x="2475" y="2794"/>
                  <a:ext cx="825"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nvGrpSpPr>
              <p:cNvPr id="414" name="Google Shape;414;p9"/>
              <p:cNvGrpSpPr/>
              <p:nvPr/>
            </p:nvGrpSpPr>
            <p:grpSpPr>
              <a:xfrm>
                <a:off x="3300" y="2794"/>
                <a:ext cx="826" cy="672"/>
                <a:chOff x="3300" y="2794"/>
                <a:chExt cx="826" cy="672"/>
              </a:xfrm>
            </p:grpSpPr>
            <p:sp>
              <p:nvSpPr>
                <p:cNvPr id="415" name="Google Shape;415;p9"/>
                <p:cNvSpPr/>
                <p:nvPr/>
              </p:nvSpPr>
              <p:spPr>
                <a:xfrm>
                  <a:off x="3343" y="2794"/>
                  <a:ext cx="781" cy="67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fr-FR" sz="1300" dirty="0">
                      <a:solidFill>
                        <a:schemeClr val="dk1"/>
                      </a:solidFill>
                      <a:latin typeface="Arial"/>
                      <a:ea typeface="Arial"/>
                      <a:cs typeface="Arial"/>
                      <a:sym typeface="Arial"/>
                    </a:rPr>
                    <a:t>Pires formes de travail des enfants, y compris les travaux dangereux</a:t>
                  </a:r>
                  <a:endParaRPr sz="1300" dirty="0"/>
                </a:p>
              </p:txBody>
            </p:sp>
            <p:sp>
              <p:nvSpPr>
                <p:cNvPr id="416" name="Google Shape;416;p9"/>
                <p:cNvSpPr/>
                <p:nvPr/>
              </p:nvSpPr>
              <p:spPr>
                <a:xfrm>
                  <a:off x="3300" y="2794"/>
                  <a:ext cx="826" cy="672"/>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grpSp>
        <p:sp>
          <p:nvSpPr>
            <p:cNvPr id="417" name="Google Shape;417;p9"/>
            <p:cNvSpPr/>
            <p:nvPr/>
          </p:nvSpPr>
          <p:spPr>
            <a:xfrm>
              <a:off x="-3" y="1159"/>
              <a:ext cx="4132" cy="2310"/>
            </a:xfrm>
            <a:prstGeom prst="rect">
              <a:avLst/>
            </a:prstGeom>
            <a:noFill/>
            <a:ln w="9525" cap="flat" cmpd="sng">
              <a:solidFill>
                <a:srgbClr val="A0A0A0"/>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cxnSp>
        <p:nvCxnSpPr>
          <p:cNvPr id="418" name="Google Shape;418;p9"/>
          <p:cNvCxnSpPr/>
          <p:nvPr/>
        </p:nvCxnSpPr>
        <p:spPr>
          <a:xfrm rot="10800000" flipH="1">
            <a:off x="5307174" y="2281918"/>
            <a:ext cx="6590451" cy="42178"/>
          </a:xfrm>
          <a:prstGeom prst="straightConnector1">
            <a:avLst/>
          </a:prstGeom>
          <a:noFill/>
          <a:ln w="57150" cap="flat" cmpd="sng">
            <a:solidFill>
              <a:srgbClr val="70995C"/>
            </a:solidFill>
            <a:prstDash val="solid"/>
            <a:round/>
            <a:headEnd type="none" w="med" len="med"/>
            <a:tailEnd type="none" w="med" len="med"/>
          </a:ln>
        </p:spPr>
      </p:cxnSp>
      <p:sp>
        <p:nvSpPr>
          <p:cNvPr id="419" name="Google Shape;419;p9"/>
          <p:cNvSpPr txBox="1"/>
          <p:nvPr/>
        </p:nvSpPr>
        <p:spPr>
          <a:xfrm>
            <a:off x="3757087" y="1282417"/>
            <a:ext cx="1223962" cy="33655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dirty="0">
                <a:solidFill>
                  <a:schemeClr val="dk1"/>
                </a:solidFill>
                <a:latin typeface="Arial"/>
                <a:ea typeface="Arial"/>
                <a:cs typeface="Arial"/>
                <a:sym typeface="Arial"/>
              </a:rPr>
              <a:t>18 ans </a:t>
            </a:r>
            <a:endParaRPr dirty="0"/>
          </a:p>
        </p:txBody>
      </p:sp>
      <p:sp>
        <p:nvSpPr>
          <p:cNvPr id="420" name="Google Shape;420;p9"/>
          <p:cNvSpPr txBox="1"/>
          <p:nvPr/>
        </p:nvSpPr>
        <p:spPr>
          <a:xfrm>
            <a:off x="3793015" y="2112660"/>
            <a:ext cx="2545791" cy="33851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dirty="0">
                <a:solidFill>
                  <a:schemeClr val="dk1"/>
                </a:solidFill>
                <a:latin typeface="Arial"/>
                <a:ea typeface="Arial"/>
                <a:cs typeface="Arial"/>
                <a:sym typeface="Arial"/>
              </a:rPr>
              <a:t>15 (14) &lt; </a:t>
            </a:r>
            <a:r>
              <a:rPr lang="en-GB" sz="1500" b="1" dirty="0">
                <a:solidFill>
                  <a:schemeClr val="dk1"/>
                </a:solidFill>
                <a:latin typeface="Arial"/>
                <a:ea typeface="Arial"/>
                <a:cs typeface="Arial"/>
                <a:sym typeface="Arial"/>
              </a:rPr>
              <a:t>âge minimum </a:t>
            </a:r>
            <a:r>
              <a:rPr lang="en-GB" sz="1600" b="1" dirty="0">
                <a:solidFill>
                  <a:schemeClr val="dk1"/>
                </a:solidFill>
                <a:latin typeface="Arial"/>
                <a:ea typeface="Arial"/>
                <a:cs typeface="Arial"/>
                <a:sym typeface="Arial"/>
              </a:rPr>
              <a:t>&gt;</a:t>
            </a:r>
            <a:endParaRPr dirty="0"/>
          </a:p>
        </p:txBody>
      </p:sp>
      <p:sp>
        <p:nvSpPr>
          <p:cNvPr id="421" name="Google Shape;421;p9"/>
          <p:cNvSpPr txBox="1"/>
          <p:nvPr/>
        </p:nvSpPr>
        <p:spPr>
          <a:xfrm>
            <a:off x="3793015" y="3109778"/>
            <a:ext cx="956608"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dirty="0">
                <a:solidFill>
                  <a:schemeClr val="dk1"/>
                </a:solidFill>
                <a:latin typeface="Arial"/>
                <a:ea typeface="Arial"/>
                <a:cs typeface="Arial"/>
                <a:sym typeface="Arial"/>
              </a:rPr>
              <a:t>13 (12)</a:t>
            </a:r>
            <a:endParaRPr dirty="0"/>
          </a:p>
        </p:txBody>
      </p:sp>
      <p:pic>
        <p:nvPicPr>
          <p:cNvPr id="422" name="Google Shape;422;p9"/>
          <p:cNvPicPr preferRelativeResize="0"/>
          <p:nvPr/>
        </p:nvPicPr>
        <p:blipFill rotWithShape="1">
          <a:blip r:embed="rId3">
            <a:alphaModFix/>
          </a:blip>
          <a:srcRect/>
          <a:stretch/>
        </p:blipFill>
        <p:spPr>
          <a:xfrm>
            <a:off x="10467291" y="200782"/>
            <a:ext cx="1440292" cy="943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3199</TotalTime>
  <Words>6459</Words>
  <Application>Microsoft Office PowerPoint</Application>
  <PresentationFormat>Grand écran</PresentationFormat>
  <Paragraphs>361</Paragraphs>
  <Slides>30</Slides>
  <Notes>30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30</vt:i4>
      </vt:variant>
    </vt:vector>
  </HeadingPairs>
  <TitlesOfParts>
    <vt:vector size="36" baseType="lpstr">
      <vt:lpstr>Calibri</vt:lpstr>
      <vt:lpstr>Courier New</vt:lpstr>
      <vt:lpstr>Noto Sans Symbols</vt:lpstr>
      <vt:lpstr>Arial</vt:lpstr>
      <vt:lpstr>Helvetica Neue</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ACTIVITÉ FACULTATIVE : RÉFLÉCHIR AUX FORCES ET AUX FAIBLESSES DE LA LOI</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ACTIVITÉ FACULTATIVE : IDENTIFIER L'IMPACT DE LA CRISE SUR LE TRAVAIL DES ENFANTS DANS LE CONTEXTE</vt:lpstr>
      <vt:lpstr>ACTIVITÉ FACULTATIVE : IDENTIFIER  L'IMPACT DE LA CRISE SUR LE TRAVAIL DES ENFANTS DANS LE CONTEXTE</vt:lpstr>
      <vt:lpstr>Présentation PowerPoint</vt:lpstr>
      <vt:lpstr>Présentation PowerPoint</vt:lpstr>
      <vt:lpstr>Présentation PowerPoint</vt:lpstr>
      <vt:lpstr>Présentation PowerPoint</vt:lpstr>
      <vt:lpstr>EXERCICE FACULTATIF : CARTOGRAPHIE CORPORELLE POUR LE TRAVAIL DES ENFANTS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110</cp:revision>
  <dcterms:created xsi:type="dcterms:W3CDTF">2017-12-20T18:51:03Z</dcterms:created>
  <dcterms:modified xsi:type="dcterms:W3CDTF">2023-05-11T23:03:50Z</dcterms:modified>
</cp:coreProperties>
</file>