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2192000" cy="6858000"/>
  <p:notesSz cx="6858000" cy="9144000"/>
  <p:embeddedFontLst>
    <p:embeddedFont>
      <p:font typeface="Calibri" panose="020F0502020204030204" pitchFamily="34" charset="0"/>
      <p:regular r:id="rId27"/>
      <p:bold r:id="rId28"/>
      <p:italic r:id="rId29"/>
      <p:boldItalic r:id="rId30"/>
    </p:embeddedFont>
    <p:embeddedFont>
      <p:font typeface="Helvetica Neue" panose="020B060402020202020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5" roundtripDataSignature="AMtx7mglnhACuwET3XFIUEZgDTgX9Enng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248" autoAdjust="0"/>
  </p:normalViewPr>
  <p:slideViewPr>
    <p:cSldViewPr snapToGrid="0">
      <p:cViewPr varScale="1">
        <p:scale>
          <a:sx n="78" d="100"/>
          <a:sy n="78" d="100"/>
        </p:scale>
        <p:origin x="850"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customschemas.google.com/relationships/presentationmetadata" Target="meta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‹N°›</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30" name="Google Shape;23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dirty="0">
                <a:solidFill>
                  <a:schemeClr val="dk1"/>
                </a:solidFill>
                <a:latin typeface="Calibri"/>
                <a:ea typeface="Calibri"/>
                <a:cs typeface="Calibri"/>
                <a:sym typeface="Calibri"/>
              </a:rPr>
              <a:t>Expliquez que :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Lors des situations d'urgence à déclenchement rapide ou lorsque l'accès, le temps ou les ressources sont limités, les évaluations initiales rapides peuvent contribuer à fournir des informations utiles sur les PFTE ou les facteurs de risque élevés du travail des enfants pour aider à informer les éléments clés de la planification tels que l’Aperçu des besoins humanitaires (HNO)</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Une autre option consiste à intégrer les indicateurs du travail des enfants dans la grande variété d'évaluations des besoins qui auront lieu dans les contextes humanitaires à travers les secteurs pertinents tels que la protection de l'enfance, l'éducation, la sécurité alimentaire et les moyens de subsistance, afin d'informer la planification de la réponse à moyen et long terme. Cependant, lorsque l'accès, le temps et les ressources dédiées sont disponibles, les acteurs humanitaires doivent travailler ensemble pour initier des évaluations ou des recherches plus approfondies sur le travail des enfants (types spécifiques) afin d'informer une programmation globale à long terme.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01" name="Google Shape;301;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12" name="Google Shape;312;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2" name="Google Shape;322;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fr-FR" dirty="0"/>
              <a:t>Expliquez que pendant la collecte des données primaires, les acteurs humanitaires doivent prendre en compte les éléments suivants : </a:t>
            </a:r>
            <a:r>
              <a:rPr lang="en-GB" dirty="0"/>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Si le travail des enfants est une préoccupation préexistante. Si c'est le cas ou s'il existe des modèles connus de PFTE ou des facteurs de risque, les PFTE et le travail des enfants doivent être intégrés dans les trois options d'évaluation.</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L'utilisation d'indicateurs indirects peut aider à fournir des informations, à prévenir les retards et à fixer des objectifs basés sur des facteurs associés ou des facteurs de risque connus, tels que les enfants non scolarisés, l'augmentation du nombre de ménages ayant besoin de sécurité alimentaire, la présence de PFTE.</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Tirer le meilleur parti des opportunités intersectorielles ou multisectorielles peut s'avérer rentable, contribuer à une image plus complète du travail des enfants, et aider à la compréhension et à l'appropriation du travail des enfants par plusieurs secteurs; ainsi que des secteurs humanitaires connexes tels que la protection de l'enfance, la violence basée sur le genre, l'éducation, les besoins fondamentaux, le relèvement rapide, la sécurité alimentaire et les moyens de subsistance, l'aide sous forme de transferts monétaires ou de coupons (CVA), et la santé. Les enquêtes nationales sur le travail des enfants ou sur les ménages, les évaluations de la vulnérabilité et les évaluations des besoins après désastre (PDNA) offrent toutes des opportunités.</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Il est recommandé d'adopter une approche coordonnée pour évaluer le travail des enfants afin d'améliorer la disponibilité et la qualité des données sur le travail des enfants. La coordination humanitaire peut aider à rassembler les acteurs pendant la préparation et la réponse pour développer des cadres d'évaluation coordonnés du travail des enfants.</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Si les acteurs humanitaires ne sont pas familiers avec les évaluations ou les recherches sur le travail des enfants, il est important de rechercher le soutien et l'assistance technique d'acteurs qui le sont. Les structures de coordination humanitaire sont le meilleur point de départ pour identifier cette expertise. </a:t>
            </a:r>
            <a:endParaRPr dirty="0"/>
          </a:p>
        </p:txBody>
      </p:sp>
      <p:sp>
        <p:nvSpPr>
          <p:cNvPr id="323" name="Google Shape;323;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34" name="Google Shape;33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2" name="Google Shape;342;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43" name="Google Shape;343;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a:t>
            </a:r>
            <a:r>
              <a:rPr lang="fr-FR" sz="1100" dirty="0"/>
              <a:t>Les considérations sur les activités productives des enfants, le travail des enfants et les PFTE peuvent être extraites en posant des questions, par exemple, sur la violence sexuelle, la détresse psychosociale, les dangers et les blessures, l'éducation, la séparation familiale.  L'utilisation de questions, sur « pourquoi/où et comment » les enfants font face à des difficultés, peut être utile à cet effet.</a:t>
            </a:r>
            <a:endParaRPr dirty="0"/>
          </a:p>
        </p:txBody>
      </p:sp>
      <p:sp>
        <p:nvSpPr>
          <p:cNvPr id="352" name="Google Shape;352;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0" name="Google Shape;360;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fr-FR" sz="1200" b="1" dirty="0">
                <a:solidFill>
                  <a:schemeClr val="dk1"/>
                </a:solidFill>
                <a:latin typeface="Calibri"/>
                <a:ea typeface="Calibri"/>
                <a:cs typeface="Calibri"/>
                <a:sym typeface="Calibri"/>
              </a:rPr>
              <a:t>Expliquer que </a:t>
            </a:r>
            <a:r>
              <a:rPr lang="fr-FR" sz="1200" b="0" dirty="0">
                <a:solidFill>
                  <a:schemeClr val="dk1"/>
                </a:solidFill>
                <a:latin typeface="Calibri"/>
                <a:ea typeface="Calibri"/>
                <a:cs typeface="Calibri"/>
                <a:sym typeface="Calibri"/>
              </a:rPr>
              <a:t>les indicateurs sur le travail des enfants doivent donner la priorité à l'identification de l'âge des enfants qui travaillent, car cela permet de déterminer combien d'enfants qui travaillent ont atteint l'âge légal du travail léger ou décent, ou ceux qui sont trop jeunes pour travailler et donc dans le travail des enfants, rappelons que l'âge est l'un des plus grands déterminants du travail des enfants, </a:t>
            </a:r>
            <a:r>
              <a:rPr lang="fr-FR" sz="1200" b="1" dirty="0">
                <a:solidFill>
                  <a:schemeClr val="dk1"/>
                </a:solidFill>
                <a:latin typeface="Calibri"/>
                <a:ea typeface="Calibri"/>
                <a:cs typeface="Calibri"/>
                <a:sym typeface="Calibri"/>
              </a:rPr>
              <a:t>les jours et les heures de travail </a:t>
            </a:r>
            <a:r>
              <a:rPr lang="fr-FR" sz="1200" b="0" dirty="0">
                <a:solidFill>
                  <a:schemeClr val="dk1"/>
                </a:solidFill>
                <a:latin typeface="Calibri"/>
                <a:ea typeface="Calibri"/>
                <a:cs typeface="Calibri"/>
                <a:sym typeface="Calibri"/>
              </a:rPr>
              <a:t>par semaine et ainsi que </a:t>
            </a:r>
            <a:r>
              <a:rPr lang="fr-FR" sz="1200" b="1" dirty="0">
                <a:solidFill>
                  <a:schemeClr val="dk1"/>
                </a:solidFill>
                <a:latin typeface="Calibri"/>
                <a:ea typeface="Calibri"/>
                <a:cs typeface="Calibri"/>
                <a:sym typeface="Calibri"/>
              </a:rPr>
              <a:t>les tâches, la nature et les conditions du travail </a:t>
            </a:r>
            <a:r>
              <a:rPr lang="fr-FR" sz="1200" b="0" dirty="0">
                <a:solidFill>
                  <a:schemeClr val="dk1"/>
                </a:solidFill>
                <a:latin typeface="Calibri"/>
                <a:ea typeface="Calibri"/>
                <a:cs typeface="Calibri"/>
                <a:sym typeface="Calibri"/>
              </a:rPr>
              <a:t>aident tous à déterminer si le travail est acceptable pour l'âge de l'enfant, classé comme travail des enfants ou dangereux.</a:t>
            </a:r>
            <a:r>
              <a:rPr lang="en-GB" sz="1200" b="0" dirty="0">
                <a:solidFill>
                  <a:schemeClr val="dk1"/>
                </a:solidFill>
                <a:latin typeface="Calibri"/>
                <a:ea typeface="Calibri"/>
                <a:cs typeface="Calibri"/>
                <a:sym typeface="Calibri"/>
              </a:rPr>
              <a:t>  </a:t>
            </a:r>
            <a:endParaRPr b="0" dirty="0"/>
          </a:p>
          <a:p>
            <a:pPr marL="171450" lvl="0" indent="-9525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fr-FR" sz="1200" b="1" dirty="0">
                <a:solidFill>
                  <a:schemeClr val="dk1"/>
                </a:solidFill>
                <a:latin typeface="Calibri"/>
                <a:ea typeface="Calibri"/>
                <a:cs typeface="Calibri"/>
                <a:sym typeface="Calibri"/>
              </a:rPr>
              <a:t>Le fait que les enfants qui travaillent soient scolarisés </a:t>
            </a:r>
            <a:r>
              <a:rPr lang="fr-FR" sz="1200" b="0" dirty="0">
                <a:solidFill>
                  <a:schemeClr val="dk1"/>
                </a:solidFill>
                <a:latin typeface="Calibri"/>
                <a:ea typeface="Calibri"/>
                <a:cs typeface="Calibri"/>
                <a:sym typeface="Calibri"/>
              </a:rPr>
              <a:t>permet de déterminer si le travail a un impact négatif sur l'éducation, qui est un autre facteur déterminant du travail des enfants. N'oubliez pas que tous ces éléments sont étroitement liés à la définition du travail des enfants.</a:t>
            </a:r>
            <a:r>
              <a:rPr lang="en-GB" sz="1200" b="0" dirty="0">
                <a:solidFill>
                  <a:schemeClr val="dk1"/>
                </a:solidFill>
                <a:latin typeface="Calibri"/>
                <a:ea typeface="Calibri"/>
                <a:cs typeface="Calibri"/>
                <a:sym typeface="Calibri"/>
              </a:rPr>
              <a:t> </a:t>
            </a:r>
            <a:endParaRPr b="0" dirty="0"/>
          </a:p>
          <a:p>
            <a:pPr marL="171450" lvl="0" indent="-9525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Expliquez que d'autres facteurs importants à prendre en compte dans le contexte peuvent inclure le genre, le handicap ou l'état de santé, le statut de déplacement ou le statut de séparation qui peuvent tous influencer ou augmenter l'exposition au travail des enfants, et des informations plus détaillées aident à dresser une image plus complète. </a:t>
            </a:r>
            <a:r>
              <a:rPr lang="en-GB" dirty="0"/>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361" name="Google Shape;361;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2" name="Google Shape;372;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1200" dirty="0">
                <a:solidFill>
                  <a:schemeClr val="dk1"/>
                </a:solidFill>
                <a:latin typeface="Calibri"/>
                <a:ea typeface="Calibri"/>
                <a:cs typeface="Calibri"/>
                <a:sym typeface="Calibri"/>
              </a:rPr>
              <a:t>Cette diapositive montre quelques indicateurs qui pourraient aider à indiquer l'impact de la crise sur le travail des enfants, il y en a beaucoup d'autres qui sont disponibles dans  l'outil  «Ce que Nous Devons Savoir » (WWNK) de la boîte à outils sur le travail des enfants. </a:t>
            </a:r>
            <a:endParaRPr dirty="0"/>
          </a:p>
        </p:txBody>
      </p:sp>
      <p:sp>
        <p:nvSpPr>
          <p:cNvPr id="373" name="Google Shape;373;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1" name="Google Shape;381;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dirty="0">
                <a:solidFill>
                  <a:schemeClr val="accent2"/>
                </a:solidFill>
              </a:rPr>
              <a:t>Suggestions : il serait bon d'inclure des recommandations sur les points suivants</a:t>
            </a:r>
            <a:r>
              <a:rPr lang="en-US" dirty="0">
                <a:solidFill>
                  <a:schemeClr val="accent2"/>
                </a:solidFill>
              </a:rPr>
              <a:t> </a:t>
            </a:r>
          </a:p>
          <a:p>
            <a:pPr marL="457200" lvl="0" indent="-317500" algn="l" rtl="0">
              <a:spcBef>
                <a:spcPts val="0"/>
              </a:spcBef>
              <a:spcAft>
                <a:spcPts val="0"/>
              </a:spcAft>
              <a:buClr>
                <a:schemeClr val="accent2"/>
              </a:buClr>
              <a:buSzPts val="1400"/>
              <a:buChar char="-"/>
            </a:pPr>
            <a:r>
              <a:rPr lang="fr-FR" dirty="0">
                <a:solidFill>
                  <a:schemeClr val="accent2"/>
                </a:solidFill>
              </a:rPr>
              <a:t>Formuler des questions neutres/objectives</a:t>
            </a:r>
            <a:endParaRPr lang="en-US" dirty="0">
              <a:solidFill>
                <a:schemeClr val="accent2"/>
              </a:solidFill>
            </a:endParaRPr>
          </a:p>
          <a:p>
            <a:pPr marL="457200" lvl="0" indent="-317500" algn="l" rtl="0">
              <a:spcBef>
                <a:spcPts val="0"/>
              </a:spcBef>
              <a:spcAft>
                <a:spcPts val="0"/>
              </a:spcAft>
              <a:buClr>
                <a:schemeClr val="accent2"/>
              </a:buClr>
              <a:buSzPts val="1400"/>
              <a:buChar char="-"/>
            </a:pPr>
            <a:r>
              <a:rPr lang="fr-FR" dirty="0">
                <a:solidFill>
                  <a:schemeClr val="accent2"/>
                </a:solidFill>
              </a:rPr>
              <a:t>Utiliser des questions fermées pour faciliter l'utilisation/ouvertes si l'échantillon est petit, si vous êtes au début de votre évaluation</a:t>
            </a:r>
            <a:r>
              <a:rPr lang="en-GB" dirty="0">
                <a:solidFill>
                  <a:schemeClr val="accent2"/>
                </a:solidFill>
              </a:rPr>
              <a:t>, etc… </a:t>
            </a:r>
            <a:endParaRPr dirty="0">
              <a:solidFill>
                <a:schemeClr val="accent2"/>
              </a:solidFill>
            </a:endParaRPr>
          </a:p>
          <a:p>
            <a:pPr marL="457200" lvl="0" indent="-317500" algn="l" rtl="0">
              <a:spcBef>
                <a:spcPts val="0"/>
              </a:spcBef>
              <a:spcAft>
                <a:spcPts val="0"/>
              </a:spcAft>
              <a:buClr>
                <a:schemeClr val="accent2"/>
              </a:buClr>
              <a:buSzPts val="1400"/>
              <a:buChar char="-"/>
            </a:pPr>
            <a:r>
              <a:rPr lang="fr-FR" dirty="0">
                <a:solidFill>
                  <a:schemeClr val="accent2"/>
                </a:solidFill>
              </a:rPr>
              <a:t>Clarifier le fait que chaque type de répondant (parents, enfants, autres membres) aura un outil différent à remplir</a:t>
            </a:r>
            <a:endParaRPr dirty="0">
              <a:solidFill>
                <a:schemeClr val="accent2"/>
              </a:solidFill>
            </a:endParaRPr>
          </a:p>
        </p:txBody>
      </p:sp>
      <p:sp>
        <p:nvSpPr>
          <p:cNvPr id="382" name="Google Shape;382;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93" name="Google Shape;393;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7" name="Google Shape;23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38" name="Google Shape;23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8" name="Google Shape;398;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GB" dirty="0"/>
              <a:t>Expliquez que :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Il convient de comprendre et de se mettre d'accord sur les termes et concepts utilisés localement concernant les activités productives des enfants et le travail des enfants, car ils auront un impact sur la façon dont les participants reconnaissent et répondent aux questions. Par exemple, le terme « travailleur domestique » peut être moins courant que des termes comme « garçon/fille de maison » ou « aide à domicile ». De même, les enfants qui travaillent au sein de leur famille peuvent être considérés comme « aidants » plutôt que comme « travailleurs ». Ou encore, si les enfants travaillent pour rembourser une dette (par exemple, le travail en servitude) ou en échange de biens, cela peut ne pas être signalé ou considéré comme du travail. </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Lorsque le niveau d'alphabétisation est faible, les questions ne doivent pas être trop compliquées, elles doivent être traduites et testées avec les répondants et les recenseurs locaux pour s'assurer qu'ils comprennent les questions ou, par exemple, qu'ils sont capables de calculer le nombre d'heures de travail hebdomadaire d'un enfant</a:t>
            </a:r>
            <a:r>
              <a:rPr lang="en-GB" sz="1200" dirty="0">
                <a:solidFill>
                  <a:schemeClr val="dk1"/>
                </a:solidFill>
                <a:latin typeface="Calibri"/>
                <a:ea typeface="Calibri"/>
                <a:cs typeface="Calibri"/>
                <a:sym typeface="Calibri"/>
              </a:rPr>
              <a:t>.</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Étant donné que de nombreuses questions relatives au travail des enfants peuvent être considérées comme sensibles au sein des communautés, la collecte de données doit être traitée avec beaucoup de précautions. L'identification des sujets considérés comme sensibles ou susceptibles d'exposer les enfants et leurs familles à un risque accru de préjudice, en particulier lorsque les conflits, la sécurité personnelle ou l'accès peuvent influencer les résultats, est une priorité. Il faut également s'assurer que l'identité des enfants est protégée dans les méthodologies et les outils de collecte de données et prévenir les préjugés, la stigmatisation et la discrimination des enfants dans les (pires formes de) travail des enfants. Une façon de contourner les sujets sensibles est de poser aux ménages des questions en termes plus généraux sur les activités productives ou le travail des enfants au sein de la communauté plutôt qu'au sein du ménage. Une autre solution consiste à former et à utiliser comme collecteurs de données, des personnes qui sont connues des informateurs ou qui ont des relations existantes avec les enfants par le biais de la prestation de services. </a:t>
            </a:r>
            <a:endParaRPr dirty="0"/>
          </a:p>
        </p:txBody>
      </p:sp>
      <p:sp>
        <p:nvSpPr>
          <p:cNvPr id="399" name="Google Shape;399;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8" name="Google Shape;408;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GB" sz="1200" dirty="0">
                <a:solidFill>
                  <a:schemeClr val="dk1"/>
                </a:solidFill>
                <a:latin typeface="Calibri"/>
                <a:ea typeface="Calibri"/>
                <a:cs typeface="Calibri"/>
                <a:sym typeface="Calibri"/>
              </a:rPr>
              <a:t>Expliquez que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À l'échelle mondiale, le travail des enfants est répandu au sein des ménages, dans les travaux domestiques et agricoles. La collecte de données sensible au genre et à l'âge doit se concentrer sur les tâches et les activités rémunérées et non rémunérées, à l'intérieur et en dehors de la maison, en recueillant des informations sur la façon dont les enfants (filles et garçons) consacrent leur temps aux activités productives, aux tâches ménagères, à la prise en charge, à l'agriculture et aux autres tâches domestiques. Faites attention au fait que se concentrer sur un seul type de travail des enfants ou sur le secteur formel par exemple peut exclure d'autres (pires) formes de travail des enfants ou des groupes vulnérables. Il est important de recueillir des données sur l'économie formelle et informelle pour s'assurer que les secteurs non réglementés sont couverts et que les activités qui peuvent être sous-déclarées sont prises en compte</a:t>
            </a:r>
            <a:r>
              <a:rPr lang="en-GB" sz="1200" dirty="0">
                <a:solidFill>
                  <a:schemeClr val="dk1"/>
                </a:solidFill>
                <a:latin typeface="Calibri"/>
                <a:ea typeface="Calibri"/>
                <a:cs typeface="Calibri"/>
                <a:sym typeface="Calibri"/>
              </a:rPr>
              <a:t>.</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outils et méthodologies appropriés comprennent</a:t>
            </a:r>
            <a:r>
              <a:rPr lang="en-GB" sz="1200" dirty="0">
                <a:solidFill>
                  <a:schemeClr val="dk1"/>
                </a:solidFill>
                <a:latin typeface="Calibri"/>
                <a:ea typeface="Calibri"/>
                <a:cs typeface="Calibri"/>
                <a:sym typeface="Calibri"/>
              </a:rPr>
              <a:t> </a:t>
            </a:r>
            <a:endParaRPr dirty="0"/>
          </a:p>
          <a:p>
            <a:pPr marL="628650" lvl="1" indent="-171450" algn="l" rtl="0">
              <a:spcBef>
                <a:spcPts val="0"/>
              </a:spcBef>
              <a:spcAft>
                <a:spcPts val="0"/>
              </a:spcAft>
              <a:buClr>
                <a:schemeClr val="dk1"/>
              </a:buClr>
              <a:buSzPts val="1200"/>
              <a:buFont typeface="Courier New"/>
              <a:buChar char="o"/>
            </a:pPr>
            <a:r>
              <a:rPr lang="fr-FR" sz="1200" dirty="0">
                <a:solidFill>
                  <a:schemeClr val="dk1"/>
                </a:solidFill>
                <a:latin typeface="Calibri"/>
                <a:ea typeface="Calibri"/>
                <a:cs typeface="Calibri"/>
                <a:sym typeface="Calibri"/>
              </a:rPr>
              <a:t>L'observation directe pour évaluer les lieux de travail des enfants et identifier les dangers et risques potentiels ; la triangulation des données provenant de l'examen des données secondaires, la collecte des données primaires, les preuves anecdotiques, les données organisationnelles et les rapports des médias</a:t>
            </a:r>
            <a:r>
              <a:rPr lang="en-GB" sz="1200" dirty="0">
                <a:solidFill>
                  <a:schemeClr val="dk1"/>
                </a:solidFill>
                <a:latin typeface="Calibri"/>
                <a:ea typeface="Calibri"/>
                <a:cs typeface="Calibri"/>
                <a:sym typeface="Calibri"/>
              </a:rPr>
              <a:t>. </a:t>
            </a:r>
            <a:endParaRPr dirty="0"/>
          </a:p>
          <a:p>
            <a:pPr marL="628650" lvl="1" indent="-171450" algn="l" rtl="0">
              <a:spcBef>
                <a:spcPts val="0"/>
              </a:spcBef>
              <a:spcAft>
                <a:spcPts val="0"/>
              </a:spcAft>
              <a:buClr>
                <a:schemeClr val="dk1"/>
              </a:buClr>
              <a:buSzPts val="1200"/>
              <a:buFont typeface="Courier New"/>
              <a:buChar char="o"/>
            </a:pPr>
            <a:r>
              <a:rPr lang="fr-FR" sz="1200" dirty="0">
                <a:solidFill>
                  <a:schemeClr val="dk1"/>
                </a:solidFill>
                <a:latin typeface="Calibri"/>
                <a:ea typeface="Calibri"/>
                <a:cs typeface="Calibri"/>
                <a:sym typeface="Calibri"/>
              </a:rPr>
              <a:t>Des outils qui collectent et analysent les données par sexe, âge et handicap, et autour de l'âge obligatoire pour l'éducation et l'âge minimum de travail</a:t>
            </a:r>
            <a:r>
              <a:rPr lang="en-GB" sz="1200" dirty="0">
                <a:solidFill>
                  <a:schemeClr val="dk1"/>
                </a:solidFill>
                <a:latin typeface="Calibri"/>
                <a:ea typeface="Calibri"/>
                <a:cs typeface="Calibri"/>
                <a:sym typeface="Calibri"/>
              </a:rPr>
              <a:t>.</a:t>
            </a:r>
            <a:endParaRPr dirty="0"/>
          </a:p>
          <a:p>
            <a:pPr marL="628650" lvl="1" indent="-171450" algn="l" rtl="0">
              <a:spcBef>
                <a:spcPts val="0"/>
              </a:spcBef>
              <a:spcAft>
                <a:spcPts val="0"/>
              </a:spcAft>
              <a:buClr>
                <a:schemeClr val="dk1"/>
              </a:buClr>
              <a:buSzPts val="1200"/>
              <a:buFont typeface="Courier New"/>
              <a:buChar char="o"/>
            </a:pPr>
            <a:r>
              <a:rPr lang="fr-FR" sz="1200" dirty="0">
                <a:solidFill>
                  <a:schemeClr val="dk1"/>
                </a:solidFill>
                <a:latin typeface="Calibri"/>
                <a:ea typeface="Calibri"/>
                <a:cs typeface="Calibri"/>
                <a:sym typeface="Calibri"/>
              </a:rPr>
              <a:t>Des méthodes d'échantillonnage appropriées sont nécessaires pour inclure les populations les plus vulnérables. Étant donné que l'échantillonnage aléatoire peut conduire à l'exclusion des enfants et des familles les plus vulnérables au travail des enfants, des méthodes d'échantillonnage statistiquement robustes mais non conventionnelles doivent être envisagées, telles que l'échantillonnage axé sur les répondants, l'échantillonnage par localisation temporelle, l'échantillonnage à l'échelle du réseau ou l'échantillonnage par capture-recapture, afin d'éviter l'exclusion des groupes marginalisés</a:t>
            </a:r>
            <a:r>
              <a:rPr lang="en-GB" sz="1200" dirty="0">
                <a:solidFill>
                  <a:schemeClr val="dk1"/>
                </a:solidFill>
                <a:latin typeface="Calibri"/>
                <a:ea typeface="Calibri"/>
                <a:cs typeface="Calibri"/>
                <a:sym typeface="Calibri"/>
              </a:rPr>
              <a:t>.</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collecteurs de données doivent avoir une solide compréhension des concepts du travail des enfants, la formation doit couvrir les termes et définitions utilisés dans l'évaluation, y compris les interprétations locales, l'interprétation et l'enregistrement de réponses précises, le calcul de la participation des enfants au travail, comme les heures de travail par semaine, ainsi que la capacité à expliquer aux participants les termes et définitions utilisés dans l'évaluation. Suggestion : Les recenseurs doivent également être formés aux protocoles de sauvegarde et de référencement</a:t>
            </a:r>
            <a:r>
              <a:rPr lang="en-GB" sz="1200" dirty="0">
                <a:solidFill>
                  <a:srgbClr val="FF9900"/>
                </a:solidFill>
                <a:latin typeface="Calibri"/>
                <a:ea typeface="Calibri"/>
                <a:cs typeface="Calibri"/>
                <a:sym typeface="Calibri"/>
              </a:rPr>
              <a:t>.</a:t>
            </a:r>
            <a:r>
              <a:rPr lang="en-GB" dirty="0">
                <a:solidFill>
                  <a:srgbClr val="FF9900"/>
                </a:solidFill>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collecte de données doit être aussi complète et fiable que possible, en surmontant les difficultés potentielles. Par exemple, l'exclusion des enfants vulnérables de la collecte de données, par exemple ceux qui vivent dans la rue, dans une prise en charge alternative ou sur leur lieu de travail, dans des exploitations agricoles saisonnières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parents peuvent également donner des informations incomplètes ou peu fiables, soit parce qu'ils ne savent pas ce que font leurs enfants au travail, soit parce qu'ils ne veulent pas révéler la véritable nature du travail de leurs enfants, car il est connu comme étant illégal, sensible ou tabou au sein de la communauté. Trianguler les informations données par les membres adultes de la famille avec les informations données par les enfants et les adolescents ; s'assurer que les efforts de collecte au niveau des ménages n'excluent pas les enfants des ménages les plus vulnérables, comme ceux qui vivent dans la rue ou qui bénéficient d'une prise en charge alternative, ou en ne posant pas directement des questions spécifiques sur le travail des enfants dans le ménage mais en posant des questions plus générales sur les activités exercées par chaque membre du ménage et pendant combien de temps chaque semaine. Il est également important de considérer comment le moment de la collecte des données peut affecter les rapports sur le travail des enfants, en particulier dans les communautés rurales ou agricoles où le travail des enfants est lié à des événements saisonniers tels que les périodes de récolte ou les périodes d'inondation ou de sécheresse</a:t>
            </a:r>
            <a:r>
              <a:rPr lang="en-GB"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fr-FR" dirty="0">
                <a:solidFill>
                  <a:srgbClr val="FF9900"/>
                </a:solidFill>
              </a:rPr>
              <a:t>Suggestion : triangulez également en rencontrant les enseignants (s'il y a une école) ou les responsables locaux qui connaissent les familles.</a:t>
            </a:r>
            <a:endParaRPr dirty="0"/>
          </a:p>
          <a:p>
            <a:pPr marL="171450" lvl="0" indent="-95250" algn="l" rtl="0">
              <a:spcBef>
                <a:spcPts val="0"/>
              </a:spcBef>
              <a:spcAft>
                <a:spcPts val="0"/>
              </a:spcAft>
              <a:buClr>
                <a:schemeClr val="dk1"/>
              </a:buClr>
              <a:buSzPts val="1200"/>
              <a:buFont typeface="Arial"/>
              <a:buNone/>
            </a:pPr>
            <a:endParaRPr dirty="0"/>
          </a:p>
        </p:txBody>
      </p:sp>
      <p:sp>
        <p:nvSpPr>
          <p:cNvPr id="409" name="Google Shape;409;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8" name="Google Shape;418;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dirty="0"/>
              <a:t>Expliquez que la première considération est celle de savoir s'il est essentiel d'impliquer directement les enfants. Alors que les informations fournies par les enfants qui travaillent ont tendance à être plus complètes et plus fiables que celles fournies par les membres adultes du ménage; la collecte d'informations peut mettre les enfants qui travaillent et leurs familles en danger, en particulier lorsque les enfants font partie des PFTE ou qu'ils ne sont pas en mesure de répondre à leurs besoins fondamentaux. Les risques peuvent également survenir de la duplication et de la fatigue de l'évaluation, de la confiance entre les prestataires de services et les communautés affectées. Lorsque la collecte de données auprès des enfants est le seul moyen d'obtenir des données fiables - par exemple, sur la nature et les conditions de travail des enfants, elle doit être soigneusement étudiée afin d'être effectuée de manière éthique et responsabilisante en utilisant des méthodologies appropriées pour capturer les expériences et les observations des enfants qui travaillent, telles que des entretiens individuels ou des activités adaptées aux enfants comme les discussions de groupe, la cartographie corporelle, les outils de classement participatif, l'état des lieux des risques. Les principes éthiques clés  sont bien sûr ceux que nous connaissons déjà dans le domaine de l'action humanitaire. </a:t>
            </a:r>
            <a:endParaRPr dirty="0"/>
          </a:p>
        </p:txBody>
      </p:sp>
      <p:sp>
        <p:nvSpPr>
          <p:cNvPr id="419" name="Google Shape;419;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28" name="Google Shape;428;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5" name="Google Shape;435;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36" name="Google Shape;436;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sz="1200" dirty="0"/>
          </a:p>
        </p:txBody>
      </p:sp>
      <p:sp>
        <p:nvSpPr>
          <p:cNvPr id="246" name="Google Shape;24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3" name="Google Shape;253;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8" name="Google Shape;258;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9" name="Google Shape;259;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68" name="Google Shape;268;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Expliquez que la section « Ce Que Nous Devons Savoir » (WWNK) de la boîte à outils est structurée autour du modèle socio-économique. Le niveau individuel se concentre sur les informations permettant d'identifier la vulnérabilité au travail des enfants, l'accès aux besoins et aux services de base, les espoirs et les aspirations. Le niveau des familles et des tuteurs, se concentre sur les facteurs de risque et de protection au niveau des tuteurs et de la famille. Le niveau communautaire se concentre sur les facteurs de risque et de protection dans l'environnement communautaire, les normes sociales et les services communautaires. Le niveau de la société se concentre sur les lois, les politiques, la législation, les services et l'environnement favorable, y compris le profil du contexte humanitaire en temps de crise et la capacité de réponse. </a:t>
            </a:r>
            <a:endParaRPr dirty="0"/>
          </a:p>
        </p:txBody>
      </p:sp>
      <p:sp>
        <p:nvSpPr>
          <p:cNvPr id="278" name="Google Shape;278;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88" name="Google Shape;28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95" name="Google Shape;29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26"/>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4" name="Google Shape;14;p26"/>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15" name="Google Shape;15;p26"/>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26"/>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69"/>
        <p:cNvGrpSpPr/>
        <p:nvPr/>
      </p:nvGrpSpPr>
      <p:grpSpPr>
        <a:xfrm>
          <a:off x="0" y="0"/>
          <a:ext cx="0" cy="0"/>
          <a:chOff x="0" y="0"/>
          <a:chExt cx="0" cy="0"/>
        </a:xfrm>
      </p:grpSpPr>
      <p:sp>
        <p:nvSpPr>
          <p:cNvPr id="70" name="Google Shape;70;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71" name="Google Shape;71;p35"/>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016794"/>
              </a:solidFill>
              <a:latin typeface="Calibri"/>
              <a:ea typeface="Calibri"/>
              <a:cs typeface="Calibri"/>
              <a:sym typeface="Calibri"/>
            </a:endParaRPr>
          </a:p>
        </p:txBody>
      </p:sp>
      <p:pic>
        <p:nvPicPr>
          <p:cNvPr id="72" name="Google Shape;72;p35"/>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73" name="Google Shape;73;p35"/>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35"/>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5"/>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76"/>
        <p:cNvGrpSpPr/>
        <p:nvPr/>
      </p:nvGrpSpPr>
      <p:grpSpPr>
        <a:xfrm>
          <a:off x="0" y="0"/>
          <a:ext cx="0" cy="0"/>
          <a:chOff x="0" y="0"/>
          <a:chExt cx="0" cy="0"/>
        </a:xfrm>
      </p:grpSpPr>
      <p:sp>
        <p:nvSpPr>
          <p:cNvPr id="77" name="Google Shape;77;p36"/>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78" name="Google Shape;78;p36"/>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79" name="Google Shape;79;p36"/>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80" name="Google Shape;80;p36"/>
          <p:cNvSpPr>
            <a:spLocks noGrp="1"/>
          </p:cNvSpPr>
          <p:nvPr>
            <p:ph type="pic" idx="2"/>
          </p:nvPr>
        </p:nvSpPr>
        <p:spPr>
          <a:xfrm>
            <a:off x="0" y="0"/>
            <a:ext cx="4340225" cy="6858000"/>
          </a:xfrm>
          <a:prstGeom prst="rect">
            <a:avLst/>
          </a:prstGeom>
          <a:noFill/>
          <a:ln>
            <a:noFill/>
          </a:ln>
        </p:spPr>
      </p:sp>
      <p:sp>
        <p:nvSpPr>
          <p:cNvPr id="81" name="Google Shape;81;p36"/>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82"/>
        <p:cNvGrpSpPr/>
        <p:nvPr/>
      </p:nvGrpSpPr>
      <p:grpSpPr>
        <a:xfrm>
          <a:off x="0" y="0"/>
          <a:ext cx="0" cy="0"/>
          <a:chOff x="0" y="0"/>
          <a:chExt cx="0" cy="0"/>
        </a:xfrm>
      </p:grpSpPr>
      <p:sp>
        <p:nvSpPr>
          <p:cNvPr id="83" name="Google Shape;83;p37"/>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84" name="Google Shape;84;p37"/>
          <p:cNvGrpSpPr/>
          <p:nvPr/>
        </p:nvGrpSpPr>
        <p:grpSpPr>
          <a:xfrm>
            <a:off x="-208788" y="0"/>
            <a:ext cx="12609576" cy="2174490"/>
            <a:chOff x="0" y="5043119"/>
            <a:chExt cx="12192000" cy="1814883"/>
          </a:xfrm>
        </p:grpSpPr>
        <p:pic>
          <p:nvPicPr>
            <p:cNvPr id="85" name="Google Shape;85;p37"/>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86" name="Google Shape;86;p37"/>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87" name="Google Shape;87;p37"/>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88" name="Google Shape;88;p37"/>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9" name="Google Shape;89;p37"/>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37"/>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 name="Google Shape;91;p37"/>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 name="Google Shape;92;p37"/>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 name="Google Shape;93;p37"/>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37"/>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95"/>
        <p:cNvGrpSpPr/>
        <p:nvPr/>
      </p:nvGrpSpPr>
      <p:grpSpPr>
        <a:xfrm>
          <a:off x="0" y="0"/>
          <a:ext cx="0" cy="0"/>
          <a:chOff x="0" y="0"/>
          <a:chExt cx="0" cy="0"/>
        </a:xfrm>
      </p:grpSpPr>
      <p:sp>
        <p:nvSpPr>
          <p:cNvPr id="96" name="Google Shape;96;p3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97" name="Google Shape;97;p38"/>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98" name="Google Shape;98;p38"/>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99" name="Google Shape;99;p38"/>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p38"/>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101"/>
        <p:cNvGrpSpPr/>
        <p:nvPr/>
      </p:nvGrpSpPr>
      <p:grpSpPr>
        <a:xfrm>
          <a:off x="0" y="0"/>
          <a:ext cx="0" cy="0"/>
          <a:chOff x="0" y="0"/>
          <a:chExt cx="0" cy="0"/>
        </a:xfrm>
      </p:grpSpPr>
      <p:sp>
        <p:nvSpPr>
          <p:cNvPr id="102" name="Google Shape;102;p3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03" name="Google Shape;103;p39"/>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104" name="Google Shape;104;p39"/>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05" name="Google Shape;105;p39"/>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39"/>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107"/>
        <p:cNvGrpSpPr/>
        <p:nvPr/>
      </p:nvGrpSpPr>
      <p:grpSpPr>
        <a:xfrm>
          <a:off x="0" y="0"/>
          <a:ext cx="0" cy="0"/>
          <a:chOff x="0" y="0"/>
          <a:chExt cx="0" cy="0"/>
        </a:xfrm>
      </p:grpSpPr>
      <p:sp>
        <p:nvSpPr>
          <p:cNvPr id="108" name="Google Shape;108;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109" name="Google Shape;109;p40"/>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016794"/>
              </a:solidFill>
              <a:latin typeface="Calibri"/>
              <a:ea typeface="Calibri"/>
              <a:cs typeface="Calibri"/>
              <a:sym typeface="Calibri"/>
            </a:endParaRPr>
          </a:p>
        </p:txBody>
      </p:sp>
      <p:pic>
        <p:nvPicPr>
          <p:cNvPr id="110" name="Google Shape;110;p40"/>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111" name="Google Shape;111;p4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4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4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114"/>
        <p:cNvGrpSpPr/>
        <p:nvPr/>
      </p:nvGrpSpPr>
      <p:grpSpPr>
        <a:xfrm>
          <a:off x="0" y="0"/>
          <a:ext cx="0" cy="0"/>
          <a:chOff x="0" y="0"/>
          <a:chExt cx="0" cy="0"/>
        </a:xfrm>
      </p:grpSpPr>
      <p:sp>
        <p:nvSpPr>
          <p:cNvPr id="115" name="Google Shape;115;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116" name="Google Shape;116;p41"/>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016794"/>
              </a:solidFill>
              <a:latin typeface="Calibri"/>
              <a:ea typeface="Calibri"/>
              <a:cs typeface="Calibri"/>
              <a:sym typeface="Calibri"/>
            </a:endParaRPr>
          </a:p>
        </p:txBody>
      </p:sp>
      <p:pic>
        <p:nvPicPr>
          <p:cNvPr id="117" name="Google Shape;117;p41"/>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118" name="Google Shape;118;p4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 name="Google Shape;119;p41"/>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 name="Google Shape;120;p4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121"/>
        <p:cNvGrpSpPr/>
        <p:nvPr/>
      </p:nvGrpSpPr>
      <p:grpSpPr>
        <a:xfrm>
          <a:off x="0" y="0"/>
          <a:ext cx="0" cy="0"/>
          <a:chOff x="0" y="0"/>
          <a:chExt cx="0" cy="0"/>
        </a:xfrm>
      </p:grpSpPr>
      <p:sp>
        <p:nvSpPr>
          <p:cNvPr id="122" name="Google Shape;122;p4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23" name="Google Shape;123;p42"/>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124" name="Google Shape;124;p42"/>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25" name="Google Shape;125;p42"/>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42"/>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127"/>
        <p:cNvGrpSpPr/>
        <p:nvPr/>
      </p:nvGrpSpPr>
      <p:grpSpPr>
        <a:xfrm>
          <a:off x="0" y="0"/>
          <a:ext cx="0" cy="0"/>
          <a:chOff x="0" y="0"/>
          <a:chExt cx="0" cy="0"/>
        </a:xfrm>
      </p:grpSpPr>
      <p:grpSp>
        <p:nvGrpSpPr>
          <p:cNvPr id="128" name="Google Shape;128;p43"/>
          <p:cNvGrpSpPr/>
          <p:nvPr/>
        </p:nvGrpSpPr>
        <p:grpSpPr>
          <a:xfrm>
            <a:off x="0" y="5303520"/>
            <a:ext cx="12192000" cy="1639827"/>
            <a:chOff x="0" y="5303520"/>
            <a:chExt cx="12192000" cy="1639827"/>
          </a:xfrm>
        </p:grpSpPr>
        <p:pic>
          <p:nvPicPr>
            <p:cNvPr id="129" name="Google Shape;129;p43"/>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30" name="Google Shape;130;p43"/>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31" name="Google Shape;131;p4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2" name="Google Shape;132;p43"/>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 name="Google Shape;133;p43"/>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34"/>
        <p:cNvGrpSpPr/>
        <p:nvPr/>
      </p:nvGrpSpPr>
      <p:grpSpPr>
        <a:xfrm>
          <a:off x="0" y="0"/>
          <a:ext cx="0" cy="0"/>
          <a:chOff x="0" y="0"/>
          <a:chExt cx="0" cy="0"/>
        </a:xfrm>
      </p:grpSpPr>
      <p:grpSp>
        <p:nvGrpSpPr>
          <p:cNvPr id="135" name="Google Shape;135;p44"/>
          <p:cNvGrpSpPr/>
          <p:nvPr/>
        </p:nvGrpSpPr>
        <p:grpSpPr>
          <a:xfrm>
            <a:off x="0" y="5303520"/>
            <a:ext cx="12192000" cy="1639827"/>
            <a:chOff x="0" y="5303520"/>
            <a:chExt cx="12192000" cy="1639827"/>
          </a:xfrm>
        </p:grpSpPr>
        <p:pic>
          <p:nvPicPr>
            <p:cNvPr id="136" name="Google Shape;136;p44"/>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37" name="Google Shape;137;p44"/>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38" name="Google Shape;138;p4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9" name="Google Shape;139;p44"/>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0" name="Google Shape;140;p44"/>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27"/>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9" name="Google Shape;19;p27"/>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27"/>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27"/>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41"/>
        <p:cNvGrpSpPr/>
        <p:nvPr/>
      </p:nvGrpSpPr>
      <p:grpSpPr>
        <a:xfrm>
          <a:off x="0" y="0"/>
          <a:ext cx="0" cy="0"/>
          <a:chOff x="0" y="0"/>
          <a:chExt cx="0" cy="0"/>
        </a:xfrm>
      </p:grpSpPr>
      <p:sp>
        <p:nvSpPr>
          <p:cNvPr id="142" name="Google Shape;142;p4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3" name="Google Shape;143;p45"/>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4" name="Google Shape;144;p45"/>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45" name="Google Shape;145;p45"/>
          <p:cNvGrpSpPr/>
          <p:nvPr/>
        </p:nvGrpSpPr>
        <p:grpSpPr>
          <a:xfrm>
            <a:off x="0" y="5303520"/>
            <a:ext cx="12192000" cy="1639827"/>
            <a:chOff x="0" y="5303520"/>
            <a:chExt cx="12192000" cy="1639827"/>
          </a:xfrm>
        </p:grpSpPr>
        <p:pic>
          <p:nvPicPr>
            <p:cNvPr id="146" name="Google Shape;146;p45"/>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47" name="Google Shape;147;p45"/>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48"/>
        <p:cNvGrpSpPr/>
        <p:nvPr/>
      </p:nvGrpSpPr>
      <p:grpSpPr>
        <a:xfrm>
          <a:off x="0" y="0"/>
          <a:ext cx="0" cy="0"/>
          <a:chOff x="0" y="0"/>
          <a:chExt cx="0" cy="0"/>
        </a:xfrm>
      </p:grpSpPr>
      <p:grpSp>
        <p:nvGrpSpPr>
          <p:cNvPr id="149" name="Google Shape;149;p46"/>
          <p:cNvGrpSpPr/>
          <p:nvPr/>
        </p:nvGrpSpPr>
        <p:grpSpPr>
          <a:xfrm>
            <a:off x="0" y="5303520"/>
            <a:ext cx="12192000" cy="1639827"/>
            <a:chOff x="0" y="5303520"/>
            <a:chExt cx="12192000" cy="1639827"/>
          </a:xfrm>
        </p:grpSpPr>
        <p:pic>
          <p:nvPicPr>
            <p:cNvPr id="150" name="Google Shape;150;p46"/>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51" name="Google Shape;151;p46"/>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52" name="Google Shape;152;p46"/>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3" name="Google Shape;153;p46"/>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4" name="Google Shape;154;p46"/>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55"/>
        <p:cNvGrpSpPr/>
        <p:nvPr/>
      </p:nvGrpSpPr>
      <p:grpSpPr>
        <a:xfrm>
          <a:off x="0" y="0"/>
          <a:ext cx="0" cy="0"/>
          <a:chOff x="0" y="0"/>
          <a:chExt cx="0" cy="0"/>
        </a:xfrm>
      </p:grpSpPr>
      <p:sp>
        <p:nvSpPr>
          <p:cNvPr id="156" name="Google Shape;156;p47"/>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57" name="Google Shape;157;p47"/>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58" name="Google Shape;158;p47"/>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59" name="Google Shape;159;p47"/>
          <p:cNvSpPr>
            <a:spLocks noGrp="1"/>
          </p:cNvSpPr>
          <p:nvPr>
            <p:ph type="pic" idx="2"/>
          </p:nvPr>
        </p:nvSpPr>
        <p:spPr>
          <a:xfrm>
            <a:off x="0" y="0"/>
            <a:ext cx="4340225" cy="6858000"/>
          </a:xfrm>
          <a:prstGeom prst="rect">
            <a:avLst/>
          </a:prstGeom>
          <a:noFill/>
          <a:ln>
            <a:noFill/>
          </a:ln>
        </p:spPr>
      </p:sp>
      <p:sp>
        <p:nvSpPr>
          <p:cNvPr id="160" name="Google Shape;160;p47"/>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61"/>
        <p:cNvGrpSpPr/>
        <p:nvPr/>
      </p:nvGrpSpPr>
      <p:grpSpPr>
        <a:xfrm>
          <a:off x="0" y="0"/>
          <a:ext cx="0" cy="0"/>
          <a:chOff x="0" y="0"/>
          <a:chExt cx="0" cy="0"/>
        </a:xfrm>
      </p:grpSpPr>
      <p:sp>
        <p:nvSpPr>
          <p:cNvPr id="162" name="Google Shape;162;p4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63" name="Google Shape;163;p48"/>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64" name="Google Shape;164;p48"/>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65" name="Google Shape;165;p48"/>
          <p:cNvSpPr>
            <a:spLocks noGrp="1"/>
          </p:cNvSpPr>
          <p:nvPr>
            <p:ph type="pic" idx="2"/>
          </p:nvPr>
        </p:nvSpPr>
        <p:spPr>
          <a:xfrm>
            <a:off x="0" y="0"/>
            <a:ext cx="4340225" cy="6858000"/>
          </a:xfrm>
          <a:prstGeom prst="rect">
            <a:avLst/>
          </a:prstGeom>
          <a:noFill/>
          <a:ln>
            <a:noFill/>
          </a:ln>
        </p:spPr>
      </p:sp>
      <p:sp>
        <p:nvSpPr>
          <p:cNvPr id="166" name="Google Shape;166;p48"/>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67"/>
        <p:cNvGrpSpPr/>
        <p:nvPr/>
      </p:nvGrpSpPr>
      <p:grpSpPr>
        <a:xfrm>
          <a:off x="0" y="0"/>
          <a:ext cx="0" cy="0"/>
          <a:chOff x="0" y="0"/>
          <a:chExt cx="0" cy="0"/>
        </a:xfrm>
      </p:grpSpPr>
      <p:sp>
        <p:nvSpPr>
          <p:cNvPr id="168" name="Google Shape;168;p4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69" name="Google Shape;169;p49"/>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70" name="Google Shape;170;p49"/>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1" name="Google Shape;171;p49"/>
          <p:cNvSpPr>
            <a:spLocks noGrp="1"/>
          </p:cNvSpPr>
          <p:nvPr>
            <p:ph type="pic" idx="2"/>
          </p:nvPr>
        </p:nvSpPr>
        <p:spPr>
          <a:xfrm>
            <a:off x="0" y="0"/>
            <a:ext cx="4340225" cy="6858000"/>
          </a:xfrm>
          <a:prstGeom prst="rect">
            <a:avLst/>
          </a:prstGeom>
          <a:noFill/>
          <a:ln>
            <a:noFill/>
          </a:ln>
        </p:spPr>
      </p:sp>
      <p:sp>
        <p:nvSpPr>
          <p:cNvPr id="172" name="Google Shape;172;p4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73"/>
        <p:cNvGrpSpPr/>
        <p:nvPr/>
      </p:nvGrpSpPr>
      <p:grpSpPr>
        <a:xfrm>
          <a:off x="0" y="0"/>
          <a:ext cx="0" cy="0"/>
          <a:chOff x="0" y="0"/>
          <a:chExt cx="0" cy="0"/>
        </a:xfrm>
      </p:grpSpPr>
      <p:sp>
        <p:nvSpPr>
          <p:cNvPr id="174" name="Google Shape;174;p50"/>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175" name="Google Shape;175;p50"/>
          <p:cNvGrpSpPr/>
          <p:nvPr/>
        </p:nvGrpSpPr>
        <p:grpSpPr>
          <a:xfrm>
            <a:off x="-208788" y="0"/>
            <a:ext cx="12609576" cy="2174490"/>
            <a:chOff x="0" y="5043119"/>
            <a:chExt cx="12192000" cy="1814883"/>
          </a:xfrm>
        </p:grpSpPr>
        <p:pic>
          <p:nvPicPr>
            <p:cNvPr id="176" name="Google Shape;176;p50"/>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7" name="Google Shape;177;p50"/>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78" name="Google Shape;178;p50"/>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9" name="Google Shape;179;p50"/>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0" name="Google Shape;180;p50"/>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1" name="Google Shape;181;p50"/>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2" name="Google Shape;182;p50"/>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 name="Google Shape;183;p50"/>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50"/>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50"/>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86"/>
        <p:cNvGrpSpPr/>
        <p:nvPr/>
      </p:nvGrpSpPr>
      <p:grpSpPr>
        <a:xfrm>
          <a:off x="0" y="0"/>
          <a:ext cx="0" cy="0"/>
          <a:chOff x="0" y="0"/>
          <a:chExt cx="0" cy="0"/>
        </a:xfrm>
      </p:grpSpPr>
      <p:sp>
        <p:nvSpPr>
          <p:cNvPr id="187" name="Google Shape;187;p51"/>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188" name="Google Shape;188;p51"/>
          <p:cNvGrpSpPr/>
          <p:nvPr/>
        </p:nvGrpSpPr>
        <p:grpSpPr>
          <a:xfrm>
            <a:off x="-208788" y="0"/>
            <a:ext cx="12609576" cy="2174490"/>
            <a:chOff x="0" y="5043119"/>
            <a:chExt cx="12192000" cy="1814883"/>
          </a:xfrm>
        </p:grpSpPr>
        <p:pic>
          <p:nvPicPr>
            <p:cNvPr id="189" name="Google Shape;189;p51"/>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90" name="Google Shape;190;p51"/>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91" name="Google Shape;191;p51"/>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92" name="Google Shape;192;p5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3" name="Google Shape;193;p51"/>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4" name="Google Shape;194;p51"/>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 name="Google Shape;195;p51"/>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51"/>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7" name="Google Shape;197;p51"/>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 name="Google Shape;198;p51"/>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199"/>
        <p:cNvGrpSpPr/>
        <p:nvPr/>
      </p:nvGrpSpPr>
      <p:grpSpPr>
        <a:xfrm>
          <a:off x="0" y="0"/>
          <a:ext cx="0" cy="0"/>
          <a:chOff x="0" y="0"/>
          <a:chExt cx="0" cy="0"/>
        </a:xfrm>
      </p:grpSpPr>
      <p:sp>
        <p:nvSpPr>
          <p:cNvPr id="200" name="Google Shape;200;p52"/>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1" name="Google Shape;201;p52"/>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2" name="Google Shape;202;p52"/>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203" name="Google Shape;203;p52"/>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04" name="Google Shape;204;p52"/>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5" name="Google Shape;205;p52"/>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6"/>
        <p:cNvGrpSpPr/>
        <p:nvPr/>
      </p:nvGrpSpPr>
      <p:grpSpPr>
        <a:xfrm>
          <a:off x="0" y="0"/>
          <a:ext cx="0" cy="0"/>
          <a:chOff x="0" y="0"/>
          <a:chExt cx="0" cy="0"/>
        </a:xfrm>
      </p:grpSpPr>
      <p:sp>
        <p:nvSpPr>
          <p:cNvPr id="207" name="Google Shape;207;p53"/>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8" name="Google Shape;208;p53"/>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9" name="Google Shape;209;p53"/>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210" name="Google Shape;210;p53"/>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1" name="Google Shape;211;p53"/>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2" name="Google Shape;212;p53"/>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13"/>
        <p:cNvGrpSpPr/>
        <p:nvPr/>
      </p:nvGrpSpPr>
      <p:grpSpPr>
        <a:xfrm>
          <a:off x="0" y="0"/>
          <a:ext cx="0" cy="0"/>
          <a:chOff x="0" y="0"/>
          <a:chExt cx="0" cy="0"/>
        </a:xfrm>
      </p:grpSpPr>
      <p:sp>
        <p:nvSpPr>
          <p:cNvPr id="214" name="Google Shape;214;p54"/>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5" name="Google Shape;215;p54"/>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6" name="Google Shape;216;p54"/>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217" name="Google Shape;217;p54"/>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8" name="Google Shape;218;p54"/>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9" name="Google Shape;219;p54"/>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28"/>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4" name="Google Shape;24;p2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2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28"/>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20"/>
        <p:cNvGrpSpPr/>
        <p:nvPr/>
      </p:nvGrpSpPr>
      <p:grpSpPr>
        <a:xfrm>
          <a:off x="0" y="0"/>
          <a:ext cx="0" cy="0"/>
          <a:chOff x="0" y="0"/>
          <a:chExt cx="0" cy="0"/>
        </a:xfrm>
      </p:grpSpPr>
      <p:sp>
        <p:nvSpPr>
          <p:cNvPr id="221" name="Google Shape;221;p55"/>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22" name="Google Shape;222;p55"/>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23" name="Google Shape;223;p55"/>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224" name="Google Shape;224;p55"/>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25" name="Google Shape;225;p55"/>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6" name="Google Shape;226;p55"/>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7"/>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27"/>
        <p:cNvGrpSpPr/>
        <p:nvPr/>
      </p:nvGrpSpPr>
      <p:grpSpPr>
        <a:xfrm>
          <a:off x="0" y="0"/>
          <a:ext cx="0" cy="0"/>
          <a:chOff x="0" y="0"/>
          <a:chExt cx="0" cy="0"/>
        </a:xfrm>
      </p:grpSpPr>
      <p:sp>
        <p:nvSpPr>
          <p:cNvPr id="28" name="Google Shape;28;p29"/>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9" name="Google Shape;29;p29"/>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29"/>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29"/>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32"/>
        <p:cNvGrpSpPr/>
        <p:nvPr/>
      </p:nvGrpSpPr>
      <p:grpSpPr>
        <a:xfrm>
          <a:off x="0" y="0"/>
          <a:ext cx="0" cy="0"/>
          <a:chOff x="0" y="0"/>
          <a:chExt cx="0" cy="0"/>
        </a:xfrm>
      </p:grpSpPr>
      <p:sp>
        <p:nvSpPr>
          <p:cNvPr id="33" name="Google Shape;33;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34" name="Google Shape;34;p30"/>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016794"/>
              </a:solidFill>
              <a:latin typeface="Calibri"/>
              <a:ea typeface="Calibri"/>
              <a:cs typeface="Calibri"/>
              <a:sym typeface="Calibri"/>
            </a:endParaRPr>
          </a:p>
        </p:txBody>
      </p:sp>
      <p:pic>
        <p:nvPicPr>
          <p:cNvPr id="35" name="Google Shape;35;p30"/>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36" name="Google Shape;36;p3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3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3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9"/>
        <p:cNvGrpSpPr/>
        <p:nvPr/>
      </p:nvGrpSpPr>
      <p:grpSpPr>
        <a:xfrm>
          <a:off x="0" y="0"/>
          <a:ext cx="0" cy="0"/>
          <a:chOff x="0" y="0"/>
          <a:chExt cx="0" cy="0"/>
        </a:xfrm>
      </p:grpSpPr>
      <p:sp>
        <p:nvSpPr>
          <p:cNvPr id="40" name="Google Shape;40;p31"/>
          <p:cNvSpPr txBox="1">
            <a:spLocks noGrp="1"/>
          </p:cNvSpPr>
          <p:nvPr>
            <p:ph type="title"/>
          </p:nvPr>
        </p:nvSpPr>
        <p:spPr>
          <a:xfrm>
            <a:off x="838200" y="365125"/>
            <a:ext cx="10515600" cy="1325563"/>
          </a:xfrm>
          <a:prstGeom prst="rect">
            <a:avLst/>
          </a:prstGeom>
          <a:noFill/>
          <a:ln>
            <a:noFill/>
          </a:ln>
        </p:spPr>
        <p:txBody>
          <a:bodyPr spcFirstLastPara="1" wrap="square" lIns="0" tIns="0" rIns="0" bIns="0" anchor="ctr" anchorCtr="0">
            <a:normAutofit/>
          </a:bodyPr>
          <a:lstStyle>
            <a:lvl1pPr lvl="0" algn="l">
              <a:lnSpc>
                <a:spcPct val="90000"/>
              </a:lnSpc>
              <a:spcBef>
                <a:spcPts val="0"/>
              </a:spcBef>
              <a:spcAft>
                <a:spcPts val="0"/>
              </a:spcAft>
              <a:buClr>
                <a:schemeClr val="lt1"/>
              </a:buClr>
              <a:buSzPts val="4400"/>
              <a:buFont typeface="Arial"/>
              <a:buNone/>
              <a:defRPr sz="4400" b="1" i="0">
                <a:solidFill>
                  <a:schemeClr val="l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 name="Google Shape;41;p31"/>
          <p:cNvSpPr txBox="1">
            <a:spLocks noGrp="1"/>
          </p:cNvSpPr>
          <p:nvPr>
            <p:ph type="body" idx="1"/>
          </p:nvPr>
        </p:nvSpPr>
        <p:spPr>
          <a:xfrm>
            <a:off x="838200" y="1825625"/>
            <a:ext cx="10515600" cy="4351338"/>
          </a:xfrm>
          <a:prstGeom prst="rect">
            <a:avLst/>
          </a:prstGeom>
          <a:noFill/>
          <a:ln>
            <a:noFill/>
          </a:ln>
        </p:spPr>
        <p:txBody>
          <a:bodyPr spcFirstLastPara="1" wrap="square" lIns="0" tIns="0" rIns="0" bIns="0" anchor="t" anchorCtr="0">
            <a:normAutofit/>
          </a:bodyPr>
          <a:lstStyle>
            <a:lvl1pPr marL="457200" lvl="0" indent="-349250" algn="l">
              <a:lnSpc>
                <a:spcPct val="90000"/>
              </a:lnSpc>
              <a:spcBef>
                <a:spcPts val="1000"/>
              </a:spcBef>
              <a:spcAft>
                <a:spcPts val="0"/>
              </a:spcAft>
              <a:buClr>
                <a:schemeClr val="lt1"/>
              </a:buClr>
              <a:buSzPts val="1900"/>
              <a:buChar char="•"/>
              <a:defRPr sz="1900" b="1" i="0">
                <a:solidFill>
                  <a:schemeClr val="lt1"/>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31"/>
          <p:cNvSpPr txBox="1">
            <a:spLocks noGrp="1"/>
          </p:cNvSpPr>
          <p:nvPr>
            <p:ph type="ftr" idx="11"/>
          </p:nvPr>
        </p:nvSpPr>
        <p:spPr>
          <a:xfrm>
            <a:off x="0" y="0"/>
            <a:ext cx="3000000" cy="3000000"/>
          </a:xfrm>
          <a:prstGeom prst="rect">
            <a:avLst/>
          </a:prstGeom>
          <a:noFill/>
          <a:ln>
            <a:noFill/>
          </a:ln>
        </p:spPr>
        <p:txBody>
          <a:bodyPr spcFirstLastPara="1" wrap="square" lIns="0" tIns="0" rIns="0" bIns="0" anchor="t" anchorCtr="0">
            <a:noAutofit/>
          </a:bodyPr>
          <a:lstStyle>
            <a:lvl1pPr marR="0" lvl="0" algn="ctr" rtl="0">
              <a:spcBef>
                <a:spcPts val="0"/>
              </a:spcBef>
              <a:spcAft>
                <a:spcPts val="0"/>
              </a:spcAft>
              <a:buSzPts val="1400"/>
              <a:buNone/>
              <a:defRPr sz="1800" b="0" i="0" u="none" strike="noStrike" cap="none">
                <a:solidFill>
                  <a:srgbClr val="979797"/>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3" name="Google Shape;43;p31"/>
          <p:cNvSpPr txBox="1">
            <a:spLocks noGrp="1"/>
          </p:cNvSpPr>
          <p:nvPr>
            <p:ph type="dt" idx="10"/>
          </p:nvPr>
        </p:nvSpPr>
        <p:spPr>
          <a:xfrm>
            <a:off x="0" y="0"/>
            <a:ext cx="3000000" cy="3000000"/>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1800" b="0" i="0" u="none" strike="noStrike" cap="none">
                <a:solidFill>
                  <a:srgbClr val="979797"/>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4" name="Google Shape;44;p31"/>
          <p:cNvSpPr txBox="1">
            <a:spLocks noGrp="1"/>
          </p:cNvSpPr>
          <p:nvPr>
            <p:ph type="sldNum" idx="12"/>
          </p:nvPr>
        </p:nvSpPr>
        <p:spPr>
          <a:xfrm>
            <a:off x="0" y="0"/>
            <a:ext cx="3000000" cy="3000000"/>
          </a:xfrm>
          <a:prstGeom prst="rect">
            <a:avLst/>
          </a:prstGeom>
          <a:noFill/>
          <a:ln>
            <a:noFill/>
          </a:ln>
        </p:spPr>
        <p:txBody>
          <a:bodyPr spcFirstLastPara="1" wrap="square" lIns="0" tIns="0" rIns="0" bIns="0" anchor="t" anchorCtr="0">
            <a:noAutofit/>
          </a:bodyPr>
          <a:lstStyle>
            <a:lvl1pPr marL="0" marR="0" lvl="0" indent="0" algn="r" rtl="0">
              <a:spcBef>
                <a:spcPts val="0"/>
              </a:spcBef>
              <a:buNone/>
              <a:defRPr sz="1800" b="0" i="0" u="none" strike="noStrike" cap="none">
                <a:solidFill>
                  <a:srgbClr val="979797"/>
                </a:solidFill>
                <a:latin typeface="Calibri"/>
                <a:ea typeface="Calibri"/>
                <a:cs typeface="Calibri"/>
                <a:sym typeface="Calibri"/>
              </a:defRPr>
            </a:lvl1pPr>
            <a:lvl2pPr marL="0" marR="0" lvl="1" indent="0" algn="r" rtl="0">
              <a:spcBef>
                <a:spcPts val="0"/>
              </a:spcBef>
              <a:buNone/>
              <a:defRPr sz="1800" b="0" i="0" u="none" strike="noStrike" cap="none">
                <a:solidFill>
                  <a:srgbClr val="979797"/>
                </a:solidFill>
                <a:latin typeface="Calibri"/>
                <a:ea typeface="Calibri"/>
                <a:cs typeface="Calibri"/>
                <a:sym typeface="Calibri"/>
              </a:defRPr>
            </a:lvl2pPr>
            <a:lvl3pPr marL="0" marR="0" lvl="2" indent="0" algn="r" rtl="0">
              <a:spcBef>
                <a:spcPts val="0"/>
              </a:spcBef>
              <a:buNone/>
              <a:defRPr sz="1800" b="0" i="0" u="none" strike="noStrike" cap="none">
                <a:solidFill>
                  <a:srgbClr val="979797"/>
                </a:solidFill>
                <a:latin typeface="Calibri"/>
                <a:ea typeface="Calibri"/>
                <a:cs typeface="Calibri"/>
                <a:sym typeface="Calibri"/>
              </a:defRPr>
            </a:lvl3pPr>
            <a:lvl4pPr marL="0" marR="0" lvl="3" indent="0" algn="r" rtl="0">
              <a:spcBef>
                <a:spcPts val="0"/>
              </a:spcBef>
              <a:buNone/>
              <a:defRPr sz="1800" b="0" i="0" u="none" strike="noStrike" cap="none">
                <a:solidFill>
                  <a:srgbClr val="979797"/>
                </a:solidFill>
                <a:latin typeface="Calibri"/>
                <a:ea typeface="Calibri"/>
                <a:cs typeface="Calibri"/>
                <a:sym typeface="Calibri"/>
              </a:defRPr>
            </a:lvl4pPr>
            <a:lvl5pPr marL="0" marR="0" lvl="4" indent="0" algn="r" rtl="0">
              <a:spcBef>
                <a:spcPts val="0"/>
              </a:spcBef>
              <a:buNone/>
              <a:defRPr sz="1800" b="0" i="0" u="none" strike="noStrike" cap="none">
                <a:solidFill>
                  <a:srgbClr val="979797"/>
                </a:solidFill>
                <a:latin typeface="Calibri"/>
                <a:ea typeface="Calibri"/>
                <a:cs typeface="Calibri"/>
                <a:sym typeface="Calibri"/>
              </a:defRPr>
            </a:lvl5pPr>
            <a:lvl6pPr marL="0" marR="0" lvl="5" indent="0" algn="r" rtl="0">
              <a:spcBef>
                <a:spcPts val="0"/>
              </a:spcBef>
              <a:buNone/>
              <a:defRPr sz="1800" b="0" i="0" u="none" strike="noStrike" cap="none">
                <a:solidFill>
                  <a:srgbClr val="979797"/>
                </a:solidFill>
                <a:latin typeface="Calibri"/>
                <a:ea typeface="Calibri"/>
                <a:cs typeface="Calibri"/>
                <a:sym typeface="Calibri"/>
              </a:defRPr>
            </a:lvl6pPr>
            <a:lvl7pPr marL="0" marR="0" lvl="6" indent="0" algn="r" rtl="0">
              <a:spcBef>
                <a:spcPts val="0"/>
              </a:spcBef>
              <a:buNone/>
              <a:defRPr sz="1800" b="0" i="0" u="none" strike="noStrike" cap="none">
                <a:solidFill>
                  <a:srgbClr val="979797"/>
                </a:solidFill>
                <a:latin typeface="Calibri"/>
                <a:ea typeface="Calibri"/>
                <a:cs typeface="Calibri"/>
                <a:sym typeface="Calibri"/>
              </a:defRPr>
            </a:lvl7pPr>
            <a:lvl8pPr marL="0" marR="0" lvl="7" indent="0" algn="r" rtl="0">
              <a:spcBef>
                <a:spcPts val="0"/>
              </a:spcBef>
              <a:buNone/>
              <a:defRPr sz="1800" b="0" i="0" u="none" strike="noStrike" cap="none">
                <a:solidFill>
                  <a:srgbClr val="979797"/>
                </a:solidFill>
                <a:latin typeface="Calibri"/>
                <a:ea typeface="Calibri"/>
                <a:cs typeface="Calibri"/>
                <a:sym typeface="Calibri"/>
              </a:defRPr>
            </a:lvl8pPr>
            <a:lvl9pPr marL="0" marR="0" lvl="8" indent="0" algn="r" rtl="0">
              <a:spcBef>
                <a:spcPts val="0"/>
              </a:spcBef>
              <a:buNone/>
              <a:defRPr sz="1800" b="0" i="0" u="none" strike="noStrike" cap="none">
                <a:solidFill>
                  <a:srgbClr val="979797"/>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‹N°›</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45"/>
        <p:cNvGrpSpPr/>
        <p:nvPr/>
      </p:nvGrpSpPr>
      <p:grpSpPr>
        <a:xfrm>
          <a:off x="0" y="0"/>
          <a:ext cx="0" cy="0"/>
          <a:chOff x="0" y="0"/>
          <a:chExt cx="0" cy="0"/>
        </a:xfrm>
      </p:grpSpPr>
      <p:sp>
        <p:nvSpPr>
          <p:cNvPr id="46" name="Google Shape;46;p32"/>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7" name="Google Shape;47;p32"/>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32"/>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32"/>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405E79"/>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50"/>
        <p:cNvGrpSpPr/>
        <p:nvPr/>
      </p:nvGrpSpPr>
      <p:grpSpPr>
        <a:xfrm>
          <a:off x="0" y="0"/>
          <a:ext cx="0" cy="0"/>
          <a:chOff x="0" y="0"/>
          <a:chExt cx="0" cy="0"/>
        </a:xfrm>
      </p:grpSpPr>
      <p:sp>
        <p:nvSpPr>
          <p:cNvPr id="51" name="Google Shape;51;p33"/>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52" name="Google Shape;52;p33"/>
          <p:cNvGrpSpPr/>
          <p:nvPr/>
        </p:nvGrpSpPr>
        <p:grpSpPr>
          <a:xfrm>
            <a:off x="-208788" y="0"/>
            <a:ext cx="12609576" cy="2174490"/>
            <a:chOff x="0" y="5043119"/>
            <a:chExt cx="12192000" cy="1814883"/>
          </a:xfrm>
        </p:grpSpPr>
        <p:pic>
          <p:nvPicPr>
            <p:cNvPr id="53" name="Google Shape;53;p33"/>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54" name="Google Shape;54;p33"/>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55" name="Google Shape;55;p33"/>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56" name="Google Shape;56;p33"/>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33"/>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33"/>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33"/>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33"/>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33"/>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33"/>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63"/>
        <p:cNvGrpSpPr/>
        <p:nvPr/>
      </p:nvGrpSpPr>
      <p:grpSpPr>
        <a:xfrm>
          <a:off x="0" y="0"/>
          <a:ext cx="0" cy="0"/>
          <a:chOff x="0" y="0"/>
          <a:chExt cx="0" cy="0"/>
        </a:xfrm>
      </p:grpSpPr>
      <p:sp>
        <p:nvSpPr>
          <p:cNvPr id="64" name="Google Shape;64;p3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65" name="Google Shape;65;p34"/>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66" name="Google Shape;66;p34"/>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67" name="Google Shape;67;p34"/>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34"/>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233" name="Google Shape;233;p1"/>
          <p:cNvPicPr preferRelativeResize="0"/>
          <p:nvPr/>
        </p:nvPicPr>
        <p:blipFill rotWithShape="1">
          <a:blip r:embed="rId3">
            <a:alphaModFix/>
          </a:blip>
          <a:srcRect/>
          <a:stretch/>
        </p:blipFill>
        <p:spPr>
          <a:xfrm>
            <a:off x="4512366" y="4323522"/>
            <a:ext cx="7629434" cy="2175836"/>
          </a:xfrm>
          <a:prstGeom prst="rect">
            <a:avLst/>
          </a:prstGeom>
          <a:noFill/>
          <a:ln>
            <a:noFill/>
          </a:ln>
        </p:spPr>
      </p:pic>
      <p:sp>
        <p:nvSpPr>
          <p:cNvPr id="234" name="Google Shape;234;p1"/>
          <p:cNvSpPr txBox="1"/>
          <p:nvPr/>
        </p:nvSpPr>
        <p:spPr>
          <a:xfrm>
            <a:off x="5036708" y="358642"/>
            <a:ext cx="6580750" cy="1093086"/>
          </a:xfrm>
          <a:prstGeom prst="rect">
            <a:avLst/>
          </a:prstGeom>
          <a:noFill/>
          <a:ln>
            <a:noFill/>
          </a:ln>
        </p:spPr>
        <p:txBody>
          <a:bodyPr spcFirstLastPara="1" wrap="square" lIns="91425" tIns="45700" rIns="91425" bIns="45700" anchor="t" anchorCtr="0">
            <a:noAutofit/>
          </a:bodyPr>
          <a:lstStyle/>
          <a:p>
            <a:pPr algn="r">
              <a:lnSpc>
                <a:spcPct val="90000"/>
              </a:lnSpc>
              <a:buClr>
                <a:srgbClr val="35B2B4"/>
              </a:buClr>
              <a:buSzPts val="4400"/>
            </a:pPr>
            <a:r>
              <a:rPr lang="en-US" sz="4400" b="1" i="0" u="none" strike="noStrike" cap="none" dirty="0">
                <a:solidFill>
                  <a:srgbClr val="35B2B4"/>
                </a:solidFill>
                <a:latin typeface="Helvetica Neue"/>
                <a:ea typeface="Helvetica Neue"/>
                <a:cs typeface="Helvetica Neue"/>
                <a:sym typeface="Helvetica Neue"/>
              </a:rPr>
              <a:t>KIT DE FORMATION </a:t>
            </a:r>
            <a:endParaRPr lang="en-US" sz="3600" b="1" i="0" u="none" strike="noStrike" cap="none" dirty="0">
              <a:solidFill>
                <a:srgbClr val="405E79"/>
              </a:solidFill>
              <a:latin typeface="Helvetica Neue"/>
              <a:ea typeface="Helvetica Neue"/>
              <a:cs typeface="Helvetica Neue"/>
              <a:sym typeface="Helvetica Neue"/>
            </a:endParaRPr>
          </a:p>
          <a:p>
            <a:pPr marL="0" marR="0" lvl="0" indent="0" algn="r" rtl="0">
              <a:lnSpc>
                <a:spcPct val="90000"/>
              </a:lnSpc>
              <a:spcBef>
                <a:spcPts val="0"/>
              </a:spcBef>
              <a:spcAft>
                <a:spcPts val="0"/>
              </a:spcAft>
              <a:buClr>
                <a:srgbClr val="35B2B4"/>
              </a:buClr>
              <a:buSzPts val="4400"/>
              <a:buFont typeface="Arial"/>
              <a:buNone/>
            </a:pPr>
            <a:r>
              <a:rPr lang="en-GB" sz="4400" b="1" i="0" u="none" strike="noStrike" cap="none" dirty="0">
                <a:solidFill>
                  <a:srgbClr val="35B2B4"/>
                </a:solidFill>
                <a:latin typeface="Helvetica Neue"/>
                <a:ea typeface="Helvetica Neue"/>
                <a:cs typeface="Helvetica Neue"/>
                <a:sym typeface="Helvetica Neue"/>
              </a:rPr>
              <a:t> </a:t>
            </a:r>
            <a:endParaRPr sz="3600" b="1" i="0" u="none" strike="noStrike" cap="none" dirty="0">
              <a:solidFill>
                <a:srgbClr val="405E79"/>
              </a:solidFill>
              <a:latin typeface="Helvetica Neue"/>
              <a:ea typeface="Helvetica Neue"/>
              <a:cs typeface="Helvetica Neue"/>
              <a:sym typeface="Helvetica Neue"/>
            </a:endParaRPr>
          </a:p>
          <a:p>
            <a:pPr algn="r">
              <a:lnSpc>
                <a:spcPct val="90000"/>
              </a:lnSpc>
              <a:spcBef>
                <a:spcPts val="1000"/>
              </a:spcBef>
              <a:buClr>
                <a:srgbClr val="AC6B97"/>
              </a:buClr>
              <a:buSzPts val="3600"/>
            </a:pPr>
            <a:r>
              <a:rPr lang="fr-FR" sz="3600" b="1" i="0" u="none" strike="noStrike" cap="none" dirty="0">
                <a:solidFill>
                  <a:srgbClr val="AC6B97"/>
                </a:solidFill>
                <a:latin typeface="Helvetica Neue"/>
                <a:ea typeface="Helvetica Neue"/>
                <a:cs typeface="Helvetica Neue"/>
                <a:sym typeface="Helvetica Neue"/>
              </a:rPr>
              <a:t>BOÎTE À OUTILS INTER-AGENCES : PRÉVENTION ET RÉPONSE AU TRAVAIL DES ENFANTS DANS L'ACTION HUMANITAIRE</a:t>
            </a:r>
          </a:p>
          <a:p>
            <a:pPr marL="0" marR="0" lvl="0" indent="0" algn="r" rtl="0">
              <a:lnSpc>
                <a:spcPct val="90000"/>
              </a:lnSpc>
              <a:spcBef>
                <a:spcPts val="1000"/>
              </a:spcBef>
              <a:spcAft>
                <a:spcPts val="0"/>
              </a:spcAft>
              <a:buClr>
                <a:srgbClr val="AC6B97"/>
              </a:buClr>
              <a:buSzPts val="3600"/>
              <a:buFont typeface="Arial"/>
              <a:buNone/>
            </a:pPr>
            <a:r>
              <a:rPr lang="en-GB" sz="3600" b="1" i="0" u="none" strike="noStrike" cap="none" dirty="0">
                <a:solidFill>
                  <a:srgbClr val="AC6B97"/>
                </a:solidFill>
                <a:latin typeface="Helvetica Neue"/>
                <a:ea typeface="Helvetica Neue"/>
                <a:cs typeface="Helvetica Neue"/>
                <a:sym typeface="Helvetica Neue"/>
              </a:rPr>
              <a:t>  </a:t>
            </a:r>
            <a:endParaRPr sz="3600" b="1" i="0" u="none" strike="noStrike" cap="none" dirty="0">
              <a:solidFill>
                <a:srgbClr val="AC6B97"/>
              </a:solidFill>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10"/>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000"/>
              <a:buFont typeface="Calibri"/>
              <a:buNone/>
            </a:pPr>
            <a:r>
              <a:rPr lang="fr-FR" sz="4000" dirty="0">
                <a:latin typeface="Calibri"/>
                <a:ea typeface="Calibri"/>
                <a:cs typeface="Calibri"/>
                <a:sym typeface="Calibri"/>
              </a:rPr>
              <a:t>EFFECTUER UN EXAMEN DES DONNÉES SECONDAIRES</a:t>
            </a:r>
            <a:endParaRPr sz="4000" dirty="0">
              <a:latin typeface="Calibri"/>
              <a:ea typeface="Calibri"/>
              <a:cs typeface="Calibri"/>
              <a:sym typeface="Calibri"/>
            </a:endParaRPr>
          </a:p>
        </p:txBody>
      </p:sp>
      <p:sp>
        <p:nvSpPr>
          <p:cNvPr id="304" name="Google Shape;304;p10"/>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90000"/>
              </a:lnSpc>
              <a:spcBef>
                <a:spcPts val="0"/>
              </a:spcBef>
              <a:spcAft>
                <a:spcPts val="0"/>
              </a:spcAft>
              <a:buClr>
                <a:schemeClr val="accent2"/>
              </a:buClr>
              <a:buSzPct val="100000"/>
              <a:buNone/>
            </a:pPr>
            <a:r>
              <a:rPr lang="en-GB" sz="4000" dirty="0"/>
              <a:t> </a:t>
            </a:r>
            <a:endParaRPr dirty="0"/>
          </a:p>
          <a:p>
            <a:pPr marL="0" lvl="0" indent="0" algn="l" rtl="0">
              <a:lnSpc>
                <a:spcPct val="90000"/>
              </a:lnSpc>
              <a:spcBef>
                <a:spcPts val="1000"/>
              </a:spcBef>
              <a:spcAft>
                <a:spcPts val="0"/>
              </a:spcAft>
              <a:buClr>
                <a:schemeClr val="accent2"/>
              </a:buClr>
              <a:buSzPct val="100000"/>
              <a:buNone/>
            </a:pPr>
            <a:endParaRPr dirty="0"/>
          </a:p>
        </p:txBody>
      </p:sp>
      <p:sp>
        <p:nvSpPr>
          <p:cNvPr id="305" name="Google Shape;305;p10"/>
          <p:cNvSpPr txBox="1">
            <a:spLocks noGrp="1"/>
          </p:cNvSpPr>
          <p:nvPr>
            <p:ph type="body" idx="3"/>
          </p:nvPr>
        </p:nvSpPr>
        <p:spPr>
          <a:xfrm>
            <a:off x="295804" y="2101468"/>
            <a:ext cx="4661045" cy="60507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2"/>
              </a:buClr>
              <a:buSzPts val="4000"/>
              <a:buNone/>
            </a:pPr>
            <a:r>
              <a:rPr lang="en-GB" sz="4000" dirty="0">
                <a:latin typeface="Calibri"/>
                <a:ea typeface="Calibri"/>
                <a:cs typeface="Calibri"/>
                <a:sym typeface="Calibri"/>
              </a:rPr>
              <a:t>PRINCIPES</a:t>
            </a:r>
            <a:endParaRPr dirty="0"/>
          </a:p>
        </p:txBody>
      </p:sp>
      <p:sp>
        <p:nvSpPr>
          <p:cNvPr id="306" name="Google Shape;306;p10"/>
          <p:cNvSpPr txBox="1">
            <a:spLocks noGrp="1"/>
          </p:cNvSpPr>
          <p:nvPr>
            <p:ph type="body" idx="4"/>
          </p:nvPr>
        </p:nvSpPr>
        <p:spPr>
          <a:xfrm>
            <a:off x="656021" y="3020679"/>
            <a:ext cx="4661046" cy="3340615"/>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2"/>
              </a:buClr>
              <a:buSzPts val="2800"/>
              <a:buChar char="•"/>
            </a:pPr>
            <a:r>
              <a:rPr lang="en-GB" sz="2500" dirty="0">
                <a:latin typeface="Calibri"/>
                <a:ea typeface="Calibri"/>
                <a:cs typeface="Calibri"/>
                <a:sym typeface="Calibri"/>
              </a:rPr>
              <a:t>Examen des données existantes</a:t>
            </a:r>
            <a:endParaRPr sz="2500" dirty="0"/>
          </a:p>
          <a:p>
            <a:pPr marL="228600" lvl="0" indent="-228600" algn="l" rtl="0">
              <a:lnSpc>
                <a:spcPct val="90000"/>
              </a:lnSpc>
              <a:spcBef>
                <a:spcPts val="1000"/>
              </a:spcBef>
              <a:spcAft>
                <a:spcPts val="0"/>
              </a:spcAft>
              <a:buClr>
                <a:schemeClr val="accent2"/>
              </a:buClr>
              <a:buSzPts val="2800"/>
              <a:buChar char="•"/>
            </a:pPr>
            <a:r>
              <a:rPr lang="fr-FR" sz="2500" dirty="0">
                <a:latin typeface="Calibri"/>
                <a:ea typeface="Calibri"/>
                <a:cs typeface="Calibri"/>
                <a:sym typeface="Calibri"/>
              </a:rPr>
              <a:t>Vital lorsque le TE est préexistant</a:t>
            </a:r>
            <a:r>
              <a:rPr lang="en-GB" sz="2500" dirty="0">
                <a:latin typeface="Calibri"/>
                <a:ea typeface="Calibri"/>
                <a:cs typeface="Calibri"/>
                <a:sym typeface="Calibri"/>
              </a:rPr>
              <a:t>  </a:t>
            </a:r>
            <a:endParaRPr sz="2500" dirty="0"/>
          </a:p>
          <a:p>
            <a:pPr marL="228600" lvl="0" indent="-228600" algn="l" rtl="0">
              <a:lnSpc>
                <a:spcPct val="90000"/>
              </a:lnSpc>
              <a:spcBef>
                <a:spcPts val="1000"/>
              </a:spcBef>
              <a:spcAft>
                <a:spcPts val="0"/>
              </a:spcAft>
              <a:buClr>
                <a:schemeClr val="accent2"/>
              </a:buClr>
              <a:buSzPts val="2800"/>
              <a:buChar char="•"/>
            </a:pPr>
            <a:r>
              <a:rPr lang="fr-FR" sz="2500" dirty="0">
                <a:latin typeface="Calibri"/>
                <a:ea typeface="Calibri"/>
                <a:cs typeface="Calibri"/>
                <a:sym typeface="Calibri"/>
              </a:rPr>
              <a:t>Aide à la collecte de données primaires et à une réponse rapide</a:t>
            </a:r>
            <a:r>
              <a:rPr lang="en-GB" sz="2500" dirty="0">
                <a:latin typeface="Calibri"/>
                <a:ea typeface="Calibri"/>
                <a:cs typeface="Calibri"/>
                <a:sym typeface="Calibri"/>
              </a:rPr>
              <a:t> </a:t>
            </a:r>
            <a:endParaRPr sz="2500" dirty="0"/>
          </a:p>
          <a:p>
            <a:pPr marL="228600" lvl="0" indent="-228600" algn="l" rtl="0">
              <a:lnSpc>
                <a:spcPct val="90000"/>
              </a:lnSpc>
              <a:spcBef>
                <a:spcPts val="1000"/>
              </a:spcBef>
              <a:spcAft>
                <a:spcPts val="0"/>
              </a:spcAft>
              <a:buClr>
                <a:schemeClr val="accent2"/>
              </a:buClr>
              <a:buSzPts val="2800"/>
              <a:buChar char="•"/>
            </a:pPr>
            <a:r>
              <a:rPr lang="en-GB" sz="2500" dirty="0">
                <a:latin typeface="Calibri"/>
                <a:ea typeface="Calibri"/>
                <a:cs typeface="Calibri"/>
                <a:sym typeface="Calibri"/>
              </a:rPr>
              <a:t>Coordonné et inter-agences</a:t>
            </a:r>
            <a:endParaRPr sz="2500" dirty="0"/>
          </a:p>
          <a:p>
            <a:pPr marL="228600" lvl="0" indent="-228600" algn="l" rtl="0">
              <a:lnSpc>
                <a:spcPct val="90000"/>
              </a:lnSpc>
              <a:spcBef>
                <a:spcPts val="1000"/>
              </a:spcBef>
              <a:spcAft>
                <a:spcPts val="0"/>
              </a:spcAft>
              <a:buClr>
                <a:schemeClr val="accent2"/>
              </a:buClr>
              <a:buSzPts val="2800"/>
              <a:buChar char="•"/>
            </a:pPr>
            <a:r>
              <a:rPr lang="en-GB" sz="2500" dirty="0">
                <a:latin typeface="Calibri"/>
                <a:ea typeface="Calibri"/>
                <a:cs typeface="Calibri"/>
                <a:sym typeface="Calibri"/>
              </a:rPr>
              <a:t>Préparation et réponse</a:t>
            </a:r>
            <a:endParaRPr sz="2500" dirty="0"/>
          </a:p>
        </p:txBody>
      </p:sp>
      <p:sp>
        <p:nvSpPr>
          <p:cNvPr id="307" name="Google Shape;307;p10"/>
          <p:cNvSpPr txBox="1">
            <a:spLocks noGrp="1"/>
          </p:cNvSpPr>
          <p:nvPr>
            <p:ph type="body" idx="5"/>
          </p:nvPr>
        </p:nvSpPr>
        <p:spPr>
          <a:xfrm>
            <a:off x="6510577" y="2153974"/>
            <a:ext cx="4965460" cy="60507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2"/>
              </a:buClr>
              <a:buSzPts val="4000"/>
              <a:buNone/>
            </a:pPr>
            <a:r>
              <a:rPr lang="en-GB" sz="4000" dirty="0">
                <a:latin typeface="Calibri"/>
                <a:ea typeface="Calibri"/>
                <a:cs typeface="Calibri"/>
                <a:sym typeface="Calibri"/>
              </a:rPr>
              <a:t>COMPREND SOUVENT</a:t>
            </a:r>
            <a:endParaRPr dirty="0"/>
          </a:p>
        </p:txBody>
      </p:sp>
      <p:sp>
        <p:nvSpPr>
          <p:cNvPr id="308" name="Google Shape;308;p10"/>
          <p:cNvSpPr txBox="1">
            <a:spLocks noGrp="1"/>
          </p:cNvSpPr>
          <p:nvPr>
            <p:ph type="body" idx="6"/>
          </p:nvPr>
        </p:nvSpPr>
        <p:spPr>
          <a:xfrm>
            <a:off x="6095999" y="3115278"/>
            <a:ext cx="5075623" cy="3340615"/>
          </a:xfrm>
          <a:prstGeom prst="rect">
            <a:avLst/>
          </a:prstGeom>
          <a:noFill/>
          <a:ln>
            <a:noFill/>
          </a:ln>
        </p:spPr>
        <p:txBody>
          <a:bodyPr spcFirstLastPara="1" wrap="square" lIns="91425" tIns="45700" rIns="91425" bIns="45700" anchor="t" anchorCtr="0">
            <a:normAutofit/>
          </a:bodyPr>
          <a:lstStyle/>
          <a:p>
            <a:pPr marL="685800" lvl="1" indent="-228600" algn="l" rtl="0">
              <a:lnSpc>
                <a:spcPct val="90000"/>
              </a:lnSpc>
              <a:spcBef>
                <a:spcPts val="0"/>
              </a:spcBef>
              <a:spcAft>
                <a:spcPts val="0"/>
              </a:spcAft>
              <a:buSzPts val="2800"/>
              <a:buChar char="•"/>
            </a:pPr>
            <a:r>
              <a:rPr lang="fr-FR" sz="2500" dirty="0">
                <a:latin typeface="Calibri"/>
                <a:ea typeface="Calibri"/>
                <a:cs typeface="Calibri"/>
                <a:sym typeface="Calibri"/>
              </a:rPr>
              <a:t>Situation préexistante du travail des enfants</a:t>
            </a:r>
            <a:r>
              <a:rPr lang="en-GB" sz="2500" dirty="0">
                <a:latin typeface="Calibri"/>
                <a:ea typeface="Calibri"/>
                <a:cs typeface="Calibri"/>
                <a:sym typeface="Calibri"/>
              </a:rPr>
              <a:t> </a:t>
            </a:r>
            <a:endParaRPr sz="2500" dirty="0"/>
          </a:p>
          <a:p>
            <a:pPr marL="685800" lvl="1" indent="-228600" algn="l" rtl="0">
              <a:lnSpc>
                <a:spcPct val="90000"/>
              </a:lnSpc>
              <a:spcBef>
                <a:spcPts val="500"/>
              </a:spcBef>
              <a:spcAft>
                <a:spcPts val="0"/>
              </a:spcAft>
              <a:buSzPts val="2800"/>
              <a:buChar char="•"/>
            </a:pPr>
            <a:r>
              <a:rPr lang="en-GB" sz="2500" dirty="0">
                <a:latin typeface="Calibri"/>
                <a:ea typeface="Calibri"/>
                <a:cs typeface="Calibri"/>
                <a:sym typeface="Calibri"/>
              </a:rPr>
              <a:t>Cadre législatif </a:t>
            </a:r>
            <a:endParaRPr sz="2500" dirty="0"/>
          </a:p>
          <a:p>
            <a:pPr marL="685800" lvl="1" indent="-228600" algn="l" rtl="0">
              <a:lnSpc>
                <a:spcPct val="90000"/>
              </a:lnSpc>
              <a:spcBef>
                <a:spcPts val="500"/>
              </a:spcBef>
              <a:spcAft>
                <a:spcPts val="0"/>
              </a:spcAft>
              <a:buSzPts val="2800"/>
              <a:buChar char="•"/>
            </a:pPr>
            <a:r>
              <a:rPr lang="fr-FR" sz="2500" dirty="0">
                <a:latin typeface="Calibri"/>
                <a:ea typeface="Calibri"/>
                <a:cs typeface="Calibri"/>
                <a:sym typeface="Calibri"/>
              </a:rPr>
              <a:t>Facteurs de risque du TE</a:t>
            </a:r>
            <a:endParaRPr sz="2500" dirty="0"/>
          </a:p>
          <a:p>
            <a:pPr marL="685800" lvl="1" indent="-228600" algn="l" rtl="0">
              <a:lnSpc>
                <a:spcPct val="90000"/>
              </a:lnSpc>
              <a:spcBef>
                <a:spcPts val="500"/>
              </a:spcBef>
              <a:spcAft>
                <a:spcPts val="0"/>
              </a:spcAft>
              <a:buSzPts val="2800"/>
              <a:buChar char="•"/>
            </a:pPr>
            <a:r>
              <a:rPr lang="fr-FR" sz="2500" dirty="0">
                <a:latin typeface="Calibri"/>
                <a:ea typeface="Calibri"/>
                <a:cs typeface="Calibri"/>
                <a:sym typeface="Calibri"/>
              </a:rPr>
              <a:t>Facteurs de protection qui contribuent à sa prévention</a:t>
            </a:r>
            <a:endParaRPr sz="2500" dirty="0"/>
          </a:p>
          <a:p>
            <a:pPr marL="685800" lvl="1" indent="-228600" algn="l" rtl="0">
              <a:lnSpc>
                <a:spcPct val="90000"/>
              </a:lnSpc>
              <a:spcBef>
                <a:spcPts val="500"/>
              </a:spcBef>
              <a:spcAft>
                <a:spcPts val="0"/>
              </a:spcAft>
              <a:buSzPts val="2800"/>
              <a:buChar char="•"/>
            </a:pPr>
            <a:r>
              <a:rPr lang="en-GB" sz="2500" dirty="0">
                <a:latin typeface="Calibri"/>
                <a:ea typeface="Calibri"/>
                <a:cs typeface="Calibri"/>
                <a:sym typeface="Calibri"/>
              </a:rPr>
              <a:t>Leçons apprises</a:t>
            </a:r>
            <a:endParaRPr sz="25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1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000"/>
              <a:buFont typeface="Calibri"/>
              <a:buNone/>
            </a:pPr>
            <a:r>
              <a:rPr lang="fr-FR" sz="4000" dirty="0">
                <a:latin typeface="Calibri"/>
                <a:ea typeface="Calibri"/>
                <a:cs typeface="Calibri"/>
                <a:sym typeface="Calibri"/>
              </a:rPr>
              <a:t>OPTIONS POUR LA COLLECTE DE DONNÉES PRIMAIRES</a:t>
            </a:r>
            <a:endParaRPr dirty="0"/>
          </a:p>
        </p:txBody>
      </p:sp>
      <p:sp>
        <p:nvSpPr>
          <p:cNvPr id="315" name="Google Shape;315;p11"/>
          <p:cNvSpPr txBox="1">
            <a:spLocks noGrp="1"/>
          </p:cNvSpPr>
          <p:nvPr>
            <p:ph type="body" idx="1"/>
          </p:nvPr>
        </p:nvSpPr>
        <p:spPr>
          <a:xfrm>
            <a:off x="656023" y="1796922"/>
            <a:ext cx="10820015" cy="5000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5"/>
              </a:buClr>
              <a:buSzPts val="3600"/>
              <a:buNone/>
            </a:pPr>
            <a:r>
              <a:rPr lang="fr-FR" sz="3600" dirty="0">
                <a:solidFill>
                  <a:schemeClr val="accent5"/>
                </a:solidFill>
                <a:latin typeface="Calibri"/>
                <a:ea typeface="Calibri"/>
                <a:cs typeface="Calibri"/>
                <a:sym typeface="Calibri"/>
              </a:rPr>
              <a:t>INTÉGRER LE TRAVAIL DES ENFANTS </a:t>
            </a:r>
            <a:r>
              <a:rPr lang="en-GB" sz="3600" dirty="0">
                <a:solidFill>
                  <a:schemeClr val="accent5"/>
                </a:solidFill>
                <a:latin typeface="Calibri"/>
                <a:ea typeface="Calibri"/>
                <a:cs typeface="Calibri"/>
                <a:sym typeface="Calibri"/>
              </a:rPr>
              <a:t>…</a:t>
            </a:r>
            <a:endParaRPr dirty="0"/>
          </a:p>
        </p:txBody>
      </p:sp>
      <p:sp>
        <p:nvSpPr>
          <p:cNvPr id="316" name="Google Shape;316;p11"/>
          <p:cNvSpPr txBox="1">
            <a:spLocks noGrp="1"/>
          </p:cNvSpPr>
          <p:nvPr>
            <p:ph type="body" idx="3"/>
          </p:nvPr>
        </p:nvSpPr>
        <p:spPr>
          <a:xfrm>
            <a:off x="381154" y="2375529"/>
            <a:ext cx="5684875" cy="60507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accent2"/>
              </a:buClr>
              <a:buSzPts val="2800"/>
              <a:buNone/>
            </a:pPr>
            <a:r>
              <a:rPr lang="en-GB" dirty="0">
                <a:latin typeface="Helvetica Neue"/>
                <a:ea typeface="Helvetica Neue"/>
                <a:cs typeface="Helvetica Neue"/>
                <a:sym typeface="Helvetica Neue"/>
              </a:rPr>
              <a:t>…</a:t>
            </a:r>
            <a:r>
              <a:rPr lang="fr-FR" dirty="0">
                <a:latin typeface="Helvetica Neue"/>
                <a:ea typeface="Helvetica Neue"/>
                <a:cs typeface="Helvetica Neue"/>
                <a:sym typeface="Helvetica Neue"/>
              </a:rPr>
              <a:t> LORSQUE L'ACCÈS, LE TEMPS ET LES RESSOURCES SONT LIMITÉS</a:t>
            </a:r>
            <a:endParaRPr dirty="0"/>
          </a:p>
        </p:txBody>
      </p:sp>
      <p:sp>
        <p:nvSpPr>
          <p:cNvPr id="317" name="Google Shape;317;p11"/>
          <p:cNvSpPr txBox="1">
            <a:spLocks noGrp="1"/>
          </p:cNvSpPr>
          <p:nvPr>
            <p:ph type="body" idx="4"/>
          </p:nvPr>
        </p:nvSpPr>
        <p:spPr>
          <a:xfrm>
            <a:off x="381154" y="3429000"/>
            <a:ext cx="4661046" cy="294718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2"/>
              </a:buClr>
              <a:buSzPts val="2800"/>
              <a:buChar char="•"/>
            </a:pPr>
            <a:r>
              <a:rPr lang="en-GB" b="1" dirty="0">
                <a:latin typeface="Calibri"/>
                <a:ea typeface="Calibri"/>
                <a:cs typeface="Calibri"/>
                <a:sym typeface="Calibri"/>
              </a:rPr>
              <a:t>Évaluations initiales rapides </a:t>
            </a:r>
            <a:r>
              <a:rPr lang="fr-FR" dirty="0">
                <a:latin typeface="Calibri"/>
                <a:ea typeface="Calibri"/>
                <a:cs typeface="Calibri"/>
                <a:sym typeface="Calibri"/>
              </a:rPr>
              <a:t>pour informer la planification (protection de l'enfance [CPIA] ; évaluations initiales multisectorielles ou conjointes) </a:t>
            </a:r>
            <a:r>
              <a:rPr lang="en-GB" dirty="0">
                <a:latin typeface="Calibri"/>
                <a:ea typeface="Calibri"/>
                <a:cs typeface="Calibri"/>
                <a:sym typeface="Calibri"/>
              </a:rPr>
              <a:t> </a:t>
            </a:r>
            <a:endParaRPr dirty="0"/>
          </a:p>
          <a:p>
            <a:pPr marL="228600" lvl="0" indent="-228600" algn="l" rtl="0">
              <a:lnSpc>
                <a:spcPct val="90000"/>
              </a:lnSpc>
              <a:spcBef>
                <a:spcPts val="1000"/>
              </a:spcBef>
              <a:spcAft>
                <a:spcPts val="0"/>
              </a:spcAft>
              <a:buClr>
                <a:schemeClr val="accent2"/>
              </a:buClr>
              <a:buSzPts val="2800"/>
              <a:buChar char="•"/>
            </a:pPr>
            <a:r>
              <a:rPr lang="en-GB" b="1" dirty="0">
                <a:latin typeface="Calibri"/>
                <a:ea typeface="Calibri"/>
                <a:cs typeface="Calibri"/>
                <a:sym typeface="Calibri"/>
              </a:rPr>
              <a:t>Évaluations des besoins </a:t>
            </a:r>
            <a:r>
              <a:rPr lang="fr-FR" dirty="0">
                <a:latin typeface="Calibri"/>
                <a:ea typeface="Calibri"/>
                <a:cs typeface="Calibri"/>
                <a:sym typeface="Calibri"/>
              </a:rPr>
              <a:t>(spécifiques au secteur ou multisectorielles)</a:t>
            </a:r>
            <a:endParaRPr dirty="0"/>
          </a:p>
          <a:p>
            <a:pPr marL="228600" lvl="0" indent="-76200" algn="l" rtl="0">
              <a:lnSpc>
                <a:spcPct val="90000"/>
              </a:lnSpc>
              <a:spcBef>
                <a:spcPts val="1000"/>
              </a:spcBef>
              <a:spcAft>
                <a:spcPts val="0"/>
              </a:spcAft>
              <a:buClr>
                <a:schemeClr val="accent2"/>
              </a:buClr>
              <a:buSzPts val="2400"/>
              <a:buNone/>
            </a:pPr>
            <a:endParaRPr dirty="0"/>
          </a:p>
        </p:txBody>
      </p:sp>
      <p:sp>
        <p:nvSpPr>
          <p:cNvPr id="318" name="Google Shape;318;p11"/>
          <p:cNvSpPr txBox="1">
            <a:spLocks noGrp="1"/>
          </p:cNvSpPr>
          <p:nvPr>
            <p:ph type="body" idx="5"/>
          </p:nvPr>
        </p:nvSpPr>
        <p:spPr>
          <a:xfrm>
            <a:off x="6125973" y="2417972"/>
            <a:ext cx="6066027" cy="60507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accent2"/>
              </a:buClr>
              <a:buSzPts val="2800"/>
              <a:buNone/>
            </a:pPr>
            <a:r>
              <a:rPr lang="en-GB" dirty="0"/>
              <a:t>…</a:t>
            </a:r>
            <a:r>
              <a:rPr lang="fr-FR" dirty="0"/>
              <a:t>LORSQUE L'ACCÈS, LE TEMPS ET LES RESSOURCES SONT DISPONIBLES</a:t>
            </a:r>
            <a:endParaRPr dirty="0"/>
          </a:p>
        </p:txBody>
      </p:sp>
      <p:sp>
        <p:nvSpPr>
          <p:cNvPr id="319" name="Google Shape;319;p11"/>
          <p:cNvSpPr txBox="1">
            <a:spLocks noGrp="1"/>
          </p:cNvSpPr>
          <p:nvPr>
            <p:ph type="body" idx="6"/>
          </p:nvPr>
        </p:nvSpPr>
        <p:spPr>
          <a:xfrm>
            <a:off x="6510576" y="3429000"/>
            <a:ext cx="5300270" cy="294718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2"/>
              </a:buClr>
              <a:buSzPts val="2800"/>
              <a:buChar char="•"/>
            </a:pPr>
            <a:r>
              <a:rPr lang="en-GB" b="1" dirty="0">
                <a:latin typeface="Calibri"/>
                <a:ea typeface="Calibri"/>
                <a:cs typeface="Calibri"/>
                <a:sym typeface="Calibri"/>
              </a:rPr>
              <a:t>Évaluations des besoins </a:t>
            </a:r>
            <a:r>
              <a:rPr lang="fr-FR" dirty="0">
                <a:latin typeface="Calibri"/>
                <a:ea typeface="Calibri"/>
                <a:cs typeface="Calibri"/>
                <a:sym typeface="Calibri"/>
              </a:rPr>
              <a:t>(spécifiques au secteur ou multisectorielles)</a:t>
            </a:r>
            <a:endParaRPr b="1" dirty="0">
              <a:latin typeface="Calibri"/>
              <a:ea typeface="Calibri"/>
              <a:cs typeface="Calibri"/>
              <a:sym typeface="Calibri"/>
            </a:endParaRPr>
          </a:p>
          <a:p>
            <a:pPr marL="228600" lvl="0" indent="-228600" algn="l" rtl="0">
              <a:lnSpc>
                <a:spcPct val="90000"/>
              </a:lnSpc>
              <a:spcBef>
                <a:spcPts val="1000"/>
              </a:spcBef>
              <a:spcAft>
                <a:spcPts val="0"/>
              </a:spcAft>
              <a:buClr>
                <a:schemeClr val="accent2"/>
              </a:buClr>
              <a:buSzPts val="2800"/>
              <a:buChar char="•"/>
            </a:pPr>
            <a:r>
              <a:rPr lang="fr-FR" b="1" dirty="0">
                <a:latin typeface="Calibri"/>
                <a:ea typeface="Calibri"/>
                <a:cs typeface="Calibri"/>
                <a:sym typeface="Calibri"/>
              </a:rPr>
              <a:t>Évaluation approfondie du travail des enfants ou recherche</a:t>
            </a:r>
            <a:r>
              <a:rPr lang="en-GB" b="1" dirty="0">
                <a:latin typeface="Calibri"/>
                <a:ea typeface="Calibri"/>
                <a:cs typeface="Calibri"/>
                <a:sym typeface="Calibri"/>
              </a:rPr>
              <a:t> </a:t>
            </a:r>
            <a:r>
              <a:rPr lang="fr-FR" dirty="0">
                <a:latin typeface="Calibri"/>
                <a:ea typeface="Calibri"/>
                <a:cs typeface="Calibri"/>
                <a:sym typeface="Calibri"/>
              </a:rPr>
              <a:t>sur le travail des enfants (types spécifiques), sa nature, ses caractéristiques, sa prévalence, afin d'informer les programmes et politiques globaux et à long terme</a:t>
            </a:r>
            <a:endParaRPr dirty="0"/>
          </a:p>
          <a:p>
            <a:pPr marL="228600" lvl="0" indent="-76200" algn="l" rtl="0">
              <a:lnSpc>
                <a:spcPct val="90000"/>
              </a:lnSpc>
              <a:spcBef>
                <a:spcPts val="1000"/>
              </a:spcBef>
              <a:spcAft>
                <a:spcPts val="0"/>
              </a:spcAft>
              <a:buClr>
                <a:schemeClr val="accent2"/>
              </a:buClr>
              <a:buSzPts val="2400"/>
              <a:buNone/>
            </a:pP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12"/>
          <p:cNvSpPr txBox="1">
            <a:spLocks noGrp="1"/>
          </p:cNvSpPr>
          <p:nvPr>
            <p:ph type="title"/>
          </p:nvPr>
        </p:nvSpPr>
        <p:spPr>
          <a:xfrm>
            <a:off x="656023" y="802888"/>
            <a:ext cx="10515600" cy="887800"/>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accent4"/>
              </a:buClr>
              <a:buSzPct val="100000"/>
              <a:buFont typeface="Calibri"/>
              <a:buNone/>
            </a:pPr>
            <a:r>
              <a:rPr lang="fr-FR" sz="4400" dirty="0">
                <a:latin typeface="Calibri"/>
                <a:ea typeface="Calibri"/>
                <a:cs typeface="Calibri"/>
                <a:sym typeface="Calibri"/>
              </a:rPr>
              <a:t>OPTIONS POUR LA COLLECTE DE DONNÉES PRIMAIRES</a:t>
            </a:r>
            <a:br>
              <a:rPr lang="en-GB" dirty="0">
                <a:latin typeface="Calibri"/>
                <a:ea typeface="Calibri"/>
                <a:cs typeface="Calibri"/>
                <a:sym typeface="Calibri"/>
              </a:rPr>
            </a:br>
            <a:endParaRPr dirty="0">
              <a:latin typeface="Calibri"/>
              <a:ea typeface="Calibri"/>
              <a:cs typeface="Calibri"/>
              <a:sym typeface="Calibri"/>
            </a:endParaRPr>
          </a:p>
        </p:txBody>
      </p:sp>
      <p:sp>
        <p:nvSpPr>
          <p:cNvPr id="326" name="Google Shape;326;p12"/>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fontScale="77500" lnSpcReduction="20000"/>
          </a:bodyPr>
          <a:lstStyle/>
          <a:p>
            <a:pPr marL="0" lvl="0" indent="0" algn="ctr" rtl="0">
              <a:lnSpc>
                <a:spcPct val="90000"/>
              </a:lnSpc>
              <a:spcBef>
                <a:spcPts val="0"/>
              </a:spcBef>
              <a:spcAft>
                <a:spcPts val="0"/>
              </a:spcAft>
              <a:buClr>
                <a:schemeClr val="accent2"/>
              </a:buClr>
              <a:buSzPct val="100000"/>
              <a:buNone/>
            </a:pPr>
            <a:r>
              <a:rPr lang="en-GB" sz="4000" dirty="0"/>
              <a:t>CONSIDÉRATIONS CLÉS</a:t>
            </a:r>
            <a:endParaRPr dirty="0"/>
          </a:p>
        </p:txBody>
      </p:sp>
      <p:sp>
        <p:nvSpPr>
          <p:cNvPr id="327" name="Google Shape;327;p12"/>
          <p:cNvSpPr txBox="1">
            <a:spLocks noGrp="1"/>
          </p:cNvSpPr>
          <p:nvPr>
            <p:ph type="body" idx="2"/>
          </p:nvPr>
        </p:nvSpPr>
        <p:spPr>
          <a:xfrm>
            <a:off x="2049462" y="3811057"/>
            <a:ext cx="10981901" cy="372903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2"/>
              </a:buClr>
              <a:buSzPts val="3200"/>
              <a:buChar char="•"/>
            </a:pPr>
            <a:r>
              <a:rPr lang="fr-FR" sz="2600" dirty="0"/>
              <a:t>Préoccupation ou priorité préexistante dans le contexte</a:t>
            </a:r>
            <a:r>
              <a:rPr lang="en-GB" sz="2600" dirty="0"/>
              <a:t>  </a:t>
            </a:r>
            <a:endParaRPr sz="2600" dirty="0"/>
          </a:p>
          <a:p>
            <a:pPr marL="228600" lvl="0" indent="-228600" algn="l" rtl="0">
              <a:lnSpc>
                <a:spcPct val="90000"/>
              </a:lnSpc>
              <a:spcBef>
                <a:spcPts val="1000"/>
              </a:spcBef>
              <a:spcAft>
                <a:spcPts val="0"/>
              </a:spcAft>
              <a:buClr>
                <a:schemeClr val="accent2"/>
              </a:buClr>
              <a:buSzPts val="3200"/>
              <a:buChar char="•"/>
            </a:pPr>
            <a:r>
              <a:rPr lang="en-GB" sz="2600" dirty="0"/>
              <a:t>Utilisation d'indicateurs indirects</a:t>
            </a:r>
            <a:endParaRPr sz="2600" dirty="0"/>
          </a:p>
          <a:p>
            <a:pPr marL="228600" lvl="0" indent="-228600" algn="l" rtl="0">
              <a:lnSpc>
                <a:spcPct val="90000"/>
              </a:lnSpc>
              <a:spcBef>
                <a:spcPts val="1000"/>
              </a:spcBef>
              <a:spcAft>
                <a:spcPts val="0"/>
              </a:spcAft>
              <a:buClr>
                <a:schemeClr val="accent2"/>
              </a:buClr>
              <a:buSzPts val="3200"/>
              <a:buChar char="•"/>
            </a:pPr>
            <a:r>
              <a:rPr lang="en-GB" sz="2600" dirty="0"/>
              <a:t>Opportunités intersectorielles et multisectorielles </a:t>
            </a:r>
            <a:endParaRPr sz="2600" dirty="0"/>
          </a:p>
          <a:p>
            <a:pPr marL="228600" lvl="0" indent="-228600" algn="l" rtl="0">
              <a:lnSpc>
                <a:spcPct val="90000"/>
              </a:lnSpc>
              <a:spcBef>
                <a:spcPts val="1000"/>
              </a:spcBef>
              <a:spcAft>
                <a:spcPts val="0"/>
              </a:spcAft>
              <a:buClr>
                <a:schemeClr val="accent2"/>
              </a:buClr>
              <a:buSzPts val="3200"/>
              <a:buChar char="•"/>
            </a:pPr>
            <a:r>
              <a:rPr lang="en-GB" sz="2600" dirty="0"/>
              <a:t>Coordination et harmonisation  </a:t>
            </a:r>
            <a:endParaRPr sz="2600" dirty="0"/>
          </a:p>
          <a:p>
            <a:pPr marL="228600" lvl="0" indent="-228600" algn="l" rtl="0">
              <a:lnSpc>
                <a:spcPct val="90000"/>
              </a:lnSpc>
              <a:spcBef>
                <a:spcPts val="1000"/>
              </a:spcBef>
              <a:spcAft>
                <a:spcPts val="0"/>
              </a:spcAft>
              <a:buClr>
                <a:schemeClr val="accent2"/>
              </a:buClr>
              <a:buSzPts val="3200"/>
              <a:buChar char="•"/>
            </a:pPr>
            <a:r>
              <a:rPr lang="en-GB" sz="2600" dirty="0"/>
              <a:t>Assistance technique  </a:t>
            </a:r>
            <a:endParaRPr sz="2600" dirty="0"/>
          </a:p>
        </p:txBody>
      </p:sp>
      <p:sp>
        <p:nvSpPr>
          <p:cNvPr id="328" name="Google Shape;328;p12"/>
          <p:cNvSpPr txBox="1">
            <a:spLocks noGrp="1"/>
          </p:cNvSpPr>
          <p:nvPr>
            <p:ph type="body" idx="4294967295"/>
          </p:nvPr>
        </p:nvSpPr>
        <p:spPr>
          <a:xfrm>
            <a:off x="365002" y="2577978"/>
            <a:ext cx="3501483" cy="428625"/>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5"/>
              </a:buClr>
              <a:buSzPts val="2800"/>
              <a:buNone/>
            </a:pPr>
            <a:r>
              <a:rPr lang="en-GB" b="1" dirty="0">
                <a:solidFill>
                  <a:schemeClr val="accent5"/>
                </a:solidFill>
              </a:rPr>
              <a:t>ÉVALUATION INITIALE</a:t>
            </a:r>
          </a:p>
        </p:txBody>
      </p:sp>
      <p:sp>
        <p:nvSpPr>
          <p:cNvPr id="329" name="Google Shape;329;p12"/>
          <p:cNvSpPr txBox="1"/>
          <p:nvPr/>
        </p:nvSpPr>
        <p:spPr>
          <a:xfrm>
            <a:off x="8325515" y="2489754"/>
            <a:ext cx="3150522" cy="60507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accent5"/>
              </a:buClr>
              <a:buSzPts val="2800"/>
              <a:buFont typeface="Arial"/>
              <a:buNone/>
            </a:pPr>
            <a:r>
              <a:rPr lang="en-GB" sz="2800" b="1" dirty="0">
                <a:solidFill>
                  <a:schemeClr val="accent5"/>
                </a:solidFill>
                <a:latin typeface="Helvetica Neue"/>
                <a:ea typeface="Helvetica Neue"/>
                <a:cs typeface="Helvetica Neue"/>
                <a:sym typeface="Helvetica Neue"/>
              </a:rPr>
              <a:t>ÉVALUATION APPROFONDIE</a:t>
            </a:r>
            <a:endParaRPr dirty="0"/>
          </a:p>
        </p:txBody>
      </p:sp>
      <p:sp>
        <p:nvSpPr>
          <p:cNvPr id="330" name="Google Shape;330;p12"/>
          <p:cNvSpPr txBox="1"/>
          <p:nvPr/>
        </p:nvSpPr>
        <p:spPr>
          <a:xfrm>
            <a:off x="4651587" y="2519959"/>
            <a:ext cx="2888826" cy="500063"/>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accent5"/>
              </a:buClr>
              <a:buSzPts val="2800"/>
              <a:buFont typeface="Arial"/>
              <a:buNone/>
            </a:pPr>
            <a:r>
              <a:rPr lang="en-GB" sz="2800" b="1" dirty="0">
                <a:solidFill>
                  <a:schemeClr val="accent5"/>
                </a:solidFill>
                <a:latin typeface="Helvetica Neue"/>
                <a:ea typeface="Helvetica Neue"/>
                <a:cs typeface="Helvetica Neue"/>
                <a:sym typeface="Helvetica Neue"/>
              </a:rPr>
              <a:t>ÉVALUATION DES BESOINS</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13"/>
          <p:cNvSpPr txBox="1">
            <a:spLocks noGrp="1"/>
          </p:cNvSpPr>
          <p:nvPr>
            <p:ph type="body" idx="1"/>
          </p:nvPr>
        </p:nvSpPr>
        <p:spPr>
          <a:xfrm>
            <a:off x="3382963" y="896940"/>
            <a:ext cx="7300912" cy="1271587"/>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2"/>
              </a:buClr>
              <a:buSzPts val="4000"/>
              <a:buNone/>
            </a:pPr>
            <a:r>
              <a:rPr lang="en-GB" sz="4000" dirty="0"/>
              <a:t>DISCUSSION: </a:t>
            </a:r>
            <a:endParaRPr dirty="0"/>
          </a:p>
        </p:txBody>
      </p:sp>
      <p:sp>
        <p:nvSpPr>
          <p:cNvPr id="337" name="Google Shape;337;p13"/>
          <p:cNvSpPr txBox="1">
            <a:spLocks noGrp="1"/>
          </p:cNvSpPr>
          <p:nvPr>
            <p:ph type="body" idx="2"/>
          </p:nvPr>
        </p:nvSpPr>
        <p:spPr>
          <a:xfrm>
            <a:off x="4100513" y="1931833"/>
            <a:ext cx="7300912" cy="2128838"/>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2800"/>
              <a:buFont typeface="Helvetica Neue"/>
              <a:buNone/>
            </a:pPr>
            <a:endParaRPr dirty="0">
              <a:latin typeface="Helvetica Neue"/>
              <a:ea typeface="Helvetica Neue"/>
              <a:cs typeface="Helvetica Neue"/>
              <a:sym typeface="Helvetica Neue"/>
            </a:endParaRPr>
          </a:p>
          <a:p>
            <a:pPr marL="228600" lvl="0" indent="-228600" algn="l" rtl="0">
              <a:lnSpc>
                <a:spcPct val="90000"/>
              </a:lnSpc>
              <a:spcBef>
                <a:spcPts val="1000"/>
              </a:spcBef>
              <a:spcAft>
                <a:spcPts val="0"/>
              </a:spcAft>
              <a:buClr>
                <a:schemeClr val="accent4"/>
              </a:buClr>
              <a:buSzPts val="2800"/>
              <a:buChar char="•"/>
            </a:pPr>
            <a:r>
              <a:rPr lang="fr-FR" dirty="0">
                <a:latin typeface="Helvetica Neue"/>
                <a:ea typeface="Helvetica Neue"/>
                <a:cs typeface="Helvetica Neue"/>
                <a:sym typeface="Helvetica Neue"/>
              </a:rPr>
              <a:t>Si vous développez un cadre coordonné pour l'évaluation du travail des enfants, quels éléments doit-il inclure ?</a:t>
            </a:r>
            <a:endParaRPr dirty="0"/>
          </a:p>
        </p:txBody>
      </p:sp>
      <p:sp>
        <p:nvSpPr>
          <p:cNvPr id="338" name="Google Shape;338;p13"/>
          <p:cNvSpPr txBox="1">
            <a:spLocks noGrp="1"/>
          </p:cNvSpPr>
          <p:nvPr>
            <p:ph type="body" idx="3"/>
          </p:nvPr>
        </p:nvSpPr>
        <p:spPr>
          <a:xfrm>
            <a:off x="0" y="592934"/>
            <a:ext cx="3499556"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4000"/>
              <a:buNone/>
            </a:pPr>
            <a:r>
              <a:rPr lang="en-GB" sz="4000" dirty="0">
                <a:latin typeface="Calibri"/>
                <a:ea typeface="Calibri"/>
                <a:cs typeface="Calibri"/>
                <a:sym typeface="Calibri"/>
              </a:rPr>
              <a:t>CADRES  COORDONNÉ POUR L’ÉVALUATION DU TRAVAIL DES ENFANTS</a:t>
            </a:r>
            <a:endParaRPr dirty="0"/>
          </a:p>
        </p:txBody>
      </p:sp>
      <p:pic>
        <p:nvPicPr>
          <p:cNvPr id="339" name="Google Shape;339;p13"/>
          <p:cNvPicPr preferRelativeResize="0"/>
          <p:nvPr/>
        </p:nvPicPr>
        <p:blipFill rotWithShape="1">
          <a:blip r:embed="rId3">
            <a:alphaModFix/>
          </a:blip>
          <a:srcRect/>
          <a:stretch/>
        </p:blipFill>
        <p:spPr>
          <a:xfrm>
            <a:off x="9966325" y="592934"/>
            <a:ext cx="1435100" cy="9398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14"/>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accent4"/>
              </a:buClr>
              <a:buSzPts val="3200"/>
              <a:buFont typeface="Helvetica Neue"/>
              <a:buNone/>
            </a:pPr>
            <a:r>
              <a:rPr lang="fr-FR" dirty="0"/>
              <a:t>UN CADRE COORDONNÉ POUR L'ÉVALUATION DU TRAVAIL DES ENFANTS </a:t>
            </a:r>
            <a:endParaRPr dirty="0"/>
          </a:p>
        </p:txBody>
      </p:sp>
      <p:sp>
        <p:nvSpPr>
          <p:cNvPr id="346" name="Google Shape;346;p14"/>
          <p:cNvSpPr txBox="1">
            <a:spLocks noGrp="1"/>
          </p:cNvSpPr>
          <p:nvPr>
            <p:ph type="body" idx="1"/>
          </p:nvPr>
        </p:nvSpPr>
        <p:spPr>
          <a:xfrm>
            <a:off x="4890099" y="1650300"/>
            <a:ext cx="6943302" cy="4950524"/>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Clr>
                <a:schemeClr val="accent2"/>
              </a:buClr>
              <a:buSzPts val="2800"/>
              <a:buChar char="•"/>
            </a:pPr>
            <a:r>
              <a:rPr lang="fr-FR" sz="2400" dirty="0"/>
              <a:t>Approche harmonisée pour la collecte de données </a:t>
            </a:r>
            <a:endParaRPr sz="2400" dirty="0"/>
          </a:p>
          <a:p>
            <a:pPr marL="228600" lvl="0" indent="-228600" algn="l" rtl="0">
              <a:lnSpc>
                <a:spcPct val="90000"/>
              </a:lnSpc>
              <a:spcBef>
                <a:spcPts val="1000"/>
              </a:spcBef>
              <a:spcAft>
                <a:spcPts val="0"/>
              </a:spcAft>
              <a:buClr>
                <a:schemeClr val="accent2"/>
              </a:buClr>
              <a:buSzPts val="2800"/>
              <a:buChar char="•"/>
            </a:pPr>
            <a:r>
              <a:rPr lang="fr-FR" sz="2400" dirty="0"/>
              <a:t>Utilise les mêmes définitions de TE/PFTE</a:t>
            </a:r>
            <a:endParaRPr sz="2400" dirty="0"/>
          </a:p>
          <a:p>
            <a:pPr marL="228600" lvl="0" indent="-228600" algn="l" rtl="0">
              <a:lnSpc>
                <a:spcPct val="90000"/>
              </a:lnSpc>
              <a:spcBef>
                <a:spcPts val="1000"/>
              </a:spcBef>
              <a:spcAft>
                <a:spcPts val="0"/>
              </a:spcAft>
              <a:buClr>
                <a:schemeClr val="accent2"/>
              </a:buClr>
              <a:buSzPts val="2800"/>
              <a:buChar char="•"/>
            </a:pPr>
            <a:r>
              <a:rPr lang="fr-FR" sz="2400" dirty="0"/>
              <a:t>Ensemble de données communes et indicateurs communs </a:t>
            </a:r>
            <a:endParaRPr sz="2400" dirty="0"/>
          </a:p>
          <a:p>
            <a:pPr marL="228600" lvl="0" indent="-228600" algn="l" rtl="0">
              <a:lnSpc>
                <a:spcPct val="90000"/>
              </a:lnSpc>
              <a:spcBef>
                <a:spcPts val="1000"/>
              </a:spcBef>
              <a:spcAft>
                <a:spcPts val="0"/>
              </a:spcAft>
              <a:buClr>
                <a:schemeClr val="accent2"/>
              </a:buClr>
              <a:buSzPts val="2800"/>
              <a:buChar char="•"/>
            </a:pPr>
            <a:r>
              <a:rPr lang="fr-FR" sz="2400" dirty="0"/>
              <a:t>Inclut le TE prioritaire et les PFTE</a:t>
            </a:r>
            <a:endParaRPr sz="2400" dirty="0"/>
          </a:p>
          <a:p>
            <a:pPr marL="228600" lvl="0" indent="-228600" algn="l" rtl="0">
              <a:lnSpc>
                <a:spcPct val="90000"/>
              </a:lnSpc>
              <a:spcBef>
                <a:spcPts val="1000"/>
              </a:spcBef>
              <a:spcAft>
                <a:spcPts val="0"/>
              </a:spcAft>
              <a:buClr>
                <a:schemeClr val="accent2"/>
              </a:buClr>
              <a:buSzPts val="2800"/>
              <a:buChar char="•"/>
            </a:pPr>
            <a:r>
              <a:rPr lang="en-GB" sz="2400" dirty="0"/>
              <a:t>Méthodes d'évaluation harmonisées </a:t>
            </a:r>
            <a:endParaRPr sz="2400" dirty="0"/>
          </a:p>
          <a:p>
            <a:pPr marL="228600" lvl="0" indent="-228600" algn="l" rtl="0">
              <a:lnSpc>
                <a:spcPct val="90000"/>
              </a:lnSpc>
              <a:spcBef>
                <a:spcPts val="1000"/>
              </a:spcBef>
              <a:spcAft>
                <a:spcPts val="0"/>
              </a:spcAft>
              <a:buClr>
                <a:schemeClr val="accent2"/>
              </a:buClr>
              <a:buSzPts val="2800"/>
              <a:buChar char="•"/>
            </a:pPr>
            <a:r>
              <a:rPr lang="fr-FR" sz="2400" dirty="0"/>
              <a:t>Ventilation des données du TE (âge/âge de travail/handicap/diversité/sexe)</a:t>
            </a:r>
            <a:endParaRPr sz="2400" dirty="0"/>
          </a:p>
          <a:p>
            <a:pPr marL="228600" lvl="0" indent="-228600" algn="l" rtl="0">
              <a:lnSpc>
                <a:spcPct val="90000"/>
              </a:lnSpc>
              <a:spcBef>
                <a:spcPts val="1000"/>
              </a:spcBef>
              <a:spcAft>
                <a:spcPts val="0"/>
              </a:spcAft>
              <a:buClr>
                <a:schemeClr val="accent2"/>
              </a:buClr>
              <a:buSzPts val="2800"/>
              <a:buChar char="•"/>
            </a:pPr>
            <a:r>
              <a:rPr lang="en-GB" sz="2400" dirty="0"/>
              <a:t>POS (sauvegarde / suivi)</a:t>
            </a:r>
            <a:endParaRPr sz="2400" dirty="0"/>
          </a:p>
          <a:p>
            <a:pPr marL="228600" lvl="0" indent="-228600" algn="l" rtl="0">
              <a:lnSpc>
                <a:spcPct val="90000"/>
              </a:lnSpc>
              <a:spcBef>
                <a:spcPts val="1000"/>
              </a:spcBef>
              <a:spcAft>
                <a:spcPts val="0"/>
              </a:spcAft>
              <a:buClr>
                <a:schemeClr val="accent2"/>
              </a:buClr>
              <a:buSzPts val="2800"/>
              <a:buChar char="•"/>
            </a:pPr>
            <a:r>
              <a:rPr lang="en-GB" sz="2400" dirty="0"/>
              <a:t>Couverture géographique/thématique </a:t>
            </a:r>
            <a:endParaRPr sz="2400" dirty="0"/>
          </a:p>
          <a:p>
            <a:pPr marL="228600" lvl="0" indent="-228600" algn="l" rtl="0">
              <a:lnSpc>
                <a:spcPct val="90000"/>
              </a:lnSpc>
              <a:spcBef>
                <a:spcPts val="1000"/>
              </a:spcBef>
              <a:spcAft>
                <a:spcPts val="0"/>
              </a:spcAft>
              <a:buClr>
                <a:schemeClr val="accent2"/>
              </a:buClr>
              <a:buSzPts val="2800"/>
              <a:buChar char="•"/>
            </a:pPr>
            <a:r>
              <a:rPr lang="en-GB" sz="2400" dirty="0"/>
              <a:t>Implique les acteurs clés</a:t>
            </a:r>
            <a:endParaRPr sz="2400" dirty="0"/>
          </a:p>
        </p:txBody>
      </p:sp>
      <p:pic>
        <p:nvPicPr>
          <p:cNvPr id="347" name="Google Shape;347;p14" descr="Needs Assessments | ACAPS"/>
          <p:cNvPicPr preferRelativeResize="0">
            <a:picLocks noGrp="1"/>
          </p:cNvPicPr>
          <p:nvPr>
            <p:ph type="pic" idx="2"/>
          </p:nvPr>
        </p:nvPicPr>
        <p:blipFill rotWithShape="1">
          <a:blip r:embed="rId3">
            <a:alphaModFix/>
          </a:blip>
          <a:srcRect l="28949" r="28948"/>
          <a:stretch/>
        </p:blipFill>
        <p:spPr>
          <a:xfrm>
            <a:off x="0" y="0"/>
            <a:ext cx="4340225" cy="6858000"/>
          </a:xfrm>
          <a:prstGeom prst="rect">
            <a:avLst/>
          </a:prstGeom>
          <a:noFill/>
          <a:ln>
            <a:noFill/>
          </a:ln>
        </p:spPr>
      </p:pic>
      <p:sp>
        <p:nvSpPr>
          <p:cNvPr id="348" name="Google Shape;348;p14"/>
          <p:cNvSpPr txBox="1"/>
          <p:nvPr/>
        </p:nvSpPr>
        <p:spPr>
          <a:xfrm>
            <a:off x="2170112" y="6427343"/>
            <a:ext cx="2170113" cy="430658"/>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accent2"/>
              </a:buClr>
              <a:buSzPts val="1600"/>
              <a:buFont typeface="Arial"/>
              <a:buNone/>
            </a:pPr>
            <a:r>
              <a:rPr lang="en-GB" sz="1600" dirty="0">
                <a:solidFill>
                  <a:srgbClr val="000000"/>
                </a:solidFill>
                <a:latin typeface="Helvetica Neue"/>
                <a:ea typeface="Helvetica Neue"/>
                <a:cs typeface="Helvetica Neue"/>
                <a:sym typeface="Helvetica Neue"/>
              </a:rPr>
              <a:t>(Photo credit ACAPS)</a:t>
            </a: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15"/>
          <p:cNvSpPr txBox="1">
            <a:spLocks noGrp="1"/>
          </p:cNvSpPr>
          <p:nvPr>
            <p:ph type="title"/>
          </p:nvPr>
        </p:nvSpPr>
        <p:spPr>
          <a:xfrm>
            <a:off x="656023" y="365125"/>
            <a:ext cx="8149220"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4"/>
              </a:buClr>
              <a:buSzPts val="4000"/>
              <a:buFont typeface="Calibri"/>
              <a:buNone/>
            </a:pPr>
            <a:r>
              <a:rPr lang="fr-FR" sz="4000" dirty="0">
                <a:latin typeface="Calibri"/>
                <a:ea typeface="Calibri"/>
                <a:cs typeface="Calibri"/>
                <a:sym typeface="Calibri"/>
              </a:rPr>
              <a:t>ACTIVITÉ : INTÉGRER LE TRAVAIL DES ENFANTS DANS L'ÉVALUATION DES BESOINS </a:t>
            </a:r>
            <a:endParaRPr sz="4000" dirty="0">
              <a:latin typeface="Calibri"/>
              <a:ea typeface="Calibri"/>
              <a:cs typeface="Calibri"/>
              <a:sym typeface="Calibri"/>
            </a:endParaRPr>
          </a:p>
        </p:txBody>
      </p:sp>
      <p:sp>
        <p:nvSpPr>
          <p:cNvPr id="355" name="Google Shape;355;p15"/>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90000"/>
              </a:lnSpc>
              <a:spcBef>
                <a:spcPts val="0"/>
              </a:spcBef>
              <a:spcAft>
                <a:spcPts val="0"/>
              </a:spcAft>
              <a:buClr>
                <a:schemeClr val="accent2"/>
              </a:buClr>
              <a:buSzPts val="2800"/>
              <a:buNone/>
            </a:pPr>
            <a:r>
              <a:rPr lang="en-GB" dirty="0"/>
              <a:t>Dans vos groupes :</a:t>
            </a:r>
            <a:endParaRPr dirty="0"/>
          </a:p>
        </p:txBody>
      </p:sp>
      <p:sp>
        <p:nvSpPr>
          <p:cNvPr id="356" name="Google Shape;356;p15"/>
          <p:cNvSpPr txBox="1">
            <a:spLocks noGrp="1"/>
          </p:cNvSpPr>
          <p:nvPr>
            <p:ph type="body" idx="2"/>
          </p:nvPr>
        </p:nvSpPr>
        <p:spPr>
          <a:xfrm>
            <a:off x="656021" y="2400300"/>
            <a:ext cx="10820015" cy="3729037"/>
          </a:xfrm>
          <a:prstGeom prst="rect">
            <a:avLst/>
          </a:prstGeom>
          <a:noFill/>
          <a:ln>
            <a:noFill/>
          </a:ln>
        </p:spPr>
        <p:txBody>
          <a:bodyPr spcFirstLastPara="1" wrap="square" lIns="91425" tIns="45700" rIns="91425" bIns="45700" anchor="t" anchorCtr="0">
            <a:normAutofit fontScale="85000" lnSpcReduction="20000"/>
          </a:bodyPr>
          <a:lstStyle/>
          <a:p>
            <a:pPr marL="228600" lvl="0" indent="-215265" algn="l" rtl="0">
              <a:lnSpc>
                <a:spcPct val="120000"/>
              </a:lnSpc>
              <a:spcBef>
                <a:spcPts val="0"/>
              </a:spcBef>
              <a:spcAft>
                <a:spcPts val="0"/>
              </a:spcAft>
              <a:buSzPct val="100000"/>
              <a:buChar char="•"/>
            </a:pPr>
            <a:r>
              <a:rPr lang="fr-FR" dirty="0"/>
              <a:t>Désignez un rapporteur et un preneur de notes</a:t>
            </a:r>
            <a:endParaRPr dirty="0"/>
          </a:p>
          <a:p>
            <a:pPr marL="228600" lvl="0" indent="-215265" algn="l" rtl="0">
              <a:lnSpc>
                <a:spcPct val="120000"/>
              </a:lnSpc>
              <a:spcBef>
                <a:spcPts val="0"/>
              </a:spcBef>
              <a:spcAft>
                <a:spcPts val="0"/>
              </a:spcAft>
              <a:buSzPct val="100000"/>
              <a:buChar char="•"/>
            </a:pPr>
            <a:r>
              <a:rPr lang="fr-FR" dirty="0"/>
              <a:t>Imaginez que vous menez une ... CPRA / évaluation multisectorielle </a:t>
            </a:r>
            <a:endParaRPr dirty="0"/>
          </a:p>
          <a:p>
            <a:pPr marL="228600" lvl="0" indent="-215265" algn="l" rtl="0">
              <a:lnSpc>
                <a:spcPct val="120000"/>
              </a:lnSpc>
              <a:spcBef>
                <a:spcPts val="0"/>
              </a:spcBef>
              <a:spcAft>
                <a:spcPts val="0"/>
              </a:spcAft>
              <a:buSzPct val="100000"/>
              <a:buChar char="•"/>
            </a:pPr>
            <a:r>
              <a:rPr lang="fr-FR" dirty="0"/>
              <a:t>Pensez à 5-10 questions clés qui peuvent être posées dans cette évaluation et qui reflètent le travail des enfants et les PFTE </a:t>
            </a:r>
            <a:r>
              <a:rPr lang="en-GB" dirty="0"/>
              <a:t> </a:t>
            </a:r>
            <a:r>
              <a:rPr lang="en-GB" sz="1600" dirty="0"/>
              <a:t> </a:t>
            </a:r>
            <a:endParaRPr dirty="0"/>
          </a:p>
          <a:p>
            <a:pPr marL="228600" lvl="0" indent="-215265" algn="l" rtl="0">
              <a:lnSpc>
                <a:spcPct val="120000"/>
              </a:lnSpc>
              <a:spcBef>
                <a:spcPts val="0"/>
              </a:spcBef>
              <a:spcAft>
                <a:spcPts val="0"/>
              </a:spcAft>
              <a:buSzPct val="100000"/>
              <a:buChar char="•"/>
            </a:pPr>
            <a:r>
              <a:rPr lang="en-GB" dirty="0"/>
              <a:t>Réfléchissez, dans votre contexte : </a:t>
            </a:r>
            <a:endParaRPr dirty="0"/>
          </a:p>
          <a:p>
            <a:pPr marL="685800" lvl="1" indent="-217170" algn="l" rtl="0">
              <a:lnSpc>
                <a:spcPct val="120000"/>
              </a:lnSpc>
              <a:spcBef>
                <a:spcPts val="0"/>
              </a:spcBef>
              <a:spcAft>
                <a:spcPts val="0"/>
              </a:spcAft>
              <a:buSzPct val="100000"/>
              <a:buChar char="•"/>
            </a:pPr>
            <a:r>
              <a:rPr lang="fr-FR" dirty="0"/>
              <a:t>Pourquoi vous avez besoin de ces informations </a:t>
            </a:r>
            <a:endParaRPr dirty="0"/>
          </a:p>
          <a:p>
            <a:pPr marL="685800" lvl="1" indent="-217170" algn="l" rtl="0">
              <a:lnSpc>
                <a:spcPct val="120000"/>
              </a:lnSpc>
              <a:spcBef>
                <a:spcPts val="0"/>
              </a:spcBef>
              <a:spcAft>
                <a:spcPts val="0"/>
              </a:spcAft>
              <a:buSzPct val="100000"/>
              <a:buChar char="•"/>
            </a:pPr>
            <a:r>
              <a:rPr lang="fr-FR" dirty="0"/>
              <a:t>Comment d'autres domaines connexes peuvent intégrer des aspects des activités productives des enfants, du travail des enfants ou des PFTE</a:t>
            </a:r>
            <a:r>
              <a:rPr lang="en-GB" dirty="0"/>
              <a:t>*</a:t>
            </a:r>
            <a:endParaRPr dirty="0"/>
          </a:p>
          <a:p>
            <a:pPr marL="228600" lvl="0" indent="-215265" algn="l" rtl="0">
              <a:lnSpc>
                <a:spcPct val="120000"/>
              </a:lnSpc>
              <a:spcBef>
                <a:spcPts val="0"/>
              </a:spcBef>
              <a:spcAft>
                <a:spcPts val="0"/>
              </a:spcAft>
              <a:buSzPct val="100000"/>
              <a:buChar char="•"/>
            </a:pPr>
            <a:r>
              <a:rPr lang="en-GB" dirty="0"/>
              <a:t>20 minutes</a:t>
            </a:r>
            <a:endParaRPr dirty="0"/>
          </a:p>
          <a:p>
            <a:pPr marL="228600" lvl="0" indent="-215265" algn="l" rtl="0">
              <a:lnSpc>
                <a:spcPct val="120000"/>
              </a:lnSpc>
              <a:spcBef>
                <a:spcPts val="0"/>
              </a:spcBef>
              <a:spcAft>
                <a:spcPts val="0"/>
              </a:spcAft>
              <a:buSzPct val="100000"/>
              <a:buChar char="•"/>
            </a:pPr>
            <a:r>
              <a:rPr lang="fr-FR" dirty="0"/>
              <a:t>Présentez votre rapport en séance plénière </a:t>
            </a:r>
            <a:endParaRPr dirty="0"/>
          </a:p>
        </p:txBody>
      </p:sp>
      <p:pic>
        <p:nvPicPr>
          <p:cNvPr id="357" name="Google Shape;357;p15"/>
          <p:cNvPicPr preferRelativeResize="0"/>
          <p:nvPr/>
        </p:nvPicPr>
        <p:blipFill rotWithShape="1">
          <a:blip r:embed="rId3">
            <a:alphaModFix/>
          </a:blip>
          <a:srcRect/>
          <a:stretch/>
        </p:blipFill>
        <p:spPr>
          <a:xfrm>
            <a:off x="8805243" y="-345591"/>
            <a:ext cx="3386757" cy="338675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16"/>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000"/>
              <a:buFont typeface="Calibri"/>
              <a:buNone/>
            </a:pPr>
            <a:r>
              <a:rPr lang="fr-FR" sz="4000" dirty="0">
                <a:latin typeface="Calibri"/>
                <a:ea typeface="Calibri"/>
                <a:cs typeface="Calibri"/>
                <a:sym typeface="Calibri"/>
              </a:rPr>
              <a:t>INDICATEURS CLÉS DU TRAVAIL DES ENFANTS</a:t>
            </a:r>
            <a:endParaRPr dirty="0"/>
          </a:p>
        </p:txBody>
      </p:sp>
      <p:sp>
        <p:nvSpPr>
          <p:cNvPr id="364" name="Google Shape;364;p16"/>
          <p:cNvSpPr txBox="1">
            <a:spLocks noGrp="1"/>
          </p:cNvSpPr>
          <p:nvPr>
            <p:ph type="body" idx="1"/>
          </p:nvPr>
        </p:nvSpPr>
        <p:spPr>
          <a:xfrm>
            <a:off x="-449896" y="1952320"/>
            <a:ext cx="10820015" cy="5000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2"/>
              </a:buClr>
              <a:buSzPts val="3200"/>
              <a:buNone/>
            </a:pPr>
            <a:r>
              <a:rPr lang="en-GB" sz="3200" dirty="0"/>
              <a:t>INFORMATION À PRIORISER :</a:t>
            </a:r>
            <a:endParaRPr dirty="0"/>
          </a:p>
        </p:txBody>
      </p:sp>
      <p:sp>
        <p:nvSpPr>
          <p:cNvPr id="365" name="Google Shape;365;p16"/>
          <p:cNvSpPr txBox="1">
            <a:spLocks noGrp="1"/>
          </p:cNvSpPr>
          <p:nvPr>
            <p:ph type="body" idx="3"/>
          </p:nvPr>
        </p:nvSpPr>
        <p:spPr>
          <a:xfrm>
            <a:off x="6668033" y="2756727"/>
            <a:ext cx="4867945" cy="60507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97467D"/>
              </a:buClr>
              <a:buSzPts val="2800"/>
              <a:buNone/>
            </a:pPr>
            <a:r>
              <a:rPr lang="en-GB" sz="2800" dirty="0">
                <a:solidFill>
                  <a:srgbClr val="97467D"/>
                </a:solidFill>
              </a:rPr>
              <a:t>Autres facteurs importants</a:t>
            </a:r>
            <a:endParaRPr sz="2800" dirty="0"/>
          </a:p>
        </p:txBody>
      </p:sp>
      <p:sp>
        <p:nvSpPr>
          <p:cNvPr id="366" name="Google Shape;366;p16"/>
          <p:cNvSpPr txBox="1">
            <a:spLocks noGrp="1"/>
          </p:cNvSpPr>
          <p:nvPr>
            <p:ph type="body" idx="4"/>
          </p:nvPr>
        </p:nvSpPr>
        <p:spPr>
          <a:xfrm>
            <a:off x="656021" y="3361803"/>
            <a:ext cx="4661046" cy="2531107"/>
          </a:xfrm>
          <a:prstGeom prst="rect">
            <a:avLst/>
          </a:prstGeom>
          <a:noFill/>
          <a:ln>
            <a:noFill/>
          </a:ln>
        </p:spPr>
        <p:txBody>
          <a:bodyPr spcFirstLastPara="1" wrap="square" lIns="91425" tIns="45700" rIns="91425" bIns="45700" anchor="t" anchorCtr="0">
            <a:normAutofit lnSpcReduction="10000"/>
          </a:bodyPr>
          <a:lstStyle/>
          <a:p>
            <a:pPr marL="342900" lvl="0" indent="-342900" algn="l" rtl="0">
              <a:lnSpc>
                <a:spcPct val="90000"/>
              </a:lnSpc>
              <a:spcBef>
                <a:spcPts val="0"/>
              </a:spcBef>
              <a:spcAft>
                <a:spcPts val="0"/>
              </a:spcAft>
              <a:buSzPts val="2400"/>
              <a:buFont typeface="Arial"/>
              <a:buChar char="•"/>
            </a:pPr>
            <a:r>
              <a:rPr lang="fr-FR" sz="2200" dirty="0"/>
              <a:t>Âge des enfants qui travaillent</a:t>
            </a:r>
            <a:r>
              <a:rPr lang="en-GB" sz="2200" dirty="0"/>
              <a:t> </a:t>
            </a:r>
            <a:endParaRPr sz="2200" dirty="0"/>
          </a:p>
          <a:p>
            <a:pPr marL="342900" lvl="0" indent="-342900" algn="l" rtl="0">
              <a:lnSpc>
                <a:spcPct val="90000"/>
              </a:lnSpc>
              <a:spcBef>
                <a:spcPts val="1000"/>
              </a:spcBef>
              <a:spcAft>
                <a:spcPts val="0"/>
              </a:spcAft>
              <a:buSzPts val="2400"/>
              <a:buFont typeface="Arial"/>
              <a:buChar char="•"/>
            </a:pPr>
            <a:r>
              <a:rPr lang="fr-FR" sz="2200" dirty="0"/>
              <a:t>Jours et heures de travail par semaine</a:t>
            </a:r>
            <a:r>
              <a:rPr lang="en-GB" sz="2200" dirty="0"/>
              <a:t>  </a:t>
            </a:r>
            <a:endParaRPr sz="2200" dirty="0"/>
          </a:p>
          <a:p>
            <a:pPr marL="342900" lvl="0" indent="-342900" algn="l" rtl="0">
              <a:lnSpc>
                <a:spcPct val="90000"/>
              </a:lnSpc>
              <a:spcBef>
                <a:spcPts val="1000"/>
              </a:spcBef>
              <a:spcAft>
                <a:spcPts val="0"/>
              </a:spcAft>
              <a:buSzPts val="2400"/>
              <a:buFont typeface="Arial"/>
              <a:buChar char="•"/>
            </a:pPr>
            <a:r>
              <a:rPr lang="fr-FR" sz="2200" dirty="0"/>
              <a:t>Tâches, nature et conditions du travail</a:t>
            </a:r>
            <a:r>
              <a:rPr lang="en-GB" sz="2200" dirty="0"/>
              <a:t>  </a:t>
            </a:r>
            <a:endParaRPr sz="2200" dirty="0"/>
          </a:p>
          <a:p>
            <a:pPr marL="342900" lvl="0" indent="-342900" algn="l" rtl="0">
              <a:lnSpc>
                <a:spcPct val="90000"/>
              </a:lnSpc>
              <a:spcBef>
                <a:spcPts val="1000"/>
              </a:spcBef>
              <a:spcAft>
                <a:spcPts val="0"/>
              </a:spcAft>
              <a:buSzPts val="2400"/>
              <a:buFont typeface="Arial"/>
              <a:buChar char="•"/>
            </a:pPr>
            <a:r>
              <a:rPr lang="fr-FR" sz="2200" dirty="0"/>
              <a:t>Fréquentation scolaire ou non des enfants qui travaillent</a:t>
            </a:r>
            <a:r>
              <a:rPr lang="en-GB" sz="2200" dirty="0"/>
              <a:t> </a:t>
            </a:r>
            <a:endParaRPr sz="2200" dirty="0"/>
          </a:p>
          <a:p>
            <a:pPr marL="228600" lvl="0" indent="-76200" algn="l" rtl="0">
              <a:lnSpc>
                <a:spcPct val="90000"/>
              </a:lnSpc>
              <a:spcBef>
                <a:spcPts val="1000"/>
              </a:spcBef>
              <a:spcAft>
                <a:spcPts val="0"/>
              </a:spcAft>
              <a:buClr>
                <a:schemeClr val="accent2"/>
              </a:buClr>
              <a:buSzPts val="2400"/>
              <a:buNone/>
            </a:pPr>
            <a:endParaRPr dirty="0"/>
          </a:p>
        </p:txBody>
      </p:sp>
      <p:sp>
        <p:nvSpPr>
          <p:cNvPr id="367" name="Google Shape;367;p16"/>
          <p:cNvSpPr txBox="1">
            <a:spLocks noGrp="1"/>
          </p:cNvSpPr>
          <p:nvPr>
            <p:ph type="body" idx="5"/>
          </p:nvPr>
        </p:nvSpPr>
        <p:spPr>
          <a:xfrm>
            <a:off x="656022" y="2823924"/>
            <a:ext cx="4661045" cy="605076"/>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97467D"/>
              </a:buClr>
              <a:buSzPts val="2800"/>
              <a:buNone/>
            </a:pPr>
            <a:r>
              <a:rPr lang="en-GB" sz="2800" dirty="0">
                <a:solidFill>
                  <a:srgbClr val="97467D"/>
                </a:solidFill>
              </a:rPr>
              <a:t>Essentiel</a:t>
            </a:r>
            <a:endParaRPr dirty="0"/>
          </a:p>
        </p:txBody>
      </p:sp>
      <p:sp>
        <p:nvSpPr>
          <p:cNvPr id="368" name="Google Shape;368;p16"/>
          <p:cNvSpPr txBox="1">
            <a:spLocks noGrp="1"/>
          </p:cNvSpPr>
          <p:nvPr>
            <p:ph type="body" idx="6"/>
          </p:nvPr>
        </p:nvSpPr>
        <p:spPr>
          <a:xfrm>
            <a:off x="6668025" y="3257050"/>
            <a:ext cx="4761975" cy="3088886"/>
          </a:xfrm>
          <a:prstGeom prst="rect">
            <a:avLst/>
          </a:prstGeom>
          <a:noFill/>
          <a:ln>
            <a:noFill/>
          </a:ln>
        </p:spPr>
        <p:txBody>
          <a:bodyPr spcFirstLastPara="1" wrap="square" lIns="91425" tIns="45700" rIns="91425" bIns="45700" anchor="t" anchorCtr="0">
            <a:normAutofit/>
          </a:bodyPr>
          <a:lstStyle/>
          <a:p>
            <a:pPr marL="228600" lvl="0" indent="-224118" algn="l" rtl="0">
              <a:lnSpc>
                <a:spcPct val="90000"/>
              </a:lnSpc>
              <a:spcBef>
                <a:spcPts val="0"/>
              </a:spcBef>
              <a:spcAft>
                <a:spcPts val="0"/>
              </a:spcAft>
              <a:buClr>
                <a:schemeClr val="accent2"/>
              </a:buClr>
              <a:buSzPct val="100000"/>
              <a:buChar char="•"/>
            </a:pPr>
            <a:r>
              <a:rPr lang="fr-FR" sz="2200" dirty="0"/>
              <a:t>Sexe, handicap, état de santé, statut de déplacement ou statut de séparation (facteurs connus pour augmenter l'exposition au travail des enfants)</a:t>
            </a:r>
            <a:endParaRPr sz="2200" dirty="0"/>
          </a:p>
          <a:p>
            <a:pPr marL="228600" lvl="0" indent="-224118" algn="l" rtl="0">
              <a:lnSpc>
                <a:spcPct val="90000"/>
              </a:lnSpc>
              <a:spcBef>
                <a:spcPts val="1000"/>
              </a:spcBef>
              <a:spcAft>
                <a:spcPts val="0"/>
              </a:spcAft>
              <a:buClr>
                <a:schemeClr val="accent2"/>
              </a:buClr>
              <a:buSzPct val="100000"/>
              <a:buChar char="•"/>
            </a:pPr>
            <a:r>
              <a:rPr lang="fr-FR" sz="2200" dirty="0"/>
              <a:t>Informations supplémentaires : tâches individuelles, santé, bien-être psychosocial, caractéristiques de l'environnement de travail </a:t>
            </a:r>
            <a:endParaRPr sz="2200" dirty="0"/>
          </a:p>
          <a:p>
            <a:pPr marL="228600" lvl="0" indent="-76200" algn="l" rtl="0">
              <a:lnSpc>
                <a:spcPct val="90000"/>
              </a:lnSpc>
              <a:spcBef>
                <a:spcPts val="1000"/>
              </a:spcBef>
              <a:spcAft>
                <a:spcPts val="0"/>
              </a:spcAft>
              <a:buClr>
                <a:schemeClr val="accent2"/>
              </a:buClr>
              <a:buSzPct val="100000"/>
              <a:buNone/>
            </a:pPr>
            <a:endParaRPr b="1" dirty="0"/>
          </a:p>
          <a:p>
            <a:pPr marL="228600" lvl="0" indent="-76200" algn="l" rtl="0">
              <a:lnSpc>
                <a:spcPct val="90000"/>
              </a:lnSpc>
              <a:spcBef>
                <a:spcPts val="1000"/>
              </a:spcBef>
              <a:spcAft>
                <a:spcPts val="0"/>
              </a:spcAft>
              <a:buClr>
                <a:schemeClr val="accent2"/>
              </a:buClr>
              <a:buSzPct val="84848"/>
              <a:buNone/>
            </a:pPr>
            <a:endParaRPr sz="2828" dirty="0"/>
          </a:p>
        </p:txBody>
      </p:sp>
      <p:pic>
        <p:nvPicPr>
          <p:cNvPr id="369" name="Google Shape;369;p16"/>
          <p:cNvPicPr preferRelativeResize="0"/>
          <p:nvPr/>
        </p:nvPicPr>
        <p:blipFill rotWithShape="1">
          <a:blip r:embed="rId3">
            <a:alphaModFix/>
          </a:blip>
          <a:srcRect l="-3440" t="9630" r="3439" b="-9630"/>
          <a:stretch/>
        </p:blipFill>
        <p:spPr>
          <a:xfrm>
            <a:off x="9233958" y="1572157"/>
            <a:ext cx="2730734" cy="273073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1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4"/>
              </a:buClr>
              <a:buSzPts val="4000"/>
              <a:buFont typeface="Calibri"/>
              <a:buNone/>
            </a:pPr>
            <a:r>
              <a:rPr lang="fr-FR" sz="4000" dirty="0">
                <a:latin typeface="Calibri"/>
                <a:ea typeface="Calibri"/>
                <a:cs typeface="Calibri"/>
                <a:sym typeface="Calibri"/>
              </a:rPr>
              <a:t>INDICATEURS CLÉS DU TRAVAIL DES ENFANTS</a:t>
            </a:r>
            <a:endParaRPr dirty="0"/>
          </a:p>
        </p:txBody>
      </p:sp>
      <p:sp>
        <p:nvSpPr>
          <p:cNvPr id="376" name="Google Shape;376;p17"/>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90000"/>
              </a:lnSpc>
              <a:spcBef>
                <a:spcPts val="0"/>
              </a:spcBef>
              <a:spcAft>
                <a:spcPts val="0"/>
              </a:spcAft>
              <a:buClr>
                <a:schemeClr val="accent2"/>
              </a:buClr>
              <a:buSzPts val="2800"/>
              <a:buNone/>
            </a:pPr>
            <a:r>
              <a:rPr lang="fr-FR" dirty="0"/>
              <a:t>L'IMPACT DE LA CRISE SUR LE TRAVAIL DES ENFANTS</a:t>
            </a:r>
            <a:endParaRPr dirty="0"/>
          </a:p>
        </p:txBody>
      </p:sp>
      <p:sp>
        <p:nvSpPr>
          <p:cNvPr id="377" name="Google Shape;377;p17"/>
          <p:cNvSpPr txBox="1">
            <a:spLocks noGrp="1"/>
          </p:cNvSpPr>
          <p:nvPr>
            <p:ph type="body" idx="2"/>
          </p:nvPr>
        </p:nvSpPr>
        <p:spPr>
          <a:xfrm>
            <a:off x="656021" y="2614612"/>
            <a:ext cx="10820100" cy="3729000"/>
          </a:xfrm>
          <a:prstGeom prst="rect">
            <a:avLst/>
          </a:prstGeom>
          <a:noFill/>
          <a:ln>
            <a:noFill/>
          </a:ln>
        </p:spPr>
        <p:txBody>
          <a:bodyPr spcFirstLastPara="1" wrap="square" lIns="91425" tIns="45700" rIns="91425" bIns="45700" anchor="t" anchorCtr="0">
            <a:normAutofit fontScale="92500" lnSpcReduction="10000"/>
          </a:bodyPr>
          <a:lstStyle/>
          <a:p>
            <a:pPr marL="685800" lvl="1" indent="-228600" algn="l" rtl="0">
              <a:lnSpc>
                <a:spcPct val="90000"/>
              </a:lnSpc>
              <a:spcBef>
                <a:spcPts val="0"/>
              </a:spcBef>
              <a:spcAft>
                <a:spcPts val="0"/>
              </a:spcAft>
              <a:buSzPts val="2800"/>
              <a:buChar char="•"/>
            </a:pPr>
            <a:r>
              <a:rPr lang="fr-FR" sz="2800" dirty="0"/>
              <a:t>Types de travail des enfants en augmentation/nouveaux en raison de la crise ?</a:t>
            </a:r>
            <a:endParaRPr dirty="0"/>
          </a:p>
          <a:p>
            <a:pPr marL="685800" lvl="1" indent="-228600" algn="l" rtl="0">
              <a:lnSpc>
                <a:spcPct val="90000"/>
              </a:lnSpc>
              <a:spcBef>
                <a:spcPts val="500"/>
              </a:spcBef>
              <a:spcAft>
                <a:spcPts val="0"/>
              </a:spcAft>
              <a:buSzPts val="2800"/>
              <a:buChar char="•"/>
            </a:pPr>
            <a:r>
              <a:rPr lang="fr-FR" sz="2800" dirty="0"/>
              <a:t>Changements dans les tendances et les modèles de travail des enfants pendant la crise ?</a:t>
            </a:r>
            <a:endParaRPr dirty="0"/>
          </a:p>
          <a:p>
            <a:pPr marL="685800" lvl="1" indent="-228600" algn="l" rtl="0">
              <a:lnSpc>
                <a:spcPct val="90000"/>
              </a:lnSpc>
              <a:spcBef>
                <a:spcPts val="500"/>
              </a:spcBef>
              <a:spcAft>
                <a:spcPts val="0"/>
              </a:spcAft>
              <a:buSzPts val="2800"/>
              <a:buChar char="•"/>
            </a:pPr>
            <a:r>
              <a:rPr lang="fr-FR" sz="2800" dirty="0"/>
              <a:t>Attitude des communautés envers le travail des enfants/les PFTE ? A-t-elle changé ?</a:t>
            </a:r>
            <a:r>
              <a:rPr lang="en-GB" sz="2800" dirty="0"/>
              <a:t> </a:t>
            </a:r>
            <a:endParaRPr dirty="0"/>
          </a:p>
          <a:p>
            <a:pPr marL="685800" lvl="1" indent="-228600" algn="l" rtl="0">
              <a:lnSpc>
                <a:spcPct val="90000"/>
              </a:lnSpc>
              <a:spcBef>
                <a:spcPts val="500"/>
              </a:spcBef>
              <a:spcAft>
                <a:spcPts val="0"/>
              </a:spcAft>
              <a:buSzPts val="2800"/>
              <a:buChar char="•"/>
            </a:pPr>
            <a:r>
              <a:rPr lang="fr-FR" sz="2800" dirty="0"/>
              <a:t>Impact de la crise sur les opportunités économiques et de subsistance pour les adolescents au-dessus de l'âge minimum pour travailler mais en dessous de 18 ans ?</a:t>
            </a:r>
            <a:r>
              <a:rPr lang="en-GB" sz="2800" dirty="0"/>
              <a:t> </a:t>
            </a:r>
            <a:endParaRPr dirty="0"/>
          </a:p>
          <a:p>
            <a:pPr marL="685800" lvl="1" indent="-228600" algn="l" rtl="0">
              <a:lnSpc>
                <a:spcPct val="90000"/>
              </a:lnSpc>
              <a:spcBef>
                <a:spcPts val="500"/>
              </a:spcBef>
              <a:spcAft>
                <a:spcPts val="0"/>
              </a:spcAft>
              <a:buSzPts val="2800"/>
              <a:buChar char="•"/>
            </a:pPr>
            <a:r>
              <a:rPr lang="fr-FR" sz="2800" dirty="0"/>
              <a:t>Comment cela se compare-t-il entre les différents groupes ?</a:t>
            </a:r>
            <a:endParaRPr sz="2800" dirty="0"/>
          </a:p>
          <a:p>
            <a:pPr marL="228600" lvl="0" indent="-50800" algn="l" rtl="0">
              <a:lnSpc>
                <a:spcPct val="90000"/>
              </a:lnSpc>
              <a:spcBef>
                <a:spcPts val="1000"/>
              </a:spcBef>
              <a:spcAft>
                <a:spcPts val="0"/>
              </a:spcAft>
              <a:buClr>
                <a:schemeClr val="accent2"/>
              </a:buClr>
              <a:buSzPts val="2800"/>
              <a:buNone/>
            </a:pPr>
            <a:endParaRPr dirty="0"/>
          </a:p>
          <a:p>
            <a:pPr marL="228600" lvl="0" indent="-50800" algn="l" rtl="0">
              <a:lnSpc>
                <a:spcPct val="90000"/>
              </a:lnSpc>
              <a:spcBef>
                <a:spcPts val="1000"/>
              </a:spcBef>
              <a:spcAft>
                <a:spcPts val="0"/>
              </a:spcAft>
              <a:buSzPts val="2800"/>
              <a:buNone/>
            </a:pPr>
            <a:endParaRPr dirty="0"/>
          </a:p>
          <a:p>
            <a:pPr marL="228600" lvl="0" indent="-50800" algn="l" rtl="0">
              <a:lnSpc>
                <a:spcPct val="90000"/>
              </a:lnSpc>
              <a:spcBef>
                <a:spcPts val="1000"/>
              </a:spcBef>
              <a:spcAft>
                <a:spcPts val="0"/>
              </a:spcAft>
              <a:buSzPts val="2800"/>
              <a:buNone/>
            </a:pPr>
            <a:endParaRPr dirty="0"/>
          </a:p>
        </p:txBody>
      </p:sp>
      <p:pic>
        <p:nvPicPr>
          <p:cNvPr id="378" name="Google Shape;378;p17"/>
          <p:cNvPicPr preferRelativeResize="0"/>
          <p:nvPr/>
        </p:nvPicPr>
        <p:blipFill rotWithShape="1">
          <a:blip r:embed="rId3">
            <a:alphaModFix/>
          </a:blip>
          <a:srcRect/>
          <a:stretch/>
        </p:blipFill>
        <p:spPr>
          <a:xfrm>
            <a:off x="9438289" y="-238435"/>
            <a:ext cx="2577865" cy="210295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18"/>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000"/>
              <a:buFont typeface="Calibri"/>
              <a:buNone/>
            </a:pPr>
            <a:r>
              <a:rPr lang="fr-FR" sz="4000" dirty="0">
                <a:latin typeface="Calibri"/>
                <a:ea typeface="Calibri"/>
                <a:cs typeface="Calibri"/>
                <a:sym typeface="Calibri"/>
              </a:rPr>
              <a:t>INDICATEURS CLÉS DU TRAVAIL DES ENFANTS</a:t>
            </a:r>
            <a:endParaRPr dirty="0"/>
          </a:p>
        </p:txBody>
      </p:sp>
      <p:sp>
        <p:nvSpPr>
          <p:cNvPr id="385" name="Google Shape;385;p18"/>
          <p:cNvSpPr txBox="1">
            <a:spLocks noGrp="1"/>
          </p:cNvSpPr>
          <p:nvPr>
            <p:ph type="body" idx="1"/>
          </p:nvPr>
        </p:nvSpPr>
        <p:spPr>
          <a:xfrm>
            <a:off x="-310105" y="1593228"/>
            <a:ext cx="10820100" cy="5001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2"/>
              </a:buClr>
              <a:buSzPts val="2800"/>
              <a:buNone/>
            </a:pPr>
            <a:r>
              <a:rPr lang="en-GB" dirty="0"/>
              <a:t>INDICATEURS INTER-SECTORIELS</a:t>
            </a:r>
            <a:endParaRPr dirty="0"/>
          </a:p>
        </p:txBody>
      </p:sp>
      <p:sp>
        <p:nvSpPr>
          <p:cNvPr id="386" name="Google Shape;386;p18"/>
          <p:cNvSpPr txBox="1">
            <a:spLocks noGrp="1"/>
          </p:cNvSpPr>
          <p:nvPr>
            <p:ph type="body" idx="2"/>
          </p:nvPr>
        </p:nvSpPr>
        <p:spPr>
          <a:xfrm>
            <a:off x="-2217808" y="2258358"/>
            <a:ext cx="10820015" cy="521171"/>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SzPts val="2400"/>
              <a:buNone/>
            </a:pPr>
            <a:r>
              <a:rPr lang="en-GB" b="1" dirty="0">
                <a:solidFill>
                  <a:schemeClr val="accent5"/>
                </a:solidFill>
              </a:rPr>
              <a:t>INDICATEURS INDIRECTS</a:t>
            </a:r>
            <a:endParaRPr dirty="0"/>
          </a:p>
        </p:txBody>
      </p:sp>
      <p:sp>
        <p:nvSpPr>
          <p:cNvPr id="387" name="Google Shape;387;p18"/>
          <p:cNvSpPr txBox="1">
            <a:spLocks noGrp="1"/>
          </p:cNvSpPr>
          <p:nvPr>
            <p:ph type="body" idx="3"/>
          </p:nvPr>
        </p:nvSpPr>
        <p:spPr>
          <a:xfrm>
            <a:off x="326571" y="2779528"/>
            <a:ext cx="5311915" cy="4078471"/>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0"/>
              </a:spcBef>
              <a:spcAft>
                <a:spcPts val="0"/>
              </a:spcAft>
              <a:buClr>
                <a:schemeClr val="dk1"/>
              </a:buClr>
              <a:buSzPts val="2200"/>
              <a:buFont typeface="Arial"/>
              <a:buChar char="•"/>
            </a:pPr>
            <a:r>
              <a:rPr lang="fr-FR" sz="2000" b="0" dirty="0">
                <a:solidFill>
                  <a:schemeClr val="dk1"/>
                </a:solidFill>
              </a:rPr>
              <a:t>Augmentation du nombre d'enfants non scolarisés</a:t>
            </a:r>
            <a:endParaRPr sz="2000" dirty="0"/>
          </a:p>
          <a:p>
            <a:pPr marL="342900" lvl="0" indent="-342900" algn="l" rtl="0">
              <a:lnSpc>
                <a:spcPct val="90000"/>
              </a:lnSpc>
              <a:spcBef>
                <a:spcPts val="1000"/>
              </a:spcBef>
              <a:spcAft>
                <a:spcPts val="0"/>
              </a:spcAft>
              <a:buClr>
                <a:schemeClr val="dk1"/>
              </a:buClr>
              <a:buSzPts val="2200"/>
              <a:buFont typeface="Arial"/>
              <a:buChar char="•"/>
            </a:pPr>
            <a:r>
              <a:rPr lang="fr-FR" sz="2000" b="0" dirty="0">
                <a:solidFill>
                  <a:schemeClr val="dk1"/>
                </a:solidFill>
              </a:rPr>
              <a:t>Augmentation du nombre d'enfants qui travaillent</a:t>
            </a:r>
            <a:endParaRPr sz="2000" dirty="0"/>
          </a:p>
          <a:p>
            <a:pPr marL="342900" lvl="0" indent="-342900" algn="l" rtl="0">
              <a:lnSpc>
                <a:spcPct val="90000"/>
              </a:lnSpc>
              <a:spcBef>
                <a:spcPts val="1000"/>
              </a:spcBef>
              <a:spcAft>
                <a:spcPts val="0"/>
              </a:spcAft>
              <a:buClr>
                <a:schemeClr val="dk1"/>
              </a:buClr>
              <a:buSzPts val="2200"/>
              <a:buFont typeface="Arial"/>
              <a:buChar char="•"/>
            </a:pPr>
            <a:r>
              <a:rPr lang="fr-FR" sz="2000" b="0" dirty="0">
                <a:solidFill>
                  <a:schemeClr val="dk1"/>
                </a:solidFill>
              </a:rPr>
              <a:t>Augmentation des besoins non satisfaits en matière de SAMS</a:t>
            </a:r>
            <a:endParaRPr sz="2000" dirty="0"/>
          </a:p>
          <a:p>
            <a:pPr marL="342900" lvl="0" indent="-342900" algn="l" rtl="0">
              <a:lnSpc>
                <a:spcPct val="90000"/>
              </a:lnSpc>
              <a:spcBef>
                <a:spcPts val="1000"/>
              </a:spcBef>
              <a:spcAft>
                <a:spcPts val="0"/>
              </a:spcAft>
              <a:buClr>
                <a:schemeClr val="dk1"/>
              </a:buClr>
              <a:buSzPts val="2200"/>
              <a:buFont typeface="Arial"/>
              <a:buChar char="•"/>
            </a:pPr>
            <a:r>
              <a:rPr lang="fr-FR" sz="2000" b="0" dirty="0">
                <a:solidFill>
                  <a:schemeClr val="dk1"/>
                </a:solidFill>
              </a:rPr>
              <a:t>Nouveaux facteurs de risque (par exemple, perte d'actifs ou de revenus, fermeture d'écoles, stratégies d'adaptation familiales impliquant le travail des enfants)</a:t>
            </a:r>
            <a:endParaRPr sz="2000" dirty="0"/>
          </a:p>
          <a:p>
            <a:pPr marL="342900" lvl="0" indent="-342900" algn="l" rtl="0">
              <a:lnSpc>
                <a:spcPct val="90000"/>
              </a:lnSpc>
              <a:spcBef>
                <a:spcPts val="1000"/>
              </a:spcBef>
              <a:spcAft>
                <a:spcPts val="0"/>
              </a:spcAft>
              <a:buClr>
                <a:schemeClr val="dk1"/>
              </a:buClr>
              <a:buSzPts val="2200"/>
              <a:buFont typeface="Arial"/>
              <a:buChar char="•"/>
            </a:pPr>
            <a:r>
              <a:rPr lang="fr-FR" sz="2000" b="0" dirty="0">
                <a:solidFill>
                  <a:schemeClr val="dk1"/>
                </a:solidFill>
              </a:rPr>
              <a:t>Risques spécifiques au genre et à l'âge (par exemple, éducation limitée des adolescents ou des filles)</a:t>
            </a:r>
            <a:endParaRPr sz="2000" dirty="0"/>
          </a:p>
          <a:p>
            <a:pPr marL="0" lvl="0" indent="0" algn="l" rtl="0">
              <a:lnSpc>
                <a:spcPct val="90000"/>
              </a:lnSpc>
              <a:spcBef>
                <a:spcPts val="1000"/>
              </a:spcBef>
              <a:spcAft>
                <a:spcPts val="0"/>
              </a:spcAft>
              <a:buClr>
                <a:schemeClr val="accent2"/>
              </a:buClr>
              <a:buSzPts val="2000"/>
              <a:buNone/>
            </a:pPr>
            <a:endParaRPr dirty="0">
              <a:solidFill>
                <a:schemeClr val="dk1"/>
              </a:solidFill>
            </a:endParaRPr>
          </a:p>
          <a:p>
            <a:pPr marL="0" lvl="0" indent="0" algn="l" rtl="0">
              <a:lnSpc>
                <a:spcPct val="90000"/>
              </a:lnSpc>
              <a:spcBef>
                <a:spcPts val="1000"/>
              </a:spcBef>
              <a:spcAft>
                <a:spcPts val="0"/>
              </a:spcAft>
              <a:buClr>
                <a:schemeClr val="accent2"/>
              </a:buClr>
              <a:buSzPts val="2000"/>
              <a:buNone/>
            </a:pPr>
            <a:endParaRPr sz="2000" dirty="0">
              <a:solidFill>
                <a:schemeClr val="dk1"/>
              </a:solidFill>
              <a:latin typeface="Calibri"/>
              <a:ea typeface="Calibri"/>
              <a:cs typeface="Calibri"/>
              <a:sym typeface="Calibri"/>
            </a:endParaRPr>
          </a:p>
        </p:txBody>
      </p:sp>
      <p:sp>
        <p:nvSpPr>
          <p:cNvPr id="388" name="Google Shape;388;p18"/>
          <p:cNvSpPr txBox="1">
            <a:spLocks noGrp="1"/>
          </p:cNvSpPr>
          <p:nvPr>
            <p:ph type="body" idx="4"/>
          </p:nvPr>
        </p:nvSpPr>
        <p:spPr>
          <a:xfrm>
            <a:off x="6540913" y="2279030"/>
            <a:ext cx="4661046" cy="521171"/>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SzPts val="2400"/>
              <a:buNone/>
            </a:pPr>
            <a:r>
              <a:rPr lang="en-GB" b="1" dirty="0">
                <a:solidFill>
                  <a:schemeClr val="accent5"/>
                </a:solidFill>
              </a:rPr>
              <a:t>INDICATEURS DIRECTS </a:t>
            </a:r>
            <a:endParaRPr dirty="0"/>
          </a:p>
        </p:txBody>
      </p:sp>
      <p:sp>
        <p:nvSpPr>
          <p:cNvPr id="389" name="Google Shape;389;p18"/>
          <p:cNvSpPr txBox="1">
            <a:spLocks noGrp="1"/>
          </p:cNvSpPr>
          <p:nvPr>
            <p:ph type="body" idx="6"/>
          </p:nvPr>
        </p:nvSpPr>
        <p:spPr>
          <a:xfrm>
            <a:off x="6215478" y="2800201"/>
            <a:ext cx="5976521" cy="3811205"/>
          </a:xfrm>
          <a:prstGeom prst="rect">
            <a:avLst/>
          </a:prstGeom>
          <a:noFill/>
          <a:ln>
            <a:noFill/>
          </a:ln>
        </p:spPr>
        <p:txBody>
          <a:bodyPr spcFirstLastPara="1" wrap="square" lIns="91425" tIns="45700" rIns="91425" bIns="45700" anchor="t" anchorCtr="0">
            <a:normAutofit lnSpcReduction="10000"/>
          </a:bodyPr>
          <a:lstStyle/>
          <a:p>
            <a:pPr marL="342900" lvl="0" indent="-342900" algn="l" rtl="0">
              <a:lnSpc>
                <a:spcPct val="90000"/>
              </a:lnSpc>
              <a:spcBef>
                <a:spcPts val="0"/>
              </a:spcBef>
              <a:spcAft>
                <a:spcPts val="0"/>
              </a:spcAft>
              <a:buSzPts val="2200"/>
              <a:buFont typeface="Arial"/>
              <a:buChar char="•"/>
            </a:pPr>
            <a:r>
              <a:rPr lang="fr-FR" sz="2000" dirty="0"/>
              <a:t>Risques de protection de l'enfance associés au TE</a:t>
            </a:r>
            <a:r>
              <a:rPr lang="en-GB" sz="2000" dirty="0"/>
              <a:t> </a:t>
            </a:r>
            <a:endParaRPr sz="2000" dirty="0"/>
          </a:p>
          <a:p>
            <a:pPr marL="685800" lvl="1" indent="-228600" algn="l" rtl="0">
              <a:lnSpc>
                <a:spcPct val="90000"/>
              </a:lnSpc>
              <a:spcBef>
                <a:spcPts val="500"/>
              </a:spcBef>
              <a:spcAft>
                <a:spcPts val="0"/>
              </a:spcAft>
              <a:buSzPts val="2000"/>
              <a:buChar char="•"/>
            </a:pPr>
            <a:r>
              <a:rPr lang="fr-FR" sz="1800" dirty="0">
                <a:solidFill>
                  <a:schemeClr val="accent1"/>
                </a:solidFill>
              </a:rPr>
              <a:t>Travail comme cause de détresse psychosociale </a:t>
            </a:r>
            <a:r>
              <a:rPr lang="en-GB" sz="1800" dirty="0">
                <a:solidFill>
                  <a:schemeClr val="accent1"/>
                </a:solidFill>
              </a:rPr>
              <a:t> </a:t>
            </a:r>
            <a:endParaRPr sz="1800" dirty="0"/>
          </a:p>
          <a:p>
            <a:pPr marL="685800" lvl="1" indent="-228600" algn="l" rtl="0">
              <a:lnSpc>
                <a:spcPct val="90000"/>
              </a:lnSpc>
              <a:spcBef>
                <a:spcPts val="500"/>
              </a:spcBef>
              <a:spcAft>
                <a:spcPts val="0"/>
              </a:spcAft>
              <a:buSzPts val="2000"/>
              <a:buChar char="•"/>
            </a:pPr>
            <a:r>
              <a:rPr lang="fr-FR" sz="1800" dirty="0">
                <a:solidFill>
                  <a:schemeClr val="accent1"/>
                </a:solidFill>
              </a:rPr>
              <a:t>Violence/violence sexuelle associée au travail</a:t>
            </a:r>
            <a:r>
              <a:rPr lang="en-GB" sz="1800" dirty="0">
                <a:solidFill>
                  <a:schemeClr val="accent1"/>
                </a:solidFill>
              </a:rPr>
              <a:t> </a:t>
            </a:r>
            <a:endParaRPr sz="1800" dirty="0"/>
          </a:p>
          <a:p>
            <a:pPr marL="685800" lvl="1" indent="-228600" algn="l" rtl="0">
              <a:lnSpc>
                <a:spcPct val="90000"/>
              </a:lnSpc>
              <a:spcBef>
                <a:spcPts val="500"/>
              </a:spcBef>
              <a:spcAft>
                <a:spcPts val="0"/>
              </a:spcAft>
              <a:buSzPts val="2000"/>
              <a:buChar char="•"/>
            </a:pPr>
            <a:r>
              <a:rPr lang="fr-FR" sz="1800" dirty="0">
                <a:solidFill>
                  <a:schemeClr val="accent1"/>
                </a:solidFill>
              </a:rPr>
              <a:t>Dangers et blessures liés au travail</a:t>
            </a:r>
            <a:r>
              <a:rPr lang="en-GB" sz="1800" dirty="0">
                <a:solidFill>
                  <a:schemeClr val="accent1"/>
                </a:solidFill>
              </a:rPr>
              <a:t> </a:t>
            </a:r>
            <a:endParaRPr sz="1800" dirty="0"/>
          </a:p>
          <a:p>
            <a:pPr marL="342900" lvl="0" indent="-342900" algn="l" rtl="0">
              <a:lnSpc>
                <a:spcPct val="90000"/>
              </a:lnSpc>
              <a:spcBef>
                <a:spcPts val="1000"/>
              </a:spcBef>
              <a:spcAft>
                <a:spcPts val="0"/>
              </a:spcAft>
              <a:buSzPts val="2200"/>
              <a:buFont typeface="Arial"/>
              <a:buChar char="•"/>
            </a:pPr>
            <a:r>
              <a:rPr lang="fr-FR" sz="2000" dirty="0"/>
              <a:t>Enfants qui tentent de concilier le travail et l'école ; obstacles à la fréquentation scolaire pour les groupes à risque</a:t>
            </a:r>
            <a:r>
              <a:rPr lang="en-GB" sz="2000" dirty="0"/>
              <a:t>  </a:t>
            </a:r>
            <a:endParaRPr sz="2000" dirty="0"/>
          </a:p>
          <a:p>
            <a:pPr marL="342900" lvl="0" indent="-342900" algn="l" rtl="0">
              <a:lnSpc>
                <a:spcPct val="90000"/>
              </a:lnSpc>
              <a:spcBef>
                <a:spcPts val="1000"/>
              </a:spcBef>
              <a:spcAft>
                <a:spcPts val="0"/>
              </a:spcAft>
              <a:buSzPts val="2200"/>
              <a:buFont typeface="Arial"/>
              <a:buChar char="•"/>
            </a:pPr>
            <a:r>
              <a:rPr lang="fr-FR" sz="2000" dirty="0"/>
              <a:t>Qui, dans le ménage, apporte un revenu ou de la nourriture, y compris les enfants</a:t>
            </a:r>
            <a:r>
              <a:rPr lang="en-GB" sz="2000" dirty="0"/>
              <a:t>  </a:t>
            </a:r>
            <a:endParaRPr sz="2000" dirty="0"/>
          </a:p>
          <a:p>
            <a:pPr marL="342900" lvl="0" indent="-342900" algn="l" rtl="0">
              <a:lnSpc>
                <a:spcPct val="90000"/>
              </a:lnSpc>
              <a:spcBef>
                <a:spcPts val="1000"/>
              </a:spcBef>
              <a:spcAft>
                <a:spcPts val="0"/>
              </a:spcAft>
              <a:buSzPts val="2200"/>
              <a:buFont typeface="Arial"/>
              <a:buChar char="•"/>
            </a:pPr>
            <a:r>
              <a:rPr lang="fr-FR" sz="2000" dirty="0"/>
              <a:t>Comment les garçons/filles passent-ils leur temps à la maison et en dehors de la maison</a:t>
            </a:r>
            <a:r>
              <a:rPr lang="en-GB" sz="2000" dirty="0"/>
              <a:t> </a:t>
            </a:r>
            <a:endParaRPr sz="2000" dirty="0"/>
          </a:p>
          <a:p>
            <a:pPr marL="228600" lvl="0" indent="-76200" algn="l" rtl="0">
              <a:lnSpc>
                <a:spcPct val="90000"/>
              </a:lnSpc>
              <a:spcBef>
                <a:spcPts val="1000"/>
              </a:spcBef>
              <a:spcAft>
                <a:spcPts val="0"/>
              </a:spcAft>
              <a:buClr>
                <a:schemeClr val="accent2"/>
              </a:buClr>
              <a:buSzPts val="2400"/>
              <a:buNone/>
            </a:pPr>
            <a:endParaRPr dirty="0"/>
          </a:p>
        </p:txBody>
      </p:sp>
      <p:pic>
        <p:nvPicPr>
          <p:cNvPr id="390" name="Google Shape;390;p18"/>
          <p:cNvPicPr preferRelativeResize="0"/>
          <p:nvPr/>
        </p:nvPicPr>
        <p:blipFill rotWithShape="1">
          <a:blip r:embed="rId3">
            <a:alphaModFix/>
          </a:blip>
          <a:srcRect/>
          <a:stretch/>
        </p:blipFill>
        <p:spPr>
          <a:xfrm>
            <a:off x="9948228" y="1320585"/>
            <a:ext cx="2396716" cy="178385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19"/>
          <p:cNvSpPr txBox="1">
            <a:spLocks noGrp="1"/>
          </p:cNvSpPr>
          <p:nvPr>
            <p:ph type="body" idx="1"/>
          </p:nvPr>
        </p:nvSpPr>
        <p:spPr>
          <a:xfrm>
            <a:off x="1828006" y="1556076"/>
            <a:ext cx="8535987" cy="62793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fr-FR" sz="4000" dirty="0"/>
              <a:t>MISE EN ŒUVRE DES ÉVALUATIONS</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2"/>
          <p:cNvSpPr txBox="1">
            <a:spLocks noGrp="1"/>
          </p:cNvSpPr>
          <p:nvPr>
            <p:ph type="body" idx="1"/>
          </p:nvPr>
        </p:nvSpPr>
        <p:spPr>
          <a:xfrm>
            <a:off x="1828005" y="571165"/>
            <a:ext cx="8535987" cy="1637832"/>
          </a:xfrm>
          <a:prstGeom prst="rect">
            <a:avLst/>
          </a:prstGeom>
          <a:noFill/>
          <a:ln>
            <a:noFill/>
          </a:ln>
        </p:spPr>
        <p:txBody>
          <a:bodyPr spcFirstLastPara="1" wrap="square" lIns="91425" tIns="45700" rIns="91425" bIns="45700" anchor="t" anchorCtr="0">
            <a:normAutofit fontScale="85000" lnSpcReduction="10000"/>
          </a:bodyPr>
          <a:lstStyle/>
          <a:p>
            <a:pPr marL="0" lvl="0" indent="0" algn="ctr" rtl="0">
              <a:lnSpc>
                <a:spcPct val="90000"/>
              </a:lnSpc>
              <a:spcBef>
                <a:spcPts val="0"/>
              </a:spcBef>
              <a:spcAft>
                <a:spcPts val="0"/>
              </a:spcAft>
              <a:buClr>
                <a:schemeClr val="lt1"/>
              </a:buClr>
              <a:buSzPts val="4000"/>
              <a:buNone/>
            </a:pPr>
            <a:r>
              <a:rPr lang="en-GB" sz="4000" dirty="0"/>
              <a:t>SÉANCE </a:t>
            </a:r>
            <a:r>
              <a:rPr lang="en-GB" sz="4100" dirty="0"/>
              <a:t>3</a:t>
            </a:r>
            <a:r>
              <a:rPr lang="en-GB" sz="4000" dirty="0"/>
              <a:t> </a:t>
            </a:r>
            <a:endParaRPr dirty="0"/>
          </a:p>
          <a:p>
            <a:pPr marL="0" lvl="0" indent="0" algn="ctr" rtl="0">
              <a:lnSpc>
                <a:spcPct val="90000"/>
              </a:lnSpc>
              <a:spcBef>
                <a:spcPts val="1000"/>
              </a:spcBef>
              <a:spcAft>
                <a:spcPts val="0"/>
              </a:spcAft>
              <a:buClr>
                <a:schemeClr val="lt1"/>
              </a:buClr>
              <a:buSzPts val="4000"/>
              <a:buNone/>
            </a:pPr>
            <a:r>
              <a:rPr lang="en-GB" sz="4000" dirty="0"/>
              <a:t> </a:t>
            </a:r>
            <a:r>
              <a:rPr lang="fr-FR" sz="4000" dirty="0"/>
              <a:t>ÉVALUATION ET ANALYSE DE LA SITUATION DU TRAVAIL DES ENFANTS</a:t>
            </a:r>
            <a:endParaRPr dirty="0"/>
          </a:p>
          <a:p>
            <a:pPr marL="0" lvl="0" indent="0" algn="ctr" rtl="0">
              <a:lnSpc>
                <a:spcPct val="90000"/>
              </a:lnSpc>
              <a:spcBef>
                <a:spcPts val="1000"/>
              </a:spcBef>
              <a:spcAft>
                <a:spcPts val="0"/>
              </a:spcAft>
              <a:buClr>
                <a:schemeClr val="lt1"/>
              </a:buClr>
              <a:buSzPts val="2800"/>
              <a:buNone/>
            </a:pPr>
            <a:endParaRPr dirty="0"/>
          </a:p>
        </p:txBody>
      </p:sp>
      <p:sp>
        <p:nvSpPr>
          <p:cNvPr id="241" name="Google Shape;241;p2"/>
          <p:cNvSpPr txBox="1">
            <a:spLocks noGrp="1"/>
          </p:cNvSpPr>
          <p:nvPr>
            <p:ph type="body" idx="2"/>
          </p:nvPr>
        </p:nvSpPr>
        <p:spPr>
          <a:xfrm>
            <a:off x="821011" y="3429000"/>
            <a:ext cx="10549973"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1000"/>
              </a:spcBef>
              <a:spcAft>
                <a:spcPts val="0"/>
              </a:spcAft>
              <a:buClr>
                <a:schemeClr val="lt1"/>
              </a:buClr>
              <a:buSzPts val="2800"/>
              <a:buNone/>
            </a:pPr>
            <a:r>
              <a:rPr lang="en-GB" b="1" dirty="0"/>
              <a:t> </a:t>
            </a:r>
            <a:endParaRPr dirty="0"/>
          </a:p>
        </p:txBody>
      </p:sp>
      <p:sp>
        <p:nvSpPr>
          <p:cNvPr id="242" name="Google Shape;242;p2"/>
          <p:cNvSpPr txBox="1"/>
          <p:nvPr/>
        </p:nvSpPr>
        <p:spPr>
          <a:xfrm>
            <a:off x="1710624" y="4649003"/>
            <a:ext cx="8770750" cy="1637832"/>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800"/>
              <a:buFont typeface="Arial"/>
              <a:buNone/>
            </a:pPr>
            <a:endParaRPr sz="2800" b="1"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20"/>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000"/>
              <a:buFont typeface="Calibri"/>
              <a:buNone/>
            </a:pPr>
            <a:r>
              <a:rPr lang="fr-FR" sz="4000" dirty="0">
                <a:latin typeface="Calibri"/>
                <a:ea typeface="Calibri"/>
                <a:cs typeface="Calibri"/>
                <a:sym typeface="Calibri"/>
              </a:rPr>
              <a:t>COLLECTER DES DONNÉES SENSIBLES SUR LE TRAVAIL DES ENFANTS</a:t>
            </a:r>
            <a:endParaRPr dirty="0"/>
          </a:p>
        </p:txBody>
      </p:sp>
      <p:sp>
        <p:nvSpPr>
          <p:cNvPr id="402" name="Google Shape;402;p20"/>
          <p:cNvSpPr txBox="1">
            <a:spLocks noGrp="1"/>
          </p:cNvSpPr>
          <p:nvPr>
            <p:ph type="body" idx="4"/>
          </p:nvPr>
        </p:nvSpPr>
        <p:spPr>
          <a:xfrm>
            <a:off x="656022" y="3429001"/>
            <a:ext cx="4661046" cy="2876682"/>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6"/>
              </a:buClr>
              <a:buSzPts val="2400"/>
              <a:buChar char="•"/>
            </a:pPr>
            <a:r>
              <a:rPr lang="en-GB" dirty="0">
                <a:latin typeface="Calibri"/>
                <a:ea typeface="Calibri"/>
                <a:cs typeface="Calibri"/>
                <a:sym typeface="Calibri"/>
              </a:rPr>
              <a:t>Termes utilisés localement </a:t>
            </a:r>
            <a:endParaRPr dirty="0"/>
          </a:p>
          <a:p>
            <a:pPr marL="228600" lvl="0" indent="-228600" algn="l" rtl="0">
              <a:lnSpc>
                <a:spcPct val="90000"/>
              </a:lnSpc>
              <a:spcBef>
                <a:spcPts val="1000"/>
              </a:spcBef>
              <a:spcAft>
                <a:spcPts val="0"/>
              </a:spcAft>
              <a:buClr>
                <a:schemeClr val="accent6"/>
              </a:buClr>
              <a:buSzPts val="2400"/>
              <a:buChar char="•"/>
            </a:pPr>
            <a:r>
              <a:rPr lang="en-GB" dirty="0">
                <a:latin typeface="Calibri"/>
                <a:ea typeface="Calibri"/>
                <a:cs typeface="Calibri"/>
                <a:sym typeface="Calibri"/>
              </a:rPr>
              <a:t>Concepts </a:t>
            </a:r>
            <a:r>
              <a:rPr lang="en-GB" dirty="0">
                <a:latin typeface="Calibri"/>
                <a:cs typeface="Calibri"/>
                <a:sym typeface="Calibri"/>
              </a:rPr>
              <a:t>de </a:t>
            </a:r>
            <a:r>
              <a:rPr lang="fr-FR" dirty="0">
                <a:latin typeface="Calibri"/>
                <a:cs typeface="Calibri"/>
              </a:rPr>
              <a:t>« </a:t>
            </a:r>
            <a:r>
              <a:rPr lang="en-GB" dirty="0">
                <a:latin typeface="Calibri"/>
                <a:cs typeface="Calibri"/>
                <a:sym typeface="Calibri"/>
              </a:rPr>
              <a:t>travail </a:t>
            </a:r>
            <a:r>
              <a:rPr lang="fr-FR" dirty="0">
                <a:latin typeface="Calibri"/>
                <a:cs typeface="Calibri"/>
              </a:rPr>
              <a:t>»</a:t>
            </a:r>
            <a:r>
              <a:rPr lang="en-GB" dirty="0">
                <a:latin typeface="Calibri"/>
                <a:cs typeface="Calibri"/>
                <a:sym typeface="Calibri"/>
              </a:rPr>
              <a:t> </a:t>
            </a:r>
            <a:endParaRPr dirty="0">
              <a:latin typeface="Calibri"/>
              <a:cs typeface="Calibri"/>
            </a:endParaRPr>
          </a:p>
          <a:p>
            <a:pPr marL="228600" lvl="0" indent="-228600" algn="l" rtl="0">
              <a:lnSpc>
                <a:spcPct val="90000"/>
              </a:lnSpc>
              <a:spcBef>
                <a:spcPts val="1000"/>
              </a:spcBef>
              <a:spcAft>
                <a:spcPts val="0"/>
              </a:spcAft>
              <a:buClr>
                <a:schemeClr val="accent6"/>
              </a:buClr>
              <a:buSzPts val="2400"/>
              <a:buChar char="•"/>
            </a:pPr>
            <a:r>
              <a:rPr lang="en-GB" dirty="0">
                <a:latin typeface="Calibri"/>
                <a:ea typeface="Calibri"/>
                <a:cs typeface="Calibri"/>
                <a:sym typeface="Calibri"/>
              </a:rPr>
              <a:t>Niveaux d'alphabétisation </a:t>
            </a:r>
            <a:endParaRPr dirty="0"/>
          </a:p>
          <a:p>
            <a:pPr marL="228600" lvl="0" indent="-228600" algn="l" rtl="0">
              <a:lnSpc>
                <a:spcPct val="90000"/>
              </a:lnSpc>
              <a:spcBef>
                <a:spcPts val="1000"/>
              </a:spcBef>
              <a:spcAft>
                <a:spcPts val="0"/>
              </a:spcAft>
              <a:buClr>
                <a:schemeClr val="accent6"/>
              </a:buClr>
              <a:buSzPts val="2400"/>
              <a:buChar char="•"/>
            </a:pPr>
            <a:r>
              <a:rPr lang="fr-FR" dirty="0">
                <a:latin typeface="Calibri"/>
                <a:ea typeface="Calibri"/>
                <a:cs typeface="Calibri"/>
                <a:sym typeface="Calibri"/>
              </a:rPr>
              <a:t>Traduction et tests sur le terrain</a:t>
            </a:r>
            <a:endParaRPr dirty="0"/>
          </a:p>
          <a:p>
            <a:pPr marL="228600" lvl="0" indent="-228600" algn="l" rtl="0">
              <a:lnSpc>
                <a:spcPct val="90000"/>
              </a:lnSpc>
              <a:spcBef>
                <a:spcPts val="1000"/>
              </a:spcBef>
              <a:spcAft>
                <a:spcPts val="0"/>
              </a:spcAft>
              <a:buClr>
                <a:schemeClr val="accent6"/>
              </a:buClr>
              <a:buSzPts val="2400"/>
              <a:buChar char="•"/>
            </a:pPr>
            <a:r>
              <a:rPr lang="en-GB" dirty="0">
                <a:latin typeface="Calibri"/>
                <a:ea typeface="Calibri"/>
                <a:cs typeface="Calibri"/>
                <a:sym typeface="Calibri"/>
              </a:rPr>
              <a:t>Accord </a:t>
            </a:r>
            <a:endParaRPr lang="en-GB" dirty="0"/>
          </a:p>
          <a:p>
            <a:pPr marL="228600" lvl="0" indent="-76200" algn="l" rtl="0">
              <a:lnSpc>
                <a:spcPct val="90000"/>
              </a:lnSpc>
              <a:spcBef>
                <a:spcPts val="1000"/>
              </a:spcBef>
              <a:spcAft>
                <a:spcPts val="0"/>
              </a:spcAft>
              <a:buClr>
                <a:schemeClr val="accent6"/>
              </a:buClr>
              <a:buSzPts val="2400"/>
              <a:buNone/>
            </a:pPr>
            <a:endParaRPr dirty="0"/>
          </a:p>
        </p:txBody>
      </p:sp>
      <p:sp>
        <p:nvSpPr>
          <p:cNvPr id="403" name="Google Shape;403;p20"/>
          <p:cNvSpPr txBox="1">
            <a:spLocks noGrp="1"/>
          </p:cNvSpPr>
          <p:nvPr>
            <p:ph type="body" idx="6"/>
          </p:nvPr>
        </p:nvSpPr>
        <p:spPr>
          <a:xfrm>
            <a:off x="6814990" y="3429000"/>
            <a:ext cx="4661046" cy="3182406"/>
          </a:xfrm>
          <a:prstGeom prst="rect">
            <a:avLst/>
          </a:prstGeom>
          <a:noFill/>
          <a:ln>
            <a:noFill/>
          </a:ln>
        </p:spPr>
        <p:txBody>
          <a:bodyPr spcFirstLastPara="1" wrap="square" lIns="91425" tIns="45700" rIns="91425" bIns="45700" anchor="t" anchorCtr="0">
            <a:normAutofit fontScale="85000" lnSpcReduction="10000"/>
          </a:bodyPr>
          <a:lstStyle/>
          <a:p>
            <a:pPr marL="228600" lvl="0" indent="-228600" algn="l" rtl="0">
              <a:lnSpc>
                <a:spcPct val="90000"/>
              </a:lnSpc>
              <a:spcBef>
                <a:spcPts val="0"/>
              </a:spcBef>
              <a:spcAft>
                <a:spcPts val="0"/>
              </a:spcAft>
              <a:buClr>
                <a:schemeClr val="accent6"/>
              </a:buClr>
              <a:buSzPct val="100000"/>
              <a:buChar char="•"/>
            </a:pPr>
            <a:r>
              <a:rPr lang="fr-FR" sz="2600" dirty="0">
                <a:latin typeface="Calibri"/>
                <a:ea typeface="Calibri"/>
                <a:cs typeface="Calibri"/>
                <a:sym typeface="Calibri"/>
              </a:rPr>
              <a:t>Identifier les sujets sensibles dans les communautés</a:t>
            </a:r>
            <a:r>
              <a:rPr lang="en-GB" sz="2600" dirty="0">
                <a:latin typeface="Calibri"/>
                <a:ea typeface="Calibri"/>
                <a:cs typeface="Calibri"/>
                <a:sym typeface="Calibri"/>
              </a:rPr>
              <a:t> </a:t>
            </a:r>
            <a:endParaRPr dirty="0"/>
          </a:p>
          <a:p>
            <a:pPr marL="228600" lvl="0" indent="-228600" algn="l" rtl="0">
              <a:lnSpc>
                <a:spcPct val="90000"/>
              </a:lnSpc>
              <a:spcBef>
                <a:spcPts val="1000"/>
              </a:spcBef>
              <a:spcAft>
                <a:spcPts val="0"/>
              </a:spcAft>
              <a:buClr>
                <a:schemeClr val="accent6"/>
              </a:buClr>
              <a:buSzPct val="100000"/>
              <a:buChar char="•"/>
            </a:pPr>
            <a:r>
              <a:rPr lang="en-GB" sz="2600" dirty="0">
                <a:latin typeface="Calibri"/>
                <a:ea typeface="Calibri"/>
                <a:cs typeface="Calibri"/>
                <a:sym typeface="Calibri"/>
              </a:rPr>
              <a:t>Conflit, sécurité personnelle, accès</a:t>
            </a:r>
            <a:endParaRPr dirty="0"/>
          </a:p>
          <a:p>
            <a:pPr marL="228600" lvl="0" indent="-228600" algn="l" rtl="0">
              <a:lnSpc>
                <a:spcPct val="90000"/>
              </a:lnSpc>
              <a:spcBef>
                <a:spcPts val="1000"/>
              </a:spcBef>
              <a:spcAft>
                <a:spcPts val="0"/>
              </a:spcAft>
              <a:buClr>
                <a:schemeClr val="accent6"/>
              </a:buClr>
              <a:buSzPct val="100000"/>
              <a:buChar char="•"/>
            </a:pPr>
            <a:r>
              <a:rPr lang="en-GB" sz="2600" dirty="0">
                <a:latin typeface="Calibri"/>
                <a:ea typeface="Calibri"/>
                <a:cs typeface="Calibri"/>
                <a:sym typeface="Calibri"/>
              </a:rPr>
              <a:t>Protéger l'identité des enfants </a:t>
            </a:r>
            <a:endParaRPr dirty="0"/>
          </a:p>
          <a:p>
            <a:pPr marL="228600" lvl="0" indent="-228600" algn="l" rtl="0">
              <a:lnSpc>
                <a:spcPct val="90000"/>
              </a:lnSpc>
              <a:spcBef>
                <a:spcPts val="1000"/>
              </a:spcBef>
              <a:spcAft>
                <a:spcPts val="0"/>
              </a:spcAft>
              <a:buClr>
                <a:schemeClr val="accent6"/>
              </a:buClr>
              <a:buSzPct val="100000"/>
              <a:buChar char="•"/>
            </a:pPr>
            <a:r>
              <a:rPr lang="fr-FR" sz="2600" dirty="0">
                <a:latin typeface="Calibri"/>
                <a:ea typeface="Calibri"/>
                <a:cs typeface="Calibri"/>
                <a:sym typeface="Calibri"/>
              </a:rPr>
              <a:t>Travailler autour des sujets sensibles</a:t>
            </a:r>
            <a:endParaRPr dirty="0"/>
          </a:p>
          <a:p>
            <a:pPr marL="228600" lvl="0" indent="-228600" algn="l" rtl="0">
              <a:lnSpc>
                <a:spcPct val="90000"/>
              </a:lnSpc>
              <a:spcBef>
                <a:spcPts val="1000"/>
              </a:spcBef>
              <a:spcAft>
                <a:spcPts val="0"/>
              </a:spcAft>
              <a:buClr>
                <a:schemeClr val="accent6"/>
              </a:buClr>
              <a:buSzPct val="100000"/>
              <a:buChar char="•"/>
            </a:pPr>
            <a:r>
              <a:rPr lang="fr-FR" sz="2600" dirty="0">
                <a:latin typeface="Calibri"/>
                <a:ea typeface="Calibri"/>
                <a:cs typeface="Calibri"/>
                <a:sym typeface="Calibri"/>
              </a:rPr>
              <a:t>Faire appel à des personnes connues des communautés (lorsque cela est possible et approprié)</a:t>
            </a:r>
            <a:endParaRPr dirty="0"/>
          </a:p>
        </p:txBody>
      </p:sp>
      <p:sp>
        <p:nvSpPr>
          <p:cNvPr id="404" name="Google Shape;404;p20"/>
          <p:cNvSpPr txBox="1"/>
          <p:nvPr/>
        </p:nvSpPr>
        <p:spPr>
          <a:xfrm>
            <a:off x="656022" y="2051971"/>
            <a:ext cx="4661045" cy="605076"/>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accent6"/>
              </a:buClr>
              <a:buSzPts val="2600"/>
              <a:buFont typeface="Arial"/>
              <a:buNone/>
            </a:pPr>
            <a:r>
              <a:rPr lang="fr-FR" sz="2600" b="1" dirty="0">
                <a:solidFill>
                  <a:schemeClr val="accent6"/>
                </a:solidFill>
                <a:latin typeface="Calibri"/>
                <a:ea typeface="Calibri"/>
                <a:cs typeface="Calibri"/>
                <a:sym typeface="Calibri"/>
              </a:rPr>
              <a:t>ÉTABLIR UNE COMPRÉHENSION ET DES DÉFINITIONS LOCALES DU TRAVAIL DES ENFANTS</a:t>
            </a:r>
            <a:endParaRPr dirty="0"/>
          </a:p>
        </p:txBody>
      </p:sp>
      <p:sp>
        <p:nvSpPr>
          <p:cNvPr id="405" name="Google Shape;405;p20"/>
          <p:cNvSpPr txBox="1"/>
          <p:nvPr/>
        </p:nvSpPr>
        <p:spPr>
          <a:xfrm>
            <a:off x="6814990" y="2198040"/>
            <a:ext cx="4661045" cy="605076"/>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accent6"/>
              </a:buClr>
              <a:buSzPts val="2600"/>
              <a:buFont typeface="Arial"/>
              <a:buNone/>
            </a:pPr>
            <a:r>
              <a:rPr lang="fr-FR" sz="2600" b="1" dirty="0">
                <a:solidFill>
                  <a:schemeClr val="accent6"/>
                </a:solidFill>
                <a:latin typeface="Calibri"/>
                <a:ea typeface="Calibri"/>
                <a:cs typeface="Calibri"/>
                <a:sym typeface="Calibri"/>
              </a:rPr>
              <a:t>TRAITER LA COLLECTE DE DONNÉES AVEC LE PLUS GRAND SOIN</a:t>
            </a:r>
            <a:endParaRP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p21"/>
          <p:cNvSpPr txBox="1">
            <a:spLocks noGrp="1"/>
          </p:cNvSpPr>
          <p:nvPr>
            <p:ph type="title"/>
          </p:nvPr>
        </p:nvSpPr>
        <p:spPr>
          <a:xfrm>
            <a:off x="131525" y="365125"/>
            <a:ext cx="120603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4000"/>
              <a:buFont typeface="Calibri"/>
              <a:buNone/>
            </a:pPr>
            <a:r>
              <a:rPr lang="fr-FR" sz="4000" dirty="0">
                <a:latin typeface="Calibri"/>
                <a:ea typeface="Calibri"/>
                <a:cs typeface="Calibri"/>
                <a:sym typeface="Calibri"/>
              </a:rPr>
              <a:t>ACTIONS CLÉS POUR RENFORCER LA MESURE DU TRAVAIL DES ENFANTS</a:t>
            </a:r>
            <a:endParaRPr dirty="0"/>
          </a:p>
        </p:txBody>
      </p:sp>
      <p:sp>
        <p:nvSpPr>
          <p:cNvPr id="412" name="Google Shape;412;p21"/>
          <p:cNvSpPr txBox="1">
            <a:spLocks noGrp="1"/>
          </p:cNvSpPr>
          <p:nvPr>
            <p:ph type="body" idx="2"/>
          </p:nvPr>
        </p:nvSpPr>
        <p:spPr>
          <a:xfrm>
            <a:off x="249623" y="1789906"/>
            <a:ext cx="5592377" cy="49037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800"/>
              <a:buNone/>
            </a:pPr>
            <a:endParaRPr b="1" dirty="0"/>
          </a:p>
          <a:p>
            <a:pPr marL="0" lvl="0" indent="0" algn="l" rtl="0">
              <a:lnSpc>
                <a:spcPct val="90000"/>
              </a:lnSpc>
              <a:spcBef>
                <a:spcPts val="0"/>
              </a:spcBef>
              <a:spcAft>
                <a:spcPts val="0"/>
              </a:spcAft>
              <a:buSzPts val="2800"/>
              <a:buNone/>
            </a:pPr>
            <a:endParaRPr b="1" dirty="0"/>
          </a:p>
          <a:p>
            <a:pPr marL="0" lvl="0" indent="0" algn="l" rtl="0">
              <a:lnSpc>
                <a:spcPct val="90000"/>
              </a:lnSpc>
              <a:spcBef>
                <a:spcPts val="0"/>
              </a:spcBef>
              <a:spcAft>
                <a:spcPts val="0"/>
              </a:spcAft>
              <a:buSzPts val="2800"/>
              <a:buNone/>
            </a:pPr>
            <a:r>
              <a:rPr lang="fr-FR" b="1" dirty="0">
                <a:latin typeface="Helvetica Neue"/>
                <a:ea typeface="Helvetica Neue"/>
                <a:cs typeface="Helvetica Neue"/>
                <a:sym typeface="Helvetica Neue"/>
              </a:rPr>
              <a:t>Genre, sensible à l'âge et inclusif</a:t>
            </a:r>
            <a:endParaRPr dirty="0"/>
          </a:p>
          <a:p>
            <a:pPr marL="228600" lvl="0" indent="0" algn="l" rtl="0">
              <a:lnSpc>
                <a:spcPct val="90000"/>
              </a:lnSpc>
              <a:spcBef>
                <a:spcPts val="1000"/>
              </a:spcBef>
              <a:spcAft>
                <a:spcPts val="0"/>
              </a:spcAft>
              <a:buNone/>
            </a:pPr>
            <a:r>
              <a:rPr lang="en-GB" sz="2600" dirty="0">
                <a:latin typeface="Helvetica Neue"/>
                <a:ea typeface="Helvetica Neue"/>
                <a:cs typeface="Helvetica Neue"/>
                <a:sym typeface="Helvetica Neue"/>
              </a:rPr>
              <a:t> </a:t>
            </a:r>
            <a:endParaRPr dirty="0"/>
          </a:p>
          <a:p>
            <a:pPr marL="0" lvl="0" indent="0" algn="l" rtl="0">
              <a:lnSpc>
                <a:spcPct val="90000"/>
              </a:lnSpc>
              <a:spcBef>
                <a:spcPts val="1000"/>
              </a:spcBef>
              <a:spcAft>
                <a:spcPts val="0"/>
              </a:spcAft>
              <a:buSzPts val="2800"/>
              <a:buNone/>
            </a:pPr>
            <a:r>
              <a:rPr lang="fr-FR" b="1" dirty="0">
                <a:latin typeface="Helvetica Neue"/>
                <a:ea typeface="Helvetica Neue"/>
                <a:cs typeface="Helvetica Neue"/>
                <a:sym typeface="Helvetica Neue"/>
              </a:rPr>
              <a:t>Concevoir des outils et des méthodologies</a:t>
            </a:r>
            <a:endParaRPr dirty="0">
              <a:latin typeface="Helvetica Neue"/>
              <a:ea typeface="Helvetica Neue"/>
              <a:cs typeface="Helvetica Neue"/>
              <a:sym typeface="Helvetica Neue"/>
            </a:endParaRPr>
          </a:p>
          <a:p>
            <a:pPr marL="228600" lvl="0" indent="-50800" algn="l" rtl="0">
              <a:lnSpc>
                <a:spcPct val="90000"/>
              </a:lnSpc>
              <a:spcBef>
                <a:spcPts val="1000"/>
              </a:spcBef>
              <a:spcAft>
                <a:spcPts val="0"/>
              </a:spcAft>
              <a:buClr>
                <a:schemeClr val="accent6"/>
              </a:buClr>
              <a:buSzPts val="2800"/>
              <a:buNone/>
            </a:pPr>
            <a:endParaRPr dirty="0">
              <a:latin typeface="Helvetica Neue"/>
              <a:ea typeface="Helvetica Neue"/>
              <a:cs typeface="Helvetica Neue"/>
              <a:sym typeface="Helvetica Neue"/>
            </a:endParaRPr>
          </a:p>
        </p:txBody>
      </p:sp>
      <p:sp>
        <p:nvSpPr>
          <p:cNvPr id="413" name="Google Shape;413;p21"/>
          <p:cNvSpPr txBox="1"/>
          <p:nvPr/>
        </p:nvSpPr>
        <p:spPr>
          <a:xfrm>
            <a:off x="249623" y="5125156"/>
            <a:ext cx="5439977" cy="2422611"/>
          </a:xfrm>
          <a:prstGeom prst="rect">
            <a:avLst/>
          </a:prstGeom>
          <a:noFill/>
          <a:ln>
            <a:noFill/>
          </a:ln>
        </p:spPr>
        <p:txBody>
          <a:bodyPr spcFirstLastPara="1" wrap="square" lIns="91425" tIns="45700" rIns="91425" bIns="45700" anchor="t" anchorCtr="0">
            <a:normAutofit/>
          </a:bodyPr>
          <a:lstStyle/>
          <a:p>
            <a:pPr marL="228600" marR="0" lvl="0" indent="-50800" algn="l" rtl="0">
              <a:lnSpc>
                <a:spcPct val="90000"/>
              </a:lnSpc>
              <a:spcBef>
                <a:spcPts val="0"/>
              </a:spcBef>
              <a:spcAft>
                <a:spcPts val="0"/>
              </a:spcAft>
              <a:buClr>
                <a:schemeClr val="accent6"/>
              </a:buClr>
              <a:buSzPts val="2800"/>
              <a:buFont typeface="Arial"/>
              <a:buNone/>
            </a:pPr>
            <a:endParaRPr sz="2800" dirty="0">
              <a:solidFill>
                <a:schemeClr val="dk1"/>
              </a:solidFill>
              <a:latin typeface="Helvetica Neue"/>
              <a:ea typeface="Helvetica Neue"/>
              <a:cs typeface="Helvetica Neue"/>
              <a:sym typeface="Helvetica Neue"/>
            </a:endParaRPr>
          </a:p>
        </p:txBody>
      </p:sp>
      <p:sp>
        <p:nvSpPr>
          <p:cNvPr id="414" name="Google Shape;414;p21"/>
          <p:cNvSpPr txBox="1"/>
          <p:nvPr/>
        </p:nvSpPr>
        <p:spPr>
          <a:xfrm>
            <a:off x="6350000" y="1954212"/>
            <a:ext cx="5439977" cy="3729037"/>
          </a:xfrm>
          <a:prstGeom prst="rect">
            <a:avLst/>
          </a:prstGeom>
          <a:noFill/>
          <a:ln>
            <a:noFill/>
          </a:ln>
        </p:spPr>
        <p:txBody>
          <a:bodyPr spcFirstLastPara="1" wrap="square" lIns="91425" tIns="45700" rIns="91425" bIns="45700" anchor="t" anchorCtr="0">
            <a:normAutofit/>
          </a:bodyPr>
          <a:lstStyle/>
          <a:p>
            <a:pPr marL="228600" marR="0" lvl="0" indent="-50800" algn="l" rtl="0">
              <a:lnSpc>
                <a:spcPct val="90000"/>
              </a:lnSpc>
              <a:spcBef>
                <a:spcPts val="0"/>
              </a:spcBef>
              <a:spcAft>
                <a:spcPts val="0"/>
              </a:spcAft>
              <a:buClr>
                <a:schemeClr val="accent6"/>
              </a:buClr>
              <a:buSzPts val="2800"/>
              <a:buFont typeface="Arial"/>
              <a:buNone/>
            </a:pPr>
            <a:endParaRPr sz="2800" dirty="0">
              <a:solidFill>
                <a:schemeClr val="dk1"/>
              </a:solidFill>
              <a:latin typeface="Helvetica Neue"/>
              <a:ea typeface="Helvetica Neue"/>
              <a:cs typeface="Helvetica Neue"/>
              <a:sym typeface="Helvetica Neue"/>
            </a:endParaRPr>
          </a:p>
        </p:txBody>
      </p:sp>
      <p:sp>
        <p:nvSpPr>
          <p:cNvPr id="415" name="Google Shape;415;p21"/>
          <p:cNvSpPr txBox="1"/>
          <p:nvPr/>
        </p:nvSpPr>
        <p:spPr>
          <a:xfrm>
            <a:off x="6096000" y="1789905"/>
            <a:ext cx="5439977" cy="5068095"/>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accent6"/>
              </a:buClr>
              <a:buSzPts val="2800"/>
              <a:buFont typeface="Arial"/>
              <a:buNone/>
            </a:pPr>
            <a:endParaRPr sz="2800" b="1" dirty="0">
              <a:solidFill>
                <a:schemeClr val="dk1"/>
              </a:solidFill>
              <a:latin typeface="Helvetica Neue"/>
              <a:ea typeface="Helvetica Neue"/>
              <a:cs typeface="Helvetica Neue"/>
              <a:sym typeface="Helvetica Neue"/>
            </a:endParaRPr>
          </a:p>
          <a:p>
            <a:pPr marL="0" marR="0" lvl="0" indent="0" algn="l" rtl="0">
              <a:lnSpc>
                <a:spcPct val="90000"/>
              </a:lnSpc>
              <a:spcBef>
                <a:spcPts val="0"/>
              </a:spcBef>
              <a:spcAft>
                <a:spcPts val="0"/>
              </a:spcAft>
              <a:buClr>
                <a:schemeClr val="accent6"/>
              </a:buClr>
              <a:buSzPts val="2800"/>
              <a:buFont typeface="Arial"/>
              <a:buNone/>
            </a:pPr>
            <a:endParaRPr sz="2800" b="1" dirty="0">
              <a:solidFill>
                <a:schemeClr val="dk1"/>
              </a:solidFill>
              <a:latin typeface="Helvetica Neue"/>
              <a:ea typeface="Helvetica Neue"/>
              <a:cs typeface="Helvetica Neue"/>
              <a:sym typeface="Helvetica Neue"/>
            </a:endParaRPr>
          </a:p>
          <a:p>
            <a:pPr marL="0" marR="0" lvl="0" indent="0" algn="l" rtl="0">
              <a:lnSpc>
                <a:spcPct val="90000"/>
              </a:lnSpc>
              <a:spcBef>
                <a:spcPts val="0"/>
              </a:spcBef>
              <a:spcAft>
                <a:spcPts val="0"/>
              </a:spcAft>
              <a:buClr>
                <a:schemeClr val="accent6"/>
              </a:buClr>
              <a:buSzPts val="2800"/>
              <a:buFont typeface="Arial"/>
              <a:buNone/>
            </a:pPr>
            <a:endParaRPr sz="2800" b="1" dirty="0">
              <a:solidFill>
                <a:schemeClr val="dk1"/>
              </a:solidFill>
              <a:latin typeface="Helvetica Neue"/>
              <a:ea typeface="Helvetica Neue"/>
              <a:cs typeface="Helvetica Neue"/>
              <a:sym typeface="Helvetica Neue"/>
            </a:endParaRPr>
          </a:p>
          <a:p>
            <a:pPr marL="0" marR="0" lvl="0" indent="0" algn="l" rtl="0">
              <a:lnSpc>
                <a:spcPct val="90000"/>
              </a:lnSpc>
              <a:spcBef>
                <a:spcPts val="0"/>
              </a:spcBef>
              <a:spcAft>
                <a:spcPts val="0"/>
              </a:spcAft>
              <a:buClr>
                <a:schemeClr val="accent6"/>
              </a:buClr>
              <a:buSzPts val="2800"/>
              <a:buFont typeface="Arial"/>
              <a:buNone/>
            </a:pPr>
            <a:r>
              <a:rPr lang="fr-FR" sz="2800" b="1" dirty="0">
                <a:solidFill>
                  <a:schemeClr val="dk1"/>
                </a:solidFill>
                <a:latin typeface="Helvetica Neue"/>
                <a:ea typeface="Helvetica Neue"/>
                <a:cs typeface="Helvetica Neue"/>
                <a:sym typeface="Helvetica Neue"/>
              </a:rPr>
              <a:t>Former les collecteurs de données</a:t>
            </a:r>
            <a:endParaRPr sz="2800" dirty="0">
              <a:solidFill>
                <a:schemeClr val="dk1"/>
              </a:solidFill>
              <a:latin typeface="Helvetica Neue"/>
              <a:ea typeface="Helvetica Neue"/>
              <a:cs typeface="Helvetica Neue"/>
              <a:sym typeface="Helvetica Neue"/>
            </a:endParaRPr>
          </a:p>
          <a:p>
            <a:pPr marL="457200" marR="0" lvl="0" indent="0" algn="l" rtl="0">
              <a:lnSpc>
                <a:spcPct val="90000"/>
              </a:lnSpc>
              <a:spcBef>
                <a:spcPts val="1000"/>
              </a:spcBef>
              <a:spcAft>
                <a:spcPts val="0"/>
              </a:spcAft>
              <a:buNone/>
            </a:pPr>
            <a:endParaRPr sz="2800" dirty="0">
              <a:solidFill>
                <a:schemeClr val="dk1"/>
              </a:solidFill>
              <a:latin typeface="Helvetica Neue"/>
              <a:ea typeface="Helvetica Neue"/>
              <a:cs typeface="Helvetica Neue"/>
              <a:sym typeface="Helvetica Neue"/>
            </a:endParaRPr>
          </a:p>
          <a:p>
            <a:pPr marL="0" marR="0" lvl="0" indent="0" algn="l" rtl="0">
              <a:lnSpc>
                <a:spcPct val="90000"/>
              </a:lnSpc>
              <a:spcBef>
                <a:spcPts val="1000"/>
              </a:spcBef>
              <a:spcAft>
                <a:spcPts val="0"/>
              </a:spcAft>
              <a:buClr>
                <a:schemeClr val="accent6"/>
              </a:buClr>
              <a:buSzPts val="2800"/>
              <a:buFont typeface="Arial"/>
              <a:buNone/>
            </a:pPr>
            <a:r>
              <a:rPr lang="fr-FR" sz="2800" b="1" dirty="0">
                <a:solidFill>
                  <a:schemeClr val="dk1"/>
                </a:solidFill>
                <a:latin typeface="Helvetica Neue"/>
                <a:ea typeface="Helvetica Neue"/>
                <a:cs typeface="Helvetica Neue"/>
                <a:sym typeface="Helvetica Neue"/>
              </a:rPr>
              <a:t>Obtenir des informations complètes et fiables</a:t>
            </a:r>
            <a:endParaRPr dirty="0"/>
          </a:p>
          <a:p>
            <a:pPr marL="228600" marR="0" lvl="0" indent="-101600" algn="l" rtl="0">
              <a:lnSpc>
                <a:spcPct val="90000"/>
              </a:lnSpc>
              <a:spcBef>
                <a:spcPts val="1000"/>
              </a:spcBef>
              <a:spcAft>
                <a:spcPts val="0"/>
              </a:spcAft>
              <a:buClr>
                <a:schemeClr val="accent6"/>
              </a:buClr>
              <a:buSzPts val="2000"/>
              <a:buFont typeface="Arial"/>
              <a:buNone/>
            </a:pPr>
            <a:endParaRPr sz="2000" dirty="0">
              <a:solidFill>
                <a:schemeClr val="dk1"/>
              </a:solidFill>
              <a:latin typeface="Calibri"/>
              <a:ea typeface="Calibri"/>
              <a:cs typeface="Calibri"/>
              <a:sym typeface="Calibri"/>
            </a:endParaRPr>
          </a:p>
          <a:p>
            <a:pPr marL="228600" marR="0" lvl="0" indent="-101600" algn="l" rtl="0">
              <a:lnSpc>
                <a:spcPct val="90000"/>
              </a:lnSpc>
              <a:spcBef>
                <a:spcPts val="1000"/>
              </a:spcBef>
              <a:spcAft>
                <a:spcPts val="0"/>
              </a:spcAft>
              <a:buClr>
                <a:schemeClr val="accent6"/>
              </a:buClr>
              <a:buSzPts val="2000"/>
              <a:buFont typeface="Arial"/>
              <a:buNone/>
            </a:pPr>
            <a:endParaRPr sz="2000" dirty="0">
              <a:solidFill>
                <a:schemeClr val="dk1"/>
              </a:solidFill>
              <a:latin typeface="Calibri"/>
              <a:ea typeface="Calibri"/>
              <a:cs typeface="Calibri"/>
              <a:sym typeface="Calibri"/>
            </a:endParaRPr>
          </a:p>
          <a:p>
            <a:pPr marL="0" marR="0" lvl="0" indent="0" algn="l" rtl="0">
              <a:lnSpc>
                <a:spcPct val="90000"/>
              </a:lnSpc>
              <a:spcBef>
                <a:spcPts val="1000"/>
              </a:spcBef>
              <a:spcAft>
                <a:spcPts val="0"/>
              </a:spcAft>
              <a:buClr>
                <a:schemeClr val="accent6"/>
              </a:buClr>
              <a:buSzPts val="2800"/>
              <a:buFont typeface="Arial"/>
              <a:buNone/>
            </a:pPr>
            <a:endParaRPr sz="2800" dirty="0">
              <a:solidFill>
                <a:schemeClr val="dk1"/>
              </a:solidFill>
              <a:latin typeface="Calibri"/>
              <a:ea typeface="Calibri"/>
              <a:cs typeface="Calibri"/>
              <a:sym typeface="Calibri"/>
            </a:endParaRPr>
          </a:p>
          <a:p>
            <a:pPr marL="228600" marR="0" lvl="0" indent="-50800" algn="l" rtl="0">
              <a:lnSpc>
                <a:spcPct val="90000"/>
              </a:lnSpc>
              <a:spcBef>
                <a:spcPts val="1000"/>
              </a:spcBef>
              <a:spcAft>
                <a:spcPts val="0"/>
              </a:spcAft>
              <a:buClr>
                <a:schemeClr val="accent6"/>
              </a:buClr>
              <a:buSzPts val="2800"/>
              <a:buFont typeface="Arial"/>
              <a:buNone/>
            </a:pPr>
            <a:endParaRPr sz="2800" dirty="0">
              <a:solidFill>
                <a:schemeClr val="dk1"/>
              </a:solidFill>
              <a:latin typeface="Helvetica Neue"/>
              <a:ea typeface="Helvetica Neue"/>
              <a:cs typeface="Helvetica Neue"/>
              <a:sym typeface="Helvetica Neue"/>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22"/>
          <p:cNvSpPr txBox="1">
            <a:spLocks noGrp="1"/>
          </p:cNvSpPr>
          <p:nvPr>
            <p:ph type="title"/>
          </p:nvPr>
        </p:nvSpPr>
        <p:spPr>
          <a:xfrm>
            <a:off x="336884" y="246594"/>
            <a:ext cx="11726779" cy="1325563"/>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ct val="100000"/>
              <a:buFont typeface="Calibri"/>
              <a:buNone/>
            </a:pPr>
            <a:r>
              <a:rPr lang="fr-FR" sz="4400" dirty="0">
                <a:latin typeface="Calibri"/>
                <a:ea typeface="Calibri"/>
                <a:cs typeface="Calibri"/>
                <a:sym typeface="Calibri"/>
              </a:rPr>
              <a:t>IMPLICATION DES ENFANTS DANS LA COLLECTE DE DONNÉES SUR LE TRAVAIL DES ENFANTS</a:t>
            </a:r>
            <a:br>
              <a:rPr lang="en-GB" dirty="0">
                <a:latin typeface="Calibri"/>
                <a:ea typeface="Calibri"/>
                <a:cs typeface="Calibri"/>
                <a:sym typeface="Calibri"/>
              </a:rPr>
            </a:br>
            <a:endParaRPr dirty="0">
              <a:latin typeface="Calibri"/>
              <a:ea typeface="Calibri"/>
              <a:cs typeface="Calibri"/>
              <a:sym typeface="Calibri"/>
            </a:endParaRPr>
          </a:p>
        </p:txBody>
      </p:sp>
      <p:sp>
        <p:nvSpPr>
          <p:cNvPr id="422" name="Google Shape;422;p22"/>
          <p:cNvSpPr txBox="1">
            <a:spLocks noGrp="1"/>
          </p:cNvSpPr>
          <p:nvPr>
            <p:ph type="body" idx="3"/>
          </p:nvPr>
        </p:nvSpPr>
        <p:spPr>
          <a:xfrm>
            <a:off x="6955222" y="1939683"/>
            <a:ext cx="4661045" cy="605076"/>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6"/>
              </a:buClr>
              <a:buSzPts val="3600"/>
              <a:buNone/>
            </a:pPr>
            <a:r>
              <a:rPr lang="en-GB" sz="3600" dirty="0">
                <a:latin typeface="Calibri"/>
                <a:ea typeface="Calibri"/>
                <a:cs typeface="Calibri"/>
                <a:sym typeface="Calibri"/>
              </a:rPr>
              <a:t>ÉTHIQUE </a:t>
            </a:r>
            <a:endParaRPr dirty="0"/>
          </a:p>
        </p:txBody>
      </p:sp>
      <p:sp>
        <p:nvSpPr>
          <p:cNvPr id="423" name="Google Shape;423;p22"/>
          <p:cNvSpPr txBox="1">
            <a:spLocks noGrp="1"/>
          </p:cNvSpPr>
          <p:nvPr>
            <p:ph type="body" idx="4"/>
          </p:nvPr>
        </p:nvSpPr>
        <p:spPr>
          <a:xfrm>
            <a:off x="6955222" y="2882207"/>
            <a:ext cx="4661046" cy="298519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6"/>
              </a:buClr>
              <a:buSzPts val="2800"/>
              <a:buChar char="•"/>
            </a:pPr>
            <a:r>
              <a:rPr lang="en-GB" dirty="0">
                <a:latin typeface="Helvetica Neue"/>
                <a:ea typeface="Helvetica Neue"/>
                <a:cs typeface="Helvetica Neue"/>
                <a:sym typeface="Helvetica Neue"/>
              </a:rPr>
              <a:t>Ne créer aucun préjudice </a:t>
            </a:r>
            <a:endParaRPr dirty="0"/>
          </a:p>
          <a:p>
            <a:pPr marL="228600" lvl="0" indent="-228600" algn="l" rtl="0">
              <a:lnSpc>
                <a:spcPct val="90000"/>
              </a:lnSpc>
              <a:spcBef>
                <a:spcPts val="1000"/>
              </a:spcBef>
              <a:spcAft>
                <a:spcPts val="0"/>
              </a:spcAft>
              <a:buClr>
                <a:schemeClr val="accent6"/>
              </a:buClr>
              <a:buSzPts val="2800"/>
              <a:buChar char="•"/>
            </a:pPr>
            <a:r>
              <a:rPr lang="en-GB" dirty="0">
                <a:latin typeface="Helvetica Neue"/>
                <a:ea typeface="Helvetica Neue"/>
                <a:cs typeface="Helvetica Neue"/>
                <a:sym typeface="Helvetica Neue"/>
              </a:rPr>
              <a:t>Consentement éclairé </a:t>
            </a:r>
            <a:endParaRPr dirty="0"/>
          </a:p>
          <a:p>
            <a:pPr marL="228600" lvl="0" indent="-228600" algn="l" rtl="0">
              <a:lnSpc>
                <a:spcPct val="90000"/>
              </a:lnSpc>
              <a:spcBef>
                <a:spcPts val="1000"/>
              </a:spcBef>
              <a:spcAft>
                <a:spcPts val="0"/>
              </a:spcAft>
              <a:buClr>
                <a:schemeClr val="accent6"/>
              </a:buClr>
              <a:buSzPts val="2800"/>
              <a:buChar char="•"/>
            </a:pPr>
            <a:r>
              <a:rPr lang="en-GB" dirty="0">
                <a:latin typeface="Helvetica Neue"/>
                <a:ea typeface="Helvetica Neue"/>
                <a:cs typeface="Helvetica Neue"/>
                <a:sym typeface="Helvetica Neue"/>
              </a:rPr>
              <a:t>Sauvegarde de l'enfant </a:t>
            </a:r>
            <a:endParaRPr dirty="0"/>
          </a:p>
          <a:p>
            <a:pPr marL="228600" lvl="0" indent="-228600" algn="l" rtl="0">
              <a:lnSpc>
                <a:spcPct val="90000"/>
              </a:lnSpc>
              <a:spcBef>
                <a:spcPts val="1000"/>
              </a:spcBef>
              <a:spcAft>
                <a:spcPts val="0"/>
              </a:spcAft>
              <a:buClr>
                <a:schemeClr val="accent6"/>
              </a:buClr>
              <a:buSzPts val="2800"/>
              <a:buChar char="•"/>
            </a:pPr>
            <a:r>
              <a:rPr lang="en-GB" dirty="0">
                <a:latin typeface="Helvetica Neue"/>
                <a:ea typeface="Helvetica Neue"/>
                <a:cs typeface="Helvetica Neue"/>
                <a:sym typeface="Helvetica Neue"/>
              </a:rPr>
              <a:t>Vie privée et confidentialité </a:t>
            </a:r>
            <a:endParaRPr dirty="0"/>
          </a:p>
          <a:p>
            <a:pPr marL="228600" lvl="0" indent="-228600" algn="l" rtl="0">
              <a:lnSpc>
                <a:spcPct val="90000"/>
              </a:lnSpc>
              <a:spcBef>
                <a:spcPts val="1000"/>
              </a:spcBef>
              <a:spcAft>
                <a:spcPts val="0"/>
              </a:spcAft>
              <a:buClr>
                <a:schemeClr val="accent6"/>
              </a:buClr>
              <a:buSzPts val="2800"/>
              <a:buChar char="•"/>
            </a:pPr>
            <a:r>
              <a:rPr lang="en-GB" dirty="0">
                <a:latin typeface="Helvetica Neue"/>
                <a:ea typeface="Helvetica Neue"/>
                <a:cs typeface="Helvetica Neue"/>
                <a:sym typeface="Helvetica Neue"/>
              </a:rPr>
              <a:t>Attentes </a:t>
            </a:r>
            <a:endParaRPr dirty="0"/>
          </a:p>
          <a:p>
            <a:pPr marL="228600" lvl="0" indent="-228600" algn="l" rtl="0">
              <a:lnSpc>
                <a:spcPct val="90000"/>
              </a:lnSpc>
              <a:spcBef>
                <a:spcPts val="1000"/>
              </a:spcBef>
              <a:spcAft>
                <a:spcPts val="0"/>
              </a:spcAft>
              <a:buClr>
                <a:schemeClr val="accent6"/>
              </a:buClr>
              <a:buSzPts val="2800"/>
              <a:buChar char="•"/>
            </a:pPr>
            <a:r>
              <a:rPr lang="fr-FR" dirty="0">
                <a:latin typeface="Helvetica Neue"/>
                <a:ea typeface="Helvetica Neue"/>
                <a:cs typeface="Helvetica Neue"/>
                <a:sym typeface="Helvetica Neue"/>
              </a:rPr>
              <a:t>Relier les enfants et les familles aux services</a:t>
            </a:r>
            <a:endParaRPr dirty="0">
              <a:latin typeface="Helvetica Neue"/>
              <a:ea typeface="Helvetica Neue"/>
              <a:cs typeface="Helvetica Neue"/>
              <a:sym typeface="Helvetica Neue"/>
            </a:endParaRPr>
          </a:p>
        </p:txBody>
      </p:sp>
      <p:sp>
        <p:nvSpPr>
          <p:cNvPr id="424" name="Google Shape;424;p22"/>
          <p:cNvSpPr txBox="1">
            <a:spLocks noGrp="1"/>
          </p:cNvSpPr>
          <p:nvPr>
            <p:ph type="body" idx="5"/>
          </p:nvPr>
        </p:nvSpPr>
        <p:spPr>
          <a:xfrm>
            <a:off x="656023" y="1939683"/>
            <a:ext cx="4661045" cy="605076"/>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6"/>
              </a:buClr>
              <a:buSzPts val="3600"/>
              <a:buNone/>
            </a:pPr>
            <a:r>
              <a:rPr lang="en-GB" sz="3600" dirty="0">
                <a:latin typeface="Calibri"/>
                <a:ea typeface="Calibri"/>
                <a:cs typeface="Calibri"/>
                <a:sym typeface="Calibri"/>
              </a:rPr>
              <a:t>CONSIDÉRATIONS</a:t>
            </a:r>
            <a:endParaRPr sz="3600" dirty="0">
              <a:latin typeface="Calibri"/>
              <a:ea typeface="Calibri"/>
              <a:cs typeface="Calibri"/>
              <a:sym typeface="Calibri"/>
            </a:endParaRPr>
          </a:p>
        </p:txBody>
      </p:sp>
      <p:sp>
        <p:nvSpPr>
          <p:cNvPr id="425" name="Google Shape;425;p22"/>
          <p:cNvSpPr txBox="1">
            <a:spLocks noGrp="1"/>
          </p:cNvSpPr>
          <p:nvPr>
            <p:ph type="body" idx="6"/>
          </p:nvPr>
        </p:nvSpPr>
        <p:spPr>
          <a:xfrm>
            <a:off x="575732" y="2882207"/>
            <a:ext cx="5520268" cy="223872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6"/>
              </a:buClr>
              <a:buSzPts val="2800"/>
              <a:buChar char="•"/>
            </a:pPr>
            <a:r>
              <a:rPr lang="fr-FR" dirty="0">
                <a:latin typeface="Helvetica Neue"/>
                <a:ea typeface="Helvetica Neue"/>
                <a:cs typeface="Helvetica Neue"/>
                <a:sym typeface="Helvetica Neue"/>
              </a:rPr>
              <a:t>Est-ce essentiel ? Est-ce le seul moyen d'obtenir des données fiables ? </a:t>
            </a:r>
            <a:r>
              <a:rPr lang="en-GB" dirty="0">
                <a:latin typeface="Helvetica Neue"/>
                <a:ea typeface="Helvetica Neue"/>
                <a:cs typeface="Helvetica Neue"/>
                <a:sym typeface="Helvetica Neue"/>
              </a:rPr>
              <a:t> </a:t>
            </a:r>
            <a:endParaRPr dirty="0"/>
          </a:p>
          <a:p>
            <a:pPr marL="228600" lvl="0" indent="-228600" algn="l" rtl="0">
              <a:lnSpc>
                <a:spcPct val="90000"/>
              </a:lnSpc>
              <a:spcBef>
                <a:spcPts val="1000"/>
              </a:spcBef>
              <a:spcAft>
                <a:spcPts val="0"/>
              </a:spcAft>
              <a:buClr>
                <a:schemeClr val="accent6"/>
              </a:buClr>
              <a:buSzPts val="2800"/>
              <a:buChar char="•"/>
            </a:pPr>
            <a:r>
              <a:rPr lang="en-GB" dirty="0">
                <a:latin typeface="Helvetica Neue"/>
                <a:ea typeface="Helvetica Neue"/>
                <a:cs typeface="Helvetica Neue"/>
                <a:sym typeface="Helvetica Neue"/>
              </a:rPr>
              <a:t>Quels sont les risques ?</a:t>
            </a:r>
            <a:endParaRPr dirty="0"/>
          </a:p>
          <a:p>
            <a:pPr marL="228600" lvl="0" indent="-228600" algn="l" rtl="0">
              <a:lnSpc>
                <a:spcPct val="90000"/>
              </a:lnSpc>
              <a:spcBef>
                <a:spcPts val="1000"/>
              </a:spcBef>
              <a:spcAft>
                <a:spcPts val="0"/>
              </a:spcAft>
              <a:buClr>
                <a:schemeClr val="accent6"/>
              </a:buClr>
              <a:buSzPts val="2800"/>
              <a:buChar char="•"/>
            </a:pPr>
            <a:r>
              <a:rPr lang="fr-FR" dirty="0">
                <a:latin typeface="Helvetica Neue"/>
                <a:ea typeface="Helvetica Neue"/>
                <a:cs typeface="Helvetica Neue"/>
                <a:sym typeface="Helvetica Neue"/>
              </a:rPr>
              <a:t>Comment peut-on procéder de manière éthique et responsabilisante pour les enfants ? </a:t>
            </a:r>
            <a:endParaRPr dirty="0"/>
          </a:p>
          <a:p>
            <a:pPr marL="228600" lvl="0" indent="-228600" algn="l" rtl="0">
              <a:lnSpc>
                <a:spcPct val="90000"/>
              </a:lnSpc>
              <a:spcBef>
                <a:spcPts val="1000"/>
              </a:spcBef>
              <a:spcAft>
                <a:spcPts val="0"/>
              </a:spcAft>
              <a:buClr>
                <a:schemeClr val="accent6"/>
              </a:buClr>
              <a:buSzPts val="2800"/>
              <a:buChar char="•"/>
            </a:pPr>
            <a:r>
              <a:rPr lang="fr-FR" dirty="0"/>
              <a:t>Existe-t-il des méthodologies adaptées aux enfants qui peuvent avoir de grandes lacunes sociales et éducatives ? </a:t>
            </a:r>
            <a:endParaRPr sz="2800" dirty="0">
              <a:latin typeface="Helvetica Neue"/>
              <a:ea typeface="Helvetica Neue"/>
              <a:cs typeface="Helvetica Neue"/>
              <a:sym typeface="Helvetica Neue"/>
            </a:endParaRPr>
          </a:p>
          <a:p>
            <a:pPr marL="228600" lvl="0" indent="-50800" algn="l" rtl="0">
              <a:lnSpc>
                <a:spcPct val="90000"/>
              </a:lnSpc>
              <a:spcBef>
                <a:spcPts val="1000"/>
              </a:spcBef>
              <a:spcAft>
                <a:spcPts val="0"/>
              </a:spcAft>
              <a:buClr>
                <a:schemeClr val="accent6"/>
              </a:buClr>
              <a:buSzPts val="2800"/>
              <a:buNone/>
            </a:pPr>
            <a:endParaRPr sz="2800" dirty="0">
              <a:latin typeface="Helvetica Neue"/>
              <a:ea typeface="Helvetica Neue"/>
              <a:cs typeface="Helvetica Neue"/>
              <a:sym typeface="Helvetica Neue"/>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23"/>
          <p:cNvSpPr txBox="1">
            <a:spLocks noGrp="1"/>
          </p:cNvSpPr>
          <p:nvPr>
            <p:ph type="title"/>
          </p:nvPr>
        </p:nvSpPr>
        <p:spPr>
          <a:xfrm>
            <a:off x="656022" y="365125"/>
            <a:ext cx="7433259"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1"/>
              </a:buClr>
              <a:buSzPts val="3600"/>
              <a:buFont typeface="Helvetica Neue"/>
              <a:buNone/>
            </a:pPr>
            <a:r>
              <a:rPr lang="fr-FR" dirty="0"/>
              <a:t>ACTIVITÉ : COLLECTE DE DONNÉES SUR LE TRAVAIL DES ENFANTS </a:t>
            </a:r>
            <a:endParaRPr dirty="0"/>
          </a:p>
        </p:txBody>
      </p:sp>
      <p:sp>
        <p:nvSpPr>
          <p:cNvPr id="431" name="Google Shape;431;p23"/>
          <p:cNvSpPr txBox="1">
            <a:spLocks noGrp="1"/>
          </p:cNvSpPr>
          <p:nvPr>
            <p:ph type="body" idx="2"/>
          </p:nvPr>
        </p:nvSpPr>
        <p:spPr>
          <a:xfrm>
            <a:off x="656023" y="2291884"/>
            <a:ext cx="10820015" cy="377190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SzPts val="2800"/>
              <a:buChar char="•"/>
            </a:pPr>
            <a:r>
              <a:rPr lang="fr-FR" dirty="0"/>
              <a:t>Désignez un rapporteur et un preneur de notes</a:t>
            </a:r>
            <a:r>
              <a:rPr lang="en-GB" dirty="0"/>
              <a:t>. </a:t>
            </a:r>
            <a:endParaRPr dirty="0"/>
          </a:p>
          <a:p>
            <a:pPr marL="228600" lvl="0" indent="-228600" algn="l" rtl="0">
              <a:lnSpc>
                <a:spcPct val="90000"/>
              </a:lnSpc>
              <a:spcBef>
                <a:spcPts val="1000"/>
              </a:spcBef>
              <a:spcAft>
                <a:spcPts val="0"/>
              </a:spcAft>
              <a:buSzPts val="2800"/>
              <a:buChar char="•"/>
            </a:pPr>
            <a:r>
              <a:rPr lang="fr-FR" dirty="0"/>
              <a:t>Discutez des phrases qui vous ont été données et convenez d'une fin pour chaque phrase</a:t>
            </a:r>
            <a:r>
              <a:rPr lang="en-GB" dirty="0"/>
              <a:t>. </a:t>
            </a:r>
            <a:endParaRPr dirty="0"/>
          </a:p>
          <a:p>
            <a:pPr marL="228600" lvl="0" indent="-228600" algn="l" rtl="0">
              <a:lnSpc>
                <a:spcPct val="90000"/>
              </a:lnSpc>
              <a:spcBef>
                <a:spcPts val="1000"/>
              </a:spcBef>
              <a:spcAft>
                <a:spcPts val="0"/>
              </a:spcAft>
              <a:buSzPts val="2800"/>
              <a:buChar char="•"/>
            </a:pPr>
            <a:r>
              <a:rPr lang="fr-FR" dirty="0"/>
              <a:t>Vous disposez de 10 minutes</a:t>
            </a:r>
            <a:r>
              <a:rPr lang="en-GB" dirty="0"/>
              <a:t>.</a:t>
            </a:r>
            <a:endParaRPr dirty="0"/>
          </a:p>
          <a:p>
            <a:pPr marL="228600" lvl="0" indent="-228600" algn="l" rtl="0">
              <a:lnSpc>
                <a:spcPct val="90000"/>
              </a:lnSpc>
              <a:spcBef>
                <a:spcPts val="1000"/>
              </a:spcBef>
              <a:spcAft>
                <a:spcPts val="0"/>
              </a:spcAft>
              <a:buSzPts val="2800"/>
              <a:buChar char="•"/>
            </a:pPr>
            <a:r>
              <a:rPr lang="en-GB" dirty="0"/>
              <a:t>Discutez ensuite en plénière.</a:t>
            </a:r>
            <a:endParaRPr dirty="0"/>
          </a:p>
          <a:p>
            <a:pPr marL="228600" lvl="0" indent="-50800" algn="l" rtl="0">
              <a:lnSpc>
                <a:spcPct val="90000"/>
              </a:lnSpc>
              <a:spcBef>
                <a:spcPts val="1000"/>
              </a:spcBef>
              <a:spcAft>
                <a:spcPts val="0"/>
              </a:spcAft>
              <a:buClr>
                <a:schemeClr val="accent3"/>
              </a:buClr>
              <a:buSzPts val="2800"/>
              <a:buNone/>
            </a:pPr>
            <a:endParaRPr dirty="0"/>
          </a:p>
        </p:txBody>
      </p:sp>
      <p:pic>
        <p:nvPicPr>
          <p:cNvPr id="432" name="Google Shape;432;p23"/>
          <p:cNvPicPr preferRelativeResize="0"/>
          <p:nvPr/>
        </p:nvPicPr>
        <p:blipFill rotWithShape="1">
          <a:blip r:embed="rId3">
            <a:alphaModFix/>
          </a:blip>
          <a:srcRect/>
          <a:stretch/>
        </p:blipFill>
        <p:spPr>
          <a:xfrm>
            <a:off x="8416659" y="-290666"/>
            <a:ext cx="3386757" cy="3386757"/>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p2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4000"/>
              <a:buFont typeface="Helvetica Neue"/>
              <a:buNone/>
            </a:pPr>
            <a:r>
              <a:rPr lang="en-GB" sz="4000" dirty="0"/>
              <a:t>MESSAGES CLÉS</a:t>
            </a:r>
            <a:endParaRPr sz="4000" b="0" dirty="0"/>
          </a:p>
        </p:txBody>
      </p:sp>
      <p:sp>
        <p:nvSpPr>
          <p:cNvPr id="439" name="Google Shape;439;p24"/>
          <p:cNvSpPr txBox="1">
            <a:spLocks noGrp="1"/>
          </p:cNvSpPr>
          <p:nvPr>
            <p:ph type="body" idx="2"/>
          </p:nvPr>
        </p:nvSpPr>
        <p:spPr>
          <a:xfrm>
            <a:off x="549985" y="1898994"/>
            <a:ext cx="11092029" cy="4959005"/>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SzPts val="2400"/>
              <a:buChar char="•"/>
            </a:pPr>
            <a:r>
              <a:rPr lang="fr-FR" sz="2200" dirty="0"/>
              <a:t>Ventiler les données en fonction du sexe, de l'âge, du handicap et de l'âge minimum de travail/de l'âge obligatoire de scolarisation</a:t>
            </a:r>
            <a:r>
              <a:rPr lang="en-GB" sz="2200" dirty="0"/>
              <a:t>. </a:t>
            </a:r>
            <a:endParaRPr sz="2200" dirty="0"/>
          </a:p>
          <a:p>
            <a:pPr marL="228600" lvl="0" indent="-228600" algn="l" rtl="0">
              <a:lnSpc>
                <a:spcPct val="90000"/>
              </a:lnSpc>
              <a:spcBef>
                <a:spcPts val="1000"/>
              </a:spcBef>
              <a:spcAft>
                <a:spcPts val="0"/>
              </a:spcAft>
              <a:buSzPts val="2400"/>
              <a:buChar char="•"/>
            </a:pPr>
            <a:r>
              <a:rPr lang="fr-FR" sz="2200" dirty="0"/>
              <a:t>Intégrer le travail des enfants dans les évaluations initiales rapides et les évaluations des besoins lorsque l'accès, les ressources et le temps sont limités</a:t>
            </a:r>
            <a:r>
              <a:rPr lang="en-GB" sz="2200" dirty="0"/>
              <a:t>. </a:t>
            </a:r>
            <a:endParaRPr sz="2200" dirty="0"/>
          </a:p>
          <a:p>
            <a:pPr marL="228600" lvl="0" indent="-228600" algn="l" rtl="0">
              <a:lnSpc>
                <a:spcPct val="90000"/>
              </a:lnSpc>
              <a:spcBef>
                <a:spcPts val="1000"/>
              </a:spcBef>
              <a:spcAft>
                <a:spcPts val="0"/>
              </a:spcAft>
              <a:buSzPts val="2400"/>
              <a:buChar char="•"/>
            </a:pPr>
            <a:r>
              <a:rPr lang="fr-FR" sz="2200" dirty="0"/>
              <a:t>Intégrer le travail des enfants dans l'évaluation des besoins et l'évaluation approfondie du travail des enfants lorsque l'accès, les ressources et le temps sont disponibles</a:t>
            </a:r>
            <a:r>
              <a:rPr lang="en-GB" sz="2200" dirty="0"/>
              <a:t>. </a:t>
            </a:r>
            <a:endParaRPr sz="2200" dirty="0"/>
          </a:p>
          <a:p>
            <a:pPr marL="228600" lvl="0" indent="-228600" algn="l" rtl="0">
              <a:lnSpc>
                <a:spcPct val="90000"/>
              </a:lnSpc>
              <a:spcBef>
                <a:spcPts val="1000"/>
              </a:spcBef>
              <a:spcAft>
                <a:spcPts val="0"/>
              </a:spcAft>
              <a:buSzPts val="2400"/>
              <a:buChar char="•"/>
            </a:pPr>
            <a:r>
              <a:rPr lang="fr-FR" sz="2200" dirty="0"/>
              <a:t>Les cadres d'évaluation coordonnés doivent offrir une approche harmonisée de la collecte de données dans tous les secteurs</a:t>
            </a:r>
            <a:r>
              <a:rPr lang="en-GB" sz="2200" dirty="0"/>
              <a:t>. </a:t>
            </a:r>
            <a:endParaRPr sz="2200" dirty="0"/>
          </a:p>
          <a:p>
            <a:pPr marL="228600" lvl="0" indent="-228600" algn="l" rtl="0">
              <a:lnSpc>
                <a:spcPct val="90000"/>
              </a:lnSpc>
              <a:spcBef>
                <a:spcPts val="1000"/>
              </a:spcBef>
              <a:spcAft>
                <a:spcPts val="0"/>
              </a:spcAft>
              <a:buSzPts val="2400"/>
              <a:buChar char="•"/>
            </a:pPr>
            <a:r>
              <a:rPr lang="fr-FR" sz="2200" dirty="0"/>
              <a:t>Donner la priorité à la collecte de données primaires sur l'âge des enfants qui travaillent ; les jours et les heures de travail par semaine ; les tâches, la nature et les conditions ; et la fréquentation scolaire</a:t>
            </a:r>
            <a:r>
              <a:rPr lang="en-GB" sz="2200" dirty="0"/>
              <a:t>. </a:t>
            </a:r>
            <a:endParaRPr sz="2200" dirty="0"/>
          </a:p>
          <a:p>
            <a:pPr marL="228600" lvl="0" indent="-228600" algn="l" rtl="0">
              <a:lnSpc>
                <a:spcPct val="90000"/>
              </a:lnSpc>
              <a:spcBef>
                <a:spcPts val="1000"/>
              </a:spcBef>
              <a:spcAft>
                <a:spcPts val="0"/>
              </a:spcAft>
              <a:buSzPts val="2400"/>
              <a:buChar char="•"/>
            </a:pPr>
            <a:r>
              <a:rPr lang="fr-FR" sz="2200" dirty="0"/>
              <a:t>Établir une compréhension locale du travail des enfants</a:t>
            </a:r>
            <a:r>
              <a:rPr lang="en-GB" sz="2200" dirty="0"/>
              <a:t>. </a:t>
            </a:r>
            <a:endParaRPr sz="2200" dirty="0"/>
          </a:p>
          <a:p>
            <a:pPr marL="228600" lvl="0" indent="-228600" algn="l" rtl="0">
              <a:lnSpc>
                <a:spcPct val="90000"/>
              </a:lnSpc>
              <a:spcBef>
                <a:spcPts val="1000"/>
              </a:spcBef>
              <a:spcAft>
                <a:spcPts val="0"/>
              </a:spcAft>
              <a:buSzPts val="2400"/>
              <a:buChar char="•"/>
            </a:pPr>
            <a:r>
              <a:rPr lang="fr-FR" sz="2200" dirty="0"/>
              <a:t>Traiter la collecte de données sur le travail des enfants et les PFTE avec le plus grand soin</a:t>
            </a:r>
            <a:r>
              <a:rPr lang="en-GB" sz="2200" dirty="0"/>
              <a:t>. </a:t>
            </a:r>
            <a:endParaRPr sz="2200" dirty="0"/>
          </a:p>
          <a:p>
            <a:pPr marL="228600" lvl="0" indent="-50800" algn="l" rtl="0">
              <a:lnSpc>
                <a:spcPct val="90000"/>
              </a:lnSpc>
              <a:spcBef>
                <a:spcPts val="1000"/>
              </a:spcBef>
              <a:spcAft>
                <a:spcPts val="0"/>
              </a:spcAft>
              <a:buClr>
                <a:schemeClr val="accent3"/>
              </a:buClr>
              <a:buSzPts val="2800"/>
              <a:buNone/>
            </a:pP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
          <p:cNvSpPr txBox="1">
            <a:spLocks noGrp="1"/>
          </p:cNvSpPr>
          <p:nvPr>
            <p:ph type="body" idx="2"/>
          </p:nvPr>
        </p:nvSpPr>
        <p:spPr>
          <a:xfrm>
            <a:off x="304800" y="2905618"/>
            <a:ext cx="11364685" cy="2701764"/>
          </a:xfrm>
          <a:prstGeom prst="rect">
            <a:avLst/>
          </a:prstGeom>
          <a:noFill/>
          <a:ln>
            <a:noFill/>
          </a:ln>
        </p:spPr>
        <p:txBody>
          <a:bodyPr spcFirstLastPara="1" wrap="square" lIns="91425" tIns="45700" rIns="91425" bIns="45700" anchor="t" anchorCtr="0">
            <a:noAutofit/>
          </a:bodyPr>
          <a:lstStyle/>
          <a:p>
            <a:pPr marL="457200" lvl="0" indent="-406400" algn="l" rtl="0">
              <a:lnSpc>
                <a:spcPct val="100000"/>
              </a:lnSpc>
              <a:spcBef>
                <a:spcPts val="0"/>
              </a:spcBef>
              <a:spcAft>
                <a:spcPts val="0"/>
              </a:spcAft>
              <a:buSzPts val="2800"/>
              <a:buFont typeface="Calibri"/>
              <a:buChar char="●"/>
            </a:pPr>
            <a:r>
              <a:rPr lang="fr-FR" dirty="0">
                <a:latin typeface="Calibri"/>
                <a:ea typeface="Calibri"/>
                <a:cs typeface="Calibri"/>
                <a:sym typeface="Calibri"/>
              </a:rPr>
              <a:t>Dresser la liste des principaux éléments d'information nécessaires pour évaluer et analyser le travail des enfants dans un contexte donné (Ce que nous devons savoir)</a:t>
            </a:r>
            <a:r>
              <a:rPr lang="en-GB" dirty="0">
                <a:latin typeface="Calibri"/>
                <a:ea typeface="Calibri"/>
                <a:cs typeface="Calibri"/>
                <a:sym typeface="Calibri"/>
              </a:rPr>
              <a:t> </a:t>
            </a:r>
            <a:endParaRPr dirty="0">
              <a:latin typeface="Calibri"/>
              <a:ea typeface="Calibri"/>
              <a:cs typeface="Calibri"/>
              <a:sym typeface="Calibri"/>
            </a:endParaRPr>
          </a:p>
          <a:p>
            <a:pPr marL="457200" lvl="0" indent="-406400" algn="l" rtl="0">
              <a:lnSpc>
                <a:spcPct val="100000"/>
              </a:lnSpc>
              <a:spcBef>
                <a:spcPts val="0"/>
              </a:spcBef>
              <a:spcAft>
                <a:spcPts val="0"/>
              </a:spcAft>
              <a:buSzPts val="2800"/>
              <a:buFont typeface="Calibri"/>
              <a:buChar char="●"/>
            </a:pPr>
            <a:r>
              <a:rPr lang="fr-FR" dirty="0">
                <a:latin typeface="Calibri"/>
                <a:ea typeface="Calibri"/>
                <a:cs typeface="Calibri"/>
                <a:sym typeface="Calibri"/>
              </a:rPr>
              <a:t>Identifier les opportunités de collecte de données situationnelles sur le travail des enfants dans votre propre contexte ou dans un contexte donné</a:t>
            </a:r>
            <a:endParaRPr dirty="0">
              <a:latin typeface="Calibri"/>
              <a:ea typeface="Calibri"/>
              <a:cs typeface="Calibri"/>
              <a:sym typeface="Calibri"/>
            </a:endParaRPr>
          </a:p>
          <a:p>
            <a:pPr marL="457200" lvl="0" indent="-406400" algn="l" rtl="0">
              <a:lnSpc>
                <a:spcPct val="100000"/>
              </a:lnSpc>
              <a:spcBef>
                <a:spcPts val="0"/>
              </a:spcBef>
              <a:spcAft>
                <a:spcPts val="0"/>
              </a:spcAft>
              <a:buSzPts val="2800"/>
              <a:buFont typeface="Calibri"/>
              <a:buChar char="●"/>
            </a:pPr>
            <a:r>
              <a:rPr lang="fr-FR" dirty="0">
                <a:latin typeface="Calibri"/>
                <a:ea typeface="Calibri"/>
                <a:cs typeface="Calibri"/>
                <a:sym typeface="Calibri"/>
              </a:rPr>
              <a:t>Décrire les éléments clés de la manière dont le travail des enfants doit être intégré dans l'évaluation des besoins</a:t>
            </a:r>
            <a:endParaRPr sz="4500" dirty="0">
              <a:latin typeface="Calibri"/>
              <a:ea typeface="Calibri"/>
              <a:cs typeface="Calibri"/>
              <a:sym typeface="Calibri"/>
            </a:endParaRPr>
          </a:p>
          <a:p>
            <a:pPr marL="457200" lvl="0" indent="-279400" algn="l" rtl="0">
              <a:lnSpc>
                <a:spcPct val="90000"/>
              </a:lnSpc>
              <a:spcBef>
                <a:spcPts val="1000"/>
              </a:spcBef>
              <a:spcAft>
                <a:spcPts val="0"/>
              </a:spcAft>
              <a:buClr>
                <a:schemeClr val="lt1"/>
              </a:buClr>
              <a:buSzPts val="2800"/>
              <a:buFont typeface="Noto Sans Symbols"/>
              <a:buNone/>
            </a:pPr>
            <a:endParaRPr b="1" dirty="0"/>
          </a:p>
        </p:txBody>
      </p:sp>
      <p:sp>
        <p:nvSpPr>
          <p:cNvPr id="249" name="Google Shape;249;p3"/>
          <p:cNvSpPr txBox="1"/>
          <p:nvPr/>
        </p:nvSpPr>
        <p:spPr>
          <a:xfrm>
            <a:off x="1828005" y="476375"/>
            <a:ext cx="8535987" cy="627939"/>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endParaRPr sz="2800" b="1" i="0" u="none" strike="noStrike" cap="none" dirty="0">
              <a:solidFill>
                <a:schemeClr val="lt1"/>
              </a:solidFill>
              <a:latin typeface="Helvetica Neue"/>
              <a:ea typeface="Helvetica Neue"/>
              <a:cs typeface="Helvetica Neue"/>
              <a:sym typeface="Helvetica Neue"/>
            </a:endParaRPr>
          </a:p>
        </p:txBody>
      </p:sp>
      <p:sp>
        <p:nvSpPr>
          <p:cNvPr id="250" name="Google Shape;250;p3"/>
          <p:cNvSpPr txBox="1"/>
          <p:nvPr/>
        </p:nvSpPr>
        <p:spPr>
          <a:xfrm>
            <a:off x="1299272" y="624985"/>
            <a:ext cx="9593451" cy="2280633"/>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r>
              <a:rPr lang="en-GB" sz="2800" b="0" i="0" u="none" strike="noStrike" cap="none" dirty="0">
                <a:solidFill>
                  <a:schemeClr val="lt1"/>
                </a:solidFill>
                <a:latin typeface="Helvetica Neue"/>
                <a:ea typeface="Helvetica Neue"/>
                <a:cs typeface="Helvetica Neue"/>
                <a:sym typeface="Helvetica Neue"/>
              </a:rPr>
              <a:t> </a:t>
            </a:r>
            <a:r>
              <a:rPr lang="en-GB" sz="4000" b="1" i="0" u="none" strike="noStrike" cap="none" dirty="0">
                <a:solidFill>
                  <a:schemeClr val="lt1"/>
                </a:solidFill>
                <a:latin typeface="Helvetica Neue"/>
                <a:ea typeface="Helvetica Neue"/>
                <a:cs typeface="Helvetica Neue"/>
                <a:sym typeface="Helvetica Neue"/>
              </a:rPr>
              <a:t> LES OBJECTIFS VISÉS   </a:t>
            </a:r>
            <a:endParaRPr dirty="0"/>
          </a:p>
          <a:p>
            <a:pPr marL="0" marR="0" lvl="0" indent="0" algn="ctr" rtl="0">
              <a:lnSpc>
                <a:spcPct val="90000"/>
              </a:lnSpc>
              <a:spcBef>
                <a:spcPts val="1000"/>
              </a:spcBef>
              <a:spcAft>
                <a:spcPts val="0"/>
              </a:spcAft>
              <a:buClr>
                <a:schemeClr val="lt1"/>
              </a:buClr>
              <a:buSzPts val="3000"/>
              <a:buFont typeface="Arial"/>
              <a:buNone/>
            </a:pPr>
            <a:r>
              <a:rPr lang="fr-FR" sz="3000" dirty="0">
                <a:solidFill>
                  <a:schemeClr val="lt1"/>
                </a:solidFill>
                <a:latin typeface="Helvetica Neue"/>
                <a:ea typeface="Helvetica Neue"/>
                <a:cs typeface="Helvetica Neue"/>
                <a:sym typeface="Helvetica Neue"/>
              </a:rPr>
              <a:t>À la fin de la séance, vous serez en mesure de :</a:t>
            </a:r>
            <a:endParaRPr sz="3000" b="1"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
          <p:cNvSpPr txBox="1">
            <a:spLocks noGrp="1"/>
          </p:cNvSpPr>
          <p:nvPr>
            <p:ph type="body" idx="1"/>
          </p:nvPr>
        </p:nvSpPr>
        <p:spPr>
          <a:xfrm>
            <a:off x="857447" y="945084"/>
            <a:ext cx="10058400" cy="780807"/>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fr-FR" sz="4000" dirty="0"/>
              <a:t>DÉFINIR LES INFORMATIONS QUE NOUS DEVONS SAVOIR SUR LE TRAVAIL DES ENFANTS</a:t>
            </a:r>
            <a:endParaRPr sz="4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5"/>
          <p:cNvSpPr txBox="1">
            <a:spLocks noGrp="1"/>
          </p:cNvSpPr>
          <p:nvPr>
            <p:ph type="body" idx="1"/>
          </p:nvPr>
        </p:nvSpPr>
        <p:spPr>
          <a:xfrm>
            <a:off x="4100513" y="935830"/>
            <a:ext cx="7300912" cy="67151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6"/>
              </a:buClr>
              <a:buSzPts val="4000"/>
              <a:buNone/>
            </a:pPr>
            <a:r>
              <a:rPr lang="en-GB" sz="4000" dirty="0"/>
              <a:t>DISCUSSION: </a:t>
            </a:r>
            <a:endParaRPr dirty="0"/>
          </a:p>
        </p:txBody>
      </p:sp>
      <p:sp>
        <p:nvSpPr>
          <p:cNvPr id="262" name="Google Shape;262;p5"/>
          <p:cNvSpPr txBox="1">
            <a:spLocks noGrp="1"/>
          </p:cNvSpPr>
          <p:nvPr>
            <p:ph type="body" idx="3"/>
          </p:nvPr>
        </p:nvSpPr>
        <p:spPr>
          <a:xfrm>
            <a:off x="0" y="592934"/>
            <a:ext cx="3590692" cy="62650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4000"/>
              <a:buNone/>
            </a:pPr>
            <a:r>
              <a:rPr lang="fr-FR" sz="4000" dirty="0">
                <a:latin typeface="Calibri"/>
                <a:ea typeface="Calibri"/>
                <a:cs typeface="Calibri"/>
                <a:sym typeface="Calibri"/>
              </a:rPr>
              <a:t>DÉFINIR LES INFORMATIONS QUE NOUS DEVONS SAVOIR SUR LE TRAVAIL DES ENFANTS</a:t>
            </a:r>
            <a:endParaRPr dirty="0"/>
          </a:p>
        </p:txBody>
      </p:sp>
      <p:sp>
        <p:nvSpPr>
          <p:cNvPr id="263" name="Google Shape;263;p5"/>
          <p:cNvSpPr txBox="1">
            <a:spLocks noGrp="1"/>
          </p:cNvSpPr>
          <p:nvPr>
            <p:ph type="body" idx="2"/>
          </p:nvPr>
        </p:nvSpPr>
        <p:spPr>
          <a:xfrm>
            <a:off x="4100513" y="1271586"/>
            <a:ext cx="7300912" cy="5057775"/>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1600"/>
              <a:buFont typeface="Helvetica Neue"/>
              <a:buNone/>
            </a:pPr>
            <a:endParaRPr sz="1600" dirty="0"/>
          </a:p>
          <a:p>
            <a:pPr marL="0" lvl="0" indent="0" algn="l" rtl="0">
              <a:lnSpc>
                <a:spcPct val="100000"/>
              </a:lnSpc>
              <a:spcBef>
                <a:spcPts val="0"/>
              </a:spcBef>
              <a:spcAft>
                <a:spcPts val="0"/>
              </a:spcAft>
              <a:buClr>
                <a:schemeClr val="dk1"/>
              </a:buClr>
              <a:buSzPts val="2800"/>
              <a:buFont typeface="Helvetica Neue"/>
              <a:buNone/>
            </a:pPr>
            <a:endParaRPr dirty="0"/>
          </a:p>
          <a:p>
            <a:pPr marL="228600" lvl="0" indent="-228600" algn="l" rtl="0">
              <a:lnSpc>
                <a:spcPct val="90000"/>
              </a:lnSpc>
              <a:spcBef>
                <a:spcPts val="1000"/>
              </a:spcBef>
              <a:spcAft>
                <a:spcPts val="0"/>
              </a:spcAft>
              <a:buClr>
                <a:schemeClr val="accent5"/>
              </a:buClr>
              <a:buSzPts val="2800"/>
              <a:buChar char="•"/>
            </a:pPr>
            <a:r>
              <a:rPr lang="fr-FR" dirty="0"/>
              <a:t>Quelles sont les principaux éléments d'information que nous devons savoir sur le travail des enfants afin de mettre en place une réponse efficace ?</a:t>
            </a:r>
            <a:endParaRPr dirty="0"/>
          </a:p>
          <a:p>
            <a:pPr marL="228600" lvl="0" indent="-228600" algn="l" rtl="0">
              <a:lnSpc>
                <a:spcPct val="90000"/>
              </a:lnSpc>
              <a:spcBef>
                <a:spcPts val="1000"/>
              </a:spcBef>
              <a:spcAft>
                <a:spcPts val="0"/>
              </a:spcAft>
              <a:buClr>
                <a:schemeClr val="accent5"/>
              </a:buClr>
              <a:buSzPts val="2800"/>
              <a:buChar char="•"/>
            </a:pPr>
            <a:r>
              <a:rPr lang="fr-FR" dirty="0"/>
              <a:t>Considérer les informations sur le travail des enfants dans</a:t>
            </a:r>
            <a:r>
              <a:rPr lang="en-GB" dirty="0"/>
              <a:t> </a:t>
            </a:r>
            <a:endParaRPr dirty="0"/>
          </a:p>
          <a:p>
            <a:pPr marL="879475" lvl="1" indent="-422275" algn="l" rtl="0">
              <a:lnSpc>
                <a:spcPct val="90000"/>
              </a:lnSpc>
              <a:spcBef>
                <a:spcPts val="500"/>
              </a:spcBef>
              <a:spcAft>
                <a:spcPts val="0"/>
              </a:spcAft>
              <a:buSzPts val="2800"/>
              <a:buFont typeface="Arial"/>
              <a:buChar char="•"/>
            </a:pPr>
            <a:r>
              <a:rPr lang="en-GB" sz="2800" dirty="0"/>
              <a:t>Les situations humanitaires </a:t>
            </a:r>
            <a:endParaRPr dirty="0"/>
          </a:p>
          <a:p>
            <a:pPr marL="879475" lvl="1" indent="-422275" algn="l" rtl="0">
              <a:lnSpc>
                <a:spcPct val="90000"/>
              </a:lnSpc>
              <a:spcBef>
                <a:spcPts val="500"/>
              </a:spcBef>
              <a:spcAft>
                <a:spcPts val="0"/>
              </a:spcAft>
              <a:buSzPts val="2800"/>
              <a:buFont typeface="Arial"/>
              <a:buChar char="•"/>
            </a:pPr>
            <a:r>
              <a:rPr lang="en-GB" sz="2800" dirty="0"/>
              <a:t>Les systèmes nationaux/locaux</a:t>
            </a:r>
            <a:endParaRPr sz="2800" dirty="0"/>
          </a:p>
          <a:p>
            <a:pPr marL="0" lvl="0" indent="0" algn="l" rtl="0">
              <a:lnSpc>
                <a:spcPct val="90000"/>
              </a:lnSpc>
              <a:spcBef>
                <a:spcPts val="1000"/>
              </a:spcBef>
              <a:spcAft>
                <a:spcPts val="0"/>
              </a:spcAft>
              <a:buSzPts val="2800"/>
              <a:buNone/>
            </a:pPr>
            <a:endParaRPr dirty="0"/>
          </a:p>
        </p:txBody>
      </p:sp>
      <p:pic>
        <p:nvPicPr>
          <p:cNvPr id="264" name="Google Shape;264;p5"/>
          <p:cNvPicPr preferRelativeResize="0"/>
          <p:nvPr/>
        </p:nvPicPr>
        <p:blipFill rotWithShape="1">
          <a:blip r:embed="rId3">
            <a:alphaModFix/>
          </a:blip>
          <a:srcRect/>
          <a:stretch/>
        </p:blipFill>
        <p:spPr>
          <a:xfrm>
            <a:off x="9966325" y="465930"/>
            <a:ext cx="1435100" cy="9398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6"/>
          <p:cNvSpPr txBox="1">
            <a:spLocks noGrp="1"/>
          </p:cNvSpPr>
          <p:nvPr>
            <p:ph type="body" idx="1"/>
          </p:nvPr>
        </p:nvSpPr>
        <p:spPr>
          <a:xfrm>
            <a:off x="3394129" y="223696"/>
            <a:ext cx="8797871" cy="67151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6"/>
              </a:buClr>
              <a:buSzPts val="3600"/>
              <a:buNone/>
            </a:pPr>
            <a:r>
              <a:rPr lang="fr-FR" sz="3600" dirty="0"/>
              <a:t>CE QUE NOUS DEVONS SAVOIR SUR LE TRAVAIL DES ENFANTS</a:t>
            </a:r>
            <a:endParaRPr sz="3600" dirty="0"/>
          </a:p>
        </p:txBody>
      </p:sp>
      <p:sp>
        <p:nvSpPr>
          <p:cNvPr id="271" name="Google Shape;271;p6"/>
          <p:cNvSpPr txBox="1">
            <a:spLocks noGrp="1"/>
          </p:cNvSpPr>
          <p:nvPr>
            <p:ph type="body" idx="3"/>
          </p:nvPr>
        </p:nvSpPr>
        <p:spPr>
          <a:xfrm>
            <a:off x="235670" y="332184"/>
            <a:ext cx="3054285" cy="6525815"/>
          </a:xfrm>
          <a:prstGeom prst="rect">
            <a:avLst/>
          </a:prstGeom>
          <a:noFill/>
          <a:ln>
            <a:noFill/>
          </a:ln>
        </p:spPr>
        <p:txBody>
          <a:bodyPr spcFirstLastPara="1" wrap="square" lIns="91425" tIns="45700" rIns="91425" bIns="45700" anchor="t" anchorCtr="0">
            <a:normAutofit/>
          </a:bodyPr>
          <a:lstStyle/>
          <a:p>
            <a:pPr marL="0" lvl="0" indent="0" algn="l" rtl="0">
              <a:lnSpc>
                <a:spcPct val="70000"/>
              </a:lnSpc>
              <a:spcBef>
                <a:spcPts val="0"/>
              </a:spcBef>
              <a:spcAft>
                <a:spcPts val="0"/>
              </a:spcAft>
              <a:buClr>
                <a:schemeClr val="lt1"/>
              </a:buClr>
              <a:buSzPts val="4063"/>
              <a:buNone/>
            </a:pPr>
            <a:r>
              <a:rPr lang="fr-FR" sz="4000" dirty="0"/>
              <a:t>CE QUE NOUS DEVONS SAVOIR</a:t>
            </a:r>
            <a:endParaRPr sz="4000" dirty="0"/>
          </a:p>
          <a:p>
            <a:pPr marL="0" lvl="0" indent="0" algn="l" rtl="0">
              <a:lnSpc>
                <a:spcPct val="70000"/>
              </a:lnSpc>
              <a:spcBef>
                <a:spcPts val="1000"/>
              </a:spcBef>
              <a:spcAft>
                <a:spcPts val="0"/>
              </a:spcAft>
              <a:buClr>
                <a:schemeClr val="lt1"/>
              </a:buClr>
              <a:buSzPts val="2500"/>
              <a:buNone/>
            </a:pPr>
            <a:endParaRPr sz="2050" dirty="0"/>
          </a:p>
          <a:p>
            <a:pPr marL="422275" lvl="0" indent="-287337" algn="l" rtl="0">
              <a:lnSpc>
                <a:spcPct val="70000"/>
              </a:lnSpc>
              <a:spcBef>
                <a:spcPts val="1000"/>
              </a:spcBef>
              <a:spcAft>
                <a:spcPts val="0"/>
              </a:spcAft>
              <a:buClr>
                <a:schemeClr val="lt1"/>
              </a:buClr>
              <a:buSzPts val="2125"/>
              <a:buFont typeface="Arial"/>
              <a:buNone/>
            </a:pPr>
            <a:endParaRPr sz="1925" dirty="0">
              <a:latin typeface="Calibri"/>
              <a:ea typeface="Calibri"/>
              <a:cs typeface="Calibri"/>
              <a:sym typeface="Calibri"/>
            </a:endParaRPr>
          </a:p>
        </p:txBody>
      </p:sp>
      <p:sp>
        <p:nvSpPr>
          <p:cNvPr id="272" name="Google Shape;272;p6"/>
          <p:cNvSpPr txBox="1">
            <a:spLocks noGrp="1"/>
          </p:cNvSpPr>
          <p:nvPr>
            <p:ph type="body" idx="2"/>
          </p:nvPr>
        </p:nvSpPr>
        <p:spPr>
          <a:xfrm>
            <a:off x="4100513" y="2218472"/>
            <a:ext cx="7593600" cy="4529100"/>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rgbClr val="000000"/>
              </a:buClr>
              <a:buSzPts val="2600"/>
              <a:buFont typeface="Arial"/>
              <a:buChar char="•"/>
            </a:pPr>
            <a:r>
              <a:rPr lang="en-GB" sz="2400" dirty="0">
                <a:solidFill>
                  <a:srgbClr val="000000"/>
                </a:solidFill>
                <a:latin typeface="Calibri"/>
                <a:ea typeface="Calibri"/>
                <a:cs typeface="Calibri"/>
                <a:sym typeface="Calibri"/>
              </a:rPr>
              <a:t>Échelle et gravité </a:t>
            </a:r>
            <a:endParaRPr sz="2400" dirty="0">
              <a:latin typeface="Calibri"/>
              <a:ea typeface="Calibri"/>
              <a:cs typeface="Calibri"/>
              <a:sym typeface="Calibri"/>
            </a:endParaRPr>
          </a:p>
          <a:p>
            <a:pPr marL="228600" lvl="0" indent="-228600" algn="l" rtl="0">
              <a:lnSpc>
                <a:spcPct val="100000"/>
              </a:lnSpc>
              <a:spcBef>
                <a:spcPts val="0"/>
              </a:spcBef>
              <a:spcAft>
                <a:spcPts val="0"/>
              </a:spcAft>
              <a:buClr>
                <a:srgbClr val="000000"/>
              </a:buClr>
              <a:buSzPts val="2600"/>
              <a:buFont typeface="Arial"/>
              <a:buChar char="•"/>
            </a:pPr>
            <a:r>
              <a:rPr lang="en-GB" sz="2400" dirty="0">
                <a:solidFill>
                  <a:srgbClr val="000000"/>
                </a:solidFill>
                <a:latin typeface="Calibri"/>
                <a:ea typeface="Calibri"/>
                <a:cs typeface="Calibri"/>
                <a:sym typeface="Calibri"/>
              </a:rPr>
              <a:t>Formes préexistantes et nouvelles  </a:t>
            </a:r>
            <a:endParaRPr sz="2400" dirty="0"/>
          </a:p>
          <a:p>
            <a:pPr marL="228600" lvl="0" indent="-228600" algn="l" rtl="0">
              <a:lnSpc>
                <a:spcPct val="100000"/>
              </a:lnSpc>
              <a:spcBef>
                <a:spcPts val="0"/>
              </a:spcBef>
              <a:spcAft>
                <a:spcPts val="0"/>
              </a:spcAft>
              <a:buClr>
                <a:srgbClr val="000000"/>
              </a:buClr>
              <a:buSzPts val="2600"/>
              <a:buFont typeface="Arial"/>
              <a:buChar char="•"/>
            </a:pPr>
            <a:r>
              <a:rPr lang="en-GB" sz="2400" dirty="0">
                <a:solidFill>
                  <a:srgbClr val="000000"/>
                </a:solidFill>
                <a:latin typeface="Calibri"/>
                <a:ea typeface="Calibri"/>
                <a:cs typeface="Calibri"/>
                <a:sym typeface="Calibri"/>
              </a:rPr>
              <a:t>Principaux facteurs de risque </a:t>
            </a:r>
            <a:endParaRPr sz="2400" dirty="0"/>
          </a:p>
          <a:p>
            <a:pPr marL="228600" lvl="0" indent="-228600" algn="l" rtl="0">
              <a:lnSpc>
                <a:spcPct val="100000"/>
              </a:lnSpc>
              <a:spcBef>
                <a:spcPts val="0"/>
              </a:spcBef>
              <a:spcAft>
                <a:spcPts val="0"/>
              </a:spcAft>
              <a:buClr>
                <a:srgbClr val="000000"/>
              </a:buClr>
              <a:buSzPts val="2600"/>
              <a:buFont typeface="Arial"/>
              <a:buChar char="•"/>
            </a:pPr>
            <a:r>
              <a:rPr lang="en-GB" sz="2400" dirty="0">
                <a:solidFill>
                  <a:srgbClr val="000000"/>
                </a:solidFill>
                <a:latin typeface="Calibri"/>
                <a:ea typeface="Calibri"/>
                <a:cs typeface="Calibri"/>
                <a:sym typeface="Calibri"/>
              </a:rPr>
              <a:t>Facteurs de protection </a:t>
            </a:r>
            <a:endParaRPr sz="2400" dirty="0"/>
          </a:p>
          <a:p>
            <a:pPr marL="228600" lvl="0" indent="-228600" algn="l" rtl="0">
              <a:lnSpc>
                <a:spcPct val="100000"/>
              </a:lnSpc>
              <a:spcBef>
                <a:spcPts val="0"/>
              </a:spcBef>
              <a:spcAft>
                <a:spcPts val="0"/>
              </a:spcAft>
              <a:buClr>
                <a:srgbClr val="000000"/>
              </a:buClr>
              <a:buSzPts val="2600"/>
              <a:buFont typeface="Arial"/>
              <a:buChar char="•"/>
            </a:pPr>
            <a:r>
              <a:rPr lang="fr-FR" sz="2400" dirty="0">
                <a:solidFill>
                  <a:srgbClr val="000000"/>
                </a:solidFill>
                <a:latin typeface="Calibri"/>
                <a:ea typeface="Calibri"/>
                <a:cs typeface="Calibri"/>
                <a:sym typeface="Calibri"/>
              </a:rPr>
              <a:t>Principaux risques auxquels sont confrontés les enfants qui travaillent</a:t>
            </a:r>
            <a:r>
              <a:rPr lang="en-GB" sz="2400" dirty="0">
                <a:solidFill>
                  <a:srgbClr val="000000"/>
                </a:solidFill>
                <a:latin typeface="Calibri"/>
                <a:ea typeface="Calibri"/>
                <a:cs typeface="Calibri"/>
                <a:sym typeface="Calibri"/>
              </a:rPr>
              <a:t> </a:t>
            </a:r>
            <a:endParaRPr sz="2400" dirty="0"/>
          </a:p>
          <a:p>
            <a:pPr marL="228600" lvl="0" indent="-228600" algn="l" rtl="0">
              <a:lnSpc>
                <a:spcPct val="100000"/>
              </a:lnSpc>
              <a:spcBef>
                <a:spcPts val="0"/>
              </a:spcBef>
              <a:spcAft>
                <a:spcPts val="0"/>
              </a:spcAft>
              <a:buClr>
                <a:srgbClr val="000000"/>
              </a:buClr>
              <a:buSzPts val="2600"/>
              <a:buFont typeface="Arial"/>
              <a:buChar char="•"/>
            </a:pPr>
            <a:r>
              <a:rPr lang="fr-FR" sz="2400" dirty="0">
                <a:solidFill>
                  <a:srgbClr val="000000"/>
                </a:solidFill>
                <a:latin typeface="Calibri"/>
                <a:ea typeface="Calibri"/>
                <a:cs typeface="Calibri"/>
                <a:sym typeface="Calibri"/>
              </a:rPr>
              <a:t>Besoins des enfants astreints au travail des enfants et de leurs familles</a:t>
            </a:r>
            <a:endParaRPr sz="2400" dirty="0">
              <a:latin typeface="Calibri"/>
              <a:ea typeface="Calibri"/>
              <a:cs typeface="Calibri"/>
              <a:sym typeface="Calibri"/>
            </a:endParaRPr>
          </a:p>
          <a:p>
            <a:pPr marL="228600" lvl="0" indent="-228600" algn="l" rtl="0">
              <a:lnSpc>
                <a:spcPct val="100000"/>
              </a:lnSpc>
              <a:spcBef>
                <a:spcPts val="0"/>
              </a:spcBef>
              <a:spcAft>
                <a:spcPts val="0"/>
              </a:spcAft>
              <a:buClr>
                <a:srgbClr val="000000"/>
              </a:buClr>
              <a:buSzPts val="2600"/>
              <a:buFont typeface="Arial"/>
              <a:buChar char="•"/>
            </a:pPr>
            <a:r>
              <a:rPr lang="en-GB" sz="2400" dirty="0">
                <a:solidFill>
                  <a:srgbClr val="000000"/>
                </a:solidFill>
                <a:latin typeface="Calibri"/>
                <a:ea typeface="Calibri"/>
                <a:cs typeface="Calibri"/>
                <a:sym typeface="Calibri"/>
              </a:rPr>
              <a:t>Services et soutien disponibles </a:t>
            </a:r>
            <a:endParaRPr sz="2400" dirty="0">
              <a:latin typeface="Calibri"/>
              <a:ea typeface="Calibri"/>
              <a:cs typeface="Calibri"/>
              <a:sym typeface="Calibri"/>
            </a:endParaRPr>
          </a:p>
          <a:p>
            <a:pPr marL="228600" lvl="0" indent="-228600" algn="l" rtl="0">
              <a:lnSpc>
                <a:spcPct val="100000"/>
              </a:lnSpc>
              <a:spcBef>
                <a:spcPts val="0"/>
              </a:spcBef>
              <a:spcAft>
                <a:spcPts val="0"/>
              </a:spcAft>
              <a:buClr>
                <a:srgbClr val="000000"/>
              </a:buClr>
              <a:buSzPts val="2600"/>
              <a:buFont typeface="Arial"/>
              <a:buChar char="•"/>
            </a:pPr>
            <a:r>
              <a:rPr lang="fr-FR" sz="2400" dirty="0">
                <a:solidFill>
                  <a:srgbClr val="000000"/>
                </a:solidFill>
                <a:latin typeface="Calibri"/>
                <a:ea typeface="Calibri"/>
                <a:cs typeface="Calibri"/>
                <a:sym typeface="Calibri"/>
              </a:rPr>
              <a:t>Facteurs de risque du TE liés à l'action humanitaire</a:t>
            </a:r>
            <a:endParaRPr sz="2400" dirty="0"/>
          </a:p>
          <a:p>
            <a:pPr marL="228600" lvl="0" indent="-228600" algn="l" rtl="0">
              <a:lnSpc>
                <a:spcPct val="100000"/>
              </a:lnSpc>
              <a:spcBef>
                <a:spcPts val="0"/>
              </a:spcBef>
              <a:spcAft>
                <a:spcPts val="0"/>
              </a:spcAft>
              <a:buClr>
                <a:srgbClr val="000000"/>
              </a:buClr>
              <a:buSzPts val="2600"/>
              <a:buFont typeface="Arial"/>
              <a:buChar char="•"/>
            </a:pPr>
            <a:r>
              <a:rPr lang="fr-FR" sz="2400" dirty="0">
                <a:solidFill>
                  <a:srgbClr val="000000"/>
                </a:solidFill>
                <a:latin typeface="Calibri"/>
                <a:ea typeface="Calibri"/>
                <a:cs typeface="Calibri"/>
                <a:sym typeface="Calibri"/>
              </a:rPr>
              <a:t>Principales dispositions et lacunes en matière de capacités et de cadre juridique/politique</a:t>
            </a:r>
            <a:endParaRPr sz="2400" dirty="0"/>
          </a:p>
        </p:txBody>
      </p:sp>
      <p:sp>
        <p:nvSpPr>
          <p:cNvPr id="273" name="Google Shape;273;p6"/>
          <p:cNvSpPr/>
          <p:nvPr/>
        </p:nvSpPr>
        <p:spPr>
          <a:xfrm>
            <a:off x="4170074" y="1514341"/>
            <a:ext cx="3054285" cy="76940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200" b="1" i="0" u="none" strike="noStrike" cap="none" dirty="0">
                <a:solidFill>
                  <a:srgbClr val="97467D"/>
                </a:solidFill>
                <a:latin typeface="Calibri"/>
                <a:ea typeface="Calibri"/>
                <a:cs typeface="Calibri"/>
                <a:sym typeface="Calibri"/>
              </a:rPr>
              <a:t>SITUATION HUMANITAIRE </a:t>
            </a:r>
            <a:endParaRPr dirty="0"/>
          </a:p>
        </p:txBody>
      </p:sp>
      <p:sp>
        <p:nvSpPr>
          <p:cNvPr id="274" name="Google Shape;274;p6"/>
          <p:cNvSpPr/>
          <p:nvPr/>
        </p:nvSpPr>
        <p:spPr>
          <a:xfrm>
            <a:off x="7927942" y="1514341"/>
            <a:ext cx="4119514" cy="43084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200" b="1" i="0" u="none" strike="noStrike" cap="none" dirty="0">
                <a:solidFill>
                  <a:srgbClr val="97467D"/>
                </a:solidFill>
                <a:latin typeface="Calibri"/>
                <a:ea typeface="Calibri"/>
                <a:cs typeface="Calibri"/>
                <a:sym typeface="Calibri"/>
              </a:rPr>
              <a:t>SYSTÈMES NATIONAUX / LOCAUX</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7"/>
          <p:cNvSpPr txBox="1"/>
          <p:nvPr/>
        </p:nvSpPr>
        <p:spPr>
          <a:xfrm>
            <a:off x="2687246" y="1397779"/>
            <a:ext cx="9504754" cy="1384954"/>
          </a:xfrm>
          <a:prstGeom prst="rect">
            <a:avLst/>
          </a:prstGeom>
          <a:solidFill>
            <a:schemeClr val="accent2"/>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600" b="1" i="0" u="none" strike="noStrike" cap="none" dirty="0">
                <a:solidFill>
                  <a:schemeClr val="lt1"/>
                </a:solidFill>
                <a:latin typeface="Calibri"/>
                <a:ea typeface="Calibri"/>
                <a:cs typeface="Calibri"/>
                <a:sym typeface="Calibri"/>
              </a:rPr>
              <a:t>● </a:t>
            </a:r>
            <a:r>
              <a:rPr lang="fr-FR" sz="1700" b="1" i="0" u="none" strike="noStrike" cap="none" dirty="0">
                <a:solidFill>
                  <a:schemeClr val="lt1"/>
                </a:solidFill>
                <a:latin typeface="Calibri"/>
                <a:ea typeface="Calibri"/>
                <a:cs typeface="Calibri"/>
                <a:sym typeface="Calibri"/>
              </a:rPr>
              <a:t>Politique et législation sur le travail des enfants, acteurs, capacités et systèmes</a:t>
            </a:r>
            <a:r>
              <a:rPr lang="en-GB" sz="1700" b="1" i="0" u="none" strike="noStrike" cap="none" dirty="0">
                <a:solidFill>
                  <a:schemeClr val="lt1"/>
                </a:solidFill>
                <a:latin typeface="Calibri"/>
                <a:ea typeface="Calibri"/>
                <a:cs typeface="Calibri"/>
                <a:sym typeface="Calibri"/>
              </a:rPr>
              <a:t> ● </a:t>
            </a:r>
            <a:r>
              <a:rPr lang="fr-FR" sz="1700" b="1" i="0" u="none" strike="noStrike" cap="none" dirty="0">
                <a:solidFill>
                  <a:schemeClr val="lt1"/>
                </a:solidFill>
                <a:latin typeface="Calibri"/>
                <a:ea typeface="Calibri"/>
                <a:cs typeface="Calibri"/>
                <a:sym typeface="Calibri"/>
              </a:rPr>
              <a:t>Gestion des données et de l'information</a:t>
            </a:r>
            <a:r>
              <a:rPr lang="en-GB" sz="1700" b="1" i="0" u="none" strike="noStrike" cap="none" dirty="0">
                <a:solidFill>
                  <a:schemeClr val="lt1"/>
                </a:solidFill>
                <a:latin typeface="Calibri"/>
                <a:ea typeface="Calibri"/>
                <a:cs typeface="Calibri"/>
                <a:sym typeface="Calibri"/>
              </a:rPr>
              <a:t> ● </a:t>
            </a:r>
            <a:r>
              <a:rPr lang="fr-FR" sz="1700" b="1" i="0" u="none" strike="noStrike" cap="none" dirty="0">
                <a:solidFill>
                  <a:schemeClr val="lt1"/>
                </a:solidFill>
                <a:latin typeface="Calibri"/>
                <a:ea typeface="Calibri"/>
                <a:cs typeface="Calibri"/>
                <a:sym typeface="Calibri"/>
              </a:rPr>
              <a:t>Contexte humanitaire : caractéristiques, risques de travail des enfants associés à l'action humanitaire, dangers naturels potentiels, risques de catastrophe et mesures d'atténuation associées</a:t>
            </a:r>
            <a:endParaRPr sz="1700" dirty="0">
              <a:solidFill>
                <a:schemeClr val="lt1"/>
              </a:solidFill>
              <a:latin typeface="Calibri"/>
              <a:ea typeface="Calibri"/>
              <a:cs typeface="Calibri"/>
              <a:sym typeface="Calibri"/>
            </a:endParaRPr>
          </a:p>
          <a:p>
            <a:pPr marL="0" marR="0" lvl="0" indent="0" algn="l" rtl="0">
              <a:spcBef>
                <a:spcPts val="0"/>
              </a:spcBef>
              <a:spcAft>
                <a:spcPts val="0"/>
              </a:spcAft>
              <a:buNone/>
            </a:pPr>
            <a:endParaRPr sz="1600" b="1" dirty="0">
              <a:solidFill>
                <a:schemeClr val="lt1"/>
              </a:solidFill>
              <a:latin typeface="Calibri"/>
              <a:ea typeface="Calibri"/>
              <a:cs typeface="Calibri"/>
              <a:sym typeface="Calibri"/>
            </a:endParaRPr>
          </a:p>
        </p:txBody>
      </p:sp>
      <p:sp>
        <p:nvSpPr>
          <p:cNvPr id="281" name="Google Shape;281;p7"/>
          <p:cNvSpPr txBox="1"/>
          <p:nvPr/>
        </p:nvSpPr>
        <p:spPr>
          <a:xfrm>
            <a:off x="2713500" y="2463884"/>
            <a:ext cx="9478500" cy="1431121"/>
          </a:xfrm>
          <a:prstGeom prst="rect">
            <a:avLst/>
          </a:prstGeom>
          <a:solidFill>
            <a:srgbClr val="97467D"/>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600" b="1" dirty="0">
                <a:solidFill>
                  <a:schemeClr val="lt1"/>
                </a:solidFill>
                <a:latin typeface="Calibri"/>
                <a:ea typeface="Calibri"/>
                <a:cs typeface="Calibri"/>
                <a:sym typeface="Calibri"/>
              </a:rPr>
              <a:t>● </a:t>
            </a:r>
            <a:r>
              <a:rPr lang="fr-FR" sz="1700" b="1" dirty="0">
                <a:solidFill>
                  <a:schemeClr val="lt1"/>
                </a:solidFill>
                <a:latin typeface="Calibri"/>
                <a:ea typeface="Calibri"/>
                <a:cs typeface="Calibri"/>
                <a:sym typeface="Calibri"/>
              </a:rPr>
              <a:t>Capacités de la communauté à protéger les enfants du travail des enfants</a:t>
            </a:r>
            <a:r>
              <a:rPr lang="en-GB" sz="1700" b="1" dirty="0">
                <a:solidFill>
                  <a:schemeClr val="lt1"/>
                </a:solidFill>
                <a:latin typeface="Calibri"/>
                <a:ea typeface="Calibri"/>
                <a:cs typeface="Calibri"/>
                <a:sym typeface="Calibri"/>
              </a:rPr>
              <a:t> ●  </a:t>
            </a:r>
            <a:r>
              <a:rPr lang="fr-FR" sz="1700" b="1" dirty="0">
                <a:solidFill>
                  <a:schemeClr val="lt1"/>
                </a:solidFill>
                <a:latin typeface="Calibri"/>
                <a:ea typeface="Calibri"/>
                <a:cs typeface="Calibri"/>
                <a:sym typeface="Calibri"/>
              </a:rPr>
              <a:t>Normes sociales et de genre et pratiques culturelles qui influencent l'acceptabilité du travail des enfants</a:t>
            </a:r>
            <a:r>
              <a:rPr lang="en-GB" sz="1700" b="1" dirty="0">
                <a:solidFill>
                  <a:schemeClr val="lt1"/>
                </a:solidFill>
                <a:latin typeface="Calibri"/>
                <a:ea typeface="Calibri"/>
                <a:cs typeface="Calibri"/>
                <a:sym typeface="Calibri"/>
              </a:rPr>
              <a:t> ● </a:t>
            </a:r>
            <a:r>
              <a:rPr lang="fr-FR" sz="1700" b="1" dirty="0">
                <a:solidFill>
                  <a:schemeClr val="lt1"/>
                </a:solidFill>
                <a:latin typeface="Calibri"/>
                <a:ea typeface="Calibri"/>
                <a:cs typeface="Calibri"/>
                <a:sym typeface="Calibri"/>
              </a:rPr>
              <a:t>Capacités des services et du soutien au niveau communautaire</a:t>
            </a:r>
            <a:r>
              <a:rPr lang="en-GB" sz="1700" b="1" dirty="0">
                <a:solidFill>
                  <a:schemeClr val="lt1"/>
                </a:solidFill>
                <a:latin typeface="Calibri"/>
                <a:ea typeface="Calibri"/>
                <a:cs typeface="Calibri"/>
                <a:sym typeface="Calibri"/>
              </a:rPr>
              <a:t> ● </a:t>
            </a:r>
            <a:r>
              <a:rPr lang="fr-FR" sz="1700" b="1" dirty="0">
                <a:solidFill>
                  <a:schemeClr val="lt1"/>
                </a:solidFill>
                <a:latin typeface="Calibri"/>
                <a:ea typeface="Calibri"/>
                <a:cs typeface="Calibri"/>
                <a:sym typeface="Calibri"/>
              </a:rPr>
              <a:t>Accès aux informations sur le travail des enfants</a:t>
            </a:r>
            <a:r>
              <a:rPr lang="en-GB" sz="1700" b="1" dirty="0">
                <a:solidFill>
                  <a:schemeClr val="lt1"/>
                </a:solidFill>
                <a:latin typeface="Calibri"/>
                <a:ea typeface="Calibri"/>
                <a:cs typeface="Calibri"/>
                <a:sym typeface="Calibri"/>
              </a:rPr>
              <a:t> </a:t>
            </a:r>
            <a:endParaRPr sz="1700" dirty="0"/>
          </a:p>
          <a:p>
            <a:pPr marL="0" marR="0" lvl="0" indent="0" algn="l" rtl="0">
              <a:spcBef>
                <a:spcPts val="0"/>
              </a:spcBef>
              <a:spcAft>
                <a:spcPts val="0"/>
              </a:spcAft>
              <a:buNone/>
            </a:pPr>
            <a:endParaRPr sz="1800" b="1" dirty="0">
              <a:solidFill>
                <a:schemeClr val="lt1"/>
              </a:solidFill>
              <a:latin typeface="Calibri"/>
              <a:ea typeface="Calibri"/>
              <a:cs typeface="Calibri"/>
              <a:sym typeface="Calibri"/>
            </a:endParaRPr>
          </a:p>
          <a:p>
            <a:pPr marL="0" marR="0" lvl="0" indent="0" algn="l" rtl="0">
              <a:spcBef>
                <a:spcPts val="0"/>
              </a:spcBef>
              <a:spcAft>
                <a:spcPts val="0"/>
              </a:spcAft>
              <a:buNone/>
            </a:pPr>
            <a:endParaRPr sz="1800" b="1" dirty="0">
              <a:solidFill>
                <a:schemeClr val="lt1"/>
              </a:solidFill>
              <a:latin typeface="Calibri"/>
              <a:ea typeface="Calibri"/>
              <a:cs typeface="Calibri"/>
              <a:sym typeface="Calibri"/>
            </a:endParaRPr>
          </a:p>
        </p:txBody>
      </p:sp>
      <p:sp>
        <p:nvSpPr>
          <p:cNvPr id="282" name="Google Shape;282;p7"/>
          <p:cNvSpPr txBox="1"/>
          <p:nvPr/>
        </p:nvSpPr>
        <p:spPr>
          <a:xfrm>
            <a:off x="2721562" y="3749281"/>
            <a:ext cx="9473099" cy="1692731"/>
          </a:xfrm>
          <a:prstGeom prst="rect">
            <a:avLst/>
          </a:prstGeom>
          <a:solidFill>
            <a:srgbClr val="95CD7A"/>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chemeClr val="lt1"/>
                </a:solidFill>
                <a:latin typeface="Calibri"/>
                <a:ea typeface="Calibri"/>
                <a:cs typeface="Calibri"/>
                <a:sym typeface="Calibri"/>
              </a:rPr>
              <a:t>● </a:t>
            </a:r>
            <a:r>
              <a:rPr lang="fr-FR" sz="1700" b="1" dirty="0">
                <a:solidFill>
                  <a:schemeClr val="lt1"/>
                </a:solidFill>
                <a:latin typeface="Calibri"/>
                <a:ea typeface="Calibri"/>
                <a:cs typeface="Calibri"/>
                <a:sym typeface="Calibri"/>
              </a:rPr>
              <a:t>Sécurité alimentaire et moyens de subsistance des ménages, y compris les besoins de base et la génération de revenus</a:t>
            </a:r>
            <a:r>
              <a:rPr lang="en-GB" sz="1700" b="1" dirty="0">
                <a:solidFill>
                  <a:schemeClr val="lt1"/>
                </a:solidFill>
                <a:latin typeface="Calibri"/>
                <a:ea typeface="Calibri"/>
                <a:cs typeface="Calibri"/>
                <a:sym typeface="Calibri"/>
              </a:rPr>
              <a:t> ● </a:t>
            </a:r>
            <a:r>
              <a:rPr lang="fr-FR" sz="1700" b="1" dirty="0">
                <a:solidFill>
                  <a:schemeClr val="lt1"/>
                </a:solidFill>
                <a:latin typeface="Calibri"/>
                <a:ea typeface="Calibri"/>
                <a:cs typeface="Calibri"/>
                <a:sym typeface="Calibri"/>
              </a:rPr>
              <a:t>Mécanismes d'adaptation des familles pour répondre aux besoins de base, y compris les raisons pour lesquelles les familles tolèrent le travail des enfants</a:t>
            </a:r>
            <a:r>
              <a:rPr lang="en-GB" sz="1700" b="1" dirty="0">
                <a:solidFill>
                  <a:schemeClr val="lt1"/>
                </a:solidFill>
                <a:latin typeface="Calibri"/>
                <a:ea typeface="Calibri"/>
                <a:cs typeface="Calibri"/>
                <a:sym typeface="Calibri"/>
              </a:rPr>
              <a:t>  ● </a:t>
            </a:r>
            <a:r>
              <a:rPr lang="fr-FR" sz="1700" b="1" dirty="0">
                <a:solidFill>
                  <a:schemeClr val="lt1"/>
                </a:solidFill>
                <a:latin typeface="Calibri"/>
                <a:ea typeface="Calibri"/>
                <a:cs typeface="Calibri"/>
                <a:sym typeface="Calibri"/>
              </a:rPr>
              <a:t>Facteurs de risque et de protection du milieu familial et de prise en charge, et normes de genre</a:t>
            </a:r>
            <a:r>
              <a:rPr lang="en-GB" sz="1700" b="1" dirty="0">
                <a:solidFill>
                  <a:schemeClr val="lt1"/>
                </a:solidFill>
                <a:latin typeface="Calibri"/>
                <a:ea typeface="Calibri"/>
                <a:cs typeface="Calibri"/>
                <a:sym typeface="Calibri"/>
              </a:rPr>
              <a:t>  ● </a:t>
            </a:r>
            <a:r>
              <a:rPr lang="fr-FR" sz="1700" b="1" dirty="0">
                <a:solidFill>
                  <a:schemeClr val="lt1"/>
                </a:solidFill>
                <a:latin typeface="Calibri"/>
                <a:ea typeface="Calibri"/>
                <a:cs typeface="Calibri"/>
                <a:sym typeface="Calibri"/>
              </a:rPr>
              <a:t>Le rôle des relations intimes dans le travail des enfants </a:t>
            </a:r>
            <a:endParaRPr sz="1800" b="1" dirty="0">
              <a:solidFill>
                <a:schemeClr val="lt1"/>
              </a:solidFill>
              <a:latin typeface="Calibri"/>
              <a:ea typeface="Calibri"/>
              <a:cs typeface="Calibri"/>
              <a:sym typeface="Calibri"/>
            </a:endParaRPr>
          </a:p>
          <a:p>
            <a:pPr marL="0" marR="0" lvl="0" indent="0" algn="l" rtl="0">
              <a:spcBef>
                <a:spcPts val="0"/>
              </a:spcBef>
              <a:spcAft>
                <a:spcPts val="0"/>
              </a:spcAft>
              <a:buNone/>
            </a:pPr>
            <a:endParaRPr sz="1800" dirty="0">
              <a:solidFill>
                <a:schemeClr val="lt1"/>
              </a:solidFill>
              <a:latin typeface="Calibri"/>
              <a:ea typeface="Calibri"/>
              <a:cs typeface="Calibri"/>
              <a:sym typeface="Calibri"/>
            </a:endParaRPr>
          </a:p>
        </p:txBody>
      </p:sp>
      <p:pic>
        <p:nvPicPr>
          <p:cNvPr id="283" name="Google Shape;283;p7"/>
          <p:cNvPicPr preferRelativeResize="0"/>
          <p:nvPr/>
        </p:nvPicPr>
        <p:blipFill rotWithShape="1">
          <a:blip r:embed="rId3">
            <a:alphaModFix/>
          </a:blip>
          <a:srcRect/>
          <a:stretch/>
        </p:blipFill>
        <p:spPr>
          <a:xfrm>
            <a:off x="26104" y="214091"/>
            <a:ext cx="2692796" cy="6643909"/>
          </a:xfrm>
          <a:prstGeom prst="rect">
            <a:avLst/>
          </a:prstGeom>
          <a:noFill/>
          <a:ln>
            <a:noFill/>
          </a:ln>
        </p:spPr>
      </p:pic>
      <p:sp>
        <p:nvSpPr>
          <p:cNvPr id="284" name="Google Shape;284;p7"/>
          <p:cNvSpPr txBox="1"/>
          <p:nvPr/>
        </p:nvSpPr>
        <p:spPr>
          <a:xfrm>
            <a:off x="2713500" y="5442012"/>
            <a:ext cx="9478651" cy="1000233"/>
          </a:xfrm>
          <a:prstGeom prst="rect">
            <a:avLst/>
          </a:prstGeom>
          <a:solidFill>
            <a:schemeClr val="accent5"/>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550" b="1" dirty="0">
                <a:solidFill>
                  <a:schemeClr val="lt1"/>
                </a:solidFill>
                <a:latin typeface="Calibri"/>
                <a:ea typeface="Calibri"/>
                <a:cs typeface="Calibri"/>
                <a:sym typeface="Calibri"/>
              </a:rPr>
              <a:t>● </a:t>
            </a:r>
            <a:r>
              <a:rPr lang="fr-FR" sz="1450" b="1" dirty="0">
                <a:solidFill>
                  <a:schemeClr val="lt1"/>
                </a:solidFill>
                <a:latin typeface="Calibri"/>
                <a:ea typeface="Calibri"/>
                <a:cs typeface="Calibri"/>
                <a:sym typeface="Calibri"/>
              </a:rPr>
              <a:t>Profil de vulnérabilité des enfants vis-à-vis du travail des enfants</a:t>
            </a:r>
            <a:r>
              <a:rPr lang="en-GB" sz="1450" b="1" dirty="0">
                <a:solidFill>
                  <a:schemeClr val="lt1"/>
                </a:solidFill>
                <a:latin typeface="Calibri"/>
                <a:ea typeface="Calibri"/>
                <a:cs typeface="Calibri"/>
                <a:sym typeface="Calibri"/>
              </a:rPr>
              <a:t> ●</a:t>
            </a:r>
            <a:r>
              <a:rPr lang="en-GB" sz="1450" dirty="0">
                <a:solidFill>
                  <a:schemeClr val="lt1"/>
                </a:solidFill>
                <a:latin typeface="Calibri"/>
                <a:ea typeface="Calibri"/>
                <a:cs typeface="Calibri"/>
                <a:sym typeface="Calibri"/>
              </a:rPr>
              <a:t> </a:t>
            </a:r>
            <a:r>
              <a:rPr lang="fr-FR" sz="1450" b="1" dirty="0">
                <a:solidFill>
                  <a:schemeClr val="lt1"/>
                </a:solidFill>
                <a:latin typeface="Calibri"/>
                <a:ea typeface="Calibri"/>
                <a:cs typeface="Calibri"/>
                <a:sym typeface="Calibri"/>
              </a:rPr>
              <a:t>Modèles et ampleur du travail des enfants avant et pendant la crise</a:t>
            </a:r>
            <a:r>
              <a:rPr lang="en-GB" sz="1450" b="1" dirty="0">
                <a:solidFill>
                  <a:schemeClr val="lt1"/>
                </a:solidFill>
                <a:latin typeface="Calibri"/>
                <a:ea typeface="Calibri"/>
                <a:cs typeface="Calibri"/>
                <a:sym typeface="Calibri"/>
              </a:rPr>
              <a:t>  ●</a:t>
            </a:r>
            <a:r>
              <a:rPr lang="en-GB" sz="1450" dirty="0">
                <a:solidFill>
                  <a:schemeClr val="lt1"/>
                </a:solidFill>
                <a:latin typeface="Calibri"/>
                <a:ea typeface="Calibri"/>
                <a:cs typeface="Calibri"/>
                <a:sym typeface="Calibri"/>
              </a:rPr>
              <a:t> </a:t>
            </a:r>
            <a:r>
              <a:rPr lang="fr-FR" sz="1450" b="1" dirty="0">
                <a:solidFill>
                  <a:schemeClr val="lt1"/>
                </a:solidFill>
                <a:latin typeface="Calibri"/>
                <a:ea typeface="Calibri"/>
                <a:cs typeface="Calibri"/>
                <a:sym typeface="Calibri"/>
              </a:rPr>
              <a:t>Impact négatif du travail des enfants sur les enfants</a:t>
            </a:r>
            <a:r>
              <a:rPr lang="en-GB" sz="1450" b="1" dirty="0">
                <a:solidFill>
                  <a:schemeClr val="lt1"/>
                </a:solidFill>
                <a:latin typeface="Calibri"/>
                <a:ea typeface="Calibri"/>
                <a:cs typeface="Calibri"/>
                <a:sym typeface="Calibri"/>
              </a:rPr>
              <a:t> ●</a:t>
            </a:r>
            <a:r>
              <a:rPr lang="en-GB" sz="1450" dirty="0">
                <a:solidFill>
                  <a:schemeClr val="lt1"/>
                </a:solidFill>
                <a:latin typeface="Calibri"/>
                <a:ea typeface="Calibri"/>
                <a:cs typeface="Calibri"/>
                <a:sym typeface="Calibri"/>
              </a:rPr>
              <a:t> </a:t>
            </a:r>
            <a:r>
              <a:rPr lang="fr-FR" sz="1450" b="1" dirty="0">
                <a:solidFill>
                  <a:schemeClr val="lt1"/>
                </a:solidFill>
                <a:latin typeface="Calibri"/>
                <a:ea typeface="Calibri"/>
                <a:cs typeface="Calibri"/>
                <a:sym typeface="Calibri"/>
              </a:rPr>
              <a:t>Le rôle de la protection de l'enfance, de l'éducation et des moyens de subsistance des jeunes dans la vulnérabilité au travail des enfants</a:t>
            </a:r>
            <a:r>
              <a:rPr lang="en-GB" sz="1450" b="1" dirty="0">
                <a:solidFill>
                  <a:schemeClr val="lt1"/>
                </a:solidFill>
                <a:latin typeface="Calibri"/>
                <a:ea typeface="Calibri"/>
                <a:cs typeface="Calibri"/>
                <a:sym typeface="Calibri"/>
              </a:rPr>
              <a:t> ● </a:t>
            </a:r>
            <a:r>
              <a:rPr lang="fr-FR" sz="1450" b="1" dirty="0">
                <a:solidFill>
                  <a:schemeClr val="lt1"/>
                </a:solidFill>
                <a:latin typeface="Calibri"/>
                <a:ea typeface="Calibri"/>
                <a:cs typeface="Calibri"/>
                <a:sym typeface="Calibri"/>
              </a:rPr>
              <a:t>Participation et prise de décision</a:t>
            </a:r>
            <a:endParaRPr sz="1450" dirty="0"/>
          </a:p>
        </p:txBody>
      </p:sp>
      <p:sp>
        <p:nvSpPr>
          <p:cNvPr id="285" name="Google Shape;285;p7"/>
          <p:cNvSpPr txBox="1"/>
          <p:nvPr/>
        </p:nvSpPr>
        <p:spPr>
          <a:xfrm>
            <a:off x="417690" y="224174"/>
            <a:ext cx="11748206" cy="6155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3400" b="1" dirty="0">
                <a:solidFill>
                  <a:schemeClr val="accent6"/>
                </a:solidFill>
                <a:latin typeface="Helvetica Neue"/>
                <a:ea typeface="Helvetica Neue"/>
                <a:cs typeface="Helvetica Neue"/>
                <a:sym typeface="Helvetica Neue"/>
              </a:rPr>
              <a:t>CE QUE NOUS DEVONS SAVOIR : APERÇU SOMMAIRE</a:t>
            </a:r>
            <a:endParaRPr sz="3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8"/>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4000"/>
              <a:buNone/>
            </a:pPr>
            <a:r>
              <a:rPr lang="en-GB" sz="4000" dirty="0"/>
              <a:t>VENTILER LES DONNÉES</a:t>
            </a:r>
            <a:endParaRPr dirty="0"/>
          </a:p>
        </p:txBody>
      </p:sp>
      <p:sp>
        <p:nvSpPr>
          <p:cNvPr id="291" name="Google Shape;291;p8"/>
          <p:cNvSpPr txBox="1">
            <a:spLocks noGrp="1"/>
          </p:cNvSpPr>
          <p:nvPr>
            <p:ph type="body" idx="2"/>
          </p:nvPr>
        </p:nvSpPr>
        <p:spPr>
          <a:xfrm>
            <a:off x="4100513" y="1583748"/>
            <a:ext cx="7300912" cy="347402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5"/>
              </a:buClr>
              <a:buSzPts val="3200"/>
              <a:buChar char="•"/>
            </a:pPr>
            <a:r>
              <a:rPr lang="en-GB" sz="3200" dirty="0"/>
              <a:t>Sexe </a:t>
            </a:r>
            <a:endParaRPr dirty="0"/>
          </a:p>
          <a:p>
            <a:pPr marL="228600" lvl="0" indent="-228600" algn="l" rtl="0">
              <a:lnSpc>
                <a:spcPct val="90000"/>
              </a:lnSpc>
              <a:spcBef>
                <a:spcPts val="1000"/>
              </a:spcBef>
              <a:spcAft>
                <a:spcPts val="0"/>
              </a:spcAft>
              <a:buClr>
                <a:schemeClr val="accent5"/>
              </a:buClr>
              <a:buSzPts val="3200"/>
              <a:buChar char="•"/>
            </a:pPr>
            <a:r>
              <a:rPr lang="en-GB" sz="3200" dirty="0"/>
              <a:t>Âge</a:t>
            </a:r>
            <a:endParaRPr dirty="0"/>
          </a:p>
          <a:p>
            <a:pPr marL="228600" lvl="0" indent="-228600" algn="l" rtl="0">
              <a:lnSpc>
                <a:spcPct val="90000"/>
              </a:lnSpc>
              <a:spcBef>
                <a:spcPts val="1000"/>
              </a:spcBef>
              <a:spcAft>
                <a:spcPts val="0"/>
              </a:spcAft>
              <a:buClr>
                <a:schemeClr val="accent5"/>
              </a:buClr>
              <a:buSzPts val="3200"/>
              <a:buChar char="•"/>
            </a:pPr>
            <a:r>
              <a:rPr lang="en-GB" sz="3200" dirty="0"/>
              <a:t>Handicap </a:t>
            </a:r>
            <a:endParaRPr dirty="0"/>
          </a:p>
          <a:p>
            <a:pPr marL="228600" lvl="0" indent="-228600" algn="l" rtl="0">
              <a:lnSpc>
                <a:spcPct val="90000"/>
              </a:lnSpc>
              <a:spcBef>
                <a:spcPts val="1000"/>
              </a:spcBef>
              <a:spcAft>
                <a:spcPts val="0"/>
              </a:spcAft>
              <a:buClr>
                <a:schemeClr val="accent5"/>
              </a:buClr>
              <a:buSzPts val="3200"/>
              <a:buChar char="•"/>
            </a:pPr>
            <a:r>
              <a:rPr lang="en-GB" sz="3200" dirty="0"/>
              <a:t>Âge minimum pour travailler  </a:t>
            </a:r>
            <a:endParaRPr dirty="0"/>
          </a:p>
          <a:p>
            <a:pPr marL="228600" lvl="0" indent="-228600" algn="l" rtl="0">
              <a:lnSpc>
                <a:spcPct val="90000"/>
              </a:lnSpc>
              <a:spcBef>
                <a:spcPts val="1000"/>
              </a:spcBef>
              <a:spcAft>
                <a:spcPts val="0"/>
              </a:spcAft>
              <a:buClr>
                <a:schemeClr val="accent5"/>
              </a:buClr>
              <a:buSzPts val="3200"/>
              <a:buChar char="•"/>
            </a:pPr>
            <a:r>
              <a:rPr lang="fr-FR" sz="3200" dirty="0"/>
              <a:t>Âge obligatoire pour la scolarité (primaire/secondaire)</a:t>
            </a:r>
            <a:endParaRPr dirty="0"/>
          </a:p>
        </p:txBody>
      </p:sp>
      <p:sp>
        <p:nvSpPr>
          <p:cNvPr id="292" name="Google Shape;292;p8"/>
          <p:cNvSpPr txBox="1">
            <a:spLocks noGrp="1"/>
          </p:cNvSpPr>
          <p:nvPr>
            <p:ph type="body" idx="3"/>
          </p:nvPr>
        </p:nvSpPr>
        <p:spPr>
          <a:xfrm>
            <a:off x="221673" y="1164431"/>
            <a:ext cx="3086303" cy="199440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AU MINIMUM</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9"/>
          <p:cNvSpPr txBox="1">
            <a:spLocks noGrp="1"/>
          </p:cNvSpPr>
          <p:nvPr>
            <p:ph type="body" idx="1"/>
          </p:nvPr>
        </p:nvSpPr>
        <p:spPr>
          <a:xfrm>
            <a:off x="596153" y="1102659"/>
            <a:ext cx="10999693" cy="112955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fr-FR" sz="4000" dirty="0"/>
              <a:t>COLLECTE DE DONNÉES SUR LE TRAVAIL DES ENFANTS</a:t>
            </a:r>
            <a:endParaRPr sz="4000" dirty="0"/>
          </a:p>
        </p:txBody>
      </p:sp>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2080</TotalTime>
  <Words>4166</Words>
  <Application>Microsoft Office PowerPoint</Application>
  <PresentationFormat>Grand écran</PresentationFormat>
  <Paragraphs>246</Paragraphs>
  <Slides>24</Slides>
  <Notes>24</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24</vt:i4>
      </vt:variant>
    </vt:vector>
  </HeadingPairs>
  <TitlesOfParts>
    <vt:vector size="30" baseType="lpstr">
      <vt:lpstr>Calibri</vt:lpstr>
      <vt:lpstr>Helvetica Neue</vt:lpstr>
      <vt:lpstr>Noto Sans Symbols</vt:lpstr>
      <vt:lpstr>Courier New</vt:lpstr>
      <vt:lpstr>Arial</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EFFECTUER UN EXAMEN DES DONNÉES SECONDAIRES</vt:lpstr>
      <vt:lpstr>OPTIONS POUR LA COLLECTE DE DONNÉES PRIMAIRES</vt:lpstr>
      <vt:lpstr>OPTIONS POUR LA COLLECTE DE DONNÉES PRIMAIRES </vt:lpstr>
      <vt:lpstr>Présentation PowerPoint</vt:lpstr>
      <vt:lpstr>UN CADRE COORDONNÉ POUR L'ÉVALUATION DU TRAVAIL DES ENFANTS </vt:lpstr>
      <vt:lpstr>ACTIVITÉ : INTÉGRER LE TRAVAIL DES ENFANTS DANS L'ÉVALUATION DES BESOINS </vt:lpstr>
      <vt:lpstr>INDICATEURS CLÉS DU TRAVAIL DES ENFANTS</vt:lpstr>
      <vt:lpstr>INDICATEURS CLÉS DU TRAVAIL DES ENFANTS</vt:lpstr>
      <vt:lpstr>INDICATEURS CLÉS DU TRAVAIL DES ENFANTS</vt:lpstr>
      <vt:lpstr>Présentation PowerPoint</vt:lpstr>
      <vt:lpstr>COLLECTER DES DONNÉES SENSIBLES SUR LE TRAVAIL DES ENFANTS</vt:lpstr>
      <vt:lpstr>ACTIONS CLÉS POUR RENFORCER LA MESURE DU TRAVAIL DES ENFANTS</vt:lpstr>
      <vt:lpstr>IMPLICATION DES ENFANTS DANS LA COLLECTE DE DONNÉES SUR LE TRAVAIL DES ENFANTS </vt:lpstr>
      <vt:lpstr>ACTIVITÉ : COLLECTE DE DONNÉES SUR LE TRAVAIL DES ENFANTS </vt:lpstr>
      <vt:lpstr>MESSAGES CLÉS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Dominique Mwepu</cp:lastModifiedBy>
  <cp:revision>78</cp:revision>
  <dcterms:created xsi:type="dcterms:W3CDTF">2017-12-20T18:51:03Z</dcterms:created>
  <dcterms:modified xsi:type="dcterms:W3CDTF">2023-05-11T23:08:45Z</dcterms:modified>
</cp:coreProperties>
</file>