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12192000" cy="6858000"/>
  <p:notesSz cx="6858000" cy="9144000"/>
  <p:embeddedFontLst>
    <p:embeddedFont>
      <p:font typeface="Calibri" panose="020F0502020204030204" pitchFamily="34" charset="0"/>
      <p:regular r:id="rId52"/>
      <p:bold r:id="rId53"/>
      <p:italic r:id="rId54"/>
      <p:boldItalic r:id="rId55"/>
    </p:embeddedFont>
    <p:embeddedFont>
      <p:font typeface="Helvetica Neue" panose="020B0604020202020204" charset="0"/>
      <p:regular r:id="rId56"/>
      <p:bold r:id="rId57"/>
      <p:italic r:id="rId58"/>
      <p:boldItalic r:id="rId5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0" roundtripDataSignature="AMtx7mhCpZkrBZ2avWCpmUSYXs6HcPaWd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7908" autoAdjust="0"/>
  </p:normalViewPr>
  <p:slideViewPr>
    <p:cSldViewPr snapToGrid="0">
      <p:cViewPr varScale="1">
        <p:scale>
          <a:sx n="47" d="100"/>
          <a:sy n="47" d="100"/>
        </p:scale>
        <p:origin x="2035" y="2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4.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font" Target="fonts/font7.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3.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6.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customschemas.google.com/relationships/presentationmetadata" Target="metadata"/><Relationship Id="rId65"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5" name="Google Shape;22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est important de suivre toutes les exigences d'identification et de signalement dans le contexte, y compris les procédures obligatoires requises par la politique ou la législation nationale ou locale pour les enfants en situation de travail des enfants et ses pires formes et toutes les procédures inter-agences convenues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Demander le consentement de l'enfant et de sa famille pour intervenir en leur nom et partager les informations sur le cas avec les prestataires de services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Apporter une prise en charge et une réponse compatissante et informer l'enfant et sa famille de leurs droits et des services disponibles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Ne prendre que les informations de base, y compris les coordonnées, afin qu'un contact ultérieur soit possible et qu'un suivi puisse être effectué</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Suivre les mécanismes de référencement convenus au préalable, et si un enfant est identifié par une agence qui n'a pas d'expertise dans le soutien aux enfants vulnérables, effectuer un référencement vers une agence de protection de l'enfance ou une autre agence spécialisée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Identifier et répondre aux besoins immédiats tels que l'assistance médicale, la nourriture ou l'abri et la protection contre les événements mettant en danger la vie de l'enfant</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Déterminer si les enfants répondent aux critères de vulnérabilité pour la gestion de cas. </a:t>
            </a:r>
            <a:endParaRPr dirty="0"/>
          </a:p>
        </p:txBody>
      </p:sp>
      <p:sp>
        <p:nvSpPr>
          <p:cNvPr id="320" name="Google Shape;32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Expliquez que lorsque les enfants ne répondent pas aux critères de vulnérabilité ou de risque :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enfants et leurs tuteurs doivent être référés aux services appropriés et recevoir des informations sur qui peut les soutenir</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Expliquez avec tact la raison pour laquelle vous n'êtes pas en mesure de les soutenir et </a:t>
            </a:r>
            <a:endParaRPr dirty="0"/>
          </a:p>
          <a:p>
            <a:pPr marL="171450" lvl="0" indent="-171450" algn="l" rtl="0">
              <a:spcBef>
                <a:spcPts val="0"/>
              </a:spcBef>
              <a:spcAft>
                <a:spcPts val="0"/>
              </a:spcAft>
              <a:buClr>
                <a:schemeClr val="dk1"/>
              </a:buClr>
              <a:buSzPts val="1200"/>
              <a:buFont typeface="Arial"/>
              <a:buChar char="•"/>
            </a:pPr>
            <a:r>
              <a:rPr lang="en-GB" sz="1200" dirty="0">
                <a:solidFill>
                  <a:schemeClr val="dk1"/>
                </a:solidFill>
                <a:latin typeface="Calibri"/>
                <a:ea typeface="Calibri"/>
                <a:cs typeface="Calibri"/>
                <a:sym typeface="Calibri"/>
              </a:rPr>
              <a:t>Restez poli et </a:t>
            </a:r>
            <a:r>
              <a:rPr lang="en-GB" sz="1200" dirty="0">
                <a:solidFill>
                  <a:schemeClr val="dk1"/>
                </a:solidFill>
                <a:highlight>
                  <a:srgbClr val="FFFF00"/>
                </a:highlight>
                <a:latin typeface="Calibri"/>
                <a:ea typeface="Calibri"/>
                <a:cs typeface="Calibri"/>
                <a:sym typeface="Calibri"/>
              </a:rPr>
              <a:t>courtois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Partagez vos critères de vulnérabilité de gestion de cas avec d'autres organisations afin qu'elles sachent qui vous pouvez aider et comment</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Donnez un feedback aux agences qui vous réfèrent des enfants qui ne répondent pas à vos critères</a:t>
            </a:r>
            <a:r>
              <a:rPr lang="en-GB" sz="1200" dirty="0">
                <a:solidFill>
                  <a:schemeClr val="dk1"/>
                </a:solidFill>
                <a:latin typeface="Calibri"/>
                <a:ea typeface="Calibri"/>
                <a:cs typeface="Calibri"/>
                <a:sym typeface="Calibri"/>
              </a:rPr>
              <a:t>. </a:t>
            </a:r>
            <a:endParaRPr dirty="0"/>
          </a:p>
        </p:txBody>
      </p:sp>
      <p:sp>
        <p:nvSpPr>
          <p:cNvPr id="328" name="Google Shape;32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35" name="Google Shape;33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1" name="Google Shape;341;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Expliquez que c'est souvent la première occasion pour les gestionnaires de cas d'établir une relation et d'instaurer un climat de confiance avec un enfant astreint au travail des enfants et avec ses tuteurs</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r>
              <a:rPr lang="fr-FR" sz="1200" dirty="0">
                <a:solidFill>
                  <a:schemeClr val="dk1"/>
                </a:solidFill>
                <a:latin typeface="Calibri"/>
                <a:ea typeface="Calibri"/>
                <a:cs typeface="Calibri"/>
                <a:sym typeface="Calibri"/>
              </a:rPr>
              <a:t>L'évaluation initiale des enfants qui sont en situation de travail des enfants doit prendre en compte les préoccupations immédiates en matière de protection physique, de santé et de sécurité à la maison et au travail, y compris l'exposition à des abus physiques ou sexuels et les blessures liées à la violence sexuelle ; les situations mettant la vie en danger comme la violence, la chaleur extrême, le froid, la hauteur, la profondeur ; l'exposition à des substances toxiques ; les lieux infectieux ; la privation d'oxygène ; les fractures, les blessures internes et des tissus mous. Elle doit également contenir un aperçu des conditions de travail (nombre d'heures par semaine, périodes de repos, dangers et violence), de l'accès aux besoins fondamentaux tels que la nourriture, le logement, les soins de santé et l'éducation, et des facteurs de protection en place. L'évaluation initiale doit fournir suffisamment d'informations pour déterminer un niveau de risque préliminaire de l'enfant qui déterminera les prochaines étapes. </a:t>
            </a:r>
            <a:endParaRPr dirty="0"/>
          </a:p>
        </p:txBody>
      </p:sp>
      <p:sp>
        <p:nvSpPr>
          <p:cNvPr id="349" name="Google Shape;34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56" name="Google Shape;35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62" name="Google Shape;362;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Expliquez</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travail des enfants a des conséquences profondes à long terme sur la santé et le développement de l'enfant, et une évaluation complète doit prendre en compte les risques immédiats, à moyen et à long terme pour l'enfant, ainsi que les forces, les compétences, les ressources et les influences protectrices dont disposent l'enfant, sa famille et ses pairs (dans les cas où il n'y a pas de tuteurs) pour contrecarrer l'impact néfaste du travail des enfants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L'évaluation doit produire des informations sur les besoins, les forces et les faiblesses de l'enfant, la situation plus large de la famille/ménage et la communauté</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Elle doit également déterminer si d'autres enfants du ménage travaillent, ont accès à des services de prévention tels que le DPE, l'éducation ou la formation, ou s'ils sont exposés à des risques de protection supplémentaires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Une évaluation complète doit inclure une visite à leur domicile, à leur communauté et à leur lieu de travail, lorsque cela est sûr et approprié, afin de vérifier leurs conditions de vie et de travail</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gestionnaires de cas doivent également parler avec l'enfant de ses propres souhaits et besoins</a:t>
            </a:r>
            <a:r>
              <a:rPr lang="en-GB" sz="1200" dirty="0">
                <a:solidFill>
                  <a:schemeClr val="dk1"/>
                </a:solidFill>
                <a:latin typeface="Calibri"/>
                <a:ea typeface="Calibri"/>
                <a:cs typeface="Calibri"/>
                <a:sym typeface="Calibri"/>
              </a:rPr>
              <a:t>. </a:t>
            </a:r>
            <a:endParaRPr dirty="0"/>
          </a:p>
          <a:p>
            <a:pPr marL="171450" lvl="0" indent="-95250" algn="l" rtl="0">
              <a:spcBef>
                <a:spcPts val="0"/>
              </a:spcBef>
              <a:spcAft>
                <a:spcPts val="0"/>
              </a:spcAft>
              <a:buClr>
                <a:schemeClr val="dk1"/>
              </a:buClr>
              <a:buSzPts val="1200"/>
              <a:buFont typeface="Arial"/>
              <a:buNone/>
            </a:pPr>
            <a:endParaRPr dirty="0"/>
          </a:p>
        </p:txBody>
      </p:sp>
      <p:sp>
        <p:nvSpPr>
          <p:cNvPr id="370" name="Google Shape;37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7" name="Google Shape;37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GB" dirty="0"/>
              <a:t>Les actions clés comprennent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Identifier et comprendre les différentes terminologies, définitions et concepts utilisés autour du travail des enfants au sein des familles, des communautés et autres, car il peut y avoir des cas dans la communauté où les enfants travaillent aux côtés de leurs tuteurs, leurs tuteurs peuvent ne pas considérer ce qu'ils font comme un travail mais comme une partie normale de la vie familiale, ou ils peuvent utiliser des mots différents pour décrire le même type de travail ; c'est généralement le cas pour le travail domestique. Il est important de clarifier et de traduire les définitions afin de s'assurer que nous pouvons tous nous comprendre. Cela s'applique également aux traducteurs qui doivent être informés et formés aux techniques de communication avec les enfants vulnérables et à la terminologie clé du travail des enfants. Veiller à ce que les traducteurs enregistrent ce que les enfants partagent plutôt que leur propre interprétation</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Connaître les critères d'éligibilité de l'organisation, les niveaux de risque et les actions de gestion de cas associés aux différents types de travail des enfants peut aider les gestionnaires de cas à réfléchir rapidement et à donner des réponses appropriées aux enfants et à leurs familles, sans susciter inutilement des attentes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Être capable de reconnaître que les tuteurs et les enfants peuvent cacher certains aspects de leur travail, ou ne pas raconter « toute l'histoire », en particulier lorsqu'il s'agit d'une forme de travail illégale, ainsi que de ne pas pouvoir parler directement ou en privé avec un enfant, notamment lorsque les normes et les croyances sociales sont des aspects importants des activités productives des enfants. C’est-à-dire, nous devons donc chercher à surmonter ces difficultés et à comprendre les différentes perceptions du travail des enfants en utilisant des techniques telles que des questions d'approfondissement sur ce que les enfants font toute la journée, leur fréquentation scolaire, le temps passé avec leur famille et leurs amis ; en utilisant des méthodes favorables aux enfants telles que les dessins, les jeux de rôle, les photos, les histoires, les cartes ou les diagrammes pour aider à décrire les journées ou les expériences des enfants ou pour guider les discussions avec les enfants ; et en vérifiant auprès de plusieurs sources qui connaissent l'enfant et sa famille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Une autre compétence importante pour aider à comprendre la situation réelle des enfants consiste à utiliser notre capacité d'observation pour identifier les risques liés à l'environnement de travail, les dangers potentiels, le traitement de l'enfant par les employeurs, l'apparence et l'état de l'enfant, la sécurité du lieu de travail et les installations. Dans les cas à haut risque, le gestionnaire de cas peut avoir besoin, dans un premier temps, de recueillir des informations par l'observation et la discussion plutôt que par écrit, afin de mettre l'enfant, l'employeur ou la famille à l'aise, et il doit toujours expliquer pourquoi il est là.</a:t>
            </a:r>
            <a:endParaRPr dirty="0"/>
          </a:p>
        </p:txBody>
      </p:sp>
      <p:sp>
        <p:nvSpPr>
          <p:cNvPr id="378" name="Google Shape;37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ts val="0"/>
              </a:spcBef>
              <a:spcAft>
                <a:spcPts val="0"/>
              </a:spcAft>
              <a:buClr>
                <a:schemeClr val="dk1"/>
              </a:buClr>
              <a:buSzPts val="1200"/>
              <a:buFont typeface="Arial"/>
              <a:buNone/>
            </a:pP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Comme nous l'avons déjà mentionné, il est essentiel d'instaurer la confiance et de créer des relations avec les enfants et les tuteurs qui soient utiles et non culpabilisantes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Dans la mesure du possible, essayez d'assurer le respect de la vie privée et la confidentialité et demandez le consentement des enfants pour parler sans la présence de leurs parents, tuteurs ou employeurs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S'il n'est pas possible de parler aux enfants dans le contexte, travaillez à la mise en place d'activités et/ou d'espaces pour les enfants qui travaillent, où ils auront le temps, loin de leur lieu de travail ou de leur famille, de réfléchir à leur situation, notamment à leurs conditions de vie et de travail</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Ne cherchez pas à collecter des informations détaillées sur les activités productives des enfants au cours des phases initiales ; concentrez-vous plutôt sur la détermination de l'étendue des préjudices auxquels l'enfant est confronté à la maison, dans la communauté et sur le lieu de travail</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Assurez-vous que vous disposez de suffisamment de temps pour vous concentrer sur l'identification des besoins individuels de tous les enfants du ménage qui sont impliqués dans des travaux néfastes lorsque vous travaillez avec des familles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Lorsque les enfants sont en détresse au cours de l'enquête, apportez-leur un soutien émotionnel et demandez conseil aux spécialistes de la SMSPS si possible. Ne continuez pas à poser des questions sur le travail, ce qui pourrait prolonger leur détresse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Et si un enfant révèle des abus sexuels ou physiques, agissez immédiatement pour minimiser tout préjudice supplémentaire et assurer la sécurité de l'enfant. Pour ce faire, vous devez toujours discuter du cas avec la gestion de cas ou les superviseurs et connaître les voies de référencement et de signalement locales pour les problèmes de sécurité urgents. </a:t>
            </a:r>
            <a:r>
              <a:rPr lang="en-GB" sz="1200" dirty="0">
                <a:solidFill>
                  <a:schemeClr val="dk1"/>
                </a:solidFill>
                <a:latin typeface="Calibri"/>
                <a:ea typeface="Calibri"/>
                <a:cs typeface="Calibri"/>
                <a:sym typeface="Calibri"/>
              </a:rPr>
              <a:t>.</a:t>
            </a:r>
            <a:r>
              <a:rPr lang="en-GB" dirty="0"/>
              <a:t> </a:t>
            </a:r>
            <a:endParaRPr dirty="0"/>
          </a:p>
        </p:txBody>
      </p:sp>
      <p:sp>
        <p:nvSpPr>
          <p:cNvPr id="386" name="Google Shape;38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3" name="Google Shape;23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94" name="Google Shape;394;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2" name="Google Shape;40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https://www.ilo.org/ipec/Campaignandadvocacy/Scream/resources/WCMS_113847/lang--en/index.htm</a:t>
            </a:r>
            <a:endParaRPr dirty="0"/>
          </a:p>
          <a:p>
            <a:pPr marL="0" lvl="0" indent="0" algn="l" rtl="0">
              <a:spcBef>
                <a:spcPts val="0"/>
              </a:spcBef>
              <a:spcAft>
                <a:spcPts val="0"/>
              </a:spcAft>
              <a:buNone/>
            </a:pPr>
            <a:r>
              <a:rPr lang="en-GB" dirty="0"/>
              <a:t>https://www.smilefoundationindia.org/anti-child-labor-campaign-held-for-school-children-during-quarantine.html</a:t>
            </a:r>
            <a:endParaRPr dirty="0"/>
          </a:p>
          <a:p>
            <a:pPr marL="0" lvl="0" indent="0" algn="l" rtl="0">
              <a:spcBef>
                <a:spcPts val="0"/>
              </a:spcBef>
              <a:spcAft>
                <a:spcPts val="0"/>
              </a:spcAft>
              <a:buNone/>
            </a:pPr>
            <a:r>
              <a:rPr lang="en-GB" dirty="0"/>
              <a:t>http://www.fao.org/3/i3527e/i3527e.pdf</a:t>
            </a:r>
            <a:endParaRPr dirty="0"/>
          </a:p>
        </p:txBody>
      </p:sp>
      <p:sp>
        <p:nvSpPr>
          <p:cNvPr id="403" name="Google Shape;40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22" name="Google Shape;422;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dirty="0">
                <a:solidFill>
                  <a:schemeClr val="dk1"/>
                </a:solidFill>
                <a:latin typeface="Calibri"/>
                <a:ea typeface="Calibri"/>
                <a:cs typeface="Calibri"/>
                <a:sym typeface="Calibri"/>
              </a:rPr>
              <a:t>OBSERVATION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L'observation est moins intrusive et moins menaçante dans de nombreux cas. Elle peut souvent être utilisée dans les premiers instants de la rencontre avec un enfant astreint au travail des enfants pour évaluer sa situation. L'observation des enfants sur leur lieu de travail ou à leur domicile peut également donner un contexte et vérifier les informations fournies dans d'autres contextes tels que les entretiens avec les enfants, les tuteurs, les employeurs ou les membres de la communauté</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L'observation peut également donner un contexte à la maison et au travail, et vérifier les informations fournies dans d'autres contextes tels que les entretiens avec les enfants, les tuteurs, les employeurs ou les membres de la communauté</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b="1" dirty="0">
                <a:solidFill>
                  <a:schemeClr val="dk1"/>
                </a:solidFill>
                <a:latin typeface="Calibri"/>
                <a:ea typeface="Calibri"/>
                <a:cs typeface="Calibri"/>
                <a:sym typeface="Calibri"/>
              </a:rPr>
              <a:t>Les observations doivent porter sur </a:t>
            </a:r>
            <a:r>
              <a:rPr lang="en-GB" sz="1200" b="1" dirty="0">
                <a:solidFill>
                  <a:schemeClr val="dk1"/>
                </a:solidFill>
                <a:latin typeface="Calibri"/>
                <a:ea typeface="Calibri"/>
                <a:cs typeface="Calibri"/>
                <a:sym typeface="Calibri"/>
              </a:rPr>
              <a:t> </a:t>
            </a:r>
            <a:endParaRPr dirty="0"/>
          </a:p>
          <a:p>
            <a:pPr marL="628650" lvl="1"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activités et les tâches effectuées par un enfant et le lieu où il travaille (son lieu de travail ou son domicile), ainsi que les moyens et les conditions de communication entre lui et son entourage</a:t>
            </a:r>
            <a:r>
              <a:rPr lang="en-GB" sz="1200" dirty="0">
                <a:solidFill>
                  <a:schemeClr val="dk1"/>
                </a:solidFill>
                <a:latin typeface="Calibri"/>
                <a:ea typeface="Calibri"/>
                <a:cs typeface="Calibri"/>
                <a:sym typeface="Calibri"/>
              </a:rPr>
              <a:t>.</a:t>
            </a:r>
            <a:endParaRPr dirty="0"/>
          </a:p>
          <a:p>
            <a:pPr marL="628650" lvl="1"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L'apparence, les types de tâches/activités et le traitement des autres enfants qui travaillent dans le même lieu, toute différence notable entre les genres</a:t>
            </a:r>
            <a:r>
              <a:rPr lang="en-GB" sz="1200" dirty="0">
                <a:solidFill>
                  <a:schemeClr val="dk1"/>
                </a:solidFill>
                <a:latin typeface="Calibri"/>
                <a:ea typeface="Calibri"/>
                <a:cs typeface="Calibri"/>
                <a:sym typeface="Calibri"/>
              </a:rPr>
              <a:t>.</a:t>
            </a:r>
            <a:endParaRPr dirty="0"/>
          </a:p>
          <a:p>
            <a:pPr marL="628650" lvl="1"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L'apparence et la condition de l'enfant (physique, bien-être et émotionnel, par exemple dos courbé, faible, mains endommagées, blessures causées par la guerre, problèmes d'audition)</a:t>
            </a:r>
            <a:r>
              <a:rPr lang="en-GB" sz="1200" dirty="0">
                <a:solidFill>
                  <a:schemeClr val="dk1"/>
                </a:solidFill>
                <a:latin typeface="Calibri"/>
                <a:ea typeface="Calibri"/>
                <a:cs typeface="Calibri"/>
                <a:sym typeface="Calibri"/>
              </a:rPr>
              <a:t>. </a:t>
            </a:r>
            <a:endParaRPr dirty="0"/>
          </a:p>
          <a:p>
            <a:pPr marL="628650" lvl="1"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traitement de l'enfant par les employeurs ou les parents - tangible (violence, harcèlement, ruptures, etc.) et intangible (liberté de mouvement, portes verrouillées, esclavage, etc.)</a:t>
            </a:r>
            <a:r>
              <a:rPr lang="en-GB" sz="1200" dirty="0">
                <a:solidFill>
                  <a:schemeClr val="dk1"/>
                </a:solidFill>
                <a:latin typeface="Calibri"/>
                <a:ea typeface="Calibri"/>
                <a:cs typeface="Calibri"/>
                <a:sym typeface="Calibri"/>
              </a:rPr>
              <a:t> </a:t>
            </a:r>
            <a:endParaRPr dirty="0"/>
          </a:p>
          <a:p>
            <a:pPr marL="628650" lvl="1"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L'environnement et les installations du domicile ou du lieu de travail (hygiène, eau potable et assainissement, santé et sécurité, éclairage, ventilation, substances toxiques, espace ouvert ou fermé/caché)</a:t>
            </a:r>
            <a:r>
              <a:rPr lang="en-GB" sz="1200" dirty="0">
                <a:solidFill>
                  <a:schemeClr val="dk1"/>
                </a:solidFill>
                <a:latin typeface="Calibri"/>
                <a:ea typeface="Calibri"/>
                <a:cs typeface="Calibri"/>
                <a:sym typeface="Calibri"/>
              </a:rPr>
              <a:t>.</a:t>
            </a:r>
            <a:endParaRPr dirty="0"/>
          </a:p>
          <a:p>
            <a:pPr marL="628650" lvl="1"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dangers potentiels du milieu (physiques et psychologiques) et leur effet probable sur l'enfant</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b="1" dirty="0"/>
          </a:p>
          <a:p>
            <a:pPr marL="0" lvl="0" indent="0" algn="l" rtl="0">
              <a:spcBef>
                <a:spcPts val="0"/>
              </a:spcBef>
              <a:spcAft>
                <a:spcPts val="0"/>
              </a:spcAft>
              <a:buNone/>
            </a:pPr>
            <a:endParaRPr b="1" dirty="0"/>
          </a:p>
          <a:p>
            <a:pPr marL="0" lvl="0" indent="0" algn="l" rtl="0">
              <a:spcBef>
                <a:spcPts val="0"/>
              </a:spcBef>
              <a:spcAft>
                <a:spcPts val="0"/>
              </a:spcAft>
              <a:buNone/>
            </a:pPr>
            <a:endParaRPr b="0" dirty="0"/>
          </a:p>
        </p:txBody>
      </p:sp>
      <p:sp>
        <p:nvSpPr>
          <p:cNvPr id="430" name="Google Shape;430;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38" name="Google Shape;438;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6" name="Google Shape;446;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Nécessité d'une animation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Photo https://blogs.unicef.org/evidence-for-action/digging-deeper-with-data-child-labour-and-learning/</a:t>
            </a:r>
            <a:endParaRPr dirty="0"/>
          </a:p>
        </p:txBody>
      </p:sp>
      <p:sp>
        <p:nvSpPr>
          <p:cNvPr id="447" name="Google Shape;447;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2" name="Google Shape;462;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b="0" dirty="0"/>
              <a:t>Photo ILO </a:t>
            </a:r>
            <a:r>
              <a:rPr lang="en-GB" sz="1200" b="0" dirty="0">
                <a:solidFill>
                  <a:schemeClr val="dk1"/>
                </a:solidFill>
                <a:latin typeface="Calibri"/>
                <a:ea typeface="Calibri"/>
                <a:cs typeface="Calibri"/>
                <a:sym typeface="Calibri"/>
              </a:rPr>
              <a:t>Hazardous child domestic work: A briefing sheet 2007</a:t>
            </a:r>
            <a:endParaRPr b="0" dirty="0"/>
          </a:p>
          <a:p>
            <a:pPr marL="0" marR="0" lvl="0" indent="0" algn="l" rtl="0">
              <a:lnSpc>
                <a:spcPct val="100000"/>
              </a:lnSpc>
              <a:spcBef>
                <a:spcPts val="0"/>
              </a:spcBef>
              <a:spcAft>
                <a:spcPts val="0"/>
              </a:spcAft>
              <a:buClr>
                <a:schemeClr val="dk1"/>
              </a:buClr>
              <a:buSzPts val="1200"/>
              <a:buFont typeface="Calibri"/>
              <a:buNone/>
            </a:pPr>
            <a:r>
              <a:rPr lang="en-GB" dirty="0"/>
              <a:t>Nécessité d'une animation</a:t>
            </a:r>
            <a:endParaRPr dirty="0"/>
          </a:p>
        </p:txBody>
      </p:sp>
      <p:sp>
        <p:nvSpPr>
          <p:cNvPr id="463" name="Google Shape;463;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dirty="0"/>
              <a:t>Nécessité d'une animation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Photo https://www.vagabomb.com/India-Largest-Number-of-Slaves-in-the-World/</a:t>
            </a:r>
            <a:endParaRPr dirty="0"/>
          </a:p>
        </p:txBody>
      </p:sp>
      <p:sp>
        <p:nvSpPr>
          <p:cNvPr id="480" name="Google Shape;480;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91" name="Google Shape;491;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6" name="Google Shape;496;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Basé sur une évaluation complète, un plan de prise en charge identifie ce qui doit se passer pour répondre aux besoins immédiats, à court, moyen et long terme de l'enfant (objectifs et actions) ; qui est responsable des actions ; à quel moment elles doivent être accomplies ; et la fréquence/date des visites de suivi et des revues. La planification de la prise en charge doit se baser sur l'évaluation et utiliser différentes stratégies, en fonction du niveau de risque encouru par l'enfant. Un cadre pour les délais prévus et les actions de réponse doit toujours être déterminé localement en coordination avec les autres agences de gestion de cas de protection de l'enfance afin de garantir une approche harmonisée entre les acteurs</a:t>
            </a:r>
            <a:r>
              <a:rPr lang="en-GB" sz="1200" dirty="0">
                <a:solidFill>
                  <a:schemeClr val="dk1"/>
                </a:solidFill>
                <a:latin typeface="Calibri"/>
                <a:ea typeface="Calibri"/>
                <a:cs typeface="Calibri"/>
                <a:sym typeface="Calibri"/>
              </a:rPr>
              <a:t>. </a:t>
            </a:r>
            <a:endParaRPr dirty="0"/>
          </a:p>
        </p:txBody>
      </p:sp>
      <p:sp>
        <p:nvSpPr>
          <p:cNvPr id="497" name="Google Shape;497;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dirty="0"/>
          </a:p>
        </p:txBody>
      </p:sp>
      <p:sp>
        <p:nvSpPr>
          <p:cNvPr id="240" name="Google Shape;24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Lorsqu'un plan de prise en charge est élaboré pour un enfant qui travaille, il doit être axé sur les besoins plutôt que sur les services disponibles. Lorsqu'il n'y a pas de services appropriés ou d'options alternatives, pensez à ce qui est dans l'intérêt supérieur de l'enfant. Traitez d'abord les besoins les plus critiques qui ont l'impact le plus négatif sur l'enfant. Examinez la prestation de services, mais aussi le rôle du gestionnaire de cas et de la famille dans la médiation, le plaidoyer et le soutien au niveau local, afin de garantir une meilleure sécurité et protection à l'enfant qui travaille</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planification de la sécurité et les stratégies de réduction des préjudices sont une façon d'aborder la sécurité sans avoir à recourir à de nombreux référencements vers d'autres services. La planification de la sécurité permet de réduire les niveaux de risque auxquels les enfants sont confrontés à la maison et au travail, en particulier lorsqu'ils ne peuvent/ne seront pas retirés rapidement</a:t>
            </a:r>
            <a:r>
              <a:rPr lang="en-GB" sz="1200" dirty="0">
                <a:solidFill>
                  <a:schemeClr val="dk1"/>
                </a:solidFill>
                <a:latin typeface="Calibri"/>
                <a:ea typeface="Calibri"/>
                <a:cs typeface="Calibri"/>
                <a:sym typeface="Calibri"/>
              </a:rPr>
              <a:t>.</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N'oubliez pas d'être réaliste et de comprendre les contraintes locales et individuelles. Bien que tous les efforts doivent être faits pour s'assurer que les enfants retournent à l'école à plein temps et que les familles disposent d'un revenu durable et adéquat pour que les enfants cessent de travailler, cela n'est pas toujours possible, et pour les enfants de plus de 15 ans, cela peut ne pas être souhaité</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plans de prise en charge doivent viser des améliorations gérables et progressives dans la vie de l'enfant, et celles-ci peuvent commencer modestement - par exemple, en veillant à ce que les enfants qui travaillent aient accès à un service de soutien pendant une heure ou deux par semaine ou en fournissant des équipements de sécurité, avant d'aborder des questions plus complexes. Il est clair que nous devons travailler en étroite collaboration avec les parents et les enfants dès le début, en particulier pour les enfants de plus de 10 ans qui entament leur adolescence. Impliquez les employeurs lorsqu'il n'est pas possible de retirer les enfants du travail. Pour les jeunes enfants de moins de 10 ans, travaillez d'abord en étroite collaboration avec les tuteurs, puis avec les enfants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est important d'analyser les causes du travail des enfants (au sein du ménage, par exemple), les facteurs comportementaux et culturels face aux facteurs économiques, et d'élaborer des plans appropriés pour répondre à ces facteurs ou à une combinaison des deux.</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Lorsque plusieurs enfants vivent dans un même ménage, ou lorsque plusieurs enfants travaillent, des plans individuels pour chaque enfant doivent être élaborés avec la participation des personnes clés de la vie de chaque enfant, afin de garantir que les frères et sœurs sont protégés de manière égale et qu'ils ne sont pas attirés par le travail des enfants, conséquence involontaire du retrait d'un enfant du marché du travail. Certains des exemples les plus courants de cette situation peuvent être observés par exemple lorsque nous offrons le DPE, pour libérer un enfant plus âgé de son rôle de prendre en charge des frères et sœurs plus jeunes, ce qui peut ensuite les exposer à d'autres formes de travail des enfants ou au mariage précoce, ou un autre exemple est en assurant une place à l'école pour un enfant en âge d'aller à l'école primaire qui travaillait auparavant, nous devons veiller à ce que cela ne pousse pas les frères et sœurs adolescents plus âgés vers un travail plus dangereux alors car le ménage cherche à compenser la perte de revenu</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plans de prise en charge doivent être élaborés individuellement, mais en tenant compte des besoins holistiques et du bien-être de l'ensemble de la famille si l'on veut que leur mise en œuvre réussisse à retirer les enfants des travaux néfastes. Et tandis qu'en tant qu'agents de protection de l'enfance, nous pouvons vouloir donner la priorité à leurs « besoins » afin de les ramener à l'école, ou de réduire les risques d'améliorer leur prise en charge et leur protection, nous devons également reconnaître et équilibrer les souhaits des enfants et des adolescents, y compris les services et les activités qu'ils « veulent », par exemple les compétences professionnelles, les activités génératrices de revenus, les sports, les loisirs qu'ils trouvent intéressants et attrayants</a:t>
            </a:r>
            <a:r>
              <a:rPr lang="en-GB" sz="1200" dirty="0">
                <a:solidFill>
                  <a:schemeClr val="dk1"/>
                </a:solidFill>
                <a:latin typeface="Calibri"/>
                <a:ea typeface="Calibri"/>
                <a:cs typeface="Calibri"/>
                <a:sym typeface="Calibri"/>
              </a:rPr>
              <a:t>. </a:t>
            </a:r>
            <a:endParaRPr dirty="0"/>
          </a:p>
          <a:p>
            <a:pPr marL="171450" lvl="0" indent="-95250" algn="l" rtl="0">
              <a:spcBef>
                <a:spcPts val="0"/>
              </a:spcBef>
              <a:spcAft>
                <a:spcPts val="0"/>
              </a:spcAft>
              <a:buClr>
                <a:schemeClr val="dk1"/>
              </a:buClr>
              <a:buSzPts val="1200"/>
              <a:buFont typeface="Arial"/>
              <a:buNone/>
            </a:pPr>
            <a:endParaRPr dirty="0"/>
          </a:p>
        </p:txBody>
      </p:sp>
      <p:sp>
        <p:nvSpPr>
          <p:cNvPr id="506" name="Google Shape;506;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14" name="Google Shape;514;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20" name="Google Shape;520;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7" name="Google Shape;527;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28" name="Google Shape;528;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6" name="Google Shape;536;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Les gestionnaires de cas doivent prendre des mesures immédiates et rapides, les évaluations et la planification doivent être terminées en une semaine, et vous devez signaler et travailler sur le cas avec votre superviseur. Bien que les besoins de base et la planification de la sécurité pour réduire les préjudices immédiats et fournir aux enfants les compétences de base pour se protéger doivent être une priorité, si un enfant est âgé de moins de 14/15 ans, visez un retrait immédiat. Demandez conseil à l'OIT, aux experts du secteur, aux syndicats, aux confédérations ou aux autres ONG partenaires pour rendre le travail plus sûr pour les enfants d'âge approprié. Tous les enfants en situation de travail des enfants à haut risque auront besoin de plans adaptés pour les services et les prises en charge à la fois spécialisés et généraux, et si nécessaire, de soutiens supplémentaires pour faciliter l'accès aux services de référencement. Lorsque les enfants ont des besoins de protection multiples ou lorsqu'ils sont exposés à des dangers multiples, les plans doivent être centrés sur les dangers et les risques de protection les plus graves ou les plus dangereux pour la vie, jusqu'à ce qu'un plan à long terme comprenant la gestion de cas, l'intégration dans l'apprentissage et l'assistance économique/les moyens de subsistance puisse être mis en place. Lorsque les enfants ne peuvent pas ou ne seront pas retirés, cherchez à les transférer vers une tâche plus sûre sur le lieu de travail ou à réduire le nombre d'heures de travail. Lorsque cela n'est pas possible, demandez un congé temporaire ou une cessation volontaire du travail avec le soutien de la famille. Et lorsque les enfants se trouvent dans des situations desquelles ils doivent être retirés, suivez toujours les POS établis à un niveau coordonné et demandez un conseil juridique ou l'aide des forces de l'ordre et/ou d'autres professionnels du droit pour soutenir le retrait. </a:t>
            </a:r>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537" name="Google Shape;537;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4" name="Google Shape;544;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Pendant la mise en œuvre, les gestionnaires de cas travaillent avec l'enfant, la famille et d'autres acteurs pour obtenir les améliorations souhaitées, par le biais d'un soutien et de services directs de la part du gestionnaire de cas tels que la fourniture d'informations, de conseils, d'un soutien émotionnel, d'une médiation, de kits de travail sécurisé, d'autres kits NFI ou d'argent liquide d'urgence), de référencements vers d'autres services ou d'assistance au sein de l'organisation responsable de la gestion de cas comme des activités de groupe pour les enfants, une formation professionnelle, une aide alimentaire ; le référencement vers d'autres agences ou prestataires de services, tels que des programmes de subsistance pour les parents/tuteurs, des services de santé ou d'eau, d'assainissement et d'hygiène (EAH), ou le référencement vers des systèmes de suivi et de référencement en matière de travail des enfants, s'il en existe. </a:t>
            </a:r>
          </a:p>
          <a:p>
            <a:pPr marL="0" lvl="0" indent="0" algn="l" rtl="0">
              <a:spcBef>
                <a:spcPts val="0"/>
              </a:spcBef>
              <a:spcAft>
                <a:spcPts val="0"/>
              </a:spcAft>
              <a:buNone/>
            </a:pPr>
            <a:endParaRPr dirty="0"/>
          </a:p>
        </p:txBody>
      </p:sp>
      <p:sp>
        <p:nvSpPr>
          <p:cNvPr id="545" name="Google Shape;545;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52" name="Google Shape;552;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9" name="Google Shape;559;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Les actions clés peuvent inclure </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Surveiller l'impact des interventions sur les autres enfants du ménage, notamment leur charge de travail, le type de travail et la fréquentation scolaire/DPE</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Traiter les autres risques de protection auxquels l'enfant peut être confronté à la maison et dans la communauté, tels que la violence, la séparation d'avec les tuteurs et le travail des enfants, car traiter les problèmes de protection de manière globale permettra d'obtenir de meilleurs résultats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Apporter un soutien supplémentaire aux familles pendant la mise en œuvre, par exemple, des services de garde d'enfants ou de DPE pour permettre aux parents de participer à des activités ou à des formations, ou un soutien juridique</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Connaître la législation et la politique relatives au travail des enfants et à ses pires formes aide les gestionnaires de cas à renforcer les capacités des autres et à faire part de leurs préoccupations et de leurs plaintes aux acteurs responsables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Accompagner les enfants lorsque cela est nécessaire et s'assurer qu'ils disposent du soutien, de la traduction et de la documentation nécessaires peut contribuer à la réussite du référencement. Lorsque le retrait urgent du travail n'est pas possible ou n'est pas dans l'intérêt de l'enfant, les gestionnaires de cas doivent aider les enfants et leurs tuteurs à élaborer et à mettre en œuvre des stratégies de réduction des préjudices et des plans de sécurité qui peuvent offrir une protection immédiate aux enfants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Comme dans tout traitement de cas, adhérer à une stricte confidentialité est essentiel pour ne créer aucun préjudice, tandis que l'accès à des fonds d'urgence peut aider à payer des choses comme les soins de santé d'urgence, le transport ou d'autres accessoires pour soutenir les stratégies de réduction des préjudices, et l'accès à des kits de travail sûrs, des kits NFI et similaires, peut aider les personnes économiquement vulnérables à court terme</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Soutenir la réintégration des enfants dans la communauté, y compris le soutien social, éducatif et économique et fournir des visites de suivi et un soutien dans la communauté et la famille</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dirty="0"/>
          </a:p>
        </p:txBody>
      </p:sp>
      <p:sp>
        <p:nvSpPr>
          <p:cNvPr id="560" name="Google Shape;560;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67" name="Google Shape;567;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2" name="Google Shape;572;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73" name="Google Shape;573;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sz="1200" dirty="0">
                <a:latin typeface="Helvetica Neue"/>
                <a:ea typeface="Helvetica Neue"/>
                <a:cs typeface="Helvetica Neue"/>
                <a:sym typeface="Helvetica Neue"/>
              </a:rPr>
              <a:t>Gérer les cas de travail des enfants en toute sécurité, en respectant les POS, les directives, les standards minimums, les critères d'éligibilité, l'intérêt supérieur de l'enfant</a:t>
            </a:r>
            <a:r>
              <a:rPr lang="en-GB" sz="1200" dirty="0">
                <a:latin typeface="Helvetica Neue"/>
                <a:ea typeface="Helvetica Neue"/>
                <a:cs typeface="Helvetica Neue"/>
                <a:sym typeface="Helvetica Neue"/>
              </a:rPr>
              <a:t> etc. </a:t>
            </a:r>
            <a:endParaRPr sz="1200" dirty="0">
              <a:latin typeface="Helvetica Neue"/>
              <a:ea typeface="Helvetica Neue"/>
              <a:cs typeface="Helvetica Neue"/>
              <a:sym typeface="Helvetica Neue"/>
            </a:endParaRPr>
          </a:p>
          <a:p>
            <a:pPr marL="171450" lvl="0" indent="-171450" algn="l" rtl="0">
              <a:spcBef>
                <a:spcPts val="0"/>
              </a:spcBef>
              <a:spcAft>
                <a:spcPts val="0"/>
              </a:spcAft>
              <a:buClr>
                <a:schemeClr val="dk1"/>
              </a:buClr>
              <a:buSzPts val="1200"/>
              <a:buFont typeface="Arial"/>
              <a:buChar char="•"/>
            </a:pPr>
            <a:r>
              <a:rPr lang="fr-FR" sz="1200" dirty="0">
                <a:latin typeface="Helvetica Neue"/>
                <a:ea typeface="Helvetica Neue"/>
                <a:cs typeface="Helvetica Neue"/>
                <a:sym typeface="Helvetica Neue"/>
              </a:rPr>
              <a:t>Évaluer les enfants en situation de travail des enfants, y compris les dangers et les risques associés aux différentes formes de travail</a:t>
            </a:r>
            <a:r>
              <a:rPr lang="en-GB" sz="1200" dirty="0">
                <a:latin typeface="Helvetica Neue"/>
                <a:ea typeface="Helvetica Neue"/>
                <a:cs typeface="Helvetica Neue"/>
                <a:sym typeface="Helvetica Neue"/>
              </a:rPr>
              <a:t> </a:t>
            </a:r>
            <a:endParaRPr dirty="0"/>
          </a:p>
          <a:p>
            <a:pPr marL="171450" lvl="0" indent="-171450" algn="l" rtl="0">
              <a:spcBef>
                <a:spcPts val="0"/>
              </a:spcBef>
              <a:spcAft>
                <a:spcPts val="0"/>
              </a:spcAft>
              <a:buClr>
                <a:schemeClr val="dk1"/>
              </a:buClr>
              <a:buSzPts val="1200"/>
              <a:buFont typeface="Arial"/>
              <a:buChar char="•"/>
            </a:pPr>
            <a:r>
              <a:rPr lang="fr-FR" sz="1200" dirty="0">
                <a:latin typeface="Helvetica Neue"/>
                <a:ea typeface="Helvetica Neue"/>
                <a:cs typeface="Helvetica Neue"/>
                <a:sym typeface="Helvetica Neue"/>
              </a:rPr>
              <a:t>Apporter une réponse appropriée et rapide aux cas de travail des enfants à haut risque</a:t>
            </a:r>
            <a:r>
              <a:rPr lang="en-GB" sz="1200" dirty="0">
                <a:latin typeface="Helvetica Neue"/>
                <a:ea typeface="Helvetica Neue"/>
                <a:cs typeface="Helvetica Neue"/>
                <a:sym typeface="Helvetica Neue"/>
              </a:rPr>
              <a:t>  </a:t>
            </a:r>
            <a:endParaRPr dirty="0"/>
          </a:p>
          <a:p>
            <a:pPr marL="171450" lvl="0" indent="-171450" algn="l" rtl="0">
              <a:spcBef>
                <a:spcPts val="0"/>
              </a:spcBef>
              <a:spcAft>
                <a:spcPts val="0"/>
              </a:spcAft>
              <a:buClr>
                <a:schemeClr val="dk1"/>
              </a:buClr>
              <a:buSzPts val="1200"/>
              <a:buFont typeface="Arial"/>
              <a:buChar char="•"/>
            </a:pPr>
            <a:r>
              <a:rPr lang="fr-FR" sz="1200" dirty="0">
                <a:latin typeface="Helvetica Neue"/>
                <a:ea typeface="Helvetica Neue"/>
                <a:cs typeface="Helvetica Neue"/>
                <a:sym typeface="Helvetica Neue"/>
              </a:rPr>
              <a:t>Développer des solutions à long terme avec les enfants, les tuteurs et les employeurs pour les retirer du travail des enfants et assurer un développement sain</a:t>
            </a:r>
            <a:r>
              <a:rPr lang="en-GB" sz="1200" dirty="0">
                <a:latin typeface="Helvetica Neue"/>
                <a:ea typeface="Helvetica Neue"/>
                <a:cs typeface="Helvetica Neue"/>
                <a:sym typeface="Helvetica Neue"/>
              </a:rPr>
              <a:t>  </a:t>
            </a:r>
            <a:endParaRPr dirty="0"/>
          </a:p>
          <a:p>
            <a:pPr marL="171450" lvl="0" indent="-171450" algn="l" rtl="0">
              <a:spcBef>
                <a:spcPts val="0"/>
              </a:spcBef>
              <a:spcAft>
                <a:spcPts val="0"/>
              </a:spcAft>
              <a:buClr>
                <a:schemeClr val="dk1"/>
              </a:buClr>
              <a:buSzPts val="1200"/>
              <a:buFont typeface="Arial"/>
              <a:buChar char="•"/>
            </a:pPr>
            <a:r>
              <a:rPr lang="fr-FR" sz="1200" dirty="0">
                <a:latin typeface="Helvetica Neue"/>
                <a:ea typeface="Helvetica Neue"/>
                <a:cs typeface="Helvetica Neue"/>
                <a:sym typeface="Helvetica Neue"/>
              </a:rPr>
              <a:t>Développer des plans de prise en charge et coordonner leur mise en œuvre, y compris la planification de la sécurité, le développement de stratégies de réduction des préjudices, le référencement des enfants vers des services multisectoriels et spécialisés et la médiation</a:t>
            </a:r>
            <a:endParaRPr dirty="0"/>
          </a:p>
        </p:txBody>
      </p:sp>
      <p:sp>
        <p:nvSpPr>
          <p:cNvPr id="248" name="Google Shape;24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1" name="Google Shape;581;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82" name="Google Shape;582;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8" name="Google Shape;588;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89" name="Google Shape;589;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5" name="Google Shape;595;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Y compris dans les foyers, sur les lieux de travail, dans les communautés au sens large ou par la prestation de services. Les visites destinées à fournir des services ou à effectuer un contrôle ad hoc peuvent être une bonne occasion d'observer l'environnement et le comportement d'un enfant pour vérifier ses progrès, mais les visites doivent avoir un but et tenir compte de toutes les répercussions potentielles ou des problèmes de sécurité pour le gestionnaire de cas ou l'enfant, que ce soit à la maison ou au travail, y compris leur exposition à d'autres préjudices en raison de l'interaction avec un gestionnaire de cas. Les gestionnaires de cas doivent toujours tenir compte de leur sécurité personnelle lorsqu'ils effectuent des visites de suivi, en particulier sur les lieux de travail ou dans le ménage des enfants qui sont complices de l'exploitation. </a:t>
            </a:r>
            <a:endParaRPr sz="1200" dirty="0">
              <a:solidFill>
                <a:schemeClr val="dk1"/>
              </a:solidFill>
              <a:latin typeface="Calibri"/>
              <a:ea typeface="Calibri"/>
              <a:cs typeface="Calibri"/>
              <a:sym typeface="Calibri"/>
            </a:endParaRPr>
          </a:p>
        </p:txBody>
      </p:sp>
      <p:sp>
        <p:nvSpPr>
          <p:cNvPr id="596" name="Google Shape;596;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3" name="Google Shape;603;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S'assurer que l'enfant (et sa famille) reçoivent les services prévus, que leur exposition aux préjudices et aux dangers a été réduite, et que la situation de l'enfant qui travaille est stable et s'améliore. Il peut s'agir, par exemple, de vérifier que l'enfant a reçu un soutien médical et que tout plan de traitement est suivi, que les blessures et les problèmes de santé sont évités à la maison et sur le lieu de travail, que l'enfant s'est inscrit à l'école, qu'il continue d'y aller et que ses progrès s'améliorent, ou que sa présence et ses progrès en matière de formation professionnelle, de placement ou d'accompagnement. Sur le lieu de travail, les contrôles peuvent porter sur la manière dont la médiation avec les employeurs a modifié leur comportement à l'égard de l'enfant ou si les conditions de travail se sont améliorées, si les équipements de sécurité sont utilisés, et à la maison, les contrôles peuvent porter sur la manière dont le comportement et l'attitude d'un parent ont changé à l'égard du travail de son enfant, ou comment les parents s'engagent dans des interventions ou des formations sur les moyens de subsistance, quel type de soutien ou d'orientation supplémentaire ils ont besoin. </a:t>
            </a:r>
            <a:endParaRPr dirty="0"/>
          </a:p>
        </p:txBody>
      </p:sp>
      <p:sp>
        <p:nvSpPr>
          <p:cNvPr id="604" name="Google Shape;604;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1" name="Google Shape;611;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12" name="Google Shape;612;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0" name="Google Shape;620;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21" name="Google Shape;621;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45</a:t>
            </a:fld>
            <a:endParaRPr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Google Shape;631;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2" name="Google Shape;632;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La résolution des problèmes dans la gestion des cas doit impliquer les superviseurs de cas, effectuer des revues et utiliser les concertations de cas, les compétences de négociation et de plaidoyer pour agir au nom d'un enfant ou d'une famille et pour les aider à rechercher des changements positifs à la maison et au travail, à accéder aux ressources et aux services, et à jouer un rôle influent dans la promotion du dialogue sur le travail des enfants au niveau local, en établissant des relations au fil du temps et en fournissant un soutien pratique pour accompagner le plaidoyer et le dialogue. </a:t>
            </a:r>
            <a:endParaRPr dirty="0"/>
          </a:p>
        </p:txBody>
      </p:sp>
      <p:sp>
        <p:nvSpPr>
          <p:cNvPr id="633" name="Google Shape;633;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46</a:t>
            </a:fld>
            <a:endParaRPr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39" name="Google Shape;639;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5" name="Google Shape;645;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Dans certains contextes, certaines agences de gestion de cas font passer les cas d’« actifs » à « passifs » plutôt que de les clore, afin qu'une certaine forme de suivi et de contrôle puisse se poursuivre sur une plus longue période. Expliquez que les gestionnaires de cas doivent suivre les critères convenus localement pour la clôture du dossier de travail des enfants, qui ont été établis conformément aux standards minimums mondiaux et aux directives de gestion de cas. Les gestionnaires de cas/superviseurs doivent examiner et enregistrer l'achèvement/la participation aux activités et aux services du plan de prise en charge jusqu'à ce qu'ils décident (en collaboration avec les gestionnaires de cas ou d'autres autorités) que la gestion de cas n'est plus nécessaire ou utile. Les gestionnaires de cas/superviseurs peuvent envisager de clore le dossier des adolescents s'ils estiment qu'il y a eu suffisamment d'améliorations dans d'autres aspects du plan de prise en charge, tels que la sécurité physique et l'éloignement des dangers ou le bien-être, même si l'enfant continue à travailler, ou lorsque le plan de prise en charge a été couronné de succès et que le soutien n'est plus nécessaire pour un enfant. Il faut également penser aux transitions lorsque les enfants auront besoin d'une forme de soutien continu, mais que celui-ci ne viendra peut-être pas des organisations, soit en raison de leur âge, soit parce que le rôle de l'organisation ou le financement change. </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r>
              <a:rPr lang="fr-FR" sz="1200" dirty="0">
                <a:solidFill>
                  <a:schemeClr val="dk1"/>
                </a:solidFill>
                <a:latin typeface="Calibri"/>
                <a:ea typeface="Calibri"/>
                <a:cs typeface="Calibri"/>
                <a:sym typeface="Calibri"/>
              </a:rPr>
              <a:t>Si les résultats positifs d'un cas n'ont pas été atteints, essayez de transférer le cas vers un service plus spécialisé si possible, ou dans certaines circonstances, les superviseurs de cas peuvent envisager de clore un dossier lorsqu'un enfant a dépassé l'âge minimum de travail (15 ans) ; toutes les options pour réduire le préjudice ont été explorées ou essayées, y compris les actions légales ou judiciaires contre les parents et les employeurs, ou le placement de l'enfant dans une prise en charge alternative pour éviter qu'il ne soit exploité ; un enfant âgé de 15 à 18 ans refuse de bénéficier d'une aide sociale supplémentaire ou d'une aide à la gestion de cas ; le plan de prise en charge a été couronné de succès et l'aide n'est plus nécessaire ; l'intérêt supérieur de l'enfant a été pleinement pris en compte et un maximum d'aide a été mis en place dans la mesure du possible. </a:t>
            </a:r>
            <a:endParaRPr dirty="0"/>
          </a:p>
        </p:txBody>
      </p:sp>
      <p:sp>
        <p:nvSpPr>
          <p:cNvPr id="646" name="Google Shape;646;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48</a:t>
            </a:fld>
            <a:endParaRPr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3" name="Google Shape;653;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54" name="Google Shape;654;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49</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4" name="Google Shape;26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7" name="Google Shape;29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2000" dirty="0"/>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Contextualisez cette diapositive en vous basant sur les feedback des participants à la séance 6. Compétences fondamentales où l'identification a été couverte.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3" name="Google Shape;30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1" name="Google Shape;31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51"/>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51"/>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51"/>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51"/>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67"/>
        <p:cNvGrpSpPr/>
        <p:nvPr/>
      </p:nvGrpSpPr>
      <p:grpSpPr>
        <a:xfrm>
          <a:off x="0" y="0"/>
          <a:ext cx="0" cy="0"/>
          <a:chOff x="0" y="0"/>
          <a:chExt cx="0" cy="0"/>
        </a:xfrm>
      </p:grpSpPr>
      <p:sp>
        <p:nvSpPr>
          <p:cNvPr id="68" name="Google Shape;68;p60"/>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9" name="Google Shape;69;p60"/>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70" name="Google Shape;70;p60"/>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71" name="Google Shape;71;p60"/>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72" name="Google Shape;72;p6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6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74"/>
        <p:cNvGrpSpPr/>
        <p:nvPr/>
      </p:nvGrpSpPr>
      <p:grpSpPr>
        <a:xfrm>
          <a:off x="0" y="0"/>
          <a:ext cx="0" cy="0"/>
          <a:chOff x="0" y="0"/>
          <a:chExt cx="0" cy="0"/>
        </a:xfrm>
      </p:grpSpPr>
      <p:sp>
        <p:nvSpPr>
          <p:cNvPr id="75" name="Google Shape;75;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6" name="Google Shape;76;p61"/>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77" name="Google Shape;77;p6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8" name="Google Shape;78;p6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6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6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81"/>
        <p:cNvGrpSpPr/>
        <p:nvPr/>
      </p:nvGrpSpPr>
      <p:grpSpPr>
        <a:xfrm>
          <a:off x="0" y="0"/>
          <a:ext cx="0" cy="0"/>
          <a:chOff x="0" y="0"/>
          <a:chExt cx="0" cy="0"/>
        </a:xfrm>
      </p:grpSpPr>
      <p:sp>
        <p:nvSpPr>
          <p:cNvPr id="82" name="Google Shape;82;p62"/>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3" name="Google Shape;83;p62"/>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4" name="Google Shape;84;p62"/>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85" name="Google Shape;85;p62"/>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86" name="Google Shape;86;p62"/>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62"/>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88"/>
        <p:cNvGrpSpPr/>
        <p:nvPr/>
      </p:nvGrpSpPr>
      <p:grpSpPr>
        <a:xfrm>
          <a:off x="0" y="0"/>
          <a:ext cx="0" cy="0"/>
          <a:chOff x="0" y="0"/>
          <a:chExt cx="0" cy="0"/>
        </a:xfrm>
      </p:grpSpPr>
      <p:sp>
        <p:nvSpPr>
          <p:cNvPr id="89" name="Google Shape;89;p6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0" name="Google Shape;90;p63"/>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91" name="Google Shape;91;p63"/>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2" name="Google Shape;92;p63"/>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6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94"/>
        <p:cNvGrpSpPr/>
        <p:nvPr/>
      </p:nvGrpSpPr>
      <p:grpSpPr>
        <a:xfrm>
          <a:off x="0" y="0"/>
          <a:ext cx="0" cy="0"/>
          <a:chOff x="0" y="0"/>
          <a:chExt cx="0" cy="0"/>
        </a:xfrm>
      </p:grpSpPr>
      <p:sp>
        <p:nvSpPr>
          <p:cNvPr id="95" name="Google Shape;95;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96" name="Google Shape;96;p64"/>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97" name="Google Shape;97;p64"/>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98" name="Google Shape;98;p6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6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6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01"/>
        <p:cNvGrpSpPr/>
        <p:nvPr/>
      </p:nvGrpSpPr>
      <p:grpSpPr>
        <a:xfrm>
          <a:off x="0" y="0"/>
          <a:ext cx="0" cy="0"/>
          <a:chOff x="0" y="0"/>
          <a:chExt cx="0" cy="0"/>
        </a:xfrm>
      </p:grpSpPr>
      <p:sp>
        <p:nvSpPr>
          <p:cNvPr id="102" name="Google Shape;102;p65"/>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03" name="Google Shape;103;p65"/>
          <p:cNvGrpSpPr/>
          <p:nvPr/>
        </p:nvGrpSpPr>
        <p:grpSpPr>
          <a:xfrm>
            <a:off x="-208788" y="0"/>
            <a:ext cx="12609576" cy="2174490"/>
            <a:chOff x="0" y="5043119"/>
            <a:chExt cx="12192000" cy="1814883"/>
          </a:xfrm>
        </p:grpSpPr>
        <p:pic>
          <p:nvPicPr>
            <p:cNvPr id="104" name="Google Shape;104;p6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05" name="Google Shape;105;p65"/>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06" name="Google Shape;106;p65"/>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07" name="Google Shape;107;p6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8" name="Google Shape;108;p6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6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p6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p6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6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6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14"/>
        <p:cNvGrpSpPr/>
        <p:nvPr/>
      </p:nvGrpSpPr>
      <p:grpSpPr>
        <a:xfrm>
          <a:off x="0" y="0"/>
          <a:ext cx="0" cy="0"/>
          <a:chOff x="0" y="0"/>
          <a:chExt cx="0" cy="0"/>
        </a:xfrm>
      </p:grpSpPr>
      <p:grpSp>
        <p:nvGrpSpPr>
          <p:cNvPr id="115" name="Google Shape;115;p66"/>
          <p:cNvGrpSpPr/>
          <p:nvPr/>
        </p:nvGrpSpPr>
        <p:grpSpPr>
          <a:xfrm>
            <a:off x="0" y="5303520"/>
            <a:ext cx="12192000" cy="1639827"/>
            <a:chOff x="0" y="5303520"/>
            <a:chExt cx="12192000" cy="1639827"/>
          </a:xfrm>
        </p:grpSpPr>
        <p:pic>
          <p:nvPicPr>
            <p:cNvPr id="116" name="Google Shape;116;p6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7" name="Google Shape;117;p6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8" name="Google Shape;118;p6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 name="Google Shape;119;p66"/>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6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21"/>
        <p:cNvGrpSpPr/>
        <p:nvPr/>
      </p:nvGrpSpPr>
      <p:grpSpPr>
        <a:xfrm>
          <a:off x="0" y="0"/>
          <a:ext cx="0" cy="0"/>
          <a:chOff x="0" y="0"/>
          <a:chExt cx="0" cy="0"/>
        </a:xfrm>
      </p:grpSpPr>
      <p:sp>
        <p:nvSpPr>
          <p:cNvPr id="122" name="Google Shape;122;p6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3" name="Google Shape;123;p67"/>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24" name="Google Shape;124;p67"/>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5" name="Google Shape;125;p67"/>
          <p:cNvSpPr>
            <a:spLocks noGrp="1"/>
          </p:cNvSpPr>
          <p:nvPr>
            <p:ph type="pic" idx="2"/>
          </p:nvPr>
        </p:nvSpPr>
        <p:spPr>
          <a:xfrm>
            <a:off x="0" y="0"/>
            <a:ext cx="4340225" cy="6858000"/>
          </a:xfrm>
          <a:prstGeom prst="rect">
            <a:avLst/>
          </a:prstGeom>
          <a:noFill/>
          <a:ln>
            <a:noFill/>
          </a:ln>
        </p:spPr>
      </p:sp>
      <p:sp>
        <p:nvSpPr>
          <p:cNvPr id="126" name="Google Shape;126;p6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27"/>
        <p:cNvGrpSpPr/>
        <p:nvPr/>
      </p:nvGrpSpPr>
      <p:grpSpPr>
        <a:xfrm>
          <a:off x="0" y="0"/>
          <a:ext cx="0" cy="0"/>
          <a:chOff x="0" y="0"/>
          <a:chExt cx="0" cy="0"/>
        </a:xfrm>
      </p:grpSpPr>
      <p:grpSp>
        <p:nvGrpSpPr>
          <p:cNvPr id="128" name="Google Shape;128;p68"/>
          <p:cNvGrpSpPr/>
          <p:nvPr/>
        </p:nvGrpSpPr>
        <p:grpSpPr>
          <a:xfrm>
            <a:off x="0" y="5303520"/>
            <a:ext cx="12192000" cy="1639827"/>
            <a:chOff x="0" y="5303520"/>
            <a:chExt cx="12192000" cy="1639827"/>
          </a:xfrm>
        </p:grpSpPr>
        <p:pic>
          <p:nvPicPr>
            <p:cNvPr id="129" name="Google Shape;129;p68"/>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0" name="Google Shape;130;p68"/>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1" name="Google Shape;131;p68"/>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 name="Google Shape;132;p68"/>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68"/>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34"/>
        <p:cNvGrpSpPr/>
        <p:nvPr/>
      </p:nvGrpSpPr>
      <p:grpSpPr>
        <a:xfrm>
          <a:off x="0" y="0"/>
          <a:ext cx="0" cy="0"/>
          <a:chOff x="0" y="0"/>
          <a:chExt cx="0" cy="0"/>
        </a:xfrm>
      </p:grpSpPr>
      <p:sp>
        <p:nvSpPr>
          <p:cNvPr id="135" name="Google Shape;135;p6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6" name="Google Shape;136;p69"/>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137" name="Google Shape;137;p69"/>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38" name="Google Shape;138;p69"/>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6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52"/>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9" name="Google Shape;19;p5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5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52"/>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40"/>
        <p:cNvGrpSpPr/>
        <p:nvPr/>
      </p:nvGrpSpPr>
      <p:grpSpPr>
        <a:xfrm>
          <a:off x="0" y="0"/>
          <a:ext cx="0" cy="0"/>
          <a:chOff x="0" y="0"/>
          <a:chExt cx="0" cy="0"/>
        </a:xfrm>
      </p:grpSpPr>
      <p:sp>
        <p:nvSpPr>
          <p:cNvPr id="141" name="Google Shape;141;p7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2" name="Google Shape;142;p70"/>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70"/>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44" name="Google Shape;144;p70"/>
          <p:cNvGrpSpPr/>
          <p:nvPr/>
        </p:nvGrpSpPr>
        <p:grpSpPr>
          <a:xfrm>
            <a:off x="0" y="5303520"/>
            <a:ext cx="12192000" cy="1639827"/>
            <a:chOff x="0" y="5303520"/>
            <a:chExt cx="12192000" cy="1639827"/>
          </a:xfrm>
        </p:grpSpPr>
        <p:pic>
          <p:nvPicPr>
            <p:cNvPr id="145" name="Google Shape;145;p70"/>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46" name="Google Shape;146;p70"/>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47"/>
        <p:cNvGrpSpPr/>
        <p:nvPr/>
      </p:nvGrpSpPr>
      <p:grpSpPr>
        <a:xfrm>
          <a:off x="0" y="0"/>
          <a:ext cx="0" cy="0"/>
          <a:chOff x="0" y="0"/>
          <a:chExt cx="0" cy="0"/>
        </a:xfrm>
      </p:grpSpPr>
      <p:sp>
        <p:nvSpPr>
          <p:cNvPr id="148" name="Google Shape;148;p71"/>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49" name="Google Shape;149;p7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7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71"/>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405E79"/>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152"/>
        <p:cNvGrpSpPr/>
        <p:nvPr/>
      </p:nvGrpSpPr>
      <p:grpSpPr>
        <a:xfrm>
          <a:off x="0" y="0"/>
          <a:ext cx="0" cy="0"/>
          <a:chOff x="0" y="0"/>
          <a:chExt cx="0" cy="0"/>
        </a:xfrm>
      </p:grpSpPr>
      <p:sp>
        <p:nvSpPr>
          <p:cNvPr id="153" name="Google Shape;153;p72"/>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4" name="Google Shape;154;p7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5" name="Google Shape;155;p7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72"/>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405E79"/>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57"/>
        <p:cNvGrpSpPr/>
        <p:nvPr/>
      </p:nvGrpSpPr>
      <p:grpSpPr>
        <a:xfrm>
          <a:off x="0" y="0"/>
          <a:ext cx="0" cy="0"/>
          <a:chOff x="0" y="0"/>
          <a:chExt cx="0" cy="0"/>
        </a:xfrm>
      </p:grpSpPr>
      <p:sp>
        <p:nvSpPr>
          <p:cNvPr id="158" name="Google Shape;158;p7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9" name="Google Shape;159;p73"/>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60" name="Google Shape;160;p73"/>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1" name="Google Shape;161;p73"/>
          <p:cNvSpPr>
            <a:spLocks noGrp="1"/>
          </p:cNvSpPr>
          <p:nvPr>
            <p:ph type="pic" idx="2"/>
          </p:nvPr>
        </p:nvSpPr>
        <p:spPr>
          <a:xfrm>
            <a:off x="0" y="0"/>
            <a:ext cx="4340225" cy="6858000"/>
          </a:xfrm>
          <a:prstGeom prst="rect">
            <a:avLst/>
          </a:prstGeom>
          <a:noFill/>
          <a:ln>
            <a:noFill/>
          </a:ln>
        </p:spPr>
      </p:sp>
      <p:sp>
        <p:nvSpPr>
          <p:cNvPr id="162" name="Google Shape;162;p7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63"/>
        <p:cNvGrpSpPr/>
        <p:nvPr/>
      </p:nvGrpSpPr>
      <p:grpSpPr>
        <a:xfrm>
          <a:off x="0" y="0"/>
          <a:ext cx="0" cy="0"/>
          <a:chOff x="0" y="0"/>
          <a:chExt cx="0" cy="0"/>
        </a:xfrm>
      </p:grpSpPr>
      <p:sp>
        <p:nvSpPr>
          <p:cNvPr id="164" name="Google Shape;164;p7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5" name="Google Shape;165;p74"/>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66" name="Google Shape;166;p74"/>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7" name="Google Shape;167;p74"/>
          <p:cNvSpPr>
            <a:spLocks noGrp="1"/>
          </p:cNvSpPr>
          <p:nvPr>
            <p:ph type="pic" idx="2"/>
          </p:nvPr>
        </p:nvSpPr>
        <p:spPr>
          <a:xfrm>
            <a:off x="0" y="0"/>
            <a:ext cx="4340225" cy="6858000"/>
          </a:xfrm>
          <a:prstGeom prst="rect">
            <a:avLst/>
          </a:prstGeom>
          <a:noFill/>
          <a:ln>
            <a:noFill/>
          </a:ln>
        </p:spPr>
      </p:sp>
      <p:sp>
        <p:nvSpPr>
          <p:cNvPr id="168" name="Google Shape;168;p7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69"/>
        <p:cNvGrpSpPr/>
        <p:nvPr/>
      </p:nvGrpSpPr>
      <p:grpSpPr>
        <a:xfrm>
          <a:off x="0" y="0"/>
          <a:ext cx="0" cy="0"/>
          <a:chOff x="0" y="0"/>
          <a:chExt cx="0" cy="0"/>
        </a:xfrm>
      </p:grpSpPr>
      <p:sp>
        <p:nvSpPr>
          <p:cNvPr id="170" name="Google Shape;170;p75"/>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71" name="Google Shape;171;p75"/>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72" name="Google Shape;172;p75"/>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3" name="Google Shape;173;p75"/>
          <p:cNvSpPr>
            <a:spLocks noGrp="1"/>
          </p:cNvSpPr>
          <p:nvPr>
            <p:ph type="pic" idx="2"/>
          </p:nvPr>
        </p:nvSpPr>
        <p:spPr>
          <a:xfrm>
            <a:off x="0" y="0"/>
            <a:ext cx="4340225" cy="6858000"/>
          </a:xfrm>
          <a:prstGeom prst="rect">
            <a:avLst/>
          </a:prstGeom>
          <a:noFill/>
          <a:ln>
            <a:noFill/>
          </a:ln>
        </p:spPr>
      </p:sp>
      <p:sp>
        <p:nvSpPr>
          <p:cNvPr id="174" name="Google Shape;174;p75"/>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75"/>
        <p:cNvGrpSpPr/>
        <p:nvPr/>
      </p:nvGrpSpPr>
      <p:grpSpPr>
        <a:xfrm>
          <a:off x="0" y="0"/>
          <a:ext cx="0" cy="0"/>
          <a:chOff x="0" y="0"/>
          <a:chExt cx="0" cy="0"/>
        </a:xfrm>
      </p:grpSpPr>
      <p:sp>
        <p:nvSpPr>
          <p:cNvPr id="176" name="Google Shape;176;p76"/>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77" name="Google Shape;177;p76"/>
          <p:cNvGrpSpPr/>
          <p:nvPr/>
        </p:nvGrpSpPr>
        <p:grpSpPr>
          <a:xfrm>
            <a:off x="-208788" y="0"/>
            <a:ext cx="12609576" cy="2174490"/>
            <a:chOff x="0" y="5043119"/>
            <a:chExt cx="12192000" cy="1814883"/>
          </a:xfrm>
        </p:grpSpPr>
        <p:pic>
          <p:nvPicPr>
            <p:cNvPr id="178" name="Google Shape;178;p7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9" name="Google Shape;179;p76"/>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0" name="Google Shape;180;p76"/>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1" name="Google Shape;181;p7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2" name="Google Shape;182;p7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7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7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7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7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 name="Google Shape;187;p7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8"/>
        <p:cNvGrpSpPr/>
        <p:nvPr/>
      </p:nvGrpSpPr>
      <p:grpSpPr>
        <a:xfrm>
          <a:off x="0" y="0"/>
          <a:ext cx="0" cy="0"/>
          <a:chOff x="0" y="0"/>
          <a:chExt cx="0" cy="0"/>
        </a:xfrm>
      </p:grpSpPr>
      <p:sp>
        <p:nvSpPr>
          <p:cNvPr id="189" name="Google Shape;189;p77"/>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90" name="Google Shape;190;p77"/>
          <p:cNvGrpSpPr/>
          <p:nvPr/>
        </p:nvGrpSpPr>
        <p:grpSpPr>
          <a:xfrm>
            <a:off x="-208788" y="0"/>
            <a:ext cx="12609576" cy="2174490"/>
            <a:chOff x="0" y="5043119"/>
            <a:chExt cx="12192000" cy="1814883"/>
          </a:xfrm>
        </p:grpSpPr>
        <p:pic>
          <p:nvPicPr>
            <p:cNvPr id="191" name="Google Shape;191;p77"/>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2" name="Google Shape;192;p77"/>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3" name="Google Shape;193;p77"/>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4" name="Google Shape;194;p7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5" name="Google Shape;195;p7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7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7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7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7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 name="Google Shape;200;p7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201"/>
        <p:cNvGrpSpPr/>
        <p:nvPr/>
      </p:nvGrpSpPr>
      <p:grpSpPr>
        <a:xfrm>
          <a:off x="0" y="0"/>
          <a:ext cx="0" cy="0"/>
          <a:chOff x="0" y="0"/>
          <a:chExt cx="0" cy="0"/>
        </a:xfrm>
      </p:grpSpPr>
      <p:sp>
        <p:nvSpPr>
          <p:cNvPr id="202" name="Google Shape;202;p78"/>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203" name="Google Shape;203;p78"/>
          <p:cNvGrpSpPr/>
          <p:nvPr/>
        </p:nvGrpSpPr>
        <p:grpSpPr>
          <a:xfrm>
            <a:off x="-208788" y="0"/>
            <a:ext cx="12609576" cy="2174490"/>
            <a:chOff x="0" y="5043119"/>
            <a:chExt cx="12192000" cy="1814883"/>
          </a:xfrm>
        </p:grpSpPr>
        <p:pic>
          <p:nvPicPr>
            <p:cNvPr id="204" name="Google Shape;204;p78"/>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205" name="Google Shape;205;p78"/>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206" name="Google Shape;206;p78"/>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7" name="Google Shape;207;p7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8" name="Google Shape;208;p7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9" name="Google Shape;209;p7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0" name="Google Shape;210;p7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 name="Google Shape;211;p7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7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 name="Google Shape;213;p7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14"/>
        <p:cNvGrpSpPr/>
        <p:nvPr/>
      </p:nvGrpSpPr>
      <p:grpSpPr>
        <a:xfrm>
          <a:off x="0" y="0"/>
          <a:ext cx="0" cy="0"/>
          <a:chOff x="0" y="0"/>
          <a:chExt cx="0" cy="0"/>
        </a:xfrm>
      </p:grpSpPr>
      <p:sp>
        <p:nvSpPr>
          <p:cNvPr id="215" name="Google Shape;215;p79"/>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6" name="Google Shape;216;p79"/>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7" name="Google Shape;217;p79"/>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8" name="Google Shape;218;p79"/>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7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7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53"/>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4" name="Google Shape;24;p5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5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53"/>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27"/>
        <p:cNvGrpSpPr/>
        <p:nvPr/>
      </p:nvGrpSpPr>
      <p:grpSpPr>
        <a:xfrm>
          <a:off x="0" y="0"/>
          <a:ext cx="0" cy="0"/>
          <a:chOff x="0" y="0"/>
          <a:chExt cx="0" cy="0"/>
        </a:xfrm>
      </p:grpSpPr>
      <p:sp>
        <p:nvSpPr>
          <p:cNvPr id="28" name="Google Shape;28;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29" name="Google Shape;29;p54"/>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30" name="Google Shape;30;p54"/>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1" name="Google Shape;31;p5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5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34"/>
        <p:cNvGrpSpPr/>
        <p:nvPr/>
      </p:nvGrpSpPr>
      <p:grpSpPr>
        <a:xfrm>
          <a:off x="0" y="0"/>
          <a:ext cx="0" cy="0"/>
          <a:chOff x="0" y="0"/>
          <a:chExt cx="0" cy="0"/>
        </a:xfrm>
      </p:grpSpPr>
      <p:sp>
        <p:nvSpPr>
          <p:cNvPr id="35" name="Google Shape;35;p5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6" name="Google Shape;36;p55"/>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37" name="Google Shape;37;p55"/>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38" name="Google Shape;38;p55"/>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55"/>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40"/>
        <p:cNvGrpSpPr/>
        <p:nvPr/>
      </p:nvGrpSpPr>
      <p:grpSpPr>
        <a:xfrm>
          <a:off x="0" y="0"/>
          <a:ext cx="0" cy="0"/>
          <a:chOff x="0" y="0"/>
          <a:chExt cx="0" cy="0"/>
        </a:xfrm>
      </p:grpSpPr>
      <p:grpSp>
        <p:nvGrpSpPr>
          <p:cNvPr id="41" name="Google Shape;41;p56"/>
          <p:cNvGrpSpPr/>
          <p:nvPr/>
        </p:nvGrpSpPr>
        <p:grpSpPr>
          <a:xfrm>
            <a:off x="0" y="5303520"/>
            <a:ext cx="12192000" cy="1639827"/>
            <a:chOff x="0" y="5303520"/>
            <a:chExt cx="12192000" cy="1639827"/>
          </a:xfrm>
        </p:grpSpPr>
        <p:pic>
          <p:nvPicPr>
            <p:cNvPr id="42" name="Google Shape;42;p5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43" name="Google Shape;43;p5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44" name="Google Shape;44;p5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56"/>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56"/>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47"/>
        <p:cNvGrpSpPr/>
        <p:nvPr/>
      </p:nvGrpSpPr>
      <p:grpSpPr>
        <a:xfrm>
          <a:off x="0" y="0"/>
          <a:ext cx="0" cy="0"/>
          <a:chOff x="0" y="0"/>
          <a:chExt cx="0" cy="0"/>
        </a:xfrm>
      </p:grpSpPr>
      <p:sp>
        <p:nvSpPr>
          <p:cNvPr id="48" name="Google Shape;48;p57"/>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49" name="Google Shape;49;p57"/>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50" name="Google Shape;50;p57"/>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51" name="Google Shape;51;p57"/>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52" name="Google Shape;52;p5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5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54"/>
        <p:cNvGrpSpPr/>
        <p:nvPr/>
      </p:nvGrpSpPr>
      <p:grpSpPr>
        <a:xfrm>
          <a:off x="0" y="0"/>
          <a:ext cx="0" cy="0"/>
          <a:chOff x="0" y="0"/>
          <a:chExt cx="0" cy="0"/>
        </a:xfrm>
      </p:grpSpPr>
      <p:sp>
        <p:nvSpPr>
          <p:cNvPr id="55" name="Google Shape;55;p5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56" name="Google Shape;56;p58"/>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57" name="Google Shape;57;p58"/>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58" name="Google Shape;58;p58"/>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58"/>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60"/>
        <p:cNvGrpSpPr/>
        <p:nvPr/>
      </p:nvGrpSpPr>
      <p:grpSpPr>
        <a:xfrm>
          <a:off x="0" y="0"/>
          <a:ext cx="0" cy="0"/>
          <a:chOff x="0" y="0"/>
          <a:chExt cx="0" cy="0"/>
        </a:xfrm>
      </p:grpSpPr>
      <p:sp>
        <p:nvSpPr>
          <p:cNvPr id="61" name="Google Shape;61;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62" name="Google Shape;62;p59"/>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63" name="Google Shape;63;p5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64" name="Google Shape;64;p5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5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5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5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28" name="Google Shape;228;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9" name="Google Shape;229;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en-US" sz="4400" b="1" i="0" u="none" strike="noStrike" cap="none" dirty="0">
                <a:solidFill>
                  <a:srgbClr val="35B2B4"/>
                </a:solidFill>
                <a:latin typeface="Helvetica Neue"/>
                <a:ea typeface="Helvetica Neue"/>
                <a:cs typeface="Helvetica Neue"/>
                <a:sym typeface="Helvetica Neue"/>
              </a:rPr>
              <a:t>KIT DE FORMATION</a:t>
            </a:r>
            <a:r>
              <a:rPr lang="en-GB" sz="4400" b="1" i="0" u="none" strike="noStrike" cap="none" dirty="0">
                <a:solidFill>
                  <a:srgbClr val="35B2B4"/>
                </a:solidFill>
                <a:latin typeface="Helvetica Neue"/>
                <a:ea typeface="Helvetica Neue"/>
                <a:cs typeface="Helvetica Neue"/>
                <a:sym typeface="Helvetica Neue"/>
              </a:rPr>
              <a:t> </a:t>
            </a:r>
            <a:endParaRPr dirty="0"/>
          </a:p>
          <a:p>
            <a:pPr marL="0" marR="0" lvl="0" indent="0" algn="r" rtl="0">
              <a:lnSpc>
                <a:spcPct val="90000"/>
              </a:lnSpc>
              <a:spcBef>
                <a:spcPts val="1000"/>
              </a:spcBef>
              <a:spcAft>
                <a:spcPts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algn="r">
              <a:lnSpc>
                <a:spcPct val="90000"/>
              </a:lnSpc>
              <a:spcBef>
                <a:spcPts val="1000"/>
              </a:spcBef>
              <a:buClr>
                <a:srgbClr val="AC6B97"/>
              </a:buClr>
              <a:buSzPts val="3600"/>
            </a:pPr>
            <a:r>
              <a:rPr lang="fr-FR" sz="3600" b="1" i="0" u="none" strike="noStrike" cap="none" dirty="0">
                <a:solidFill>
                  <a:srgbClr val="AC6B97"/>
                </a:solidFill>
                <a:latin typeface="Helvetica Neue"/>
                <a:ea typeface="Helvetica Neue"/>
                <a:cs typeface="Helvetica Neue"/>
                <a:sym typeface="Helvetica Neue"/>
              </a:rPr>
              <a:t>BOÎTE À OUTILS INTER-AGENCES :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10"/>
          <p:cNvSpPr txBox="1">
            <a:spLocks noGrp="1"/>
          </p:cNvSpPr>
          <p:nvPr>
            <p:ph type="body" idx="1"/>
          </p:nvPr>
        </p:nvSpPr>
        <p:spPr>
          <a:xfrm>
            <a:off x="4100513" y="266883"/>
            <a:ext cx="7807070" cy="1271587"/>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accent6"/>
              </a:buClr>
              <a:buSzPts val="3200"/>
              <a:buNone/>
            </a:pPr>
            <a:r>
              <a:rPr lang="fr-FR" dirty="0"/>
              <a:t>CONTACT INITIAL AVEC UN ENFANT EN SITUATION DE TRAVAIL DES ENFANTS : </a:t>
            </a:r>
            <a:endParaRPr dirty="0"/>
          </a:p>
        </p:txBody>
      </p:sp>
      <p:sp>
        <p:nvSpPr>
          <p:cNvPr id="323" name="Google Shape;323;p10"/>
          <p:cNvSpPr txBox="1">
            <a:spLocks noGrp="1"/>
          </p:cNvSpPr>
          <p:nvPr>
            <p:ph type="body" idx="2"/>
          </p:nvPr>
        </p:nvSpPr>
        <p:spPr>
          <a:xfrm>
            <a:off x="4100513" y="1538470"/>
            <a:ext cx="7525430" cy="5213479"/>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5"/>
              </a:buClr>
              <a:buSzPts val="2800"/>
              <a:buChar char="•"/>
            </a:pPr>
            <a:r>
              <a:rPr lang="fr-FR" sz="2400" dirty="0"/>
              <a:t>Respecter les exigences d'identification et de signalement</a:t>
            </a:r>
            <a:r>
              <a:rPr lang="en-GB" sz="2400" dirty="0"/>
              <a:t>  </a:t>
            </a:r>
            <a:endParaRPr sz="2400" dirty="0"/>
          </a:p>
          <a:p>
            <a:pPr marL="228600" lvl="0" indent="-228600" algn="l" rtl="0">
              <a:lnSpc>
                <a:spcPct val="90000"/>
              </a:lnSpc>
              <a:spcBef>
                <a:spcPts val="1000"/>
              </a:spcBef>
              <a:spcAft>
                <a:spcPts val="0"/>
              </a:spcAft>
              <a:buClr>
                <a:schemeClr val="accent5"/>
              </a:buClr>
              <a:buSzPts val="2800"/>
              <a:buChar char="•"/>
            </a:pPr>
            <a:r>
              <a:rPr lang="fr-FR" sz="2400" dirty="0"/>
              <a:t>Demander le consentement pour intervenir et partager les données</a:t>
            </a:r>
            <a:endParaRPr sz="2400" dirty="0"/>
          </a:p>
          <a:p>
            <a:pPr marL="228600" lvl="0" indent="-228600" algn="l" rtl="0">
              <a:lnSpc>
                <a:spcPct val="90000"/>
              </a:lnSpc>
              <a:spcBef>
                <a:spcPts val="1000"/>
              </a:spcBef>
              <a:spcAft>
                <a:spcPts val="0"/>
              </a:spcAft>
              <a:buClr>
                <a:schemeClr val="accent5"/>
              </a:buClr>
              <a:buSzPts val="2800"/>
              <a:buChar char="•"/>
            </a:pPr>
            <a:r>
              <a:rPr lang="fr-FR" sz="2400" dirty="0"/>
              <a:t>Apporter une prise en charge et une réponse compatissante</a:t>
            </a:r>
            <a:r>
              <a:rPr lang="en-GB" sz="2400" dirty="0"/>
              <a:t> </a:t>
            </a:r>
            <a:endParaRPr sz="2400" dirty="0"/>
          </a:p>
          <a:p>
            <a:pPr marL="228600" lvl="0" indent="-228600" algn="l" rtl="0">
              <a:lnSpc>
                <a:spcPct val="90000"/>
              </a:lnSpc>
              <a:spcBef>
                <a:spcPts val="1000"/>
              </a:spcBef>
              <a:spcAft>
                <a:spcPts val="0"/>
              </a:spcAft>
              <a:buClr>
                <a:schemeClr val="accent5"/>
              </a:buClr>
              <a:buSzPts val="2800"/>
              <a:buChar char="•"/>
            </a:pPr>
            <a:r>
              <a:rPr lang="fr-FR" sz="2400" dirty="0"/>
              <a:t>Fournir des informations (droits et services)</a:t>
            </a:r>
            <a:endParaRPr sz="2400" dirty="0"/>
          </a:p>
          <a:p>
            <a:pPr marL="228600" lvl="0" indent="-228600" algn="l" rtl="0">
              <a:lnSpc>
                <a:spcPct val="90000"/>
              </a:lnSpc>
              <a:spcBef>
                <a:spcPts val="1000"/>
              </a:spcBef>
              <a:spcAft>
                <a:spcPts val="0"/>
              </a:spcAft>
              <a:buClr>
                <a:schemeClr val="accent5"/>
              </a:buClr>
              <a:buSzPts val="2800"/>
              <a:buChar char="•"/>
            </a:pPr>
            <a:r>
              <a:rPr lang="fr-FR" sz="2400" dirty="0"/>
              <a:t>Prendre les informations de base et les coordonnées</a:t>
            </a:r>
            <a:r>
              <a:rPr lang="en-GB" sz="2400" dirty="0"/>
              <a:t> </a:t>
            </a:r>
            <a:endParaRPr sz="2400" dirty="0"/>
          </a:p>
          <a:p>
            <a:pPr marL="228600" lvl="0" indent="-228600" algn="l" rtl="0">
              <a:lnSpc>
                <a:spcPct val="90000"/>
              </a:lnSpc>
              <a:spcBef>
                <a:spcPts val="1000"/>
              </a:spcBef>
              <a:spcAft>
                <a:spcPts val="0"/>
              </a:spcAft>
              <a:buClr>
                <a:schemeClr val="accent5"/>
              </a:buClr>
              <a:buSzPts val="2800"/>
              <a:buChar char="•"/>
            </a:pPr>
            <a:r>
              <a:rPr lang="fr-FR" sz="2400" dirty="0"/>
              <a:t>Suivre les mécanismes de référencement</a:t>
            </a:r>
            <a:endParaRPr sz="2400" dirty="0"/>
          </a:p>
          <a:p>
            <a:pPr marL="228600" lvl="0" indent="-228600" algn="l" rtl="0">
              <a:lnSpc>
                <a:spcPct val="90000"/>
              </a:lnSpc>
              <a:spcBef>
                <a:spcPts val="1000"/>
              </a:spcBef>
              <a:spcAft>
                <a:spcPts val="0"/>
              </a:spcAft>
              <a:buClr>
                <a:schemeClr val="accent5"/>
              </a:buClr>
              <a:buSzPts val="2800"/>
              <a:buChar char="•"/>
            </a:pPr>
            <a:r>
              <a:rPr lang="fr-FR" sz="2400" dirty="0"/>
              <a:t>Identifier et répondre aux besoins immédiats</a:t>
            </a:r>
            <a:r>
              <a:rPr lang="en-GB" sz="2400" dirty="0"/>
              <a:t> </a:t>
            </a:r>
            <a:endParaRPr sz="2400" dirty="0"/>
          </a:p>
          <a:p>
            <a:pPr marL="228600" lvl="0" indent="-228600" algn="l" rtl="0">
              <a:lnSpc>
                <a:spcPct val="90000"/>
              </a:lnSpc>
              <a:spcBef>
                <a:spcPts val="1000"/>
              </a:spcBef>
              <a:spcAft>
                <a:spcPts val="0"/>
              </a:spcAft>
              <a:buClr>
                <a:schemeClr val="accent5"/>
              </a:buClr>
              <a:buSzPts val="2800"/>
              <a:buChar char="•"/>
            </a:pPr>
            <a:r>
              <a:rPr lang="fr-FR" sz="2400" dirty="0"/>
              <a:t>Déterminer si les enfants répondent aux critères de vulnérabilité pour la gestion de cas</a:t>
            </a:r>
            <a:endParaRPr sz="2400" dirty="0">
              <a:solidFill>
                <a:srgbClr val="FF0000"/>
              </a:solidFill>
            </a:endParaRPr>
          </a:p>
          <a:p>
            <a:pPr marL="228600" lvl="0" indent="-50800" algn="l" rtl="0">
              <a:lnSpc>
                <a:spcPct val="90000"/>
              </a:lnSpc>
              <a:spcBef>
                <a:spcPts val="1000"/>
              </a:spcBef>
              <a:spcAft>
                <a:spcPts val="0"/>
              </a:spcAft>
              <a:buClr>
                <a:schemeClr val="accent5"/>
              </a:buClr>
              <a:buSzPts val="2800"/>
              <a:buNone/>
            </a:pPr>
            <a:endParaRPr dirty="0"/>
          </a:p>
        </p:txBody>
      </p:sp>
      <p:sp>
        <p:nvSpPr>
          <p:cNvPr id="324" name="Google Shape;324;p1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BONNES PRATIQUES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1"/>
          <p:cNvSpPr txBox="1">
            <a:spLocks noGrp="1"/>
          </p:cNvSpPr>
          <p:nvPr>
            <p:ph type="body" idx="1"/>
          </p:nvPr>
        </p:nvSpPr>
        <p:spPr>
          <a:xfrm>
            <a:off x="4100512" y="528638"/>
            <a:ext cx="7637397" cy="127158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accent6"/>
              </a:buClr>
              <a:buSzPts val="3200"/>
              <a:buNone/>
            </a:pPr>
            <a:r>
              <a:rPr lang="fr-FR" dirty="0"/>
              <a:t>LORSQUE LES ENFANTS NE RÉPONDENT PAS AUX CRITÈRES DE LA GESTION DE CAS : </a:t>
            </a:r>
            <a:endParaRPr dirty="0"/>
          </a:p>
        </p:txBody>
      </p:sp>
      <p:sp>
        <p:nvSpPr>
          <p:cNvPr id="331" name="Google Shape;331;p11"/>
          <p:cNvSpPr txBox="1">
            <a:spLocks noGrp="1"/>
          </p:cNvSpPr>
          <p:nvPr>
            <p:ph type="body" idx="2"/>
          </p:nvPr>
        </p:nvSpPr>
        <p:spPr>
          <a:xfrm>
            <a:off x="4100512" y="2058734"/>
            <a:ext cx="7469447" cy="479926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5"/>
              </a:buClr>
              <a:buSzPts val="2800"/>
              <a:buChar char="•"/>
            </a:pPr>
            <a:r>
              <a:rPr lang="en-GB" sz="2600" dirty="0"/>
              <a:t>Référer aux services appropriés </a:t>
            </a:r>
            <a:endParaRPr sz="2600" dirty="0"/>
          </a:p>
          <a:p>
            <a:pPr marL="228600" lvl="0" indent="-228600" algn="l" rtl="0">
              <a:lnSpc>
                <a:spcPct val="90000"/>
              </a:lnSpc>
              <a:spcBef>
                <a:spcPts val="1000"/>
              </a:spcBef>
              <a:spcAft>
                <a:spcPts val="0"/>
              </a:spcAft>
              <a:buClr>
                <a:schemeClr val="accent5"/>
              </a:buClr>
              <a:buSzPts val="2800"/>
              <a:buChar char="•"/>
            </a:pPr>
            <a:r>
              <a:rPr lang="fr-FR" sz="2600" dirty="0"/>
              <a:t>Fournir des informations sur qui peut les soutenir</a:t>
            </a:r>
            <a:r>
              <a:rPr lang="en-GB" sz="2600" dirty="0"/>
              <a:t> </a:t>
            </a:r>
            <a:endParaRPr sz="2600" dirty="0"/>
          </a:p>
          <a:p>
            <a:pPr marL="228600" lvl="0" indent="-228600" algn="l" rtl="0">
              <a:lnSpc>
                <a:spcPct val="90000"/>
              </a:lnSpc>
              <a:spcBef>
                <a:spcPts val="1000"/>
              </a:spcBef>
              <a:spcAft>
                <a:spcPts val="0"/>
              </a:spcAft>
              <a:buClr>
                <a:schemeClr val="accent5"/>
              </a:buClr>
              <a:buSzPts val="2800"/>
              <a:buChar char="•"/>
            </a:pPr>
            <a:r>
              <a:rPr lang="fr-FR" sz="2600" dirty="0"/>
              <a:t>Expliquer avec tact pourquoi vous n'êtes pas en mesure de les soutenir </a:t>
            </a:r>
            <a:r>
              <a:rPr lang="en-GB" sz="2600" dirty="0"/>
              <a:t>  </a:t>
            </a:r>
            <a:endParaRPr sz="2600" dirty="0"/>
          </a:p>
          <a:p>
            <a:pPr marL="228600" lvl="0" indent="-228600" algn="l" rtl="0">
              <a:lnSpc>
                <a:spcPct val="90000"/>
              </a:lnSpc>
              <a:spcBef>
                <a:spcPts val="1000"/>
              </a:spcBef>
              <a:spcAft>
                <a:spcPts val="0"/>
              </a:spcAft>
              <a:buClr>
                <a:schemeClr val="accent5"/>
              </a:buClr>
              <a:buSzPts val="2800"/>
              <a:buChar char="•"/>
            </a:pPr>
            <a:r>
              <a:rPr lang="en-GB" sz="2600" dirty="0"/>
              <a:t>Rester poli et amical </a:t>
            </a:r>
            <a:endParaRPr sz="2600" dirty="0"/>
          </a:p>
          <a:p>
            <a:pPr marL="228600" lvl="0" indent="-228600" algn="l" rtl="0">
              <a:lnSpc>
                <a:spcPct val="90000"/>
              </a:lnSpc>
              <a:spcBef>
                <a:spcPts val="1000"/>
              </a:spcBef>
              <a:spcAft>
                <a:spcPts val="0"/>
              </a:spcAft>
              <a:buClr>
                <a:schemeClr val="accent5"/>
              </a:buClr>
              <a:buSzPts val="2800"/>
              <a:buChar char="•"/>
            </a:pPr>
            <a:r>
              <a:rPr lang="fr-FR" sz="2600" dirty="0"/>
              <a:t>Difuser largement les critères de gestion de cas afin que l'on sache qui vous pouvez aider et comment</a:t>
            </a:r>
            <a:r>
              <a:rPr lang="en-GB" sz="2600" dirty="0"/>
              <a:t> </a:t>
            </a:r>
            <a:endParaRPr sz="2600" dirty="0"/>
          </a:p>
          <a:p>
            <a:pPr marL="228600" lvl="0" indent="-228600" algn="l" rtl="0">
              <a:lnSpc>
                <a:spcPct val="90000"/>
              </a:lnSpc>
              <a:spcBef>
                <a:spcPts val="1000"/>
              </a:spcBef>
              <a:spcAft>
                <a:spcPts val="0"/>
              </a:spcAft>
              <a:buClr>
                <a:schemeClr val="accent5"/>
              </a:buClr>
              <a:buSzPts val="2800"/>
              <a:buChar char="•"/>
            </a:pPr>
            <a:r>
              <a:rPr lang="fr-FR" sz="2600" dirty="0"/>
              <a:t>Donner un feedback aux agences qui vous réfèrent des enfants qui ne répondent pas à vos critères</a:t>
            </a:r>
            <a:r>
              <a:rPr lang="en-GB" sz="2600" dirty="0"/>
              <a:t> </a:t>
            </a:r>
            <a:endParaRPr sz="2600" dirty="0"/>
          </a:p>
        </p:txBody>
      </p:sp>
      <p:sp>
        <p:nvSpPr>
          <p:cNvPr id="332" name="Google Shape;332;p1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BONNES PRATIQUES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12"/>
          <p:cNvSpPr txBox="1">
            <a:spLocks noGrp="1"/>
          </p:cNvSpPr>
          <p:nvPr>
            <p:ph type="title"/>
          </p:nvPr>
        </p:nvSpPr>
        <p:spPr>
          <a:xfrm>
            <a:off x="2090927" y="2866832"/>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en-GB" dirty="0"/>
              <a:t>ENREGISTREMENT ET ÉVALUATION INITIALE</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3"/>
          <p:cNvSpPr txBox="1">
            <a:spLocks noGrp="1"/>
          </p:cNvSpPr>
          <p:nvPr>
            <p:ph type="body" idx="1"/>
          </p:nvPr>
        </p:nvSpPr>
        <p:spPr>
          <a:xfrm>
            <a:off x="4100513" y="528639"/>
            <a:ext cx="7300912" cy="635792"/>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2"/>
              </a:buClr>
              <a:buSzPts val="3200"/>
              <a:buNone/>
            </a:pPr>
            <a:r>
              <a:rPr lang="en-GB" dirty="0"/>
              <a:t>ENREGISTREMENT</a:t>
            </a:r>
            <a:endParaRPr dirty="0"/>
          </a:p>
        </p:txBody>
      </p:sp>
      <p:sp>
        <p:nvSpPr>
          <p:cNvPr id="344" name="Google Shape;344;p13"/>
          <p:cNvSpPr txBox="1">
            <a:spLocks noGrp="1"/>
          </p:cNvSpPr>
          <p:nvPr>
            <p:ph type="body" idx="2"/>
          </p:nvPr>
        </p:nvSpPr>
        <p:spPr>
          <a:xfrm>
            <a:off x="3913317" y="1164430"/>
            <a:ext cx="7675303" cy="5164931"/>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accent4"/>
              </a:buClr>
              <a:buSzPts val="2800"/>
              <a:buChar char="•"/>
            </a:pPr>
            <a:r>
              <a:rPr lang="fr-FR" sz="2600" dirty="0"/>
              <a:t>Enregistrer les informations de base</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Profiter de toutes les occasions pour observer et discuter avec les enfants de leur travail, de leur environnement et de leur protection sociale</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Les informations d'enregistrement sur le travail des enfants doivent inclure :</a:t>
            </a:r>
            <a:r>
              <a:rPr lang="en-GB" sz="2600" dirty="0"/>
              <a:t> </a:t>
            </a:r>
            <a:endParaRPr sz="2600" dirty="0"/>
          </a:p>
          <a:p>
            <a:pPr marL="685800" lvl="1" indent="-228600" algn="l" rtl="0">
              <a:lnSpc>
                <a:spcPct val="90000"/>
              </a:lnSpc>
              <a:spcBef>
                <a:spcPts val="500"/>
              </a:spcBef>
              <a:spcAft>
                <a:spcPts val="0"/>
              </a:spcAft>
              <a:buSzPts val="2400"/>
              <a:buChar char="•"/>
            </a:pPr>
            <a:r>
              <a:rPr lang="fr-FR" dirty="0"/>
              <a:t>Le nom et le lieu de travail (coordonnées), le type de travail effectué, le nombre d'heures et de jours travaillés, et où l'enfant peut être trouvé s'il n'est pas au travail</a:t>
            </a:r>
            <a:r>
              <a:rPr lang="en-US" dirty="0"/>
              <a:t> </a:t>
            </a:r>
          </a:p>
          <a:p>
            <a:pPr marL="685800" lvl="1" indent="-228600" algn="l" rtl="0">
              <a:lnSpc>
                <a:spcPct val="90000"/>
              </a:lnSpc>
              <a:spcBef>
                <a:spcPts val="500"/>
              </a:spcBef>
              <a:spcAft>
                <a:spcPts val="0"/>
              </a:spcAft>
              <a:buSzPts val="2400"/>
              <a:buChar char="•"/>
            </a:pPr>
            <a:r>
              <a:rPr lang="fr-FR" dirty="0"/>
              <a:t>Les préoccupations initiales liées aux travaux dangereux, au niveau d'éducation, aux risques de protection immédiats, à la santé et au bien-être de l'enfant</a:t>
            </a:r>
            <a:r>
              <a:rPr lang="en-US" dirty="0"/>
              <a:t>  </a:t>
            </a:r>
          </a:p>
          <a:p>
            <a:pPr marL="228600" lvl="0" indent="-50800" algn="l" rtl="0">
              <a:lnSpc>
                <a:spcPct val="90000"/>
              </a:lnSpc>
              <a:spcBef>
                <a:spcPts val="1000"/>
              </a:spcBef>
              <a:spcAft>
                <a:spcPts val="0"/>
              </a:spcAft>
              <a:buClr>
                <a:schemeClr val="accent4"/>
              </a:buClr>
              <a:buSzPts val="2800"/>
              <a:buNone/>
            </a:pPr>
            <a:endParaRPr dirty="0"/>
          </a:p>
          <a:p>
            <a:pPr marL="228600" lvl="0" indent="-50800" algn="l" rtl="0">
              <a:lnSpc>
                <a:spcPct val="90000"/>
              </a:lnSpc>
              <a:spcBef>
                <a:spcPts val="1000"/>
              </a:spcBef>
              <a:spcAft>
                <a:spcPts val="0"/>
              </a:spcAft>
              <a:buClr>
                <a:schemeClr val="accent4"/>
              </a:buClr>
              <a:buSzPts val="2800"/>
              <a:buNone/>
            </a:pPr>
            <a:endParaRPr dirty="0"/>
          </a:p>
        </p:txBody>
      </p:sp>
      <p:sp>
        <p:nvSpPr>
          <p:cNvPr id="345" name="Google Shape;345;p1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BONNES PRATIQUES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14"/>
          <p:cNvSpPr txBox="1">
            <a:spLocks noGrp="1"/>
          </p:cNvSpPr>
          <p:nvPr>
            <p:ph type="body" idx="1"/>
          </p:nvPr>
        </p:nvSpPr>
        <p:spPr>
          <a:xfrm>
            <a:off x="4100513" y="528638"/>
            <a:ext cx="7300912" cy="70914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2"/>
              </a:buClr>
              <a:buSzPts val="3200"/>
              <a:buNone/>
            </a:pPr>
            <a:r>
              <a:rPr lang="en-GB" dirty="0"/>
              <a:t>ÉVALUATION INITIALE</a:t>
            </a:r>
            <a:endParaRPr dirty="0"/>
          </a:p>
        </p:txBody>
      </p:sp>
      <p:sp>
        <p:nvSpPr>
          <p:cNvPr id="352" name="Google Shape;352;p14"/>
          <p:cNvSpPr txBox="1">
            <a:spLocks noGrp="1"/>
          </p:cNvSpPr>
          <p:nvPr>
            <p:ph type="body" idx="2"/>
          </p:nvPr>
        </p:nvSpPr>
        <p:spPr>
          <a:xfrm>
            <a:off x="4100513" y="1528314"/>
            <a:ext cx="7300912" cy="500964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4"/>
              </a:buClr>
              <a:buSzPts val="2800"/>
              <a:buChar char="•"/>
            </a:pPr>
            <a:r>
              <a:rPr lang="fr-FR" sz="2600" dirty="0"/>
              <a:t>Aide à élaborer un plan de prise en charge</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Première occasion d'établir une relation et d'instaurer la confiance</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Protection physique immédiate, non exposition à des facteurs qui mettent la vie en danger, conditions de travail, besoins fondamentaux, facteurs de protection</a:t>
            </a:r>
            <a:endParaRPr sz="2600" dirty="0"/>
          </a:p>
          <a:p>
            <a:pPr marL="228600" lvl="0" indent="-228600" algn="l" rtl="0">
              <a:lnSpc>
                <a:spcPct val="90000"/>
              </a:lnSpc>
              <a:spcBef>
                <a:spcPts val="1000"/>
              </a:spcBef>
              <a:spcAft>
                <a:spcPts val="0"/>
              </a:spcAft>
              <a:buClr>
                <a:schemeClr val="accent4"/>
              </a:buClr>
              <a:buSzPts val="2800"/>
              <a:buChar char="•"/>
            </a:pPr>
            <a:r>
              <a:rPr lang="fr-FR" sz="2600" dirty="0"/>
              <a:t>Suffisamment d'informations pour déterminer un niveau de risque préliminaire pour l'enfant afin de déterminer les prochaines étapes</a:t>
            </a:r>
            <a:r>
              <a:rPr lang="en-GB" sz="2600" dirty="0"/>
              <a:t>  </a:t>
            </a:r>
            <a:endParaRPr sz="2600" dirty="0"/>
          </a:p>
          <a:p>
            <a:pPr marL="228600" lvl="0" indent="-50800" algn="l" rtl="0">
              <a:lnSpc>
                <a:spcPct val="90000"/>
              </a:lnSpc>
              <a:spcBef>
                <a:spcPts val="1000"/>
              </a:spcBef>
              <a:spcAft>
                <a:spcPts val="0"/>
              </a:spcAft>
              <a:buClr>
                <a:schemeClr val="accent4"/>
              </a:buClr>
              <a:buSzPts val="2800"/>
              <a:buNone/>
            </a:pPr>
            <a:endParaRPr dirty="0"/>
          </a:p>
        </p:txBody>
      </p:sp>
      <p:sp>
        <p:nvSpPr>
          <p:cNvPr id="353" name="Google Shape;353;p1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BONNES PRATIQUES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15"/>
          <p:cNvSpPr txBox="1">
            <a:spLocks noGrp="1"/>
          </p:cNvSpPr>
          <p:nvPr>
            <p:ph type="title"/>
          </p:nvPr>
        </p:nvSpPr>
        <p:spPr>
          <a:xfrm>
            <a:off x="2170175" y="2633348"/>
            <a:ext cx="7851649" cy="5621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Helvetica Neue"/>
              <a:buNone/>
            </a:pPr>
            <a:r>
              <a:rPr lang="en-GB" dirty="0"/>
              <a:t>ÉVALUATION COMPLÈTE</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1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dirty="0"/>
              <a:t>DISCUSSION</a:t>
            </a:r>
            <a:endParaRPr dirty="0"/>
          </a:p>
        </p:txBody>
      </p:sp>
      <p:sp>
        <p:nvSpPr>
          <p:cNvPr id="365" name="Google Shape;365;p16"/>
          <p:cNvSpPr txBox="1">
            <a:spLocks noGrp="1"/>
          </p:cNvSpPr>
          <p:nvPr>
            <p:ph type="body" idx="2"/>
          </p:nvPr>
        </p:nvSpPr>
        <p:spPr>
          <a:xfrm>
            <a:off x="656023" y="2104250"/>
            <a:ext cx="10820015"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800"/>
              <a:buChar char="•"/>
            </a:pPr>
            <a:r>
              <a:rPr lang="fr-FR" dirty="0"/>
              <a:t>Comment l'évaluation complète des enfants astreints au travail des enfants se déroule-t-elle actuellement dans le contexte ? </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en-GB" dirty="0"/>
              <a:t>Quels outils sont-ils utilisés ? </a:t>
            </a:r>
            <a:endParaRPr dirty="0"/>
          </a:p>
          <a:p>
            <a:pPr marL="685800" lvl="1" indent="-228600" algn="l" rtl="0">
              <a:lnSpc>
                <a:spcPct val="90000"/>
              </a:lnSpc>
              <a:spcBef>
                <a:spcPts val="500"/>
              </a:spcBef>
              <a:spcAft>
                <a:spcPts val="0"/>
              </a:spcAft>
              <a:buSzPts val="2400"/>
              <a:buChar char="•"/>
            </a:pPr>
            <a:r>
              <a:rPr lang="fr-FR" dirty="0"/>
              <a:t>Quelles sont les questions incluses qui ont trait aux activités productives des enfants et au travail des enfants ? </a:t>
            </a:r>
            <a:r>
              <a:rPr lang="en-GB" dirty="0"/>
              <a:t> </a:t>
            </a:r>
            <a:endParaRPr dirty="0"/>
          </a:p>
          <a:p>
            <a:pPr marL="685800" lvl="1" indent="-228600" algn="l" rtl="0">
              <a:lnSpc>
                <a:spcPct val="90000"/>
              </a:lnSpc>
              <a:spcBef>
                <a:spcPts val="500"/>
              </a:spcBef>
              <a:spcAft>
                <a:spcPts val="0"/>
              </a:spcAft>
              <a:buSzPts val="2400"/>
              <a:buChar char="•"/>
            </a:pPr>
            <a:r>
              <a:rPr lang="fr-FR" dirty="0"/>
              <a:t>Quelles sont leurs meilleures pratiques pour parler du travail des enfants avec les enfants, les tuteurs et les autres membres de la famille ? </a:t>
            </a:r>
            <a:r>
              <a:rPr lang="en-GB" dirty="0"/>
              <a:t> </a:t>
            </a:r>
            <a:endParaRPr dirty="0"/>
          </a:p>
          <a:p>
            <a:pPr marL="685800" lvl="1" indent="-228600" algn="l" rtl="0">
              <a:lnSpc>
                <a:spcPct val="90000"/>
              </a:lnSpc>
              <a:spcBef>
                <a:spcPts val="500"/>
              </a:spcBef>
              <a:spcAft>
                <a:spcPts val="0"/>
              </a:spcAft>
              <a:buSzPts val="2400"/>
              <a:buChar char="•"/>
            </a:pPr>
            <a:r>
              <a:rPr lang="fr-FR" dirty="0"/>
              <a:t>Quels sont les principaux défis et lacunes ? </a:t>
            </a:r>
            <a:endParaRPr dirty="0"/>
          </a:p>
        </p:txBody>
      </p:sp>
      <p:pic>
        <p:nvPicPr>
          <p:cNvPr id="366" name="Google Shape;366;p16"/>
          <p:cNvPicPr preferRelativeResize="0"/>
          <p:nvPr/>
        </p:nvPicPr>
        <p:blipFill rotWithShape="1">
          <a:blip r:embed="rId3">
            <a:alphaModFix/>
          </a:blip>
          <a:srcRect/>
          <a:stretch/>
        </p:blipFill>
        <p:spPr>
          <a:xfrm>
            <a:off x="9825279" y="349781"/>
            <a:ext cx="1435100" cy="939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1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dirty="0"/>
              <a:t>ÉVALUATION COMPLÈTE</a:t>
            </a:r>
          </a:p>
          <a:p>
            <a:pPr marL="0" lvl="0" indent="0" algn="l" rtl="0">
              <a:lnSpc>
                <a:spcPct val="90000"/>
              </a:lnSpc>
              <a:spcBef>
                <a:spcPts val="1000"/>
              </a:spcBef>
              <a:spcAft>
                <a:spcPts val="0"/>
              </a:spcAft>
              <a:buClr>
                <a:srgbClr val="026794"/>
              </a:buClr>
              <a:buSzPts val="3200"/>
              <a:buNone/>
            </a:pPr>
            <a:r>
              <a:rPr lang="en-GB" dirty="0"/>
              <a:t>COMPREND :  </a:t>
            </a:r>
          </a:p>
        </p:txBody>
      </p:sp>
      <p:sp>
        <p:nvSpPr>
          <p:cNvPr id="373" name="Google Shape;373;p17"/>
          <p:cNvSpPr txBox="1">
            <a:spLocks noGrp="1"/>
          </p:cNvSpPr>
          <p:nvPr>
            <p:ph type="body" idx="2"/>
          </p:nvPr>
        </p:nvSpPr>
        <p:spPr>
          <a:xfrm>
            <a:off x="4100513" y="1734328"/>
            <a:ext cx="7300912" cy="4799266"/>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1"/>
              </a:buClr>
              <a:buSzPts val="2800"/>
              <a:buChar char="•"/>
            </a:pPr>
            <a:r>
              <a:rPr lang="fr-FR" dirty="0"/>
              <a:t>La possibilité d'évaluer les besoins holistiques d'un enfant astreint au travail des enfants</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Les risques immédiats, à moyen et à long terme pour l'enfant</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Les forces, les compétences, les ressources et les influences protectrices pour contrecarrer l'impact néfaste du travail des enfants</a:t>
            </a:r>
            <a:r>
              <a:rPr lang="en-GB" dirty="0"/>
              <a:t> l</a:t>
            </a:r>
            <a:endParaRPr dirty="0"/>
          </a:p>
          <a:p>
            <a:pPr marL="228600" lvl="0" indent="-228600" algn="l" rtl="0">
              <a:lnSpc>
                <a:spcPct val="90000"/>
              </a:lnSpc>
              <a:spcBef>
                <a:spcPts val="1000"/>
              </a:spcBef>
              <a:spcAft>
                <a:spcPts val="0"/>
              </a:spcAft>
              <a:buClr>
                <a:schemeClr val="accent1"/>
              </a:buClr>
              <a:buSzPts val="2800"/>
              <a:buChar char="•"/>
            </a:pPr>
            <a:r>
              <a:rPr lang="fr-FR" dirty="0"/>
              <a:t>L'enfant, les tuteurs, la famille élargie, les autres enfants (qui travaillent) dans le ménage</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Les visites à domicile, sur le lieu de travail et dans la communauté</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Les souhaits et les besoins de l'enfant</a:t>
            </a:r>
            <a:r>
              <a:rPr lang="en-GB" dirty="0"/>
              <a:t>    </a:t>
            </a:r>
            <a:endParaRPr dirty="0"/>
          </a:p>
          <a:p>
            <a:pPr marL="228600" lvl="0" indent="-50800" algn="l" rtl="0">
              <a:lnSpc>
                <a:spcPct val="90000"/>
              </a:lnSpc>
              <a:spcBef>
                <a:spcPts val="1000"/>
              </a:spcBef>
              <a:spcAft>
                <a:spcPts val="0"/>
              </a:spcAft>
              <a:buClr>
                <a:schemeClr val="accent1"/>
              </a:buClr>
              <a:buSzPts val="2800"/>
              <a:buNone/>
            </a:pPr>
            <a:endParaRPr dirty="0"/>
          </a:p>
        </p:txBody>
      </p:sp>
      <p:sp>
        <p:nvSpPr>
          <p:cNvPr id="374" name="Google Shape;374;p1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BONNES PRATIQUES</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18"/>
          <p:cNvSpPr txBox="1">
            <a:spLocks noGrp="1"/>
          </p:cNvSpPr>
          <p:nvPr>
            <p:ph type="body" idx="1"/>
          </p:nvPr>
        </p:nvSpPr>
        <p:spPr>
          <a:xfrm>
            <a:off x="4184780" y="350774"/>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dirty="0"/>
              <a:t>ÉVALUATION COMPLÈTE</a:t>
            </a:r>
          </a:p>
          <a:p>
            <a:pPr marL="0" lvl="0" indent="0" algn="l" rtl="0">
              <a:lnSpc>
                <a:spcPct val="90000"/>
              </a:lnSpc>
              <a:spcBef>
                <a:spcPts val="0"/>
              </a:spcBef>
              <a:spcAft>
                <a:spcPts val="0"/>
              </a:spcAft>
              <a:buClr>
                <a:srgbClr val="026794"/>
              </a:buClr>
              <a:buSzPts val="3200"/>
              <a:buNone/>
            </a:pPr>
            <a:r>
              <a:rPr lang="en-GB" dirty="0"/>
              <a:t>ACTIONS CLÉS :</a:t>
            </a:r>
            <a:endParaRPr dirty="0"/>
          </a:p>
        </p:txBody>
      </p:sp>
      <p:sp>
        <p:nvSpPr>
          <p:cNvPr id="381" name="Google Shape;381;p18"/>
          <p:cNvSpPr txBox="1">
            <a:spLocks noGrp="1"/>
          </p:cNvSpPr>
          <p:nvPr>
            <p:ph type="body" idx="2"/>
          </p:nvPr>
        </p:nvSpPr>
        <p:spPr>
          <a:xfrm>
            <a:off x="4100513" y="1622361"/>
            <a:ext cx="7469446" cy="466647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600"/>
              <a:buChar char="•"/>
            </a:pPr>
            <a:r>
              <a:rPr lang="fr-FR" sz="2400" dirty="0"/>
              <a:t>Identifier et comprendre les terminologies et concepts utilisés localement</a:t>
            </a:r>
            <a:r>
              <a:rPr lang="en-GB" sz="2400" dirty="0"/>
              <a:t> </a:t>
            </a:r>
            <a:endParaRPr sz="2400" dirty="0"/>
          </a:p>
          <a:p>
            <a:pPr marL="228600" lvl="0" indent="-228600" algn="l" rtl="0">
              <a:lnSpc>
                <a:spcPct val="90000"/>
              </a:lnSpc>
              <a:spcBef>
                <a:spcPts val="1000"/>
              </a:spcBef>
              <a:spcAft>
                <a:spcPts val="0"/>
              </a:spcAft>
              <a:buClr>
                <a:schemeClr val="accent1"/>
              </a:buClr>
              <a:buSzPts val="2600"/>
              <a:buChar char="•"/>
            </a:pPr>
            <a:r>
              <a:rPr lang="fr-FR" sz="2400" dirty="0"/>
              <a:t>Connaître les critères d'éligibilité, les niveaux de risque et les actions de gestion de cas associées pour les enfants en situation de travail des enfants</a:t>
            </a:r>
            <a:r>
              <a:rPr lang="en-GB" sz="2400" dirty="0"/>
              <a:t> </a:t>
            </a:r>
            <a:endParaRPr sz="2400" dirty="0"/>
          </a:p>
          <a:p>
            <a:pPr marL="228600" lvl="0" indent="-228600" algn="l" rtl="0">
              <a:lnSpc>
                <a:spcPct val="90000"/>
              </a:lnSpc>
              <a:spcBef>
                <a:spcPts val="1000"/>
              </a:spcBef>
              <a:spcAft>
                <a:spcPts val="0"/>
              </a:spcAft>
              <a:buClr>
                <a:schemeClr val="accent1"/>
              </a:buClr>
              <a:buSzPts val="2600"/>
              <a:buChar char="•"/>
            </a:pPr>
            <a:r>
              <a:rPr lang="fr-FR" sz="2400" dirty="0"/>
              <a:t>Être conscient que les tuteurs/enfants peuvent cacher certains aspects des activités productives de l'enfant : atténuer cela et poser des questions d'approfondissement ; utiliser des moyens favorables aux enfants ; procéder à des vérifications croisées</a:t>
            </a:r>
            <a:r>
              <a:rPr lang="en-GB" sz="2400" dirty="0"/>
              <a:t> </a:t>
            </a:r>
            <a:endParaRPr sz="2400" dirty="0"/>
          </a:p>
          <a:p>
            <a:pPr marL="228600" lvl="0" indent="-228600" algn="l" rtl="0">
              <a:lnSpc>
                <a:spcPct val="90000"/>
              </a:lnSpc>
              <a:spcBef>
                <a:spcPts val="1000"/>
              </a:spcBef>
              <a:spcAft>
                <a:spcPts val="0"/>
              </a:spcAft>
              <a:buClr>
                <a:schemeClr val="accent1"/>
              </a:buClr>
              <a:buSzPts val="2600"/>
              <a:buChar char="•"/>
            </a:pPr>
            <a:r>
              <a:rPr lang="fr-FR" sz="2400" dirty="0"/>
              <a:t>Utilisez et renforcez vos capacités d'observation</a:t>
            </a:r>
            <a:r>
              <a:rPr lang="en-GB" sz="2400" dirty="0"/>
              <a:t>  </a:t>
            </a:r>
            <a:endParaRPr sz="2400" dirty="0"/>
          </a:p>
        </p:txBody>
      </p:sp>
      <p:sp>
        <p:nvSpPr>
          <p:cNvPr id="382" name="Google Shape;382;p1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BONNES PRATIQUES</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dirty="0"/>
              <a:t>ÉVALUATION COMPLÈTE</a:t>
            </a:r>
          </a:p>
          <a:p>
            <a:pPr marL="0" lvl="0" indent="0" algn="l" rtl="0">
              <a:lnSpc>
                <a:spcPct val="90000"/>
              </a:lnSpc>
              <a:spcBef>
                <a:spcPts val="1000"/>
              </a:spcBef>
              <a:spcAft>
                <a:spcPts val="0"/>
              </a:spcAft>
              <a:buClr>
                <a:srgbClr val="026794"/>
              </a:buClr>
              <a:buSzPts val="3200"/>
              <a:buNone/>
            </a:pPr>
            <a:r>
              <a:rPr lang="en-GB" dirty="0"/>
              <a:t>ACTIONS CLÉS :</a:t>
            </a:r>
            <a:endParaRPr dirty="0"/>
          </a:p>
        </p:txBody>
      </p:sp>
      <p:sp>
        <p:nvSpPr>
          <p:cNvPr id="389" name="Google Shape;389;p19"/>
          <p:cNvSpPr txBox="1">
            <a:spLocks noGrp="1"/>
          </p:cNvSpPr>
          <p:nvPr>
            <p:ph type="body" idx="2"/>
          </p:nvPr>
        </p:nvSpPr>
        <p:spPr>
          <a:xfrm>
            <a:off x="4100513" y="1863852"/>
            <a:ext cx="7469446" cy="4555236"/>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1"/>
              </a:buClr>
              <a:buSzPts val="2800"/>
              <a:buChar char="•"/>
            </a:pPr>
            <a:r>
              <a:rPr lang="fr-FR" dirty="0"/>
              <a:t>Instaurer la confiance et le non-jugement</a:t>
            </a:r>
            <a:endParaRPr dirty="0"/>
          </a:p>
          <a:p>
            <a:pPr marL="228600" lvl="0" indent="-228600" algn="l" rtl="0">
              <a:lnSpc>
                <a:spcPct val="90000"/>
              </a:lnSpc>
              <a:spcBef>
                <a:spcPts val="1000"/>
              </a:spcBef>
              <a:spcAft>
                <a:spcPts val="0"/>
              </a:spcAft>
              <a:buClr>
                <a:schemeClr val="accent1"/>
              </a:buClr>
              <a:buSzPts val="2800"/>
              <a:buChar char="•"/>
            </a:pPr>
            <a:r>
              <a:rPr lang="fr-FR" dirty="0"/>
              <a:t>Rechercher la confidentialité sans l'influence des parents ou de l'employeur</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Développer des activités/espaces où le temps de réflexion hors de la maison/du travail est limité</a:t>
            </a:r>
            <a:endParaRPr dirty="0"/>
          </a:p>
          <a:p>
            <a:pPr marL="228600" lvl="0" indent="-228600" algn="l" rtl="0">
              <a:lnSpc>
                <a:spcPct val="90000"/>
              </a:lnSpc>
              <a:spcBef>
                <a:spcPts val="1000"/>
              </a:spcBef>
              <a:spcAft>
                <a:spcPts val="0"/>
              </a:spcAft>
              <a:buClr>
                <a:schemeClr val="accent1"/>
              </a:buClr>
              <a:buSzPts val="2800"/>
              <a:buChar char="•"/>
            </a:pPr>
            <a:r>
              <a:rPr lang="fr-FR" dirty="0"/>
              <a:t>Obtenir des informations au fil du temps, évaluer d'abord l'étendue du préjudice à la maison et au travail</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Prévoir un temps suffisant pour les individus</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en-GB" dirty="0"/>
              <a:t>Apporter un soutien émotionnel </a:t>
            </a:r>
            <a:endParaRPr dirty="0"/>
          </a:p>
          <a:p>
            <a:pPr marL="228600" lvl="0" indent="-228600" algn="l" rtl="0">
              <a:lnSpc>
                <a:spcPct val="90000"/>
              </a:lnSpc>
              <a:spcBef>
                <a:spcPts val="1000"/>
              </a:spcBef>
              <a:spcAft>
                <a:spcPts val="0"/>
              </a:spcAft>
              <a:buClr>
                <a:schemeClr val="accent1"/>
              </a:buClr>
              <a:buSzPts val="2800"/>
              <a:buChar char="•"/>
            </a:pPr>
            <a:r>
              <a:rPr lang="fr-FR" dirty="0"/>
              <a:t>Agir immédiatement sur les révélations</a:t>
            </a:r>
            <a:r>
              <a:rPr lang="en-GB" dirty="0"/>
              <a:t>  </a:t>
            </a:r>
            <a:endParaRPr dirty="0"/>
          </a:p>
          <a:p>
            <a:pPr marL="228600" lvl="0" indent="-50800" algn="l" rtl="0">
              <a:lnSpc>
                <a:spcPct val="90000"/>
              </a:lnSpc>
              <a:spcBef>
                <a:spcPts val="1000"/>
              </a:spcBef>
              <a:spcAft>
                <a:spcPts val="0"/>
              </a:spcAft>
              <a:buClr>
                <a:schemeClr val="accent1"/>
              </a:buClr>
              <a:buSzPts val="2800"/>
              <a:buNone/>
            </a:pPr>
            <a:endParaRPr dirty="0"/>
          </a:p>
        </p:txBody>
      </p:sp>
      <p:sp>
        <p:nvSpPr>
          <p:cNvPr id="390" name="Google Shape;390;p1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BONNES PRATIQUES</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
          <p:cNvSpPr txBox="1">
            <a:spLocks noGrp="1"/>
          </p:cNvSpPr>
          <p:nvPr>
            <p:ph type="body" idx="1"/>
          </p:nvPr>
        </p:nvSpPr>
        <p:spPr>
          <a:xfrm>
            <a:off x="658368" y="897468"/>
            <a:ext cx="11119104"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fr-FR" sz="4000" dirty="0"/>
              <a:t>SÉANCE 12 : PROTECTION DE L'ENFANCE : GESTION DE CAS 2</a:t>
            </a:r>
            <a:endParaRPr dirty="0"/>
          </a:p>
        </p:txBody>
      </p:sp>
      <p:sp>
        <p:nvSpPr>
          <p:cNvPr id="236" name="Google Shape;236;p2"/>
          <p:cNvSpPr txBox="1">
            <a:spLocks noGrp="1"/>
          </p:cNvSpPr>
          <p:nvPr>
            <p:ph type="body" idx="2"/>
          </p:nvPr>
        </p:nvSpPr>
        <p:spPr>
          <a:xfrm>
            <a:off x="1754188" y="3051921"/>
            <a:ext cx="8683625" cy="3315011"/>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1000"/>
              </a:spcBef>
              <a:spcAft>
                <a:spcPts val="0"/>
              </a:spcAft>
              <a:buClr>
                <a:schemeClr val="lt1"/>
              </a:buClr>
              <a:buSzPts val="2800"/>
              <a:buFont typeface="Arial"/>
              <a:buChar char="•"/>
            </a:pPr>
            <a:r>
              <a:rPr lang="en-GB" b="1" dirty="0"/>
              <a:t> </a:t>
            </a:r>
            <a:endParaRPr dirty="0"/>
          </a:p>
          <a:p>
            <a:pPr marL="457200" lvl="0" indent="-279400" algn="l" rtl="0">
              <a:lnSpc>
                <a:spcPct val="90000"/>
              </a:lnSpc>
              <a:spcBef>
                <a:spcPts val="1000"/>
              </a:spcBef>
              <a:spcAft>
                <a:spcPts val="0"/>
              </a:spcAft>
              <a:buClr>
                <a:schemeClr val="lt1"/>
              </a:buClr>
              <a:buSzPts val="2800"/>
              <a:buFont typeface="Arial"/>
              <a:buNone/>
            </a:pP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20"/>
          <p:cNvSpPr txBox="1">
            <a:spLocks noGrp="1"/>
          </p:cNvSpPr>
          <p:nvPr>
            <p:ph type="title"/>
          </p:nvPr>
        </p:nvSpPr>
        <p:spPr>
          <a:xfrm>
            <a:off x="656023" y="365125"/>
            <a:ext cx="6963977"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fr-FR" dirty="0"/>
              <a:t>ACTIVITÉ : REPÉRER LES RISQUES ET LES DANGERS</a:t>
            </a:r>
            <a:endParaRPr dirty="0"/>
          </a:p>
        </p:txBody>
      </p:sp>
      <p:sp>
        <p:nvSpPr>
          <p:cNvPr id="397" name="Google Shape;397;p20"/>
          <p:cNvSpPr txBox="1">
            <a:spLocks noGrp="1"/>
          </p:cNvSpPr>
          <p:nvPr>
            <p:ph type="body" idx="1"/>
          </p:nvPr>
        </p:nvSpPr>
        <p:spPr>
          <a:xfrm>
            <a:off x="656022" y="1971675"/>
            <a:ext cx="10820015" cy="79590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1"/>
              </a:buClr>
              <a:buSzPts val="2800"/>
              <a:buNone/>
            </a:pPr>
            <a:r>
              <a:rPr lang="fr-FR" dirty="0"/>
              <a:t>IL Y A BEAUCOUP DE RISQUES ET DE DANGERS DU TRAVAIL DES ENFANTS DANS CES IMAGES DESSINÉES PAR DES ENFANTS</a:t>
            </a:r>
            <a:endParaRPr dirty="0"/>
          </a:p>
        </p:txBody>
      </p:sp>
      <p:sp>
        <p:nvSpPr>
          <p:cNvPr id="398" name="Google Shape;398;p20"/>
          <p:cNvSpPr txBox="1">
            <a:spLocks noGrp="1"/>
          </p:cNvSpPr>
          <p:nvPr>
            <p:ph type="body" idx="2"/>
          </p:nvPr>
        </p:nvSpPr>
        <p:spPr>
          <a:xfrm>
            <a:off x="685992" y="3462037"/>
            <a:ext cx="10820015" cy="2586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800"/>
              <a:buChar char="•"/>
            </a:pPr>
            <a:r>
              <a:rPr lang="en-GB" dirty="0">
                <a:solidFill>
                  <a:schemeClr val="dk2"/>
                </a:solidFill>
                <a:latin typeface="Helvetica Neue"/>
                <a:ea typeface="Helvetica Neue"/>
                <a:cs typeface="Helvetica Neue"/>
                <a:sym typeface="Helvetica Neue"/>
              </a:rPr>
              <a:t>Combien pouvez-vous en repérer ?  </a:t>
            </a:r>
            <a:endParaRPr dirty="0"/>
          </a:p>
          <a:p>
            <a:pPr marL="228600" lvl="0" indent="-228600" algn="l" rtl="0">
              <a:lnSpc>
                <a:spcPct val="90000"/>
              </a:lnSpc>
              <a:spcBef>
                <a:spcPts val="1000"/>
              </a:spcBef>
              <a:spcAft>
                <a:spcPts val="0"/>
              </a:spcAft>
              <a:buClr>
                <a:schemeClr val="accent1"/>
              </a:buClr>
              <a:buSzPts val="2800"/>
              <a:buChar char="•"/>
            </a:pPr>
            <a:r>
              <a:rPr lang="fr-FR" dirty="0">
                <a:solidFill>
                  <a:schemeClr val="dk2"/>
                </a:solidFill>
                <a:latin typeface="Helvetica Neue"/>
                <a:ea typeface="Helvetica Neue"/>
                <a:cs typeface="Helvetica Neue"/>
                <a:sym typeface="Helvetica Neue"/>
              </a:rPr>
              <a:t>Écrivez-en autant que vous le pouvez dans la boîte de chat</a:t>
            </a:r>
            <a:r>
              <a:rPr lang="en-GB" dirty="0">
                <a:solidFill>
                  <a:schemeClr val="dk2"/>
                </a:solidFill>
                <a:latin typeface="Helvetica Neue"/>
                <a:ea typeface="Helvetica Neue"/>
                <a:cs typeface="Helvetica Neue"/>
                <a:sym typeface="Helvetica Neue"/>
              </a:rPr>
              <a:t>. </a:t>
            </a:r>
            <a:endParaRPr dirty="0"/>
          </a:p>
          <a:p>
            <a:pPr marL="228600" lvl="0" indent="-228600" algn="l" rtl="0">
              <a:lnSpc>
                <a:spcPct val="90000"/>
              </a:lnSpc>
              <a:spcBef>
                <a:spcPts val="1000"/>
              </a:spcBef>
              <a:spcAft>
                <a:spcPts val="0"/>
              </a:spcAft>
              <a:buClr>
                <a:schemeClr val="accent1"/>
              </a:buClr>
              <a:buSzPts val="2800"/>
              <a:buChar char="•"/>
            </a:pPr>
            <a:r>
              <a:rPr lang="fr-FR" dirty="0">
                <a:solidFill>
                  <a:schemeClr val="dk2"/>
                </a:solidFill>
                <a:latin typeface="Helvetica Neue"/>
                <a:ea typeface="Helvetica Neue"/>
                <a:cs typeface="Helvetica Neue"/>
                <a:sym typeface="Helvetica Neue"/>
              </a:rPr>
              <a:t>Quelles sont vos observations au fur et à mesure que vous les identifiez ?</a:t>
            </a:r>
            <a:r>
              <a:rPr lang="en-GB" dirty="0">
                <a:solidFill>
                  <a:schemeClr val="dk2"/>
                </a:solidFill>
                <a:latin typeface="Helvetica Neue"/>
                <a:ea typeface="Helvetica Neue"/>
                <a:cs typeface="Helvetica Neue"/>
                <a:sym typeface="Helvetica Neue"/>
              </a:rPr>
              <a:t> </a:t>
            </a:r>
            <a:endParaRPr dirty="0"/>
          </a:p>
          <a:p>
            <a:pPr marL="228600" lvl="0" indent="-228600" algn="l" rtl="0">
              <a:lnSpc>
                <a:spcPct val="90000"/>
              </a:lnSpc>
              <a:spcBef>
                <a:spcPts val="1000"/>
              </a:spcBef>
              <a:spcAft>
                <a:spcPts val="0"/>
              </a:spcAft>
              <a:buClr>
                <a:schemeClr val="accent1"/>
              </a:buClr>
              <a:buSzPts val="2800"/>
              <a:buChar char="•"/>
            </a:pPr>
            <a:r>
              <a:rPr lang="fr-FR" dirty="0">
                <a:solidFill>
                  <a:schemeClr val="dk2"/>
                </a:solidFill>
                <a:latin typeface="Helvetica Neue"/>
                <a:ea typeface="Helvetica Neue"/>
                <a:cs typeface="Helvetica Neue"/>
                <a:sym typeface="Helvetica Neue"/>
              </a:rPr>
              <a:t>S'il s'agissait d'enfants réels, comment réagiriez-vous ? </a:t>
            </a:r>
            <a:r>
              <a:rPr lang="en-GB" dirty="0">
                <a:solidFill>
                  <a:schemeClr val="dk2"/>
                </a:solidFill>
                <a:latin typeface="Helvetica Neue"/>
                <a:ea typeface="Helvetica Neue"/>
                <a:cs typeface="Helvetica Neue"/>
                <a:sym typeface="Helvetica Neue"/>
              </a:rPr>
              <a:t> </a:t>
            </a:r>
            <a:endParaRPr dirty="0">
              <a:solidFill>
                <a:schemeClr val="dk2"/>
              </a:solidFill>
            </a:endParaRPr>
          </a:p>
          <a:p>
            <a:pPr marL="228600" lvl="0" indent="-50800" algn="l" rtl="0">
              <a:lnSpc>
                <a:spcPct val="90000"/>
              </a:lnSpc>
              <a:spcBef>
                <a:spcPts val="1000"/>
              </a:spcBef>
              <a:spcAft>
                <a:spcPts val="0"/>
              </a:spcAft>
              <a:buClr>
                <a:schemeClr val="accent1"/>
              </a:buClr>
              <a:buSzPts val="2800"/>
              <a:buNone/>
            </a:pPr>
            <a:endParaRPr dirty="0"/>
          </a:p>
        </p:txBody>
      </p:sp>
      <p:pic>
        <p:nvPicPr>
          <p:cNvPr id="399" name="Google Shape;399;p20"/>
          <p:cNvPicPr preferRelativeResize="0"/>
          <p:nvPr/>
        </p:nvPicPr>
        <p:blipFill rotWithShape="1">
          <a:blip r:embed="rId3">
            <a:alphaModFix/>
          </a:blip>
          <a:srcRect/>
          <a:stretch/>
        </p:blipFill>
        <p:spPr>
          <a:xfrm>
            <a:off x="8089281" y="-341313"/>
            <a:ext cx="3386757" cy="338675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21"/>
          <p:cNvSpPr txBox="1"/>
          <p:nvPr/>
        </p:nvSpPr>
        <p:spPr>
          <a:xfrm>
            <a:off x="4873690" y="0"/>
            <a:ext cx="2441510" cy="206513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406" name="Google Shape;406;p21"/>
          <p:cNvSpPr txBox="1"/>
          <p:nvPr/>
        </p:nvSpPr>
        <p:spPr>
          <a:xfrm>
            <a:off x="4873690" y="4665306"/>
            <a:ext cx="2441510" cy="219269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407" name="Google Shape;407;p21"/>
          <p:cNvSpPr txBox="1"/>
          <p:nvPr/>
        </p:nvSpPr>
        <p:spPr>
          <a:xfrm>
            <a:off x="5425751" y="318995"/>
            <a:ext cx="1337388" cy="132343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4000" dirty="0">
                <a:solidFill>
                  <a:schemeClr val="dk1"/>
                </a:solidFill>
                <a:latin typeface="Calibri"/>
                <a:ea typeface="Calibri"/>
                <a:cs typeface="Calibri"/>
                <a:sym typeface="Calibri"/>
              </a:rPr>
              <a:t>SPOT THE </a:t>
            </a:r>
            <a:endParaRPr dirty="0"/>
          </a:p>
        </p:txBody>
      </p:sp>
      <p:pic>
        <p:nvPicPr>
          <p:cNvPr id="408" name="Google Shape;408;p21"/>
          <p:cNvPicPr preferRelativeResize="0"/>
          <p:nvPr/>
        </p:nvPicPr>
        <p:blipFill rotWithShape="1">
          <a:blip r:embed="rId3">
            <a:alphaModFix/>
          </a:blip>
          <a:srcRect/>
          <a:stretch/>
        </p:blipFill>
        <p:spPr>
          <a:xfrm>
            <a:off x="0" y="10498"/>
            <a:ext cx="2906840" cy="4086292"/>
          </a:xfrm>
          <a:prstGeom prst="rect">
            <a:avLst/>
          </a:prstGeom>
          <a:noFill/>
          <a:ln>
            <a:noFill/>
          </a:ln>
        </p:spPr>
      </p:pic>
      <p:pic>
        <p:nvPicPr>
          <p:cNvPr id="409" name="Google Shape;409;p21"/>
          <p:cNvPicPr preferRelativeResize="0"/>
          <p:nvPr/>
        </p:nvPicPr>
        <p:blipFill rotWithShape="1">
          <a:blip r:embed="rId4">
            <a:alphaModFix/>
          </a:blip>
          <a:srcRect/>
          <a:stretch/>
        </p:blipFill>
        <p:spPr>
          <a:xfrm>
            <a:off x="2921028" y="0"/>
            <a:ext cx="2431765" cy="4070903"/>
          </a:xfrm>
          <a:prstGeom prst="rect">
            <a:avLst/>
          </a:prstGeom>
          <a:noFill/>
          <a:ln>
            <a:noFill/>
          </a:ln>
        </p:spPr>
      </p:pic>
      <p:pic>
        <p:nvPicPr>
          <p:cNvPr id="410" name="Google Shape;410;p21"/>
          <p:cNvPicPr preferRelativeResize="0"/>
          <p:nvPr/>
        </p:nvPicPr>
        <p:blipFill rotWithShape="1">
          <a:blip r:embed="rId5">
            <a:alphaModFix/>
          </a:blip>
          <a:srcRect/>
          <a:stretch/>
        </p:blipFill>
        <p:spPr>
          <a:xfrm>
            <a:off x="5366985" y="10497"/>
            <a:ext cx="3084910" cy="4070903"/>
          </a:xfrm>
          <a:prstGeom prst="rect">
            <a:avLst/>
          </a:prstGeom>
          <a:noFill/>
          <a:ln>
            <a:noFill/>
          </a:ln>
        </p:spPr>
      </p:pic>
      <p:pic>
        <p:nvPicPr>
          <p:cNvPr id="411" name="Google Shape;411;p21"/>
          <p:cNvPicPr preferRelativeResize="0"/>
          <p:nvPr/>
        </p:nvPicPr>
        <p:blipFill rotWithShape="1">
          <a:blip r:embed="rId6">
            <a:alphaModFix/>
          </a:blip>
          <a:srcRect/>
          <a:stretch/>
        </p:blipFill>
        <p:spPr>
          <a:xfrm>
            <a:off x="8466083" y="4388554"/>
            <a:ext cx="3734593" cy="2449789"/>
          </a:xfrm>
          <a:prstGeom prst="rect">
            <a:avLst/>
          </a:prstGeom>
          <a:noFill/>
          <a:ln>
            <a:noFill/>
          </a:ln>
        </p:spPr>
      </p:pic>
      <p:pic>
        <p:nvPicPr>
          <p:cNvPr id="412" name="Google Shape;412;p21"/>
          <p:cNvPicPr preferRelativeResize="0"/>
          <p:nvPr/>
        </p:nvPicPr>
        <p:blipFill rotWithShape="1">
          <a:blip r:embed="rId7">
            <a:alphaModFix/>
          </a:blip>
          <a:srcRect/>
          <a:stretch/>
        </p:blipFill>
        <p:spPr>
          <a:xfrm>
            <a:off x="8466084" y="2217737"/>
            <a:ext cx="3720402" cy="2376791"/>
          </a:xfrm>
          <a:prstGeom prst="rect">
            <a:avLst/>
          </a:prstGeom>
          <a:noFill/>
          <a:ln>
            <a:noFill/>
          </a:ln>
        </p:spPr>
      </p:pic>
      <p:pic>
        <p:nvPicPr>
          <p:cNvPr id="413" name="Google Shape;413;p21"/>
          <p:cNvPicPr preferRelativeResize="0"/>
          <p:nvPr/>
        </p:nvPicPr>
        <p:blipFill rotWithShape="1">
          <a:blip r:embed="rId8">
            <a:alphaModFix/>
          </a:blip>
          <a:srcRect/>
          <a:stretch/>
        </p:blipFill>
        <p:spPr>
          <a:xfrm>
            <a:off x="14920" y="4070903"/>
            <a:ext cx="3750448" cy="2802487"/>
          </a:xfrm>
          <a:prstGeom prst="rect">
            <a:avLst/>
          </a:prstGeom>
          <a:noFill/>
          <a:ln>
            <a:noFill/>
          </a:ln>
        </p:spPr>
      </p:pic>
      <p:pic>
        <p:nvPicPr>
          <p:cNvPr id="414" name="Google Shape;414;p21"/>
          <p:cNvPicPr preferRelativeResize="0"/>
          <p:nvPr/>
        </p:nvPicPr>
        <p:blipFill rotWithShape="1">
          <a:blip r:embed="rId9">
            <a:alphaModFix/>
          </a:blip>
          <a:srcRect/>
          <a:stretch/>
        </p:blipFill>
        <p:spPr>
          <a:xfrm>
            <a:off x="10342179" y="-1"/>
            <a:ext cx="1872684" cy="1150883"/>
          </a:xfrm>
          <a:prstGeom prst="rect">
            <a:avLst/>
          </a:prstGeom>
          <a:noFill/>
          <a:ln>
            <a:noFill/>
          </a:ln>
        </p:spPr>
      </p:pic>
      <p:pic>
        <p:nvPicPr>
          <p:cNvPr id="415" name="Google Shape;415;p21"/>
          <p:cNvPicPr preferRelativeResize="0"/>
          <p:nvPr/>
        </p:nvPicPr>
        <p:blipFill rotWithShape="1">
          <a:blip r:embed="rId10">
            <a:alphaModFix/>
          </a:blip>
          <a:srcRect/>
          <a:stretch/>
        </p:blipFill>
        <p:spPr>
          <a:xfrm>
            <a:off x="10812678" y="4544452"/>
            <a:ext cx="1402185" cy="2293891"/>
          </a:xfrm>
          <a:prstGeom prst="rect">
            <a:avLst/>
          </a:prstGeom>
          <a:noFill/>
          <a:ln>
            <a:noFill/>
          </a:ln>
        </p:spPr>
      </p:pic>
      <p:pic>
        <p:nvPicPr>
          <p:cNvPr id="416" name="Google Shape;416;p21"/>
          <p:cNvPicPr preferRelativeResize="0"/>
          <p:nvPr/>
        </p:nvPicPr>
        <p:blipFill rotWithShape="1">
          <a:blip r:embed="rId11">
            <a:alphaModFix/>
          </a:blip>
          <a:srcRect/>
          <a:stretch/>
        </p:blipFill>
        <p:spPr>
          <a:xfrm>
            <a:off x="8451894" y="1101027"/>
            <a:ext cx="1890285" cy="1150883"/>
          </a:xfrm>
          <a:prstGeom prst="rect">
            <a:avLst/>
          </a:prstGeom>
          <a:noFill/>
          <a:ln>
            <a:noFill/>
          </a:ln>
        </p:spPr>
      </p:pic>
      <p:pic>
        <p:nvPicPr>
          <p:cNvPr id="417" name="Google Shape;417;p21"/>
          <p:cNvPicPr preferRelativeResize="0"/>
          <p:nvPr/>
        </p:nvPicPr>
        <p:blipFill rotWithShape="1">
          <a:blip r:embed="rId12">
            <a:alphaModFix/>
          </a:blip>
          <a:srcRect/>
          <a:stretch/>
        </p:blipFill>
        <p:spPr>
          <a:xfrm>
            <a:off x="8448482" y="10497"/>
            <a:ext cx="1890285" cy="1090530"/>
          </a:xfrm>
          <a:prstGeom prst="rect">
            <a:avLst/>
          </a:prstGeom>
          <a:noFill/>
          <a:ln>
            <a:noFill/>
          </a:ln>
        </p:spPr>
      </p:pic>
      <p:pic>
        <p:nvPicPr>
          <p:cNvPr id="418" name="Google Shape;418;p21"/>
          <p:cNvPicPr preferRelativeResize="0"/>
          <p:nvPr/>
        </p:nvPicPr>
        <p:blipFill rotWithShape="1">
          <a:blip r:embed="rId13">
            <a:alphaModFix/>
          </a:blip>
          <a:srcRect/>
          <a:stretch/>
        </p:blipFill>
        <p:spPr>
          <a:xfrm>
            <a:off x="10342179" y="1124674"/>
            <a:ext cx="1890285" cy="1150883"/>
          </a:xfrm>
          <a:prstGeom prst="rect">
            <a:avLst/>
          </a:prstGeom>
          <a:noFill/>
          <a:ln>
            <a:noFill/>
          </a:ln>
        </p:spPr>
      </p:pic>
      <p:pic>
        <p:nvPicPr>
          <p:cNvPr id="419" name="Google Shape;419;p21"/>
          <p:cNvPicPr preferRelativeResize="0"/>
          <p:nvPr/>
        </p:nvPicPr>
        <p:blipFill rotWithShape="1">
          <a:blip r:embed="rId14">
            <a:alphaModFix/>
          </a:blip>
          <a:srcRect/>
          <a:stretch/>
        </p:blipFill>
        <p:spPr>
          <a:xfrm>
            <a:off x="3765368" y="4070903"/>
            <a:ext cx="4683113" cy="234894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2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Helvetica Neue"/>
              <a:buNone/>
            </a:pPr>
            <a:r>
              <a:rPr lang="en-GB" dirty="0"/>
              <a:t>QU'AVEZ-VOUS OBSERVÉ ?</a:t>
            </a:r>
            <a:endParaRPr dirty="0"/>
          </a:p>
        </p:txBody>
      </p:sp>
      <p:sp>
        <p:nvSpPr>
          <p:cNvPr id="425" name="Google Shape;425;p22"/>
          <p:cNvSpPr txBox="1">
            <a:spLocks noGrp="1"/>
          </p:cNvSpPr>
          <p:nvPr>
            <p:ph type="body" idx="4"/>
          </p:nvPr>
        </p:nvSpPr>
        <p:spPr>
          <a:xfrm>
            <a:off x="656022" y="1954925"/>
            <a:ext cx="4830378" cy="4350758"/>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accent1"/>
              </a:buClr>
              <a:buSzPts val="2400"/>
              <a:buChar char="•"/>
            </a:pPr>
            <a:r>
              <a:rPr lang="en-GB" dirty="0"/>
              <a:t>Outils tranchants  </a:t>
            </a:r>
            <a:endParaRPr dirty="0"/>
          </a:p>
          <a:p>
            <a:pPr marL="228600" lvl="0" indent="-228600" algn="l" rtl="0">
              <a:lnSpc>
                <a:spcPct val="90000"/>
              </a:lnSpc>
              <a:spcBef>
                <a:spcPts val="1000"/>
              </a:spcBef>
              <a:spcAft>
                <a:spcPts val="0"/>
              </a:spcAft>
              <a:buClr>
                <a:schemeClr val="accent1"/>
              </a:buClr>
              <a:buSzPts val="2400"/>
              <a:buChar char="•"/>
            </a:pPr>
            <a:r>
              <a:rPr lang="en-GB" dirty="0"/>
              <a:t>Porter des charges lourdes   </a:t>
            </a:r>
            <a:endParaRPr dirty="0"/>
          </a:p>
          <a:p>
            <a:pPr marL="228600" lvl="0" indent="-228600" algn="l" rtl="0">
              <a:lnSpc>
                <a:spcPct val="90000"/>
              </a:lnSpc>
              <a:spcBef>
                <a:spcPts val="1000"/>
              </a:spcBef>
              <a:spcAft>
                <a:spcPts val="0"/>
              </a:spcAft>
              <a:buClr>
                <a:schemeClr val="accent1"/>
              </a:buClr>
              <a:buSzPts val="2400"/>
              <a:buChar char="•"/>
            </a:pPr>
            <a:r>
              <a:rPr lang="fr-FR" dirty="0"/>
              <a:t>Porter des vêtements/chaussures inadaptés ou ne pas en porter</a:t>
            </a:r>
            <a:r>
              <a:rPr lang="en-GB" dirty="0"/>
              <a:t> </a:t>
            </a:r>
            <a:endParaRPr dirty="0"/>
          </a:p>
          <a:p>
            <a:pPr marL="228600" lvl="0" indent="-228600" algn="l" rtl="0">
              <a:lnSpc>
                <a:spcPct val="90000"/>
              </a:lnSpc>
              <a:spcBef>
                <a:spcPts val="1000"/>
              </a:spcBef>
              <a:spcAft>
                <a:spcPts val="0"/>
              </a:spcAft>
              <a:buClr>
                <a:schemeClr val="accent1"/>
              </a:buClr>
              <a:buSzPts val="2400"/>
              <a:buChar char="•"/>
            </a:pPr>
            <a:r>
              <a:rPr lang="en-GB" dirty="0"/>
              <a:t>Abus physique/punition </a:t>
            </a:r>
            <a:endParaRPr dirty="0"/>
          </a:p>
          <a:p>
            <a:pPr marL="228600" lvl="0" indent="-228600" algn="l" rtl="0">
              <a:lnSpc>
                <a:spcPct val="90000"/>
              </a:lnSpc>
              <a:spcBef>
                <a:spcPts val="1000"/>
              </a:spcBef>
              <a:spcAft>
                <a:spcPts val="0"/>
              </a:spcAft>
              <a:buClr>
                <a:schemeClr val="accent1"/>
              </a:buClr>
              <a:buSzPts val="2400"/>
              <a:buChar char="•"/>
            </a:pPr>
            <a:r>
              <a:rPr lang="en-GB" dirty="0"/>
              <a:t>Détresse/abus psychologique </a:t>
            </a:r>
            <a:endParaRPr dirty="0"/>
          </a:p>
          <a:p>
            <a:pPr marL="228600" lvl="0" indent="-228600" algn="l" rtl="0">
              <a:lnSpc>
                <a:spcPct val="90000"/>
              </a:lnSpc>
              <a:spcBef>
                <a:spcPts val="1000"/>
              </a:spcBef>
              <a:spcAft>
                <a:spcPts val="0"/>
              </a:spcAft>
              <a:buClr>
                <a:schemeClr val="accent1"/>
              </a:buClr>
              <a:buSzPts val="2400"/>
              <a:buChar char="•"/>
            </a:pPr>
            <a:r>
              <a:rPr lang="fr-FR" dirty="0"/>
              <a:t>Manque de voix, de contrôle, de liberté</a:t>
            </a:r>
            <a:r>
              <a:rPr lang="en-GB" dirty="0"/>
              <a:t>  </a:t>
            </a:r>
            <a:endParaRPr dirty="0"/>
          </a:p>
          <a:p>
            <a:pPr marL="228600" lvl="0" indent="-228600" algn="l" rtl="0">
              <a:lnSpc>
                <a:spcPct val="90000"/>
              </a:lnSpc>
              <a:spcBef>
                <a:spcPts val="1000"/>
              </a:spcBef>
              <a:spcAft>
                <a:spcPts val="0"/>
              </a:spcAft>
              <a:buClr>
                <a:schemeClr val="accent1"/>
              </a:buClr>
              <a:buSzPts val="2400"/>
              <a:buChar char="•"/>
            </a:pPr>
            <a:r>
              <a:rPr lang="en-GB" dirty="0"/>
              <a:t>Travail de nuit  </a:t>
            </a:r>
            <a:endParaRPr dirty="0"/>
          </a:p>
          <a:p>
            <a:pPr marL="228600" lvl="0" indent="-228600" algn="l" rtl="0">
              <a:lnSpc>
                <a:spcPct val="90000"/>
              </a:lnSpc>
              <a:spcBef>
                <a:spcPts val="1000"/>
              </a:spcBef>
              <a:spcAft>
                <a:spcPts val="0"/>
              </a:spcAft>
              <a:buClr>
                <a:schemeClr val="accent1"/>
              </a:buClr>
              <a:buSzPts val="2400"/>
              <a:buChar char="•"/>
            </a:pPr>
            <a:r>
              <a:rPr lang="en-GB" dirty="0"/>
              <a:t>Travail dans l'industrie  </a:t>
            </a:r>
            <a:endParaRPr dirty="0"/>
          </a:p>
          <a:p>
            <a:pPr marL="228600" lvl="0" indent="-228600" algn="l" rtl="0">
              <a:lnSpc>
                <a:spcPct val="90000"/>
              </a:lnSpc>
              <a:spcBef>
                <a:spcPts val="1000"/>
              </a:spcBef>
              <a:spcAft>
                <a:spcPts val="0"/>
              </a:spcAft>
              <a:buClr>
                <a:schemeClr val="accent1"/>
              </a:buClr>
              <a:buSzPts val="2400"/>
              <a:buChar char="•"/>
            </a:pPr>
            <a:r>
              <a:rPr lang="en-GB" dirty="0"/>
              <a:t>Émanations  </a:t>
            </a:r>
            <a:endParaRPr dirty="0"/>
          </a:p>
        </p:txBody>
      </p:sp>
      <p:sp>
        <p:nvSpPr>
          <p:cNvPr id="426" name="Google Shape;426;p22"/>
          <p:cNvSpPr txBox="1">
            <a:spLocks noGrp="1"/>
          </p:cNvSpPr>
          <p:nvPr>
            <p:ph type="body" idx="6"/>
          </p:nvPr>
        </p:nvSpPr>
        <p:spPr>
          <a:xfrm>
            <a:off x="6814990" y="1954925"/>
            <a:ext cx="4962482" cy="435075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400"/>
              <a:buChar char="•"/>
            </a:pPr>
            <a:r>
              <a:rPr lang="en-GB" dirty="0"/>
              <a:t>Pesticides et produits chimiques  </a:t>
            </a:r>
            <a:endParaRPr dirty="0"/>
          </a:p>
          <a:p>
            <a:pPr marL="228600" lvl="0" indent="-228600" algn="l" rtl="0">
              <a:lnSpc>
                <a:spcPct val="90000"/>
              </a:lnSpc>
              <a:spcBef>
                <a:spcPts val="1000"/>
              </a:spcBef>
              <a:spcAft>
                <a:spcPts val="0"/>
              </a:spcAft>
              <a:buClr>
                <a:schemeClr val="accent1"/>
              </a:buClr>
              <a:buSzPts val="2400"/>
              <a:buChar char="•"/>
            </a:pPr>
            <a:r>
              <a:rPr lang="en-GB" dirty="0"/>
              <a:t>Trafic </a:t>
            </a:r>
            <a:endParaRPr dirty="0"/>
          </a:p>
          <a:p>
            <a:pPr marL="228600" lvl="0" indent="-228600" algn="l" rtl="0">
              <a:lnSpc>
                <a:spcPct val="90000"/>
              </a:lnSpc>
              <a:spcBef>
                <a:spcPts val="1000"/>
              </a:spcBef>
              <a:spcAft>
                <a:spcPts val="0"/>
              </a:spcAft>
              <a:buClr>
                <a:schemeClr val="accent1"/>
              </a:buClr>
              <a:buSzPts val="2400"/>
              <a:buChar char="•"/>
            </a:pPr>
            <a:r>
              <a:rPr lang="en-GB" dirty="0"/>
              <a:t>Machines </a:t>
            </a:r>
            <a:endParaRPr dirty="0"/>
          </a:p>
          <a:p>
            <a:pPr marL="228600" lvl="0" indent="-228600" algn="l" rtl="0">
              <a:lnSpc>
                <a:spcPct val="90000"/>
              </a:lnSpc>
              <a:spcBef>
                <a:spcPts val="1000"/>
              </a:spcBef>
              <a:spcAft>
                <a:spcPts val="0"/>
              </a:spcAft>
              <a:buClr>
                <a:schemeClr val="accent1"/>
              </a:buClr>
              <a:buSzPts val="2400"/>
              <a:buChar char="•"/>
            </a:pPr>
            <a:r>
              <a:rPr lang="en-GB" dirty="0"/>
              <a:t>Poussière</a:t>
            </a:r>
            <a:endParaRPr dirty="0"/>
          </a:p>
          <a:p>
            <a:pPr marL="228600" lvl="0" indent="-228600" algn="l" rtl="0">
              <a:lnSpc>
                <a:spcPct val="90000"/>
              </a:lnSpc>
              <a:spcBef>
                <a:spcPts val="1000"/>
              </a:spcBef>
              <a:spcAft>
                <a:spcPts val="0"/>
              </a:spcAft>
              <a:buClr>
                <a:schemeClr val="accent1"/>
              </a:buClr>
              <a:buSzPts val="2400"/>
              <a:buChar char="•"/>
            </a:pPr>
            <a:r>
              <a:rPr lang="fr-FR" dirty="0"/>
              <a:t>Chaleur (soleil/feu/four/fourneau)</a:t>
            </a:r>
            <a:endParaRPr dirty="0"/>
          </a:p>
          <a:p>
            <a:pPr marL="228600" lvl="0" indent="-228600" algn="l" rtl="0">
              <a:lnSpc>
                <a:spcPct val="90000"/>
              </a:lnSpc>
              <a:spcBef>
                <a:spcPts val="1000"/>
              </a:spcBef>
              <a:spcAft>
                <a:spcPts val="0"/>
              </a:spcAft>
              <a:buClr>
                <a:schemeClr val="accent1"/>
              </a:buClr>
              <a:buSzPts val="2400"/>
              <a:buChar char="•"/>
            </a:pPr>
            <a:r>
              <a:rPr lang="en-GB" dirty="0"/>
              <a:t>Exploitation sexuelle/abus</a:t>
            </a:r>
            <a:endParaRPr dirty="0"/>
          </a:p>
          <a:p>
            <a:pPr marL="228600" lvl="0" indent="-228600" algn="l" rtl="0">
              <a:lnSpc>
                <a:spcPct val="90000"/>
              </a:lnSpc>
              <a:spcBef>
                <a:spcPts val="1000"/>
              </a:spcBef>
              <a:spcAft>
                <a:spcPts val="0"/>
              </a:spcAft>
              <a:buClr>
                <a:schemeClr val="accent1"/>
              </a:buClr>
              <a:buSzPts val="2400"/>
              <a:buChar char="•"/>
            </a:pPr>
            <a:r>
              <a:rPr lang="en-GB" dirty="0"/>
              <a:t>Animaux/insectes/rongeurs</a:t>
            </a:r>
            <a:endParaRPr dirty="0"/>
          </a:p>
          <a:p>
            <a:pPr marL="228600" lvl="0" indent="-228600" algn="l" rtl="0">
              <a:lnSpc>
                <a:spcPct val="90000"/>
              </a:lnSpc>
              <a:spcBef>
                <a:spcPts val="1000"/>
              </a:spcBef>
              <a:spcAft>
                <a:spcPts val="0"/>
              </a:spcAft>
              <a:buClr>
                <a:schemeClr val="accent1"/>
              </a:buClr>
              <a:buSzPts val="2400"/>
              <a:buChar char="•"/>
            </a:pPr>
            <a:r>
              <a:rPr lang="en-GB" dirty="0"/>
              <a:t>Armes et conflits </a:t>
            </a:r>
            <a:endParaRPr dirty="0"/>
          </a:p>
          <a:p>
            <a:pPr marL="228600" lvl="0" indent="-228600" algn="l" rtl="0">
              <a:lnSpc>
                <a:spcPct val="90000"/>
              </a:lnSpc>
              <a:spcBef>
                <a:spcPts val="1000"/>
              </a:spcBef>
              <a:spcAft>
                <a:spcPts val="0"/>
              </a:spcAft>
              <a:buClr>
                <a:schemeClr val="accent1"/>
              </a:buClr>
              <a:buSzPts val="2400"/>
              <a:buChar char="•"/>
            </a:pPr>
            <a:r>
              <a:rPr lang="en-GB" dirty="0"/>
              <a:t>Travail sous terre </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23"/>
          <p:cNvSpPr txBox="1">
            <a:spLocks noGrp="1"/>
          </p:cNvSpPr>
          <p:nvPr>
            <p:ph type="title"/>
          </p:nvPr>
        </p:nvSpPr>
        <p:spPr>
          <a:xfrm>
            <a:off x="223284" y="32464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dirty="0"/>
              <a:t>COMPÉTENCES D'OBSERVATION</a:t>
            </a:r>
            <a:endParaRPr dirty="0"/>
          </a:p>
        </p:txBody>
      </p:sp>
      <p:sp>
        <p:nvSpPr>
          <p:cNvPr id="433" name="Google Shape;433;p23"/>
          <p:cNvSpPr txBox="1">
            <a:spLocks noGrp="1"/>
          </p:cNvSpPr>
          <p:nvPr>
            <p:ph type="body" idx="1"/>
          </p:nvPr>
        </p:nvSpPr>
        <p:spPr>
          <a:xfrm>
            <a:off x="223284" y="1971675"/>
            <a:ext cx="11745432" cy="642937"/>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Clr>
                <a:schemeClr val="accent1"/>
              </a:buClr>
              <a:buSzPts val="2800"/>
              <a:buNone/>
            </a:pPr>
            <a:r>
              <a:rPr lang="fr-FR" dirty="0"/>
              <a:t>Compétence clé pour obtenir des informations visuelles sur les activités et les conditions</a:t>
            </a:r>
            <a:endParaRPr dirty="0"/>
          </a:p>
        </p:txBody>
      </p:sp>
      <p:sp>
        <p:nvSpPr>
          <p:cNvPr id="434" name="Google Shape;434;p2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1"/>
              </a:buClr>
              <a:buSzPts val="2800"/>
              <a:buChar char="•"/>
            </a:pPr>
            <a:r>
              <a:rPr lang="fr-FR" dirty="0"/>
              <a:t>Moins intrusive et moins menaçante</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Aide à évaluer la situation, à donner un contexte et à la vérification</a:t>
            </a:r>
            <a:endParaRPr dirty="0"/>
          </a:p>
          <a:p>
            <a:pPr marL="228600" lvl="0" indent="-228600" algn="l" rtl="0">
              <a:lnSpc>
                <a:spcPct val="90000"/>
              </a:lnSpc>
              <a:spcBef>
                <a:spcPts val="1000"/>
              </a:spcBef>
              <a:spcAft>
                <a:spcPts val="0"/>
              </a:spcAft>
              <a:buClr>
                <a:schemeClr val="accent1"/>
              </a:buClr>
              <a:buSzPts val="2800"/>
              <a:buChar char="•"/>
            </a:pPr>
            <a:r>
              <a:rPr lang="fr-FR" dirty="0"/>
              <a:t>Observer, interpréter, prendre des notes mentales et plus tard des notes écrites sur l'apparence de :</a:t>
            </a:r>
            <a:r>
              <a:rPr lang="en-GB" dirty="0"/>
              <a:t>  </a:t>
            </a:r>
            <a:endParaRPr dirty="0"/>
          </a:p>
          <a:p>
            <a:pPr marL="685800" lvl="1" indent="-228600" algn="l" rtl="0">
              <a:lnSpc>
                <a:spcPct val="90000"/>
              </a:lnSpc>
              <a:spcBef>
                <a:spcPts val="500"/>
              </a:spcBef>
              <a:spcAft>
                <a:spcPts val="0"/>
              </a:spcAft>
              <a:buSzPts val="2400"/>
              <a:buChar char="•"/>
            </a:pPr>
            <a:r>
              <a:rPr lang="fr-FR" dirty="0"/>
              <a:t>Tâches et activités de l'enfant</a:t>
            </a:r>
            <a:r>
              <a:rPr lang="en-GB" dirty="0"/>
              <a:t> </a:t>
            </a:r>
            <a:endParaRPr dirty="0"/>
          </a:p>
          <a:p>
            <a:pPr marL="685800" lvl="1" indent="-228600" algn="l" rtl="0">
              <a:lnSpc>
                <a:spcPct val="90000"/>
              </a:lnSpc>
              <a:spcBef>
                <a:spcPts val="500"/>
              </a:spcBef>
              <a:spcAft>
                <a:spcPts val="0"/>
              </a:spcAft>
              <a:buSzPts val="2400"/>
              <a:buChar char="•"/>
            </a:pPr>
            <a:r>
              <a:rPr lang="fr-FR" dirty="0"/>
              <a:t>Traitement de l'enfant et des autres enfants qui travaillent sur le site</a:t>
            </a:r>
            <a:r>
              <a:rPr lang="en-GB" dirty="0"/>
              <a:t>  </a:t>
            </a:r>
            <a:endParaRPr dirty="0"/>
          </a:p>
          <a:p>
            <a:pPr marL="685800" lvl="1" indent="-228600" algn="l" rtl="0">
              <a:lnSpc>
                <a:spcPct val="90000"/>
              </a:lnSpc>
              <a:spcBef>
                <a:spcPts val="500"/>
              </a:spcBef>
              <a:spcAft>
                <a:spcPts val="0"/>
              </a:spcAft>
              <a:buSzPts val="2400"/>
              <a:buChar char="•"/>
            </a:pPr>
            <a:r>
              <a:rPr lang="fr-FR" dirty="0"/>
              <a:t>La condition de l'enfant (santé, bien-être, etc.)</a:t>
            </a:r>
            <a:r>
              <a:rPr lang="en-GB" dirty="0"/>
              <a:t> </a:t>
            </a:r>
            <a:endParaRPr dirty="0"/>
          </a:p>
          <a:p>
            <a:pPr marL="685800" lvl="1" indent="-228600" algn="l" rtl="0">
              <a:lnSpc>
                <a:spcPct val="90000"/>
              </a:lnSpc>
              <a:spcBef>
                <a:spcPts val="500"/>
              </a:spcBef>
              <a:spcAft>
                <a:spcPts val="0"/>
              </a:spcAft>
              <a:buSzPts val="2400"/>
              <a:buChar char="•"/>
            </a:pPr>
            <a:r>
              <a:rPr lang="fr-FR" dirty="0"/>
              <a:t>Différences notables entre les genres</a:t>
            </a:r>
            <a:r>
              <a:rPr lang="en-GB" dirty="0"/>
              <a:t>  </a:t>
            </a:r>
            <a:endParaRPr dirty="0"/>
          </a:p>
          <a:p>
            <a:pPr marL="685800" lvl="1" indent="-228600" algn="l" rtl="0">
              <a:lnSpc>
                <a:spcPct val="90000"/>
              </a:lnSpc>
              <a:spcBef>
                <a:spcPts val="500"/>
              </a:spcBef>
              <a:spcAft>
                <a:spcPts val="0"/>
              </a:spcAft>
              <a:buSzPts val="2400"/>
              <a:buChar char="•"/>
            </a:pPr>
            <a:r>
              <a:rPr lang="en-GB" dirty="0"/>
              <a:t>L'environnement et les installations   </a:t>
            </a:r>
            <a:endParaRPr dirty="0"/>
          </a:p>
          <a:p>
            <a:pPr marL="685800" lvl="1" indent="-228600" algn="l" rtl="0">
              <a:lnSpc>
                <a:spcPct val="90000"/>
              </a:lnSpc>
              <a:spcBef>
                <a:spcPts val="500"/>
              </a:spcBef>
              <a:spcAft>
                <a:spcPts val="0"/>
              </a:spcAft>
              <a:buSzPts val="2400"/>
              <a:buChar char="•"/>
            </a:pPr>
            <a:r>
              <a:rPr lang="en-GB" dirty="0"/>
              <a:t>Dangers potentiels</a:t>
            </a: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2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fr-FR" sz="3500" dirty="0"/>
              <a:t>ACTIVITÉ : ÉVALUER LE TRAVAIL DES ENFANTS </a:t>
            </a:r>
            <a:endParaRPr sz="3500" dirty="0"/>
          </a:p>
        </p:txBody>
      </p:sp>
      <p:sp>
        <p:nvSpPr>
          <p:cNvPr id="441" name="Google Shape;441;p24"/>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fr-FR" dirty="0"/>
              <a:t>EN UTILISANT LA PHOTO QUI VOUS A ÉTÉ DONNÉE</a:t>
            </a:r>
            <a:endParaRPr dirty="0"/>
          </a:p>
        </p:txBody>
      </p:sp>
      <p:sp>
        <p:nvSpPr>
          <p:cNvPr id="442" name="Google Shape;442;p24"/>
          <p:cNvSpPr txBox="1">
            <a:spLocks noGrp="1"/>
          </p:cNvSpPr>
          <p:nvPr>
            <p:ph type="body" idx="2"/>
          </p:nvPr>
        </p:nvSpPr>
        <p:spPr>
          <a:xfrm>
            <a:off x="656021" y="2614612"/>
            <a:ext cx="10820015" cy="396906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fr-FR" sz="2400" dirty="0"/>
              <a:t>Évaluez un autre aspect de la vie de cet enfant : </a:t>
            </a:r>
            <a:r>
              <a:rPr lang="en-GB" sz="2400" dirty="0"/>
              <a:t> </a:t>
            </a:r>
            <a:endParaRPr sz="2400" dirty="0"/>
          </a:p>
          <a:p>
            <a:pPr marL="685800" lvl="1" indent="-228600" algn="l" rtl="0">
              <a:lnSpc>
                <a:spcPct val="90000"/>
              </a:lnSpc>
              <a:spcBef>
                <a:spcPts val="500"/>
              </a:spcBef>
              <a:spcAft>
                <a:spcPts val="0"/>
              </a:spcAft>
              <a:buSzPts val="2400"/>
              <a:buChar char="•"/>
            </a:pPr>
            <a:r>
              <a:rPr lang="en-GB" sz="2200" dirty="0"/>
              <a:t>Le garçon qui pêche – </a:t>
            </a:r>
            <a:r>
              <a:rPr lang="fr-FR" sz="2200" dirty="0"/>
              <a:t>évaluez l'impact psychosocial de son travail</a:t>
            </a:r>
            <a:r>
              <a:rPr lang="en-GB" sz="2200" dirty="0"/>
              <a:t>. </a:t>
            </a:r>
            <a:endParaRPr sz="2200" dirty="0"/>
          </a:p>
          <a:p>
            <a:pPr marL="685800" lvl="1" indent="-228600" algn="l" rtl="0">
              <a:lnSpc>
                <a:spcPct val="90000"/>
              </a:lnSpc>
              <a:spcBef>
                <a:spcPts val="500"/>
              </a:spcBef>
              <a:spcAft>
                <a:spcPts val="0"/>
              </a:spcAft>
              <a:buSzPts val="2400"/>
              <a:buChar char="•"/>
            </a:pPr>
            <a:r>
              <a:rPr lang="fr-FR" sz="2200" dirty="0"/>
              <a:t>La fille qui travaille comme domestique</a:t>
            </a:r>
            <a:r>
              <a:rPr lang="en-GB" sz="2200" dirty="0"/>
              <a:t> – </a:t>
            </a:r>
            <a:r>
              <a:rPr lang="fr-FR" sz="2200" dirty="0"/>
              <a:t>évaluez l'impact physique de son travail</a:t>
            </a:r>
            <a:r>
              <a:rPr lang="en-GB" sz="2200" dirty="0"/>
              <a:t>.</a:t>
            </a:r>
            <a:endParaRPr sz="2200" dirty="0"/>
          </a:p>
          <a:p>
            <a:pPr marL="685800" lvl="1" indent="-228600" algn="l" rtl="0">
              <a:lnSpc>
                <a:spcPct val="90000"/>
              </a:lnSpc>
              <a:spcBef>
                <a:spcPts val="500"/>
              </a:spcBef>
              <a:spcAft>
                <a:spcPts val="0"/>
              </a:spcAft>
              <a:buSzPts val="2400"/>
              <a:buChar char="•"/>
            </a:pPr>
            <a:r>
              <a:rPr lang="en-GB" sz="2200" dirty="0"/>
              <a:t>La fille handicapée qui mendie – </a:t>
            </a:r>
            <a:r>
              <a:rPr lang="fr-FR" sz="2200" dirty="0"/>
              <a:t>évaluez l'impact de son handicap sur sa vie</a:t>
            </a:r>
            <a:r>
              <a:rPr lang="en-GB" sz="2200" dirty="0"/>
              <a:t>. </a:t>
            </a:r>
            <a:endParaRPr sz="2200" dirty="0"/>
          </a:p>
          <a:p>
            <a:pPr marL="228600" lvl="0" indent="-228600" algn="l" rtl="0">
              <a:lnSpc>
                <a:spcPct val="90000"/>
              </a:lnSpc>
              <a:spcBef>
                <a:spcPts val="1000"/>
              </a:spcBef>
              <a:spcAft>
                <a:spcPts val="0"/>
              </a:spcAft>
              <a:buClr>
                <a:schemeClr val="accent1"/>
              </a:buClr>
              <a:buSzPts val="2800"/>
              <a:buChar char="•"/>
            </a:pPr>
            <a:r>
              <a:rPr lang="fr-FR" sz="2400" dirty="0"/>
              <a:t>Ceci est une représentation visuelle ; faites des suppositions pour mener l'activité</a:t>
            </a:r>
            <a:r>
              <a:rPr lang="en-GB" sz="2400" dirty="0"/>
              <a:t>. </a:t>
            </a:r>
            <a:endParaRPr sz="2400" dirty="0"/>
          </a:p>
          <a:p>
            <a:pPr marL="228600" lvl="0" indent="-228600" algn="l" rtl="0">
              <a:lnSpc>
                <a:spcPct val="90000"/>
              </a:lnSpc>
              <a:spcBef>
                <a:spcPts val="1000"/>
              </a:spcBef>
              <a:spcAft>
                <a:spcPts val="0"/>
              </a:spcAft>
              <a:buClr>
                <a:schemeClr val="accent1"/>
              </a:buClr>
              <a:buSzPts val="2800"/>
              <a:buChar char="•"/>
            </a:pPr>
            <a:r>
              <a:rPr lang="fr-FR" sz="2400" dirty="0"/>
              <a:t>Quelles sont les conséquences de leur travail que la gestion de cas pourrait identifier ? Quels sont les dangers et les facteurs de protection de leur travail ? </a:t>
            </a:r>
            <a:endParaRPr dirty="0"/>
          </a:p>
          <a:p>
            <a:pPr marL="228600" lvl="0" indent="-50800" algn="l" rtl="0">
              <a:lnSpc>
                <a:spcPct val="90000"/>
              </a:lnSpc>
              <a:spcBef>
                <a:spcPts val="1000"/>
              </a:spcBef>
              <a:spcAft>
                <a:spcPts val="0"/>
              </a:spcAft>
              <a:buClr>
                <a:schemeClr val="accent1"/>
              </a:buClr>
              <a:buSzPts val="2800"/>
              <a:buNone/>
            </a:pPr>
            <a:endParaRPr dirty="0"/>
          </a:p>
        </p:txBody>
      </p:sp>
      <p:pic>
        <p:nvPicPr>
          <p:cNvPr id="443" name="Google Shape;443;p24"/>
          <p:cNvPicPr preferRelativeResize="0"/>
          <p:nvPr/>
        </p:nvPicPr>
        <p:blipFill rotWithShape="1">
          <a:blip r:embed="rId3">
            <a:alphaModFix/>
          </a:blip>
          <a:srcRect/>
          <a:stretch/>
        </p:blipFill>
        <p:spPr>
          <a:xfrm>
            <a:off x="9010610" y="-381937"/>
            <a:ext cx="3386757" cy="3386757"/>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25"/>
          <p:cNvSpPr/>
          <p:nvPr/>
        </p:nvSpPr>
        <p:spPr>
          <a:xfrm>
            <a:off x="5753740" y="2949238"/>
            <a:ext cx="732120" cy="3477875"/>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200" dirty="0">
              <a:solidFill>
                <a:schemeClr val="dk1"/>
              </a:solidFill>
              <a:latin typeface="Calibri"/>
              <a:ea typeface="Calibri"/>
              <a:cs typeface="Calibri"/>
              <a:sym typeface="Calibri"/>
            </a:endParaRPr>
          </a:p>
          <a:p>
            <a:pPr marL="0" marR="0" lvl="0" indent="0" algn="l" rtl="0">
              <a:spcBef>
                <a:spcPts val="0"/>
              </a:spcBef>
              <a:spcAft>
                <a:spcPts val="0"/>
              </a:spcAft>
              <a:buNone/>
            </a:pPr>
            <a:endParaRPr sz="2200" dirty="0">
              <a:solidFill>
                <a:schemeClr val="dk1"/>
              </a:solidFill>
              <a:latin typeface="Calibri"/>
              <a:ea typeface="Calibri"/>
              <a:cs typeface="Calibri"/>
              <a:sym typeface="Calibri"/>
            </a:endParaRPr>
          </a:p>
          <a:p>
            <a:pPr marL="0" marR="0" lvl="0" indent="0" algn="l" rtl="0">
              <a:spcBef>
                <a:spcPts val="0"/>
              </a:spcBef>
              <a:spcAft>
                <a:spcPts val="0"/>
              </a:spcAft>
              <a:buNone/>
            </a:pPr>
            <a:endParaRPr sz="2200" dirty="0">
              <a:solidFill>
                <a:schemeClr val="dk1"/>
              </a:solidFill>
              <a:latin typeface="Calibri"/>
              <a:ea typeface="Calibri"/>
              <a:cs typeface="Calibri"/>
              <a:sym typeface="Calibri"/>
            </a:endParaRPr>
          </a:p>
          <a:p>
            <a:pPr marL="0" marR="0" lvl="0" indent="0" algn="l" rtl="0">
              <a:spcBef>
                <a:spcPts val="0"/>
              </a:spcBef>
              <a:spcAft>
                <a:spcPts val="0"/>
              </a:spcAft>
              <a:buNone/>
            </a:pPr>
            <a:endParaRPr sz="2200" dirty="0">
              <a:solidFill>
                <a:schemeClr val="dk1"/>
              </a:solidFill>
              <a:latin typeface="Calibri"/>
              <a:ea typeface="Calibri"/>
              <a:cs typeface="Calibri"/>
              <a:sym typeface="Calibri"/>
            </a:endParaRPr>
          </a:p>
          <a:p>
            <a:pPr marL="0" marR="0" lvl="0" indent="0" algn="l" rtl="0">
              <a:spcBef>
                <a:spcPts val="0"/>
              </a:spcBef>
              <a:spcAft>
                <a:spcPts val="0"/>
              </a:spcAft>
              <a:buNone/>
            </a:pPr>
            <a:endParaRPr sz="2200" dirty="0">
              <a:solidFill>
                <a:schemeClr val="dk1"/>
              </a:solidFill>
              <a:latin typeface="Calibri"/>
              <a:ea typeface="Calibri"/>
              <a:cs typeface="Calibri"/>
              <a:sym typeface="Calibri"/>
            </a:endParaRPr>
          </a:p>
          <a:p>
            <a:pPr marL="0" marR="0" lvl="0" indent="0" algn="l" rtl="0">
              <a:spcBef>
                <a:spcPts val="0"/>
              </a:spcBef>
              <a:spcAft>
                <a:spcPts val="0"/>
              </a:spcAft>
              <a:buNone/>
            </a:pPr>
            <a:endParaRPr sz="2200" dirty="0">
              <a:solidFill>
                <a:schemeClr val="dk1"/>
              </a:solidFill>
              <a:latin typeface="Calibri"/>
              <a:ea typeface="Calibri"/>
              <a:cs typeface="Calibri"/>
              <a:sym typeface="Calibri"/>
            </a:endParaRPr>
          </a:p>
          <a:p>
            <a:pPr marL="0" marR="0" lvl="0" indent="0" algn="l" rtl="0">
              <a:spcBef>
                <a:spcPts val="0"/>
              </a:spcBef>
              <a:spcAft>
                <a:spcPts val="0"/>
              </a:spcAft>
              <a:buNone/>
            </a:pPr>
            <a:endParaRPr sz="2200" dirty="0">
              <a:solidFill>
                <a:schemeClr val="dk1"/>
              </a:solidFill>
              <a:latin typeface="Calibri"/>
              <a:ea typeface="Calibri"/>
              <a:cs typeface="Calibri"/>
              <a:sym typeface="Calibri"/>
            </a:endParaRPr>
          </a:p>
          <a:p>
            <a:pPr marL="0" marR="0" lvl="0" indent="0" algn="l" rtl="0">
              <a:spcBef>
                <a:spcPts val="0"/>
              </a:spcBef>
              <a:spcAft>
                <a:spcPts val="0"/>
              </a:spcAft>
              <a:buNone/>
            </a:pPr>
            <a:endParaRPr sz="2200" dirty="0">
              <a:solidFill>
                <a:schemeClr val="dk1"/>
              </a:solidFill>
              <a:latin typeface="Calibri"/>
              <a:ea typeface="Calibri"/>
              <a:cs typeface="Calibri"/>
              <a:sym typeface="Calibri"/>
            </a:endParaRPr>
          </a:p>
          <a:p>
            <a:pPr marL="0" marR="0" lvl="0" indent="0" algn="l" rtl="0">
              <a:spcBef>
                <a:spcPts val="0"/>
              </a:spcBef>
              <a:spcAft>
                <a:spcPts val="0"/>
              </a:spcAft>
              <a:buNone/>
            </a:pPr>
            <a:endParaRPr sz="2200" dirty="0">
              <a:solidFill>
                <a:schemeClr val="dk1"/>
              </a:solidFill>
              <a:latin typeface="Calibri"/>
              <a:ea typeface="Calibri"/>
              <a:cs typeface="Calibri"/>
              <a:sym typeface="Calibri"/>
            </a:endParaRPr>
          </a:p>
          <a:p>
            <a:pPr marL="0" marR="0" lvl="0" indent="0" algn="l" rtl="0">
              <a:spcBef>
                <a:spcPts val="0"/>
              </a:spcBef>
              <a:spcAft>
                <a:spcPts val="0"/>
              </a:spcAft>
              <a:buNone/>
            </a:pPr>
            <a:endParaRPr sz="2200" dirty="0">
              <a:solidFill>
                <a:schemeClr val="dk1"/>
              </a:solidFill>
              <a:latin typeface="Calibri"/>
              <a:ea typeface="Calibri"/>
              <a:cs typeface="Calibri"/>
              <a:sym typeface="Calibri"/>
            </a:endParaRPr>
          </a:p>
        </p:txBody>
      </p:sp>
      <p:sp>
        <p:nvSpPr>
          <p:cNvPr id="450" name="Google Shape;450;p25"/>
          <p:cNvSpPr txBox="1">
            <a:spLocks noGrp="1"/>
          </p:cNvSpPr>
          <p:nvPr>
            <p:ph type="title"/>
          </p:nvPr>
        </p:nvSpPr>
        <p:spPr>
          <a:xfrm>
            <a:off x="304265" y="19583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sz="3200" dirty="0"/>
              <a:t>ÉVALUER LES FACTEURS PSYCHOSOCIAUX</a:t>
            </a:r>
            <a:endParaRPr sz="3200" dirty="0"/>
          </a:p>
        </p:txBody>
      </p:sp>
      <p:sp>
        <p:nvSpPr>
          <p:cNvPr id="451" name="Google Shape;451;p25"/>
          <p:cNvSpPr txBox="1">
            <a:spLocks noGrp="1"/>
          </p:cNvSpPr>
          <p:nvPr>
            <p:ph type="body" idx="1"/>
          </p:nvPr>
        </p:nvSpPr>
        <p:spPr>
          <a:xfrm>
            <a:off x="294359" y="1311442"/>
            <a:ext cx="10820015" cy="4857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fr-FR" dirty="0"/>
              <a:t>QUE PEUVENT-ILS ÊTRE POUR CET ENFANT ?</a:t>
            </a:r>
            <a:endParaRPr dirty="0"/>
          </a:p>
        </p:txBody>
      </p:sp>
      <p:pic>
        <p:nvPicPr>
          <p:cNvPr id="452" name="Google Shape;452;p25"/>
          <p:cNvPicPr preferRelativeResize="0"/>
          <p:nvPr/>
        </p:nvPicPr>
        <p:blipFill rotWithShape="1">
          <a:blip r:embed="rId3">
            <a:alphaModFix/>
          </a:blip>
          <a:srcRect/>
          <a:stretch/>
        </p:blipFill>
        <p:spPr>
          <a:xfrm>
            <a:off x="446567" y="3310998"/>
            <a:ext cx="4930444" cy="3076633"/>
          </a:xfrm>
          <a:prstGeom prst="rect">
            <a:avLst/>
          </a:prstGeom>
          <a:noFill/>
          <a:ln>
            <a:noFill/>
          </a:ln>
        </p:spPr>
      </p:pic>
      <p:sp>
        <p:nvSpPr>
          <p:cNvPr id="453" name="Google Shape;453;p25"/>
          <p:cNvSpPr/>
          <p:nvPr/>
        </p:nvSpPr>
        <p:spPr>
          <a:xfrm>
            <a:off x="289785" y="1975956"/>
            <a:ext cx="3006213" cy="110799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200" b="1" dirty="0">
                <a:solidFill>
                  <a:schemeClr val="dk1"/>
                </a:solidFill>
                <a:latin typeface="Calibri"/>
                <a:ea typeface="Calibri"/>
                <a:cs typeface="Calibri"/>
                <a:sym typeface="Calibri"/>
              </a:rPr>
              <a:t>Longues heures de travail, efforts physiques et fatigue</a:t>
            </a:r>
            <a:endParaRPr dirty="0"/>
          </a:p>
        </p:txBody>
      </p:sp>
      <p:sp>
        <p:nvSpPr>
          <p:cNvPr id="454" name="Google Shape;454;p25"/>
          <p:cNvSpPr/>
          <p:nvPr/>
        </p:nvSpPr>
        <p:spPr>
          <a:xfrm>
            <a:off x="3705639" y="2083271"/>
            <a:ext cx="4780721"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200" b="1" dirty="0">
                <a:solidFill>
                  <a:schemeClr val="dk1"/>
                </a:solidFill>
                <a:latin typeface="Calibri"/>
                <a:ea typeface="Calibri"/>
                <a:cs typeface="Calibri"/>
                <a:sym typeface="Calibri"/>
              </a:rPr>
              <a:t>Travail de nuit avec des horaires imprévisibles, inflexibles ou insociables</a:t>
            </a:r>
            <a:endParaRPr dirty="0"/>
          </a:p>
        </p:txBody>
      </p:sp>
      <p:sp>
        <p:nvSpPr>
          <p:cNvPr id="455" name="Google Shape;455;p25"/>
          <p:cNvSpPr/>
          <p:nvPr/>
        </p:nvSpPr>
        <p:spPr>
          <a:xfrm>
            <a:off x="5899995" y="4559743"/>
            <a:ext cx="2832736" cy="17850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b="1" dirty="0">
                <a:solidFill>
                  <a:schemeClr val="dk1"/>
                </a:solidFill>
                <a:latin typeface="Calibri"/>
                <a:ea typeface="Calibri"/>
                <a:cs typeface="Calibri"/>
                <a:sym typeface="Calibri"/>
              </a:rPr>
              <a:t>Un attachement positif </a:t>
            </a:r>
            <a:r>
              <a:rPr lang="fr-FR" sz="2200" dirty="0">
                <a:solidFill>
                  <a:schemeClr val="dk1"/>
                </a:solidFill>
                <a:latin typeface="Calibri"/>
                <a:ea typeface="Calibri"/>
                <a:cs typeface="Calibri"/>
                <a:sym typeface="Calibri"/>
              </a:rPr>
              <a:t>avec d'autres enfants ou la famille au travail peut avoir un effet positif</a:t>
            </a:r>
            <a:endParaRPr dirty="0"/>
          </a:p>
        </p:txBody>
      </p:sp>
      <p:sp>
        <p:nvSpPr>
          <p:cNvPr id="456" name="Google Shape;456;p25"/>
          <p:cNvSpPr/>
          <p:nvPr/>
        </p:nvSpPr>
        <p:spPr>
          <a:xfrm>
            <a:off x="8912697" y="4510000"/>
            <a:ext cx="2975038" cy="21236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200" b="1" dirty="0">
                <a:solidFill>
                  <a:schemeClr val="dk1"/>
                </a:solidFill>
                <a:latin typeface="Calibri"/>
                <a:ea typeface="Calibri"/>
                <a:cs typeface="Calibri"/>
                <a:sym typeface="Calibri"/>
              </a:rPr>
              <a:t>Mesures de sécurité inadéquates, conditions météorologiques extrêmes, outils dangereux :</a:t>
            </a:r>
            <a:r>
              <a:rPr lang="en-GB" sz="2200" dirty="0">
                <a:solidFill>
                  <a:schemeClr val="dk1"/>
                </a:solidFill>
                <a:latin typeface="Calibri"/>
                <a:ea typeface="Calibri"/>
                <a:cs typeface="Calibri"/>
                <a:sym typeface="Calibri"/>
              </a:rPr>
              <a:t>Stress et peur </a:t>
            </a:r>
            <a:endParaRPr dirty="0"/>
          </a:p>
        </p:txBody>
      </p:sp>
      <p:sp>
        <p:nvSpPr>
          <p:cNvPr id="457" name="Google Shape;457;p25"/>
          <p:cNvSpPr/>
          <p:nvPr/>
        </p:nvSpPr>
        <p:spPr>
          <a:xfrm>
            <a:off x="5562870" y="3127358"/>
            <a:ext cx="6895480" cy="11079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b="1" dirty="0">
                <a:solidFill>
                  <a:schemeClr val="dk1"/>
                </a:solidFill>
                <a:latin typeface="Calibri"/>
                <a:ea typeface="Calibri"/>
                <a:cs typeface="Calibri"/>
                <a:sym typeface="Calibri"/>
              </a:rPr>
              <a:t>Traitement imprévisible : </a:t>
            </a:r>
            <a:r>
              <a:rPr lang="fr-FR" sz="2200" dirty="0">
                <a:solidFill>
                  <a:schemeClr val="dk1"/>
                </a:solidFill>
                <a:latin typeface="Calibri"/>
                <a:ea typeface="Calibri"/>
                <a:cs typeface="Calibri"/>
                <a:sym typeface="Calibri"/>
              </a:rPr>
              <a:t>tâches multiples sur le lieu de travail, responsabilité des jeunes qui travaillent, stagnation de la carrière, cycles de revenus incertains et mal payés</a:t>
            </a:r>
            <a:endParaRPr dirty="0"/>
          </a:p>
        </p:txBody>
      </p:sp>
      <p:sp>
        <p:nvSpPr>
          <p:cNvPr id="458" name="Google Shape;458;p25"/>
          <p:cNvSpPr/>
          <p:nvPr/>
        </p:nvSpPr>
        <p:spPr>
          <a:xfrm>
            <a:off x="8732731" y="1359780"/>
            <a:ext cx="3155004" cy="110799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200" b="1" dirty="0">
                <a:solidFill>
                  <a:schemeClr val="dk1"/>
                </a:solidFill>
                <a:latin typeface="Calibri"/>
                <a:ea typeface="Calibri"/>
                <a:cs typeface="Calibri"/>
                <a:sym typeface="Calibri"/>
              </a:rPr>
              <a:t>Sommeil interrompu et réduit : fatigue et épuisement</a:t>
            </a:r>
            <a:endParaRPr dirty="0"/>
          </a:p>
        </p:txBody>
      </p:sp>
      <p:pic>
        <p:nvPicPr>
          <p:cNvPr id="459" name="Google Shape;459;p25"/>
          <p:cNvPicPr preferRelativeResize="0"/>
          <p:nvPr/>
        </p:nvPicPr>
        <p:blipFill rotWithShape="1">
          <a:blip r:embed="rId4">
            <a:alphaModFix/>
          </a:blip>
          <a:srcRect/>
          <a:stretch/>
        </p:blipFill>
        <p:spPr>
          <a:xfrm>
            <a:off x="9010610" y="-381936"/>
            <a:ext cx="3386757" cy="305647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p26"/>
          <p:cNvSpPr txBox="1"/>
          <p:nvPr/>
        </p:nvSpPr>
        <p:spPr>
          <a:xfrm>
            <a:off x="5845543" y="3028481"/>
            <a:ext cx="595423" cy="341632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466" name="Google Shape;466;p26"/>
          <p:cNvSpPr txBox="1">
            <a:spLocks noGrp="1"/>
          </p:cNvSpPr>
          <p:nvPr>
            <p:ph type="title"/>
          </p:nvPr>
        </p:nvSpPr>
        <p:spPr>
          <a:xfrm>
            <a:off x="157311" y="220730"/>
            <a:ext cx="10515600" cy="89535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sz="3200" dirty="0"/>
              <a:t>ÉVALUER LES FACTEURS PHYSIQUES</a:t>
            </a:r>
            <a:endParaRPr sz="3200" dirty="0"/>
          </a:p>
        </p:txBody>
      </p:sp>
      <p:sp>
        <p:nvSpPr>
          <p:cNvPr id="467" name="Google Shape;467;p26"/>
          <p:cNvSpPr txBox="1">
            <a:spLocks noGrp="1"/>
          </p:cNvSpPr>
          <p:nvPr>
            <p:ph type="body" idx="1"/>
          </p:nvPr>
        </p:nvSpPr>
        <p:spPr>
          <a:xfrm>
            <a:off x="157311" y="1014597"/>
            <a:ext cx="10820015" cy="4857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fr-FR" sz="2400" dirty="0"/>
              <a:t>QUE PEUVENT-ILS ÊTRE POUR CET ENFANT ?</a:t>
            </a:r>
            <a:endParaRPr dirty="0"/>
          </a:p>
        </p:txBody>
      </p:sp>
      <p:pic>
        <p:nvPicPr>
          <p:cNvPr id="468" name="Google Shape;468;p26"/>
          <p:cNvPicPr preferRelativeResize="0"/>
          <p:nvPr/>
        </p:nvPicPr>
        <p:blipFill rotWithShape="1">
          <a:blip r:embed="rId3">
            <a:alphaModFix/>
          </a:blip>
          <a:srcRect/>
          <a:stretch/>
        </p:blipFill>
        <p:spPr>
          <a:xfrm>
            <a:off x="376694" y="3166361"/>
            <a:ext cx="5219700" cy="3376222"/>
          </a:xfrm>
          <a:prstGeom prst="rect">
            <a:avLst/>
          </a:prstGeom>
          <a:noFill/>
          <a:ln>
            <a:noFill/>
          </a:ln>
        </p:spPr>
      </p:pic>
      <p:sp>
        <p:nvSpPr>
          <p:cNvPr id="469" name="Google Shape;469;p26"/>
          <p:cNvSpPr/>
          <p:nvPr/>
        </p:nvSpPr>
        <p:spPr>
          <a:xfrm>
            <a:off x="5601166" y="4854472"/>
            <a:ext cx="2351506" cy="1754286"/>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Longues heures de travail : </a:t>
            </a:r>
            <a:r>
              <a:rPr lang="fr-FR" sz="1800" dirty="0">
                <a:solidFill>
                  <a:schemeClr val="dk1"/>
                </a:solidFill>
                <a:latin typeface="Calibri"/>
                <a:ea typeface="Calibri"/>
                <a:cs typeface="Calibri"/>
                <a:sym typeface="Calibri"/>
              </a:rPr>
              <a:t>épuisement, service de garde, 7 jours sur 7, repos et sommeil insuffisants, fatigue</a:t>
            </a:r>
            <a:endParaRPr sz="1800" dirty="0"/>
          </a:p>
        </p:txBody>
      </p:sp>
      <p:sp>
        <p:nvSpPr>
          <p:cNvPr id="470" name="Google Shape;470;p26"/>
          <p:cNvSpPr/>
          <p:nvPr/>
        </p:nvSpPr>
        <p:spPr>
          <a:xfrm>
            <a:off x="7730895" y="205452"/>
            <a:ext cx="1536491" cy="14772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dirty="0">
                <a:solidFill>
                  <a:schemeClr val="dk1"/>
                </a:solidFill>
                <a:latin typeface="Calibri"/>
                <a:ea typeface="Calibri"/>
                <a:cs typeface="Calibri"/>
                <a:sym typeface="Calibri"/>
              </a:rPr>
              <a:t>Transporter </a:t>
            </a:r>
            <a:r>
              <a:rPr lang="fr-FR" sz="1800" dirty="0">
                <a:solidFill>
                  <a:schemeClr val="dk1"/>
                </a:solidFill>
                <a:latin typeface="Calibri"/>
                <a:ea typeface="Calibri"/>
                <a:cs typeface="Calibri"/>
                <a:sym typeface="Calibri"/>
              </a:rPr>
              <a:t>de l'eau, du bois de chauffage, du carburant</a:t>
            </a:r>
            <a:endParaRPr sz="1800" dirty="0"/>
          </a:p>
        </p:txBody>
      </p:sp>
      <p:sp>
        <p:nvSpPr>
          <p:cNvPr id="471" name="Google Shape;471;p26"/>
          <p:cNvSpPr/>
          <p:nvPr/>
        </p:nvSpPr>
        <p:spPr>
          <a:xfrm>
            <a:off x="5860510" y="3592209"/>
            <a:ext cx="5914258"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dirty="0">
                <a:solidFill>
                  <a:schemeClr val="dk1"/>
                </a:solidFill>
                <a:latin typeface="Calibri"/>
                <a:ea typeface="Calibri"/>
                <a:cs typeface="Calibri"/>
                <a:sym typeface="Calibri"/>
              </a:rPr>
              <a:t>Assister et prendre en charge des adultes, des enfants ou des animaux : </a:t>
            </a:r>
            <a:r>
              <a:rPr lang="fr-FR" sz="1800" dirty="0">
                <a:solidFill>
                  <a:schemeClr val="dk1"/>
                </a:solidFill>
                <a:latin typeface="Calibri"/>
                <a:ea typeface="Calibri"/>
                <a:cs typeface="Calibri"/>
                <a:sym typeface="Calibri"/>
              </a:rPr>
              <a:t>blessures et maladies bactériennes, virales ou parasitaires</a:t>
            </a:r>
            <a:endParaRPr sz="1800" dirty="0"/>
          </a:p>
        </p:txBody>
      </p:sp>
      <p:sp>
        <p:nvSpPr>
          <p:cNvPr id="472" name="Google Shape;472;p26"/>
          <p:cNvSpPr/>
          <p:nvPr/>
        </p:nvSpPr>
        <p:spPr>
          <a:xfrm>
            <a:off x="3993114" y="1587422"/>
            <a:ext cx="4373980"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dirty="0">
                <a:solidFill>
                  <a:schemeClr val="dk1"/>
                </a:solidFill>
                <a:latin typeface="Calibri"/>
                <a:ea typeface="Calibri"/>
                <a:cs typeface="Calibri"/>
                <a:sym typeface="Calibri"/>
              </a:rPr>
              <a:t>Utiliser, entretenir et réparer des équipements, des outils ou des logements : </a:t>
            </a:r>
            <a:r>
              <a:rPr lang="fr-FR" sz="1800" dirty="0">
                <a:solidFill>
                  <a:schemeClr val="dk1"/>
                </a:solidFill>
                <a:latin typeface="Calibri"/>
                <a:ea typeface="Calibri"/>
                <a:cs typeface="Calibri"/>
                <a:sym typeface="Calibri"/>
              </a:rPr>
              <a:t>outils tranchants ou électriques, travaux en hauteur ou avec de l'électricité</a:t>
            </a:r>
            <a:endParaRPr sz="1800" dirty="0"/>
          </a:p>
        </p:txBody>
      </p:sp>
      <p:sp>
        <p:nvSpPr>
          <p:cNvPr id="473" name="Google Shape;473;p26"/>
          <p:cNvSpPr/>
          <p:nvPr/>
        </p:nvSpPr>
        <p:spPr>
          <a:xfrm>
            <a:off x="7996587" y="4754070"/>
            <a:ext cx="4157410" cy="1754286"/>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dirty="0">
                <a:solidFill>
                  <a:schemeClr val="dk1"/>
                </a:solidFill>
                <a:latin typeface="Calibri"/>
                <a:ea typeface="Calibri"/>
                <a:cs typeface="Calibri"/>
                <a:sym typeface="Calibri"/>
              </a:rPr>
              <a:t>Nettoyer des maisons ou des vêtements : </a:t>
            </a:r>
            <a:r>
              <a:rPr lang="fr-FR" sz="1800" dirty="0">
                <a:solidFill>
                  <a:schemeClr val="dk1"/>
                </a:solidFill>
                <a:latin typeface="Calibri"/>
                <a:ea typeface="Calibri"/>
                <a:cs typeface="Calibri"/>
                <a:sym typeface="Calibri"/>
              </a:rPr>
              <a:t>mouvements de flexion/articulation pendant de longues périodes, utilisation d'une force excessive, détergents, produits chimiques ou équipements de nettoyage nocifs, port de charges lourdes</a:t>
            </a:r>
            <a:endParaRPr sz="1800" dirty="0"/>
          </a:p>
        </p:txBody>
      </p:sp>
      <p:sp>
        <p:nvSpPr>
          <p:cNvPr id="474" name="Google Shape;474;p26"/>
          <p:cNvSpPr/>
          <p:nvPr/>
        </p:nvSpPr>
        <p:spPr>
          <a:xfrm>
            <a:off x="157311" y="1744115"/>
            <a:ext cx="3835803" cy="12002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Préparer les aliments : </a:t>
            </a:r>
            <a:r>
              <a:rPr lang="fr-FR" sz="1800" dirty="0">
                <a:solidFill>
                  <a:schemeClr val="dk1"/>
                </a:solidFill>
                <a:latin typeface="Calibri"/>
                <a:ea typeface="Calibri"/>
                <a:cs typeface="Calibri"/>
                <a:sym typeface="Calibri"/>
              </a:rPr>
              <a:t>ustensiles tranchants, produits d'origine animale, combustibles, feux, cuisinières, mauvaise ventilation, fumée</a:t>
            </a:r>
            <a:endParaRPr sz="1800" dirty="0"/>
          </a:p>
        </p:txBody>
      </p:sp>
      <p:sp>
        <p:nvSpPr>
          <p:cNvPr id="475" name="Google Shape;475;p26"/>
          <p:cNvSpPr/>
          <p:nvPr/>
        </p:nvSpPr>
        <p:spPr>
          <a:xfrm>
            <a:off x="8293395" y="1698017"/>
            <a:ext cx="3860602" cy="17542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b="1" dirty="0">
                <a:solidFill>
                  <a:schemeClr val="dk1"/>
                </a:solidFill>
                <a:latin typeface="Calibri"/>
                <a:ea typeface="Calibri"/>
                <a:cs typeface="Calibri"/>
                <a:sym typeface="Calibri"/>
              </a:rPr>
              <a:t>Violence, harcèlement, abus (physique et sexuel) :</a:t>
            </a:r>
            <a:r>
              <a:rPr lang="en-GB" sz="1800" b="1" dirty="0">
                <a:solidFill>
                  <a:schemeClr val="dk1"/>
                </a:solidFill>
                <a:latin typeface="Calibri"/>
                <a:ea typeface="Calibri"/>
                <a:cs typeface="Calibri"/>
                <a:sym typeface="Calibri"/>
              </a:rPr>
              <a:t>  </a:t>
            </a:r>
            <a:r>
              <a:rPr lang="fr-FR" sz="1800" dirty="0">
                <a:solidFill>
                  <a:schemeClr val="dk1"/>
                </a:solidFill>
                <a:latin typeface="Calibri"/>
                <a:ea typeface="Calibri"/>
                <a:cs typeface="Calibri"/>
                <a:sym typeface="Calibri"/>
              </a:rPr>
              <a:t>IST, grossesse non désirée, VIH, mauvaise santé reproductive, préjudice psychologique, dormir à même le sol, restriction des déplacements</a:t>
            </a:r>
            <a:endParaRPr sz="1800" dirty="0"/>
          </a:p>
        </p:txBody>
      </p:sp>
      <p:pic>
        <p:nvPicPr>
          <p:cNvPr id="476" name="Google Shape;476;p26"/>
          <p:cNvPicPr preferRelativeResize="0"/>
          <p:nvPr/>
        </p:nvPicPr>
        <p:blipFill rotWithShape="1">
          <a:blip r:embed="rId4">
            <a:alphaModFix/>
          </a:blip>
          <a:srcRect/>
          <a:stretch/>
        </p:blipFill>
        <p:spPr>
          <a:xfrm>
            <a:off x="9010610" y="-381937"/>
            <a:ext cx="3386757" cy="315866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27"/>
          <p:cNvSpPr txBox="1">
            <a:spLocks noGrp="1"/>
          </p:cNvSpPr>
          <p:nvPr>
            <p:ph type="title"/>
          </p:nvPr>
        </p:nvSpPr>
        <p:spPr>
          <a:xfrm>
            <a:off x="157311" y="220730"/>
            <a:ext cx="10515600" cy="89535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fr-FR" sz="3500" dirty="0"/>
              <a:t>ÉVALUER LES FACTEURS DE HANDICAP</a:t>
            </a:r>
            <a:endParaRPr sz="3500" dirty="0"/>
          </a:p>
        </p:txBody>
      </p:sp>
      <p:sp>
        <p:nvSpPr>
          <p:cNvPr id="483" name="Google Shape;483;p27"/>
          <p:cNvSpPr txBox="1">
            <a:spLocks noGrp="1"/>
          </p:cNvSpPr>
          <p:nvPr>
            <p:ph type="body" idx="1"/>
          </p:nvPr>
        </p:nvSpPr>
        <p:spPr>
          <a:xfrm>
            <a:off x="157311" y="1014597"/>
            <a:ext cx="10820015" cy="4857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fr-FR" dirty="0"/>
              <a:t>QUE PEUVENT-ILS ÊTRE POUR CET ENFANT ?</a:t>
            </a:r>
            <a:endParaRPr dirty="0"/>
          </a:p>
        </p:txBody>
      </p:sp>
      <p:sp>
        <p:nvSpPr>
          <p:cNvPr id="484" name="Google Shape;484;p27"/>
          <p:cNvSpPr/>
          <p:nvPr/>
        </p:nvSpPr>
        <p:spPr>
          <a:xfrm>
            <a:off x="691116" y="1614841"/>
            <a:ext cx="10515600"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b="1" dirty="0">
                <a:solidFill>
                  <a:schemeClr val="dk1"/>
                </a:solidFill>
                <a:latin typeface="Calibri"/>
                <a:ea typeface="Calibri"/>
                <a:cs typeface="Calibri"/>
                <a:sym typeface="Calibri"/>
              </a:rPr>
              <a:t>Travail des enfants comme cause de handicap : </a:t>
            </a:r>
            <a:r>
              <a:rPr lang="fr-FR" sz="2000" dirty="0">
                <a:solidFill>
                  <a:schemeClr val="dk1"/>
                </a:solidFill>
                <a:latin typeface="Calibri"/>
                <a:ea typeface="Calibri"/>
                <a:cs typeface="Calibri"/>
                <a:sym typeface="Calibri"/>
              </a:rPr>
              <a:t>Blessures au travail qui entraînent un handicap permanent ; conditions de travail malsaines qui entraînent une mauvaise santé, source de handicap</a:t>
            </a:r>
            <a:endParaRPr sz="2000" dirty="0"/>
          </a:p>
        </p:txBody>
      </p:sp>
      <p:sp>
        <p:nvSpPr>
          <p:cNvPr id="485" name="Google Shape;485;p27"/>
          <p:cNvSpPr/>
          <p:nvPr/>
        </p:nvSpPr>
        <p:spPr>
          <a:xfrm>
            <a:off x="4658206" y="4397469"/>
            <a:ext cx="6803692" cy="193895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b="1" dirty="0">
                <a:solidFill>
                  <a:schemeClr val="dk1"/>
                </a:solidFill>
                <a:latin typeface="Calibri"/>
                <a:ea typeface="Calibri"/>
                <a:cs typeface="Calibri"/>
                <a:sym typeface="Calibri"/>
              </a:rPr>
              <a:t>Handicap et mauvaise santé des parents : </a:t>
            </a:r>
            <a:r>
              <a:rPr lang="fr-FR" sz="2000" dirty="0">
                <a:solidFill>
                  <a:schemeClr val="dk1"/>
                </a:solidFill>
                <a:latin typeface="Calibri"/>
                <a:ea typeface="Calibri"/>
                <a:cs typeface="Calibri"/>
                <a:sym typeface="Calibri"/>
              </a:rPr>
              <a:t>Charge supplémentaire liée à la prise en charge des membres de la famille souffrant d'un handicap, au ménage ou aux rôles dans la génération de revenus ; niveaux d'exclusion économique et de protection sociale ; coûts supplémentaires liés au handicap, à la prise en charge et aux soins de santé</a:t>
            </a:r>
            <a:endParaRPr sz="2000" dirty="0"/>
          </a:p>
        </p:txBody>
      </p:sp>
      <p:sp>
        <p:nvSpPr>
          <p:cNvPr id="486" name="Google Shape;486;p27"/>
          <p:cNvSpPr/>
          <p:nvPr/>
        </p:nvSpPr>
        <p:spPr>
          <a:xfrm>
            <a:off x="4658206" y="2659559"/>
            <a:ext cx="6548510" cy="16311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000" b="1" dirty="0">
                <a:solidFill>
                  <a:schemeClr val="dk1"/>
                </a:solidFill>
                <a:latin typeface="Calibri"/>
                <a:ea typeface="Calibri"/>
                <a:cs typeface="Calibri"/>
                <a:sym typeface="Calibri"/>
              </a:rPr>
              <a:t>Handicap comme facteur de risque pour le travail des enfants : </a:t>
            </a:r>
            <a:r>
              <a:rPr lang="fr-FR" sz="2000" dirty="0">
                <a:solidFill>
                  <a:schemeClr val="dk1"/>
                </a:solidFill>
                <a:latin typeface="Calibri"/>
                <a:ea typeface="Calibri"/>
                <a:cs typeface="Calibri"/>
                <a:sym typeface="Calibri"/>
              </a:rPr>
              <a:t>Liens avec la pauvreté, accès à l'éducation, faible niveau de compétences, coûts supplémentaires liés au handicap et aux soins de santé, pauvreté conduisant au handicap, activité ou inactivité</a:t>
            </a:r>
            <a:endParaRPr sz="2000" dirty="0"/>
          </a:p>
        </p:txBody>
      </p:sp>
      <p:pic>
        <p:nvPicPr>
          <p:cNvPr id="487" name="Google Shape;487;p27"/>
          <p:cNvPicPr preferRelativeResize="0"/>
          <p:nvPr/>
        </p:nvPicPr>
        <p:blipFill rotWithShape="1">
          <a:blip r:embed="rId3">
            <a:alphaModFix/>
          </a:blip>
          <a:srcRect/>
          <a:stretch/>
        </p:blipFill>
        <p:spPr>
          <a:xfrm>
            <a:off x="336610" y="2768574"/>
            <a:ext cx="3916414" cy="3884100"/>
          </a:xfrm>
          <a:prstGeom prst="rect">
            <a:avLst/>
          </a:prstGeom>
          <a:noFill/>
          <a:ln>
            <a:noFill/>
          </a:ln>
        </p:spPr>
      </p:pic>
      <p:pic>
        <p:nvPicPr>
          <p:cNvPr id="488" name="Google Shape;488;p27"/>
          <p:cNvPicPr preferRelativeResize="0"/>
          <p:nvPr/>
        </p:nvPicPr>
        <p:blipFill rotWithShape="1">
          <a:blip r:embed="rId4">
            <a:alphaModFix/>
          </a:blip>
          <a:srcRect/>
          <a:stretch/>
        </p:blipFill>
        <p:spPr>
          <a:xfrm>
            <a:off x="8809769" y="-193007"/>
            <a:ext cx="3386757" cy="3386757"/>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28"/>
          <p:cNvSpPr txBox="1">
            <a:spLocks noGrp="1"/>
          </p:cNvSpPr>
          <p:nvPr>
            <p:ph type="title"/>
          </p:nvPr>
        </p:nvSpPr>
        <p:spPr>
          <a:xfrm>
            <a:off x="2145791" y="2099733"/>
            <a:ext cx="7851649" cy="1562127"/>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Helvetica Neue"/>
              <a:buNone/>
            </a:pPr>
            <a:r>
              <a:rPr lang="fr-FR" dirty="0"/>
              <a:t>PLANIFICATION DE LA PRISE EN CHARGE ET MISE EN ŒUVRE</a:t>
            </a: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2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200"/>
              <a:buFont typeface="Helvetica Neue"/>
              <a:buNone/>
            </a:pPr>
            <a:r>
              <a:rPr lang="fr-FR" dirty="0"/>
              <a:t>PLANIFICATION DE LA PRISE EN CHARGE</a:t>
            </a:r>
            <a:endParaRPr dirty="0"/>
          </a:p>
        </p:txBody>
      </p:sp>
      <p:sp>
        <p:nvSpPr>
          <p:cNvPr id="500" name="Google Shape;500;p29"/>
          <p:cNvSpPr>
            <a:spLocks noGrp="1"/>
          </p:cNvSpPr>
          <p:nvPr>
            <p:ph type="pic" idx="2"/>
          </p:nvPr>
        </p:nvSpPr>
        <p:spPr>
          <a:xfrm>
            <a:off x="0" y="0"/>
            <a:ext cx="4340225" cy="6858000"/>
          </a:xfrm>
          <a:prstGeom prst="rect">
            <a:avLst/>
          </a:prstGeom>
          <a:noFill/>
          <a:ln>
            <a:noFill/>
          </a:ln>
        </p:spPr>
      </p:sp>
      <p:sp>
        <p:nvSpPr>
          <p:cNvPr id="501" name="Google Shape;501;p29"/>
          <p:cNvSpPr txBox="1">
            <a:spLocks noGrp="1"/>
          </p:cNvSpPr>
          <p:nvPr>
            <p:ph type="body" idx="1"/>
          </p:nvPr>
        </p:nvSpPr>
        <p:spPr>
          <a:xfrm>
            <a:off x="4890099" y="1751359"/>
            <a:ext cx="6943302" cy="449332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2"/>
              </a:buClr>
              <a:buSzPts val="2800"/>
              <a:buChar char="•"/>
            </a:pPr>
            <a:r>
              <a:rPr lang="fr-FR" sz="2400" dirty="0"/>
              <a:t>Basée sur une évaluation complète</a:t>
            </a:r>
            <a:r>
              <a:rPr lang="en-GB" sz="2400" dirty="0"/>
              <a:t> </a:t>
            </a:r>
          </a:p>
          <a:p>
            <a:pPr marL="228600" lvl="0" indent="-228600" algn="l" rtl="0">
              <a:lnSpc>
                <a:spcPct val="90000"/>
              </a:lnSpc>
              <a:spcBef>
                <a:spcPts val="1000"/>
              </a:spcBef>
              <a:spcAft>
                <a:spcPts val="0"/>
              </a:spcAft>
              <a:buClr>
                <a:schemeClr val="accent2"/>
              </a:buClr>
              <a:buSzPts val="2800"/>
              <a:buChar char="•"/>
            </a:pPr>
            <a:r>
              <a:rPr lang="en-GB" sz="2400" dirty="0"/>
              <a:t>Identifie : </a:t>
            </a:r>
          </a:p>
          <a:p>
            <a:pPr marL="685800" lvl="1" indent="-228600" algn="l" rtl="0">
              <a:lnSpc>
                <a:spcPct val="90000"/>
              </a:lnSpc>
              <a:spcBef>
                <a:spcPts val="500"/>
              </a:spcBef>
              <a:spcAft>
                <a:spcPts val="0"/>
              </a:spcAft>
              <a:buSzPts val="2200"/>
              <a:buChar char="•"/>
            </a:pPr>
            <a:r>
              <a:rPr lang="fr-FR" sz="2000" dirty="0"/>
              <a:t>Les besoins immédiats, à court, moyen et long terme, les objectifs et les actions</a:t>
            </a:r>
            <a:r>
              <a:rPr lang="en-GB" sz="2000" dirty="0"/>
              <a:t> </a:t>
            </a:r>
            <a:endParaRPr sz="2000" dirty="0"/>
          </a:p>
          <a:p>
            <a:pPr marL="685800" lvl="1" indent="-228600" algn="l" rtl="0">
              <a:lnSpc>
                <a:spcPct val="90000"/>
              </a:lnSpc>
              <a:spcBef>
                <a:spcPts val="500"/>
              </a:spcBef>
              <a:spcAft>
                <a:spcPts val="0"/>
              </a:spcAft>
              <a:buSzPts val="2200"/>
              <a:buChar char="•"/>
            </a:pPr>
            <a:r>
              <a:rPr lang="en-GB" sz="2000" dirty="0"/>
              <a:t>Qui est responsable  </a:t>
            </a:r>
            <a:endParaRPr sz="2000" dirty="0"/>
          </a:p>
          <a:p>
            <a:pPr marL="685800" lvl="1" indent="-228600" algn="l" rtl="0">
              <a:lnSpc>
                <a:spcPct val="90000"/>
              </a:lnSpc>
              <a:spcBef>
                <a:spcPts val="500"/>
              </a:spcBef>
              <a:spcAft>
                <a:spcPts val="0"/>
              </a:spcAft>
              <a:buSzPts val="2200"/>
              <a:buChar char="•"/>
            </a:pPr>
            <a:r>
              <a:rPr lang="fr-FR" sz="2000" dirty="0"/>
              <a:t>Dans quel délai ils doivent être réalisés</a:t>
            </a:r>
            <a:r>
              <a:rPr lang="en-GB" sz="2000" dirty="0"/>
              <a:t> </a:t>
            </a:r>
            <a:endParaRPr sz="2000" dirty="0"/>
          </a:p>
          <a:p>
            <a:pPr marL="685800" lvl="1" indent="-228600" algn="l" rtl="0">
              <a:lnSpc>
                <a:spcPct val="90000"/>
              </a:lnSpc>
              <a:spcBef>
                <a:spcPts val="500"/>
              </a:spcBef>
              <a:spcAft>
                <a:spcPts val="0"/>
              </a:spcAft>
              <a:buSzPts val="2200"/>
              <a:buChar char="•"/>
            </a:pPr>
            <a:r>
              <a:rPr lang="fr-FR" sz="2000" dirty="0"/>
              <a:t>La fréquence et les dates de revue et de suivi</a:t>
            </a:r>
            <a:r>
              <a:rPr lang="en-GB" sz="2000" dirty="0"/>
              <a:t>   </a:t>
            </a:r>
            <a:endParaRPr sz="2000" dirty="0"/>
          </a:p>
          <a:p>
            <a:pPr marL="228600" lvl="0" indent="-228600" algn="l" rtl="0">
              <a:lnSpc>
                <a:spcPct val="90000"/>
              </a:lnSpc>
              <a:spcBef>
                <a:spcPts val="1000"/>
              </a:spcBef>
              <a:spcAft>
                <a:spcPts val="0"/>
              </a:spcAft>
              <a:buClr>
                <a:schemeClr val="accent2"/>
              </a:buClr>
              <a:buSzPts val="2800"/>
              <a:buChar char="•"/>
            </a:pPr>
            <a:r>
              <a:rPr lang="fr-FR" sz="2400" dirty="0"/>
              <a:t>Implique l'enfant et la famille</a:t>
            </a:r>
            <a:r>
              <a:rPr lang="en-GB" sz="2400" dirty="0"/>
              <a:t> </a:t>
            </a:r>
            <a:endParaRPr sz="2400" dirty="0"/>
          </a:p>
          <a:p>
            <a:pPr marL="228600" lvl="0" indent="-228600" algn="l" rtl="0">
              <a:lnSpc>
                <a:spcPct val="90000"/>
              </a:lnSpc>
              <a:spcBef>
                <a:spcPts val="1000"/>
              </a:spcBef>
              <a:spcAft>
                <a:spcPts val="0"/>
              </a:spcAft>
              <a:buClr>
                <a:schemeClr val="accent2"/>
              </a:buClr>
              <a:buSzPts val="2800"/>
              <a:buChar char="•"/>
            </a:pPr>
            <a:r>
              <a:rPr lang="fr-FR" sz="2400" dirty="0"/>
              <a:t>Différentes stratégies, en fonction du niveau de risque encouru par l'enfant</a:t>
            </a:r>
            <a:r>
              <a:rPr lang="en-GB" sz="2400" dirty="0"/>
              <a:t>  </a:t>
            </a:r>
            <a:endParaRPr sz="2400" dirty="0"/>
          </a:p>
          <a:p>
            <a:pPr marL="228600" lvl="0" indent="-228600" algn="l" rtl="0">
              <a:lnSpc>
                <a:spcPct val="90000"/>
              </a:lnSpc>
              <a:spcBef>
                <a:spcPts val="1000"/>
              </a:spcBef>
              <a:spcAft>
                <a:spcPts val="0"/>
              </a:spcAft>
              <a:buClr>
                <a:schemeClr val="accent2"/>
              </a:buClr>
              <a:buSzPts val="2800"/>
              <a:buChar char="•"/>
            </a:pPr>
            <a:r>
              <a:rPr lang="fr-FR" sz="2400" dirty="0"/>
              <a:t>Les cadres doivent être définis localement par la coordination </a:t>
            </a:r>
            <a:endParaRPr sz="2400" dirty="0"/>
          </a:p>
        </p:txBody>
      </p:sp>
      <p:pic>
        <p:nvPicPr>
          <p:cNvPr id="502" name="Google Shape;502;p29" descr="Large skydiving group mid-air"/>
          <p:cNvPicPr preferRelativeResize="0"/>
          <p:nvPr/>
        </p:nvPicPr>
        <p:blipFill rotWithShape="1">
          <a:blip r:embed="rId3">
            <a:alphaModFix/>
          </a:blip>
          <a:srcRect l="29541" r="28372"/>
          <a:stretch/>
        </p:blipFill>
        <p:spPr>
          <a:xfrm>
            <a:off x="20" y="10"/>
            <a:ext cx="4340205" cy="685799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
          <p:cNvSpPr txBox="1">
            <a:spLocks noGrp="1"/>
          </p:cNvSpPr>
          <p:nvPr>
            <p:ph type="body" idx="2"/>
          </p:nvPr>
        </p:nvSpPr>
        <p:spPr>
          <a:xfrm>
            <a:off x="866900" y="3051925"/>
            <a:ext cx="10450200" cy="3111000"/>
          </a:xfrm>
          <a:prstGeom prst="rect">
            <a:avLst/>
          </a:prstGeom>
          <a:noFill/>
          <a:ln>
            <a:noFill/>
          </a:ln>
        </p:spPr>
        <p:txBody>
          <a:bodyPr spcFirstLastPara="1" wrap="square" lIns="91425" tIns="45700" rIns="91425" bIns="45700" anchor="t" anchorCtr="0">
            <a:noAutofit/>
          </a:bodyPr>
          <a:lstStyle/>
          <a:p>
            <a:pPr marL="0" lvl="0" indent="-196850" algn="l" rtl="0">
              <a:lnSpc>
                <a:spcPct val="100000"/>
              </a:lnSpc>
              <a:spcBef>
                <a:spcPts val="0"/>
              </a:spcBef>
              <a:spcAft>
                <a:spcPts val="0"/>
              </a:spcAft>
              <a:buSzPts val="3100"/>
              <a:buFont typeface="Calibri"/>
              <a:buChar char="▪"/>
            </a:pPr>
            <a:r>
              <a:rPr lang="fr-FR" sz="3100" dirty="0">
                <a:latin typeface="Calibri"/>
                <a:cs typeface="Calibri"/>
              </a:rPr>
              <a:t>Concevoir un plan de prise en charge pour les enfants qui travaillent</a:t>
            </a:r>
            <a:r>
              <a:rPr lang="en-GB" sz="3100" dirty="0">
                <a:latin typeface="Calibri"/>
                <a:cs typeface="Calibri"/>
                <a:sym typeface="Calibri"/>
              </a:rPr>
              <a:t> </a:t>
            </a:r>
            <a:endParaRPr sz="3100" dirty="0">
              <a:latin typeface="Calibri"/>
              <a:cs typeface="Calibri"/>
              <a:sym typeface="Calibri"/>
            </a:endParaRPr>
          </a:p>
          <a:p>
            <a:pPr marL="0" lvl="0" indent="-196850" algn="l" rtl="0">
              <a:lnSpc>
                <a:spcPct val="100000"/>
              </a:lnSpc>
              <a:spcBef>
                <a:spcPts val="0"/>
              </a:spcBef>
              <a:spcAft>
                <a:spcPts val="0"/>
              </a:spcAft>
              <a:buSzPts val="3100"/>
              <a:buFont typeface="Calibri"/>
              <a:buChar char="▪"/>
            </a:pPr>
            <a:r>
              <a:rPr lang="fr-FR" sz="3100" dirty="0">
                <a:latin typeface="Calibri"/>
                <a:cs typeface="Calibri"/>
              </a:rPr>
              <a:t>Identifier trois (3) défis potentiels/habituels qui surviennent lors de la mise en œuvre de la prise en charge pour </a:t>
            </a:r>
            <a:r>
              <a:rPr lang="fr-FR" sz="3100" dirty="0">
                <a:solidFill>
                  <a:schemeClr val="bg1"/>
                </a:solidFill>
                <a:latin typeface="Calibri"/>
                <a:cs typeface="Calibri"/>
              </a:rPr>
              <a:t>les enfants en situation de </a:t>
            </a:r>
            <a:r>
              <a:rPr lang="fr-FR" sz="3100" dirty="0">
                <a:latin typeface="Calibri"/>
                <a:cs typeface="Calibri"/>
              </a:rPr>
              <a:t>travail des enfants</a:t>
            </a:r>
            <a:r>
              <a:rPr lang="en-GB" sz="3100" dirty="0">
                <a:latin typeface="Calibri"/>
                <a:cs typeface="Calibri"/>
                <a:sym typeface="Calibri"/>
              </a:rPr>
              <a:t> </a:t>
            </a:r>
            <a:endParaRPr sz="3100" dirty="0">
              <a:latin typeface="Calibri"/>
              <a:cs typeface="Calibri"/>
              <a:sym typeface="Calibri"/>
            </a:endParaRPr>
          </a:p>
          <a:p>
            <a:pPr marL="0" lvl="0" indent="-196850" algn="l" rtl="0">
              <a:lnSpc>
                <a:spcPct val="100000"/>
              </a:lnSpc>
              <a:spcBef>
                <a:spcPts val="0"/>
              </a:spcBef>
              <a:spcAft>
                <a:spcPts val="0"/>
              </a:spcAft>
              <a:buSzPts val="3100"/>
              <a:buFont typeface="Calibri"/>
              <a:buChar char="▪"/>
            </a:pPr>
            <a:r>
              <a:rPr lang="fr-FR" sz="3100" dirty="0">
                <a:latin typeface="Calibri"/>
                <a:cs typeface="Calibri"/>
              </a:rPr>
              <a:t>Élaborer des réponses (actions et amendements) à un plan de prise en charge pour surmonter ces défis</a:t>
            </a:r>
            <a:endParaRPr sz="3100" dirty="0">
              <a:latin typeface="Calibri"/>
              <a:cs typeface="Calibri"/>
            </a:endParaRPr>
          </a:p>
          <a:p>
            <a:pPr marL="457200" lvl="0" indent="-279400" algn="l" rtl="0">
              <a:lnSpc>
                <a:spcPct val="90000"/>
              </a:lnSpc>
              <a:spcBef>
                <a:spcPts val="1000"/>
              </a:spcBef>
              <a:spcAft>
                <a:spcPts val="0"/>
              </a:spcAft>
              <a:buClr>
                <a:schemeClr val="lt1"/>
              </a:buClr>
              <a:buSzPts val="2800"/>
              <a:buFont typeface="Arial"/>
              <a:buNone/>
            </a:pPr>
            <a:endParaRPr dirty="0"/>
          </a:p>
        </p:txBody>
      </p:sp>
      <p:sp>
        <p:nvSpPr>
          <p:cNvPr id="243" name="Google Shape;243;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
        <p:nvSpPr>
          <p:cNvPr id="244" name="Google Shape;244;p3"/>
          <p:cNvSpPr txBox="1"/>
          <p:nvPr/>
        </p:nvSpPr>
        <p:spPr>
          <a:xfrm>
            <a:off x="653150" y="937802"/>
            <a:ext cx="11538900" cy="2280600"/>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fr-FR" sz="4000" b="1" dirty="0">
                <a:solidFill>
                  <a:schemeClr val="lt1"/>
                </a:solidFill>
                <a:latin typeface="Helvetica Neue"/>
              </a:rPr>
              <a:t> LES OBJECTIFS VISÉS</a:t>
            </a:r>
            <a:r>
              <a:rPr lang="en-GB" sz="4000" b="1" i="0" u="none" strike="noStrike" cap="none" dirty="0">
                <a:solidFill>
                  <a:schemeClr val="lt1"/>
                </a:solidFill>
                <a:latin typeface="Helvetica Neue"/>
                <a:ea typeface="Helvetica Neue"/>
                <a:cs typeface="Helvetica Neue"/>
                <a:sym typeface="Helvetica Neue"/>
              </a:rPr>
              <a:t>  </a:t>
            </a:r>
            <a:endParaRPr dirty="0"/>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vous serez en mesure de : </a:t>
            </a:r>
            <a:endParaRPr lang="fr-F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30"/>
          <p:cNvSpPr txBox="1">
            <a:spLocks noGrp="1"/>
          </p:cNvSpPr>
          <p:nvPr>
            <p:ph type="body" idx="1"/>
          </p:nvPr>
        </p:nvSpPr>
        <p:spPr>
          <a:xfrm>
            <a:off x="4100513" y="528638"/>
            <a:ext cx="7300912" cy="831811"/>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rgbClr val="95CD7A"/>
              </a:buClr>
              <a:buSzPts val="3200"/>
              <a:buNone/>
            </a:pPr>
            <a:r>
              <a:rPr lang="fr-FR" dirty="0">
                <a:solidFill>
                  <a:srgbClr val="95CD7A"/>
                </a:solidFill>
              </a:rPr>
              <a:t>PLANIFICATION DE LA PRISE EN CHARGE : ACTIONS CLÉS</a:t>
            </a:r>
            <a:endParaRPr dirty="0"/>
          </a:p>
        </p:txBody>
      </p:sp>
      <p:sp>
        <p:nvSpPr>
          <p:cNvPr id="509" name="Google Shape;509;p30"/>
          <p:cNvSpPr txBox="1">
            <a:spLocks noGrp="1"/>
          </p:cNvSpPr>
          <p:nvPr>
            <p:ph type="body" idx="2"/>
          </p:nvPr>
        </p:nvSpPr>
        <p:spPr>
          <a:xfrm>
            <a:off x="3847434" y="1621804"/>
            <a:ext cx="7807070" cy="4288341"/>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90000"/>
              </a:lnSpc>
              <a:spcBef>
                <a:spcPts val="0"/>
              </a:spcBef>
              <a:spcAft>
                <a:spcPts val="0"/>
              </a:spcAft>
              <a:buClr>
                <a:schemeClr val="accent4"/>
              </a:buClr>
              <a:buSzPts val="2800"/>
              <a:buChar char="•"/>
            </a:pPr>
            <a:r>
              <a:rPr lang="fr-FR" sz="2600" dirty="0"/>
              <a:t>Se concentrer sur les besoins plutôt que sur les services disponibles</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Inclure la planification de la sécurité et la réduction des préjudices</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Être réaliste, comprendre les contraintes, viser des améliorations progressives</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Travailler en étroite collaboration avec les parents et les tuteurs</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Analyser les causes et planifier une réponse à celles-ci</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Plans individuels pour tous les enfants</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Planification conjointe entre les secteurs</a:t>
            </a:r>
            <a:r>
              <a:rPr lang="en-GB" sz="2600" dirty="0"/>
              <a:t>  </a:t>
            </a:r>
            <a:endParaRPr sz="2600" dirty="0"/>
          </a:p>
          <a:p>
            <a:pPr marL="228600" lvl="0" indent="-228600" algn="l" rtl="0">
              <a:lnSpc>
                <a:spcPct val="90000"/>
              </a:lnSpc>
              <a:spcBef>
                <a:spcPts val="1000"/>
              </a:spcBef>
              <a:spcAft>
                <a:spcPts val="0"/>
              </a:spcAft>
              <a:buClr>
                <a:schemeClr val="accent4"/>
              </a:buClr>
              <a:buSzPts val="2800"/>
              <a:buChar char="•"/>
            </a:pPr>
            <a:r>
              <a:rPr lang="fr-FR" sz="2600" dirty="0"/>
              <a:t>Trouver un équilibre entre « besoins » et « souhaits »</a:t>
            </a:r>
            <a:endParaRPr sz="2600" dirty="0"/>
          </a:p>
        </p:txBody>
      </p:sp>
      <p:sp>
        <p:nvSpPr>
          <p:cNvPr id="510" name="Google Shape;510;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BONNES PRATIQUES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31"/>
          <p:cNvSpPr txBox="1">
            <a:spLocks noGrp="1"/>
          </p:cNvSpPr>
          <p:nvPr>
            <p:ph type="title"/>
          </p:nvPr>
        </p:nvSpPr>
        <p:spPr>
          <a:xfrm>
            <a:off x="1836231" y="365125"/>
            <a:ext cx="8778349" cy="839207"/>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4"/>
              </a:buClr>
              <a:buSzPts val="3600"/>
              <a:buFont typeface="Helvetica Neue"/>
              <a:buNone/>
            </a:pPr>
            <a:r>
              <a:rPr lang="fr-FR" dirty="0"/>
              <a:t>PLANIFICATION DE LA PRISE EN CHARGE : CALENDRIER</a:t>
            </a:r>
            <a:endParaRPr dirty="0"/>
          </a:p>
        </p:txBody>
      </p:sp>
      <p:sp>
        <p:nvSpPr>
          <p:cNvPr id="517" name="Google Shape;517;p31"/>
          <p:cNvSpPr txBox="1">
            <a:spLocks noGrp="1"/>
          </p:cNvSpPr>
          <p:nvPr>
            <p:ph type="body" idx="2"/>
          </p:nvPr>
        </p:nvSpPr>
        <p:spPr>
          <a:xfrm>
            <a:off x="595757" y="1393518"/>
            <a:ext cx="11000486" cy="528854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en-GB" sz="2400" b="1" dirty="0">
                <a:solidFill>
                  <a:srgbClr val="FF0000"/>
                </a:solidFill>
              </a:rPr>
              <a:t>HAUT RISQUE : </a:t>
            </a:r>
            <a:r>
              <a:rPr lang="fr-FR" sz="2400" dirty="0"/>
              <a:t>Évaluation complète dans les 3 jours. Sécurité et bien-être immédiats, développer la confiance, réduire l'exposition aux dangers mortels, planifier la sécurité, répondre aux besoins fondamentaux tout en créant des objectifs à plus long terme axés sur l'intégration, l'apprentissage et l'aide économique</a:t>
            </a:r>
            <a:r>
              <a:rPr lang="en-GB" sz="2400" dirty="0"/>
              <a:t>. </a:t>
            </a:r>
            <a:endParaRPr sz="2400" dirty="0"/>
          </a:p>
          <a:p>
            <a:pPr marL="0" lvl="0" indent="0" algn="l" rtl="0">
              <a:lnSpc>
                <a:spcPct val="90000"/>
              </a:lnSpc>
              <a:spcBef>
                <a:spcPts val="1000"/>
              </a:spcBef>
              <a:spcAft>
                <a:spcPts val="0"/>
              </a:spcAft>
              <a:buSzPts val="2800"/>
              <a:buNone/>
            </a:pPr>
            <a:r>
              <a:rPr lang="en-GB" sz="2400" b="1" dirty="0">
                <a:solidFill>
                  <a:srgbClr val="FF9300"/>
                </a:solidFill>
              </a:rPr>
              <a:t>RISQUE MOYEN : </a:t>
            </a:r>
            <a:r>
              <a:rPr lang="fr-FR" sz="2400" dirty="0"/>
              <a:t>Évaluation complète dans un délai d'une semaine. Prévenir toute nouvelle détérioration et empêcher que le travail des enfants devienne une PFTE, renforcer le bien-être, réduire les risques et les préjudices, et accroître l'accès aux services</a:t>
            </a:r>
            <a:r>
              <a:rPr lang="en-GB" sz="2400" dirty="0"/>
              <a:t>. </a:t>
            </a:r>
            <a:endParaRPr sz="2400" dirty="0"/>
          </a:p>
          <a:p>
            <a:pPr marL="0" lvl="0" indent="0" algn="l" rtl="0">
              <a:lnSpc>
                <a:spcPct val="90000"/>
              </a:lnSpc>
              <a:spcBef>
                <a:spcPts val="1000"/>
              </a:spcBef>
              <a:spcAft>
                <a:spcPts val="0"/>
              </a:spcAft>
              <a:buSzPts val="2800"/>
              <a:buNone/>
            </a:pPr>
            <a:r>
              <a:rPr lang="en-GB" sz="2400" b="1" dirty="0">
                <a:solidFill>
                  <a:srgbClr val="00B050"/>
                </a:solidFill>
              </a:rPr>
              <a:t>FAIBLE RISQUE : </a:t>
            </a:r>
            <a:r>
              <a:rPr lang="fr-FR" sz="2400" dirty="0"/>
              <a:t>Évaluation complète dans les 2 semaines. Fournir des informations et une sensibilisation sur le travail des enfants et l'accès à des services tels que l'école, l'aide alimentaire et le soutien au revenu, la santé, l'argent liquide, l'apprentissage et les possibilités de SPS</a:t>
            </a:r>
            <a:r>
              <a:rPr lang="en-GB" sz="2400" dirty="0"/>
              <a:t>. </a:t>
            </a:r>
            <a:endParaRPr sz="2400" dirty="0"/>
          </a:p>
          <a:p>
            <a:pPr marL="228600" lvl="0" indent="-50800" algn="l" rtl="0">
              <a:lnSpc>
                <a:spcPct val="90000"/>
              </a:lnSpc>
              <a:spcBef>
                <a:spcPts val="1000"/>
              </a:spcBef>
              <a:spcAft>
                <a:spcPts val="0"/>
              </a:spcAft>
              <a:buClr>
                <a:schemeClr val="accent2"/>
              </a:buClr>
              <a:buSzPts val="2800"/>
              <a:buNone/>
            </a:pP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DISCUSSION</a:t>
            </a:r>
            <a:endParaRPr dirty="0"/>
          </a:p>
        </p:txBody>
      </p:sp>
      <p:sp>
        <p:nvSpPr>
          <p:cNvPr id="523" name="Google Shape;523;p32"/>
          <p:cNvSpPr txBox="1">
            <a:spLocks noGrp="1"/>
          </p:cNvSpPr>
          <p:nvPr>
            <p:ph type="body" idx="2"/>
          </p:nvPr>
        </p:nvSpPr>
        <p:spPr>
          <a:xfrm>
            <a:off x="656023" y="2208212"/>
            <a:ext cx="10820015"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2"/>
              </a:buClr>
              <a:buSzPts val="2800"/>
              <a:buChar char="•"/>
            </a:pPr>
            <a:r>
              <a:rPr lang="fr-FR" dirty="0"/>
              <a:t>Quels sont les délais utilisés localement ?</a:t>
            </a:r>
            <a:r>
              <a:rPr lang="en-GB" dirty="0"/>
              <a:t> </a:t>
            </a:r>
            <a:endParaRPr dirty="0"/>
          </a:p>
          <a:p>
            <a:pPr marL="228600" lvl="0" indent="-228600" algn="l" rtl="0">
              <a:lnSpc>
                <a:spcPct val="90000"/>
              </a:lnSpc>
              <a:spcBef>
                <a:spcPts val="1000"/>
              </a:spcBef>
              <a:spcAft>
                <a:spcPts val="0"/>
              </a:spcAft>
              <a:buClr>
                <a:schemeClr val="accent2"/>
              </a:buClr>
              <a:buSzPts val="2800"/>
              <a:buChar char="•"/>
            </a:pPr>
            <a:r>
              <a:rPr lang="fr-FR" dirty="0"/>
              <a:t>Les gestionnaires de cas sont-ils capables de travailler dans ces délais ? </a:t>
            </a:r>
            <a:r>
              <a:rPr lang="en-GB" dirty="0"/>
              <a:t> </a:t>
            </a:r>
            <a:endParaRPr dirty="0"/>
          </a:p>
          <a:p>
            <a:pPr marL="228600" lvl="0" indent="-228600" algn="l" rtl="0">
              <a:lnSpc>
                <a:spcPct val="90000"/>
              </a:lnSpc>
              <a:spcBef>
                <a:spcPts val="1000"/>
              </a:spcBef>
              <a:spcAft>
                <a:spcPts val="0"/>
              </a:spcAft>
              <a:buClr>
                <a:schemeClr val="accent2"/>
              </a:buClr>
              <a:buSzPts val="2800"/>
              <a:buChar char="•"/>
            </a:pPr>
            <a:r>
              <a:rPr lang="fr-FR" dirty="0"/>
              <a:t>Dans quelle mesure l'enfant et/ou les tuteurs sont-ils impliqués dans la planification ? </a:t>
            </a:r>
            <a:r>
              <a:rPr lang="en-GB" dirty="0"/>
              <a:t> </a:t>
            </a:r>
            <a:endParaRPr dirty="0"/>
          </a:p>
          <a:p>
            <a:pPr marL="228600" lvl="0" indent="-228600" algn="l" rtl="0">
              <a:lnSpc>
                <a:spcPct val="90000"/>
              </a:lnSpc>
              <a:spcBef>
                <a:spcPts val="1000"/>
              </a:spcBef>
              <a:spcAft>
                <a:spcPts val="0"/>
              </a:spcAft>
              <a:buClr>
                <a:schemeClr val="accent2"/>
              </a:buClr>
              <a:buSzPts val="2800"/>
              <a:buChar char="•"/>
            </a:pPr>
            <a:r>
              <a:rPr lang="fr-FR" dirty="0"/>
              <a:t>Quels sont les services minimums qui devraient être fournis aux enfants astreints au travail des enfants à haut risque/aux PFTE ? </a:t>
            </a:r>
            <a:endParaRPr dirty="0"/>
          </a:p>
        </p:txBody>
      </p:sp>
      <p:pic>
        <p:nvPicPr>
          <p:cNvPr id="524" name="Google Shape;524;p32"/>
          <p:cNvPicPr preferRelativeResize="0"/>
          <p:nvPr/>
        </p:nvPicPr>
        <p:blipFill rotWithShape="1">
          <a:blip r:embed="rId3">
            <a:alphaModFix/>
          </a:blip>
          <a:srcRect/>
          <a:stretch/>
        </p:blipFill>
        <p:spPr>
          <a:xfrm>
            <a:off x="9825279" y="349781"/>
            <a:ext cx="1435100" cy="9398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33"/>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endParaRPr dirty="0"/>
          </a:p>
        </p:txBody>
      </p:sp>
      <p:sp>
        <p:nvSpPr>
          <p:cNvPr id="531" name="Google Shape;531;p33"/>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accent2"/>
              </a:buClr>
              <a:buSzPts val="2800"/>
              <a:buNone/>
            </a:pPr>
            <a:endParaRPr dirty="0"/>
          </a:p>
        </p:txBody>
      </p:sp>
      <p:sp>
        <p:nvSpPr>
          <p:cNvPr id="532" name="Google Shape;532;p33"/>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accent2"/>
              </a:buClr>
              <a:buSzPts val="2800"/>
              <a:buNone/>
            </a:pPr>
            <a:endParaRPr dirty="0"/>
          </a:p>
        </p:txBody>
      </p:sp>
      <p:pic>
        <p:nvPicPr>
          <p:cNvPr id="3" name="Image 2">
            <a:extLst>
              <a:ext uri="{FF2B5EF4-FFF2-40B4-BE49-F238E27FC236}">
                <a16:creationId xmlns:a16="http://schemas.microsoft.com/office/drawing/2014/main" id="{14FD32CD-38BF-0022-626B-768C1EA0EA25}"/>
              </a:ext>
            </a:extLst>
          </p:cNvPr>
          <p:cNvPicPr>
            <a:picLocks noChangeAspect="1"/>
          </p:cNvPicPr>
          <p:nvPr/>
        </p:nvPicPr>
        <p:blipFill>
          <a:blip r:embed="rId3"/>
          <a:stretch>
            <a:fillRect/>
          </a:stretch>
        </p:blipFill>
        <p:spPr>
          <a:xfrm>
            <a:off x="149126" y="0"/>
            <a:ext cx="11833803" cy="6796533"/>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Google Shape;539;p34"/>
          <p:cNvSpPr txBox="1">
            <a:spLocks noGrp="1"/>
          </p:cNvSpPr>
          <p:nvPr>
            <p:ph type="body" idx="1"/>
          </p:nvPr>
        </p:nvSpPr>
        <p:spPr>
          <a:xfrm>
            <a:off x="3958303" y="528638"/>
            <a:ext cx="8091488" cy="75619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95CD7A"/>
              </a:buClr>
              <a:buSzPts val="3200"/>
              <a:buNone/>
            </a:pPr>
            <a:r>
              <a:rPr lang="fr-FR" sz="2900" dirty="0">
                <a:solidFill>
                  <a:srgbClr val="95CD7A"/>
                </a:solidFill>
              </a:rPr>
              <a:t>PLANIFICATION DE LA PRISE EN CHARGE : CAS À HAUT RISQUE</a:t>
            </a:r>
            <a:endParaRPr sz="2900" dirty="0"/>
          </a:p>
        </p:txBody>
      </p:sp>
      <p:sp>
        <p:nvSpPr>
          <p:cNvPr id="540" name="Google Shape;540;p34"/>
          <p:cNvSpPr txBox="1">
            <a:spLocks noGrp="1"/>
          </p:cNvSpPr>
          <p:nvPr>
            <p:ph type="body" idx="2"/>
          </p:nvPr>
        </p:nvSpPr>
        <p:spPr>
          <a:xfrm>
            <a:off x="3958303" y="1694732"/>
            <a:ext cx="7807070" cy="4288341"/>
          </a:xfrm>
          <a:prstGeom prst="rect">
            <a:avLst/>
          </a:prstGeom>
          <a:noFill/>
          <a:ln>
            <a:noFill/>
          </a:ln>
        </p:spPr>
        <p:txBody>
          <a:bodyPr spcFirstLastPara="1" wrap="square" lIns="91425" tIns="45700" rIns="91425" bIns="45700" anchor="t" anchorCtr="0">
            <a:normAutofit fontScale="92500"/>
          </a:bodyPr>
          <a:lstStyle/>
          <a:p>
            <a:pPr marL="228600" lvl="0" indent="-228600" algn="l" rtl="0">
              <a:lnSpc>
                <a:spcPct val="90000"/>
              </a:lnSpc>
              <a:spcBef>
                <a:spcPts val="0"/>
              </a:spcBef>
              <a:spcAft>
                <a:spcPts val="0"/>
              </a:spcAft>
              <a:buClr>
                <a:schemeClr val="accent4"/>
              </a:buClr>
              <a:buSzPts val="2800"/>
              <a:buChar char="•"/>
            </a:pPr>
            <a:r>
              <a:rPr lang="fr-FR" sz="2400" dirty="0"/>
              <a:t>Prendre des mesures immédiates </a:t>
            </a:r>
            <a:r>
              <a:rPr lang="en-GB" sz="2400" dirty="0"/>
              <a:t>–</a:t>
            </a:r>
            <a:r>
              <a:rPr lang="fr-FR" sz="2400" dirty="0"/>
              <a:t> signaler au superviseur</a:t>
            </a:r>
            <a:r>
              <a:rPr lang="en-GB" sz="2400" dirty="0"/>
              <a:t>  </a:t>
            </a:r>
            <a:endParaRPr sz="2400" dirty="0"/>
          </a:p>
          <a:p>
            <a:pPr marL="228600" lvl="0" indent="-228600" algn="l" rtl="0">
              <a:lnSpc>
                <a:spcPct val="90000"/>
              </a:lnSpc>
              <a:spcBef>
                <a:spcPts val="1000"/>
              </a:spcBef>
              <a:spcAft>
                <a:spcPts val="0"/>
              </a:spcAft>
              <a:buClr>
                <a:schemeClr val="accent4"/>
              </a:buClr>
              <a:buSzPts val="2800"/>
              <a:buChar char="•"/>
            </a:pPr>
            <a:r>
              <a:rPr lang="fr-FR" sz="2400" dirty="0"/>
              <a:t>Donner la priorité aux besoins fondamentaux et à la planification de la sécurité</a:t>
            </a:r>
            <a:r>
              <a:rPr lang="en-GB" sz="2400" dirty="0"/>
              <a:t>  </a:t>
            </a:r>
            <a:endParaRPr sz="2400" dirty="0"/>
          </a:p>
          <a:p>
            <a:pPr marL="228600" lvl="0" indent="-228600" algn="l" rtl="0">
              <a:lnSpc>
                <a:spcPct val="90000"/>
              </a:lnSpc>
              <a:spcBef>
                <a:spcPts val="1000"/>
              </a:spcBef>
              <a:spcAft>
                <a:spcPts val="0"/>
              </a:spcAft>
              <a:buClr>
                <a:schemeClr val="accent4"/>
              </a:buClr>
              <a:buSzPts val="2800"/>
              <a:buChar char="•"/>
            </a:pPr>
            <a:r>
              <a:rPr lang="fr-FR" sz="2400" dirty="0"/>
              <a:t>Moins de 14 ans : viser le retrait immédiat</a:t>
            </a:r>
            <a:r>
              <a:rPr lang="en-GB" sz="2400" dirty="0"/>
              <a:t>  </a:t>
            </a:r>
            <a:endParaRPr sz="2400" dirty="0"/>
          </a:p>
          <a:p>
            <a:pPr marL="228600" lvl="0" indent="-228600" algn="l" rtl="0">
              <a:lnSpc>
                <a:spcPct val="90000"/>
              </a:lnSpc>
              <a:spcBef>
                <a:spcPts val="1000"/>
              </a:spcBef>
              <a:spcAft>
                <a:spcPts val="0"/>
              </a:spcAft>
              <a:buClr>
                <a:schemeClr val="accent4"/>
              </a:buClr>
              <a:buSzPts val="2800"/>
              <a:buChar char="•"/>
            </a:pPr>
            <a:r>
              <a:rPr lang="fr-FR" sz="2400" dirty="0"/>
              <a:t>Adapter les services et les prises en charge spécialisés et généraux aux besoins individuels et favoriser l'accès</a:t>
            </a:r>
            <a:r>
              <a:rPr lang="en-GB" sz="2400" dirty="0"/>
              <a:t> </a:t>
            </a:r>
            <a:endParaRPr sz="2400" dirty="0"/>
          </a:p>
          <a:p>
            <a:pPr marL="228600" lvl="0" indent="-228600" algn="l" rtl="0">
              <a:lnSpc>
                <a:spcPct val="90000"/>
              </a:lnSpc>
              <a:spcBef>
                <a:spcPts val="1000"/>
              </a:spcBef>
              <a:spcAft>
                <a:spcPts val="0"/>
              </a:spcAft>
              <a:buClr>
                <a:schemeClr val="accent4"/>
              </a:buClr>
              <a:buSzPts val="2800"/>
              <a:buChar char="•"/>
            </a:pPr>
            <a:r>
              <a:rPr lang="fr-FR" sz="2400" dirty="0"/>
              <a:t>Se concentrer sur les besoins de protection, les risques et les dangers les plus graves</a:t>
            </a:r>
            <a:r>
              <a:rPr lang="en-GB" sz="2400" dirty="0"/>
              <a:t>  </a:t>
            </a:r>
            <a:endParaRPr sz="2400" dirty="0"/>
          </a:p>
          <a:p>
            <a:pPr marL="228600" lvl="0" indent="-228600" algn="l" rtl="0">
              <a:lnSpc>
                <a:spcPct val="90000"/>
              </a:lnSpc>
              <a:spcBef>
                <a:spcPts val="1000"/>
              </a:spcBef>
              <a:spcAft>
                <a:spcPts val="0"/>
              </a:spcAft>
              <a:buClr>
                <a:schemeClr val="accent4"/>
              </a:buClr>
              <a:buSzPts val="2800"/>
              <a:buChar char="•"/>
            </a:pPr>
            <a:r>
              <a:rPr lang="fr-FR" sz="2400" dirty="0"/>
              <a:t>Chercher à transférer la personne vers des tâches/conditions plus sûres si elle ne peut pas être retirée</a:t>
            </a:r>
            <a:r>
              <a:rPr lang="en-GB" sz="2400" dirty="0"/>
              <a:t>  </a:t>
            </a:r>
            <a:endParaRPr sz="2400" dirty="0"/>
          </a:p>
          <a:p>
            <a:pPr marL="228600" lvl="0" indent="-228600" algn="l" rtl="0">
              <a:lnSpc>
                <a:spcPct val="90000"/>
              </a:lnSpc>
              <a:spcBef>
                <a:spcPts val="1000"/>
              </a:spcBef>
              <a:spcAft>
                <a:spcPts val="0"/>
              </a:spcAft>
              <a:buClr>
                <a:schemeClr val="accent4"/>
              </a:buClr>
              <a:buSzPts val="2800"/>
              <a:buChar char="•"/>
            </a:pPr>
            <a:r>
              <a:rPr lang="fr-FR" sz="2400" dirty="0"/>
              <a:t>Suivre les POS et chercher un soutien pour le retrait</a:t>
            </a:r>
            <a:r>
              <a:rPr lang="en-GB" sz="2400" dirty="0"/>
              <a:t>  </a:t>
            </a:r>
            <a:endParaRPr sz="2400" dirty="0"/>
          </a:p>
          <a:p>
            <a:pPr marL="228600" lvl="0" indent="-50800" algn="l" rtl="0">
              <a:lnSpc>
                <a:spcPct val="90000"/>
              </a:lnSpc>
              <a:spcBef>
                <a:spcPts val="1000"/>
              </a:spcBef>
              <a:spcAft>
                <a:spcPts val="0"/>
              </a:spcAft>
              <a:buClr>
                <a:schemeClr val="accent4"/>
              </a:buClr>
              <a:buSzPts val="2800"/>
              <a:buNone/>
            </a:pPr>
            <a:endParaRPr dirty="0"/>
          </a:p>
        </p:txBody>
      </p:sp>
      <p:sp>
        <p:nvSpPr>
          <p:cNvPr id="541" name="Google Shape;541;p3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BONNES PRATIQUES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fr-FR" dirty="0"/>
              <a:t>MISE EN ŒUVRE DU PLAN DE PRISE EN CHARGE ET RÉFÉRENCEMENT</a:t>
            </a:r>
            <a:endParaRPr dirty="0"/>
          </a:p>
        </p:txBody>
      </p:sp>
      <p:sp>
        <p:nvSpPr>
          <p:cNvPr id="548" name="Google Shape;548;p35"/>
          <p:cNvSpPr txBox="1">
            <a:spLocks noGrp="1"/>
          </p:cNvSpPr>
          <p:nvPr>
            <p:ph type="body" idx="1"/>
          </p:nvPr>
        </p:nvSpPr>
        <p:spPr>
          <a:xfrm>
            <a:off x="685992" y="2961344"/>
            <a:ext cx="10820015" cy="3707085"/>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0"/>
              </a:spcBef>
              <a:spcAft>
                <a:spcPts val="0"/>
              </a:spcAft>
              <a:buClr>
                <a:schemeClr val="dk1"/>
              </a:buClr>
              <a:buSzPts val="2800"/>
              <a:buFont typeface="Arial"/>
              <a:buChar char="•"/>
            </a:pPr>
            <a:r>
              <a:rPr lang="fr-FR" sz="2600" b="0" dirty="0">
                <a:solidFill>
                  <a:schemeClr val="dk1"/>
                </a:solidFill>
              </a:rPr>
              <a:t>le soutien et les services directs du gestionnaire de cas</a:t>
            </a:r>
            <a:endParaRPr sz="2600" dirty="0"/>
          </a:p>
          <a:p>
            <a:pPr marL="457200" lvl="0" indent="-457200" algn="l" rtl="0">
              <a:lnSpc>
                <a:spcPct val="90000"/>
              </a:lnSpc>
              <a:spcBef>
                <a:spcPts val="1000"/>
              </a:spcBef>
              <a:spcAft>
                <a:spcPts val="0"/>
              </a:spcAft>
              <a:buClr>
                <a:schemeClr val="dk1"/>
              </a:buClr>
              <a:buSzPts val="2800"/>
              <a:buFont typeface="Arial"/>
              <a:buChar char="•"/>
            </a:pPr>
            <a:r>
              <a:rPr lang="fr-FR" sz="2600" b="0" dirty="0">
                <a:solidFill>
                  <a:schemeClr val="dk1"/>
                </a:solidFill>
              </a:rPr>
              <a:t>les référencements vers d'autres services ou aides au sein de l'organisation responsable de la gestion de cas</a:t>
            </a:r>
            <a:r>
              <a:rPr lang="en-GB" sz="2600" b="0" dirty="0">
                <a:solidFill>
                  <a:schemeClr val="dk1"/>
                </a:solidFill>
                <a:latin typeface="Helvetica Neue"/>
                <a:ea typeface="Helvetica Neue"/>
                <a:cs typeface="Helvetica Neue"/>
                <a:sym typeface="Helvetica Neue"/>
              </a:rPr>
              <a:t> </a:t>
            </a:r>
            <a:endParaRPr sz="2600" dirty="0"/>
          </a:p>
          <a:p>
            <a:pPr marL="457200" lvl="0" indent="-457200" algn="l" rtl="0">
              <a:lnSpc>
                <a:spcPct val="90000"/>
              </a:lnSpc>
              <a:spcBef>
                <a:spcPts val="1000"/>
              </a:spcBef>
              <a:spcAft>
                <a:spcPts val="0"/>
              </a:spcAft>
              <a:buClr>
                <a:schemeClr val="dk1"/>
              </a:buClr>
              <a:buSzPts val="2800"/>
              <a:buFont typeface="Arial"/>
              <a:buChar char="•"/>
            </a:pPr>
            <a:r>
              <a:rPr lang="fr-FR" sz="2600" b="0" dirty="0">
                <a:solidFill>
                  <a:schemeClr val="dk1"/>
                </a:solidFill>
                <a:latin typeface="Helvetica Neue"/>
                <a:ea typeface="Helvetica Neue"/>
                <a:cs typeface="Helvetica Neue"/>
                <a:sym typeface="Helvetica Neue"/>
              </a:rPr>
              <a:t>les référencements vers d'autres agences ou prestataires de services</a:t>
            </a:r>
            <a:r>
              <a:rPr lang="en-GB" sz="2600" b="0" dirty="0">
                <a:solidFill>
                  <a:schemeClr val="dk1"/>
                </a:solidFill>
                <a:latin typeface="Helvetica Neue"/>
                <a:ea typeface="Helvetica Neue"/>
                <a:cs typeface="Helvetica Neue"/>
                <a:sym typeface="Helvetica Neue"/>
              </a:rPr>
              <a:t> </a:t>
            </a:r>
            <a:endParaRPr sz="2600" dirty="0"/>
          </a:p>
          <a:p>
            <a:pPr marL="457200" lvl="0" indent="-457200" algn="l" rtl="0">
              <a:lnSpc>
                <a:spcPct val="90000"/>
              </a:lnSpc>
              <a:spcBef>
                <a:spcPts val="1000"/>
              </a:spcBef>
              <a:spcAft>
                <a:spcPts val="0"/>
              </a:spcAft>
              <a:buClr>
                <a:schemeClr val="dk1"/>
              </a:buClr>
              <a:buSzPts val="2800"/>
              <a:buFont typeface="Arial"/>
              <a:buChar char="•"/>
            </a:pPr>
            <a:r>
              <a:rPr lang="fr-FR" sz="2600" b="0" dirty="0">
                <a:solidFill>
                  <a:schemeClr val="dk1"/>
                </a:solidFill>
                <a:latin typeface="Helvetica Neue"/>
                <a:ea typeface="Helvetica Neue"/>
                <a:cs typeface="Helvetica Neue"/>
                <a:sym typeface="Helvetica Neue"/>
              </a:rPr>
              <a:t>les référencements dans le cadre de systèmes établis de suivi et de référencement en matière de travail des enfants</a:t>
            </a:r>
            <a:r>
              <a:rPr lang="en-GB" sz="2600" b="0" dirty="0">
                <a:solidFill>
                  <a:schemeClr val="dk1"/>
                </a:solidFill>
                <a:latin typeface="Helvetica Neue"/>
                <a:ea typeface="Helvetica Neue"/>
                <a:cs typeface="Helvetica Neue"/>
                <a:sym typeface="Helvetica Neue"/>
              </a:rPr>
              <a:t> </a:t>
            </a:r>
            <a:endParaRPr sz="2600" b="0" i="1" dirty="0">
              <a:solidFill>
                <a:schemeClr val="dk1"/>
              </a:solidFill>
              <a:latin typeface="Helvetica Neue"/>
              <a:ea typeface="Helvetica Neue"/>
              <a:cs typeface="Helvetica Neue"/>
              <a:sym typeface="Helvetica Neue"/>
            </a:endParaRPr>
          </a:p>
        </p:txBody>
      </p:sp>
      <p:sp>
        <p:nvSpPr>
          <p:cNvPr id="549" name="Google Shape;549;p35"/>
          <p:cNvSpPr txBox="1">
            <a:spLocks noGrp="1"/>
          </p:cNvSpPr>
          <p:nvPr>
            <p:ph type="body" idx="2"/>
          </p:nvPr>
        </p:nvSpPr>
        <p:spPr>
          <a:xfrm>
            <a:off x="656023" y="1985729"/>
            <a:ext cx="10820015" cy="97561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fr-FR" b="1" dirty="0">
                <a:solidFill>
                  <a:srgbClr val="0070C0"/>
                </a:solidFill>
                <a:latin typeface="Helvetica Neue"/>
                <a:ea typeface="Helvetica Neue"/>
                <a:cs typeface="Helvetica Neue"/>
                <a:sym typeface="Helvetica Neue"/>
              </a:rPr>
              <a:t>AVEC L'ENFANT, LA FAMILLE ET LES AUTRES ACTEURS À TRAVERS :</a:t>
            </a:r>
            <a:endParaRPr b="1" dirty="0">
              <a:solidFill>
                <a:srgbClr val="0070C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DISCUSSION </a:t>
            </a:r>
            <a:endParaRPr dirty="0"/>
          </a:p>
        </p:txBody>
      </p:sp>
      <p:sp>
        <p:nvSpPr>
          <p:cNvPr id="555" name="Google Shape;555;p36"/>
          <p:cNvSpPr txBox="1">
            <a:spLocks noGrp="1"/>
          </p:cNvSpPr>
          <p:nvPr>
            <p:ph type="body" idx="2"/>
          </p:nvPr>
        </p:nvSpPr>
        <p:spPr>
          <a:xfrm>
            <a:off x="656023" y="2174346"/>
            <a:ext cx="10820015"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2"/>
              </a:buClr>
              <a:buSzPts val="2800"/>
              <a:buChar char="•"/>
            </a:pPr>
            <a:r>
              <a:rPr lang="fr-FR" dirty="0"/>
              <a:t>Quelles sont vos expériences de mise en œuvre de plans de prise en charge des enfants en situation de travail des enfants ?</a:t>
            </a:r>
            <a:endParaRPr dirty="0"/>
          </a:p>
          <a:p>
            <a:pPr marL="228600" lvl="0" indent="-228600" algn="l" rtl="0">
              <a:lnSpc>
                <a:spcPct val="90000"/>
              </a:lnSpc>
              <a:spcBef>
                <a:spcPts val="1000"/>
              </a:spcBef>
              <a:spcAft>
                <a:spcPts val="0"/>
              </a:spcAft>
              <a:buClr>
                <a:schemeClr val="accent2"/>
              </a:buClr>
              <a:buSzPts val="2800"/>
              <a:buChar char="•"/>
            </a:pPr>
            <a:r>
              <a:rPr lang="fr-FR" dirty="0"/>
              <a:t>Quels sont les principaux défis auxquels vous êtes confrontés ?</a:t>
            </a:r>
            <a:r>
              <a:rPr lang="en-GB" dirty="0"/>
              <a:t> </a:t>
            </a:r>
            <a:endParaRPr dirty="0"/>
          </a:p>
          <a:p>
            <a:pPr marL="228600" lvl="0" indent="-228600" algn="l" rtl="0">
              <a:lnSpc>
                <a:spcPct val="90000"/>
              </a:lnSpc>
              <a:spcBef>
                <a:spcPts val="1000"/>
              </a:spcBef>
              <a:spcAft>
                <a:spcPts val="0"/>
              </a:spcAft>
              <a:buClr>
                <a:schemeClr val="accent2"/>
              </a:buClr>
              <a:buSzPts val="2800"/>
              <a:buChar char="•"/>
            </a:pPr>
            <a:r>
              <a:rPr lang="fr-FR" dirty="0"/>
              <a:t>Comment avez-vous surmonté ces défis ?</a:t>
            </a:r>
            <a:r>
              <a:rPr lang="en-GB" dirty="0"/>
              <a:t> </a:t>
            </a:r>
            <a:endParaRPr dirty="0"/>
          </a:p>
          <a:p>
            <a:pPr marL="228600" lvl="0" indent="-228600" algn="l" rtl="0">
              <a:lnSpc>
                <a:spcPct val="90000"/>
              </a:lnSpc>
              <a:spcBef>
                <a:spcPts val="1000"/>
              </a:spcBef>
              <a:spcAft>
                <a:spcPts val="0"/>
              </a:spcAft>
              <a:buClr>
                <a:schemeClr val="accent2"/>
              </a:buClr>
              <a:buSzPts val="2800"/>
              <a:buChar char="•"/>
            </a:pPr>
            <a:r>
              <a:rPr lang="fr-FR" dirty="0"/>
              <a:t>Avez-vous réussi à surmonter les défis ? Qu'est-ce qui a fonctionné et qu'est-ce qui n'a pas fonctionné ?</a:t>
            </a:r>
            <a:endParaRPr dirty="0"/>
          </a:p>
        </p:txBody>
      </p:sp>
      <p:pic>
        <p:nvPicPr>
          <p:cNvPr id="556" name="Google Shape;556;p36"/>
          <p:cNvPicPr preferRelativeResize="0"/>
          <p:nvPr/>
        </p:nvPicPr>
        <p:blipFill rotWithShape="1">
          <a:blip r:embed="rId3">
            <a:alphaModFix/>
          </a:blip>
          <a:srcRect/>
          <a:stretch/>
        </p:blipFill>
        <p:spPr>
          <a:xfrm>
            <a:off x="9825279" y="349781"/>
            <a:ext cx="1435100" cy="9398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37"/>
          <p:cNvSpPr txBox="1">
            <a:spLocks noGrp="1"/>
          </p:cNvSpPr>
          <p:nvPr>
            <p:ph type="title"/>
          </p:nvPr>
        </p:nvSpPr>
        <p:spPr>
          <a:xfrm>
            <a:off x="656023" y="476638"/>
            <a:ext cx="11342689" cy="48236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4"/>
              </a:buClr>
              <a:buSzPts val="3600"/>
              <a:buFont typeface="Helvetica Neue"/>
              <a:buNone/>
            </a:pPr>
            <a:r>
              <a:rPr lang="fr-FR" dirty="0"/>
              <a:t>MISE EN ŒUVRE DU PLAN DE PRISE EN CHARGE ET  RÉFÉRENCEMENT</a:t>
            </a:r>
            <a:br>
              <a:rPr lang="en-GB" dirty="0"/>
            </a:br>
            <a:endParaRPr dirty="0">
              <a:solidFill>
                <a:srgbClr val="0070C0"/>
              </a:solidFill>
            </a:endParaRPr>
          </a:p>
        </p:txBody>
      </p:sp>
      <p:sp>
        <p:nvSpPr>
          <p:cNvPr id="563" name="Google Shape;563;p37"/>
          <p:cNvSpPr txBox="1">
            <a:spLocks noGrp="1"/>
          </p:cNvSpPr>
          <p:nvPr>
            <p:ph type="body" idx="2"/>
          </p:nvPr>
        </p:nvSpPr>
        <p:spPr>
          <a:xfrm>
            <a:off x="656023" y="1856329"/>
            <a:ext cx="11141967" cy="4690775"/>
          </a:xfrm>
          <a:prstGeom prst="rect">
            <a:avLst/>
          </a:prstGeom>
          <a:noFill/>
          <a:ln>
            <a:noFill/>
          </a:ln>
        </p:spPr>
        <p:txBody>
          <a:bodyPr spcFirstLastPara="1" wrap="square" lIns="91425" tIns="45700" rIns="91425" bIns="45700" anchor="t" anchorCtr="0">
            <a:normAutofit fontScale="92500"/>
          </a:bodyPr>
          <a:lstStyle/>
          <a:p>
            <a:pPr marL="228600" lvl="0" indent="-228600" algn="l" rtl="0">
              <a:lnSpc>
                <a:spcPct val="90000"/>
              </a:lnSpc>
              <a:spcBef>
                <a:spcPts val="0"/>
              </a:spcBef>
              <a:spcAft>
                <a:spcPts val="0"/>
              </a:spcAft>
              <a:buClr>
                <a:schemeClr val="accent2"/>
              </a:buClr>
              <a:buSzPts val="2400"/>
              <a:buChar char="•"/>
            </a:pPr>
            <a:r>
              <a:rPr lang="fr-FR" sz="2400" dirty="0"/>
              <a:t>Surveiller l'impact des interventions sur les autres enfants du ménage</a:t>
            </a:r>
            <a:r>
              <a:rPr lang="en-GB" sz="2400" dirty="0"/>
              <a:t> </a:t>
            </a:r>
            <a:endParaRPr dirty="0"/>
          </a:p>
          <a:p>
            <a:pPr marL="228600" lvl="0" indent="-228600" algn="l" rtl="0">
              <a:lnSpc>
                <a:spcPct val="90000"/>
              </a:lnSpc>
              <a:spcBef>
                <a:spcPts val="1000"/>
              </a:spcBef>
              <a:spcAft>
                <a:spcPts val="0"/>
              </a:spcAft>
              <a:buClr>
                <a:schemeClr val="accent2"/>
              </a:buClr>
              <a:buSzPts val="2400"/>
              <a:buChar char="•"/>
            </a:pPr>
            <a:r>
              <a:rPr lang="fr-FR" sz="2400" dirty="0"/>
              <a:t>Traiter les autres risques de protection</a:t>
            </a:r>
            <a:r>
              <a:rPr lang="en-GB" sz="2400" dirty="0"/>
              <a:t>  </a:t>
            </a:r>
          </a:p>
          <a:p>
            <a:pPr marL="228600" lvl="0" indent="-228600" algn="l" rtl="0">
              <a:lnSpc>
                <a:spcPct val="90000"/>
              </a:lnSpc>
              <a:spcBef>
                <a:spcPts val="1000"/>
              </a:spcBef>
              <a:spcAft>
                <a:spcPts val="0"/>
              </a:spcAft>
              <a:buClr>
                <a:schemeClr val="accent2"/>
              </a:buClr>
              <a:buSzPts val="2400"/>
              <a:buChar char="•"/>
            </a:pPr>
            <a:r>
              <a:rPr lang="fr-FR" sz="2400" dirty="0"/>
              <a:t>Apporter aux familles un soutien supplémentaire pendant la mise en œuvre du plan</a:t>
            </a:r>
            <a:r>
              <a:rPr lang="en-GB" sz="2400" dirty="0"/>
              <a:t>  </a:t>
            </a:r>
            <a:endParaRPr dirty="0"/>
          </a:p>
          <a:p>
            <a:pPr marL="228600" lvl="0" indent="-228600" algn="l" rtl="0">
              <a:lnSpc>
                <a:spcPct val="90000"/>
              </a:lnSpc>
              <a:spcBef>
                <a:spcPts val="1000"/>
              </a:spcBef>
              <a:spcAft>
                <a:spcPts val="0"/>
              </a:spcAft>
              <a:buClr>
                <a:schemeClr val="accent2"/>
              </a:buClr>
              <a:buSzPts val="2400"/>
              <a:buChar char="•"/>
            </a:pPr>
            <a:r>
              <a:rPr lang="en-GB" sz="2400" dirty="0"/>
              <a:t>Connaître la loi </a:t>
            </a:r>
            <a:endParaRPr dirty="0"/>
          </a:p>
          <a:p>
            <a:pPr marL="228600" lvl="0" indent="-228600" algn="l" rtl="0">
              <a:lnSpc>
                <a:spcPct val="90000"/>
              </a:lnSpc>
              <a:spcBef>
                <a:spcPts val="1000"/>
              </a:spcBef>
              <a:spcAft>
                <a:spcPts val="0"/>
              </a:spcAft>
              <a:buClr>
                <a:schemeClr val="accent2"/>
              </a:buClr>
              <a:buSzPts val="2400"/>
              <a:buChar char="•"/>
            </a:pPr>
            <a:r>
              <a:rPr lang="fr-FR" sz="2400" dirty="0"/>
              <a:t>Apporter un soutien supplémentaire et nécessaire lors du référencement</a:t>
            </a:r>
            <a:r>
              <a:rPr lang="en-GB" sz="2400" dirty="0"/>
              <a:t>  </a:t>
            </a:r>
            <a:endParaRPr dirty="0"/>
          </a:p>
          <a:p>
            <a:pPr marL="228600" lvl="0" indent="-228600" algn="l" rtl="0">
              <a:lnSpc>
                <a:spcPct val="90000"/>
              </a:lnSpc>
              <a:spcBef>
                <a:spcPts val="1000"/>
              </a:spcBef>
              <a:spcAft>
                <a:spcPts val="0"/>
              </a:spcAft>
              <a:buClr>
                <a:schemeClr val="accent2"/>
              </a:buClr>
              <a:buSzPts val="2400"/>
              <a:buChar char="•"/>
            </a:pPr>
            <a:r>
              <a:rPr lang="fr-FR" sz="2400" dirty="0"/>
              <a:t>Aider les enfants et leurs tuteurs à mettre en œuvre des stratégies de réduction des préjudices</a:t>
            </a:r>
            <a:r>
              <a:rPr lang="en-GB" sz="2400" dirty="0"/>
              <a:t> </a:t>
            </a:r>
            <a:endParaRPr dirty="0"/>
          </a:p>
          <a:p>
            <a:pPr marL="228600" lvl="0" indent="-228600" algn="l" rtl="0">
              <a:lnSpc>
                <a:spcPct val="90000"/>
              </a:lnSpc>
              <a:spcBef>
                <a:spcPts val="1000"/>
              </a:spcBef>
              <a:spcAft>
                <a:spcPts val="0"/>
              </a:spcAft>
              <a:buClr>
                <a:schemeClr val="accent2"/>
              </a:buClr>
              <a:buSzPts val="2400"/>
              <a:buChar char="•"/>
            </a:pPr>
            <a:r>
              <a:rPr lang="fr-FR" sz="2400" dirty="0"/>
              <a:t>Adhérer à des procédures strictes de confidentialité et de partage de l'information</a:t>
            </a:r>
            <a:endParaRPr dirty="0"/>
          </a:p>
          <a:p>
            <a:pPr marL="228600" lvl="0" indent="-228600" algn="l" rtl="0">
              <a:lnSpc>
                <a:spcPct val="90000"/>
              </a:lnSpc>
              <a:spcBef>
                <a:spcPts val="1000"/>
              </a:spcBef>
              <a:spcAft>
                <a:spcPts val="0"/>
              </a:spcAft>
              <a:buClr>
                <a:schemeClr val="accent2"/>
              </a:buClr>
              <a:buSzPts val="2400"/>
              <a:buChar char="•"/>
            </a:pPr>
            <a:r>
              <a:rPr lang="en-GB" sz="2400" dirty="0"/>
              <a:t>Accéder aux fonds d'urgence </a:t>
            </a:r>
            <a:endParaRPr dirty="0"/>
          </a:p>
          <a:p>
            <a:pPr marL="228600" lvl="0" indent="-228600" algn="l" rtl="0">
              <a:lnSpc>
                <a:spcPct val="90000"/>
              </a:lnSpc>
              <a:spcBef>
                <a:spcPts val="1000"/>
              </a:spcBef>
              <a:spcAft>
                <a:spcPts val="0"/>
              </a:spcAft>
              <a:buClr>
                <a:schemeClr val="accent2"/>
              </a:buClr>
              <a:buSzPts val="2400"/>
              <a:buChar char="•"/>
            </a:pPr>
            <a:r>
              <a:rPr lang="fr-FR" sz="2400" dirty="0"/>
              <a:t>Soutenir la réintégration des enfants</a:t>
            </a:r>
            <a:r>
              <a:rPr lang="en-GB" sz="2400" dirty="0"/>
              <a:t>  </a:t>
            </a:r>
            <a:endParaRPr dirty="0"/>
          </a:p>
          <a:p>
            <a:pPr marL="228600" lvl="0" indent="-228600" algn="l" rtl="0">
              <a:lnSpc>
                <a:spcPct val="90000"/>
              </a:lnSpc>
              <a:spcBef>
                <a:spcPts val="1000"/>
              </a:spcBef>
              <a:spcAft>
                <a:spcPts val="0"/>
              </a:spcAft>
              <a:buClr>
                <a:schemeClr val="accent2"/>
              </a:buClr>
              <a:buSzPts val="2400"/>
              <a:buChar char="•"/>
            </a:pPr>
            <a:r>
              <a:rPr lang="fr-FR" sz="2400" dirty="0"/>
              <a:t>Assurer un suivi au travail, dans la communauté et dans la famille</a:t>
            </a:r>
            <a:endParaRPr sz="2400" dirty="0"/>
          </a:p>
          <a:p>
            <a:pPr marL="228600" lvl="0" indent="-50800" algn="l" rtl="0">
              <a:lnSpc>
                <a:spcPct val="90000"/>
              </a:lnSpc>
              <a:spcBef>
                <a:spcPts val="1000"/>
              </a:spcBef>
              <a:spcAft>
                <a:spcPts val="0"/>
              </a:spcAft>
              <a:buClr>
                <a:schemeClr val="accent2"/>
              </a:buClr>
              <a:buSzPts val="2800"/>
              <a:buNone/>
            </a:pPr>
            <a:endParaRPr dirty="0"/>
          </a:p>
        </p:txBody>
      </p:sp>
      <p:sp>
        <p:nvSpPr>
          <p:cNvPr id="564" name="Google Shape;564;p37"/>
          <p:cNvSpPr txBox="1"/>
          <p:nvPr/>
        </p:nvSpPr>
        <p:spPr>
          <a:xfrm>
            <a:off x="656023" y="959006"/>
            <a:ext cx="10820015" cy="975615"/>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2"/>
              </a:buClr>
              <a:buSzPts val="2800"/>
              <a:buFont typeface="Arial"/>
              <a:buNone/>
            </a:pPr>
            <a:r>
              <a:rPr lang="en-GB" sz="2800" b="1" dirty="0">
                <a:solidFill>
                  <a:srgbClr val="0070C0"/>
                </a:solidFill>
                <a:latin typeface="Helvetica Neue"/>
                <a:ea typeface="Helvetica Neue"/>
                <a:cs typeface="Helvetica Neue"/>
                <a:sym typeface="Helvetica Neue"/>
              </a:rPr>
              <a:t>ACTIONS CLÉS : </a:t>
            </a:r>
            <a:endParaRPr sz="2800" b="1" dirty="0">
              <a:solidFill>
                <a:srgbClr val="0070C0"/>
              </a:solidFill>
              <a:latin typeface="Helvetica Neue"/>
              <a:ea typeface="Helvetica Neue"/>
              <a:cs typeface="Helvetica Neue"/>
              <a:sym typeface="Helvetica Neue"/>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p38"/>
          <p:cNvSpPr txBox="1">
            <a:spLocks noGrp="1"/>
          </p:cNvSpPr>
          <p:nvPr>
            <p:ph type="title"/>
          </p:nvPr>
        </p:nvSpPr>
        <p:spPr>
          <a:xfrm>
            <a:off x="2170175" y="2866832"/>
            <a:ext cx="7851649" cy="5621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Helvetica Neue"/>
              <a:buNone/>
            </a:pPr>
            <a:r>
              <a:rPr lang="en-GB" dirty="0"/>
              <a:t>SUIVI ET REVUE</a:t>
            </a:r>
            <a:endParaRP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p3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DISCUSSION</a:t>
            </a:r>
            <a:endParaRPr dirty="0"/>
          </a:p>
        </p:txBody>
      </p:sp>
      <p:sp>
        <p:nvSpPr>
          <p:cNvPr id="576" name="Google Shape;576;p39"/>
          <p:cNvSpPr txBox="1">
            <a:spLocks noGrp="1"/>
          </p:cNvSpPr>
          <p:nvPr>
            <p:ph type="body" idx="1"/>
          </p:nvPr>
        </p:nvSpPr>
        <p:spPr>
          <a:xfrm>
            <a:off x="7500168" y="-4512252"/>
            <a:ext cx="10820015"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endParaRPr dirty="0"/>
          </a:p>
        </p:txBody>
      </p:sp>
      <p:sp>
        <p:nvSpPr>
          <p:cNvPr id="577" name="Google Shape;577;p39"/>
          <p:cNvSpPr txBox="1">
            <a:spLocks noGrp="1"/>
          </p:cNvSpPr>
          <p:nvPr>
            <p:ph type="body" idx="2"/>
          </p:nvPr>
        </p:nvSpPr>
        <p:spPr>
          <a:xfrm>
            <a:off x="656023" y="2267528"/>
            <a:ext cx="10820015"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6"/>
              </a:buClr>
              <a:buSzPts val="2800"/>
              <a:buChar char="•"/>
            </a:pPr>
            <a:r>
              <a:rPr lang="fr-FR" dirty="0"/>
              <a:t>Faites un brainstorming sur ce qui, selon vous, devrait être observé lors des suivis pour identifier les changements, les améliorations ou les risques persistants dans l'environnement d'un enfant à la maison, au travail et dans la communauté</a:t>
            </a:r>
            <a:r>
              <a:rPr lang="en-GB" dirty="0"/>
              <a:t>. </a:t>
            </a:r>
            <a:endParaRPr dirty="0"/>
          </a:p>
          <a:p>
            <a:pPr marL="228600" lvl="0" indent="-228600" algn="l" rtl="0">
              <a:lnSpc>
                <a:spcPct val="90000"/>
              </a:lnSpc>
              <a:spcBef>
                <a:spcPts val="1000"/>
              </a:spcBef>
              <a:spcAft>
                <a:spcPts val="0"/>
              </a:spcAft>
              <a:buClr>
                <a:schemeClr val="accent6"/>
              </a:buClr>
              <a:buSzPts val="2800"/>
              <a:buChar char="•"/>
            </a:pPr>
            <a:r>
              <a:rPr lang="fr-FR" dirty="0"/>
              <a:t>À quelle fréquence effectuez-vous des suivis pour les enfants en situation de travail des enfants ? </a:t>
            </a:r>
            <a:r>
              <a:rPr lang="en-GB" dirty="0"/>
              <a:t> </a:t>
            </a:r>
            <a:endParaRPr dirty="0"/>
          </a:p>
          <a:p>
            <a:pPr marL="228600" lvl="0" indent="-228600" algn="l" rtl="0">
              <a:lnSpc>
                <a:spcPct val="90000"/>
              </a:lnSpc>
              <a:spcBef>
                <a:spcPts val="1000"/>
              </a:spcBef>
              <a:spcAft>
                <a:spcPts val="0"/>
              </a:spcAft>
              <a:buClr>
                <a:schemeClr val="accent6"/>
              </a:buClr>
              <a:buSzPts val="2800"/>
              <a:buChar char="•"/>
            </a:pPr>
            <a:r>
              <a:rPr lang="fr-FR" dirty="0"/>
              <a:t>Effectuez-vous des suivis à des fréquences différentes pour les enfants qui sont confrontés à des risques différents ? </a:t>
            </a:r>
            <a:endParaRPr dirty="0"/>
          </a:p>
        </p:txBody>
      </p:sp>
      <p:pic>
        <p:nvPicPr>
          <p:cNvPr id="578" name="Google Shape;578;p39"/>
          <p:cNvPicPr preferRelativeResize="0"/>
          <p:nvPr/>
        </p:nvPicPr>
        <p:blipFill rotWithShape="1">
          <a:blip r:embed="rId3">
            <a:alphaModFix/>
          </a:blip>
          <a:srcRect/>
          <a:stretch/>
        </p:blipFill>
        <p:spPr>
          <a:xfrm>
            <a:off x="9825279" y="349781"/>
            <a:ext cx="1435100" cy="939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4"/>
          <p:cNvSpPr txBox="1">
            <a:spLocks noGrp="1"/>
          </p:cNvSpPr>
          <p:nvPr>
            <p:ph type="body" idx="1"/>
          </p:nvPr>
        </p:nvSpPr>
        <p:spPr>
          <a:xfrm>
            <a:off x="4100512" y="528638"/>
            <a:ext cx="7853595"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sz="3000" dirty="0"/>
              <a:t>…</a:t>
            </a:r>
            <a:r>
              <a:rPr lang="fr-FR" sz="3000" dirty="0"/>
              <a:t> EN RAPPORT AVEC LE TRAVAIL DES ENFANTS</a:t>
            </a:r>
            <a:endParaRPr sz="3000" dirty="0"/>
          </a:p>
        </p:txBody>
      </p:sp>
      <p:sp>
        <p:nvSpPr>
          <p:cNvPr id="251" name="Google Shape;251;p4"/>
          <p:cNvSpPr txBox="1">
            <a:spLocks noGrp="1"/>
          </p:cNvSpPr>
          <p:nvPr>
            <p:ph type="body" idx="2"/>
          </p:nvPr>
        </p:nvSpPr>
        <p:spPr>
          <a:xfrm>
            <a:off x="4031056" y="1590094"/>
            <a:ext cx="7300912"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3"/>
              </a:buClr>
              <a:buSzPts val="2800"/>
              <a:buChar char="•"/>
            </a:pPr>
            <a:r>
              <a:rPr lang="fr-FR" sz="2600" dirty="0">
                <a:latin typeface="Helvetica Neue"/>
                <a:ea typeface="Helvetica Neue"/>
                <a:cs typeface="Helvetica Neue"/>
                <a:sym typeface="Helvetica Neue"/>
              </a:rPr>
              <a:t>Gérer les cas de travail des enfants en toute sécurité</a:t>
            </a:r>
            <a:r>
              <a:rPr lang="en-GB" sz="2600" dirty="0">
                <a:latin typeface="Helvetica Neue"/>
                <a:ea typeface="Helvetica Neue"/>
                <a:cs typeface="Helvetica Neue"/>
                <a:sym typeface="Helvetica Neue"/>
              </a:rPr>
              <a:t>  </a:t>
            </a:r>
            <a:endParaRPr sz="2600" dirty="0"/>
          </a:p>
          <a:p>
            <a:pPr marL="228600" lvl="0" indent="-228600" algn="l" rtl="0">
              <a:lnSpc>
                <a:spcPct val="90000"/>
              </a:lnSpc>
              <a:spcBef>
                <a:spcPts val="1000"/>
              </a:spcBef>
              <a:spcAft>
                <a:spcPts val="0"/>
              </a:spcAft>
              <a:buClr>
                <a:schemeClr val="accent3"/>
              </a:buClr>
              <a:buSzPts val="2800"/>
              <a:buChar char="•"/>
            </a:pPr>
            <a:r>
              <a:rPr lang="fr-FR" sz="2600" dirty="0">
                <a:latin typeface="Helvetica Neue"/>
                <a:ea typeface="Helvetica Neue"/>
                <a:cs typeface="Helvetica Neue"/>
                <a:sym typeface="Helvetica Neue"/>
              </a:rPr>
              <a:t>Évaluer les enfants astreints au travail des enfants</a:t>
            </a:r>
            <a:r>
              <a:rPr lang="en-GB" sz="2600" dirty="0">
                <a:latin typeface="Helvetica Neue"/>
                <a:ea typeface="Helvetica Neue"/>
                <a:cs typeface="Helvetica Neue"/>
                <a:sym typeface="Helvetica Neue"/>
              </a:rPr>
              <a:t> </a:t>
            </a:r>
            <a:endParaRPr sz="2600" dirty="0"/>
          </a:p>
          <a:p>
            <a:pPr marL="228600" lvl="0" indent="-228600" algn="l" rtl="0">
              <a:lnSpc>
                <a:spcPct val="90000"/>
              </a:lnSpc>
              <a:spcBef>
                <a:spcPts val="1000"/>
              </a:spcBef>
              <a:spcAft>
                <a:spcPts val="0"/>
              </a:spcAft>
              <a:buClr>
                <a:schemeClr val="accent3"/>
              </a:buClr>
              <a:buSzPts val="2800"/>
              <a:buChar char="•"/>
            </a:pPr>
            <a:r>
              <a:rPr lang="fr-FR" sz="2600" dirty="0">
                <a:latin typeface="Helvetica Neue"/>
                <a:ea typeface="Helvetica Neue"/>
                <a:cs typeface="Helvetica Neue"/>
                <a:sym typeface="Helvetica Neue"/>
              </a:rPr>
              <a:t>Apporter aux cas à haut risque une réponse appropriée et rapide</a:t>
            </a:r>
            <a:r>
              <a:rPr lang="en-GB" sz="2600" dirty="0">
                <a:latin typeface="Helvetica Neue"/>
                <a:ea typeface="Helvetica Neue"/>
                <a:cs typeface="Helvetica Neue"/>
                <a:sym typeface="Helvetica Neue"/>
              </a:rPr>
              <a:t>  </a:t>
            </a:r>
            <a:endParaRPr sz="2600" dirty="0"/>
          </a:p>
          <a:p>
            <a:pPr marL="228600" lvl="0" indent="-228600" algn="l" rtl="0">
              <a:lnSpc>
                <a:spcPct val="90000"/>
              </a:lnSpc>
              <a:spcBef>
                <a:spcPts val="1000"/>
              </a:spcBef>
              <a:spcAft>
                <a:spcPts val="0"/>
              </a:spcAft>
              <a:buClr>
                <a:schemeClr val="accent3"/>
              </a:buClr>
              <a:buSzPts val="2800"/>
              <a:buChar char="•"/>
            </a:pPr>
            <a:r>
              <a:rPr lang="fr-FR" sz="2600" dirty="0">
                <a:latin typeface="Helvetica Neue"/>
                <a:ea typeface="Helvetica Neue"/>
                <a:cs typeface="Helvetica Neue"/>
                <a:sym typeface="Helvetica Neue"/>
              </a:rPr>
              <a:t>Développer des solutions à long terme avec les enfants, les tuteurs et les employeurs</a:t>
            </a:r>
            <a:r>
              <a:rPr lang="en-GB" sz="2600" dirty="0">
                <a:latin typeface="Helvetica Neue"/>
                <a:ea typeface="Helvetica Neue"/>
                <a:cs typeface="Helvetica Neue"/>
                <a:sym typeface="Helvetica Neue"/>
              </a:rPr>
              <a:t> </a:t>
            </a:r>
            <a:endParaRPr sz="2600" dirty="0"/>
          </a:p>
          <a:p>
            <a:pPr marL="228600" lvl="0" indent="-228600" algn="l" rtl="0">
              <a:lnSpc>
                <a:spcPct val="90000"/>
              </a:lnSpc>
              <a:spcBef>
                <a:spcPts val="1000"/>
              </a:spcBef>
              <a:spcAft>
                <a:spcPts val="0"/>
              </a:spcAft>
              <a:buClr>
                <a:schemeClr val="accent3"/>
              </a:buClr>
              <a:buSzPts val="2800"/>
              <a:buChar char="•"/>
            </a:pPr>
            <a:r>
              <a:rPr lang="fr-FR" sz="2600" dirty="0">
                <a:latin typeface="Helvetica Neue"/>
                <a:ea typeface="Helvetica Neue"/>
                <a:cs typeface="Helvetica Neue"/>
                <a:sym typeface="Helvetica Neue"/>
              </a:rPr>
              <a:t>Développer des plans de prise en charge et coordonner la mise en œuvre des plans de sécurité</a:t>
            </a:r>
            <a:r>
              <a:rPr lang="en-GB" sz="2600" dirty="0">
                <a:latin typeface="Helvetica Neue"/>
                <a:ea typeface="Helvetica Neue"/>
                <a:cs typeface="Helvetica Neue"/>
                <a:sym typeface="Helvetica Neue"/>
              </a:rPr>
              <a:t> </a:t>
            </a:r>
            <a:endParaRPr sz="2600" dirty="0"/>
          </a:p>
        </p:txBody>
      </p:sp>
      <p:sp>
        <p:nvSpPr>
          <p:cNvPr id="252" name="Google Shape;252;p4"/>
          <p:cNvSpPr txBox="1">
            <a:spLocks noGrp="1"/>
          </p:cNvSpPr>
          <p:nvPr>
            <p:ph type="body" idx="3"/>
          </p:nvPr>
        </p:nvSpPr>
        <p:spPr>
          <a:xfrm>
            <a:off x="122663" y="528638"/>
            <a:ext cx="335651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200" dirty="0"/>
              <a:t>RÔLE DU GESTIONNAIRE DE CAS</a:t>
            </a:r>
            <a:r>
              <a:rPr lang="en-GB" sz="3200" dirty="0"/>
              <a:t>…</a:t>
            </a:r>
            <a:endParaRPr sz="32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SUIVI ET REVUE</a:t>
            </a:r>
            <a:endParaRPr dirty="0"/>
          </a:p>
        </p:txBody>
      </p:sp>
      <p:sp>
        <p:nvSpPr>
          <p:cNvPr id="585" name="Google Shape;585;p40"/>
          <p:cNvSpPr txBox="1">
            <a:spLocks noGrp="1"/>
          </p:cNvSpPr>
          <p:nvPr>
            <p:ph type="body" idx="2"/>
          </p:nvPr>
        </p:nvSpPr>
        <p:spPr>
          <a:xfrm>
            <a:off x="656023" y="2254394"/>
            <a:ext cx="10820015"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6"/>
              </a:buClr>
              <a:buSzPts val="2800"/>
              <a:buChar char="•"/>
            </a:pPr>
            <a:r>
              <a:rPr lang="fr-FR" dirty="0"/>
              <a:t>Déterminer comment le plan de prise en charge est mis en œuvre</a:t>
            </a:r>
            <a:r>
              <a:rPr lang="en-GB" dirty="0"/>
              <a:t> </a:t>
            </a:r>
            <a:endParaRPr dirty="0"/>
          </a:p>
          <a:p>
            <a:pPr marL="228600" lvl="0" indent="-228600" algn="l" rtl="0">
              <a:lnSpc>
                <a:spcPct val="90000"/>
              </a:lnSpc>
              <a:spcBef>
                <a:spcPts val="1000"/>
              </a:spcBef>
              <a:spcAft>
                <a:spcPts val="0"/>
              </a:spcAft>
              <a:buClr>
                <a:schemeClr val="accent6"/>
              </a:buClr>
              <a:buSzPts val="2800"/>
              <a:buChar char="•"/>
            </a:pPr>
            <a:r>
              <a:rPr lang="fr-FR" dirty="0"/>
              <a:t>Si les objectifs sont atteints et continuent de répondre aux besoins de l'enfant</a:t>
            </a:r>
            <a:endParaRPr dirty="0"/>
          </a:p>
          <a:p>
            <a:pPr marL="228600" lvl="0" indent="-228600" algn="l" rtl="0">
              <a:lnSpc>
                <a:spcPct val="90000"/>
              </a:lnSpc>
              <a:spcBef>
                <a:spcPts val="1000"/>
              </a:spcBef>
              <a:spcAft>
                <a:spcPts val="0"/>
              </a:spcAft>
              <a:buClr>
                <a:schemeClr val="accent6"/>
              </a:buClr>
              <a:buSzPts val="2800"/>
              <a:buChar char="•"/>
            </a:pPr>
            <a:r>
              <a:rPr lang="en-GB" dirty="0"/>
              <a:t>Quels ajustements sont nécessaires  </a:t>
            </a:r>
            <a:endParaRPr dirty="0"/>
          </a:p>
          <a:p>
            <a:pPr marL="228600" lvl="0" indent="-228600" algn="l" rtl="0">
              <a:lnSpc>
                <a:spcPct val="90000"/>
              </a:lnSpc>
              <a:spcBef>
                <a:spcPts val="1000"/>
              </a:spcBef>
              <a:spcAft>
                <a:spcPts val="0"/>
              </a:spcAft>
              <a:buClr>
                <a:schemeClr val="accent6"/>
              </a:buClr>
              <a:buSzPts val="2800"/>
              <a:buChar char="•"/>
            </a:pPr>
            <a:r>
              <a:rPr lang="fr-FR" dirty="0"/>
              <a:t>Décider si les conditions de l'enfant ont changé, si les activités sont terminées, si des défis sont rencontrés et si une revue est nécessaire</a:t>
            </a:r>
            <a:r>
              <a:rPr lang="en-GB" dirty="0"/>
              <a:t>  </a:t>
            </a:r>
            <a:endParaRP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4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SUIVI : FRÉQUENCE</a:t>
            </a:r>
            <a:endParaRPr dirty="0"/>
          </a:p>
        </p:txBody>
      </p:sp>
      <p:sp>
        <p:nvSpPr>
          <p:cNvPr id="592" name="Google Shape;592;p41"/>
          <p:cNvSpPr txBox="1">
            <a:spLocks noGrp="1"/>
          </p:cNvSpPr>
          <p:nvPr>
            <p:ph type="body" idx="2"/>
          </p:nvPr>
        </p:nvSpPr>
        <p:spPr>
          <a:xfrm>
            <a:off x="370441" y="1927756"/>
            <a:ext cx="11451118" cy="4565120"/>
          </a:xfrm>
          <a:prstGeom prst="rect">
            <a:avLst/>
          </a:prstGeom>
          <a:noFill/>
          <a:ln>
            <a:noFill/>
          </a:ln>
        </p:spPr>
        <p:txBody>
          <a:bodyPr spcFirstLastPara="1" wrap="square" lIns="91425" tIns="45700" rIns="91425" bIns="45700" anchor="t" anchorCtr="0">
            <a:normAutofit fontScale="92500"/>
          </a:bodyPr>
          <a:lstStyle/>
          <a:p>
            <a:pPr marL="228600" lvl="0" indent="-228600" algn="l" rtl="0">
              <a:lnSpc>
                <a:spcPct val="90000"/>
              </a:lnSpc>
              <a:spcBef>
                <a:spcPts val="0"/>
              </a:spcBef>
              <a:spcAft>
                <a:spcPts val="0"/>
              </a:spcAft>
              <a:buClr>
                <a:schemeClr val="accent6"/>
              </a:buClr>
              <a:buSzPts val="2800"/>
              <a:buChar char="•"/>
            </a:pPr>
            <a:r>
              <a:rPr lang="en-GB" b="1" dirty="0">
                <a:solidFill>
                  <a:srgbClr val="FF0000"/>
                </a:solidFill>
              </a:rPr>
              <a:t>HAUT RISQUE : </a:t>
            </a:r>
            <a:r>
              <a:rPr lang="fr-FR" sz="2400" dirty="0"/>
              <a:t>Fréquent. Deux fois par semaine dans la phase initiale, puis une fois par semaine lorsque l'exposition aux préjudices graves est réduite et que le plan de prise en charge est mis en œuvre de manière cohérente. Utiliser des visites hebdomadaires et d'autres moyens lorsque cela n'est pas possible</a:t>
            </a:r>
            <a:r>
              <a:rPr lang="en-GB" sz="2400" dirty="0"/>
              <a:t>. </a:t>
            </a:r>
            <a:endParaRPr dirty="0"/>
          </a:p>
          <a:p>
            <a:pPr marL="228600" lvl="0" indent="-228600" algn="l" rtl="0">
              <a:lnSpc>
                <a:spcPct val="90000"/>
              </a:lnSpc>
              <a:spcBef>
                <a:spcPts val="1000"/>
              </a:spcBef>
              <a:spcAft>
                <a:spcPts val="0"/>
              </a:spcAft>
              <a:buClr>
                <a:schemeClr val="accent6"/>
              </a:buClr>
              <a:buSzPts val="2800"/>
              <a:buChar char="•"/>
            </a:pPr>
            <a:r>
              <a:rPr lang="en-GB" b="1" dirty="0">
                <a:solidFill>
                  <a:srgbClr val="FF9300"/>
                </a:solidFill>
              </a:rPr>
              <a:t>RISQUE MOYEN : </a:t>
            </a:r>
            <a:r>
              <a:rPr lang="fr-FR" sz="2400" dirty="0"/>
              <a:t>Suivi nécessaire. Hebdomadaire dans la phase initiale et toutes les deux semaines une fois que le plan est mis en œuvre de manière cohérente et que l'enfant a réintégré l'école</a:t>
            </a:r>
            <a:r>
              <a:rPr lang="en-GB" sz="2400" dirty="0"/>
              <a:t>. </a:t>
            </a:r>
            <a:endParaRPr dirty="0"/>
          </a:p>
          <a:p>
            <a:pPr marL="228600" lvl="0" indent="-228600" algn="l" rtl="0">
              <a:lnSpc>
                <a:spcPct val="90000"/>
              </a:lnSpc>
              <a:spcBef>
                <a:spcPts val="1000"/>
              </a:spcBef>
              <a:spcAft>
                <a:spcPts val="0"/>
              </a:spcAft>
              <a:buClr>
                <a:schemeClr val="accent6"/>
              </a:buClr>
              <a:buSzPts val="2400"/>
              <a:buChar char="•"/>
            </a:pPr>
            <a:r>
              <a:rPr lang="fr-FR" sz="2400" dirty="0"/>
              <a:t>Lorsque cela n'est pas possible, effectuez des visites en personne toutes les deux semaines, et effectuez un suivi par d'autres moyens tels que des appels téléphoniques ou le contrôle de l'utilisation des services comme la fréquentation scolaire</a:t>
            </a:r>
            <a:r>
              <a:rPr lang="en-GB" sz="2400" dirty="0"/>
              <a:t>. </a:t>
            </a:r>
            <a:endParaRPr dirty="0"/>
          </a:p>
          <a:p>
            <a:pPr marL="228600" lvl="0" indent="-228600" algn="l" rtl="0">
              <a:lnSpc>
                <a:spcPct val="90000"/>
              </a:lnSpc>
              <a:spcBef>
                <a:spcPts val="1000"/>
              </a:spcBef>
              <a:spcAft>
                <a:spcPts val="0"/>
              </a:spcAft>
              <a:buClr>
                <a:schemeClr val="accent6"/>
              </a:buClr>
              <a:buSzPts val="2800"/>
              <a:buChar char="•"/>
            </a:pPr>
            <a:r>
              <a:rPr lang="en-GB" b="1" dirty="0">
                <a:solidFill>
                  <a:srgbClr val="00B050"/>
                </a:solidFill>
              </a:rPr>
              <a:t>FAIBLE RISQUE : </a:t>
            </a:r>
            <a:r>
              <a:rPr lang="fr-FR" sz="2400" dirty="0"/>
              <a:t>Il est recommandé de suivre l'enfant toutes les deux semaines, puis de réduire ce suivi à une fois par mois afin de se concentrer sur le suivi du bien-être de l'enfant, la poursuite de son éducation et son retrait du travail des enfants.</a:t>
            </a:r>
            <a:endParaRPr dirty="0"/>
          </a:p>
          <a:p>
            <a:pPr marL="228600" lvl="0" indent="-50800" algn="l" rtl="0">
              <a:lnSpc>
                <a:spcPct val="90000"/>
              </a:lnSpc>
              <a:spcBef>
                <a:spcPts val="1000"/>
              </a:spcBef>
              <a:spcAft>
                <a:spcPts val="0"/>
              </a:spcAft>
              <a:buClr>
                <a:schemeClr val="accent6"/>
              </a:buClr>
              <a:buSzPts val="2800"/>
              <a:buNone/>
            </a:pPr>
            <a:endParaRP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fr-FR" dirty="0"/>
              <a:t>SUIVI ET REVUE : ACTIONS CLÉS</a:t>
            </a:r>
            <a:endParaRPr dirty="0"/>
          </a:p>
        </p:txBody>
      </p:sp>
      <p:sp>
        <p:nvSpPr>
          <p:cNvPr id="599" name="Google Shape;599;p42"/>
          <p:cNvSpPr txBox="1">
            <a:spLocks noGrp="1"/>
          </p:cNvSpPr>
          <p:nvPr>
            <p:ph type="body" idx="1"/>
          </p:nvPr>
        </p:nvSpPr>
        <p:spPr>
          <a:xfrm>
            <a:off x="656021" y="1690688"/>
            <a:ext cx="10820015"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r>
              <a:rPr lang="en-GB" dirty="0"/>
              <a:t>PROCESSUS</a:t>
            </a:r>
            <a:endParaRPr dirty="0"/>
          </a:p>
        </p:txBody>
      </p:sp>
      <p:sp>
        <p:nvSpPr>
          <p:cNvPr id="600" name="Google Shape;600;p42"/>
          <p:cNvSpPr txBox="1">
            <a:spLocks noGrp="1"/>
          </p:cNvSpPr>
          <p:nvPr>
            <p:ph type="body" idx="2"/>
          </p:nvPr>
        </p:nvSpPr>
        <p:spPr>
          <a:xfrm>
            <a:off x="656021" y="2262188"/>
            <a:ext cx="10820015" cy="4414837"/>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6"/>
              </a:buClr>
              <a:buSzPts val="2800"/>
              <a:buChar char="•"/>
            </a:pPr>
            <a:r>
              <a:rPr lang="fr-FR" dirty="0"/>
              <a:t>Visites à la famille/au domicile ; visites et contacts formels ou informels à l'école ; visites sur le lieu de travail de l'enfant ; engagement avec les prestataires de services ; dans la communauté où fréquentent les enfants qui travaillent ; centres communautaires/espaces sécurisés ; suivi communautaire</a:t>
            </a:r>
            <a:r>
              <a:rPr lang="en-GB" dirty="0"/>
              <a:t>  </a:t>
            </a:r>
            <a:endParaRPr dirty="0"/>
          </a:p>
          <a:p>
            <a:pPr marL="228600" lvl="0" indent="-228600" algn="l" rtl="0">
              <a:lnSpc>
                <a:spcPct val="90000"/>
              </a:lnSpc>
              <a:spcBef>
                <a:spcPts val="1000"/>
              </a:spcBef>
              <a:spcAft>
                <a:spcPts val="0"/>
              </a:spcAft>
              <a:buClr>
                <a:schemeClr val="accent6"/>
              </a:buClr>
              <a:buSzPts val="2800"/>
              <a:buChar char="•"/>
            </a:pPr>
            <a:r>
              <a:rPr lang="fr-FR" dirty="0"/>
              <a:t>Observation et entretiens avec : l'enfant, les parents, les employeurs, la direction de l'école et les enseignants, les personnes clés de la communauté ou les forces de l'ordre</a:t>
            </a:r>
            <a:r>
              <a:rPr lang="en-GB" dirty="0"/>
              <a:t>  </a:t>
            </a:r>
            <a:endParaRPr dirty="0"/>
          </a:p>
          <a:p>
            <a:pPr marL="228600" lvl="0" indent="-228600" algn="l" rtl="0">
              <a:lnSpc>
                <a:spcPct val="90000"/>
              </a:lnSpc>
              <a:spcBef>
                <a:spcPts val="1000"/>
              </a:spcBef>
              <a:spcAft>
                <a:spcPts val="0"/>
              </a:spcAft>
              <a:buClr>
                <a:schemeClr val="accent6"/>
              </a:buClr>
              <a:buSzPts val="2800"/>
              <a:buChar char="•"/>
            </a:pPr>
            <a:r>
              <a:rPr lang="fr-FR" i="1" dirty="0"/>
              <a:t>Ad hoc ; </a:t>
            </a:r>
            <a:r>
              <a:rPr lang="fr-FR" dirty="0"/>
              <a:t>régulier et planifié ; dans les services</a:t>
            </a:r>
            <a:endParaRPr dirty="0"/>
          </a:p>
          <a:p>
            <a:pPr marL="228600" lvl="0" indent="-228600" algn="l" rtl="0">
              <a:lnSpc>
                <a:spcPct val="90000"/>
              </a:lnSpc>
              <a:spcBef>
                <a:spcPts val="1000"/>
              </a:spcBef>
              <a:spcAft>
                <a:spcPts val="0"/>
              </a:spcAft>
              <a:buClr>
                <a:schemeClr val="accent6"/>
              </a:buClr>
              <a:buSzPts val="2800"/>
              <a:buChar char="•"/>
            </a:pPr>
            <a:r>
              <a:rPr lang="fr-FR" dirty="0"/>
              <a:t>Planifié dans un but précis</a:t>
            </a:r>
            <a:r>
              <a:rPr lang="en-GB" dirty="0"/>
              <a:t>  </a:t>
            </a:r>
            <a:endParaRPr dirty="0"/>
          </a:p>
          <a:p>
            <a:pPr marL="228600" lvl="0" indent="-228600" algn="l" rtl="0">
              <a:lnSpc>
                <a:spcPct val="90000"/>
              </a:lnSpc>
              <a:spcBef>
                <a:spcPts val="1000"/>
              </a:spcBef>
              <a:spcAft>
                <a:spcPts val="0"/>
              </a:spcAft>
              <a:buClr>
                <a:schemeClr val="accent6"/>
              </a:buClr>
              <a:buSzPts val="2800"/>
              <a:buChar char="•"/>
            </a:pPr>
            <a:r>
              <a:rPr lang="fr-FR" dirty="0"/>
              <a:t>Sécurité de l'enfant, de la famille et du gestionnaire de cas</a:t>
            </a:r>
            <a:endParaRP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p43"/>
          <p:cNvSpPr txBox="1">
            <a:spLocks noGrp="1"/>
          </p:cNvSpPr>
          <p:nvPr>
            <p:ph type="title"/>
          </p:nvPr>
        </p:nvSpPr>
        <p:spPr>
          <a:xfrm>
            <a:off x="328009" y="365125"/>
            <a:ext cx="10843614"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fr-FR" dirty="0"/>
              <a:t>SUIVI ET REVUE : ACTIONS CLÉS</a:t>
            </a:r>
            <a:endParaRPr dirty="0"/>
          </a:p>
        </p:txBody>
      </p:sp>
      <p:sp>
        <p:nvSpPr>
          <p:cNvPr id="607" name="Google Shape;607;p43"/>
          <p:cNvSpPr txBox="1">
            <a:spLocks noGrp="1"/>
          </p:cNvSpPr>
          <p:nvPr>
            <p:ph type="body" idx="1"/>
          </p:nvPr>
        </p:nvSpPr>
        <p:spPr>
          <a:xfrm>
            <a:off x="231555" y="1878563"/>
            <a:ext cx="11535979" cy="571500"/>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90000"/>
              </a:lnSpc>
              <a:spcBef>
                <a:spcPts val="0"/>
              </a:spcBef>
              <a:spcAft>
                <a:spcPts val="0"/>
              </a:spcAft>
              <a:buClr>
                <a:schemeClr val="dk1"/>
              </a:buClr>
              <a:buSzPts val="2800"/>
              <a:buNone/>
            </a:pPr>
            <a:r>
              <a:rPr lang="fr-FR" dirty="0">
                <a:solidFill>
                  <a:schemeClr val="dk1"/>
                </a:solidFill>
              </a:rPr>
              <a:t>OBSERVER L'ENVIRONNEMENT ET LE COMPORTEMENT. VÉRIFIER LES PROGRÈS. </a:t>
            </a:r>
            <a:endParaRPr dirty="0"/>
          </a:p>
        </p:txBody>
      </p:sp>
      <p:sp>
        <p:nvSpPr>
          <p:cNvPr id="608" name="Google Shape;608;p43"/>
          <p:cNvSpPr txBox="1">
            <a:spLocks noGrp="1"/>
          </p:cNvSpPr>
          <p:nvPr>
            <p:ph type="body" idx="2"/>
          </p:nvPr>
        </p:nvSpPr>
        <p:spPr>
          <a:xfrm>
            <a:off x="328008" y="2450063"/>
            <a:ext cx="11439525" cy="3729000"/>
          </a:xfrm>
          <a:prstGeom prst="rect">
            <a:avLst/>
          </a:prstGeom>
          <a:noFill/>
          <a:ln>
            <a:noFill/>
          </a:ln>
        </p:spPr>
        <p:txBody>
          <a:bodyPr spcFirstLastPara="1" wrap="square" lIns="91425" tIns="45700" rIns="91425" bIns="45700" anchor="t" anchorCtr="0">
            <a:normAutofit lnSpcReduction="10000"/>
          </a:bodyPr>
          <a:lstStyle/>
          <a:p>
            <a:pPr marL="228600" lvl="0" indent="-229394" algn="l" rtl="0">
              <a:lnSpc>
                <a:spcPct val="90000"/>
              </a:lnSpc>
              <a:spcBef>
                <a:spcPts val="1000"/>
              </a:spcBef>
              <a:spcAft>
                <a:spcPts val="0"/>
              </a:spcAft>
              <a:buClr>
                <a:schemeClr val="accent6"/>
              </a:buClr>
              <a:buSzPct val="100000"/>
              <a:buChar char="•"/>
            </a:pPr>
            <a:r>
              <a:rPr lang="fr-FR" sz="2200" dirty="0"/>
              <a:t>L'enfant reçoit-il un soutien médical, le plan de traitement est-il suivi ?</a:t>
            </a:r>
            <a:endParaRPr sz="2200" dirty="0"/>
          </a:p>
          <a:p>
            <a:pPr marL="228600" lvl="0" indent="-229394" algn="l" rtl="0">
              <a:lnSpc>
                <a:spcPct val="90000"/>
              </a:lnSpc>
              <a:spcBef>
                <a:spcPts val="1000"/>
              </a:spcBef>
              <a:spcAft>
                <a:spcPts val="0"/>
              </a:spcAft>
              <a:buClr>
                <a:schemeClr val="accent6"/>
              </a:buClr>
              <a:buSzPct val="100000"/>
              <a:buChar char="•"/>
            </a:pPr>
            <a:r>
              <a:rPr lang="fr-FR" sz="2200" dirty="0"/>
              <a:t>Les blessures et les problèmes de santé sont-ils évités à la maison et sur le lieu de travail ?</a:t>
            </a:r>
            <a:r>
              <a:rPr lang="en-GB" sz="2200" dirty="0"/>
              <a:t> </a:t>
            </a:r>
            <a:endParaRPr sz="2200" dirty="0"/>
          </a:p>
          <a:p>
            <a:pPr marL="228600" lvl="0" indent="-229394" algn="l" rtl="0">
              <a:lnSpc>
                <a:spcPct val="90000"/>
              </a:lnSpc>
              <a:spcBef>
                <a:spcPts val="1000"/>
              </a:spcBef>
              <a:spcAft>
                <a:spcPts val="0"/>
              </a:spcAft>
              <a:buClr>
                <a:schemeClr val="accent6"/>
              </a:buClr>
              <a:buSzPct val="100000"/>
              <a:buChar char="•"/>
            </a:pPr>
            <a:r>
              <a:rPr lang="fr-FR" sz="2200" dirty="0"/>
              <a:t>L'enfant est-il inscrit à l'école, fréquente-t-il l'école, fait-il des progrès ?</a:t>
            </a:r>
            <a:r>
              <a:rPr lang="en-GB" sz="2200" dirty="0"/>
              <a:t> </a:t>
            </a:r>
            <a:endParaRPr sz="2200" dirty="0"/>
          </a:p>
          <a:p>
            <a:pPr marL="228600" lvl="0" indent="-229394" algn="l" rtl="0">
              <a:lnSpc>
                <a:spcPct val="90000"/>
              </a:lnSpc>
              <a:spcBef>
                <a:spcPts val="1000"/>
              </a:spcBef>
              <a:spcAft>
                <a:spcPts val="0"/>
              </a:spcAft>
              <a:buClr>
                <a:schemeClr val="accent6"/>
              </a:buClr>
              <a:buSzPct val="100000"/>
              <a:buChar char="•"/>
            </a:pPr>
            <a:r>
              <a:rPr lang="fr-FR" sz="2200" dirty="0"/>
              <a:t>La médiation avec les employeurs a-t-elle amélioré les conditions de travail/le traitement ? </a:t>
            </a:r>
            <a:r>
              <a:rPr lang="en-GB" sz="2200" dirty="0"/>
              <a:t> </a:t>
            </a:r>
            <a:endParaRPr sz="2200" dirty="0"/>
          </a:p>
          <a:p>
            <a:pPr marL="228600" lvl="0" indent="-229394" algn="l" rtl="0">
              <a:lnSpc>
                <a:spcPct val="90000"/>
              </a:lnSpc>
              <a:spcBef>
                <a:spcPts val="1000"/>
              </a:spcBef>
              <a:spcAft>
                <a:spcPts val="0"/>
              </a:spcAft>
              <a:buClr>
                <a:schemeClr val="accent6"/>
              </a:buClr>
              <a:buSzPct val="100000"/>
              <a:buChar char="•"/>
            </a:pPr>
            <a:r>
              <a:rPr lang="fr-FR" sz="2200" dirty="0"/>
              <a:t>Les équipements de sécurité sont-ils utilisés ?</a:t>
            </a:r>
            <a:endParaRPr sz="2200" dirty="0"/>
          </a:p>
          <a:p>
            <a:pPr marL="228600" lvl="0" indent="-229394" algn="l" rtl="0">
              <a:lnSpc>
                <a:spcPct val="90000"/>
              </a:lnSpc>
              <a:spcBef>
                <a:spcPts val="1000"/>
              </a:spcBef>
              <a:spcAft>
                <a:spcPts val="0"/>
              </a:spcAft>
              <a:buClr>
                <a:schemeClr val="accent6"/>
              </a:buClr>
              <a:buSzPct val="100000"/>
              <a:buChar char="•"/>
            </a:pPr>
            <a:r>
              <a:rPr lang="fr-FR" sz="2200" dirty="0"/>
              <a:t>Le comportement/attitude d'un parent vis-à-vis du travail a-t-il changé ?</a:t>
            </a:r>
            <a:r>
              <a:rPr lang="en-GB" sz="2200" dirty="0"/>
              <a:t> </a:t>
            </a:r>
            <a:endParaRPr sz="2200" dirty="0"/>
          </a:p>
          <a:p>
            <a:pPr marL="228600" lvl="0" indent="-229394" algn="l" rtl="0">
              <a:lnSpc>
                <a:spcPct val="90000"/>
              </a:lnSpc>
              <a:spcBef>
                <a:spcPts val="1000"/>
              </a:spcBef>
              <a:spcAft>
                <a:spcPts val="0"/>
              </a:spcAft>
              <a:buClr>
                <a:schemeClr val="accent6"/>
              </a:buClr>
              <a:buSzPct val="100000"/>
              <a:buChar char="•"/>
            </a:pPr>
            <a:r>
              <a:rPr lang="fr-FR" sz="2200" dirty="0"/>
              <a:t>Les parents s'engagent-ils dans des moyens de subsistance ? Un soutien supplémentaire est-il nécessaire ?</a:t>
            </a:r>
            <a:endParaRPr sz="2200" dirty="0"/>
          </a:p>
          <a:p>
            <a:pPr marL="228600" lvl="0" indent="-216693" algn="l" rtl="0">
              <a:lnSpc>
                <a:spcPct val="90000"/>
              </a:lnSpc>
              <a:spcBef>
                <a:spcPts val="1000"/>
              </a:spcBef>
              <a:spcAft>
                <a:spcPts val="0"/>
              </a:spcAft>
              <a:buClr>
                <a:schemeClr val="accent6"/>
              </a:buClr>
              <a:buSzPct val="92039"/>
              <a:buChar char="•"/>
            </a:pPr>
            <a:r>
              <a:rPr lang="fr-FR" sz="2200" dirty="0"/>
              <a:t>Les adolescents suivent-ils et progressent-ils dans l'EFTP, le placement professionnel, etc. </a:t>
            </a:r>
            <a:endParaRPr sz="3016"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Google Shape;614;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DISCUSSION</a:t>
            </a:r>
            <a:endParaRPr dirty="0"/>
          </a:p>
        </p:txBody>
      </p:sp>
      <p:sp>
        <p:nvSpPr>
          <p:cNvPr id="615" name="Google Shape;615;p44"/>
          <p:cNvSpPr txBox="1">
            <a:spLocks noGrp="1"/>
          </p:cNvSpPr>
          <p:nvPr>
            <p:ph type="body" idx="1"/>
          </p:nvPr>
        </p:nvSpPr>
        <p:spPr>
          <a:xfrm>
            <a:off x="7500168" y="-4512252"/>
            <a:ext cx="10820015"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endParaRPr dirty="0"/>
          </a:p>
        </p:txBody>
      </p:sp>
      <p:sp>
        <p:nvSpPr>
          <p:cNvPr id="616" name="Google Shape;616;p44"/>
          <p:cNvSpPr txBox="1">
            <a:spLocks noGrp="1"/>
          </p:cNvSpPr>
          <p:nvPr>
            <p:ph type="body" idx="2"/>
          </p:nvPr>
        </p:nvSpPr>
        <p:spPr>
          <a:xfrm>
            <a:off x="656023" y="2267528"/>
            <a:ext cx="10820015"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6"/>
              </a:buClr>
              <a:buSzPts val="2800"/>
              <a:buChar char="•"/>
            </a:pPr>
            <a:r>
              <a:rPr lang="en-GB" dirty="0"/>
              <a:t>Dans vos groupes :</a:t>
            </a:r>
            <a:endParaRPr dirty="0"/>
          </a:p>
          <a:p>
            <a:pPr marL="228600" lvl="0" indent="-228600" algn="l" rtl="0">
              <a:lnSpc>
                <a:spcPct val="90000"/>
              </a:lnSpc>
              <a:spcBef>
                <a:spcPts val="1000"/>
              </a:spcBef>
              <a:spcAft>
                <a:spcPts val="0"/>
              </a:spcAft>
              <a:buClr>
                <a:schemeClr val="accent6"/>
              </a:buClr>
              <a:buSzPts val="2800"/>
              <a:buChar char="•"/>
            </a:pPr>
            <a:r>
              <a:rPr lang="fr-FR" dirty="0"/>
              <a:t>Utilisez la liste de contrôle du lieu de travail</a:t>
            </a:r>
            <a:r>
              <a:rPr lang="en-GB" dirty="0"/>
              <a:t>. </a:t>
            </a:r>
            <a:endParaRPr dirty="0"/>
          </a:p>
          <a:p>
            <a:pPr marL="228600" lvl="0" indent="-228600" algn="l" rtl="0">
              <a:lnSpc>
                <a:spcPct val="90000"/>
              </a:lnSpc>
              <a:spcBef>
                <a:spcPts val="1000"/>
              </a:spcBef>
              <a:spcAft>
                <a:spcPts val="0"/>
              </a:spcAft>
              <a:buClr>
                <a:schemeClr val="accent6"/>
              </a:buClr>
              <a:buSzPts val="2800"/>
              <a:buChar char="•"/>
            </a:pPr>
            <a:r>
              <a:rPr lang="fr-FR" dirty="0"/>
              <a:t>Réfléchissez à la liste de contrôle et demandez-vous si vous avez l'impression que le suivi que vous effectuez comprend l'un des éléments mentionnés dans la liste de contrôle</a:t>
            </a:r>
            <a:r>
              <a:rPr lang="en-GB" dirty="0"/>
              <a:t>.</a:t>
            </a:r>
            <a:endParaRPr dirty="0"/>
          </a:p>
          <a:p>
            <a:pPr marL="228600" lvl="0" indent="-228600" algn="l" rtl="0">
              <a:lnSpc>
                <a:spcPct val="90000"/>
              </a:lnSpc>
              <a:spcBef>
                <a:spcPts val="1000"/>
              </a:spcBef>
              <a:spcAft>
                <a:spcPts val="0"/>
              </a:spcAft>
              <a:buClr>
                <a:schemeClr val="accent6"/>
              </a:buClr>
              <a:buSzPts val="2800"/>
              <a:buChar char="•"/>
            </a:pPr>
            <a:r>
              <a:rPr lang="fr-FR" dirty="0"/>
              <a:t>Comment un tel outil pourrait-il être intégré ou utilisé dans leur contexte ? </a:t>
            </a:r>
            <a:r>
              <a:rPr lang="en-GB" dirty="0"/>
              <a:t> </a:t>
            </a:r>
            <a:endParaRPr dirty="0"/>
          </a:p>
        </p:txBody>
      </p:sp>
      <p:pic>
        <p:nvPicPr>
          <p:cNvPr id="617" name="Google Shape;617;p44"/>
          <p:cNvPicPr preferRelativeResize="0"/>
          <p:nvPr/>
        </p:nvPicPr>
        <p:blipFill rotWithShape="1">
          <a:blip r:embed="rId3">
            <a:alphaModFix/>
          </a:blip>
          <a:srcRect/>
          <a:stretch/>
        </p:blipFill>
        <p:spPr>
          <a:xfrm>
            <a:off x="9825279" y="349781"/>
            <a:ext cx="1435100" cy="9398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sp>
        <p:nvSpPr>
          <p:cNvPr id="623" name="Google Shape;623;p45"/>
          <p:cNvSpPr txBox="1">
            <a:spLocks noGrp="1"/>
          </p:cNvSpPr>
          <p:nvPr>
            <p:ph type="title"/>
          </p:nvPr>
        </p:nvSpPr>
        <p:spPr>
          <a:xfrm>
            <a:off x="656023" y="1135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ACTIVITÉ </a:t>
            </a:r>
            <a:endParaRPr dirty="0"/>
          </a:p>
        </p:txBody>
      </p:sp>
      <p:sp>
        <p:nvSpPr>
          <p:cNvPr id="624" name="Google Shape;624;p45"/>
          <p:cNvSpPr txBox="1">
            <a:spLocks noGrp="1"/>
          </p:cNvSpPr>
          <p:nvPr>
            <p:ph type="body" idx="1"/>
          </p:nvPr>
        </p:nvSpPr>
        <p:spPr>
          <a:xfrm>
            <a:off x="656018" y="1149447"/>
            <a:ext cx="10820100"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r>
              <a:rPr lang="en-GB" dirty="0"/>
              <a:t>Individuellement :</a:t>
            </a:r>
            <a:endParaRPr dirty="0"/>
          </a:p>
        </p:txBody>
      </p:sp>
      <p:sp>
        <p:nvSpPr>
          <p:cNvPr id="625" name="Google Shape;625;p45"/>
          <p:cNvSpPr txBox="1">
            <a:spLocks noGrp="1"/>
          </p:cNvSpPr>
          <p:nvPr>
            <p:ph type="body" idx="2"/>
          </p:nvPr>
        </p:nvSpPr>
        <p:spPr>
          <a:xfrm>
            <a:off x="656018" y="1783813"/>
            <a:ext cx="10820100" cy="1834800"/>
          </a:xfrm>
          <a:prstGeom prst="rect">
            <a:avLst/>
          </a:prstGeom>
          <a:noFill/>
          <a:ln>
            <a:noFill/>
          </a:ln>
        </p:spPr>
        <p:txBody>
          <a:bodyPr spcFirstLastPara="1" wrap="square" lIns="91425" tIns="45700" rIns="91425" bIns="45700" anchor="t" anchorCtr="0">
            <a:normAutofit/>
          </a:bodyPr>
          <a:lstStyle/>
          <a:p>
            <a:pPr marL="228600" lvl="0" indent="-215900" algn="l" rtl="0">
              <a:lnSpc>
                <a:spcPct val="90000"/>
              </a:lnSpc>
              <a:spcBef>
                <a:spcPts val="0"/>
              </a:spcBef>
              <a:spcAft>
                <a:spcPts val="0"/>
              </a:spcAft>
              <a:buClr>
                <a:schemeClr val="accent6"/>
              </a:buClr>
              <a:buSzPts val="2600"/>
              <a:buChar char="•"/>
            </a:pPr>
            <a:r>
              <a:rPr lang="fr-FR" sz="2400" dirty="0"/>
              <a:t>Sur 3 notes autocollantes distinctes, écrivez 3 défis auxquels vous êtes confrontés lors de la mise en œuvre et du suivi de la gestion de cas pour les enfants dans travail des enfants</a:t>
            </a:r>
            <a:r>
              <a:rPr lang="en-GB" sz="2400" dirty="0"/>
              <a:t>.</a:t>
            </a:r>
            <a:endParaRPr sz="2400" dirty="0"/>
          </a:p>
          <a:p>
            <a:pPr marL="228600" lvl="0" indent="-215900" algn="l" rtl="0">
              <a:lnSpc>
                <a:spcPct val="90000"/>
              </a:lnSpc>
              <a:spcBef>
                <a:spcPts val="1000"/>
              </a:spcBef>
              <a:spcAft>
                <a:spcPts val="0"/>
              </a:spcAft>
              <a:buClr>
                <a:schemeClr val="accent6"/>
              </a:buClr>
              <a:buSzPts val="2600"/>
              <a:buChar char="•"/>
            </a:pPr>
            <a:r>
              <a:rPr lang="fr-FR" sz="2400" dirty="0"/>
              <a:t>Donnez un rapport à votre groupe</a:t>
            </a:r>
            <a:r>
              <a:rPr lang="en-GB" sz="2400" dirty="0"/>
              <a:t>. </a:t>
            </a:r>
            <a:endParaRPr sz="2400" dirty="0"/>
          </a:p>
        </p:txBody>
      </p:sp>
      <p:pic>
        <p:nvPicPr>
          <p:cNvPr id="626" name="Google Shape;626;p45"/>
          <p:cNvPicPr preferRelativeResize="0"/>
          <p:nvPr/>
        </p:nvPicPr>
        <p:blipFill rotWithShape="1">
          <a:blip r:embed="rId3">
            <a:alphaModFix/>
          </a:blip>
          <a:srcRect/>
          <a:stretch/>
        </p:blipFill>
        <p:spPr>
          <a:xfrm>
            <a:off x="8805243" y="-258186"/>
            <a:ext cx="3386757" cy="3386757"/>
          </a:xfrm>
          <a:prstGeom prst="rect">
            <a:avLst/>
          </a:prstGeom>
          <a:noFill/>
          <a:ln>
            <a:noFill/>
          </a:ln>
        </p:spPr>
      </p:pic>
      <p:sp>
        <p:nvSpPr>
          <p:cNvPr id="627" name="Google Shape;627;p45"/>
          <p:cNvSpPr txBox="1"/>
          <p:nvPr/>
        </p:nvSpPr>
        <p:spPr>
          <a:xfrm>
            <a:off x="685993" y="3681495"/>
            <a:ext cx="10820100" cy="5715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6"/>
              </a:buClr>
              <a:buSzPts val="2800"/>
              <a:buFont typeface="Arial"/>
              <a:buNone/>
            </a:pPr>
            <a:r>
              <a:rPr lang="en-GB" sz="2800" b="1" dirty="0">
                <a:solidFill>
                  <a:schemeClr val="accent6"/>
                </a:solidFill>
                <a:latin typeface="Helvetica Neue"/>
                <a:ea typeface="Helvetica Neue"/>
                <a:cs typeface="Helvetica Neue"/>
                <a:sym typeface="Helvetica Neue"/>
              </a:rPr>
              <a:t>En tant que groupe : </a:t>
            </a:r>
            <a:endParaRPr dirty="0"/>
          </a:p>
        </p:txBody>
      </p:sp>
      <p:sp>
        <p:nvSpPr>
          <p:cNvPr id="628" name="Google Shape;628;p45"/>
          <p:cNvSpPr txBox="1"/>
          <p:nvPr/>
        </p:nvSpPr>
        <p:spPr>
          <a:xfrm>
            <a:off x="656019" y="4658114"/>
            <a:ext cx="10879961" cy="2199885"/>
          </a:xfrm>
          <a:prstGeom prst="rect">
            <a:avLst/>
          </a:prstGeom>
          <a:noFill/>
          <a:ln>
            <a:noFill/>
          </a:ln>
        </p:spPr>
        <p:txBody>
          <a:bodyPr spcFirstLastPara="1" wrap="square" lIns="91425" tIns="45700" rIns="91425" bIns="45700" anchor="t" anchorCtr="0">
            <a:normAutofit/>
          </a:bodyPr>
          <a:lstStyle/>
          <a:p>
            <a:pPr marL="228600" marR="0" lvl="0" indent="-50800" algn="l" rtl="0">
              <a:lnSpc>
                <a:spcPct val="90000"/>
              </a:lnSpc>
              <a:spcBef>
                <a:spcPts val="0"/>
              </a:spcBef>
              <a:spcAft>
                <a:spcPts val="0"/>
              </a:spcAft>
              <a:buClr>
                <a:schemeClr val="accent6"/>
              </a:buClr>
              <a:buSzPts val="2800"/>
              <a:buFont typeface="Arial"/>
              <a:buNone/>
            </a:pPr>
            <a:endParaRPr sz="2800" dirty="0">
              <a:solidFill>
                <a:schemeClr val="dk1"/>
              </a:solidFill>
              <a:latin typeface="Helvetica Neue"/>
              <a:ea typeface="Helvetica Neue"/>
              <a:cs typeface="Helvetica Neue"/>
              <a:sym typeface="Helvetica Neue"/>
            </a:endParaRPr>
          </a:p>
        </p:txBody>
      </p:sp>
      <p:sp>
        <p:nvSpPr>
          <p:cNvPr id="629" name="Google Shape;629;p45"/>
          <p:cNvSpPr txBox="1"/>
          <p:nvPr/>
        </p:nvSpPr>
        <p:spPr>
          <a:xfrm>
            <a:off x="715967" y="4315878"/>
            <a:ext cx="10820100" cy="2171700"/>
          </a:xfrm>
          <a:prstGeom prst="rect">
            <a:avLst/>
          </a:prstGeom>
          <a:noFill/>
          <a:ln>
            <a:noFill/>
          </a:ln>
        </p:spPr>
        <p:txBody>
          <a:bodyPr spcFirstLastPara="1" wrap="square" lIns="91425" tIns="45700" rIns="91425" bIns="45700" anchor="t" anchorCtr="0">
            <a:normAutofit/>
          </a:bodyPr>
          <a:lstStyle/>
          <a:p>
            <a:pPr marL="228600" marR="0" lvl="0" indent="-222250" algn="l" rtl="0">
              <a:lnSpc>
                <a:spcPct val="80000"/>
              </a:lnSpc>
              <a:spcBef>
                <a:spcPts val="0"/>
              </a:spcBef>
              <a:spcAft>
                <a:spcPts val="0"/>
              </a:spcAft>
              <a:buClr>
                <a:schemeClr val="accent6"/>
              </a:buClr>
              <a:buSzPts val="2700"/>
              <a:buFont typeface="Arial"/>
              <a:buChar char="•"/>
            </a:pPr>
            <a:r>
              <a:rPr lang="fr-FR" sz="2400" dirty="0">
                <a:solidFill>
                  <a:schemeClr val="dk1"/>
                </a:solidFill>
                <a:latin typeface="Helvetica Neue"/>
                <a:sym typeface="Helvetica Neue"/>
              </a:rPr>
              <a:t>Choisissez 2 ou 3 des défis prioritaires du tableau de conférence</a:t>
            </a:r>
            <a:r>
              <a:rPr lang="en-GB" sz="2400" dirty="0">
                <a:solidFill>
                  <a:schemeClr val="dk1"/>
                </a:solidFill>
                <a:latin typeface="Helvetica Neue"/>
                <a:sym typeface="Helvetica Neue"/>
              </a:rPr>
              <a:t>.</a:t>
            </a:r>
            <a:endParaRPr sz="2400" dirty="0">
              <a:solidFill>
                <a:schemeClr val="dk1"/>
              </a:solidFill>
              <a:latin typeface="Helvetica Neue"/>
              <a:sym typeface="Helvetica Neue"/>
            </a:endParaRPr>
          </a:p>
          <a:p>
            <a:pPr marL="228600" marR="0" lvl="0" indent="-222250" algn="l" rtl="0">
              <a:lnSpc>
                <a:spcPct val="80000"/>
              </a:lnSpc>
              <a:spcBef>
                <a:spcPts val="1000"/>
              </a:spcBef>
              <a:spcAft>
                <a:spcPts val="0"/>
              </a:spcAft>
              <a:buClr>
                <a:schemeClr val="accent6"/>
              </a:buClr>
              <a:buSzPts val="2700"/>
              <a:buFont typeface="Arial"/>
              <a:buChar char="•"/>
            </a:pPr>
            <a:r>
              <a:rPr lang="fr-FR" sz="2400" dirty="0">
                <a:solidFill>
                  <a:schemeClr val="dk1"/>
                </a:solidFill>
                <a:latin typeface="Helvetica Neue"/>
                <a:sym typeface="Helvetica Neue"/>
              </a:rPr>
              <a:t>Pour chaque défi, discutez des solutions que vous pourriez mettre en œuvre pour surmonter le défi, en identifiant ce qui fonctionne ou pas dans le contexte</a:t>
            </a:r>
            <a:r>
              <a:rPr lang="en-GB" sz="2400" dirty="0">
                <a:solidFill>
                  <a:schemeClr val="dk1"/>
                </a:solidFill>
                <a:latin typeface="Helvetica Neue"/>
                <a:sym typeface="Helvetica Neue"/>
              </a:rPr>
              <a:t>.  </a:t>
            </a:r>
            <a:endParaRPr sz="2400" dirty="0">
              <a:solidFill>
                <a:schemeClr val="dk1"/>
              </a:solidFill>
              <a:latin typeface="Helvetica Neue"/>
              <a:sym typeface="Helvetica Neue"/>
            </a:endParaRPr>
          </a:p>
          <a:p>
            <a:pPr marL="228600" marR="0" lvl="0" indent="-222250" algn="l" rtl="0">
              <a:lnSpc>
                <a:spcPct val="80000"/>
              </a:lnSpc>
              <a:spcBef>
                <a:spcPts val="1000"/>
              </a:spcBef>
              <a:spcAft>
                <a:spcPts val="0"/>
              </a:spcAft>
              <a:buClr>
                <a:schemeClr val="accent6"/>
              </a:buClr>
              <a:buSzPts val="2700"/>
              <a:buFont typeface="Arial"/>
              <a:buChar char="•"/>
            </a:pPr>
            <a:r>
              <a:rPr lang="fr-FR" sz="2400" dirty="0">
                <a:solidFill>
                  <a:schemeClr val="dk1"/>
                </a:solidFill>
                <a:latin typeface="Helvetica Neue"/>
                <a:sym typeface="Helvetica Neue"/>
              </a:rPr>
              <a:t>Faites un compte-rendu en plénière</a:t>
            </a:r>
            <a:r>
              <a:rPr lang="en-GB" sz="2400" dirty="0">
                <a:solidFill>
                  <a:schemeClr val="dk1"/>
                </a:solidFill>
                <a:latin typeface="Helvetica Neue"/>
                <a:sym typeface="Helvetica Neue"/>
              </a:rPr>
              <a:t>. </a:t>
            </a:r>
            <a:endParaRPr sz="2400" dirty="0">
              <a:solidFill>
                <a:schemeClr val="dk1"/>
              </a:solidFill>
              <a:latin typeface="Helvetica Neue"/>
              <a:sym typeface="Helvetica Neue"/>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Google Shape;635;p4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3200"/>
              <a:buNone/>
            </a:pPr>
            <a:r>
              <a:rPr lang="en-GB" dirty="0"/>
              <a:t>RÉSOLUTION DE PROBLÈMES</a:t>
            </a:r>
            <a:endParaRPr dirty="0"/>
          </a:p>
        </p:txBody>
      </p:sp>
      <p:sp>
        <p:nvSpPr>
          <p:cNvPr id="636" name="Google Shape;636;p46"/>
          <p:cNvSpPr txBox="1">
            <a:spLocks noGrp="1"/>
          </p:cNvSpPr>
          <p:nvPr>
            <p:ph type="body" idx="2"/>
          </p:nvPr>
        </p:nvSpPr>
        <p:spPr>
          <a:xfrm>
            <a:off x="4100513" y="1300161"/>
            <a:ext cx="7300912" cy="5239183"/>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5"/>
              </a:buClr>
              <a:buSzPts val="2800"/>
              <a:buChar char="•"/>
            </a:pPr>
            <a:r>
              <a:rPr lang="fr-FR" dirty="0"/>
              <a:t>Penser en termes de solutions </a:t>
            </a:r>
            <a:r>
              <a:rPr lang="en-GB" dirty="0"/>
              <a:t> </a:t>
            </a:r>
            <a:endParaRPr dirty="0"/>
          </a:p>
          <a:p>
            <a:pPr marL="228600" lvl="0" indent="-228600" algn="l" rtl="0">
              <a:lnSpc>
                <a:spcPct val="90000"/>
              </a:lnSpc>
              <a:spcBef>
                <a:spcPts val="1000"/>
              </a:spcBef>
              <a:spcAft>
                <a:spcPts val="0"/>
              </a:spcAft>
              <a:buClr>
                <a:schemeClr val="accent5"/>
              </a:buClr>
              <a:buSzPts val="2800"/>
              <a:buChar char="•"/>
            </a:pPr>
            <a:r>
              <a:rPr lang="fr-FR" dirty="0"/>
              <a:t>Impliquer les superviseurs de cas, organiser des revues de cas ou des concertations de cas</a:t>
            </a:r>
            <a:r>
              <a:rPr lang="en-GB" dirty="0"/>
              <a:t>  </a:t>
            </a:r>
            <a:endParaRPr dirty="0"/>
          </a:p>
          <a:p>
            <a:pPr marL="228600" lvl="0" indent="-228600" algn="l" rtl="0">
              <a:lnSpc>
                <a:spcPct val="90000"/>
              </a:lnSpc>
              <a:spcBef>
                <a:spcPts val="1000"/>
              </a:spcBef>
              <a:spcAft>
                <a:spcPts val="0"/>
              </a:spcAft>
              <a:buClr>
                <a:schemeClr val="accent5"/>
              </a:buClr>
              <a:buSzPts val="2800"/>
              <a:buChar char="•"/>
            </a:pPr>
            <a:r>
              <a:rPr lang="fr-FR" dirty="0"/>
              <a:t>Adhérer aux normes mondiales, suivre les procédures convenues localement pour les conférences de cas</a:t>
            </a:r>
            <a:r>
              <a:rPr lang="en-GB" dirty="0"/>
              <a:t>  </a:t>
            </a:r>
            <a:endParaRPr dirty="0"/>
          </a:p>
          <a:p>
            <a:pPr marL="228600" lvl="0" indent="-228600" algn="l" rtl="0">
              <a:lnSpc>
                <a:spcPct val="90000"/>
              </a:lnSpc>
              <a:spcBef>
                <a:spcPts val="1000"/>
              </a:spcBef>
              <a:spcAft>
                <a:spcPts val="0"/>
              </a:spcAft>
              <a:buClr>
                <a:schemeClr val="accent5"/>
              </a:buClr>
              <a:buSzPts val="2800"/>
              <a:buChar char="•"/>
            </a:pPr>
            <a:r>
              <a:rPr lang="fr-FR" dirty="0"/>
              <a:t>Utiliser la négociation et le plaidoyer pour agir au nom des enfants et des familles afin d'obtenir des changements positifs, des ressources et des services</a:t>
            </a:r>
            <a:r>
              <a:rPr lang="en-GB" dirty="0"/>
              <a:t> </a:t>
            </a:r>
            <a:endParaRPr dirty="0"/>
          </a:p>
          <a:p>
            <a:pPr marL="228600" lvl="0" indent="-228600" algn="l" rtl="0">
              <a:lnSpc>
                <a:spcPct val="90000"/>
              </a:lnSpc>
              <a:spcBef>
                <a:spcPts val="1000"/>
              </a:spcBef>
              <a:spcAft>
                <a:spcPts val="0"/>
              </a:spcAft>
              <a:buClr>
                <a:schemeClr val="accent5"/>
              </a:buClr>
              <a:buSzPts val="2800"/>
              <a:buChar char="•"/>
            </a:pPr>
            <a:r>
              <a:rPr lang="fr-FR" dirty="0"/>
              <a:t>Jouer un rôle influent dans la promotion du dialogue sur le travail des enfants</a:t>
            </a:r>
            <a:r>
              <a:rPr lang="en-GB" dirty="0"/>
              <a:t> </a:t>
            </a:r>
            <a:endParaRPr dirty="0"/>
          </a:p>
          <a:p>
            <a:pPr marL="228600" lvl="0" indent="-228600" algn="l" rtl="0">
              <a:lnSpc>
                <a:spcPct val="90000"/>
              </a:lnSpc>
              <a:spcBef>
                <a:spcPts val="1000"/>
              </a:spcBef>
              <a:spcAft>
                <a:spcPts val="0"/>
              </a:spcAft>
              <a:buClr>
                <a:schemeClr val="accent5"/>
              </a:buClr>
              <a:buSzPts val="2800"/>
              <a:buChar char="•"/>
            </a:pPr>
            <a:r>
              <a:rPr lang="fr-FR" dirty="0"/>
              <a:t>Être prêt à apporter des niveaux de soutien importants</a:t>
            </a:r>
            <a:endParaRP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4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dirty="0"/>
              <a:t>DISCUSSION : CLÔTURE DU DOSSIER</a:t>
            </a:r>
            <a:endParaRPr dirty="0"/>
          </a:p>
        </p:txBody>
      </p:sp>
      <p:sp>
        <p:nvSpPr>
          <p:cNvPr id="642" name="Google Shape;642;p47"/>
          <p:cNvSpPr txBox="1">
            <a:spLocks noGrp="1"/>
          </p:cNvSpPr>
          <p:nvPr>
            <p:ph type="body" idx="2"/>
          </p:nvPr>
        </p:nvSpPr>
        <p:spPr>
          <a:xfrm>
            <a:off x="656023" y="2143558"/>
            <a:ext cx="10820015"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800"/>
              <a:buChar char="•"/>
            </a:pPr>
            <a:r>
              <a:rPr lang="fr-FR" dirty="0"/>
              <a:t>Dans quelles situations le système de gestion de cas dans le contexte permet-il la clôture du dossier ?</a:t>
            </a:r>
            <a:endParaRPr dirty="0"/>
          </a:p>
          <a:p>
            <a:pPr marL="228600" lvl="0" indent="-228600" algn="l" rtl="0">
              <a:lnSpc>
                <a:spcPct val="90000"/>
              </a:lnSpc>
              <a:spcBef>
                <a:spcPts val="1000"/>
              </a:spcBef>
              <a:spcAft>
                <a:spcPts val="0"/>
              </a:spcAft>
              <a:buClr>
                <a:schemeClr val="accent1"/>
              </a:buClr>
              <a:buSzPts val="2800"/>
              <a:buChar char="•"/>
            </a:pPr>
            <a:r>
              <a:rPr lang="fr-FR" dirty="0"/>
              <a:t>À quel moment le dossier d'un enfant qui a été retiré des PFTE est-il considéré comme clos ? </a:t>
            </a:r>
            <a:endParaRP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648" name="Google Shape;648;p48"/>
          <p:cNvSpPr txBox="1">
            <a:spLocks noGrp="1"/>
          </p:cNvSpPr>
          <p:nvPr>
            <p:ph type="body" idx="1"/>
          </p:nvPr>
        </p:nvSpPr>
        <p:spPr>
          <a:xfrm>
            <a:off x="3768436" y="528638"/>
            <a:ext cx="7300912" cy="57972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dirty="0"/>
              <a:t>ACTIONS CLÉS</a:t>
            </a:r>
            <a:endParaRPr dirty="0"/>
          </a:p>
        </p:txBody>
      </p:sp>
      <p:sp>
        <p:nvSpPr>
          <p:cNvPr id="649" name="Google Shape;649;p48"/>
          <p:cNvSpPr txBox="1">
            <a:spLocks noGrp="1"/>
          </p:cNvSpPr>
          <p:nvPr>
            <p:ph type="body" idx="2"/>
          </p:nvPr>
        </p:nvSpPr>
        <p:spPr>
          <a:xfrm>
            <a:off x="3768436" y="1108365"/>
            <a:ext cx="8139147" cy="6012871"/>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600"/>
              <a:buChar char="•"/>
            </a:pPr>
            <a:r>
              <a:rPr lang="fr-FR" sz="2000" dirty="0"/>
              <a:t>Ouvert/fermé ou actif/passif</a:t>
            </a:r>
            <a:r>
              <a:rPr lang="en-GB" sz="2000" dirty="0"/>
              <a:t> </a:t>
            </a:r>
            <a:endParaRPr sz="2000" dirty="0"/>
          </a:p>
          <a:p>
            <a:pPr marL="228600" lvl="0" indent="-228600" algn="l" rtl="0">
              <a:lnSpc>
                <a:spcPct val="90000"/>
              </a:lnSpc>
              <a:spcBef>
                <a:spcPts val="1000"/>
              </a:spcBef>
              <a:spcAft>
                <a:spcPts val="0"/>
              </a:spcAft>
              <a:buClr>
                <a:schemeClr val="accent1"/>
              </a:buClr>
              <a:buSzPts val="2600"/>
              <a:buChar char="•"/>
            </a:pPr>
            <a:r>
              <a:rPr lang="fr-FR" sz="2000" dirty="0"/>
              <a:t>Suivre les critères convenus localement</a:t>
            </a:r>
            <a:r>
              <a:rPr lang="en-GB" sz="2000" dirty="0"/>
              <a:t>  </a:t>
            </a:r>
            <a:endParaRPr sz="2000" dirty="0"/>
          </a:p>
          <a:p>
            <a:pPr marL="228600" lvl="0" indent="-228600" algn="l" rtl="0">
              <a:lnSpc>
                <a:spcPct val="90000"/>
              </a:lnSpc>
              <a:spcBef>
                <a:spcPts val="1000"/>
              </a:spcBef>
              <a:spcAft>
                <a:spcPts val="0"/>
              </a:spcAft>
              <a:buClr>
                <a:schemeClr val="accent1"/>
              </a:buClr>
              <a:buSzPts val="2600"/>
              <a:buChar char="•"/>
            </a:pPr>
            <a:r>
              <a:rPr lang="fr-FR" sz="2000" dirty="0"/>
              <a:t>Vérifier l'achèvement/la participation aux activités et services jusqu'à ce qu'il soit décidé que la gestion de cas n'est plus nécessaire/utile</a:t>
            </a:r>
            <a:endParaRPr sz="2000" dirty="0"/>
          </a:p>
          <a:p>
            <a:pPr marL="228600" lvl="0" indent="-228600" algn="l" rtl="0">
              <a:lnSpc>
                <a:spcPct val="90000"/>
              </a:lnSpc>
              <a:spcBef>
                <a:spcPts val="1000"/>
              </a:spcBef>
              <a:spcAft>
                <a:spcPts val="0"/>
              </a:spcAft>
              <a:buClr>
                <a:schemeClr val="accent1"/>
              </a:buClr>
              <a:buSzPts val="2600"/>
              <a:buChar char="•"/>
            </a:pPr>
            <a:r>
              <a:rPr lang="en-GB" sz="2000" dirty="0"/>
              <a:t>Clore le dossier :  </a:t>
            </a:r>
            <a:endParaRPr sz="2000" dirty="0"/>
          </a:p>
          <a:p>
            <a:pPr marL="685800" lvl="1" indent="-228600" algn="l" rtl="0">
              <a:lnSpc>
                <a:spcPct val="90000"/>
              </a:lnSpc>
              <a:spcBef>
                <a:spcPts val="500"/>
              </a:spcBef>
              <a:spcAft>
                <a:spcPts val="0"/>
              </a:spcAft>
              <a:buSzPts val="2200"/>
              <a:buChar char="•"/>
            </a:pPr>
            <a:r>
              <a:rPr lang="fr-FR" sz="2000" dirty="0"/>
              <a:t>Pour les adolescents, si l'amélioration de la sécurité et du bien-être est suffisante </a:t>
            </a:r>
            <a:r>
              <a:rPr lang="en-GB" sz="2000" dirty="0"/>
              <a:t> </a:t>
            </a:r>
            <a:endParaRPr sz="2000" dirty="0"/>
          </a:p>
          <a:p>
            <a:pPr marL="685800" lvl="1" indent="-228600" algn="l" rtl="0">
              <a:lnSpc>
                <a:spcPct val="90000"/>
              </a:lnSpc>
              <a:spcBef>
                <a:spcPts val="500"/>
              </a:spcBef>
              <a:spcAft>
                <a:spcPts val="0"/>
              </a:spcAft>
              <a:buSzPts val="2200"/>
              <a:buChar char="•"/>
            </a:pPr>
            <a:r>
              <a:rPr lang="fr-FR" sz="2000" dirty="0"/>
              <a:t>Pour les transitions, y compris avec un soutien continu</a:t>
            </a:r>
            <a:r>
              <a:rPr lang="en-GB" sz="2000" dirty="0"/>
              <a:t>  </a:t>
            </a:r>
            <a:endParaRPr sz="2000" dirty="0"/>
          </a:p>
          <a:p>
            <a:pPr marL="685800" lvl="1" indent="-228600" algn="l" rtl="0">
              <a:lnSpc>
                <a:spcPct val="90000"/>
              </a:lnSpc>
              <a:spcBef>
                <a:spcPts val="500"/>
              </a:spcBef>
              <a:spcAft>
                <a:spcPts val="0"/>
              </a:spcAft>
              <a:buSzPts val="2200"/>
              <a:buChar char="•"/>
            </a:pPr>
            <a:r>
              <a:rPr lang="fr-FR" sz="2000" dirty="0"/>
              <a:t>Si les résultats positifs ne sont pas atteints (un soutien plus spécialisé est nécessaire, un enfant a dépassé l'âge minimum de travail et toutes les options ont été essayées/explorées, un adolescent de 15-18 ans refuse un soutien supplémentaire)</a:t>
            </a:r>
            <a:endParaRPr sz="2000" dirty="0"/>
          </a:p>
          <a:p>
            <a:pPr marL="685800" lvl="1" indent="-228600" algn="l" rtl="0">
              <a:lnSpc>
                <a:spcPct val="90000"/>
              </a:lnSpc>
              <a:spcBef>
                <a:spcPts val="500"/>
              </a:spcBef>
              <a:spcAft>
                <a:spcPts val="0"/>
              </a:spcAft>
              <a:buSzPts val="2200"/>
              <a:buChar char="•"/>
            </a:pPr>
            <a:r>
              <a:rPr lang="fr-FR" sz="2000" dirty="0"/>
              <a:t>Le plan de prise en charge est un succès et aucun soutien supplémentaire n'est nécessaire</a:t>
            </a:r>
            <a:endParaRPr sz="2200" dirty="0"/>
          </a:p>
        </p:txBody>
      </p:sp>
      <p:sp>
        <p:nvSpPr>
          <p:cNvPr id="650" name="Google Shape;650;p4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sz="3200" dirty="0"/>
              <a:t>CLÔTURE DU DOSSIER</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4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Helvetica Neue"/>
              <a:buNone/>
            </a:pPr>
            <a:r>
              <a:rPr lang="fr-FR" dirty="0"/>
              <a:t>ACTIVITÉ : PLANIFICATION DE LA PRISE EN CHARGE ET RÉDUCTION DES PRÉJUDICES</a:t>
            </a:r>
            <a:endParaRPr dirty="0"/>
          </a:p>
        </p:txBody>
      </p:sp>
      <p:sp>
        <p:nvSpPr>
          <p:cNvPr id="657" name="Google Shape;657;p49"/>
          <p:cNvSpPr txBox="1">
            <a:spLocks noGrp="1"/>
          </p:cNvSpPr>
          <p:nvPr>
            <p:ph type="body" idx="1"/>
          </p:nvPr>
        </p:nvSpPr>
        <p:spPr>
          <a:xfrm>
            <a:off x="172938" y="1786734"/>
            <a:ext cx="10820015" cy="5000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fr-FR" dirty="0"/>
              <a:t>UTILISEZ L'ÉTUDE DE CAS QUI VOUS A ÉTÉ DONNÉE</a:t>
            </a:r>
            <a:endParaRPr dirty="0"/>
          </a:p>
        </p:txBody>
      </p:sp>
      <p:sp>
        <p:nvSpPr>
          <p:cNvPr id="658" name="Google Shape;658;p49"/>
          <p:cNvSpPr txBox="1">
            <a:spLocks noGrp="1"/>
          </p:cNvSpPr>
          <p:nvPr>
            <p:ph type="body" idx="2"/>
          </p:nvPr>
        </p:nvSpPr>
        <p:spPr>
          <a:xfrm>
            <a:off x="172938" y="2323994"/>
            <a:ext cx="12019062" cy="52117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3"/>
              </a:buClr>
              <a:buSzPts val="2400"/>
              <a:buNone/>
            </a:pPr>
            <a:r>
              <a:rPr lang="fr-FR" sz="2200" b="1" dirty="0"/>
              <a:t>DÉVELOPPEZ UN PLAN DE PRISE EN CHARGE, UN PLAN DE SÉCURITÉ ET DES STRATÉGIES DE RÉDUCTION DES PRÉJUDICES</a:t>
            </a:r>
            <a:endParaRPr sz="2200" dirty="0"/>
          </a:p>
        </p:txBody>
      </p:sp>
      <p:sp>
        <p:nvSpPr>
          <p:cNvPr id="659" name="Google Shape;659;p49"/>
          <p:cNvSpPr txBox="1">
            <a:spLocks noGrp="1"/>
          </p:cNvSpPr>
          <p:nvPr>
            <p:ph type="body" idx="3"/>
          </p:nvPr>
        </p:nvSpPr>
        <p:spPr>
          <a:xfrm>
            <a:off x="262853" y="3039502"/>
            <a:ext cx="5507325" cy="60483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400"/>
              <a:buNone/>
            </a:pPr>
            <a:r>
              <a:rPr lang="fr-FR" sz="2000" dirty="0"/>
              <a:t>PARTIE 1 : DISCUTER ET IDENTIFIER</a:t>
            </a:r>
            <a:endParaRPr sz="2000" dirty="0"/>
          </a:p>
        </p:txBody>
      </p:sp>
      <p:sp>
        <p:nvSpPr>
          <p:cNvPr id="660" name="Google Shape;660;p49"/>
          <p:cNvSpPr txBox="1">
            <a:spLocks noGrp="1"/>
          </p:cNvSpPr>
          <p:nvPr>
            <p:ph type="body" idx="4"/>
          </p:nvPr>
        </p:nvSpPr>
        <p:spPr>
          <a:xfrm>
            <a:off x="172938" y="3644579"/>
            <a:ext cx="5893090" cy="2966828"/>
          </a:xfrm>
          <a:prstGeom prst="rect">
            <a:avLst/>
          </a:prstGeom>
          <a:noFill/>
          <a:ln>
            <a:noFill/>
          </a:ln>
        </p:spPr>
        <p:txBody>
          <a:bodyPr spcFirstLastPara="1" wrap="square" lIns="91425" tIns="45700" rIns="91425" bIns="45700" anchor="t" anchorCtr="0">
            <a:normAutofit/>
          </a:bodyPr>
          <a:lstStyle/>
          <a:p>
            <a:pPr marL="339725" lvl="1" indent="-247650" algn="l" rtl="0">
              <a:lnSpc>
                <a:spcPct val="90000"/>
              </a:lnSpc>
              <a:spcBef>
                <a:spcPts val="0"/>
              </a:spcBef>
              <a:spcAft>
                <a:spcPts val="0"/>
              </a:spcAft>
              <a:buSzPts val="2400"/>
              <a:buChar char="•"/>
            </a:pPr>
            <a:r>
              <a:rPr lang="fr-FR" sz="2000" dirty="0"/>
              <a:t>Les principaux dangers, risques, facteurs de protection</a:t>
            </a:r>
            <a:r>
              <a:rPr lang="en-GB" sz="2000" dirty="0"/>
              <a:t>  </a:t>
            </a:r>
            <a:endParaRPr sz="2000" dirty="0"/>
          </a:p>
          <a:p>
            <a:pPr marL="339725" lvl="1" indent="-247650" algn="l" rtl="0">
              <a:lnSpc>
                <a:spcPct val="90000"/>
              </a:lnSpc>
              <a:spcBef>
                <a:spcPts val="500"/>
              </a:spcBef>
              <a:spcAft>
                <a:spcPts val="0"/>
              </a:spcAft>
              <a:buSzPts val="2400"/>
              <a:buChar char="•"/>
            </a:pPr>
            <a:r>
              <a:rPr lang="fr-FR" sz="2000" dirty="0"/>
              <a:t>Quelles sont les informations qui manquent/dont vous auriez besoin dans l'étude de cas ?</a:t>
            </a:r>
            <a:r>
              <a:rPr lang="en-GB" sz="2000" dirty="0"/>
              <a:t> </a:t>
            </a:r>
            <a:endParaRPr sz="2000" dirty="0"/>
          </a:p>
          <a:p>
            <a:pPr marL="339725" lvl="1" indent="-247650" algn="l" rtl="0">
              <a:lnSpc>
                <a:spcPct val="90000"/>
              </a:lnSpc>
              <a:spcBef>
                <a:spcPts val="500"/>
              </a:spcBef>
              <a:spcAft>
                <a:spcPts val="0"/>
              </a:spcAft>
              <a:buSzPts val="2400"/>
              <a:buChar char="•"/>
            </a:pPr>
            <a:r>
              <a:rPr lang="en-GB" sz="2000" dirty="0"/>
              <a:t>Comment obtiendriez-vous ces informations ?  </a:t>
            </a:r>
            <a:endParaRPr sz="2000" dirty="0"/>
          </a:p>
          <a:p>
            <a:pPr marL="339725" lvl="1" indent="-247650" algn="l" rtl="0">
              <a:lnSpc>
                <a:spcPct val="90000"/>
              </a:lnSpc>
              <a:spcBef>
                <a:spcPts val="500"/>
              </a:spcBef>
              <a:spcAft>
                <a:spcPts val="0"/>
              </a:spcAft>
              <a:buSzPts val="2400"/>
              <a:buChar char="•"/>
            </a:pPr>
            <a:r>
              <a:rPr lang="fr-FR" sz="2000" dirty="0"/>
              <a:t>Cela changerait-il si l'enfant était plus jeune/plus âgé, une fille/un garçon, une ethnie différente, un statut de réfugié, etc. ? </a:t>
            </a:r>
            <a:endParaRPr dirty="0"/>
          </a:p>
        </p:txBody>
      </p:sp>
      <p:sp>
        <p:nvSpPr>
          <p:cNvPr id="661" name="Google Shape;661;p49"/>
          <p:cNvSpPr txBox="1">
            <a:spLocks noGrp="1"/>
          </p:cNvSpPr>
          <p:nvPr>
            <p:ph type="body" idx="5"/>
          </p:nvPr>
        </p:nvSpPr>
        <p:spPr>
          <a:xfrm>
            <a:off x="6421824" y="3039741"/>
            <a:ext cx="5507323" cy="60483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400"/>
              <a:buNone/>
            </a:pPr>
            <a:r>
              <a:rPr lang="fr-FR" sz="2000" dirty="0"/>
              <a:t>PARTIE 2 : DISCUTER ET IDENTIFIER</a:t>
            </a:r>
            <a:endParaRPr sz="2000" dirty="0"/>
          </a:p>
        </p:txBody>
      </p:sp>
      <p:sp>
        <p:nvSpPr>
          <p:cNvPr id="662" name="Google Shape;662;p49"/>
          <p:cNvSpPr txBox="1">
            <a:spLocks noGrp="1"/>
          </p:cNvSpPr>
          <p:nvPr>
            <p:ph type="body" idx="6"/>
          </p:nvPr>
        </p:nvSpPr>
        <p:spPr>
          <a:xfrm>
            <a:off x="6361879" y="3442702"/>
            <a:ext cx="5567268" cy="305334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400"/>
              <a:buChar char="•"/>
            </a:pPr>
            <a:r>
              <a:rPr lang="fr-FR" sz="2000" dirty="0"/>
              <a:t>Les risques/besoins pour lesquels un résultat positif est nécessaire ?</a:t>
            </a:r>
            <a:endParaRPr sz="2000" dirty="0"/>
          </a:p>
          <a:p>
            <a:pPr marL="228600" lvl="0" indent="-228600" algn="l" rtl="0">
              <a:lnSpc>
                <a:spcPct val="90000"/>
              </a:lnSpc>
              <a:spcBef>
                <a:spcPts val="1000"/>
              </a:spcBef>
              <a:spcAft>
                <a:spcPts val="0"/>
              </a:spcAft>
              <a:buSzPts val="2400"/>
              <a:buChar char="•"/>
            </a:pPr>
            <a:r>
              <a:rPr lang="fr-FR" sz="2000" dirty="0"/>
              <a:t>Que doit-il se passer ? (l'action)</a:t>
            </a:r>
            <a:r>
              <a:rPr lang="en-GB" sz="2000" dirty="0"/>
              <a:t> </a:t>
            </a:r>
            <a:endParaRPr sz="2000" dirty="0"/>
          </a:p>
          <a:p>
            <a:pPr marL="228600" lvl="0" indent="-228600" algn="l" rtl="0">
              <a:lnSpc>
                <a:spcPct val="90000"/>
              </a:lnSpc>
              <a:spcBef>
                <a:spcPts val="1000"/>
              </a:spcBef>
              <a:spcAft>
                <a:spcPts val="0"/>
              </a:spcAft>
              <a:buSzPts val="2400"/>
              <a:buChar char="•"/>
            </a:pPr>
            <a:r>
              <a:rPr lang="fr-FR" sz="2000" dirty="0"/>
              <a:t>Quel est le résultat de la protection ?</a:t>
            </a:r>
            <a:endParaRPr sz="2000" dirty="0"/>
          </a:p>
          <a:p>
            <a:pPr marL="228600" lvl="0" indent="-228600" algn="l" rtl="0">
              <a:lnSpc>
                <a:spcPct val="90000"/>
              </a:lnSpc>
              <a:spcBef>
                <a:spcPts val="1000"/>
              </a:spcBef>
              <a:spcAft>
                <a:spcPts val="0"/>
              </a:spcAft>
              <a:buSzPts val="2400"/>
              <a:buChar char="•"/>
            </a:pPr>
            <a:r>
              <a:rPr lang="en-GB" sz="2000" dirty="0"/>
              <a:t>Qui est responsable ?</a:t>
            </a:r>
            <a:endParaRPr sz="2000" dirty="0"/>
          </a:p>
          <a:p>
            <a:pPr marL="228600" lvl="0" indent="-228600" algn="l" rtl="0">
              <a:lnSpc>
                <a:spcPct val="90000"/>
              </a:lnSpc>
              <a:spcBef>
                <a:spcPts val="1000"/>
              </a:spcBef>
              <a:spcAft>
                <a:spcPts val="0"/>
              </a:spcAft>
              <a:buSzPts val="2400"/>
              <a:buChar char="•"/>
            </a:pPr>
            <a:r>
              <a:rPr lang="fr-FR" sz="2000" dirty="0"/>
              <a:t>Le délai d’exécution de l’action</a:t>
            </a:r>
            <a:endParaRPr sz="2000" dirty="0"/>
          </a:p>
          <a:p>
            <a:pPr marL="228600" lvl="0" indent="-228600" algn="l" rtl="0">
              <a:lnSpc>
                <a:spcPct val="90000"/>
              </a:lnSpc>
              <a:spcBef>
                <a:spcPts val="1000"/>
              </a:spcBef>
              <a:spcAft>
                <a:spcPts val="0"/>
              </a:spcAft>
              <a:buSzPts val="2400"/>
              <a:buChar char="•"/>
            </a:pPr>
            <a:r>
              <a:rPr lang="fr-FR" sz="2000" dirty="0"/>
              <a:t>Quels sont les référencements nécessaires ? </a:t>
            </a:r>
            <a:endParaRPr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dirty="0"/>
              <a:t>ACTIVITÉ</a:t>
            </a:r>
            <a:endParaRPr dirty="0"/>
          </a:p>
        </p:txBody>
      </p:sp>
      <p:sp>
        <p:nvSpPr>
          <p:cNvPr id="259" name="Google Shape;259;p5"/>
          <p:cNvSpPr txBox="1">
            <a:spLocks noGrp="1"/>
          </p:cNvSpPr>
          <p:nvPr>
            <p:ph type="body" idx="2"/>
          </p:nvPr>
        </p:nvSpPr>
        <p:spPr>
          <a:xfrm>
            <a:off x="656023" y="2343680"/>
            <a:ext cx="10820015" cy="37719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800"/>
              <a:buChar char="•"/>
            </a:pPr>
            <a:r>
              <a:rPr lang="fr-FR" dirty="0"/>
              <a:t>Passez en revue la liste des « défis quotidiens communs pour les gestionnaires de cas qui travaillent avec des enfants et des familles touchés par le travail des enfants ou les PFTE », qui a été recueillie à partir de l'expérience mondiale</a:t>
            </a:r>
            <a:r>
              <a:rPr lang="en-GB" dirty="0"/>
              <a:t>. </a:t>
            </a:r>
            <a:endParaRPr dirty="0"/>
          </a:p>
          <a:p>
            <a:pPr marL="228600" lvl="0" indent="-228600" algn="l" rtl="0">
              <a:lnSpc>
                <a:spcPct val="90000"/>
              </a:lnSpc>
              <a:spcBef>
                <a:spcPts val="1000"/>
              </a:spcBef>
              <a:spcAft>
                <a:spcPts val="0"/>
              </a:spcAft>
              <a:buSzPts val="2800"/>
              <a:buChar char="•"/>
            </a:pPr>
            <a:r>
              <a:rPr lang="fr-FR" dirty="0"/>
              <a:t>Classez-les dans l'ordre du plus courant au moins courant dans votre contexte</a:t>
            </a:r>
            <a:r>
              <a:rPr lang="en-GB" dirty="0"/>
              <a:t>.</a:t>
            </a:r>
            <a:endParaRPr dirty="0"/>
          </a:p>
          <a:p>
            <a:pPr marL="228600" lvl="0" indent="-228600" algn="l" rtl="0">
              <a:lnSpc>
                <a:spcPct val="90000"/>
              </a:lnSpc>
              <a:spcBef>
                <a:spcPts val="1000"/>
              </a:spcBef>
              <a:spcAft>
                <a:spcPts val="0"/>
              </a:spcAft>
              <a:buSzPts val="2800"/>
              <a:buChar char="•"/>
            </a:pPr>
            <a:r>
              <a:rPr lang="fr-FR" dirty="0"/>
              <a:t>N'hésitez pas à ajouter de nouveaux défis qui existent dans le contexte</a:t>
            </a:r>
            <a:r>
              <a:rPr lang="en-GB" dirty="0"/>
              <a:t>. </a:t>
            </a:r>
            <a:endParaRPr dirty="0"/>
          </a:p>
          <a:p>
            <a:pPr marL="228600" lvl="0" indent="-50800" algn="l" rtl="0">
              <a:lnSpc>
                <a:spcPct val="90000"/>
              </a:lnSpc>
              <a:spcBef>
                <a:spcPts val="1000"/>
              </a:spcBef>
              <a:spcAft>
                <a:spcPts val="0"/>
              </a:spcAft>
              <a:buClr>
                <a:schemeClr val="accent3"/>
              </a:buClr>
              <a:buSzPts val="2800"/>
              <a:buNone/>
            </a:pPr>
            <a:endParaRPr dirty="0"/>
          </a:p>
        </p:txBody>
      </p:sp>
      <p:pic>
        <p:nvPicPr>
          <p:cNvPr id="260" name="Google Shape;260;p5"/>
          <p:cNvPicPr preferRelativeResize="0"/>
          <p:nvPr/>
        </p:nvPicPr>
        <p:blipFill rotWithShape="1">
          <a:blip r:embed="rId3">
            <a:alphaModFix/>
          </a:blip>
          <a:srcRect/>
          <a:stretch/>
        </p:blipFill>
        <p:spPr>
          <a:xfrm>
            <a:off x="8089281" y="-341313"/>
            <a:ext cx="3386757" cy="338675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6"/>
          <p:cNvSpPr txBox="1">
            <a:spLocks noGrp="1"/>
          </p:cNvSpPr>
          <p:nvPr>
            <p:ph type="body" idx="1"/>
          </p:nvPr>
        </p:nvSpPr>
        <p:spPr>
          <a:xfrm>
            <a:off x="685992" y="311816"/>
            <a:ext cx="10820015" cy="5000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3"/>
              </a:buClr>
              <a:buSzPts val="3200"/>
              <a:buNone/>
            </a:pPr>
            <a:r>
              <a:rPr lang="fr-FR" sz="3000" dirty="0"/>
              <a:t>PROCESSUS DE GESTION DE CAS DE PROTECTION DE L'ENFANCE</a:t>
            </a:r>
            <a:endParaRPr sz="3000" dirty="0"/>
          </a:p>
        </p:txBody>
      </p:sp>
      <p:grpSp>
        <p:nvGrpSpPr>
          <p:cNvPr id="267" name="Google Shape;267;p6"/>
          <p:cNvGrpSpPr/>
          <p:nvPr/>
        </p:nvGrpSpPr>
        <p:grpSpPr>
          <a:xfrm>
            <a:off x="1789960" y="1220391"/>
            <a:ext cx="7927324" cy="5125224"/>
            <a:chOff x="105171" y="661"/>
            <a:chExt cx="7927324" cy="5125224"/>
          </a:xfrm>
        </p:grpSpPr>
        <p:sp>
          <p:nvSpPr>
            <p:cNvPr id="268" name="Google Shape;268;p6"/>
            <p:cNvSpPr/>
            <p:nvPr/>
          </p:nvSpPr>
          <p:spPr>
            <a:xfrm>
              <a:off x="105171" y="661"/>
              <a:ext cx="2083593" cy="1250156"/>
            </a:xfrm>
            <a:prstGeom prst="roundRect">
              <a:avLst>
                <a:gd name="adj" fmla="val 10000"/>
              </a:avLst>
            </a:prstGeom>
            <a:solidFill>
              <a:srgbClr val="35B2B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9" name="Google Shape;269;p6"/>
            <p:cNvSpPr txBox="1"/>
            <p:nvPr/>
          </p:nvSpPr>
          <p:spPr>
            <a:xfrm>
              <a:off x="141787" y="37277"/>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fr-FR" sz="1800" b="0" i="0" u="none" strike="noStrike" cap="none" dirty="0">
                  <a:solidFill>
                    <a:schemeClr val="lt1"/>
                  </a:solidFill>
                  <a:latin typeface="Calibri"/>
                  <a:ea typeface="Calibri"/>
                  <a:cs typeface="Calibri"/>
                  <a:sym typeface="Calibri"/>
                </a:rPr>
                <a:t>Premier contact, identification et référencement vers la gestion de cas</a:t>
              </a:r>
              <a:endParaRPr dirty="0"/>
            </a:p>
          </p:txBody>
        </p:sp>
        <p:sp>
          <p:nvSpPr>
            <p:cNvPr id="270" name="Google Shape;270;p6"/>
            <p:cNvSpPr/>
            <p:nvPr/>
          </p:nvSpPr>
          <p:spPr>
            <a:xfrm>
              <a:off x="2372121" y="367374"/>
              <a:ext cx="441721"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1" name="Google Shape;271;p6"/>
            <p:cNvSpPr txBox="1"/>
            <p:nvPr/>
          </p:nvSpPr>
          <p:spPr>
            <a:xfrm>
              <a:off x="2372121" y="470720"/>
              <a:ext cx="309205" cy="31003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72" name="Google Shape;272;p6"/>
            <p:cNvSpPr/>
            <p:nvPr/>
          </p:nvSpPr>
          <p:spPr>
            <a:xfrm>
              <a:off x="3022203" y="661"/>
              <a:ext cx="2083593" cy="1250156"/>
            </a:xfrm>
            <a:prstGeom prst="roundRect">
              <a:avLst>
                <a:gd name="adj" fmla="val 10000"/>
              </a:avLst>
            </a:prstGeom>
            <a:solidFill>
              <a:srgbClr val="95CD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3" name="Google Shape;273;p6"/>
            <p:cNvSpPr txBox="1"/>
            <p:nvPr/>
          </p:nvSpPr>
          <p:spPr>
            <a:xfrm>
              <a:off x="3058819" y="37277"/>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b="0" i="0" u="none" strike="noStrike" cap="none" dirty="0">
                  <a:solidFill>
                    <a:schemeClr val="lt1"/>
                  </a:solidFill>
                  <a:latin typeface="Calibri"/>
                  <a:ea typeface="Calibri"/>
                  <a:cs typeface="Calibri"/>
                  <a:sym typeface="Calibri"/>
                </a:rPr>
                <a:t>Enregistrement et évaluation initiale</a:t>
              </a:r>
              <a:endParaRPr dirty="0"/>
            </a:p>
          </p:txBody>
        </p:sp>
        <p:sp>
          <p:nvSpPr>
            <p:cNvPr id="274" name="Google Shape;274;p6"/>
            <p:cNvSpPr/>
            <p:nvPr/>
          </p:nvSpPr>
          <p:spPr>
            <a:xfrm>
              <a:off x="5289153" y="367374"/>
              <a:ext cx="441721"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5" name="Google Shape;275;p6"/>
            <p:cNvSpPr txBox="1"/>
            <p:nvPr/>
          </p:nvSpPr>
          <p:spPr>
            <a:xfrm>
              <a:off x="5289153" y="470720"/>
              <a:ext cx="309205" cy="31003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76" name="Google Shape;276;p6"/>
            <p:cNvSpPr/>
            <p:nvPr/>
          </p:nvSpPr>
          <p:spPr>
            <a:xfrm>
              <a:off x="5939234" y="661"/>
              <a:ext cx="2083593" cy="1250156"/>
            </a:xfrm>
            <a:prstGeom prst="roundRect">
              <a:avLst>
                <a:gd name="adj" fmla="val 10000"/>
              </a:avLst>
            </a:prstGeom>
            <a:solidFill>
              <a:srgbClr val="97467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7" name="Google Shape;277;p6"/>
            <p:cNvSpPr txBox="1"/>
            <p:nvPr/>
          </p:nvSpPr>
          <p:spPr>
            <a:xfrm>
              <a:off x="5975850" y="37277"/>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fr-FR" sz="1800" b="0" i="0" u="none" strike="noStrike" cap="none" dirty="0">
                  <a:solidFill>
                    <a:schemeClr val="lt1"/>
                  </a:solidFill>
                  <a:latin typeface="Calibri"/>
                  <a:ea typeface="Calibri"/>
                  <a:cs typeface="Calibri"/>
                  <a:sym typeface="Calibri"/>
                </a:rPr>
                <a:t>Évaluer les besoins au moyen d'une évaluation complète</a:t>
              </a:r>
              <a:endParaRPr dirty="0"/>
            </a:p>
          </p:txBody>
        </p:sp>
        <p:sp>
          <p:nvSpPr>
            <p:cNvPr id="278" name="Google Shape;278;p6"/>
            <p:cNvSpPr/>
            <p:nvPr/>
          </p:nvSpPr>
          <p:spPr>
            <a:xfrm rot="5400000">
              <a:off x="6794786" y="1333314"/>
              <a:ext cx="372488"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9" name="Google Shape;279;p6"/>
            <p:cNvSpPr txBox="1"/>
            <p:nvPr/>
          </p:nvSpPr>
          <p:spPr>
            <a:xfrm>
              <a:off x="6826011" y="1405435"/>
              <a:ext cx="310039" cy="260742"/>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80" name="Google Shape;280;p6"/>
            <p:cNvSpPr/>
            <p:nvPr/>
          </p:nvSpPr>
          <p:spPr>
            <a:xfrm>
              <a:off x="5939234" y="1953626"/>
              <a:ext cx="2083593" cy="1250156"/>
            </a:xfrm>
            <a:prstGeom prst="roundRect">
              <a:avLst>
                <a:gd name="adj" fmla="val 10000"/>
              </a:avLst>
            </a:prstGeom>
            <a:solidFill>
              <a:srgbClr val="00618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1" name="Google Shape;281;p6"/>
            <p:cNvSpPr txBox="1"/>
            <p:nvPr/>
          </p:nvSpPr>
          <p:spPr>
            <a:xfrm>
              <a:off x="5975850" y="1990242"/>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fr-FR" sz="1800" b="0" i="0" u="none" strike="noStrike" cap="none" dirty="0">
                  <a:solidFill>
                    <a:schemeClr val="lt1"/>
                  </a:solidFill>
                  <a:latin typeface="Calibri"/>
                  <a:ea typeface="Calibri"/>
                  <a:cs typeface="Calibri"/>
                  <a:sym typeface="Calibri"/>
                </a:rPr>
                <a:t>Développer un plan de prise en charge individuel</a:t>
              </a:r>
              <a:endParaRPr dirty="0"/>
            </a:p>
          </p:txBody>
        </p:sp>
        <p:sp>
          <p:nvSpPr>
            <p:cNvPr id="282" name="Google Shape;282;p6"/>
            <p:cNvSpPr/>
            <p:nvPr/>
          </p:nvSpPr>
          <p:spPr>
            <a:xfrm rot="5381072">
              <a:off x="6851810" y="3190682"/>
              <a:ext cx="268025"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3" name="Google Shape;283;p6"/>
            <p:cNvSpPr txBox="1"/>
            <p:nvPr/>
          </p:nvSpPr>
          <p:spPr>
            <a:xfrm rot="-18928">
              <a:off x="6830582" y="3315035"/>
              <a:ext cx="310039" cy="187618"/>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300"/>
                <a:buFont typeface="Calibri"/>
                <a:buNone/>
              </a:pPr>
              <a:endParaRPr sz="1300" b="0" i="0" u="none" strike="noStrike" cap="none" dirty="0">
                <a:solidFill>
                  <a:schemeClr val="lt1"/>
                </a:solidFill>
                <a:latin typeface="Calibri"/>
                <a:ea typeface="Calibri"/>
                <a:cs typeface="Calibri"/>
                <a:sym typeface="Calibri"/>
              </a:endParaRPr>
            </a:p>
          </p:txBody>
        </p:sp>
        <p:sp>
          <p:nvSpPr>
            <p:cNvPr id="284" name="Google Shape;284;p6"/>
            <p:cNvSpPr/>
            <p:nvPr/>
          </p:nvSpPr>
          <p:spPr>
            <a:xfrm>
              <a:off x="5948902" y="3709483"/>
              <a:ext cx="2083593" cy="1250156"/>
            </a:xfrm>
            <a:prstGeom prst="roundRect">
              <a:avLst>
                <a:gd name="adj" fmla="val 10000"/>
              </a:avLst>
            </a:prstGeom>
            <a:solidFill>
              <a:srgbClr val="00618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5" name="Google Shape;285;p6"/>
            <p:cNvSpPr txBox="1"/>
            <p:nvPr/>
          </p:nvSpPr>
          <p:spPr>
            <a:xfrm>
              <a:off x="5985518" y="3746099"/>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fr-FR" sz="1800" b="0" i="0" u="none" strike="noStrike" cap="none" dirty="0">
                  <a:solidFill>
                    <a:schemeClr val="lt1"/>
                  </a:solidFill>
                  <a:latin typeface="Calibri"/>
                  <a:ea typeface="Calibri"/>
                  <a:cs typeface="Calibri"/>
                  <a:sym typeface="Calibri"/>
                </a:rPr>
                <a:t>Commencer la mise en œuvre du plan de prise en charge</a:t>
              </a:r>
              <a:endParaRPr dirty="0"/>
            </a:p>
          </p:txBody>
        </p:sp>
        <p:sp>
          <p:nvSpPr>
            <p:cNvPr id="286" name="Google Shape;286;p6"/>
            <p:cNvSpPr/>
            <p:nvPr/>
          </p:nvSpPr>
          <p:spPr>
            <a:xfrm rot="10800000">
              <a:off x="2470221" y="4157717"/>
              <a:ext cx="3328137"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7" name="Google Shape;287;p6"/>
            <p:cNvSpPr txBox="1"/>
            <p:nvPr/>
          </p:nvSpPr>
          <p:spPr>
            <a:xfrm>
              <a:off x="2625240" y="4261063"/>
              <a:ext cx="3173118" cy="310039"/>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88" name="Google Shape;288;p6"/>
            <p:cNvSpPr/>
            <p:nvPr/>
          </p:nvSpPr>
          <p:spPr>
            <a:xfrm>
              <a:off x="123840" y="3875729"/>
              <a:ext cx="2083593" cy="1250156"/>
            </a:xfrm>
            <a:prstGeom prst="roundRect">
              <a:avLst>
                <a:gd name="adj" fmla="val 10000"/>
              </a:avLst>
            </a:prstGeom>
            <a:solidFill>
              <a:srgbClr val="00618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9" name="Google Shape;289;p6"/>
            <p:cNvSpPr txBox="1"/>
            <p:nvPr/>
          </p:nvSpPr>
          <p:spPr>
            <a:xfrm>
              <a:off x="160456" y="3912345"/>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b="0" i="0" u="none" strike="noStrike" cap="none" dirty="0">
                  <a:solidFill>
                    <a:schemeClr val="lt1"/>
                  </a:solidFill>
                  <a:latin typeface="Calibri"/>
                  <a:ea typeface="Calibri"/>
                  <a:cs typeface="Calibri"/>
                  <a:sym typeface="Calibri"/>
                </a:rPr>
                <a:t>Suivi, contrôle et revue</a:t>
              </a:r>
              <a:endParaRPr dirty="0"/>
            </a:p>
          </p:txBody>
        </p:sp>
        <p:sp>
          <p:nvSpPr>
            <p:cNvPr id="290" name="Google Shape;290;p6"/>
            <p:cNvSpPr/>
            <p:nvPr/>
          </p:nvSpPr>
          <p:spPr>
            <a:xfrm rot="-5398515">
              <a:off x="973131" y="3264267"/>
              <a:ext cx="385857" cy="516731"/>
            </a:xfrm>
            <a:prstGeom prst="rightArrow">
              <a:avLst>
                <a:gd name="adj1" fmla="val 60000"/>
                <a:gd name="adj2" fmla="val 50000"/>
              </a:avLst>
            </a:prstGeom>
            <a:solidFill>
              <a:srgbClr val="A8BE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1" name="Google Shape;291;p6"/>
            <p:cNvSpPr txBox="1"/>
            <p:nvPr/>
          </p:nvSpPr>
          <p:spPr>
            <a:xfrm rot="1485">
              <a:off x="1011015" y="3445460"/>
              <a:ext cx="310039" cy="27010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92" name="Google Shape;292;p6"/>
            <p:cNvSpPr/>
            <p:nvPr/>
          </p:nvSpPr>
          <p:spPr>
            <a:xfrm>
              <a:off x="124695" y="1897540"/>
              <a:ext cx="2083593" cy="1250156"/>
            </a:xfrm>
            <a:prstGeom prst="roundRect">
              <a:avLst>
                <a:gd name="adj" fmla="val 10000"/>
              </a:avLst>
            </a:prstGeom>
            <a:solidFill>
              <a:srgbClr val="00618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3" name="Google Shape;293;p6"/>
            <p:cNvSpPr txBox="1"/>
            <p:nvPr/>
          </p:nvSpPr>
          <p:spPr>
            <a:xfrm>
              <a:off x="161311" y="1934156"/>
              <a:ext cx="2010361" cy="1176924"/>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b="0" i="0" u="none" strike="noStrike" cap="none" dirty="0">
                  <a:solidFill>
                    <a:schemeClr val="lt1"/>
                  </a:solidFill>
                  <a:latin typeface="Calibri"/>
                  <a:ea typeface="Calibri"/>
                  <a:cs typeface="Calibri"/>
                  <a:sym typeface="Calibri"/>
                </a:rPr>
                <a:t>Clôture du dossier </a:t>
              </a:r>
              <a:endParaRPr dirty="0"/>
            </a:p>
          </p:txBody>
        </p:sp>
      </p:grpSp>
      <p:sp>
        <p:nvSpPr>
          <p:cNvPr id="294" name="Google Shape;294;p6"/>
          <p:cNvSpPr/>
          <p:nvPr/>
        </p:nvSpPr>
        <p:spPr>
          <a:xfrm rot="-2263542">
            <a:off x="3455733" y="3570307"/>
            <a:ext cx="4586112" cy="313994"/>
          </a:xfrm>
          <a:prstGeom prst="rightArrow">
            <a:avLst>
              <a:gd name="adj1" fmla="val 50000"/>
              <a:gd name="adj2" fmla="val 50000"/>
            </a:avLst>
          </a:prstGeom>
          <a:solidFill>
            <a:srgbClr val="A8BED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200"/>
              <a:buFont typeface="Helvetica Neue"/>
              <a:buNone/>
            </a:pPr>
            <a:r>
              <a:rPr lang="en-GB" dirty="0"/>
              <a:t>CONTACT INITIAL ET IDENITIFCATION</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8"/>
          <p:cNvSpPr txBox="1">
            <a:spLocks noGrp="1"/>
          </p:cNvSpPr>
          <p:nvPr>
            <p:ph type="title"/>
          </p:nvPr>
        </p:nvSpPr>
        <p:spPr>
          <a:xfrm>
            <a:off x="656023" y="365126"/>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600"/>
              <a:buFont typeface="Helvetica Neue"/>
              <a:buNone/>
            </a:pPr>
            <a:r>
              <a:rPr lang="fr-FR" dirty="0"/>
              <a:t>RÉCAPITULATIF DE L'IDENTIFICATION DU TRAVAIL DES ENFANTS : POINTS DE CONTACT</a:t>
            </a:r>
            <a:endParaRPr dirty="0"/>
          </a:p>
        </p:txBody>
      </p:sp>
      <p:sp>
        <p:nvSpPr>
          <p:cNvPr id="306" name="Google Shape;306;p8"/>
          <p:cNvSpPr txBox="1">
            <a:spLocks noGrp="1"/>
          </p:cNvSpPr>
          <p:nvPr>
            <p:ph type="body" idx="2"/>
          </p:nvPr>
        </p:nvSpPr>
        <p:spPr>
          <a:xfrm>
            <a:off x="489768" y="1856943"/>
            <a:ext cx="11535977" cy="483480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6"/>
              </a:buClr>
              <a:buSzPts val="2400"/>
              <a:buChar char="•"/>
            </a:pPr>
            <a:r>
              <a:rPr lang="fr-FR" sz="1800" dirty="0">
                <a:solidFill>
                  <a:srgbClr val="000000"/>
                </a:solidFill>
                <a:latin typeface="Helvetica Neue"/>
                <a:ea typeface="Helvetica Neue"/>
                <a:cs typeface="Helvetica Neue"/>
                <a:sym typeface="Helvetica Neue"/>
              </a:rPr>
              <a:t>Écoles, prestataires de services locaux et humanitaires, cliniques de santé, distributions</a:t>
            </a:r>
            <a:r>
              <a:rPr lang="en-GB" sz="1800" dirty="0">
                <a:solidFill>
                  <a:srgbClr val="000000"/>
                </a:solidFill>
                <a:latin typeface="Helvetica Neue"/>
                <a:ea typeface="Helvetica Neue"/>
                <a:cs typeface="Helvetica Neue"/>
                <a:sym typeface="Helvetica Neue"/>
              </a:rPr>
              <a:t> </a:t>
            </a:r>
            <a:endParaRPr sz="18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1800" dirty="0">
                <a:solidFill>
                  <a:srgbClr val="000000"/>
                </a:solidFill>
                <a:latin typeface="Helvetica Neue"/>
                <a:ea typeface="Helvetica Neue"/>
                <a:cs typeface="Helvetica Neue"/>
                <a:sym typeface="Helvetica Neue"/>
              </a:rPr>
              <a:t>Sensibilisation des communautés, structures communautaires, chefs religieux/communautaires</a:t>
            </a:r>
            <a:r>
              <a:rPr lang="en-GB" sz="1800" dirty="0">
                <a:solidFill>
                  <a:srgbClr val="000000"/>
                </a:solidFill>
                <a:latin typeface="Helvetica Neue"/>
                <a:ea typeface="Helvetica Neue"/>
                <a:cs typeface="Helvetica Neue"/>
                <a:sym typeface="Helvetica Neue"/>
              </a:rPr>
              <a:t>  </a:t>
            </a:r>
            <a:endParaRPr sz="18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1800" dirty="0">
                <a:solidFill>
                  <a:srgbClr val="000000"/>
                </a:solidFill>
                <a:latin typeface="Helvetica Neue"/>
                <a:ea typeface="Helvetica Neue"/>
                <a:cs typeface="Helvetica Neue"/>
                <a:sym typeface="Helvetica Neue"/>
              </a:rPr>
              <a:t>Centres communautaires, espaces sécurisés, centres multiservices, activités de groupe</a:t>
            </a:r>
            <a:r>
              <a:rPr lang="en-GB" sz="1800" dirty="0">
                <a:solidFill>
                  <a:srgbClr val="000000"/>
                </a:solidFill>
                <a:latin typeface="Helvetica Neue"/>
                <a:ea typeface="Helvetica Neue"/>
                <a:cs typeface="Helvetica Neue"/>
                <a:sym typeface="Helvetica Neue"/>
              </a:rPr>
              <a:t>  </a:t>
            </a:r>
            <a:endParaRPr sz="1800" dirty="0"/>
          </a:p>
          <a:p>
            <a:pPr marL="228600" lvl="0" indent="-228600" algn="l" rtl="0">
              <a:lnSpc>
                <a:spcPct val="90000"/>
              </a:lnSpc>
              <a:spcBef>
                <a:spcPts val="1000"/>
              </a:spcBef>
              <a:spcAft>
                <a:spcPts val="0"/>
              </a:spcAft>
              <a:buClr>
                <a:schemeClr val="accent6"/>
              </a:buClr>
              <a:buSzPts val="2400"/>
              <a:buChar char="•"/>
            </a:pPr>
            <a:r>
              <a:rPr lang="fr-FR" sz="1800" dirty="0">
                <a:solidFill>
                  <a:srgbClr val="000000"/>
                </a:solidFill>
                <a:latin typeface="Helvetica Neue"/>
                <a:ea typeface="Helvetica Neue"/>
                <a:cs typeface="Helvetica Neue"/>
                <a:sym typeface="Helvetica Neue"/>
              </a:rPr>
              <a:t>Travailler avec les employeurs, les associations d'employeurs, les syndicats</a:t>
            </a:r>
            <a:r>
              <a:rPr lang="en-GB" sz="1800" dirty="0">
                <a:solidFill>
                  <a:srgbClr val="000000"/>
                </a:solidFill>
                <a:latin typeface="Helvetica Neue"/>
                <a:ea typeface="Helvetica Neue"/>
                <a:cs typeface="Helvetica Neue"/>
                <a:sym typeface="Helvetica Neue"/>
              </a:rPr>
              <a:t>  </a:t>
            </a:r>
            <a:endParaRPr sz="18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1800" dirty="0">
                <a:solidFill>
                  <a:srgbClr val="000000"/>
                </a:solidFill>
                <a:latin typeface="Helvetica Neue"/>
                <a:ea typeface="Helvetica Neue"/>
                <a:cs typeface="Helvetica Neue"/>
                <a:sym typeface="Helvetica Neue"/>
              </a:rPr>
              <a:t>Contact avec les enfants sur le lieu de travail, dans les magasins, dans la rue ou dans les champs</a:t>
            </a:r>
            <a:r>
              <a:rPr lang="en-GB" sz="1800" dirty="0">
                <a:solidFill>
                  <a:srgbClr val="000000"/>
                </a:solidFill>
                <a:latin typeface="Helvetica Neue"/>
                <a:ea typeface="Helvetica Neue"/>
                <a:cs typeface="Helvetica Neue"/>
                <a:sym typeface="Helvetica Neue"/>
              </a:rPr>
              <a:t> </a:t>
            </a:r>
            <a:endParaRPr sz="18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1800" dirty="0">
                <a:solidFill>
                  <a:srgbClr val="000000"/>
                </a:solidFill>
                <a:latin typeface="Helvetica Neue"/>
                <a:ea typeface="Helvetica Neue"/>
                <a:cs typeface="Helvetica Neue"/>
                <a:sym typeface="Helvetica Neue"/>
              </a:rPr>
              <a:t>Travailler avec des enfants auparavant astreints au travail des enfants (sensibilisation ou réseaux de pairs)</a:t>
            </a:r>
            <a:r>
              <a:rPr lang="en-GB" sz="1800" dirty="0">
                <a:solidFill>
                  <a:srgbClr val="000000"/>
                </a:solidFill>
                <a:latin typeface="Helvetica Neue"/>
                <a:ea typeface="Helvetica Neue"/>
                <a:cs typeface="Helvetica Neue"/>
                <a:sym typeface="Helvetica Neue"/>
              </a:rPr>
              <a:t>  </a:t>
            </a:r>
            <a:endParaRPr sz="18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1800" dirty="0">
                <a:solidFill>
                  <a:srgbClr val="000000"/>
                </a:solidFill>
                <a:latin typeface="Helvetica Neue"/>
                <a:ea typeface="Helvetica Neue"/>
                <a:cs typeface="Helvetica Neue"/>
                <a:sym typeface="Helvetica Neue"/>
              </a:rPr>
              <a:t>Systèmes de suivi existants (travail des enfants/protection de l'enfance/gestion des camps)</a:t>
            </a:r>
            <a:r>
              <a:rPr lang="en-GB" sz="1800" dirty="0">
                <a:solidFill>
                  <a:srgbClr val="000000"/>
                </a:solidFill>
                <a:latin typeface="Helvetica Neue"/>
                <a:ea typeface="Helvetica Neue"/>
                <a:cs typeface="Helvetica Neue"/>
                <a:sym typeface="Helvetica Neue"/>
              </a:rPr>
              <a:t>  </a:t>
            </a:r>
            <a:endParaRPr sz="18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1800" dirty="0">
                <a:solidFill>
                  <a:srgbClr val="000000"/>
                </a:solidFill>
                <a:latin typeface="Helvetica Neue"/>
                <a:ea typeface="Helvetica Neue"/>
                <a:cs typeface="Helvetica Neue"/>
                <a:sym typeface="Helvetica Neue"/>
              </a:rPr>
              <a:t>Profilage ou évaluation au niveau de la communauté</a:t>
            </a:r>
            <a:r>
              <a:rPr lang="en-GB" sz="1800" dirty="0">
                <a:solidFill>
                  <a:srgbClr val="000000"/>
                </a:solidFill>
                <a:latin typeface="Helvetica Neue"/>
                <a:ea typeface="Helvetica Neue"/>
                <a:cs typeface="Helvetica Neue"/>
                <a:sym typeface="Helvetica Neue"/>
              </a:rPr>
              <a:t> </a:t>
            </a:r>
            <a:endParaRPr sz="18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1800" dirty="0">
                <a:solidFill>
                  <a:srgbClr val="000000"/>
                </a:solidFill>
                <a:latin typeface="Helvetica Neue"/>
                <a:ea typeface="Helvetica Neue"/>
                <a:cs typeface="Helvetica Neue"/>
                <a:sym typeface="Helvetica Neue"/>
              </a:rPr>
              <a:t>Programmes de protection sociale et d'assistance/CVA/SAMS</a:t>
            </a:r>
            <a:r>
              <a:rPr lang="en-GB" sz="1800" dirty="0">
                <a:solidFill>
                  <a:srgbClr val="000000"/>
                </a:solidFill>
                <a:latin typeface="Helvetica Neue"/>
                <a:ea typeface="Helvetica Neue"/>
                <a:cs typeface="Helvetica Neue"/>
                <a:sym typeface="Helvetica Neue"/>
              </a:rPr>
              <a:t>  </a:t>
            </a:r>
            <a:endParaRPr sz="1800"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6"/>
              </a:buClr>
              <a:buSzPts val="2400"/>
              <a:buChar char="•"/>
            </a:pPr>
            <a:r>
              <a:rPr lang="fr-FR" sz="1800" dirty="0">
                <a:solidFill>
                  <a:srgbClr val="000000"/>
                </a:solidFill>
                <a:latin typeface="Helvetica Neue"/>
                <a:ea typeface="Helvetica Neue"/>
                <a:cs typeface="Helvetica Neue"/>
                <a:sym typeface="Helvetica Neue"/>
              </a:rPr>
              <a:t>Respect de la loi ou des frontières, points d'enregistrement ou d'arrivée (PDIP/Réfugiés/ENAS)</a:t>
            </a:r>
            <a:endParaRPr sz="2400" dirty="0">
              <a:latin typeface="Helvetica Neue"/>
              <a:ea typeface="Helvetica Neue"/>
              <a:cs typeface="Helvetica Neue"/>
              <a:sym typeface="Helvetica Neue"/>
            </a:endParaRPr>
          </a:p>
        </p:txBody>
      </p:sp>
      <p:sp>
        <p:nvSpPr>
          <p:cNvPr id="307" name="Google Shape;307;p8"/>
          <p:cNvSpPr/>
          <p:nvPr/>
        </p:nvSpPr>
        <p:spPr>
          <a:xfrm>
            <a:off x="-6083365" y="474345"/>
            <a:ext cx="609600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dirty="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DISCUSSION</a:t>
            </a:r>
            <a:endParaRPr dirty="0"/>
          </a:p>
        </p:txBody>
      </p:sp>
      <p:sp>
        <p:nvSpPr>
          <p:cNvPr id="314" name="Google Shape;314;p9"/>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r>
              <a:rPr lang="en-GB" dirty="0"/>
              <a:t>Dans vos groupes : </a:t>
            </a:r>
            <a:endParaRPr dirty="0"/>
          </a:p>
        </p:txBody>
      </p:sp>
      <p:sp>
        <p:nvSpPr>
          <p:cNvPr id="315" name="Google Shape;315;p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800"/>
              <a:buChar char="•"/>
            </a:pPr>
            <a:r>
              <a:rPr lang="fr-FR" dirty="0"/>
              <a:t>Discutez de ce qui se passe actuellement dans le contexte lorsqu'un enfant en situation de travail des enfants est identifié. Discutez des points positifs et négatifs : </a:t>
            </a:r>
            <a:r>
              <a:rPr lang="en-GB" dirty="0"/>
              <a:t> </a:t>
            </a:r>
            <a:endParaRPr dirty="0"/>
          </a:p>
          <a:p>
            <a:pPr marL="685800" lvl="1" indent="-228600" algn="l" rtl="0">
              <a:lnSpc>
                <a:spcPct val="90000"/>
              </a:lnSpc>
              <a:spcBef>
                <a:spcPts val="500"/>
              </a:spcBef>
              <a:spcAft>
                <a:spcPts val="0"/>
              </a:spcAft>
              <a:buSzPts val="2400"/>
              <a:buChar char="•"/>
            </a:pPr>
            <a:r>
              <a:rPr lang="fr-FR" dirty="0"/>
              <a:t>S'il existe des critères d'accès aux services de gestion de cas</a:t>
            </a:r>
            <a:r>
              <a:rPr lang="en-GB" dirty="0"/>
              <a:t>.</a:t>
            </a:r>
            <a:endParaRPr dirty="0"/>
          </a:p>
          <a:p>
            <a:pPr marL="685800" lvl="1" indent="-228600" algn="l" rtl="0">
              <a:lnSpc>
                <a:spcPct val="90000"/>
              </a:lnSpc>
              <a:spcBef>
                <a:spcPts val="500"/>
              </a:spcBef>
              <a:spcAft>
                <a:spcPts val="0"/>
              </a:spcAft>
              <a:buSzPts val="2400"/>
              <a:buChar char="•"/>
            </a:pPr>
            <a:r>
              <a:rPr lang="en-GB" dirty="0"/>
              <a:t>Sont-ils actifs ou passifs ? </a:t>
            </a:r>
            <a:endParaRPr dirty="0"/>
          </a:p>
          <a:p>
            <a:pPr marL="685800" lvl="1" indent="-228600" algn="l" rtl="0">
              <a:lnSpc>
                <a:spcPct val="90000"/>
              </a:lnSpc>
              <a:spcBef>
                <a:spcPts val="500"/>
              </a:spcBef>
              <a:spcAft>
                <a:spcPts val="0"/>
              </a:spcAft>
              <a:buSzPts val="2400"/>
              <a:buChar char="•"/>
            </a:pPr>
            <a:r>
              <a:rPr lang="fr-FR" dirty="0"/>
              <a:t>Cela fait-il une différence de savoir par qui un enfant est initialement identifié ? (agences et secteurs ?) </a:t>
            </a:r>
            <a:r>
              <a:rPr lang="en-GB" dirty="0"/>
              <a:t> </a:t>
            </a:r>
            <a:endParaRPr dirty="0"/>
          </a:p>
          <a:p>
            <a:pPr marL="685800" lvl="1" indent="-228600" algn="l" rtl="0">
              <a:lnSpc>
                <a:spcPct val="90000"/>
              </a:lnSpc>
              <a:spcBef>
                <a:spcPts val="500"/>
              </a:spcBef>
              <a:spcAft>
                <a:spcPts val="0"/>
              </a:spcAft>
              <a:buSzPts val="2400"/>
              <a:buChar char="•"/>
            </a:pPr>
            <a:r>
              <a:rPr lang="fr-FR" dirty="0"/>
              <a:t>Que se passe-t-il lorsqu'un enfant ne répond pas aux critères de gestion de cas ?</a:t>
            </a:r>
            <a:endParaRPr dirty="0"/>
          </a:p>
        </p:txBody>
      </p:sp>
      <p:pic>
        <p:nvPicPr>
          <p:cNvPr id="316" name="Google Shape;316;p9"/>
          <p:cNvPicPr preferRelativeResize="0"/>
          <p:nvPr/>
        </p:nvPicPr>
        <p:blipFill rotWithShape="1">
          <a:blip r:embed="rId3">
            <a:alphaModFix/>
          </a:blip>
          <a:srcRect/>
          <a:stretch/>
        </p:blipFill>
        <p:spPr>
          <a:xfrm>
            <a:off x="9825279" y="349781"/>
            <a:ext cx="1435100" cy="9398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3046</TotalTime>
  <Words>8692</Words>
  <Application>Microsoft Office PowerPoint</Application>
  <PresentationFormat>Grand écran</PresentationFormat>
  <Paragraphs>472</Paragraphs>
  <Slides>49</Slides>
  <Notes>49</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49</vt:i4>
      </vt:variant>
    </vt:vector>
  </HeadingPairs>
  <TitlesOfParts>
    <vt:vector size="53" baseType="lpstr">
      <vt:lpstr>Arial</vt:lpstr>
      <vt:lpstr>Calibri</vt:lpstr>
      <vt:lpstr>Helvetica Neue</vt:lpstr>
      <vt:lpstr>Office Theme</vt:lpstr>
      <vt:lpstr>Présentation PowerPoint</vt:lpstr>
      <vt:lpstr>Présentation PowerPoint</vt:lpstr>
      <vt:lpstr>Présentation PowerPoint</vt:lpstr>
      <vt:lpstr>Présentation PowerPoint</vt:lpstr>
      <vt:lpstr>ACTIVITÉ</vt:lpstr>
      <vt:lpstr>Présentation PowerPoint</vt:lpstr>
      <vt:lpstr>CONTACT INITIAL ET IDENITIFCATION</vt:lpstr>
      <vt:lpstr>RÉCAPITULATIF DE L'IDENTIFICATION DU TRAVAIL DES ENFANTS : POINTS DE CONTACT</vt:lpstr>
      <vt:lpstr>DISCUSSION</vt:lpstr>
      <vt:lpstr>Présentation PowerPoint</vt:lpstr>
      <vt:lpstr>Présentation PowerPoint</vt:lpstr>
      <vt:lpstr>ENREGISTREMENT ET ÉVALUATION INITIALE</vt:lpstr>
      <vt:lpstr>Présentation PowerPoint</vt:lpstr>
      <vt:lpstr>Présentation PowerPoint</vt:lpstr>
      <vt:lpstr>ÉVALUATION COMPLÈTE</vt:lpstr>
      <vt:lpstr>DISCUSSION</vt:lpstr>
      <vt:lpstr>Présentation PowerPoint</vt:lpstr>
      <vt:lpstr>Présentation PowerPoint</vt:lpstr>
      <vt:lpstr>Présentation PowerPoint</vt:lpstr>
      <vt:lpstr>ACTIVITÉ : REPÉRER LES RISQUES ET LES DANGERS</vt:lpstr>
      <vt:lpstr>Présentation PowerPoint</vt:lpstr>
      <vt:lpstr>QU'AVEZ-VOUS OBSERVÉ ?</vt:lpstr>
      <vt:lpstr>COMPÉTENCES D'OBSERVATION</vt:lpstr>
      <vt:lpstr>ACTIVITÉ : ÉVALUER LE TRAVAIL DES ENFANTS </vt:lpstr>
      <vt:lpstr>ÉVALUER LES FACTEURS PSYCHOSOCIAUX</vt:lpstr>
      <vt:lpstr>ÉVALUER LES FACTEURS PHYSIQUES</vt:lpstr>
      <vt:lpstr>ÉVALUER LES FACTEURS DE HANDICAP</vt:lpstr>
      <vt:lpstr>PLANIFICATION DE LA PRISE EN CHARGE ET MISE EN ŒUVRE</vt:lpstr>
      <vt:lpstr>PLANIFICATION DE LA PRISE EN CHARGE</vt:lpstr>
      <vt:lpstr>Présentation PowerPoint</vt:lpstr>
      <vt:lpstr>PLANIFICATION DE LA PRISE EN CHARGE : CALENDRIER</vt:lpstr>
      <vt:lpstr>DISCUSSION</vt:lpstr>
      <vt:lpstr>Présentation PowerPoint</vt:lpstr>
      <vt:lpstr>Présentation PowerPoint</vt:lpstr>
      <vt:lpstr>MISE EN ŒUVRE DU PLAN DE PRISE EN CHARGE ET RÉFÉRENCEMENT</vt:lpstr>
      <vt:lpstr>DISCUSSION </vt:lpstr>
      <vt:lpstr>MISE EN ŒUVRE DU PLAN DE PRISE EN CHARGE ET  RÉFÉRENCEMENT </vt:lpstr>
      <vt:lpstr>SUIVI ET REVUE</vt:lpstr>
      <vt:lpstr>DISCUSSION</vt:lpstr>
      <vt:lpstr>SUIVI ET REVUE</vt:lpstr>
      <vt:lpstr>SUIVI : FRÉQUENCE</vt:lpstr>
      <vt:lpstr>SUIVI ET REVUE : ACTIONS CLÉS</vt:lpstr>
      <vt:lpstr>SUIVI ET REVUE : ACTIONS CLÉS</vt:lpstr>
      <vt:lpstr>DISCUSSION</vt:lpstr>
      <vt:lpstr>ACTIVITÉ </vt:lpstr>
      <vt:lpstr>Présentation PowerPoint</vt:lpstr>
      <vt:lpstr>DISCUSSION : CLÔTURE DU DOSSIER</vt:lpstr>
      <vt:lpstr>Présentation PowerPoint</vt:lpstr>
      <vt:lpstr>ACTIVITÉ : PLANIFICATION DE LA PRISE EN CHARGE ET RÉDUCTION DES PRÉJUDICES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208</cp:revision>
  <dcterms:created xsi:type="dcterms:W3CDTF">2017-12-20T18:51:03Z</dcterms:created>
  <dcterms:modified xsi:type="dcterms:W3CDTF">2023-05-11T05:50:02Z</dcterms:modified>
</cp:coreProperties>
</file>