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3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Lst>
  <p:sldSz cx="12192000" cy="6858000"/>
  <p:notesSz cx="6858000" cy="9144000"/>
  <p:embeddedFontLst>
    <p:embeddedFont>
      <p:font typeface="Calibri" panose="020F0502020204030204" pitchFamily="34" charset="0"/>
      <p:regular r:id="rId37"/>
      <p:bold r:id="rId38"/>
      <p:italic r:id="rId39"/>
      <p:boldItalic r:id="rId40"/>
    </p:embeddedFont>
    <p:embeddedFont>
      <p:font typeface="Helvetica Neue" panose="020B0604020202020204" charset="0"/>
      <p:regular r:id="rId41"/>
      <p:bold r:id="rId42"/>
      <p:italic r:id="rId43"/>
      <p:boldItalic r:id="rId4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5" roundtripDataSignature="AMtx7mi6rXsjQ5pQLb8KHuov8nDvovWFEg=="/>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C36AD01-230D-76DC-CC71-BD5B4388A65D}" name="Oñate, Silvia" initials="OS" userId="S::silvia.onate@plan-international.org::6c14c1ed-f08b-44c2-8612-154b511826fd" providerId="AD"/>
  <p188:author id="{3B225371-A5D4-6CE3-9D5C-58AB0B77C653}" name="Athena Berting" initials="AB" userId="3b71482a2677e275"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0ED5E7D-CEC0-49E2-9183-20096DFA9418}">
  <a:tblStyle styleId="{50ED5E7D-CEC0-49E2-9183-20096DFA9418}" styleName="Table_0">
    <a:wholeTbl>
      <a:tcTxStyle b="off" i="off">
        <a:font>
          <a:latin typeface="Calibri"/>
          <a:ea typeface="Calibri"/>
          <a:cs typeface="Calibri"/>
        </a:font>
        <a:schemeClr val="dk1"/>
      </a:tcTxStyle>
      <a:tcStyle>
        <a:tcBdr>
          <a:left>
            <a:ln w="12700" cap="flat" cmpd="sng">
              <a:solidFill>
                <a:schemeClr val="accent3"/>
              </a:solidFill>
              <a:prstDash val="solid"/>
              <a:round/>
              <a:headEnd type="none" w="sm" len="sm"/>
              <a:tailEnd type="none" w="sm" len="sm"/>
            </a:ln>
          </a:left>
          <a:right>
            <a:ln w="12700" cap="flat" cmpd="sng">
              <a:solidFill>
                <a:schemeClr val="accent3"/>
              </a:solidFill>
              <a:prstDash val="solid"/>
              <a:round/>
              <a:headEnd type="none" w="sm" len="sm"/>
              <a:tailEnd type="none" w="sm" len="sm"/>
            </a:ln>
          </a:right>
          <a:top>
            <a:ln w="12700" cap="flat" cmpd="sng">
              <a:solidFill>
                <a:schemeClr val="accent3"/>
              </a:solidFill>
              <a:prstDash val="solid"/>
              <a:round/>
              <a:headEnd type="none" w="sm" len="sm"/>
              <a:tailEnd type="none" w="sm" len="sm"/>
            </a:ln>
          </a:top>
          <a:bottom>
            <a:ln w="12700" cap="flat" cmpd="sng">
              <a:solidFill>
                <a:schemeClr val="accent3"/>
              </a:solidFill>
              <a:prstDash val="solid"/>
              <a:round/>
              <a:headEnd type="none" w="sm" len="sm"/>
              <a:tailEnd type="none" w="sm" len="sm"/>
            </a:ln>
          </a:bottom>
          <a:insideH>
            <a:ln w="12700" cap="flat" cmpd="sng">
              <a:solidFill>
                <a:schemeClr val="accent3"/>
              </a:solidFill>
              <a:prstDash val="solid"/>
              <a:round/>
              <a:headEnd type="none" w="sm" len="sm"/>
              <a:tailEnd type="none" w="sm" len="sm"/>
            </a:ln>
          </a:insideH>
          <a:insideV>
            <a:ln w="12700" cap="flat" cmpd="sng">
              <a:solidFill>
                <a:schemeClr val="accent3"/>
              </a:solidFill>
              <a:prstDash val="solid"/>
              <a:round/>
              <a:headEnd type="none" w="sm" len="sm"/>
              <a:tailEnd type="none" w="sm" len="sm"/>
            </a:ln>
          </a:insideV>
        </a:tcBdr>
        <a:fill>
          <a:solidFill>
            <a:srgbClr val="EFE8EC"/>
          </a:solidFill>
        </a:fill>
      </a:tcStyle>
    </a:wholeTbl>
    <a:band1H>
      <a:tcTxStyle b="off" i="off"/>
      <a:tcStyle>
        <a:tcBdr/>
        <a:fill>
          <a:solidFill>
            <a:srgbClr val="DDCED6"/>
          </a:solidFill>
        </a:fill>
      </a:tcStyle>
    </a:band1H>
    <a:band2H>
      <a:tcTxStyle b="off" i="off"/>
      <a:tcStyle>
        <a:tcBdr/>
      </a:tcStyle>
    </a:band2H>
    <a:band1V>
      <a:tcTxStyle b="off" i="off"/>
      <a:tcStyle>
        <a:tcBdr/>
        <a:fill>
          <a:solidFill>
            <a:srgbClr val="DDCED6"/>
          </a:solidFill>
        </a:fill>
      </a:tcStyle>
    </a:band1V>
    <a:band2V>
      <a:tcTxStyle b="off" i="off"/>
      <a:tcStyle>
        <a:tcBdr/>
      </a:tcStyle>
    </a:band2V>
    <a:lastCol>
      <a:tcTxStyle b="on" i="off"/>
      <a:tcStyle>
        <a:tcBdr/>
      </a:tcStyle>
    </a:lastCol>
    <a:firstCol>
      <a:tcTxStyle b="on" i="off"/>
      <a:tcStyle>
        <a:tcBdr/>
      </a:tcStyle>
    </a:firstCol>
    <a:lastRow>
      <a:tcTxStyle b="on" i="off"/>
      <a:tcStyle>
        <a:tcBdr>
          <a:top>
            <a:ln w="25400" cap="flat" cmpd="sng">
              <a:solidFill>
                <a:schemeClr val="accent3"/>
              </a:solidFill>
              <a:prstDash val="solid"/>
              <a:round/>
              <a:headEnd type="none" w="sm" len="sm"/>
              <a:tailEnd type="none" w="sm" len="sm"/>
            </a:ln>
          </a:top>
        </a:tcBdr>
        <a:fill>
          <a:solidFill>
            <a:srgbClr val="EFE8EC"/>
          </a:solidFill>
        </a:fill>
      </a:tcStyle>
    </a:lastRow>
    <a:seCell>
      <a:tcTxStyle b="off" i="off"/>
      <a:tcStyle>
        <a:tcBdr/>
      </a:tcStyle>
    </a:seCell>
    <a:swCell>
      <a:tcTxStyle b="off" i="off"/>
      <a:tcStyle>
        <a:tcBdr/>
      </a:tcStyle>
    </a:swCell>
    <a:firstRow>
      <a:tcTxStyle b="on" i="off"/>
      <a:tcStyle>
        <a:tcBdr/>
        <a:fill>
          <a:solidFill>
            <a:srgbClr val="EFE8EC"/>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96" autoAdjust="0"/>
    <p:restoredTop sz="87598" autoAdjust="0"/>
  </p:normalViewPr>
  <p:slideViewPr>
    <p:cSldViewPr snapToGrid="0">
      <p:cViewPr varScale="1">
        <p:scale>
          <a:sx n="72" d="100"/>
          <a:sy n="72" d="100"/>
        </p:scale>
        <p:origin x="1056"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3.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6.fntdata"/><Relationship Id="rId47" Type="http://schemas.openxmlformats.org/officeDocument/2006/relationships/viewProps" Target="viewProps.xml"/><Relationship Id="rId50" Type="http://schemas.microsoft.com/office/2018/10/relationships/authors" Targe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1.fntdata"/><Relationship Id="rId40" Type="http://schemas.openxmlformats.org/officeDocument/2006/relationships/font" Target="fonts/font4.fntdata"/><Relationship Id="rId45" Type="http://customschemas.google.com/relationships/presentationmetadata" Target="meta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7.fntdata"/><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2.fntdata"/><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‹N°›</a:t>
            </a:fld>
            <a:endParaRPr sz="1200" b="0" i="0" u="none" strike="noStrike" cap="none" dirty="0">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3" name="Google Shape;223;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24" name="Google Shape;224;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a:t>
            </a:fld>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5" name="Google Shape;295;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96" name="Google Shape;296;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10</a:t>
            </a:fld>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3" name="Google Shape;303;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1200" dirty="0">
                <a:solidFill>
                  <a:schemeClr val="dk1"/>
                </a:solidFill>
                <a:latin typeface="Calibri"/>
                <a:ea typeface="Calibri"/>
                <a:cs typeface="Calibri"/>
                <a:sym typeface="Calibri"/>
              </a:rPr>
              <a:t>Certains enfants risquent davantage d'être exclus de l'accès à l'éducation : les enfants vivant dans les zones rurales ; les enfants vivant dans les bidonvilles urbains ; les enfants vivant et travaillant dans la rue ; les adolescentes, en particulier celles qui sont confrontées à des pratiques néfastes telles que le mariage des enfants ; les enfants victimes de la traite (à des fins de travail ou d'exploitation sexuelle) ; les enfants réfugiés, déplacés à l'intérieur de leur pays ou migrants ; les enfants vivant dans des zones de conflit ; les enfants qui n'étaient pas scolarisés avant la situation d’urgence ou la crise ; les enfants associés à des forces armées et à des groupes armés ; les enfants vivant dans des ménages vulnérables</a:t>
            </a:r>
            <a:r>
              <a:rPr lang="en-GB" sz="1200" dirty="0">
                <a:solidFill>
                  <a:schemeClr val="dk1"/>
                </a:solidFill>
                <a:latin typeface="Calibri"/>
                <a:ea typeface="Calibri"/>
                <a:cs typeface="Calibri"/>
                <a:sym typeface="Calibri"/>
              </a:rPr>
              <a:t>. </a:t>
            </a:r>
            <a:endParaRPr dirty="0"/>
          </a:p>
          <a:p>
            <a:pPr marL="0" lvl="0" indent="0" algn="l" rtl="0">
              <a:lnSpc>
                <a:spcPct val="100000"/>
              </a:lnSpc>
              <a:spcBef>
                <a:spcPts val="0"/>
              </a:spcBef>
              <a:spcAft>
                <a:spcPts val="0"/>
              </a:spcAft>
              <a:buSzPts val="1400"/>
              <a:buNone/>
            </a:pPr>
            <a:endParaRPr dirty="0"/>
          </a:p>
        </p:txBody>
      </p:sp>
      <p:sp>
        <p:nvSpPr>
          <p:cNvPr id="304" name="Google Shape;304;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11</a:t>
            </a:fld>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11" name="Google Shape;311;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6" name="Google Shape;316;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dirty="0"/>
              <a:t>Adapter/composer des diapositives pour des présentations locales rapides </a:t>
            </a:r>
            <a:endParaRPr dirty="0"/>
          </a:p>
        </p:txBody>
      </p:sp>
      <p:sp>
        <p:nvSpPr>
          <p:cNvPr id="317" name="Google Shape;317;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13</a:t>
            </a:fld>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4" name="Google Shape;324;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25" name="Google Shape;325;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14</a:t>
            </a:fld>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5" name="Google Shape;335;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36" name="Google Shape;336;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15</a:t>
            </a:fld>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3" name="Google Shape;343;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44" name="Google Shape;344;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16</a:t>
            </a:fld>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1" name="Google Shape;351;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r>
              <a:rPr lang="fr-FR" dirty="0"/>
              <a:t>Collaborer avec les structures communautaires :</a:t>
            </a:r>
          </a:p>
          <a:p>
            <a:pPr marL="0" lvl="0" indent="0" algn="l" rtl="0">
              <a:lnSpc>
                <a:spcPct val="100000"/>
              </a:lnSpc>
              <a:spcBef>
                <a:spcPts val="0"/>
              </a:spcBef>
              <a:spcAft>
                <a:spcPts val="0"/>
              </a:spcAft>
              <a:buClr>
                <a:schemeClr val="dk1"/>
              </a:buClr>
              <a:buSzPts val="1200"/>
              <a:buFont typeface="Calibri"/>
              <a:buNone/>
            </a:pPr>
            <a:r>
              <a:rPr lang="fr-FR" dirty="0"/>
              <a:t>Évaluer et contrôler l'accès à l'éducation des enfants qui travaillent (risques, obstacles).</a:t>
            </a:r>
          </a:p>
          <a:p>
            <a:pPr marL="0" lvl="0" indent="0" algn="l" rtl="0">
              <a:lnSpc>
                <a:spcPct val="100000"/>
              </a:lnSpc>
              <a:spcBef>
                <a:spcPts val="0"/>
              </a:spcBef>
              <a:spcAft>
                <a:spcPts val="0"/>
              </a:spcAft>
              <a:buClr>
                <a:schemeClr val="dk1"/>
              </a:buClr>
              <a:buSzPts val="1200"/>
              <a:buFont typeface="Calibri"/>
              <a:buNone/>
            </a:pPr>
            <a:r>
              <a:rPr lang="fr-FR" dirty="0"/>
              <a:t>Plan d'action </a:t>
            </a:r>
          </a:p>
          <a:p>
            <a:pPr marL="0" lvl="0" indent="0" algn="l" rtl="0">
              <a:lnSpc>
                <a:spcPct val="100000"/>
              </a:lnSpc>
              <a:spcBef>
                <a:spcPts val="0"/>
              </a:spcBef>
              <a:spcAft>
                <a:spcPts val="0"/>
              </a:spcAft>
              <a:buClr>
                <a:schemeClr val="dk1"/>
              </a:buClr>
              <a:buSzPts val="1200"/>
              <a:buFont typeface="Calibri"/>
              <a:buNone/>
            </a:pPr>
            <a:r>
              <a:rPr lang="fr-FR" dirty="0"/>
              <a:t>Intégrer le travail des enfants</a:t>
            </a:r>
          </a:p>
          <a:p>
            <a:pPr marL="0" lvl="0" indent="0" algn="l" rtl="0">
              <a:lnSpc>
                <a:spcPct val="100000"/>
              </a:lnSpc>
              <a:spcBef>
                <a:spcPts val="0"/>
              </a:spcBef>
              <a:spcAft>
                <a:spcPts val="0"/>
              </a:spcAft>
              <a:buClr>
                <a:schemeClr val="dk1"/>
              </a:buClr>
              <a:buSzPts val="1200"/>
              <a:buFont typeface="Calibri"/>
              <a:buNone/>
            </a:pPr>
            <a:r>
              <a:rPr lang="fr-FR" dirty="0"/>
              <a:t>Mobiliser les ressources</a:t>
            </a:r>
          </a:p>
          <a:p>
            <a:pPr marL="0" lvl="0" indent="0" algn="l" rtl="0">
              <a:lnSpc>
                <a:spcPct val="100000"/>
              </a:lnSpc>
              <a:spcBef>
                <a:spcPts val="0"/>
              </a:spcBef>
              <a:spcAft>
                <a:spcPts val="0"/>
              </a:spcAft>
              <a:buClr>
                <a:schemeClr val="dk1"/>
              </a:buClr>
              <a:buSzPts val="1200"/>
              <a:buFont typeface="Calibri"/>
              <a:buNone/>
            </a:pPr>
            <a:r>
              <a:rPr lang="fr-FR" dirty="0"/>
              <a:t>Groupes à risque et enfants qui travaillent</a:t>
            </a:r>
          </a:p>
          <a:p>
            <a:pPr marL="0" lvl="0" indent="0" algn="l" rtl="0">
              <a:lnSpc>
                <a:spcPct val="100000"/>
              </a:lnSpc>
              <a:spcBef>
                <a:spcPts val="0"/>
              </a:spcBef>
              <a:spcAft>
                <a:spcPts val="0"/>
              </a:spcAft>
              <a:buClr>
                <a:schemeClr val="dk1"/>
              </a:buClr>
              <a:buSzPts val="1200"/>
              <a:buFont typeface="Calibri"/>
              <a:buNone/>
            </a:pPr>
            <a:r>
              <a:rPr lang="fr-FR" dirty="0"/>
              <a:t>Sensibilisation et plaidoyer</a:t>
            </a:r>
            <a:r>
              <a:rPr lang="en-GB" sz="1200" dirty="0"/>
              <a:t> </a:t>
            </a:r>
            <a:endParaRPr dirty="0"/>
          </a:p>
          <a:p>
            <a:pPr marL="0" lvl="0" indent="0" algn="l" rtl="0">
              <a:lnSpc>
                <a:spcPct val="100000"/>
              </a:lnSpc>
              <a:spcBef>
                <a:spcPts val="0"/>
              </a:spcBef>
              <a:spcAft>
                <a:spcPts val="0"/>
              </a:spcAft>
              <a:buClr>
                <a:schemeClr val="dk1"/>
              </a:buClr>
              <a:buSzPts val="1200"/>
              <a:buFont typeface="Calibri"/>
              <a:buNone/>
            </a:pPr>
            <a:endParaRPr sz="1200" dirty="0"/>
          </a:p>
          <a:p>
            <a:pPr marL="0" lvl="0" indent="0" algn="l" rtl="0">
              <a:lnSpc>
                <a:spcPct val="100000"/>
              </a:lnSpc>
              <a:spcBef>
                <a:spcPts val="0"/>
              </a:spcBef>
              <a:spcAft>
                <a:spcPts val="0"/>
              </a:spcAft>
              <a:buClr>
                <a:schemeClr val="dk1"/>
              </a:buClr>
              <a:buSzPts val="1200"/>
              <a:buFont typeface="Calibri"/>
              <a:buNone/>
            </a:pPr>
            <a:r>
              <a:rPr lang="en-GB" sz="1200" dirty="0"/>
              <a:t>S</a:t>
            </a:r>
            <a:r>
              <a:rPr lang="fr-FR" sz="1200" dirty="0"/>
              <a:t>outenir les initiatives communautaires en faveur des enfants :</a:t>
            </a:r>
          </a:p>
          <a:p>
            <a:pPr marL="0" lvl="0" indent="0" algn="l" rtl="0">
              <a:lnSpc>
                <a:spcPct val="100000"/>
              </a:lnSpc>
              <a:spcBef>
                <a:spcPts val="0"/>
              </a:spcBef>
              <a:spcAft>
                <a:spcPts val="0"/>
              </a:spcAft>
              <a:buClr>
                <a:schemeClr val="dk1"/>
              </a:buClr>
              <a:buSzPts val="1200"/>
              <a:buFont typeface="Calibri"/>
              <a:buNone/>
            </a:pPr>
            <a:r>
              <a:rPr lang="fr-FR" sz="1200" dirty="0"/>
              <a:t>Dialogue pour promouvoir l'éducation </a:t>
            </a:r>
          </a:p>
          <a:p>
            <a:pPr marL="0" lvl="0" indent="0" algn="l" rtl="0">
              <a:lnSpc>
                <a:spcPct val="100000"/>
              </a:lnSpc>
              <a:spcBef>
                <a:spcPts val="0"/>
              </a:spcBef>
              <a:spcAft>
                <a:spcPts val="0"/>
              </a:spcAft>
              <a:buClr>
                <a:schemeClr val="dk1"/>
              </a:buClr>
              <a:buSzPts val="1200"/>
              <a:buFont typeface="Calibri"/>
              <a:buNone/>
            </a:pPr>
            <a:r>
              <a:rPr lang="fr-FR" sz="1200" dirty="0"/>
              <a:t>Campagnes de sensibilisation pour les enfants</a:t>
            </a:r>
          </a:p>
          <a:p>
            <a:pPr marL="0" lvl="0" indent="0" algn="l" rtl="0">
              <a:lnSpc>
                <a:spcPct val="100000"/>
              </a:lnSpc>
              <a:spcBef>
                <a:spcPts val="0"/>
              </a:spcBef>
              <a:spcAft>
                <a:spcPts val="0"/>
              </a:spcAft>
              <a:buClr>
                <a:schemeClr val="dk1"/>
              </a:buClr>
              <a:buSzPts val="1200"/>
              <a:buFont typeface="Calibri"/>
              <a:buNone/>
            </a:pPr>
            <a:r>
              <a:rPr lang="fr-FR" sz="1200" dirty="0"/>
              <a:t>Activités parascolaires et pastorales pour soutenir les résultats scolaires </a:t>
            </a:r>
          </a:p>
          <a:p>
            <a:pPr marL="0" lvl="0" indent="0" algn="l" rtl="0">
              <a:lnSpc>
                <a:spcPct val="100000"/>
              </a:lnSpc>
              <a:spcBef>
                <a:spcPts val="0"/>
              </a:spcBef>
              <a:spcAft>
                <a:spcPts val="0"/>
              </a:spcAft>
              <a:buClr>
                <a:schemeClr val="dk1"/>
              </a:buClr>
              <a:buSzPts val="1200"/>
              <a:buFont typeface="Calibri"/>
              <a:buNone/>
            </a:pPr>
            <a:r>
              <a:rPr lang="fr-FR" sz="1200" dirty="0"/>
              <a:t>Opportunités d'apprentissage et de formation au niveau local</a:t>
            </a:r>
          </a:p>
          <a:p>
            <a:pPr marL="0" lvl="0" indent="0" algn="l" rtl="0">
              <a:lnSpc>
                <a:spcPct val="100000"/>
              </a:lnSpc>
              <a:spcBef>
                <a:spcPts val="0"/>
              </a:spcBef>
              <a:spcAft>
                <a:spcPts val="0"/>
              </a:spcAft>
              <a:buClr>
                <a:schemeClr val="dk1"/>
              </a:buClr>
              <a:buSzPts val="1200"/>
              <a:buFont typeface="Calibri"/>
              <a:buNone/>
            </a:pPr>
            <a:r>
              <a:rPr lang="fr-FR" sz="1200" dirty="0"/>
              <a:t>Développement de la petite enfance pour les enfants à risque</a:t>
            </a:r>
            <a:endParaRPr dirty="0"/>
          </a:p>
          <a:p>
            <a:pPr marL="0" lvl="0" indent="0" algn="l" rtl="0">
              <a:lnSpc>
                <a:spcPct val="100000"/>
              </a:lnSpc>
              <a:spcBef>
                <a:spcPts val="0"/>
              </a:spcBef>
              <a:spcAft>
                <a:spcPts val="0"/>
              </a:spcAft>
              <a:buClr>
                <a:schemeClr val="dk1"/>
              </a:buClr>
              <a:buSzPts val="1200"/>
              <a:buFont typeface="Calibri"/>
              <a:buNone/>
            </a:pPr>
            <a:endParaRPr sz="1200" dirty="0"/>
          </a:p>
          <a:p>
            <a:pPr marL="0" lvl="0" indent="0" algn="l" rtl="0">
              <a:lnSpc>
                <a:spcPct val="100000"/>
              </a:lnSpc>
              <a:spcBef>
                <a:spcPts val="0"/>
              </a:spcBef>
              <a:spcAft>
                <a:spcPts val="0"/>
              </a:spcAft>
              <a:buClr>
                <a:schemeClr val="dk1"/>
              </a:buClr>
              <a:buSzPts val="1200"/>
              <a:buFont typeface="Calibri"/>
              <a:buNone/>
            </a:pPr>
            <a:r>
              <a:rPr lang="fr-FR" sz="1200" dirty="0"/>
              <a:t>Faire participer les enfants à des initiatives au niveau communautaire :</a:t>
            </a:r>
          </a:p>
          <a:p>
            <a:pPr marL="0" lvl="0" indent="0" algn="l" rtl="0">
              <a:lnSpc>
                <a:spcPct val="100000"/>
              </a:lnSpc>
              <a:spcBef>
                <a:spcPts val="0"/>
              </a:spcBef>
              <a:spcAft>
                <a:spcPts val="0"/>
              </a:spcAft>
              <a:buClr>
                <a:schemeClr val="dk1"/>
              </a:buClr>
              <a:buSzPts val="1200"/>
              <a:buFont typeface="Calibri"/>
              <a:buNone/>
            </a:pPr>
            <a:r>
              <a:rPr lang="fr-FR" sz="1200" dirty="0"/>
              <a:t>Intégrer la prévention du travail des enfants dans les activités participatives à l'école (conseils/groupes/activités) </a:t>
            </a:r>
          </a:p>
          <a:p>
            <a:pPr marL="0" lvl="0" indent="0" algn="l" rtl="0">
              <a:lnSpc>
                <a:spcPct val="100000"/>
              </a:lnSpc>
              <a:spcBef>
                <a:spcPts val="0"/>
              </a:spcBef>
              <a:spcAft>
                <a:spcPts val="0"/>
              </a:spcAft>
              <a:buClr>
                <a:schemeClr val="dk1"/>
              </a:buClr>
              <a:buSzPts val="1200"/>
              <a:buFont typeface="Calibri"/>
              <a:buNone/>
            </a:pPr>
            <a:r>
              <a:rPr lang="fr-FR" sz="1200" dirty="0"/>
              <a:t>Soutenir les pairs éducateurs pour développer et transmettre les messages.</a:t>
            </a:r>
          </a:p>
          <a:p>
            <a:pPr marL="0" lvl="0" indent="0" algn="l" rtl="0">
              <a:lnSpc>
                <a:spcPct val="100000"/>
              </a:lnSpc>
              <a:spcBef>
                <a:spcPts val="0"/>
              </a:spcBef>
              <a:spcAft>
                <a:spcPts val="0"/>
              </a:spcAft>
              <a:buClr>
                <a:schemeClr val="dk1"/>
              </a:buClr>
              <a:buSzPts val="1200"/>
              <a:buFont typeface="Calibri"/>
              <a:buNone/>
            </a:pPr>
            <a:r>
              <a:rPr lang="fr-FR" sz="1200" dirty="0"/>
              <a:t>Renforcer les systèmes de suivi du travail des enfants au niveau de l'éducation communautaire</a:t>
            </a:r>
            <a:endParaRPr dirty="0"/>
          </a:p>
          <a:p>
            <a:pPr marL="0" lvl="0" indent="0" algn="l" rtl="0">
              <a:lnSpc>
                <a:spcPct val="100000"/>
              </a:lnSpc>
              <a:spcBef>
                <a:spcPts val="0"/>
              </a:spcBef>
              <a:spcAft>
                <a:spcPts val="0"/>
              </a:spcAft>
              <a:buSzPts val="1400"/>
              <a:buNone/>
            </a:pPr>
            <a:endParaRPr sz="1200" dirty="0"/>
          </a:p>
          <a:p>
            <a:pPr marL="0" lvl="0" indent="0" algn="l" rtl="0">
              <a:lnSpc>
                <a:spcPct val="100000"/>
              </a:lnSpc>
              <a:spcBef>
                <a:spcPts val="0"/>
              </a:spcBef>
              <a:spcAft>
                <a:spcPts val="0"/>
              </a:spcAft>
              <a:buSzPts val="1400"/>
              <a:buNone/>
            </a:pPr>
            <a:r>
              <a:rPr lang="fr-FR" sz="1200" dirty="0"/>
              <a:t>Identifier et suivre les enfants à risque d'abandon scolaire ou qui sont en situation de travail des enfants</a:t>
            </a:r>
            <a:r>
              <a:rPr lang="en-US" sz="1200" dirty="0"/>
              <a:t> </a:t>
            </a:r>
            <a:endParaRPr lang="en-US" dirty="0"/>
          </a:p>
          <a:p>
            <a:pPr marL="0" lvl="0" indent="0" algn="l" rtl="0">
              <a:lnSpc>
                <a:spcPct val="100000"/>
              </a:lnSpc>
              <a:spcBef>
                <a:spcPts val="0"/>
              </a:spcBef>
              <a:spcAft>
                <a:spcPts val="0"/>
              </a:spcAft>
              <a:buSzPts val="1400"/>
              <a:buNone/>
            </a:pPr>
            <a:r>
              <a:rPr lang="en-US" sz="1200" dirty="0"/>
              <a:t>Groupes à risqué :</a:t>
            </a:r>
            <a:endParaRPr lang="en-US" dirty="0"/>
          </a:p>
          <a:p>
            <a:pPr marL="604838" lvl="0" indent="-317498" algn="l" rtl="0">
              <a:lnSpc>
                <a:spcPct val="100000"/>
              </a:lnSpc>
              <a:spcBef>
                <a:spcPts val="0"/>
              </a:spcBef>
              <a:spcAft>
                <a:spcPts val="0"/>
              </a:spcAft>
              <a:buClr>
                <a:schemeClr val="dk1"/>
              </a:buClr>
              <a:buSzPts val="1050"/>
              <a:buFont typeface="Courier New"/>
              <a:buChar char="o"/>
            </a:pPr>
            <a:r>
              <a:rPr lang="fr-FR" sz="1050" dirty="0"/>
              <a:t>Fréquentation irrégulière, mauvais résultats, </a:t>
            </a:r>
          </a:p>
          <a:p>
            <a:pPr marL="604838" lvl="0" indent="-317498" algn="l" rtl="0">
              <a:lnSpc>
                <a:spcPct val="100000"/>
              </a:lnSpc>
              <a:spcBef>
                <a:spcPts val="0"/>
              </a:spcBef>
              <a:spcAft>
                <a:spcPts val="0"/>
              </a:spcAft>
              <a:buClr>
                <a:schemeClr val="dk1"/>
              </a:buClr>
              <a:buSzPts val="1050"/>
              <a:buFont typeface="Courier New"/>
              <a:buChar char="o"/>
            </a:pPr>
            <a:r>
              <a:rPr lang="fr-FR" sz="1050" dirty="0"/>
              <a:t>Non scolarisés/abandon scolaire</a:t>
            </a:r>
          </a:p>
          <a:p>
            <a:pPr marL="604838" lvl="0" indent="-317498" algn="l" rtl="0">
              <a:lnSpc>
                <a:spcPct val="100000"/>
              </a:lnSpc>
              <a:spcBef>
                <a:spcPts val="0"/>
              </a:spcBef>
              <a:spcAft>
                <a:spcPts val="0"/>
              </a:spcAft>
              <a:buClr>
                <a:schemeClr val="dk1"/>
              </a:buClr>
              <a:buSzPts val="1050"/>
              <a:buFont typeface="Courier New"/>
              <a:buChar char="o"/>
            </a:pPr>
            <a:r>
              <a:rPr lang="fr-FR" sz="1050" dirty="0"/>
              <a:t>Combiner l'école et le travail </a:t>
            </a:r>
          </a:p>
          <a:p>
            <a:pPr marL="604838" lvl="0" indent="-317498" algn="l" rtl="0">
              <a:lnSpc>
                <a:spcPct val="100000"/>
              </a:lnSpc>
              <a:spcBef>
                <a:spcPts val="0"/>
              </a:spcBef>
              <a:spcAft>
                <a:spcPts val="0"/>
              </a:spcAft>
              <a:buClr>
                <a:schemeClr val="dk1"/>
              </a:buClr>
              <a:buSzPts val="1050"/>
              <a:buFont typeface="Courier New"/>
              <a:buChar char="o"/>
            </a:pPr>
            <a:r>
              <a:rPr lang="fr-FR" sz="1050" dirty="0"/>
              <a:t>Ménages vulnérables et groupes à risque</a:t>
            </a:r>
            <a:endParaRPr lang="en-US" sz="1200" dirty="0"/>
          </a:p>
          <a:p>
            <a:pPr marL="0" lvl="0" indent="0" algn="l" rtl="0">
              <a:lnSpc>
                <a:spcPct val="100000"/>
              </a:lnSpc>
              <a:spcBef>
                <a:spcPts val="0"/>
              </a:spcBef>
              <a:spcAft>
                <a:spcPts val="0"/>
              </a:spcAft>
              <a:buSzPts val="1400"/>
              <a:buNone/>
            </a:pPr>
            <a:r>
              <a:rPr lang="fr-FR" sz="1200" dirty="0"/>
              <a:t>Systèmes de suivi du travail des enfants dans les écoles </a:t>
            </a:r>
            <a:r>
              <a:rPr lang="en-US" sz="1200" dirty="0"/>
              <a:t> </a:t>
            </a:r>
            <a:endParaRPr lang="en-US" dirty="0"/>
          </a:p>
          <a:p>
            <a:pPr marL="0" lvl="0" indent="0" algn="l" rtl="0">
              <a:lnSpc>
                <a:spcPct val="100000"/>
              </a:lnSpc>
              <a:spcBef>
                <a:spcPts val="0"/>
              </a:spcBef>
              <a:spcAft>
                <a:spcPts val="0"/>
              </a:spcAft>
              <a:buClr>
                <a:schemeClr val="dk1"/>
              </a:buClr>
              <a:buSzPts val="1200"/>
              <a:buFont typeface="Calibri"/>
              <a:buNone/>
            </a:pPr>
            <a:endParaRPr sz="1200" dirty="0"/>
          </a:p>
          <a:p>
            <a:pPr marL="0" lvl="0" indent="0" algn="l" rtl="0">
              <a:lnSpc>
                <a:spcPct val="100000"/>
              </a:lnSpc>
              <a:spcBef>
                <a:spcPts val="0"/>
              </a:spcBef>
              <a:spcAft>
                <a:spcPts val="0"/>
              </a:spcAft>
              <a:buClr>
                <a:schemeClr val="dk1"/>
              </a:buClr>
              <a:buSzPts val="1200"/>
              <a:buFont typeface="Calibri"/>
              <a:buNone/>
            </a:pPr>
            <a:r>
              <a:rPr lang="fr-FR" sz="1200" dirty="0"/>
              <a:t>Renforcer les mécanismes de référencement entre la communauté et les services formels.</a:t>
            </a:r>
          </a:p>
          <a:p>
            <a:pPr marL="0" lvl="0" indent="0" algn="l" rtl="0">
              <a:lnSpc>
                <a:spcPct val="100000"/>
              </a:lnSpc>
              <a:spcBef>
                <a:spcPts val="0"/>
              </a:spcBef>
              <a:spcAft>
                <a:spcPts val="0"/>
              </a:spcAft>
              <a:buClr>
                <a:schemeClr val="dk1"/>
              </a:buClr>
              <a:buSzPts val="1200"/>
              <a:buFont typeface="Calibri"/>
              <a:buNone/>
            </a:pPr>
            <a:r>
              <a:rPr lang="fr-FR" sz="1200" dirty="0"/>
              <a:t>Relier les enfants, adolescents et familles à risque identifiés aux services essentiels (éducation, protection de l'enfance, besoins de base, SAMS, renforcement économique). </a:t>
            </a:r>
          </a:p>
          <a:p>
            <a:pPr marL="0" lvl="0" indent="0" algn="l" rtl="0">
              <a:lnSpc>
                <a:spcPct val="100000"/>
              </a:lnSpc>
              <a:spcBef>
                <a:spcPts val="0"/>
              </a:spcBef>
              <a:spcAft>
                <a:spcPts val="0"/>
              </a:spcAft>
              <a:buClr>
                <a:schemeClr val="dk1"/>
              </a:buClr>
              <a:buSzPts val="1200"/>
              <a:buFont typeface="Calibri"/>
              <a:buNone/>
            </a:pPr>
            <a:r>
              <a:rPr lang="fr-FR" sz="1200" dirty="0"/>
              <a:t>Formation, confidentialité, établissement des états des lieux, etc</a:t>
            </a:r>
            <a:r>
              <a:rPr lang="en-GB" sz="1200" dirty="0"/>
              <a:t>. </a:t>
            </a:r>
            <a:endParaRPr dirty="0"/>
          </a:p>
          <a:p>
            <a:pPr marL="0" lvl="0" indent="0" algn="l" rtl="0">
              <a:lnSpc>
                <a:spcPct val="100000"/>
              </a:lnSpc>
              <a:spcBef>
                <a:spcPts val="0"/>
              </a:spcBef>
              <a:spcAft>
                <a:spcPts val="0"/>
              </a:spcAft>
              <a:buSzPts val="1400"/>
              <a:buNone/>
            </a:pPr>
            <a:endParaRPr dirty="0"/>
          </a:p>
        </p:txBody>
      </p:sp>
      <p:sp>
        <p:nvSpPr>
          <p:cNvPr id="352" name="Google Shape;352;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17</a:t>
            </a:fld>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9" name="Google Shape;399;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00" name="Google Shape;400;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18</a:t>
            </a:fld>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2"/>
        <p:cNvGrpSpPr/>
        <p:nvPr/>
      </p:nvGrpSpPr>
      <p:grpSpPr>
        <a:xfrm>
          <a:off x="0" y="0"/>
          <a:ext cx="0" cy="0"/>
          <a:chOff x="0" y="0"/>
          <a:chExt cx="0" cy="0"/>
        </a:xfrm>
      </p:grpSpPr>
      <p:sp>
        <p:nvSpPr>
          <p:cNvPr id="413" name="Google Shape;413;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4" name="Google Shape;414;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374650" lvl="0" indent="-292100" algn="l" rtl="0">
              <a:lnSpc>
                <a:spcPct val="90000"/>
              </a:lnSpc>
              <a:spcBef>
                <a:spcPts val="0"/>
              </a:spcBef>
              <a:spcAft>
                <a:spcPts val="0"/>
              </a:spcAft>
              <a:buClr>
                <a:srgbClr val="02628C"/>
              </a:buClr>
              <a:buSzPts val="1100"/>
              <a:buChar char="•"/>
            </a:pPr>
            <a:r>
              <a:rPr lang="fr-FR" sz="1100" dirty="0">
                <a:solidFill>
                  <a:srgbClr val="545554"/>
                </a:solidFill>
                <a:latin typeface="Helvetica Neue"/>
                <a:ea typeface="Helvetica Neue"/>
                <a:cs typeface="Helvetica Neue"/>
                <a:sym typeface="Helvetica Neue"/>
              </a:rPr>
              <a:t>Intégrer le travail des enfants dans les évaluations de l'éducation. Se concentrer sur la dynamique entre l'éducation et le travail des enfants et sur les obstacles à l'éducation.</a:t>
            </a:r>
          </a:p>
          <a:p>
            <a:pPr marL="374650" lvl="0" indent="-292100" algn="l" rtl="0">
              <a:lnSpc>
                <a:spcPct val="90000"/>
              </a:lnSpc>
              <a:spcBef>
                <a:spcPts val="0"/>
              </a:spcBef>
              <a:spcAft>
                <a:spcPts val="0"/>
              </a:spcAft>
              <a:buClr>
                <a:srgbClr val="02628C"/>
              </a:buClr>
              <a:buSzPts val="1100"/>
              <a:buChar char="•"/>
            </a:pPr>
            <a:r>
              <a:rPr lang="fr-FR" sz="1100" dirty="0">
                <a:solidFill>
                  <a:srgbClr val="545554"/>
                </a:solidFill>
                <a:latin typeface="Helvetica Neue"/>
                <a:ea typeface="Helvetica Neue"/>
                <a:cs typeface="Helvetica Neue"/>
                <a:sym typeface="Helvetica Neue"/>
              </a:rPr>
              <a:t>Promouvoir les données ventilées par genre et par âge (tranches d'âge pour l'âge de la scolarité obligatoire et l'âge minimum pour le travail). </a:t>
            </a:r>
          </a:p>
          <a:p>
            <a:pPr marL="374650" lvl="0" indent="-292100" algn="l" rtl="0">
              <a:lnSpc>
                <a:spcPct val="90000"/>
              </a:lnSpc>
              <a:spcBef>
                <a:spcPts val="0"/>
              </a:spcBef>
              <a:spcAft>
                <a:spcPts val="0"/>
              </a:spcAft>
              <a:buClr>
                <a:srgbClr val="02628C"/>
              </a:buClr>
              <a:buSzPts val="1100"/>
              <a:buChar char="•"/>
            </a:pPr>
            <a:r>
              <a:rPr lang="fr-FR" sz="1100" dirty="0">
                <a:solidFill>
                  <a:srgbClr val="545554"/>
                </a:solidFill>
                <a:latin typeface="Helvetica Neue"/>
                <a:ea typeface="Helvetica Neue"/>
                <a:cs typeface="Helvetica Neue"/>
                <a:sym typeface="Helvetica Neue"/>
              </a:rPr>
              <a:t>Impliquer d'autres secteurs dans l'analyse des besoins éducatifs et la planification des réponses pour les enfants non scolarisés, combinant travail, travail des enfants et PFTE.</a:t>
            </a:r>
          </a:p>
          <a:p>
            <a:pPr marL="374650" lvl="0" indent="-292100" algn="l" rtl="0">
              <a:lnSpc>
                <a:spcPct val="90000"/>
              </a:lnSpc>
              <a:spcBef>
                <a:spcPts val="0"/>
              </a:spcBef>
              <a:spcAft>
                <a:spcPts val="0"/>
              </a:spcAft>
              <a:buClr>
                <a:srgbClr val="02628C"/>
              </a:buClr>
              <a:buSzPts val="1100"/>
              <a:buChar char="•"/>
            </a:pPr>
            <a:r>
              <a:rPr lang="fr-FR" sz="1100" dirty="0">
                <a:solidFill>
                  <a:srgbClr val="545554"/>
                </a:solidFill>
                <a:latin typeface="Helvetica Neue"/>
                <a:ea typeface="Helvetica Neue"/>
                <a:cs typeface="Helvetica Neue"/>
                <a:sym typeface="Helvetica Neue"/>
              </a:rPr>
              <a:t>Envisager d'étendre le STE dans les écoles (prévalence ?)</a:t>
            </a:r>
          </a:p>
          <a:p>
            <a:pPr marL="374650" lvl="0" indent="-292100" algn="l" rtl="0">
              <a:lnSpc>
                <a:spcPct val="90000"/>
              </a:lnSpc>
              <a:spcBef>
                <a:spcPts val="0"/>
              </a:spcBef>
              <a:spcAft>
                <a:spcPts val="0"/>
              </a:spcAft>
              <a:buClr>
                <a:srgbClr val="02628C"/>
              </a:buClr>
              <a:buSzPts val="1100"/>
              <a:buChar char="•"/>
            </a:pPr>
            <a:r>
              <a:rPr lang="fr-FR" sz="1100" dirty="0">
                <a:solidFill>
                  <a:srgbClr val="545554"/>
                </a:solidFill>
                <a:latin typeface="Helvetica Neue"/>
                <a:ea typeface="Helvetica Neue"/>
                <a:cs typeface="Helvetica Neue"/>
                <a:sym typeface="Helvetica Neue"/>
              </a:rPr>
              <a:t>Renforcer les systèmes nationaux/sous-nationaux de suivi de l'éducation pour identifier et suivre les enfants à risque/dans travail des enfants. Y compris pour fonctionner en période de crise.</a:t>
            </a:r>
          </a:p>
          <a:p>
            <a:pPr marL="374650" lvl="0" indent="-292100" algn="l" rtl="0">
              <a:lnSpc>
                <a:spcPct val="90000"/>
              </a:lnSpc>
              <a:spcBef>
                <a:spcPts val="0"/>
              </a:spcBef>
              <a:spcAft>
                <a:spcPts val="0"/>
              </a:spcAft>
              <a:buClr>
                <a:srgbClr val="02628C"/>
              </a:buClr>
              <a:buSzPts val="1100"/>
              <a:buChar char="•"/>
            </a:pPr>
            <a:r>
              <a:rPr lang="fr-FR" sz="1100" dirty="0">
                <a:solidFill>
                  <a:srgbClr val="545554"/>
                </a:solidFill>
                <a:latin typeface="Helvetica Neue"/>
                <a:ea typeface="Helvetica Neue"/>
                <a:cs typeface="Helvetica Neue"/>
                <a:sym typeface="Helvetica Neue"/>
              </a:rPr>
              <a:t>Inclure les indicateurs du travail des enfants dans les évaluations  </a:t>
            </a:r>
            <a:endParaRPr lang="fr-FR" sz="800" dirty="0"/>
          </a:p>
        </p:txBody>
      </p:sp>
      <p:sp>
        <p:nvSpPr>
          <p:cNvPr id="415" name="Google Shape;415;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19</a:t>
            </a:fld>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1" name="Google Shape;231;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endParaRPr dirty="0"/>
          </a:p>
          <a:p>
            <a:pPr marL="0" marR="0" lvl="0" indent="0"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endParaRPr dirty="0"/>
          </a:p>
        </p:txBody>
      </p:sp>
      <p:sp>
        <p:nvSpPr>
          <p:cNvPr id="232" name="Google Shape;232;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a:t>
            </a:fld>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0"/>
        <p:cNvGrpSpPr/>
        <p:nvPr/>
      </p:nvGrpSpPr>
      <p:grpSpPr>
        <a:xfrm>
          <a:off x="0" y="0"/>
          <a:ext cx="0" cy="0"/>
          <a:chOff x="0" y="0"/>
          <a:chExt cx="0" cy="0"/>
        </a:xfrm>
      </p:grpSpPr>
      <p:sp>
        <p:nvSpPr>
          <p:cNvPr id="421" name="Google Shape;421;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2" name="Google Shape;422;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23" name="Google Shape;423;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20</a:t>
            </a:fld>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6"/>
        <p:cNvGrpSpPr/>
        <p:nvPr/>
      </p:nvGrpSpPr>
      <p:grpSpPr>
        <a:xfrm>
          <a:off x="0" y="0"/>
          <a:ext cx="0" cy="0"/>
          <a:chOff x="0" y="0"/>
          <a:chExt cx="0" cy="0"/>
        </a:xfrm>
      </p:grpSpPr>
      <p:sp>
        <p:nvSpPr>
          <p:cNvPr id="477" name="Google Shape;477;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8" name="Google Shape;478;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fr-FR" sz="1200" b="1" dirty="0">
                <a:solidFill>
                  <a:schemeClr val="dk1"/>
                </a:solidFill>
                <a:latin typeface="Calibri"/>
                <a:ea typeface="Calibri"/>
                <a:cs typeface="Calibri"/>
                <a:sym typeface="Calibri"/>
              </a:rPr>
              <a:t>ACTIONS CLÉS POUR LES INSTALLATIONS ET LES SERVICES</a:t>
            </a:r>
            <a:br>
              <a:rPr lang="en-US" sz="1200" b="1" dirty="0">
                <a:solidFill>
                  <a:schemeClr val="dk1"/>
                </a:solidFill>
                <a:latin typeface="Calibri"/>
                <a:ea typeface="Calibri"/>
                <a:cs typeface="Calibri"/>
                <a:sym typeface="Calibri"/>
              </a:rPr>
            </a:br>
            <a:r>
              <a:rPr lang="en-US" sz="1200" dirty="0">
                <a:solidFill>
                  <a:schemeClr val="dk1"/>
                </a:solidFill>
                <a:latin typeface="Calibri"/>
                <a:ea typeface="Calibri"/>
                <a:cs typeface="Calibri"/>
                <a:sym typeface="Calibri"/>
              </a:rPr>
              <a:t>{</a:t>
            </a:r>
            <a:r>
              <a:rPr lang="fr-FR" sz="1200" b="1" dirty="0">
                <a:solidFill>
                  <a:schemeClr val="dk1"/>
                </a:solidFill>
                <a:latin typeface="Calibri"/>
                <a:ea typeface="Calibri"/>
                <a:cs typeface="Calibri"/>
                <a:sym typeface="Calibri"/>
              </a:rPr>
              <a:t>Promouvoir la sécurité et l'accessibilité des installations éducatives pour tous les apprenants afin de prévenir l'abandon scolaire et le travail des enfants</a:t>
            </a:r>
            <a:r>
              <a:rPr lang="en-US" sz="1200" b="1" dirty="0">
                <a:solidFill>
                  <a:schemeClr val="dk1"/>
                </a:solidFill>
                <a:latin typeface="Calibri"/>
                <a:ea typeface="Calibri"/>
                <a:cs typeface="Calibri"/>
                <a:sym typeface="Calibri"/>
              </a:rPr>
              <a:t>. </a:t>
            </a:r>
            <a:r>
              <a:rPr lang="en-US" sz="1200" dirty="0">
                <a:solidFill>
                  <a:schemeClr val="dk1"/>
                </a:solidFill>
                <a:latin typeface="Calibri"/>
                <a:ea typeface="Calibri"/>
                <a:cs typeface="Calibri"/>
                <a:sym typeface="Calibri"/>
              </a:rPr>
              <a:t>Envisager : </a:t>
            </a:r>
            <a:endParaRPr lang="en-US" dirty="0"/>
          </a:p>
          <a:p>
            <a:pPr marL="171450" lvl="0" indent="-171450" algn="l" rtl="0">
              <a:lnSpc>
                <a:spcPct val="100000"/>
              </a:lnSpc>
              <a:spcBef>
                <a:spcPts val="0"/>
              </a:spcBef>
              <a:spcAft>
                <a:spcPts val="0"/>
              </a:spcAft>
              <a:buSzPts val="1400"/>
              <a:buFont typeface="Arial" panose="020B0604020202020204" pitchFamily="34" charset="0"/>
              <a:buChar char="•"/>
            </a:pPr>
            <a:r>
              <a:rPr lang="fr-FR" sz="1200" dirty="0">
                <a:solidFill>
                  <a:schemeClr val="dk1"/>
                </a:solidFill>
                <a:latin typeface="Calibri"/>
                <a:ea typeface="Calibri"/>
                <a:cs typeface="Calibri"/>
                <a:sym typeface="Calibri"/>
              </a:rPr>
              <a:t>des structures d'apprentissage sûres et résistantes aux catastrophes ; </a:t>
            </a:r>
          </a:p>
          <a:p>
            <a:pPr marL="171450" lvl="0" indent="-171450" algn="l" rtl="0">
              <a:lnSpc>
                <a:spcPct val="100000"/>
              </a:lnSpc>
              <a:spcBef>
                <a:spcPts val="0"/>
              </a:spcBef>
              <a:spcAft>
                <a:spcPts val="0"/>
              </a:spcAft>
              <a:buSzPts val="1400"/>
              <a:buFont typeface="Arial" panose="020B0604020202020204" pitchFamily="34" charset="0"/>
              <a:buChar char="•"/>
            </a:pPr>
            <a:r>
              <a:rPr lang="fr-FR" sz="1200" dirty="0">
                <a:solidFill>
                  <a:schemeClr val="dk1"/>
                </a:solidFill>
                <a:latin typeface="Calibri"/>
                <a:ea typeface="Calibri"/>
                <a:cs typeface="Calibri"/>
                <a:sym typeface="Calibri"/>
              </a:rPr>
              <a:t>des matériels pédagogiques suffisants ; </a:t>
            </a:r>
          </a:p>
          <a:p>
            <a:pPr marL="171450" lvl="0" indent="-171450" algn="l" rtl="0">
              <a:lnSpc>
                <a:spcPct val="100000"/>
              </a:lnSpc>
              <a:spcBef>
                <a:spcPts val="0"/>
              </a:spcBef>
              <a:spcAft>
                <a:spcPts val="0"/>
              </a:spcAft>
              <a:buSzPts val="1400"/>
              <a:buFont typeface="Arial" panose="020B0604020202020204" pitchFamily="34" charset="0"/>
              <a:buChar char="•"/>
            </a:pPr>
            <a:r>
              <a:rPr lang="fr-FR" sz="1200" dirty="0">
                <a:solidFill>
                  <a:schemeClr val="dk1"/>
                </a:solidFill>
                <a:latin typeface="Calibri"/>
                <a:ea typeface="Calibri"/>
                <a:cs typeface="Calibri"/>
                <a:sym typeface="Calibri"/>
              </a:rPr>
              <a:t>des aides à l'apprentissage pour les apprenants ayant des besoins particuliers ; </a:t>
            </a:r>
          </a:p>
          <a:p>
            <a:pPr marL="171450" lvl="0" indent="-171450" algn="l" rtl="0">
              <a:lnSpc>
                <a:spcPct val="100000"/>
              </a:lnSpc>
              <a:spcBef>
                <a:spcPts val="0"/>
              </a:spcBef>
              <a:spcAft>
                <a:spcPts val="0"/>
              </a:spcAft>
              <a:buSzPts val="1400"/>
              <a:buFont typeface="Arial" panose="020B0604020202020204" pitchFamily="34" charset="0"/>
              <a:buChar char="•"/>
            </a:pPr>
            <a:r>
              <a:rPr lang="fr-FR" sz="1200" dirty="0">
                <a:solidFill>
                  <a:schemeClr val="dk1"/>
                </a:solidFill>
                <a:latin typeface="Calibri"/>
                <a:ea typeface="Calibri"/>
                <a:cs typeface="Calibri"/>
                <a:sym typeface="Calibri"/>
              </a:rPr>
              <a:t>des ratios enseignants/étudiants adéquats ; </a:t>
            </a:r>
          </a:p>
          <a:p>
            <a:pPr marL="171450" lvl="0" indent="-171450" algn="l" rtl="0">
              <a:lnSpc>
                <a:spcPct val="100000"/>
              </a:lnSpc>
              <a:spcBef>
                <a:spcPts val="0"/>
              </a:spcBef>
              <a:spcAft>
                <a:spcPts val="0"/>
              </a:spcAft>
              <a:buSzPts val="1400"/>
              <a:buFont typeface="Arial" panose="020B0604020202020204" pitchFamily="34" charset="0"/>
              <a:buChar char="•"/>
            </a:pPr>
            <a:r>
              <a:rPr lang="fr-FR" sz="1200" dirty="0">
                <a:solidFill>
                  <a:schemeClr val="dk1"/>
                </a:solidFill>
                <a:latin typeface="Calibri"/>
                <a:ea typeface="Calibri"/>
                <a:cs typeface="Calibri"/>
                <a:sym typeface="Calibri"/>
              </a:rPr>
              <a:t>des ratios adéquats entre l'espace de la salle de classe et les élèves ; </a:t>
            </a:r>
          </a:p>
          <a:p>
            <a:pPr marL="171450" lvl="0" indent="-171450" algn="l" rtl="0">
              <a:lnSpc>
                <a:spcPct val="100000"/>
              </a:lnSpc>
              <a:spcBef>
                <a:spcPts val="0"/>
              </a:spcBef>
              <a:spcAft>
                <a:spcPts val="0"/>
              </a:spcAft>
              <a:buSzPts val="1400"/>
              <a:buFont typeface="Arial" panose="020B0604020202020204" pitchFamily="34" charset="0"/>
              <a:buChar char="•"/>
            </a:pPr>
            <a:r>
              <a:rPr lang="fr-FR" sz="1200" dirty="0">
                <a:solidFill>
                  <a:schemeClr val="dk1"/>
                </a:solidFill>
                <a:latin typeface="Calibri"/>
                <a:ea typeface="Calibri"/>
                <a:cs typeface="Calibri"/>
                <a:sym typeface="Calibri"/>
              </a:rPr>
              <a:t>des installations EAH adéquates, notamment de l'eau potable, des salles de bain séparées par genre et des installations pour le lavage des mains ; </a:t>
            </a:r>
          </a:p>
          <a:p>
            <a:pPr marL="171450" lvl="0" indent="-171450" algn="l" rtl="0">
              <a:lnSpc>
                <a:spcPct val="100000"/>
              </a:lnSpc>
              <a:spcBef>
                <a:spcPts val="0"/>
              </a:spcBef>
              <a:spcAft>
                <a:spcPts val="0"/>
              </a:spcAft>
              <a:buSzPts val="1400"/>
              <a:buFont typeface="Arial" panose="020B0604020202020204" pitchFamily="34" charset="0"/>
              <a:buChar char="•"/>
            </a:pPr>
            <a:r>
              <a:rPr lang="fr-FR" sz="1200" dirty="0">
                <a:solidFill>
                  <a:schemeClr val="dk1"/>
                </a:solidFill>
                <a:latin typeface="Calibri"/>
                <a:ea typeface="Calibri"/>
                <a:cs typeface="Calibri"/>
                <a:sym typeface="Calibri"/>
              </a:rPr>
              <a:t>des installations de gestion de l'hygiène menstruelle (GHM) dans les écoles, notamment des vestiaires/toilettes réservés et des produits sanitaires</a:t>
            </a:r>
            <a:r>
              <a:rPr lang="en-GB" sz="1200" dirty="0">
                <a:solidFill>
                  <a:schemeClr val="dk1"/>
                </a:solidFill>
                <a:latin typeface="Calibri"/>
                <a:ea typeface="Calibri"/>
                <a:cs typeface="Calibri"/>
                <a:sym typeface="Calibri"/>
              </a:rPr>
              <a:t>. </a:t>
            </a:r>
            <a:endParaRPr dirty="0"/>
          </a:p>
          <a:p>
            <a:pPr marL="0" lvl="0" indent="0" algn="l" rtl="0">
              <a:lnSpc>
                <a:spcPct val="100000"/>
              </a:lnSpc>
              <a:spcBef>
                <a:spcPts val="0"/>
              </a:spcBef>
              <a:spcAft>
                <a:spcPts val="0"/>
              </a:spcAft>
              <a:buSzPts val="1400"/>
              <a:buNone/>
            </a:pPr>
            <a:r>
              <a:rPr lang="en-GB" sz="1200" dirty="0">
                <a:solidFill>
                  <a:schemeClr val="dk1"/>
                </a:solidFill>
                <a:latin typeface="Calibri"/>
                <a:ea typeface="Calibri"/>
                <a:cs typeface="Calibri"/>
                <a:sym typeface="Calibri"/>
              </a:rPr>
              <a:t>{</a:t>
            </a:r>
            <a:r>
              <a:rPr lang="en-GB" sz="1200" b="1" dirty="0">
                <a:solidFill>
                  <a:schemeClr val="dk1"/>
                </a:solidFill>
                <a:latin typeface="Calibri"/>
                <a:ea typeface="Calibri"/>
                <a:cs typeface="Calibri"/>
                <a:sym typeface="Calibri"/>
              </a:rPr>
              <a:t>Promouvoir des services multisectoriels </a:t>
            </a:r>
            <a:r>
              <a:rPr lang="fr-FR" sz="1200" dirty="0">
                <a:solidFill>
                  <a:schemeClr val="dk1"/>
                </a:solidFill>
                <a:latin typeface="Calibri"/>
                <a:ea typeface="Calibri"/>
                <a:cs typeface="Calibri"/>
                <a:sym typeface="Calibri"/>
              </a:rPr>
              <a:t>qui permettent aux enfants qui travaillent (qui travaillaient auparavant) ou en situation de travail des enfants d'acquérir des compétences essentielles et contribuent à réduire les obstacles à l'éducation, tels que</a:t>
            </a:r>
            <a:r>
              <a:rPr lang="en-GB" sz="1200" dirty="0">
                <a:solidFill>
                  <a:schemeClr val="dk1"/>
                </a:solidFill>
                <a:latin typeface="Calibri"/>
                <a:ea typeface="Calibri"/>
                <a:cs typeface="Calibri"/>
                <a:sym typeface="Calibri"/>
              </a:rPr>
              <a:t>: </a:t>
            </a:r>
            <a:endParaRPr dirty="0"/>
          </a:p>
          <a:p>
            <a:pPr marL="171450" lvl="0" indent="-171450" algn="l" rtl="0">
              <a:lnSpc>
                <a:spcPct val="100000"/>
              </a:lnSpc>
              <a:spcBef>
                <a:spcPts val="0"/>
              </a:spcBef>
              <a:spcAft>
                <a:spcPts val="0"/>
              </a:spcAft>
              <a:buSzPts val="1400"/>
              <a:buFont typeface="Arial" panose="020B0604020202020204" pitchFamily="34" charset="0"/>
              <a:buChar char="•"/>
            </a:pPr>
            <a:r>
              <a:rPr lang="fr-FR" sz="1200" dirty="0">
                <a:solidFill>
                  <a:schemeClr val="dk1"/>
                </a:solidFill>
                <a:latin typeface="Calibri"/>
                <a:ea typeface="Calibri"/>
                <a:cs typeface="Calibri"/>
                <a:sym typeface="Calibri"/>
              </a:rPr>
              <a:t>les programmes de santé et de vaccination ; </a:t>
            </a:r>
          </a:p>
          <a:p>
            <a:pPr marL="171450" lvl="0" indent="-171450" algn="l" rtl="0">
              <a:lnSpc>
                <a:spcPct val="100000"/>
              </a:lnSpc>
              <a:spcBef>
                <a:spcPts val="0"/>
              </a:spcBef>
              <a:spcAft>
                <a:spcPts val="0"/>
              </a:spcAft>
              <a:buSzPts val="1400"/>
              <a:buFont typeface="Arial" panose="020B0604020202020204" pitchFamily="34" charset="0"/>
              <a:buChar char="•"/>
            </a:pPr>
            <a:r>
              <a:rPr lang="fr-FR" sz="1200" dirty="0">
                <a:solidFill>
                  <a:schemeClr val="dk1"/>
                </a:solidFill>
                <a:latin typeface="Calibri"/>
                <a:ea typeface="Calibri"/>
                <a:cs typeface="Calibri"/>
                <a:sym typeface="Calibri"/>
              </a:rPr>
              <a:t>les programmes de nutrition et d'alimentation scolaire ; </a:t>
            </a:r>
          </a:p>
          <a:p>
            <a:pPr marL="171450" lvl="0" indent="-171450" algn="l" rtl="0">
              <a:lnSpc>
                <a:spcPct val="100000"/>
              </a:lnSpc>
              <a:spcBef>
                <a:spcPts val="0"/>
              </a:spcBef>
              <a:spcAft>
                <a:spcPts val="0"/>
              </a:spcAft>
              <a:buSzPts val="1400"/>
              <a:buFont typeface="Arial" panose="020B0604020202020204" pitchFamily="34" charset="0"/>
              <a:buChar char="•"/>
            </a:pPr>
            <a:r>
              <a:rPr lang="fr-FR" sz="1200" dirty="0">
                <a:solidFill>
                  <a:schemeClr val="dk1"/>
                </a:solidFill>
                <a:latin typeface="Calibri"/>
                <a:ea typeface="Calibri"/>
                <a:cs typeface="Calibri"/>
                <a:sym typeface="Calibri"/>
              </a:rPr>
              <a:t>les programmes récréatifs et sportifs ; </a:t>
            </a:r>
          </a:p>
          <a:p>
            <a:pPr marL="171450" lvl="0" indent="-171450" algn="l" rtl="0">
              <a:lnSpc>
                <a:spcPct val="100000"/>
              </a:lnSpc>
              <a:spcBef>
                <a:spcPts val="0"/>
              </a:spcBef>
              <a:spcAft>
                <a:spcPts val="0"/>
              </a:spcAft>
              <a:buSzPts val="1400"/>
              <a:buFont typeface="Arial" panose="020B0604020202020204" pitchFamily="34" charset="0"/>
              <a:buChar char="•"/>
            </a:pPr>
            <a:r>
              <a:rPr lang="fr-FR" sz="1200" dirty="0">
                <a:solidFill>
                  <a:schemeClr val="dk1"/>
                </a:solidFill>
                <a:latin typeface="Calibri"/>
                <a:ea typeface="Calibri"/>
                <a:cs typeface="Calibri"/>
                <a:sym typeface="Calibri"/>
              </a:rPr>
              <a:t>les activités de groupes de pairs et les programmes de compétence de vie</a:t>
            </a:r>
            <a:r>
              <a:rPr lang="en-GB" sz="1200" dirty="0">
                <a:solidFill>
                  <a:schemeClr val="dk1"/>
                </a:solidFill>
                <a:latin typeface="Calibri"/>
                <a:ea typeface="Calibri"/>
                <a:cs typeface="Calibri"/>
                <a:sym typeface="Calibri"/>
              </a:rPr>
              <a:t>. </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p:txBody>
      </p:sp>
      <p:sp>
        <p:nvSpPr>
          <p:cNvPr id="479" name="Google Shape;479;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21</a:t>
            </a:fld>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9"/>
        <p:cNvGrpSpPr/>
        <p:nvPr/>
      </p:nvGrpSpPr>
      <p:grpSpPr>
        <a:xfrm>
          <a:off x="0" y="0"/>
          <a:ext cx="0" cy="0"/>
          <a:chOff x="0" y="0"/>
          <a:chExt cx="0" cy="0"/>
        </a:xfrm>
      </p:grpSpPr>
      <p:sp>
        <p:nvSpPr>
          <p:cNvPr id="490" name="Google Shape;490;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1" name="Google Shape;491;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fr-FR" sz="1200" b="1" dirty="0">
                <a:solidFill>
                  <a:schemeClr val="dk1"/>
                </a:solidFill>
                <a:latin typeface="Calibri"/>
                <a:ea typeface="Calibri"/>
                <a:cs typeface="Calibri"/>
                <a:sym typeface="Calibri"/>
              </a:rPr>
              <a:t>ACTIONS CLÉS POUR LES ÉTABLISSEMENTS ET LES SERVICES</a:t>
            </a:r>
            <a:br>
              <a:rPr lang="en-GB" sz="1200" b="1" dirty="0">
                <a:solidFill>
                  <a:schemeClr val="dk1"/>
                </a:solidFill>
                <a:latin typeface="Calibri"/>
                <a:ea typeface="Calibri"/>
                <a:cs typeface="Calibri"/>
                <a:sym typeface="Calibri"/>
              </a:rPr>
            </a:br>
            <a:r>
              <a:rPr lang="en-GB" sz="1200" dirty="0">
                <a:solidFill>
                  <a:schemeClr val="dk1"/>
                </a:solidFill>
                <a:latin typeface="Calibri"/>
                <a:ea typeface="Calibri"/>
                <a:cs typeface="Calibri"/>
                <a:sym typeface="Calibri"/>
              </a:rPr>
              <a:t>{</a:t>
            </a:r>
            <a:r>
              <a:rPr lang="fr-FR" sz="1200" b="1" dirty="0">
                <a:solidFill>
                  <a:schemeClr val="dk1"/>
                </a:solidFill>
                <a:latin typeface="Calibri"/>
                <a:ea typeface="Calibri"/>
                <a:cs typeface="Calibri"/>
                <a:sym typeface="Calibri"/>
              </a:rPr>
              <a:t>Promouvoir la sécurité et l'accessibilité des établissements éducatifs pour tous les apprenants afin de prévenir l'abandon scolaire et le travail des enfants</a:t>
            </a:r>
            <a:r>
              <a:rPr lang="en-US" sz="1200" b="1" dirty="0">
                <a:solidFill>
                  <a:schemeClr val="dk1"/>
                </a:solidFill>
                <a:latin typeface="Calibri"/>
                <a:ea typeface="Calibri"/>
                <a:cs typeface="Calibri"/>
                <a:sym typeface="Calibri"/>
              </a:rPr>
              <a:t>. </a:t>
            </a:r>
            <a:r>
              <a:rPr lang="en-US" sz="1200" b="0" dirty="0">
                <a:solidFill>
                  <a:schemeClr val="dk1"/>
                </a:solidFill>
                <a:latin typeface="Calibri"/>
                <a:ea typeface="Calibri"/>
                <a:cs typeface="Calibri"/>
                <a:sym typeface="Calibri"/>
              </a:rPr>
              <a:t>Envisager </a:t>
            </a:r>
            <a:r>
              <a:rPr lang="en-US" sz="1200" dirty="0">
                <a:solidFill>
                  <a:schemeClr val="dk1"/>
                </a:solidFill>
                <a:latin typeface="Calibri"/>
                <a:ea typeface="Calibri"/>
                <a:cs typeface="Calibri"/>
                <a:sym typeface="Calibri"/>
              </a:rPr>
              <a:t>: </a:t>
            </a:r>
            <a:endParaRPr lang="en-US" dirty="0"/>
          </a:p>
          <a:p>
            <a:pPr marL="0" lvl="0" indent="0" algn="l" rtl="0">
              <a:lnSpc>
                <a:spcPct val="100000"/>
              </a:lnSpc>
              <a:spcBef>
                <a:spcPts val="0"/>
              </a:spcBef>
              <a:spcAft>
                <a:spcPts val="0"/>
              </a:spcAft>
              <a:buSzPts val="1400"/>
              <a:buNone/>
            </a:pPr>
            <a:endParaRPr dirty="0"/>
          </a:p>
          <a:p>
            <a:pPr marL="171450" lvl="0" indent="-171450" algn="l" rtl="0">
              <a:lnSpc>
                <a:spcPct val="100000"/>
              </a:lnSpc>
              <a:spcBef>
                <a:spcPts val="0"/>
              </a:spcBef>
              <a:spcAft>
                <a:spcPts val="0"/>
              </a:spcAft>
              <a:buSzPts val="1400"/>
              <a:buFont typeface="Arial" panose="020B0604020202020204" pitchFamily="34" charset="0"/>
              <a:buChar char="•"/>
            </a:pPr>
            <a:r>
              <a:rPr lang="fr-FR" sz="1200" dirty="0">
                <a:solidFill>
                  <a:schemeClr val="dk1"/>
                </a:solidFill>
                <a:latin typeface="Calibri"/>
                <a:ea typeface="Calibri"/>
                <a:cs typeface="Calibri"/>
                <a:sym typeface="Calibri"/>
              </a:rPr>
              <a:t>des structures d'apprentissage sûres et résistantes aux catastrophes ; </a:t>
            </a:r>
          </a:p>
          <a:p>
            <a:pPr marL="171450" lvl="0" indent="-171450" algn="l" rtl="0">
              <a:lnSpc>
                <a:spcPct val="100000"/>
              </a:lnSpc>
              <a:spcBef>
                <a:spcPts val="0"/>
              </a:spcBef>
              <a:spcAft>
                <a:spcPts val="0"/>
              </a:spcAft>
              <a:buSzPts val="1400"/>
              <a:buFont typeface="Arial" panose="020B0604020202020204" pitchFamily="34" charset="0"/>
              <a:buChar char="•"/>
            </a:pPr>
            <a:r>
              <a:rPr lang="fr-FR" sz="1200" dirty="0">
                <a:solidFill>
                  <a:schemeClr val="dk1"/>
                </a:solidFill>
                <a:latin typeface="Calibri"/>
                <a:ea typeface="Calibri"/>
                <a:cs typeface="Calibri"/>
                <a:sym typeface="Calibri"/>
              </a:rPr>
              <a:t>des matériels pédagogiques suffisants ; </a:t>
            </a:r>
          </a:p>
          <a:p>
            <a:pPr marL="171450" lvl="0" indent="-171450" algn="l" rtl="0">
              <a:lnSpc>
                <a:spcPct val="100000"/>
              </a:lnSpc>
              <a:spcBef>
                <a:spcPts val="0"/>
              </a:spcBef>
              <a:spcAft>
                <a:spcPts val="0"/>
              </a:spcAft>
              <a:buSzPts val="1400"/>
              <a:buFont typeface="Arial" panose="020B0604020202020204" pitchFamily="34" charset="0"/>
              <a:buChar char="•"/>
            </a:pPr>
            <a:r>
              <a:rPr lang="fr-FR" sz="1200" dirty="0">
                <a:solidFill>
                  <a:schemeClr val="dk1"/>
                </a:solidFill>
                <a:latin typeface="Calibri"/>
                <a:ea typeface="Calibri"/>
                <a:cs typeface="Calibri"/>
                <a:sym typeface="Calibri"/>
              </a:rPr>
              <a:t>des aides à l'apprentissage pour les apprenants ayant des besoins particuliers ; </a:t>
            </a:r>
          </a:p>
          <a:p>
            <a:pPr marL="171450" lvl="0" indent="-171450" algn="l" rtl="0">
              <a:lnSpc>
                <a:spcPct val="100000"/>
              </a:lnSpc>
              <a:spcBef>
                <a:spcPts val="0"/>
              </a:spcBef>
              <a:spcAft>
                <a:spcPts val="0"/>
              </a:spcAft>
              <a:buSzPts val="1400"/>
              <a:buFont typeface="Arial" panose="020B0604020202020204" pitchFamily="34" charset="0"/>
              <a:buChar char="•"/>
            </a:pPr>
            <a:r>
              <a:rPr lang="fr-FR" sz="1200" dirty="0">
                <a:solidFill>
                  <a:schemeClr val="dk1"/>
                </a:solidFill>
                <a:latin typeface="Calibri"/>
                <a:ea typeface="Calibri"/>
                <a:cs typeface="Calibri"/>
                <a:sym typeface="Calibri"/>
              </a:rPr>
              <a:t>des ratios enseignants/étudiants adéquats ; </a:t>
            </a:r>
          </a:p>
          <a:p>
            <a:pPr marL="171450" lvl="0" indent="-171450" algn="l" rtl="0">
              <a:lnSpc>
                <a:spcPct val="100000"/>
              </a:lnSpc>
              <a:spcBef>
                <a:spcPts val="0"/>
              </a:spcBef>
              <a:spcAft>
                <a:spcPts val="0"/>
              </a:spcAft>
              <a:buSzPts val="1400"/>
              <a:buFont typeface="Arial" panose="020B0604020202020204" pitchFamily="34" charset="0"/>
              <a:buChar char="•"/>
            </a:pPr>
            <a:r>
              <a:rPr lang="fr-FR" sz="1200" dirty="0">
                <a:solidFill>
                  <a:schemeClr val="dk1"/>
                </a:solidFill>
                <a:latin typeface="Calibri"/>
                <a:ea typeface="Calibri"/>
                <a:cs typeface="Calibri"/>
                <a:sym typeface="Calibri"/>
              </a:rPr>
              <a:t>des ratios adéquats entre l'espace de la salle de classe et les élèves ; </a:t>
            </a:r>
          </a:p>
          <a:p>
            <a:pPr marL="171450" lvl="0" indent="-171450" algn="l" rtl="0">
              <a:lnSpc>
                <a:spcPct val="100000"/>
              </a:lnSpc>
              <a:spcBef>
                <a:spcPts val="0"/>
              </a:spcBef>
              <a:spcAft>
                <a:spcPts val="0"/>
              </a:spcAft>
              <a:buSzPts val="1400"/>
              <a:buFont typeface="Arial" panose="020B0604020202020204" pitchFamily="34" charset="0"/>
              <a:buChar char="•"/>
            </a:pPr>
            <a:r>
              <a:rPr lang="fr-FR" sz="1200" dirty="0">
                <a:solidFill>
                  <a:schemeClr val="dk1"/>
                </a:solidFill>
                <a:latin typeface="Calibri"/>
                <a:ea typeface="Calibri"/>
                <a:cs typeface="Calibri"/>
                <a:sym typeface="Calibri"/>
              </a:rPr>
              <a:t>des installations EAH adéquates, notamment de l'eau potable, des salles de bain séparées par genre et des installations pour le lavage des mains ; </a:t>
            </a:r>
          </a:p>
          <a:p>
            <a:pPr marL="171450" lvl="0" indent="-171450" algn="l" rtl="0">
              <a:lnSpc>
                <a:spcPct val="100000"/>
              </a:lnSpc>
              <a:spcBef>
                <a:spcPts val="0"/>
              </a:spcBef>
              <a:spcAft>
                <a:spcPts val="0"/>
              </a:spcAft>
              <a:buSzPts val="1400"/>
              <a:buFont typeface="Arial" panose="020B0604020202020204" pitchFamily="34" charset="0"/>
              <a:buChar char="•"/>
            </a:pPr>
            <a:r>
              <a:rPr lang="fr-FR" sz="1200" dirty="0">
                <a:solidFill>
                  <a:schemeClr val="dk1"/>
                </a:solidFill>
                <a:latin typeface="Calibri"/>
                <a:ea typeface="Calibri"/>
                <a:cs typeface="Calibri"/>
                <a:sym typeface="Calibri"/>
              </a:rPr>
              <a:t>des installations de gestion de l'hygiène menstruelle (GHM) dans les écoles, notamment des vestiaires/toilettes réservés et des produits sanitaires</a:t>
            </a:r>
            <a:r>
              <a:rPr lang="en-GB" sz="1200" dirty="0">
                <a:solidFill>
                  <a:schemeClr val="dk1"/>
                </a:solidFill>
                <a:latin typeface="Calibri"/>
                <a:ea typeface="Calibri"/>
                <a:cs typeface="Calibri"/>
                <a:sym typeface="Calibri"/>
              </a:rPr>
              <a:t>. </a:t>
            </a:r>
            <a:endParaRPr dirty="0"/>
          </a:p>
          <a:p>
            <a:pPr marL="0" lvl="0" indent="0" algn="l" rtl="0">
              <a:lnSpc>
                <a:spcPct val="100000"/>
              </a:lnSpc>
              <a:spcBef>
                <a:spcPts val="0"/>
              </a:spcBef>
              <a:spcAft>
                <a:spcPts val="0"/>
              </a:spcAft>
              <a:buSzPts val="1400"/>
              <a:buNone/>
            </a:pPr>
            <a:r>
              <a:rPr lang="en-GB" sz="1200" dirty="0">
                <a:solidFill>
                  <a:schemeClr val="dk1"/>
                </a:solidFill>
                <a:latin typeface="Calibri"/>
                <a:ea typeface="Calibri"/>
                <a:cs typeface="Calibri"/>
                <a:sym typeface="Calibri"/>
              </a:rPr>
              <a:t>{ </a:t>
            </a:r>
            <a:r>
              <a:rPr lang="en-GB" sz="1200" b="1" dirty="0">
                <a:solidFill>
                  <a:schemeClr val="dk1"/>
                </a:solidFill>
                <a:latin typeface="Calibri"/>
                <a:ea typeface="Calibri"/>
                <a:cs typeface="Calibri"/>
                <a:sym typeface="Calibri"/>
              </a:rPr>
              <a:t>Promouvoir des services multisectoriels </a:t>
            </a:r>
            <a:r>
              <a:rPr lang="fr-FR" sz="1200" dirty="0">
                <a:solidFill>
                  <a:schemeClr val="dk1"/>
                </a:solidFill>
                <a:latin typeface="Calibri"/>
                <a:ea typeface="Calibri"/>
                <a:cs typeface="Calibri"/>
                <a:sym typeface="Calibri"/>
              </a:rPr>
              <a:t>qui permettent aux enfants qui travaillent (travaillaient auparavant) ou en situation de travail des enfants d'acquérir des compétences essentielles et contribuent à réduire les obstacles à l'éducation, tels que</a:t>
            </a:r>
            <a:r>
              <a:rPr lang="en-GB" sz="1200" dirty="0">
                <a:solidFill>
                  <a:schemeClr val="dk1"/>
                </a:solidFill>
                <a:latin typeface="Calibri"/>
                <a:ea typeface="Calibri"/>
                <a:cs typeface="Calibri"/>
                <a:sym typeface="Calibri"/>
              </a:rPr>
              <a:t>: </a:t>
            </a:r>
            <a:endParaRPr dirty="0"/>
          </a:p>
          <a:p>
            <a:pPr marL="171450" lvl="0" indent="-171450" algn="l" rtl="0">
              <a:lnSpc>
                <a:spcPct val="100000"/>
              </a:lnSpc>
              <a:spcBef>
                <a:spcPts val="0"/>
              </a:spcBef>
              <a:spcAft>
                <a:spcPts val="0"/>
              </a:spcAft>
              <a:buSzPts val="1400"/>
              <a:buFont typeface="Arial" panose="020B0604020202020204" pitchFamily="34" charset="0"/>
              <a:buChar char="•"/>
            </a:pPr>
            <a:r>
              <a:rPr lang="fr-FR" sz="1200" dirty="0">
                <a:solidFill>
                  <a:schemeClr val="dk1"/>
                </a:solidFill>
                <a:latin typeface="Calibri"/>
                <a:ea typeface="Calibri"/>
                <a:cs typeface="Calibri"/>
                <a:sym typeface="Calibri"/>
              </a:rPr>
              <a:t>les programmes de santé et de vaccination ; </a:t>
            </a:r>
          </a:p>
          <a:p>
            <a:pPr marL="171450" lvl="0" indent="-171450" algn="l" rtl="0">
              <a:lnSpc>
                <a:spcPct val="100000"/>
              </a:lnSpc>
              <a:spcBef>
                <a:spcPts val="0"/>
              </a:spcBef>
              <a:spcAft>
                <a:spcPts val="0"/>
              </a:spcAft>
              <a:buSzPts val="1400"/>
              <a:buFont typeface="Arial" panose="020B0604020202020204" pitchFamily="34" charset="0"/>
              <a:buChar char="•"/>
            </a:pPr>
            <a:r>
              <a:rPr lang="fr-FR" sz="1200" dirty="0">
                <a:solidFill>
                  <a:schemeClr val="dk1"/>
                </a:solidFill>
                <a:latin typeface="Calibri"/>
                <a:ea typeface="Calibri"/>
                <a:cs typeface="Calibri"/>
                <a:sym typeface="Calibri"/>
              </a:rPr>
              <a:t>les programmes de nutrition et d'alimentation scolaire </a:t>
            </a:r>
          </a:p>
          <a:p>
            <a:pPr marL="171450" lvl="0" indent="-171450" algn="l" rtl="0">
              <a:lnSpc>
                <a:spcPct val="100000"/>
              </a:lnSpc>
              <a:spcBef>
                <a:spcPts val="0"/>
              </a:spcBef>
              <a:spcAft>
                <a:spcPts val="0"/>
              </a:spcAft>
              <a:buSzPts val="1400"/>
              <a:buFont typeface="Arial" panose="020B0604020202020204" pitchFamily="34" charset="0"/>
              <a:buChar char="•"/>
            </a:pPr>
            <a:r>
              <a:rPr lang="fr-FR" sz="1200" dirty="0">
                <a:solidFill>
                  <a:schemeClr val="dk1"/>
                </a:solidFill>
                <a:latin typeface="Calibri"/>
                <a:ea typeface="Calibri"/>
                <a:cs typeface="Calibri"/>
                <a:sym typeface="Calibri"/>
              </a:rPr>
              <a:t>les programmes récréatifs et sportifs </a:t>
            </a:r>
          </a:p>
          <a:p>
            <a:pPr marL="171450" lvl="0" indent="-171450" algn="l" rtl="0">
              <a:lnSpc>
                <a:spcPct val="100000"/>
              </a:lnSpc>
              <a:spcBef>
                <a:spcPts val="0"/>
              </a:spcBef>
              <a:spcAft>
                <a:spcPts val="0"/>
              </a:spcAft>
              <a:buSzPts val="1400"/>
              <a:buFont typeface="Arial" panose="020B0604020202020204" pitchFamily="34" charset="0"/>
              <a:buChar char="•"/>
            </a:pPr>
            <a:r>
              <a:rPr lang="fr-FR" sz="1200" dirty="0">
                <a:solidFill>
                  <a:schemeClr val="dk1"/>
                </a:solidFill>
                <a:latin typeface="Calibri"/>
                <a:ea typeface="Calibri"/>
                <a:cs typeface="Calibri"/>
                <a:sym typeface="Calibri"/>
              </a:rPr>
              <a:t>les activités de groupes de pairs et les programmes d'apprentissage de la vie</a:t>
            </a:r>
            <a:r>
              <a:rPr lang="en-GB" sz="1200" dirty="0">
                <a:solidFill>
                  <a:schemeClr val="dk1"/>
                </a:solidFill>
                <a:latin typeface="Calibri"/>
                <a:ea typeface="Calibri"/>
                <a:cs typeface="Calibri"/>
                <a:sym typeface="Calibri"/>
              </a:rPr>
              <a:t>. </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p:txBody>
      </p:sp>
      <p:sp>
        <p:nvSpPr>
          <p:cNvPr id="492" name="Google Shape;492;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22</a:t>
            </a:fld>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2"/>
        <p:cNvGrpSpPr/>
        <p:nvPr/>
      </p:nvGrpSpPr>
      <p:grpSpPr>
        <a:xfrm>
          <a:off x="0" y="0"/>
          <a:ext cx="0" cy="0"/>
          <a:chOff x="0" y="0"/>
          <a:chExt cx="0" cy="0"/>
        </a:xfrm>
      </p:grpSpPr>
      <p:sp>
        <p:nvSpPr>
          <p:cNvPr id="503" name="Google Shape;503;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4" name="Google Shape;504;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fr-FR" sz="1200" b="1" dirty="0">
                <a:solidFill>
                  <a:schemeClr val="dk1"/>
                </a:solidFill>
                <a:latin typeface="Calibri"/>
                <a:ea typeface="Calibri"/>
                <a:cs typeface="Calibri"/>
                <a:sym typeface="Calibri"/>
              </a:rPr>
              <a:t>ACTIONS CLÉS POUR LES ÉTABLISSEMENTS ET LES SERVICES</a:t>
            </a:r>
            <a:br>
              <a:rPr lang="en-GB" sz="1200" b="1" dirty="0">
                <a:solidFill>
                  <a:schemeClr val="dk1"/>
                </a:solidFill>
                <a:latin typeface="Calibri"/>
                <a:ea typeface="Calibri"/>
                <a:cs typeface="Calibri"/>
                <a:sym typeface="Calibri"/>
              </a:rPr>
            </a:br>
            <a:r>
              <a:rPr lang="en-GB" sz="1200" dirty="0">
                <a:solidFill>
                  <a:schemeClr val="dk1"/>
                </a:solidFill>
                <a:latin typeface="Calibri"/>
                <a:ea typeface="Calibri"/>
                <a:cs typeface="Calibri"/>
                <a:sym typeface="Calibri"/>
              </a:rPr>
              <a:t>{</a:t>
            </a:r>
            <a:r>
              <a:rPr lang="fr-FR" sz="1200" b="1" dirty="0">
                <a:solidFill>
                  <a:schemeClr val="dk1"/>
                </a:solidFill>
                <a:latin typeface="Calibri"/>
                <a:ea typeface="Calibri"/>
                <a:cs typeface="Calibri"/>
                <a:sym typeface="Calibri"/>
              </a:rPr>
              <a:t>Promouvoir la sécurité et l'accessibilité des établissements éducatifs pour tous les apprenants afin de prévenir l'abandon scolaire et le travail des enfants</a:t>
            </a:r>
            <a:r>
              <a:rPr lang="en-US" sz="1200" b="1" dirty="0">
                <a:solidFill>
                  <a:schemeClr val="dk1"/>
                </a:solidFill>
                <a:latin typeface="Calibri"/>
                <a:ea typeface="Calibri"/>
                <a:cs typeface="Calibri"/>
                <a:sym typeface="Calibri"/>
              </a:rPr>
              <a:t>. </a:t>
            </a:r>
            <a:r>
              <a:rPr lang="en-US" sz="1200" dirty="0">
                <a:solidFill>
                  <a:schemeClr val="dk1"/>
                </a:solidFill>
                <a:latin typeface="Calibri"/>
                <a:ea typeface="Calibri"/>
                <a:cs typeface="Calibri"/>
                <a:sym typeface="Calibri"/>
              </a:rPr>
              <a:t>Envisager : </a:t>
            </a:r>
            <a:endParaRPr lang="en-US" dirty="0"/>
          </a:p>
          <a:p>
            <a:pPr marL="0" lvl="0" indent="0" algn="l" rtl="0">
              <a:lnSpc>
                <a:spcPct val="100000"/>
              </a:lnSpc>
              <a:spcBef>
                <a:spcPts val="0"/>
              </a:spcBef>
              <a:spcAft>
                <a:spcPts val="0"/>
              </a:spcAft>
              <a:buSzPts val="1400"/>
              <a:buNone/>
            </a:pPr>
            <a:endParaRPr dirty="0"/>
          </a:p>
          <a:p>
            <a:pPr marL="171450" lvl="0" indent="-171450" algn="l" rtl="0">
              <a:lnSpc>
                <a:spcPct val="100000"/>
              </a:lnSpc>
              <a:spcBef>
                <a:spcPts val="0"/>
              </a:spcBef>
              <a:spcAft>
                <a:spcPts val="0"/>
              </a:spcAft>
              <a:buSzPts val="1400"/>
              <a:buFont typeface="Arial" panose="020B0604020202020204" pitchFamily="34" charset="0"/>
              <a:buChar char="•"/>
            </a:pPr>
            <a:r>
              <a:rPr lang="fr-FR" sz="1200" dirty="0">
                <a:solidFill>
                  <a:schemeClr val="dk1"/>
                </a:solidFill>
                <a:latin typeface="Calibri"/>
                <a:ea typeface="Calibri"/>
                <a:cs typeface="Calibri"/>
                <a:sym typeface="Calibri"/>
              </a:rPr>
              <a:t>des structures d'apprentissage sûres et résistantes aux catastrophes ; </a:t>
            </a:r>
          </a:p>
          <a:p>
            <a:pPr marL="171450" lvl="0" indent="-171450" algn="l" rtl="0">
              <a:lnSpc>
                <a:spcPct val="100000"/>
              </a:lnSpc>
              <a:spcBef>
                <a:spcPts val="0"/>
              </a:spcBef>
              <a:spcAft>
                <a:spcPts val="0"/>
              </a:spcAft>
              <a:buSzPts val="1400"/>
              <a:buFont typeface="Arial" panose="020B0604020202020204" pitchFamily="34" charset="0"/>
              <a:buChar char="•"/>
            </a:pPr>
            <a:r>
              <a:rPr lang="fr-FR" sz="1200" dirty="0">
                <a:solidFill>
                  <a:schemeClr val="dk1"/>
                </a:solidFill>
                <a:latin typeface="Calibri"/>
                <a:ea typeface="Calibri"/>
                <a:cs typeface="Calibri"/>
                <a:sym typeface="Calibri"/>
              </a:rPr>
              <a:t>des matériels pédagogiques suffisants ; </a:t>
            </a:r>
          </a:p>
          <a:p>
            <a:pPr marL="171450" lvl="0" indent="-171450" algn="l" rtl="0">
              <a:lnSpc>
                <a:spcPct val="100000"/>
              </a:lnSpc>
              <a:spcBef>
                <a:spcPts val="0"/>
              </a:spcBef>
              <a:spcAft>
                <a:spcPts val="0"/>
              </a:spcAft>
              <a:buSzPts val="1400"/>
              <a:buFont typeface="Arial" panose="020B0604020202020204" pitchFamily="34" charset="0"/>
              <a:buChar char="•"/>
            </a:pPr>
            <a:r>
              <a:rPr lang="fr-FR" sz="1200" dirty="0">
                <a:solidFill>
                  <a:schemeClr val="dk1"/>
                </a:solidFill>
                <a:latin typeface="Calibri"/>
                <a:ea typeface="Calibri"/>
                <a:cs typeface="Calibri"/>
                <a:sym typeface="Calibri"/>
              </a:rPr>
              <a:t>des aides à l'apprentissage pour les apprenants ayant des besoins particuliers ; </a:t>
            </a:r>
          </a:p>
          <a:p>
            <a:pPr marL="171450" lvl="0" indent="-171450" algn="l" rtl="0">
              <a:lnSpc>
                <a:spcPct val="100000"/>
              </a:lnSpc>
              <a:spcBef>
                <a:spcPts val="0"/>
              </a:spcBef>
              <a:spcAft>
                <a:spcPts val="0"/>
              </a:spcAft>
              <a:buSzPts val="1400"/>
              <a:buFont typeface="Arial" panose="020B0604020202020204" pitchFamily="34" charset="0"/>
              <a:buChar char="•"/>
            </a:pPr>
            <a:r>
              <a:rPr lang="fr-FR" sz="1200" dirty="0">
                <a:solidFill>
                  <a:schemeClr val="dk1"/>
                </a:solidFill>
                <a:latin typeface="Calibri"/>
                <a:ea typeface="Calibri"/>
                <a:cs typeface="Calibri"/>
                <a:sym typeface="Calibri"/>
              </a:rPr>
              <a:t>des ratios enseignants/étudiants adéquats ; </a:t>
            </a:r>
          </a:p>
          <a:p>
            <a:pPr marL="171450" lvl="0" indent="-171450" algn="l" rtl="0">
              <a:lnSpc>
                <a:spcPct val="100000"/>
              </a:lnSpc>
              <a:spcBef>
                <a:spcPts val="0"/>
              </a:spcBef>
              <a:spcAft>
                <a:spcPts val="0"/>
              </a:spcAft>
              <a:buSzPts val="1400"/>
              <a:buFont typeface="Arial" panose="020B0604020202020204" pitchFamily="34" charset="0"/>
              <a:buChar char="•"/>
            </a:pPr>
            <a:r>
              <a:rPr lang="fr-FR" sz="1200" dirty="0">
                <a:solidFill>
                  <a:schemeClr val="dk1"/>
                </a:solidFill>
                <a:latin typeface="Calibri"/>
                <a:ea typeface="Calibri"/>
                <a:cs typeface="Calibri"/>
                <a:sym typeface="Calibri"/>
              </a:rPr>
              <a:t>des ratios adéquats entre l'espace de la salle de classe et les élèves ; </a:t>
            </a:r>
          </a:p>
          <a:p>
            <a:pPr marL="171450" lvl="0" indent="-171450" algn="l" rtl="0">
              <a:lnSpc>
                <a:spcPct val="100000"/>
              </a:lnSpc>
              <a:spcBef>
                <a:spcPts val="0"/>
              </a:spcBef>
              <a:spcAft>
                <a:spcPts val="0"/>
              </a:spcAft>
              <a:buSzPts val="1400"/>
              <a:buFont typeface="Arial" panose="020B0604020202020204" pitchFamily="34" charset="0"/>
              <a:buChar char="•"/>
            </a:pPr>
            <a:r>
              <a:rPr lang="fr-FR" sz="1200" dirty="0">
                <a:solidFill>
                  <a:schemeClr val="dk1"/>
                </a:solidFill>
                <a:latin typeface="Calibri"/>
                <a:ea typeface="Calibri"/>
                <a:cs typeface="Calibri"/>
                <a:sym typeface="Calibri"/>
              </a:rPr>
              <a:t>des installations EAH adéquates, notamment de l'eau potable, des salles de bain séparées par genre et des installations pour le lavage des mains ; </a:t>
            </a:r>
          </a:p>
          <a:p>
            <a:pPr marL="171450" lvl="0" indent="-171450" algn="l" rtl="0">
              <a:lnSpc>
                <a:spcPct val="100000"/>
              </a:lnSpc>
              <a:spcBef>
                <a:spcPts val="0"/>
              </a:spcBef>
              <a:spcAft>
                <a:spcPts val="0"/>
              </a:spcAft>
              <a:buSzPts val="1400"/>
              <a:buFont typeface="Arial" panose="020B0604020202020204" pitchFamily="34" charset="0"/>
              <a:buChar char="•"/>
            </a:pPr>
            <a:r>
              <a:rPr lang="fr-FR" sz="1200" dirty="0">
                <a:solidFill>
                  <a:schemeClr val="dk1"/>
                </a:solidFill>
                <a:latin typeface="Calibri"/>
                <a:ea typeface="Calibri"/>
                <a:cs typeface="Calibri"/>
                <a:sym typeface="Calibri"/>
              </a:rPr>
              <a:t>des installations de gestion de l'hygiène menstruelle (GHM) dans les écoles, notamment des vestiaires/toilettes réservés et des produits sanitaires</a:t>
            </a:r>
            <a:r>
              <a:rPr lang="en-GB" sz="1200" dirty="0">
                <a:solidFill>
                  <a:schemeClr val="dk1"/>
                </a:solidFill>
                <a:latin typeface="Calibri"/>
                <a:ea typeface="Calibri"/>
                <a:cs typeface="Calibri"/>
                <a:sym typeface="Calibri"/>
              </a:rPr>
              <a:t>. </a:t>
            </a:r>
            <a:endParaRPr dirty="0"/>
          </a:p>
          <a:p>
            <a:pPr marL="171450" lvl="0" indent="-171450" algn="l" rtl="0">
              <a:lnSpc>
                <a:spcPct val="100000"/>
              </a:lnSpc>
              <a:spcBef>
                <a:spcPts val="0"/>
              </a:spcBef>
              <a:spcAft>
                <a:spcPts val="0"/>
              </a:spcAft>
              <a:buSzPts val="1400"/>
              <a:buFont typeface="Arial" panose="020B0604020202020204" pitchFamily="34" charset="0"/>
              <a:buChar char="•"/>
            </a:pPr>
            <a:r>
              <a:rPr lang="en-GB" sz="1200" dirty="0">
                <a:solidFill>
                  <a:schemeClr val="dk1"/>
                </a:solidFill>
                <a:latin typeface="Calibri"/>
                <a:ea typeface="Calibri"/>
                <a:cs typeface="Calibri"/>
                <a:sym typeface="Calibri"/>
              </a:rPr>
              <a:t>{</a:t>
            </a:r>
            <a:r>
              <a:rPr lang="en-GB" sz="1200" b="1" dirty="0">
                <a:solidFill>
                  <a:schemeClr val="dk1"/>
                </a:solidFill>
                <a:latin typeface="Calibri"/>
                <a:ea typeface="Calibri"/>
                <a:cs typeface="Calibri"/>
                <a:sym typeface="Calibri"/>
              </a:rPr>
              <a:t>Promouvoir des services multisectoriels </a:t>
            </a:r>
            <a:r>
              <a:rPr lang="fr-FR" sz="1200" dirty="0">
                <a:solidFill>
                  <a:schemeClr val="dk1"/>
                </a:solidFill>
                <a:latin typeface="Calibri"/>
                <a:ea typeface="Calibri"/>
                <a:cs typeface="Calibri"/>
                <a:sym typeface="Calibri"/>
              </a:rPr>
              <a:t>qui permettent aux enfants qui travaillent (qui travaillaient auparavant) ou en situation de travail des enfants d'acquérir des compétences essentielles et contribuent à réduire les obstacles à l'éducation, tels que</a:t>
            </a:r>
            <a:r>
              <a:rPr lang="en-GB" sz="1200" dirty="0">
                <a:solidFill>
                  <a:schemeClr val="dk1"/>
                </a:solidFill>
                <a:latin typeface="Calibri"/>
                <a:ea typeface="Calibri"/>
                <a:cs typeface="Calibri"/>
                <a:sym typeface="Calibri"/>
              </a:rPr>
              <a:t>: </a:t>
            </a:r>
            <a:endParaRPr dirty="0"/>
          </a:p>
          <a:p>
            <a:pPr marL="171450" lvl="0" indent="-171450" algn="l" rtl="0">
              <a:lnSpc>
                <a:spcPct val="100000"/>
              </a:lnSpc>
              <a:spcBef>
                <a:spcPts val="0"/>
              </a:spcBef>
              <a:spcAft>
                <a:spcPts val="0"/>
              </a:spcAft>
              <a:buSzPts val="1400"/>
              <a:buFont typeface="Arial" panose="020B0604020202020204" pitchFamily="34" charset="0"/>
              <a:buChar char="•"/>
            </a:pPr>
            <a:r>
              <a:rPr lang="fr-FR" sz="1200" dirty="0">
                <a:solidFill>
                  <a:schemeClr val="dk1"/>
                </a:solidFill>
                <a:latin typeface="Calibri"/>
                <a:ea typeface="Calibri"/>
                <a:cs typeface="Calibri"/>
                <a:sym typeface="Calibri"/>
              </a:rPr>
              <a:t>les programmes de santé et de vaccination ; </a:t>
            </a:r>
          </a:p>
          <a:p>
            <a:pPr marL="171450" lvl="0" indent="-171450" algn="l" rtl="0">
              <a:lnSpc>
                <a:spcPct val="100000"/>
              </a:lnSpc>
              <a:spcBef>
                <a:spcPts val="0"/>
              </a:spcBef>
              <a:spcAft>
                <a:spcPts val="0"/>
              </a:spcAft>
              <a:buSzPts val="1400"/>
              <a:buFont typeface="Arial" panose="020B0604020202020204" pitchFamily="34" charset="0"/>
              <a:buChar char="•"/>
            </a:pPr>
            <a:r>
              <a:rPr lang="fr-FR" sz="1200" dirty="0">
                <a:solidFill>
                  <a:schemeClr val="dk1"/>
                </a:solidFill>
                <a:latin typeface="Calibri"/>
                <a:ea typeface="Calibri"/>
                <a:cs typeface="Calibri"/>
                <a:sym typeface="Calibri"/>
              </a:rPr>
              <a:t>les programmes de nutrition et d'alimentation scolaire </a:t>
            </a:r>
          </a:p>
          <a:p>
            <a:pPr marL="171450" lvl="0" indent="-171450" algn="l" rtl="0">
              <a:lnSpc>
                <a:spcPct val="100000"/>
              </a:lnSpc>
              <a:spcBef>
                <a:spcPts val="0"/>
              </a:spcBef>
              <a:spcAft>
                <a:spcPts val="0"/>
              </a:spcAft>
              <a:buSzPts val="1400"/>
              <a:buFont typeface="Arial" panose="020B0604020202020204" pitchFamily="34" charset="0"/>
              <a:buChar char="•"/>
            </a:pPr>
            <a:r>
              <a:rPr lang="fr-FR" sz="1200" dirty="0">
                <a:solidFill>
                  <a:schemeClr val="dk1"/>
                </a:solidFill>
                <a:latin typeface="Calibri"/>
                <a:ea typeface="Calibri"/>
                <a:cs typeface="Calibri"/>
                <a:sym typeface="Calibri"/>
              </a:rPr>
              <a:t>les programmes récréatifs et sportifs </a:t>
            </a:r>
          </a:p>
          <a:p>
            <a:pPr marL="171450" lvl="0" indent="-171450" algn="l" rtl="0">
              <a:lnSpc>
                <a:spcPct val="100000"/>
              </a:lnSpc>
              <a:spcBef>
                <a:spcPts val="0"/>
              </a:spcBef>
              <a:spcAft>
                <a:spcPts val="0"/>
              </a:spcAft>
              <a:buSzPts val="1400"/>
              <a:buFont typeface="Arial" panose="020B0604020202020204" pitchFamily="34" charset="0"/>
              <a:buChar char="•"/>
            </a:pPr>
            <a:r>
              <a:rPr lang="fr-FR" sz="1200" dirty="0">
                <a:solidFill>
                  <a:schemeClr val="dk1"/>
                </a:solidFill>
                <a:latin typeface="Calibri"/>
                <a:ea typeface="Calibri"/>
                <a:cs typeface="Calibri"/>
                <a:sym typeface="Calibri"/>
              </a:rPr>
              <a:t>les activités de groupes de pairs et les programmes de compétence de vie</a:t>
            </a:r>
            <a:r>
              <a:rPr lang="en-GB" sz="1200" dirty="0">
                <a:solidFill>
                  <a:schemeClr val="dk1"/>
                </a:solidFill>
                <a:latin typeface="Calibri"/>
                <a:ea typeface="Calibri"/>
                <a:cs typeface="Calibri"/>
                <a:sym typeface="Calibri"/>
              </a:rPr>
              <a:t>. </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p:txBody>
      </p:sp>
      <p:sp>
        <p:nvSpPr>
          <p:cNvPr id="505" name="Google Shape;505;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23</a:t>
            </a:fld>
            <a:endParaRP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5"/>
        <p:cNvGrpSpPr/>
        <p:nvPr/>
      </p:nvGrpSpPr>
      <p:grpSpPr>
        <a:xfrm>
          <a:off x="0" y="0"/>
          <a:ext cx="0" cy="0"/>
          <a:chOff x="0" y="0"/>
          <a:chExt cx="0" cy="0"/>
        </a:xfrm>
      </p:grpSpPr>
      <p:sp>
        <p:nvSpPr>
          <p:cNvPr id="516" name="Google Shape;516;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7" name="Google Shape;517;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fr-FR" sz="1200" b="1" dirty="0">
                <a:solidFill>
                  <a:schemeClr val="dk1"/>
                </a:solidFill>
                <a:latin typeface="Calibri"/>
                <a:ea typeface="Calibri"/>
                <a:cs typeface="Calibri"/>
                <a:sym typeface="Calibri"/>
              </a:rPr>
              <a:t>ACTIONS CLÉS POUR LES ÉTABLISSEMENTS ET LES SERVICES</a:t>
            </a:r>
            <a:br>
              <a:rPr lang="en-GB" sz="1200" b="1" dirty="0">
                <a:solidFill>
                  <a:schemeClr val="dk1"/>
                </a:solidFill>
                <a:latin typeface="Calibri"/>
                <a:ea typeface="Calibri"/>
                <a:cs typeface="Calibri"/>
                <a:sym typeface="Calibri"/>
              </a:rPr>
            </a:br>
            <a:r>
              <a:rPr lang="en-GB" sz="1200" dirty="0">
                <a:solidFill>
                  <a:schemeClr val="dk1"/>
                </a:solidFill>
                <a:latin typeface="Calibri"/>
                <a:ea typeface="Calibri"/>
                <a:cs typeface="Calibri"/>
                <a:sym typeface="Calibri"/>
              </a:rPr>
              <a:t>{</a:t>
            </a:r>
            <a:r>
              <a:rPr lang="fr-FR" sz="1200" b="1" dirty="0">
                <a:solidFill>
                  <a:schemeClr val="dk1"/>
                </a:solidFill>
                <a:latin typeface="Calibri"/>
                <a:ea typeface="Calibri"/>
                <a:cs typeface="Calibri"/>
                <a:sym typeface="Calibri"/>
              </a:rPr>
              <a:t>Promouvoir la sécurité et l'accessibilité des établissements éducatifs pour tous les apprenants afin de prévenir l'abandon scolaire et le travail des enfants</a:t>
            </a:r>
            <a:r>
              <a:rPr lang="en-US" sz="1200" b="1" dirty="0">
                <a:solidFill>
                  <a:schemeClr val="dk1"/>
                </a:solidFill>
                <a:latin typeface="Calibri"/>
                <a:ea typeface="Calibri"/>
                <a:cs typeface="Calibri"/>
                <a:sym typeface="Calibri"/>
              </a:rPr>
              <a:t>. </a:t>
            </a:r>
            <a:r>
              <a:rPr lang="en-US" sz="1200" dirty="0">
                <a:solidFill>
                  <a:schemeClr val="dk1"/>
                </a:solidFill>
                <a:latin typeface="Calibri"/>
                <a:ea typeface="Calibri"/>
                <a:cs typeface="Calibri"/>
                <a:sym typeface="Calibri"/>
              </a:rPr>
              <a:t>Envisager </a:t>
            </a:r>
            <a:r>
              <a:rPr lang="en-GB" sz="1200" dirty="0">
                <a:solidFill>
                  <a:schemeClr val="dk1"/>
                </a:solidFill>
                <a:latin typeface="Calibri"/>
                <a:ea typeface="Calibri"/>
                <a:cs typeface="Calibri"/>
                <a:sym typeface="Calibri"/>
              </a:rPr>
              <a:t>: </a:t>
            </a:r>
          </a:p>
          <a:p>
            <a:pPr marL="0" lvl="0" indent="0" algn="l" rtl="0">
              <a:lnSpc>
                <a:spcPct val="100000"/>
              </a:lnSpc>
              <a:spcBef>
                <a:spcPts val="0"/>
              </a:spcBef>
              <a:spcAft>
                <a:spcPts val="0"/>
              </a:spcAft>
              <a:buSzPts val="1400"/>
              <a:buNone/>
            </a:pPr>
            <a:endParaRPr dirty="0"/>
          </a:p>
          <a:p>
            <a:pPr marL="171450" lvl="0" indent="-171450" algn="l" rtl="0">
              <a:lnSpc>
                <a:spcPct val="100000"/>
              </a:lnSpc>
              <a:spcBef>
                <a:spcPts val="0"/>
              </a:spcBef>
              <a:spcAft>
                <a:spcPts val="0"/>
              </a:spcAft>
              <a:buSzPts val="1400"/>
              <a:buFont typeface="Arial" panose="020B0604020202020204" pitchFamily="34" charset="0"/>
              <a:buChar char="•"/>
            </a:pPr>
            <a:r>
              <a:rPr lang="fr-FR" sz="1200" dirty="0">
                <a:solidFill>
                  <a:schemeClr val="dk1"/>
                </a:solidFill>
                <a:latin typeface="Calibri"/>
                <a:ea typeface="Calibri"/>
                <a:cs typeface="Calibri"/>
                <a:sym typeface="Calibri"/>
              </a:rPr>
              <a:t>des structures d'apprentissage sûres et résistantes aux catastrophes ; </a:t>
            </a:r>
          </a:p>
          <a:p>
            <a:pPr marL="171450" lvl="0" indent="-171450" algn="l" rtl="0">
              <a:lnSpc>
                <a:spcPct val="100000"/>
              </a:lnSpc>
              <a:spcBef>
                <a:spcPts val="0"/>
              </a:spcBef>
              <a:spcAft>
                <a:spcPts val="0"/>
              </a:spcAft>
              <a:buSzPts val="1400"/>
              <a:buFont typeface="Arial" panose="020B0604020202020204" pitchFamily="34" charset="0"/>
              <a:buChar char="•"/>
            </a:pPr>
            <a:r>
              <a:rPr lang="fr-FR" sz="1200" dirty="0">
                <a:solidFill>
                  <a:schemeClr val="dk1"/>
                </a:solidFill>
                <a:latin typeface="Calibri"/>
                <a:ea typeface="Calibri"/>
                <a:cs typeface="Calibri"/>
                <a:sym typeface="Calibri"/>
              </a:rPr>
              <a:t>des matériels pédagogiques suffisants ; </a:t>
            </a:r>
          </a:p>
          <a:p>
            <a:pPr marL="171450" lvl="0" indent="-171450" algn="l" rtl="0">
              <a:lnSpc>
                <a:spcPct val="100000"/>
              </a:lnSpc>
              <a:spcBef>
                <a:spcPts val="0"/>
              </a:spcBef>
              <a:spcAft>
                <a:spcPts val="0"/>
              </a:spcAft>
              <a:buSzPts val="1400"/>
              <a:buFont typeface="Arial" panose="020B0604020202020204" pitchFamily="34" charset="0"/>
              <a:buChar char="•"/>
            </a:pPr>
            <a:r>
              <a:rPr lang="fr-FR" sz="1200" dirty="0">
                <a:solidFill>
                  <a:schemeClr val="dk1"/>
                </a:solidFill>
                <a:latin typeface="Calibri"/>
                <a:ea typeface="Calibri"/>
                <a:cs typeface="Calibri"/>
                <a:sym typeface="Calibri"/>
              </a:rPr>
              <a:t>des aides à l'apprentissage pour les apprenants ayant des besoins particuliers ; </a:t>
            </a:r>
          </a:p>
          <a:p>
            <a:pPr marL="171450" lvl="0" indent="-171450" algn="l" rtl="0">
              <a:lnSpc>
                <a:spcPct val="100000"/>
              </a:lnSpc>
              <a:spcBef>
                <a:spcPts val="0"/>
              </a:spcBef>
              <a:spcAft>
                <a:spcPts val="0"/>
              </a:spcAft>
              <a:buSzPts val="1400"/>
              <a:buFont typeface="Arial" panose="020B0604020202020204" pitchFamily="34" charset="0"/>
              <a:buChar char="•"/>
            </a:pPr>
            <a:r>
              <a:rPr lang="fr-FR" sz="1200" dirty="0">
                <a:solidFill>
                  <a:schemeClr val="dk1"/>
                </a:solidFill>
                <a:latin typeface="Calibri"/>
                <a:ea typeface="Calibri"/>
                <a:cs typeface="Calibri"/>
                <a:sym typeface="Calibri"/>
              </a:rPr>
              <a:t>des ratios enseignants/étudiants adéquats ; </a:t>
            </a:r>
          </a:p>
          <a:p>
            <a:pPr marL="171450" lvl="0" indent="-171450" algn="l" rtl="0">
              <a:lnSpc>
                <a:spcPct val="100000"/>
              </a:lnSpc>
              <a:spcBef>
                <a:spcPts val="0"/>
              </a:spcBef>
              <a:spcAft>
                <a:spcPts val="0"/>
              </a:spcAft>
              <a:buSzPts val="1400"/>
              <a:buFont typeface="Arial" panose="020B0604020202020204" pitchFamily="34" charset="0"/>
              <a:buChar char="•"/>
            </a:pPr>
            <a:r>
              <a:rPr lang="fr-FR" sz="1200" dirty="0">
                <a:solidFill>
                  <a:schemeClr val="dk1"/>
                </a:solidFill>
                <a:latin typeface="Calibri"/>
                <a:ea typeface="Calibri"/>
                <a:cs typeface="Calibri"/>
                <a:sym typeface="Calibri"/>
              </a:rPr>
              <a:t>des ratios adéquats entre l'espace de la salle de classe et les élèves ; </a:t>
            </a:r>
          </a:p>
          <a:p>
            <a:pPr marL="171450" lvl="0" indent="-171450" algn="l" rtl="0">
              <a:lnSpc>
                <a:spcPct val="100000"/>
              </a:lnSpc>
              <a:spcBef>
                <a:spcPts val="0"/>
              </a:spcBef>
              <a:spcAft>
                <a:spcPts val="0"/>
              </a:spcAft>
              <a:buSzPts val="1400"/>
              <a:buFont typeface="Arial" panose="020B0604020202020204" pitchFamily="34" charset="0"/>
              <a:buChar char="•"/>
            </a:pPr>
            <a:r>
              <a:rPr lang="fr-FR" sz="1200" dirty="0">
                <a:solidFill>
                  <a:schemeClr val="dk1"/>
                </a:solidFill>
                <a:latin typeface="Calibri"/>
                <a:ea typeface="Calibri"/>
                <a:cs typeface="Calibri"/>
                <a:sym typeface="Calibri"/>
              </a:rPr>
              <a:t>des installations EAH adéquates, notamment de l'eau potable, des salles de bain séparées par genre et des installations pour le lavage des mains ; </a:t>
            </a:r>
          </a:p>
          <a:p>
            <a:pPr marL="171450" lvl="0" indent="-171450" algn="l" rtl="0">
              <a:lnSpc>
                <a:spcPct val="100000"/>
              </a:lnSpc>
              <a:spcBef>
                <a:spcPts val="0"/>
              </a:spcBef>
              <a:spcAft>
                <a:spcPts val="0"/>
              </a:spcAft>
              <a:buSzPts val="1400"/>
              <a:buFont typeface="Arial" panose="020B0604020202020204" pitchFamily="34" charset="0"/>
              <a:buChar char="•"/>
            </a:pPr>
            <a:r>
              <a:rPr lang="fr-FR" sz="1200" dirty="0">
                <a:solidFill>
                  <a:schemeClr val="dk1"/>
                </a:solidFill>
                <a:latin typeface="Calibri"/>
                <a:ea typeface="Calibri"/>
                <a:cs typeface="Calibri"/>
                <a:sym typeface="Calibri"/>
              </a:rPr>
              <a:t>des installations de gestion de l'hygiène menstruelle (GHM) dans les écoles, notamment des vestiaires/toilettes réservés et des produits sanitaires</a:t>
            </a:r>
            <a:r>
              <a:rPr lang="en-GB" sz="1200" dirty="0">
                <a:solidFill>
                  <a:schemeClr val="dk1"/>
                </a:solidFill>
                <a:latin typeface="Calibri"/>
                <a:ea typeface="Calibri"/>
                <a:cs typeface="Calibri"/>
                <a:sym typeface="Calibri"/>
              </a:rPr>
              <a:t>. </a:t>
            </a:r>
            <a:endParaRPr dirty="0"/>
          </a:p>
          <a:p>
            <a:pPr marL="0" lvl="0" indent="0" algn="l" rtl="0">
              <a:lnSpc>
                <a:spcPct val="100000"/>
              </a:lnSpc>
              <a:spcBef>
                <a:spcPts val="0"/>
              </a:spcBef>
              <a:spcAft>
                <a:spcPts val="0"/>
              </a:spcAft>
              <a:buSzPts val="1400"/>
              <a:buNone/>
            </a:pPr>
            <a:r>
              <a:rPr lang="en-GB" sz="1200" dirty="0">
                <a:solidFill>
                  <a:schemeClr val="dk1"/>
                </a:solidFill>
                <a:latin typeface="Calibri"/>
                <a:ea typeface="Calibri"/>
                <a:cs typeface="Calibri"/>
                <a:sym typeface="Calibri"/>
              </a:rPr>
              <a:t>{ </a:t>
            </a:r>
            <a:r>
              <a:rPr lang="en-GB" sz="1200" b="1" dirty="0">
                <a:solidFill>
                  <a:schemeClr val="dk1"/>
                </a:solidFill>
                <a:latin typeface="Calibri"/>
                <a:ea typeface="Calibri"/>
                <a:cs typeface="Calibri"/>
                <a:sym typeface="Calibri"/>
              </a:rPr>
              <a:t>Promote multi-sectoral services </a:t>
            </a:r>
            <a:r>
              <a:rPr lang="en-GB" sz="1200" dirty="0">
                <a:solidFill>
                  <a:schemeClr val="dk1"/>
                </a:solidFill>
                <a:latin typeface="Calibri"/>
                <a:ea typeface="Calibri"/>
                <a:cs typeface="Calibri"/>
                <a:sym typeface="Calibri"/>
              </a:rPr>
              <a:t>that equip children who were (formerly) working or in child labour with essential skills and help to reduce barriers to education such as: </a:t>
            </a:r>
            <a:endParaRPr dirty="0"/>
          </a:p>
          <a:p>
            <a:pPr marL="171450" lvl="0" indent="-171450" algn="l" rtl="0">
              <a:lnSpc>
                <a:spcPct val="100000"/>
              </a:lnSpc>
              <a:spcBef>
                <a:spcPts val="0"/>
              </a:spcBef>
              <a:spcAft>
                <a:spcPts val="0"/>
              </a:spcAft>
              <a:buSzPts val="1400"/>
              <a:buFont typeface="Arial" panose="020B0604020202020204" pitchFamily="34" charset="0"/>
              <a:buChar char="•"/>
            </a:pPr>
            <a:r>
              <a:rPr lang="fr-FR" sz="1200" dirty="0">
                <a:solidFill>
                  <a:schemeClr val="dk1"/>
                </a:solidFill>
                <a:latin typeface="Calibri"/>
                <a:ea typeface="Calibri"/>
                <a:cs typeface="Calibri"/>
                <a:sym typeface="Calibri"/>
              </a:rPr>
              <a:t>les programmes de santé et de vaccination ; </a:t>
            </a:r>
          </a:p>
          <a:p>
            <a:pPr marL="171450" lvl="0" indent="-171450" algn="l" rtl="0">
              <a:lnSpc>
                <a:spcPct val="100000"/>
              </a:lnSpc>
              <a:spcBef>
                <a:spcPts val="0"/>
              </a:spcBef>
              <a:spcAft>
                <a:spcPts val="0"/>
              </a:spcAft>
              <a:buSzPts val="1400"/>
              <a:buFont typeface="Arial" panose="020B0604020202020204" pitchFamily="34" charset="0"/>
              <a:buChar char="•"/>
            </a:pPr>
            <a:r>
              <a:rPr lang="fr-FR" sz="1200" dirty="0">
                <a:solidFill>
                  <a:schemeClr val="dk1"/>
                </a:solidFill>
                <a:latin typeface="Calibri"/>
                <a:ea typeface="Calibri"/>
                <a:cs typeface="Calibri"/>
                <a:sym typeface="Calibri"/>
              </a:rPr>
              <a:t>les programmes de nutrition et d'alimentation scolaire </a:t>
            </a:r>
          </a:p>
          <a:p>
            <a:pPr marL="171450" lvl="0" indent="-171450" algn="l" rtl="0">
              <a:lnSpc>
                <a:spcPct val="100000"/>
              </a:lnSpc>
              <a:spcBef>
                <a:spcPts val="0"/>
              </a:spcBef>
              <a:spcAft>
                <a:spcPts val="0"/>
              </a:spcAft>
              <a:buSzPts val="1400"/>
              <a:buFont typeface="Arial" panose="020B0604020202020204" pitchFamily="34" charset="0"/>
              <a:buChar char="•"/>
            </a:pPr>
            <a:r>
              <a:rPr lang="fr-FR" sz="1200" dirty="0">
                <a:solidFill>
                  <a:schemeClr val="dk1"/>
                </a:solidFill>
                <a:latin typeface="Calibri"/>
                <a:ea typeface="Calibri"/>
                <a:cs typeface="Calibri"/>
                <a:sym typeface="Calibri"/>
              </a:rPr>
              <a:t>les programmes récréatifs et sportifs </a:t>
            </a:r>
          </a:p>
          <a:p>
            <a:pPr marL="171450" lvl="0" indent="-171450" algn="l" rtl="0">
              <a:lnSpc>
                <a:spcPct val="100000"/>
              </a:lnSpc>
              <a:spcBef>
                <a:spcPts val="0"/>
              </a:spcBef>
              <a:spcAft>
                <a:spcPts val="0"/>
              </a:spcAft>
              <a:buSzPts val="1400"/>
              <a:buFont typeface="Arial" panose="020B0604020202020204" pitchFamily="34" charset="0"/>
              <a:buChar char="•"/>
            </a:pPr>
            <a:r>
              <a:rPr lang="fr-FR" sz="1200" dirty="0">
                <a:solidFill>
                  <a:schemeClr val="dk1"/>
                </a:solidFill>
                <a:latin typeface="Calibri"/>
                <a:ea typeface="Calibri"/>
                <a:cs typeface="Calibri"/>
                <a:sym typeface="Calibri"/>
              </a:rPr>
              <a:t>les activités de groupes de pairs et les programmes de compétence de vie</a:t>
            </a:r>
            <a:r>
              <a:rPr lang="en-GB" sz="1200" dirty="0">
                <a:solidFill>
                  <a:schemeClr val="dk1"/>
                </a:solidFill>
                <a:latin typeface="Calibri"/>
                <a:ea typeface="Calibri"/>
                <a:cs typeface="Calibri"/>
                <a:sym typeface="Calibri"/>
              </a:rPr>
              <a:t>. </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p:txBody>
      </p:sp>
      <p:sp>
        <p:nvSpPr>
          <p:cNvPr id="518" name="Google Shape;518;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24</a:t>
            </a:fld>
            <a:endParaRP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8"/>
        <p:cNvGrpSpPr/>
        <p:nvPr/>
      </p:nvGrpSpPr>
      <p:grpSpPr>
        <a:xfrm>
          <a:off x="0" y="0"/>
          <a:ext cx="0" cy="0"/>
          <a:chOff x="0" y="0"/>
          <a:chExt cx="0" cy="0"/>
        </a:xfrm>
      </p:grpSpPr>
      <p:sp>
        <p:nvSpPr>
          <p:cNvPr id="529" name="Google Shape;529;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0" name="Google Shape;530;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p:txBody>
      </p:sp>
      <p:sp>
        <p:nvSpPr>
          <p:cNvPr id="531" name="Google Shape;531;p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25</a:t>
            </a:fld>
            <a:endParaRPr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4"/>
        <p:cNvGrpSpPr/>
        <p:nvPr/>
      </p:nvGrpSpPr>
      <p:grpSpPr>
        <a:xfrm>
          <a:off x="0" y="0"/>
          <a:ext cx="0" cy="0"/>
          <a:chOff x="0" y="0"/>
          <a:chExt cx="0" cy="0"/>
        </a:xfrm>
      </p:grpSpPr>
      <p:sp>
        <p:nvSpPr>
          <p:cNvPr id="585" name="Google Shape;585;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6" name="Google Shape;586;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587" name="Google Shape;587;p2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26</a:t>
            </a:fld>
            <a:endParaRPr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2"/>
        <p:cNvGrpSpPr/>
        <p:nvPr/>
      </p:nvGrpSpPr>
      <p:grpSpPr>
        <a:xfrm>
          <a:off x="0" y="0"/>
          <a:ext cx="0" cy="0"/>
          <a:chOff x="0" y="0"/>
          <a:chExt cx="0" cy="0"/>
        </a:xfrm>
      </p:grpSpPr>
      <p:sp>
        <p:nvSpPr>
          <p:cNvPr id="593" name="Google Shape;593;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4" name="Google Shape;594;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595" name="Google Shape;595;p2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27</a:t>
            </a:fld>
            <a:endParaRPr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8"/>
        <p:cNvGrpSpPr/>
        <p:nvPr/>
      </p:nvGrpSpPr>
      <p:grpSpPr>
        <a:xfrm>
          <a:off x="0" y="0"/>
          <a:ext cx="0" cy="0"/>
          <a:chOff x="0" y="0"/>
          <a:chExt cx="0" cy="0"/>
        </a:xfrm>
      </p:grpSpPr>
      <p:sp>
        <p:nvSpPr>
          <p:cNvPr id="599" name="Google Shape;599;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0" name="Google Shape;600;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601" name="Google Shape;601;p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28</a:t>
            </a:fld>
            <a:endParaRPr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6"/>
        <p:cNvGrpSpPr/>
        <p:nvPr/>
      </p:nvGrpSpPr>
      <p:grpSpPr>
        <a:xfrm>
          <a:off x="0" y="0"/>
          <a:ext cx="0" cy="0"/>
          <a:chOff x="0" y="0"/>
          <a:chExt cx="0" cy="0"/>
        </a:xfrm>
      </p:grpSpPr>
      <p:sp>
        <p:nvSpPr>
          <p:cNvPr id="607" name="Google Shape;607;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8" name="Google Shape;608;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p:txBody>
      </p:sp>
      <p:sp>
        <p:nvSpPr>
          <p:cNvPr id="609" name="Google Shape;609;p2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29</a:t>
            </a:fld>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8" name="Google Shape;238;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endParaRPr sz="1200" dirty="0"/>
          </a:p>
        </p:txBody>
      </p:sp>
      <p:sp>
        <p:nvSpPr>
          <p:cNvPr id="239" name="Google Shape;239;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a:t>
            </a:fld>
            <a:endParaRPr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5"/>
        <p:cNvGrpSpPr/>
        <p:nvPr/>
      </p:nvGrpSpPr>
      <p:grpSpPr>
        <a:xfrm>
          <a:off x="0" y="0"/>
          <a:ext cx="0" cy="0"/>
          <a:chOff x="0" y="0"/>
          <a:chExt cx="0" cy="0"/>
        </a:xfrm>
      </p:grpSpPr>
      <p:sp>
        <p:nvSpPr>
          <p:cNvPr id="646" name="Google Shape;646;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7" name="Google Shape;647;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648" name="Google Shape;648;p3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30</a:t>
            </a:fld>
            <a:endParaRPr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1"/>
        <p:cNvGrpSpPr/>
        <p:nvPr/>
      </p:nvGrpSpPr>
      <p:grpSpPr>
        <a:xfrm>
          <a:off x="0" y="0"/>
          <a:ext cx="0" cy="0"/>
          <a:chOff x="0" y="0"/>
          <a:chExt cx="0" cy="0"/>
        </a:xfrm>
      </p:grpSpPr>
      <p:sp>
        <p:nvSpPr>
          <p:cNvPr id="652" name="Google Shape;652;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3" name="Google Shape;653;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654" name="Google Shape;654;p3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31</a:t>
            </a:fld>
            <a:endParaRPr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9"/>
        <p:cNvGrpSpPr/>
        <p:nvPr/>
      </p:nvGrpSpPr>
      <p:grpSpPr>
        <a:xfrm>
          <a:off x="0" y="0"/>
          <a:ext cx="0" cy="0"/>
          <a:chOff x="0" y="0"/>
          <a:chExt cx="0" cy="0"/>
        </a:xfrm>
      </p:grpSpPr>
      <p:sp>
        <p:nvSpPr>
          <p:cNvPr id="660" name="Google Shape;660;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1" name="Google Shape;661;p3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662" name="Google Shape;662;p3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32</a:t>
            </a:fld>
            <a:endParaRPr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5"/>
        <p:cNvGrpSpPr/>
        <p:nvPr/>
      </p:nvGrpSpPr>
      <p:grpSpPr>
        <a:xfrm>
          <a:off x="0" y="0"/>
          <a:ext cx="0" cy="0"/>
          <a:chOff x="0" y="0"/>
          <a:chExt cx="0" cy="0"/>
        </a:xfrm>
      </p:grpSpPr>
      <p:sp>
        <p:nvSpPr>
          <p:cNvPr id="716" name="Google Shape;716;p3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717" name="Google Shape;717;p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3"/>
        <p:cNvGrpSpPr/>
        <p:nvPr/>
      </p:nvGrpSpPr>
      <p:grpSpPr>
        <a:xfrm>
          <a:off x="0" y="0"/>
          <a:ext cx="0" cy="0"/>
          <a:chOff x="0" y="0"/>
          <a:chExt cx="0" cy="0"/>
        </a:xfrm>
      </p:grpSpPr>
      <p:sp>
        <p:nvSpPr>
          <p:cNvPr id="724" name="Google Shape;724;p3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725" name="Google Shape;725;p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46" name="Google Shape;246;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1" name="Google Shape;251;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52" name="Google Shape;252;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5</a:t>
            </a:fld>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9" name="Google Shape;259;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1200" b="1" dirty="0">
                <a:solidFill>
                  <a:schemeClr val="dk1"/>
                </a:solidFill>
                <a:latin typeface="Calibri"/>
                <a:ea typeface="Calibri"/>
                <a:cs typeface="Calibri"/>
                <a:sym typeface="Calibri"/>
              </a:rPr>
              <a:t>Daniel</a:t>
            </a:r>
            <a:r>
              <a:rPr lang="en-GB" sz="1200" dirty="0">
                <a:solidFill>
                  <a:schemeClr val="dk1"/>
                </a:solidFill>
                <a:latin typeface="Calibri"/>
                <a:ea typeface="Calibri"/>
                <a:cs typeface="Calibri"/>
                <a:sym typeface="Calibri"/>
              </a:rPr>
              <a:t> </a:t>
            </a:r>
            <a:endParaRPr dirty="0"/>
          </a:p>
          <a:p>
            <a:pPr marL="0" lvl="0" indent="0" algn="l" rtl="0">
              <a:lnSpc>
                <a:spcPct val="100000"/>
              </a:lnSpc>
              <a:spcBef>
                <a:spcPts val="0"/>
              </a:spcBef>
              <a:spcAft>
                <a:spcPts val="0"/>
              </a:spcAft>
              <a:buSzPts val="1400"/>
              <a:buNone/>
            </a:pPr>
            <a:r>
              <a:rPr lang="fr-FR" sz="1200" dirty="0">
                <a:solidFill>
                  <a:schemeClr val="dk1"/>
                </a:solidFill>
                <a:latin typeface="Calibri"/>
                <a:ea typeface="Calibri"/>
                <a:cs typeface="Calibri"/>
                <a:sym typeface="Calibri"/>
              </a:rPr>
              <a:t>Daniel, 13 ans, vit avec sa famille dans un petit village rural. Avant l'épidémie, il était scolarisé, mais après de longues périodes de fermeture des écoles pendant l'épidémie de Covid-19, Daniel a commencé à travailler. « Il n'y avait rien à faire à la maison, et ma famille était très pauvre, mes parents avaient un petit commerce, mais ils ont perdu beaucoup de clients pendant le confinement et ont dû emprunter de l'argent, je ne voulais pas rester assis à ne rien faire, mes frères et sœurs avaient tellement faim. Nous avions l'habitude d'avoir un peu de nourriture à l'école, mais cela s'est arrêté quand l'école a fermé. Si je ne travaille pas, la vie sera plus dure, et nous n'aurons jamais l'argent nécessaire pour retourner à l'école, même lorsque celle-ci ouvrira. »</a:t>
            </a:r>
            <a:endParaRPr dirty="0"/>
          </a:p>
          <a:p>
            <a:pPr marL="0" lvl="0" indent="0" algn="l" rtl="0">
              <a:lnSpc>
                <a:spcPct val="100000"/>
              </a:lnSpc>
              <a:spcBef>
                <a:spcPts val="0"/>
              </a:spcBef>
              <a:spcAft>
                <a:spcPts val="0"/>
              </a:spcAft>
              <a:buSzPts val="1400"/>
              <a:buNone/>
            </a:pPr>
            <a:r>
              <a:rPr lang="en-GB" sz="1200" b="1"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en-GB" sz="1200" b="1" dirty="0">
                <a:solidFill>
                  <a:schemeClr val="dk1"/>
                </a:solidFill>
                <a:latin typeface="Calibri"/>
                <a:ea typeface="Calibri"/>
                <a:cs typeface="Calibri"/>
                <a:sym typeface="Calibri"/>
              </a:rPr>
              <a:t>Risques </a:t>
            </a:r>
            <a:endParaRPr sz="1200" dirty="0">
              <a:solidFill>
                <a:schemeClr val="dk1"/>
              </a:solidFill>
              <a:latin typeface="Calibri"/>
              <a:ea typeface="Calibri"/>
              <a:cs typeface="Calibri"/>
              <a:sym typeface="Calibri"/>
            </a:endParaRPr>
          </a:p>
          <a:p>
            <a:pPr marL="17145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Les écoles ont été fermées pendant de longues périodes,  </a:t>
            </a:r>
          </a:p>
          <a:p>
            <a:pPr marL="17145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Manque d'accès à l'internet et à la technologie, impossibilité de participer à l'apprentissage à distance. </a:t>
            </a:r>
          </a:p>
          <a:p>
            <a:pPr marL="17145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Les périodes d'absence de l'école entraînent des risques accrus de travail des enfants.</a:t>
            </a:r>
          </a:p>
          <a:p>
            <a:pPr marL="17145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La restriction de la liberté de mouvement réduit le suivi et le soutien disponibles dans les écoles (et, en dehors de l'école, par les chefs de communauté, les CSO, les équipes de STE, etc. Capacité réduite du gouvernement à soutenir les enfants vulnérables.</a:t>
            </a:r>
          </a:p>
          <a:p>
            <a:pPr marL="17145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 confinement réduit le soutien social tel que les programmes de repas gratuits, les services de santé, les services de garde d'enfants et d'autres services sociaux.</a:t>
            </a:r>
          </a:p>
          <a:p>
            <a:pPr marL="17145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L'absentéisme des enseignants et la rotation rapide du personnel affectent le soutien aux enfants à risque. </a:t>
            </a:r>
          </a:p>
          <a:p>
            <a:pPr marL="17145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Décisions d'abandonner définitivement l'école.</a:t>
            </a:r>
          </a:p>
          <a:p>
            <a:pPr marL="17145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L'impact économique fait qu'il est difficile pour les familles de soutenir l'éducation et de payer les frais de scolarité, les fournitures et les uniformes ou oblige les enfants à travailler ou à continuer à travailler après l'ouverture de l'école.</a:t>
            </a:r>
          </a:p>
          <a:p>
            <a:pPr marL="17145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Il est difficile de gérer les heures de travail, de suivre les cours ou d'assister régulièrement aux cours en raison des exigences du travail. </a:t>
            </a:r>
          </a:p>
          <a:p>
            <a:pPr marL="17145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Malgré la gratuité de l'enseignement, de nombreuses familles doivent encore payer les frais de scolarité et les coûts supplémentaires.</a:t>
            </a:r>
          </a:p>
          <a:p>
            <a:pPr marL="17145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Les enfants peuvent ne pas être intéressés par un retour à l'école une fois qu'ils ont commencé à gagner de l'argent au travail et à acquérir des compétences pratiques basées sur le travail </a:t>
            </a:r>
            <a:r>
              <a:rPr lang="en-GB" sz="1200" dirty="0">
                <a:solidFill>
                  <a:schemeClr val="dk1"/>
                </a:solidFill>
                <a:latin typeface="Calibri"/>
                <a:ea typeface="Calibri"/>
                <a:cs typeface="Calibri"/>
                <a:sym typeface="Calibri"/>
              </a:rPr>
              <a:t>–</a:t>
            </a:r>
            <a:r>
              <a:rPr lang="fr-FR" sz="1200" dirty="0">
                <a:solidFill>
                  <a:schemeClr val="dk1"/>
                </a:solidFill>
                <a:latin typeface="Calibri"/>
                <a:ea typeface="Calibri"/>
                <a:cs typeface="Calibri"/>
                <a:sym typeface="Calibri"/>
              </a:rPr>
              <a:t> ils considèrent comme un programme d'études sans intérêt.</a:t>
            </a:r>
            <a:endParaRPr lang="fr-FR" dirty="0"/>
          </a:p>
          <a:p>
            <a:pPr marL="0" lvl="0" indent="0" algn="l" rtl="0">
              <a:lnSpc>
                <a:spcPct val="100000"/>
              </a:lnSpc>
              <a:spcBef>
                <a:spcPts val="0"/>
              </a:spcBef>
              <a:spcAft>
                <a:spcPts val="0"/>
              </a:spcAft>
              <a:buSzPts val="14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en-GB" sz="1200" dirty="0">
                <a:solidFill>
                  <a:schemeClr val="dk1"/>
                </a:solidFill>
                <a:latin typeface="Calibri"/>
                <a:ea typeface="Calibri"/>
                <a:cs typeface="Calibri"/>
                <a:sym typeface="Calibri"/>
              </a:rPr>
              <a:t>(Photo https://blogs.worldbank.org/education/educational-challenges-and-opportunities-covid-19-pandemic) </a:t>
            </a:r>
            <a:endParaRPr dirty="0"/>
          </a:p>
          <a:p>
            <a:pPr marL="0" lvl="0" indent="0" algn="l" rtl="0">
              <a:lnSpc>
                <a:spcPct val="100000"/>
              </a:lnSpc>
              <a:spcBef>
                <a:spcPts val="0"/>
              </a:spcBef>
              <a:spcAft>
                <a:spcPts val="0"/>
              </a:spcAft>
              <a:buSzPts val="1400"/>
              <a:buNone/>
            </a:pPr>
            <a:r>
              <a:rPr lang="en-GB" sz="1200" dirty="0">
                <a:solidFill>
                  <a:schemeClr val="dk1"/>
                </a:solidFill>
                <a:latin typeface="Calibri"/>
                <a:ea typeface="Calibri"/>
                <a:cs typeface="Calibri"/>
                <a:sym typeface="Calibri"/>
              </a:rPr>
              <a:t> </a:t>
            </a:r>
            <a:endParaRPr dirty="0"/>
          </a:p>
        </p:txBody>
      </p:sp>
      <p:sp>
        <p:nvSpPr>
          <p:cNvPr id="260" name="Google Shape;260;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6</a:t>
            </a:fld>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8" name="Google Shape;268;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1200" b="1" dirty="0">
                <a:solidFill>
                  <a:schemeClr val="dk1"/>
                </a:solidFill>
                <a:latin typeface="Calibri"/>
                <a:ea typeface="Calibri"/>
                <a:cs typeface="Calibri"/>
                <a:sym typeface="Calibri"/>
              </a:rPr>
              <a:t>Sana </a:t>
            </a:r>
            <a:r>
              <a:rPr lang="en-GB" sz="1200" dirty="0">
                <a:solidFill>
                  <a:schemeClr val="dk1"/>
                </a:solidFill>
                <a:latin typeface="Calibri"/>
                <a:ea typeface="Calibri"/>
                <a:cs typeface="Calibri"/>
                <a:sym typeface="Calibri"/>
              </a:rPr>
              <a:t> </a:t>
            </a:r>
            <a:r>
              <a:rPr lang="en-GB" sz="1200" b="1"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fr-FR" sz="1200" dirty="0">
                <a:solidFill>
                  <a:schemeClr val="dk1"/>
                </a:solidFill>
                <a:latin typeface="Calibri"/>
                <a:ea typeface="Calibri"/>
                <a:cs typeface="Calibri"/>
                <a:sym typeface="Calibri"/>
              </a:rPr>
              <a:t>Sana a 15 ans, elle était à l'école lorsque le tremblement de terre a frappé. Sa classe est restée intacte, mais certaines classes ont été gravement endommagées et des enfants ont été blessés et tués lorsque les murs et les plafonds se sont effondrés. Sana vit avec son père, ses grands-parents âgés et ses jeunes frères et sœurs. L'école a été fermée pendant un certain temps, le temps d'installer des salles de classe temporaires à côté des salles de classe les moins endommagées. « Mes parents étaient heureux quand l'école était fermée, ils étaient très occupés et avaient besoin de moi pour collecter l'eau et faire le ménage. Maintenant que l'école est ouverte, j'avais hâte de retourner à l'école, mais apprendre n'est plus amusant, les classes sont bruyantes et on ne s'y sent pas en sécurité. J'essaie de rattraper mon retard à la maison et de préparer mes examens, mais mes parents veulent que je les aide tout le temps, parfois ils me demandent d'aller à l'école juste pour être inscrite dans le registre et ensuite de rentrer à la maison pour aider à prendre soin de mes grands-parents, certains jours je n'y vais tout simplement pas... cela semble inutile si je ne réussis pas mes examens. »</a:t>
            </a:r>
            <a:r>
              <a:rPr lang="en-GB" sz="1200" dirty="0">
                <a:solidFill>
                  <a:schemeClr val="dk1"/>
                </a:solidFill>
                <a:latin typeface="Calibri"/>
                <a:ea typeface="Calibri"/>
                <a:cs typeface="Calibri"/>
                <a:sym typeface="Calibri"/>
              </a:rPr>
              <a:t> </a:t>
            </a:r>
            <a:endParaRPr dirty="0"/>
          </a:p>
          <a:p>
            <a:pPr marL="0" lvl="0" indent="0" algn="l" rtl="0">
              <a:lnSpc>
                <a:spcPct val="100000"/>
              </a:lnSpc>
              <a:spcBef>
                <a:spcPts val="0"/>
              </a:spcBef>
              <a:spcAft>
                <a:spcPts val="0"/>
              </a:spcAft>
              <a:buSzPts val="1400"/>
              <a:buNone/>
            </a:pPr>
            <a:r>
              <a:rPr lang="en-GB" sz="1200" dirty="0">
                <a:solidFill>
                  <a:schemeClr val="dk1"/>
                </a:solidFill>
                <a:latin typeface="Calibri"/>
                <a:ea typeface="Calibri"/>
                <a:cs typeface="Calibri"/>
                <a:sym typeface="Calibri"/>
              </a:rPr>
              <a:t> </a:t>
            </a:r>
            <a:endParaRPr dirty="0"/>
          </a:p>
          <a:p>
            <a:pPr marL="0" lvl="0" indent="0" algn="l" rtl="0">
              <a:lnSpc>
                <a:spcPct val="100000"/>
              </a:lnSpc>
              <a:spcBef>
                <a:spcPts val="0"/>
              </a:spcBef>
              <a:spcAft>
                <a:spcPts val="0"/>
              </a:spcAft>
              <a:buSzPts val="1400"/>
              <a:buNone/>
            </a:pPr>
            <a:r>
              <a:rPr lang="en-GB" sz="1200" dirty="0">
                <a:solidFill>
                  <a:schemeClr val="dk1"/>
                </a:solidFill>
                <a:latin typeface="Calibri"/>
                <a:ea typeface="Calibri"/>
                <a:cs typeface="Calibri"/>
                <a:sym typeface="Calibri"/>
              </a:rPr>
              <a:t>Risques </a:t>
            </a:r>
            <a:endParaRPr dirty="0"/>
          </a:p>
          <a:p>
            <a:pPr marL="17145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Réorientation des priorités de l'éducation de qualité, de la capacité d'enseignement, de l'accès pour tous, etc., vers la construction de bâtiments scolaires temporaires/permanents et le développement d'un environnement d'apprentissage sûr et favorable.</a:t>
            </a:r>
          </a:p>
          <a:p>
            <a:pPr marL="17145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La capacité de concentration à l'école peut être entravée par les expériences vécues pendant le séisme, l'apprentissage dans une école non sécurisée ou la détresse psychosociale. </a:t>
            </a:r>
          </a:p>
          <a:p>
            <a:pPr marL="17145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Accès insuffisant à l'eau et à l'assainissement à l'école en raison de problèmes préexistants et des dommages causés par le séisme.</a:t>
            </a:r>
          </a:p>
          <a:p>
            <a:pPr marL="17145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L'impact économique du tremblement de terre entrave la capacité des enfants à aller à l'école, au profit du travail. </a:t>
            </a:r>
          </a:p>
          <a:p>
            <a:pPr marL="17145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L'augmentation de la charge de travail des ménages pour répondre aux besoins engage davantage d'enfants : travaux ménagers, collecte d'eau, activités de subsistance.  </a:t>
            </a:r>
          </a:p>
          <a:p>
            <a:pPr marL="17145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L'absentéisme des enseignants après une catastrophe naturelle signifie que les enfants à risque peuvent ne pas être identifiés.  </a:t>
            </a:r>
          </a:p>
          <a:p>
            <a:pPr marL="17145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L'érosion continue de l'accessibilité et de la qualité de l'éducation rend l'école moins attrayante (sécurité de l'environnement scolaire, sécurité des déplacements vers et de l'école/mauvais environnement d'apprentissage, surpopulation</a:t>
            </a:r>
            <a:r>
              <a:rPr lang="en-GB" sz="1200" dirty="0">
                <a:solidFill>
                  <a:schemeClr val="dk1"/>
                </a:solidFill>
                <a:latin typeface="Calibri"/>
                <a:ea typeface="Calibri"/>
                <a:cs typeface="Calibri"/>
                <a:sym typeface="Calibri"/>
              </a:rPr>
              <a:t>, </a:t>
            </a:r>
            <a:endParaRPr dirty="0"/>
          </a:p>
          <a:p>
            <a:pPr marL="171450" lvl="0" indent="-95250"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200"/>
              <a:buFont typeface="Calibri"/>
              <a:buNone/>
            </a:pPr>
            <a:r>
              <a:rPr lang="en-GB" sz="1200" dirty="0">
                <a:solidFill>
                  <a:schemeClr val="dk1"/>
                </a:solidFill>
                <a:latin typeface="Calibri"/>
                <a:ea typeface="Calibri"/>
                <a:cs typeface="Calibri"/>
                <a:sym typeface="Calibri"/>
              </a:rPr>
              <a:t>Photo credit: https://plan-international.org/press-releases/nepal-earthquake-urgent-need-rebuild-and-repair-schools</a:t>
            </a:r>
            <a:endParaRPr dirty="0"/>
          </a:p>
        </p:txBody>
      </p:sp>
      <p:sp>
        <p:nvSpPr>
          <p:cNvPr id="269" name="Google Shape;269;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7</a:t>
            </a:fld>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7" name="Google Shape;277;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1200" b="1" dirty="0">
                <a:solidFill>
                  <a:schemeClr val="dk1"/>
                </a:solidFill>
                <a:latin typeface="Calibri"/>
                <a:ea typeface="Calibri"/>
                <a:cs typeface="Calibri"/>
                <a:sym typeface="Calibri"/>
              </a:rPr>
              <a:t>Eila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fr-FR" sz="1200" dirty="0">
                <a:solidFill>
                  <a:schemeClr val="dk1"/>
                </a:solidFill>
                <a:latin typeface="Calibri"/>
                <a:ea typeface="Calibri"/>
                <a:cs typeface="Calibri"/>
                <a:sym typeface="Calibri"/>
              </a:rPr>
              <a:t>« Ces dernières années ont été très difficiles pour ma famille. Les pluies ont été très fortes et ont inondé de grandes parties de notre village, parfois il y a des glissements de terrain qui bloquent les routes. Chaque fois que cela se produit, nous devons nous réinstaller à l'école qui est aussi le refuge d'urgence, nous avons du mal à étudier, et nos livres et uniformes sont endommagés. Normalement, pendant la saison sèche, nous pouvons nous remettre des pluies, mais cette année, il a fait si chaud et si sec qu'il y a eu des pénuries d'eau, des incendies et des animaux sauvages qui sont venus dans le village pour trouver de la nourriture et de l'eau. Tout cela est très perturbant. La ferme de ma famille a été durement touchée. Quand il y a des inondations, nous ne pouvons que patienter en attendant que l'eau se retire, et pendant les sécheresses, il n'y a pas assez d'eau pour boire et se laver, et il n'y a rien que nous puissions faire pour empêcher nos récoltes d'être mauvaises. Mon père est mort quand j'étais petite, et maintenant ma mère dit que c'est elle ou moi qui doit déménager pour trouver du travail, elle ne veut pas le faire car elle veut que je continue l'école, mais nous ne pouvons pas nous le permettre pour le moment. Ma mère a fait appel à un prêteur local pour envoyer mes jeunes frères à l'école mais il n'y a pas assez d'argent pour moi, à la place je travaille pour aider ma mère à la ferme et dans sa petite maison de couture</a:t>
            </a:r>
            <a:r>
              <a:rPr lang="en-GB" sz="1200" dirty="0">
                <a:solidFill>
                  <a:schemeClr val="dk1"/>
                </a:solidFill>
                <a:latin typeface="Calibri"/>
                <a:ea typeface="Calibri"/>
                <a:cs typeface="Calibri"/>
                <a:sym typeface="Calibri"/>
              </a:rPr>
              <a:t>.</a:t>
            </a:r>
            <a:r>
              <a:rPr lang="fr-FR" sz="1200" dirty="0">
                <a:solidFill>
                  <a:schemeClr val="dk1"/>
                </a:solidFill>
                <a:latin typeface="Calibri"/>
                <a:ea typeface="Calibri"/>
                <a:cs typeface="Calibri"/>
                <a:sym typeface="Calibri"/>
              </a:rPr>
              <a:t> »</a:t>
            </a:r>
            <a:endParaRPr lang="fr-FR" dirty="0"/>
          </a:p>
          <a:p>
            <a:pPr marL="0" lvl="0" indent="0" algn="l" rtl="0">
              <a:lnSpc>
                <a:spcPct val="100000"/>
              </a:lnSpc>
              <a:spcBef>
                <a:spcPts val="0"/>
              </a:spcBef>
              <a:spcAft>
                <a:spcPts val="0"/>
              </a:spcAft>
              <a:buSzPts val="1400"/>
              <a:buNone/>
            </a:pPr>
            <a:r>
              <a:rPr lang="en-GB" sz="1200" dirty="0">
                <a:solidFill>
                  <a:schemeClr val="dk1"/>
                </a:solidFill>
                <a:latin typeface="Calibri"/>
                <a:ea typeface="Calibri"/>
                <a:cs typeface="Calibri"/>
                <a:sym typeface="Calibri"/>
              </a:rPr>
              <a:t> </a:t>
            </a:r>
            <a:endParaRPr dirty="0"/>
          </a:p>
          <a:p>
            <a:pPr marL="0" lvl="0" indent="0" algn="l" rtl="0">
              <a:lnSpc>
                <a:spcPct val="100000"/>
              </a:lnSpc>
              <a:spcBef>
                <a:spcPts val="0"/>
              </a:spcBef>
              <a:spcAft>
                <a:spcPts val="0"/>
              </a:spcAft>
              <a:buSzPts val="1400"/>
              <a:buNone/>
            </a:pPr>
            <a:r>
              <a:rPr lang="en-GB" sz="1200" b="1" dirty="0">
                <a:solidFill>
                  <a:schemeClr val="dk1"/>
                </a:solidFill>
                <a:latin typeface="Calibri"/>
                <a:ea typeface="Calibri"/>
                <a:cs typeface="Calibri"/>
                <a:sym typeface="Calibri"/>
              </a:rPr>
              <a:t>Risques</a:t>
            </a:r>
            <a:endParaRPr sz="1200" dirty="0">
              <a:solidFill>
                <a:schemeClr val="dk1"/>
              </a:solidFill>
              <a:latin typeface="Calibri"/>
              <a:ea typeface="Calibri"/>
              <a:cs typeface="Calibri"/>
              <a:sym typeface="Calibri"/>
            </a:endParaRPr>
          </a:p>
          <a:p>
            <a:pPr marL="17145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La gravité et la fréquence accrues de la sécheresse, des inondations et des glissements de terrain ont des effets à court et à long terme qui aggravent la pauvreté des parents et les stratégies d'adaptation négatives qui impliquent différentes formes de travail des enfants, rémunéré ou non, notamment :</a:t>
            </a:r>
          </a:p>
          <a:p>
            <a:pPr marL="17145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La perturbation quotidienne (de l'éducation et d'autres services), l’impact négatif sur la qualité de l'éducation, la privation d'éducation (fermetures temporaires et/ou fréquentation intermittente de l'école), la création d'un environnement propice à l'abandon temporaire ou permanent de l'école et risque que les enfants prennent un emploi temporaire ou permanent/travail des enfants, des absences plus longues de l'école augmentent la probabilité d'un abandon complet.</a:t>
            </a:r>
          </a:p>
          <a:p>
            <a:pPr marL="17145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Les déménagements répétés, les déplacements de familles, la perte des moyens de subsistance et autres poussent les enfants vers le marché du travail pour aider leur famille et augmentent le risque d'abandon scolaire. </a:t>
            </a:r>
          </a:p>
          <a:p>
            <a:pPr marL="17145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L’aggravation des conditions de pauvreté et de la marginalisation et de la vulnérabilité socio-économiques préexistantes (familles monoparentales, prise en charge des personnes âgées, moyens de subsistance agricoles, etc.)</a:t>
            </a:r>
          </a:p>
          <a:p>
            <a:pPr marL="17145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La migration des parents peut entraîner une supervision et une prise en charge inadéquates, une baisse de la fréquentation scolaire, une probabilité accrue d'abandon scolaire, de négligence, d'abus, etc. Les transferts de fonds peuvent décourager l'éducation (par exemple, progression des adolescents, achat de téléphones portables, gain d'argent, travail quotidien). </a:t>
            </a:r>
          </a:p>
          <a:p>
            <a:pPr marL="17145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Pauvreté accrue, difficultés, cycles d'endettement, impact sur la capacité à fournir les produits de première nécessité pour que les enfants aillent à l'école (vêtements, chaussures, transport, frais de scolarité, savon de toilette, nourriture à l'école et avant l'école, remplacement des uniformes et des fournitures scolaires endommagés).</a:t>
            </a:r>
          </a:p>
          <a:p>
            <a:pPr marL="17145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Impact psychosocial </a:t>
            </a:r>
            <a:r>
              <a:rPr lang="en-GB" sz="1200" dirty="0">
                <a:solidFill>
                  <a:schemeClr val="dk1"/>
                </a:solidFill>
                <a:latin typeface="Calibri"/>
                <a:ea typeface="Calibri"/>
                <a:cs typeface="Calibri"/>
                <a:sym typeface="Calibri"/>
              </a:rPr>
              <a:t>–</a:t>
            </a:r>
            <a:r>
              <a:rPr lang="fr-FR" sz="1200" dirty="0">
                <a:solidFill>
                  <a:schemeClr val="dk1"/>
                </a:solidFill>
                <a:latin typeface="Calibri"/>
                <a:ea typeface="Calibri"/>
                <a:cs typeface="Calibri"/>
                <a:sym typeface="Calibri"/>
              </a:rPr>
              <a:t> peur des inondations et des glissements de terrain, incapacité à dormir, concentration réduite, sécurité à l'école.</a:t>
            </a:r>
          </a:p>
          <a:p>
            <a:pPr marL="17145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Destruction des infrastructures scolaires, surpopulation, classes à deux niveaux, perte de matériel pédagogique. </a:t>
            </a:r>
          </a:p>
          <a:p>
            <a:pPr marL="17145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La sécheresse accroît la présence d'animaux sauvages, ce qui empêche les enfants d'assister à des activités importantes pour les enfants qui travaillent (cours de soutien, cours du soir ou de rattrapage) et/ou les oblige à terminer les cours plus tôt. </a:t>
            </a:r>
          </a:p>
          <a:p>
            <a:pPr marL="17145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D'autres problèmes qui poussent les enfants au travail des enfants (en cas de chaleur extrême/de sécheresse) peuvent inclure le manque d'eau, l'eau potable, les difficultés à se laver et à faire la lessive, les filles recherchent l'intimité pour se laver plus loin de la maison, ce qui les met en retard pour/ne vont pas à l'école, les difficultés à se concentrer dans des salles de classe chaudes, la vulnérabilité aux maladies, aider la famille à aller chercher de l'eau prend plus de temps/marcher plus loin </a:t>
            </a:r>
            <a:r>
              <a:rPr lang="en-GB" sz="1200" dirty="0">
                <a:solidFill>
                  <a:schemeClr val="dk1"/>
                </a:solidFill>
                <a:latin typeface="Calibri"/>
                <a:ea typeface="Calibri"/>
                <a:cs typeface="Calibri"/>
                <a:sym typeface="Calibri"/>
              </a:rPr>
              <a:t>–</a:t>
            </a:r>
            <a:r>
              <a:rPr lang="fr-FR" sz="1200" dirty="0">
                <a:solidFill>
                  <a:schemeClr val="dk1"/>
                </a:solidFill>
                <a:latin typeface="Calibri"/>
                <a:ea typeface="Calibri"/>
                <a:cs typeface="Calibri"/>
                <a:sym typeface="Calibri"/>
              </a:rPr>
              <a:t> retard dans la fréquentation de l'école. </a:t>
            </a:r>
          </a:p>
          <a:p>
            <a:pPr marL="17145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RRC, préparation, atténuation ? </a:t>
            </a:r>
          </a:p>
          <a:p>
            <a:pPr marL="17145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Disponibilité des classes de l'école secondaire dans les villages ruraux, pour poursuivre l'éducation, les enfants plus âgés doivent parcourir de longues distances et payer les frais de déplacement, ce qui constitue un facteur dissuasif supplémentaire pour la poursuite de la scolarité.</a:t>
            </a:r>
            <a:endParaRPr dirty="0"/>
          </a:p>
          <a:p>
            <a:pPr marL="171450" lvl="0" indent="-95250"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200"/>
              <a:buFont typeface="Arial"/>
              <a:buNone/>
            </a:pPr>
            <a:r>
              <a:rPr lang="en-GB" sz="1200" dirty="0">
                <a:solidFill>
                  <a:schemeClr val="dk1"/>
                </a:solidFill>
                <a:latin typeface="Calibri"/>
                <a:ea typeface="Calibri"/>
                <a:cs typeface="Calibri"/>
                <a:sym typeface="Calibri"/>
              </a:rPr>
              <a:t>Photo: https://www.ilo.org/wcmsp5/groups/public/---ed_norm/---ipec/documents/publication/wcms_651800.pdf</a:t>
            </a:r>
            <a:endParaRPr dirty="0"/>
          </a:p>
        </p:txBody>
      </p:sp>
      <p:sp>
        <p:nvSpPr>
          <p:cNvPr id="278" name="Google Shape;278;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8</a:t>
            </a:fld>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6" name="Google Shape;286;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1200" b="1" dirty="0">
                <a:solidFill>
                  <a:schemeClr val="dk1"/>
                </a:solidFill>
                <a:latin typeface="Calibri"/>
                <a:ea typeface="Calibri"/>
                <a:cs typeface="Calibri"/>
                <a:sym typeface="Calibri"/>
              </a:rPr>
              <a:t>Tahir</a:t>
            </a:r>
            <a:r>
              <a:rPr lang="en-GB" sz="1200" dirty="0">
                <a:solidFill>
                  <a:schemeClr val="dk1"/>
                </a:solidFill>
                <a:latin typeface="Calibri"/>
                <a:ea typeface="Calibri"/>
                <a:cs typeface="Calibri"/>
                <a:sym typeface="Calibri"/>
              </a:rPr>
              <a:t> </a:t>
            </a:r>
            <a:r>
              <a:rPr lang="en-GB" sz="1200" b="1"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fr-FR" sz="1200" dirty="0">
                <a:solidFill>
                  <a:schemeClr val="dk1"/>
                </a:solidFill>
                <a:latin typeface="Calibri"/>
                <a:ea typeface="Calibri"/>
                <a:cs typeface="Calibri"/>
                <a:sym typeface="Calibri"/>
              </a:rPr>
              <a:t>Tahir a 12 ans ; il était à l'école jusqu'à ce qu'elle soit endommagée lors des combats et occupée par un groupe armé. Plus personne ne va à l'école là-bas, et l'école la plus proche est à 45 minutes de marche. Après que son père ait été gravement blessé lors d'une frappe aérienne, il est désormais le seul pourvoyeur de la famille, et travaille de longues journées dans un atelier en utilisant des machines dangereuses qui mettent en danger sa santé, sa sécurité et son avenir. « J'ai deux sœurs et deux frères. Je n'avais pas le choix, j'ai dû quitter l'école et travailler parce qu'il n'y a personne pour nous soutenir. Si je n'aide pas ma famille, nous ne mangerons pas et aucun des frères et sœurs n'ira à l'école. De toute façon, mes journées sont trop longues, et je n'ai pas le temps d'étudier. Un jour, je veux ouvrir un atelier et une entreprise à moi, au lieu d'avoir un patron qui n'est pas gentil avec moi. Alors mon frère pourra me rejoindre, leur école n'est pas bonne de toute façon, les professeurs ne viennent jamais, les salles de classe n'ont pas de fenêtres ni de portes, elles sont surpeuplées et le trajet n'est pas sûr. C'est triste que l'éducation ait été si durement affectée par la guerre, avant j'aimais les cours. »</a:t>
            </a:r>
            <a:endParaRPr dirty="0"/>
          </a:p>
          <a:p>
            <a:pPr marL="0" lvl="0" indent="0" algn="l" rtl="0">
              <a:lnSpc>
                <a:spcPct val="100000"/>
              </a:lnSpc>
              <a:spcBef>
                <a:spcPts val="0"/>
              </a:spcBef>
              <a:spcAft>
                <a:spcPts val="0"/>
              </a:spcAft>
              <a:buSzPts val="14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en-GB" sz="1200" dirty="0">
                <a:solidFill>
                  <a:schemeClr val="dk1"/>
                </a:solidFill>
                <a:latin typeface="Calibri"/>
                <a:ea typeface="Calibri"/>
                <a:cs typeface="Calibri"/>
                <a:sym typeface="Calibri"/>
              </a:rPr>
              <a:t>Risques</a:t>
            </a:r>
            <a:endParaRPr dirty="0"/>
          </a:p>
          <a:p>
            <a:pPr marL="17145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 manque d'opportunités éducatives et les fermetures d'écoles augmentent les possibilités pour les enfants de s'engager dans le travail. Si les enfants non scolarisés ou ayant récemment abandonné l'école ne sont pas correctement soutenus, ils risquent de ne jamais retourner à l'école au profit du travail. </a:t>
            </a:r>
          </a:p>
          <a:p>
            <a:pPr marL="17145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La marginalisation économique pousse Tahir à travailler. </a:t>
            </a:r>
          </a:p>
          <a:p>
            <a:pPr marL="17145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Coût et impact des blessures et des handicaps du père </a:t>
            </a:r>
          </a:p>
          <a:p>
            <a:pPr marL="17145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On s'inquiète également de plus en plus du </a:t>
            </a:r>
          </a:p>
          <a:p>
            <a:pPr marL="17145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Risque que les frères et sœurs soient progressivement attirés par le travail. </a:t>
            </a:r>
          </a:p>
          <a:p>
            <a:pPr marL="17145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Sécurité à l'école </a:t>
            </a:r>
          </a:p>
          <a:p>
            <a:pPr marL="17145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Éléments de travail forcé ? </a:t>
            </a:r>
          </a:p>
          <a:p>
            <a:pPr marL="17145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Risque de recrutement dans les forces armées qui occupent l'école ? </a:t>
            </a:r>
            <a:r>
              <a:rPr lang="en-GB" sz="1200" dirty="0">
                <a:solidFill>
                  <a:schemeClr val="dk1"/>
                </a:solidFill>
                <a:latin typeface="Calibri"/>
                <a:ea typeface="Calibri"/>
                <a:cs typeface="Calibri"/>
                <a:sym typeface="Calibri"/>
              </a:rPr>
              <a:t> </a:t>
            </a:r>
            <a:endParaRPr dirty="0"/>
          </a:p>
          <a:p>
            <a:pPr marL="171450" lvl="0" indent="-95250"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200"/>
              <a:buFont typeface="Calibri"/>
              <a:buNone/>
            </a:pPr>
            <a:r>
              <a:rPr lang="en-GB" sz="1200" dirty="0">
                <a:solidFill>
                  <a:schemeClr val="dk1"/>
                </a:solidFill>
                <a:latin typeface="Calibri"/>
                <a:ea typeface="Calibri"/>
                <a:cs typeface="Calibri"/>
                <a:sym typeface="Calibri"/>
              </a:rPr>
              <a:t>Photo credit: UNICEF from https://theirworld.org/news/shocking-rise-children-killed-maimed-attacks-on-schools-child-soldiers-un-report </a:t>
            </a:r>
            <a:endParaRPr dirty="0"/>
          </a:p>
          <a:p>
            <a:pPr marL="0" lvl="0" indent="0" algn="l" rtl="0">
              <a:lnSpc>
                <a:spcPct val="100000"/>
              </a:lnSpc>
              <a:spcBef>
                <a:spcPts val="0"/>
              </a:spcBef>
              <a:spcAft>
                <a:spcPts val="0"/>
              </a:spcAft>
              <a:buSzPts val="1400"/>
              <a:buNone/>
            </a:pPr>
            <a:r>
              <a:rPr lang="en-GB" sz="1200" dirty="0">
                <a:solidFill>
                  <a:schemeClr val="dk1"/>
                </a:solidFill>
                <a:latin typeface="Calibri"/>
                <a:ea typeface="Calibri"/>
                <a:cs typeface="Calibri"/>
                <a:sym typeface="Calibri"/>
              </a:rPr>
              <a:t> </a:t>
            </a:r>
            <a:endParaRPr dirty="0"/>
          </a:p>
        </p:txBody>
      </p:sp>
      <p:sp>
        <p:nvSpPr>
          <p:cNvPr id="287" name="Google Shape;287;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9</a:t>
            </a:fld>
            <a:endParaRPr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2"/>
        <p:cNvGrpSpPr/>
        <p:nvPr/>
      </p:nvGrpSpPr>
      <p:grpSpPr>
        <a:xfrm>
          <a:off x="0" y="0"/>
          <a:ext cx="0" cy="0"/>
          <a:chOff x="0" y="0"/>
          <a:chExt cx="0" cy="0"/>
        </a:xfrm>
      </p:grpSpPr>
      <p:sp>
        <p:nvSpPr>
          <p:cNvPr id="13" name="Google Shape;13;p36"/>
          <p:cNvSpPr txBox="1">
            <a:spLocks noGrp="1"/>
          </p:cNvSpPr>
          <p:nvPr>
            <p:ph type="title"/>
          </p:nvPr>
        </p:nvSpPr>
        <p:spPr>
          <a:xfrm>
            <a:off x="6712238" y="4570639"/>
            <a:ext cx="488921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405E79"/>
              </a:buClr>
              <a:buSzPts val="4000"/>
              <a:buFont typeface="Helvetica Neue"/>
              <a:buNone/>
              <a:defRPr sz="4000" b="1">
                <a:solidFill>
                  <a:srgbClr val="405E79"/>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14" name="Google Shape;14;p36"/>
          <p:cNvPicPr preferRelativeResize="0"/>
          <p:nvPr/>
        </p:nvPicPr>
        <p:blipFill rotWithShape="1">
          <a:blip r:embed="rId2">
            <a:alphaModFix/>
          </a:blip>
          <a:srcRect l="30622" t="-2" r="34584"/>
          <a:stretch/>
        </p:blipFill>
        <p:spPr>
          <a:xfrm>
            <a:off x="0" y="14990"/>
            <a:ext cx="4242216" cy="6858000"/>
          </a:xfrm>
          <a:prstGeom prst="rect">
            <a:avLst/>
          </a:prstGeom>
          <a:noFill/>
          <a:ln>
            <a:noFill/>
          </a:ln>
        </p:spPr>
      </p:pic>
      <p:cxnSp>
        <p:nvCxnSpPr>
          <p:cNvPr id="15" name="Google Shape;15;p36"/>
          <p:cNvCxnSpPr/>
          <p:nvPr/>
        </p:nvCxnSpPr>
        <p:spPr>
          <a:xfrm>
            <a:off x="4737140" y="6016980"/>
            <a:ext cx="7454860" cy="0"/>
          </a:xfrm>
          <a:prstGeom prst="straightConnector1">
            <a:avLst/>
          </a:prstGeom>
          <a:noFill/>
          <a:ln w="9525" cap="flat" cmpd="sng">
            <a:solidFill>
              <a:srgbClr val="405E79"/>
            </a:solidFill>
            <a:prstDash val="solid"/>
            <a:miter lim="800000"/>
            <a:headEnd type="none" w="sm" len="sm"/>
            <a:tailEnd type="none" w="sm" len="sm"/>
          </a:ln>
        </p:spPr>
      </p:cxnSp>
      <p:pic>
        <p:nvPicPr>
          <p:cNvPr id="16" name="Google Shape;16;p36"/>
          <p:cNvPicPr preferRelativeResize="0"/>
          <p:nvPr/>
        </p:nvPicPr>
        <p:blipFill rotWithShape="1">
          <a:blip r:embed="rId3">
            <a:alphaModFix/>
          </a:blip>
          <a:srcRect/>
          <a:stretch/>
        </p:blipFill>
        <p:spPr>
          <a:xfrm>
            <a:off x="4603790" y="3746756"/>
            <a:ext cx="1956048" cy="2028668"/>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mp; Two Column - Purple">
  <p:cSld name="Title &amp; Two Column - Purple">
    <p:spTree>
      <p:nvGrpSpPr>
        <p:cNvPr id="1" name="Shape 66"/>
        <p:cNvGrpSpPr/>
        <p:nvPr/>
      </p:nvGrpSpPr>
      <p:grpSpPr>
        <a:xfrm>
          <a:off x="0" y="0"/>
          <a:ext cx="0" cy="0"/>
          <a:chOff x="0" y="0"/>
          <a:chExt cx="0" cy="0"/>
        </a:xfrm>
      </p:grpSpPr>
      <p:sp>
        <p:nvSpPr>
          <p:cNvPr id="67" name="Google Shape;67;p45"/>
          <p:cNvSpPr/>
          <p:nvPr/>
        </p:nvSpPr>
        <p:spPr>
          <a:xfrm>
            <a:off x="0" y="0"/>
            <a:ext cx="12192000" cy="160934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grpSp>
        <p:nvGrpSpPr>
          <p:cNvPr id="68" name="Google Shape;68;p45"/>
          <p:cNvGrpSpPr/>
          <p:nvPr/>
        </p:nvGrpSpPr>
        <p:grpSpPr>
          <a:xfrm>
            <a:off x="-208789" y="0"/>
            <a:ext cx="12609576" cy="2174490"/>
            <a:chOff x="-1" y="5043119"/>
            <a:chExt cx="12192000" cy="1814883"/>
          </a:xfrm>
        </p:grpSpPr>
        <p:pic>
          <p:nvPicPr>
            <p:cNvPr id="69" name="Google Shape;69;p45"/>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70" name="Google Shape;70;p45"/>
            <p:cNvPicPr preferRelativeResize="0"/>
            <p:nvPr/>
          </p:nvPicPr>
          <p:blipFill rotWithShape="1">
            <a:blip r:embed="rId2">
              <a:alphaModFix amt="20000"/>
            </a:blip>
            <a:srcRect l="54597" t="31445" r="16825" b="9028"/>
            <a:stretch/>
          </p:blipFill>
          <p:spPr>
            <a:xfrm rot="5400000">
              <a:off x="8435259" y="3077812"/>
              <a:ext cx="1791433" cy="5722047"/>
            </a:xfrm>
            <a:prstGeom prst="rect">
              <a:avLst/>
            </a:prstGeom>
            <a:noFill/>
            <a:ln>
              <a:noFill/>
            </a:ln>
          </p:spPr>
        </p:pic>
      </p:grpSp>
      <p:sp>
        <p:nvSpPr>
          <p:cNvPr id="71" name="Google Shape;71;p45"/>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2" name="Google Shape;72;p45"/>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3" name="Google Shape;73;p45"/>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4" name="Google Shape;74;p45"/>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45"/>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6" name="Google Shape;76;p45"/>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45"/>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on Colored Background - Green">
  <p:cSld name="Title on Colored Background - Green">
    <p:spTree>
      <p:nvGrpSpPr>
        <p:cNvPr id="1" name="Shape 78"/>
        <p:cNvGrpSpPr/>
        <p:nvPr/>
      </p:nvGrpSpPr>
      <p:grpSpPr>
        <a:xfrm>
          <a:off x="0" y="0"/>
          <a:ext cx="0" cy="0"/>
          <a:chOff x="0" y="0"/>
          <a:chExt cx="0" cy="0"/>
        </a:xfrm>
      </p:grpSpPr>
      <p:sp>
        <p:nvSpPr>
          <p:cNvPr id="79" name="Google Shape;79;p46"/>
          <p:cNvSpPr/>
          <p:nvPr/>
        </p:nvSpPr>
        <p:spPr>
          <a:xfrm>
            <a:off x="0" y="3541"/>
            <a:ext cx="1219200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80" name="Google Shape;80;p46"/>
          <p:cNvSpPr/>
          <p:nvPr/>
        </p:nvSpPr>
        <p:spPr>
          <a:xfrm>
            <a:off x="1941095" y="2837119"/>
            <a:ext cx="8293768" cy="1094802"/>
          </a:xfrm>
          <a:prstGeom prst="rect">
            <a:avLst/>
          </a:prstGeom>
          <a:noFill/>
          <a:ln w="571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81" name="Google Shape;81;p46"/>
          <p:cNvSpPr/>
          <p:nvPr/>
        </p:nvSpPr>
        <p:spPr>
          <a:xfrm>
            <a:off x="2610678" y="2502568"/>
            <a:ext cx="6997148" cy="80210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pic>
        <p:nvPicPr>
          <p:cNvPr id="82" name="Google Shape;82;p46"/>
          <p:cNvPicPr preferRelativeResize="0"/>
          <p:nvPr/>
        </p:nvPicPr>
        <p:blipFill rotWithShape="1">
          <a:blip r:embed="rId2">
            <a:alphaModFix amt="20000"/>
          </a:blip>
          <a:srcRect l="60398" t="16294" r="3320" b="6458"/>
          <a:stretch/>
        </p:blipFill>
        <p:spPr>
          <a:xfrm rot="5400000">
            <a:off x="4171319" y="95874"/>
            <a:ext cx="3849350" cy="12192003"/>
          </a:xfrm>
          <a:prstGeom prst="rect">
            <a:avLst/>
          </a:prstGeom>
          <a:noFill/>
          <a:ln>
            <a:noFill/>
          </a:ln>
        </p:spPr>
      </p:pic>
      <p:sp>
        <p:nvSpPr>
          <p:cNvPr id="83" name="Google Shape;83;p46"/>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 name="Google Shape;84;p46"/>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plit - Green">
  <p:cSld name="Split - Green">
    <p:spTree>
      <p:nvGrpSpPr>
        <p:cNvPr id="1" name="Shape 85"/>
        <p:cNvGrpSpPr/>
        <p:nvPr/>
      </p:nvGrpSpPr>
      <p:grpSpPr>
        <a:xfrm>
          <a:off x="0" y="0"/>
          <a:ext cx="0" cy="0"/>
          <a:chOff x="0" y="0"/>
          <a:chExt cx="0" cy="0"/>
        </a:xfrm>
      </p:grpSpPr>
      <p:sp>
        <p:nvSpPr>
          <p:cNvPr id="86" name="Google Shape;86;p4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87" name="Google Shape;87;p47"/>
          <p:cNvSpPr/>
          <p:nvPr/>
        </p:nvSpPr>
        <p:spPr>
          <a:xfrm>
            <a:off x="0" y="0"/>
            <a:ext cx="357254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016794"/>
              </a:solidFill>
              <a:latin typeface="Calibri"/>
              <a:ea typeface="Calibri"/>
              <a:cs typeface="Calibri"/>
              <a:sym typeface="Calibri"/>
            </a:endParaRPr>
          </a:p>
        </p:txBody>
      </p:sp>
      <p:pic>
        <p:nvPicPr>
          <p:cNvPr id="88" name="Google Shape;88;p47"/>
          <p:cNvPicPr preferRelativeResize="0"/>
          <p:nvPr/>
        </p:nvPicPr>
        <p:blipFill rotWithShape="1">
          <a:blip r:embed="rId2">
            <a:alphaModFix amt="20000"/>
          </a:blip>
          <a:srcRect l="4826" t="9031" r="39371" b="9029"/>
          <a:stretch/>
        </p:blipFill>
        <p:spPr>
          <a:xfrm>
            <a:off x="0" y="0"/>
            <a:ext cx="3572540" cy="6858000"/>
          </a:xfrm>
          <a:prstGeom prst="rect">
            <a:avLst/>
          </a:prstGeom>
          <a:noFill/>
          <a:ln>
            <a:noFill/>
          </a:ln>
        </p:spPr>
      </p:pic>
      <p:sp>
        <p:nvSpPr>
          <p:cNvPr id="89" name="Google Shape;89;p47"/>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3200"/>
              <a:buNone/>
              <a:defRPr sz="3200" b="1">
                <a:solidFill>
                  <a:schemeClr val="accent2"/>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0" name="Google Shape;90;p47"/>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4"/>
              </a:buClr>
              <a:buSzPts val="2800"/>
              <a:buChar char="•"/>
              <a:defRPr>
                <a:solidFill>
                  <a:schemeClr val="dk1"/>
                </a:solidFill>
              </a:defRPr>
            </a:lvl1pPr>
            <a:lvl2pPr marL="914400" lvl="1" indent="-381000" algn="l">
              <a:lnSpc>
                <a:spcPct val="90000"/>
              </a:lnSpc>
              <a:spcBef>
                <a:spcPts val="500"/>
              </a:spcBef>
              <a:spcAft>
                <a:spcPts val="0"/>
              </a:spcAft>
              <a:buClr>
                <a:schemeClr val="accent4"/>
              </a:buClr>
              <a:buSzPts val="2400"/>
              <a:buChar char="•"/>
              <a:defRPr>
                <a:solidFill>
                  <a:schemeClr val="dk1"/>
                </a:solidFill>
              </a:defRPr>
            </a:lvl2pPr>
            <a:lvl3pPr marL="1371600" lvl="2" indent="-355600" algn="l">
              <a:lnSpc>
                <a:spcPct val="90000"/>
              </a:lnSpc>
              <a:spcBef>
                <a:spcPts val="500"/>
              </a:spcBef>
              <a:spcAft>
                <a:spcPts val="0"/>
              </a:spcAft>
              <a:buClr>
                <a:schemeClr val="accent4"/>
              </a:buClr>
              <a:buSzPts val="2000"/>
              <a:buChar char="•"/>
              <a:defRPr>
                <a:solidFill>
                  <a:schemeClr val="dk1"/>
                </a:solidFill>
              </a:defRPr>
            </a:lvl3pPr>
            <a:lvl4pPr marL="1828800" lvl="3" indent="-342900" algn="l">
              <a:lnSpc>
                <a:spcPct val="90000"/>
              </a:lnSpc>
              <a:spcBef>
                <a:spcPts val="500"/>
              </a:spcBef>
              <a:spcAft>
                <a:spcPts val="0"/>
              </a:spcAft>
              <a:buClr>
                <a:schemeClr val="accent4"/>
              </a:buClr>
              <a:buSzPts val="1800"/>
              <a:buChar char="•"/>
              <a:defRPr>
                <a:solidFill>
                  <a:schemeClr val="dk1"/>
                </a:solidFill>
              </a:defRPr>
            </a:lvl4pPr>
            <a:lvl5pPr marL="2286000" lvl="4" indent="-342900" algn="l">
              <a:lnSpc>
                <a:spcPct val="90000"/>
              </a:lnSpc>
              <a:spcBef>
                <a:spcPts val="500"/>
              </a:spcBef>
              <a:spcAft>
                <a:spcPts val="0"/>
              </a:spcAft>
              <a:buClr>
                <a:schemeClr val="accent4"/>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1" name="Google Shape;91;p47"/>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mp; Text - Green">
  <p:cSld name="Title &amp; Text - Green">
    <p:spTree>
      <p:nvGrpSpPr>
        <p:cNvPr id="1" name="Shape 92"/>
        <p:cNvGrpSpPr/>
        <p:nvPr/>
      </p:nvGrpSpPr>
      <p:grpSpPr>
        <a:xfrm>
          <a:off x="0" y="0"/>
          <a:ext cx="0" cy="0"/>
          <a:chOff x="0" y="0"/>
          <a:chExt cx="0" cy="0"/>
        </a:xfrm>
      </p:grpSpPr>
      <p:sp>
        <p:nvSpPr>
          <p:cNvPr id="93" name="Google Shape;93;p48"/>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94" name="Google Shape;94;p48"/>
          <p:cNvCxnSpPr/>
          <p:nvPr/>
        </p:nvCxnSpPr>
        <p:spPr>
          <a:xfrm rot="10800000" flipH="1">
            <a:off x="656024" y="1635973"/>
            <a:ext cx="10820189" cy="33878"/>
          </a:xfrm>
          <a:prstGeom prst="straightConnector1">
            <a:avLst/>
          </a:prstGeom>
          <a:noFill/>
          <a:ln w="9525" cap="flat" cmpd="sng">
            <a:solidFill>
              <a:schemeClr val="accent4"/>
            </a:solidFill>
            <a:prstDash val="solid"/>
            <a:miter lim="800000"/>
            <a:headEnd type="none" w="sm" len="sm"/>
            <a:tailEnd type="none" w="sm" len="sm"/>
          </a:ln>
        </p:spPr>
      </p:cxnSp>
      <p:sp>
        <p:nvSpPr>
          <p:cNvPr id="95" name="Google Shape;95;p48"/>
          <p:cNvSpPr/>
          <p:nvPr/>
        </p:nvSpPr>
        <p:spPr>
          <a:xfrm>
            <a:off x="7858954" y="1589835"/>
            <a:ext cx="3617259" cy="92275"/>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96" name="Google Shape;96;p48"/>
          <p:cNvSpPr txBox="1">
            <a:spLocks noGrp="1"/>
          </p:cNvSpPr>
          <p:nvPr>
            <p:ph type="body" idx="1"/>
          </p:nvPr>
        </p:nvSpPr>
        <p:spPr>
          <a:xfrm>
            <a:off x="656022" y="1971675"/>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7" name="Google Shape;97;p48"/>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plit - Purple">
  <p:cSld name="Split - Purple">
    <p:spTree>
      <p:nvGrpSpPr>
        <p:cNvPr id="1" name="Shape 98"/>
        <p:cNvGrpSpPr/>
        <p:nvPr/>
      </p:nvGrpSpPr>
      <p:grpSpPr>
        <a:xfrm>
          <a:off x="0" y="0"/>
          <a:ext cx="0" cy="0"/>
          <a:chOff x="0" y="0"/>
          <a:chExt cx="0" cy="0"/>
        </a:xfrm>
      </p:grpSpPr>
      <p:sp>
        <p:nvSpPr>
          <p:cNvPr id="99" name="Google Shape;99;p4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100" name="Google Shape;100;p49"/>
          <p:cNvSpPr/>
          <p:nvPr/>
        </p:nvSpPr>
        <p:spPr>
          <a:xfrm>
            <a:off x="0" y="0"/>
            <a:ext cx="357254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016794"/>
              </a:solidFill>
              <a:latin typeface="Calibri"/>
              <a:ea typeface="Calibri"/>
              <a:cs typeface="Calibri"/>
              <a:sym typeface="Calibri"/>
            </a:endParaRPr>
          </a:p>
        </p:txBody>
      </p:sp>
      <p:pic>
        <p:nvPicPr>
          <p:cNvPr id="101" name="Google Shape;101;p49"/>
          <p:cNvPicPr preferRelativeResize="0"/>
          <p:nvPr/>
        </p:nvPicPr>
        <p:blipFill rotWithShape="1">
          <a:blip r:embed="rId2">
            <a:alphaModFix amt="20000"/>
          </a:blip>
          <a:srcRect l="4826" t="9031" r="39371" b="9029"/>
          <a:stretch/>
        </p:blipFill>
        <p:spPr>
          <a:xfrm>
            <a:off x="0" y="0"/>
            <a:ext cx="3572540" cy="6858000"/>
          </a:xfrm>
          <a:prstGeom prst="rect">
            <a:avLst/>
          </a:prstGeom>
          <a:noFill/>
          <a:ln>
            <a:noFill/>
          </a:ln>
        </p:spPr>
      </p:pic>
      <p:sp>
        <p:nvSpPr>
          <p:cNvPr id="102" name="Google Shape;102;p49"/>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3" name="Google Shape;103;p49"/>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4" name="Google Shape;104;p49"/>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over - Teal Background">
  <p:cSld name="Cover - Teal Background">
    <p:bg>
      <p:bgPr>
        <a:blipFill>
          <a:blip r:embed="rId2">
            <a:alphaModFix/>
          </a:blip>
          <a:stretch>
            <a:fillRect/>
          </a:stretch>
        </a:blipFill>
        <a:effectLst/>
      </p:bgPr>
    </p:bg>
    <p:spTree>
      <p:nvGrpSpPr>
        <p:cNvPr id="1" name="Shape 105"/>
        <p:cNvGrpSpPr/>
        <p:nvPr/>
      </p:nvGrpSpPr>
      <p:grpSpPr>
        <a:xfrm>
          <a:off x="0" y="0"/>
          <a:ext cx="0" cy="0"/>
          <a:chOff x="0" y="0"/>
          <a:chExt cx="0" cy="0"/>
        </a:xfrm>
      </p:grpSpPr>
      <p:sp>
        <p:nvSpPr>
          <p:cNvPr id="106" name="Google Shape;106;p50"/>
          <p:cNvSpPr/>
          <p:nvPr/>
        </p:nvSpPr>
        <p:spPr>
          <a:xfrm>
            <a:off x="0" y="0"/>
            <a:ext cx="12192000" cy="6858000"/>
          </a:xfrm>
          <a:prstGeom prst="rect">
            <a:avLst/>
          </a:prstGeom>
          <a:solidFill>
            <a:srgbClr val="35B2B4">
              <a:alpha val="77254"/>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107" name="Google Shape;107;p50"/>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8" name="Google Shape;108;p50"/>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9" name="Google Shape;109;p50"/>
          <p:cNvSpPr/>
          <p:nvPr/>
        </p:nvSpPr>
        <p:spPr>
          <a:xfrm>
            <a:off x="5083215" y="2704632"/>
            <a:ext cx="2025570" cy="119131"/>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405E79"/>
              </a:solidFill>
              <a:latin typeface="Calibri"/>
              <a:ea typeface="Calibri"/>
              <a:cs typeface="Calibri"/>
              <a:sym typeface="Calibri"/>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ver - Green Background">
  <p:cSld name="Cover - Green Background">
    <p:bg>
      <p:bgPr>
        <a:blipFill>
          <a:blip r:embed="rId2">
            <a:alphaModFix/>
          </a:blip>
          <a:stretch>
            <a:fillRect/>
          </a:stretch>
        </a:blipFill>
        <a:effectLst/>
      </p:bgPr>
    </p:bg>
    <p:spTree>
      <p:nvGrpSpPr>
        <p:cNvPr id="1" name="Shape 110"/>
        <p:cNvGrpSpPr/>
        <p:nvPr/>
      </p:nvGrpSpPr>
      <p:grpSpPr>
        <a:xfrm>
          <a:off x="0" y="0"/>
          <a:ext cx="0" cy="0"/>
          <a:chOff x="0" y="0"/>
          <a:chExt cx="0" cy="0"/>
        </a:xfrm>
      </p:grpSpPr>
      <p:sp>
        <p:nvSpPr>
          <p:cNvPr id="111" name="Google Shape;111;p51"/>
          <p:cNvSpPr/>
          <p:nvPr/>
        </p:nvSpPr>
        <p:spPr>
          <a:xfrm>
            <a:off x="0" y="0"/>
            <a:ext cx="12192000" cy="6858000"/>
          </a:xfrm>
          <a:prstGeom prst="rect">
            <a:avLst/>
          </a:prstGeom>
          <a:solidFill>
            <a:srgbClr val="95CD7A">
              <a:alpha val="7254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112" name="Google Shape;112;p51"/>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3" name="Google Shape;113;p51"/>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4" name="Google Shape;114;p51"/>
          <p:cNvSpPr/>
          <p:nvPr/>
        </p:nvSpPr>
        <p:spPr>
          <a:xfrm>
            <a:off x="5083215" y="2704632"/>
            <a:ext cx="2025570" cy="119131"/>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405E79"/>
              </a:solidFill>
              <a:latin typeface="Calibri"/>
              <a:ea typeface="Calibri"/>
              <a:cs typeface="Calibri"/>
              <a:sym typeface="Calibri"/>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plit - Teal">
  <p:cSld name="Split - Teal">
    <p:spTree>
      <p:nvGrpSpPr>
        <p:cNvPr id="1" name="Shape 115"/>
        <p:cNvGrpSpPr/>
        <p:nvPr/>
      </p:nvGrpSpPr>
      <p:grpSpPr>
        <a:xfrm>
          <a:off x="0" y="0"/>
          <a:ext cx="0" cy="0"/>
          <a:chOff x="0" y="0"/>
          <a:chExt cx="0" cy="0"/>
        </a:xfrm>
      </p:grpSpPr>
      <p:sp>
        <p:nvSpPr>
          <p:cNvPr id="116" name="Google Shape;116;p5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117" name="Google Shape;117;p52"/>
          <p:cNvSpPr/>
          <p:nvPr/>
        </p:nvSpPr>
        <p:spPr>
          <a:xfrm>
            <a:off x="0" y="0"/>
            <a:ext cx="357254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016794"/>
              </a:solidFill>
              <a:latin typeface="Calibri"/>
              <a:ea typeface="Calibri"/>
              <a:cs typeface="Calibri"/>
              <a:sym typeface="Calibri"/>
            </a:endParaRPr>
          </a:p>
        </p:txBody>
      </p:sp>
      <p:pic>
        <p:nvPicPr>
          <p:cNvPr id="118" name="Google Shape;118;p52"/>
          <p:cNvPicPr preferRelativeResize="0"/>
          <p:nvPr/>
        </p:nvPicPr>
        <p:blipFill rotWithShape="1">
          <a:blip r:embed="rId2">
            <a:alphaModFix amt="20000"/>
          </a:blip>
          <a:srcRect l="4826" t="9031" r="39371" b="9029"/>
          <a:stretch/>
        </p:blipFill>
        <p:spPr>
          <a:xfrm>
            <a:off x="0" y="0"/>
            <a:ext cx="3572540" cy="6858000"/>
          </a:xfrm>
          <a:prstGeom prst="rect">
            <a:avLst/>
          </a:prstGeom>
          <a:noFill/>
          <a:ln>
            <a:noFill/>
          </a:ln>
        </p:spPr>
      </p:pic>
      <p:sp>
        <p:nvSpPr>
          <p:cNvPr id="119" name="Google Shape;119;p52"/>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3200"/>
              <a:buNone/>
              <a:defRPr sz="3200" b="1">
                <a:solidFill>
                  <a:schemeClr val="accent6"/>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0" name="Google Shape;120;p52"/>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1" name="Google Shape;121;p52"/>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mp; Text - Blue">
  <p:cSld name="Title &amp; Text - Blue">
    <p:spTree>
      <p:nvGrpSpPr>
        <p:cNvPr id="1" name="Shape 122"/>
        <p:cNvGrpSpPr/>
        <p:nvPr/>
      </p:nvGrpSpPr>
      <p:grpSpPr>
        <a:xfrm>
          <a:off x="0" y="0"/>
          <a:ext cx="0" cy="0"/>
          <a:chOff x="0" y="0"/>
          <a:chExt cx="0" cy="0"/>
        </a:xfrm>
      </p:grpSpPr>
      <p:sp>
        <p:nvSpPr>
          <p:cNvPr id="123" name="Google Shape;123;p53"/>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24" name="Google Shape;124;p53"/>
          <p:cNvCxnSpPr/>
          <p:nvPr/>
        </p:nvCxnSpPr>
        <p:spPr>
          <a:xfrm rot="10800000" flipH="1">
            <a:off x="656024" y="1635973"/>
            <a:ext cx="10820189" cy="33878"/>
          </a:xfrm>
          <a:prstGeom prst="straightConnector1">
            <a:avLst/>
          </a:prstGeom>
          <a:noFill/>
          <a:ln w="9525" cap="flat" cmpd="sng">
            <a:solidFill>
              <a:srgbClr val="036794"/>
            </a:solidFill>
            <a:prstDash val="solid"/>
            <a:miter lim="800000"/>
            <a:headEnd type="none" w="sm" len="sm"/>
            <a:tailEnd type="none" w="sm" len="sm"/>
          </a:ln>
        </p:spPr>
      </p:cxnSp>
      <p:sp>
        <p:nvSpPr>
          <p:cNvPr id="125" name="Google Shape;125;p53"/>
          <p:cNvSpPr/>
          <p:nvPr/>
        </p:nvSpPr>
        <p:spPr>
          <a:xfrm>
            <a:off x="7858954" y="1589835"/>
            <a:ext cx="3617259" cy="92275"/>
          </a:xfrm>
          <a:prstGeom prst="rect">
            <a:avLst/>
          </a:prstGeom>
          <a:solidFill>
            <a:srgbClr val="03679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126" name="Google Shape;126;p53"/>
          <p:cNvSpPr txBox="1">
            <a:spLocks noGrp="1"/>
          </p:cNvSpPr>
          <p:nvPr>
            <p:ph type="body" idx="1"/>
          </p:nvPr>
        </p:nvSpPr>
        <p:spPr>
          <a:xfrm>
            <a:off x="656022" y="1971675"/>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7" name="Google Shape;127;p53"/>
          <p:cNvSpPr txBox="1">
            <a:spLocks noGrp="1"/>
          </p:cNvSpPr>
          <p:nvPr>
            <p:ph type="body" idx="2"/>
          </p:nvPr>
        </p:nvSpPr>
        <p:spPr>
          <a:xfrm>
            <a:off x="656021" y="2614613"/>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mp; Text with Dots - Blue">
  <p:cSld name="Title &amp; Text with Dots - Blue">
    <p:spTree>
      <p:nvGrpSpPr>
        <p:cNvPr id="1" name="Shape 128"/>
        <p:cNvGrpSpPr/>
        <p:nvPr/>
      </p:nvGrpSpPr>
      <p:grpSpPr>
        <a:xfrm>
          <a:off x="0" y="0"/>
          <a:ext cx="0" cy="0"/>
          <a:chOff x="0" y="0"/>
          <a:chExt cx="0" cy="0"/>
        </a:xfrm>
      </p:grpSpPr>
      <p:grpSp>
        <p:nvGrpSpPr>
          <p:cNvPr id="129" name="Google Shape;129;p54"/>
          <p:cNvGrpSpPr/>
          <p:nvPr/>
        </p:nvGrpSpPr>
        <p:grpSpPr>
          <a:xfrm>
            <a:off x="0" y="5303520"/>
            <a:ext cx="12191999" cy="1639827"/>
            <a:chOff x="0" y="5303520"/>
            <a:chExt cx="12191999" cy="1639827"/>
          </a:xfrm>
        </p:grpSpPr>
        <p:pic>
          <p:nvPicPr>
            <p:cNvPr id="130" name="Google Shape;130;p54"/>
            <p:cNvPicPr preferRelativeResize="0"/>
            <p:nvPr/>
          </p:nvPicPr>
          <p:blipFill rotWithShape="1">
            <a:blip r:embed="rId2">
              <a:alphaModFix amt="20000"/>
            </a:blip>
            <a:srcRect l="59835" t="10673" r="12104" b="6770"/>
            <a:stretch/>
          </p:blipFill>
          <p:spPr>
            <a:xfrm rot="5400000">
              <a:off x="2302155" y="3001365"/>
              <a:ext cx="1639827" cy="6244138"/>
            </a:xfrm>
            <a:prstGeom prst="rect">
              <a:avLst/>
            </a:prstGeom>
            <a:noFill/>
            <a:ln>
              <a:noFill/>
            </a:ln>
          </p:spPr>
        </p:pic>
        <p:pic>
          <p:nvPicPr>
            <p:cNvPr id="131" name="Google Shape;131;p54"/>
            <p:cNvPicPr preferRelativeResize="0"/>
            <p:nvPr/>
          </p:nvPicPr>
          <p:blipFill rotWithShape="1">
            <a:blip r:embed="rId2">
              <a:alphaModFix amt="20000"/>
            </a:blip>
            <a:srcRect l="60063" t="10673" r="11952" b="6770"/>
            <a:stretch/>
          </p:blipFill>
          <p:spPr>
            <a:xfrm rot="5400000">
              <a:off x="8439135" y="3108523"/>
              <a:ext cx="1557867" cy="5947862"/>
            </a:xfrm>
            <a:prstGeom prst="rect">
              <a:avLst/>
            </a:prstGeom>
            <a:noFill/>
            <a:ln>
              <a:noFill/>
            </a:ln>
          </p:spPr>
        </p:pic>
      </p:grpSp>
      <p:sp>
        <p:nvSpPr>
          <p:cNvPr id="132" name="Google Shape;132;p5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3" name="Google Shape;133;p54"/>
          <p:cNvSpPr txBox="1">
            <a:spLocks noGrp="1"/>
          </p:cNvSpPr>
          <p:nvPr>
            <p:ph type="body" idx="1"/>
          </p:nvPr>
        </p:nvSpPr>
        <p:spPr>
          <a:xfrm>
            <a:off x="656023" y="1690688"/>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4" name="Google Shape;134;p54"/>
          <p:cNvSpPr txBox="1">
            <a:spLocks noGrp="1"/>
          </p:cNvSpPr>
          <p:nvPr>
            <p:ph type="body" idx="2"/>
          </p:nvPr>
        </p:nvSpPr>
        <p:spPr>
          <a:xfrm>
            <a:off x="656022" y="2333626"/>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ver - Blue Background">
  <p:cSld name="Cover - Blue Background">
    <p:bg>
      <p:bgPr>
        <a:blipFill>
          <a:blip r:embed="rId2">
            <a:alphaModFix/>
          </a:blip>
          <a:stretch>
            <a:fillRect/>
          </a:stretch>
        </a:blipFill>
        <a:effectLst/>
      </p:bgPr>
    </p:bg>
    <p:spTree>
      <p:nvGrpSpPr>
        <p:cNvPr id="1" name="Shape 17"/>
        <p:cNvGrpSpPr/>
        <p:nvPr/>
      </p:nvGrpSpPr>
      <p:grpSpPr>
        <a:xfrm>
          <a:off x="0" y="0"/>
          <a:ext cx="0" cy="0"/>
          <a:chOff x="0" y="0"/>
          <a:chExt cx="0" cy="0"/>
        </a:xfrm>
      </p:grpSpPr>
      <p:sp>
        <p:nvSpPr>
          <p:cNvPr id="18" name="Google Shape;18;p37"/>
          <p:cNvSpPr/>
          <p:nvPr/>
        </p:nvSpPr>
        <p:spPr>
          <a:xfrm>
            <a:off x="0" y="0"/>
            <a:ext cx="12192000" cy="6858000"/>
          </a:xfrm>
          <a:prstGeom prst="rect">
            <a:avLst/>
          </a:prstGeom>
          <a:solidFill>
            <a:srgbClr val="026794">
              <a:alpha val="7450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19" name="Google Shape;19;p37"/>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37"/>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 name="Google Shape;21;p37"/>
          <p:cNvSpPr/>
          <p:nvPr/>
        </p:nvSpPr>
        <p:spPr>
          <a:xfrm>
            <a:off x="5083215" y="2704632"/>
            <a:ext cx="2025570" cy="119131"/>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405E79"/>
              </a:solidFill>
              <a:latin typeface="Calibri"/>
              <a:ea typeface="Calibri"/>
              <a:cs typeface="Calibri"/>
              <a:sym typeface="Calibri"/>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mp; Text with Dots - Purple">
  <p:cSld name="Title &amp; Text with Dots - Purple">
    <p:spTree>
      <p:nvGrpSpPr>
        <p:cNvPr id="1" name="Shape 135"/>
        <p:cNvGrpSpPr/>
        <p:nvPr/>
      </p:nvGrpSpPr>
      <p:grpSpPr>
        <a:xfrm>
          <a:off x="0" y="0"/>
          <a:ext cx="0" cy="0"/>
          <a:chOff x="0" y="0"/>
          <a:chExt cx="0" cy="0"/>
        </a:xfrm>
      </p:grpSpPr>
      <p:grpSp>
        <p:nvGrpSpPr>
          <p:cNvPr id="136" name="Google Shape;136;p55"/>
          <p:cNvGrpSpPr/>
          <p:nvPr/>
        </p:nvGrpSpPr>
        <p:grpSpPr>
          <a:xfrm>
            <a:off x="0" y="5303520"/>
            <a:ext cx="12191999" cy="1639827"/>
            <a:chOff x="0" y="5303520"/>
            <a:chExt cx="12191999" cy="1639827"/>
          </a:xfrm>
        </p:grpSpPr>
        <p:pic>
          <p:nvPicPr>
            <p:cNvPr id="137" name="Google Shape;137;p55"/>
            <p:cNvPicPr preferRelativeResize="0"/>
            <p:nvPr/>
          </p:nvPicPr>
          <p:blipFill rotWithShape="1">
            <a:blip r:embed="rId2">
              <a:alphaModFix amt="20000"/>
            </a:blip>
            <a:srcRect l="59835" t="10673" r="12104" b="6770"/>
            <a:stretch/>
          </p:blipFill>
          <p:spPr>
            <a:xfrm rot="5400000">
              <a:off x="2302155" y="3001365"/>
              <a:ext cx="1639827" cy="6244138"/>
            </a:xfrm>
            <a:prstGeom prst="rect">
              <a:avLst/>
            </a:prstGeom>
            <a:noFill/>
            <a:ln>
              <a:noFill/>
            </a:ln>
          </p:spPr>
        </p:pic>
        <p:pic>
          <p:nvPicPr>
            <p:cNvPr id="138" name="Google Shape;138;p55"/>
            <p:cNvPicPr preferRelativeResize="0"/>
            <p:nvPr/>
          </p:nvPicPr>
          <p:blipFill rotWithShape="1">
            <a:blip r:embed="rId2">
              <a:alphaModFix amt="20000"/>
            </a:blip>
            <a:srcRect l="60063" t="10673" r="11952" b="6770"/>
            <a:stretch/>
          </p:blipFill>
          <p:spPr>
            <a:xfrm rot="5400000">
              <a:off x="8439135" y="3108523"/>
              <a:ext cx="1557867" cy="5947862"/>
            </a:xfrm>
            <a:prstGeom prst="rect">
              <a:avLst/>
            </a:prstGeom>
            <a:noFill/>
            <a:ln>
              <a:noFill/>
            </a:ln>
          </p:spPr>
        </p:pic>
      </p:grpSp>
      <p:sp>
        <p:nvSpPr>
          <p:cNvPr id="139" name="Google Shape;139;p5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0" name="Google Shape;140;p55"/>
          <p:cNvSpPr txBox="1">
            <a:spLocks noGrp="1"/>
          </p:cNvSpPr>
          <p:nvPr>
            <p:ph type="body" idx="1"/>
          </p:nvPr>
        </p:nvSpPr>
        <p:spPr>
          <a:xfrm>
            <a:off x="656022" y="1690688"/>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1" name="Google Shape;141;p55"/>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mp; Text with Dots - Teal">
  <p:cSld name="Title &amp; Text with Dots - Teal">
    <p:spTree>
      <p:nvGrpSpPr>
        <p:cNvPr id="1" name="Shape 142"/>
        <p:cNvGrpSpPr/>
        <p:nvPr/>
      </p:nvGrpSpPr>
      <p:grpSpPr>
        <a:xfrm>
          <a:off x="0" y="0"/>
          <a:ext cx="0" cy="0"/>
          <a:chOff x="0" y="0"/>
          <a:chExt cx="0" cy="0"/>
        </a:xfrm>
      </p:grpSpPr>
      <p:sp>
        <p:nvSpPr>
          <p:cNvPr id="143" name="Google Shape;143;p56"/>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4" name="Google Shape;144;p56"/>
          <p:cNvSpPr txBox="1">
            <a:spLocks noGrp="1"/>
          </p:cNvSpPr>
          <p:nvPr>
            <p:ph type="body" idx="1"/>
          </p:nvPr>
        </p:nvSpPr>
        <p:spPr>
          <a:xfrm>
            <a:off x="656022" y="1690688"/>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5" name="Google Shape;145;p56"/>
          <p:cNvSpPr txBox="1">
            <a:spLocks noGrp="1"/>
          </p:cNvSpPr>
          <p:nvPr>
            <p:ph type="body" idx="2"/>
          </p:nvPr>
        </p:nvSpPr>
        <p:spPr>
          <a:xfrm>
            <a:off x="656021" y="2333624"/>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grpSp>
        <p:nvGrpSpPr>
          <p:cNvPr id="146" name="Google Shape;146;p56"/>
          <p:cNvGrpSpPr/>
          <p:nvPr/>
        </p:nvGrpSpPr>
        <p:grpSpPr>
          <a:xfrm>
            <a:off x="0" y="5303520"/>
            <a:ext cx="12191999" cy="1639827"/>
            <a:chOff x="0" y="5303520"/>
            <a:chExt cx="12191999" cy="1639827"/>
          </a:xfrm>
        </p:grpSpPr>
        <p:pic>
          <p:nvPicPr>
            <p:cNvPr id="147" name="Google Shape;147;p56"/>
            <p:cNvPicPr preferRelativeResize="0"/>
            <p:nvPr/>
          </p:nvPicPr>
          <p:blipFill rotWithShape="1">
            <a:blip r:embed="rId2">
              <a:alphaModFix amt="20000"/>
            </a:blip>
            <a:srcRect l="59835" t="10673" r="12104" b="6770"/>
            <a:stretch/>
          </p:blipFill>
          <p:spPr>
            <a:xfrm rot="5400000">
              <a:off x="2302155" y="3001365"/>
              <a:ext cx="1639827" cy="6244138"/>
            </a:xfrm>
            <a:prstGeom prst="rect">
              <a:avLst/>
            </a:prstGeom>
            <a:noFill/>
            <a:ln>
              <a:noFill/>
            </a:ln>
          </p:spPr>
        </p:pic>
        <p:pic>
          <p:nvPicPr>
            <p:cNvPr id="148" name="Google Shape;148;p56"/>
            <p:cNvPicPr preferRelativeResize="0"/>
            <p:nvPr/>
          </p:nvPicPr>
          <p:blipFill rotWithShape="1">
            <a:blip r:embed="rId2">
              <a:alphaModFix amt="20000"/>
            </a:blip>
            <a:srcRect l="60063" t="10673" r="11952" b="6770"/>
            <a:stretch/>
          </p:blipFill>
          <p:spPr>
            <a:xfrm rot="5400000">
              <a:off x="8439135" y="3108523"/>
              <a:ext cx="1557867" cy="5947862"/>
            </a:xfrm>
            <a:prstGeom prst="rect">
              <a:avLst/>
            </a:prstGeom>
            <a:noFill/>
            <a:ln>
              <a:noFill/>
            </a:ln>
          </p:spPr>
        </p:pic>
      </p:gr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mp; Text with Dots- Green">
  <p:cSld name="Title &amp; Text with Dots- Green">
    <p:spTree>
      <p:nvGrpSpPr>
        <p:cNvPr id="1" name="Shape 149"/>
        <p:cNvGrpSpPr/>
        <p:nvPr/>
      </p:nvGrpSpPr>
      <p:grpSpPr>
        <a:xfrm>
          <a:off x="0" y="0"/>
          <a:ext cx="0" cy="0"/>
          <a:chOff x="0" y="0"/>
          <a:chExt cx="0" cy="0"/>
        </a:xfrm>
      </p:grpSpPr>
      <p:grpSp>
        <p:nvGrpSpPr>
          <p:cNvPr id="150" name="Google Shape;150;p57"/>
          <p:cNvGrpSpPr/>
          <p:nvPr/>
        </p:nvGrpSpPr>
        <p:grpSpPr>
          <a:xfrm>
            <a:off x="0" y="5303520"/>
            <a:ext cx="12191999" cy="1639827"/>
            <a:chOff x="0" y="5303520"/>
            <a:chExt cx="12191999" cy="1639827"/>
          </a:xfrm>
        </p:grpSpPr>
        <p:pic>
          <p:nvPicPr>
            <p:cNvPr id="151" name="Google Shape;151;p57"/>
            <p:cNvPicPr preferRelativeResize="0"/>
            <p:nvPr/>
          </p:nvPicPr>
          <p:blipFill rotWithShape="1">
            <a:blip r:embed="rId2">
              <a:alphaModFix amt="20000"/>
            </a:blip>
            <a:srcRect l="59835" t="10673" r="12104" b="6770"/>
            <a:stretch/>
          </p:blipFill>
          <p:spPr>
            <a:xfrm rot="5400000">
              <a:off x="2302155" y="3001365"/>
              <a:ext cx="1639827" cy="6244138"/>
            </a:xfrm>
            <a:prstGeom prst="rect">
              <a:avLst/>
            </a:prstGeom>
            <a:noFill/>
            <a:ln>
              <a:noFill/>
            </a:ln>
          </p:spPr>
        </p:pic>
        <p:pic>
          <p:nvPicPr>
            <p:cNvPr id="152" name="Google Shape;152;p57"/>
            <p:cNvPicPr preferRelativeResize="0"/>
            <p:nvPr/>
          </p:nvPicPr>
          <p:blipFill rotWithShape="1">
            <a:blip r:embed="rId2">
              <a:alphaModFix amt="20000"/>
            </a:blip>
            <a:srcRect l="60063" t="10673" r="11952" b="6770"/>
            <a:stretch/>
          </p:blipFill>
          <p:spPr>
            <a:xfrm rot="5400000">
              <a:off x="8439135" y="3108523"/>
              <a:ext cx="1557867" cy="5947862"/>
            </a:xfrm>
            <a:prstGeom prst="rect">
              <a:avLst/>
            </a:prstGeom>
            <a:noFill/>
            <a:ln>
              <a:noFill/>
            </a:ln>
          </p:spPr>
        </p:pic>
      </p:grpSp>
      <p:sp>
        <p:nvSpPr>
          <p:cNvPr id="153" name="Google Shape;153;p57"/>
          <p:cNvSpPr txBox="1">
            <a:spLocks noGrp="1"/>
          </p:cNvSpPr>
          <p:nvPr>
            <p:ph type="title"/>
          </p:nvPr>
        </p:nvSpPr>
        <p:spPr>
          <a:xfrm>
            <a:off x="656022" y="365125"/>
            <a:ext cx="1082001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4" name="Google Shape;154;p57"/>
          <p:cNvSpPr txBox="1">
            <a:spLocks noGrp="1"/>
          </p:cNvSpPr>
          <p:nvPr>
            <p:ph type="body" idx="1"/>
          </p:nvPr>
        </p:nvSpPr>
        <p:spPr>
          <a:xfrm>
            <a:off x="656022" y="1690688"/>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5" name="Google Shape;155;p57"/>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Image &amp; Text - Purple">
  <p:cSld name="Image &amp; Text - Purple">
    <p:spTree>
      <p:nvGrpSpPr>
        <p:cNvPr id="1" name="Shape 156"/>
        <p:cNvGrpSpPr/>
        <p:nvPr/>
      </p:nvGrpSpPr>
      <p:grpSpPr>
        <a:xfrm>
          <a:off x="0" y="0"/>
          <a:ext cx="0" cy="0"/>
          <a:chOff x="0" y="0"/>
          <a:chExt cx="0" cy="0"/>
        </a:xfrm>
      </p:grpSpPr>
      <p:sp>
        <p:nvSpPr>
          <p:cNvPr id="157" name="Google Shape;157;p58"/>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200"/>
              <a:buFont typeface="Helvetica Neue"/>
              <a:buNone/>
              <a:defRPr sz="3200" b="1">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58" name="Google Shape;158;p58"/>
          <p:cNvCxnSpPr/>
          <p:nvPr/>
        </p:nvCxnSpPr>
        <p:spPr>
          <a:xfrm rot="10800000" flipH="1">
            <a:off x="5027117" y="1509236"/>
            <a:ext cx="6806284" cy="17612"/>
          </a:xfrm>
          <a:prstGeom prst="straightConnector1">
            <a:avLst/>
          </a:prstGeom>
          <a:noFill/>
          <a:ln w="9525" cap="flat" cmpd="sng">
            <a:solidFill>
              <a:schemeClr val="accent1"/>
            </a:solidFill>
            <a:prstDash val="solid"/>
            <a:miter lim="800000"/>
            <a:headEnd type="none" w="sm" len="sm"/>
            <a:tailEnd type="none" w="sm" len="sm"/>
          </a:ln>
        </p:spPr>
      </p:cxnSp>
      <p:sp>
        <p:nvSpPr>
          <p:cNvPr id="159" name="Google Shape;159;p58"/>
          <p:cNvSpPr/>
          <p:nvPr/>
        </p:nvSpPr>
        <p:spPr>
          <a:xfrm>
            <a:off x="9351335" y="1467293"/>
            <a:ext cx="2482066" cy="78223"/>
          </a:xfrm>
          <a:prstGeom prst="rect">
            <a:avLst/>
          </a:prstGeom>
          <a:solidFill>
            <a:schemeClr val="accen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160" name="Google Shape;160;p58"/>
          <p:cNvSpPr>
            <a:spLocks noGrp="1"/>
          </p:cNvSpPr>
          <p:nvPr>
            <p:ph type="pic" idx="2"/>
          </p:nvPr>
        </p:nvSpPr>
        <p:spPr>
          <a:xfrm>
            <a:off x="0" y="0"/>
            <a:ext cx="4340225" cy="6858000"/>
          </a:xfrm>
          <a:prstGeom prst="rect">
            <a:avLst/>
          </a:prstGeom>
          <a:noFill/>
          <a:ln>
            <a:noFill/>
          </a:ln>
        </p:spPr>
      </p:sp>
      <p:sp>
        <p:nvSpPr>
          <p:cNvPr id="161" name="Google Shape;161;p58"/>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Image &amp; Text - Teal">
  <p:cSld name="Image &amp; Text - Teal">
    <p:spTree>
      <p:nvGrpSpPr>
        <p:cNvPr id="1" name="Shape 162"/>
        <p:cNvGrpSpPr/>
        <p:nvPr/>
      </p:nvGrpSpPr>
      <p:grpSpPr>
        <a:xfrm>
          <a:off x="0" y="0"/>
          <a:ext cx="0" cy="0"/>
          <a:chOff x="0" y="0"/>
          <a:chExt cx="0" cy="0"/>
        </a:xfrm>
      </p:grpSpPr>
      <p:sp>
        <p:nvSpPr>
          <p:cNvPr id="163" name="Google Shape;163;p59"/>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200"/>
              <a:buFont typeface="Helvetica Neue"/>
              <a:buNone/>
              <a:defRPr sz="3200" b="1">
                <a:solidFill>
                  <a:schemeClr val="accent5"/>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64" name="Google Shape;164;p59"/>
          <p:cNvCxnSpPr/>
          <p:nvPr/>
        </p:nvCxnSpPr>
        <p:spPr>
          <a:xfrm rot="10800000" flipH="1">
            <a:off x="5027117" y="1509236"/>
            <a:ext cx="6806284" cy="17612"/>
          </a:xfrm>
          <a:prstGeom prst="straightConnector1">
            <a:avLst/>
          </a:prstGeom>
          <a:noFill/>
          <a:ln w="9525" cap="flat" cmpd="sng">
            <a:solidFill>
              <a:schemeClr val="accent6"/>
            </a:solidFill>
            <a:prstDash val="solid"/>
            <a:miter lim="800000"/>
            <a:headEnd type="none" w="sm" len="sm"/>
            <a:tailEnd type="none" w="sm" len="sm"/>
          </a:ln>
        </p:spPr>
      </p:cxnSp>
      <p:sp>
        <p:nvSpPr>
          <p:cNvPr id="165" name="Google Shape;165;p59"/>
          <p:cNvSpPr/>
          <p:nvPr/>
        </p:nvSpPr>
        <p:spPr>
          <a:xfrm>
            <a:off x="9351335" y="1467293"/>
            <a:ext cx="2482066" cy="78223"/>
          </a:xfrm>
          <a:prstGeom prst="rect">
            <a:avLst/>
          </a:prstGeom>
          <a:solidFill>
            <a:schemeClr val="accent6"/>
          </a:solidFill>
          <a:ln w="1270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166" name="Google Shape;166;p59"/>
          <p:cNvSpPr>
            <a:spLocks noGrp="1"/>
          </p:cNvSpPr>
          <p:nvPr>
            <p:ph type="pic" idx="2"/>
          </p:nvPr>
        </p:nvSpPr>
        <p:spPr>
          <a:xfrm>
            <a:off x="0" y="0"/>
            <a:ext cx="4340225" cy="6858000"/>
          </a:xfrm>
          <a:prstGeom prst="rect">
            <a:avLst/>
          </a:prstGeom>
          <a:noFill/>
          <a:ln>
            <a:noFill/>
          </a:ln>
        </p:spPr>
      </p:sp>
      <p:sp>
        <p:nvSpPr>
          <p:cNvPr id="167" name="Google Shape;167;p59"/>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Image &amp; Text - Green">
  <p:cSld name="Image &amp; Text - Green">
    <p:spTree>
      <p:nvGrpSpPr>
        <p:cNvPr id="1" name="Shape 168"/>
        <p:cNvGrpSpPr/>
        <p:nvPr/>
      </p:nvGrpSpPr>
      <p:grpSpPr>
        <a:xfrm>
          <a:off x="0" y="0"/>
          <a:ext cx="0" cy="0"/>
          <a:chOff x="0" y="0"/>
          <a:chExt cx="0" cy="0"/>
        </a:xfrm>
      </p:grpSpPr>
      <p:sp>
        <p:nvSpPr>
          <p:cNvPr id="169" name="Google Shape;169;p60"/>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200"/>
              <a:buFont typeface="Helvetica Neue"/>
              <a:buNone/>
              <a:defRPr sz="3200" b="1">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70" name="Google Shape;170;p60"/>
          <p:cNvCxnSpPr/>
          <p:nvPr/>
        </p:nvCxnSpPr>
        <p:spPr>
          <a:xfrm rot="10800000" flipH="1">
            <a:off x="5027117" y="1509236"/>
            <a:ext cx="6806284" cy="17612"/>
          </a:xfrm>
          <a:prstGeom prst="straightConnector1">
            <a:avLst/>
          </a:prstGeom>
          <a:noFill/>
          <a:ln w="9525" cap="flat" cmpd="sng">
            <a:solidFill>
              <a:schemeClr val="accent4"/>
            </a:solidFill>
            <a:prstDash val="solid"/>
            <a:miter lim="800000"/>
            <a:headEnd type="none" w="sm" len="sm"/>
            <a:tailEnd type="none" w="sm" len="sm"/>
          </a:ln>
        </p:spPr>
      </p:cxnSp>
      <p:sp>
        <p:nvSpPr>
          <p:cNvPr id="171" name="Google Shape;171;p60"/>
          <p:cNvSpPr/>
          <p:nvPr/>
        </p:nvSpPr>
        <p:spPr>
          <a:xfrm>
            <a:off x="9351335" y="1467293"/>
            <a:ext cx="2482066" cy="78223"/>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172" name="Google Shape;172;p60"/>
          <p:cNvSpPr>
            <a:spLocks noGrp="1"/>
          </p:cNvSpPr>
          <p:nvPr>
            <p:ph type="pic" idx="2"/>
          </p:nvPr>
        </p:nvSpPr>
        <p:spPr>
          <a:xfrm>
            <a:off x="0" y="0"/>
            <a:ext cx="4340225" cy="6858000"/>
          </a:xfrm>
          <a:prstGeom prst="rect">
            <a:avLst/>
          </a:prstGeom>
          <a:noFill/>
          <a:ln>
            <a:noFill/>
          </a:ln>
        </p:spPr>
      </p:sp>
      <p:sp>
        <p:nvSpPr>
          <p:cNvPr id="173" name="Google Shape;173;p60"/>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mp; Two Column - Blue">
  <p:cSld name="Title &amp; Two Column - Blue">
    <p:spTree>
      <p:nvGrpSpPr>
        <p:cNvPr id="1" name="Shape 174"/>
        <p:cNvGrpSpPr/>
        <p:nvPr/>
      </p:nvGrpSpPr>
      <p:grpSpPr>
        <a:xfrm>
          <a:off x="0" y="0"/>
          <a:ext cx="0" cy="0"/>
          <a:chOff x="0" y="0"/>
          <a:chExt cx="0" cy="0"/>
        </a:xfrm>
      </p:grpSpPr>
      <p:sp>
        <p:nvSpPr>
          <p:cNvPr id="175" name="Google Shape;175;p61"/>
          <p:cNvSpPr/>
          <p:nvPr/>
        </p:nvSpPr>
        <p:spPr>
          <a:xfrm>
            <a:off x="0" y="0"/>
            <a:ext cx="12192000" cy="1609344"/>
          </a:xfrm>
          <a:prstGeom prst="rect">
            <a:avLst/>
          </a:prstGeom>
          <a:solidFill>
            <a:srgbClr val="01679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grpSp>
        <p:nvGrpSpPr>
          <p:cNvPr id="176" name="Google Shape;176;p61"/>
          <p:cNvGrpSpPr/>
          <p:nvPr/>
        </p:nvGrpSpPr>
        <p:grpSpPr>
          <a:xfrm>
            <a:off x="-208789" y="0"/>
            <a:ext cx="12609576" cy="2174490"/>
            <a:chOff x="-1" y="5043119"/>
            <a:chExt cx="12192000" cy="1814883"/>
          </a:xfrm>
        </p:grpSpPr>
        <p:pic>
          <p:nvPicPr>
            <p:cNvPr id="177" name="Google Shape;177;p61"/>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78" name="Google Shape;178;p61"/>
            <p:cNvPicPr preferRelativeResize="0"/>
            <p:nvPr/>
          </p:nvPicPr>
          <p:blipFill rotWithShape="1">
            <a:blip r:embed="rId2">
              <a:alphaModFix amt="20000"/>
            </a:blip>
            <a:srcRect l="54597" t="31445" r="16825" b="9028"/>
            <a:stretch/>
          </p:blipFill>
          <p:spPr>
            <a:xfrm rot="5400000">
              <a:off x="8435259" y="3077812"/>
              <a:ext cx="1791433" cy="5722047"/>
            </a:xfrm>
            <a:prstGeom prst="rect">
              <a:avLst/>
            </a:prstGeom>
            <a:noFill/>
            <a:ln>
              <a:noFill/>
            </a:ln>
          </p:spPr>
        </p:pic>
      </p:grpSp>
      <p:cxnSp>
        <p:nvCxnSpPr>
          <p:cNvPr id="179" name="Google Shape;179;p61"/>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80" name="Google Shape;180;p61"/>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1" name="Google Shape;181;p61"/>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2" name="Google Shape;182;p61"/>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3" name="Google Shape;183;p61"/>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4" name="Google Shape;184;p61"/>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5" name="Google Shape;185;p61"/>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6" name="Google Shape;186;p61"/>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mp; Two Column - Teal">
  <p:cSld name="Title &amp; Two Column - Teal">
    <p:spTree>
      <p:nvGrpSpPr>
        <p:cNvPr id="1" name="Shape 187"/>
        <p:cNvGrpSpPr/>
        <p:nvPr/>
      </p:nvGrpSpPr>
      <p:grpSpPr>
        <a:xfrm>
          <a:off x="0" y="0"/>
          <a:ext cx="0" cy="0"/>
          <a:chOff x="0" y="0"/>
          <a:chExt cx="0" cy="0"/>
        </a:xfrm>
      </p:grpSpPr>
      <p:sp>
        <p:nvSpPr>
          <p:cNvPr id="188" name="Google Shape;188;p62"/>
          <p:cNvSpPr/>
          <p:nvPr/>
        </p:nvSpPr>
        <p:spPr>
          <a:xfrm>
            <a:off x="0" y="0"/>
            <a:ext cx="12192000" cy="1609344"/>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grpSp>
        <p:nvGrpSpPr>
          <p:cNvPr id="189" name="Google Shape;189;p62"/>
          <p:cNvGrpSpPr/>
          <p:nvPr/>
        </p:nvGrpSpPr>
        <p:grpSpPr>
          <a:xfrm>
            <a:off x="-208789" y="0"/>
            <a:ext cx="12609576" cy="2174490"/>
            <a:chOff x="-1" y="5043119"/>
            <a:chExt cx="12192000" cy="1814883"/>
          </a:xfrm>
        </p:grpSpPr>
        <p:pic>
          <p:nvPicPr>
            <p:cNvPr id="190" name="Google Shape;190;p62"/>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91" name="Google Shape;191;p62"/>
            <p:cNvPicPr preferRelativeResize="0"/>
            <p:nvPr/>
          </p:nvPicPr>
          <p:blipFill rotWithShape="1">
            <a:blip r:embed="rId2">
              <a:alphaModFix amt="20000"/>
            </a:blip>
            <a:srcRect l="54597" t="31445" r="16825" b="9028"/>
            <a:stretch/>
          </p:blipFill>
          <p:spPr>
            <a:xfrm rot="5400000">
              <a:off x="8435259" y="3077812"/>
              <a:ext cx="1791433" cy="5722047"/>
            </a:xfrm>
            <a:prstGeom prst="rect">
              <a:avLst/>
            </a:prstGeom>
            <a:noFill/>
            <a:ln>
              <a:noFill/>
            </a:ln>
          </p:spPr>
        </p:pic>
      </p:grpSp>
      <p:cxnSp>
        <p:nvCxnSpPr>
          <p:cNvPr id="192" name="Google Shape;192;p62"/>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93" name="Google Shape;193;p62"/>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4" name="Google Shape;194;p62"/>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5" name="Google Shape;195;p62"/>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6" name="Google Shape;196;p62"/>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7" name="Google Shape;197;p62"/>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8" name="Google Shape;198;p62"/>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9" name="Google Shape;199;p62"/>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mp; Two Column - Green">
  <p:cSld name="Title &amp; Two Column - Green">
    <p:spTree>
      <p:nvGrpSpPr>
        <p:cNvPr id="1" name="Shape 200"/>
        <p:cNvGrpSpPr/>
        <p:nvPr/>
      </p:nvGrpSpPr>
      <p:grpSpPr>
        <a:xfrm>
          <a:off x="0" y="0"/>
          <a:ext cx="0" cy="0"/>
          <a:chOff x="0" y="0"/>
          <a:chExt cx="0" cy="0"/>
        </a:xfrm>
      </p:grpSpPr>
      <p:sp>
        <p:nvSpPr>
          <p:cNvPr id="201" name="Google Shape;201;p63"/>
          <p:cNvSpPr/>
          <p:nvPr/>
        </p:nvSpPr>
        <p:spPr>
          <a:xfrm>
            <a:off x="0" y="0"/>
            <a:ext cx="12192000" cy="1609344"/>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grpSp>
        <p:nvGrpSpPr>
          <p:cNvPr id="202" name="Google Shape;202;p63"/>
          <p:cNvGrpSpPr/>
          <p:nvPr/>
        </p:nvGrpSpPr>
        <p:grpSpPr>
          <a:xfrm>
            <a:off x="-208789" y="0"/>
            <a:ext cx="12609576" cy="2174490"/>
            <a:chOff x="-1" y="5043119"/>
            <a:chExt cx="12192000" cy="1814883"/>
          </a:xfrm>
        </p:grpSpPr>
        <p:pic>
          <p:nvPicPr>
            <p:cNvPr id="203" name="Google Shape;203;p63"/>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204" name="Google Shape;204;p63"/>
            <p:cNvPicPr preferRelativeResize="0"/>
            <p:nvPr/>
          </p:nvPicPr>
          <p:blipFill rotWithShape="1">
            <a:blip r:embed="rId2">
              <a:alphaModFix amt="20000"/>
            </a:blip>
            <a:srcRect l="54597" t="31445" r="16825" b="9028"/>
            <a:stretch/>
          </p:blipFill>
          <p:spPr>
            <a:xfrm rot="5400000">
              <a:off x="8435259" y="3077812"/>
              <a:ext cx="1791433" cy="5722047"/>
            </a:xfrm>
            <a:prstGeom prst="rect">
              <a:avLst/>
            </a:prstGeom>
            <a:noFill/>
            <a:ln>
              <a:noFill/>
            </a:ln>
          </p:spPr>
        </p:pic>
      </p:grpSp>
      <p:cxnSp>
        <p:nvCxnSpPr>
          <p:cNvPr id="205" name="Google Shape;205;p63"/>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206" name="Google Shape;206;p63"/>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7" name="Google Shape;207;p63"/>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8" name="Google Shape;208;p63"/>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9" name="Google Shape;209;p63"/>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0" name="Google Shape;210;p63"/>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1" name="Google Shape;211;p63"/>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2" name="Google Shape;212;p63"/>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 Colored Background - Teal">
  <p:cSld name="Title on Colored Background - Teal">
    <p:spTree>
      <p:nvGrpSpPr>
        <p:cNvPr id="1" name="Shape 213"/>
        <p:cNvGrpSpPr/>
        <p:nvPr/>
      </p:nvGrpSpPr>
      <p:grpSpPr>
        <a:xfrm>
          <a:off x="0" y="0"/>
          <a:ext cx="0" cy="0"/>
          <a:chOff x="0" y="0"/>
          <a:chExt cx="0" cy="0"/>
        </a:xfrm>
      </p:grpSpPr>
      <p:sp>
        <p:nvSpPr>
          <p:cNvPr id="214" name="Google Shape;214;p64"/>
          <p:cNvSpPr/>
          <p:nvPr/>
        </p:nvSpPr>
        <p:spPr>
          <a:xfrm>
            <a:off x="0" y="3541"/>
            <a:ext cx="1219200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215" name="Google Shape;215;p64"/>
          <p:cNvSpPr/>
          <p:nvPr/>
        </p:nvSpPr>
        <p:spPr>
          <a:xfrm>
            <a:off x="1941095" y="2837119"/>
            <a:ext cx="8293768" cy="1094802"/>
          </a:xfrm>
          <a:prstGeom prst="rect">
            <a:avLst/>
          </a:prstGeom>
          <a:noFill/>
          <a:ln w="5715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216" name="Google Shape;216;p64"/>
          <p:cNvSpPr/>
          <p:nvPr/>
        </p:nvSpPr>
        <p:spPr>
          <a:xfrm>
            <a:off x="2610678" y="2502568"/>
            <a:ext cx="6997148" cy="802106"/>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pic>
        <p:nvPicPr>
          <p:cNvPr id="217" name="Google Shape;217;p64"/>
          <p:cNvPicPr preferRelativeResize="0"/>
          <p:nvPr/>
        </p:nvPicPr>
        <p:blipFill rotWithShape="1">
          <a:blip r:embed="rId2">
            <a:alphaModFix amt="20000"/>
          </a:blip>
          <a:srcRect l="60398" t="16294" r="3320" b="6458"/>
          <a:stretch/>
        </p:blipFill>
        <p:spPr>
          <a:xfrm rot="5400000">
            <a:off x="4171319" y="95874"/>
            <a:ext cx="3849350" cy="12192003"/>
          </a:xfrm>
          <a:prstGeom prst="rect">
            <a:avLst/>
          </a:prstGeom>
          <a:noFill/>
          <a:ln>
            <a:noFill/>
          </a:ln>
        </p:spPr>
      </p:pic>
      <p:sp>
        <p:nvSpPr>
          <p:cNvPr id="218" name="Google Shape;218;p64"/>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9" name="Google Shape;219;p64"/>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ver - Purple Background">
  <p:cSld name="Cover - Purple Background">
    <p:bg>
      <p:bgPr>
        <a:blipFill>
          <a:blip r:embed="rId2">
            <a:alphaModFix/>
          </a:blip>
          <a:stretch>
            <a:fillRect/>
          </a:stretch>
        </a:blipFill>
        <a:effectLst/>
      </p:bgPr>
    </p:bg>
    <p:spTree>
      <p:nvGrpSpPr>
        <p:cNvPr id="1" name="Shape 22"/>
        <p:cNvGrpSpPr/>
        <p:nvPr/>
      </p:nvGrpSpPr>
      <p:grpSpPr>
        <a:xfrm>
          <a:off x="0" y="0"/>
          <a:ext cx="0" cy="0"/>
          <a:chOff x="0" y="0"/>
          <a:chExt cx="0" cy="0"/>
        </a:xfrm>
      </p:grpSpPr>
      <p:sp>
        <p:nvSpPr>
          <p:cNvPr id="23" name="Google Shape;23;p38"/>
          <p:cNvSpPr/>
          <p:nvPr/>
        </p:nvSpPr>
        <p:spPr>
          <a:xfrm>
            <a:off x="0" y="0"/>
            <a:ext cx="12192000" cy="6858000"/>
          </a:xfrm>
          <a:prstGeom prst="rect">
            <a:avLst/>
          </a:prstGeom>
          <a:solidFill>
            <a:srgbClr val="97467D">
              <a:alpha val="77254"/>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24" name="Google Shape;24;p38"/>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 name="Google Shape;25;p38"/>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38"/>
          <p:cNvSpPr/>
          <p:nvPr/>
        </p:nvSpPr>
        <p:spPr>
          <a:xfrm>
            <a:off x="5083215" y="2704632"/>
            <a:ext cx="2025570" cy="119131"/>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405E79"/>
              </a:solidFill>
              <a:latin typeface="Calibri"/>
              <a:ea typeface="Calibri"/>
              <a:cs typeface="Calibri"/>
              <a:sym typeface="Calibri"/>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220"/>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 Colored Background - Blue">
  <p:cSld name="Title on Colored Background - Blue">
    <p:spTree>
      <p:nvGrpSpPr>
        <p:cNvPr id="1" name="Shape 27"/>
        <p:cNvGrpSpPr/>
        <p:nvPr/>
      </p:nvGrpSpPr>
      <p:grpSpPr>
        <a:xfrm>
          <a:off x="0" y="0"/>
          <a:ext cx="0" cy="0"/>
          <a:chOff x="0" y="0"/>
          <a:chExt cx="0" cy="0"/>
        </a:xfrm>
      </p:grpSpPr>
      <p:sp>
        <p:nvSpPr>
          <p:cNvPr id="28" name="Google Shape;28;p39"/>
          <p:cNvSpPr/>
          <p:nvPr/>
        </p:nvSpPr>
        <p:spPr>
          <a:xfrm>
            <a:off x="0" y="3541"/>
            <a:ext cx="1219200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29" name="Google Shape;29;p39"/>
          <p:cNvSpPr/>
          <p:nvPr/>
        </p:nvSpPr>
        <p:spPr>
          <a:xfrm>
            <a:off x="1941095" y="2837119"/>
            <a:ext cx="8293768" cy="1094802"/>
          </a:xfrm>
          <a:prstGeom prst="rect">
            <a:avLst/>
          </a:prstGeom>
          <a:noFill/>
          <a:ln w="5715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30" name="Google Shape;30;p39"/>
          <p:cNvSpPr/>
          <p:nvPr/>
        </p:nvSpPr>
        <p:spPr>
          <a:xfrm>
            <a:off x="2610678" y="2502568"/>
            <a:ext cx="6997148" cy="802106"/>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pic>
        <p:nvPicPr>
          <p:cNvPr id="31" name="Google Shape;31;p39"/>
          <p:cNvPicPr preferRelativeResize="0"/>
          <p:nvPr/>
        </p:nvPicPr>
        <p:blipFill rotWithShape="1">
          <a:blip r:embed="rId2">
            <a:alphaModFix amt="20000"/>
          </a:blip>
          <a:srcRect l="60398" t="16294" r="3320" b="6458"/>
          <a:stretch/>
        </p:blipFill>
        <p:spPr>
          <a:xfrm rot="5400000">
            <a:off x="4171319" y="95874"/>
            <a:ext cx="3849350" cy="12192003"/>
          </a:xfrm>
          <a:prstGeom prst="rect">
            <a:avLst/>
          </a:prstGeom>
          <a:noFill/>
          <a:ln>
            <a:noFill/>
          </a:ln>
        </p:spPr>
      </p:pic>
      <p:sp>
        <p:nvSpPr>
          <p:cNvPr id="32" name="Google Shape;32;p39"/>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p39"/>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mp; Text - Teal">
  <p:cSld name="Title &amp; Text - Teal">
    <p:spTree>
      <p:nvGrpSpPr>
        <p:cNvPr id="1" name="Shape 34"/>
        <p:cNvGrpSpPr/>
        <p:nvPr/>
      </p:nvGrpSpPr>
      <p:grpSpPr>
        <a:xfrm>
          <a:off x="0" y="0"/>
          <a:ext cx="0" cy="0"/>
          <a:chOff x="0" y="0"/>
          <a:chExt cx="0" cy="0"/>
        </a:xfrm>
      </p:grpSpPr>
      <p:sp>
        <p:nvSpPr>
          <p:cNvPr id="35" name="Google Shape;35;p40"/>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36" name="Google Shape;36;p40"/>
          <p:cNvCxnSpPr/>
          <p:nvPr/>
        </p:nvCxnSpPr>
        <p:spPr>
          <a:xfrm rot="10800000" flipH="1">
            <a:off x="656024" y="1635973"/>
            <a:ext cx="10820189" cy="33878"/>
          </a:xfrm>
          <a:prstGeom prst="straightConnector1">
            <a:avLst/>
          </a:prstGeom>
          <a:noFill/>
          <a:ln w="9525" cap="flat" cmpd="sng">
            <a:solidFill>
              <a:schemeClr val="accent5"/>
            </a:solidFill>
            <a:prstDash val="solid"/>
            <a:miter lim="800000"/>
            <a:headEnd type="none" w="sm" len="sm"/>
            <a:tailEnd type="none" w="sm" len="sm"/>
          </a:ln>
        </p:spPr>
      </p:cxnSp>
      <p:sp>
        <p:nvSpPr>
          <p:cNvPr id="37" name="Google Shape;37;p40"/>
          <p:cNvSpPr/>
          <p:nvPr/>
        </p:nvSpPr>
        <p:spPr>
          <a:xfrm>
            <a:off x="7858954" y="1589835"/>
            <a:ext cx="3617259" cy="92275"/>
          </a:xfrm>
          <a:prstGeom prst="rect">
            <a:avLst/>
          </a:prstGeom>
          <a:solidFill>
            <a:schemeClr val="accent5"/>
          </a:solidFill>
          <a:ln w="127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38" name="Google Shape;38;p40"/>
          <p:cNvSpPr txBox="1">
            <a:spLocks noGrp="1"/>
          </p:cNvSpPr>
          <p:nvPr>
            <p:ph type="body" idx="1"/>
          </p:nvPr>
        </p:nvSpPr>
        <p:spPr>
          <a:xfrm>
            <a:off x="656022" y="1971676"/>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 name="Google Shape;39;p40"/>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Image &amp; Text - Blue">
  <p:cSld name="Image &amp; Text - Blue">
    <p:spTree>
      <p:nvGrpSpPr>
        <p:cNvPr id="1" name="Shape 40"/>
        <p:cNvGrpSpPr/>
        <p:nvPr/>
      </p:nvGrpSpPr>
      <p:grpSpPr>
        <a:xfrm>
          <a:off x="0" y="0"/>
          <a:ext cx="0" cy="0"/>
          <a:chOff x="0" y="0"/>
          <a:chExt cx="0" cy="0"/>
        </a:xfrm>
      </p:grpSpPr>
      <p:sp>
        <p:nvSpPr>
          <p:cNvPr id="41" name="Google Shape;41;p41"/>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200"/>
              <a:buFont typeface="Helvetica Neue"/>
              <a:buNone/>
              <a:defRPr sz="3200"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42" name="Google Shape;42;p41"/>
          <p:cNvCxnSpPr/>
          <p:nvPr/>
        </p:nvCxnSpPr>
        <p:spPr>
          <a:xfrm rot="10800000" flipH="1">
            <a:off x="5027117" y="1509236"/>
            <a:ext cx="6806284" cy="17612"/>
          </a:xfrm>
          <a:prstGeom prst="straightConnector1">
            <a:avLst/>
          </a:prstGeom>
          <a:noFill/>
          <a:ln w="9525" cap="flat" cmpd="sng">
            <a:solidFill>
              <a:schemeClr val="accent3"/>
            </a:solidFill>
            <a:prstDash val="solid"/>
            <a:miter lim="800000"/>
            <a:headEnd type="none" w="sm" len="sm"/>
            <a:tailEnd type="none" w="sm" len="sm"/>
          </a:ln>
        </p:spPr>
      </p:cxnSp>
      <p:sp>
        <p:nvSpPr>
          <p:cNvPr id="43" name="Google Shape;43;p41"/>
          <p:cNvSpPr/>
          <p:nvPr/>
        </p:nvSpPr>
        <p:spPr>
          <a:xfrm>
            <a:off x="9351335" y="1467293"/>
            <a:ext cx="2482066" cy="78223"/>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44" name="Google Shape;44;p41"/>
          <p:cNvSpPr>
            <a:spLocks noGrp="1"/>
          </p:cNvSpPr>
          <p:nvPr>
            <p:ph type="pic" idx="2"/>
          </p:nvPr>
        </p:nvSpPr>
        <p:spPr>
          <a:xfrm>
            <a:off x="0" y="0"/>
            <a:ext cx="4340225" cy="6858000"/>
          </a:xfrm>
          <a:prstGeom prst="rect">
            <a:avLst/>
          </a:prstGeom>
          <a:noFill/>
          <a:ln>
            <a:noFill/>
          </a:ln>
        </p:spPr>
      </p:sp>
      <p:sp>
        <p:nvSpPr>
          <p:cNvPr id="45" name="Google Shape;45;p41"/>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plit - Blue">
  <p:cSld name="Split - Blue">
    <p:spTree>
      <p:nvGrpSpPr>
        <p:cNvPr id="1" name="Shape 46"/>
        <p:cNvGrpSpPr/>
        <p:nvPr/>
      </p:nvGrpSpPr>
      <p:grpSpPr>
        <a:xfrm>
          <a:off x="0" y="0"/>
          <a:ext cx="0" cy="0"/>
          <a:chOff x="0" y="0"/>
          <a:chExt cx="0" cy="0"/>
        </a:xfrm>
      </p:grpSpPr>
      <p:sp>
        <p:nvSpPr>
          <p:cNvPr id="47" name="Google Shape;47;p4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48" name="Google Shape;48;p42"/>
          <p:cNvSpPr/>
          <p:nvPr/>
        </p:nvSpPr>
        <p:spPr>
          <a:xfrm>
            <a:off x="0" y="0"/>
            <a:ext cx="357254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016794"/>
              </a:solidFill>
              <a:latin typeface="Calibri"/>
              <a:ea typeface="Calibri"/>
              <a:cs typeface="Calibri"/>
              <a:sym typeface="Calibri"/>
            </a:endParaRPr>
          </a:p>
        </p:txBody>
      </p:sp>
      <p:pic>
        <p:nvPicPr>
          <p:cNvPr id="49" name="Google Shape;49;p42"/>
          <p:cNvPicPr preferRelativeResize="0"/>
          <p:nvPr/>
        </p:nvPicPr>
        <p:blipFill rotWithShape="1">
          <a:blip r:embed="rId2">
            <a:alphaModFix amt="20000"/>
          </a:blip>
          <a:srcRect l="4826" t="9031" r="39371" b="9029"/>
          <a:stretch/>
        </p:blipFill>
        <p:spPr>
          <a:xfrm>
            <a:off x="0" y="0"/>
            <a:ext cx="3572540" cy="6858000"/>
          </a:xfrm>
          <a:prstGeom prst="rect">
            <a:avLst/>
          </a:prstGeom>
          <a:noFill/>
          <a:ln>
            <a:noFill/>
          </a:ln>
        </p:spPr>
      </p:pic>
      <p:sp>
        <p:nvSpPr>
          <p:cNvPr id="50" name="Google Shape;50;p42"/>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42"/>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2" name="Google Shape;52;p42"/>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 Colored Background - Purple">
  <p:cSld name="Title on Colored Background - Purple">
    <p:spTree>
      <p:nvGrpSpPr>
        <p:cNvPr id="1" name="Shape 53"/>
        <p:cNvGrpSpPr/>
        <p:nvPr/>
      </p:nvGrpSpPr>
      <p:grpSpPr>
        <a:xfrm>
          <a:off x="0" y="0"/>
          <a:ext cx="0" cy="0"/>
          <a:chOff x="0" y="0"/>
          <a:chExt cx="0" cy="0"/>
        </a:xfrm>
      </p:grpSpPr>
      <p:sp>
        <p:nvSpPr>
          <p:cNvPr id="54" name="Google Shape;54;p43"/>
          <p:cNvSpPr/>
          <p:nvPr/>
        </p:nvSpPr>
        <p:spPr>
          <a:xfrm>
            <a:off x="0" y="3541"/>
            <a:ext cx="1219200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55" name="Google Shape;55;p43"/>
          <p:cNvSpPr/>
          <p:nvPr/>
        </p:nvSpPr>
        <p:spPr>
          <a:xfrm>
            <a:off x="1941095" y="2837119"/>
            <a:ext cx="8293768" cy="1094802"/>
          </a:xfrm>
          <a:prstGeom prst="rect">
            <a:avLst/>
          </a:prstGeom>
          <a:noFill/>
          <a:ln w="5715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56" name="Google Shape;56;p43"/>
          <p:cNvSpPr/>
          <p:nvPr/>
        </p:nvSpPr>
        <p:spPr>
          <a:xfrm>
            <a:off x="2610678" y="2502568"/>
            <a:ext cx="6997148" cy="802106"/>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pic>
        <p:nvPicPr>
          <p:cNvPr id="57" name="Google Shape;57;p43"/>
          <p:cNvPicPr preferRelativeResize="0"/>
          <p:nvPr/>
        </p:nvPicPr>
        <p:blipFill rotWithShape="1">
          <a:blip r:embed="rId2">
            <a:alphaModFix amt="20000"/>
          </a:blip>
          <a:srcRect l="60398" t="16294" r="3320" b="6458"/>
          <a:stretch/>
        </p:blipFill>
        <p:spPr>
          <a:xfrm rot="5400000">
            <a:off x="4171319" y="95874"/>
            <a:ext cx="3849350" cy="12192003"/>
          </a:xfrm>
          <a:prstGeom prst="rect">
            <a:avLst/>
          </a:prstGeom>
          <a:noFill/>
          <a:ln>
            <a:noFill/>
          </a:ln>
        </p:spPr>
      </p:pic>
      <p:sp>
        <p:nvSpPr>
          <p:cNvPr id="58" name="Google Shape;58;p43"/>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43"/>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mp; Text - Purple">
  <p:cSld name="Title &amp; Text - Purple">
    <p:spTree>
      <p:nvGrpSpPr>
        <p:cNvPr id="1" name="Shape 60"/>
        <p:cNvGrpSpPr/>
        <p:nvPr/>
      </p:nvGrpSpPr>
      <p:grpSpPr>
        <a:xfrm>
          <a:off x="0" y="0"/>
          <a:ext cx="0" cy="0"/>
          <a:chOff x="0" y="0"/>
          <a:chExt cx="0" cy="0"/>
        </a:xfrm>
      </p:grpSpPr>
      <p:sp>
        <p:nvSpPr>
          <p:cNvPr id="61" name="Google Shape;61;p4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62" name="Google Shape;62;p44"/>
          <p:cNvCxnSpPr/>
          <p:nvPr/>
        </p:nvCxnSpPr>
        <p:spPr>
          <a:xfrm rot="10800000" flipH="1">
            <a:off x="656024" y="1635973"/>
            <a:ext cx="10820189" cy="33878"/>
          </a:xfrm>
          <a:prstGeom prst="straightConnector1">
            <a:avLst/>
          </a:prstGeom>
          <a:noFill/>
          <a:ln w="9525" cap="flat" cmpd="sng">
            <a:solidFill>
              <a:schemeClr val="accent3"/>
            </a:solidFill>
            <a:prstDash val="solid"/>
            <a:miter lim="800000"/>
            <a:headEnd type="none" w="sm" len="sm"/>
            <a:tailEnd type="none" w="sm" len="sm"/>
          </a:ln>
        </p:spPr>
      </p:cxnSp>
      <p:sp>
        <p:nvSpPr>
          <p:cNvPr id="63" name="Google Shape;63;p44"/>
          <p:cNvSpPr/>
          <p:nvPr/>
        </p:nvSpPr>
        <p:spPr>
          <a:xfrm>
            <a:off x="7858954" y="1589835"/>
            <a:ext cx="3617259" cy="92275"/>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64" name="Google Shape;64;p44"/>
          <p:cNvSpPr txBox="1">
            <a:spLocks noGrp="1"/>
          </p:cNvSpPr>
          <p:nvPr>
            <p:ph type="body" idx="1"/>
          </p:nvPr>
        </p:nvSpPr>
        <p:spPr>
          <a:xfrm>
            <a:off x="656022" y="1971675"/>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5" name="Google Shape;65;p44"/>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Helvetica Neue"/>
              <a:buNone/>
              <a:defRPr sz="44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3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2.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3.xml"/><Relationship Id="rId1" Type="http://schemas.openxmlformats.org/officeDocument/2006/relationships/slideLayout" Target="../slideLayouts/slideLayout5.xml"/><Relationship Id="rId4" Type="http://schemas.openxmlformats.org/officeDocument/2006/relationships/image" Target="../media/image15.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
          <p:cNvSpPr/>
          <p:nvPr/>
        </p:nvSpPr>
        <p:spPr>
          <a:xfrm>
            <a:off x="4512366" y="3588025"/>
            <a:ext cx="7679634" cy="291133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pic>
        <p:nvPicPr>
          <p:cNvPr id="227" name="Google Shape;227;p1"/>
          <p:cNvPicPr preferRelativeResize="0"/>
          <p:nvPr/>
        </p:nvPicPr>
        <p:blipFill rotWithShape="1">
          <a:blip r:embed="rId3">
            <a:alphaModFix/>
          </a:blip>
          <a:srcRect/>
          <a:stretch/>
        </p:blipFill>
        <p:spPr>
          <a:xfrm>
            <a:off x="4512366" y="4323522"/>
            <a:ext cx="7629434" cy="2175836"/>
          </a:xfrm>
          <a:prstGeom prst="rect">
            <a:avLst/>
          </a:prstGeom>
          <a:noFill/>
          <a:ln>
            <a:noFill/>
          </a:ln>
        </p:spPr>
      </p:pic>
      <p:sp>
        <p:nvSpPr>
          <p:cNvPr id="228" name="Google Shape;228;p1"/>
          <p:cNvSpPr txBox="1"/>
          <p:nvPr/>
        </p:nvSpPr>
        <p:spPr>
          <a:xfrm>
            <a:off x="5036708" y="358642"/>
            <a:ext cx="6580750" cy="1171578"/>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rgbClr val="35B2B4"/>
              </a:buClr>
              <a:buSzPts val="4400"/>
              <a:buFont typeface="Arial"/>
              <a:buNone/>
            </a:pPr>
            <a:r>
              <a:rPr lang="en-GB" sz="4400" b="1" i="0" u="none" strike="noStrike" cap="none" dirty="0">
                <a:solidFill>
                  <a:srgbClr val="35B2B4"/>
                </a:solidFill>
                <a:latin typeface="Helvetica Neue"/>
                <a:ea typeface="Helvetica Neue"/>
                <a:cs typeface="Helvetica Neue"/>
                <a:sym typeface="Helvetica Neue"/>
              </a:rPr>
              <a:t>KIT DE FORMATION </a:t>
            </a:r>
          </a:p>
          <a:p>
            <a:pPr marL="0" marR="0" lvl="0" indent="0" algn="r" rtl="0">
              <a:lnSpc>
                <a:spcPct val="90000"/>
              </a:lnSpc>
              <a:spcBef>
                <a:spcPts val="0"/>
              </a:spcBef>
              <a:spcAft>
                <a:spcPts val="0"/>
              </a:spcAft>
              <a:buClr>
                <a:srgbClr val="35B2B4"/>
              </a:buClr>
              <a:buSzPts val="4400"/>
              <a:buFont typeface="Arial"/>
              <a:buNone/>
            </a:pPr>
            <a:r>
              <a:rPr lang="en-GB" sz="4400" b="1" i="0" u="none" strike="noStrike" cap="none" dirty="0">
                <a:solidFill>
                  <a:srgbClr val="35B2B4"/>
                </a:solidFill>
                <a:latin typeface="Helvetica Neue"/>
                <a:ea typeface="Helvetica Neue"/>
                <a:cs typeface="Helvetica Neue"/>
                <a:sym typeface="Helvetica Neue"/>
              </a:rPr>
              <a:t> </a:t>
            </a:r>
            <a:endParaRPr sz="1400" b="0" i="0" u="none" strike="noStrike" cap="none" dirty="0">
              <a:solidFill>
                <a:srgbClr val="000000"/>
              </a:solidFill>
              <a:latin typeface="Arial"/>
              <a:ea typeface="Arial"/>
              <a:cs typeface="Arial"/>
              <a:sym typeface="Arial"/>
            </a:endParaRPr>
          </a:p>
          <a:p>
            <a:pPr marL="0" marR="0" lvl="0" indent="0" algn="r" rtl="0">
              <a:lnSpc>
                <a:spcPct val="90000"/>
              </a:lnSpc>
              <a:spcBef>
                <a:spcPts val="1000"/>
              </a:spcBef>
              <a:spcAft>
                <a:spcPts val="0"/>
              </a:spcAft>
              <a:buClr>
                <a:srgbClr val="AC6B97"/>
              </a:buClr>
              <a:buSzPts val="3600"/>
              <a:buFont typeface="Arial"/>
              <a:buNone/>
            </a:pPr>
            <a:r>
              <a:rPr lang="fr-FR" sz="3600" b="1" i="0" u="none" strike="noStrike" cap="none" dirty="0">
                <a:solidFill>
                  <a:srgbClr val="AC6B97"/>
                </a:solidFill>
                <a:latin typeface="Helvetica Neue"/>
                <a:ea typeface="Helvetica Neue"/>
                <a:cs typeface="Helvetica Neue"/>
                <a:sym typeface="Helvetica Neue"/>
              </a:rPr>
              <a:t>BOÎTE À OUTILS INTER-AGENCES : PRÉVENTION ET RÉPONSE AU TRAVAIL DES ENFANTS DANS L'ACTION HUMANITAIRE</a:t>
            </a:r>
          </a:p>
          <a:p>
            <a:pPr marL="0" marR="0" lvl="0" indent="0" algn="r" rtl="0">
              <a:lnSpc>
                <a:spcPct val="90000"/>
              </a:lnSpc>
              <a:spcBef>
                <a:spcPts val="1000"/>
              </a:spcBef>
              <a:spcAft>
                <a:spcPts val="0"/>
              </a:spcAft>
              <a:buClr>
                <a:srgbClr val="AC6B97"/>
              </a:buClr>
              <a:buSzPts val="3600"/>
              <a:buFont typeface="Arial"/>
              <a:buNone/>
            </a:pPr>
            <a:r>
              <a:rPr lang="en-GB" sz="3600" b="1" i="0" u="none" strike="noStrike" cap="none" dirty="0">
                <a:solidFill>
                  <a:srgbClr val="AC6B97"/>
                </a:solidFill>
                <a:latin typeface="Helvetica Neue"/>
                <a:ea typeface="Helvetica Neue"/>
                <a:cs typeface="Helvetica Neue"/>
                <a:sym typeface="Helvetica Neue"/>
              </a:rPr>
              <a:t>  </a:t>
            </a:r>
            <a:endParaRPr sz="3600" b="1" i="0" u="none" strike="noStrike" cap="none" dirty="0">
              <a:solidFill>
                <a:srgbClr val="AC6B97"/>
              </a:solidFill>
              <a:latin typeface="Helvetica Neue"/>
              <a:ea typeface="Helvetica Neue"/>
              <a:cs typeface="Helvetica Neue"/>
              <a:sym typeface="Helvetica Neue"/>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p10"/>
          <p:cNvSpPr txBox="1">
            <a:spLocks noGrp="1"/>
          </p:cNvSpPr>
          <p:nvPr>
            <p:ph type="body" idx="1"/>
          </p:nvPr>
        </p:nvSpPr>
        <p:spPr>
          <a:xfrm>
            <a:off x="3701845" y="290513"/>
            <a:ext cx="7699579" cy="127158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26794"/>
              </a:buClr>
              <a:buSzPts val="3200"/>
              <a:buNone/>
            </a:pPr>
            <a:r>
              <a:rPr lang="en-GB" dirty="0"/>
              <a:t>… </a:t>
            </a:r>
            <a:r>
              <a:rPr lang="fr-FR" dirty="0"/>
              <a:t>CONTRIBUENT AU TRAVAIL DES ENFANTS </a:t>
            </a:r>
            <a:r>
              <a:rPr lang="en-GB" dirty="0"/>
              <a:t>&amp; À L'ABANDON SCOLAIRE</a:t>
            </a:r>
            <a:endParaRPr dirty="0"/>
          </a:p>
        </p:txBody>
      </p:sp>
      <p:sp>
        <p:nvSpPr>
          <p:cNvPr id="299" name="Google Shape;299;p10"/>
          <p:cNvSpPr txBox="1">
            <a:spLocks noGrp="1"/>
          </p:cNvSpPr>
          <p:nvPr>
            <p:ph type="body" idx="2"/>
          </p:nvPr>
        </p:nvSpPr>
        <p:spPr>
          <a:xfrm>
            <a:off x="4100512" y="1338262"/>
            <a:ext cx="7583487" cy="5336858"/>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SzPts val="2800"/>
              <a:buChar char="•"/>
            </a:pPr>
            <a:r>
              <a:rPr lang="fr-FR" sz="2600" dirty="0"/>
              <a:t>Pauvreté, marginalisation économique, déficit de main-d'œuvre domestique </a:t>
            </a:r>
          </a:p>
          <a:p>
            <a:pPr marL="228600" lvl="0" indent="-228600" algn="l" rtl="0">
              <a:lnSpc>
                <a:spcPct val="90000"/>
              </a:lnSpc>
              <a:spcBef>
                <a:spcPts val="0"/>
              </a:spcBef>
              <a:spcAft>
                <a:spcPts val="0"/>
              </a:spcAft>
              <a:buSzPts val="2800"/>
              <a:buChar char="•"/>
            </a:pPr>
            <a:r>
              <a:rPr lang="fr-FR" sz="2600" dirty="0"/>
              <a:t>Éducation perturbée et de mauvaise qualité </a:t>
            </a:r>
          </a:p>
          <a:p>
            <a:pPr marL="228600" lvl="0" indent="-228600" algn="l" rtl="0">
              <a:lnSpc>
                <a:spcPct val="90000"/>
              </a:lnSpc>
              <a:spcBef>
                <a:spcPts val="0"/>
              </a:spcBef>
              <a:spcAft>
                <a:spcPts val="0"/>
              </a:spcAft>
              <a:buSzPts val="2800"/>
              <a:buChar char="•"/>
            </a:pPr>
            <a:r>
              <a:rPr lang="fr-FR" sz="2600" dirty="0"/>
              <a:t>Peu ou pas de temps pour l'apprentissage, les cours, les devoirs, le rattrapage.</a:t>
            </a:r>
          </a:p>
          <a:p>
            <a:pPr marL="228600" lvl="0" indent="-228600" algn="l" rtl="0">
              <a:lnSpc>
                <a:spcPct val="90000"/>
              </a:lnSpc>
              <a:spcBef>
                <a:spcPts val="0"/>
              </a:spcBef>
              <a:spcAft>
                <a:spcPts val="0"/>
              </a:spcAft>
              <a:buSzPts val="2800"/>
              <a:buChar char="•"/>
            </a:pPr>
            <a:r>
              <a:rPr lang="fr-FR" sz="2600" dirty="0"/>
              <a:t>Mauvaise performance, concentration, difficultés d'apprentissage, épuisement, faim, maladie </a:t>
            </a:r>
          </a:p>
          <a:p>
            <a:pPr marL="228600" lvl="0" indent="-228600" algn="l" rtl="0">
              <a:lnSpc>
                <a:spcPct val="90000"/>
              </a:lnSpc>
              <a:spcBef>
                <a:spcPts val="0"/>
              </a:spcBef>
              <a:spcAft>
                <a:spcPts val="0"/>
              </a:spcAft>
              <a:buSzPts val="2800"/>
              <a:buChar char="•"/>
            </a:pPr>
            <a:r>
              <a:rPr lang="fr-FR" sz="2600" dirty="0"/>
              <a:t>Disponibilité limitée de cours de rattrapage, d'éducation non formelle ou d'éducation alternative. </a:t>
            </a:r>
          </a:p>
          <a:p>
            <a:pPr marL="228600" lvl="0" indent="-228600" algn="l" rtl="0">
              <a:lnSpc>
                <a:spcPct val="90000"/>
              </a:lnSpc>
              <a:spcBef>
                <a:spcPts val="0"/>
              </a:spcBef>
              <a:spcAft>
                <a:spcPts val="0"/>
              </a:spcAft>
              <a:buSzPts val="2800"/>
              <a:buChar char="•"/>
            </a:pPr>
            <a:r>
              <a:rPr lang="fr-FR" sz="2600" dirty="0"/>
              <a:t>Statut social, apparence, discrimination </a:t>
            </a:r>
          </a:p>
          <a:p>
            <a:pPr marL="228600" lvl="0" indent="-228600" algn="l" rtl="0">
              <a:lnSpc>
                <a:spcPct val="90000"/>
              </a:lnSpc>
              <a:spcBef>
                <a:spcPts val="0"/>
              </a:spcBef>
              <a:spcAft>
                <a:spcPts val="0"/>
              </a:spcAft>
              <a:buSzPts val="2800"/>
              <a:buChar char="•"/>
            </a:pPr>
            <a:r>
              <a:rPr lang="fr-FR" sz="2600" dirty="0"/>
              <a:t>Compétences, temps ou ressources limités pour les enseignants </a:t>
            </a:r>
          </a:p>
          <a:p>
            <a:pPr marL="228600" lvl="0" indent="-228600" algn="l" rtl="0">
              <a:lnSpc>
                <a:spcPct val="90000"/>
              </a:lnSpc>
              <a:spcBef>
                <a:spcPts val="0"/>
              </a:spcBef>
              <a:spcAft>
                <a:spcPts val="0"/>
              </a:spcAft>
              <a:buSzPts val="2800"/>
              <a:buChar char="•"/>
            </a:pPr>
            <a:r>
              <a:rPr lang="fr-FR" sz="2600" dirty="0"/>
              <a:t>Obstacles politiques</a:t>
            </a:r>
            <a:endParaRPr sz="2600" dirty="0"/>
          </a:p>
        </p:txBody>
      </p:sp>
      <p:sp>
        <p:nvSpPr>
          <p:cNvPr id="300" name="Google Shape;300;p10"/>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fr-FR" sz="3200" dirty="0"/>
              <a:t>FACTEURS DE RISQUE LIÉS À L'ÉDUCATION</a:t>
            </a:r>
          </a:p>
          <a:p>
            <a:pPr marL="0" lvl="0" indent="0" algn="l" rtl="0">
              <a:lnSpc>
                <a:spcPct val="90000"/>
              </a:lnSpc>
              <a:spcBef>
                <a:spcPts val="0"/>
              </a:spcBef>
              <a:spcAft>
                <a:spcPts val="0"/>
              </a:spcAft>
              <a:buClr>
                <a:schemeClr val="lt1"/>
              </a:buClr>
              <a:buSzPts val="3600"/>
              <a:buNone/>
            </a:pPr>
            <a:r>
              <a:rPr lang="fr-FR" sz="3200" dirty="0"/>
              <a:t>QUI...</a:t>
            </a:r>
            <a:endParaRPr sz="32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11"/>
          <p:cNvSpPr txBox="1">
            <a:spLocks noGrp="1"/>
          </p:cNvSpPr>
          <p:nvPr>
            <p:ph type="body" idx="1"/>
          </p:nvPr>
        </p:nvSpPr>
        <p:spPr>
          <a:xfrm>
            <a:off x="3510117" y="237744"/>
            <a:ext cx="8208641" cy="1271587"/>
          </a:xfrm>
          <a:prstGeom prst="rect">
            <a:avLst/>
          </a:prstGeom>
          <a:noFill/>
          <a:ln>
            <a:noFill/>
          </a:ln>
        </p:spPr>
        <p:txBody>
          <a:bodyPr spcFirstLastPara="1" wrap="square" lIns="91425" tIns="45700" rIns="91425" bIns="45700" anchor="t" anchorCtr="0">
            <a:normAutofit/>
          </a:bodyPr>
          <a:lstStyle/>
          <a:p>
            <a:pPr marL="0" lvl="0" indent="0" algn="r" rtl="0">
              <a:lnSpc>
                <a:spcPct val="90000"/>
              </a:lnSpc>
              <a:spcBef>
                <a:spcPts val="0"/>
              </a:spcBef>
              <a:spcAft>
                <a:spcPts val="0"/>
              </a:spcAft>
              <a:buClr>
                <a:srgbClr val="026794"/>
              </a:buClr>
              <a:buSzPts val="3200"/>
              <a:buNone/>
            </a:pPr>
            <a:r>
              <a:rPr lang="en-GB" dirty="0"/>
              <a:t>POURQUOI L'ÉDUCATION &amp; LE TRAVAIL DES ENFANTS </a:t>
            </a:r>
            <a:endParaRPr dirty="0"/>
          </a:p>
        </p:txBody>
      </p:sp>
      <p:sp>
        <p:nvSpPr>
          <p:cNvPr id="307" name="Google Shape;307;p11"/>
          <p:cNvSpPr txBox="1">
            <a:spLocks noGrp="1"/>
          </p:cNvSpPr>
          <p:nvPr>
            <p:ph type="body" idx="2"/>
          </p:nvPr>
        </p:nvSpPr>
        <p:spPr>
          <a:xfrm>
            <a:off x="4100513" y="1313656"/>
            <a:ext cx="7618245" cy="5306600"/>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SzPts val="2800"/>
              <a:buFont typeface="Noto Sans Symbols"/>
              <a:buChar char="✔"/>
            </a:pPr>
            <a:r>
              <a:rPr lang="fr-FR" dirty="0"/>
              <a:t>Droit fondamental </a:t>
            </a:r>
          </a:p>
          <a:p>
            <a:pPr marL="228600" lvl="0" indent="-228600" algn="l" rtl="0">
              <a:lnSpc>
                <a:spcPct val="90000"/>
              </a:lnSpc>
              <a:spcBef>
                <a:spcPts val="0"/>
              </a:spcBef>
              <a:spcAft>
                <a:spcPts val="0"/>
              </a:spcAft>
              <a:buSzPts val="2800"/>
              <a:buFont typeface="Noto Sans Symbols"/>
              <a:buChar char="✔"/>
            </a:pPr>
            <a:r>
              <a:rPr lang="fr-FR" dirty="0"/>
              <a:t>Fortement associé aux facteurs de risque du travail des enfants</a:t>
            </a:r>
          </a:p>
          <a:p>
            <a:pPr marL="228600" lvl="0" indent="-228600" algn="l" rtl="0">
              <a:lnSpc>
                <a:spcPct val="90000"/>
              </a:lnSpc>
              <a:spcBef>
                <a:spcPts val="0"/>
              </a:spcBef>
              <a:spcAft>
                <a:spcPts val="0"/>
              </a:spcAft>
              <a:buSzPts val="2800"/>
              <a:buFont typeface="Noto Sans Symbols"/>
              <a:buChar char="✔"/>
            </a:pPr>
            <a:r>
              <a:rPr lang="fr-FR" dirty="0"/>
              <a:t>Essentiel pour la protection physique, psychosociale et cognitive</a:t>
            </a:r>
          </a:p>
          <a:p>
            <a:pPr marL="228600" lvl="0" indent="-228600" algn="l" rtl="0">
              <a:lnSpc>
                <a:spcPct val="90000"/>
              </a:lnSpc>
              <a:spcBef>
                <a:spcPts val="0"/>
              </a:spcBef>
              <a:spcAft>
                <a:spcPts val="0"/>
              </a:spcAft>
              <a:buSzPts val="2800"/>
              <a:buFont typeface="Noto Sans Symbols"/>
              <a:buChar char="✔"/>
            </a:pPr>
            <a:r>
              <a:rPr lang="fr-FR" dirty="0"/>
              <a:t>Essentiels pour une prévention et une réponse efficaces au travail des enfants  </a:t>
            </a:r>
          </a:p>
          <a:p>
            <a:pPr marL="228600" lvl="0" indent="-228600" algn="l" rtl="0">
              <a:lnSpc>
                <a:spcPct val="90000"/>
              </a:lnSpc>
              <a:spcBef>
                <a:spcPts val="0"/>
              </a:spcBef>
              <a:spcAft>
                <a:spcPts val="0"/>
              </a:spcAft>
              <a:buSzPts val="2800"/>
              <a:buFont typeface="Noto Sans Symbols"/>
              <a:buChar char="✔"/>
            </a:pPr>
            <a:r>
              <a:rPr lang="fr-FR" dirty="0"/>
              <a:t>Mieux vaut prévenir que guérir </a:t>
            </a:r>
            <a:r>
              <a:rPr lang="en-GB" dirty="0"/>
              <a:t>: </a:t>
            </a:r>
            <a:endParaRPr dirty="0"/>
          </a:p>
          <a:p>
            <a:pPr marL="685800" lvl="1" indent="-228600" algn="l" rtl="0">
              <a:lnSpc>
                <a:spcPct val="90000"/>
              </a:lnSpc>
              <a:spcBef>
                <a:spcPts val="500"/>
              </a:spcBef>
              <a:spcAft>
                <a:spcPts val="0"/>
              </a:spcAft>
              <a:buSzPts val="2400"/>
              <a:buChar char="•"/>
            </a:pPr>
            <a:r>
              <a:rPr lang="fr-FR" dirty="0"/>
              <a:t>Empêcher les enfants scolarisés avant la crise d'abandonner l'école/de se lancer dans le travail des enfants</a:t>
            </a:r>
          </a:p>
          <a:p>
            <a:pPr marL="685800" lvl="1" indent="-228600" algn="l" rtl="0">
              <a:lnSpc>
                <a:spcPct val="90000"/>
              </a:lnSpc>
              <a:spcBef>
                <a:spcPts val="500"/>
              </a:spcBef>
              <a:spcAft>
                <a:spcPts val="0"/>
              </a:spcAft>
              <a:buSzPts val="2400"/>
              <a:buChar char="•"/>
            </a:pPr>
            <a:r>
              <a:rPr lang="fr-FR" dirty="0"/>
              <a:t>Réponse pour les enfants déjà déscolarisés/en situation de travail des enfants avant la crise</a:t>
            </a:r>
            <a:r>
              <a:rPr lang="en-GB" dirty="0"/>
              <a:t> </a:t>
            </a:r>
            <a:endParaRPr dirty="0"/>
          </a:p>
          <a:p>
            <a:pPr marL="685800" lvl="1" indent="-76200" algn="l" rtl="0">
              <a:lnSpc>
                <a:spcPct val="90000"/>
              </a:lnSpc>
              <a:spcBef>
                <a:spcPts val="500"/>
              </a:spcBef>
              <a:spcAft>
                <a:spcPts val="0"/>
              </a:spcAft>
              <a:buSzPts val="2400"/>
              <a:buNone/>
            </a:pPr>
            <a:endParaRPr b="1" dirty="0"/>
          </a:p>
          <a:p>
            <a:pPr marL="228600" lvl="0" indent="-50800" algn="l" rtl="0">
              <a:lnSpc>
                <a:spcPct val="90000"/>
              </a:lnSpc>
              <a:spcBef>
                <a:spcPts val="1000"/>
              </a:spcBef>
              <a:spcAft>
                <a:spcPts val="0"/>
              </a:spcAft>
              <a:buSzPts val="2800"/>
              <a:buFont typeface="Noto Sans Symbols"/>
              <a:buNone/>
            </a:pPr>
            <a:endParaRPr dirty="0"/>
          </a:p>
          <a:p>
            <a:pPr marL="228600" lvl="0" indent="-50800" algn="l" rtl="0">
              <a:lnSpc>
                <a:spcPct val="90000"/>
              </a:lnSpc>
              <a:spcBef>
                <a:spcPts val="1000"/>
              </a:spcBef>
              <a:spcAft>
                <a:spcPts val="0"/>
              </a:spcAft>
              <a:buSzPts val="2800"/>
              <a:buFont typeface="Noto Sans Symbols"/>
              <a:buNone/>
            </a:pPr>
            <a:endParaRPr dirty="0"/>
          </a:p>
          <a:p>
            <a:pPr marL="228600" lvl="0" indent="-50800" algn="l" rtl="0">
              <a:lnSpc>
                <a:spcPct val="90000"/>
              </a:lnSpc>
              <a:spcBef>
                <a:spcPts val="1000"/>
              </a:spcBef>
              <a:spcAft>
                <a:spcPts val="0"/>
              </a:spcAft>
              <a:buSzPts val="2800"/>
              <a:buFont typeface="Noto Sans Symbols"/>
              <a:buNone/>
            </a:pPr>
            <a:endParaRPr dirty="0"/>
          </a:p>
          <a:p>
            <a:pPr marL="228600" lvl="0" indent="-50800" algn="l" rtl="0">
              <a:lnSpc>
                <a:spcPct val="90000"/>
              </a:lnSpc>
              <a:spcBef>
                <a:spcPts val="1000"/>
              </a:spcBef>
              <a:spcAft>
                <a:spcPts val="0"/>
              </a:spcAft>
              <a:buSzPts val="2800"/>
              <a:buFont typeface="Noto Sans Symbols"/>
              <a:buNone/>
            </a:pPr>
            <a:endParaRPr dirty="0"/>
          </a:p>
          <a:p>
            <a:pPr marL="228600" lvl="0" indent="-50800" algn="l" rtl="0">
              <a:lnSpc>
                <a:spcPct val="90000"/>
              </a:lnSpc>
              <a:spcBef>
                <a:spcPts val="1000"/>
              </a:spcBef>
              <a:spcAft>
                <a:spcPts val="0"/>
              </a:spcAft>
              <a:buSzPts val="2800"/>
              <a:buFont typeface="Noto Sans Symbols"/>
              <a:buNone/>
            </a:pPr>
            <a:endParaRPr dirty="0"/>
          </a:p>
        </p:txBody>
      </p:sp>
      <p:sp>
        <p:nvSpPr>
          <p:cNvPr id="308" name="Google Shape;308;p11"/>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fr-FR" sz="3200" dirty="0"/>
              <a:t>POURQUOI L'ÉDUCATION ET LE TRAVAIL DES ENFANTS</a:t>
            </a:r>
            <a:endParaRPr sz="32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p12"/>
          <p:cNvSpPr txBox="1">
            <a:spLocks noGrp="1"/>
          </p:cNvSpPr>
          <p:nvPr>
            <p:ph type="title"/>
          </p:nvPr>
        </p:nvSpPr>
        <p:spPr>
          <a:xfrm>
            <a:off x="2170175" y="2650264"/>
            <a:ext cx="7851649" cy="562168"/>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lt1"/>
              </a:buClr>
              <a:buSzPts val="3200"/>
              <a:buFont typeface="Helvetica Neue"/>
              <a:buNone/>
            </a:pPr>
            <a:r>
              <a:rPr lang="fr-FR" dirty="0"/>
              <a:t>PRÉVENIR ET RÉPONDRE AU TRAVAIL DES ENFANTS PAR L'ÉDUCATION</a:t>
            </a:r>
            <a:r>
              <a:rPr lang="en-GB" dirty="0"/>
              <a:t> </a:t>
            </a:r>
            <a:endParaRP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p13"/>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3"/>
              </a:buClr>
              <a:buSzPts val="3600"/>
              <a:buFont typeface="Helvetica Neue"/>
              <a:buNone/>
            </a:pPr>
            <a:r>
              <a:rPr lang="en-GB" dirty="0"/>
              <a:t>PRÉSENTATION RAPIDE</a:t>
            </a:r>
            <a:endParaRPr dirty="0"/>
          </a:p>
        </p:txBody>
      </p:sp>
      <p:sp>
        <p:nvSpPr>
          <p:cNvPr id="320" name="Google Shape;320;p13"/>
          <p:cNvSpPr txBox="1">
            <a:spLocks noGrp="1"/>
          </p:cNvSpPr>
          <p:nvPr>
            <p:ph type="body" idx="1"/>
          </p:nvPr>
        </p:nvSpPr>
        <p:spPr>
          <a:xfrm>
            <a:off x="656022" y="1971675"/>
            <a:ext cx="10820015" cy="485775"/>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1"/>
              </a:buClr>
              <a:buSzPts val="2800"/>
              <a:buNone/>
            </a:pPr>
            <a:endParaRPr dirty="0"/>
          </a:p>
        </p:txBody>
      </p:sp>
      <p:sp>
        <p:nvSpPr>
          <p:cNvPr id="321" name="Google Shape;321;p13"/>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p>
            <a:pPr marL="228600" lvl="0" indent="-50800" algn="l" rtl="0">
              <a:lnSpc>
                <a:spcPct val="90000"/>
              </a:lnSpc>
              <a:spcBef>
                <a:spcPts val="0"/>
              </a:spcBef>
              <a:spcAft>
                <a:spcPts val="0"/>
              </a:spcAft>
              <a:buClr>
                <a:schemeClr val="accent1"/>
              </a:buClr>
              <a:buSzPts val="2800"/>
              <a:buNone/>
            </a:pPr>
            <a:endParaRP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p14"/>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600"/>
              <a:buFont typeface="Helvetica Neue"/>
              <a:buNone/>
            </a:pPr>
            <a:r>
              <a:rPr lang="fr-FR" dirty="0"/>
              <a:t>NORMES MINIMALES DE L'INEE POUR L'ÉDUCATION EN SITUATION D'URGENCE</a:t>
            </a:r>
            <a:endParaRPr dirty="0"/>
          </a:p>
        </p:txBody>
      </p:sp>
      <p:sp>
        <p:nvSpPr>
          <p:cNvPr id="328" name="Google Shape;328;p14"/>
          <p:cNvSpPr txBox="1"/>
          <p:nvPr/>
        </p:nvSpPr>
        <p:spPr>
          <a:xfrm>
            <a:off x="2825976" y="1845414"/>
            <a:ext cx="2518978" cy="725205"/>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chemeClr val="accent1"/>
              </a:buClr>
              <a:buSzPts val="2400"/>
              <a:buFont typeface="Arial"/>
              <a:buNone/>
            </a:pPr>
            <a:endParaRPr sz="2400" b="1" i="0" u="none" strike="noStrike" cap="none" dirty="0">
              <a:solidFill>
                <a:schemeClr val="accent1"/>
              </a:solidFill>
              <a:latin typeface="Helvetica Neue"/>
              <a:ea typeface="Helvetica Neue"/>
              <a:cs typeface="Helvetica Neue"/>
              <a:sym typeface="Helvetica Neue"/>
            </a:endParaRPr>
          </a:p>
        </p:txBody>
      </p:sp>
      <p:sp>
        <p:nvSpPr>
          <p:cNvPr id="329" name="Google Shape;329;p14"/>
          <p:cNvSpPr txBox="1"/>
          <p:nvPr/>
        </p:nvSpPr>
        <p:spPr>
          <a:xfrm>
            <a:off x="4874177" y="1872825"/>
            <a:ext cx="2518978" cy="725205"/>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chemeClr val="accent1"/>
              </a:buClr>
              <a:buSzPts val="2400"/>
              <a:buFont typeface="Arial"/>
              <a:buNone/>
            </a:pPr>
            <a:endParaRPr sz="2400" b="1" i="0" u="none" strike="noStrike" cap="none" dirty="0">
              <a:solidFill>
                <a:schemeClr val="accent1"/>
              </a:solidFill>
              <a:latin typeface="Helvetica Neue"/>
              <a:ea typeface="Helvetica Neue"/>
              <a:cs typeface="Helvetica Neue"/>
              <a:sym typeface="Helvetica Neue"/>
            </a:endParaRPr>
          </a:p>
        </p:txBody>
      </p:sp>
      <p:sp>
        <p:nvSpPr>
          <p:cNvPr id="330" name="Google Shape;330;p14"/>
          <p:cNvSpPr txBox="1"/>
          <p:nvPr/>
        </p:nvSpPr>
        <p:spPr>
          <a:xfrm>
            <a:off x="6985879" y="1845414"/>
            <a:ext cx="2518978" cy="752616"/>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chemeClr val="accent1"/>
              </a:buClr>
              <a:buSzPts val="2400"/>
              <a:buFont typeface="Arial"/>
              <a:buNone/>
            </a:pPr>
            <a:endParaRPr sz="2400" b="1" i="0" u="none" strike="noStrike" cap="none" dirty="0">
              <a:solidFill>
                <a:schemeClr val="accent1"/>
              </a:solidFill>
              <a:latin typeface="Helvetica Neue"/>
              <a:ea typeface="Helvetica Neue"/>
              <a:cs typeface="Helvetica Neue"/>
              <a:sym typeface="Helvetica Neue"/>
            </a:endParaRPr>
          </a:p>
        </p:txBody>
      </p:sp>
      <p:sp>
        <p:nvSpPr>
          <p:cNvPr id="331" name="Google Shape;331;p14"/>
          <p:cNvSpPr txBox="1"/>
          <p:nvPr/>
        </p:nvSpPr>
        <p:spPr>
          <a:xfrm>
            <a:off x="9764110" y="1845414"/>
            <a:ext cx="2518978" cy="883624"/>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chemeClr val="accent1"/>
              </a:buClr>
              <a:buSzPts val="2400"/>
              <a:buFont typeface="Arial"/>
              <a:buNone/>
            </a:pPr>
            <a:endParaRPr sz="2400" b="1" i="0" u="none" strike="noStrike" cap="none" dirty="0">
              <a:solidFill>
                <a:schemeClr val="accent1"/>
              </a:solidFill>
              <a:latin typeface="Helvetica Neue"/>
              <a:ea typeface="Helvetica Neue"/>
              <a:cs typeface="Helvetica Neue"/>
              <a:sym typeface="Helvetica Neue"/>
            </a:endParaRPr>
          </a:p>
        </p:txBody>
      </p:sp>
      <p:graphicFrame>
        <p:nvGraphicFramePr>
          <p:cNvPr id="332" name="Google Shape;332;p14"/>
          <p:cNvGraphicFramePr/>
          <p:nvPr>
            <p:extLst>
              <p:ext uri="{D42A27DB-BD31-4B8C-83A1-F6EECF244321}">
                <p14:modId xmlns:p14="http://schemas.microsoft.com/office/powerpoint/2010/main" val="1836378900"/>
              </p:ext>
            </p:extLst>
          </p:nvPr>
        </p:nvGraphicFramePr>
        <p:xfrm>
          <a:off x="0" y="1614362"/>
          <a:ext cx="12192000" cy="5446375"/>
        </p:xfrm>
        <a:graphic>
          <a:graphicData uri="http://schemas.openxmlformats.org/drawingml/2006/table">
            <a:tbl>
              <a:tblPr firstRow="1" bandRow="1">
                <a:noFill/>
                <a:tableStyleId>{50ED5E7D-CEC0-49E2-9183-20096DFA9418}</a:tableStyleId>
              </a:tblPr>
              <a:tblGrid>
                <a:gridCol w="2438400">
                  <a:extLst>
                    <a:ext uri="{9D8B030D-6E8A-4147-A177-3AD203B41FA5}">
                      <a16:colId xmlns:a16="http://schemas.microsoft.com/office/drawing/2014/main" val="20000"/>
                    </a:ext>
                  </a:extLst>
                </a:gridCol>
                <a:gridCol w="2438400">
                  <a:extLst>
                    <a:ext uri="{9D8B030D-6E8A-4147-A177-3AD203B41FA5}">
                      <a16:colId xmlns:a16="http://schemas.microsoft.com/office/drawing/2014/main" val="20001"/>
                    </a:ext>
                  </a:extLst>
                </a:gridCol>
                <a:gridCol w="2438400">
                  <a:extLst>
                    <a:ext uri="{9D8B030D-6E8A-4147-A177-3AD203B41FA5}">
                      <a16:colId xmlns:a16="http://schemas.microsoft.com/office/drawing/2014/main" val="20002"/>
                    </a:ext>
                  </a:extLst>
                </a:gridCol>
                <a:gridCol w="2438400">
                  <a:extLst>
                    <a:ext uri="{9D8B030D-6E8A-4147-A177-3AD203B41FA5}">
                      <a16:colId xmlns:a16="http://schemas.microsoft.com/office/drawing/2014/main" val="20003"/>
                    </a:ext>
                  </a:extLst>
                </a:gridCol>
                <a:gridCol w="2438400">
                  <a:extLst>
                    <a:ext uri="{9D8B030D-6E8A-4147-A177-3AD203B41FA5}">
                      <a16:colId xmlns:a16="http://schemas.microsoft.com/office/drawing/2014/main" val="20004"/>
                    </a:ext>
                  </a:extLst>
                </a:gridCol>
              </a:tblGrid>
              <a:tr h="2002125">
                <a:tc>
                  <a:txBody>
                    <a:bodyPr/>
                    <a:lstStyle/>
                    <a:p>
                      <a:pPr marL="0" marR="0" lvl="0" indent="0" algn="l" rtl="0">
                        <a:lnSpc>
                          <a:spcPct val="100000"/>
                        </a:lnSpc>
                        <a:spcBef>
                          <a:spcPts val="0"/>
                        </a:spcBef>
                        <a:spcAft>
                          <a:spcPts val="0"/>
                        </a:spcAft>
                        <a:buClr>
                          <a:schemeClr val="dk1"/>
                        </a:buClr>
                        <a:buSzPts val="2400"/>
                        <a:buFont typeface="Calibri"/>
                        <a:buNone/>
                      </a:pPr>
                      <a:r>
                        <a:rPr lang="en-GB" sz="2200" u="none" strike="noStrike" cap="none" dirty="0">
                          <a:solidFill>
                            <a:schemeClr val="dk1"/>
                          </a:solidFill>
                        </a:rPr>
                        <a:t>NORMES FONDAMENTALES </a:t>
                      </a:r>
                      <a:endParaRPr lang="en-GB" sz="2200" u="none" strike="noStrike" cap="none" dirty="0"/>
                    </a:p>
                    <a:p>
                      <a:pPr marL="0" marR="0" lvl="0" indent="0" algn="l" rtl="0">
                        <a:lnSpc>
                          <a:spcPct val="100000"/>
                        </a:lnSpc>
                        <a:spcBef>
                          <a:spcPts val="0"/>
                        </a:spcBef>
                        <a:spcAft>
                          <a:spcPts val="0"/>
                        </a:spcAft>
                        <a:buClr>
                          <a:srgbClr val="000000"/>
                        </a:buClr>
                        <a:buSzPts val="2400"/>
                        <a:buFont typeface="Arial"/>
                        <a:buNone/>
                      </a:pPr>
                      <a:endParaRPr sz="2400" u="none" strike="noStrike" cap="none" dirty="0">
                        <a:solidFill>
                          <a:schemeClr val="dk1"/>
                        </a:solidFill>
                      </a:endParaRPr>
                    </a:p>
                  </a:txBody>
                  <a:tcPr marL="91450" marR="91450" marT="45725" marB="45725"/>
                </a:tc>
                <a:tc>
                  <a:txBody>
                    <a:bodyPr/>
                    <a:lstStyle/>
                    <a:p>
                      <a:pPr marL="0" marR="0" lvl="0" indent="0" algn="l" rtl="0">
                        <a:lnSpc>
                          <a:spcPct val="100000"/>
                        </a:lnSpc>
                        <a:spcBef>
                          <a:spcPts val="0"/>
                        </a:spcBef>
                        <a:spcAft>
                          <a:spcPts val="0"/>
                        </a:spcAft>
                        <a:buClr>
                          <a:schemeClr val="dk1"/>
                        </a:buClr>
                        <a:buSzPts val="2400"/>
                        <a:buFont typeface="Calibri"/>
                        <a:buNone/>
                      </a:pPr>
                      <a:r>
                        <a:rPr lang="en-GB" sz="2200" u="none" strike="noStrike" cap="none" dirty="0">
                          <a:solidFill>
                            <a:schemeClr val="dk1"/>
                          </a:solidFill>
                        </a:rPr>
                        <a:t>ACCÈS &amp; APPRENTISSAGE</a:t>
                      </a:r>
                      <a:endParaRPr lang="en-GB" sz="2200" u="none" strike="noStrike" cap="none" dirty="0"/>
                    </a:p>
                    <a:p>
                      <a:pPr marL="0" marR="0" lvl="0" indent="0" algn="l" rtl="0">
                        <a:lnSpc>
                          <a:spcPct val="100000"/>
                        </a:lnSpc>
                        <a:spcBef>
                          <a:spcPts val="0"/>
                        </a:spcBef>
                        <a:spcAft>
                          <a:spcPts val="0"/>
                        </a:spcAft>
                        <a:buClr>
                          <a:srgbClr val="000000"/>
                        </a:buClr>
                        <a:buSzPts val="2400"/>
                        <a:buFont typeface="Arial"/>
                        <a:buNone/>
                      </a:pPr>
                      <a:endParaRPr sz="2200" u="none" strike="noStrike" cap="none" dirty="0">
                        <a:solidFill>
                          <a:schemeClr val="dk1"/>
                        </a:solidFill>
                      </a:endParaRPr>
                    </a:p>
                  </a:txBody>
                  <a:tcPr marL="91450" marR="91450" marT="45725" marB="45725"/>
                </a:tc>
                <a:tc>
                  <a:txBody>
                    <a:bodyPr/>
                    <a:lstStyle/>
                    <a:p>
                      <a:pPr marL="0" marR="0" lvl="0" indent="0" algn="l" rtl="0">
                        <a:lnSpc>
                          <a:spcPct val="100000"/>
                        </a:lnSpc>
                        <a:spcBef>
                          <a:spcPts val="0"/>
                        </a:spcBef>
                        <a:spcAft>
                          <a:spcPts val="0"/>
                        </a:spcAft>
                        <a:buClr>
                          <a:schemeClr val="dk1"/>
                        </a:buClr>
                        <a:buSzPts val="2400"/>
                        <a:buFont typeface="Calibri"/>
                        <a:buNone/>
                      </a:pPr>
                      <a:r>
                        <a:rPr lang="en-GB" sz="2200" u="none" strike="noStrike" cap="none" dirty="0">
                          <a:solidFill>
                            <a:schemeClr val="dk1"/>
                          </a:solidFill>
                        </a:rPr>
                        <a:t>ENSEIGNEMENT &amp; APPRENTISSAGE</a:t>
                      </a:r>
                      <a:endParaRPr lang="en-GB" sz="2200" u="none" strike="noStrike" cap="none" dirty="0"/>
                    </a:p>
                    <a:p>
                      <a:pPr marL="0" marR="0" lvl="0" indent="0" algn="l" rtl="0">
                        <a:lnSpc>
                          <a:spcPct val="100000"/>
                        </a:lnSpc>
                        <a:spcBef>
                          <a:spcPts val="0"/>
                        </a:spcBef>
                        <a:spcAft>
                          <a:spcPts val="0"/>
                        </a:spcAft>
                        <a:buClr>
                          <a:srgbClr val="000000"/>
                        </a:buClr>
                        <a:buSzPts val="2400"/>
                        <a:buFont typeface="Arial"/>
                        <a:buNone/>
                      </a:pPr>
                      <a:endParaRPr sz="2200" u="none" strike="noStrike" cap="none" dirty="0">
                        <a:solidFill>
                          <a:schemeClr val="dk1"/>
                        </a:solidFill>
                      </a:endParaRPr>
                    </a:p>
                  </a:txBody>
                  <a:tcPr marL="91450" marR="91450" marT="45725" marB="45725"/>
                </a:tc>
                <a:tc>
                  <a:txBody>
                    <a:bodyPr/>
                    <a:lstStyle/>
                    <a:p>
                      <a:pPr marL="0" marR="0" lvl="0" indent="0" algn="l" rtl="0">
                        <a:lnSpc>
                          <a:spcPct val="100000"/>
                        </a:lnSpc>
                        <a:spcBef>
                          <a:spcPts val="0"/>
                        </a:spcBef>
                        <a:spcAft>
                          <a:spcPts val="0"/>
                        </a:spcAft>
                        <a:buClr>
                          <a:schemeClr val="dk1"/>
                        </a:buClr>
                        <a:buSzPts val="2400"/>
                        <a:buFont typeface="Calibri"/>
                        <a:buNone/>
                      </a:pPr>
                      <a:r>
                        <a:rPr lang="en-GB" sz="2200" u="none" strike="noStrike" cap="none" dirty="0">
                          <a:solidFill>
                            <a:schemeClr val="dk1"/>
                          </a:solidFill>
                        </a:rPr>
                        <a:t>ENSEIGNANTS &amp; AUTRES PERSONNELS DE L'ÉDUCATION</a:t>
                      </a:r>
                      <a:endParaRPr sz="2200" u="none" strike="noStrike" cap="none" dirty="0">
                        <a:solidFill>
                          <a:schemeClr val="dk1"/>
                        </a:solidFill>
                      </a:endParaRPr>
                    </a:p>
                  </a:txBody>
                  <a:tcPr marL="91450" marR="91450" marT="45725" marB="45725"/>
                </a:tc>
                <a:tc>
                  <a:txBody>
                    <a:bodyPr/>
                    <a:lstStyle/>
                    <a:p>
                      <a:pPr marL="0" marR="0" lvl="0" indent="0" algn="l" rtl="0">
                        <a:lnSpc>
                          <a:spcPct val="100000"/>
                        </a:lnSpc>
                        <a:spcBef>
                          <a:spcPts val="0"/>
                        </a:spcBef>
                        <a:spcAft>
                          <a:spcPts val="0"/>
                        </a:spcAft>
                        <a:buClr>
                          <a:schemeClr val="dk1"/>
                        </a:buClr>
                        <a:buSzPts val="2400"/>
                        <a:buFont typeface="Calibri"/>
                        <a:buNone/>
                      </a:pPr>
                      <a:r>
                        <a:rPr lang="en-GB" sz="2200" u="none" strike="noStrike" cap="none" dirty="0">
                          <a:solidFill>
                            <a:schemeClr val="dk1"/>
                          </a:solidFill>
                        </a:rPr>
                        <a:t>POLITIQUES ÉDUCATIVES</a:t>
                      </a:r>
                    </a:p>
                  </a:txBody>
                  <a:tcPr marL="91450" marR="91450" marT="45725" marB="45725"/>
                </a:tc>
                <a:extLst>
                  <a:ext uri="{0D108BD9-81ED-4DB2-BD59-A6C34878D82A}">
                    <a16:rowId xmlns:a16="http://schemas.microsoft.com/office/drawing/2014/main" val="10000"/>
                  </a:ext>
                </a:extLst>
              </a:tr>
              <a:tr h="3241525">
                <a:tc>
                  <a:txBody>
                    <a:bodyPr/>
                    <a:lstStyle/>
                    <a:p>
                      <a:pPr marL="203200" marR="0" lvl="0" indent="-203200" algn="l" rtl="0">
                        <a:lnSpc>
                          <a:spcPct val="100000"/>
                        </a:lnSpc>
                        <a:spcBef>
                          <a:spcPts val="0"/>
                        </a:spcBef>
                        <a:spcAft>
                          <a:spcPts val="0"/>
                        </a:spcAft>
                        <a:buClr>
                          <a:schemeClr val="dk1"/>
                        </a:buClr>
                        <a:buSzPts val="2200"/>
                        <a:buFont typeface="Arial"/>
                        <a:buChar char="•"/>
                      </a:pPr>
                      <a:r>
                        <a:rPr lang="en-GB" sz="2200" u="none" strike="noStrike" cap="none" dirty="0"/>
                        <a:t>Participation communautaire</a:t>
                      </a:r>
                      <a:endParaRPr sz="1400" u="none" strike="noStrike" cap="none" dirty="0"/>
                    </a:p>
                    <a:p>
                      <a:pPr marL="203200" marR="0" lvl="0" indent="-203200" algn="l" rtl="0">
                        <a:lnSpc>
                          <a:spcPct val="100000"/>
                        </a:lnSpc>
                        <a:spcBef>
                          <a:spcPts val="0"/>
                        </a:spcBef>
                        <a:spcAft>
                          <a:spcPts val="0"/>
                        </a:spcAft>
                        <a:buClr>
                          <a:schemeClr val="dk1"/>
                        </a:buClr>
                        <a:buSzPts val="2200"/>
                        <a:buFont typeface="Arial"/>
                        <a:buChar char="•"/>
                      </a:pPr>
                      <a:r>
                        <a:rPr lang="en-GB" sz="2200" u="none" strike="noStrike" cap="none" dirty="0"/>
                        <a:t>Coordination</a:t>
                      </a:r>
                      <a:endParaRPr sz="1400" u="none" strike="noStrike" cap="none" dirty="0"/>
                    </a:p>
                    <a:p>
                      <a:pPr marL="203200" marR="0" lvl="0" indent="-203200" algn="l" rtl="0">
                        <a:lnSpc>
                          <a:spcPct val="100000"/>
                        </a:lnSpc>
                        <a:spcBef>
                          <a:spcPts val="0"/>
                        </a:spcBef>
                        <a:spcAft>
                          <a:spcPts val="0"/>
                        </a:spcAft>
                        <a:buClr>
                          <a:schemeClr val="dk1"/>
                        </a:buClr>
                        <a:buSzPts val="2200"/>
                        <a:buFont typeface="Arial"/>
                        <a:buChar char="•"/>
                      </a:pPr>
                      <a:r>
                        <a:rPr lang="en-GB" sz="2200" u="none" strike="noStrike" cap="none" dirty="0"/>
                        <a:t>Analyse</a:t>
                      </a:r>
                      <a:endParaRPr sz="1400" u="none" strike="noStrike" cap="none" dirty="0"/>
                    </a:p>
                    <a:p>
                      <a:pPr marL="533400" marR="0" lvl="0" indent="-330200" algn="l" rtl="0">
                        <a:lnSpc>
                          <a:spcPct val="100000"/>
                        </a:lnSpc>
                        <a:spcBef>
                          <a:spcPts val="0"/>
                        </a:spcBef>
                        <a:spcAft>
                          <a:spcPts val="0"/>
                        </a:spcAft>
                        <a:buClr>
                          <a:schemeClr val="dk1"/>
                        </a:buClr>
                        <a:buSzPts val="2200"/>
                        <a:buFont typeface="Courier New"/>
                        <a:buChar char="o"/>
                      </a:pPr>
                      <a:r>
                        <a:rPr lang="en-GB" sz="2200" u="none" strike="noStrike" cap="none" dirty="0"/>
                        <a:t>Évaluation</a:t>
                      </a:r>
                      <a:endParaRPr sz="1400" u="none" strike="noStrike" cap="none" dirty="0"/>
                    </a:p>
                    <a:p>
                      <a:pPr marL="533400" marR="0" lvl="0" indent="-330200" algn="l" rtl="0">
                        <a:lnSpc>
                          <a:spcPct val="100000"/>
                        </a:lnSpc>
                        <a:spcBef>
                          <a:spcPts val="0"/>
                        </a:spcBef>
                        <a:spcAft>
                          <a:spcPts val="0"/>
                        </a:spcAft>
                        <a:buClr>
                          <a:schemeClr val="dk1"/>
                        </a:buClr>
                        <a:buSzPts val="2200"/>
                        <a:buFont typeface="Courier New"/>
                        <a:buChar char="o"/>
                      </a:pPr>
                      <a:r>
                        <a:rPr lang="en-GB" sz="2200" u="none" strike="noStrike" cap="none" dirty="0"/>
                        <a:t>Suivi</a:t>
                      </a:r>
                      <a:endParaRPr sz="1400" u="none" strike="noStrike" cap="none" dirty="0"/>
                    </a:p>
                    <a:p>
                      <a:pPr marL="533400" marR="0" lvl="0" indent="-330200" algn="l" rtl="0">
                        <a:lnSpc>
                          <a:spcPct val="100000"/>
                        </a:lnSpc>
                        <a:spcBef>
                          <a:spcPts val="0"/>
                        </a:spcBef>
                        <a:spcAft>
                          <a:spcPts val="0"/>
                        </a:spcAft>
                        <a:buClr>
                          <a:schemeClr val="dk1"/>
                        </a:buClr>
                        <a:buSzPts val="2200"/>
                        <a:buFont typeface="Courier New"/>
                        <a:buChar char="o"/>
                      </a:pPr>
                      <a:r>
                        <a:rPr lang="en-GB" sz="2200" u="none" strike="noStrike" cap="none" dirty="0"/>
                        <a:t> Stratégies d’intervention</a:t>
                      </a:r>
                      <a:endParaRPr sz="1400" u="none" strike="noStrike" cap="none" dirty="0"/>
                    </a:p>
                    <a:p>
                      <a:pPr marL="533400" marR="0" lvl="0" indent="-330200" algn="l" rtl="0">
                        <a:lnSpc>
                          <a:spcPct val="100000"/>
                        </a:lnSpc>
                        <a:spcBef>
                          <a:spcPts val="0"/>
                        </a:spcBef>
                        <a:spcAft>
                          <a:spcPts val="0"/>
                        </a:spcAft>
                        <a:buClr>
                          <a:schemeClr val="dk1"/>
                        </a:buClr>
                        <a:buSzPts val="2200"/>
                        <a:buFont typeface="Courier New"/>
                        <a:buChar char="o"/>
                      </a:pPr>
                      <a:r>
                        <a:rPr lang="en-GB" sz="2200" u="none" strike="noStrike" cap="none" dirty="0"/>
                        <a:t>Évaluation</a:t>
                      </a:r>
                      <a:endParaRPr sz="2200" u="none" strike="noStrike" cap="none" dirty="0"/>
                    </a:p>
                    <a:p>
                      <a:pPr marL="0" marR="0" lvl="0" indent="0" algn="l" rtl="0">
                        <a:lnSpc>
                          <a:spcPct val="100000"/>
                        </a:lnSpc>
                        <a:spcBef>
                          <a:spcPts val="0"/>
                        </a:spcBef>
                        <a:spcAft>
                          <a:spcPts val="0"/>
                        </a:spcAft>
                        <a:buClr>
                          <a:srgbClr val="000000"/>
                        </a:buClr>
                        <a:buSzPts val="2200"/>
                        <a:buFont typeface="Arial"/>
                        <a:buNone/>
                      </a:pPr>
                      <a:endParaRPr sz="2200" u="none" strike="noStrike" cap="none" dirty="0">
                        <a:latin typeface="Calibri"/>
                        <a:ea typeface="Calibri"/>
                        <a:cs typeface="Calibri"/>
                        <a:sym typeface="Calibri"/>
                      </a:endParaRPr>
                    </a:p>
                  </a:txBody>
                  <a:tcPr marL="91450" marR="91450" marT="45725" marB="45725"/>
                </a:tc>
                <a:tc>
                  <a:txBody>
                    <a:bodyPr/>
                    <a:lstStyle/>
                    <a:p>
                      <a:pPr marL="203200" marR="0" lvl="0" indent="-203200" algn="l" rtl="0">
                        <a:lnSpc>
                          <a:spcPct val="100000"/>
                        </a:lnSpc>
                        <a:spcBef>
                          <a:spcPts val="0"/>
                        </a:spcBef>
                        <a:spcAft>
                          <a:spcPts val="0"/>
                        </a:spcAft>
                        <a:buClr>
                          <a:schemeClr val="dk1"/>
                        </a:buClr>
                        <a:buSzPts val="2200"/>
                        <a:buFont typeface="Arial"/>
                        <a:buChar char="•"/>
                      </a:pPr>
                      <a:r>
                        <a:rPr lang="en-GB" sz="2200" u="none" strike="noStrike" cap="none" dirty="0"/>
                        <a:t>Égalité d’accès </a:t>
                      </a:r>
                      <a:endParaRPr sz="1400" u="none" strike="noStrike" cap="none" dirty="0"/>
                    </a:p>
                    <a:p>
                      <a:pPr marL="203200" marR="0" lvl="0" indent="-203200" algn="l" rtl="0">
                        <a:lnSpc>
                          <a:spcPct val="100000"/>
                        </a:lnSpc>
                        <a:spcBef>
                          <a:spcPts val="0"/>
                        </a:spcBef>
                        <a:spcAft>
                          <a:spcPts val="0"/>
                        </a:spcAft>
                        <a:buClr>
                          <a:schemeClr val="dk1"/>
                        </a:buClr>
                        <a:buSzPts val="2200"/>
                        <a:buFont typeface="Arial"/>
                        <a:buChar char="•"/>
                      </a:pPr>
                      <a:r>
                        <a:rPr lang="en-GB" sz="2200" u="none" strike="noStrike" cap="none" dirty="0"/>
                        <a:t>Protection et bien-être </a:t>
                      </a:r>
                      <a:endParaRPr sz="1400" u="none" strike="noStrike" cap="none" dirty="0"/>
                    </a:p>
                    <a:p>
                      <a:pPr marL="203200" marR="0" lvl="0" indent="-203200" algn="l" rtl="0">
                        <a:lnSpc>
                          <a:spcPct val="100000"/>
                        </a:lnSpc>
                        <a:spcBef>
                          <a:spcPts val="0"/>
                        </a:spcBef>
                        <a:spcAft>
                          <a:spcPts val="0"/>
                        </a:spcAft>
                        <a:buClr>
                          <a:schemeClr val="dk1"/>
                        </a:buClr>
                        <a:buSzPts val="2200"/>
                        <a:buFont typeface="Arial"/>
                        <a:buChar char="•"/>
                      </a:pPr>
                      <a:r>
                        <a:rPr lang="en-GB" sz="2200" u="none" strike="noStrike" cap="none" dirty="0"/>
                        <a:t>Établissements et services </a:t>
                      </a:r>
                      <a:endParaRPr sz="1400" u="none" strike="noStrike" cap="none" dirty="0"/>
                    </a:p>
                    <a:p>
                      <a:pPr marL="0" marR="0" lvl="0" indent="0" algn="l" rtl="0">
                        <a:lnSpc>
                          <a:spcPct val="100000"/>
                        </a:lnSpc>
                        <a:spcBef>
                          <a:spcPts val="0"/>
                        </a:spcBef>
                        <a:spcAft>
                          <a:spcPts val="0"/>
                        </a:spcAft>
                        <a:buClr>
                          <a:srgbClr val="000000"/>
                        </a:buClr>
                        <a:buSzPts val="2200"/>
                        <a:buFont typeface="Arial"/>
                        <a:buNone/>
                      </a:pPr>
                      <a:endParaRPr sz="2200" u="none" strike="noStrike" cap="none" dirty="0">
                        <a:latin typeface="Calibri"/>
                        <a:ea typeface="Calibri"/>
                        <a:cs typeface="Calibri"/>
                        <a:sym typeface="Calibri"/>
                      </a:endParaRPr>
                    </a:p>
                  </a:txBody>
                  <a:tcPr marL="91450" marR="91450" marT="45725" marB="45725"/>
                </a:tc>
                <a:tc>
                  <a:txBody>
                    <a:bodyPr/>
                    <a:lstStyle/>
                    <a:p>
                      <a:pPr marL="177800" marR="0" lvl="0" indent="-177800" algn="l" rtl="0">
                        <a:lnSpc>
                          <a:spcPct val="100000"/>
                        </a:lnSpc>
                        <a:spcBef>
                          <a:spcPts val="0"/>
                        </a:spcBef>
                        <a:spcAft>
                          <a:spcPts val="0"/>
                        </a:spcAft>
                        <a:buClr>
                          <a:srgbClr val="545554"/>
                        </a:buClr>
                        <a:buSzPts val="2200"/>
                        <a:buFont typeface="Arial"/>
                        <a:buChar char="•"/>
                      </a:pPr>
                      <a:r>
                        <a:rPr lang="en-GB" sz="2200" b="0" u="none" strike="noStrike" cap="none" dirty="0">
                          <a:solidFill>
                            <a:srgbClr val="545554"/>
                          </a:solidFill>
                        </a:rPr>
                        <a:t>Programmes scolaires </a:t>
                      </a:r>
                      <a:endParaRPr sz="1400" u="none" strike="noStrike" cap="none" dirty="0"/>
                    </a:p>
                    <a:p>
                      <a:pPr marL="177800" marR="0" lvl="0" indent="-177800" algn="l" rtl="0">
                        <a:lnSpc>
                          <a:spcPct val="100000"/>
                        </a:lnSpc>
                        <a:spcBef>
                          <a:spcPts val="0"/>
                        </a:spcBef>
                        <a:spcAft>
                          <a:spcPts val="0"/>
                        </a:spcAft>
                        <a:buClr>
                          <a:srgbClr val="545554"/>
                        </a:buClr>
                        <a:buSzPts val="2200"/>
                        <a:buFont typeface="Arial"/>
                        <a:buChar char="•"/>
                      </a:pPr>
                      <a:r>
                        <a:rPr lang="fr-FR" sz="2200" b="0" u="none" strike="noStrike" cap="none" dirty="0">
                          <a:solidFill>
                            <a:srgbClr val="545554"/>
                          </a:solidFill>
                        </a:rPr>
                        <a:t>Formation, développement professionnel </a:t>
                      </a:r>
                      <a:r>
                        <a:rPr lang="en-GB" sz="2200" b="0" u="none" strike="noStrike" cap="none" dirty="0">
                          <a:solidFill>
                            <a:srgbClr val="545554"/>
                          </a:solidFill>
                        </a:rPr>
                        <a:t>&amp;</a:t>
                      </a:r>
                      <a:r>
                        <a:rPr lang="fr-FR" sz="2200" b="0" u="none" strike="noStrike" cap="none" dirty="0">
                          <a:solidFill>
                            <a:srgbClr val="545554"/>
                          </a:solidFill>
                        </a:rPr>
                        <a:t> appui </a:t>
                      </a:r>
                      <a:endParaRPr sz="1400" u="none" strike="noStrike" cap="none" dirty="0"/>
                    </a:p>
                    <a:p>
                      <a:pPr marL="177800" marR="0" lvl="0" indent="-177800" algn="l" rtl="0">
                        <a:lnSpc>
                          <a:spcPct val="100000"/>
                        </a:lnSpc>
                        <a:spcBef>
                          <a:spcPts val="0"/>
                        </a:spcBef>
                        <a:spcAft>
                          <a:spcPts val="0"/>
                        </a:spcAft>
                        <a:buClr>
                          <a:srgbClr val="545554"/>
                        </a:buClr>
                        <a:buSzPts val="2200"/>
                        <a:buFont typeface="Arial"/>
                        <a:buChar char="•"/>
                      </a:pPr>
                      <a:r>
                        <a:rPr lang="en-GB" sz="2200" b="0" u="none" strike="noStrike" cap="none" dirty="0">
                          <a:solidFill>
                            <a:srgbClr val="545554"/>
                          </a:solidFill>
                        </a:rPr>
                        <a:t>Enseignement &amp; apprentissage </a:t>
                      </a:r>
                      <a:endParaRPr sz="1400" u="none" strike="noStrike" cap="none" dirty="0"/>
                    </a:p>
                    <a:p>
                      <a:pPr marL="177800" marR="0" lvl="0" indent="-177800" algn="l" rtl="0">
                        <a:lnSpc>
                          <a:spcPct val="100000"/>
                        </a:lnSpc>
                        <a:spcBef>
                          <a:spcPts val="0"/>
                        </a:spcBef>
                        <a:spcAft>
                          <a:spcPts val="0"/>
                        </a:spcAft>
                        <a:buClr>
                          <a:srgbClr val="545554"/>
                        </a:buClr>
                        <a:buSzPts val="2200"/>
                        <a:buFont typeface="Arial"/>
                        <a:buChar char="•"/>
                      </a:pPr>
                      <a:r>
                        <a:rPr lang="fr-FR" sz="2200" b="0" u="none" strike="noStrike" cap="none" dirty="0">
                          <a:solidFill>
                            <a:srgbClr val="545554"/>
                          </a:solidFill>
                        </a:rPr>
                        <a:t>Évaluation de l’apprentissage</a:t>
                      </a:r>
                      <a:endParaRPr sz="2200" b="0" i="0" u="none" strike="noStrike" cap="none" dirty="0">
                        <a:solidFill>
                          <a:srgbClr val="545554"/>
                        </a:solidFill>
                        <a:latin typeface="Calibri"/>
                        <a:ea typeface="Calibri"/>
                        <a:cs typeface="Calibri"/>
                        <a:sym typeface="Calibri"/>
                      </a:endParaRPr>
                    </a:p>
                  </a:txBody>
                  <a:tcPr marL="91450" marR="91450" marT="45725" marB="45725"/>
                </a:tc>
                <a:tc>
                  <a:txBody>
                    <a:bodyPr/>
                    <a:lstStyle/>
                    <a:p>
                      <a:pPr marL="177800" marR="0" lvl="0" indent="-177800" algn="l" rtl="0">
                        <a:lnSpc>
                          <a:spcPct val="100000"/>
                        </a:lnSpc>
                        <a:spcBef>
                          <a:spcPts val="0"/>
                        </a:spcBef>
                        <a:spcAft>
                          <a:spcPts val="0"/>
                        </a:spcAft>
                        <a:buClr>
                          <a:srgbClr val="545554"/>
                        </a:buClr>
                        <a:buSzPts val="2200"/>
                        <a:buFont typeface="Arial"/>
                        <a:buChar char="•"/>
                      </a:pPr>
                      <a:r>
                        <a:rPr lang="en-GB" sz="2200" b="0" u="none" strike="noStrike" cap="none" dirty="0">
                          <a:solidFill>
                            <a:srgbClr val="545554"/>
                          </a:solidFill>
                        </a:rPr>
                        <a:t>Recrutement &amp; sélection  </a:t>
                      </a:r>
                      <a:endParaRPr sz="1400" u="none" strike="noStrike" cap="none" dirty="0"/>
                    </a:p>
                    <a:p>
                      <a:pPr marL="177800" marR="0" lvl="0" indent="-177800" algn="l" rtl="0">
                        <a:lnSpc>
                          <a:spcPct val="100000"/>
                        </a:lnSpc>
                        <a:spcBef>
                          <a:spcPts val="0"/>
                        </a:spcBef>
                        <a:spcAft>
                          <a:spcPts val="0"/>
                        </a:spcAft>
                        <a:buClr>
                          <a:srgbClr val="545554"/>
                        </a:buClr>
                        <a:buSzPts val="2200"/>
                        <a:buFont typeface="Arial"/>
                        <a:buChar char="•"/>
                      </a:pPr>
                      <a:r>
                        <a:rPr lang="en-GB" sz="2200" b="0" u="none" strike="noStrike" cap="none" dirty="0">
                          <a:solidFill>
                            <a:srgbClr val="545554"/>
                          </a:solidFill>
                        </a:rPr>
                        <a:t> Conditions de travail</a:t>
                      </a:r>
                      <a:endParaRPr sz="1400" u="none" strike="noStrike" cap="none" dirty="0"/>
                    </a:p>
                    <a:p>
                      <a:pPr marL="177800" marR="0" lvl="0" indent="-177800" algn="l" rtl="0">
                        <a:lnSpc>
                          <a:spcPct val="100000"/>
                        </a:lnSpc>
                        <a:spcBef>
                          <a:spcPts val="0"/>
                        </a:spcBef>
                        <a:spcAft>
                          <a:spcPts val="0"/>
                        </a:spcAft>
                        <a:buClr>
                          <a:srgbClr val="545554"/>
                        </a:buClr>
                        <a:buSzPts val="2200"/>
                        <a:buFont typeface="Arial"/>
                        <a:buChar char="•"/>
                      </a:pPr>
                      <a:r>
                        <a:rPr lang="en-GB" sz="2200" b="0" u="none" strike="noStrike" cap="none" dirty="0">
                          <a:solidFill>
                            <a:srgbClr val="545554"/>
                          </a:solidFill>
                        </a:rPr>
                        <a:t>Appui  &amp;  supervision  </a:t>
                      </a:r>
                      <a:endParaRPr sz="2200" b="0" i="0" u="none" strike="noStrike" cap="none" dirty="0">
                        <a:solidFill>
                          <a:srgbClr val="545554"/>
                        </a:solidFill>
                        <a:latin typeface="Calibri"/>
                        <a:ea typeface="Calibri"/>
                        <a:cs typeface="Calibri"/>
                        <a:sym typeface="Calibri"/>
                      </a:endParaRPr>
                    </a:p>
                  </a:txBody>
                  <a:tcPr marL="91450" marR="91450" marT="45725" marB="45725"/>
                </a:tc>
                <a:tc>
                  <a:txBody>
                    <a:bodyPr/>
                    <a:lstStyle/>
                    <a:p>
                      <a:pPr marL="177800" marR="0" lvl="0" indent="-177800" algn="l" rtl="0">
                        <a:lnSpc>
                          <a:spcPct val="100000"/>
                        </a:lnSpc>
                        <a:spcBef>
                          <a:spcPts val="0"/>
                        </a:spcBef>
                        <a:spcAft>
                          <a:spcPts val="0"/>
                        </a:spcAft>
                        <a:buClr>
                          <a:srgbClr val="545554"/>
                        </a:buClr>
                        <a:buSzPts val="2200"/>
                        <a:buFont typeface="Arial"/>
                        <a:buChar char="•"/>
                      </a:pPr>
                      <a:r>
                        <a:rPr lang="fr-FR" sz="2200" b="0" u="none" strike="noStrike" cap="none" dirty="0">
                          <a:solidFill>
                            <a:srgbClr val="545554"/>
                          </a:solidFill>
                        </a:rPr>
                        <a:t>Formulation des politiques &amp; des lois</a:t>
                      </a:r>
                      <a:endParaRPr sz="1400" u="none" strike="noStrike" cap="none" dirty="0"/>
                    </a:p>
                    <a:p>
                      <a:pPr marL="177800" marR="0" lvl="0" indent="-177800" algn="l" rtl="0">
                        <a:lnSpc>
                          <a:spcPct val="100000"/>
                        </a:lnSpc>
                        <a:spcBef>
                          <a:spcPts val="0"/>
                        </a:spcBef>
                        <a:spcAft>
                          <a:spcPts val="0"/>
                        </a:spcAft>
                        <a:buClr>
                          <a:srgbClr val="545554"/>
                        </a:buClr>
                        <a:buSzPts val="2200"/>
                        <a:buFont typeface="Arial"/>
                        <a:buChar char="•"/>
                      </a:pPr>
                      <a:r>
                        <a:rPr lang="fr-FR" sz="2200" b="0" u="none" strike="noStrike" cap="none" dirty="0">
                          <a:solidFill>
                            <a:srgbClr val="545554"/>
                          </a:solidFill>
                        </a:rPr>
                        <a:t> Planification et mise en œuvre</a:t>
                      </a:r>
                      <a:endParaRPr sz="2200" b="0" i="0" u="none" strike="noStrike" cap="none" dirty="0">
                        <a:solidFill>
                          <a:srgbClr val="545554"/>
                        </a:solidFill>
                        <a:latin typeface="Calibri"/>
                        <a:ea typeface="Calibri"/>
                        <a:cs typeface="Calibri"/>
                        <a:sym typeface="Calibri"/>
                      </a:endParaRPr>
                    </a:p>
                  </a:txBody>
                  <a:tcPr marL="91450" marR="91450" marT="45725" marB="45725"/>
                </a:tc>
                <a:extLst>
                  <a:ext uri="{0D108BD9-81ED-4DB2-BD59-A6C34878D82A}">
                    <a16:rowId xmlns:a16="http://schemas.microsoft.com/office/drawing/2014/main" val="10001"/>
                  </a:ext>
                </a:extLst>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Google Shape;338;p1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3"/>
              </a:buClr>
              <a:buSzPts val="3600"/>
              <a:buFont typeface="Helvetica Neue"/>
              <a:buNone/>
            </a:pPr>
            <a:r>
              <a:rPr lang="en-GB" dirty="0"/>
              <a:t>ACTIVITÉ: QUE FERIEZ-VOUS ? </a:t>
            </a:r>
            <a:endParaRPr dirty="0"/>
          </a:p>
        </p:txBody>
      </p:sp>
      <p:sp>
        <p:nvSpPr>
          <p:cNvPr id="339" name="Google Shape;339;p15"/>
          <p:cNvSpPr txBox="1">
            <a:spLocks noGrp="1"/>
          </p:cNvSpPr>
          <p:nvPr>
            <p:ph type="body" idx="1"/>
          </p:nvPr>
        </p:nvSpPr>
        <p:spPr>
          <a:xfrm>
            <a:off x="656023" y="2055813"/>
            <a:ext cx="11054197" cy="4128419"/>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1"/>
              </a:buClr>
              <a:buSzPts val="3200"/>
              <a:buNone/>
            </a:pPr>
            <a:r>
              <a:rPr lang="en-GB" sz="3200" dirty="0"/>
              <a:t>CHOISISSEZ UN GROUPE! </a:t>
            </a:r>
            <a:endParaRPr dirty="0"/>
          </a:p>
          <a:p>
            <a:pPr marL="0" lvl="0" indent="0" algn="l" rtl="0">
              <a:lnSpc>
                <a:spcPct val="90000"/>
              </a:lnSpc>
              <a:spcBef>
                <a:spcPts val="1000"/>
              </a:spcBef>
              <a:spcAft>
                <a:spcPts val="0"/>
              </a:spcAft>
              <a:buClr>
                <a:schemeClr val="accent1"/>
              </a:buClr>
              <a:buSzPts val="1000"/>
              <a:buNone/>
            </a:pPr>
            <a:endParaRPr sz="1000" dirty="0"/>
          </a:p>
          <a:p>
            <a:pPr marL="457200" lvl="0" indent="-457200" algn="l" rtl="0">
              <a:lnSpc>
                <a:spcPct val="90000"/>
              </a:lnSpc>
              <a:spcBef>
                <a:spcPts val="1000"/>
              </a:spcBef>
              <a:spcAft>
                <a:spcPts val="0"/>
              </a:spcAft>
              <a:buClr>
                <a:schemeClr val="dk1"/>
              </a:buClr>
              <a:buSzPts val="2800"/>
              <a:buFont typeface="Arial"/>
              <a:buChar char="•"/>
            </a:pPr>
            <a:r>
              <a:rPr lang="en-GB" b="0" dirty="0">
                <a:solidFill>
                  <a:schemeClr val="dk1"/>
                </a:solidFill>
              </a:rPr>
              <a:t>Groupe 1:  Normes fondamentales </a:t>
            </a:r>
            <a:endParaRPr sz="2400" b="0" dirty="0">
              <a:solidFill>
                <a:schemeClr val="dk1"/>
              </a:solidFill>
            </a:endParaRPr>
          </a:p>
          <a:p>
            <a:pPr marL="457200" lvl="0" indent="-457200" algn="l" rtl="0">
              <a:lnSpc>
                <a:spcPct val="90000"/>
              </a:lnSpc>
              <a:spcBef>
                <a:spcPts val="1000"/>
              </a:spcBef>
              <a:spcAft>
                <a:spcPts val="0"/>
              </a:spcAft>
              <a:buClr>
                <a:schemeClr val="dk1"/>
              </a:buClr>
              <a:buSzPts val="2800"/>
              <a:buFont typeface="Arial"/>
              <a:buChar char="•"/>
            </a:pPr>
            <a:r>
              <a:rPr lang="en-GB" b="0" dirty="0">
                <a:solidFill>
                  <a:schemeClr val="dk1"/>
                </a:solidFill>
              </a:rPr>
              <a:t>Groupe 2: Accès &amp; apprentissage</a:t>
            </a:r>
            <a:endParaRPr sz="2400" b="0" dirty="0">
              <a:solidFill>
                <a:schemeClr val="dk1"/>
              </a:solidFill>
            </a:endParaRPr>
          </a:p>
          <a:p>
            <a:pPr marL="457200" lvl="0" indent="-457200" algn="l" rtl="0">
              <a:lnSpc>
                <a:spcPct val="90000"/>
              </a:lnSpc>
              <a:spcBef>
                <a:spcPts val="1000"/>
              </a:spcBef>
              <a:spcAft>
                <a:spcPts val="0"/>
              </a:spcAft>
              <a:buClr>
                <a:schemeClr val="dk1"/>
              </a:buClr>
              <a:buSzPts val="2800"/>
              <a:buFont typeface="Arial"/>
              <a:buChar char="•"/>
            </a:pPr>
            <a:r>
              <a:rPr lang="en-GB" b="0" dirty="0">
                <a:solidFill>
                  <a:schemeClr val="dk1"/>
                </a:solidFill>
              </a:rPr>
              <a:t>Groupe 3: Enseignement &amp; apprentissage</a:t>
            </a:r>
            <a:endParaRPr sz="2400" b="0" dirty="0">
              <a:solidFill>
                <a:schemeClr val="dk1"/>
              </a:solidFill>
            </a:endParaRPr>
          </a:p>
          <a:p>
            <a:pPr marL="457200" lvl="0" indent="-457200" algn="l" rtl="0">
              <a:lnSpc>
                <a:spcPct val="90000"/>
              </a:lnSpc>
              <a:spcBef>
                <a:spcPts val="1000"/>
              </a:spcBef>
              <a:spcAft>
                <a:spcPts val="0"/>
              </a:spcAft>
              <a:buClr>
                <a:schemeClr val="dk1"/>
              </a:buClr>
              <a:buSzPts val="2800"/>
              <a:buFont typeface="Arial"/>
              <a:buChar char="•"/>
            </a:pPr>
            <a:r>
              <a:rPr lang="en-GB" b="0" dirty="0">
                <a:solidFill>
                  <a:schemeClr val="dk1"/>
                </a:solidFill>
              </a:rPr>
              <a:t>Groupe 4: Enseignants &amp;  autres personnels de l’éducation</a:t>
            </a:r>
            <a:endParaRPr dirty="0"/>
          </a:p>
          <a:p>
            <a:pPr marL="457200" lvl="0" indent="-457200" algn="l" rtl="0">
              <a:lnSpc>
                <a:spcPct val="90000"/>
              </a:lnSpc>
              <a:spcBef>
                <a:spcPts val="1000"/>
              </a:spcBef>
              <a:spcAft>
                <a:spcPts val="0"/>
              </a:spcAft>
              <a:buClr>
                <a:schemeClr val="dk1"/>
              </a:buClr>
              <a:buSzPts val="2800"/>
              <a:buFont typeface="Arial"/>
              <a:buChar char="•"/>
            </a:pPr>
            <a:r>
              <a:rPr lang="en-GB" b="0" dirty="0">
                <a:solidFill>
                  <a:schemeClr val="dk1"/>
                </a:solidFill>
              </a:rPr>
              <a:t>Groupe 5: Politique éducative</a:t>
            </a:r>
            <a:endParaRPr dirty="0"/>
          </a:p>
          <a:p>
            <a:pPr marL="0" lvl="0" indent="0" algn="l" rtl="0">
              <a:lnSpc>
                <a:spcPct val="90000"/>
              </a:lnSpc>
              <a:spcBef>
                <a:spcPts val="1000"/>
              </a:spcBef>
              <a:spcAft>
                <a:spcPts val="0"/>
              </a:spcAft>
              <a:buClr>
                <a:schemeClr val="accent1"/>
              </a:buClr>
              <a:buSzPts val="2400"/>
              <a:buNone/>
            </a:pPr>
            <a:r>
              <a:rPr lang="en-GB" sz="2400" dirty="0"/>
              <a:t> </a:t>
            </a:r>
            <a:endParaRPr dirty="0"/>
          </a:p>
          <a:p>
            <a:pPr marL="0" lvl="0" indent="0" algn="l" rtl="0">
              <a:lnSpc>
                <a:spcPct val="90000"/>
              </a:lnSpc>
              <a:spcBef>
                <a:spcPts val="1000"/>
              </a:spcBef>
              <a:spcAft>
                <a:spcPts val="0"/>
              </a:spcAft>
              <a:buClr>
                <a:schemeClr val="accent1"/>
              </a:buClr>
              <a:buSzPts val="2800"/>
              <a:buNone/>
            </a:pPr>
            <a:endParaRPr dirty="0"/>
          </a:p>
        </p:txBody>
      </p:sp>
      <p:pic>
        <p:nvPicPr>
          <p:cNvPr id="340" name="Google Shape;340;p15" descr="Logo, company name&#10;&#10;Description automatically generated"/>
          <p:cNvPicPr preferRelativeResize="0"/>
          <p:nvPr/>
        </p:nvPicPr>
        <p:blipFill rotWithShape="1">
          <a:blip r:embed="rId3">
            <a:alphaModFix/>
          </a:blip>
          <a:srcRect/>
          <a:stretch/>
        </p:blipFill>
        <p:spPr>
          <a:xfrm>
            <a:off x="9180705" y="0"/>
            <a:ext cx="3011295" cy="2629138"/>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Google Shape;346;p16"/>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3"/>
              </a:buClr>
              <a:buSzPts val="3600"/>
              <a:buFont typeface="Helvetica Neue"/>
              <a:buNone/>
            </a:pPr>
            <a:r>
              <a:rPr lang="en-GB" dirty="0"/>
              <a:t>ACTIVITÉ: QUE FERIEZ-VOUS ?  </a:t>
            </a:r>
            <a:endParaRPr dirty="0"/>
          </a:p>
        </p:txBody>
      </p:sp>
      <p:sp>
        <p:nvSpPr>
          <p:cNvPr id="347" name="Google Shape;347;p16"/>
          <p:cNvSpPr txBox="1">
            <a:spLocks noGrp="1"/>
          </p:cNvSpPr>
          <p:nvPr>
            <p:ph type="body" idx="1"/>
          </p:nvPr>
        </p:nvSpPr>
        <p:spPr>
          <a:xfrm>
            <a:off x="656023" y="1831181"/>
            <a:ext cx="11054197" cy="4661694"/>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97467D"/>
              </a:buClr>
              <a:buSzPts val="3200"/>
              <a:buNone/>
            </a:pPr>
            <a:r>
              <a:rPr lang="en-GB" sz="3200" dirty="0">
                <a:solidFill>
                  <a:srgbClr val="97467D"/>
                </a:solidFill>
              </a:rPr>
              <a:t>DANS VOTRE GROUPE : </a:t>
            </a:r>
            <a:endParaRPr dirty="0"/>
          </a:p>
          <a:p>
            <a:pPr marL="457200" lvl="0" indent="-457200" algn="l" rtl="0">
              <a:lnSpc>
                <a:spcPct val="90000"/>
              </a:lnSpc>
              <a:spcBef>
                <a:spcPts val="1000"/>
              </a:spcBef>
              <a:spcAft>
                <a:spcPts val="0"/>
              </a:spcAft>
              <a:buClr>
                <a:schemeClr val="dk1"/>
              </a:buClr>
              <a:buSzPts val="2600"/>
              <a:buFont typeface="Arial"/>
              <a:buChar char="•"/>
            </a:pPr>
            <a:r>
              <a:rPr lang="fr-FR" sz="2600" b="0" dirty="0">
                <a:solidFill>
                  <a:schemeClr val="dk1"/>
                </a:solidFill>
              </a:rPr>
              <a:t>Discutez et identifiez ce qui pourrait être fait dans ce domaine de l'éducation pour améliorer l'éducation des enfants en situation de travail des enfants</a:t>
            </a:r>
            <a:r>
              <a:rPr lang="en-GB" sz="2600" b="0" dirty="0">
                <a:solidFill>
                  <a:schemeClr val="dk1"/>
                </a:solidFill>
              </a:rPr>
              <a:t>. </a:t>
            </a:r>
            <a:endParaRPr dirty="0"/>
          </a:p>
          <a:p>
            <a:pPr marL="457200" lvl="0" indent="-457200" algn="l" rtl="0">
              <a:lnSpc>
                <a:spcPct val="90000"/>
              </a:lnSpc>
              <a:spcBef>
                <a:spcPts val="1000"/>
              </a:spcBef>
              <a:spcAft>
                <a:spcPts val="0"/>
              </a:spcAft>
              <a:buClr>
                <a:schemeClr val="dk1"/>
              </a:buClr>
              <a:buSzPts val="2600"/>
              <a:buFont typeface="Arial"/>
              <a:buChar char="•"/>
            </a:pPr>
            <a:r>
              <a:rPr lang="en-GB" sz="2600" b="0" dirty="0">
                <a:solidFill>
                  <a:schemeClr val="dk1"/>
                </a:solidFill>
              </a:rPr>
              <a:t>Élaborez quelques recommandations clés: </a:t>
            </a:r>
            <a:endParaRPr dirty="0"/>
          </a:p>
          <a:p>
            <a:pPr marL="1143000" lvl="1" indent="-457200" algn="l" rtl="0">
              <a:lnSpc>
                <a:spcPct val="90000"/>
              </a:lnSpc>
              <a:spcBef>
                <a:spcPts val="500"/>
              </a:spcBef>
              <a:spcAft>
                <a:spcPts val="0"/>
              </a:spcAft>
              <a:buSzPts val="2400"/>
              <a:buFont typeface="Arial"/>
              <a:buChar char="•"/>
            </a:pPr>
            <a:r>
              <a:rPr lang="fr-FR" dirty="0"/>
              <a:t>Prenez en compte les enfants figurant dans les études de cas, les présentations, votre contexte et votre compréhension des normes.  </a:t>
            </a:r>
          </a:p>
          <a:p>
            <a:pPr marL="1143000" lvl="1" indent="-457200" algn="l" rtl="0">
              <a:lnSpc>
                <a:spcPct val="90000"/>
              </a:lnSpc>
              <a:spcBef>
                <a:spcPts val="500"/>
              </a:spcBef>
              <a:spcAft>
                <a:spcPts val="0"/>
              </a:spcAft>
              <a:buSzPts val="2400"/>
              <a:buFont typeface="Arial"/>
              <a:buChar char="•"/>
            </a:pPr>
            <a:r>
              <a:rPr lang="fr-FR" dirty="0"/>
              <a:t>Quelles sont les différences entre les enfants inscrits dans un établissement scolaire avant la crise et les enfants déjà déscolarisés et astreints au travail des enfants ? </a:t>
            </a:r>
            <a:endParaRPr dirty="0"/>
          </a:p>
          <a:p>
            <a:pPr marL="457200" lvl="0" indent="-457200" algn="l" rtl="0">
              <a:lnSpc>
                <a:spcPct val="90000"/>
              </a:lnSpc>
              <a:spcBef>
                <a:spcPts val="1000"/>
              </a:spcBef>
              <a:spcAft>
                <a:spcPts val="0"/>
              </a:spcAft>
              <a:buClr>
                <a:schemeClr val="dk1"/>
              </a:buClr>
              <a:buSzPts val="2600"/>
              <a:buFont typeface="Arial"/>
              <a:buChar char="•"/>
            </a:pPr>
            <a:r>
              <a:rPr lang="en-GB" sz="2600" b="0" dirty="0">
                <a:solidFill>
                  <a:schemeClr val="dk1"/>
                </a:solidFill>
              </a:rPr>
              <a:t>Feedback en plénière.</a:t>
            </a:r>
            <a:endParaRPr dirty="0"/>
          </a:p>
          <a:p>
            <a:pPr marL="0" lvl="0" indent="0" algn="l" rtl="0">
              <a:lnSpc>
                <a:spcPct val="90000"/>
              </a:lnSpc>
              <a:spcBef>
                <a:spcPts val="1000"/>
              </a:spcBef>
              <a:spcAft>
                <a:spcPts val="0"/>
              </a:spcAft>
              <a:buClr>
                <a:schemeClr val="accent1"/>
              </a:buClr>
              <a:buSzPts val="2800"/>
              <a:buNone/>
            </a:pPr>
            <a:endParaRPr dirty="0"/>
          </a:p>
          <a:p>
            <a:pPr marL="0" lvl="0" indent="0" algn="l" rtl="0">
              <a:lnSpc>
                <a:spcPct val="90000"/>
              </a:lnSpc>
              <a:spcBef>
                <a:spcPts val="1000"/>
              </a:spcBef>
              <a:spcAft>
                <a:spcPts val="0"/>
              </a:spcAft>
              <a:buClr>
                <a:schemeClr val="accent1"/>
              </a:buClr>
              <a:buSzPts val="2800"/>
              <a:buNone/>
            </a:pPr>
            <a:endParaRPr dirty="0"/>
          </a:p>
        </p:txBody>
      </p:sp>
      <p:pic>
        <p:nvPicPr>
          <p:cNvPr id="348" name="Google Shape;348;p16" descr="Logo, company name&#10;&#10;Description automatically generated"/>
          <p:cNvPicPr preferRelativeResize="0"/>
          <p:nvPr/>
        </p:nvPicPr>
        <p:blipFill rotWithShape="1">
          <a:blip r:embed="rId3">
            <a:alphaModFix/>
          </a:blip>
          <a:srcRect/>
          <a:stretch/>
        </p:blipFill>
        <p:spPr>
          <a:xfrm>
            <a:off x="9180705" y="0"/>
            <a:ext cx="3011295" cy="2629138"/>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Google Shape;354;p17"/>
          <p:cNvSpPr txBox="1">
            <a:spLocks noGrp="1"/>
          </p:cNvSpPr>
          <p:nvPr>
            <p:ph type="title"/>
          </p:nvPr>
        </p:nvSpPr>
        <p:spPr>
          <a:xfrm>
            <a:off x="238224" y="266964"/>
            <a:ext cx="10515600"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97467D"/>
              </a:buClr>
              <a:buSzPts val="3600"/>
              <a:buFont typeface="Helvetica Neue"/>
              <a:buNone/>
            </a:pPr>
            <a:r>
              <a:rPr lang="en-GB" dirty="0">
                <a:solidFill>
                  <a:srgbClr val="97467D"/>
                </a:solidFill>
              </a:rPr>
              <a:t>NORMES FONDAMENTALES :   PARTICIPATION COMMUNAUTAIRE</a:t>
            </a:r>
            <a:endParaRPr lang="en-GB" dirty="0"/>
          </a:p>
        </p:txBody>
      </p:sp>
      <p:grpSp>
        <p:nvGrpSpPr>
          <p:cNvPr id="355" name="Google Shape;355;p17"/>
          <p:cNvGrpSpPr/>
          <p:nvPr/>
        </p:nvGrpSpPr>
        <p:grpSpPr>
          <a:xfrm>
            <a:off x="242019" y="1786934"/>
            <a:ext cx="11766394" cy="5071065"/>
            <a:chOff x="183585" y="0"/>
            <a:chExt cx="11766394" cy="5071065"/>
          </a:xfrm>
        </p:grpSpPr>
        <p:sp>
          <p:nvSpPr>
            <p:cNvPr id="356" name="Google Shape;356;p17"/>
            <p:cNvSpPr/>
            <p:nvPr/>
          </p:nvSpPr>
          <p:spPr>
            <a:xfrm>
              <a:off x="2093271" y="3165866"/>
              <a:ext cx="2219141" cy="1905199"/>
            </a:xfrm>
            <a:prstGeom prst="hexagon">
              <a:avLst>
                <a:gd name="adj" fmla="val 25000"/>
                <a:gd name="vf" fmla="val 115470"/>
              </a:avLst>
            </a:prstGeom>
            <a:solidFill>
              <a:srgbClr val="AC6B97"/>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357" name="Google Shape;357;p17"/>
            <p:cNvSpPr txBox="1"/>
            <p:nvPr/>
          </p:nvSpPr>
          <p:spPr>
            <a:xfrm>
              <a:off x="2436966" y="3460938"/>
              <a:ext cx="1531751" cy="1315055"/>
            </a:xfrm>
            <a:prstGeom prst="rect">
              <a:avLst/>
            </a:prstGeom>
            <a:noFill/>
            <a:ln>
              <a:noFill/>
            </a:ln>
          </p:spPr>
          <p:txBody>
            <a:bodyPr spcFirstLastPara="1" wrap="square" lIns="0" tIns="20300" rIns="0" bIns="20300" anchor="ctr" anchorCtr="0">
              <a:noAutofit/>
            </a:bodyPr>
            <a:lstStyle/>
            <a:p>
              <a:pPr marL="0" marR="0" lvl="0" indent="0" algn="ctr" rtl="0">
                <a:lnSpc>
                  <a:spcPct val="90000"/>
                </a:lnSpc>
                <a:spcBef>
                  <a:spcPts val="0"/>
                </a:spcBef>
                <a:spcAft>
                  <a:spcPts val="0"/>
                </a:spcAft>
                <a:buClr>
                  <a:schemeClr val="lt1"/>
                </a:buClr>
                <a:buSzPts val="1600"/>
                <a:buFont typeface="Calibri"/>
                <a:buNone/>
              </a:pPr>
              <a:r>
                <a:rPr lang="fr-FR" sz="1600" b="1" i="1" u="none" strike="noStrike" cap="none" dirty="0">
                  <a:solidFill>
                    <a:schemeClr val="lt1"/>
                  </a:solidFill>
                  <a:latin typeface="Calibri"/>
                  <a:ea typeface="Calibri"/>
                  <a:cs typeface="Calibri"/>
                  <a:sym typeface="Calibri"/>
                </a:rPr>
                <a:t>Collaborer avec les structures au niveau communautaire :</a:t>
              </a:r>
              <a:endParaRPr sz="1400" b="0" i="0" u="none" strike="noStrike" cap="none" dirty="0">
                <a:solidFill>
                  <a:srgbClr val="000000"/>
                </a:solidFill>
                <a:latin typeface="Arial"/>
                <a:ea typeface="Arial"/>
                <a:cs typeface="Arial"/>
                <a:sym typeface="Arial"/>
              </a:endParaRPr>
            </a:p>
          </p:txBody>
        </p:sp>
        <p:sp>
          <p:nvSpPr>
            <p:cNvPr id="358" name="Google Shape;358;p17"/>
            <p:cNvSpPr/>
            <p:nvPr/>
          </p:nvSpPr>
          <p:spPr>
            <a:xfrm>
              <a:off x="2146220" y="4017805"/>
              <a:ext cx="258860" cy="22312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359" name="Google Shape;359;p17"/>
            <p:cNvSpPr/>
            <p:nvPr/>
          </p:nvSpPr>
          <p:spPr>
            <a:xfrm>
              <a:off x="183585" y="2112606"/>
              <a:ext cx="2219141" cy="1905199"/>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360" name="Google Shape;360;p17"/>
            <p:cNvSpPr/>
            <p:nvPr/>
          </p:nvSpPr>
          <p:spPr>
            <a:xfrm>
              <a:off x="1703803" y="3764759"/>
              <a:ext cx="258860" cy="22312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361" name="Google Shape;361;p17"/>
            <p:cNvSpPr/>
            <p:nvPr/>
          </p:nvSpPr>
          <p:spPr>
            <a:xfrm>
              <a:off x="4002957" y="2106520"/>
              <a:ext cx="2219141" cy="1905199"/>
            </a:xfrm>
            <a:prstGeom prst="hexagon">
              <a:avLst>
                <a:gd name="adj" fmla="val 25000"/>
                <a:gd name="vf" fmla="val 115470"/>
              </a:avLst>
            </a:prstGeom>
            <a:solidFill>
              <a:srgbClr val="35B2B4"/>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362" name="Google Shape;362;p17"/>
            <p:cNvSpPr txBox="1"/>
            <p:nvPr/>
          </p:nvSpPr>
          <p:spPr>
            <a:xfrm>
              <a:off x="4346652" y="2401592"/>
              <a:ext cx="1531751" cy="1315055"/>
            </a:xfrm>
            <a:prstGeom prst="rect">
              <a:avLst/>
            </a:prstGeom>
            <a:noFill/>
            <a:ln>
              <a:noFill/>
            </a:ln>
          </p:spPr>
          <p:txBody>
            <a:bodyPr spcFirstLastPara="1" wrap="square" lIns="0" tIns="20300" rIns="0" bIns="20300" anchor="ctr" anchorCtr="0">
              <a:noAutofit/>
            </a:bodyPr>
            <a:lstStyle/>
            <a:p>
              <a:pPr marL="0" marR="0" lvl="0" indent="0" algn="ctr" rtl="0">
                <a:lnSpc>
                  <a:spcPct val="90000"/>
                </a:lnSpc>
                <a:spcBef>
                  <a:spcPts val="0"/>
                </a:spcBef>
                <a:spcAft>
                  <a:spcPts val="0"/>
                </a:spcAft>
                <a:buClr>
                  <a:schemeClr val="lt1"/>
                </a:buClr>
                <a:buSzPts val="1600"/>
                <a:buFont typeface="Calibri"/>
                <a:buNone/>
              </a:pPr>
              <a:r>
                <a:rPr lang="fr-FR" sz="1600" b="1" i="1" u="none" strike="noStrike" cap="none" dirty="0">
                  <a:solidFill>
                    <a:schemeClr val="lt1"/>
                  </a:solidFill>
                  <a:latin typeface="Calibri"/>
                  <a:ea typeface="Calibri"/>
                  <a:cs typeface="Calibri"/>
                  <a:sym typeface="Calibri"/>
                </a:rPr>
                <a:t>Faire participer les enfants aux initiatives communautaires :</a:t>
              </a:r>
              <a:endParaRPr sz="1400" b="0" i="0" u="none" strike="noStrike" cap="none" dirty="0">
                <a:solidFill>
                  <a:srgbClr val="000000"/>
                </a:solidFill>
                <a:latin typeface="Arial"/>
                <a:ea typeface="Arial"/>
                <a:cs typeface="Arial"/>
                <a:sym typeface="Arial"/>
              </a:endParaRPr>
            </a:p>
          </p:txBody>
        </p:sp>
        <p:sp>
          <p:nvSpPr>
            <p:cNvPr id="363" name="Google Shape;363;p17"/>
            <p:cNvSpPr/>
            <p:nvPr/>
          </p:nvSpPr>
          <p:spPr>
            <a:xfrm>
              <a:off x="5530235" y="3754617"/>
              <a:ext cx="258860" cy="22312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364" name="Google Shape;364;p17"/>
            <p:cNvSpPr/>
            <p:nvPr/>
          </p:nvSpPr>
          <p:spPr>
            <a:xfrm>
              <a:off x="5936498" y="3165866"/>
              <a:ext cx="2219141" cy="1905199"/>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365" name="Google Shape;365;p17"/>
            <p:cNvSpPr/>
            <p:nvPr/>
          </p:nvSpPr>
          <p:spPr>
            <a:xfrm>
              <a:off x="5965592" y="4009691"/>
              <a:ext cx="258860" cy="22312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366" name="Google Shape;366;p17"/>
            <p:cNvSpPr/>
            <p:nvPr/>
          </p:nvSpPr>
          <p:spPr>
            <a:xfrm>
              <a:off x="2093271" y="1059345"/>
              <a:ext cx="2219141" cy="1905199"/>
            </a:xfrm>
            <a:prstGeom prst="hexagon">
              <a:avLst>
                <a:gd name="adj" fmla="val 25000"/>
                <a:gd name="vf" fmla="val 115470"/>
              </a:avLst>
            </a:prstGeom>
            <a:solidFill>
              <a:srgbClr val="405E79"/>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367" name="Google Shape;367;p17"/>
            <p:cNvSpPr txBox="1"/>
            <p:nvPr/>
          </p:nvSpPr>
          <p:spPr>
            <a:xfrm>
              <a:off x="2436966" y="1354417"/>
              <a:ext cx="1531751" cy="1315055"/>
            </a:xfrm>
            <a:prstGeom prst="rect">
              <a:avLst/>
            </a:prstGeom>
            <a:noFill/>
            <a:ln>
              <a:noFill/>
            </a:ln>
          </p:spPr>
          <p:txBody>
            <a:bodyPr spcFirstLastPara="1" wrap="square" lIns="0" tIns="20300" rIns="0" bIns="20300" anchor="ctr" anchorCtr="0">
              <a:noAutofit/>
            </a:bodyPr>
            <a:lstStyle/>
            <a:p>
              <a:pPr marL="0" marR="0" lvl="0" indent="0" algn="ctr" rtl="0">
                <a:lnSpc>
                  <a:spcPct val="90000"/>
                </a:lnSpc>
                <a:spcBef>
                  <a:spcPts val="0"/>
                </a:spcBef>
                <a:spcAft>
                  <a:spcPts val="0"/>
                </a:spcAft>
                <a:buClr>
                  <a:schemeClr val="lt1"/>
                </a:buClr>
                <a:buSzPts val="1600"/>
                <a:buFont typeface="Calibri"/>
                <a:buNone/>
              </a:pPr>
              <a:r>
                <a:rPr lang="fr-FR" sz="1600" b="1" i="1" u="none" strike="noStrike" cap="none" dirty="0">
                  <a:solidFill>
                    <a:schemeClr val="lt1"/>
                  </a:solidFill>
                  <a:latin typeface="Calibri"/>
                  <a:ea typeface="Calibri"/>
                  <a:cs typeface="Calibri"/>
                  <a:sym typeface="Calibri"/>
                </a:rPr>
                <a:t>Soutenir les initiatives dirigées par la communauté en faveur des enfants :</a:t>
              </a:r>
              <a:endParaRPr sz="1400" b="0" i="0" u="none" strike="noStrike" cap="none" dirty="0">
                <a:solidFill>
                  <a:srgbClr val="000000"/>
                </a:solidFill>
                <a:latin typeface="Arial"/>
                <a:ea typeface="Arial"/>
                <a:cs typeface="Arial"/>
                <a:sym typeface="Arial"/>
              </a:endParaRPr>
            </a:p>
          </p:txBody>
        </p:sp>
        <p:sp>
          <p:nvSpPr>
            <p:cNvPr id="368" name="Google Shape;368;p17"/>
            <p:cNvSpPr/>
            <p:nvPr/>
          </p:nvSpPr>
          <p:spPr>
            <a:xfrm>
              <a:off x="3613489" y="1095350"/>
              <a:ext cx="258860" cy="22312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369" name="Google Shape;369;p17"/>
            <p:cNvSpPr/>
            <p:nvPr/>
          </p:nvSpPr>
          <p:spPr>
            <a:xfrm>
              <a:off x="4002957" y="0"/>
              <a:ext cx="2219141" cy="1905199"/>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370" name="Google Shape;370;p17"/>
            <p:cNvSpPr/>
            <p:nvPr/>
          </p:nvSpPr>
          <p:spPr>
            <a:xfrm>
              <a:off x="4065319" y="844332"/>
              <a:ext cx="258860" cy="22312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371" name="Google Shape;371;p17"/>
            <p:cNvSpPr/>
            <p:nvPr/>
          </p:nvSpPr>
          <p:spPr>
            <a:xfrm>
              <a:off x="5911466" y="1055288"/>
              <a:ext cx="2219141" cy="1905199"/>
            </a:xfrm>
            <a:prstGeom prst="hexagon">
              <a:avLst>
                <a:gd name="adj" fmla="val 25000"/>
                <a:gd name="vf" fmla="val 115470"/>
              </a:avLst>
            </a:prstGeom>
            <a:solidFill>
              <a:srgbClr val="95CD7A"/>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372" name="Google Shape;372;p17"/>
            <p:cNvSpPr txBox="1"/>
            <p:nvPr/>
          </p:nvSpPr>
          <p:spPr>
            <a:xfrm>
              <a:off x="6255161" y="1350360"/>
              <a:ext cx="1531751" cy="1315055"/>
            </a:xfrm>
            <a:prstGeom prst="rect">
              <a:avLst/>
            </a:prstGeom>
            <a:noFill/>
            <a:ln>
              <a:noFill/>
            </a:ln>
          </p:spPr>
          <p:txBody>
            <a:bodyPr spcFirstLastPara="1" wrap="square" lIns="0" tIns="20300" rIns="0" bIns="20300" anchor="ctr" anchorCtr="0">
              <a:noAutofit/>
            </a:bodyPr>
            <a:lstStyle/>
            <a:p>
              <a:pPr marL="0" marR="0" lvl="0" indent="0" algn="ctr" rtl="0">
                <a:lnSpc>
                  <a:spcPct val="90000"/>
                </a:lnSpc>
                <a:spcBef>
                  <a:spcPts val="0"/>
                </a:spcBef>
                <a:spcAft>
                  <a:spcPts val="0"/>
                </a:spcAft>
                <a:buClr>
                  <a:schemeClr val="lt1"/>
                </a:buClr>
                <a:buSzPts val="1600"/>
                <a:buFont typeface="Calibri"/>
                <a:buNone/>
              </a:pPr>
              <a:r>
                <a:rPr lang="fr-FR" sz="1600" b="1" i="1" u="none" strike="noStrike" cap="none" dirty="0">
                  <a:solidFill>
                    <a:schemeClr val="lt1"/>
                  </a:solidFill>
                  <a:latin typeface="Calibri"/>
                  <a:ea typeface="Calibri"/>
                  <a:cs typeface="Calibri"/>
                  <a:sym typeface="Calibri"/>
                </a:rPr>
                <a:t>Renforcer les systèmes de suivi du travail des enfants dans l'éducation au niveau communautaire</a:t>
              </a:r>
              <a:endParaRPr sz="1400" b="0" i="0" u="none" strike="noStrike" cap="none" dirty="0">
                <a:solidFill>
                  <a:srgbClr val="000000"/>
                </a:solidFill>
                <a:latin typeface="Arial"/>
                <a:ea typeface="Arial"/>
                <a:cs typeface="Arial"/>
                <a:sym typeface="Arial"/>
              </a:endParaRPr>
            </a:p>
          </p:txBody>
        </p:sp>
        <p:sp>
          <p:nvSpPr>
            <p:cNvPr id="373" name="Google Shape;373;p17"/>
            <p:cNvSpPr/>
            <p:nvPr/>
          </p:nvSpPr>
          <p:spPr>
            <a:xfrm>
              <a:off x="7831742" y="1899621"/>
              <a:ext cx="258860" cy="22312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374" name="Google Shape;374;p17"/>
            <p:cNvSpPr/>
            <p:nvPr/>
          </p:nvSpPr>
          <p:spPr>
            <a:xfrm>
              <a:off x="7821152" y="2126297"/>
              <a:ext cx="2219141" cy="1905199"/>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375" name="Google Shape;375;p17"/>
            <p:cNvSpPr/>
            <p:nvPr/>
          </p:nvSpPr>
          <p:spPr>
            <a:xfrm>
              <a:off x="8254155" y="2160781"/>
              <a:ext cx="258860" cy="22312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376" name="Google Shape;376;p17"/>
            <p:cNvSpPr/>
            <p:nvPr/>
          </p:nvSpPr>
          <p:spPr>
            <a:xfrm>
              <a:off x="7821152" y="20284"/>
              <a:ext cx="2219141" cy="1905199"/>
            </a:xfrm>
            <a:prstGeom prst="hexagon">
              <a:avLst>
                <a:gd name="adj" fmla="val 25000"/>
                <a:gd name="vf" fmla="val 115470"/>
              </a:avLst>
            </a:prstGeom>
            <a:solidFill>
              <a:srgbClr val="00618C"/>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377" name="Google Shape;377;p17"/>
            <p:cNvSpPr txBox="1"/>
            <p:nvPr/>
          </p:nvSpPr>
          <p:spPr>
            <a:xfrm>
              <a:off x="8164847" y="315356"/>
              <a:ext cx="1531751" cy="1315055"/>
            </a:xfrm>
            <a:prstGeom prst="rect">
              <a:avLst/>
            </a:prstGeom>
            <a:noFill/>
            <a:ln>
              <a:noFill/>
            </a:ln>
          </p:spPr>
          <p:txBody>
            <a:bodyPr spcFirstLastPara="1" wrap="square" lIns="0" tIns="20300" rIns="0" bIns="20300" anchor="ctr" anchorCtr="0">
              <a:noAutofit/>
            </a:bodyPr>
            <a:lstStyle/>
            <a:p>
              <a:pPr marL="0" marR="0" lvl="0" indent="0" algn="ctr" rtl="0">
                <a:lnSpc>
                  <a:spcPct val="90000"/>
                </a:lnSpc>
                <a:spcBef>
                  <a:spcPts val="0"/>
                </a:spcBef>
                <a:spcAft>
                  <a:spcPts val="0"/>
                </a:spcAft>
                <a:buClr>
                  <a:schemeClr val="lt1"/>
                </a:buClr>
                <a:buSzPts val="1600"/>
                <a:buFont typeface="Calibri"/>
                <a:buNone/>
              </a:pPr>
              <a:r>
                <a:rPr lang="fr-FR" sz="1600" b="1" i="1" u="none" strike="noStrike" cap="none" dirty="0">
                  <a:solidFill>
                    <a:schemeClr val="lt1"/>
                  </a:solidFill>
                  <a:latin typeface="Calibri"/>
                  <a:ea typeface="Calibri"/>
                  <a:cs typeface="Calibri"/>
                  <a:sym typeface="Calibri"/>
                </a:rPr>
                <a:t>Renforcer les mécanismes de référencement entre la communauté et les services formels.</a:t>
              </a:r>
              <a:endParaRPr sz="1400" b="0" i="0" u="none" strike="noStrike" cap="none" dirty="0">
                <a:solidFill>
                  <a:srgbClr val="000000"/>
                </a:solidFill>
                <a:latin typeface="Arial"/>
                <a:ea typeface="Arial"/>
                <a:cs typeface="Arial"/>
                <a:sym typeface="Arial"/>
              </a:endParaRPr>
            </a:p>
          </p:txBody>
        </p:sp>
        <p:sp>
          <p:nvSpPr>
            <p:cNvPr id="378" name="Google Shape;378;p17"/>
            <p:cNvSpPr/>
            <p:nvPr/>
          </p:nvSpPr>
          <p:spPr>
            <a:xfrm>
              <a:off x="9741427" y="874251"/>
              <a:ext cx="258860" cy="22312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379" name="Google Shape;379;p17"/>
            <p:cNvSpPr/>
            <p:nvPr/>
          </p:nvSpPr>
          <p:spPr>
            <a:xfrm>
              <a:off x="9730838" y="1083179"/>
              <a:ext cx="2219141" cy="1905199"/>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380" name="Google Shape;380;p17"/>
            <p:cNvSpPr/>
            <p:nvPr/>
          </p:nvSpPr>
          <p:spPr>
            <a:xfrm>
              <a:off x="10173254" y="1125776"/>
              <a:ext cx="258860" cy="22312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grpSp>
      <p:sp>
        <p:nvSpPr>
          <p:cNvPr id="381" name="Google Shape;381;p17"/>
          <p:cNvSpPr/>
          <p:nvPr/>
        </p:nvSpPr>
        <p:spPr>
          <a:xfrm>
            <a:off x="238224" y="3893767"/>
            <a:ext cx="2221200" cy="1900800"/>
          </a:xfrm>
          <a:prstGeom prst="hexagon">
            <a:avLst>
              <a:gd name="adj" fmla="val 25000"/>
              <a:gd name="vf" fmla="val 115470"/>
            </a:avLst>
          </a:prstGeom>
          <a:solidFill>
            <a:srgbClr val="AC6B97"/>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Calibri"/>
              <a:ea typeface="Calibri"/>
              <a:cs typeface="Calibri"/>
              <a:sym typeface="Calibri"/>
            </a:endParaRPr>
          </a:p>
        </p:txBody>
      </p:sp>
      <p:sp>
        <p:nvSpPr>
          <p:cNvPr id="382" name="Google Shape;382;p17"/>
          <p:cNvSpPr/>
          <p:nvPr/>
        </p:nvSpPr>
        <p:spPr>
          <a:xfrm>
            <a:off x="1788592" y="5525859"/>
            <a:ext cx="255600" cy="219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383" name="Google Shape;383;p17"/>
          <p:cNvSpPr/>
          <p:nvPr/>
        </p:nvSpPr>
        <p:spPr>
          <a:xfrm>
            <a:off x="9776564" y="2882868"/>
            <a:ext cx="2221200" cy="1900800"/>
          </a:xfrm>
          <a:prstGeom prst="hexagon">
            <a:avLst>
              <a:gd name="adj" fmla="val 25000"/>
              <a:gd name="vf" fmla="val 115470"/>
            </a:avLst>
          </a:prstGeom>
          <a:solidFill>
            <a:srgbClr val="02679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Calibri"/>
              <a:ea typeface="Calibri"/>
              <a:cs typeface="Calibri"/>
              <a:sym typeface="Calibri"/>
            </a:endParaRPr>
          </a:p>
        </p:txBody>
      </p:sp>
      <p:sp>
        <p:nvSpPr>
          <p:cNvPr id="384" name="Google Shape;384;p17"/>
          <p:cNvSpPr/>
          <p:nvPr/>
        </p:nvSpPr>
        <p:spPr>
          <a:xfrm>
            <a:off x="7884302" y="3920034"/>
            <a:ext cx="2221200" cy="1900800"/>
          </a:xfrm>
          <a:prstGeom prst="hexagon">
            <a:avLst>
              <a:gd name="adj" fmla="val 25000"/>
              <a:gd name="vf" fmla="val 115470"/>
            </a:avLst>
          </a:prstGeom>
          <a:solidFill>
            <a:srgbClr val="95CD7A"/>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Calibri"/>
              <a:ea typeface="Calibri"/>
              <a:cs typeface="Calibri"/>
              <a:sym typeface="Calibri"/>
            </a:endParaRPr>
          </a:p>
        </p:txBody>
      </p:sp>
      <p:sp>
        <p:nvSpPr>
          <p:cNvPr id="385" name="Google Shape;385;p17"/>
          <p:cNvSpPr/>
          <p:nvPr/>
        </p:nvSpPr>
        <p:spPr>
          <a:xfrm>
            <a:off x="6008565" y="4947016"/>
            <a:ext cx="2221200" cy="1900800"/>
          </a:xfrm>
          <a:prstGeom prst="hexagon">
            <a:avLst>
              <a:gd name="adj" fmla="val 25000"/>
              <a:gd name="vf" fmla="val 115470"/>
            </a:avLst>
          </a:prstGeom>
          <a:solidFill>
            <a:srgbClr val="35B2B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Calibri"/>
              <a:ea typeface="Calibri"/>
              <a:cs typeface="Calibri"/>
              <a:sym typeface="Calibri"/>
            </a:endParaRPr>
          </a:p>
        </p:txBody>
      </p:sp>
      <p:sp>
        <p:nvSpPr>
          <p:cNvPr id="386" name="Google Shape;386;p17"/>
          <p:cNvSpPr/>
          <p:nvPr/>
        </p:nvSpPr>
        <p:spPr>
          <a:xfrm>
            <a:off x="4031681" y="1786934"/>
            <a:ext cx="2221200" cy="1900800"/>
          </a:xfrm>
          <a:prstGeom prst="hexagon">
            <a:avLst>
              <a:gd name="adj" fmla="val 25000"/>
              <a:gd name="vf" fmla="val 115470"/>
            </a:avLst>
          </a:prstGeom>
          <a:solidFill>
            <a:srgbClr val="405E79"/>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Calibri"/>
              <a:ea typeface="Calibri"/>
              <a:cs typeface="Calibri"/>
              <a:sym typeface="Calibri"/>
            </a:endParaRPr>
          </a:p>
        </p:txBody>
      </p:sp>
      <p:sp>
        <p:nvSpPr>
          <p:cNvPr id="387" name="Google Shape;387;p17"/>
          <p:cNvSpPr/>
          <p:nvPr/>
        </p:nvSpPr>
        <p:spPr>
          <a:xfrm>
            <a:off x="4209513" y="2667011"/>
            <a:ext cx="255600" cy="219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388" name="Google Shape;388;p17"/>
          <p:cNvSpPr/>
          <p:nvPr/>
        </p:nvSpPr>
        <p:spPr>
          <a:xfrm>
            <a:off x="6070033" y="5800151"/>
            <a:ext cx="255600" cy="219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389" name="Google Shape;389;p17"/>
          <p:cNvSpPr/>
          <p:nvPr/>
        </p:nvSpPr>
        <p:spPr>
          <a:xfrm>
            <a:off x="10298744" y="2928897"/>
            <a:ext cx="255600" cy="219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390" name="Google Shape;390;p17"/>
          <p:cNvSpPr/>
          <p:nvPr/>
        </p:nvSpPr>
        <p:spPr>
          <a:xfrm>
            <a:off x="8348050" y="3909011"/>
            <a:ext cx="255600" cy="219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391" name="Google Shape;391;p17"/>
          <p:cNvSpPr txBox="1"/>
          <p:nvPr/>
        </p:nvSpPr>
        <p:spPr>
          <a:xfrm>
            <a:off x="621028" y="3834582"/>
            <a:ext cx="1760210" cy="2369839"/>
          </a:xfrm>
          <a:prstGeom prst="rect">
            <a:avLst/>
          </a:prstGeom>
          <a:noFill/>
          <a:ln>
            <a:noFill/>
          </a:ln>
        </p:spPr>
        <p:txBody>
          <a:bodyPr spcFirstLastPara="1" wrap="square" lIns="91425" tIns="45700" rIns="91425" bIns="45700" anchor="t" anchorCtr="0">
            <a:spAutoFit/>
          </a:bodyPr>
          <a:lstStyle/>
          <a:p>
            <a:pPr marL="149225" marR="0" lvl="0" indent="-149225" algn="l" rtl="0">
              <a:lnSpc>
                <a:spcPct val="100000"/>
              </a:lnSpc>
              <a:spcBef>
                <a:spcPts val="0"/>
              </a:spcBef>
              <a:spcAft>
                <a:spcPts val="0"/>
              </a:spcAft>
              <a:buClr>
                <a:schemeClr val="lt1"/>
              </a:buClr>
              <a:buSzPts val="1400"/>
              <a:buFont typeface="Arial"/>
              <a:buChar char="•"/>
            </a:pPr>
            <a:r>
              <a:rPr lang="fr-FR" sz="1200" b="0" i="0" u="none" strike="noStrike" cap="none" dirty="0">
                <a:solidFill>
                  <a:schemeClr val="lt1"/>
                </a:solidFill>
                <a:latin typeface="Calibri"/>
                <a:ea typeface="Calibri"/>
                <a:cs typeface="Calibri"/>
                <a:sym typeface="Calibri"/>
              </a:rPr>
              <a:t>Évaluer, contrôler l'accès à l'éducation</a:t>
            </a:r>
          </a:p>
          <a:p>
            <a:pPr marL="149225" marR="0" lvl="0" indent="-149225" algn="l" rtl="0">
              <a:lnSpc>
                <a:spcPct val="100000"/>
              </a:lnSpc>
              <a:spcBef>
                <a:spcPts val="0"/>
              </a:spcBef>
              <a:spcAft>
                <a:spcPts val="0"/>
              </a:spcAft>
              <a:buClr>
                <a:schemeClr val="lt1"/>
              </a:buClr>
              <a:buSzPts val="1400"/>
              <a:buFont typeface="Arial"/>
              <a:buChar char="•"/>
            </a:pPr>
            <a:r>
              <a:rPr lang="fr-FR" sz="1200" b="0" i="0" u="none" strike="noStrike" cap="none" dirty="0">
                <a:solidFill>
                  <a:schemeClr val="lt1"/>
                </a:solidFill>
                <a:latin typeface="Calibri"/>
                <a:ea typeface="Calibri"/>
                <a:cs typeface="Calibri"/>
                <a:sym typeface="Calibri"/>
              </a:rPr>
              <a:t>Plan d'action </a:t>
            </a:r>
          </a:p>
          <a:p>
            <a:pPr marL="149225" marR="0" lvl="0" indent="-149225" algn="l" rtl="0">
              <a:lnSpc>
                <a:spcPct val="100000"/>
              </a:lnSpc>
              <a:spcBef>
                <a:spcPts val="0"/>
              </a:spcBef>
              <a:spcAft>
                <a:spcPts val="0"/>
              </a:spcAft>
              <a:buClr>
                <a:schemeClr val="lt1"/>
              </a:buClr>
              <a:buSzPts val="1400"/>
              <a:buFont typeface="Arial"/>
              <a:buChar char="•"/>
            </a:pPr>
            <a:r>
              <a:rPr lang="fr-FR" sz="1200" b="0" i="0" u="none" strike="noStrike" cap="none" dirty="0">
                <a:solidFill>
                  <a:schemeClr val="lt1"/>
                </a:solidFill>
                <a:latin typeface="Calibri"/>
                <a:ea typeface="Calibri"/>
                <a:cs typeface="Calibri"/>
                <a:sym typeface="Calibri"/>
              </a:rPr>
              <a:t>Intégration</a:t>
            </a:r>
          </a:p>
          <a:p>
            <a:pPr marL="149225" marR="0" lvl="0" indent="-149225" algn="l" rtl="0">
              <a:lnSpc>
                <a:spcPct val="100000"/>
              </a:lnSpc>
              <a:spcBef>
                <a:spcPts val="0"/>
              </a:spcBef>
              <a:spcAft>
                <a:spcPts val="0"/>
              </a:spcAft>
              <a:buClr>
                <a:schemeClr val="lt1"/>
              </a:buClr>
              <a:buSzPts val="1400"/>
              <a:buFont typeface="Arial"/>
              <a:buChar char="•"/>
            </a:pPr>
            <a:r>
              <a:rPr lang="fr-FR" sz="1200" b="0" i="0" u="none" strike="noStrike" cap="none" dirty="0">
                <a:solidFill>
                  <a:schemeClr val="lt1"/>
                </a:solidFill>
                <a:latin typeface="Calibri"/>
                <a:ea typeface="Calibri"/>
                <a:cs typeface="Calibri"/>
                <a:sym typeface="Calibri"/>
              </a:rPr>
              <a:t>Mobiliser les ressources</a:t>
            </a:r>
          </a:p>
          <a:p>
            <a:pPr marL="149225" marR="0" lvl="0" indent="-149225" algn="l" rtl="0">
              <a:lnSpc>
                <a:spcPct val="100000"/>
              </a:lnSpc>
              <a:spcBef>
                <a:spcPts val="0"/>
              </a:spcBef>
              <a:spcAft>
                <a:spcPts val="0"/>
              </a:spcAft>
              <a:buClr>
                <a:schemeClr val="lt1"/>
              </a:buClr>
              <a:buSzPts val="1400"/>
              <a:buFont typeface="Arial"/>
              <a:buChar char="•"/>
            </a:pPr>
            <a:r>
              <a:rPr lang="fr-FR" sz="1200" b="0" i="0" u="none" strike="noStrike" cap="none" dirty="0">
                <a:solidFill>
                  <a:schemeClr val="lt1"/>
                </a:solidFill>
                <a:latin typeface="Calibri"/>
                <a:ea typeface="Calibri"/>
                <a:cs typeface="Calibri"/>
                <a:sym typeface="Calibri"/>
              </a:rPr>
              <a:t>Groupes à risque et enfants qui travaillent</a:t>
            </a:r>
          </a:p>
          <a:p>
            <a:pPr marL="149225" marR="0" lvl="0" indent="-149225" algn="l" rtl="0">
              <a:lnSpc>
                <a:spcPct val="100000"/>
              </a:lnSpc>
              <a:spcBef>
                <a:spcPts val="0"/>
              </a:spcBef>
              <a:spcAft>
                <a:spcPts val="0"/>
              </a:spcAft>
              <a:buClr>
                <a:schemeClr val="lt1"/>
              </a:buClr>
              <a:buSzPts val="1400"/>
              <a:buFont typeface="Arial"/>
              <a:buChar char="•"/>
            </a:pPr>
            <a:r>
              <a:rPr lang="fr-FR" sz="1200" b="0" i="0" u="none" strike="noStrike" cap="none" dirty="0">
                <a:solidFill>
                  <a:schemeClr val="lt1"/>
                </a:solidFill>
                <a:latin typeface="Calibri"/>
                <a:ea typeface="Calibri"/>
                <a:cs typeface="Calibri"/>
                <a:sym typeface="Calibri"/>
              </a:rPr>
              <a:t>Sensibilisation et plaidoyer</a:t>
            </a:r>
            <a:r>
              <a:rPr lang="en-GB" sz="1200" b="0" i="0" u="none" strike="noStrike" cap="none" dirty="0">
                <a:solidFill>
                  <a:schemeClr val="lt1"/>
                </a:solidFill>
                <a:latin typeface="Calibri"/>
                <a:ea typeface="Calibri"/>
                <a:cs typeface="Calibri"/>
                <a:sym typeface="Calibri"/>
              </a:rPr>
              <a:t> </a:t>
            </a:r>
            <a:endParaRPr sz="1200" b="0" i="0" u="none" strike="noStrike" cap="none" dirty="0">
              <a:solidFill>
                <a:srgbClr val="000000"/>
              </a:solidFill>
              <a:latin typeface="Arial"/>
              <a:ea typeface="Arial"/>
              <a:cs typeface="Arial"/>
              <a:sym typeface="Arial"/>
            </a:endParaRPr>
          </a:p>
          <a:p>
            <a:pPr marL="149225" marR="0" lvl="0" indent="-60325" algn="l" rtl="0">
              <a:lnSpc>
                <a:spcPct val="100000"/>
              </a:lnSpc>
              <a:spcBef>
                <a:spcPts val="0"/>
              </a:spcBef>
              <a:spcAft>
                <a:spcPts val="0"/>
              </a:spcAft>
              <a:buClr>
                <a:schemeClr val="dk1"/>
              </a:buClr>
              <a:buSzPts val="1400"/>
              <a:buFont typeface="Arial"/>
              <a:buNone/>
            </a:pPr>
            <a:endParaRPr sz="1400" b="0" i="0" u="none" strike="noStrike" cap="none" dirty="0">
              <a:solidFill>
                <a:schemeClr val="lt1"/>
              </a:solidFill>
              <a:latin typeface="Calibri"/>
              <a:ea typeface="Calibri"/>
              <a:cs typeface="Calibri"/>
              <a:sym typeface="Calibri"/>
            </a:endParaRPr>
          </a:p>
          <a:p>
            <a:pPr marL="149225" marR="0" lvl="0" indent="-60325" algn="l" rtl="0">
              <a:lnSpc>
                <a:spcPct val="100000"/>
              </a:lnSpc>
              <a:spcBef>
                <a:spcPts val="0"/>
              </a:spcBef>
              <a:spcAft>
                <a:spcPts val="0"/>
              </a:spcAft>
              <a:buClr>
                <a:schemeClr val="dk1"/>
              </a:buClr>
              <a:buSzPts val="1400"/>
              <a:buFont typeface="Arial"/>
              <a:buNone/>
            </a:pPr>
            <a:endParaRPr sz="1400" b="0" i="0" u="none" strike="noStrike" cap="none" dirty="0">
              <a:solidFill>
                <a:schemeClr val="lt1"/>
              </a:solidFill>
              <a:latin typeface="Calibri"/>
              <a:ea typeface="Calibri"/>
              <a:cs typeface="Calibri"/>
              <a:sym typeface="Calibri"/>
            </a:endParaRPr>
          </a:p>
        </p:txBody>
      </p:sp>
      <p:sp>
        <p:nvSpPr>
          <p:cNvPr id="392" name="Google Shape;392;p17"/>
          <p:cNvSpPr txBox="1"/>
          <p:nvPr/>
        </p:nvSpPr>
        <p:spPr>
          <a:xfrm>
            <a:off x="4437990" y="1762174"/>
            <a:ext cx="1672296" cy="2031325"/>
          </a:xfrm>
          <a:prstGeom prst="rect">
            <a:avLst/>
          </a:prstGeom>
          <a:noFill/>
          <a:ln>
            <a:noFill/>
          </a:ln>
        </p:spPr>
        <p:txBody>
          <a:bodyPr spcFirstLastPara="1" wrap="square" lIns="91425" tIns="45700" rIns="91425" bIns="45700" anchor="t" anchorCtr="0">
            <a:spAutoFit/>
          </a:bodyPr>
          <a:lstStyle/>
          <a:p>
            <a:pPr marL="142875" marR="0" lvl="0" indent="-142875" algn="l" rtl="0">
              <a:lnSpc>
                <a:spcPct val="100000"/>
              </a:lnSpc>
              <a:spcBef>
                <a:spcPts val="0"/>
              </a:spcBef>
              <a:spcAft>
                <a:spcPts val="0"/>
              </a:spcAft>
              <a:buClr>
                <a:schemeClr val="lt1"/>
              </a:buClr>
              <a:buSzPts val="1400"/>
              <a:buFont typeface="Arial"/>
              <a:buChar char="•"/>
            </a:pPr>
            <a:r>
              <a:rPr lang="fr-FR" sz="1400" b="0" i="0" u="none" strike="noStrike" cap="none" dirty="0">
                <a:solidFill>
                  <a:schemeClr val="lt1"/>
                </a:solidFill>
                <a:latin typeface="Calibri"/>
                <a:ea typeface="Calibri"/>
                <a:cs typeface="Calibri"/>
                <a:sym typeface="Calibri"/>
              </a:rPr>
              <a:t>Dialogue</a:t>
            </a:r>
          </a:p>
          <a:p>
            <a:pPr marL="142875" marR="0" lvl="0" indent="-142875" algn="l" rtl="0">
              <a:lnSpc>
                <a:spcPct val="100000"/>
              </a:lnSpc>
              <a:spcBef>
                <a:spcPts val="0"/>
              </a:spcBef>
              <a:spcAft>
                <a:spcPts val="0"/>
              </a:spcAft>
              <a:buClr>
                <a:schemeClr val="lt1"/>
              </a:buClr>
              <a:buSzPts val="1400"/>
              <a:buFont typeface="Arial"/>
              <a:buChar char="•"/>
            </a:pPr>
            <a:r>
              <a:rPr lang="fr-FR" sz="1400" b="0" i="0" u="none" strike="noStrike" cap="none" dirty="0">
                <a:solidFill>
                  <a:schemeClr val="lt1"/>
                </a:solidFill>
                <a:latin typeface="Calibri"/>
                <a:ea typeface="Calibri"/>
                <a:cs typeface="Calibri"/>
                <a:sym typeface="Calibri"/>
              </a:rPr>
              <a:t>Campagnes de sensibilisation</a:t>
            </a:r>
          </a:p>
          <a:p>
            <a:pPr marL="142875" marR="0" lvl="0" indent="-142875" algn="l" rtl="0">
              <a:lnSpc>
                <a:spcPct val="100000"/>
              </a:lnSpc>
              <a:spcBef>
                <a:spcPts val="0"/>
              </a:spcBef>
              <a:spcAft>
                <a:spcPts val="0"/>
              </a:spcAft>
              <a:buClr>
                <a:schemeClr val="lt1"/>
              </a:buClr>
              <a:buSzPts val="1400"/>
              <a:buFont typeface="Arial"/>
              <a:buChar char="•"/>
            </a:pPr>
            <a:r>
              <a:rPr lang="fr-FR" sz="1400" b="0" i="0" u="none" strike="noStrike" cap="none" dirty="0">
                <a:solidFill>
                  <a:schemeClr val="lt1"/>
                </a:solidFill>
                <a:latin typeface="Calibri"/>
                <a:ea typeface="Calibri"/>
                <a:cs typeface="Calibri"/>
                <a:sym typeface="Calibri"/>
              </a:rPr>
              <a:t>Activités visant à soutenir les résultats scolaires </a:t>
            </a:r>
          </a:p>
          <a:p>
            <a:pPr marL="142875" marR="0" lvl="0" indent="-142875" algn="l" rtl="0">
              <a:lnSpc>
                <a:spcPct val="100000"/>
              </a:lnSpc>
              <a:spcBef>
                <a:spcPts val="0"/>
              </a:spcBef>
              <a:spcAft>
                <a:spcPts val="0"/>
              </a:spcAft>
              <a:buClr>
                <a:schemeClr val="lt1"/>
              </a:buClr>
              <a:buSzPts val="1400"/>
              <a:buFont typeface="Arial"/>
              <a:buChar char="•"/>
            </a:pPr>
            <a:r>
              <a:rPr lang="fr-FR" sz="1400" b="0" i="0" u="none" strike="noStrike" cap="none" dirty="0">
                <a:solidFill>
                  <a:schemeClr val="lt1"/>
                </a:solidFill>
                <a:latin typeface="Calibri"/>
                <a:ea typeface="Calibri"/>
                <a:cs typeface="Calibri"/>
                <a:sym typeface="Calibri"/>
              </a:rPr>
              <a:t>Apprentissage et formation</a:t>
            </a:r>
          </a:p>
          <a:p>
            <a:pPr marL="142875" marR="0" lvl="0" indent="-142875" algn="l" rtl="0">
              <a:lnSpc>
                <a:spcPct val="100000"/>
              </a:lnSpc>
              <a:spcBef>
                <a:spcPts val="0"/>
              </a:spcBef>
              <a:spcAft>
                <a:spcPts val="0"/>
              </a:spcAft>
              <a:buClr>
                <a:schemeClr val="lt1"/>
              </a:buClr>
              <a:buSzPts val="1400"/>
              <a:buFont typeface="Arial"/>
              <a:buChar char="•"/>
            </a:pPr>
            <a:r>
              <a:rPr lang="fr-FR" sz="1400" b="0" i="0" u="none" strike="noStrike" cap="none" dirty="0">
                <a:solidFill>
                  <a:schemeClr val="lt1"/>
                </a:solidFill>
                <a:latin typeface="Calibri"/>
                <a:ea typeface="Calibri"/>
                <a:cs typeface="Calibri"/>
                <a:sym typeface="Calibri"/>
              </a:rPr>
              <a:t>DPE</a:t>
            </a:r>
            <a:endParaRPr sz="1400" b="0" i="0" u="none" strike="noStrike" cap="none" dirty="0">
              <a:solidFill>
                <a:srgbClr val="000000"/>
              </a:solidFill>
              <a:latin typeface="Arial"/>
              <a:ea typeface="Arial"/>
              <a:cs typeface="Arial"/>
              <a:sym typeface="Arial"/>
            </a:endParaRPr>
          </a:p>
        </p:txBody>
      </p:sp>
      <p:sp>
        <p:nvSpPr>
          <p:cNvPr id="393" name="Google Shape;393;p17"/>
          <p:cNvSpPr txBox="1"/>
          <p:nvPr/>
        </p:nvSpPr>
        <p:spPr>
          <a:xfrm>
            <a:off x="9929291" y="3201607"/>
            <a:ext cx="1814957" cy="1384954"/>
          </a:xfrm>
          <a:prstGeom prst="rect">
            <a:avLst/>
          </a:prstGeom>
          <a:noFill/>
          <a:ln>
            <a:noFill/>
          </a:ln>
        </p:spPr>
        <p:txBody>
          <a:bodyPr spcFirstLastPara="1" wrap="square" lIns="91425" tIns="45700" rIns="91425" bIns="45700" anchor="t" anchorCtr="0">
            <a:spAutoFit/>
          </a:bodyPr>
          <a:lstStyle/>
          <a:p>
            <a:pPr marL="184150" marR="0" lvl="0" indent="-184150" algn="l" rtl="0">
              <a:lnSpc>
                <a:spcPct val="100000"/>
              </a:lnSpc>
              <a:spcBef>
                <a:spcPts val="0"/>
              </a:spcBef>
              <a:spcAft>
                <a:spcPts val="0"/>
              </a:spcAft>
              <a:buClr>
                <a:schemeClr val="lt1"/>
              </a:buClr>
              <a:buSzPts val="1400"/>
              <a:buFont typeface="Arial"/>
              <a:buChar char="•"/>
            </a:pPr>
            <a:r>
              <a:rPr lang="fr-FR" sz="1400" b="0" i="0" u="none" strike="noStrike" cap="none" dirty="0">
                <a:solidFill>
                  <a:schemeClr val="lt1"/>
                </a:solidFill>
                <a:latin typeface="Calibri"/>
                <a:ea typeface="Calibri"/>
                <a:cs typeface="Calibri"/>
                <a:sym typeface="Calibri"/>
              </a:rPr>
              <a:t>Relier les enfants identifiés aux services essentiels </a:t>
            </a:r>
          </a:p>
          <a:p>
            <a:pPr marL="184150" marR="0" lvl="0" indent="-184150" algn="l" rtl="0">
              <a:lnSpc>
                <a:spcPct val="100000"/>
              </a:lnSpc>
              <a:spcBef>
                <a:spcPts val="0"/>
              </a:spcBef>
              <a:spcAft>
                <a:spcPts val="0"/>
              </a:spcAft>
              <a:buClr>
                <a:schemeClr val="lt1"/>
              </a:buClr>
              <a:buSzPts val="1400"/>
              <a:buFont typeface="Arial"/>
              <a:buChar char="•"/>
            </a:pPr>
            <a:r>
              <a:rPr lang="fr-FR" sz="1400" b="0" i="0" u="none" strike="noStrike" cap="none" dirty="0">
                <a:solidFill>
                  <a:schemeClr val="lt1"/>
                </a:solidFill>
                <a:latin typeface="Calibri"/>
                <a:ea typeface="Calibri"/>
                <a:cs typeface="Calibri"/>
                <a:sym typeface="Calibri"/>
              </a:rPr>
              <a:t>Formation, confidentialité, états des lieux, etc</a:t>
            </a:r>
            <a:r>
              <a:rPr lang="en-GB" sz="1400" b="0" i="0" u="none" strike="noStrike" cap="none" dirty="0">
                <a:solidFill>
                  <a:schemeClr val="lt1"/>
                </a:solidFill>
                <a:latin typeface="Calibri"/>
                <a:ea typeface="Calibri"/>
                <a:cs typeface="Calibri"/>
                <a:sym typeface="Calibri"/>
              </a:rPr>
              <a:t>. </a:t>
            </a:r>
            <a:endParaRPr sz="1400" b="0" i="0" u="none" strike="noStrike" cap="none" dirty="0">
              <a:solidFill>
                <a:srgbClr val="000000"/>
              </a:solidFill>
              <a:latin typeface="Arial"/>
              <a:ea typeface="Arial"/>
              <a:cs typeface="Arial"/>
              <a:sym typeface="Arial"/>
            </a:endParaRPr>
          </a:p>
        </p:txBody>
      </p:sp>
      <p:sp>
        <p:nvSpPr>
          <p:cNvPr id="394" name="Google Shape;394;p17"/>
          <p:cNvSpPr txBox="1"/>
          <p:nvPr/>
        </p:nvSpPr>
        <p:spPr>
          <a:xfrm>
            <a:off x="8179908" y="4188526"/>
            <a:ext cx="1825631" cy="1661953"/>
          </a:xfrm>
          <a:prstGeom prst="rect">
            <a:avLst/>
          </a:prstGeom>
          <a:noFill/>
          <a:ln>
            <a:noFill/>
          </a:ln>
        </p:spPr>
        <p:txBody>
          <a:bodyPr spcFirstLastPara="1" wrap="square" lIns="91425" tIns="45700" rIns="91425" bIns="45700" anchor="t" anchorCtr="0">
            <a:spAutoFit/>
          </a:bodyPr>
          <a:lstStyle/>
          <a:p>
            <a:pPr marL="184150" marR="0" lvl="0" indent="-184150" algn="l" rtl="0">
              <a:lnSpc>
                <a:spcPct val="100000"/>
              </a:lnSpc>
              <a:spcBef>
                <a:spcPts val="0"/>
              </a:spcBef>
              <a:spcAft>
                <a:spcPts val="0"/>
              </a:spcAft>
              <a:buClr>
                <a:schemeClr val="lt1"/>
              </a:buClr>
              <a:buSzPts val="1400"/>
              <a:buFont typeface="Arial"/>
              <a:buChar char="•"/>
            </a:pPr>
            <a:r>
              <a:rPr lang="fr-FR" sz="1100" b="0" i="0" u="none" strike="noStrike" cap="none" dirty="0">
                <a:solidFill>
                  <a:schemeClr val="lt1"/>
                </a:solidFill>
                <a:latin typeface="Calibri"/>
                <a:ea typeface="Calibri"/>
                <a:cs typeface="Calibri"/>
                <a:sym typeface="Calibri"/>
              </a:rPr>
              <a:t>Identifier et suivre les risques d'abandon scolaire et de travail des enfants (fréquentation, performances, groupes à risque, etc.).</a:t>
            </a:r>
          </a:p>
          <a:p>
            <a:pPr marL="184150" marR="0" lvl="0" indent="-184150" algn="l" rtl="0">
              <a:lnSpc>
                <a:spcPct val="100000"/>
              </a:lnSpc>
              <a:spcBef>
                <a:spcPts val="0"/>
              </a:spcBef>
              <a:spcAft>
                <a:spcPts val="0"/>
              </a:spcAft>
              <a:buClr>
                <a:schemeClr val="lt1"/>
              </a:buClr>
              <a:buSzPts val="1400"/>
              <a:buFont typeface="Arial"/>
              <a:buChar char="•"/>
            </a:pPr>
            <a:r>
              <a:rPr lang="fr-FR" sz="1100" b="0" i="0" u="none" strike="noStrike" cap="none" dirty="0">
                <a:solidFill>
                  <a:schemeClr val="lt1"/>
                </a:solidFill>
                <a:latin typeface="Calibri"/>
                <a:ea typeface="Calibri"/>
                <a:cs typeface="Calibri"/>
                <a:sym typeface="Calibri"/>
              </a:rPr>
              <a:t>Système STE dans les écoles</a:t>
            </a:r>
            <a:r>
              <a:rPr lang="en-GB" sz="1100" b="0" i="0" u="none" strike="noStrike" cap="none" dirty="0">
                <a:solidFill>
                  <a:schemeClr val="lt1"/>
                </a:solidFill>
                <a:latin typeface="Calibri"/>
                <a:ea typeface="Calibri"/>
                <a:cs typeface="Calibri"/>
                <a:sym typeface="Calibri"/>
              </a:rPr>
              <a:t>?</a:t>
            </a:r>
            <a:endParaRPr sz="1100" b="0" i="0" u="none" strike="noStrike" cap="none" dirty="0">
              <a:solidFill>
                <a:srgbClr val="000000"/>
              </a:solidFill>
              <a:latin typeface="Arial"/>
              <a:ea typeface="Arial"/>
              <a:cs typeface="Arial"/>
              <a:sym typeface="Arial"/>
            </a:endParaRPr>
          </a:p>
          <a:p>
            <a:pPr marL="193675" marR="0" lvl="0" indent="-104775" algn="l" rtl="0">
              <a:lnSpc>
                <a:spcPct val="100000"/>
              </a:lnSpc>
              <a:spcBef>
                <a:spcPts val="0"/>
              </a:spcBef>
              <a:spcAft>
                <a:spcPts val="0"/>
              </a:spcAft>
              <a:buClr>
                <a:schemeClr val="dk1"/>
              </a:buClr>
              <a:buSzPts val="1400"/>
              <a:buFont typeface="Arial"/>
              <a:buNone/>
            </a:pPr>
            <a:endParaRPr sz="1400" b="0" i="0" u="none" strike="noStrike" cap="none" dirty="0">
              <a:solidFill>
                <a:schemeClr val="lt1"/>
              </a:solidFill>
              <a:latin typeface="Calibri"/>
              <a:ea typeface="Calibri"/>
              <a:cs typeface="Calibri"/>
              <a:sym typeface="Calibri"/>
            </a:endParaRPr>
          </a:p>
        </p:txBody>
      </p:sp>
      <p:sp>
        <p:nvSpPr>
          <p:cNvPr id="395" name="Google Shape;395;p17"/>
          <p:cNvSpPr txBox="1"/>
          <p:nvPr/>
        </p:nvSpPr>
        <p:spPr>
          <a:xfrm>
            <a:off x="6298357" y="5019502"/>
            <a:ext cx="1712605" cy="1815841"/>
          </a:xfrm>
          <a:prstGeom prst="rect">
            <a:avLst/>
          </a:prstGeom>
          <a:noFill/>
          <a:ln>
            <a:noFill/>
          </a:ln>
        </p:spPr>
        <p:txBody>
          <a:bodyPr spcFirstLastPara="1" wrap="square" lIns="91425" tIns="45700" rIns="91425" bIns="45700" anchor="t" anchorCtr="0">
            <a:spAutoFit/>
          </a:bodyPr>
          <a:lstStyle/>
          <a:p>
            <a:pPr marL="141288" marR="0" lvl="0" indent="-141288" algn="l" rtl="0">
              <a:lnSpc>
                <a:spcPct val="100000"/>
              </a:lnSpc>
              <a:spcBef>
                <a:spcPts val="0"/>
              </a:spcBef>
              <a:spcAft>
                <a:spcPts val="0"/>
              </a:spcAft>
              <a:buClr>
                <a:schemeClr val="lt1"/>
              </a:buClr>
              <a:buSzPts val="1400"/>
              <a:buFont typeface="Arial"/>
              <a:buChar char="•"/>
            </a:pPr>
            <a:r>
              <a:rPr lang="fr-FR" sz="1400" b="0" i="0" u="none" strike="noStrike" cap="none" dirty="0">
                <a:solidFill>
                  <a:schemeClr val="lt1"/>
                </a:solidFill>
                <a:latin typeface="Calibri"/>
                <a:ea typeface="Calibri"/>
                <a:cs typeface="Calibri"/>
                <a:sym typeface="Calibri"/>
              </a:rPr>
              <a:t>Intégrer le TE à la participation scolaire</a:t>
            </a:r>
          </a:p>
          <a:p>
            <a:pPr marL="141288" marR="0" lvl="0" indent="-141288" algn="l" rtl="0">
              <a:lnSpc>
                <a:spcPct val="100000"/>
              </a:lnSpc>
              <a:spcBef>
                <a:spcPts val="0"/>
              </a:spcBef>
              <a:spcAft>
                <a:spcPts val="0"/>
              </a:spcAft>
              <a:buClr>
                <a:schemeClr val="lt1"/>
              </a:buClr>
              <a:buSzPts val="1400"/>
              <a:buFont typeface="Arial"/>
              <a:buChar char="•"/>
            </a:pPr>
            <a:r>
              <a:rPr lang="fr-FR" sz="1400" b="0" i="0" u="none" strike="noStrike" cap="none" dirty="0">
                <a:solidFill>
                  <a:schemeClr val="lt1"/>
                </a:solidFill>
                <a:latin typeface="Calibri"/>
                <a:ea typeface="Calibri"/>
                <a:cs typeface="Calibri"/>
                <a:sym typeface="Calibri"/>
              </a:rPr>
              <a:t>Soutenir les pairs éducateurs pour développer et transmettre des messages</a:t>
            </a:r>
            <a:endParaRPr sz="1400" b="0" i="0" u="none" strike="noStrike" cap="none" dirty="0">
              <a:solidFill>
                <a:srgbClr val="000000"/>
              </a:solidFill>
              <a:latin typeface="Arial"/>
              <a:ea typeface="Arial"/>
              <a:cs typeface="Arial"/>
              <a:sym typeface="Arial"/>
            </a:endParaRPr>
          </a:p>
        </p:txBody>
      </p:sp>
      <p:pic>
        <p:nvPicPr>
          <p:cNvPr id="396" name="Google Shape;396;p17" descr="Logo, company name&#10;&#10;Description automatically generated"/>
          <p:cNvPicPr preferRelativeResize="0"/>
          <p:nvPr/>
        </p:nvPicPr>
        <p:blipFill rotWithShape="1">
          <a:blip r:embed="rId3">
            <a:alphaModFix/>
          </a:blip>
          <a:srcRect/>
          <a:stretch/>
        </p:blipFill>
        <p:spPr>
          <a:xfrm>
            <a:off x="9824309" y="-33668"/>
            <a:ext cx="2309257" cy="1820602"/>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01"/>
        <p:cNvGrpSpPr/>
        <p:nvPr/>
      </p:nvGrpSpPr>
      <p:grpSpPr>
        <a:xfrm>
          <a:off x="0" y="0"/>
          <a:ext cx="0" cy="0"/>
          <a:chOff x="0" y="0"/>
          <a:chExt cx="0" cy="0"/>
        </a:xfrm>
      </p:grpSpPr>
      <p:sp>
        <p:nvSpPr>
          <p:cNvPr id="402" name="Google Shape;402;p18"/>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accent3"/>
              </a:buClr>
              <a:buSzPts val="3600"/>
              <a:buFont typeface="Helvetica Neue"/>
              <a:buNone/>
            </a:pPr>
            <a:r>
              <a:rPr lang="en-GB" dirty="0"/>
              <a:t>NORMES FONDAMENTALES : </a:t>
            </a:r>
            <a:br>
              <a:rPr lang="en-GB" dirty="0"/>
            </a:br>
            <a:r>
              <a:rPr lang="en-GB" dirty="0"/>
              <a:t>COORDINATION</a:t>
            </a:r>
            <a:endParaRPr dirty="0"/>
          </a:p>
        </p:txBody>
      </p:sp>
      <p:sp>
        <p:nvSpPr>
          <p:cNvPr id="403" name="Google Shape;403;p18"/>
          <p:cNvSpPr txBox="1">
            <a:spLocks noGrp="1"/>
          </p:cNvSpPr>
          <p:nvPr>
            <p:ph type="body" idx="2"/>
          </p:nvPr>
        </p:nvSpPr>
        <p:spPr>
          <a:xfrm>
            <a:off x="190052" y="3128963"/>
            <a:ext cx="3780523" cy="3502757"/>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accent1"/>
              </a:buClr>
              <a:buSzPts val="2100"/>
              <a:buChar char="•"/>
            </a:pPr>
            <a:r>
              <a:rPr lang="fr-FR" sz="2100" dirty="0"/>
              <a:t>Impliquer les acteurs concernés et les secteurs clés.</a:t>
            </a:r>
          </a:p>
          <a:p>
            <a:pPr marL="228600" lvl="0" indent="-228600" algn="l" rtl="0">
              <a:lnSpc>
                <a:spcPct val="90000"/>
              </a:lnSpc>
              <a:spcBef>
                <a:spcPts val="0"/>
              </a:spcBef>
              <a:spcAft>
                <a:spcPts val="0"/>
              </a:spcAft>
              <a:buClr>
                <a:schemeClr val="accent1"/>
              </a:buClr>
              <a:buSzPts val="2100"/>
              <a:buChar char="•"/>
            </a:pPr>
            <a:r>
              <a:rPr lang="fr-FR" sz="2100" dirty="0"/>
              <a:t>Promouvoir l'inclusion du travail des enfants </a:t>
            </a:r>
          </a:p>
          <a:p>
            <a:pPr marL="228600" lvl="0" indent="-228600" algn="l" rtl="0">
              <a:lnSpc>
                <a:spcPct val="90000"/>
              </a:lnSpc>
              <a:spcBef>
                <a:spcPts val="0"/>
              </a:spcBef>
              <a:spcAft>
                <a:spcPts val="0"/>
              </a:spcAft>
              <a:buClr>
                <a:schemeClr val="accent1"/>
              </a:buClr>
              <a:buSzPts val="2100"/>
              <a:buChar char="•"/>
            </a:pPr>
            <a:r>
              <a:rPr lang="fr-FR" sz="2100" dirty="0"/>
              <a:t>Allouer du temps et des ressources, soutenir la collaboration (planification, analyse, etc.) </a:t>
            </a:r>
          </a:p>
          <a:p>
            <a:pPr marL="228600" lvl="0" indent="-228600" algn="l" rtl="0">
              <a:lnSpc>
                <a:spcPct val="90000"/>
              </a:lnSpc>
              <a:spcBef>
                <a:spcPts val="0"/>
              </a:spcBef>
              <a:spcAft>
                <a:spcPts val="0"/>
              </a:spcAft>
              <a:buClr>
                <a:schemeClr val="accent1"/>
              </a:buClr>
              <a:buSzPts val="2100"/>
              <a:buChar char="•"/>
            </a:pPr>
            <a:r>
              <a:rPr lang="fr-FR" sz="2100" dirty="0"/>
              <a:t>Coordination dédiée au travail des enfants </a:t>
            </a:r>
          </a:p>
          <a:p>
            <a:pPr marL="228600" lvl="0" indent="-228600" algn="l" rtl="0">
              <a:lnSpc>
                <a:spcPct val="90000"/>
              </a:lnSpc>
              <a:spcBef>
                <a:spcPts val="0"/>
              </a:spcBef>
              <a:spcAft>
                <a:spcPts val="0"/>
              </a:spcAft>
              <a:buClr>
                <a:schemeClr val="accent1"/>
              </a:buClr>
              <a:buSzPts val="2100"/>
              <a:buChar char="•"/>
            </a:pPr>
            <a:r>
              <a:rPr lang="fr-FR" sz="2100" dirty="0"/>
              <a:t>Programmation intégrée </a:t>
            </a:r>
            <a:r>
              <a:rPr lang="en-GB" sz="2100" dirty="0"/>
              <a:t> </a:t>
            </a:r>
            <a:endParaRPr dirty="0"/>
          </a:p>
        </p:txBody>
      </p:sp>
      <p:sp>
        <p:nvSpPr>
          <p:cNvPr id="404" name="Google Shape;404;p18"/>
          <p:cNvSpPr txBox="1">
            <a:spLocks noGrp="1"/>
          </p:cNvSpPr>
          <p:nvPr>
            <p:ph type="body" idx="1"/>
          </p:nvPr>
        </p:nvSpPr>
        <p:spPr>
          <a:xfrm>
            <a:off x="249621" y="1804194"/>
            <a:ext cx="3720954" cy="797598"/>
          </a:xfrm>
          <a:prstGeom prst="rect">
            <a:avLst/>
          </a:prstGeom>
          <a:noFill/>
          <a:ln>
            <a:noFill/>
          </a:ln>
        </p:spPr>
        <p:txBody>
          <a:bodyPr spcFirstLastPara="1" wrap="square" lIns="91425" tIns="45700" rIns="91425" bIns="45700" anchor="t" anchorCtr="0">
            <a:normAutofit fontScale="77500" lnSpcReduction="20000"/>
          </a:bodyPr>
          <a:lstStyle/>
          <a:p>
            <a:pPr marL="0" lvl="0" indent="0" algn="ctr" rtl="0">
              <a:lnSpc>
                <a:spcPct val="90000"/>
              </a:lnSpc>
              <a:spcBef>
                <a:spcPts val="0"/>
              </a:spcBef>
              <a:spcAft>
                <a:spcPts val="0"/>
              </a:spcAft>
              <a:buClr>
                <a:schemeClr val="accent1"/>
              </a:buClr>
              <a:buSzPts val="2800"/>
              <a:buNone/>
            </a:pPr>
            <a:r>
              <a:rPr lang="fr-FR" dirty="0"/>
              <a:t>Développer des stratégies d'éducation sur le travail des enfants</a:t>
            </a:r>
            <a:endParaRPr dirty="0"/>
          </a:p>
        </p:txBody>
      </p:sp>
      <p:sp>
        <p:nvSpPr>
          <p:cNvPr id="405" name="Google Shape;405;p18"/>
          <p:cNvSpPr txBox="1"/>
          <p:nvPr/>
        </p:nvSpPr>
        <p:spPr>
          <a:xfrm>
            <a:off x="4404710" y="1804194"/>
            <a:ext cx="3871601" cy="139938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accent1"/>
              </a:buClr>
              <a:buSzPts val="2800"/>
              <a:buFont typeface="Arial"/>
              <a:buNone/>
            </a:pPr>
            <a:r>
              <a:rPr lang="fr-FR" sz="2400" b="1" i="0" u="none" strike="noStrike" cap="none" dirty="0">
                <a:solidFill>
                  <a:schemeClr val="accent1"/>
                </a:solidFill>
                <a:latin typeface="Helvetica Neue"/>
                <a:ea typeface="Helvetica Neue"/>
                <a:cs typeface="Helvetica Neue"/>
                <a:sym typeface="Helvetica Neue"/>
              </a:rPr>
              <a:t>Collaborer avec la protection sociale/la protection de l'enfance</a:t>
            </a:r>
            <a:r>
              <a:rPr lang="fr-FR" sz="2800" b="1" i="0" u="none" strike="noStrike" cap="none" dirty="0">
                <a:solidFill>
                  <a:schemeClr val="accent1"/>
                </a:solidFill>
                <a:latin typeface="Helvetica Neue"/>
                <a:ea typeface="Helvetica Neue"/>
                <a:cs typeface="Helvetica Neue"/>
                <a:sym typeface="Helvetica Neue"/>
              </a:rPr>
              <a:t>. </a:t>
            </a:r>
            <a:endParaRPr sz="1400" b="0" i="0" u="none" strike="noStrike" cap="none" dirty="0">
              <a:solidFill>
                <a:srgbClr val="000000"/>
              </a:solidFill>
              <a:latin typeface="Arial"/>
              <a:ea typeface="Arial"/>
              <a:cs typeface="Arial"/>
              <a:sym typeface="Arial"/>
            </a:endParaRPr>
          </a:p>
        </p:txBody>
      </p:sp>
      <p:cxnSp>
        <p:nvCxnSpPr>
          <p:cNvPr id="406" name="Google Shape;406;p18"/>
          <p:cNvCxnSpPr/>
          <p:nvPr/>
        </p:nvCxnSpPr>
        <p:spPr>
          <a:xfrm>
            <a:off x="3970576" y="3203575"/>
            <a:ext cx="0" cy="3127254"/>
          </a:xfrm>
          <a:prstGeom prst="straightConnector1">
            <a:avLst/>
          </a:prstGeom>
          <a:noFill/>
          <a:ln w="9525" cap="flat" cmpd="sng">
            <a:solidFill>
              <a:srgbClr val="A5A5A5"/>
            </a:solidFill>
            <a:prstDash val="solid"/>
            <a:miter lim="800000"/>
            <a:headEnd type="none" w="sm" len="sm"/>
            <a:tailEnd type="none" w="sm" len="sm"/>
          </a:ln>
        </p:spPr>
      </p:cxnSp>
      <p:cxnSp>
        <p:nvCxnSpPr>
          <p:cNvPr id="407" name="Google Shape;407;p18"/>
          <p:cNvCxnSpPr/>
          <p:nvPr/>
        </p:nvCxnSpPr>
        <p:spPr>
          <a:xfrm>
            <a:off x="8310739" y="3128963"/>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408" name="Google Shape;408;p18"/>
          <p:cNvSpPr txBox="1"/>
          <p:nvPr/>
        </p:nvSpPr>
        <p:spPr>
          <a:xfrm>
            <a:off x="4021967" y="3015822"/>
            <a:ext cx="4163267" cy="3729037"/>
          </a:xfrm>
          <a:prstGeom prst="rect">
            <a:avLst/>
          </a:prstGeom>
          <a:noFill/>
          <a:ln>
            <a:noFill/>
          </a:ln>
        </p:spPr>
        <p:txBody>
          <a:bodyPr spcFirstLastPara="1" wrap="square" lIns="91425" tIns="45700" rIns="91425" bIns="45700" anchor="t" anchorCtr="0">
            <a:normAutofit fontScale="92500" lnSpcReduction="10000"/>
          </a:bodyPr>
          <a:lstStyle/>
          <a:p>
            <a:pPr marL="228600" marR="0" lvl="0" indent="-228631" algn="l" rtl="0">
              <a:lnSpc>
                <a:spcPct val="90000"/>
              </a:lnSpc>
              <a:spcBef>
                <a:spcPts val="0"/>
              </a:spcBef>
              <a:spcAft>
                <a:spcPts val="0"/>
              </a:spcAft>
              <a:buClr>
                <a:schemeClr val="accent1"/>
              </a:buClr>
              <a:buSzPct val="100000"/>
              <a:buFont typeface="Arial"/>
              <a:buChar char="•"/>
            </a:pPr>
            <a:r>
              <a:rPr lang="fr-FR" sz="2300" b="0" i="0" u="none" strike="noStrike" cap="none" dirty="0">
                <a:solidFill>
                  <a:schemeClr val="dk1"/>
                </a:solidFill>
                <a:latin typeface="Helvetica Neue"/>
                <a:ea typeface="Helvetica Neue"/>
                <a:cs typeface="Helvetica Neue"/>
                <a:sym typeface="Helvetica Neue"/>
              </a:rPr>
              <a:t>Développer des stratégies communes (enfants non scolarisés/travail des enfants)</a:t>
            </a:r>
          </a:p>
          <a:p>
            <a:pPr marL="228600" marR="0" lvl="0" indent="-228631" algn="l" rtl="0">
              <a:lnSpc>
                <a:spcPct val="90000"/>
              </a:lnSpc>
              <a:spcBef>
                <a:spcPts val="0"/>
              </a:spcBef>
              <a:spcAft>
                <a:spcPts val="0"/>
              </a:spcAft>
              <a:buClr>
                <a:schemeClr val="accent1"/>
              </a:buClr>
              <a:buSzPct val="100000"/>
              <a:buFont typeface="Arial"/>
              <a:buChar char="•"/>
            </a:pPr>
            <a:r>
              <a:rPr lang="fr-FR" sz="2300" b="0" i="0" u="none" strike="noStrike" cap="none" dirty="0">
                <a:solidFill>
                  <a:schemeClr val="dk1"/>
                </a:solidFill>
                <a:latin typeface="Helvetica Neue"/>
                <a:ea typeface="Helvetica Neue"/>
                <a:cs typeface="Helvetica Neue"/>
                <a:sym typeface="Helvetica Neue"/>
              </a:rPr>
              <a:t>Stratégies pour atteindre les enfants « difficiles à atteindre »</a:t>
            </a:r>
          </a:p>
          <a:p>
            <a:pPr marL="228600" marR="0" lvl="0" indent="-228631" algn="l" rtl="0">
              <a:lnSpc>
                <a:spcPct val="90000"/>
              </a:lnSpc>
              <a:spcBef>
                <a:spcPts val="0"/>
              </a:spcBef>
              <a:spcAft>
                <a:spcPts val="0"/>
              </a:spcAft>
              <a:buClr>
                <a:schemeClr val="accent1"/>
              </a:buClr>
              <a:buSzPct val="100000"/>
              <a:buFont typeface="Arial"/>
              <a:buChar char="•"/>
            </a:pPr>
            <a:r>
              <a:rPr lang="fr-FR" sz="2300" b="0" i="0" u="none" strike="noStrike" cap="none" dirty="0">
                <a:solidFill>
                  <a:schemeClr val="dk1"/>
                </a:solidFill>
                <a:latin typeface="Helvetica Neue"/>
                <a:ea typeface="Helvetica Neue"/>
                <a:cs typeface="Helvetica Neue"/>
                <a:sym typeface="Helvetica Neue"/>
              </a:rPr>
              <a:t>Campagnes de mobilisation et de sensibilisation</a:t>
            </a:r>
          </a:p>
          <a:p>
            <a:pPr marL="228600" marR="0" lvl="0" indent="-228631" algn="l" rtl="0">
              <a:lnSpc>
                <a:spcPct val="90000"/>
              </a:lnSpc>
              <a:spcBef>
                <a:spcPts val="0"/>
              </a:spcBef>
              <a:spcAft>
                <a:spcPts val="0"/>
              </a:spcAft>
              <a:buClr>
                <a:schemeClr val="accent1"/>
              </a:buClr>
              <a:buSzPct val="100000"/>
              <a:buFont typeface="Arial"/>
              <a:buChar char="•"/>
            </a:pPr>
            <a:r>
              <a:rPr lang="fr-FR" sz="2300" b="0" i="0" u="none" strike="noStrike" cap="none" dirty="0">
                <a:solidFill>
                  <a:schemeClr val="dk1"/>
                </a:solidFill>
                <a:latin typeface="Helvetica Neue"/>
                <a:ea typeface="Helvetica Neue"/>
                <a:cs typeface="Helvetica Neue"/>
                <a:sym typeface="Helvetica Neue"/>
              </a:rPr>
              <a:t>Réintégration des enfants issus des PFTE (programmation conjointe)</a:t>
            </a:r>
          </a:p>
          <a:p>
            <a:pPr marL="228600" marR="0" lvl="0" indent="-228631" algn="l" rtl="0">
              <a:lnSpc>
                <a:spcPct val="90000"/>
              </a:lnSpc>
              <a:spcBef>
                <a:spcPts val="0"/>
              </a:spcBef>
              <a:spcAft>
                <a:spcPts val="0"/>
              </a:spcAft>
              <a:buClr>
                <a:schemeClr val="accent1"/>
              </a:buClr>
              <a:buSzPct val="100000"/>
              <a:buFont typeface="Arial"/>
              <a:buChar char="•"/>
            </a:pPr>
            <a:r>
              <a:rPr lang="fr-FR" sz="2300" b="0" i="0" u="none" strike="noStrike" cap="none" dirty="0">
                <a:solidFill>
                  <a:schemeClr val="dk1"/>
                </a:solidFill>
                <a:latin typeface="Helvetica Neue"/>
                <a:ea typeface="Helvetica Neue"/>
                <a:cs typeface="Helvetica Neue"/>
                <a:sym typeface="Helvetica Neue"/>
              </a:rPr>
              <a:t>Établir des voies de référencement (à risque/PFTE/Combinaison/ Suivi)</a:t>
            </a:r>
            <a:r>
              <a:rPr lang="en-GB" sz="2300" b="0" i="0" u="none" strike="noStrike" cap="none" dirty="0">
                <a:solidFill>
                  <a:schemeClr val="dk1"/>
                </a:solidFill>
                <a:latin typeface="Helvetica Neue"/>
                <a:ea typeface="Helvetica Neue"/>
                <a:cs typeface="Helvetica Neue"/>
                <a:sym typeface="Helvetica Neue"/>
              </a:rPr>
              <a:t> </a:t>
            </a:r>
            <a:endParaRPr sz="1400" b="0" i="0" u="none" strike="noStrike" cap="none" dirty="0">
              <a:solidFill>
                <a:srgbClr val="000000"/>
              </a:solidFill>
              <a:latin typeface="Arial"/>
              <a:ea typeface="Arial"/>
              <a:cs typeface="Arial"/>
              <a:sym typeface="Arial"/>
            </a:endParaRPr>
          </a:p>
          <a:p>
            <a:pPr marL="228600" marR="0" lvl="0" indent="-99377" algn="l" rtl="0">
              <a:lnSpc>
                <a:spcPct val="90000"/>
              </a:lnSpc>
              <a:spcBef>
                <a:spcPts val="1000"/>
              </a:spcBef>
              <a:spcAft>
                <a:spcPts val="0"/>
              </a:spcAft>
              <a:buClr>
                <a:schemeClr val="accent1"/>
              </a:buClr>
              <a:buSzPct val="100000"/>
              <a:buFont typeface="Arial"/>
              <a:buNone/>
            </a:pPr>
            <a:endParaRPr sz="2200" b="0" i="0" u="none" strike="noStrike" cap="none" dirty="0">
              <a:solidFill>
                <a:schemeClr val="dk1"/>
              </a:solidFill>
              <a:latin typeface="Helvetica Neue"/>
              <a:ea typeface="Helvetica Neue"/>
              <a:cs typeface="Helvetica Neue"/>
              <a:sym typeface="Helvetica Neue"/>
            </a:endParaRPr>
          </a:p>
        </p:txBody>
      </p:sp>
      <p:sp>
        <p:nvSpPr>
          <p:cNvPr id="409" name="Google Shape;409;p18"/>
          <p:cNvSpPr txBox="1"/>
          <p:nvPr/>
        </p:nvSpPr>
        <p:spPr>
          <a:xfrm>
            <a:off x="8619369" y="1804194"/>
            <a:ext cx="3323010" cy="139938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accent1"/>
              </a:buClr>
              <a:buSzPts val="2800"/>
              <a:buFont typeface="Arial"/>
              <a:buNone/>
            </a:pPr>
            <a:r>
              <a:rPr lang="fr-FR" sz="2400" b="1" i="0" u="none" strike="noStrike" cap="none" dirty="0">
                <a:solidFill>
                  <a:schemeClr val="accent1"/>
                </a:solidFill>
                <a:latin typeface="Helvetica Neue"/>
                <a:ea typeface="Helvetica Neue"/>
                <a:cs typeface="Helvetica Neue"/>
                <a:sym typeface="Helvetica Neue"/>
              </a:rPr>
              <a:t>Plaider auprès des donateurs pour le financement de l'éducation </a:t>
            </a:r>
            <a:endParaRPr sz="2400" b="0" i="0" u="none" strike="noStrike" cap="none" dirty="0">
              <a:solidFill>
                <a:srgbClr val="000000"/>
              </a:solidFill>
              <a:latin typeface="Arial"/>
              <a:ea typeface="Arial"/>
              <a:cs typeface="Arial"/>
              <a:sym typeface="Arial"/>
            </a:endParaRPr>
          </a:p>
        </p:txBody>
      </p:sp>
      <p:sp>
        <p:nvSpPr>
          <p:cNvPr id="410" name="Google Shape;410;p18"/>
          <p:cNvSpPr txBox="1"/>
          <p:nvPr/>
        </p:nvSpPr>
        <p:spPr>
          <a:xfrm>
            <a:off x="8567977" y="3205880"/>
            <a:ext cx="3669565" cy="3729037"/>
          </a:xfrm>
          <a:prstGeom prst="rect">
            <a:avLst/>
          </a:prstGeom>
          <a:noFill/>
          <a:ln>
            <a:noFill/>
          </a:ln>
        </p:spPr>
        <p:txBody>
          <a:bodyPr spcFirstLastPara="1" wrap="square" lIns="91425" tIns="45700" rIns="91425" bIns="45700" anchor="t" anchorCtr="0">
            <a:normAutofit/>
          </a:bodyPr>
          <a:lstStyle/>
          <a:p>
            <a:pPr marL="228600" marR="0" lvl="0" indent="-228600" algn="l" rtl="0">
              <a:lnSpc>
                <a:spcPct val="90000"/>
              </a:lnSpc>
              <a:spcBef>
                <a:spcPts val="0"/>
              </a:spcBef>
              <a:spcAft>
                <a:spcPts val="0"/>
              </a:spcAft>
              <a:buClr>
                <a:schemeClr val="accent1"/>
              </a:buClr>
              <a:buSzPts val="2100"/>
              <a:buFont typeface="Arial"/>
              <a:buChar char="•"/>
            </a:pPr>
            <a:r>
              <a:rPr lang="fr-FR" sz="2100" b="0" i="0" u="none" strike="noStrike" cap="none" dirty="0">
                <a:solidFill>
                  <a:schemeClr val="dk1"/>
                </a:solidFill>
                <a:latin typeface="Helvetica Neue"/>
                <a:ea typeface="Helvetica Neue"/>
                <a:cs typeface="Helvetica Neue"/>
                <a:sym typeface="Helvetica Neue"/>
              </a:rPr>
              <a:t>Fournir des preuves sur les liens entre l'éducation et le TE, les besoins et les bonnes pratiques en matière d'éducation. </a:t>
            </a:r>
          </a:p>
          <a:p>
            <a:pPr marL="228600" marR="0" lvl="0" indent="-228600" algn="l" rtl="0">
              <a:lnSpc>
                <a:spcPct val="90000"/>
              </a:lnSpc>
              <a:spcBef>
                <a:spcPts val="0"/>
              </a:spcBef>
              <a:spcAft>
                <a:spcPts val="0"/>
              </a:spcAft>
              <a:buClr>
                <a:schemeClr val="accent1"/>
              </a:buClr>
              <a:buSzPts val="2100"/>
              <a:buFont typeface="Arial"/>
              <a:buChar char="•"/>
            </a:pPr>
            <a:r>
              <a:rPr lang="fr-FR" sz="2100" b="0" i="0" u="none" strike="noStrike" cap="none" dirty="0">
                <a:solidFill>
                  <a:schemeClr val="dk1"/>
                </a:solidFill>
                <a:latin typeface="Helvetica Neue"/>
                <a:ea typeface="Helvetica Neue"/>
                <a:cs typeface="Helvetica Neue"/>
                <a:sym typeface="Helvetica Neue"/>
              </a:rPr>
              <a:t>Donner la priorité au financement de l'enseignement secondaire et d'autres possibilités pour les adolescents et les enfants non scolarisés. </a:t>
            </a:r>
            <a:endParaRPr sz="1400" b="0" i="0" u="none" strike="noStrike" cap="none" dirty="0">
              <a:solidFill>
                <a:srgbClr val="000000"/>
              </a:solidFill>
              <a:latin typeface="Arial"/>
              <a:ea typeface="Arial"/>
              <a:cs typeface="Arial"/>
              <a:sym typeface="Arial"/>
            </a:endParaRPr>
          </a:p>
          <a:p>
            <a:pPr marL="228600" marR="0" lvl="0" indent="-76200" algn="l" rtl="0">
              <a:lnSpc>
                <a:spcPct val="90000"/>
              </a:lnSpc>
              <a:spcBef>
                <a:spcPts val="1000"/>
              </a:spcBef>
              <a:spcAft>
                <a:spcPts val="0"/>
              </a:spcAft>
              <a:buClr>
                <a:schemeClr val="accent1"/>
              </a:buClr>
              <a:buSzPts val="2400"/>
              <a:buFont typeface="Arial"/>
              <a:buNone/>
            </a:pPr>
            <a:endParaRPr sz="2400" b="0" i="0" u="none" strike="noStrike" cap="none" dirty="0">
              <a:solidFill>
                <a:schemeClr val="dk1"/>
              </a:solidFill>
              <a:latin typeface="Helvetica Neue"/>
              <a:ea typeface="Helvetica Neue"/>
              <a:cs typeface="Helvetica Neue"/>
              <a:sym typeface="Helvetica Neue"/>
            </a:endParaRPr>
          </a:p>
        </p:txBody>
      </p:sp>
      <p:pic>
        <p:nvPicPr>
          <p:cNvPr id="411" name="Google Shape;411;p18" descr="Logo, company name&#10;&#10;Description automatically generated"/>
          <p:cNvPicPr preferRelativeResize="0"/>
          <p:nvPr/>
        </p:nvPicPr>
        <p:blipFill rotWithShape="1">
          <a:blip r:embed="rId3">
            <a:alphaModFix/>
          </a:blip>
          <a:srcRect/>
          <a:stretch/>
        </p:blipFill>
        <p:spPr>
          <a:xfrm>
            <a:off x="9824309" y="-33668"/>
            <a:ext cx="2309257" cy="1820602"/>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417" name="Google Shape;417;p19"/>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3"/>
              </a:buClr>
              <a:buSzPts val="3600"/>
              <a:buFont typeface="Helvetica Neue"/>
              <a:buNone/>
            </a:pPr>
            <a:r>
              <a:rPr lang="en-GB" dirty="0"/>
              <a:t>NORMES FONDAMENTALES : ANALYSE</a:t>
            </a:r>
          </a:p>
        </p:txBody>
      </p:sp>
      <p:sp>
        <p:nvSpPr>
          <p:cNvPr id="418" name="Google Shape;418;p19"/>
          <p:cNvSpPr txBox="1">
            <a:spLocks noGrp="1"/>
          </p:cNvSpPr>
          <p:nvPr>
            <p:ph type="body" idx="2"/>
          </p:nvPr>
        </p:nvSpPr>
        <p:spPr>
          <a:xfrm>
            <a:off x="656023" y="2008086"/>
            <a:ext cx="10936209" cy="4484789"/>
          </a:xfrm>
          <a:prstGeom prst="rect">
            <a:avLst/>
          </a:prstGeom>
          <a:noFill/>
          <a:ln>
            <a:noFill/>
          </a:ln>
        </p:spPr>
        <p:txBody>
          <a:bodyPr spcFirstLastPara="1" wrap="square" lIns="91425" tIns="45700" rIns="91425" bIns="45700" anchor="t" anchorCtr="0">
            <a:noAutofit/>
          </a:bodyPr>
          <a:lstStyle/>
          <a:p>
            <a:pPr marL="374650" lvl="0" indent="-374650" algn="l" rtl="0">
              <a:lnSpc>
                <a:spcPct val="90000"/>
              </a:lnSpc>
              <a:spcBef>
                <a:spcPts val="0"/>
              </a:spcBef>
              <a:spcAft>
                <a:spcPts val="0"/>
              </a:spcAft>
              <a:buSzPts val="2400"/>
              <a:buChar char="•"/>
            </a:pPr>
            <a:r>
              <a:rPr lang="fr-FR" dirty="0"/>
              <a:t>Intégrer le travail des enfants dans les évaluations de l'éducation </a:t>
            </a:r>
          </a:p>
          <a:p>
            <a:pPr marL="374650" lvl="0" indent="-374650" algn="l" rtl="0">
              <a:lnSpc>
                <a:spcPct val="90000"/>
              </a:lnSpc>
              <a:spcBef>
                <a:spcPts val="0"/>
              </a:spcBef>
              <a:spcAft>
                <a:spcPts val="0"/>
              </a:spcAft>
              <a:buSzPts val="2400"/>
              <a:buChar char="•"/>
            </a:pPr>
            <a:r>
              <a:rPr lang="fr-FR" dirty="0"/>
              <a:t>Promouvoir les données désagrégées par genre et par âge </a:t>
            </a:r>
          </a:p>
          <a:p>
            <a:pPr marL="374650" lvl="0" indent="-374650" algn="l" rtl="0">
              <a:lnSpc>
                <a:spcPct val="90000"/>
              </a:lnSpc>
              <a:spcBef>
                <a:spcPts val="0"/>
              </a:spcBef>
              <a:spcAft>
                <a:spcPts val="0"/>
              </a:spcAft>
              <a:buSzPts val="2400"/>
              <a:buChar char="•"/>
            </a:pPr>
            <a:r>
              <a:rPr lang="fr-FR" dirty="0"/>
              <a:t>Impliquer d'autres secteurs dans l'analyse des besoins éducatifs et la planification des réponses pour les enfants non scolarisés, en combinant les activités productives, le travail des enfants et les PFTE.</a:t>
            </a:r>
          </a:p>
          <a:p>
            <a:pPr marL="374650" lvl="0" indent="-374650" algn="l" rtl="0">
              <a:lnSpc>
                <a:spcPct val="90000"/>
              </a:lnSpc>
              <a:spcBef>
                <a:spcPts val="0"/>
              </a:spcBef>
              <a:spcAft>
                <a:spcPts val="0"/>
              </a:spcAft>
              <a:buSzPts val="2400"/>
              <a:buChar char="•"/>
            </a:pPr>
            <a:r>
              <a:rPr lang="fr-FR" dirty="0"/>
              <a:t>Envisager d'étendre le STE dans les écoles </a:t>
            </a:r>
          </a:p>
          <a:p>
            <a:pPr marL="374650" lvl="0" indent="-374650" algn="l" rtl="0">
              <a:lnSpc>
                <a:spcPct val="90000"/>
              </a:lnSpc>
              <a:spcBef>
                <a:spcPts val="0"/>
              </a:spcBef>
              <a:spcAft>
                <a:spcPts val="0"/>
              </a:spcAft>
              <a:buSzPts val="2400"/>
              <a:buChar char="•"/>
            </a:pPr>
            <a:r>
              <a:rPr lang="fr-FR" dirty="0"/>
              <a:t>Renforcer les systèmes nationaux/sous-nationaux de suivi de l'éducation, identifier et suivre les enfants à risque/ dans en situation de travail des enfants.</a:t>
            </a:r>
          </a:p>
          <a:p>
            <a:pPr marL="374650" lvl="0" indent="-374650" algn="l" rtl="0">
              <a:lnSpc>
                <a:spcPct val="90000"/>
              </a:lnSpc>
              <a:spcBef>
                <a:spcPts val="0"/>
              </a:spcBef>
              <a:spcAft>
                <a:spcPts val="0"/>
              </a:spcAft>
              <a:buSzPts val="2400"/>
              <a:buChar char="•"/>
            </a:pPr>
            <a:r>
              <a:rPr lang="fr-FR" dirty="0"/>
              <a:t>Inclure des indicateurs du travail des enfants dans les évaluations</a:t>
            </a:r>
            <a:r>
              <a:rPr lang="en-GB" dirty="0"/>
              <a:t> </a:t>
            </a:r>
            <a:endParaRPr dirty="0"/>
          </a:p>
          <a:p>
            <a:pPr marL="228600" lvl="0" indent="-76200" algn="l" rtl="0">
              <a:lnSpc>
                <a:spcPct val="90000"/>
              </a:lnSpc>
              <a:spcBef>
                <a:spcPts val="1000"/>
              </a:spcBef>
              <a:spcAft>
                <a:spcPts val="0"/>
              </a:spcAft>
              <a:buClr>
                <a:schemeClr val="accent1"/>
              </a:buClr>
              <a:buSzPts val="2400"/>
              <a:buNone/>
            </a:pPr>
            <a:endParaRPr sz="2400" dirty="0"/>
          </a:p>
          <a:p>
            <a:pPr marL="228600" lvl="0" indent="-76200" algn="l" rtl="0">
              <a:lnSpc>
                <a:spcPct val="90000"/>
              </a:lnSpc>
              <a:spcBef>
                <a:spcPts val="1000"/>
              </a:spcBef>
              <a:spcAft>
                <a:spcPts val="0"/>
              </a:spcAft>
              <a:buClr>
                <a:schemeClr val="accent1"/>
              </a:buClr>
              <a:buSzPts val="2400"/>
              <a:buNone/>
            </a:pPr>
            <a:endParaRPr sz="2400" dirty="0"/>
          </a:p>
          <a:p>
            <a:pPr marL="228600" lvl="0" indent="-76200" algn="l" rtl="0">
              <a:lnSpc>
                <a:spcPct val="90000"/>
              </a:lnSpc>
              <a:spcBef>
                <a:spcPts val="1000"/>
              </a:spcBef>
              <a:spcAft>
                <a:spcPts val="0"/>
              </a:spcAft>
              <a:buClr>
                <a:schemeClr val="accent1"/>
              </a:buClr>
              <a:buSzPts val="2400"/>
              <a:buNone/>
            </a:pPr>
            <a:endParaRPr sz="2400" dirty="0"/>
          </a:p>
          <a:p>
            <a:pPr marL="228600" lvl="0" indent="-76200" algn="l" rtl="0">
              <a:lnSpc>
                <a:spcPct val="90000"/>
              </a:lnSpc>
              <a:spcBef>
                <a:spcPts val="1000"/>
              </a:spcBef>
              <a:spcAft>
                <a:spcPts val="0"/>
              </a:spcAft>
              <a:buClr>
                <a:schemeClr val="accent1"/>
              </a:buClr>
              <a:buSzPts val="2400"/>
              <a:buNone/>
            </a:pPr>
            <a:endParaRPr sz="2400" dirty="0"/>
          </a:p>
          <a:p>
            <a:pPr marL="228600" lvl="0" indent="-76200" algn="l" rtl="0">
              <a:lnSpc>
                <a:spcPct val="90000"/>
              </a:lnSpc>
              <a:spcBef>
                <a:spcPts val="1000"/>
              </a:spcBef>
              <a:spcAft>
                <a:spcPts val="0"/>
              </a:spcAft>
              <a:buClr>
                <a:schemeClr val="accent1"/>
              </a:buClr>
              <a:buSzPts val="2400"/>
              <a:buNone/>
            </a:pPr>
            <a:endParaRPr sz="2400" dirty="0"/>
          </a:p>
        </p:txBody>
      </p:sp>
      <p:pic>
        <p:nvPicPr>
          <p:cNvPr id="419" name="Google Shape;419;p19" descr="Logo, company name&#10;&#10;Description automatically generated"/>
          <p:cNvPicPr preferRelativeResize="0"/>
          <p:nvPr/>
        </p:nvPicPr>
        <p:blipFill rotWithShape="1">
          <a:blip r:embed="rId3">
            <a:alphaModFix/>
          </a:blip>
          <a:srcRect/>
          <a:stretch/>
        </p:blipFill>
        <p:spPr>
          <a:xfrm>
            <a:off x="9824309" y="-33668"/>
            <a:ext cx="2309257" cy="1820602"/>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2"/>
          <p:cNvSpPr txBox="1">
            <a:spLocks noGrp="1"/>
          </p:cNvSpPr>
          <p:nvPr>
            <p:ph type="body" idx="1"/>
          </p:nvPr>
        </p:nvSpPr>
        <p:spPr>
          <a:xfrm>
            <a:off x="1828007" y="1066801"/>
            <a:ext cx="8535987" cy="1637832"/>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lt1"/>
              </a:buClr>
              <a:buSzPts val="2800"/>
              <a:buNone/>
            </a:pPr>
            <a:r>
              <a:rPr lang="en-GB" dirty="0"/>
              <a:t>SÉANCE 13 : </a:t>
            </a:r>
            <a:r>
              <a:rPr lang="fr-FR" dirty="0"/>
              <a:t>L'ÉDUCATION POUR LA PRÉVENTION ET LA RÉPONSE AU TRAVAIL DES ENFANTS</a:t>
            </a:r>
            <a:endParaRPr dirty="0"/>
          </a:p>
        </p:txBody>
      </p:sp>
      <p:sp>
        <p:nvSpPr>
          <p:cNvPr id="235" name="Google Shape;235;p2"/>
          <p:cNvSpPr txBox="1">
            <a:spLocks noGrp="1"/>
          </p:cNvSpPr>
          <p:nvPr>
            <p:ph type="body" idx="2"/>
          </p:nvPr>
        </p:nvSpPr>
        <p:spPr>
          <a:xfrm>
            <a:off x="1754188" y="3051922"/>
            <a:ext cx="8683625" cy="163783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1000"/>
              </a:spcBef>
              <a:spcAft>
                <a:spcPts val="0"/>
              </a:spcAft>
              <a:buClr>
                <a:schemeClr val="lt1"/>
              </a:buClr>
              <a:buSzPts val="2800"/>
              <a:buNone/>
            </a:pPr>
            <a:r>
              <a:rPr lang="en-GB" dirty="0"/>
              <a:t> </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24"/>
        <p:cNvGrpSpPr/>
        <p:nvPr/>
      </p:nvGrpSpPr>
      <p:grpSpPr>
        <a:xfrm>
          <a:off x="0" y="0"/>
          <a:ext cx="0" cy="0"/>
          <a:chOff x="0" y="0"/>
          <a:chExt cx="0" cy="0"/>
        </a:xfrm>
      </p:grpSpPr>
      <p:sp>
        <p:nvSpPr>
          <p:cNvPr id="425" name="Google Shape;425;p20"/>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70995C"/>
              </a:buClr>
              <a:buSzPts val="3600"/>
              <a:buFont typeface="Helvetica Neue"/>
              <a:buNone/>
            </a:pPr>
            <a:r>
              <a:rPr lang="fr-FR" dirty="0">
                <a:solidFill>
                  <a:srgbClr val="70995C"/>
                </a:solidFill>
              </a:rPr>
              <a:t>ACCÈS ET ENVIRONNEMENT D’APPRENTISSAGE: ÉGALITÉ D’ACCÈS</a:t>
            </a:r>
            <a:endParaRPr lang="fr-FR" dirty="0"/>
          </a:p>
        </p:txBody>
      </p:sp>
      <p:grpSp>
        <p:nvGrpSpPr>
          <p:cNvPr id="426" name="Google Shape;426;p20"/>
          <p:cNvGrpSpPr/>
          <p:nvPr/>
        </p:nvGrpSpPr>
        <p:grpSpPr>
          <a:xfrm>
            <a:off x="1262318" y="1786934"/>
            <a:ext cx="9725797" cy="5071065"/>
            <a:chOff x="1203884" y="0"/>
            <a:chExt cx="9725797" cy="5071065"/>
          </a:xfrm>
        </p:grpSpPr>
        <p:sp>
          <p:nvSpPr>
            <p:cNvPr id="427" name="Google Shape;427;p20"/>
            <p:cNvSpPr/>
            <p:nvPr/>
          </p:nvSpPr>
          <p:spPr>
            <a:xfrm>
              <a:off x="2782381" y="2616670"/>
              <a:ext cx="1834285" cy="1575073"/>
            </a:xfrm>
            <a:prstGeom prst="hexagon">
              <a:avLst>
                <a:gd name="adj" fmla="val 25000"/>
                <a:gd name="vf" fmla="val 115470"/>
              </a:avLst>
            </a:prstGeom>
            <a:solidFill>
              <a:srgbClr val="70995C"/>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428" name="Google Shape;428;p20"/>
            <p:cNvSpPr txBox="1"/>
            <p:nvPr/>
          </p:nvSpPr>
          <p:spPr>
            <a:xfrm>
              <a:off x="3066494" y="2860634"/>
              <a:ext cx="1266059" cy="1087145"/>
            </a:xfrm>
            <a:prstGeom prst="rect">
              <a:avLst/>
            </a:prstGeom>
            <a:noFill/>
            <a:ln>
              <a:noFill/>
            </a:ln>
          </p:spPr>
          <p:txBody>
            <a:bodyPr spcFirstLastPara="1" wrap="square" lIns="0" tIns="20300" rIns="0" bIns="20300" anchor="ctr" anchorCtr="0">
              <a:noAutofit/>
            </a:bodyPr>
            <a:lstStyle/>
            <a:p>
              <a:pPr marL="0" marR="0" lvl="0" indent="0" algn="ctr" rtl="0">
                <a:lnSpc>
                  <a:spcPct val="90000"/>
                </a:lnSpc>
                <a:spcBef>
                  <a:spcPts val="0"/>
                </a:spcBef>
                <a:spcAft>
                  <a:spcPts val="0"/>
                </a:spcAft>
                <a:buClr>
                  <a:schemeClr val="lt1"/>
                </a:buClr>
                <a:buSzPts val="1600"/>
                <a:buFont typeface="Calibri"/>
                <a:buNone/>
              </a:pPr>
              <a:r>
                <a:rPr lang="en-GB" sz="1600" b="1" i="1" u="none" strike="noStrike" cap="none" dirty="0">
                  <a:solidFill>
                    <a:schemeClr val="lt1"/>
                  </a:solidFill>
                  <a:latin typeface="Calibri"/>
                  <a:ea typeface="Calibri"/>
                  <a:cs typeface="Calibri"/>
                  <a:sym typeface="Calibri"/>
                </a:rPr>
                <a:t>Admission, inscription, rétention </a:t>
              </a:r>
              <a:endParaRPr sz="1400" b="0" i="0" u="none" strike="noStrike" cap="none" dirty="0">
                <a:solidFill>
                  <a:srgbClr val="000000"/>
                </a:solidFill>
                <a:latin typeface="Arial"/>
                <a:ea typeface="Arial"/>
                <a:cs typeface="Arial"/>
                <a:sym typeface="Arial"/>
              </a:endParaRPr>
            </a:p>
          </p:txBody>
        </p:sp>
        <p:sp>
          <p:nvSpPr>
            <p:cNvPr id="429" name="Google Shape;429;p20"/>
            <p:cNvSpPr/>
            <p:nvPr/>
          </p:nvSpPr>
          <p:spPr>
            <a:xfrm>
              <a:off x="2826147" y="3321041"/>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430" name="Google Shape;430;p20"/>
            <p:cNvSpPr/>
            <p:nvPr/>
          </p:nvSpPr>
          <p:spPr>
            <a:xfrm>
              <a:off x="1203884" y="1745968"/>
              <a:ext cx="1834285" cy="1575073"/>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431" name="Google Shape;431;p20"/>
            <p:cNvSpPr/>
            <p:nvPr/>
          </p:nvSpPr>
          <p:spPr>
            <a:xfrm>
              <a:off x="2460457" y="3112113"/>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432" name="Google Shape;432;p20"/>
            <p:cNvSpPr/>
            <p:nvPr/>
          </p:nvSpPr>
          <p:spPr>
            <a:xfrm>
              <a:off x="4360878" y="1741404"/>
              <a:ext cx="1834285" cy="1575073"/>
            </a:xfrm>
            <a:prstGeom prst="hexagon">
              <a:avLst>
                <a:gd name="adj" fmla="val 25000"/>
                <a:gd name="vf" fmla="val 115470"/>
              </a:avLst>
            </a:prstGeom>
            <a:solidFill>
              <a:srgbClr val="35B2B4"/>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433" name="Google Shape;433;p20"/>
            <p:cNvSpPr txBox="1"/>
            <p:nvPr/>
          </p:nvSpPr>
          <p:spPr>
            <a:xfrm>
              <a:off x="4644991" y="1985368"/>
              <a:ext cx="1266059" cy="1087145"/>
            </a:xfrm>
            <a:prstGeom prst="rect">
              <a:avLst/>
            </a:prstGeom>
            <a:noFill/>
            <a:ln>
              <a:noFill/>
            </a:ln>
          </p:spPr>
          <p:txBody>
            <a:bodyPr spcFirstLastPara="1" wrap="square" lIns="0" tIns="20300" rIns="0" bIns="20300" anchor="ctr" anchorCtr="0">
              <a:noAutofit/>
            </a:bodyPr>
            <a:lstStyle/>
            <a:p>
              <a:pPr marL="0" marR="0" lvl="0" indent="0" algn="ctr" rtl="0">
                <a:lnSpc>
                  <a:spcPct val="90000"/>
                </a:lnSpc>
                <a:spcBef>
                  <a:spcPts val="0"/>
                </a:spcBef>
                <a:spcAft>
                  <a:spcPts val="0"/>
                </a:spcAft>
                <a:buClr>
                  <a:schemeClr val="lt1"/>
                </a:buClr>
                <a:buSzPts val="1600"/>
                <a:buFont typeface="Calibri"/>
                <a:buNone/>
              </a:pPr>
              <a:r>
                <a:rPr lang="fr-FR" sz="1600" b="1" i="1" u="none" strike="noStrike" cap="none" dirty="0">
                  <a:solidFill>
                    <a:schemeClr val="lt1"/>
                  </a:solidFill>
                  <a:latin typeface="Calibri"/>
                  <a:ea typeface="Calibri"/>
                  <a:cs typeface="Calibri"/>
                  <a:sym typeface="Calibri"/>
                </a:rPr>
                <a:t>Stratégies spécifiques pour les enfants retirés des PFTE</a:t>
              </a:r>
              <a:endParaRPr sz="1400" b="0" i="0" u="none" strike="noStrike" cap="none" dirty="0">
                <a:solidFill>
                  <a:srgbClr val="000000"/>
                </a:solidFill>
                <a:latin typeface="Arial"/>
                <a:ea typeface="Arial"/>
                <a:cs typeface="Arial"/>
                <a:sym typeface="Arial"/>
              </a:endParaRPr>
            </a:p>
          </p:txBody>
        </p:sp>
        <p:sp>
          <p:nvSpPr>
            <p:cNvPr id="434" name="Google Shape;434;p20"/>
            <p:cNvSpPr/>
            <p:nvPr/>
          </p:nvSpPr>
          <p:spPr>
            <a:xfrm>
              <a:off x="5623286" y="3103492"/>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435" name="Google Shape;435;p20"/>
            <p:cNvSpPr/>
            <p:nvPr/>
          </p:nvSpPr>
          <p:spPr>
            <a:xfrm>
              <a:off x="5959093" y="2644782"/>
              <a:ext cx="1834285" cy="1575073"/>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436" name="Google Shape;436;p20"/>
            <p:cNvSpPr/>
            <p:nvPr/>
          </p:nvSpPr>
          <p:spPr>
            <a:xfrm>
              <a:off x="5983141" y="3314448"/>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437" name="Google Shape;437;p20"/>
            <p:cNvSpPr/>
            <p:nvPr/>
          </p:nvSpPr>
          <p:spPr>
            <a:xfrm>
              <a:off x="2782381" y="875773"/>
              <a:ext cx="1834285" cy="1575073"/>
            </a:xfrm>
            <a:prstGeom prst="hexagon">
              <a:avLst>
                <a:gd name="adj" fmla="val 25000"/>
                <a:gd name="vf" fmla="val 115470"/>
              </a:avLst>
            </a:prstGeom>
            <a:solidFill>
              <a:srgbClr val="405E79"/>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438" name="Google Shape;438;p20"/>
            <p:cNvSpPr txBox="1"/>
            <p:nvPr/>
          </p:nvSpPr>
          <p:spPr>
            <a:xfrm>
              <a:off x="3066494" y="1119737"/>
              <a:ext cx="1266059" cy="1087145"/>
            </a:xfrm>
            <a:prstGeom prst="rect">
              <a:avLst/>
            </a:prstGeom>
            <a:noFill/>
            <a:ln>
              <a:noFill/>
            </a:ln>
          </p:spPr>
          <p:txBody>
            <a:bodyPr spcFirstLastPara="1" wrap="square" lIns="0" tIns="20300" rIns="0" bIns="20300" anchor="ctr" anchorCtr="0">
              <a:noAutofit/>
            </a:bodyPr>
            <a:lstStyle/>
            <a:p>
              <a:pPr marL="0" marR="0" lvl="0" indent="0" algn="ctr" rtl="0">
                <a:lnSpc>
                  <a:spcPct val="90000"/>
                </a:lnSpc>
                <a:spcBef>
                  <a:spcPts val="0"/>
                </a:spcBef>
                <a:spcAft>
                  <a:spcPts val="0"/>
                </a:spcAft>
                <a:buClr>
                  <a:schemeClr val="lt1"/>
                </a:buClr>
                <a:buSzPts val="1600"/>
                <a:buFont typeface="Calibri"/>
                <a:buNone/>
              </a:pPr>
              <a:r>
                <a:rPr lang="fr-FR" b="1" i="1" u="none" strike="noStrike" cap="none" dirty="0">
                  <a:solidFill>
                    <a:schemeClr val="lt1"/>
                  </a:solidFill>
                  <a:latin typeface="Calibri"/>
                  <a:ea typeface="Calibri"/>
                  <a:cs typeface="Calibri"/>
                  <a:sym typeface="Calibri"/>
                </a:rPr>
                <a:t>Stratégies spécifiques pour les enfants en situation ou à risque</a:t>
              </a:r>
              <a:endParaRPr b="0" i="0" u="none" strike="noStrike" cap="none" dirty="0">
                <a:solidFill>
                  <a:srgbClr val="000000"/>
                </a:solidFill>
                <a:latin typeface="Arial"/>
                <a:ea typeface="Arial"/>
                <a:cs typeface="Arial"/>
                <a:sym typeface="Arial"/>
              </a:endParaRPr>
            </a:p>
          </p:txBody>
        </p:sp>
        <p:sp>
          <p:nvSpPr>
            <p:cNvPr id="439" name="Google Shape;439;p20"/>
            <p:cNvSpPr/>
            <p:nvPr/>
          </p:nvSpPr>
          <p:spPr>
            <a:xfrm>
              <a:off x="4038954" y="905692"/>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440" name="Google Shape;440;p20"/>
            <p:cNvSpPr/>
            <p:nvPr/>
          </p:nvSpPr>
          <p:spPr>
            <a:xfrm>
              <a:off x="4360878" y="0"/>
              <a:ext cx="1834285" cy="1575073"/>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441" name="Google Shape;441;p20"/>
            <p:cNvSpPr/>
            <p:nvPr/>
          </p:nvSpPr>
          <p:spPr>
            <a:xfrm>
              <a:off x="4412424" y="697778"/>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442" name="Google Shape;442;p20"/>
            <p:cNvSpPr/>
            <p:nvPr/>
          </p:nvSpPr>
          <p:spPr>
            <a:xfrm>
              <a:off x="5938402" y="872223"/>
              <a:ext cx="1834285" cy="1575073"/>
            </a:xfrm>
            <a:prstGeom prst="hexagon">
              <a:avLst>
                <a:gd name="adj" fmla="val 25000"/>
                <a:gd name="vf" fmla="val 115470"/>
              </a:avLst>
            </a:prstGeom>
            <a:solidFill>
              <a:srgbClr val="95CD7A"/>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443" name="Google Shape;443;p20"/>
            <p:cNvSpPr txBox="1"/>
            <p:nvPr/>
          </p:nvSpPr>
          <p:spPr>
            <a:xfrm>
              <a:off x="6222515" y="1116187"/>
              <a:ext cx="1266059" cy="1087145"/>
            </a:xfrm>
            <a:prstGeom prst="rect">
              <a:avLst/>
            </a:prstGeom>
            <a:noFill/>
            <a:ln>
              <a:noFill/>
            </a:ln>
          </p:spPr>
          <p:txBody>
            <a:bodyPr spcFirstLastPara="1" wrap="square" lIns="0" tIns="20300" rIns="0" bIns="20300" anchor="ctr" anchorCtr="0">
              <a:noAutofit/>
            </a:bodyPr>
            <a:lstStyle/>
            <a:p>
              <a:pPr marL="0" marR="0" lvl="0" indent="0" algn="ctr" rtl="0">
                <a:lnSpc>
                  <a:spcPct val="90000"/>
                </a:lnSpc>
                <a:spcBef>
                  <a:spcPts val="0"/>
                </a:spcBef>
                <a:spcAft>
                  <a:spcPts val="0"/>
                </a:spcAft>
                <a:buClr>
                  <a:schemeClr val="lt1"/>
                </a:buClr>
                <a:buSzPts val="1600"/>
                <a:buFont typeface="Calibri"/>
                <a:buNone/>
              </a:pPr>
              <a:r>
                <a:rPr lang="fr-FR" sz="1600" b="1" i="1" u="none" strike="noStrike" cap="none" dirty="0">
                  <a:solidFill>
                    <a:schemeClr val="lt1"/>
                  </a:solidFill>
                  <a:latin typeface="Calibri"/>
                  <a:ea typeface="Calibri"/>
                  <a:cs typeface="Calibri"/>
                  <a:sym typeface="Calibri"/>
                </a:rPr>
                <a:t>Créer des voies de réintégration pour les enfants non scolarisés</a:t>
              </a:r>
              <a:endParaRPr sz="1400" b="0" i="0" u="none" strike="noStrike" cap="none" dirty="0">
                <a:solidFill>
                  <a:srgbClr val="000000"/>
                </a:solidFill>
                <a:latin typeface="Arial"/>
                <a:ea typeface="Arial"/>
                <a:cs typeface="Arial"/>
                <a:sym typeface="Arial"/>
              </a:endParaRPr>
            </a:p>
          </p:txBody>
        </p:sp>
        <p:sp>
          <p:nvSpPr>
            <p:cNvPr id="444" name="Google Shape;444;p20"/>
            <p:cNvSpPr/>
            <p:nvPr/>
          </p:nvSpPr>
          <p:spPr>
            <a:xfrm>
              <a:off x="7525652" y="1570002"/>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445" name="Google Shape;445;p20"/>
            <p:cNvSpPr/>
            <p:nvPr/>
          </p:nvSpPr>
          <p:spPr>
            <a:xfrm>
              <a:off x="7516899" y="1757631"/>
              <a:ext cx="1834285" cy="1575073"/>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446" name="Google Shape;446;p20"/>
            <p:cNvSpPr/>
            <p:nvPr/>
          </p:nvSpPr>
          <p:spPr>
            <a:xfrm>
              <a:off x="7874808" y="1786029"/>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447" name="Google Shape;447;p20"/>
            <p:cNvSpPr/>
            <p:nvPr/>
          </p:nvSpPr>
          <p:spPr>
            <a:xfrm>
              <a:off x="7516899" y="16734"/>
              <a:ext cx="1834285" cy="1575073"/>
            </a:xfrm>
            <a:prstGeom prst="hexagon">
              <a:avLst>
                <a:gd name="adj" fmla="val 25000"/>
                <a:gd name="vf" fmla="val 115470"/>
              </a:avLst>
            </a:prstGeom>
            <a:solidFill>
              <a:srgbClr val="00618C"/>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448" name="Google Shape;448;p20"/>
            <p:cNvSpPr txBox="1"/>
            <p:nvPr/>
          </p:nvSpPr>
          <p:spPr>
            <a:xfrm>
              <a:off x="7801012" y="260698"/>
              <a:ext cx="1266059" cy="1087145"/>
            </a:xfrm>
            <a:prstGeom prst="rect">
              <a:avLst/>
            </a:prstGeom>
            <a:noFill/>
            <a:ln>
              <a:noFill/>
            </a:ln>
          </p:spPr>
          <p:txBody>
            <a:bodyPr spcFirstLastPara="1" wrap="square" lIns="0" tIns="20300" rIns="0" bIns="20300" anchor="ctr" anchorCtr="0">
              <a:noAutofit/>
            </a:bodyPr>
            <a:lstStyle/>
            <a:p>
              <a:pPr marL="0" marR="0" lvl="0" indent="0" algn="ctr" rtl="0">
                <a:lnSpc>
                  <a:spcPct val="90000"/>
                </a:lnSpc>
                <a:spcBef>
                  <a:spcPts val="0"/>
                </a:spcBef>
                <a:spcAft>
                  <a:spcPts val="0"/>
                </a:spcAft>
                <a:buClr>
                  <a:schemeClr val="lt1"/>
                </a:buClr>
                <a:buSzPts val="1600"/>
                <a:buFont typeface="Calibri"/>
                <a:buNone/>
              </a:pPr>
              <a:r>
                <a:rPr lang="fr-FR" b="1" i="1" dirty="0">
                  <a:solidFill>
                    <a:schemeClr val="lt1"/>
                  </a:solidFill>
                  <a:latin typeface="Calibri"/>
                  <a:ea typeface="Calibri"/>
                  <a:cs typeface="Calibri"/>
                  <a:sym typeface="Calibri"/>
                </a:rPr>
                <a:t>P</a:t>
              </a:r>
              <a:r>
                <a:rPr lang="fr-FR" b="1" i="1" u="none" strike="noStrike" cap="none" dirty="0">
                  <a:solidFill>
                    <a:schemeClr val="lt1"/>
                  </a:solidFill>
                  <a:latin typeface="Calibri"/>
                  <a:ea typeface="Calibri"/>
                  <a:cs typeface="Calibri"/>
                  <a:sym typeface="Calibri"/>
                </a:rPr>
                <a:t>ossibilités d'éducation de qualité pour les enfants et les adolescents</a:t>
              </a:r>
              <a:endParaRPr b="0" i="0" u="none" strike="noStrike" cap="none" dirty="0">
                <a:solidFill>
                  <a:srgbClr val="000000"/>
                </a:solidFill>
                <a:latin typeface="Arial"/>
                <a:ea typeface="Arial"/>
                <a:cs typeface="Arial"/>
                <a:sym typeface="Arial"/>
              </a:endParaRPr>
            </a:p>
          </p:txBody>
        </p:sp>
        <p:sp>
          <p:nvSpPr>
            <p:cNvPr id="449" name="Google Shape;449;p20"/>
            <p:cNvSpPr/>
            <p:nvPr/>
          </p:nvSpPr>
          <p:spPr>
            <a:xfrm>
              <a:off x="9104149" y="722626"/>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450" name="Google Shape;450;p20"/>
            <p:cNvSpPr/>
            <p:nvPr/>
          </p:nvSpPr>
          <p:spPr>
            <a:xfrm>
              <a:off x="9095396" y="895550"/>
              <a:ext cx="1834285" cy="1575073"/>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451" name="Google Shape;451;p20"/>
            <p:cNvSpPr/>
            <p:nvPr/>
          </p:nvSpPr>
          <p:spPr>
            <a:xfrm>
              <a:off x="9461086" y="930540"/>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452" name="Google Shape;452;p20"/>
            <p:cNvSpPr/>
            <p:nvPr/>
          </p:nvSpPr>
          <p:spPr>
            <a:xfrm>
              <a:off x="9095396" y="2633911"/>
              <a:ext cx="1834285" cy="1575073"/>
            </a:xfrm>
            <a:prstGeom prst="hexagon">
              <a:avLst>
                <a:gd name="adj" fmla="val 25000"/>
                <a:gd name="vf" fmla="val 115470"/>
              </a:avLst>
            </a:prstGeom>
            <a:solidFill>
              <a:srgbClr val="AC6B97"/>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453" name="Google Shape;453;p20"/>
            <p:cNvSpPr txBox="1"/>
            <p:nvPr/>
          </p:nvSpPr>
          <p:spPr>
            <a:xfrm>
              <a:off x="9379509" y="2877875"/>
              <a:ext cx="1266059" cy="1087145"/>
            </a:xfrm>
            <a:prstGeom prst="rect">
              <a:avLst/>
            </a:prstGeom>
            <a:noFill/>
            <a:ln>
              <a:noFill/>
            </a:ln>
          </p:spPr>
          <p:txBody>
            <a:bodyPr spcFirstLastPara="1" wrap="square" lIns="0" tIns="20300" rIns="0" bIns="20300" anchor="ctr" anchorCtr="0">
              <a:noAutofit/>
            </a:bodyPr>
            <a:lstStyle/>
            <a:p>
              <a:pPr marL="0" marR="0" lvl="0" indent="0" algn="ctr" rtl="0">
                <a:lnSpc>
                  <a:spcPct val="90000"/>
                </a:lnSpc>
                <a:spcBef>
                  <a:spcPts val="0"/>
                </a:spcBef>
                <a:spcAft>
                  <a:spcPts val="0"/>
                </a:spcAft>
                <a:buClr>
                  <a:schemeClr val="lt1"/>
                </a:buClr>
                <a:buSzPts val="1600"/>
                <a:buFont typeface="Calibri"/>
                <a:buNone/>
              </a:pPr>
              <a:r>
                <a:rPr lang="fr-FR" sz="1500" b="1" i="1" u="none" strike="noStrike" cap="none" dirty="0">
                  <a:solidFill>
                    <a:schemeClr val="lt1"/>
                  </a:solidFill>
                  <a:latin typeface="Calibri"/>
                  <a:ea typeface="Calibri"/>
                  <a:cs typeface="Calibri"/>
                  <a:sym typeface="Calibri"/>
                </a:rPr>
                <a:t>Modalités d'apprentissage flexibles pour les enfants qui travaillent </a:t>
              </a:r>
              <a:endParaRPr sz="1500" b="0" i="0" u="none" strike="noStrike" cap="none" dirty="0">
                <a:solidFill>
                  <a:srgbClr val="000000"/>
                </a:solidFill>
                <a:latin typeface="Arial"/>
                <a:ea typeface="Arial"/>
                <a:cs typeface="Arial"/>
                <a:sym typeface="Arial"/>
              </a:endParaRPr>
            </a:p>
          </p:txBody>
        </p:sp>
        <p:sp>
          <p:nvSpPr>
            <p:cNvPr id="454" name="Google Shape;454;p20"/>
            <p:cNvSpPr/>
            <p:nvPr/>
          </p:nvSpPr>
          <p:spPr>
            <a:xfrm>
              <a:off x="9459141" y="4013241"/>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455" name="Google Shape;455;p20"/>
            <p:cNvSpPr/>
            <p:nvPr/>
          </p:nvSpPr>
          <p:spPr>
            <a:xfrm>
              <a:off x="7516899" y="3495992"/>
              <a:ext cx="1834285" cy="1575073"/>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456" name="Google Shape;456;p20"/>
            <p:cNvSpPr/>
            <p:nvPr/>
          </p:nvSpPr>
          <p:spPr>
            <a:xfrm>
              <a:off x="9118738" y="4187179"/>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grpSp>
      <p:sp>
        <p:nvSpPr>
          <p:cNvPr id="457" name="Google Shape;457;p20"/>
          <p:cNvSpPr/>
          <p:nvPr/>
        </p:nvSpPr>
        <p:spPr>
          <a:xfrm>
            <a:off x="1266455" y="3537235"/>
            <a:ext cx="1839600" cy="1573200"/>
          </a:xfrm>
          <a:prstGeom prst="hexagon">
            <a:avLst>
              <a:gd name="adj" fmla="val 25000"/>
              <a:gd name="vf" fmla="val 115470"/>
            </a:avLst>
          </a:prstGeom>
          <a:solidFill>
            <a:srgbClr val="70995C"/>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Calibri"/>
              <a:ea typeface="Calibri"/>
              <a:cs typeface="Calibri"/>
              <a:sym typeface="Calibri"/>
            </a:endParaRPr>
          </a:p>
        </p:txBody>
      </p:sp>
      <p:sp>
        <p:nvSpPr>
          <p:cNvPr id="458" name="Google Shape;458;p20"/>
          <p:cNvSpPr/>
          <p:nvPr/>
        </p:nvSpPr>
        <p:spPr>
          <a:xfrm>
            <a:off x="2473235" y="4806243"/>
            <a:ext cx="208800" cy="183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459" name="Google Shape;459;p20"/>
          <p:cNvSpPr/>
          <p:nvPr/>
        </p:nvSpPr>
        <p:spPr>
          <a:xfrm>
            <a:off x="9097384" y="2676348"/>
            <a:ext cx="1908000" cy="1573200"/>
          </a:xfrm>
          <a:prstGeom prst="hexagon">
            <a:avLst>
              <a:gd name="adj" fmla="val 25000"/>
              <a:gd name="vf" fmla="val 115470"/>
            </a:avLst>
          </a:prstGeom>
          <a:solidFill>
            <a:srgbClr val="02679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Calibri"/>
              <a:ea typeface="Calibri"/>
              <a:cs typeface="Calibri"/>
              <a:sym typeface="Calibri"/>
            </a:endParaRPr>
          </a:p>
        </p:txBody>
      </p:sp>
      <p:sp>
        <p:nvSpPr>
          <p:cNvPr id="460" name="Google Shape;460;p20"/>
          <p:cNvSpPr/>
          <p:nvPr/>
        </p:nvSpPr>
        <p:spPr>
          <a:xfrm>
            <a:off x="7581283" y="3535867"/>
            <a:ext cx="1839600" cy="1573200"/>
          </a:xfrm>
          <a:prstGeom prst="hexagon">
            <a:avLst>
              <a:gd name="adj" fmla="val 25000"/>
              <a:gd name="vf" fmla="val 115470"/>
            </a:avLst>
          </a:prstGeom>
          <a:solidFill>
            <a:srgbClr val="95CD7A"/>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Calibri"/>
              <a:ea typeface="Calibri"/>
              <a:cs typeface="Calibri"/>
              <a:sym typeface="Calibri"/>
            </a:endParaRPr>
          </a:p>
        </p:txBody>
      </p:sp>
      <p:sp>
        <p:nvSpPr>
          <p:cNvPr id="461" name="Google Shape;461;p20"/>
          <p:cNvSpPr/>
          <p:nvPr/>
        </p:nvSpPr>
        <p:spPr>
          <a:xfrm>
            <a:off x="6014872" y="4442040"/>
            <a:ext cx="1839600" cy="1573200"/>
          </a:xfrm>
          <a:prstGeom prst="hexagon">
            <a:avLst>
              <a:gd name="adj" fmla="val 25000"/>
              <a:gd name="vf" fmla="val 115470"/>
            </a:avLst>
          </a:prstGeom>
          <a:solidFill>
            <a:srgbClr val="35B2B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Calibri"/>
              <a:ea typeface="Calibri"/>
              <a:cs typeface="Calibri"/>
              <a:sym typeface="Calibri"/>
            </a:endParaRPr>
          </a:p>
        </p:txBody>
      </p:sp>
      <p:sp>
        <p:nvSpPr>
          <p:cNvPr id="462" name="Google Shape;462;p20"/>
          <p:cNvSpPr/>
          <p:nvPr/>
        </p:nvSpPr>
        <p:spPr>
          <a:xfrm>
            <a:off x="4441931" y="1786934"/>
            <a:ext cx="1839600" cy="1573200"/>
          </a:xfrm>
          <a:prstGeom prst="hexagon">
            <a:avLst>
              <a:gd name="adj" fmla="val 25000"/>
              <a:gd name="vf" fmla="val 115470"/>
            </a:avLst>
          </a:prstGeom>
          <a:solidFill>
            <a:srgbClr val="405E79"/>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Calibri"/>
              <a:ea typeface="Calibri"/>
              <a:cs typeface="Calibri"/>
              <a:sym typeface="Calibri"/>
            </a:endParaRPr>
          </a:p>
        </p:txBody>
      </p:sp>
      <p:sp>
        <p:nvSpPr>
          <p:cNvPr id="463" name="Google Shape;463;p20"/>
          <p:cNvSpPr/>
          <p:nvPr/>
        </p:nvSpPr>
        <p:spPr>
          <a:xfrm>
            <a:off x="4484271" y="2541666"/>
            <a:ext cx="208800" cy="183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464" name="Google Shape;464;p20"/>
          <p:cNvSpPr/>
          <p:nvPr/>
        </p:nvSpPr>
        <p:spPr>
          <a:xfrm>
            <a:off x="6107704" y="5104584"/>
            <a:ext cx="208800" cy="183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465" name="Google Shape;465;p20"/>
          <p:cNvSpPr/>
          <p:nvPr/>
        </p:nvSpPr>
        <p:spPr>
          <a:xfrm>
            <a:off x="9448685" y="2758811"/>
            <a:ext cx="208800" cy="183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466" name="Google Shape;466;p20"/>
          <p:cNvSpPr/>
          <p:nvPr/>
        </p:nvSpPr>
        <p:spPr>
          <a:xfrm>
            <a:off x="7943356" y="3559194"/>
            <a:ext cx="208800" cy="183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467" name="Google Shape;467;p20"/>
          <p:cNvSpPr txBox="1"/>
          <p:nvPr/>
        </p:nvSpPr>
        <p:spPr>
          <a:xfrm>
            <a:off x="1531586" y="3535755"/>
            <a:ext cx="1393806" cy="1277232"/>
          </a:xfrm>
          <a:prstGeom prst="rect">
            <a:avLst/>
          </a:prstGeom>
          <a:noFill/>
          <a:ln>
            <a:noFill/>
          </a:ln>
        </p:spPr>
        <p:txBody>
          <a:bodyPr spcFirstLastPara="1" wrap="square" lIns="91425" tIns="45700" rIns="91425" bIns="45700" anchor="t" anchorCtr="0">
            <a:spAutoFit/>
          </a:bodyPr>
          <a:lstStyle/>
          <a:p>
            <a:pPr marL="193675" marR="0" lvl="0" indent="-193675" algn="l" rtl="0">
              <a:lnSpc>
                <a:spcPct val="100000"/>
              </a:lnSpc>
              <a:spcBef>
                <a:spcPts val="0"/>
              </a:spcBef>
              <a:spcAft>
                <a:spcPts val="0"/>
              </a:spcAft>
              <a:buClr>
                <a:schemeClr val="lt1"/>
              </a:buClr>
              <a:buSzPts val="1400"/>
              <a:buFont typeface="Arial"/>
              <a:buChar char="•"/>
            </a:pPr>
            <a:r>
              <a:rPr lang="fr-FR" sz="1100" b="0" i="0" u="none" strike="noStrike" cap="none" dirty="0">
                <a:solidFill>
                  <a:schemeClr val="bg1"/>
                </a:solidFill>
                <a:latin typeface="Arial"/>
                <a:ea typeface="Arial"/>
                <a:cs typeface="Arial"/>
                <a:sym typeface="Arial"/>
              </a:rPr>
              <a:t>Flexibilité</a:t>
            </a:r>
          </a:p>
          <a:p>
            <a:pPr marL="193675" marR="0" lvl="0" indent="-193675" algn="l" rtl="0">
              <a:lnSpc>
                <a:spcPct val="100000"/>
              </a:lnSpc>
              <a:spcBef>
                <a:spcPts val="0"/>
              </a:spcBef>
              <a:spcAft>
                <a:spcPts val="0"/>
              </a:spcAft>
              <a:buClr>
                <a:schemeClr val="lt1"/>
              </a:buClr>
              <a:buSzPts val="1400"/>
              <a:buFont typeface="Arial"/>
              <a:buChar char="•"/>
            </a:pPr>
            <a:r>
              <a:rPr lang="fr-FR" sz="1100" b="0" i="0" u="none" strike="noStrike" cap="none" dirty="0">
                <a:solidFill>
                  <a:schemeClr val="bg1"/>
                </a:solidFill>
                <a:latin typeface="Arial"/>
                <a:ea typeface="Arial"/>
                <a:cs typeface="Arial"/>
                <a:sym typeface="Arial"/>
              </a:rPr>
              <a:t>Langue</a:t>
            </a:r>
          </a:p>
          <a:p>
            <a:pPr marL="193675" marR="0" lvl="0" indent="-193675" algn="l" rtl="0">
              <a:lnSpc>
                <a:spcPct val="100000"/>
              </a:lnSpc>
              <a:spcBef>
                <a:spcPts val="0"/>
              </a:spcBef>
              <a:spcAft>
                <a:spcPts val="0"/>
              </a:spcAft>
              <a:buClr>
                <a:schemeClr val="lt1"/>
              </a:buClr>
              <a:buSzPts val="1400"/>
              <a:buFont typeface="Arial"/>
              <a:buChar char="•"/>
            </a:pPr>
            <a:r>
              <a:rPr lang="fr-FR" sz="1100" b="0" i="0" u="none" strike="noStrike" cap="none" dirty="0">
                <a:solidFill>
                  <a:schemeClr val="bg1"/>
                </a:solidFill>
                <a:latin typeface="Arial"/>
                <a:ea typeface="Arial"/>
                <a:cs typeface="Arial"/>
                <a:sym typeface="Arial"/>
              </a:rPr>
              <a:t>2ème chance</a:t>
            </a:r>
          </a:p>
          <a:p>
            <a:pPr marL="193675" marR="0" lvl="0" indent="-193675" algn="l" rtl="0">
              <a:lnSpc>
                <a:spcPct val="100000"/>
              </a:lnSpc>
              <a:spcBef>
                <a:spcPts val="0"/>
              </a:spcBef>
              <a:spcAft>
                <a:spcPts val="0"/>
              </a:spcAft>
              <a:buClr>
                <a:schemeClr val="lt1"/>
              </a:buClr>
              <a:buSzPts val="1400"/>
              <a:buFont typeface="Arial"/>
              <a:buChar char="•"/>
            </a:pPr>
            <a:r>
              <a:rPr lang="fr-FR" sz="1100" b="0" i="0" u="none" strike="noStrike" cap="none" dirty="0">
                <a:solidFill>
                  <a:schemeClr val="bg1"/>
                </a:solidFill>
                <a:latin typeface="Arial"/>
                <a:ea typeface="Arial"/>
                <a:cs typeface="Arial"/>
                <a:sym typeface="Arial"/>
              </a:rPr>
              <a:t>Inclusivité</a:t>
            </a:r>
          </a:p>
          <a:p>
            <a:pPr marL="193675" marR="0" lvl="0" indent="-193675" algn="l" rtl="0">
              <a:lnSpc>
                <a:spcPct val="100000"/>
              </a:lnSpc>
              <a:spcBef>
                <a:spcPts val="0"/>
              </a:spcBef>
              <a:spcAft>
                <a:spcPts val="0"/>
              </a:spcAft>
              <a:buClr>
                <a:schemeClr val="lt1"/>
              </a:buClr>
              <a:buSzPts val="1400"/>
              <a:buFont typeface="Arial"/>
              <a:buChar char="•"/>
            </a:pPr>
            <a:r>
              <a:rPr lang="fr-FR" sz="1100" b="0" i="0" u="none" strike="noStrike" cap="none" dirty="0">
                <a:solidFill>
                  <a:schemeClr val="bg1"/>
                </a:solidFill>
                <a:latin typeface="Arial"/>
                <a:ea typeface="Arial"/>
                <a:cs typeface="Arial"/>
                <a:sym typeface="Arial"/>
              </a:rPr>
              <a:t>Tuteurs</a:t>
            </a:r>
          </a:p>
          <a:p>
            <a:pPr marL="193675" marR="0" lvl="0" indent="-193675" algn="l" rtl="0">
              <a:lnSpc>
                <a:spcPct val="100000"/>
              </a:lnSpc>
              <a:spcBef>
                <a:spcPts val="0"/>
              </a:spcBef>
              <a:spcAft>
                <a:spcPts val="0"/>
              </a:spcAft>
              <a:buClr>
                <a:schemeClr val="lt1"/>
              </a:buClr>
              <a:buSzPts val="1400"/>
              <a:buFont typeface="Arial"/>
              <a:buChar char="•"/>
            </a:pPr>
            <a:r>
              <a:rPr lang="fr-FR" sz="1100" b="0" i="0" u="none" strike="noStrike" cap="none" dirty="0">
                <a:solidFill>
                  <a:schemeClr val="bg1"/>
                </a:solidFill>
                <a:latin typeface="Arial"/>
                <a:ea typeface="Arial"/>
                <a:cs typeface="Arial"/>
                <a:sym typeface="Arial"/>
              </a:rPr>
              <a:t>CVA</a:t>
            </a:r>
          </a:p>
          <a:p>
            <a:pPr marL="193675" marR="0" lvl="0" indent="-193675" algn="l" rtl="0">
              <a:lnSpc>
                <a:spcPct val="100000"/>
              </a:lnSpc>
              <a:spcBef>
                <a:spcPts val="0"/>
              </a:spcBef>
              <a:spcAft>
                <a:spcPts val="0"/>
              </a:spcAft>
              <a:buClr>
                <a:schemeClr val="lt1"/>
              </a:buClr>
              <a:buSzPts val="1400"/>
              <a:buFont typeface="Arial"/>
              <a:buChar char="•"/>
            </a:pPr>
            <a:r>
              <a:rPr lang="fr-FR" sz="1100" b="0" i="0" u="none" strike="noStrike" cap="none" dirty="0">
                <a:solidFill>
                  <a:schemeClr val="bg1"/>
                </a:solidFill>
                <a:latin typeface="Arial"/>
                <a:ea typeface="Arial"/>
                <a:cs typeface="Arial"/>
                <a:sym typeface="Arial"/>
              </a:rPr>
              <a:t>Coûts</a:t>
            </a:r>
            <a:endParaRPr sz="1400" b="0" i="0" u="none" strike="noStrike" cap="none" dirty="0">
              <a:solidFill>
                <a:schemeClr val="bg1"/>
              </a:solidFill>
              <a:latin typeface="Calibri"/>
              <a:ea typeface="Calibri"/>
              <a:cs typeface="Calibri"/>
              <a:sym typeface="Calibri"/>
            </a:endParaRPr>
          </a:p>
        </p:txBody>
      </p:sp>
      <p:sp>
        <p:nvSpPr>
          <p:cNvPr id="468" name="Google Shape;468;p20"/>
          <p:cNvSpPr txBox="1"/>
          <p:nvPr/>
        </p:nvSpPr>
        <p:spPr>
          <a:xfrm>
            <a:off x="4714325" y="1766839"/>
            <a:ext cx="1629977" cy="1477287"/>
          </a:xfrm>
          <a:prstGeom prst="rect">
            <a:avLst/>
          </a:prstGeom>
          <a:noFill/>
          <a:ln>
            <a:noFill/>
          </a:ln>
        </p:spPr>
        <p:txBody>
          <a:bodyPr spcFirstLastPara="1" wrap="square" lIns="91425" tIns="45700" rIns="91425" bIns="45700" anchor="t" anchorCtr="0">
            <a:spAutoFit/>
          </a:bodyPr>
          <a:lstStyle/>
          <a:p>
            <a:pPr marL="193675" marR="0" lvl="0" indent="-193675" algn="l" rtl="0">
              <a:lnSpc>
                <a:spcPct val="100000"/>
              </a:lnSpc>
              <a:spcBef>
                <a:spcPts val="0"/>
              </a:spcBef>
              <a:spcAft>
                <a:spcPts val="0"/>
              </a:spcAft>
              <a:buClr>
                <a:schemeClr val="lt1"/>
              </a:buClr>
              <a:buSzPts val="1400"/>
              <a:buFont typeface="Arial"/>
              <a:buChar char="•"/>
            </a:pPr>
            <a:r>
              <a:rPr lang="fr-FR" sz="1000" b="0" i="0" u="none" strike="noStrike" cap="none" dirty="0">
                <a:solidFill>
                  <a:schemeClr val="lt1"/>
                </a:solidFill>
                <a:latin typeface="Calibri"/>
                <a:ea typeface="Calibri"/>
                <a:cs typeface="Calibri"/>
                <a:sym typeface="Calibri"/>
              </a:rPr>
              <a:t>Adapté </a:t>
            </a:r>
          </a:p>
          <a:p>
            <a:pPr marL="193675" marR="0" lvl="0" indent="-193675" algn="l" rtl="0">
              <a:lnSpc>
                <a:spcPct val="100000"/>
              </a:lnSpc>
              <a:spcBef>
                <a:spcPts val="0"/>
              </a:spcBef>
              <a:spcAft>
                <a:spcPts val="0"/>
              </a:spcAft>
              <a:buClr>
                <a:schemeClr val="lt1"/>
              </a:buClr>
              <a:buSzPts val="1400"/>
              <a:buFont typeface="Arial"/>
              <a:buChar char="•"/>
            </a:pPr>
            <a:r>
              <a:rPr lang="fr-FR" sz="1000" b="0" i="0" u="none" strike="noStrike" cap="none" dirty="0">
                <a:solidFill>
                  <a:schemeClr val="lt1"/>
                </a:solidFill>
                <a:latin typeface="Calibri"/>
                <a:ea typeface="Calibri"/>
                <a:cs typeface="Calibri"/>
                <a:sym typeface="Calibri"/>
              </a:rPr>
              <a:t>SPS &amp; compétences de vie</a:t>
            </a:r>
          </a:p>
          <a:p>
            <a:pPr marL="193675" marR="0" lvl="0" indent="-193675" algn="l" rtl="0">
              <a:lnSpc>
                <a:spcPct val="100000"/>
              </a:lnSpc>
              <a:spcBef>
                <a:spcPts val="0"/>
              </a:spcBef>
              <a:spcAft>
                <a:spcPts val="0"/>
              </a:spcAft>
              <a:buClr>
                <a:schemeClr val="lt1"/>
              </a:buClr>
              <a:buSzPts val="1400"/>
              <a:buFont typeface="Arial"/>
              <a:buChar char="•"/>
            </a:pPr>
            <a:r>
              <a:rPr lang="fr-FR" sz="1000" b="0" i="0" u="none" strike="noStrike" cap="none" dirty="0">
                <a:solidFill>
                  <a:schemeClr val="lt1"/>
                </a:solidFill>
                <a:latin typeface="Calibri"/>
                <a:ea typeface="Calibri"/>
                <a:cs typeface="Calibri"/>
                <a:sym typeface="Calibri"/>
              </a:rPr>
              <a:t>Personnel de l'éducation</a:t>
            </a:r>
          </a:p>
          <a:p>
            <a:pPr marL="193675" marR="0" lvl="0" indent="-193675" algn="l" rtl="0">
              <a:lnSpc>
                <a:spcPct val="100000"/>
              </a:lnSpc>
              <a:spcBef>
                <a:spcPts val="0"/>
              </a:spcBef>
              <a:spcAft>
                <a:spcPts val="0"/>
              </a:spcAft>
              <a:buClr>
                <a:schemeClr val="lt1"/>
              </a:buClr>
              <a:buSzPts val="1400"/>
              <a:buFont typeface="Arial"/>
              <a:buChar char="•"/>
            </a:pPr>
            <a:r>
              <a:rPr lang="fr-FR" sz="1000" b="0" i="0" u="none" strike="noStrike" cap="none" dirty="0">
                <a:solidFill>
                  <a:schemeClr val="lt1"/>
                </a:solidFill>
                <a:latin typeface="Calibri"/>
                <a:ea typeface="Calibri"/>
                <a:cs typeface="Calibri"/>
                <a:sym typeface="Calibri"/>
              </a:rPr>
              <a:t>CVA </a:t>
            </a:r>
          </a:p>
          <a:p>
            <a:pPr marL="193675" marR="0" lvl="0" indent="-193675" algn="l" rtl="0">
              <a:lnSpc>
                <a:spcPct val="100000"/>
              </a:lnSpc>
              <a:spcBef>
                <a:spcPts val="0"/>
              </a:spcBef>
              <a:spcAft>
                <a:spcPts val="0"/>
              </a:spcAft>
              <a:buClr>
                <a:schemeClr val="lt1"/>
              </a:buClr>
              <a:buSzPts val="1400"/>
              <a:buFont typeface="Arial"/>
              <a:buChar char="•"/>
            </a:pPr>
            <a:r>
              <a:rPr lang="fr-FR" sz="1000" b="0" i="0" u="none" strike="noStrike" cap="none" dirty="0">
                <a:solidFill>
                  <a:schemeClr val="bg1"/>
                </a:solidFill>
                <a:latin typeface="Calibri"/>
                <a:ea typeface="Calibri"/>
                <a:cs typeface="Calibri"/>
                <a:sym typeface="Calibri"/>
              </a:rPr>
              <a:t>SCREAM</a:t>
            </a:r>
          </a:p>
          <a:p>
            <a:pPr marL="193675" marR="0" lvl="0" indent="-193675" algn="l" rtl="0">
              <a:lnSpc>
                <a:spcPct val="100000"/>
              </a:lnSpc>
              <a:spcBef>
                <a:spcPts val="0"/>
              </a:spcBef>
              <a:spcAft>
                <a:spcPts val="0"/>
              </a:spcAft>
              <a:buClr>
                <a:schemeClr val="lt1"/>
              </a:buClr>
              <a:buSzPts val="1400"/>
              <a:buFont typeface="Arial"/>
              <a:buChar char="•"/>
            </a:pPr>
            <a:r>
              <a:rPr lang="fr-FR" sz="1000" b="0" i="0" u="none" strike="noStrike" cap="none" dirty="0">
                <a:solidFill>
                  <a:schemeClr val="lt1"/>
                </a:solidFill>
                <a:latin typeface="Calibri"/>
                <a:ea typeface="Calibri"/>
                <a:cs typeface="Calibri"/>
                <a:sym typeface="Calibri"/>
              </a:rPr>
              <a:t>Tuteurs</a:t>
            </a:r>
          </a:p>
          <a:p>
            <a:pPr marL="193675" marR="0" lvl="0" indent="-193675" algn="l" rtl="0">
              <a:lnSpc>
                <a:spcPct val="100000"/>
              </a:lnSpc>
              <a:spcBef>
                <a:spcPts val="0"/>
              </a:spcBef>
              <a:spcAft>
                <a:spcPts val="0"/>
              </a:spcAft>
              <a:buClr>
                <a:schemeClr val="lt1"/>
              </a:buClr>
              <a:buSzPts val="1400"/>
              <a:buFont typeface="Arial"/>
              <a:buChar char="•"/>
            </a:pPr>
            <a:r>
              <a:rPr lang="fr-FR" sz="1000" b="0" i="0" u="none" strike="noStrike" cap="none" dirty="0">
                <a:solidFill>
                  <a:schemeClr val="lt1"/>
                </a:solidFill>
                <a:latin typeface="Calibri"/>
                <a:ea typeface="Calibri"/>
                <a:cs typeface="Calibri"/>
                <a:sym typeface="Calibri"/>
              </a:rPr>
              <a:t>Genre</a:t>
            </a:r>
            <a:endParaRPr sz="1000" b="0" i="0" u="none" strike="noStrike" cap="none" dirty="0">
              <a:solidFill>
                <a:schemeClr val="lt1"/>
              </a:solidFill>
              <a:latin typeface="Calibri"/>
              <a:ea typeface="Calibri"/>
              <a:cs typeface="Calibri"/>
              <a:sym typeface="Calibri"/>
            </a:endParaRPr>
          </a:p>
        </p:txBody>
      </p:sp>
      <p:sp>
        <p:nvSpPr>
          <p:cNvPr id="469" name="Google Shape;469;p20"/>
          <p:cNvSpPr/>
          <p:nvPr/>
        </p:nvSpPr>
        <p:spPr>
          <a:xfrm>
            <a:off x="7556128" y="5248575"/>
            <a:ext cx="1908000" cy="1573200"/>
          </a:xfrm>
          <a:prstGeom prst="hexagon">
            <a:avLst>
              <a:gd name="adj" fmla="val 25000"/>
              <a:gd name="vf" fmla="val 115470"/>
            </a:avLst>
          </a:prstGeom>
          <a:solidFill>
            <a:srgbClr val="AC6B97"/>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Calibri"/>
              <a:ea typeface="Calibri"/>
              <a:cs typeface="Calibri"/>
              <a:sym typeface="Calibri"/>
            </a:endParaRPr>
          </a:p>
        </p:txBody>
      </p:sp>
      <p:sp>
        <p:nvSpPr>
          <p:cNvPr id="470" name="Google Shape;470;p20"/>
          <p:cNvSpPr/>
          <p:nvPr/>
        </p:nvSpPr>
        <p:spPr>
          <a:xfrm>
            <a:off x="9097384" y="5925375"/>
            <a:ext cx="208800" cy="183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471" name="Google Shape;471;p20"/>
          <p:cNvSpPr txBox="1"/>
          <p:nvPr/>
        </p:nvSpPr>
        <p:spPr>
          <a:xfrm>
            <a:off x="9255744" y="2913019"/>
            <a:ext cx="1629977" cy="1200288"/>
          </a:xfrm>
          <a:prstGeom prst="rect">
            <a:avLst/>
          </a:prstGeom>
          <a:noFill/>
          <a:ln>
            <a:noFill/>
          </a:ln>
        </p:spPr>
        <p:txBody>
          <a:bodyPr spcFirstLastPara="1" wrap="square" lIns="91425" tIns="45700" rIns="91425" bIns="45700" anchor="t" anchorCtr="0">
            <a:spAutoFit/>
          </a:bodyPr>
          <a:lstStyle/>
          <a:p>
            <a:pPr marL="193675" marR="0" lvl="0" indent="-193675" algn="l" rtl="0">
              <a:lnSpc>
                <a:spcPct val="100000"/>
              </a:lnSpc>
              <a:spcBef>
                <a:spcPts val="0"/>
              </a:spcBef>
              <a:spcAft>
                <a:spcPts val="0"/>
              </a:spcAft>
              <a:buClr>
                <a:schemeClr val="lt1"/>
              </a:buClr>
              <a:buSzPts val="1400"/>
              <a:buFont typeface="Arial"/>
              <a:buChar char="•"/>
            </a:pPr>
            <a:r>
              <a:rPr lang="fr-FR" sz="1200" b="0" i="0" u="none" strike="noStrike" cap="none" dirty="0">
                <a:solidFill>
                  <a:schemeClr val="lt1"/>
                </a:solidFill>
                <a:latin typeface="Calibri"/>
                <a:ea typeface="Calibri"/>
                <a:cs typeface="Calibri"/>
                <a:sym typeface="Calibri"/>
              </a:rPr>
              <a:t>Adapté  </a:t>
            </a:r>
          </a:p>
          <a:p>
            <a:pPr marL="193675" marR="0" lvl="0" indent="-193675" algn="l" rtl="0">
              <a:lnSpc>
                <a:spcPct val="100000"/>
              </a:lnSpc>
              <a:spcBef>
                <a:spcPts val="0"/>
              </a:spcBef>
              <a:spcAft>
                <a:spcPts val="0"/>
              </a:spcAft>
              <a:buClr>
                <a:schemeClr val="lt1"/>
              </a:buClr>
              <a:buSzPts val="1400"/>
              <a:buFont typeface="Arial"/>
              <a:buChar char="•"/>
            </a:pPr>
            <a:r>
              <a:rPr lang="fr-FR" sz="1200" b="0" i="0" u="none" strike="noStrike" cap="none" dirty="0">
                <a:solidFill>
                  <a:schemeClr val="lt1"/>
                </a:solidFill>
                <a:latin typeface="Calibri"/>
                <a:ea typeface="Calibri"/>
                <a:cs typeface="Calibri"/>
                <a:sym typeface="Calibri"/>
              </a:rPr>
              <a:t>DPE</a:t>
            </a:r>
          </a:p>
          <a:p>
            <a:pPr marL="193675" marR="0" lvl="0" indent="-193675" algn="l" rtl="0">
              <a:lnSpc>
                <a:spcPct val="100000"/>
              </a:lnSpc>
              <a:spcBef>
                <a:spcPts val="0"/>
              </a:spcBef>
              <a:spcAft>
                <a:spcPts val="0"/>
              </a:spcAft>
              <a:buClr>
                <a:schemeClr val="lt1"/>
              </a:buClr>
              <a:buSzPts val="1400"/>
              <a:buFont typeface="Arial"/>
              <a:buChar char="•"/>
            </a:pPr>
            <a:r>
              <a:rPr lang="fr-FR" sz="1200" b="0" i="0" u="none" strike="noStrike" cap="none" dirty="0">
                <a:solidFill>
                  <a:schemeClr val="lt1"/>
                </a:solidFill>
                <a:latin typeface="Calibri"/>
                <a:ea typeface="Calibri"/>
                <a:cs typeface="Calibri"/>
                <a:sym typeface="Calibri"/>
              </a:rPr>
              <a:t>1°, 2°, supérieur</a:t>
            </a:r>
          </a:p>
          <a:p>
            <a:pPr marL="193675" marR="0" lvl="0" indent="-193675" algn="l" rtl="0">
              <a:lnSpc>
                <a:spcPct val="100000"/>
              </a:lnSpc>
              <a:spcBef>
                <a:spcPts val="0"/>
              </a:spcBef>
              <a:spcAft>
                <a:spcPts val="0"/>
              </a:spcAft>
              <a:buClr>
                <a:schemeClr val="lt1"/>
              </a:buClr>
              <a:buSzPts val="1400"/>
              <a:buFont typeface="Arial"/>
              <a:buChar char="•"/>
            </a:pPr>
            <a:r>
              <a:rPr lang="fr-FR" sz="1200" b="0" i="0" u="none" strike="noStrike" cap="none" dirty="0">
                <a:solidFill>
                  <a:schemeClr val="lt1"/>
                </a:solidFill>
                <a:latin typeface="Calibri"/>
                <a:ea typeface="Calibri"/>
                <a:cs typeface="Calibri"/>
                <a:sym typeface="Calibri"/>
              </a:rPr>
              <a:t>Remédiation </a:t>
            </a:r>
          </a:p>
          <a:p>
            <a:pPr marL="193675" marR="0" lvl="0" indent="-193675" algn="l" rtl="0">
              <a:lnSpc>
                <a:spcPct val="100000"/>
              </a:lnSpc>
              <a:spcBef>
                <a:spcPts val="0"/>
              </a:spcBef>
              <a:spcAft>
                <a:spcPts val="0"/>
              </a:spcAft>
              <a:buClr>
                <a:schemeClr val="lt1"/>
              </a:buClr>
              <a:buSzPts val="1400"/>
              <a:buFont typeface="Arial"/>
              <a:buChar char="•"/>
            </a:pPr>
            <a:r>
              <a:rPr lang="fr-FR" sz="1200" b="0" i="0" u="none" strike="noStrike" cap="none" dirty="0">
                <a:solidFill>
                  <a:schemeClr val="lt1"/>
                </a:solidFill>
                <a:latin typeface="Calibri"/>
                <a:ea typeface="Calibri"/>
                <a:cs typeface="Calibri"/>
                <a:sym typeface="Calibri"/>
              </a:rPr>
              <a:t>Compétences de vie </a:t>
            </a:r>
          </a:p>
          <a:p>
            <a:pPr marL="193675" marR="0" lvl="0" indent="-193675" algn="l" rtl="0">
              <a:lnSpc>
                <a:spcPct val="100000"/>
              </a:lnSpc>
              <a:spcBef>
                <a:spcPts val="0"/>
              </a:spcBef>
              <a:spcAft>
                <a:spcPts val="0"/>
              </a:spcAft>
              <a:buClr>
                <a:schemeClr val="lt1"/>
              </a:buClr>
              <a:buSzPts val="1400"/>
              <a:buFont typeface="Arial"/>
              <a:buChar char="•"/>
            </a:pPr>
            <a:r>
              <a:rPr lang="fr-FR" sz="1200" b="0" i="0" u="none" strike="noStrike" cap="none" dirty="0">
                <a:solidFill>
                  <a:schemeClr val="lt1"/>
                </a:solidFill>
                <a:latin typeface="Calibri"/>
                <a:ea typeface="Calibri"/>
                <a:cs typeface="Calibri"/>
                <a:sym typeface="Calibri"/>
              </a:rPr>
              <a:t>EFTP</a:t>
            </a:r>
            <a:endParaRPr sz="1200" b="0" i="0" u="none" strike="noStrike" cap="none" dirty="0">
              <a:solidFill>
                <a:schemeClr val="lt1"/>
              </a:solidFill>
              <a:latin typeface="Calibri"/>
              <a:ea typeface="Calibri"/>
              <a:cs typeface="Calibri"/>
              <a:sym typeface="Calibri"/>
            </a:endParaRPr>
          </a:p>
        </p:txBody>
      </p:sp>
      <p:sp>
        <p:nvSpPr>
          <p:cNvPr id="472" name="Google Shape;472;p20"/>
          <p:cNvSpPr txBox="1"/>
          <p:nvPr/>
        </p:nvSpPr>
        <p:spPr>
          <a:xfrm>
            <a:off x="7778381" y="3634717"/>
            <a:ext cx="1512960" cy="1384954"/>
          </a:xfrm>
          <a:prstGeom prst="rect">
            <a:avLst/>
          </a:prstGeom>
          <a:noFill/>
          <a:ln>
            <a:noFill/>
          </a:ln>
        </p:spPr>
        <p:txBody>
          <a:bodyPr spcFirstLastPara="1" wrap="square" lIns="91425" tIns="45700" rIns="91425" bIns="45700" anchor="t" anchorCtr="0">
            <a:spAutoFit/>
          </a:bodyPr>
          <a:lstStyle/>
          <a:p>
            <a:pPr marL="193675" marR="0" lvl="0" indent="-193675" algn="l" rtl="0">
              <a:lnSpc>
                <a:spcPct val="100000"/>
              </a:lnSpc>
              <a:spcBef>
                <a:spcPts val="0"/>
              </a:spcBef>
              <a:spcAft>
                <a:spcPts val="0"/>
              </a:spcAft>
              <a:buClr>
                <a:schemeClr val="lt1"/>
              </a:buClr>
              <a:buSzPts val="1400"/>
              <a:buFont typeface="Arial"/>
              <a:buChar char="•"/>
            </a:pPr>
            <a:r>
              <a:rPr lang="fr-FR" sz="1000" b="0" i="0" u="none" strike="noStrike" cap="none" dirty="0">
                <a:solidFill>
                  <a:schemeClr val="lt1"/>
                </a:solidFill>
                <a:latin typeface="Calibri"/>
                <a:ea typeface="Calibri"/>
                <a:cs typeface="Calibri"/>
                <a:sym typeface="Calibri"/>
              </a:rPr>
              <a:t>Rattrapage</a:t>
            </a:r>
          </a:p>
          <a:p>
            <a:pPr marL="193675" marR="0" lvl="0" indent="-193675" algn="l" rtl="0">
              <a:lnSpc>
                <a:spcPct val="100000"/>
              </a:lnSpc>
              <a:spcBef>
                <a:spcPts val="0"/>
              </a:spcBef>
              <a:spcAft>
                <a:spcPts val="0"/>
              </a:spcAft>
              <a:buClr>
                <a:schemeClr val="lt1"/>
              </a:buClr>
              <a:buSzPts val="1400"/>
              <a:buFont typeface="Arial"/>
              <a:buChar char="•"/>
            </a:pPr>
            <a:r>
              <a:rPr lang="fr-FR" sz="1000" b="0" i="0" u="none" strike="noStrike" cap="none" dirty="0">
                <a:solidFill>
                  <a:schemeClr val="lt1"/>
                </a:solidFill>
                <a:latin typeface="Calibri"/>
                <a:ea typeface="Calibri"/>
                <a:cs typeface="Calibri"/>
                <a:sym typeface="Calibri"/>
              </a:rPr>
              <a:t>AEP &amp; Bridging</a:t>
            </a:r>
          </a:p>
          <a:p>
            <a:pPr marL="193675" marR="0" lvl="0" indent="-193675" algn="l" rtl="0">
              <a:lnSpc>
                <a:spcPct val="100000"/>
              </a:lnSpc>
              <a:spcBef>
                <a:spcPts val="0"/>
              </a:spcBef>
              <a:spcAft>
                <a:spcPts val="0"/>
              </a:spcAft>
              <a:buClr>
                <a:schemeClr val="lt1"/>
              </a:buClr>
              <a:buSzPts val="1400"/>
              <a:buFont typeface="Arial"/>
              <a:buChar char="•"/>
            </a:pPr>
            <a:r>
              <a:rPr lang="fr-FR" sz="1000" b="0" i="0" u="none" strike="noStrike" cap="none" dirty="0">
                <a:solidFill>
                  <a:schemeClr val="lt1"/>
                </a:solidFill>
                <a:latin typeface="Calibri"/>
                <a:ea typeface="Calibri"/>
                <a:cs typeface="Calibri"/>
                <a:sym typeface="Calibri"/>
              </a:rPr>
              <a:t>NFE - </a:t>
            </a:r>
            <a:r>
              <a:rPr lang="fr-FR" sz="1000" b="0" i="0" u="none" strike="noStrike" cap="none" dirty="0">
                <a:solidFill>
                  <a:schemeClr val="bg1"/>
                </a:solidFill>
                <a:latin typeface="Calibri"/>
                <a:ea typeface="Calibri"/>
                <a:cs typeface="Calibri"/>
                <a:sym typeface="Calibri"/>
              </a:rPr>
              <a:t>BLN</a:t>
            </a:r>
            <a:r>
              <a:rPr lang="fr-FR" sz="1000" b="0" i="0" u="none" strike="noStrike" cap="none" dirty="0">
                <a:solidFill>
                  <a:schemeClr val="lt1"/>
                </a:solidFill>
                <a:latin typeface="Calibri"/>
                <a:ea typeface="Calibri"/>
                <a:cs typeface="Calibri"/>
                <a:sym typeface="Calibri"/>
              </a:rPr>
              <a:t>, compétences de vie, langue, formation professionnelle, </a:t>
            </a:r>
            <a:r>
              <a:rPr lang="fr-FR" sz="1000" b="0" i="0" u="none" strike="noStrike" cap="none" dirty="0">
                <a:solidFill>
                  <a:schemeClr val="bg1"/>
                </a:solidFill>
                <a:latin typeface="Calibri"/>
                <a:ea typeface="Calibri"/>
                <a:cs typeface="Calibri"/>
                <a:sym typeface="Calibri"/>
              </a:rPr>
              <a:t>SPS</a:t>
            </a:r>
            <a:r>
              <a:rPr lang="fr-FR" sz="1000" b="0" i="0" u="none" strike="noStrike" cap="none" dirty="0">
                <a:solidFill>
                  <a:schemeClr val="lt1"/>
                </a:solidFill>
                <a:latin typeface="Calibri"/>
                <a:ea typeface="Calibri"/>
                <a:cs typeface="Calibri"/>
                <a:sym typeface="Calibri"/>
              </a:rPr>
              <a:t>, devoirs, etc.. </a:t>
            </a:r>
            <a:endParaRPr lang="fr-FR" sz="1000" b="0" i="0" u="none" strike="noStrike" cap="none" dirty="0">
              <a:solidFill>
                <a:srgbClr val="000000"/>
              </a:solidFill>
              <a:latin typeface="Arial"/>
              <a:ea typeface="Arial"/>
              <a:cs typeface="Arial"/>
              <a:sym typeface="Arial"/>
            </a:endParaRPr>
          </a:p>
          <a:p>
            <a:pPr marL="193675" marR="0" lvl="0" indent="-104775" algn="l" rtl="0">
              <a:lnSpc>
                <a:spcPct val="100000"/>
              </a:lnSpc>
              <a:spcBef>
                <a:spcPts val="0"/>
              </a:spcBef>
              <a:spcAft>
                <a:spcPts val="0"/>
              </a:spcAft>
              <a:buClr>
                <a:schemeClr val="dk1"/>
              </a:buClr>
              <a:buSzPts val="1400"/>
              <a:buFont typeface="Arial"/>
              <a:buNone/>
            </a:pPr>
            <a:endParaRPr sz="1400" b="0" i="0" u="none" strike="noStrike" cap="none" dirty="0">
              <a:solidFill>
                <a:schemeClr val="lt1"/>
              </a:solidFill>
              <a:latin typeface="Calibri"/>
              <a:ea typeface="Calibri"/>
              <a:cs typeface="Calibri"/>
              <a:sym typeface="Calibri"/>
            </a:endParaRPr>
          </a:p>
        </p:txBody>
      </p:sp>
      <p:sp>
        <p:nvSpPr>
          <p:cNvPr id="473" name="Google Shape;473;p20"/>
          <p:cNvSpPr txBox="1"/>
          <p:nvPr/>
        </p:nvSpPr>
        <p:spPr>
          <a:xfrm>
            <a:off x="7882768" y="5214384"/>
            <a:ext cx="1383840" cy="1600398"/>
          </a:xfrm>
          <a:prstGeom prst="rect">
            <a:avLst/>
          </a:prstGeom>
          <a:noFill/>
          <a:ln>
            <a:noFill/>
          </a:ln>
        </p:spPr>
        <p:txBody>
          <a:bodyPr spcFirstLastPara="1" wrap="square" lIns="91425" tIns="45700" rIns="91425" bIns="45700" anchor="t" anchorCtr="0">
            <a:spAutoFit/>
          </a:bodyPr>
          <a:lstStyle/>
          <a:p>
            <a:pPr marL="193675" marR="0" lvl="0" indent="-193675" algn="l" rtl="0">
              <a:lnSpc>
                <a:spcPct val="100000"/>
              </a:lnSpc>
              <a:spcBef>
                <a:spcPts val="0"/>
              </a:spcBef>
              <a:spcAft>
                <a:spcPts val="0"/>
              </a:spcAft>
              <a:buClr>
                <a:schemeClr val="lt1"/>
              </a:buClr>
              <a:buSzPts val="1400"/>
              <a:buFont typeface="Arial"/>
              <a:buChar char="•"/>
            </a:pPr>
            <a:r>
              <a:rPr lang="en-GB" sz="1200" b="0" i="0" u="none" strike="noStrike" cap="none" dirty="0">
                <a:solidFill>
                  <a:schemeClr val="lt1"/>
                </a:solidFill>
                <a:latin typeface="Calibri"/>
                <a:ea typeface="Calibri"/>
                <a:cs typeface="Calibri"/>
                <a:sym typeface="Calibri"/>
              </a:rPr>
              <a:t>Éducation mobile </a:t>
            </a:r>
            <a:endParaRPr sz="1200" b="0" i="0" u="none" strike="noStrike" cap="none" dirty="0">
              <a:solidFill>
                <a:srgbClr val="000000"/>
              </a:solidFill>
              <a:latin typeface="Arial"/>
              <a:ea typeface="Arial"/>
              <a:cs typeface="Arial"/>
              <a:sym typeface="Arial"/>
            </a:endParaRPr>
          </a:p>
          <a:p>
            <a:pPr marL="193675" marR="0" lvl="0" indent="-193675" algn="l" rtl="0">
              <a:lnSpc>
                <a:spcPct val="100000"/>
              </a:lnSpc>
              <a:spcBef>
                <a:spcPts val="0"/>
              </a:spcBef>
              <a:spcAft>
                <a:spcPts val="0"/>
              </a:spcAft>
              <a:buClr>
                <a:schemeClr val="lt1"/>
              </a:buClr>
              <a:buSzPts val="1400"/>
              <a:buFont typeface="Arial"/>
              <a:buChar char="•"/>
            </a:pPr>
            <a:r>
              <a:rPr lang="en-GB" sz="1200" b="0" i="0" u="none" strike="noStrike" cap="none" dirty="0">
                <a:solidFill>
                  <a:schemeClr val="lt1"/>
                </a:solidFill>
                <a:latin typeface="Calibri"/>
                <a:ea typeface="Calibri"/>
                <a:cs typeface="Calibri"/>
                <a:sym typeface="Calibri"/>
              </a:rPr>
              <a:t>Garde d'enfants</a:t>
            </a:r>
            <a:endParaRPr sz="1200" b="0" i="0" u="none" strike="noStrike" cap="none" dirty="0">
              <a:solidFill>
                <a:srgbClr val="000000"/>
              </a:solidFill>
              <a:latin typeface="Arial"/>
              <a:ea typeface="Arial"/>
              <a:cs typeface="Arial"/>
              <a:sym typeface="Arial"/>
            </a:endParaRPr>
          </a:p>
          <a:p>
            <a:pPr marL="193675" marR="0" lvl="0" indent="-193675" algn="l" rtl="0">
              <a:lnSpc>
                <a:spcPct val="100000"/>
              </a:lnSpc>
              <a:spcBef>
                <a:spcPts val="0"/>
              </a:spcBef>
              <a:spcAft>
                <a:spcPts val="0"/>
              </a:spcAft>
              <a:buClr>
                <a:schemeClr val="lt1"/>
              </a:buClr>
              <a:buSzPts val="1400"/>
              <a:buFont typeface="Arial"/>
              <a:buChar char="•"/>
            </a:pPr>
            <a:r>
              <a:rPr lang="en-GB" sz="1200" b="0" i="0" u="none" strike="noStrike" cap="none" dirty="0">
                <a:solidFill>
                  <a:schemeClr val="lt1"/>
                </a:solidFill>
                <a:latin typeface="Calibri"/>
                <a:ea typeface="Calibri"/>
                <a:cs typeface="Calibri"/>
                <a:sym typeface="Calibri"/>
              </a:rPr>
              <a:t>Horaires adaptés</a:t>
            </a:r>
            <a:endParaRPr sz="1200" b="0" i="0" u="none" strike="noStrike" cap="none" dirty="0">
              <a:solidFill>
                <a:srgbClr val="000000"/>
              </a:solidFill>
              <a:latin typeface="Arial"/>
              <a:ea typeface="Arial"/>
              <a:cs typeface="Arial"/>
              <a:sym typeface="Arial"/>
            </a:endParaRPr>
          </a:p>
          <a:p>
            <a:pPr marL="193675" marR="0" lvl="0" indent="-193675" algn="l" rtl="0">
              <a:lnSpc>
                <a:spcPct val="100000"/>
              </a:lnSpc>
              <a:spcBef>
                <a:spcPts val="0"/>
              </a:spcBef>
              <a:spcAft>
                <a:spcPts val="0"/>
              </a:spcAft>
              <a:buClr>
                <a:schemeClr val="lt1"/>
              </a:buClr>
              <a:buSzPts val="1400"/>
              <a:buFont typeface="Arial"/>
              <a:buChar char="•"/>
            </a:pPr>
            <a:r>
              <a:rPr lang="en-GB" sz="1200" b="0" i="0" u="none" strike="noStrike" cap="none" dirty="0">
                <a:solidFill>
                  <a:schemeClr val="lt1"/>
                </a:solidFill>
                <a:latin typeface="Calibri"/>
                <a:ea typeface="Calibri"/>
                <a:cs typeface="Calibri"/>
                <a:sym typeface="Calibri"/>
              </a:rPr>
              <a:t>Autoformation</a:t>
            </a:r>
            <a:endParaRPr sz="1200" b="0" i="0" u="none" strike="noStrike" cap="none" dirty="0">
              <a:solidFill>
                <a:srgbClr val="000000"/>
              </a:solidFill>
              <a:latin typeface="Arial"/>
              <a:ea typeface="Arial"/>
              <a:cs typeface="Arial"/>
              <a:sym typeface="Arial"/>
            </a:endParaRPr>
          </a:p>
          <a:p>
            <a:pPr marL="193675" marR="0" lvl="0" indent="-193675" algn="l" rtl="0">
              <a:lnSpc>
                <a:spcPct val="100000"/>
              </a:lnSpc>
              <a:spcBef>
                <a:spcPts val="0"/>
              </a:spcBef>
              <a:spcAft>
                <a:spcPts val="0"/>
              </a:spcAft>
              <a:buClr>
                <a:schemeClr val="lt1"/>
              </a:buClr>
              <a:buSzPts val="1400"/>
              <a:buFont typeface="Arial"/>
              <a:buChar char="•"/>
            </a:pPr>
            <a:r>
              <a:rPr lang="en-GB" sz="1200" b="0" i="0" u="none" strike="noStrike" cap="none" dirty="0">
                <a:solidFill>
                  <a:schemeClr val="bg1"/>
                </a:solidFill>
                <a:latin typeface="Calibri"/>
                <a:ea typeface="Calibri"/>
                <a:cs typeface="Calibri"/>
                <a:sym typeface="Calibri"/>
              </a:rPr>
              <a:t>CFS/AFS/TLS </a:t>
            </a:r>
            <a:endParaRPr sz="1200" b="0" i="0" u="none" strike="noStrike" cap="none" dirty="0">
              <a:solidFill>
                <a:schemeClr val="bg1"/>
              </a:solidFill>
              <a:latin typeface="Arial"/>
              <a:ea typeface="Arial"/>
              <a:cs typeface="Arial"/>
              <a:sym typeface="Arial"/>
            </a:endParaRPr>
          </a:p>
          <a:p>
            <a:pPr marL="193675" marR="0" lvl="0" indent="-104775" algn="l" rtl="0">
              <a:lnSpc>
                <a:spcPct val="100000"/>
              </a:lnSpc>
              <a:spcBef>
                <a:spcPts val="0"/>
              </a:spcBef>
              <a:spcAft>
                <a:spcPts val="0"/>
              </a:spcAft>
              <a:buClr>
                <a:schemeClr val="dk1"/>
              </a:buClr>
              <a:buSzPts val="1400"/>
              <a:buFont typeface="Arial"/>
              <a:buNone/>
            </a:pPr>
            <a:endParaRPr sz="1400" b="0" i="0" u="none" strike="noStrike" cap="none" dirty="0">
              <a:solidFill>
                <a:schemeClr val="lt1"/>
              </a:solidFill>
              <a:latin typeface="Calibri"/>
              <a:ea typeface="Calibri"/>
              <a:cs typeface="Calibri"/>
              <a:sym typeface="Calibri"/>
            </a:endParaRPr>
          </a:p>
        </p:txBody>
      </p:sp>
      <p:sp>
        <p:nvSpPr>
          <p:cNvPr id="474" name="Google Shape;474;p20"/>
          <p:cNvSpPr txBox="1"/>
          <p:nvPr/>
        </p:nvSpPr>
        <p:spPr>
          <a:xfrm>
            <a:off x="6198158" y="4481920"/>
            <a:ext cx="1527194" cy="1415732"/>
          </a:xfrm>
          <a:prstGeom prst="rect">
            <a:avLst/>
          </a:prstGeom>
          <a:noFill/>
          <a:ln>
            <a:noFill/>
          </a:ln>
        </p:spPr>
        <p:txBody>
          <a:bodyPr spcFirstLastPara="1" wrap="square" lIns="91425" tIns="45700" rIns="91425" bIns="45700" anchor="t" anchorCtr="0">
            <a:spAutoFit/>
          </a:bodyPr>
          <a:lstStyle/>
          <a:p>
            <a:pPr marL="193675" marR="0" lvl="0" indent="-193675" algn="l" rtl="0">
              <a:lnSpc>
                <a:spcPct val="100000"/>
              </a:lnSpc>
              <a:spcBef>
                <a:spcPts val="0"/>
              </a:spcBef>
              <a:spcAft>
                <a:spcPts val="0"/>
              </a:spcAft>
              <a:buClr>
                <a:schemeClr val="lt1"/>
              </a:buClr>
              <a:buSzPts val="1400"/>
              <a:buFont typeface="Arial"/>
              <a:buChar char="•"/>
            </a:pPr>
            <a:r>
              <a:rPr lang="fr-FR" sz="1200" b="0" i="0" u="none" strike="noStrike" cap="none" dirty="0">
                <a:solidFill>
                  <a:schemeClr val="lt1"/>
                </a:solidFill>
                <a:latin typeface="Calibri"/>
                <a:ea typeface="Calibri"/>
                <a:cs typeface="Calibri"/>
                <a:sym typeface="Calibri"/>
              </a:rPr>
              <a:t>Programme complet de services multiples</a:t>
            </a:r>
          </a:p>
          <a:p>
            <a:pPr marL="193675" marR="0" lvl="0" indent="-193675" algn="l" rtl="0">
              <a:lnSpc>
                <a:spcPct val="100000"/>
              </a:lnSpc>
              <a:spcBef>
                <a:spcPts val="0"/>
              </a:spcBef>
              <a:spcAft>
                <a:spcPts val="0"/>
              </a:spcAft>
              <a:buClr>
                <a:schemeClr val="lt1"/>
              </a:buClr>
              <a:buSzPts val="1400"/>
              <a:buFont typeface="Arial"/>
              <a:buChar char="•"/>
            </a:pPr>
            <a:r>
              <a:rPr lang="fr-FR" sz="1200" b="0" i="0" u="none" strike="noStrike" cap="none" dirty="0">
                <a:solidFill>
                  <a:schemeClr val="lt1"/>
                </a:solidFill>
                <a:latin typeface="Calibri"/>
                <a:ea typeface="Calibri"/>
                <a:cs typeface="Calibri"/>
                <a:sym typeface="Calibri"/>
              </a:rPr>
              <a:t>Économique,</a:t>
            </a:r>
            <a:r>
              <a:rPr lang="fr-FR" sz="1200" b="0" i="0" u="none" strike="noStrike" cap="none" dirty="0">
                <a:solidFill>
                  <a:schemeClr val="bg1"/>
                </a:solidFill>
                <a:latin typeface="Calibri"/>
                <a:ea typeface="Calibri"/>
                <a:cs typeface="Calibri"/>
                <a:sym typeface="Calibri"/>
              </a:rPr>
              <a:t> IGA</a:t>
            </a:r>
            <a:r>
              <a:rPr lang="fr-FR" sz="1200" b="0" i="0" u="none" strike="noStrike" cap="none" dirty="0">
                <a:solidFill>
                  <a:schemeClr val="lt1"/>
                </a:solidFill>
                <a:latin typeface="Calibri"/>
                <a:ea typeface="Calibri"/>
                <a:cs typeface="Calibri"/>
                <a:sym typeface="Calibri"/>
              </a:rPr>
              <a:t>, professionnel</a:t>
            </a:r>
          </a:p>
          <a:p>
            <a:pPr marL="193675" marR="0" lvl="0" indent="-193675" algn="l" rtl="0">
              <a:lnSpc>
                <a:spcPct val="100000"/>
              </a:lnSpc>
              <a:spcBef>
                <a:spcPts val="0"/>
              </a:spcBef>
              <a:spcAft>
                <a:spcPts val="0"/>
              </a:spcAft>
              <a:buClr>
                <a:schemeClr val="lt1"/>
              </a:buClr>
              <a:buSzPts val="1400"/>
              <a:buFont typeface="Arial"/>
              <a:buChar char="•"/>
            </a:pPr>
            <a:r>
              <a:rPr lang="fr-FR" sz="1200" b="0" i="0" u="none" strike="noStrike" cap="none" dirty="0">
                <a:solidFill>
                  <a:schemeClr val="lt1"/>
                </a:solidFill>
                <a:latin typeface="Calibri"/>
                <a:ea typeface="Calibri"/>
                <a:cs typeface="Calibri"/>
                <a:sym typeface="Calibri"/>
              </a:rPr>
              <a:t>Social émotionnel</a:t>
            </a:r>
            <a:r>
              <a:rPr lang="en-GB" sz="1200" b="0" i="0" u="none" strike="noStrike" cap="none" dirty="0">
                <a:solidFill>
                  <a:schemeClr val="lt1"/>
                </a:solidFill>
                <a:latin typeface="Calibri"/>
                <a:ea typeface="Calibri"/>
                <a:cs typeface="Calibri"/>
                <a:sym typeface="Calibri"/>
              </a:rPr>
              <a:t>  </a:t>
            </a:r>
            <a:endParaRPr sz="1200" b="0" i="0" u="none" strike="noStrike" cap="none" dirty="0">
              <a:solidFill>
                <a:srgbClr val="000000"/>
              </a:solidFill>
              <a:latin typeface="Arial"/>
              <a:ea typeface="Arial"/>
              <a:cs typeface="Arial"/>
              <a:sym typeface="Arial"/>
            </a:endParaRPr>
          </a:p>
          <a:p>
            <a:pPr marR="0" lvl="0" algn="l" rtl="0">
              <a:lnSpc>
                <a:spcPct val="100000"/>
              </a:lnSpc>
              <a:spcBef>
                <a:spcPts val="0"/>
              </a:spcBef>
              <a:spcAft>
                <a:spcPts val="0"/>
              </a:spcAft>
              <a:buClr>
                <a:schemeClr val="lt1"/>
              </a:buClr>
              <a:buSzPts val="1400"/>
            </a:pPr>
            <a:endParaRPr sz="1400" b="0" i="0" u="none" strike="noStrike" cap="none" dirty="0">
              <a:solidFill>
                <a:srgbClr val="000000"/>
              </a:solidFill>
              <a:latin typeface="Arial"/>
              <a:ea typeface="Arial"/>
              <a:cs typeface="Arial"/>
              <a:sym typeface="Arial"/>
            </a:endParaRPr>
          </a:p>
        </p:txBody>
      </p:sp>
      <p:pic>
        <p:nvPicPr>
          <p:cNvPr id="475" name="Google Shape;475;p20" descr="Logo, company name&#10;&#10;Description automatically generated"/>
          <p:cNvPicPr preferRelativeResize="0"/>
          <p:nvPr/>
        </p:nvPicPr>
        <p:blipFill rotWithShape="1">
          <a:blip r:embed="rId3">
            <a:alphaModFix/>
          </a:blip>
          <a:srcRect/>
          <a:stretch/>
        </p:blipFill>
        <p:spPr>
          <a:xfrm>
            <a:off x="9824309" y="-33668"/>
            <a:ext cx="2309257" cy="1820602"/>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80"/>
        <p:cNvGrpSpPr/>
        <p:nvPr/>
      </p:nvGrpSpPr>
      <p:grpSpPr>
        <a:xfrm>
          <a:off x="0" y="0"/>
          <a:ext cx="0" cy="0"/>
          <a:chOff x="0" y="0"/>
          <a:chExt cx="0" cy="0"/>
        </a:xfrm>
      </p:grpSpPr>
      <p:sp>
        <p:nvSpPr>
          <p:cNvPr id="481" name="Google Shape;481;p21"/>
          <p:cNvSpPr txBox="1">
            <a:spLocks noGrp="1"/>
          </p:cNvSpPr>
          <p:nvPr>
            <p:ph type="title"/>
          </p:nvPr>
        </p:nvSpPr>
        <p:spPr>
          <a:xfrm>
            <a:off x="271394" y="365125"/>
            <a:ext cx="10900229"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70995C"/>
              </a:buClr>
              <a:buSzPts val="3600"/>
              <a:buFont typeface="Helvetica Neue"/>
              <a:buNone/>
            </a:pPr>
            <a:r>
              <a:rPr lang="en-GB" sz="3000" dirty="0">
                <a:solidFill>
                  <a:srgbClr val="70995C"/>
                </a:solidFill>
              </a:rPr>
              <a:t>ACCÈS ET ENVIRONNEMENT D’APPRENTISSAGE: PROTECTION &amp; BIEN-ÊTRE</a:t>
            </a:r>
            <a:endParaRPr sz="3000" dirty="0"/>
          </a:p>
        </p:txBody>
      </p:sp>
      <p:sp>
        <p:nvSpPr>
          <p:cNvPr id="482" name="Google Shape;482;p21"/>
          <p:cNvSpPr txBox="1">
            <a:spLocks noGrp="1"/>
          </p:cNvSpPr>
          <p:nvPr>
            <p:ph type="body" idx="2"/>
          </p:nvPr>
        </p:nvSpPr>
        <p:spPr>
          <a:xfrm>
            <a:off x="449611" y="2903979"/>
            <a:ext cx="5561237" cy="3563083"/>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accent1"/>
              </a:buClr>
              <a:buSzPts val="2000"/>
              <a:buChar char="•"/>
            </a:pPr>
            <a:r>
              <a:rPr lang="fr-FR" sz="2000" dirty="0"/>
              <a:t>Identifier et traiter :  </a:t>
            </a:r>
          </a:p>
          <a:p>
            <a:pPr marL="685800" lvl="1" indent="-228600">
              <a:spcBef>
                <a:spcPts val="0"/>
              </a:spcBef>
              <a:buSzPts val="2000"/>
            </a:pPr>
            <a:r>
              <a:rPr lang="fr-FR" sz="1600" dirty="0"/>
              <a:t>Risques de travail des enfants associés à l'éducation (enlèvement/recrutement forcé à partir des écoles, exploitation sexuelle par les enseignants, activités des enfants dans les écoles).</a:t>
            </a:r>
          </a:p>
          <a:p>
            <a:pPr marL="685800" lvl="1" indent="-228600">
              <a:spcBef>
                <a:spcPts val="0"/>
              </a:spcBef>
              <a:buSzPts val="2000"/>
            </a:pPr>
            <a:r>
              <a:rPr lang="fr-FR" sz="1600" dirty="0"/>
              <a:t>Stigmatisation et discrimination des enfants qui travaillent </a:t>
            </a:r>
          </a:p>
          <a:p>
            <a:pPr marL="685800" lvl="1" indent="-228600">
              <a:spcBef>
                <a:spcPts val="0"/>
              </a:spcBef>
              <a:buSzPts val="2000"/>
            </a:pPr>
            <a:r>
              <a:rPr lang="fr-FR" sz="1600" dirty="0"/>
              <a:t>Besoins spécifiques des filles  </a:t>
            </a:r>
          </a:p>
          <a:p>
            <a:pPr marL="228600" lvl="0" indent="-228600" algn="l" rtl="0">
              <a:lnSpc>
                <a:spcPct val="90000"/>
              </a:lnSpc>
              <a:spcBef>
                <a:spcPts val="0"/>
              </a:spcBef>
              <a:spcAft>
                <a:spcPts val="0"/>
              </a:spcAft>
              <a:buClr>
                <a:schemeClr val="accent1"/>
              </a:buClr>
              <a:buSzPts val="2000"/>
              <a:buChar char="•"/>
            </a:pPr>
            <a:r>
              <a:rPr lang="fr-FR" sz="2000" dirty="0"/>
              <a:t>Mesures pour prévenir et répondre à la VBG dans les écoles</a:t>
            </a:r>
          </a:p>
          <a:p>
            <a:pPr marL="228600" lvl="0" indent="-228600" algn="l" rtl="0">
              <a:lnSpc>
                <a:spcPct val="90000"/>
              </a:lnSpc>
              <a:spcBef>
                <a:spcPts val="0"/>
              </a:spcBef>
              <a:spcAft>
                <a:spcPts val="0"/>
              </a:spcAft>
              <a:buClr>
                <a:schemeClr val="accent1"/>
              </a:buClr>
              <a:buSzPts val="2000"/>
              <a:buChar char="•"/>
            </a:pPr>
            <a:r>
              <a:rPr lang="fr-FR" sz="2000" dirty="0"/>
              <a:t>Garder en sécurité les documents et les informations concernant l'inscription </a:t>
            </a:r>
            <a:r>
              <a:rPr lang="en-GB" sz="2000" dirty="0"/>
              <a:t>–</a:t>
            </a:r>
            <a:r>
              <a:rPr lang="fr-FR" sz="2000" dirty="0"/>
              <a:t> confidentialité et sécurité </a:t>
            </a:r>
            <a:endParaRPr lang="fr-FR" dirty="0"/>
          </a:p>
        </p:txBody>
      </p:sp>
      <p:sp>
        <p:nvSpPr>
          <p:cNvPr id="483" name="Google Shape;483;p21"/>
          <p:cNvSpPr txBox="1">
            <a:spLocks noGrp="1"/>
          </p:cNvSpPr>
          <p:nvPr>
            <p:ph type="body" idx="1"/>
          </p:nvPr>
        </p:nvSpPr>
        <p:spPr>
          <a:xfrm>
            <a:off x="271394" y="1912727"/>
            <a:ext cx="4736035" cy="769213"/>
          </a:xfrm>
          <a:prstGeom prst="rect">
            <a:avLst/>
          </a:prstGeom>
          <a:noFill/>
          <a:ln>
            <a:noFill/>
          </a:ln>
        </p:spPr>
        <p:txBody>
          <a:bodyPr spcFirstLastPara="1" wrap="square" lIns="91425" tIns="45700" rIns="91425" bIns="45700" anchor="t" anchorCtr="0">
            <a:normAutofit fontScale="85000" lnSpcReduction="10000"/>
          </a:bodyPr>
          <a:lstStyle/>
          <a:p>
            <a:pPr marL="0" lvl="0" indent="0" algn="ctr" rtl="0">
              <a:lnSpc>
                <a:spcPct val="90000"/>
              </a:lnSpc>
              <a:spcBef>
                <a:spcPts val="0"/>
              </a:spcBef>
              <a:spcAft>
                <a:spcPts val="0"/>
              </a:spcAft>
              <a:buClr>
                <a:schemeClr val="accent1"/>
              </a:buClr>
              <a:buSzPts val="2800"/>
              <a:buNone/>
            </a:pPr>
            <a:r>
              <a:rPr lang="fr-FR" dirty="0"/>
              <a:t>Promouvoir un apprentissage sûr et sécurisé pour tous</a:t>
            </a:r>
            <a:endParaRPr dirty="0"/>
          </a:p>
        </p:txBody>
      </p:sp>
      <p:sp>
        <p:nvSpPr>
          <p:cNvPr id="484" name="Google Shape;484;p21"/>
          <p:cNvSpPr txBox="1"/>
          <p:nvPr/>
        </p:nvSpPr>
        <p:spPr>
          <a:xfrm>
            <a:off x="6266830" y="1792067"/>
            <a:ext cx="5561243" cy="1399381"/>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accent1"/>
              </a:buClr>
              <a:buSzPts val="2800"/>
              <a:buFont typeface="Arial"/>
              <a:buNone/>
            </a:pPr>
            <a:r>
              <a:rPr lang="fr-FR" sz="2400" b="1" i="0" u="none" strike="noStrike" cap="none" dirty="0">
                <a:solidFill>
                  <a:schemeClr val="accent1"/>
                </a:solidFill>
                <a:latin typeface="Helvetica Neue"/>
                <a:ea typeface="Helvetica Neue"/>
                <a:cs typeface="Helvetica Neue"/>
                <a:sym typeface="Helvetica Neue"/>
              </a:rPr>
              <a:t>Promouvoir un environnement d'apprentissage sûr et favorable pour les enfants retirés du TE</a:t>
            </a:r>
            <a:endParaRPr sz="2400" b="0" i="0" u="none" strike="noStrike" cap="none" dirty="0">
              <a:solidFill>
                <a:srgbClr val="000000"/>
              </a:solidFill>
              <a:latin typeface="Arial"/>
              <a:ea typeface="Arial"/>
              <a:cs typeface="Arial"/>
              <a:sym typeface="Arial"/>
            </a:endParaRPr>
          </a:p>
        </p:txBody>
      </p:sp>
      <p:cxnSp>
        <p:nvCxnSpPr>
          <p:cNvPr id="485" name="Google Shape;485;p21"/>
          <p:cNvCxnSpPr/>
          <p:nvPr/>
        </p:nvCxnSpPr>
        <p:spPr>
          <a:xfrm>
            <a:off x="6092492" y="319144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486" name="Google Shape;486;p21"/>
          <p:cNvSpPr txBox="1"/>
          <p:nvPr/>
        </p:nvSpPr>
        <p:spPr>
          <a:xfrm>
            <a:off x="6879168" y="3429000"/>
            <a:ext cx="4948905" cy="3503612"/>
          </a:xfrm>
          <a:prstGeom prst="rect">
            <a:avLst/>
          </a:prstGeom>
          <a:noFill/>
          <a:ln>
            <a:noFill/>
          </a:ln>
        </p:spPr>
        <p:txBody>
          <a:bodyPr spcFirstLastPara="1" wrap="square" lIns="91425" tIns="45700" rIns="91425" bIns="45700" anchor="t" anchorCtr="0">
            <a:normAutofit/>
          </a:bodyPr>
          <a:lstStyle/>
          <a:p>
            <a:pPr marL="228600" marR="0" lvl="0" indent="-88900" algn="l" rtl="0">
              <a:lnSpc>
                <a:spcPct val="90000"/>
              </a:lnSpc>
              <a:spcBef>
                <a:spcPts val="0"/>
              </a:spcBef>
              <a:spcAft>
                <a:spcPts val="0"/>
              </a:spcAft>
              <a:buClr>
                <a:schemeClr val="accent1"/>
              </a:buClr>
              <a:buSzPts val="2200"/>
              <a:buFont typeface="Arial"/>
              <a:buNone/>
            </a:pPr>
            <a:endParaRPr sz="2200" b="0" i="0" u="none" strike="noStrike" cap="none" dirty="0">
              <a:solidFill>
                <a:schemeClr val="dk1"/>
              </a:solidFill>
              <a:latin typeface="Helvetica Neue"/>
              <a:ea typeface="Helvetica Neue"/>
              <a:cs typeface="Helvetica Neue"/>
              <a:sym typeface="Helvetica Neue"/>
            </a:endParaRPr>
          </a:p>
        </p:txBody>
      </p:sp>
      <p:sp>
        <p:nvSpPr>
          <p:cNvPr id="487" name="Google Shape;487;p21"/>
          <p:cNvSpPr txBox="1"/>
          <p:nvPr/>
        </p:nvSpPr>
        <p:spPr>
          <a:xfrm>
            <a:off x="6630757" y="3191448"/>
            <a:ext cx="5197316" cy="3063874"/>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0"/>
              </a:spcBef>
              <a:spcAft>
                <a:spcPts val="0"/>
              </a:spcAft>
              <a:buClr>
                <a:schemeClr val="accent1"/>
              </a:buClr>
              <a:buSzPts val="2000"/>
              <a:buFont typeface="Arial"/>
              <a:buChar char="•"/>
            </a:pPr>
            <a:r>
              <a:rPr lang="fr-FR" sz="2000" b="0" i="0" u="none" strike="noStrike" cap="none" dirty="0">
                <a:solidFill>
                  <a:schemeClr val="dk1"/>
                </a:solidFill>
                <a:latin typeface="Helvetica Neue"/>
                <a:ea typeface="Helvetica Neue"/>
                <a:cs typeface="Helvetica Neue"/>
                <a:sym typeface="Helvetica Neue"/>
              </a:rPr>
              <a:t>Soutien individuel ou en groupe </a:t>
            </a:r>
          </a:p>
          <a:p>
            <a:pPr marL="228600" marR="0" lvl="0" indent="-228600" algn="l" rtl="0">
              <a:lnSpc>
                <a:spcPct val="90000"/>
              </a:lnSpc>
              <a:spcBef>
                <a:spcPts val="0"/>
              </a:spcBef>
              <a:spcAft>
                <a:spcPts val="0"/>
              </a:spcAft>
              <a:buClr>
                <a:schemeClr val="accent1"/>
              </a:buClr>
              <a:buSzPts val="2000"/>
              <a:buFont typeface="Arial"/>
              <a:buChar char="•"/>
            </a:pPr>
            <a:r>
              <a:rPr lang="fr-FR" sz="2000" b="0" i="0" u="none" strike="noStrike" cap="none" dirty="0">
                <a:solidFill>
                  <a:schemeClr val="dk1"/>
                </a:solidFill>
                <a:latin typeface="Helvetica Neue"/>
                <a:ea typeface="Helvetica Neue"/>
                <a:cs typeface="Helvetica Neue"/>
                <a:sym typeface="Helvetica Neue"/>
              </a:rPr>
              <a:t>Activités visant à renforcer l'estime de soi et à promouvoir le bien-être psychosocial </a:t>
            </a:r>
          </a:p>
          <a:p>
            <a:pPr marL="228600" marR="0" lvl="0" indent="-228600" algn="l" rtl="0">
              <a:lnSpc>
                <a:spcPct val="90000"/>
              </a:lnSpc>
              <a:spcBef>
                <a:spcPts val="0"/>
              </a:spcBef>
              <a:spcAft>
                <a:spcPts val="0"/>
              </a:spcAft>
              <a:buClr>
                <a:schemeClr val="accent1"/>
              </a:buClr>
              <a:buSzPts val="2000"/>
              <a:buFont typeface="Arial"/>
              <a:buChar char="•"/>
            </a:pPr>
            <a:r>
              <a:rPr lang="fr-FR" sz="2000" b="0" i="0" u="none" strike="noStrike" cap="none" dirty="0">
                <a:solidFill>
                  <a:schemeClr val="dk1"/>
                </a:solidFill>
                <a:latin typeface="Helvetica Neue"/>
                <a:ea typeface="Helvetica Neue"/>
                <a:cs typeface="Helvetica Neue"/>
                <a:sym typeface="Helvetica Neue"/>
              </a:rPr>
              <a:t>Orientation et soutien pour les enseignants afin de répondre aux besoins des enfants subissant le TE et les PFTE</a:t>
            </a:r>
          </a:p>
          <a:p>
            <a:pPr marL="228600" marR="0" lvl="0" indent="-228600" algn="l" rtl="0">
              <a:lnSpc>
                <a:spcPct val="90000"/>
              </a:lnSpc>
              <a:spcBef>
                <a:spcPts val="0"/>
              </a:spcBef>
              <a:spcAft>
                <a:spcPts val="0"/>
              </a:spcAft>
              <a:buClr>
                <a:schemeClr val="accent1"/>
              </a:buClr>
              <a:buSzPts val="2000"/>
              <a:buFont typeface="Arial"/>
              <a:buChar char="•"/>
            </a:pPr>
            <a:r>
              <a:rPr lang="fr-FR" sz="2000" b="0" i="0" u="none" strike="noStrike" cap="none" dirty="0">
                <a:solidFill>
                  <a:schemeClr val="dk1"/>
                </a:solidFill>
                <a:latin typeface="Helvetica Neue"/>
                <a:ea typeface="Helvetica Neue"/>
                <a:cs typeface="Helvetica Neue"/>
                <a:sym typeface="Helvetica Neue"/>
              </a:rPr>
              <a:t>Protection de la documentation et des informations relatives à l'inscription </a:t>
            </a:r>
            <a:r>
              <a:rPr lang="en-GB" sz="2000" b="0" i="0" u="none" strike="noStrike" cap="none" dirty="0">
                <a:solidFill>
                  <a:schemeClr val="dk1"/>
                </a:solidFill>
                <a:latin typeface="Helvetica Neue"/>
                <a:ea typeface="Helvetica Neue"/>
                <a:cs typeface="Helvetica Neue"/>
                <a:sym typeface="Helvetica Neue"/>
              </a:rPr>
              <a:t>–</a:t>
            </a:r>
            <a:r>
              <a:rPr lang="fr-FR" sz="2000" b="0" i="0" u="none" strike="noStrike" cap="none" dirty="0">
                <a:solidFill>
                  <a:schemeClr val="dk1"/>
                </a:solidFill>
                <a:latin typeface="Helvetica Neue"/>
                <a:ea typeface="Helvetica Neue"/>
                <a:cs typeface="Helvetica Neue"/>
                <a:sym typeface="Helvetica Neue"/>
              </a:rPr>
              <a:t> confidentialité et sécurité</a:t>
            </a:r>
            <a:r>
              <a:rPr lang="en-GB" sz="2000" b="0" i="0" u="none" strike="noStrike" cap="none" dirty="0">
                <a:solidFill>
                  <a:schemeClr val="dk1"/>
                </a:solidFill>
                <a:latin typeface="Helvetica Neue"/>
                <a:ea typeface="Helvetica Neue"/>
                <a:cs typeface="Helvetica Neue"/>
                <a:sym typeface="Helvetica Neue"/>
              </a:rPr>
              <a:t> </a:t>
            </a:r>
            <a:endParaRPr sz="1400" b="0" i="0" u="none" strike="noStrike" cap="none" dirty="0">
              <a:solidFill>
                <a:srgbClr val="000000"/>
              </a:solidFill>
              <a:latin typeface="Arial"/>
              <a:ea typeface="Arial"/>
              <a:cs typeface="Arial"/>
              <a:sym typeface="Arial"/>
            </a:endParaRPr>
          </a:p>
          <a:p>
            <a:pPr marL="228600" marR="0" lvl="0" indent="-101600" algn="l" rtl="0">
              <a:lnSpc>
                <a:spcPct val="90000"/>
              </a:lnSpc>
              <a:spcBef>
                <a:spcPts val="1000"/>
              </a:spcBef>
              <a:spcAft>
                <a:spcPts val="0"/>
              </a:spcAft>
              <a:buClr>
                <a:schemeClr val="accent1"/>
              </a:buClr>
              <a:buSzPts val="2000"/>
              <a:buFont typeface="Arial"/>
              <a:buNone/>
            </a:pPr>
            <a:endParaRPr sz="2000" b="0" i="0" u="none" strike="noStrike" cap="none" dirty="0">
              <a:solidFill>
                <a:schemeClr val="dk1"/>
              </a:solidFill>
              <a:latin typeface="Helvetica Neue"/>
              <a:ea typeface="Helvetica Neue"/>
              <a:cs typeface="Helvetica Neue"/>
              <a:sym typeface="Helvetica Neue"/>
            </a:endParaRPr>
          </a:p>
        </p:txBody>
      </p:sp>
      <p:pic>
        <p:nvPicPr>
          <p:cNvPr id="488" name="Google Shape;488;p21" descr="Logo, company name&#10;&#10;Description automatically generated"/>
          <p:cNvPicPr preferRelativeResize="0"/>
          <p:nvPr/>
        </p:nvPicPr>
        <p:blipFill rotWithShape="1">
          <a:blip r:embed="rId3">
            <a:alphaModFix/>
          </a:blip>
          <a:srcRect/>
          <a:stretch/>
        </p:blipFill>
        <p:spPr>
          <a:xfrm>
            <a:off x="9824309" y="-33668"/>
            <a:ext cx="2309257" cy="1820602"/>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93"/>
        <p:cNvGrpSpPr/>
        <p:nvPr/>
      </p:nvGrpSpPr>
      <p:grpSpPr>
        <a:xfrm>
          <a:off x="0" y="0"/>
          <a:ext cx="0" cy="0"/>
          <a:chOff x="0" y="0"/>
          <a:chExt cx="0" cy="0"/>
        </a:xfrm>
      </p:grpSpPr>
      <p:sp>
        <p:nvSpPr>
          <p:cNvPr id="494" name="Google Shape;494;p22"/>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70995C"/>
              </a:buClr>
              <a:buSzPts val="3600"/>
              <a:buFont typeface="Helvetica Neue"/>
              <a:buNone/>
            </a:pPr>
            <a:r>
              <a:rPr lang="en-GB" sz="3000" dirty="0">
                <a:solidFill>
                  <a:srgbClr val="70995C"/>
                </a:solidFill>
              </a:rPr>
              <a:t>ACCÈS ET ENVIRONNEMENT D’APPRENTISSAGE:  ÉTABLISSEMENTS ET SERVICES</a:t>
            </a:r>
            <a:endParaRPr sz="3000" dirty="0"/>
          </a:p>
        </p:txBody>
      </p:sp>
      <p:sp>
        <p:nvSpPr>
          <p:cNvPr id="495" name="Google Shape;495;p22"/>
          <p:cNvSpPr txBox="1">
            <a:spLocks noGrp="1"/>
          </p:cNvSpPr>
          <p:nvPr>
            <p:ph type="body" idx="2"/>
          </p:nvPr>
        </p:nvSpPr>
        <p:spPr>
          <a:xfrm>
            <a:off x="449611" y="3191448"/>
            <a:ext cx="4858939" cy="3275614"/>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accent1"/>
              </a:buClr>
              <a:buSzPts val="2200"/>
              <a:buChar char="•"/>
            </a:pPr>
            <a:r>
              <a:rPr lang="fr-FR" sz="2200" dirty="0"/>
              <a:t>Structures résistantes aux catastrophes </a:t>
            </a:r>
          </a:p>
          <a:p>
            <a:pPr marL="228600" lvl="0" indent="-228600" algn="l" rtl="0">
              <a:lnSpc>
                <a:spcPct val="90000"/>
              </a:lnSpc>
              <a:spcBef>
                <a:spcPts val="0"/>
              </a:spcBef>
              <a:spcAft>
                <a:spcPts val="0"/>
              </a:spcAft>
              <a:buClr>
                <a:schemeClr val="accent1"/>
              </a:buClr>
              <a:buSzPts val="2200"/>
              <a:buChar char="•"/>
            </a:pPr>
            <a:r>
              <a:rPr lang="fr-FR" sz="2200" dirty="0"/>
              <a:t>Installations EAH </a:t>
            </a:r>
          </a:p>
          <a:p>
            <a:pPr marL="228600" lvl="0" indent="-228600" algn="l" rtl="0">
              <a:lnSpc>
                <a:spcPct val="90000"/>
              </a:lnSpc>
              <a:spcBef>
                <a:spcPts val="0"/>
              </a:spcBef>
              <a:spcAft>
                <a:spcPts val="0"/>
              </a:spcAft>
              <a:buClr>
                <a:schemeClr val="accent1"/>
              </a:buClr>
              <a:buSzPts val="2200"/>
              <a:buChar char="•"/>
            </a:pPr>
            <a:r>
              <a:rPr lang="fr-FR" sz="2200" dirty="0"/>
              <a:t>Gestion de l'hygiène menstruelle</a:t>
            </a:r>
          </a:p>
          <a:p>
            <a:pPr marL="228600" lvl="0" indent="-228600" algn="l" rtl="0">
              <a:lnSpc>
                <a:spcPct val="90000"/>
              </a:lnSpc>
              <a:spcBef>
                <a:spcPts val="0"/>
              </a:spcBef>
              <a:spcAft>
                <a:spcPts val="0"/>
              </a:spcAft>
              <a:buClr>
                <a:schemeClr val="accent1"/>
              </a:buClr>
              <a:buSzPts val="2200"/>
              <a:buChar char="•"/>
            </a:pPr>
            <a:r>
              <a:rPr lang="fr-FR" sz="2200" dirty="0"/>
              <a:t>Matériel pédagogique </a:t>
            </a:r>
          </a:p>
          <a:p>
            <a:pPr marL="228600" lvl="0" indent="-228600" algn="l" rtl="0">
              <a:lnSpc>
                <a:spcPct val="90000"/>
              </a:lnSpc>
              <a:spcBef>
                <a:spcPts val="0"/>
              </a:spcBef>
              <a:spcAft>
                <a:spcPts val="0"/>
              </a:spcAft>
              <a:buClr>
                <a:schemeClr val="accent1"/>
              </a:buClr>
              <a:buSzPts val="2200"/>
              <a:buChar char="•"/>
            </a:pPr>
            <a:r>
              <a:rPr lang="fr-FR" sz="2200" dirty="0"/>
              <a:t>Aides à l'apprentissage pour les besoins supplémentaires </a:t>
            </a:r>
          </a:p>
          <a:p>
            <a:pPr marL="228600" lvl="0" indent="-228600" algn="l" rtl="0">
              <a:lnSpc>
                <a:spcPct val="90000"/>
              </a:lnSpc>
              <a:spcBef>
                <a:spcPts val="0"/>
              </a:spcBef>
              <a:spcAft>
                <a:spcPts val="0"/>
              </a:spcAft>
              <a:buClr>
                <a:schemeClr val="accent1"/>
              </a:buClr>
              <a:buSzPts val="2200"/>
              <a:buChar char="•"/>
            </a:pPr>
            <a:r>
              <a:rPr lang="fr-FR" sz="2200" dirty="0"/>
              <a:t>Ratio enseignant-élèves </a:t>
            </a:r>
          </a:p>
          <a:p>
            <a:pPr marL="228600" lvl="0" indent="-228600" algn="l" rtl="0">
              <a:lnSpc>
                <a:spcPct val="90000"/>
              </a:lnSpc>
              <a:spcBef>
                <a:spcPts val="0"/>
              </a:spcBef>
              <a:spcAft>
                <a:spcPts val="0"/>
              </a:spcAft>
              <a:buClr>
                <a:schemeClr val="accent1"/>
              </a:buClr>
              <a:buSzPts val="2200"/>
              <a:buChar char="•"/>
            </a:pPr>
            <a:r>
              <a:rPr lang="fr-FR" sz="2200" dirty="0"/>
              <a:t>Ratio espace de classe-élèves</a:t>
            </a:r>
            <a:r>
              <a:rPr lang="en-GB" sz="2200" dirty="0"/>
              <a:t> </a:t>
            </a:r>
            <a:endParaRPr dirty="0"/>
          </a:p>
        </p:txBody>
      </p:sp>
      <p:sp>
        <p:nvSpPr>
          <p:cNvPr id="496" name="Google Shape;496;p22"/>
          <p:cNvSpPr txBox="1">
            <a:spLocks noGrp="1"/>
          </p:cNvSpPr>
          <p:nvPr>
            <p:ph type="body" idx="1"/>
          </p:nvPr>
        </p:nvSpPr>
        <p:spPr>
          <a:xfrm>
            <a:off x="271394" y="1912727"/>
            <a:ext cx="4736035" cy="76921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accent1"/>
              </a:buClr>
              <a:buSzPts val="2800"/>
              <a:buNone/>
            </a:pPr>
            <a:r>
              <a:rPr lang="fr-FR" sz="2200" dirty="0"/>
              <a:t>Sécurité et accessibilité des établissements d'enseignement pour prévenir l'abandon scolaire</a:t>
            </a:r>
            <a:r>
              <a:rPr lang="en-GB" sz="2200" dirty="0"/>
              <a:t> </a:t>
            </a:r>
            <a:endParaRPr sz="2200" dirty="0"/>
          </a:p>
        </p:txBody>
      </p:sp>
      <p:sp>
        <p:nvSpPr>
          <p:cNvPr id="497" name="Google Shape;497;p22"/>
          <p:cNvSpPr txBox="1"/>
          <p:nvPr/>
        </p:nvSpPr>
        <p:spPr>
          <a:xfrm>
            <a:off x="6266830" y="1910843"/>
            <a:ext cx="5561243" cy="1399381"/>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accent1"/>
              </a:buClr>
              <a:buSzPts val="2800"/>
              <a:buFont typeface="Arial"/>
              <a:buNone/>
            </a:pPr>
            <a:r>
              <a:rPr lang="fr-FR" sz="2200" b="1" i="0" u="none" strike="noStrike" cap="none" dirty="0">
                <a:solidFill>
                  <a:schemeClr val="accent1"/>
                </a:solidFill>
                <a:latin typeface="Helvetica Neue"/>
                <a:ea typeface="Helvetica Neue"/>
                <a:cs typeface="Helvetica Neue"/>
                <a:sym typeface="Helvetica Neue"/>
              </a:rPr>
              <a:t>Promouvoir les services multisectoriels dans les écoles</a:t>
            </a:r>
            <a:r>
              <a:rPr lang="en-GB" sz="2200" b="1" i="0" u="none" strike="noStrike" cap="none" dirty="0">
                <a:solidFill>
                  <a:schemeClr val="accent1"/>
                </a:solidFill>
                <a:latin typeface="Helvetica Neue"/>
                <a:ea typeface="Helvetica Neue"/>
                <a:cs typeface="Helvetica Neue"/>
                <a:sym typeface="Helvetica Neue"/>
              </a:rPr>
              <a:t> </a:t>
            </a:r>
            <a:endParaRPr sz="2200" b="0" i="0" u="none" strike="noStrike" cap="none" dirty="0">
              <a:solidFill>
                <a:srgbClr val="000000"/>
              </a:solidFill>
              <a:latin typeface="Arial"/>
              <a:ea typeface="Arial"/>
              <a:cs typeface="Arial"/>
              <a:sym typeface="Arial"/>
            </a:endParaRPr>
          </a:p>
        </p:txBody>
      </p:sp>
      <p:cxnSp>
        <p:nvCxnSpPr>
          <p:cNvPr id="498" name="Google Shape;498;p22"/>
          <p:cNvCxnSpPr/>
          <p:nvPr/>
        </p:nvCxnSpPr>
        <p:spPr>
          <a:xfrm>
            <a:off x="5787692" y="319144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499" name="Google Shape;499;p22"/>
          <p:cNvSpPr txBox="1"/>
          <p:nvPr/>
        </p:nvSpPr>
        <p:spPr>
          <a:xfrm>
            <a:off x="6879168" y="3429000"/>
            <a:ext cx="4948905" cy="3503612"/>
          </a:xfrm>
          <a:prstGeom prst="rect">
            <a:avLst/>
          </a:prstGeom>
          <a:noFill/>
          <a:ln>
            <a:noFill/>
          </a:ln>
        </p:spPr>
        <p:txBody>
          <a:bodyPr spcFirstLastPara="1" wrap="square" lIns="91425" tIns="45700" rIns="91425" bIns="45700" anchor="t" anchorCtr="0">
            <a:normAutofit/>
          </a:bodyPr>
          <a:lstStyle/>
          <a:p>
            <a:pPr marL="228600" marR="0" lvl="0" indent="-88900" algn="l" rtl="0">
              <a:lnSpc>
                <a:spcPct val="90000"/>
              </a:lnSpc>
              <a:spcBef>
                <a:spcPts val="0"/>
              </a:spcBef>
              <a:spcAft>
                <a:spcPts val="0"/>
              </a:spcAft>
              <a:buClr>
                <a:schemeClr val="accent1"/>
              </a:buClr>
              <a:buSzPts val="2200"/>
              <a:buFont typeface="Arial"/>
              <a:buNone/>
            </a:pPr>
            <a:endParaRPr sz="2200" b="0" i="0" u="none" strike="noStrike" cap="none" dirty="0">
              <a:solidFill>
                <a:schemeClr val="dk1"/>
              </a:solidFill>
              <a:latin typeface="Helvetica Neue"/>
              <a:ea typeface="Helvetica Neue"/>
              <a:cs typeface="Helvetica Neue"/>
              <a:sym typeface="Helvetica Neue"/>
            </a:endParaRPr>
          </a:p>
        </p:txBody>
      </p:sp>
      <p:sp>
        <p:nvSpPr>
          <p:cNvPr id="500" name="Google Shape;500;p22"/>
          <p:cNvSpPr txBox="1"/>
          <p:nvPr/>
        </p:nvSpPr>
        <p:spPr>
          <a:xfrm>
            <a:off x="6630757" y="3191448"/>
            <a:ext cx="5197316" cy="3063874"/>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0"/>
              </a:spcBef>
              <a:spcAft>
                <a:spcPts val="0"/>
              </a:spcAft>
              <a:buClr>
                <a:schemeClr val="accent1"/>
              </a:buClr>
              <a:buSzPts val="2200"/>
              <a:buFont typeface="Arial"/>
              <a:buChar char="•"/>
            </a:pPr>
            <a:r>
              <a:rPr lang="fr-FR" sz="2200" b="0" i="0" u="none" strike="noStrike" cap="none" dirty="0">
                <a:solidFill>
                  <a:schemeClr val="dk1"/>
                </a:solidFill>
                <a:latin typeface="Helvetica Neue"/>
                <a:ea typeface="Helvetica Neue"/>
                <a:cs typeface="Helvetica Neue"/>
                <a:sym typeface="Helvetica Neue"/>
              </a:rPr>
              <a:t>Santé et programmes de vaccination </a:t>
            </a:r>
          </a:p>
          <a:p>
            <a:pPr marL="228600" marR="0" lvl="0" indent="-228600" algn="l" rtl="0">
              <a:lnSpc>
                <a:spcPct val="90000"/>
              </a:lnSpc>
              <a:spcBef>
                <a:spcPts val="0"/>
              </a:spcBef>
              <a:spcAft>
                <a:spcPts val="0"/>
              </a:spcAft>
              <a:buClr>
                <a:schemeClr val="accent1"/>
              </a:buClr>
              <a:buSzPts val="2200"/>
              <a:buFont typeface="Arial"/>
              <a:buChar char="•"/>
            </a:pPr>
            <a:r>
              <a:rPr lang="fr-FR" sz="2200" b="0" i="0" u="none" strike="noStrike" cap="none" dirty="0">
                <a:solidFill>
                  <a:schemeClr val="dk1"/>
                </a:solidFill>
                <a:latin typeface="Helvetica Neue"/>
                <a:ea typeface="Helvetica Neue"/>
                <a:cs typeface="Helvetica Neue"/>
                <a:sym typeface="Helvetica Neue"/>
              </a:rPr>
              <a:t>Nutrition et alimentation scolaire </a:t>
            </a:r>
          </a:p>
          <a:p>
            <a:pPr marL="228600" marR="0" lvl="0" indent="-228600" algn="l" rtl="0">
              <a:lnSpc>
                <a:spcPct val="90000"/>
              </a:lnSpc>
              <a:spcBef>
                <a:spcPts val="0"/>
              </a:spcBef>
              <a:spcAft>
                <a:spcPts val="0"/>
              </a:spcAft>
              <a:buClr>
                <a:schemeClr val="accent1"/>
              </a:buClr>
              <a:buSzPts val="2200"/>
              <a:buFont typeface="Arial"/>
              <a:buChar char="•"/>
            </a:pPr>
            <a:r>
              <a:rPr lang="fr-FR" sz="2200" b="0" i="0" u="none" strike="noStrike" cap="none" dirty="0">
                <a:solidFill>
                  <a:schemeClr val="dk1"/>
                </a:solidFill>
                <a:latin typeface="Helvetica Neue"/>
                <a:ea typeface="Helvetica Neue"/>
                <a:cs typeface="Helvetica Neue"/>
                <a:sym typeface="Helvetica Neue"/>
              </a:rPr>
              <a:t>Programmes récréatifs et sportifs </a:t>
            </a:r>
          </a:p>
          <a:p>
            <a:pPr marL="228600" marR="0" lvl="0" indent="-228600" algn="l" rtl="0">
              <a:lnSpc>
                <a:spcPct val="90000"/>
              </a:lnSpc>
              <a:spcBef>
                <a:spcPts val="0"/>
              </a:spcBef>
              <a:spcAft>
                <a:spcPts val="0"/>
              </a:spcAft>
              <a:buClr>
                <a:schemeClr val="accent1"/>
              </a:buClr>
              <a:buSzPts val="2200"/>
              <a:buFont typeface="Arial"/>
              <a:buChar char="•"/>
            </a:pPr>
            <a:r>
              <a:rPr lang="fr-FR" sz="2200" b="0" i="0" u="none" strike="noStrike" cap="none" dirty="0">
                <a:solidFill>
                  <a:schemeClr val="dk1"/>
                </a:solidFill>
                <a:latin typeface="Helvetica Neue"/>
                <a:ea typeface="Helvetica Neue"/>
                <a:cs typeface="Helvetica Neue"/>
                <a:sym typeface="Helvetica Neue"/>
              </a:rPr>
              <a:t>Activités de groupes de pairs et compétences de vie</a:t>
            </a:r>
            <a:endParaRPr sz="2200" b="0" i="0" u="none" strike="noStrike" cap="none" dirty="0">
              <a:solidFill>
                <a:srgbClr val="000000"/>
              </a:solidFill>
              <a:latin typeface="Arial"/>
              <a:ea typeface="Arial"/>
              <a:cs typeface="Arial"/>
              <a:sym typeface="Arial"/>
            </a:endParaRPr>
          </a:p>
          <a:p>
            <a:pPr marL="228600" marR="0" lvl="0" indent="-88900" algn="l" rtl="0">
              <a:lnSpc>
                <a:spcPct val="90000"/>
              </a:lnSpc>
              <a:spcBef>
                <a:spcPts val="1000"/>
              </a:spcBef>
              <a:spcAft>
                <a:spcPts val="0"/>
              </a:spcAft>
              <a:buClr>
                <a:schemeClr val="accent1"/>
              </a:buClr>
              <a:buSzPts val="2200"/>
              <a:buFont typeface="Arial"/>
              <a:buNone/>
            </a:pPr>
            <a:endParaRPr sz="2200" b="0" i="0" u="none" strike="noStrike" cap="none" dirty="0">
              <a:solidFill>
                <a:schemeClr val="dk1"/>
              </a:solidFill>
              <a:latin typeface="Helvetica Neue"/>
              <a:ea typeface="Helvetica Neue"/>
              <a:cs typeface="Helvetica Neue"/>
              <a:sym typeface="Helvetica Neue"/>
            </a:endParaRPr>
          </a:p>
        </p:txBody>
      </p:sp>
      <p:pic>
        <p:nvPicPr>
          <p:cNvPr id="501" name="Google Shape;501;p22" descr="Logo, company name&#10;&#10;Description automatically generated"/>
          <p:cNvPicPr preferRelativeResize="0"/>
          <p:nvPr/>
        </p:nvPicPr>
        <p:blipFill rotWithShape="1">
          <a:blip r:embed="rId3">
            <a:alphaModFix/>
          </a:blip>
          <a:srcRect/>
          <a:stretch/>
        </p:blipFill>
        <p:spPr>
          <a:xfrm>
            <a:off x="9824309" y="-33668"/>
            <a:ext cx="2309257" cy="1820602"/>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06"/>
        <p:cNvGrpSpPr/>
        <p:nvPr/>
      </p:nvGrpSpPr>
      <p:grpSpPr>
        <a:xfrm>
          <a:off x="0" y="0"/>
          <a:ext cx="0" cy="0"/>
          <a:chOff x="0" y="0"/>
          <a:chExt cx="0" cy="0"/>
        </a:xfrm>
      </p:grpSpPr>
      <p:sp>
        <p:nvSpPr>
          <p:cNvPr id="507" name="Google Shape;507;p23"/>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70995C"/>
              </a:buClr>
              <a:buSzPts val="3600"/>
              <a:buFont typeface="Helvetica Neue"/>
              <a:buNone/>
            </a:pPr>
            <a:r>
              <a:rPr lang="en-GB" dirty="0">
                <a:solidFill>
                  <a:srgbClr val="70995C"/>
                </a:solidFill>
              </a:rPr>
              <a:t>ENSEIGNEMENT &amp; APPRENTISSAGE </a:t>
            </a:r>
            <a:endParaRPr lang="en-GB" dirty="0"/>
          </a:p>
        </p:txBody>
      </p:sp>
      <p:sp>
        <p:nvSpPr>
          <p:cNvPr id="508" name="Google Shape;508;p23"/>
          <p:cNvSpPr txBox="1">
            <a:spLocks noGrp="1"/>
          </p:cNvSpPr>
          <p:nvPr>
            <p:ph type="body" idx="2"/>
          </p:nvPr>
        </p:nvSpPr>
        <p:spPr>
          <a:xfrm>
            <a:off x="226449" y="2610533"/>
            <a:ext cx="5561243" cy="3275614"/>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accent1"/>
              </a:buClr>
              <a:buSzPts val="2300"/>
              <a:buChar char="•"/>
            </a:pPr>
            <a:r>
              <a:rPr lang="fr-FR" sz="1800" dirty="0"/>
              <a:t>Veiller à ce que l'éducation formelle et l'éducation non formelle des enfants qui travaillent soient conformes aux normes éducatives. </a:t>
            </a:r>
          </a:p>
          <a:p>
            <a:pPr marL="228600" lvl="0" indent="-228600" algn="l" rtl="0">
              <a:lnSpc>
                <a:spcPct val="90000"/>
              </a:lnSpc>
              <a:spcBef>
                <a:spcPts val="0"/>
              </a:spcBef>
              <a:spcAft>
                <a:spcPts val="0"/>
              </a:spcAft>
              <a:buClr>
                <a:schemeClr val="accent1"/>
              </a:buClr>
              <a:buSzPts val="2300"/>
              <a:buChar char="•"/>
            </a:pPr>
            <a:r>
              <a:rPr lang="fr-FR" sz="1800" dirty="0"/>
              <a:t>Le matériel pédagogique inclut le travail des enfants </a:t>
            </a:r>
          </a:p>
          <a:p>
            <a:pPr marL="228600" lvl="0" indent="-228600" algn="l" rtl="0">
              <a:lnSpc>
                <a:spcPct val="90000"/>
              </a:lnSpc>
              <a:spcBef>
                <a:spcPts val="0"/>
              </a:spcBef>
              <a:spcAft>
                <a:spcPts val="0"/>
              </a:spcAft>
              <a:buClr>
                <a:schemeClr val="accent1"/>
              </a:buClr>
              <a:buSzPts val="2300"/>
              <a:buChar char="•"/>
            </a:pPr>
            <a:r>
              <a:rPr lang="fr-FR" sz="1800" dirty="0"/>
              <a:t>Concevoir le contenu des compétences de vie pour répondre aux besoins des enfants qui travaillent: </a:t>
            </a:r>
          </a:p>
          <a:p>
            <a:pPr marL="685800" lvl="1" indent="-228600" algn="l" rtl="0">
              <a:lnSpc>
                <a:spcPct val="90000"/>
              </a:lnSpc>
              <a:spcBef>
                <a:spcPts val="500"/>
              </a:spcBef>
              <a:spcAft>
                <a:spcPts val="0"/>
              </a:spcAft>
              <a:buSzPts val="1800"/>
              <a:buChar char="•"/>
            </a:pPr>
            <a:r>
              <a:rPr lang="fr-FR" sz="1600" dirty="0"/>
              <a:t>Atténuation des risques/dangers </a:t>
            </a:r>
          </a:p>
          <a:p>
            <a:pPr marL="685800" lvl="1" indent="-228600" algn="l" rtl="0">
              <a:lnSpc>
                <a:spcPct val="90000"/>
              </a:lnSpc>
              <a:spcBef>
                <a:spcPts val="500"/>
              </a:spcBef>
              <a:spcAft>
                <a:spcPts val="0"/>
              </a:spcAft>
              <a:buSzPts val="1800"/>
              <a:buChar char="•"/>
            </a:pPr>
            <a:r>
              <a:rPr lang="fr-FR" sz="1600" dirty="0"/>
              <a:t>SPS/surmonter l'adversité</a:t>
            </a:r>
          </a:p>
          <a:p>
            <a:pPr marL="685800" lvl="1" indent="-228600" algn="l" rtl="0">
              <a:lnSpc>
                <a:spcPct val="90000"/>
              </a:lnSpc>
              <a:spcBef>
                <a:spcPts val="500"/>
              </a:spcBef>
              <a:spcAft>
                <a:spcPts val="0"/>
              </a:spcAft>
              <a:buSzPts val="1800"/>
              <a:buChar char="•"/>
            </a:pPr>
            <a:r>
              <a:rPr lang="fr-FR" sz="1600" dirty="0"/>
              <a:t>Santé, hygiène, SDSR, VIH, ESI, etc. </a:t>
            </a:r>
          </a:p>
          <a:p>
            <a:pPr marL="685800" lvl="1" indent="-228600" algn="l" rtl="0">
              <a:lnSpc>
                <a:spcPct val="90000"/>
              </a:lnSpc>
              <a:spcBef>
                <a:spcPts val="500"/>
              </a:spcBef>
              <a:spcAft>
                <a:spcPts val="0"/>
              </a:spcAft>
              <a:buSzPts val="1800"/>
              <a:buChar char="•"/>
            </a:pPr>
            <a:r>
              <a:rPr lang="fr-FR" sz="1600" dirty="0"/>
              <a:t>RRC, premiers secours </a:t>
            </a:r>
          </a:p>
          <a:p>
            <a:pPr marL="685800" lvl="1" indent="-228600" algn="l" rtl="0">
              <a:lnSpc>
                <a:spcPct val="90000"/>
              </a:lnSpc>
              <a:spcBef>
                <a:spcPts val="500"/>
              </a:spcBef>
              <a:spcAft>
                <a:spcPts val="0"/>
              </a:spcAft>
              <a:buSzPts val="1800"/>
              <a:buChar char="•"/>
            </a:pPr>
            <a:r>
              <a:rPr lang="fr-FR" sz="1600" dirty="0"/>
              <a:t>Culture, loisirs, sports, arts </a:t>
            </a:r>
          </a:p>
          <a:p>
            <a:pPr marL="685800" lvl="1" indent="-228600" algn="l" rtl="0">
              <a:lnSpc>
                <a:spcPct val="90000"/>
              </a:lnSpc>
              <a:spcBef>
                <a:spcPts val="500"/>
              </a:spcBef>
              <a:spcAft>
                <a:spcPts val="0"/>
              </a:spcAft>
              <a:buSzPts val="1800"/>
              <a:buChar char="•"/>
            </a:pPr>
            <a:r>
              <a:rPr lang="fr-FR" sz="1600" dirty="0"/>
              <a:t>Leadership, accompagnement professionnel, employabilité</a:t>
            </a:r>
            <a:r>
              <a:rPr lang="en-GB" sz="1600" dirty="0"/>
              <a:t> </a:t>
            </a:r>
            <a:endParaRPr sz="1600" dirty="0"/>
          </a:p>
        </p:txBody>
      </p:sp>
      <p:sp>
        <p:nvSpPr>
          <p:cNvPr id="509" name="Google Shape;509;p23"/>
          <p:cNvSpPr txBox="1">
            <a:spLocks noGrp="1"/>
          </p:cNvSpPr>
          <p:nvPr>
            <p:ph type="body" idx="1"/>
          </p:nvPr>
        </p:nvSpPr>
        <p:spPr>
          <a:xfrm>
            <a:off x="226449" y="1841320"/>
            <a:ext cx="4736035" cy="769213"/>
          </a:xfrm>
          <a:prstGeom prst="rect">
            <a:avLst/>
          </a:prstGeom>
          <a:noFill/>
          <a:ln>
            <a:noFill/>
          </a:ln>
        </p:spPr>
        <p:txBody>
          <a:bodyPr spcFirstLastPara="1" wrap="square" lIns="91425" tIns="45700" rIns="91425" bIns="45700" anchor="t" anchorCtr="0">
            <a:normAutofit fontScale="92500"/>
          </a:bodyPr>
          <a:lstStyle/>
          <a:p>
            <a:pPr marL="0" lvl="0" indent="0" algn="ctr" rtl="0">
              <a:lnSpc>
                <a:spcPct val="90000"/>
              </a:lnSpc>
              <a:spcBef>
                <a:spcPts val="0"/>
              </a:spcBef>
              <a:spcAft>
                <a:spcPts val="0"/>
              </a:spcAft>
              <a:buClr>
                <a:schemeClr val="accent1"/>
              </a:buClr>
              <a:buSzPts val="2800"/>
              <a:buNone/>
            </a:pPr>
            <a:r>
              <a:rPr lang="en-GB" dirty="0"/>
              <a:t> PROGRAMMES SCOLAIRES</a:t>
            </a:r>
          </a:p>
          <a:p>
            <a:pPr marL="0" lvl="0" indent="0" algn="ctr" rtl="0">
              <a:lnSpc>
                <a:spcPct val="90000"/>
              </a:lnSpc>
              <a:spcBef>
                <a:spcPts val="1000"/>
              </a:spcBef>
              <a:spcAft>
                <a:spcPts val="0"/>
              </a:spcAft>
              <a:buClr>
                <a:schemeClr val="accent1"/>
              </a:buClr>
              <a:buSzPts val="2800"/>
              <a:buNone/>
            </a:pPr>
            <a:endParaRPr dirty="0"/>
          </a:p>
        </p:txBody>
      </p:sp>
      <p:sp>
        <p:nvSpPr>
          <p:cNvPr id="510" name="Google Shape;510;p23"/>
          <p:cNvSpPr txBox="1"/>
          <p:nvPr/>
        </p:nvSpPr>
        <p:spPr>
          <a:xfrm>
            <a:off x="5994839" y="1792067"/>
            <a:ext cx="5833234" cy="1399381"/>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accent1"/>
              </a:buClr>
              <a:buSzPts val="2800"/>
              <a:buFont typeface="Arial"/>
              <a:buNone/>
            </a:pPr>
            <a:r>
              <a:rPr lang="fr-FR" sz="2800" b="1" i="0" u="none" strike="noStrike" cap="none" dirty="0">
                <a:solidFill>
                  <a:schemeClr val="accent1"/>
                </a:solidFill>
                <a:latin typeface="Helvetica Neue"/>
                <a:ea typeface="Helvetica Neue"/>
                <a:cs typeface="Helvetica Neue"/>
                <a:sym typeface="Helvetica Neue"/>
              </a:rPr>
              <a:t> </a:t>
            </a:r>
            <a:r>
              <a:rPr lang="fr-FR" sz="2000" b="1" i="0" u="none" strike="noStrike" cap="none" dirty="0">
                <a:solidFill>
                  <a:schemeClr val="accent1"/>
                </a:solidFill>
                <a:latin typeface="Helvetica Neue"/>
                <a:ea typeface="Helvetica Neue"/>
                <a:cs typeface="Helvetica Neue"/>
                <a:sym typeface="Helvetica Neue"/>
              </a:rPr>
              <a:t>FORMATION, DÉVELOPPEMENT PROFESSIONNEL ET APPUI</a:t>
            </a:r>
            <a:endParaRPr sz="2000" b="0" i="0" u="none" strike="noStrike" cap="none" dirty="0">
              <a:solidFill>
                <a:srgbClr val="000000"/>
              </a:solidFill>
              <a:latin typeface="Arial"/>
              <a:ea typeface="Arial"/>
              <a:cs typeface="Arial"/>
              <a:sym typeface="Arial"/>
            </a:endParaRPr>
          </a:p>
        </p:txBody>
      </p:sp>
      <p:cxnSp>
        <p:nvCxnSpPr>
          <p:cNvPr id="511" name="Google Shape;511;p23"/>
          <p:cNvCxnSpPr/>
          <p:nvPr/>
        </p:nvCxnSpPr>
        <p:spPr>
          <a:xfrm>
            <a:off x="5891265" y="319144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512" name="Google Shape;512;p23"/>
          <p:cNvSpPr txBox="1"/>
          <p:nvPr/>
        </p:nvSpPr>
        <p:spPr>
          <a:xfrm>
            <a:off x="6879168" y="3429000"/>
            <a:ext cx="4948905" cy="3503612"/>
          </a:xfrm>
          <a:prstGeom prst="rect">
            <a:avLst/>
          </a:prstGeom>
          <a:noFill/>
          <a:ln>
            <a:noFill/>
          </a:ln>
        </p:spPr>
        <p:txBody>
          <a:bodyPr spcFirstLastPara="1" wrap="square" lIns="91425" tIns="45700" rIns="91425" bIns="45700" anchor="t" anchorCtr="0">
            <a:normAutofit/>
          </a:bodyPr>
          <a:lstStyle/>
          <a:p>
            <a:pPr marL="228600" marR="0" lvl="0" indent="-88900" algn="l" rtl="0">
              <a:lnSpc>
                <a:spcPct val="90000"/>
              </a:lnSpc>
              <a:spcBef>
                <a:spcPts val="0"/>
              </a:spcBef>
              <a:spcAft>
                <a:spcPts val="0"/>
              </a:spcAft>
              <a:buClr>
                <a:schemeClr val="accent1"/>
              </a:buClr>
              <a:buSzPts val="2200"/>
              <a:buFont typeface="Arial"/>
              <a:buNone/>
            </a:pPr>
            <a:endParaRPr sz="2200" b="0" i="0" u="none" strike="noStrike" cap="none" dirty="0">
              <a:solidFill>
                <a:schemeClr val="dk1"/>
              </a:solidFill>
              <a:latin typeface="Helvetica Neue"/>
              <a:ea typeface="Helvetica Neue"/>
              <a:cs typeface="Helvetica Neue"/>
              <a:sym typeface="Helvetica Neue"/>
            </a:endParaRPr>
          </a:p>
        </p:txBody>
      </p:sp>
      <p:sp>
        <p:nvSpPr>
          <p:cNvPr id="513" name="Google Shape;513;p23"/>
          <p:cNvSpPr txBox="1"/>
          <p:nvPr/>
        </p:nvSpPr>
        <p:spPr>
          <a:xfrm>
            <a:off x="6096000" y="2681940"/>
            <a:ext cx="5732073" cy="3573382"/>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0"/>
              </a:spcBef>
              <a:spcAft>
                <a:spcPts val="0"/>
              </a:spcAft>
              <a:buClr>
                <a:schemeClr val="accent1"/>
              </a:buClr>
              <a:buSzPts val="2300"/>
              <a:buFont typeface="Arial"/>
              <a:buChar char="•"/>
            </a:pPr>
            <a:r>
              <a:rPr lang="fr-FR" sz="1800" b="0" i="0" u="none" strike="noStrike" cap="none" dirty="0">
                <a:solidFill>
                  <a:schemeClr val="dk1"/>
                </a:solidFill>
                <a:latin typeface="Helvetica Neue"/>
                <a:ea typeface="Helvetica Neue"/>
                <a:cs typeface="Helvetica Neue"/>
                <a:sym typeface="Helvetica Neue"/>
              </a:rPr>
              <a:t>Renforcer les connaissances et les capacités du personnel éducatif en matière de travail des enfants</a:t>
            </a:r>
            <a:r>
              <a:rPr lang="en-GB" sz="1800" b="0" i="0" u="none" strike="noStrike" cap="none" dirty="0">
                <a:solidFill>
                  <a:schemeClr val="dk1"/>
                </a:solidFill>
                <a:latin typeface="Helvetica Neue"/>
                <a:ea typeface="Helvetica Neue"/>
                <a:cs typeface="Helvetica Neue"/>
                <a:sym typeface="Helvetica Neue"/>
              </a:rPr>
              <a:t> </a:t>
            </a:r>
            <a:endParaRPr sz="1800" b="0" i="0" u="none" strike="noStrike" cap="none" dirty="0">
              <a:solidFill>
                <a:srgbClr val="000000"/>
              </a:solidFill>
              <a:latin typeface="Arial"/>
              <a:ea typeface="Arial"/>
              <a:cs typeface="Arial"/>
              <a:sym typeface="Arial"/>
            </a:endParaRPr>
          </a:p>
          <a:p>
            <a:pPr marL="685800" marR="0" lvl="1" indent="-228600" algn="l" rtl="0">
              <a:lnSpc>
                <a:spcPct val="90000"/>
              </a:lnSpc>
              <a:spcBef>
                <a:spcPts val="500"/>
              </a:spcBef>
              <a:spcAft>
                <a:spcPts val="0"/>
              </a:spcAft>
              <a:buClr>
                <a:schemeClr val="accent1"/>
              </a:buClr>
              <a:buSzPts val="1800"/>
              <a:buFont typeface="Arial"/>
              <a:buChar char="•"/>
            </a:pPr>
            <a:r>
              <a:rPr lang="fr-FR" sz="1600" b="0" i="0" u="none" strike="noStrike" cap="none" dirty="0">
                <a:solidFill>
                  <a:schemeClr val="dk1"/>
                </a:solidFill>
                <a:latin typeface="Helvetica Neue"/>
                <a:ea typeface="Helvetica Neue"/>
                <a:cs typeface="Helvetica Neue"/>
                <a:sym typeface="Helvetica Neue"/>
              </a:rPr>
              <a:t>Risques de TE spécifiques au contexte</a:t>
            </a:r>
          </a:p>
          <a:p>
            <a:pPr marL="685800" marR="0" lvl="1" indent="-228600" algn="l" rtl="0">
              <a:lnSpc>
                <a:spcPct val="90000"/>
              </a:lnSpc>
              <a:spcBef>
                <a:spcPts val="500"/>
              </a:spcBef>
              <a:spcAft>
                <a:spcPts val="0"/>
              </a:spcAft>
              <a:buClr>
                <a:schemeClr val="accent1"/>
              </a:buClr>
              <a:buSzPts val="1800"/>
              <a:buFont typeface="Arial"/>
              <a:buChar char="•"/>
            </a:pPr>
            <a:r>
              <a:rPr lang="fr-FR" sz="1600" b="0" i="0" u="none" strike="noStrike" cap="none" dirty="0">
                <a:solidFill>
                  <a:schemeClr val="dk1"/>
                </a:solidFill>
                <a:latin typeface="Helvetica Neue"/>
                <a:ea typeface="Helvetica Neue"/>
                <a:cs typeface="Helvetica Neue"/>
                <a:sym typeface="Helvetica Neue"/>
              </a:rPr>
              <a:t>Sauvegarde/PSEAH</a:t>
            </a:r>
          </a:p>
          <a:p>
            <a:pPr marL="685800" marR="0" lvl="1" indent="-228600" algn="l" rtl="0">
              <a:lnSpc>
                <a:spcPct val="90000"/>
              </a:lnSpc>
              <a:spcBef>
                <a:spcPts val="500"/>
              </a:spcBef>
              <a:spcAft>
                <a:spcPts val="0"/>
              </a:spcAft>
              <a:buClr>
                <a:schemeClr val="accent1"/>
              </a:buClr>
              <a:buSzPts val="1800"/>
              <a:buFont typeface="Arial"/>
              <a:buChar char="•"/>
            </a:pPr>
            <a:r>
              <a:rPr lang="fr-FR" sz="1600" b="0" i="0" u="none" strike="noStrike" cap="none" dirty="0">
                <a:solidFill>
                  <a:schemeClr val="dk1"/>
                </a:solidFill>
                <a:latin typeface="Helvetica Neue"/>
                <a:ea typeface="Helvetica Neue"/>
                <a:cs typeface="Helvetica Neue"/>
                <a:sym typeface="Helvetica Neue"/>
              </a:rPr>
              <a:t>Sensibilité au genre </a:t>
            </a:r>
          </a:p>
          <a:p>
            <a:pPr marL="685800" marR="0" lvl="1" indent="-228600" algn="l" rtl="0">
              <a:lnSpc>
                <a:spcPct val="90000"/>
              </a:lnSpc>
              <a:spcBef>
                <a:spcPts val="500"/>
              </a:spcBef>
              <a:spcAft>
                <a:spcPts val="0"/>
              </a:spcAft>
              <a:buClr>
                <a:schemeClr val="accent1"/>
              </a:buClr>
              <a:buSzPts val="1800"/>
              <a:buFont typeface="Arial"/>
              <a:buChar char="•"/>
            </a:pPr>
            <a:r>
              <a:rPr lang="fr-FR" sz="1600" b="0" i="0" u="none" strike="noStrike" cap="none" dirty="0">
                <a:solidFill>
                  <a:schemeClr val="dk1"/>
                </a:solidFill>
                <a:latin typeface="Helvetica Neue"/>
                <a:ea typeface="Helvetica Neue"/>
                <a:cs typeface="Helvetica Neue"/>
                <a:sym typeface="Helvetica Neue"/>
              </a:rPr>
              <a:t>Apprentissage et soutien des enfants qui travaillent</a:t>
            </a:r>
            <a:r>
              <a:rPr lang="en-GB" sz="1600" b="0" i="0" u="none" strike="noStrike" cap="none" dirty="0">
                <a:solidFill>
                  <a:schemeClr val="dk1"/>
                </a:solidFill>
                <a:latin typeface="Helvetica Neue"/>
                <a:ea typeface="Helvetica Neue"/>
                <a:cs typeface="Helvetica Neue"/>
                <a:sym typeface="Helvetica Neue"/>
              </a:rPr>
              <a:t> </a:t>
            </a:r>
            <a:endParaRPr sz="1600" b="0" i="0" u="none" strike="noStrike" cap="none" dirty="0">
              <a:solidFill>
                <a:srgbClr val="000000"/>
              </a:solidFill>
              <a:latin typeface="Arial"/>
              <a:ea typeface="Arial"/>
              <a:cs typeface="Arial"/>
              <a:sym typeface="Arial"/>
            </a:endParaRPr>
          </a:p>
          <a:p>
            <a:pPr marL="228600" marR="0" lvl="0" indent="-228600" algn="l" rtl="0">
              <a:lnSpc>
                <a:spcPct val="90000"/>
              </a:lnSpc>
              <a:spcBef>
                <a:spcPts val="1000"/>
              </a:spcBef>
              <a:spcAft>
                <a:spcPts val="0"/>
              </a:spcAft>
              <a:buClr>
                <a:schemeClr val="accent1"/>
              </a:buClr>
              <a:buSzPts val="2300"/>
              <a:buFont typeface="Arial"/>
              <a:buChar char="•"/>
            </a:pPr>
            <a:r>
              <a:rPr lang="fr-FR" sz="1800" b="0" i="0" u="none" strike="noStrike" cap="none" dirty="0">
                <a:solidFill>
                  <a:schemeClr val="dk1"/>
                </a:solidFill>
                <a:latin typeface="Helvetica Neue"/>
                <a:ea typeface="Helvetica Neue"/>
                <a:cs typeface="Helvetica Neue"/>
                <a:sym typeface="Helvetica Neue"/>
              </a:rPr>
              <a:t>Intégrer le contenu sur le TE dans les opportunités (initiation, formation, etc.) </a:t>
            </a:r>
          </a:p>
          <a:p>
            <a:pPr marL="228600" marR="0" lvl="0" indent="-228600" algn="l" rtl="0">
              <a:lnSpc>
                <a:spcPct val="90000"/>
              </a:lnSpc>
              <a:spcBef>
                <a:spcPts val="1000"/>
              </a:spcBef>
              <a:spcAft>
                <a:spcPts val="0"/>
              </a:spcAft>
              <a:buClr>
                <a:schemeClr val="accent1"/>
              </a:buClr>
              <a:buSzPts val="2300"/>
              <a:buFont typeface="Arial"/>
              <a:buChar char="•"/>
            </a:pPr>
            <a:r>
              <a:rPr lang="fr-FR" sz="1800" b="0" i="0" u="none" strike="noStrike" cap="none" dirty="0">
                <a:solidFill>
                  <a:schemeClr val="dk1"/>
                </a:solidFill>
                <a:latin typeface="Helvetica Neue"/>
                <a:ea typeface="Helvetica Neue"/>
                <a:cs typeface="Helvetica Neue"/>
                <a:sym typeface="Helvetica Neue"/>
              </a:rPr>
              <a:t>Fournir une formation/un appui spécialisés</a:t>
            </a:r>
          </a:p>
          <a:p>
            <a:pPr marL="228600" marR="0" lvl="0" indent="-228600" algn="l" rtl="0">
              <a:lnSpc>
                <a:spcPct val="90000"/>
              </a:lnSpc>
              <a:spcBef>
                <a:spcPts val="1000"/>
              </a:spcBef>
              <a:spcAft>
                <a:spcPts val="0"/>
              </a:spcAft>
              <a:buClr>
                <a:schemeClr val="accent1"/>
              </a:buClr>
              <a:buSzPts val="2300"/>
              <a:buFont typeface="Arial"/>
              <a:buChar char="•"/>
            </a:pPr>
            <a:r>
              <a:rPr lang="fr-FR" sz="1800" b="0" i="0" u="none" strike="noStrike" cap="none" dirty="0">
                <a:solidFill>
                  <a:schemeClr val="dk1"/>
                </a:solidFill>
                <a:latin typeface="Helvetica Neue"/>
                <a:ea typeface="Helvetica Neue"/>
                <a:cs typeface="Helvetica Neue"/>
                <a:sym typeface="Helvetica Neue"/>
              </a:rPr>
              <a:t>Prévenir et répondre à la stigmatisation, à la discrimination et aux normes sociales néfastes de la part du personnel de l'éducation</a:t>
            </a:r>
            <a:endParaRPr sz="1800" b="0" i="0" u="none" strike="noStrike" cap="none" dirty="0">
              <a:solidFill>
                <a:srgbClr val="000000"/>
              </a:solidFill>
              <a:latin typeface="Arial"/>
              <a:ea typeface="Arial"/>
              <a:cs typeface="Arial"/>
              <a:sym typeface="Arial"/>
            </a:endParaRPr>
          </a:p>
          <a:p>
            <a:pPr marL="228600" marR="0" lvl="0" indent="-88900" algn="l" rtl="0">
              <a:lnSpc>
                <a:spcPct val="90000"/>
              </a:lnSpc>
              <a:spcBef>
                <a:spcPts val="1000"/>
              </a:spcBef>
              <a:spcAft>
                <a:spcPts val="0"/>
              </a:spcAft>
              <a:buClr>
                <a:schemeClr val="accent1"/>
              </a:buClr>
              <a:buSzPts val="2200"/>
              <a:buFont typeface="Arial"/>
              <a:buNone/>
            </a:pPr>
            <a:endParaRPr sz="2200" b="0" i="0" u="none" strike="noStrike" cap="none" dirty="0">
              <a:solidFill>
                <a:schemeClr val="dk1"/>
              </a:solidFill>
              <a:latin typeface="Helvetica Neue"/>
              <a:ea typeface="Helvetica Neue"/>
              <a:cs typeface="Helvetica Neue"/>
              <a:sym typeface="Helvetica Neue"/>
            </a:endParaRPr>
          </a:p>
        </p:txBody>
      </p:sp>
      <p:pic>
        <p:nvPicPr>
          <p:cNvPr id="514" name="Google Shape;514;p23" descr="Logo, company name&#10;&#10;Description automatically generated"/>
          <p:cNvPicPr preferRelativeResize="0"/>
          <p:nvPr/>
        </p:nvPicPr>
        <p:blipFill rotWithShape="1">
          <a:blip r:embed="rId3">
            <a:alphaModFix/>
          </a:blip>
          <a:srcRect/>
          <a:stretch/>
        </p:blipFill>
        <p:spPr>
          <a:xfrm>
            <a:off x="9824309" y="-33668"/>
            <a:ext cx="2309257" cy="1820602"/>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19"/>
        <p:cNvGrpSpPr/>
        <p:nvPr/>
      </p:nvGrpSpPr>
      <p:grpSpPr>
        <a:xfrm>
          <a:off x="0" y="0"/>
          <a:ext cx="0" cy="0"/>
          <a:chOff x="0" y="0"/>
          <a:chExt cx="0" cy="0"/>
        </a:xfrm>
      </p:grpSpPr>
      <p:sp>
        <p:nvSpPr>
          <p:cNvPr id="520" name="Google Shape;520;p2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70995C"/>
              </a:buClr>
              <a:buSzPts val="3600"/>
              <a:buFont typeface="Helvetica Neue"/>
              <a:buNone/>
            </a:pPr>
            <a:r>
              <a:rPr lang="fr-FR" sz="3200" dirty="0">
                <a:solidFill>
                  <a:srgbClr val="70995C"/>
                </a:solidFill>
              </a:rPr>
              <a:t>ENSEIGNANTS ET AUTRES PERSONNELS DE L’ÉDUCATION</a:t>
            </a:r>
            <a:endParaRPr lang="fr-FR" sz="3200" dirty="0"/>
          </a:p>
        </p:txBody>
      </p:sp>
      <p:sp>
        <p:nvSpPr>
          <p:cNvPr id="521" name="Google Shape;521;p24"/>
          <p:cNvSpPr txBox="1">
            <a:spLocks noGrp="1"/>
          </p:cNvSpPr>
          <p:nvPr>
            <p:ph type="body" idx="2"/>
          </p:nvPr>
        </p:nvSpPr>
        <p:spPr>
          <a:xfrm>
            <a:off x="226449" y="2868428"/>
            <a:ext cx="5561243" cy="2758079"/>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accent1"/>
              </a:buClr>
              <a:buSzPts val="2400"/>
              <a:buChar char="•"/>
            </a:pPr>
            <a:r>
              <a:rPr lang="fr-FR" sz="2000" dirty="0"/>
              <a:t>Refléter les rôles et les responsabilités en matière de travail des enfants dans les termes de référence </a:t>
            </a:r>
          </a:p>
          <a:p>
            <a:pPr marL="228600" lvl="0" indent="-228600" algn="l" rtl="0">
              <a:lnSpc>
                <a:spcPct val="90000"/>
              </a:lnSpc>
              <a:spcBef>
                <a:spcPts val="0"/>
              </a:spcBef>
              <a:spcAft>
                <a:spcPts val="0"/>
              </a:spcAft>
              <a:buClr>
                <a:schemeClr val="accent1"/>
              </a:buClr>
              <a:buSzPts val="2400"/>
              <a:buChar char="•"/>
            </a:pPr>
            <a:r>
              <a:rPr lang="fr-FR" sz="2000" dirty="0"/>
              <a:t>Rôles du personnel de soutien dans la provision d'un appui spécifique (conseillers, gestionnaires de cas, mentors féminins, assistants d'enseignement). </a:t>
            </a:r>
          </a:p>
          <a:p>
            <a:pPr marL="228600" lvl="0" indent="-228600" algn="l" rtl="0">
              <a:lnSpc>
                <a:spcPct val="90000"/>
              </a:lnSpc>
              <a:spcBef>
                <a:spcPts val="0"/>
              </a:spcBef>
              <a:spcAft>
                <a:spcPts val="0"/>
              </a:spcAft>
              <a:buClr>
                <a:schemeClr val="accent1"/>
              </a:buClr>
              <a:buSzPts val="2400"/>
              <a:buChar char="•"/>
            </a:pPr>
            <a:r>
              <a:rPr lang="fr-FR" sz="2000" dirty="0"/>
              <a:t>Soutenir les écoles (personnel, expertise, ressources) </a:t>
            </a:r>
          </a:p>
          <a:p>
            <a:pPr marL="228600" lvl="0" indent="-228600" algn="l" rtl="0">
              <a:lnSpc>
                <a:spcPct val="90000"/>
              </a:lnSpc>
              <a:spcBef>
                <a:spcPts val="0"/>
              </a:spcBef>
              <a:spcAft>
                <a:spcPts val="0"/>
              </a:spcAft>
              <a:buClr>
                <a:schemeClr val="accent1"/>
              </a:buClr>
              <a:buSzPts val="2400"/>
              <a:buChar char="•"/>
            </a:pPr>
            <a:r>
              <a:rPr lang="fr-FR" sz="2000" dirty="0"/>
              <a:t>Mettre en relation le personnel éducatif avec les voies de référencement et les services spécialisés</a:t>
            </a:r>
            <a:r>
              <a:rPr lang="en-GB" sz="2000" dirty="0"/>
              <a:t> </a:t>
            </a:r>
            <a:endParaRPr sz="2000" dirty="0"/>
          </a:p>
          <a:p>
            <a:pPr marL="228600" lvl="0" indent="-114300" algn="l" rtl="0">
              <a:lnSpc>
                <a:spcPct val="90000"/>
              </a:lnSpc>
              <a:spcBef>
                <a:spcPts val="1000"/>
              </a:spcBef>
              <a:spcAft>
                <a:spcPts val="0"/>
              </a:spcAft>
              <a:buClr>
                <a:schemeClr val="accent1"/>
              </a:buClr>
              <a:buSzPts val="1800"/>
              <a:buNone/>
            </a:pPr>
            <a:endParaRPr sz="1800" dirty="0"/>
          </a:p>
        </p:txBody>
      </p:sp>
      <p:sp>
        <p:nvSpPr>
          <p:cNvPr id="522" name="Google Shape;522;p24"/>
          <p:cNvSpPr txBox="1">
            <a:spLocks noGrp="1"/>
          </p:cNvSpPr>
          <p:nvPr>
            <p:ph type="body" idx="1"/>
          </p:nvPr>
        </p:nvSpPr>
        <p:spPr>
          <a:xfrm>
            <a:off x="226449" y="1841320"/>
            <a:ext cx="4736035" cy="769213"/>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accent1"/>
              </a:buClr>
              <a:buSzPts val="2800"/>
              <a:buNone/>
            </a:pPr>
            <a:r>
              <a:rPr lang="fr-FR" sz="2200" dirty="0"/>
              <a:t>DÉFINIR LES RÔLES ET LES RESPONSABILITÉS</a:t>
            </a:r>
            <a:endParaRPr sz="2200" dirty="0"/>
          </a:p>
        </p:txBody>
      </p:sp>
      <p:sp>
        <p:nvSpPr>
          <p:cNvPr id="523" name="Google Shape;523;p24"/>
          <p:cNvSpPr txBox="1"/>
          <p:nvPr/>
        </p:nvSpPr>
        <p:spPr>
          <a:xfrm>
            <a:off x="5994839" y="1792068"/>
            <a:ext cx="5833234" cy="818466"/>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accent1"/>
              </a:buClr>
              <a:buSzPts val="2800"/>
              <a:buFont typeface="Arial"/>
              <a:buNone/>
            </a:pPr>
            <a:r>
              <a:rPr lang="fr-FR" sz="2200" b="1" i="0" u="none" strike="noStrike" cap="none" dirty="0">
                <a:solidFill>
                  <a:schemeClr val="accent1"/>
                </a:solidFill>
                <a:latin typeface="Helvetica Neue"/>
                <a:ea typeface="Helvetica Neue"/>
                <a:cs typeface="Helvetica Neue"/>
                <a:sym typeface="Helvetica Neue"/>
              </a:rPr>
              <a:t>RECRUTER ET SOUTENIR LES ENSEIGNANTS DE MANIÈRE APPROPRIÉE</a:t>
            </a:r>
            <a:endParaRPr sz="2200" b="0" i="0" u="none" strike="noStrike" cap="none" dirty="0">
              <a:solidFill>
                <a:srgbClr val="000000"/>
              </a:solidFill>
              <a:latin typeface="Arial"/>
              <a:ea typeface="Arial"/>
              <a:cs typeface="Arial"/>
              <a:sym typeface="Arial"/>
            </a:endParaRPr>
          </a:p>
        </p:txBody>
      </p:sp>
      <p:cxnSp>
        <p:nvCxnSpPr>
          <p:cNvPr id="524" name="Google Shape;524;p24"/>
          <p:cNvCxnSpPr/>
          <p:nvPr/>
        </p:nvCxnSpPr>
        <p:spPr>
          <a:xfrm>
            <a:off x="5891265" y="319144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525" name="Google Shape;525;p24"/>
          <p:cNvSpPr txBox="1"/>
          <p:nvPr/>
        </p:nvSpPr>
        <p:spPr>
          <a:xfrm>
            <a:off x="6879168" y="3429000"/>
            <a:ext cx="4948905" cy="3503612"/>
          </a:xfrm>
          <a:prstGeom prst="rect">
            <a:avLst/>
          </a:prstGeom>
          <a:noFill/>
          <a:ln>
            <a:noFill/>
          </a:ln>
        </p:spPr>
        <p:txBody>
          <a:bodyPr spcFirstLastPara="1" wrap="square" lIns="91425" tIns="45700" rIns="91425" bIns="45700" anchor="t" anchorCtr="0">
            <a:normAutofit/>
          </a:bodyPr>
          <a:lstStyle/>
          <a:p>
            <a:pPr marL="228600" marR="0" lvl="0" indent="-88900" algn="l" rtl="0">
              <a:lnSpc>
                <a:spcPct val="90000"/>
              </a:lnSpc>
              <a:spcBef>
                <a:spcPts val="0"/>
              </a:spcBef>
              <a:spcAft>
                <a:spcPts val="0"/>
              </a:spcAft>
              <a:buClr>
                <a:schemeClr val="accent1"/>
              </a:buClr>
              <a:buSzPts val="2200"/>
              <a:buFont typeface="Arial"/>
              <a:buNone/>
            </a:pPr>
            <a:endParaRPr sz="2200" b="0" i="0" u="none" strike="noStrike" cap="none" dirty="0">
              <a:solidFill>
                <a:schemeClr val="dk1"/>
              </a:solidFill>
              <a:latin typeface="Helvetica Neue"/>
              <a:ea typeface="Helvetica Neue"/>
              <a:cs typeface="Helvetica Neue"/>
              <a:sym typeface="Helvetica Neue"/>
            </a:endParaRPr>
          </a:p>
        </p:txBody>
      </p:sp>
      <p:sp>
        <p:nvSpPr>
          <p:cNvPr id="526" name="Google Shape;526;p24"/>
          <p:cNvSpPr txBox="1"/>
          <p:nvPr/>
        </p:nvSpPr>
        <p:spPr>
          <a:xfrm>
            <a:off x="6096000" y="2868428"/>
            <a:ext cx="5732073" cy="3127254"/>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0"/>
              </a:spcBef>
              <a:spcAft>
                <a:spcPts val="0"/>
              </a:spcAft>
              <a:buClr>
                <a:schemeClr val="accent1"/>
              </a:buClr>
              <a:buSzPts val="2400"/>
              <a:buFont typeface="Arial"/>
              <a:buChar char="•"/>
            </a:pPr>
            <a:r>
              <a:rPr lang="fr-FR" sz="2000" b="0" i="0" u="none" strike="noStrike" cap="none" dirty="0">
                <a:solidFill>
                  <a:schemeClr val="dk1"/>
                </a:solidFill>
                <a:latin typeface="Helvetica Neue"/>
                <a:ea typeface="Helvetica Neue"/>
                <a:cs typeface="Helvetica Neue"/>
                <a:sym typeface="Helvetica Neue"/>
              </a:rPr>
              <a:t>Réfugiés, PDIP, populations migrantes </a:t>
            </a:r>
          </a:p>
          <a:p>
            <a:pPr marL="228600" marR="0" lvl="0" indent="-228600" algn="l" rtl="0">
              <a:lnSpc>
                <a:spcPct val="90000"/>
              </a:lnSpc>
              <a:spcBef>
                <a:spcPts val="0"/>
              </a:spcBef>
              <a:spcAft>
                <a:spcPts val="0"/>
              </a:spcAft>
              <a:buClr>
                <a:schemeClr val="accent1"/>
              </a:buClr>
              <a:buSzPts val="2400"/>
              <a:buFont typeface="Arial"/>
              <a:buChar char="•"/>
            </a:pPr>
            <a:r>
              <a:rPr lang="fr-FR" sz="2000" b="0" i="0" u="none" strike="noStrike" cap="none" dirty="0">
                <a:solidFill>
                  <a:schemeClr val="dk1"/>
                </a:solidFill>
                <a:latin typeface="Helvetica Neue"/>
                <a:ea typeface="Helvetica Neue"/>
                <a:cs typeface="Helvetica Neue"/>
                <a:sym typeface="Helvetica Neue"/>
              </a:rPr>
              <a:t>Obstacles juridiques et politiques au recrutement</a:t>
            </a:r>
          </a:p>
          <a:p>
            <a:pPr marL="228600" marR="0" lvl="0" indent="-228600" algn="l" rtl="0">
              <a:lnSpc>
                <a:spcPct val="90000"/>
              </a:lnSpc>
              <a:spcBef>
                <a:spcPts val="0"/>
              </a:spcBef>
              <a:spcAft>
                <a:spcPts val="0"/>
              </a:spcAft>
              <a:buClr>
                <a:schemeClr val="accent1"/>
              </a:buClr>
              <a:buSzPts val="2400"/>
              <a:buFont typeface="Arial"/>
              <a:buChar char="•"/>
            </a:pPr>
            <a:r>
              <a:rPr lang="fr-FR" sz="2000" b="0" i="0" u="none" strike="noStrike" cap="none" dirty="0">
                <a:solidFill>
                  <a:schemeClr val="dk1"/>
                </a:solidFill>
                <a:latin typeface="Helvetica Neue"/>
                <a:ea typeface="Helvetica Neue"/>
                <a:cs typeface="Helvetica Neue"/>
                <a:sym typeface="Helvetica Neue"/>
              </a:rPr>
              <a:t>Plaidoyer </a:t>
            </a:r>
          </a:p>
          <a:p>
            <a:pPr marL="228600" marR="0" lvl="0" indent="-228600" algn="l" rtl="0">
              <a:lnSpc>
                <a:spcPct val="90000"/>
              </a:lnSpc>
              <a:spcBef>
                <a:spcPts val="0"/>
              </a:spcBef>
              <a:spcAft>
                <a:spcPts val="0"/>
              </a:spcAft>
              <a:buClr>
                <a:schemeClr val="accent1"/>
              </a:buClr>
              <a:buSzPts val="2400"/>
              <a:buFont typeface="Arial"/>
              <a:buChar char="•"/>
            </a:pPr>
            <a:r>
              <a:rPr lang="fr-FR" sz="2000" b="0" i="0" u="none" strike="noStrike" cap="none" dirty="0">
                <a:solidFill>
                  <a:schemeClr val="dk1"/>
                </a:solidFill>
                <a:latin typeface="Helvetica Neue"/>
                <a:ea typeface="Helvetica Neue"/>
                <a:cs typeface="Helvetica Neue"/>
                <a:sym typeface="Helvetica Neue"/>
              </a:rPr>
              <a:t>Formation et appui </a:t>
            </a:r>
          </a:p>
          <a:p>
            <a:pPr marL="228600" marR="0" lvl="0" indent="-228600" algn="l" rtl="0">
              <a:lnSpc>
                <a:spcPct val="90000"/>
              </a:lnSpc>
              <a:spcBef>
                <a:spcPts val="0"/>
              </a:spcBef>
              <a:spcAft>
                <a:spcPts val="0"/>
              </a:spcAft>
              <a:buClr>
                <a:schemeClr val="accent1"/>
              </a:buClr>
              <a:buSzPts val="2400"/>
              <a:buFont typeface="Arial"/>
              <a:buChar char="•"/>
            </a:pPr>
            <a:r>
              <a:rPr lang="fr-FR" sz="2000" b="0" i="0" u="none" strike="noStrike" cap="none" dirty="0">
                <a:solidFill>
                  <a:schemeClr val="dk1"/>
                </a:solidFill>
                <a:latin typeface="Helvetica Neue"/>
                <a:ea typeface="Helvetica Neue"/>
                <a:cs typeface="Helvetica Neue"/>
                <a:sym typeface="Helvetica Neue"/>
              </a:rPr>
              <a:t>Langue</a:t>
            </a:r>
            <a:endParaRPr sz="2000" b="0" i="0" u="none" strike="noStrike" cap="none" dirty="0">
              <a:solidFill>
                <a:schemeClr val="dk1"/>
              </a:solidFill>
              <a:latin typeface="Helvetica Neue"/>
              <a:ea typeface="Helvetica Neue"/>
              <a:cs typeface="Helvetica Neue"/>
              <a:sym typeface="Helvetica Neue"/>
            </a:endParaRPr>
          </a:p>
        </p:txBody>
      </p:sp>
      <p:pic>
        <p:nvPicPr>
          <p:cNvPr id="527" name="Google Shape;527;p24" descr="Logo, company name&#10;&#10;Description automatically generated"/>
          <p:cNvPicPr preferRelativeResize="0"/>
          <p:nvPr/>
        </p:nvPicPr>
        <p:blipFill rotWithShape="1">
          <a:blip r:embed="rId3">
            <a:alphaModFix/>
          </a:blip>
          <a:srcRect/>
          <a:stretch/>
        </p:blipFill>
        <p:spPr>
          <a:xfrm>
            <a:off x="9824309" y="-33668"/>
            <a:ext cx="2309257" cy="1820602"/>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32"/>
        <p:cNvGrpSpPr/>
        <p:nvPr/>
      </p:nvGrpSpPr>
      <p:grpSpPr>
        <a:xfrm>
          <a:off x="0" y="0"/>
          <a:ext cx="0" cy="0"/>
          <a:chOff x="0" y="0"/>
          <a:chExt cx="0" cy="0"/>
        </a:xfrm>
      </p:grpSpPr>
      <p:sp>
        <p:nvSpPr>
          <p:cNvPr id="533" name="Google Shape;533;p2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70995C"/>
              </a:buClr>
              <a:buSzPts val="3600"/>
              <a:buFont typeface="Helvetica Neue"/>
              <a:buNone/>
            </a:pPr>
            <a:r>
              <a:rPr lang="en-GB" dirty="0">
                <a:solidFill>
                  <a:srgbClr val="70995C"/>
                </a:solidFill>
              </a:rPr>
              <a:t>LOIS ET POLITIQUES ÉDUCATIVES</a:t>
            </a:r>
            <a:endParaRPr lang="en-GB" dirty="0"/>
          </a:p>
        </p:txBody>
      </p:sp>
      <p:grpSp>
        <p:nvGrpSpPr>
          <p:cNvPr id="534" name="Google Shape;534;p25"/>
          <p:cNvGrpSpPr/>
          <p:nvPr/>
        </p:nvGrpSpPr>
        <p:grpSpPr>
          <a:xfrm>
            <a:off x="1262318" y="1786934"/>
            <a:ext cx="9725797" cy="5071065"/>
            <a:chOff x="1203884" y="0"/>
            <a:chExt cx="9725797" cy="5071065"/>
          </a:xfrm>
        </p:grpSpPr>
        <p:sp>
          <p:nvSpPr>
            <p:cNvPr id="535" name="Google Shape;535;p25"/>
            <p:cNvSpPr/>
            <p:nvPr/>
          </p:nvSpPr>
          <p:spPr>
            <a:xfrm>
              <a:off x="2782381" y="2616670"/>
              <a:ext cx="1834285" cy="1575073"/>
            </a:xfrm>
            <a:prstGeom prst="hexagon">
              <a:avLst>
                <a:gd name="adj" fmla="val 25000"/>
                <a:gd name="vf" fmla="val 115470"/>
              </a:avLst>
            </a:prstGeom>
            <a:solidFill>
              <a:srgbClr val="70995C"/>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536" name="Google Shape;536;p25"/>
            <p:cNvSpPr txBox="1"/>
            <p:nvPr/>
          </p:nvSpPr>
          <p:spPr>
            <a:xfrm>
              <a:off x="3066494" y="2860634"/>
              <a:ext cx="1266059" cy="1087145"/>
            </a:xfrm>
            <a:prstGeom prst="rect">
              <a:avLst/>
            </a:prstGeom>
            <a:noFill/>
            <a:ln>
              <a:noFill/>
            </a:ln>
          </p:spPr>
          <p:txBody>
            <a:bodyPr spcFirstLastPara="1" wrap="square" lIns="0" tIns="20300" rIns="0" bIns="20300" anchor="ctr" anchorCtr="0">
              <a:noAutofit/>
            </a:bodyPr>
            <a:lstStyle/>
            <a:p>
              <a:pPr marL="0" marR="0" lvl="0" indent="0" algn="ctr" rtl="0">
                <a:lnSpc>
                  <a:spcPct val="90000"/>
                </a:lnSpc>
                <a:spcBef>
                  <a:spcPts val="0"/>
                </a:spcBef>
                <a:spcAft>
                  <a:spcPts val="0"/>
                </a:spcAft>
                <a:buClr>
                  <a:schemeClr val="lt1"/>
                </a:buClr>
                <a:buSzPts val="1600"/>
                <a:buFont typeface="Calibri"/>
                <a:buNone/>
              </a:pPr>
              <a:r>
                <a:rPr lang="fr-FR" sz="1600" b="1" i="1" u="none" strike="noStrike" cap="none" dirty="0">
                  <a:solidFill>
                    <a:schemeClr val="lt1"/>
                  </a:solidFill>
                  <a:latin typeface="Calibri"/>
                  <a:ea typeface="Calibri"/>
                  <a:cs typeface="Calibri"/>
                  <a:sym typeface="Calibri"/>
                </a:rPr>
                <a:t>Identifier et </a:t>
              </a:r>
              <a:r>
                <a:rPr lang="fr-FR" b="1" i="1" u="none" strike="noStrike" cap="none" dirty="0">
                  <a:solidFill>
                    <a:schemeClr val="lt1"/>
                  </a:solidFill>
                  <a:latin typeface="Calibri"/>
                  <a:ea typeface="Calibri"/>
                  <a:cs typeface="Calibri"/>
                  <a:sym typeface="Calibri"/>
                </a:rPr>
                <a:t>analyser les cadres juridiques et politiques existants (de la petite enfance à l'enseignement </a:t>
              </a:r>
              <a:r>
                <a:rPr lang="fr-FR" sz="1600" b="1" i="1" u="none" strike="noStrike" cap="none" dirty="0">
                  <a:solidFill>
                    <a:schemeClr val="lt1"/>
                  </a:solidFill>
                  <a:latin typeface="Calibri"/>
                  <a:ea typeface="Calibri"/>
                  <a:cs typeface="Calibri"/>
                  <a:sym typeface="Calibri"/>
                </a:rPr>
                <a:t>supérieur)</a:t>
              </a:r>
              <a:endParaRPr lang="fr-FR" b="0" i="0" u="none" strike="noStrike" cap="none" dirty="0">
                <a:solidFill>
                  <a:srgbClr val="000000"/>
                </a:solidFill>
                <a:latin typeface="Arial"/>
                <a:ea typeface="Arial"/>
                <a:cs typeface="Arial"/>
                <a:sym typeface="Arial"/>
              </a:endParaRPr>
            </a:p>
          </p:txBody>
        </p:sp>
        <p:sp>
          <p:nvSpPr>
            <p:cNvPr id="537" name="Google Shape;537;p25"/>
            <p:cNvSpPr/>
            <p:nvPr/>
          </p:nvSpPr>
          <p:spPr>
            <a:xfrm>
              <a:off x="2826147" y="3321041"/>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538" name="Google Shape;538;p25"/>
            <p:cNvSpPr/>
            <p:nvPr/>
          </p:nvSpPr>
          <p:spPr>
            <a:xfrm>
              <a:off x="1203884" y="1745968"/>
              <a:ext cx="1834285" cy="1575073"/>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539" name="Google Shape;539;p25"/>
            <p:cNvSpPr/>
            <p:nvPr/>
          </p:nvSpPr>
          <p:spPr>
            <a:xfrm>
              <a:off x="2460457" y="3112113"/>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540" name="Google Shape;540;p25"/>
            <p:cNvSpPr/>
            <p:nvPr/>
          </p:nvSpPr>
          <p:spPr>
            <a:xfrm>
              <a:off x="4360878" y="1741404"/>
              <a:ext cx="1834285" cy="1575073"/>
            </a:xfrm>
            <a:prstGeom prst="hexagon">
              <a:avLst>
                <a:gd name="adj" fmla="val 25000"/>
                <a:gd name="vf" fmla="val 115470"/>
              </a:avLst>
            </a:prstGeom>
            <a:solidFill>
              <a:srgbClr val="35B2B4"/>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541" name="Google Shape;541;p25"/>
            <p:cNvSpPr txBox="1"/>
            <p:nvPr/>
          </p:nvSpPr>
          <p:spPr>
            <a:xfrm>
              <a:off x="4644991" y="1985368"/>
              <a:ext cx="1266059" cy="1087145"/>
            </a:xfrm>
            <a:prstGeom prst="rect">
              <a:avLst/>
            </a:prstGeom>
            <a:noFill/>
            <a:ln>
              <a:noFill/>
            </a:ln>
          </p:spPr>
          <p:txBody>
            <a:bodyPr spcFirstLastPara="1" wrap="square" lIns="0" tIns="20300" rIns="0" bIns="20300" anchor="ctr" anchorCtr="0">
              <a:noAutofit/>
            </a:bodyPr>
            <a:lstStyle/>
            <a:p>
              <a:pPr marL="0" marR="0" lvl="0" indent="0" algn="ctr" rtl="0">
                <a:lnSpc>
                  <a:spcPct val="90000"/>
                </a:lnSpc>
                <a:spcBef>
                  <a:spcPts val="0"/>
                </a:spcBef>
                <a:spcAft>
                  <a:spcPts val="0"/>
                </a:spcAft>
                <a:buClr>
                  <a:schemeClr val="lt1"/>
                </a:buClr>
                <a:buSzPts val="1600"/>
                <a:buFont typeface="Calibri"/>
                <a:buNone/>
              </a:pPr>
              <a:r>
                <a:rPr lang="fr-FR" sz="1600" b="1" i="1" u="none" strike="noStrike" cap="none" dirty="0">
                  <a:solidFill>
                    <a:schemeClr val="lt1"/>
                  </a:solidFill>
                  <a:latin typeface="Calibri"/>
                  <a:ea typeface="Calibri"/>
                  <a:cs typeface="Calibri"/>
                  <a:sym typeface="Calibri"/>
                </a:rPr>
                <a:t>Utiliser la législation et la politique existantes pour informer l'action humanitaire</a:t>
              </a:r>
              <a:endParaRPr sz="1400" b="0" i="0" u="none" strike="noStrike" cap="none" dirty="0">
                <a:solidFill>
                  <a:srgbClr val="000000"/>
                </a:solidFill>
                <a:latin typeface="Arial"/>
                <a:ea typeface="Arial"/>
                <a:cs typeface="Arial"/>
                <a:sym typeface="Arial"/>
              </a:endParaRPr>
            </a:p>
          </p:txBody>
        </p:sp>
        <p:sp>
          <p:nvSpPr>
            <p:cNvPr id="542" name="Google Shape;542;p25"/>
            <p:cNvSpPr/>
            <p:nvPr/>
          </p:nvSpPr>
          <p:spPr>
            <a:xfrm>
              <a:off x="5623286" y="3103492"/>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543" name="Google Shape;543;p25"/>
            <p:cNvSpPr/>
            <p:nvPr/>
          </p:nvSpPr>
          <p:spPr>
            <a:xfrm>
              <a:off x="5959093" y="2644782"/>
              <a:ext cx="1834285" cy="1575073"/>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544" name="Google Shape;544;p25"/>
            <p:cNvSpPr/>
            <p:nvPr/>
          </p:nvSpPr>
          <p:spPr>
            <a:xfrm>
              <a:off x="5983141" y="3314448"/>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545" name="Google Shape;545;p25"/>
            <p:cNvSpPr/>
            <p:nvPr/>
          </p:nvSpPr>
          <p:spPr>
            <a:xfrm>
              <a:off x="2782381" y="875773"/>
              <a:ext cx="1834285" cy="1575073"/>
            </a:xfrm>
            <a:prstGeom prst="hexagon">
              <a:avLst>
                <a:gd name="adj" fmla="val 25000"/>
                <a:gd name="vf" fmla="val 115470"/>
              </a:avLst>
            </a:prstGeom>
            <a:solidFill>
              <a:srgbClr val="405E79"/>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546" name="Google Shape;546;p25"/>
            <p:cNvSpPr txBox="1"/>
            <p:nvPr/>
          </p:nvSpPr>
          <p:spPr>
            <a:xfrm>
              <a:off x="3066494" y="1119737"/>
              <a:ext cx="1266059" cy="1087145"/>
            </a:xfrm>
            <a:prstGeom prst="rect">
              <a:avLst/>
            </a:prstGeom>
            <a:noFill/>
            <a:ln>
              <a:noFill/>
            </a:ln>
          </p:spPr>
          <p:txBody>
            <a:bodyPr spcFirstLastPara="1" wrap="square" lIns="0" tIns="20300" rIns="0" bIns="20300" anchor="ctr" anchorCtr="0">
              <a:noAutofit/>
            </a:bodyPr>
            <a:lstStyle/>
            <a:p>
              <a:pPr marL="0" marR="0" lvl="0" indent="0" algn="ctr" rtl="0">
                <a:lnSpc>
                  <a:spcPct val="90000"/>
                </a:lnSpc>
                <a:spcBef>
                  <a:spcPts val="0"/>
                </a:spcBef>
                <a:spcAft>
                  <a:spcPts val="0"/>
                </a:spcAft>
                <a:buClr>
                  <a:schemeClr val="lt1"/>
                </a:buClr>
                <a:buSzPts val="1600"/>
                <a:buFont typeface="Calibri"/>
                <a:buNone/>
              </a:pPr>
              <a:r>
                <a:rPr lang="fr-FR" sz="1600" b="1" i="1" u="none" strike="noStrike" cap="none" dirty="0">
                  <a:solidFill>
                    <a:schemeClr val="lt1"/>
                  </a:solidFill>
                  <a:latin typeface="Calibri"/>
                  <a:ea typeface="Calibri"/>
                  <a:cs typeface="Calibri"/>
                  <a:sym typeface="Calibri"/>
                </a:rPr>
                <a:t>Plaider pour remédier aux lacunes de la législation et des politiques</a:t>
              </a:r>
              <a:endParaRPr sz="1400" b="0" i="0" u="none" strike="noStrike" cap="none" dirty="0">
                <a:solidFill>
                  <a:srgbClr val="000000"/>
                </a:solidFill>
                <a:latin typeface="Arial"/>
                <a:ea typeface="Arial"/>
                <a:cs typeface="Arial"/>
                <a:sym typeface="Arial"/>
              </a:endParaRPr>
            </a:p>
          </p:txBody>
        </p:sp>
        <p:sp>
          <p:nvSpPr>
            <p:cNvPr id="547" name="Google Shape;547;p25"/>
            <p:cNvSpPr/>
            <p:nvPr/>
          </p:nvSpPr>
          <p:spPr>
            <a:xfrm>
              <a:off x="4038954" y="905692"/>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548" name="Google Shape;548;p25"/>
            <p:cNvSpPr/>
            <p:nvPr/>
          </p:nvSpPr>
          <p:spPr>
            <a:xfrm>
              <a:off x="4360878" y="0"/>
              <a:ext cx="1834285" cy="1575073"/>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549" name="Google Shape;549;p25"/>
            <p:cNvSpPr/>
            <p:nvPr/>
          </p:nvSpPr>
          <p:spPr>
            <a:xfrm>
              <a:off x="4412424" y="697778"/>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550" name="Google Shape;550;p25"/>
            <p:cNvSpPr/>
            <p:nvPr/>
          </p:nvSpPr>
          <p:spPr>
            <a:xfrm>
              <a:off x="5938402" y="872223"/>
              <a:ext cx="1834285" cy="1575073"/>
            </a:xfrm>
            <a:prstGeom prst="hexagon">
              <a:avLst>
                <a:gd name="adj" fmla="val 25000"/>
                <a:gd name="vf" fmla="val 115470"/>
              </a:avLst>
            </a:prstGeom>
            <a:solidFill>
              <a:srgbClr val="95CD7A"/>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551" name="Google Shape;551;p25"/>
            <p:cNvSpPr txBox="1"/>
            <p:nvPr/>
          </p:nvSpPr>
          <p:spPr>
            <a:xfrm>
              <a:off x="6222515" y="1116187"/>
              <a:ext cx="1266059" cy="1087145"/>
            </a:xfrm>
            <a:prstGeom prst="rect">
              <a:avLst/>
            </a:prstGeom>
            <a:noFill/>
            <a:ln>
              <a:noFill/>
            </a:ln>
          </p:spPr>
          <p:txBody>
            <a:bodyPr spcFirstLastPara="1" wrap="square" lIns="0" tIns="20300" rIns="0" bIns="20300" anchor="ctr" anchorCtr="0">
              <a:noAutofit/>
            </a:bodyPr>
            <a:lstStyle/>
            <a:p>
              <a:pPr marL="0" marR="0" lvl="0" indent="0" algn="ctr" rtl="0">
                <a:lnSpc>
                  <a:spcPct val="90000"/>
                </a:lnSpc>
                <a:spcBef>
                  <a:spcPts val="0"/>
                </a:spcBef>
                <a:spcAft>
                  <a:spcPts val="0"/>
                </a:spcAft>
                <a:buClr>
                  <a:schemeClr val="lt1"/>
                </a:buClr>
                <a:buSzPts val="1600"/>
                <a:buFont typeface="Calibri"/>
                <a:buNone/>
              </a:pPr>
              <a:r>
                <a:rPr lang="fr-FR" sz="1600" b="1" i="1" u="none" strike="noStrike" cap="none" dirty="0">
                  <a:solidFill>
                    <a:schemeClr val="lt1"/>
                  </a:solidFill>
                  <a:latin typeface="Calibri"/>
                  <a:ea typeface="Calibri"/>
                  <a:cs typeface="Calibri"/>
                  <a:sym typeface="Calibri"/>
                </a:rPr>
                <a:t>Renforcer les liens entre l'éducation formelle et non formelle. </a:t>
              </a:r>
              <a:endParaRPr sz="1400" b="0" i="0" u="none" strike="noStrike" cap="none" dirty="0">
                <a:solidFill>
                  <a:srgbClr val="000000"/>
                </a:solidFill>
                <a:latin typeface="Arial"/>
                <a:ea typeface="Arial"/>
                <a:cs typeface="Arial"/>
                <a:sym typeface="Arial"/>
              </a:endParaRPr>
            </a:p>
          </p:txBody>
        </p:sp>
        <p:sp>
          <p:nvSpPr>
            <p:cNvPr id="552" name="Google Shape;552;p25"/>
            <p:cNvSpPr/>
            <p:nvPr/>
          </p:nvSpPr>
          <p:spPr>
            <a:xfrm>
              <a:off x="7525652" y="1570002"/>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553" name="Google Shape;553;p25"/>
            <p:cNvSpPr/>
            <p:nvPr/>
          </p:nvSpPr>
          <p:spPr>
            <a:xfrm>
              <a:off x="7516899" y="1757631"/>
              <a:ext cx="1834285" cy="1575073"/>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554" name="Google Shape;554;p25"/>
            <p:cNvSpPr/>
            <p:nvPr/>
          </p:nvSpPr>
          <p:spPr>
            <a:xfrm>
              <a:off x="7874808" y="1786029"/>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555" name="Google Shape;555;p25"/>
            <p:cNvSpPr/>
            <p:nvPr/>
          </p:nvSpPr>
          <p:spPr>
            <a:xfrm>
              <a:off x="7516899" y="16734"/>
              <a:ext cx="1834285" cy="1575073"/>
            </a:xfrm>
            <a:prstGeom prst="hexagon">
              <a:avLst>
                <a:gd name="adj" fmla="val 25000"/>
                <a:gd name="vf" fmla="val 115470"/>
              </a:avLst>
            </a:prstGeom>
            <a:solidFill>
              <a:srgbClr val="00618C"/>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556" name="Google Shape;556;p25"/>
            <p:cNvSpPr txBox="1"/>
            <p:nvPr/>
          </p:nvSpPr>
          <p:spPr>
            <a:xfrm>
              <a:off x="7801012" y="260698"/>
              <a:ext cx="1266059" cy="1087145"/>
            </a:xfrm>
            <a:prstGeom prst="rect">
              <a:avLst/>
            </a:prstGeom>
            <a:noFill/>
            <a:ln>
              <a:noFill/>
            </a:ln>
          </p:spPr>
          <p:txBody>
            <a:bodyPr spcFirstLastPara="1" wrap="square" lIns="0" tIns="20300" rIns="0" bIns="20300" anchor="ctr" anchorCtr="0">
              <a:noAutofit/>
            </a:bodyPr>
            <a:lstStyle/>
            <a:p>
              <a:pPr marL="0" marR="0" lvl="0" indent="0" algn="ctr" rtl="0">
                <a:lnSpc>
                  <a:spcPct val="90000"/>
                </a:lnSpc>
                <a:spcBef>
                  <a:spcPts val="0"/>
                </a:spcBef>
                <a:spcAft>
                  <a:spcPts val="0"/>
                </a:spcAft>
                <a:buClr>
                  <a:schemeClr val="lt1"/>
                </a:buClr>
                <a:buSzPts val="1600"/>
                <a:buFont typeface="Calibri"/>
                <a:buNone/>
              </a:pPr>
              <a:r>
                <a:rPr lang="fr-FR" sz="1600" b="1" i="1" u="none" strike="noStrike" cap="none" dirty="0">
                  <a:solidFill>
                    <a:schemeClr val="lt1"/>
                  </a:solidFill>
                  <a:latin typeface="Calibri"/>
                  <a:ea typeface="Calibri"/>
                  <a:cs typeface="Calibri"/>
                  <a:sym typeface="Calibri"/>
                </a:rPr>
                <a:t>Possibilités d'éducation de qualité pour les enfants et les adolescents </a:t>
              </a:r>
              <a:endParaRPr sz="1400" b="0" i="0" u="none" strike="noStrike" cap="none" dirty="0">
                <a:solidFill>
                  <a:srgbClr val="000000"/>
                </a:solidFill>
                <a:latin typeface="Arial"/>
                <a:ea typeface="Arial"/>
                <a:cs typeface="Arial"/>
                <a:sym typeface="Arial"/>
              </a:endParaRPr>
            </a:p>
          </p:txBody>
        </p:sp>
        <p:sp>
          <p:nvSpPr>
            <p:cNvPr id="557" name="Google Shape;557;p25"/>
            <p:cNvSpPr/>
            <p:nvPr/>
          </p:nvSpPr>
          <p:spPr>
            <a:xfrm>
              <a:off x="9104149" y="722626"/>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558" name="Google Shape;558;p25"/>
            <p:cNvSpPr/>
            <p:nvPr/>
          </p:nvSpPr>
          <p:spPr>
            <a:xfrm>
              <a:off x="9095396" y="895550"/>
              <a:ext cx="1834285" cy="1575073"/>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559" name="Google Shape;559;p25"/>
            <p:cNvSpPr/>
            <p:nvPr/>
          </p:nvSpPr>
          <p:spPr>
            <a:xfrm>
              <a:off x="9461086" y="930540"/>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560" name="Google Shape;560;p25"/>
            <p:cNvSpPr/>
            <p:nvPr/>
          </p:nvSpPr>
          <p:spPr>
            <a:xfrm>
              <a:off x="9095396" y="2633911"/>
              <a:ext cx="1834285" cy="1575073"/>
            </a:xfrm>
            <a:prstGeom prst="hexagon">
              <a:avLst>
                <a:gd name="adj" fmla="val 25000"/>
                <a:gd name="vf" fmla="val 115470"/>
              </a:avLst>
            </a:prstGeom>
            <a:solidFill>
              <a:srgbClr val="AC6B97"/>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561" name="Google Shape;561;p25"/>
            <p:cNvSpPr txBox="1"/>
            <p:nvPr/>
          </p:nvSpPr>
          <p:spPr>
            <a:xfrm>
              <a:off x="9379509" y="2877875"/>
              <a:ext cx="1266059" cy="1087145"/>
            </a:xfrm>
            <a:prstGeom prst="rect">
              <a:avLst/>
            </a:prstGeom>
            <a:noFill/>
            <a:ln>
              <a:noFill/>
            </a:ln>
          </p:spPr>
          <p:txBody>
            <a:bodyPr spcFirstLastPara="1" wrap="square" lIns="0" tIns="20300" rIns="0" bIns="20300" anchor="ctr" anchorCtr="0">
              <a:noAutofit/>
            </a:bodyPr>
            <a:lstStyle/>
            <a:p>
              <a:pPr marL="0" marR="0" lvl="0" indent="0" algn="ctr" rtl="0">
                <a:lnSpc>
                  <a:spcPct val="90000"/>
                </a:lnSpc>
                <a:spcBef>
                  <a:spcPts val="0"/>
                </a:spcBef>
                <a:spcAft>
                  <a:spcPts val="0"/>
                </a:spcAft>
                <a:buClr>
                  <a:schemeClr val="lt1"/>
                </a:buClr>
                <a:buSzPts val="1600"/>
                <a:buFont typeface="Calibri"/>
                <a:buNone/>
              </a:pPr>
              <a:r>
                <a:rPr lang="fr-FR" sz="1600" b="1" i="1" u="none" strike="noStrike" cap="none" dirty="0">
                  <a:solidFill>
                    <a:schemeClr val="lt1"/>
                  </a:solidFill>
                  <a:latin typeface="Calibri"/>
                  <a:ea typeface="Calibri"/>
                  <a:cs typeface="Calibri"/>
                  <a:sym typeface="Calibri"/>
                </a:rPr>
                <a:t>Suivre et évaluer, enregistrer, signaler et partager les bonnes pratiques</a:t>
              </a:r>
              <a:endParaRPr sz="1400" b="0" i="0" u="none" strike="noStrike" cap="none" dirty="0">
                <a:solidFill>
                  <a:srgbClr val="000000"/>
                </a:solidFill>
                <a:latin typeface="Arial"/>
                <a:ea typeface="Arial"/>
                <a:cs typeface="Arial"/>
                <a:sym typeface="Arial"/>
              </a:endParaRPr>
            </a:p>
          </p:txBody>
        </p:sp>
        <p:sp>
          <p:nvSpPr>
            <p:cNvPr id="562" name="Google Shape;562;p25"/>
            <p:cNvSpPr/>
            <p:nvPr/>
          </p:nvSpPr>
          <p:spPr>
            <a:xfrm>
              <a:off x="9459141" y="4013241"/>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563" name="Google Shape;563;p25"/>
            <p:cNvSpPr/>
            <p:nvPr/>
          </p:nvSpPr>
          <p:spPr>
            <a:xfrm>
              <a:off x="7516899" y="3495992"/>
              <a:ext cx="1834285" cy="1575073"/>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564" name="Google Shape;564;p25"/>
            <p:cNvSpPr/>
            <p:nvPr/>
          </p:nvSpPr>
          <p:spPr>
            <a:xfrm>
              <a:off x="9118738" y="4187179"/>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grpSp>
      <p:sp>
        <p:nvSpPr>
          <p:cNvPr id="565" name="Google Shape;565;p25"/>
          <p:cNvSpPr/>
          <p:nvPr/>
        </p:nvSpPr>
        <p:spPr>
          <a:xfrm>
            <a:off x="1266455" y="3537235"/>
            <a:ext cx="1839600" cy="1573200"/>
          </a:xfrm>
          <a:prstGeom prst="hexagon">
            <a:avLst>
              <a:gd name="adj" fmla="val 25000"/>
              <a:gd name="vf" fmla="val 115470"/>
            </a:avLst>
          </a:prstGeom>
          <a:solidFill>
            <a:srgbClr val="70995C"/>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Calibri"/>
              <a:ea typeface="Calibri"/>
              <a:cs typeface="Calibri"/>
              <a:sym typeface="Calibri"/>
            </a:endParaRPr>
          </a:p>
        </p:txBody>
      </p:sp>
      <p:sp>
        <p:nvSpPr>
          <p:cNvPr id="566" name="Google Shape;566;p25"/>
          <p:cNvSpPr/>
          <p:nvPr/>
        </p:nvSpPr>
        <p:spPr>
          <a:xfrm>
            <a:off x="2473235" y="4806243"/>
            <a:ext cx="208800" cy="183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567" name="Google Shape;567;p25"/>
          <p:cNvSpPr/>
          <p:nvPr/>
        </p:nvSpPr>
        <p:spPr>
          <a:xfrm>
            <a:off x="9097384" y="2676348"/>
            <a:ext cx="1908000" cy="1573200"/>
          </a:xfrm>
          <a:prstGeom prst="hexagon">
            <a:avLst>
              <a:gd name="adj" fmla="val 25000"/>
              <a:gd name="vf" fmla="val 115470"/>
            </a:avLst>
          </a:prstGeom>
          <a:solidFill>
            <a:srgbClr val="02679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Calibri"/>
              <a:ea typeface="Calibri"/>
              <a:cs typeface="Calibri"/>
              <a:sym typeface="Calibri"/>
            </a:endParaRPr>
          </a:p>
        </p:txBody>
      </p:sp>
      <p:sp>
        <p:nvSpPr>
          <p:cNvPr id="568" name="Google Shape;568;p25"/>
          <p:cNvSpPr/>
          <p:nvPr/>
        </p:nvSpPr>
        <p:spPr>
          <a:xfrm>
            <a:off x="7581283" y="3535867"/>
            <a:ext cx="1839600" cy="1573200"/>
          </a:xfrm>
          <a:prstGeom prst="hexagon">
            <a:avLst>
              <a:gd name="adj" fmla="val 25000"/>
              <a:gd name="vf" fmla="val 115470"/>
            </a:avLst>
          </a:prstGeom>
          <a:solidFill>
            <a:srgbClr val="95CD7A"/>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Calibri"/>
              <a:ea typeface="Calibri"/>
              <a:cs typeface="Calibri"/>
              <a:sym typeface="Calibri"/>
            </a:endParaRPr>
          </a:p>
        </p:txBody>
      </p:sp>
      <p:sp>
        <p:nvSpPr>
          <p:cNvPr id="569" name="Google Shape;569;p25"/>
          <p:cNvSpPr/>
          <p:nvPr/>
        </p:nvSpPr>
        <p:spPr>
          <a:xfrm>
            <a:off x="6014872" y="4442040"/>
            <a:ext cx="1839600" cy="1573200"/>
          </a:xfrm>
          <a:prstGeom prst="hexagon">
            <a:avLst>
              <a:gd name="adj" fmla="val 25000"/>
              <a:gd name="vf" fmla="val 115470"/>
            </a:avLst>
          </a:prstGeom>
          <a:solidFill>
            <a:srgbClr val="35B2B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Calibri"/>
              <a:ea typeface="Calibri"/>
              <a:cs typeface="Calibri"/>
              <a:sym typeface="Calibri"/>
            </a:endParaRPr>
          </a:p>
        </p:txBody>
      </p:sp>
      <p:sp>
        <p:nvSpPr>
          <p:cNvPr id="570" name="Google Shape;570;p25"/>
          <p:cNvSpPr/>
          <p:nvPr/>
        </p:nvSpPr>
        <p:spPr>
          <a:xfrm>
            <a:off x="4426963" y="1786934"/>
            <a:ext cx="1839600" cy="1573200"/>
          </a:xfrm>
          <a:prstGeom prst="hexagon">
            <a:avLst>
              <a:gd name="adj" fmla="val 25000"/>
              <a:gd name="vf" fmla="val 115470"/>
            </a:avLst>
          </a:prstGeom>
          <a:solidFill>
            <a:srgbClr val="405E79"/>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Calibri"/>
              <a:ea typeface="Calibri"/>
              <a:cs typeface="Calibri"/>
              <a:sym typeface="Calibri"/>
            </a:endParaRPr>
          </a:p>
        </p:txBody>
      </p:sp>
      <p:sp>
        <p:nvSpPr>
          <p:cNvPr id="571" name="Google Shape;571;p25"/>
          <p:cNvSpPr/>
          <p:nvPr/>
        </p:nvSpPr>
        <p:spPr>
          <a:xfrm>
            <a:off x="4484271" y="2541666"/>
            <a:ext cx="208800" cy="183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572" name="Google Shape;572;p25"/>
          <p:cNvSpPr/>
          <p:nvPr/>
        </p:nvSpPr>
        <p:spPr>
          <a:xfrm>
            <a:off x="6107704" y="5104584"/>
            <a:ext cx="208800" cy="183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573" name="Google Shape;573;p25"/>
          <p:cNvSpPr/>
          <p:nvPr/>
        </p:nvSpPr>
        <p:spPr>
          <a:xfrm>
            <a:off x="9448685" y="2758811"/>
            <a:ext cx="208800" cy="183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574" name="Google Shape;574;p25"/>
          <p:cNvSpPr/>
          <p:nvPr/>
        </p:nvSpPr>
        <p:spPr>
          <a:xfrm>
            <a:off x="7943356" y="3559194"/>
            <a:ext cx="208800" cy="183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575" name="Google Shape;575;p25"/>
          <p:cNvSpPr txBox="1"/>
          <p:nvPr/>
        </p:nvSpPr>
        <p:spPr>
          <a:xfrm>
            <a:off x="1515938" y="3535867"/>
            <a:ext cx="1574469" cy="2000507"/>
          </a:xfrm>
          <a:prstGeom prst="rect">
            <a:avLst/>
          </a:prstGeom>
          <a:noFill/>
          <a:ln>
            <a:noFill/>
          </a:ln>
        </p:spPr>
        <p:txBody>
          <a:bodyPr spcFirstLastPara="1" wrap="square" lIns="91425" tIns="45700" rIns="91425" bIns="45700" anchor="t" anchorCtr="0">
            <a:spAutoFit/>
          </a:bodyPr>
          <a:lstStyle/>
          <a:p>
            <a:pPr marL="93663" marR="0" lvl="0" indent="-93663" algn="l" rtl="0">
              <a:lnSpc>
                <a:spcPct val="100000"/>
              </a:lnSpc>
              <a:spcBef>
                <a:spcPts val="0"/>
              </a:spcBef>
              <a:spcAft>
                <a:spcPts val="0"/>
              </a:spcAft>
              <a:buClr>
                <a:schemeClr val="lt1"/>
              </a:buClr>
              <a:buSzPts val="1400"/>
              <a:buFont typeface="Arial"/>
              <a:buChar char="•"/>
            </a:pPr>
            <a:r>
              <a:rPr lang="fr-FR" sz="1200" b="0" i="0" u="none" strike="noStrike" cap="none" dirty="0">
                <a:solidFill>
                  <a:schemeClr val="lt1"/>
                </a:solidFill>
                <a:latin typeface="Calibri"/>
                <a:ea typeface="Calibri"/>
                <a:cs typeface="Calibri"/>
                <a:sym typeface="Calibri"/>
              </a:rPr>
              <a:t>Barrières qui empêchent l'accès</a:t>
            </a:r>
          </a:p>
          <a:p>
            <a:pPr marL="93663" marR="0" lvl="0" indent="-93663" algn="l" rtl="0">
              <a:lnSpc>
                <a:spcPct val="100000"/>
              </a:lnSpc>
              <a:spcBef>
                <a:spcPts val="0"/>
              </a:spcBef>
              <a:spcAft>
                <a:spcPts val="0"/>
              </a:spcAft>
              <a:buClr>
                <a:schemeClr val="lt1"/>
              </a:buClr>
              <a:buSzPts val="1400"/>
              <a:buFont typeface="Arial"/>
              <a:buChar char="•"/>
            </a:pPr>
            <a:r>
              <a:rPr lang="fr-FR" sz="1200" b="0" i="0" u="none" strike="noStrike" cap="none" dirty="0">
                <a:solidFill>
                  <a:schemeClr val="lt1"/>
                </a:solidFill>
                <a:latin typeface="Calibri"/>
                <a:ea typeface="Calibri"/>
                <a:cs typeface="Calibri"/>
                <a:sym typeface="Calibri"/>
              </a:rPr>
              <a:t>Déplacement </a:t>
            </a:r>
          </a:p>
          <a:p>
            <a:pPr marL="93663" marR="0" lvl="0" indent="-93663" algn="l" rtl="0">
              <a:lnSpc>
                <a:spcPct val="100000"/>
              </a:lnSpc>
              <a:spcBef>
                <a:spcPts val="0"/>
              </a:spcBef>
              <a:spcAft>
                <a:spcPts val="0"/>
              </a:spcAft>
              <a:buClr>
                <a:schemeClr val="lt1"/>
              </a:buClr>
              <a:buSzPts val="1400"/>
              <a:buFont typeface="Arial"/>
              <a:buChar char="•"/>
            </a:pPr>
            <a:r>
              <a:rPr lang="fr-FR" sz="1200" b="0" i="0" u="none" strike="noStrike" cap="none" dirty="0">
                <a:solidFill>
                  <a:schemeClr val="lt1"/>
                </a:solidFill>
                <a:latin typeface="Calibri"/>
                <a:ea typeface="Calibri"/>
                <a:cs typeface="Calibri"/>
                <a:sym typeface="Calibri"/>
              </a:rPr>
              <a:t>Documentation, inscriptions, frais </a:t>
            </a:r>
          </a:p>
          <a:p>
            <a:pPr marL="93663" marR="0" lvl="0" indent="-93663" algn="l" rtl="0">
              <a:lnSpc>
                <a:spcPct val="100000"/>
              </a:lnSpc>
              <a:spcBef>
                <a:spcPts val="0"/>
              </a:spcBef>
              <a:spcAft>
                <a:spcPts val="0"/>
              </a:spcAft>
              <a:buClr>
                <a:schemeClr val="lt1"/>
              </a:buClr>
              <a:buSzPts val="1400"/>
              <a:buFont typeface="Arial"/>
              <a:buChar char="•"/>
            </a:pPr>
            <a:r>
              <a:rPr lang="fr-FR" sz="1200" b="0" i="0" u="none" strike="noStrike" cap="none" dirty="0">
                <a:solidFill>
                  <a:schemeClr val="lt1"/>
                </a:solidFill>
                <a:latin typeface="Calibri"/>
                <a:ea typeface="Calibri"/>
                <a:cs typeface="Calibri"/>
                <a:sym typeface="Calibri"/>
              </a:rPr>
              <a:t>Lacunes en matière d'éducation</a:t>
            </a:r>
          </a:p>
          <a:p>
            <a:pPr marL="93663" marR="0" lvl="0" indent="-93663" algn="l" rtl="0">
              <a:lnSpc>
                <a:spcPct val="100000"/>
              </a:lnSpc>
              <a:spcBef>
                <a:spcPts val="0"/>
              </a:spcBef>
              <a:spcAft>
                <a:spcPts val="0"/>
              </a:spcAft>
              <a:buClr>
                <a:schemeClr val="lt1"/>
              </a:buClr>
              <a:buSzPts val="1400"/>
              <a:buFont typeface="Arial"/>
              <a:buChar char="•"/>
            </a:pPr>
            <a:r>
              <a:rPr lang="fr-FR" sz="1200" b="0" i="0" u="none" strike="noStrike" cap="none" dirty="0">
                <a:solidFill>
                  <a:schemeClr val="lt1"/>
                </a:solidFill>
                <a:latin typeface="Calibri"/>
                <a:ea typeface="Calibri"/>
                <a:cs typeface="Calibri"/>
                <a:sym typeface="Calibri"/>
              </a:rPr>
              <a:t>Langue</a:t>
            </a:r>
            <a:r>
              <a:rPr lang="en-GB" sz="1200" b="0" i="0" u="none" strike="noStrike" cap="none" dirty="0">
                <a:solidFill>
                  <a:schemeClr val="lt1"/>
                </a:solidFill>
                <a:latin typeface="Calibri"/>
                <a:ea typeface="Calibri"/>
                <a:cs typeface="Calibri"/>
                <a:sym typeface="Calibri"/>
              </a:rPr>
              <a:t> </a:t>
            </a:r>
            <a:endParaRPr sz="1200" b="0" i="0" u="none" strike="noStrike" cap="none" dirty="0">
              <a:solidFill>
                <a:srgbClr val="000000"/>
              </a:solidFill>
              <a:latin typeface="Arial"/>
              <a:ea typeface="Arial"/>
              <a:cs typeface="Arial"/>
              <a:sym typeface="Arial"/>
            </a:endParaRPr>
          </a:p>
          <a:p>
            <a:pPr marL="93663" marR="0" lvl="0" indent="-4763" algn="l" rtl="0">
              <a:lnSpc>
                <a:spcPct val="100000"/>
              </a:lnSpc>
              <a:spcBef>
                <a:spcPts val="0"/>
              </a:spcBef>
              <a:spcAft>
                <a:spcPts val="0"/>
              </a:spcAft>
              <a:buClr>
                <a:schemeClr val="dk1"/>
              </a:buClr>
              <a:buSzPts val="1400"/>
              <a:buFont typeface="Arial"/>
              <a:buNone/>
            </a:pPr>
            <a:endParaRPr sz="1400" b="0" i="0" u="none" strike="noStrike" cap="none" dirty="0">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Calibri"/>
              <a:ea typeface="Calibri"/>
              <a:cs typeface="Calibri"/>
              <a:sym typeface="Calibri"/>
            </a:endParaRPr>
          </a:p>
        </p:txBody>
      </p:sp>
      <p:sp>
        <p:nvSpPr>
          <p:cNvPr id="576" name="Google Shape;576;p25"/>
          <p:cNvSpPr txBox="1"/>
          <p:nvPr/>
        </p:nvSpPr>
        <p:spPr>
          <a:xfrm>
            <a:off x="4680630" y="1825579"/>
            <a:ext cx="1412623" cy="1754286"/>
          </a:xfrm>
          <a:prstGeom prst="rect">
            <a:avLst/>
          </a:prstGeom>
          <a:noFill/>
          <a:ln>
            <a:noFill/>
          </a:ln>
        </p:spPr>
        <p:txBody>
          <a:bodyPr spcFirstLastPara="1" wrap="square" lIns="91425" tIns="45700" rIns="91425" bIns="45700" anchor="t" anchorCtr="0">
            <a:spAutoFit/>
          </a:bodyPr>
          <a:lstStyle/>
          <a:p>
            <a:pPr marL="150813" marR="0" lvl="0" indent="-150813" algn="l" rtl="0">
              <a:lnSpc>
                <a:spcPct val="100000"/>
              </a:lnSpc>
              <a:spcBef>
                <a:spcPts val="0"/>
              </a:spcBef>
              <a:spcAft>
                <a:spcPts val="0"/>
              </a:spcAft>
              <a:buClr>
                <a:schemeClr val="lt1"/>
              </a:buClr>
              <a:buSzPts val="1300"/>
              <a:buFont typeface="Arial"/>
              <a:buChar char="•"/>
            </a:pPr>
            <a:r>
              <a:rPr lang="fr-FR" sz="1000" b="1" i="0" u="none" strike="noStrike" cap="none" dirty="0">
                <a:solidFill>
                  <a:schemeClr val="lt1"/>
                </a:solidFill>
                <a:latin typeface="Calibri"/>
                <a:ea typeface="Calibri"/>
                <a:cs typeface="Calibri"/>
                <a:sym typeface="Calibri"/>
              </a:rPr>
              <a:t>Normes minimales </a:t>
            </a:r>
          </a:p>
          <a:p>
            <a:pPr marL="150813" marR="0" lvl="0" indent="-150813" algn="l" rtl="0">
              <a:lnSpc>
                <a:spcPct val="100000"/>
              </a:lnSpc>
              <a:spcBef>
                <a:spcPts val="0"/>
              </a:spcBef>
              <a:spcAft>
                <a:spcPts val="0"/>
              </a:spcAft>
              <a:buClr>
                <a:schemeClr val="lt1"/>
              </a:buClr>
              <a:buSzPts val="1300"/>
              <a:buFont typeface="Arial"/>
              <a:buChar char="•"/>
            </a:pPr>
            <a:r>
              <a:rPr lang="fr-FR" sz="1000" b="1" i="0" u="none" strike="noStrike" cap="none" dirty="0">
                <a:solidFill>
                  <a:schemeClr val="lt1"/>
                </a:solidFill>
                <a:latin typeface="Calibri"/>
                <a:ea typeface="Calibri"/>
                <a:cs typeface="Calibri"/>
                <a:sym typeface="Calibri"/>
              </a:rPr>
              <a:t>Aligner l'âge minimum de travail et l'âge de scolarisation</a:t>
            </a:r>
          </a:p>
          <a:p>
            <a:pPr marL="150813" marR="0" lvl="0" indent="-150813" algn="l" rtl="0">
              <a:lnSpc>
                <a:spcPct val="100000"/>
              </a:lnSpc>
              <a:spcBef>
                <a:spcPts val="0"/>
              </a:spcBef>
              <a:spcAft>
                <a:spcPts val="0"/>
              </a:spcAft>
              <a:buClr>
                <a:schemeClr val="lt1"/>
              </a:buClr>
              <a:buSzPts val="1300"/>
              <a:buFont typeface="Arial"/>
              <a:buChar char="•"/>
            </a:pPr>
            <a:r>
              <a:rPr lang="fr-FR" sz="1000" b="1" i="0" u="none" strike="noStrike" cap="none" dirty="0">
                <a:solidFill>
                  <a:schemeClr val="lt1"/>
                </a:solidFill>
                <a:latin typeface="Calibri"/>
                <a:ea typeface="Calibri"/>
                <a:cs typeface="Calibri"/>
                <a:sym typeface="Calibri"/>
              </a:rPr>
              <a:t>Secteurs spécifiques</a:t>
            </a:r>
          </a:p>
          <a:p>
            <a:pPr marL="150813" marR="0" lvl="0" indent="-150813" algn="l" rtl="0">
              <a:lnSpc>
                <a:spcPct val="100000"/>
              </a:lnSpc>
              <a:spcBef>
                <a:spcPts val="0"/>
              </a:spcBef>
              <a:spcAft>
                <a:spcPts val="0"/>
              </a:spcAft>
              <a:buClr>
                <a:schemeClr val="lt1"/>
              </a:buClr>
              <a:buSzPts val="1300"/>
              <a:buFont typeface="Arial"/>
              <a:buChar char="•"/>
            </a:pPr>
            <a:r>
              <a:rPr lang="fr-FR" sz="1000" b="1" i="0" u="none" strike="noStrike" cap="none" dirty="0">
                <a:solidFill>
                  <a:schemeClr val="lt1"/>
                </a:solidFill>
                <a:latin typeface="Calibri"/>
                <a:ea typeface="Calibri"/>
                <a:cs typeface="Calibri"/>
                <a:sym typeface="Calibri"/>
              </a:rPr>
              <a:t>Réduire les obstacles politiques</a:t>
            </a:r>
            <a:r>
              <a:rPr lang="en-US" sz="1000" b="1" i="0" u="none" strike="noStrike" cap="none" dirty="0">
                <a:solidFill>
                  <a:schemeClr val="lt1"/>
                </a:solidFill>
                <a:latin typeface="Calibri"/>
                <a:ea typeface="Calibri"/>
                <a:cs typeface="Calibri"/>
                <a:sym typeface="Calibri"/>
              </a:rPr>
              <a:t> </a:t>
            </a:r>
            <a:endParaRPr lang="en-US" sz="1000" b="1" i="0" u="none" strike="noStrike" cap="none" dirty="0">
              <a:solidFill>
                <a:srgbClr val="000000"/>
              </a:solidFill>
              <a:latin typeface="Arial"/>
              <a:ea typeface="Arial"/>
              <a:cs typeface="Arial"/>
              <a:sym typeface="Arial"/>
            </a:endParaRPr>
          </a:p>
          <a:p>
            <a:pPr marR="0" lvl="0" algn="l" rtl="0">
              <a:lnSpc>
                <a:spcPct val="100000"/>
              </a:lnSpc>
              <a:spcBef>
                <a:spcPts val="0"/>
              </a:spcBef>
              <a:spcAft>
                <a:spcPts val="0"/>
              </a:spcAft>
              <a:buClr>
                <a:schemeClr val="lt1"/>
              </a:buClr>
              <a:buSzPts val="1300"/>
            </a:pPr>
            <a:endParaRPr sz="1400" b="1"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chemeClr val="lt1"/>
              </a:solidFill>
              <a:latin typeface="Calibri"/>
              <a:ea typeface="Calibri"/>
              <a:cs typeface="Calibri"/>
              <a:sym typeface="Calibri"/>
            </a:endParaRPr>
          </a:p>
        </p:txBody>
      </p:sp>
      <p:sp>
        <p:nvSpPr>
          <p:cNvPr id="577" name="Google Shape;577;p25"/>
          <p:cNvSpPr/>
          <p:nvPr/>
        </p:nvSpPr>
        <p:spPr>
          <a:xfrm>
            <a:off x="7521928" y="5287058"/>
            <a:ext cx="1908000" cy="1573200"/>
          </a:xfrm>
          <a:prstGeom prst="hexagon">
            <a:avLst>
              <a:gd name="adj" fmla="val 25000"/>
              <a:gd name="vf" fmla="val 115470"/>
            </a:avLst>
          </a:prstGeom>
          <a:solidFill>
            <a:srgbClr val="AC6B97"/>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Calibri"/>
              <a:ea typeface="Calibri"/>
              <a:cs typeface="Calibri"/>
              <a:sym typeface="Calibri"/>
            </a:endParaRPr>
          </a:p>
        </p:txBody>
      </p:sp>
      <p:sp>
        <p:nvSpPr>
          <p:cNvPr id="578" name="Google Shape;578;p25"/>
          <p:cNvSpPr/>
          <p:nvPr/>
        </p:nvSpPr>
        <p:spPr>
          <a:xfrm>
            <a:off x="9097384" y="5925375"/>
            <a:ext cx="208800" cy="183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579" name="Google Shape;579;p25"/>
          <p:cNvSpPr txBox="1"/>
          <p:nvPr/>
        </p:nvSpPr>
        <p:spPr>
          <a:xfrm>
            <a:off x="9255744" y="2928755"/>
            <a:ext cx="1629977" cy="1415732"/>
          </a:xfrm>
          <a:prstGeom prst="rect">
            <a:avLst/>
          </a:prstGeom>
          <a:noFill/>
          <a:ln>
            <a:noFill/>
          </a:ln>
        </p:spPr>
        <p:txBody>
          <a:bodyPr spcFirstLastPara="1" wrap="square" lIns="91425" tIns="45700" rIns="91425" bIns="45700" anchor="t" anchorCtr="0">
            <a:spAutoFit/>
          </a:bodyPr>
          <a:lstStyle/>
          <a:p>
            <a:pPr marL="193675" marR="0" lvl="0" indent="-193675" algn="l" rtl="0">
              <a:lnSpc>
                <a:spcPct val="100000"/>
              </a:lnSpc>
              <a:spcBef>
                <a:spcPts val="0"/>
              </a:spcBef>
              <a:spcAft>
                <a:spcPts val="0"/>
              </a:spcAft>
              <a:buClr>
                <a:schemeClr val="lt1"/>
              </a:buClr>
              <a:buSzPts val="1400"/>
              <a:buFont typeface="Arial"/>
              <a:buChar char="•"/>
            </a:pPr>
            <a:r>
              <a:rPr lang="fr-FR" sz="1200" b="0" i="0" u="none" strike="noStrike" cap="none" dirty="0">
                <a:solidFill>
                  <a:schemeClr val="lt1"/>
                </a:solidFill>
                <a:latin typeface="Calibri"/>
                <a:ea typeface="Calibri"/>
                <a:cs typeface="Calibri"/>
                <a:sym typeface="Calibri"/>
              </a:rPr>
              <a:t>Adaptée  </a:t>
            </a:r>
          </a:p>
          <a:p>
            <a:pPr marL="193675" marR="0" lvl="0" indent="-193675" algn="l" rtl="0">
              <a:lnSpc>
                <a:spcPct val="100000"/>
              </a:lnSpc>
              <a:spcBef>
                <a:spcPts val="0"/>
              </a:spcBef>
              <a:spcAft>
                <a:spcPts val="0"/>
              </a:spcAft>
              <a:buClr>
                <a:schemeClr val="lt1"/>
              </a:buClr>
              <a:buSzPts val="1400"/>
              <a:buFont typeface="Arial"/>
              <a:buChar char="•"/>
            </a:pPr>
            <a:r>
              <a:rPr lang="fr-FR" sz="1200" b="0" i="0" u="none" strike="noStrike" cap="none" dirty="0">
                <a:solidFill>
                  <a:schemeClr val="lt1"/>
                </a:solidFill>
                <a:latin typeface="Calibri"/>
                <a:ea typeface="Calibri"/>
                <a:cs typeface="Calibri"/>
                <a:sym typeface="Calibri"/>
              </a:rPr>
              <a:t>DPE</a:t>
            </a:r>
          </a:p>
          <a:p>
            <a:pPr marL="193675" marR="0" lvl="0" indent="-193675" algn="l" rtl="0">
              <a:lnSpc>
                <a:spcPct val="100000"/>
              </a:lnSpc>
              <a:spcBef>
                <a:spcPts val="0"/>
              </a:spcBef>
              <a:spcAft>
                <a:spcPts val="0"/>
              </a:spcAft>
              <a:buClr>
                <a:schemeClr val="lt1"/>
              </a:buClr>
              <a:buSzPts val="1400"/>
              <a:buFont typeface="Arial"/>
              <a:buChar char="•"/>
            </a:pPr>
            <a:r>
              <a:rPr lang="fr-FR" sz="1200" b="0" i="0" u="none" strike="noStrike" cap="none" dirty="0">
                <a:solidFill>
                  <a:schemeClr val="lt1"/>
                </a:solidFill>
                <a:latin typeface="Calibri"/>
                <a:ea typeface="Calibri"/>
                <a:cs typeface="Calibri"/>
                <a:sym typeface="Calibri"/>
              </a:rPr>
              <a:t>1°, 2°, supérieur</a:t>
            </a:r>
          </a:p>
          <a:p>
            <a:pPr marL="193675" marR="0" lvl="0" indent="-193675" algn="l" rtl="0">
              <a:lnSpc>
                <a:spcPct val="100000"/>
              </a:lnSpc>
              <a:spcBef>
                <a:spcPts val="0"/>
              </a:spcBef>
              <a:spcAft>
                <a:spcPts val="0"/>
              </a:spcAft>
              <a:buClr>
                <a:schemeClr val="lt1"/>
              </a:buClr>
              <a:buSzPts val="1400"/>
              <a:buFont typeface="Arial"/>
              <a:buChar char="•"/>
            </a:pPr>
            <a:r>
              <a:rPr lang="fr-FR" sz="1200" b="0" i="0" u="none" strike="noStrike" cap="none" dirty="0">
                <a:solidFill>
                  <a:schemeClr val="lt1"/>
                </a:solidFill>
                <a:latin typeface="Calibri"/>
                <a:ea typeface="Calibri"/>
                <a:cs typeface="Calibri"/>
                <a:sym typeface="Calibri"/>
              </a:rPr>
              <a:t>Rattrapage </a:t>
            </a:r>
          </a:p>
          <a:p>
            <a:pPr marL="193675" marR="0" lvl="0" indent="-193675" algn="l" rtl="0">
              <a:lnSpc>
                <a:spcPct val="100000"/>
              </a:lnSpc>
              <a:spcBef>
                <a:spcPts val="0"/>
              </a:spcBef>
              <a:spcAft>
                <a:spcPts val="0"/>
              </a:spcAft>
              <a:buClr>
                <a:schemeClr val="lt1"/>
              </a:buClr>
              <a:buSzPts val="1400"/>
              <a:buFont typeface="Arial"/>
              <a:buChar char="•"/>
            </a:pPr>
            <a:r>
              <a:rPr lang="fr-FR" sz="1200" b="0" i="0" u="none" strike="noStrike" cap="none" dirty="0">
                <a:solidFill>
                  <a:schemeClr val="lt1"/>
                </a:solidFill>
                <a:latin typeface="Calibri"/>
                <a:ea typeface="Calibri"/>
                <a:cs typeface="Calibri"/>
                <a:sym typeface="Calibri"/>
              </a:rPr>
              <a:t>Compétences de vie </a:t>
            </a:r>
          </a:p>
          <a:p>
            <a:pPr marL="193675" marR="0" lvl="0" indent="-193675" algn="l" rtl="0">
              <a:lnSpc>
                <a:spcPct val="100000"/>
              </a:lnSpc>
              <a:spcBef>
                <a:spcPts val="0"/>
              </a:spcBef>
              <a:spcAft>
                <a:spcPts val="0"/>
              </a:spcAft>
              <a:buClr>
                <a:schemeClr val="lt1"/>
              </a:buClr>
              <a:buSzPts val="1400"/>
              <a:buFont typeface="Arial"/>
              <a:buChar char="•"/>
            </a:pPr>
            <a:r>
              <a:rPr lang="fr-FR" sz="1200" b="0" i="0" u="none" strike="noStrike" cap="none" dirty="0">
                <a:solidFill>
                  <a:schemeClr val="lt1"/>
                </a:solidFill>
                <a:latin typeface="Calibri"/>
                <a:ea typeface="Calibri"/>
                <a:cs typeface="Calibri"/>
                <a:sym typeface="Calibri"/>
              </a:rPr>
              <a:t>EFTP</a:t>
            </a:r>
            <a:endParaRPr sz="12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Calibri"/>
              <a:ea typeface="Calibri"/>
              <a:cs typeface="Calibri"/>
              <a:sym typeface="Calibri"/>
            </a:endParaRPr>
          </a:p>
        </p:txBody>
      </p:sp>
      <p:sp>
        <p:nvSpPr>
          <p:cNvPr id="580" name="Google Shape;580;p25"/>
          <p:cNvSpPr txBox="1"/>
          <p:nvPr/>
        </p:nvSpPr>
        <p:spPr>
          <a:xfrm>
            <a:off x="7722156" y="3813272"/>
            <a:ext cx="1597086" cy="1323399"/>
          </a:xfrm>
          <a:prstGeom prst="rect">
            <a:avLst/>
          </a:prstGeom>
          <a:noFill/>
          <a:ln>
            <a:noFill/>
          </a:ln>
        </p:spPr>
        <p:txBody>
          <a:bodyPr spcFirstLastPara="1" wrap="square" lIns="91425" tIns="45700" rIns="91425" bIns="45700" anchor="t" anchorCtr="0">
            <a:spAutoFit/>
          </a:bodyPr>
          <a:lstStyle/>
          <a:p>
            <a:pPr marL="193675" marR="0" lvl="0" indent="-193675" algn="l" rtl="0">
              <a:lnSpc>
                <a:spcPct val="100000"/>
              </a:lnSpc>
              <a:spcBef>
                <a:spcPts val="0"/>
              </a:spcBef>
              <a:spcAft>
                <a:spcPts val="0"/>
              </a:spcAft>
              <a:buClr>
                <a:schemeClr val="lt1"/>
              </a:buClr>
              <a:buSzPts val="1400"/>
              <a:buFont typeface="Arial"/>
              <a:buChar char="•"/>
            </a:pPr>
            <a:r>
              <a:rPr lang="fr-FR" sz="1100" b="0" i="0" u="none" strike="noStrike" cap="none" dirty="0">
                <a:solidFill>
                  <a:schemeClr val="lt1"/>
                </a:solidFill>
                <a:latin typeface="Calibri"/>
                <a:ea typeface="Calibri"/>
                <a:cs typeface="Calibri"/>
                <a:sym typeface="Calibri"/>
              </a:rPr>
              <a:t>Inclure le TE dans les plans nationaux </a:t>
            </a:r>
          </a:p>
          <a:p>
            <a:pPr marL="193675" marR="0" lvl="0" indent="-193675" algn="l" rtl="0">
              <a:lnSpc>
                <a:spcPct val="100000"/>
              </a:lnSpc>
              <a:spcBef>
                <a:spcPts val="0"/>
              </a:spcBef>
              <a:spcAft>
                <a:spcPts val="0"/>
              </a:spcAft>
              <a:buClr>
                <a:schemeClr val="lt1"/>
              </a:buClr>
              <a:buSzPts val="1400"/>
              <a:buFont typeface="Arial"/>
              <a:buChar char="•"/>
            </a:pPr>
            <a:r>
              <a:rPr lang="fr-FR" sz="1100" b="0" i="0" u="none" strike="noStrike" cap="none" dirty="0">
                <a:solidFill>
                  <a:schemeClr val="lt1"/>
                </a:solidFill>
                <a:latin typeface="Calibri"/>
                <a:ea typeface="Calibri"/>
                <a:cs typeface="Calibri"/>
                <a:sym typeface="Calibri"/>
              </a:rPr>
              <a:t>Ressources</a:t>
            </a:r>
          </a:p>
          <a:p>
            <a:pPr marL="193675" marR="0" lvl="0" indent="-193675" algn="l" rtl="0">
              <a:lnSpc>
                <a:spcPct val="100000"/>
              </a:lnSpc>
              <a:spcBef>
                <a:spcPts val="0"/>
              </a:spcBef>
              <a:spcAft>
                <a:spcPts val="0"/>
              </a:spcAft>
              <a:buClr>
                <a:schemeClr val="lt1"/>
              </a:buClr>
              <a:buSzPts val="1400"/>
              <a:buFont typeface="Arial"/>
              <a:buChar char="•"/>
            </a:pPr>
            <a:r>
              <a:rPr lang="fr-FR" sz="1100" b="0" i="0" u="none" strike="noStrike" cap="none" dirty="0">
                <a:solidFill>
                  <a:schemeClr val="lt1"/>
                </a:solidFill>
                <a:latin typeface="Calibri"/>
                <a:ea typeface="Calibri"/>
                <a:cs typeface="Calibri"/>
                <a:sym typeface="Calibri"/>
              </a:rPr>
              <a:t>Inclure le NFE </a:t>
            </a:r>
          </a:p>
          <a:p>
            <a:pPr marL="193675" marR="0" lvl="0" indent="-193675" algn="l" rtl="0">
              <a:lnSpc>
                <a:spcPct val="100000"/>
              </a:lnSpc>
              <a:spcBef>
                <a:spcPts val="0"/>
              </a:spcBef>
              <a:spcAft>
                <a:spcPts val="0"/>
              </a:spcAft>
              <a:buClr>
                <a:schemeClr val="lt1"/>
              </a:buClr>
              <a:buSzPts val="1400"/>
              <a:buFont typeface="Arial"/>
              <a:buChar char="•"/>
            </a:pPr>
            <a:r>
              <a:rPr lang="fr-FR" sz="1100" b="0" i="0" u="none" strike="noStrike" cap="none" dirty="0">
                <a:solidFill>
                  <a:schemeClr val="lt1"/>
                </a:solidFill>
                <a:latin typeface="Calibri"/>
                <a:ea typeface="Calibri"/>
                <a:cs typeface="Calibri"/>
                <a:sym typeface="Calibri"/>
              </a:rPr>
              <a:t>Empêcher le facteur d'attraction de NFE</a:t>
            </a:r>
            <a:endParaRPr sz="1400" b="0" i="0" u="none" strike="noStrike" cap="none" dirty="0">
              <a:solidFill>
                <a:srgbClr val="000000"/>
              </a:solidFill>
              <a:latin typeface="Arial"/>
              <a:ea typeface="Arial"/>
              <a:cs typeface="Arial"/>
              <a:sym typeface="Arial"/>
            </a:endParaRPr>
          </a:p>
          <a:p>
            <a:pPr marL="193675" marR="0" lvl="0" indent="-104775" algn="l" rtl="0">
              <a:lnSpc>
                <a:spcPct val="100000"/>
              </a:lnSpc>
              <a:spcBef>
                <a:spcPts val="0"/>
              </a:spcBef>
              <a:spcAft>
                <a:spcPts val="0"/>
              </a:spcAft>
              <a:buClr>
                <a:schemeClr val="dk1"/>
              </a:buClr>
              <a:buSzPts val="1400"/>
              <a:buFont typeface="Arial"/>
              <a:buNone/>
            </a:pPr>
            <a:endParaRPr sz="1400" b="0" i="0" u="none" strike="noStrike" cap="none" dirty="0">
              <a:solidFill>
                <a:schemeClr val="lt1"/>
              </a:solidFill>
              <a:latin typeface="Calibri"/>
              <a:ea typeface="Calibri"/>
              <a:cs typeface="Calibri"/>
              <a:sym typeface="Calibri"/>
            </a:endParaRPr>
          </a:p>
        </p:txBody>
      </p:sp>
      <p:sp>
        <p:nvSpPr>
          <p:cNvPr id="581" name="Google Shape;581;p25"/>
          <p:cNvSpPr txBox="1"/>
          <p:nvPr/>
        </p:nvSpPr>
        <p:spPr>
          <a:xfrm>
            <a:off x="7801892" y="5240310"/>
            <a:ext cx="1538115" cy="1569620"/>
          </a:xfrm>
          <a:prstGeom prst="rect">
            <a:avLst/>
          </a:prstGeom>
          <a:noFill/>
          <a:ln>
            <a:noFill/>
          </a:ln>
        </p:spPr>
        <p:txBody>
          <a:bodyPr spcFirstLastPara="1" wrap="square" lIns="91425" tIns="45700" rIns="91425" bIns="45700" anchor="t" anchorCtr="0">
            <a:spAutoFit/>
          </a:bodyPr>
          <a:lstStyle/>
          <a:p>
            <a:pPr marL="193675" marR="0" lvl="0" indent="-193675" algn="l" rtl="0">
              <a:lnSpc>
                <a:spcPct val="100000"/>
              </a:lnSpc>
              <a:spcBef>
                <a:spcPts val="0"/>
              </a:spcBef>
              <a:spcAft>
                <a:spcPts val="0"/>
              </a:spcAft>
              <a:buClr>
                <a:schemeClr val="lt1"/>
              </a:buClr>
              <a:buSzPts val="1400"/>
              <a:buFont typeface="Arial"/>
              <a:buChar char="•"/>
            </a:pPr>
            <a:r>
              <a:rPr lang="fr-FR" sz="1200" b="0" i="0" u="none" strike="noStrike" cap="none" dirty="0">
                <a:solidFill>
                  <a:schemeClr val="lt1"/>
                </a:solidFill>
                <a:latin typeface="Calibri"/>
                <a:ea typeface="Calibri"/>
                <a:cs typeface="Calibri"/>
                <a:sym typeface="Calibri"/>
              </a:rPr>
              <a:t>Maîtrise des compétences de base</a:t>
            </a:r>
          </a:p>
          <a:p>
            <a:pPr marL="193675" marR="0" lvl="0" indent="-193675" algn="l" rtl="0">
              <a:lnSpc>
                <a:spcPct val="100000"/>
              </a:lnSpc>
              <a:spcBef>
                <a:spcPts val="0"/>
              </a:spcBef>
              <a:spcAft>
                <a:spcPts val="0"/>
              </a:spcAft>
              <a:buClr>
                <a:schemeClr val="lt1"/>
              </a:buClr>
              <a:buSzPts val="1400"/>
              <a:buFont typeface="Arial"/>
              <a:buChar char="•"/>
            </a:pPr>
            <a:r>
              <a:rPr lang="fr-FR" sz="1200" b="0" i="0" u="none" strike="noStrike" cap="none" dirty="0">
                <a:solidFill>
                  <a:schemeClr val="lt1"/>
                </a:solidFill>
                <a:latin typeface="Calibri"/>
                <a:ea typeface="Calibri"/>
                <a:cs typeface="Calibri"/>
                <a:sym typeface="Calibri"/>
              </a:rPr>
              <a:t>Difficile à atteindre</a:t>
            </a:r>
          </a:p>
          <a:p>
            <a:pPr marL="193675" marR="0" lvl="0" indent="-193675" algn="l" rtl="0">
              <a:lnSpc>
                <a:spcPct val="100000"/>
              </a:lnSpc>
              <a:spcBef>
                <a:spcPts val="0"/>
              </a:spcBef>
              <a:spcAft>
                <a:spcPts val="0"/>
              </a:spcAft>
              <a:buClr>
                <a:schemeClr val="lt1"/>
              </a:buClr>
              <a:buSzPts val="1400"/>
              <a:buFont typeface="Arial"/>
              <a:buChar char="•"/>
            </a:pPr>
            <a:r>
              <a:rPr lang="fr-FR" sz="1200" b="0" i="0" u="none" strike="noStrike" cap="none" dirty="0">
                <a:solidFill>
                  <a:schemeClr val="lt1"/>
                </a:solidFill>
                <a:latin typeface="Calibri"/>
                <a:ea typeface="Calibri"/>
                <a:cs typeface="Calibri"/>
                <a:sym typeface="Calibri"/>
              </a:rPr>
              <a:t>Conséquences négatives </a:t>
            </a:r>
          </a:p>
          <a:p>
            <a:pPr marL="193675" marR="0" lvl="0" indent="-193675" algn="l" rtl="0">
              <a:lnSpc>
                <a:spcPct val="100000"/>
              </a:lnSpc>
              <a:spcBef>
                <a:spcPts val="0"/>
              </a:spcBef>
              <a:spcAft>
                <a:spcPts val="0"/>
              </a:spcAft>
              <a:buClr>
                <a:schemeClr val="lt1"/>
              </a:buClr>
              <a:buSzPts val="1400"/>
              <a:buFont typeface="Arial"/>
              <a:buChar char="•"/>
            </a:pPr>
            <a:r>
              <a:rPr lang="fr-FR" sz="1200" b="0" i="0" u="none" strike="noStrike" cap="none" dirty="0">
                <a:solidFill>
                  <a:schemeClr val="lt1"/>
                </a:solidFill>
                <a:latin typeface="Calibri"/>
                <a:ea typeface="Calibri"/>
                <a:cs typeface="Calibri"/>
                <a:sym typeface="Calibri"/>
              </a:rPr>
              <a:t>Impact </a:t>
            </a:r>
            <a:r>
              <a:rPr lang="en-GB" sz="1200" b="0" i="0" u="none" strike="noStrike" cap="none" dirty="0">
                <a:solidFill>
                  <a:schemeClr val="lt1"/>
                </a:solidFill>
                <a:latin typeface="Calibri"/>
                <a:ea typeface="Calibri"/>
                <a:cs typeface="Calibri"/>
                <a:sym typeface="Calibri"/>
              </a:rPr>
              <a:t>  </a:t>
            </a:r>
            <a:endParaRPr sz="1200" b="0" i="0" u="none" strike="noStrike" cap="none" dirty="0">
              <a:solidFill>
                <a:srgbClr val="000000"/>
              </a:solidFill>
              <a:latin typeface="Arial"/>
              <a:ea typeface="Arial"/>
              <a:cs typeface="Arial"/>
              <a:sym typeface="Arial"/>
            </a:endParaRPr>
          </a:p>
        </p:txBody>
      </p:sp>
      <p:sp>
        <p:nvSpPr>
          <p:cNvPr id="582" name="Google Shape;582;p25"/>
          <p:cNvSpPr txBox="1"/>
          <p:nvPr/>
        </p:nvSpPr>
        <p:spPr>
          <a:xfrm>
            <a:off x="6266563" y="4461550"/>
            <a:ext cx="1494264" cy="1415732"/>
          </a:xfrm>
          <a:prstGeom prst="rect">
            <a:avLst/>
          </a:prstGeom>
          <a:noFill/>
          <a:ln>
            <a:noFill/>
          </a:ln>
        </p:spPr>
        <p:txBody>
          <a:bodyPr spcFirstLastPara="1" wrap="square" lIns="91425" tIns="45700" rIns="91425" bIns="45700" anchor="t" anchorCtr="0">
            <a:spAutoFit/>
          </a:bodyPr>
          <a:lstStyle/>
          <a:p>
            <a:pPr marL="193675" marR="0" lvl="0" indent="-193675" algn="l" rtl="0">
              <a:lnSpc>
                <a:spcPct val="100000"/>
              </a:lnSpc>
              <a:spcBef>
                <a:spcPts val="0"/>
              </a:spcBef>
              <a:spcAft>
                <a:spcPts val="0"/>
              </a:spcAft>
              <a:buClr>
                <a:schemeClr val="lt1"/>
              </a:buClr>
              <a:buSzPts val="1400"/>
              <a:buFont typeface="Arial"/>
              <a:buChar char="•"/>
            </a:pPr>
            <a:r>
              <a:rPr lang="fr-FR" sz="1200" b="0" i="0" u="none" strike="noStrike" cap="none" dirty="0">
                <a:solidFill>
                  <a:schemeClr val="lt1"/>
                </a:solidFill>
                <a:latin typeface="Calibri"/>
                <a:ea typeface="Calibri"/>
                <a:cs typeface="Calibri"/>
                <a:sym typeface="Calibri"/>
              </a:rPr>
              <a:t>Sensibilisation, défense des droits légaux contre le TE</a:t>
            </a:r>
            <a:r>
              <a:rPr lang="en-GB" sz="1200" b="0" i="0" u="none" strike="noStrike" cap="none" dirty="0">
                <a:solidFill>
                  <a:schemeClr val="lt1"/>
                </a:solidFill>
                <a:latin typeface="Calibri"/>
                <a:ea typeface="Calibri"/>
                <a:cs typeface="Calibri"/>
                <a:sym typeface="Calibri"/>
              </a:rPr>
              <a:t> </a:t>
            </a:r>
            <a:endParaRPr sz="1200" b="0" i="0" u="none" strike="noStrike" cap="none" dirty="0">
              <a:solidFill>
                <a:srgbClr val="000000"/>
              </a:solidFill>
              <a:latin typeface="Arial"/>
              <a:ea typeface="Arial"/>
              <a:cs typeface="Arial"/>
              <a:sym typeface="Arial"/>
            </a:endParaRPr>
          </a:p>
          <a:p>
            <a:pPr marL="193675" marR="0" lvl="0" indent="-193675" algn="l" rtl="0">
              <a:lnSpc>
                <a:spcPct val="100000"/>
              </a:lnSpc>
              <a:spcBef>
                <a:spcPts val="0"/>
              </a:spcBef>
              <a:spcAft>
                <a:spcPts val="0"/>
              </a:spcAft>
              <a:buClr>
                <a:schemeClr val="lt1"/>
              </a:buClr>
              <a:buSzPts val="1400"/>
              <a:buFont typeface="Arial"/>
              <a:buChar char="•"/>
            </a:pPr>
            <a:r>
              <a:rPr lang="en-GB" sz="1200" b="0" i="0" u="none" strike="noStrike" cap="none" dirty="0">
                <a:solidFill>
                  <a:schemeClr val="lt1"/>
                </a:solidFill>
                <a:latin typeface="Calibri"/>
                <a:ea typeface="Calibri"/>
                <a:cs typeface="Calibri"/>
                <a:sym typeface="Calibri"/>
              </a:rPr>
              <a:t>Groupes les plus exclus</a:t>
            </a:r>
            <a:endParaRPr sz="1400" b="0" i="0" u="none" strike="noStrike" cap="none" dirty="0">
              <a:solidFill>
                <a:schemeClr val="lt1"/>
              </a:solidFill>
              <a:latin typeface="Calibri"/>
              <a:ea typeface="Calibri"/>
              <a:cs typeface="Calibri"/>
              <a:sym typeface="Calibri"/>
            </a:endParaRPr>
          </a:p>
          <a:p>
            <a:pPr marL="193675" marR="0" lvl="0" indent="-104775" algn="l" rtl="0">
              <a:lnSpc>
                <a:spcPct val="100000"/>
              </a:lnSpc>
              <a:spcBef>
                <a:spcPts val="0"/>
              </a:spcBef>
              <a:spcAft>
                <a:spcPts val="0"/>
              </a:spcAft>
              <a:buClr>
                <a:schemeClr val="dk1"/>
              </a:buClr>
              <a:buSzPts val="1400"/>
              <a:buFont typeface="Arial"/>
              <a:buNone/>
            </a:pPr>
            <a:endParaRPr sz="1400" b="0" i="0" u="none" strike="noStrike" cap="none" dirty="0">
              <a:solidFill>
                <a:schemeClr val="lt1"/>
              </a:solidFill>
              <a:latin typeface="Calibri"/>
              <a:ea typeface="Calibri"/>
              <a:cs typeface="Calibri"/>
              <a:sym typeface="Calibri"/>
            </a:endParaRPr>
          </a:p>
        </p:txBody>
      </p:sp>
      <p:pic>
        <p:nvPicPr>
          <p:cNvPr id="583" name="Google Shape;583;p25" descr="Logo, company name&#10;&#10;Description automatically generated"/>
          <p:cNvPicPr preferRelativeResize="0"/>
          <p:nvPr/>
        </p:nvPicPr>
        <p:blipFill rotWithShape="1">
          <a:blip r:embed="rId3">
            <a:alphaModFix/>
          </a:blip>
          <a:srcRect/>
          <a:stretch/>
        </p:blipFill>
        <p:spPr>
          <a:xfrm>
            <a:off x="9824309" y="-33668"/>
            <a:ext cx="2309257" cy="1820602"/>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88"/>
        <p:cNvGrpSpPr/>
        <p:nvPr/>
      </p:nvGrpSpPr>
      <p:grpSpPr>
        <a:xfrm>
          <a:off x="0" y="0"/>
          <a:ext cx="0" cy="0"/>
          <a:chOff x="0" y="0"/>
          <a:chExt cx="0" cy="0"/>
        </a:xfrm>
      </p:grpSpPr>
      <p:sp>
        <p:nvSpPr>
          <p:cNvPr id="589" name="Google Shape;589;p26"/>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Helvetica Neue"/>
              <a:buNone/>
            </a:pPr>
            <a:r>
              <a:rPr lang="en-GB" dirty="0"/>
              <a:t>ACTIVITÉ: QUE POURRAIT-ON FAIRE ? </a:t>
            </a:r>
            <a:endParaRPr dirty="0"/>
          </a:p>
        </p:txBody>
      </p:sp>
      <p:sp>
        <p:nvSpPr>
          <p:cNvPr id="590" name="Google Shape;590;p26"/>
          <p:cNvSpPr txBox="1">
            <a:spLocks noGrp="1"/>
          </p:cNvSpPr>
          <p:nvPr>
            <p:ph type="body" idx="1"/>
          </p:nvPr>
        </p:nvSpPr>
        <p:spPr>
          <a:xfrm>
            <a:off x="656022" y="1971676"/>
            <a:ext cx="10820015" cy="445655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2800"/>
              <a:buNone/>
            </a:pPr>
            <a:r>
              <a:rPr lang="fr-FR" b="0" dirty="0">
                <a:solidFill>
                  <a:schemeClr val="dk1"/>
                </a:solidFill>
              </a:rPr>
              <a:t>Dans votre groupe, maintenant, discutez et identifiez ce qui pourrait être fait pour l'enfant dans l'étude de cas dont vous avez discuté plus tôt, alors qu'il accède à l'éducation. </a:t>
            </a:r>
          </a:p>
          <a:p>
            <a:pPr marL="0" lvl="0" indent="0" algn="l" rtl="0">
              <a:lnSpc>
                <a:spcPct val="90000"/>
              </a:lnSpc>
              <a:spcBef>
                <a:spcPts val="0"/>
              </a:spcBef>
              <a:spcAft>
                <a:spcPts val="0"/>
              </a:spcAft>
              <a:buClr>
                <a:schemeClr val="dk1"/>
              </a:buClr>
              <a:buSzPts val="2800"/>
              <a:buNone/>
            </a:pPr>
            <a:endParaRPr lang="fr-FR" b="0" dirty="0">
              <a:solidFill>
                <a:schemeClr val="dk1"/>
              </a:solidFill>
            </a:endParaRPr>
          </a:p>
          <a:p>
            <a:pPr marL="0" lvl="0" indent="0" algn="l" rtl="0">
              <a:lnSpc>
                <a:spcPct val="90000"/>
              </a:lnSpc>
              <a:spcBef>
                <a:spcPts val="0"/>
              </a:spcBef>
              <a:spcAft>
                <a:spcPts val="0"/>
              </a:spcAft>
              <a:buClr>
                <a:schemeClr val="dk1"/>
              </a:buClr>
              <a:buSzPts val="2800"/>
              <a:buNone/>
            </a:pPr>
            <a:r>
              <a:rPr lang="fr-FR" b="0" dirty="0">
                <a:solidFill>
                  <a:schemeClr val="dk1"/>
                </a:solidFill>
              </a:rPr>
              <a:t>Ensuite, discutez de ce qui pourrait être fait pour les enfants dans une situation similaire qui n'ont pas eu accès à un établissement de soins de santé mais qui sont confrontés à des vulnérabilités similaires. </a:t>
            </a:r>
          </a:p>
          <a:p>
            <a:pPr marL="0" lvl="0" indent="0" algn="l" rtl="0">
              <a:lnSpc>
                <a:spcPct val="90000"/>
              </a:lnSpc>
              <a:spcBef>
                <a:spcPts val="0"/>
              </a:spcBef>
              <a:spcAft>
                <a:spcPts val="0"/>
              </a:spcAft>
              <a:buClr>
                <a:schemeClr val="dk1"/>
              </a:buClr>
              <a:buSzPts val="2800"/>
              <a:buNone/>
            </a:pPr>
            <a:endParaRPr lang="fr-FR" b="0" dirty="0">
              <a:solidFill>
                <a:schemeClr val="dk1"/>
              </a:solidFill>
            </a:endParaRPr>
          </a:p>
          <a:p>
            <a:pPr marL="0" lvl="0" indent="0" algn="l" rtl="0">
              <a:lnSpc>
                <a:spcPct val="90000"/>
              </a:lnSpc>
              <a:spcBef>
                <a:spcPts val="0"/>
              </a:spcBef>
              <a:spcAft>
                <a:spcPts val="0"/>
              </a:spcAft>
              <a:buClr>
                <a:schemeClr val="dk1"/>
              </a:buClr>
              <a:buSzPts val="2800"/>
              <a:buNone/>
            </a:pPr>
            <a:r>
              <a:rPr lang="fr-FR" b="0" dirty="0">
                <a:solidFill>
                  <a:schemeClr val="dk1"/>
                </a:solidFill>
              </a:rPr>
              <a:t>Feedback en plénière</a:t>
            </a:r>
            <a:r>
              <a:rPr lang="en-GB" b="0" dirty="0">
                <a:solidFill>
                  <a:schemeClr val="dk1"/>
                </a:solidFill>
              </a:rPr>
              <a:t>. </a:t>
            </a:r>
            <a:endParaRPr dirty="0"/>
          </a:p>
          <a:p>
            <a:pPr marL="0" lvl="0" indent="0" algn="l" rtl="0">
              <a:lnSpc>
                <a:spcPct val="90000"/>
              </a:lnSpc>
              <a:spcBef>
                <a:spcPts val="1000"/>
              </a:spcBef>
              <a:spcAft>
                <a:spcPts val="0"/>
              </a:spcAft>
              <a:buClr>
                <a:schemeClr val="accent6"/>
              </a:buClr>
              <a:buSzPts val="2800"/>
              <a:buNone/>
            </a:pPr>
            <a:endParaRPr dirty="0"/>
          </a:p>
          <a:p>
            <a:pPr marL="0" lvl="0" indent="0" algn="l" rtl="0">
              <a:lnSpc>
                <a:spcPct val="90000"/>
              </a:lnSpc>
              <a:spcBef>
                <a:spcPts val="1000"/>
              </a:spcBef>
              <a:spcAft>
                <a:spcPts val="0"/>
              </a:spcAft>
              <a:buClr>
                <a:schemeClr val="accent6"/>
              </a:buClr>
              <a:buSzPts val="2800"/>
              <a:buNone/>
            </a:pPr>
            <a:endParaRPr dirty="0"/>
          </a:p>
        </p:txBody>
      </p:sp>
      <p:pic>
        <p:nvPicPr>
          <p:cNvPr id="591" name="Google Shape;591;p26" descr="Logo, company name&#10;&#10;Description automatically generated"/>
          <p:cNvPicPr preferRelativeResize="0"/>
          <p:nvPr/>
        </p:nvPicPr>
        <p:blipFill rotWithShape="1">
          <a:blip r:embed="rId3">
            <a:alphaModFix/>
          </a:blip>
          <a:srcRect/>
          <a:stretch/>
        </p:blipFill>
        <p:spPr>
          <a:xfrm>
            <a:off x="9180705" y="0"/>
            <a:ext cx="3011295" cy="2629138"/>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96"/>
        <p:cNvGrpSpPr/>
        <p:nvPr/>
      </p:nvGrpSpPr>
      <p:grpSpPr>
        <a:xfrm>
          <a:off x="0" y="0"/>
          <a:ext cx="0" cy="0"/>
          <a:chOff x="0" y="0"/>
          <a:chExt cx="0" cy="0"/>
        </a:xfrm>
      </p:grpSpPr>
      <p:sp>
        <p:nvSpPr>
          <p:cNvPr id="597" name="Google Shape;597;p27"/>
          <p:cNvSpPr txBox="1">
            <a:spLocks noGrp="1"/>
          </p:cNvSpPr>
          <p:nvPr>
            <p:ph type="title"/>
          </p:nvPr>
        </p:nvSpPr>
        <p:spPr>
          <a:xfrm>
            <a:off x="2170175" y="2866832"/>
            <a:ext cx="7851649" cy="562168"/>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lt1"/>
              </a:buClr>
              <a:buSzPts val="3200"/>
              <a:buFont typeface="Helvetica Neue"/>
              <a:buNone/>
            </a:pPr>
            <a:r>
              <a:rPr lang="fr-FR" dirty="0"/>
              <a:t>DE LA PETITE ENFANCE À L'ADOLESCENCE</a:t>
            </a:r>
            <a:br>
              <a:rPr lang="en-GB" dirty="0"/>
            </a:br>
            <a:endParaRPr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602"/>
        <p:cNvGrpSpPr/>
        <p:nvPr/>
      </p:nvGrpSpPr>
      <p:grpSpPr>
        <a:xfrm>
          <a:off x="0" y="0"/>
          <a:ext cx="0" cy="0"/>
          <a:chOff x="0" y="0"/>
          <a:chExt cx="0" cy="0"/>
        </a:xfrm>
      </p:grpSpPr>
      <p:sp>
        <p:nvSpPr>
          <p:cNvPr id="603" name="Google Shape;603;p28"/>
          <p:cNvSpPr txBox="1">
            <a:spLocks noGrp="1"/>
          </p:cNvSpPr>
          <p:nvPr>
            <p:ph type="body" idx="1"/>
          </p:nvPr>
        </p:nvSpPr>
        <p:spPr>
          <a:xfrm>
            <a:off x="3788228" y="149816"/>
            <a:ext cx="8276109" cy="1271587"/>
          </a:xfrm>
          <a:prstGeom prst="rect">
            <a:avLst/>
          </a:prstGeom>
          <a:noFill/>
          <a:ln>
            <a:noFill/>
          </a:ln>
        </p:spPr>
        <p:txBody>
          <a:bodyPr spcFirstLastPara="1" wrap="square" lIns="91425" tIns="45700" rIns="91425" bIns="45700" anchor="t" anchorCtr="0">
            <a:normAutofit/>
          </a:bodyPr>
          <a:lstStyle/>
          <a:p>
            <a:pPr marL="0" lvl="0" indent="0" algn="r" rtl="0">
              <a:lnSpc>
                <a:spcPct val="90000"/>
              </a:lnSpc>
              <a:spcBef>
                <a:spcPts val="0"/>
              </a:spcBef>
              <a:spcAft>
                <a:spcPts val="0"/>
              </a:spcAft>
              <a:buClr>
                <a:schemeClr val="accent2"/>
              </a:buClr>
              <a:buSzPts val="3200"/>
              <a:buNone/>
            </a:pPr>
            <a:r>
              <a:rPr lang="fr-FR" dirty="0"/>
              <a:t>POURQUOI LE DPE ET LE TRAVAIL DES ENFANTS</a:t>
            </a:r>
            <a:r>
              <a:rPr lang="en-GB" dirty="0"/>
              <a:t>?  </a:t>
            </a:r>
            <a:endParaRPr dirty="0"/>
          </a:p>
        </p:txBody>
      </p:sp>
      <p:sp>
        <p:nvSpPr>
          <p:cNvPr id="604" name="Google Shape;604;p28"/>
          <p:cNvSpPr txBox="1">
            <a:spLocks noGrp="1"/>
          </p:cNvSpPr>
          <p:nvPr>
            <p:ph type="body" idx="2"/>
          </p:nvPr>
        </p:nvSpPr>
        <p:spPr>
          <a:xfrm>
            <a:off x="4100513" y="1164430"/>
            <a:ext cx="7300912" cy="5263801"/>
          </a:xfrm>
          <a:prstGeom prst="rect">
            <a:avLst/>
          </a:prstGeom>
          <a:noFill/>
          <a:ln>
            <a:noFill/>
          </a:ln>
        </p:spPr>
        <p:txBody>
          <a:bodyPr spcFirstLastPara="1" wrap="square" lIns="91425" tIns="45700" rIns="91425" bIns="45700" anchor="t" anchorCtr="0">
            <a:normAutofit fontScale="92500" lnSpcReduction="10000"/>
          </a:bodyPr>
          <a:lstStyle/>
          <a:p>
            <a:pPr marL="228600" lvl="0" indent="-228600" algn="l" rtl="0">
              <a:lnSpc>
                <a:spcPct val="90000"/>
              </a:lnSpc>
              <a:spcBef>
                <a:spcPts val="0"/>
              </a:spcBef>
              <a:spcAft>
                <a:spcPts val="0"/>
              </a:spcAft>
              <a:buClr>
                <a:schemeClr val="accent4"/>
              </a:buClr>
              <a:buSzPts val="2500"/>
              <a:buChar char="•"/>
            </a:pPr>
            <a:r>
              <a:rPr lang="fr-FR" sz="2500" dirty="0"/>
              <a:t>Prise en charge et parentalité réactive</a:t>
            </a:r>
          </a:p>
          <a:p>
            <a:pPr marL="228600" lvl="0" indent="-228600" algn="l" rtl="0">
              <a:lnSpc>
                <a:spcPct val="90000"/>
              </a:lnSpc>
              <a:spcBef>
                <a:spcPts val="0"/>
              </a:spcBef>
              <a:spcAft>
                <a:spcPts val="0"/>
              </a:spcAft>
              <a:buClr>
                <a:schemeClr val="accent4"/>
              </a:buClr>
              <a:buSzPts val="2500"/>
              <a:buChar char="•"/>
            </a:pPr>
            <a:r>
              <a:rPr lang="fr-FR" sz="2500" dirty="0"/>
              <a:t>Augmentent la probabilité d'achever une éducation formelle. </a:t>
            </a:r>
          </a:p>
          <a:p>
            <a:pPr marL="228600" lvl="0" indent="-228600" algn="l" rtl="0">
              <a:lnSpc>
                <a:spcPct val="90000"/>
              </a:lnSpc>
              <a:spcBef>
                <a:spcPts val="0"/>
              </a:spcBef>
              <a:spcAft>
                <a:spcPts val="0"/>
              </a:spcAft>
              <a:buClr>
                <a:schemeClr val="accent4"/>
              </a:buClr>
              <a:buSzPts val="2500"/>
              <a:buChar char="•"/>
            </a:pPr>
            <a:r>
              <a:rPr lang="fr-FR" sz="2500" dirty="0"/>
              <a:t>Permettent aux tuteurs de travailler et d'améliorer leur situation économique, réduire la dépendance à l'égard du TE.</a:t>
            </a:r>
          </a:p>
          <a:p>
            <a:pPr marL="228600" lvl="0" indent="-228600" algn="l" rtl="0">
              <a:lnSpc>
                <a:spcPct val="90000"/>
              </a:lnSpc>
              <a:spcBef>
                <a:spcPts val="0"/>
              </a:spcBef>
              <a:spcAft>
                <a:spcPts val="0"/>
              </a:spcAft>
              <a:buClr>
                <a:schemeClr val="accent4"/>
              </a:buClr>
              <a:buSzPts val="2500"/>
              <a:buChar char="•"/>
            </a:pPr>
            <a:r>
              <a:rPr lang="fr-FR" sz="2500" dirty="0"/>
              <a:t>Partie intégrante d'une stratégie globale de réponse au TE</a:t>
            </a:r>
          </a:p>
          <a:p>
            <a:pPr marL="228600" lvl="0" indent="-228600" algn="l" rtl="0">
              <a:lnSpc>
                <a:spcPct val="90000"/>
              </a:lnSpc>
              <a:spcBef>
                <a:spcPts val="0"/>
              </a:spcBef>
              <a:spcAft>
                <a:spcPts val="0"/>
              </a:spcAft>
              <a:buClr>
                <a:schemeClr val="accent4"/>
              </a:buClr>
              <a:buSzPts val="2500"/>
              <a:buChar char="•"/>
            </a:pPr>
            <a:r>
              <a:rPr lang="fr-FR" sz="2500" dirty="0"/>
              <a:t>Optimal pour le développement du cerveau, la cognition, la motivation pour l'apprentissage, la transition vers la 1° école</a:t>
            </a:r>
          </a:p>
          <a:p>
            <a:pPr marL="228600" lvl="0" indent="-228600" algn="l" rtl="0">
              <a:lnSpc>
                <a:spcPct val="90000"/>
              </a:lnSpc>
              <a:spcBef>
                <a:spcPts val="0"/>
              </a:spcBef>
              <a:spcAft>
                <a:spcPts val="0"/>
              </a:spcAft>
              <a:buClr>
                <a:schemeClr val="accent4"/>
              </a:buClr>
              <a:buSzPts val="2500"/>
              <a:buChar char="•"/>
            </a:pPr>
            <a:r>
              <a:rPr lang="fr-FR" sz="2500" dirty="0"/>
              <a:t>Les enfants développent des compétences pour leur vie future </a:t>
            </a:r>
          </a:p>
          <a:p>
            <a:pPr marL="228600" lvl="0" indent="-228600" algn="l" rtl="0">
              <a:lnSpc>
                <a:spcPct val="90000"/>
              </a:lnSpc>
              <a:spcBef>
                <a:spcPts val="0"/>
              </a:spcBef>
              <a:spcAft>
                <a:spcPts val="0"/>
              </a:spcAft>
              <a:buClr>
                <a:schemeClr val="accent4"/>
              </a:buClr>
              <a:buSzPts val="2500"/>
              <a:buChar char="•"/>
            </a:pPr>
            <a:r>
              <a:rPr lang="fr-FR" sz="2500" dirty="0"/>
              <a:t>Réduisent les responsabilités liées à la garde des enfants, permettent l'accès à l'éducation parentale, au développement des compétences, etc. </a:t>
            </a:r>
          </a:p>
          <a:p>
            <a:pPr marL="228600" lvl="0" indent="-228600" algn="l" rtl="0">
              <a:lnSpc>
                <a:spcPct val="90000"/>
              </a:lnSpc>
              <a:spcBef>
                <a:spcPts val="0"/>
              </a:spcBef>
              <a:spcAft>
                <a:spcPts val="0"/>
              </a:spcAft>
              <a:buClr>
                <a:schemeClr val="accent4"/>
              </a:buClr>
              <a:buSzPts val="2500"/>
              <a:buChar char="•"/>
            </a:pPr>
            <a:r>
              <a:rPr lang="fr-FR" sz="2500" dirty="0"/>
              <a:t>Améliorent les compétences parentales et la valeur de l'éducation</a:t>
            </a:r>
            <a:r>
              <a:rPr lang="en-GB" sz="2500" dirty="0"/>
              <a:t> </a:t>
            </a:r>
            <a:endParaRPr dirty="0"/>
          </a:p>
          <a:p>
            <a:pPr marL="228600" lvl="0" indent="-50800" algn="l" rtl="0">
              <a:lnSpc>
                <a:spcPct val="90000"/>
              </a:lnSpc>
              <a:spcBef>
                <a:spcPts val="1000"/>
              </a:spcBef>
              <a:spcAft>
                <a:spcPts val="0"/>
              </a:spcAft>
              <a:buClr>
                <a:schemeClr val="accent4"/>
              </a:buClr>
              <a:buSzPts val="2800"/>
              <a:buNone/>
            </a:pPr>
            <a:endParaRPr dirty="0"/>
          </a:p>
        </p:txBody>
      </p:sp>
      <p:sp>
        <p:nvSpPr>
          <p:cNvPr id="605" name="Google Shape;605;p28"/>
          <p:cNvSpPr txBox="1">
            <a:spLocks noGrp="1"/>
          </p:cNvSpPr>
          <p:nvPr>
            <p:ph type="body" idx="3"/>
          </p:nvPr>
        </p:nvSpPr>
        <p:spPr>
          <a:xfrm>
            <a:off x="284417" y="528638"/>
            <a:ext cx="3190303"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endParaRPr dirty="0"/>
          </a:p>
          <a:p>
            <a:pPr marL="0" lvl="0" indent="0" algn="l" rtl="0">
              <a:lnSpc>
                <a:spcPct val="90000"/>
              </a:lnSpc>
              <a:spcBef>
                <a:spcPts val="1000"/>
              </a:spcBef>
              <a:spcAft>
                <a:spcPts val="0"/>
              </a:spcAft>
              <a:buClr>
                <a:schemeClr val="lt1"/>
              </a:buClr>
              <a:buSzPts val="3600"/>
              <a:buNone/>
            </a:pPr>
            <a:r>
              <a:rPr lang="fr-FR" dirty="0"/>
              <a:t>ÉDUCATION DE LA PETITE ENFANCE (DPE)  </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610"/>
        <p:cNvGrpSpPr/>
        <p:nvPr/>
      </p:nvGrpSpPr>
      <p:grpSpPr>
        <a:xfrm>
          <a:off x="0" y="0"/>
          <a:ext cx="0" cy="0"/>
          <a:chOff x="0" y="0"/>
          <a:chExt cx="0" cy="0"/>
        </a:xfrm>
      </p:grpSpPr>
      <p:sp>
        <p:nvSpPr>
          <p:cNvPr id="611" name="Google Shape;611;p29"/>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4"/>
              </a:buClr>
              <a:buSzPts val="3600"/>
              <a:buFont typeface="Helvetica Neue"/>
              <a:buNone/>
            </a:pPr>
            <a:r>
              <a:rPr lang="fr-FR" dirty="0"/>
              <a:t>LUTTER CONTRE LE TRAVAIL DES ENFANTS PAR L'ÉDUCATION DE LA PETITE ENFANCE</a:t>
            </a:r>
            <a:br>
              <a:rPr lang="en-GB" dirty="0"/>
            </a:br>
            <a:endParaRPr dirty="0"/>
          </a:p>
        </p:txBody>
      </p:sp>
      <p:grpSp>
        <p:nvGrpSpPr>
          <p:cNvPr id="612" name="Google Shape;612;p29"/>
          <p:cNvGrpSpPr/>
          <p:nvPr/>
        </p:nvGrpSpPr>
        <p:grpSpPr>
          <a:xfrm>
            <a:off x="2032000" y="1822899"/>
            <a:ext cx="8127999" cy="4183221"/>
            <a:chOff x="0" y="132211"/>
            <a:chExt cx="8127999" cy="4183221"/>
          </a:xfrm>
        </p:grpSpPr>
        <p:sp>
          <p:nvSpPr>
            <p:cNvPr id="613" name="Google Shape;613;p29"/>
            <p:cNvSpPr/>
            <p:nvPr/>
          </p:nvSpPr>
          <p:spPr>
            <a:xfrm>
              <a:off x="1566265" y="2731665"/>
              <a:ext cx="1845056" cy="1583767"/>
            </a:xfrm>
            <a:prstGeom prst="hexagon">
              <a:avLst>
                <a:gd name="adj" fmla="val 25000"/>
                <a:gd name="vf" fmla="val 115470"/>
              </a:avLst>
            </a:prstGeom>
            <a:solidFill>
              <a:srgbClr val="AC6B97"/>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14" name="Google Shape;614;p29"/>
            <p:cNvSpPr txBox="1"/>
            <p:nvPr/>
          </p:nvSpPr>
          <p:spPr>
            <a:xfrm>
              <a:off x="1852000" y="2976936"/>
              <a:ext cx="1273586" cy="1093225"/>
            </a:xfrm>
            <a:prstGeom prst="rect">
              <a:avLst/>
            </a:prstGeom>
            <a:noFill/>
            <a:ln>
              <a:noFill/>
            </a:ln>
          </p:spPr>
          <p:txBody>
            <a:bodyPr spcFirstLastPara="1" wrap="square" lIns="0" tIns="17775" rIns="0" bIns="17775" anchor="ctr" anchorCtr="0">
              <a:noAutofit/>
            </a:bodyPr>
            <a:lstStyle/>
            <a:p>
              <a:pPr marL="0" marR="0" lvl="0" indent="0" algn="ctr" rtl="0">
                <a:lnSpc>
                  <a:spcPct val="90000"/>
                </a:lnSpc>
                <a:spcBef>
                  <a:spcPts val="0"/>
                </a:spcBef>
                <a:spcAft>
                  <a:spcPts val="0"/>
                </a:spcAft>
                <a:buClr>
                  <a:schemeClr val="lt1"/>
                </a:buClr>
                <a:buSzPts val="1400"/>
                <a:buFont typeface="Calibri"/>
                <a:buNone/>
              </a:pPr>
              <a:r>
                <a:rPr lang="fr-FR" sz="1200" b="1" i="1" u="none" strike="noStrike" cap="none" dirty="0">
                  <a:solidFill>
                    <a:schemeClr val="lt1"/>
                  </a:solidFill>
                  <a:latin typeface="Calibri"/>
                  <a:ea typeface="Calibri"/>
                  <a:cs typeface="Calibri"/>
                  <a:sym typeface="Calibri"/>
                </a:rPr>
                <a:t>Concevoir des programmes de DPE transformateurs sur le plan du genre pour prévenir et répondre aux facteurs de risque du TE</a:t>
              </a:r>
              <a:endParaRPr sz="1200" b="0" i="0" u="none" strike="noStrike" cap="none" dirty="0">
                <a:solidFill>
                  <a:srgbClr val="000000"/>
                </a:solidFill>
                <a:latin typeface="Arial"/>
                <a:ea typeface="Arial"/>
                <a:cs typeface="Arial"/>
                <a:sym typeface="Arial"/>
              </a:endParaRPr>
            </a:p>
          </p:txBody>
        </p:sp>
        <p:sp>
          <p:nvSpPr>
            <p:cNvPr id="615" name="Google Shape;615;p29"/>
            <p:cNvSpPr/>
            <p:nvPr/>
          </p:nvSpPr>
          <p:spPr>
            <a:xfrm>
              <a:off x="1623974" y="3431518"/>
              <a:ext cx="215392" cy="185735"/>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16" name="Google Shape;616;p29"/>
            <p:cNvSpPr/>
            <p:nvPr/>
          </p:nvSpPr>
          <p:spPr>
            <a:xfrm>
              <a:off x="0" y="1870758"/>
              <a:ext cx="1845056" cy="1583767"/>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17" name="Google Shape;617;p29"/>
            <p:cNvSpPr/>
            <p:nvPr/>
          </p:nvSpPr>
          <p:spPr>
            <a:xfrm>
              <a:off x="1249273" y="3234907"/>
              <a:ext cx="215392" cy="185735"/>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18" name="Google Shape;618;p29"/>
            <p:cNvSpPr/>
            <p:nvPr/>
          </p:nvSpPr>
          <p:spPr>
            <a:xfrm>
              <a:off x="3130905" y="1858627"/>
              <a:ext cx="1845056" cy="1583767"/>
            </a:xfrm>
            <a:prstGeom prst="hexagon">
              <a:avLst>
                <a:gd name="adj" fmla="val 25000"/>
                <a:gd name="vf" fmla="val 115470"/>
              </a:avLst>
            </a:prstGeom>
            <a:solidFill>
              <a:srgbClr val="70995C"/>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19" name="Google Shape;619;p29"/>
            <p:cNvSpPr txBox="1"/>
            <p:nvPr/>
          </p:nvSpPr>
          <p:spPr>
            <a:xfrm>
              <a:off x="3416640" y="2103898"/>
              <a:ext cx="1273586" cy="1093225"/>
            </a:xfrm>
            <a:prstGeom prst="rect">
              <a:avLst/>
            </a:prstGeom>
            <a:noFill/>
            <a:ln>
              <a:noFill/>
            </a:ln>
          </p:spPr>
          <p:txBody>
            <a:bodyPr spcFirstLastPara="1" wrap="square" lIns="0" tIns="20300" rIns="0" bIns="20300" anchor="ctr" anchorCtr="0">
              <a:noAutofit/>
            </a:bodyPr>
            <a:lstStyle/>
            <a:p>
              <a:pPr marL="0" marR="0" lvl="0" indent="0" algn="ctr" rtl="0">
                <a:lnSpc>
                  <a:spcPct val="90000"/>
                </a:lnSpc>
                <a:spcBef>
                  <a:spcPts val="0"/>
                </a:spcBef>
                <a:spcAft>
                  <a:spcPts val="0"/>
                </a:spcAft>
                <a:buClr>
                  <a:schemeClr val="lt1"/>
                </a:buClr>
                <a:buSzPts val="1600"/>
                <a:buFont typeface="Calibri"/>
                <a:buNone/>
              </a:pPr>
              <a:r>
                <a:rPr lang="fr-FR" sz="1600" b="1" i="1" u="none" strike="noStrike" cap="none" dirty="0">
                  <a:solidFill>
                    <a:schemeClr val="lt1"/>
                  </a:solidFill>
                  <a:latin typeface="Calibri"/>
                  <a:ea typeface="Calibri"/>
                  <a:cs typeface="Calibri"/>
                  <a:sym typeface="Calibri"/>
                </a:rPr>
                <a:t>Collaboration avec d'autres prestataires de services </a:t>
              </a:r>
              <a:endParaRPr sz="1400" b="0" i="0" u="none" strike="noStrike" cap="none" dirty="0">
                <a:solidFill>
                  <a:srgbClr val="000000"/>
                </a:solidFill>
                <a:latin typeface="Arial"/>
                <a:ea typeface="Arial"/>
                <a:cs typeface="Arial"/>
                <a:sym typeface="Arial"/>
              </a:endParaRPr>
            </a:p>
          </p:txBody>
        </p:sp>
        <p:sp>
          <p:nvSpPr>
            <p:cNvPr id="620" name="Google Shape;620;p29"/>
            <p:cNvSpPr/>
            <p:nvPr/>
          </p:nvSpPr>
          <p:spPr>
            <a:xfrm>
              <a:off x="4394809" y="3221102"/>
              <a:ext cx="215392" cy="185735"/>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21" name="Google Shape;621;p29"/>
            <p:cNvSpPr/>
            <p:nvPr/>
          </p:nvSpPr>
          <p:spPr>
            <a:xfrm>
              <a:off x="4703673" y="2729155"/>
              <a:ext cx="1845056" cy="1583767"/>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22" name="Google Shape;622;p29"/>
            <p:cNvSpPr/>
            <p:nvPr/>
          </p:nvSpPr>
          <p:spPr>
            <a:xfrm>
              <a:off x="4745939" y="3438630"/>
              <a:ext cx="215392" cy="185735"/>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23" name="Google Shape;623;p29"/>
            <p:cNvSpPr/>
            <p:nvPr/>
          </p:nvSpPr>
          <p:spPr>
            <a:xfrm>
              <a:off x="1566265" y="1005249"/>
              <a:ext cx="1845056" cy="1583767"/>
            </a:xfrm>
            <a:prstGeom prst="hexagon">
              <a:avLst>
                <a:gd name="adj" fmla="val 25000"/>
                <a:gd name="vf" fmla="val 115470"/>
              </a:avLst>
            </a:prstGeom>
            <a:solidFill>
              <a:srgbClr val="00618C"/>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24" name="Google Shape;624;p29"/>
            <p:cNvSpPr txBox="1"/>
            <p:nvPr/>
          </p:nvSpPr>
          <p:spPr>
            <a:xfrm>
              <a:off x="1852000" y="1250520"/>
              <a:ext cx="1273586" cy="1093225"/>
            </a:xfrm>
            <a:prstGeom prst="rect">
              <a:avLst/>
            </a:prstGeom>
            <a:noFill/>
            <a:ln>
              <a:noFill/>
            </a:ln>
          </p:spPr>
          <p:txBody>
            <a:bodyPr spcFirstLastPara="1" wrap="square" lIns="0" tIns="20300" rIns="0" bIns="20300" anchor="ctr" anchorCtr="0">
              <a:noAutofit/>
            </a:bodyPr>
            <a:lstStyle/>
            <a:p>
              <a:pPr marL="0" marR="0" lvl="0" indent="0" algn="ctr" rtl="0">
                <a:lnSpc>
                  <a:spcPct val="90000"/>
                </a:lnSpc>
                <a:spcBef>
                  <a:spcPts val="0"/>
                </a:spcBef>
                <a:spcAft>
                  <a:spcPts val="0"/>
                </a:spcAft>
                <a:buClr>
                  <a:schemeClr val="lt1"/>
                </a:buClr>
                <a:buSzPts val="1600"/>
                <a:buFont typeface="Calibri"/>
                <a:buNone/>
              </a:pPr>
              <a:r>
                <a:rPr lang="fr-FR" sz="1600" b="1" i="1" u="none" strike="noStrike" cap="none" dirty="0">
                  <a:solidFill>
                    <a:schemeClr val="lt1"/>
                  </a:solidFill>
                  <a:latin typeface="Calibri"/>
                  <a:ea typeface="Calibri"/>
                  <a:cs typeface="Calibri"/>
                  <a:sym typeface="Calibri"/>
                </a:rPr>
                <a:t>Évaluer le DPE existant pour les familles à risque</a:t>
              </a:r>
              <a:endParaRPr sz="1400" b="0" i="0" u="none" strike="noStrike" cap="none" dirty="0">
                <a:solidFill>
                  <a:srgbClr val="000000"/>
                </a:solidFill>
                <a:latin typeface="Arial"/>
                <a:ea typeface="Arial"/>
                <a:cs typeface="Arial"/>
                <a:sym typeface="Arial"/>
              </a:endParaRPr>
            </a:p>
          </p:txBody>
        </p:sp>
        <p:sp>
          <p:nvSpPr>
            <p:cNvPr id="625" name="Google Shape;625;p29"/>
            <p:cNvSpPr/>
            <p:nvPr/>
          </p:nvSpPr>
          <p:spPr>
            <a:xfrm>
              <a:off x="2822041" y="1037879"/>
              <a:ext cx="215392" cy="185735"/>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26" name="Google Shape;626;p29"/>
            <p:cNvSpPr/>
            <p:nvPr/>
          </p:nvSpPr>
          <p:spPr>
            <a:xfrm>
              <a:off x="3130905" y="132211"/>
              <a:ext cx="1845056" cy="1583767"/>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27" name="Google Shape;627;p29"/>
            <p:cNvSpPr/>
            <p:nvPr/>
          </p:nvSpPr>
          <p:spPr>
            <a:xfrm>
              <a:off x="3173171" y="834156"/>
              <a:ext cx="215392" cy="185735"/>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28" name="Google Shape;628;p29"/>
            <p:cNvSpPr/>
            <p:nvPr/>
          </p:nvSpPr>
          <p:spPr>
            <a:xfrm>
              <a:off x="4703673" y="1002740"/>
              <a:ext cx="1845056" cy="1583767"/>
            </a:xfrm>
            <a:prstGeom prst="hexagon">
              <a:avLst>
                <a:gd name="adj" fmla="val 25000"/>
                <a:gd name="vf" fmla="val 115470"/>
              </a:avLst>
            </a:prstGeom>
            <a:solidFill>
              <a:srgbClr val="35B2B4"/>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29" name="Google Shape;629;p29"/>
            <p:cNvSpPr txBox="1"/>
            <p:nvPr/>
          </p:nvSpPr>
          <p:spPr>
            <a:xfrm>
              <a:off x="4989408" y="1248011"/>
              <a:ext cx="1273586" cy="1093225"/>
            </a:xfrm>
            <a:prstGeom prst="rect">
              <a:avLst/>
            </a:prstGeom>
            <a:noFill/>
            <a:ln>
              <a:noFill/>
            </a:ln>
          </p:spPr>
          <p:txBody>
            <a:bodyPr spcFirstLastPara="1" wrap="square" lIns="0" tIns="20300" rIns="0" bIns="20300" anchor="ctr" anchorCtr="0">
              <a:noAutofit/>
            </a:bodyPr>
            <a:lstStyle/>
            <a:p>
              <a:pPr marL="0" marR="0" lvl="0" indent="0" algn="ctr" rtl="0">
                <a:lnSpc>
                  <a:spcPct val="90000"/>
                </a:lnSpc>
                <a:spcBef>
                  <a:spcPts val="0"/>
                </a:spcBef>
                <a:spcAft>
                  <a:spcPts val="0"/>
                </a:spcAft>
                <a:buClr>
                  <a:schemeClr val="lt1"/>
                </a:buClr>
                <a:buSzPts val="1600"/>
                <a:buFont typeface="Calibri"/>
                <a:buNone/>
              </a:pPr>
              <a:r>
                <a:rPr lang="fr-FR" sz="1600" b="1" i="1" u="none" strike="noStrike" cap="none" dirty="0">
                  <a:solidFill>
                    <a:schemeClr val="lt1"/>
                  </a:solidFill>
                  <a:latin typeface="Calibri"/>
                  <a:ea typeface="Calibri"/>
                  <a:cs typeface="Calibri"/>
                  <a:sym typeface="Calibri"/>
                </a:rPr>
                <a:t>Intégrer les messages du TE dans les programmes parentaux de DPE </a:t>
              </a:r>
              <a:endParaRPr sz="1400" b="0" i="0" u="none" strike="noStrike" cap="none" dirty="0">
                <a:solidFill>
                  <a:srgbClr val="000000"/>
                </a:solidFill>
                <a:latin typeface="Arial"/>
                <a:ea typeface="Arial"/>
                <a:cs typeface="Arial"/>
                <a:sym typeface="Arial"/>
              </a:endParaRPr>
            </a:p>
          </p:txBody>
        </p:sp>
        <p:sp>
          <p:nvSpPr>
            <p:cNvPr id="630" name="Google Shape;630;p29"/>
            <p:cNvSpPr/>
            <p:nvPr/>
          </p:nvSpPr>
          <p:spPr>
            <a:xfrm>
              <a:off x="6290259" y="1701756"/>
              <a:ext cx="215392" cy="185735"/>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31" name="Google Shape;631;p29"/>
            <p:cNvSpPr/>
            <p:nvPr/>
          </p:nvSpPr>
          <p:spPr>
            <a:xfrm>
              <a:off x="6282943" y="1873268"/>
              <a:ext cx="1845056" cy="1583767"/>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32" name="Google Shape;632;p29"/>
            <p:cNvSpPr/>
            <p:nvPr/>
          </p:nvSpPr>
          <p:spPr>
            <a:xfrm>
              <a:off x="6655206" y="1901296"/>
              <a:ext cx="215392" cy="185735"/>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grpSp>
      <p:sp>
        <p:nvSpPr>
          <p:cNvPr id="633" name="Google Shape;633;p29"/>
          <p:cNvSpPr/>
          <p:nvPr/>
        </p:nvSpPr>
        <p:spPr>
          <a:xfrm>
            <a:off x="2032000" y="3562407"/>
            <a:ext cx="1839600" cy="1573200"/>
          </a:xfrm>
          <a:prstGeom prst="hexagon">
            <a:avLst>
              <a:gd name="adj" fmla="val 25000"/>
              <a:gd name="vf" fmla="val 115470"/>
            </a:avLst>
          </a:prstGeom>
          <a:solidFill>
            <a:srgbClr val="AC6B97"/>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Calibri"/>
              <a:ea typeface="Calibri"/>
              <a:cs typeface="Calibri"/>
              <a:sym typeface="Calibri"/>
            </a:endParaRPr>
          </a:p>
        </p:txBody>
      </p:sp>
      <p:sp>
        <p:nvSpPr>
          <p:cNvPr id="634" name="Google Shape;634;p29"/>
          <p:cNvSpPr/>
          <p:nvPr/>
        </p:nvSpPr>
        <p:spPr>
          <a:xfrm>
            <a:off x="6745344" y="4423291"/>
            <a:ext cx="1839600" cy="1573200"/>
          </a:xfrm>
          <a:prstGeom prst="hexagon">
            <a:avLst>
              <a:gd name="adj" fmla="val 25000"/>
              <a:gd name="vf" fmla="val 115470"/>
            </a:avLst>
          </a:prstGeom>
          <a:solidFill>
            <a:srgbClr val="70995C"/>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Calibri"/>
              <a:ea typeface="Calibri"/>
              <a:cs typeface="Calibri"/>
              <a:sym typeface="Calibri"/>
            </a:endParaRPr>
          </a:p>
        </p:txBody>
      </p:sp>
      <p:sp>
        <p:nvSpPr>
          <p:cNvPr id="635" name="Google Shape;635;p29"/>
          <p:cNvSpPr/>
          <p:nvPr/>
        </p:nvSpPr>
        <p:spPr>
          <a:xfrm>
            <a:off x="5176200" y="1839947"/>
            <a:ext cx="1839600" cy="1573200"/>
          </a:xfrm>
          <a:prstGeom prst="hexagon">
            <a:avLst>
              <a:gd name="adj" fmla="val 25000"/>
              <a:gd name="vf" fmla="val 115470"/>
            </a:avLst>
          </a:prstGeom>
          <a:solidFill>
            <a:srgbClr val="02679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Calibri"/>
              <a:ea typeface="Calibri"/>
              <a:cs typeface="Calibri"/>
              <a:sym typeface="Calibri"/>
            </a:endParaRPr>
          </a:p>
        </p:txBody>
      </p:sp>
      <p:sp>
        <p:nvSpPr>
          <p:cNvPr id="636" name="Google Shape;636;p29"/>
          <p:cNvSpPr/>
          <p:nvPr/>
        </p:nvSpPr>
        <p:spPr>
          <a:xfrm>
            <a:off x="8320402" y="3562407"/>
            <a:ext cx="1839600" cy="1573200"/>
          </a:xfrm>
          <a:prstGeom prst="hexagon">
            <a:avLst>
              <a:gd name="adj" fmla="val 25000"/>
              <a:gd name="vf" fmla="val 115470"/>
            </a:avLst>
          </a:prstGeom>
          <a:solidFill>
            <a:srgbClr val="35B2B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Calibri"/>
              <a:ea typeface="Calibri"/>
              <a:cs typeface="Calibri"/>
              <a:sym typeface="Calibri"/>
            </a:endParaRPr>
          </a:p>
        </p:txBody>
      </p:sp>
      <p:sp>
        <p:nvSpPr>
          <p:cNvPr id="637" name="Google Shape;637;p29"/>
          <p:cNvSpPr/>
          <p:nvPr/>
        </p:nvSpPr>
        <p:spPr>
          <a:xfrm>
            <a:off x="3284121" y="4902873"/>
            <a:ext cx="208800" cy="183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638" name="Google Shape;638;p29"/>
          <p:cNvSpPr/>
          <p:nvPr/>
        </p:nvSpPr>
        <p:spPr>
          <a:xfrm>
            <a:off x="5189550" y="2536960"/>
            <a:ext cx="208800" cy="183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639" name="Google Shape;639;p29"/>
          <p:cNvSpPr/>
          <p:nvPr/>
        </p:nvSpPr>
        <p:spPr>
          <a:xfrm>
            <a:off x="8713371" y="3592295"/>
            <a:ext cx="208800" cy="183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640" name="Google Shape;640;p29"/>
          <p:cNvSpPr/>
          <p:nvPr/>
        </p:nvSpPr>
        <p:spPr>
          <a:xfrm>
            <a:off x="6823671" y="5075512"/>
            <a:ext cx="208800" cy="183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641" name="Google Shape;641;p29"/>
          <p:cNvSpPr txBox="1"/>
          <p:nvPr/>
        </p:nvSpPr>
        <p:spPr>
          <a:xfrm>
            <a:off x="5398350" y="1899524"/>
            <a:ext cx="1472835" cy="1600398"/>
          </a:xfrm>
          <a:prstGeom prst="rect">
            <a:avLst/>
          </a:prstGeom>
          <a:noFill/>
          <a:ln>
            <a:noFill/>
          </a:ln>
        </p:spPr>
        <p:txBody>
          <a:bodyPr spcFirstLastPara="1" wrap="square" lIns="91425" tIns="45700" rIns="91425" bIns="45700" anchor="t" anchorCtr="0">
            <a:spAutoFit/>
          </a:bodyPr>
          <a:lstStyle/>
          <a:p>
            <a:pPr marL="193675" marR="0" lvl="0" indent="-193675" algn="l" rtl="0">
              <a:lnSpc>
                <a:spcPct val="100000"/>
              </a:lnSpc>
              <a:spcBef>
                <a:spcPts val="0"/>
              </a:spcBef>
              <a:spcAft>
                <a:spcPts val="0"/>
              </a:spcAft>
              <a:buClr>
                <a:schemeClr val="lt1"/>
              </a:buClr>
              <a:buSzPts val="1500"/>
              <a:buFont typeface="Arial"/>
              <a:buChar char="•"/>
            </a:pPr>
            <a:r>
              <a:rPr lang="fr-FR" b="0" i="0" u="none" strike="noStrike" cap="none" dirty="0">
                <a:solidFill>
                  <a:schemeClr val="lt1"/>
                </a:solidFill>
                <a:latin typeface="Calibri"/>
                <a:ea typeface="Calibri"/>
                <a:cs typeface="Calibri"/>
                <a:sym typeface="Calibri"/>
              </a:rPr>
              <a:t>Etats des lieux</a:t>
            </a:r>
          </a:p>
          <a:p>
            <a:pPr marL="193675" marR="0" lvl="0" indent="-193675" algn="l" rtl="0">
              <a:lnSpc>
                <a:spcPct val="100000"/>
              </a:lnSpc>
              <a:spcBef>
                <a:spcPts val="0"/>
              </a:spcBef>
              <a:spcAft>
                <a:spcPts val="0"/>
              </a:spcAft>
              <a:buClr>
                <a:schemeClr val="lt1"/>
              </a:buClr>
              <a:buSzPts val="1500"/>
              <a:buFont typeface="Arial"/>
              <a:buChar char="•"/>
            </a:pPr>
            <a:r>
              <a:rPr lang="fr-FR" b="0" i="0" u="none" strike="noStrike" cap="none" dirty="0">
                <a:solidFill>
                  <a:schemeClr val="lt1"/>
                </a:solidFill>
                <a:latin typeface="Calibri"/>
                <a:ea typeface="Calibri"/>
                <a:cs typeface="Calibri"/>
                <a:sym typeface="Calibri"/>
              </a:rPr>
              <a:t>Fonctionnalité </a:t>
            </a:r>
          </a:p>
          <a:p>
            <a:pPr marL="193675" marR="0" lvl="0" indent="-193675" algn="l" rtl="0">
              <a:lnSpc>
                <a:spcPct val="100000"/>
              </a:lnSpc>
              <a:spcBef>
                <a:spcPts val="0"/>
              </a:spcBef>
              <a:spcAft>
                <a:spcPts val="0"/>
              </a:spcAft>
              <a:buClr>
                <a:schemeClr val="lt1"/>
              </a:buClr>
              <a:buSzPts val="1500"/>
              <a:buFont typeface="Arial"/>
              <a:buChar char="•"/>
            </a:pPr>
            <a:r>
              <a:rPr lang="fr-FR" b="0" i="0" u="none" strike="noStrike" cap="none" dirty="0">
                <a:solidFill>
                  <a:schemeClr val="lt1"/>
                </a:solidFill>
                <a:latin typeface="Calibri"/>
                <a:ea typeface="Calibri"/>
                <a:cs typeface="Calibri"/>
                <a:sym typeface="Calibri"/>
              </a:rPr>
              <a:t>Capacité </a:t>
            </a:r>
          </a:p>
          <a:p>
            <a:pPr marL="193675" marR="0" lvl="0" indent="-193675" algn="l" rtl="0">
              <a:lnSpc>
                <a:spcPct val="100000"/>
              </a:lnSpc>
              <a:spcBef>
                <a:spcPts val="0"/>
              </a:spcBef>
              <a:spcAft>
                <a:spcPts val="0"/>
              </a:spcAft>
              <a:buClr>
                <a:schemeClr val="lt1"/>
              </a:buClr>
              <a:buSzPts val="1500"/>
              <a:buFont typeface="Arial"/>
              <a:buChar char="•"/>
            </a:pPr>
            <a:r>
              <a:rPr lang="fr-FR" b="0" i="0" u="none" strike="noStrike" cap="none" dirty="0">
                <a:solidFill>
                  <a:schemeClr val="lt1"/>
                </a:solidFill>
                <a:latin typeface="Calibri"/>
                <a:ea typeface="Calibri"/>
                <a:cs typeface="Calibri"/>
                <a:sym typeface="Calibri"/>
              </a:rPr>
              <a:t>Critères d'éligibilité </a:t>
            </a:r>
          </a:p>
          <a:p>
            <a:pPr marL="193675" marR="0" lvl="0" indent="-193675" algn="l" rtl="0">
              <a:lnSpc>
                <a:spcPct val="100000"/>
              </a:lnSpc>
              <a:spcBef>
                <a:spcPts val="0"/>
              </a:spcBef>
              <a:spcAft>
                <a:spcPts val="0"/>
              </a:spcAft>
              <a:buClr>
                <a:schemeClr val="lt1"/>
              </a:buClr>
              <a:buSzPts val="1500"/>
              <a:buFont typeface="Arial"/>
              <a:buChar char="•"/>
            </a:pPr>
            <a:r>
              <a:rPr lang="fr-FR" b="0" i="0" u="none" strike="noStrike" cap="none" dirty="0">
                <a:solidFill>
                  <a:schemeClr val="lt1"/>
                </a:solidFill>
                <a:latin typeface="Calibri"/>
                <a:ea typeface="Calibri"/>
                <a:cs typeface="Calibri"/>
                <a:sym typeface="Calibri"/>
              </a:rPr>
              <a:t>Consultation </a:t>
            </a:r>
            <a:r>
              <a:rPr lang="en-GB" b="0" i="0" u="none" strike="noStrike" cap="none" dirty="0">
                <a:solidFill>
                  <a:schemeClr val="lt1"/>
                </a:solidFill>
                <a:latin typeface="Calibri"/>
                <a:ea typeface="Calibri"/>
                <a:cs typeface="Calibri"/>
                <a:sym typeface="Calibri"/>
              </a:rPr>
              <a:t> </a:t>
            </a:r>
            <a:endParaRPr b="0" i="0" u="none" strike="noStrike" cap="none" dirty="0">
              <a:solidFill>
                <a:srgbClr val="000000"/>
              </a:solidFill>
              <a:latin typeface="Arial"/>
              <a:ea typeface="Arial"/>
              <a:cs typeface="Arial"/>
              <a:sym typeface="Arial"/>
            </a:endParaRPr>
          </a:p>
          <a:p>
            <a:pPr marL="193675" marR="0" lvl="0" indent="-104775" algn="l" rtl="0">
              <a:lnSpc>
                <a:spcPct val="100000"/>
              </a:lnSpc>
              <a:spcBef>
                <a:spcPts val="0"/>
              </a:spcBef>
              <a:spcAft>
                <a:spcPts val="0"/>
              </a:spcAft>
              <a:buClr>
                <a:schemeClr val="dk1"/>
              </a:buClr>
              <a:buSzPts val="1400"/>
              <a:buFont typeface="Arial"/>
              <a:buNone/>
            </a:pPr>
            <a:endParaRPr sz="1400" b="0" i="0" u="none" strike="noStrike" cap="none" dirty="0">
              <a:solidFill>
                <a:schemeClr val="lt1"/>
              </a:solidFill>
              <a:latin typeface="Calibri"/>
              <a:ea typeface="Calibri"/>
              <a:cs typeface="Calibri"/>
              <a:sym typeface="Calibri"/>
            </a:endParaRPr>
          </a:p>
        </p:txBody>
      </p:sp>
      <p:sp>
        <p:nvSpPr>
          <p:cNvPr id="642" name="Google Shape;642;p29"/>
          <p:cNvSpPr txBox="1"/>
          <p:nvPr/>
        </p:nvSpPr>
        <p:spPr>
          <a:xfrm>
            <a:off x="2278840" y="3560232"/>
            <a:ext cx="1582294" cy="1661953"/>
          </a:xfrm>
          <a:prstGeom prst="rect">
            <a:avLst/>
          </a:prstGeom>
          <a:noFill/>
          <a:ln>
            <a:noFill/>
          </a:ln>
        </p:spPr>
        <p:txBody>
          <a:bodyPr spcFirstLastPara="1" wrap="square" lIns="91425" tIns="45700" rIns="91425" bIns="45700" anchor="t" anchorCtr="0">
            <a:spAutoFit/>
          </a:bodyPr>
          <a:lstStyle/>
          <a:p>
            <a:pPr marL="93663" marR="0" lvl="0" indent="-95250" algn="l" rtl="0">
              <a:lnSpc>
                <a:spcPct val="100000"/>
              </a:lnSpc>
              <a:spcBef>
                <a:spcPts val="0"/>
              </a:spcBef>
              <a:spcAft>
                <a:spcPts val="0"/>
              </a:spcAft>
              <a:buClr>
                <a:schemeClr val="lt1"/>
              </a:buClr>
              <a:buSzPts val="1500"/>
              <a:buFont typeface="Arial"/>
              <a:buChar char="•"/>
            </a:pPr>
            <a:r>
              <a:rPr lang="fr-FR" sz="1100" b="0" i="0" u="none" strike="noStrike" cap="none" dirty="0">
                <a:solidFill>
                  <a:schemeClr val="lt1"/>
                </a:solidFill>
                <a:latin typeface="Calibri"/>
                <a:ea typeface="Calibri"/>
                <a:cs typeface="Calibri"/>
                <a:sym typeface="Calibri"/>
              </a:rPr>
              <a:t>Établir les priorités</a:t>
            </a:r>
          </a:p>
          <a:p>
            <a:pPr marL="93663" marR="0" lvl="0" indent="-95250" algn="l" rtl="0">
              <a:lnSpc>
                <a:spcPct val="100000"/>
              </a:lnSpc>
              <a:spcBef>
                <a:spcPts val="0"/>
              </a:spcBef>
              <a:spcAft>
                <a:spcPts val="0"/>
              </a:spcAft>
              <a:buClr>
                <a:schemeClr val="lt1"/>
              </a:buClr>
              <a:buSzPts val="1500"/>
              <a:buFont typeface="Arial"/>
              <a:buChar char="•"/>
            </a:pPr>
            <a:r>
              <a:rPr lang="fr-FR" sz="1100" b="0" i="0" u="none" strike="noStrike" cap="none" dirty="0">
                <a:solidFill>
                  <a:schemeClr val="lt1"/>
                </a:solidFill>
                <a:latin typeface="Calibri"/>
                <a:ea typeface="Calibri"/>
                <a:cs typeface="Calibri"/>
                <a:sym typeface="Calibri"/>
              </a:rPr>
              <a:t>Sensibilisation  </a:t>
            </a:r>
          </a:p>
          <a:p>
            <a:pPr marL="93663" marR="0" lvl="0" indent="-95250" algn="l" rtl="0">
              <a:lnSpc>
                <a:spcPct val="100000"/>
              </a:lnSpc>
              <a:spcBef>
                <a:spcPts val="0"/>
              </a:spcBef>
              <a:spcAft>
                <a:spcPts val="0"/>
              </a:spcAft>
              <a:buClr>
                <a:schemeClr val="lt1"/>
              </a:buClr>
              <a:buSzPts val="1500"/>
              <a:buFont typeface="Arial"/>
              <a:buChar char="•"/>
            </a:pPr>
            <a:r>
              <a:rPr lang="fr-FR" sz="1100" b="0" i="0" u="none" strike="noStrike" cap="none" dirty="0">
                <a:solidFill>
                  <a:schemeClr val="lt1"/>
                </a:solidFill>
                <a:latin typeface="Calibri"/>
                <a:ea typeface="Calibri"/>
                <a:cs typeface="Calibri"/>
                <a:sym typeface="Calibri"/>
              </a:rPr>
              <a:t>Compétences parentales </a:t>
            </a:r>
          </a:p>
          <a:p>
            <a:pPr marL="93663" marR="0" lvl="0" indent="-95250" algn="l" rtl="0">
              <a:lnSpc>
                <a:spcPct val="100000"/>
              </a:lnSpc>
              <a:spcBef>
                <a:spcPts val="0"/>
              </a:spcBef>
              <a:spcAft>
                <a:spcPts val="0"/>
              </a:spcAft>
              <a:buClr>
                <a:schemeClr val="lt1"/>
              </a:buClr>
              <a:buSzPts val="1500"/>
              <a:buFont typeface="Arial"/>
              <a:buChar char="•"/>
            </a:pPr>
            <a:r>
              <a:rPr lang="fr-FR" sz="1100" b="0" i="0" u="none" strike="noStrike" cap="none" dirty="0">
                <a:solidFill>
                  <a:schemeClr val="lt1"/>
                </a:solidFill>
                <a:latin typeface="Calibri"/>
                <a:ea typeface="Calibri"/>
                <a:cs typeface="Calibri"/>
                <a:sym typeface="Calibri"/>
              </a:rPr>
              <a:t>Préparation à l'école</a:t>
            </a:r>
          </a:p>
          <a:p>
            <a:pPr marL="93663" marR="0" lvl="0" indent="-95250" algn="l" rtl="0">
              <a:lnSpc>
                <a:spcPct val="100000"/>
              </a:lnSpc>
              <a:spcBef>
                <a:spcPts val="0"/>
              </a:spcBef>
              <a:spcAft>
                <a:spcPts val="0"/>
              </a:spcAft>
              <a:buClr>
                <a:schemeClr val="lt1"/>
              </a:buClr>
              <a:buSzPts val="1500"/>
              <a:buFont typeface="Arial"/>
              <a:buChar char="•"/>
            </a:pPr>
            <a:r>
              <a:rPr lang="fr-FR" sz="1100" b="0" i="0" u="none" strike="noStrike" cap="none" dirty="0">
                <a:solidFill>
                  <a:schemeClr val="lt1"/>
                </a:solidFill>
                <a:latin typeface="Calibri"/>
                <a:ea typeface="Calibri"/>
                <a:cs typeface="Calibri"/>
                <a:sym typeface="Calibri"/>
              </a:rPr>
              <a:t>BLN</a:t>
            </a:r>
          </a:p>
          <a:p>
            <a:pPr marL="93663" marR="0" lvl="0" indent="-95250" algn="l" rtl="0">
              <a:lnSpc>
                <a:spcPct val="100000"/>
              </a:lnSpc>
              <a:spcBef>
                <a:spcPts val="0"/>
              </a:spcBef>
              <a:spcAft>
                <a:spcPts val="0"/>
              </a:spcAft>
              <a:buClr>
                <a:schemeClr val="lt1"/>
              </a:buClr>
              <a:buSzPts val="1500"/>
              <a:buFont typeface="Arial"/>
              <a:buChar char="•"/>
            </a:pPr>
            <a:r>
              <a:rPr lang="fr-FR" sz="1100" b="0" i="0" u="none" strike="noStrike" cap="none" dirty="0">
                <a:solidFill>
                  <a:schemeClr val="lt1"/>
                </a:solidFill>
                <a:latin typeface="Calibri"/>
                <a:ea typeface="Calibri"/>
                <a:cs typeface="Calibri"/>
                <a:sym typeface="Calibri"/>
              </a:rPr>
              <a:t>Formation du personnel du DPE</a:t>
            </a:r>
            <a:endParaRPr sz="1100" b="0" i="0" u="none" strike="noStrike" cap="none" dirty="0">
              <a:solidFill>
                <a:srgbClr val="000000"/>
              </a:solidFill>
              <a:latin typeface="Arial"/>
              <a:ea typeface="Arial"/>
              <a:cs typeface="Arial"/>
              <a:sym typeface="Arial"/>
            </a:endParaRPr>
          </a:p>
          <a:p>
            <a:pPr marL="93663" marR="0" lvl="0" indent="-4763" algn="l" rtl="0">
              <a:lnSpc>
                <a:spcPct val="100000"/>
              </a:lnSpc>
              <a:spcBef>
                <a:spcPts val="0"/>
              </a:spcBef>
              <a:spcAft>
                <a:spcPts val="0"/>
              </a:spcAft>
              <a:buClr>
                <a:schemeClr val="dk1"/>
              </a:buClr>
              <a:buSzPts val="1400"/>
              <a:buFont typeface="Arial"/>
              <a:buNone/>
            </a:pPr>
            <a:endParaRPr sz="1400" b="0" i="0" u="none" strike="noStrike" cap="none" dirty="0">
              <a:solidFill>
                <a:schemeClr val="lt1"/>
              </a:solidFill>
              <a:latin typeface="Calibri"/>
              <a:ea typeface="Calibri"/>
              <a:cs typeface="Calibri"/>
              <a:sym typeface="Calibri"/>
            </a:endParaRPr>
          </a:p>
        </p:txBody>
      </p:sp>
      <p:sp>
        <p:nvSpPr>
          <p:cNvPr id="643" name="Google Shape;643;p29"/>
          <p:cNvSpPr txBox="1"/>
          <p:nvPr/>
        </p:nvSpPr>
        <p:spPr>
          <a:xfrm>
            <a:off x="8541846" y="3713366"/>
            <a:ext cx="1638669" cy="1923604"/>
          </a:xfrm>
          <a:prstGeom prst="rect">
            <a:avLst/>
          </a:prstGeom>
          <a:noFill/>
          <a:ln>
            <a:noFill/>
          </a:ln>
        </p:spPr>
        <p:txBody>
          <a:bodyPr spcFirstLastPara="1" wrap="square" lIns="91425" tIns="45700" rIns="91425" bIns="45700" anchor="t" anchorCtr="0">
            <a:spAutoFit/>
          </a:bodyPr>
          <a:lstStyle/>
          <a:p>
            <a:pPr marL="150813" marR="0" lvl="0" indent="-150813" algn="l" rtl="0">
              <a:lnSpc>
                <a:spcPct val="100000"/>
              </a:lnSpc>
              <a:spcBef>
                <a:spcPts val="0"/>
              </a:spcBef>
              <a:spcAft>
                <a:spcPts val="0"/>
              </a:spcAft>
              <a:buClr>
                <a:schemeClr val="lt1"/>
              </a:buClr>
              <a:buSzPts val="1500"/>
              <a:buFont typeface="Arial"/>
              <a:buChar char="•"/>
            </a:pPr>
            <a:r>
              <a:rPr lang="fr-FR" sz="1500" b="0" i="0" u="none" strike="noStrike" cap="none" dirty="0">
                <a:solidFill>
                  <a:schemeClr val="lt1"/>
                </a:solidFill>
                <a:latin typeface="Calibri"/>
                <a:ea typeface="Calibri"/>
                <a:cs typeface="Calibri"/>
                <a:sym typeface="Calibri"/>
              </a:rPr>
              <a:t>Avantages de l'éducation</a:t>
            </a:r>
          </a:p>
          <a:p>
            <a:pPr marL="150813" marR="0" lvl="0" indent="-150813" algn="l" rtl="0">
              <a:lnSpc>
                <a:spcPct val="100000"/>
              </a:lnSpc>
              <a:spcBef>
                <a:spcPts val="0"/>
              </a:spcBef>
              <a:spcAft>
                <a:spcPts val="0"/>
              </a:spcAft>
              <a:buClr>
                <a:schemeClr val="lt1"/>
              </a:buClr>
              <a:buSzPts val="1500"/>
              <a:buFont typeface="Arial"/>
              <a:buChar char="•"/>
            </a:pPr>
            <a:r>
              <a:rPr lang="fr-FR" sz="1500" b="0" i="0" u="none" strike="noStrike" cap="none" dirty="0">
                <a:solidFill>
                  <a:schemeClr val="lt1"/>
                </a:solidFill>
                <a:latin typeface="Calibri"/>
                <a:ea typeface="Calibri"/>
                <a:cs typeface="Calibri"/>
                <a:sym typeface="Calibri"/>
              </a:rPr>
              <a:t>Impact néfaste</a:t>
            </a:r>
          </a:p>
          <a:p>
            <a:pPr marL="150813" marR="0" lvl="0" indent="-150813" algn="l" rtl="0">
              <a:lnSpc>
                <a:spcPct val="100000"/>
              </a:lnSpc>
              <a:spcBef>
                <a:spcPts val="0"/>
              </a:spcBef>
              <a:spcAft>
                <a:spcPts val="0"/>
              </a:spcAft>
              <a:buClr>
                <a:schemeClr val="lt1"/>
              </a:buClr>
              <a:buSzPts val="1500"/>
              <a:buFont typeface="Arial"/>
              <a:buChar char="•"/>
            </a:pPr>
            <a:r>
              <a:rPr lang="fr-FR" sz="1500" b="0" i="0" u="none" strike="noStrike" cap="none" dirty="0">
                <a:solidFill>
                  <a:schemeClr val="lt1"/>
                </a:solidFill>
                <a:latin typeface="Calibri"/>
                <a:ea typeface="Calibri"/>
                <a:cs typeface="Calibri"/>
                <a:sym typeface="Calibri"/>
              </a:rPr>
              <a:t>Tâches néfastes et acceptables</a:t>
            </a:r>
          </a:p>
          <a:p>
            <a:pPr marL="150813" marR="0" lvl="0" indent="-150813" algn="l" rtl="0">
              <a:lnSpc>
                <a:spcPct val="100000"/>
              </a:lnSpc>
              <a:spcBef>
                <a:spcPts val="0"/>
              </a:spcBef>
              <a:spcAft>
                <a:spcPts val="0"/>
              </a:spcAft>
              <a:buClr>
                <a:schemeClr val="lt1"/>
              </a:buClr>
              <a:buSzPts val="1500"/>
              <a:buFont typeface="Arial"/>
              <a:buChar char="•"/>
            </a:pPr>
            <a:r>
              <a:rPr lang="fr-FR" sz="1500" b="0" i="0" u="none" strike="noStrike" cap="none" dirty="0">
                <a:solidFill>
                  <a:schemeClr val="lt1"/>
                </a:solidFill>
                <a:latin typeface="Calibri"/>
                <a:ea typeface="Calibri"/>
                <a:cs typeface="Calibri"/>
                <a:sym typeface="Calibri"/>
              </a:rPr>
              <a:t>Soutien</a:t>
            </a:r>
            <a:endParaRPr sz="1400" b="0" i="0" u="none" strike="noStrike" cap="none" dirty="0">
              <a:solidFill>
                <a:srgbClr val="000000"/>
              </a:solidFill>
              <a:latin typeface="Arial"/>
              <a:ea typeface="Arial"/>
              <a:cs typeface="Arial"/>
              <a:sym typeface="Arial"/>
            </a:endParaRPr>
          </a:p>
          <a:p>
            <a:pPr marL="193675" marR="0" lvl="0" indent="-98425" algn="l" rtl="0">
              <a:lnSpc>
                <a:spcPct val="100000"/>
              </a:lnSpc>
              <a:spcBef>
                <a:spcPts val="0"/>
              </a:spcBef>
              <a:spcAft>
                <a:spcPts val="0"/>
              </a:spcAft>
              <a:buClr>
                <a:schemeClr val="dk1"/>
              </a:buClr>
              <a:buSzPts val="1500"/>
              <a:buFont typeface="Arial"/>
              <a:buNone/>
            </a:pPr>
            <a:endParaRPr sz="1500" b="0" i="0" u="none" strike="noStrike" cap="none" dirty="0">
              <a:solidFill>
                <a:schemeClr val="lt1"/>
              </a:solidFill>
              <a:latin typeface="Calibri"/>
              <a:ea typeface="Calibri"/>
              <a:cs typeface="Calibri"/>
              <a:sym typeface="Calibri"/>
            </a:endParaRPr>
          </a:p>
          <a:p>
            <a:pPr marL="193675" marR="0" lvl="0" indent="-104775" algn="l" rtl="0">
              <a:lnSpc>
                <a:spcPct val="100000"/>
              </a:lnSpc>
              <a:spcBef>
                <a:spcPts val="0"/>
              </a:spcBef>
              <a:spcAft>
                <a:spcPts val="0"/>
              </a:spcAft>
              <a:buClr>
                <a:schemeClr val="dk1"/>
              </a:buClr>
              <a:buSzPts val="1400"/>
              <a:buFont typeface="Arial"/>
              <a:buNone/>
            </a:pPr>
            <a:endParaRPr sz="1400" b="0" i="0" u="none" strike="noStrike" cap="none" dirty="0">
              <a:solidFill>
                <a:schemeClr val="lt1"/>
              </a:solidFill>
              <a:latin typeface="Calibri"/>
              <a:ea typeface="Calibri"/>
              <a:cs typeface="Calibri"/>
              <a:sym typeface="Calibri"/>
            </a:endParaRPr>
          </a:p>
        </p:txBody>
      </p:sp>
      <p:sp>
        <p:nvSpPr>
          <p:cNvPr id="644" name="Google Shape;644;p29"/>
          <p:cNvSpPr txBox="1"/>
          <p:nvPr/>
        </p:nvSpPr>
        <p:spPr>
          <a:xfrm>
            <a:off x="6998366" y="4394490"/>
            <a:ext cx="1586579" cy="1277232"/>
          </a:xfrm>
          <a:prstGeom prst="rect">
            <a:avLst/>
          </a:prstGeom>
          <a:noFill/>
          <a:ln>
            <a:noFill/>
          </a:ln>
        </p:spPr>
        <p:txBody>
          <a:bodyPr spcFirstLastPara="1" wrap="square" lIns="91425" tIns="45700" rIns="91425" bIns="45700" anchor="t" anchorCtr="0">
            <a:spAutoFit/>
          </a:bodyPr>
          <a:lstStyle/>
          <a:p>
            <a:pPr marL="93663" marR="0" lvl="0" indent="-95250" algn="l" rtl="0">
              <a:lnSpc>
                <a:spcPct val="100000"/>
              </a:lnSpc>
              <a:spcBef>
                <a:spcPts val="0"/>
              </a:spcBef>
              <a:spcAft>
                <a:spcPts val="0"/>
              </a:spcAft>
              <a:buClr>
                <a:schemeClr val="lt1"/>
              </a:buClr>
              <a:buSzPts val="1500"/>
              <a:buFont typeface="Arial"/>
              <a:buChar char="•"/>
            </a:pPr>
            <a:r>
              <a:rPr lang="en-GB" sz="1100" b="0" i="0" u="none" strike="noStrike" cap="none" dirty="0">
                <a:solidFill>
                  <a:schemeClr val="lt1"/>
                </a:solidFill>
                <a:latin typeface="Calibri"/>
                <a:ea typeface="Calibri"/>
                <a:cs typeface="Calibri"/>
                <a:sym typeface="Calibri"/>
              </a:rPr>
              <a:t>Voies de référencement</a:t>
            </a:r>
            <a:endParaRPr sz="1100" b="0" i="0" u="none" strike="noStrike" cap="none" dirty="0">
              <a:solidFill>
                <a:srgbClr val="000000"/>
              </a:solidFill>
              <a:latin typeface="Arial"/>
              <a:ea typeface="Arial"/>
              <a:cs typeface="Arial"/>
              <a:sym typeface="Arial"/>
            </a:endParaRPr>
          </a:p>
          <a:p>
            <a:pPr marL="93663" marR="0" lvl="0" indent="-95250" algn="l" rtl="0">
              <a:lnSpc>
                <a:spcPct val="100000"/>
              </a:lnSpc>
              <a:spcBef>
                <a:spcPts val="0"/>
              </a:spcBef>
              <a:spcAft>
                <a:spcPts val="0"/>
              </a:spcAft>
              <a:buClr>
                <a:schemeClr val="lt1"/>
              </a:buClr>
              <a:buSzPts val="1500"/>
              <a:buFont typeface="Arial"/>
              <a:buChar char="•"/>
            </a:pPr>
            <a:r>
              <a:rPr lang="fr-FR" sz="1100" b="0" i="0" u="none" strike="noStrike" cap="none" dirty="0">
                <a:solidFill>
                  <a:schemeClr val="lt1"/>
                </a:solidFill>
                <a:latin typeface="Calibri"/>
                <a:ea typeface="Calibri"/>
                <a:cs typeface="Calibri"/>
                <a:sym typeface="Calibri"/>
              </a:rPr>
              <a:t>Référer les familles identifiées dans le DPE</a:t>
            </a:r>
            <a:r>
              <a:rPr lang="en-GB" sz="1100" b="0" i="0" u="none" strike="noStrike" cap="none" dirty="0">
                <a:solidFill>
                  <a:schemeClr val="lt1"/>
                </a:solidFill>
                <a:latin typeface="Calibri"/>
                <a:ea typeface="Calibri"/>
                <a:cs typeface="Calibri"/>
                <a:sym typeface="Calibri"/>
              </a:rPr>
              <a:t> </a:t>
            </a:r>
            <a:endParaRPr sz="1100" b="0" i="0" u="none" strike="noStrike" cap="none" dirty="0">
              <a:solidFill>
                <a:srgbClr val="000000"/>
              </a:solidFill>
              <a:latin typeface="Arial"/>
              <a:ea typeface="Arial"/>
              <a:cs typeface="Arial"/>
              <a:sym typeface="Arial"/>
            </a:endParaRPr>
          </a:p>
          <a:p>
            <a:pPr marL="93663" marR="0" lvl="0" indent="-95250" algn="l" rtl="0">
              <a:lnSpc>
                <a:spcPct val="100000"/>
              </a:lnSpc>
              <a:spcBef>
                <a:spcPts val="0"/>
              </a:spcBef>
              <a:spcAft>
                <a:spcPts val="0"/>
              </a:spcAft>
              <a:buClr>
                <a:schemeClr val="lt1"/>
              </a:buClr>
              <a:buSzPts val="1500"/>
              <a:buFont typeface="Arial"/>
              <a:buChar char="•"/>
            </a:pPr>
            <a:r>
              <a:rPr lang="fr-FR" sz="1100" b="0" i="0" u="none" strike="noStrike" cap="none" dirty="0">
                <a:solidFill>
                  <a:schemeClr val="lt1"/>
                </a:solidFill>
                <a:latin typeface="Calibri"/>
                <a:ea typeface="Calibri"/>
                <a:cs typeface="Calibri"/>
                <a:sym typeface="Calibri"/>
              </a:rPr>
              <a:t>Fournir des informations et mettre les familles en relation </a:t>
            </a:r>
            <a:endParaRPr sz="1100" b="0" i="0" u="none" strike="noStrike" cap="none" dirty="0">
              <a:solidFill>
                <a:schemeClr val="lt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3"/>
          <p:cNvSpPr txBox="1">
            <a:spLocks noGrp="1"/>
          </p:cNvSpPr>
          <p:nvPr>
            <p:ph type="body" idx="2"/>
          </p:nvPr>
        </p:nvSpPr>
        <p:spPr>
          <a:xfrm>
            <a:off x="870855" y="2939955"/>
            <a:ext cx="10450286" cy="2701764"/>
          </a:xfrm>
          <a:prstGeom prst="rect">
            <a:avLst/>
          </a:prstGeom>
          <a:noFill/>
          <a:ln>
            <a:noFill/>
          </a:ln>
        </p:spPr>
        <p:txBody>
          <a:bodyPr spcFirstLastPara="1" wrap="square" lIns="91425" tIns="45700" rIns="91425" bIns="45700" anchor="t" anchorCtr="0">
            <a:noAutofit/>
          </a:bodyPr>
          <a:lstStyle/>
          <a:p>
            <a:pPr marL="457200" lvl="0" indent="-406400" algn="l" rtl="0">
              <a:lnSpc>
                <a:spcPct val="100000"/>
              </a:lnSpc>
              <a:spcBef>
                <a:spcPts val="0"/>
              </a:spcBef>
              <a:spcAft>
                <a:spcPts val="0"/>
              </a:spcAft>
              <a:buSzPts val="2800"/>
              <a:buFont typeface="Helvetica Neue"/>
              <a:buChar char="●"/>
            </a:pPr>
            <a:r>
              <a:rPr lang="fr-FR" dirty="0"/>
              <a:t>Identifier 4-5 défis potentiels qui peuvent empêcher les enfants qui travaillent d'accéder à l'éducation dans leur propre contexte </a:t>
            </a:r>
            <a:endParaRPr b="1" dirty="0"/>
          </a:p>
          <a:p>
            <a:pPr marL="457200" lvl="0" indent="-406400" algn="l" rtl="0">
              <a:lnSpc>
                <a:spcPct val="100000"/>
              </a:lnSpc>
              <a:spcBef>
                <a:spcPts val="0"/>
              </a:spcBef>
              <a:spcAft>
                <a:spcPts val="0"/>
              </a:spcAft>
              <a:buSzPts val="2800"/>
              <a:buFont typeface="Helvetica Neue"/>
              <a:buChar char="●"/>
            </a:pPr>
            <a:r>
              <a:rPr lang="fr-FR" dirty="0"/>
              <a:t>Donner des exemples de la manière dont l'éducation peut prévenir le travail des enfants</a:t>
            </a:r>
            <a:r>
              <a:rPr lang="en-GB" dirty="0"/>
              <a:t> </a:t>
            </a:r>
            <a:endParaRPr b="1" dirty="0"/>
          </a:p>
          <a:p>
            <a:pPr marL="457200" lvl="0" indent="-406400" algn="l" rtl="0">
              <a:lnSpc>
                <a:spcPct val="100000"/>
              </a:lnSpc>
              <a:spcBef>
                <a:spcPts val="0"/>
              </a:spcBef>
              <a:spcAft>
                <a:spcPts val="0"/>
              </a:spcAft>
              <a:buSzPts val="2800"/>
              <a:buFont typeface="Helvetica Neue"/>
              <a:buChar char="●"/>
            </a:pPr>
            <a:r>
              <a:rPr lang="fr-FR" dirty="0"/>
              <a:t>Élaborer un plan d'action pour aider les enfants astreints au travail des enfants à accéder efficacement à l'apprentissage et à l'éducation dans leur propre contexte ou dans un contexte donné</a:t>
            </a:r>
            <a:endParaRPr dirty="0"/>
          </a:p>
        </p:txBody>
      </p:sp>
      <p:sp>
        <p:nvSpPr>
          <p:cNvPr id="242" name="Google Shape;242;p3"/>
          <p:cNvSpPr txBox="1"/>
          <p:nvPr/>
        </p:nvSpPr>
        <p:spPr>
          <a:xfrm>
            <a:off x="1828005" y="476375"/>
            <a:ext cx="8535987" cy="627939"/>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800"/>
              <a:buFont typeface="Arial"/>
              <a:buNone/>
            </a:pPr>
            <a:endParaRPr sz="2800" b="1" i="0" u="none" strike="noStrike" cap="none" dirty="0">
              <a:solidFill>
                <a:schemeClr val="lt1"/>
              </a:solidFill>
              <a:latin typeface="Helvetica Neue"/>
              <a:ea typeface="Helvetica Neue"/>
              <a:cs typeface="Helvetica Neue"/>
              <a:sym typeface="Helvetica Neue"/>
            </a:endParaRPr>
          </a:p>
        </p:txBody>
      </p:sp>
      <p:sp>
        <p:nvSpPr>
          <p:cNvPr id="243" name="Google Shape;243;p3"/>
          <p:cNvSpPr txBox="1"/>
          <p:nvPr/>
        </p:nvSpPr>
        <p:spPr>
          <a:xfrm>
            <a:off x="304800" y="937802"/>
            <a:ext cx="11538857" cy="2280633"/>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800"/>
              <a:buFont typeface="Arial"/>
              <a:buNone/>
            </a:pPr>
            <a:r>
              <a:rPr lang="en-GB" sz="2800" b="0" i="0" u="none" strike="noStrike" cap="none" dirty="0">
                <a:solidFill>
                  <a:schemeClr val="lt1"/>
                </a:solidFill>
                <a:latin typeface="Helvetica Neue"/>
                <a:ea typeface="Helvetica Neue"/>
                <a:cs typeface="Helvetica Neue"/>
                <a:sym typeface="Helvetica Neue"/>
              </a:rPr>
              <a:t> </a:t>
            </a:r>
            <a:r>
              <a:rPr lang="en-GB" sz="4000" b="1" i="0" u="none" strike="noStrike" cap="none" dirty="0">
                <a:solidFill>
                  <a:schemeClr val="lt1"/>
                </a:solidFill>
                <a:latin typeface="Helvetica Neue"/>
                <a:ea typeface="Helvetica Neue"/>
                <a:cs typeface="Helvetica Neue"/>
                <a:sym typeface="Helvetica Neue"/>
              </a:rPr>
              <a:t>  LES OBJECTIFS VISÉS</a:t>
            </a:r>
          </a:p>
          <a:p>
            <a:pPr marL="0" marR="0" lvl="0" indent="0" algn="ctr" rtl="0">
              <a:lnSpc>
                <a:spcPct val="90000"/>
              </a:lnSpc>
              <a:spcBef>
                <a:spcPts val="0"/>
              </a:spcBef>
              <a:spcAft>
                <a:spcPts val="0"/>
              </a:spcAft>
              <a:buClr>
                <a:schemeClr val="lt1"/>
              </a:buClr>
              <a:buSzPts val="2800"/>
              <a:buFont typeface="Arial"/>
              <a:buNone/>
            </a:pPr>
            <a:r>
              <a:rPr lang="en-GB" sz="4000" b="1" i="0" u="none" strike="noStrike" cap="none" dirty="0">
                <a:solidFill>
                  <a:schemeClr val="lt1"/>
                </a:solidFill>
                <a:latin typeface="Helvetica Neue"/>
                <a:ea typeface="Helvetica Neue"/>
                <a:cs typeface="Helvetica Neue"/>
                <a:sym typeface="Helvetica Neue"/>
              </a:rPr>
              <a:t>  </a:t>
            </a:r>
            <a:endParaRPr sz="1400" b="0" i="0" u="none" strike="noStrike" cap="none" dirty="0">
              <a:solidFill>
                <a:srgbClr val="000000"/>
              </a:solidFill>
              <a:latin typeface="Arial"/>
              <a:ea typeface="Arial"/>
              <a:cs typeface="Arial"/>
              <a:sym typeface="Arial"/>
            </a:endParaRPr>
          </a:p>
          <a:p>
            <a:pPr marL="0" marR="0" lvl="0" indent="0" algn="ctr" rtl="0">
              <a:lnSpc>
                <a:spcPct val="90000"/>
              </a:lnSpc>
              <a:spcBef>
                <a:spcPts val="1000"/>
              </a:spcBef>
              <a:spcAft>
                <a:spcPts val="0"/>
              </a:spcAft>
              <a:buClr>
                <a:schemeClr val="lt1"/>
              </a:buClr>
              <a:buSzPts val="3000"/>
              <a:buFont typeface="Arial"/>
              <a:buNone/>
            </a:pPr>
            <a:r>
              <a:rPr lang="fr-FR" sz="3000" dirty="0">
                <a:solidFill>
                  <a:schemeClr val="lt1"/>
                </a:solidFill>
                <a:latin typeface="Helvetica Neue"/>
                <a:ea typeface="Helvetica Neue"/>
                <a:cs typeface="Helvetica Neue"/>
                <a:sym typeface="Helvetica Neue"/>
              </a:rPr>
              <a:t>À la fin de la séance, vous serez en mesure de :</a:t>
            </a:r>
          </a:p>
          <a:p>
            <a:pPr marL="0" marR="0" lvl="0" indent="0" algn="ctr" rtl="0">
              <a:lnSpc>
                <a:spcPct val="90000"/>
              </a:lnSpc>
              <a:spcBef>
                <a:spcPts val="1000"/>
              </a:spcBef>
              <a:spcAft>
                <a:spcPts val="0"/>
              </a:spcAft>
              <a:buClr>
                <a:schemeClr val="lt1"/>
              </a:buClr>
              <a:buSzPts val="3000"/>
              <a:buFont typeface="Arial"/>
              <a:buNone/>
            </a:pPr>
            <a:endParaRPr sz="3000" b="1" i="0" u="none" strike="noStrike" cap="none" dirty="0">
              <a:solidFill>
                <a:schemeClr val="lt1"/>
              </a:solidFill>
              <a:latin typeface="Helvetica Neue"/>
              <a:ea typeface="Helvetica Neue"/>
              <a:cs typeface="Helvetica Neue"/>
              <a:sym typeface="Helvetica Neue"/>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649"/>
        <p:cNvGrpSpPr/>
        <p:nvPr/>
      </p:nvGrpSpPr>
      <p:grpSpPr>
        <a:xfrm>
          <a:off x="0" y="0"/>
          <a:ext cx="0" cy="0"/>
          <a:chOff x="0" y="0"/>
          <a:chExt cx="0" cy="0"/>
        </a:xfrm>
      </p:grpSpPr>
      <p:sp>
        <p:nvSpPr>
          <p:cNvPr id="650" name="Google Shape;650;p30"/>
          <p:cNvSpPr txBox="1">
            <a:spLocks noGrp="1"/>
          </p:cNvSpPr>
          <p:nvPr>
            <p:ph type="title"/>
          </p:nvPr>
        </p:nvSpPr>
        <p:spPr>
          <a:xfrm>
            <a:off x="2170175" y="2594366"/>
            <a:ext cx="7851649" cy="562168"/>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lt1"/>
              </a:buClr>
              <a:buSzPts val="3200"/>
              <a:buFont typeface="Helvetica Neue"/>
              <a:buNone/>
            </a:pPr>
            <a:r>
              <a:rPr lang="fr-FR" dirty="0"/>
              <a:t>ENSEIGNEMENT ET FORMATION TECHNIQUES ET PROFESSIONNELS (EFTP)</a:t>
            </a:r>
            <a:endParaRPr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55"/>
        <p:cNvGrpSpPr/>
        <p:nvPr/>
      </p:nvGrpSpPr>
      <p:grpSpPr>
        <a:xfrm>
          <a:off x="0" y="0"/>
          <a:ext cx="0" cy="0"/>
          <a:chOff x="0" y="0"/>
          <a:chExt cx="0" cy="0"/>
        </a:xfrm>
      </p:grpSpPr>
      <p:sp>
        <p:nvSpPr>
          <p:cNvPr id="656" name="Google Shape;656;p31"/>
          <p:cNvSpPr txBox="1">
            <a:spLocks noGrp="1"/>
          </p:cNvSpPr>
          <p:nvPr>
            <p:ph type="body" idx="1"/>
          </p:nvPr>
        </p:nvSpPr>
        <p:spPr>
          <a:xfrm>
            <a:off x="3657600" y="528639"/>
            <a:ext cx="8534399" cy="671512"/>
          </a:xfrm>
          <a:prstGeom prst="rect">
            <a:avLst/>
          </a:prstGeom>
          <a:noFill/>
          <a:ln>
            <a:noFill/>
          </a:ln>
        </p:spPr>
        <p:txBody>
          <a:bodyPr spcFirstLastPara="1" wrap="square" lIns="91425" tIns="45700" rIns="91425" bIns="45700" anchor="t" anchorCtr="0">
            <a:normAutofit fontScale="85000" lnSpcReduction="10000"/>
          </a:bodyPr>
          <a:lstStyle/>
          <a:p>
            <a:pPr marL="0" lvl="0" indent="0" algn="l" rtl="0">
              <a:lnSpc>
                <a:spcPct val="90000"/>
              </a:lnSpc>
              <a:spcBef>
                <a:spcPts val="0"/>
              </a:spcBef>
              <a:spcAft>
                <a:spcPts val="0"/>
              </a:spcAft>
              <a:buClr>
                <a:schemeClr val="accent2"/>
              </a:buClr>
              <a:buSzPts val="3200"/>
              <a:buNone/>
            </a:pPr>
            <a:r>
              <a:rPr lang="en-GB" dirty="0"/>
              <a:t>POURQUOI L'EFTP &amp; LE TRAVAIL DES ENFANTS ?  </a:t>
            </a:r>
            <a:endParaRPr dirty="0"/>
          </a:p>
        </p:txBody>
      </p:sp>
      <p:sp>
        <p:nvSpPr>
          <p:cNvPr id="657" name="Google Shape;657;p31"/>
          <p:cNvSpPr txBox="1">
            <a:spLocks noGrp="1"/>
          </p:cNvSpPr>
          <p:nvPr>
            <p:ph type="body" idx="2"/>
          </p:nvPr>
        </p:nvSpPr>
        <p:spPr>
          <a:xfrm>
            <a:off x="4100513" y="1200151"/>
            <a:ext cx="7300912" cy="5337809"/>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accent4"/>
              </a:buClr>
              <a:buSzPts val="2800"/>
              <a:buChar char="•"/>
            </a:pPr>
            <a:r>
              <a:rPr lang="fr-FR" sz="2600" dirty="0"/>
              <a:t>L'EFTP fournit des connaissances et des compétences pour un emploi (indépendant) décent </a:t>
            </a:r>
          </a:p>
          <a:p>
            <a:pPr marL="228600" lvl="0" indent="-228600" algn="l" rtl="0">
              <a:lnSpc>
                <a:spcPct val="90000"/>
              </a:lnSpc>
              <a:spcBef>
                <a:spcPts val="0"/>
              </a:spcBef>
              <a:spcAft>
                <a:spcPts val="0"/>
              </a:spcAft>
              <a:buClr>
                <a:schemeClr val="accent4"/>
              </a:buClr>
              <a:buSzPts val="2800"/>
              <a:buChar char="•"/>
            </a:pPr>
            <a:r>
              <a:rPr lang="fr-FR" sz="2600" dirty="0"/>
              <a:t>Alternative appropriée à l'éducation formelle pour certains enfants </a:t>
            </a:r>
          </a:p>
          <a:p>
            <a:pPr marL="228600" lvl="0" indent="-228600" algn="l" rtl="0">
              <a:lnSpc>
                <a:spcPct val="90000"/>
              </a:lnSpc>
              <a:spcBef>
                <a:spcPts val="0"/>
              </a:spcBef>
              <a:spcAft>
                <a:spcPts val="0"/>
              </a:spcAft>
              <a:buClr>
                <a:schemeClr val="accent4"/>
              </a:buClr>
              <a:buSzPts val="2800"/>
              <a:buChar char="•"/>
            </a:pPr>
            <a:r>
              <a:rPr lang="fr-FR" sz="2600" dirty="0"/>
              <a:t>En cas de crise, il peut combler le vide de l'enseignement secondaire et supérieur </a:t>
            </a:r>
          </a:p>
          <a:p>
            <a:pPr marL="228600" lvl="0" indent="-228600" algn="l" rtl="0">
              <a:lnSpc>
                <a:spcPct val="90000"/>
              </a:lnSpc>
              <a:spcBef>
                <a:spcPts val="0"/>
              </a:spcBef>
              <a:spcAft>
                <a:spcPts val="0"/>
              </a:spcAft>
              <a:buClr>
                <a:schemeClr val="accent4"/>
              </a:buClr>
              <a:buSzPts val="2800"/>
              <a:buChar char="•"/>
            </a:pPr>
            <a:r>
              <a:rPr lang="fr-FR" sz="2600" dirty="0"/>
              <a:t>Les adolescents ont besoin de développer des compétences pour générer des revenus en temps de crise</a:t>
            </a:r>
          </a:p>
          <a:p>
            <a:pPr marL="228600" lvl="0" indent="-228600" algn="l" rtl="0">
              <a:lnSpc>
                <a:spcPct val="90000"/>
              </a:lnSpc>
              <a:spcBef>
                <a:spcPts val="0"/>
              </a:spcBef>
              <a:spcAft>
                <a:spcPts val="0"/>
              </a:spcAft>
              <a:buClr>
                <a:schemeClr val="accent4"/>
              </a:buClr>
              <a:buSzPts val="2800"/>
              <a:buChar char="•"/>
            </a:pPr>
            <a:r>
              <a:rPr lang="fr-FR" sz="2600" dirty="0"/>
              <a:t>Besoins aigus de travail décent pour les enfants dans les PFTE</a:t>
            </a:r>
          </a:p>
          <a:p>
            <a:pPr marL="228600" lvl="0" indent="-228600" algn="l" rtl="0">
              <a:lnSpc>
                <a:spcPct val="90000"/>
              </a:lnSpc>
              <a:spcBef>
                <a:spcPts val="0"/>
              </a:spcBef>
              <a:spcAft>
                <a:spcPts val="0"/>
              </a:spcAft>
              <a:buClr>
                <a:schemeClr val="accent4"/>
              </a:buClr>
              <a:buSzPts val="2800"/>
              <a:buChar char="•"/>
            </a:pPr>
            <a:r>
              <a:rPr lang="fr-FR" sz="2600" dirty="0"/>
              <a:t>Avantages/faiblesses de l'EFTP formel et non formel en temps de crise </a:t>
            </a:r>
          </a:p>
          <a:p>
            <a:pPr marL="228600" lvl="0" indent="-50800" algn="l" rtl="0">
              <a:lnSpc>
                <a:spcPct val="90000"/>
              </a:lnSpc>
              <a:spcBef>
                <a:spcPts val="1000"/>
              </a:spcBef>
              <a:spcAft>
                <a:spcPts val="0"/>
              </a:spcAft>
              <a:buClr>
                <a:schemeClr val="accent4"/>
              </a:buClr>
              <a:buSzPts val="2800"/>
              <a:buNone/>
            </a:pPr>
            <a:endParaRPr dirty="0"/>
          </a:p>
        </p:txBody>
      </p:sp>
      <p:sp>
        <p:nvSpPr>
          <p:cNvPr id="658" name="Google Shape;658;p31"/>
          <p:cNvSpPr txBox="1">
            <a:spLocks noGrp="1"/>
          </p:cNvSpPr>
          <p:nvPr>
            <p:ph type="body" idx="3"/>
          </p:nvPr>
        </p:nvSpPr>
        <p:spPr>
          <a:xfrm>
            <a:off x="1" y="528638"/>
            <a:ext cx="3467100"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fr-FR" sz="2800" dirty="0"/>
              <a:t>ENSEIGNEMENT ET FORMATION TECHNIQUES ET PROFESSIONNELS (EFTP)</a:t>
            </a:r>
            <a:endParaRPr sz="28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663"/>
        <p:cNvGrpSpPr/>
        <p:nvPr/>
      </p:nvGrpSpPr>
      <p:grpSpPr>
        <a:xfrm>
          <a:off x="0" y="0"/>
          <a:ext cx="0" cy="0"/>
          <a:chOff x="0" y="0"/>
          <a:chExt cx="0" cy="0"/>
        </a:xfrm>
      </p:grpSpPr>
      <p:sp>
        <p:nvSpPr>
          <p:cNvPr id="664" name="Google Shape;664;p32"/>
          <p:cNvSpPr txBox="1">
            <a:spLocks noGrp="1"/>
          </p:cNvSpPr>
          <p:nvPr>
            <p:ph type="title"/>
          </p:nvPr>
        </p:nvSpPr>
        <p:spPr>
          <a:xfrm>
            <a:off x="304800" y="365125"/>
            <a:ext cx="10821069"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3"/>
              </a:buClr>
              <a:buSzPts val="3600"/>
              <a:buFont typeface="Helvetica Neue"/>
              <a:buNone/>
            </a:pPr>
            <a:r>
              <a:rPr lang="fr-FR" dirty="0"/>
              <a:t>CRÉER DES OPPORTUNITÉS D'EFTP POUR  LES ADOLESCENTS</a:t>
            </a:r>
            <a:endParaRPr dirty="0">
              <a:solidFill>
                <a:srgbClr val="70995C"/>
              </a:solidFill>
            </a:endParaRPr>
          </a:p>
        </p:txBody>
      </p:sp>
      <p:grpSp>
        <p:nvGrpSpPr>
          <p:cNvPr id="665" name="Google Shape;665;p32"/>
          <p:cNvGrpSpPr/>
          <p:nvPr/>
        </p:nvGrpSpPr>
        <p:grpSpPr>
          <a:xfrm>
            <a:off x="1262318" y="1786934"/>
            <a:ext cx="9725797" cy="5071065"/>
            <a:chOff x="1203884" y="0"/>
            <a:chExt cx="9725797" cy="5071065"/>
          </a:xfrm>
        </p:grpSpPr>
        <p:sp>
          <p:nvSpPr>
            <p:cNvPr id="666" name="Google Shape;666;p32"/>
            <p:cNvSpPr/>
            <p:nvPr/>
          </p:nvSpPr>
          <p:spPr>
            <a:xfrm>
              <a:off x="2782381" y="2616670"/>
              <a:ext cx="1834285" cy="1575073"/>
            </a:xfrm>
            <a:prstGeom prst="hexagon">
              <a:avLst>
                <a:gd name="adj" fmla="val 25000"/>
                <a:gd name="vf" fmla="val 115470"/>
              </a:avLst>
            </a:prstGeom>
            <a:solidFill>
              <a:srgbClr val="70995C"/>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67" name="Google Shape;667;p32"/>
            <p:cNvSpPr txBox="1"/>
            <p:nvPr/>
          </p:nvSpPr>
          <p:spPr>
            <a:xfrm>
              <a:off x="3066494" y="2860634"/>
              <a:ext cx="1266059" cy="1087145"/>
            </a:xfrm>
            <a:prstGeom prst="rect">
              <a:avLst/>
            </a:prstGeom>
            <a:noFill/>
            <a:ln>
              <a:noFill/>
            </a:ln>
          </p:spPr>
          <p:txBody>
            <a:bodyPr spcFirstLastPara="1" wrap="square" lIns="0" tIns="20300" rIns="0" bIns="20300" anchor="ctr" anchorCtr="0">
              <a:noAutofit/>
            </a:bodyPr>
            <a:lstStyle/>
            <a:p>
              <a:pPr marL="0" marR="0" lvl="0" indent="0" algn="ctr" rtl="0">
                <a:lnSpc>
                  <a:spcPct val="90000"/>
                </a:lnSpc>
                <a:spcBef>
                  <a:spcPts val="0"/>
                </a:spcBef>
                <a:spcAft>
                  <a:spcPts val="0"/>
                </a:spcAft>
                <a:buClr>
                  <a:schemeClr val="lt1"/>
                </a:buClr>
                <a:buSzPts val="1600"/>
                <a:buFont typeface="Calibri"/>
                <a:buNone/>
              </a:pPr>
              <a:r>
                <a:rPr lang="en-GB" sz="1600" b="1" i="1" u="none" strike="noStrike" cap="none" dirty="0">
                  <a:solidFill>
                    <a:schemeClr val="lt1"/>
                  </a:solidFill>
                  <a:latin typeface="Calibri"/>
                  <a:ea typeface="Calibri"/>
                  <a:cs typeface="Calibri"/>
                  <a:sym typeface="Calibri"/>
                </a:rPr>
                <a:t>Communiquer les critères d'éligibilité</a:t>
              </a:r>
              <a:endParaRPr sz="1400" b="0" i="0" u="none" strike="noStrike" cap="none" dirty="0">
                <a:solidFill>
                  <a:srgbClr val="000000"/>
                </a:solidFill>
                <a:latin typeface="Arial"/>
                <a:ea typeface="Arial"/>
                <a:cs typeface="Arial"/>
                <a:sym typeface="Arial"/>
              </a:endParaRPr>
            </a:p>
          </p:txBody>
        </p:sp>
        <p:sp>
          <p:nvSpPr>
            <p:cNvPr id="668" name="Google Shape;668;p32"/>
            <p:cNvSpPr/>
            <p:nvPr/>
          </p:nvSpPr>
          <p:spPr>
            <a:xfrm>
              <a:off x="2826147" y="3321041"/>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69" name="Google Shape;669;p32"/>
            <p:cNvSpPr/>
            <p:nvPr/>
          </p:nvSpPr>
          <p:spPr>
            <a:xfrm>
              <a:off x="1203884" y="1745968"/>
              <a:ext cx="1834285" cy="1575073"/>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70" name="Google Shape;670;p32"/>
            <p:cNvSpPr/>
            <p:nvPr/>
          </p:nvSpPr>
          <p:spPr>
            <a:xfrm>
              <a:off x="2460457" y="3112113"/>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71" name="Google Shape;671;p32"/>
            <p:cNvSpPr/>
            <p:nvPr/>
          </p:nvSpPr>
          <p:spPr>
            <a:xfrm>
              <a:off x="4360878" y="1741404"/>
              <a:ext cx="1834285" cy="1575073"/>
            </a:xfrm>
            <a:prstGeom prst="hexagon">
              <a:avLst>
                <a:gd name="adj" fmla="val 25000"/>
                <a:gd name="vf" fmla="val 115470"/>
              </a:avLst>
            </a:prstGeom>
            <a:solidFill>
              <a:srgbClr val="35B2B4"/>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72" name="Google Shape;672;p32"/>
            <p:cNvSpPr txBox="1"/>
            <p:nvPr/>
          </p:nvSpPr>
          <p:spPr>
            <a:xfrm>
              <a:off x="4644991" y="1985368"/>
              <a:ext cx="1266059" cy="1087145"/>
            </a:xfrm>
            <a:prstGeom prst="rect">
              <a:avLst/>
            </a:prstGeom>
            <a:noFill/>
            <a:ln>
              <a:noFill/>
            </a:ln>
          </p:spPr>
          <p:txBody>
            <a:bodyPr spcFirstLastPara="1" wrap="square" lIns="0" tIns="20300" rIns="0" bIns="20300" anchor="ctr" anchorCtr="0">
              <a:noAutofit/>
            </a:bodyPr>
            <a:lstStyle/>
            <a:p>
              <a:pPr marL="0" marR="0" lvl="0" indent="0" algn="ctr" rtl="0">
                <a:lnSpc>
                  <a:spcPct val="90000"/>
                </a:lnSpc>
                <a:spcBef>
                  <a:spcPts val="0"/>
                </a:spcBef>
                <a:spcAft>
                  <a:spcPts val="0"/>
                </a:spcAft>
                <a:buClr>
                  <a:schemeClr val="lt1"/>
                </a:buClr>
                <a:buSzPts val="1600"/>
                <a:buFont typeface="Calibri"/>
                <a:buNone/>
              </a:pPr>
              <a:r>
                <a:rPr lang="fr-FR" sz="1600" b="1" i="1" u="none" strike="noStrike" cap="none" dirty="0">
                  <a:solidFill>
                    <a:schemeClr val="lt1"/>
                  </a:solidFill>
                  <a:latin typeface="Calibri"/>
                  <a:ea typeface="Calibri"/>
                  <a:cs typeface="Calibri"/>
                  <a:sym typeface="Calibri"/>
                </a:rPr>
                <a:t>S'assurer que l'EFTP non formel répond aux normes et aux directives</a:t>
              </a:r>
              <a:endParaRPr sz="1400" b="0" i="0" u="none" strike="noStrike" cap="none" dirty="0">
                <a:solidFill>
                  <a:srgbClr val="000000"/>
                </a:solidFill>
                <a:latin typeface="Arial"/>
                <a:ea typeface="Arial"/>
                <a:cs typeface="Arial"/>
                <a:sym typeface="Arial"/>
              </a:endParaRPr>
            </a:p>
          </p:txBody>
        </p:sp>
        <p:sp>
          <p:nvSpPr>
            <p:cNvPr id="673" name="Google Shape;673;p32"/>
            <p:cNvSpPr/>
            <p:nvPr/>
          </p:nvSpPr>
          <p:spPr>
            <a:xfrm>
              <a:off x="5623286" y="3103492"/>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74" name="Google Shape;674;p32"/>
            <p:cNvSpPr/>
            <p:nvPr/>
          </p:nvSpPr>
          <p:spPr>
            <a:xfrm>
              <a:off x="5959093" y="2644782"/>
              <a:ext cx="1834285" cy="1575073"/>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75" name="Google Shape;675;p32"/>
            <p:cNvSpPr/>
            <p:nvPr/>
          </p:nvSpPr>
          <p:spPr>
            <a:xfrm>
              <a:off x="5983141" y="3314448"/>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76" name="Google Shape;676;p32"/>
            <p:cNvSpPr/>
            <p:nvPr/>
          </p:nvSpPr>
          <p:spPr>
            <a:xfrm>
              <a:off x="2782381" y="875773"/>
              <a:ext cx="1834285" cy="1575073"/>
            </a:xfrm>
            <a:prstGeom prst="hexagon">
              <a:avLst>
                <a:gd name="adj" fmla="val 25000"/>
                <a:gd name="vf" fmla="val 115470"/>
              </a:avLst>
            </a:prstGeom>
            <a:solidFill>
              <a:srgbClr val="405E79"/>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77" name="Google Shape;677;p32"/>
            <p:cNvSpPr txBox="1"/>
            <p:nvPr/>
          </p:nvSpPr>
          <p:spPr>
            <a:xfrm>
              <a:off x="3053570" y="1119737"/>
              <a:ext cx="1231397" cy="1083595"/>
            </a:xfrm>
            <a:prstGeom prst="rect">
              <a:avLst/>
            </a:prstGeom>
            <a:noFill/>
            <a:ln>
              <a:noFill/>
            </a:ln>
          </p:spPr>
          <p:txBody>
            <a:bodyPr spcFirstLastPara="1" wrap="square" lIns="0" tIns="20300" rIns="0" bIns="20300" anchor="ctr" anchorCtr="0">
              <a:noAutofit/>
            </a:bodyPr>
            <a:lstStyle/>
            <a:p>
              <a:pPr lvl="0" algn="ctr">
                <a:lnSpc>
                  <a:spcPct val="90000"/>
                </a:lnSpc>
                <a:buClr>
                  <a:schemeClr val="lt1"/>
                </a:buClr>
                <a:buSzPts val="1600"/>
              </a:pPr>
              <a:r>
                <a:rPr lang="fr-FR" sz="1600" b="1" i="1" u="none" strike="noStrike" cap="none" dirty="0">
                  <a:solidFill>
                    <a:schemeClr val="lt1"/>
                  </a:solidFill>
                  <a:latin typeface="Calibri"/>
                  <a:ea typeface="Calibri"/>
                  <a:cs typeface="Calibri"/>
                  <a:sym typeface="Calibri"/>
                </a:rPr>
                <a:t>Opportunités d'EFTP </a:t>
              </a:r>
              <a:r>
                <a:rPr lang="en-GB" sz="1600" b="1" i="1" dirty="0">
                  <a:solidFill>
                    <a:schemeClr val="lt1"/>
                  </a:solidFill>
                  <a:latin typeface="Calibri"/>
                  <a:ea typeface="Calibri"/>
                  <a:cs typeface="Calibri"/>
                  <a:sym typeface="Calibri"/>
                </a:rPr>
                <a:t>&amp;</a:t>
              </a:r>
              <a:r>
                <a:rPr lang="fr-FR" sz="1600" b="1" i="1" u="none" strike="noStrike" cap="none" dirty="0">
                  <a:solidFill>
                    <a:schemeClr val="lt1"/>
                  </a:solidFill>
                  <a:latin typeface="Calibri"/>
                  <a:ea typeface="Calibri"/>
                  <a:cs typeface="Calibri"/>
                  <a:sym typeface="Calibri"/>
                </a:rPr>
                <a:t> prestataires existants</a:t>
              </a:r>
              <a:endParaRPr sz="1400" b="0" i="0" u="none" strike="noStrike" cap="none" dirty="0">
                <a:solidFill>
                  <a:srgbClr val="000000"/>
                </a:solidFill>
                <a:latin typeface="Arial"/>
                <a:ea typeface="Arial"/>
                <a:cs typeface="Arial"/>
                <a:sym typeface="Arial"/>
              </a:endParaRPr>
            </a:p>
          </p:txBody>
        </p:sp>
        <p:sp>
          <p:nvSpPr>
            <p:cNvPr id="678" name="Google Shape;678;p32"/>
            <p:cNvSpPr/>
            <p:nvPr/>
          </p:nvSpPr>
          <p:spPr>
            <a:xfrm>
              <a:off x="4038954" y="905692"/>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79" name="Google Shape;679;p32"/>
            <p:cNvSpPr/>
            <p:nvPr/>
          </p:nvSpPr>
          <p:spPr>
            <a:xfrm>
              <a:off x="4360878" y="0"/>
              <a:ext cx="1834285" cy="1575073"/>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80" name="Google Shape;680;p32"/>
            <p:cNvSpPr/>
            <p:nvPr/>
          </p:nvSpPr>
          <p:spPr>
            <a:xfrm>
              <a:off x="4412424" y="697778"/>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81" name="Google Shape;681;p32"/>
            <p:cNvSpPr/>
            <p:nvPr/>
          </p:nvSpPr>
          <p:spPr>
            <a:xfrm>
              <a:off x="5938402" y="872223"/>
              <a:ext cx="1834285" cy="1575073"/>
            </a:xfrm>
            <a:prstGeom prst="hexagon">
              <a:avLst>
                <a:gd name="adj" fmla="val 25000"/>
                <a:gd name="vf" fmla="val 115470"/>
              </a:avLst>
            </a:prstGeom>
            <a:solidFill>
              <a:srgbClr val="95CD7A"/>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82" name="Google Shape;682;p32"/>
            <p:cNvSpPr txBox="1"/>
            <p:nvPr/>
          </p:nvSpPr>
          <p:spPr>
            <a:xfrm>
              <a:off x="6222515" y="1116187"/>
              <a:ext cx="1266059" cy="1087145"/>
            </a:xfrm>
            <a:prstGeom prst="rect">
              <a:avLst/>
            </a:prstGeom>
            <a:noFill/>
            <a:ln>
              <a:noFill/>
            </a:ln>
          </p:spPr>
          <p:txBody>
            <a:bodyPr spcFirstLastPara="1" wrap="square" lIns="0" tIns="20300" rIns="0" bIns="20300" anchor="ctr" anchorCtr="0">
              <a:noAutofit/>
            </a:bodyPr>
            <a:lstStyle/>
            <a:p>
              <a:pPr marL="0" marR="0" lvl="0" indent="0" algn="ctr" rtl="0">
                <a:lnSpc>
                  <a:spcPct val="90000"/>
                </a:lnSpc>
                <a:spcBef>
                  <a:spcPts val="0"/>
                </a:spcBef>
                <a:spcAft>
                  <a:spcPts val="0"/>
                </a:spcAft>
                <a:buClr>
                  <a:schemeClr val="lt1"/>
                </a:buClr>
                <a:buSzPts val="1600"/>
                <a:buFont typeface="Calibri"/>
                <a:buNone/>
              </a:pPr>
              <a:r>
                <a:rPr lang="en-GB" sz="1600" b="1" i="1" u="none" strike="noStrike" cap="none" dirty="0">
                  <a:solidFill>
                    <a:schemeClr val="lt1"/>
                  </a:solidFill>
                  <a:latin typeface="Calibri"/>
                  <a:ea typeface="Calibri"/>
                  <a:cs typeface="Calibri"/>
                  <a:sym typeface="Calibri"/>
                </a:rPr>
                <a:t> </a:t>
              </a:r>
              <a:r>
                <a:rPr lang="fr-FR" sz="1600" b="1" i="1" u="none" strike="noStrike" cap="none" dirty="0">
                  <a:solidFill>
                    <a:schemeClr val="lt1"/>
                  </a:solidFill>
                  <a:latin typeface="Calibri"/>
                  <a:ea typeface="Calibri"/>
                  <a:cs typeface="Calibri"/>
                  <a:sym typeface="Calibri"/>
                </a:rPr>
                <a:t>Concevoir des programmes d'EFTP adaptés au genre et à l'âge</a:t>
              </a:r>
              <a:endParaRPr sz="1400" b="0" i="0" u="none" strike="noStrike" cap="none" dirty="0">
                <a:solidFill>
                  <a:srgbClr val="000000"/>
                </a:solidFill>
                <a:latin typeface="Arial"/>
                <a:ea typeface="Arial"/>
                <a:cs typeface="Arial"/>
                <a:sym typeface="Arial"/>
              </a:endParaRPr>
            </a:p>
          </p:txBody>
        </p:sp>
        <p:sp>
          <p:nvSpPr>
            <p:cNvPr id="683" name="Google Shape;683;p32"/>
            <p:cNvSpPr/>
            <p:nvPr/>
          </p:nvSpPr>
          <p:spPr>
            <a:xfrm>
              <a:off x="7525652" y="1570002"/>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84" name="Google Shape;684;p32"/>
            <p:cNvSpPr/>
            <p:nvPr/>
          </p:nvSpPr>
          <p:spPr>
            <a:xfrm>
              <a:off x="7516899" y="1757631"/>
              <a:ext cx="1834285" cy="1575073"/>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85" name="Google Shape;685;p32"/>
            <p:cNvSpPr/>
            <p:nvPr/>
          </p:nvSpPr>
          <p:spPr>
            <a:xfrm>
              <a:off x="7874808" y="1786029"/>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86" name="Google Shape;686;p32"/>
            <p:cNvSpPr/>
            <p:nvPr/>
          </p:nvSpPr>
          <p:spPr>
            <a:xfrm>
              <a:off x="7516899" y="16734"/>
              <a:ext cx="1834285" cy="1575073"/>
            </a:xfrm>
            <a:prstGeom prst="hexagon">
              <a:avLst>
                <a:gd name="adj" fmla="val 25000"/>
                <a:gd name="vf" fmla="val 115470"/>
              </a:avLst>
            </a:prstGeom>
            <a:solidFill>
              <a:srgbClr val="00618C"/>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87" name="Google Shape;687;p32"/>
            <p:cNvSpPr txBox="1"/>
            <p:nvPr/>
          </p:nvSpPr>
          <p:spPr>
            <a:xfrm>
              <a:off x="7801012" y="260698"/>
              <a:ext cx="1266059" cy="1087145"/>
            </a:xfrm>
            <a:prstGeom prst="rect">
              <a:avLst/>
            </a:prstGeom>
            <a:noFill/>
            <a:ln>
              <a:noFill/>
            </a:ln>
          </p:spPr>
          <p:txBody>
            <a:bodyPr spcFirstLastPara="1" wrap="square" lIns="0" tIns="20300" rIns="0" bIns="20300" anchor="ctr" anchorCtr="0">
              <a:noAutofit/>
            </a:bodyPr>
            <a:lstStyle/>
            <a:p>
              <a:pPr marL="0" marR="0" lvl="0" indent="0" algn="ctr" rtl="0">
                <a:lnSpc>
                  <a:spcPct val="90000"/>
                </a:lnSpc>
                <a:spcBef>
                  <a:spcPts val="0"/>
                </a:spcBef>
                <a:spcAft>
                  <a:spcPts val="0"/>
                </a:spcAft>
                <a:buClr>
                  <a:schemeClr val="lt1"/>
                </a:buClr>
                <a:buSzPts val="1600"/>
                <a:buFont typeface="Calibri"/>
                <a:buNone/>
              </a:pPr>
              <a:r>
                <a:rPr lang="fr-FR" sz="1600" b="1" i="1" u="none" strike="noStrike" cap="none" dirty="0">
                  <a:solidFill>
                    <a:schemeClr val="lt1"/>
                  </a:solidFill>
                  <a:latin typeface="Calibri"/>
                  <a:ea typeface="Calibri"/>
                  <a:cs typeface="Calibri"/>
                  <a:sym typeface="Calibri"/>
                </a:rPr>
                <a:t>Soutenir la transition des adolescents du travail des enfants vers l'EFTP</a:t>
              </a:r>
              <a:endParaRPr sz="1400" b="0" i="0" u="none" strike="noStrike" cap="none" dirty="0">
                <a:solidFill>
                  <a:srgbClr val="000000"/>
                </a:solidFill>
                <a:latin typeface="Arial"/>
                <a:ea typeface="Arial"/>
                <a:cs typeface="Arial"/>
                <a:sym typeface="Arial"/>
              </a:endParaRPr>
            </a:p>
          </p:txBody>
        </p:sp>
        <p:sp>
          <p:nvSpPr>
            <p:cNvPr id="688" name="Google Shape;688;p32"/>
            <p:cNvSpPr/>
            <p:nvPr/>
          </p:nvSpPr>
          <p:spPr>
            <a:xfrm>
              <a:off x="9104149" y="722626"/>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89" name="Google Shape;689;p32"/>
            <p:cNvSpPr/>
            <p:nvPr/>
          </p:nvSpPr>
          <p:spPr>
            <a:xfrm>
              <a:off x="9095396" y="895550"/>
              <a:ext cx="1834285" cy="1575073"/>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90" name="Google Shape;690;p32"/>
            <p:cNvSpPr/>
            <p:nvPr/>
          </p:nvSpPr>
          <p:spPr>
            <a:xfrm>
              <a:off x="9461086" y="930540"/>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91" name="Google Shape;691;p32"/>
            <p:cNvSpPr/>
            <p:nvPr/>
          </p:nvSpPr>
          <p:spPr>
            <a:xfrm>
              <a:off x="9095396" y="2633911"/>
              <a:ext cx="1834285" cy="1575073"/>
            </a:xfrm>
            <a:prstGeom prst="hexagon">
              <a:avLst>
                <a:gd name="adj" fmla="val 25000"/>
                <a:gd name="vf" fmla="val 115470"/>
              </a:avLst>
            </a:prstGeom>
            <a:solidFill>
              <a:srgbClr val="AC6B97"/>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92" name="Google Shape;692;p32"/>
            <p:cNvSpPr txBox="1"/>
            <p:nvPr/>
          </p:nvSpPr>
          <p:spPr>
            <a:xfrm>
              <a:off x="9379509" y="2877875"/>
              <a:ext cx="1266059" cy="1087145"/>
            </a:xfrm>
            <a:prstGeom prst="rect">
              <a:avLst/>
            </a:prstGeom>
            <a:noFill/>
            <a:ln>
              <a:noFill/>
            </a:ln>
          </p:spPr>
          <p:txBody>
            <a:bodyPr spcFirstLastPara="1" wrap="square" lIns="0" tIns="20300" rIns="0" bIns="20300" anchor="ctr" anchorCtr="0">
              <a:noAutofit/>
            </a:bodyPr>
            <a:lstStyle/>
            <a:p>
              <a:pPr marL="0" marR="0" lvl="0" indent="0" algn="ctr" rtl="0">
                <a:lnSpc>
                  <a:spcPct val="90000"/>
                </a:lnSpc>
                <a:spcBef>
                  <a:spcPts val="0"/>
                </a:spcBef>
                <a:spcAft>
                  <a:spcPts val="0"/>
                </a:spcAft>
                <a:buClr>
                  <a:schemeClr val="lt1"/>
                </a:buClr>
                <a:buSzPts val="1600"/>
                <a:buFont typeface="Calibri"/>
                <a:buNone/>
              </a:pPr>
              <a:r>
                <a:rPr lang="fr-FR" sz="1600" b="1" i="1" u="none" strike="noStrike" cap="none" dirty="0">
                  <a:solidFill>
                    <a:schemeClr val="lt1"/>
                  </a:solidFill>
                  <a:latin typeface="Calibri"/>
                  <a:ea typeface="Calibri"/>
                  <a:cs typeface="Calibri"/>
                  <a:sym typeface="Calibri"/>
                </a:rPr>
                <a:t>L'EFTP pour les réfugiés adolescents</a:t>
              </a:r>
              <a:endParaRPr sz="1400" b="0" i="0" u="none" strike="noStrike" cap="none" dirty="0">
                <a:solidFill>
                  <a:srgbClr val="000000"/>
                </a:solidFill>
                <a:latin typeface="Arial"/>
                <a:ea typeface="Arial"/>
                <a:cs typeface="Arial"/>
                <a:sym typeface="Arial"/>
              </a:endParaRPr>
            </a:p>
          </p:txBody>
        </p:sp>
        <p:sp>
          <p:nvSpPr>
            <p:cNvPr id="693" name="Google Shape;693;p32"/>
            <p:cNvSpPr/>
            <p:nvPr/>
          </p:nvSpPr>
          <p:spPr>
            <a:xfrm>
              <a:off x="9459141" y="4013241"/>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94" name="Google Shape;694;p32"/>
            <p:cNvSpPr/>
            <p:nvPr/>
          </p:nvSpPr>
          <p:spPr>
            <a:xfrm>
              <a:off x="7516899" y="3495992"/>
              <a:ext cx="1834285" cy="1575073"/>
            </a:xfrm>
            <a:prstGeom prst="hexagon">
              <a:avLst>
                <a:gd name="adj" fmla="val 25000"/>
                <a:gd name="vf" fmla="val 115470"/>
              </a:avLst>
            </a:prstGeom>
            <a:solidFill>
              <a:schemeClr val="lt1">
                <a:alpha val="89411"/>
              </a:schemeClr>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95" name="Google Shape;695;p32"/>
            <p:cNvSpPr/>
            <p:nvPr/>
          </p:nvSpPr>
          <p:spPr>
            <a:xfrm>
              <a:off x="9118738" y="4187179"/>
              <a:ext cx="213967" cy="184586"/>
            </a:xfrm>
            <a:prstGeom prst="hexagon">
              <a:avLst>
                <a:gd name="adj" fmla="val 25000"/>
                <a:gd name="vf" fmla="val 115470"/>
              </a:avLst>
            </a:prstGeom>
            <a:solidFill>
              <a:schemeClr val="lt1"/>
            </a:solidFill>
            <a:ln w="12700" cap="flat" cmpd="sng">
              <a:solidFill>
                <a:srgbClr val="00618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grpSp>
      <p:sp>
        <p:nvSpPr>
          <p:cNvPr id="696" name="Google Shape;696;p32"/>
          <p:cNvSpPr/>
          <p:nvPr/>
        </p:nvSpPr>
        <p:spPr>
          <a:xfrm>
            <a:off x="1266454" y="3559194"/>
            <a:ext cx="1839600" cy="1547273"/>
          </a:xfrm>
          <a:prstGeom prst="hexagon">
            <a:avLst>
              <a:gd name="adj" fmla="val 25000"/>
              <a:gd name="vf" fmla="val 115470"/>
            </a:avLst>
          </a:prstGeom>
          <a:solidFill>
            <a:srgbClr val="70995C"/>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Calibri"/>
              <a:ea typeface="Calibri"/>
              <a:cs typeface="Calibri"/>
              <a:sym typeface="Calibri"/>
            </a:endParaRPr>
          </a:p>
        </p:txBody>
      </p:sp>
      <p:sp>
        <p:nvSpPr>
          <p:cNvPr id="697" name="Google Shape;697;p32"/>
          <p:cNvSpPr/>
          <p:nvPr/>
        </p:nvSpPr>
        <p:spPr>
          <a:xfrm>
            <a:off x="2473235" y="4806243"/>
            <a:ext cx="208800" cy="183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698" name="Google Shape;698;p32"/>
          <p:cNvSpPr/>
          <p:nvPr/>
        </p:nvSpPr>
        <p:spPr>
          <a:xfrm>
            <a:off x="9097384" y="2676348"/>
            <a:ext cx="1908000" cy="1573200"/>
          </a:xfrm>
          <a:prstGeom prst="hexagon">
            <a:avLst>
              <a:gd name="adj" fmla="val 25000"/>
              <a:gd name="vf" fmla="val 115470"/>
            </a:avLst>
          </a:prstGeom>
          <a:solidFill>
            <a:srgbClr val="02679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Calibri"/>
              <a:ea typeface="Calibri"/>
              <a:cs typeface="Calibri"/>
              <a:sym typeface="Calibri"/>
            </a:endParaRPr>
          </a:p>
        </p:txBody>
      </p:sp>
      <p:sp>
        <p:nvSpPr>
          <p:cNvPr id="699" name="Google Shape;699;p32"/>
          <p:cNvSpPr/>
          <p:nvPr/>
        </p:nvSpPr>
        <p:spPr>
          <a:xfrm>
            <a:off x="7581283" y="3535867"/>
            <a:ext cx="1839600" cy="1573200"/>
          </a:xfrm>
          <a:prstGeom prst="hexagon">
            <a:avLst>
              <a:gd name="adj" fmla="val 25000"/>
              <a:gd name="vf" fmla="val 115470"/>
            </a:avLst>
          </a:prstGeom>
          <a:solidFill>
            <a:srgbClr val="95CD7A"/>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Calibri"/>
              <a:ea typeface="Calibri"/>
              <a:cs typeface="Calibri"/>
              <a:sym typeface="Calibri"/>
            </a:endParaRPr>
          </a:p>
        </p:txBody>
      </p:sp>
      <p:sp>
        <p:nvSpPr>
          <p:cNvPr id="700" name="Google Shape;700;p32"/>
          <p:cNvSpPr/>
          <p:nvPr/>
        </p:nvSpPr>
        <p:spPr>
          <a:xfrm>
            <a:off x="6014872" y="4442040"/>
            <a:ext cx="1839600" cy="1573200"/>
          </a:xfrm>
          <a:prstGeom prst="hexagon">
            <a:avLst>
              <a:gd name="adj" fmla="val 25000"/>
              <a:gd name="vf" fmla="val 115470"/>
            </a:avLst>
          </a:prstGeom>
          <a:solidFill>
            <a:srgbClr val="35B2B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Calibri"/>
              <a:ea typeface="Calibri"/>
              <a:cs typeface="Calibri"/>
              <a:sym typeface="Calibri"/>
            </a:endParaRPr>
          </a:p>
        </p:txBody>
      </p:sp>
      <p:sp>
        <p:nvSpPr>
          <p:cNvPr id="701" name="Google Shape;701;p32"/>
          <p:cNvSpPr/>
          <p:nvPr/>
        </p:nvSpPr>
        <p:spPr>
          <a:xfrm>
            <a:off x="4404656" y="1712136"/>
            <a:ext cx="1934591" cy="1669446"/>
          </a:xfrm>
          <a:prstGeom prst="hexagon">
            <a:avLst>
              <a:gd name="adj" fmla="val 25000"/>
              <a:gd name="vf" fmla="val 115470"/>
            </a:avLst>
          </a:prstGeom>
          <a:solidFill>
            <a:srgbClr val="405E79"/>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Calibri"/>
              <a:ea typeface="Calibri"/>
              <a:cs typeface="Calibri"/>
              <a:sym typeface="Calibri"/>
            </a:endParaRPr>
          </a:p>
        </p:txBody>
      </p:sp>
      <p:sp>
        <p:nvSpPr>
          <p:cNvPr id="702" name="Google Shape;702;p32"/>
          <p:cNvSpPr/>
          <p:nvPr/>
        </p:nvSpPr>
        <p:spPr>
          <a:xfrm>
            <a:off x="4484271" y="2541666"/>
            <a:ext cx="208800" cy="183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703" name="Google Shape;703;p32"/>
          <p:cNvSpPr/>
          <p:nvPr/>
        </p:nvSpPr>
        <p:spPr>
          <a:xfrm>
            <a:off x="6107704" y="5104584"/>
            <a:ext cx="208800" cy="183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704" name="Google Shape;704;p32"/>
          <p:cNvSpPr/>
          <p:nvPr/>
        </p:nvSpPr>
        <p:spPr>
          <a:xfrm>
            <a:off x="9448685" y="2758811"/>
            <a:ext cx="208800" cy="183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705" name="Google Shape;705;p32"/>
          <p:cNvSpPr/>
          <p:nvPr/>
        </p:nvSpPr>
        <p:spPr>
          <a:xfrm>
            <a:off x="7943356" y="3559194"/>
            <a:ext cx="208800" cy="183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706" name="Google Shape;706;p32"/>
          <p:cNvSpPr txBox="1"/>
          <p:nvPr/>
        </p:nvSpPr>
        <p:spPr>
          <a:xfrm>
            <a:off x="1628204" y="3602372"/>
            <a:ext cx="1307450" cy="1323399"/>
          </a:xfrm>
          <a:prstGeom prst="rect">
            <a:avLst/>
          </a:prstGeom>
          <a:noFill/>
          <a:ln>
            <a:noFill/>
          </a:ln>
        </p:spPr>
        <p:txBody>
          <a:bodyPr spcFirstLastPara="1" wrap="square" lIns="91425" tIns="45700" rIns="91425" bIns="45700" anchor="t" anchorCtr="0">
            <a:spAutoFit/>
          </a:bodyPr>
          <a:lstStyle/>
          <a:p>
            <a:pPr marL="93663" marR="0" lvl="0" indent="-93663" algn="l" rtl="0">
              <a:lnSpc>
                <a:spcPct val="100000"/>
              </a:lnSpc>
              <a:spcBef>
                <a:spcPts val="0"/>
              </a:spcBef>
              <a:spcAft>
                <a:spcPts val="0"/>
              </a:spcAft>
              <a:buClr>
                <a:schemeClr val="lt1"/>
              </a:buClr>
              <a:buSzPts val="1400"/>
              <a:buFont typeface="Arial"/>
              <a:buChar char="•"/>
            </a:pPr>
            <a:r>
              <a:rPr lang="fr-FR" sz="1000" b="0" i="0" u="none" strike="noStrike" cap="none" dirty="0">
                <a:solidFill>
                  <a:schemeClr val="lt1"/>
                </a:solidFill>
                <a:latin typeface="Calibri"/>
                <a:ea typeface="Calibri"/>
                <a:cs typeface="Calibri"/>
                <a:sym typeface="Calibri"/>
              </a:rPr>
              <a:t>Informations favorables aux adolescents</a:t>
            </a:r>
          </a:p>
          <a:p>
            <a:pPr marL="93663" marR="0" lvl="0" indent="-93663" algn="l" rtl="0">
              <a:lnSpc>
                <a:spcPct val="100000"/>
              </a:lnSpc>
              <a:spcBef>
                <a:spcPts val="0"/>
              </a:spcBef>
              <a:spcAft>
                <a:spcPts val="0"/>
              </a:spcAft>
              <a:buClr>
                <a:schemeClr val="lt1"/>
              </a:buClr>
              <a:buSzPts val="1400"/>
              <a:buFont typeface="Arial"/>
              <a:buChar char="•"/>
            </a:pPr>
            <a:r>
              <a:rPr lang="fr-FR" sz="1000" b="0" i="0" u="none" strike="noStrike" cap="none" dirty="0">
                <a:solidFill>
                  <a:schemeClr val="lt1"/>
                </a:solidFill>
                <a:latin typeface="Calibri"/>
                <a:ea typeface="Calibri"/>
                <a:cs typeface="Calibri"/>
                <a:sym typeface="Calibri"/>
              </a:rPr>
              <a:t>Établir des particularités (âge minimum, éducation obligatoire)</a:t>
            </a:r>
            <a:endParaRPr sz="1000" b="0" i="0" u="none" strike="noStrike" cap="none" dirty="0">
              <a:solidFill>
                <a:srgbClr val="000000"/>
              </a:solidFill>
              <a:latin typeface="Arial"/>
              <a:ea typeface="Arial"/>
              <a:cs typeface="Arial"/>
              <a:sym typeface="Arial"/>
            </a:endParaRPr>
          </a:p>
        </p:txBody>
      </p:sp>
      <p:sp>
        <p:nvSpPr>
          <p:cNvPr id="707" name="Google Shape;707;p32"/>
          <p:cNvSpPr txBox="1"/>
          <p:nvPr/>
        </p:nvSpPr>
        <p:spPr>
          <a:xfrm>
            <a:off x="4649360" y="1777709"/>
            <a:ext cx="1629977" cy="1546537"/>
          </a:xfrm>
          <a:prstGeom prst="rect">
            <a:avLst/>
          </a:prstGeom>
          <a:noFill/>
          <a:ln>
            <a:noFill/>
          </a:ln>
        </p:spPr>
        <p:txBody>
          <a:bodyPr spcFirstLastPara="1" wrap="square" lIns="91425" tIns="45700" rIns="91425" bIns="45700" anchor="t" anchorCtr="0">
            <a:spAutoFit/>
          </a:bodyPr>
          <a:lstStyle/>
          <a:p>
            <a:pPr marL="150813" marR="0" lvl="0" indent="-150813" algn="l" rtl="0">
              <a:lnSpc>
                <a:spcPct val="100000"/>
              </a:lnSpc>
              <a:spcBef>
                <a:spcPts val="0"/>
              </a:spcBef>
              <a:spcAft>
                <a:spcPts val="0"/>
              </a:spcAft>
              <a:buClr>
                <a:schemeClr val="lt1"/>
              </a:buClr>
              <a:buSzPts val="1300"/>
              <a:buFont typeface="Arial"/>
              <a:buChar char="•"/>
            </a:pPr>
            <a:r>
              <a:rPr lang="fr-FR" sz="1050" b="0" i="0" u="none" strike="noStrike" cap="none" dirty="0">
                <a:solidFill>
                  <a:schemeClr val="lt1"/>
                </a:solidFill>
                <a:latin typeface="Calibri"/>
                <a:ea typeface="Calibri"/>
                <a:cs typeface="Calibri"/>
                <a:sym typeface="Calibri"/>
              </a:rPr>
              <a:t>État des lieux et évaluation </a:t>
            </a:r>
          </a:p>
          <a:p>
            <a:pPr marL="150813" marR="0" lvl="0" indent="-150813" algn="l" rtl="0">
              <a:lnSpc>
                <a:spcPct val="100000"/>
              </a:lnSpc>
              <a:spcBef>
                <a:spcPts val="0"/>
              </a:spcBef>
              <a:spcAft>
                <a:spcPts val="0"/>
              </a:spcAft>
              <a:buClr>
                <a:schemeClr val="lt1"/>
              </a:buClr>
              <a:buSzPts val="1300"/>
              <a:buFont typeface="Arial"/>
              <a:buChar char="•"/>
            </a:pPr>
            <a:r>
              <a:rPr lang="fr-FR" sz="1050" b="0" i="0" u="none" strike="noStrike" cap="none" dirty="0">
                <a:solidFill>
                  <a:schemeClr val="lt1"/>
                </a:solidFill>
                <a:latin typeface="Calibri"/>
                <a:ea typeface="Calibri"/>
                <a:cs typeface="Calibri"/>
                <a:sym typeface="Calibri"/>
              </a:rPr>
              <a:t>Évaluation du marché du travail et de la chaîne de valeur </a:t>
            </a:r>
          </a:p>
          <a:p>
            <a:pPr marL="150813" marR="0" lvl="0" indent="-150813" algn="l" rtl="0">
              <a:lnSpc>
                <a:spcPct val="100000"/>
              </a:lnSpc>
              <a:spcBef>
                <a:spcPts val="0"/>
              </a:spcBef>
              <a:spcAft>
                <a:spcPts val="0"/>
              </a:spcAft>
              <a:buClr>
                <a:schemeClr val="lt1"/>
              </a:buClr>
              <a:buSzPts val="1300"/>
              <a:buFont typeface="Arial"/>
              <a:buChar char="•"/>
            </a:pPr>
            <a:r>
              <a:rPr lang="fr-FR" sz="1050" b="0" i="0" u="none" strike="noStrike" cap="none" dirty="0">
                <a:solidFill>
                  <a:schemeClr val="lt1"/>
                </a:solidFill>
                <a:latin typeface="Calibri"/>
                <a:ea typeface="Calibri"/>
                <a:cs typeface="Calibri"/>
                <a:sym typeface="Calibri"/>
              </a:rPr>
              <a:t>Participation communautaire </a:t>
            </a:r>
          </a:p>
          <a:p>
            <a:pPr marL="150813" marR="0" lvl="0" indent="-150813" algn="l" rtl="0">
              <a:lnSpc>
                <a:spcPct val="100000"/>
              </a:lnSpc>
              <a:spcBef>
                <a:spcPts val="0"/>
              </a:spcBef>
              <a:spcAft>
                <a:spcPts val="0"/>
              </a:spcAft>
              <a:buClr>
                <a:schemeClr val="lt1"/>
              </a:buClr>
              <a:buSzPts val="1300"/>
              <a:buFont typeface="Arial"/>
              <a:buChar char="•"/>
            </a:pPr>
            <a:r>
              <a:rPr lang="fr-FR" sz="1050" b="0" i="0" u="none" strike="noStrike" cap="none" dirty="0">
                <a:solidFill>
                  <a:schemeClr val="lt1"/>
                </a:solidFill>
                <a:latin typeface="Calibri"/>
                <a:ea typeface="Calibri"/>
                <a:cs typeface="Calibri"/>
                <a:sym typeface="Calibri"/>
              </a:rPr>
              <a:t>Adultes vs enfants</a:t>
            </a:r>
          </a:p>
          <a:p>
            <a:pPr marL="150813" marR="0" lvl="0" indent="-150813" algn="l" rtl="0">
              <a:lnSpc>
                <a:spcPct val="100000"/>
              </a:lnSpc>
              <a:spcBef>
                <a:spcPts val="0"/>
              </a:spcBef>
              <a:spcAft>
                <a:spcPts val="0"/>
              </a:spcAft>
              <a:buClr>
                <a:schemeClr val="lt1"/>
              </a:buClr>
              <a:buSzPts val="1300"/>
              <a:buFont typeface="Arial"/>
              <a:buChar char="•"/>
            </a:pPr>
            <a:r>
              <a:rPr lang="fr-FR" sz="1050" b="0" i="0" u="none" strike="noStrike" cap="none" dirty="0">
                <a:solidFill>
                  <a:schemeClr val="lt1"/>
                </a:solidFill>
                <a:latin typeface="Calibri"/>
                <a:ea typeface="Calibri"/>
                <a:cs typeface="Calibri"/>
                <a:sym typeface="Calibri"/>
              </a:rPr>
              <a:t>Plaidoyer</a:t>
            </a:r>
            <a:endParaRPr sz="1400" b="0" i="0" u="none" strike="noStrike" cap="none" dirty="0">
              <a:solidFill>
                <a:schemeClr val="lt1"/>
              </a:solidFill>
              <a:latin typeface="Calibri"/>
              <a:ea typeface="Calibri"/>
              <a:cs typeface="Calibri"/>
              <a:sym typeface="Calibri"/>
            </a:endParaRPr>
          </a:p>
        </p:txBody>
      </p:sp>
      <p:sp>
        <p:nvSpPr>
          <p:cNvPr id="708" name="Google Shape;708;p32"/>
          <p:cNvSpPr/>
          <p:nvPr/>
        </p:nvSpPr>
        <p:spPr>
          <a:xfrm>
            <a:off x="7521928" y="5287058"/>
            <a:ext cx="1908000" cy="1573200"/>
          </a:xfrm>
          <a:prstGeom prst="hexagon">
            <a:avLst>
              <a:gd name="adj" fmla="val 25000"/>
              <a:gd name="vf" fmla="val 115470"/>
            </a:avLst>
          </a:prstGeom>
          <a:solidFill>
            <a:srgbClr val="AC6B97"/>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Calibri"/>
              <a:ea typeface="Calibri"/>
              <a:cs typeface="Calibri"/>
              <a:sym typeface="Calibri"/>
            </a:endParaRPr>
          </a:p>
        </p:txBody>
      </p:sp>
      <p:sp>
        <p:nvSpPr>
          <p:cNvPr id="709" name="Google Shape;709;p32"/>
          <p:cNvSpPr/>
          <p:nvPr/>
        </p:nvSpPr>
        <p:spPr>
          <a:xfrm>
            <a:off x="9097384" y="5925375"/>
            <a:ext cx="208800" cy="183600"/>
          </a:xfrm>
          <a:prstGeom prst="hexagon">
            <a:avLst>
              <a:gd name="adj" fmla="val 25000"/>
              <a:gd name="vf" fmla="val 115470"/>
            </a:avLst>
          </a:prstGeom>
          <a:solidFill>
            <a:schemeClr val="lt1"/>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710" name="Google Shape;710;p32"/>
          <p:cNvSpPr txBox="1"/>
          <p:nvPr/>
        </p:nvSpPr>
        <p:spPr>
          <a:xfrm>
            <a:off x="9576779" y="2765398"/>
            <a:ext cx="1629977" cy="1384954"/>
          </a:xfrm>
          <a:prstGeom prst="rect">
            <a:avLst/>
          </a:prstGeom>
          <a:noFill/>
          <a:ln>
            <a:noFill/>
          </a:ln>
        </p:spPr>
        <p:txBody>
          <a:bodyPr spcFirstLastPara="1" wrap="square" lIns="91425" tIns="45700" rIns="91425" bIns="45700" anchor="t" anchorCtr="0">
            <a:spAutoFit/>
          </a:bodyPr>
          <a:lstStyle/>
          <a:p>
            <a:pPr marL="93663" marR="0" lvl="0" indent="-93663" algn="l" rtl="0">
              <a:lnSpc>
                <a:spcPct val="100000"/>
              </a:lnSpc>
              <a:spcBef>
                <a:spcPts val="0"/>
              </a:spcBef>
              <a:spcAft>
                <a:spcPts val="0"/>
              </a:spcAft>
              <a:buClr>
                <a:schemeClr val="lt1"/>
              </a:buClr>
              <a:buSzPts val="1300"/>
              <a:buFont typeface="Arial"/>
              <a:buChar char="•"/>
            </a:pPr>
            <a:r>
              <a:rPr lang="fr-FR" sz="1200" b="0" i="0" u="none" strike="noStrike" cap="none" dirty="0">
                <a:solidFill>
                  <a:schemeClr val="lt1"/>
                </a:solidFill>
                <a:latin typeface="Calibri"/>
                <a:ea typeface="Calibri"/>
                <a:cs typeface="Calibri"/>
                <a:sym typeface="Calibri"/>
              </a:rPr>
              <a:t>Vulgarisation </a:t>
            </a:r>
          </a:p>
          <a:p>
            <a:pPr marL="93663" marR="0" lvl="0" indent="-93663" algn="l" rtl="0">
              <a:lnSpc>
                <a:spcPct val="100000"/>
              </a:lnSpc>
              <a:spcBef>
                <a:spcPts val="0"/>
              </a:spcBef>
              <a:spcAft>
                <a:spcPts val="0"/>
              </a:spcAft>
              <a:buClr>
                <a:schemeClr val="lt1"/>
              </a:buClr>
              <a:buSzPts val="1300"/>
              <a:buFont typeface="Arial"/>
              <a:buChar char="•"/>
            </a:pPr>
            <a:r>
              <a:rPr lang="fr-FR" sz="1200" b="0" i="0" u="none" strike="noStrike" cap="none" dirty="0">
                <a:solidFill>
                  <a:schemeClr val="lt1"/>
                </a:solidFill>
                <a:latin typeface="Calibri"/>
                <a:ea typeface="Calibri"/>
                <a:cs typeface="Calibri"/>
                <a:sym typeface="Calibri"/>
              </a:rPr>
              <a:t>Sensibilisation</a:t>
            </a:r>
          </a:p>
          <a:p>
            <a:pPr marL="93663" marR="0" lvl="0" indent="-93663" algn="l" rtl="0">
              <a:lnSpc>
                <a:spcPct val="100000"/>
              </a:lnSpc>
              <a:spcBef>
                <a:spcPts val="0"/>
              </a:spcBef>
              <a:spcAft>
                <a:spcPts val="0"/>
              </a:spcAft>
              <a:buClr>
                <a:schemeClr val="lt1"/>
              </a:buClr>
              <a:buSzPts val="1300"/>
              <a:buFont typeface="Arial"/>
              <a:buChar char="•"/>
            </a:pPr>
            <a:r>
              <a:rPr lang="fr-FR" sz="1200" b="0" i="0" u="none" strike="noStrike" cap="none" dirty="0">
                <a:solidFill>
                  <a:schemeClr val="lt1"/>
                </a:solidFill>
                <a:latin typeface="Calibri"/>
                <a:ea typeface="Calibri"/>
                <a:cs typeface="Calibri"/>
                <a:sym typeface="Calibri"/>
              </a:rPr>
              <a:t>Conditions d'admission</a:t>
            </a:r>
          </a:p>
          <a:p>
            <a:pPr marL="93663" marR="0" lvl="0" indent="-93663" algn="l" rtl="0">
              <a:lnSpc>
                <a:spcPct val="100000"/>
              </a:lnSpc>
              <a:spcBef>
                <a:spcPts val="0"/>
              </a:spcBef>
              <a:spcAft>
                <a:spcPts val="0"/>
              </a:spcAft>
              <a:buClr>
                <a:schemeClr val="lt1"/>
              </a:buClr>
              <a:buSzPts val="1300"/>
              <a:buFont typeface="Arial"/>
              <a:buChar char="•"/>
            </a:pPr>
            <a:r>
              <a:rPr lang="fr-FR" sz="1200" b="0" i="0" u="none" strike="noStrike" cap="none" dirty="0">
                <a:solidFill>
                  <a:schemeClr val="lt1"/>
                </a:solidFill>
                <a:latin typeface="Calibri"/>
                <a:ea typeface="Calibri"/>
                <a:cs typeface="Calibri"/>
                <a:sym typeface="Calibri"/>
              </a:rPr>
              <a:t>Genre et âge</a:t>
            </a:r>
          </a:p>
          <a:p>
            <a:pPr marL="93663" marR="0" lvl="0" indent="-93663" algn="l" rtl="0">
              <a:lnSpc>
                <a:spcPct val="100000"/>
              </a:lnSpc>
              <a:spcBef>
                <a:spcPts val="0"/>
              </a:spcBef>
              <a:spcAft>
                <a:spcPts val="0"/>
              </a:spcAft>
              <a:buClr>
                <a:schemeClr val="lt1"/>
              </a:buClr>
              <a:buSzPts val="1300"/>
              <a:buFont typeface="Arial"/>
              <a:buChar char="•"/>
            </a:pPr>
            <a:r>
              <a:rPr lang="fr-FR" sz="1200" b="0" i="0" u="none" strike="noStrike" cap="none" dirty="0">
                <a:solidFill>
                  <a:schemeClr val="lt1"/>
                </a:solidFill>
                <a:latin typeface="Calibri"/>
                <a:ea typeface="Calibri"/>
                <a:cs typeface="Calibri"/>
                <a:sym typeface="Calibri"/>
              </a:rPr>
              <a:t>Financier </a:t>
            </a:r>
          </a:p>
          <a:p>
            <a:pPr marL="93663" marR="0" lvl="0" indent="-93663" algn="l" rtl="0">
              <a:lnSpc>
                <a:spcPct val="100000"/>
              </a:lnSpc>
              <a:spcBef>
                <a:spcPts val="0"/>
              </a:spcBef>
              <a:spcAft>
                <a:spcPts val="0"/>
              </a:spcAft>
              <a:buClr>
                <a:schemeClr val="lt1"/>
              </a:buClr>
              <a:buSzPts val="1300"/>
              <a:buFont typeface="Arial"/>
              <a:buChar char="•"/>
            </a:pPr>
            <a:r>
              <a:rPr lang="fr-FR" sz="1200" b="0" i="0" u="none" strike="noStrike" cap="none" dirty="0">
                <a:solidFill>
                  <a:schemeClr val="lt1"/>
                </a:solidFill>
                <a:latin typeface="Calibri"/>
                <a:ea typeface="Calibri"/>
                <a:cs typeface="Calibri"/>
                <a:sym typeface="Calibri"/>
              </a:rPr>
              <a:t>Suivi</a:t>
            </a:r>
            <a:endParaRPr sz="1200" b="0" i="0" u="none" strike="noStrike" cap="none" dirty="0">
              <a:solidFill>
                <a:schemeClr val="lt1"/>
              </a:solidFill>
              <a:latin typeface="Calibri"/>
              <a:ea typeface="Calibri"/>
              <a:cs typeface="Calibri"/>
              <a:sym typeface="Calibri"/>
            </a:endParaRPr>
          </a:p>
        </p:txBody>
      </p:sp>
      <p:sp>
        <p:nvSpPr>
          <p:cNvPr id="711" name="Google Shape;711;p32"/>
          <p:cNvSpPr txBox="1"/>
          <p:nvPr/>
        </p:nvSpPr>
        <p:spPr>
          <a:xfrm>
            <a:off x="7750136" y="3779784"/>
            <a:ext cx="1597086" cy="1277232"/>
          </a:xfrm>
          <a:prstGeom prst="rect">
            <a:avLst/>
          </a:prstGeom>
          <a:noFill/>
          <a:ln>
            <a:noFill/>
          </a:ln>
        </p:spPr>
        <p:txBody>
          <a:bodyPr spcFirstLastPara="1" wrap="square" lIns="91425" tIns="45700" rIns="91425" bIns="45700" anchor="t" anchorCtr="0">
            <a:spAutoFit/>
          </a:bodyPr>
          <a:lstStyle/>
          <a:p>
            <a:pPr marL="193675" marR="0" lvl="0" indent="-193675" algn="l" rtl="0">
              <a:lnSpc>
                <a:spcPct val="100000"/>
              </a:lnSpc>
              <a:spcBef>
                <a:spcPts val="0"/>
              </a:spcBef>
              <a:spcAft>
                <a:spcPts val="0"/>
              </a:spcAft>
              <a:buClr>
                <a:schemeClr val="lt1"/>
              </a:buClr>
              <a:buSzPts val="1400"/>
              <a:buFont typeface="Arial"/>
              <a:buChar char="•"/>
            </a:pPr>
            <a:r>
              <a:rPr lang="fr-FR" sz="1050" b="0" i="0" u="none" strike="noStrike" cap="none" dirty="0">
                <a:solidFill>
                  <a:schemeClr val="lt1"/>
                </a:solidFill>
                <a:latin typeface="Calibri"/>
                <a:ea typeface="Calibri"/>
                <a:cs typeface="Calibri"/>
                <a:sym typeface="Calibri"/>
              </a:rPr>
              <a:t>Consultation </a:t>
            </a:r>
          </a:p>
          <a:p>
            <a:pPr marL="193675" marR="0" lvl="0" indent="-193675" algn="l" rtl="0">
              <a:lnSpc>
                <a:spcPct val="100000"/>
              </a:lnSpc>
              <a:spcBef>
                <a:spcPts val="0"/>
              </a:spcBef>
              <a:spcAft>
                <a:spcPts val="0"/>
              </a:spcAft>
              <a:buClr>
                <a:schemeClr val="lt1"/>
              </a:buClr>
              <a:buSzPts val="1400"/>
              <a:buFont typeface="Arial"/>
              <a:buChar char="•"/>
            </a:pPr>
            <a:r>
              <a:rPr lang="fr-FR" sz="1050" b="0" i="0" u="none" strike="noStrike" cap="none" dirty="0">
                <a:solidFill>
                  <a:schemeClr val="lt1"/>
                </a:solidFill>
                <a:latin typeface="Calibri"/>
                <a:ea typeface="Calibri"/>
                <a:cs typeface="Calibri"/>
                <a:sym typeface="Calibri"/>
              </a:rPr>
              <a:t>Travail décent et employabilité</a:t>
            </a:r>
          </a:p>
          <a:p>
            <a:pPr marL="193675" marR="0" lvl="0" indent="-193675" algn="l" rtl="0">
              <a:lnSpc>
                <a:spcPct val="100000"/>
              </a:lnSpc>
              <a:spcBef>
                <a:spcPts val="0"/>
              </a:spcBef>
              <a:spcAft>
                <a:spcPts val="0"/>
              </a:spcAft>
              <a:buClr>
                <a:schemeClr val="lt1"/>
              </a:buClr>
              <a:buSzPts val="1400"/>
              <a:buFont typeface="Arial"/>
              <a:buChar char="•"/>
            </a:pPr>
            <a:r>
              <a:rPr lang="fr-FR" sz="1050" b="0" i="0" u="none" strike="noStrike" cap="none" dirty="0">
                <a:solidFill>
                  <a:schemeClr val="lt1"/>
                </a:solidFill>
                <a:latin typeface="Calibri"/>
                <a:ea typeface="Calibri"/>
                <a:cs typeface="Calibri"/>
                <a:sym typeface="Calibri"/>
              </a:rPr>
              <a:t>Besoins spécifiques</a:t>
            </a:r>
          </a:p>
          <a:p>
            <a:pPr marL="193675" marR="0" lvl="0" indent="-193675" algn="l" rtl="0">
              <a:lnSpc>
                <a:spcPct val="100000"/>
              </a:lnSpc>
              <a:spcBef>
                <a:spcPts val="0"/>
              </a:spcBef>
              <a:spcAft>
                <a:spcPts val="0"/>
              </a:spcAft>
              <a:buClr>
                <a:schemeClr val="lt1"/>
              </a:buClr>
              <a:buSzPts val="1400"/>
              <a:buFont typeface="Arial"/>
              <a:buChar char="•"/>
            </a:pPr>
            <a:r>
              <a:rPr lang="fr-FR" sz="1050" b="0" i="0" u="none" strike="noStrike" cap="none" dirty="0">
                <a:solidFill>
                  <a:schemeClr val="lt1"/>
                </a:solidFill>
                <a:latin typeface="Calibri"/>
                <a:ea typeface="Calibri"/>
                <a:cs typeface="Calibri"/>
                <a:sym typeface="Calibri"/>
              </a:rPr>
              <a:t>CVA comme soutien</a:t>
            </a:r>
          </a:p>
          <a:p>
            <a:pPr marL="193675" marR="0" lvl="0" indent="-193675" algn="l" rtl="0">
              <a:lnSpc>
                <a:spcPct val="100000"/>
              </a:lnSpc>
              <a:spcBef>
                <a:spcPts val="0"/>
              </a:spcBef>
              <a:spcAft>
                <a:spcPts val="0"/>
              </a:spcAft>
              <a:buClr>
                <a:schemeClr val="lt1"/>
              </a:buClr>
              <a:buSzPts val="1400"/>
              <a:buFont typeface="Arial"/>
              <a:buChar char="•"/>
            </a:pPr>
            <a:r>
              <a:rPr lang="fr-FR" sz="1050" b="0" i="0" u="none" strike="noStrike" cap="none" dirty="0">
                <a:solidFill>
                  <a:schemeClr val="lt1"/>
                </a:solidFill>
                <a:latin typeface="Calibri"/>
                <a:ea typeface="Calibri"/>
                <a:cs typeface="Calibri"/>
                <a:sym typeface="Calibri"/>
              </a:rPr>
              <a:t>Normes sociales</a:t>
            </a:r>
            <a:endParaRPr sz="1050" b="0" i="0" u="none" strike="noStrike" cap="none" dirty="0">
              <a:solidFill>
                <a:schemeClr val="lt1"/>
              </a:solidFill>
              <a:latin typeface="Calibri"/>
              <a:ea typeface="Calibri"/>
              <a:cs typeface="Calibri"/>
              <a:sym typeface="Calibri"/>
            </a:endParaRPr>
          </a:p>
          <a:p>
            <a:pPr marL="193675" marR="0" lvl="0" indent="-104775" algn="l" rtl="0">
              <a:lnSpc>
                <a:spcPct val="100000"/>
              </a:lnSpc>
              <a:spcBef>
                <a:spcPts val="0"/>
              </a:spcBef>
              <a:spcAft>
                <a:spcPts val="0"/>
              </a:spcAft>
              <a:buClr>
                <a:schemeClr val="dk1"/>
              </a:buClr>
              <a:buSzPts val="1400"/>
              <a:buFont typeface="Arial"/>
              <a:buNone/>
            </a:pPr>
            <a:endParaRPr sz="1400" b="0" i="0" u="none" strike="noStrike" cap="none" dirty="0">
              <a:solidFill>
                <a:schemeClr val="lt1"/>
              </a:solidFill>
              <a:latin typeface="Calibri"/>
              <a:ea typeface="Calibri"/>
              <a:cs typeface="Calibri"/>
              <a:sym typeface="Calibri"/>
            </a:endParaRPr>
          </a:p>
        </p:txBody>
      </p:sp>
      <p:sp>
        <p:nvSpPr>
          <p:cNvPr id="712" name="Google Shape;712;p32"/>
          <p:cNvSpPr txBox="1"/>
          <p:nvPr/>
        </p:nvSpPr>
        <p:spPr>
          <a:xfrm>
            <a:off x="7740282" y="5540801"/>
            <a:ext cx="1538115" cy="1107955"/>
          </a:xfrm>
          <a:prstGeom prst="rect">
            <a:avLst/>
          </a:prstGeom>
          <a:noFill/>
          <a:ln>
            <a:noFill/>
          </a:ln>
        </p:spPr>
        <p:txBody>
          <a:bodyPr spcFirstLastPara="1" wrap="square" lIns="91425" tIns="45700" rIns="91425" bIns="45700" anchor="t" anchorCtr="0">
            <a:spAutoFit/>
          </a:bodyPr>
          <a:lstStyle/>
          <a:p>
            <a:pPr marL="93663" marR="0" lvl="0" indent="-93663" algn="l" rtl="0">
              <a:lnSpc>
                <a:spcPct val="100000"/>
              </a:lnSpc>
              <a:spcBef>
                <a:spcPts val="0"/>
              </a:spcBef>
              <a:spcAft>
                <a:spcPts val="0"/>
              </a:spcAft>
              <a:buClr>
                <a:schemeClr val="lt1"/>
              </a:buClr>
              <a:buSzPts val="1400"/>
              <a:buFont typeface="Arial"/>
              <a:buChar char="•"/>
            </a:pPr>
            <a:r>
              <a:rPr lang="fr-FR" sz="1100" b="0" i="0" u="none" strike="noStrike" cap="none" dirty="0">
                <a:solidFill>
                  <a:schemeClr val="lt1"/>
                </a:solidFill>
                <a:latin typeface="Calibri"/>
                <a:ea typeface="Calibri"/>
                <a:cs typeface="Calibri"/>
                <a:sym typeface="Calibri"/>
              </a:rPr>
              <a:t>Conditions d'entrée et autres obstacles</a:t>
            </a:r>
          </a:p>
          <a:p>
            <a:pPr marL="93663" marR="0" lvl="0" indent="-93663" algn="l" rtl="0">
              <a:lnSpc>
                <a:spcPct val="100000"/>
              </a:lnSpc>
              <a:spcBef>
                <a:spcPts val="0"/>
              </a:spcBef>
              <a:spcAft>
                <a:spcPts val="0"/>
              </a:spcAft>
              <a:buClr>
                <a:schemeClr val="lt1"/>
              </a:buClr>
              <a:buSzPts val="1400"/>
              <a:buFont typeface="Arial"/>
              <a:buChar char="•"/>
            </a:pPr>
            <a:r>
              <a:rPr lang="fr-FR" sz="1100" b="0" i="0" u="none" strike="noStrike" cap="none" dirty="0">
                <a:solidFill>
                  <a:schemeClr val="lt1"/>
                </a:solidFill>
                <a:latin typeface="Calibri"/>
                <a:ea typeface="Calibri"/>
                <a:cs typeface="Calibri"/>
                <a:sym typeface="Calibri"/>
              </a:rPr>
              <a:t>Plus de chances d'entrer dans les PFTE</a:t>
            </a:r>
          </a:p>
          <a:p>
            <a:pPr marL="93663" marR="0" lvl="0" indent="-93663" algn="l" rtl="0">
              <a:lnSpc>
                <a:spcPct val="100000"/>
              </a:lnSpc>
              <a:spcBef>
                <a:spcPts val="0"/>
              </a:spcBef>
              <a:spcAft>
                <a:spcPts val="0"/>
              </a:spcAft>
              <a:buClr>
                <a:schemeClr val="lt1"/>
              </a:buClr>
              <a:buSzPts val="1400"/>
              <a:buFont typeface="Arial"/>
              <a:buChar char="•"/>
            </a:pPr>
            <a:r>
              <a:rPr lang="fr-FR" sz="1100" b="0" i="0" u="none" strike="noStrike" cap="none" dirty="0">
                <a:solidFill>
                  <a:schemeClr val="lt1"/>
                </a:solidFill>
                <a:latin typeface="Calibri"/>
                <a:ea typeface="Calibri"/>
                <a:cs typeface="Calibri"/>
                <a:sym typeface="Calibri"/>
              </a:rPr>
              <a:t>Contribution significative</a:t>
            </a:r>
            <a:endParaRPr sz="1400" b="0" i="0" u="none" strike="noStrike" cap="none" dirty="0">
              <a:solidFill>
                <a:schemeClr val="lt1"/>
              </a:solidFill>
              <a:latin typeface="Calibri"/>
              <a:ea typeface="Calibri"/>
              <a:cs typeface="Calibri"/>
              <a:sym typeface="Calibri"/>
            </a:endParaRPr>
          </a:p>
        </p:txBody>
      </p:sp>
      <p:sp>
        <p:nvSpPr>
          <p:cNvPr id="713" name="Google Shape;713;p32"/>
          <p:cNvSpPr txBox="1"/>
          <p:nvPr/>
        </p:nvSpPr>
        <p:spPr>
          <a:xfrm>
            <a:off x="6271786" y="4446609"/>
            <a:ext cx="1597086" cy="1708120"/>
          </a:xfrm>
          <a:prstGeom prst="rect">
            <a:avLst/>
          </a:prstGeom>
          <a:noFill/>
          <a:ln>
            <a:noFill/>
          </a:ln>
        </p:spPr>
        <p:txBody>
          <a:bodyPr spcFirstLastPara="1" wrap="square" lIns="91425" tIns="45700" rIns="91425" bIns="45700" anchor="t" anchorCtr="0">
            <a:spAutoFit/>
          </a:bodyPr>
          <a:lstStyle/>
          <a:p>
            <a:pPr marL="93663" marR="0" lvl="0" indent="-93663" algn="l" rtl="0">
              <a:lnSpc>
                <a:spcPct val="100000"/>
              </a:lnSpc>
              <a:spcBef>
                <a:spcPts val="0"/>
              </a:spcBef>
              <a:spcAft>
                <a:spcPts val="0"/>
              </a:spcAft>
              <a:buClr>
                <a:schemeClr val="lt1"/>
              </a:buClr>
              <a:buSzPts val="1400"/>
              <a:buFont typeface="Arial"/>
              <a:buChar char="•"/>
            </a:pPr>
            <a:r>
              <a:rPr lang="fr-FR" sz="1100" b="0" i="0" u="none" strike="noStrike" cap="none" dirty="0">
                <a:solidFill>
                  <a:schemeClr val="lt1"/>
                </a:solidFill>
                <a:latin typeface="Calibri"/>
                <a:ea typeface="Calibri"/>
                <a:cs typeface="Calibri"/>
                <a:sym typeface="Calibri"/>
              </a:rPr>
              <a:t>Contenu adéquat </a:t>
            </a:r>
          </a:p>
          <a:p>
            <a:pPr marL="93663" marR="0" lvl="0" indent="-93663" algn="l" rtl="0">
              <a:lnSpc>
                <a:spcPct val="100000"/>
              </a:lnSpc>
              <a:spcBef>
                <a:spcPts val="0"/>
              </a:spcBef>
              <a:spcAft>
                <a:spcPts val="0"/>
              </a:spcAft>
              <a:buClr>
                <a:schemeClr val="lt1"/>
              </a:buClr>
              <a:buSzPts val="1400"/>
              <a:buFont typeface="Arial"/>
              <a:buChar char="•"/>
            </a:pPr>
            <a:r>
              <a:rPr lang="fr-FR" sz="1100" b="0" i="0" u="none" strike="noStrike" cap="none" dirty="0">
                <a:solidFill>
                  <a:schemeClr val="lt1"/>
                </a:solidFill>
                <a:latin typeface="Calibri"/>
                <a:ea typeface="Calibri"/>
                <a:cs typeface="Calibri"/>
                <a:sym typeface="Calibri"/>
              </a:rPr>
              <a:t>Liens avec le formel </a:t>
            </a:r>
          </a:p>
          <a:p>
            <a:pPr marL="93663" marR="0" lvl="0" indent="-93663" algn="l" rtl="0">
              <a:lnSpc>
                <a:spcPct val="100000"/>
              </a:lnSpc>
              <a:spcBef>
                <a:spcPts val="0"/>
              </a:spcBef>
              <a:spcAft>
                <a:spcPts val="0"/>
              </a:spcAft>
              <a:buClr>
                <a:schemeClr val="lt1"/>
              </a:buClr>
              <a:buSzPts val="1400"/>
              <a:buFont typeface="Arial"/>
              <a:buChar char="•"/>
            </a:pPr>
            <a:r>
              <a:rPr lang="fr-FR" sz="1100" b="0" i="0" u="none" strike="noStrike" cap="none" dirty="0">
                <a:solidFill>
                  <a:schemeClr val="lt1"/>
                </a:solidFill>
                <a:latin typeface="Calibri"/>
                <a:ea typeface="Calibri"/>
                <a:cs typeface="Calibri"/>
                <a:sym typeface="Calibri"/>
              </a:rPr>
              <a:t>Prestation, distance</a:t>
            </a:r>
            <a:r>
              <a:rPr lang="en-GB" sz="1100" b="0" i="0" u="none" strike="noStrike" cap="none" dirty="0">
                <a:solidFill>
                  <a:schemeClr val="lt1"/>
                </a:solidFill>
                <a:latin typeface="Calibri"/>
                <a:ea typeface="Calibri"/>
                <a:cs typeface="Calibri"/>
                <a:sym typeface="Calibri"/>
              </a:rPr>
              <a:t> </a:t>
            </a:r>
            <a:endParaRPr sz="1100" b="0" i="0" u="none" strike="noStrike" cap="none" dirty="0">
              <a:solidFill>
                <a:srgbClr val="000000"/>
              </a:solidFill>
              <a:latin typeface="Arial"/>
              <a:ea typeface="Arial"/>
              <a:cs typeface="Arial"/>
              <a:sym typeface="Arial"/>
            </a:endParaRPr>
          </a:p>
          <a:p>
            <a:pPr marL="93663" marR="0" lvl="0" indent="-93663" algn="l" rtl="0">
              <a:lnSpc>
                <a:spcPct val="100000"/>
              </a:lnSpc>
              <a:spcBef>
                <a:spcPts val="0"/>
              </a:spcBef>
              <a:spcAft>
                <a:spcPts val="0"/>
              </a:spcAft>
              <a:buClr>
                <a:schemeClr val="lt1"/>
              </a:buClr>
              <a:buSzPts val="1400"/>
              <a:buFont typeface="Arial"/>
              <a:buChar char="•"/>
            </a:pPr>
            <a:r>
              <a:rPr lang="en-GB" sz="1100" b="0" i="0" u="none" strike="noStrike" cap="none" dirty="0">
                <a:solidFill>
                  <a:schemeClr val="lt1"/>
                </a:solidFill>
                <a:latin typeface="Calibri"/>
                <a:ea typeface="Calibri"/>
                <a:cs typeface="Calibri"/>
                <a:sym typeface="Calibri"/>
              </a:rPr>
              <a:t>BLN &amp; compétences de vie</a:t>
            </a:r>
            <a:endParaRPr sz="1100" b="0" i="0" u="none" strike="noStrike" cap="none" dirty="0">
              <a:latin typeface="Arial"/>
              <a:ea typeface="Arial"/>
              <a:cs typeface="Arial"/>
              <a:sym typeface="Arial"/>
            </a:endParaRPr>
          </a:p>
          <a:p>
            <a:pPr marL="93663" marR="0" lvl="0" indent="-93663" algn="l" rtl="0">
              <a:lnSpc>
                <a:spcPct val="100000"/>
              </a:lnSpc>
              <a:spcBef>
                <a:spcPts val="0"/>
              </a:spcBef>
              <a:spcAft>
                <a:spcPts val="0"/>
              </a:spcAft>
              <a:buClr>
                <a:schemeClr val="lt1"/>
              </a:buClr>
              <a:buSzPts val="1400"/>
              <a:buFont typeface="Arial"/>
              <a:buChar char="•"/>
            </a:pPr>
            <a:r>
              <a:rPr lang="fr-FR" sz="1100" b="0" i="0" u="none" strike="noStrike" cap="none" dirty="0">
                <a:solidFill>
                  <a:schemeClr val="lt1"/>
                </a:solidFill>
                <a:latin typeface="Calibri"/>
                <a:ea typeface="Calibri"/>
                <a:cs typeface="Calibri"/>
                <a:sym typeface="Calibri"/>
              </a:rPr>
              <a:t>SST/Sécurité du travail</a:t>
            </a:r>
          </a:p>
          <a:p>
            <a:pPr marL="93663" marR="0" lvl="0" indent="-93663" algn="l" rtl="0">
              <a:lnSpc>
                <a:spcPct val="100000"/>
              </a:lnSpc>
              <a:spcBef>
                <a:spcPts val="0"/>
              </a:spcBef>
              <a:spcAft>
                <a:spcPts val="0"/>
              </a:spcAft>
              <a:buClr>
                <a:schemeClr val="lt1"/>
              </a:buClr>
              <a:buSzPts val="1400"/>
              <a:buFont typeface="Arial"/>
              <a:buChar char="•"/>
            </a:pPr>
            <a:r>
              <a:rPr lang="en-GB" sz="1100" b="0" i="0" u="none" strike="noStrike" cap="none" dirty="0">
                <a:solidFill>
                  <a:schemeClr val="lt1"/>
                </a:solidFill>
                <a:latin typeface="Calibri"/>
                <a:ea typeface="Calibri"/>
                <a:cs typeface="Calibri"/>
                <a:sym typeface="Calibri"/>
              </a:rPr>
              <a:t>Genre/filles </a:t>
            </a:r>
            <a:endParaRPr sz="1100" b="0" i="0" u="none" strike="noStrike" cap="none" dirty="0">
              <a:solidFill>
                <a:srgbClr val="000000"/>
              </a:solidFill>
              <a:latin typeface="Arial"/>
              <a:ea typeface="Arial"/>
              <a:cs typeface="Arial"/>
              <a:sym typeface="Arial"/>
            </a:endParaRPr>
          </a:p>
          <a:p>
            <a:pPr marL="93663" marR="0" lvl="0" indent="-4763" algn="l" rtl="0">
              <a:lnSpc>
                <a:spcPct val="100000"/>
              </a:lnSpc>
              <a:spcBef>
                <a:spcPts val="0"/>
              </a:spcBef>
              <a:spcAft>
                <a:spcPts val="0"/>
              </a:spcAft>
              <a:buClr>
                <a:schemeClr val="dk1"/>
              </a:buClr>
              <a:buSzPts val="1400"/>
              <a:buFont typeface="Arial"/>
              <a:buNone/>
            </a:pPr>
            <a:endParaRPr sz="1400" b="0" i="0" u="none" strike="noStrike" cap="none" dirty="0">
              <a:solidFill>
                <a:schemeClr val="lt1"/>
              </a:solidFill>
              <a:latin typeface="Calibri"/>
              <a:ea typeface="Calibri"/>
              <a:cs typeface="Calibri"/>
              <a:sym typeface="Calibri"/>
            </a:endParaRPr>
          </a:p>
          <a:p>
            <a:pPr marL="193675" marR="0" lvl="0" indent="-104775" algn="l" rtl="0">
              <a:lnSpc>
                <a:spcPct val="100000"/>
              </a:lnSpc>
              <a:spcBef>
                <a:spcPts val="0"/>
              </a:spcBef>
              <a:spcAft>
                <a:spcPts val="0"/>
              </a:spcAft>
              <a:buClr>
                <a:schemeClr val="dk1"/>
              </a:buClr>
              <a:buSzPts val="1400"/>
              <a:buFont typeface="Arial"/>
              <a:buNone/>
            </a:pPr>
            <a:endParaRPr sz="1400" b="0" i="0" u="none" strike="noStrike" cap="none" dirty="0">
              <a:solidFill>
                <a:schemeClr val="lt1"/>
              </a:solidFill>
              <a:latin typeface="Calibri"/>
              <a:ea typeface="Calibri"/>
              <a:cs typeface="Calibri"/>
              <a:sym typeface="Calibri"/>
            </a:endParaRPr>
          </a:p>
        </p:txBody>
      </p:sp>
      <p:pic>
        <p:nvPicPr>
          <p:cNvPr id="714" name="Google Shape;714;p32" descr="Logo, company name&#10;&#10;Description automatically generated"/>
          <p:cNvPicPr preferRelativeResize="0"/>
          <p:nvPr/>
        </p:nvPicPr>
        <p:blipFill rotWithShape="1">
          <a:blip r:embed="rId3">
            <a:alphaModFix/>
          </a:blip>
          <a:srcRect/>
          <a:stretch/>
        </p:blipFill>
        <p:spPr>
          <a:xfrm>
            <a:off x="9824309" y="-33668"/>
            <a:ext cx="2309257" cy="1820602"/>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718"/>
        <p:cNvGrpSpPr/>
        <p:nvPr/>
      </p:nvGrpSpPr>
      <p:grpSpPr>
        <a:xfrm>
          <a:off x="0" y="0"/>
          <a:ext cx="0" cy="0"/>
          <a:chOff x="0" y="0"/>
          <a:chExt cx="0" cy="0"/>
        </a:xfrm>
      </p:grpSpPr>
      <p:sp>
        <p:nvSpPr>
          <p:cNvPr id="719" name="Google Shape;719;p33"/>
          <p:cNvSpPr txBox="1">
            <a:spLocks noGrp="1"/>
          </p:cNvSpPr>
          <p:nvPr>
            <p:ph type="title"/>
          </p:nvPr>
        </p:nvSpPr>
        <p:spPr>
          <a:xfrm>
            <a:off x="3011295" y="165655"/>
            <a:ext cx="6770014"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accent5"/>
              </a:buClr>
              <a:buSzPts val="3400"/>
              <a:buFont typeface="Helvetica Neue"/>
              <a:buNone/>
            </a:pPr>
            <a:r>
              <a:rPr lang="fr-FR" sz="3400" dirty="0"/>
              <a:t>ACTIVITÉ : ÉLARGIR LES POSSIBILITÉS DE RÉPONSE AU TRAVAIL DES ENFANTS</a:t>
            </a:r>
            <a:endParaRPr dirty="0"/>
          </a:p>
        </p:txBody>
      </p:sp>
      <p:sp>
        <p:nvSpPr>
          <p:cNvPr id="720" name="Google Shape;720;p33"/>
          <p:cNvSpPr txBox="1">
            <a:spLocks noGrp="1"/>
          </p:cNvSpPr>
          <p:nvPr>
            <p:ph type="body" idx="2"/>
          </p:nvPr>
        </p:nvSpPr>
        <p:spPr>
          <a:xfrm>
            <a:off x="685992" y="2027095"/>
            <a:ext cx="10820015" cy="4172537"/>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accent6"/>
              </a:buClr>
              <a:buSzPts val="2800"/>
              <a:buChar char="•"/>
            </a:pPr>
            <a:r>
              <a:rPr lang="fr-FR" dirty="0"/>
              <a:t>Dans votre groupe, utilisez la fiche d'activité (ou le tableau de conférence pour plus d'espace). </a:t>
            </a:r>
          </a:p>
          <a:p>
            <a:pPr marL="228600" lvl="0" indent="-228600" algn="l" rtl="0">
              <a:lnSpc>
                <a:spcPct val="90000"/>
              </a:lnSpc>
              <a:spcBef>
                <a:spcPts val="0"/>
              </a:spcBef>
              <a:spcAft>
                <a:spcPts val="0"/>
              </a:spcAft>
              <a:buClr>
                <a:schemeClr val="accent6"/>
              </a:buClr>
              <a:buSzPts val="2800"/>
              <a:buChar char="•"/>
            </a:pPr>
            <a:r>
              <a:rPr lang="fr-FR" dirty="0"/>
              <a:t>Développez un plan d'action sur base de la fiche de travail en utilisant ces questions comme guide : </a:t>
            </a:r>
          </a:p>
          <a:p>
            <a:pPr marL="685800" lvl="1" indent="-228600">
              <a:spcBef>
                <a:spcPts val="0"/>
              </a:spcBef>
              <a:buSzPts val="2800"/>
            </a:pPr>
            <a:r>
              <a:rPr lang="fr-FR" dirty="0"/>
              <a:t>Quoi, Comment, Qui, Ressources nécessaires, Risques potentiels, Coordination, Capacité.   </a:t>
            </a:r>
          </a:p>
          <a:p>
            <a:pPr marL="228600" lvl="0" indent="-228600" algn="l" rtl="0">
              <a:lnSpc>
                <a:spcPct val="90000"/>
              </a:lnSpc>
              <a:spcBef>
                <a:spcPts val="0"/>
              </a:spcBef>
              <a:spcAft>
                <a:spcPts val="0"/>
              </a:spcAft>
              <a:buClr>
                <a:schemeClr val="accent6"/>
              </a:buClr>
              <a:buSzPts val="2800"/>
              <a:buChar char="•"/>
            </a:pPr>
            <a:r>
              <a:rPr lang="fr-FR" dirty="0"/>
              <a:t>L'accent est mis sur l'avancement et ce qui peut être fait dans le contexte pour renforcer la prévention et la réponse au travail des enfants par le biais d'activités (inter-)sectorielles ou thématiques</a:t>
            </a:r>
            <a:r>
              <a:rPr lang="en-GB" dirty="0"/>
              <a:t>. </a:t>
            </a:r>
            <a:endParaRPr dirty="0"/>
          </a:p>
        </p:txBody>
      </p:sp>
      <p:pic>
        <p:nvPicPr>
          <p:cNvPr id="721" name="Google Shape;721;p33"/>
          <p:cNvPicPr preferRelativeResize="0"/>
          <p:nvPr/>
        </p:nvPicPr>
        <p:blipFill rotWithShape="1">
          <a:blip r:embed="rId3">
            <a:alphaModFix/>
          </a:blip>
          <a:srcRect/>
          <a:stretch/>
        </p:blipFill>
        <p:spPr>
          <a:xfrm>
            <a:off x="10070907" y="358537"/>
            <a:ext cx="1435100" cy="939800"/>
          </a:xfrm>
          <a:prstGeom prst="rect">
            <a:avLst/>
          </a:prstGeom>
          <a:noFill/>
          <a:ln>
            <a:noFill/>
          </a:ln>
        </p:spPr>
      </p:pic>
      <p:pic>
        <p:nvPicPr>
          <p:cNvPr id="722" name="Google Shape;722;p33" descr="Logo, company name&#10;&#10;Description automatically generated"/>
          <p:cNvPicPr preferRelativeResize="0"/>
          <p:nvPr/>
        </p:nvPicPr>
        <p:blipFill rotWithShape="1">
          <a:blip r:embed="rId4">
            <a:alphaModFix/>
          </a:blip>
          <a:srcRect/>
          <a:stretch/>
        </p:blipFill>
        <p:spPr>
          <a:xfrm>
            <a:off x="0" y="-16232"/>
            <a:ext cx="3011295" cy="2629138"/>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726"/>
        <p:cNvGrpSpPr/>
        <p:nvPr/>
      </p:nvGrpSpPr>
      <p:grpSpPr>
        <a:xfrm>
          <a:off x="0" y="0"/>
          <a:ext cx="0" cy="0"/>
          <a:chOff x="0" y="0"/>
          <a:chExt cx="0" cy="0"/>
        </a:xfrm>
      </p:grpSpPr>
      <p:sp>
        <p:nvSpPr>
          <p:cNvPr id="727" name="Google Shape;727;p34"/>
          <p:cNvSpPr txBox="1">
            <a:spLocks noGrp="1"/>
          </p:cNvSpPr>
          <p:nvPr>
            <p:ph type="body" idx="2"/>
          </p:nvPr>
        </p:nvSpPr>
        <p:spPr>
          <a:xfrm>
            <a:off x="3765875" y="313825"/>
            <a:ext cx="8206500" cy="6417600"/>
          </a:xfrm>
          <a:prstGeom prst="rect">
            <a:avLst/>
          </a:prstGeom>
          <a:noFill/>
          <a:ln>
            <a:noFill/>
          </a:ln>
        </p:spPr>
        <p:txBody>
          <a:bodyPr spcFirstLastPara="1" wrap="square" lIns="91425" tIns="45700" rIns="91425" bIns="45700" anchor="t" anchorCtr="0">
            <a:noAutofit/>
          </a:bodyPr>
          <a:lstStyle/>
          <a:p>
            <a:pPr marL="457200" lvl="0" indent="-406400" algn="l" rtl="0">
              <a:lnSpc>
                <a:spcPct val="90000"/>
              </a:lnSpc>
              <a:spcBef>
                <a:spcPts val="1000"/>
              </a:spcBef>
              <a:spcAft>
                <a:spcPts val="0"/>
              </a:spcAft>
              <a:buSzPts val="2800"/>
              <a:buChar char="●"/>
            </a:pPr>
            <a:r>
              <a:rPr lang="fr-FR" sz="2300" dirty="0"/>
              <a:t>La perturbation de l'accès et de la qualité de l'éducation est fortement associée aux facteurs de risque du travail des enfants. Les enfants qui abandonnent l'école pendant une crise sont plus susceptibles d'entrer dans le monde du travail des enfants.</a:t>
            </a:r>
          </a:p>
          <a:p>
            <a:pPr marL="457200" lvl="0" indent="-406400" algn="l" rtl="0">
              <a:lnSpc>
                <a:spcPct val="90000"/>
              </a:lnSpc>
              <a:spcBef>
                <a:spcPts val="1000"/>
              </a:spcBef>
              <a:spcAft>
                <a:spcPts val="0"/>
              </a:spcAft>
              <a:buSzPts val="2800"/>
              <a:buChar char="●"/>
            </a:pPr>
            <a:r>
              <a:rPr lang="fr-FR" sz="2300" dirty="0"/>
              <a:t>L'éducation est essentielle à la réussite de la prévention et de la réponse au travail des enfants.</a:t>
            </a:r>
          </a:p>
          <a:p>
            <a:pPr marL="457200" lvl="0" indent="-406400" algn="l" rtl="0">
              <a:lnSpc>
                <a:spcPct val="90000"/>
              </a:lnSpc>
              <a:spcBef>
                <a:spcPts val="1000"/>
              </a:spcBef>
              <a:spcAft>
                <a:spcPts val="0"/>
              </a:spcAft>
              <a:buSzPts val="2800"/>
              <a:buChar char="●"/>
            </a:pPr>
            <a:r>
              <a:rPr lang="fr-FR" sz="2300" dirty="0"/>
              <a:t>Les enfants scolarisés avant la crise doivent retourner à l'école aussi rapidement que possible après la crise (mesure préventive clé).</a:t>
            </a:r>
          </a:p>
          <a:p>
            <a:pPr marL="457200" lvl="0" indent="-406400" algn="l" rtl="0">
              <a:lnSpc>
                <a:spcPct val="90000"/>
              </a:lnSpc>
              <a:spcBef>
                <a:spcPts val="1000"/>
              </a:spcBef>
              <a:spcAft>
                <a:spcPts val="0"/>
              </a:spcAft>
              <a:buSzPts val="2800"/>
              <a:buChar char="●"/>
            </a:pPr>
            <a:r>
              <a:rPr lang="fr-FR" sz="2300" dirty="0"/>
              <a:t>Les enfants non scolarisés avant la crise ou présentant d'importantes lacunes en matière d'éducation ont besoin d'opportunités d'apprentissage adaptées à leur âge.</a:t>
            </a:r>
          </a:p>
          <a:p>
            <a:pPr marL="457200" lvl="0" indent="-406400" algn="l" rtl="0">
              <a:lnSpc>
                <a:spcPct val="90000"/>
              </a:lnSpc>
              <a:spcBef>
                <a:spcPts val="1000"/>
              </a:spcBef>
              <a:spcAft>
                <a:spcPts val="0"/>
              </a:spcAft>
              <a:buSzPts val="2800"/>
              <a:buChar char="●"/>
            </a:pPr>
            <a:r>
              <a:rPr lang="fr-FR" sz="2300" dirty="0"/>
              <a:t>Développer des stratégies solides pour répondre aux besoins éducatifs et s'attaquer aux obstacles à l'éducation des groupes qui sont en situation de travail des enfants ou qui risquent de l'être</a:t>
            </a:r>
            <a:r>
              <a:rPr lang="en-GB" sz="2300" dirty="0"/>
              <a:t>. </a:t>
            </a:r>
            <a:endParaRPr sz="2300" dirty="0"/>
          </a:p>
        </p:txBody>
      </p:sp>
      <p:sp>
        <p:nvSpPr>
          <p:cNvPr id="728" name="Google Shape;728;p34"/>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p>
            <a:pPr marL="0" lvl="0" indent="0">
              <a:spcBef>
                <a:spcPts val="0"/>
              </a:spcBef>
            </a:pPr>
            <a:r>
              <a:rPr lang="en-GB" dirty="0"/>
              <a:t>MESSAGES CLÉS</a:t>
            </a:r>
          </a:p>
          <a:p>
            <a:pPr marL="0" lvl="0" indent="0">
              <a:spcBef>
                <a:spcPts val="0"/>
              </a:spcBef>
            </a:pPr>
            <a:endParaRP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4"/>
          <p:cNvSpPr txBox="1">
            <a:spLocks noGrp="1"/>
          </p:cNvSpPr>
          <p:nvPr>
            <p:ph type="title"/>
          </p:nvPr>
        </p:nvSpPr>
        <p:spPr>
          <a:xfrm>
            <a:off x="2170175" y="2474050"/>
            <a:ext cx="7851649" cy="562168"/>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lt1"/>
              </a:buClr>
              <a:buSzPts val="3200"/>
              <a:buFont typeface="Helvetica Neue"/>
              <a:buNone/>
            </a:pPr>
            <a:r>
              <a:rPr lang="fr-FR" dirty="0"/>
              <a:t>LIENS ENTRE ÉDUCATION ET TRAVAIL DES ENFANTS</a:t>
            </a:r>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Helvetica Neue"/>
              <a:buNone/>
            </a:pPr>
            <a:r>
              <a:rPr lang="en-GB" dirty="0"/>
              <a:t>DISCUSSION: QU'EN PENSEZ-VOUS ?</a:t>
            </a:r>
            <a:endParaRPr dirty="0"/>
          </a:p>
        </p:txBody>
      </p:sp>
      <p:sp>
        <p:nvSpPr>
          <p:cNvPr id="255" name="Google Shape;255;p5"/>
          <p:cNvSpPr txBox="1">
            <a:spLocks noGrp="1"/>
          </p:cNvSpPr>
          <p:nvPr>
            <p:ph type="body" idx="1"/>
          </p:nvPr>
        </p:nvSpPr>
        <p:spPr>
          <a:xfrm>
            <a:off x="656022" y="1971676"/>
            <a:ext cx="10820015" cy="3752468"/>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0"/>
              </a:spcBef>
              <a:spcAft>
                <a:spcPts val="0"/>
              </a:spcAft>
              <a:buClr>
                <a:schemeClr val="dk1"/>
              </a:buClr>
              <a:buSzPts val="2800"/>
              <a:buNone/>
            </a:pPr>
            <a:r>
              <a:rPr lang="fr-FR" b="0" dirty="0">
                <a:solidFill>
                  <a:schemeClr val="dk1"/>
                </a:solidFill>
              </a:rPr>
              <a:t>Dans votre groupe, discutez et identifiez les questions clés de l'éducation qui se rapportent à l'étude de cas qui vous a été donnée. Par exemple, les risques liés à l'éducation, les facteurs de protection, comment et pourquoi ils sont exposés au travail des enfants, la mauvaise éducation, etc.</a:t>
            </a:r>
            <a:endParaRPr dirty="0"/>
          </a:p>
          <a:p>
            <a:pPr marL="457200" lvl="0" indent="-279400" algn="l" rtl="0">
              <a:lnSpc>
                <a:spcPct val="90000"/>
              </a:lnSpc>
              <a:spcBef>
                <a:spcPts val="1000"/>
              </a:spcBef>
              <a:spcAft>
                <a:spcPts val="0"/>
              </a:spcAft>
              <a:buClr>
                <a:schemeClr val="accent6"/>
              </a:buClr>
              <a:buSzPts val="2800"/>
              <a:buFont typeface="Arial"/>
              <a:buNone/>
            </a:pPr>
            <a:endParaRPr dirty="0"/>
          </a:p>
          <a:p>
            <a:pPr marL="457200" lvl="0" indent="-457200" algn="l" rtl="0">
              <a:lnSpc>
                <a:spcPct val="90000"/>
              </a:lnSpc>
              <a:spcBef>
                <a:spcPts val="1000"/>
              </a:spcBef>
              <a:spcAft>
                <a:spcPts val="0"/>
              </a:spcAft>
              <a:buClr>
                <a:schemeClr val="accent6"/>
              </a:buClr>
              <a:buSzPts val="2800"/>
              <a:buFont typeface="Arial"/>
              <a:buChar char="•"/>
            </a:pPr>
            <a:r>
              <a:rPr lang="fr-FR" dirty="0"/>
              <a:t>DOCUMENTEZ LA DISCUSSION</a:t>
            </a:r>
          </a:p>
          <a:p>
            <a:pPr marL="457200" lvl="0" indent="-457200" algn="l" rtl="0">
              <a:lnSpc>
                <a:spcPct val="90000"/>
              </a:lnSpc>
              <a:spcBef>
                <a:spcPts val="1000"/>
              </a:spcBef>
              <a:spcAft>
                <a:spcPts val="0"/>
              </a:spcAft>
              <a:buClr>
                <a:schemeClr val="accent6"/>
              </a:buClr>
              <a:buSzPts val="2800"/>
              <a:buFont typeface="Arial"/>
              <a:buChar char="•"/>
            </a:pPr>
            <a:r>
              <a:rPr lang="fr-FR" dirty="0"/>
              <a:t>TEMPS : 15 MINS</a:t>
            </a:r>
          </a:p>
          <a:p>
            <a:pPr marL="457200" lvl="0" indent="-457200" algn="l" rtl="0">
              <a:lnSpc>
                <a:spcPct val="90000"/>
              </a:lnSpc>
              <a:spcBef>
                <a:spcPts val="1000"/>
              </a:spcBef>
              <a:spcAft>
                <a:spcPts val="0"/>
              </a:spcAft>
              <a:buClr>
                <a:schemeClr val="accent6"/>
              </a:buClr>
              <a:buSzPts val="2800"/>
              <a:buFont typeface="Arial"/>
              <a:buChar char="•"/>
            </a:pPr>
            <a:r>
              <a:rPr lang="fr-FR" dirty="0"/>
              <a:t>FEEDBACK EN PLÉNIÈRE</a:t>
            </a:r>
            <a:r>
              <a:rPr lang="en-GB" dirty="0"/>
              <a:t> </a:t>
            </a:r>
            <a:endParaRPr dirty="0"/>
          </a:p>
          <a:p>
            <a:pPr marL="0" lvl="0" indent="0" algn="l" rtl="0">
              <a:lnSpc>
                <a:spcPct val="90000"/>
              </a:lnSpc>
              <a:spcBef>
                <a:spcPts val="1000"/>
              </a:spcBef>
              <a:spcAft>
                <a:spcPts val="0"/>
              </a:spcAft>
              <a:buClr>
                <a:schemeClr val="accent6"/>
              </a:buClr>
              <a:buSzPts val="2800"/>
              <a:buNone/>
            </a:pPr>
            <a:endParaRPr dirty="0"/>
          </a:p>
          <a:p>
            <a:pPr marL="0" lvl="0" indent="0" algn="l" rtl="0">
              <a:lnSpc>
                <a:spcPct val="90000"/>
              </a:lnSpc>
              <a:spcBef>
                <a:spcPts val="1000"/>
              </a:spcBef>
              <a:spcAft>
                <a:spcPts val="0"/>
              </a:spcAft>
              <a:buClr>
                <a:schemeClr val="accent6"/>
              </a:buClr>
              <a:buSzPts val="2800"/>
              <a:buNone/>
            </a:pPr>
            <a:endParaRPr dirty="0"/>
          </a:p>
        </p:txBody>
      </p:sp>
      <p:pic>
        <p:nvPicPr>
          <p:cNvPr id="256" name="Google Shape;256;p5"/>
          <p:cNvPicPr preferRelativeResize="0"/>
          <p:nvPr/>
        </p:nvPicPr>
        <p:blipFill rotWithShape="1">
          <a:blip r:embed="rId3">
            <a:alphaModFix/>
          </a:blip>
          <a:srcRect/>
          <a:stretch/>
        </p:blipFill>
        <p:spPr>
          <a:xfrm>
            <a:off x="10070907" y="358537"/>
            <a:ext cx="1435100" cy="9398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6"/>
          <p:cNvSpPr txBox="1">
            <a:spLocks noGrp="1"/>
          </p:cNvSpPr>
          <p:nvPr>
            <p:ph type="body" idx="1"/>
          </p:nvPr>
        </p:nvSpPr>
        <p:spPr>
          <a:xfrm>
            <a:off x="4890100" y="1907476"/>
            <a:ext cx="7301900" cy="4493324"/>
          </a:xfrm>
          <a:prstGeom prst="rect">
            <a:avLst/>
          </a:prstGeom>
          <a:noFill/>
          <a:ln>
            <a:noFill/>
          </a:ln>
        </p:spPr>
        <p:txBody>
          <a:bodyPr spcFirstLastPara="1" wrap="square" lIns="91425" tIns="45700" rIns="91425" bIns="45700" anchor="t" anchorCtr="0">
            <a:normAutofit fontScale="92500" lnSpcReduction="10000"/>
          </a:bodyPr>
          <a:lstStyle/>
          <a:p>
            <a:pPr marL="228600" lvl="0" indent="-228600" algn="l" rtl="0">
              <a:lnSpc>
                <a:spcPct val="90000"/>
              </a:lnSpc>
              <a:spcBef>
                <a:spcPts val="0"/>
              </a:spcBef>
              <a:spcAft>
                <a:spcPts val="0"/>
              </a:spcAft>
              <a:buSzPts val="2800"/>
              <a:buChar char="•"/>
            </a:pPr>
            <a:r>
              <a:rPr lang="fr-FR" dirty="0"/>
              <a:t>Fermeture des écoles </a:t>
            </a:r>
          </a:p>
          <a:p>
            <a:pPr marL="228600" lvl="0" indent="-228600" algn="l" rtl="0">
              <a:lnSpc>
                <a:spcPct val="90000"/>
              </a:lnSpc>
              <a:spcBef>
                <a:spcPts val="0"/>
              </a:spcBef>
              <a:spcAft>
                <a:spcPts val="0"/>
              </a:spcAft>
              <a:buSzPts val="2800"/>
              <a:buChar char="•"/>
            </a:pPr>
            <a:r>
              <a:rPr lang="fr-FR" dirty="0"/>
              <a:t>Impossibilité de participer à l'apprentissage à distance </a:t>
            </a:r>
          </a:p>
          <a:p>
            <a:pPr marL="228600" lvl="0" indent="-228600" algn="l" rtl="0">
              <a:lnSpc>
                <a:spcPct val="90000"/>
              </a:lnSpc>
              <a:spcBef>
                <a:spcPts val="0"/>
              </a:spcBef>
              <a:spcAft>
                <a:spcPts val="0"/>
              </a:spcAft>
              <a:buSzPts val="2800"/>
              <a:buChar char="•"/>
            </a:pPr>
            <a:r>
              <a:rPr lang="fr-FR" dirty="0"/>
              <a:t>Disponibilité du suivi et du soutien (social) des écoles et d'autres acteurs</a:t>
            </a:r>
          </a:p>
          <a:p>
            <a:pPr marL="228600" lvl="0" indent="-228600" algn="l" rtl="0">
              <a:lnSpc>
                <a:spcPct val="90000"/>
              </a:lnSpc>
              <a:spcBef>
                <a:spcPts val="0"/>
              </a:spcBef>
              <a:spcAft>
                <a:spcPts val="0"/>
              </a:spcAft>
              <a:buSzPts val="2800"/>
              <a:buChar char="•"/>
            </a:pPr>
            <a:r>
              <a:rPr lang="fr-FR" dirty="0"/>
              <a:t>Absentéisme des enseignants, rotation rapide du personnel</a:t>
            </a:r>
          </a:p>
          <a:p>
            <a:pPr marL="228600" lvl="0" indent="-228600" algn="l" rtl="0">
              <a:lnSpc>
                <a:spcPct val="90000"/>
              </a:lnSpc>
              <a:spcBef>
                <a:spcPts val="0"/>
              </a:spcBef>
              <a:spcAft>
                <a:spcPts val="0"/>
              </a:spcAft>
              <a:buSzPts val="2800"/>
              <a:buChar char="•"/>
            </a:pPr>
            <a:r>
              <a:rPr lang="fr-FR" dirty="0"/>
              <a:t>Les décisions temporaires entraînent des changements à long terme (motivation, pertinence, argent).</a:t>
            </a:r>
          </a:p>
          <a:p>
            <a:pPr marL="228600" lvl="0" indent="-228600" algn="l" rtl="0">
              <a:lnSpc>
                <a:spcPct val="90000"/>
              </a:lnSpc>
              <a:spcBef>
                <a:spcPts val="0"/>
              </a:spcBef>
              <a:spcAft>
                <a:spcPts val="0"/>
              </a:spcAft>
              <a:buSzPts val="2800"/>
              <a:buChar char="•"/>
            </a:pPr>
            <a:r>
              <a:rPr lang="fr-FR" dirty="0"/>
              <a:t>Difficulté pour les parents de soutenir l'éducation et de payer les frais d'éducation </a:t>
            </a:r>
          </a:p>
          <a:p>
            <a:pPr marL="228600" lvl="0" indent="-228600" algn="l" rtl="0">
              <a:lnSpc>
                <a:spcPct val="90000"/>
              </a:lnSpc>
              <a:spcBef>
                <a:spcPts val="0"/>
              </a:spcBef>
              <a:spcAft>
                <a:spcPts val="0"/>
              </a:spcAft>
              <a:buSzPts val="2800"/>
              <a:buChar char="•"/>
            </a:pPr>
            <a:r>
              <a:rPr lang="fr-FR" dirty="0"/>
              <a:t>Difficulté de gérer le travail et l'école</a:t>
            </a:r>
            <a:r>
              <a:rPr lang="en-GB" dirty="0"/>
              <a:t> </a:t>
            </a:r>
            <a:endParaRPr dirty="0"/>
          </a:p>
          <a:p>
            <a:pPr marL="228600" lvl="0" indent="-50800" algn="l" rtl="0">
              <a:lnSpc>
                <a:spcPct val="90000"/>
              </a:lnSpc>
              <a:spcBef>
                <a:spcPts val="1000"/>
              </a:spcBef>
              <a:spcAft>
                <a:spcPts val="0"/>
              </a:spcAft>
              <a:buClr>
                <a:schemeClr val="accent1"/>
              </a:buClr>
              <a:buSzPts val="2800"/>
              <a:buNone/>
            </a:pPr>
            <a:endParaRPr dirty="0"/>
          </a:p>
        </p:txBody>
      </p:sp>
      <p:sp>
        <p:nvSpPr>
          <p:cNvPr id="263" name="Google Shape;263;p6"/>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1"/>
              </a:buClr>
              <a:buSzPts val="3200"/>
              <a:buFont typeface="Helvetica Neue"/>
              <a:buNone/>
            </a:pPr>
            <a:r>
              <a:rPr lang="en-GB" dirty="0"/>
              <a:t>DISCUSSION : DANIEL</a:t>
            </a:r>
            <a:endParaRPr dirty="0"/>
          </a:p>
        </p:txBody>
      </p:sp>
      <p:pic>
        <p:nvPicPr>
          <p:cNvPr id="264" name="Google Shape;264;p6"/>
          <p:cNvPicPr preferRelativeResize="0">
            <a:picLocks noGrp="1"/>
          </p:cNvPicPr>
          <p:nvPr>
            <p:ph type="pic" idx="2"/>
          </p:nvPr>
        </p:nvPicPr>
        <p:blipFill rotWithShape="1">
          <a:blip r:embed="rId3">
            <a:alphaModFix/>
          </a:blip>
          <a:srcRect l="23474" r="23475"/>
          <a:stretch/>
        </p:blipFill>
        <p:spPr>
          <a:xfrm>
            <a:off x="0" y="0"/>
            <a:ext cx="4340225" cy="6858000"/>
          </a:xfrm>
          <a:prstGeom prst="rect">
            <a:avLst/>
          </a:prstGeom>
          <a:noFill/>
          <a:ln>
            <a:noFill/>
          </a:ln>
        </p:spPr>
      </p:pic>
      <p:pic>
        <p:nvPicPr>
          <p:cNvPr id="265" name="Google Shape;265;p6"/>
          <p:cNvPicPr preferRelativeResize="0"/>
          <p:nvPr/>
        </p:nvPicPr>
        <p:blipFill rotWithShape="1">
          <a:blip r:embed="rId4">
            <a:alphaModFix/>
          </a:blip>
          <a:srcRect/>
          <a:stretch/>
        </p:blipFill>
        <p:spPr>
          <a:xfrm>
            <a:off x="10070907" y="358537"/>
            <a:ext cx="1435100" cy="9398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7"/>
          <p:cNvSpPr txBox="1">
            <a:spLocks noGrp="1"/>
          </p:cNvSpPr>
          <p:nvPr>
            <p:ph type="body" idx="1"/>
          </p:nvPr>
        </p:nvSpPr>
        <p:spPr>
          <a:xfrm>
            <a:off x="4710800" y="1656873"/>
            <a:ext cx="7301900" cy="4582001"/>
          </a:xfrm>
          <a:prstGeom prst="rect">
            <a:avLst/>
          </a:prstGeom>
          <a:noFill/>
          <a:ln>
            <a:noFill/>
          </a:ln>
        </p:spPr>
        <p:txBody>
          <a:bodyPr spcFirstLastPara="1" wrap="square" lIns="91425" tIns="45700" rIns="91425" bIns="45700" anchor="t" anchorCtr="0">
            <a:normAutofit fontScale="92500" lnSpcReduction="10000"/>
          </a:bodyPr>
          <a:lstStyle/>
          <a:p>
            <a:pPr marL="228600" lvl="0" indent="-228600" algn="l" rtl="0">
              <a:lnSpc>
                <a:spcPct val="90000"/>
              </a:lnSpc>
              <a:spcBef>
                <a:spcPts val="0"/>
              </a:spcBef>
              <a:spcAft>
                <a:spcPts val="0"/>
              </a:spcAft>
              <a:buSzPts val="2800"/>
              <a:buChar char="•"/>
            </a:pPr>
            <a:r>
              <a:rPr lang="fr-FR" dirty="0"/>
              <a:t>Se concentrer sur la reconstruction </a:t>
            </a:r>
          </a:p>
          <a:p>
            <a:pPr marL="228600" lvl="0" indent="-228600" algn="l" rtl="0">
              <a:lnSpc>
                <a:spcPct val="90000"/>
              </a:lnSpc>
              <a:spcBef>
                <a:spcPts val="0"/>
              </a:spcBef>
              <a:spcAft>
                <a:spcPts val="0"/>
              </a:spcAft>
              <a:buSzPts val="2800"/>
              <a:buChar char="•"/>
            </a:pPr>
            <a:r>
              <a:rPr lang="fr-FR" dirty="0"/>
              <a:t>Écoles non sécurisées, environnement d'apprentissage médiocre </a:t>
            </a:r>
          </a:p>
          <a:p>
            <a:pPr marL="228600" lvl="0" indent="-228600" algn="l" rtl="0">
              <a:lnSpc>
                <a:spcPct val="90000"/>
              </a:lnSpc>
              <a:spcBef>
                <a:spcPts val="0"/>
              </a:spcBef>
              <a:spcAft>
                <a:spcPts val="0"/>
              </a:spcAft>
              <a:buSzPts val="2800"/>
              <a:buChar char="•"/>
            </a:pPr>
            <a:r>
              <a:rPr lang="fr-FR" dirty="0"/>
              <a:t>Détresse psychosociale </a:t>
            </a:r>
          </a:p>
          <a:p>
            <a:pPr marL="228600" lvl="0" indent="-228600" algn="l" rtl="0">
              <a:lnSpc>
                <a:spcPct val="90000"/>
              </a:lnSpc>
              <a:spcBef>
                <a:spcPts val="0"/>
              </a:spcBef>
              <a:spcAft>
                <a:spcPts val="0"/>
              </a:spcAft>
              <a:buSzPts val="2800"/>
              <a:buChar char="•"/>
            </a:pPr>
            <a:r>
              <a:rPr lang="fr-FR" dirty="0"/>
              <a:t>L'impact économique freine l'assiduité des enfants au profit du travail</a:t>
            </a:r>
          </a:p>
          <a:p>
            <a:pPr marL="228600" lvl="0" indent="-228600" algn="l" rtl="0">
              <a:lnSpc>
                <a:spcPct val="90000"/>
              </a:lnSpc>
              <a:spcBef>
                <a:spcPts val="0"/>
              </a:spcBef>
              <a:spcAft>
                <a:spcPts val="0"/>
              </a:spcAft>
              <a:buSzPts val="2800"/>
              <a:buChar char="•"/>
            </a:pPr>
            <a:r>
              <a:rPr lang="fr-FR" dirty="0"/>
              <a:t>Augmentation de la charge de travail du ménage/dimension de genre</a:t>
            </a:r>
          </a:p>
          <a:p>
            <a:pPr marL="228600" lvl="0" indent="-228600" algn="l" rtl="0">
              <a:lnSpc>
                <a:spcPct val="90000"/>
              </a:lnSpc>
              <a:spcBef>
                <a:spcPts val="0"/>
              </a:spcBef>
              <a:spcAft>
                <a:spcPts val="0"/>
              </a:spcAft>
              <a:buSzPts val="2800"/>
              <a:buChar char="•"/>
            </a:pPr>
            <a:r>
              <a:rPr lang="fr-FR" dirty="0"/>
              <a:t>Suivi/appui supplémentaire pour les enfants à risque</a:t>
            </a:r>
          </a:p>
          <a:p>
            <a:pPr marL="228600" lvl="0" indent="-228600" algn="l" rtl="0">
              <a:lnSpc>
                <a:spcPct val="90000"/>
              </a:lnSpc>
              <a:spcBef>
                <a:spcPts val="0"/>
              </a:spcBef>
              <a:spcAft>
                <a:spcPts val="0"/>
              </a:spcAft>
              <a:buSzPts val="2800"/>
              <a:buChar char="•"/>
            </a:pPr>
            <a:r>
              <a:rPr lang="fr-FR" dirty="0"/>
              <a:t>Opinion des parents sur l'éducation </a:t>
            </a:r>
          </a:p>
          <a:p>
            <a:pPr marL="228600" lvl="0" indent="-228600" algn="l" rtl="0">
              <a:lnSpc>
                <a:spcPct val="90000"/>
              </a:lnSpc>
              <a:spcBef>
                <a:spcPts val="0"/>
              </a:spcBef>
              <a:spcAft>
                <a:spcPts val="0"/>
              </a:spcAft>
              <a:buSzPts val="2800"/>
              <a:buChar char="•"/>
            </a:pPr>
            <a:r>
              <a:rPr lang="fr-FR" dirty="0"/>
              <a:t>Disponibilité de la préparation aux examens/des cours/du rattrapage</a:t>
            </a:r>
            <a:endParaRPr lang="en-US" dirty="0"/>
          </a:p>
        </p:txBody>
      </p:sp>
      <p:sp>
        <p:nvSpPr>
          <p:cNvPr id="272" name="Google Shape;272;p7"/>
          <p:cNvSpPr txBox="1">
            <a:spLocks noGrp="1"/>
          </p:cNvSpPr>
          <p:nvPr>
            <p:ph type="title"/>
          </p:nvPr>
        </p:nvSpPr>
        <p:spPr>
          <a:xfrm>
            <a:off x="4710800" y="0"/>
            <a:ext cx="6943302"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1"/>
              </a:buClr>
              <a:buSzPts val="3200"/>
              <a:buFont typeface="Helvetica Neue"/>
              <a:buNone/>
            </a:pPr>
            <a:r>
              <a:rPr lang="en-GB" dirty="0"/>
              <a:t>DISCUSSION : MARIA</a:t>
            </a:r>
            <a:endParaRPr dirty="0"/>
          </a:p>
        </p:txBody>
      </p:sp>
      <p:pic>
        <p:nvPicPr>
          <p:cNvPr id="273" name="Google Shape;273;p7"/>
          <p:cNvPicPr preferRelativeResize="0">
            <a:picLocks noGrp="1"/>
          </p:cNvPicPr>
          <p:nvPr>
            <p:ph type="pic" idx="2"/>
          </p:nvPr>
        </p:nvPicPr>
        <p:blipFill rotWithShape="1">
          <a:blip r:embed="rId3">
            <a:alphaModFix/>
          </a:blip>
          <a:srcRect l="28815" r="28815"/>
          <a:stretch/>
        </p:blipFill>
        <p:spPr>
          <a:xfrm>
            <a:off x="0" y="0"/>
            <a:ext cx="4340225" cy="6858000"/>
          </a:xfrm>
          <a:prstGeom prst="rect">
            <a:avLst/>
          </a:prstGeom>
          <a:noFill/>
          <a:ln>
            <a:noFill/>
          </a:ln>
        </p:spPr>
      </p:pic>
      <p:pic>
        <p:nvPicPr>
          <p:cNvPr id="274" name="Google Shape;274;p7"/>
          <p:cNvPicPr preferRelativeResize="0"/>
          <p:nvPr/>
        </p:nvPicPr>
        <p:blipFill rotWithShape="1">
          <a:blip r:embed="rId4">
            <a:alphaModFix/>
          </a:blip>
          <a:srcRect/>
          <a:stretch/>
        </p:blipFill>
        <p:spPr>
          <a:xfrm>
            <a:off x="10070907" y="358537"/>
            <a:ext cx="1435100" cy="9398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8"/>
          <p:cNvSpPr txBox="1">
            <a:spLocks noGrp="1"/>
          </p:cNvSpPr>
          <p:nvPr>
            <p:ph type="body" idx="1"/>
          </p:nvPr>
        </p:nvSpPr>
        <p:spPr>
          <a:xfrm>
            <a:off x="4456799" y="1582739"/>
            <a:ext cx="7809901" cy="4493324"/>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accent1"/>
              </a:buClr>
              <a:buSzPts val="2400"/>
              <a:buChar char="•"/>
            </a:pPr>
            <a:r>
              <a:rPr lang="fr-FR" sz="2400" dirty="0"/>
              <a:t>À court et à long terme, cycliques, de gravité croissante </a:t>
            </a:r>
          </a:p>
          <a:p>
            <a:pPr marL="228600" lvl="0" indent="-228600" algn="l" rtl="0">
              <a:lnSpc>
                <a:spcPct val="90000"/>
              </a:lnSpc>
              <a:spcBef>
                <a:spcPts val="0"/>
              </a:spcBef>
              <a:spcAft>
                <a:spcPts val="0"/>
              </a:spcAft>
              <a:buClr>
                <a:schemeClr val="accent1"/>
              </a:buClr>
              <a:buSzPts val="2400"/>
              <a:buChar char="•"/>
            </a:pPr>
            <a:r>
              <a:rPr lang="fr-FR" sz="2400" dirty="0"/>
              <a:t>Accroissement de la pauvreté des parents/des stratégies d'adaptation négatives </a:t>
            </a:r>
          </a:p>
          <a:p>
            <a:pPr marL="228600" lvl="0" indent="-228600" algn="l" rtl="0">
              <a:lnSpc>
                <a:spcPct val="90000"/>
              </a:lnSpc>
              <a:spcBef>
                <a:spcPts val="0"/>
              </a:spcBef>
              <a:spcAft>
                <a:spcPts val="0"/>
              </a:spcAft>
              <a:buClr>
                <a:schemeClr val="accent1"/>
              </a:buClr>
              <a:buSzPts val="2400"/>
              <a:buChar char="•"/>
            </a:pPr>
            <a:r>
              <a:rPr lang="fr-FR" sz="2400" dirty="0"/>
              <a:t>Perturbations régulières, relocalisation, école comme abri, dommages et destruction</a:t>
            </a:r>
          </a:p>
          <a:p>
            <a:pPr marL="228600" lvl="0" indent="-228600" algn="l" rtl="0">
              <a:lnSpc>
                <a:spcPct val="90000"/>
              </a:lnSpc>
              <a:spcBef>
                <a:spcPts val="0"/>
              </a:spcBef>
              <a:spcAft>
                <a:spcPts val="0"/>
              </a:spcAft>
              <a:buClr>
                <a:schemeClr val="accent1"/>
              </a:buClr>
              <a:buSzPts val="2400"/>
              <a:buChar char="•"/>
            </a:pPr>
            <a:r>
              <a:rPr lang="fr-FR" sz="2400" dirty="0"/>
              <a:t>Vulnérabilités préexistantes </a:t>
            </a:r>
          </a:p>
          <a:p>
            <a:pPr marL="228600" lvl="0" indent="-228600" algn="l" rtl="0">
              <a:lnSpc>
                <a:spcPct val="90000"/>
              </a:lnSpc>
              <a:spcBef>
                <a:spcPts val="0"/>
              </a:spcBef>
              <a:spcAft>
                <a:spcPts val="0"/>
              </a:spcAft>
              <a:buClr>
                <a:schemeClr val="accent1"/>
              </a:buClr>
              <a:buSzPts val="2400"/>
              <a:buChar char="•"/>
            </a:pPr>
            <a:r>
              <a:rPr lang="fr-FR" sz="2400" dirty="0"/>
              <a:t>Migration des parents/dimension de genre</a:t>
            </a:r>
          </a:p>
          <a:p>
            <a:pPr marL="228600" lvl="0" indent="-228600" algn="l" rtl="0">
              <a:lnSpc>
                <a:spcPct val="90000"/>
              </a:lnSpc>
              <a:spcBef>
                <a:spcPts val="0"/>
              </a:spcBef>
              <a:spcAft>
                <a:spcPts val="0"/>
              </a:spcAft>
              <a:buClr>
                <a:schemeClr val="accent1"/>
              </a:buClr>
              <a:buSzPts val="2400"/>
              <a:buChar char="•"/>
            </a:pPr>
            <a:r>
              <a:rPr lang="fr-FR" sz="2400" dirty="0"/>
              <a:t>Augmentation des cycles d'endettement, incapacité à fournir le nécessaire pour l'école. </a:t>
            </a:r>
          </a:p>
          <a:p>
            <a:pPr marL="228600" lvl="0" indent="-228600" algn="l" rtl="0">
              <a:lnSpc>
                <a:spcPct val="90000"/>
              </a:lnSpc>
              <a:spcBef>
                <a:spcPts val="0"/>
              </a:spcBef>
              <a:spcAft>
                <a:spcPts val="0"/>
              </a:spcAft>
              <a:buClr>
                <a:schemeClr val="accent1"/>
              </a:buClr>
              <a:buSzPts val="2400"/>
              <a:buChar char="•"/>
            </a:pPr>
            <a:r>
              <a:rPr lang="fr-FR" sz="2400" dirty="0"/>
              <a:t>Impact psychosocial </a:t>
            </a:r>
          </a:p>
          <a:p>
            <a:pPr marL="228600" lvl="0" indent="-228600" algn="l" rtl="0">
              <a:lnSpc>
                <a:spcPct val="90000"/>
              </a:lnSpc>
              <a:spcBef>
                <a:spcPts val="0"/>
              </a:spcBef>
              <a:spcAft>
                <a:spcPts val="0"/>
              </a:spcAft>
              <a:buClr>
                <a:schemeClr val="accent1"/>
              </a:buClr>
              <a:buSzPts val="2400"/>
              <a:buChar char="•"/>
            </a:pPr>
            <a:r>
              <a:rPr lang="fr-FR" sz="2400" dirty="0"/>
              <a:t>Les impacts empêchent la mise en place de soutiens importants pour les enfants qui travaillent et la fréquentation scolaire</a:t>
            </a:r>
            <a:endParaRPr dirty="0"/>
          </a:p>
          <a:p>
            <a:pPr marL="228600" lvl="0" indent="-228600" algn="l" rtl="0">
              <a:lnSpc>
                <a:spcPct val="90000"/>
              </a:lnSpc>
              <a:spcBef>
                <a:spcPts val="1000"/>
              </a:spcBef>
              <a:spcAft>
                <a:spcPts val="0"/>
              </a:spcAft>
              <a:buSzPts val="2400"/>
              <a:buChar char="•"/>
            </a:pPr>
            <a:r>
              <a:rPr lang="en-GB" sz="2400" dirty="0"/>
              <a:t>Disponibilité d'une école secondaire</a:t>
            </a:r>
            <a:endParaRPr dirty="0"/>
          </a:p>
        </p:txBody>
      </p:sp>
      <p:sp>
        <p:nvSpPr>
          <p:cNvPr id="281" name="Google Shape;281;p8"/>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1"/>
              </a:buClr>
              <a:buSzPts val="3200"/>
              <a:buFont typeface="Helvetica Neue"/>
              <a:buNone/>
            </a:pPr>
            <a:r>
              <a:rPr lang="en-GB" dirty="0"/>
              <a:t>DISCUSSION : ISLA</a:t>
            </a:r>
            <a:endParaRPr dirty="0"/>
          </a:p>
        </p:txBody>
      </p:sp>
      <p:pic>
        <p:nvPicPr>
          <p:cNvPr id="282" name="Google Shape;282;p8"/>
          <p:cNvPicPr preferRelativeResize="0"/>
          <p:nvPr/>
        </p:nvPicPr>
        <p:blipFill rotWithShape="1">
          <a:blip r:embed="rId3">
            <a:alphaModFix/>
          </a:blip>
          <a:srcRect/>
          <a:stretch/>
        </p:blipFill>
        <p:spPr>
          <a:xfrm>
            <a:off x="10070907" y="358537"/>
            <a:ext cx="1435100" cy="939800"/>
          </a:xfrm>
          <a:prstGeom prst="rect">
            <a:avLst/>
          </a:prstGeom>
          <a:noFill/>
          <a:ln>
            <a:noFill/>
          </a:ln>
        </p:spPr>
      </p:pic>
      <p:pic>
        <p:nvPicPr>
          <p:cNvPr id="283" name="Google Shape;283;p8"/>
          <p:cNvPicPr preferRelativeResize="0">
            <a:picLocks noGrp="1"/>
          </p:cNvPicPr>
          <p:nvPr>
            <p:ph type="pic" idx="2"/>
          </p:nvPr>
        </p:nvPicPr>
        <p:blipFill rotWithShape="1">
          <a:blip r:embed="rId4">
            <a:alphaModFix/>
          </a:blip>
          <a:srcRect l="22887" r="22886"/>
          <a:stretch/>
        </p:blipFill>
        <p:spPr>
          <a:xfrm>
            <a:off x="0" y="0"/>
            <a:ext cx="4340225" cy="68580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9"/>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fontScale="85000" lnSpcReduction="20000"/>
          </a:bodyPr>
          <a:lstStyle/>
          <a:p>
            <a:pPr marL="228600" lvl="0" indent="-228600" algn="l" rtl="0">
              <a:lnSpc>
                <a:spcPct val="90000"/>
              </a:lnSpc>
              <a:spcBef>
                <a:spcPts val="0"/>
              </a:spcBef>
              <a:spcAft>
                <a:spcPts val="0"/>
              </a:spcAft>
              <a:buSzPts val="2800"/>
              <a:buChar char="•"/>
            </a:pPr>
            <a:r>
              <a:rPr lang="fr-FR" sz="2900" dirty="0"/>
              <a:t>Opportunités d'éducation limitées ou inexistantes</a:t>
            </a:r>
          </a:p>
          <a:p>
            <a:pPr marL="228600" lvl="0" indent="-228600" algn="l" rtl="0">
              <a:lnSpc>
                <a:spcPct val="90000"/>
              </a:lnSpc>
              <a:spcBef>
                <a:spcPts val="0"/>
              </a:spcBef>
              <a:spcAft>
                <a:spcPts val="0"/>
              </a:spcAft>
              <a:buSzPts val="2800"/>
              <a:buChar char="•"/>
            </a:pPr>
            <a:r>
              <a:rPr lang="fr-FR" sz="2900" dirty="0"/>
              <a:t>Possibilité pour les enfants de se livrer au travail </a:t>
            </a:r>
          </a:p>
          <a:p>
            <a:pPr marL="228600" lvl="0" indent="-228600" algn="l" rtl="0">
              <a:lnSpc>
                <a:spcPct val="90000"/>
              </a:lnSpc>
              <a:spcBef>
                <a:spcPts val="0"/>
              </a:spcBef>
              <a:spcAft>
                <a:spcPts val="0"/>
              </a:spcAft>
              <a:buSzPts val="2800"/>
              <a:buChar char="•"/>
            </a:pPr>
            <a:r>
              <a:rPr lang="fr-FR" sz="2900" dirty="0"/>
              <a:t>Manque de soutien pour les enfants non scolarisés </a:t>
            </a:r>
          </a:p>
          <a:p>
            <a:pPr marL="228600" lvl="0" indent="-228600" algn="l" rtl="0">
              <a:lnSpc>
                <a:spcPct val="90000"/>
              </a:lnSpc>
              <a:spcBef>
                <a:spcPts val="0"/>
              </a:spcBef>
              <a:spcAft>
                <a:spcPts val="0"/>
              </a:spcAft>
              <a:buSzPts val="2800"/>
              <a:buChar char="•"/>
            </a:pPr>
            <a:r>
              <a:rPr lang="fr-FR" sz="2900" dirty="0"/>
              <a:t>Marginalisation économique</a:t>
            </a:r>
          </a:p>
          <a:p>
            <a:pPr marL="228600" lvl="0" indent="-228600" algn="l" rtl="0">
              <a:lnSpc>
                <a:spcPct val="90000"/>
              </a:lnSpc>
              <a:spcBef>
                <a:spcPts val="0"/>
              </a:spcBef>
              <a:spcAft>
                <a:spcPts val="0"/>
              </a:spcAft>
              <a:buSzPts val="2800"/>
              <a:buChar char="•"/>
            </a:pPr>
            <a:r>
              <a:rPr lang="fr-FR" sz="2900" dirty="0"/>
              <a:t>Impact des blessures et des handicaps du père</a:t>
            </a:r>
          </a:p>
          <a:p>
            <a:pPr marL="228600" lvl="0" indent="-228600" algn="l" rtl="0">
              <a:lnSpc>
                <a:spcPct val="90000"/>
              </a:lnSpc>
              <a:spcBef>
                <a:spcPts val="0"/>
              </a:spcBef>
              <a:spcAft>
                <a:spcPts val="0"/>
              </a:spcAft>
              <a:buSzPts val="2800"/>
              <a:buChar char="•"/>
            </a:pPr>
            <a:r>
              <a:rPr lang="fr-FR" sz="2900" dirty="0"/>
              <a:t>Risque que les frères et sœurs soient poussés à se lancer dans une activité génératrice de revenus </a:t>
            </a:r>
          </a:p>
          <a:p>
            <a:pPr marL="228600" lvl="0" indent="-228600" algn="l" rtl="0">
              <a:lnSpc>
                <a:spcPct val="90000"/>
              </a:lnSpc>
              <a:spcBef>
                <a:spcPts val="0"/>
              </a:spcBef>
              <a:spcAft>
                <a:spcPts val="0"/>
              </a:spcAft>
              <a:buSzPts val="2800"/>
              <a:buChar char="•"/>
            </a:pPr>
            <a:r>
              <a:rPr lang="fr-FR" sz="2900" dirty="0"/>
              <a:t>Sécurité à l'école </a:t>
            </a:r>
          </a:p>
          <a:p>
            <a:pPr marL="228600" lvl="0" indent="-228600" algn="l" rtl="0">
              <a:lnSpc>
                <a:spcPct val="90000"/>
              </a:lnSpc>
              <a:spcBef>
                <a:spcPts val="0"/>
              </a:spcBef>
              <a:spcAft>
                <a:spcPts val="0"/>
              </a:spcAft>
              <a:buSzPts val="2800"/>
              <a:buChar char="•"/>
            </a:pPr>
            <a:r>
              <a:rPr lang="fr-FR" sz="2900" dirty="0"/>
              <a:t>Travail forcé ? </a:t>
            </a:r>
          </a:p>
          <a:p>
            <a:pPr marL="228600" lvl="0" indent="-228600" algn="l" rtl="0">
              <a:lnSpc>
                <a:spcPct val="90000"/>
              </a:lnSpc>
              <a:spcBef>
                <a:spcPts val="0"/>
              </a:spcBef>
              <a:spcAft>
                <a:spcPts val="0"/>
              </a:spcAft>
              <a:buSzPts val="2800"/>
              <a:buChar char="•"/>
            </a:pPr>
            <a:r>
              <a:rPr lang="fr-FR" sz="2900" dirty="0"/>
              <a:t>Risque de recrutement dans les forces armées ?</a:t>
            </a:r>
          </a:p>
          <a:p>
            <a:pPr marL="228600" lvl="0" indent="-50800" algn="l" rtl="0">
              <a:lnSpc>
                <a:spcPct val="90000"/>
              </a:lnSpc>
              <a:spcBef>
                <a:spcPts val="1000"/>
              </a:spcBef>
              <a:spcAft>
                <a:spcPts val="0"/>
              </a:spcAft>
              <a:buClr>
                <a:schemeClr val="accent1"/>
              </a:buClr>
              <a:buSzPts val="2800"/>
              <a:buNone/>
            </a:pPr>
            <a:endParaRPr dirty="0"/>
          </a:p>
        </p:txBody>
      </p:sp>
      <p:sp>
        <p:nvSpPr>
          <p:cNvPr id="290" name="Google Shape;290;p9"/>
          <p:cNvSpPr txBox="1">
            <a:spLocks noGrp="1"/>
          </p:cNvSpPr>
          <p:nvPr>
            <p:ph type="title"/>
          </p:nvPr>
        </p:nvSpPr>
        <p:spPr>
          <a:xfrm>
            <a:off x="4890100" y="581913"/>
            <a:ext cx="6943302"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1"/>
              </a:buClr>
              <a:buSzPts val="3200"/>
              <a:buFont typeface="Helvetica Neue"/>
              <a:buNone/>
            </a:pPr>
            <a:r>
              <a:rPr lang="en-GB" dirty="0"/>
              <a:t>DISCUSSION : TAHIR</a:t>
            </a:r>
            <a:endParaRPr dirty="0"/>
          </a:p>
        </p:txBody>
      </p:sp>
      <p:pic>
        <p:nvPicPr>
          <p:cNvPr id="291" name="Google Shape;291;p9"/>
          <p:cNvPicPr preferRelativeResize="0"/>
          <p:nvPr/>
        </p:nvPicPr>
        <p:blipFill rotWithShape="1">
          <a:blip r:embed="rId3">
            <a:alphaModFix/>
          </a:blip>
          <a:srcRect/>
          <a:stretch/>
        </p:blipFill>
        <p:spPr>
          <a:xfrm>
            <a:off x="10070907" y="358537"/>
            <a:ext cx="1435100" cy="939800"/>
          </a:xfrm>
          <a:prstGeom prst="rect">
            <a:avLst/>
          </a:prstGeom>
          <a:noFill/>
          <a:ln>
            <a:noFill/>
          </a:ln>
        </p:spPr>
      </p:pic>
      <p:pic>
        <p:nvPicPr>
          <p:cNvPr id="292" name="Google Shape;292;p9"/>
          <p:cNvPicPr preferRelativeResize="0">
            <a:picLocks noGrp="1"/>
          </p:cNvPicPr>
          <p:nvPr>
            <p:ph type="pic" idx="2"/>
          </p:nvPr>
        </p:nvPicPr>
        <p:blipFill rotWithShape="1">
          <a:blip r:embed="rId4">
            <a:alphaModFix/>
          </a:blip>
          <a:srcRect l="25193" r="25193"/>
          <a:stretch/>
        </p:blipFill>
        <p:spPr>
          <a:xfrm>
            <a:off x="0" y="0"/>
            <a:ext cx="4340225" cy="685800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Custom 3">
      <a:dk1>
        <a:srgbClr val="545554"/>
      </a:dk1>
      <a:lt1>
        <a:srgbClr val="FFFFFF"/>
      </a:lt1>
      <a:dk2>
        <a:srgbClr val="212E3B"/>
      </a:dk2>
      <a:lt2>
        <a:srgbClr val="E7E6E6"/>
      </a:lt2>
      <a:accent1>
        <a:srgbClr val="02628C"/>
      </a:accent1>
      <a:accent2>
        <a:srgbClr val="0388C5"/>
      </a:accent2>
      <a:accent3>
        <a:srgbClr val="97467C"/>
      </a:accent3>
      <a:accent4>
        <a:srgbClr val="94CC7A"/>
      </a:accent4>
      <a:accent5>
        <a:srgbClr val="029FA0"/>
      </a:accent5>
      <a:accent6>
        <a:srgbClr val="405D78"/>
      </a:accent6>
      <a:hlink>
        <a:srgbClr val="67B7DB"/>
      </a:hlink>
      <a:folHlink>
        <a:srgbClr val="36A1D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2600</TotalTime>
  <Words>6435</Words>
  <Application>Microsoft Office PowerPoint</Application>
  <PresentationFormat>Grand écran</PresentationFormat>
  <Paragraphs>601</Paragraphs>
  <Slides>34</Slides>
  <Notes>34</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34</vt:i4>
      </vt:variant>
    </vt:vector>
  </HeadingPairs>
  <TitlesOfParts>
    <vt:vector size="40" baseType="lpstr">
      <vt:lpstr>Noto Sans Symbols</vt:lpstr>
      <vt:lpstr>Courier New</vt:lpstr>
      <vt:lpstr>Arial</vt:lpstr>
      <vt:lpstr>Helvetica Neue</vt:lpstr>
      <vt:lpstr>Calibri</vt:lpstr>
      <vt:lpstr>Office Theme</vt:lpstr>
      <vt:lpstr>Présentation PowerPoint</vt:lpstr>
      <vt:lpstr>Présentation PowerPoint</vt:lpstr>
      <vt:lpstr>Présentation PowerPoint</vt:lpstr>
      <vt:lpstr>LIENS ENTRE ÉDUCATION ET TRAVAIL DES ENFANTS</vt:lpstr>
      <vt:lpstr>DISCUSSION: QU'EN PENSEZ-VOUS ?</vt:lpstr>
      <vt:lpstr>DISCUSSION : DANIEL</vt:lpstr>
      <vt:lpstr>DISCUSSION : MARIA</vt:lpstr>
      <vt:lpstr>DISCUSSION : ISLA</vt:lpstr>
      <vt:lpstr>DISCUSSION : TAHIR</vt:lpstr>
      <vt:lpstr>Présentation PowerPoint</vt:lpstr>
      <vt:lpstr>Présentation PowerPoint</vt:lpstr>
      <vt:lpstr>PRÉVENIR ET RÉPONDRE AU TRAVAIL DES ENFANTS PAR L'ÉDUCATION </vt:lpstr>
      <vt:lpstr>PRÉSENTATION RAPIDE</vt:lpstr>
      <vt:lpstr>NORMES MINIMALES DE L'INEE POUR L'ÉDUCATION EN SITUATION D'URGENCE</vt:lpstr>
      <vt:lpstr>ACTIVITÉ: QUE FERIEZ-VOUS ? </vt:lpstr>
      <vt:lpstr>ACTIVITÉ: QUE FERIEZ-VOUS ?  </vt:lpstr>
      <vt:lpstr>NORMES FONDAMENTALES :   PARTICIPATION COMMUNAUTAIRE</vt:lpstr>
      <vt:lpstr>NORMES FONDAMENTALES :  COORDINATION</vt:lpstr>
      <vt:lpstr>NORMES FONDAMENTALES : ANALYSE</vt:lpstr>
      <vt:lpstr>ACCÈS ET ENVIRONNEMENT D’APPRENTISSAGE: ÉGALITÉ D’ACCÈS</vt:lpstr>
      <vt:lpstr>ACCÈS ET ENVIRONNEMENT D’APPRENTISSAGE: PROTECTION &amp; BIEN-ÊTRE</vt:lpstr>
      <vt:lpstr>ACCÈS ET ENVIRONNEMENT D’APPRENTISSAGE:  ÉTABLISSEMENTS ET SERVICES</vt:lpstr>
      <vt:lpstr>ENSEIGNEMENT &amp; APPRENTISSAGE </vt:lpstr>
      <vt:lpstr>ENSEIGNANTS ET AUTRES PERSONNELS DE L’ÉDUCATION</vt:lpstr>
      <vt:lpstr>LOIS ET POLITIQUES ÉDUCATIVES</vt:lpstr>
      <vt:lpstr>ACTIVITÉ: QUE POURRAIT-ON FAIRE ? </vt:lpstr>
      <vt:lpstr>DE LA PETITE ENFANCE À L'ADOLESCENCE </vt:lpstr>
      <vt:lpstr>Présentation PowerPoint</vt:lpstr>
      <vt:lpstr>LUTTER CONTRE LE TRAVAIL DES ENFANTS PAR L'ÉDUCATION DE LA PETITE ENFANCE </vt:lpstr>
      <vt:lpstr>ENSEIGNEMENT ET FORMATION TECHNIQUES ET PROFESSIONNELS (EFTP)</vt:lpstr>
      <vt:lpstr>Présentation PowerPoint</vt:lpstr>
      <vt:lpstr>CRÉER DES OPPORTUNITÉS D'EFTP POUR  LES ADOLESCENTS</vt:lpstr>
      <vt:lpstr>ACTIVITÉ : ÉLARGIR LES POSSIBILITÉS DE RÉPONSE AU TRAVAIL DES ENFANTS</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Colleen Fitzgerald</dc:creator>
  <cp:lastModifiedBy>Dominique Mwepu</cp:lastModifiedBy>
  <cp:revision>111</cp:revision>
  <dcterms:created xsi:type="dcterms:W3CDTF">2017-12-20T18:51:03Z</dcterms:created>
  <dcterms:modified xsi:type="dcterms:W3CDTF">2023-05-15T17:15:04Z</dcterms:modified>
</cp:coreProperties>
</file>