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Helvetica Neue" panose="020B060402020202020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jPW45sFjIW60jnM9idVZHm2iDz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86928" autoAdjust="0"/>
  </p:normalViewPr>
  <p:slideViewPr>
    <p:cSldViewPr snapToGrid="0">
      <p:cViewPr varScale="1">
        <p:scale>
          <a:sx n="71" d="100"/>
          <a:sy n="71" d="100"/>
        </p:scale>
        <p:origin x="111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customschemas.google.com/relationships/presentationmetadata" Target="meta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5" name="Google Shape;2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dans les pays où les taux de travail des enfants sont élevés ou en augmentation en raison d'une crise humanitaire, en particulier parallèlement à d'autres problèmes de protection de l'enfance, les charges de travail élevées peuvent dépasser la capacité de gestion de cas existante. Si tel est le cas, les organisations individuelles et les groupes de coordination devront se mettre d'accord sur la manière de hiérarchiser les cas, afin de gérer leur charge de travail pour déterminer conjointement quels cas sont considérés comme des cas à faible, moyen ou haut risque, quelles actions de suivi sont nécessaires à chacun de ces niveaux de risque et apporter un soutien urgent aux enfants qui sont dans des situations mettant leur vie en danger. Étant donné que la vulnérabilité des enfants est influencée par une variété de facteurs de risque et de protection qui peuvent changer en fonction des circonstances, il peut être utile de considérer le travail des enfants comme un continuum où les enfants peuvent aller et venir en fonction des facteurs de risque et de protection en place. Par exemple, un enfant qui était scolarisé avant la crise (faible risque) peut être contraint d'abandonner l'école et de se tourner vers le travail des enfants (risque moyen) pendant la crise en raison de la perte des moyens de subsistance de sa famille ; ou un enfant qui était en situation de travail des enfants avant la crise (risque moyen) peut être séparé de sa famille pendant la crise et être très vulnérable à la traite, qui est l'une des pires formes de travail des enfants (haut risque). De même, en soutenant un adolescent qui est astreint au travail des enfants dangereux, avec un ensemble de gestion de cas comprenant des stratégies de réduction des préjudices, l'accès à l'EFTP, la préparation à un travail décent, et le soutien au revenu des tuteurs, un enfant peut passer d'un risque élevé à un risque moyen. </a:t>
            </a:r>
          </a:p>
          <a:p>
            <a:pPr marL="0" lvl="0" indent="0" algn="l" rtl="0">
              <a:spcBef>
                <a:spcPts val="0"/>
              </a:spcBef>
              <a:spcAft>
                <a:spcPts val="0"/>
              </a:spcAft>
              <a:buNone/>
            </a:pPr>
            <a:endParaRPr dirty="0"/>
          </a:p>
        </p:txBody>
      </p:sp>
      <p:sp>
        <p:nvSpPr>
          <p:cNvPr id="292" name="Google Shape;29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critères de vulnérabilité de la gestion de cas pour le travail des enfants, ainsi qu'une matrice de risque basée sur le continuum peuvent aider à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Définir les différents types de travail des enfants et les conditions associées à différents niveaux de risque et les actions de gestion de cas correspondantes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Aider les gestionnaires de cas à évaluer, analyser et déterminer le niveau de risque d'un enfant en particulier et à prendre les mesures nécessaires pour répondre à ses besoins ;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Fixer des critères de vulnérabilité spécifiques au contexte, en fonction de la capacité des services de gestion de cas ;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Déterminer clairement quels enfants peuvent être soutenus par la gestion de cas et quels enfants doivent être soutenus par d'autres interventions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Faire participer les enfants, les tuteurs et la communauté à la validation des critères de vulnérabilité. </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300" name="Google Shape;30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Un ensemble de prise en charge holistique doit être spécifique à l'âge et au genre et répondre aux facteurs de risque et aux niveaux de préjudice associés aux activités productives des enfants, au travail des enfants et aux pires formes (spécifiques) de travail des enfants. Les interventions clés comprennent, sans s'y limiter, des activités sociales, des groupes de pairs, des programmes de mentorat et de compétences de vie, des soins de santé, y compris des aides pour les déficiences potentielles, des services de santé sexuelle et reproductive (SSR) et une santé mentale et un soutien psychosocial (SMSPS), des parcours depuis l'école maternelle jusqu'à l'éducation formelle et non formelle et, en fin de compte, un travail décent ; un soutien parental, y compris pour les mères/pères adolescents ainsi que pour leurs parents (d'accueil) ou leurs tuteurs ; et des actions visant à lutter contre la stigmatisation, la discrimination et la marginalisation des enfants autrefois astreints au travail des enfants ou aux PFTE.</a:t>
            </a:r>
            <a:endParaRPr dirty="0"/>
          </a:p>
        </p:txBody>
      </p:sp>
      <p:sp>
        <p:nvSpPr>
          <p:cNvPr id="308" name="Google Shape;30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Cette illustration est un exemple de modèle de soutien à plusieurs niveaux, mais les actions de réponse spécifiques doivent toujours être déterminées dans le contexte local</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modèles de soutien à plusieurs niveaux peuvent aider à définir clairement des réponses de programmation différentielles pour les cas, en soulignant les actions clés pour les niveaux à haut risque, moyen et faible, à développer des procédures opérationnelles standardisées (POS) pour les cas à haut risque qui impliquent des risques de protection multiples, y compris les PFTE et les VSS, et à promouvoir les services de gestion de cas comme une priorité pour les enfants identifiés comme étant à haut risque.</a:t>
            </a:r>
            <a:endParaRPr dirty="0"/>
          </a:p>
        </p:txBody>
      </p:sp>
      <p:sp>
        <p:nvSpPr>
          <p:cNvPr id="315" name="Google Shape;31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S'accorder sur les actions pour une réponse rapide et adéquate aux cas à faible, moyen et haut risque, afin de soutenir la programmation de la gestion différenciée de cas pour les enfants en situation de travail des enfants. Cela comprend :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calendrier et les étapes des évaluations complètes des enfants identifiés à différents niveaux. S'assurer que ceux-ci sont alignés sur les standards minimums mondiaux et convenus dans le contexte local entre les partenaires de gestion de cas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développement/adaptation des outils de gestion de cas ou des outils d'identification, d'enregistrement et d'évaluation qui incluent les facteurs de risque et de protection du travail des enfants, en s'assurant que les formulaires d'évaluation saisissent les informations sur l'accès à l'éducation formelle ou non formelle ou à la formation professionnelle adaptée à l'âge, et les obstacles potentiels à l'éducation</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facteurs de risque ou de protection supplémentaires tels que le handicap, la mauvaise santé, la séparation de la famille, les enfants associés à des forces armées et à des groupes armés, et les abus sexuels ; l'environnement familial de l'enfant et sa relation avec le travail de l'enfant, comme sa situation de vie, avec ou sans ses parents/tuteurs, lorsqu'il ne vit pas avec ses parents, le type de contact qu'il a avec ses parents</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capacité des familles à répondre aux besoins fondamentaux, les indicateurs de négligence, la compréhension et les attitudes des parents à l'égard du travail des enfants, le rôle des parents/tuteurs et de la famille dans la création/facilitation du travail des enfants, le revenu familial et les informations sur les membres de la famille qui travaillent, rémunérés ou non, le rôle du revenu des enfants dans le ménage et l'utilisation de ce revenu</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conditions et les dangers du lieu de travail, tels que le lieu et avec qui l'enfant travaille, le type de travail et les tâches qu'il effectue, ses horaires et son emploi du temps, la nature du travail, qu'il soit volontaire ou forcé, son niveau de liberté et de choix, l'exposition aux abus ou à la violence sexuelle ou physique, les dangers physiques, leurs conséquences et la rémunération</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discrimination et la marginalisation de l'enfant et/ou de la famille et comment cela influence les risques de travail des enfants. </a:t>
            </a: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23" name="Google Shape;32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procédures doivent inclure la manière dont les cas sont discutés et traités entre les gestionnaires de cas et leurs responsables ou superviseurs avant et pendant toute action envers l'enfant et/ou sa famille.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POS doivent être développées entre les agences de gestion de cas de protection de l'enfance, les forces de l'ordre et les autres acteurs concernés, tels que les acteurs de la protection sociale et de la prise en charge alternative pour les situations qui nécessitent le retrait ou le sauvetage d'un enfant - par exemple, l'interception de la traite des enfants, des EAFGA ou de l'exploitation sexuelle commerciale. Il ne faut pas oublier que les ONG et les agences de l'ONU n'ont généralement pas le mandat de retirer les enfants des situations à haut risque, bien que dans certains endroits, elles puissent être autorisées par les ministères de la Justice par le biais d'une décision judiciaire ou par les ministères des Affaires sociales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POS sont également nécessaires pour les enfants dans des conditions où le retrait ou le sauvetage d'un enfant est nécessaire mais n'est pas possible ou n'est pas dans l'intérêt supérieur de l'enfant. Il s'agit notamment d'assurer la liaison avec les acteurs concernés, y compris les forces de l'ordre, afin de planifier des actions permettant de répondre aux besoins de l'enfant sans le mettre en danger, lui ou les membres du personnel. Lorsque les enfants qui travaillent sont des réfugiés, des personnes déplacées à l'intérieur de leur pays ou des migrants, il convient de suivre les procédures de gestion de cas définies par les agences compétentes, telles que les services gouvernementaux, le UNHCR ou l'OIM</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331" name="Google Shape;33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9" name="Google Shape;33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7" name="Google Shape;34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3" name="Google Shape;23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40" name="Google Shape;24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7" name="Google Shape;25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Les principes fondamentaux incluent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disposer d'une capacité adéquate pour le faire en conformité avec les standards minimums de protection de l'enfance, notamment : </a:t>
            </a:r>
            <a:endParaRPr dirty="0"/>
          </a:p>
          <a:p>
            <a:pPr marL="628650" marR="0" lvl="1"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l'expertise technique en matière de protection de l'enfance et de gestion de cas doit être fournie par des gestionnaires de cas qualifiés, qui travaillent sous une supervision adéquate ;</a:t>
            </a:r>
            <a:r>
              <a:rPr lang="en-GB" sz="1200" dirty="0">
                <a:solidFill>
                  <a:schemeClr val="dk1"/>
                </a:solidFill>
                <a:latin typeface="Calibri"/>
                <a:ea typeface="Calibri"/>
                <a:cs typeface="Calibri"/>
                <a:sym typeface="Calibri"/>
              </a:rPr>
              <a:t> </a:t>
            </a:r>
            <a:endParaRPr dirty="0"/>
          </a:p>
          <a:p>
            <a:pPr marL="628650" marR="0" lvl="1"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gestionnaires de cas spécialisés, responsables de l'évaluation, de la planification de la prise en charge et de la mise en œuvre, y compris des visites à domicile, pour fournir des services individuels, faciliter les référencements et assurer le suivi ; </a:t>
            </a:r>
            <a:endParaRPr dirty="0"/>
          </a:p>
          <a:p>
            <a:pPr marL="628650" marR="0" lvl="1"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l'accès à un financement adéquat pour des services de qualité aux enfants, pour une durée minimale de six mois mais idéalement plus longue, afin que les enfants puissent être soutenus jusqu'à ce que leurs besoins holistiques soient satisfaits ; </a:t>
            </a:r>
            <a:r>
              <a:rPr lang="en-GB" sz="1200" dirty="0">
                <a:solidFill>
                  <a:schemeClr val="dk1"/>
                </a:solidFill>
                <a:latin typeface="Calibri"/>
                <a:ea typeface="Calibri"/>
                <a:cs typeface="Calibri"/>
                <a:sym typeface="Calibri"/>
              </a:rPr>
              <a:t> </a:t>
            </a:r>
            <a:endParaRPr dirty="0"/>
          </a:p>
          <a:p>
            <a:pPr marL="628650" marR="0" lvl="1"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et la capacité de fournir des services directs ou de procéder à un référencement vers un soutien holistique adapté aux enfants et à leurs tuteurs, y compris les besoins fondamentaux, la sécurité alimentaire et les moyens de subsistance, l'éducation, la santé et d'autres services essentiels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gestionnaires de cas et les superviseurs doivent bénéficier d'une orientation pratique pour les aider à évaluer les enfants qui travaillent, à évaluer l'environnement de travail et de vie des enfants, et à identifier les types et les conditions dangereuses des activités productives des enfants, ainsi que les signes avant-coureurs d'autres PFTE. Cela implique d'avoir des formulaires où les types et les conditions de travail des enfants sont intégrés dans les formulaires de gestion de cas et des systèmes d'information sur la protection de l'enfance/VBG qui soutiennent les services de gestion de cas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organisations qui assurent la gestion de cas pour les enfants astreints au travail des enfants doivent identifier et atténuer les risques de sécurité pour les gestionnaires de cas, car ils seront amenés à s'engager et à négocier avec les employeurs, y compris les parents/membres de la famille, les pairs ou les réseaux criminels pour lesquels les enfants travaillent. Bien que tout travail des enfants puisse, dans un sens, être considéré comme illégal, il existe des formes qui sont souvent voilées et très cachées, en particulier celles des PFTE et des industries illicites. Les gestionnaires de cas doivent être équipés pour mener à bien leur travail en toute sécurité</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Et bien sûr, toute organisation assurant la gestion de cas doit soutenir le suivi et l'analyse de ses cas et des tendances plus larges du travail des enfants dans le contexte, grâce à des systèmes de gestion de l'information adéquats qui induisent des indicateurs du travail des enfants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263" name="Google Shape;26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gestion de cas doit être coordonnée par le biais des structures de coordination de la protection de l'enfance et/ou de la gestion de cas inter-agences humanitaires locales ou nationales, qui comprennent les acteurs gouvernementaux concernés, les organisations de protection de l'enfance et d'autres prestataires de services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convient d'identifier et de faire un état des lieux des fonctionnalités, des capacités, des critères d'éligibilité et de la couverture des systèmes de gestion de cas de travail des enfants existants, tels que les systèmes de suivi du travail des enfants (STE), les services de gestion de cas de VBG, les systèmes de gestion de cas pour les PFTE spécifiques tels que ceux prévus par la résolution 1612 du Conseil de sécurité, les EAFGA, ou les services de gestion de cas mis en place dans les contextes de réfugiés, y compris la procédure de l'intérêt supérieur menée par le UNHCR et ses partenaires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Ainsi que l'identification des prestataires de services clés à travers les secteurs qui devraient être inclus dans la réponse pour les enfants en situation de travail des enfants</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Grâce à la coordination, les partenaires doivent s'efforcer d'harmoniser les procédures de gestion de cas, d'établir une matrice des risques et des standards minimums pour les ensembles de services au niveau inter-agences afin de garantir que les enfants astreints au travail des enfants et les PFTE reçoivent le même niveau de qualité et des types de services similaires, indépendamment des systèmes de gestion de cas dont ils bénéficient. Lorsque des enfants doivent être retirés ou secourus des PFTE, par exemple des enfants impliqués dans des activités illicites, dans l'exploitation sexuelle commerciale ou dans l'esclavage, cela ne doit se faire qu'avec l'agence ou les agences légitimes, mandatées au niveau national, qui sont autorisées à procéder au retrait, à la démobilisation et/ou au sauvetage des enfants. Des POS claires doivent être élaborées pour soutenir la gestion de cas. Des POS doivent également être élaborées pour les enfants qui disparaissent ou qui se déplacent pour travailler ou qui sont victimes de la traite, en établissant des procédures de recherche et de suivi des enfants disparus ou victimes de la traite avec les partenaires concernés et en analysant les causes de la disparition ou du déplacement des enfants afin de s'attaquer aux facteurs de risque de la migration et de la traite des enfants. </a:t>
            </a:r>
            <a:endParaRPr sz="1800" dirty="0">
              <a:solidFill>
                <a:schemeClr val="dk1"/>
              </a:solidFill>
              <a:latin typeface="Calibri"/>
              <a:ea typeface="Calibri"/>
              <a:cs typeface="Calibri"/>
              <a:sym typeface="Calibri"/>
            </a:endParaRPr>
          </a:p>
          <a:p>
            <a:pPr marL="285750" lvl="0" indent="-171450" algn="l" rtl="0">
              <a:spcBef>
                <a:spcPts val="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742950" lvl="1" indent="-171450" algn="l" rtl="0">
              <a:spcBef>
                <a:spcPts val="0"/>
              </a:spcBef>
              <a:spcAft>
                <a:spcPts val="0"/>
              </a:spcAft>
              <a:buClr>
                <a:schemeClr val="dk1"/>
              </a:buClr>
              <a:buSzPts val="1800"/>
              <a:buFont typeface="Arial"/>
              <a:buNone/>
            </a:pPr>
            <a:endParaRPr sz="1800" dirty="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p:txBody>
      </p:sp>
      <p:sp>
        <p:nvSpPr>
          <p:cNvPr id="271" name="Google Shape;27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mesures visant à favoriser le succès des référencements incluent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fonds d'urgence dans les budgets de gestion de cas, afin que les gestionnaires de cas puissent utiliser ces fonds pour soutenir la mise en œuvre des plans de prise en charge, et pour couvrir divers coûts : par exemple, des référencements médicaux d'urgence, des équipements pour soutenir les stratégies de réduction des préjudices, ou des frais pour des services spécialisés ou d'autres besoins de soutien individuels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planification du temps et de la facilitation pour permettre aux gestionnaires de cas d'accompagner les enfants et les tuteurs vers les services de référencement, comme le transport, la traduction, le remplissage de formulaires et la navigation dans des systèmes qu'ils ne connaissent peut-être pas ;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Aider les partenaires de référencement à renforcer leurs capacités à fournir des services aux enfants qui sont (ou qui étaient) en situation de travail des enfants. Il peut être nécessaire de renforcer les capacités des prestataires de services éducatifs tels que les écoles, les centres d'EFTP, les services de santé, y compris les prestataires de la SMSPS, ou les prestataires de services juridiques. Un soutien à la formation, par exemple la prise en charge des enfants survivants, et un soutien opérationnel, par exemple l'équipement des services avec du matériel adapté aux enfants et aux adolescents, peuvent être utiles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279" name="Google Shape;27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9"/>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9"/>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19"/>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9"/>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2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8" name="Google Shape;68;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2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73" name="Google Shape;73;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6"/>
        <p:cNvGrpSpPr/>
        <p:nvPr/>
      </p:nvGrpSpPr>
      <p:grpSpPr>
        <a:xfrm>
          <a:off x="0" y="0"/>
          <a:ext cx="0" cy="0"/>
          <a:chOff x="0" y="0"/>
          <a:chExt cx="0" cy="0"/>
        </a:xfrm>
      </p:grpSpPr>
      <p:sp>
        <p:nvSpPr>
          <p:cNvPr id="77" name="Google Shape;7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8" name="Google Shape;78;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79" name="Google Shape;79;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0" name="Google Shape;80;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3"/>
        <p:cNvGrpSpPr/>
        <p:nvPr/>
      </p:nvGrpSpPr>
      <p:grpSpPr>
        <a:xfrm>
          <a:off x="0" y="0"/>
          <a:ext cx="0" cy="0"/>
          <a:chOff x="0" y="0"/>
          <a:chExt cx="0" cy="0"/>
        </a:xfrm>
      </p:grpSpPr>
      <p:sp>
        <p:nvSpPr>
          <p:cNvPr id="84" name="Google Shape;8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5" name="Google Shape;85;p3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86" name="Google Shape;86;p3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7" name="Google Shape;87;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90"/>
        <p:cNvGrpSpPr/>
        <p:nvPr/>
      </p:nvGrpSpPr>
      <p:grpSpPr>
        <a:xfrm>
          <a:off x="0" y="0"/>
          <a:ext cx="0" cy="0"/>
          <a:chOff x="0" y="0"/>
          <a:chExt cx="0" cy="0"/>
        </a:xfrm>
      </p:grpSpPr>
      <p:sp>
        <p:nvSpPr>
          <p:cNvPr id="91" name="Google Shape;9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2" name="Google Shape;92;p3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3" name="Google Shape;93;p3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4" name="Google Shape;94;p3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96"/>
        <p:cNvGrpSpPr/>
        <p:nvPr/>
      </p:nvGrpSpPr>
      <p:grpSpPr>
        <a:xfrm>
          <a:off x="0" y="0"/>
          <a:ext cx="0" cy="0"/>
          <a:chOff x="0" y="0"/>
          <a:chExt cx="0" cy="0"/>
        </a:xfrm>
      </p:grpSpPr>
      <p:sp>
        <p:nvSpPr>
          <p:cNvPr id="97" name="Google Shape;97;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8" name="Google Shape;98;p3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9" name="Google Shape;99;p3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00" name="Google Shape;100;p3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2"/>
        <p:cNvGrpSpPr/>
        <p:nvPr/>
      </p:nvGrpSpPr>
      <p:grpSpPr>
        <a:xfrm>
          <a:off x="0" y="0"/>
          <a:ext cx="0" cy="0"/>
          <a:chOff x="0" y="0"/>
          <a:chExt cx="0" cy="0"/>
        </a:xfrm>
      </p:grpSpPr>
      <p:grpSp>
        <p:nvGrpSpPr>
          <p:cNvPr id="103" name="Google Shape;103;p34"/>
          <p:cNvGrpSpPr/>
          <p:nvPr/>
        </p:nvGrpSpPr>
        <p:grpSpPr>
          <a:xfrm>
            <a:off x="0" y="5303520"/>
            <a:ext cx="12192000" cy="1639827"/>
            <a:chOff x="0" y="5303520"/>
            <a:chExt cx="12192000" cy="1639827"/>
          </a:xfrm>
        </p:grpSpPr>
        <p:pic>
          <p:nvPicPr>
            <p:cNvPr id="104" name="Google Shape;104;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5" name="Google Shape;105;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6" name="Google Shape;106;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3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3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9"/>
        <p:cNvGrpSpPr/>
        <p:nvPr/>
      </p:nvGrpSpPr>
      <p:grpSpPr>
        <a:xfrm>
          <a:off x="0" y="0"/>
          <a:ext cx="0" cy="0"/>
          <a:chOff x="0" y="0"/>
          <a:chExt cx="0" cy="0"/>
        </a:xfrm>
      </p:grpSpPr>
      <p:grpSp>
        <p:nvGrpSpPr>
          <p:cNvPr id="110" name="Google Shape;110;p35"/>
          <p:cNvGrpSpPr/>
          <p:nvPr/>
        </p:nvGrpSpPr>
        <p:grpSpPr>
          <a:xfrm>
            <a:off x="0" y="5303520"/>
            <a:ext cx="12192000" cy="1639827"/>
            <a:chOff x="0" y="5303520"/>
            <a:chExt cx="12192000" cy="1639827"/>
          </a:xfrm>
        </p:grpSpPr>
        <p:pic>
          <p:nvPicPr>
            <p:cNvPr id="111" name="Google Shape;111;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2" name="Google Shape;112;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3" name="Google Shape;113;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3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3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3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0" name="Google Shape;120;p36"/>
          <p:cNvGrpSpPr/>
          <p:nvPr/>
        </p:nvGrpSpPr>
        <p:grpSpPr>
          <a:xfrm>
            <a:off x="0" y="5303520"/>
            <a:ext cx="12192000" cy="1639827"/>
            <a:chOff x="0" y="5303520"/>
            <a:chExt cx="12192000" cy="1639827"/>
          </a:xfrm>
        </p:grpSpPr>
        <p:pic>
          <p:nvPicPr>
            <p:cNvPr id="121" name="Google Shape;121;p3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2" name="Google Shape;122;p3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3"/>
        <p:cNvGrpSpPr/>
        <p:nvPr/>
      </p:nvGrpSpPr>
      <p:grpSpPr>
        <a:xfrm>
          <a:off x="0" y="0"/>
          <a:ext cx="0" cy="0"/>
          <a:chOff x="0" y="0"/>
          <a:chExt cx="0" cy="0"/>
        </a:xfrm>
      </p:grpSpPr>
      <p:grpSp>
        <p:nvGrpSpPr>
          <p:cNvPr id="124" name="Google Shape;124;p37"/>
          <p:cNvGrpSpPr/>
          <p:nvPr/>
        </p:nvGrpSpPr>
        <p:grpSpPr>
          <a:xfrm>
            <a:off x="0" y="5303520"/>
            <a:ext cx="12192000" cy="1639827"/>
            <a:chOff x="0" y="5303520"/>
            <a:chExt cx="12192000" cy="1639827"/>
          </a:xfrm>
        </p:grpSpPr>
        <p:pic>
          <p:nvPicPr>
            <p:cNvPr id="125" name="Google Shape;125;p3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6" name="Google Shape;126;p3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7" name="Google Shape;127;p3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3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3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0"/>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0"/>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0"/>
        <p:cNvGrpSpPr/>
        <p:nvPr/>
      </p:nvGrpSpPr>
      <p:grpSpPr>
        <a:xfrm>
          <a:off x="0" y="0"/>
          <a:ext cx="0" cy="0"/>
          <a:chOff x="0" y="0"/>
          <a:chExt cx="0" cy="0"/>
        </a:xfrm>
      </p:grpSpPr>
      <p:sp>
        <p:nvSpPr>
          <p:cNvPr id="131" name="Google Shape;131;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2" name="Google Shape;132;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33" name="Google Shape;133;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34" name="Google Shape;134;p38"/>
          <p:cNvSpPr>
            <a:spLocks noGrp="1"/>
          </p:cNvSpPr>
          <p:nvPr>
            <p:ph type="pic" idx="2"/>
          </p:nvPr>
        </p:nvSpPr>
        <p:spPr>
          <a:xfrm>
            <a:off x="0" y="0"/>
            <a:ext cx="4340225" cy="6858000"/>
          </a:xfrm>
          <a:prstGeom prst="rect">
            <a:avLst/>
          </a:prstGeom>
          <a:noFill/>
          <a:ln>
            <a:noFill/>
          </a:ln>
        </p:spPr>
      </p:sp>
      <p:sp>
        <p:nvSpPr>
          <p:cNvPr id="135" name="Google Shape;135;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36"/>
        <p:cNvGrpSpPr/>
        <p:nvPr/>
      </p:nvGrpSpPr>
      <p:grpSpPr>
        <a:xfrm>
          <a:off x="0" y="0"/>
          <a:ext cx="0" cy="0"/>
          <a:chOff x="0" y="0"/>
          <a:chExt cx="0" cy="0"/>
        </a:xfrm>
      </p:grpSpPr>
      <p:sp>
        <p:nvSpPr>
          <p:cNvPr id="137" name="Google Shape;137;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8" name="Google Shape;138;p39"/>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9" name="Google Shape;139;p39"/>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0" name="Google Shape;140;p39"/>
          <p:cNvSpPr>
            <a:spLocks noGrp="1"/>
          </p:cNvSpPr>
          <p:nvPr>
            <p:ph type="pic" idx="2"/>
          </p:nvPr>
        </p:nvSpPr>
        <p:spPr>
          <a:xfrm>
            <a:off x="0" y="0"/>
            <a:ext cx="4340225" cy="6858000"/>
          </a:xfrm>
          <a:prstGeom prst="rect">
            <a:avLst/>
          </a:prstGeom>
          <a:noFill/>
          <a:ln>
            <a:noFill/>
          </a:ln>
        </p:spPr>
      </p:sp>
      <p:sp>
        <p:nvSpPr>
          <p:cNvPr id="141" name="Google Shape;141;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4" name="Google Shape;144;p4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5" name="Google Shape;145;p4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46" name="Google Shape;146;p40"/>
          <p:cNvSpPr>
            <a:spLocks noGrp="1"/>
          </p:cNvSpPr>
          <p:nvPr>
            <p:ph type="pic" idx="2"/>
          </p:nvPr>
        </p:nvSpPr>
        <p:spPr>
          <a:xfrm>
            <a:off x="0" y="0"/>
            <a:ext cx="4340225" cy="6858000"/>
          </a:xfrm>
          <a:prstGeom prst="rect">
            <a:avLst/>
          </a:prstGeom>
          <a:noFill/>
          <a:ln>
            <a:noFill/>
          </a:ln>
        </p:spPr>
      </p:sp>
      <p:sp>
        <p:nvSpPr>
          <p:cNvPr id="147" name="Google Shape;147;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8"/>
        <p:cNvGrpSpPr/>
        <p:nvPr/>
      </p:nvGrpSpPr>
      <p:grpSpPr>
        <a:xfrm>
          <a:off x="0" y="0"/>
          <a:ext cx="0" cy="0"/>
          <a:chOff x="0" y="0"/>
          <a:chExt cx="0" cy="0"/>
        </a:xfrm>
      </p:grpSpPr>
      <p:sp>
        <p:nvSpPr>
          <p:cNvPr id="149" name="Google Shape;149;p4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50" name="Google Shape;150;p41"/>
          <p:cNvGrpSpPr/>
          <p:nvPr/>
        </p:nvGrpSpPr>
        <p:grpSpPr>
          <a:xfrm>
            <a:off x="-208788" y="0"/>
            <a:ext cx="12609576" cy="2174490"/>
            <a:chOff x="0" y="5043119"/>
            <a:chExt cx="12192000" cy="1814883"/>
          </a:xfrm>
        </p:grpSpPr>
        <p:pic>
          <p:nvPicPr>
            <p:cNvPr id="151" name="Google Shape;151;p4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2" name="Google Shape;152;p4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3" name="Google Shape;153;p4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4" name="Google Shape;154;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1"/>
        <p:cNvGrpSpPr/>
        <p:nvPr/>
      </p:nvGrpSpPr>
      <p:grpSpPr>
        <a:xfrm>
          <a:off x="0" y="0"/>
          <a:ext cx="0" cy="0"/>
          <a:chOff x="0" y="0"/>
          <a:chExt cx="0" cy="0"/>
        </a:xfrm>
      </p:grpSpPr>
      <p:sp>
        <p:nvSpPr>
          <p:cNvPr id="162" name="Google Shape;162;p4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63" name="Google Shape;163;p42"/>
          <p:cNvGrpSpPr/>
          <p:nvPr/>
        </p:nvGrpSpPr>
        <p:grpSpPr>
          <a:xfrm>
            <a:off x="-208788" y="0"/>
            <a:ext cx="12609576" cy="2174490"/>
            <a:chOff x="0" y="5043119"/>
            <a:chExt cx="12192000" cy="1814883"/>
          </a:xfrm>
        </p:grpSpPr>
        <p:pic>
          <p:nvPicPr>
            <p:cNvPr id="164" name="Google Shape;164;p4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5" name="Google Shape;165;p4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6" name="Google Shape;166;p4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7" name="Google Shape;167;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4"/>
        <p:cNvGrpSpPr/>
        <p:nvPr/>
      </p:nvGrpSpPr>
      <p:grpSpPr>
        <a:xfrm>
          <a:off x="0" y="0"/>
          <a:ext cx="0" cy="0"/>
          <a:chOff x="0" y="0"/>
          <a:chExt cx="0" cy="0"/>
        </a:xfrm>
      </p:grpSpPr>
      <p:sp>
        <p:nvSpPr>
          <p:cNvPr id="175" name="Google Shape;175;p4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76" name="Google Shape;176;p43"/>
          <p:cNvGrpSpPr/>
          <p:nvPr/>
        </p:nvGrpSpPr>
        <p:grpSpPr>
          <a:xfrm>
            <a:off x="-208788" y="0"/>
            <a:ext cx="12609576" cy="2174490"/>
            <a:chOff x="0" y="5043119"/>
            <a:chExt cx="12192000" cy="1814883"/>
          </a:xfrm>
        </p:grpSpPr>
        <p:pic>
          <p:nvPicPr>
            <p:cNvPr id="177" name="Google Shape;177;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8" name="Google Shape;178;p4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9" name="Google Shape;179;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7"/>
        <p:cNvGrpSpPr/>
        <p:nvPr/>
      </p:nvGrpSpPr>
      <p:grpSpPr>
        <a:xfrm>
          <a:off x="0" y="0"/>
          <a:ext cx="0" cy="0"/>
          <a:chOff x="0" y="0"/>
          <a:chExt cx="0" cy="0"/>
        </a:xfrm>
      </p:grpSpPr>
      <p:sp>
        <p:nvSpPr>
          <p:cNvPr id="188" name="Google Shape;188;p4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89" name="Google Shape;189;p44"/>
          <p:cNvGrpSpPr/>
          <p:nvPr/>
        </p:nvGrpSpPr>
        <p:grpSpPr>
          <a:xfrm>
            <a:off x="-208788" y="0"/>
            <a:ext cx="12609576" cy="2174490"/>
            <a:chOff x="0" y="5043119"/>
            <a:chExt cx="12192000" cy="1814883"/>
          </a:xfrm>
        </p:grpSpPr>
        <p:pic>
          <p:nvPicPr>
            <p:cNvPr id="190" name="Google Shape;190;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1" name="Google Shape;191;p4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2" name="Google Shape;192;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4" name="Google Shape;194;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00"/>
        <p:cNvGrpSpPr/>
        <p:nvPr/>
      </p:nvGrpSpPr>
      <p:grpSpPr>
        <a:xfrm>
          <a:off x="0" y="0"/>
          <a:ext cx="0" cy="0"/>
          <a:chOff x="0" y="0"/>
          <a:chExt cx="0" cy="0"/>
        </a:xfrm>
      </p:grpSpPr>
      <p:sp>
        <p:nvSpPr>
          <p:cNvPr id="201" name="Google Shape;201;p4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2" name="Google Shape;202;p4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3" name="Google Shape;203;p4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04" name="Google Shape;204;p4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4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9" name="Google Shape;209;p4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0" name="Google Shape;210;p4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1" name="Google Shape;211;p4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6" name="Google Shape;216;p4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7" name="Google Shape;217;p4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8" name="Google Shape;218;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1"/>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1"/>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27"/>
        <p:cNvGrpSpPr/>
        <p:nvPr/>
      </p:nvGrpSpPr>
      <p:grpSpPr>
        <a:xfrm>
          <a:off x="0" y="0"/>
          <a:ext cx="0" cy="0"/>
          <a:chOff x="0" y="0"/>
          <a:chExt cx="0" cy="0"/>
        </a:xfrm>
      </p:grpSpPr>
      <p:sp>
        <p:nvSpPr>
          <p:cNvPr id="28" name="Google Shape;28;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9" name="Google Shape;29;p2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0" name="Google Shape;30;p2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1" name="Google Shape;31;p2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33"/>
        <p:cNvGrpSpPr/>
        <p:nvPr/>
      </p:nvGrpSpPr>
      <p:grpSpPr>
        <a:xfrm>
          <a:off x="0" y="0"/>
          <a:ext cx="0" cy="0"/>
          <a:chOff x="0" y="0"/>
          <a:chExt cx="0" cy="0"/>
        </a:xfrm>
      </p:grpSpPr>
      <p:sp>
        <p:nvSpPr>
          <p:cNvPr id="34" name="Google Shape;3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5" name="Google Shape;35;p2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36" name="Google Shape;36;p2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7" name="Google Shape;37;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2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2" name="Google Shape;42;p2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3" name="Google Shape;43;p2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44" name="Google Shape;44;p2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45" name="Google Shape;45;p2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25"/>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25"/>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1" name="Google Shape;51;p2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3"/>
        <p:cNvGrpSpPr/>
        <p:nvPr/>
      </p:nvGrpSpPr>
      <p:grpSpPr>
        <a:xfrm>
          <a:off x="0" y="0"/>
          <a:ext cx="0" cy="0"/>
          <a:chOff x="0" y="0"/>
          <a:chExt cx="0" cy="0"/>
        </a:xfrm>
      </p:grpSpPr>
      <p:sp>
        <p:nvSpPr>
          <p:cNvPr id="54" name="Google Shape;5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5" name="Google Shape;55;p26"/>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56" name="Google Shape;56;p2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7" name="Google Shape;57;p2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60"/>
        <p:cNvGrpSpPr/>
        <p:nvPr/>
      </p:nvGrpSpPr>
      <p:grpSpPr>
        <a:xfrm>
          <a:off x="0" y="0"/>
          <a:ext cx="0" cy="0"/>
          <a:chOff x="0" y="0"/>
          <a:chExt cx="0" cy="0"/>
        </a:xfrm>
      </p:grpSpPr>
      <p:sp>
        <p:nvSpPr>
          <p:cNvPr id="61" name="Google Shape;61;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2" name="Google Shape;62;p27"/>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3" name="Google Shape;63;p27"/>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4" name="Google Shape;64;p27"/>
          <p:cNvSpPr>
            <a:spLocks noGrp="1"/>
          </p:cNvSpPr>
          <p:nvPr>
            <p:ph type="pic" idx="2"/>
          </p:nvPr>
        </p:nvSpPr>
        <p:spPr>
          <a:xfrm>
            <a:off x="0" y="0"/>
            <a:ext cx="4340225" cy="6858000"/>
          </a:xfrm>
          <a:prstGeom prst="rect">
            <a:avLst/>
          </a:prstGeom>
          <a:noFill/>
          <a:ln>
            <a:noFill/>
          </a:ln>
        </p:spPr>
      </p:sp>
      <p:sp>
        <p:nvSpPr>
          <p:cNvPr id="65" name="Google Shape;65;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8" name="Google Shape;228;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9" name="Google Shape;229;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US" sz="4400" b="1" i="0" u="none" strike="noStrike" cap="none" dirty="0">
                <a:solidFill>
                  <a:srgbClr val="35B2B4"/>
                </a:solidFill>
                <a:latin typeface="Helvetica Neue"/>
                <a:ea typeface="Helvetica Neue"/>
                <a:cs typeface="Helvetica Neue"/>
                <a:sym typeface="Helvetica Neue"/>
              </a:rPr>
              <a:t>KIT DE FORMATION</a:t>
            </a: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0"/>
          <p:cNvSpPr txBox="1">
            <a:spLocks noGrp="1"/>
          </p:cNvSpPr>
          <p:nvPr>
            <p:ph type="title"/>
          </p:nvPr>
        </p:nvSpPr>
        <p:spPr>
          <a:xfrm>
            <a:off x="656022" y="426634"/>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600"/>
              <a:buFont typeface="Helvetica Neue"/>
              <a:buNone/>
            </a:pPr>
            <a:r>
              <a:rPr lang="fr-FR" dirty="0"/>
              <a:t>ÉTABLIR DES CRITÈRES DE VULNÉRABILITÉ ET UNE MATRICE DE RISQUES POUR LE TRAVAIL DES ENFANTS</a:t>
            </a:r>
            <a:br>
              <a:rPr lang="en-GB" dirty="0"/>
            </a:br>
            <a:endParaRPr dirty="0"/>
          </a:p>
        </p:txBody>
      </p:sp>
      <p:sp>
        <p:nvSpPr>
          <p:cNvPr id="295" name="Google Shape;295;p10"/>
          <p:cNvSpPr txBox="1">
            <a:spLocks noGrp="1"/>
          </p:cNvSpPr>
          <p:nvPr>
            <p:ph type="body" idx="1"/>
          </p:nvPr>
        </p:nvSpPr>
        <p:spPr>
          <a:xfrm>
            <a:off x="235858" y="1884590"/>
            <a:ext cx="2578100" cy="398462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fr-FR" dirty="0"/>
              <a:t>INFLUENCÉS PAR LES </a:t>
            </a:r>
          </a:p>
          <a:p>
            <a:pPr marL="0" lvl="0" indent="0" algn="l" rtl="0">
              <a:lnSpc>
                <a:spcPct val="90000"/>
              </a:lnSpc>
              <a:spcBef>
                <a:spcPts val="0"/>
              </a:spcBef>
              <a:spcAft>
                <a:spcPts val="0"/>
              </a:spcAft>
              <a:buClr>
                <a:schemeClr val="accent6"/>
              </a:buClr>
              <a:buSzPts val="2800"/>
              <a:buNone/>
            </a:pPr>
            <a:r>
              <a:rPr lang="fr-FR" dirty="0"/>
              <a:t>FACTEURS DE RISQUE ET DE PROTECTION CONNEXES</a:t>
            </a:r>
          </a:p>
          <a:p>
            <a:pPr marL="0" lvl="0" indent="0" algn="l" rtl="0">
              <a:lnSpc>
                <a:spcPct val="90000"/>
              </a:lnSpc>
              <a:spcBef>
                <a:spcPts val="0"/>
              </a:spcBef>
              <a:spcAft>
                <a:spcPts val="0"/>
              </a:spcAft>
              <a:buClr>
                <a:schemeClr val="accent6"/>
              </a:buClr>
              <a:buSzPts val="2800"/>
              <a:buNone/>
            </a:pPr>
            <a:endParaRPr lang="fr-FR" dirty="0"/>
          </a:p>
          <a:p>
            <a:pPr marL="0" lvl="0" indent="0" algn="l" rtl="0">
              <a:lnSpc>
                <a:spcPct val="90000"/>
              </a:lnSpc>
              <a:spcBef>
                <a:spcPts val="0"/>
              </a:spcBef>
              <a:spcAft>
                <a:spcPts val="0"/>
              </a:spcAft>
              <a:buClr>
                <a:schemeClr val="accent6"/>
              </a:buClr>
              <a:buSzPts val="2800"/>
              <a:buNone/>
            </a:pPr>
            <a:r>
              <a:rPr lang="fr-FR" dirty="0" err="1">
                <a:solidFill>
                  <a:srgbClr val="FF0000"/>
                </a:solidFill>
              </a:rPr>
              <a:t>See</a:t>
            </a:r>
            <a:r>
              <a:rPr lang="fr-FR" dirty="0">
                <a:solidFill>
                  <a:srgbClr val="FF0000"/>
                </a:solidFill>
              </a:rPr>
              <a:t> notes</a:t>
            </a:r>
            <a:endParaRPr dirty="0">
              <a:solidFill>
                <a:srgbClr val="FF0000"/>
              </a:solidFill>
            </a:endParaRPr>
          </a:p>
        </p:txBody>
      </p:sp>
      <p:pic>
        <p:nvPicPr>
          <p:cNvPr id="7" name="Image 6">
            <a:extLst>
              <a:ext uri="{FF2B5EF4-FFF2-40B4-BE49-F238E27FC236}">
                <a16:creationId xmlns:a16="http://schemas.microsoft.com/office/drawing/2014/main" id="{EC5FA644-9CC8-3A98-D52A-587DD432CA54}"/>
              </a:ext>
            </a:extLst>
          </p:cNvPr>
          <p:cNvPicPr>
            <a:picLocks noChangeAspect="1"/>
          </p:cNvPicPr>
          <p:nvPr/>
        </p:nvPicPr>
        <p:blipFill>
          <a:blip r:embed="rId3">
            <a:lum bright="-20000" contrast="40000"/>
          </a:blip>
          <a:stretch>
            <a:fillRect/>
          </a:stretch>
        </p:blipFill>
        <p:spPr>
          <a:xfrm>
            <a:off x="2894527" y="1721796"/>
            <a:ext cx="9221273" cy="513620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txBox="1">
            <a:spLocks noGrp="1"/>
          </p:cNvSpPr>
          <p:nvPr>
            <p:ph type="body" idx="1"/>
          </p:nvPr>
        </p:nvSpPr>
        <p:spPr>
          <a:xfrm>
            <a:off x="4100513" y="528638"/>
            <a:ext cx="7300912" cy="51045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6"/>
              </a:buClr>
              <a:buSzPts val="3200"/>
              <a:buNone/>
            </a:pPr>
            <a:r>
              <a:rPr lang="en-GB" dirty="0"/>
              <a:t>AIDE À :</a:t>
            </a:r>
            <a:endParaRPr dirty="0"/>
          </a:p>
        </p:txBody>
      </p:sp>
      <p:sp>
        <p:nvSpPr>
          <p:cNvPr id="303" name="Google Shape;303;p11"/>
          <p:cNvSpPr txBox="1">
            <a:spLocks noGrp="1"/>
          </p:cNvSpPr>
          <p:nvPr>
            <p:ph type="body" idx="2"/>
          </p:nvPr>
        </p:nvSpPr>
        <p:spPr>
          <a:xfrm>
            <a:off x="4100513" y="1164430"/>
            <a:ext cx="7588182" cy="5693569"/>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sz="2600" dirty="0"/>
              <a:t>Hiérarchiser et gérer les charges de travail importantes et apporter un soutien urgent aux prises en charge à haut risque </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Évaluer et analyser la situation de chaque enfant</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Déterminer leur niveau de risque et prendre les mesures nécessaires pour répondre à leurs besoins</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Fixer les critères par rapport à la capacité</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Déterminer quels enfants peuvent être soutenus par la gestion de cas ou d'autres interventions</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Faire participer les enfants, les tuteurs et la communauté à la validation des critères de vulnérabilité</a:t>
            </a:r>
            <a:r>
              <a:rPr lang="en-GB" sz="2600" dirty="0"/>
              <a:t> </a:t>
            </a:r>
            <a:endParaRPr sz="2600"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304" name="Google Shape;304;p11"/>
          <p:cNvSpPr txBox="1">
            <a:spLocks noGrp="1"/>
          </p:cNvSpPr>
          <p:nvPr>
            <p:ph type="body" idx="3"/>
          </p:nvPr>
        </p:nvSpPr>
        <p:spPr>
          <a:xfrm>
            <a:off x="1" y="528638"/>
            <a:ext cx="3813242"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2800" dirty="0"/>
              <a:t>DÉVELOPPER LES CRITÈRES DE VULNÉRABILITÉ ET LA MATRICE DES RISQUES</a:t>
            </a:r>
            <a:endParaRPr sz="2800"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2"/>
          <p:cNvSpPr txBox="1">
            <a:spLocks noGrp="1"/>
          </p:cNvSpPr>
          <p:nvPr>
            <p:ph type="title"/>
          </p:nvPr>
        </p:nvSpPr>
        <p:spPr>
          <a:xfrm>
            <a:off x="656021" y="514351"/>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600"/>
              <a:buFont typeface="Helvetica Neue"/>
              <a:buNone/>
            </a:pPr>
            <a:r>
              <a:rPr lang="fr-FR" dirty="0"/>
              <a:t>DÉVELOPPER UN ENSEMBLE DE RÉPONSES HOLISTIQUES POUR LES ENFANTS EN SITUATION DE TRAVAIL DES ENFANTS</a:t>
            </a:r>
            <a:br>
              <a:rPr lang="en-GB" dirty="0"/>
            </a:br>
            <a:endParaRPr dirty="0"/>
          </a:p>
        </p:txBody>
      </p:sp>
      <p:sp>
        <p:nvSpPr>
          <p:cNvPr id="311" name="Google Shape;311;p12"/>
          <p:cNvSpPr txBox="1">
            <a:spLocks noGrp="1"/>
          </p:cNvSpPr>
          <p:nvPr>
            <p:ph type="body" idx="2"/>
          </p:nvPr>
        </p:nvSpPr>
        <p:spPr>
          <a:xfrm>
            <a:off x="453000" y="2067330"/>
            <a:ext cx="11286000" cy="51396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sz="2300" dirty="0"/>
              <a:t>Spécifique à l'âge et au genre, qui répond aux besoins de sécurité, de prise en charge, de bien-être physique et mental, de parcours d'apprentissage, d'autonomie financière et de réinsertion sociale</a:t>
            </a:r>
            <a:r>
              <a:rPr lang="en-GB" sz="2300" dirty="0"/>
              <a:t> </a:t>
            </a:r>
            <a:endParaRPr sz="2300" dirty="0"/>
          </a:p>
          <a:p>
            <a:pPr marL="228600" lvl="0" indent="-228600" algn="l" rtl="0">
              <a:lnSpc>
                <a:spcPct val="90000"/>
              </a:lnSpc>
              <a:spcBef>
                <a:spcPts val="1000"/>
              </a:spcBef>
              <a:spcAft>
                <a:spcPts val="0"/>
              </a:spcAft>
              <a:buClr>
                <a:schemeClr val="accent6"/>
              </a:buClr>
              <a:buSzPts val="2800"/>
              <a:buChar char="•"/>
            </a:pPr>
            <a:r>
              <a:rPr lang="fr-FR" sz="2300" dirty="0"/>
              <a:t>Dispensé par le biais de, mais non limité à/au/aux : </a:t>
            </a:r>
            <a:r>
              <a:rPr lang="en-GB" sz="2300" dirty="0"/>
              <a:t> </a:t>
            </a:r>
            <a:endParaRPr sz="2300" dirty="0"/>
          </a:p>
          <a:p>
            <a:pPr marL="685800" lvl="1" indent="-222250" algn="l" rtl="0">
              <a:lnSpc>
                <a:spcPct val="90000"/>
              </a:lnSpc>
              <a:spcBef>
                <a:spcPts val="500"/>
              </a:spcBef>
              <a:spcAft>
                <a:spcPts val="0"/>
              </a:spcAft>
              <a:buSzPts val="2700"/>
              <a:buChar char="•"/>
            </a:pPr>
            <a:r>
              <a:rPr lang="fr-FR" sz="2300" dirty="0"/>
              <a:t>Activités sociales/par les pairs, mentorat, compétences de vie</a:t>
            </a:r>
            <a:r>
              <a:rPr lang="en-GB" sz="2300" dirty="0"/>
              <a:t>  </a:t>
            </a:r>
            <a:endParaRPr sz="2300" dirty="0"/>
          </a:p>
          <a:p>
            <a:pPr marL="685800" lvl="1" indent="-222250" algn="l" rtl="0">
              <a:lnSpc>
                <a:spcPct val="90000"/>
              </a:lnSpc>
              <a:spcBef>
                <a:spcPts val="500"/>
              </a:spcBef>
              <a:spcAft>
                <a:spcPts val="0"/>
              </a:spcAft>
              <a:buSzPts val="2700"/>
              <a:buChar char="•"/>
            </a:pPr>
            <a:r>
              <a:rPr lang="fr-FR" sz="2300" dirty="0"/>
              <a:t>Soins de santé, aides pour les déficiences, SSR, SMSPS</a:t>
            </a:r>
            <a:r>
              <a:rPr lang="en-GB" sz="2300" dirty="0"/>
              <a:t>  </a:t>
            </a:r>
            <a:endParaRPr sz="2300" dirty="0"/>
          </a:p>
          <a:p>
            <a:pPr marL="685800" lvl="1" indent="-222250" algn="l" rtl="0">
              <a:lnSpc>
                <a:spcPct val="90000"/>
              </a:lnSpc>
              <a:spcBef>
                <a:spcPts val="500"/>
              </a:spcBef>
              <a:spcAft>
                <a:spcPts val="0"/>
              </a:spcAft>
              <a:buSzPts val="2700"/>
              <a:buChar char="•"/>
            </a:pPr>
            <a:r>
              <a:rPr lang="en-GB" sz="2300" dirty="0"/>
              <a:t>Parcours d'éducation  </a:t>
            </a:r>
            <a:endParaRPr sz="2300" dirty="0"/>
          </a:p>
          <a:p>
            <a:pPr marL="685800" lvl="1" indent="-222250" algn="l" rtl="0">
              <a:lnSpc>
                <a:spcPct val="90000"/>
              </a:lnSpc>
              <a:spcBef>
                <a:spcPts val="500"/>
              </a:spcBef>
              <a:spcAft>
                <a:spcPts val="0"/>
              </a:spcAft>
              <a:buSzPts val="2700"/>
              <a:buChar char="•"/>
            </a:pPr>
            <a:r>
              <a:rPr lang="fr-FR" sz="2300" dirty="0"/>
              <a:t>Soutiens à la parentalité, y compris pour les tuteurs d'adolescents</a:t>
            </a:r>
            <a:r>
              <a:rPr lang="en-GB" sz="2300" dirty="0"/>
              <a:t> </a:t>
            </a:r>
            <a:endParaRPr sz="2300" dirty="0"/>
          </a:p>
          <a:p>
            <a:pPr marL="685800" lvl="1" indent="-222250" algn="l" rtl="0">
              <a:lnSpc>
                <a:spcPct val="90000"/>
              </a:lnSpc>
              <a:spcBef>
                <a:spcPts val="500"/>
              </a:spcBef>
              <a:spcAft>
                <a:spcPts val="0"/>
              </a:spcAft>
              <a:buSzPts val="2700"/>
              <a:buChar char="•"/>
            </a:pPr>
            <a:r>
              <a:rPr lang="fr-FR" sz="2300" dirty="0"/>
              <a:t>La lutte contre la stigmatisation, la discrimination et la marginalisation</a:t>
            </a:r>
            <a:r>
              <a:rPr lang="en-GB" sz="2300" dirty="0"/>
              <a:t>  </a:t>
            </a:r>
            <a:endParaRPr sz="2300" dirty="0"/>
          </a:p>
          <a:p>
            <a:pPr marL="685800" lvl="1" indent="-222250" algn="l" rtl="0">
              <a:lnSpc>
                <a:spcPct val="90000"/>
              </a:lnSpc>
              <a:spcBef>
                <a:spcPts val="500"/>
              </a:spcBef>
              <a:spcAft>
                <a:spcPts val="0"/>
              </a:spcAft>
              <a:buSzPts val="2700"/>
              <a:buChar char="•"/>
            </a:pPr>
            <a:r>
              <a:rPr lang="fr-FR" sz="2300" dirty="0"/>
              <a:t>Soutien de la sécurité des enfants (plan de sécurité/sécurité corporelle)</a:t>
            </a:r>
            <a:r>
              <a:rPr lang="en-GB" sz="2300" dirty="0"/>
              <a:t>  </a:t>
            </a:r>
            <a:endParaRPr sz="2300" dirty="0"/>
          </a:p>
          <a:p>
            <a:pPr marL="228600" lvl="0" indent="-50800" algn="l" rtl="0">
              <a:lnSpc>
                <a:spcPct val="90000"/>
              </a:lnSpc>
              <a:spcBef>
                <a:spcPts val="1000"/>
              </a:spcBef>
              <a:spcAft>
                <a:spcPts val="0"/>
              </a:spcAft>
              <a:buClr>
                <a:schemeClr val="accent6"/>
              </a:buClr>
              <a:buSzPts val="2800"/>
              <a:buNone/>
            </a:pPr>
            <a:endParaRPr dirty="0"/>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1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5"/>
              </a:buClr>
              <a:buSzPts val="3200"/>
              <a:buFont typeface="Helvetica Neue"/>
              <a:buNone/>
            </a:pPr>
            <a:r>
              <a:rPr lang="en-GB" sz="3000" dirty="0"/>
              <a:t>ACTIONS DE RÉPONSE</a:t>
            </a:r>
            <a:br>
              <a:rPr lang="en-GB" sz="3000" dirty="0"/>
            </a:br>
            <a:r>
              <a:rPr lang="fr-FR" sz="3000" dirty="0"/>
              <a:t>MODÈLE DE SOUTIEN À PLUSIEURS NIVEAUX</a:t>
            </a:r>
            <a:br>
              <a:rPr lang="en-GB" dirty="0"/>
            </a:br>
            <a:endParaRPr dirty="0"/>
          </a:p>
        </p:txBody>
      </p:sp>
      <p:sp>
        <p:nvSpPr>
          <p:cNvPr id="318" name="Google Shape;318;p13"/>
          <p:cNvSpPr txBox="1">
            <a:spLocks noGrp="1"/>
          </p:cNvSpPr>
          <p:nvPr>
            <p:ph type="body" idx="1"/>
          </p:nvPr>
        </p:nvSpPr>
        <p:spPr>
          <a:xfrm>
            <a:off x="358599" y="257176"/>
            <a:ext cx="3321861" cy="660082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3200"/>
              <a:buNone/>
            </a:pPr>
            <a:r>
              <a:rPr lang="en-GB" sz="3200" b="1" dirty="0">
                <a:solidFill>
                  <a:srgbClr val="97467D"/>
                </a:solidFill>
              </a:rPr>
              <a:t>ACTIONS CLÉS :</a:t>
            </a:r>
            <a:endParaRPr dirty="0"/>
          </a:p>
          <a:p>
            <a:pPr marL="228600" lvl="0" indent="-228600" algn="l" rtl="0">
              <a:lnSpc>
                <a:spcPct val="90000"/>
              </a:lnSpc>
              <a:spcBef>
                <a:spcPts val="1000"/>
              </a:spcBef>
              <a:spcAft>
                <a:spcPts val="0"/>
              </a:spcAft>
              <a:buClr>
                <a:schemeClr val="accent5"/>
              </a:buClr>
              <a:buSzPts val="2800"/>
              <a:buChar char="•"/>
            </a:pPr>
            <a:r>
              <a:rPr lang="fr-FR" sz="2000" dirty="0"/>
              <a:t>Définir clairement une programmation différenciée</a:t>
            </a:r>
            <a:endParaRPr sz="2000" dirty="0"/>
          </a:p>
          <a:p>
            <a:pPr marL="228600" lvl="0" indent="-228600" algn="l" rtl="0">
              <a:lnSpc>
                <a:spcPct val="90000"/>
              </a:lnSpc>
              <a:spcBef>
                <a:spcPts val="1000"/>
              </a:spcBef>
              <a:spcAft>
                <a:spcPts val="0"/>
              </a:spcAft>
              <a:buClr>
                <a:schemeClr val="accent5"/>
              </a:buClr>
              <a:buSzPts val="2800"/>
              <a:buChar char="•"/>
            </a:pPr>
            <a:r>
              <a:rPr lang="fr-FR" sz="2000" dirty="0"/>
              <a:t>POS pour les prises en charge de cas à haut risque qui impliquent des risques de protection multiples, y compris les PFTE et les VSS</a:t>
            </a:r>
            <a:r>
              <a:rPr lang="en-GB" sz="2000" dirty="0"/>
              <a:t>  </a:t>
            </a:r>
            <a:endParaRPr sz="2000" dirty="0"/>
          </a:p>
          <a:p>
            <a:pPr marL="228600" lvl="0" indent="-228600" algn="l" rtl="0">
              <a:lnSpc>
                <a:spcPct val="90000"/>
              </a:lnSpc>
              <a:spcBef>
                <a:spcPts val="1000"/>
              </a:spcBef>
              <a:spcAft>
                <a:spcPts val="0"/>
              </a:spcAft>
              <a:buClr>
                <a:schemeClr val="accent5"/>
              </a:buClr>
              <a:buSzPts val="2800"/>
              <a:buChar char="•"/>
            </a:pPr>
            <a:r>
              <a:rPr lang="fr-FR" sz="2000" dirty="0"/>
              <a:t>Promouvoir la gestion de cas comme une priorité pour les enfants à haut risque</a:t>
            </a:r>
            <a:r>
              <a:rPr lang="en-GB" sz="2000" dirty="0"/>
              <a:t> </a:t>
            </a:r>
            <a:endParaRPr sz="2000" dirty="0"/>
          </a:p>
          <a:p>
            <a:pPr marL="228600" lvl="0" indent="-228600" algn="l" rtl="0">
              <a:lnSpc>
                <a:spcPct val="90000"/>
              </a:lnSpc>
              <a:spcBef>
                <a:spcPts val="1000"/>
              </a:spcBef>
              <a:spcAft>
                <a:spcPts val="0"/>
              </a:spcAft>
              <a:buClr>
                <a:schemeClr val="accent5"/>
              </a:buClr>
              <a:buSzPts val="2800"/>
              <a:buChar char="•"/>
            </a:pPr>
            <a:r>
              <a:rPr lang="fr-FR" sz="2000" dirty="0"/>
              <a:t>Promouvoir un modèle de soutien à plusieurs niveaux</a:t>
            </a:r>
            <a:endParaRPr sz="2000" dirty="0"/>
          </a:p>
        </p:txBody>
      </p:sp>
      <p:pic>
        <p:nvPicPr>
          <p:cNvPr id="3" name="Image 2">
            <a:extLst>
              <a:ext uri="{FF2B5EF4-FFF2-40B4-BE49-F238E27FC236}">
                <a16:creationId xmlns:a16="http://schemas.microsoft.com/office/drawing/2014/main" id="{1F3B0852-88E2-1B99-2CCD-6965E214A28E}"/>
              </a:ext>
            </a:extLst>
          </p:cNvPr>
          <p:cNvPicPr>
            <a:picLocks noChangeAspect="1"/>
          </p:cNvPicPr>
          <p:nvPr/>
        </p:nvPicPr>
        <p:blipFill>
          <a:blip r:embed="rId3">
            <a:lum bright="-20000" contrast="40000"/>
          </a:blip>
          <a:stretch>
            <a:fillRect/>
          </a:stretch>
        </p:blipFill>
        <p:spPr>
          <a:xfrm>
            <a:off x="3588912" y="1706880"/>
            <a:ext cx="8686352" cy="4988851"/>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POUR SOUTENIR UNE PROGRAMMATION DIFFÉRENCIÉE</a:t>
            </a:r>
            <a:r>
              <a:rPr lang="en-GB" dirty="0"/>
              <a:t> </a:t>
            </a:r>
            <a:endParaRPr dirty="0"/>
          </a:p>
        </p:txBody>
      </p:sp>
      <p:sp>
        <p:nvSpPr>
          <p:cNvPr id="326" name="Google Shape;326;p14"/>
          <p:cNvSpPr txBox="1">
            <a:spLocks noGrp="1"/>
          </p:cNvSpPr>
          <p:nvPr>
            <p:ph type="body" idx="1"/>
          </p:nvPr>
        </p:nvSpPr>
        <p:spPr>
          <a:xfrm>
            <a:off x="656021" y="2043112"/>
            <a:ext cx="10820015" cy="571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accent6"/>
              </a:buClr>
              <a:buSzPts val="2800"/>
              <a:buNone/>
            </a:pPr>
            <a:r>
              <a:rPr lang="fr-FR" dirty="0"/>
              <a:t>CONVENIR PAR LE BIAIS D'UNE COORDINATION INTER-AGENCES : </a:t>
            </a:r>
            <a:endParaRPr dirty="0"/>
          </a:p>
        </p:txBody>
      </p:sp>
      <p:sp>
        <p:nvSpPr>
          <p:cNvPr id="327" name="Google Shape;327;p14"/>
          <p:cNvSpPr txBox="1">
            <a:spLocks noGrp="1"/>
          </p:cNvSpPr>
          <p:nvPr>
            <p:ph type="body" idx="2"/>
          </p:nvPr>
        </p:nvSpPr>
        <p:spPr>
          <a:xfrm>
            <a:off x="656021" y="3128962"/>
            <a:ext cx="10820100" cy="37290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dirty="0"/>
              <a:t>Calendrier et étapes pour l'évaluation et le suivi de la prise en charge</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Outils de gestion de cas pour l'identification, l'enregistrement et l'évaluation, y compris les facteurs de risque et de protection du travail des enfants</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Actions pour une réponse rapide aux cas à haut risque </a:t>
            </a:r>
            <a:r>
              <a:rPr lang="en-GB" dirty="0"/>
              <a:t>  </a:t>
            </a:r>
            <a:endParaRPr dirty="0"/>
          </a:p>
          <a:p>
            <a:pPr marL="457200" lvl="1" indent="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DÉVELOPPER DES RÉPONSES POUR LES CAS À HAUT RISQUE </a:t>
            </a:r>
            <a:endParaRPr dirty="0"/>
          </a:p>
        </p:txBody>
      </p:sp>
      <p:sp>
        <p:nvSpPr>
          <p:cNvPr id="334" name="Google Shape;334;p1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accent6"/>
              </a:buClr>
              <a:buSzPts val="2800"/>
              <a:buNone/>
            </a:pPr>
            <a:r>
              <a:rPr lang="fr-FR" dirty="0"/>
              <a:t>CONVENIR PAR LE BIAIS D'UNE COORDINATION INTER-AGENCES : </a:t>
            </a:r>
            <a:endParaRPr lang="en-GB" dirty="0"/>
          </a:p>
        </p:txBody>
      </p:sp>
      <p:sp>
        <p:nvSpPr>
          <p:cNvPr id="335" name="Google Shape;335;p15"/>
          <p:cNvSpPr txBox="1">
            <a:spLocks noGrp="1"/>
          </p:cNvSpPr>
          <p:nvPr>
            <p:ph type="body" idx="2"/>
          </p:nvPr>
        </p:nvSpPr>
        <p:spPr>
          <a:xfrm>
            <a:off x="656021" y="2614612"/>
            <a:ext cx="10820015" cy="4920044"/>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sz="2200" dirty="0"/>
              <a:t>Actions immédiates : risque imminent de danger de mort, de préjudice ou de décès d'un enfant</a:t>
            </a:r>
            <a:r>
              <a:rPr lang="en-GB" sz="2200" dirty="0"/>
              <a:t> </a:t>
            </a:r>
            <a:endParaRPr sz="2200" dirty="0"/>
          </a:p>
          <a:p>
            <a:pPr marL="228600" lvl="0" indent="-228600" algn="l" rtl="0">
              <a:lnSpc>
                <a:spcPct val="90000"/>
              </a:lnSpc>
              <a:spcBef>
                <a:spcPts val="1000"/>
              </a:spcBef>
              <a:spcAft>
                <a:spcPts val="0"/>
              </a:spcAft>
              <a:buClr>
                <a:schemeClr val="accent6"/>
              </a:buClr>
              <a:buSzPts val="2800"/>
              <a:buChar char="•"/>
            </a:pPr>
            <a:r>
              <a:rPr lang="fr-FR" sz="2200" dirty="0"/>
              <a:t>Procédures relatives à la manière dont les cas sont discutés et traités, y compris entre les gestionnaires de cas et les superviseurs</a:t>
            </a:r>
            <a:r>
              <a:rPr lang="en-GB" sz="2200" dirty="0"/>
              <a:t> </a:t>
            </a:r>
            <a:endParaRPr sz="2200" dirty="0"/>
          </a:p>
          <a:p>
            <a:pPr marL="228600" lvl="0" indent="-228600" algn="l" rtl="0">
              <a:lnSpc>
                <a:spcPct val="90000"/>
              </a:lnSpc>
              <a:spcBef>
                <a:spcPts val="1000"/>
              </a:spcBef>
              <a:spcAft>
                <a:spcPts val="0"/>
              </a:spcAft>
              <a:buClr>
                <a:schemeClr val="accent6"/>
              </a:buClr>
              <a:buSzPts val="2800"/>
              <a:buChar char="•"/>
            </a:pPr>
            <a:r>
              <a:rPr lang="fr-FR" sz="2200" dirty="0"/>
              <a:t>Une POS pour les situations qui nécessitent le retrait ou le sauvetage d'un enfant</a:t>
            </a:r>
            <a:r>
              <a:rPr lang="en-GB" sz="2200" dirty="0"/>
              <a:t> </a:t>
            </a:r>
            <a:endParaRPr sz="2200" dirty="0"/>
          </a:p>
          <a:p>
            <a:pPr marL="228600" lvl="0" indent="-228600" algn="l" rtl="0">
              <a:lnSpc>
                <a:spcPct val="90000"/>
              </a:lnSpc>
              <a:spcBef>
                <a:spcPts val="1000"/>
              </a:spcBef>
              <a:spcAft>
                <a:spcPts val="0"/>
              </a:spcAft>
              <a:buClr>
                <a:schemeClr val="accent6"/>
              </a:buClr>
              <a:buSzPts val="2800"/>
              <a:buChar char="•"/>
            </a:pPr>
            <a:r>
              <a:rPr lang="fr-FR" sz="2200" dirty="0"/>
              <a:t>Une POS pour les situations où le retrait ou le sauvetage d'un enfant est nécessaire mais n'est pas possible ou n'est pas dans son intérêt supérieur</a:t>
            </a:r>
            <a:r>
              <a:rPr lang="en-GB" sz="2200" dirty="0"/>
              <a:t> </a:t>
            </a:r>
            <a:endParaRPr sz="2200" dirty="0"/>
          </a:p>
          <a:p>
            <a:pPr marL="228600" lvl="0" indent="-228600" algn="l" rtl="0">
              <a:lnSpc>
                <a:spcPct val="90000"/>
              </a:lnSpc>
              <a:spcBef>
                <a:spcPts val="1000"/>
              </a:spcBef>
              <a:spcAft>
                <a:spcPts val="0"/>
              </a:spcAft>
              <a:buSzPts val="2800"/>
              <a:buChar char="•"/>
            </a:pPr>
            <a:r>
              <a:rPr lang="fr-FR" sz="2200" dirty="0"/>
              <a:t>Les procédures pour les réfugiés, les PDIP ou les migrants décrites par les agences compétentes, telles que les services gouvernementaux, le UNHCR ou l'OIM</a:t>
            </a:r>
            <a:r>
              <a:rPr lang="en-GB" sz="2200" dirty="0"/>
              <a:t> </a:t>
            </a:r>
            <a:endParaRPr sz="2200" dirty="0"/>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6"/>
          <p:cNvSpPr txBox="1">
            <a:spLocks noGrp="1"/>
          </p:cNvSpPr>
          <p:nvPr>
            <p:ph type="title"/>
          </p:nvPr>
        </p:nvSpPr>
        <p:spPr>
          <a:xfrm>
            <a:off x="656023" y="365125"/>
            <a:ext cx="8386377"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600"/>
              <a:buFont typeface="Helvetica Neue"/>
              <a:buNone/>
            </a:pPr>
            <a:r>
              <a:rPr lang="fr-FR" dirty="0"/>
              <a:t>ACTIVITÉ : UTILISER LES CRITÈRES DE VULNÉRABILITÉ ET LA MATRICE DES RISQUES </a:t>
            </a:r>
            <a:endParaRPr dirty="0"/>
          </a:p>
        </p:txBody>
      </p:sp>
      <p:sp>
        <p:nvSpPr>
          <p:cNvPr id="342" name="Google Shape;342;p16"/>
          <p:cNvSpPr txBox="1">
            <a:spLocks noGrp="1"/>
          </p:cNvSpPr>
          <p:nvPr>
            <p:ph type="body" idx="2"/>
          </p:nvPr>
        </p:nvSpPr>
        <p:spPr>
          <a:xfrm>
            <a:off x="656023" y="2140478"/>
            <a:ext cx="11092632" cy="4717522"/>
          </a:xfrm>
          <a:prstGeom prst="rect">
            <a:avLst/>
          </a:prstGeom>
          <a:noFill/>
          <a:ln>
            <a:noFill/>
          </a:ln>
        </p:spPr>
        <p:txBody>
          <a:bodyPr spcFirstLastPara="1" wrap="square" lIns="91425" tIns="45700" rIns="91425" bIns="45700" anchor="t" anchorCtr="0">
            <a:normAutofit/>
          </a:bodyPr>
          <a:lstStyle/>
          <a:p>
            <a:pPr marL="801688" lvl="3" indent="-434975" algn="l" rtl="0">
              <a:lnSpc>
                <a:spcPct val="90000"/>
              </a:lnSpc>
              <a:spcBef>
                <a:spcPts val="0"/>
              </a:spcBef>
              <a:spcAft>
                <a:spcPts val="0"/>
              </a:spcAft>
              <a:buSzPts val="2800"/>
              <a:buChar char="•"/>
            </a:pPr>
            <a:r>
              <a:rPr lang="fr-FR" sz="2200" dirty="0"/>
              <a:t>Examinez la matrice des risques et le modèle de soutien à plusieurs niveaux qui vous ont été remis</a:t>
            </a:r>
            <a:r>
              <a:rPr lang="en-GB" sz="2200" dirty="0"/>
              <a:t>. </a:t>
            </a:r>
            <a:endParaRPr sz="2200" dirty="0"/>
          </a:p>
          <a:p>
            <a:pPr marL="801688" lvl="3" indent="-434975" algn="l" rtl="0">
              <a:lnSpc>
                <a:spcPct val="90000"/>
              </a:lnSpc>
              <a:spcBef>
                <a:spcPts val="500"/>
              </a:spcBef>
              <a:spcAft>
                <a:spcPts val="0"/>
              </a:spcAft>
              <a:buSzPts val="2800"/>
              <a:buChar char="•"/>
            </a:pPr>
            <a:r>
              <a:rPr lang="en-GB" sz="2200" dirty="0"/>
              <a:t>Discutez des questions suivantes :</a:t>
            </a:r>
            <a:endParaRPr sz="2200" dirty="0"/>
          </a:p>
          <a:p>
            <a:pPr marL="1258888" lvl="2" indent="-434975" algn="l" rtl="0">
              <a:lnSpc>
                <a:spcPct val="90000"/>
              </a:lnSpc>
              <a:spcBef>
                <a:spcPts val="500"/>
              </a:spcBef>
              <a:spcAft>
                <a:spcPts val="0"/>
              </a:spcAft>
              <a:buSzPts val="2400"/>
              <a:buChar char="•"/>
            </a:pPr>
            <a:r>
              <a:rPr lang="fr-FR" sz="2200" dirty="0"/>
              <a:t>Comment pensez-vous que cet outil de gestion de cas est/pourrait aider dans le contexte ? Comment est-il utilisé actuellement ?</a:t>
            </a:r>
            <a:r>
              <a:rPr lang="en-GB" sz="2200" dirty="0"/>
              <a:t> </a:t>
            </a:r>
            <a:endParaRPr sz="2200" dirty="0"/>
          </a:p>
          <a:p>
            <a:pPr marL="1258888" lvl="2" indent="-434975" algn="l" rtl="0">
              <a:lnSpc>
                <a:spcPct val="90000"/>
              </a:lnSpc>
              <a:spcBef>
                <a:spcPts val="500"/>
              </a:spcBef>
              <a:spcAft>
                <a:spcPts val="0"/>
              </a:spcAft>
              <a:buSzPts val="2400"/>
              <a:buChar char="•"/>
            </a:pPr>
            <a:r>
              <a:rPr lang="fr-FR" sz="2200" dirty="0"/>
              <a:t>Quels sont/seraient les principaux défis à relever pour mettre en œuvre cet outil ?</a:t>
            </a:r>
            <a:endParaRPr sz="2200" dirty="0"/>
          </a:p>
          <a:p>
            <a:pPr marL="1258888" lvl="2" indent="-434975" algn="l" rtl="0">
              <a:lnSpc>
                <a:spcPct val="90000"/>
              </a:lnSpc>
              <a:spcBef>
                <a:spcPts val="500"/>
              </a:spcBef>
              <a:spcAft>
                <a:spcPts val="0"/>
              </a:spcAft>
              <a:buSzPts val="2400"/>
              <a:buChar char="•"/>
            </a:pPr>
            <a:r>
              <a:rPr lang="fr-FR" sz="2200" dirty="0"/>
              <a:t>Voyez-vous des lacunes dans cet outil ou des choses que vous changeriez ?</a:t>
            </a:r>
            <a:endParaRPr sz="2200" dirty="0"/>
          </a:p>
          <a:p>
            <a:pPr marL="801688" lvl="3" indent="-434975" algn="l" rtl="0">
              <a:lnSpc>
                <a:spcPct val="90000"/>
              </a:lnSpc>
              <a:spcBef>
                <a:spcPts val="500"/>
              </a:spcBef>
              <a:spcAft>
                <a:spcPts val="0"/>
              </a:spcAft>
              <a:buSzPts val="2800"/>
              <a:buChar char="•"/>
            </a:pPr>
            <a:r>
              <a:rPr lang="fr-FR" sz="2200" dirty="0"/>
              <a:t>Développez maintenant les changements/adaptations/contextualisation que vous souhaitez apporter aux outils, en ciblant les domaines clés qui vous semblent les plus importants dans ce contexte</a:t>
            </a:r>
            <a:r>
              <a:rPr lang="en-GB" sz="2200" dirty="0"/>
              <a:t>. </a:t>
            </a:r>
            <a:endParaRPr sz="2200" dirty="0"/>
          </a:p>
          <a:p>
            <a:pPr marL="228600" lvl="0" indent="-50800" algn="l" rtl="0">
              <a:lnSpc>
                <a:spcPct val="90000"/>
              </a:lnSpc>
              <a:spcBef>
                <a:spcPts val="1000"/>
              </a:spcBef>
              <a:spcAft>
                <a:spcPts val="0"/>
              </a:spcAft>
              <a:buClr>
                <a:schemeClr val="accent6"/>
              </a:buClr>
              <a:buSzPts val="2800"/>
              <a:buNone/>
            </a:pPr>
            <a:endParaRPr dirty="0"/>
          </a:p>
        </p:txBody>
      </p:sp>
      <p:pic>
        <p:nvPicPr>
          <p:cNvPr id="343" name="Google Shape;343;p16"/>
          <p:cNvPicPr preferRelativeResize="0"/>
          <p:nvPr/>
        </p:nvPicPr>
        <p:blipFill rotWithShape="1">
          <a:blip r:embed="rId3">
            <a:alphaModFix/>
          </a:blip>
          <a:srcRect/>
          <a:stretch/>
        </p:blipFill>
        <p:spPr>
          <a:xfrm>
            <a:off x="8805243" y="-354451"/>
            <a:ext cx="3386757" cy="3386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17"/>
          <p:cNvSpPr txBox="1">
            <a:spLocks noGrp="1"/>
          </p:cNvSpPr>
          <p:nvPr>
            <p:ph type="body" idx="2"/>
          </p:nvPr>
        </p:nvSpPr>
        <p:spPr>
          <a:xfrm>
            <a:off x="4100513" y="528638"/>
            <a:ext cx="7546844" cy="632936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sz="2400" dirty="0"/>
              <a:t>La gestion de cas pour les enfants qui travaillent est un moyen systématique et opportun de procurer un soutien individuel direct et de les référer aux services pour les enfants qui sont en situation de travail des enfants/PFTE</a:t>
            </a:r>
            <a:r>
              <a:rPr lang="en-GB" sz="2400" dirty="0"/>
              <a:t>. </a:t>
            </a:r>
            <a:endParaRPr sz="2400" dirty="0"/>
          </a:p>
          <a:p>
            <a:pPr marL="228600" lvl="0" indent="-228600" algn="l" rtl="0">
              <a:lnSpc>
                <a:spcPct val="90000"/>
              </a:lnSpc>
              <a:spcBef>
                <a:spcPts val="1000"/>
              </a:spcBef>
              <a:spcAft>
                <a:spcPts val="0"/>
              </a:spcAft>
              <a:buSzPts val="2800"/>
              <a:buChar char="•"/>
            </a:pPr>
            <a:r>
              <a:rPr lang="fr-FR" sz="2400" dirty="0"/>
              <a:t>Les types et les niveaux de préjudice et de danger auxquels les enfants astreints au travail des enfants sont exposés varient selon le lieu de travail, les tâches, l'environnement familial et communautaire, l'âge, le genre et le stade de développement</a:t>
            </a:r>
            <a:r>
              <a:rPr lang="en-GB" sz="2400" dirty="0"/>
              <a:t>. </a:t>
            </a:r>
            <a:endParaRPr sz="2400" dirty="0"/>
          </a:p>
          <a:p>
            <a:pPr marL="228600" lvl="0" indent="-228600" algn="l" rtl="0">
              <a:lnSpc>
                <a:spcPct val="90000"/>
              </a:lnSpc>
              <a:spcBef>
                <a:spcPts val="1000"/>
              </a:spcBef>
              <a:spcAft>
                <a:spcPts val="0"/>
              </a:spcAft>
              <a:buSzPts val="2800"/>
              <a:buChar char="•"/>
            </a:pPr>
            <a:r>
              <a:rPr lang="fr-FR" sz="2400" dirty="0"/>
              <a:t>Les services de gestion de cas pour les enfants en situation de travail des enfants doivent être adaptés et fournir une réponse coordonnée et multisectorielle qui adresse leurs besoins holistiques.</a:t>
            </a:r>
            <a:endParaRPr sz="2400" dirty="0"/>
          </a:p>
        </p:txBody>
      </p:sp>
      <p:sp>
        <p:nvSpPr>
          <p:cNvPr id="350" name="Google Shape;350;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txBox="1">
            <a:spLocks noGrp="1"/>
          </p:cNvSpPr>
          <p:nvPr>
            <p:ph type="body" idx="1"/>
          </p:nvPr>
        </p:nvSpPr>
        <p:spPr>
          <a:xfrm>
            <a:off x="575733" y="1066801"/>
            <a:ext cx="10972800"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SÉANCE 11 : PROTECTION DE L'ENFANCE : GESTION DE CAS 1</a:t>
            </a:r>
            <a:endParaRPr dirty="0"/>
          </a:p>
        </p:txBody>
      </p:sp>
      <p:sp>
        <p:nvSpPr>
          <p:cNvPr id="236" name="Google Shape;236;p2"/>
          <p:cNvSpPr txBox="1">
            <a:spLocks noGrp="1"/>
          </p:cNvSpPr>
          <p:nvPr>
            <p:ph type="body" idx="2"/>
          </p:nvPr>
        </p:nvSpPr>
        <p:spPr>
          <a:xfrm>
            <a:off x="812800" y="3051922"/>
            <a:ext cx="10397067"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ts val="0"/>
              </a:spcAft>
              <a:buSzPts val="2800"/>
              <a:buFont typeface="Helvetica Neue"/>
              <a:buChar char="●"/>
            </a:pPr>
            <a:r>
              <a:rPr lang="fr-FR" sz="2400" dirty="0"/>
              <a:t>Identifier les 4-5 considérations clés évoquées lors de l'élaboration des programmes de gestion de cas pour les enfants qui travaillent</a:t>
            </a:r>
            <a:r>
              <a:rPr lang="en-GB" sz="2400" dirty="0"/>
              <a:t> </a:t>
            </a:r>
            <a:endParaRPr sz="2400" dirty="0"/>
          </a:p>
          <a:p>
            <a:pPr marL="457200" lvl="0" indent="-406400" algn="l" rtl="0">
              <a:lnSpc>
                <a:spcPct val="100000"/>
              </a:lnSpc>
              <a:spcBef>
                <a:spcPts val="0"/>
              </a:spcBef>
              <a:spcAft>
                <a:spcPts val="0"/>
              </a:spcAft>
              <a:buSzPts val="2800"/>
              <a:buFont typeface="Helvetica Neue"/>
              <a:buChar char="●"/>
            </a:pPr>
            <a:r>
              <a:rPr lang="fr-FR" sz="2400" dirty="0"/>
              <a:t>Décrire les principes qui sous-tendent une vulnérabilité, des critères/matrice de risques pour les enfants en situation de travail des enfants</a:t>
            </a:r>
            <a:r>
              <a:rPr lang="en-GB" sz="2400" dirty="0"/>
              <a:t>  </a:t>
            </a:r>
            <a:endParaRPr sz="2400" dirty="0"/>
          </a:p>
          <a:p>
            <a:pPr marL="457200" lvl="0" indent="-406400" algn="l" rtl="0">
              <a:lnSpc>
                <a:spcPct val="100000"/>
              </a:lnSpc>
              <a:spcBef>
                <a:spcPts val="0"/>
              </a:spcBef>
              <a:spcAft>
                <a:spcPts val="600"/>
              </a:spcAft>
              <a:buSzPts val="2800"/>
              <a:buFont typeface="Helvetica Neue"/>
              <a:buChar char="●"/>
            </a:pPr>
            <a:r>
              <a:rPr lang="fr-FR" sz="2400" dirty="0"/>
              <a:t>Expliquer les différences entre le soutien à la gestion de cas qui serait apporté aux enfants qui sont en situation de travail des enfants à différents niveaux de vulnérabilité/risque</a:t>
            </a:r>
            <a:endParaRPr sz="2400" dirty="0"/>
          </a:p>
        </p:txBody>
      </p:sp>
      <p:sp>
        <p:nvSpPr>
          <p:cNvPr id="243" name="Google Shape;243;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4" name="Google Shape;244;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algn="ctr">
              <a:lnSpc>
                <a:spcPct val="90000"/>
              </a:lnSpc>
              <a:buClr>
                <a:schemeClr val="lt1"/>
              </a:buClr>
              <a:buSzPts val="2800"/>
            </a:pPr>
            <a:r>
              <a:rPr lang="fr-FR" sz="2800" b="0" i="0" u="none" strike="noStrike" cap="none" dirty="0">
                <a:solidFill>
                  <a:schemeClr val="lt1"/>
                </a:solidFill>
                <a:latin typeface="Helvetica Neue"/>
                <a:ea typeface="Helvetica Neue"/>
                <a:cs typeface="Helvetica Neue"/>
                <a:sym typeface="Helvetica Neue"/>
              </a:rPr>
              <a:t> </a:t>
            </a:r>
            <a:r>
              <a:rPr lang="fr-FR" sz="4000" b="1" dirty="0">
                <a:solidFill>
                  <a:schemeClr val="lt1"/>
                </a:solidFill>
                <a:latin typeface="Helvetica Neue"/>
              </a:rPr>
              <a:t> LES OBJECTIFS VISÉS</a:t>
            </a:r>
            <a:r>
              <a:rPr lang="fr-FR" sz="4000" b="1" i="0" u="none" strike="noStrike" cap="none" dirty="0">
                <a:solidFill>
                  <a:schemeClr val="lt1"/>
                </a:solidFill>
                <a:latin typeface="Helvetica Neue"/>
                <a:ea typeface="Helvetica Neue"/>
                <a:cs typeface="Helvetica Neue"/>
                <a:sym typeface="Helvetica Neue"/>
              </a:rPr>
              <a:t>  </a:t>
            </a:r>
            <a:endParaRPr lang="fr-F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 </a:t>
            </a:r>
            <a:endParaRPr lang="fr-F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DISCUSSION </a:t>
            </a:r>
            <a:endParaRPr dirty="0"/>
          </a:p>
        </p:txBody>
      </p:sp>
      <p:sp>
        <p:nvSpPr>
          <p:cNvPr id="250" name="Google Shape;250;p4"/>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800"/>
              <a:buNone/>
            </a:pPr>
            <a:r>
              <a:rPr lang="fr-FR" dirty="0"/>
              <a:t>DANS VOTRE GROUPE, RÉPONDEZ À CES QUESTIONS : </a:t>
            </a:r>
            <a:endParaRPr dirty="0"/>
          </a:p>
        </p:txBody>
      </p:sp>
      <p:sp>
        <p:nvSpPr>
          <p:cNvPr id="251" name="Google Shape;251;p4"/>
          <p:cNvSpPr txBox="1">
            <a:spLocks noGrp="1"/>
          </p:cNvSpPr>
          <p:nvPr>
            <p:ph type="body" idx="2"/>
          </p:nvPr>
        </p:nvSpPr>
        <p:spPr>
          <a:xfrm>
            <a:off x="656021" y="2997518"/>
            <a:ext cx="10820015" cy="2158142"/>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3"/>
              </a:buClr>
              <a:buSzPts val="3200"/>
              <a:buChar char="•"/>
            </a:pPr>
            <a:r>
              <a:rPr lang="fr-FR" sz="3200" dirty="0"/>
              <a:t>Pourquoi la gestion de cas est-elle importante pour les enfants en situation de travail des enfants et les PFTE ?</a:t>
            </a:r>
            <a:r>
              <a:rPr lang="en-US" sz="3200" dirty="0"/>
              <a:t> </a:t>
            </a:r>
            <a:endParaRPr lang="en-US" dirty="0"/>
          </a:p>
          <a:p>
            <a:pPr marL="228600" lvl="0" indent="-228600" algn="l" rtl="0">
              <a:lnSpc>
                <a:spcPct val="90000"/>
              </a:lnSpc>
              <a:spcBef>
                <a:spcPts val="1000"/>
              </a:spcBef>
              <a:spcAft>
                <a:spcPts val="0"/>
              </a:spcAft>
              <a:buClr>
                <a:schemeClr val="accent3"/>
              </a:buClr>
              <a:buSzPts val="3200"/>
              <a:buChar char="•"/>
            </a:pPr>
            <a:r>
              <a:rPr lang="fr-FR" sz="3200" dirty="0"/>
              <a:t>Comment les enfants en situation de travail des enfants accèdent-ils actuellement aux services de gestion de cas dans ce contexte ? </a:t>
            </a:r>
            <a:r>
              <a:rPr lang="en-US" sz="3200" dirty="0"/>
              <a:t> </a:t>
            </a:r>
            <a:endParaRPr lang="en-US" dirty="0"/>
          </a:p>
          <a:p>
            <a:pPr marL="228600" lvl="0" indent="-50800" algn="l" rtl="0">
              <a:lnSpc>
                <a:spcPct val="90000"/>
              </a:lnSpc>
              <a:spcBef>
                <a:spcPts val="1000"/>
              </a:spcBef>
              <a:spcAft>
                <a:spcPts val="0"/>
              </a:spcAft>
              <a:buClr>
                <a:schemeClr val="accent3"/>
              </a:buClr>
              <a:buSzPts val="2800"/>
              <a:buNone/>
            </a:pPr>
            <a:endParaRPr dirty="0"/>
          </a:p>
        </p:txBody>
      </p:sp>
      <p:sp>
        <p:nvSpPr>
          <p:cNvPr id="252" name="Google Shape;252;p4"/>
          <p:cNvSpPr txBox="1"/>
          <p:nvPr/>
        </p:nvSpPr>
        <p:spPr>
          <a:xfrm>
            <a:off x="685992" y="5431408"/>
            <a:ext cx="10820015" cy="500063"/>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3"/>
              </a:buClr>
              <a:buSzPts val="2800"/>
              <a:buFont typeface="Arial"/>
              <a:buNone/>
            </a:pPr>
            <a:r>
              <a:rPr lang="fr-FR" sz="2800" b="1" i="0" u="none" strike="noStrike" cap="none" dirty="0">
                <a:solidFill>
                  <a:schemeClr val="accent3"/>
                </a:solidFill>
                <a:latin typeface="Helvetica Neue"/>
                <a:ea typeface="Helvetica Neue"/>
                <a:cs typeface="Helvetica Neue"/>
                <a:sym typeface="Helvetica Neue"/>
              </a:rPr>
              <a:t>MAINTENANT REVOYEZ LA </a:t>
            </a:r>
            <a:r>
              <a:rPr lang="fr-FR" sz="2800" b="1" dirty="0">
                <a:solidFill>
                  <a:schemeClr val="accent3"/>
                </a:solidFill>
                <a:latin typeface="Helvetica Neue"/>
                <a:ea typeface="Helvetica Neue"/>
                <a:cs typeface="Helvetica Neue"/>
                <a:sym typeface="Helvetica Neue"/>
              </a:rPr>
              <a:t>FICHE</a:t>
            </a:r>
            <a:r>
              <a:rPr lang="fr-FR" sz="2800" b="1" i="0" u="none" strike="noStrike" cap="none" dirty="0">
                <a:solidFill>
                  <a:schemeClr val="accent3"/>
                </a:solidFill>
                <a:latin typeface="Helvetica Neue"/>
                <a:ea typeface="Helvetica Neue"/>
                <a:cs typeface="Helvetica Neue"/>
                <a:sym typeface="Helvetica Neue"/>
              </a:rPr>
              <a:t> DE TRAVAIL</a:t>
            </a:r>
            <a:endParaRPr dirty="0"/>
          </a:p>
        </p:txBody>
      </p:sp>
      <p:pic>
        <p:nvPicPr>
          <p:cNvPr id="253" name="Google Shape;253;p4"/>
          <p:cNvPicPr preferRelativeResize="0"/>
          <p:nvPr/>
        </p:nvPicPr>
        <p:blipFill rotWithShape="1">
          <a:blip r:embed="rId3">
            <a:alphaModFix/>
          </a:blip>
          <a:srcRect/>
          <a:stretch/>
        </p:blipFill>
        <p:spPr>
          <a:xfrm>
            <a:off x="10070907" y="358537"/>
            <a:ext cx="1435100" cy="93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5"/>
          <p:cNvSpPr txBox="1">
            <a:spLocks noGrp="1"/>
          </p:cNvSpPr>
          <p:nvPr>
            <p:ph type="body" idx="1"/>
          </p:nvPr>
        </p:nvSpPr>
        <p:spPr>
          <a:xfrm>
            <a:off x="1828008" y="1467093"/>
            <a:ext cx="7790126" cy="768107"/>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chemeClr val="lt1"/>
              </a:buClr>
              <a:buSzPts val="3200"/>
              <a:buNone/>
            </a:pPr>
            <a:r>
              <a:rPr lang="en-GB" sz="3200" dirty="0"/>
              <a:t>CONSIDÉRATIONS CLÉS POUR LA PROGRAMMATION</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6"/>
          <p:cNvSpPr txBox="1">
            <a:spLocks noGrp="1"/>
          </p:cNvSpPr>
          <p:nvPr>
            <p:ph type="body" idx="1"/>
          </p:nvPr>
        </p:nvSpPr>
        <p:spPr>
          <a:xfrm>
            <a:off x="3793066"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FONDAMENTAUX</a:t>
            </a:r>
            <a:endParaRPr dirty="0"/>
          </a:p>
        </p:txBody>
      </p:sp>
      <p:sp>
        <p:nvSpPr>
          <p:cNvPr id="266" name="Google Shape;266;p6"/>
          <p:cNvSpPr txBox="1">
            <a:spLocks noGrp="1"/>
          </p:cNvSpPr>
          <p:nvPr>
            <p:ph type="body" idx="2"/>
          </p:nvPr>
        </p:nvSpPr>
        <p:spPr>
          <a:xfrm>
            <a:off x="4206609" y="1411678"/>
            <a:ext cx="7300912" cy="4310249"/>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Clr>
                <a:schemeClr val="accent3"/>
              </a:buClr>
              <a:buSzPts val="2800"/>
              <a:buChar char="•"/>
            </a:pPr>
            <a:r>
              <a:rPr lang="en-GB" sz="3300" dirty="0"/>
              <a:t>Capacité adéquate :</a:t>
            </a:r>
            <a:endParaRPr sz="3300" dirty="0"/>
          </a:p>
          <a:p>
            <a:pPr marL="685800" lvl="1" indent="-228600" algn="l" rtl="0">
              <a:lnSpc>
                <a:spcPct val="90000"/>
              </a:lnSpc>
              <a:spcBef>
                <a:spcPts val="500"/>
              </a:spcBef>
              <a:spcAft>
                <a:spcPts val="0"/>
              </a:spcAft>
              <a:buSzPts val="2400"/>
              <a:buChar char="•"/>
            </a:pPr>
            <a:r>
              <a:rPr lang="en-GB" sz="3300" dirty="0"/>
              <a:t>Expertise technique  </a:t>
            </a:r>
            <a:endParaRPr sz="3300" dirty="0"/>
          </a:p>
          <a:p>
            <a:pPr marL="685800" lvl="1" indent="-228600" algn="l" rtl="0">
              <a:lnSpc>
                <a:spcPct val="90000"/>
              </a:lnSpc>
              <a:spcBef>
                <a:spcPts val="500"/>
              </a:spcBef>
              <a:spcAft>
                <a:spcPts val="0"/>
              </a:spcAft>
              <a:buSzPts val="2400"/>
              <a:buChar char="•"/>
            </a:pPr>
            <a:r>
              <a:rPr lang="en-GB" sz="3300" dirty="0"/>
              <a:t>Gestionnaires de cas spécialisés </a:t>
            </a:r>
            <a:endParaRPr sz="3300" dirty="0"/>
          </a:p>
          <a:p>
            <a:pPr marL="685800" lvl="1" indent="-228600" algn="l" rtl="0">
              <a:lnSpc>
                <a:spcPct val="90000"/>
              </a:lnSpc>
              <a:spcBef>
                <a:spcPts val="500"/>
              </a:spcBef>
              <a:spcAft>
                <a:spcPts val="0"/>
              </a:spcAft>
              <a:buSzPts val="2400"/>
              <a:buChar char="•"/>
            </a:pPr>
            <a:r>
              <a:rPr lang="fr-FR" sz="3300" dirty="0"/>
              <a:t>Financement adéquat pour des services de qualité</a:t>
            </a:r>
            <a:r>
              <a:rPr lang="en-GB" sz="3300" dirty="0"/>
              <a:t> </a:t>
            </a:r>
            <a:endParaRPr sz="3300" dirty="0"/>
          </a:p>
          <a:p>
            <a:pPr marL="685800" lvl="1" indent="-228600" algn="l" rtl="0">
              <a:lnSpc>
                <a:spcPct val="90000"/>
              </a:lnSpc>
              <a:spcBef>
                <a:spcPts val="500"/>
              </a:spcBef>
              <a:spcAft>
                <a:spcPts val="0"/>
              </a:spcAft>
              <a:buSzPts val="2400"/>
              <a:buChar char="•"/>
            </a:pPr>
            <a:r>
              <a:rPr lang="fr-FR" sz="3300" dirty="0"/>
              <a:t>Fournir des services directs ou des réseaux de référencement</a:t>
            </a:r>
            <a:r>
              <a:rPr lang="en-GB" sz="3300" dirty="0"/>
              <a:t> </a:t>
            </a:r>
            <a:endParaRPr sz="3300" dirty="0"/>
          </a:p>
          <a:p>
            <a:pPr marL="228600" lvl="0" indent="-228600" algn="l" rtl="0">
              <a:lnSpc>
                <a:spcPct val="90000"/>
              </a:lnSpc>
              <a:spcBef>
                <a:spcPts val="1000"/>
              </a:spcBef>
              <a:spcAft>
                <a:spcPts val="0"/>
              </a:spcAft>
              <a:buClr>
                <a:schemeClr val="accent3"/>
              </a:buClr>
              <a:buSzPts val="2800"/>
              <a:buChar char="•"/>
            </a:pPr>
            <a:r>
              <a:rPr lang="en-GB" sz="3300" dirty="0"/>
              <a:t>Orientations et outils pratiques  </a:t>
            </a:r>
            <a:endParaRPr sz="3300" dirty="0"/>
          </a:p>
          <a:p>
            <a:pPr marL="228600" lvl="0" indent="-228600" algn="l" rtl="0">
              <a:lnSpc>
                <a:spcPct val="90000"/>
              </a:lnSpc>
              <a:spcBef>
                <a:spcPts val="1000"/>
              </a:spcBef>
              <a:spcAft>
                <a:spcPts val="0"/>
              </a:spcAft>
              <a:buClr>
                <a:schemeClr val="accent3"/>
              </a:buClr>
              <a:buSzPts val="2800"/>
              <a:buChar char="•"/>
            </a:pPr>
            <a:r>
              <a:rPr lang="fr-FR" sz="3300" dirty="0"/>
              <a:t>Sécurité pour les gestionnaires de cas</a:t>
            </a:r>
            <a:r>
              <a:rPr lang="en-GB" sz="3300" dirty="0"/>
              <a:t> </a:t>
            </a:r>
            <a:endParaRPr sz="3300" dirty="0"/>
          </a:p>
          <a:p>
            <a:pPr marL="228600" lvl="0" indent="-228600" algn="l" rtl="0">
              <a:lnSpc>
                <a:spcPct val="90000"/>
              </a:lnSpc>
              <a:spcBef>
                <a:spcPts val="1000"/>
              </a:spcBef>
              <a:spcAft>
                <a:spcPts val="0"/>
              </a:spcAft>
              <a:buClr>
                <a:schemeClr val="accent3"/>
              </a:buClr>
              <a:buSzPts val="2800"/>
              <a:buChar char="•"/>
            </a:pPr>
            <a:r>
              <a:rPr lang="fr-FR" sz="3300" dirty="0"/>
              <a:t>Suivi et analyse, systèmes de gestion de l'information</a:t>
            </a:r>
            <a:r>
              <a:rPr lang="en-GB" sz="3300" dirty="0"/>
              <a:t>  </a:t>
            </a:r>
            <a:endParaRPr sz="3300" dirty="0"/>
          </a:p>
          <a:p>
            <a:pPr marL="685800" lvl="1" indent="-76200" algn="l" rtl="0">
              <a:lnSpc>
                <a:spcPct val="90000"/>
              </a:lnSpc>
              <a:spcBef>
                <a:spcPts val="500"/>
              </a:spcBef>
              <a:spcAft>
                <a:spcPts val="0"/>
              </a:spcAft>
              <a:buSzPts val="2400"/>
              <a:buNone/>
            </a:pPr>
            <a:endParaRPr dirty="0"/>
          </a:p>
        </p:txBody>
      </p:sp>
      <p:sp>
        <p:nvSpPr>
          <p:cNvPr id="267" name="Google Shape;267;p6"/>
          <p:cNvSpPr txBox="1">
            <a:spLocks noGrp="1"/>
          </p:cNvSpPr>
          <p:nvPr>
            <p:ph type="body" idx="3"/>
          </p:nvPr>
        </p:nvSpPr>
        <p:spPr>
          <a:xfrm>
            <a:off x="0" y="481543"/>
            <a:ext cx="379306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PRINCIPES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7"/>
          <p:cNvSpPr txBox="1">
            <a:spLocks noGrp="1"/>
          </p:cNvSpPr>
          <p:nvPr>
            <p:ph type="body" idx="1"/>
          </p:nvPr>
        </p:nvSpPr>
        <p:spPr>
          <a:xfrm>
            <a:off x="4100513" y="528638"/>
            <a:ext cx="7807070"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COORDINATION ET COLLABORATION MULTISECTORIELLE POUR LA GESTION DE CAS</a:t>
            </a:r>
            <a:endParaRPr dirty="0"/>
          </a:p>
        </p:txBody>
      </p:sp>
      <p:sp>
        <p:nvSpPr>
          <p:cNvPr id="274" name="Google Shape;274;p7"/>
          <p:cNvSpPr txBox="1">
            <a:spLocks noGrp="1"/>
          </p:cNvSpPr>
          <p:nvPr>
            <p:ph type="body" idx="2"/>
          </p:nvPr>
        </p:nvSpPr>
        <p:spPr>
          <a:xfrm>
            <a:off x="4100513" y="1737782"/>
            <a:ext cx="7300912" cy="4799265"/>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3"/>
              </a:buClr>
              <a:buSzPts val="2800"/>
              <a:buChar char="•"/>
            </a:pPr>
            <a:r>
              <a:rPr lang="fr-FR" dirty="0"/>
              <a:t>Coordonner la gestion de cas par le biais de la protection de l'enfance</a:t>
            </a:r>
            <a:r>
              <a:rPr lang="en-GB" dirty="0"/>
              <a:t>  </a:t>
            </a:r>
            <a:endParaRPr dirty="0"/>
          </a:p>
          <a:p>
            <a:pPr marL="228600" lvl="0" indent="-228600" algn="l" rtl="0">
              <a:lnSpc>
                <a:spcPct val="90000"/>
              </a:lnSpc>
              <a:spcBef>
                <a:spcPts val="1000"/>
              </a:spcBef>
              <a:spcAft>
                <a:spcPts val="0"/>
              </a:spcAft>
              <a:buClr>
                <a:schemeClr val="accent3"/>
              </a:buClr>
              <a:buSzPts val="2800"/>
              <a:buChar char="•"/>
            </a:pPr>
            <a:r>
              <a:rPr lang="fr-FR" dirty="0"/>
              <a:t>Identifier/ faire un état des lieux des fonctionnalités des systèmes de gestion de cas existants pour le travail des enfants</a:t>
            </a:r>
            <a:r>
              <a:rPr lang="en-GB" dirty="0"/>
              <a:t> </a:t>
            </a:r>
            <a:endParaRPr dirty="0"/>
          </a:p>
          <a:p>
            <a:pPr marL="228600" lvl="0" indent="-228600" algn="l" rtl="0">
              <a:lnSpc>
                <a:spcPct val="90000"/>
              </a:lnSpc>
              <a:spcBef>
                <a:spcPts val="1000"/>
              </a:spcBef>
              <a:spcAft>
                <a:spcPts val="0"/>
              </a:spcAft>
              <a:buClr>
                <a:schemeClr val="accent3"/>
              </a:buClr>
              <a:buSzPts val="2800"/>
              <a:buChar char="•"/>
            </a:pPr>
            <a:r>
              <a:rPr lang="fr-FR" dirty="0"/>
              <a:t>Identifier les principaux prestataires de services dans tous les secteurs</a:t>
            </a:r>
            <a:r>
              <a:rPr lang="en-GB" dirty="0"/>
              <a:t>   </a:t>
            </a:r>
            <a:endParaRPr dirty="0"/>
          </a:p>
          <a:p>
            <a:pPr marL="228600" lvl="0" indent="-228600" algn="l" rtl="0">
              <a:lnSpc>
                <a:spcPct val="90000"/>
              </a:lnSpc>
              <a:spcBef>
                <a:spcPts val="1000"/>
              </a:spcBef>
              <a:spcAft>
                <a:spcPts val="0"/>
              </a:spcAft>
              <a:buClr>
                <a:schemeClr val="accent3"/>
              </a:buClr>
              <a:buSzPts val="2800"/>
              <a:buChar char="•"/>
            </a:pPr>
            <a:r>
              <a:rPr lang="fr-FR" dirty="0"/>
              <a:t>Harmoniser les procédures (matrice des risques, ensemble de services standard, POS pour le retrait des enfants des PFTE, les enfants qui disparaissent des services, etc.)</a:t>
            </a:r>
            <a:endParaRPr dirty="0"/>
          </a:p>
        </p:txBody>
      </p:sp>
      <p:sp>
        <p:nvSpPr>
          <p:cNvPr id="275" name="Google Shape;275;p7"/>
          <p:cNvSpPr txBox="1">
            <a:spLocks noGrp="1"/>
          </p:cNvSpPr>
          <p:nvPr>
            <p:ph type="body" idx="3"/>
          </p:nvPr>
        </p:nvSpPr>
        <p:spPr>
          <a:xfrm>
            <a:off x="166255" y="528638"/>
            <a:ext cx="308900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TRAVAILLER AVEC LES AUTRES</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PLANIFICATION POUR LE SUCCÈS DU RÉFÉRENCEMENT DES CAS DE TRAVAIL DES ENFANTS</a:t>
            </a:r>
            <a:endParaRPr dirty="0"/>
          </a:p>
        </p:txBody>
      </p:sp>
      <p:sp>
        <p:nvSpPr>
          <p:cNvPr id="282" name="Google Shape;282;p8"/>
          <p:cNvSpPr txBox="1">
            <a:spLocks noGrp="1"/>
          </p:cNvSpPr>
          <p:nvPr>
            <p:ph type="body" idx="2"/>
          </p:nvPr>
        </p:nvSpPr>
        <p:spPr>
          <a:xfrm>
            <a:off x="3626380" y="1863852"/>
            <a:ext cx="7300912" cy="4465510"/>
          </a:xfrm>
          <a:prstGeom prst="rect">
            <a:avLst/>
          </a:prstGeom>
          <a:noFill/>
          <a:ln>
            <a:noFill/>
          </a:ln>
        </p:spPr>
        <p:txBody>
          <a:bodyPr spcFirstLastPara="1" wrap="square" lIns="91425" tIns="45700" rIns="91425" bIns="45700" anchor="t" anchorCtr="0">
            <a:normAutofit fontScale="92500" lnSpcReduction="20000"/>
          </a:bodyPr>
          <a:lstStyle/>
          <a:p>
            <a:pPr marL="685800" lvl="1" indent="-228600" algn="l" rtl="0">
              <a:lnSpc>
                <a:spcPct val="90000"/>
              </a:lnSpc>
              <a:spcBef>
                <a:spcPts val="0"/>
              </a:spcBef>
              <a:spcAft>
                <a:spcPts val="0"/>
              </a:spcAft>
              <a:buSzPts val="3200"/>
              <a:buChar char="•"/>
            </a:pPr>
            <a:r>
              <a:rPr lang="fr-FR" sz="3200" dirty="0"/>
              <a:t>Inclure les fonds d’urgence dans les budgets de gestion de cas</a:t>
            </a:r>
            <a:r>
              <a:rPr lang="en-GB" sz="3200" dirty="0"/>
              <a:t> </a:t>
            </a:r>
            <a:endParaRPr dirty="0"/>
          </a:p>
          <a:p>
            <a:pPr marL="685800" lvl="1" indent="-228600" algn="l" rtl="0">
              <a:lnSpc>
                <a:spcPct val="90000"/>
              </a:lnSpc>
              <a:spcBef>
                <a:spcPts val="500"/>
              </a:spcBef>
              <a:spcAft>
                <a:spcPts val="0"/>
              </a:spcAft>
              <a:buSzPts val="3200"/>
              <a:buChar char="•"/>
            </a:pPr>
            <a:r>
              <a:rPr lang="fr-FR" sz="3200" dirty="0"/>
              <a:t>Planifier un soutien supplémentaire et accompagner les enfants et les tuteurs vers les services de référencement</a:t>
            </a:r>
            <a:r>
              <a:rPr lang="en-GB" sz="3200" dirty="0"/>
              <a:t> </a:t>
            </a:r>
            <a:endParaRPr dirty="0"/>
          </a:p>
          <a:p>
            <a:pPr marL="685800" lvl="1" indent="-228600" algn="l" rtl="0">
              <a:lnSpc>
                <a:spcPct val="90000"/>
              </a:lnSpc>
              <a:spcBef>
                <a:spcPts val="500"/>
              </a:spcBef>
              <a:spcAft>
                <a:spcPts val="0"/>
              </a:spcAft>
              <a:buSzPts val="3200"/>
              <a:buChar char="•"/>
            </a:pPr>
            <a:r>
              <a:rPr lang="fr-FR" sz="3200" dirty="0"/>
              <a:t>Soutenir les partenaires de référencement pour renforcer les capacités et la prestation de services pour les enfants qui sont (ou qui étaient) en situation de travail des enfants</a:t>
            </a:r>
            <a:endParaRPr dirty="0">
              <a:solidFill>
                <a:srgbClr val="FF0000"/>
              </a:solidFill>
            </a:endParaRPr>
          </a:p>
        </p:txBody>
      </p:sp>
      <p:sp>
        <p:nvSpPr>
          <p:cNvPr id="283" name="Google Shape;283;p8"/>
          <p:cNvSpPr txBox="1">
            <a:spLocks noGrp="1"/>
          </p:cNvSpPr>
          <p:nvPr>
            <p:ph type="body" idx="3"/>
          </p:nvPr>
        </p:nvSpPr>
        <p:spPr>
          <a:xfrm>
            <a:off x="152401" y="528638"/>
            <a:ext cx="310286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TRAVAILLER AVEC LES AUTRES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9"/>
          <p:cNvSpPr txBox="1">
            <a:spLocks noGrp="1"/>
          </p:cNvSpPr>
          <p:nvPr>
            <p:ph type="title"/>
          </p:nvPr>
        </p:nvSpPr>
        <p:spPr>
          <a:xfrm>
            <a:off x="536448" y="1078993"/>
            <a:ext cx="11119104" cy="2953512"/>
          </a:xfrm>
          <a:prstGeom prst="rect">
            <a:avLst/>
          </a:prstGeom>
          <a:noFill/>
          <a:ln>
            <a:noFill/>
          </a:ln>
        </p:spPr>
        <p:txBody>
          <a:bodyPr spcFirstLastPara="1" wrap="square" lIns="91425" tIns="45700" rIns="91425" bIns="45700" anchor="ctr" anchorCtr="0">
            <a:normAutofit/>
          </a:bodyPr>
          <a:lstStyle/>
          <a:p>
            <a:pPr lvl="0"/>
            <a:r>
              <a:rPr lang="fr-FR" sz="2800" dirty="0"/>
              <a:t>CRITÈRES DE VULNÉRABILITÉ, MATRICE DES RISQUES ET RÉPONSES DIFFÉRENCIÉES POUR LES ENFANTS EN SITUATION DE TRAVAIL DES ENFANTS </a:t>
            </a:r>
            <a:br>
              <a:rPr lang="fr-FR" sz="2800" dirty="0"/>
            </a:br>
            <a:r>
              <a:rPr lang="fr-FR" sz="2800" dirty="0"/>
              <a:t>OU CEUX À RISQUE</a:t>
            </a:r>
            <a:endParaRPr sz="2800"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1114</TotalTime>
  <Words>3809</Words>
  <Application>Microsoft Office PowerPoint</Application>
  <PresentationFormat>Grand écran</PresentationFormat>
  <Paragraphs>147</Paragraphs>
  <Slides>17</Slides>
  <Notes>17</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17</vt:i4>
      </vt:variant>
    </vt:vector>
  </HeadingPairs>
  <TitlesOfParts>
    <vt:vector size="21" baseType="lpstr">
      <vt:lpstr>Arial</vt:lpstr>
      <vt:lpstr>Helvetica Neue</vt:lpstr>
      <vt:lpstr>Calibri</vt:lpstr>
      <vt:lpstr>Office Theme</vt:lpstr>
      <vt:lpstr>Présentation PowerPoint</vt:lpstr>
      <vt:lpstr>Présentation PowerPoint</vt:lpstr>
      <vt:lpstr>Présentation PowerPoint</vt:lpstr>
      <vt:lpstr>DISCUSSION </vt:lpstr>
      <vt:lpstr>Présentation PowerPoint</vt:lpstr>
      <vt:lpstr>Présentation PowerPoint</vt:lpstr>
      <vt:lpstr>Présentation PowerPoint</vt:lpstr>
      <vt:lpstr>Présentation PowerPoint</vt:lpstr>
      <vt:lpstr>CRITÈRES DE VULNÉRABILITÉ, MATRICE DES RISQUES ET RÉPONSES DIFFÉRENCIÉES POUR LES ENFANTS EN SITUATION DE TRAVAIL DES ENFANTS  OU CEUX À RISQUE</vt:lpstr>
      <vt:lpstr>ÉTABLIR DES CRITÈRES DE VULNÉRABILITÉ ET UNE MATRICE DE RISQUES POUR LE TRAVAIL DES ENFANTS </vt:lpstr>
      <vt:lpstr>Présentation PowerPoint</vt:lpstr>
      <vt:lpstr>DÉVELOPPER UN ENSEMBLE DE RÉPONSES HOLISTIQUES POUR LES ENFANTS EN SITUATION DE TRAVAIL DES ENFANTS </vt:lpstr>
      <vt:lpstr>ACTIONS DE RÉPONSE MODÈLE DE SOUTIEN À PLUSIEURS NIVEAUX </vt:lpstr>
      <vt:lpstr>POUR SOUTENIR UNE PROGRAMMATION DIFFÉRENCIÉE </vt:lpstr>
      <vt:lpstr>DÉVELOPPER DES RÉPONSES POUR LES CAS À HAUT RISQUE </vt:lpstr>
      <vt:lpstr>ACTIVITÉ : UTILISER LES CRITÈRES DE VULNÉRABILITÉ ET LA MATRICE DES RISQUES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97</cp:revision>
  <dcterms:created xsi:type="dcterms:W3CDTF">2017-12-20T18:51:03Z</dcterms:created>
  <dcterms:modified xsi:type="dcterms:W3CDTF">2023-05-14T07:20:39Z</dcterms:modified>
</cp:coreProperties>
</file>