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3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Lst>
  <p:sldSz cx="12192000" cy="6858000"/>
  <p:notesSz cx="6858000" cy="9144000"/>
  <p:embeddedFontLst>
    <p:embeddedFont>
      <p:font typeface="Calibri" panose="020F0502020204030204" pitchFamily="34" charset="0"/>
      <p:regular r:id="rId31"/>
      <p:bold r:id="rId32"/>
      <p:italic r:id="rId33"/>
      <p:boldItalic r:id="rId34"/>
    </p:embeddedFont>
    <p:embeddedFont>
      <p:font typeface="Helvetica Neue" panose="020B0604020202020204" charset="0"/>
      <p:regular r:id="rId35"/>
      <p:bold r:id="rId36"/>
      <p:italic r:id="rId37"/>
      <p:boldItalic r:id="rId3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9" roundtripDataSignature="AMtx7mgoTnauh6NyGl+hpV6pw4aJ/OWTa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5490" autoAdjust="0"/>
  </p:normalViewPr>
  <p:slideViewPr>
    <p:cSldViewPr snapToGrid="0">
      <p:cViewPr varScale="1">
        <p:scale>
          <a:sx n="54" d="100"/>
          <a:sy n="54" d="100"/>
        </p:scale>
        <p:origin x="1781" y="5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customschemas.google.com/relationships/presentationmetadata" Target="metadata"/><Relationship Id="rId21" Type="http://schemas.openxmlformats.org/officeDocument/2006/relationships/slide" Target="slides/slide20.xml"/><Relationship Id="rId34" Type="http://schemas.openxmlformats.org/officeDocument/2006/relationships/font" Target="fonts/font4.fntdata"/><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font" Target="fonts/font5.fntdata"/><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3.fntdata"/><Relationship Id="rId38" Type="http://schemas.openxmlformats.org/officeDocument/2006/relationships/font" Target="fonts/font8.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‹N°›</a:t>
            </a:fld>
            <a:endParaRPr sz="1200" b="0" i="0" u="none" strike="noStrike" cap="none" dirty="0">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1" name="Google Shape;221;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22" name="Google Shape;222;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a:t>
            </a:fld>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8" name="Google Shape;348;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sz="1200" dirty="0"/>
          </a:p>
          <a:p>
            <a:pPr marL="0" lvl="0" indent="0" algn="l" rtl="0">
              <a:lnSpc>
                <a:spcPct val="100000"/>
              </a:lnSpc>
              <a:spcBef>
                <a:spcPts val="0"/>
              </a:spcBef>
              <a:spcAft>
                <a:spcPts val="0"/>
              </a:spcAft>
              <a:buSzPts val="1400"/>
              <a:buNone/>
            </a:pPr>
            <a:r>
              <a:rPr lang="fr-FR" sz="1200" b="1" dirty="0">
                <a:solidFill>
                  <a:schemeClr val="dk1"/>
                </a:solidFill>
                <a:latin typeface="Calibri"/>
                <a:ea typeface="Calibri"/>
                <a:cs typeface="Calibri"/>
                <a:sym typeface="Calibri"/>
              </a:rPr>
              <a:t>LE HANDICAP COMME FACTEUR DE RISQUE POUR LE TRAVAIL DES ENFANTS </a:t>
            </a:r>
            <a:r>
              <a:rPr lang="en-GB" sz="1200" b="1" dirty="0">
                <a:solidFill>
                  <a:schemeClr val="dk1"/>
                </a:solidFill>
                <a:latin typeface="Calibri"/>
                <a:ea typeface="Calibri"/>
                <a:cs typeface="Calibri"/>
                <a:sym typeface="Calibri"/>
              </a:rPr>
              <a:t> </a:t>
            </a:r>
            <a:endParaRPr dirty="0"/>
          </a:p>
          <a:p>
            <a:pPr marL="0" lvl="0" indent="0" algn="l" rtl="0">
              <a:lnSpc>
                <a:spcPct val="100000"/>
              </a:lnSpc>
              <a:spcBef>
                <a:spcPts val="0"/>
              </a:spcBef>
              <a:spcAft>
                <a:spcPts val="0"/>
              </a:spcAft>
              <a:buSzPts val="1400"/>
              <a:buNone/>
            </a:pPr>
            <a:r>
              <a:rPr lang="fr-FR" sz="1200" dirty="0">
                <a:solidFill>
                  <a:schemeClr val="dk1"/>
                </a:solidFill>
                <a:latin typeface="Calibri"/>
                <a:ea typeface="Calibri"/>
                <a:cs typeface="Calibri"/>
                <a:sym typeface="Calibri"/>
              </a:rPr>
              <a:t>Par exemple, les enfants handicapés ont souvent un accès limité à l'éducation inclusive et, par conséquent, ils ont peu de compétences et peu de chances de trouver un travail décent, ce qui les rend plus vulnérables au travail des enfants. Vivre avec un handicap implique également des coûts supplémentaires, comme les soins de santé, qui peuvent pousser les familles dans la pauvreté et augmenter les risques de travail des enfants. La pauvreté peut également être à l'origine d'un handicap, car elle peut conduire à la négligence, à la malnutrition, au refus de soins de santé, à la violence contre les enfants et au travail des enfants. Si les données mondiales semblent confirmer que les enfants handicapés sont plus vulnérables au travail des enfants, ce n'est pas toujours le cas. Une étude menée en Indonésie2 a révélé que les enfants handicapés non scolarisés ne participaient pas à des activités économiques ou ménagères, mais qu'ils étaient plutôt inactifs à la maison. Il est donc important de toujours évaluer les corrélations dans chaque contexte spécifique.</a:t>
            </a:r>
            <a:r>
              <a:rPr lang="en-GB" sz="1200" dirty="0">
                <a:solidFill>
                  <a:schemeClr val="dk1"/>
                </a:solidFill>
                <a:latin typeface="Calibri"/>
                <a:ea typeface="Calibri"/>
                <a:cs typeface="Calibri"/>
                <a:sym typeface="Calibri"/>
              </a:rPr>
              <a:t> </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p:txBody>
      </p:sp>
      <p:sp>
        <p:nvSpPr>
          <p:cNvPr id="349" name="Google Shape;349;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10</a:t>
            </a:fld>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5" name="Google Shape;355;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56" name="Google Shape;356;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11</a:t>
            </a:fld>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3" name="Google Shape;363;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Calibri"/>
              <a:buNone/>
            </a:pPr>
            <a:r>
              <a:rPr lang="fr-FR" sz="1200" dirty="0"/>
              <a:t>Récapituler les différents dangers et risques souvent associés aux activités productives des enfants, car ils permettent non seulement de comprendre les conséquences néfastes du travail des enfants, mais aussi d'identifier les domaines dans lesquels des stratégies de prévention et de réduction des risques peuvent être mises en place. Le domaine de la santé au travail utilise les catégories suivantes </a:t>
            </a:r>
            <a:r>
              <a:rPr lang="en-GB" sz="1200" dirty="0"/>
              <a:t>:</a:t>
            </a:r>
            <a:endParaRPr dirty="0"/>
          </a:p>
          <a:p>
            <a:pPr marL="0" lvl="0" indent="0" algn="l" rtl="0">
              <a:lnSpc>
                <a:spcPct val="100000"/>
              </a:lnSpc>
              <a:spcBef>
                <a:spcPts val="0"/>
              </a:spcBef>
              <a:spcAft>
                <a:spcPts val="0"/>
              </a:spcAft>
              <a:buClr>
                <a:schemeClr val="dk1"/>
              </a:buClr>
              <a:buSzPts val="1200"/>
              <a:buFont typeface="Calibri"/>
              <a:buNone/>
            </a:pPr>
            <a:endParaRPr sz="1200" dirty="0"/>
          </a:p>
          <a:p>
            <a:pPr marL="171450" lvl="0" indent="-171450" algn="l" rtl="0">
              <a:lnSpc>
                <a:spcPct val="100000"/>
              </a:lnSpc>
              <a:spcBef>
                <a:spcPts val="0"/>
              </a:spcBef>
              <a:spcAft>
                <a:spcPts val="0"/>
              </a:spcAft>
              <a:buClr>
                <a:schemeClr val="dk1"/>
              </a:buClr>
              <a:buSzPts val="1200"/>
              <a:buFont typeface="Arial"/>
              <a:buChar char="•"/>
            </a:pPr>
            <a:r>
              <a:rPr lang="fr-FR" sz="1200" dirty="0"/>
              <a:t>Dangers biologiques : animaux et insectes dangereux, plantes vénéneuses ou piquantes, bactéries, parasites ou virus (VIH, hépatite). </a:t>
            </a:r>
          </a:p>
          <a:p>
            <a:pPr marL="171450" lvl="0" indent="-171450" algn="l" rtl="0">
              <a:lnSpc>
                <a:spcPct val="100000"/>
              </a:lnSpc>
              <a:spcBef>
                <a:spcPts val="0"/>
              </a:spcBef>
              <a:spcAft>
                <a:spcPts val="0"/>
              </a:spcAft>
              <a:buClr>
                <a:schemeClr val="dk1"/>
              </a:buClr>
              <a:buSzPts val="1200"/>
              <a:buFont typeface="Arial"/>
              <a:buChar char="•"/>
            </a:pPr>
            <a:r>
              <a:rPr lang="fr-FR" sz="1200" dirty="0"/>
              <a:t>Dangers chimiques : gaz toxiques, liquides (solvants, nettoyants), métaux (amiante, mercure, silice, plomb), fumées (gaz d'échappement des véhicules, colles), produits agrochimiques (pesticides, herbicides et insecticides), explosifs.</a:t>
            </a:r>
          </a:p>
          <a:p>
            <a:pPr marL="171450" lvl="0" indent="-171450" algn="l" rtl="0">
              <a:lnSpc>
                <a:spcPct val="100000"/>
              </a:lnSpc>
              <a:spcBef>
                <a:spcPts val="0"/>
              </a:spcBef>
              <a:spcAft>
                <a:spcPts val="0"/>
              </a:spcAft>
              <a:buClr>
                <a:schemeClr val="dk1"/>
              </a:buClr>
              <a:buSzPts val="1200"/>
              <a:buFont typeface="Arial"/>
              <a:buChar char="•"/>
            </a:pPr>
            <a:r>
              <a:rPr lang="fr-FR" sz="1200" dirty="0"/>
              <a:t>Dangers ergonomiques : travaux nécessitant de soulever, porter ou déplacer des charges lourdes, mouvements répétitifs ou énergiques, ou postures de travail contraignantes ou devant être maintenues pendant une longue période. </a:t>
            </a:r>
          </a:p>
          <a:p>
            <a:pPr marL="171450" lvl="0" indent="-171450" algn="l" rtl="0">
              <a:lnSpc>
                <a:spcPct val="100000"/>
              </a:lnSpc>
              <a:spcBef>
                <a:spcPts val="0"/>
              </a:spcBef>
              <a:spcAft>
                <a:spcPts val="0"/>
              </a:spcAft>
              <a:buClr>
                <a:schemeClr val="dk1"/>
              </a:buClr>
              <a:buSzPts val="1200"/>
              <a:buFont typeface="Arial"/>
              <a:buChar char="•"/>
            </a:pPr>
            <a:r>
              <a:rPr lang="fr-FR" sz="1200" dirty="0"/>
              <a:t>Dangers physiques : températures extrêmes (chaudes ou froides), bruit, vibrations ou radiations. </a:t>
            </a:r>
          </a:p>
          <a:p>
            <a:pPr marL="171450" lvl="0" indent="-171450" algn="l" rtl="0">
              <a:lnSpc>
                <a:spcPct val="100000"/>
              </a:lnSpc>
              <a:spcBef>
                <a:spcPts val="0"/>
              </a:spcBef>
              <a:spcAft>
                <a:spcPts val="0"/>
              </a:spcAft>
              <a:buClr>
                <a:schemeClr val="dk1"/>
              </a:buClr>
              <a:buSzPts val="1200"/>
              <a:buFont typeface="Arial"/>
              <a:buChar char="•"/>
            </a:pPr>
            <a:r>
              <a:rPr lang="fr-FR" sz="1200" dirty="0"/>
              <a:t>Dangers psychologiques : Stress, intimidation, travail monotone, manque de contrôle ou de choix, insécurité, harcèlement, abus (violence sexuelle ou physique), lourd sens des responsabilités. </a:t>
            </a:r>
          </a:p>
          <a:p>
            <a:pPr marL="171450" lvl="0" indent="-171450" algn="l" rtl="0">
              <a:lnSpc>
                <a:spcPct val="100000"/>
              </a:lnSpc>
              <a:spcBef>
                <a:spcPts val="0"/>
              </a:spcBef>
              <a:spcAft>
                <a:spcPts val="0"/>
              </a:spcAft>
              <a:buClr>
                <a:schemeClr val="dk1"/>
              </a:buClr>
              <a:buSzPts val="1200"/>
              <a:buFont typeface="Arial"/>
              <a:buChar char="•"/>
            </a:pPr>
            <a:r>
              <a:rPr lang="fr-FR" sz="1200" dirty="0"/>
              <a:t>Dangers sociaux : isolement des pairs et de la famille, association avec des drogues ou un comportement adulte. </a:t>
            </a:r>
          </a:p>
          <a:p>
            <a:pPr marL="171450" lvl="0" indent="-171450" algn="l" rtl="0">
              <a:lnSpc>
                <a:spcPct val="100000"/>
              </a:lnSpc>
              <a:spcBef>
                <a:spcPts val="0"/>
              </a:spcBef>
              <a:spcAft>
                <a:spcPts val="0"/>
              </a:spcAft>
              <a:buClr>
                <a:schemeClr val="dk1"/>
              </a:buClr>
              <a:buSzPts val="1200"/>
              <a:buFont typeface="Arial"/>
              <a:buChar char="•"/>
            </a:pPr>
            <a:r>
              <a:rPr lang="fr-FR" sz="1200" dirty="0"/>
              <a:t>Autres risques physiques : risque de chute, d'être percuté par des objets, d'être pris dans ou entre des objets, d'être coupé ou brûlé. </a:t>
            </a:r>
          </a:p>
          <a:p>
            <a:pPr marL="171450" lvl="0" indent="-171450" algn="l" rtl="0">
              <a:lnSpc>
                <a:spcPct val="100000"/>
              </a:lnSpc>
              <a:spcBef>
                <a:spcPts val="0"/>
              </a:spcBef>
              <a:spcAft>
                <a:spcPts val="0"/>
              </a:spcAft>
              <a:buClr>
                <a:schemeClr val="dk1"/>
              </a:buClr>
              <a:buSzPts val="1200"/>
              <a:buFont typeface="Arial"/>
              <a:buChar char="•"/>
            </a:pPr>
            <a:r>
              <a:rPr lang="fr-FR" sz="1200" dirty="0"/>
              <a:t>Conditions de travail : longues heures de travail, travail de nuit ou travail en isolement, obligation de se rendre ou de travailler dans des zones d'insécurité</a:t>
            </a:r>
            <a:r>
              <a:rPr lang="en-GB" sz="1200" dirty="0"/>
              <a:t>.</a:t>
            </a:r>
            <a:endParaRPr dirty="0"/>
          </a:p>
          <a:p>
            <a:pPr marL="0" lvl="0" indent="0" algn="l" rtl="0">
              <a:lnSpc>
                <a:spcPct val="100000"/>
              </a:lnSpc>
              <a:spcBef>
                <a:spcPts val="0"/>
              </a:spcBef>
              <a:spcAft>
                <a:spcPts val="0"/>
              </a:spcAft>
              <a:buSzPts val="1400"/>
              <a:buNone/>
            </a:pPr>
            <a:endParaRPr sz="1200" dirty="0"/>
          </a:p>
          <a:p>
            <a:pPr marL="0" lvl="0" indent="0" algn="l" rtl="0">
              <a:lnSpc>
                <a:spcPct val="100000"/>
              </a:lnSpc>
              <a:spcBef>
                <a:spcPts val="0"/>
              </a:spcBef>
              <a:spcAft>
                <a:spcPts val="0"/>
              </a:spcAft>
              <a:buSzPts val="1400"/>
              <a:buNone/>
            </a:pPr>
            <a:endParaRPr dirty="0"/>
          </a:p>
        </p:txBody>
      </p:sp>
      <p:sp>
        <p:nvSpPr>
          <p:cNvPr id="364" name="Google Shape;364;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12</a:t>
            </a:fld>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9"/>
        <p:cNvGrpSpPr/>
        <p:nvPr/>
      </p:nvGrpSpPr>
      <p:grpSpPr>
        <a:xfrm>
          <a:off x="0" y="0"/>
          <a:ext cx="0" cy="0"/>
          <a:chOff x="0" y="0"/>
          <a:chExt cx="0" cy="0"/>
        </a:xfrm>
      </p:grpSpPr>
      <p:sp>
        <p:nvSpPr>
          <p:cNvPr id="410" name="Google Shape;410;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1" name="Google Shape;411;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sz="1200" dirty="0">
                <a:solidFill>
                  <a:schemeClr val="dk1"/>
                </a:solidFill>
                <a:latin typeface="Calibri"/>
                <a:ea typeface="Calibri"/>
                <a:cs typeface="Calibri"/>
                <a:sym typeface="Calibri"/>
              </a:rPr>
              <a:t>Les enfants sont exposés aux mêmes dangers que les adultes sur le lieu de travail. Cependant, ils sont affectés de manière plus significative par les dangers et les risques parce que leur corps est en pleine croissance et qu'ils ont des caractéristiques physiques, cognitives, comportementales et émotionnelles particulières qui doivent être prises en considération</a:t>
            </a:r>
            <a:r>
              <a:rPr lang="en-GB" sz="1200" dirty="0">
                <a:solidFill>
                  <a:schemeClr val="dk1"/>
                </a:solidFill>
                <a:latin typeface="Calibri"/>
                <a:ea typeface="Calibri"/>
                <a:cs typeface="Calibri"/>
                <a:sym typeface="Calibri"/>
              </a:rPr>
              <a:t>. </a:t>
            </a:r>
            <a:endParaRPr dirty="0"/>
          </a:p>
          <a:p>
            <a:pPr marL="0" marR="0" lvl="0" indent="0"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fr-FR" sz="1200" dirty="0">
                <a:solidFill>
                  <a:schemeClr val="dk1"/>
                </a:solidFill>
                <a:latin typeface="Calibri"/>
                <a:ea typeface="Calibri"/>
                <a:cs typeface="Calibri"/>
                <a:sym typeface="Calibri"/>
              </a:rPr>
              <a:t>Voici quelques-unes des principales différences de développement </a:t>
            </a:r>
            <a:r>
              <a:rPr lang="en-GB" sz="1200" dirty="0">
                <a:solidFill>
                  <a:schemeClr val="dk1"/>
                </a:solidFill>
                <a:latin typeface="Calibri"/>
                <a:ea typeface="Calibri"/>
                <a:cs typeface="Calibri"/>
                <a:sym typeface="Calibri"/>
              </a:rPr>
              <a:t>:</a:t>
            </a:r>
            <a:endParaRPr dirty="0"/>
          </a:p>
          <a:p>
            <a:pPr marL="171450" lvl="0" indent="-171450" algn="l" rtl="0">
              <a:lnSpc>
                <a:spcPct val="100000"/>
              </a:lnSpc>
              <a:spcBef>
                <a:spcPts val="0"/>
              </a:spcBef>
              <a:spcAft>
                <a:spcPts val="0"/>
              </a:spcAft>
              <a:buClr>
                <a:schemeClr val="dk1"/>
              </a:buClr>
              <a:buSzPts val="1200"/>
              <a:buFont typeface="Arial"/>
              <a:buChar char="•"/>
            </a:pPr>
            <a:r>
              <a:rPr lang="fr-FR" dirty="0"/>
              <a:t>En raison de leur taille et de leur âge, les enfants peuvent être amenés à effectuer des tâches dépassant leur force physique et leur corpulence. Étant donné que les tissus et les organes des enfants se développent à des rythmes différents, il n'y a pas d'âge spécifique de vulnérabilité en général, mais cela dépend plutôt du danger particulier et du niveau de risque pour savoir à quel âge un enfant est le plus vulnérable.</a:t>
            </a:r>
          </a:p>
          <a:p>
            <a:pPr marL="171450" lvl="0" indent="-171450" algn="l" rtl="0">
              <a:lnSpc>
                <a:spcPct val="100000"/>
              </a:lnSpc>
              <a:spcBef>
                <a:spcPts val="0"/>
              </a:spcBef>
              <a:spcAft>
                <a:spcPts val="0"/>
              </a:spcAft>
              <a:buClr>
                <a:schemeClr val="dk1"/>
              </a:buClr>
              <a:buSzPts val="1200"/>
              <a:buFont typeface="Arial"/>
              <a:buChar char="•"/>
            </a:pPr>
            <a:r>
              <a:rPr lang="fr-FR" dirty="0"/>
              <a:t>Les enfants ont deux fois et demie plus de peau par poids corporel qu'un adulte, ce qui, avec une peau plus fine, peut entraîner une plus grande absorption des toxines. La structure de la peau ne se développe pleinement qu'après la puberté. </a:t>
            </a:r>
          </a:p>
          <a:p>
            <a:pPr marL="171450" lvl="0" indent="-171450" algn="l" rtl="0">
              <a:lnSpc>
                <a:spcPct val="100000"/>
              </a:lnSpc>
              <a:spcBef>
                <a:spcPts val="0"/>
              </a:spcBef>
              <a:spcAft>
                <a:spcPts val="0"/>
              </a:spcAft>
              <a:buClr>
                <a:schemeClr val="dk1"/>
              </a:buClr>
              <a:buSzPts val="1200"/>
              <a:buFont typeface="Arial"/>
              <a:buChar char="•"/>
            </a:pPr>
            <a:r>
              <a:rPr lang="fr-FR" dirty="0"/>
              <a:t>Un enfant respire plus profondément et plus fréquemment qu'un adulte, absorbant plus d'agents pathogènes et de substances toxiques/polluantes que les adultes. Un enfant au repos voit passer dans ses poumons un volume d'air deux fois supérieur à celui d'un adulte au repos pendant la même période. </a:t>
            </a:r>
          </a:p>
          <a:p>
            <a:pPr marL="171450" lvl="0" indent="-171450" algn="l" rtl="0">
              <a:lnSpc>
                <a:spcPct val="100000"/>
              </a:lnSpc>
              <a:spcBef>
                <a:spcPts val="0"/>
              </a:spcBef>
              <a:spcAft>
                <a:spcPts val="0"/>
              </a:spcAft>
              <a:buClr>
                <a:schemeClr val="dk1"/>
              </a:buClr>
              <a:buSzPts val="1200"/>
              <a:buFont typeface="Arial"/>
              <a:buChar char="•"/>
            </a:pPr>
            <a:r>
              <a:rPr lang="fr-FR" dirty="0"/>
              <a:t>Le développement du cerveau d'un enfant peut être entravé par l'exposition à des maladies et à des substances toxiques. Les métaux sont plus facilement retenus dans le cerveau pendant l'enfance et leur absorption est plus importante.</a:t>
            </a:r>
          </a:p>
          <a:p>
            <a:pPr marL="171450" lvl="0" indent="-171450" algn="l" rtl="0">
              <a:lnSpc>
                <a:spcPct val="100000"/>
              </a:lnSpc>
              <a:spcBef>
                <a:spcPts val="0"/>
              </a:spcBef>
              <a:spcAft>
                <a:spcPts val="0"/>
              </a:spcAft>
              <a:buClr>
                <a:schemeClr val="dk1"/>
              </a:buClr>
              <a:buSzPts val="1200"/>
              <a:buFont typeface="Arial"/>
              <a:buChar char="•"/>
            </a:pPr>
            <a:r>
              <a:rPr lang="fr-FR" dirty="0"/>
              <a:t>Les systèmes enzymatiques sont immatures pendant l'enfance, ce qui entraîne une moins bonne détoxification des substances dangereuses</a:t>
            </a:r>
            <a:r>
              <a:rPr lang="en-GB" dirty="0"/>
              <a:t>. </a:t>
            </a:r>
          </a:p>
          <a:p>
            <a:pPr marL="171450" marR="0" lvl="0" indent="-171450" algn="l" rtl="0">
              <a:lnSpc>
                <a:spcPct val="100000"/>
              </a:lnSpc>
              <a:spcBef>
                <a:spcPts val="0"/>
              </a:spcBef>
              <a:spcAft>
                <a:spcPts val="0"/>
              </a:spcAft>
              <a:buClr>
                <a:schemeClr val="dk1"/>
              </a:buClr>
              <a:buSzPts val="1200"/>
              <a:buFont typeface="Arial"/>
              <a:buChar char="•"/>
            </a:pPr>
            <a:r>
              <a:rPr lang="fr-FR" dirty="0"/>
              <a:t>Les systèmes internes tels que les systèmes gastro-intestinal, endocrinien, reproducteur et rénal </a:t>
            </a:r>
          </a:p>
          <a:p>
            <a:pPr marL="171450" marR="0" lvl="0" indent="-171450" algn="l" rtl="0">
              <a:lnSpc>
                <a:spcPct val="100000"/>
              </a:lnSpc>
              <a:spcBef>
                <a:spcPts val="0"/>
              </a:spcBef>
              <a:spcAft>
                <a:spcPts val="0"/>
              </a:spcAft>
              <a:buClr>
                <a:schemeClr val="dk1"/>
              </a:buClr>
              <a:buSzPts val="1200"/>
              <a:buFont typeface="Arial"/>
              <a:buChar char="•"/>
            </a:pPr>
            <a:r>
              <a:rPr lang="fr-FR" dirty="0"/>
              <a:t>sont en cours de maturation pendant l'enfance et sont moins efficaces pour éliminer les agents dangereux. L'exposition aux toxines peut entraver la maturation des systèmes internes. Le système endocrinien et les hormones jouent un rôle clé dans la croissance et le développement et peuvent être particulièrement vulnérables aux perturbations dues à l'exposition aux produits chimiques pendant l'enfance et l'adolescence.</a:t>
            </a:r>
          </a:p>
          <a:p>
            <a:pPr marL="171450" marR="0" lvl="0" indent="-171450" algn="l" rtl="0">
              <a:lnSpc>
                <a:spcPct val="100000"/>
              </a:lnSpc>
              <a:spcBef>
                <a:spcPts val="0"/>
              </a:spcBef>
              <a:spcAft>
                <a:spcPts val="0"/>
              </a:spcAft>
              <a:buClr>
                <a:schemeClr val="dk1"/>
              </a:buClr>
              <a:buSzPts val="1200"/>
              <a:buFont typeface="Arial"/>
              <a:buChar char="•"/>
            </a:pPr>
            <a:r>
              <a:rPr lang="fr-FR" dirty="0"/>
              <a:t>Parce que les enfants sont en pleine croissance, ils consomment de grandes quantités d'énergie, d'eau et d'air. En consommant davantage, ils reçoivent des doses plus élevées de toutes les maladies, toxines et contaminants présents dans l'air, l'eau ou la nourriture. </a:t>
            </a:r>
          </a:p>
          <a:p>
            <a:pPr marL="171450" marR="0" lvl="0" indent="-171450" algn="l" rtl="0">
              <a:lnSpc>
                <a:spcPct val="100000"/>
              </a:lnSpc>
              <a:spcBef>
                <a:spcPts val="0"/>
              </a:spcBef>
              <a:spcAft>
                <a:spcPts val="0"/>
              </a:spcAft>
              <a:buClr>
                <a:schemeClr val="dk1"/>
              </a:buClr>
              <a:buSzPts val="1200"/>
              <a:buFont typeface="Arial"/>
              <a:buChar char="•"/>
            </a:pPr>
            <a:r>
              <a:rPr lang="fr-FR" dirty="0"/>
              <a:t>Les enfants sont plus susceptibles de se déshydrater, car ils perdent plus d'eau (par kg de poids corporel) que les adultes, par l'intermédiaire de leurs poumons (qui laissent passer plus d'air), de leur peau (dont la surface est plus grande) et de leurs reins (moins capables de traiter une urine concentrée).</a:t>
            </a:r>
          </a:p>
          <a:p>
            <a:pPr marL="171450" marR="0" lvl="0" indent="-171450" algn="l" rtl="0">
              <a:lnSpc>
                <a:spcPct val="100000"/>
              </a:lnSpc>
              <a:spcBef>
                <a:spcPts val="0"/>
              </a:spcBef>
              <a:spcAft>
                <a:spcPts val="0"/>
              </a:spcAft>
              <a:buClr>
                <a:schemeClr val="dk1"/>
              </a:buClr>
              <a:buSzPts val="1200"/>
              <a:buFont typeface="Arial"/>
              <a:buChar char="•"/>
            </a:pPr>
            <a:r>
              <a:rPr lang="fr-FR" dirty="0"/>
              <a:t>Les enfants de 10 à 18 ans ont besoin d'environ 9,5 heures de sommeil par nuit pour se développer correctement</a:t>
            </a:r>
            <a:r>
              <a:rPr lang="en-GB" dirty="0"/>
              <a:t>.</a:t>
            </a:r>
          </a:p>
          <a:p>
            <a:pPr marL="171450" lvl="0" indent="-171450" algn="l" rtl="0">
              <a:lnSpc>
                <a:spcPct val="100000"/>
              </a:lnSpc>
              <a:spcBef>
                <a:spcPts val="0"/>
              </a:spcBef>
              <a:spcAft>
                <a:spcPts val="0"/>
              </a:spcAft>
              <a:buClr>
                <a:schemeClr val="dk1"/>
              </a:buClr>
              <a:buSzPts val="1200"/>
              <a:buFont typeface="Arial"/>
              <a:buChar char="•"/>
            </a:pPr>
            <a:r>
              <a:rPr lang="fr-FR" dirty="0"/>
              <a:t>Les enfants sont plus sensibles à la chaleur et au froid car les glandes sudoripares et le système de thermorégulation ne sont pas complètement développés.</a:t>
            </a:r>
          </a:p>
          <a:p>
            <a:pPr marL="171450" lvl="0" indent="-171450" algn="l" rtl="0">
              <a:lnSpc>
                <a:spcPct val="100000"/>
              </a:lnSpc>
              <a:spcBef>
                <a:spcPts val="0"/>
              </a:spcBef>
              <a:spcAft>
                <a:spcPts val="0"/>
              </a:spcAft>
              <a:buClr>
                <a:schemeClr val="dk1"/>
              </a:buClr>
              <a:buSzPts val="1200"/>
              <a:buFont typeface="Arial"/>
              <a:buChar char="•"/>
            </a:pPr>
            <a:r>
              <a:rPr lang="fr-FR" dirty="0"/>
              <a:t>La tension physique, surtout lorsqu'elle est associée à des mouvements répétitifs, sur des os et des articulations en pleine croissance peut entraîner un retard de croissance, des lésions de la colonne vertébrale et d'autres handicaps à vie.</a:t>
            </a:r>
          </a:p>
          <a:p>
            <a:pPr marL="171450" lvl="0" indent="-171450" algn="l" rtl="0">
              <a:lnSpc>
                <a:spcPct val="100000"/>
              </a:lnSpc>
              <a:spcBef>
                <a:spcPts val="0"/>
              </a:spcBef>
              <a:spcAft>
                <a:spcPts val="0"/>
              </a:spcAft>
              <a:buClr>
                <a:schemeClr val="dk1"/>
              </a:buClr>
              <a:buSzPts val="1200"/>
              <a:buFont typeface="Arial"/>
              <a:buChar char="•"/>
            </a:pPr>
            <a:r>
              <a:rPr lang="fr-FR" dirty="0"/>
              <a:t>Les enfants plus jeunes sont moins aptes à reconnaître et à évaluer les risques potentiels pour la sécurité et la santé au travail et à prendre des décisions à ce sujet.</a:t>
            </a:r>
          </a:p>
          <a:p>
            <a:pPr marL="171450" lvl="0" indent="-171450" algn="l" rtl="0">
              <a:lnSpc>
                <a:spcPct val="100000"/>
              </a:lnSpc>
              <a:spcBef>
                <a:spcPts val="0"/>
              </a:spcBef>
              <a:spcAft>
                <a:spcPts val="0"/>
              </a:spcAft>
              <a:buClr>
                <a:schemeClr val="dk1"/>
              </a:buClr>
              <a:buSzPts val="1200"/>
              <a:buFont typeface="Arial"/>
              <a:buChar char="•"/>
            </a:pPr>
            <a:r>
              <a:rPr lang="fr-FR" dirty="0"/>
              <a:t>Les contraintes physiques, en particulier lorsqu'elles sont associées à des mouvements répétitifs, sur des os, des articulations et des muscles en pleine croissance peuvent entraîner un retard de croissance, des lésions de la colonne vertébrale et d'autres handicaps à vie</a:t>
            </a:r>
            <a:r>
              <a:rPr lang="en-GB" sz="1200" dirty="0">
                <a:solidFill>
                  <a:schemeClr val="dk1"/>
                </a:solidFill>
                <a:latin typeface="Calibri"/>
                <a:ea typeface="Calibri"/>
                <a:cs typeface="Calibri"/>
                <a:sym typeface="Calibri"/>
              </a:rPr>
              <a:t>. </a:t>
            </a:r>
            <a:endParaRPr dirty="0"/>
          </a:p>
        </p:txBody>
      </p:sp>
      <p:sp>
        <p:nvSpPr>
          <p:cNvPr id="412" name="Google Shape;412;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13</a:t>
            </a:fld>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8"/>
        <p:cNvGrpSpPr/>
        <p:nvPr/>
      </p:nvGrpSpPr>
      <p:grpSpPr>
        <a:xfrm>
          <a:off x="0" y="0"/>
          <a:ext cx="0" cy="0"/>
          <a:chOff x="0" y="0"/>
          <a:chExt cx="0" cy="0"/>
        </a:xfrm>
      </p:grpSpPr>
      <p:sp>
        <p:nvSpPr>
          <p:cNvPr id="429" name="Google Shape;429;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0" name="Google Shape;430;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0" dirty="0"/>
              <a:t>Il existe également des facteurs qui exacerbent les vulnérabilités physiques innées des enfants. Il peut s'agir d'un manque d'expérience professionnelle, ce qui signifie que les enfants sont moins à même de porter un jugement éclairé sur ce qui est sûr ou non. Les enfants ont le sentiment de vouloir être performants et sont prêts à en faire plus ou à aller plus loin pour faire plaisir aux adultes sans se rendre compte du risque. Si les adultes ne pratiquent pas une hygiène et une sécurité correctes sur le lieu de travail, les enfants apprendront d'eux des comportements incorrects et dangereux, et le fait d'avoir peu ou pas d'initiation à la sécurité et de formation continue signifie que les enfants ne sauront pas quand ils se mettent en danger, ou ce qu'ils devraient faire pour minimiser les risques. Une supervision inadéquate, voire sévère, ne peut qu'exacerber le comportement des enfants vis-à-vis de la sécurité.  Les enfants sont souvent impuissants en termes d'organisation et de droit, et de libre arbitre et de contrôle sur le lieu de travail, ce qui affaiblit leur position sur le lieu de travail et leur capacité à refuser des pratiques de travail dangereuses</a:t>
            </a:r>
            <a:r>
              <a:rPr lang="en-GB" b="0" dirty="0"/>
              <a:t>.  </a:t>
            </a:r>
            <a:endParaRPr dirty="0"/>
          </a:p>
          <a:p>
            <a:pPr marL="0" lvl="0" indent="0" algn="l" rtl="0">
              <a:lnSpc>
                <a:spcPct val="100000"/>
              </a:lnSpc>
              <a:spcBef>
                <a:spcPts val="0"/>
              </a:spcBef>
              <a:spcAft>
                <a:spcPts val="0"/>
              </a:spcAft>
              <a:buSzPts val="1400"/>
              <a:buNone/>
            </a:pPr>
            <a:endParaRPr dirty="0"/>
          </a:p>
        </p:txBody>
      </p:sp>
      <p:sp>
        <p:nvSpPr>
          <p:cNvPr id="431" name="Google Shape;431;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14</a:t>
            </a:fld>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Google Shape;436;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7" name="Google Shape;437;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dirty="0"/>
              <a:t>Les enfants subissent souvent de graves conséquences psychosociales lorsqu'ils sont astreints au travail des enfants et travaillent ou vivent dans un environnement où ils sont rabaissés et harcelés ou subissent des violences et des abus psychologiques. En cumulant les effets au fil du temps, les enfants peuvent souffrir de stigmatisation, de marginalisation et de discrimination de la part de leurs pairs et au sein de leur communauté, en particulier s'ils diffèrent par leur apparence ou leur comportement des autres enfants de leur communauté</a:t>
            </a:r>
            <a:r>
              <a:rPr lang="en-GB" dirty="0"/>
              <a:t>. </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fr-FR" dirty="0"/>
              <a:t>Les enfants qui travaillent dans des situations extrêmement dangereuses et dans des conditions d'exploitation et de maltraitance où ils sont maltraités, dégradés et rejetés par leurs employeurs, leurs pairs et d'autres personnes risquent de subir une détresse psychosociale causée par l'isolement, la limitation de la liberté de mouvement, l'intégration sociale avec d'autres personnes et la séparation d'avec leurs tuteurs principaux qui peuvent assurer le bien-être et le développement sain de l'enfant. Les enfants dans ces situations peuvent devenir très dépendants de leurs employeurs pour leurs besoins fondamentaux et n'ont que peu de moyens d'échapper aux mauvais traitements</a:t>
            </a:r>
            <a:r>
              <a:rPr lang="en-GB" dirty="0"/>
              <a:t>. </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fr-FR" dirty="0"/>
              <a:t>Le travail des enfants peut avoir un impact négatif sur le sentiment de sécurité personnelle des enfants, ainsi que sur leur identité et leur valeur personnelles, ce qui affecte la mesure dans laquelle les enfants sont capables de façonner leur avenir. Cela peut entraîner des manifestations émotionnelles graves, notamment le stress, une faible estime de soi, l'impuissance et parfois des sentiments négatifs forts ou écrasants</a:t>
            </a:r>
            <a:r>
              <a:rPr lang="en-GB" dirty="0"/>
              <a:t>. </a:t>
            </a:r>
            <a:endParaRPr dirty="0"/>
          </a:p>
          <a:p>
            <a:pPr marL="0" lvl="0" indent="0" algn="l" rtl="0">
              <a:lnSpc>
                <a:spcPct val="100000"/>
              </a:lnSpc>
              <a:spcBef>
                <a:spcPts val="0"/>
              </a:spcBef>
              <a:spcAft>
                <a:spcPts val="0"/>
              </a:spcAft>
              <a:buSzPts val="1400"/>
              <a:buNone/>
            </a:pPr>
            <a:endParaRPr dirty="0"/>
          </a:p>
        </p:txBody>
      </p:sp>
      <p:sp>
        <p:nvSpPr>
          <p:cNvPr id="438" name="Google Shape;438;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15</a:t>
            </a:fld>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2"/>
        <p:cNvGrpSpPr/>
        <p:nvPr/>
      </p:nvGrpSpPr>
      <p:grpSpPr>
        <a:xfrm>
          <a:off x="0" y="0"/>
          <a:ext cx="0" cy="0"/>
          <a:chOff x="0" y="0"/>
          <a:chExt cx="0" cy="0"/>
        </a:xfrm>
      </p:grpSpPr>
      <p:sp>
        <p:nvSpPr>
          <p:cNvPr id="443" name="Google Shape;443;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4" name="Google Shape;444;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dirty="0"/>
              <a:t>Le contenu du travail contribue à déterminer la motivation sur le lieu de travail. Le manque de variété et la répétitivité, la sous-utilisation des compétences, un travail dénué de sens, des niveaux élevés d'incertitude, des exigences contradictoires et le manque de possibilités d'apprendre et de développer de nouvelles compétences, expériences et estime de soi sont autant de facteurs qui entraînent une mauvaise santé psychologique et physique, l'ennui, l'anxiété, la dépression et le ressentiment qui sapent l'estime de soi et empêchent les enfants d'être préparés aux exigences de la vie adulte</a:t>
            </a:r>
            <a:r>
              <a:rPr lang="en-GB" dirty="0"/>
              <a:t>. </a:t>
            </a:r>
            <a:endParaRPr dirty="0"/>
          </a:p>
          <a:p>
            <a:pPr marL="0" lvl="0" indent="0" algn="l" rtl="0">
              <a:lnSpc>
                <a:spcPct val="100000"/>
              </a:lnSpc>
              <a:spcBef>
                <a:spcPts val="0"/>
              </a:spcBef>
              <a:spcAft>
                <a:spcPts val="0"/>
              </a:spcAft>
              <a:buSzPts val="1400"/>
              <a:buNone/>
            </a:pPr>
            <a:endParaRPr dirty="0"/>
          </a:p>
          <a:p>
            <a:pPr marL="0" marR="0" lvl="0" indent="0" algn="l" rtl="0">
              <a:lnSpc>
                <a:spcPct val="100000"/>
              </a:lnSpc>
              <a:spcBef>
                <a:spcPts val="0"/>
              </a:spcBef>
              <a:spcAft>
                <a:spcPts val="0"/>
              </a:spcAft>
              <a:buClr>
                <a:schemeClr val="dk1"/>
              </a:buClr>
              <a:buSzPts val="1200"/>
              <a:buFont typeface="Calibri"/>
              <a:buNone/>
            </a:pPr>
            <a:r>
              <a:rPr lang="fr-FR" sz="1200" dirty="0">
                <a:solidFill>
                  <a:schemeClr val="dk1"/>
                </a:solidFill>
                <a:latin typeface="Calibri"/>
                <a:ea typeface="Calibri"/>
                <a:cs typeface="Calibri"/>
                <a:sym typeface="Calibri"/>
              </a:rPr>
              <a:t>La surcharge et la sous-charge de travail (la quantité de travail et la difficulté du travail) peuvent inclure un travail où les enfants sont soumis à des rythmes machinaux, à des niveaux élevés de contraintes de temps et à des échéances constantes, ce qui peut avoir un impact défavorable sur la santé psychosociale des enfants travailleurs. Les longues heures de travail, l'effort physique et la tension de nombreux emplois où les enfants portent de lourdes charges physiques sans aide, ou travaillent dans des conditions où ils sont assis sur le sol ou dans des espaces confinés pendant une longue période, contribuent au stress des enfants, à des niveaux élevés de stress et à des maladies liées au stress</a:t>
            </a:r>
            <a:r>
              <a:rPr lang="en-GB" sz="1200" dirty="0">
                <a:solidFill>
                  <a:schemeClr val="dk1"/>
                </a:solidFill>
                <a:latin typeface="Calibri"/>
                <a:ea typeface="Calibri"/>
                <a:cs typeface="Calibri"/>
                <a:sym typeface="Calibri"/>
              </a:rPr>
              <a:t>. </a:t>
            </a:r>
            <a:endParaRPr dirty="0"/>
          </a:p>
          <a:p>
            <a:pPr marL="0" marR="0" lvl="0" indent="0" algn="l" rtl="0">
              <a:lnSpc>
                <a:spcPct val="100000"/>
              </a:lnSpc>
              <a:spcBef>
                <a:spcPts val="0"/>
              </a:spcBef>
              <a:spcAft>
                <a:spcPts val="0"/>
              </a:spcAft>
              <a:buClr>
                <a:schemeClr val="dk1"/>
              </a:buClr>
              <a:buSzPts val="1200"/>
              <a:buFont typeface="Calibri"/>
              <a:buNone/>
            </a:pPr>
            <a:endParaRPr lang="en-US"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fr-FR" sz="1200" dirty="0">
                <a:solidFill>
                  <a:schemeClr val="dk1"/>
                </a:solidFill>
                <a:latin typeface="Calibri"/>
                <a:ea typeface="Calibri"/>
                <a:cs typeface="Calibri"/>
                <a:sym typeface="Calibri"/>
              </a:rPr>
              <a:t>Le travail des enfants qui implique : le travail par postes et de longues heures de travail, y compris la nuit, avec des horaires imprévisibles, inflexibles ou atypiques, qui peuvent également entraîner un conflit entre les exigences du travail et celles de la maison, peuvent interrompre et réduire les habitudes de sommeil, entraînant fatigue et épuisement, stress et altération du développement intellectuel, affectant l'éducation et perturbant les relations familiales. Les filles sont particulièrement exposées car elles doivent assumer une plus grande charge pour les activités ménagères et économiques en même temps, et ont généralement un taux de fréquentation et d'achèvement de l'école plus faible</a:t>
            </a:r>
            <a:endParaRPr lang="en-US"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fr-FR" sz="1200" dirty="0">
                <a:solidFill>
                  <a:schemeClr val="dk1"/>
                </a:solidFill>
                <a:latin typeface="Calibri"/>
                <a:ea typeface="Calibri"/>
                <a:cs typeface="Calibri"/>
                <a:sym typeface="Calibri"/>
              </a:rPr>
              <a:t>Les enfants en situation de travail des enfants sont souvent confrontés à une faible participation à la prise de décision et à un manque de contrôle sur leur charge de travail, leur rythme et ce qui leur arrive. Le fait d'être parfois déplacé de force, de ne pas pouvoir maintenir un contact régulier avec des liens sociaux ou affectifs importants, des routines culturelles et des pratiques sociales, des relations et des habitudes quotidiennes, a été associé à des expériences d'anxiété, de dépression, de stress, d'apathie, d'épuisement, de mauvaise santé physique et de faible estime de soi. Un plus grand contrôle et une plus grande participation à la prise de décision peuvent conduire à une plus grande satisfaction et à des sentiments plus élevés d'estime de soi</a:t>
            </a:r>
            <a:r>
              <a:rPr lang="en-GB" sz="1200" dirty="0">
                <a:solidFill>
                  <a:schemeClr val="dk1"/>
                </a:solidFill>
                <a:latin typeface="Calibri"/>
                <a:ea typeface="Calibri"/>
                <a:cs typeface="Calibri"/>
                <a:sym typeface="Calibri"/>
              </a:rPr>
              <a:t>. </a:t>
            </a:r>
            <a:endParaRPr dirty="0"/>
          </a:p>
          <a:p>
            <a:pPr marL="0" marR="0" lvl="0" indent="0"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fr-FR" sz="1200" dirty="0">
                <a:solidFill>
                  <a:schemeClr val="dk1"/>
                </a:solidFill>
                <a:latin typeface="Calibri"/>
                <a:ea typeface="Calibri"/>
                <a:cs typeface="Calibri"/>
                <a:sym typeface="Calibri"/>
              </a:rPr>
              <a:t>La santé psychologique et la santé physique sont étroitement liées. Un équipement inadéquat, inadapté ou mal entretenu et de mauvaises conditions de l’environnement de travail des enfants jouent tous un rôle clé dans la santé psychologique des enfants. Les risques chimiques, physiques, ergonomiques, biologiques et psychologiques sont souvent combinés dans le cas du travail des enfants</a:t>
            </a:r>
            <a:r>
              <a:rPr lang="en-GB" sz="1200" dirty="0">
                <a:solidFill>
                  <a:schemeClr val="dk1"/>
                </a:solidFill>
                <a:latin typeface="Calibri"/>
                <a:ea typeface="Calibri"/>
                <a:cs typeface="Calibri"/>
                <a:sym typeface="Calibri"/>
              </a:rPr>
              <a:t>. </a:t>
            </a:r>
            <a:endParaRPr dirty="0"/>
          </a:p>
          <a:p>
            <a:pPr marL="0" lvl="0" indent="0" algn="l" rtl="0">
              <a:lnSpc>
                <a:spcPct val="100000"/>
              </a:lnSpc>
              <a:spcBef>
                <a:spcPts val="0"/>
              </a:spcBef>
              <a:spcAft>
                <a:spcPts val="0"/>
              </a:spcAft>
              <a:buSzPts val="1400"/>
              <a:buNone/>
            </a:pPr>
            <a:r>
              <a:rPr lang="fr-FR" sz="1200" dirty="0">
                <a:solidFill>
                  <a:schemeClr val="dk1"/>
                </a:solidFill>
                <a:latin typeface="Calibri"/>
                <a:ea typeface="Calibri"/>
                <a:cs typeface="Calibri"/>
                <a:sym typeface="Calibri"/>
              </a:rPr>
              <a:t>Parmi les dangers bien connus qui ont un impact sur la santé mentale, citons les substances toxiques qui ont un impact sur le développement du système nerveux et sur le fonctionnement psychologique des enfants. Des lieux de travail insalubres augmentent le stress, la fatigue et la démoralisation. Des outils dangereux peuvent provoquer du stress et la peur des accidents, ou un traumatisme si on a subis ou on a été témoin d'incidents graves, et des blessures graves ou des handicaps permanents liés aux accidents de travail. Ils peuvent aussi augmenter le risque d'isolement ou de stigmatisation. L'âge, la maturité et la vulnérabilité influent tous sur la manière dont les enfants sont affectés. En général, les enfants les plus jeunes sont les plus exposés, mais les adolescents peuvent être exposés à de multiples dangers, en utilisant des équipements dangereux et en travaillant souvent de longues heures. Un manque de formation et de supervision par des adultes contribue à accroître les risques</a:t>
            </a:r>
            <a:r>
              <a:rPr lang="en-GB" sz="1200" dirty="0">
                <a:solidFill>
                  <a:schemeClr val="dk1"/>
                </a:solidFill>
                <a:latin typeface="Calibri"/>
                <a:ea typeface="Calibri"/>
                <a:cs typeface="Calibri"/>
                <a:sym typeface="Calibri"/>
              </a:rPr>
              <a:t>.</a:t>
            </a:r>
            <a:r>
              <a:rPr lang="en-GB" dirty="0"/>
              <a:t> </a:t>
            </a:r>
            <a:endParaRPr dirty="0"/>
          </a:p>
          <a:p>
            <a:pPr marL="0" lvl="0" indent="0" algn="l" rtl="0">
              <a:lnSpc>
                <a:spcPct val="100000"/>
              </a:lnSpc>
              <a:spcBef>
                <a:spcPts val="0"/>
              </a:spcBef>
              <a:spcAft>
                <a:spcPts val="0"/>
              </a:spcAft>
              <a:buSzPts val="14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fr-FR" sz="1200" dirty="0">
                <a:solidFill>
                  <a:schemeClr val="dk1"/>
                </a:solidFill>
                <a:latin typeface="Calibri"/>
                <a:ea typeface="Calibri"/>
                <a:cs typeface="Calibri"/>
                <a:sym typeface="Calibri"/>
              </a:rPr>
              <a:t>Les relations sur le lieu de travail avec les employeurs (qui sont souvent aussi des parents), les superviseurs, les clients, ou les pairs, jouent un rôle important dans la vie d'un enfant astreint au travail des enfants", tant sur le plan positif que négatif. Si le soutien et l'attachement au travail peuvent avoir un effet positif, les enfants sont vulnérables aux mauvais traitements, aux abus et à la violence, au harcèlement sexuel, aux brimades, à la stigmatisation, aux menaces, à l'isolement, à l'exclusion, au manque de soutien social et au sentiment d'impuissance face à ceux qui sont censés les protéger, ce qui peut entraîner le stress, la dégradation de la santé et du bien-être, la dépression, l'anxiété et la perte de concentration</a:t>
            </a:r>
            <a:r>
              <a:rPr lang="en-GB" sz="1200" dirty="0">
                <a:solidFill>
                  <a:schemeClr val="dk1"/>
                </a:solidFill>
                <a:latin typeface="Calibri"/>
                <a:ea typeface="Calibri"/>
                <a:cs typeface="Calibri"/>
                <a:sym typeface="Calibri"/>
              </a:rPr>
              <a:t>. </a:t>
            </a:r>
            <a:endParaRPr dirty="0"/>
          </a:p>
          <a:p>
            <a:pPr marL="0" lvl="0" indent="0" algn="l" rtl="0">
              <a:lnSpc>
                <a:spcPct val="100000"/>
              </a:lnSpc>
              <a:spcBef>
                <a:spcPts val="0"/>
              </a:spcBef>
              <a:spcAft>
                <a:spcPts val="0"/>
              </a:spcAft>
              <a:buSzPts val="14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fr-FR" sz="1200" dirty="0">
                <a:solidFill>
                  <a:schemeClr val="dk1"/>
                </a:solidFill>
                <a:latin typeface="Calibri"/>
                <a:ea typeface="Calibri"/>
                <a:cs typeface="Calibri"/>
                <a:sym typeface="Calibri"/>
              </a:rPr>
              <a:t>Des conditions de travail précaires ont toutes un impact sur le bien-être psychologique des enfants. Des traitements imprévisibles de la part des employeurs, l'ambiguïté des rôles, la multiplicité des tâches sur le lieu de travail, la responsabilité vis-à-vis des autres, la stagnation de la carrière, des cycles de salaires incertains et mal payés, la sous-promotion ou la sur-promotion, l'absence de "contrats" formels, de droit aux congés de maladie, des indemnités de congés payés, de sécurité de l'emploi, avec peu ou pas d'options légales contre l'exploitation ou la possibilité de se plaindre ou de quitter</a:t>
            </a:r>
            <a:r>
              <a:rPr lang="en-GB" sz="1200" dirty="0">
                <a:solidFill>
                  <a:schemeClr val="dk1"/>
                </a:solidFill>
                <a:latin typeface="Calibri"/>
                <a:ea typeface="Calibri"/>
                <a:cs typeface="Calibri"/>
                <a:sym typeface="Calibri"/>
              </a:rPr>
              <a:t>. </a:t>
            </a:r>
            <a:endParaRPr dirty="0"/>
          </a:p>
          <a:p>
            <a:pPr marL="0" lvl="0" indent="0" algn="l" rtl="0">
              <a:lnSpc>
                <a:spcPct val="100000"/>
              </a:lnSpc>
              <a:spcBef>
                <a:spcPts val="0"/>
              </a:spcBef>
              <a:spcAft>
                <a:spcPts val="0"/>
              </a:spcAft>
              <a:buSzPts val="14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fr-FR" sz="1200" dirty="0">
                <a:solidFill>
                  <a:schemeClr val="dk1"/>
                </a:solidFill>
                <a:latin typeface="Calibri"/>
                <a:ea typeface="Calibri"/>
                <a:cs typeface="Calibri"/>
                <a:sym typeface="Calibri"/>
              </a:rPr>
              <a:t>Les exigences contradictoires du travail et de la maison ont un impact important sur les enfants. Les enfants, en particulier les filles, ont une lourde charge lorsqu'ils doivent s'occuper de leur famille et de leurs frères et sœurs en plus de leur travail. Les enfants peuvent également avoir plus d'un emploi et des exigences concurrentes sur les deux lieux de travail. Pour de nombreux enfants, les parents ou d'autres membres de la famille sont également leurs employeurs, et leur maison est aussi leur lieu de travail, ce qui signifie qu'il y a peu de restrictions quant aux exigences qui leur sont imposées. Si le travail en famille peut renforcer le bien-être psychologique, lorsque le travail en famille est excessif, exploiteur ou abusif, les enfants qui travaillent en famille peuvent être encore plus en danger que les enfants qui travaillent en dehors de leur famille, car ils sont privés de leur principale source de sécurité émotionnelle, de socialisation et d'apprentissage. Même si les enfants ne travaillent pas dans un cadre familial, l'interface domicile-travail peut servir à diminuer ou à augmenter les impacts psychosociaux. Les parents peuvent jouer un rôle important dans la médiation de l'impact du travail sur leurs enfants en les soutenant et en les encourageant, ou les exposer à un plus grand risque s'ils ont des attentes déraisonnables et sont punis pour ne les avoir pas satisfaites. La crise humanitaire peut amplifier les risques, car de nombreuses familles ont le sentiment de n'avoir aucun choix ou peu de pouvoir pour empêcher l'exploitation de leurs enfants. Le faible niveau de soutien à la maison, l'effondrement des réseaux sociaux, la perturbation du milieu familial et l'interruption de l'éducation/de la scolarité sont autant de conséquences familières des crises humanitaires.</a:t>
            </a:r>
            <a:r>
              <a:rPr lang="en-GB" sz="1200" dirty="0">
                <a:solidFill>
                  <a:schemeClr val="dk1"/>
                </a:solidFill>
                <a:latin typeface="Calibri"/>
                <a:ea typeface="Calibri"/>
                <a:cs typeface="Calibri"/>
                <a:sym typeface="Calibri"/>
              </a:rPr>
              <a:t>  </a:t>
            </a:r>
            <a:endParaRPr dirty="0"/>
          </a:p>
        </p:txBody>
      </p:sp>
      <p:sp>
        <p:nvSpPr>
          <p:cNvPr id="445" name="Google Shape;445;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16</a:t>
            </a:fld>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Google Shape;458;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59" name="Google Shape;459;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4" name="Google Shape;464;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65" name="Google Shape;465;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18</a:t>
            </a:fld>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0"/>
        <p:cNvGrpSpPr/>
        <p:nvPr/>
      </p:nvGrpSpPr>
      <p:grpSpPr>
        <a:xfrm>
          <a:off x="0" y="0"/>
          <a:ext cx="0" cy="0"/>
          <a:chOff x="0" y="0"/>
          <a:chExt cx="0" cy="0"/>
        </a:xfrm>
      </p:grpSpPr>
      <p:sp>
        <p:nvSpPr>
          <p:cNvPr id="471" name="Google Shape;471;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2" name="Google Shape;472;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sz="1200" dirty="0">
                <a:solidFill>
                  <a:schemeClr val="dk1"/>
                </a:solidFill>
                <a:latin typeface="Calibri"/>
                <a:ea typeface="Calibri"/>
                <a:cs typeface="Calibri"/>
                <a:sym typeface="Calibri"/>
              </a:rPr>
              <a:t>Danah fréquente une clinique covid-19. Les infirmières l'interrogent sur sa vie familiale : </a:t>
            </a:r>
            <a:r>
              <a:rPr lang="fr-FR" sz="1200" i="1" dirty="0">
                <a:solidFill>
                  <a:schemeClr val="dk1"/>
                </a:solidFill>
                <a:latin typeface="Calibri"/>
                <a:ea typeface="Calibri"/>
                <a:cs typeface="Calibri"/>
                <a:sym typeface="Calibri"/>
              </a:rPr>
              <a:t>« Bien sûr, je suis toujours occupée, j'ai cinq enfants à nourrir, et ceux-ci ne sont que deux d'entre eux, mon enfant de 7 mois et mon enfant de 8 ans. À la maison, ma fille de 11 ans s'occupe de ma mère âgée et de mon fils cadet. Depuis que nous avons été chassés de notre maison et que mon mari est mort, la vie est très dure pour nous tous. Ma mère et mes enfants ont besoin de beaucoup de soins, nous sommes très pauvres. Dieu merci, les enfants sont maintenant assez âgés pour travailler, le travail de mon fils de 13 ans est le seul revenu dont nous disposons pour acheter des aliments nutritifs pour le bébé. »</a:t>
            </a:r>
          </a:p>
          <a:p>
            <a:pPr marL="0" lvl="0" indent="0" algn="l" rtl="0">
              <a:lnSpc>
                <a:spcPct val="100000"/>
              </a:lnSpc>
              <a:spcBef>
                <a:spcPts val="0"/>
              </a:spcBef>
              <a:spcAft>
                <a:spcPts val="0"/>
              </a:spcAft>
              <a:buSzPts val="1400"/>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GB" dirty="0"/>
              <a:t>Photo: https://www.antislavery.org/slavery-today/bonded-labour/</a:t>
            </a:r>
            <a:endParaRPr dirty="0"/>
          </a:p>
          <a:p>
            <a:pPr marL="0" lvl="0" indent="0" algn="l" rtl="0">
              <a:lnSpc>
                <a:spcPct val="100000"/>
              </a:lnSpc>
              <a:spcBef>
                <a:spcPts val="0"/>
              </a:spcBef>
              <a:spcAft>
                <a:spcPts val="0"/>
              </a:spcAft>
              <a:buSzPts val="1400"/>
              <a:buNone/>
            </a:pPr>
            <a:endParaRPr dirty="0"/>
          </a:p>
        </p:txBody>
      </p:sp>
      <p:sp>
        <p:nvSpPr>
          <p:cNvPr id="473" name="Google Shape;473;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19</a:t>
            </a:fld>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9" name="Google Shape;229;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30" name="Google Shape;230;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a:t>
            </a:fld>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9"/>
        <p:cNvGrpSpPr/>
        <p:nvPr/>
      </p:nvGrpSpPr>
      <p:grpSpPr>
        <a:xfrm>
          <a:off x="0" y="0"/>
          <a:ext cx="0" cy="0"/>
          <a:chOff x="0" y="0"/>
          <a:chExt cx="0" cy="0"/>
        </a:xfrm>
      </p:grpSpPr>
      <p:sp>
        <p:nvSpPr>
          <p:cNvPr id="480" name="Google Shape;480;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1" name="Google Shape;481;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Calibri"/>
              <a:buNone/>
              <a:tabLst/>
              <a:defRPr/>
            </a:pPr>
            <a:r>
              <a:rPr kumimoji="0" lang="fr-FR" sz="1200" b="0" i="0" u="none" strike="noStrike" kern="0" cap="none" spc="0" normalizeH="0" baseline="0" noProof="0" dirty="0">
                <a:ln>
                  <a:noFill/>
                </a:ln>
                <a:solidFill>
                  <a:srgbClr val="000000"/>
                </a:solidFill>
                <a:effectLst/>
                <a:uLnTx/>
                <a:uFillTx/>
                <a:latin typeface="Calibri"/>
                <a:cs typeface="Calibri"/>
                <a:sym typeface="Calibri"/>
              </a:rPr>
              <a:t>Amara : </a:t>
            </a:r>
            <a:r>
              <a:rPr kumimoji="0" lang="fr-FR" sz="1200" b="0" i="0" u="none" strike="noStrike" kern="0" cap="none" spc="0" normalizeH="0" baseline="0" noProof="0" dirty="0">
                <a:ln>
                  <a:noFill/>
                </a:ln>
                <a:solidFill>
                  <a:srgbClr val="000000"/>
                </a:solidFill>
                <a:effectLst/>
                <a:uLnTx/>
                <a:uFillTx/>
                <a:latin typeface="Calibri"/>
                <a:ea typeface="Calibri"/>
                <a:cs typeface="Calibri"/>
                <a:sym typeface="Calibri"/>
              </a:rPr>
              <a:t>Pendant les séances de santé des adolescents organisées dans les communautés touchées par des catastrophes, une jeune fille de 14 ans qui y assiste semble toujours fatiguée et dit qu’elle doit beaucoup aider à la maison en raison de la mauvaise santé de ses parents. Elle a des frères et sœurs plus jeunes, dont une sœur qui a des difficultés d’apprentissage. Elle dit qu’elle doit souvent s’occuper de sa sœur et préparer le dîner pour la famille. </a:t>
            </a:r>
            <a:endParaRPr kumimoji="0" lang="fr-FR" sz="1200" b="0" i="0" u="none" strike="noStrike" kern="0" cap="none" spc="0" normalizeH="0" baseline="0" noProof="0" dirty="0">
              <a:ln>
                <a:noFill/>
              </a:ln>
              <a:solidFill>
                <a:srgbClr val="000000"/>
              </a:solidFill>
              <a:effectLst/>
              <a:uLnTx/>
              <a:uFillTx/>
              <a:latin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sz="1200" dirty="0">
                <a:solidFill>
                  <a:schemeClr val="dk1"/>
                </a:solidFill>
                <a:latin typeface="Calibri"/>
                <a:ea typeface="Calibri"/>
                <a:cs typeface="Calibri"/>
                <a:sym typeface="Calibri"/>
              </a:rPr>
              <a:t> </a:t>
            </a:r>
            <a:endParaRPr lang="en-US" dirty="0"/>
          </a:p>
          <a:p>
            <a:pPr marL="0" lvl="0" indent="0" algn="l" rtl="0">
              <a:lnSpc>
                <a:spcPct val="100000"/>
              </a:lnSpc>
              <a:spcBef>
                <a:spcPts val="0"/>
              </a:spcBef>
              <a:spcAft>
                <a:spcPts val="0"/>
              </a:spcAft>
              <a:buSzPts val="1400"/>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GB" dirty="0"/>
              <a:t>Photo: https://www.oxfam.org/en/not-all-gaps-are-created-equal-true-value-care-work</a:t>
            </a:r>
            <a:endParaRPr dirty="0"/>
          </a:p>
          <a:p>
            <a:pPr marL="0" lvl="0" indent="0" algn="l" rtl="0">
              <a:lnSpc>
                <a:spcPct val="100000"/>
              </a:lnSpc>
              <a:spcBef>
                <a:spcPts val="0"/>
              </a:spcBef>
              <a:spcAft>
                <a:spcPts val="0"/>
              </a:spcAft>
              <a:buSzPts val="14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endParaRPr dirty="0"/>
          </a:p>
        </p:txBody>
      </p:sp>
      <p:sp>
        <p:nvSpPr>
          <p:cNvPr id="482" name="Google Shape;482;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20</a:t>
            </a:fld>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8"/>
        <p:cNvGrpSpPr/>
        <p:nvPr/>
      </p:nvGrpSpPr>
      <p:grpSpPr>
        <a:xfrm>
          <a:off x="0" y="0"/>
          <a:ext cx="0" cy="0"/>
          <a:chOff x="0" y="0"/>
          <a:chExt cx="0" cy="0"/>
        </a:xfrm>
      </p:grpSpPr>
      <p:sp>
        <p:nvSpPr>
          <p:cNvPr id="489" name="Google Shape;489;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0" name="Google Shape;490;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sz="1200" dirty="0">
                <a:solidFill>
                  <a:schemeClr val="dk1"/>
                </a:solidFill>
                <a:latin typeface="Calibri"/>
                <a:ea typeface="Calibri"/>
                <a:cs typeface="Calibri"/>
                <a:sym typeface="Calibri"/>
              </a:rPr>
              <a:t>Mateo : Un père amène son fils dans une clinique de santé rurale avec des maux de tête, des étourdissements, des saignements de nez et des nausées, il pense qu'il a été exposé à des produits chimiques, mais il ne sait pas lesquels, ils vivent et travaillent dans une grande ferme à proximité d'où le père travaille comme ouvrier agricole. Le père dit que cela ne s'est jamais produit auparavant et que normalement les enfants ne travaillent pas, mais ils ont dû le faire récemment car il y a moins de personnes pour travailler à la ferme en raison des restrictions de covid.</a:t>
            </a:r>
          </a:p>
          <a:p>
            <a:pPr marL="0" marR="0" lvl="0"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SzPts val="1400"/>
              <a:buNone/>
            </a:pPr>
            <a:endParaRPr dirty="0"/>
          </a:p>
          <a:p>
            <a:pPr marL="0" marR="0" lvl="0" indent="0" algn="l" rtl="0">
              <a:lnSpc>
                <a:spcPct val="100000"/>
              </a:lnSpc>
              <a:spcBef>
                <a:spcPts val="0"/>
              </a:spcBef>
              <a:spcAft>
                <a:spcPts val="0"/>
              </a:spcAft>
              <a:buClr>
                <a:schemeClr val="dk1"/>
              </a:buClr>
              <a:buSzPts val="1200"/>
              <a:buFont typeface="Calibri"/>
              <a:buNone/>
            </a:pPr>
            <a:r>
              <a:rPr lang="en-GB" dirty="0"/>
              <a:t>Photo ILO Joseph Fort in https://www.gfauk.org/special-report/child-labor-today/</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p:txBody>
      </p:sp>
      <p:sp>
        <p:nvSpPr>
          <p:cNvPr id="491" name="Google Shape;491;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21</a:t>
            </a:fld>
            <a:endParaRP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7"/>
        <p:cNvGrpSpPr/>
        <p:nvPr/>
      </p:nvGrpSpPr>
      <p:grpSpPr>
        <a:xfrm>
          <a:off x="0" y="0"/>
          <a:ext cx="0" cy="0"/>
          <a:chOff x="0" y="0"/>
          <a:chExt cx="0" cy="0"/>
        </a:xfrm>
      </p:grpSpPr>
      <p:sp>
        <p:nvSpPr>
          <p:cNvPr id="498" name="Google Shape;498;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9" name="Google Shape;499;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sz="1200" dirty="0">
                <a:solidFill>
                  <a:schemeClr val="dk1"/>
                </a:solidFill>
                <a:latin typeface="Calibri"/>
                <a:ea typeface="Calibri"/>
                <a:cs typeface="Calibri"/>
                <a:sym typeface="Calibri"/>
              </a:rPr>
              <a:t>Joyce : Une jeune fille d'environ 14 ans amène un garçon de 2 ans qui a avalé un liquide de nettoyage, alors que les parents sont au travail. En parlant à la jeune fille, l'agent de santé se rend compte que « les parents » ne sont ni les parents ni les proches de la jeune fille. Lorsqu'on demande à la fille qui elle est, elle répond qu'elle aide à la maison de la famille, elle n'arrête pas de dire qu'elle va avoir beaucoup d'ennuis et qu’« ils » vont être très en colère contre elle. On peut voir des marques et des ecchymoses sur ses bras. </a:t>
            </a:r>
          </a:p>
          <a:p>
            <a:pPr marL="0" marR="0" lvl="0" indent="0" algn="l" rtl="0">
              <a:lnSpc>
                <a:spcPct val="100000"/>
              </a:lnSpc>
              <a:spcBef>
                <a:spcPts val="0"/>
              </a:spcBef>
              <a:spcAft>
                <a:spcPts val="0"/>
              </a:spcAft>
              <a:buClr>
                <a:schemeClr val="dk1"/>
              </a:buClr>
              <a:buSzPts val="1200"/>
              <a:buFont typeface="Calibri"/>
              <a:buNone/>
            </a:pPr>
            <a:r>
              <a:rPr lang="fr-FR" sz="1200" dirty="0">
                <a:solidFill>
                  <a:schemeClr val="dk1"/>
                </a:solidFill>
                <a:latin typeface="Calibri"/>
                <a:ea typeface="Calibri"/>
                <a:cs typeface="Calibri"/>
                <a:sym typeface="Calibri"/>
              </a:rPr>
              <a:t>. </a:t>
            </a:r>
            <a:endParaRPr lang="fr-F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GB" dirty="0"/>
              <a:t>Photo: http://www.oit.org/wcmsp5/groups/public/---asia/---ro-bangkok/---ilo-jakarta/documents/publication/wcms_552766.pdf (Tackling child labour in domestic work)</a:t>
            </a:r>
            <a:endParaRPr dirty="0"/>
          </a:p>
          <a:p>
            <a:pPr marL="0" lvl="0" indent="0" algn="l" rtl="0">
              <a:lnSpc>
                <a:spcPct val="100000"/>
              </a:lnSpc>
              <a:spcBef>
                <a:spcPts val="0"/>
              </a:spcBef>
              <a:spcAft>
                <a:spcPts val="0"/>
              </a:spcAft>
              <a:buSzPts val="1400"/>
              <a:buNone/>
            </a:pPr>
            <a:endParaRPr dirty="0"/>
          </a:p>
        </p:txBody>
      </p:sp>
      <p:sp>
        <p:nvSpPr>
          <p:cNvPr id="500" name="Google Shape;500;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22</a:t>
            </a:fld>
            <a:endParaRP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6"/>
        <p:cNvGrpSpPr/>
        <p:nvPr/>
      </p:nvGrpSpPr>
      <p:grpSpPr>
        <a:xfrm>
          <a:off x="0" y="0"/>
          <a:ext cx="0" cy="0"/>
          <a:chOff x="0" y="0"/>
          <a:chExt cx="0" cy="0"/>
        </a:xfrm>
      </p:grpSpPr>
      <p:sp>
        <p:nvSpPr>
          <p:cNvPr id="507" name="Google Shape;507;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8" name="Google Shape;508;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sz="1200" b="1" dirty="0">
                <a:solidFill>
                  <a:schemeClr val="dk1"/>
                </a:solidFill>
                <a:latin typeface="Calibri"/>
                <a:ea typeface="Calibri"/>
                <a:cs typeface="Calibri"/>
                <a:sym typeface="Calibri"/>
              </a:rPr>
              <a:t>Sadad :</a:t>
            </a:r>
            <a:r>
              <a:rPr lang="fr-FR" sz="1200" dirty="0">
                <a:solidFill>
                  <a:schemeClr val="dk1"/>
                </a:solidFill>
                <a:latin typeface="Calibri"/>
                <a:ea typeface="Calibri"/>
                <a:cs typeface="Calibri"/>
                <a:sym typeface="Calibri"/>
              </a:rPr>
              <a:t> Vous travaillez dans une clinique mobile mise en place pour répondre aux besoins d'un afflux de population. Un garçon de 15 ans arrive car il a été gravement blessé à la jambe lors d'un accident de la route. Il est sale, n'a pas de chaussures et porte des vêtements en lambeaux. Il est seul. Pendant que l'agent de santé s'occupe de ses blessures, elle lui parle. Il dit qu'il n'a pas de famille à la maison qui puisse s'occuper de lui, mais que ce n'est pas grave parce qu'il a d'autres personnes qui peuvent le faire, il ne pense pas que ce sera un problème s'ils peuvent lui donner les choses nécessaires pour soigner sa blessure. Il veut partir rapidement car il n'arrête pas de dire qu'il doit retourner au travail, mais la blessure est grave et il aura besoin de beaucoup de soins. Il est réticent à parler mais dit qu'il travaille dans les bus ; on peut voir les cicatrices d'anciennes blessures.  </a:t>
            </a:r>
            <a:endParaRPr lang="fr-FR" dirty="0"/>
          </a:p>
          <a:p>
            <a:pPr marL="0" marR="0" lvl="0" indent="0" algn="l" rtl="0">
              <a:lnSpc>
                <a:spcPct val="100000"/>
              </a:lnSpc>
              <a:spcBef>
                <a:spcPts val="0"/>
              </a:spcBef>
              <a:spcAft>
                <a:spcPts val="0"/>
              </a:spcAft>
              <a:buClr>
                <a:schemeClr val="dk1"/>
              </a:buClr>
              <a:buSzPts val="1200"/>
              <a:buFont typeface="Calibri"/>
              <a:buNone/>
            </a:pPr>
            <a:r>
              <a:rPr lang="en-GB" sz="1200" dirty="0">
                <a:solidFill>
                  <a:schemeClr val="dk1"/>
                </a:solidFill>
                <a:latin typeface="Calibri"/>
                <a:ea typeface="Calibri"/>
                <a:cs typeface="Calibri"/>
                <a:sym typeface="Calibri"/>
              </a:rPr>
              <a:t>.   </a:t>
            </a:r>
            <a:endParaRPr dirty="0"/>
          </a:p>
          <a:p>
            <a:pPr marL="0" lvl="0" indent="0" algn="l" rtl="0">
              <a:lnSpc>
                <a:spcPct val="100000"/>
              </a:lnSpc>
              <a:spcBef>
                <a:spcPts val="0"/>
              </a:spcBef>
              <a:spcAft>
                <a:spcPts val="0"/>
              </a:spcAft>
              <a:buSzPts val="1400"/>
              <a:buNone/>
            </a:pPr>
            <a:r>
              <a:rPr lang="en-GB" sz="1200" dirty="0">
                <a:solidFill>
                  <a:schemeClr val="dk1"/>
                </a:solidFill>
                <a:latin typeface="Calibri"/>
                <a:ea typeface="Calibri"/>
                <a:cs typeface="Calibri"/>
                <a:sym typeface="Calibri"/>
              </a:rPr>
              <a:t> </a:t>
            </a:r>
            <a:endParaRPr dirty="0"/>
          </a:p>
          <a:p>
            <a:pPr marL="0" marR="0" lvl="0" indent="0" algn="l" rtl="0">
              <a:lnSpc>
                <a:spcPct val="100000"/>
              </a:lnSpc>
              <a:spcBef>
                <a:spcPts val="0"/>
              </a:spcBef>
              <a:spcAft>
                <a:spcPts val="0"/>
              </a:spcAft>
              <a:buClr>
                <a:schemeClr val="dk1"/>
              </a:buClr>
              <a:buSzPts val="1200"/>
              <a:buFont typeface="Calibri"/>
              <a:buNone/>
            </a:pPr>
            <a:r>
              <a:rPr lang="en-GB" dirty="0"/>
              <a:t>Photo: https://reliefweb.int/report/world/educo-coronavirus-will-increase-number-children-who-are-victims-child-labour </a:t>
            </a:r>
            <a:r>
              <a:rPr lang="en-GB" b="0" dirty="0"/>
              <a:t>(</a:t>
            </a:r>
            <a:r>
              <a:rPr lang="en-GB" sz="1200" b="0" i="0" dirty="0">
                <a:solidFill>
                  <a:schemeClr val="dk1"/>
                </a:solidFill>
                <a:latin typeface="Calibri"/>
                <a:ea typeface="Calibri"/>
                <a:cs typeface="Calibri"/>
                <a:sym typeface="Calibri"/>
              </a:rPr>
              <a:t>Educo: Coronavirus will increase the number of children who are victims of child labour)</a:t>
            </a:r>
            <a:endParaRPr b="0"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p:txBody>
      </p:sp>
      <p:sp>
        <p:nvSpPr>
          <p:cNvPr id="509" name="Google Shape;509;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23</a:t>
            </a:fld>
            <a:endParaRPr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5"/>
        <p:cNvGrpSpPr/>
        <p:nvPr/>
      </p:nvGrpSpPr>
      <p:grpSpPr>
        <a:xfrm>
          <a:off x="0" y="0"/>
          <a:ext cx="0" cy="0"/>
          <a:chOff x="0" y="0"/>
          <a:chExt cx="0" cy="0"/>
        </a:xfrm>
      </p:grpSpPr>
      <p:sp>
        <p:nvSpPr>
          <p:cNvPr id="516" name="Google Shape;516;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7" name="Google Shape;517;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b="0" dirty="0"/>
          </a:p>
          <a:p>
            <a:pPr marL="0" marR="0" lvl="0" indent="0" algn="l" rtl="0">
              <a:lnSpc>
                <a:spcPct val="100000"/>
              </a:lnSpc>
              <a:spcBef>
                <a:spcPts val="0"/>
              </a:spcBef>
              <a:spcAft>
                <a:spcPts val="0"/>
              </a:spcAft>
              <a:buClr>
                <a:schemeClr val="dk1"/>
              </a:buClr>
              <a:buSzPts val="1200"/>
              <a:buFont typeface="Calibri"/>
              <a:buNone/>
            </a:pPr>
            <a:r>
              <a:rPr lang="fr-FR" b="0" dirty="0"/>
              <a:t>La coordination entre les acteurs de la santé et d'autres acteurs concernés peut se faire notamment avec</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Calibri"/>
              <a:buChar char="-"/>
            </a:pPr>
            <a:r>
              <a:rPr lang="fr-FR" sz="1200" dirty="0">
                <a:solidFill>
                  <a:schemeClr val="dk1"/>
                </a:solidFill>
                <a:latin typeface="Calibri"/>
                <a:ea typeface="Calibri"/>
                <a:cs typeface="Calibri"/>
                <a:sym typeface="Calibri"/>
              </a:rPr>
              <a:t>Des experts en santé et en sécurité (qui connaissent les dangers et les conséquences sur la santé, la prévention, etc,) </a:t>
            </a:r>
          </a:p>
          <a:p>
            <a:pPr marL="171450" marR="0" lvl="0" indent="-171450" algn="l" rtl="0">
              <a:lnSpc>
                <a:spcPct val="100000"/>
              </a:lnSpc>
              <a:spcBef>
                <a:spcPts val="0"/>
              </a:spcBef>
              <a:spcAft>
                <a:spcPts val="0"/>
              </a:spcAft>
              <a:buClr>
                <a:schemeClr val="dk1"/>
              </a:buClr>
              <a:buSzPts val="1200"/>
              <a:buFont typeface="Calibri"/>
              <a:buChar char="-"/>
            </a:pPr>
            <a:r>
              <a:rPr lang="fr-FR" sz="1200" dirty="0">
                <a:solidFill>
                  <a:schemeClr val="dk1"/>
                </a:solidFill>
                <a:latin typeface="Calibri"/>
                <a:ea typeface="Calibri"/>
                <a:cs typeface="Calibri"/>
                <a:sym typeface="Calibri"/>
              </a:rPr>
              <a:t>Inspecteurs du travail (qui connaissent l'application du droit du travail) et autres acteurs juridiques et judiciaires (qui peuvent apporter leur soutien à la PFTE).</a:t>
            </a:r>
          </a:p>
          <a:p>
            <a:pPr marL="171450" marR="0" lvl="0" indent="-171450" algn="l" rtl="0">
              <a:lnSpc>
                <a:spcPct val="100000"/>
              </a:lnSpc>
              <a:spcBef>
                <a:spcPts val="0"/>
              </a:spcBef>
              <a:spcAft>
                <a:spcPts val="0"/>
              </a:spcAft>
              <a:buClr>
                <a:schemeClr val="dk1"/>
              </a:buClr>
              <a:buSzPts val="1200"/>
              <a:buFont typeface="Calibri"/>
              <a:buChar char="-"/>
            </a:pPr>
            <a:r>
              <a:rPr lang="fr-FR" sz="1200" dirty="0">
                <a:solidFill>
                  <a:schemeClr val="dk1"/>
                </a:solidFill>
                <a:latin typeface="Calibri"/>
                <a:ea typeface="Calibri"/>
                <a:cs typeface="Calibri"/>
                <a:sym typeface="Calibri"/>
              </a:rPr>
              <a:t>Des experts en santé générale, en nutrition et en bien-être (qui connaissent les vulnérabilités et les conséquences sur la santé des enfants).</a:t>
            </a:r>
          </a:p>
          <a:p>
            <a:pPr marL="171450" marR="0" lvl="0" indent="-171450" algn="l" rtl="0">
              <a:lnSpc>
                <a:spcPct val="100000"/>
              </a:lnSpc>
              <a:spcBef>
                <a:spcPts val="0"/>
              </a:spcBef>
              <a:spcAft>
                <a:spcPts val="0"/>
              </a:spcAft>
              <a:buClr>
                <a:schemeClr val="dk1"/>
              </a:buClr>
              <a:buSzPts val="1200"/>
              <a:buFont typeface="Calibri"/>
              <a:buChar char="-"/>
            </a:pPr>
            <a:r>
              <a:rPr lang="fr-FR" sz="1200" dirty="0">
                <a:solidFill>
                  <a:schemeClr val="dk1"/>
                </a:solidFill>
                <a:latin typeface="Calibri"/>
                <a:ea typeface="Calibri"/>
                <a:cs typeface="Calibri"/>
                <a:sym typeface="Calibri"/>
              </a:rPr>
              <a:t>des experts spécialisés dans le domaine de la santé (qui connaissent les conditions médicales spécifiques dont souffrent généralement les enfants qui travaillent) </a:t>
            </a:r>
          </a:p>
          <a:p>
            <a:pPr marL="171450" marR="0" lvl="0" indent="-171450" algn="l" rtl="0">
              <a:lnSpc>
                <a:spcPct val="100000"/>
              </a:lnSpc>
              <a:spcBef>
                <a:spcPts val="0"/>
              </a:spcBef>
              <a:spcAft>
                <a:spcPts val="0"/>
              </a:spcAft>
              <a:buClr>
                <a:schemeClr val="dk1"/>
              </a:buClr>
              <a:buSzPts val="1200"/>
              <a:buFont typeface="Calibri"/>
              <a:buChar char="-"/>
            </a:pPr>
            <a:r>
              <a:rPr lang="fr-FR" sz="1200" dirty="0">
                <a:solidFill>
                  <a:schemeClr val="dk1"/>
                </a:solidFill>
                <a:latin typeface="Calibri"/>
                <a:ea typeface="Calibri"/>
                <a:cs typeface="Calibri"/>
                <a:sym typeface="Calibri"/>
              </a:rPr>
              <a:t>Les acteurs de la protection de l'enfance ou le personnel de l'aide sociale (qui peuvent assurer une gestion de cas et un soutien adaptés aux enfants et à leurs familles). </a:t>
            </a:r>
          </a:p>
          <a:p>
            <a:pPr marL="171450" marR="0" lvl="0" indent="-171450" algn="l" rtl="0">
              <a:lnSpc>
                <a:spcPct val="100000"/>
              </a:lnSpc>
              <a:spcBef>
                <a:spcPts val="0"/>
              </a:spcBef>
              <a:spcAft>
                <a:spcPts val="0"/>
              </a:spcAft>
              <a:buClr>
                <a:schemeClr val="dk1"/>
              </a:buClr>
              <a:buSzPts val="1200"/>
              <a:buFont typeface="Calibri"/>
              <a:buChar char="-"/>
            </a:pPr>
            <a:r>
              <a:rPr lang="fr-FR" sz="1200" dirty="0">
                <a:solidFill>
                  <a:schemeClr val="dk1"/>
                </a:solidFill>
                <a:latin typeface="Calibri"/>
                <a:ea typeface="Calibri"/>
                <a:cs typeface="Calibri"/>
                <a:sym typeface="Calibri"/>
              </a:rPr>
              <a:t>Les acteurs de l'éducation (qui peuvent donner des informations sur l'enseignement technique et professionnel et les cours de formation, les prestataires, les risques et les dangers, ou l'accès aux services d'éducation pour les enfants). </a:t>
            </a:r>
          </a:p>
          <a:p>
            <a:pPr marL="171450" marR="0" lvl="0" indent="-171450" algn="l" rtl="0">
              <a:lnSpc>
                <a:spcPct val="100000"/>
              </a:lnSpc>
              <a:spcBef>
                <a:spcPts val="0"/>
              </a:spcBef>
              <a:spcAft>
                <a:spcPts val="0"/>
              </a:spcAft>
              <a:buClr>
                <a:schemeClr val="dk1"/>
              </a:buClr>
              <a:buSzPts val="1200"/>
              <a:buFont typeface="Calibri"/>
              <a:buChar char="-"/>
            </a:pPr>
            <a:r>
              <a:rPr lang="fr-FR" sz="1200" dirty="0">
                <a:solidFill>
                  <a:schemeClr val="dk1"/>
                </a:solidFill>
                <a:latin typeface="Calibri"/>
                <a:ea typeface="Calibri"/>
                <a:cs typeface="Calibri"/>
                <a:sym typeface="Calibri"/>
              </a:rPr>
              <a:t>Les acteurs de la sécurité alimentaire et des moyens de subsistance (qui peuvent dispenser des services économiques et de sécurité alimentaire aux familles pauvres et vulnérables)</a:t>
            </a:r>
            <a:r>
              <a:rPr lang="en-GB" sz="1200" b="0" dirty="0">
                <a:solidFill>
                  <a:schemeClr val="dk1"/>
                </a:solidFill>
                <a:latin typeface="Calibri"/>
                <a:ea typeface="Calibri"/>
                <a:cs typeface="Calibri"/>
                <a:sym typeface="Calibri"/>
              </a:rPr>
              <a:t>  </a:t>
            </a:r>
            <a:endParaRPr dirty="0"/>
          </a:p>
          <a:p>
            <a:pPr marL="0" marR="0" lvl="0" indent="0" algn="l" rtl="0">
              <a:lnSpc>
                <a:spcPct val="100000"/>
              </a:lnSpc>
              <a:spcBef>
                <a:spcPts val="0"/>
              </a:spcBef>
              <a:spcAft>
                <a:spcPts val="0"/>
              </a:spcAft>
              <a:buClr>
                <a:schemeClr val="dk1"/>
              </a:buClr>
              <a:buSzPts val="1200"/>
              <a:buFont typeface="Calibri"/>
              <a:buNone/>
            </a:pPr>
            <a:endParaRPr b="0" dirty="0"/>
          </a:p>
          <a:p>
            <a:pPr marL="0" marR="0" lvl="0" indent="0" algn="l" rtl="0">
              <a:lnSpc>
                <a:spcPct val="100000"/>
              </a:lnSpc>
              <a:spcBef>
                <a:spcPts val="0"/>
              </a:spcBef>
              <a:spcAft>
                <a:spcPts val="0"/>
              </a:spcAft>
              <a:buClr>
                <a:schemeClr val="dk1"/>
              </a:buClr>
              <a:buSzPts val="1200"/>
              <a:buFont typeface="Calibri"/>
              <a:buNone/>
            </a:pPr>
            <a:r>
              <a:rPr lang="fr-FR" b="0" dirty="0"/>
              <a:t>Inclure le travail des enfants dans les messages de prévention relatifs à la santé publique, le contenu pouvant inclure les risques environnementaux et professionnels, leur impact néfaste sur la santé des enfants, des conseils en matière de santé et de sécurité au travail, les services de santé disponibles, les voies de référencement et les procédures de signalement</a:t>
            </a:r>
            <a:r>
              <a:rPr lang="en-GB" dirty="0"/>
              <a:t>. </a:t>
            </a:r>
            <a:endParaRPr dirty="0"/>
          </a:p>
          <a:p>
            <a:pPr marL="0" marR="0" lvl="0" indent="0" algn="l" rtl="0">
              <a:lnSpc>
                <a:spcPct val="100000"/>
              </a:lnSpc>
              <a:spcBef>
                <a:spcPts val="0"/>
              </a:spcBef>
              <a:spcAft>
                <a:spcPts val="0"/>
              </a:spcAft>
              <a:buClr>
                <a:schemeClr val="dk1"/>
              </a:buClr>
              <a:buSzPts val="1200"/>
              <a:buFont typeface="Calibri"/>
              <a:buNone/>
            </a:pPr>
            <a:endParaRPr b="0" dirty="0"/>
          </a:p>
          <a:p>
            <a:pPr marL="0" marR="0" lvl="0" indent="0" algn="l" rtl="0">
              <a:lnSpc>
                <a:spcPct val="100000"/>
              </a:lnSpc>
              <a:spcBef>
                <a:spcPts val="0"/>
              </a:spcBef>
              <a:spcAft>
                <a:spcPts val="0"/>
              </a:spcAft>
              <a:buClr>
                <a:schemeClr val="dk1"/>
              </a:buClr>
              <a:buSzPts val="1200"/>
              <a:buFont typeface="Calibri"/>
              <a:buNone/>
            </a:pPr>
            <a:r>
              <a:rPr lang="fr-FR" b="0" dirty="0"/>
              <a:t>Inclure le dépistage des maladies, blessures et affections liées au travail des enfants dans les programmes de soins de santé, de dépistage et de prise en charge préventive, notamment les bilans de santé, les admissions en soins urgents, les vaccinations et les immunisations, etc</a:t>
            </a:r>
            <a:r>
              <a:rPr lang="en-GB" b="0" dirty="0"/>
              <a:t>. </a:t>
            </a:r>
            <a:endParaRPr dirty="0"/>
          </a:p>
          <a:p>
            <a:pPr marL="0" marR="0" lvl="0" indent="0" algn="l" rtl="0">
              <a:lnSpc>
                <a:spcPct val="100000"/>
              </a:lnSpc>
              <a:spcBef>
                <a:spcPts val="0"/>
              </a:spcBef>
              <a:spcAft>
                <a:spcPts val="0"/>
              </a:spcAft>
              <a:buClr>
                <a:schemeClr val="dk1"/>
              </a:buClr>
              <a:buSzPts val="1200"/>
              <a:buFont typeface="Calibri"/>
              <a:buNone/>
            </a:pPr>
            <a:endParaRPr b="0" dirty="0"/>
          </a:p>
          <a:p>
            <a:pPr marL="0" lvl="0" indent="0" algn="l" rtl="0">
              <a:lnSpc>
                <a:spcPct val="100000"/>
              </a:lnSpc>
              <a:spcBef>
                <a:spcPts val="0"/>
              </a:spcBef>
              <a:spcAft>
                <a:spcPts val="0"/>
              </a:spcAft>
              <a:buSzPts val="1400"/>
              <a:buNone/>
            </a:pPr>
            <a:r>
              <a:rPr lang="fr-FR" b="0" dirty="0"/>
              <a:t>La transmission d'informations sur la santé aux enfants qui travaillent et à leur famille peut inclure des informations sur les soins de santé préventifs et réactifs et sur la nutrition dans les services destinés aux enfants qui travaillent ; des conseils aux parents, aux tuteurs et aux employeurs sur la manière de réduire les risques pour la santé des enfants qui travaillent ; des informations et des services sur les droits en matière de santé sexuelle et reproductive (SSR) ; des informations sur la violence sexuelle et domestique et le consentement ; la grossesse ; le mariage ; la planification familiale ; l'éducation des enfants. Cela peut se faire directement par le biais de services ou avec d'autres acteurs/secteurs grâce à des opportunités telles que des programmes de préparation à la vie active, des activités de sensibilisation, des programmes d'apprentissage ou d'autres activités destinées aux enfants qui travaillent</a:t>
            </a:r>
            <a:r>
              <a:rPr lang="en-GB" b="0" dirty="0"/>
              <a:t>.</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fr-FR" dirty="0"/>
              <a:t>L'amélioration de l'accès aux soins de santé pour les enfants qui travaillent et les enfants en situation de travail des enfants et des PFTE pourrait inclure l'identification et l'utilisation de lieux, de jours et d'heures appropriés pour assurer les services de santé, sur ou près du lieu de travail des enfants, pendant ou après les heures de travail, ou pendant les week-ends par exemple. L'extension des soins et traitements préventifs en matière de santé et de nutrition au niveau communautaire dans les localités où le travail des enfants est très répandu, par le biais de services mobiles ou en menant des actions de proximité ciblées sur les enfants (individuels) difficiles à atteindre, en collaboration avec les services de protection ou de bien-être de l'enfance, le cas échéant, comme les enfants des rues ou les enfants victimes d'exploitation sexuelle</a:t>
            </a:r>
            <a:r>
              <a:rPr lang="en-GB" sz="1200" dirty="0">
                <a:solidFill>
                  <a:schemeClr val="dk1"/>
                </a:solidFill>
                <a:latin typeface="Calibri"/>
                <a:ea typeface="Calibri"/>
                <a:cs typeface="Calibri"/>
                <a:sym typeface="Calibri"/>
              </a:rPr>
              <a:t>. </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SzPts val="1400"/>
              <a:buNone/>
            </a:pPr>
            <a:endParaRPr dirty="0"/>
          </a:p>
        </p:txBody>
      </p:sp>
      <p:sp>
        <p:nvSpPr>
          <p:cNvPr id="518" name="Google Shape;518;p2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24</a:t>
            </a:fld>
            <a:endParaRPr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4"/>
        <p:cNvGrpSpPr/>
        <p:nvPr/>
      </p:nvGrpSpPr>
      <p:grpSpPr>
        <a:xfrm>
          <a:off x="0" y="0"/>
          <a:ext cx="0" cy="0"/>
          <a:chOff x="0" y="0"/>
          <a:chExt cx="0" cy="0"/>
        </a:xfrm>
      </p:grpSpPr>
      <p:sp>
        <p:nvSpPr>
          <p:cNvPr id="525" name="Google Shape;525;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6" name="Google Shape;526;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Calibri"/>
              <a:buNone/>
            </a:pPr>
            <a:r>
              <a:rPr lang="fr-FR" sz="1200" b="0" dirty="0">
                <a:solidFill>
                  <a:schemeClr val="dk1"/>
                </a:solidFill>
              </a:rPr>
              <a:t>Pour déterminer l'impact des activités productives des enfants dans le cadre d'un diagnostic et d'un traitement, le personnel de santé peut s'entretenir avec les enfants ou les adolescents et explorer </a:t>
            </a:r>
            <a:r>
              <a:rPr lang="en-GB" sz="1200" b="0" dirty="0">
                <a:solidFill>
                  <a:schemeClr val="dk1"/>
                </a:solidFill>
              </a:rPr>
              <a:t>:</a:t>
            </a:r>
            <a:endParaRPr dirty="0"/>
          </a:p>
          <a:p>
            <a:pPr marL="171450" lvl="0" indent="-171450" algn="l" rtl="0">
              <a:lnSpc>
                <a:spcPct val="100000"/>
              </a:lnSpc>
              <a:spcBef>
                <a:spcPts val="0"/>
              </a:spcBef>
              <a:spcAft>
                <a:spcPts val="0"/>
              </a:spcAft>
              <a:buClr>
                <a:schemeClr val="dk1"/>
              </a:buClr>
              <a:buSzPts val="1200"/>
              <a:buFont typeface="Calibri"/>
              <a:buChar char="-"/>
            </a:pPr>
            <a:r>
              <a:rPr lang="fr-FR" dirty="0"/>
              <a:t>les occupations et les responsabilités des enfants à la maison ou au travail </a:t>
            </a:r>
          </a:p>
          <a:p>
            <a:pPr marL="171450" lvl="0" indent="-171450" algn="l" rtl="0">
              <a:lnSpc>
                <a:spcPct val="100000"/>
              </a:lnSpc>
              <a:spcBef>
                <a:spcPts val="0"/>
              </a:spcBef>
              <a:spcAft>
                <a:spcPts val="0"/>
              </a:spcAft>
              <a:buClr>
                <a:schemeClr val="dk1"/>
              </a:buClr>
              <a:buSzPts val="1200"/>
              <a:buFont typeface="Calibri"/>
              <a:buChar char="-"/>
            </a:pPr>
            <a:r>
              <a:rPr lang="fr-FR" dirty="0"/>
              <a:t>les activités entreprises dans les écoles techniques ou les universités pendant les stages de formation </a:t>
            </a:r>
          </a:p>
          <a:p>
            <a:pPr marL="171450" lvl="0" indent="-171450" algn="l" rtl="0">
              <a:lnSpc>
                <a:spcPct val="100000"/>
              </a:lnSpc>
              <a:spcBef>
                <a:spcPts val="0"/>
              </a:spcBef>
              <a:spcAft>
                <a:spcPts val="0"/>
              </a:spcAft>
              <a:buClr>
                <a:schemeClr val="dk1"/>
              </a:buClr>
              <a:buSzPts val="1200"/>
              <a:buFont typeface="Calibri"/>
              <a:buChar char="-"/>
            </a:pPr>
            <a:r>
              <a:rPr lang="fr-FR" dirty="0"/>
              <a:t>leurs conditions de travail et les risques associés  </a:t>
            </a:r>
          </a:p>
          <a:p>
            <a:pPr marL="171450" lvl="0" indent="-171450" algn="l" rtl="0">
              <a:lnSpc>
                <a:spcPct val="100000"/>
              </a:lnSpc>
              <a:spcBef>
                <a:spcPts val="0"/>
              </a:spcBef>
              <a:spcAft>
                <a:spcPts val="0"/>
              </a:spcAft>
              <a:buClr>
                <a:schemeClr val="dk1"/>
              </a:buClr>
              <a:buSzPts val="1200"/>
              <a:buFont typeface="Calibri"/>
              <a:buChar char="-"/>
            </a:pPr>
            <a:r>
              <a:rPr lang="fr-FR" dirty="0"/>
              <a:t>les marqueurs biologiques et le suivi : taux de plomb dans le sang, exposition aux pesticides, etc. </a:t>
            </a:r>
          </a:p>
          <a:p>
            <a:pPr marL="171450" lvl="0" indent="-171450" algn="l" rtl="0">
              <a:lnSpc>
                <a:spcPct val="100000"/>
              </a:lnSpc>
              <a:spcBef>
                <a:spcPts val="0"/>
              </a:spcBef>
              <a:spcAft>
                <a:spcPts val="0"/>
              </a:spcAft>
              <a:buClr>
                <a:schemeClr val="dk1"/>
              </a:buClr>
              <a:buSzPts val="1200"/>
              <a:buFont typeface="Calibri"/>
              <a:buChar char="-"/>
            </a:pPr>
            <a:r>
              <a:rPr lang="fr-FR" dirty="0"/>
              <a:t>effets de l'exposition sur les organes cibles : enzymes hépatiques, audiométrie, lésions rénales et pulmonaires, etc. </a:t>
            </a:r>
          </a:p>
          <a:p>
            <a:pPr marL="171450" lvl="0" indent="-171450" algn="l" rtl="0">
              <a:lnSpc>
                <a:spcPct val="100000"/>
              </a:lnSpc>
              <a:spcBef>
                <a:spcPts val="0"/>
              </a:spcBef>
              <a:spcAft>
                <a:spcPts val="0"/>
              </a:spcAft>
              <a:buClr>
                <a:schemeClr val="dk1"/>
              </a:buClr>
              <a:buSzPts val="1200"/>
              <a:buFont typeface="Calibri"/>
              <a:buChar char="-"/>
            </a:pPr>
            <a:r>
              <a:rPr lang="fr-FR" dirty="0"/>
              <a:t>Évaluation des risques sur le lieu de travail existant</a:t>
            </a:r>
            <a:r>
              <a:rPr lang="en-GB" dirty="0"/>
              <a:t> </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p:txBody>
      </p:sp>
      <p:sp>
        <p:nvSpPr>
          <p:cNvPr id="527" name="Google Shape;527;p2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25</a:t>
            </a:fld>
            <a:endParaRPr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2"/>
        <p:cNvGrpSpPr/>
        <p:nvPr/>
      </p:nvGrpSpPr>
      <p:grpSpPr>
        <a:xfrm>
          <a:off x="0" y="0"/>
          <a:ext cx="0" cy="0"/>
          <a:chOff x="0" y="0"/>
          <a:chExt cx="0" cy="0"/>
        </a:xfrm>
      </p:grpSpPr>
      <p:sp>
        <p:nvSpPr>
          <p:cNvPr id="533" name="Google Shape;533;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4" name="Google Shape;534;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dirty="0"/>
              <a:t>Les agences de santé, le personnel soignant, le personnel médical et les agents de santé communautaires peuvent acquérir des connaissances et des compétences en matière de travail des enfants, par le biais de briefings, d'orientations ou de séances de formation. Les contenus couverts devraient inclure ceux de la diapositive.</a:t>
            </a:r>
            <a:endParaRPr dirty="0"/>
          </a:p>
        </p:txBody>
      </p:sp>
      <p:sp>
        <p:nvSpPr>
          <p:cNvPr id="535" name="Google Shape;535;p2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26</a:t>
            </a:fld>
            <a:endParaRPr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0"/>
        <p:cNvGrpSpPr/>
        <p:nvPr/>
      </p:nvGrpSpPr>
      <p:grpSpPr>
        <a:xfrm>
          <a:off x="0" y="0"/>
          <a:ext cx="0" cy="0"/>
          <a:chOff x="0" y="0"/>
          <a:chExt cx="0" cy="0"/>
        </a:xfrm>
      </p:grpSpPr>
      <p:sp>
        <p:nvSpPr>
          <p:cNvPr id="541" name="Google Shape;541;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542" name="Google Shape;542;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7"/>
        <p:cNvGrpSpPr/>
        <p:nvPr/>
      </p:nvGrpSpPr>
      <p:grpSpPr>
        <a:xfrm>
          <a:off x="0" y="0"/>
          <a:ext cx="0" cy="0"/>
          <a:chOff x="0" y="0"/>
          <a:chExt cx="0" cy="0"/>
        </a:xfrm>
      </p:grpSpPr>
      <p:sp>
        <p:nvSpPr>
          <p:cNvPr id="548" name="Google Shape;548;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9" name="Google Shape;549;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fr-FR" sz="1100" dirty="0">
                <a:solidFill>
                  <a:srgbClr val="545554"/>
                </a:solidFill>
                <a:latin typeface="Helvetica Neue"/>
                <a:ea typeface="Helvetica Neue"/>
                <a:cs typeface="Helvetica Neue"/>
                <a:sym typeface="Helvetica Neue"/>
              </a:rPr>
              <a:t>Les enfants en situation de travail des enfants sont très vulnérables aux risques sanitaires, notamment aux blessures physiques, aux handicaps, à la malnutrition, à la détresse psychosociale et aux problèmes de santé mentale, aux IST, aux grossesses non désirées et aux autres conséquences des violences et des abus sexuels. En même temps, les enfants en situation de travail des enfants, en particulier dans les PFTE, sont souvent confrontés aux plus grands obstacles pour accéder aux soins de santé en raison de la pauvreté et de la négligence des parents, des tuteurs ou des employeurs</a:t>
            </a:r>
            <a:r>
              <a:rPr lang="en-GB" sz="1100" dirty="0">
                <a:solidFill>
                  <a:srgbClr val="545554"/>
                </a:solidFill>
                <a:latin typeface="Helvetica Neue"/>
                <a:ea typeface="Helvetica Neue"/>
                <a:cs typeface="Helvetica Neue"/>
                <a:sym typeface="Helvetica Neue"/>
              </a:rPr>
              <a:t>. </a:t>
            </a:r>
            <a:endParaRPr sz="1100" dirty="0">
              <a:solidFill>
                <a:srgbClr val="545554"/>
              </a:solidFill>
              <a:latin typeface="Helvetica Neue"/>
              <a:ea typeface="Helvetica Neue"/>
              <a:cs typeface="Helvetica Neue"/>
              <a:sym typeface="Helvetica Neue"/>
            </a:endParaRPr>
          </a:p>
          <a:p>
            <a:pPr marL="0" lvl="0" indent="0" algn="l" rtl="0">
              <a:lnSpc>
                <a:spcPct val="90000"/>
              </a:lnSpc>
              <a:spcBef>
                <a:spcPts val="0"/>
              </a:spcBef>
              <a:spcAft>
                <a:spcPts val="0"/>
              </a:spcAft>
              <a:buSzPts val="1400"/>
              <a:buNone/>
            </a:pPr>
            <a:endParaRPr sz="1100" dirty="0">
              <a:solidFill>
                <a:srgbClr val="545554"/>
              </a:solidFill>
              <a:latin typeface="Helvetica Neue"/>
              <a:ea typeface="Helvetica Neue"/>
              <a:cs typeface="Helvetica Neue"/>
              <a:sym typeface="Helvetica Neue"/>
            </a:endParaRPr>
          </a:p>
          <a:p>
            <a:pPr marL="0" marR="0" lvl="0" indent="0" algn="l" rtl="0">
              <a:lnSpc>
                <a:spcPct val="100000"/>
              </a:lnSpc>
              <a:spcBef>
                <a:spcPts val="0"/>
              </a:spcBef>
              <a:spcAft>
                <a:spcPts val="0"/>
              </a:spcAft>
              <a:buClr>
                <a:schemeClr val="dk1"/>
              </a:buClr>
              <a:buSzPts val="1200"/>
              <a:buFont typeface="Calibri"/>
              <a:buNone/>
            </a:pPr>
            <a:endParaRPr sz="1100" dirty="0"/>
          </a:p>
        </p:txBody>
      </p:sp>
      <p:sp>
        <p:nvSpPr>
          <p:cNvPr id="550" name="Google Shape;550;p2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28</a:t>
            </a:fld>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6" name="Google Shape;236;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Calibri"/>
              <a:buNone/>
            </a:pPr>
            <a:endParaRPr sz="1200" dirty="0"/>
          </a:p>
        </p:txBody>
      </p:sp>
      <p:sp>
        <p:nvSpPr>
          <p:cNvPr id="237" name="Google Shape;237;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a:t>
            </a:fld>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4" name="Google Shape;244;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45" name="Google Shape;245;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4</a:t>
            </a:fld>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2" name="Google Shape;252;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sz="1200" dirty="0">
                <a:solidFill>
                  <a:schemeClr val="dk1"/>
                </a:solidFill>
                <a:latin typeface="Calibri"/>
                <a:ea typeface="Calibri"/>
                <a:cs typeface="Calibri"/>
                <a:sym typeface="Calibri"/>
              </a:rPr>
              <a:t>Danah fréquente une clinique covid-19</a:t>
            </a:r>
            <a:r>
              <a:rPr lang="en-GB" sz="1200" dirty="0">
                <a:solidFill>
                  <a:schemeClr val="dk1"/>
                </a:solidFill>
                <a:latin typeface="Calibri"/>
                <a:ea typeface="Calibri"/>
                <a:cs typeface="Calibri"/>
                <a:sym typeface="Calibri"/>
              </a:rPr>
              <a:t>. </a:t>
            </a:r>
            <a:r>
              <a:rPr lang="fr-FR" sz="1200" dirty="0">
                <a:solidFill>
                  <a:schemeClr val="dk1"/>
                </a:solidFill>
                <a:latin typeface="Calibri"/>
                <a:ea typeface="Calibri"/>
                <a:cs typeface="Calibri"/>
                <a:sym typeface="Calibri"/>
              </a:rPr>
              <a:t>Les infirmières l'interrogent sur sa vie familiale : </a:t>
            </a:r>
            <a:r>
              <a:rPr lang="fr-FR" sz="1200" i="1" dirty="0">
                <a:solidFill>
                  <a:schemeClr val="dk1"/>
                </a:solidFill>
                <a:latin typeface="Calibri"/>
                <a:ea typeface="Calibri"/>
                <a:cs typeface="Calibri"/>
                <a:sym typeface="Calibri"/>
              </a:rPr>
              <a:t>« Bien sûr, je suis toujours occupée, j'ai cinq enfants à nourrir, et ceux-ci ne sont que deux d'entre eux, mon enfant de 7 mois et mon enfant de 8 ans. À la maison, ma fille de 11 ans s'occupe de ma mère âgée et de mon fils cadet. Depuis que nous avons été chassés de notre maison et que mon mari est mort, la vie est très dure pour nous tous. Ma mère et mes enfants ont besoin de beaucoup de soins, nous sommes très pauvres. Dieu merci, les enfants sont maintenant assez âgés pour travailler, le travail de mon fils de 13 ans est le seul revenu dont nous disposons pour acheter des aliments nutritifs pour le bébé. »</a:t>
            </a:r>
            <a:endParaRPr sz="1200" i="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en-GB" sz="1200" b="0" dirty="0">
                <a:solidFill>
                  <a:schemeClr val="dk1"/>
                </a:solidFill>
                <a:latin typeface="Calibri"/>
                <a:ea typeface="Calibri"/>
                <a:cs typeface="Calibri"/>
                <a:sym typeface="Calibri"/>
              </a:rPr>
              <a:t>Les  problèmes peuvent être : </a:t>
            </a:r>
            <a:endParaRPr b="0" dirty="0"/>
          </a:p>
          <a:p>
            <a:pPr marL="0" lvl="0" indent="0" algn="l" rtl="0">
              <a:lnSpc>
                <a:spcPct val="100000"/>
              </a:lnSpc>
              <a:spcBef>
                <a:spcPts val="0"/>
              </a:spcBef>
              <a:spcAft>
                <a:spcPts val="0"/>
              </a:spcAft>
              <a:buSzPts val="1400"/>
              <a:buNone/>
            </a:pPr>
            <a:r>
              <a:rPr lang="fr-FR" sz="1200" dirty="0">
                <a:solidFill>
                  <a:schemeClr val="dk1"/>
                </a:solidFill>
                <a:latin typeface="Calibri"/>
                <a:ea typeface="Calibri"/>
                <a:cs typeface="Calibri"/>
                <a:sym typeface="Calibri"/>
              </a:rPr>
              <a:t>Les antécédents médicaux de la famille, les visites dans les dispensaires, les accidents, le coût des soins de santé pour la famille, etc.   </a:t>
            </a:r>
          </a:p>
          <a:p>
            <a:pPr marL="0" lvl="0" indent="0" algn="l" rtl="0">
              <a:lnSpc>
                <a:spcPct val="100000"/>
              </a:lnSpc>
              <a:spcBef>
                <a:spcPts val="0"/>
              </a:spcBef>
              <a:spcAft>
                <a:spcPts val="0"/>
              </a:spcAft>
              <a:buSzPts val="1400"/>
              <a:buNone/>
            </a:pPr>
            <a:r>
              <a:rPr lang="fr-FR" sz="1200" dirty="0">
                <a:solidFill>
                  <a:schemeClr val="dk1"/>
                </a:solidFill>
                <a:latin typeface="Calibri"/>
                <a:ea typeface="Calibri"/>
                <a:cs typeface="Calibri"/>
                <a:sym typeface="Calibri"/>
              </a:rPr>
              <a:t>Les besoins de santé de la mère âgée et des jeunes enfants.</a:t>
            </a:r>
          </a:p>
          <a:p>
            <a:pPr marL="0" lvl="0" indent="0" algn="l" rtl="0">
              <a:lnSpc>
                <a:spcPct val="100000"/>
              </a:lnSpc>
              <a:spcBef>
                <a:spcPts val="0"/>
              </a:spcBef>
              <a:spcAft>
                <a:spcPts val="0"/>
              </a:spcAft>
              <a:buSzPts val="1400"/>
              <a:buNone/>
            </a:pPr>
            <a:r>
              <a:rPr lang="fr-FR" sz="1200" dirty="0">
                <a:solidFill>
                  <a:schemeClr val="dk1"/>
                </a:solidFill>
                <a:latin typeface="Calibri"/>
                <a:ea typeface="Calibri"/>
                <a:cs typeface="Calibri"/>
                <a:sym typeface="Calibri"/>
              </a:rPr>
              <a:t>L’exposition aux risques pour la santé, aux maladies infectieuses, à la COVID, etc. (ménage/communauté/travail)</a:t>
            </a:r>
          </a:p>
          <a:p>
            <a:pPr marL="0" lvl="0" indent="0" algn="l" rtl="0">
              <a:lnSpc>
                <a:spcPct val="100000"/>
              </a:lnSpc>
              <a:spcBef>
                <a:spcPts val="0"/>
              </a:spcBef>
              <a:spcAft>
                <a:spcPts val="0"/>
              </a:spcAft>
              <a:buSzPts val="1400"/>
              <a:buNone/>
            </a:pPr>
            <a:r>
              <a:rPr lang="fr-FR" sz="1200" dirty="0">
                <a:solidFill>
                  <a:schemeClr val="dk1"/>
                </a:solidFill>
                <a:latin typeface="Calibri"/>
                <a:ea typeface="Calibri"/>
                <a:cs typeface="Calibri"/>
                <a:sym typeface="Calibri"/>
              </a:rPr>
              <a:t>Le type de travail effectué par les enfants </a:t>
            </a:r>
            <a:r>
              <a:rPr lang="en-GB" sz="1200" dirty="0">
                <a:solidFill>
                  <a:schemeClr val="dk1"/>
                </a:solidFill>
                <a:latin typeface="Calibri"/>
                <a:ea typeface="Calibri"/>
                <a:cs typeface="Calibri"/>
                <a:sym typeface="Calibri"/>
              </a:rPr>
              <a:t>–</a:t>
            </a:r>
            <a:r>
              <a:rPr lang="fr-FR" sz="1200" dirty="0">
                <a:solidFill>
                  <a:schemeClr val="dk1"/>
                </a:solidFill>
                <a:latin typeface="Calibri"/>
                <a:ea typeface="Calibri"/>
                <a:cs typeface="Calibri"/>
                <a:sym typeface="Calibri"/>
              </a:rPr>
              <a:t> heures/risques/danger.  </a:t>
            </a:r>
          </a:p>
          <a:p>
            <a:pPr marL="0" lvl="0" indent="0" algn="l" rtl="0">
              <a:lnSpc>
                <a:spcPct val="100000"/>
              </a:lnSpc>
              <a:spcBef>
                <a:spcPts val="0"/>
              </a:spcBef>
              <a:spcAft>
                <a:spcPts val="0"/>
              </a:spcAft>
              <a:buSzPts val="1400"/>
              <a:buNone/>
            </a:pPr>
            <a:r>
              <a:rPr lang="fr-FR" sz="1200" dirty="0">
                <a:solidFill>
                  <a:schemeClr val="dk1"/>
                </a:solidFill>
                <a:latin typeface="Calibri"/>
                <a:ea typeface="Calibri"/>
                <a:cs typeface="Calibri"/>
                <a:sym typeface="Calibri"/>
              </a:rPr>
              <a:t>Risques pour les jeunes enfants - santé/dangers et blessures. </a:t>
            </a:r>
          </a:p>
          <a:p>
            <a:pPr marL="0" lvl="0" indent="0" algn="l" rtl="0">
              <a:lnSpc>
                <a:spcPct val="100000"/>
              </a:lnSpc>
              <a:spcBef>
                <a:spcPts val="0"/>
              </a:spcBef>
              <a:spcAft>
                <a:spcPts val="0"/>
              </a:spcAft>
              <a:buSzPts val="1400"/>
              <a:buNone/>
            </a:pPr>
            <a:r>
              <a:rPr lang="fr-FR" sz="1200" dirty="0">
                <a:solidFill>
                  <a:schemeClr val="dk1"/>
                </a:solidFill>
                <a:latin typeface="Calibri"/>
                <a:ea typeface="Calibri"/>
                <a:cs typeface="Calibri"/>
                <a:sym typeface="Calibri"/>
              </a:rPr>
              <a:t>Capacité à satisfaire les besoins de base (sans utiliser le revenu des enfants). </a:t>
            </a:r>
          </a:p>
          <a:p>
            <a:pPr marL="0" lvl="0" indent="0" algn="l" rtl="0">
              <a:lnSpc>
                <a:spcPct val="100000"/>
              </a:lnSpc>
              <a:spcBef>
                <a:spcPts val="0"/>
              </a:spcBef>
              <a:spcAft>
                <a:spcPts val="0"/>
              </a:spcAft>
              <a:buSzPts val="1400"/>
              <a:buNone/>
            </a:pPr>
            <a:r>
              <a:rPr lang="fr-FR" sz="1200" dirty="0">
                <a:solidFill>
                  <a:schemeClr val="dk1"/>
                </a:solidFill>
                <a:latin typeface="Calibri"/>
                <a:ea typeface="Calibri"/>
                <a:cs typeface="Calibri"/>
                <a:sym typeface="Calibri"/>
              </a:rPr>
              <a:t>Déplacement et changements familiaux importants.</a:t>
            </a:r>
          </a:p>
          <a:p>
            <a:pPr marL="0" lvl="0" indent="0" algn="l" rtl="0">
              <a:lnSpc>
                <a:spcPct val="100000"/>
              </a:lnSpc>
              <a:spcBef>
                <a:spcPts val="0"/>
              </a:spcBef>
              <a:spcAft>
                <a:spcPts val="0"/>
              </a:spcAft>
              <a:buSzPts val="1400"/>
              <a:buNone/>
            </a:pPr>
            <a:r>
              <a:rPr lang="fr-FR" sz="1200" dirty="0">
                <a:solidFill>
                  <a:schemeClr val="dk1"/>
                </a:solidFill>
                <a:latin typeface="Calibri"/>
                <a:ea typeface="Calibri"/>
                <a:cs typeface="Calibri"/>
                <a:sym typeface="Calibri"/>
              </a:rPr>
              <a:t>Ménage monoparental.</a:t>
            </a:r>
          </a:p>
          <a:p>
            <a:pPr marL="0" lvl="0" indent="0" algn="l" rtl="0">
              <a:lnSpc>
                <a:spcPct val="100000"/>
              </a:lnSpc>
              <a:spcBef>
                <a:spcPts val="0"/>
              </a:spcBef>
              <a:spcAft>
                <a:spcPts val="0"/>
              </a:spcAft>
              <a:buSzPts val="1400"/>
              <a:buNone/>
            </a:pPr>
            <a:r>
              <a:rPr lang="fr-FR" sz="1200" dirty="0">
                <a:solidFill>
                  <a:schemeClr val="dk1"/>
                </a:solidFill>
                <a:latin typeface="Calibri"/>
                <a:ea typeface="Calibri"/>
                <a:cs typeface="Calibri"/>
                <a:sym typeface="Calibri"/>
              </a:rPr>
              <a:t>Accès aux services importants, garde d'enfants, éducation, revenu adéquat.</a:t>
            </a:r>
            <a:endParaRPr dirty="0"/>
          </a:p>
          <a:p>
            <a:pPr marL="0" lvl="0" indent="0" algn="l" rtl="0">
              <a:lnSpc>
                <a:spcPct val="100000"/>
              </a:lnSpc>
              <a:spcBef>
                <a:spcPts val="0"/>
              </a:spcBef>
              <a:spcAft>
                <a:spcPts val="0"/>
              </a:spcAft>
              <a:buSzPts val="1400"/>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GB" dirty="0"/>
              <a:t>Photo: https://www.antislavery.org/slavery-today/bonded-labour/</a:t>
            </a:r>
            <a:endParaRPr dirty="0"/>
          </a:p>
          <a:p>
            <a:pPr marL="0" lvl="0" indent="0" algn="l" rtl="0">
              <a:lnSpc>
                <a:spcPct val="100000"/>
              </a:lnSpc>
              <a:spcBef>
                <a:spcPts val="0"/>
              </a:spcBef>
              <a:spcAft>
                <a:spcPts val="0"/>
              </a:spcAft>
              <a:buSzPts val="14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endParaRPr dirty="0"/>
          </a:p>
        </p:txBody>
      </p:sp>
      <p:sp>
        <p:nvSpPr>
          <p:cNvPr id="253" name="Google Shape;253;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5</a:t>
            </a:fld>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2" name="Google Shape;272;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dirty="0"/>
              <a:t>Amara : </a:t>
            </a:r>
            <a:r>
              <a:rPr lang="fr-FR" sz="1200" dirty="0">
                <a:solidFill>
                  <a:schemeClr val="dk1"/>
                </a:solidFill>
                <a:latin typeface="Calibri"/>
                <a:ea typeface="Calibri"/>
                <a:cs typeface="Calibri"/>
                <a:sym typeface="Calibri"/>
              </a:rPr>
              <a:t>Pendant les séances de santé des adolescents organisées dans les communautés touchées par des catastrophes, une jeune fille de 14 ans qui y assiste semble toujours fatiguée et dit qu’elle doit beaucoup aider à la maison en raison de la mauvaise santé de ses parents. Elle a des frères et sœurs plus jeunes, dont une sœur qui a des difficultés d’apprentissage. Elle dit qu’elle doit souvent s’occuper de sa sœur et préparer le dîner pour la famille</a:t>
            </a:r>
            <a:r>
              <a:rPr lang="en-GB" sz="1200" dirty="0">
                <a:solidFill>
                  <a:schemeClr val="dk1"/>
                </a:solidFill>
                <a:latin typeface="Calibri"/>
                <a:ea typeface="Calibri"/>
                <a:cs typeface="Calibri"/>
                <a:sym typeface="Calibri"/>
              </a:rPr>
              <a:t>. </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GB" sz="1200" b="1" dirty="0">
                <a:solidFill>
                  <a:schemeClr val="dk1"/>
                </a:solidFill>
                <a:latin typeface="Calibri"/>
                <a:ea typeface="Calibri"/>
                <a:cs typeface="Calibri"/>
                <a:sym typeface="Calibri"/>
              </a:rPr>
              <a:t>Les problèmes peuvent être :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fr-FR" sz="1200" dirty="0">
                <a:solidFill>
                  <a:schemeClr val="dk1"/>
                </a:solidFill>
                <a:latin typeface="Calibri"/>
                <a:ea typeface="Calibri"/>
                <a:cs typeface="Calibri"/>
                <a:sym typeface="Calibri"/>
              </a:rPr>
              <a:t>Les antécédents médicaux et besoins de santé de la fille et de sa famille (parents et sœur ayant des difficultés d'apprentissage), coût des soins de santé pour la famille, etc.   </a:t>
            </a:r>
          </a:p>
          <a:p>
            <a:pPr marL="0" lvl="0" indent="0" algn="l" rtl="0">
              <a:lnSpc>
                <a:spcPct val="100000"/>
              </a:lnSpc>
              <a:spcBef>
                <a:spcPts val="0"/>
              </a:spcBef>
              <a:spcAft>
                <a:spcPts val="0"/>
              </a:spcAft>
              <a:buSzPts val="1400"/>
              <a:buNone/>
            </a:pPr>
            <a:r>
              <a:rPr lang="fr-FR" sz="1200" dirty="0">
                <a:solidFill>
                  <a:schemeClr val="dk1"/>
                </a:solidFill>
                <a:latin typeface="Calibri"/>
                <a:ea typeface="Calibri"/>
                <a:cs typeface="Calibri"/>
                <a:sym typeface="Calibri"/>
              </a:rPr>
              <a:t>Le rôle de la fille dans la prise en charge sanitaire de la famille. </a:t>
            </a:r>
          </a:p>
          <a:p>
            <a:pPr marL="0" lvl="0" indent="0" algn="l" rtl="0">
              <a:lnSpc>
                <a:spcPct val="100000"/>
              </a:lnSpc>
              <a:spcBef>
                <a:spcPts val="0"/>
              </a:spcBef>
              <a:spcAft>
                <a:spcPts val="0"/>
              </a:spcAft>
              <a:buSzPts val="1400"/>
              <a:buNone/>
            </a:pPr>
            <a:r>
              <a:rPr lang="fr-FR" sz="1200" dirty="0">
                <a:solidFill>
                  <a:schemeClr val="dk1"/>
                </a:solidFill>
                <a:latin typeface="Calibri"/>
                <a:ea typeface="Calibri"/>
                <a:cs typeface="Calibri"/>
                <a:sym typeface="Calibri"/>
              </a:rPr>
              <a:t>La fréquentation scolaire par rapport aux responsabilités/travail à la maison.</a:t>
            </a:r>
          </a:p>
          <a:p>
            <a:pPr marL="0" lvl="0" indent="0" algn="l" rtl="0">
              <a:lnSpc>
                <a:spcPct val="100000"/>
              </a:lnSpc>
              <a:spcBef>
                <a:spcPts val="0"/>
              </a:spcBef>
              <a:spcAft>
                <a:spcPts val="0"/>
              </a:spcAft>
              <a:buSzPts val="1400"/>
              <a:buNone/>
            </a:pPr>
            <a:r>
              <a:rPr lang="fr-FR" sz="1200" dirty="0">
                <a:solidFill>
                  <a:schemeClr val="dk1"/>
                </a:solidFill>
                <a:latin typeface="Calibri"/>
                <a:ea typeface="Calibri"/>
                <a:cs typeface="Calibri"/>
                <a:sym typeface="Calibri"/>
              </a:rPr>
              <a:t>Le travail pendant de longues heures, empêchant la socialisation et les loisirs essentiels au développement. </a:t>
            </a:r>
          </a:p>
          <a:p>
            <a:pPr marL="0" lvl="0" indent="0" algn="l" rtl="0">
              <a:lnSpc>
                <a:spcPct val="100000"/>
              </a:lnSpc>
              <a:spcBef>
                <a:spcPts val="0"/>
              </a:spcBef>
              <a:spcAft>
                <a:spcPts val="0"/>
              </a:spcAft>
              <a:buSzPts val="1400"/>
              <a:buNone/>
            </a:pPr>
            <a:r>
              <a:rPr lang="fr-FR" sz="1200" dirty="0">
                <a:solidFill>
                  <a:schemeClr val="dk1"/>
                </a:solidFill>
                <a:latin typeface="Calibri"/>
                <a:ea typeface="Calibri"/>
                <a:cs typeface="Calibri"/>
                <a:sym typeface="Calibri"/>
              </a:rPr>
              <a:t>La détresse psychosociale ou problèmes de santé mentale.</a:t>
            </a:r>
          </a:p>
          <a:p>
            <a:pPr marL="0" lvl="0" indent="0" algn="l" rtl="0">
              <a:lnSpc>
                <a:spcPct val="100000"/>
              </a:lnSpc>
              <a:spcBef>
                <a:spcPts val="0"/>
              </a:spcBef>
              <a:spcAft>
                <a:spcPts val="0"/>
              </a:spcAft>
              <a:buSzPts val="1400"/>
              <a:buNone/>
            </a:pPr>
            <a:r>
              <a:rPr lang="fr-FR" sz="1200" dirty="0">
                <a:solidFill>
                  <a:schemeClr val="dk1"/>
                </a:solidFill>
                <a:latin typeface="Calibri"/>
                <a:ea typeface="Calibri"/>
                <a:cs typeface="Calibri"/>
                <a:sym typeface="Calibri"/>
              </a:rPr>
              <a:t>Les points de vue de l'enfant : L'enfant peut être content d'aider à la maison et ne pas vouloir cesser de le faire. Leur point de vue et leur attitude sont importants. </a:t>
            </a:r>
          </a:p>
          <a:p>
            <a:pPr marL="0" lvl="0" indent="0" algn="l" rtl="0">
              <a:lnSpc>
                <a:spcPct val="100000"/>
              </a:lnSpc>
              <a:spcBef>
                <a:spcPts val="0"/>
              </a:spcBef>
              <a:spcAft>
                <a:spcPts val="0"/>
              </a:spcAft>
              <a:buSzPts val="1400"/>
              <a:buNone/>
            </a:pPr>
            <a:r>
              <a:rPr lang="fr-FR" sz="1200" dirty="0">
                <a:solidFill>
                  <a:schemeClr val="dk1"/>
                </a:solidFill>
                <a:latin typeface="Calibri"/>
                <a:ea typeface="Calibri"/>
                <a:cs typeface="Calibri"/>
                <a:sym typeface="Calibri"/>
              </a:rPr>
              <a:t>L’accès à un soutien et à des services supplémentaires</a:t>
            </a:r>
            <a:r>
              <a:rPr lang="en-GB" sz="1200" dirty="0">
                <a:solidFill>
                  <a:schemeClr val="dk1"/>
                </a:solidFill>
                <a:latin typeface="Calibri"/>
                <a:ea typeface="Calibri"/>
                <a:cs typeface="Calibri"/>
                <a:sym typeface="Calibri"/>
              </a:rPr>
              <a:t>. </a:t>
            </a:r>
            <a:endParaRPr dirty="0"/>
          </a:p>
          <a:p>
            <a:pPr marL="0" lvl="0" indent="0" algn="l" rtl="0">
              <a:lnSpc>
                <a:spcPct val="100000"/>
              </a:lnSpc>
              <a:spcBef>
                <a:spcPts val="0"/>
              </a:spcBef>
              <a:spcAft>
                <a:spcPts val="0"/>
              </a:spcAft>
              <a:buSzPts val="1400"/>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GB" dirty="0"/>
              <a:t>Photo: https://www.oxfam.org/en/not-all-gaps-are-created-equal-true-value-care-work</a:t>
            </a:r>
            <a:endParaRPr dirty="0"/>
          </a:p>
          <a:p>
            <a:pPr marL="0" lvl="0" indent="0" algn="l" rtl="0">
              <a:lnSpc>
                <a:spcPct val="100000"/>
              </a:lnSpc>
              <a:spcBef>
                <a:spcPts val="0"/>
              </a:spcBef>
              <a:spcAft>
                <a:spcPts val="0"/>
              </a:spcAft>
              <a:buSzPts val="1400"/>
              <a:buNone/>
            </a:pPr>
            <a:endParaRPr sz="1200" dirty="0">
              <a:solidFill>
                <a:schemeClr val="dk1"/>
              </a:solidFill>
              <a:latin typeface="Calibri"/>
              <a:ea typeface="Calibri"/>
              <a:cs typeface="Calibri"/>
              <a:sym typeface="Calibri"/>
            </a:endParaRPr>
          </a:p>
        </p:txBody>
      </p:sp>
      <p:sp>
        <p:nvSpPr>
          <p:cNvPr id="273" name="Google Shape;273;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6</a:t>
            </a:fld>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0" name="Google Shape;290;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dirty="0">
                <a:solidFill>
                  <a:schemeClr val="dk1"/>
                </a:solidFill>
                <a:latin typeface="Calibri"/>
                <a:ea typeface="Calibri"/>
                <a:cs typeface="Calibri"/>
                <a:sym typeface="Calibri"/>
              </a:rPr>
              <a:t>Mateo : </a:t>
            </a:r>
            <a:r>
              <a:rPr lang="fr-FR" sz="1200" dirty="0">
                <a:solidFill>
                  <a:schemeClr val="dk1"/>
                </a:solidFill>
                <a:latin typeface="Calibri"/>
                <a:ea typeface="Calibri"/>
                <a:cs typeface="Calibri"/>
                <a:sym typeface="Calibri"/>
              </a:rPr>
              <a:t>Un père amène son fils dans une clinique de santé rurale avec des maux de tête, des étourdissements, des saignements de nez et des nausées, il pense qu'il a été exposé à des produits chimiques, mais il ne sait pas lesquels, ils vivent et travaillent dans une grande ferme à proximité d'où le père travaille comme ouvrier agricole. Le père dit que cela ne s'est jamais produit auparavant et que normalement les enfants ne travaillent pas, mais ils ont dû le faire récemment car il y a moins de personnes pour travailler à la ferme en raison des restrictions de la covid.</a:t>
            </a:r>
            <a:endParaRPr dirty="0"/>
          </a:p>
          <a:p>
            <a:pPr marL="0" lvl="0" indent="0" algn="l" rtl="0">
              <a:lnSpc>
                <a:spcPct val="100000"/>
              </a:lnSpc>
              <a:spcBef>
                <a:spcPts val="0"/>
              </a:spcBef>
              <a:spcAft>
                <a:spcPts val="0"/>
              </a:spcAft>
              <a:buSzPts val="1400"/>
              <a:buNone/>
            </a:pPr>
            <a:endParaRPr dirty="0"/>
          </a:p>
          <a:p>
            <a:pPr marL="0" marR="0" lvl="0" indent="0" algn="l" rtl="0">
              <a:lnSpc>
                <a:spcPct val="100000"/>
              </a:lnSpc>
              <a:spcBef>
                <a:spcPts val="0"/>
              </a:spcBef>
              <a:spcAft>
                <a:spcPts val="0"/>
              </a:spcAft>
              <a:buClr>
                <a:schemeClr val="dk1"/>
              </a:buClr>
              <a:buSzPts val="1200"/>
              <a:buFont typeface="Calibri"/>
              <a:buNone/>
            </a:pPr>
            <a:r>
              <a:rPr lang="en-GB" sz="1200" b="1" dirty="0">
                <a:solidFill>
                  <a:schemeClr val="dk1"/>
                </a:solidFill>
                <a:latin typeface="Calibri"/>
                <a:ea typeface="Calibri"/>
                <a:cs typeface="Calibri"/>
                <a:sym typeface="Calibri"/>
              </a:rPr>
              <a:t>Les problèmes peuvent être : </a:t>
            </a:r>
            <a:endParaRPr dirty="0"/>
          </a:p>
          <a:p>
            <a:pPr marL="0" lvl="0" indent="0" algn="l" rtl="0">
              <a:lnSpc>
                <a:spcPct val="100000"/>
              </a:lnSpc>
              <a:spcBef>
                <a:spcPts val="0"/>
              </a:spcBef>
              <a:spcAft>
                <a:spcPts val="0"/>
              </a:spcAft>
              <a:buSzPts val="1400"/>
              <a:buNone/>
            </a:pPr>
            <a:r>
              <a:rPr lang="fr-FR" sz="1200" dirty="0">
                <a:solidFill>
                  <a:schemeClr val="dk1"/>
                </a:solidFill>
                <a:latin typeface="Calibri"/>
                <a:ea typeface="Calibri"/>
                <a:cs typeface="Calibri"/>
                <a:sym typeface="Calibri"/>
              </a:rPr>
              <a:t>L’exposition possible aux pesticides (au travail, dans les loisirs, à la maison, par exemple, stockage, récipients pour la nourriture ou l'eau, vêtements ayant été en contact avec des pesticides, jeux dans les champs ou contact avec des plantes traitées avec des pesticides, dérive des pesticides, travail pour mélanger, préparer, appliquer des pesticides).</a:t>
            </a:r>
          </a:p>
          <a:p>
            <a:pPr marL="0" lvl="0" indent="0" algn="l" rtl="0">
              <a:lnSpc>
                <a:spcPct val="100000"/>
              </a:lnSpc>
              <a:spcBef>
                <a:spcPts val="0"/>
              </a:spcBef>
              <a:spcAft>
                <a:spcPts val="0"/>
              </a:spcAft>
              <a:buSzPts val="1400"/>
              <a:buNone/>
            </a:pPr>
            <a:r>
              <a:rPr lang="fr-FR" sz="1200" dirty="0">
                <a:solidFill>
                  <a:schemeClr val="dk1"/>
                </a:solidFill>
                <a:latin typeface="Calibri"/>
                <a:ea typeface="Calibri"/>
                <a:cs typeface="Calibri"/>
                <a:sym typeface="Calibri"/>
              </a:rPr>
              <a:t>La présence d'autres dangers au travail. Preuve de blessures ou d'autres besoins de prise en charge de santé, visites dans des établissements de santé, etc.</a:t>
            </a:r>
          </a:p>
          <a:p>
            <a:pPr marL="0" lvl="0" indent="0" algn="l" rtl="0">
              <a:lnSpc>
                <a:spcPct val="100000"/>
              </a:lnSpc>
              <a:spcBef>
                <a:spcPts val="0"/>
              </a:spcBef>
              <a:spcAft>
                <a:spcPts val="0"/>
              </a:spcAft>
              <a:buSzPts val="1400"/>
              <a:buNone/>
            </a:pPr>
            <a:r>
              <a:rPr lang="fr-FR" sz="1200" dirty="0">
                <a:solidFill>
                  <a:schemeClr val="dk1"/>
                </a:solidFill>
                <a:latin typeface="Calibri"/>
                <a:ea typeface="Calibri"/>
                <a:cs typeface="Calibri"/>
                <a:sym typeface="Calibri"/>
              </a:rPr>
              <a:t>Les heures de travail, temps d'exposition aux pesticides. </a:t>
            </a:r>
          </a:p>
          <a:p>
            <a:pPr marL="0" lvl="0" indent="0" algn="l" rtl="0">
              <a:lnSpc>
                <a:spcPct val="100000"/>
              </a:lnSpc>
              <a:spcBef>
                <a:spcPts val="0"/>
              </a:spcBef>
              <a:spcAft>
                <a:spcPts val="0"/>
              </a:spcAft>
              <a:buSzPts val="1400"/>
              <a:buNone/>
            </a:pPr>
            <a:r>
              <a:rPr lang="fr-FR" sz="1200" dirty="0">
                <a:solidFill>
                  <a:schemeClr val="dk1"/>
                </a:solidFill>
                <a:latin typeface="Calibri"/>
                <a:ea typeface="Calibri"/>
                <a:cs typeface="Calibri"/>
                <a:sym typeface="Calibri"/>
              </a:rPr>
              <a:t>La présence d'un tuteur au moment de l'empoisonnement </a:t>
            </a:r>
            <a:r>
              <a:rPr lang="en-GB" sz="1200" dirty="0">
                <a:solidFill>
                  <a:schemeClr val="dk1"/>
                </a:solidFill>
                <a:latin typeface="Calibri"/>
                <a:ea typeface="Calibri"/>
                <a:cs typeface="Calibri"/>
                <a:sym typeface="Calibri"/>
              </a:rPr>
              <a:t>–</a:t>
            </a:r>
            <a:r>
              <a:rPr lang="fr-FR" sz="1200" dirty="0">
                <a:solidFill>
                  <a:schemeClr val="dk1"/>
                </a:solidFill>
                <a:latin typeface="Calibri"/>
                <a:ea typeface="Calibri"/>
                <a:cs typeface="Calibri"/>
                <a:sym typeface="Calibri"/>
              </a:rPr>
              <a:t> capacité à identifier le produit chimique.</a:t>
            </a:r>
          </a:p>
          <a:p>
            <a:pPr marL="0" lvl="0" indent="0" algn="l" rtl="0">
              <a:lnSpc>
                <a:spcPct val="100000"/>
              </a:lnSpc>
              <a:spcBef>
                <a:spcPts val="0"/>
              </a:spcBef>
              <a:spcAft>
                <a:spcPts val="0"/>
              </a:spcAft>
              <a:buSzPts val="1400"/>
              <a:buNone/>
            </a:pPr>
            <a:r>
              <a:rPr lang="fr-FR" sz="1200" dirty="0">
                <a:solidFill>
                  <a:schemeClr val="dk1"/>
                </a:solidFill>
                <a:latin typeface="Calibri"/>
                <a:ea typeface="Calibri"/>
                <a:cs typeface="Calibri"/>
                <a:sym typeface="Calibri"/>
              </a:rPr>
              <a:t>La capacité des enfants à identifier ou à se souvenir des produits chimiques, à suivre les instructions, à prendre des précautions de sécurité, etc.</a:t>
            </a:r>
          </a:p>
          <a:p>
            <a:pPr marL="0" lvl="0" indent="0" algn="l" rtl="0">
              <a:lnSpc>
                <a:spcPct val="100000"/>
              </a:lnSpc>
              <a:spcBef>
                <a:spcPts val="0"/>
              </a:spcBef>
              <a:spcAft>
                <a:spcPts val="0"/>
              </a:spcAft>
              <a:buSzPts val="1400"/>
              <a:buNone/>
            </a:pPr>
            <a:r>
              <a:rPr lang="fr-FR" sz="1200" dirty="0">
                <a:solidFill>
                  <a:schemeClr val="dk1"/>
                </a:solidFill>
                <a:latin typeface="Calibri"/>
                <a:ea typeface="Calibri"/>
                <a:cs typeface="Calibri"/>
                <a:sym typeface="Calibri"/>
              </a:rPr>
              <a:t>La preuve d'une exposition à long terme aux pesticides : difficultés respiratoires, changements émotionnels ou neurologiques, retards de développement, lésions organiques, etc. </a:t>
            </a:r>
          </a:p>
          <a:p>
            <a:pPr marL="0" lvl="0" indent="0" algn="l" rtl="0">
              <a:lnSpc>
                <a:spcPct val="100000"/>
              </a:lnSpc>
              <a:spcBef>
                <a:spcPts val="0"/>
              </a:spcBef>
              <a:spcAft>
                <a:spcPts val="0"/>
              </a:spcAft>
              <a:buSzPts val="1400"/>
              <a:buNone/>
            </a:pPr>
            <a:r>
              <a:rPr lang="fr-FR" sz="1200" dirty="0">
                <a:solidFill>
                  <a:schemeClr val="dk1"/>
                </a:solidFill>
                <a:latin typeface="Calibri"/>
                <a:ea typeface="Calibri"/>
                <a:cs typeface="Calibri"/>
                <a:sym typeface="Calibri"/>
              </a:rPr>
              <a:t>Les enfants qui remplacent la main-d'œuvre adulte.</a:t>
            </a:r>
          </a:p>
          <a:p>
            <a:pPr marL="0" lvl="0" indent="0" algn="l" rtl="0">
              <a:lnSpc>
                <a:spcPct val="100000"/>
              </a:lnSpc>
              <a:spcBef>
                <a:spcPts val="0"/>
              </a:spcBef>
              <a:spcAft>
                <a:spcPts val="0"/>
              </a:spcAft>
              <a:buSzPts val="1400"/>
              <a:buNone/>
            </a:pPr>
            <a:r>
              <a:rPr lang="fr-FR" sz="1200" dirty="0">
                <a:solidFill>
                  <a:schemeClr val="dk1"/>
                </a:solidFill>
                <a:latin typeface="Calibri"/>
                <a:ea typeface="Calibri"/>
                <a:cs typeface="Calibri"/>
                <a:sym typeface="Calibri"/>
              </a:rPr>
              <a:t>Le travail des enfants est courant dans les exploitations fruitières locales. </a:t>
            </a:r>
          </a:p>
          <a:p>
            <a:pPr marL="0" lvl="0" indent="0" algn="l" rtl="0">
              <a:lnSpc>
                <a:spcPct val="100000"/>
              </a:lnSpc>
              <a:spcBef>
                <a:spcPts val="0"/>
              </a:spcBef>
              <a:spcAft>
                <a:spcPts val="0"/>
              </a:spcAft>
              <a:buSzPts val="1400"/>
              <a:buNone/>
            </a:pPr>
            <a:r>
              <a:rPr lang="fr-FR" sz="1200" dirty="0">
                <a:solidFill>
                  <a:schemeClr val="dk1"/>
                </a:solidFill>
                <a:latin typeface="Calibri"/>
                <a:ea typeface="Calibri"/>
                <a:cs typeface="Calibri"/>
                <a:sym typeface="Calibri"/>
              </a:rPr>
              <a:t>La fréquentation scolaire</a:t>
            </a:r>
            <a:r>
              <a:rPr lang="en-GB" sz="1200" dirty="0">
                <a:solidFill>
                  <a:schemeClr val="dk1"/>
                </a:solidFill>
                <a:latin typeface="Calibri"/>
                <a:ea typeface="Calibri"/>
                <a:cs typeface="Calibri"/>
                <a:sym typeface="Calibri"/>
              </a:rPr>
              <a:t>. </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a:p>
            <a:pPr marL="0" marR="0" lvl="0" indent="0" algn="l" rtl="0">
              <a:lnSpc>
                <a:spcPct val="100000"/>
              </a:lnSpc>
              <a:spcBef>
                <a:spcPts val="0"/>
              </a:spcBef>
              <a:spcAft>
                <a:spcPts val="0"/>
              </a:spcAft>
              <a:buClr>
                <a:schemeClr val="dk1"/>
              </a:buClr>
              <a:buSzPts val="1200"/>
              <a:buFont typeface="Calibri"/>
              <a:buNone/>
            </a:pPr>
            <a:r>
              <a:rPr lang="en-GB" dirty="0"/>
              <a:t>Photo ILO Joseph Fort in https://www.gfauk.org/special-report/child-labor-today/</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SzPts val="1400"/>
              <a:buNone/>
            </a:pPr>
            <a:endParaRPr dirty="0"/>
          </a:p>
        </p:txBody>
      </p:sp>
      <p:sp>
        <p:nvSpPr>
          <p:cNvPr id="291" name="Google Shape;291;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7</a:t>
            </a:fld>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7" name="Google Shape;307;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dirty="0">
                <a:solidFill>
                  <a:schemeClr val="dk1"/>
                </a:solidFill>
                <a:latin typeface="Calibri"/>
                <a:ea typeface="Calibri"/>
                <a:cs typeface="Calibri"/>
                <a:sym typeface="Calibri"/>
              </a:rPr>
              <a:t>Joyce : </a:t>
            </a:r>
            <a:r>
              <a:rPr lang="fr-FR" sz="1200" dirty="0">
                <a:solidFill>
                  <a:schemeClr val="dk1"/>
                </a:solidFill>
                <a:latin typeface="Calibri"/>
                <a:ea typeface="Calibri"/>
                <a:cs typeface="Calibri"/>
                <a:sym typeface="Calibri"/>
              </a:rPr>
              <a:t>Une jeune fille d'environ 14 ans amène un garçon de 2 ans qui a avalé un liquide de nettoyage, alors que les parents sont au travail. En parlant à la jeune fille, l'agent de santé se rend compte que « les parents » ne sont ni les parents ni les proches de la jeune fille. Lorsqu'on demande à la fille qui elle est, elle répond qu'elle aide à la maison de la famille, elle n'arrête pas de dire qu'elle va avoir beaucoup d'ennuis et qu’« ils » vont être très en colère contre elle. On peut voir des marques et des ecchymoses sur ses bras et ses jambes, et elle semble très effrayée et nerveuse</a:t>
            </a:r>
            <a:r>
              <a:rPr lang="en-GB" sz="1200" dirty="0">
                <a:solidFill>
                  <a:schemeClr val="dk1"/>
                </a:solidFill>
                <a:latin typeface="Calibri"/>
                <a:ea typeface="Calibri"/>
                <a:cs typeface="Calibri"/>
                <a:sym typeface="Calibri"/>
              </a:rPr>
              <a:t>. </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GB" sz="1200" b="1" dirty="0">
                <a:solidFill>
                  <a:schemeClr val="dk1"/>
                </a:solidFill>
                <a:latin typeface="Calibri"/>
                <a:ea typeface="Calibri"/>
                <a:cs typeface="Calibri"/>
                <a:sym typeface="Calibri"/>
              </a:rPr>
              <a:t>Les problèmes peuvent être :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fr-FR" sz="1200" dirty="0">
                <a:solidFill>
                  <a:schemeClr val="dk1"/>
                </a:solidFill>
                <a:latin typeface="Calibri"/>
                <a:ea typeface="Calibri"/>
                <a:cs typeface="Calibri"/>
                <a:sym typeface="Calibri"/>
              </a:rPr>
              <a:t>Le travail domestique en dehors de la famille, la séparation familiale, la coercition ou le travail forcé. </a:t>
            </a:r>
          </a:p>
          <a:p>
            <a:pPr marL="0" lvl="0" indent="0" algn="l" rtl="0">
              <a:lnSpc>
                <a:spcPct val="100000"/>
              </a:lnSpc>
              <a:spcBef>
                <a:spcPts val="0"/>
              </a:spcBef>
              <a:spcAft>
                <a:spcPts val="0"/>
              </a:spcAft>
              <a:buSzPts val="1400"/>
              <a:buNone/>
            </a:pPr>
            <a:r>
              <a:rPr lang="fr-FR" sz="1200" dirty="0">
                <a:solidFill>
                  <a:schemeClr val="dk1"/>
                </a:solidFill>
                <a:latin typeface="Calibri"/>
                <a:ea typeface="Calibri"/>
                <a:cs typeface="Calibri"/>
                <a:sym typeface="Calibri"/>
              </a:rPr>
              <a:t>Les blessures, abus physiques, émotionnels et sexuels de la part des employeurs, les visites dans des cliniques de santé, les preuves des IST, grossesses non désirées et autres conséquences de la violence et des abus sexuels.</a:t>
            </a:r>
          </a:p>
          <a:p>
            <a:pPr marL="0" lvl="0" indent="0" algn="l" rtl="0">
              <a:lnSpc>
                <a:spcPct val="100000"/>
              </a:lnSpc>
              <a:spcBef>
                <a:spcPts val="0"/>
              </a:spcBef>
              <a:spcAft>
                <a:spcPts val="0"/>
              </a:spcAft>
              <a:buSzPts val="1400"/>
              <a:buNone/>
            </a:pPr>
            <a:r>
              <a:rPr lang="fr-FR" sz="1200" dirty="0">
                <a:solidFill>
                  <a:schemeClr val="dk1"/>
                </a:solidFill>
                <a:latin typeface="Calibri"/>
                <a:ea typeface="Calibri"/>
                <a:cs typeface="Calibri"/>
                <a:sym typeface="Calibri"/>
              </a:rPr>
              <a:t>Travailler avec des matériaux/tâches dangereux, longues heures, mouvements répétitifs, retard de développement </a:t>
            </a:r>
          </a:p>
          <a:p>
            <a:pPr marL="0" lvl="0" indent="0" algn="l" rtl="0">
              <a:lnSpc>
                <a:spcPct val="100000"/>
              </a:lnSpc>
              <a:spcBef>
                <a:spcPts val="0"/>
              </a:spcBef>
              <a:spcAft>
                <a:spcPts val="0"/>
              </a:spcAft>
              <a:buSzPts val="1400"/>
              <a:buNone/>
            </a:pPr>
            <a:r>
              <a:rPr lang="fr-FR" sz="1200" dirty="0">
                <a:solidFill>
                  <a:schemeClr val="dk1"/>
                </a:solidFill>
                <a:latin typeface="Calibri"/>
                <a:ea typeface="Calibri"/>
                <a:cs typeface="Calibri"/>
                <a:sym typeface="Calibri"/>
              </a:rPr>
              <a:t>L’accès aux services </a:t>
            </a:r>
            <a:r>
              <a:rPr lang="en-GB" sz="1200" dirty="0">
                <a:solidFill>
                  <a:schemeClr val="dk1"/>
                </a:solidFill>
                <a:latin typeface="Calibri"/>
                <a:ea typeface="Calibri"/>
                <a:cs typeface="Calibri"/>
                <a:sym typeface="Calibri"/>
              </a:rPr>
              <a:t>–</a:t>
            </a:r>
            <a:r>
              <a:rPr lang="fr-FR" sz="1200" dirty="0">
                <a:solidFill>
                  <a:schemeClr val="dk1"/>
                </a:solidFill>
                <a:latin typeface="Calibri"/>
                <a:ea typeface="Calibri"/>
                <a:cs typeface="Calibri"/>
                <a:sym typeface="Calibri"/>
              </a:rPr>
              <a:t> prise en charge des adolescents et de la santé sexuelle et reproductive, éducation, aspects juridiques, etc. </a:t>
            </a:r>
          </a:p>
          <a:p>
            <a:pPr marL="0" lvl="0" indent="0" algn="l" rtl="0">
              <a:lnSpc>
                <a:spcPct val="100000"/>
              </a:lnSpc>
              <a:spcBef>
                <a:spcPts val="0"/>
              </a:spcBef>
              <a:spcAft>
                <a:spcPts val="0"/>
              </a:spcAft>
              <a:buSzPts val="1400"/>
              <a:buNone/>
            </a:pPr>
            <a:r>
              <a:rPr lang="fr-FR" sz="1200" dirty="0">
                <a:solidFill>
                  <a:schemeClr val="dk1"/>
                </a:solidFill>
                <a:latin typeface="Calibri"/>
                <a:ea typeface="Calibri"/>
                <a:cs typeface="Calibri"/>
                <a:sym typeface="Calibri"/>
              </a:rPr>
              <a:t>La détresse psychosociale et les problèmes de santé mentale. </a:t>
            </a:r>
          </a:p>
          <a:p>
            <a:pPr marL="0" lvl="0" indent="0" algn="l" rtl="0">
              <a:lnSpc>
                <a:spcPct val="100000"/>
              </a:lnSpc>
              <a:spcBef>
                <a:spcPts val="0"/>
              </a:spcBef>
              <a:spcAft>
                <a:spcPts val="0"/>
              </a:spcAft>
              <a:buSzPts val="1400"/>
              <a:buNone/>
            </a:pPr>
            <a:r>
              <a:rPr lang="fr-FR" sz="1200" dirty="0">
                <a:solidFill>
                  <a:schemeClr val="dk1"/>
                </a:solidFill>
                <a:latin typeface="Calibri"/>
                <a:ea typeface="Calibri"/>
                <a:cs typeface="Calibri"/>
                <a:sym typeface="Calibri"/>
              </a:rPr>
              <a:t>Les capacités et les compétences de l'enfant à prendre en charge un enfant d'âge préscolaire</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GB" dirty="0"/>
              <a:t>Photo: http://www.oit.org/wcmsp5/groups/public/---asia/---ro-bangkok/---ilo-jakarta/documents/publication/wcms_552766.pdf (Tackling child labour in domestic work)</a:t>
            </a:r>
            <a:endParaRPr dirty="0"/>
          </a:p>
        </p:txBody>
      </p:sp>
      <p:sp>
        <p:nvSpPr>
          <p:cNvPr id="308" name="Google Shape;308;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8</a:t>
            </a:fld>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7" name="Google Shape;327;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b="1" dirty="0">
                <a:solidFill>
                  <a:schemeClr val="dk1"/>
                </a:solidFill>
                <a:latin typeface="Calibri"/>
                <a:ea typeface="Calibri"/>
                <a:cs typeface="Calibri"/>
                <a:sym typeface="Calibri"/>
              </a:rPr>
              <a:t>Sadad :</a:t>
            </a:r>
            <a:r>
              <a:rPr lang="en-GB" sz="1200" dirty="0">
                <a:solidFill>
                  <a:schemeClr val="dk1"/>
                </a:solidFill>
                <a:latin typeface="Calibri"/>
                <a:ea typeface="Calibri"/>
                <a:cs typeface="Calibri"/>
                <a:sym typeface="Calibri"/>
              </a:rPr>
              <a:t> </a:t>
            </a:r>
            <a:r>
              <a:rPr lang="fr-FR" sz="1200" dirty="0">
                <a:solidFill>
                  <a:schemeClr val="dk1"/>
                </a:solidFill>
                <a:latin typeface="Calibri"/>
                <a:ea typeface="Calibri"/>
                <a:cs typeface="Calibri"/>
                <a:sym typeface="Calibri"/>
              </a:rPr>
              <a:t>Vous travaillez dans une clinique mobile mise en place pour répondre aux besoins d'un afflux de population. Un garçon de 15 ans arrive car il a été gravement blessé à la jambe lors d'un accident de la route. Il est sale, n'a pas de chaussures et porte des vêtements en lambeaux. Il est seul. Pendant que l'agent de santé s'occupe de ses blessures, elle lui parle. Il dit qu'il n'a pas de famille à la maison qui puisse s'occuper de lui, mais que ce n'est pas grave parce qu'il a d'autres personnes qui peuvent le faire, il ne pense pas que ce sera un problème s'ils peuvent lui donner les choses nécessaires pour soigner sa blessure. Il veut partir rapidement car il n'arrête pas de dire qu'il doit retourner au travail, mais la blessure est grave et il aura besoin de beaucoup de soins. Il est réticent à parler mais dit qu'il travaille dans les bus ; on peut voir les cicatrices d'anciennes blessures.</a:t>
            </a:r>
            <a:r>
              <a:rPr lang="en-GB" sz="1200" dirty="0">
                <a:solidFill>
                  <a:schemeClr val="dk1"/>
                </a:solidFill>
                <a:latin typeface="Calibri"/>
                <a:ea typeface="Calibri"/>
                <a:cs typeface="Calibri"/>
                <a:sym typeface="Calibri"/>
              </a:rPr>
              <a:t>  </a:t>
            </a:r>
            <a:endParaRPr dirty="0"/>
          </a:p>
          <a:p>
            <a:pPr marL="0" marR="0" lvl="0" indent="0"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en-GB" sz="1200" b="1" dirty="0">
                <a:solidFill>
                  <a:schemeClr val="dk1"/>
                </a:solidFill>
                <a:latin typeface="Calibri"/>
                <a:ea typeface="Calibri"/>
                <a:cs typeface="Calibri"/>
                <a:sym typeface="Calibri"/>
              </a:rPr>
              <a:t>Les problèmes peuvent être :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fr-FR" sz="1200" dirty="0">
                <a:solidFill>
                  <a:schemeClr val="dk1"/>
                </a:solidFill>
                <a:latin typeface="Calibri"/>
                <a:ea typeface="Calibri"/>
                <a:cs typeface="Calibri"/>
                <a:sym typeface="Calibri"/>
              </a:rPr>
              <a:t>La capacité ou réseau de prise en charge pour soi-même, les blessures, la réadaptation après une blessure </a:t>
            </a:r>
            <a:r>
              <a:rPr lang="en-GB" sz="1200" dirty="0">
                <a:solidFill>
                  <a:schemeClr val="dk1"/>
                </a:solidFill>
                <a:latin typeface="Calibri"/>
                <a:ea typeface="Calibri"/>
                <a:cs typeface="Calibri"/>
                <a:sym typeface="Calibri"/>
              </a:rPr>
              <a:t>–</a:t>
            </a:r>
            <a:r>
              <a:rPr lang="fr-FR" sz="1200" dirty="0">
                <a:solidFill>
                  <a:schemeClr val="dk1"/>
                </a:solidFill>
                <a:latin typeface="Calibri"/>
                <a:ea typeface="Calibri"/>
                <a:cs typeface="Calibri"/>
                <a:sym typeface="Calibri"/>
              </a:rPr>
              <a:t> la physio pour prévenir une déficience à long terme, etc.</a:t>
            </a:r>
          </a:p>
          <a:p>
            <a:pPr marL="0" lvl="0" indent="0" algn="l" rtl="0">
              <a:lnSpc>
                <a:spcPct val="100000"/>
              </a:lnSpc>
              <a:spcBef>
                <a:spcPts val="0"/>
              </a:spcBef>
              <a:spcAft>
                <a:spcPts val="0"/>
              </a:spcAft>
              <a:buSzPts val="1400"/>
              <a:buNone/>
            </a:pPr>
            <a:r>
              <a:rPr lang="fr-FR" sz="1200" dirty="0">
                <a:solidFill>
                  <a:schemeClr val="dk1"/>
                </a:solidFill>
                <a:latin typeface="Calibri"/>
                <a:ea typeface="Calibri"/>
                <a:cs typeface="Calibri"/>
                <a:sym typeface="Calibri"/>
              </a:rPr>
              <a:t>Les abus physiques ou sexuels, coercition, travail forcé</a:t>
            </a:r>
          </a:p>
          <a:p>
            <a:pPr marL="0" lvl="0" indent="0" algn="l" rtl="0">
              <a:lnSpc>
                <a:spcPct val="100000"/>
              </a:lnSpc>
              <a:spcBef>
                <a:spcPts val="0"/>
              </a:spcBef>
              <a:spcAft>
                <a:spcPts val="0"/>
              </a:spcAft>
              <a:buSzPts val="1400"/>
              <a:buNone/>
            </a:pPr>
            <a:r>
              <a:rPr lang="fr-FR" sz="1200" dirty="0">
                <a:solidFill>
                  <a:schemeClr val="dk1"/>
                </a:solidFill>
                <a:latin typeface="Calibri"/>
                <a:ea typeface="Calibri"/>
                <a:cs typeface="Calibri"/>
                <a:sym typeface="Calibri"/>
              </a:rPr>
              <a:t>Les comportements à risque, carences nutritionnelles, maladies infectieuses, etc.  </a:t>
            </a:r>
          </a:p>
          <a:p>
            <a:pPr marL="0" lvl="0" indent="0" algn="l" rtl="0">
              <a:lnSpc>
                <a:spcPct val="100000"/>
              </a:lnSpc>
              <a:spcBef>
                <a:spcPts val="0"/>
              </a:spcBef>
              <a:spcAft>
                <a:spcPts val="0"/>
              </a:spcAft>
              <a:buSzPts val="1400"/>
              <a:buNone/>
            </a:pPr>
            <a:r>
              <a:rPr lang="fr-FR" sz="1200" dirty="0">
                <a:solidFill>
                  <a:schemeClr val="dk1"/>
                </a:solidFill>
                <a:latin typeface="Calibri"/>
                <a:ea typeface="Calibri"/>
                <a:cs typeface="Calibri"/>
                <a:sym typeface="Calibri"/>
              </a:rPr>
              <a:t>La détresse psychosociale et les problèmes de santé mentale,</a:t>
            </a:r>
          </a:p>
          <a:p>
            <a:pPr marL="0" lvl="0" indent="0" algn="l" rtl="0">
              <a:lnSpc>
                <a:spcPct val="100000"/>
              </a:lnSpc>
              <a:spcBef>
                <a:spcPts val="0"/>
              </a:spcBef>
              <a:spcAft>
                <a:spcPts val="0"/>
              </a:spcAft>
              <a:buSzPts val="1400"/>
              <a:buNone/>
            </a:pPr>
            <a:r>
              <a:rPr lang="fr-FR" sz="1200" dirty="0">
                <a:solidFill>
                  <a:schemeClr val="dk1"/>
                </a:solidFill>
                <a:latin typeface="Calibri"/>
                <a:ea typeface="Calibri"/>
                <a:cs typeface="Calibri"/>
                <a:sym typeface="Calibri"/>
              </a:rPr>
              <a:t>La séparation de la famille</a:t>
            </a:r>
          </a:p>
          <a:p>
            <a:pPr marL="0" lvl="0" indent="0" algn="l" rtl="0">
              <a:lnSpc>
                <a:spcPct val="100000"/>
              </a:lnSpc>
              <a:spcBef>
                <a:spcPts val="0"/>
              </a:spcBef>
              <a:spcAft>
                <a:spcPts val="0"/>
              </a:spcAft>
              <a:buSzPts val="1400"/>
              <a:buNone/>
            </a:pPr>
            <a:r>
              <a:rPr lang="fr-FR" sz="1200" dirty="0">
                <a:solidFill>
                  <a:schemeClr val="dk1"/>
                </a:solidFill>
                <a:latin typeface="Calibri"/>
                <a:ea typeface="Calibri"/>
                <a:cs typeface="Calibri"/>
                <a:sym typeface="Calibri"/>
              </a:rPr>
              <a:t>La situation de vie, enfant vivant ou travaillant dans la rue, le logement collectif, avec l'employeur</a:t>
            </a:r>
            <a:endParaRPr dirty="0"/>
          </a:p>
          <a:p>
            <a:pPr marL="0" lvl="0" indent="0" algn="l" rtl="0">
              <a:lnSpc>
                <a:spcPct val="100000"/>
              </a:lnSpc>
              <a:spcBef>
                <a:spcPts val="0"/>
              </a:spcBef>
              <a:spcAft>
                <a:spcPts val="0"/>
              </a:spcAft>
              <a:buSzPts val="1400"/>
              <a:buNone/>
            </a:pPr>
            <a:r>
              <a:rPr lang="en-GB" sz="1200" dirty="0">
                <a:solidFill>
                  <a:schemeClr val="dk1"/>
                </a:solidFill>
                <a:latin typeface="Calibri"/>
                <a:ea typeface="Calibri"/>
                <a:cs typeface="Calibri"/>
                <a:sym typeface="Calibri"/>
              </a:rPr>
              <a:t> </a:t>
            </a:r>
            <a:endParaRPr dirty="0"/>
          </a:p>
          <a:p>
            <a:pPr marL="0" lvl="0" indent="0" algn="l" rtl="0">
              <a:lnSpc>
                <a:spcPct val="100000"/>
              </a:lnSpc>
              <a:spcBef>
                <a:spcPts val="0"/>
              </a:spcBef>
              <a:spcAft>
                <a:spcPts val="0"/>
              </a:spcAft>
              <a:buSzPts val="1400"/>
              <a:buNone/>
            </a:pPr>
            <a:r>
              <a:rPr lang="en-GB" sz="1200" dirty="0">
                <a:solidFill>
                  <a:schemeClr val="dk1"/>
                </a:solidFill>
                <a:latin typeface="Calibri"/>
                <a:ea typeface="Calibri"/>
                <a:cs typeface="Calibri"/>
                <a:sym typeface="Calibri"/>
              </a:rPr>
              <a:t> </a:t>
            </a:r>
            <a:endParaRPr dirty="0"/>
          </a:p>
          <a:p>
            <a:pPr marL="0" marR="0" lvl="0" indent="0" algn="l" rtl="0">
              <a:lnSpc>
                <a:spcPct val="100000"/>
              </a:lnSpc>
              <a:spcBef>
                <a:spcPts val="0"/>
              </a:spcBef>
              <a:spcAft>
                <a:spcPts val="0"/>
              </a:spcAft>
              <a:buClr>
                <a:schemeClr val="dk1"/>
              </a:buClr>
              <a:buSzPts val="1200"/>
              <a:buFont typeface="Calibri"/>
              <a:buNone/>
            </a:pPr>
            <a:r>
              <a:rPr lang="en-GB" dirty="0"/>
              <a:t>Photo: https://reliefweb.int/report/world/educo-coronavirus-will-increase-number-children-who-are-victims-child-labour </a:t>
            </a:r>
            <a:r>
              <a:rPr lang="en-GB" b="0" dirty="0"/>
              <a:t>(</a:t>
            </a:r>
            <a:r>
              <a:rPr lang="en-GB" sz="1200" b="0" i="0" dirty="0">
                <a:solidFill>
                  <a:schemeClr val="dk1"/>
                </a:solidFill>
                <a:latin typeface="Calibri"/>
                <a:ea typeface="Calibri"/>
                <a:cs typeface="Calibri"/>
                <a:sym typeface="Calibri"/>
              </a:rPr>
              <a:t>Educo: Coronavirus will increase the number of children who are victims of child labour)</a:t>
            </a:r>
            <a:endParaRPr b="0" dirty="0"/>
          </a:p>
          <a:p>
            <a:pPr marL="0" lvl="0" indent="0" algn="l" rtl="0">
              <a:lnSpc>
                <a:spcPct val="100000"/>
              </a:lnSpc>
              <a:spcBef>
                <a:spcPts val="0"/>
              </a:spcBef>
              <a:spcAft>
                <a:spcPts val="0"/>
              </a:spcAft>
              <a:buSzPts val="1400"/>
              <a:buNone/>
            </a:pPr>
            <a:endParaRPr dirty="0"/>
          </a:p>
        </p:txBody>
      </p:sp>
      <p:sp>
        <p:nvSpPr>
          <p:cNvPr id="328" name="Google Shape;328;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9</a:t>
            </a:fld>
            <a:endParaRPr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2"/>
        <p:cNvGrpSpPr/>
        <p:nvPr/>
      </p:nvGrpSpPr>
      <p:grpSpPr>
        <a:xfrm>
          <a:off x="0" y="0"/>
          <a:ext cx="0" cy="0"/>
          <a:chOff x="0" y="0"/>
          <a:chExt cx="0" cy="0"/>
        </a:xfrm>
      </p:grpSpPr>
      <p:sp>
        <p:nvSpPr>
          <p:cNvPr id="13" name="Google Shape;13;p40"/>
          <p:cNvSpPr txBox="1">
            <a:spLocks noGrp="1"/>
          </p:cNvSpPr>
          <p:nvPr>
            <p:ph type="title"/>
          </p:nvPr>
        </p:nvSpPr>
        <p:spPr>
          <a:xfrm>
            <a:off x="6712238" y="4570639"/>
            <a:ext cx="488921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405E79"/>
              </a:buClr>
              <a:buSzPts val="4000"/>
              <a:buFont typeface="Helvetica Neue"/>
              <a:buNone/>
              <a:defRPr sz="4000" b="1">
                <a:solidFill>
                  <a:srgbClr val="405E79"/>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14" name="Google Shape;14;p40"/>
          <p:cNvPicPr preferRelativeResize="0"/>
          <p:nvPr/>
        </p:nvPicPr>
        <p:blipFill rotWithShape="1">
          <a:blip r:embed="rId2">
            <a:alphaModFix/>
          </a:blip>
          <a:srcRect l="30622" t="-2" r="34584"/>
          <a:stretch/>
        </p:blipFill>
        <p:spPr>
          <a:xfrm>
            <a:off x="0" y="14990"/>
            <a:ext cx="4242216" cy="6858000"/>
          </a:xfrm>
          <a:prstGeom prst="rect">
            <a:avLst/>
          </a:prstGeom>
          <a:noFill/>
          <a:ln>
            <a:noFill/>
          </a:ln>
        </p:spPr>
      </p:pic>
      <p:cxnSp>
        <p:nvCxnSpPr>
          <p:cNvPr id="15" name="Google Shape;15;p40"/>
          <p:cNvCxnSpPr/>
          <p:nvPr/>
        </p:nvCxnSpPr>
        <p:spPr>
          <a:xfrm>
            <a:off x="4737140" y="6016980"/>
            <a:ext cx="7454860" cy="0"/>
          </a:xfrm>
          <a:prstGeom prst="straightConnector1">
            <a:avLst/>
          </a:prstGeom>
          <a:noFill/>
          <a:ln w="9525" cap="flat" cmpd="sng">
            <a:solidFill>
              <a:srgbClr val="405E79"/>
            </a:solidFill>
            <a:prstDash val="solid"/>
            <a:miter lim="800000"/>
            <a:headEnd type="none" w="sm" len="sm"/>
            <a:tailEnd type="none" w="sm" len="sm"/>
          </a:ln>
        </p:spPr>
      </p:cxnSp>
      <p:pic>
        <p:nvPicPr>
          <p:cNvPr id="16" name="Google Shape;16;p40"/>
          <p:cNvPicPr preferRelativeResize="0"/>
          <p:nvPr/>
        </p:nvPicPr>
        <p:blipFill rotWithShape="1">
          <a:blip r:embed="rId3">
            <a:alphaModFix/>
          </a:blip>
          <a:srcRect/>
          <a:stretch/>
        </p:blipFill>
        <p:spPr>
          <a:xfrm>
            <a:off x="4603790" y="3746756"/>
            <a:ext cx="1956048" cy="2028668"/>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Image &amp; Text - Teal">
  <p:cSld name="Image &amp; Text - Teal">
    <p:spTree>
      <p:nvGrpSpPr>
        <p:cNvPr id="1" name="Shape 73"/>
        <p:cNvGrpSpPr/>
        <p:nvPr/>
      </p:nvGrpSpPr>
      <p:grpSpPr>
        <a:xfrm>
          <a:off x="0" y="0"/>
          <a:ext cx="0" cy="0"/>
          <a:chOff x="0" y="0"/>
          <a:chExt cx="0" cy="0"/>
        </a:xfrm>
      </p:grpSpPr>
      <p:sp>
        <p:nvSpPr>
          <p:cNvPr id="74" name="Google Shape;74;p49"/>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200"/>
              <a:buFont typeface="Helvetica Neue"/>
              <a:buNone/>
              <a:defRPr sz="3200" b="1">
                <a:solidFill>
                  <a:schemeClr val="accent5"/>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75" name="Google Shape;75;p49"/>
          <p:cNvCxnSpPr/>
          <p:nvPr/>
        </p:nvCxnSpPr>
        <p:spPr>
          <a:xfrm rot="10800000" flipH="1">
            <a:off x="5027117" y="1509236"/>
            <a:ext cx="6806284" cy="17612"/>
          </a:xfrm>
          <a:prstGeom prst="straightConnector1">
            <a:avLst/>
          </a:prstGeom>
          <a:noFill/>
          <a:ln w="9525" cap="flat" cmpd="sng">
            <a:solidFill>
              <a:schemeClr val="accent6"/>
            </a:solidFill>
            <a:prstDash val="solid"/>
            <a:miter lim="800000"/>
            <a:headEnd type="none" w="sm" len="sm"/>
            <a:tailEnd type="none" w="sm" len="sm"/>
          </a:ln>
        </p:spPr>
      </p:cxnSp>
      <p:sp>
        <p:nvSpPr>
          <p:cNvPr id="76" name="Google Shape;76;p49"/>
          <p:cNvSpPr/>
          <p:nvPr/>
        </p:nvSpPr>
        <p:spPr>
          <a:xfrm>
            <a:off x="9351335" y="1467293"/>
            <a:ext cx="2482066" cy="78223"/>
          </a:xfrm>
          <a:prstGeom prst="rect">
            <a:avLst/>
          </a:prstGeom>
          <a:solidFill>
            <a:schemeClr val="accent6"/>
          </a:solidFill>
          <a:ln w="1270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77" name="Google Shape;77;p49"/>
          <p:cNvSpPr>
            <a:spLocks noGrp="1"/>
          </p:cNvSpPr>
          <p:nvPr>
            <p:ph type="pic" idx="2"/>
          </p:nvPr>
        </p:nvSpPr>
        <p:spPr>
          <a:xfrm>
            <a:off x="0" y="0"/>
            <a:ext cx="4340225" cy="6858000"/>
          </a:xfrm>
          <a:prstGeom prst="rect">
            <a:avLst/>
          </a:prstGeom>
          <a:noFill/>
          <a:ln>
            <a:noFill/>
          </a:ln>
        </p:spPr>
      </p:sp>
      <p:sp>
        <p:nvSpPr>
          <p:cNvPr id="78" name="Google Shape;78;p49"/>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plit - Teal">
  <p:cSld name="Split - Teal">
    <p:spTree>
      <p:nvGrpSpPr>
        <p:cNvPr id="1" name="Shape 79"/>
        <p:cNvGrpSpPr/>
        <p:nvPr/>
      </p:nvGrpSpPr>
      <p:grpSpPr>
        <a:xfrm>
          <a:off x="0" y="0"/>
          <a:ext cx="0" cy="0"/>
          <a:chOff x="0" y="0"/>
          <a:chExt cx="0" cy="0"/>
        </a:xfrm>
      </p:grpSpPr>
      <p:sp>
        <p:nvSpPr>
          <p:cNvPr id="80" name="Google Shape;80;p5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81" name="Google Shape;81;p50"/>
          <p:cNvSpPr/>
          <p:nvPr/>
        </p:nvSpPr>
        <p:spPr>
          <a:xfrm>
            <a:off x="0" y="0"/>
            <a:ext cx="357254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016794"/>
              </a:solidFill>
              <a:latin typeface="Calibri"/>
              <a:ea typeface="Calibri"/>
              <a:cs typeface="Calibri"/>
              <a:sym typeface="Calibri"/>
            </a:endParaRPr>
          </a:p>
        </p:txBody>
      </p:sp>
      <p:pic>
        <p:nvPicPr>
          <p:cNvPr id="82" name="Google Shape;82;p50"/>
          <p:cNvPicPr preferRelativeResize="0"/>
          <p:nvPr/>
        </p:nvPicPr>
        <p:blipFill rotWithShape="1">
          <a:blip r:embed="rId2">
            <a:alphaModFix amt="20000"/>
          </a:blip>
          <a:srcRect l="4826" t="9031" r="39371" b="9029"/>
          <a:stretch/>
        </p:blipFill>
        <p:spPr>
          <a:xfrm>
            <a:off x="0" y="0"/>
            <a:ext cx="3572540" cy="6858000"/>
          </a:xfrm>
          <a:prstGeom prst="rect">
            <a:avLst/>
          </a:prstGeom>
          <a:noFill/>
          <a:ln>
            <a:noFill/>
          </a:ln>
        </p:spPr>
      </p:pic>
      <p:sp>
        <p:nvSpPr>
          <p:cNvPr id="83" name="Google Shape;83;p50"/>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3200"/>
              <a:buNone/>
              <a:defRPr sz="3200" b="1">
                <a:solidFill>
                  <a:schemeClr val="accent6"/>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4" name="Google Shape;84;p50"/>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5" name="Google Shape;85;p50"/>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Image &amp; Text - Purple">
  <p:cSld name="Image &amp; Text - Purple">
    <p:spTree>
      <p:nvGrpSpPr>
        <p:cNvPr id="1" name="Shape 86"/>
        <p:cNvGrpSpPr/>
        <p:nvPr/>
      </p:nvGrpSpPr>
      <p:grpSpPr>
        <a:xfrm>
          <a:off x="0" y="0"/>
          <a:ext cx="0" cy="0"/>
          <a:chOff x="0" y="0"/>
          <a:chExt cx="0" cy="0"/>
        </a:xfrm>
      </p:grpSpPr>
      <p:sp>
        <p:nvSpPr>
          <p:cNvPr id="87" name="Google Shape;87;p51"/>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200"/>
              <a:buFont typeface="Helvetica Neue"/>
              <a:buNone/>
              <a:defRPr sz="3200" b="1">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88" name="Google Shape;88;p51"/>
          <p:cNvCxnSpPr/>
          <p:nvPr/>
        </p:nvCxnSpPr>
        <p:spPr>
          <a:xfrm rot="10800000" flipH="1">
            <a:off x="5027117" y="1509236"/>
            <a:ext cx="6806284" cy="17612"/>
          </a:xfrm>
          <a:prstGeom prst="straightConnector1">
            <a:avLst/>
          </a:prstGeom>
          <a:noFill/>
          <a:ln w="9525" cap="flat" cmpd="sng">
            <a:solidFill>
              <a:schemeClr val="accent1"/>
            </a:solidFill>
            <a:prstDash val="solid"/>
            <a:miter lim="800000"/>
            <a:headEnd type="none" w="sm" len="sm"/>
            <a:tailEnd type="none" w="sm" len="sm"/>
          </a:ln>
        </p:spPr>
      </p:cxnSp>
      <p:sp>
        <p:nvSpPr>
          <p:cNvPr id="89" name="Google Shape;89;p51"/>
          <p:cNvSpPr/>
          <p:nvPr/>
        </p:nvSpPr>
        <p:spPr>
          <a:xfrm>
            <a:off x="9351335" y="1467293"/>
            <a:ext cx="2482066" cy="78223"/>
          </a:xfrm>
          <a:prstGeom prst="rect">
            <a:avLst/>
          </a:prstGeom>
          <a:solidFill>
            <a:schemeClr val="accent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90" name="Google Shape;90;p51"/>
          <p:cNvSpPr>
            <a:spLocks noGrp="1"/>
          </p:cNvSpPr>
          <p:nvPr>
            <p:ph type="pic" idx="2"/>
          </p:nvPr>
        </p:nvSpPr>
        <p:spPr>
          <a:xfrm>
            <a:off x="0" y="0"/>
            <a:ext cx="4340225" cy="6858000"/>
          </a:xfrm>
          <a:prstGeom prst="rect">
            <a:avLst/>
          </a:prstGeom>
          <a:noFill/>
          <a:ln>
            <a:noFill/>
          </a:ln>
        </p:spPr>
      </p:sp>
      <p:sp>
        <p:nvSpPr>
          <p:cNvPr id="91" name="Google Shape;91;p51"/>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Image &amp; Text - Blue">
  <p:cSld name="Image &amp; Text - Blue">
    <p:spTree>
      <p:nvGrpSpPr>
        <p:cNvPr id="1" name="Shape 92"/>
        <p:cNvGrpSpPr/>
        <p:nvPr/>
      </p:nvGrpSpPr>
      <p:grpSpPr>
        <a:xfrm>
          <a:off x="0" y="0"/>
          <a:ext cx="0" cy="0"/>
          <a:chOff x="0" y="0"/>
          <a:chExt cx="0" cy="0"/>
        </a:xfrm>
      </p:grpSpPr>
      <p:sp>
        <p:nvSpPr>
          <p:cNvPr id="93" name="Google Shape;93;p52"/>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200"/>
              <a:buFont typeface="Helvetica Neue"/>
              <a:buNone/>
              <a:defRPr sz="3200"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94" name="Google Shape;94;p52"/>
          <p:cNvCxnSpPr/>
          <p:nvPr/>
        </p:nvCxnSpPr>
        <p:spPr>
          <a:xfrm rot="10800000" flipH="1">
            <a:off x="5027117" y="1509236"/>
            <a:ext cx="6806284" cy="17612"/>
          </a:xfrm>
          <a:prstGeom prst="straightConnector1">
            <a:avLst/>
          </a:prstGeom>
          <a:noFill/>
          <a:ln w="9525" cap="flat" cmpd="sng">
            <a:solidFill>
              <a:schemeClr val="accent3"/>
            </a:solidFill>
            <a:prstDash val="solid"/>
            <a:miter lim="800000"/>
            <a:headEnd type="none" w="sm" len="sm"/>
            <a:tailEnd type="none" w="sm" len="sm"/>
          </a:ln>
        </p:spPr>
      </p:cxnSp>
      <p:sp>
        <p:nvSpPr>
          <p:cNvPr id="95" name="Google Shape;95;p52"/>
          <p:cNvSpPr/>
          <p:nvPr/>
        </p:nvSpPr>
        <p:spPr>
          <a:xfrm>
            <a:off x="9351335" y="1467293"/>
            <a:ext cx="2482066" cy="78223"/>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96" name="Google Shape;96;p52"/>
          <p:cNvSpPr>
            <a:spLocks noGrp="1"/>
          </p:cNvSpPr>
          <p:nvPr>
            <p:ph type="pic" idx="2"/>
          </p:nvPr>
        </p:nvSpPr>
        <p:spPr>
          <a:xfrm>
            <a:off x="0" y="0"/>
            <a:ext cx="4340225" cy="6858000"/>
          </a:xfrm>
          <a:prstGeom prst="rect">
            <a:avLst/>
          </a:prstGeom>
          <a:noFill/>
          <a:ln>
            <a:noFill/>
          </a:ln>
        </p:spPr>
      </p:sp>
      <p:sp>
        <p:nvSpPr>
          <p:cNvPr id="97" name="Google Shape;97;p52"/>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Image &amp; Text - Green">
  <p:cSld name="Image &amp; Text - Green">
    <p:spTree>
      <p:nvGrpSpPr>
        <p:cNvPr id="1" name="Shape 98"/>
        <p:cNvGrpSpPr/>
        <p:nvPr/>
      </p:nvGrpSpPr>
      <p:grpSpPr>
        <a:xfrm>
          <a:off x="0" y="0"/>
          <a:ext cx="0" cy="0"/>
          <a:chOff x="0" y="0"/>
          <a:chExt cx="0" cy="0"/>
        </a:xfrm>
      </p:grpSpPr>
      <p:sp>
        <p:nvSpPr>
          <p:cNvPr id="99" name="Google Shape;99;p53"/>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200"/>
              <a:buFont typeface="Helvetica Neue"/>
              <a:buNone/>
              <a:defRPr sz="3200" b="1">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00" name="Google Shape;100;p53"/>
          <p:cNvCxnSpPr/>
          <p:nvPr/>
        </p:nvCxnSpPr>
        <p:spPr>
          <a:xfrm rot="10800000" flipH="1">
            <a:off x="5027117" y="1509236"/>
            <a:ext cx="6806284" cy="17612"/>
          </a:xfrm>
          <a:prstGeom prst="straightConnector1">
            <a:avLst/>
          </a:prstGeom>
          <a:noFill/>
          <a:ln w="9525" cap="flat" cmpd="sng">
            <a:solidFill>
              <a:schemeClr val="accent4"/>
            </a:solidFill>
            <a:prstDash val="solid"/>
            <a:miter lim="800000"/>
            <a:headEnd type="none" w="sm" len="sm"/>
            <a:tailEnd type="none" w="sm" len="sm"/>
          </a:ln>
        </p:spPr>
      </p:cxnSp>
      <p:sp>
        <p:nvSpPr>
          <p:cNvPr id="101" name="Google Shape;101;p53"/>
          <p:cNvSpPr/>
          <p:nvPr/>
        </p:nvSpPr>
        <p:spPr>
          <a:xfrm>
            <a:off x="9351335" y="1467293"/>
            <a:ext cx="2482066" cy="78223"/>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102" name="Google Shape;102;p53"/>
          <p:cNvSpPr>
            <a:spLocks noGrp="1"/>
          </p:cNvSpPr>
          <p:nvPr>
            <p:ph type="pic" idx="2"/>
          </p:nvPr>
        </p:nvSpPr>
        <p:spPr>
          <a:xfrm>
            <a:off x="0" y="0"/>
            <a:ext cx="4340225" cy="6858000"/>
          </a:xfrm>
          <a:prstGeom prst="rect">
            <a:avLst/>
          </a:prstGeom>
          <a:noFill/>
          <a:ln>
            <a:noFill/>
          </a:ln>
        </p:spPr>
      </p:sp>
      <p:sp>
        <p:nvSpPr>
          <p:cNvPr id="103" name="Google Shape;103;p53"/>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mp; Text with Dots - Blue">
  <p:cSld name="Title &amp; Text with Dots - Blue">
    <p:spTree>
      <p:nvGrpSpPr>
        <p:cNvPr id="1" name="Shape 104"/>
        <p:cNvGrpSpPr/>
        <p:nvPr/>
      </p:nvGrpSpPr>
      <p:grpSpPr>
        <a:xfrm>
          <a:off x="0" y="0"/>
          <a:ext cx="0" cy="0"/>
          <a:chOff x="0" y="0"/>
          <a:chExt cx="0" cy="0"/>
        </a:xfrm>
      </p:grpSpPr>
      <p:grpSp>
        <p:nvGrpSpPr>
          <p:cNvPr id="105" name="Google Shape;105;p54"/>
          <p:cNvGrpSpPr/>
          <p:nvPr/>
        </p:nvGrpSpPr>
        <p:grpSpPr>
          <a:xfrm>
            <a:off x="0" y="5303520"/>
            <a:ext cx="12191999" cy="1639827"/>
            <a:chOff x="0" y="5303520"/>
            <a:chExt cx="12191999" cy="1639827"/>
          </a:xfrm>
        </p:grpSpPr>
        <p:pic>
          <p:nvPicPr>
            <p:cNvPr id="106" name="Google Shape;106;p54"/>
            <p:cNvPicPr preferRelativeResize="0"/>
            <p:nvPr/>
          </p:nvPicPr>
          <p:blipFill rotWithShape="1">
            <a:blip r:embed="rId2">
              <a:alphaModFix amt="20000"/>
            </a:blip>
            <a:srcRect l="59835" t="10673" r="12104" b="6770"/>
            <a:stretch/>
          </p:blipFill>
          <p:spPr>
            <a:xfrm rot="5400000">
              <a:off x="2302155" y="3001365"/>
              <a:ext cx="1639827" cy="6244138"/>
            </a:xfrm>
            <a:prstGeom prst="rect">
              <a:avLst/>
            </a:prstGeom>
            <a:noFill/>
            <a:ln>
              <a:noFill/>
            </a:ln>
          </p:spPr>
        </p:pic>
        <p:pic>
          <p:nvPicPr>
            <p:cNvPr id="107" name="Google Shape;107;p54"/>
            <p:cNvPicPr preferRelativeResize="0"/>
            <p:nvPr/>
          </p:nvPicPr>
          <p:blipFill rotWithShape="1">
            <a:blip r:embed="rId2">
              <a:alphaModFix amt="20000"/>
            </a:blip>
            <a:srcRect l="60063" t="10673" r="11952" b="6770"/>
            <a:stretch/>
          </p:blipFill>
          <p:spPr>
            <a:xfrm rot="5400000">
              <a:off x="8439135" y="3108523"/>
              <a:ext cx="1557867" cy="5947862"/>
            </a:xfrm>
            <a:prstGeom prst="rect">
              <a:avLst/>
            </a:prstGeom>
            <a:noFill/>
            <a:ln>
              <a:noFill/>
            </a:ln>
          </p:spPr>
        </p:pic>
      </p:grpSp>
      <p:sp>
        <p:nvSpPr>
          <p:cNvPr id="108" name="Google Shape;108;p5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9" name="Google Shape;109;p54"/>
          <p:cNvSpPr txBox="1">
            <a:spLocks noGrp="1"/>
          </p:cNvSpPr>
          <p:nvPr>
            <p:ph type="body" idx="1"/>
          </p:nvPr>
        </p:nvSpPr>
        <p:spPr>
          <a:xfrm>
            <a:off x="656023" y="1690688"/>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0" name="Google Shape;110;p54"/>
          <p:cNvSpPr txBox="1">
            <a:spLocks noGrp="1"/>
          </p:cNvSpPr>
          <p:nvPr>
            <p:ph type="body" idx="2"/>
          </p:nvPr>
        </p:nvSpPr>
        <p:spPr>
          <a:xfrm>
            <a:off x="656022" y="2333626"/>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mp; Text with Dots - Purple">
  <p:cSld name="Title &amp; Text with Dots - Purple">
    <p:spTree>
      <p:nvGrpSpPr>
        <p:cNvPr id="1" name="Shape 111"/>
        <p:cNvGrpSpPr/>
        <p:nvPr/>
      </p:nvGrpSpPr>
      <p:grpSpPr>
        <a:xfrm>
          <a:off x="0" y="0"/>
          <a:ext cx="0" cy="0"/>
          <a:chOff x="0" y="0"/>
          <a:chExt cx="0" cy="0"/>
        </a:xfrm>
      </p:grpSpPr>
      <p:grpSp>
        <p:nvGrpSpPr>
          <p:cNvPr id="112" name="Google Shape;112;p55"/>
          <p:cNvGrpSpPr/>
          <p:nvPr/>
        </p:nvGrpSpPr>
        <p:grpSpPr>
          <a:xfrm>
            <a:off x="0" y="5303520"/>
            <a:ext cx="12191999" cy="1639827"/>
            <a:chOff x="0" y="5303520"/>
            <a:chExt cx="12191999" cy="1639827"/>
          </a:xfrm>
        </p:grpSpPr>
        <p:pic>
          <p:nvPicPr>
            <p:cNvPr id="113" name="Google Shape;113;p55"/>
            <p:cNvPicPr preferRelativeResize="0"/>
            <p:nvPr/>
          </p:nvPicPr>
          <p:blipFill rotWithShape="1">
            <a:blip r:embed="rId2">
              <a:alphaModFix amt="20000"/>
            </a:blip>
            <a:srcRect l="59835" t="10673" r="12104" b="6770"/>
            <a:stretch/>
          </p:blipFill>
          <p:spPr>
            <a:xfrm rot="5400000">
              <a:off x="2302155" y="3001365"/>
              <a:ext cx="1639827" cy="6244138"/>
            </a:xfrm>
            <a:prstGeom prst="rect">
              <a:avLst/>
            </a:prstGeom>
            <a:noFill/>
            <a:ln>
              <a:noFill/>
            </a:ln>
          </p:spPr>
        </p:pic>
        <p:pic>
          <p:nvPicPr>
            <p:cNvPr id="114" name="Google Shape;114;p55"/>
            <p:cNvPicPr preferRelativeResize="0"/>
            <p:nvPr/>
          </p:nvPicPr>
          <p:blipFill rotWithShape="1">
            <a:blip r:embed="rId2">
              <a:alphaModFix amt="20000"/>
            </a:blip>
            <a:srcRect l="60063" t="10673" r="11952" b="6770"/>
            <a:stretch/>
          </p:blipFill>
          <p:spPr>
            <a:xfrm rot="5400000">
              <a:off x="8439135" y="3108523"/>
              <a:ext cx="1557867" cy="5947862"/>
            </a:xfrm>
            <a:prstGeom prst="rect">
              <a:avLst/>
            </a:prstGeom>
            <a:noFill/>
            <a:ln>
              <a:noFill/>
            </a:ln>
          </p:spPr>
        </p:pic>
      </p:grpSp>
      <p:sp>
        <p:nvSpPr>
          <p:cNvPr id="115" name="Google Shape;115;p5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6" name="Google Shape;116;p55"/>
          <p:cNvSpPr txBox="1">
            <a:spLocks noGrp="1"/>
          </p:cNvSpPr>
          <p:nvPr>
            <p:ph type="body" idx="1"/>
          </p:nvPr>
        </p:nvSpPr>
        <p:spPr>
          <a:xfrm>
            <a:off x="656022" y="1690688"/>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7" name="Google Shape;117;p55"/>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mp; Text with Dots- Green">
  <p:cSld name="Title &amp; Text with Dots- Green">
    <p:spTree>
      <p:nvGrpSpPr>
        <p:cNvPr id="1" name="Shape 118"/>
        <p:cNvGrpSpPr/>
        <p:nvPr/>
      </p:nvGrpSpPr>
      <p:grpSpPr>
        <a:xfrm>
          <a:off x="0" y="0"/>
          <a:ext cx="0" cy="0"/>
          <a:chOff x="0" y="0"/>
          <a:chExt cx="0" cy="0"/>
        </a:xfrm>
      </p:grpSpPr>
      <p:grpSp>
        <p:nvGrpSpPr>
          <p:cNvPr id="119" name="Google Shape;119;p56"/>
          <p:cNvGrpSpPr/>
          <p:nvPr/>
        </p:nvGrpSpPr>
        <p:grpSpPr>
          <a:xfrm>
            <a:off x="0" y="5303520"/>
            <a:ext cx="12191999" cy="1639827"/>
            <a:chOff x="0" y="5303520"/>
            <a:chExt cx="12191999" cy="1639827"/>
          </a:xfrm>
        </p:grpSpPr>
        <p:pic>
          <p:nvPicPr>
            <p:cNvPr id="120" name="Google Shape;120;p56"/>
            <p:cNvPicPr preferRelativeResize="0"/>
            <p:nvPr/>
          </p:nvPicPr>
          <p:blipFill rotWithShape="1">
            <a:blip r:embed="rId2">
              <a:alphaModFix amt="20000"/>
            </a:blip>
            <a:srcRect l="59835" t="10673" r="12104" b="6770"/>
            <a:stretch/>
          </p:blipFill>
          <p:spPr>
            <a:xfrm rot="5400000">
              <a:off x="2302155" y="3001365"/>
              <a:ext cx="1639827" cy="6244138"/>
            </a:xfrm>
            <a:prstGeom prst="rect">
              <a:avLst/>
            </a:prstGeom>
            <a:noFill/>
            <a:ln>
              <a:noFill/>
            </a:ln>
          </p:spPr>
        </p:pic>
        <p:pic>
          <p:nvPicPr>
            <p:cNvPr id="121" name="Google Shape;121;p56"/>
            <p:cNvPicPr preferRelativeResize="0"/>
            <p:nvPr/>
          </p:nvPicPr>
          <p:blipFill rotWithShape="1">
            <a:blip r:embed="rId2">
              <a:alphaModFix amt="20000"/>
            </a:blip>
            <a:srcRect l="60063" t="10673" r="11952" b="6770"/>
            <a:stretch/>
          </p:blipFill>
          <p:spPr>
            <a:xfrm rot="5400000">
              <a:off x="8439135" y="3108523"/>
              <a:ext cx="1557867" cy="5947862"/>
            </a:xfrm>
            <a:prstGeom prst="rect">
              <a:avLst/>
            </a:prstGeom>
            <a:noFill/>
            <a:ln>
              <a:noFill/>
            </a:ln>
          </p:spPr>
        </p:pic>
      </p:grpSp>
      <p:sp>
        <p:nvSpPr>
          <p:cNvPr id="122" name="Google Shape;122;p56"/>
          <p:cNvSpPr txBox="1">
            <a:spLocks noGrp="1"/>
          </p:cNvSpPr>
          <p:nvPr>
            <p:ph type="title"/>
          </p:nvPr>
        </p:nvSpPr>
        <p:spPr>
          <a:xfrm>
            <a:off x="656022" y="365125"/>
            <a:ext cx="10820013"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3" name="Google Shape;123;p56"/>
          <p:cNvSpPr txBox="1">
            <a:spLocks noGrp="1"/>
          </p:cNvSpPr>
          <p:nvPr>
            <p:ph type="body" idx="1"/>
          </p:nvPr>
        </p:nvSpPr>
        <p:spPr>
          <a:xfrm>
            <a:off x="656022" y="1690688"/>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4" name="Google Shape;124;p56"/>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125"/>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ver - Teal Background">
  <p:cSld name="Cover - Teal Background">
    <p:bg>
      <p:bgPr>
        <a:blipFill>
          <a:blip r:embed="rId2">
            <a:alphaModFix/>
          </a:blip>
          <a:stretch>
            <a:fillRect/>
          </a:stretch>
        </a:blipFill>
        <a:effectLst/>
      </p:bgPr>
    </p:bg>
    <p:spTree>
      <p:nvGrpSpPr>
        <p:cNvPr id="1" name="Shape 126"/>
        <p:cNvGrpSpPr/>
        <p:nvPr/>
      </p:nvGrpSpPr>
      <p:grpSpPr>
        <a:xfrm>
          <a:off x="0" y="0"/>
          <a:ext cx="0" cy="0"/>
          <a:chOff x="0" y="0"/>
          <a:chExt cx="0" cy="0"/>
        </a:xfrm>
      </p:grpSpPr>
      <p:sp>
        <p:nvSpPr>
          <p:cNvPr id="127" name="Google Shape;127;p58"/>
          <p:cNvSpPr/>
          <p:nvPr/>
        </p:nvSpPr>
        <p:spPr>
          <a:xfrm>
            <a:off x="0" y="0"/>
            <a:ext cx="12192000" cy="6858000"/>
          </a:xfrm>
          <a:prstGeom prst="rect">
            <a:avLst/>
          </a:prstGeom>
          <a:solidFill>
            <a:srgbClr val="35B2B4">
              <a:alpha val="77254"/>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128" name="Google Shape;128;p58"/>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9" name="Google Shape;129;p58"/>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0" name="Google Shape;130;p58"/>
          <p:cNvSpPr/>
          <p:nvPr/>
        </p:nvSpPr>
        <p:spPr>
          <a:xfrm>
            <a:off x="5083215" y="2704632"/>
            <a:ext cx="2025570" cy="119131"/>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405E79"/>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ver - Blue Background">
  <p:cSld name="Cover - Blue Background">
    <p:bg>
      <p:bgPr>
        <a:blipFill>
          <a:blip r:embed="rId2">
            <a:alphaModFix/>
          </a:blip>
          <a:stretch>
            <a:fillRect/>
          </a:stretch>
        </a:blipFill>
        <a:effectLst/>
      </p:bgPr>
    </p:bg>
    <p:spTree>
      <p:nvGrpSpPr>
        <p:cNvPr id="1" name="Shape 17"/>
        <p:cNvGrpSpPr/>
        <p:nvPr/>
      </p:nvGrpSpPr>
      <p:grpSpPr>
        <a:xfrm>
          <a:off x="0" y="0"/>
          <a:ext cx="0" cy="0"/>
          <a:chOff x="0" y="0"/>
          <a:chExt cx="0" cy="0"/>
        </a:xfrm>
      </p:grpSpPr>
      <p:sp>
        <p:nvSpPr>
          <p:cNvPr id="18" name="Google Shape;18;p41"/>
          <p:cNvSpPr/>
          <p:nvPr/>
        </p:nvSpPr>
        <p:spPr>
          <a:xfrm>
            <a:off x="0" y="0"/>
            <a:ext cx="12192000" cy="6858000"/>
          </a:xfrm>
          <a:prstGeom prst="rect">
            <a:avLst/>
          </a:prstGeom>
          <a:solidFill>
            <a:srgbClr val="026794">
              <a:alpha val="7450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19" name="Google Shape;19;p41"/>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41"/>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 name="Google Shape;21;p41"/>
          <p:cNvSpPr/>
          <p:nvPr/>
        </p:nvSpPr>
        <p:spPr>
          <a:xfrm>
            <a:off x="5083215" y="2704632"/>
            <a:ext cx="2025570" cy="119131"/>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405E79"/>
              </a:solidFill>
              <a:latin typeface="Calibri"/>
              <a:ea typeface="Calibri"/>
              <a:cs typeface="Calibri"/>
              <a:sym typeface="Calibri"/>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ver - Green Background">
  <p:cSld name="Cover - Green Background">
    <p:bg>
      <p:bgPr>
        <a:blipFill>
          <a:blip r:embed="rId2">
            <a:alphaModFix/>
          </a:blip>
          <a:stretch>
            <a:fillRect/>
          </a:stretch>
        </a:blipFill>
        <a:effectLst/>
      </p:bgPr>
    </p:bg>
    <p:spTree>
      <p:nvGrpSpPr>
        <p:cNvPr id="1" name="Shape 131"/>
        <p:cNvGrpSpPr/>
        <p:nvPr/>
      </p:nvGrpSpPr>
      <p:grpSpPr>
        <a:xfrm>
          <a:off x="0" y="0"/>
          <a:ext cx="0" cy="0"/>
          <a:chOff x="0" y="0"/>
          <a:chExt cx="0" cy="0"/>
        </a:xfrm>
      </p:grpSpPr>
      <p:sp>
        <p:nvSpPr>
          <p:cNvPr id="132" name="Google Shape;132;p59"/>
          <p:cNvSpPr/>
          <p:nvPr/>
        </p:nvSpPr>
        <p:spPr>
          <a:xfrm>
            <a:off x="0" y="0"/>
            <a:ext cx="12192000" cy="6858000"/>
          </a:xfrm>
          <a:prstGeom prst="rect">
            <a:avLst/>
          </a:prstGeom>
          <a:solidFill>
            <a:srgbClr val="95CD7A">
              <a:alpha val="7254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133" name="Google Shape;133;p59"/>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4" name="Google Shape;134;p59"/>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5" name="Google Shape;135;p59"/>
          <p:cNvSpPr/>
          <p:nvPr/>
        </p:nvSpPr>
        <p:spPr>
          <a:xfrm>
            <a:off x="5083215" y="2704632"/>
            <a:ext cx="2025570" cy="119131"/>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405E79"/>
              </a:solidFill>
              <a:latin typeface="Calibri"/>
              <a:ea typeface="Calibri"/>
              <a:cs typeface="Calibri"/>
              <a:sym typeface="Calibri"/>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Split - Purple">
  <p:cSld name="Split - Purple">
    <p:spTree>
      <p:nvGrpSpPr>
        <p:cNvPr id="1" name="Shape 136"/>
        <p:cNvGrpSpPr/>
        <p:nvPr/>
      </p:nvGrpSpPr>
      <p:grpSpPr>
        <a:xfrm>
          <a:off x="0" y="0"/>
          <a:ext cx="0" cy="0"/>
          <a:chOff x="0" y="0"/>
          <a:chExt cx="0" cy="0"/>
        </a:xfrm>
      </p:grpSpPr>
      <p:sp>
        <p:nvSpPr>
          <p:cNvPr id="137" name="Google Shape;137;p6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138" name="Google Shape;138;p60"/>
          <p:cNvSpPr/>
          <p:nvPr/>
        </p:nvSpPr>
        <p:spPr>
          <a:xfrm>
            <a:off x="0" y="0"/>
            <a:ext cx="357254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016794"/>
              </a:solidFill>
              <a:latin typeface="Calibri"/>
              <a:ea typeface="Calibri"/>
              <a:cs typeface="Calibri"/>
              <a:sym typeface="Calibri"/>
            </a:endParaRPr>
          </a:p>
        </p:txBody>
      </p:sp>
      <p:pic>
        <p:nvPicPr>
          <p:cNvPr id="139" name="Google Shape;139;p60"/>
          <p:cNvPicPr preferRelativeResize="0"/>
          <p:nvPr/>
        </p:nvPicPr>
        <p:blipFill rotWithShape="1">
          <a:blip r:embed="rId2">
            <a:alphaModFix amt="20000"/>
          </a:blip>
          <a:srcRect l="4826" t="9031" r="39371" b="9029"/>
          <a:stretch/>
        </p:blipFill>
        <p:spPr>
          <a:xfrm>
            <a:off x="0" y="0"/>
            <a:ext cx="3572540" cy="6858000"/>
          </a:xfrm>
          <a:prstGeom prst="rect">
            <a:avLst/>
          </a:prstGeom>
          <a:noFill/>
          <a:ln>
            <a:noFill/>
          </a:ln>
        </p:spPr>
      </p:pic>
      <p:sp>
        <p:nvSpPr>
          <p:cNvPr id="140" name="Google Shape;140;p60"/>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1" name="Google Shape;141;p60"/>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2" name="Google Shape;142;p60"/>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Split - Green">
  <p:cSld name="Split - Green">
    <p:spTree>
      <p:nvGrpSpPr>
        <p:cNvPr id="1" name="Shape 143"/>
        <p:cNvGrpSpPr/>
        <p:nvPr/>
      </p:nvGrpSpPr>
      <p:grpSpPr>
        <a:xfrm>
          <a:off x="0" y="0"/>
          <a:ext cx="0" cy="0"/>
          <a:chOff x="0" y="0"/>
          <a:chExt cx="0" cy="0"/>
        </a:xfrm>
      </p:grpSpPr>
      <p:sp>
        <p:nvSpPr>
          <p:cNvPr id="144" name="Google Shape;144;p6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145" name="Google Shape;145;p61"/>
          <p:cNvSpPr/>
          <p:nvPr/>
        </p:nvSpPr>
        <p:spPr>
          <a:xfrm>
            <a:off x="0" y="0"/>
            <a:ext cx="357254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016794"/>
              </a:solidFill>
              <a:latin typeface="Calibri"/>
              <a:ea typeface="Calibri"/>
              <a:cs typeface="Calibri"/>
              <a:sym typeface="Calibri"/>
            </a:endParaRPr>
          </a:p>
        </p:txBody>
      </p:sp>
      <p:pic>
        <p:nvPicPr>
          <p:cNvPr id="146" name="Google Shape;146;p61"/>
          <p:cNvPicPr preferRelativeResize="0"/>
          <p:nvPr/>
        </p:nvPicPr>
        <p:blipFill rotWithShape="1">
          <a:blip r:embed="rId2">
            <a:alphaModFix amt="20000"/>
          </a:blip>
          <a:srcRect l="4826" t="9031" r="39371" b="9029"/>
          <a:stretch/>
        </p:blipFill>
        <p:spPr>
          <a:xfrm>
            <a:off x="0" y="0"/>
            <a:ext cx="3572540" cy="6858000"/>
          </a:xfrm>
          <a:prstGeom prst="rect">
            <a:avLst/>
          </a:prstGeom>
          <a:noFill/>
          <a:ln>
            <a:noFill/>
          </a:ln>
        </p:spPr>
      </p:pic>
      <p:sp>
        <p:nvSpPr>
          <p:cNvPr id="147" name="Google Shape;147;p61"/>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3200"/>
              <a:buNone/>
              <a:defRPr sz="3200" b="1">
                <a:solidFill>
                  <a:schemeClr val="accent2"/>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8" name="Google Shape;148;p61"/>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4"/>
              </a:buClr>
              <a:buSzPts val="2800"/>
              <a:buChar char="•"/>
              <a:defRPr>
                <a:solidFill>
                  <a:schemeClr val="dk1"/>
                </a:solidFill>
              </a:defRPr>
            </a:lvl1pPr>
            <a:lvl2pPr marL="914400" lvl="1" indent="-381000" algn="l">
              <a:lnSpc>
                <a:spcPct val="90000"/>
              </a:lnSpc>
              <a:spcBef>
                <a:spcPts val="500"/>
              </a:spcBef>
              <a:spcAft>
                <a:spcPts val="0"/>
              </a:spcAft>
              <a:buClr>
                <a:schemeClr val="accent4"/>
              </a:buClr>
              <a:buSzPts val="2400"/>
              <a:buChar char="•"/>
              <a:defRPr>
                <a:solidFill>
                  <a:schemeClr val="dk1"/>
                </a:solidFill>
              </a:defRPr>
            </a:lvl2pPr>
            <a:lvl3pPr marL="1371600" lvl="2" indent="-355600" algn="l">
              <a:lnSpc>
                <a:spcPct val="90000"/>
              </a:lnSpc>
              <a:spcBef>
                <a:spcPts val="500"/>
              </a:spcBef>
              <a:spcAft>
                <a:spcPts val="0"/>
              </a:spcAft>
              <a:buClr>
                <a:schemeClr val="accent4"/>
              </a:buClr>
              <a:buSzPts val="2000"/>
              <a:buChar char="•"/>
              <a:defRPr>
                <a:solidFill>
                  <a:schemeClr val="dk1"/>
                </a:solidFill>
              </a:defRPr>
            </a:lvl3pPr>
            <a:lvl4pPr marL="1828800" lvl="3" indent="-342900" algn="l">
              <a:lnSpc>
                <a:spcPct val="90000"/>
              </a:lnSpc>
              <a:spcBef>
                <a:spcPts val="500"/>
              </a:spcBef>
              <a:spcAft>
                <a:spcPts val="0"/>
              </a:spcAft>
              <a:buClr>
                <a:schemeClr val="accent4"/>
              </a:buClr>
              <a:buSzPts val="1800"/>
              <a:buChar char="•"/>
              <a:defRPr>
                <a:solidFill>
                  <a:schemeClr val="dk1"/>
                </a:solidFill>
              </a:defRPr>
            </a:lvl4pPr>
            <a:lvl5pPr marL="2286000" lvl="4" indent="-342900" algn="l">
              <a:lnSpc>
                <a:spcPct val="90000"/>
              </a:lnSpc>
              <a:spcBef>
                <a:spcPts val="500"/>
              </a:spcBef>
              <a:spcAft>
                <a:spcPts val="0"/>
              </a:spcAft>
              <a:buClr>
                <a:schemeClr val="accent4"/>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9" name="Google Shape;149;p61"/>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mp; Text - Blue">
  <p:cSld name="Title &amp; Text - Blue">
    <p:spTree>
      <p:nvGrpSpPr>
        <p:cNvPr id="1" name="Shape 150"/>
        <p:cNvGrpSpPr/>
        <p:nvPr/>
      </p:nvGrpSpPr>
      <p:grpSpPr>
        <a:xfrm>
          <a:off x="0" y="0"/>
          <a:ext cx="0" cy="0"/>
          <a:chOff x="0" y="0"/>
          <a:chExt cx="0" cy="0"/>
        </a:xfrm>
      </p:grpSpPr>
      <p:sp>
        <p:nvSpPr>
          <p:cNvPr id="151" name="Google Shape;151;p62"/>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52" name="Google Shape;152;p62"/>
          <p:cNvCxnSpPr/>
          <p:nvPr/>
        </p:nvCxnSpPr>
        <p:spPr>
          <a:xfrm rot="10800000" flipH="1">
            <a:off x="656024" y="1635973"/>
            <a:ext cx="10820189" cy="33878"/>
          </a:xfrm>
          <a:prstGeom prst="straightConnector1">
            <a:avLst/>
          </a:prstGeom>
          <a:noFill/>
          <a:ln w="9525" cap="flat" cmpd="sng">
            <a:solidFill>
              <a:srgbClr val="036794"/>
            </a:solidFill>
            <a:prstDash val="solid"/>
            <a:miter lim="800000"/>
            <a:headEnd type="none" w="sm" len="sm"/>
            <a:tailEnd type="none" w="sm" len="sm"/>
          </a:ln>
        </p:spPr>
      </p:cxnSp>
      <p:sp>
        <p:nvSpPr>
          <p:cNvPr id="153" name="Google Shape;153;p62"/>
          <p:cNvSpPr/>
          <p:nvPr/>
        </p:nvSpPr>
        <p:spPr>
          <a:xfrm>
            <a:off x="7858954" y="1589835"/>
            <a:ext cx="3617259" cy="92275"/>
          </a:xfrm>
          <a:prstGeom prst="rect">
            <a:avLst/>
          </a:prstGeom>
          <a:solidFill>
            <a:srgbClr val="03679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154" name="Google Shape;154;p62"/>
          <p:cNvSpPr txBox="1">
            <a:spLocks noGrp="1"/>
          </p:cNvSpPr>
          <p:nvPr>
            <p:ph type="body" idx="1"/>
          </p:nvPr>
        </p:nvSpPr>
        <p:spPr>
          <a:xfrm>
            <a:off x="656022" y="1971675"/>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5" name="Google Shape;155;p62"/>
          <p:cNvSpPr txBox="1">
            <a:spLocks noGrp="1"/>
          </p:cNvSpPr>
          <p:nvPr>
            <p:ph type="body" idx="2"/>
          </p:nvPr>
        </p:nvSpPr>
        <p:spPr>
          <a:xfrm>
            <a:off x="656021" y="2614613"/>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mp; Text - Purple">
  <p:cSld name="Title &amp; Text - Purple">
    <p:spTree>
      <p:nvGrpSpPr>
        <p:cNvPr id="1" name="Shape 156"/>
        <p:cNvGrpSpPr/>
        <p:nvPr/>
      </p:nvGrpSpPr>
      <p:grpSpPr>
        <a:xfrm>
          <a:off x="0" y="0"/>
          <a:ext cx="0" cy="0"/>
          <a:chOff x="0" y="0"/>
          <a:chExt cx="0" cy="0"/>
        </a:xfrm>
      </p:grpSpPr>
      <p:sp>
        <p:nvSpPr>
          <p:cNvPr id="157" name="Google Shape;157;p63"/>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58" name="Google Shape;158;p63"/>
          <p:cNvCxnSpPr/>
          <p:nvPr/>
        </p:nvCxnSpPr>
        <p:spPr>
          <a:xfrm rot="10800000" flipH="1">
            <a:off x="656024" y="1635973"/>
            <a:ext cx="10820189" cy="33878"/>
          </a:xfrm>
          <a:prstGeom prst="straightConnector1">
            <a:avLst/>
          </a:prstGeom>
          <a:noFill/>
          <a:ln w="9525" cap="flat" cmpd="sng">
            <a:solidFill>
              <a:schemeClr val="accent3"/>
            </a:solidFill>
            <a:prstDash val="solid"/>
            <a:miter lim="800000"/>
            <a:headEnd type="none" w="sm" len="sm"/>
            <a:tailEnd type="none" w="sm" len="sm"/>
          </a:ln>
        </p:spPr>
      </p:cxnSp>
      <p:sp>
        <p:nvSpPr>
          <p:cNvPr id="159" name="Google Shape;159;p63"/>
          <p:cNvSpPr/>
          <p:nvPr/>
        </p:nvSpPr>
        <p:spPr>
          <a:xfrm>
            <a:off x="7858954" y="1589835"/>
            <a:ext cx="3617259" cy="92275"/>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160" name="Google Shape;160;p63"/>
          <p:cNvSpPr txBox="1">
            <a:spLocks noGrp="1"/>
          </p:cNvSpPr>
          <p:nvPr>
            <p:ph type="body" idx="1"/>
          </p:nvPr>
        </p:nvSpPr>
        <p:spPr>
          <a:xfrm>
            <a:off x="656022" y="1971675"/>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1" name="Google Shape;161;p63"/>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mp; Text - Green">
  <p:cSld name="Title &amp; Text - Green">
    <p:spTree>
      <p:nvGrpSpPr>
        <p:cNvPr id="1" name="Shape 162"/>
        <p:cNvGrpSpPr/>
        <p:nvPr/>
      </p:nvGrpSpPr>
      <p:grpSpPr>
        <a:xfrm>
          <a:off x="0" y="0"/>
          <a:ext cx="0" cy="0"/>
          <a:chOff x="0" y="0"/>
          <a:chExt cx="0" cy="0"/>
        </a:xfrm>
      </p:grpSpPr>
      <p:sp>
        <p:nvSpPr>
          <p:cNvPr id="163" name="Google Shape;163;p6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64" name="Google Shape;164;p64"/>
          <p:cNvCxnSpPr/>
          <p:nvPr/>
        </p:nvCxnSpPr>
        <p:spPr>
          <a:xfrm rot="10800000" flipH="1">
            <a:off x="656024" y="1635973"/>
            <a:ext cx="10820189" cy="33878"/>
          </a:xfrm>
          <a:prstGeom prst="straightConnector1">
            <a:avLst/>
          </a:prstGeom>
          <a:noFill/>
          <a:ln w="9525" cap="flat" cmpd="sng">
            <a:solidFill>
              <a:schemeClr val="accent4"/>
            </a:solidFill>
            <a:prstDash val="solid"/>
            <a:miter lim="800000"/>
            <a:headEnd type="none" w="sm" len="sm"/>
            <a:tailEnd type="none" w="sm" len="sm"/>
          </a:ln>
        </p:spPr>
      </p:cxnSp>
      <p:sp>
        <p:nvSpPr>
          <p:cNvPr id="165" name="Google Shape;165;p64"/>
          <p:cNvSpPr/>
          <p:nvPr/>
        </p:nvSpPr>
        <p:spPr>
          <a:xfrm>
            <a:off x="7858954" y="1589835"/>
            <a:ext cx="3617259" cy="92275"/>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166" name="Google Shape;166;p64"/>
          <p:cNvSpPr txBox="1">
            <a:spLocks noGrp="1"/>
          </p:cNvSpPr>
          <p:nvPr>
            <p:ph type="body" idx="1"/>
          </p:nvPr>
        </p:nvSpPr>
        <p:spPr>
          <a:xfrm>
            <a:off x="656022" y="1971675"/>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7" name="Google Shape;167;p64"/>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mp; Two Column - Purple">
  <p:cSld name="Title &amp; Two Column - Purple">
    <p:spTree>
      <p:nvGrpSpPr>
        <p:cNvPr id="1" name="Shape 168"/>
        <p:cNvGrpSpPr/>
        <p:nvPr/>
      </p:nvGrpSpPr>
      <p:grpSpPr>
        <a:xfrm>
          <a:off x="0" y="0"/>
          <a:ext cx="0" cy="0"/>
          <a:chOff x="0" y="0"/>
          <a:chExt cx="0" cy="0"/>
        </a:xfrm>
      </p:grpSpPr>
      <p:sp>
        <p:nvSpPr>
          <p:cNvPr id="169" name="Google Shape;169;p65"/>
          <p:cNvSpPr/>
          <p:nvPr/>
        </p:nvSpPr>
        <p:spPr>
          <a:xfrm>
            <a:off x="0" y="0"/>
            <a:ext cx="12192000" cy="1609344"/>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grpSp>
        <p:nvGrpSpPr>
          <p:cNvPr id="170" name="Google Shape;170;p65"/>
          <p:cNvGrpSpPr/>
          <p:nvPr/>
        </p:nvGrpSpPr>
        <p:grpSpPr>
          <a:xfrm>
            <a:off x="-208789" y="0"/>
            <a:ext cx="12609576" cy="2174490"/>
            <a:chOff x="-1" y="5043119"/>
            <a:chExt cx="12192000" cy="1814883"/>
          </a:xfrm>
        </p:grpSpPr>
        <p:pic>
          <p:nvPicPr>
            <p:cNvPr id="171" name="Google Shape;171;p65"/>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72" name="Google Shape;172;p65"/>
            <p:cNvPicPr preferRelativeResize="0"/>
            <p:nvPr/>
          </p:nvPicPr>
          <p:blipFill rotWithShape="1">
            <a:blip r:embed="rId2">
              <a:alphaModFix amt="20000"/>
            </a:blip>
            <a:srcRect l="54597" t="31445" r="16825" b="9028"/>
            <a:stretch/>
          </p:blipFill>
          <p:spPr>
            <a:xfrm rot="5400000">
              <a:off x="8435259" y="3077812"/>
              <a:ext cx="1791433" cy="5722047"/>
            </a:xfrm>
            <a:prstGeom prst="rect">
              <a:avLst/>
            </a:prstGeom>
            <a:noFill/>
            <a:ln>
              <a:noFill/>
            </a:ln>
          </p:spPr>
        </p:pic>
      </p:grpSp>
      <p:sp>
        <p:nvSpPr>
          <p:cNvPr id="173" name="Google Shape;173;p65"/>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4" name="Google Shape;174;p65"/>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5" name="Google Shape;175;p65"/>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6" name="Google Shape;176;p65"/>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7" name="Google Shape;177;p65"/>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8" name="Google Shape;178;p65"/>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9" name="Google Shape;179;p65"/>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mp; Two Column - Teal">
  <p:cSld name="Title &amp; Two Column - Teal">
    <p:spTree>
      <p:nvGrpSpPr>
        <p:cNvPr id="1" name="Shape 180"/>
        <p:cNvGrpSpPr/>
        <p:nvPr/>
      </p:nvGrpSpPr>
      <p:grpSpPr>
        <a:xfrm>
          <a:off x="0" y="0"/>
          <a:ext cx="0" cy="0"/>
          <a:chOff x="0" y="0"/>
          <a:chExt cx="0" cy="0"/>
        </a:xfrm>
      </p:grpSpPr>
      <p:sp>
        <p:nvSpPr>
          <p:cNvPr id="181" name="Google Shape;181;p66"/>
          <p:cNvSpPr/>
          <p:nvPr/>
        </p:nvSpPr>
        <p:spPr>
          <a:xfrm>
            <a:off x="0" y="0"/>
            <a:ext cx="12192000" cy="1609344"/>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grpSp>
        <p:nvGrpSpPr>
          <p:cNvPr id="182" name="Google Shape;182;p66"/>
          <p:cNvGrpSpPr/>
          <p:nvPr/>
        </p:nvGrpSpPr>
        <p:grpSpPr>
          <a:xfrm>
            <a:off x="-208789" y="0"/>
            <a:ext cx="12609576" cy="2174490"/>
            <a:chOff x="-1" y="5043119"/>
            <a:chExt cx="12192000" cy="1814883"/>
          </a:xfrm>
        </p:grpSpPr>
        <p:pic>
          <p:nvPicPr>
            <p:cNvPr id="183" name="Google Shape;183;p66"/>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84" name="Google Shape;184;p66"/>
            <p:cNvPicPr preferRelativeResize="0"/>
            <p:nvPr/>
          </p:nvPicPr>
          <p:blipFill rotWithShape="1">
            <a:blip r:embed="rId2">
              <a:alphaModFix amt="20000"/>
            </a:blip>
            <a:srcRect l="54597" t="31445" r="16825" b="9028"/>
            <a:stretch/>
          </p:blipFill>
          <p:spPr>
            <a:xfrm rot="5400000">
              <a:off x="8435259" y="3077812"/>
              <a:ext cx="1791433" cy="5722047"/>
            </a:xfrm>
            <a:prstGeom prst="rect">
              <a:avLst/>
            </a:prstGeom>
            <a:noFill/>
            <a:ln>
              <a:noFill/>
            </a:ln>
          </p:spPr>
        </p:pic>
      </p:grpSp>
      <p:sp>
        <p:nvSpPr>
          <p:cNvPr id="185" name="Google Shape;185;p66"/>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6" name="Google Shape;186;p66"/>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7" name="Google Shape;187;p66"/>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8" name="Google Shape;188;p66"/>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9" name="Google Shape;189;p66"/>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0" name="Google Shape;190;p66"/>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1" name="Google Shape;191;p66"/>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mp; Two Column - Green">
  <p:cSld name="Title &amp; Two Column - Green">
    <p:spTree>
      <p:nvGrpSpPr>
        <p:cNvPr id="1" name="Shape 192"/>
        <p:cNvGrpSpPr/>
        <p:nvPr/>
      </p:nvGrpSpPr>
      <p:grpSpPr>
        <a:xfrm>
          <a:off x="0" y="0"/>
          <a:ext cx="0" cy="0"/>
          <a:chOff x="0" y="0"/>
          <a:chExt cx="0" cy="0"/>
        </a:xfrm>
      </p:grpSpPr>
      <p:sp>
        <p:nvSpPr>
          <p:cNvPr id="193" name="Google Shape;193;p67"/>
          <p:cNvSpPr/>
          <p:nvPr/>
        </p:nvSpPr>
        <p:spPr>
          <a:xfrm>
            <a:off x="0" y="0"/>
            <a:ext cx="12192000" cy="1609344"/>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grpSp>
        <p:nvGrpSpPr>
          <p:cNvPr id="194" name="Google Shape;194;p67"/>
          <p:cNvGrpSpPr/>
          <p:nvPr/>
        </p:nvGrpSpPr>
        <p:grpSpPr>
          <a:xfrm>
            <a:off x="-208789" y="0"/>
            <a:ext cx="12609576" cy="2174490"/>
            <a:chOff x="-1" y="5043119"/>
            <a:chExt cx="12192000" cy="1814883"/>
          </a:xfrm>
        </p:grpSpPr>
        <p:pic>
          <p:nvPicPr>
            <p:cNvPr id="195" name="Google Shape;195;p67"/>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96" name="Google Shape;196;p67"/>
            <p:cNvPicPr preferRelativeResize="0"/>
            <p:nvPr/>
          </p:nvPicPr>
          <p:blipFill rotWithShape="1">
            <a:blip r:embed="rId2">
              <a:alphaModFix amt="20000"/>
            </a:blip>
            <a:srcRect l="54597" t="31445" r="16825" b="9028"/>
            <a:stretch/>
          </p:blipFill>
          <p:spPr>
            <a:xfrm rot="5400000">
              <a:off x="8435259" y="3077812"/>
              <a:ext cx="1791433" cy="5722047"/>
            </a:xfrm>
            <a:prstGeom prst="rect">
              <a:avLst/>
            </a:prstGeom>
            <a:noFill/>
            <a:ln>
              <a:noFill/>
            </a:ln>
          </p:spPr>
        </p:pic>
      </p:grpSp>
      <p:cxnSp>
        <p:nvCxnSpPr>
          <p:cNvPr id="197" name="Google Shape;197;p67"/>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98" name="Google Shape;198;p67"/>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9" name="Google Shape;199;p67"/>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0" name="Google Shape;200;p67"/>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1" name="Google Shape;201;p67"/>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2" name="Google Shape;202;p67"/>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3" name="Google Shape;203;p67"/>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4" name="Google Shape;204;p67"/>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 Colored Background - Purple">
  <p:cSld name="Title on Colored Background - Purple">
    <p:spTree>
      <p:nvGrpSpPr>
        <p:cNvPr id="1" name="Shape 205"/>
        <p:cNvGrpSpPr/>
        <p:nvPr/>
      </p:nvGrpSpPr>
      <p:grpSpPr>
        <a:xfrm>
          <a:off x="0" y="0"/>
          <a:ext cx="0" cy="0"/>
          <a:chOff x="0" y="0"/>
          <a:chExt cx="0" cy="0"/>
        </a:xfrm>
      </p:grpSpPr>
      <p:sp>
        <p:nvSpPr>
          <p:cNvPr id="206" name="Google Shape;206;p68"/>
          <p:cNvSpPr/>
          <p:nvPr/>
        </p:nvSpPr>
        <p:spPr>
          <a:xfrm>
            <a:off x="0" y="3541"/>
            <a:ext cx="1219200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207" name="Google Shape;207;p68"/>
          <p:cNvSpPr/>
          <p:nvPr/>
        </p:nvSpPr>
        <p:spPr>
          <a:xfrm>
            <a:off x="1941095" y="2837119"/>
            <a:ext cx="8293768" cy="1094802"/>
          </a:xfrm>
          <a:prstGeom prst="rect">
            <a:avLst/>
          </a:prstGeom>
          <a:noFill/>
          <a:ln w="5715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208" name="Google Shape;208;p68"/>
          <p:cNvSpPr/>
          <p:nvPr/>
        </p:nvSpPr>
        <p:spPr>
          <a:xfrm>
            <a:off x="2610678" y="2502568"/>
            <a:ext cx="6997148" cy="802106"/>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pic>
        <p:nvPicPr>
          <p:cNvPr id="209" name="Google Shape;209;p68"/>
          <p:cNvPicPr preferRelativeResize="0"/>
          <p:nvPr/>
        </p:nvPicPr>
        <p:blipFill rotWithShape="1">
          <a:blip r:embed="rId2">
            <a:alphaModFix amt="20000"/>
          </a:blip>
          <a:srcRect l="60398" t="16294" r="3320" b="6458"/>
          <a:stretch/>
        </p:blipFill>
        <p:spPr>
          <a:xfrm rot="5400000">
            <a:off x="4171319" y="95874"/>
            <a:ext cx="3849350" cy="12192003"/>
          </a:xfrm>
          <a:prstGeom prst="rect">
            <a:avLst/>
          </a:prstGeom>
          <a:noFill/>
          <a:ln>
            <a:noFill/>
          </a:ln>
        </p:spPr>
      </p:pic>
      <p:sp>
        <p:nvSpPr>
          <p:cNvPr id="210" name="Google Shape;210;p68"/>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1" name="Google Shape;211;p68"/>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ver - Purple Background">
  <p:cSld name="Cover - Purple Background">
    <p:bg>
      <p:bgPr>
        <a:blipFill>
          <a:blip r:embed="rId2">
            <a:alphaModFix/>
          </a:blip>
          <a:stretch>
            <a:fillRect/>
          </a:stretch>
        </a:blipFill>
        <a:effectLst/>
      </p:bgPr>
    </p:bg>
    <p:spTree>
      <p:nvGrpSpPr>
        <p:cNvPr id="1" name="Shape 22"/>
        <p:cNvGrpSpPr/>
        <p:nvPr/>
      </p:nvGrpSpPr>
      <p:grpSpPr>
        <a:xfrm>
          <a:off x="0" y="0"/>
          <a:ext cx="0" cy="0"/>
          <a:chOff x="0" y="0"/>
          <a:chExt cx="0" cy="0"/>
        </a:xfrm>
      </p:grpSpPr>
      <p:sp>
        <p:nvSpPr>
          <p:cNvPr id="23" name="Google Shape;23;p42"/>
          <p:cNvSpPr/>
          <p:nvPr/>
        </p:nvSpPr>
        <p:spPr>
          <a:xfrm>
            <a:off x="0" y="0"/>
            <a:ext cx="12192000" cy="6858000"/>
          </a:xfrm>
          <a:prstGeom prst="rect">
            <a:avLst/>
          </a:prstGeom>
          <a:solidFill>
            <a:srgbClr val="97467D">
              <a:alpha val="77254"/>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24" name="Google Shape;24;p42"/>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 name="Google Shape;25;p42"/>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 name="Google Shape;26;p42"/>
          <p:cNvSpPr/>
          <p:nvPr/>
        </p:nvSpPr>
        <p:spPr>
          <a:xfrm>
            <a:off x="5083215" y="2704632"/>
            <a:ext cx="2025570" cy="119131"/>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405E79"/>
              </a:solidFill>
              <a:latin typeface="Calibri"/>
              <a:ea typeface="Calibri"/>
              <a:cs typeface="Calibri"/>
              <a:sym typeface="Calibri"/>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on Colored Background - Green">
  <p:cSld name="Title on Colored Background - Green">
    <p:spTree>
      <p:nvGrpSpPr>
        <p:cNvPr id="1" name="Shape 212"/>
        <p:cNvGrpSpPr/>
        <p:nvPr/>
      </p:nvGrpSpPr>
      <p:grpSpPr>
        <a:xfrm>
          <a:off x="0" y="0"/>
          <a:ext cx="0" cy="0"/>
          <a:chOff x="0" y="0"/>
          <a:chExt cx="0" cy="0"/>
        </a:xfrm>
      </p:grpSpPr>
      <p:sp>
        <p:nvSpPr>
          <p:cNvPr id="213" name="Google Shape;213;p69"/>
          <p:cNvSpPr/>
          <p:nvPr/>
        </p:nvSpPr>
        <p:spPr>
          <a:xfrm>
            <a:off x="0" y="3541"/>
            <a:ext cx="1219200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214" name="Google Shape;214;p69"/>
          <p:cNvSpPr/>
          <p:nvPr/>
        </p:nvSpPr>
        <p:spPr>
          <a:xfrm>
            <a:off x="1941095" y="2837119"/>
            <a:ext cx="8293768" cy="1094802"/>
          </a:xfrm>
          <a:prstGeom prst="rect">
            <a:avLst/>
          </a:prstGeom>
          <a:noFill/>
          <a:ln w="571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215" name="Google Shape;215;p69"/>
          <p:cNvSpPr/>
          <p:nvPr/>
        </p:nvSpPr>
        <p:spPr>
          <a:xfrm>
            <a:off x="2610678" y="2502568"/>
            <a:ext cx="6997148" cy="80210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pic>
        <p:nvPicPr>
          <p:cNvPr id="216" name="Google Shape;216;p69"/>
          <p:cNvPicPr preferRelativeResize="0"/>
          <p:nvPr/>
        </p:nvPicPr>
        <p:blipFill rotWithShape="1">
          <a:blip r:embed="rId2">
            <a:alphaModFix amt="20000"/>
          </a:blip>
          <a:srcRect l="60398" t="16294" r="3320" b="6458"/>
          <a:stretch/>
        </p:blipFill>
        <p:spPr>
          <a:xfrm rot="5400000">
            <a:off x="4171319" y="95874"/>
            <a:ext cx="3849350" cy="12192003"/>
          </a:xfrm>
          <a:prstGeom prst="rect">
            <a:avLst/>
          </a:prstGeom>
          <a:noFill/>
          <a:ln>
            <a:noFill/>
          </a:ln>
        </p:spPr>
      </p:pic>
      <p:sp>
        <p:nvSpPr>
          <p:cNvPr id="217" name="Google Shape;217;p69"/>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8" name="Google Shape;218;p69"/>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 Colored Background - Blue">
  <p:cSld name="Title on Colored Background - Blue">
    <p:spTree>
      <p:nvGrpSpPr>
        <p:cNvPr id="1" name="Shape 27"/>
        <p:cNvGrpSpPr/>
        <p:nvPr/>
      </p:nvGrpSpPr>
      <p:grpSpPr>
        <a:xfrm>
          <a:off x="0" y="0"/>
          <a:ext cx="0" cy="0"/>
          <a:chOff x="0" y="0"/>
          <a:chExt cx="0" cy="0"/>
        </a:xfrm>
      </p:grpSpPr>
      <p:sp>
        <p:nvSpPr>
          <p:cNvPr id="28" name="Google Shape;28;p43"/>
          <p:cNvSpPr/>
          <p:nvPr/>
        </p:nvSpPr>
        <p:spPr>
          <a:xfrm>
            <a:off x="0" y="3541"/>
            <a:ext cx="1219200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29" name="Google Shape;29;p43"/>
          <p:cNvSpPr/>
          <p:nvPr/>
        </p:nvSpPr>
        <p:spPr>
          <a:xfrm>
            <a:off x="1941095" y="2837119"/>
            <a:ext cx="8293768" cy="1094802"/>
          </a:xfrm>
          <a:prstGeom prst="rect">
            <a:avLst/>
          </a:prstGeom>
          <a:noFill/>
          <a:ln w="5715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30" name="Google Shape;30;p43"/>
          <p:cNvSpPr/>
          <p:nvPr/>
        </p:nvSpPr>
        <p:spPr>
          <a:xfrm>
            <a:off x="2610678" y="2502568"/>
            <a:ext cx="6997148" cy="802106"/>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pic>
        <p:nvPicPr>
          <p:cNvPr id="31" name="Google Shape;31;p43"/>
          <p:cNvPicPr preferRelativeResize="0"/>
          <p:nvPr/>
        </p:nvPicPr>
        <p:blipFill rotWithShape="1">
          <a:blip r:embed="rId2">
            <a:alphaModFix amt="20000"/>
          </a:blip>
          <a:srcRect l="60398" t="16294" r="3320" b="6458"/>
          <a:stretch/>
        </p:blipFill>
        <p:spPr>
          <a:xfrm rot="5400000">
            <a:off x="4171319" y="95874"/>
            <a:ext cx="3849350" cy="12192003"/>
          </a:xfrm>
          <a:prstGeom prst="rect">
            <a:avLst/>
          </a:prstGeom>
          <a:noFill/>
          <a:ln>
            <a:noFill/>
          </a:ln>
        </p:spPr>
      </p:pic>
      <p:sp>
        <p:nvSpPr>
          <p:cNvPr id="32" name="Google Shape;32;p43"/>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 name="Google Shape;33;p43"/>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mp; Text - Teal">
  <p:cSld name="Title &amp; Text - Teal">
    <p:spTree>
      <p:nvGrpSpPr>
        <p:cNvPr id="1" name="Shape 34"/>
        <p:cNvGrpSpPr/>
        <p:nvPr/>
      </p:nvGrpSpPr>
      <p:grpSpPr>
        <a:xfrm>
          <a:off x="0" y="0"/>
          <a:ext cx="0" cy="0"/>
          <a:chOff x="0" y="0"/>
          <a:chExt cx="0" cy="0"/>
        </a:xfrm>
      </p:grpSpPr>
      <p:sp>
        <p:nvSpPr>
          <p:cNvPr id="35" name="Google Shape;35;p4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36" name="Google Shape;36;p44"/>
          <p:cNvCxnSpPr/>
          <p:nvPr/>
        </p:nvCxnSpPr>
        <p:spPr>
          <a:xfrm rot="10800000" flipH="1">
            <a:off x="656024" y="1635973"/>
            <a:ext cx="10820189" cy="33878"/>
          </a:xfrm>
          <a:prstGeom prst="straightConnector1">
            <a:avLst/>
          </a:prstGeom>
          <a:noFill/>
          <a:ln w="9525" cap="flat" cmpd="sng">
            <a:solidFill>
              <a:schemeClr val="accent5"/>
            </a:solidFill>
            <a:prstDash val="solid"/>
            <a:miter lim="800000"/>
            <a:headEnd type="none" w="sm" len="sm"/>
            <a:tailEnd type="none" w="sm" len="sm"/>
          </a:ln>
        </p:spPr>
      </p:cxnSp>
      <p:sp>
        <p:nvSpPr>
          <p:cNvPr id="37" name="Google Shape;37;p44"/>
          <p:cNvSpPr/>
          <p:nvPr/>
        </p:nvSpPr>
        <p:spPr>
          <a:xfrm>
            <a:off x="7858954" y="1589835"/>
            <a:ext cx="3617259" cy="92275"/>
          </a:xfrm>
          <a:prstGeom prst="rect">
            <a:avLst/>
          </a:prstGeom>
          <a:solidFill>
            <a:schemeClr val="accent5"/>
          </a:solidFill>
          <a:ln w="127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38" name="Google Shape;38;p44"/>
          <p:cNvSpPr txBox="1">
            <a:spLocks noGrp="1"/>
          </p:cNvSpPr>
          <p:nvPr>
            <p:ph type="body" idx="1"/>
          </p:nvPr>
        </p:nvSpPr>
        <p:spPr>
          <a:xfrm>
            <a:off x="656022" y="1971676"/>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 name="Google Shape;39;p44"/>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mp; Text with Dots - Teal">
  <p:cSld name="Title &amp; Text with Dots - Teal">
    <p:spTree>
      <p:nvGrpSpPr>
        <p:cNvPr id="1" name="Shape 40"/>
        <p:cNvGrpSpPr/>
        <p:nvPr/>
      </p:nvGrpSpPr>
      <p:grpSpPr>
        <a:xfrm>
          <a:off x="0" y="0"/>
          <a:ext cx="0" cy="0"/>
          <a:chOff x="0" y="0"/>
          <a:chExt cx="0" cy="0"/>
        </a:xfrm>
      </p:grpSpPr>
      <p:sp>
        <p:nvSpPr>
          <p:cNvPr id="41" name="Google Shape;41;p4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45"/>
          <p:cNvSpPr txBox="1">
            <a:spLocks noGrp="1"/>
          </p:cNvSpPr>
          <p:nvPr>
            <p:ph type="body" idx="1"/>
          </p:nvPr>
        </p:nvSpPr>
        <p:spPr>
          <a:xfrm>
            <a:off x="656022" y="1690688"/>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 name="Google Shape;43;p45"/>
          <p:cNvSpPr txBox="1">
            <a:spLocks noGrp="1"/>
          </p:cNvSpPr>
          <p:nvPr>
            <p:ph type="body" idx="2"/>
          </p:nvPr>
        </p:nvSpPr>
        <p:spPr>
          <a:xfrm>
            <a:off x="656021" y="2333624"/>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grpSp>
        <p:nvGrpSpPr>
          <p:cNvPr id="44" name="Google Shape;44;p45"/>
          <p:cNvGrpSpPr/>
          <p:nvPr/>
        </p:nvGrpSpPr>
        <p:grpSpPr>
          <a:xfrm>
            <a:off x="0" y="5303520"/>
            <a:ext cx="12191999" cy="1639827"/>
            <a:chOff x="0" y="5303520"/>
            <a:chExt cx="12191999" cy="1639827"/>
          </a:xfrm>
        </p:grpSpPr>
        <p:pic>
          <p:nvPicPr>
            <p:cNvPr id="45" name="Google Shape;45;p45"/>
            <p:cNvPicPr preferRelativeResize="0"/>
            <p:nvPr/>
          </p:nvPicPr>
          <p:blipFill rotWithShape="1">
            <a:blip r:embed="rId2">
              <a:alphaModFix amt="20000"/>
            </a:blip>
            <a:srcRect l="59835" t="10673" r="12104" b="6770"/>
            <a:stretch/>
          </p:blipFill>
          <p:spPr>
            <a:xfrm rot="5400000">
              <a:off x="2302155" y="3001365"/>
              <a:ext cx="1639827" cy="6244138"/>
            </a:xfrm>
            <a:prstGeom prst="rect">
              <a:avLst/>
            </a:prstGeom>
            <a:noFill/>
            <a:ln>
              <a:noFill/>
            </a:ln>
          </p:spPr>
        </p:pic>
        <p:pic>
          <p:nvPicPr>
            <p:cNvPr id="46" name="Google Shape;46;p45"/>
            <p:cNvPicPr preferRelativeResize="0"/>
            <p:nvPr/>
          </p:nvPicPr>
          <p:blipFill rotWithShape="1">
            <a:blip r:embed="rId2">
              <a:alphaModFix amt="20000"/>
            </a:blip>
            <a:srcRect l="60063" t="10673" r="11952" b="6770"/>
            <a:stretch/>
          </p:blipFill>
          <p:spPr>
            <a:xfrm rot="5400000">
              <a:off x="8439135" y="3108523"/>
              <a:ext cx="1557867" cy="5947862"/>
            </a:xfrm>
            <a:prstGeom prst="rect">
              <a:avLst/>
            </a:prstGeom>
            <a:noFill/>
            <a:ln>
              <a:noFill/>
            </a:ln>
          </p:spPr>
        </p:pic>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mp; Two Column - Blue">
  <p:cSld name="Title &amp; Two Column - Blue">
    <p:spTree>
      <p:nvGrpSpPr>
        <p:cNvPr id="1" name="Shape 47"/>
        <p:cNvGrpSpPr/>
        <p:nvPr/>
      </p:nvGrpSpPr>
      <p:grpSpPr>
        <a:xfrm>
          <a:off x="0" y="0"/>
          <a:ext cx="0" cy="0"/>
          <a:chOff x="0" y="0"/>
          <a:chExt cx="0" cy="0"/>
        </a:xfrm>
      </p:grpSpPr>
      <p:sp>
        <p:nvSpPr>
          <p:cNvPr id="48" name="Google Shape;48;p46"/>
          <p:cNvSpPr/>
          <p:nvPr/>
        </p:nvSpPr>
        <p:spPr>
          <a:xfrm>
            <a:off x="0" y="0"/>
            <a:ext cx="12192000" cy="1609344"/>
          </a:xfrm>
          <a:prstGeom prst="rect">
            <a:avLst/>
          </a:prstGeom>
          <a:solidFill>
            <a:srgbClr val="01679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grpSp>
        <p:nvGrpSpPr>
          <p:cNvPr id="49" name="Google Shape;49;p46"/>
          <p:cNvGrpSpPr/>
          <p:nvPr/>
        </p:nvGrpSpPr>
        <p:grpSpPr>
          <a:xfrm>
            <a:off x="-208789" y="0"/>
            <a:ext cx="12609576" cy="2174490"/>
            <a:chOff x="-1" y="5043119"/>
            <a:chExt cx="12192000" cy="1814883"/>
          </a:xfrm>
        </p:grpSpPr>
        <p:pic>
          <p:nvPicPr>
            <p:cNvPr id="50" name="Google Shape;50;p46"/>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51" name="Google Shape;51;p46"/>
            <p:cNvPicPr preferRelativeResize="0"/>
            <p:nvPr/>
          </p:nvPicPr>
          <p:blipFill rotWithShape="1">
            <a:blip r:embed="rId2">
              <a:alphaModFix amt="20000"/>
            </a:blip>
            <a:srcRect l="54597" t="31445" r="16825" b="9028"/>
            <a:stretch/>
          </p:blipFill>
          <p:spPr>
            <a:xfrm rot="5400000">
              <a:off x="8435259" y="3077812"/>
              <a:ext cx="1791433" cy="5722047"/>
            </a:xfrm>
            <a:prstGeom prst="rect">
              <a:avLst/>
            </a:prstGeom>
            <a:noFill/>
            <a:ln>
              <a:noFill/>
            </a:ln>
          </p:spPr>
        </p:pic>
      </p:grpSp>
      <p:sp>
        <p:nvSpPr>
          <p:cNvPr id="52" name="Google Shape;52;p46"/>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46"/>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 name="Google Shape;54;p46"/>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5" name="Google Shape;55;p46"/>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6" name="Google Shape;56;p46"/>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 name="Google Shape;57;p46"/>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8" name="Google Shape;58;p46"/>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plit - Blue">
  <p:cSld name="Split - Blue">
    <p:spTree>
      <p:nvGrpSpPr>
        <p:cNvPr id="1" name="Shape 59"/>
        <p:cNvGrpSpPr/>
        <p:nvPr/>
      </p:nvGrpSpPr>
      <p:grpSpPr>
        <a:xfrm>
          <a:off x="0" y="0"/>
          <a:ext cx="0" cy="0"/>
          <a:chOff x="0" y="0"/>
          <a:chExt cx="0" cy="0"/>
        </a:xfrm>
      </p:grpSpPr>
      <p:sp>
        <p:nvSpPr>
          <p:cNvPr id="60" name="Google Shape;60;p4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61" name="Google Shape;61;p47"/>
          <p:cNvSpPr/>
          <p:nvPr/>
        </p:nvSpPr>
        <p:spPr>
          <a:xfrm>
            <a:off x="0" y="0"/>
            <a:ext cx="357254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016794"/>
              </a:solidFill>
              <a:latin typeface="Calibri"/>
              <a:ea typeface="Calibri"/>
              <a:cs typeface="Calibri"/>
              <a:sym typeface="Calibri"/>
            </a:endParaRPr>
          </a:p>
        </p:txBody>
      </p:sp>
      <p:pic>
        <p:nvPicPr>
          <p:cNvPr id="62" name="Google Shape;62;p47"/>
          <p:cNvPicPr preferRelativeResize="0"/>
          <p:nvPr/>
        </p:nvPicPr>
        <p:blipFill rotWithShape="1">
          <a:blip r:embed="rId2">
            <a:alphaModFix amt="20000"/>
          </a:blip>
          <a:srcRect l="4826" t="9031" r="39371" b="9029"/>
          <a:stretch/>
        </p:blipFill>
        <p:spPr>
          <a:xfrm>
            <a:off x="0" y="0"/>
            <a:ext cx="3572540" cy="6858000"/>
          </a:xfrm>
          <a:prstGeom prst="rect">
            <a:avLst/>
          </a:prstGeom>
          <a:noFill/>
          <a:ln>
            <a:noFill/>
          </a:ln>
        </p:spPr>
      </p:pic>
      <p:sp>
        <p:nvSpPr>
          <p:cNvPr id="63" name="Google Shape;63;p47"/>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4" name="Google Shape;64;p47"/>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5" name="Google Shape;65;p47"/>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on Colored Background - Teal">
  <p:cSld name="Title on Colored Background - Teal">
    <p:spTree>
      <p:nvGrpSpPr>
        <p:cNvPr id="1" name="Shape 66"/>
        <p:cNvGrpSpPr/>
        <p:nvPr/>
      </p:nvGrpSpPr>
      <p:grpSpPr>
        <a:xfrm>
          <a:off x="0" y="0"/>
          <a:ext cx="0" cy="0"/>
          <a:chOff x="0" y="0"/>
          <a:chExt cx="0" cy="0"/>
        </a:xfrm>
      </p:grpSpPr>
      <p:sp>
        <p:nvSpPr>
          <p:cNvPr id="67" name="Google Shape;67;p48"/>
          <p:cNvSpPr/>
          <p:nvPr/>
        </p:nvSpPr>
        <p:spPr>
          <a:xfrm>
            <a:off x="0" y="3541"/>
            <a:ext cx="1219200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68" name="Google Shape;68;p48"/>
          <p:cNvSpPr/>
          <p:nvPr/>
        </p:nvSpPr>
        <p:spPr>
          <a:xfrm>
            <a:off x="1941095" y="2837119"/>
            <a:ext cx="8293768" cy="1094802"/>
          </a:xfrm>
          <a:prstGeom prst="rect">
            <a:avLst/>
          </a:prstGeom>
          <a:noFill/>
          <a:ln w="5715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69" name="Google Shape;69;p48"/>
          <p:cNvSpPr/>
          <p:nvPr/>
        </p:nvSpPr>
        <p:spPr>
          <a:xfrm>
            <a:off x="2610678" y="2502568"/>
            <a:ext cx="6997148" cy="802106"/>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pic>
        <p:nvPicPr>
          <p:cNvPr id="70" name="Google Shape;70;p48"/>
          <p:cNvPicPr preferRelativeResize="0"/>
          <p:nvPr/>
        </p:nvPicPr>
        <p:blipFill rotWithShape="1">
          <a:blip r:embed="rId2">
            <a:alphaModFix amt="20000"/>
          </a:blip>
          <a:srcRect l="60398" t="16294" r="3320" b="6458"/>
          <a:stretch/>
        </p:blipFill>
        <p:spPr>
          <a:xfrm rot="5400000">
            <a:off x="4171319" y="95874"/>
            <a:ext cx="3849350" cy="12192003"/>
          </a:xfrm>
          <a:prstGeom prst="rect">
            <a:avLst/>
          </a:prstGeom>
          <a:noFill/>
          <a:ln>
            <a:noFill/>
          </a:ln>
        </p:spPr>
      </p:pic>
      <p:sp>
        <p:nvSpPr>
          <p:cNvPr id="71" name="Google Shape;71;p48"/>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2" name="Google Shape;72;p48"/>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Helvetica Neue"/>
              <a:buNone/>
              <a:defRPr sz="44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3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Helvetica Neue"/>
                <a:ea typeface="Helvetica Neue"/>
                <a:cs typeface="Helvetica Neue"/>
                <a:sym typeface="Helvetica Neue"/>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Helvetica Neue"/>
                <a:ea typeface="Helvetica Neue"/>
                <a:cs typeface="Helvetica Neue"/>
                <a:sym typeface="Helvetica Neue"/>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Helvetica Neue"/>
                <a:ea typeface="Helvetica Neue"/>
                <a:cs typeface="Helvetica Neue"/>
                <a:sym typeface="Helvetica Neue"/>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8.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30.png"/><Relationship Id="rId3" Type="http://schemas.openxmlformats.org/officeDocument/2006/relationships/image" Target="../media/image20.png"/><Relationship Id="rId7" Type="http://schemas.openxmlformats.org/officeDocument/2006/relationships/image" Target="../media/image24.png"/><Relationship Id="rId12"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8.xml"/><Relationship Id="rId6" Type="http://schemas.openxmlformats.org/officeDocument/2006/relationships/image" Target="../media/image23.png"/><Relationship Id="rId11" Type="http://schemas.openxmlformats.org/officeDocument/2006/relationships/image" Target="../media/image28.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 Id="rId14" Type="http://schemas.openxmlformats.org/officeDocument/2006/relationships/image" Target="../media/image31.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16.xml"/><Relationship Id="rId1" Type="http://schemas.openxmlformats.org/officeDocument/2006/relationships/slideLayout" Target="../slideLayouts/slideLayout8.xml"/><Relationship Id="rId6" Type="http://schemas.openxmlformats.org/officeDocument/2006/relationships/image" Target="../media/image35.png"/><Relationship Id="rId5" Type="http://schemas.openxmlformats.org/officeDocument/2006/relationships/image" Target="../media/image34.png"/><Relationship Id="rId10" Type="http://schemas.openxmlformats.org/officeDocument/2006/relationships/image" Target="../media/image39.png"/><Relationship Id="rId4" Type="http://schemas.openxmlformats.org/officeDocument/2006/relationships/image" Target="../media/image33.png"/><Relationship Id="rId9" Type="http://schemas.openxmlformats.org/officeDocument/2006/relationships/image" Target="../media/image38.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10.xml"/><Relationship Id="rId4" Type="http://schemas.openxmlformats.org/officeDocument/2006/relationships/image" Target="../media/image4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10.xml"/><Relationship Id="rId4" Type="http://schemas.openxmlformats.org/officeDocument/2006/relationships/image" Target="../media/image40.png"/></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10.xml"/><Relationship Id="rId4" Type="http://schemas.openxmlformats.org/officeDocument/2006/relationships/image" Target="../media/image40.png"/></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10.xml"/><Relationship Id="rId4" Type="http://schemas.openxmlformats.org/officeDocument/2006/relationships/image" Target="../media/image40.png"/></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10.xml"/><Relationship Id="rId4" Type="http://schemas.openxmlformats.org/officeDocument/2006/relationships/image" Target="../media/image40.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1"/>
          <p:cNvSpPr/>
          <p:nvPr/>
        </p:nvSpPr>
        <p:spPr>
          <a:xfrm>
            <a:off x="4512366" y="3588025"/>
            <a:ext cx="7679634" cy="291133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pic>
        <p:nvPicPr>
          <p:cNvPr id="225" name="Google Shape;225;p1"/>
          <p:cNvPicPr preferRelativeResize="0"/>
          <p:nvPr/>
        </p:nvPicPr>
        <p:blipFill rotWithShape="1">
          <a:blip r:embed="rId3">
            <a:alphaModFix/>
          </a:blip>
          <a:srcRect/>
          <a:stretch/>
        </p:blipFill>
        <p:spPr>
          <a:xfrm>
            <a:off x="4512366" y="4323522"/>
            <a:ext cx="7629434" cy="2175836"/>
          </a:xfrm>
          <a:prstGeom prst="rect">
            <a:avLst/>
          </a:prstGeom>
          <a:noFill/>
          <a:ln>
            <a:noFill/>
          </a:ln>
        </p:spPr>
      </p:pic>
      <p:sp>
        <p:nvSpPr>
          <p:cNvPr id="226" name="Google Shape;226;p1"/>
          <p:cNvSpPr txBox="1"/>
          <p:nvPr/>
        </p:nvSpPr>
        <p:spPr>
          <a:xfrm>
            <a:off x="5036708" y="358642"/>
            <a:ext cx="6580750" cy="1191862"/>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rgbClr val="35B2B4"/>
              </a:buClr>
              <a:buSzPts val="4400"/>
              <a:buFont typeface="Arial"/>
              <a:buNone/>
            </a:pPr>
            <a:r>
              <a:rPr lang="en-GB" sz="4400" b="1" i="0" u="none" strike="noStrike" cap="none" dirty="0">
                <a:solidFill>
                  <a:srgbClr val="35B2B4"/>
                </a:solidFill>
                <a:latin typeface="Helvetica Neue"/>
                <a:ea typeface="Helvetica Neue"/>
                <a:cs typeface="Helvetica Neue"/>
                <a:sym typeface="Helvetica Neue"/>
              </a:rPr>
              <a:t>KIT DE FORMATION </a:t>
            </a:r>
          </a:p>
          <a:p>
            <a:pPr marL="0" marR="0" lvl="0" indent="0" algn="r" rtl="0">
              <a:lnSpc>
                <a:spcPct val="90000"/>
              </a:lnSpc>
              <a:spcBef>
                <a:spcPts val="0"/>
              </a:spcBef>
              <a:spcAft>
                <a:spcPts val="0"/>
              </a:spcAft>
              <a:buClr>
                <a:srgbClr val="35B2B4"/>
              </a:buClr>
              <a:buSzPts val="4400"/>
              <a:buFont typeface="Arial"/>
              <a:buNone/>
            </a:pPr>
            <a:r>
              <a:rPr lang="en-GB" sz="4400" b="1" i="0" u="none" strike="noStrike" cap="none" dirty="0">
                <a:solidFill>
                  <a:srgbClr val="35B2B4"/>
                </a:solidFill>
                <a:latin typeface="Helvetica Neue"/>
                <a:ea typeface="Helvetica Neue"/>
                <a:cs typeface="Helvetica Neue"/>
                <a:sym typeface="Helvetica Neue"/>
              </a:rPr>
              <a:t> </a:t>
            </a:r>
            <a:endParaRPr sz="1400" b="0" i="0" u="none" strike="noStrike" cap="none" dirty="0">
              <a:solidFill>
                <a:srgbClr val="000000"/>
              </a:solidFill>
              <a:latin typeface="Arial"/>
              <a:ea typeface="Arial"/>
              <a:cs typeface="Arial"/>
              <a:sym typeface="Arial"/>
            </a:endParaRPr>
          </a:p>
          <a:p>
            <a:pPr marL="0" marR="0" lvl="0" indent="0" algn="r" rtl="0">
              <a:lnSpc>
                <a:spcPct val="90000"/>
              </a:lnSpc>
              <a:spcBef>
                <a:spcPts val="1000"/>
              </a:spcBef>
              <a:spcAft>
                <a:spcPts val="0"/>
              </a:spcAft>
              <a:buClr>
                <a:srgbClr val="AC6B97"/>
              </a:buClr>
              <a:buSzPts val="3600"/>
              <a:buFont typeface="Arial"/>
              <a:buNone/>
            </a:pPr>
            <a:r>
              <a:rPr lang="fr-FR" sz="3600" b="1" i="0" u="none" strike="noStrike" cap="none" dirty="0">
                <a:solidFill>
                  <a:srgbClr val="AC6B97"/>
                </a:solidFill>
                <a:latin typeface="Helvetica Neue"/>
                <a:ea typeface="Helvetica Neue"/>
                <a:cs typeface="Helvetica Neue"/>
                <a:sym typeface="Helvetica Neue"/>
              </a:rPr>
              <a:t>BOÎTE À OUTILS INTER-AGENCES : PRÉVENTION ET RÉPONSE AU TRAVAIL DES ENFANTS DANS L'ACTION HUMANITAIRE</a:t>
            </a:r>
          </a:p>
          <a:p>
            <a:pPr marL="0" marR="0" lvl="0" indent="0" algn="r" rtl="0">
              <a:lnSpc>
                <a:spcPct val="90000"/>
              </a:lnSpc>
              <a:spcBef>
                <a:spcPts val="1000"/>
              </a:spcBef>
              <a:spcAft>
                <a:spcPts val="0"/>
              </a:spcAft>
              <a:buClr>
                <a:srgbClr val="AC6B97"/>
              </a:buClr>
              <a:buSzPts val="3600"/>
              <a:buFont typeface="Arial"/>
              <a:buNone/>
            </a:pPr>
            <a:r>
              <a:rPr lang="en-GB" sz="3600" b="1" i="0" u="none" strike="noStrike" cap="none" dirty="0">
                <a:solidFill>
                  <a:srgbClr val="AC6B97"/>
                </a:solidFill>
                <a:latin typeface="Helvetica Neue"/>
                <a:ea typeface="Helvetica Neue"/>
                <a:cs typeface="Helvetica Neue"/>
                <a:sym typeface="Helvetica Neue"/>
              </a:rPr>
              <a:t>  </a:t>
            </a:r>
            <a:endParaRPr sz="3600" b="1" i="0" u="none" strike="noStrike" cap="none" dirty="0">
              <a:solidFill>
                <a:srgbClr val="AC6B97"/>
              </a:solidFill>
              <a:latin typeface="Helvetica Neue"/>
              <a:ea typeface="Helvetica Neue"/>
              <a:cs typeface="Helvetica Neue"/>
              <a:sym typeface="Helvetica Neue"/>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50"/>
        <p:cNvGrpSpPr/>
        <p:nvPr/>
      </p:nvGrpSpPr>
      <p:grpSpPr>
        <a:xfrm>
          <a:off x="0" y="0"/>
          <a:ext cx="0" cy="0"/>
          <a:chOff x="0" y="0"/>
          <a:chExt cx="0" cy="0"/>
        </a:xfrm>
      </p:grpSpPr>
      <p:sp>
        <p:nvSpPr>
          <p:cNvPr id="351" name="Google Shape;351;p11"/>
          <p:cNvSpPr txBox="1">
            <a:spLocks noGrp="1"/>
          </p:cNvSpPr>
          <p:nvPr>
            <p:ph type="title"/>
          </p:nvPr>
        </p:nvSpPr>
        <p:spPr>
          <a:xfrm>
            <a:off x="838199" y="246594"/>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600"/>
              <a:buFont typeface="Helvetica Neue"/>
              <a:buNone/>
            </a:pPr>
            <a:r>
              <a:rPr lang="fr-FR" sz="3300" dirty="0"/>
              <a:t>POURQUOI LA SANTÉ ET LE TRAVAIL DES ENFANTS </a:t>
            </a:r>
            <a:r>
              <a:rPr lang="en-GB" sz="3300" dirty="0"/>
              <a:t>?</a:t>
            </a:r>
            <a:endParaRPr sz="3300" dirty="0"/>
          </a:p>
        </p:txBody>
      </p:sp>
      <p:sp>
        <p:nvSpPr>
          <p:cNvPr id="352" name="Google Shape;352;p11"/>
          <p:cNvSpPr txBox="1">
            <a:spLocks noGrp="1"/>
          </p:cNvSpPr>
          <p:nvPr>
            <p:ph type="body" idx="1"/>
          </p:nvPr>
        </p:nvSpPr>
        <p:spPr>
          <a:xfrm>
            <a:off x="838199" y="2207149"/>
            <a:ext cx="11049001" cy="4836057"/>
          </a:xfrm>
          <a:prstGeom prst="rect">
            <a:avLst/>
          </a:prstGeom>
          <a:noFill/>
          <a:ln>
            <a:noFill/>
          </a:ln>
        </p:spPr>
        <p:txBody>
          <a:bodyPr spcFirstLastPara="1" wrap="square" lIns="91425" tIns="45700" rIns="91425" bIns="45700" anchor="t" anchorCtr="0">
            <a:normAutofit/>
          </a:bodyPr>
          <a:lstStyle/>
          <a:p>
            <a:pPr marL="457200" lvl="0" indent="-457200" algn="l" rtl="0">
              <a:lnSpc>
                <a:spcPct val="90000"/>
              </a:lnSpc>
              <a:spcBef>
                <a:spcPts val="0"/>
              </a:spcBef>
              <a:spcAft>
                <a:spcPts val="0"/>
              </a:spcAft>
              <a:buClr>
                <a:schemeClr val="dk1"/>
              </a:buClr>
              <a:buSzPts val="2800"/>
              <a:buFont typeface="Arial"/>
              <a:buChar char="•"/>
            </a:pPr>
            <a:r>
              <a:rPr lang="fr-FR" sz="2400" b="0" dirty="0">
                <a:solidFill>
                  <a:schemeClr val="dk1"/>
                </a:solidFill>
              </a:rPr>
              <a:t>De nombreux problèmes de santé sont liés au travail des enfants</a:t>
            </a:r>
          </a:p>
          <a:p>
            <a:pPr marL="457200" lvl="0" indent="-457200" algn="l" rtl="0">
              <a:lnSpc>
                <a:spcPct val="90000"/>
              </a:lnSpc>
              <a:spcBef>
                <a:spcPts val="0"/>
              </a:spcBef>
              <a:spcAft>
                <a:spcPts val="0"/>
              </a:spcAft>
              <a:buClr>
                <a:schemeClr val="dk1"/>
              </a:buClr>
              <a:buSzPts val="2800"/>
              <a:buFont typeface="Arial"/>
              <a:buChar char="•"/>
            </a:pPr>
            <a:r>
              <a:rPr lang="fr-FR" sz="2400" b="0" dirty="0">
                <a:solidFill>
                  <a:schemeClr val="dk1"/>
                </a:solidFill>
              </a:rPr>
              <a:t>Les besoins de santé non satisfaits et obstacles à l'accès aux soins de santé</a:t>
            </a:r>
          </a:p>
          <a:p>
            <a:pPr marL="457200" lvl="0" indent="-457200" algn="l" rtl="0">
              <a:lnSpc>
                <a:spcPct val="90000"/>
              </a:lnSpc>
              <a:spcBef>
                <a:spcPts val="0"/>
              </a:spcBef>
              <a:spcAft>
                <a:spcPts val="0"/>
              </a:spcAft>
              <a:buClr>
                <a:schemeClr val="dk1"/>
              </a:buClr>
              <a:buSzPts val="2800"/>
              <a:buFont typeface="Arial"/>
              <a:buChar char="•"/>
            </a:pPr>
            <a:r>
              <a:rPr lang="fr-FR" sz="2400" b="0" dirty="0">
                <a:solidFill>
                  <a:schemeClr val="dk1"/>
                </a:solidFill>
              </a:rPr>
              <a:t>La santé est souvent une charge importante dans les ménages confrontés au travail des enfants (coûts, temps, santé/handicap des parents, pauvreté, exclusion)  </a:t>
            </a:r>
          </a:p>
          <a:p>
            <a:pPr marL="457200" lvl="0" indent="-457200" algn="l" rtl="0">
              <a:lnSpc>
                <a:spcPct val="90000"/>
              </a:lnSpc>
              <a:spcBef>
                <a:spcPts val="0"/>
              </a:spcBef>
              <a:spcAft>
                <a:spcPts val="0"/>
              </a:spcAft>
              <a:buClr>
                <a:schemeClr val="dk1"/>
              </a:buClr>
              <a:buSzPts val="2800"/>
              <a:buFont typeface="Arial"/>
              <a:buChar char="•"/>
            </a:pPr>
            <a:r>
              <a:rPr lang="fr-FR" sz="2400" b="0" dirty="0">
                <a:solidFill>
                  <a:schemeClr val="dk1"/>
                </a:solidFill>
              </a:rPr>
              <a:t>Les travailleurs de la santé ont :</a:t>
            </a:r>
            <a:endParaRPr lang="fr-FR" sz="2400" dirty="0"/>
          </a:p>
          <a:p>
            <a:pPr marL="685800" lvl="1" indent="-228600" algn="l" rtl="0">
              <a:lnSpc>
                <a:spcPct val="90000"/>
              </a:lnSpc>
              <a:spcBef>
                <a:spcPts val="500"/>
              </a:spcBef>
              <a:spcAft>
                <a:spcPts val="0"/>
              </a:spcAft>
              <a:buSzPts val="2600"/>
              <a:buChar char="•"/>
            </a:pPr>
            <a:r>
              <a:rPr lang="fr-FR" dirty="0"/>
              <a:t>Des interactions fréquentes avec des enfants qui travaillent et qui ont besoin de soins de santé</a:t>
            </a:r>
          </a:p>
          <a:p>
            <a:pPr marL="685800" lvl="1" indent="-228600" algn="l" rtl="0">
              <a:lnSpc>
                <a:spcPct val="90000"/>
              </a:lnSpc>
              <a:spcBef>
                <a:spcPts val="500"/>
              </a:spcBef>
              <a:spcAft>
                <a:spcPts val="0"/>
              </a:spcAft>
              <a:buSzPts val="2600"/>
              <a:buChar char="•"/>
            </a:pPr>
            <a:r>
              <a:rPr lang="fr-FR" dirty="0"/>
              <a:t>Un rôle souvent perçu comme un membre digne de confiance de la communauté pour les enfants</a:t>
            </a:r>
          </a:p>
          <a:p>
            <a:pPr marL="685800" lvl="1" indent="-228600" algn="l" rtl="0">
              <a:lnSpc>
                <a:spcPct val="90000"/>
              </a:lnSpc>
              <a:spcBef>
                <a:spcPts val="500"/>
              </a:spcBef>
              <a:spcAft>
                <a:spcPts val="0"/>
              </a:spcAft>
              <a:buSzPts val="2600"/>
              <a:buChar char="•"/>
            </a:pPr>
            <a:r>
              <a:rPr lang="fr-FR" dirty="0"/>
              <a:t>Une occasion importante d'aider les enfants et les tuteurs vulnérables à accéder au soutien et aux services</a:t>
            </a:r>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sp>
        <p:nvSpPr>
          <p:cNvPr id="358" name="Google Shape;358;p12"/>
          <p:cNvSpPr txBox="1">
            <a:spLocks noGrp="1"/>
          </p:cNvSpPr>
          <p:nvPr>
            <p:ph type="body" idx="1"/>
          </p:nvPr>
        </p:nvSpPr>
        <p:spPr>
          <a:xfrm>
            <a:off x="4100513" y="528638"/>
            <a:ext cx="7807070" cy="127158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26794"/>
              </a:buClr>
              <a:buSzPts val="3200"/>
              <a:buNone/>
            </a:pPr>
            <a:r>
              <a:rPr lang="fr-FR" dirty="0"/>
              <a:t>UNE VULNÉRABILITÉ ACCRUE PEUT PROVENIR DE : </a:t>
            </a:r>
            <a:r>
              <a:rPr lang="en-GB" dirty="0"/>
              <a:t> </a:t>
            </a:r>
            <a:endParaRPr dirty="0"/>
          </a:p>
        </p:txBody>
      </p:sp>
      <p:sp>
        <p:nvSpPr>
          <p:cNvPr id="359" name="Google Shape;359;p12"/>
          <p:cNvSpPr txBox="1">
            <a:spLocks noGrp="1"/>
          </p:cNvSpPr>
          <p:nvPr>
            <p:ph type="body" idx="2"/>
          </p:nvPr>
        </p:nvSpPr>
        <p:spPr>
          <a:xfrm>
            <a:off x="4100513" y="1863852"/>
            <a:ext cx="7404302" cy="4232148"/>
          </a:xfrm>
          <a:prstGeom prst="rect">
            <a:avLst/>
          </a:prstGeom>
          <a:noFill/>
          <a:ln>
            <a:noFill/>
          </a:ln>
        </p:spPr>
        <p:txBody>
          <a:bodyPr spcFirstLastPara="1" wrap="square" lIns="91425" tIns="45700" rIns="91425" bIns="45700" anchor="t" anchorCtr="0">
            <a:normAutofit lnSpcReduction="10000"/>
          </a:bodyPr>
          <a:lstStyle/>
          <a:p>
            <a:pPr marL="228600" lvl="0" indent="-228600" algn="l" rtl="0">
              <a:lnSpc>
                <a:spcPct val="90000"/>
              </a:lnSpc>
              <a:spcBef>
                <a:spcPts val="0"/>
              </a:spcBef>
              <a:spcAft>
                <a:spcPts val="0"/>
              </a:spcAft>
              <a:buClr>
                <a:schemeClr val="accent3"/>
              </a:buClr>
              <a:buSzPts val="2800"/>
              <a:buChar char="•"/>
            </a:pPr>
            <a:r>
              <a:rPr lang="fr-FR" dirty="0"/>
              <a:t>L’accès limité à l'éducation, faibles compétences, possibilités d'emploi décent </a:t>
            </a:r>
          </a:p>
          <a:p>
            <a:pPr marL="228600" lvl="0" indent="-228600" algn="l" rtl="0">
              <a:lnSpc>
                <a:spcPct val="90000"/>
              </a:lnSpc>
              <a:spcBef>
                <a:spcPts val="0"/>
              </a:spcBef>
              <a:spcAft>
                <a:spcPts val="0"/>
              </a:spcAft>
              <a:buClr>
                <a:schemeClr val="accent3"/>
              </a:buClr>
              <a:buSzPts val="2800"/>
              <a:buChar char="•"/>
            </a:pPr>
            <a:r>
              <a:rPr lang="fr-FR" dirty="0"/>
              <a:t>Coûts supplémentaires des soins (de santé), des aides, de l'éducation, etc. poussent les familles à la pauvreté</a:t>
            </a:r>
          </a:p>
          <a:p>
            <a:pPr marL="228600" lvl="0" indent="-228600" algn="l" rtl="0">
              <a:lnSpc>
                <a:spcPct val="90000"/>
              </a:lnSpc>
              <a:spcBef>
                <a:spcPts val="0"/>
              </a:spcBef>
              <a:spcAft>
                <a:spcPts val="0"/>
              </a:spcAft>
              <a:buClr>
                <a:schemeClr val="accent3"/>
              </a:buClr>
              <a:buSzPts val="2800"/>
              <a:buChar char="•"/>
            </a:pPr>
            <a:r>
              <a:rPr lang="fr-FR" dirty="0"/>
              <a:t>La pauvreté peut entraîner des handicaps (négligence, malnutrition, abus, violence, etc.).</a:t>
            </a:r>
          </a:p>
          <a:p>
            <a:pPr marL="228600" lvl="0" indent="-228600" algn="l" rtl="0">
              <a:lnSpc>
                <a:spcPct val="90000"/>
              </a:lnSpc>
              <a:spcBef>
                <a:spcPts val="0"/>
              </a:spcBef>
              <a:spcAft>
                <a:spcPts val="0"/>
              </a:spcAft>
              <a:buClr>
                <a:schemeClr val="accent3"/>
              </a:buClr>
              <a:buSzPts val="2800"/>
              <a:buChar char="•"/>
            </a:pPr>
            <a:r>
              <a:rPr lang="fr-FR" dirty="0"/>
              <a:t>LES PREUVES NE SONT PAS CLAIRES... Dans certains endroits, existe-t-il un niveau de protection contre le travail des enfants ?</a:t>
            </a:r>
            <a:endParaRPr dirty="0"/>
          </a:p>
        </p:txBody>
      </p:sp>
      <p:sp>
        <p:nvSpPr>
          <p:cNvPr id="360" name="Google Shape;360;p12"/>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0"/>
              </a:spcBef>
              <a:spcAft>
                <a:spcPts val="0"/>
              </a:spcAft>
              <a:buClr>
                <a:schemeClr val="lt1"/>
              </a:buClr>
              <a:buSzPts val="3600"/>
              <a:buNone/>
            </a:pPr>
            <a:r>
              <a:rPr lang="fr-FR" sz="3400" dirty="0"/>
              <a:t>LE HANDICAP (ET LA MAUVAISE SANTÉ) COMME FACTEUR DE RISQUE DU LE TRAVAIL DES ENFANTS </a:t>
            </a:r>
            <a:endParaRPr sz="34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6" name="Google Shape;366;p13"/>
          <p:cNvSpPr txBox="1">
            <a:spLocks noGrp="1"/>
          </p:cNvSpPr>
          <p:nvPr>
            <p:ph type="body" idx="1"/>
          </p:nvPr>
        </p:nvSpPr>
        <p:spPr>
          <a:xfrm>
            <a:off x="4752975" y="1143002"/>
            <a:ext cx="8950325" cy="1271587"/>
          </a:xfrm>
          <a:prstGeom prst="rect">
            <a:avLst/>
          </a:prstGeom>
          <a:noFill/>
          <a:ln>
            <a:noFill/>
          </a:ln>
        </p:spPr>
        <p:txBody>
          <a:bodyPr spcFirstLastPara="1" wrap="square" lIns="91425" tIns="45700" rIns="91425" bIns="45700" anchor="t" anchorCtr="0">
            <a:noAutofit/>
          </a:bodyPr>
          <a:lstStyle/>
          <a:p>
            <a:pPr marL="457200" lvl="0" indent="-457200" algn="l" rtl="0">
              <a:lnSpc>
                <a:spcPct val="100000"/>
              </a:lnSpc>
              <a:spcBef>
                <a:spcPts val="0"/>
              </a:spcBef>
              <a:spcAft>
                <a:spcPts val="0"/>
              </a:spcAft>
              <a:buClr>
                <a:schemeClr val="dk1"/>
              </a:buClr>
              <a:buSzPts val="3600"/>
              <a:buFont typeface="Arial"/>
              <a:buChar char="•"/>
            </a:pPr>
            <a:r>
              <a:rPr lang="fr-FR" sz="3600" b="0" dirty="0">
                <a:solidFill>
                  <a:schemeClr val="dk1"/>
                </a:solidFill>
              </a:rPr>
              <a:t>Dangers biologiques</a:t>
            </a:r>
          </a:p>
          <a:p>
            <a:pPr marL="457200" lvl="0" indent="-457200" algn="l" rtl="0">
              <a:lnSpc>
                <a:spcPct val="100000"/>
              </a:lnSpc>
              <a:spcBef>
                <a:spcPts val="0"/>
              </a:spcBef>
              <a:spcAft>
                <a:spcPts val="0"/>
              </a:spcAft>
              <a:buClr>
                <a:schemeClr val="dk1"/>
              </a:buClr>
              <a:buSzPts val="3600"/>
              <a:buFont typeface="Arial"/>
              <a:buChar char="•"/>
            </a:pPr>
            <a:r>
              <a:rPr lang="fr-FR" sz="3600" b="0" dirty="0">
                <a:solidFill>
                  <a:schemeClr val="dk1"/>
                </a:solidFill>
              </a:rPr>
              <a:t>Dangers chimiques</a:t>
            </a:r>
          </a:p>
          <a:p>
            <a:pPr marL="457200" lvl="0" indent="-457200" algn="l" rtl="0">
              <a:lnSpc>
                <a:spcPct val="100000"/>
              </a:lnSpc>
              <a:spcBef>
                <a:spcPts val="0"/>
              </a:spcBef>
              <a:spcAft>
                <a:spcPts val="0"/>
              </a:spcAft>
              <a:buClr>
                <a:schemeClr val="dk1"/>
              </a:buClr>
              <a:buSzPts val="3600"/>
              <a:buFont typeface="Arial"/>
              <a:buChar char="•"/>
            </a:pPr>
            <a:r>
              <a:rPr lang="fr-FR" sz="3600" b="0" dirty="0">
                <a:solidFill>
                  <a:schemeClr val="dk1"/>
                </a:solidFill>
              </a:rPr>
              <a:t>Dangers ergonomiques</a:t>
            </a:r>
          </a:p>
          <a:p>
            <a:pPr marL="457200" lvl="0" indent="-457200" algn="l" rtl="0">
              <a:lnSpc>
                <a:spcPct val="100000"/>
              </a:lnSpc>
              <a:spcBef>
                <a:spcPts val="0"/>
              </a:spcBef>
              <a:spcAft>
                <a:spcPts val="0"/>
              </a:spcAft>
              <a:buClr>
                <a:schemeClr val="dk1"/>
              </a:buClr>
              <a:buSzPts val="3600"/>
              <a:buFont typeface="Arial"/>
              <a:buChar char="•"/>
            </a:pPr>
            <a:r>
              <a:rPr lang="fr-FR" sz="3600" b="0" dirty="0">
                <a:solidFill>
                  <a:schemeClr val="dk1"/>
                </a:solidFill>
              </a:rPr>
              <a:t>Dangers physiques</a:t>
            </a:r>
          </a:p>
          <a:p>
            <a:pPr marL="457200" lvl="0" indent="-457200" algn="l" rtl="0">
              <a:lnSpc>
                <a:spcPct val="100000"/>
              </a:lnSpc>
              <a:spcBef>
                <a:spcPts val="0"/>
              </a:spcBef>
              <a:spcAft>
                <a:spcPts val="0"/>
              </a:spcAft>
              <a:buClr>
                <a:schemeClr val="dk1"/>
              </a:buClr>
              <a:buSzPts val="3600"/>
              <a:buFont typeface="Arial"/>
              <a:buChar char="•"/>
            </a:pPr>
            <a:r>
              <a:rPr lang="fr-FR" sz="3600" b="0" dirty="0">
                <a:solidFill>
                  <a:schemeClr val="dk1"/>
                </a:solidFill>
              </a:rPr>
              <a:t>Dangers psychologiques</a:t>
            </a:r>
          </a:p>
          <a:p>
            <a:pPr marL="457200" lvl="0" indent="-457200" algn="l" rtl="0">
              <a:lnSpc>
                <a:spcPct val="100000"/>
              </a:lnSpc>
              <a:spcBef>
                <a:spcPts val="0"/>
              </a:spcBef>
              <a:spcAft>
                <a:spcPts val="0"/>
              </a:spcAft>
              <a:buClr>
                <a:schemeClr val="dk1"/>
              </a:buClr>
              <a:buSzPts val="3600"/>
              <a:buFont typeface="Arial"/>
              <a:buChar char="•"/>
            </a:pPr>
            <a:r>
              <a:rPr lang="fr-FR" sz="3600" b="0" dirty="0">
                <a:solidFill>
                  <a:schemeClr val="dk1"/>
                </a:solidFill>
              </a:rPr>
              <a:t>Dangers sociaux</a:t>
            </a:r>
          </a:p>
          <a:p>
            <a:pPr marL="457200" lvl="0" indent="-457200" algn="l" rtl="0">
              <a:lnSpc>
                <a:spcPct val="100000"/>
              </a:lnSpc>
              <a:spcBef>
                <a:spcPts val="0"/>
              </a:spcBef>
              <a:spcAft>
                <a:spcPts val="0"/>
              </a:spcAft>
              <a:buClr>
                <a:schemeClr val="dk1"/>
              </a:buClr>
              <a:buSzPts val="3600"/>
              <a:buFont typeface="Arial"/>
              <a:buChar char="•"/>
            </a:pPr>
            <a:r>
              <a:rPr lang="fr-FR" sz="3600" b="0" dirty="0">
                <a:solidFill>
                  <a:schemeClr val="dk1"/>
                </a:solidFill>
              </a:rPr>
              <a:t>Autres risques physiques</a:t>
            </a:r>
          </a:p>
          <a:p>
            <a:pPr marL="457200" lvl="0" indent="-457200" algn="l" rtl="0">
              <a:lnSpc>
                <a:spcPct val="100000"/>
              </a:lnSpc>
              <a:spcBef>
                <a:spcPts val="0"/>
              </a:spcBef>
              <a:spcAft>
                <a:spcPts val="0"/>
              </a:spcAft>
              <a:buClr>
                <a:schemeClr val="dk1"/>
              </a:buClr>
              <a:buSzPts val="3600"/>
              <a:buFont typeface="Arial"/>
              <a:buChar char="•"/>
            </a:pPr>
            <a:r>
              <a:rPr lang="fr-FR" sz="3600" b="0" dirty="0">
                <a:solidFill>
                  <a:schemeClr val="dk1"/>
                </a:solidFill>
              </a:rPr>
              <a:t>Conditions de travail</a:t>
            </a:r>
            <a:endParaRPr lang="fr-FR" dirty="0"/>
          </a:p>
          <a:p>
            <a:pPr marL="457200" lvl="0" indent="-304800" algn="l" rtl="0">
              <a:lnSpc>
                <a:spcPct val="90000"/>
              </a:lnSpc>
              <a:spcBef>
                <a:spcPts val="1000"/>
              </a:spcBef>
              <a:spcAft>
                <a:spcPts val="0"/>
              </a:spcAft>
              <a:buClr>
                <a:srgbClr val="026794"/>
              </a:buClr>
              <a:buSzPts val="2400"/>
              <a:buFont typeface="Arial"/>
              <a:buNone/>
            </a:pPr>
            <a:endParaRPr sz="2400" dirty="0">
              <a:solidFill>
                <a:schemeClr val="dk1"/>
              </a:solidFill>
            </a:endParaRPr>
          </a:p>
          <a:p>
            <a:pPr marL="0" lvl="0" indent="0" algn="l" rtl="0">
              <a:lnSpc>
                <a:spcPct val="90000"/>
              </a:lnSpc>
              <a:spcBef>
                <a:spcPts val="1000"/>
              </a:spcBef>
              <a:spcAft>
                <a:spcPts val="0"/>
              </a:spcAft>
              <a:buClr>
                <a:srgbClr val="026794"/>
              </a:buClr>
              <a:buSzPts val="2400"/>
              <a:buNone/>
            </a:pPr>
            <a:endParaRPr sz="2400" dirty="0">
              <a:solidFill>
                <a:schemeClr val="dk1"/>
              </a:solidFill>
            </a:endParaRPr>
          </a:p>
        </p:txBody>
      </p:sp>
      <p:sp>
        <p:nvSpPr>
          <p:cNvPr id="367" name="Google Shape;367;p13"/>
          <p:cNvSpPr txBox="1">
            <a:spLocks noGrp="1"/>
          </p:cNvSpPr>
          <p:nvPr>
            <p:ph type="body" idx="3"/>
          </p:nvPr>
        </p:nvSpPr>
        <p:spPr>
          <a:xfrm>
            <a:off x="134271" y="528638"/>
            <a:ext cx="3350958"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fr-FR" sz="3400" dirty="0"/>
              <a:t>DANGERS SUR LE LIEU DE TRAVAIL</a:t>
            </a:r>
            <a:endParaRPr sz="3400" dirty="0"/>
          </a:p>
        </p:txBody>
      </p:sp>
      <p:pic>
        <p:nvPicPr>
          <p:cNvPr id="368" name="Google Shape;368;p13" descr="page1image2090180384"/>
          <p:cNvPicPr preferRelativeResize="0"/>
          <p:nvPr/>
        </p:nvPicPr>
        <p:blipFill rotWithShape="1">
          <a:blip r:embed="rId3">
            <a:alphaModFix/>
          </a:blip>
          <a:srcRect/>
          <a:stretch/>
        </p:blipFill>
        <p:spPr>
          <a:xfrm>
            <a:off x="21224875" y="3181350"/>
            <a:ext cx="6235700" cy="12700"/>
          </a:xfrm>
          <a:prstGeom prst="rect">
            <a:avLst/>
          </a:prstGeom>
          <a:noFill/>
          <a:ln>
            <a:noFill/>
          </a:ln>
        </p:spPr>
      </p:pic>
      <p:pic>
        <p:nvPicPr>
          <p:cNvPr id="369" name="Google Shape;369;p13" descr="page1image2090180736"/>
          <p:cNvPicPr preferRelativeResize="0"/>
          <p:nvPr/>
        </p:nvPicPr>
        <p:blipFill rotWithShape="1">
          <a:blip r:embed="rId3">
            <a:alphaModFix/>
          </a:blip>
          <a:srcRect/>
          <a:stretch/>
        </p:blipFill>
        <p:spPr>
          <a:xfrm>
            <a:off x="27701875" y="3181350"/>
            <a:ext cx="6235700" cy="12700"/>
          </a:xfrm>
          <a:prstGeom prst="rect">
            <a:avLst/>
          </a:prstGeom>
          <a:noFill/>
          <a:ln>
            <a:noFill/>
          </a:ln>
        </p:spPr>
      </p:pic>
      <p:pic>
        <p:nvPicPr>
          <p:cNvPr id="370" name="Google Shape;370;p13" descr="page1image2090181024"/>
          <p:cNvPicPr preferRelativeResize="0"/>
          <p:nvPr/>
        </p:nvPicPr>
        <p:blipFill rotWithShape="1">
          <a:blip r:embed="rId3">
            <a:alphaModFix/>
          </a:blip>
          <a:srcRect/>
          <a:stretch/>
        </p:blipFill>
        <p:spPr>
          <a:xfrm>
            <a:off x="34178875" y="3181350"/>
            <a:ext cx="6235700" cy="12700"/>
          </a:xfrm>
          <a:prstGeom prst="rect">
            <a:avLst/>
          </a:prstGeom>
          <a:noFill/>
          <a:ln>
            <a:noFill/>
          </a:ln>
        </p:spPr>
      </p:pic>
      <p:pic>
        <p:nvPicPr>
          <p:cNvPr id="371" name="Google Shape;371;p13" descr="page2image1892047920"/>
          <p:cNvPicPr preferRelativeResize="0"/>
          <p:nvPr/>
        </p:nvPicPr>
        <p:blipFill rotWithShape="1">
          <a:blip r:embed="rId4">
            <a:alphaModFix/>
          </a:blip>
          <a:srcRect/>
          <a:stretch/>
        </p:blipFill>
        <p:spPr>
          <a:xfrm>
            <a:off x="1730375" y="3455988"/>
            <a:ext cx="393700" cy="241300"/>
          </a:xfrm>
          <a:prstGeom prst="rect">
            <a:avLst/>
          </a:prstGeom>
          <a:noFill/>
          <a:ln>
            <a:noFill/>
          </a:ln>
        </p:spPr>
      </p:pic>
      <p:pic>
        <p:nvPicPr>
          <p:cNvPr id="372" name="Google Shape;372;p13" descr="page2image2069656272"/>
          <p:cNvPicPr preferRelativeResize="0"/>
          <p:nvPr/>
        </p:nvPicPr>
        <p:blipFill rotWithShape="1">
          <a:blip r:embed="rId5">
            <a:alphaModFix/>
          </a:blip>
          <a:srcRect/>
          <a:stretch/>
        </p:blipFill>
        <p:spPr>
          <a:xfrm>
            <a:off x="2212975" y="3455988"/>
            <a:ext cx="393700" cy="241300"/>
          </a:xfrm>
          <a:prstGeom prst="rect">
            <a:avLst/>
          </a:prstGeom>
          <a:noFill/>
          <a:ln>
            <a:noFill/>
          </a:ln>
        </p:spPr>
      </p:pic>
      <p:pic>
        <p:nvPicPr>
          <p:cNvPr id="373" name="Google Shape;373;p13" descr="page2image2090352784"/>
          <p:cNvPicPr preferRelativeResize="0"/>
          <p:nvPr/>
        </p:nvPicPr>
        <p:blipFill rotWithShape="1">
          <a:blip r:embed="rId6">
            <a:alphaModFix/>
          </a:blip>
          <a:srcRect/>
          <a:stretch/>
        </p:blipFill>
        <p:spPr>
          <a:xfrm>
            <a:off x="9023350" y="3455988"/>
            <a:ext cx="6235700" cy="12700"/>
          </a:xfrm>
          <a:prstGeom prst="rect">
            <a:avLst/>
          </a:prstGeom>
          <a:noFill/>
          <a:ln>
            <a:noFill/>
          </a:ln>
        </p:spPr>
      </p:pic>
      <p:pic>
        <p:nvPicPr>
          <p:cNvPr id="374" name="Google Shape;374;p13" descr="page2image2090353072"/>
          <p:cNvPicPr preferRelativeResize="0"/>
          <p:nvPr/>
        </p:nvPicPr>
        <p:blipFill rotWithShape="1">
          <a:blip r:embed="rId6">
            <a:alphaModFix/>
          </a:blip>
          <a:srcRect/>
          <a:stretch/>
        </p:blipFill>
        <p:spPr>
          <a:xfrm>
            <a:off x="15362238" y="3455988"/>
            <a:ext cx="6235700" cy="12700"/>
          </a:xfrm>
          <a:prstGeom prst="rect">
            <a:avLst/>
          </a:prstGeom>
          <a:noFill/>
          <a:ln>
            <a:noFill/>
          </a:ln>
        </p:spPr>
      </p:pic>
      <p:pic>
        <p:nvPicPr>
          <p:cNvPr id="375" name="Google Shape;375;p13" descr="page2image2090353360"/>
          <p:cNvPicPr preferRelativeResize="0"/>
          <p:nvPr/>
        </p:nvPicPr>
        <p:blipFill rotWithShape="1">
          <a:blip r:embed="rId6">
            <a:alphaModFix/>
          </a:blip>
          <a:srcRect/>
          <a:stretch/>
        </p:blipFill>
        <p:spPr>
          <a:xfrm>
            <a:off x="21701125" y="3455988"/>
            <a:ext cx="6235700" cy="12700"/>
          </a:xfrm>
          <a:prstGeom prst="rect">
            <a:avLst/>
          </a:prstGeom>
          <a:noFill/>
          <a:ln>
            <a:noFill/>
          </a:ln>
        </p:spPr>
      </p:pic>
      <p:pic>
        <p:nvPicPr>
          <p:cNvPr id="376" name="Google Shape;376;p13" descr="page2image2090353712"/>
          <p:cNvPicPr preferRelativeResize="0"/>
          <p:nvPr/>
        </p:nvPicPr>
        <p:blipFill rotWithShape="1">
          <a:blip r:embed="rId6">
            <a:alphaModFix/>
          </a:blip>
          <a:srcRect/>
          <a:stretch/>
        </p:blipFill>
        <p:spPr>
          <a:xfrm>
            <a:off x="28040013" y="3455988"/>
            <a:ext cx="6235700" cy="12700"/>
          </a:xfrm>
          <a:prstGeom prst="rect">
            <a:avLst/>
          </a:prstGeom>
          <a:noFill/>
          <a:ln>
            <a:noFill/>
          </a:ln>
        </p:spPr>
      </p:pic>
      <p:pic>
        <p:nvPicPr>
          <p:cNvPr id="377" name="Google Shape;377;p13" descr="page2image2090354000"/>
          <p:cNvPicPr preferRelativeResize="0"/>
          <p:nvPr/>
        </p:nvPicPr>
        <p:blipFill rotWithShape="1">
          <a:blip r:embed="rId6">
            <a:alphaModFix/>
          </a:blip>
          <a:srcRect/>
          <a:stretch/>
        </p:blipFill>
        <p:spPr>
          <a:xfrm>
            <a:off x="34378900" y="3455988"/>
            <a:ext cx="6235700" cy="12700"/>
          </a:xfrm>
          <a:prstGeom prst="rect">
            <a:avLst/>
          </a:prstGeom>
          <a:noFill/>
          <a:ln>
            <a:noFill/>
          </a:ln>
        </p:spPr>
      </p:pic>
      <p:pic>
        <p:nvPicPr>
          <p:cNvPr id="378" name="Google Shape;378;p13" descr="page2image2090354288"/>
          <p:cNvPicPr preferRelativeResize="0"/>
          <p:nvPr/>
        </p:nvPicPr>
        <p:blipFill rotWithShape="1">
          <a:blip r:embed="rId6">
            <a:alphaModFix/>
          </a:blip>
          <a:srcRect/>
          <a:stretch/>
        </p:blipFill>
        <p:spPr>
          <a:xfrm>
            <a:off x="40717788" y="3455988"/>
            <a:ext cx="6235700" cy="12700"/>
          </a:xfrm>
          <a:prstGeom prst="rect">
            <a:avLst/>
          </a:prstGeom>
          <a:noFill/>
          <a:ln>
            <a:noFill/>
          </a:ln>
        </p:spPr>
      </p:pic>
      <p:pic>
        <p:nvPicPr>
          <p:cNvPr id="379" name="Google Shape;379;p13" descr="page2image2090354576"/>
          <p:cNvPicPr preferRelativeResize="0"/>
          <p:nvPr/>
        </p:nvPicPr>
        <p:blipFill rotWithShape="1">
          <a:blip r:embed="rId6">
            <a:alphaModFix/>
          </a:blip>
          <a:srcRect/>
          <a:stretch/>
        </p:blipFill>
        <p:spPr>
          <a:xfrm>
            <a:off x="47056675" y="3455988"/>
            <a:ext cx="6235700" cy="12700"/>
          </a:xfrm>
          <a:prstGeom prst="rect">
            <a:avLst/>
          </a:prstGeom>
          <a:noFill/>
          <a:ln>
            <a:noFill/>
          </a:ln>
        </p:spPr>
      </p:pic>
      <p:pic>
        <p:nvPicPr>
          <p:cNvPr id="380" name="Google Shape;380;p13" descr="page3image2086843728"/>
          <p:cNvPicPr preferRelativeResize="0"/>
          <p:nvPr/>
        </p:nvPicPr>
        <p:blipFill rotWithShape="1">
          <a:blip r:embed="rId4">
            <a:alphaModFix/>
          </a:blip>
          <a:srcRect/>
          <a:stretch/>
        </p:blipFill>
        <p:spPr>
          <a:xfrm>
            <a:off x="3876675" y="3730625"/>
            <a:ext cx="393700" cy="241300"/>
          </a:xfrm>
          <a:prstGeom prst="rect">
            <a:avLst/>
          </a:prstGeom>
          <a:noFill/>
          <a:ln>
            <a:noFill/>
          </a:ln>
        </p:spPr>
      </p:pic>
      <p:pic>
        <p:nvPicPr>
          <p:cNvPr id="381" name="Google Shape;381;p13" descr="page3image2086845104"/>
          <p:cNvPicPr preferRelativeResize="0"/>
          <p:nvPr/>
        </p:nvPicPr>
        <p:blipFill rotWithShape="1">
          <a:blip r:embed="rId5">
            <a:alphaModFix/>
          </a:blip>
          <a:srcRect/>
          <a:stretch/>
        </p:blipFill>
        <p:spPr>
          <a:xfrm>
            <a:off x="4359275" y="3730625"/>
            <a:ext cx="393700" cy="241300"/>
          </a:xfrm>
          <a:prstGeom prst="rect">
            <a:avLst/>
          </a:prstGeom>
          <a:noFill/>
          <a:ln>
            <a:noFill/>
          </a:ln>
        </p:spPr>
      </p:pic>
      <p:pic>
        <p:nvPicPr>
          <p:cNvPr id="382" name="Google Shape;382;p13" descr="page3image2062463856"/>
          <p:cNvPicPr preferRelativeResize="0"/>
          <p:nvPr/>
        </p:nvPicPr>
        <p:blipFill rotWithShape="1">
          <a:blip r:embed="rId6">
            <a:alphaModFix/>
          </a:blip>
          <a:srcRect/>
          <a:stretch/>
        </p:blipFill>
        <p:spPr>
          <a:xfrm>
            <a:off x="11169650" y="3730625"/>
            <a:ext cx="6235700" cy="12700"/>
          </a:xfrm>
          <a:prstGeom prst="rect">
            <a:avLst/>
          </a:prstGeom>
          <a:noFill/>
          <a:ln>
            <a:noFill/>
          </a:ln>
        </p:spPr>
      </p:pic>
      <p:pic>
        <p:nvPicPr>
          <p:cNvPr id="383" name="Google Shape;383;p13" descr="page3image2062464144"/>
          <p:cNvPicPr preferRelativeResize="0"/>
          <p:nvPr/>
        </p:nvPicPr>
        <p:blipFill rotWithShape="1">
          <a:blip r:embed="rId6">
            <a:alphaModFix/>
          </a:blip>
          <a:srcRect/>
          <a:stretch/>
        </p:blipFill>
        <p:spPr>
          <a:xfrm>
            <a:off x="17508538" y="3730625"/>
            <a:ext cx="6235700" cy="12700"/>
          </a:xfrm>
          <a:prstGeom prst="rect">
            <a:avLst/>
          </a:prstGeom>
          <a:noFill/>
          <a:ln>
            <a:noFill/>
          </a:ln>
        </p:spPr>
      </p:pic>
      <p:pic>
        <p:nvPicPr>
          <p:cNvPr id="384" name="Google Shape;384;p13" descr="page3image2062371456"/>
          <p:cNvPicPr preferRelativeResize="0"/>
          <p:nvPr/>
        </p:nvPicPr>
        <p:blipFill rotWithShape="1">
          <a:blip r:embed="rId6">
            <a:alphaModFix/>
          </a:blip>
          <a:srcRect/>
          <a:stretch/>
        </p:blipFill>
        <p:spPr>
          <a:xfrm>
            <a:off x="23847425" y="3730625"/>
            <a:ext cx="6235700" cy="12700"/>
          </a:xfrm>
          <a:prstGeom prst="rect">
            <a:avLst/>
          </a:prstGeom>
          <a:noFill/>
          <a:ln>
            <a:noFill/>
          </a:ln>
        </p:spPr>
      </p:pic>
      <p:pic>
        <p:nvPicPr>
          <p:cNvPr id="385" name="Google Shape;385;p13" descr="page3image2062371744"/>
          <p:cNvPicPr preferRelativeResize="0"/>
          <p:nvPr/>
        </p:nvPicPr>
        <p:blipFill rotWithShape="1">
          <a:blip r:embed="rId6">
            <a:alphaModFix/>
          </a:blip>
          <a:srcRect/>
          <a:stretch/>
        </p:blipFill>
        <p:spPr>
          <a:xfrm>
            <a:off x="30186313" y="3730625"/>
            <a:ext cx="6235700" cy="12700"/>
          </a:xfrm>
          <a:prstGeom prst="rect">
            <a:avLst/>
          </a:prstGeom>
          <a:noFill/>
          <a:ln>
            <a:noFill/>
          </a:ln>
        </p:spPr>
      </p:pic>
      <p:pic>
        <p:nvPicPr>
          <p:cNvPr id="386" name="Google Shape;386;p13" descr="page3image2062372032"/>
          <p:cNvPicPr preferRelativeResize="0"/>
          <p:nvPr/>
        </p:nvPicPr>
        <p:blipFill rotWithShape="1">
          <a:blip r:embed="rId6">
            <a:alphaModFix/>
          </a:blip>
          <a:srcRect/>
          <a:stretch/>
        </p:blipFill>
        <p:spPr>
          <a:xfrm>
            <a:off x="36525200" y="3730625"/>
            <a:ext cx="6235700" cy="12700"/>
          </a:xfrm>
          <a:prstGeom prst="rect">
            <a:avLst/>
          </a:prstGeom>
          <a:noFill/>
          <a:ln>
            <a:noFill/>
          </a:ln>
        </p:spPr>
      </p:pic>
      <p:pic>
        <p:nvPicPr>
          <p:cNvPr id="387" name="Google Shape;387;p13" descr="page4image2090464864"/>
          <p:cNvPicPr preferRelativeResize="0"/>
          <p:nvPr/>
        </p:nvPicPr>
        <p:blipFill rotWithShape="1">
          <a:blip r:embed="rId4">
            <a:alphaModFix/>
          </a:blip>
          <a:srcRect/>
          <a:stretch/>
        </p:blipFill>
        <p:spPr>
          <a:xfrm>
            <a:off x="1809750" y="4005263"/>
            <a:ext cx="393700" cy="241300"/>
          </a:xfrm>
          <a:prstGeom prst="rect">
            <a:avLst/>
          </a:prstGeom>
          <a:noFill/>
          <a:ln>
            <a:noFill/>
          </a:ln>
        </p:spPr>
      </p:pic>
      <p:pic>
        <p:nvPicPr>
          <p:cNvPr id="388" name="Google Shape;388;p13" descr="page4image2090453744"/>
          <p:cNvPicPr preferRelativeResize="0"/>
          <p:nvPr/>
        </p:nvPicPr>
        <p:blipFill rotWithShape="1">
          <a:blip r:embed="rId5">
            <a:alphaModFix/>
          </a:blip>
          <a:srcRect/>
          <a:stretch/>
        </p:blipFill>
        <p:spPr>
          <a:xfrm>
            <a:off x="2292350" y="4005263"/>
            <a:ext cx="393700" cy="241300"/>
          </a:xfrm>
          <a:prstGeom prst="rect">
            <a:avLst/>
          </a:prstGeom>
          <a:noFill/>
          <a:ln>
            <a:noFill/>
          </a:ln>
        </p:spPr>
      </p:pic>
      <p:pic>
        <p:nvPicPr>
          <p:cNvPr id="389" name="Google Shape;389;p13" descr="page4image1895295552"/>
          <p:cNvPicPr preferRelativeResize="0"/>
          <p:nvPr/>
        </p:nvPicPr>
        <p:blipFill rotWithShape="1">
          <a:blip r:embed="rId6">
            <a:alphaModFix/>
          </a:blip>
          <a:srcRect/>
          <a:stretch/>
        </p:blipFill>
        <p:spPr>
          <a:xfrm>
            <a:off x="9102725" y="4005263"/>
            <a:ext cx="6235700" cy="12700"/>
          </a:xfrm>
          <a:prstGeom prst="rect">
            <a:avLst/>
          </a:prstGeom>
          <a:noFill/>
          <a:ln>
            <a:noFill/>
          </a:ln>
        </p:spPr>
      </p:pic>
      <p:pic>
        <p:nvPicPr>
          <p:cNvPr id="390" name="Google Shape;390;p13" descr="page4image1895295840"/>
          <p:cNvPicPr preferRelativeResize="0"/>
          <p:nvPr/>
        </p:nvPicPr>
        <p:blipFill rotWithShape="1">
          <a:blip r:embed="rId6">
            <a:alphaModFix/>
          </a:blip>
          <a:srcRect/>
          <a:stretch/>
        </p:blipFill>
        <p:spPr>
          <a:xfrm>
            <a:off x="15441613" y="4005263"/>
            <a:ext cx="6235700" cy="12700"/>
          </a:xfrm>
          <a:prstGeom prst="rect">
            <a:avLst/>
          </a:prstGeom>
          <a:noFill/>
          <a:ln>
            <a:noFill/>
          </a:ln>
        </p:spPr>
      </p:pic>
      <p:pic>
        <p:nvPicPr>
          <p:cNvPr id="391" name="Google Shape;391;p13" descr="page4image1895296128"/>
          <p:cNvPicPr preferRelativeResize="0"/>
          <p:nvPr/>
        </p:nvPicPr>
        <p:blipFill rotWithShape="1">
          <a:blip r:embed="rId6">
            <a:alphaModFix/>
          </a:blip>
          <a:srcRect/>
          <a:stretch/>
        </p:blipFill>
        <p:spPr>
          <a:xfrm>
            <a:off x="21780500" y="4005263"/>
            <a:ext cx="6235700" cy="12700"/>
          </a:xfrm>
          <a:prstGeom prst="rect">
            <a:avLst/>
          </a:prstGeom>
          <a:noFill/>
          <a:ln>
            <a:noFill/>
          </a:ln>
        </p:spPr>
      </p:pic>
      <p:pic>
        <p:nvPicPr>
          <p:cNvPr id="392" name="Google Shape;392;p13" descr="page4image1895296480"/>
          <p:cNvPicPr preferRelativeResize="0"/>
          <p:nvPr/>
        </p:nvPicPr>
        <p:blipFill rotWithShape="1">
          <a:blip r:embed="rId6">
            <a:alphaModFix/>
          </a:blip>
          <a:srcRect/>
          <a:stretch/>
        </p:blipFill>
        <p:spPr>
          <a:xfrm>
            <a:off x="28119388" y="4005263"/>
            <a:ext cx="6235700" cy="12700"/>
          </a:xfrm>
          <a:prstGeom prst="rect">
            <a:avLst/>
          </a:prstGeom>
          <a:noFill/>
          <a:ln>
            <a:noFill/>
          </a:ln>
        </p:spPr>
      </p:pic>
      <p:pic>
        <p:nvPicPr>
          <p:cNvPr id="393" name="Google Shape;393;p13" descr="page4image1895296768"/>
          <p:cNvPicPr preferRelativeResize="0"/>
          <p:nvPr/>
        </p:nvPicPr>
        <p:blipFill rotWithShape="1">
          <a:blip r:embed="rId6">
            <a:alphaModFix/>
          </a:blip>
          <a:srcRect/>
          <a:stretch/>
        </p:blipFill>
        <p:spPr>
          <a:xfrm>
            <a:off x="34458275" y="4005263"/>
            <a:ext cx="6235700" cy="12700"/>
          </a:xfrm>
          <a:prstGeom prst="rect">
            <a:avLst/>
          </a:prstGeom>
          <a:noFill/>
          <a:ln>
            <a:noFill/>
          </a:ln>
        </p:spPr>
      </p:pic>
      <p:pic>
        <p:nvPicPr>
          <p:cNvPr id="394" name="Google Shape;394;p13" descr="page5image1985378240"/>
          <p:cNvPicPr preferRelativeResize="0"/>
          <p:nvPr/>
        </p:nvPicPr>
        <p:blipFill rotWithShape="1">
          <a:blip r:embed="rId4">
            <a:alphaModFix/>
          </a:blip>
          <a:srcRect/>
          <a:stretch/>
        </p:blipFill>
        <p:spPr>
          <a:xfrm>
            <a:off x="1730375" y="4279900"/>
            <a:ext cx="393700" cy="241300"/>
          </a:xfrm>
          <a:prstGeom prst="rect">
            <a:avLst/>
          </a:prstGeom>
          <a:noFill/>
          <a:ln>
            <a:noFill/>
          </a:ln>
        </p:spPr>
      </p:pic>
      <p:pic>
        <p:nvPicPr>
          <p:cNvPr id="395" name="Google Shape;395;p13" descr="page5image1985337424"/>
          <p:cNvPicPr preferRelativeResize="0"/>
          <p:nvPr/>
        </p:nvPicPr>
        <p:blipFill rotWithShape="1">
          <a:blip r:embed="rId5">
            <a:alphaModFix/>
          </a:blip>
          <a:srcRect/>
          <a:stretch/>
        </p:blipFill>
        <p:spPr>
          <a:xfrm>
            <a:off x="2212975" y="4279900"/>
            <a:ext cx="393700" cy="241300"/>
          </a:xfrm>
          <a:prstGeom prst="rect">
            <a:avLst/>
          </a:prstGeom>
          <a:noFill/>
          <a:ln>
            <a:noFill/>
          </a:ln>
        </p:spPr>
      </p:pic>
      <p:pic>
        <p:nvPicPr>
          <p:cNvPr id="396" name="Google Shape;396;p13" descr="page5image2101430192"/>
          <p:cNvPicPr preferRelativeResize="0"/>
          <p:nvPr/>
        </p:nvPicPr>
        <p:blipFill rotWithShape="1">
          <a:blip r:embed="rId6">
            <a:alphaModFix/>
          </a:blip>
          <a:srcRect/>
          <a:stretch/>
        </p:blipFill>
        <p:spPr>
          <a:xfrm>
            <a:off x="9023350" y="4279900"/>
            <a:ext cx="6235700" cy="12700"/>
          </a:xfrm>
          <a:prstGeom prst="rect">
            <a:avLst/>
          </a:prstGeom>
          <a:noFill/>
          <a:ln>
            <a:noFill/>
          </a:ln>
        </p:spPr>
      </p:pic>
      <p:pic>
        <p:nvPicPr>
          <p:cNvPr id="397" name="Google Shape;397;p13" descr="page5image2101430480"/>
          <p:cNvPicPr preferRelativeResize="0"/>
          <p:nvPr/>
        </p:nvPicPr>
        <p:blipFill rotWithShape="1">
          <a:blip r:embed="rId6">
            <a:alphaModFix/>
          </a:blip>
          <a:srcRect/>
          <a:stretch/>
        </p:blipFill>
        <p:spPr>
          <a:xfrm>
            <a:off x="15362238" y="4279900"/>
            <a:ext cx="6235700" cy="12700"/>
          </a:xfrm>
          <a:prstGeom prst="rect">
            <a:avLst/>
          </a:prstGeom>
          <a:noFill/>
          <a:ln>
            <a:noFill/>
          </a:ln>
        </p:spPr>
      </p:pic>
      <p:pic>
        <p:nvPicPr>
          <p:cNvPr id="398" name="Google Shape;398;p13" descr="page5image2101430768"/>
          <p:cNvPicPr preferRelativeResize="0"/>
          <p:nvPr/>
        </p:nvPicPr>
        <p:blipFill rotWithShape="1">
          <a:blip r:embed="rId6">
            <a:alphaModFix/>
          </a:blip>
          <a:srcRect/>
          <a:stretch/>
        </p:blipFill>
        <p:spPr>
          <a:xfrm>
            <a:off x="21701125" y="4279900"/>
            <a:ext cx="6235700" cy="12700"/>
          </a:xfrm>
          <a:prstGeom prst="rect">
            <a:avLst/>
          </a:prstGeom>
          <a:noFill/>
          <a:ln>
            <a:noFill/>
          </a:ln>
        </p:spPr>
      </p:pic>
      <p:pic>
        <p:nvPicPr>
          <p:cNvPr id="399" name="Google Shape;399;p13" descr="page5image2101431120"/>
          <p:cNvPicPr preferRelativeResize="0"/>
          <p:nvPr/>
        </p:nvPicPr>
        <p:blipFill rotWithShape="1">
          <a:blip r:embed="rId6">
            <a:alphaModFix/>
          </a:blip>
          <a:srcRect/>
          <a:stretch/>
        </p:blipFill>
        <p:spPr>
          <a:xfrm>
            <a:off x="28040013" y="4279900"/>
            <a:ext cx="6235700" cy="12700"/>
          </a:xfrm>
          <a:prstGeom prst="rect">
            <a:avLst/>
          </a:prstGeom>
          <a:noFill/>
          <a:ln>
            <a:noFill/>
          </a:ln>
        </p:spPr>
      </p:pic>
      <p:pic>
        <p:nvPicPr>
          <p:cNvPr id="400" name="Google Shape;400;p13" descr="page5image2101431408"/>
          <p:cNvPicPr preferRelativeResize="0"/>
          <p:nvPr/>
        </p:nvPicPr>
        <p:blipFill rotWithShape="1">
          <a:blip r:embed="rId6">
            <a:alphaModFix/>
          </a:blip>
          <a:srcRect/>
          <a:stretch/>
        </p:blipFill>
        <p:spPr>
          <a:xfrm>
            <a:off x="34378900" y="4279900"/>
            <a:ext cx="6235700" cy="12700"/>
          </a:xfrm>
          <a:prstGeom prst="rect">
            <a:avLst/>
          </a:prstGeom>
          <a:noFill/>
          <a:ln>
            <a:noFill/>
          </a:ln>
        </p:spPr>
      </p:pic>
      <p:pic>
        <p:nvPicPr>
          <p:cNvPr id="401" name="Google Shape;401;p13" descr="page5image2101431696"/>
          <p:cNvPicPr preferRelativeResize="0"/>
          <p:nvPr/>
        </p:nvPicPr>
        <p:blipFill rotWithShape="1">
          <a:blip r:embed="rId6">
            <a:alphaModFix/>
          </a:blip>
          <a:srcRect/>
          <a:stretch/>
        </p:blipFill>
        <p:spPr>
          <a:xfrm>
            <a:off x="40717788" y="4279900"/>
            <a:ext cx="6235700" cy="12700"/>
          </a:xfrm>
          <a:prstGeom prst="rect">
            <a:avLst/>
          </a:prstGeom>
          <a:noFill/>
          <a:ln>
            <a:noFill/>
          </a:ln>
        </p:spPr>
      </p:pic>
      <p:pic>
        <p:nvPicPr>
          <p:cNvPr id="402" name="Google Shape;402;p13" descr="page6image2101594912"/>
          <p:cNvPicPr preferRelativeResize="0"/>
          <p:nvPr/>
        </p:nvPicPr>
        <p:blipFill rotWithShape="1">
          <a:blip r:embed="rId4">
            <a:alphaModFix/>
          </a:blip>
          <a:srcRect/>
          <a:stretch/>
        </p:blipFill>
        <p:spPr>
          <a:xfrm>
            <a:off x="1809750" y="4552950"/>
            <a:ext cx="393700" cy="241300"/>
          </a:xfrm>
          <a:prstGeom prst="rect">
            <a:avLst/>
          </a:prstGeom>
          <a:noFill/>
          <a:ln>
            <a:noFill/>
          </a:ln>
        </p:spPr>
      </p:pic>
      <p:pic>
        <p:nvPicPr>
          <p:cNvPr id="403" name="Google Shape;403;p13" descr="page6image2101588112"/>
          <p:cNvPicPr preferRelativeResize="0"/>
          <p:nvPr/>
        </p:nvPicPr>
        <p:blipFill rotWithShape="1">
          <a:blip r:embed="rId5">
            <a:alphaModFix/>
          </a:blip>
          <a:srcRect/>
          <a:stretch/>
        </p:blipFill>
        <p:spPr>
          <a:xfrm>
            <a:off x="2292350" y="4552950"/>
            <a:ext cx="393700" cy="241300"/>
          </a:xfrm>
          <a:prstGeom prst="rect">
            <a:avLst/>
          </a:prstGeom>
          <a:noFill/>
          <a:ln>
            <a:noFill/>
          </a:ln>
        </p:spPr>
      </p:pic>
      <p:pic>
        <p:nvPicPr>
          <p:cNvPr id="404" name="Google Shape;404;p13" descr="page6image2101907232"/>
          <p:cNvPicPr preferRelativeResize="0"/>
          <p:nvPr/>
        </p:nvPicPr>
        <p:blipFill rotWithShape="1">
          <a:blip r:embed="rId6">
            <a:alphaModFix/>
          </a:blip>
          <a:srcRect/>
          <a:stretch/>
        </p:blipFill>
        <p:spPr>
          <a:xfrm>
            <a:off x="9102725" y="4552950"/>
            <a:ext cx="6235700" cy="12700"/>
          </a:xfrm>
          <a:prstGeom prst="rect">
            <a:avLst/>
          </a:prstGeom>
          <a:noFill/>
          <a:ln>
            <a:noFill/>
          </a:ln>
        </p:spPr>
      </p:pic>
      <p:pic>
        <p:nvPicPr>
          <p:cNvPr id="405" name="Google Shape;405;p13" descr="page6image2101907520"/>
          <p:cNvPicPr preferRelativeResize="0"/>
          <p:nvPr/>
        </p:nvPicPr>
        <p:blipFill rotWithShape="1">
          <a:blip r:embed="rId6">
            <a:alphaModFix/>
          </a:blip>
          <a:srcRect/>
          <a:stretch/>
        </p:blipFill>
        <p:spPr>
          <a:xfrm>
            <a:off x="15441613" y="4552950"/>
            <a:ext cx="6235700" cy="12700"/>
          </a:xfrm>
          <a:prstGeom prst="rect">
            <a:avLst/>
          </a:prstGeom>
          <a:noFill/>
          <a:ln>
            <a:noFill/>
          </a:ln>
        </p:spPr>
      </p:pic>
      <p:pic>
        <p:nvPicPr>
          <p:cNvPr id="406" name="Google Shape;406;p13" descr="page6image2101907808"/>
          <p:cNvPicPr preferRelativeResize="0"/>
          <p:nvPr/>
        </p:nvPicPr>
        <p:blipFill rotWithShape="1">
          <a:blip r:embed="rId6">
            <a:alphaModFix/>
          </a:blip>
          <a:srcRect/>
          <a:stretch/>
        </p:blipFill>
        <p:spPr>
          <a:xfrm>
            <a:off x="21780500" y="4552950"/>
            <a:ext cx="6235700" cy="12700"/>
          </a:xfrm>
          <a:prstGeom prst="rect">
            <a:avLst/>
          </a:prstGeom>
          <a:noFill/>
          <a:ln>
            <a:noFill/>
          </a:ln>
        </p:spPr>
      </p:pic>
      <p:pic>
        <p:nvPicPr>
          <p:cNvPr id="407" name="Google Shape;407;p13" descr="page6image2101908160"/>
          <p:cNvPicPr preferRelativeResize="0"/>
          <p:nvPr/>
        </p:nvPicPr>
        <p:blipFill rotWithShape="1">
          <a:blip r:embed="rId6">
            <a:alphaModFix/>
          </a:blip>
          <a:srcRect/>
          <a:stretch/>
        </p:blipFill>
        <p:spPr>
          <a:xfrm>
            <a:off x="28119388" y="4552950"/>
            <a:ext cx="6235700" cy="12700"/>
          </a:xfrm>
          <a:prstGeom prst="rect">
            <a:avLst/>
          </a:prstGeom>
          <a:noFill/>
          <a:ln>
            <a:noFill/>
          </a:ln>
        </p:spPr>
      </p:pic>
      <p:pic>
        <p:nvPicPr>
          <p:cNvPr id="408" name="Google Shape;408;p13" descr="page6image2101908448"/>
          <p:cNvPicPr preferRelativeResize="0"/>
          <p:nvPr/>
        </p:nvPicPr>
        <p:blipFill rotWithShape="1">
          <a:blip r:embed="rId6">
            <a:alphaModFix/>
          </a:blip>
          <a:srcRect/>
          <a:stretch/>
        </p:blipFill>
        <p:spPr>
          <a:xfrm>
            <a:off x="34458275" y="4552950"/>
            <a:ext cx="6235700" cy="127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13"/>
        <p:cNvGrpSpPr/>
        <p:nvPr/>
      </p:nvGrpSpPr>
      <p:grpSpPr>
        <a:xfrm>
          <a:off x="0" y="0"/>
          <a:ext cx="0" cy="0"/>
          <a:chOff x="0" y="0"/>
          <a:chExt cx="0" cy="0"/>
        </a:xfrm>
      </p:grpSpPr>
      <p:sp>
        <p:nvSpPr>
          <p:cNvPr id="414" name="Google Shape;414;p14"/>
          <p:cNvSpPr txBox="1">
            <a:spLocks noGrp="1"/>
          </p:cNvSpPr>
          <p:nvPr>
            <p:ph type="body" idx="1"/>
          </p:nvPr>
        </p:nvSpPr>
        <p:spPr>
          <a:xfrm>
            <a:off x="5483911" y="628347"/>
            <a:ext cx="4293266" cy="1271587"/>
          </a:xfrm>
          <a:prstGeom prst="rect">
            <a:avLst/>
          </a:prstGeom>
          <a:noFill/>
          <a:ln>
            <a:noFill/>
          </a:ln>
        </p:spPr>
        <p:txBody>
          <a:bodyPr spcFirstLastPara="1" wrap="square" lIns="91425" tIns="45700" rIns="91425" bIns="45700" anchor="t" anchorCtr="0">
            <a:noAutofit/>
          </a:bodyPr>
          <a:lstStyle/>
          <a:p>
            <a:pPr marL="457200" lvl="0" indent="-457200" algn="l" rtl="0">
              <a:lnSpc>
                <a:spcPct val="90000"/>
              </a:lnSpc>
              <a:spcBef>
                <a:spcPts val="0"/>
              </a:spcBef>
              <a:spcAft>
                <a:spcPts val="0"/>
              </a:spcAft>
              <a:buClr>
                <a:schemeClr val="dk1"/>
              </a:buClr>
              <a:buSzPts val="2600"/>
              <a:buFont typeface="Arial"/>
              <a:buChar char="•"/>
            </a:pPr>
            <a:r>
              <a:rPr lang="fr-FR" sz="2850" b="0" dirty="0">
                <a:solidFill>
                  <a:schemeClr val="dk1"/>
                </a:solidFill>
              </a:rPr>
              <a:t>Taille et âge</a:t>
            </a:r>
          </a:p>
          <a:p>
            <a:pPr marL="457200" lvl="0" indent="-457200" algn="l" rtl="0">
              <a:lnSpc>
                <a:spcPct val="90000"/>
              </a:lnSpc>
              <a:spcBef>
                <a:spcPts val="0"/>
              </a:spcBef>
              <a:spcAft>
                <a:spcPts val="0"/>
              </a:spcAft>
              <a:buClr>
                <a:schemeClr val="dk1"/>
              </a:buClr>
              <a:buSzPts val="2600"/>
              <a:buFont typeface="Arial"/>
              <a:buChar char="•"/>
            </a:pPr>
            <a:r>
              <a:rPr lang="fr-FR" sz="2850" b="0" dirty="0">
                <a:solidFill>
                  <a:schemeClr val="dk1"/>
                </a:solidFill>
              </a:rPr>
              <a:t>Peau</a:t>
            </a:r>
          </a:p>
          <a:p>
            <a:pPr marL="457200" lvl="0" indent="-457200" algn="l" rtl="0">
              <a:lnSpc>
                <a:spcPct val="90000"/>
              </a:lnSpc>
              <a:spcBef>
                <a:spcPts val="0"/>
              </a:spcBef>
              <a:spcAft>
                <a:spcPts val="0"/>
              </a:spcAft>
              <a:buClr>
                <a:schemeClr val="dk1"/>
              </a:buClr>
              <a:buSzPts val="2600"/>
              <a:buFont typeface="Arial"/>
              <a:buChar char="•"/>
            </a:pPr>
            <a:r>
              <a:rPr lang="fr-FR" sz="2850" b="0" dirty="0">
                <a:solidFill>
                  <a:schemeClr val="dk1"/>
                </a:solidFill>
              </a:rPr>
              <a:t>Respiration</a:t>
            </a:r>
          </a:p>
          <a:p>
            <a:pPr marL="457200" lvl="0" indent="-457200" algn="l" rtl="0">
              <a:lnSpc>
                <a:spcPct val="90000"/>
              </a:lnSpc>
              <a:spcBef>
                <a:spcPts val="0"/>
              </a:spcBef>
              <a:spcAft>
                <a:spcPts val="0"/>
              </a:spcAft>
              <a:buClr>
                <a:schemeClr val="dk1"/>
              </a:buClr>
              <a:buSzPts val="2600"/>
              <a:buFont typeface="Arial"/>
              <a:buChar char="•"/>
            </a:pPr>
            <a:r>
              <a:rPr lang="fr-FR" sz="2850" b="0" dirty="0">
                <a:solidFill>
                  <a:schemeClr val="dk1"/>
                </a:solidFill>
              </a:rPr>
              <a:t>Cerveau  </a:t>
            </a:r>
          </a:p>
          <a:p>
            <a:pPr marL="457200" lvl="0" indent="-457200" algn="l" rtl="0">
              <a:lnSpc>
                <a:spcPct val="90000"/>
              </a:lnSpc>
              <a:spcBef>
                <a:spcPts val="0"/>
              </a:spcBef>
              <a:spcAft>
                <a:spcPts val="0"/>
              </a:spcAft>
              <a:buClr>
                <a:schemeClr val="dk1"/>
              </a:buClr>
              <a:buSzPts val="2600"/>
              <a:buFont typeface="Arial"/>
              <a:buChar char="•"/>
            </a:pPr>
            <a:r>
              <a:rPr lang="fr-FR" sz="2850" b="0" dirty="0">
                <a:solidFill>
                  <a:schemeClr val="dk1"/>
                </a:solidFill>
              </a:rPr>
              <a:t>Enzymes </a:t>
            </a:r>
          </a:p>
          <a:p>
            <a:pPr marL="457200" lvl="0" indent="-457200" algn="l" rtl="0">
              <a:lnSpc>
                <a:spcPct val="90000"/>
              </a:lnSpc>
              <a:spcBef>
                <a:spcPts val="0"/>
              </a:spcBef>
              <a:spcAft>
                <a:spcPts val="0"/>
              </a:spcAft>
              <a:buClr>
                <a:schemeClr val="dk1"/>
              </a:buClr>
              <a:buSzPts val="2600"/>
              <a:buFont typeface="Arial"/>
              <a:buChar char="•"/>
            </a:pPr>
            <a:r>
              <a:rPr lang="fr-FR" sz="2850" b="0" dirty="0">
                <a:solidFill>
                  <a:schemeClr val="dk1"/>
                </a:solidFill>
              </a:rPr>
              <a:t>Systèmes internes</a:t>
            </a:r>
          </a:p>
          <a:p>
            <a:pPr marL="457200" lvl="0" indent="-457200" algn="l" rtl="0">
              <a:lnSpc>
                <a:spcPct val="90000"/>
              </a:lnSpc>
              <a:spcBef>
                <a:spcPts val="0"/>
              </a:spcBef>
              <a:spcAft>
                <a:spcPts val="0"/>
              </a:spcAft>
              <a:buClr>
                <a:schemeClr val="dk1"/>
              </a:buClr>
              <a:buSzPts val="2600"/>
              <a:buFont typeface="Arial"/>
              <a:buChar char="•"/>
            </a:pPr>
            <a:r>
              <a:rPr lang="fr-FR" sz="2850" b="0" dirty="0">
                <a:solidFill>
                  <a:schemeClr val="dk1"/>
                </a:solidFill>
              </a:rPr>
              <a:t>Consommation d'énergie</a:t>
            </a:r>
          </a:p>
          <a:p>
            <a:pPr marL="457200" lvl="0" indent="-457200" algn="l" rtl="0">
              <a:lnSpc>
                <a:spcPct val="90000"/>
              </a:lnSpc>
              <a:spcBef>
                <a:spcPts val="0"/>
              </a:spcBef>
              <a:spcAft>
                <a:spcPts val="0"/>
              </a:spcAft>
              <a:buClr>
                <a:schemeClr val="dk1"/>
              </a:buClr>
              <a:buSzPts val="2600"/>
              <a:buFont typeface="Arial"/>
              <a:buChar char="•"/>
            </a:pPr>
            <a:r>
              <a:rPr lang="fr-FR" sz="2850" b="0" dirty="0">
                <a:solidFill>
                  <a:schemeClr val="dk1"/>
                </a:solidFill>
              </a:rPr>
              <a:t>Besoins de liquides </a:t>
            </a:r>
          </a:p>
          <a:p>
            <a:pPr marL="457200" lvl="0" indent="-457200" algn="l" rtl="0">
              <a:lnSpc>
                <a:spcPct val="90000"/>
              </a:lnSpc>
              <a:spcBef>
                <a:spcPts val="0"/>
              </a:spcBef>
              <a:spcAft>
                <a:spcPts val="0"/>
              </a:spcAft>
              <a:buClr>
                <a:schemeClr val="dk1"/>
              </a:buClr>
              <a:buSzPts val="2600"/>
              <a:buFont typeface="Arial"/>
              <a:buChar char="•"/>
            </a:pPr>
            <a:r>
              <a:rPr lang="fr-FR" sz="2850" b="0" dirty="0">
                <a:solidFill>
                  <a:schemeClr val="dk1"/>
                </a:solidFill>
              </a:rPr>
              <a:t>Besoins de sommeil </a:t>
            </a:r>
          </a:p>
          <a:p>
            <a:pPr marL="457200" lvl="0" indent="-457200" algn="l" rtl="0">
              <a:lnSpc>
                <a:spcPct val="90000"/>
              </a:lnSpc>
              <a:spcBef>
                <a:spcPts val="0"/>
              </a:spcBef>
              <a:spcAft>
                <a:spcPts val="0"/>
              </a:spcAft>
              <a:buClr>
                <a:schemeClr val="dk1"/>
              </a:buClr>
              <a:buSzPts val="2600"/>
              <a:buFont typeface="Arial"/>
              <a:buChar char="•"/>
            </a:pPr>
            <a:r>
              <a:rPr lang="fr-FR" sz="2850" b="0" dirty="0">
                <a:solidFill>
                  <a:schemeClr val="dk1"/>
                </a:solidFill>
              </a:rPr>
              <a:t>Température </a:t>
            </a:r>
          </a:p>
          <a:p>
            <a:pPr marL="457200" lvl="0" indent="-457200" algn="l" rtl="0">
              <a:lnSpc>
                <a:spcPct val="90000"/>
              </a:lnSpc>
              <a:spcBef>
                <a:spcPts val="0"/>
              </a:spcBef>
              <a:spcAft>
                <a:spcPts val="0"/>
              </a:spcAft>
              <a:buClr>
                <a:schemeClr val="dk1"/>
              </a:buClr>
              <a:buSzPts val="2600"/>
              <a:buFont typeface="Arial"/>
              <a:buChar char="•"/>
            </a:pPr>
            <a:r>
              <a:rPr lang="fr-FR" sz="2850" b="0" dirty="0">
                <a:solidFill>
                  <a:schemeClr val="dk1"/>
                </a:solidFill>
              </a:rPr>
              <a:t>Cognition et comportement</a:t>
            </a:r>
          </a:p>
          <a:p>
            <a:pPr marL="457200" lvl="0" indent="-457200" algn="l" rtl="0">
              <a:lnSpc>
                <a:spcPct val="90000"/>
              </a:lnSpc>
              <a:spcBef>
                <a:spcPts val="0"/>
              </a:spcBef>
              <a:spcAft>
                <a:spcPts val="0"/>
              </a:spcAft>
              <a:buClr>
                <a:schemeClr val="dk1"/>
              </a:buClr>
              <a:buSzPts val="2600"/>
              <a:buFont typeface="Arial"/>
              <a:buChar char="•"/>
            </a:pPr>
            <a:r>
              <a:rPr lang="fr-FR" sz="2850" b="0" dirty="0">
                <a:solidFill>
                  <a:schemeClr val="dk1"/>
                </a:solidFill>
              </a:rPr>
              <a:t>Squelette et muscles</a:t>
            </a:r>
            <a:endParaRPr sz="2850" dirty="0"/>
          </a:p>
          <a:p>
            <a:pPr marL="457200" lvl="0" indent="-292100" algn="l" rtl="0">
              <a:lnSpc>
                <a:spcPct val="90000"/>
              </a:lnSpc>
              <a:spcBef>
                <a:spcPts val="1000"/>
              </a:spcBef>
              <a:spcAft>
                <a:spcPts val="0"/>
              </a:spcAft>
              <a:buClr>
                <a:srgbClr val="026794"/>
              </a:buClr>
              <a:buSzPts val="2600"/>
              <a:buFont typeface="Arial"/>
              <a:buNone/>
            </a:pPr>
            <a:endParaRPr sz="2600" b="0" dirty="0">
              <a:solidFill>
                <a:schemeClr val="dk1"/>
              </a:solidFill>
            </a:endParaRPr>
          </a:p>
          <a:p>
            <a:pPr marL="457200" lvl="0" indent="-292100" algn="l" rtl="0">
              <a:lnSpc>
                <a:spcPct val="90000"/>
              </a:lnSpc>
              <a:spcBef>
                <a:spcPts val="1000"/>
              </a:spcBef>
              <a:spcAft>
                <a:spcPts val="0"/>
              </a:spcAft>
              <a:buClr>
                <a:srgbClr val="026794"/>
              </a:buClr>
              <a:buSzPts val="2600"/>
              <a:buFont typeface="Arial"/>
              <a:buNone/>
            </a:pPr>
            <a:endParaRPr sz="2600" b="0" dirty="0">
              <a:solidFill>
                <a:schemeClr val="dk1"/>
              </a:solidFill>
            </a:endParaRPr>
          </a:p>
          <a:p>
            <a:pPr marL="342900" lvl="0" indent="-177800" algn="l" rtl="0">
              <a:lnSpc>
                <a:spcPct val="90000"/>
              </a:lnSpc>
              <a:spcBef>
                <a:spcPts val="1000"/>
              </a:spcBef>
              <a:spcAft>
                <a:spcPts val="0"/>
              </a:spcAft>
              <a:buClr>
                <a:srgbClr val="026794"/>
              </a:buClr>
              <a:buSzPts val="2600"/>
              <a:buFont typeface="Arial"/>
              <a:buNone/>
            </a:pPr>
            <a:endParaRPr sz="2600" b="0" dirty="0">
              <a:solidFill>
                <a:schemeClr val="dk1"/>
              </a:solidFill>
            </a:endParaRPr>
          </a:p>
        </p:txBody>
      </p:sp>
      <p:sp>
        <p:nvSpPr>
          <p:cNvPr id="415" name="Google Shape;415;p14"/>
          <p:cNvSpPr txBox="1">
            <a:spLocks noGrp="1"/>
          </p:cNvSpPr>
          <p:nvPr>
            <p:ph type="body" idx="3"/>
          </p:nvPr>
        </p:nvSpPr>
        <p:spPr>
          <a:xfrm>
            <a:off x="181169" y="602417"/>
            <a:ext cx="3283743"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fr-FR" sz="3300" dirty="0"/>
              <a:t>LES ENFANTS SONT PLUS VULNÉRABLES QUE LES ADULTES</a:t>
            </a:r>
            <a:endParaRPr sz="3300" dirty="0"/>
          </a:p>
          <a:p>
            <a:pPr marL="0" lvl="0" indent="0" algn="l" rtl="0">
              <a:lnSpc>
                <a:spcPct val="90000"/>
              </a:lnSpc>
              <a:spcBef>
                <a:spcPts val="1000"/>
              </a:spcBef>
              <a:spcAft>
                <a:spcPts val="0"/>
              </a:spcAft>
              <a:buClr>
                <a:schemeClr val="lt1"/>
              </a:buClr>
              <a:buSzPts val="3600"/>
              <a:buNone/>
            </a:pPr>
            <a:endParaRPr dirty="0"/>
          </a:p>
          <a:p>
            <a:pPr marL="0" lvl="0" indent="0" algn="l" rtl="0">
              <a:lnSpc>
                <a:spcPct val="90000"/>
              </a:lnSpc>
              <a:spcBef>
                <a:spcPts val="1000"/>
              </a:spcBef>
              <a:spcAft>
                <a:spcPts val="0"/>
              </a:spcAft>
              <a:buClr>
                <a:schemeClr val="lt1"/>
              </a:buClr>
              <a:buSzPts val="3600"/>
              <a:buNone/>
            </a:pPr>
            <a:endParaRPr dirty="0"/>
          </a:p>
        </p:txBody>
      </p:sp>
      <p:pic>
        <p:nvPicPr>
          <p:cNvPr id="416" name="Google Shape;416;p14" descr="Family with girl"/>
          <p:cNvPicPr preferRelativeResize="0"/>
          <p:nvPr/>
        </p:nvPicPr>
        <p:blipFill rotWithShape="1">
          <a:blip r:embed="rId3">
            <a:alphaModFix/>
          </a:blip>
          <a:srcRect/>
          <a:stretch/>
        </p:blipFill>
        <p:spPr>
          <a:xfrm>
            <a:off x="4465567" y="457304"/>
            <a:ext cx="756665" cy="756665"/>
          </a:xfrm>
          <a:prstGeom prst="rect">
            <a:avLst/>
          </a:prstGeom>
          <a:noFill/>
          <a:ln>
            <a:noFill/>
          </a:ln>
        </p:spPr>
      </p:pic>
      <p:pic>
        <p:nvPicPr>
          <p:cNvPr id="417" name="Google Shape;417;p14" descr="Lungs"/>
          <p:cNvPicPr preferRelativeResize="0"/>
          <p:nvPr/>
        </p:nvPicPr>
        <p:blipFill rotWithShape="1">
          <a:blip r:embed="rId4">
            <a:alphaModFix/>
          </a:blip>
          <a:srcRect/>
          <a:stretch/>
        </p:blipFill>
        <p:spPr>
          <a:xfrm>
            <a:off x="4457172" y="1531234"/>
            <a:ext cx="756665" cy="756665"/>
          </a:xfrm>
          <a:prstGeom prst="rect">
            <a:avLst/>
          </a:prstGeom>
          <a:noFill/>
          <a:ln>
            <a:noFill/>
          </a:ln>
        </p:spPr>
      </p:pic>
      <p:pic>
        <p:nvPicPr>
          <p:cNvPr id="418" name="Google Shape;418;p14" descr="Stomach"/>
          <p:cNvPicPr preferRelativeResize="0"/>
          <p:nvPr/>
        </p:nvPicPr>
        <p:blipFill rotWithShape="1">
          <a:blip r:embed="rId5">
            <a:alphaModFix/>
          </a:blip>
          <a:srcRect/>
          <a:stretch/>
        </p:blipFill>
        <p:spPr>
          <a:xfrm>
            <a:off x="4444138" y="2471655"/>
            <a:ext cx="756665" cy="756665"/>
          </a:xfrm>
          <a:prstGeom prst="rect">
            <a:avLst/>
          </a:prstGeom>
          <a:noFill/>
          <a:ln>
            <a:noFill/>
          </a:ln>
        </p:spPr>
      </p:pic>
      <p:pic>
        <p:nvPicPr>
          <p:cNvPr id="419" name="Google Shape;419;p14" descr="Fingerprint"/>
          <p:cNvPicPr preferRelativeResize="0"/>
          <p:nvPr/>
        </p:nvPicPr>
        <p:blipFill rotWithShape="1">
          <a:blip r:embed="rId6">
            <a:alphaModFix/>
          </a:blip>
          <a:srcRect/>
          <a:stretch/>
        </p:blipFill>
        <p:spPr>
          <a:xfrm>
            <a:off x="9768782" y="596293"/>
            <a:ext cx="756665" cy="756665"/>
          </a:xfrm>
          <a:prstGeom prst="rect">
            <a:avLst/>
          </a:prstGeom>
          <a:noFill/>
          <a:ln>
            <a:noFill/>
          </a:ln>
        </p:spPr>
      </p:pic>
      <p:pic>
        <p:nvPicPr>
          <p:cNvPr id="420" name="Google Shape;420;p14" descr="Kidneys"/>
          <p:cNvPicPr preferRelativeResize="0"/>
          <p:nvPr/>
        </p:nvPicPr>
        <p:blipFill rotWithShape="1">
          <a:blip r:embed="rId7">
            <a:alphaModFix/>
          </a:blip>
          <a:srcRect/>
          <a:stretch/>
        </p:blipFill>
        <p:spPr>
          <a:xfrm>
            <a:off x="9768782" y="2849987"/>
            <a:ext cx="756665" cy="756665"/>
          </a:xfrm>
          <a:prstGeom prst="rect">
            <a:avLst/>
          </a:prstGeom>
          <a:noFill/>
          <a:ln>
            <a:noFill/>
          </a:ln>
        </p:spPr>
      </p:pic>
      <p:pic>
        <p:nvPicPr>
          <p:cNvPr id="421" name="Google Shape;421;p14" descr="Skeleton"/>
          <p:cNvPicPr preferRelativeResize="0"/>
          <p:nvPr/>
        </p:nvPicPr>
        <p:blipFill rotWithShape="1">
          <a:blip r:embed="rId8">
            <a:alphaModFix/>
          </a:blip>
          <a:srcRect/>
          <a:stretch/>
        </p:blipFill>
        <p:spPr>
          <a:xfrm>
            <a:off x="9768782" y="6001387"/>
            <a:ext cx="756665" cy="756665"/>
          </a:xfrm>
          <a:prstGeom prst="rect">
            <a:avLst/>
          </a:prstGeom>
          <a:noFill/>
          <a:ln>
            <a:noFill/>
          </a:ln>
        </p:spPr>
      </p:pic>
      <p:pic>
        <p:nvPicPr>
          <p:cNvPr id="422" name="Google Shape;422;p14" descr="Food Safety"/>
          <p:cNvPicPr preferRelativeResize="0"/>
          <p:nvPr/>
        </p:nvPicPr>
        <p:blipFill rotWithShape="1">
          <a:blip r:embed="rId9">
            <a:alphaModFix/>
          </a:blip>
          <a:srcRect/>
          <a:stretch/>
        </p:blipFill>
        <p:spPr>
          <a:xfrm>
            <a:off x="4465567" y="3519325"/>
            <a:ext cx="756665" cy="756665"/>
          </a:xfrm>
          <a:prstGeom prst="rect">
            <a:avLst/>
          </a:prstGeom>
          <a:noFill/>
          <a:ln>
            <a:noFill/>
          </a:ln>
        </p:spPr>
      </p:pic>
      <p:pic>
        <p:nvPicPr>
          <p:cNvPr id="423" name="Google Shape;423;p14" descr="Sleep"/>
          <p:cNvPicPr preferRelativeResize="0"/>
          <p:nvPr/>
        </p:nvPicPr>
        <p:blipFill rotWithShape="1">
          <a:blip r:embed="rId10">
            <a:alphaModFix/>
          </a:blip>
          <a:srcRect/>
          <a:stretch/>
        </p:blipFill>
        <p:spPr>
          <a:xfrm>
            <a:off x="4465567" y="4593255"/>
            <a:ext cx="756665" cy="756665"/>
          </a:xfrm>
          <a:prstGeom prst="rect">
            <a:avLst/>
          </a:prstGeom>
          <a:noFill/>
          <a:ln>
            <a:noFill/>
          </a:ln>
        </p:spPr>
      </p:pic>
      <p:pic>
        <p:nvPicPr>
          <p:cNvPr id="424" name="Google Shape;424;p14" descr="Thermometer"/>
          <p:cNvPicPr preferRelativeResize="0"/>
          <p:nvPr/>
        </p:nvPicPr>
        <p:blipFill rotWithShape="1">
          <a:blip r:embed="rId11">
            <a:alphaModFix/>
          </a:blip>
          <a:srcRect/>
          <a:stretch/>
        </p:blipFill>
        <p:spPr>
          <a:xfrm>
            <a:off x="9768781" y="4837194"/>
            <a:ext cx="756665" cy="756665"/>
          </a:xfrm>
          <a:prstGeom prst="rect">
            <a:avLst/>
          </a:prstGeom>
          <a:noFill/>
          <a:ln>
            <a:noFill/>
          </a:ln>
        </p:spPr>
      </p:pic>
      <p:pic>
        <p:nvPicPr>
          <p:cNvPr id="425" name="Google Shape;425;p14" descr="Brain"/>
          <p:cNvPicPr preferRelativeResize="0"/>
          <p:nvPr/>
        </p:nvPicPr>
        <p:blipFill rotWithShape="1">
          <a:blip r:embed="rId12">
            <a:alphaModFix/>
          </a:blip>
          <a:srcRect/>
          <a:stretch/>
        </p:blipFill>
        <p:spPr>
          <a:xfrm>
            <a:off x="9768782" y="1642473"/>
            <a:ext cx="756665" cy="756665"/>
          </a:xfrm>
          <a:prstGeom prst="rect">
            <a:avLst/>
          </a:prstGeom>
          <a:noFill/>
          <a:ln>
            <a:noFill/>
          </a:ln>
        </p:spPr>
      </p:pic>
      <p:pic>
        <p:nvPicPr>
          <p:cNvPr id="426" name="Google Shape;426;p14" descr="Left Brain"/>
          <p:cNvPicPr preferRelativeResize="0"/>
          <p:nvPr/>
        </p:nvPicPr>
        <p:blipFill rotWithShape="1">
          <a:blip r:embed="rId13">
            <a:alphaModFix/>
          </a:blip>
          <a:srcRect/>
          <a:stretch/>
        </p:blipFill>
        <p:spPr>
          <a:xfrm>
            <a:off x="4444137" y="5678173"/>
            <a:ext cx="756665" cy="756665"/>
          </a:xfrm>
          <a:prstGeom prst="rect">
            <a:avLst/>
          </a:prstGeom>
          <a:noFill/>
          <a:ln>
            <a:noFill/>
          </a:ln>
        </p:spPr>
      </p:pic>
      <p:pic>
        <p:nvPicPr>
          <p:cNvPr id="427" name="Google Shape;427;p14" descr="Water Bottle"/>
          <p:cNvPicPr preferRelativeResize="0"/>
          <p:nvPr/>
        </p:nvPicPr>
        <p:blipFill rotWithShape="1">
          <a:blip r:embed="rId14">
            <a:alphaModFix/>
          </a:blip>
          <a:srcRect/>
          <a:stretch/>
        </p:blipFill>
        <p:spPr>
          <a:xfrm>
            <a:off x="9768782" y="3836590"/>
            <a:ext cx="756665" cy="75666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32"/>
        <p:cNvGrpSpPr/>
        <p:nvPr/>
      </p:nvGrpSpPr>
      <p:grpSpPr>
        <a:xfrm>
          <a:off x="0" y="0"/>
          <a:ext cx="0" cy="0"/>
          <a:chOff x="0" y="0"/>
          <a:chExt cx="0" cy="0"/>
        </a:xfrm>
      </p:grpSpPr>
      <p:sp>
        <p:nvSpPr>
          <p:cNvPr id="433" name="Google Shape;433;p15"/>
          <p:cNvSpPr txBox="1">
            <a:spLocks noGrp="1"/>
          </p:cNvSpPr>
          <p:nvPr>
            <p:ph type="body" idx="1"/>
          </p:nvPr>
        </p:nvSpPr>
        <p:spPr>
          <a:xfrm>
            <a:off x="4467225" y="528638"/>
            <a:ext cx="7300912" cy="1271587"/>
          </a:xfrm>
          <a:prstGeom prst="rect">
            <a:avLst/>
          </a:prstGeom>
          <a:noFill/>
          <a:ln>
            <a:noFill/>
          </a:ln>
        </p:spPr>
        <p:txBody>
          <a:bodyPr spcFirstLastPara="1" wrap="square" lIns="91425" tIns="45700" rIns="91425" bIns="45700" anchor="t" anchorCtr="0">
            <a:noAutofit/>
          </a:bodyPr>
          <a:lstStyle/>
          <a:p>
            <a:pPr marL="571500" lvl="0" indent="-571500" algn="l" rtl="0">
              <a:lnSpc>
                <a:spcPct val="90000"/>
              </a:lnSpc>
              <a:spcBef>
                <a:spcPts val="0"/>
              </a:spcBef>
              <a:spcAft>
                <a:spcPts val="0"/>
              </a:spcAft>
              <a:buClr>
                <a:schemeClr val="dk1"/>
              </a:buClr>
              <a:buSzPts val="3600"/>
              <a:buFont typeface="Arial"/>
              <a:buChar char="•"/>
            </a:pPr>
            <a:r>
              <a:rPr lang="fr-FR" sz="3600" b="0" dirty="0">
                <a:solidFill>
                  <a:schemeClr val="dk1"/>
                </a:solidFill>
              </a:rPr>
              <a:t>Un manque d'expérience professionnelle </a:t>
            </a:r>
          </a:p>
          <a:p>
            <a:pPr marL="571500" lvl="0" indent="-571500" algn="l" rtl="0">
              <a:lnSpc>
                <a:spcPct val="90000"/>
              </a:lnSpc>
              <a:spcBef>
                <a:spcPts val="0"/>
              </a:spcBef>
              <a:spcAft>
                <a:spcPts val="0"/>
              </a:spcAft>
              <a:buClr>
                <a:schemeClr val="dk1"/>
              </a:buClr>
              <a:buSzPts val="3600"/>
              <a:buFont typeface="Arial"/>
              <a:buChar char="•"/>
            </a:pPr>
            <a:r>
              <a:rPr lang="fr-FR" sz="3600" b="0" dirty="0">
                <a:solidFill>
                  <a:schemeClr val="dk1"/>
                </a:solidFill>
              </a:rPr>
              <a:t>Vouloir être performant </a:t>
            </a:r>
          </a:p>
          <a:p>
            <a:pPr marL="571500" lvl="0" indent="-571500" algn="l" rtl="0">
              <a:lnSpc>
                <a:spcPct val="90000"/>
              </a:lnSpc>
              <a:spcBef>
                <a:spcPts val="0"/>
              </a:spcBef>
              <a:spcAft>
                <a:spcPts val="0"/>
              </a:spcAft>
              <a:buClr>
                <a:schemeClr val="dk1"/>
              </a:buClr>
              <a:buSzPts val="3600"/>
              <a:buFont typeface="Arial"/>
              <a:buChar char="•"/>
            </a:pPr>
            <a:r>
              <a:rPr lang="fr-FR" sz="3600" b="0" dirty="0">
                <a:solidFill>
                  <a:schemeClr val="dk1"/>
                </a:solidFill>
              </a:rPr>
              <a:t>Apprendre des adultes des comportements incorrects en matière de santé et de sécurité </a:t>
            </a:r>
          </a:p>
          <a:p>
            <a:pPr marL="571500" lvl="0" indent="-571500" algn="l" rtl="0">
              <a:lnSpc>
                <a:spcPct val="90000"/>
              </a:lnSpc>
              <a:spcBef>
                <a:spcPts val="0"/>
              </a:spcBef>
              <a:spcAft>
                <a:spcPts val="0"/>
              </a:spcAft>
              <a:buClr>
                <a:schemeClr val="dk1"/>
              </a:buClr>
              <a:buSzPts val="3600"/>
              <a:buFont typeface="Arial"/>
              <a:buChar char="•"/>
            </a:pPr>
            <a:r>
              <a:rPr lang="fr-FR" sz="3600" b="0" dirty="0">
                <a:solidFill>
                  <a:schemeClr val="dk1"/>
                </a:solidFill>
              </a:rPr>
              <a:t>Avoir peu ou pas de formation ou de supervision </a:t>
            </a:r>
          </a:p>
          <a:p>
            <a:pPr marL="571500" lvl="0" indent="-571500" algn="l" rtl="0">
              <a:lnSpc>
                <a:spcPct val="90000"/>
              </a:lnSpc>
              <a:spcBef>
                <a:spcPts val="0"/>
              </a:spcBef>
              <a:spcAft>
                <a:spcPts val="0"/>
              </a:spcAft>
              <a:buClr>
                <a:schemeClr val="dk1"/>
              </a:buClr>
              <a:buSzPts val="3600"/>
              <a:buFont typeface="Arial"/>
              <a:buChar char="•"/>
            </a:pPr>
            <a:r>
              <a:rPr lang="fr-FR" sz="3600" b="0" dirty="0">
                <a:solidFill>
                  <a:schemeClr val="dk1"/>
                </a:solidFill>
              </a:rPr>
              <a:t>Manque de droits, de libre arbitre, de contrôle, de capacité à s'organiser   </a:t>
            </a:r>
            <a:endParaRPr lang="fr-FR" dirty="0"/>
          </a:p>
        </p:txBody>
      </p:sp>
      <p:sp>
        <p:nvSpPr>
          <p:cNvPr id="434" name="Google Shape;434;p15"/>
          <p:cNvSpPr txBox="1">
            <a:spLocks noGrp="1"/>
          </p:cNvSpPr>
          <p:nvPr>
            <p:ph type="body" idx="3"/>
          </p:nvPr>
        </p:nvSpPr>
        <p:spPr>
          <a:xfrm>
            <a:off x="0" y="528638"/>
            <a:ext cx="3657600"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400"/>
              <a:buNone/>
            </a:pPr>
            <a:r>
              <a:rPr lang="en-GB" sz="3400" dirty="0"/>
              <a:t> </a:t>
            </a:r>
            <a:br>
              <a:rPr lang="en-GB" sz="3400" dirty="0"/>
            </a:br>
            <a:r>
              <a:rPr lang="fr-FR" sz="3400" dirty="0"/>
              <a:t>LES FACTEURS QUI EXACERBENT LA VULNÉRABILITÉ PHYSIQUE</a:t>
            </a:r>
            <a:endParaRPr sz="3400" dirty="0"/>
          </a:p>
          <a:p>
            <a:pPr marL="0" lvl="0" indent="0" algn="l" rtl="0">
              <a:lnSpc>
                <a:spcPct val="90000"/>
              </a:lnSpc>
              <a:spcBef>
                <a:spcPts val="1000"/>
              </a:spcBef>
              <a:spcAft>
                <a:spcPts val="0"/>
              </a:spcAft>
              <a:buClr>
                <a:schemeClr val="lt1"/>
              </a:buClr>
              <a:buSzPts val="3600"/>
              <a:buNone/>
            </a:pPr>
            <a:endParaRP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sp>
        <p:nvSpPr>
          <p:cNvPr id="440" name="Google Shape;440;p16"/>
          <p:cNvSpPr txBox="1">
            <a:spLocks noGrp="1"/>
          </p:cNvSpPr>
          <p:nvPr>
            <p:ph type="body" idx="1"/>
          </p:nvPr>
        </p:nvSpPr>
        <p:spPr>
          <a:xfrm>
            <a:off x="4100513" y="528638"/>
            <a:ext cx="7300912" cy="6049444"/>
          </a:xfrm>
          <a:prstGeom prst="rect">
            <a:avLst/>
          </a:prstGeom>
          <a:noFill/>
          <a:ln>
            <a:noFill/>
          </a:ln>
        </p:spPr>
        <p:txBody>
          <a:bodyPr spcFirstLastPara="1" wrap="square" lIns="91425" tIns="45700" rIns="91425" bIns="45700" anchor="t" anchorCtr="0">
            <a:normAutofit fontScale="70000" lnSpcReduction="20000"/>
          </a:bodyPr>
          <a:lstStyle/>
          <a:p>
            <a:pPr marL="496888" lvl="0" indent="-496888" algn="l" rtl="0">
              <a:lnSpc>
                <a:spcPct val="120000"/>
              </a:lnSpc>
              <a:spcBef>
                <a:spcPts val="0"/>
              </a:spcBef>
              <a:spcAft>
                <a:spcPts val="0"/>
              </a:spcAft>
              <a:buClr>
                <a:schemeClr val="dk1"/>
              </a:buClr>
              <a:buSzPct val="100000"/>
              <a:buFont typeface="Arial"/>
              <a:buChar char="•"/>
            </a:pPr>
            <a:r>
              <a:rPr lang="fr-FR" sz="4200" b="0" dirty="0">
                <a:solidFill>
                  <a:schemeClr val="dk1"/>
                </a:solidFill>
              </a:rPr>
              <a:t>Abus psychologique, violence, dévalorisation, harcèlement </a:t>
            </a:r>
          </a:p>
          <a:p>
            <a:pPr marL="496888" lvl="0" indent="-496888" algn="l" rtl="0">
              <a:lnSpc>
                <a:spcPct val="120000"/>
              </a:lnSpc>
              <a:spcBef>
                <a:spcPts val="0"/>
              </a:spcBef>
              <a:spcAft>
                <a:spcPts val="0"/>
              </a:spcAft>
              <a:buClr>
                <a:schemeClr val="dk1"/>
              </a:buClr>
              <a:buSzPct val="100000"/>
              <a:buFont typeface="Arial"/>
              <a:buChar char="•"/>
            </a:pPr>
            <a:r>
              <a:rPr lang="fr-FR" sz="4200" b="0" dirty="0">
                <a:solidFill>
                  <a:schemeClr val="dk1"/>
                </a:solidFill>
              </a:rPr>
              <a:t>Stigmatisation, discrimination, marginalisation </a:t>
            </a:r>
          </a:p>
          <a:p>
            <a:pPr marL="496888" lvl="0" indent="-496888" algn="l" rtl="0">
              <a:lnSpc>
                <a:spcPct val="120000"/>
              </a:lnSpc>
              <a:spcBef>
                <a:spcPts val="0"/>
              </a:spcBef>
              <a:spcAft>
                <a:spcPts val="0"/>
              </a:spcAft>
              <a:buClr>
                <a:schemeClr val="dk1"/>
              </a:buClr>
              <a:buSzPct val="100000"/>
              <a:buFont typeface="Arial"/>
              <a:buChar char="•"/>
            </a:pPr>
            <a:r>
              <a:rPr lang="fr-FR" sz="4200" b="0" dirty="0">
                <a:solidFill>
                  <a:schemeClr val="dk1"/>
                </a:solidFill>
              </a:rPr>
              <a:t>Isolement, liberté de mouvement et intégration sociale limitées, séparation familiale</a:t>
            </a:r>
          </a:p>
          <a:p>
            <a:pPr marL="496888" lvl="0" indent="-496888" algn="l" rtl="0">
              <a:lnSpc>
                <a:spcPct val="120000"/>
              </a:lnSpc>
              <a:spcBef>
                <a:spcPts val="0"/>
              </a:spcBef>
              <a:spcAft>
                <a:spcPts val="0"/>
              </a:spcAft>
              <a:buClr>
                <a:schemeClr val="dk1"/>
              </a:buClr>
              <a:buSzPct val="100000"/>
              <a:buFont typeface="Arial"/>
              <a:buChar char="•"/>
            </a:pPr>
            <a:r>
              <a:rPr lang="fr-FR" sz="4200" b="0" dirty="0">
                <a:solidFill>
                  <a:schemeClr val="dk1"/>
                </a:solidFill>
              </a:rPr>
              <a:t>Sentiment négatif de sécurité et d'identité personnelles, perspectives d'avenir limitées, stress, manque d'estime de soi, sentiment d'impuissance et autres problèmes de santé mentale</a:t>
            </a:r>
            <a:endParaRPr sz="4200" dirty="0"/>
          </a:p>
          <a:p>
            <a:pPr marL="0" lvl="0" indent="0" algn="l" rtl="0">
              <a:lnSpc>
                <a:spcPct val="90000"/>
              </a:lnSpc>
              <a:spcBef>
                <a:spcPts val="1000"/>
              </a:spcBef>
              <a:spcAft>
                <a:spcPts val="0"/>
              </a:spcAft>
              <a:buClr>
                <a:srgbClr val="026794"/>
              </a:buClr>
              <a:buSzPct val="100000"/>
              <a:buNone/>
            </a:pPr>
            <a:endParaRPr dirty="0"/>
          </a:p>
        </p:txBody>
      </p:sp>
      <p:sp>
        <p:nvSpPr>
          <p:cNvPr id="441" name="Google Shape;441;p16"/>
          <p:cNvSpPr txBox="1">
            <a:spLocks noGrp="1"/>
          </p:cNvSpPr>
          <p:nvPr>
            <p:ph type="body" idx="3"/>
          </p:nvPr>
        </p:nvSpPr>
        <p:spPr>
          <a:xfrm>
            <a:off x="0" y="528650"/>
            <a:ext cx="3784599" cy="4799400"/>
          </a:xfrm>
          <a:prstGeom prst="rect">
            <a:avLst/>
          </a:prstGeom>
          <a:noFill/>
          <a:ln>
            <a:noFill/>
          </a:ln>
        </p:spPr>
        <p:txBody>
          <a:bodyPr spcFirstLastPara="1" wrap="square" lIns="91425" tIns="45700" rIns="91425" bIns="45700" anchor="t" anchorCtr="0">
            <a:normAutofit/>
          </a:bodyPr>
          <a:lstStyle/>
          <a:p>
            <a:pPr marL="0" lvl="0" indent="0" algn="l" rtl="0">
              <a:lnSpc>
                <a:spcPct val="80000"/>
              </a:lnSpc>
              <a:spcBef>
                <a:spcPts val="0"/>
              </a:spcBef>
              <a:spcAft>
                <a:spcPts val="0"/>
              </a:spcAft>
              <a:buClr>
                <a:schemeClr val="lt1"/>
              </a:buClr>
              <a:buSzPts val="3600"/>
              <a:buNone/>
            </a:pPr>
            <a:r>
              <a:rPr lang="en-GB" sz="3000" dirty="0"/>
              <a:t>IMPACTS PSYCHOSOCIAUX</a:t>
            </a:r>
            <a:endParaRPr sz="3000" dirty="0"/>
          </a:p>
          <a:p>
            <a:pPr marL="0" lvl="0" indent="0" algn="l" rtl="0">
              <a:lnSpc>
                <a:spcPct val="80000"/>
              </a:lnSpc>
              <a:spcBef>
                <a:spcPts val="1000"/>
              </a:spcBef>
              <a:spcAft>
                <a:spcPts val="0"/>
              </a:spcAft>
              <a:buClr>
                <a:schemeClr val="lt1"/>
              </a:buClr>
              <a:buSzPts val="3600"/>
              <a:buNone/>
            </a:pPr>
            <a:endParaRPr sz="3000" dirty="0"/>
          </a:p>
          <a:p>
            <a:pPr marL="0" lvl="0" indent="0" algn="l" rtl="0">
              <a:lnSpc>
                <a:spcPct val="80000"/>
              </a:lnSpc>
              <a:spcBef>
                <a:spcPts val="1000"/>
              </a:spcBef>
              <a:spcAft>
                <a:spcPts val="0"/>
              </a:spcAft>
              <a:buClr>
                <a:schemeClr val="lt1"/>
              </a:buClr>
              <a:buSzPts val="3600"/>
              <a:buNone/>
            </a:pPr>
            <a:endParaRPr sz="3000" dirty="0"/>
          </a:p>
          <a:p>
            <a:pPr marL="0" lvl="0" indent="0" algn="l" rtl="0">
              <a:lnSpc>
                <a:spcPct val="80000"/>
              </a:lnSpc>
              <a:spcBef>
                <a:spcPts val="1000"/>
              </a:spcBef>
              <a:spcAft>
                <a:spcPts val="0"/>
              </a:spcAft>
              <a:buClr>
                <a:schemeClr val="lt1"/>
              </a:buClr>
              <a:buSzPts val="3600"/>
              <a:buNone/>
            </a:pPr>
            <a:endParaRPr sz="3000" dirty="0"/>
          </a:p>
          <a:p>
            <a:pPr marL="0" lvl="0" indent="0" algn="l" rtl="0">
              <a:lnSpc>
                <a:spcPct val="80000"/>
              </a:lnSpc>
              <a:spcBef>
                <a:spcPts val="1000"/>
              </a:spcBef>
              <a:spcAft>
                <a:spcPts val="0"/>
              </a:spcAft>
              <a:buClr>
                <a:schemeClr val="lt1"/>
              </a:buClr>
              <a:buSzPts val="3600"/>
              <a:buNone/>
            </a:pPr>
            <a:endParaRPr sz="3000" dirty="0"/>
          </a:p>
          <a:p>
            <a:pPr marL="0" lvl="0" indent="0" algn="l" rtl="0">
              <a:lnSpc>
                <a:spcPct val="80000"/>
              </a:lnSpc>
              <a:spcBef>
                <a:spcPts val="1000"/>
              </a:spcBef>
              <a:spcAft>
                <a:spcPts val="0"/>
              </a:spcAft>
              <a:buClr>
                <a:schemeClr val="lt1"/>
              </a:buClr>
              <a:buSzPts val="3600"/>
              <a:buNone/>
            </a:pPr>
            <a:endParaRPr sz="3000" dirty="0"/>
          </a:p>
          <a:p>
            <a:pPr marL="0" lvl="0" indent="0" algn="l" rtl="0">
              <a:lnSpc>
                <a:spcPct val="80000"/>
              </a:lnSpc>
              <a:spcBef>
                <a:spcPts val="1000"/>
              </a:spcBef>
              <a:spcAft>
                <a:spcPts val="0"/>
              </a:spcAft>
              <a:buClr>
                <a:schemeClr val="lt1"/>
              </a:buClr>
              <a:buSzPts val="3600"/>
              <a:buNone/>
            </a:pPr>
            <a:endParaRPr sz="30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46"/>
        <p:cNvGrpSpPr/>
        <p:nvPr/>
      </p:nvGrpSpPr>
      <p:grpSpPr>
        <a:xfrm>
          <a:off x="0" y="0"/>
          <a:ext cx="0" cy="0"/>
          <a:chOff x="0" y="0"/>
          <a:chExt cx="0" cy="0"/>
        </a:xfrm>
      </p:grpSpPr>
      <p:sp>
        <p:nvSpPr>
          <p:cNvPr id="447" name="Google Shape;447;p17"/>
          <p:cNvSpPr txBox="1">
            <a:spLocks noGrp="1"/>
          </p:cNvSpPr>
          <p:nvPr>
            <p:ph type="body" idx="1"/>
          </p:nvPr>
        </p:nvSpPr>
        <p:spPr>
          <a:xfrm>
            <a:off x="5119688" y="437102"/>
            <a:ext cx="5451824" cy="5629056"/>
          </a:xfrm>
          <a:prstGeom prst="rect">
            <a:avLst/>
          </a:prstGeom>
          <a:noFill/>
          <a:ln>
            <a:noFill/>
          </a:ln>
        </p:spPr>
        <p:txBody>
          <a:bodyPr spcFirstLastPara="1" wrap="square" lIns="91425" tIns="45700" rIns="91425" bIns="45700" anchor="t" anchorCtr="0">
            <a:normAutofit fontScale="92500" lnSpcReduction="10000"/>
          </a:bodyPr>
          <a:lstStyle/>
          <a:p>
            <a:pPr marL="571500" lvl="0" indent="-571500" algn="l" rtl="0">
              <a:lnSpc>
                <a:spcPct val="90000"/>
              </a:lnSpc>
              <a:spcBef>
                <a:spcPts val="0"/>
              </a:spcBef>
              <a:spcAft>
                <a:spcPts val="0"/>
              </a:spcAft>
              <a:buClr>
                <a:schemeClr val="dk1"/>
              </a:buClr>
              <a:buSzPts val="3600"/>
              <a:buFont typeface="Arial"/>
              <a:buChar char="•"/>
            </a:pPr>
            <a:r>
              <a:rPr lang="fr-FR" sz="3600" b="0" dirty="0">
                <a:solidFill>
                  <a:schemeClr val="dk1"/>
                </a:solidFill>
              </a:rPr>
              <a:t>Contenu du travail</a:t>
            </a:r>
          </a:p>
          <a:p>
            <a:pPr marL="571500" lvl="0" indent="-571500" algn="l" rtl="0">
              <a:lnSpc>
                <a:spcPct val="90000"/>
              </a:lnSpc>
              <a:spcBef>
                <a:spcPts val="0"/>
              </a:spcBef>
              <a:spcAft>
                <a:spcPts val="0"/>
              </a:spcAft>
              <a:buClr>
                <a:schemeClr val="dk1"/>
              </a:buClr>
              <a:buSzPts val="3600"/>
              <a:buFont typeface="Arial"/>
              <a:buChar char="•"/>
            </a:pPr>
            <a:r>
              <a:rPr lang="fr-FR" sz="3600" b="0" dirty="0">
                <a:solidFill>
                  <a:schemeClr val="dk1"/>
                </a:solidFill>
              </a:rPr>
              <a:t>Charge et rythme de travail</a:t>
            </a:r>
          </a:p>
          <a:p>
            <a:pPr marL="571500" lvl="0" indent="-571500" algn="l" rtl="0">
              <a:lnSpc>
                <a:spcPct val="90000"/>
              </a:lnSpc>
              <a:spcBef>
                <a:spcPts val="0"/>
              </a:spcBef>
              <a:spcAft>
                <a:spcPts val="0"/>
              </a:spcAft>
              <a:buClr>
                <a:schemeClr val="dk1"/>
              </a:buClr>
              <a:buSzPts val="3600"/>
              <a:buFont typeface="Arial"/>
              <a:buChar char="•"/>
            </a:pPr>
            <a:r>
              <a:rPr lang="fr-FR" sz="3600" b="0" dirty="0">
                <a:solidFill>
                  <a:schemeClr val="dk1"/>
                </a:solidFill>
              </a:rPr>
              <a:t>Horaire de travail</a:t>
            </a:r>
          </a:p>
          <a:p>
            <a:pPr marL="571500" lvl="0" indent="-571500" algn="l" rtl="0">
              <a:lnSpc>
                <a:spcPct val="90000"/>
              </a:lnSpc>
              <a:spcBef>
                <a:spcPts val="0"/>
              </a:spcBef>
              <a:spcAft>
                <a:spcPts val="0"/>
              </a:spcAft>
              <a:buClr>
                <a:schemeClr val="dk1"/>
              </a:buClr>
              <a:buSzPts val="3600"/>
              <a:buFont typeface="Arial"/>
              <a:buChar char="•"/>
            </a:pPr>
            <a:r>
              <a:rPr lang="fr-FR" sz="3600" b="0" dirty="0">
                <a:solidFill>
                  <a:schemeClr val="dk1"/>
                </a:solidFill>
              </a:rPr>
              <a:t>Contrôle</a:t>
            </a:r>
          </a:p>
          <a:p>
            <a:pPr marL="571500" lvl="0" indent="-571500" algn="l" rtl="0">
              <a:lnSpc>
                <a:spcPct val="90000"/>
              </a:lnSpc>
              <a:spcBef>
                <a:spcPts val="0"/>
              </a:spcBef>
              <a:spcAft>
                <a:spcPts val="0"/>
              </a:spcAft>
              <a:buClr>
                <a:schemeClr val="dk1"/>
              </a:buClr>
              <a:buSzPts val="3600"/>
              <a:buFont typeface="Arial"/>
              <a:buChar char="•"/>
            </a:pPr>
            <a:r>
              <a:rPr lang="fr-FR" sz="3600" b="0" dirty="0">
                <a:solidFill>
                  <a:schemeClr val="dk1"/>
                </a:solidFill>
              </a:rPr>
              <a:t>Environnement et équipement</a:t>
            </a:r>
          </a:p>
          <a:p>
            <a:pPr marL="571500" lvl="0" indent="-571500" algn="l" rtl="0">
              <a:lnSpc>
                <a:spcPct val="90000"/>
              </a:lnSpc>
              <a:spcBef>
                <a:spcPts val="0"/>
              </a:spcBef>
              <a:spcAft>
                <a:spcPts val="0"/>
              </a:spcAft>
              <a:buClr>
                <a:schemeClr val="dk1"/>
              </a:buClr>
              <a:buSzPts val="3600"/>
              <a:buFont typeface="Arial"/>
              <a:buChar char="•"/>
            </a:pPr>
            <a:r>
              <a:rPr lang="fr-FR" sz="3600" b="0" dirty="0">
                <a:solidFill>
                  <a:schemeClr val="dk1"/>
                </a:solidFill>
              </a:rPr>
              <a:t>Relations interpersonnelles au travail</a:t>
            </a:r>
          </a:p>
          <a:p>
            <a:pPr marL="571500" lvl="0" indent="-571500" algn="l" rtl="0">
              <a:lnSpc>
                <a:spcPct val="90000"/>
              </a:lnSpc>
              <a:spcBef>
                <a:spcPts val="0"/>
              </a:spcBef>
              <a:spcAft>
                <a:spcPts val="0"/>
              </a:spcAft>
              <a:buClr>
                <a:schemeClr val="dk1"/>
              </a:buClr>
              <a:buSzPts val="3600"/>
              <a:buFont typeface="Arial"/>
              <a:buChar char="•"/>
            </a:pPr>
            <a:r>
              <a:rPr lang="fr-FR" sz="3600" b="0" dirty="0">
                <a:solidFill>
                  <a:schemeClr val="dk1"/>
                </a:solidFill>
              </a:rPr>
              <a:t>Conditions de travail précaires </a:t>
            </a:r>
          </a:p>
          <a:p>
            <a:pPr marL="571500" lvl="0" indent="-571500" algn="l" rtl="0">
              <a:lnSpc>
                <a:spcPct val="90000"/>
              </a:lnSpc>
              <a:spcBef>
                <a:spcPts val="0"/>
              </a:spcBef>
              <a:spcAft>
                <a:spcPts val="0"/>
              </a:spcAft>
              <a:buClr>
                <a:schemeClr val="dk1"/>
              </a:buClr>
              <a:buSzPts val="3600"/>
              <a:buFont typeface="Arial"/>
              <a:buChar char="•"/>
            </a:pPr>
            <a:r>
              <a:rPr lang="fr-FR" sz="3600" b="0" dirty="0">
                <a:solidFill>
                  <a:schemeClr val="dk1"/>
                </a:solidFill>
              </a:rPr>
              <a:t>Interface domicile-travail</a:t>
            </a:r>
            <a:endParaRPr dirty="0"/>
          </a:p>
          <a:p>
            <a:pPr marL="0" lvl="0" indent="0" algn="l" rtl="0">
              <a:lnSpc>
                <a:spcPct val="90000"/>
              </a:lnSpc>
              <a:spcBef>
                <a:spcPts val="1000"/>
              </a:spcBef>
              <a:spcAft>
                <a:spcPts val="0"/>
              </a:spcAft>
              <a:buClr>
                <a:srgbClr val="026794"/>
              </a:buClr>
              <a:buSzPts val="3200"/>
              <a:buNone/>
            </a:pPr>
            <a:endParaRPr dirty="0"/>
          </a:p>
          <a:p>
            <a:pPr marL="0" lvl="0" indent="0" algn="l" rtl="0">
              <a:lnSpc>
                <a:spcPct val="90000"/>
              </a:lnSpc>
              <a:spcBef>
                <a:spcPts val="1000"/>
              </a:spcBef>
              <a:spcAft>
                <a:spcPts val="0"/>
              </a:spcAft>
              <a:buClr>
                <a:srgbClr val="026794"/>
              </a:buClr>
              <a:buSzPts val="3200"/>
              <a:buNone/>
            </a:pPr>
            <a:endParaRPr dirty="0"/>
          </a:p>
          <a:p>
            <a:pPr marL="0" lvl="0" indent="0" algn="l" rtl="0">
              <a:lnSpc>
                <a:spcPct val="90000"/>
              </a:lnSpc>
              <a:spcBef>
                <a:spcPts val="1000"/>
              </a:spcBef>
              <a:spcAft>
                <a:spcPts val="0"/>
              </a:spcAft>
              <a:buClr>
                <a:srgbClr val="026794"/>
              </a:buClr>
              <a:buSzPts val="3200"/>
              <a:buNone/>
            </a:pPr>
            <a:endParaRPr dirty="0"/>
          </a:p>
        </p:txBody>
      </p:sp>
      <p:sp>
        <p:nvSpPr>
          <p:cNvPr id="448" name="Google Shape;448;p17"/>
          <p:cNvSpPr txBox="1">
            <a:spLocks noGrp="1"/>
          </p:cNvSpPr>
          <p:nvPr>
            <p:ph type="body" idx="3"/>
          </p:nvPr>
        </p:nvSpPr>
        <p:spPr>
          <a:xfrm>
            <a:off x="284417" y="528638"/>
            <a:ext cx="3119183"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fr-FR" sz="2600" dirty="0"/>
              <a:t>FACTEURS PSYCHOSOCIAUX DANS LES ACTIVITÉS PRODUCTIVES DES ENFANTS</a:t>
            </a:r>
            <a:endParaRPr sz="2600" dirty="0"/>
          </a:p>
          <a:p>
            <a:pPr marL="0" lvl="0" indent="0" algn="l" rtl="0">
              <a:lnSpc>
                <a:spcPct val="90000"/>
              </a:lnSpc>
              <a:spcBef>
                <a:spcPts val="1000"/>
              </a:spcBef>
              <a:spcAft>
                <a:spcPts val="0"/>
              </a:spcAft>
              <a:buClr>
                <a:schemeClr val="lt1"/>
              </a:buClr>
              <a:buSzPts val="3600"/>
              <a:buNone/>
            </a:pPr>
            <a:endParaRPr dirty="0"/>
          </a:p>
          <a:p>
            <a:pPr marL="0" lvl="0" indent="0" algn="l" rtl="0">
              <a:lnSpc>
                <a:spcPct val="90000"/>
              </a:lnSpc>
              <a:spcBef>
                <a:spcPts val="1000"/>
              </a:spcBef>
              <a:spcAft>
                <a:spcPts val="0"/>
              </a:spcAft>
              <a:buClr>
                <a:schemeClr val="lt1"/>
              </a:buClr>
              <a:buSzPts val="3600"/>
              <a:buNone/>
            </a:pPr>
            <a:endParaRPr dirty="0"/>
          </a:p>
        </p:txBody>
      </p:sp>
      <p:pic>
        <p:nvPicPr>
          <p:cNvPr id="449" name="Google Shape;449;p17" descr="Boxing Glove"/>
          <p:cNvPicPr preferRelativeResize="0"/>
          <p:nvPr/>
        </p:nvPicPr>
        <p:blipFill rotWithShape="1">
          <a:blip r:embed="rId3">
            <a:alphaModFix/>
          </a:blip>
          <a:srcRect/>
          <a:stretch/>
        </p:blipFill>
        <p:spPr>
          <a:xfrm>
            <a:off x="3903240" y="3546053"/>
            <a:ext cx="914400" cy="914400"/>
          </a:xfrm>
          <a:prstGeom prst="rect">
            <a:avLst/>
          </a:prstGeom>
          <a:noFill/>
          <a:ln>
            <a:noFill/>
          </a:ln>
        </p:spPr>
      </p:pic>
      <p:pic>
        <p:nvPicPr>
          <p:cNvPr id="450" name="Google Shape;450;p17" descr="Robot Hand"/>
          <p:cNvPicPr preferRelativeResize="0"/>
          <p:nvPr/>
        </p:nvPicPr>
        <p:blipFill rotWithShape="1">
          <a:blip r:embed="rId4">
            <a:alphaModFix/>
          </a:blip>
          <a:srcRect/>
          <a:stretch/>
        </p:blipFill>
        <p:spPr>
          <a:xfrm>
            <a:off x="3963584" y="528638"/>
            <a:ext cx="914400" cy="914400"/>
          </a:xfrm>
          <a:prstGeom prst="rect">
            <a:avLst/>
          </a:prstGeom>
          <a:noFill/>
          <a:ln>
            <a:noFill/>
          </a:ln>
        </p:spPr>
      </p:pic>
      <p:pic>
        <p:nvPicPr>
          <p:cNvPr id="451" name="Google Shape;451;p17" descr="Mop and bucket"/>
          <p:cNvPicPr preferRelativeResize="0"/>
          <p:nvPr/>
        </p:nvPicPr>
        <p:blipFill rotWithShape="1">
          <a:blip r:embed="rId5">
            <a:alphaModFix/>
          </a:blip>
          <a:srcRect/>
          <a:stretch/>
        </p:blipFill>
        <p:spPr>
          <a:xfrm>
            <a:off x="3963584" y="1940348"/>
            <a:ext cx="914400" cy="914400"/>
          </a:xfrm>
          <a:prstGeom prst="rect">
            <a:avLst/>
          </a:prstGeom>
          <a:noFill/>
          <a:ln>
            <a:noFill/>
          </a:ln>
        </p:spPr>
      </p:pic>
      <p:pic>
        <p:nvPicPr>
          <p:cNvPr id="452" name="Google Shape;452;p17" descr="Fire Extinguisher"/>
          <p:cNvPicPr preferRelativeResize="0"/>
          <p:nvPr/>
        </p:nvPicPr>
        <p:blipFill rotWithShape="1">
          <a:blip r:embed="rId6">
            <a:alphaModFix/>
          </a:blip>
          <a:srcRect/>
          <a:stretch/>
        </p:blipFill>
        <p:spPr>
          <a:xfrm>
            <a:off x="10342912" y="3651234"/>
            <a:ext cx="914400" cy="914400"/>
          </a:xfrm>
          <a:prstGeom prst="rect">
            <a:avLst/>
          </a:prstGeom>
          <a:noFill/>
          <a:ln>
            <a:noFill/>
          </a:ln>
        </p:spPr>
      </p:pic>
      <p:pic>
        <p:nvPicPr>
          <p:cNvPr id="453" name="Google Shape;453;p17" descr="Alarm clock"/>
          <p:cNvPicPr preferRelativeResize="0"/>
          <p:nvPr/>
        </p:nvPicPr>
        <p:blipFill rotWithShape="1">
          <a:blip r:embed="rId7">
            <a:alphaModFix/>
          </a:blip>
          <a:srcRect/>
          <a:stretch/>
        </p:blipFill>
        <p:spPr>
          <a:xfrm>
            <a:off x="10348024" y="1974565"/>
            <a:ext cx="914400" cy="914400"/>
          </a:xfrm>
          <a:prstGeom prst="rect">
            <a:avLst/>
          </a:prstGeom>
          <a:noFill/>
          <a:ln>
            <a:noFill/>
          </a:ln>
        </p:spPr>
      </p:pic>
      <p:pic>
        <p:nvPicPr>
          <p:cNvPr id="454" name="Google Shape;454;p17" descr="Spinning Plates"/>
          <p:cNvPicPr preferRelativeResize="0"/>
          <p:nvPr/>
        </p:nvPicPr>
        <p:blipFill rotWithShape="1">
          <a:blip r:embed="rId8">
            <a:alphaModFix/>
          </a:blip>
          <a:srcRect/>
          <a:stretch/>
        </p:blipFill>
        <p:spPr>
          <a:xfrm>
            <a:off x="10348024" y="5176387"/>
            <a:ext cx="914400" cy="914400"/>
          </a:xfrm>
          <a:prstGeom prst="rect">
            <a:avLst/>
          </a:prstGeom>
          <a:noFill/>
          <a:ln>
            <a:noFill/>
          </a:ln>
        </p:spPr>
      </p:pic>
      <p:pic>
        <p:nvPicPr>
          <p:cNvPr id="455" name="Google Shape;455;p17" descr="Contract"/>
          <p:cNvPicPr preferRelativeResize="0"/>
          <p:nvPr/>
        </p:nvPicPr>
        <p:blipFill rotWithShape="1">
          <a:blip r:embed="rId9">
            <a:alphaModFix/>
          </a:blip>
          <a:srcRect/>
          <a:stretch/>
        </p:blipFill>
        <p:spPr>
          <a:xfrm>
            <a:off x="3903240" y="5151758"/>
            <a:ext cx="914400" cy="914400"/>
          </a:xfrm>
          <a:prstGeom prst="rect">
            <a:avLst/>
          </a:prstGeom>
          <a:noFill/>
          <a:ln>
            <a:noFill/>
          </a:ln>
        </p:spPr>
      </p:pic>
      <p:pic>
        <p:nvPicPr>
          <p:cNvPr id="456" name="Google Shape;456;p17" descr="Wheelbarrow"/>
          <p:cNvPicPr preferRelativeResize="0"/>
          <p:nvPr/>
        </p:nvPicPr>
        <p:blipFill rotWithShape="1">
          <a:blip r:embed="rId10">
            <a:alphaModFix/>
          </a:blip>
          <a:srcRect/>
          <a:stretch/>
        </p:blipFill>
        <p:spPr>
          <a:xfrm>
            <a:off x="10342912" y="615696"/>
            <a:ext cx="914400" cy="9144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60"/>
        <p:cNvGrpSpPr/>
        <p:nvPr/>
      </p:nvGrpSpPr>
      <p:grpSpPr>
        <a:xfrm>
          <a:off x="0" y="0"/>
          <a:ext cx="0" cy="0"/>
          <a:chOff x="0" y="0"/>
          <a:chExt cx="0" cy="0"/>
        </a:xfrm>
      </p:grpSpPr>
      <p:sp>
        <p:nvSpPr>
          <p:cNvPr id="461" name="Google Shape;461;p18"/>
          <p:cNvSpPr txBox="1">
            <a:spLocks noGrp="1"/>
          </p:cNvSpPr>
          <p:nvPr>
            <p:ph type="title"/>
          </p:nvPr>
        </p:nvSpPr>
        <p:spPr>
          <a:xfrm>
            <a:off x="2170175" y="2866832"/>
            <a:ext cx="7851649" cy="562168"/>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chemeClr val="lt1"/>
              </a:buClr>
              <a:buSzPts val="3200"/>
              <a:buFont typeface="Helvetica Neue"/>
              <a:buNone/>
            </a:pPr>
            <a:r>
              <a:rPr lang="fr-FR" dirty="0"/>
              <a:t>ABORDER LE TRAVAIL DES ENFANTS GRÂCE AUX SOINS DE SANTÉ</a:t>
            </a:r>
            <a:endParaRP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sp>
        <p:nvSpPr>
          <p:cNvPr id="467" name="Google Shape;467;p19"/>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Helvetica Neue"/>
              <a:buNone/>
            </a:pPr>
            <a:r>
              <a:rPr lang="en-GB" dirty="0"/>
              <a:t>ACTIVITÉ : QUE FERIEZ-VOUS ?</a:t>
            </a:r>
          </a:p>
        </p:txBody>
      </p:sp>
      <p:sp>
        <p:nvSpPr>
          <p:cNvPr id="468" name="Google Shape;468;p19"/>
          <p:cNvSpPr txBox="1">
            <a:spLocks noGrp="1"/>
          </p:cNvSpPr>
          <p:nvPr>
            <p:ph type="body" idx="1"/>
          </p:nvPr>
        </p:nvSpPr>
        <p:spPr>
          <a:xfrm>
            <a:off x="656025" y="1971674"/>
            <a:ext cx="10820100" cy="4195500"/>
          </a:xfrm>
          <a:prstGeom prst="rect">
            <a:avLst/>
          </a:prstGeom>
          <a:noFill/>
          <a:ln>
            <a:noFill/>
          </a:ln>
        </p:spPr>
        <p:txBody>
          <a:bodyPr spcFirstLastPara="1" wrap="square" lIns="91425" tIns="45700" rIns="91425" bIns="45700" anchor="t" anchorCtr="0">
            <a:normAutofit fontScale="32500" lnSpcReduction="20000"/>
          </a:bodyPr>
          <a:lstStyle/>
          <a:p>
            <a:pPr marL="0" lvl="0" indent="0" algn="l" rtl="0">
              <a:lnSpc>
                <a:spcPct val="120000"/>
              </a:lnSpc>
              <a:spcBef>
                <a:spcPts val="0"/>
              </a:spcBef>
              <a:spcAft>
                <a:spcPts val="0"/>
              </a:spcAft>
              <a:buClr>
                <a:schemeClr val="accent6"/>
              </a:buClr>
              <a:buSzPct val="32558"/>
              <a:buNone/>
            </a:pPr>
            <a:r>
              <a:rPr lang="fr-FR" sz="8600" b="0" dirty="0">
                <a:solidFill>
                  <a:schemeClr val="dk1"/>
                </a:solidFill>
              </a:rPr>
              <a:t>Dans votre groupe, discutez et identifiez ce qui pourrait être fait pour l'enfant de l'étude de cas dont vous avez discuté plus tôt, alors qu'il accède aux soins de santé ? </a:t>
            </a:r>
          </a:p>
          <a:p>
            <a:pPr marL="0" lvl="0" indent="0" algn="l" rtl="0">
              <a:lnSpc>
                <a:spcPct val="120000"/>
              </a:lnSpc>
              <a:spcBef>
                <a:spcPts val="0"/>
              </a:spcBef>
              <a:spcAft>
                <a:spcPts val="0"/>
              </a:spcAft>
              <a:buClr>
                <a:schemeClr val="accent6"/>
              </a:buClr>
              <a:buSzPct val="32558"/>
              <a:buNone/>
            </a:pPr>
            <a:endParaRPr lang="fr-FR" sz="8600" b="0" dirty="0">
              <a:solidFill>
                <a:schemeClr val="dk1"/>
              </a:solidFill>
            </a:endParaRPr>
          </a:p>
          <a:p>
            <a:pPr marL="0" lvl="0" indent="0" algn="l" rtl="0">
              <a:lnSpc>
                <a:spcPct val="120000"/>
              </a:lnSpc>
              <a:spcBef>
                <a:spcPts val="0"/>
              </a:spcBef>
              <a:spcAft>
                <a:spcPts val="0"/>
              </a:spcAft>
              <a:buClr>
                <a:schemeClr val="accent6"/>
              </a:buClr>
              <a:buSzPct val="32558"/>
              <a:buNone/>
            </a:pPr>
            <a:r>
              <a:rPr lang="fr-FR" sz="8600" b="0" dirty="0">
                <a:solidFill>
                  <a:schemeClr val="dk1"/>
                </a:solidFill>
              </a:rPr>
              <a:t>Que pourrait-on faire pour les enfants qui se trouvent dans une situation similaire et qui n'ont pas accès à un établissement de santé mais qui sont confrontés à des vulnérabilités similaires ? </a:t>
            </a:r>
          </a:p>
          <a:p>
            <a:pPr marL="0" lvl="0" indent="0" algn="l" rtl="0">
              <a:lnSpc>
                <a:spcPct val="120000"/>
              </a:lnSpc>
              <a:spcBef>
                <a:spcPts val="0"/>
              </a:spcBef>
              <a:spcAft>
                <a:spcPts val="0"/>
              </a:spcAft>
              <a:buClr>
                <a:schemeClr val="accent6"/>
              </a:buClr>
              <a:buSzPct val="32558"/>
              <a:buNone/>
            </a:pPr>
            <a:endParaRPr lang="fr-FR" sz="8600" b="0" dirty="0">
              <a:solidFill>
                <a:schemeClr val="dk1"/>
              </a:solidFill>
            </a:endParaRPr>
          </a:p>
          <a:p>
            <a:pPr marL="0" lvl="0" indent="0" algn="l" rtl="0">
              <a:lnSpc>
                <a:spcPct val="120000"/>
              </a:lnSpc>
              <a:spcBef>
                <a:spcPts val="0"/>
              </a:spcBef>
              <a:spcAft>
                <a:spcPts val="0"/>
              </a:spcAft>
              <a:buClr>
                <a:schemeClr val="accent6"/>
              </a:buClr>
              <a:buSzPct val="32558"/>
              <a:buNone/>
            </a:pPr>
            <a:r>
              <a:rPr lang="fr-FR" sz="8600" b="0" dirty="0">
                <a:solidFill>
                  <a:schemeClr val="dk1"/>
                </a:solidFill>
              </a:rPr>
              <a:t>Feedback en plénière.</a:t>
            </a:r>
            <a:r>
              <a:rPr lang="en-GB" sz="8600" b="0" dirty="0"/>
              <a:t> </a:t>
            </a:r>
            <a:endParaRPr sz="8600" b="0" dirty="0"/>
          </a:p>
          <a:p>
            <a:pPr marL="0" lvl="0" indent="0" algn="l" rtl="0">
              <a:lnSpc>
                <a:spcPct val="90000"/>
              </a:lnSpc>
              <a:spcBef>
                <a:spcPts val="1000"/>
              </a:spcBef>
              <a:spcAft>
                <a:spcPts val="0"/>
              </a:spcAft>
              <a:buClr>
                <a:schemeClr val="accent6"/>
              </a:buClr>
              <a:buSzPct val="100000"/>
              <a:buNone/>
            </a:pPr>
            <a:endParaRPr dirty="0"/>
          </a:p>
          <a:p>
            <a:pPr marL="0" lvl="0" indent="0" algn="l" rtl="0">
              <a:lnSpc>
                <a:spcPct val="90000"/>
              </a:lnSpc>
              <a:spcBef>
                <a:spcPts val="1000"/>
              </a:spcBef>
              <a:spcAft>
                <a:spcPts val="0"/>
              </a:spcAft>
              <a:buClr>
                <a:schemeClr val="accent6"/>
              </a:buClr>
              <a:buSzPct val="100000"/>
              <a:buNone/>
            </a:pPr>
            <a:endParaRPr dirty="0"/>
          </a:p>
        </p:txBody>
      </p:sp>
      <p:pic>
        <p:nvPicPr>
          <p:cNvPr id="469" name="Google Shape;469;p19" descr="Logo, company name&#10;&#10;Description automatically generated"/>
          <p:cNvPicPr preferRelativeResize="0"/>
          <p:nvPr/>
        </p:nvPicPr>
        <p:blipFill rotWithShape="1">
          <a:blip r:embed="rId3">
            <a:alphaModFix/>
          </a:blip>
          <a:srcRect/>
          <a:stretch/>
        </p:blipFill>
        <p:spPr>
          <a:xfrm>
            <a:off x="9022085" y="0"/>
            <a:ext cx="3011295" cy="2629138"/>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74"/>
        <p:cNvGrpSpPr/>
        <p:nvPr/>
      </p:nvGrpSpPr>
      <p:grpSpPr>
        <a:xfrm>
          <a:off x="0" y="0"/>
          <a:ext cx="0" cy="0"/>
          <a:chOff x="0" y="0"/>
          <a:chExt cx="0" cy="0"/>
        </a:xfrm>
      </p:grpSpPr>
      <p:sp>
        <p:nvSpPr>
          <p:cNvPr id="475" name="Google Shape;475;p20"/>
          <p:cNvSpPr txBox="1">
            <a:spLocks noGrp="1"/>
          </p:cNvSpPr>
          <p:nvPr>
            <p:ph type="title"/>
          </p:nvPr>
        </p:nvSpPr>
        <p:spPr>
          <a:xfrm>
            <a:off x="4572000" y="257176"/>
            <a:ext cx="5870577"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200"/>
              <a:buFont typeface="Helvetica Neue"/>
              <a:buNone/>
            </a:pPr>
            <a:r>
              <a:rPr lang="fr-FR" dirty="0"/>
              <a:t>QUE POURRAIT-ON </a:t>
            </a:r>
            <a:br>
              <a:rPr lang="fr-FR" dirty="0"/>
            </a:br>
            <a:r>
              <a:rPr lang="fr-FR" dirty="0"/>
              <a:t>FAIRE POUR </a:t>
            </a:r>
            <a:r>
              <a:rPr lang="en-GB" dirty="0"/>
              <a:t>DANAH ?  </a:t>
            </a:r>
            <a:endParaRPr dirty="0"/>
          </a:p>
        </p:txBody>
      </p:sp>
      <p:pic>
        <p:nvPicPr>
          <p:cNvPr id="476" name="Google Shape;476;p20"/>
          <p:cNvPicPr preferRelativeResize="0"/>
          <p:nvPr/>
        </p:nvPicPr>
        <p:blipFill rotWithShape="1">
          <a:blip r:embed="rId3">
            <a:alphaModFix/>
          </a:blip>
          <a:srcRect l="20012" r="37586" b="2"/>
          <a:stretch/>
        </p:blipFill>
        <p:spPr>
          <a:xfrm>
            <a:off x="20" y="10"/>
            <a:ext cx="4340205" cy="6857990"/>
          </a:xfrm>
          <a:prstGeom prst="rect">
            <a:avLst/>
          </a:prstGeom>
          <a:noFill/>
          <a:ln>
            <a:noFill/>
          </a:ln>
        </p:spPr>
      </p:pic>
      <p:sp>
        <p:nvSpPr>
          <p:cNvPr id="477" name="Google Shape;477;p20"/>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fontScale="70000" lnSpcReduction="20000"/>
          </a:bodyPr>
          <a:lstStyle/>
          <a:p>
            <a:pPr marL="228600" lvl="0" indent="-228600" algn="l" rtl="0">
              <a:lnSpc>
                <a:spcPct val="120000"/>
              </a:lnSpc>
              <a:spcBef>
                <a:spcPts val="0"/>
              </a:spcBef>
              <a:spcAft>
                <a:spcPts val="0"/>
              </a:spcAft>
              <a:buClr>
                <a:schemeClr val="accent5"/>
              </a:buClr>
              <a:buSzPts val="2800"/>
              <a:buChar char="•"/>
            </a:pPr>
            <a:r>
              <a:rPr lang="fr-FR" sz="3100" dirty="0"/>
              <a:t>Référencement : protection de l'enfance, renforcement économique, services aux personnes déplacées ou réfugiées, prise en charge des personnes âgées et des enfants.</a:t>
            </a:r>
          </a:p>
          <a:p>
            <a:pPr marL="228600" lvl="0" indent="-228600" algn="l" rtl="0">
              <a:lnSpc>
                <a:spcPct val="120000"/>
              </a:lnSpc>
              <a:spcBef>
                <a:spcPts val="0"/>
              </a:spcBef>
              <a:spcAft>
                <a:spcPts val="0"/>
              </a:spcAft>
              <a:buClr>
                <a:schemeClr val="accent5"/>
              </a:buClr>
              <a:buSzPts val="2800"/>
              <a:buChar char="•"/>
            </a:pPr>
            <a:r>
              <a:rPr lang="fr-FR" sz="3100" dirty="0"/>
              <a:t>Contrôle des soins de santé pour les familles absentes </a:t>
            </a:r>
          </a:p>
          <a:p>
            <a:pPr marL="228600" lvl="0" indent="-228600" algn="l" rtl="0">
              <a:lnSpc>
                <a:spcPct val="120000"/>
              </a:lnSpc>
              <a:spcBef>
                <a:spcPts val="0"/>
              </a:spcBef>
              <a:spcAft>
                <a:spcPts val="0"/>
              </a:spcAft>
              <a:buClr>
                <a:schemeClr val="accent5"/>
              </a:buClr>
              <a:buSzPts val="2800"/>
              <a:buChar char="•"/>
            </a:pPr>
            <a:r>
              <a:rPr lang="fr-FR" sz="3100" dirty="0"/>
              <a:t>Soutien pour financer les soins de santé de la famille </a:t>
            </a:r>
          </a:p>
          <a:p>
            <a:pPr marL="228600" lvl="0" indent="-228600" algn="l" rtl="0">
              <a:lnSpc>
                <a:spcPct val="120000"/>
              </a:lnSpc>
              <a:spcBef>
                <a:spcPts val="0"/>
              </a:spcBef>
              <a:spcAft>
                <a:spcPts val="0"/>
              </a:spcAft>
              <a:buClr>
                <a:schemeClr val="accent5"/>
              </a:buClr>
              <a:buSzPts val="2800"/>
              <a:buChar char="•"/>
            </a:pPr>
            <a:r>
              <a:rPr lang="fr-FR" sz="3100" dirty="0"/>
              <a:t>Fournir des informations et des messages de santé publique (contrôle des maladies, prévention des blessures, protection de l'enfance, etc.)</a:t>
            </a:r>
          </a:p>
          <a:p>
            <a:pPr marL="228600" lvl="0" indent="-228600" algn="l" rtl="0">
              <a:lnSpc>
                <a:spcPct val="120000"/>
              </a:lnSpc>
              <a:spcBef>
                <a:spcPts val="0"/>
              </a:spcBef>
              <a:spcAft>
                <a:spcPts val="0"/>
              </a:spcAft>
              <a:buClr>
                <a:schemeClr val="accent5"/>
              </a:buClr>
              <a:buSzPts val="2800"/>
              <a:buChar char="•"/>
            </a:pPr>
            <a:r>
              <a:rPr lang="fr-FR" sz="3100" dirty="0"/>
              <a:t>Confidentialité </a:t>
            </a:r>
          </a:p>
          <a:p>
            <a:pPr marL="228600" lvl="0" indent="-228600" algn="l" rtl="0">
              <a:lnSpc>
                <a:spcPct val="120000"/>
              </a:lnSpc>
              <a:spcBef>
                <a:spcPts val="0"/>
              </a:spcBef>
              <a:spcAft>
                <a:spcPts val="0"/>
              </a:spcAft>
              <a:buClr>
                <a:schemeClr val="accent5"/>
              </a:buClr>
              <a:buSzPts val="2800"/>
              <a:buChar char="•"/>
            </a:pPr>
            <a:r>
              <a:rPr lang="fr-FR" sz="3100" dirty="0"/>
              <a:t>Suivi</a:t>
            </a:r>
            <a:endParaRPr sz="3100" dirty="0"/>
          </a:p>
          <a:p>
            <a:pPr marL="228600" lvl="0" indent="-50800" algn="l" rtl="0">
              <a:lnSpc>
                <a:spcPct val="90000"/>
              </a:lnSpc>
              <a:spcBef>
                <a:spcPts val="1000"/>
              </a:spcBef>
              <a:spcAft>
                <a:spcPts val="0"/>
              </a:spcAft>
              <a:buClr>
                <a:schemeClr val="accent5"/>
              </a:buClr>
              <a:buSzPts val="2800"/>
              <a:buNone/>
            </a:pPr>
            <a:endParaRPr dirty="0"/>
          </a:p>
          <a:p>
            <a:pPr marL="0" lvl="0" indent="0" algn="l" rtl="0">
              <a:lnSpc>
                <a:spcPct val="90000"/>
              </a:lnSpc>
              <a:spcBef>
                <a:spcPts val="1000"/>
              </a:spcBef>
              <a:spcAft>
                <a:spcPts val="0"/>
              </a:spcAft>
              <a:buSzPts val="2800"/>
              <a:buNone/>
            </a:pPr>
            <a:endParaRPr dirty="0"/>
          </a:p>
        </p:txBody>
      </p:sp>
      <p:pic>
        <p:nvPicPr>
          <p:cNvPr id="478" name="Google Shape;478;p20" descr="Logo, company name&#10;&#10;Description automatically generated"/>
          <p:cNvPicPr preferRelativeResize="0"/>
          <p:nvPr/>
        </p:nvPicPr>
        <p:blipFill rotWithShape="1">
          <a:blip r:embed="rId4">
            <a:alphaModFix/>
          </a:blip>
          <a:srcRect/>
          <a:stretch/>
        </p:blipFill>
        <p:spPr>
          <a:xfrm>
            <a:off x="9887551" y="79376"/>
            <a:ext cx="2209800" cy="1966357"/>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2"/>
          <p:cNvSpPr txBox="1">
            <a:spLocks noGrp="1"/>
          </p:cNvSpPr>
          <p:nvPr>
            <p:ph type="body" idx="1"/>
          </p:nvPr>
        </p:nvSpPr>
        <p:spPr>
          <a:xfrm>
            <a:off x="-76200" y="498390"/>
            <a:ext cx="12191999" cy="1637832"/>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lt1"/>
              </a:buClr>
              <a:buSzPts val="4000"/>
              <a:buNone/>
            </a:pPr>
            <a:r>
              <a:rPr lang="en-GB" sz="4000" dirty="0"/>
              <a:t>SÉANCE 15 : </a:t>
            </a:r>
            <a:r>
              <a:rPr lang="fr-FR" sz="4000" dirty="0"/>
              <a:t>SANTÉ POUR LA PRÉVENTION ET LA RÉPONSE AU TRAVAIL DES ENFANTS</a:t>
            </a:r>
            <a:endParaRPr dirty="0"/>
          </a:p>
        </p:txBody>
      </p:sp>
      <p:sp>
        <p:nvSpPr>
          <p:cNvPr id="233" name="Google Shape;233;p2"/>
          <p:cNvSpPr txBox="1">
            <a:spLocks noGrp="1"/>
          </p:cNvSpPr>
          <p:nvPr>
            <p:ph type="body" idx="2"/>
          </p:nvPr>
        </p:nvSpPr>
        <p:spPr>
          <a:xfrm>
            <a:off x="1285103" y="3051922"/>
            <a:ext cx="9786552" cy="1637832"/>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Clr>
                <a:schemeClr val="lt1"/>
              </a:buClr>
              <a:buSzPts val="2400"/>
              <a:buNone/>
            </a:pPr>
            <a:r>
              <a:rPr lang="en-GB" b="1" dirty="0"/>
              <a:t> </a:t>
            </a:r>
            <a:endParaRPr sz="2400" dirty="0">
              <a:solidFill>
                <a:schemeClr val="lt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83"/>
        <p:cNvGrpSpPr/>
        <p:nvPr/>
      </p:nvGrpSpPr>
      <p:grpSpPr>
        <a:xfrm>
          <a:off x="0" y="0"/>
          <a:ext cx="0" cy="0"/>
          <a:chOff x="0" y="0"/>
          <a:chExt cx="0" cy="0"/>
        </a:xfrm>
      </p:grpSpPr>
      <p:sp>
        <p:nvSpPr>
          <p:cNvPr id="484" name="Google Shape;484;p21"/>
          <p:cNvSpPr txBox="1">
            <a:spLocks noGrp="1"/>
          </p:cNvSpPr>
          <p:nvPr>
            <p:ph type="title"/>
          </p:nvPr>
        </p:nvSpPr>
        <p:spPr>
          <a:xfrm>
            <a:off x="4890099" y="257176"/>
            <a:ext cx="4997452"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200"/>
              <a:buFont typeface="Helvetica Neue"/>
              <a:buNone/>
            </a:pPr>
            <a:r>
              <a:rPr lang="en-GB" dirty="0"/>
              <a:t>QUE POURRAIT-ON FAIRE POUR AMARA? </a:t>
            </a:r>
            <a:endParaRPr dirty="0"/>
          </a:p>
        </p:txBody>
      </p:sp>
      <p:sp>
        <p:nvSpPr>
          <p:cNvPr id="485" name="Google Shape;485;p21"/>
          <p:cNvSpPr txBox="1">
            <a:spLocks noGrp="1"/>
          </p:cNvSpPr>
          <p:nvPr>
            <p:ph type="body" idx="1"/>
          </p:nvPr>
        </p:nvSpPr>
        <p:spPr>
          <a:xfrm>
            <a:off x="4890099" y="1582739"/>
            <a:ext cx="6943302" cy="4493324"/>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accent5"/>
              </a:buClr>
              <a:buSzPts val="2600"/>
              <a:buChar char="•"/>
            </a:pPr>
            <a:r>
              <a:rPr lang="fr-FR" sz="2400" dirty="0"/>
              <a:t>Bilans de santé individuels pour la famille</a:t>
            </a:r>
          </a:p>
          <a:p>
            <a:pPr marL="228600" lvl="0" indent="-228600" algn="l" rtl="0">
              <a:lnSpc>
                <a:spcPct val="90000"/>
              </a:lnSpc>
              <a:spcBef>
                <a:spcPts val="0"/>
              </a:spcBef>
              <a:spcAft>
                <a:spcPts val="0"/>
              </a:spcAft>
              <a:buClr>
                <a:schemeClr val="accent5"/>
              </a:buClr>
              <a:buSzPts val="2600"/>
              <a:buChar char="•"/>
            </a:pPr>
            <a:r>
              <a:rPr lang="fr-FR" sz="2400" dirty="0"/>
              <a:t>Soins de santé holistiques pour la famille</a:t>
            </a:r>
          </a:p>
          <a:p>
            <a:pPr marL="228600" lvl="0" indent="-228600" algn="l" rtl="0">
              <a:lnSpc>
                <a:spcPct val="90000"/>
              </a:lnSpc>
              <a:spcBef>
                <a:spcPts val="0"/>
              </a:spcBef>
              <a:spcAft>
                <a:spcPts val="0"/>
              </a:spcAft>
              <a:buClr>
                <a:schemeClr val="accent5"/>
              </a:buClr>
              <a:buSzPts val="2600"/>
              <a:buChar char="•"/>
            </a:pPr>
            <a:r>
              <a:rPr lang="fr-FR" sz="2400" dirty="0"/>
              <a:t>Discussion avec les parents  </a:t>
            </a:r>
          </a:p>
          <a:p>
            <a:pPr marL="228600" lvl="0" indent="-228600" algn="l" rtl="0">
              <a:lnSpc>
                <a:spcPct val="90000"/>
              </a:lnSpc>
              <a:spcBef>
                <a:spcPts val="0"/>
              </a:spcBef>
              <a:spcAft>
                <a:spcPts val="0"/>
              </a:spcAft>
              <a:buClr>
                <a:schemeClr val="accent5"/>
              </a:buClr>
              <a:buSzPts val="2600"/>
              <a:buChar char="•"/>
            </a:pPr>
            <a:r>
              <a:rPr lang="fr-FR" sz="2400" dirty="0"/>
              <a:t>Référencement : santé, protection de l'enfance, handicap, services de garde d'enfants</a:t>
            </a:r>
          </a:p>
          <a:p>
            <a:pPr marL="228600" lvl="0" indent="-228600" algn="l" rtl="0">
              <a:lnSpc>
                <a:spcPct val="90000"/>
              </a:lnSpc>
              <a:spcBef>
                <a:spcPts val="0"/>
              </a:spcBef>
              <a:spcAft>
                <a:spcPts val="0"/>
              </a:spcAft>
              <a:buClr>
                <a:schemeClr val="accent5"/>
              </a:buClr>
              <a:buSzPts val="2600"/>
              <a:buChar char="•"/>
            </a:pPr>
            <a:r>
              <a:rPr lang="fr-FR" sz="2400" dirty="0"/>
              <a:t>Informations et messages (tâches domestiques/de prise en charge adaptées à l'âge, prévention des blessures, protection de l'enfance, etc.)</a:t>
            </a:r>
          </a:p>
          <a:p>
            <a:pPr marL="228600" lvl="0" indent="-228600" algn="l" rtl="0">
              <a:lnSpc>
                <a:spcPct val="90000"/>
              </a:lnSpc>
              <a:spcBef>
                <a:spcPts val="0"/>
              </a:spcBef>
              <a:spcAft>
                <a:spcPts val="0"/>
              </a:spcAft>
              <a:buClr>
                <a:schemeClr val="accent5"/>
              </a:buClr>
              <a:buSzPts val="2600"/>
              <a:buChar char="•"/>
            </a:pPr>
            <a:r>
              <a:rPr lang="fr-FR" sz="2400" dirty="0"/>
              <a:t>Soutien à la participation continue aux séances pour adolescents, à l'éducation, aux SDSR</a:t>
            </a:r>
          </a:p>
          <a:p>
            <a:pPr marL="228600" lvl="0" indent="-228600" algn="l" rtl="0">
              <a:lnSpc>
                <a:spcPct val="90000"/>
              </a:lnSpc>
              <a:spcBef>
                <a:spcPts val="0"/>
              </a:spcBef>
              <a:spcAft>
                <a:spcPts val="0"/>
              </a:spcAft>
              <a:buClr>
                <a:schemeClr val="accent5"/>
              </a:buClr>
              <a:buSzPts val="2600"/>
              <a:buChar char="•"/>
            </a:pPr>
            <a:r>
              <a:rPr lang="fr-FR" sz="2400" dirty="0"/>
              <a:t>Participation à la prise en charge et au plan d'action</a:t>
            </a:r>
          </a:p>
          <a:p>
            <a:pPr marL="228600" lvl="0" indent="-228600" algn="l" rtl="0">
              <a:lnSpc>
                <a:spcPct val="90000"/>
              </a:lnSpc>
              <a:spcBef>
                <a:spcPts val="0"/>
              </a:spcBef>
              <a:spcAft>
                <a:spcPts val="0"/>
              </a:spcAft>
              <a:buClr>
                <a:schemeClr val="accent5"/>
              </a:buClr>
              <a:buSzPts val="2600"/>
              <a:buChar char="•"/>
            </a:pPr>
            <a:r>
              <a:rPr lang="fr-FR" sz="2400" dirty="0"/>
              <a:t>Suivi</a:t>
            </a:r>
            <a:endParaRPr sz="2400" dirty="0"/>
          </a:p>
        </p:txBody>
      </p:sp>
      <p:pic>
        <p:nvPicPr>
          <p:cNvPr id="486" name="Google Shape;486;p21"/>
          <p:cNvPicPr preferRelativeResize="0">
            <a:picLocks noGrp="1"/>
          </p:cNvPicPr>
          <p:nvPr>
            <p:ph type="pic" idx="2"/>
          </p:nvPr>
        </p:nvPicPr>
        <p:blipFill rotWithShape="1">
          <a:blip r:embed="rId3">
            <a:alphaModFix/>
          </a:blip>
          <a:srcRect l="30293" r="30293"/>
          <a:stretch/>
        </p:blipFill>
        <p:spPr>
          <a:xfrm>
            <a:off x="0" y="0"/>
            <a:ext cx="4340225" cy="6858000"/>
          </a:xfrm>
          <a:prstGeom prst="rect">
            <a:avLst/>
          </a:prstGeom>
          <a:noFill/>
          <a:ln>
            <a:noFill/>
          </a:ln>
        </p:spPr>
      </p:pic>
      <p:pic>
        <p:nvPicPr>
          <p:cNvPr id="487" name="Google Shape;487;p21" descr="Logo, company name&#10;&#10;Description automatically generated"/>
          <p:cNvPicPr preferRelativeResize="0"/>
          <p:nvPr/>
        </p:nvPicPr>
        <p:blipFill rotWithShape="1">
          <a:blip r:embed="rId4">
            <a:alphaModFix/>
          </a:blip>
          <a:srcRect/>
          <a:stretch/>
        </p:blipFill>
        <p:spPr>
          <a:xfrm>
            <a:off x="9887551" y="79376"/>
            <a:ext cx="2209800" cy="1966357"/>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92"/>
        <p:cNvGrpSpPr/>
        <p:nvPr/>
      </p:nvGrpSpPr>
      <p:grpSpPr>
        <a:xfrm>
          <a:off x="0" y="0"/>
          <a:ext cx="0" cy="0"/>
          <a:chOff x="0" y="0"/>
          <a:chExt cx="0" cy="0"/>
        </a:xfrm>
      </p:grpSpPr>
      <p:sp>
        <p:nvSpPr>
          <p:cNvPr id="493" name="Google Shape;493;p22"/>
          <p:cNvSpPr txBox="1">
            <a:spLocks noGrp="1"/>
          </p:cNvSpPr>
          <p:nvPr>
            <p:ph type="title"/>
          </p:nvPr>
        </p:nvSpPr>
        <p:spPr>
          <a:xfrm>
            <a:off x="4890099" y="257176"/>
            <a:ext cx="5447701"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200"/>
              <a:buFont typeface="Helvetica Neue"/>
              <a:buNone/>
            </a:pPr>
            <a:r>
              <a:rPr lang="en-GB" dirty="0"/>
              <a:t>QUE POURRAIT-ON </a:t>
            </a:r>
            <a:br>
              <a:rPr lang="en-GB" dirty="0"/>
            </a:br>
            <a:r>
              <a:rPr lang="en-GB" dirty="0"/>
              <a:t>FAIRE POUR MATEO ?</a:t>
            </a:r>
            <a:endParaRPr dirty="0"/>
          </a:p>
        </p:txBody>
      </p:sp>
      <p:sp>
        <p:nvSpPr>
          <p:cNvPr id="494" name="Google Shape;494;p22"/>
          <p:cNvSpPr txBox="1">
            <a:spLocks noGrp="1"/>
          </p:cNvSpPr>
          <p:nvPr>
            <p:ph type="body" idx="1"/>
          </p:nvPr>
        </p:nvSpPr>
        <p:spPr>
          <a:xfrm>
            <a:off x="4661499" y="1760539"/>
            <a:ext cx="7530501" cy="4493324"/>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accent5"/>
              </a:buClr>
              <a:buSzPts val="2500"/>
              <a:buChar char="•"/>
            </a:pPr>
            <a:r>
              <a:rPr lang="fr-FR" sz="2300" dirty="0"/>
              <a:t>Identifier les produits chimiques/pesticides</a:t>
            </a:r>
          </a:p>
          <a:p>
            <a:pPr marL="228600" lvl="0" indent="-228600" algn="l" rtl="0">
              <a:lnSpc>
                <a:spcPct val="90000"/>
              </a:lnSpc>
              <a:spcBef>
                <a:spcPts val="0"/>
              </a:spcBef>
              <a:spcAft>
                <a:spcPts val="0"/>
              </a:spcAft>
              <a:buClr>
                <a:schemeClr val="accent5"/>
              </a:buClr>
              <a:buSzPts val="2500"/>
              <a:buChar char="•"/>
            </a:pPr>
            <a:r>
              <a:rPr lang="fr-FR" sz="2300" dirty="0"/>
              <a:t>Traitement pour les besoins de santé aigus/à long terme</a:t>
            </a:r>
          </a:p>
          <a:p>
            <a:pPr marL="228600" lvl="0" indent="-228600" algn="l" rtl="0">
              <a:lnSpc>
                <a:spcPct val="90000"/>
              </a:lnSpc>
              <a:spcBef>
                <a:spcPts val="0"/>
              </a:spcBef>
              <a:spcAft>
                <a:spcPts val="0"/>
              </a:spcAft>
              <a:buClr>
                <a:schemeClr val="accent5"/>
              </a:buClr>
              <a:buSzPts val="2500"/>
              <a:buChar char="•"/>
            </a:pPr>
            <a:r>
              <a:rPr lang="fr-FR" sz="2300" dirty="0"/>
              <a:t>Signalement aux autorités compétentes en cas d'empoisonnement par des pesticides</a:t>
            </a:r>
          </a:p>
          <a:p>
            <a:pPr marL="228600" lvl="0" indent="-228600" algn="l" rtl="0">
              <a:lnSpc>
                <a:spcPct val="90000"/>
              </a:lnSpc>
              <a:spcBef>
                <a:spcPts val="0"/>
              </a:spcBef>
              <a:spcAft>
                <a:spcPts val="0"/>
              </a:spcAft>
              <a:buClr>
                <a:schemeClr val="accent5"/>
              </a:buClr>
              <a:buSzPts val="2500"/>
              <a:buChar char="•"/>
            </a:pPr>
            <a:r>
              <a:rPr lang="fr-FR" sz="2300" dirty="0"/>
              <a:t>Référencement urgent en matière de protection de l'enfance (PFTE) </a:t>
            </a:r>
          </a:p>
          <a:p>
            <a:pPr marL="228600" lvl="0" indent="-228600" algn="l" rtl="0">
              <a:lnSpc>
                <a:spcPct val="90000"/>
              </a:lnSpc>
              <a:spcBef>
                <a:spcPts val="0"/>
              </a:spcBef>
              <a:spcAft>
                <a:spcPts val="0"/>
              </a:spcAft>
              <a:buClr>
                <a:schemeClr val="accent5"/>
              </a:buClr>
              <a:buSzPts val="2500"/>
              <a:buChar char="•"/>
            </a:pPr>
            <a:r>
              <a:rPr lang="fr-FR" sz="2300" dirty="0"/>
              <a:t>Référencement : soins de santé continus, renforcement économique </a:t>
            </a:r>
          </a:p>
          <a:p>
            <a:pPr marL="228600" lvl="0" indent="-228600" algn="l" rtl="0">
              <a:lnSpc>
                <a:spcPct val="90000"/>
              </a:lnSpc>
              <a:spcBef>
                <a:spcPts val="0"/>
              </a:spcBef>
              <a:spcAft>
                <a:spcPts val="0"/>
              </a:spcAft>
              <a:buClr>
                <a:schemeClr val="accent5"/>
              </a:buClr>
              <a:buSzPts val="2500"/>
              <a:buChar char="•"/>
            </a:pPr>
            <a:r>
              <a:rPr lang="fr-FR" sz="2300" dirty="0"/>
              <a:t>Donner des informations et des messages (utilisation des pesticides, prévention des blessures, tâches agricoles adaptées à l'âge des enfants) </a:t>
            </a:r>
          </a:p>
          <a:p>
            <a:pPr marL="228600" lvl="0" indent="-228600" algn="l" rtl="0">
              <a:lnSpc>
                <a:spcPct val="90000"/>
              </a:lnSpc>
              <a:spcBef>
                <a:spcPts val="0"/>
              </a:spcBef>
              <a:spcAft>
                <a:spcPts val="0"/>
              </a:spcAft>
              <a:buClr>
                <a:schemeClr val="accent5"/>
              </a:buClr>
              <a:buSzPts val="2500"/>
              <a:buChar char="•"/>
            </a:pPr>
            <a:r>
              <a:rPr lang="fr-FR" sz="2300" dirty="0"/>
              <a:t>Collecte de données/systèmes de surveillance de la santé/des blessures</a:t>
            </a:r>
          </a:p>
          <a:p>
            <a:pPr marL="228600" lvl="0" indent="-228600" algn="l" rtl="0">
              <a:lnSpc>
                <a:spcPct val="90000"/>
              </a:lnSpc>
              <a:spcBef>
                <a:spcPts val="0"/>
              </a:spcBef>
              <a:spcAft>
                <a:spcPts val="0"/>
              </a:spcAft>
              <a:buClr>
                <a:schemeClr val="accent5"/>
              </a:buClr>
              <a:buSzPts val="2500"/>
              <a:buChar char="•"/>
            </a:pPr>
            <a:r>
              <a:rPr lang="fr-FR" sz="2300" dirty="0"/>
              <a:t>Suivi</a:t>
            </a:r>
            <a:r>
              <a:rPr lang="en-GB" sz="2300" dirty="0"/>
              <a:t> </a:t>
            </a:r>
            <a:endParaRPr sz="2300" dirty="0"/>
          </a:p>
          <a:p>
            <a:pPr marL="228600" lvl="0" indent="-69850" algn="l" rtl="0">
              <a:lnSpc>
                <a:spcPct val="90000"/>
              </a:lnSpc>
              <a:spcBef>
                <a:spcPts val="1000"/>
              </a:spcBef>
              <a:spcAft>
                <a:spcPts val="0"/>
              </a:spcAft>
              <a:buClr>
                <a:schemeClr val="accent5"/>
              </a:buClr>
              <a:buSzPts val="2500"/>
              <a:buNone/>
            </a:pPr>
            <a:endParaRPr sz="2500" dirty="0"/>
          </a:p>
        </p:txBody>
      </p:sp>
      <p:pic>
        <p:nvPicPr>
          <p:cNvPr id="495" name="Google Shape;495;p22"/>
          <p:cNvPicPr preferRelativeResize="0">
            <a:picLocks noGrp="1"/>
          </p:cNvPicPr>
          <p:nvPr>
            <p:ph type="pic" idx="2"/>
          </p:nvPr>
        </p:nvPicPr>
        <p:blipFill rotWithShape="1">
          <a:blip r:embed="rId3">
            <a:alphaModFix/>
          </a:blip>
          <a:srcRect l="30186" r="30184"/>
          <a:stretch/>
        </p:blipFill>
        <p:spPr>
          <a:xfrm>
            <a:off x="0" y="0"/>
            <a:ext cx="4368800" cy="6858000"/>
          </a:xfrm>
          <a:prstGeom prst="rect">
            <a:avLst/>
          </a:prstGeom>
          <a:noFill/>
          <a:ln>
            <a:noFill/>
          </a:ln>
        </p:spPr>
      </p:pic>
      <p:pic>
        <p:nvPicPr>
          <p:cNvPr id="496" name="Google Shape;496;p22" descr="Logo, company name&#10;&#10;Description automatically generated"/>
          <p:cNvPicPr preferRelativeResize="0"/>
          <p:nvPr/>
        </p:nvPicPr>
        <p:blipFill rotWithShape="1">
          <a:blip r:embed="rId4">
            <a:alphaModFix/>
          </a:blip>
          <a:srcRect/>
          <a:stretch/>
        </p:blipFill>
        <p:spPr>
          <a:xfrm>
            <a:off x="9887551" y="79376"/>
            <a:ext cx="2209800" cy="1966357"/>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01"/>
        <p:cNvGrpSpPr/>
        <p:nvPr/>
      </p:nvGrpSpPr>
      <p:grpSpPr>
        <a:xfrm>
          <a:off x="0" y="0"/>
          <a:ext cx="0" cy="0"/>
          <a:chOff x="0" y="0"/>
          <a:chExt cx="0" cy="0"/>
        </a:xfrm>
      </p:grpSpPr>
      <p:sp>
        <p:nvSpPr>
          <p:cNvPr id="502" name="Google Shape;502;p23"/>
          <p:cNvSpPr txBox="1">
            <a:spLocks noGrp="1"/>
          </p:cNvSpPr>
          <p:nvPr>
            <p:ph type="title"/>
          </p:nvPr>
        </p:nvSpPr>
        <p:spPr>
          <a:xfrm>
            <a:off x="4890099" y="257176"/>
            <a:ext cx="5727101"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200"/>
              <a:buFont typeface="Helvetica Neue"/>
              <a:buNone/>
            </a:pPr>
            <a:r>
              <a:rPr lang="en-GB" dirty="0"/>
              <a:t>QUE POURRAIT-ON </a:t>
            </a:r>
            <a:br>
              <a:rPr lang="en-GB" dirty="0"/>
            </a:br>
            <a:r>
              <a:rPr lang="en-GB" dirty="0"/>
              <a:t>FAIRE POUR JOYCE?</a:t>
            </a:r>
            <a:endParaRPr dirty="0"/>
          </a:p>
        </p:txBody>
      </p:sp>
      <p:sp>
        <p:nvSpPr>
          <p:cNvPr id="503" name="Google Shape;503;p23"/>
          <p:cNvSpPr txBox="1">
            <a:spLocks noGrp="1"/>
          </p:cNvSpPr>
          <p:nvPr>
            <p:ph type="body" idx="1"/>
          </p:nvPr>
        </p:nvSpPr>
        <p:spPr>
          <a:xfrm>
            <a:off x="4784035" y="1811338"/>
            <a:ext cx="7407965" cy="4789485"/>
          </a:xfrm>
          <a:prstGeom prst="rect">
            <a:avLst/>
          </a:prstGeom>
          <a:noFill/>
          <a:ln>
            <a:noFill/>
          </a:ln>
        </p:spPr>
        <p:txBody>
          <a:bodyPr spcFirstLastPara="1" wrap="square" lIns="91425" tIns="45700" rIns="91425" bIns="45700" anchor="t" anchorCtr="0">
            <a:normAutofit fontScale="92500" lnSpcReduction="10000"/>
          </a:bodyPr>
          <a:lstStyle/>
          <a:p>
            <a:pPr marL="228600" lvl="0" indent="-228600" algn="l" rtl="0">
              <a:lnSpc>
                <a:spcPct val="110000"/>
              </a:lnSpc>
              <a:spcBef>
                <a:spcPts val="0"/>
              </a:spcBef>
              <a:spcAft>
                <a:spcPts val="0"/>
              </a:spcAft>
              <a:buClr>
                <a:schemeClr val="accent5"/>
              </a:buClr>
              <a:buSzPts val="2200"/>
              <a:buChar char="•"/>
            </a:pPr>
            <a:r>
              <a:rPr lang="fr-FR" sz="2200" dirty="0"/>
              <a:t>Traitement du garçon (empoisonnement) </a:t>
            </a:r>
          </a:p>
          <a:p>
            <a:pPr marL="228600" lvl="0" indent="-228600" algn="l" rtl="0">
              <a:lnSpc>
                <a:spcPct val="110000"/>
              </a:lnSpc>
              <a:spcBef>
                <a:spcPts val="0"/>
              </a:spcBef>
              <a:spcAft>
                <a:spcPts val="0"/>
              </a:spcAft>
              <a:buClr>
                <a:schemeClr val="accent5"/>
              </a:buClr>
              <a:buSzPts val="2200"/>
              <a:buChar char="•"/>
            </a:pPr>
            <a:r>
              <a:rPr lang="fr-FR" sz="2200" dirty="0"/>
              <a:t>Traitement/communication initiale avec la fille</a:t>
            </a:r>
          </a:p>
          <a:p>
            <a:pPr marL="228600" lvl="0" indent="-228600" algn="l" rtl="0">
              <a:lnSpc>
                <a:spcPct val="110000"/>
              </a:lnSpc>
              <a:spcBef>
                <a:spcPts val="0"/>
              </a:spcBef>
              <a:spcAft>
                <a:spcPts val="0"/>
              </a:spcAft>
              <a:buClr>
                <a:schemeClr val="accent5"/>
              </a:buClr>
              <a:buSzPts val="2200"/>
              <a:buChar char="•"/>
            </a:pPr>
            <a:r>
              <a:rPr lang="fr-FR" sz="2200" dirty="0"/>
              <a:t>Suivre la procédure pour les VBG, le travail forcé et les adolescentes très vulnérables</a:t>
            </a:r>
          </a:p>
          <a:p>
            <a:pPr marL="228600" lvl="0" indent="-228600" algn="l" rtl="0">
              <a:lnSpc>
                <a:spcPct val="110000"/>
              </a:lnSpc>
              <a:spcBef>
                <a:spcPts val="0"/>
              </a:spcBef>
              <a:spcAft>
                <a:spcPts val="0"/>
              </a:spcAft>
              <a:buClr>
                <a:schemeClr val="accent5"/>
              </a:buClr>
              <a:buSzPts val="2200"/>
              <a:buChar char="•"/>
            </a:pPr>
            <a:r>
              <a:rPr lang="fr-FR" sz="2200" dirty="0"/>
              <a:t>Identifier les tuteurs légaux de chaque enfant séparément ( ?)</a:t>
            </a:r>
          </a:p>
          <a:p>
            <a:pPr marL="228600" lvl="0" indent="-228600" algn="l" rtl="0">
              <a:lnSpc>
                <a:spcPct val="110000"/>
              </a:lnSpc>
              <a:spcBef>
                <a:spcPts val="0"/>
              </a:spcBef>
              <a:spcAft>
                <a:spcPts val="0"/>
              </a:spcAft>
              <a:buClr>
                <a:schemeClr val="accent5"/>
              </a:buClr>
              <a:buSzPts val="2200"/>
              <a:buChar char="•"/>
            </a:pPr>
            <a:r>
              <a:rPr lang="fr-FR" sz="2200" dirty="0"/>
              <a:t>Référencement immédiat pour la protection de l'enfance (PFTE)</a:t>
            </a:r>
          </a:p>
          <a:p>
            <a:pPr marL="228600" lvl="0" indent="-228600" algn="l" rtl="0">
              <a:lnSpc>
                <a:spcPct val="110000"/>
              </a:lnSpc>
              <a:spcBef>
                <a:spcPts val="0"/>
              </a:spcBef>
              <a:spcAft>
                <a:spcPts val="0"/>
              </a:spcAft>
              <a:buClr>
                <a:schemeClr val="accent5"/>
              </a:buClr>
              <a:buSzPts val="2200"/>
              <a:buChar char="•"/>
            </a:pPr>
            <a:r>
              <a:rPr lang="fr-FR" sz="2200" dirty="0"/>
              <a:t>SDSR/SMSPS</a:t>
            </a:r>
          </a:p>
          <a:p>
            <a:pPr marL="228600" lvl="0" indent="-228600" algn="l" rtl="0">
              <a:lnSpc>
                <a:spcPct val="110000"/>
              </a:lnSpc>
              <a:spcBef>
                <a:spcPts val="0"/>
              </a:spcBef>
              <a:spcAft>
                <a:spcPts val="0"/>
              </a:spcAft>
              <a:buClr>
                <a:schemeClr val="accent5"/>
              </a:buClr>
              <a:buSzPts val="2200"/>
              <a:buChar char="•"/>
            </a:pPr>
            <a:r>
              <a:rPr lang="fr-FR" sz="2200" dirty="0"/>
              <a:t>En fonction de la situation : informations sur la santé publique, contact avec les parents/employeurs, aspects juridiques et judiciaires, séances de soins éducatifs pour les filles, prévention des blessures</a:t>
            </a:r>
          </a:p>
          <a:p>
            <a:pPr marL="228600" lvl="0" indent="-228600" algn="l" rtl="0">
              <a:lnSpc>
                <a:spcPct val="110000"/>
              </a:lnSpc>
              <a:spcBef>
                <a:spcPts val="0"/>
              </a:spcBef>
              <a:spcAft>
                <a:spcPts val="0"/>
              </a:spcAft>
              <a:buClr>
                <a:schemeClr val="accent5"/>
              </a:buClr>
              <a:buSzPts val="2200"/>
              <a:buChar char="•"/>
            </a:pPr>
            <a:r>
              <a:rPr lang="fr-FR" sz="2200" dirty="0"/>
              <a:t>Collecte de données/systèmes de surveillance de la santé/des blessures</a:t>
            </a:r>
          </a:p>
          <a:p>
            <a:pPr marL="228600" lvl="0" indent="-228600" algn="l" rtl="0">
              <a:lnSpc>
                <a:spcPct val="110000"/>
              </a:lnSpc>
              <a:spcBef>
                <a:spcPts val="0"/>
              </a:spcBef>
              <a:spcAft>
                <a:spcPts val="0"/>
              </a:spcAft>
              <a:buClr>
                <a:schemeClr val="accent5"/>
              </a:buClr>
              <a:buSzPts val="2200"/>
              <a:buChar char="•"/>
            </a:pPr>
            <a:r>
              <a:rPr lang="fr-FR" sz="2200" dirty="0"/>
              <a:t>Suivi </a:t>
            </a:r>
            <a:endParaRPr dirty="0"/>
          </a:p>
          <a:p>
            <a:pPr marL="228600" lvl="0" indent="-50800" algn="l" rtl="0">
              <a:lnSpc>
                <a:spcPct val="90000"/>
              </a:lnSpc>
              <a:spcBef>
                <a:spcPts val="1000"/>
              </a:spcBef>
              <a:spcAft>
                <a:spcPts val="0"/>
              </a:spcAft>
              <a:buClr>
                <a:schemeClr val="accent5"/>
              </a:buClr>
              <a:buSzPts val="2800"/>
              <a:buNone/>
            </a:pPr>
            <a:endParaRPr dirty="0"/>
          </a:p>
        </p:txBody>
      </p:sp>
      <p:pic>
        <p:nvPicPr>
          <p:cNvPr id="504" name="Google Shape;504;p23"/>
          <p:cNvPicPr preferRelativeResize="0">
            <a:picLocks noGrp="1"/>
          </p:cNvPicPr>
          <p:nvPr>
            <p:ph type="pic" idx="2"/>
          </p:nvPr>
        </p:nvPicPr>
        <p:blipFill rotWithShape="1">
          <a:blip r:embed="rId3">
            <a:alphaModFix/>
          </a:blip>
          <a:srcRect l="28964" r="28964"/>
          <a:stretch/>
        </p:blipFill>
        <p:spPr>
          <a:xfrm>
            <a:off x="0" y="0"/>
            <a:ext cx="4340225" cy="6858000"/>
          </a:xfrm>
          <a:prstGeom prst="rect">
            <a:avLst/>
          </a:prstGeom>
          <a:noFill/>
          <a:ln>
            <a:noFill/>
          </a:ln>
        </p:spPr>
      </p:pic>
      <p:pic>
        <p:nvPicPr>
          <p:cNvPr id="505" name="Google Shape;505;p23" descr="Logo, company name&#10;&#10;Description automatically generated"/>
          <p:cNvPicPr preferRelativeResize="0"/>
          <p:nvPr/>
        </p:nvPicPr>
        <p:blipFill rotWithShape="1">
          <a:blip r:embed="rId4">
            <a:alphaModFix/>
          </a:blip>
          <a:srcRect/>
          <a:stretch/>
        </p:blipFill>
        <p:spPr>
          <a:xfrm>
            <a:off x="9887551" y="79376"/>
            <a:ext cx="2209800" cy="1966357"/>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10"/>
        <p:cNvGrpSpPr/>
        <p:nvPr/>
      </p:nvGrpSpPr>
      <p:grpSpPr>
        <a:xfrm>
          <a:off x="0" y="0"/>
          <a:ext cx="0" cy="0"/>
          <a:chOff x="0" y="0"/>
          <a:chExt cx="0" cy="0"/>
        </a:xfrm>
      </p:grpSpPr>
      <p:sp>
        <p:nvSpPr>
          <p:cNvPr id="511" name="Google Shape;511;p24"/>
          <p:cNvSpPr txBox="1">
            <a:spLocks noGrp="1"/>
          </p:cNvSpPr>
          <p:nvPr>
            <p:ph type="title"/>
          </p:nvPr>
        </p:nvSpPr>
        <p:spPr>
          <a:xfrm>
            <a:off x="4890099" y="257176"/>
            <a:ext cx="5396901"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200"/>
              <a:buFont typeface="Helvetica Neue"/>
              <a:buNone/>
            </a:pPr>
            <a:r>
              <a:rPr lang="en-GB" dirty="0"/>
              <a:t>QUE POURRAIT-ON </a:t>
            </a:r>
            <a:br>
              <a:rPr lang="en-GB" dirty="0"/>
            </a:br>
            <a:r>
              <a:rPr lang="en-GB" dirty="0"/>
              <a:t>FAIRE POUR SADAD ?</a:t>
            </a:r>
            <a:endParaRPr dirty="0"/>
          </a:p>
        </p:txBody>
      </p:sp>
      <p:sp>
        <p:nvSpPr>
          <p:cNvPr id="512" name="Google Shape;512;p24"/>
          <p:cNvSpPr txBox="1">
            <a:spLocks noGrp="1"/>
          </p:cNvSpPr>
          <p:nvPr>
            <p:ph type="body" idx="1"/>
          </p:nvPr>
        </p:nvSpPr>
        <p:spPr>
          <a:xfrm>
            <a:off x="4890098" y="1805876"/>
            <a:ext cx="7124101" cy="4493324"/>
          </a:xfrm>
          <a:prstGeom prst="rect">
            <a:avLst/>
          </a:prstGeom>
          <a:noFill/>
          <a:ln>
            <a:noFill/>
          </a:ln>
        </p:spPr>
        <p:txBody>
          <a:bodyPr spcFirstLastPara="1" wrap="square" lIns="91425" tIns="45700" rIns="91425" bIns="45700" anchor="t" anchorCtr="0">
            <a:normAutofit fontScale="92500" lnSpcReduction="20000"/>
          </a:bodyPr>
          <a:lstStyle/>
          <a:p>
            <a:pPr marL="228600" lvl="0" indent="-228600" algn="l" rtl="0">
              <a:lnSpc>
                <a:spcPct val="90000"/>
              </a:lnSpc>
              <a:spcBef>
                <a:spcPts val="0"/>
              </a:spcBef>
              <a:spcAft>
                <a:spcPts val="0"/>
              </a:spcAft>
              <a:buClr>
                <a:schemeClr val="accent5"/>
              </a:buClr>
              <a:buSzPts val="2400"/>
              <a:buChar char="•"/>
            </a:pPr>
            <a:r>
              <a:rPr lang="fr-FR" sz="2600" dirty="0"/>
              <a:t>Traitement des blessures aiguës/autres besoins de santé non satisfaits</a:t>
            </a:r>
          </a:p>
          <a:p>
            <a:pPr marL="228600" lvl="0" indent="-228600" algn="l" rtl="0">
              <a:lnSpc>
                <a:spcPct val="90000"/>
              </a:lnSpc>
              <a:spcBef>
                <a:spcPts val="0"/>
              </a:spcBef>
              <a:spcAft>
                <a:spcPts val="0"/>
              </a:spcAft>
              <a:buClr>
                <a:schemeClr val="accent5"/>
              </a:buClr>
              <a:buSzPts val="2400"/>
              <a:buChar char="•"/>
            </a:pPr>
            <a:r>
              <a:rPr lang="fr-FR" sz="2600" dirty="0"/>
              <a:t>Plan de prise en charge des blessures à long terme </a:t>
            </a:r>
            <a:r>
              <a:rPr lang="en-GB" sz="2800" dirty="0"/>
              <a:t>–</a:t>
            </a:r>
            <a:r>
              <a:rPr lang="fr-FR" sz="2600" dirty="0"/>
              <a:t> évaluation de la prise en charge ultérieure</a:t>
            </a:r>
          </a:p>
          <a:p>
            <a:pPr marL="228600" lvl="0" indent="-228600" algn="l" rtl="0">
              <a:lnSpc>
                <a:spcPct val="90000"/>
              </a:lnSpc>
              <a:spcBef>
                <a:spcPts val="0"/>
              </a:spcBef>
              <a:spcAft>
                <a:spcPts val="0"/>
              </a:spcAft>
              <a:buClr>
                <a:schemeClr val="accent5"/>
              </a:buClr>
              <a:buSzPts val="2400"/>
              <a:buChar char="•"/>
            </a:pPr>
            <a:r>
              <a:rPr lang="fr-FR" sz="2600" dirty="0"/>
              <a:t>Identification des tuteurs légaux/des modalités de vie</a:t>
            </a:r>
          </a:p>
          <a:p>
            <a:pPr marL="228600" lvl="0" indent="-228600" algn="l" rtl="0">
              <a:lnSpc>
                <a:spcPct val="90000"/>
              </a:lnSpc>
              <a:spcBef>
                <a:spcPts val="0"/>
              </a:spcBef>
              <a:spcAft>
                <a:spcPts val="0"/>
              </a:spcAft>
              <a:buClr>
                <a:schemeClr val="accent5"/>
              </a:buClr>
              <a:buSzPts val="2400"/>
              <a:buChar char="•"/>
            </a:pPr>
            <a:r>
              <a:rPr lang="fr-FR" sz="2600" dirty="0"/>
              <a:t>Référencement vers une prise en charge/des soins infirmiers communautaires</a:t>
            </a:r>
          </a:p>
          <a:p>
            <a:pPr marL="228600" lvl="0" indent="-228600" algn="l" rtl="0">
              <a:lnSpc>
                <a:spcPct val="90000"/>
              </a:lnSpc>
              <a:spcBef>
                <a:spcPts val="0"/>
              </a:spcBef>
              <a:spcAft>
                <a:spcPts val="0"/>
              </a:spcAft>
              <a:buClr>
                <a:schemeClr val="accent5"/>
              </a:buClr>
              <a:buSzPts val="2400"/>
              <a:buChar char="•"/>
            </a:pPr>
            <a:r>
              <a:rPr lang="fr-FR" sz="2600" dirty="0"/>
              <a:t>Référencement immédiat vers les services de protection de l'enfance ou les services pour enfants des rues (PFTE)</a:t>
            </a:r>
          </a:p>
          <a:p>
            <a:pPr marL="228600" lvl="0" indent="-228600" algn="l" rtl="0">
              <a:lnSpc>
                <a:spcPct val="90000"/>
              </a:lnSpc>
              <a:spcBef>
                <a:spcPts val="0"/>
              </a:spcBef>
              <a:spcAft>
                <a:spcPts val="0"/>
              </a:spcAft>
              <a:buClr>
                <a:schemeClr val="accent5"/>
              </a:buClr>
              <a:buSzPts val="2400"/>
              <a:buChar char="•"/>
            </a:pPr>
            <a:r>
              <a:rPr lang="fr-FR" sz="2600" dirty="0"/>
              <a:t>Information sur la santé publique : prévention des blessures, maladies transmissibles, SDSR </a:t>
            </a:r>
          </a:p>
          <a:p>
            <a:pPr marL="228600" lvl="0" indent="-228600" algn="l" rtl="0">
              <a:lnSpc>
                <a:spcPct val="90000"/>
              </a:lnSpc>
              <a:spcBef>
                <a:spcPts val="0"/>
              </a:spcBef>
              <a:spcAft>
                <a:spcPts val="0"/>
              </a:spcAft>
              <a:buClr>
                <a:schemeClr val="accent5"/>
              </a:buClr>
              <a:buSzPts val="2400"/>
              <a:buChar char="•"/>
            </a:pPr>
            <a:r>
              <a:rPr lang="fr-FR" sz="2600" dirty="0"/>
              <a:t>Collecte de données/systèmes de surveillance de la santé/des blessures</a:t>
            </a:r>
          </a:p>
          <a:p>
            <a:pPr marL="228600" lvl="0" indent="-228600" algn="l" rtl="0">
              <a:lnSpc>
                <a:spcPct val="90000"/>
              </a:lnSpc>
              <a:spcBef>
                <a:spcPts val="0"/>
              </a:spcBef>
              <a:spcAft>
                <a:spcPts val="0"/>
              </a:spcAft>
              <a:buClr>
                <a:schemeClr val="accent5"/>
              </a:buClr>
              <a:buSzPts val="2400"/>
              <a:buChar char="•"/>
            </a:pPr>
            <a:r>
              <a:rPr lang="fr-FR" sz="2600" dirty="0"/>
              <a:t>Suivi</a:t>
            </a:r>
            <a:endParaRPr sz="2600" dirty="0"/>
          </a:p>
          <a:p>
            <a:pPr marL="228600" lvl="0" indent="-50800" algn="l" rtl="0">
              <a:lnSpc>
                <a:spcPct val="90000"/>
              </a:lnSpc>
              <a:spcBef>
                <a:spcPts val="1000"/>
              </a:spcBef>
              <a:spcAft>
                <a:spcPts val="0"/>
              </a:spcAft>
              <a:buClr>
                <a:schemeClr val="accent5"/>
              </a:buClr>
              <a:buSzPts val="2800"/>
              <a:buNone/>
            </a:pPr>
            <a:endParaRPr dirty="0"/>
          </a:p>
        </p:txBody>
      </p:sp>
      <p:pic>
        <p:nvPicPr>
          <p:cNvPr id="513" name="Google Shape;513;p24"/>
          <p:cNvPicPr preferRelativeResize="0">
            <a:picLocks noGrp="1"/>
          </p:cNvPicPr>
          <p:nvPr>
            <p:ph type="pic" idx="2"/>
          </p:nvPr>
        </p:nvPicPr>
        <p:blipFill rotWithShape="1">
          <a:blip r:embed="rId3">
            <a:alphaModFix/>
          </a:blip>
          <a:srcRect l="27702" r="27700"/>
          <a:stretch/>
        </p:blipFill>
        <p:spPr>
          <a:xfrm>
            <a:off x="0" y="0"/>
            <a:ext cx="4340225" cy="6858000"/>
          </a:xfrm>
          <a:prstGeom prst="rect">
            <a:avLst/>
          </a:prstGeom>
          <a:noFill/>
          <a:ln>
            <a:noFill/>
          </a:ln>
        </p:spPr>
      </p:pic>
      <p:pic>
        <p:nvPicPr>
          <p:cNvPr id="514" name="Google Shape;514;p24" descr="Logo, company name&#10;&#10;Description automatically generated"/>
          <p:cNvPicPr preferRelativeResize="0"/>
          <p:nvPr/>
        </p:nvPicPr>
        <p:blipFill rotWithShape="1">
          <a:blip r:embed="rId4">
            <a:alphaModFix/>
          </a:blip>
          <a:srcRect/>
          <a:stretch/>
        </p:blipFill>
        <p:spPr>
          <a:xfrm>
            <a:off x="9887551" y="79376"/>
            <a:ext cx="2209800" cy="1966357"/>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19"/>
        <p:cNvGrpSpPr/>
        <p:nvPr/>
      </p:nvGrpSpPr>
      <p:grpSpPr>
        <a:xfrm>
          <a:off x="0" y="0"/>
          <a:ext cx="0" cy="0"/>
          <a:chOff x="0" y="0"/>
          <a:chExt cx="0" cy="0"/>
        </a:xfrm>
      </p:grpSpPr>
      <p:sp>
        <p:nvSpPr>
          <p:cNvPr id="520" name="Google Shape;520;p25"/>
          <p:cNvSpPr txBox="1">
            <a:spLocks noGrp="1"/>
          </p:cNvSpPr>
          <p:nvPr>
            <p:ph type="body" idx="2"/>
          </p:nvPr>
        </p:nvSpPr>
        <p:spPr>
          <a:xfrm>
            <a:off x="4354513" y="799433"/>
            <a:ext cx="7300912" cy="5894928"/>
          </a:xfrm>
          <a:prstGeom prst="rect">
            <a:avLst/>
          </a:prstGeom>
          <a:noFill/>
          <a:ln>
            <a:noFill/>
          </a:ln>
        </p:spPr>
        <p:txBody>
          <a:bodyPr spcFirstLastPara="1" wrap="square" lIns="91425" tIns="45700" rIns="91425" bIns="45700" anchor="t" anchorCtr="0">
            <a:normAutofit fontScale="92500" lnSpcReduction="10000"/>
          </a:bodyPr>
          <a:lstStyle/>
          <a:p>
            <a:pPr marL="228600" lvl="0" indent="-228600" algn="l" rtl="0">
              <a:lnSpc>
                <a:spcPct val="90000"/>
              </a:lnSpc>
              <a:spcBef>
                <a:spcPts val="0"/>
              </a:spcBef>
              <a:spcAft>
                <a:spcPts val="0"/>
              </a:spcAft>
              <a:buClr>
                <a:schemeClr val="accent5"/>
              </a:buClr>
              <a:buSzPts val="2800"/>
              <a:buChar char="•"/>
            </a:pPr>
            <a:r>
              <a:rPr lang="fr-FR" dirty="0"/>
              <a:t>Travailler en coordination </a:t>
            </a:r>
          </a:p>
          <a:p>
            <a:pPr marL="228600" lvl="0" indent="-228600" algn="l" rtl="0">
              <a:lnSpc>
                <a:spcPct val="90000"/>
              </a:lnSpc>
              <a:spcBef>
                <a:spcPts val="0"/>
              </a:spcBef>
              <a:spcAft>
                <a:spcPts val="0"/>
              </a:spcAft>
              <a:buClr>
                <a:schemeClr val="accent5"/>
              </a:buClr>
              <a:buSzPts val="2800"/>
              <a:buChar char="•"/>
            </a:pPr>
            <a:r>
              <a:rPr lang="fr-FR" dirty="0"/>
              <a:t>Inclure le TE dans les messages de santé publique</a:t>
            </a:r>
          </a:p>
          <a:p>
            <a:pPr marL="228600" lvl="0" indent="-228600" algn="l" rtl="0">
              <a:lnSpc>
                <a:spcPct val="90000"/>
              </a:lnSpc>
              <a:spcBef>
                <a:spcPts val="0"/>
              </a:spcBef>
              <a:spcAft>
                <a:spcPts val="0"/>
              </a:spcAft>
              <a:buClr>
                <a:schemeClr val="accent5"/>
              </a:buClr>
              <a:buSzPts val="2800"/>
              <a:buChar char="•"/>
            </a:pPr>
            <a:r>
              <a:rPr lang="fr-FR" dirty="0"/>
              <a:t>Inclure les maladies liées au travail dans le dépistage/les prises en charge préventives. </a:t>
            </a:r>
          </a:p>
          <a:p>
            <a:pPr marL="228600" lvl="0" indent="-228600" algn="l" rtl="0">
              <a:lnSpc>
                <a:spcPct val="90000"/>
              </a:lnSpc>
              <a:spcBef>
                <a:spcPts val="0"/>
              </a:spcBef>
              <a:spcAft>
                <a:spcPts val="0"/>
              </a:spcAft>
              <a:buClr>
                <a:schemeClr val="accent5"/>
              </a:buClr>
              <a:buSzPts val="2800"/>
              <a:buChar char="•"/>
            </a:pPr>
            <a:r>
              <a:rPr lang="fr-FR" dirty="0"/>
              <a:t>Intégrer les problèmes de santé des enfants liés au travail dans les systèmes de surveillance des blessures et de la santé. </a:t>
            </a:r>
          </a:p>
          <a:p>
            <a:pPr marL="228600" lvl="0" indent="-228600" algn="l" rtl="0">
              <a:lnSpc>
                <a:spcPct val="90000"/>
              </a:lnSpc>
              <a:spcBef>
                <a:spcPts val="0"/>
              </a:spcBef>
              <a:spcAft>
                <a:spcPts val="0"/>
              </a:spcAft>
              <a:buClr>
                <a:schemeClr val="accent5"/>
              </a:buClr>
              <a:buSzPts val="2800"/>
              <a:buChar char="•"/>
            </a:pPr>
            <a:r>
              <a:rPr lang="fr-FR" dirty="0"/>
              <a:t>Fournir des informations sur la santé aux enfants qui travaillent</a:t>
            </a:r>
          </a:p>
          <a:p>
            <a:pPr marL="228600" lvl="0" indent="-228600" algn="l" rtl="0">
              <a:lnSpc>
                <a:spcPct val="90000"/>
              </a:lnSpc>
              <a:spcBef>
                <a:spcPts val="0"/>
              </a:spcBef>
              <a:spcAft>
                <a:spcPts val="0"/>
              </a:spcAft>
              <a:buClr>
                <a:schemeClr val="accent5"/>
              </a:buClr>
              <a:buSzPts val="2800"/>
              <a:buChar char="•"/>
            </a:pPr>
            <a:r>
              <a:rPr lang="fr-FR" dirty="0"/>
              <a:t>Améliorer l'accès aux soins de santé pour les enfants qui travaillent et les enfants dans les PFTE. </a:t>
            </a:r>
          </a:p>
          <a:p>
            <a:pPr marL="228600" lvl="0" indent="-228600" algn="l" rtl="0">
              <a:lnSpc>
                <a:spcPct val="90000"/>
              </a:lnSpc>
              <a:spcBef>
                <a:spcPts val="0"/>
              </a:spcBef>
              <a:spcAft>
                <a:spcPts val="0"/>
              </a:spcAft>
              <a:buClr>
                <a:schemeClr val="accent5"/>
              </a:buClr>
              <a:buSzPts val="2800"/>
              <a:buChar char="•"/>
            </a:pPr>
            <a:r>
              <a:rPr lang="fr-FR" dirty="0"/>
              <a:t>Créer/soutenir un mécanisme de référencement fonctionnel pour les enfants vulnérables.</a:t>
            </a:r>
          </a:p>
          <a:p>
            <a:pPr marL="228600" lvl="0" indent="-228600" algn="l" rtl="0">
              <a:lnSpc>
                <a:spcPct val="90000"/>
              </a:lnSpc>
              <a:spcBef>
                <a:spcPts val="0"/>
              </a:spcBef>
              <a:spcAft>
                <a:spcPts val="0"/>
              </a:spcAft>
              <a:buClr>
                <a:schemeClr val="accent5"/>
              </a:buClr>
              <a:buSzPts val="2800"/>
              <a:buChar char="•"/>
            </a:pPr>
            <a:r>
              <a:rPr lang="fr-FR" dirty="0"/>
              <a:t>Former et informer les travailleurs de la santé</a:t>
            </a:r>
            <a:endParaRPr dirty="0"/>
          </a:p>
          <a:p>
            <a:pPr marL="228600" lvl="0" indent="-50800" algn="l" rtl="0">
              <a:lnSpc>
                <a:spcPct val="90000"/>
              </a:lnSpc>
              <a:spcBef>
                <a:spcPts val="1000"/>
              </a:spcBef>
              <a:spcAft>
                <a:spcPts val="0"/>
              </a:spcAft>
              <a:buClr>
                <a:schemeClr val="accent5"/>
              </a:buClr>
              <a:buSzPts val="2800"/>
              <a:buNone/>
            </a:pPr>
            <a:endParaRPr dirty="0"/>
          </a:p>
        </p:txBody>
      </p:sp>
      <p:sp>
        <p:nvSpPr>
          <p:cNvPr id="521" name="Google Shape;521;p25"/>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fr-FR" sz="3300" dirty="0"/>
              <a:t>QUE PEUT-ON FAIRE POUR RÉPONDRE AU TRAVAIL DES ENFANTS PAR LA SANTÉ ?</a:t>
            </a:r>
            <a:r>
              <a:rPr lang="en-GB" sz="3300" dirty="0"/>
              <a:t> </a:t>
            </a:r>
            <a:endParaRPr sz="3300" dirty="0"/>
          </a:p>
          <a:p>
            <a:pPr marL="0" lvl="0" indent="0" algn="l" rtl="0">
              <a:lnSpc>
                <a:spcPct val="90000"/>
              </a:lnSpc>
              <a:spcBef>
                <a:spcPts val="1000"/>
              </a:spcBef>
              <a:spcAft>
                <a:spcPts val="0"/>
              </a:spcAft>
              <a:buClr>
                <a:schemeClr val="lt1"/>
              </a:buClr>
              <a:buSzPts val="3600"/>
              <a:buNone/>
            </a:pPr>
            <a:endParaRPr dirty="0"/>
          </a:p>
        </p:txBody>
      </p:sp>
      <p:sp>
        <p:nvSpPr>
          <p:cNvPr id="522" name="Google Shape;522;p25"/>
          <p:cNvSpPr txBox="1">
            <a:spLocks noGrp="1"/>
          </p:cNvSpPr>
          <p:nvPr>
            <p:ph type="body" idx="1"/>
          </p:nvPr>
        </p:nvSpPr>
        <p:spPr>
          <a:xfrm>
            <a:off x="4354513" y="163639"/>
            <a:ext cx="7553070" cy="127158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6"/>
              </a:buClr>
              <a:buSzPts val="3200"/>
              <a:buNone/>
            </a:pPr>
            <a:r>
              <a:rPr lang="fr-FR" sz="2800" dirty="0"/>
              <a:t>ACTIONS CLÉS DE LA PROGRAMMATION</a:t>
            </a:r>
            <a:endParaRPr sz="2800" dirty="0"/>
          </a:p>
        </p:txBody>
      </p:sp>
      <p:sp>
        <p:nvSpPr>
          <p:cNvPr id="523" name="Google Shape;523;p25"/>
          <p:cNvSpPr/>
          <p:nvPr/>
        </p:nvSpPr>
        <p:spPr>
          <a:xfrm>
            <a:off x="1908969" y="7968918"/>
            <a:ext cx="6096000"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GB" sz="1800" b="0" i="0" u="none" strike="noStrike" cap="none" dirty="0">
                <a:solidFill>
                  <a:schemeClr val="dk1"/>
                </a:solidFill>
                <a:latin typeface="Calibri"/>
                <a:ea typeface="Calibri"/>
                <a:cs typeface="Calibri"/>
                <a:sym typeface="Calibri"/>
              </a:rPr>
              <a:t>{ </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28"/>
        <p:cNvGrpSpPr/>
        <p:nvPr/>
      </p:nvGrpSpPr>
      <p:grpSpPr>
        <a:xfrm>
          <a:off x="0" y="0"/>
          <a:ext cx="0" cy="0"/>
          <a:chOff x="0" y="0"/>
          <a:chExt cx="0" cy="0"/>
        </a:xfrm>
      </p:grpSpPr>
      <p:sp>
        <p:nvSpPr>
          <p:cNvPr id="529" name="Google Shape;529;p26"/>
          <p:cNvSpPr txBox="1">
            <a:spLocks noGrp="1"/>
          </p:cNvSpPr>
          <p:nvPr>
            <p:ph type="body" idx="1"/>
          </p:nvPr>
        </p:nvSpPr>
        <p:spPr>
          <a:xfrm>
            <a:off x="4225204" y="1164431"/>
            <a:ext cx="7682379" cy="5622780"/>
          </a:xfrm>
          <a:prstGeom prst="rect">
            <a:avLst/>
          </a:prstGeom>
          <a:noFill/>
          <a:ln>
            <a:noFill/>
          </a:ln>
        </p:spPr>
        <p:txBody>
          <a:bodyPr spcFirstLastPara="1" wrap="square" lIns="91425" tIns="45700" rIns="91425" bIns="45700" anchor="t" anchorCtr="0">
            <a:normAutofit fontScale="92500"/>
          </a:bodyPr>
          <a:lstStyle/>
          <a:p>
            <a:pPr marL="457200" lvl="0" indent="-457200" algn="l" rtl="0">
              <a:lnSpc>
                <a:spcPct val="90000"/>
              </a:lnSpc>
              <a:spcBef>
                <a:spcPts val="0"/>
              </a:spcBef>
              <a:spcAft>
                <a:spcPts val="0"/>
              </a:spcAft>
              <a:buClr>
                <a:schemeClr val="dk1"/>
              </a:buClr>
              <a:buSzPts val="2800"/>
              <a:buFont typeface="Arial"/>
              <a:buChar char="•"/>
            </a:pPr>
            <a:r>
              <a:rPr lang="fr-FR" sz="2800" b="0" dirty="0">
                <a:solidFill>
                  <a:schemeClr val="dk1"/>
                </a:solidFill>
              </a:rPr>
              <a:t>Apporter un soutien sanitaire de première ligne </a:t>
            </a:r>
          </a:p>
          <a:p>
            <a:pPr marL="457200" lvl="0" indent="-457200" algn="l" rtl="0">
              <a:lnSpc>
                <a:spcPct val="90000"/>
              </a:lnSpc>
              <a:spcBef>
                <a:spcPts val="0"/>
              </a:spcBef>
              <a:spcAft>
                <a:spcPts val="0"/>
              </a:spcAft>
              <a:buClr>
                <a:schemeClr val="dk1"/>
              </a:buClr>
              <a:buSzPts val="2800"/>
              <a:buFont typeface="Arial"/>
              <a:buChar char="•"/>
            </a:pPr>
            <a:r>
              <a:rPr lang="fr-FR" sz="2800" b="0" dirty="0">
                <a:solidFill>
                  <a:schemeClr val="dk1"/>
                </a:solidFill>
              </a:rPr>
              <a:t>Reconnaître les problèmes de santé liés au travail chez les enfants</a:t>
            </a:r>
          </a:p>
          <a:p>
            <a:pPr marL="457200" lvl="0" indent="-457200" algn="l" rtl="0">
              <a:lnSpc>
                <a:spcPct val="90000"/>
              </a:lnSpc>
              <a:spcBef>
                <a:spcPts val="0"/>
              </a:spcBef>
              <a:spcAft>
                <a:spcPts val="0"/>
              </a:spcAft>
              <a:buClr>
                <a:schemeClr val="dk1"/>
              </a:buClr>
              <a:buSzPts val="2800"/>
              <a:buFont typeface="Arial"/>
              <a:buChar char="•"/>
            </a:pPr>
            <a:r>
              <a:rPr lang="fr-FR" sz="2800" b="0" dirty="0">
                <a:solidFill>
                  <a:schemeClr val="dk1"/>
                </a:solidFill>
              </a:rPr>
              <a:t>Répondre aux révélations de PFTE </a:t>
            </a:r>
          </a:p>
          <a:p>
            <a:pPr marL="457200" lvl="0" indent="-457200" algn="l" rtl="0">
              <a:lnSpc>
                <a:spcPct val="90000"/>
              </a:lnSpc>
              <a:spcBef>
                <a:spcPts val="0"/>
              </a:spcBef>
              <a:spcAft>
                <a:spcPts val="0"/>
              </a:spcAft>
              <a:buClr>
                <a:schemeClr val="dk1"/>
              </a:buClr>
              <a:buSzPts val="2800"/>
              <a:buFont typeface="Arial"/>
              <a:buChar char="•"/>
            </a:pPr>
            <a:r>
              <a:rPr lang="fr-FR" sz="2800" b="0" dirty="0">
                <a:solidFill>
                  <a:schemeClr val="dk1"/>
                </a:solidFill>
              </a:rPr>
              <a:t>Parler aux enfants de leurs conditions de vie et de travail </a:t>
            </a:r>
          </a:p>
          <a:p>
            <a:pPr marL="457200" lvl="0" indent="-457200" algn="l" rtl="0">
              <a:lnSpc>
                <a:spcPct val="90000"/>
              </a:lnSpc>
              <a:spcBef>
                <a:spcPts val="0"/>
              </a:spcBef>
              <a:spcAft>
                <a:spcPts val="0"/>
              </a:spcAft>
              <a:buClr>
                <a:schemeClr val="dk1"/>
              </a:buClr>
              <a:buSzPts val="2800"/>
              <a:buFont typeface="Arial"/>
              <a:buChar char="•"/>
            </a:pPr>
            <a:r>
              <a:rPr lang="fr-FR" sz="2800" b="0" dirty="0">
                <a:solidFill>
                  <a:schemeClr val="dk1"/>
                </a:solidFill>
              </a:rPr>
              <a:t>Référer les enfants à d'autres services importants</a:t>
            </a:r>
          </a:p>
          <a:p>
            <a:pPr marL="457200" lvl="0" indent="-457200" algn="l" rtl="0">
              <a:lnSpc>
                <a:spcPct val="90000"/>
              </a:lnSpc>
              <a:spcBef>
                <a:spcPts val="0"/>
              </a:spcBef>
              <a:spcAft>
                <a:spcPts val="0"/>
              </a:spcAft>
              <a:buClr>
                <a:schemeClr val="dk1"/>
              </a:buClr>
              <a:buSzPts val="2800"/>
              <a:buFont typeface="Arial"/>
              <a:buChar char="•"/>
            </a:pPr>
            <a:r>
              <a:rPr lang="fr-FR" sz="2800" b="0" dirty="0">
                <a:solidFill>
                  <a:schemeClr val="dk1"/>
                </a:solidFill>
              </a:rPr>
              <a:t>Travailler au sein d'une équipe multisectorielle </a:t>
            </a:r>
          </a:p>
          <a:p>
            <a:pPr marL="457200" lvl="0" indent="-457200" algn="l" rtl="0">
              <a:lnSpc>
                <a:spcPct val="90000"/>
              </a:lnSpc>
              <a:spcBef>
                <a:spcPts val="0"/>
              </a:spcBef>
              <a:spcAft>
                <a:spcPts val="0"/>
              </a:spcAft>
              <a:buClr>
                <a:schemeClr val="dk1"/>
              </a:buClr>
              <a:buSzPts val="2800"/>
              <a:buFont typeface="Arial"/>
              <a:buChar char="•"/>
            </a:pPr>
            <a:r>
              <a:rPr lang="fr-FR" sz="2800" b="0" dirty="0">
                <a:solidFill>
                  <a:schemeClr val="dk1"/>
                </a:solidFill>
              </a:rPr>
              <a:t>Fournir des messages/conseils sanitaires adaptés</a:t>
            </a:r>
          </a:p>
          <a:p>
            <a:pPr marL="457200" lvl="0" indent="-457200" algn="l" rtl="0">
              <a:lnSpc>
                <a:spcPct val="90000"/>
              </a:lnSpc>
              <a:spcBef>
                <a:spcPts val="0"/>
              </a:spcBef>
              <a:spcAft>
                <a:spcPts val="0"/>
              </a:spcAft>
              <a:buClr>
                <a:schemeClr val="dk1"/>
              </a:buClr>
              <a:buSzPts val="2800"/>
              <a:buFont typeface="Arial"/>
              <a:buChar char="•"/>
            </a:pPr>
            <a:r>
              <a:rPr lang="fr-FR" sz="2800" b="0" dirty="0">
                <a:solidFill>
                  <a:schemeClr val="dk1"/>
                </a:solidFill>
              </a:rPr>
              <a:t>Répondre aux besoins de santé non satisfaits par des services adaptés </a:t>
            </a:r>
          </a:p>
          <a:p>
            <a:pPr marL="457200" lvl="0" indent="-457200" algn="l" rtl="0">
              <a:lnSpc>
                <a:spcPct val="90000"/>
              </a:lnSpc>
              <a:spcBef>
                <a:spcPts val="0"/>
              </a:spcBef>
              <a:spcAft>
                <a:spcPts val="0"/>
              </a:spcAft>
              <a:buClr>
                <a:schemeClr val="dk1"/>
              </a:buClr>
              <a:buSzPts val="2800"/>
              <a:buFont typeface="Arial"/>
              <a:buChar char="•"/>
            </a:pPr>
            <a:r>
              <a:rPr lang="fr-FR" sz="2800" b="0" dirty="0">
                <a:solidFill>
                  <a:schemeClr val="dk1"/>
                </a:solidFill>
              </a:rPr>
              <a:t>Consigner les informations de manière appropriée</a:t>
            </a:r>
            <a:endParaRPr dirty="0"/>
          </a:p>
        </p:txBody>
      </p:sp>
      <p:sp>
        <p:nvSpPr>
          <p:cNvPr id="530" name="Google Shape;530;p26"/>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fr-FR" sz="2800" dirty="0"/>
              <a:t>RÔLES DES TRAVAILLEURS DE LA SANTÉ </a:t>
            </a:r>
            <a:r>
              <a:rPr lang="en-GB" sz="2800" dirty="0"/>
              <a:t> </a:t>
            </a:r>
            <a:endParaRPr sz="2800" dirty="0"/>
          </a:p>
        </p:txBody>
      </p:sp>
      <p:sp>
        <p:nvSpPr>
          <p:cNvPr id="531" name="Google Shape;531;p26"/>
          <p:cNvSpPr txBox="1"/>
          <p:nvPr/>
        </p:nvSpPr>
        <p:spPr>
          <a:xfrm>
            <a:off x="4225204" y="528638"/>
            <a:ext cx="7300912" cy="1271587"/>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chemeClr val="accent6"/>
              </a:buClr>
              <a:buSzPts val="3200"/>
              <a:buFont typeface="Arial"/>
              <a:buNone/>
            </a:pPr>
            <a:r>
              <a:rPr lang="en-GB" sz="3200" b="1" i="0" u="none" strike="noStrike" cap="none" dirty="0">
                <a:solidFill>
                  <a:schemeClr val="accent6"/>
                </a:solidFill>
                <a:latin typeface="Helvetica Neue"/>
                <a:ea typeface="Helvetica Neue"/>
                <a:cs typeface="Helvetica Neue"/>
                <a:sym typeface="Helvetica Neue"/>
              </a:rPr>
              <a:t>ACTIONS CLÉS INDIVIDUELLES</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36"/>
        <p:cNvGrpSpPr/>
        <p:nvPr/>
      </p:nvGrpSpPr>
      <p:grpSpPr>
        <a:xfrm>
          <a:off x="0" y="0"/>
          <a:ext cx="0" cy="0"/>
          <a:chOff x="0" y="0"/>
          <a:chExt cx="0" cy="0"/>
        </a:xfrm>
      </p:grpSpPr>
      <p:sp>
        <p:nvSpPr>
          <p:cNvPr id="537" name="Google Shape;537;p27"/>
          <p:cNvSpPr txBox="1">
            <a:spLocks noGrp="1"/>
          </p:cNvSpPr>
          <p:nvPr>
            <p:ph type="body" idx="1"/>
          </p:nvPr>
        </p:nvSpPr>
        <p:spPr>
          <a:xfrm>
            <a:off x="3686076" y="500685"/>
            <a:ext cx="8359886" cy="127158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6"/>
              </a:buClr>
              <a:buSzPts val="3200"/>
              <a:buNone/>
            </a:pPr>
            <a:r>
              <a:rPr lang="fr-FR" sz="2800" dirty="0"/>
              <a:t>TRADUIRE LES CONNAISSANCES EN ACTIONS</a:t>
            </a:r>
            <a:endParaRPr sz="2800" dirty="0"/>
          </a:p>
        </p:txBody>
      </p:sp>
      <p:sp>
        <p:nvSpPr>
          <p:cNvPr id="538" name="Google Shape;538;p27"/>
          <p:cNvSpPr txBox="1">
            <a:spLocks noGrp="1"/>
          </p:cNvSpPr>
          <p:nvPr>
            <p:ph type="body" idx="2"/>
          </p:nvPr>
        </p:nvSpPr>
        <p:spPr>
          <a:xfrm>
            <a:off x="4100513" y="1300162"/>
            <a:ext cx="7799676" cy="5557838"/>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accent5"/>
              </a:buClr>
              <a:buSzPts val="2800"/>
              <a:buChar char="•"/>
            </a:pPr>
            <a:r>
              <a:rPr lang="fr-FR" dirty="0"/>
              <a:t>Types de TE courants, risques professionnels, problèmes de santé liés au travail et traitements </a:t>
            </a:r>
          </a:p>
          <a:p>
            <a:pPr marL="228600" lvl="0" indent="-228600" algn="l" rtl="0">
              <a:lnSpc>
                <a:spcPct val="90000"/>
              </a:lnSpc>
              <a:spcBef>
                <a:spcPts val="0"/>
              </a:spcBef>
              <a:spcAft>
                <a:spcPts val="0"/>
              </a:spcAft>
              <a:buClr>
                <a:schemeClr val="accent5"/>
              </a:buClr>
              <a:buSzPts val="2800"/>
              <a:buChar char="•"/>
            </a:pPr>
            <a:r>
              <a:rPr lang="fr-FR" dirty="0"/>
              <a:t>Communiquer avec des enfants et des adolescents très vulnérables (filles) </a:t>
            </a:r>
          </a:p>
          <a:p>
            <a:pPr marL="228600" lvl="0" indent="-228600" algn="l" rtl="0">
              <a:lnSpc>
                <a:spcPct val="90000"/>
              </a:lnSpc>
              <a:spcBef>
                <a:spcPts val="0"/>
              </a:spcBef>
              <a:spcAft>
                <a:spcPts val="0"/>
              </a:spcAft>
              <a:buClr>
                <a:schemeClr val="accent5"/>
              </a:buClr>
              <a:buSzPts val="2800"/>
              <a:buChar char="•"/>
            </a:pPr>
            <a:r>
              <a:rPr lang="fr-FR" dirty="0"/>
              <a:t>Voies de référencement et signalement obligatoire pour les PFTE</a:t>
            </a:r>
          </a:p>
          <a:p>
            <a:pPr marL="228600" lvl="0" indent="-228600" algn="l" rtl="0">
              <a:lnSpc>
                <a:spcPct val="90000"/>
              </a:lnSpc>
              <a:spcBef>
                <a:spcPts val="0"/>
              </a:spcBef>
              <a:spcAft>
                <a:spcPts val="0"/>
              </a:spcAft>
              <a:buClr>
                <a:schemeClr val="accent5"/>
              </a:buClr>
              <a:buSzPts val="2800"/>
              <a:buChar char="•"/>
            </a:pPr>
            <a:r>
              <a:rPr lang="fr-FR" dirty="0"/>
              <a:t>Suivi et signalement des problèmes de santé liés aux TE dans les systèmes de surveillance de la santé et des accidents de travail </a:t>
            </a:r>
          </a:p>
          <a:p>
            <a:pPr marL="228600" lvl="0" indent="-228600" algn="l" rtl="0">
              <a:lnSpc>
                <a:spcPct val="90000"/>
              </a:lnSpc>
              <a:spcBef>
                <a:spcPts val="0"/>
              </a:spcBef>
              <a:spcAft>
                <a:spcPts val="0"/>
              </a:spcAft>
              <a:buClr>
                <a:schemeClr val="accent5"/>
              </a:buClr>
              <a:buSzPts val="2800"/>
              <a:buChar char="•"/>
            </a:pPr>
            <a:r>
              <a:rPr lang="fr-FR" dirty="0"/>
              <a:t>Intérêt supérieur et non-discrimination </a:t>
            </a:r>
          </a:p>
          <a:p>
            <a:pPr marL="228600" lvl="0" indent="-228600" algn="l" rtl="0">
              <a:lnSpc>
                <a:spcPct val="90000"/>
              </a:lnSpc>
              <a:spcBef>
                <a:spcPts val="0"/>
              </a:spcBef>
              <a:spcAft>
                <a:spcPts val="0"/>
              </a:spcAft>
              <a:buClr>
                <a:schemeClr val="accent5"/>
              </a:buClr>
              <a:buSzPts val="2800"/>
              <a:buChar char="•"/>
            </a:pPr>
            <a:r>
              <a:rPr lang="fr-FR" dirty="0"/>
              <a:t>Réponse et prise en charge centrées sur les survivants (VSS)</a:t>
            </a:r>
          </a:p>
          <a:p>
            <a:pPr marL="228600" lvl="0" indent="-228600" algn="l" rtl="0">
              <a:lnSpc>
                <a:spcPct val="90000"/>
              </a:lnSpc>
              <a:spcBef>
                <a:spcPts val="0"/>
              </a:spcBef>
              <a:spcAft>
                <a:spcPts val="0"/>
              </a:spcAft>
              <a:buClr>
                <a:schemeClr val="accent5"/>
              </a:buClr>
              <a:buSzPts val="2800"/>
              <a:buChar char="•"/>
            </a:pPr>
            <a:r>
              <a:rPr lang="fr-FR" dirty="0"/>
              <a:t>Normes minimales internationales</a:t>
            </a:r>
            <a:endParaRPr dirty="0"/>
          </a:p>
          <a:p>
            <a:pPr marL="228600" lvl="0" indent="-50800" algn="l" rtl="0">
              <a:lnSpc>
                <a:spcPct val="90000"/>
              </a:lnSpc>
              <a:spcBef>
                <a:spcPts val="1000"/>
              </a:spcBef>
              <a:spcAft>
                <a:spcPts val="0"/>
              </a:spcAft>
              <a:buClr>
                <a:schemeClr val="accent5"/>
              </a:buClr>
              <a:buSzPts val="2800"/>
              <a:buNone/>
            </a:pPr>
            <a:endParaRPr dirty="0"/>
          </a:p>
          <a:p>
            <a:pPr marL="228600" lvl="0" indent="-50800" algn="l" rtl="0">
              <a:lnSpc>
                <a:spcPct val="90000"/>
              </a:lnSpc>
              <a:spcBef>
                <a:spcPts val="1000"/>
              </a:spcBef>
              <a:spcAft>
                <a:spcPts val="0"/>
              </a:spcAft>
              <a:buClr>
                <a:schemeClr val="accent5"/>
              </a:buClr>
              <a:buSzPts val="2800"/>
              <a:buNone/>
            </a:pPr>
            <a:endParaRPr dirty="0"/>
          </a:p>
        </p:txBody>
      </p:sp>
      <p:sp>
        <p:nvSpPr>
          <p:cNvPr id="539" name="Google Shape;539;p27"/>
          <p:cNvSpPr txBox="1">
            <a:spLocks noGrp="1"/>
          </p:cNvSpPr>
          <p:nvPr>
            <p:ph type="body" idx="3"/>
          </p:nvPr>
        </p:nvSpPr>
        <p:spPr>
          <a:xfrm>
            <a:off x="146038" y="528638"/>
            <a:ext cx="3394265"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fr-FR" sz="2800" dirty="0"/>
              <a:t>CONNAISSANCES ET COMPÉTENCES EN MATIÈRE DE TRAVAIL DES ENFANTS POUR LES AGENTS DE SANTÉ</a:t>
            </a:r>
            <a:endParaRPr sz="28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43"/>
        <p:cNvGrpSpPr/>
        <p:nvPr/>
      </p:nvGrpSpPr>
      <p:grpSpPr>
        <a:xfrm>
          <a:off x="0" y="0"/>
          <a:ext cx="0" cy="0"/>
          <a:chOff x="0" y="0"/>
          <a:chExt cx="0" cy="0"/>
        </a:xfrm>
      </p:grpSpPr>
      <p:sp>
        <p:nvSpPr>
          <p:cNvPr id="544" name="Google Shape;544;p28"/>
          <p:cNvSpPr txBox="1">
            <a:spLocks noGrp="1"/>
          </p:cNvSpPr>
          <p:nvPr>
            <p:ph type="title"/>
          </p:nvPr>
        </p:nvSpPr>
        <p:spPr>
          <a:xfrm>
            <a:off x="3405876" y="165650"/>
            <a:ext cx="8656800" cy="13257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5"/>
              </a:buClr>
              <a:buSzPts val="3400"/>
              <a:buFont typeface="Helvetica Neue"/>
              <a:buNone/>
            </a:pPr>
            <a:r>
              <a:rPr lang="fr-FR" sz="2800" dirty="0"/>
              <a:t>ACTIVITÉ : PLANIFICATION D'ACTIONS POUR ÉLARGIR LES OPPORTUNITÉS DE LUTTE CONTRE LE TRAVAIL DES ENFANTS</a:t>
            </a:r>
            <a:endParaRPr sz="2800" dirty="0"/>
          </a:p>
        </p:txBody>
      </p:sp>
      <p:sp>
        <p:nvSpPr>
          <p:cNvPr id="545" name="Google Shape;545;p28"/>
          <p:cNvSpPr txBox="1">
            <a:spLocks noGrp="1"/>
          </p:cNvSpPr>
          <p:nvPr>
            <p:ph type="body" idx="2"/>
          </p:nvPr>
        </p:nvSpPr>
        <p:spPr>
          <a:xfrm>
            <a:off x="685992" y="2027095"/>
            <a:ext cx="10820015" cy="3729037"/>
          </a:xfrm>
          <a:prstGeom prst="rect">
            <a:avLst/>
          </a:prstGeom>
          <a:noFill/>
          <a:ln>
            <a:noFill/>
          </a:ln>
        </p:spPr>
        <p:txBody>
          <a:bodyPr spcFirstLastPara="1" wrap="square" lIns="91425" tIns="45700" rIns="91425" bIns="45700" anchor="t" anchorCtr="0">
            <a:normAutofit lnSpcReduction="10000"/>
          </a:bodyPr>
          <a:lstStyle/>
          <a:p>
            <a:pPr marL="228600" lvl="0" indent="-228600" algn="l" rtl="0">
              <a:lnSpc>
                <a:spcPct val="90000"/>
              </a:lnSpc>
              <a:spcBef>
                <a:spcPts val="0"/>
              </a:spcBef>
              <a:spcAft>
                <a:spcPts val="0"/>
              </a:spcAft>
              <a:buClr>
                <a:schemeClr val="accent6"/>
              </a:buClr>
              <a:buSzPts val="2800"/>
              <a:buChar char="•"/>
            </a:pPr>
            <a:r>
              <a:rPr lang="fr-FR" dirty="0"/>
              <a:t>Dans votre groupe, utilisez la fiche d'activité (ou le tableau de conférence pour plus d'espace). </a:t>
            </a:r>
          </a:p>
          <a:p>
            <a:pPr marL="228600" lvl="0" indent="-228600" algn="l" rtl="0">
              <a:lnSpc>
                <a:spcPct val="90000"/>
              </a:lnSpc>
              <a:spcBef>
                <a:spcPts val="0"/>
              </a:spcBef>
              <a:spcAft>
                <a:spcPts val="0"/>
              </a:spcAft>
              <a:buClr>
                <a:schemeClr val="accent6"/>
              </a:buClr>
              <a:buSzPts val="2800"/>
              <a:buChar char="•"/>
            </a:pPr>
            <a:r>
              <a:rPr lang="fr-FR" dirty="0"/>
              <a:t>Développez un plan d'action sur base de la fiche de travail en utilisant ces questions comme guide : </a:t>
            </a:r>
          </a:p>
          <a:p>
            <a:pPr marL="685800" lvl="1" indent="-228600">
              <a:spcBef>
                <a:spcPts val="0"/>
              </a:spcBef>
              <a:buSzPts val="2800"/>
            </a:pPr>
            <a:r>
              <a:rPr lang="fr-FR" dirty="0"/>
              <a:t>Quoi, Comment, Qui, Ressources nécessaires, Risques potentiels, Coordination, Capacité.   </a:t>
            </a:r>
          </a:p>
          <a:p>
            <a:pPr marL="228600" lvl="0" indent="-228600" algn="l" rtl="0">
              <a:lnSpc>
                <a:spcPct val="90000"/>
              </a:lnSpc>
              <a:spcBef>
                <a:spcPts val="0"/>
              </a:spcBef>
              <a:spcAft>
                <a:spcPts val="0"/>
              </a:spcAft>
              <a:buClr>
                <a:schemeClr val="accent6"/>
              </a:buClr>
              <a:buSzPts val="2800"/>
              <a:buChar char="•"/>
            </a:pPr>
            <a:r>
              <a:rPr lang="fr-FR" dirty="0"/>
              <a:t>L'accent est mis sur l'avancement et sur ce qui peut être fait dans le contexte pour renforcer la prévention et la réponse au travail des enfants par le biais d'activités (inter)sectorielles ou thématiques.</a:t>
            </a:r>
            <a:r>
              <a:rPr lang="en-GB" dirty="0"/>
              <a:t> </a:t>
            </a:r>
            <a:endParaRPr dirty="0"/>
          </a:p>
        </p:txBody>
      </p:sp>
      <p:pic>
        <p:nvPicPr>
          <p:cNvPr id="546" name="Google Shape;546;p28" descr="Logo, company name&#10;&#10;Description automatically generated"/>
          <p:cNvPicPr preferRelativeResize="0"/>
          <p:nvPr/>
        </p:nvPicPr>
        <p:blipFill rotWithShape="1">
          <a:blip r:embed="rId3">
            <a:alphaModFix/>
          </a:blip>
          <a:srcRect/>
          <a:stretch/>
        </p:blipFill>
        <p:spPr>
          <a:xfrm>
            <a:off x="-33251" y="-182486"/>
            <a:ext cx="3011295" cy="2809308"/>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51"/>
        <p:cNvGrpSpPr/>
        <p:nvPr/>
      </p:nvGrpSpPr>
      <p:grpSpPr>
        <a:xfrm>
          <a:off x="0" y="0"/>
          <a:ext cx="0" cy="0"/>
          <a:chOff x="0" y="0"/>
          <a:chExt cx="0" cy="0"/>
        </a:xfrm>
      </p:grpSpPr>
      <p:sp>
        <p:nvSpPr>
          <p:cNvPr id="552" name="Google Shape;552;p29"/>
          <p:cNvSpPr txBox="1">
            <a:spLocks noGrp="1"/>
          </p:cNvSpPr>
          <p:nvPr>
            <p:ph type="body" idx="2"/>
          </p:nvPr>
        </p:nvSpPr>
        <p:spPr>
          <a:xfrm>
            <a:off x="4135075" y="672825"/>
            <a:ext cx="7300800" cy="5908800"/>
          </a:xfrm>
          <a:prstGeom prst="rect">
            <a:avLst/>
          </a:prstGeom>
          <a:noFill/>
          <a:ln>
            <a:noFill/>
          </a:ln>
        </p:spPr>
        <p:txBody>
          <a:bodyPr spcFirstLastPara="1" wrap="square" lIns="91425" tIns="45700" rIns="91425" bIns="45700" anchor="t" anchorCtr="0">
            <a:noAutofit/>
          </a:bodyPr>
          <a:lstStyle/>
          <a:p>
            <a:pPr marL="457200" lvl="0" indent="-406400" algn="l" rtl="0">
              <a:lnSpc>
                <a:spcPct val="90000"/>
              </a:lnSpc>
              <a:spcBef>
                <a:spcPts val="1000"/>
              </a:spcBef>
              <a:spcAft>
                <a:spcPts val="0"/>
              </a:spcAft>
              <a:buSzPts val="2800"/>
              <a:buChar char="●"/>
            </a:pPr>
            <a:r>
              <a:rPr lang="fr-FR" sz="2600" dirty="0"/>
              <a:t>Les enfants en situation de travail des enfants sont très vulnérables aux risques sanitaires</a:t>
            </a:r>
            <a:r>
              <a:rPr lang="en-GB" sz="2600" dirty="0"/>
              <a:t>. </a:t>
            </a:r>
            <a:endParaRPr sz="2600" dirty="0"/>
          </a:p>
          <a:p>
            <a:pPr marL="457200" lvl="0" indent="-406400" algn="l" rtl="0">
              <a:lnSpc>
                <a:spcPct val="90000"/>
              </a:lnSpc>
              <a:spcBef>
                <a:spcPts val="0"/>
              </a:spcBef>
              <a:spcAft>
                <a:spcPts val="0"/>
              </a:spcAft>
              <a:buSzPts val="2800"/>
              <a:buChar char="●"/>
            </a:pPr>
            <a:r>
              <a:rPr lang="fr-FR" sz="2600" dirty="0"/>
              <a:t>Pourtant, les enfants en situation de travail des enfants, en particulier les PFTE, sont souvent confrontés aux plus grands obstacles en matière d'accès aux soins de santé</a:t>
            </a:r>
            <a:r>
              <a:rPr lang="en-GB" sz="2600" dirty="0"/>
              <a:t>.</a:t>
            </a:r>
            <a:endParaRPr sz="2600" dirty="0"/>
          </a:p>
          <a:p>
            <a:pPr marL="457200" lvl="0" indent="-406400" algn="l" rtl="0">
              <a:lnSpc>
                <a:spcPct val="90000"/>
              </a:lnSpc>
              <a:spcBef>
                <a:spcPts val="0"/>
              </a:spcBef>
              <a:spcAft>
                <a:spcPts val="0"/>
              </a:spcAft>
              <a:buSzPts val="2800"/>
              <a:buChar char="●"/>
            </a:pPr>
            <a:r>
              <a:rPr lang="fr-FR" sz="2600" dirty="0"/>
              <a:t>La santé est souvent une charge importante pour les ménages touchés par le travail des enfants</a:t>
            </a:r>
            <a:r>
              <a:rPr lang="en-GB" sz="2600" dirty="0"/>
              <a:t>.</a:t>
            </a:r>
            <a:endParaRPr sz="2600" dirty="0"/>
          </a:p>
          <a:p>
            <a:pPr marL="457200" lvl="0" indent="-406400" algn="l" rtl="0">
              <a:lnSpc>
                <a:spcPct val="90000"/>
              </a:lnSpc>
              <a:spcBef>
                <a:spcPts val="0"/>
              </a:spcBef>
              <a:spcAft>
                <a:spcPts val="0"/>
              </a:spcAft>
              <a:buSzPts val="2800"/>
              <a:buChar char="●"/>
            </a:pPr>
            <a:r>
              <a:rPr lang="fr-FR" sz="2600" dirty="0"/>
              <a:t>Les enfants sont plus vulnérables que les adultes aux mêmes dangers physiques en raison de leur âge et de leur développement</a:t>
            </a:r>
            <a:r>
              <a:rPr lang="en-GB" sz="2600" dirty="0"/>
              <a:t>. </a:t>
            </a:r>
            <a:endParaRPr sz="2600" dirty="0"/>
          </a:p>
          <a:p>
            <a:pPr marL="457200" lvl="0" indent="-406400" algn="l" rtl="0">
              <a:lnSpc>
                <a:spcPct val="90000"/>
              </a:lnSpc>
              <a:spcBef>
                <a:spcPts val="0"/>
              </a:spcBef>
              <a:spcAft>
                <a:spcPts val="0"/>
              </a:spcAft>
              <a:buSzPts val="2800"/>
              <a:buChar char="●"/>
            </a:pPr>
            <a:r>
              <a:rPr lang="en-US" sz="2600" dirty="0"/>
              <a:t>Les travailleurs </a:t>
            </a:r>
            <a:r>
              <a:rPr lang="fr-FR" sz="2600" dirty="0"/>
              <a:t>du domaine de la santé peuvent jouer un rôle clé dans la prévention et la réponse au travail des enfants</a:t>
            </a:r>
            <a:r>
              <a:rPr lang="en-GB" sz="2600" dirty="0"/>
              <a:t>.</a:t>
            </a:r>
            <a:endParaRPr sz="2600" dirty="0"/>
          </a:p>
        </p:txBody>
      </p:sp>
      <p:sp>
        <p:nvSpPr>
          <p:cNvPr id="553" name="Google Shape;553;p29"/>
          <p:cNvSpPr txBox="1">
            <a:spLocks noGrp="1"/>
          </p:cNvSpPr>
          <p:nvPr>
            <p:ph type="body" idx="3"/>
          </p:nvPr>
        </p:nvSpPr>
        <p:spPr>
          <a:xfrm>
            <a:off x="284417" y="528638"/>
            <a:ext cx="2970900" cy="47994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1000"/>
              </a:spcBef>
              <a:spcAft>
                <a:spcPts val="0"/>
              </a:spcAft>
              <a:buSzPts val="3600"/>
              <a:buNone/>
            </a:pPr>
            <a:r>
              <a:rPr lang="en-GB" dirty="0"/>
              <a:t>MESSAGES CLÉS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3"/>
          <p:cNvSpPr txBox="1">
            <a:spLocks noGrp="1"/>
          </p:cNvSpPr>
          <p:nvPr>
            <p:ph type="body" idx="2"/>
          </p:nvPr>
        </p:nvSpPr>
        <p:spPr>
          <a:xfrm>
            <a:off x="304800" y="3051922"/>
            <a:ext cx="11364685" cy="2701764"/>
          </a:xfrm>
          <a:prstGeom prst="rect">
            <a:avLst/>
          </a:prstGeom>
          <a:noFill/>
          <a:ln>
            <a:noFill/>
          </a:ln>
        </p:spPr>
        <p:txBody>
          <a:bodyPr spcFirstLastPara="1" wrap="square" lIns="91425" tIns="45700" rIns="91425" bIns="45700" anchor="t" anchorCtr="0">
            <a:noAutofit/>
          </a:bodyPr>
          <a:lstStyle/>
          <a:p>
            <a:pPr marL="457200" lvl="0" indent="-406400" algn="l" rtl="0">
              <a:lnSpc>
                <a:spcPct val="100000"/>
              </a:lnSpc>
              <a:spcBef>
                <a:spcPts val="600"/>
              </a:spcBef>
              <a:spcAft>
                <a:spcPts val="0"/>
              </a:spcAft>
              <a:buSzPts val="2800"/>
              <a:buFont typeface="Helvetica Neue"/>
              <a:buChar char="●"/>
            </a:pPr>
            <a:r>
              <a:rPr lang="fr-FR" dirty="0"/>
              <a:t>Décrire la relation complexe entre la santé et le travail des enfants</a:t>
            </a:r>
            <a:r>
              <a:rPr lang="en-GB" dirty="0"/>
              <a:t> </a:t>
            </a:r>
            <a:endParaRPr dirty="0"/>
          </a:p>
          <a:p>
            <a:pPr marL="457200" lvl="0" indent="-406400" algn="l" rtl="0">
              <a:lnSpc>
                <a:spcPct val="100000"/>
              </a:lnSpc>
              <a:spcBef>
                <a:spcPts val="0"/>
              </a:spcBef>
              <a:spcAft>
                <a:spcPts val="0"/>
              </a:spcAft>
              <a:buSzPts val="2800"/>
              <a:buFont typeface="Helvetica Neue"/>
              <a:buChar char="●"/>
            </a:pPr>
            <a:r>
              <a:rPr lang="fr-FR" dirty="0"/>
              <a:t>Citer 5 traits physiques qui exposent les enfants à un risque accru de dommages physiques</a:t>
            </a:r>
            <a:endParaRPr dirty="0"/>
          </a:p>
          <a:p>
            <a:pPr marL="457200" lvl="0" indent="-406400" algn="l" rtl="0">
              <a:lnSpc>
                <a:spcPct val="100000"/>
              </a:lnSpc>
              <a:spcBef>
                <a:spcPts val="0"/>
              </a:spcBef>
              <a:spcAft>
                <a:spcPts val="600"/>
              </a:spcAft>
              <a:buSzPts val="2800"/>
              <a:buFont typeface="Helvetica Neue"/>
              <a:buChar char="●"/>
            </a:pPr>
            <a:r>
              <a:rPr lang="fr-FR" dirty="0"/>
              <a:t>Élaborer un plan d'action afin de soutenir les ménages dont les enfants sont en situation de travail des enfants, d'aborder les risques sanitaires et d'assurer l'accès aux services de santé dans votre propre contexte </a:t>
            </a:r>
            <a:endParaRPr dirty="0"/>
          </a:p>
        </p:txBody>
      </p:sp>
      <p:sp>
        <p:nvSpPr>
          <p:cNvPr id="240" name="Google Shape;240;p3"/>
          <p:cNvSpPr txBox="1"/>
          <p:nvPr/>
        </p:nvSpPr>
        <p:spPr>
          <a:xfrm>
            <a:off x="1828005" y="476375"/>
            <a:ext cx="8535987" cy="627939"/>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lt1"/>
              </a:buClr>
              <a:buSzPts val="2800"/>
              <a:buFont typeface="Arial"/>
              <a:buNone/>
            </a:pPr>
            <a:endParaRPr sz="2800" b="1" i="0" u="none" strike="noStrike" cap="none" dirty="0">
              <a:solidFill>
                <a:schemeClr val="lt1"/>
              </a:solidFill>
              <a:latin typeface="Helvetica Neue"/>
              <a:ea typeface="Helvetica Neue"/>
              <a:cs typeface="Helvetica Neue"/>
              <a:sym typeface="Helvetica Neue"/>
            </a:endParaRPr>
          </a:p>
        </p:txBody>
      </p:sp>
      <p:sp>
        <p:nvSpPr>
          <p:cNvPr id="241" name="Google Shape;241;p3"/>
          <p:cNvSpPr txBox="1"/>
          <p:nvPr/>
        </p:nvSpPr>
        <p:spPr>
          <a:xfrm>
            <a:off x="304800" y="937802"/>
            <a:ext cx="11538857" cy="2280633"/>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lt1"/>
              </a:buClr>
              <a:buSzPts val="2800"/>
              <a:buFont typeface="Arial"/>
              <a:buNone/>
            </a:pPr>
            <a:r>
              <a:rPr lang="en-GB" sz="2800" b="0" i="0" u="none" strike="noStrike" cap="none" dirty="0">
                <a:solidFill>
                  <a:schemeClr val="lt1"/>
                </a:solidFill>
                <a:latin typeface="Helvetica Neue"/>
                <a:ea typeface="Helvetica Neue"/>
                <a:cs typeface="Helvetica Neue"/>
                <a:sym typeface="Helvetica Neue"/>
              </a:rPr>
              <a:t>  </a:t>
            </a:r>
            <a:r>
              <a:rPr lang="en-GB" sz="4000" b="1" i="0" u="none" strike="noStrike" cap="none" dirty="0">
                <a:solidFill>
                  <a:schemeClr val="lt1"/>
                </a:solidFill>
                <a:latin typeface="Helvetica Neue"/>
                <a:ea typeface="Helvetica Neue"/>
                <a:cs typeface="Helvetica Neue"/>
                <a:sym typeface="Helvetica Neue"/>
              </a:rPr>
              <a:t>LES OBJECTIFS VISÉS  </a:t>
            </a:r>
            <a:endParaRPr sz="1400" b="0" i="0" u="none" strike="noStrike" cap="none" dirty="0">
              <a:solidFill>
                <a:srgbClr val="000000"/>
              </a:solidFill>
              <a:latin typeface="Arial"/>
              <a:ea typeface="Arial"/>
              <a:cs typeface="Arial"/>
              <a:sym typeface="Arial"/>
            </a:endParaRPr>
          </a:p>
          <a:p>
            <a:pPr marL="0" marR="0" lvl="0" indent="0" algn="ctr" rtl="0">
              <a:lnSpc>
                <a:spcPct val="90000"/>
              </a:lnSpc>
              <a:spcBef>
                <a:spcPts val="1000"/>
              </a:spcBef>
              <a:spcAft>
                <a:spcPts val="0"/>
              </a:spcAft>
              <a:buClr>
                <a:schemeClr val="lt1"/>
              </a:buClr>
              <a:buSzPts val="3000"/>
              <a:buFont typeface="Arial"/>
              <a:buNone/>
            </a:pPr>
            <a:r>
              <a:rPr lang="fr-FR" sz="3000" dirty="0">
                <a:solidFill>
                  <a:schemeClr val="lt1"/>
                </a:solidFill>
                <a:latin typeface="Helvetica Neue"/>
                <a:ea typeface="Helvetica Neue"/>
                <a:cs typeface="Helvetica Neue"/>
                <a:sym typeface="Helvetica Neue"/>
              </a:rPr>
              <a:t>À la fin de la séance, vous serez en mesure de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Helvetica Neue"/>
              <a:buNone/>
            </a:pPr>
            <a:r>
              <a:rPr lang="en-GB" dirty="0"/>
              <a:t>DISCUSSION : QU’EN PENSEZ-VOUS ? </a:t>
            </a:r>
            <a:endParaRPr dirty="0"/>
          </a:p>
        </p:txBody>
      </p:sp>
      <p:sp>
        <p:nvSpPr>
          <p:cNvPr id="248" name="Google Shape;248;p5"/>
          <p:cNvSpPr txBox="1">
            <a:spLocks noGrp="1"/>
          </p:cNvSpPr>
          <p:nvPr>
            <p:ph type="body" idx="1"/>
          </p:nvPr>
        </p:nvSpPr>
        <p:spPr>
          <a:xfrm>
            <a:off x="656025" y="1971675"/>
            <a:ext cx="10820100" cy="3849900"/>
          </a:xfrm>
          <a:prstGeom prst="rect">
            <a:avLst/>
          </a:prstGeom>
          <a:noFill/>
          <a:ln>
            <a:noFill/>
          </a:ln>
        </p:spPr>
        <p:txBody>
          <a:bodyPr spcFirstLastPara="1" wrap="square" lIns="91425" tIns="45700" rIns="91425" bIns="45700" anchor="t" anchorCtr="0">
            <a:normAutofit fontScale="25000" lnSpcReduction="20000"/>
          </a:bodyPr>
          <a:lstStyle/>
          <a:p>
            <a:pPr marL="0" lvl="0" indent="0" algn="l" rtl="0">
              <a:lnSpc>
                <a:spcPct val="120000"/>
              </a:lnSpc>
              <a:spcBef>
                <a:spcPts val="0"/>
              </a:spcBef>
              <a:spcAft>
                <a:spcPts val="0"/>
              </a:spcAft>
              <a:buClr>
                <a:schemeClr val="accent6"/>
              </a:buClr>
              <a:buSzPts val="700"/>
              <a:buNone/>
            </a:pPr>
            <a:r>
              <a:rPr lang="fr-FR" sz="11200" b="0" dirty="0">
                <a:solidFill>
                  <a:schemeClr val="dk1"/>
                </a:solidFill>
              </a:rPr>
              <a:t>Tous ces cas ont eu accès aux soins de santé au cours des dernières semaines. Dans votre groupe, discutez et identifiez les points clés qui se rapportent à l'étude de cas qui vous a été donnée. Par exemple, les risques pour la santé, les facteurs de protection, comment et pourquoi ils sont exposés au travail des enfants et à la maladie, etc</a:t>
            </a:r>
            <a:r>
              <a:rPr lang="en-GB" sz="11200" b="0" dirty="0">
                <a:solidFill>
                  <a:schemeClr val="dk1"/>
                </a:solidFill>
              </a:rPr>
              <a:t>.</a:t>
            </a:r>
            <a:endParaRPr sz="11200" b="0" dirty="0">
              <a:solidFill>
                <a:schemeClr val="dk1"/>
              </a:solidFill>
            </a:endParaRPr>
          </a:p>
          <a:p>
            <a:pPr marL="457200" lvl="0" indent="-279400" algn="l" rtl="0">
              <a:lnSpc>
                <a:spcPct val="90000"/>
              </a:lnSpc>
              <a:spcBef>
                <a:spcPts val="1000"/>
              </a:spcBef>
              <a:spcAft>
                <a:spcPts val="0"/>
              </a:spcAft>
              <a:buClr>
                <a:schemeClr val="accent6"/>
              </a:buClr>
              <a:buSzPts val="700"/>
              <a:buFont typeface="Arial"/>
              <a:buNone/>
            </a:pPr>
            <a:endParaRPr sz="11200" b="0" dirty="0">
              <a:solidFill>
                <a:schemeClr val="dk1"/>
              </a:solidFill>
            </a:endParaRPr>
          </a:p>
          <a:p>
            <a:pPr marL="457200" lvl="0" indent="-457200" algn="l" rtl="0">
              <a:lnSpc>
                <a:spcPct val="90000"/>
              </a:lnSpc>
              <a:spcBef>
                <a:spcPts val="1000"/>
              </a:spcBef>
              <a:spcAft>
                <a:spcPts val="0"/>
              </a:spcAft>
              <a:buClr>
                <a:schemeClr val="dk1"/>
              </a:buClr>
              <a:buSzPct val="100000"/>
              <a:buChar char="•"/>
            </a:pPr>
            <a:r>
              <a:rPr lang="fr-FR" sz="11200" b="0" dirty="0">
                <a:solidFill>
                  <a:schemeClr val="dk1"/>
                </a:solidFill>
              </a:rPr>
              <a:t>Prenez des notes sur la discussion. </a:t>
            </a:r>
          </a:p>
          <a:p>
            <a:pPr marL="457200" lvl="0" indent="-457200" algn="l" rtl="0">
              <a:lnSpc>
                <a:spcPct val="90000"/>
              </a:lnSpc>
              <a:spcBef>
                <a:spcPts val="1000"/>
              </a:spcBef>
              <a:spcAft>
                <a:spcPts val="0"/>
              </a:spcAft>
              <a:buClr>
                <a:schemeClr val="dk1"/>
              </a:buClr>
              <a:buSzPct val="100000"/>
              <a:buChar char="•"/>
            </a:pPr>
            <a:r>
              <a:rPr lang="fr-FR" sz="11200" b="0" dirty="0">
                <a:solidFill>
                  <a:schemeClr val="dk1"/>
                </a:solidFill>
              </a:rPr>
              <a:t>Vous disposez de 15 minutes.</a:t>
            </a:r>
          </a:p>
          <a:p>
            <a:pPr marL="457200" lvl="0" indent="-457200" algn="l" rtl="0">
              <a:lnSpc>
                <a:spcPct val="90000"/>
              </a:lnSpc>
              <a:spcBef>
                <a:spcPts val="1000"/>
              </a:spcBef>
              <a:spcAft>
                <a:spcPts val="0"/>
              </a:spcAft>
              <a:buClr>
                <a:schemeClr val="dk1"/>
              </a:buClr>
              <a:buSzPct val="100000"/>
              <a:buChar char="•"/>
            </a:pPr>
            <a:r>
              <a:rPr lang="fr-FR" sz="11200" b="0" dirty="0">
                <a:solidFill>
                  <a:schemeClr val="dk1"/>
                </a:solidFill>
              </a:rPr>
              <a:t>Feedback en plénière</a:t>
            </a:r>
            <a:r>
              <a:rPr lang="en-GB" sz="11200" b="0" dirty="0">
                <a:solidFill>
                  <a:schemeClr val="dk1"/>
                </a:solidFill>
              </a:rPr>
              <a:t>.</a:t>
            </a:r>
            <a:endParaRPr sz="11200" b="0" dirty="0">
              <a:solidFill>
                <a:schemeClr val="dk1"/>
              </a:solidFill>
            </a:endParaRPr>
          </a:p>
          <a:p>
            <a:pPr marL="0" lvl="0" indent="0" algn="l" rtl="0">
              <a:lnSpc>
                <a:spcPct val="90000"/>
              </a:lnSpc>
              <a:spcBef>
                <a:spcPts val="1000"/>
              </a:spcBef>
              <a:spcAft>
                <a:spcPts val="0"/>
              </a:spcAft>
              <a:buClr>
                <a:schemeClr val="accent6"/>
              </a:buClr>
              <a:buSzPts val="700"/>
              <a:buNone/>
            </a:pPr>
            <a:endParaRPr sz="11200" b="0" dirty="0">
              <a:solidFill>
                <a:schemeClr val="dk1"/>
              </a:solidFill>
            </a:endParaRPr>
          </a:p>
          <a:p>
            <a:pPr marL="0" lvl="0" indent="0" algn="l" rtl="0">
              <a:lnSpc>
                <a:spcPct val="90000"/>
              </a:lnSpc>
              <a:spcBef>
                <a:spcPts val="1000"/>
              </a:spcBef>
              <a:spcAft>
                <a:spcPts val="0"/>
              </a:spcAft>
              <a:buClr>
                <a:schemeClr val="accent6"/>
              </a:buClr>
              <a:buSzPts val="700"/>
              <a:buNone/>
            </a:pPr>
            <a:endParaRPr sz="11200" b="0" dirty="0">
              <a:solidFill>
                <a:schemeClr val="dk1"/>
              </a:solidFill>
            </a:endParaRPr>
          </a:p>
        </p:txBody>
      </p:sp>
      <p:pic>
        <p:nvPicPr>
          <p:cNvPr id="249" name="Google Shape;249;p5"/>
          <p:cNvPicPr preferRelativeResize="0"/>
          <p:nvPr/>
        </p:nvPicPr>
        <p:blipFill rotWithShape="1">
          <a:blip r:embed="rId3">
            <a:alphaModFix/>
          </a:blip>
          <a:srcRect/>
          <a:stretch/>
        </p:blipFill>
        <p:spPr>
          <a:xfrm>
            <a:off x="10070907" y="358537"/>
            <a:ext cx="1435100" cy="9398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6"/>
          <p:cNvSpPr txBox="1">
            <a:spLocks noGrp="1"/>
          </p:cNvSpPr>
          <p:nvPr>
            <p:ph type="title"/>
          </p:nvPr>
        </p:nvSpPr>
        <p:spPr>
          <a:xfrm>
            <a:off x="0" y="128856"/>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26794"/>
              </a:buClr>
              <a:buSzPts val="3600"/>
              <a:buFont typeface="Helvetica Neue"/>
              <a:buNone/>
            </a:pPr>
            <a:r>
              <a:rPr lang="en-GB" dirty="0">
                <a:solidFill>
                  <a:srgbClr val="026794"/>
                </a:solidFill>
              </a:rPr>
              <a:t>DISCUSSION : DANAH</a:t>
            </a:r>
            <a:endParaRPr dirty="0"/>
          </a:p>
        </p:txBody>
      </p:sp>
      <p:pic>
        <p:nvPicPr>
          <p:cNvPr id="256" name="Google Shape;256;p6"/>
          <p:cNvPicPr preferRelativeResize="0"/>
          <p:nvPr/>
        </p:nvPicPr>
        <p:blipFill rotWithShape="1">
          <a:blip r:embed="rId3">
            <a:alphaModFix/>
          </a:blip>
          <a:srcRect/>
          <a:stretch/>
        </p:blipFill>
        <p:spPr>
          <a:xfrm>
            <a:off x="7664233" y="597053"/>
            <a:ext cx="4017576" cy="2696729"/>
          </a:xfrm>
          <a:prstGeom prst="rect">
            <a:avLst/>
          </a:prstGeom>
          <a:noFill/>
          <a:ln>
            <a:noFill/>
          </a:ln>
        </p:spPr>
      </p:pic>
      <p:sp>
        <p:nvSpPr>
          <p:cNvPr id="257" name="Google Shape;257;p6"/>
          <p:cNvSpPr txBox="1"/>
          <p:nvPr/>
        </p:nvSpPr>
        <p:spPr>
          <a:xfrm>
            <a:off x="2619304" y="3508897"/>
            <a:ext cx="2411169" cy="15696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fr-FR" sz="2400" b="0" i="0" u="none" strike="noStrike" cap="none" dirty="0">
                <a:solidFill>
                  <a:schemeClr val="dk1"/>
                </a:solidFill>
                <a:latin typeface="Helvetica Neue"/>
                <a:ea typeface="Helvetica Neue"/>
                <a:cs typeface="Helvetica Neue"/>
                <a:sym typeface="Helvetica Neue"/>
              </a:rPr>
              <a:t>Dépendance à l'égard des revenus des enfants</a:t>
            </a:r>
            <a:endParaRPr sz="2400" b="1" i="0" u="none" strike="noStrike" cap="none" dirty="0">
              <a:solidFill>
                <a:schemeClr val="dk1"/>
              </a:solidFill>
              <a:latin typeface="Helvetica Neue"/>
              <a:ea typeface="Helvetica Neue"/>
              <a:cs typeface="Helvetica Neue"/>
              <a:sym typeface="Helvetica Neue"/>
            </a:endParaRPr>
          </a:p>
        </p:txBody>
      </p:sp>
      <p:sp>
        <p:nvSpPr>
          <p:cNvPr id="258" name="Google Shape;258;p6"/>
          <p:cNvSpPr txBox="1"/>
          <p:nvPr/>
        </p:nvSpPr>
        <p:spPr>
          <a:xfrm>
            <a:off x="4864158" y="3461041"/>
            <a:ext cx="2526774" cy="15696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fr-FR" sz="2400" b="1" i="0" u="none" strike="noStrike" cap="none" dirty="0">
                <a:solidFill>
                  <a:schemeClr val="dk1"/>
                </a:solidFill>
                <a:latin typeface="Helvetica Neue"/>
                <a:ea typeface="Helvetica Neue"/>
                <a:cs typeface="Helvetica Neue"/>
                <a:sym typeface="Helvetica Neue"/>
              </a:rPr>
              <a:t>Changement </a:t>
            </a:r>
            <a:r>
              <a:rPr lang="fr-FR" sz="2400" i="0" u="none" strike="noStrike" cap="none" dirty="0">
                <a:solidFill>
                  <a:schemeClr val="dk1"/>
                </a:solidFill>
                <a:latin typeface="Helvetica Neue"/>
                <a:ea typeface="Helvetica Neue"/>
                <a:cs typeface="Helvetica Neue"/>
                <a:sym typeface="Helvetica Neue"/>
              </a:rPr>
              <a:t>dans la composition </a:t>
            </a:r>
            <a:r>
              <a:rPr lang="fr-FR" sz="2400" b="1" i="0" u="none" strike="noStrike" cap="none" dirty="0">
                <a:solidFill>
                  <a:schemeClr val="dk1"/>
                </a:solidFill>
                <a:latin typeface="Helvetica Neue"/>
                <a:ea typeface="Helvetica Neue"/>
                <a:cs typeface="Helvetica Neue"/>
                <a:sym typeface="Helvetica Neue"/>
              </a:rPr>
              <a:t>de la famille</a:t>
            </a:r>
            <a:endParaRPr sz="1400" b="0" i="0" u="none" strike="noStrike" cap="none" dirty="0">
              <a:solidFill>
                <a:srgbClr val="000000"/>
              </a:solidFill>
              <a:latin typeface="Arial"/>
              <a:ea typeface="Arial"/>
              <a:cs typeface="Arial"/>
              <a:sym typeface="Arial"/>
            </a:endParaRPr>
          </a:p>
        </p:txBody>
      </p:sp>
      <p:sp>
        <p:nvSpPr>
          <p:cNvPr id="259" name="Google Shape;259;p6"/>
          <p:cNvSpPr txBox="1"/>
          <p:nvPr/>
        </p:nvSpPr>
        <p:spPr>
          <a:xfrm>
            <a:off x="0" y="4919048"/>
            <a:ext cx="3312487" cy="193895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fr-FR" sz="2400" b="1" i="0" u="none" strike="noStrike" cap="none" dirty="0">
                <a:solidFill>
                  <a:schemeClr val="dk1"/>
                </a:solidFill>
                <a:latin typeface="Helvetica Neue"/>
                <a:ea typeface="Helvetica Neue"/>
                <a:cs typeface="Helvetica Neue"/>
                <a:sym typeface="Helvetica Neue"/>
              </a:rPr>
              <a:t>Rôles à l'intérieur et à l'extérieur du ménage : </a:t>
            </a:r>
            <a:r>
              <a:rPr lang="fr-FR" sz="2400" i="0" u="none" strike="noStrike" cap="none" dirty="0">
                <a:solidFill>
                  <a:schemeClr val="dk1"/>
                </a:solidFill>
                <a:latin typeface="Helvetica Neue"/>
                <a:ea typeface="Helvetica Neue"/>
                <a:cs typeface="Helvetica Neue"/>
                <a:sym typeface="Helvetica Neue"/>
              </a:rPr>
              <a:t>heures, tâches, risques, dangers</a:t>
            </a:r>
            <a:endParaRPr sz="2400" i="0" u="none" strike="noStrike" cap="none" dirty="0">
              <a:solidFill>
                <a:srgbClr val="000000"/>
              </a:solidFill>
              <a:latin typeface="Arial"/>
              <a:ea typeface="Arial"/>
              <a:cs typeface="Arial"/>
              <a:sym typeface="Arial"/>
            </a:endParaRPr>
          </a:p>
        </p:txBody>
      </p:sp>
      <p:sp>
        <p:nvSpPr>
          <p:cNvPr id="260" name="Google Shape;260;p6"/>
          <p:cNvSpPr txBox="1"/>
          <p:nvPr/>
        </p:nvSpPr>
        <p:spPr>
          <a:xfrm>
            <a:off x="7406916" y="4589839"/>
            <a:ext cx="2290376" cy="83095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GB" sz="2400" i="0" u="none" strike="noStrike" cap="none" dirty="0">
                <a:solidFill>
                  <a:schemeClr val="dk1"/>
                </a:solidFill>
                <a:latin typeface="Helvetica Neue"/>
                <a:ea typeface="Helvetica Neue"/>
                <a:cs typeface="Helvetica Neue"/>
                <a:sym typeface="Helvetica Neue"/>
              </a:rPr>
              <a:t>Ménage</a:t>
            </a:r>
            <a:r>
              <a:rPr lang="en-GB" sz="2400" b="1" i="0" u="none" strike="noStrike" cap="none" dirty="0">
                <a:solidFill>
                  <a:schemeClr val="dk1"/>
                </a:solidFill>
                <a:latin typeface="Helvetica Neue"/>
                <a:ea typeface="Helvetica Neue"/>
                <a:cs typeface="Helvetica Neue"/>
                <a:sym typeface="Helvetica Neue"/>
              </a:rPr>
              <a:t> monoparenta</a:t>
            </a:r>
            <a:r>
              <a:rPr lang="en-GB" sz="2400" i="0" u="none" strike="noStrike" cap="none" dirty="0">
                <a:solidFill>
                  <a:schemeClr val="dk1"/>
                </a:solidFill>
                <a:latin typeface="Helvetica Neue"/>
                <a:ea typeface="Helvetica Neue"/>
                <a:cs typeface="Helvetica Neue"/>
                <a:sym typeface="Helvetica Neue"/>
              </a:rPr>
              <a:t>l</a:t>
            </a:r>
            <a:endParaRPr sz="2400" i="0" u="none" strike="noStrike" cap="none" dirty="0">
              <a:solidFill>
                <a:schemeClr val="dk1"/>
              </a:solidFill>
              <a:latin typeface="Helvetica Neue"/>
              <a:ea typeface="Helvetica Neue"/>
              <a:cs typeface="Helvetica Neue"/>
              <a:sym typeface="Helvetica Neue"/>
            </a:endParaRPr>
          </a:p>
        </p:txBody>
      </p:sp>
      <p:sp>
        <p:nvSpPr>
          <p:cNvPr id="261" name="Google Shape;261;p6"/>
          <p:cNvSpPr txBox="1"/>
          <p:nvPr/>
        </p:nvSpPr>
        <p:spPr>
          <a:xfrm>
            <a:off x="4527769" y="1449017"/>
            <a:ext cx="2879148" cy="120028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fr-FR" sz="2400" b="1" i="0" u="none" strike="noStrike" cap="none" dirty="0">
                <a:solidFill>
                  <a:schemeClr val="dk1"/>
                </a:solidFill>
                <a:latin typeface="Helvetica Neue"/>
                <a:ea typeface="Helvetica Neue"/>
                <a:cs typeface="Helvetica Neue"/>
                <a:sym typeface="Helvetica Neue"/>
              </a:rPr>
              <a:t>Accès/ disponibilité des services clés</a:t>
            </a:r>
            <a:endParaRPr sz="1400" b="0" i="0" u="none" strike="noStrike" cap="none" dirty="0">
              <a:solidFill>
                <a:srgbClr val="000000"/>
              </a:solidFill>
              <a:latin typeface="Arial"/>
              <a:ea typeface="Arial"/>
              <a:cs typeface="Arial"/>
              <a:sym typeface="Arial"/>
            </a:endParaRPr>
          </a:p>
        </p:txBody>
      </p:sp>
      <p:sp>
        <p:nvSpPr>
          <p:cNvPr id="262" name="Google Shape;262;p6"/>
          <p:cNvSpPr txBox="1"/>
          <p:nvPr/>
        </p:nvSpPr>
        <p:spPr>
          <a:xfrm>
            <a:off x="7890556" y="3659977"/>
            <a:ext cx="2290377"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chemeClr val="dk1"/>
                </a:solidFill>
                <a:latin typeface="Helvetica Neue"/>
                <a:ea typeface="Helvetica Neue"/>
                <a:cs typeface="Helvetica Neue"/>
                <a:sym typeface="Helvetica Neue"/>
              </a:rPr>
              <a:t>Déplacement</a:t>
            </a:r>
            <a:endParaRPr sz="1400" b="0" i="0" u="none" strike="noStrike" cap="none" dirty="0">
              <a:solidFill>
                <a:srgbClr val="000000"/>
              </a:solidFill>
              <a:latin typeface="Arial"/>
              <a:ea typeface="Arial"/>
              <a:cs typeface="Arial"/>
              <a:sym typeface="Arial"/>
            </a:endParaRPr>
          </a:p>
        </p:txBody>
      </p:sp>
      <p:sp>
        <p:nvSpPr>
          <p:cNvPr id="263" name="Google Shape;263;p6"/>
          <p:cNvSpPr txBox="1"/>
          <p:nvPr/>
        </p:nvSpPr>
        <p:spPr>
          <a:xfrm>
            <a:off x="170986" y="3461041"/>
            <a:ext cx="2223079" cy="70784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fr-FR" sz="2000" b="0" i="0" u="none" strike="noStrike" cap="none" dirty="0">
                <a:solidFill>
                  <a:schemeClr val="dk1"/>
                </a:solidFill>
                <a:latin typeface="Helvetica Neue"/>
                <a:ea typeface="Helvetica Neue"/>
                <a:cs typeface="Helvetica Neue"/>
                <a:sym typeface="Helvetica Neue"/>
              </a:rPr>
              <a:t>Risques pour les </a:t>
            </a:r>
            <a:r>
              <a:rPr lang="fr-FR" sz="2000" b="1" i="0" u="none" strike="noStrike" cap="none" dirty="0">
                <a:solidFill>
                  <a:schemeClr val="dk1"/>
                </a:solidFill>
                <a:latin typeface="Helvetica Neue"/>
                <a:ea typeface="Helvetica Neue"/>
                <a:cs typeface="Helvetica Neue"/>
                <a:sym typeface="Helvetica Neue"/>
              </a:rPr>
              <a:t>jeunes enfants ?</a:t>
            </a:r>
            <a:endParaRPr sz="2000" b="1" i="0" u="none" strike="noStrike" cap="none" dirty="0">
              <a:solidFill>
                <a:srgbClr val="000000"/>
              </a:solidFill>
              <a:latin typeface="Arial"/>
              <a:ea typeface="Arial"/>
              <a:cs typeface="Arial"/>
              <a:sym typeface="Arial"/>
            </a:endParaRPr>
          </a:p>
        </p:txBody>
      </p:sp>
      <p:sp>
        <p:nvSpPr>
          <p:cNvPr id="264" name="Google Shape;264;p6"/>
          <p:cNvSpPr txBox="1"/>
          <p:nvPr/>
        </p:nvSpPr>
        <p:spPr>
          <a:xfrm>
            <a:off x="285751" y="1507755"/>
            <a:ext cx="2495550" cy="16311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fr-FR" sz="2000" b="1" i="0" u="none" strike="noStrike" cap="none" dirty="0">
                <a:solidFill>
                  <a:schemeClr val="dk1"/>
                </a:solidFill>
                <a:latin typeface="Helvetica Neue"/>
                <a:ea typeface="Helvetica Neue"/>
                <a:cs typeface="Helvetica Neue"/>
                <a:sym typeface="Helvetica Neue"/>
              </a:rPr>
              <a:t>Antécédents médicaux</a:t>
            </a:r>
            <a:r>
              <a:rPr lang="fr-FR" sz="2000" i="0" u="none" strike="noStrike" cap="none" dirty="0">
                <a:solidFill>
                  <a:schemeClr val="dk1"/>
                </a:solidFill>
                <a:latin typeface="Helvetica Neue"/>
                <a:ea typeface="Helvetica Neue"/>
                <a:cs typeface="Helvetica Neue"/>
                <a:sym typeface="Helvetica Neue"/>
              </a:rPr>
              <a:t> de la famille, visites dans les dispensaires, accidents</a:t>
            </a:r>
            <a:endParaRPr sz="2000" i="0" u="none" strike="noStrike" cap="none" dirty="0">
              <a:solidFill>
                <a:srgbClr val="000000"/>
              </a:solidFill>
              <a:latin typeface="Arial"/>
              <a:ea typeface="Arial"/>
              <a:cs typeface="Arial"/>
              <a:sym typeface="Arial"/>
            </a:endParaRPr>
          </a:p>
        </p:txBody>
      </p:sp>
      <p:sp>
        <p:nvSpPr>
          <p:cNvPr id="265" name="Google Shape;265;p6"/>
          <p:cNvSpPr txBox="1"/>
          <p:nvPr/>
        </p:nvSpPr>
        <p:spPr>
          <a:xfrm>
            <a:off x="4259174" y="5374669"/>
            <a:ext cx="2638708" cy="120028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fr-FR" sz="2400" b="1" i="0" u="none" strike="noStrike" cap="none" dirty="0">
                <a:solidFill>
                  <a:schemeClr val="dk1"/>
                </a:solidFill>
                <a:latin typeface="Helvetica Neue"/>
                <a:ea typeface="Helvetica Neue"/>
                <a:cs typeface="Helvetica Neue"/>
                <a:sym typeface="Helvetica Neue"/>
              </a:rPr>
              <a:t>Coût des soins de santé </a:t>
            </a:r>
            <a:r>
              <a:rPr lang="fr-FR" sz="2400" i="0" u="none" strike="noStrike" cap="none" dirty="0">
                <a:solidFill>
                  <a:schemeClr val="dk1"/>
                </a:solidFill>
                <a:latin typeface="Helvetica Neue"/>
                <a:ea typeface="Helvetica Neue"/>
                <a:cs typeface="Helvetica Neue"/>
                <a:sym typeface="Helvetica Neue"/>
              </a:rPr>
              <a:t>pour les familles</a:t>
            </a:r>
            <a:endParaRPr sz="1400" i="0" u="none" strike="noStrike" cap="none" dirty="0">
              <a:solidFill>
                <a:srgbClr val="000000"/>
              </a:solidFill>
              <a:latin typeface="Arial"/>
              <a:ea typeface="Arial"/>
              <a:cs typeface="Arial"/>
              <a:sym typeface="Arial"/>
            </a:endParaRPr>
          </a:p>
        </p:txBody>
      </p:sp>
      <p:sp>
        <p:nvSpPr>
          <p:cNvPr id="266" name="Google Shape;266;p6"/>
          <p:cNvSpPr txBox="1"/>
          <p:nvPr/>
        </p:nvSpPr>
        <p:spPr>
          <a:xfrm>
            <a:off x="9904163" y="4429867"/>
            <a:ext cx="2069593" cy="120028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GB" sz="2400" b="1" i="0" u="none" strike="noStrike" cap="none" dirty="0">
                <a:solidFill>
                  <a:schemeClr val="dk1"/>
                </a:solidFill>
                <a:latin typeface="Helvetica Neue"/>
                <a:ea typeface="Helvetica Neue"/>
                <a:cs typeface="Helvetica Neue"/>
                <a:sym typeface="Helvetica Neue"/>
              </a:rPr>
              <a:t>Exposition aux risques sanitaires </a:t>
            </a:r>
            <a:endParaRPr sz="1400" b="0" i="0" u="none" strike="noStrike" cap="none" dirty="0">
              <a:solidFill>
                <a:srgbClr val="000000"/>
              </a:solidFill>
              <a:latin typeface="Arial"/>
              <a:ea typeface="Arial"/>
              <a:cs typeface="Arial"/>
              <a:sym typeface="Arial"/>
            </a:endParaRPr>
          </a:p>
        </p:txBody>
      </p:sp>
      <p:sp>
        <p:nvSpPr>
          <p:cNvPr id="267" name="Google Shape;267;p6"/>
          <p:cNvSpPr txBox="1"/>
          <p:nvPr/>
        </p:nvSpPr>
        <p:spPr>
          <a:xfrm>
            <a:off x="2781301" y="2141851"/>
            <a:ext cx="2087177" cy="120028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fr-FR" sz="2400" b="1" i="0" u="none" strike="noStrike" cap="none" dirty="0">
                <a:solidFill>
                  <a:schemeClr val="dk1"/>
                </a:solidFill>
                <a:latin typeface="Helvetica Neue"/>
                <a:ea typeface="Helvetica Neue"/>
                <a:cs typeface="Helvetica Neue"/>
                <a:sym typeface="Helvetica Neue"/>
              </a:rPr>
              <a:t>Besoins de santé </a:t>
            </a:r>
            <a:r>
              <a:rPr lang="fr-FR" sz="2400" i="0" u="none" strike="noStrike" cap="none" dirty="0">
                <a:solidFill>
                  <a:schemeClr val="dk1"/>
                </a:solidFill>
                <a:latin typeface="Helvetica Neue"/>
                <a:ea typeface="Helvetica Neue"/>
                <a:cs typeface="Helvetica Neue"/>
                <a:sym typeface="Helvetica Neue"/>
              </a:rPr>
              <a:t>au sein de la famille</a:t>
            </a:r>
            <a:endParaRPr sz="1400" i="0" u="none" strike="noStrike" cap="none" dirty="0">
              <a:solidFill>
                <a:srgbClr val="000000"/>
              </a:solidFill>
              <a:latin typeface="Arial"/>
              <a:ea typeface="Arial"/>
              <a:cs typeface="Arial"/>
              <a:sym typeface="Arial"/>
            </a:endParaRPr>
          </a:p>
        </p:txBody>
      </p:sp>
      <p:pic>
        <p:nvPicPr>
          <p:cNvPr id="268" name="Google Shape;268;p6"/>
          <p:cNvPicPr preferRelativeResize="0"/>
          <p:nvPr/>
        </p:nvPicPr>
        <p:blipFill rotWithShape="1">
          <a:blip r:embed="rId4">
            <a:alphaModFix/>
          </a:blip>
          <a:srcRect/>
          <a:stretch/>
        </p:blipFill>
        <p:spPr>
          <a:xfrm>
            <a:off x="5846378" y="265818"/>
            <a:ext cx="1435100" cy="939800"/>
          </a:xfrm>
          <a:prstGeom prst="rect">
            <a:avLst/>
          </a:prstGeom>
          <a:noFill/>
          <a:ln>
            <a:noFill/>
          </a:ln>
        </p:spPr>
      </p:pic>
      <p:sp>
        <p:nvSpPr>
          <p:cNvPr id="269" name="Google Shape;269;p6"/>
          <p:cNvSpPr txBox="1"/>
          <p:nvPr/>
        </p:nvSpPr>
        <p:spPr>
          <a:xfrm>
            <a:off x="7281478" y="5983525"/>
            <a:ext cx="3958787"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GB" sz="2400" b="1" i="0" u="none" strike="noStrike" cap="none" dirty="0">
                <a:solidFill>
                  <a:schemeClr val="dk1"/>
                </a:solidFill>
                <a:latin typeface="Helvetica Neue"/>
                <a:ea typeface="Helvetica Neue"/>
                <a:cs typeface="Helvetica Neue"/>
                <a:sym typeface="Helvetica Neue"/>
              </a:rPr>
              <a:t>Facteurs de protection</a:t>
            </a:r>
            <a:endParaRPr sz="2400" b="0" i="0" u="none" strike="noStrike" cap="none" dirty="0">
              <a:solidFill>
                <a:schemeClr val="dk1"/>
              </a:solidFill>
              <a:latin typeface="Helvetica Neue"/>
              <a:ea typeface="Helvetica Neue"/>
              <a:cs typeface="Helvetica Neue"/>
              <a:sym typeface="Helvetica Neue"/>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7"/>
          <p:cNvSpPr txBox="1">
            <a:spLocks noGrp="1"/>
          </p:cNvSpPr>
          <p:nvPr>
            <p:ph type="title"/>
          </p:nvPr>
        </p:nvSpPr>
        <p:spPr>
          <a:xfrm>
            <a:off x="69355" y="211011"/>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26794"/>
              </a:buClr>
              <a:buSzPts val="3600"/>
              <a:buFont typeface="Helvetica Neue"/>
              <a:buNone/>
            </a:pPr>
            <a:r>
              <a:rPr lang="en-GB" dirty="0">
                <a:solidFill>
                  <a:srgbClr val="026794"/>
                </a:solidFill>
              </a:rPr>
              <a:t>DISCUSSION : AMARA</a:t>
            </a:r>
            <a:endParaRPr dirty="0"/>
          </a:p>
        </p:txBody>
      </p:sp>
      <p:sp>
        <p:nvSpPr>
          <p:cNvPr id="276" name="Google Shape;276;p7"/>
          <p:cNvSpPr txBox="1"/>
          <p:nvPr/>
        </p:nvSpPr>
        <p:spPr>
          <a:xfrm>
            <a:off x="2969261" y="2547911"/>
            <a:ext cx="1912231" cy="120028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fr-FR" sz="2400" b="1" i="0" u="none" strike="noStrike" cap="none" dirty="0">
                <a:solidFill>
                  <a:schemeClr val="dk1"/>
                </a:solidFill>
                <a:latin typeface="Helvetica Neue"/>
                <a:ea typeface="Helvetica Neue"/>
                <a:cs typeface="Helvetica Neue"/>
                <a:sym typeface="Helvetica Neue"/>
              </a:rPr>
              <a:t>Accès à l'aide</a:t>
            </a:r>
            <a:r>
              <a:rPr lang="fr-FR" sz="2400" i="0" u="none" strike="noStrike" cap="none" dirty="0">
                <a:solidFill>
                  <a:schemeClr val="dk1"/>
                </a:solidFill>
                <a:latin typeface="Helvetica Neue"/>
                <a:ea typeface="Helvetica Neue"/>
                <a:cs typeface="Helvetica Neue"/>
                <a:sym typeface="Helvetica Neue"/>
              </a:rPr>
              <a:t> et aux services</a:t>
            </a:r>
            <a:endParaRPr sz="1400" i="0" u="none" strike="noStrike" cap="none" dirty="0">
              <a:solidFill>
                <a:srgbClr val="000000"/>
              </a:solidFill>
              <a:latin typeface="Arial"/>
              <a:ea typeface="Arial"/>
              <a:cs typeface="Arial"/>
              <a:sym typeface="Arial"/>
            </a:endParaRPr>
          </a:p>
        </p:txBody>
      </p:sp>
      <p:sp>
        <p:nvSpPr>
          <p:cNvPr id="277" name="Google Shape;277;p7"/>
          <p:cNvSpPr txBox="1"/>
          <p:nvPr/>
        </p:nvSpPr>
        <p:spPr>
          <a:xfrm>
            <a:off x="162141" y="1668867"/>
            <a:ext cx="2127068" cy="15696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fr-FR" sz="2400" b="1" i="0" u="none" strike="noStrike" cap="none" dirty="0">
                <a:solidFill>
                  <a:schemeClr val="dk1"/>
                </a:solidFill>
                <a:latin typeface="Helvetica Neue"/>
                <a:ea typeface="Helvetica Neue"/>
                <a:cs typeface="Helvetica Neue"/>
                <a:sym typeface="Helvetica Neue"/>
              </a:rPr>
              <a:t>Points de vue et capacités de l'enfant</a:t>
            </a:r>
            <a:endParaRPr sz="2400" b="0" i="0" u="none" strike="noStrike" cap="none" dirty="0">
              <a:solidFill>
                <a:schemeClr val="dk1"/>
              </a:solidFill>
              <a:latin typeface="Helvetica Neue"/>
              <a:ea typeface="Helvetica Neue"/>
              <a:cs typeface="Helvetica Neue"/>
              <a:sym typeface="Helvetica Neue"/>
            </a:endParaRPr>
          </a:p>
        </p:txBody>
      </p:sp>
      <p:sp>
        <p:nvSpPr>
          <p:cNvPr id="278" name="Google Shape;278;p7"/>
          <p:cNvSpPr txBox="1"/>
          <p:nvPr/>
        </p:nvSpPr>
        <p:spPr>
          <a:xfrm>
            <a:off x="4688378" y="1626764"/>
            <a:ext cx="2447196" cy="83095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GB" sz="2400" i="0" u="none" strike="noStrike" cap="none" dirty="0">
                <a:solidFill>
                  <a:schemeClr val="dk1"/>
                </a:solidFill>
                <a:latin typeface="Helvetica Neue"/>
                <a:ea typeface="Helvetica Neue"/>
                <a:cs typeface="Helvetica Neue"/>
                <a:sym typeface="Helvetica Neue"/>
              </a:rPr>
              <a:t>Problèmes</a:t>
            </a:r>
            <a:r>
              <a:rPr lang="en-GB" sz="2400" b="1" i="0" u="none" strike="noStrike" cap="none" dirty="0">
                <a:solidFill>
                  <a:schemeClr val="dk1"/>
                </a:solidFill>
                <a:latin typeface="Helvetica Neue"/>
                <a:ea typeface="Helvetica Neue"/>
                <a:cs typeface="Helvetica Neue"/>
                <a:sym typeface="Helvetica Neue"/>
              </a:rPr>
              <a:t> psychosociaux</a:t>
            </a:r>
            <a:endParaRPr sz="1400" b="0" i="0" u="none" strike="noStrike" cap="none" dirty="0">
              <a:solidFill>
                <a:srgbClr val="000000"/>
              </a:solidFill>
              <a:latin typeface="Arial"/>
              <a:ea typeface="Arial"/>
              <a:cs typeface="Arial"/>
              <a:sym typeface="Arial"/>
            </a:endParaRPr>
          </a:p>
        </p:txBody>
      </p:sp>
      <p:sp>
        <p:nvSpPr>
          <p:cNvPr id="279" name="Google Shape;279;p7"/>
          <p:cNvSpPr txBox="1"/>
          <p:nvPr/>
        </p:nvSpPr>
        <p:spPr>
          <a:xfrm>
            <a:off x="5678826" y="3148270"/>
            <a:ext cx="2281374" cy="15696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fr-FR" sz="2400" b="0" i="0" u="none" strike="noStrike" cap="none" dirty="0">
                <a:solidFill>
                  <a:schemeClr val="dk1"/>
                </a:solidFill>
                <a:latin typeface="Helvetica Neue"/>
                <a:ea typeface="Helvetica Neue"/>
                <a:cs typeface="Helvetica Neue"/>
                <a:sym typeface="Helvetica Neue"/>
              </a:rPr>
              <a:t>Accès à la </a:t>
            </a:r>
            <a:r>
              <a:rPr lang="fr-FR" sz="2400" b="1" i="0" u="none" strike="noStrike" cap="none" dirty="0">
                <a:solidFill>
                  <a:schemeClr val="dk1"/>
                </a:solidFill>
                <a:latin typeface="Helvetica Neue"/>
                <a:ea typeface="Helvetica Neue"/>
                <a:cs typeface="Helvetica Neue"/>
                <a:sym typeface="Helvetica Neue"/>
              </a:rPr>
              <a:t>socialisation et aux loisirs </a:t>
            </a:r>
            <a:r>
              <a:rPr lang="en-GB" sz="2400" b="1" i="0" u="none" strike="noStrike" cap="none" dirty="0">
                <a:solidFill>
                  <a:schemeClr val="dk1"/>
                </a:solidFill>
                <a:latin typeface="Helvetica Neue"/>
                <a:ea typeface="Helvetica Neue"/>
                <a:cs typeface="Helvetica Neue"/>
                <a:sym typeface="Helvetica Neue"/>
              </a:rPr>
              <a:t>–</a:t>
            </a:r>
            <a:r>
              <a:rPr lang="fr-FR" sz="2400" b="1" i="0" u="none" strike="noStrike" cap="none" dirty="0">
                <a:solidFill>
                  <a:schemeClr val="dk1"/>
                </a:solidFill>
                <a:latin typeface="Helvetica Neue"/>
                <a:ea typeface="Helvetica Neue"/>
                <a:cs typeface="Helvetica Neue"/>
                <a:sym typeface="Helvetica Neue"/>
              </a:rPr>
              <a:t> </a:t>
            </a:r>
          </a:p>
          <a:p>
            <a:pPr marL="0" marR="0" lvl="0" indent="0" algn="ctr" rtl="0">
              <a:lnSpc>
                <a:spcPct val="100000"/>
              </a:lnSpc>
              <a:spcBef>
                <a:spcPts val="0"/>
              </a:spcBef>
              <a:spcAft>
                <a:spcPts val="0"/>
              </a:spcAft>
              <a:buClr>
                <a:srgbClr val="000000"/>
              </a:buClr>
              <a:buSzPts val="2400"/>
              <a:buFont typeface="Arial"/>
              <a:buNone/>
            </a:pPr>
            <a:r>
              <a:rPr lang="fr-FR" sz="2400" b="1" i="0" u="none" strike="noStrike" cap="none" dirty="0">
                <a:solidFill>
                  <a:schemeClr val="dk1"/>
                </a:solidFill>
                <a:latin typeface="Helvetica Neue"/>
                <a:ea typeface="Helvetica Neue"/>
                <a:cs typeface="Helvetica Neue"/>
                <a:sym typeface="Helvetica Neue"/>
              </a:rPr>
              <a:t>Isolement ?</a:t>
            </a:r>
            <a:endParaRPr sz="1400" b="1" i="0" u="none" strike="noStrike" cap="none" dirty="0">
              <a:solidFill>
                <a:srgbClr val="000000"/>
              </a:solidFill>
              <a:latin typeface="Arial"/>
              <a:ea typeface="Arial"/>
              <a:cs typeface="Arial"/>
              <a:sym typeface="Arial"/>
            </a:endParaRPr>
          </a:p>
        </p:txBody>
      </p:sp>
      <p:sp>
        <p:nvSpPr>
          <p:cNvPr id="280" name="Google Shape;280;p7"/>
          <p:cNvSpPr txBox="1"/>
          <p:nvPr/>
        </p:nvSpPr>
        <p:spPr>
          <a:xfrm>
            <a:off x="268654" y="5122082"/>
            <a:ext cx="2794600" cy="15696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fr-FR" sz="2400" b="1" i="0" u="none" strike="noStrike" cap="none" dirty="0">
                <a:solidFill>
                  <a:schemeClr val="dk1"/>
                </a:solidFill>
                <a:latin typeface="Helvetica Neue"/>
                <a:ea typeface="Helvetica Neue"/>
                <a:cs typeface="Helvetica Neue"/>
                <a:sym typeface="Helvetica Neue"/>
              </a:rPr>
              <a:t>De longues heures de travail, une lourde prise en charge.</a:t>
            </a:r>
            <a:endParaRPr sz="2400" b="0" i="0" u="none" strike="noStrike" cap="none" dirty="0">
              <a:solidFill>
                <a:schemeClr val="dk1"/>
              </a:solidFill>
              <a:latin typeface="Helvetica Neue"/>
              <a:ea typeface="Helvetica Neue"/>
              <a:cs typeface="Helvetica Neue"/>
              <a:sym typeface="Helvetica Neue"/>
            </a:endParaRPr>
          </a:p>
        </p:txBody>
      </p:sp>
      <p:sp>
        <p:nvSpPr>
          <p:cNvPr id="281" name="Google Shape;281;p7"/>
          <p:cNvSpPr txBox="1"/>
          <p:nvPr/>
        </p:nvSpPr>
        <p:spPr>
          <a:xfrm>
            <a:off x="8920870" y="3413923"/>
            <a:ext cx="2581385" cy="15696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fr-FR" sz="2400" b="1" i="0" u="none" strike="noStrike" cap="none" dirty="0">
                <a:solidFill>
                  <a:schemeClr val="dk1"/>
                </a:solidFill>
                <a:latin typeface="Helvetica Neue"/>
                <a:ea typeface="Helvetica Neue"/>
                <a:cs typeface="Helvetica Neue"/>
                <a:sym typeface="Helvetica Neue"/>
              </a:rPr>
              <a:t>Fréquentation scolaire </a:t>
            </a:r>
            <a:r>
              <a:rPr lang="fr-FR" sz="2400" i="0" u="none" strike="noStrike" cap="none" dirty="0">
                <a:solidFill>
                  <a:schemeClr val="dk1"/>
                </a:solidFill>
                <a:latin typeface="Helvetica Neue"/>
                <a:ea typeface="Helvetica Neue"/>
                <a:cs typeface="Helvetica Neue"/>
                <a:sym typeface="Helvetica Neue"/>
              </a:rPr>
              <a:t>contre</a:t>
            </a:r>
            <a:r>
              <a:rPr lang="fr-FR" sz="2400" b="1" i="0" u="none" strike="noStrike" cap="none" dirty="0">
                <a:solidFill>
                  <a:schemeClr val="dk1"/>
                </a:solidFill>
                <a:latin typeface="Helvetica Neue"/>
                <a:ea typeface="Helvetica Neue"/>
                <a:cs typeface="Helvetica Neue"/>
                <a:sym typeface="Helvetica Neue"/>
              </a:rPr>
              <a:t> responsabilités à la maison ? </a:t>
            </a:r>
            <a:endParaRPr sz="2400" b="0" i="0" u="none" strike="noStrike" cap="none" dirty="0">
              <a:solidFill>
                <a:schemeClr val="dk1"/>
              </a:solidFill>
              <a:latin typeface="Helvetica Neue"/>
              <a:ea typeface="Helvetica Neue"/>
              <a:cs typeface="Helvetica Neue"/>
              <a:sym typeface="Helvetica Neue"/>
            </a:endParaRPr>
          </a:p>
        </p:txBody>
      </p:sp>
      <p:pic>
        <p:nvPicPr>
          <p:cNvPr id="282" name="Google Shape;282;p7"/>
          <p:cNvPicPr preferRelativeResize="0"/>
          <p:nvPr/>
        </p:nvPicPr>
        <p:blipFill rotWithShape="1">
          <a:blip r:embed="rId3">
            <a:alphaModFix/>
          </a:blip>
          <a:srcRect/>
          <a:stretch/>
        </p:blipFill>
        <p:spPr>
          <a:xfrm>
            <a:off x="7724884" y="371483"/>
            <a:ext cx="3926089" cy="2445073"/>
          </a:xfrm>
          <a:prstGeom prst="rect">
            <a:avLst/>
          </a:prstGeom>
          <a:noFill/>
          <a:ln>
            <a:noFill/>
          </a:ln>
        </p:spPr>
      </p:pic>
      <p:sp>
        <p:nvSpPr>
          <p:cNvPr id="283" name="Google Shape;283;p7"/>
          <p:cNvSpPr txBox="1"/>
          <p:nvPr/>
        </p:nvSpPr>
        <p:spPr>
          <a:xfrm>
            <a:off x="2648710" y="4419488"/>
            <a:ext cx="2931434" cy="120028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fr-FR" sz="2400" b="1" i="0" u="none" strike="noStrike" cap="none" dirty="0">
                <a:solidFill>
                  <a:schemeClr val="dk1"/>
                </a:solidFill>
                <a:latin typeface="Helvetica Neue"/>
                <a:ea typeface="Helvetica Neue"/>
                <a:cs typeface="Helvetica Neue"/>
                <a:sym typeface="Helvetica Neue"/>
              </a:rPr>
              <a:t>Efforts physiques, risques de blessures</a:t>
            </a:r>
            <a:endParaRPr sz="2400" b="0" i="0" u="none" strike="noStrike" cap="none" dirty="0">
              <a:solidFill>
                <a:schemeClr val="dk1"/>
              </a:solidFill>
              <a:latin typeface="Helvetica Neue"/>
              <a:ea typeface="Helvetica Neue"/>
              <a:cs typeface="Helvetica Neue"/>
              <a:sym typeface="Helvetica Neue"/>
            </a:endParaRPr>
          </a:p>
        </p:txBody>
      </p:sp>
      <p:sp>
        <p:nvSpPr>
          <p:cNvPr id="284" name="Google Shape;284;p7"/>
          <p:cNvSpPr txBox="1"/>
          <p:nvPr/>
        </p:nvSpPr>
        <p:spPr>
          <a:xfrm>
            <a:off x="6875870" y="5077369"/>
            <a:ext cx="2087177" cy="15696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fr-FR" sz="2400" b="1" i="0" u="none" strike="noStrike" cap="none" dirty="0">
                <a:solidFill>
                  <a:schemeClr val="dk1"/>
                </a:solidFill>
                <a:latin typeface="Helvetica Neue"/>
                <a:ea typeface="Helvetica Neue"/>
                <a:cs typeface="Helvetica Neue"/>
                <a:sym typeface="Helvetica Neue"/>
              </a:rPr>
              <a:t>Accès/ disponibilité des services clés</a:t>
            </a:r>
            <a:endParaRPr sz="1400" b="0" i="0" u="none" strike="noStrike" cap="none" dirty="0">
              <a:solidFill>
                <a:srgbClr val="000000"/>
              </a:solidFill>
              <a:latin typeface="Arial"/>
              <a:ea typeface="Arial"/>
              <a:cs typeface="Arial"/>
              <a:sym typeface="Arial"/>
            </a:endParaRPr>
          </a:p>
        </p:txBody>
      </p:sp>
      <p:sp>
        <p:nvSpPr>
          <p:cNvPr id="285" name="Google Shape;285;p7"/>
          <p:cNvSpPr txBox="1"/>
          <p:nvPr/>
        </p:nvSpPr>
        <p:spPr>
          <a:xfrm>
            <a:off x="268653" y="3604164"/>
            <a:ext cx="2127068" cy="120028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GB" sz="2400" b="1" i="0" u="none" strike="noStrike" cap="none" dirty="0">
                <a:solidFill>
                  <a:schemeClr val="dk1"/>
                </a:solidFill>
                <a:latin typeface="Helvetica Neue"/>
                <a:ea typeface="Helvetica Neue"/>
                <a:cs typeface="Helvetica Neue"/>
                <a:sym typeface="Helvetica Neue"/>
              </a:rPr>
              <a:t>Négligence par les parents ?</a:t>
            </a:r>
            <a:endParaRPr sz="2400" b="0" i="0" u="none" strike="noStrike" cap="none" dirty="0">
              <a:solidFill>
                <a:schemeClr val="dk1"/>
              </a:solidFill>
              <a:latin typeface="Helvetica Neue"/>
              <a:ea typeface="Helvetica Neue"/>
              <a:cs typeface="Helvetica Neue"/>
              <a:sym typeface="Helvetica Neue"/>
            </a:endParaRPr>
          </a:p>
        </p:txBody>
      </p:sp>
      <p:pic>
        <p:nvPicPr>
          <p:cNvPr id="286" name="Google Shape;286;p7"/>
          <p:cNvPicPr preferRelativeResize="0"/>
          <p:nvPr/>
        </p:nvPicPr>
        <p:blipFill rotWithShape="1">
          <a:blip r:embed="rId4">
            <a:alphaModFix/>
          </a:blip>
          <a:srcRect/>
          <a:stretch/>
        </p:blipFill>
        <p:spPr>
          <a:xfrm>
            <a:off x="5798827" y="371483"/>
            <a:ext cx="1435100" cy="939800"/>
          </a:xfrm>
          <a:prstGeom prst="rect">
            <a:avLst/>
          </a:prstGeom>
          <a:noFill/>
          <a:ln>
            <a:noFill/>
          </a:ln>
        </p:spPr>
      </p:pic>
      <p:sp>
        <p:nvSpPr>
          <p:cNvPr id="287" name="Google Shape;287;p7"/>
          <p:cNvSpPr txBox="1"/>
          <p:nvPr/>
        </p:nvSpPr>
        <p:spPr>
          <a:xfrm>
            <a:off x="3402708" y="5895126"/>
            <a:ext cx="3307437" cy="83099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GB" sz="2400" b="1" i="0" u="none" strike="noStrike" cap="none" dirty="0">
                <a:solidFill>
                  <a:schemeClr val="dk1"/>
                </a:solidFill>
                <a:latin typeface="Helvetica Neue"/>
                <a:ea typeface="Helvetica Neue"/>
                <a:cs typeface="Helvetica Neue"/>
                <a:sym typeface="Helvetica Neue"/>
              </a:rPr>
              <a:t>Facteurs de protection</a:t>
            </a:r>
            <a:endParaRPr sz="2400" b="0" i="0" u="none" strike="noStrike" cap="none" dirty="0">
              <a:solidFill>
                <a:schemeClr val="dk1"/>
              </a:solidFill>
              <a:latin typeface="Helvetica Neue"/>
              <a:ea typeface="Helvetica Neue"/>
              <a:cs typeface="Helvetica Neue"/>
              <a:sym typeface="Helvetica Neue"/>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Google Shape;293;p8"/>
          <p:cNvSpPr txBox="1">
            <a:spLocks noGrp="1"/>
          </p:cNvSpPr>
          <p:nvPr>
            <p:ph type="title"/>
          </p:nvPr>
        </p:nvSpPr>
        <p:spPr>
          <a:xfrm>
            <a:off x="0" y="111511"/>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26794"/>
              </a:buClr>
              <a:buSzPts val="3600"/>
              <a:buFont typeface="Helvetica Neue"/>
              <a:buNone/>
            </a:pPr>
            <a:r>
              <a:rPr lang="en-GB" dirty="0">
                <a:solidFill>
                  <a:srgbClr val="026794"/>
                </a:solidFill>
              </a:rPr>
              <a:t>DISCUSSION : MATEO</a:t>
            </a:r>
            <a:endParaRPr dirty="0"/>
          </a:p>
        </p:txBody>
      </p:sp>
      <p:pic>
        <p:nvPicPr>
          <p:cNvPr id="294" name="Google Shape;294;p8"/>
          <p:cNvPicPr preferRelativeResize="0"/>
          <p:nvPr/>
        </p:nvPicPr>
        <p:blipFill rotWithShape="1">
          <a:blip r:embed="rId3">
            <a:alphaModFix/>
          </a:blip>
          <a:srcRect/>
          <a:stretch/>
        </p:blipFill>
        <p:spPr>
          <a:xfrm>
            <a:off x="7500743" y="469899"/>
            <a:ext cx="4127500" cy="2584450"/>
          </a:xfrm>
          <a:prstGeom prst="rect">
            <a:avLst/>
          </a:prstGeom>
          <a:noFill/>
          <a:ln>
            <a:noFill/>
          </a:ln>
        </p:spPr>
      </p:pic>
      <p:sp>
        <p:nvSpPr>
          <p:cNvPr id="295" name="Google Shape;295;p8"/>
          <p:cNvSpPr txBox="1"/>
          <p:nvPr/>
        </p:nvSpPr>
        <p:spPr>
          <a:xfrm>
            <a:off x="5180690" y="1820789"/>
            <a:ext cx="2104556" cy="15696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fr-FR" sz="2400" b="1" i="0" u="none" strike="noStrike" cap="none" dirty="0">
                <a:solidFill>
                  <a:schemeClr val="dk1"/>
                </a:solidFill>
                <a:latin typeface="Helvetica Neue"/>
                <a:ea typeface="Helvetica Neue"/>
                <a:cs typeface="Helvetica Neue"/>
                <a:sym typeface="Helvetica Neue"/>
              </a:rPr>
              <a:t>Heures </a:t>
            </a:r>
            <a:r>
              <a:rPr lang="fr-FR" sz="2400" i="0" u="none" strike="noStrike" cap="none" dirty="0">
                <a:solidFill>
                  <a:schemeClr val="dk1"/>
                </a:solidFill>
                <a:latin typeface="Helvetica Neue"/>
                <a:ea typeface="Helvetica Neue"/>
                <a:cs typeface="Helvetica Neue"/>
                <a:sym typeface="Helvetica Neue"/>
              </a:rPr>
              <a:t>de travail par rapport à l'école</a:t>
            </a:r>
            <a:endParaRPr sz="1400" i="0" u="none" strike="noStrike" cap="none" dirty="0">
              <a:solidFill>
                <a:srgbClr val="000000"/>
              </a:solidFill>
              <a:latin typeface="Arial"/>
              <a:ea typeface="Arial"/>
              <a:cs typeface="Arial"/>
              <a:sym typeface="Arial"/>
            </a:endParaRPr>
          </a:p>
        </p:txBody>
      </p:sp>
      <p:sp>
        <p:nvSpPr>
          <p:cNvPr id="296" name="Google Shape;296;p8"/>
          <p:cNvSpPr txBox="1"/>
          <p:nvPr/>
        </p:nvSpPr>
        <p:spPr>
          <a:xfrm>
            <a:off x="246862" y="5244902"/>
            <a:ext cx="3237092" cy="15696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fr-FR" sz="2400" b="1" i="0" u="none" strike="noStrike" cap="none" dirty="0">
                <a:solidFill>
                  <a:schemeClr val="dk1"/>
                </a:solidFill>
                <a:latin typeface="Helvetica Neue"/>
                <a:ea typeface="Helvetica Neue"/>
                <a:cs typeface="Helvetica Neue"/>
                <a:sym typeface="Helvetica Neue"/>
              </a:rPr>
              <a:t>Travaux dangereux : </a:t>
            </a:r>
            <a:r>
              <a:rPr lang="fr-FR" sz="2400" i="0" u="none" strike="noStrike" cap="none" dirty="0">
                <a:solidFill>
                  <a:schemeClr val="dk1"/>
                </a:solidFill>
                <a:latin typeface="Helvetica Neue"/>
                <a:ea typeface="Helvetica Neue"/>
                <a:cs typeface="Helvetica Neue"/>
                <a:sym typeface="Helvetica Neue"/>
              </a:rPr>
              <a:t>préjudice important lié à l'utilisation de pesticides</a:t>
            </a:r>
            <a:endParaRPr sz="1400" i="0" u="none" strike="noStrike" cap="none" dirty="0">
              <a:solidFill>
                <a:srgbClr val="000000"/>
              </a:solidFill>
              <a:latin typeface="Arial"/>
              <a:ea typeface="Arial"/>
              <a:cs typeface="Arial"/>
              <a:sym typeface="Arial"/>
            </a:endParaRPr>
          </a:p>
        </p:txBody>
      </p:sp>
      <p:sp>
        <p:nvSpPr>
          <p:cNvPr id="297" name="Google Shape;297;p8"/>
          <p:cNvSpPr txBox="1"/>
          <p:nvPr/>
        </p:nvSpPr>
        <p:spPr>
          <a:xfrm>
            <a:off x="3268458" y="1169367"/>
            <a:ext cx="1912231" cy="193895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fr-FR" sz="2400" b="0" i="0" u="none" strike="noStrike" cap="none" dirty="0">
                <a:solidFill>
                  <a:schemeClr val="dk1"/>
                </a:solidFill>
                <a:latin typeface="Helvetica Neue"/>
                <a:ea typeface="Helvetica Neue"/>
                <a:cs typeface="Helvetica Neue"/>
                <a:sym typeface="Helvetica Neue"/>
              </a:rPr>
              <a:t>Les enfants </a:t>
            </a:r>
            <a:r>
              <a:rPr lang="fr-FR" sz="2400" b="1" i="0" u="none" strike="noStrike" cap="none" dirty="0">
                <a:solidFill>
                  <a:schemeClr val="dk1"/>
                </a:solidFill>
                <a:latin typeface="Helvetica Neue"/>
                <a:ea typeface="Helvetica Neue"/>
                <a:cs typeface="Helvetica Neue"/>
                <a:sym typeface="Helvetica Neue"/>
              </a:rPr>
              <a:t>remplacent la main-d'œuvre adulte</a:t>
            </a:r>
            <a:endParaRPr sz="1400" b="1" i="0" u="none" strike="noStrike" cap="none" dirty="0">
              <a:solidFill>
                <a:srgbClr val="000000"/>
              </a:solidFill>
              <a:latin typeface="Arial"/>
              <a:ea typeface="Arial"/>
              <a:cs typeface="Arial"/>
              <a:sym typeface="Arial"/>
            </a:endParaRPr>
          </a:p>
        </p:txBody>
      </p:sp>
      <p:sp>
        <p:nvSpPr>
          <p:cNvPr id="298" name="Google Shape;298;p8"/>
          <p:cNvSpPr txBox="1"/>
          <p:nvPr/>
        </p:nvSpPr>
        <p:spPr>
          <a:xfrm>
            <a:off x="3758072" y="5263039"/>
            <a:ext cx="3710980" cy="120032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GB" sz="2400" b="0" i="0" u="none" strike="noStrike" cap="none" dirty="0">
                <a:solidFill>
                  <a:schemeClr val="dk1"/>
                </a:solidFill>
                <a:latin typeface="Helvetica Neue"/>
                <a:ea typeface="Helvetica Neue"/>
                <a:cs typeface="Helvetica Neue"/>
                <a:sym typeface="Helvetica Neue"/>
              </a:rPr>
              <a:t>Présence/Preuve d'autres </a:t>
            </a:r>
            <a:r>
              <a:rPr lang="fr-FR" sz="2400" b="1" i="0" u="none" strike="noStrike" cap="none" dirty="0">
                <a:solidFill>
                  <a:schemeClr val="dk1"/>
                </a:solidFill>
                <a:latin typeface="Helvetica Neue"/>
                <a:ea typeface="Helvetica Neue"/>
                <a:cs typeface="Helvetica Neue"/>
                <a:sym typeface="Helvetica Neue"/>
              </a:rPr>
              <a:t>dangers/blessures/</a:t>
            </a:r>
          </a:p>
          <a:p>
            <a:pPr marL="0" marR="0" lvl="0" indent="0" algn="ctr" rtl="0">
              <a:lnSpc>
                <a:spcPct val="100000"/>
              </a:lnSpc>
              <a:spcBef>
                <a:spcPts val="0"/>
              </a:spcBef>
              <a:spcAft>
                <a:spcPts val="0"/>
              </a:spcAft>
              <a:buClr>
                <a:srgbClr val="000000"/>
              </a:buClr>
              <a:buSzPts val="2400"/>
              <a:buFont typeface="Arial"/>
              <a:buNone/>
            </a:pPr>
            <a:r>
              <a:rPr lang="fr-FR" sz="2400" b="1" i="0" u="none" strike="noStrike" cap="none" dirty="0">
                <a:solidFill>
                  <a:schemeClr val="dk1"/>
                </a:solidFill>
                <a:latin typeface="Helvetica Neue"/>
                <a:ea typeface="Helvetica Neue"/>
                <a:cs typeface="Helvetica Neue"/>
                <a:sym typeface="Helvetica Neue"/>
              </a:rPr>
              <a:t>besoins de santé</a:t>
            </a:r>
            <a:endParaRPr sz="1400" b="0" i="0" u="none" strike="noStrike" cap="none" dirty="0">
              <a:solidFill>
                <a:srgbClr val="000000"/>
              </a:solidFill>
              <a:latin typeface="Arial"/>
              <a:ea typeface="Arial"/>
              <a:cs typeface="Arial"/>
              <a:sym typeface="Arial"/>
            </a:endParaRPr>
          </a:p>
        </p:txBody>
      </p:sp>
      <p:sp>
        <p:nvSpPr>
          <p:cNvPr id="299" name="Google Shape;299;p8"/>
          <p:cNvSpPr txBox="1"/>
          <p:nvPr/>
        </p:nvSpPr>
        <p:spPr>
          <a:xfrm>
            <a:off x="862925" y="3626235"/>
            <a:ext cx="3710980" cy="120028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fr-FR" sz="2400" b="1" i="0" u="none" strike="noStrike" cap="none" dirty="0">
                <a:solidFill>
                  <a:schemeClr val="dk1"/>
                </a:solidFill>
                <a:latin typeface="Helvetica Neue"/>
                <a:ea typeface="Helvetica Neue"/>
                <a:cs typeface="Helvetica Neue"/>
                <a:sym typeface="Helvetica Neue"/>
              </a:rPr>
              <a:t>Antécédents médicaux </a:t>
            </a:r>
            <a:r>
              <a:rPr lang="fr-FR" sz="2400" i="0" u="none" strike="noStrike" cap="none" dirty="0">
                <a:solidFill>
                  <a:schemeClr val="dk1"/>
                </a:solidFill>
                <a:latin typeface="Helvetica Neue"/>
                <a:ea typeface="Helvetica Neue"/>
                <a:cs typeface="Helvetica Neue"/>
                <a:sym typeface="Helvetica Neue"/>
              </a:rPr>
              <a:t>indiquant une exposition à long terme</a:t>
            </a:r>
            <a:endParaRPr sz="1400" i="0" u="none" strike="noStrike" cap="none" dirty="0">
              <a:solidFill>
                <a:srgbClr val="000000"/>
              </a:solidFill>
              <a:latin typeface="Arial"/>
              <a:ea typeface="Arial"/>
              <a:cs typeface="Arial"/>
              <a:sym typeface="Arial"/>
            </a:endParaRPr>
          </a:p>
        </p:txBody>
      </p:sp>
      <p:sp>
        <p:nvSpPr>
          <p:cNvPr id="300" name="Google Shape;300;p8"/>
          <p:cNvSpPr txBox="1"/>
          <p:nvPr/>
        </p:nvSpPr>
        <p:spPr>
          <a:xfrm>
            <a:off x="5552902" y="3598165"/>
            <a:ext cx="2850796" cy="120028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fr-FR" sz="2400" b="0" i="0" u="none" strike="noStrike" cap="none" dirty="0">
                <a:solidFill>
                  <a:schemeClr val="dk1"/>
                </a:solidFill>
                <a:latin typeface="Helvetica Neue"/>
                <a:ea typeface="Helvetica Neue"/>
                <a:cs typeface="Helvetica Neue"/>
                <a:sym typeface="Helvetica Neue"/>
              </a:rPr>
              <a:t>Risques </a:t>
            </a:r>
            <a:r>
              <a:rPr lang="fr-FR" sz="2400" b="1" i="0" u="none" strike="noStrike" cap="none" dirty="0">
                <a:solidFill>
                  <a:schemeClr val="dk1"/>
                </a:solidFill>
                <a:latin typeface="Helvetica Neue"/>
                <a:ea typeface="Helvetica Neue"/>
                <a:cs typeface="Helvetica Neue"/>
                <a:sym typeface="Helvetica Neue"/>
              </a:rPr>
              <a:t>pour les autres enfants de la famille</a:t>
            </a:r>
            <a:endParaRPr sz="1400" b="1" i="0" u="none" strike="noStrike" cap="none" dirty="0">
              <a:solidFill>
                <a:srgbClr val="000000"/>
              </a:solidFill>
              <a:latin typeface="Arial"/>
              <a:ea typeface="Arial"/>
              <a:cs typeface="Arial"/>
              <a:sym typeface="Arial"/>
            </a:endParaRPr>
          </a:p>
        </p:txBody>
      </p:sp>
      <p:sp>
        <p:nvSpPr>
          <p:cNvPr id="301" name="Google Shape;301;p8"/>
          <p:cNvSpPr txBox="1"/>
          <p:nvPr/>
        </p:nvSpPr>
        <p:spPr>
          <a:xfrm>
            <a:off x="57204" y="1803411"/>
            <a:ext cx="3237092" cy="15696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fr-FR" sz="2400" b="1" i="0" u="none" strike="noStrike" cap="none" dirty="0">
                <a:solidFill>
                  <a:schemeClr val="dk1"/>
                </a:solidFill>
                <a:latin typeface="Helvetica Neue"/>
                <a:ea typeface="Helvetica Neue"/>
                <a:cs typeface="Helvetica Neue"/>
                <a:sym typeface="Helvetica Neue"/>
              </a:rPr>
              <a:t>Exposition aux pesticides </a:t>
            </a:r>
            <a:r>
              <a:rPr lang="fr-FR" sz="2400" i="0" u="none" strike="noStrike" cap="none" dirty="0">
                <a:solidFill>
                  <a:schemeClr val="dk1"/>
                </a:solidFill>
                <a:latin typeface="Helvetica Neue"/>
                <a:ea typeface="Helvetica Neue"/>
                <a:cs typeface="Helvetica Neue"/>
                <a:sym typeface="Helvetica Neue"/>
              </a:rPr>
              <a:t>au travail, dans les loisirs et à la maison - Comment ?</a:t>
            </a:r>
            <a:endParaRPr sz="1400" i="0" u="none" strike="noStrike" cap="none" dirty="0">
              <a:solidFill>
                <a:srgbClr val="000000"/>
              </a:solidFill>
              <a:latin typeface="Arial"/>
              <a:ea typeface="Arial"/>
              <a:cs typeface="Arial"/>
              <a:sym typeface="Arial"/>
            </a:endParaRPr>
          </a:p>
        </p:txBody>
      </p:sp>
      <p:sp>
        <p:nvSpPr>
          <p:cNvPr id="302" name="Google Shape;302;p8"/>
          <p:cNvSpPr txBox="1"/>
          <p:nvPr/>
        </p:nvSpPr>
        <p:spPr>
          <a:xfrm>
            <a:off x="8448049" y="3844499"/>
            <a:ext cx="3584448" cy="15696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fr-FR" sz="2400" b="0" i="0" u="none" strike="noStrike" cap="none" dirty="0">
                <a:solidFill>
                  <a:schemeClr val="dk1"/>
                </a:solidFill>
                <a:latin typeface="Helvetica Neue"/>
                <a:ea typeface="Helvetica Neue"/>
                <a:cs typeface="Helvetica Neue"/>
                <a:sym typeface="Helvetica Neue"/>
              </a:rPr>
              <a:t>Capacité à </a:t>
            </a:r>
            <a:r>
              <a:rPr lang="fr-FR" sz="2400" b="1" i="0" u="none" strike="noStrike" cap="none" dirty="0">
                <a:solidFill>
                  <a:schemeClr val="dk1"/>
                </a:solidFill>
                <a:latin typeface="Helvetica Neue"/>
                <a:ea typeface="Helvetica Neue"/>
                <a:cs typeface="Helvetica Neue"/>
                <a:sym typeface="Helvetica Neue"/>
              </a:rPr>
              <a:t>identifier les produits chimiques et à prendre des précautions</a:t>
            </a:r>
            <a:endParaRPr sz="1400" b="1" i="0" u="none" strike="noStrike" cap="none" dirty="0">
              <a:solidFill>
                <a:srgbClr val="000000"/>
              </a:solidFill>
              <a:latin typeface="Arial"/>
              <a:ea typeface="Arial"/>
              <a:cs typeface="Arial"/>
              <a:sym typeface="Arial"/>
            </a:endParaRPr>
          </a:p>
        </p:txBody>
      </p:sp>
      <p:pic>
        <p:nvPicPr>
          <p:cNvPr id="303" name="Google Shape;303;p8"/>
          <p:cNvPicPr preferRelativeResize="0"/>
          <p:nvPr/>
        </p:nvPicPr>
        <p:blipFill rotWithShape="1">
          <a:blip r:embed="rId4">
            <a:alphaModFix/>
          </a:blip>
          <a:srcRect/>
          <a:stretch/>
        </p:blipFill>
        <p:spPr>
          <a:xfrm>
            <a:off x="5734596" y="139181"/>
            <a:ext cx="1435100" cy="939800"/>
          </a:xfrm>
          <a:prstGeom prst="rect">
            <a:avLst/>
          </a:prstGeom>
          <a:noFill/>
          <a:ln>
            <a:noFill/>
          </a:ln>
        </p:spPr>
      </p:pic>
      <p:sp>
        <p:nvSpPr>
          <p:cNvPr id="304" name="Google Shape;304;p8"/>
          <p:cNvSpPr txBox="1"/>
          <p:nvPr/>
        </p:nvSpPr>
        <p:spPr>
          <a:xfrm>
            <a:off x="7932828" y="5983525"/>
            <a:ext cx="3584448"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GB" sz="2400" b="1" i="0" u="none" strike="noStrike" cap="none" dirty="0">
                <a:solidFill>
                  <a:schemeClr val="dk1"/>
                </a:solidFill>
                <a:latin typeface="Helvetica Neue"/>
                <a:ea typeface="Helvetica Neue"/>
                <a:cs typeface="Helvetica Neue"/>
                <a:sym typeface="Helvetica Neue"/>
              </a:rPr>
              <a:t>Facteurs de protection</a:t>
            </a:r>
            <a:endParaRPr sz="2400" b="0" i="0" u="none" strike="noStrike" cap="none" dirty="0">
              <a:solidFill>
                <a:schemeClr val="dk1"/>
              </a:solidFill>
              <a:latin typeface="Helvetica Neue"/>
              <a:ea typeface="Helvetica Neue"/>
              <a:cs typeface="Helvetica Neue"/>
              <a:sym typeface="Helvetica Neue"/>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Google Shape;310;p9"/>
          <p:cNvSpPr txBox="1">
            <a:spLocks noGrp="1"/>
          </p:cNvSpPr>
          <p:nvPr>
            <p:ph type="title"/>
          </p:nvPr>
        </p:nvSpPr>
        <p:spPr>
          <a:xfrm>
            <a:off x="0" y="119602"/>
            <a:ext cx="4945128"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26794"/>
              </a:buClr>
              <a:buSzPts val="3600"/>
              <a:buFont typeface="Helvetica Neue"/>
              <a:buNone/>
            </a:pPr>
            <a:r>
              <a:rPr lang="en-GB" sz="3500" dirty="0">
                <a:solidFill>
                  <a:srgbClr val="026794"/>
                </a:solidFill>
              </a:rPr>
              <a:t>DISCUSSION : JOYCE</a:t>
            </a:r>
            <a:endParaRPr sz="3500" dirty="0"/>
          </a:p>
        </p:txBody>
      </p:sp>
      <p:pic>
        <p:nvPicPr>
          <p:cNvPr id="311" name="Google Shape;311;p9"/>
          <p:cNvPicPr preferRelativeResize="0"/>
          <p:nvPr/>
        </p:nvPicPr>
        <p:blipFill rotWithShape="1">
          <a:blip r:embed="rId3">
            <a:alphaModFix/>
          </a:blip>
          <a:srcRect/>
          <a:stretch/>
        </p:blipFill>
        <p:spPr>
          <a:xfrm>
            <a:off x="7157843" y="365125"/>
            <a:ext cx="4470400" cy="2971800"/>
          </a:xfrm>
          <a:prstGeom prst="rect">
            <a:avLst/>
          </a:prstGeom>
          <a:noFill/>
          <a:ln>
            <a:noFill/>
          </a:ln>
        </p:spPr>
      </p:pic>
      <p:sp>
        <p:nvSpPr>
          <p:cNvPr id="312" name="Google Shape;312;p9"/>
          <p:cNvSpPr txBox="1"/>
          <p:nvPr/>
        </p:nvSpPr>
        <p:spPr>
          <a:xfrm>
            <a:off x="2547564" y="4660233"/>
            <a:ext cx="2243696" cy="83095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GB" sz="2400" b="1" i="0" u="none" strike="noStrike" cap="none" dirty="0">
                <a:solidFill>
                  <a:schemeClr val="dk1"/>
                </a:solidFill>
                <a:latin typeface="Helvetica Neue"/>
                <a:ea typeface="Helvetica Neue"/>
                <a:cs typeface="Helvetica Neue"/>
                <a:sym typeface="Helvetica Neue"/>
              </a:rPr>
              <a:t>Accès aux services</a:t>
            </a:r>
            <a:endParaRPr sz="2400" b="1" i="0" u="none" strike="noStrike" cap="none" dirty="0">
              <a:solidFill>
                <a:schemeClr val="dk1"/>
              </a:solidFill>
              <a:latin typeface="Helvetica Neue"/>
              <a:ea typeface="Helvetica Neue"/>
              <a:cs typeface="Helvetica Neue"/>
              <a:sym typeface="Helvetica Neue"/>
            </a:endParaRPr>
          </a:p>
        </p:txBody>
      </p:sp>
      <p:sp>
        <p:nvSpPr>
          <p:cNvPr id="313" name="Google Shape;313;p9"/>
          <p:cNvSpPr txBox="1"/>
          <p:nvPr/>
        </p:nvSpPr>
        <p:spPr>
          <a:xfrm>
            <a:off x="2472564" y="2389797"/>
            <a:ext cx="1786753" cy="83099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GB" sz="2400" b="1" i="0" u="none" strike="noStrike" cap="none" dirty="0">
                <a:solidFill>
                  <a:schemeClr val="dk1"/>
                </a:solidFill>
                <a:latin typeface="Helvetica Neue"/>
                <a:ea typeface="Helvetica Neue"/>
                <a:cs typeface="Helvetica Neue"/>
                <a:sym typeface="Helvetica Neue"/>
              </a:rPr>
              <a:t>Effort physique</a:t>
            </a:r>
            <a:endParaRPr sz="2400" b="0" i="0" u="none" strike="noStrike" cap="none" dirty="0">
              <a:solidFill>
                <a:schemeClr val="dk1"/>
              </a:solidFill>
              <a:latin typeface="Helvetica Neue"/>
              <a:ea typeface="Helvetica Neue"/>
              <a:cs typeface="Helvetica Neue"/>
              <a:sym typeface="Helvetica Neue"/>
            </a:endParaRPr>
          </a:p>
        </p:txBody>
      </p:sp>
      <p:sp>
        <p:nvSpPr>
          <p:cNvPr id="314" name="Google Shape;314;p9"/>
          <p:cNvSpPr txBox="1"/>
          <p:nvPr/>
        </p:nvSpPr>
        <p:spPr>
          <a:xfrm>
            <a:off x="129078" y="1250860"/>
            <a:ext cx="2779993" cy="120032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fr-FR" sz="2400" b="1" i="0" u="none" strike="noStrike" cap="none" dirty="0">
                <a:solidFill>
                  <a:schemeClr val="dk1"/>
                </a:solidFill>
                <a:latin typeface="Helvetica Neue"/>
                <a:ea typeface="Helvetica Neue"/>
                <a:cs typeface="Helvetica Neue"/>
                <a:sym typeface="Helvetica Neue"/>
              </a:rPr>
              <a:t>Abus</a:t>
            </a:r>
            <a:r>
              <a:rPr lang="fr-FR" sz="2400" b="0" i="0" u="none" strike="noStrike" cap="none" dirty="0">
                <a:solidFill>
                  <a:schemeClr val="dk1"/>
                </a:solidFill>
                <a:latin typeface="Helvetica Neue"/>
                <a:ea typeface="Helvetica Neue"/>
                <a:cs typeface="Helvetica Neue"/>
                <a:sym typeface="Helvetica Neue"/>
              </a:rPr>
              <a:t> physique, émotionnel, sexuel </a:t>
            </a:r>
            <a:r>
              <a:rPr lang="fr-FR" sz="2400" b="1" i="0" u="none" strike="noStrike" cap="none" dirty="0">
                <a:solidFill>
                  <a:schemeClr val="dk1"/>
                </a:solidFill>
                <a:latin typeface="Helvetica Neue"/>
                <a:ea typeface="Helvetica Neue"/>
                <a:cs typeface="Helvetica Neue"/>
                <a:sym typeface="Helvetica Neue"/>
              </a:rPr>
              <a:t>par la famille</a:t>
            </a:r>
            <a:endParaRPr sz="1400" b="1" i="0" u="none" strike="noStrike" cap="none" dirty="0">
              <a:solidFill>
                <a:srgbClr val="000000"/>
              </a:solidFill>
              <a:latin typeface="Arial"/>
              <a:ea typeface="Arial"/>
              <a:cs typeface="Arial"/>
              <a:sym typeface="Arial"/>
            </a:endParaRPr>
          </a:p>
        </p:txBody>
      </p:sp>
      <p:sp>
        <p:nvSpPr>
          <p:cNvPr id="315" name="Google Shape;315;p9"/>
          <p:cNvSpPr txBox="1"/>
          <p:nvPr/>
        </p:nvSpPr>
        <p:spPr>
          <a:xfrm>
            <a:off x="7750289" y="5295993"/>
            <a:ext cx="3877954" cy="120032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fr-FR" sz="2400" b="0" i="0" u="none" strike="noStrike" cap="none" dirty="0">
                <a:solidFill>
                  <a:schemeClr val="dk1"/>
                </a:solidFill>
                <a:latin typeface="Helvetica Neue"/>
                <a:ea typeface="Helvetica Neue"/>
                <a:cs typeface="Helvetica Neue"/>
                <a:sym typeface="Helvetica Neue"/>
              </a:rPr>
              <a:t>Preuve de </a:t>
            </a:r>
            <a:r>
              <a:rPr lang="fr-FR" sz="2400" b="1" i="0" u="none" strike="noStrike" cap="none" dirty="0">
                <a:solidFill>
                  <a:schemeClr val="dk1"/>
                </a:solidFill>
                <a:latin typeface="Helvetica Neue"/>
                <a:ea typeface="Helvetica Neue"/>
                <a:cs typeface="Helvetica Neue"/>
                <a:sym typeface="Helvetica Neue"/>
              </a:rPr>
              <a:t>violence/abus sexuel</a:t>
            </a:r>
            <a:r>
              <a:rPr lang="fr-FR" sz="2400" b="0" i="0" u="none" strike="noStrike" cap="none" dirty="0">
                <a:solidFill>
                  <a:schemeClr val="dk1"/>
                </a:solidFill>
                <a:latin typeface="Helvetica Neue"/>
                <a:ea typeface="Helvetica Neue"/>
                <a:cs typeface="Helvetica Neue"/>
                <a:sym typeface="Helvetica Neue"/>
              </a:rPr>
              <a:t> : IST, grossesse non désirée, etc. </a:t>
            </a:r>
            <a:endParaRPr sz="1400" b="0" i="0" u="none" strike="noStrike" cap="none" dirty="0">
              <a:solidFill>
                <a:srgbClr val="000000"/>
              </a:solidFill>
              <a:latin typeface="Arial"/>
              <a:ea typeface="Arial"/>
              <a:cs typeface="Arial"/>
              <a:sym typeface="Arial"/>
            </a:endParaRPr>
          </a:p>
        </p:txBody>
      </p:sp>
      <p:sp>
        <p:nvSpPr>
          <p:cNvPr id="316" name="Google Shape;316;p9"/>
          <p:cNvSpPr txBox="1"/>
          <p:nvPr/>
        </p:nvSpPr>
        <p:spPr>
          <a:xfrm>
            <a:off x="5101044" y="1974299"/>
            <a:ext cx="1912231" cy="83099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GB" sz="2400" b="1" i="0" u="none" strike="noStrike" cap="none" dirty="0">
                <a:solidFill>
                  <a:schemeClr val="dk1"/>
                </a:solidFill>
                <a:latin typeface="Helvetica Neue"/>
                <a:ea typeface="Helvetica Neue"/>
                <a:cs typeface="Helvetica Neue"/>
                <a:sym typeface="Helvetica Neue"/>
              </a:rPr>
              <a:t>Séparation familiale</a:t>
            </a:r>
            <a:endParaRPr sz="1400" b="0" i="0" u="none" strike="noStrike" cap="none" dirty="0">
              <a:solidFill>
                <a:srgbClr val="000000"/>
              </a:solidFill>
              <a:latin typeface="Arial"/>
              <a:ea typeface="Arial"/>
              <a:cs typeface="Arial"/>
              <a:sym typeface="Arial"/>
            </a:endParaRPr>
          </a:p>
        </p:txBody>
      </p:sp>
      <p:sp>
        <p:nvSpPr>
          <p:cNvPr id="317" name="Google Shape;317;p9"/>
          <p:cNvSpPr/>
          <p:nvPr/>
        </p:nvSpPr>
        <p:spPr>
          <a:xfrm>
            <a:off x="7903490" y="3670293"/>
            <a:ext cx="3487009" cy="120028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fr-FR" sz="2400" b="1" i="0" u="none" strike="noStrike" cap="none" dirty="0">
                <a:solidFill>
                  <a:schemeClr val="dk1"/>
                </a:solidFill>
                <a:latin typeface="Helvetica Neue"/>
                <a:ea typeface="Helvetica Neue"/>
                <a:cs typeface="Helvetica Neue"/>
                <a:sym typeface="Helvetica Neue"/>
              </a:rPr>
              <a:t>Antécédents médicaux : </a:t>
            </a:r>
            <a:r>
              <a:rPr lang="fr-FR" sz="2400" i="0" u="none" strike="noStrike" cap="none" dirty="0">
                <a:solidFill>
                  <a:schemeClr val="dk1"/>
                </a:solidFill>
                <a:latin typeface="Helvetica Neue"/>
                <a:ea typeface="Helvetica Neue"/>
                <a:cs typeface="Helvetica Neue"/>
                <a:sym typeface="Helvetica Neue"/>
              </a:rPr>
              <a:t>visites à la clinique, blessures</a:t>
            </a:r>
            <a:endParaRPr sz="2400" i="0" u="none" strike="noStrike" cap="none" dirty="0">
              <a:solidFill>
                <a:schemeClr val="dk1"/>
              </a:solidFill>
              <a:latin typeface="Calibri"/>
              <a:ea typeface="Calibri"/>
              <a:cs typeface="Calibri"/>
              <a:sym typeface="Calibri"/>
            </a:endParaRPr>
          </a:p>
        </p:txBody>
      </p:sp>
      <p:sp>
        <p:nvSpPr>
          <p:cNvPr id="318" name="Google Shape;318;p9"/>
          <p:cNvSpPr txBox="1"/>
          <p:nvPr/>
        </p:nvSpPr>
        <p:spPr>
          <a:xfrm>
            <a:off x="3739402" y="3081992"/>
            <a:ext cx="2949728" cy="15696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fr-FR" sz="2400" b="1" i="0" u="none" strike="noStrike" cap="none" dirty="0">
                <a:solidFill>
                  <a:schemeClr val="dk1"/>
                </a:solidFill>
                <a:latin typeface="Helvetica Neue"/>
                <a:ea typeface="Helvetica Neue"/>
                <a:cs typeface="Helvetica Neue"/>
                <a:sym typeface="Helvetica Neue"/>
              </a:rPr>
              <a:t>Détresse psychosociale/problèmes de santé mentale</a:t>
            </a:r>
            <a:endParaRPr sz="1400" b="0" i="0" u="none" strike="noStrike" cap="none" dirty="0">
              <a:solidFill>
                <a:srgbClr val="000000"/>
              </a:solidFill>
              <a:latin typeface="Arial"/>
              <a:ea typeface="Arial"/>
              <a:cs typeface="Arial"/>
              <a:sym typeface="Arial"/>
            </a:endParaRPr>
          </a:p>
        </p:txBody>
      </p:sp>
      <p:sp>
        <p:nvSpPr>
          <p:cNvPr id="319" name="Google Shape;319;p9"/>
          <p:cNvSpPr txBox="1"/>
          <p:nvPr/>
        </p:nvSpPr>
        <p:spPr>
          <a:xfrm>
            <a:off x="3254856" y="1173354"/>
            <a:ext cx="1991598" cy="83099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GB" sz="2400" b="0" i="0" u="none" strike="noStrike" cap="none" dirty="0">
                <a:solidFill>
                  <a:schemeClr val="dk1"/>
                </a:solidFill>
                <a:latin typeface="Helvetica Neue"/>
                <a:ea typeface="Helvetica Neue"/>
                <a:cs typeface="Helvetica Neue"/>
                <a:sym typeface="Helvetica Neue"/>
              </a:rPr>
              <a:t>Travail domestique</a:t>
            </a:r>
            <a:endParaRPr sz="2400" b="1" i="0" u="none" strike="noStrike" cap="none" dirty="0">
              <a:solidFill>
                <a:schemeClr val="dk1"/>
              </a:solidFill>
              <a:latin typeface="Helvetica Neue"/>
              <a:ea typeface="Helvetica Neue"/>
              <a:cs typeface="Helvetica Neue"/>
              <a:sym typeface="Helvetica Neue"/>
            </a:endParaRPr>
          </a:p>
        </p:txBody>
      </p:sp>
      <p:sp>
        <p:nvSpPr>
          <p:cNvPr id="320" name="Google Shape;320;p9"/>
          <p:cNvSpPr txBox="1"/>
          <p:nvPr/>
        </p:nvSpPr>
        <p:spPr>
          <a:xfrm>
            <a:off x="563757" y="5360557"/>
            <a:ext cx="2243696" cy="83099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GB" sz="2400" b="1" i="0" u="none" strike="noStrike" cap="none" dirty="0">
                <a:solidFill>
                  <a:schemeClr val="dk1"/>
                </a:solidFill>
                <a:latin typeface="Helvetica Neue"/>
                <a:ea typeface="Helvetica Neue"/>
                <a:cs typeface="Helvetica Neue"/>
                <a:sym typeface="Helvetica Neue"/>
              </a:rPr>
              <a:t>Travail forcé </a:t>
            </a:r>
            <a:r>
              <a:rPr lang="en-GB" sz="2400" i="0" u="none" strike="noStrike" cap="none" dirty="0">
                <a:solidFill>
                  <a:schemeClr val="dk1"/>
                </a:solidFill>
                <a:latin typeface="Helvetica Neue"/>
                <a:ea typeface="Helvetica Neue"/>
                <a:cs typeface="Helvetica Neue"/>
                <a:sym typeface="Helvetica Neue"/>
              </a:rPr>
              <a:t>ou coercition </a:t>
            </a:r>
            <a:endParaRPr sz="1400" i="0" u="none" strike="noStrike" cap="none" dirty="0">
              <a:solidFill>
                <a:srgbClr val="000000"/>
              </a:solidFill>
              <a:latin typeface="Arial"/>
              <a:ea typeface="Arial"/>
              <a:cs typeface="Arial"/>
              <a:sym typeface="Arial"/>
            </a:endParaRPr>
          </a:p>
        </p:txBody>
      </p:sp>
      <p:sp>
        <p:nvSpPr>
          <p:cNvPr id="321" name="Google Shape;321;p9"/>
          <p:cNvSpPr/>
          <p:nvPr/>
        </p:nvSpPr>
        <p:spPr>
          <a:xfrm>
            <a:off x="129078" y="3507668"/>
            <a:ext cx="3661526" cy="120028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fr-FR" sz="1800" b="1" i="0" u="none" strike="noStrike" cap="none" dirty="0">
                <a:solidFill>
                  <a:schemeClr val="dk1"/>
                </a:solidFill>
                <a:latin typeface="Helvetica Neue"/>
                <a:ea typeface="Helvetica Neue"/>
                <a:cs typeface="Helvetica Neue"/>
                <a:sym typeface="Helvetica Neue"/>
              </a:rPr>
              <a:t>Compétences en matière de prise en charge des enfants : </a:t>
            </a:r>
            <a:r>
              <a:rPr lang="fr-FR" sz="1800" i="0" u="none" strike="noStrike" cap="none" dirty="0">
                <a:solidFill>
                  <a:schemeClr val="dk1"/>
                </a:solidFill>
                <a:latin typeface="Helvetica Neue"/>
                <a:ea typeface="Helvetica Neue"/>
                <a:cs typeface="Helvetica Neue"/>
                <a:sym typeface="Helvetica Neue"/>
              </a:rPr>
              <a:t>Risques pour </a:t>
            </a:r>
            <a:r>
              <a:rPr lang="fr-FR" sz="1800" b="1" i="0" u="none" strike="noStrike" cap="none" dirty="0">
                <a:solidFill>
                  <a:schemeClr val="dk1"/>
                </a:solidFill>
                <a:latin typeface="Helvetica Neue"/>
                <a:ea typeface="Helvetica Neue"/>
                <a:cs typeface="Helvetica Neue"/>
                <a:sym typeface="Helvetica Neue"/>
              </a:rPr>
              <a:t>l'enfant d'âge préscolaire</a:t>
            </a:r>
            <a:endParaRPr sz="1800" b="0" i="0" u="none" strike="noStrike" cap="none" dirty="0">
              <a:solidFill>
                <a:srgbClr val="000000"/>
              </a:solidFill>
              <a:latin typeface="Arial"/>
              <a:ea typeface="Arial"/>
              <a:cs typeface="Arial"/>
              <a:sym typeface="Arial"/>
            </a:endParaRPr>
          </a:p>
        </p:txBody>
      </p:sp>
      <p:sp>
        <p:nvSpPr>
          <p:cNvPr id="322" name="Google Shape;322;p9"/>
          <p:cNvSpPr txBox="1"/>
          <p:nvPr/>
        </p:nvSpPr>
        <p:spPr>
          <a:xfrm>
            <a:off x="4945128" y="4882907"/>
            <a:ext cx="2769079" cy="83099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GB" sz="2400" b="1" i="0" u="none" strike="noStrike" cap="none" dirty="0">
                <a:solidFill>
                  <a:schemeClr val="dk1"/>
                </a:solidFill>
                <a:latin typeface="Helvetica Neue"/>
                <a:ea typeface="Helvetica Neue"/>
                <a:cs typeface="Helvetica Neue"/>
                <a:sym typeface="Helvetica Neue"/>
              </a:rPr>
              <a:t>Matériaux/tâches dangereux</a:t>
            </a:r>
            <a:endParaRPr sz="1400" b="0" i="0" u="none" strike="noStrike" cap="none" dirty="0">
              <a:solidFill>
                <a:srgbClr val="000000"/>
              </a:solidFill>
              <a:latin typeface="Arial"/>
              <a:ea typeface="Arial"/>
              <a:cs typeface="Arial"/>
              <a:sym typeface="Arial"/>
            </a:endParaRPr>
          </a:p>
        </p:txBody>
      </p:sp>
      <p:pic>
        <p:nvPicPr>
          <p:cNvPr id="323" name="Google Shape;323;p9"/>
          <p:cNvPicPr preferRelativeResize="0"/>
          <p:nvPr/>
        </p:nvPicPr>
        <p:blipFill rotWithShape="1">
          <a:blip r:embed="rId4">
            <a:alphaModFix/>
          </a:blip>
          <a:srcRect/>
          <a:stretch/>
        </p:blipFill>
        <p:spPr>
          <a:xfrm>
            <a:off x="5378450" y="150338"/>
            <a:ext cx="1435100" cy="939800"/>
          </a:xfrm>
          <a:prstGeom prst="rect">
            <a:avLst/>
          </a:prstGeom>
          <a:noFill/>
          <a:ln>
            <a:noFill/>
          </a:ln>
        </p:spPr>
      </p:pic>
      <p:sp>
        <p:nvSpPr>
          <p:cNvPr id="324" name="Google Shape;324;p9"/>
          <p:cNvSpPr txBox="1"/>
          <p:nvPr/>
        </p:nvSpPr>
        <p:spPr>
          <a:xfrm>
            <a:off x="2909071" y="5980102"/>
            <a:ext cx="3691234" cy="83095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GB" sz="2400" b="1" i="0" u="none" strike="noStrike" cap="none" dirty="0">
                <a:solidFill>
                  <a:schemeClr val="dk1"/>
                </a:solidFill>
                <a:latin typeface="Helvetica Neue"/>
                <a:ea typeface="Helvetica Neue"/>
                <a:cs typeface="Helvetica Neue"/>
                <a:sym typeface="Helvetica Neue"/>
              </a:rPr>
              <a:t>Facteurs de </a:t>
            </a:r>
          </a:p>
          <a:p>
            <a:pPr marL="0" marR="0" lvl="0" indent="0" algn="ctr" rtl="0">
              <a:lnSpc>
                <a:spcPct val="100000"/>
              </a:lnSpc>
              <a:spcBef>
                <a:spcPts val="0"/>
              </a:spcBef>
              <a:spcAft>
                <a:spcPts val="0"/>
              </a:spcAft>
              <a:buClr>
                <a:srgbClr val="000000"/>
              </a:buClr>
              <a:buSzPts val="2400"/>
              <a:buFont typeface="Arial"/>
              <a:buNone/>
            </a:pPr>
            <a:r>
              <a:rPr lang="en-GB" sz="2400" b="1" i="0" u="none" strike="noStrike" cap="none" dirty="0">
                <a:solidFill>
                  <a:schemeClr val="dk1"/>
                </a:solidFill>
                <a:latin typeface="Helvetica Neue"/>
                <a:ea typeface="Helvetica Neue"/>
                <a:cs typeface="Helvetica Neue"/>
                <a:sym typeface="Helvetica Neue"/>
              </a:rPr>
              <a:t>protection</a:t>
            </a:r>
            <a:endParaRPr sz="2400" b="0" i="0" u="none" strike="noStrike" cap="none" dirty="0">
              <a:solidFill>
                <a:schemeClr val="dk1"/>
              </a:solidFill>
              <a:latin typeface="Helvetica Neue"/>
              <a:ea typeface="Helvetica Neue"/>
              <a:cs typeface="Helvetica Neue"/>
              <a:sym typeface="Helvetica Neue"/>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p10"/>
          <p:cNvSpPr txBox="1">
            <a:spLocks noGrp="1"/>
          </p:cNvSpPr>
          <p:nvPr>
            <p:ph type="title"/>
          </p:nvPr>
        </p:nvSpPr>
        <p:spPr>
          <a:xfrm>
            <a:off x="31225" y="0"/>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26794"/>
              </a:buClr>
              <a:buSzPts val="3600"/>
              <a:buFont typeface="Helvetica Neue"/>
              <a:buNone/>
            </a:pPr>
            <a:r>
              <a:rPr lang="en-GB" dirty="0">
                <a:solidFill>
                  <a:srgbClr val="026794"/>
                </a:solidFill>
              </a:rPr>
              <a:t>DISCUSSION : SADAD</a:t>
            </a:r>
            <a:endParaRPr dirty="0"/>
          </a:p>
        </p:txBody>
      </p:sp>
      <p:sp>
        <p:nvSpPr>
          <p:cNvPr id="331" name="Google Shape;331;p10"/>
          <p:cNvSpPr txBox="1"/>
          <p:nvPr/>
        </p:nvSpPr>
        <p:spPr>
          <a:xfrm>
            <a:off x="7357564" y="3033075"/>
            <a:ext cx="4221681" cy="156966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fr-FR" sz="2400" b="0" i="0" u="none" strike="noStrike" cap="none" dirty="0">
                <a:solidFill>
                  <a:schemeClr val="dk1"/>
                </a:solidFill>
                <a:latin typeface="Helvetica Neue"/>
                <a:ea typeface="Helvetica Neue"/>
                <a:cs typeface="Helvetica Neue"/>
                <a:sym typeface="Helvetica Neue"/>
              </a:rPr>
              <a:t>Travail dangereux : </a:t>
            </a:r>
            <a:r>
              <a:rPr lang="fr-FR" sz="2400" b="1" i="0" u="none" strike="noStrike" cap="none" dirty="0">
                <a:solidFill>
                  <a:schemeClr val="dk1"/>
                </a:solidFill>
                <a:latin typeface="Helvetica Neue"/>
                <a:ea typeface="Helvetica Neue"/>
                <a:cs typeface="Helvetica Neue"/>
                <a:sym typeface="Helvetica Neue"/>
              </a:rPr>
              <a:t>exposition à une circulation rapide et dangereuse, accidents, pollution, abus,</a:t>
            </a:r>
            <a:r>
              <a:rPr lang="en-GB" sz="2400" b="1" i="0" u="none" strike="noStrike" cap="none" dirty="0">
                <a:solidFill>
                  <a:schemeClr val="dk1"/>
                </a:solidFill>
                <a:latin typeface="Helvetica Neue"/>
                <a:ea typeface="Helvetica Neue"/>
                <a:cs typeface="Helvetica Neue"/>
                <a:sym typeface="Helvetica Neue"/>
              </a:rPr>
              <a:t> </a:t>
            </a:r>
            <a:endParaRPr sz="2400" b="1" i="0" u="none" strike="noStrike" cap="none" dirty="0">
              <a:solidFill>
                <a:schemeClr val="dk1"/>
              </a:solidFill>
              <a:latin typeface="Helvetica Neue"/>
              <a:ea typeface="Helvetica Neue"/>
              <a:cs typeface="Helvetica Neue"/>
              <a:sym typeface="Helvetica Neue"/>
            </a:endParaRPr>
          </a:p>
        </p:txBody>
      </p:sp>
      <p:sp>
        <p:nvSpPr>
          <p:cNvPr id="332" name="Google Shape;332;p10"/>
          <p:cNvSpPr txBox="1"/>
          <p:nvPr/>
        </p:nvSpPr>
        <p:spPr>
          <a:xfrm>
            <a:off x="3018475" y="1162016"/>
            <a:ext cx="1912231" cy="83099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GB" sz="2400" b="1" i="0" u="none" strike="noStrike" cap="none" dirty="0">
                <a:solidFill>
                  <a:schemeClr val="dk1"/>
                </a:solidFill>
                <a:latin typeface="Helvetica Neue"/>
                <a:ea typeface="Helvetica Neue"/>
                <a:cs typeface="Helvetica Neue"/>
                <a:sym typeface="Helvetica Neue"/>
              </a:rPr>
              <a:t>Séparation familiale</a:t>
            </a:r>
            <a:endParaRPr sz="1400" b="0" i="0" u="none" strike="noStrike" cap="none" dirty="0">
              <a:solidFill>
                <a:srgbClr val="000000"/>
              </a:solidFill>
              <a:latin typeface="Arial"/>
              <a:ea typeface="Arial"/>
              <a:cs typeface="Arial"/>
              <a:sym typeface="Arial"/>
            </a:endParaRPr>
          </a:p>
        </p:txBody>
      </p:sp>
      <p:sp>
        <p:nvSpPr>
          <p:cNvPr id="333" name="Google Shape;333;p10"/>
          <p:cNvSpPr txBox="1"/>
          <p:nvPr/>
        </p:nvSpPr>
        <p:spPr>
          <a:xfrm>
            <a:off x="9410063" y="4792445"/>
            <a:ext cx="2561125" cy="193895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fr-FR" sz="2400" b="1" i="0" u="none" strike="noStrike" cap="none" dirty="0">
                <a:solidFill>
                  <a:schemeClr val="dk1"/>
                </a:solidFill>
                <a:latin typeface="Helvetica Neue"/>
                <a:ea typeface="Helvetica Neue"/>
                <a:cs typeface="Helvetica Neue"/>
                <a:sym typeface="Helvetica Neue"/>
              </a:rPr>
              <a:t>Mauvaise santé à long terme </a:t>
            </a:r>
            <a:r>
              <a:rPr lang="fr-FR" sz="2400" i="0" u="none" strike="noStrike" cap="none" dirty="0">
                <a:solidFill>
                  <a:schemeClr val="dk1"/>
                </a:solidFill>
                <a:latin typeface="Helvetica Neue"/>
                <a:ea typeface="Helvetica Neue"/>
                <a:cs typeface="Helvetica Neue"/>
                <a:sym typeface="Helvetica Neue"/>
              </a:rPr>
              <a:t>(nutrition, hygiène, maladies)</a:t>
            </a:r>
            <a:endParaRPr sz="2400" i="0" u="none" strike="noStrike" cap="none" dirty="0">
              <a:solidFill>
                <a:schemeClr val="dk1"/>
              </a:solidFill>
              <a:latin typeface="Helvetica Neue"/>
              <a:ea typeface="Helvetica Neue"/>
              <a:cs typeface="Helvetica Neue"/>
              <a:sym typeface="Helvetica Neue"/>
            </a:endParaRPr>
          </a:p>
        </p:txBody>
      </p:sp>
      <p:sp>
        <p:nvSpPr>
          <p:cNvPr id="334" name="Google Shape;334;p10"/>
          <p:cNvSpPr txBox="1"/>
          <p:nvPr/>
        </p:nvSpPr>
        <p:spPr>
          <a:xfrm>
            <a:off x="6564531" y="4792445"/>
            <a:ext cx="2538175" cy="76940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GB" sz="2200" b="1" i="0" u="none" strike="noStrike" cap="none" dirty="0">
                <a:solidFill>
                  <a:schemeClr val="dk1"/>
                </a:solidFill>
                <a:latin typeface="Helvetica Neue"/>
                <a:ea typeface="Helvetica Neue"/>
                <a:cs typeface="Helvetica Neue"/>
                <a:sym typeface="Helvetica Neue"/>
              </a:rPr>
              <a:t>Comportements à risque</a:t>
            </a:r>
            <a:endParaRPr sz="2200" b="0" i="0" u="none" strike="noStrike" cap="none" dirty="0">
              <a:solidFill>
                <a:srgbClr val="000000"/>
              </a:solidFill>
              <a:latin typeface="Arial"/>
              <a:ea typeface="Arial"/>
              <a:cs typeface="Arial"/>
              <a:sym typeface="Arial"/>
            </a:endParaRPr>
          </a:p>
        </p:txBody>
      </p:sp>
      <p:sp>
        <p:nvSpPr>
          <p:cNvPr id="335" name="Google Shape;335;p10"/>
          <p:cNvSpPr txBox="1"/>
          <p:nvPr/>
        </p:nvSpPr>
        <p:spPr>
          <a:xfrm>
            <a:off x="90930" y="5115130"/>
            <a:ext cx="3629111" cy="178506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fr-FR" sz="2200" b="1" i="0" u="none" strike="noStrike" cap="none" dirty="0">
                <a:solidFill>
                  <a:schemeClr val="dk1"/>
                </a:solidFill>
                <a:latin typeface="Helvetica Neue"/>
                <a:ea typeface="Helvetica Neue"/>
                <a:cs typeface="Helvetica Neue"/>
                <a:sym typeface="Helvetica Neue"/>
              </a:rPr>
              <a:t>Capacité/soutien pour la prise en charge, </a:t>
            </a:r>
            <a:r>
              <a:rPr lang="fr-FR" sz="2200" i="0" u="none" strike="noStrike" cap="none" dirty="0">
                <a:solidFill>
                  <a:schemeClr val="dk1"/>
                </a:solidFill>
                <a:latin typeface="Helvetica Neue"/>
                <a:ea typeface="Helvetica Neue"/>
                <a:cs typeface="Helvetica Neue"/>
                <a:sym typeface="Helvetica Neue"/>
              </a:rPr>
              <a:t>soin des plaies, prévention des déficiences à long terme, etc.</a:t>
            </a:r>
            <a:r>
              <a:rPr lang="en-GB" sz="2200" i="0" u="none" strike="noStrike" cap="none" dirty="0">
                <a:solidFill>
                  <a:schemeClr val="dk1"/>
                </a:solidFill>
                <a:latin typeface="Helvetica Neue"/>
                <a:ea typeface="Helvetica Neue"/>
                <a:cs typeface="Helvetica Neue"/>
                <a:sym typeface="Helvetica Neue"/>
              </a:rPr>
              <a:t> </a:t>
            </a:r>
            <a:endParaRPr sz="2200" i="0" u="none" strike="noStrike" cap="none" dirty="0">
              <a:solidFill>
                <a:schemeClr val="dk1"/>
              </a:solidFill>
              <a:latin typeface="Helvetica Neue"/>
              <a:ea typeface="Helvetica Neue"/>
              <a:cs typeface="Helvetica Neue"/>
              <a:sym typeface="Helvetica Neue"/>
            </a:endParaRPr>
          </a:p>
        </p:txBody>
      </p:sp>
      <p:sp>
        <p:nvSpPr>
          <p:cNvPr id="336" name="Google Shape;336;p10"/>
          <p:cNvSpPr txBox="1"/>
          <p:nvPr/>
        </p:nvSpPr>
        <p:spPr>
          <a:xfrm>
            <a:off x="2218435" y="3276101"/>
            <a:ext cx="1912231" cy="120032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GB" sz="2400" b="0" i="0" u="none" strike="noStrike" cap="none" dirty="0">
                <a:solidFill>
                  <a:schemeClr val="dk1"/>
                </a:solidFill>
                <a:latin typeface="Helvetica Neue"/>
                <a:ea typeface="Helvetica Neue"/>
                <a:cs typeface="Helvetica Neue"/>
                <a:sym typeface="Helvetica Neue"/>
              </a:rPr>
              <a:t>Coercition : </a:t>
            </a:r>
            <a:r>
              <a:rPr lang="en-GB" sz="2400" b="1" i="0" u="none" strike="noStrike" cap="none" dirty="0">
                <a:solidFill>
                  <a:schemeClr val="dk1"/>
                </a:solidFill>
                <a:latin typeface="Helvetica Neue"/>
                <a:ea typeface="Helvetica Neue"/>
                <a:cs typeface="Helvetica Neue"/>
                <a:sym typeface="Helvetica Neue"/>
              </a:rPr>
              <a:t>travail forcé ?</a:t>
            </a:r>
            <a:endParaRPr sz="1400" b="1" i="0" u="none" strike="noStrike" cap="none" dirty="0">
              <a:solidFill>
                <a:srgbClr val="000000"/>
              </a:solidFill>
              <a:latin typeface="Arial"/>
              <a:ea typeface="Arial"/>
              <a:cs typeface="Arial"/>
              <a:sym typeface="Arial"/>
            </a:endParaRPr>
          </a:p>
        </p:txBody>
      </p:sp>
      <p:sp>
        <p:nvSpPr>
          <p:cNvPr id="337" name="Google Shape;337;p10"/>
          <p:cNvSpPr txBox="1"/>
          <p:nvPr/>
        </p:nvSpPr>
        <p:spPr>
          <a:xfrm>
            <a:off x="198946" y="3592116"/>
            <a:ext cx="1912231" cy="120032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GB" sz="2400" b="1" i="0" u="none" strike="noStrike" cap="none" dirty="0">
                <a:solidFill>
                  <a:schemeClr val="dk1"/>
                </a:solidFill>
                <a:latin typeface="Helvetica Neue"/>
                <a:ea typeface="Helvetica Neue"/>
                <a:cs typeface="Helvetica Neue"/>
                <a:sym typeface="Helvetica Neue"/>
              </a:rPr>
              <a:t>Abus physique/ sexuel</a:t>
            </a:r>
            <a:endParaRPr sz="1400" b="0" i="0" u="none" strike="noStrike" cap="none" dirty="0">
              <a:solidFill>
                <a:srgbClr val="000000"/>
              </a:solidFill>
              <a:latin typeface="Arial"/>
              <a:ea typeface="Arial"/>
              <a:cs typeface="Arial"/>
              <a:sym typeface="Arial"/>
            </a:endParaRPr>
          </a:p>
        </p:txBody>
      </p:sp>
      <p:sp>
        <p:nvSpPr>
          <p:cNvPr id="338" name="Google Shape;338;p10"/>
          <p:cNvSpPr txBox="1"/>
          <p:nvPr/>
        </p:nvSpPr>
        <p:spPr>
          <a:xfrm>
            <a:off x="64025" y="1322604"/>
            <a:ext cx="2951175" cy="193899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fr-FR" sz="2400" b="1" i="0" u="none" strike="noStrike" cap="none" dirty="0">
                <a:solidFill>
                  <a:schemeClr val="dk1"/>
                </a:solidFill>
                <a:latin typeface="Helvetica Neue"/>
                <a:ea typeface="Helvetica Neue"/>
                <a:cs typeface="Helvetica Neue"/>
                <a:sym typeface="Helvetica Neue"/>
              </a:rPr>
              <a:t>Mauvaises conditions de vie et de travail : </a:t>
            </a:r>
            <a:r>
              <a:rPr lang="fr-FR" sz="2400" i="0" u="none" strike="noStrike" cap="none" dirty="0">
                <a:solidFill>
                  <a:schemeClr val="dk1"/>
                </a:solidFill>
                <a:latin typeface="Helvetica Neue"/>
                <a:ea typeface="Helvetica Neue"/>
                <a:cs typeface="Helvetica Neue"/>
                <a:sym typeface="Helvetica Neue"/>
              </a:rPr>
              <a:t>dans la rue, en groupe, avec l'employeur </a:t>
            </a:r>
            <a:endParaRPr sz="2400" i="0" u="none" strike="noStrike" cap="none" dirty="0">
              <a:solidFill>
                <a:schemeClr val="dk1"/>
              </a:solidFill>
              <a:latin typeface="Helvetica Neue"/>
              <a:ea typeface="Helvetica Neue"/>
              <a:cs typeface="Helvetica Neue"/>
              <a:sym typeface="Helvetica Neue"/>
            </a:endParaRPr>
          </a:p>
        </p:txBody>
      </p:sp>
      <p:sp>
        <p:nvSpPr>
          <p:cNvPr id="339" name="Google Shape;339;p10"/>
          <p:cNvSpPr txBox="1"/>
          <p:nvPr/>
        </p:nvSpPr>
        <p:spPr>
          <a:xfrm>
            <a:off x="3974591" y="3509800"/>
            <a:ext cx="3014104" cy="15696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fr-FR" sz="2400" b="1" i="0" u="none" strike="noStrike" cap="none" dirty="0">
                <a:solidFill>
                  <a:schemeClr val="dk1"/>
                </a:solidFill>
                <a:latin typeface="Helvetica Neue"/>
                <a:ea typeface="Helvetica Neue"/>
                <a:cs typeface="Helvetica Neue"/>
                <a:sym typeface="Helvetica Neue"/>
              </a:rPr>
              <a:t>Détresse psychosociale/problèmes de santé mentale</a:t>
            </a:r>
            <a:endParaRPr sz="1400" b="0" i="0" u="none" strike="noStrike" cap="none" dirty="0">
              <a:solidFill>
                <a:srgbClr val="000000"/>
              </a:solidFill>
              <a:latin typeface="Arial"/>
              <a:ea typeface="Arial"/>
              <a:cs typeface="Arial"/>
              <a:sym typeface="Arial"/>
            </a:endParaRPr>
          </a:p>
        </p:txBody>
      </p:sp>
      <p:sp>
        <p:nvSpPr>
          <p:cNvPr id="340" name="Google Shape;340;p10"/>
          <p:cNvSpPr txBox="1"/>
          <p:nvPr/>
        </p:nvSpPr>
        <p:spPr>
          <a:xfrm>
            <a:off x="3835158" y="5186652"/>
            <a:ext cx="2798397" cy="1415732"/>
          </a:xfrm>
          <a:prstGeom prst="rect">
            <a:avLst/>
          </a:prstGeom>
          <a:noFill/>
          <a:ln>
            <a:noFill/>
          </a:ln>
        </p:spPr>
        <p:txBody>
          <a:bodyPr spcFirstLastPara="1" wrap="square" lIns="91425" tIns="45700" rIns="91425" bIns="45700" anchor="t" anchorCtr="0">
            <a:spAutoFit/>
          </a:bodyPr>
          <a:lstStyle/>
          <a:p>
            <a:pPr algn="ctr">
              <a:buSzPts val="2400"/>
            </a:pPr>
            <a:r>
              <a:rPr lang="fr-FR" sz="2400" b="0" i="0" u="none" strike="noStrike" cap="none" dirty="0">
                <a:solidFill>
                  <a:schemeClr val="dk1"/>
                </a:solidFill>
                <a:latin typeface="Helvetica Neue"/>
                <a:ea typeface="Helvetica Neue"/>
                <a:cs typeface="Helvetica Neue"/>
                <a:sym typeface="Helvetica Neue"/>
              </a:rPr>
              <a:t>Travailler avec des </a:t>
            </a:r>
            <a:r>
              <a:rPr lang="en-GB" sz="2400" b="1" dirty="0">
                <a:solidFill>
                  <a:schemeClr val="dk1"/>
                </a:solidFill>
                <a:latin typeface="Helvetica Neue"/>
                <a:ea typeface="Helvetica Neue"/>
                <a:cs typeface="Helvetica Neue"/>
                <a:sym typeface="Helvetica Neue"/>
              </a:rPr>
              <a:t>m</a:t>
            </a:r>
            <a:r>
              <a:rPr lang="en-GB" sz="2400" b="1" i="0" u="none" strike="noStrike" cap="none" dirty="0">
                <a:solidFill>
                  <a:schemeClr val="dk1"/>
                </a:solidFill>
                <a:latin typeface="Helvetica Neue"/>
                <a:ea typeface="Helvetica Neue"/>
                <a:cs typeface="Helvetica Neue"/>
                <a:sym typeface="Helvetica Neue"/>
              </a:rPr>
              <a:t>atériaux/tâches dangereux</a:t>
            </a:r>
            <a:endParaRPr lang="en-GB"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endParaRPr sz="1400" b="1" i="0" u="none" strike="noStrike" cap="none" dirty="0">
              <a:solidFill>
                <a:srgbClr val="000000"/>
              </a:solidFill>
              <a:latin typeface="Arial"/>
              <a:ea typeface="Arial"/>
              <a:cs typeface="Arial"/>
              <a:sym typeface="Arial"/>
            </a:endParaRPr>
          </a:p>
        </p:txBody>
      </p:sp>
      <p:sp>
        <p:nvSpPr>
          <p:cNvPr id="341" name="Google Shape;341;p10"/>
          <p:cNvSpPr txBox="1"/>
          <p:nvPr/>
        </p:nvSpPr>
        <p:spPr>
          <a:xfrm>
            <a:off x="4908138" y="1536513"/>
            <a:ext cx="1912231" cy="83099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GB" sz="2400" b="1" i="0" u="none" strike="noStrike" cap="none" dirty="0">
                <a:solidFill>
                  <a:schemeClr val="dk1"/>
                </a:solidFill>
                <a:latin typeface="Helvetica Neue"/>
                <a:ea typeface="Helvetica Neue"/>
                <a:cs typeface="Helvetica Neue"/>
                <a:sym typeface="Helvetica Neue"/>
              </a:rPr>
              <a:t>Réseau d'appui</a:t>
            </a:r>
            <a:endParaRPr sz="1400" b="0" i="0" u="none" strike="noStrike" cap="none" dirty="0">
              <a:solidFill>
                <a:srgbClr val="000000"/>
              </a:solidFill>
              <a:latin typeface="Arial"/>
              <a:ea typeface="Arial"/>
              <a:cs typeface="Arial"/>
              <a:sym typeface="Arial"/>
            </a:endParaRPr>
          </a:p>
        </p:txBody>
      </p:sp>
      <p:pic>
        <p:nvPicPr>
          <p:cNvPr id="342" name="Google Shape;342;p10"/>
          <p:cNvPicPr preferRelativeResize="0"/>
          <p:nvPr/>
        </p:nvPicPr>
        <p:blipFill rotWithShape="1">
          <a:blip r:embed="rId3">
            <a:alphaModFix/>
          </a:blip>
          <a:srcRect/>
          <a:stretch/>
        </p:blipFill>
        <p:spPr>
          <a:xfrm>
            <a:off x="7082193" y="286704"/>
            <a:ext cx="4655741" cy="2608520"/>
          </a:xfrm>
          <a:prstGeom prst="rect">
            <a:avLst/>
          </a:prstGeom>
          <a:noFill/>
          <a:ln>
            <a:noFill/>
          </a:ln>
        </p:spPr>
      </p:pic>
      <p:sp>
        <p:nvSpPr>
          <p:cNvPr id="343" name="Google Shape;343;p10"/>
          <p:cNvSpPr/>
          <p:nvPr/>
        </p:nvSpPr>
        <p:spPr>
          <a:xfrm>
            <a:off x="3247602" y="2463009"/>
            <a:ext cx="3829270" cy="83095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fr-FR" sz="2400" b="1" i="0" u="none" strike="noStrike" cap="none" dirty="0">
                <a:solidFill>
                  <a:schemeClr val="dk1"/>
                </a:solidFill>
                <a:latin typeface="Helvetica Neue"/>
                <a:ea typeface="Helvetica Neue"/>
                <a:cs typeface="Helvetica Neue"/>
                <a:sym typeface="Helvetica Neue"/>
              </a:rPr>
              <a:t>Maladie aiguë, blessure, déficience, décès </a:t>
            </a:r>
            <a:endParaRPr sz="2400" b="1" i="0" u="none" strike="noStrike" cap="none" dirty="0">
              <a:solidFill>
                <a:schemeClr val="dk1"/>
              </a:solidFill>
              <a:latin typeface="Helvetica Neue"/>
              <a:ea typeface="Helvetica Neue"/>
              <a:cs typeface="Helvetica Neue"/>
              <a:sym typeface="Helvetica Neue"/>
            </a:endParaRPr>
          </a:p>
        </p:txBody>
      </p:sp>
      <p:pic>
        <p:nvPicPr>
          <p:cNvPr id="344" name="Google Shape;344;p10"/>
          <p:cNvPicPr preferRelativeResize="0"/>
          <p:nvPr/>
        </p:nvPicPr>
        <p:blipFill rotWithShape="1">
          <a:blip r:embed="rId4">
            <a:alphaModFix/>
          </a:blip>
          <a:srcRect/>
          <a:stretch/>
        </p:blipFill>
        <p:spPr>
          <a:xfrm>
            <a:off x="5385269" y="169928"/>
            <a:ext cx="1435100" cy="939800"/>
          </a:xfrm>
          <a:prstGeom prst="rect">
            <a:avLst/>
          </a:prstGeom>
          <a:noFill/>
          <a:ln>
            <a:noFill/>
          </a:ln>
        </p:spPr>
      </p:pic>
      <p:sp>
        <p:nvSpPr>
          <p:cNvPr id="345" name="Google Shape;345;p10"/>
          <p:cNvSpPr txBox="1"/>
          <p:nvPr/>
        </p:nvSpPr>
        <p:spPr>
          <a:xfrm>
            <a:off x="7111514" y="5874627"/>
            <a:ext cx="1912232" cy="83095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GB" sz="2400" b="1" i="0" u="none" strike="noStrike" cap="none" dirty="0">
                <a:solidFill>
                  <a:schemeClr val="dk1"/>
                </a:solidFill>
                <a:latin typeface="Helvetica Neue"/>
                <a:ea typeface="Helvetica Neue"/>
                <a:cs typeface="Helvetica Neue"/>
                <a:sym typeface="Helvetica Neue"/>
              </a:rPr>
              <a:t>Facteurs de protection</a:t>
            </a:r>
            <a:endParaRPr sz="2400" b="0" i="0" u="none" strike="noStrike" cap="none" dirty="0">
              <a:solidFill>
                <a:schemeClr val="dk1"/>
              </a:solidFill>
              <a:latin typeface="Helvetica Neue"/>
              <a:ea typeface="Helvetica Neue"/>
              <a:cs typeface="Helvetica Neue"/>
              <a:sym typeface="Helvetica Neue"/>
            </a:endParaRPr>
          </a:p>
        </p:txBody>
      </p:sp>
    </p:spTree>
  </p:cSld>
  <p:clrMapOvr>
    <a:masterClrMapping/>
  </p:clrMapOvr>
</p:sld>
</file>

<file path=ppt/theme/theme1.xml><?xml version="1.0" encoding="utf-8"?>
<a:theme xmlns:a="http://schemas.openxmlformats.org/drawingml/2006/main" name="Office Theme">
  <a:themeElements>
    <a:clrScheme name="Custom 3">
      <a:dk1>
        <a:srgbClr val="545554"/>
      </a:dk1>
      <a:lt1>
        <a:srgbClr val="FFFFFF"/>
      </a:lt1>
      <a:dk2>
        <a:srgbClr val="212E3B"/>
      </a:dk2>
      <a:lt2>
        <a:srgbClr val="E7E6E6"/>
      </a:lt2>
      <a:accent1>
        <a:srgbClr val="02628C"/>
      </a:accent1>
      <a:accent2>
        <a:srgbClr val="0388C5"/>
      </a:accent2>
      <a:accent3>
        <a:srgbClr val="97467C"/>
      </a:accent3>
      <a:accent4>
        <a:srgbClr val="94CC7A"/>
      </a:accent4>
      <a:accent5>
        <a:srgbClr val="029FA0"/>
      </a:accent5>
      <a:accent6>
        <a:srgbClr val="405D78"/>
      </a:accent6>
      <a:hlink>
        <a:srgbClr val="67B7DB"/>
      </a:hlink>
      <a:folHlink>
        <a:srgbClr val="36A1D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1281</TotalTime>
  <Words>8165</Words>
  <Application>Microsoft Office PowerPoint</Application>
  <PresentationFormat>Grand écran</PresentationFormat>
  <Paragraphs>429</Paragraphs>
  <Slides>28</Slides>
  <Notes>28</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28</vt:i4>
      </vt:variant>
    </vt:vector>
  </HeadingPairs>
  <TitlesOfParts>
    <vt:vector size="32" baseType="lpstr">
      <vt:lpstr>Helvetica Neue</vt:lpstr>
      <vt:lpstr>Arial</vt:lpstr>
      <vt:lpstr>Calibri</vt:lpstr>
      <vt:lpstr>Office Theme</vt:lpstr>
      <vt:lpstr>Présentation PowerPoint</vt:lpstr>
      <vt:lpstr>Présentation PowerPoint</vt:lpstr>
      <vt:lpstr>Présentation PowerPoint</vt:lpstr>
      <vt:lpstr>DISCUSSION : QU’EN PENSEZ-VOUS ? </vt:lpstr>
      <vt:lpstr>DISCUSSION : DANAH</vt:lpstr>
      <vt:lpstr>DISCUSSION : AMARA</vt:lpstr>
      <vt:lpstr>DISCUSSION : MATEO</vt:lpstr>
      <vt:lpstr>DISCUSSION : JOYCE</vt:lpstr>
      <vt:lpstr>DISCUSSION : SADAD</vt:lpstr>
      <vt:lpstr>POURQUOI LA SANTÉ ET LE TRAVAIL DES ENFANTS ?</vt:lpstr>
      <vt:lpstr>Présentation PowerPoint</vt:lpstr>
      <vt:lpstr>Présentation PowerPoint</vt:lpstr>
      <vt:lpstr>Présentation PowerPoint</vt:lpstr>
      <vt:lpstr>Présentation PowerPoint</vt:lpstr>
      <vt:lpstr>Présentation PowerPoint</vt:lpstr>
      <vt:lpstr>Présentation PowerPoint</vt:lpstr>
      <vt:lpstr>ABORDER LE TRAVAIL DES ENFANTS GRÂCE AUX SOINS DE SANTÉ</vt:lpstr>
      <vt:lpstr>ACTIVITÉ : QUE FERIEZ-VOUS ?</vt:lpstr>
      <vt:lpstr>QUE POURRAIT-ON  FAIRE POUR DANAH ?  </vt:lpstr>
      <vt:lpstr>QUE POURRAIT-ON FAIRE POUR AMARA? </vt:lpstr>
      <vt:lpstr>QUE POURRAIT-ON  FAIRE POUR MATEO ?</vt:lpstr>
      <vt:lpstr>QUE POURRAIT-ON  FAIRE POUR JOYCE?</vt:lpstr>
      <vt:lpstr>QUE POURRAIT-ON  FAIRE POUR SADAD ?</vt:lpstr>
      <vt:lpstr>Présentation PowerPoint</vt:lpstr>
      <vt:lpstr>Présentation PowerPoint</vt:lpstr>
      <vt:lpstr>Présentation PowerPoint</vt:lpstr>
      <vt:lpstr>ACTIVITÉ : PLANIFICATION D'ACTIONS POUR ÉLARGIR LES OPPORTUNITÉS DE LUTTE CONTRE LE TRAVAIL DES ENFANTS</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Colleen Fitzgerald</dc:creator>
  <cp:lastModifiedBy>Dominique Mwepu</cp:lastModifiedBy>
  <cp:revision>72</cp:revision>
  <dcterms:created xsi:type="dcterms:W3CDTF">2017-12-20T18:51:03Z</dcterms:created>
  <dcterms:modified xsi:type="dcterms:W3CDTF">2023-05-11T05:12:22Z</dcterms:modified>
</cp:coreProperties>
</file>