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Helvetica Neue"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gqjtw+jIYsgtEf7pYzqANFlUPzW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5306BF8-292F-4BC9-95A4-872DF42D9F14}">
  <a:tblStyle styleId="{25306BF8-292F-4BC9-95A4-872DF42D9F14}"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E6485C6-648F-4A81-9685-E67094398B5B}"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FE8EC"/>
          </a:solidFill>
        </a:fill>
      </a:tcStyle>
    </a:wholeTbl>
    <a:band1H>
      <a:tcTxStyle b="off" i="off"/>
      <a:tcStyle>
        <a:tcBdr/>
        <a:fill>
          <a:solidFill>
            <a:srgbClr val="DDCED6"/>
          </a:solidFill>
        </a:fill>
      </a:tcStyle>
    </a:band1H>
    <a:band2H>
      <a:tcTxStyle b="off" i="off"/>
      <a:tcStyle>
        <a:tcBdr/>
      </a:tcStyle>
    </a:band2H>
    <a:band1V>
      <a:tcTxStyle b="off" i="off"/>
      <a:tcStyle>
        <a:tcBdr/>
        <a:fill>
          <a:solidFill>
            <a:srgbClr val="DDCED6"/>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3"/>
          </a:solidFill>
        </a:fill>
      </a:tcStyle>
    </a:lastCol>
    <a:firstCol>
      <a:tcTxStyle b="on" i="off">
        <a:font>
          <a:latin typeface="Calibri"/>
          <a:ea typeface="Calibri"/>
          <a:cs typeface="Calibri"/>
        </a:font>
        <a:schemeClr val="lt1"/>
      </a:tcTxStyle>
      <a:tcStyle>
        <a:tcBdr/>
        <a:fill>
          <a:solidFill>
            <a:schemeClr val="accent3"/>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3"/>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3"/>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987" autoAdjust="0"/>
  </p:normalViewPr>
  <p:slideViewPr>
    <p:cSldViewPr snapToGrid="0">
      <p:cViewPr varScale="1">
        <p:scale>
          <a:sx n="61" d="100"/>
          <a:sy n="61" d="100"/>
        </p:scale>
        <p:origin x="149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customschemas.google.com/relationships/presentationmetadata" Target="metadata"/><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1" name="Google Shape;23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9" name="Google Shape;30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7" name="Google Shape;33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0" dirty="0">
                <a:solidFill>
                  <a:schemeClr val="dk1"/>
                </a:solidFill>
                <a:latin typeface="Calibri"/>
                <a:ea typeface="Calibri"/>
                <a:cs typeface="Calibri"/>
                <a:sym typeface="Calibri"/>
              </a:rPr>
              <a:t>Cette diapositive est facultative pour les participants qui coordonnent l'action contre le travail des enfants, que ce soit au sein d'une organisation ou avec d'autres acteurs inter-agences/secteurs</a:t>
            </a:r>
            <a:r>
              <a:rPr lang="en-GB" sz="1200" b="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b="0" dirty="0">
                <a:solidFill>
                  <a:schemeClr val="dk1"/>
                </a:solidFill>
                <a:latin typeface="Calibri"/>
                <a:ea typeface="Calibri"/>
                <a:cs typeface="Calibri"/>
                <a:sym typeface="Calibri"/>
              </a:rPr>
              <a:t>Pour une planification coordonnée de la réponse multisectorielle, impliquer les secteurs pertinents et travailler avec des acteurs multisectoriels, dans la mesure du possible, en reliant les plans de réponse aux stratégies existantes en matière de travail des enfants et aux programmes de lutte contre le travail des enfants avant et après une crise, et en s'appuyant sur les leçons apprises. Intégrer le travail des enfants et les PFTE dans des stratégies plus larges de protection, de protection de l'enfance, de SAMS, d'éducation, de santé et de nutrition, et inclure des actions de préparation aux situations d'urgence, des stratégies de sortie de crise et de plaidoyer</a:t>
            </a:r>
            <a:r>
              <a:rPr lang="en-GB" sz="1200" b="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b="0" dirty="0">
                <a:solidFill>
                  <a:schemeClr val="dk1"/>
                </a:solidFill>
                <a:latin typeface="Calibri"/>
                <a:ea typeface="Calibri"/>
                <a:cs typeface="Calibri"/>
                <a:sym typeface="Calibri"/>
              </a:rPr>
              <a:t>Pour développer des stratégies de SAMS afin d'atténuer et de traiter les facteurs de risque du travail des enfants, identifier les facteurs de risque du travail des enfants par le biais d'une analyse de situation, d'une planification stratégique et d'une coordination inter- et intra-sectorielles ; allouer du temps et des ressources pour que les acteurs de SAMS puissent participer, mener une analyse conjointe sur les relations entre l'insécurité alimentaire et les risques de protection, y compris le travail des enfants ; développer des stratégies de réponse intégrées et multisectorielles pour lutter contre le travail des enfants, étayées par des interventions de SAMS et des interventions économiques ayant des liens avec la protection de l'enfance, l'éducation et d'autres stratégies pertinentes ; impliquer les acteurs concernés de la communauté, les entreprises locales, les syndicats et/ou les acteurs du secteur privé ; soutenir la coordination inter-agences et intersectorielle et la gestion de l'information sur le travail des enfants au niveau local, national, sous-national et local</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Aider à garantir que les acteurs de la SAMS collaborent avec la protection de l'enfance/le bien-être social et d'autres acteurs pertinents pour atteindre les enfants et les familles présentant des facteurs de risque de travail des enfants, y compris ceux qui sont " invisibles " ou difficiles à atteindre ; intégrer les interventions de la SAMS et de la protection visant à soutenir les enfants en situation de travail des enfants, y compris les PFTE ; soutenir les services ou structures communautaires formels et informels ; développer/participer à des voies de référencement entre la SAMS, la protection de l'enfance et d'autres acteurs pour les enfants dans ou à risque de travail des enfants ; développer des directives inter-agences, spécifiques au contexte, pour les interventions de la SAMS et de la CVA, y compris le cash contre travail impliquant des adolescents ayant dépassé l'âge minimum de travail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ainsi que des critères de ciblage, des restrictions et des conditionnalités de la CVA, des procédures de sauvegarde, des types d'activités acceptables et inacceptables et des directives pour le suivi et le référencement.</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br>
              <a:rPr lang="en-GB" sz="1200" dirty="0">
                <a:solidFill>
                  <a:schemeClr val="dk1"/>
                </a:solidFill>
                <a:latin typeface="Calibri"/>
                <a:ea typeface="Calibri"/>
                <a:cs typeface="Calibri"/>
                <a:sym typeface="Calibri"/>
              </a:rPr>
            </a:br>
            <a:endParaRPr b="0" dirty="0"/>
          </a:p>
        </p:txBody>
      </p:sp>
      <p:sp>
        <p:nvSpPr>
          <p:cNvPr id="361" name="Google Shape;36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370" name="Google Shape;37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77" name="Google Shape;37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 ciblage et la sélection pour les programmes de SAMS ont un potentiel significatif pour inclure les ménages qui sont vulnérables au travail des enfants ou qui sont astreints au travail des enfants, lorsque : </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critères et la sélection ont été informés par une analyse de la situation spécifique au contexte, le cadre juridique et la stratégie de réponse, et l'implication des familles et des communautés pour identifier les types mis en avant par les communautés ainsi que les formes " plus acceptées " qui peuvent être ignorées. Parfois, les programmes de SAMS peuvent exclure les familles vulnérables avec des enfants astreints au travail des enfants si, par exemple, les programmes sont basés sur un ciblage démographique. Plusieurs actions peuvent contribuer à élargir les critères pour les ménages vulnérables, comme accepter les référencements des acteurs du TE/PE/gestion de cas/éducation ou s'assurer que les facteurs de risque du travail des enfants font partie des critères de vulnérabilité ou sont considérés séparément des critères de vulnérabilité existants. Il y a également un certain nombre de risques qui doivent être pris en compte et atténués, tels que les critères de ciblage constituant un facteur d'attraction pour le travail des enfants, par exemple l'utilisation du « travail des enfants dans la famille » comme principal critère d'éligibilité à l'aide peut conduire les familles à retirer les enfants de l'école pour les faire entrer dans le travail des enfants afin de recevoir une aide ; la charge de travail des enfants à la maison ou dans les activités traditionnelles de subsistance augmente lorsque les adultes participent aux moyens de subsistance ; ou la stigmatisation, la discrimination, les problèmes de sécurité supplémentaires augmentent lorsque l'on cible les adolescents en situation/à risque de ou anciennement en situation de travail des enfants comme bénéficiaires directs. </a:t>
            </a:r>
          </a:p>
          <a:p>
            <a:pPr marL="0" lvl="0" indent="0" algn="l" rtl="0">
              <a:lnSpc>
                <a:spcPct val="100000"/>
              </a:lnSpc>
              <a:spcBef>
                <a:spcPts val="0"/>
              </a:spcBef>
              <a:spcAft>
                <a:spcPts val="0"/>
              </a:spcAft>
              <a:buSzPts val="1400"/>
              <a:buNone/>
            </a:pPr>
            <a:endParaRPr dirty="0"/>
          </a:p>
        </p:txBody>
      </p:sp>
      <p:sp>
        <p:nvSpPr>
          <p:cNvPr id="384" name="Google Shape;38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90" name="Google Shape;39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sz="1100" dirty="0">
              <a:solidFill>
                <a:schemeClr val="dk1"/>
              </a:solidFill>
              <a:latin typeface="Calibri"/>
              <a:ea typeface="Calibri"/>
              <a:cs typeface="Calibri"/>
              <a:sym typeface="Calibri"/>
            </a:endParaRPr>
          </a:p>
        </p:txBody>
      </p:sp>
      <p:sp>
        <p:nvSpPr>
          <p:cNvPr id="398" name="Google Shape;39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06" name="Google Shape;40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2" name="Google Shape;41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39" name="Google Shape;23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1" name="Google Shape;42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9" name="Google Shape;4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37" name="Google Shape;43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44" name="Google Shape;44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1" name="Google Shape;45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58" name="Google Shape;45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5" name="Google Shape;46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dirty="0">
                <a:solidFill>
                  <a:srgbClr val="97467D"/>
                </a:solidFill>
              </a:rPr>
              <a:t>PAR LE BIAIS DE LA SAMS ET DES PROGRAMMES ÉCONOMIQUES</a:t>
            </a:r>
            <a:endParaRPr dirty="0"/>
          </a:p>
        </p:txBody>
      </p:sp>
      <p:sp>
        <p:nvSpPr>
          <p:cNvPr id="470" name="Google Shape;47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42900" marR="0" lvl="0" indent="-190500" algn="l" rtl="0">
              <a:lnSpc>
                <a:spcPct val="100000"/>
              </a:lnSpc>
              <a:spcBef>
                <a:spcPts val="0"/>
              </a:spcBef>
              <a:spcAft>
                <a:spcPts val="0"/>
              </a:spcAft>
              <a:buClr>
                <a:schemeClr val="dk2"/>
              </a:buClr>
              <a:buSzPts val="2400"/>
              <a:buFont typeface="Arial"/>
              <a:buNone/>
            </a:pPr>
            <a:endParaRPr dirty="0">
              <a:latin typeface="Calibri"/>
              <a:ea typeface="Calibri"/>
              <a:cs typeface="Calibri"/>
              <a:sym typeface="Calibri"/>
            </a:endParaRPr>
          </a:p>
        </p:txBody>
      </p:sp>
      <p:sp>
        <p:nvSpPr>
          <p:cNvPr id="476" name="Google Shape;47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3" name="Google Shape;48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sz="1200" dirty="0"/>
          </a:p>
        </p:txBody>
      </p:sp>
      <p:sp>
        <p:nvSpPr>
          <p:cNvPr id="246" name="Google Shape;24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90" name="Google Shape;49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97" name="Google Shape;497;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05" name="Google Shape;505;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4" name="Google Shape;2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dirty="0">
                <a:solidFill>
                  <a:schemeClr val="dk2"/>
                </a:solidFill>
              </a:rPr>
              <a:t>Risque </a:t>
            </a:r>
            <a:endParaRPr dirty="0"/>
          </a:p>
          <a:p>
            <a:pPr marL="0" lvl="0" indent="0" algn="l" rtl="0">
              <a:lnSpc>
                <a:spcPct val="100000"/>
              </a:lnSpc>
              <a:spcBef>
                <a:spcPts val="0"/>
              </a:spcBef>
              <a:spcAft>
                <a:spcPts val="0"/>
              </a:spcAft>
              <a:buSzPts val="1400"/>
              <a:buNone/>
            </a:pPr>
            <a:r>
              <a:rPr lang="fr-FR" sz="1200" dirty="0">
                <a:solidFill>
                  <a:schemeClr val="dk2"/>
                </a:solidFill>
              </a:rPr>
              <a:t>Accès limité à un travail léger ou décent pour les adolescents</a:t>
            </a:r>
            <a:r>
              <a:rPr lang="en-GB" sz="1200" dirty="0">
                <a:solidFill>
                  <a:schemeClr val="dk2"/>
                </a:solidFill>
              </a:rPr>
              <a:t>  </a:t>
            </a:r>
            <a:endParaRPr dirty="0"/>
          </a:p>
          <a:p>
            <a:pPr marL="0" lvl="0" indent="0" algn="l" rtl="0">
              <a:lnSpc>
                <a:spcPct val="100000"/>
              </a:lnSpc>
              <a:spcBef>
                <a:spcPts val="0"/>
              </a:spcBef>
              <a:spcAft>
                <a:spcPts val="0"/>
              </a:spcAft>
              <a:buSzPts val="1400"/>
              <a:buNone/>
            </a:pPr>
            <a:r>
              <a:rPr lang="en-GB" sz="1200" dirty="0">
                <a:solidFill>
                  <a:schemeClr val="dk2"/>
                </a:solidFill>
              </a:rPr>
              <a:t>• </a:t>
            </a:r>
            <a:r>
              <a:rPr lang="fr-FR" sz="1200" dirty="0">
                <a:solidFill>
                  <a:schemeClr val="dk2"/>
                </a:solidFill>
              </a:rPr>
              <a:t>Perte de terres, de moyens de subsistance et insécurité alimentaire</a:t>
            </a:r>
            <a:r>
              <a:rPr lang="en-GB" sz="1200" dirty="0">
                <a:solidFill>
                  <a:schemeClr val="dk2"/>
                </a:solidFill>
              </a:rPr>
              <a:t>  </a:t>
            </a:r>
            <a:endParaRPr dirty="0"/>
          </a:p>
          <a:p>
            <a:pPr marL="28575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rPr>
              <a:t>Pauvreté de revenu et manque d'accès aux besoins de base</a:t>
            </a:r>
            <a:r>
              <a:rPr lang="en-GB" sz="1200" dirty="0">
                <a:solidFill>
                  <a:schemeClr val="dk2"/>
                </a:solidFill>
              </a:rPr>
              <a:t>  </a:t>
            </a:r>
            <a:endParaRPr dirty="0"/>
          </a:p>
          <a:p>
            <a:pPr marL="285750" lvl="0" indent="-285750" algn="l" rtl="0">
              <a:lnSpc>
                <a:spcPct val="100000"/>
              </a:lnSpc>
              <a:spcBef>
                <a:spcPts val="0"/>
              </a:spcBef>
              <a:spcAft>
                <a:spcPts val="0"/>
              </a:spcAft>
              <a:buClr>
                <a:schemeClr val="dk2"/>
              </a:buClr>
              <a:buSzPts val="1200"/>
              <a:buFont typeface="Arial"/>
              <a:buChar char="•"/>
            </a:pPr>
            <a:r>
              <a:rPr lang="en-GB" sz="1200" dirty="0">
                <a:solidFill>
                  <a:schemeClr val="dk2"/>
                </a:solidFill>
              </a:rPr>
              <a:t>Manque de documentation • Accès limité à l'information </a:t>
            </a:r>
            <a:endParaRPr dirty="0"/>
          </a:p>
          <a:p>
            <a:pPr marL="28575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rPr>
              <a:t>Manque d'adultes disponibles dans la famille qui peuvent travailler</a:t>
            </a:r>
            <a:r>
              <a:rPr lang="en-GB" sz="1200" dirty="0">
                <a:solidFill>
                  <a:schemeClr val="dk2"/>
                </a:solidFill>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Sens de responsabilité de prendre en charge la famille/de contribuer au revenu familial</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Combiner l'école et le travail</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Connaissance limitée des risques professionnels et de la sécurité</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Accès limité aux équipements de protection, à la formation ou à la supervision</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Pauvreté et chocs de revenus du ménage</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Chômage du (des) tuteur(s)</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Absence, décès, mauvaise santé ou déficience d'un ou de plusieurs tuteurs importants ou d'un ou de plusieurs bourreaux</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Membres de la famille dans des activités illicites ou d'exploitation</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Manque de compréhension du cadre juridique, des dangers et des conséquences du travail des enfants</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Perte des moyens de subsistance ou de l'accès à la terre</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Insécurité alimentaire ou dépendance vis-à-vis de l'aide</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Obstacles à un travail décent et sûr pour les enfants plus âgés, au-dessus de l'âge minimum de travail mais en dessous de 18 ans</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Travail des enfants lié aux routes migratoires ou au travail saisonnier</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Fourniture inadéquate ou inappropriée de l'aide humanitaire, y compris l'absence de garanties dans l'aide humanitaire pour prévenir le travail des enfants</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Modèles d'exploitation de la main-d'œuvre et de migration</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Économies informelles et travail non réglementé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Accès limité au marché du travail formel pour les réfugiés, les demandeurs d'asile, les migrants et les autres groupes exclus</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Services débordés, notamment les forces de l'ordre, les travailleurs sociaux, la justice et d'autres services essentiels</a:t>
            </a:r>
            <a:r>
              <a:rPr lang="en-GB" sz="1200" dirty="0">
                <a:solidFill>
                  <a:schemeClr val="dk2"/>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2"/>
              </a:buClr>
              <a:buSzPts val="1200"/>
              <a:buFont typeface="Calibri"/>
              <a:buNone/>
            </a:pPr>
            <a:r>
              <a:rPr lang="fr-FR" sz="1200" dirty="0">
                <a:solidFill>
                  <a:schemeClr val="dk2"/>
                </a:solidFill>
                <a:latin typeface="Calibri"/>
                <a:ea typeface="Calibri"/>
                <a:cs typeface="Calibri"/>
                <a:sym typeface="Calibri"/>
              </a:rPr>
              <a:t>Services et mise en œuvre des politiques dotés de ressources suffisantes</a:t>
            </a:r>
            <a:r>
              <a:rPr lang="en-GB" sz="1200" dirty="0">
                <a:solidFill>
                  <a:schemeClr val="dk2"/>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2"/>
              </a:buClr>
              <a:buSzPts val="1200"/>
              <a:buFont typeface="Calibri"/>
              <a:buNone/>
            </a:pPr>
            <a:r>
              <a:rPr lang="fr-FR" sz="1200" dirty="0">
                <a:solidFill>
                  <a:schemeClr val="dk2"/>
                </a:solidFill>
                <a:latin typeface="Calibri"/>
                <a:ea typeface="Calibri"/>
                <a:cs typeface="Calibri"/>
                <a:sym typeface="Calibri"/>
              </a:rPr>
              <a:t>Cadre juridique et politiques solides et inclusifs en matière de travail des enfants</a:t>
            </a:r>
            <a:r>
              <a:rPr lang="en-GB" sz="1200" dirty="0">
                <a:solidFill>
                  <a:schemeClr val="dk2"/>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2"/>
              </a:buClr>
              <a:buSzPts val="1200"/>
              <a:buFont typeface="Calibri"/>
              <a:buNone/>
            </a:pPr>
            <a:r>
              <a:rPr lang="fr-FR" sz="1200" dirty="0">
                <a:solidFill>
                  <a:schemeClr val="dk2"/>
                </a:solidFill>
                <a:latin typeface="Calibri"/>
                <a:ea typeface="Calibri"/>
                <a:cs typeface="Calibri"/>
                <a:sym typeface="Calibri"/>
              </a:rPr>
              <a:t>Disponibilité d'un travail décent pour les adultes et les jeunes âgés de moins de 18 ans et au-dessus de l'âge minimum de travail</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200" dirty="0">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b="1" dirty="0">
                <a:solidFill>
                  <a:schemeClr val="dk2"/>
                </a:solidFill>
                <a:latin typeface="Calibri"/>
                <a:ea typeface="Calibri"/>
                <a:cs typeface="Calibri"/>
                <a:sym typeface="Calibri"/>
              </a:rPr>
              <a:t>FACTEURS DE RISQUE DU TRAVAIL DES ENFANTS ASSOCIÉS AUX PROGRAMMES DE SAMS</a:t>
            </a:r>
            <a:r>
              <a:rPr lang="en-GB" sz="1200" b="1" dirty="0">
                <a:solidFill>
                  <a:schemeClr val="dk2"/>
                </a:solidFill>
                <a:latin typeface="Calibri"/>
                <a:ea typeface="Calibri"/>
                <a:cs typeface="Calibri"/>
                <a:sym typeface="Calibri"/>
              </a:rPr>
              <a:t> </a:t>
            </a:r>
            <a:endParaRPr sz="1200" dirty="0">
              <a:solidFill>
                <a:schemeClr val="dk2"/>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Les programmes de SAMS peuvent agir comme un facteur d'attraction du travail des enfants lorsque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ils créent de nouvelles opportunités de travail alors que l'offre de main d'œuvre adulte est insuffisante, et que la demande est satisfaite par les enfants ;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parents participent à des programmes de SAMS et ont par conséquent moins de temps à consacrer aux tâches domestiques et aux prises en charge, et les enfants, en particulier les filles, assument cette charge au détriment de leur éducation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parents ou d'autres membres adultes de la famille trouvent de nouveaux moyens de subsistance ou des activités génératrices de revenus et utilisent les enfants pour s'occuper de leur activité génératrice de revenus traditionnelle ou de l'entreprise familiale ;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 cash contre travail, le travail à domicile ou d'autres activités génératrices de revenus pour les parents sont en fait effectués par leurs enfants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ils utilisent ou s'appuient sur des chaînes d'approvisionnement, des industries ou des entreprises qui utilisent le travail des enfants et les acteurs de la SAMS ne parviennent pas à y remédier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programmes de moyens de subsistance des jeunes n'incluent pas les moins de 18 ans </a:t>
            </a:r>
            <a:r>
              <a:rPr lang="en-GB" sz="1200" dirty="0">
                <a:solidFill>
                  <a:schemeClr val="dk2"/>
                </a:solidFill>
                <a:latin typeface="Calibri"/>
                <a:ea typeface="Calibri"/>
                <a:cs typeface="Calibri"/>
                <a:sym typeface="Calibri"/>
              </a:rPr>
              <a:t>–</a:t>
            </a:r>
            <a:r>
              <a:rPr lang="fr-FR" sz="1200" dirty="0">
                <a:solidFill>
                  <a:schemeClr val="dk2"/>
                </a:solidFill>
                <a:latin typeface="Calibri"/>
                <a:ea typeface="Calibri"/>
                <a:cs typeface="Calibri"/>
                <a:sym typeface="Calibri"/>
              </a:rPr>
              <a:t> ce qui laisse des lacunes dans les programmes pour les adolescents ayant dépassé l'âge minimum pour travailler et exacerbe les vulnérabilités existantes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familles utilisent des enfants pour la distribution, la collecte, la préparation, l'achat ou la vente de l'aide alimentaire humanitaire et les acteurs de la SAMS ne parviennent pas à atténuer ces risques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familles qui n'ont pas la capacité de gérer l'aide alimentaire ou le soutien aux moyens de subsistance, par exemple les ménages dirigés par des enfants ou les familles dont les parents sont handicapés ou malades, ne reçoivent pas d'aide supplémentaire pour protéger les enfants contre le travail des enfants ;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les populations vulnérables sont exclues de l'assistance </a:t>
            </a:r>
            <a:r>
              <a:rPr lang="en-GB" sz="1200" dirty="0">
                <a:solidFill>
                  <a:schemeClr val="dk2"/>
                </a:solidFill>
                <a:latin typeface="Calibri"/>
                <a:ea typeface="Calibri"/>
                <a:cs typeface="Calibri"/>
                <a:sym typeface="Calibri"/>
              </a:rPr>
              <a:t>–</a:t>
            </a:r>
            <a:r>
              <a:rPr lang="fr-FR" sz="1200" dirty="0">
                <a:solidFill>
                  <a:schemeClr val="dk2"/>
                </a:solidFill>
                <a:latin typeface="Calibri"/>
                <a:ea typeface="Calibri"/>
                <a:cs typeface="Calibri"/>
                <a:sym typeface="Calibri"/>
              </a:rPr>
              <a:t> par exemple, les réfugiés, les personnes déplacées à l'intérieur de leur pays et les populations migrantes, qui sont exclues des programmes de subsistance parce qu'elles n'ont pas accès au marché du travail formel, peuvent être plus susceptibles de recourir au travail des enfants comme mécanisme d'adaptation négatif ; </a:t>
            </a:r>
            <a:endParaRPr dirty="0"/>
          </a:p>
          <a:p>
            <a:pPr marL="0" lvl="0" indent="0" algn="l" rtl="0">
              <a:lnSpc>
                <a:spcPct val="100000"/>
              </a:lnSpc>
              <a:spcBef>
                <a:spcPts val="0"/>
              </a:spcBef>
              <a:spcAft>
                <a:spcPts val="0"/>
              </a:spcAft>
              <a:buSzPts val="1400"/>
              <a:buNone/>
            </a:pPr>
            <a:r>
              <a:rPr lang="en-GB" sz="1200" dirty="0">
                <a:solidFill>
                  <a:schemeClr val="dk2"/>
                </a:solidFill>
                <a:latin typeface="Calibri"/>
                <a:ea typeface="Calibri"/>
                <a:cs typeface="Calibri"/>
                <a:sym typeface="Calibri"/>
              </a:rPr>
              <a:t>·  </a:t>
            </a:r>
            <a:r>
              <a:rPr lang="fr-FR" sz="1200" dirty="0">
                <a:solidFill>
                  <a:schemeClr val="dk2"/>
                </a:solidFill>
                <a:latin typeface="Calibri"/>
                <a:ea typeface="Calibri"/>
                <a:cs typeface="Calibri"/>
                <a:sym typeface="Calibri"/>
              </a:rPr>
              <a:t>lorsque le travail ou les conditions dans lesquelles se déroulent les moyens de subsistance des jeunes ou le cash contre travail présentent des risques pour les adolescents, tels que des débris, des eaux de crue, des toxines ou des engins non explosés</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sz="1200" dirty="0">
              <a:solidFill>
                <a:schemeClr val="dk2"/>
              </a:solidFill>
              <a:latin typeface="Calibri"/>
              <a:ea typeface="Calibri"/>
              <a:cs typeface="Calibri"/>
              <a:sym typeface="Calibri"/>
            </a:endParaRPr>
          </a:p>
          <a:p>
            <a:pPr marL="285750" marR="0" lvl="0" indent="-209550" algn="l" rtl="0">
              <a:lnSpc>
                <a:spcPct val="100000"/>
              </a:lnSpc>
              <a:spcBef>
                <a:spcPts val="0"/>
              </a:spcBef>
              <a:spcAft>
                <a:spcPts val="0"/>
              </a:spcAft>
              <a:buClr>
                <a:schemeClr val="dk1"/>
              </a:buClr>
              <a:buSzPts val="1200"/>
              <a:buFont typeface="Arial"/>
              <a:buNone/>
            </a:pPr>
            <a:endParaRPr sz="1200" dirty="0">
              <a:solidFill>
                <a:schemeClr val="dk2"/>
              </a:solidFill>
              <a:latin typeface="Calibri"/>
              <a:ea typeface="Calibri"/>
              <a:cs typeface="Calibri"/>
              <a:sym typeface="Calibri"/>
            </a:endParaRPr>
          </a:p>
          <a:p>
            <a:pPr marL="285750" marR="0" lvl="0" indent="-209550" algn="l" rtl="0">
              <a:lnSpc>
                <a:spcPct val="100000"/>
              </a:lnSpc>
              <a:spcBef>
                <a:spcPts val="0"/>
              </a:spcBef>
              <a:spcAft>
                <a:spcPts val="0"/>
              </a:spcAft>
              <a:buClr>
                <a:schemeClr val="dk1"/>
              </a:buClr>
              <a:buSzPts val="1200"/>
              <a:buFont typeface="Arial"/>
              <a:buNone/>
            </a:pPr>
            <a:endParaRPr sz="1200" dirty="0">
              <a:solidFill>
                <a:schemeClr val="dk2"/>
              </a:solidFill>
              <a:latin typeface="Calibri"/>
              <a:ea typeface="Calibri"/>
              <a:cs typeface="Calibri"/>
              <a:sym typeface="Calibri"/>
            </a:endParaRPr>
          </a:p>
          <a:p>
            <a:pPr marL="285750" marR="0" lvl="0" indent="-209550" algn="l" rtl="0">
              <a:lnSpc>
                <a:spcPct val="100000"/>
              </a:lnSpc>
              <a:spcBef>
                <a:spcPts val="0"/>
              </a:spcBef>
              <a:spcAft>
                <a:spcPts val="0"/>
              </a:spcAft>
              <a:buClr>
                <a:schemeClr val="dk1"/>
              </a:buClr>
              <a:buSzPts val="1200"/>
              <a:buFont typeface="Arial"/>
              <a:buNone/>
            </a:pPr>
            <a:endParaRPr sz="1200" b="1" dirty="0">
              <a:solidFill>
                <a:schemeClr val="dk2"/>
              </a:solidFill>
              <a:latin typeface="Calibri"/>
              <a:ea typeface="Calibri"/>
              <a:cs typeface="Calibri"/>
              <a:sym typeface="Calibri"/>
            </a:endParaRPr>
          </a:p>
          <a:p>
            <a:pPr marL="285750" lvl="0" indent="-209550" algn="l" rtl="0">
              <a:lnSpc>
                <a:spcPct val="100000"/>
              </a:lnSpc>
              <a:spcBef>
                <a:spcPts val="0"/>
              </a:spcBef>
              <a:spcAft>
                <a:spcPts val="0"/>
              </a:spcAft>
              <a:buClr>
                <a:schemeClr val="dk1"/>
              </a:buClr>
              <a:buSzPts val="1200"/>
              <a:buFont typeface="Arial"/>
              <a:buNone/>
            </a:pPr>
            <a:endParaRPr sz="1200" dirty="0">
              <a:solidFill>
                <a:schemeClr val="dk2"/>
              </a:solidFill>
            </a:endParaRPr>
          </a:p>
          <a:p>
            <a:pPr marL="285750" lvl="0" indent="-209550" algn="l" rtl="0">
              <a:lnSpc>
                <a:spcPct val="100000"/>
              </a:lnSpc>
              <a:spcBef>
                <a:spcPts val="0"/>
              </a:spcBef>
              <a:spcAft>
                <a:spcPts val="0"/>
              </a:spcAft>
              <a:buClr>
                <a:schemeClr val="dk1"/>
              </a:buClr>
              <a:buSzPts val="1200"/>
              <a:buFont typeface="Arial"/>
              <a:buNone/>
            </a:pPr>
            <a:endParaRPr sz="1200" dirty="0">
              <a:solidFill>
                <a:schemeClr val="dk2"/>
              </a:solidFill>
            </a:endParaRPr>
          </a:p>
          <a:p>
            <a:pPr marL="285750" lvl="0" indent="-285750" algn="l" rtl="0">
              <a:lnSpc>
                <a:spcPct val="100000"/>
              </a:lnSpc>
              <a:spcBef>
                <a:spcPts val="0"/>
              </a:spcBef>
              <a:spcAft>
                <a:spcPts val="0"/>
              </a:spcAft>
              <a:buClr>
                <a:schemeClr val="dk2"/>
              </a:buClr>
              <a:buSzPts val="1200"/>
              <a:buFont typeface="Arial"/>
              <a:buChar char="•"/>
            </a:pPr>
            <a:r>
              <a:rPr lang="en-GB" sz="1200" dirty="0">
                <a:solidFill>
                  <a:schemeClr val="dk2"/>
                </a:solidFill>
              </a:rPr>
              <a:t>Protecteur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rPr>
              <a:t>Protection sociale et filets de sécurité</a:t>
            </a:r>
            <a:r>
              <a:rPr lang="en-GB" sz="1200" dirty="0">
                <a:solidFill>
                  <a:schemeClr val="dk2"/>
                </a:solidFill>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rPr>
              <a:t>Éducation de qualité et travail décent disponibles</a:t>
            </a:r>
            <a:r>
              <a:rPr lang="en-GB" sz="1200" dirty="0">
                <a:solidFill>
                  <a:schemeClr val="dk2"/>
                </a:solidFill>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rPr>
              <a:t>Revenu adéquat et sûr pour les membres adultes de la famille</a:t>
            </a:r>
            <a:r>
              <a:rPr lang="en-GB" sz="1200" dirty="0">
                <a:solidFill>
                  <a:schemeClr val="dk2"/>
                </a:solidFill>
              </a:rPr>
              <a:t> • </a:t>
            </a:r>
            <a:r>
              <a:rPr lang="fr-FR" sz="1200" dirty="0">
                <a:solidFill>
                  <a:schemeClr val="dk2"/>
                </a:solidFill>
              </a:rPr>
              <a:t>Accès à la sécurité alimentaire, aux services de base et à l'information</a:t>
            </a:r>
            <a:r>
              <a:rPr lang="en-GB" sz="1200" dirty="0">
                <a:solidFill>
                  <a:schemeClr val="dk2"/>
                </a:solidFill>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Sensibilisation aux risques, au travail des enfants, aux droits des enfants et aux services disponibles</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Bonne compréhension de la sécurité et de la protection sur le lieu de travail</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Participation à des activités appropriées et sûres des enfants</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Emploi ou revenu adéquat et sûr </a:t>
            </a:r>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pour les adultes du ménage </a:t>
            </a:r>
            <a:r>
              <a:rPr lang="en-GB" sz="1200" dirty="0">
                <a:solidFill>
                  <a:schemeClr val="dk2"/>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2"/>
                </a:solidFill>
                <a:latin typeface="Calibri"/>
                <a:ea typeface="Calibri"/>
                <a:cs typeface="Calibri"/>
                <a:sym typeface="Calibri"/>
              </a:rPr>
              <a:t>Ménage en situation de sécurité alimentaire</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Informations sur le cadre juridique et l'accès aux possibilités de travail léger ou décent pour les enfants</a:t>
            </a:r>
            <a:r>
              <a:rPr lang="en-GB" sz="1200" dirty="0">
                <a:solidFill>
                  <a:schemeClr val="dk2"/>
                </a:solidFill>
                <a:latin typeface="Calibri"/>
                <a:ea typeface="Calibri"/>
                <a:cs typeface="Calibri"/>
                <a:sym typeface="Calibri"/>
              </a:rPr>
              <a:t>  </a:t>
            </a:r>
            <a:endParaRPr dirty="0"/>
          </a:p>
          <a:p>
            <a:pPr marL="285750" marR="0" lvl="0" indent="-285750" algn="l" rtl="0">
              <a:lnSpc>
                <a:spcPct val="100000"/>
              </a:lnSpc>
              <a:spcBef>
                <a:spcPts val="0"/>
              </a:spcBef>
              <a:spcAft>
                <a:spcPts val="0"/>
              </a:spcAft>
              <a:buClr>
                <a:schemeClr val="dk2"/>
              </a:buClr>
              <a:buSzPts val="1200"/>
              <a:buFont typeface="Arial"/>
              <a:buChar char="•"/>
            </a:pPr>
            <a:r>
              <a:rPr lang="fr-FR" sz="1200" dirty="0">
                <a:solidFill>
                  <a:schemeClr val="dk2"/>
                </a:solidFill>
                <a:latin typeface="Calibri"/>
                <a:ea typeface="Calibri"/>
                <a:cs typeface="Calibri"/>
                <a:sym typeface="Calibri"/>
              </a:rPr>
              <a:t>Possibilités de travail décent pour les jeunes et les adultes, y compris ceux souffrant d'un handicap</a:t>
            </a:r>
            <a:r>
              <a:rPr lang="en-GB" sz="1200" dirty="0">
                <a:solidFill>
                  <a:schemeClr val="dk2"/>
                </a:solidFill>
                <a:latin typeface="Calibri"/>
                <a:ea typeface="Calibri"/>
                <a:cs typeface="Calibri"/>
                <a:sym typeface="Calibri"/>
              </a:rPr>
              <a:t> </a:t>
            </a:r>
            <a:endParaRPr dirty="0"/>
          </a:p>
          <a:p>
            <a:pPr marL="285750" marR="0" lvl="0" indent="-209550" algn="l" rtl="0">
              <a:lnSpc>
                <a:spcPct val="100000"/>
              </a:lnSpc>
              <a:spcBef>
                <a:spcPts val="0"/>
              </a:spcBef>
              <a:spcAft>
                <a:spcPts val="0"/>
              </a:spcAft>
              <a:buClr>
                <a:schemeClr val="dk1"/>
              </a:buClr>
              <a:buSzPts val="1200"/>
              <a:buFont typeface="Arial"/>
              <a:buNone/>
            </a:pPr>
            <a:endParaRPr sz="1200" b="1" dirty="0">
              <a:solidFill>
                <a:schemeClr val="dk2"/>
              </a:solidFill>
              <a:latin typeface="Calibri"/>
              <a:ea typeface="Calibri"/>
              <a:cs typeface="Calibri"/>
              <a:sym typeface="Calibri"/>
            </a:endParaRPr>
          </a:p>
          <a:p>
            <a:pPr marL="285750" marR="0" lvl="0" indent="-209550" algn="l" rtl="0">
              <a:lnSpc>
                <a:spcPct val="100000"/>
              </a:lnSpc>
              <a:spcBef>
                <a:spcPts val="0"/>
              </a:spcBef>
              <a:spcAft>
                <a:spcPts val="0"/>
              </a:spcAft>
              <a:buClr>
                <a:schemeClr val="dk1"/>
              </a:buClr>
              <a:buSzPts val="1200"/>
              <a:buFont typeface="Arial"/>
              <a:buNone/>
            </a:pPr>
            <a:endParaRPr sz="1200" dirty="0">
              <a:solidFill>
                <a:schemeClr val="dk2"/>
              </a:solidFill>
            </a:endParaRPr>
          </a:p>
          <a:p>
            <a:pPr marL="285750" marR="0" lvl="0" indent="-209550" algn="l" rtl="0">
              <a:lnSpc>
                <a:spcPct val="100000"/>
              </a:lnSpc>
              <a:spcBef>
                <a:spcPts val="0"/>
              </a:spcBef>
              <a:spcAft>
                <a:spcPts val="0"/>
              </a:spcAft>
              <a:buClr>
                <a:schemeClr val="dk1"/>
              </a:buClr>
              <a:buSzPts val="1200"/>
              <a:buFont typeface="Arial"/>
              <a:buNone/>
            </a:pPr>
            <a:endParaRPr sz="1200" dirty="0">
              <a:solidFill>
                <a:schemeClr val="dk2"/>
              </a:solidFill>
            </a:endParaRPr>
          </a:p>
          <a:p>
            <a:pPr marL="285750" lvl="0" indent="-285750" algn="l" rtl="0">
              <a:lnSpc>
                <a:spcPct val="100000"/>
              </a:lnSpc>
              <a:spcBef>
                <a:spcPts val="0"/>
              </a:spcBef>
              <a:spcAft>
                <a:spcPts val="0"/>
              </a:spcAft>
              <a:buClr>
                <a:schemeClr val="dk2"/>
              </a:buClr>
              <a:buSzPts val="1200"/>
              <a:buFont typeface="Arial"/>
              <a:buChar char="•"/>
            </a:pPr>
            <a:r>
              <a:rPr lang="en-GB" sz="1200" dirty="0">
                <a:solidFill>
                  <a:schemeClr val="dk2"/>
                </a:solidFill>
              </a:rPr>
              <a:t>Pull</a:t>
            </a:r>
            <a:endParaRPr dirty="0"/>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croissance rapide </a:t>
            </a:r>
            <a:r>
              <a:rPr lang="fr-FR" sz="1200" b="0" cap="small" dirty="0">
                <a:solidFill>
                  <a:schemeClr val="dk2"/>
                </a:solidFill>
                <a:latin typeface="Calibri"/>
                <a:ea typeface="Calibri"/>
                <a:cs typeface="Calibri"/>
                <a:sym typeface="Calibri"/>
              </a:rPr>
              <a:t>de la reconstruction et des secteurs de réponse</a:t>
            </a:r>
            <a:endParaRPr sz="1200" b="0" dirty="0">
              <a:solidFill>
                <a:schemeClr val="dk2"/>
              </a:solidFill>
            </a:endParaRPr>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main-d'œuvre adulte insuffisante </a:t>
            </a:r>
            <a:r>
              <a:rPr lang="fr-FR" sz="1200" b="0" cap="small" dirty="0">
                <a:solidFill>
                  <a:schemeClr val="dk2"/>
                </a:solidFill>
                <a:latin typeface="Calibri"/>
                <a:ea typeface="Calibri"/>
                <a:cs typeface="Calibri"/>
                <a:sym typeface="Calibri"/>
              </a:rPr>
              <a:t>due aux décès, aux handicaps, aux migrations, etc</a:t>
            </a:r>
            <a:r>
              <a:rPr lang="en-GB" sz="1200" cap="small" dirty="0">
                <a:solidFill>
                  <a:schemeClr val="dk2"/>
                </a:solidFill>
                <a:latin typeface="Calibri"/>
                <a:ea typeface="Calibri"/>
                <a:cs typeface="Calibri"/>
                <a:sym typeface="Calibri"/>
              </a:rPr>
              <a:t>. </a:t>
            </a:r>
            <a:endParaRPr sz="1200" dirty="0">
              <a:solidFill>
                <a:schemeClr val="dk2"/>
              </a:solidFill>
            </a:endParaRPr>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employeurs offrant de répondre aux besoins de base</a:t>
            </a:r>
            <a:r>
              <a:rPr lang="en-GB" sz="1200" b="1" cap="small" dirty="0">
                <a:solidFill>
                  <a:schemeClr val="dk2"/>
                </a:solidFill>
                <a:latin typeface="Calibri"/>
                <a:ea typeface="Calibri"/>
                <a:cs typeface="Calibri"/>
                <a:sym typeface="Calibri"/>
              </a:rPr>
              <a:t>: </a:t>
            </a:r>
            <a:r>
              <a:rPr lang="fr-FR" sz="1200" cap="small" dirty="0">
                <a:solidFill>
                  <a:schemeClr val="dk2"/>
                </a:solidFill>
                <a:latin typeface="Calibri"/>
                <a:ea typeface="Calibri"/>
                <a:cs typeface="Calibri"/>
                <a:sym typeface="Calibri"/>
              </a:rPr>
              <a:t>logement, nourriture, éducation, etc. moins disponibles après la crise.</a:t>
            </a:r>
            <a:r>
              <a:rPr lang="en-GB" sz="1200" cap="small" dirty="0">
                <a:solidFill>
                  <a:schemeClr val="dk2"/>
                </a:solidFill>
                <a:latin typeface="Calibri"/>
                <a:ea typeface="Calibri"/>
                <a:cs typeface="Calibri"/>
                <a:sym typeface="Calibri"/>
              </a:rPr>
              <a:t>. </a:t>
            </a:r>
            <a:endParaRPr sz="1200" dirty="0">
              <a:solidFill>
                <a:schemeClr val="dk2"/>
              </a:solidFill>
            </a:endParaRPr>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aide humanitaire créant une forte demande de main-d'œuvre adulte </a:t>
            </a:r>
            <a:r>
              <a:rPr lang="fr-FR" sz="1200" b="0" cap="small" dirty="0">
                <a:solidFill>
                  <a:schemeClr val="dk2"/>
                </a:solidFill>
                <a:latin typeface="Calibri"/>
                <a:ea typeface="Calibri"/>
                <a:cs typeface="Calibri"/>
                <a:sym typeface="Calibri"/>
              </a:rPr>
              <a:t>qui ne peut être satisfaite par les adultes seuls</a:t>
            </a:r>
            <a:r>
              <a:rPr lang="en-GB" sz="1200" cap="small" dirty="0">
                <a:solidFill>
                  <a:schemeClr val="dk2"/>
                </a:solidFill>
                <a:latin typeface="Calibri"/>
                <a:ea typeface="Calibri"/>
                <a:cs typeface="Calibri"/>
                <a:sym typeface="Calibri"/>
              </a:rPr>
              <a:t>. </a:t>
            </a:r>
            <a:endParaRPr sz="1200" dirty="0">
              <a:solidFill>
                <a:schemeClr val="dk2"/>
              </a:solidFill>
            </a:endParaRPr>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Attraction vers des travaux plus néfastes, </a:t>
            </a:r>
            <a:r>
              <a:rPr lang="fr-FR" sz="1200" b="0" cap="small" dirty="0">
                <a:solidFill>
                  <a:schemeClr val="dk2"/>
                </a:solidFill>
                <a:latin typeface="Calibri"/>
                <a:ea typeface="Calibri"/>
                <a:cs typeface="Calibri"/>
                <a:sym typeface="Calibri"/>
              </a:rPr>
              <a:t>des activités illicites, des groupes armés, etc., pour répondre aux besoins fondamentaux, gagner de l'argent, etc</a:t>
            </a:r>
            <a:r>
              <a:rPr lang="en-GB" sz="1200" cap="small" dirty="0">
                <a:solidFill>
                  <a:schemeClr val="dk2"/>
                </a:solidFill>
                <a:latin typeface="Calibri"/>
                <a:ea typeface="Calibri"/>
                <a:cs typeface="Calibri"/>
                <a:sym typeface="Calibri"/>
              </a:rPr>
              <a:t>. </a:t>
            </a:r>
            <a:endParaRPr sz="1200" dirty="0">
              <a:solidFill>
                <a:schemeClr val="dk2"/>
              </a:solidFill>
            </a:endParaRPr>
          </a:p>
          <a:p>
            <a:pPr marL="277813" marR="0" lvl="0" indent="-277813" algn="l" rtl="0">
              <a:lnSpc>
                <a:spcPct val="100000"/>
              </a:lnSpc>
              <a:spcBef>
                <a:spcPts val="0"/>
              </a:spcBef>
              <a:spcAft>
                <a:spcPts val="0"/>
              </a:spcAft>
              <a:buClr>
                <a:schemeClr val="dk2"/>
              </a:buClr>
              <a:buSzPts val="2400"/>
              <a:buFont typeface="Noto Sans Symbols"/>
              <a:buChar char="▪"/>
            </a:pPr>
            <a:r>
              <a:rPr lang="fr-FR" sz="1200" b="1" cap="small" dirty="0">
                <a:solidFill>
                  <a:schemeClr val="dk2"/>
                </a:solidFill>
                <a:latin typeface="Calibri"/>
                <a:ea typeface="Calibri"/>
                <a:cs typeface="Calibri"/>
                <a:sym typeface="Calibri"/>
              </a:rPr>
              <a:t>manque d'application des lois laissant place à l'exploitation</a:t>
            </a:r>
            <a:r>
              <a:rPr lang="en-GB" sz="1200" b="1" cap="small" dirty="0">
                <a:solidFill>
                  <a:schemeClr val="dk2"/>
                </a:solidFill>
                <a:latin typeface="Calibri"/>
                <a:ea typeface="Calibri"/>
                <a:cs typeface="Calibri"/>
                <a:sym typeface="Calibri"/>
              </a:rPr>
              <a:t>   </a:t>
            </a:r>
            <a:endParaRPr sz="1200" dirty="0">
              <a:solidFill>
                <a:schemeClr val="dk2"/>
              </a:solidFill>
            </a:endParaRPr>
          </a:p>
          <a:p>
            <a:pPr marL="285750" lvl="0" indent="-209550" algn="l" rtl="0">
              <a:lnSpc>
                <a:spcPct val="100000"/>
              </a:lnSpc>
              <a:spcBef>
                <a:spcPts val="0"/>
              </a:spcBef>
              <a:spcAft>
                <a:spcPts val="0"/>
              </a:spcAft>
              <a:buClr>
                <a:schemeClr val="dk1"/>
              </a:buClr>
              <a:buSzPts val="1200"/>
              <a:buFont typeface="Arial"/>
              <a:buNone/>
            </a:pPr>
            <a:endParaRPr sz="1200" dirty="0">
              <a:solidFill>
                <a:schemeClr val="dk2"/>
              </a:solidFill>
            </a:endParaRPr>
          </a:p>
          <a:p>
            <a:pPr marL="285750" lvl="0" indent="-285750" algn="l" rtl="0">
              <a:lnSpc>
                <a:spcPct val="100000"/>
              </a:lnSpc>
              <a:spcBef>
                <a:spcPts val="0"/>
              </a:spcBef>
              <a:spcAft>
                <a:spcPts val="0"/>
              </a:spcAft>
              <a:buClr>
                <a:schemeClr val="dk2"/>
              </a:buClr>
              <a:buSzPts val="1200"/>
              <a:buFont typeface="Arial"/>
              <a:buChar char="•"/>
            </a:pPr>
            <a:r>
              <a:rPr lang="en-GB" dirty="0">
                <a:solidFill>
                  <a:schemeClr val="dk2"/>
                </a:solidFill>
              </a:rPr>
              <a:t>Push </a:t>
            </a:r>
            <a:endParaRPr dirty="0"/>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impact sur le ménage : </a:t>
            </a:r>
            <a:r>
              <a:rPr lang="fr-FR" sz="1200" b="0" cap="small" dirty="0">
                <a:solidFill>
                  <a:schemeClr val="dk2"/>
                </a:solidFill>
                <a:latin typeface="Calibri"/>
                <a:ea typeface="Calibri"/>
                <a:cs typeface="Calibri"/>
                <a:sym typeface="Calibri"/>
              </a:rPr>
              <a:t>perte de revenus, de logement, de sécurité, de travail décent pour les adultes, de rôles de genre</a:t>
            </a:r>
            <a:r>
              <a:rPr lang="en-GB" sz="1200" b="0" cap="small" dirty="0">
                <a:solidFill>
                  <a:schemeClr val="dk2"/>
                </a:solidFill>
                <a:latin typeface="Calibri"/>
                <a:ea typeface="Calibri"/>
                <a:cs typeface="Calibri"/>
                <a:sym typeface="Calibri"/>
              </a:rPr>
              <a:t> </a:t>
            </a:r>
            <a:endParaRPr sz="1200" b="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changements soudains dans la composition de la famille : </a:t>
            </a:r>
            <a:r>
              <a:rPr lang="fr-FR" sz="1200" b="0" cap="small" dirty="0">
                <a:solidFill>
                  <a:schemeClr val="dk2"/>
                </a:solidFill>
                <a:latin typeface="Calibri"/>
                <a:ea typeface="Calibri"/>
                <a:cs typeface="Calibri"/>
                <a:sym typeface="Calibri"/>
              </a:rPr>
              <a:t>décès, départ, maladie, handicap, séparation familiale, enfants non accompagnés qui entraînent une lourde charge pour les enfants et un travail plus néfaste</a:t>
            </a:r>
            <a:r>
              <a:rPr lang="en-GB" sz="1200" cap="small" dirty="0">
                <a:solidFill>
                  <a:schemeClr val="dk2"/>
                </a:solidFill>
                <a:latin typeface="Calibri"/>
                <a:ea typeface="Calibri"/>
                <a:cs typeface="Calibri"/>
                <a:sym typeface="Calibri"/>
              </a:rPr>
              <a:t> </a:t>
            </a:r>
            <a:endParaRPr sz="120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mauvaises récoltes/perte d'actifs productifs : </a:t>
            </a:r>
            <a:r>
              <a:rPr lang="fr-FR" sz="1200" b="0" cap="small" dirty="0">
                <a:solidFill>
                  <a:schemeClr val="dk2"/>
                </a:solidFill>
                <a:latin typeface="Calibri"/>
                <a:ea typeface="Calibri"/>
                <a:cs typeface="Calibri"/>
                <a:sym typeface="Calibri"/>
              </a:rPr>
              <a:t>les enfants contribuent à la production de nourriture et de revenus</a:t>
            </a:r>
            <a:r>
              <a:rPr lang="en-GB" sz="1200" b="0" cap="small" dirty="0">
                <a:solidFill>
                  <a:schemeClr val="dk2"/>
                </a:solidFill>
                <a:latin typeface="Calibri"/>
                <a:ea typeface="Calibri"/>
                <a:cs typeface="Calibri"/>
                <a:sym typeface="Calibri"/>
              </a:rPr>
              <a:t>  </a:t>
            </a:r>
            <a:endParaRPr sz="1200" b="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accès réduit à l'éducation : </a:t>
            </a:r>
            <a:r>
              <a:rPr lang="fr-FR" sz="1200" b="0" cap="small" dirty="0">
                <a:solidFill>
                  <a:schemeClr val="dk2"/>
                </a:solidFill>
                <a:latin typeface="Calibri"/>
                <a:ea typeface="Calibri"/>
                <a:cs typeface="Calibri"/>
                <a:sym typeface="Calibri"/>
              </a:rPr>
              <a:t>installations dangereuses ou endommagées, capacités limitées, manque de soutien à l'éducation, participation à d'autres activités</a:t>
            </a:r>
            <a:r>
              <a:rPr lang="en-GB" sz="1200" b="0" cap="small" dirty="0">
                <a:solidFill>
                  <a:schemeClr val="dk2"/>
                </a:solidFill>
                <a:latin typeface="Calibri"/>
                <a:ea typeface="Calibri"/>
                <a:cs typeface="Calibri"/>
                <a:sym typeface="Calibri"/>
              </a:rPr>
              <a:t>  </a:t>
            </a:r>
            <a:endParaRPr sz="1200" b="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modification des schémas de migration : </a:t>
            </a:r>
            <a:r>
              <a:rPr lang="fr-FR" sz="1200" b="0" cap="small" dirty="0">
                <a:solidFill>
                  <a:schemeClr val="dk2"/>
                </a:solidFill>
                <a:latin typeface="Calibri"/>
                <a:ea typeface="Calibri"/>
                <a:cs typeface="Calibri"/>
                <a:sym typeface="Calibri"/>
              </a:rPr>
              <a:t>recherche de nourriture ou de travail </a:t>
            </a:r>
            <a:r>
              <a:rPr lang="en-GB" sz="1200" b="0" cap="small" dirty="0">
                <a:solidFill>
                  <a:schemeClr val="dk2"/>
                </a:solidFill>
                <a:latin typeface="Calibri"/>
                <a:ea typeface="Calibri"/>
                <a:cs typeface="Calibri"/>
                <a:sym typeface="Calibri"/>
              </a:rPr>
              <a:t>  </a:t>
            </a:r>
            <a:endParaRPr sz="1200" b="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accent mis sur la survie immédiate et les jeunes enfants </a:t>
            </a:r>
            <a:r>
              <a:rPr lang="fr-FR" sz="1200" b="0" cap="small" dirty="0">
                <a:solidFill>
                  <a:schemeClr val="dk2"/>
                </a:solidFill>
                <a:latin typeface="Calibri"/>
                <a:ea typeface="Calibri"/>
                <a:cs typeface="Calibri"/>
                <a:sym typeface="Calibri"/>
              </a:rPr>
              <a:t>peuvent pousser les plus âgés à travailler</a:t>
            </a:r>
            <a:r>
              <a:rPr lang="en-GB" sz="1200" b="0" cap="small" dirty="0">
                <a:solidFill>
                  <a:schemeClr val="dk2"/>
                </a:solidFill>
                <a:latin typeface="Calibri"/>
                <a:ea typeface="Calibri"/>
                <a:cs typeface="Calibri"/>
                <a:sym typeface="Calibri"/>
              </a:rPr>
              <a:t>  </a:t>
            </a:r>
            <a:endParaRPr sz="1200" b="0" dirty="0">
              <a:solidFill>
                <a:schemeClr val="dk2"/>
              </a:solidFill>
              <a:latin typeface="Calibri"/>
              <a:ea typeface="Calibri"/>
              <a:cs typeface="Calibri"/>
              <a:sym typeface="Calibri"/>
            </a:endParaRPr>
          </a:p>
          <a:p>
            <a:pPr marL="277813" marR="0" lvl="0" indent="-277813" algn="l" rtl="0">
              <a:lnSpc>
                <a:spcPct val="100000"/>
              </a:lnSpc>
              <a:spcBef>
                <a:spcPts val="0"/>
              </a:spcBef>
              <a:spcAft>
                <a:spcPts val="0"/>
              </a:spcAft>
              <a:buClr>
                <a:schemeClr val="dk2"/>
              </a:buClr>
              <a:buSzPts val="2200"/>
              <a:buFont typeface="Noto Sans Symbols"/>
              <a:buChar char="▪"/>
            </a:pPr>
            <a:r>
              <a:rPr lang="fr-FR" sz="1200" b="1" cap="small" dirty="0">
                <a:solidFill>
                  <a:schemeClr val="dk2"/>
                </a:solidFill>
                <a:latin typeface="Calibri"/>
                <a:ea typeface="Calibri"/>
                <a:cs typeface="Calibri"/>
                <a:sym typeface="Calibri"/>
              </a:rPr>
              <a:t>méconnaissance des lois et de la législation, </a:t>
            </a:r>
            <a:r>
              <a:rPr lang="fr-FR" sz="1200" b="0" cap="small" dirty="0">
                <a:solidFill>
                  <a:schemeClr val="dk2"/>
                </a:solidFill>
                <a:latin typeface="Calibri"/>
                <a:ea typeface="Calibri"/>
                <a:cs typeface="Calibri"/>
                <a:sym typeface="Calibri"/>
              </a:rPr>
              <a:t>en particulier après les mouvements de population</a:t>
            </a:r>
            <a:r>
              <a:rPr lang="en-GB" sz="1200" b="0" cap="small" dirty="0">
                <a:solidFill>
                  <a:schemeClr val="dk2"/>
                </a:solidFill>
                <a:latin typeface="Calibri"/>
                <a:ea typeface="Calibri"/>
                <a:cs typeface="Calibri"/>
                <a:sym typeface="Calibri"/>
              </a:rPr>
              <a:t>  </a:t>
            </a:r>
            <a:endParaRPr b="0" dirty="0"/>
          </a:p>
          <a:p>
            <a:pPr marL="285750" lvl="0" indent="-209550" algn="l" rtl="0">
              <a:lnSpc>
                <a:spcPct val="100000"/>
              </a:lnSpc>
              <a:spcBef>
                <a:spcPts val="0"/>
              </a:spcBef>
              <a:spcAft>
                <a:spcPts val="0"/>
              </a:spcAft>
              <a:buClr>
                <a:schemeClr val="dk1"/>
              </a:buClr>
              <a:buSzPts val="1200"/>
              <a:buFont typeface="Arial"/>
              <a:buNone/>
            </a:pPr>
            <a:endParaRPr dirty="0">
              <a:solidFill>
                <a:schemeClr val="dk2"/>
              </a:solidFill>
            </a:endParaRPr>
          </a:p>
        </p:txBody>
      </p:sp>
      <p:sp>
        <p:nvSpPr>
          <p:cNvPr id="264" name="Google Shape;26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4" name="Google Shape;27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84" name="Google Shape;28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4" name="Google Shape;2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04" name="Google Shape;3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34"/>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4" name="Google Shape;14;p34"/>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34"/>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34"/>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3"/>
        <p:cNvGrpSpPr/>
        <p:nvPr/>
      </p:nvGrpSpPr>
      <p:grpSpPr>
        <a:xfrm>
          <a:off x="0" y="0"/>
          <a:ext cx="0" cy="0"/>
          <a:chOff x="0" y="0"/>
          <a:chExt cx="0" cy="0"/>
        </a:xfrm>
      </p:grpSpPr>
      <p:sp>
        <p:nvSpPr>
          <p:cNvPr id="74" name="Google Shape;74;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75" name="Google Shape;75;p43"/>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76" name="Google Shape;76;p43"/>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77" name="Google Shape;77;p4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4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4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0"/>
        <p:cNvGrpSpPr/>
        <p:nvPr/>
      </p:nvGrpSpPr>
      <p:grpSpPr>
        <a:xfrm>
          <a:off x="0" y="0"/>
          <a:ext cx="0" cy="0"/>
          <a:chOff x="0" y="0"/>
          <a:chExt cx="0" cy="0"/>
        </a:xfrm>
      </p:grpSpPr>
      <p:sp>
        <p:nvSpPr>
          <p:cNvPr id="81" name="Google Shape;81;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2" name="Google Shape;82;p4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3" name="Google Shape;83;p4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4" name="Google Shape;84;p4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86"/>
        <p:cNvGrpSpPr/>
        <p:nvPr/>
      </p:nvGrpSpPr>
      <p:grpSpPr>
        <a:xfrm>
          <a:off x="0" y="0"/>
          <a:ext cx="0" cy="0"/>
          <a:chOff x="0" y="0"/>
          <a:chExt cx="0" cy="0"/>
        </a:xfrm>
      </p:grpSpPr>
      <p:sp>
        <p:nvSpPr>
          <p:cNvPr id="87" name="Google Shape;87;p45"/>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8" name="Google Shape;88;p45"/>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9" name="Google Shape;89;p45"/>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90" name="Google Shape;90;p4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91" name="Google Shape;91;p4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4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93"/>
        <p:cNvGrpSpPr/>
        <p:nvPr/>
      </p:nvGrpSpPr>
      <p:grpSpPr>
        <a:xfrm>
          <a:off x="0" y="0"/>
          <a:ext cx="0" cy="0"/>
          <a:chOff x="0" y="0"/>
          <a:chExt cx="0" cy="0"/>
        </a:xfrm>
      </p:grpSpPr>
      <p:sp>
        <p:nvSpPr>
          <p:cNvPr id="94" name="Google Shape;94;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95" name="Google Shape;95;p46"/>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96" name="Google Shape;96;p46"/>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97" name="Google Shape;97;p4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4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4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00"/>
        <p:cNvGrpSpPr/>
        <p:nvPr/>
      </p:nvGrpSpPr>
      <p:grpSpPr>
        <a:xfrm>
          <a:off x="0" y="0"/>
          <a:ext cx="0" cy="0"/>
          <a:chOff x="0" y="0"/>
          <a:chExt cx="0" cy="0"/>
        </a:xfrm>
      </p:grpSpPr>
      <p:sp>
        <p:nvSpPr>
          <p:cNvPr id="101" name="Google Shape;101;p4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2" name="Google Shape;102;p47"/>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03" name="Google Shape;103;p47"/>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04" name="Google Shape;104;p47"/>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4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06"/>
        <p:cNvGrpSpPr/>
        <p:nvPr/>
      </p:nvGrpSpPr>
      <p:grpSpPr>
        <a:xfrm>
          <a:off x="0" y="0"/>
          <a:ext cx="0" cy="0"/>
          <a:chOff x="0" y="0"/>
          <a:chExt cx="0" cy="0"/>
        </a:xfrm>
      </p:grpSpPr>
      <p:sp>
        <p:nvSpPr>
          <p:cNvPr id="107" name="Google Shape;107;p48"/>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08" name="Google Shape;108;p4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4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4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11"/>
        <p:cNvGrpSpPr/>
        <p:nvPr/>
      </p:nvGrpSpPr>
      <p:grpSpPr>
        <a:xfrm>
          <a:off x="0" y="0"/>
          <a:ext cx="0" cy="0"/>
          <a:chOff x="0" y="0"/>
          <a:chExt cx="0" cy="0"/>
        </a:xfrm>
      </p:grpSpPr>
      <p:sp>
        <p:nvSpPr>
          <p:cNvPr id="112" name="Google Shape;112;p49"/>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13" name="Google Shape;113;p4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4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116"/>
        <p:cNvGrpSpPr/>
        <p:nvPr/>
      </p:nvGrpSpPr>
      <p:grpSpPr>
        <a:xfrm>
          <a:off x="0" y="0"/>
          <a:ext cx="0" cy="0"/>
          <a:chOff x="0" y="0"/>
          <a:chExt cx="0" cy="0"/>
        </a:xfrm>
      </p:grpSpPr>
      <p:sp>
        <p:nvSpPr>
          <p:cNvPr id="117" name="Google Shape;117;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18" name="Google Shape;118;p50"/>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19" name="Google Shape;119;p50"/>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20" name="Google Shape;120;p5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5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5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23"/>
        <p:cNvGrpSpPr/>
        <p:nvPr/>
      </p:nvGrpSpPr>
      <p:grpSpPr>
        <a:xfrm>
          <a:off x="0" y="0"/>
          <a:ext cx="0" cy="0"/>
          <a:chOff x="0" y="0"/>
          <a:chExt cx="0" cy="0"/>
        </a:xfrm>
      </p:grpSpPr>
      <p:sp>
        <p:nvSpPr>
          <p:cNvPr id="124" name="Google Shape;124;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25" name="Google Shape;125;p5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26" name="Google Shape;126;p51"/>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27" name="Google Shape;127;p5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5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5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0"/>
        <p:cNvGrpSpPr/>
        <p:nvPr/>
      </p:nvGrpSpPr>
      <p:grpSpPr>
        <a:xfrm>
          <a:off x="0" y="0"/>
          <a:ext cx="0" cy="0"/>
          <a:chOff x="0" y="0"/>
          <a:chExt cx="0" cy="0"/>
        </a:xfrm>
      </p:grpSpPr>
      <p:grpSp>
        <p:nvGrpSpPr>
          <p:cNvPr id="131" name="Google Shape;131;p52"/>
          <p:cNvGrpSpPr/>
          <p:nvPr/>
        </p:nvGrpSpPr>
        <p:grpSpPr>
          <a:xfrm>
            <a:off x="0" y="5303520"/>
            <a:ext cx="12191999" cy="1639827"/>
            <a:chOff x="0" y="5303520"/>
            <a:chExt cx="12191999" cy="1639827"/>
          </a:xfrm>
        </p:grpSpPr>
        <p:pic>
          <p:nvPicPr>
            <p:cNvPr id="132" name="Google Shape;132;p52"/>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33" name="Google Shape;133;p52"/>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34" name="Google Shape;134;p5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52"/>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52"/>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5"/>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9" name="Google Shape;19;p3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5"/>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37"/>
        <p:cNvGrpSpPr/>
        <p:nvPr/>
      </p:nvGrpSpPr>
      <p:grpSpPr>
        <a:xfrm>
          <a:off x="0" y="0"/>
          <a:ext cx="0" cy="0"/>
          <a:chOff x="0" y="0"/>
          <a:chExt cx="0" cy="0"/>
        </a:xfrm>
      </p:grpSpPr>
      <p:sp>
        <p:nvSpPr>
          <p:cNvPr id="138" name="Google Shape;138;p5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p53"/>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53"/>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1" name="Google Shape;141;p53"/>
          <p:cNvGrpSpPr/>
          <p:nvPr/>
        </p:nvGrpSpPr>
        <p:grpSpPr>
          <a:xfrm>
            <a:off x="0" y="5303520"/>
            <a:ext cx="12191999" cy="1639827"/>
            <a:chOff x="0" y="5303520"/>
            <a:chExt cx="12191999" cy="1639827"/>
          </a:xfrm>
        </p:grpSpPr>
        <p:pic>
          <p:nvPicPr>
            <p:cNvPr id="142" name="Google Shape;142;p53"/>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43" name="Google Shape;143;p53"/>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44"/>
        <p:cNvGrpSpPr/>
        <p:nvPr/>
      </p:nvGrpSpPr>
      <p:grpSpPr>
        <a:xfrm>
          <a:off x="0" y="0"/>
          <a:ext cx="0" cy="0"/>
          <a:chOff x="0" y="0"/>
          <a:chExt cx="0" cy="0"/>
        </a:xfrm>
      </p:grpSpPr>
      <p:sp>
        <p:nvSpPr>
          <p:cNvPr id="145" name="Google Shape;145;p5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46" name="Google Shape;146;p54"/>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7" name="Google Shape;147;p54"/>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48" name="Google Shape;148;p54"/>
          <p:cNvSpPr>
            <a:spLocks noGrp="1"/>
          </p:cNvSpPr>
          <p:nvPr>
            <p:ph type="pic" idx="2"/>
          </p:nvPr>
        </p:nvSpPr>
        <p:spPr>
          <a:xfrm>
            <a:off x="0" y="0"/>
            <a:ext cx="4340225" cy="6858000"/>
          </a:xfrm>
          <a:prstGeom prst="rect">
            <a:avLst/>
          </a:prstGeom>
          <a:noFill/>
          <a:ln>
            <a:noFill/>
          </a:ln>
        </p:spPr>
      </p:sp>
      <p:sp>
        <p:nvSpPr>
          <p:cNvPr id="149" name="Google Shape;149;p5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0"/>
        <p:cNvGrpSpPr/>
        <p:nvPr/>
      </p:nvGrpSpPr>
      <p:grpSpPr>
        <a:xfrm>
          <a:off x="0" y="0"/>
          <a:ext cx="0" cy="0"/>
          <a:chOff x="0" y="0"/>
          <a:chExt cx="0" cy="0"/>
        </a:xfrm>
      </p:grpSpPr>
      <p:sp>
        <p:nvSpPr>
          <p:cNvPr id="151" name="Google Shape;151;p5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2" name="Google Shape;152;p55"/>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3" name="Google Shape;153;p55"/>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54" name="Google Shape;154;p55"/>
          <p:cNvSpPr>
            <a:spLocks noGrp="1"/>
          </p:cNvSpPr>
          <p:nvPr>
            <p:ph type="pic" idx="2"/>
          </p:nvPr>
        </p:nvSpPr>
        <p:spPr>
          <a:xfrm>
            <a:off x="0" y="0"/>
            <a:ext cx="4340225" cy="6858000"/>
          </a:xfrm>
          <a:prstGeom prst="rect">
            <a:avLst/>
          </a:prstGeom>
          <a:noFill/>
          <a:ln>
            <a:noFill/>
          </a:ln>
        </p:spPr>
      </p:sp>
      <p:sp>
        <p:nvSpPr>
          <p:cNvPr id="155" name="Google Shape;155;p5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56"/>
        <p:cNvGrpSpPr/>
        <p:nvPr/>
      </p:nvGrpSpPr>
      <p:grpSpPr>
        <a:xfrm>
          <a:off x="0" y="0"/>
          <a:ext cx="0" cy="0"/>
          <a:chOff x="0" y="0"/>
          <a:chExt cx="0" cy="0"/>
        </a:xfrm>
      </p:grpSpPr>
      <p:sp>
        <p:nvSpPr>
          <p:cNvPr id="157" name="Google Shape;157;p5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8" name="Google Shape;158;p56"/>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59" name="Google Shape;159;p56"/>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0" name="Google Shape;160;p56"/>
          <p:cNvSpPr>
            <a:spLocks noGrp="1"/>
          </p:cNvSpPr>
          <p:nvPr>
            <p:ph type="pic" idx="2"/>
          </p:nvPr>
        </p:nvSpPr>
        <p:spPr>
          <a:xfrm>
            <a:off x="0" y="0"/>
            <a:ext cx="4340225" cy="6858000"/>
          </a:xfrm>
          <a:prstGeom prst="rect">
            <a:avLst/>
          </a:prstGeom>
          <a:noFill/>
          <a:ln>
            <a:noFill/>
          </a:ln>
        </p:spPr>
      </p:sp>
      <p:sp>
        <p:nvSpPr>
          <p:cNvPr id="161" name="Google Shape;161;p5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2"/>
        <p:cNvGrpSpPr/>
        <p:nvPr/>
      </p:nvGrpSpPr>
      <p:grpSpPr>
        <a:xfrm>
          <a:off x="0" y="0"/>
          <a:ext cx="0" cy="0"/>
          <a:chOff x="0" y="0"/>
          <a:chExt cx="0" cy="0"/>
        </a:xfrm>
      </p:grpSpPr>
      <p:sp>
        <p:nvSpPr>
          <p:cNvPr id="163" name="Google Shape;163;p5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64" name="Google Shape;164;p57"/>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65" name="Google Shape;165;p57"/>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6" name="Google Shape;166;p57"/>
          <p:cNvSpPr>
            <a:spLocks noGrp="1"/>
          </p:cNvSpPr>
          <p:nvPr>
            <p:ph type="pic" idx="2"/>
          </p:nvPr>
        </p:nvSpPr>
        <p:spPr>
          <a:xfrm>
            <a:off x="0" y="0"/>
            <a:ext cx="4340225" cy="6858000"/>
          </a:xfrm>
          <a:prstGeom prst="rect">
            <a:avLst/>
          </a:prstGeom>
          <a:noFill/>
          <a:ln>
            <a:noFill/>
          </a:ln>
        </p:spPr>
      </p:sp>
      <p:sp>
        <p:nvSpPr>
          <p:cNvPr id="167" name="Google Shape;167;p5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68"/>
        <p:cNvGrpSpPr/>
        <p:nvPr/>
      </p:nvGrpSpPr>
      <p:grpSpPr>
        <a:xfrm>
          <a:off x="0" y="0"/>
          <a:ext cx="0" cy="0"/>
          <a:chOff x="0" y="0"/>
          <a:chExt cx="0" cy="0"/>
        </a:xfrm>
      </p:grpSpPr>
      <p:sp>
        <p:nvSpPr>
          <p:cNvPr id="169" name="Google Shape;169;p58"/>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70" name="Google Shape;170;p58"/>
          <p:cNvGrpSpPr/>
          <p:nvPr/>
        </p:nvGrpSpPr>
        <p:grpSpPr>
          <a:xfrm>
            <a:off x="-208789" y="0"/>
            <a:ext cx="12609576" cy="2174490"/>
            <a:chOff x="-1" y="5043119"/>
            <a:chExt cx="12192000" cy="1814883"/>
          </a:xfrm>
        </p:grpSpPr>
        <p:pic>
          <p:nvPicPr>
            <p:cNvPr id="171" name="Google Shape;171;p5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58"/>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3" name="Google Shape;173;p5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5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9"/>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83" name="Google Shape;183;p59"/>
          <p:cNvGrpSpPr/>
          <p:nvPr/>
        </p:nvGrpSpPr>
        <p:grpSpPr>
          <a:xfrm>
            <a:off x="-208789" y="0"/>
            <a:ext cx="12609576" cy="2174490"/>
            <a:chOff x="-1" y="5043119"/>
            <a:chExt cx="12192000" cy="1814883"/>
          </a:xfrm>
        </p:grpSpPr>
        <p:pic>
          <p:nvPicPr>
            <p:cNvPr id="184" name="Google Shape;184;p5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59"/>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86" name="Google Shape;186;p5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5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60"/>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96" name="Google Shape;196;p60"/>
          <p:cNvGrpSpPr/>
          <p:nvPr/>
        </p:nvGrpSpPr>
        <p:grpSpPr>
          <a:xfrm>
            <a:off x="-208789" y="0"/>
            <a:ext cx="12609576" cy="2174490"/>
            <a:chOff x="-1" y="5043119"/>
            <a:chExt cx="12192000" cy="1814883"/>
          </a:xfrm>
        </p:grpSpPr>
        <p:pic>
          <p:nvPicPr>
            <p:cNvPr id="197" name="Google Shape;197;p6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8" name="Google Shape;198;p60"/>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99" name="Google Shape;199;p6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6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6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6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6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6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6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6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07"/>
        <p:cNvGrpSpPr/>
        <p:nvPr/>
      </p:nvGrpSpPr>
      <p:grpSpPr>
        <a:xfrm>
          <a:off x="0" y="0"/>
          <a:ext cx="0" cy="0"/>
          <a:chOff x="0" y="0"/>
          <a:chExt cx="0" cy="0"/>
        </a:xfrm>
      </p:grpSpPr>
      <p:sp>
        <p:nvSpPr>
          <p:cNvPr id="208" name="Google Shape;208;p6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09" name="Google Shape;209;p6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0" name="Google Shape;210;p6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11" name="Google Shape;211;p61"/>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2" name="Google Shape;212;p6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6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4"/>
        <p:cNvGrpSpPr/>
        <p:nvPr/>
      </p:nvGrpSpPr>
      <p:grpSpPr>
        <a:xfrm>
          <a:off x="0" y="0"/>
          <a:ext cx="0" cy="0"/>
          <a:chOff x="0" y="0"/>
          <a:chExt cx="0" cy="0"/>
        </a:xfrm>
      </p:grpSpPr>
      <p:sp>
        <p:nvSpPr>
          <p:cNvPr id="215" name="Google Shape;215;p62"/>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6" name="Google Shape;216;p62"/>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7" name="Google Shape;217;p62"/>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18" name="Google Shape;218;p62"/>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9" name="Google Shape;219;p6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 name="Google Shape;220;p6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6"/>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4" name="Google Shape;24;p3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6"/>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wo Content" type="obj">
  <p:cSld name="OBJECT">
    <p:spTree>
      <p:nvGrpSpPr>
        <p:cNvPr id="1" name="Shape 222"/>
        <p:cNvGrpSpPr/>
        <p:nvPr/>
      </p:nvGrpSpPr>
      <p:grpSpPr>
        <a:xfrm>
          <a:off x="0" y="0"/>
          <a:ext cx="0" cy="0"/>
          <a:chOff x="0" y="0"/>
          <a:chExt cx="0" cy="0"/>
        </a:xfrm>
      </p:grpSpPr>
      <p:sp>
        <p:nvSpPr>
          <p:cNvPr id="223" name="Google Shape;223;p64"/>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4400"/>
              <a:buFont typeface="Arial"/>
              <a:buNone/>
              <a:defRPr sz="44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4" name="Google Shape;224;p64"/>
          <p:cNvSpPr txBox="1">
            <a:spLocks noGrp="1"/>
          </p:cNvSpPr>
          <p:nvPr>
            <p:ph type="body" idx="1"/>
          </p:nvPr>
        </p:nvSpPr>
        <p:spPr>
          <a:xfrm>
            <a:off x="609600" y="1577340"/>
            <a:ext cx="5303520" cy="4526280"/>
          </a:xfrm>
          <a:prstGeom prst="rect">
            <a:avLst/>
          </a:prstGeom>
          <a:noFill/>
          <a:ln>
            <a:noFill/>
          </a:ln>
        </p:spPr>
        <p:txBody>
          <a:bodyPr spcFirstLastPara="1" wrap="square" lIns="0" tIns="0" rIns="0" bIns="0" anchor="t" anchorCtr="0">
            <a:spAutoFit/>
          </a:bodyPr>
          <a:lstStyle>
            <a:lvl1pPr marL="457200" lvl="0" indent="-406400" algn="l">
              <a:lnSpc>
                <a:spcPct val="90000"/>
              </a:lnSpc>
              <a:spcBef>
                <a:spcPts val="10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64"/>
          <p:cNvSpPr txBox="1">
            <a:spLocks noGrp="1"/>
          </p:cNvSpPr>
          <p:nvPr>
            <p:ph type="body" idx="2"/>
          </p:nvPr>
        </p:nvSpPr>
        <p:spPr>
          <a:xfrm>
            <a:off x="6278880" y="1577340"/>
            <a:ext cx="5303520" cy="4526280"/>
          </a:xfrm>
          <a:prstGeom prst="rect">
            <a:avLst/>
          </a:prstGeom>
          <a:noFill/>
          <a:ln>
            <a:noFill/>
          </a:ln>
        </p:spPr>
        <p:txBody>
          <a:bodyPr spcFirstLastPara="1" wrap="square" lIns="0" tIns="0" rIns="0" bIns="0" anchor="t" anchorCtr="0">
            <a:spAutoFit/>
          </a:bodyPr>
          <a:lstStyle>
            <a:lvl1pPr marL="457200" lvl="0" indent="-406400" algn="l">
              <a:lnSpc>
                <a:spcPct val="90000"/>
              </a:lnSpc>
              <a:spcBef>
                <a:spcPts val="1000"/>
              </a:spcBef>
              <a:spcAft>
                <a:spcPts val="0"/>
              </a:spcAft>
              <a:buClr>
                <a:schemeClr val="dk1"/>
              </a:buClr>
              <a:buSzPts val="2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64"/>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lnSpc>
                <a:spcPct val="100000"/>
              </a:lnSpc>
              <a:spcBef>
                <a:spcPts val="0"/>
              </a:spcBef>
              <a:spcAft>
                <a:spcPts val="0"/>
              </a:spcAft>
              <a:buClr>
                <a:srgbClr val="000000"/>
              </a:buClr>
              <a:buSzPts val="1400"/>
              <a:buFont typeface="Arial"/>
              <a:buNone/>
              <a:defRPr sz="1800" b="0" i="0" u="none" strike="noStrike" cap="none">
                <a:solidFill>
                  <a:srgbClr val="979797"/>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227" name="Google Shape;227;p64"/>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979797"/>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228" name="Google Shape;228;p64"/>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9797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‹N°›</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27"/>
        <p:cNvGrpSpPr/>
        <p:nvPr/>
      </p:nvGrpSpPr>
      <p:grpSpPr>
        <a:xfrm>
          <a:off x="0" y="0"/>
          <a:ext cx="0" cy="0"/>
          <a:chOff x="0" y="0"/>
          <a:chExt cx="0" cy="0"/>
        </a:xfrm>
      </p:grpSpPr>
      <p:sp>
        <p:nvSpPr>
          <p:cNvPr id="28" name="Google Shape;28;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9" name="Google Shape;29;p37"/>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0" name="Google Shape;30;p37"/>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1" name="Google Shape;31;p37"/>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37"/>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33"/>
        <p:cNvGrpSpPr/>
        <p:nvPr/>
      </p:nvGrpSpPr>
      <p:grpSpPr>
        <a:xfrm>
          <a:off x="0" y="0"/>
          <a:ext cx="0" cy="0"/>
          <a:chOff x="0" y="0"/>
          <a:chExt cx="0" cy="0"/>
        </a:xfrm>
      </p:grpSpPr>
      <p:grpSp>
        <p:nvGrpSpPr>
          <p:cNvPr id="34" name="Google Shape;34;p38"/>
          <p:cNvGrpSpPr/>
          <p:nvPr/>
        </p:nvGrpSpPr>
        <p:grpSpPr>
          <a:xfrm>
            <a:off x="0" y="5303520"/>
            <a:ext cx="12191999" cy="1639827"/>
            <a:chOff x="0" y="5303520"/>
            <a:chExt cx="12191999" cy="1639827"/>
          </a:xfrm>
        </p:grpSpPr>
        <p:pic>
          <p:nvPicPr>
            <p:cNvPr id="35" name="Google Shape;35;p38"/>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36" name="Google Shape;36;p38"/>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37" name="Google Shape;37;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8"/>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8"/>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40"/>
        <p:cNvGrpSpPr/>
        <p:nvPr/>
      </p:nvGrpSpPr>
      <p:grpSpPr>
        <a:xfrm>
          <a:off x="0" y="0"/>
          <a:ext cx="0" cy="0"/>
          <a:chOff x="0" y="0"/>
          <a:chExt cx="0" cy="0"/>
        </a:xfrm>
      </p:grpSpPr>
      <p:sp>
        <p:nvSpPr>
          <p:cNvPr id="41" name="Google Shape;41;p39"/>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2" name="Google Shape;42;p39"/>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3" name="Google Shape;43;p39"/>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44" name="Google Shape;44;p3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45" name="Google Shape;45;p3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47"/>
        <p:cNvGrpSpPr/>
        <p:nvPr/>
      </p:nvGrpSpPr>
      <p:grpSpPr>
        <a:xfrm>
          <a:off x="0" y="0"/>
          <a:ext cx="0" cy="0"/>
          <a:chOff x="0" y="0"/>
          <a:chExt cx="0" cy="0"/>
        </a:xfrm>
      </p:grpSpPr>
      <p:grpSp>
        <p:nvGrpSpPr>
          <p:cNvPr id="48" name="Google Shape;48;p40"/>
          <p:cNvGrpSpPr/>
          <p:nvPr/>
        </p:nvGrpSpPr>
        <p:grpSpPr>
          <a:xfrm>
            <a:off x="0" y="5303520"/>
            <a:ext cx="12191999" cy="1639827"/>
            <a:chOff x="0" y="5303520"/>
            <a:chExt cx="12191999" cy="1639827"/>
          </a:xfrm>
        </p:grpSpPr>
        <p:pic>
          <p:nvPicPr>
            <p:cNvPr id="49" name="Google Shape;49;p40"/>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50" name="Google Shape;50;p40"/>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51" name="Google Shape;51;p40"/>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40"/>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0"/>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54"/>
        <p:cNvGrpSpPr/>
        <p:nvPr/>
      </p:nvGrpSpPr>
      <p:grpSpPr>
        <a:xfrm>
          <a:off x="0" y="0"/>
          <a:ext cx="0" cy="0"/>
          <a:chOff x="0" y="0"/>
          <a:chExt cx="0" cy="0"/>
        </a:xfrm>
      </p:grpSpPr>
      <p:sp>
        <p:nvSpPr>
          <p:cNvPr id="55" name="Google Shape;55;p4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56" name="Google Shape;56;p41"/>
          <p:cNvGrpSpPr/>
          <p:nvPr/>
        </p:nvGrpSpPr>
        <p:grpSpPr>
          <a:xfrm>
            <a:off x="-208789" y="0"/>
            <a:ext cx="12609576" cy="2174490"/>
            <a:chOff x="-1" y="5043119"/>
            <a:chExt cx="12192000" cy="1814883"/>
          </a:xfrm>
        </p:grpSpPr>
        <p:pic>
          <p:nvPicPr>
            <p:cNvPr id="57" name="Google Shape;57;p4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58" name="Google Shape;58;p41"/>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59" name="Google Shape;59;p4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60" name="Google Shape;60;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7"/>
        <p:cNvGrpSpPr/>
        <p:nvPr/>
      </p:nvGrpSpPr>
      <p:grpSpPr>
        <a:xfrm>
          <a:off x="0" y="0"/>
          <a:ext cx="0" cy="0"/>
          <a:chOff x="0" y="0"/>
          <a:chExt cx="0" cy="0"/>
        </a:xfrm>
      </p:grpSpPr>
      <p:sp>
        <p:nvSpPr>
          <p:cNvPr id="68" name="Google Shape;6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9" name="Google Shape;69;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70" name="Google Shape;70;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1" name="Google Shape;71;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34" name="Google Shape;234;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35" name="Google Shape;235;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US" sz="4400" b="1" i="0" u="none" strike="noStrike" cap="none" dirty="0">
                <a:solidFill>
                  <a:srgbClr val="35B2B4"/>
                </a:solidFill>
                <a:latin typeface="Helvetica Neue"/>
                <a:ea typeface="Helvetica Neue"/>
                <a:cs typeface="Helvetica Neue"/>
                <a:sym typeface="Helvetica Neue"/>
              </a:rPr>
              <a:t>KIT DE FORMATION</a:t>
            </a:r>
            <a:r>
              <a:rPr lang="en-GB" sz="4400" b="1" i="0" u="none" strike="noStrike" cap="none" dirty="0">
                <a:solidFill>
                  <a:srgbClr val="35B2B4"/>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r" rtl="0">
              <a:lnSpc>
                <a:spcPct val="90000"/>
              </a:lnSpc>
              <a:spcBef>
                <a:spcPts val="1000"/>
              </a:spcBef>
              <a:spcAft>
                <a:spcPts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grpSp>
        <p:nvGrpSpPr>
          <p:cNvPr id="311" name="Google Shape;311;p10"/>
          <p:cNvGrpSpPr/>
          <p:nvPr/>
        </p:nvGrpSpPr>
        <p:grpSpPr>
          <a:xfrm>
            <a:off x="0" y="0"/>
            <a:ext cx="12192000" cy="6857999"/>
            <a:chOff x="0" y="0"/>
            <a:chExt cx="12192000" cy="6857999"/>
          </a:xfrm>
        </p:grpSpPr>
        <p:sp>
          <p:nvSpPr>
            <p:cNvPr id="312" name="Google Shape;312;p10"/>
            <p:cNvSpPr/>
            <p:nvPr/>
          </p:nvSpPr>
          <p:spPr>
            <a:xfrm>
              <a:off x="0" y="0"/>
              <a:ext cx="12192000" cy="6857999"/>
            </a:xfrm>
            <a:prstGeom prst="roundRect">
              <a:avLst>
                <a:gd name="adj" fmla="val 85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13" name="Google Shape;313;p10"/>
            <p:cNvSpPr txBox="1"/>
            <p:nvPr/>
          </p:nvSpPr>
          <p:spPr>
            <a:xfrm>
              <a:off x="170734" y="170734"/>
              <a:ext cx="11850532" cy="6516531"/>
            </a:xfrm>
            <a:prstGeom prst="rect">
              <a:avLst/>
            </a:prstGeom>
            <a:noFill/>
            <a:ln>
              <a:noFill/>
            </a:ln>
          </p:spPr>
          <p:txBody>
            <a:bodyPr spcFirstLastPara="1" wrap="square" lIns="129525" tIns="129525" rIns="129525" bIns="5322550"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en-GB" sz="3400" b="1" i="0" u="none" strike="noStrike" cap="none" dirty="0">
                  <a:solidFill>
                    <a:schemeClr val="lt1"/>
                  </a:solidFill>
                  <a:latin typeface="Calibri"/>
                  <a:ea typeface="Calibri"/>
                  <a:cs typeface="Calibri"/>
                  <a:sym typeface="Calibri"/>
                </a:rPr>
                <a:t>KEY CONSIDERATIONS </a:t>
              </a:r>
              <a:r>
                <a:rPr lang="en-GB" sz="3400" b="1" dirty="0">
                  <a:solidFill>
                    <a:schemeClr val="lt1"/>
                  </a:solidFill>
                  <a:latin typeface="Calibri"/>
                  <a:ea typeface="Calibri"/>
                  <a:cs typeface="Calibri"/>
                  <a:sym typeface="Calibri"/>
                </a:rPr>
                <a:t>THAT</a:t>
              </a:r>
              <a:r>
                <a:rPr lang="en-GB" sz="3400" b="1" i="0" u="none" strike="noStrike" cap="none" dirty="0">
                  <a:solidFill>
                    <a:schemeClr val="lt1"/>
                  </a:solidFill>
                  <a:latin typeface="Calibri"/>
                  <a:ea typeface="Calibri"/>
                  <a:cs typeface="Calibri"/>
                  <a:sym typeface="Calibri"/>
                </a:rPr>
                <a:t> INFLUENCE THE ROLE OF FOOD SECURITY AND LIVELIHOODS (STRATEGIC AND RESPONSE PLANNING)</a:t>
              </a:r>
              <a:endParaRPr sz="1400" b="0" i="0" u="none" strike="noStrike" cap="none" dirty="0">
                <a:solidFill>
                  <a:srgbClr val="000000"/>
                </a:solidFill>
                <a:latin typeface="Arial"/>
                <a:ea typeface="Arial"/>
                <a:cs typeface="Arial"/>
                <a:sym typeface="Arial"/>
              </a:endParaRPr>
            </a:p>
          </p:txBody>
        </p:sp>
        <p:sp>
          <p:nvSpPr>
            <p:cNvPr id="314" name="Google Shape;314;p10"/>
            <p:cNvSpPr/>
            <p:nvPr/>
          </p:nvSpPr>
          <p:spPr>
            <a:xfrm>
              <a:off x="304800" y="1714499"/>
              <a:ext cx="1828800" cy="2353418"/>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15" name="Google Shape;315;p10"/>
            <p:cNvSpPr txBox="1"/>
            <p:nvPr/>
          </p:nvSpPr>
          <p:spPr>
            <a:xfrm>
              <a:off x="361042" y="1770741"/>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libri"/>
                <a:buNone/>
              </a:pPr>
              <a:r>
                <a:rPr lang="en-GB" sz="2400" b="0" i="0" u="none" strike="noStrike" cap="none" dirty="0">
                  <a:solidFill>
                    <a:srgbClr val="000000"/>
                  </a:solidFill>
                  <a:latin typeface="Calibri"/>
                  <a:ea typeface="Calibri"/>
                  <a:cs typeface="Calibri"/>
                  <a:sym typeface="Calibri"/>
                </a:rPr>
                <a:t>…be coordinated and interagency </a:t>
              </a:r>
              <a:endParaRPr sz="1400" b="0" i="0" u="none" strike="noStrike" cap="none" dirty="0">
                <a:solidFill>
                  <a:srgbClr val="000000"/>
                </a:solidFill>
                <a:latin typeface="Arial"/>
                <a:ea typeface="Arial"/>
                <a:cs typeface="Arial"/>
                <a:sym typeface="Arial"/>
              </a:endParaRPr>
            </a:p>
          </p:txBody>
        </p:sp>
        <p:sp>
          <p:nvSpPr>
            <p:cNvPr id="316" name="Google Shape;316;p10"/>
            <p:cNvSpPr/>
            <p:nvPr/>
          </p:nvSpPr>
          <p:spPr>
            <a:xfrm>
              <a:off x="304800" y="4157572"/>
              <a:ext cx="1828800" cy="2353418"/>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17" name="Google Shape;317;p10"/>
            <p:cNvSpPr txBox="1"/>
            <p:nvPr/>
          </p:nvSpPr>
          <p:spPr>
            <a:xfrm>
              <a:off x="361042" y="4213814"/>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400"/>
                <a:buFont typeface="Calibri"/>
                <a:buNone/>
              </a:pPr>
              <a:r>
                <a:rPr lang="en-GB" sz="2400" b="0" i="0" u="none" strike="noStrike" cap="none" dirty="0">
                  <a:solidFill>
                    <a:schemeClr val="dk1"/>
                  </a:solidFill>
                  <a:latin typeface="Calibri"/>
                  <a:ea typeface="Calibri"/>
                  <a:cs typeface="Calibri"/>
                  <a:sym typeface="Calibri"/>
                </a:rPr>
                <a:t>…</a:t>
              </a:r>
              <a:r>
                <a:rPr lang="en-GB" sz="2400" b="0" i="0" u="none" strike="noStrike" cap="none" dirty="0">
                  <a:solidFill>
                    <a:srgbClr val="000000"/>
                  </a:solidFill>
                  <a:latin typeface="Calibri"/>
                  <a:ea typeface="Calibri"/>
                  <a:cs typeface="Calibri"/>
                  <a:sym typeface="Calibri"/>
                </a:rPr>
                <a:t>be based on  situation analysis and evidence </a:t>
              </a:r>
              <a:endParaRPr sz="1400" b="0" i="0" u="none" strike="noStrike" cap="none" dirty="0">
                <a:solidFill>
                  <a:srgbClr val="000000"/>
                </a:solidFill>
                <a:latin typeface="Arial"/>
                <a:ea typeface="Arial"/>
                <a:cs typeface="Arial"/>
                <a:sym typeface="Arial"/>
              </a:endParaRPr>
            </a:p>
          </p:txBody>
        </p:sp>
        <p:sp>
          <p:nvSpPr>
            <p:cNvPr id="318" name="Google Shape;318;p10"/>
            <p:cNvSpPr/>
            <p:nvPr/>
          </p:nvSpPr>
          <p:spPr>
            <a:xfrm>
              <a:off x="2416620" y="1714499"/>
              <a:ext cx="9492358" cy="4800599"/>
            </a:xfrm>
            <a:prstGeom prst="roundRect">
              <a:avLst>
                <a:gd name="adj" fmla="val 10500"/>
              </a:avLst>
            </a:prstGeom>
            <a:solidFill>
              <a:srgbClr val="E3D3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19" name="Google Shape;319;p10"/>
            <p:cNvSpPr txBox="1"/>
            <p:nvPr/>
          </p:nvSpPr>
          <p:spPr>
            <a:xfrm>
              <a:off x="2564255" y="1862134"/>
              <a:ext cx="9197088" cy="4505329"/>
            </a:xfrm>
            <a:prstGeom prst="rect">
              <a:avLst/>
            </a:prstGeom>
            <a:noFill/>
            <a:ln>
              <a:noFill/>
            </a:ln>
          </p:spPr>
          <p:txBody>
            <a:bodyPr spcFirstLastPara="1" wrap="square" lIns="129525" tIns="129525" rIns="129525" bIns="3048375" anchor="t" anchorCtr="0">
              <a:noAutofit/>
            </a:bodyPr>
            <a:lstStyle/>
            <a:p>
              <a:pPr marL="0" marR="0" lvl="0" indent="0" algn="l" rtl="0">
                <a:lnSpc>
                  <a:spcPct val="90000"/>
                </a:lnSpc>
                <a:spcBef>
                  <a:spcPts val="0"/>
                </a:spcBef>
                <a:spcAft>
                  <a:spcPts val="0"/>
                </a:spcAft>
                <a:buClr>
                  <a:srgbClr val="026794"/>
                </a:buClr>
                <a:buSzPts val="3400"/>
                <a:buFont typeface="Calibri"/>
                <a:buNone/>
              </a:pPr>
              <a:r>
                <a:rPr lang="en-GB" sz="3400" b="1" i="0" u="none" strike="noStrike" cap="none" dirty="0">
                  <a:solidFill>
                    <a:srgbClr val="026794"/>
                  </a:solidFill>
                  <a:latin typeface="Calibri"/>
                  <a:ea typeface="Calibri"/>
                  <a:cs typeface="Calibri"/>
                  <a:sym typeface="Calibri"/>
                </a:rPr>
                <a:t>RESPONSE PLANNING SHOULD BE BASED ON... </a:t>
              </a:r>
              <a:endParaRPr sz="1400" b="0" i="0" u="none" strike="noStrike" cap="none" dirty="0">
                <a:solidFill>
                  <a:srgbClr val="000000"/>
                </a:solidFill>
                <a:latin typeface="Arial"/>
                <a:ea typeface="Arial"/>
                <a:cs typeface="Arial"/>
                <a:sym typeface="Arial"/>
              </a:endParaRPr>
            </a:p>
          </p:txBody>
        </p:sp>
        <p:sp>
          <p:nvSpPr>
            <p:cNvPr id="320" name="Google Shape;320;p10"/>
            <p:cNvSpPr/>
            <p:nvPr/>
          </p:nvSpPr>
          <p:spPr>
            <a:xfrm>
              <a:off x="2631079" y="2970740"/>
              <a:ext cx="1889760" cy="916520"/>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21" name="Google Shape;321;p10"/>
            <p:cNvSpPr txBox="1"/>
            <p:nvPr/>
          </p:nvSpPr>
          <p:spPr>
            <a:xfrm>
              <a:off x="2659265" y="2998926"/>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en-GB" sz="1700" b="0" i="0" u="none" strike="noStrike" cap="none" dirty="0">
                  <a:solidFill>
                    <a:srgbClr val="000000"/>
                  </a:solidFill>
                  <a:latin typeface="Helvetica Neue"/>
                  <a:ea typeface="Helvetica Neue"/>
                  <a:cs typeface="Helvetica Neue"/>
                  <a:sym typeface="Helvetica Neue"/>
                </a:rPr>
                <a:t>Prioritised child labour (by scale, severity, urgency)</a:t>
              </a:r>
              <a:endParaRPr sz="1700" b="0" i="0" u="none" strike="noStrike" cap="none" dirty="0">
                <a:solidFill>
                  <a:srgbClr val="000000"/>
                </a:solidFill>
                <a:latin typeface="Calibri"/>
                <a:ea typeface="Calibri"/>
                <a:cs typeface="Calibri"/>
                <a:sym typeface="Calibri"/>
              </a:endParaRPr>
            </a:p>
          </p:txBody>
        </p:sp>
        <p:sp>
          <p:nvSpPr>
            <p:cNvPr id="322" name="Google Shape;322;p10"/>
            <p:cNvSpPr/>
            <p:nvPr/>
          </p:nvSpPr>
          <p:spPr>
            <a:xfrm>
              <a:off x="2631079" y="4078471"/>
              <a:ext cx="1889760" cy="916520"/>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23" name="Google Shape;323;p10"/>
            <p:cNvSpPr txBox="1"/>
            <p:nvPr/>
          </p:nvSpPr>
          <p:spPr>
            <a:xfrm>
              <a:off x="2659265" y="4106657"/>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en-GB" sz="1700" b="0" i="0" u="none" strike="noStrike" cap="none" dirty="0">
                  <a:solidFill>
                    <a:srgbClr val="000000"/>
                  </a:solidFill>
                  <a:latin typeface="Helvetica Neue"/>
                  <a:ea typeface="Helvetica Neue"/>
                  <a:cs typeface="Helvetica Neue"/>
                  <a:sym typeface="Helvetica Neue"/>
                </a:rPr>
                <a:t>Time frame (duration/phase of crisis) </a:t>
              </a:r>
              <a:endParaRPr sz="1700" b="0" i="0" u="none" strike="noStrike" cap="none" dirty="0">
                <a:solidFill>
                  <a:srgbClr val="000000"/>
                </a:solidFill>
                <a:latin typeface="Calibri"/>
                <a:ea typeface="Calibri"/>
                <a:cs typeface="Calibri"/>
                <a:sym typeface="Calibri"/>
              </a:endParaRPr>
            </a:p>
          </p:txBody>
        </p:sp>
        <p:sp>
          <p:nvSpPr>
            <p:cNvPr id="324" name="Google Shape;324;p10"/>
            <p:cNvSpPr/>
            <p:nvPr/>
          </p:nvSpPr>
          <p:spPr>
            <a:xfrm>
              <a:off x="2652849" y="5172199"/>
              <a:ext cx="1889760" cy="916520"/>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25" name="Google Shape;325;p10"/>
            <p:cNvSpPr txBox="1"/>
            <p:nvPr/>
          </p:nvSpPr>
          <p:spPr>
            <a:xfrm>
              <a:off x="2681035" y="5200385"/>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en-GB" sz="1700" b="0" i="0" u="none" strike="noStrike" cap="none" dirty="0">
                  <a:solidFill>
                    <a:srgbClr val="000000"/>
                  </a:solidFill>
                  <a:latin typeface="Helvetica Neue"/>
                  <a:ea typeface="Helvetica Neue"/>
                  <a:cs typeface="Helvetica Neue"/>
                  <a:sym typeface="Helvetica Neue"/>
                </a:rPr>
                <a:t>Coordination of multi-sectoral responses</a:t>
              </a:r>
              <a:endParaRPr sz="1700" b="0" i="0" u="none" strike="noStrike" cap="none" dirty="0">
                <a:solidFill>
                  <a:srgbClr val="000000"/>
                </a:solidFill>
                <a:latin typeface="Calibri"/>
                <a:ea typeface="Calibri"/>
                <a:cs typeface="Calibri"/>
                <a:sym typeface="Calibri"/>
              </a:endParaRPr>
            </a:p>
          </p:txBody>
        </p:sp>
        <p:sp>
          <p:nvSpPr>
            <p:cNvPr id="326" name="Google Shape;326;p10"/>
            <p:cNvSpPr/>
            <p:nvPr/>
          </p:nvSpPr>
          <p:spPr>
            <a:xfrm>
              <a:off x="4815840" y="2764966"/>
              <a:ext cx="6766560" cy="3287477"/>
            </a:xfrm>
            <a:prstGeom prst="roundRect">
              <a:avLst>
                <a:gd name="adj" fmla="val 10500"/>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27" name="Google Shape;327;p10"/>
            <p:cNvSpPr txBox="1"/>
            <p:nvPr/>
          </p:nvSpPr>
          <p:spPr>
            <a:xfrm>
              <a:off x="4916941" y="2866067"/>
              <a:ext cx="6564358" cy="3085275"/>
            </a:xfrm>
            <a:prstGeom prst="rect">
              <a:avLst/>
            </a:prstGeom>
            <a:noFill/>
            <a:ln>
              <a:noFill/>
            </a:ln>
          </p:spPr>
          <p:txBody>
            <a:bodyPr spcFirstLastPara="1" wrap="square" lIns="129525" tIns="129525" rIns="129525" bIns="1548375"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en-GB" sz="3400" b="1" i="0" u="none" strike="noStrike" cap="none" dirty="0">
                  <a:solidFill>
                    <a:schemeClr val="lt1"/>
                  </a:solidFill>
                  <a:latin typeface="Calibri"/>
                  <a:ea typeface="Calibri"/>
                  <a:cs typeface="Calibri"/>
                  <a:sym typeface="Calibri"/>
                </a:rPr>
                <a:t>DECIDING ON SUITABLE ACTION SHOULD BE BASED ON... </a:t>
              </a:r>
              <a:endParaRPr sz="1400" b="0" i="0" u="none" strike="noStrike" cap="none" dirty="0">
                <a:solidFill>
                  <a:srgbClr val="000000"/>
                </a:solidFill>
                <a:latin typeface="Arial"/>
                <a:ea typeface="Arial"/>
                <a:cs typeface="Arial"/>
                <a:sym typeface="Arial"/>
              </a:endParaRPr>
            </a:p>
          </p:txBody>
        </p:sp>
        <p:sp>
          <p:nvSpPr>
            <p:cNvPr id="328" name="Google Shape;328;p10"/>
            <p:cNvSpPr/>
            <p:nvPr/>
          </p:nvSpPr>
          <p:spPr>
            <a:xfrm>
              <a:off x="4985004" y="4663439"/>
              <a:ext cx="2099847" cy="1234439"/>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29" name="Google Shape;329;p10"/>
            <p:cNvSpPr txBox="1"/>
            <p:nvPr/>
          </p:nvSpPr>
          <p:spPr>
            <a:xfrm>
              <a:off x="5022967"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en-GB" sz="1700" b="1" i="0" u="none" strike="noStrike" cap="none" dirty="0">
                  <a:solidFill>
                    <a:srgbClr val="000000"/>
                  </a:solidFill>
                  <a:latin typeface="Calibri"/>
                  <a:ea typeface="Calibri"/>
                  <a:cs typeface="Calibri"/>
                  <a:sym typeface="Calibri"/>
                </a:rPr>
                <a:t>Do No Harm: </a:t>
              </a:r>
              <a:r>
                <a:rPr lang="en-GB" sz="1700" b="0" i="0" u="none" strike="noStrike" cap="none" dirty="0">
                  <a:solidFill>
                    <a:srgbClr val="000000"/>
                  </a:solidFill>
                  <a:latin typeface="Calibri"/>
                  <a:ea typeface="Calibri"/>
                  <a:cs typeface="Calibri"/>
                  <a:sym typeface="Calibri"/>
                </a:rPr>
                <a:t>a responsibility of ALL humanitarian actors</a:t>
              </a:r>
              <a:endParaRPr sz="1400" b="0" i="0" u="none" strike="noStrike" cap="none" dirty="0">
                <a:solidFill>
                  <a:srgbClr val="000000"/>
                </a:solidFill>
                <a:latin typeface="Arial"/>
                <a:ea typeface="Arial"/>
                <a:cs typeface="Arial"/>
                <a:sym typeface="Arial"/>
              </a:endParaRPr>
            </a:p>
          </p:txBody>
        </p:sp>
        <p:sp>
          <p:nvSpPr>
            <p:cNvPr id="330" name="Google Shape;330;p10"/>
            <p:cNvSpPr/>
            <p:nvPr/>
          </p:nvSpPr>
          <p:spPr>
            <a:xfrm>
              <a:off x="7144590" y="4663439"/>
              <a:ext cx="2099847" cy="1234439"/>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31" name="Google Shape;331;p10"/>
            <p:cNvSpPr txBox="1"/>
            <p:nvPr/>
          </p:nvSpPr>
          <p:spPr>
            <a:xfrm>
              <a:off x="7182553"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en-GB" sz="1700" b="1" i="0" u="none" strike="noStrike" cap="none" dirty="0">
                  <a:solidFill>
                    <a:srgbClr val="000000"/>
                  </a:solidFill>
                  <a:latin typeface="Calibri"/>
                  <a:ea typeface="Calibri"/>
                  <a:cs typeface="Calibri"/>
                  <a:sym typeface="Calibri"/>
                </a:rPr>
                <a:t>Preventing child labour: </a:t>
              </a:r>
              <a:r>
                <a:rPr lang="en-GB" sz="1700" b="0" i="0" u="none" strike="noStrike" cap="none" dirty="0">
                  <a:solidFill>
                    <a:srgbClr val="000000"/>
                  </a:solidFill>
                  <a:latin typeface="Calibri"/>
                  <a:ea typeface="Calibri"/>
                  <a:cs typeface="Calibri"/>
                  <a:sym typeface="Calibri"/>
                </a:rPr>
                <a:t>most agencies can play a role</a:t>
              </a:r>
              <a:endParaRPr sz="1400" b="0" i="0" u="none" strike="noStrike" cap="none" dirty="0">
                <a:solidFill>
                  <a:srgbClr val="000000"/>
                </a:solidFill>
                <a:latin typeface="Arial"/>
                <a:ea typeface="Arial"/>
                <a:cs typeface="Arial"/>
                <a:sym typeface="Arial"/>
              </a:endParaRPr>
            </a:p>
          </p:txBody>
        </p:sp>
        <p:sp>
          <p:nvSpPr>
            <p:cNvPr id="332" name="Google Shape;332;p10"/>
            <p:cNvSpPr/>
            <p:nvPr/>
          </p:nvSpPr>
          <p:spPr>
            <a:xfrm>
              <a:off x="9304177" y="4663439"/>
              <a:ext cx="2099847" cy="1234439"/>
            </a:xfrm>
            <a:prstGeom prst="roundRect">
              <a:avLst>
                <a:gd name="adj" fmla="val 10500"/>
              </a:avLst>
            </a:prstGeom>
            <a:solidFill>
              <a:srgbClr val="D3DEE9">
                <a:alpha val="89411"/>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33" name="Google Shape;333;p10"/>
            <p:cNvSpPr txBox="1"/>
            <p:nvPr/>
          </p:nvSpPr>
          <p:spPr>
            <a:xfrm>
              <a:off x="9342140"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en-GB" sz="1700" b="1" i="0" u="none" strike="noStrike" cap="none" dirty="0">
                  <a:solidFill>
                    <a:srgbClr val="000000"/>
                  </a:solidFill>
                  <a:latin typeface="Calibri"/>
                  <a:ea typeface="Calibri"/>
                  <a:cs typeface="Calibri"/>
                  <a:sym typeface="Calibri"/>
                </a:rPr>
                <a:t>Responding to child labour, including the worst forms: </a:t>
              </a:r>
              <a:r>
                <a:rPr lang="en-GB" sz="1700" b="0" i="0" u="none" strike="noStrike" cap="none" dirty="0">
                  <a:solidFill>
                    <a:srgbClr val="000000"/>
                  </a:solidFill>
                  <a:latin typeface="Calibri"/>
                  <a:ea typeface="Calibri"/>
                  <a:cs typeface="Calibri"/>
                  <a:sym typeface="Calibri"/>
                </a:rPr>
                <a:t>only by specialised actors</a:t>
              </a:r>
              <a:endParaRPr sz="1400" b="0" i="0" u="none" strike="noStrike" cap="none" dirty="0">
                <a:solidFill>
                  <a:srgbClr val="000000"/>
                </a:solidFill>
                <a:latin typeface="Arial"/>
                <a:ea typeface="Arial"/>
                <a:cs typeface="Arial"/>
                <a:sym typeface="Arial"/>
              </a:endParaRPr>
            </a:p>
          </p:txBody>
        </p:sp>
      </p:grpSp>
      <p:sp>
        <p:nvSpPr>
          <p:cNvPr id="334" name="Google Shape;334;p10"/>
          <p:cNvSpPr/>
          <p:nvPr/>
        </p:nvSpPr>
        <p:spPr>
          <a:xfrm>
            <a:off x="4963886" y="4027714"/>
            <a:ext cx="6444343" cy="566057"/>
          </a:xfrm>
          <a:prstGeom prst="roundRect">
            <a:avLst>
              <a:gd name="adj" fmla="val 16667"/>
            </a:avLst>
          </a:prstGeom>
          <a:solidFill>
            <a:srgbClr val="D3DEE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rgbClr val="000000"/>
                </a:solidFill>
                <a:latin typeface="Calibri"/>
                <a:ea typeface="Calibri"/>
                <a:cs typeface="Calibri"/>
                <a:sym typeface="Calibri"/>
              </a:rPr>
              <a:t>… organisational mandate and capacity, and can include… </a:t>
            </a:r>
            <a:endParaRPr sz="1400" b="0" i="0" u="none" strike="noStrike" cap="none" dirty="0">
              <a:solidFill>
                <a:srgbClr val="000000"/>
              </a:solidFill>
              <a:latin typeface="Arial"/>
              <a:ea typeface="Arial"/>
              <a:cs typeface="Arial"/>
              <a:sym typeface="Arial"/>
            </a:endParaRPr>
          </a:p>
        </p:txBody>
      </p:sp>
      <p:grpSp>
        <p:nvGrpSpPr>
          <p:cNvPr id="2" name="Google Shape;306;p8">
            <a:extLst>
              <a:ext uri="{FF2B5EF4-FFF2-40B4-BE49-F238E27FC236}">
                <a16:creationId xmlns:a16="http://schemas.microsoft.com/office/drawing/2014/main" id="{E1E897E5-4F9A-B7B4-A6EE-DAA1C7A96B86}"/>
              </a:ext>
            </a:extLst>
          </p:cNvPr>
          <p:cNvGrpSpPr/>
          <p:nvPr/>
        </p:nvGrpSpPr>
        <p:grpSpPr>
          <a:xfrm>
            <a:off x="152400" y="152400"/>
            <a:ext cx="12192000" cy="6857999"/>
            <a:chOff x="0" y="0"/>
            <a:chExt cx="12192000" cy="6857999"/>
          </a:xfrm>
        </p:grpSpPr>
        <p:sp>
          <p:nvSpPr>
            <p:cNvPr id="3" name="Google Shape;307;p8">
              <a:extLst>
                <a:ext uri="{FF2B5EF4-FFF2-40B4-BE49-F238E27FC236}">
                  <a16:creationId xmlns:a16="http://schemas.microsoft.com/office/drawing/2014/main" id="{7A7C0781-F2F7-C8A6-F435-D6D4D818C776}"/>
                </a:ext>
              </a:extLst>
            </p:cNvPr>
            <p:cNvSpPr/>
            <p:nvPr/>
          </p:nvSpPr>
          <p:spPr>
            <a:xfrm>
              <a:off x="0" y="0"/>
              <a:ext cx="12192000" cy="6857999"/>
            </a:xfrm>
            <a:prstGeom prst="roundRect">
              <a:avLst>
                <a:gd name="adj" fmla="val 85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 name="Google Shape;308;p8">
              <a:extLst>
                <a:ext uri="{FF2B5EF4-FFF2-40B4-BE49-F238E27FC236}">
                  <a16:creationId xmlns:a16="http://schemas.microsoft.com/office/drawing/2014/main" id="{84F480CA-747D-C46D-500E-A149609E2658}"/>
                </a:ext>
              </a:extLst>
            </p:cNvPr>
            <p:cNvSpPr txBox="1"/>
            <p:nvPr/>
          </p:nvSpPr>
          <p:spPr>
            <a:xfrm>
              <a:off x="170734" y="170734"/>
              <a:ext cx="11850532" cy="6516531"/>
            </a:xfrm>
            <a:prstGeom prst="rect">
              <a:avLst/>
            </a:prstGeom>
            <a:noFill/>
            <a:ln>
              <a:noFill/>
            </a:ln>
          </p:spPr>
          <p:txBody>
            <a:bodyPr spcFirstLastPara="1" wrap="square" lIns="129525" tIns="129525" rIns="129525" bIns="5322550"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fr-FR" sz="3400" b="1" i="0" u="none" strike="noStrike" cap="none" dirty="0">
                  <a:solidFill>
                    <a:schemeClr val="lt1"/>
                  </a:solidFill>
                  <a:latin typeface="Calibri"/>
                  <a:ea typeface="Calibri"/>
                  <a:cs typeface="Calibri"/>
                  <a:sym typeface="Calibri"/>
                </a:rPr>
                <a:t>LES CONSIDÉRATIONS CLÉS QUI INFLUENCENT LE RÔLE DE LA SÉCURITÉ ALIMENTAIRE ET DES MOYENS DE SUBSISTANCE (PLANIFICATION STRATÉGIQUE ET DE RÉPONSE)</a:t>
              </a:r>
              <a:endParaRPr lang="fr-FR" sz="1400" b="0" i="0" u="none" strike="noStrike" cap="none" dirty="0">
                <a:solidFill>
                  <a:srgbClr val="000000"/>
                </a:solidFill>
                <a:latin typeface="Arial"/>
                <a:ea typeface="Arial"/>
                <a:cs typeface="Arial"/>
                <a:sym typeface="Arial"/>
              </a:endParaRPr>
            </a:p>
          </p:txBody>
        </p:sp>
        <p:sp>
          <p:nvSpPr>
            <p:cNvPr id="5" name="Google Shape;309;p8">
              <a:extLst>
                <a:ext uri="{FF2B5EF4-FFF2-40B4-BE49-F238E27FC236}">
                  <a16:creationId xmlns:a16="http://schemas.microsoft.com/office/drawing/2014/main" id="{810838CA-F127-655D-9087-FFF47729C984}"/>
                </a:ext>
              </a:extLst>
            </p:cNvPr>
            <p:cNvSpPr/>
            <p:nvPr/>
          </p:nvSpPr>
          <p:spPr>
            <a:xfrm>
              <a:off x="304800" y="1714499"/>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310;p8">
              <a:extLst>
                <a:ext uri="{FF2B5EF4-FFF2-40B4-BE49-F238E27FC236}">
                  <a16:creationId xmlns:a16="http://schemas.microsoft.com/office/drawing/2014/main" id="{B847F10F-8EA6-FDB2-3EEB-7692CEA711B3}"/>
                </a:ext>
              </a:extLst>
            </p:cNvPr>
            <p:cNvSpPr txBox="1"/>
            <p:nvPr/>
          </p:nvSpPr>
          <p:spPr>
            <a:xfrm>
              <a:off x="361042" y="1770741"/>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libri"/>
                <a:buNone/>
              </a:pPr>
              <a:r>
                <a:rPr lang="en-GB" sz="2400" dirty="0">
                  <a:solidFill>
                    <a:srgbClr val="000000"/>
                  </a:solidFill>
                  <a:latin typeface="Calibri"/>
                  <a:ea typeface="Calibri"/>
                  <a:cs typeface="Calibri"/>
                  <a:sym typeface="Calibri"/>
                </a:rPr>
                <a:t>… être coordonnée et inter-agences</a:t>
              </a:r>
              <a:endParaRPr dirty="0"/>
            </a:p>
          </p:txBody>
        </p:sp>
        <p:sp>
          <p:nvSpPr>
            <p:cNvPr id="7" name="Google Shape;311;p8">
              <a:extLst>
                <a:ext uri="{FF2B5EF4-FFF2-40B4-BE49-F238E27FC236}">
                  <a16:creationId xmlns:a16="http://schemas.microsoft.com/office/drawing/2014/main" id="{D8565424-17B3-2528-9AE9-D2A22350AF9B}"/>
                </a:ext>
              </a:extLst>
            </p:cNvPr>
            <p:cNvSpPr/>
            <p:nvPr/>
          </p:nvSpPr>
          <p:spPr>
            <a:xfrm>
              <a:off x="304800" y="4157572"/>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8" name="Google Shape;312;p8">
              <a:extLst>
                <a:ext uri="{FF2B5EF4-FFF2-40B4-BE49-F238E27FC236}">
                  <a16:creationId xmlns:a16="http://schemas.microsoft.com/office/drawing/2014/main" id="{1E63BE7D-308A-DB74-508C-A516BE18C7C4}"/>
                </a:ext>
              </a:extLst>
            </p:cNvPr>
            <p:cNvSpPr txBox="1"/>
            <p:nvPr/>
          </p:nvSpPr>
          <p:spPr>
            <a:xfrm>
              <a:off x="361042" y="4213814"/>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400"/>
                <a:buFont typeface="Calibri"/>
                <a:buNone/>
              </a:pPr>
              <a:r>
                <a:rPr lang="en-GB" sz="2400" dirty="0">
                  <a:solidFill>
                    <a:schemeClr val="dk1"/>
                  </a:solidFill>
                  <a:latin typeface="Calibri"/>
                  <a:ea typeface="Calibri"/>
                  <a:cs typeface="Calibri"/>
                  <a:sym typeface="Calibri"/>
                </a:rPr>
                <a:t>…</a:t>
              </a:r>
              <a:r>
                <a:rPr lang="fr-FR" sz="2400" dirty="0">
                  <a:solidFill>
                    <a:srgbClr val="000000"/>
                  </a:solidFill>
                  <a:latin typeface="Calibri"/>
                  <a:ea typeface="Calibri"/>
                  <a:cs typeface="Calibri"/>
                  <a:sym typeface="Calibri"/>
                </a:rPr>
                <a:t> reposer sur l'analyse de la situation et sur des données probantes</a:t>
              </a:r>
              <a:endParaRPr dirty="0"/>
            </a:p>
          </p:txBody>
        </p:sp>
        <p:sp>
          <p:nvSpPr>
            <p:cNvPr id="9" name="Google Shape;313;p8">
              <a:extLst>
                <a:ext uri="{FF2B5EF4-FFF2-40B4-BE49-F238E27FC236}">
                  <a16:creationId xmlns:a16="http://schemas.microsoft.com/office/drawing/2014/main" id="{57B48C55-F2C9-2351-CF0E-C09F247FB794}"/>
                </a:ext>
              </a:extLst>
            </p:cNvPr>
            <p:cNvSpPr/>
            <p:nvPr/>
          </p:nvSpPr>
          <p:spPr>
            <a:xfrm>
              <a:off x="2416620" y="1714499"/>
              <a:ext cx="9492358" cy="4800599"/>
            </a:xfrm>
            <a:prstGeom prst="roundRect">
              <a:avLst>
                <a:gd name="adj" fmla="val 10500"/>
              </a:avLst>
            </a:prstGeom>
            <a:solidFill>
              <a:srgbClr val="E3D3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314;p8">
              <a:extLst>
                <a:ext uri="{FF2B5EF4-FFF2-40B4-BE49-F238E27FC236}">
                  <a16:creationId xmlns:a16="http://schemas.microsoft.com/office/drawing/2014/main" id="{5811D43D-7A05-8DAE-FDA7-918725E8D3DA}"/>
                </a:ext>
              </a:extLst>
            </p:cNvPr>
            <p:cNvSpPr txBox="1"/>
            <p:nvPr/>
          </p:nvSpPr>
          <p:spPr>
            <a:xfrm>
              <a:off x="2564255" y="1862134"/>
              <a:ext cx="9197088" cy="4505329"/>
            </a:xfrm>
            <a:prstGeom prst="rect">
              <a:avLst/>
            </a:prstGeom>
            <a:noFill/>
            <a:ln>
              <a:noFill/>
            </a:ln>
          </p:spPr>
          <p:txBody>
            <a:bodyPr spcFirstLastPara="1" wrap="square" lIns="129525" tIns="129525" rIns="129525" bIns="3048375" anchor="t" anchorCtr="0">
              <a:noAutofit/>
            </a:bodyPr>
            <a:lstStyle/>
            <a:p>
              <a:pPr marL="0" marR="0" lvl="0" indent="0" algn="l" rtl="0">
                <a:lnSpc>
                  <a:spcPct val="90000"/>
                </a:lnSpc>
                <a:spcBef>
                  <a:spcPts val="0"/>
                </a:spcBef>
                <a:spcAft>
                  <a:spcPts val="0"/>
                </a:spcAft>
                <a:buClr>
                  <a:srgbClr val="026794"/>
                </a:buClr>
                <a:buSzPts val="3400"/>
                <a:buFont typeface="Calibri"/>
                <a:buNone/>
              </a:pPr>
              <a:r>
                <a:rPr lang="fr-FR" sz="3400" b="1" dirty="0">
                  <a:solidFill>
                    <a:srgbClr val="026794"/>
                  </a:solidFill>
                  <a:latin typeface="Calibri"/>
                  <a:ea typeface="Calibri"/>
                  <a:cs typeface="Calibri"/>
                  <a:sym typeface="Calibri"/>
                </a:rPr>
                <a:t>LA PLANIFICATION DE LA RÉPONSE DOIT ÊTRE BASÉE SUR</a:t>
              </a:r>
              <a:r>
                <a:rPr lang="en-GB" sz="3400" b="1" dirty="0">
                  <a:solidFill>
                    <a:srgbClr val="026794"/>
                  </a:solidFill>
                  <a:latin typeface="Calibri"/>
                  <a:ea typeface="Calibri"/>
                  <a:cs typeface="Calibri"/>
                  <a:sym typeface="Calibri"/>
                </a:rPr>
                <a:t>... </a:t>
              </a:r>
              <a:endParaRPr dirty="0"/>
            </a:p>
          </p:txBody>
        </p:sp>
        <p:sp>
          <p:nvSpPr>
            <p:cNvPr id="11" name="Google Shape;315;p8">
              <a:extLst>
                <a:ext uri="{FF2B5EF4-FFF2-40B4-BE49-F238E27FC236}">
                  <a16:creationId xmlns:a16="http://schemas.microsoft.com/office/drawing/2014/main" id="{5DC65F3C-AAF7-4E53-A069-C7C21254AA9E}"/>
                </a:ext>
              </a:extLst>
            </p:cNvPr>
            <p:cNvSpPr/>
            <p:nvPr/>
          </p:nvSpPr>
          <p:spPr>
            <a:xfrm>
              <a:off x="2631079" y="2970740"/>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316;p8">
              <a:extLst>
                <a:ext uri="{FF2B5EF4-FFF2-40B4-BE49-F238E27FC236}">
                  <a16:creationId xmlns:a16="http://schemas.microsoft.com/office/drawing/2014/main" id="{EB4A6A49-F6CB-4850-0177-81DA4CB3411A}"/>
                </a:ext>
              </a:extLst>
            </p:cNvPr>
            <p:cNvSpPr txBox="1"/>
            <p:nvPr/>
          </p:nvSpPr>
          <p:spPr>
            <a:xfrm>
              <a:off x="2659265" y="2998926"/>
              <a:ext cx="192839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fr-FR" sz="1700" dirty="0">
                  <a:latin typeface="Helvetica Neue"/>
                  <a:ea typeface="Helvetica Neue"/>
                  <a:cs typeface="Helvetica Neue"/>
                  <a:sym typeface="Helvetica Neue"/>
                </a:rPr>
                <a:t>P</a:t>
              </a:r>
              <a:r>
                <a:rPr lang="fr-FR" sz="1700" dirty="0">
                  <a:solidFill>
                    <a:srgbClr val="000000"/>
                  </a:solidFill>
                  <a:latin typeface="Helvetica Neue"/>
                  <a:ea typeface="Helvetica Neue"/>
                  <a:cs typeface="Helvetica Neue"/>
                  <a:sym typeface="Helvetica Neue"/>
                </a:rPr>
                <a:t>rioritisation du travail des enfants (par échelle, gravité, urgence)</a:t>
              </a:r>
              <a:endParaRPr sz="1700" dirty="0">
                <a:solidFill>
                  <a:srgbClr val="000000"/>
                </a:solidFill>
                <a:latin typeface="Calibri"/>
                <a:ea typeface="Calibri"/>
                <a:cs typeface="Calibri"/>
                <a:sym typeface="Calibri"/>
              </a:endParaRPr>
            </a:p>
          </p:txBody>
        </p:sp>
        <p:sp>
          <p:nvSpPr>
            <p:cNvPr id="13" name="Google Shape;317;p8">
              <a:extLst>
                <a:ext uri="{FF2B5EF4-FFF2-40B4-BE49-F238E27FC236}">
                  <a16:creationId xmlns:a16="http://schemas.microsoft.com/office/drawing/2014/main" id="{E33321EF-83A2-BEB1-2FE1-19F9FF1D1801}"/>
                </a:ext>
              </a:extLst>
            </p:cNvPr>
            <p:cNvSpPr/>
            <p:nvPr/>
          </p:nvSpPr>
          <p:spPr>
            <a:xfrm>
              <a:off x="2631079" y="4078471"/>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318;p8">
              <a:extLst>
                <a:ext uri="{FF2B5EF4-FFF2-40B4-BE49-F238E27FC236}">
                  <a16:creationId xmlns:a16="http://schemas.microsoft.com/office/drawing/2014/main" id="{E3CB7D5C-E27D-CCF0-1EF3-1544A9BA99DA}"/>
                </a:ext>
              </a:extLst>
            </p:cNvPr>
            <p:cNvSpPr txBox="1"/>
            <p:nvPr/>
          </p:nvSpPr>
          <p:spPr>
            <a:xfrm>
              <a:off x="2659265" y="4106657"/>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fr-FR" sz="1700" dirty="0">
                  <a:solidFill>
                    <a:srgbClr val="000000"/>
                  </a:solidFill>
                  <a:latin typeface="Helvetica Neue"/>
                  <a:ea typeface="Helvetica Neue"/>
                  <a:cs typeface="Helvetica Neue"/>
                  <a:sym typeface="Helvetica Neue"/>
                </a:rPr>
                <a:t>Délai (durée/phase de la crise)</a:t>
              </a:r>
              <a:endParaRPr sz="1700" dirty="0">
                <a:solidFill>
                  <a:srgbClr val="000000"/>
                </a:solidFill>
                <a:latin typeface="Calibri"/>
                <a:ea typeface="Calibri"/>
                <a:cs typeface="Calibri"/>
                <a:sym typeface="Calibri"/>
              </a:endParaRPr>
            </a:p>
          </p:txBody>
        </p:sp>
        <p:sp>
          <p:nvSpPr>
            <p:cNvPr id="15" name="Google Shape;319;p8">
              <a:extLst>
                <a:ext uri="{FF2B5EF4-FFF2-40B4-BE49-F238E27FC236}">
                  <a16:creationId xmlns:a16="http://schemas.microsoft.com/office/drawing/2014/main" id="{B5A4F27C-DD50-3E04-7C46-99094ACE4064}"/>
                </a:ext>
              </a:extLst>
            </p:cNvPr>
            <p:cNvSpPr/>
            <p:nvPr/>
          </p:nvSpPr>
          <p:spPr>
            <a:xfrm>
              <a:off x="2652849" y="5172199"/>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6" name="Google Shape;320;p8">
              <a:extLst>
                <a:ext uri="{FF2B5EF4-FFF2-40B4-BE49-F238E27FC236}">
                  <a16:creationId xmlns:a16="http://schemas.microsoft.com/office/drawing/2014/main" id="{BF02FC34-8344-A5DF-BB9F-9C49DBD823F4}"/>
                </a:ext>
              </a:extLst>
            </p:cNvPr>
            <p:cNvSpPr txBox="1"/>
            <p:nvPr/>
          </p:nvSpPr>
          <p:spPr>
            <a:xfrm>
              <a:off x="2681035" y="5200385"/>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Helvetica Neue"/>
                <a:buNone/>
              </a:pPr>
              <a:r>
                <a:rPr lang="en-GB" sz="1700" dirty="0">
                  <a:solidFill>
                    <a:srgbClr val="000000"/>
                  </a:solidFill>
                  <a:latin typeface="Helvetica Neue"/>
                  <a:ea typeface="Helvetica Neue"/>
                  <a:cs typeface="Helvetica Neue"/>
                  <a:sym typeface="Helvetica Neue"/>
                </a:rPr>
                <a:t>Coordination des réponses multisectorielles</a:t>
              </a:r>
              <a:endParaRPr sz="1700" dirty="0">
                <a:solidFill>
                  <a:srgbClr val="000000"/>
                </a:solidFill>
                <a:latin typeface="Calibri"/>
                <a:ea typeface="Calibri"/>
                <a:cs typeface="Calibri"/>
                <a:sym typeface="Calibri"/>
              </a:endParaRPr>
            </a:p>
          </p:txBody>
        </p:sp>
        <p:sp>
          <p:nvSpPr>
            <p:cNvPr id="17" name="Google Shape;321;p8">
              <a:extLst>
                <a:ext uri="{FF2B5EF4-FFF2-40B4-BE49-F238E27FC236}">
                  <a16:creationId xmlns:a16="http://schemas.microsoft.com/office/drawing/2014/main" id="{6C27C789-06CD-5717-EABD-EB68CB98B453}"/>
                </a:ext>
              </a:extLst>
            </p:cNvPr>
            <p:cNvSpPr/>
            <p:nvPr/>
          </p:nvSpPr>
          <p:spPr>
            <a:xfrm>
              <a:off x="4815840" y="2764966"/>
              <a:ext cx="6766560" cy="3287477"/>
            </a:xfrm>
            <a:prstGeom prst="roundRect">
              <a:avLst>
                <a:gd name="adj" fmla="val 10500"/>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 name="Google Shape;322;p8">
              <a:extLst>
                <a:ext uri="{FF2B5EF4-FFF2-40B4-BE49-F238E27FC236}">
                  <a16:creationId xmlns:a16="http://schemas.microsoft.com/office/drawing/2014/main" id="{0EEE9C8A-FAD4-55E7-9AAC-0395DCB05313}"/>
                </a:ext>
              </a:extLst>
            </p:cNvPr>
            <p:cNvSpPr txBox="1"/>
            <p:nvPr/>
          </p:nvSpPr>
          <p:spPr>
            <a:xfrm>
              <a:off x="4916941" y="2866067"/>
              <a:ext cx="6564358" cy="3085275"/>
            </a:xfrm>
            <a:prstGeom prst="rect">
              <a:avLst/>
            </a:prstGeom>
            <a:noFill/>
            <a:ln>
              <a:noFill/>
            </a:ln>
          </p:spPr>
          <p:txBody>
            <a:bodyPr spcFirstLastPara="1" wrap="square" lIns="129525" tIns="129525" rIns="129525" bIns="1548375" anchor="t" anchorCtr="0">
              <a:noAutofit/>
            </a:bodyPr>
            <a:lstStyle/>
            <a:p>
              <a:pPr marL="0" marR="0" lvl="0" indent="0" algn="l" rtl="0">
                <a:lnSpc>
                  <a:spcPct val="90000"/>
                </a:lnSpc>
                <a:spcBef>
                  <a:spcPts val="0"/>
                </a:spcBef>
                <a:spcAft>
                  <a:spcPts val="0"/>
                </a:spcAft>
                <a:buClr>
                  <a:schemeClr val="lt1"/>
                </a:buClr>
                <a:buSzPts val="3400"/>
                <a:buFont typeface="Calibri"/>
                <a:buNone/>
              </a:pPr>
              <a:r>
                <a:rPr lang="fr-FR" sz="3200" b="1" dirty="0">
                  <a:solidFill>
                    <a:schemeClr val="lt1"/>
                  </a:solidFill>
                  <a:latin typeface="Calibri"/>
                  <a:ea typeface="Calibri"/>
                  <a:cs typeface="Calibri"/>
                  <a:sym typeface="Calibri"/>
                </a:rPr>
                <a:t>DÉCIDER D'UNE ACTION APPROPRIÉE DEVRAIT ÊTRE BASÉ SUR</a:t>
              </a:r>
              <a:r>
                <a:rPr lang="en-GB" sz="3200" b="1" dirty="0">
                  <a:solidFill>
                    <a:schemeClr val="lt1"/>
                  </a:solidFill>
                  <a:latin typeface="Calibri"/>
                  <a:ea typeface="Calibri"/>
                  <a:cs typeface="Calibri"/>
                  <a:sym typeface="Calibri"/>
                </a:rPr>
                <a:t>... </a:t>
              </a:r>
              <a:endParaRPr sz="3200" dirty="0"/>
            </a:p>
          </p:txBody>
        </p:sp>
        <p:sp>
          <p:nvSpPr>
            <p:cNvPr id="19" name="Google Shape;323;p8">
              <a:extLst>
                <a:ext uri="{FF2B5EF4-FFF2-40B4-BE49-F238E27FC236}">
                  <a16:creationId xmlns:a16="http://schemas.microsoft.com/office/drawing/2014/main" id="{9621A619-936C-B88B-5898-9A826B8FCC26}"/>
                </a:ext>
              </a:extLst>
            </p:cNvPr>
            <p:cNvSpPr/>
            <p:nvPr/>
          </p:nvSpPr>
          <p:spPr>
            <a:xfrm>
              <a:off x="4985004"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 name="Google Shape;324;p8">
              <a:extLst>
                <a:ext uri="{FF2B5EF4-FFF2-40B4-BE49-F238E27FC236}">
                  <a16:creationId xmlns:a16="http://schemas.microsoft.com/office/drawing/2014/main" id="{26B53511-E52D-4E46-416F-6F95D0ED4867}"/>
                </a:ext>
              </a:extLst>
            </p:cNvPr>
            <p:cNvSpPr txBox="1"/>
            <p:nvPr/>
          </p:nvSpPr>
          <p:spPr>
            <a:xfrm>
              <a:off x="5022967"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700" b="1" dirty="0">
                  <a:solidFill>
                    <a:srgbClr val="000000"/>
                  </a:solidFill>
                  <a:latin typeface="Calibri"/>
                  <a:ea typeface="Calibri"/>
                  <a:cs typeface="Calibri"/>
                  <a:sym typeface="Calibri"/>
                </a:rPr>
                <a:t>Ne créer aucun préjudice : </a:t>
              </a:r>
              <a:r>
                <a:rPr lang="fr-FR" sz="1700" dirty="0">
                  <a:solidFill>
                    <a:srgbClr val="000000"/>
                  </a:solidFill>
                  <a:latin typeface="Calibri"/>
                  <a:ea typeface="Calibri"/>
                  <a:cs typeface="Calibri"/>
                  <a:sym typeface="Calibri"/>
                </a:rPr>
                <a:t>une responsabilité de TOUS les acteurs humanitaires</a:t>
              </a:r>
              <a:endParaRPr dirty="0"/>
            </a:p>
          </p:txBody>
        </p:sp>
        <p:sp>
          <p:nvSpPr>
            <p:cNvPr id="21" name="Google Shape;325;p8">
              <a:extLst>
                <a:ext uri="{FF2B5EF4-FFF2-40B4-BE49-F238E27FC236}">
                  <a16:creationId xmlns:a16="http://schemas.microsoft.com/office/drawing/2014/main" id="{4F0DA056-2DB0-5330-2E94-5BA49FDD84A8}"/>
                </a:ext>
              </a:extLst>
            </p:cNvPr>
            <p:cNvSpPr/>
            <p:nvPr/>
          </p:nvSpPr>
          <p:spPr>
            <a:xfrm>
              <a:off x="7144590"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326;p8">
              <a:extLst>
                <a:ext uri="{FF2B5EF4-FFF2-40B4-BE49-F238E27FC236}">
                  <a16:creationId xmlns:a16="http://schemas.microsoft.com/office/drawing/2014/main" id="{CB012FEB-600B-7E20-2DF2-816A679BD895}"/>
                </a:ext>
              </a:extLst>
            </p:cNvPr>
            <p:cNvSpPr txBox="1"/>
            <p:nvPr/>
          </p:nvSpPr>
          <p:spPr>
            <a:xfrm>
              <a:off x="7182553"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700" b="1" dirty="0">
                  <a:solidFill>
                    <a:srgbClr val="000000"/>
                  </a:solidFill>
                  <a:latin typeface="Calibri"/>
                  <a:ea typeface="Calibri"/>
                  <a:cs typeface="Calibri"/>
                  <a:sym typeface="Calibri"/>
                </a:rPr>
                <a:t>Prévention du travail des enfants : </a:t>
              </a:r>
              <a:r>
                <a:rPr lang="fr-FR" sz="1700" dirty="0">
                  <a:solidFill>
                    <a:srgbClr val="000000"/>
                  </a:solidFill>
                  <a:latin typeface="Calibri"/>
                  <a:ea typeface="Calibri"/>
                  <a:cs typeface="Calibri"/>
                  <a:sym typeface="Calibri"/>
                </a:rPr>
                <a:t>la plupart des agences peuvent jouer un rôle</a:t>
              </a:r>
              <a:endParaRPr dirty="0"/>
            </a:p>
          </p:txBody>
        </p:sp>
        <p:sp>
          <p:nvSpPr>
            <p:cNvPr id="23" name="Google Shape;327;p8">
              <a:extLst>
                <a:ext uri="{FF2B5EF4-FFF2-40B4-BE49-F238E27FC236}">
                  <a16:creationId xmlns:a16="http://schemas.microsoft.com/office/drawing/2014/main" id="{2C3A2DF4-990A-C522-D354-E5ED8AFE2880}"/>
                </a:ext>
              </a:extLst>
            </p:cNvPr>
            <p:cNvSpPr/>
            <p:nvPr/>
          </p:nvSpPr>
          <p:spPr>
            <a:xfrm>
              <a:off x="9304177"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 name="Google Shape;328;p8">
              <a:extLst>
                <a:ext uri="{FF2B5EF4-FFF2-40B4-BE49-F238E27FC236}">
                  <a16:creationId xmlns:a16="http://schemas.microsoft.com/office/drawing/2014/main" id="{7B66066D-0E8A-1005-F7F9-E7FB044CE403}"/>
                </a:ext>
              </a:extLst>
            </p:cNvPr>
            <p:cNvSpPr txBox="1"/>
            <p:nvPr/>
          </p:nvSpPr>
          <p:spPr>
            <a:xfrm>
              <a:off x="9342140"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Calibri"/>
                <a:buNone/>
              </a:pPr>
              <a:r>
                <a:rPr lang="fr-FR" sz="1600" b="1" dirty="0">
                  <a:solidFill>
                    <a:srgbClr val="000000"/>
                  </a:solidFill>
                  <a:latin typeface="Calibri"/>
                  <a:ea typeface="Calibri"/>
                  <a:cs typeface="Calibri"/>
                  <a:sym typeface="Calibri"/>
                </a:rPr>
                <a:t>Réponse au travail des enfants, y compris les pires formes : </a:t>
              </a:r>
              <a:r>
                <a:rPr lang="fr-FR" sz="1600" dirty="0">
                  <a:solidFill>
                    <a:srgbClr val="000000"/>
                  </a:solidFill>
                  <a:latin typeface="Calibri"/>
                  <a:ea typeface="Calibri"/>
                  <a:cs typeface="Calibri"/>
                  <a:sym typeface="Calibri"/>
                </a:rPr>
                <a:t>uniquement par des acteurs spécialisés</a:t>
              </a:r>
              <a:endParaRPr sz="1600" dirty="0"/>
            </a:p>
          </p:txBody>
        </p:sp>
      </p:grpSp>
      <p:sp>
        <p:nvSpPr>
          <p:cNvPr id="25" name="Google Shape;334;p10">
            <a:extLst>
              <a:ext uri="{FF2B5EF4-FFF2-40B4-BE49-F238E27FC236}">
                <a16:creationId xmlns:a16="http://schemas.microsoft.com/office/drawing/2014/main" id="{6F54C43B-220C-AC30-ABBA-161CE690474D}"/>
              </a:ext>
            </a:extLst>
          </p:cNvPr>
          <p:cNvSpPr/>
          <p:nvPr/>
        </p:nvSpPr>
        <p:spPr>
          <a:xfrm>
            <a:off x="5116286" y="4180114"/>
            <a:ext cx="6444343" cy="566057"/>
          </a:xfrm>
          <a:prstGeom prst="roundRect">
            <a:avLst>
              <a:gd name="adj" fmla="val 16667"/>
            </a:avLst>
          </a:prstGeom>
          <a:solidFill>
            <a:srgbClr val="D3DEE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dirty="0">
                <a:solidFill>
                  <a:srgbClr val="000000"/>
                </a:solidFill>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 le mandat et la capacité de l'organisation, et peut inclure...</a:t>
            </a:r>
            <a:r>
              <a:rPr lang="en-GB" sz="1800" b="0" i="0" u="none" strike="noStrike" cap="none" dirty="0">
                <a:solidFill>
                  <a:srgbClr val="000000"/>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dirty="0"/>
          </a:p>
        </p:txBody>
      </p:sp>
      <p:sp>
        <p:nvSpPr>
          <p:cNvPr id="340" name="Google Shape;340;p1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400"/>
              <a:buNone/>
            </a:pPr>
            <a:endParaRPr dirty="0"/>
          </a:p>
        </p:txBody>
      </p:sp>
      <p:sp>
        <p:nvSpPr>
          <p:cNvPr id="341" name="Google Shape;341;p11"/>
          <p:cNvSpPr/>
          <p:nvPr/>
        </p:nvSpPr>
        <p:spPr>
          <a:xfrm>
            <a:off x="0" y="457200"/>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en-GB" sz="1000" b="1" i="0" u="none" strike="noStrike" cap="none" dirty="0">
                <a:solidFill>
                  <a:schemeClr val="dk1"/>
                </a:solidFill>
                <a:latin typeface="Arial"/>
                <a:ea typeface="Arial"/>
                <a:cs typeface="Arial"/>
                <a:sym typeface="Arial"/>
              </a:rPr>
              <a:t> </a:t>
            </a:r>
            <a:br>
              <a:rPr lang="en-GB" sz="1000" b="1" i="0" u="none" strike="noStrike" cap="none" dirty="0">
                <a:solidFill>
                  <a:schemeClr val="dk1"/>
                </a:solidFill>
                <a:latin typeface="Arial"/>
                <a:ea typeface="Arial"/>
                <a:cs typeface="Arial"/>
                <a:sym typeface="Arial"/>
              </a:rPr>
            </a:br>
            <a:endParaRPr sz="1800" b="0" i="0" u="none" strike="noStrike" cap="none" dirty="0">
              <a:solidFill>
                <a:schemeClr val="dk1"/>
              </a:solidFill>
              <a:latin typeface="Arial"/>
              <a:ea typeface="Arial"/>
              <a:cs typeface="Arial"/>
              <a:sym typeface="Arial"/>
            </a:endParaRPr>
          </a:p>
        </p:txBody>
      </p:sp>
      <p:grpSp>
        <p:nvGrpSpPr>
          <p:cNvPr id="342" name="Google Shape;342;p11"/>
          <p:cNvGrpSpPr/>
          <p:nvPr/>
        </p:nvGrpSpPr>
        <p:grpSpPr>
          <a:xfrm>
            <a:off x="204094" y="947057"/>
            <a:ext cx="3821354" cy="3821354"/>
            <a:chOff x="1591579" y="0"/>
            <a:chExt cx="3821354" cy="3821354"/>
          </a:xfrm>
        </p:grpSpPr>
        <p:sp>
          <p:nvSpPr>
            <p:cNvPr id="343" name="Google Shape;343;p11"/>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44" name="Google Shape;344;p11"/>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Société</a:t>
              </a:r>
              <a:endParaRPr lang="en-GB" sz="15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345" name="Google Shape;345;p11"/>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46" name="Google Shape;346;p11"/>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560"/>
                </a:spcBef>
                <a:spcAft>
                  <a:spcPts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347" name="Google Shape;347;p11"/>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48" name="Google Shape;348;p11"/>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Famille</a:t>
              </a:r>
              <a:endParaRPr lang="en-GB" sz="1400"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349" name="Google Shape;349;p11"/>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50" name="Google Shape;350;p11"/>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GB" sz="1800" dirty="0">
                  <a:solidFill>
                    <a:schemeClr val="lt1"/>
                  </a:solidFill>
                  <a:latin typeface="Calibri"/>
                  <a:ea typeface="Calibri"/>
                  <a:cs typeface="Calibri"/>
                  <a:sym typeface="Calibri"/>
                </a:rPr>
                <a:t>Enfant</a:t>
              </a: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351" name="Google Shape;351;p11"/>
          <p:cNvSpPr txBox="1"/>
          <p:nvPr/>
        </p:nvSpPr>
        <p:spPr>
          <a:xfrm>
            <a:off x="3293036" y="1341273"/>
            <a:ext cx="8898964" cy="954067"/>
          </a:xfrm>
          <a:prstGeom prst="rect">
            <a:avLst/>
          </a:prstGeom>
          <a:solidFill>
            <a:schemeClr val="accent2"/>
          </a:solidFill>
          <a:ln>
            <a:noFill/>
          </a:ln>
        </p:spPr>
        <p:txBody>
          <a:bodyPr spcFirstLastPara="1" wrap="square" lIns="91425" tIns="45700" rIns="91425" bIns="45700" anchor="t" anchorCtr="0">
            <a:spAutoFit/>
          </a:bodyPr>
          <a:lstStyle/>
          <a:p>
            <a:pPr marL="635000" marR="0" lvl="1" indent="-358775" algn="l" rtl="0">
              <a:lnSpc>
                <a:spcPct val="100000"/>
              </a:lnSpc>
              <a:spcBef>
                <a:spcPts val="0"/>
              </a:spcBef>
              <a:spcAft>
                <a:spcPts val="0"/>
              </a:spcAft>
              <a:buClr>
                <a:schemeClr val="lt1"/>
              </a:buClr>
              <a:buSzPts val="1600"/>
              <a:buFont typeface="Arial"/>
              <a:buChar char="•"/>
            </a:pPr>
            <a:r>
              <a:rPr lang="fr-FR" b="0" i="0" u="none" strike="noStrike" cap="none" dirty="0">
                <a:solidFill>
                  <a:schemeClr val="lt1"/>
                </a:solidFill>
                <a:latin typeface="Calibri"/>
                <a:ea typeface="Calibri"/>
                <a:cs typeface="Calibri"/>
                <a:sym typeface="Calibri"/>
              </a:rPr>
              <a:t>Cadre législatif et réglementaire solide </a:t>
            </a:r>
            <a:r>
              <a:rPr lang="en-GB" b="0" i="0" u="none" strike="noStrike" cap="none" dirty="0">
                <a:solidFill>
                  <a:schemeClr val="lt1"/>
                </a:solidFill>
                <a:latin typeface="Calibri"/>
                <a:ea typeface="Calibri"/>
                <a:cs typeface="Calibri"/>
                <a:sym typeface="Calibri"/>
              </a:rPr>
              <a:t>• </a:t>
            </a:r>
            <a:r>
              <a:rPr lang="fr-FR" b="0" i="0" u="none" strike="noStrike" cap="none" dirty="0">
                <a:solidFill>
                  <a:schemeClr val="lt1"/>
                </a:solidFill>
                <a:latin typeface="Calibri"/>
                <a:ea typeface="Calibri"/>
                <a:cs typeface="Calibri"/>
                <a:sym typeface="Calibri"/>
              </a:rPr>
              <a:t>Services gouvernementaux fonctionnels et dotés de ressources (services sociaux, agents de vulgarisation agricole, inspection du travail, etc.)                </a:t>
            </a:r>
            <a:r>
              <a:rPr lang="en-GB" b="0" i="0" u="none" strike="noStrike" cap="none" dirty="0">
                <a:solidFill>
                  <a:schemeClr val="lt1"/>
                </a:solidFill>
                <a:latin typeface="Calibri"/>
                <a:ea typeface="Calibri"/>
                <a:cs typeface="Calibri"/>
                <a:sym typeface="Calibri"/>
              </a:rPr>
              <a:t>• </a:t>
            </a:r>
            <a:r>
              <a:rPr lang="fr-FR" b="0" i="0" u="none" strike="noStrike" cap="none" dirty="0">
                <a:solidFill>
                  <a:schemeClr val="lt1"/>
                </a:solidFill>
                <a:latin typeface="Calibri"/>
                <a:ea typeface="Calibri"/>
                <a:cs typeface="Calibri"/>
                <a:sym typeface="Calibri"/>
              </a:rPr>
              <a:t>Systèmes de gestion de l'information sur le travail des enfants • </a:t>
            </a:r>
            <a:r>
              <a:rPr lang="en-GB" b="0" i="0" u="none" strike="noStrike" cap="none" dirty="0">
                <a:solidFill>
                  <a:schemeClr val="lt1"/>
                </a:solidFill>
                <a:latin typeface="Calibri"/>
                <a:ea typeface="Calibri"/>
                <a:cs typeface="Calibri"/>
                <a:sym typeface="Calibri"/>
              </a:rPr>
              <a:t>Coordination between sectors and agencies to prevent and respond to child labour </a:t>
            </a:r>
            <a:endParaRPr b="0" i="0" u="none" strike="noStrike" cap="none" dirty="0">
              <a:solidFill>
                <a:srgbClr val="000000"/>
              </a:solidFill>
              <a:latin typeface="Arial"/>
              <a:ea typeface="Arial"/>
              <a:cs typeface="Arial"/>
              <a:sym typeface="Arial"/>
            </a:endParaRPr>
          </a:p>
        </p:txBody>
      </p:sp>
      <p:sp>
        <p:nvSpPr>
          <p:cNvPr id="352" name="Google Shape;352;p11"/>
          <p:cNvSpPr txBox="1"/>
          <p:nvPr/>
        </p:nvSpPr>
        <p:spPr>
          <a:xfrm>
            <a:off x="3162191" y="2246555"/>
            <a:ext cx="9056914" cy="784790"/>
          </a:xfrm>
          <a:prstGeom prst="rect">
            <a:avLst/>
          </a:prstGeom>
          <a:solidFill>
            <a:srgbClr val="97467D"/>
          </a:solidFill>
          <a:ln>
            <a:noFill/>
          </a:ln>
        </p:spPr>
        <p:txBody>
          <a:bodyPr spcFirstLastPara="1" wrap="square" lIns="91425" tIns="45700" rIns="91425" bIns="45700" anchor="t" anchorCtr="0">
            <a:spAutoFit/>
          </a:bodyPr>
          <a:lstStyle/>
          <a:p>
            <a:pPr marL="742950" marR="0" lvl="1" indent="-287338" algn="l" rtl="0">
              <a:lnSpc>
                <a:spcPct val="100000"/>
              </a:lnSpc>
              <a:spcBef>
                <a:spcPts val="0"/>
              </a:spcBef>
              <a:spcAft>
                <a:spcPts val="0"/>
              </a:spcAft>
              <a:buClr>
                <a:schemeClr val="lt1"/>
              </a:buClr>
              <a:buSzPts val="1600"/>
              <a:buFont typeface="Arial"/>
              <a:buChar char="•"/>
            </a:pPr>
            <a:r>
              <a:rPr lang="fr-FR" sz="1500" dirty="0">
                <a:solidFill>
                  <a:srgbClr val="FFFFFF"/>
                </a:solidFill>
                <a:latin typeface="Calibri" panose="020F0502020204030204" pitchFamily="34" charset="0"/>
                <a:ea typeface="Trebuchet MS" panose="020B0603020202020204" pitchFamily="34" charset="0"/>
                <a:cs typeface="Calibri" panose="020F0502020204030204" pitchFamily="34" charset="0"/>
              </a:rPr>
              <a:t>Systèmes de suivi, d'identification et de référencement du travail des enfants</a:t>
            </a:r>
            <a:r>
              <a:rPr lang="fr-FR" sz="1500" dirty="0">
                <a:solidFill>
                  <a:schemeClr val="lt1"/>
                </a:solidFill>
                <a:latin typeface="Calibri" panose="020F0502020204030204" pitchFamily="34" charset="0"/>
                <a:ea typeface="Calibri"/>
                <a:cs typeface="Calibri" panose="020F0502020204030204" pitchFamily="34" charset="0"/>
                <a:sym typeface="Calibri"/>
              </a:rPr>
              <a:t> •  Ressources ad</a:t>
            </a:r>
            <a:r>
              <a:rPr lang="fr-FR" sz="1500" dirty="0">
                <a:solidFill>
                  <a:srgbClr val="FFFFFF"/>
                </a:solidFill>
                <a:latin typeface="Calibri" panose="020F0502020204030204" pitchFamily="34" charset="0"/>
                <a:ea typeface="Trebuchet MS" panose="020B0603020202020204" pitchFamily="34" charset="0"/>
                <a:cs typeface="Calibri" panose="020F0502020204030204" pitchFamily="34" charset="0"/>
              </a:rPr>
              <a:t>é</a:t>
            </a:r>
            <a:r>
              <a:rPr lang="fr-FR" sz="1500" dirty="0">
                <a:solidFill>
                  <a:schemeClr val="lt1"/>
                </a:solidFill>
                <a:latin typeface="Calibri" panose="020F0502020204030204" pitchFamily="34" charset="0"/>
                <a:ea typeface="Calibri"/>
                <a:cs typeface="Calibri" panose="020F0502020204030204" pitchFamily="34" charset="0"/>
                <a:sym typeface="Calibri"/>
              </a:rPr>
              <a:t>quates</a:t>
            </a:r>
            <a:endParaRPr lang="fr-FR" sz="1500" dirty="0">
              <a:latin typeface="Calibri" panose="020F0502020204030204" pitchFamily="34" charset="0"/>
              <a:cs typeface="Calibri" panose="020F0502020204030204" pitchFamily="34" charset="0"/>
            </a:endParaRPr>
          </a:p>
          <a:p>
            <a:pPr marL="742950" lvl="1" indent="-287338">
              <a:buClr>
                <a:schemeClr val="lt1"/>
              </a:buClr>
              <a:buSzPts val="1600"/>
              <a:buFont typeface="Arial"/>
              <a:buChar char="•"/>
            </a:pPr>
            <a:r>
              <a:rPr lang="fr-FR" sz="1500" dirty="0">
                <a:solidFill>
                  <a:schemeClr val="lt1"/>
                </a:solidFill>
                <a:latin typeface="Calibri" panose="020F0502020204030204" pitchFamily="34" charset="0"/>
                <a:ea typeface="Calibri"/>
                <a:cs typeface="Calibri" panose="020F0502020204030204" pitchFamily="34" charset="0"/>
                <a:sym typeface="Calibri"/>
              </a:rPr>
              <a:t>Acteurs concernés : société civile, syndicats, producteurs, attitudes et pratiques qui rejettent le travail des enfants, encouragent l'éducation, la sécurité au travail et la SST</a:t>
            </a:r>
            <a:endParaRPr sz="1500" dirty="0">
              <a:solidFill>
                <a:schemeClr val="lt1"/>
              </a:solidFill>
              <a:latin typeface="Calibri" panose="020F0502020204030204" pitchFamily="34" charset="0"/>
              <a:cs typeface="Calibri" panose="020F0502020204030204" pitchFamily="34" charset="0"/>
              <a:sym typeface="Calibri"/>
            </a:endParaRPr>
          </a:p>
        </p:txBody>
      </p:sp>
      <p:sp>
        <p:nvSpPr>
          <p:cNvPr id="353" name="Google Shape;353;p11"/>
          <p:cNvSpPr txBox="1"/>
          <p:nvPr/>
        </p:nvSpPr>
        <p:spPr>
          <a:xfrm>
            <a:off x="2971800" y="2982559"/>
            <a:ext cx="9220200" cy="1200288"/>
          </a:xfrm>
          <a:prstGeom prst="rect">
            <a:avLst/>
          </a:prstGeom>
          <a:solidFill>
            <a:srgbClr val="95CD7A"/>
          </a:solidFill>
          <a:ln>
            <a:noFill/>
          </a:ln>
        </p:spPr>
        <p:txBody>
          <a:bodyPr spcFirstLastPara="1" wrap="square" lIns="91425" tIns="45700" rIns="91425" bIns="45700" anchor="t" anchorCtr="0">
            <a:spAutoFit/>
          </a:bodyPr>
          <a:lstStyle/>
          <a:p>
            <a:pPr marL="895350" marR="0" lvl="2" indent="-309563" algn="l" rtl="0">
              <a:lnSpc>
                <a:spcPct val="100000"/>
              </a:lnSpc>
              <a:spcBef>
                <a:spcPts val="0"/>
              </a:spcBef>
              <a:spcAft>
                <a:spcPts val="0"/>
              </a:spcAft>
              <a:buClr>
                <a:schemeClr val="lt1"/>
              </a:buClr>
              <a:buSzPts val="16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Les familles et les tuteurs sont conscients des droits des enfants, des dangers sur le lieu de travail et de l'impact néfaste du travail des enfants</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 </a:t>
            </a: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Les familles peuvent répondre aux besoins de base et disposent d'alternatives économiques au travail des enfants, qui permettent une transition vers des moyens de subsistance plus sûrs et durables</a:t>
            </a:r>
            <a:endParaRPr b="0" i="0" u="none" strike="noStrike" cap="none" dirty="0">
              <a:solidFill>
                <a:srgbClr val="000000"/>
              </a:solidFill>
              <a:latin typeface="Calibri" panose="020F0502020204030204" pitchFamily="34" charset="0"/>
              <a:cs typeface="Calibri" panose="020F0502020204030204" pitchFamily="34" charset="0"/>
              <a:sym typeface="Arial"/>
            </a:endParaRPr>
          </a:p>
          <a:p>
            <a:pPr marL="992188" marR="0" lvl="2" indent="-223836" algn="l" rtl="0">
              <a:lnSpc>
                <a:spcPct val="100000"/>
              </a:lnSpc>
              <a:spcBef>
                <a:spcPts val="0"/>
              </a:spcBef>
              <a:spcAft>
                <a:spcPts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354" name="Google Shape;354;p11"/>
          <p:cNvSpPr txBox="1"/>
          <p:nvPr/>
        </p:nvSpPr>
        <p:spPr>
          <a:xfrm>
            <a:off x="2122714" y="3930171"/>
            <a:ext cx="10069286" cy="730929"/>
          </a:xfrm>
          <a:prstGeom prst="rect">
            <a:avLst/>
          </a:prstGeom>
          <a:solidFill>
            <a:schemeClr val="accent5"/>
          </a:solidFill>
          <a:ln>
            <a:noFill/>
          </a:ln>
        </p:spPr>
        <p:txBody>
          <a:bodyPr spcFirstLastPara="1" wrap="square" lIns="91425" tIns="45700" rIns="91425" bIns="45700" anchor="t" anchorCtr="0">
            <a:spAutoFit/>
          </a:bodyPr>
          <a:lstStyle/>
          <a:p>
            <a:pPr marL="1790700" marR="0" lvl="4" indent="-358775" algn="l" rtl="0">
              <a:lnSpc>
                <a:spcPct val="100000"/>
              </a:lnSpc>
              <a:spcBef>
                <a:spcPts val="0"/>
              </a:spcBef>
              <a:spcAft>
                <a:spcPts val="0"/>
              </a:spcAft>
              <a:buClr>
                <a:schemeClr val="lt1"/>
              </a:buClr>
              <a:buSzPts val="16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Les enfants connaissent leurs droits et ont accès à l'éducation et aux voies d'accès à un travail décent</a:t>
            </a:r>
            <a:endParaRPr b="0" i="0" u="none" strike="noStrike" cap="none" dirty="0">
              <a:solidFill>
                <a:srgbClr val="000000"/>
              </a:solidFill>
              <a:latin typeface="Calibri" panose="020F0502020204030204" pitchFamily="34" charset="0"/>
              <a:cs typeface="Calibri" panose="020F0502020204030204" pitchFamily="34" charset="0"/>
              <a:sym typeface="Arial"/>
            </a:endParaRPr>
          </a:p>
          <a:p>
            <a:pPr marL="1790700" marR="0" lvl="4" indent="-358775" algn="l" rtl="0">
              <a:lnSpc>
                <a:spcPct val="100000"/>
              </a:lnSpc>
              <a:spcBef>
                <a:spcPts val="0"/>
              </a:spcBef>
              <a:spcAft>
                <a:spcPts val="0"/>
              </a:spcAft>
              <a:buClr>
                <a:schemeClr val="lt1"/>
              </a:buClr>
              <a:buSzPts val="1600"/>
              <a:buFont typeface="Arial"/>
              <a:buChar char="•"/>
            </a:pPr>
            <a:r>
              <a:rPr lang="fr-FR" sz="1350" b="0" i="0" u="none" strike="noStrike" cap="none" dirty="0">
                <a:solidFill>
                  <a:schemeClr val="lt1"/>
                </a:solidFill>
                <a:latin typeface="Calibri" panose="020F0502020204030204" pitchFamily="34" charset="0"/>
                <a:ea typeface="Calibri"/>
                <a:cs typeface="Calibri" panose="020F0502020204030204" pitchFamily="34" charset="0"/>
                <a:sym typeface="Calibri"/>
              </a:rPr>
              <a:t>Les enfants effectuent des tâches non dangereuses, adaptées à leur âge et qui n'interfèrent pas avec leur éducation</a:t>
            </a:r>
            <a:r>
              <a:rPr lang="en-GB" sz="1350"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sz="1350" b="0" i="0" u="none" strike="noStrike" cap="none" dirty="0">
              <a:solidFill>
                <a:srgbClr val="000000"/>
              </a:solidFill>
              <a:latin typeface="Calibri" panose="020F0502020204030204" pitchFamily="34" charset="0"/>
              <a:cs typeface="Calibri" panose="020F0502020204030204" pitchFamily="34" charset="0"/>
              <a:sym typeface="Arial"/>
            </a:endParaRPr>
          </a:p>
          <a:p>
            <a:pPr marL="1790700" marR="0" lvl="4" indent="-358775" algn="l" rtl="0">
              <a:lnSpc>
                <a:spcPct val="100000"/>
              </a:lnSpc>
              <a:spcBef>
                <a:spcPts val="0"/>
              </a:spcBef>
              <a:spcAft>
                <a:spcPts val="0"/>
              </a:spcAft>
              <a:buClr>
                <a:schemeClr val="lt1"/>
              </a:buClr>
              <a:buSzPts val="1600"/>
              <a:buFont typeface="Arial"/>
              <a:buChar char="•"/>
            </a:pPr>
            <a:r>
              <a:rPr lang="fr-FR" b="0" i="0" u="none" strike="noStrike" cap="none" dirty="0">
                <a:solidFill>
                  <a:schemeClr val="lt1"/>
                </a:solidFill>
                <a:latin typeface="Calibri" panose="020F0502020204030204" pitchFamily="34" charset="0"/>
                <a:ea typeface="Calibri"/>
                <a:cs typeface="Calibri" panose="020F0502020204030204" pitchFamily="34" charset="0"/>
                <a:sym typeface="Calibri"/>
              </a:rPr>
              <a:t>Services multisectoriels pour les enfants dans ou à risque de travail des enfants</a:t>
            </a:r>
            <a:r>
              <a:rPr lang="en-GB" b="0" i="0" u="none" strike="noStrike" cap="none" dirty="0">
                <a:solidFill>
                  <a:schemeClr val="lt1"/>
                </a:solidFill>
                <a:latin typeface="Calibri" panose="020F0502020204030204" pitchFamily="34" charset="0"/>
                <a:ea typeface="Calibri"/>
                <a:cs typeface="Calibri" panose="020F0502020204030204" pitchFamily="34" charset="0"/>
                <a:sym typeface="Calibri"/>
              </a:rPr>
              <a:t> </a:t>
            </a:r>
            <a:endParaRPr b="0" i="0" u="none" strike="noStrike" cap="none" dirty="0">
              <a:solidFill>
                <a:srgbClr val="000000"/>
              </a:solidFill>
              <a:latin typeface="Calibri" panose="020F0502020204030204" pitchFamily="34" charset="0"/>
              <a:cs typeface="Calibri" panose="020F0502020204030204" pitchFamily="34" charset="0"/>
              <a:sym typeface="Arial"/>
            </a:endParaRPr>
          </a:p>
        </p:txBody>
      </p:sp>
      <p:graphicFrame>
        <p:nvGraphicFramePr>
          <p:cNvPr id="355" name="Google Shape;355;p11"/>
          <p:cNvGraphicFramePr/>
          <p:nvPr>
            <p:extLst>
              <p:ext uri="{D42A27DB-BD31-4B8C-83A1-F6EECF244321}">
                <p14:modId xmlns:p14="http://schemas.microsoft.com/office/powerpoint/2010/main" val="480755560"/>
              </p:ext>
            </p:extLst>
          </p:nvPr>
        </p:nvGraphicFramePr>
        <p:xfrm>
          <a:off x="2971800" y="4845442"/>
          <a:ext cx="9116425" cy="2133620"/>
        </p:xfrm>
        <a:graphic>
          <a:graphicData uri="http://schemas.openxmlformats.org/drawingml/2006/table">
            <a:tbl>
              <a:tblPr>
                <a:noFill/>
                <a:tableStyleId>{25306BF8-292F-4BC9-95A4-872DF42D9F14}</a:tableStyleId>
              </a:tblPr>
              <a:tblGrid>
                <a:gridCol w="2652050">
                  <a:extLst>
                    <a:ext uri="{9D8B030D-6E8A-4147-A177-3AD203B41FA5}">
                      <a16:colId xmlns:a16="http://schemas.microsoft.com/office/drawing/2014/main" val="20000"/>
                    </a:ext>
                  </a:extLst>
                </a:gridCol>
                <a:gridCol w="953075">
                  <a:extLst>
                    <a:ext uri="{9D8B030D-6E8A-4147-A177-3AD203B41FA5}">
                      <a16:colId xmlns:a16="http://schemas.microsoft.com/office/drawing/2014/main" val="20001"/>
                    </a:ext>
                  </a:extLst>
                </a:gridCol>
                <a:gridCol w="953075">
                  <a:extLst>
                    <a:ext uri="{9D8B030D-6E8A-4147-A177-3AD203B41FA5}">
                      <a16:colId xmlns:a16="http://schemas.microsoft.com/office/drawing/2014/main" val="20002"/>
                    </a:ext>
                  </a:extLst>
                </a:gridCol>
                <a:gridCol w="1906175">
                  <a:extLst>
                    <a:ext uri="{9D8B030D-6E8A-4147-A177-3AD203B41FA5}">
                      <a16:colId xmlns:a16="http://schemas.microsoft.com/office/drawing/2014/main" val="20003"/>
                    </a:ext>
                  </a:extLst>
                </a:gridCol>
                <a:gridCol w="953075">
                  <a:extLst>
                    <a:ext uri="{9D8B030D-6E8A-4147-A177-3AD203B41FA5}">
                      <a16:colId xmlns:a16="http://schemas.microsoft.com/office/drawing/2014/main" val="20004"/>
                    </a:ext>
                  </a:extLst>
                </a:gridCol>
                <a:gridCol w="1698975">
                  <a:extLst>
                    <a:ext uri="{9D8B030D-6E8A-4147-A177-3AD203B41FA5}">
                      <a16:colId xmlns:a16="http://schemas.microsoft.com/office/drawing/2014/main" val="20005"/>
                    </a:ext>
                  </a:extLst>
                </a:gridCol>
              </a:tblGrid>
              <a:tr h="788550">
                <a:tc gridSpan="2">
                  <a:txBody>
                    <a:bodyPr/>
                    <a:lstStyle/>
                    <a:p>
                      <a:pPr marL="0" marR="0" lvl="0" indent="0" algn="ctr" rtl="0">
                        <a:lnSpc>
                          <a:spcPct val="100000"/>
                        </a:lnSpc>
                        <a:spcBef>
                          <a:spcPts val="0"/>
                        </a:spcBef>
                        <a:spcAft>
                          <a:spcPts val="0"/>
                        </a:spcAft>
                        <a:buClr>
                          <a:srgbClr val="000000"/>
                        </a:buClr>
                        <a:buSzPts val="1900"/>
                        <a:buFont typeface="Arial"/>
                        <a:buNone/>
                      </a:pPr>
                      <a:r>
                        <a:rPr lang="fr-FR" sz="1600" b="1" u="none" strike="noStrike" cap="none" dirty="0">
                          <a:solidFill>
                            <a:srgbClr val="FFFFFF"/>
                          </a:solidFill>
                          <a:latin typeface="Calibri"/>
                          <a:ea typeface="Calibri"/>
                          <a:cs typeface="Calibri"/>
                          <a:sym typeface="Calibri"/>
                        </a:rPr>
                        <a:t>Soutenir l'emploi sensible au travail des enfants, les petites entreprises et l'accès au marché</a:t>
                      </a:r>
                      <a:endParaRPr sz="16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3">
                  <a:txBody>
                    <a:bodyPr/>
                    <a:lstStyle/>
                    <a:p>
                      <a:pPr marL="0" marR="0" lvl="0" indent="0" algn="ctr" rtl="0">
                        <a:lnSpc>
                          <a:spcPct val="100000"/>
                        </a:lnSpc>
                        <a:spcBef>
                          <a:spcPts val="0"/>
                        </a:spcBef>
                        <a:spcAft>
                          <a:spcPts val="0"/>
                        </a:spcAft>
                        <a:buClr>
                          <a:srgbClr val="000000"/>
                        </a:buClr>
                        <a:buSzPts val="1900"/>
                        <a:buFont typeface="Arial"/>
                        <a:buNone/>
                      </a:pPr>
                      <a:r>
                        <a:rPr lang="fr-FR" sz="1600" b="1" u="none" strike="noStrike" cap="none" dirty="0">
                          <a:solidFill>
                            <a:srgbClr val="FFFFFF"/>
                          </a:solidFill>
                          <a:latin typeface="Calibri"/>
                          <a:ea typeface="Calibri"/>
                          <a:cs typeface="Calibri"/>
                          <a:sym typeface="Calibri"/>
                        </a:rPr>
                        <a:t>Soutenir les moyens de subsistance agricoles sensibles au travail des enfants</a:t>
                      </a:r>
                      <a:endParaRPr sz="1600" u="none" strike="noStrike" cap="none" dirty="0">
                        <a:latin typeface="Calibri"/>
                        <a:ea typeface="Calibri"/>
                        <a:cs typeface="Calibri"/>
                        <a:sym typeface="Calibri"/>
                      </a:endParaRPr>
                    </a:p>
                  </a:txBody>
                  <a:tcPr marL="91450" marR="91450" marT="45725" marB="45725" anchor="ctr">
                    <a:lnT w="13525" cap="flat" cmpd="sng">
                      <a:solidFill>
                        <a:srgbClr val="000000"/>
                      </a:solidFill>
                      <a:prstDash val="solid"/>
                      <a:round/>
                      <a:headEnd type="none" w="sm" len="sm"/>
                      <a:tailEnd type="none" w="sm" len="sm"/>
                    </a:lnT>
                    <a:solidFill>
                      <a:srgbClr val="A5D3EA"/>
                    </a:solidFill>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900"/>
                        <a:buFont typeface="Arial"/>
                        <a:buNone/>
                      </a:pPr>
                      <a:r>
                        <a:rPr lang="en-GB" sz="1600" b="1" u="none" strike="noStrike" cap="none" dirty="0">
                          <a:solidFill>
                            <a:schemeClr val="lt1"/>
                          </a:solidFill>
                          <a:latin typeface="Calibri"/>
                          <a:ea typeface="Calibri"/>
                          <a:cs typeface="Calibri"/>
                          <a:sym typeface="Calibri"/>
                        </a:rPr>
                        <a:t>Aide sous forme de transfert mon</a:t>
                      </a:r>
                      <a:r>
                        <a:rPr lang="fr-FR" sz="1600" b="1" u="none" strike="noStrike" cap="none" dirty="0">
                          <a:solidFill>
                            <a:srgbClr val="FFFFFF"/>
                          </a:solidFill>
                          <a:latin typeface="Calibri"/>
                          <a:ea typeface="Calibri"/>
                          <a:cs typeface="Calibri"/>
                          <a:sym typeface="Calibri"/>
                        </a:rPr>
                        <a:t>é</a:t>
                      </a:r>
                      <a:r>
                        <a:rPr lang="en-GB" sz="1600" b="1" u="none" strike="noStrike" cap="none" dirty="0">
                          <a:solidFill>
                            <a:schemeClr val="lt1"/>
                          </a:solidFill>
                          <a:latin typeface="Calibri"/>
                          <a:ea typeface="Calibri"/>
                          <a:cs typeface="Calibri"/>
                          <a:sym typeface="Calibri"/>
                        </a:rPr>
                        <a:t>taire ou de bons</a:t>
                      </a:r>
                      <a:endParaRPr sz="1600" u="none" strike="noStrike" cap="none" dirty="0"/>
                    </a:p>
                  </a:txBody>
                  <a:tcPr marL="91450" marR="91450" marT="45725" marB="45725" anchor="ctr">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solidFill>
                      <a:srgbClr val="4FAAD6"/>
                    </a:solidFill>
                  </a:tcPr>
                </a:tc>
                <a:extLst>
                  <a:ext uri="{0D108BD9-81ED-4DB2-BD59-A6C34878D82A}">
                    <a16:rowId xmlns:a16="http://schemas.microsoft.com/office/drawing/2014/main" val="10000"/>
                  </a:ext>
                </a:extLst>
              </a:tr>
              <a:tr h="526025">
                <a:tc>
                  <a:txBody>
                    <a:bodyPr/>
                    <a:lstStyle/>
                    <a:p>
                      <a:pPr marL="0" marR="0" lvl="0" indent="0" algn="ctr" rtl="0">
                        <a:lnSpc>
                          <a:spcPct val="100000"/>
                        </a:lnSpc>
                        <a:spcBef>
                          <a:spcPts val="0"/>
                        </a:spcBef>
                        <a:spcAft>
                          <a:spcPts val="0"/>
                        </a:spcAft>
                        <a:buClr>
                          <a:srgbClr val="000000"/>
                        </a:buClr>
                        <a:buSzPts val="1900"/>
                        <a:buFont typeface="Arial"/>
                        <a:buNone/>
                      </a:pPr>
                      <a:r>
                        <a:rPr lang="en-GB" sz="1600" b="1" u="none" strike="noStrike" cap="none" dirty="0">
                          <a:solidFill>
                            <a:srgbClr val="FFFFFF"/>
                          </a:solidFill>
                          <a:latin typeface="Calibri"/>
                          <a:ea typeface="Calibri"/>
                          <a:cs typeface="Calibri"/>
                          <a:sym typeface="Calibri"/>
                        </a:rPr>
                        <a:t>Enseignement et formation techniques et professionnels</a:t>
                      </a:r>
                      <a:endParaRPr sz="16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gridSpan="2">
                  <a:txBody>
                    <a:bodyPr/>
                    <a:lstStyle/>
                    <a:p>
                      <a:pPr marL="0" marR="0" lvl="0" indent="0" algn="ctr" rtl="0">
                        <a:lnSpc>
                          <a:spcPct val="100000"/>
                        </a:lnSpc>
                        <a:spcBef>
                          <a:spcPts val="0"/>
                        </a:spcBef>
                        <a:spcAft>
                          <a:spcPts val="0"/>
                        </a:spcAft>
                        <a:buClr>
                          <a:srgbClr val="000000"/>
                        </a:buClr>
                        <a:buSzPts val="1900"/>
                        <a:buFont typeface="Arial"/>
                        <a:buNone/>
                      </a:pPr>
                      <a:r>
                        <a:rPr lang="fr-FR" sz="1600" b="1" u="none" strike="noStrike" cap="none" dirty="0">
                          <a:solidFill>
                            <a:srgbClr val="FFFFFF"/>
                          </a:solidFill>
                          <a:latin typeface="Calibri"/>
                          <a:ea typeface="Calibri"/>
                          <a:cs typeface="Calibri"/>
                          <a:sym typeface="Calibri"/>
                        </a:rPr>
                        <a:t>Offrir des opportunités de SAMS aux adolescents</a:t>
                      </a:r>
                      <a:endParaRPr sz="16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a:txBody>
                    <a:bodyPr/>
                    <a:lstStyle/>
                    <a:p>
                      <a:pPr marL="0" marR="0" lvl="0" indent="0" algn="ctr" rtl="0">
                        <a:lnSpc>
                          <a:spcPct val="100000"/>
                        </a:lnSpc>
                        <a:spcBef>
                          <a:spcPts val="0"/>
                        </a:spcBef>
                        <a:spcAft>
                          <a:spcPts val="0"/>
                        </a:spcAft>
                        <a:buClr>
                          <a:srgbClr val="000000"/>
                        </a:buClr>
                        <a:buSzPts val="1900"/>
                        <a:buFont typeface="Arial"/>
                        <a:buNone/>
                      </a:pPr>
                      <a:r>
                        <a:rPr lang="en-GB" sz="1600" b="1" u="none" strike="noStrike" cap="none" dirty="0">
                          <a:solidFill>
                            <a:schemeClr val="lt1"/>
                          </a:solidFill>
                          <a:latin typeface="Calibri"/>
                          <a:ea typeface="Calibri"/>
                          <a:cs typeface="Calibri"/>
                          <a:sym typeface="Calibri"/>
                        </a:rPr>
                        <a:t>Programmes Cash Plus</a:t>
                      </a:r>
                      <a:endParaRPr sz="1600" u="none" strike="noStrike" cap="none" dirty="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gridSpan="2">
                  <a:txBody>
                    <a:bodyPr/>
                    <a:lstStyle/>
                    <a:p>
                      <a:pPr marL="0" marR="0" lvl="0" indent="0" algn="ctr" rtl="0">
                        <a:lnSpc>
                          <a:spcPct val="100000"/>
                        </a:lnSpc>
                        <a:spcBef>
                          <a:spcPts val="0"/>
                        </a:spcBef>
                        <a:spcAft>
                          <a:spcPts val="0"/>
                        </a:spcAft>
                        <a:buClr>
                          <a:srgbClr val="000000"/>
                        </a:buClr>
                        <a:buSzPts val="1900"/>
                        <a:buFont typeface="Arial"/>
                        <a:buNone/>
                      </a:pPr>
                      <a:r>
                        <a:rPr lang="fr-FR" sz="1600" b="1" u="none" strike="noStrike" cap="none" dirty="0">
                          <a:solidFill>
                            <a:srgbClr val="FFFFFF"/>
                          </a:solidFill>
                          <a:latin typeface="Calibri"/>
                          <a:ea typeface="Calibri"/>
                          <a:cs typeface="Calibri"/>
                          <a:sym typeface="Calibri"/>
                        </a:rPr>
                        <a:t>Prévention du travail des enfants associé aux programmes de SAMS</a:t>
                      </a:r>
                      <a:endParaRPr sz="1600" u="none" strike="noStrike" cap="none" dirty="0">
                        <a:latin typeface="Calibri"/>
                        <a:ea typeface="Calibri"/>
                        <a:cs typeface="Calibri"/>
                        <a:sym typeface="Calibri"/>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356" name="Google Shape;356;p11"/>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ts val="0"/>
              </a:spcBef>
              <a:spcAft>
                <a:spcPts val="0"/>
              </a:spcAft>
              <a:buClr>
                <a:schemeClr val="lt1"/>
              </a:buClr>
              <a:buSzPts val="4000"/>
              <a:buFont typeface="Arial"/>
              <a:buNone/>
            </a:pPr>
            <a:r>
              <a:rPr lang="fr-FR" sz="3200" b="1" i="0" dirty="0">
                <a:solidFill>
                  <a:schemeClr val="lt1"/>
                </a:solidFill>
                <a:latin typeface="Arial"/>
                <a:ea typeface="Arial"/>
                <a:cs typeface="Arial"/>
                <a:sym typeface="Arial"/>
              </a:rPr>
              <a:t>CADRE DE PROGRAMMATION POUR LA PRÉVENTION ET LA RÉPONSE AU TRAVAIL DES ENFANTS</a:t>
            </a:r>
            <a:endParaRPr lang="fr-FR" sz="600" dirty="0"/>
          </a:p>
        </p:txBody>
      </p:sp>
      <p:sp>
        <p:nvSpPr>
          <p:cNvPr id="357" name="Google Shape;357;p11"/>
          <p:cNvSpPr txBox="1"/>
          <p:nvPr/>
        </p:nvSpPr>
        <p:spPr>
          <a:xfrm>
            <a:off x="1404799" y="1966916"/>
            <a:ext cx="148724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lt1"/>
                </a:solidFill>
                <a:latin typeface="Calibri"/>
                <a:ea typeface="Calibri"/>
                <a:cs typeface="Calibri"/>
                <a:sym typeface="Calibri"/>
              </a:rPr>
              <a:t>Communauté</a:t>
            </a:r>
            <a:endParaRPr lang="en-GB"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3"/>
              </a:buClr>
              <a:buSzPts val="3600"/>
              <a:buFont typeface="Helvetica Neue"/>
              <a:buNone/>
            </a:pPr>
            <a:r>
              <a:rPr lang="fr-FR" dirty="0"/>
              <a:t>COORDONNER L'ACTION DE SAMS POUR LUTTER CONTRE LE TRAVAIL DES ENFANTS</a:t>
            </a:r>
            <a:br>
              <a:rPr lang="en-GB" dirty="0"/>
            </a:br>
            <a:endParaRPr dirty="0"/>
          </a:p>
        </p:txBody>
      </p:sp>
      <p:sp>
        <p:nvSpPr>
          <p:cNvPr id="364" name="Google Shape;364;p12"/>
          <p:cNvSpPr txBox="1">
            <a:spLocks noGrp="1"/>
          </p:cNvSpPr>
          <p:nvPr>
            <p:ph type="body" idx="2"/>
          </p:nvPr>
        </p:nvSpPr>
        <p:spPr>
          <a:xfrm>
            <a:off x="223403" y="1860337"/>
            <a:ext cx="3600000" cy="4632538"/>
          </a:xfrm>
          <a:prstGeom prst="rect">
            <a:avLst/>
          </a:prstGeom>
          <a:noFill/>
          <a:ln w="38100" cap="flat" cmpd="sng">
            <a:solidFill>
              <a:schemeClr val="accent3"/>
            </a:solidFill>
            <a:prstDash val="solid"/>
            <a:round/>
            <a:headEnd type="none" w="sm" len="sm"/>
            <a:tailEnd type="none" w="sm" len="sm"/>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SzPts val="3000"/>
              <a:buNone/>
            </a:pPr>
            <a:r>
              <a:rPr lang="fr-FR" sz="2600" b="1" dirty="0"/>
              <a:t>Planification coordonnée de la réponse multisectorielle</a:t>
            </a:r>
            <a:r>
              <a:rPr lang="en-US" sz="2600" b="1" dirty="0"/>
              <a:t>  </a:t>
            </a:r>
            <a:endParaRPr lang="en-US" sz="2600" dirty="0"/>
          </a:p>
          <a:p>
            <a:pPr marL="228600" indent="-228600">
              <a:lnSpc>
                <a:spcPct val="100000"/>
              </a:lnSpc>
              <a:buSzPct val="100000"/>
            </a:pPr>
            <a:r>
              <a:rPr lang="en-US" sz="2200" dirty="0">
                <a:cs typeface="Arial"/>
                <a:sym typeface="Arial"/>
              </a:rPr>
              <a:t>Secteurs pertinents  </a:t>
            </a:r>
          </a:p>
          <a:p>
            <a:pPr marL="228600" indent="-228600">
              <a:lnSpc>
                <a:spcPct val="100000"/>
              </a:lnSpc>
              <a:buSzPct val="100000"/>
            </a:pPr>
            <a:r>
              <a:rPr lang="fr-FR" sz="2200" dirty="0">
                <a:cs typeface="Arial"/>
                <a:sym typeface="Arial"/>
              </a:rPr>
              <a:t>Stratégies existantes (avant et après la crise)</a:t>
            </a:r>
            <a:endParaRPr sz="2200" dirty="0">
              <a:cs typeface="Arial"/>
              <a:sym typeface="Arial"/>
            </a:endParaRPr>
          </a:p>
          <a:p>
            <a:pPr marL="228600" indent="-228600">
              <a:lnSpc>
                <a:spcPct val="100000"/>
              </a:lnSpc>
              <a:buSzPct val="100000"/>
            </a:pPr>
            <a:r>
              <a:rPr lang="en-GB" sz="2200" dirty="0">
                <a:cs typeface="Arial"/>
                <a:sym typeface="Arial"/>
              </a:rPr>
              <a:t>Leçons apprises </a:t>
            </a:r>
            <a:endParaRPr sz="2200" dirty="0">
              <a:cs typeface="Arial"/>
              <a:sym typeface="Arial"/>
            </a:endParaRPr>
          </a:p>
          <a:p>
            <a:pPr marL="228600" indent="-228600">
              <a:lnSpc>
                <a:spcPct val="100000"/>
              </a:lnSpc>
              <a:buSzPct val="100000"/>
            </a:pPr>
            <a:r>
              <a:rPr lang="fr-FR" sz="2200" dirty="0">
                <a:cs typeface="Arial"/>
                <a:sym typeface="Arial"/>
              </a:rPr>
              <a:t>Intégrée dans des stratégies plus larges</a:t>
            </a:r>
            <a:r>
              <a:rPr lang="en-GB" sz="2200" dirty="0">
                <a:cs typeface="Arial"/>
                <a:sym typeface="Arial"/>
              </a:rPr>
              <a:t> </a:t>
            </a:r>
            <a:endParaRPr sz="2200" dirty="0">
              <a:cs typeface="Arial"/>
              <a:sym typeface="Arial"/>
            </a:endParaRPr>
          </a:p>
          <a:p>
            <a:pPr marL="228600" indent="-228600">
              <a:lnSpc>
                <a:spcPct val="100000"/>
              </a:lnSpc>
              <a:buSzPct val="100000"/>
            </a:pPr>
            <a:r>
              <a:rPr lang="fr-FR" sz="2200" dirty="0">
                <a:cs typeface="Arial"/>
                <a:sym typeface="Arial"/>
              </a:rPr>
              <a:t>Préparation, sortie et actions de plaidoyer</a:t>
            </a:r>
            <a:endParaRPr sz="2200" dirty="0">
              <a:cs typeface="Arial"/>
              <a:sym typeface="Arial"/>
            </a:endParaRPr>
          </a:p>
        </p:txBody>
      </p:sp>
      <p:sp>
        <p:nvSpPr>
          <p:cNvPr id="365" name="Google Shape;365;p12"/>
          <p:cNvSpPr txBox="1"/>
          <p:nvPr/>
        </p:nvSpPr>
        <p:spPr>
          <a:xfrm>
            <a:off x="8368597" y="1860337"/>
            <a:ext cx="3600000" cy="4632538"/>
          </a:xfrm>
          <a:prstGeom prst="rect">
            <a:avLst/>
          </a:prstGeom>
          <a:noFill/>
          <a:ln w="38100" cap="flat" cmpd="sng">
            <a:solidFill>
              <a:schemeClr val="accent3"/>
            </a:solidFill>
            <a:prstDash val="solid"/>
            <a:round/>
            <a:headEnd type="none" w="sm" len="sm"/>
            <a:tailEnd type="none" w="sm" len="sm"/>
          </a:ln>
        </p:spPr>
        <p:txBody>
          <a:bodyPr spcFirstLastPara="1" wrap="square" lIns="91425" tIns="45700" rIns="91425" bIns="45700" anchor="t" anchorCtr="0">
            <a:normAutofit fontScale="92500" lnSpcReduction="10000"/>
          </a:bodyPr>
          <a:lstStyle/>
          <a:p>
            <a:pPr algn="ctr">
              <a:lnSpc>
                <a:spcPct val="90000"/>
              </a:lnSpc>
              <a:buClr>
                <a:schemeClr val="accent1"/>
              </a:buClr>
              <a:buSzPct val="100000"/>
            </a:pPr>
            <a:r>
              <a:rPr lang="en-GB" sz="2800" b="1" dirty="0">
                <a:solidFill>
                  <a:schemeClr val="dk1"/>
                </a:solidFill>
                <a:latin typeface="Helvetica Neue"/>
                <a:sym typeface="Helvetica Neue"/>
              </a:rPr>
              <a:t>Collaboration</a:t>
            </a:r>
            <a:endParaRPr sz="2800" b="1" dirty="0">
              <a:solidFill>
                <a:schemeClr val="dk1"/>
              </a:solidFill>
              <a:latin typeface="Helvetica Neue"/>
              <a:sym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fr-FR" sz="2400" dirty="0">
                <a:solidFill>
                  <a:schemeClr val="dk1"/>
                </a:solidFill>
                <a:latin typeface="Helvetica Neue"/>
                <a:sym typeface="Helvetica Neue"/>
              </a:rPr>
              <a:t>Stratégies pour atteindre les enfants (y compris les enfants difficiles à atteindre)</a:t>
            </a:r>
            <a:endParaRPr lang="en-US" sz="24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fr-FR" sz="2400" dirty="0">
                <a:solidFill>
                  <a:schemeClr val="dk1"/>
                </a:solidFill>
                <a:latin typeface="Helvetica Neue"/>
                <a:sym typeface="Helvetica Neue"/>
              </a:rPr>
              <a:t>Interventions intégrées de la SAMS et d'autres secteurs pour soutenir les familles</a:t>
            </a:r>
            <a:r>
              <a:rPr lang="en-US" sz="2400" dirty="0">
                <a:solidFill>
                  <a:schemeClr val="dk1"/>
                </a:solidFill>
                <a:latin typeface="Helvetica Neue"/>
                <a:sym typeface="Helvetica Neue"/>
              </a:rPr>
              <a:t> </a:t>
            </a:r>
            <a:endParaRPr lang="en-US" sz="24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400" dirty="0">
                <a:solidFill>
                  <a:schemeClr val="dk1"/>
                </a:solidFill>
                <a:latin typeface="Helvetica Neue"/>
                <a:sym typeface="Helvetica Neue"/>
              </a:rPr>
              <a:t>Voies de référencement </a:t>
            </a:r>
            <a:endParaRPr sz="24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400" dirty="0">
                <a:solidFill>
                  <a:schemeClr val="dk1"/>
                </a:solidFill>
                <a:latin typeface="Helvetica Neue"/>
                <a:sym typeface="Helvetica Neue"/>
              </a:rPr>
              <a:t>Soutien aux structures communautaires  </a:t>
            </a:r>
            <a:endParaRPr sz="24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400" dirty="0">
                <a:solidFill>
                  <a:schemeClr val="dk1"/>
                </a:solidFill>
                <a:latin typeface="Helvetica Neue"/>
                <a:sym typeface="Helvetica Neue"/>
              </a:rPr>
              <a:t>Directives pour la programmation</a:t>
            </a:r>
            <a:endParaRPr sz="2400" dirty="0">
              <a:solidFill>
                <a:schemeClr val="dk1"/>
              </a:solidFill>
              <a:latin typeface="Helvetica Neue"/>
            </a:endParaRPr>
          </a:p>
        </p:txBody>
      </p:sp>
      <p:sp>
        <p:nvSpPr>
          <p:cNvPr id="366" name="Google Shape;366;p12"/>
          <p:cNvSpPr txBox="1"/>
          <p:nvPr/>
        </p:nvSpPr>
        <p:spPr>
          <a:xfrm>
            <a:off x="4210493" y="1860337"/>
            <a:ext cx="3772008" cy="4632538"/>
          </a:xfrm>
          <a:prstGeom prst="rect">
            <a:avLst/>
          </a:prstGeom>
          <a:noFill/>
          <a:ln w="38100" cap="flat" cmpd="sng">
            <a:solidFill>
              <a:schemeClr val="accent3"/>
            </a:solidFill>
            <a:prstDash val="solid"/>
            <a:round/>
            <a:headEnd type="none" w="sm" len="sm"/>
            <a:tailEnd type="none" w="sm" len="sm"/>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accent1"/>
              </a:buClr>
              <a:buSzPct val="100000"/>
              <a:buFont typeface="Arial"/>
              <a:buNone/>
            </a:pPr>
            <a:r>
              <a:rPr lang="fr-FR" sz="2600" b="1" dirty="0">
                <a:solidFill>
                  <a:schemeClr val="dk1"/>
                </a:solidFill>
                <a:latin typeface="Helvetica Neue"/>
                <a:sym typeface="Helvetica Neue"/>
              </a:rPr>
              <a:t>Stratégies de SAMS qui atténuent et traitent</a:t>
            </a:r>
            <a:endParaRPr sz="2600" b="1" dirty="0">
              <a:solidFill>
                <a:schemeClr val="dk1"/>
              </a:solidFill>
              <a:latin typeface="Helvetica Neue"/>
              <a:sym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200" dirty="0">
                <a:solidFill>
                  <a:schemeClr val="dk1"/>
                </a:solidFill>
                <a:latin typeface="Helvetica Neue"/>
                <a:sym typeface="Helvetica Neue"/>
              </a:rPr>
              <a:t>Identification et analyse</a:t>
            </a:r>
            <a:endParaRPr sz="22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200" dirty="0">
                <a:solidFill>
                  <a:schemeClr val="dk1"/>
                </a:solidFill>
                <a:latin typeface="Helvetica Neue"/>
                <a:sym typeface="Helvetica Neue"/>
              </a:rPr>
              <a:t>Temps et ressources  </a:t>
            </a:r>
            <a:endParaRPr sz="22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fr-FR" sz="2200" dirty="0">
                <a:solidFill>
                  <a:schemeClr val="dk1"/>
                </a:solidFill>
                <a:latin typeface="Helvetica Neue"/>
                <a:sym typeface="Helvetica Neue"/>
              </a:rPr>
              <a:t>Stratégies de réponse multisectorielles intégrées</a:t>
            </a:r>
            <a:r>
              <a:rPr lang="en-GB" sz="2200" dirty="0">
                <a:solidFill>
                  <a:schemeClr val="dk1"/>
                </a:solidFill>
                <a:latin typeface="Helvetica Neue"/>
                <a:sym typeface="Helvetica Neue"/>
              </a:rPr>
              <a:t> </a:t>
            </a:r>
            <a:endParaRPr sz="22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200" dirty="0">
                <a:solidFill>
                  <a:schemeClr val="dk1"/>
                </a:solidFill>
                <a:latin typeface="Helvetica Neue"/>
                <a:sym typeface="Helvetica Neue"/>
              </a:rPr>
              <a:t>Impliquer la communauté </a:t>
            </a:r>
            <a:endParaRPr sz="2200" dirty="0">
              <a:solidFill>
                <a:schemeClr val="dk1"/>
              </a:solidFill>
              <a:latin typeface="Helvetica Neue"/>
            </a:endParaRPr>
          </a:p>
          <a:p>
            <a:pPr marL="228600" marR="0" lvl="0" indent="-228600" algn="l" rtl="0">
              <a:lnSpc>
                <a:spcPct val="90000"/>
              </a:lnSpc>
              <a:spcBef>
                <a:spcPts val="1000"/>
              </a:spcBef>
              <a:spcAft>
                <a:spcPts val="0"/>
              </a:spcAft>
              <a:buClr>
                <a:schemeClr val="accent1"/>
              </a:buClr>
              <a:buSzPct val="100000"/>
              <a:buFont typeface="Arial"/>
              <a:buChar char="•"/>
            </a:pPr>
            <a:r>
              <a:rPr lang="en-GB" sz="2200" dirty="0">
                <a:solidFill>
                  <a:schemeClr val="dk1"/>
                </a:solidFill>
                <a:latin typeface="Helvetica Neue"/>
                <a:sym typeface="Helvetica Neue"/>
              </a:rPr>
              <a:t>Gestion de l'information</a:t>
            </a:r>
            <a:endParaRPr sz="2200" dirty="0">
              <a:solidFill>
                <a:schemeClr val="dk1"/>
              </a:solidFill>
              <a:latin typeface="Helvetica Neue"/>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13"/>
          <p:cNvSpPr txBox="1">
            <a:spLocks noGrp="1"/>
          </p:cNvSpPr>
          <p:nvPr>
            <p:ph type="body" idx="1"/>
          </p:nvPr>
        </p:nvSpPr>
        <p:spPr>
          <a:xfrm>
            <a:off x="3816096" y="310789"/>
            <a:ext cx="8071104"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26794"/>
              </a:buClr>
              <a:buSzPts val="3200"/>
              <a:buNone/>
            </a:pPr>
            <a:r>
              <a:rPr lang="fr-FR" sz="2400" dirty="0"/>
              <a:t>ANALYSER LES FACTEURS DE RISQUE DU TRAVAIL DES ENFANTS EN RELATION AVEC LA SAMS</a:t>
            </a:r>
            <a:endParaRPr sz="2400" dirty="0"/>
          </a:p>
        </p:txBody>
      </p:sp>
      <p:sp>
        <p:nvSpPr>
          <p:cNvPr id="373" name="Google Shape;373;p13"/>
          <p:cNvSpPr txBox="1">
            <a:spLocks noGrp="1"/>
          </p:cNvSpPr>
          <p:nvPr>
            <p:ph type="body" idx="2"/>
          </p:nvPr>
        </p:nvSpPr>
        <p:spPr>
          <a:xfrm>
            <a:off x="3816096" y="1302111"/>
            <a:ext cx="8071104" cy="52451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600"/>
              <a:buChar char="•"/>
            </a:pPr>
            <a:r>
              <a:rPr lang="fr-FR" sz="2200" dirty="0"/>
              <a:t>Intégrer les indicateurs du travail des enfants dans la SAMS, le relèvement précoce et l'évaluation des marchés, ainsi que dans les systèmes de suivi et de signalement, y compris le suivi post-distribution (PDM)</a:t>
            </a:r>
            <a:r>
              <a:rPr lang="en-GB" sz="2200" dirty="0"/>
              <a:t> </a:t>
            </a:r>
            <a:endParaRPr sz="2200" dirty="0"/>
          </a:p>
          <a:p>
            <a:pPr marL="228600" lvl="0" indent="-228600" algn="l" rtl="0">
              <a:lnSpc>
                <a:spcPct val="90000"/>
              </a:lnSpc>
              <a:spcBef>
                <a:spcPts val="1000"/>
              </a:spcBef>
              <a:spcAft>
                <a:spcPts val="0"/>
              </a:spcAft>
              <a:buClr>
                <a:schemeClr val="accent1"/>
              </a:buClr>
              <a:buSzPts val="2600"/>
              <a:buChar char="•"/>
            </a:pPr>
            <a:r>
              <a:rPr lang="fr-FR" sz="2200" dirty="0"/>
              <a:t>Évaluer la législation nationale sur le travail et l'agriculture et son application, y compris les restrictions</a:t>
            </a:r>
            <a:r>
              <a:rPr lang="en-GB" sz="2200" dirty="0"/>
              <a:t> </a:t>
            </a:r>
            <a:endParaRPr sz="2200" dirty="0"/>
          </a:p>
          <a:p>
            <a:pPr marL="228600" lvl="0" indent="-228600" algn="l" rtl="0">
              <a:lnSpc>
                <a:spcPct val="90000"/>
              </a:lnSpc>
              <a:spcBef>
                <a:spcPts val="1000"/>
              </a:spcBef>
              <a:spcAft>
                <a:spcPts val="0"/>
              </a:spcAft>
              <a:buClr>
                <a:schemeClr val="accent1"/>
              </a:buClr>
              <a:buSzPts val="2600"/>
              <a:buChar char="•"/>
            </a:pPr>
            <a:r>
              <a:rPr lang="fr-FR" sz="2200" dirty="0"/>
              <a:t>Consulter les acteurs au niveau communautaire, identifier les groupes difficiles à atteindre</a:t>
            </a:r>
            <a:r>
              <a:rPr lang="en-GB" sz="2200" dirty="0"/>
              <a:t> </a:t>
            </a:r>
            <a:endParaRPr sz="2200" dirty="0"/>
          </a:p>
          <a:p>
            <a:pPr marL="228600" lvl="0" indent="-228600" algn="l" rtl="0">
              <a:lnSpc>
                <a:spcPct val="90000"/>
              </a:lnSpc>
              <a:spcBef>
                <a:spcPts val="1000"/>
              </a:spcBef>
              <a:spcAft>
                <a:spcPts val="0"/>
              </a:spcAft>
              <a:buClr>
                <a:schemeClr val="accent1"/>
              </a:buClr>
              <a:buSzPts val="2600"/>
              <a:buChar char="•"/>
            </a:pPr>
            <a:r>
              <a:rPr lang="fr-FR" sz="2200" dirty="0"/>
              <a:t>Données ventilées par sexe et par âge</a:t>
            </a:r>
            <a:r>
              <a:rPr lang="en-GB" sz="2200" dirty="0"/>
              <a:t>  </a:t>
            </a:r>
            <a:endParaRPr sz="2200" dirty="0"/>
          </a:p>
          <a:p>
            <a:pPr marL="228600" lvl="0" indent="-228600" algn="l" rtl="0">
              <a:lnSpc>
                <a:spcPct val="90000"/>
              </a:lnSpc>
              <a:spcBef>
                <a:spcPts val="1000"/>
              </a:spcBef>
              <a:spcAft>
                <a:spcPts val="0"/>
              </a:spcAft>
              <a:buClr>
                <a:schemeClr val="accent1"/>
              </a:buClr>
              <a:buSzPts val="2600"/>
              <a:buChar char="•"/>
            </a:pPr>
            <a:r>
              <a:rPr lang="fr-FR" sz="2200" dirty="0"/>
              <a:t>Surveiller la demande et l'offre de main-d'œuvre adulte, ainsi que toute indication d'augmentation du travail des enfants</a:t>
            </a:r>
            <a:r>
              <a:rPr lang="en-GB" sz="2200" dirty="0"/>
              <a:t> </a:t>
            </a:r>
            <a:endParaRPr sz="2200" dirty="0"/>
          </a:p>
          <a:p>
            <a:pPr marL="228600" lvl="0" indent="-228600" algn="l" rtl="0">
              <a:lnSpc>
                <a:spcPct val="90000"/>
              </a:lnSpc>
              <a:spcBef>
                <a:spcPts val="1000"/>
              </a:spcBef>
              <a:spcAft>
                <a:spcPts val="0"/>
              </a:spcAft>
              <a:buClr>
                <a:schemeClr val="accent1"/>
              </a:buClr>
              <a:buSzPts val="2600"/>
              <a:buChar char="•"/>
            </a:pPr>
            <a:r>
              <a:rPr lang="fr-FR" sz="2200" dirty="0"/>
              <a:t>Soutenir le plaidoyer en faveur de conditions de vie et de travail décentes dans les contextes de réfugiés, de personnes déplacées à l'intérieur de leur pays (PDIP) et de migration</a:t>
            </a:r>
            <a:endParaRPr dirty="0"/>
          </a:p>
          <a:p>
            <a:pPr marL="311150" lvl="0" indent="-138113" algn="l" rtl="0">
              <a:lnSpc>
                <a:spcPct val="90000"/>
              </a:lnSpc>
              <a:spcBef>
                <a:spcPts val="1000"/>
              </a:spcBef>
              <a:spcAft>
                <a:spcPts val="0"/>
              </a:spcAft>
              <a:buSzPts val="2400"/>
              <a:buNone/>
            </a:pPr>
            <a:endParaRPr sz="2400" dirty="0"/>
          </a:p>
        </p:txBody>
      </p:sp>
      <p:sp>
        <p:nvSpPr>
          <p:cNvPr id="374" name="Google Shape;374;p13"/>
          <p:cNvSpPr txBox="1">
            <a:spLocks noGrp="1"/>
          </p:cNvSpPr>
          <p:nvPr>
            <p:ph type="body" idx="3"/>
          </p:nvPr>
        </p:nvSpPr>
        <p:spPr>
          <a:xfrm>
            <a:off x="1" y="528638"/>
            <a:ext cx="358140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PRÉVENIR LE TRAVAIL DES ENFANTS</a:t>
            </a:r>
            <a:r>
              <a:rPr lang="en-GB" dirty="0"/>
              <a:t> </a:t>
            </a:r>
            <a:r>
              <a:rPr lang="fr-FR" dirty="0">
                <a:solidFill>
                  <a:srgbClr val="B5E7FF"/>
                </a:solidFill>
              </a:rPr>
              <a:t>PAR L'ÉVALUATION ET LE SUIVI</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14"/>
          <p:cNvSpPr txBox="1">
            <a:spLocks noGrp="1"/>
          </p:cNvSpPr>
          <p:nvPr>
            <p:ph type="body" idx="1"/>
          </p:nvPr>
        </p:nvSpPr>
        <p:spPr>
          <a:xfrm>
            <a:off x="4100513" y="528638"/>
            <a:ext cx="7605934"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26794"/>
              </a:buClr>
              <a:buSzPts val="3200"/>
              <a:buNone/>
            </a:pPr>
            <a:r>
              <a:rPr lang="fr-FR" sz="2800" dirty="0"/>
              <a:t>INTÉGRER DES INDICATEURS DU TRAVAIL DES ENFANTS POUR ÉVALUER :</a:t>
            </a:r>
            <a:endParaRPr sz="2800" dirty="0"/>
          </a:p>
        </p:txBody>
      </p:sp>
      <p:sp>
        <p:nvSpPr>
          <p:cNvPr id="380" name="Google Shape;380;p14"/>
          <p:cNvSpPr txBox="1">
            <a:spLocks noGrp="1"/>
          </p:cNvSpPr>
          <p:nvPr>
            <p:ph type="body" idx="2"/>
          </p:nvPr>
        </p:nvSpPr>
        <p:spPr>
          <a:xfrm>
            <a:off x="3744913" y="1587500"/>
            <a:ext cx="8162670" cy="5270500"/>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ts val="0"/>
              </a:spcBef>
              <a:spcAft>
                <a:spcPts val="0"/>
              </a:spcAft>
              <a:buSzPts val="2800"/>
              <a:buChar char="•"/>
            </a:pPr>
            <a:r>
              <a:rPr lang="fr-FR" dirty="0"/>
              <a:t>L'impact des chocs économiques sur le travail des enfants en tant que mécanisme d'adaptation</a:t>
            </a:r>
            <a:r>
              <a:rPr lang="en-GB" dirty="0"/>
              <a:t>  </a:t>
            </a:r>
            <a:endParaRPr dirty="0"/>
          </a:p>
          <a:p>
            <a:pPr marL="685800" lvl="1" indent="-228600" algn="l" rtl="0">
              <a:lnSpc>
                <a:spcPct val="90000"/>
              </a:lnSpc>
              <a:spcBef>
                <a:spcPts val="500"/>
              </a:spcBef>
              <a:spcAft>
                <a:spcPts val="0"/>
              </a:spcAft>
              <a:buSzPts val="2800"/>
              <a:buChar char="•"/>
            </a:pPr>
            <a:r>
              <a:rPr lang="fr-FR" dirty="0"/>
              <a:t>Activités spécifiques au genre et à l'âge, rôles économiques, emploi du temps des enfants</a:t>
            </a:r>
            <a:r>
              <a:rPr lang="en-GB" dirty="0"/>
              <a:t> </a:t>
            </a:r>
            <a:endParaRPr dirty="0"/>
          </a:p>
          <a:p>
            <a:pPr marL="685800" lvl="1" indent="-228600" algn="l" rtl="0">
              <a:lnSpc>
                <a:spcPct val="90000"/>
              </a:lnSpc>
              <a:spcBef>
                <a:spcPts val="500"/>
              </a:spcBef>
              <a:spcAft>
                <a:spcPts val="0"/>
              </a:spcAft>
              <a:buSzPts val="2800"/>
              <a:buChar char="•"/>
            </a:pPr>
            <a:r>
              <a:rPr lang="fr-FR" dirty="0"/>
              <a:t>Travail des enfants dans les chaînes d'approvisionnement alimentaire et autres</a:t>
            </a:r>
            <a:r>
              <a:rPr lang="en-GB" dirty="0"/>
              <a:t> </a:t>
            </a:r>
            <a:endParaRPr dirty="0"/>
          </a:p>
          <a:p>
            <a:pPr marL="685800" lvl="1" indent="-228600" algn="l" rtl="0">
              <a:lnSpc>
                <a:spcPct val="90000"/>
              </a:lnSpc>
              <a:spcBef>
                <a:spcPts val="500"/>
              </a:spcBef>
              <a:spcAft>
                <a:spcPts val="0"/>
              </a:spcAft>
              <a:buSzPts val="2800"/>
              <a:buChar char="•"/>
            </a:pPr>
            <a:r>
              <a:rPr lang="fr-FR" dirty="0"/>
              <a:t>L'impact des restrictions du travail des adultes</a:t>
            </a:r>
            <a:r>
              <a:rPr lang="en-GB" dirty="0"/>
              <a:t>  </a:t>
            </a:r>
            <a:endParaRPr dirty="0"/>
          </a:p>
          <a:p>
            <a:pPr marL="685800" lvl="1" indent="-228600" algn="l" rtl="0">
              <a:lnSpc>
                <a:spcPct val="90000"/>
              </a:lnSpc>
              <a:spcBef>
                <a:spcPts val="500"/>
              </a:spcBef>
              <a:spcAft>
                <a:spcPts val="0"/>
              </a:spcAft>
              <a:buSzPts val="2800"/>
              <a:buChar char="•"/>
            </a:pPr>
            <a:r>
              <a:rPr lang="fr-FR" dirty="0"/>
              <a:t>Groupes spécifiques nécessitant une assistance préventive urgente de la SAMS</a:t>
            </a:r>
            <a:r>
              <a:rPr lang="en-GB" dirty="0"/>
              <a:t> </a:t>
            </a:r>
            <a:endParaRPr dirty="0"/>
          </a:p>
          <a:p>
            <a:pPr marL="685800" lvl="1" indent="-228600" algn="l" rtl="0">
              <a:lnSpc>
                <a:spcPct val="90000"/>
              </a:lnSpc>
              <a:spcBef>
                <a:spcPts val="500"/>
              </a:spcBef>
              <a:spcAft>
                <a:spcPts val="0"/>
              </a:spcAft>
              <a:buSzPts val="2800"/>
              <a:buChar char="•"/>
            </a:pPr>
            <a:r>
              <a:rPr lang="fr-FR" dirty="0"/>
              <a:t>Types de travail sûrs et appropriés pour les adolescents</a:t>
            </a:r>
            <a:r>
              <a:rPr lang="en-GB" dirty="0"/>
              <a:t> </a:t>
            </a:r>
            <a:endParaRPr dirty="0"/>
          </a:p>
        </p:txBody>
      </p:sp>
      <p:sp>
        <p:nvSpPr>
          <p:cNvPr id="381" name="Google Shape;381;p14"/>
          <p:cNvSpPr txBox="1">
            <a:spLocks noGrp="1"/>
          </p:cNvSpPr>
          <p:nvPr>
            <p:ph type="body" idx="3"/>
          </p:nvPr>
        </p:nvSpPr>
        <p:spPr>
          <a:xfrm>
            <a:off x="1" y="528638"/>
            <a:ext cx="3594354"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PRÉVENIR LE TRAVAIL DES ENFANTS</a:t>
            </a:r>
            <a:r>
              <a:rPr lang="en-GB" dirty="0"/>
              <a:t> </a:t>
            </a:r>
            <a:r>
              <a:rPr lang="fr-FR" dirty="0">
                <a:solidFill>
                  <a:srgbClr val="B5E7FF"/>
                </a:solidFill>
              </a:rPr>
              <a:t>PAR L'ÉVALUATION ET LE SUIVI</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5"/>
          <p:cNvSpPr txBox="1">
            <a:spLocks noGrp="1"/>
          </p:cNvSpPr>
          <p:nvPr>
            <p:ph type="body" idx="2"/>
          </p:nvPr>
        </p:nvSpPr>
        <p:spPr>
          <a:xfrm>
            <a:off x="3784601" y="465676"/>
            <a:ext cx="8407398" cy="639232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400"/>
              <a:buChar char="•"/>
            </a:pPr>
            <a:r>
              <a:rPr lang="fr-FR" sz="2000" dirty="0">
                <a:latin typeface="Helvetica Neue"/>
                <a:ea typeface="Helvetica Neue"/>
                <a:cs typeface="Helvetica Neue"/>
                <a:sym typeface="Helvetica Neue"/>
              </a:rPr>
              <a:t>Inclure les ménages qui ne peuvent pas obtenir une alimentation suffisante et de qualité, un revenu sûr et décent, qui ont recours au travail des enfants, aux travaux dangereux, aux PFTE pour soutenir la sécurité alimentaire</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Utiliser une analyse de situation spécifique au contexte pour définir les critères</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Impliquer les familles et les communautés</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Prévoir des espaces dans les programmes pour les ménages à risque au début des cycles ; prévoir une certaine flexibilité pour accepter des cas </a:t>
            </a:r>
            <a:r>
              <a:rPr lang="fr-FR" sz="2000" i="1" dirty="0">
                <a:latin typeface="Helvetica Neue"/>
                <a:ea typeface="Helvetica Neue"/>
                <a:cs typeface="Helvetica Neue"/>
                <a:sym typeface="Helvetica Neue"/>
              </a:rPr>
              <a:t>ad hoc</a:t>
            </a:r>
            <a:r>
              <a:rPr lang="fr-FR" sz="2000" dirty="0">
                <a:latin typeface="Helvetica Neue"/>
                <a:ea typeface="Helvetica Neue"/>
                <a:cs typeface="Helvetica Neue"/>
                <a:sym typeface="Helvetica Neue"/>
              </a:rPr>
              <a:t> référés par d'autres secteurs/acteurs</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Tenir compte de la prévalence du travail des enfants lors du choix des zones/chaînes de valeur à cibler</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Contrôler la couverture et les participants ciblés tout au long de la programmation</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latin typeface="Helvetica Neue"/>
                <a:ea typeface="Helvetica Neue"/>
                <a:cs typeface="Helvetica Neue"/>
                <a:sym typeface="Helvetica Neue"/>
              </a:rPr>
              <a:t>Élargir ou ajuster les critères de ciblage lorsque des familles très vulnérables ayant des enfants en situation de travail des enfants sont exclues</a:t>
            </a:r>
            <a:r>
              <a:rPr lang="en-GB" sz="2000" dirty="0">
                <a:latin typeface="Helvetica Neue"/>
                <a:ea typeface="Helvetica Neue"/>
                <a:cs typeface="Helvetica Neue"/>
                <a:sym typeface="Helvetica Neue"/>
              </a:rPr>
              <a:t>  </a:t>
            </a:r>
            <a:endParaRPr sz="2000" dirty="0"/>
          </a:p>
          <a:p>
            <a:pPr marL="228600" lvl="0" indent="-228600" algn="l" rtl="0">
              <a:lnSpc>
                <a:spcPct val="90000"/>
              </a:lnSpc>
              <a:spcBef>
                <a:spcPts val="1000"/>
              </a:spcBef>
              <a:spcAft>
                <a:spcPts val="0"/>
              </a:spcAft>
              <a:buClr>
                <a:schemeClr val="accent1"/>
              </a:buClr>
              <a:buSzPts val="2400"/>
              <a:buChar char="•"/>
            </a:pPr>
            <a:r>
              <a:rPr lang="fr-FR" sz="2000" dirty="0"/>
              <a:t>Considérer attentivement et atténuer les risques associés au ciblage</a:t>
            </a:r>
            <a:endParaRPr sz="2000" dirty="0"/>
          </a:p>
        </p:txBody>
      </p:sp>
      <p:sp>
        <p:nvSpPr>
          <p:cNvPr id="387" name="Google Shape;387;p15"/>
          <p:cNvSpPr txBox="1">
            <a:spLocks noGrp="1"/>
          </p:cNvSpPr>
          <p:nvPr>
            <p:ph type="body" idx="3"/>
          </p:nvPr>
        </p:nvSpPr>
        <p:spPr>
          <a:xfrm>
            <a:off x="-1" y="465676"/>
            <a:ext cx="3784601"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PRÉVENIR LE TRAVAIL DES ENFANTS</a:t>
            </a:r>
            <a:r>
              <a:rPr lang="en-GB" dirty="0"/>
              <a:t> </a:t>
            </a:r>
            <a:r>
              <a:rPr lang="fr-FR" dirty="0">
                <a:solidFill>
                  <a:srgbClr val="B5E7FF"/>
                </a:solidFill>
              </a:rPr>
              <a:t>PAR LE CIBLAGE ET LA SÉLECTION POUR LES PROGRAMMES DE SAMS</a:t>
            </a: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1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sz="3000" dirty="0"/>
              <a:t>PRINCIPES CLÉS : NE CRÉER AUCUN PRÉJUDICE</a:t>
            </a:r>
            <a:endParaRPr sz="3000" dirty="0"/>
          </a:p>
        </p:txBody>
      </p:sp>
      <p:sp>
        <p:nvSpPr>
          <p:cNvPr id="393" name="Google Shape;393;p16"/>
          <p:cNvSpPr txBox="1">
            <a:spLocks noGrp="1"/>
          </p:cNvSpPr>
          <p:nvPr>
            <p:ph type="body" idx="2"/>
          </p:nvPr>
        </p:nvSpPr>
        <p:spPr>
          <a:xfrm>
            <a:off x="4100513" y="1651034"/>
            <a:ext cx="7300912" cy="449437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800"/>
              <a:buChar char="•"/>
            </a:pPr>
            <a:r>
              <a:rPr lang="fr-FR" sz="2400" dirty="0"/>
              <a:t>L'action de la SAMS peut entraîner des facteurs de risque et, par inadvertance, augmenter ou aggraver le travail des enfants</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Travailler avec d'autres pour identifier et atténuer les risques</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Ne pas entreprendre d'action pour laquelle une organisation n'a pas l'expertise ou la capacité adéquate</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Le retrait d'enfants des PFTE ne doit être entrepris que par des acteurs mandatés et des agences spécialisées</a:t>
            </a:r>
            <a:endParaRPr sz="2400" b="1" dirty="0"/>
          </a:p>
        </p:txBody>
      </p:sp>
      <p:sp>
        <p:nvSpPr>
          <p:cNvPr id="394" name="Google Shape;394;p16"/>
          <p:cNvSpPr txBox="1">
            <a:spLocks noGrp="1"/>
          </p:cNvSpPr>
          <p:nvPr>
            <p:ph type="body" idx="3"/>
          </p:nvPr>
        </p:nvSpPr>
        <p:spPr>
          <a:xfrm>
            <a:off x="-1" y="528638"/>
            <a:ext cx="368530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PRÉVENIR LE TRAVAIL DES ENFANTS </a:t>
            </a:r>
            <a:r>
              <a:rPr lang="fr-FR" dirty="0">
                <a:solidFill>
                  <a:srgbClr val="B5E7FF"/>
                </a:solidFill>
              </a:rPr>
              <a:t>LIÉ AUX PROGRAMMES DE SAMS</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17"/>
          <p:cNvSpPr txBox="1">
            <a:spLocks noGrp="1"/>
          </p:cNvSpPr>
          <p:nvPr>
            <p:ph type="body" idx="1"/>
          </p:nvPr>
        </p:nvSpPr>
        <p:spPr>
          <a:xfrm>
            <a:off x="4100513" y="249238"/>
            <a:ext cx="647888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2700"/>
              <a:buNone/>
            </a:pPr>
            <a:r>
              <a:rPr lang="fr-FR" sz="2600" dirty="0"/>
              <a:t>PROTÉGER LES ENFANTS DANS LES PROGRAMMES DE SAMS ET DE RENFORCEMENT ÉCONOMIQUE</a:t>
            </a:r>
            <a:endParaRPr sz="2600" dirty="0"/>
          </a:p>
        </p:txBody>
      </p:sp>
      <p:sp>
        <p:nvSpPr>
          <p:cNvPr id="401" name="Google Shape;401;p17"/>
          <p:cNvSpPr txBox="1">
            <a:spLocks noGrp="1"/>
          </p:cNvSpPr>
          <p:nvPr>
            <p:ph type="body" idx="2"/>
          </p:nvPr>
        </p:nvSpPr>
        <p:spPr>
          <a:xfrm>
            <a:off x="4100513" y="1520824"/>
            <a:ext cx="8044122" cy="533717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sz="2400" dirty="0"/>
              <a:t>Identifier les risques du travail des enfants pendant le programme </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Contrôler le temps passé par les enfants et les facteurs de risque du travail des enfants avant, pendant et après les interventions</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Collaborer avec d'autres pour identifier et atténuer les conséquences négatives involontaires</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Mettre en œuvre des mesures de redevabilité, de protection et de PSEAH dans les programmes de SAMS</a:t>
            </a:r>
            <a:r>
              <a:rPr lang="en-GB" sz="2400" dirty="0"/>
              <a:t> </a:t>
            </a:r>
            <a:endParaRPr sz="2400" dirty="0"/>
          </a:p>
          <a:p>
            <a:pPr marL="228600" lvl="0" indent="-228600" algn="l" rtl="0">
              <a:lnSpc>
                <a:spcPct val="90000"/>
              </a:lnSpc>
              <a:spcBef>
                <a:spcPts val="1000"/>
              </a:spcBef>
              <a:spcAft>
                <a:spcPts val="0"/>
              </a:spcAft>
              <a:buClr>
                <a:schemeClr val="accent1"/>
              </a:buClr>
              <a:buSzPts val="2800"/>
              <a:buChar char="•"/>
            </a:pPr>
            <a:r>
              <a:rPr lang="fr-FR" sz="2400" dirty="0"/>
              <a:t>Renforcer les capacités du personnel en matière de travail des enfants, d'âge et de genre</a:t>
            </a:r>
            <a:r>
              <a:rPr lang="en-GB" sz="2400" dirty="0"/>
              <a:t> </a:t>
            </a:r>
            <a:endParaRPr sz="2400" dirty="0"/>
          </a:p>
          <a:p>
            <a:pPr marL="228600" lvl="0" indent="-88900" algn="l" rtl="0">
              <a:lnSpc>
                <a:spcPct val="90000"/>
              </a:lnSpc>
              <a:spcBef>
                <a:spcPts val="1000"/>
              </a:spcBef>
              <a:spcAft>
                <a:spcPts val="0"/>
              </a:spcAft>
              <a:buClr>
                <a:schemeClr val="accent1"/>
              </a:buClr>
              <a:buSzPts val="2200"/>
              <a:buNone/>
            </a:pPr>
            <a:endParaRPr sz="2200" dirty="0"/>
          </a:p>
          <a:p>
            <a:pPr marL="228600" lvl="0" indent="-146050" algn="l" rtl="0">
              <a:lnSpc>
                <a:spcPct val="90000"/>
              </a:lnSpc>
              <a:spcBef>
                <a:spcPts val="1000"/>
              </a:spcBef>
              <a:spcAft>
                <a:spcPts val="0"/>
              </a:spcAft>
              <a:buClr>
                <a:schemeClr val="accent1"/>
              </a:buClr>
              <a:buSzPts val="1300"/>
              <a:buNone/>
            </a:pPr>
            <a:endParaRPr sz="1300" dirty="0"/>
          </a:p>
          <a:p>
            <a:pPr marL="228600" lvl="0" indent="-146050" algn="l" rtl="0">
              <a:lnSpc>
                <a:spcPct val="90000"/>
              </a:lnSpc>
              <a:spcBef>
                <a:spcPts val="1000"/>
              </a:spcBef>
              <a:spcAft>
                <a:spcPts val="0"/>
              </a:spcAft>
              <a:buClr>
                <a:schemeClr val="accent1"/>
              </a:buClr>
              <a:buSzPts val="1300"/>
              <a:buNone/>
            </a:pPr>
            <a:endParaRPr sz="1300" dirty="0"/>
          </a:p>
          <a:p>
            <a:pPr marL="228600" lvl="0" indent="-146050" algn="l" rtl="0">
              <a:lnSpc>
                <a:spcPct val="90000"/>
              </a:lnSpc>
              <a:spcBef>
                <a:spcPts val="1000"/>
              </a:spcBef>
              <a:spcAft>
                <a:spcPts val="0"/>
              </a:spcAft>
              <a:buClr>
                <a:schemeClr val="accent1"/>
              </a:buClr>
              <a:buSzPts val="1300"/>
              <a:buNone/>
            </a:pPr>
            <a:endParaRPr sz="1300" dirty="0"/>
          </a:p>
        </p:txBody>
      </p:sp>
      <p:sp>
        <p:nvSpPr>
          <p:cNvPr id="402" name="Google Shape;402;p17"/>
          <p:cNvSpPr txBox="1">
            <a:spLocks noGrp="1"/>
          </p:cNvSpPr>
          <p:nvPr>
            <p:ph type="body" idx="3"/>
          </p:nvPr>
        </p:nvSpPr>
        <p:spPr>
          <a:xfrm>
            <a:off x="0" y="528638"/>
            <a:ext cx="370839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PRÉVENIR LE TRAVAIL DES ENFANTS </a:t>
            </a:r>
            <a:r>
              <a:rPr lang="fr-FR" dirty="0">
                <a:solidFill>
                  <a:srgbClr val="B5E7FF"/>
                </a:solidFill>
              </a:rPr>
              <a:t>LIÉ AUX PROGRAMMES DE SAMS</a:t>
            </a:r>
            <a:endParaRPr lang="fr-FR" dirty="0"/>
          </a:p>
          <a:p>
            <a:pPr marL="0" lvl="0" indent="0" algn="l" rtl="0">
              <a:lnSpc>
                <a:spcPct val="90000"/>
              </a:lnSpc>
              <a:spcBef>
                <a:spcPts val="1000"/>
              </a:spcBef>
              <a:spcAft>
                <a:spcPts val="0"/>
              </a:spcAft>
              <a:buClr>
                <a:schemeClr val="lt1"/>
              </a:buClr>
              <a:buSzPts val="3600"/>
              <a:buNone/>
            </a:pPr>
            <a:endParaRPr dirty="0"/>
          </a:p>
        </p:txBody>
      </p:sp>
      <p:sp>
        <p:nvSpPr>
          <p:cNvPr id="403" name="Google Shape;403;p17"/>
          <p:cNvSpPr txBox="1"/>
          <p:nvPr/>
        </p:nvSpPr>
        <p:spPr>
          <a:xfrm>
            <a:off x="47365" y="2928271"/>
            <a:ext cx="3444949" cy="479926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3600"/>
              <a:buFont typeface="Arial"/>
              <a:buNone/>
            </a:pPr>
            <a:endParaRPr sz="36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18"/>
          <p:cNvSpPr txBox="1">
            <a:spLocks noGrp="1"/>
          </p:cNvSpPr>
          <p:nvPr>
            <p:ph type="title"/>
          </p:nvPr>
        </p:nvSpPr>
        <p:spPr>
          <a:xfrm>
            <a:off x="393829" y="281277"/>
            <a:ext cx="11403964" cy="10293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7467D"/>
              </a:buClr>
              <a:buSzPts val="3600"/>
              <a:buFont typeface="Helvetica Neue"/>
              <a:buNone/>
            </a:pPr>
            <a:r>
              <a:rPr lang="fr-FR" dirty="0">
                <a:solidFill>
                  <a:srgbClr val="97467D"/>
                </a:solidFill>
              </a:rPr>
              <a:t>PRÉVENIR LE TRAVAIL DES ENFANTS LIÉ À LA SAMS ET AUX PROGRAMMES ÉCONOMIQUES</a:t>
            </a:r>
            <a:br>
              <a:rPr lang="en-GB" sz="3200" dirty="0">
                <a:solidFill>
                  <a:srgbClr val="B5E7FF"/>
                </a:solidFill>
              </a:rPr>
            </a:br>
            <a:endParaRPr sz="3400" dirty="0">
              <a:solidFill>
                <a:srgbClr val="97467D"/>
              </a:solidFill>
            </a:endParaRPr>
          </a:p>
        </p:txBody>
      </p:sp>
      <p:graphicFrame>
        <p:nvGraphicFramePr>
          <p:cNvPr id="409" name="Google Shape;409;p18"/>
          <p:cNvGraphicFramePr/>
          <p:nvPr>
            <p:extLst>
              <p:ext uri="{D42A27DB-BD31-4B8C-83A1-F6EECF244321}">
                <p14:modId xmlns:p14="http://schemas.microsoft.com/office/powerpoint/2010/main" val="3668469295"/>
              </p:ext>
            </p:extLst>
          </p:nvPr>
        </p:nvGraphicFramePr>
        <p:xfrm>
          <a:off x="404037" y="1310640"/>
          <a:ext cx="11393742" cy="5286530"/>
        </p:xfrm>
        <a:graphic>
          <a:graphicData uri="http://schemas.openxmlformats.org/drawingml/2006/table">
            <a:tbl>
              <a:tblPr firstRow="1" bandRow="1">
                <a:noFill/>
                <a:tableStyleId>{CE6485C6-648F-4A81-9685-E67094398B5B}</a:tableStyleId>
              </a:tblPr>
              <a:tblGrid>
                <a:gridCol w="4874542">
                  <a:extLst>
                    <a:ext uri="{9D8B030D-6E8A-4147-A177-3AD203B41FA5}">
                      <a16:colId xmlns:a16="http://schemas.microsoft.com/office/drawing/2014/main" val="20000"/>
                    </a:ext>
                  </a:extLst>
                </a:gridCol>
                <a:gridCol w="6519200">
                  <a:extLst>
                    <a:ext uri="{9D8B030D-6E8A-4147-A177-3AD203B41FA5}">
                      <a16:colId xmlns:a16="http://schemas.microsoft.com/office/drawing/2014/main" val="20001"/>
                    </a:ext>
                  </a:extLst>
                </a:gridCol>
              </a:tblGrid>
              <a:tr h="194375">
                <a:tc>
                  <a:txBody>
                    <a:bodyPr/>
                    <a:lstStyle/>
                    <a:p>
                      <a:pPr marL="0" marR="0" lvl="0" indent="0" algn="l" rtl="0">
                        <a:lnSpc>
                          <a:spcPct val="100000"/>
                        </a:lnSpc>
                        <a:spcBef>
                          <a:spcPts val="0"/>
                        </a:spcBef>
                        <a:spcAft>
                          <a:spcPts val="0"/>
                        </a:spcAft>
                        <a:buClr>
                          <a:schemeClr val="lt1"/>
                        </a:buClr>
                        <a:buSzPts val="2400"/>
                        <a:buFont typeface="Helvetica Neue"/>
                        <a:buNone/>
                      </a:pPr>
                      <a:r>
                        <a:rPr lang="en-GB" sz="2400" u="none" strike="noStrike" cap="none" dirty="0">
                          <a:solidFill>
                            <a:schemeClr val="lt1"/>
                          </a:solidFill>
                          <a:latin typeface="Helvetica Neue"/>
                          <a:ea typeface="Helvetica Neue"/>
                          <a:cs typeface="Helvetica Neue"/>
                          <a:sym typeface="Helvetica Neue"/>
                        </a:rPr>
                        <a:t>CONSÉQUENCES NÉGATIVES POTENTIELLES</a:t>
                      </a:r>
                      <a:endParaRPr sz="2400" u="none" strike="noStrike" cap="none" dirty="0">
                        <a:latin typeface="Helvetica Neue"/>
                        <a:ea typeface="Helvetica Neue"/>
                        <a:cs typeface="Helvetica Neue"/>
                        <a:sym typeface="Helvetica Neue"/>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2400"/>
                        <a:buFont typeface="Arial"/>
                        <a:buNone/>
                      </a:pPr>
                      <a:r>
                        <a:rPr lang="fr-FR" sz="2400" u="none" strike="noStrike" cap="none" dirty="0">
                          <a:latin typeface="Helvetica Neue"/>
                          <a:ea typeface="Helvetica Neue"/>
                          <a:cs typeface="Helvetica Neue"/>
                          <a:sym typeface="Helvetica Neue"/>
                        </a:rPr>
                        <a:t>MESURES DE PRÉVENTION ET D'ATTÉNUATION POSSIBLES</a:t>
                      </a:r>
                      <a:endParaRPr sz="1400" u="none" strike="noStrike" cap="none" dirty="0"/>
                    </a:p>
                  </a:txBody>
                  <a:tcPr marL="91450" marR="91450" marT="45725" marB="45725"/>
                </a:tc>
                <a:extLst>
                  <a:ext uri="{0D108BD9-81ED-4DB2-BD59-A6C34878D82A}">
                    <a16:rowId xmlns:a16="http://schemas.microsoft.com/office/drawing/2014/main" val="10000"/>
                  </a:ext>
                </a:extLst>
              </a:tr>
              <a:tr h="684000">
                <a:tc>
                  <a:txBody>
                    <a:bodyPr/>
                    <a:lstStyle/>
                    <a:p>
                      <a:pPr marL="0" marR="0" lvl="0" indent="0" algn="l" rtl="0">
                        <a:lnSpc>
                          <a:spcPct val="100000"/>
                        </a:lnSpc>
                        <a:spcBef>
                          <a:spcPts val="0"/>
                        </a:spcBef>
                        <a:spcAft>
                          <a:spcPts val="0"/>
                        </a:spcAft>
                        <a:buClr>
                          <a:srgbClr val="000000"/>
                        </a:buClr>
                        <a:buSzPts val="2000"/>
                        <a:buFont typeface="Arial"/>
                        <a:buNone/>
                      </a:pPr>
                      <a:r>
                        <a:rPr lang="fr-FR" sz="1600" b="1" u="none" strike="noStrike" cap="none" dirty="0"/>
                        <a:t>Travail des enfants associé aux distributions</a:t>
                      </a:r>
                      <a:endParaRPr sz="1600" u="none" strike="noStrike" cap="none" dirty="0"/>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fr-FR" sz="1600" u="none" strike="noStrike" cap="none" dirty="0"/>
                        <a:t>Schémas de collecte alternatifs ; suivi ; réglementer l'accès aux sites ; référencement</a:t>
                      </a:r>
                      <a:endParaRPr sz="1600" u="none" strike="noStrike" cap="none" dirty="0"/>
                    </a:p>
                  </a:txBody>
                  <a:tcPr marL="91450" marR="91450" marT="45725" marB="45725"/>
                </a:tc>
                <a:extLst>
                  <a:ext uri="{0D108BD9-81ED-4DB2-BD59-A6C34878D82A}">
                    <a16:rowId xmlns:a16="http://schemas.microsoft.com/office/drawing/2014/main" val="10001"/>
                  </a:ext>
                </a:extLst>
              </a:tr>
              <a:tr h="684000">
                <a:tc>
                  <a:txBody>
                    <a:bodyPr/>
                    <a:lstStyle/>
                    <a:p>
                      <a:pPr marL="0" marR="0" lvl="0" indent="0" algn="l" rtl="0">
                        <a:lnSpc>
                          <a:spcPct val="100000"/>
                        </a:lnSpc>
                        <a:spcBef>
                          <a:spcPts val="0"/>
                        </a:spcBef>
                        <a:spcAft>
                          <a:spcPts val="0"/>
                        </a:spcAft>
                        <a:buClr>
                          <a:srgbClr val="000000"/>
                        </a:buClr>
                        <a:buSzPts val="2000"/>
                        <a:buFont typeface="Arial"/>
                        <a:buNone/>
                      </a:pPr>
                      <a:r>
                        <a:rPr lang="fr-FR" sz="1600" b="1" u="none" strike="noStrike" cap="none" dirty="0"/>
                        <a:t>Les enfants sont attirés par le travail des enfants et le travail domestique lorsque les parents/adultes participent aux programmes de SAMS</a:t>
                      </a:r>
                      <a:endParaRPr sz="1600" u="none" strike="noStrike" cap="none" dirty="0"/>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fr-FR" sz="1600" u="none" strike="noStrike" cap="none" dirty="0"/>
                        <a:t>Soutenir l'accès aux services de prise en charge de l'éducation (des enfants), aux initiatives de soutien communautaire, aux référencements</a:t>
                      </a:r>
                      <a:endParaRPr sz="1600" u="none" strike="noStrike" cap="none" dirty="0"/>
                    </a:p>
                  </a:txBody>
                  <a:tcPr marL="91450" marR="91450" marT="45725" marB="45725"/>
                </a:tc>
                <a:extLst>
                  <a:ext uri="{0D108BD9-81ED-4DB2-BD59-A6C34878D82A}">
                    <a16:rowId xmlns:a16="http://schemas.microsoft.com/office/drawing/2014/main" val="10002"/>
                  </a:ext>
                </a:extLst>
              </a:tr>
              <a:tr h="684000">
                <a:tc>
                  <a:txBody>
                    <a:bodyPr/>
                    <a:lstStyle/>
                    <a:p>
                      <a:pPr marL="0" marR="0" lvl="0" indent="0" algn="l" rtl="0">
                        <a:lnSpc>
                          <a:spcPct val="100000"/>
                        </a:lnSpc>
                        <a:spcBef>
                          <a:spcPts val="0"/>
                        </a:spcBef>
                        <a:spcAft>
                          <a:spcPts val="0"/>
                        </a:spcAft>
                        <a:buClr>
                          <a:srgbClr val="000000"/>
                        </a:buClr>
                        <a:buSzPts val="2000"/>
                        <a:buFont typeface="Arial"/>
                        <a:buNone/>
                      </a:pPr>
                      <a:r>
                        <a:rPr lang="fr-FR" sz="1600" b="1" u="none" strike="noStrike" cap="none" dirty="0"/>
                        <a:t>Les enfants participent à la place des adultes</a:t>
                      </a:r>
                      <a:endParaRPr sz="1600" u="none" strike="noStrike" cap="none" dirty="0"/>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fr-FR" sz="1600" u="none" strike="noStrike" cap="none" dirty="0"/>
                        <a:t>Vérification de l'âge de tous les participants, avant et pendant, pour s'assurer que les enfants n'ayant pas l'âge minimum ne sont pas engagés, et que les enfants dépassant l'âge minimum de travail mais âgés de moins de 18 ans ne sont pas impliqués dans des travaux dangereux ; suivi ; référencement</a:t>
                      </a:r>
                      <a:endParaRPr sz="1600" u="none" strike="noStrike" cap="none" dirty="0"/>
                    </a:p>
                  </a:txBody>
                  <a:tcPr marL="91450" marR="91450" marT="45725" marB="45725"/>
                </a:tc>
                <a:extLst>
                  <a:ext uri="{0D108BD9-81ED-4DB2-BD59-A6C34878D82A}">
                    <a16:rowId xmlns:a16="http://schemas.microsoft.com/office/drawing/2014/main" val="10003"/>
                  </a:ext>
                </a:extLst>
              </a:tr>
              <a:tr h="684000">
                <a:tc>
                  <a:txBody>
                    <a:bodyPr/>
                    <a:lstStyle/>
                    <a:p>
                      <a:pPr marL="0" marR="0" lvl="0" indent="0" algn="l" rtl="0">
                        <a:lnSpc>
                          <a:spcPct val="100000"/>
                        </a:lnSpc>
                        <a:spcBef>
                          <a:spcPts val="0"/>
                        </a:spcBef>
                        <a:spcAft>
                          <a:spcPts val="0"/>
                        </a:spcAft>
                        <a:buClr>
                          <a:srgbClr val="000000"/>
                        </a:buClr>
                        <a:buSzPts val="2000"/>
                        <a:buFont typeface="Arial"/>
                        <a:buNone/>
                      </a:pPr>
                      <a:r>
                        <a:rPr lang="fr-FR" sz="1600" b="1" u="none" strike="noStrike" cap="none" dirty="0"/>
                        <a:t>Travail et conditions dangereux pour les adolescents ayant dépassé l'âge minimum pour travailler</a:t>
                      </a:r>
                      <a:endParaRPr sz="1600" u="none" strike="noStrike" cap="none" dirty="0"/>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fr-FR" sz="1600" u="none" strike="noStrike" cap="none" dirty="0"/>
                        <a:t>Développer des directives pour la sécurité sur le lieu de travail en consultation avec les adolescents et les adultes, la surveillance du lieu de travail, la vérification de l'âge, les référencements</a:t>
                      </a:r>
                      <a:endParaRPr sz="1600" u="none" strike="noStrike" cap="none" dirty="0"/>
                    </a:p>
                  </a:txBody>
                  <a:tcPr marL="91450" marR="91450" marT="45725" marB="45725"/>
                </a:tc>
                <a:extLst>
                  <a:ext uri="{0D108BD9-81ED-4DB2-BD59-A6C34878D82A}">
                    <a16:rowId xmlns:a16="http://schemas.microsoft.com/office/drawing/2014/main" val="10004"/>
                  </a:ext>
                </a:extLst>
              </a:tr>
              <a:tr h="684000">
                <a:tc>
                  <a:txBody>
                    <a:bodyPr/>
                    <a:lstStyle/>
                    <a:p>
                      <a:pPr marL="0" marR="0" lvl="0" indent="0" algn="l" rtl="0">
                        <a:lnSpc>
                          <a:spcPct val="100000"/>
                        </a:lnSpc>
                        <a:spcBef>
                          <a:spcPts val="0"/>
                        </a:spcBef>
                        <a:spcAft>
                          <a:spcPts val="0"/>
                        </a:spcAft>
                        <a:buClr>
                          <a:srgbClr val="000000"/>
                        </a:buClr>
                        <a:buSzPts val="2000"/>
                        <a:buFont typeface="Arial"/>
                        <a:buNone/>
                      </a:pPr>
                      <a:r>
                        <a:rPr lang="fr-FR" sz="1600" b="1" u="none" strike="noStrike" cap="none" dirty="0"/>
                        <a:t>Enfants travaillant dans les services et les chaînes d'approvisionnement utilisés par les organisations humanitaires </a:t>
                      </a:r>
                      <a:endParaRPr sz="1600" u="none" strike="noStrike" cap="none" dirty="0"/>
                    </a:p>
                  </a:txBody>
                  <a:tcPr marL="91450" marR="91450" marT="45725" marB="45725"/>
                </a:tc>
                <a:tc>
                  <a:txBody>
                    <a:bodyPr/>
                    <a:lstStyle/>
                    <a:p>
                      <a:pPr marL="0" marR="0" lvl="0" indent="0" algn="l" rtl="0">
                        <a:lnSpc>
                          <a:spcPct val="100000"/>
                        </a:lnSpc>
                        <a:spcBef>
                          <a:spcPts val="0"/>
                        </a:spcBef>
                        <a:spcAft>
                          <a:spcPts val="0"/>
                        </a:spcAft>
                        <a:buClr>
                          <a:schemeClr val="dk1"/>
                        </a:buClr>
                        <a:buSzPts val="2000"/>
                        <a:buFont typeface="Calibri"/>
                        <a:buNone/>
                      </a:pPr>
                      <a:r>
                        <a:rPr lang="fr-FR" sz="1600" u="none" strike="noStrike" cap="none" dirty="0"/>
                        <a:t>Identification et suivi, accords de sauvegarde/PSEAH et formation, etc.</a:t>
                      </a:r>
                      <a:endParaRPr sz="1600" u="none" strike="noStrike" cap="none" dirty="0"/>
                    </a:p>
                  </a:txBody>
                  <a:tcPr marL="91450" marR="91450" marT="45725" marB="45725"/>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19"/>
          <p:cNvSpPr txBox="1">
            <a:spLocks noGrp="1"/>
          </p:cNvSpPr>
          <p:nvPr>
            <p:ph type="title"/>
          </p:nvPr>
        </p:nvSpPr>
        <p:spPr>
          <a:xfrm>
            <a:off x="3142240" y="277285"/>
            <a:ext cx="6797722"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3600"/>
              <a:buFont typeface="Helvetica Neue"/>
              <a:buNone/>
            </a:pPr>
            <a:r>
              <a:rPr lang="fr-FR" dirty="0"/>
              <a:t>ACTIVITÉ : BONNES PRATIQUES, DÉFIS ET SOLUTIONS</a:t>
            </a:r>
            <a:endParaRPr dirty="0"/>
          </a:p>
        </p:txBody>
      </p:sp>
      <p:sp>
        <p:nvSpPr>
          <p:cNvPr id="415" name="Google Shape;415;p19"/>
          <p:cNvSpPr txBox="1">
            <a:spLocks noGrp="1"/>
          </p:cNvSpPr>
          <p:nvPr>
            <p:ph type="body" idx="2"/>
          </p:nvPr>
        </p:nvSpPr>
        <p:spPr>
          <a:xfrm>
            <a:off x="656023" y="1690688"/>
            <a:ext cx="10879954" cy="480877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600"/>
              <a:buChar char="•"/>
            </a:pPr>
            <a:r>
              <a:rPr lang="fr-FR" sz="2200" dirty="0"/>
              <a:t>Dans votre groupe (Aide sous forme de transfert monétaire ou de coupons « CVA et </a:t>
            </a:r>
            <a:r>
              <a:rPr lang="fr-FR" sz="2200"/>
              <a:t>CVA+ », </a:t>
            </a:r>
            <a:r>
              <a:rPr lang="fr-FR" sz="2200" dirty="0"/>
              <a:t>Agriculture, Soutien aux petites entreprises, Génération de revenus, ou Renforcement économique pour les adolescents) :</a:t>
            </a:r>
            <a:r>
              <a:rPr lang="en-GB" sz="2200" dirty="0"/>
              <a:t> </a:t>
            </a:r>
            <a:endParaRPr sz="2200" dirty="0"/>
          </a:p>
          <a:p>
            <a:pPr marL="228600" lvl="0" indent="-228600" algn="l" rtl="0">
              <a:lnSpc>
                <a:spcPct val="90000"/>
              </a:lnSpc>
              <a:spcBef>
                <a:spcPts val="1000"/>
              </a:spcBef>
              <a:spcAft>
                <a:spcPts val="0"/>
              </a:spcAft>
              <a:buClr>
                <a:schemeClr val="accent2"/>
              </a:buClr>
              <a:buSzPts val="2600"/>
              <a:buChar char="•"/>
            </a:pPr>
            <a:r>
              <a:rPr lang="fr-FR" sz="2200" dirty="0"/>
              <a:t>Passez en revue l'état des lieux précédent, discutez et ajoutez tout autre soutien, activité, service, etc. de Sécurité alimentaire et moyens de subsistance (SAMS) ou de Relèvement précoce et soutien économique (ES) qui pourrait être ajouté. (10 minutes)</a:t>
            </a:r>
            <a:r>
              <a:rPr lang="en-GB" sz="2200" dirty="0"/>
              <a:t>. </a:t>
            </a:r>
            <a:endParaRPr sz="2200" dirty="0"/>
          </a:p>
          <a:p>
            <a:pPr marL="228600" lvl="0" indent="-228600" algn="l" rtl="0">
              <a:lnSpc>
                <a:spcPct val="90000"/>
              </a:lnSpc>
              <a:spcBef>
                <a:spcPts val="1000"/>
              </a:spcBef>
              <a:spcAft>
                <a:spcPts val="0"/>
              </a:spcAft>
              <a:buClr>
                <a:schemeClr val="accent2"/>
              </a:buClr>
              <a:buSzPts val="2600"/>
              <a:buChar char="•"/>
            </a:pPr>
            <a:r>
              <a:rPr lang="fr-FR" sz="2200" dirty="0"/>
              <a:t>Identifiez et discutez des activités, du soutien, des services, etc. disponibles, qui ont de bonnes pratiques, font face à des défis importants, ont des opportunités de développer de bonnes pratiques. Réfléchissez aux différents aspects de la programmation (ciblage, identification, sensibilisation, comment les actions sont adaptées aux enfants/ménages à risque ou qui travaillent, etc.).</a:t>
            </a:r>
            <a:r>
              <a:rPr lang="en-GB" sz="2200" dirty="0"/>
              <a:t> </a:t>
            </a:r>
            <a:endParaRPr sz="2200" dirty="0"/>
          </a:p>
          <a:p>
            <a:pPr marL="228600" lvl="0" indent="-228600" algn="l" rtl="0">
              <a:lnSpc>
                <a:spcPct val="90000"/>
              </a:lnSpc>
              <a:spcBef>
                <a:spcPts val="1000"/>
              </a:spcBef>
              <a:spcAft>
                <a:spcPts val="0"/>
              </a:spcAft>
              <a:buClr>
                <a:schemeClr val="accent2"/>
              </a:buClr>
              <a:buSzPts val="2600"/>
              <a:buChar char="•"/>
            </a:pPr>
            <a:r>
              <a:rPr lang="fr-FR" sz="2200" dirty="0"/>
              <a:t>Notez les bonnes pratiques, les défis et les solutions. (20 minutes)</a:t>
            </a:r>
            <a:r>
              <a:rPr lang="en-GB" sz="2200" dirty="0"/>
              <a:t>. </a:t>
            </a:r>
            <a:endParaRPr sz="2200" dirty="0"/>
          </a:p>
          <a:p>
            <a:pPr marL="228600" lvl="0" indent="-228600" algn="l" rtl="0">
              <a:lnSpc>
                <a:spcPct val="90000"/>
              </a:lnSpc>
              <a:spcBef>
                <a:spcPts val="1000"/>
              </a:spcBef>
              <a:spcAft>
                <a:spcPts val="0"/>
              </a:spcAft>
              <a:buClr>
                <a:schemeClr val="accent2"/>
              </a:buClr>
              <a:buSzPts val="2600"/>
              <a:buChar char="•"/>
            </a:pPr>
            <a:r>
              <a:rPr lang="fr-FR" sz="2200" dirty="0"/>
              <a:t>Enregistrez vos discussions et vos feedback en séance plénière</a:t>
            </a:r>
            <a:r>
              <a:rPr lang="en-GB" sz="2200" dirty="0"/>
              <a:t>.  </a:t>
            </a:r>
            <a:endParaRPr sz="2200" dirty="0"/>
          </a:p>
          <a:p>
            <a:pPr marL="228600" lvl="0" indent="-50800" algn="l" rtl="0">
              <a:lnSpc>
                <a:spcPct val="90000"/>
              </a:lnSpc>
              <a:spcBef>
                <a:spcPts val="1000"/>
              </a:spcBef>
              <a:spcAft>
                <a:spcPts val="0"/>
              </a:spcAft>
              <a:buClr>
                <a:schemeClr val="accent2"/>
              </a:buClr>
              <a:buSzPts val="2800"/>
              <a:buNone/>
            </a:pPr>
            <a:endParaRPr dirty="0"/>
          </a:p>
          <a:p>
            <a:pPr marL="228600" lvl="0" indent="-50800" algn="l" rtl="0">
              <a:lnSpc>
                <a:spcPct val="90000"/>
              </a:lnSpc>
              <a:spcBef>
                <a:spcPts val="1000"/>
              </a:spcBef>
              <a:spcAft>
                <a:spcPts val="0"/>
              </a:spcAft>
              <a:buClr>
                <a:schemeClr val="accent2"/>
              </a:buClr>
              <a:buSzPts val="2800"/>
              <a:buNone/>
            </a:pPr>
            <a:endParaRPr dirty="0"/>
          </a:p>
        </p:txBody>
      </p:sp>
      <p:pic>
        <p:nvPicPr>
          <p:cNvPr id="416" name="Google Shape;416;p19"/>
          <p:cNvPicPr preferRelativeResize="0"/>
          <p:nvPr/>
        </p:nvPicPr>
        <p:blipFill rotWithShape="1">
          <a:blip r:embed="rId3">
            <a:alphaModFix/>
          </a:blip>
          <a:srcRect/>
          <a:stretch/>
        </p:blipFill>
        <p:spPr>
          <a:xfrm>
            <a:off x="10070907" y="358537"/>
            <a:ext cx="1435100" cy="939800"/>
          </a:xfrm>
          <a:prstGeom prst="rect">
            <a:avLst/>
          </a:prstGeom>
          <a:noFill/>
          <a:ln>
            <a:noFill/>
          </a:ln>
        </p:spPr>
      </p:pic>
      <p:pic>
        <p:nvPicPr>
          <p:cNvPr id="417" name="Google Shape;417;p19" descr="Logo, company name&#10;&#10;Description automatically generated"/>
          <p:cNvPicPr preferRelativeResize="0"/>
          <p:nvPr/>
        </p:nvPicPr>
        <p:blipFill rotWithShape="1">
          <a:blip r:embed="rId4">
            <a:alphaModFix/>
          </a:blip>
          <a:srcRect/>
          <a:stretch/>
        </p:blipFill>
        <p:spPr>
          <a:xfrm>
            <a:off x="0" y="-37497"/>
            <a:ext cx="3011295" cy="26291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
          <p:cNvSpPr txBox="1">
            <a:spLocks noGrp="1"/>
          </p:cNvSpPr>
          <p:nvPr>
            <p:ph type="body" idx="1"/>
          </p:nvPr>
        </p:nvSpPr>
        <p:spPr>
          <a:xfrm>
            <a:off x="-76200" y="498390"/>
            <a:ext cx="12191999" cy="1637832"/>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Clr>
                <a:schemeClr val="lt1"/>
              </a:buClr>
              <a:buSzPts val="4000"/>
              <a:buNone/>
            </a:pPr>
            <a:r>
              <a:rPr lang="en-GB" sz="4000" dirty="0"/>
              <a:t>SÉANCE 14 : </a:t>
            </a:r>
            <a:r>
              <a:rPr lang="fr-FR" sz="4000" dirty="0"/>
              <a:t>SÉCURITÉ ALIMENTAIRE ET MOYENS DE SUBSISTANCE (SAMS) POUR LA PRÉVENTION ET LA RÉPONSE AU TRAVAIL DES ENFANTS</a:t>
            </a:r>
            <a:endParaRPr dirty="0"/>
          </a:p>
        </p:txBody>
      </p:sp>
      <p:sp>
        <p:nvSpPr>
          <p:cNvPr id="242" name="Google Shape;242;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lt1"/>
              </a:buClr>
              <a:buSzPts val="2400"/>
              <a:buNone/>
            </a:pPr>
            <a:r>
              <a:rPr lang="en-GB" b="1" dirty="0"/>
              <a:t> </a:t>
            </a:r>
            <a:endParaRPr sz="2400" dirty="0">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0"/>
          <p:cNvSpPr txBox="1">
            <a:spLocks noGrp="1"/>
          </p:cNvSpPr>
          <p:nvPr>
            <p:ph type="title"/>
          </p:nvPr>
        </p:nvSpPr>
        <p:spPr>
          <a:xfrm>
            <a:off x="328046" y="459126"/>
            <a:ext cx="11207934" cy="1325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ct val="102857"/>
              <a:buFont typeface="Helvetica Neue"/>
              <a:buNone/>
            </a:pPr>
            <a:r>
              <a:rPr lang="fr-FR" sz="3500" dirty="0"/>
              <a:t>POINTS D'ENTRÉE ET MODÈLES DE PROGRAMMATION DE SAMS</a:t>
            </a:r>
            <a:br>
              <a:rPr lang="en-GB" dirty="0"/>
            </a:br>
            <a:endParaRPr dirty="0"/>
          </a:p>
        </p:txBody>
      </p:sp>
      <p:sp>
        <p:nvSpPr>
          <p:cNvPr id="424" name="Google Shape;424;p20"/>
          <p:cNvSpPr txBox="1">
            <a:spLocks noGrp="1"/>
          </p:cNvSpPr>
          <p:nvPr>
            <p:ph type="body" idx="1"/>
          </p:nvPr>
        </p:nvSpPr>
        <p:spPr>
          <a:xfrm>
            <a:off x="656020" y="1784814"/>
            <a:ext cx="11535979" cy="716706"/>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Clr>
                <a:schemeClr val="accent1"/>
              </a:buClr>
              <a:buSzPts val="3200"/>
              <a:buNone/>
            </a:pPr>
            <a:r>
              <a:rPr lang="fr-FR" dirty="0"/>
              <a:t>SÉCURITÉ ALIMENTAIRE ET MOYENS DE SUBSISTANCE POUR LES ADOLESCENTS</a:t>
            </a:r>
            <a:endParaRPr sz="2600" dirty="0"/>
          </a:p>
        </p:txBody>
      </p:sp>
      <p:sp>
        <p:nvSpPr>
          <p:cNvPr id="425" name="Google Shape;425;p20"/>
          <p:cNvSpPr txBox="1">
            <a:spLocks noGrp="1"/>
          </p:cNvSpPr>
          <p:nvPr>
            <p:ph type="body" idx="2"/>
          </p:nvPr>
        </p:nvSpPr>
        <p:spPr>
          <a:xfrm>
            <a:off x="328050" y="2390000"/>
            <a:ext cx="11535900" cy="5481000"/>
          </a:xfrm>
          <a:prstGeom prst="rect">
            <a:avLst/>
          </a:prstGeom>
          <a:noFill/>
          <a:ln>
            <a:noFill/>
          </a:ln>
        </p:spPr>
        <p:txBody>
          <a:bodyPr spcFirstLastPara="1" wrap="square" lIns="91425" tIns="45700" rIns="91425" bIns="45700" anchor="t" anchorCtr="0">
            <a:normAutofit/>
          </a:bodyPr>
          <a:lstStyle/>
          <a:p>
            <a:pPr marL="285750" lvl="0" indent="-285750" algn="l" rtl="0">
              <a:lnSpc>
                <a:spcPct val="80000"/>
              </a:lnSpc>
              <a:spcBef>
                <a:spcPts val="0"/>
              </a:spcBef>
              <a:spcAft>
                <a:spcPts val="0"/>
              </a:spcAft>
              <a:buClr>
                <a:schemeClr val="dk2"/>
              </a:buClr>
              <a:buSzPts val="2600"/>
              <a:buChar char="•"/>
            </a:pPr>
            <a:r>
              <a:rPr lang="fr-FR" sz="1800" dirty="0">
                <a:solidFill>
                  <a:schemeClr val="dk2"/>
                </a:solidFill>
                <a:latin typeface="Helvetica Neue"/>
                <a:ea typeface="Helvetica Neue"/>
                <a:cs typeface="Helvetica Neue"/>
                <a:sym typeface="Helvetica Neue"/>
              </a:rPr>
              <a:t>Les adolescents de plus de 15 ans peuvent légalement travailler dans la plupart des pays ; </a:t>
            </a:r>
            <a:r>
              <a:rPr lang="fr-FR" sz="1800" b="1" dirty="0">
                <a:solidFill>
                  <a:schemeClr val="dk2"/>
                </a:solidFill>
                <a:latin typeface="Helvetica Neue"/>
                <a:ea typeface="Helvetica Neue"/>
                <a:cs typeface="Helvetica Neue"/>
                <a:sym typeface="Helvetica Neue"/>
              </a:rPr>
              <a:t>ils doivent être protégés contre les préjudices (par exemple, les travaux dangereux, les abus, la violence, etc.)</a:t>
            </a:r>
            <a:r>
              <a:rPr lang="en-GB" sz="1800" b="1" dirty="0">
                <a:solidFill>
                  <a:schemeClr val="dk2"/>
                </a:solidFill>
                <a:latin typeface="Helvetica Neue"/>
                <a:ea typeface="Helvetica Neue"/>
                <a:cs typeface="Helvetica Neue"/>
                <a:sym typeface="Helvetica Neue"/>
              </a:rPr>
              <a:t> </a:t>
            </a:r>
            <a:endParaRPr sz="1800" b="1" dirty="0"/>
          </a:p>
          <a:p>
            <a:pPr marL="457200" lvl="0" indent="0" algn="l" rtl="0">
              <a:lnSpc>
                <a:spcPct val="80000"/>
              </a:lnSpc>
              <a:spcBef>
                <a:spcPts val="0"/>
              </a:spcBef>
              <a:spcAft>
                <a:spcPts val="0"/>
              </a:spcAft>
              <a:buSzPts val="2000"/>
              <a:buNone/>
            </a:pPr>
            <a:endParaRPr sz="1800" dirty="0">
              <a:solidFill>
                <a:schemeClr val="dk2"/>
              </a:solidFill>
              <a:latin typeface="Helvetica Neue"/>
              <a:ea typeface="Helvetica Neue"/>
              <a:cs typeface="Helvetica Neue"/>
              <a:sym typeface="Helvetica Neue"/>
            </a:endParaRPr>
          </a:p>
          <a:p>
            <a:pPr marL="285750" lvl="0" indent="-285750" algn="l" rtl="0">
              <a:lnSpc>
                <a:spcPct val="80000"/>
              </a:lnSpc>
              <a:spcBef>
                <a:spcPts val="0"/>
              </a:spcBef>
              <a:spcAft>
                <a:spcPts val="0"/>
              </a:spcAft>
              <a:buClr>
                <a:schemeClr val="dk2"/>
              </a:buClr>
              <a:buSzPts val="2600"/>
              <a:buChar char="•"/>
            </a:pPr>
            <a:r>
              <a:rPr lang="fr-FR" sz="1800" b="1" dirty="0">
                <a:solidFill>
                  <a:schemeClr val="dk2"/>
                </a:solidFill>
                <a:latin typeface="Helvetica Neue"/>
                <a:ea typeface="Helvetica Neue"/>
                <a:cs typeface="Helvetica Neue"/>
                <a:sym typeface="Helvetica Neue"/>
              </a:rPr>
              <a:t>Stratégie clé : </a:t>
            </a:r>
            <a:r>
              <a:rPr lang="fr-FR" sz="1800" dirty="0">
                <a:solidFill>
                  <a:schemeClr val="dk2"/>
                </a:solidFill>
                <a:latin typeface="Helvetica Neue"/>
                <a:ea typeface="Helvetica Neue"/>
                <a:cs typeface="Helvetica Neue"/>
                <a:sym typeface="Helvetica Neue"/>
              </a:rPr>
              <a:t>Potentiel inexploité, souvent non scolarisé, besoins humanitaires importants, compétences importantes pour soutenir la transition vers l'âge adulte, alternative appropriée lorsque l'éducation n'est pas possible pour les adolescents peu susceptibles de retourner à l'école</a:t>
            </a:r>
            <a:r>
              <a:rPr lang="en-GB" sz="1800" dirty="0">
                <a:solidFill>
                  <a:schemeClr val="dk2"/>
                </a:solidFill>
                <a:latin typeface="Helvetica Neue"/>
                <a:ea typeface="Helvetica Neue"/>
                <a:cs typeface="Helvetica Neue"/>
                <a:sym typeface="Helvetica Neue"/>
              </a:rPr>
              <a:t>  </a:t>
            </a:r>
            <a:endParaRPr sz="1800" dirty="0"/>
          </a:p>
          <a:p>
            <a:pPr marL="285750" lvl="0" indent="-120650" algn="l" rtl="0">
              <a:lnSpc>
                <a:spcPct val="80000"/>
              </a:lnSpc>
              <a:spcBef>
                <a:spcPts val="0"/>
              </a:spcBef>
              <a:spcAft>
                <a:spcPts val="0"/>
              </a:spcAft>
              <a:buClr>
                <a:schemeClr val="dk2"/>
              </a:buClr>
              <a:buSzPts val="2600"/>
              <a:buNone/>
            </a:pPr>
            <a:endParaRPr sz="2000" dirty="0">
              <a:solidFill>
                <a:schemeClr val="dk2"/>
              </a:solidFill>
              <a:latin typeface="Helvetica Neue"/>
              <a:ea typeface="Helvetica Neue"/>
              <a:cs typeface="Helvetica Neue"/>
              <a:sym typeface="Helvetica Neue"/>
            </a:endParaRPr>
          </a:p>
          <a:p>
            <a:pPr marL="285750" lvl="0" indent="-285750" algn="l" rtl="0">
              <a:lnSpc>
                <a:spcPct val="80000"/>
              </a:lnSpc>
              <a:spcBef>
                <a:spcPts val="0"/>
              </a:spcBef>
              <a:spcAft>
                <a:spcPts val="0"/>
              </a:spcAft>
              <a:buClr>
                <a:schemeClr val="dk2"/>
              </a:buClr>
              <a:buSzPts val="2600"/>
              <a:buChar char="•"/>
            </a:pPr>
            <a:r>
              <a:rPr lang="en-GB" sz="1800" b="1" dirty="0">
                <a:solidFill>
                  <a:schemeClr val="dk2"/>
                </a:solidFill>
                <a:latin typeface="Helvetica Neue"/>
                <a:ea typeface="Helvetica Neue"/>
                <a:cs typeface="Helvetica Neue"/>
                <a:sym typeface="Helvetica Neue"/>
              </a:rPr>
              <a:t>Opportunités clés :</a:t>
            </a:r>
            <a:endParaRPr sz="1800" dirty="0"/>
          </a:p>
          <a:p>
            <a:pPr marL="914400" lvl="1" indent="-374650" algn="l" rtl="0">
              <a:lnSpc>
                <a:spcPct val="80000"/>
              </a:lnSpc>
              <a:spcBef>
                <a:spcPts val="500"/>
              </a:spcBef>
              <a:spcAft>
                <a:spcPts val="0"/>
              </a:spcAft>
              <a:buClr>
                <a:schemeClr val="dk2"/>
              </a:buClr>
              <a:buSzPts val="2300"/>
              <a:buFont typeface="Arial"/>
              <a:buChar char="○"/>
            </a:pPr>
            <a:r>
              <a:rPr lang="fr-FR" sz="1600" dirty="0">
                <a:solidFill>
                  <a:schemeClr val="dk2"/>
                </a:solidFill>
                <a:latin typeface="Helvetica Neue"/>
                <a:ea typeface="Helvetica Neue"/>
                <a:cs typeface="Helvetica Neue"/>
                <a:sym typeface="Helvetica Neue"/>
              </a:rPr>
              <a:t>Sûr et adapté à l'âge, contexte et coordination, égalité des genres, consultation et collaboration</a:t>
            </a:r>
            <a:r>
              <a:rPr lang="en-GB" sz="1600" dirty="0">
                <a:solidFill>
                  <a:schemeClr val="dk2"/>
                </a:solidFill>
                <a:latin typeface="Helvetica Neue"/>
                <a:ea typeface="Helvetica Neue"/>
                <a:cs typeface="Helvetica Neue"/>
                <a:sym typeface="Helvetica Neue"/>
              </a:rPr>
              <a:t>  </a:t>
            </a:r>
            <a:endParaRPr sz="1600" dirty="0"/>
          </a:p>
          <a:p>
            <a:pPr marL="914400" lvl="1" indent="-374650" algn="l" rtl="0">
              <a:lnSpc>
                <a:spcPct val="80000"/>
              </a:lnSpc>
              <a:spcBef>
                <a:spcPts val="500"/>
              </a:spcBef>
              <a:spcAft>
                <a:spcPts val="0"/>
              </a:spcAft>
              <a:buClr>
                <a:schemeClr val="dk2"/>
              </a:buClr>
              <a:buSzPts val="2300"/>
              <a:buFont typeface="Arial"/>
              <a:buChar char="○"/>
            </a:pPr>
            <a:r>
              <a:rPr lang="fr-FR" sz="1600" dirty="0">
                <a:solidFill>
                  <a:schemeClr val="dk2"/>
                </a:solidFill>
                <a:latin typeface="Helvetica Neue"/>
                <a:ea typeface="Helvetica Neue"/>
                <a:cs typeface="Helvetica Neue"/>
                <a:sym typeface="Helvetica Neue"/>
              </a:rPr>
              <a:t>Fournir un soutien supplémentaire pour l'inscription, la rétention et l'achèvement des programmes</a:t>
            </a:r>
            <a:endParaRPr sz="1600" dirty="0"/>
          </a:p>
          <a:p>
            <a:pPr marL="914400" lvl="1" indent="-374650" algn="l" rtl="0">
              <a:lnSpc>
                <a:spcPct val="80000"/>
              </a:lnSpc>
              <a:spcBef>
                <a:spcPts val="0"/>
              </a:spcBef>
              <a:spcAft>
                <a:spcPts val="0"/>
              </a:spcAft>
              <a:buClr>
                <a:schemeClr val="dk2"/>
              </a:buClr>
              <a:buSzPts val="2300"/>
              <a:buFont typeface="Arial"/>
              <a:buChar char="○"/>
            </a:pPr>
            <a:r>
              <a:rPr lang="fr-FR" sz="1600" dirty="0">
                <a:solidFill>
                  <a:schemeClr val="dk2"/>
                </a:solidFill>
                <a:latin typeface="Helvetica Neue"/>
                <a:ea typeface="Helvetica Neue"/>
                <a:cs typeface="Helvetica Neue"/>
                <a:sym typeface="Helvetica Neue"/>
              </a:rPr>
              <a:t>Élaborer des programmes offrant des possibilités d'apprentissage et de développement des compétences (apprentissage, formation en cours d'emploi, compétences de vie, lecture, calcul, formation en SST, etc.)</a:t>
            </a:r>
            <a:endParaRPr sz="1600" dirty="0"/>
          </a:p>
          <a:p>
            <a:pPr marL="914400" lvl="1" indent="-374650" algn="l" rtl="0">
              <a:lnSpc>
                <a:spcPct val="80000"/>
              </a:lnSpc>
              <a:spcBef>
                <a:spcPts val="0"/>
              </a:spcBef>
              <a:spcAft>
                <a:spcPts val="0"/>
              </a:spcAft>
              <a:buClr>
                <a:schemeClr val="dk2"/>
              </a:buClr>
              <a:buSzPts val="2300"/>
              <a:buFont typeface="Arial"/>
              <a:buChar char="○"/>
            </a:pPr>
            <a:r>
              <a:rPr lang="fr-FR" sz="1600" dirty="0">
                <a:solidFill>
                  <a:schemeClr val="dk2"/>
                </a:solidFill>
                <a:latin typeface="Helvetica Neue"/>
                <a:ea typeface="Helvetica Neue"/>
                <a:cs typeface="Helvetica Neue"/>
                <a:sym typeface="Helvetica Neue"/>
              </a:rPr>
              <a:t>Mettre en place des mesures de protection clés (vérification de l'âge, réglementation, suivi, accès à l'apprentissage, permis, documentation, voies de référencement, etc.) </a:t>
            </a:r>
            <a:r>
              <a:rPr lang="en-GB" sz="1600" dirty="0">
                <a:solidFill>
                  <a:schemeClr val="dk2"/>
                </a:solidFill>
                <a:latin typeface="Helvetica Neue"/>
                <a:ea typeface="Helvetica Neue"/>
                <a:cs typeface="Helvetica Neue"/>
                <a:sym typeface="Helvetica Neue"/>
              </a:rPr>
              <a:t> </a:t>
            </a:r>
            <a:endParaRPr sz="1600" dirty="0"/>
          </a:p>
          <a:p>
            <a:pPr marL="914400" lvl="1" indent="-374650" algn="l" rtl="0">
              <a:lnSpc>
                <a:spcPct val="80000"/>
              </a:lnSpc>
              <a:spcBef>
                <a:spcPts val="0"/>
              </a:spcBef>
              <a:spcAft>
                <a:spcPts val="0"/>
              </a:spcAft>
              <a:buClr>
                <a:schemeClr val="dk2"/>
              </a:buClr>
              <a:buSzPts val="2300"/>
              <a:buFont typeface="Arial"/>
              <a:buChar char="○"/>
            </a:pPr>
            <a:r>
              <a:rPr lang="fr-FR" sz="1600" dirty="0">
                <a:solidFill>
                  <a:schemeClr val="dk2"/>
                </a:solidFill>
                <a:latin typeface="Helvetica Neue"/>
                <a:ea typeface="Helvetica Neue"/>
                <a:cs typeface="Helvetica Neue"/>
                <a:sym typeface="Helvetica Neue"/>
              </a:rPr>
              <a:t>Soutenir les pratiques de travail sûres pour les enfants qui travaillent légalement grâce à la SST (exemple : réduire l'exposition aux pesticides)</a:t>
            </a:r>
            <a:endParaRPr dirty="0"/>
          </a:p>
        </p:txBody>
      </p:sp>
      <p:sp>
        <p:nvSpPr>
          <p:cNvPr id="426" name="Google Shape;426;p20"/>
          <p:cNvSpPr/>
          <p:nvPr/>
        </p:nvSpPr>
        <p:spPr>
          <a:xfrm>
            <a:off x="-1134140" y="2701265"/>
            <a:ext cx="6096000" cy="36933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600"/>
              <a:buFont typeface="Arial"/>
              <a:buChar char="•"/>
            </a:pPr>
            <a:r>
              <a:rPr lang="en-GB" sz="1800" b="0" i="0" u="none" strike="noStrike" cap="none" dirty="0">
                <a:solidFill>
                  <a:schemeClr val="dk2"/>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1"/>
          <p:cNvSpPr txBox="1">
            <a:spLocks noGrp="1"/>
          </p:cNvSpPr>
          <p:nvPr>
            <p:ph type="title"/>
          </p:nvPr>
        </p:nvSpPr>
        <p:spPr>
          <a:xfrm>
            <a:off x="656020" y="514351"/>
            <a:ext cx="1123118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3600"/>
              <a:buFont typeface="Helvetica Neue"/>
              <a:buNone/>
            </a:pPr>
            <a:r>
              <a:rPr lang="fr-FR" sz="3600" dirty="0"/>
              <a:t>POINTS D'ENTRÉE ET MODÈLES DE PROGRAMMATION DE SAMS</a:t>
            </a:r>
            <a:br>
              <a:rPr lang="en-GB" dirty="0"/>
            </a:br>
            <a:endParaRPr dirty="0"/>
          </a:p>
        </p:txBody>
      </p:sp>
      <p:sp>
        <p:nvSpPr>
          <p:cNvPr id="432" name="Google Shape;432;p21"/>
          <p:cNvSpPr txBox="1">
            <a:spLocks noGrp="1"/>
          </p:cNvSpPr>
          <p:nvPr>
            <p:ph type="body" idx="1"/>
          </p:nvPr>
        </p:nvSpPr>
        <p:spPr>
          <a:xfrm>
            <a:off x="656020" y="1784814"/>
            <a:ext cx="10879959" cy="71670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sz="3200" dirty="0">
                <a:solidFill>
                  <a:srgbClr val="026794"/>
                </a:solidFill>
              </a:rPr>
              <a:t>MOYENS DE SUBSISTANCE AGRICOLES</a:t>
            </a:r>
            <a:endParaRPr sz="3000" dirty="0"/>
          </a:p>
        </p:txBody>
      </p:sp>
      <p:sp>
        <p:nvSpPr>
          <p:cNvPr id="433" name="Google Shape;433;p21"/>
          <p:cNvSpPr txBox="1">
            <a:spLocks noGrp="1"/>
          </p:cNvSpPr>
          <p:nvPr>
            <p:ph type="body" idx="2"/>
          </p:nvPr>
        </p:nvSpPr>
        <p:spPr>
          <a:xfrm>
            <a:off x="656020" y="2501520"/>
            <a:ext cx="10820015" cy="3729037"/>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12000"/>
              </a:lnSpc>
              <a:spcBef>
                <a:spcPts val="0"/>
              </a:spcBef>
              <a:spcAft>
                <a:spcPts val="0"/>
              </a:spcAft>
              <a:buClr>
                <a:schemeClr val="dk2"/>
              </a:buClr>
              <a:buSzPts val="2000"/>
              <a:buChar char="•"/>
            </a:pPr>
            <a:r>
              <a:rPr lang="fr-FR" sz="1900" b="1" dirty="0">
                <a:solidFill>
                  <a:schemeClr val="dk2"/>
                </a:solidFill>
                <a:latin typeface="Helvetica Neue"/>
                <a:ea typeface="Helvetica Neue"/>
                <a:cs typeface="Helvetica Neue"/>
                <a:sym typeface="Helvetica Neue"/>
              </a:rPr>
              <a:t>Stratégie clé : </a:t>
            </a:r>
            <a:r>
              <a:rPr lang="fr-FR" sz="1900" dirty="0">
                <a:solidFill>
                  <a:schemeClr val="dk2"/>
                </a:solidFill>
                <a:latin typeface="Helvetica Neue"/>
                <a:ea typeface="Helvetica Neue"/>
                <a:cs typeface="Helvetica Neue"/>
                <a:sym typeface="Helvetica Neue"/>
              </a:rPr>
              <a:t>Gros risques, grand potentiel. Les programmes agricoles ne sont pas neutres vis-à-vis du travail des enfants, leur impact peut être direct ou indirect, positif ou négatif</a:t>
            </a:r>
            <a:r>
              <a:rPr lang="en-GB" sz="1900" dirty="0">
                <a:solidFill>
                  <a:schemeClr val="dk2"/>
                </a:solidFill>
                <a:latin typeface="Helvetica Neue"/>
                <a:ea typeface="Helvetica Neue"/>
                <a:cs typeface="Helvetica Neue"/>
                <a:sym typeface="Helvetica Neue"/>
              </a:rPr>
              <a:t>.</a:t>
            </a:r>
            <a:endParaRPr sz="1900" dirty="0"/>
          </a:p>
          <a:p>
            <a:pPr marL="228600" lvl="0" indent="-228600" algn="l" rtl="0">
              <a:lnSpc>
                <a:spcPct val="112000"/>
              </a:lnSpc>
              <a:spcBef>
                <a:spcPts val="0"/>
              </a:spcBef>
              <a:spcAft>
                <a:spcPts val="0"/>
              </a:spcAft>
              <a:buClr>
                <a:schemeClr val="dk2"/>
              </a:buClr>
              <a:buSzPts val="2000"/>
              <a:buChar char="•"/>
            </a:pPr>
            <a:r>
              <a:rPr lang="en-GB" sz="1900" b="1" dirty="0">
                <a:solidFill>
                  <a:schemeClr val="dk2"/>
                </a:solidFill>
                <a:latin typeface="Helvetica Neue"/>
                <a:ea typeface="Helvetica Neue"/>
                <a:cs typeface="Helvetica Neue"/>
                <a:sym typeface="Helvetica Neue"/>
              </a:rPr>
              <a:t>Opportunités clés :	</a:t>
            </a:r>
            <a:endParaRPr sz="1900" dirty="0"/>
          </a:p>
          <a:p>
            <a:pPr marL="831850" lvl="1" indent="-374650" algn="l" rtl="0">
              <a:lnSpc>
                <a:spcPct val="112000"/>
              </a:lnSpc>
              <a:spcBef>
                <a:spcPts val="0"/>
              </a:spcBef>
              <a:spcAft>
                <a:spcPts val="0"/>
              </a:spcAft>
              <a:buClr>
                <a:schemeClr val="dk2"/>
              </a:buClr>
              <a:buSzPts val="2000"/>
              <a:buFont typeface="Courier New"/>
              <a:buChar char="o"/>
            </a:pPr>
            <a:r>
              <a:rPr lang="fr-FR" sz="1800" dirty="0">
                <a:solidFill>
                  <a:schemeClr val="dk2"/>
                </a:solidFill>
                <a:latin typeface="Helvetica Neue"/>
                <a:ea typeface="Helvetica Neue"/>
                <a:cs typeface="Helvetica Neue"/>
                <a:sym typeface="Helvetica Neue"/>
              </a:rPr>
              <a:t>Identifier et atténuer le travail agricole potentiellement dangereux et lourd effectué par les enfants</a:t>
            </a:r>
            <a:r>
              <a:rPr lang="en-GB" sz="1800" dirty="0">
                <a:solidFill>
                  <a:schemeClr val="tx2">
                    <a:lumMod val="10000"/>
                  </a:schemeClr>
                </a:solidFill>
              </a:rPr>
              <a:t>  </a:t>
            </a:r>
            <a:endParaRPr sz="1800" dirty="0">
              <a:solidFill>
                <a:schemeClr val="tx2">
                  <a:lumMod val="10000"/>
                </a:schemeClr>
              </a:solidFill>
            </a:endParaRPr>
          </a:p>
          <a:p>
            <a:pPr marL="831850" lvl="1" indent="-374650" algn="l" rtl="0">
              <a:lnSpc>
                <a:spcPct val="112000"/>
              </a:lnSpc>
              <a:spcBef>
                <a:spcPts val="0"/>
              </a:spcBef>
              <a:spcAft>
                <a:spcPts val="0"/>
              </a:spcAft>
              <a:buClr>
                <a:schemeClr val="dk1"/>
              </a:buClr>
              <a:buSzPts val="2000"/>
              <a:buFont typeface="Courier New"/>
              <a:buChar char="o"/>
            </a:pPr>
            <a:r>
              <a:rPr lang="fr-FR" sz="1800" dirty="0">
                <a:solidFill>
                  <a:schemeClr val="tx2">
                    <a:lumMod val="10000"/>
                  </a:schemeClr>
                </a:solidFill>
              </a:rPr>
              <a:t>Développer des programmes qui promeuvent des moyens de subsistance agricoles sûrs pour les tuteurs/adolescents :</a:t>
            </a:r>
            <a:endParaRPr sz="1800" dirty="0">
              <a:solidFill>
                <a:schemeClr val="tx2">
                  <a:lumMod val="10000"/>
                </a:schemeClr>
              </a:solidFill>
            </a:endParaRPr>
          </a:p>
          <a:p>
            <a:pPr marL="1143000" lvl="2" indent="-228600" algn="l" rtl="0">
              <a:lnSpc>
                <a:spcPct val="112000"/>
              </a:lnSpc>
              <a:spcBef>
                <a:spcPts val="0"/>
              </a:spcBef>
              <a:spcAft>
                <a:spcPts val="0"/>
              </a:spcAft>
              <a:buClr>
                <a:schemeClr val="dk1"/>
              </a:buClr>
              <a:buSzPts val="1600"/>
              <a:buFont typeface="Noto Sans Symbols"/>
              <a:buChar char="▪"/>
            </a:pPr>
            <a:r>
              <a:rPr lang="en-GB" sz="1600" dirty="0">
                <a:solidFill>
                  <a:schemeClr val="tx2">
                    <a:lumMod val="10000"/>
                  </a:schemeClr>
                </a:solidFill>
              </a:rPr>
              <a:t>Projets communautaires de subsistance   </a:t>
            </a:r>
            <a:endParaRPr dirty="0">
              <a:solidFill>
                <a:schemeClr val="tx2">
                  <a:lumMod val="10000"/>
                </a:schemeClr>
              </a:solidFill>
            </a:endParaRPr>
          </a:p>
          <a:p>
            <a:pPr marL="1143000" lvl="2" indent="-228600" algn="l" rtl="0">
              <a:lnSpc>
                <a:spcPct val="112000"/>
              </a:lnSpc>
              <a:spcBef>
                <a:spcPts val="0"/>
              </a:spcBef>
              <a:spcAft>
                <a:spcPts val="0"/>
              </a:spcAft>
              <a:buClr>
                <a:schemeClr val="dk1"/>
              </a:buClr>
              <a:buSzPts val="1600"/>
              <a:buFont typeface="Noto Sans Symbols"/>
              <a:buChar char="▪"/>
            </a:pPr>
            <a:r>
              <a:rPr lang="fr-FR" sz="1600" dirty="0">
                <a:solidFill>
                  <a:schemeClr val="tx2">
                    <a:lumMod val="10000"/>
                  </a:schemeClr>
                </a:solidFill>
              </a:rPr>
              <a:t>Écoles pratiques d'agriculture et de vie pour les jeunes </a:t>
            </a:r>
            <a:r>
              <a:rPr lang="en-GB" sz="1600" dirty="0">
                <a:solidFill>
                  <a:schemeClr val="tx2">
                    <a:lumMod val="10000"/>
                  </a:schemeClr>
                </a:solidFill>
              </a:rPr>
              <a:t>(JFFLS)</a:t>
            </a:r>
            <a:endParaRPr dirty="0">
              <a:solidFill>
                <a:schemeClr val="tx2">
                  <a:lumMod val="10000"/>
                </a:schemeClr>
              </a:solidFill>
            </a:endParaRPr>
          </a:p>
          <a:p>
            <a:pPr marL="1143000" lvl="2" indent="-228600" algn="l" rtl="0">
              <a:lnSpc>
                <a:spcPct val="112000"/>
              </a:lnSpc>
              <a:spcBef>
                <a:spcPts val="0"/>
              </a:spcBef>
              <a:spcAft>
                <a:spcPts val="0"/>
              </a:spcAft>
              <a:buClr>
                <a:schemeClr val="dk1"/>
              </a:buClr>
              <a:buSzPts val="1600"/>
              <a:buFont typeface="Noto Sans Symbols"/>
              <a:buChar char="▪"/>
            </a:pPr>
            <a:r>
              <a:rPr lang="fr-FR" sz="1600" dirty="0">
                <a:solidFill>
                  <a:schemeClr val="tx2">
                    <a:lumMod val="10000"/>
                  </a:schemeClr>
                </a:solidFill>
              </a:rPr>
              <a:t>Soutien ciblé aux ménages/systèmes agricoles pour faire face aux chocs, renforcer la résilience, restaurer la production et les actifs</a:t>
            </a:r>
            <a:r>
              <a:rPr lang="en-GB" sz="1600" dirty="0">
                <a:solidFill>
                  <a:schemeClr val="tx2">
                    <a:lumMod val="10000"/>
                  </a:schemeClr>
                </a:solidFill>
              </a:rPr>
              <a:t>    </a:t>
            </a:r>
            <a:endParaRPr dirty="0">
              <a:solidFill>
                <a:schemeClr val="tx2">
                  <a:lumMod val="10000"/>
                </a:schemeClr>
              </a:solidFill>
            </a:endParaRPr>
          </a:p>
          <a:p>
            <a:pPr marL="1143000" lvl="2" indent="-228600" algn="l" rtl="0">
              <a:lnSpc>
                <a:spcPct val="112000"/>
              </a:lnSpc>
              <a:spcBef>
                <a:spcPts val="0"/>
              </a:spcBef>
              <a:spcAft>
                <a:spcPts val="0"/>
              </a:spcAft>
              <a:buClr>
                <a:schemeClr val="dk1"/>
              </a:buClr>
              <a:buSzPts val="1600"/>
              <a:buFont typeface="Noto Sans Symbols"/>
              <a:buChar char="▪"/>
            </a:pPr>
            <a:r>
              <a:rPr lang="en-GB" sz="1600" dirty="0">
                <a:solidFill>
                  <a:schemeClr val="tx2">
                    <a:lumMod val="10000"/>
                  </a:schemeClr>
                </a:solidFill>
              </a:rPr>
              <a:t>Infrastructure rurale</a:t>
            </a:r>
            <a:endParaRPr dirty="0">
              <a:solidFill>
                <a:schemeClr val="tx2">
                  <a:lumMod val="10000"/>
                </a:schemeClr>
              </a:solidFill>
            </a:endParaRPr>
          </a:p>
          <a:p>
            <a:pPr marL="831850" lvl="1" indent="-374650" algn="l" rtl="0">
              <a:lnSpc>
                <a:spcPct val="112000"/>
              </a:lnSpc>
              <a:spcBef>
                <a:spcPts val="0"/>
              </a:spcBef>
              <a:spcAft>
                <a:spcPts val="0"/>
              </a:spcAft>
              <a:buClr>
                <a:schemeClr val="dk1"/>
              </a:buClr>
              <a:buSzPts val="2000"/>
              <a:buFont typeface="Courier New"/>
              <a:buChar char="o"/>
            </a:pPr>
            <a:r>
              <a:rPr lang="fr-FR" sz="1800" dirty="0">
                <a:solidFill>
                  <a:schemeClr val="tx2">
                    <a:lumMod val="10000"/>
                  </a:schemeClr>
                </a:solidFill>
              </a:rPr>
              <a:t>Développer des orientations pratiques et une sensibilisation aux travaux agricoles adaptés à l'âge et à la sécurité des enfants</a:t>
            </a:r>
            <a:endParaRPr sz="2000" dirty="0"/>
          </a:p>
        </p:txBody>
      </p:sp>
      <p:sp>
        <p:nvSpPr>
          <p:cNvPr id="434" name="Google Shape;434;p21"/>
          <p:cNvSpPr/>
          <p:nvPr/>
        </p:nvSpPr>
        <p:spPr>
          <a:xfrm>
            <a:off x="-1134140" y="2701265"/>
            <a:ext cx="6096000" cy="36933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600"/>
              <a:buFont typeface="Arial"/>
              <a:buChar char="•"/>
            </a:pPr>
            <a:r>
              <a:rPr lang="en-GB" sz="1800" b="0" i="0" u="none" strike="noStrike" cap="none" dirty="0">
                <a:solidFill>
                  <a:schemeClr val="dk2"/>
                </a:solidFill>
                <a:latin typeface="Calibri"/>
                <a:ea typeface="Calibri"/>
                <a:cs typeface="Calibri"/>
                <a:sym typeface="Calibri"/>
              </a:rPr>
              <a: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22"/>
          <p:cNvSpPr txBox="1">
            <a:spLocks noGrp="1"/>
          </p:cNvSpPr>
          <p:nvPr>
            <p:ph type="title"/>
          </p:nvPr>
        </p:nvSpPr>
        <p:spPr>
          <a:xfrm>
            <a:off x="656021" y="514351"/>
            <a:ext cx="11221752"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3600"/>
              <a:buFont typeface="Helvetica Neue"/>
              <a:buNone/>
            </a:pPr>
            <a:r>
              <a:rPr lang="fr-FR" sz="3600" dirty="0"/>
              <a:t>POINTS D'ENTRÉE ET MODÈLES DE PROGRAMMATION DE SAMS</a:t>
            </a:r>
            <a:br>
              <a:rPr lang="en-GB" dirty="0"/>
            </a:br>
            <a:endParaRPr dirty="0"/>
          </a:p>
        </p:txBody>
      </p:sp>
      <p:sp>
        <p:nvSpPr>
          <p:cNvPr id="440" name="Google Shape;440;p22"/>
          <p:cNvSpPr txBox="1">
            <a:spLocks noGrp="1"/>
          </p:cNvSpPr>
          <p:nvPr>
            <p:ph type="body" idx="1"/>
          </p:nvPr>
        </p:nvSpPr>
        <p:spPr>
          <a:xfrm>
            <a:off x="656020" y="1784814"/>
            <a:ext cx="10879959" cy="71670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1"/>
              </a:buClr>
              <a:buSzPts val="3200"/>
              <a:buNone/>
            </a:pPr>
            <a:r>
              <a:rPr lang="fr-FR" sz="2600" dirty="0"/>
              <a:t>EMPLOI, PETITES ENTREPRISES ET ACCÈS AU MARCHÉ</a:t>
            </a:r>
            <a:endParaRPr sz="2600" dirty="0"/>
          </a:p>
        </p:txBody>
      </p:sp>
      <p:sp>
        <p:nvSpPr>
          <p:cNvPr id="441" name="Google Shape;441;p22"/>
          <p:cNvSpPr txBox="1">
            <a:spLocks noGrp="1"/>
          </p:cNvSpPr>
          <p:nvPr>
            <p:ph type="body" idx="2"/>
          </p:nvPr>
        </p:nvSpPr>
        <p:spPr>
          <a:xfrm>
            <a:off x="685994" y="2416206"/>
            <a:ext cx="10981749" cy="4021170"/>
          </a:xfrm>
          <a:prstGeom prst="rect">
            <a:avLst/>
          </a:prstGeom>
          <a:noFill/>
          <a:ln>
            <a:noFill/>
          </a:ln>
        </p:spPr>
        <p:txBody>
          <a:bodyPr spcFirstLastPara="1" wrap="square" lIns="91425" tIns="45700" rIns="91425" bIns="45700" anchor="t" anchorCtr="0">
            <a:normAutofit lnSpcReduction="10000"/>
          </a:bodyPr>
          <a:lstStyle/>
          <a:p>
            <a:pPr marL="285750" lvl="0" indent="-254040" algn="l" rtl="0">
              <a:lnSpc>
                <a:spcPct val="120000"/>
              </a:lnSpc>
              <a:spcBef>
                <a:spcPts val="0"/>
              </a:spcBef>
              <a:spcAft>
                <a:spcPts val="0"/>
              </a:spcAft>
              <a:buClr>
                <a:schemeClr val="dk2"/>
              </a:buClr>
              <a:buSzPct val="124990"/>
              <a:buChar char="•"/>
            </a:pPr>
            <a:r>
              <a:rPr lang="fr-FR" sz="1800" b="1" dirty="0">
                <a:solidFill>
                  <a:schemeClr val="dk2"/>
                </a:solidFill>
                <a:latin typeface="Helvetica Neue"/>
                <a:ea typeface="Helvetica Neue"/>
                <a:cs typeface="Helvetica Neue"/>
                <a:sym typeface="Helvetica Neue"/>
              </a:rPr>
              <a:t>Stratégie clé : </a:t>
            </a:r>
            <a:r>
              <a:rPr lang="fr-FR" sz="1800" dirty="0">
                <a:solidFill>
                  <a:schemeClr val="dk2"/>
                </a:solidFill>
                <a:latin typeface="Helvetica Neue"/>
                <a:ea typeface="Helvetica Neue"/>
                <a:cs typeface="Helvetica Neue"/>
                <a:sym typeface="Helvetica Neue"/>
              </a:rPr>
              <a:t>Renforcer l'accès au marché du travail et au travail décent, travailler avec les employeurs, lutter contre le travail des enfants et réduire les préjudices subis par les enfants sur le lieu de travail</a:t>
            </a:r>
            <a:r>
              <a:rPr lang="en-GB" sz="1800" dirty="0">
                <a:solidFill>
                  <a:schemeClr val="dk2"/>
                </a:solidFill>
                <a:latin typeface="Helvetica Neue"/>
                <a:ea typeface="Helvetica Neue"/>
                <a:cs typeface="Helvetica Neue"/>
                <a:sym typeface="Helvetica Neue"/>
              </a:rPr>
              <a:t>. </a:t>
            </a:r>
            <a:endParaRPr sz="1800" dirty="0"/>
          </a:p>
          <a:p>
            <a:pPr marL="285750" lvl="0" indent="-254040" algn="l" rtl="0">
              <a:lnSpc>
                <a:spcPct val="80000"/>
              </a:lnSpc>
              <a:spcBef>
                <a:spcPts val="600"/>
              </a:spcBef>
              <a:spcAft>
                <a:spcPts val="0"/>
              </a:spcAft>
              <a:buClr>
                <a:schemeClr val="dk2"/>
              </a:buClr>
              <a:buSzPct val="124990"/>
              <a:buChar char="•"/>
            </a:pPr>
            <a:r>
              <a:rPr lang="en-GB" sz="1800" b="1" dirty="0">
                <a:solidFill>
                  <a:schemeClr val="dk2"/>
                </a:solidFill>
                <a:latin typeface="Helvetica Neue"/>
                <a:ea typeface="Helvetica Neue"/>
                <a:cs typeface="Helvetica Neue"/>
                <a:sym typeface="Helvetica Neue"/>
              </a:rPr>
              <a:t>Opportunités clés :</a:t>
            </a:r>
            <a:endParaRPr sz="1800" dirty="0"/>
          </a:p>
          <a:p>
            <a:pPr marL="831850" lvl="1" indent="-354370" algn="l" rtl="0">
              <a:lnSpc>
                <a:spcPct val="112000"/>
              </a:lnSpc>
              <a:spcBef>
                <a:spcPts val="600"/>
              </a:spcBef>
              <a:spcAft>
                <a:spcPts val="0"/>
              </a:spcAft>
              <a:buClr>
                <a:schemeClr val="dk2"/>
              </a:buClr>
              <a:buSzPct val="100000"/>
              <a:buFont typeface="Courier New"/>
              <a:buChar char="o"/>
            </a:pPr>
            <a:r>
              <a:rPr lang="fr-FR" sz="1800" dirty="0">
                <a:solidFill>
                  <a:schemeClr val="dk2"/>
                </a:solidFill>
                <a:latin typeface="Helvetica Neue"/>
                <a:ea typeface="Helvetica Neue"/>
                <a:cs typeface="Helvetica Neue"/>
                <a:sym typeface="Helvetica Neue"/>
              </a:rPr>
              <a:t>Dans les programmes d'emploi, fournir un travail décent et un salaire de subsistance</a:t>
            </a:r>
            <a:r>
              <a:rPr lang="en-GB" sz="1800" dirty="0">
                <a:solidFill>
                  <a:schemeClr val="dk2"/>
                </a:solidFill>
                <a:latin typeface="Helvetica Neue"/>
                <a:ea typeface="Helvetica Neue"/>
                <a:cs typeface="Helvetica Neue"/>
                <a:sym typeface="Helvetica Neue"/>
              </a:rPr>
              <a:t> </a:t>
            </a:r>
            <a:endParaRPr sz="1800" dirty="0"/>
          </a:p>
          <a:p>
            <a:pPr marL="831850" lvl="1" indent="-354370" algn="l" rtl="0">
              <a:lnSpc>
                <a:spcPct val="112000"/>
              </a:lnSpc>
              <a:spcBef>
                <a:spcPts val="0"/>
              </a:spcBef>
              <a:spcAft>
                <a:spcPts val="0"/>
              </a:spcAft>
              <a:buClr>
                <a:schemeClr val="dk2"/>
              </a:buClr>
              <a:buSzPct val="100000"/>
              <a:buFont typeface="Courier New"/>
              <a:buChar char="o"/>
            </a:pPr>
            <a:r>
              <a:rPr lang="fr-FR" sz="1800" dirty="0">
                <a:solidFill>
                  <a:schemeClr val="dk2"/>
                </a:solidFill>
              </a:rPr>
              <a:t>Contribuer à l'expansion des marchés locaux, commerciaux et du travail afin d'accroître les opportunités dans les communautés et les ménages présentant des facteurs de risque élevés du travail des enfants</a:t>
            </a:r>
            <a:r>
              <a:rPr lang="en-GB" sz="1800" dirty="0">
                <a:solidFill>
                  <a:schemeClr val="dk2"/>
                </a:solidFill>
              </a:rPr>
              <a:t> </a:t>
            </a:r>
            <a:endParaRPr sz="1800" dirty="0"/>
          </a:p>
          <a:p>
            <a:pPr marL="831850" lvl="1" indent="-354370" algn="l" rtl="0">
              <a:lnSpc>
                <a:spcPct val="112000"/>
              </a:lnSpc>
              <a:spcBef>
                <a:spcPts val="0"/>
              </a:spcBef>
              <a:spcAft>
                <a:spcPts val="0"/>
              </a:spcAft>
              <a:buClr>
                <a:schemeClr val="dk2"/>
              </a:buClr>
              <a:buSzPct val="100000"/>
              <a:buFont typeface="Courier New"/>
              <a:buChar char="o"/>
            </a:pPr>
            <a:r>
              <a:rPr lang="fr-FR" sz="1800" dirty="0">
                <a:solidFill>
                  <a:schemeClr val="dk2"/>
                </a:solidFill>
              </a:rPr>
              <a:t>Travailler avec les services d'emploi locaux et les acteurs gouvernementaux (plaidoyer, accès, sensibilisation, industries ciblées)</a:t>
            </a:r>
            <a:endParaRPr sz="1800" dirty="0"/>
          </a:p>
          <a:p>
            <a:pPr marL="831850" lvl="1" indent="-354370" algn="l" rtl="0">
              <a:lnSpc>
                <a:spcPct val="112000"/>
              </a:lnSpc>
              <a:spcBef>
                <a:spcPts val="0"/>
              </a:spcBef>
              <a:spcAft>
                <a:spcPts val="0"/>
              </a:spcAft>
              <a:buClr>
                <a:schemeClr val="dk2"/>
              </a:buClr>
              <a:buSzPct val="100000"/>
              <a:buFont typeface="Courier New"/>
              <a:buChar char="o"/>
            </a:pPr>
            <a:r>
              <a:rPr lang="fr-FR" sz="1800" dirty="0">
                <a:solidFill>
                  <a:schemeClr val="dk2"/>
                </a:solidFill>
              </a:rPr>
              <a:t>Travailler avec les employeurs ( améliorer les conditions de travail, adolescents en âge de travailler, retirer les enfants des travaux néfastes)</a:t>
            </a:r>
            <a:endParaRPr sz="1800" dirty="0"/>
          </a:p>
          <a:p>
            <a:pPr marL="831850" lvl="1" indent="-354370" algn="l" rtl="0">
              <a:lnSpc>
                <a:spcPct val="112000"/>
              </a:lnSpc>
              <a:spcBef>
                <a:spcPts val="0"/>
              </a:spcBef>
              <a:spcAft>
                <a:spcPts val="0"/>
              </a:spcAft>
              <a:buClr>
                <a:schemeClr val="dk2"/>
              </a:buClr>
              <a:buSzPct val="100000"/>
              <a:buFont typeface="Courier New"/>
              <a:buChar char="o"/>
            </a:pPr>
            <a:r>
              <a:rPr lang="fr-FR" sz="1800" dirty="0">
                <a:solidFill>
                  <a:schemeClr val="dk2"/>
                </a:solidFill>
              </a:rPr>
              <a:t>Dialogue social, syndicats de travailleurs, organisations d'employeurs, plateformes d'entreprises</a:t>
            </a:r>
            <a:r>
              <a:rPr lang="en-GB" sz="1800" dirty="0">
                <a:solidFill>
                  <a:schemeClr val="dk2"/>
                </a:solidFill>
              </a:rPr>
              <a:t>  </a:t>
            </a:r>
            <a:endParaRPr sz="1800" dirty="0"/>
          </a:p>
          <a:p>
            <a:pPr marL="831850" lvl="1" indent="-354370" algn="l" rtl="0">
              <a:lnSpc>
                <a:spcPct val="112000"/>
              </a:lnSpc>
              <a:spcBef>
                <a:spcPts val="0"/>
              </a:spcBef>
              <a:spcAft>
                <a:spcPts val="0"/>
              </a:spcAft>
              <a:buClr>
                <a:schemeClr val="dk2"/>
              </a:buClr>
              <a:buSzPct val="100000"/>
              <a:buFont typeface="Courier New"/>
              <a:buChar char="o"/>
            </a:pPr>
            <a:r>
              <a:rPr lang="fr-FR" sz="1800" dirty="0">
                <a:solidFill>
                  <a:schemeClr val="dk2"/>
                </a:solidFill>
              </a:rPr>
              <a:t>Combiner  les stratégies d'emploi à d'autres formes d'aide aux familles à risque</a:t>
            </a:r>
            <a:endParaRPr sz="2400" dirty="0">
              <a:solidFill>
                <a:schemeClr val="dk2"/>
              </a:solidFill>
            </a:endParaRPr>
          </a:p>
          <a:p>
            <a:pPr marL="831850" lvl="1" indent="-247650" algn="l" rtl="0">
              <a:lnSpc>
                <a:spcPct val="112000"/>
              </a:lnSpc>
              <a:spcBef>
                <a:spcPts val="0"/>
              </a:spcBef>
              <a:spcAft>
                <a:spcPts val="0"/>
              </a:spcAft>
              <a:buClr>
                <a:schemeClr val="dk1"/>
              </a:buClr>
              <a:buSzPct val="100000"/>
              <a:buFont typeface="Courier New"/>
              <a:buNone/>
            </a:pPr>
            <a:endParaRPr sz="2000" b="1" dirty="0">
              <a:solidFill>
                <a:schemeClr val="dk2"/>
              </a:solidFill>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1"/>
              </a:buClr>
              <a:buSzPct val="100000"/>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23"/>
          <p:cNvSpPr txBox="1">
            <a:spLocks noGrp="1"/>
          </p:cNvSpPr>
          <p:nvPr>
            <p:ph type="title"/>
          </p:nvPr>
        </p:nvSpPr>
        <p:spPr>
          <a:xfrm>
            <a:off x="656021" y="514351"/>
            <a:ext cx="1133057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3600"/>
              <a:buFont typeface="Helvetica Neue"/>
              <a:buNone/>
            </a:pPr>
            <a:r>
              <a:rPr lang="fr-FR" sz="3600" dirty="0"/>
              <a:t>POINTS D'ENTRÉE ET MODÈLES DE PROGRAMMATION DE SAMS</a:t>
            </a:r>
            <a:br>
              <a:rPr lang="en-GB" dirty="0"/>
            </a:br>
            <a:endParaRPr dirty="0"/>
          </a:p>
        </p:txBody>
      </p:sp>
      <p:sp>
        <p:nvSpPr>
          <p:cNvPr id="447" name="Google Shape;447;p23"/>
          <p:cNvSpPr txBox="1">
            <a:spLocks noGrp="1"/>
          </p:cNvSpPr>
          <p:nvPr>
            <p:ph type="body" idx="1"/>
          </p:nvPr>
        </p:nvSpPr>
        <p:spPr>
          <a:xfrm>
            <a:off x="656020" y="1784814"/>
            <a:ext cx="10879959" cy="716706"/>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1"/>
              </a:buClr>
              <a:buSzPts val="3200"/>
              <a:buNone/>
            </a:pPr>
            <a:r>
              <a:rPr lang="en-GB" sz="3200" dirty="0"/>
              <a:t>AIDE SOUS FORME DE TRANSFERT MON</a:t>
            </a:r>
            <a:r>
              <a:rPr lang="fr-FR" sz="3200" dirty="0"/>
              <a:t>É</a:t>
            </a:r>
            <a:r>
              <a:rPr lang="en-GB" sz="3200" dirty="0"/>
              <a:t>TAIRE OU DE BONS (CVA) </a:t>
            </a:r>
            <a:endParaRPr dirty="0"/>
          </a:p>
        </p:txBody>
      </p:sp>
      <p:sp>
        <p:nvSpPr>
          <p:cNvPr id="448" name="Google Shape;448;p23"/>
          <p:cNvSpPr txBox="1">
            <a:spLocks noGrp="1"/>
          </p:cNvSpPr>
          <p:nvPr>
            <p:ph type="body" idx="2"/>
          </p:nvPr>
        </p:nvSpPr>
        <p:spPr>
          <a:xfrm>
            <a:off x="656019" y="2501520"/>
            <a:ext cx="10820015" cy="4243388"/>
          </a:xfrm>
          <a:prstGeom prst="rect">
            <a:avLst/>
          </a:prstGeom>
          <a:noFill/>
          <a:ln>
            <a:noFill/>
          </a:ln>
        </p:spPr>
        <p:txBody>
          <a:bodyPr spcFirstLastPara="1" wrap="square" lIns="91425" tIns="45700" rIns="91425" bIns="45700" anchor="t" anchorCtr="0">
            <a:normAutofit fontScale="92500" lnSpcReduction="20000"/>
          </a:bodyPr>
          <a:lstStyle/>
          <a:p>
            <a:pPr marL="285750" lvl="0" indent="-285750" algn="l" rtl="0">
              <a:lnSpc>
                <a:spcPct val="120000"/>
              </a:lnSpc>
              <a:spcBef>
                <a:spcPts val="600"/>
              </a:spcBef>
              <a:spcAft>
                <a:spcPts val="0"/>
              </a:spcAft>
              <a:buClr>
                <a:schemeClr val="dk2"/>
              </a:buClr>
              <a:buSzPts val="2600"/>
              <a:buChar char="•"/>
            </a:pPr>
            <a:r>
              <a:rPr lang="fr-FR" sz="2000" b="1" dirty="0">
                <a:solidFill>
                  <a:schemeClr val="dk2"/>
                </a:solidFill>
                <a:latin typeface="Helvetica Neue"/>
                <a:ea typeface="Helvetica Neue"/>
                <a:cs typeface="Helvetica Neue"/>
                <a:sym typeface="Helvetica Neue"/>
              </a:rPr>
              <a:t>Stratégie clé : </a:t>
            </a:r>
            <a:r>
              <a:rPr lang="fr-FR" sz="2000" dirty="0">
                <a:solidFill>
                  <a:schemeClr val="dk2"/>
                </a:solidFill>
                <a:latin typeface="Helvetica Neue"/>
                <a:ea typeface="Helvetica Neue"/>
                <a:cs typeface="Helvetica Neue"/>
                <a:sym typeface="Helvetica Neue"/>
              </a:rPr>
              <a:t>Plus de choix, dignité, soutenir les marchés locaux. De nouvelles preuves montrent que cela réduit la participation des enfants au TE/ PFTE rémunérée et non rémunérée, la séparation familiale délibérée, et augmente la scolarisation et la fréquentation scolaire</a:t>
            </a:r>
            <a:r>
              <a:rPr lang="en-GB" sz="2000" dirty="0">
                <a:solidFill>
                  <a:schemeClr val="tx2">
                    <a:lumMod val="10000"/>
                  </a:schemeClr>
                </a:solidFill>
              </a:rPr>
              <a:t>. </a:t>
            </a:r>
            <a:endParaRPr dirty="0">
              <a:solidFill>
                <a:schemeClr val="tx2">
                  <a:lumMod val="10000"/>
                </a:schemeClr>
              </a:solidFill>
            </a:endParaRPr>
          </a:p>
          <a:p>
            <a:pPr marL="285750" lvl="0" indent="-285750" algn="l" rtl="0">
              <a:lnSpc>
                <a:spcPct val="80000"/>
              </a:lnSpc>
              <a:spcBef>
                <a:spcPts val="600"/>
              </a:spcBef>
              <a:spcAft>
                <a:spcPts val="0"/>
              </a:spcAft>
              <a:buClr>
                <a:schemeClr val="dk2"/>
              </a:buClr>
              <a:buSzPts val="2600"/>
              <a:buChar char="•"/>
            </a:pPr>
            <a:r>
              <a:rPr lang="en-GB" sz="2000" b="1" dirty="0">
                <a:solidFill>
                  <a:schemeClr val="tx2">
                    <a:lumMod val="10000"/>
                  </a:schemeClr>
                </a:solidFill>
                <a:latin typeface="Helvetica Neue"/>
                <a:ea typeface="Helvetica Neue"/>
                <a:cs typeface="Helvetica Neue"/>
                <a:sym typeface="Helvetica Neue"/>
              </a:rPr>
              <a:t>Opportunités clés :</a:t>
            </a:r>
            <a:endParaRPr dirty="0">
              <a:solidFill>
                <a:schemeClr val="tx2">
                  <a:lumMod val="10000"/>
                </a:schemeClr>
              </a:solidFill>
            </a:endParaRPr>
          </a:p>
          <a:p>
            <a:pPr marL="831850" lvl="1" indent="-374650" algn="l" rtl="0">
              <a:lnSpc>
                <a:spcPct val="112000"/>
              </a:lnSpc>
              <a:spcBef>
                <a:spcPts val="60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Soutenir l'accès des ménages/communautés à risque à la CVA existante</a:t>
            </a:r>
            <a:r>
              <a:rPr lang="en-GB" sz="2000" dirty="0">
                <a:solidFill>
                  <a:schemeClr val="tx2">
                    <a:lumMod val="10000"/>
                  </a:schemeClr>
                </a:solidFill>
                <a:latin typeface="Helvetica Neue"/>
                <a:ea typeface="Helvetica Neue"/>
                <a:cs typeface="Helvetica Neue"/>
                <a:sym typeface="Helvetica Neue"/>
              </a:rPr>
              <a:t>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Coordination avec le groupe de travail Cash</a:t>
            </a:r>
            <a:r>
              <a:rPr lang="en-GB" sz="2000" dirty="0">
                <a:solidFill>
                  <a:schemeClr val="tx2">
                    <a:lumMod val="10000"/>
                  </a:schemeClr>
                </a:solidFill>
              </a:rPr>
              <a:t>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S'assurer que le ciblage de la CVA ne constitue pas un facteur d'attraction pour le travail des enfants</a:t>
            </a:r>
            <a:r>
              <a:rPr lang="en-GB" sz="2000" dirty="0">
                <a:solidFill>
                  <a:schemeClr val="tx2">
                    <a:lumMod val="10000"/>
                  </a:schemeClr>
                </a:solidFill>
                <a:latin typeface="Helvetica Neue"/>
                <a:ea typeface="Helvetica Neue"/>
                <a:cs typeface="Helvetica Neue"/>
                <a:sym typeface="Helvetica Neue"/>
              </a:rPr>
              <a:t>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en-GB" sz="2000" dirty="0">
                <a:solidFill>
                  <a:schemeClr val="tx2">
                    <a:lumMod val="10000"/>
                  </a:schemeClr>
                </a:solidFill>
                <a:latin typeface="Helvetica Neue"/>
                <a:ea typeface="Helvetica Neue"/>
                <a:cs typeface="Helvetica Neue"/>
                <a:sym typeface="Helvetica Neue"/>
              </a:rPr>
              <a:t>Conception de Cash Plus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Relier la CVA à court terme à un soutien à plus long terme (moyens de subsistance, IGA, protection sociale)</a:t>
            </a:r>
            <a:r>
              <a:rPr lang="en-GB" sz="2000" dirty="0">
                <a:solidFill>
                  <a:schemeClr val="tx2">
                    <a:lumMod val="10000"/>
                  </a:schemeClr>
                </a:solidFill>
                <a:latin typeface="Helvetica Neue"/>
                <a:ea typeface="Helvetica Neue"/>
                <a:cs typeface="Helvetica Neue"/>
                <a:sym typeface="Helvetica Neue"/>
              </a:rPr>
              <a:t>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Les transferts directs aux adolescents sont une approche émergente</a:t>
            </a:r>
            <a:r>
              <a:rPr lang="en-GB" sz="2000" dirty="0">
                <a:solidFill>
                  <a:schemeClr val="tx2">
                    <a:lumMod val="10000"/>
                  </a:schemeClr>
                </a:solidFill>
                <a:latin typeface="Helvetica Neue"/>
                <a:ea typeface="Helvetica Neue"/>
                <a:cs typeface="Helvetica Neue"/>
                <a:sym typeface="Helvetica Neue"/>
              </a:rPr>
              <a:t>  </a:t>
            </a:r>
            <a:endParaRPr sz="2000" dirty="0">
              <a:solidFill>
                <a:schemeClr val="tx2">
                  <a:lumMod val="10000"/>
                </a:schemeClr>
              </a:solidFill>
            </a:endParaRPr>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tx2">
                    <a:lumMod val="10000"/>
                  </a:schemeClr>
                </a:solidFill>
                <a:latin typeface="Helvetica Neue"/>
                <a:ea typeface="Helvetica Neue"/>
                <a:cs typeface="Helvetica Neue"/>
                <a:sym typeface="Helvetica Neue"/>
              </a:rPr>
              <a:t>Surveiller attentivement (travail des enfants sur les marchés, impact sur l'éducation des enfants, le temps, le travail)</a:t>
            </a:r>
            <a:r>
              <a:rPr lang="en-GB" sz="2000" dirty="0">
                <a:solidFill>
                  <a:schemeClr val="tx2">
                    <a:lumMod val="10000"/>
                  </a:schemeClr>
                </a:solidFill>
                <a:latin typeface="Helvetica Neue"/>
                <a:ea typeface="Helvetica Neue"/>
                <a:cs typeface="Helvetica Neue"/>
                <a:sym typeface="Helvetica Neue"/>
              </a:rPr>
              <a:t> </a:t>
            </a:r>
            <a:endParaRPr sz="2000" dirty="0">
              <a:solidFill>
                <a:schemeClr val="tx2">
                  <a:lumMod val="1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24"/>
          <p:cNvSpPr txBox="1">
            <a:spLocks noGrp="1"/>
          </p:cNvSpPr>
          <p:nvPr>
            <p:ph type="title"/>
          </p:nvPr>
        </p:nvSpPr>
        <p:spPr>
          <a:xfrm>
            <a:off x="656020" y="514351"/>
            <a:ext cx="11306593"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3600"/>
              <a:buFont typeface="Helvetica Neue"/>
              <a:buNone/>
            </a:pPr>
            <a:r>
              <a:rPr lang="fr-FR" sz="3600" dirty="0"/>
              <a:t>POINTS D'ENTRÉE ET MODÈLES DES PROGRAMMES DE SAMS</a:t>
            </a:r>
            <a:br>
              <a:rPr lang="en-GB" dirty="0"/>
            </a:br>
            <a:endParaRPr dirty="0"/>
          </a:p>
        </p:txBody>
      </p:sp>
      <p:sp>
        <p:nvSpPr>
          <p:cNvPr id="454" name="Google Shape;454;p24"/>
          <p:cNvSpPr txBox="1">
            <a:spLocks noGrp="1"/>
          </p:cNvSpPr>
          <p:nvPr>
            <p:ph type="body" idx="1"/>
          </p:nvPr>
        </p:nvSpPr>
        <p:spPr>
          <a:xfrm>
            <a:off x="656020" y="1784814"/>
            <a:ext cx="10879959" cy="71670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3200"/>
              <a:buNone/>
            </a:pPr>
            <a:r>
              <a:rPr lang="en-GB" sz="3200" dirty="0"/>
              <a:t>PROGRAMMES CASH PLUS</a:t>
            </a:r>
            <a:endParaRPr dirty="0"/>
          </a:p>
        </p:txBody>
      </p:sp>
      <p:sp>
        <p:nvSpPr>
          <p:cNvPr id="455" name="Google Shape;455;p24"/>
          <p:cNvSpPr txBox="1">
            <a:spLocks noGrp="1"/>
          </p:cNvSpPr>
          <p:nvPr>
            <p:ph type="body" idx="2"/>
          </p:nvPr>
        </p:nvSpPr>
        <p:spPr>
          <a:xfrm>
            <a:off x="656019" y="2408810"/>
            <a:ext cx="11122324" cy="4307675"/>
          </a:xfrm>
          <a:prstGeom prst="rect">
            <a:avLst/>
          </a:prstGeom>
          <a:noFill/>
          <a:ln>
            <a:noFill/>
          </a:ln>
        </p:spPr>
        <p:txBody>
          <a:bodyPr spcFirstLastPara="1" wrap="square" lIns="91425" tIns="45700" rIns="91425" bIns="45700" anchor="t" anchorCtr="0">
            <a:normAutofit fontScale="85000" lnSpcReduction="10000"/>
          </a:bodyPr>
          <a:lstStyle/>
          <a:p>
            <a:pPr marL="228600" lvl="0" indent="-228600" algn="l" rtl="0">
              <a:lnSpc>
                <a:spcPct val="120000"/>
              </a:lnSpc>
              <a:spcBef>
                <a:spcPts val="0"/>
              </a:spcBef>
              <a:spcAft>
                <a:spcPts val="0"/>
              </a:spcAft>
              <a:buSzPts val="2000"/>
              <a:buChar char="•"/>
            </a:pPr>
            <a:r>
              <a:rPr lang="fr-FR" sz="2000" b="1" dirty="0">
                <a:solidFill>
                  <a:schemeClr val="dk2"/>
                </a:solidFill>
                <a:latin typeface="Helvetica Neue"/>
                <a:ea typeface="Helvetica Neue"/>
                <a:cs typeface="Helvetica Neue"/>
                <a:sym typeface="Helvetica Neue"/>
              </a:rPr>
              <a:t>Stratégie clé : </a:t>
            </a:r>
            <a:r>
              <a:rPr lang="fr-FR" sz="2000" dirty="0">
                <a:solidFill>
                  <a:schemeClr val="dk2"/>
                </a:solidFill>
                <a:latin typeface="Helvetica Neue"/>
                <a:ea typeface="Helvetica Neue"/>
                <a:cs typeface="Helvetica Neue"/>
                <a:sym typeface="Helvetica Neue"/>
              </a:rPr>
              <a:t>Large éventail d'obstacles au bien-être des adolescents, Cash Plus + peut aider à lutter contre les multiples facettes du travail des enfants et à améliorer le bien-être des enfants et des adolescents, approche privilégiée pour soutenir les enfants et les adolescents en situation de ou à risque de travail des enfants</a:t>
            </a:r>
            <a:r>
              <a:rPr lang="en-GB" sz="2000" dirty="0">
                <a:solidFill>
                  <a:schemeClr val="dk2"/>
                </a:solidFill>
              </a:rPr>
              <a:t>. </a:t>
            </a:r>
            <a:endParaRPr dirty="0"/>
          </a:p>
          <a:p>
            <a:pPr marL="228600" lvl="0" indent="-228600" algn="l" rtl="0">
              <a:lnSpc>
                <a:spcPct val="90000"/>
              </a:lnSpc>
              <a:spcBef>
                <a:spcPts val="1000"/>
              </a:spcBef>
              <a:spcAft>
                <a:spcPts val="0"/>
              </a:spcAft>
              <a:buSzPts val="2000"/>
              <a:buChar char="•"/>
            </a:pPr>
            <a:r>
              <a:rPr lang="en-GB" sz="2000" b="1" dirty="0">
                <a:solidFill>
                  <a:schemeClr val="dk2"/>
                </a:solidFill>
                <a:latin typeface="Helvetica Neue"/>
                <a:ea typeface="Helvetica Neue"/>
                <a:cs typeface="Helvetica Neue"/>
                <a:sym typeface="Helvetica Neue"/>
              </a:rPr>
              <a:t>Opportunités clés :  </a:t>
            </a:r>
            <a:endParaRPr dirty="0"/>
          </a:p>
          <a:p>
            <a:pPr marL="831850" lvl="1" indent="-374650" algn="l" rtl="0">
              <a:lnSpc>
                <a:spcPct val="112000"/>
              </a:lnSpc>
              <a:spcBef>
                <a:spcPts val="600"/>
              </a:spcBef>
              <a:spcAft>
                <a:spcPts val="0"/>
              </a:spcAft>
              <a:buClr>
                <a:schemeClr val="dk2"/>
              </a:buClr>
              <a:buSzPts val="2000"/>
              <a:buFont typeface="Courier New"/>
              <a:buChar char="o"/>
            </a:pPr>
            <a:r>
              <a:rPr lang="fr-FR" sz="2000" dirty="0">
                <a:solidFill>
                  <a:schemeClr val="dk2"/>
                </a:solidFill>
                <a:latin typeface="Helvetica Neue"/>
                <a:ea typeface="Helvetica Neue"/>
                <a:cs typeface="Helvetica Neue"/>
                <a:sym typeface="Helvetica Neue"/>
              </a:rPr>
              <a:t>Approches complémentaires à la CVA qui traitent les facteurs de risque financiers et non financiers du travail des enfants</a:t>
            </a:r>
            <a:r>
              <a:rPr lang="en-GB" sz="2000" dirty="0">
                <a:solidFill>
                  <a:schemeClr val="dk2"/>
                </a:solidFill>
                <a:latin typeface="Helvetica Neue"/>
                <a:ea typeface="Helvetica Neue"/>
                <a:cs typeface="Helvetica Neue"/>
                <a:sym typeface="Helvetica Neue"/>
              </a:rPr>
              <a:t>  </a:t>
            </a:r>
            <a:endParaRPr dirty="0"/>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dk2"/>
                </a:solidFill>
                <a:latin typeface="Helvetica Neue"/>
                <a:ea typeface="Helvetica Neue"/>
                <a:cs typeface="Helvetica Neue"/>
                <a:sym typeface="Helvetica Neue"/>
              </a:rPr>
              <a:t>Soutenue par des interventions complètes et multisectorielles qui ciblent l'enfant et la famille</a:t>
            </a:r>
            <a:r>
              <a:rPr lang="en-GB" sz="2000" dirty="0">
                <a:solidFill>
                  <a:schemeClr val="dk2"/>
                </a:solidFill>
                <a:latin typeface="Helvetica Neue"/>
                <a:ea typeface="Helvetica Neue"/>
                <a:cs typeface="Helvetica Neue"/>
                <a:sym typeface="Helvetica Neue"/>
              </a:rPr>
              <a:t> </a:t>
            </a:r>
            <a:endParaRPr dirty="0"/>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dk2"/>
                </a:solidFill>
                <a:latin typeface="Helvetica Neue"/>
                <a:ea typeface="Helvetica Neue"/>
                <a:cs typeface="Helvetica Neue"/>
                <a:sym typeface="Helvetica Neue"/>
              </a:rPr>
              <a:t>Relier Cash Plus + à des services de gestion de cas (protection de l'enfance) pour des problèmes de protection supplémentaires</a:t>
            </a:r>
            <a:r>
              <a:rPr lang="en-GB" sz="2000" dirty="0">
                <a:solidFill>
                  <a:schemeClr val="dk2"/>
                </a:solidFill>
                <a:latin typeface="Helvetica Neue"/>
                <a:ea typeface="Helvetica Neue"/>
                <a:cs typeface="Helvetica Neue"/>
                <a:sym typeface="Helvetica Neue"/>
              </a:rPr>
              <a:t> </a:t>
            </a:r>
            <a:endParaRPr dirty="0"/>
          </a:p>
          <a:p>
            <a:pPr marL="831850" lvl="1" indent="-374650" algn="l" rtl="0">
              <a:lnSpc>
                <a:spcPct val="112000"/>
              </a:lnSpc>
              <a:spcBef>
                <a:spcPts val="0"/>
              </a:spcBef>
              <a:spcAft>
                <a:spcPts val="0"/>
              </a:spcAft>
              <a:buClr>
                <a:schemeClr val="dk2"/>
              </a:buClr>
              <a:buSzPts val="2000"/>
              <a:buFont typeface="Courier New"/>
              <a:buChar char="o"/>
            </a:pPr>
            <a:r>
              <a:rPr lang="en-GB" sz="2000" dirty="0">
                <a:solidFill>
                  <a:schemeClr val="dk2"/>
                </a:solidFill>
                <a:latin typeface="Helvetica Neue"/>
                <a:ea typeface="Helvetica Neue"/>
                <a:cs typeface="Helvetica Neue"/>
                <a:sym typeface="Helvetica Neue"/>
              </a:rPr>
              <a:t>Conditionnel ou inconditionnel</a:t>
            </a:r>
            <a:endParaRPr dirty="0"/>
          </a:p>
          <a:p>
            <a:pPr marL="831850" lvl="1" indent="-374650" algn="l" rtl="0">
              <a:lnSpc>
                <a:spcPct val="112000"/>
              </a:lnSpc>
              <a:spcBef>
                <a:spcPts val="0"/>
              </a:spcBef>
              <a:spcAft>
                <a:spcPts val="0"/>
              </a:spcAft>
              <a:buClr>
                <a:schemeClr val="dk2"/>
              </a:buClr>
              <a:buSzPts val="2000"/>
              <a:buFont typeface="Courier New"/>
              <a:buChar char="o"/>
            </a:pPr>
            <a:r>
              <a:rPr lang="fr-FR" sz="2000" dirty="0">
                <a:solidFill>
                  <a:schemeClr val="dk2"/>
                </a:solidFill>
                <a:latin typeface="Helvetica Neue"/>
                <a:ea typeface="Helvetica Neue"/>
                <a:cs typeface="Helvetica Neue"/>
                <a:sym typeface="Helvetica Neue"/>
              </a:rPr>
              <a:t>Les services et activités comprennent la gestion de cas, le soutien psychosocial, les compétences de vie, le soutien aux moyens de subsistance, l'accompagnement et le mentorat, les stratégies visant à renforcer le changement de comportement ou les normes sociales, le soutien et les séances d'éducation parentale</a:t>
            </a:r>
            <a:endParaRPr sz="2000" b="1" dirty="0">
              <a:solidFill>
                <a:schemeClr val="dk2"/>
              </a:solidFill>
              <a:latin typeface="Helvetica Neue"/>
              <a:ea typeface="Helvetica Neue"/>
              <a:cs typeface="Helvetica Neue"/>
              <a:sym typeface="Helvetica Neue"/>
            </a:endParaRPr>
          </a:p>
          <a:p>
            <a:pPr marL="831850" lvl="1" indent="-247650" algn="l" rtl="0">
              <a:lnSpc>
                <a:spcPct val="112000"/>
              </a:lnSpc>
              <a:spcBef>
                <a:spcPts val="600"/>
              </a:spcBef>
              <a:spcAft>
                <a:spcPts val="0"/>
              </a:spcAft>
              <a:buClr>
                <a:schemeClr val="dk1"/>
              </a:buClr>
              <a:buSzPts val="2000"/>
              <a:buFont typeface="Courier New"/>
              <a:buNone/>
            </a:pPr>
            <a:endParaRPr sz="2000" dirty="0"/>
          </a:p>
          <a:p>
            <a:pPr marL="831850" lvl="1" indent="-247650" algn="l" rtl="0">
              <a:lnSpc>
                <a:spcPct val="112000"/>
              </a:lnSpc>
              <a:spcBef>
                <a:spcPts val="0"/>
              </a:spcBef>
              <a:spcAft>
                <a:spcPts val="0"/>
              </a:spcAft>
              <a:buClr>
                <a:schemeClr val="dk1"/>
              </a:buClr>
              <a:buSzPts val="2000"/>
              <a:buFont typeface="Courier New"/>
              <a:buNone/>
            </a:pPr>
            <a:endParaRPr sz="2000" b="1" dirty="0">
              <a:solidFill>
                <a:schemeClr val="dk2"/>
              </a:solidFill>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1"/>
              </a:buClr>
              <a:buSzPts val="2800"/>
              <a:buNone/>
            </a:pP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25"/>
          <p:cNvSpPr txBox="1">
            <a:spLocks noGrp="1"/>
          </p:cNvSpPr>
          <p:nvPr>
            <p:ph type="title"/>
          </p:nvPr>
        </p:nvSpPr>
        <p:spPr>
          <a:xfrm>
            <a:off x="656020" y="514351"/>
            <a:ext cx="11212326"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ts val="3600"/>
              <a:buFont typeface="Helvetica Neue"/>
              <a:buNone/>
            </a:pPr>
            <a:r>
              <a:rPr lang="fr-FR" sz="3600" dirty="0"/>
              <a:t>POINTS D'ENTRÉE ET MODÈLES DES PROGRAMMES DE SAMS</a:t>
            </a:r>
            <a:br>
              <a:rPr lang="en-GB" dirty="0"/>
            </a:br>
            <a:endParaRPr dirty="0"/>
          </a:p>
        </p:txBody>
      </p:sp>
      <p:sp>
        <p:nvSpPr>
          <p:cNvPr id="461" name="Google Shape;461;p25"/>
          <p:cNvSpPr txBox="1">
            <a:spLocks noGrp="1"/>
          </p:cNvSpPr>
          <p:nvPr>
            <p:ph type="body" idx="1"/>
          </p:nvPr>
        </p:nvSpPr>
        <p:spPr>
          <a:xfrm>
            <a:off x="656020" y="1784814"/>
            <a:ext cx="10879959" cy="71670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ct val="66666"/>
              <a:buNone/>
            </a:pPr>
            <a:r>
              <a:rPr lang="fr-FR" sz="3200" dirty="0"/>
              <a:t>SUIVI DU TRAVAIL DES ENFANTS VIA LA </a:t>
            </a:r>
            <a:r>
              <a:rPr lang="en-GB" sz="3200" dirty="0"/>
              <a:t>CVA</a:t>
            </a:r>
            <a:endParaRPr sz="3200" dirty="0"/>
          </a:p>
          <a:p>
            <a:pPr marL="0" lvl="0" indent="0" algn="l" rtl="0">
              <a:lnSpc>
                <a:spcPct val="90000"/>
              </a:lnSpc>
              <a:spcBef>
                <a:spcPts val="1000"/>
              </a:spcBef>
              <a:spcAft>
                <a:spcPts val="0"/>
              </a:spcAft>
              <a:buClr>
                <a:schemeClr val="accent1"/>
              </a:buClr>
              <a:buSzPct val="100000"/>
              <a:buNone/>
            </a:pPr>
            <a:endParaRPr sz="3200" dirty="0"/>
          </a:p>
        </p:txBody>
      </p:sp>
      <p:sp>
        <p:nvSpPr>
          <p:cNvPr id="462" name="Google Shape;462;p25"/>
          <p:cNvSpPr txBox="1">
            <a:spLocks noGrp="1"/>
          </p:cNvSpPr>
          <p:nvPr>
            <p:ph type="body" idx="2"/>
          </p:nvPr>
        </p:nvSpPr>
        <p:spPr>
          <a:xfrm>
            <a:off x="656020" y="2404622"/>
            <a:ext cx="10820015" cy="505742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200"/>
              <a:buChar char="•"/>
            </a:pPr>
            <a:r>
              <a:rPr lang="fr-FR" sz="1800" dirty="0"/>
              <a:t>Inclure des indicateurs de base pour déterminer le travail des enfants (par exemple, l'âge des enfants, la scolarisation et la fréquentation scolaire, les jours et les heures de travail par semaine, les tâches, la nature et les conditions de travail)</a:t>
            </a:r>
            <a:r>
              <a:rPr lang="en-GB" sz="1800" dirty="0"/>
              <a:t> </a:t>
            </a:r>
            <a:endParaRPr sz="1800" dirty="0"/>
          </a:p>
          <a:p>
            <a:pPr marL="228600" lvl="0" indent="-228600" algn="l" rtl="0">
              <a:lnSpc>
                <a:spcPct val="90000"/>
              </a:lnSpc>
              <a:spcBef>
                <a:spcPts val="1000"/>
              </a:spcBef>
              <a:spcAft>
                <a:spcPts val="0"/>
              </a:spcAft>
              <a:buClr>
                <a:schemeClr val="accent1"/>
              </a:buClr>
              <a:buSzPts val="2200"/>
              <a:buChar char="•"/>
            </a:pPr>
            <a:r>
              <a:rPr lang="fr-FR" sz="1800" dirty="0"/>
              <a:t>Inclure des indicateurs supplémentaires du travail des enfants dans les enquêtes sur les stratégies d'adaptation des moyens de subsistance et les systèmes PDM</a:t>
            </a:r>
            <a:r>
              <a:rPr lang="en-GB" sz="1800" dirty="0"/>
              <a:t>  </a:t>
            </a:r>
            <a:endParaRPr sz="1800" dirty="0"/>
          </a:p>
          <a:p>
            <a:pPr marL="228600" lvl="0" indent="-228600" algn="l" rtl="0">
              <a:lnSpc>
                <a:spcPct val="90000"/>
              </a:lnSpc>
              <a:spcBef>
                <a:spcPts val="1000"/>
              </a:spcBef>
              <a:spcAft>
                <a:spcPts val="0"/>
              </a:spcAft>
              <a:buClr>
                <a:schemeClr val="accent1"/>
              </a:buClr>
              <a:buSzPts val="2200"/>
              <a:buChar char="•"/>
            </a:pPr>
            <a:r>
              <a:rPr lang="fr-FR" sz="1800" dirty="0"/>
              <a:t>Ventiler les données par sexe, âge et handicap, en utilisant l'âge de travail</a:t>
            </a:r>
            <a:r>
              <a:rPr lang="en-GB" sz="1800" dirty="0"/>
              <a:t> </a:t>
            </a:r>
            <a:endParaRPr sz="1800" dirty="0"/>
          </a:p>
          <a:p>
            <a:pPr marL="228600" lvl="0" indent="-228600" algn="l" rtl="0">
              <a:lnSpc>
                <a:spcPct val="90000"/>
              </a:lnSpc>
              <a:spcBef>
                <a:spcPts val="1000"/>
              </a:spcBef>
              <a:spcAft>
                <a:spcPts val="0"/>
              </a:spcAft>
              <a:buClr>
                <a:schemeClr val="accent1"/>
              </a:buClr>
              <a:buSzPts val="2200"/>
              <a:buChar char="•"/>
            </a:pPr>
            <a:r>
              <a:rPr lang="fr-FR" sz="1800" dirty="0"/>
              <a:t>Développer un outil de suivi de la protection (de l'enfant) pour des questions supplémentaires sur la protection de l'enfance (PE), y compris pour les enfants, qui approfondissent la question du travail des enfants</a:t>
            </a:r>
            <a:r>
              <a:rPr lang="en-GB" sz="1800" dirty="0"/>
              <a:t>  </a:t>
            </a:r>
            <a:endParaRPr sz="1800" dirty="0"/>
          </a:p>
          <a:p>
            <a:pPr marL="228600" lvl="0" indent="-228600" algn="l" rtl="0">
              <a:lnSpc>
                <a:spcPct val="90000"/>
              </a:lnSpc>
              <a:spcBef>
                <a:spcPts val="1000"/>
              </a:spcBef>
              <a:spcAft>
                <a:spcPts val="0"/>
              </a:spcAft>
              <a:buClr>
                <a:schemeClr val="accent1"/>
              </a:buClr>
              <a:buSzPts val="2200"/>
              <a:buChar char="•"/>
            </a:pPr>
            <a:r>
              <a:rPr lang="fr-FR" sz="1800" dirty="0"/>
              <a:t>Dans le PDM, évaluer les conséquences négatives possibles de la CVA et des critères de ciblage</a:t>
            </a:r>
            <a:r>
              <a:rPr lang="en-GB" sz="1800" dirty="0"/>
              <a:t>  </a:t>
            </a:r>
            <a:endParaRPr sz="1800" dirty="0"/>
          </a:p>
          <a:p>
            <a:pPr marL="228600" lvl="0" indent="-228600" algn="l" rtl="0">
              <a:lnSpc>
                <a:spcPct val="90000"/>
              </a:lnSpc>
              <a:spcBef>
                <a:spcPts val="1000"/>
              </a:spcBef>
              <a:spcAft>
                <a:spcPts val="0"/>
              </a:spcAft>
              <a:buClr>
                <a:schemeClr val="accent1"/>
              </a:buClr>
              <a:buSzPts val="2200"/>
              <a:buChar char="•"/>
            </a:pPr>
            <a:r>
              <a:rPr lang="fr-FR" sz="1800" dirty="0"/>
              <a:t>Utiliser des méthodologies qualitatives (par exemple, FGD) pour discuter de sujets plus sensibles</a:t>
            </a:r>
            <a:endParaRPr sz="1800" dirty="0"/>
          </a:p>
          <a:p>
            <a:pPr marL="228600" lvl="0" indent="-228600" algn="l" rtl="0">
              <a:lnSpc>
                <a:spcPct val="90000"/>
              </a:lnSpc>
              <a:spcBef>
                <a:spcPts val="1000"/>
              </a:spcBef>
              <a:spcAft>
                <a:spcPts val="0"/>
              </a:spcAft>
              <a:buClr>
                <a:schemeClr val="accent1"/>
              </a:buClr>
              <a:buSzPts val="2200"/>
              <a:buChar char="•"/>
            </a:pPr>
            <a:r>
              <a:rPr lang="fr-FR" sz="1800" dirty="0"/>
              <a:t>Dans la mesure du possible, collecter des données de contrôle afin d'attribuer les changements à l'intervention</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26"/>
          <p:cNvSpPr txBox="1">
            <a:spLocks noGrp="1"/>
          </p:cNvSpPr>
          <p:nvPr>
            <p:ph type="title"/>
          </p:nvPr>
        </p:nvSpPr>
        <p:spPr>
          <a:xfrm>
            <a:off x="2170175" y="2347494"/>
            <a:ext cx="7851649" cy="157906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PRÉVENIR LE TRAVAIL DES ENFANTS : GRÂCE À DES PROGRAMMES SENSIBLES AU TRAVAIL DES ENFANTS </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27"/>
          <p:cNvSpPr txBox="1">
            <a:spLocks noGrp="1"/>
          </p:cNvSpPr>
          <p:nvPr>
            <p:ph type="body" idx="2"/>
          </p:nvPr>
        </p:nvSpPr>
        <p:spPr>
          <a:xfrm>
            <a:off x="4190567" y="528638"/>
            <a:ext cx="7300912" cy="605504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4"/>
              </a:buClr>
              <a:buSzPts val="2700"/>
              <a:buChar char="•"/>
            </a:pPr>
            <a:r>
              <a:rPr lang="fr-FR" sz="2400" dirty="0"/>
              <a:t>Prendre en compte les facteurs de risque du travail des enfants tout au long du cycle du programme</a:t>
            </a:r>
            <a:r>
              <a:rPr lang="en-GB" sz="2400" dirty="0"/>
              <a:t> </a:t>
            </a:r>
            <a:endParaRPr sz="2400" dirty="0"/>
          </a:p>
          <a:p>
            <a:pPr marL="228600" lvl="0" indent="-228600" algn="l" rtl="0">
              <a:lnSpc>
                <a:spcPct val="90000"/>
              </a:lnSpc>
              <a:spcBef>
                <a:spcPts val="1000"/>
              </a:spcBef>
              <a:spcAft>
                <a:spcPts val="0"/>
              </a:spcAft>
              <a:buClr>
                <a:schemeClr val="accent4"/>
              </a:buClr>
              <a:buSzPts val="2700"/>
              <a:buChar char="•"/>
            </a:pPr>
            <a:r>
              <a:rPr lang="fr-FR" sz="2400" dirty="0">
                <a:latin typeface="Helvetica Neue"/>
                <a:ea typeface="Helvetica Neue"/>
                <a:cs typeface="Helvetica Neue"/>
                <a:sym typeface="Helvetica Neue"/>
              </a:rPr>
              <a:t>Travailler avec les différents secteurs pour développer des mesures complémentaires/flexibles/intégrées</a:t>
            </a:r>
            <a:r>
              <a:rPr lang="en-GB" sz="2400" dirty="0">
                <a:latin typeface="Helvetica Neue"/>
                <a:ea typeface="Helvetica Neue"/>
                <a:cs typeface="Helvetica Neue"/>
                <a:sym typeface="Helvetica Neue"/>
              </a:rPr>
              <a:t>  </a:t>
            </a:r>
            <a:endParaRPr sz="2400" dirty="0"/>
          </a:p>
          <a:p>
            <a:pPr marL="228600" lvl="0" indent="-228600" algn="l" rtl="0">
              <a:lnSpc>
                <a:spcPct val="90000"/>
              </a:lnSpc>
              <a:spcBef>
                <a:spcPts val="1000"/>
              </a:spcBef>
              <a:spcAft>
                <a:spcPts val="0"/>
              </a:spcAft>
              <a:buClr>
                <a:schemeClr val="accent4"/>
              </a:buClr>
              <a:buSzPts val="2700"/>
              <a:buChar char="•"/>
            </a:pPr>
            <a:r>
              <a:rPr lang="fr-FR" sz="2400" dirty="0"/>
              <a:t>Intégrer les messages sur le travail des enfants dans la programmation</a:t>
            </a:r>
            <a:r>
              <a:rPr lang="en-GB" sz="2400" dirty="0"/>
              <a:t>  </a:t>
            </a:r>
            <a:endParaRPr sz="2400" dirty="0"/>
          </a:p>
          <a:p>
            <a:pPr marL="228600" lvl="0" indent="-228600" algn="l" rtl="0">
              <a:lnSpc>
                <a:spcPct val="90000"/>
              </a:lnSpc>
              <a:spcBef>
                <a:spcPts val="1000"/>
              </a:spcBef>
              <a:spcAft>
                <a:spcPts val="0"/>
              </a:spcAft>
              <a:buClr>
                <a:schemeClr val="accent4"/>
              </a:buClr>
              <a:buSzPts val="2700"/>
              <a:buChar char="•"/>
            </a:pPr>
            <a:r>
              <a:rPr lang="fr-FR" sz="2400" dirty="0">
                <a:latin typeface="Helvetica Neue"/>
                <a:ea typeface="Helvetica Neue"/>
                <a:cs typeface="Helvetica Neue"/>
                <a:sym typeface="Helvetica Neue"/>
              </a:rPr>
              <a:t>S'attaquer aux inégalités de genre : voies d'accès pour les adolescentes aux moyens de subsistance de leur choix, qui favorisent l'autonomisation économique</a:t>
            </a:r>
            <a:r>
              <a:rPr lang="en-GB" sz="2400" dirty="0">
                <a:latin typeface="Helvetica Neue"/>
                <a:ea typeface="Helvetica Neue"/>
                <a:cs typeface="Helvetica Neue"/>
                <a:sym typeface="Helvetica Neue"/>
              </a:rPr>
              <a:t> </a:t>
            </a:r>
            <a:endParaRPr sz="2400" dirty="0"/>
          </a:p>
          <a:p>
            <a:pPr marL="228600" lvl="0" indent="-228600" algn="l" rtl="0">
              <a:lnSpc>
                <a:spcPct val="90000"/>
              </a:lnSpc>
              <a:spcBef>
                <a:spcPts val="1000"/>
              </a:spcBef>
              <a:spcAft>
                <a:spcPts val="0"/>
              </a:spcAft>
              <a:buClr>
                <a:schemeClr val="accent4"/>
              </a:buClr>
              <a:buSzPts val="2700"/>
              <a:buChar char="•"/>
            </a:pPr>
            <a:r>
              <a:rPr lang="fr-FR" sz="2400" dirty="0"/>
              <a:t>Renforcer les marchés et les métiers qui peuvent absorber de nouveaux travailleurs issus de groupes à risque</a:t>
            </a:r>
            <a:r>
              <a:rPr lang="en-GB" sz="2400" dirty="0"/>
              <a:t> </a:t>
            </a:r>
            <a:endParaRPr sz="2400" dirty="0"/>
          </a:p>
          <a:p>
            <a:pPr marL="228600" lvl="0" indent="-228600" algn="l" rtl="0">
              <a:lnSpc>
                <a:spcPct val="90000"/>
              </a:lnSpc>
              <a:spcBef>
                <a:spcPts val="1000"/>
              </a:spcBef>
              <a:spcAft>
                <a:spcPts val="0"/>
              </a:spcAft>
              <a:buClr>
                <a:schemeClr val="accent4"/>
              </a:buClr>
              <a:buSzPts val="2700"/>
              <a:buChar char="•"/>
            </a:pPr>
            <a:r>
              <a:rPr lang="fr-FR" sz="2400" dirty="0"/>
              <a:t>Renforcer la cohésion sociale et réduire les facteurs de conflit grâce aux programmes de SAMS</a:t>
            </a:r>
            <a:endParaRPr sz="2700" dirty="0"/>
          </a:p>
          <a:p>
            <a:pPr marL="228600" lvl="0" indent="-114300" algn="l" rtl="0">
              <a:lnSpc>
                <a:spcPct val="90000"/>
              </a:lnSpc>
              <a:spcBef>
                <a:spcPts val="1000"/>
              </a:spcBef>
              <a:spcAft>
                <a:spcPts val="0"/>
              </a:spcAft>
              <a:buClr>
                <a:schemeClr val="accent4"/>
              </a:buClr>
              <a:buSzPts val="1800"/>
              <a:buNone/>
            </a:pPr>
            <a:endParaRPr sz="1800" dirty="0"/>
          </a:p>
        </p:txBody>
      </p:sp>
      <p:sp>
        <p:nvSpPr>
          <p:cNvPr id="473" name="Google Shape;473;p27"/>
          <p:cNvSpPr txBox="1">
            <a:spLocks noGrp="1"/>
          </p:cNvSpPr>
          <p:nvPr>
            <p:ph type="body" idx="3"/>
          </p:nvPr>
        </p:nvSpPr>
        <p:spPr>
          <a:xfrm>
            <a:off x="0" y="528638"/>
            <a:ext cx="360679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fr-FR" sz="3400" dirty="0"/>
              <a:t>PRÉVENIR LE TRAVAIL DES ENFANTS</a:t>
            </a:r>
          </a:p>
          <a:p>
            <a:pPr marL="0" lvl="0" indent="0" algn="l" rtl="0">
              <a:lnSpc>
                <a:spcPct val="90000"/>
              </a:lnSpc>
              <a:spcBef>
                <a:spcPts val="0"/>
              </a:spcBef>
              <a:spcAft>
                <a:spcPts val="0"/>
              </a:spcAft>
              <a:buClr>
                <a:schemeClr val="lt1"/>
              </a:buClr>
              <a:buSzPts val="3400"/>
              <a:buNone/>
            </a:pPr>
            <a:r>
              <a:rPr lang="fr-FR" sz="3400" dirty="0">
                <a:solidFill>
                  <a:srgbClr val="026794"/>
                </a:solidFill>
              </a:rPr>
              <a:t>DÉVELOPPER DES PROGRAMMES DE SAMS SENSIBLES AU TRAVAIL DES ENFANTS</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28"/>
          <p:cNvSpPr txBox="1">
            <a:spLocks noGrp="1"/>
          </p:cNvSpPr>
          <p:nvPr>
            <p:ph type="body" idx="2"/>
          </p:nvPr>
        </p:nvSpPr>
        <p:spPr>
          <a:xfrm>
            <a:off x="3978130" y="1371635"/>
            <a:ext cx="7735887" cy="479926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2700"/>
              <a:buChar char="•"/>
            </a:pPr>
            <a:r>
              <a:rPr lang="fr-FR" sz="2200" dirty="0">
                <a:latin typeface="Helvetica Neue"/>
                <a:ea typeface="Helvetica Neue"/>
                <a:cs typeface="Helvetica Neue"/>
                <a:sym typeface="Helvetica Neue"/>
              </a:rPr>
              <a:t>Associer les stratégies de SAMS à d'autres formes d'aide pour les familles à risque (santé, nutrition, DPE, VIH, PE, éducation, etc.)</a:t>
            </a:r>
            <a:r>
              <a:rPr lang="en-GB" sz="2200" dirty="0">
                <a:latin typeface="Helvetica Neue"/>
                <a:ea typeface="Helvetica Neue"/>
                <a:cs typeface="Helvetica Neue"/>
                <a:sym typeface="Helvetica Neue"/>
              </a:rPr>
              <a:t>  </a:t>
            </a:r>
            <a:endParaRPr sz="2200" dirty="0"/>
          </a:p>
          <a:p>
            <a:pPr marL="228600" lvl="0" indent="-228600" algn="l" rtl="0">
              <a:lnSpc>
                <a:spcPct val="90000"/>
              </a:lnSpc>
              <a:spcBef>
                <a:spcPts val="0"/>
              </a:spcBef>
              <a:spcAft>
                <a:spcPts val="0"/>
              </a:spcAft>
              <a:buClr>
                <a:schemeClr val="dk1"/>
              </a:buClr>
              <a:buSzPts val="2700"/>
              <a:buChar char="•"/>
            </a:pPr>
            <a:r>
              <a:rPr lang="fr-FR" sz="2200" dirty="0">
                <a:latin typeface="Helvetica Neue"/>
                <a:ea typeface="Helvetica Neue"/>
                <a:cs typeface="Helvetica Neue"/>
                <a:sym typeface="Helvetica Neue"/>
              </a:rPr>
              <a:t>Identifier et participer aux systèmes de référencement locaux, soutenir la participation des principaux acteurs concernés des moyens de subsistance dans les voies de référencement</a:t>
            </a:r>
            <a:endParaRPr sz="2200" dirty="0">
              <a:latin typeface="Helvetica Neue"/>
              <a:ea typeface="Helvetica Neue"/>
              <a:cs typeface="Helvetica Neue"/>
              <a:sym typeface="Helvetica Neue"/>
            </a:endParaRPr>
          </a:p>
          <a:p>
            <a:pPr marL="228600" lvl="0" indent="-228600" algn="l" rtl="0">
              <a:lnSpc>
                <a:spcPct val="90000"/>
              </a:lnSpc>
              <a:spcBef>
                <a:spcPts val="0"/>
              </a:spcBef>
              <a:spcAft>
                <a:spcPts val="0"/>
              </a:spcAft>
              <a:buClr>
                <a:schemeClr val="dk1"/>
              </a:buClr>
              <a:buSzPts val="2700"/>
              <a:buChar char="•"/>
            </a:pPr>
            <a:r>
              <a:rPr lang="fr-FR" sz="2200" dirty="0">
                <a:latin typeface="Helvetica Neue"/>
                <a:ea typeface="Helvetica Neue"/>
                <a:cs typeface="Helvetica Neue"/>
                <a:sym typeface="Helvetica Neue"/>
              </a:rPr>
              <a:t>S'efforcer d'augmenter les incitations à la scolarisation : aider à compenser les coûts (économiques et de travail), programmes scolaires pertinents, campagnes de sensibilisation, investir dans les infrastructures rurales, programmes d'alimentation scolaire à l'école et rations à emporter, etc</a:t>
            </a:r>
            <a:r>
              <a:rPr lang="en-GB" sz="2200" dirty="0">
                <a:latin typeface="Helvetica Neue"/>
                <a:ea typeface="Helvetica Neue"/>
                <a:cs typeface="Helvetica Neue"/>
                <a:sym typeface="Helvetica Neue"/>
              </a:rPr>
              <a:t>.</a:t>
            </a:r>
            <a:endParaRPr sz="2200" dirty="0"/>
          </a:p>
          <a:p>
            <a:pPr marL="228600" lvl="0" indent="-228600" algn="l" rtl="0">
              <a:lnSpc>
                <a:spcPct val="90000"/>
              </a:lnSpc>
              <a:spcBef>
                <a:spcPts val="0"/>
              </a:spcBef>
              <a:spcAft>
                <a:spcPts val="0"/>
              </a:spcAft>
              <a:buClr>
                <a:schemeClr val="dk1"/>
              </a:buClr>
              <a:buSzPts val="2700"/>
              <a:buChar char="•"/>
            </a:pPr>
            <a:r>
              <a:rPr lang="fr-FR" sz="2200" dirty="0">
                <a:latin typeface="Helvetica Neue"/>
                <a:ea typeface="Helvetica Neue"/>
                <a:cs typeface="Helvetica Neue"/>
                <a:sym typeface="Helvetica Neue"/>
              </a:rPr>
              <a:t>Suivre et évaluer l'impact sur le bien-être des enfants, les activités productives des enfants et le travail des enfants</a:t>
            </a:r>
            <a:r>
              <a:rPr lang="en-GB" sz="2200" dirty="0">
                <a:latin typeface="Helvetica Neue"/>
                <a:ea typeface="Helvetica Neue"/>
                <a:cs typeface="Helvetica Neue"/>
                <a:sym typeface="Helvetica Neue"/>
              </a:rPr>
              <a:t> </a:t>
            </a:r>
            <a:endParaRPr sz="2200" dirty="0"/>
          </a:p>
          <a:p>
            <a:pPr marL="228600" lvl="0" indent="-133350" algn="l" rtl="0">
              <a:lnSpc>
                <a:spcPct val="90000"/>
              </a:lnSpc>
              <a:spcBef>
                <a:spcPts val="1000"/>
              </a:spcBef>
              <a:spcAft>
                <a:spcPts val="0"/>
              </a:spcAft>
              <a:buClr>
                <a:schemeClr val="accent4"/>
              </a:buClr>
              <a:buSzPts val="1500"/>
              <a:buNone/>
            </a:pPr>
            <a:endParaRPr sz="1500" dirty="0"/>
          </a:p>
        </p:txBody>
      </p:sp>
      <p:sp>
        <p:nvSpPr>
          <p:cNvPr id="479" name="Google Shape;479;p28"/>
          <p:cNvSpPr txBox="1">
            <a:spLocks noGrp="1"/>
          </p:cNvSpPr>
          <p:nvPr>
            <p:ph type="body" idx="3"/>
          </p:nvPr>
        </p:nvSpPr>
        <p:spPr>
          <a:xfrm>
            <a:off x="0" y="528638"/>
            <a:ext cx="3612428" cy="479926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fr-FR" dirty="0"/>
              <a:t>PRÉVENIR LE TRAVAIL DES ENFANTS</a:t>
            </a:r>
          </a:p>
          <a:p>
            <a:pPr marL="0" lvl="0" indent="0" algn="l" rtl="0">
              <a:lnSpc>
                <a:spcPct val="90000"/>
              </a:lnSpc>
              <a:spcBef>
                <a:spcPts val="0"/>
              </a:spcBef>
              <a:spcAft>
                <a:spcPts val="0"/>
              </a:spcAft>
              <a:buClr>
                <a:schemeClr val="lt1"/>
              </a:buClr>
              <a:buSzPts val="3600"/>
              <a:buNone/>
            </a:pPr>
            <a:r>
              <a:rPr lang="fr-FR" dirty="0">
                <a:solidFill>
                  <a:srgbClr val="026794"/>
                </a:solidFill>
              </a:rPr>
              <a:t>DÉVELOPPER DES PROGRAMMES DE SAMS SENSIBLES AU TRAVAIL DES ENFANTS</a:t>
            </a:r>
            <a:endParaRPr dirty="0"/>
          </a:p>
        </p:txBody>
      </p:sp>
      <p:sp>
        <p:nvSpPr>
          <p:cNvPr id="480" name="Google Shape;480;p28"/>
          <p:cNvSpPr txBox="1">
            <a:spLocks noGrp="1"/>
          </p:cNvSpPr>
          <p:nvPr>
            <p:ph type="body" idx="1"/>
          </p:nvPr>
        </p:nvSpPr>
        <p:spPr>
          <a:xfrm>
            <a:off x="4047403" y="300038"/>
            <a:ext cx="7300912" cy="890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97467D"/>
              </a:buClr>
              <a:buSzPts val="3200"/>
              <a:buNone/>
            </a:pPr>
            <a:r>
              <a:rPr lang="en-GB" dirty="0">
                <a:solidFill>
                  <a:srgbClr val="97467D"/>
                </a:solidFill>
              </a:rPr>
              <a:t>PROGRAMMATION INTÉGRÉE POUR L'ENFANCE</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29"/>
          <p:cNvSpPr txBox="1">
            <a:spLocks noGrp="1"/>
          </p:cNvSpPr>
          <p:nvPr>
            <p:ph type="body" idx="1"/>
          </p:nvPr>
        </p:nvSpPr>
        <p:spPr>
          <a:xfrm>
            <a:off x="4100513" y="528638"/>
            <a:ext cx="7300912" cy="63579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7467D"/>
              </a:buClr>
              <a:buSzPts val="3200"/>
              <a:buNone/>
            </a:pPr>
            <a:r>
              <a:rPr lang="fr-FR" dirty="0">
                <a:solidFill>
                  <a:srgbClr val="97467D"/>
                </a:solidFill>
              </a:rPr>
              <a:t>POUR LES MÉNAGES À RISQUE</a:t>
            </a:r>
            <a:endParaRPr dirty="0"/>
          </a:p>
        </p:txBody>
      </p:sp>
      <p:sp>
        <p:nvSpPr>
          <p:cNvPr id="486" name="Google Shape;486;p29"/>
          <p:cNvSpPr txBox="1">
            <a:spLocks noGrp="1"/>
          </p:cNvSpPr>
          <p:nvPr>
            <p:ph type="body" idx="2"/>
          </p:nvPr>
        </p:nvSpPr>
        <p:spPr>
          <a:xfrm>
            <a:off x="4100512" y="1164431"/>
            <a:ext cx="8091488" cy="580297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300"/>
              <a:buChar char="•"/>
            </a:pPr>
            <a:r>
              <a:rPr lang="fr-FR" sz="2200" dirty="0"/>
              <a:t>Aider les ménages à risque à restaurer leurs moyens de subsistance ou leur production agricole et leurs actifs par le biais de la CVA ou d'autres programmes de SAMS</a:t>
            </a:r>
            <a:r>
              <a:rPr lang="en-GB" sz="2200" dirty="0"/>
              <a:t> </a:t>
            </a:r>
            <a:endParaRPr sz="2200" dirty="0"/>
          </a:p>
          <a:p>
            <a:pPr marL="228600" lvl="0" indent="-228600" algn="l" rtl="0">
              <a:lnSpc>
                <a:spcPct val="90000"/>
              </a:lnSpc>
              <a:spcBef>
                <a:spcPts val="1000"/>
              </a:spcBef>
              <a:spcAft>
                <a:spcPts val="0"/>
              </a:spcAft>
              <a:buClr>
                <a:schemeClr val="accent4"/>
              </a:buClr>
              <a:buSzPts val="2300"/>
              <a:buChar char="•"/>
            </a:pPr>
            <a:r>
              <a:rPr lang="fr-FR" sz="2200" dirty="0"/>
              <a:t>Mettre en place des mesures pour aider à réduire la charge des parents</a:t>
            </a:r>
            <a:r>
              <a:rPr lang="en-GB" sz="2200" dirty="0"/>
              <a:t> </a:t>
            </a:r>
            <a:endParaRPr sz="2200" dirty="0"/>
          </a:p>
          <a:p>
            <a:pPr marL="228600" lvl="0" indent="-228600" algn="l" rtl="0">
              <a:lnSpc>
                <a:spcPct val="90000"/>
              </a:lnSpc>
              <a:spcBef>
                <a:spcPts val="1000"/>
              </a:spcBef>
              <a:spcAft>
                <a:spcPts val="0"/>
              </a:spcAft>
              <a:buClr>
                <a:schemeClr val="accent4"/>
              </a:buClr>
              <a:buSzPts val="2300"/>
              <a:buChar char="•"/>
            </a:pPr>
            <a:r>
              <a:rPr lang="fr-FR" sz="2200" dirty="0"/>
              <a:t>Relier les programmes de SAMS et les familles vulnérables à un large éventail de services et de mesures de protection</a:t>
            </a:r>
            <a:r>
              <a:rPr lang="en-GB" sz="2200" dirty="0"/>
              <a:t>  </a:t>
            </a:r>
            <a:endParaRPr sz="2200" dirty="0"/>
          </a:p>
          <a:p>
            <a:pPr marL="228600" lvl="0" indent="-228600" algn="l" rtl="0">
              <a:lnSpc>
                <a:spcPct val="90000"/>
              </a:lnSpc>
              <a:spcBef>
                <a:spcPts val="1000"/>
              </a:spcBef>
              <a:spcAft>
                <a:spcPts val="0"/>
              </a:spcAft>
              <a:buClr>
                <a:schemeClr val="accent4"/>
              </a:buClr>
              <a:buSzPts val="2300"/>
              <a:buChar char="•"/>
            </a:pPr>
            <a:r>
              <a:rPr lang="fr-FR" sz="2200" dirty="0"/>
              <a:t>Promouvoir un accès sûr et proche à l'eau, au bois de chauffage et à l'énergie, qui tienne compte de l'utilisation domestique, agricole et économique</a:t>
            </a:r>
            <a:r>
              <a:rPr lang="en-GB" sz="2200" dirty="0"/>
              <a:t> </a:t>
            </a:r>
            <a:endParaRPr sz="2200" dirty="0"/>
          </a:p>
          <a:p>
            <a:pPr marL="228600" lvl="0" indent="-228600" algn="l" rtl="0">
              <a:lnSpc>
                <a:spcPct val="90000"/>
              </a:lnSpc>
              <a:spcBef>
                <a:spcPts val="1000"/>
              </a:spcBef>
              <a:spcAft>
                <a:spcPts val="0"/>
              </a:spcAft>
              <a:buClr>
                <a:schemeClr val="accent4"/>
              </a:buClr>
              <a:buSzPts val="2300"/>
              <a:buChar char="•"/>
            </a:pPr>
            <a:r>
              <a:rPr lang="fr-FR" sz="2200" dirty="0"/>
              <a:t>Soutenir/faciliter l'accès des familles et des communautés aux interventions et services existants de SAMS/CVA, y compris les systèmes de protection sociale qui peuvent répondre aux chocs de revenus</a:t>
            </a:r>
            <a:r>
              <a:rPr lang="en-GB" sz="2200" dirty="0"/>
              <a:t>  </a:t>
            </a:r>
            <a:endParaRPr sz="2200" dirty="0"/>
          </a:p>
          <a:p>
            <a:pPr marL="228600" lvl="0" indent="-228600" algn="l" rtl="0">
              <a:lnSpc>
                <a:spcPct val="90000"/>
              </a:lnSpc>
              <a:spcBef>
                <a:spcPts val="1000"/>
              </a:spcBef>
              <a:spcAft>
                <a:spcPts val="0"/>
              </a:spcAft>
              <a:buClr>
                <a:schemeClr val="accent4"/>
              </a:buClr>
              <a:buSzPts val="2300"/>
              <a:buChar char="•"/>
            </a:pPr>
            <a:r>
              <a:rPr lang="fr-FR" sz="2200" dirty="0"/>
              <a:t>Travailler avec les familles vulnérables pour réduire les coûts et améliorer la durabilité des activités de subsistance</a:t>
            </a:r>
            <a:r>
              <a:rPr lang="en-GB" sz="2200" dirty="0"/>
              <a:t> </a:t>
            </a:r>
            <a:endParaRPr sz="2200" dirty="0"/>
          </a:p>
        </p:txBody>
      </p:sp>
      <p:sp>
        <p:nvSpPr>
          <p:cNvPr id="487" name="Google Shape;487;p29"/>
          <p:cNvSpPr txBox="1">
            <a:spLocks noGrp="1"/>
          </p:cNvSpPr>
          <p:nvPr>
            <p:ph type="body" idx="3"/>
          </p:nvPr>
        </p:nvSpPr>
        <p:spPr>
          <a:xfrm>
            <a:off x="0" y="528638"/>
            <a:ext cx="3606799" cy="479926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fr-FR" dirty="0"/>
              <a:t>PRÉVENIR LE TRAVAIL DES ENFANTS</a:t>
            </a:r>
          </a:p>
          <a:p>
            <a:pPr marL="0" lvl="0" indent="0" algn="l" rtl="0">
              <a:lnSpc>
                <a:spcPct val="90000"/>
              </a:lnSpc>
              <a:spcBef>
                <a:spcPts val="0"/>
              </a:spcBef>
              <a:spcAft>
                <a:spcPts val="0"/>
              </a:spcAft>
              <a:buClr>
                <a:schemeClr val="lt1"/>
              </a:buClr>
              <a:buSzPts val="3600"/>
              <a:buNone/>
            </a:pPr>
            <a:r>
              <a:rPr lang="fr-FR" dirty="0">
                <a:solidFill>
                  <a:srgbClr val="026794"/>
                </a:solidFill>
              </a:rPr>
              <a:t>DÉVELOPPER DES PROGRAMMES DE SAMS SENSIBLES AU TRAVAIL DES ENFANTS</a:t>
            </a:r>
            <a:endParaRPr sz="3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
          <p:cNvSpPr txBox="1">
            <a:spLocks noGrp="1"/>
          </p:cNvSpPr>
          <p:nvPr>
            <p:ph type="body" idx="2"/>
          </p:nvPr>
        </p:nvSpPr>
        <p:spPr>
          <a:xfrm>
            <a:off x="304800" y="3051922"/>
            <a:ext cx="11364685" cy="2701764"/>
          </a:xfrm>
          <a:prstGeom prst="rect">
            <a:avLst/>
          </a:prstGeom>
          <a:noFill/>
          <a:ln>
            <a:noFill/>
          </a:ln>
        </p:spPr>
        <p:txBody>
          <a:bodyPr spcFirstLastPara="1" wrap="square" lIns="91425" tIns="45700" rIns="91425" bIns="45700" anchor="t" anchorCtr="0">
            <a:noAutofit/>
          </a:bodyPr>
          <a:lstStyle/>
          <a:p>
            <a:pPr marL="457200" lvl="0" indent="-374650" algn="l" rtl="0">
              <a:lnSpc>
                <a:spcPct val="100000"/>
              </a:lnSpc>
              <a:spcBef>
                <a:spcPts val="600"/>
              </a:spcBef>
              <a:spcAft>
                <a:spcPts val="0"/>
              </a:spcAft>
              <a:buSzPts val="2300"/>
              <a:buFont typeface="Helvetica Neue"/>
              <a:buChar char="•"/>
            </a:pPr>
            <a:r>
              <a:rPr lang="fr-FR" sz="2100" dirty="0"/>
              <a:t>Identifier 4-5 défis qui empêchent les ménages recourant au travail des enfants d'accéder à une sécurité alimentaire et à des moyens de subsistance suffisants pour prévenir l'exploitation</a:t>
            </a:r>
            <a:r>
              <a:rPr lang="en-US" sz="2100" dirty="0"/>
              <a:t>.</a:t>
            </a:r>
          </a:p>
          <a:p>
            <a:pPr marL="457200" lvl="0" indent="-374650" algn="l" rtl="0">
              <a:lnSpc>
                <a:spcPct val="100000"/>
              </a:lnSpc>
              <a:spcBef>
                <a:spcPts val="0"/>
              </a:spcBef>
              <a:spcAft>
                <a:spcPts val="0"/>
              </a:spcAft>
              <a:buSzPts val="2300"/>
              <a:buFont typeface="Helvetica Neue"/>
              <a:buChar char="•"/>
            </a:pPr>
            <a:r>
              <a:rPr lang="fr-FR" sz="2100" dirty="0"/>
              <a:t>Décrire comment les interventions en matière de sécurité alimentaire et de moyens de subsistance peuvent être utilisées pour prévenir le travail des enfants</a:t>
            </a:r>
            <a:r>
              <a:rPr lang="en-US" sz="2100" dirty="0"/>
              <a:t>. </a:t>
            </a:r>
          </a:p>
          <a:p>
            <a:pPr marL="457200" lvl="0" indent="-374650" algn="l" rtl="0">
              <a:lnSpc>
                <a:spcPct val="100000"/>
              </a:lnSpc>
              <a:spcBef>
                <a:spcPts val="0"/>
              </a:spcBef>
              <a:spcAft>
                <a:spcPts val="0"/>
              </a:spcAft>
              <a:buSzPts val="2300"/>
              <a:buFont typeface="Helvetica Neue"/>
              <a:buChar char="•"/>
            </a:pPr>
            <a:r>
              <a:rPr lang="fr-FR" sz="2100" dirty="0"/>
              <a:t>Décrire, à l'aide de 3-4 exemples, comment les activités de SAMS doivent être adaptées aux besoins des enfants à risque ou qui sont en situation de travail des enfants</a:t>
            </a:r>
            <a:r>
              <a:rPr lang="en-GB" sz="2100" dirty="0"/>
              <a:t>.  </a:t>
            </a:r>
            <a:endParaRPr sz="2100" dirty="0"/>
          </a:p>
          <a:p>
            <a:pPr marL="457200" lvl="0" indent="-374650" algn="l" rtl="0">
              <a:lnSpc>
                <a:spcPct val="100000"/>
              </a:lnSpc>
              <a:spcBef>
                <a:spcPts val="0"/>
              </a:spcBef>
              <a:spcAft>
                <a:spcPts val="600"/>
              </a:spcAft>
              <a:buSzPts val="2300"/>
              <a:buFont typeface="Helvetica Neue"/>
              <a:buChar char="•"/>
            </a:pPr>
            <a:r>
              <a:rPr lang="fr-FR" sz="2100" dirty="0"/>
              <a:t>Élaborer un plan d'action pour aider les ménages dont les enfants sont en situation de travail des enfants à renforcer leur sécurité alimentaire et leurs moyens de subsistance dans leur propre contexte ou dans un contexte donné</a:t>
            </a:r>
            <a:r>
              <a:rPr lang="en-GB" sz="2100" dirty="0"/>
              <a:t>.</a:t>
            </a:r>
            <a:endParaRPr sz="2100" dirty="0"/>
          </a:p>
        </p:txBody>
      </p:sp>
      <p:sp>
        <p:nvSpPr>
          <p:cNvPr id="249" name="Google Shape;249;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50" name="Google Shape;250;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fr-FR" sz="4000" b="1" dirty="0">
                <a:solidFill>
                  <a:schemeClr val="lt1"/>
                </a:solidFill>
                <a:latin typeface="Helvetica Neue"/>
              </a:rPr>
              <a:t> LES OBJECTIFS VISÉS</a:t>
            </a:r>
            <a:r>
              <a:rPr lang="en-GB" sz="4000" b="1" i="0" u="none" strike="noStrike" cap="none" dirty="0">
                <a:solidFill>
                  <a:schemeClr val="lt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 </a:t>
            </a:r>
            <a:endParaRPr lang="fr-F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30"/>
          <p:cNvSpPr txBox="1">
            <a:spLocks noGrp="1"/>
          </p:cNvSpPr>
          <p:nvPr>
            <p:ph type="body" idx="1"/>
          </p:nvPr>
        </p:nvSpPr>
        <p:spPr>
          <a:xfrm>
            <a:off x="4100513" y="39225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7467D"/>
              </a:buClr>
              <a:buSzPts val="3200"/>
              <a:buNone/>
            </a:pPr>
            <a:r>
              <a:rPr lang="fr-FR" dirty="0">
                <a:solidFill>
                  <a:srgbClr val="97467D"/>
                </a:solidFill>
              </a:rPr>
              <a:t>AU NIVEAU COMMUNAUTAIRE : RÉDUIRE LA VULNÉRABILITÉ</a:t>
            </a:r>
            <a:endParaRPr dirty="0"/>
          </a:p>
        </p:txBody>
      </p:sp>
      <p:sp>
        <p:nvSpPr>
          <p:cNvPr id="493" name="Google Shape;493;p30"/>
          <p:cNvSpPr txBox="1">
            <a:spLocks noGrp="1"/>
          </p:cNvSpPr>
          <p:nvPr>
            <p:ph type="body" idx="2"/>
          </p:nvPr>
        </p:nvSpPr>
        <p:spPr>
          <a:xfrm>
            <a:off x="3962401" y="1488498"/>
            <a:ext cx="7862456" cy="45291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4"/>
              </a:buClr>
              <a:buSzPts val="2400"/>
              <a:buChar char="•"/>
            </a:pPr>
            <a:r>
              <a:rPr lang="fr-FR" sz="1800" dirty="0"/>
              <a:t>Renforcer les capacités des institutions communautaires et sociétales de SAMS : </a:t>
            </a:r>
            <a:r>
              <a:rPr lang="en-GB" sz="1800" dirty="0"/>
              <a:t> </a:t>
            </a:r>
            <a:endParaRPr sz="1800" dirty="0"/>
          </a:p>
          <a:p>
            <a:pPr marL="685800" lvl="1" indent="-228600" algn="l" rtl="0">
              <a:lnSpc>
                <a:spcPct val="90000"/>
              </a:lnSpc>
              <a:spcBef>
                <a:spcPts val="500"/>
              </a:spcBef>
              <a:spcAft>
                <a:spcPts val="0"/>
              </a:spcAft>
              <a:buSzPts val="2000"/>
              <a:buChar char="•"/>
            </a:pPr>
            <a:r>
              <a:rPr lang="fr-FR" sz="1600" dirty="0"/>
              <a:t>Identifier, soutenir, référer les enfants en situation/à risque de travail des enfants</a:t>
            </a:r>
            <a:r>
              <a:rPr lang="en-GB" sz="1600" dirty="0"/>
              <a:t> </a:t>
            </a:r>
            <a:endParaRPr sz="1600" dirty="0"/>
          </a:p>
          <a:p>
            <a:pPr marL="685800" lvl="1" indent="-228600" algn="l" rtl="0">
              <a:lnSpc>
                <a:spcPct val="90000"/>
              </a:lnSpc>
              <a:spcBef>
                <a:spcPts val="500"/>
              </a:spcBef>
              <a:spcAft>
                <a:spcPts val="0"/>
              </a:spcAft>
              <a:buSzPts val="2000"/>
              <a:buChar char="•"/>
            </a:pPr>
            <a:r>
              <a:rPr lang="fr-FR" sz="1600" dirty="0"/>
              <a:t>Répondre de manière appropriée aux employeurs et aux familles qui utilisent des enfants dans des tâches qui leur sont néfastes</a:t>
            </a:r>
            <a:r>
              <a:rPr lang="en-GB" sz="1600" dirty="0"/>
              <a:t> </a:t>
            </a:r>
            <a:endParaRPr sz="1600" dirty="0"/>
          </a:p>
          <a:p>
            <a:pPr marL="685800" lvl="1" indent="-228600" algn="l" rtl="0">
              <a:lnSpc>
                <a:spcPct val="90000"/>
              </a:lnSpc>
              <a:spcBef>
                <a:spcPts val="500"/>
              </a:spcBef>
              <a:spcAft>
                <a:spcPts val="0"/>
              </a:spcAft>
              <a:buSzPts val="2000"/>
              <a:buChar char="•"/>
            </a:pPr>
            <a:r>
              <a:rPr lang="fr-FR" sz="1600" dirty="0"/>
              <a:t>Établir un lien entre des dangers changeants et l'atténuation des dangers dans le cadre de la SAMS afin de prévenir tout préjudice pour les enfants qui travaillent (par exemple, les menaces transfrontalières, l'utilisation accrue de pesticides, l'implication des enfants)</a:t>
            </a:r>
            <a:r>
              <a:rPr lang="en-GB" sz="1600" dirty="0"/>
              <a:t>  </a:t>
            </a:r>
            <a:endParaRPr sz="1600" dirty="0"/>
          </a:p>
          <a:p>
            <a:pPr marL="685800" lvl="1" indent="-228600" algn="l" rtl="0">
              <a:lnSpc>
                <a:spcPct val="90000"/>
              </a:lnSpc>
              <a:spcBef>
                <a:spcPts val="500"/>
              </a:spcBef>
              <a:spcAft>
                <a:spcPts val="0"/>
              </a:spcAft>
              <a:buSzPts val="2000"/>
              <a:buChar char="•"/>
            </a:pPr>
            <a:r>
              <a:rPr lang="fr-FR" sz="1600" dirty="0"/>
              <a:t>Sensibiliser et plaider pour des conditions de travail, des pratiques et une SST plus sûres</a:t>
            </a:r>
            <a:r>
              <a:rPr lang="en-GB" sz="1600" dirty="0"/>
              <a:t>   </a:t>
            </a:r>
            <a:endParaRPr sz="1600" dirty="0"/>
          </a:p>
          <a:p>
            <a:pPr marL="228600" lvl="0" indent="-228600" algn="l" rtl="0">
              <a:lnSpc>
                <a:spcPct val="90000"/>
              </a:lnSpc>
              <a:spcBef>
                <a:spcPts val="1000"/>
              </a:spcBef>
              <a:spcAft>
                <a:spcPts val="0"/>
              </a:spcAft>
              <a:buClr>
                <a:schemeClr val="accent4"/>
              </a:buClr>
              <a:buSzPts val="2400"/>
              <a:buChar char="•"/>
            </a:pPr>
            <a:r>
              <a:rPr lang="fr-FR" sz="1800" dirty="0"/>
              <a:t>Intégrer le travail des enfants dans le suivi de la SAMS :</a:t>
            </a:r>
            <a:endParaRPr sz="1800" dirty="0"/>
          </a:p>
          <a:p>
            <a:pPr marL="685800" lvl="1" indent="-228600" algn="l" rtl="0">
              <a:lnSpc>
                <a:spcPct val="90000"/>
              </a:lnSpc>
              <a:spcBef>
                <a:spcPts val="500"/>
              </a:spcBef>
              <a:spcAft>
                <a:spcPts val="0"/>
              </a:spcAft>
              <a:buSzPts val="2000"/>
              <a:buChar char="•"/>
            </a:pPr>
            <a:r>
              <a:rPr lang="fr-FR" sz="1600" dirty="0"/>
              <a:t>l'abandon scolaire et le travail des enfants dans les systèmes d'alerte précoce, ou soutenir les systèmes d'information de la SAMS avec des systèmes de suivi du travail des enfants</a:t>
            </a:r>
            <a:r>
              <a:rPr lang="en-GB" sz="1600" dirty="0"/>
              <a:t> </a:t>
            </a:r>
            <a:endParaRPr sz="1600" dirty="0"/>
          </a:p>
          <a:p>
            <a:pPr marL="228600" lvl="0" indent="-228600" algn="l" rtl="0">
              <a:lnSpc>
                <a:spcPct val="90000"/>
              </a:lnSpc>
              <a:spcBef>
                <a:spcPts val="1000"/>
              </a:spcBef>
              <a:spcAft>
                <a:spcPts val="0"/>
              </a:spcAft>
              <a:buClr>
                <a:schemeClr val="accent4"/>
              </a:buClr>
              <a:buSzPts val="2400"/>
              <a:buChar char="•"/>
            </a:pPr>
            <a:r>
              <a:rPr lang="fr-FR" sz="1800" dirty="0"/>
              <a:t>Mettre en œuvre le DRM dans les communautés vulnérables au travail des enfants afin d'éviter que ce dernier ne devienne un mécanisme d'adaptation</a:t>
            </a:r>
            <a:endParaRPr sz="2400" dirty="0"/>
          </a:p>
          <a:p>
            <a:pPr marL="228600" lvl="0" indent="-76200" algn="l" rtl="0">
              <a:lnSpc>
                <a:spcPct val="90000"/>
              </a:lnSpc>
              <a:spcBef>
                <a:spcPts val="1000"/>
              </a:spcBef>
              <a:spcAft>
                <a:spcPts val="0"/>
              </a:spcAft>
              <a:buClr>
                <a:schemeClr val="accent4"/>
              </a:buClr>
              <a:buSzPts val="2400"/>
              <a:buNone/>
            </a:pPr>
            <a:endParaRPr sz="2400" dirty="0"/>
          </a:p>
          <a:p>
            <a:pPr marL="228600" lvl="0" indent="-76200" algn="l" rtl="0">
              <a:lnSpc>
                <a:spcPct val="90000"/>
              </a:lnSpc>
              <a:spcBef>
                <a:spcPts val="1000"/>
              </a:spcBef>
              <a:spcAft>
                <a:spcPts val="0"/>
              </a:spcAft>
              <a:buClr>
                <a:schemeClr val="accent4"/>
              </a:buClr>
              <a:buSzPts val="2400"/>
              <a:buNone/>
            </a:pPr>
            <a:endParaRPr sz="2400" dirty="0"/>
          </a:p>
        </p:txBody>
      </p:sp>
      <p:sp>
        <p:nvSpPr>
          <p:cNvPr id="494" name="Google Shape;494;p30"/>
          <p:cNvSpPr txBox="1">
            <a:spLocks noGrp="1"/>
          </p:cNvSpPr>
          <p:nvPr>
            <p:ph type="body" idx="3"/>
          </p:nvPr>
        </p:nvSpPr>
        <p:spPr>
          <a:xfrm>
            <a:off x="0" y="528638"/>
            <a:ext cx="3606799" cy="4799266"/>
          </a:xfrm>
          <a:prstGeom prst="rect">
            <a:avLst/>
          </a:prstGeom>
          <a:noFill/>
          <a:ln>
            <a:noFill/>
          </a:ln>
        </p:spPr>
        <p:txBody>
          <a:bodyPr spcFirstLastPara="1" wrap="square" lIns="91425" tIns="45700" rIns="91425" bIns="45700" anchor="t" anchorCtr="0">
            <a:normAutofit lnSpcReduction="10000"/>
          </a:bodyPr>
          <a:lstStyle/>
          <a:p>
            <a:pPr marL="0" indent="0">
              <a:spcBef>
                <a:spcPts val="0"/>
              </a:spcBef>
            </a:pPr>
            <a:r>
              <a:rPr lang="fr-FR" dirty="0"/>
              <a:t>PRÉVENIR LE TRAVAIL DES ENFANTS</a:t>
            </a:r>
          </a:p>
          <a:p>
            <a:pPr marL="0" lvl="0" indent="0" algn="l" rtl="0">
              <a:lnSpc>
                <a:spcPct val="90000"/>
              </a:lnSpc>
              <a:spcBef>
                <a:spcPts val="0"/>
              </a:spcBef>
              <a:spcAft>
                <a:spcPts val="0"/>
              </a:spcAft>
              <a:buClr>
                <a:schemeClr val="lt1"/>
              </a:buClr>
              <a:buSzPts val="3600"/>
              <a:buNone/>
            </a:pPr>
            <a:r>
              <a:rPr lang="fr-FR" dirty="0">
                <a:solidFill>
                  <a:srgbClr val="026794"/>
                </a:solidFill>
              </a:rPr>
              <a:t>DÉVELOPPER DES PROGRAMMES DE SAMS SENSIBLES AU TRAVAIL DES ENFANTS</a:t>
            </a:r>
            <a:endParaRPr sz="31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31"/>
          <p:cNvSpPr txBox="1">
            <a:spLocks noGrp="1"/>
          </p:cNvSpPr>
          <p:nvPr>
            <p:ph type="title"/>
          </p:nvPr>
        </p:nvSpPr>
        <p:spPr>
          <a:xfrm>
            <a:off x="3478801" y="146850"/>
            <a:ext cx="87132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5"/>
              </a:buClr>
              <a:buSzPts val="3400"/>
              <a:buFont typeface="Helvetica Neue"/>
              <a:buNone/>
            </a:pPr>
            <a:r>
              <a:rPr lang="fr-FR" sz="3000" dirty="0"/>
              <a:t>ACTIVITÉ : PLANIFICATION D'ACTIONS POUR ÉLARGIR LES OPPORTUNITÉS DE LUTTE CONTRE LE TRAVAIL DES ENFANTS</a:t>
            </a:r>
            <a:endParaRPr sz="3000" dirty="0"/>
          </a:p>
        </p:txBody>
      </p:sp>
      <p:sp>
        <p:nvSpPr>
          <p:cNvPr id="500" name="Google Shape;500;p31"/>
          <p:cNvSpPr txBox="1">
            <a:spLocks noGrp="1"/>
          </p:cNvSpPr>
          <p:nvPr>
            <p:ph type="body" idx="2"/>
          </p:nvPr>
        </p:nvSpPr>
        <p:spPr>
          <a:xfrm>
            <a:off x="685992" y="2027095"/>
            <a:ext cx="10820015" cy="4117673"/>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sz="2400" dirty="0"/>
              <a:t>Dans votre groupe, utilisez la feuille de travail de l'activité (ou le tableau de conférence pour plus d'espace)</a:t>
            </a:r>
            <a:r>
              <a:rPr lang="en-GB" sz="2400" dirty="0"/>
              <a:t>. </a:t>
            </a:r>
            <a:endParaRPr sz="2400" dirty="0"/>
          </a:p>
          <a:p>
            <a:pPr marL="228600" lvl="0" indent="-228600" algn="l" rtl="0">
              <a:lnSpc>
                <a:spcPct val="90000"/>
              </a:lnSpc>
              <a:spcBef>
                <a:spcPts val="1000"/>
              </a:spcBef>
              <a:spcAft>
                <a:spcPts val="0"/>
              </a:spcAft>
              <a:buClr>
                <a:schemeClr val="accent6"/>
              </a:buClr>
              <a:buSzPts val="2800"/>
              <a:buChar char="•"/>
            </a:pPr>
            <a:r>
              <a:rPr lang="fr-FR" sz="2400" dirty="0"/>
              <a:t>Développez un plan d'action basé sur la feuille de travail, en utilisant les questions comme guide : </a:t>
            </a:r>
            <a:r>
              <a:rPr lang="en-GB" sz="2400" dirty="0"/>
              <a:t> </a:t>
            </a:r>
            <a:endParaRPr sz="2400" dirty="0"/>
          </a:p>
          <a:p>
            <a:pPr marL="685800" lvl="1" indent="-228600" algn="l" rtl="0">
              <a:lnSpc>
                <a:spcPct val="90000"/>
              </a:lnSpc>
              <a:spcBef>
                <a:spcPts val="500"/>
              </a:spcBef>
              <a:spcAft>
                <a:spcPts val="0"/>
              </a:spcAft>
              <a:buSzPts val="2400"/>
              <a:buChar char="•"/>
            </a:pPr>
            <a:r>
              <a:rPr lang="fr-FR" sz="2000" dirty="0"/>
              <a:t>Quoi, Comment, Qui, Ressources nécessaires, Risques potentiels, Coordination, Capacité</a:t>
            </a:r>
            <a:r>
              <a:rPr lang="en-GB" sz="2000" dirty="0"/>
              <a:t>    </a:t>
            </a:r>
            <a:endParaRPr sz="2000" dirty="0"/>
          </a:p>
          <a:p>
            <a:pPr marL="228600" lvl="0" indent="-228600" algn="l" rtl="0">
              <a:lnSpc>
                <a:spcPct val="90000"/>
              </a:lnSpc>
              <a:spcBef>
                <a:spcPts val="1000"/>
              </a:spcBef>
              <a:spcAft>
                <a:spcPts val="0"/>
              </a:spcAft>
              <a:buClr>
                <a:schemeClr val="accent6"/>
              </a:buClr>
              <a:buSzPts val="2800"/>
              <a:buChar char="•"/>
            </a:pPr>
            <a:r>
              <a:rPr lang="fr-FR" sz="2400" dirty="0"/>
              <a:t>L'accent est mis sur l'avancement et sur ce qui peut être fait dans le contexte pour renforcer la prévention et la réponse au travail des enfants par le biais d'activités (inter)sectorielles ou thématiques</a:t>
            </a:r>
            <a:r>
              <a:rPr lang="en-GB" sz="2400" dirty="0"/>
              <a:t>. </a:t>
            </a:r>
            <a:endParaRPr sz="2400" dirty="0"/>
          </a:p>
        </p:txBody>
      </p:sp>
      <p:pic>
        <p:nvPicPr>
          <p:cNvPr id="501" name="Google Shape;501;p31" descr="Logo, company name&#10;&#10;Description automatically generated"/>
          <p:cNvPicPr preferRelativeResize="0"/>
          <p:nvPr/>
        </p:nvPicPr>
        <p:blipFill rotWithShape="1">
          <a:blip r:embed="rId3">
            <a:alphaModFix/>
          </a:blip>
          <a:srcRect/>
          <a:stretch/>
        </p:blipFill>
        <p:spPr>
          <a:xfrm>
            <a:off x="0" y="-16232"/>
            <a:ext cx="3011295" cy="262913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32"/>
          <p:cNvSpPr txBox="1">
            <a:spLocks noGrp="1"/>
          </p:cNvSpPr>
          <p:nvPr>
            <p:ph type="body" idx="2"/>
          </p:nvPr>
        </p:nvSpPr>
        <p:spPr>
          <a:xfrm>
            <a:off x="4083250" y="528650"/>
            <a:ext cx="7300800" cy="6426000"/>
          </a:xfrm>
          <a:prstGeom prst="rect">
            <a:avLst/>
          </a:prstGeom>
          <a:noFill/>
          <a:ln>
            <a:noFill/>
          </a:ln>
        </p:spPr>
        <p:txBody>
          <a:bodyPr spcFirstLastPara="1" wrap="square" lIns="91425" tIns="45700" rIns="91425" bIns="45700" anchor="t" anchorCtr="0">
            <a:normAutofit/>
          </a:bodyPr>
          <a:lstStyle/>
          <a:p>
            <a:pPr marL="457200" lvl="0" indent="-406400" algn="l" rtl="0">
              <a:lnSpc>
                <a:spcPct val="90000"/>
              </a:lnSpc>
              <a:spcBef>
                <a:spcPts val="1000"/>
              </a:spcBef>
              <a:spcAft>
                <a:spcPts val="0"/>
              </a:spcAft>
              <a:buSzPts val="2800"/>
              <a:buChar char="●"/>
            </a:pPr>
            <a:r>
              <a:rPr lang="fr-FR" sz="2200" dirty="0"/>
              <a:t>L'insécurité alimentaire augmente les risques de travail des enfants et oblige les familles à l'utiliser comme un mécanisme d'adaptation négatif</a:t>
            </a:r>
            <a:r>
              <a:rPr lang="en-GB" sz="2200" dirty="0"/>
              <a:t>.</a:t>
            </a:r>
            <a:endParaRPr sz="2200" dirty="0"/>
          </a:p>
          <a:p>
            <a:pPr marL="457200" lvl="0" indent="-406400" algn="l" rtl="0">
              <a:lnSpc>
                <a:spcPct val="90000"/>
              </a:lnSpc>
              <a:spcBef>
                <a:spcPts val="0"/>
              </a:spcBef>
              <a:spcAft>
                <a:spcPts val="0"/>
              </a:spcAft>
              <a:buSzPts val="2800"/>
              <a:buChar char="●"/>
            </a:pPr>
            <a:r>
              <a:rPr lang="fr-FR" sz="2200" dirty="0"/>
              <a:t>Si la SAMS est une stratégie essentielle pour lutter contre le travail des enfants, elle peut également constituer un facteur d'attraction pour le travail des enfants. L'augmentation de l'activité économique peut rapidement aggraver les facteurs de risque du travail des enfants si elle n'est pas atténuée</a:t>
            </a:r>
            <a:r>
              <a:rPr lang="en-GB" sz="2200" dirty="0"/>
              <a:t>.</a:t>
            </a:r>
            <a:endParaRPr sz="2200" dirty="0"/>
          </a:p>
          <a:p>
            <a:pPr>
              <a:spcBef>
                <a:spcPts val="0"/>
              </a:spcBef>
              <a:buFont typeface="Arial"/>
              <a:buChar char="●"/>
            </a:pPr>
            <a:r>
              <a:rPr lang="fr-FR" sz="2200" dirty="0"/>
              <a:t>Créer des programmes de SAMS qui tiennent compte du travail des enfants (coordination, ciblage, évaluation, genre, etc.).</a:t>
            </a:r>
            <a:endParaRPr sz="2200" dirty="0"/>
          </a:p>
          <a:p>
            <a:pPr marL="457200" lvl="0" indent="-406400" algn="l" rtl="0">
              <a:lnSpc>
                <a:spcPct val="90000"/>
              </a:lnSpc>
              <a:spcBef>
                <a:spcPts val="0"/>
              </a:spcBef>
              <a:spcAft>
                <a:spcPts val="0"/>
              </a:spcAft>
              <a:buSzPts val="2800"/>
              <a:buChar char="●"/>
            </a:pPr>
            <a:r>
              <a:rPr lang="fr-FR" sz="2200" dirty="0"/>
              <a:t>Près des trois quarts du travail des enfants dans le monde se trouvent dans l'agriculture</a:t>
            </a:r>
            <a:r>
              <a:rPr lang="en-GB" sz="2200" dirty="0"/>
              <a:t>.</a:t>
            </a:r>
            <a:endParaRPr sz="2200" dirty="0"/>
          </a:p>
          <a:p>
            <a:pPr marL="457200" lvl="0" indent="-406400" algn="l" rtl="0">
              <a:lnSpc>
                <a:spcPct val="90000"/>
              </a:lnSpc>
              <a:spcBef>
                <a:spcPts val="0"/>
              </a:spcBef>
              <a:spcAft>
                <a:spcPts val="0"/>
              </a:spcAft>
              <a:buSzPts val="2800"/>
              <a:buChar char="●"/>
            </a:pPr>
            <a:r>
              <a:rPr lang="fr-FR" sz="2200" dirty="0"/>
              <a:t>Des opportunités de SAMS sûres et appropriées pour les adolescents peuvent constituer une alternative viable au travail dangereux des enfants et aux autres PFTE</a:t>
            </a:r>
            <a:r>
              <a:rPr lang="en-GB" sz="2200" dirty="0"/>
              <a:t>.</a:t>
            </a:r>
            <a:endParaRPr sz="2200" dirty="0"/>
          </a:p>
        </p:txBody>
      </p:sp>
      <p:sp>
        <p:nvSpPr>
          <p:cNvPr id="508" name="Google Shape;508;p32"/>
          <p:cNvSpPr txBox="1">
            <a:spLocks noGrp="1"/>
          </p:cNvSpPr>
          <p:nvPr>
            <p:ph type="body" idx="3"/>
          </p:nvPr>
        </p:nvSpPr>
        <p:spPr>
          <a:xfrm>
            <a:off x="284417" y="528638"/>
            <a:ext cx="2970900" cy="4799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DISCUSSION </a:t>
            </a:r>
            <a:endParaRPr dirty="0"/>
          </a:p>
        </p:txBody>
      </p:sp>
      <p:sp>
        <p:nvSpPr>
          <p:cNvPr id="257" name="Google Shape;257;p4"/>
          <p:cNvSpPr txBox="1">
            <a:spLocks noGrp="1"/>
          </p:cNvSpPr>
          <p:nvPr>
            <p:ph type="body" idx="1"/>
          </p:nvPr>
        </p:nvSpPr>
        <p:spPr>
          <a:xfrm>
            <a:off x="656022" y="1971675"/>
            <a:ext cx="10820015" cy="13255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3"/>
              </a:buClr>
              <a:buSzPts val="2800"/>
              <a:buNone/>
            </a:pPr>
            <a:r>
              <a:rPr lang="fr-FR" sz="2600" dirty="0"/>
              <a:t>DANS VOTRE GROUPE, IDENTIFIEZ LES PRINCIPAUX FACTEURS DE RISQUE ET DE PROTECTION DANS LE CONTEXTE QUI SE RAPPORTE À L'UN DES DOMAINES SUIVANTS : </a:t>
            </a:r>
            <a:endParaRPr sz="2600" dirty="0"/>
          </a:p>
        </p:txBody>
      </p:sp>
      <p:sp>
        <p:nvSpPr>
          <p:cNvPr id="258" name="Google Shape;258;p4"/>
          <p:cNvSpPr txBox="1">
            <a:spLocks noGrp="1"/>
          </p:cNvSpPr>
          <p:nvPr>
            <p:ph type="body" idx="2"/>
          </p:nvPr>
        </p:nvSpPr>
        <p:spPr>
          <a:xfrm>
            <a:off x="656020" y="3307192"/>
            <a:ext cx="10820015" cy="2158142"/>
          </a:xfrm>
          <a:prstGeom prst="rect">
            <a:avLst/>
          </a:prstGeom>
          <a:noFill/>
          <a:ln>
            <a:noFill/>
          </a:ln>
        </p:spPr>
        <p:txBody>
          <a:bodyPr spcFirstLastPara="1" wrap="square" lIns="91425" tIns="45700" rIns="91425" bIns="45700" anchor="t" anchorCtr="0">
            <a:normAutofit/>
          </a:bodyPr>
          <a:lstStyle/>
          <a:p>
            <a:pPr marL="685800" lvl="1" indent="-228600" algn="l" rtl="0">
              <a:lnSpc>
                <a:spcPct val="90000"/>
              </a:lnSpc>
              <a:spcBef>
                <a:spcPts val="0"/>
              </a:spcBef>
              <a:spcAft>
                <a:spcPts val="0"/>
              </a:spcAft>
              <a:buSzPts val="2600"/>
              <a:buChar char="•"/>
            </a:pPr>
            <a:r>
              <a:rPr lang="fr-FR" sz="2200" dirty="0"/>
              <a:t>Revenus et sécurité alimentaire au niveau des ménages</a:t>
            </a:r>
            <a:r>
              <a:rPr lang="en-GB" sz="2200" dirty="0"/>
              <a:t>  </a:t>
            </a:r>
            <a:endParaRPr sz="2200" dirty="0"/>
          </a:p>
          <a:p>
            <a:pPr marL="685800" lvl="1" indent="-228600" algn="l" rtl="0">
              <a:lnSpc>
                <a:spcPct val="90000"/>
              </a:lnSpc>
              <a:spcBef>
                <a:spcPts val="500"/>
              </a:spcBef>
              <a:spcAft>
                <a:spcPts val="0"/>
              </a:spcAft>
              <a:buSzPts val="2600"/>
              <a:buChar char="•"/>
            </a:pPr>
            <a:r>
              <a:rPr lang="fr-FR" sz="2200" dirty="0"/>
              <a:t>Emploi, jobs, employeurs, petites entreprises</a:t>
            </a:r>
            <a:r>
              <a:rPr lang="en-GB" sz="2200" dirty="0"/>
              <a:t>  </a:t>
            </a:r>
            <a:endParaRPr sz="2200" dirty="0"/>
          </a:p>
          <a:p>
            <a:pPr marL="685800" lvl="1" indent="-228600" algn="l" rtl="0">
              <a:lnSpc>
                <a:spcPct val="90000"/>
              </a:lnSpc>
              <a:spcBef>
                <a:spcPts val="500"/>
              </a:spcBef>
              <a:spcAft>
                <a:spcPts val="0"/>
              </a:spcAft>
              <a:buSzPts val="2600"/>
              <a:buChar char="•"/>
            </a:pPr>
            <a:r>
              <a:rPr lang="en-GB" sz="2200" dirty="0"/>
              <a:t>Aide sous forme de transfert mon</a:t>
            </a:r>
            <a:r>
              <a:rPr lang="fr-FR" sz="2200" dirty="0"/>
              <a:t>é</a:t>
            </a:r>
            <a:r>
              <a:rPr lang="en-GB" sz="2200" dirty="0"/>
              <a:t>taire ou de bons, </a:t>
            </a:r>
            <a:r>
              <a:rPr lang="fr-FR" sz="2200" dirty="0"/>
              <a:t>systèmes de protection sociale et des revenus</a:t>
            </a:r>
            <a:r>
              <a:rPr lang="en-GB" sz="2200" dirty="0"/>
              <a:t> </a:t>
            </a:r>
            <a:endParaRPr sz="2200" dirty="0"/>
          </a:p>
          <a:p>
            <a:pPr marL="685800" lvl="1" indent="-228600" algn="l" rtl="0">
              <a:lnSpc>
                <a:spcPct val="90000"/>
              </a:lnSpc>
              <a:spcBef>
                <a:spcPts val="500"/>
              </a:spcBef>
              <a:spcAft>
                <a:spcPts val="0"/>
              </a:spcAft>
              <a:buSzPts val="2600"/>
              <a:buChar char="•"/>
            </a:pPr>
            <a:r>
              <a:rPr lang="fr-FR" sz="2200" dirty="0"/>
              <a:t>Programmes sectoriels de sécurité alimentaire et de moyens de subsistance et interventions humanitaires</a:t>
            </a:r>
            <a:r>
              <a:rPr lang="en-GB" sz="2200" dirty="0"/>
              <a:t>  </a:t>
            </a:r>
            <a:endParaRPr sz="2200" dirty="0"/>
          </a:p>
          <a:p>
            <a:pPr marL="228600" lvl="0" indent="-50800" algn="l" rtl="0">
              <a:lnSpc>
                <a:spcPct val="90000"/>
              </a:lnSpc>
              <a:spcBef>
                <a:spcPts val="1000"/>
              </a:spcBef>
              <a:spcAft>
                <a:spcPts val="0"/>
              </a:spcAft>
              <a:buClr>
                <a:schemeClr val="accent3"/>
              </a:buClr>
              <a:buSzPts val="2800"/>
              <a:buNone/>
            </a:pPr>
            <a:endParaRPr dirty="0"/>
          </a:p>
        </p:txBody>
      </p:sp>
      <p:sp>
        <p:nvSpPr>
          <p:cNvPr id="259" name="Google Shape;259;p4"/>
          <p:cNvSpPr txBox="1"/>
          <p:nvPr/>
        </p:nvSpPr>
        <p:spPr>
          <a:xfrm>
            <a:off x="656020" y="5475288"/>
            <a:ext cx="10820015" cy="500063"/>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3"/>
              </a:buClr>
              <a:buSzPts val="2800"/>
              <a:buFont typeface="Arial"/>
              <a:buNone/>
            </a:pPr>
            <a:r>
              <a:rPr lang="en-GB" sz="2600" b="1" i="0" u="none" strike="noStrike" cap="none" dirty="0">
                <a:solidFill>
                  <a:schemeClr val="accent3"/>
                </a:solidFill>
                <a:latin typeface="Helvetica Neue"/>
                <a:ea typeface="Helvetica Neue"/>
                <a:cs typeface="Helvetica Neue"/>
                <a:sym typeface="Helvetica Neue"/>
              </a:rPr>
              <a:t>FEEDBACK EN PLÉNIÈRE. </a:t>
            </a:r>
            <a:endParaRPr sz="2600" b="0" i="0" u="none" strike="noStrike" cap="none" dirty="0">
              <a:solidFill>
                <a:srgbClr val="000000"/>
              </a:solidFill>
              <a:latin typeface="Arial"/>
              <a:ea typeface="Arial"/>
              <a:cs typeface="Arial"/>
              <a:sym typeface="Arial"/>
            </a:endParaRPr>
          </a:p>
        </p:txBody>
      </p:sp>
      <p:pic>
        <p:nvPicPr>
          <p:cNvPr id="260" name="Google Shape;260;p4"/>
          <p:cNvPicPr preferRelativeResize="0"/>
          <p:nvPr/>
        </p:nvPicPr>
        <p:blipFill rotWithShape="1">
          <a:blip r:embed="rId3">
            <a:alphaModFix/>
          </a:blip>
          <a:srcRect/>
          <a:stretch/>
        </p:blipFill>
        <p:spPr>
          <a:xfrm>
            <a:off x="10070907" y="358537"/>
            <a:ext cx="1435100" cy="93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5"/>
          <p:cNvSpPr txBox="1">
            <a:spLocks noGrp="1"/>
          </p:cNvSpPr>
          <p:nvPr>
            <p:ph type="title"/>
          </p:nvPr>
        </p:nvSpPr>
        <p:spPr>
          <a:xfrm>
            <a:off x="1206632" y="-172151"/>
            <a:ext cx="9540502"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1"/>
              </a:buClr>
              <a:buSzPts val="3600"/>
              <a:buFont typeface="Helvetica Neue"/>
              <a:buNone/>
            </a:pPr>
            <a:r>
              <a:rPr lang="fr-FR" sz="3400" dirty="0"/>
              <a:t>FACTEURS DE RISQUE ET DE PROTECTION</a:t>
            </a:r>
            <a:endParaRPr sz="3400" dirty="0"/>
          </a:p>
        </p:txBody>
      </p:sp>
      <p:sp>
        <p:nvSpPr>
          <p:cNvPr id="267" name="Google Shape;267;p5"/>
          <p:cNvSpPr txBox="1"/>
          <p:nvPr/>
        </p:nvSpPr>
        <p:spPr>
          <a:xfrm>
            <a:off x="394207" y="2151450"/>
            <a:ext cx="5604446" cy="3970277"/>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Perte de terres, d'actifs, de moyens de subsistance, de récoltes, insécurité alimentaire</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Pauvreté de revenu et manque d'accès aux besoins de base</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Absence d'adultes disponibles au sein de la famille pouvant travailler (mauvaise santé, déficience, etc.), sentiment de devoir apporter sa contribution</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Membres de la famille dans des activités illicites ou d'exploitation</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Rôles de genre, changements soudains dans la composition de la famille</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Combiner l'école et le travail</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Chômage du ou des tuteurs</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Accès limité à l'information/documentation</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68" name="Google Shape;268;p5"/>
          <p:cNvSpPr txBox="1"/>
          <p:nvPr/>
        </p:nvSpPr>
        <p:spPr>
          <a:xfrm>
            <a:off x="394207" y="1689785"/>
            <a:ext cx="5604446"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RISQUE</a:t>
            </a:r>
            <a:endParaRPr sz="1400" b="0" i="0" u="none" strike="noStrike" cap="none" dirty="0">
              <a:solidFill>
                <a:srgbClr val="000000"/>
              </a:solidFill>
              <a:latin typeface="Arial"/>
              <a:ea typeface="Arial"/>
              <a:cs typeface="Arial"/>
              <a:sym typeface="Arial"/>
            </a:endParaRPr>
          </a:p>
        </p:txBody>
      </p:sp>
      <p:sp>
        <p:nvSpPr>
          <p:cNvPr id="269" name="Google Shape;269;p5"/>
          <p:cNvSpPr txBox="1"/>
          <p:nvPr/>
        </p:nvSpPr>
        <p:spPr>
          <a:xfrm>
            <a:off x="6192594" y="2149902"/>
            <a:ext cx="5605199" cy="2831504"/>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Disponibilité d'un travail décent pour les adultes et les adolescents entre l'âge minimum de travail et 18 ans</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Participation à des activités productives des enfants qui soient appropriées et sûres</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Emploi ou revenu adéquat et sûr pour les adultes au sein du ménage</a:t>
            </a:r>
            <a:r>
              <a:rPr lang="en-GB"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8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800" b="0" i="0" u="none" strike="noStrike" cap="none" dirty="0">
                <a:solidFill>
                  <a:schemeClr val="dk2"/>
                </a:solidFill>
                <a:latin typeface="Calibri" panose="020F0502020204030204" pitchFamily="34" charset="0"/>
                <a:ea typeface="Calibri"/>
                <a:cs typeface="Calibri" panose="020F0502020204030204" pitchFamily="34" charset="0"/>
                <a:sym typeface="Calibri"/>
              </a:rPr>
              <a:t>Accès à la sécurité alimentaire, aux services de base, à l'information (cadre juridique/opportunités/services)</a:t>
            </a:r>
            <a:endParaRPr sz="2000" b="0" i="0" u="none" strike="noStrike" cap="none" dirty="0">
              <a:solidFill>
                <a:schemeClr val="dk2"/>
              </a:solidFill>
              <a:latin typeface="Calibri"/>
              <a:ea typeface="Calibri"/>
              <a:cs typeface="Calibri"/>
              <a:sym typeface="Calibri"/>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dirty="0">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chemeClr val="dk2"/>
              </a:solidFill>
              <a:latin typeface="Calibri"/>
              <a:ea typeface="Calibri"/>
              <a:cs typeface="Calibri"/>
              <a:sym typeface="Calibri"/>
            </a:endParaRPr>
          </a:p>
        </p:txBody>
      </p:sp>
      <p:sp>
        <p:nvSpPr>
          <p:cNvPr id="270" name="Google Shape;270;p5"/>
          <p:cNvSpPr txBox="1"/>
          <p:nvPr/>
        </p:nvSpPr>
        <p:spPr>
          <a:xfrm>
            <a:off x="6193349" y="1689785"/>
            <a:ext cx="5605200"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PROTECTION</a:t>
            </a:r>
            <a:endParaRPr sz="1400" b="0" i="0" u="none" strike="noStrike" cap="none" dirty="0">
              <a:solidFill>
                <a:srgbClr val="000000"/>
              </a:solidFill>
              <a:latin typeface="Arial"/>
              <a:ea typeface="Arial"/>
              <a:cs typeface="Arial"/>
              <a:sym typeface="Arial"/>
            </a:endParaRPr>
          </a:p>
        </p:txBody>
      </p:sp>
      <p:sp>
        <p:nvSpPr>
          <p:cNvPr id="271" name="Google Shape;271;p5"/>
          <p:cNvSpPr/>
          <p:nvPr/>
        </p:nvSpPr>
        <p:spPr>
          <a:xfrm>
            <a:off x="1065229" y="866827"/>
            <a:ext cx="9920139" cy="492402"/>
          </a:xfrm>
          <a:prstGeom prst="rect">
            <a:avLst/>
          </a:prstGeom>
          <a:noFill/>
          <a:ln>
            <a:noFill/>
          </a:ln>
        </p:spPr>
        <p:txBody>
          <a:bodyPr spcFirstLastPara="1" wrap="square" lIns="91425" tIns="45700" rIns="91425" bIns="45700" anchor="t" anchorCtr="0">
            <a:spAutoFit/>
          </a:bodyPr>
          <a:lstStyle/>
          <a:p>
            <a:pPr marL="457200" marR="0" lvl="1" indent="0" algn="l" rtl="0">
              <a:lnSpc>
                <a:spcPct val="100000"/>
              </a:lnSpc>
              <a:spcBef>
                <a:spcPts val="0"/>
              </a:spcBef>
              <a:spcAft>
                <a:spcPts val="0"/>
              </a:spcAft>
              <a:buClr>
                <a:srgbClr val="000000"/>
              </a:buClr>
              <a:buSzPts val="2800"/>
              <a:buFont typeface="Arial"/>
              <a:buNone/>
            </a:pPr>
            <a:r>
              <a:rPr lang="fr-FR" sz="2600" b="1" i="0" u="none" strike="noStrike" cap="none" dirty="0">
                <a:solidFill>
                  <a:schemeClr val="dk2"/>
                </a:solidFill>
                <a:latin typeface="Calibri"/>
                <a:ea typeface="Calibri"/>
                <a:cs typeface="Calibri"/>
                <a:sym typeface="Calibri"/>
              </a:rPr>
              <a:t>REVENU ET SÉCURITÉ ALIMENTAIRE AU NIVEAU DES MÉNAGES</a:t>
            </a:r>
            <a:endParaRPr sz="2600" b="0" i="0" u="none" strike="noStrike" cap="none" dirty="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6"/>
          <p:cNvSpPr txBox="1">
            <a:spLocks noGrp="1"/>
          </p:cNvSpPr>
          <p:nvPr>
            <p:ph type="title"/>
          </p:nvPr>
        </p:nvSpPr>
        <p:spPr>
          <a:xfrm>
            <a:off x="1191126" y="-100638"/>
            <a:ext cx="9556134"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1"/>
              </a:buClr>
              <a:buSzPts val="3600"/>
              <a:buFont typeface="Helvetica Neue"/>
              <a:buNone/>
            </a:pPr>
            <a:r>
              <a:rPr lang="fr-FR" sz="3400" dirty="0"/>
              <a:t>FACTEURS DE RISQUE ET DE PROTECTION</a:t>
            </a:r>
            <a:endParaRPr sz="3400" dirty="0"/>
          </a:p>
        </p:txBody>
      </p:sp>
      <p:sp>
        <p:nvSpPr>
          <p:cNvPr id="277" name="Google Shape;277;p6"/>
          <p:cNvSpPr txBox="1"/>
          <p:nvPr/>
        </p:nvSpPr>
        <p:spPr>
          <a:xfrm>
            <a:off x="394200" y="2151450"/>
            <a:ext cx="5604446" cy="4016444"/>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Grande économie informelle avec un travail non réglementé</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Restrictions sur le marché du travail formel (réfugiés)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Manque d'application de la loi, de justice, de services sociaux, etc</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Connaissances limitées : SST, cadre juridique, travail des enfants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Modèles de travail abusif, migration, travail saisonnier</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Croissance rapide de la reconstruction et des secteurs d'intervention</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Main d'œuvre adulte insuffisante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Accès limité aux équipements de protection, à la formation, à la supervision </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Accès limité à un travail décent pour les adultes et les adolescents, y compris les travaux légers</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78" name="Google Shape;278;p6"/>
          <p:cNvSpPr txBox="1"/>
          <p:nvPr/>
        </p:nvSpPr>
        <p:spPr>
          <a:xfrm>
            <a:off x="394207" y="1689785"/>
            <a:ext cx="5604446"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RISQUE</a:t>
            </a:r>
            <a:endParaRPr lang="en-GB" sz="1400" b="0" i="0" u="none" strike="noStrike" cap="none" dirty="0">
              <a:solidFill>
                <a:srgbClr val="000000"/>
              </a:solidFill>
              <a:latin typeface="Arial"/>
              <a:ea typeface="Arial"/>
              <a:cs typeface="Arial"/>
              <a:sym typeface="Arial"/>
            </a:endParaRPr>
          </a:p>
        </p:txBody>
      </p:sp>
      <p:sp>
        <p:nvSpPr>
          <p:cNvPr id="279" name="Google Shape;279;p6"/>
          <p:cNvSpPr txBox="1"/>
          <p:nvPr/>
        </p:nvSpPr>
        <p:spPr>
          <a:xfrm>
            <a:off x="6192594" y="2149902"/>
            <a:ext cx="5605199" cy="3016170"/>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Services dotés de ressources suffisantes et mise en œuvre des politiques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Cadres juridiques et politiques solides et inclusifs en matière de travail et d'emploi des enfants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Bonne compréhension de la sécurité et de la protection sur le lieu de travail</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Sensibilisation au cadre juridique et aux risques, au travail des enfants, aux droits de l'enfant, au travail décent et aux services disponibles</a:t>
            </a:r>
            <a:endParaRPr sz="2000" b="0" i="0" u="none" strike="noStrike" cap="none" dirty="0">
              <a:solidFill>
                <a:schemeClr val="dk2"/>
              </a:solidFill>
              <a:latin typeface="Calibri"/>
              <a:ea typeface="Calibri"/>
              <a:cs typeface="Calibri"/>
              <a:sym typeface="Calibri"/>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dirty="0">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chemeClr val="dk2"/>
              </a:solidFill>
              <a:latin typeface="Calibri"/>
              <a:ea typeface="Calibri"/>
              <a:cs typeface="Calibri"/>
              <a:sym typeface="Calibri"/>
            </a:endParaRPr>
          </a:p>
        </p:txBody>
      </p:sp>
      <p:sp>
        <p:nvSpPr>
          <p:cNvPr id="280" name="Google Shape;280;p6"/>
          <p:cNvSpPr txBox="1"/>
          <p:nvPr/>
        </p:nvSpPr>
        <p:spPr>
          <a:xfrm>
            <a:off x="6193349" y="1689785"/>
            <a:ext cx="5605200"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PROTECTION</a:t>
            </a:r>
            <a:endParaRPr lang="en-GB" sz="1400" b="0" i="0" u="none" strike="noStrike" cap="none" dirty="0">
              <a:solidFill>
                <a:srgbClr val="000000"/>
              </a:solidFill>
              <a:latin typeface="Arial"/>
              <a:ea typeface="Arial"/>
              <a:cs typeface="Arial"/>
              <a:sym typeface="Arial"/>
            </a:endParaRPr>
          </a:p>
        </p:txBody>
      </p:sp>
      <p:sp>
        <p:nvSpPr>
          <p:cNvPr id="281" name="Google Shape;281;p6"/>
          <p:cNvSpPr/>
          <p:nvPr/>
        </p:nvSpPr>
        <p:spPr>
          <a:xfrm>
            <a:off x="1444740" y="735773"/>
            <a:ext cx="9107700" cy="523180"/>
          </a:xfrm>
          <a:prstGeom prst="rect">
            <a:avLst/>
          </a:prstGeom>
          <a:noFill/>
          <a:ln>
            <a:noFill/>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800"/>
              <a:buFont typeface="Arial"/>
              <a:buNone/>
            </a:pPr>
            <a:r>
              <a:rPr lang="en-GB" sz="2800" b="1" i="0" u="none" strike="noStrike" cap="none" dirty="0">
                <a:solidFill>
                  <a:schemeClr val="dk2"/>
                </a:solidFill>
                <a:latin typeface="Calibri"/>
                <a:ea typeface="Calibri"/>
                <a:cs typeface="Calibri"/>
                <a:sym typeface="Calibri"/>
              </a:rPr>
              <a:t>EMPLOI, JOB, BUSINESS, RÉGLEMENTATION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7"/>
          <p:cNvSpPr txBox="1">
            <a:spLocks noGrp="1"/>
          </p:cNvSpPr>
          <p:nvPr>
            <p:ph type="title"/>
          </p:nvPr>
        </p:nvSpPr>
        <p:spPr>
          <a:xfrm>
            <a:off x="1857651" y="53543"/>
            <a:ext cx="8861149" cy="92089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1"/>
              </a:buClr>
              <a:buSzPts val="3600"/>
              <a:buFont typeface="Helvetica Neue"/>
              <a:buNone/>
            </a:pPr>
            <a:r>
              <a:rPr lang="fr-FR" dirty="0"/>
              <a:t>FACTEURS DE RISQUE ET DE PROTECTION</a:t>
            </a:r>
            <a:endParaRPr dirty="0"/>
          </a:p>
        </p:txBody>
      </p:sp>
      <p:sp>
        <p:nvSpPr>
          <p:cNvPr id="287" name="Google Shape;287;p7"/>
          <p:cNvSpPr txBox="1"/>
          <p:nvPr/>
        </p:nvSpPr>
        <p:spPr>
          <a:xfrm>
            <a:off x="394207" y="2151450"/>
            <a:ext cx="5604300" cy="4278054"/>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Pauvreté persistante et chocs sur les revenus des ménages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critères et le ciblage constituent un facteur d'attraction pour que les enfants entrent ou restent dans le travail des enfants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Activités « argent contre travail » pour les adultes, réalisées par des enfants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Allocations inadéquates pour la participation des adolescents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Les populations vulnérables sont exclues de l'aide</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Absence de mesures de protection pour prévenir le travail des enfants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dirty="0">
                <a:solidFill>
                  <a:schemeClr val="dk2"/>
                </a:solidFill>
                <a:latin typeface="Calibri" panose="020F0502020204030204" pitchFamily="34" charset="0"/>
                <a:ea typeface="Calibri"/>
                <a:cs typeface="Calibri" panose="020F0502020204030204" pitchFamily="34" charset="0"/>
                <a:sym typeface="Calibri"/>
              </a:rPr>
              <a:t>Les conditions de travail ou d'aide financière présentent des dangers pour les adolescents</a:t>
            </a:r>
            <a:r>
              <a:rPr lang="en-GB"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dk2"/>
                </a:solidFill>
                <a:latin typeface="Calibri" panose="020F0502020204030204" pitchFamily="34" charset="0"/>
                <a:ea typeface="Calibri"/>
                <a:cs typeface="Calibri" panose="020F0502020204030204" pitchFamily="34" charset="0"/>
                <a:sym typeface="Calibri"/>
              </a:rPr>
              <a:t>Se concentrer sur les résultats pour la survie immédiate et les jeunes enfants</a:t>
            </a:r>
            <a:endParaRPr sz="17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88" name="Google Shape;288;p7"/>
          <p:cNvSpPr txBox="1"/>
          <p:nvPr/>
        </p:nvSpPr>
        <p:spPr>
          <a:xfrm>
            <a:off x="394207" y="1689785"/>
            <a:ext cx="5604446"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RISQUE</a:t>
            </a:r>
            <a:endParaRPr lang="en-GB" sz="1400" b="0" i="0" u="none" strike="noStrike" cap="none" dirty="0">
              <a:solidFill>
                <a:srgbClr val="000000"/>
              </a:solidFill>
              <a:latin typeface="Arial"/>
              <a:ea typeface="Arial"/>
              <a:cs typeface="Arial"/>
              <a:sym typeface="Arial"/>
            </a:endParaRPr>
          </a:p>
        </p:txBody>
      </p:sp>
      <p:sp>
        <p:nvSpPr>
          <p:cNvPr id="289" name="Google Shape;289;p7"/>
          <p:cNvSpPr txBox="1"/>
          <p:nvPr/>
        </p:nvSpPr>
        <p:spPr>
          <a:xfrm>
            <a:off x="6192594" y="2149902"/>
            <a:ext cx="5605199" cy="3231614"/>
          </a:xfrm>
          <a:prstGeom prst="rect">
            <a:avLst/>
          </a:prstGeom>
          <a:no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000"/>
              <a:buFont typeface="Arial"/>
              <a:buChar char="•"/>
            </a:pPr>
            <a:r>
              <a:rPr lang="fr-FR" sz="1700" b="0" i="0" u="none" strike="noStrike" cap="none" dirty="0">
                <a:solidFill>
                  <a:schemeClr val="bg2"/>
                </a:solidFill>
                <a:latin typeface="Calibri" panose="020F0502020204030204" pitchFamily="34" charset="0"/>
                <a:ea typeface="Calibri"/>
                <a:cs typeface="Calibri" panose="020F0502020204030204" pitchFamily="34" charset="0"/>
                <a:sym typeface="Calibri"/>
              </a:rPr>
              <a:t>Disponibilité de la CVA, de la protection sociale et des filets de sécurité pour les ménages avec des enfants/adolescents dans ou à risque de travail des enfants (en ciblant les ménages ou les principaux facteurs de risque de travail des enfants)</a:t>
            </a:r>
            <a:r>
              <a:rPr lang="en-GB" sz="1700" b="0" i="0" u="none" strike="noStrike" cap="none" dirty="0">
                <a:solidFill>
                  <a:schemeClr val="bg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chemeClr val="bg2"/>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bg2"/>
                </a:solidFill>
                <a:latin typeface="Calibri" panose="020F0502020204030204" pitchFamily="34" charset="0"/>
                <a:ea typeface="Calibri"/>
                <a:cs typeface="Calibri" panose="020F0502020204030204" pitchFamily="34" charset="0"/>
                <a:sym typeface="Calibri"/>
              </a:rPr>
              <a:t>Disponibilité d'approches « Cash Plus » pour fournir des services ou des soutiens complémentaires conditionnels ou inconditionnels</a:t>
            </a:r>
            <a:r>
              <a:rPr lang="en-GB" sz="1700" b="0" i="0" u="none" strike="noStrike" cap="none" dirty="0">
                <a:solidFill>
                  <a:schemeClr val="bg2"/>
                </a:solidFill>
                <a:latin typeface="Calibri" panose="020F0502020204030204" pitchFamily="34" charset="0"/>
                <a:ea typeface="Calibri"/>
                <a:cs typeface="Calibri" panose="020F0502020204030204" pitchFamily="34" charset="0"/>
                <a:sym typeface="Calibri"/>
              </a:rPr>
              <a:t> </a:t>
            </a:r>
            <a:endParaRPr sz="1700" b="0" i="0" u="none" strike="noStrike" cap="none" dirty="0">
              <a:solidFill>
                <a:schemeClr val="bg2"/>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dk2"/>
              </a:buClr>
              <a:buSzPts val="2000"/>
              <a:buFont typeface="Arial"/>
              <a:buChar char="•"/>
            </a:pPr>
            <a:r>
              <a:rPr lang="fr-FR" sz="1700" b="0" i="0" u="none" strike="noStrike" cap="none" dirty="0">
                <a:solidFill>
                  <a:schemeClr val="bg2"/>
                </a:solidFill>
                <a:latin typeface="Calibri" panose="020F0502020204030204" pitchFamily="34" charset="0"/>
                <a:ea typeface="Calibri"/>
                <a:cs typeface="Calibri" panose="020F0502020204030204" pitchFamily="34" charset="0"/>
                <a:sym typeface="Calibri"/>
              </a:rPr>
              <a:t>Présence de sauvegardes clés pour prévenir l'implication néfaste des enfants</a:t>
            </a:r>
            <a:endParaRPr sz="1700" b="0" i="0" u="none" strike="noStrike" cap="none" dirty="0">
              <a:solidFill>
                <a:schemeClr val="dk2"/>
              </a:solidFill>
              <a:latin typeface="Calibri"/>
              <a:ea typeface="Calibri"/>
              <a:cs typeface="Calibri"/>
              <a:sym typeface="Calibri"/>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dirty="0">
              <a:solidFill>
                <a:schemeClr val="dk2"/>
              </a:solidFill>
              <a:latin typeface="Calibri"/>
              <a:ea typeface="Calibri"/>
              <a:cs typeface="Calibri"/>
              <a:sym typeface="Calibri"/>
            </a:endParaRPr>
          </a:p>
          <a:p>
            <a:pPr marL="2857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chemeClr val="dk2"/>
              </a:solidFill>
              <a:latin typeface="Calibri"/>
              <a:ea typeface="Calibri"/>
              <a:cs typeface="Calibri"/>
              <a:sym typeface="Calibri"/>
            </a:endParaRPr>
          </a:p>
        </p:txBody>
      </p:sp>
      <p:sp>
        <p:nvSpPr>
          <p:cNvPr id="290" name="Google Shape;290;p7"/>
          <p:cNvSpPr txBox="1"/>
          <p:nvPr/>
        </p:nvSpPr>
        <p:spPr>
          <a:xfrm>
            <a:off x="6193349" y="1689785"/>
            <a:ext cx="5605200"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PROTECTION</a:t>
            </a:r>
            <a:endParaRPr lang="en-GB" sz="1400" b="0" i="0" u="none" strike="noStrike" cap="none" dirty="0">
              <a:solidFill>
                <a:srgbClr val="000000"/>
              </a:solidFill>
              <a:latin typeface="Arial"/>
              <a:ea typeface="Arial"/>
              <a:cs typeface="Arial"/>
              <a:sym typeface="Arial"/>
            </a:endParaRPr>
          </a:p>
        </p:txBody>
      </p:sp>
      <p:sp>
        <p:nvSpPr>
          <p:cNvPr id="291" name="Google Shape;291;p7"/>
          <p:cNvSpPr/>
          <p:nvPr/>
        </p:nvSpPr>
        <p:spPr>
          <a:xfrm>
            <a:off x="1473200" y="866827"/>
            <a:ext cx="9079239" cy="954067"/>
          </a:xfrm>
          <a:prstGeom prst="rect">
            <a:avLst/>
          </a:prstGeom>
          <a:noFill/>
          <a:ln>
            <a:noFill/>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800"/>
              <a:buFont typeface="Arial"/>
              <a:buNone/>
            </a:pPr>
            <a:r>
              <a:rPr lang="fr-FR" sz="2800" b="1" i="0" u="none" strike="noStrike" cap="none" dirty="0">
                <a:solidFill>
                  <a:schemeClr val="dk2"/>
                </a:solidFill>
                <a:latin typeface="Calibri"/>
                <a:ea typeface="Calibri"/>
                <a:cs typeface="Calibri"/>
                <a:sym typeface="Calibri"/>
              </a:rPr>
              <a:t>CVA, PROTECTION SOCIALE ET DES REVENUS</a:t>
            </a:r>
            <a:r>
              <a:rPr lang="en-GB" sz="2800" b="1" i="0" u="none" strike="noStrike" cap="none" dirty="0">
                <a:solidFill>
                  <a:schemeClr val="dk2"/>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457200" marR="0" lvl="1" indent="0" algn="l" rtl="0">
              <a:lnSpc>
                <a:spcPct val="100000"/>
              </a:lnSpc>
              <a:spcBef>
                <a:spcPts val="0"/>
              </a:spcBef>
              <a:spcAft>
                <a:spcPts val="0"/>
              </a:spcAft>
              <a:buClr>
                <a:srgbClr val="000000"/>
              </a:buClr>
              <a:buSzPts val="2800"/>
              <a:buFont typeface="Arial"/>
              <a:buNone/>
            </a:pPr>
            <a:r>
              <a:rPr lang="en-GB" sz="2800" b="1" i="0" u="none" strike="noStrike" cap="none" dirty="0">
                <a:solidFill>
                  <a:schemeClr val="dk2"/>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8"/>
          <p:cNvSpPr txBox="1">
            <a:spLocks noGrp="1"/>
          </p:cNvSpPr>
          <p:nvPr>
            <p:ph type="title"/>
          </p:nvPr>
        </p:nvSpPr>
        <p:spPr>
          <a:xfrm>
            <a:off x="1450683" y="-197146"/>
            <a:ext cx="9483817"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1"/>
              </a:buClr>
              <a:buSzPts val="3600"/>
              <a:buFont typeface="Helvetica Neue"/>
              <a:buNone/>
            </a:pPr>
            <a:r>
              <a:rPr lang="fr-FR" sz="3400" dirty="0"/>
              <a:t>FACTEURS DE RISQUE ET DE PROTECTION</a:t>
            </a:r>
            <a:endParaRPr sz="3400" dirty="0"/>
          </a:p>
        </p:txBody>
      </p:sp>
      <p:sp>
        <p:nvSpPr>
          <p:cNvPr id="297" name="Google Shape;297;p8"/>
          <p:cNvSpPr txBox="1"/>
          <p:nvPr/>
        </p:nvSpPr>
        <p:spPr>
          <a:xfrm>
            <a:off x="393829" y="2149902"/>
            <a:ext cx="5605202" cy="4278054"/>
          </a:xfrm>
          <a:prstGeom prst="rect">
            <a:avLst/>
          </a:prstGeom>
          <a:noFill/>
          <a:ln w="38100"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L'aide humanitaire crée une forte demande de main-d'œuvre qui est en partie satisfaite par les enfants</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parents participants ont moins de temps à consacrer aux prises en charge et les enfants, en particulier les filles, s'en chargent</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enfants exercent des activités traditionnelles génératrices de revenus tandis que les parents s'engagent dans de nouvelles activités</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Dépendance vis-à-vis de chaînes d'approvisionnement faisant appel au travail des enfants</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ménages utilisent des enfants pour distribuer, collecter, préparer, acheter ou vendre l'aide humanitaire</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ménages ayant une capacité limitée à mettre en œuvre l'aide de la SAMS ne reçoivent pas de soutien supplémentaire pour se protéger du travail des enfants</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intrants de la SAMS (machines/pesticides) sont dangereux pour les enfants qui peuvent finir par travailler avec ceux-ci</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p:txBody>
      </p:sp>
      <p:sp>
        <p:nvSpPr>
          <p:cNvPr id="298" name="Google Shape;298;p8"/>
          <p:cNvSpPr txBox="1"/>
          <p:nvPr/>
        </p:nvSpPr>
        <p:spPr>
          <a:xfrm>
            <a:off x="394207" y="1689785"/>
            <a:ext cx="5604446"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RISQUE</a:t>
            </a:r>
            <a:endParaRPr lang="en-GB" sz="1400" b="0" i="0" u="none" strike="noStrike" cap="none" dirty="0">
              <a:solidFill>
                <a:srgbClr val="000000"/>
              </a:solidFill>
              <a:latin typeface="Arial"/>
              <a:ea typeface="Arial"/>
              <a:cs typeface="Arial"/>
              <a:sym typeface="Arial"/>
            </a:endParaRPr>
          </a:p>
        </p:txBody>
      </p:sp>
      <p:sp>
        <p:nvSpPr>
          <p:cNvPr id="299" name="Google Shape;299;p8"/>
          <p:cNvSpPr txBox="1"/>
          <p:nvPr/>
        </p:nvSpPr>
        <p:spPr>
          <a:xfrm>
            <a:off x="6192592" y="2149902"/>
            <a:ext cx="5605201" cy="3477835"/>
          </a:xfrm>
          <a:prstGeom prst="rect">
            <a:avLst/>
          </a:prstGeom>
          <a:noFill/>
          <a:ln w="38100"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programmes de SAMS protègent les enfants, sont sensibles au travail des enfants et ciblent les ménages à risque de travail des enfants</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programmes évaluent et surveillent le travail des enfants et les facteurs de risque dans la SAMS, y compris le suivi complet du programme et les partenaires de mise en œuvre, les entrepreneurs, la chaîne d'approvisionnement, etc</a:t>
            </a:r>
            <a:r>
              <a:rPr lang="en-GB"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   </a:t>
            </a:r>
            <a:endParaRPr sz="1600" b="0" i="0" u="none" strike="noStrike" cap="none" dirty="0">
              <a:solidFill>
                <a:srgbClr val="000000"/>
              </a:solidFill>
              <a:latin typeface="Calibri" panose="020F0502020204030204" pitchFamily="34" charset="0"/>
              <a:cs typeface="Calibri" panose="020F0502020204030204" pitchFamily="34" charset="0"/>
              <a:sym typeface="Arial"/>
            </a:endParaRPr>
          </a:p>
          <a:p>
            <a:pPr marL="285750" marR="0" lvl="0" indent="-285750" algn="l" rtl="0">
              <a:lnSpc>
                <a:spcPct val="100000"/>
              </a:lnSpc>
              <a:spcBef>
                <a:spcPts val="0"/>
              </a:spcBef>
              <a:spcAft>
                <a:spcPts val="0"/>
              </a:spcAft>
              <a:buClr>
                <a:schemeClr val="dk2"/>
              </a:buClr>
              <a:buSzPts val="2000"/>
              <a:buFont typeface="Arial"/>
              <a:buChar char="•"/>
            </a:pPr>
            <a:r>
              <a:rPr lang="fr-FR" sz="1600" b="0" i="0" u="none" strike="noStrike" cap="none" dirty="0">
                <a:solidFill>
                  <a:schemeClr val="dk2"/>
                </a:solidFill>
                <a:latin typeface="Calibri" panose="020F0502020204030204" pitchFamily="34" charset="0"/>
                <a:ea typeface="Calibri"/>
                <a:cs typeface="Calibri" panose="020F0502020204030204" pitchFamily="34" charset="0"/>
                <a:sym typeface="Calibri"/>
              </a:rPr>
              <a:t>Les programmes travaillent avec d'autres (POS, référencement, formation, sensibilisation, secteurs, employeurs, tuteurs)</a:t>
            </a:r>
            <a:endParaRPr sz="2000" b="0" i="0" u="none" strike="noStrike" cap="none" dirty="0">
              <a:solidFill>
                <a:schemeClr val="dk2"/>
              </a:solidFill>
              <a:latin typeface="Calibri"/>
              <a:ea typeface="Calibri"/>
              <a:cs typeface="Calibri"/>
              <a:sym typeface="Calibri"/>
            </a:endParaRPr>
          </a:p>
          <a:p>
            <a:pPr marL="285750" marR="0" lvl="0" indent="-158750" algn="l" rtl="0">
              <a:lnSpc>
                <a:spcPct val="100000"/>
              </a:lnSpc>
              <a:spcBef>
                <a:spcPts val="0"/>
              </a:spcBef>
              <a:spcAft>
                <a:spcPts val="0"/>
              </a:spcAft>
              <a:buClr>
                <a:schemeClr val="dk1"/>
              </a:buClr>
              <a:buSzPts val="2000"/>
              <a:buFont typeface="Arial"/>
              <a:buNone/>
            </a:pPr>
            <a:endParaRPr sz="2000" b="0" i="0" u="none" strike="noStrike" cap="none" dirty="0">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chemeClr val="dk2"/>
              </a:solidFill>
              <a:latin typeface="Calibri"/>
              <a:ea typeface="Calibri"/>
              <a:cs typeface="Calibri"/>
              <a:sym typeface="Calibri"/>
            </a:endParaRPr>
          </a:p>
          <a:p>
            <a:pPr marL="285750" marR="0" lvl="0" indent="-184150" algn="l" rtl="0">
              <a:lnSpc>
                <a:spcPct val="100000"/>
              </a:lnSpc>
              <a:spcBef>
                <a:spcPts val="0"/>
              </a:spcBef>
              <a:spcAft>
                <a:spcPts val="0"/>
              </a:spcAft>
              <a:buClr>
                <a:schemeClr val="dk1"/>
              </a:buClr>
              <a:buSzPts val="1600"/>
              <a:buFont typeface="Arial"/>
              <a:buNone/>
            </a:pPr>
            <a:endParaRPr sz="1600" b="0" i="0" u="none" strike="noStrike" cap="none" dirty="0">
              <a:solidFill>
                <a:schemeClr val="dk2"/>
              </a:solidFill>
              <a:latin typeface="Calibri"/>
              <a:ea typeface="Calibri"/>
              <a:cs typeface="Calibri"/>
              <a:sym typeface="Calibri"/>
            </a:endParaRPr>
          </a:p>
        </p:txBody>
      </p:sp>
      <p:sp>
        <p:nvSpPr>
          <p:cNvPr id="300" name="Google Shape;300;p8"/>
          <p:cNvSpPr txBox="1"/>
          <p:nvPr/>
        </p:nvSpPr>
        <p:spPr>
          <a:xfrm>
            <a:off x="6193349" y="1689785"/>
            <a:ext cx="5605200" cy="461665"/>
          </a:xfrm>
          <a:prstGeom prst="rect">
            <a:avLst/>
          </a:prstGeom>
          <a:solidFill>
            <a:srgbClr val="026794"/>
          </a:solidFill>
          <a:ln w="9525" cap="flat" cmpd="sng">
            <a:solidFill>
              <a:srgbClr val="35B2B4"/>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0" i="0" u="none" strike="noStrike" cap="none" dirty="0">
                <a:solidFill>
                  <a:schemeClr val="lt1"/>
                </a:solidFill>
                <a:latin typeface="Calibri"/>
                <a:ea typeface="Calibri"/>
                <a:cs typeface="Calibri"/>
                <a:sym typeface="Calibri"/>
              </a:rPr>
              <a:t>FACTEURS DE PROTECTION</a:t>
            </a:r>
            <a:endParaRPr lang="en-GB" sz="1400" b="0" i="0" u="none" strike="noStrike" cap="none" dirty="0">
              <a:solidFill>
                <a:srgbClr val="000000"/>
              </a:solidFill>
              <a:latin typeface="Arial"/>
              <a:ea typeface="Arial"/>
              <a:cs typeface="Arial"/>
              <a:sym typeface="Arial"/>
            </a:endParaRPr>
          </a:p>
        </p:txBody>
      </p:sp>
      <p:sp>
        <p:nvSpPr>
          <p:cNvPr id="301" name="Google Shape;301;p8"/>
          <p:cNvSpPr/>
          <p:nvPr/>
        </p:nvSpPr>
        <p:spPr>
          <a:xfrm>
            <a:off x="1444866" y="866827"/>
            <a:ext cx="9107574" cy="523180"/>
          </a:xfrm>
          <a:prstGeom prst="rect">
            <a:avLst/>
          </a:prstGeom>
          <a:noFill/>
          <a:ln>
            <a:noFill/>
          </a:ln>
        </p:spPr>
        <p:txBody>
          <a:bodyPr spcFirstLastPara="1" wrap="square" lIns="91425" tIns="45700" rIns="91425" bIns="45700" anchor="t" anchorCtr="0">
            <a:spAutoFit/>
          </a:bodyPr>
          <a:lstStyle/>
          <a:p>
            <a:pPr marL="457200" marR="0" lvl="1" indent="0" algn="ctr" rtl="0">
              <a:lnSpc>
                <a:spcPct val="100000"/>
              </a:lnSpc>
              <a:spcBef>
                <a:spcPts val="0"/>
              </a:spcBef>
              <a:spcAft>
                <a:spcPts val="0"/>
              </a:spcAft>
              <a:buClr>
                <a:srgbClr val="000000"/>
              </a:buClr>
              <a:buSzPts val="2800"/>
              <a:buFont typeface="Arial"/>
              <a:buNone/>
            </a:pPr>
            <a:r>
              <a:rPr lang="fr-FR" sz="2800" b="1" i="0" u="none" strike="noStrike" cap="none" dirty="0">
                <a:solidFill>
                  <a:schemeClr val="dk2"/>
                </a:solidFill>
                <a:latin typeface="Calibri"/>
                <a:ea typeface="Calibri"/>
                <a:cs typeface="Calibri"/>
                <a:sym typeface="Calibri"/>
              </a:rPr>
              <a:t>SECTEUR DE LA SAMS ET PROGRAMMES HUMANITAIRES</a:t>
            </a:r>
            <a:r>
              <a:rPr lang="en-GB" sz="2800" b="1" i="0" u="none" strike="noStrike" cap="none" dirty="0">
                <a:solidFill>
                  <a:schemeClr val="dk2"/>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9"/>
          <p:cNvSpPr txBox="1">
            <a:spLocks noGrp="1"/>
          </p:cNvSpPr>
          <p:nvPr>
            <p:ph type="title"/>
          </p:nvPr>
        </p:nvSpPr>
        <p:spPr>
          <a:xfrm>
            <a:off x="2170175" y="2565053"/>
            <a:ext cx="7851649" cy="129708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PRÉVENIR LE TRAVAIL DES ENFANTS GRÂCE À DES PROGRAMMES DE QUALITÉ</a:t>
            </a: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1722</TotalTime>
  <Words>6663</Words>
  <Application>Microsoft Office PowerPoint</Application>
  <PresentationFormat>Grand écran</PresentationFormat>
  <Paragraphs>422</Paragraphs>
  <Slides>32</Slides>
  <Notes>32</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32</vt:i4>
      </vt:variant>
    </vt:vector>
  </HeadingPairs>
  <TitlesOfParts>
    <vt:vector size="38" baseType="lpstr">
      <vt:lpstr>Noto Sans Symbols</vt:lpstr>
      <vt:lpstr>Courier New</vt:lpstr>
      <vt:lpstr>Arial</vt:lpstr>
      <vt:lpstr>Helvetica Neue</vt:lpstr>
      <vt:lpstr>Calibri</vt:lpstr>
      <vt:lpstr>Office Theme</vt:lpstr>
      <vt:lpstr>Présentation PowerPoint</vt:lpstr>
      <vt:lpstr>Présentation PowerPoint</vt:lpstr>
      <vt:lpstr>Présentation PowerPoint</vt:lpstr>
      <vt:lpstr>DISCUSSION </vt:lpstr>
      <vt:lpstr>FACTEURS DE RISQUE ET DE PROTECTION</vt:lpstr>
      <vt:lpstr>FACTEURS DE RISQUE ET DE PROTECTION</vt:lpstr>
      <vt:lpstr>FACTEURS DE RISQUE ET DE PROTECTION</vt:lpstr>
      <vt:lpstr>FACTEURS DE RISQUE ET DE PROTECTION</vt:lpstr>
      <vt:lpstr>PRÉVENIR LE TRAVAIL DES ENFANTS GRÂCE À DES PROGRAMMES DE QUALITÉ</vt:lpstr>
      <vt:lpstr>Présentation PowerPoint</vt:lpstr>
      <vt:lpstr>Présentation PowerPoint</vt:lpstr>
      <vt:lpstr>COORDONNER L'ACTION DE SAMS POUR LUTTER CONTRE LE TRAVAIL DES ENFANTS </vt:lpstr>
      <vt:lpstr>Présentation PowerPoint</vt:lpstr>
      <vt:lpstr>Présentation PowerPoint</vt:lpstr>
      <vt:lpstr>Présentation PowerPoint</vt:lpstr>
      <vt:lpstr>Présentation PowerPoint</vt:lpstr>
      <vt:lpstr>Présentation PowerPoint</vt:lpstr>
      <vt:lpstr>PRÉVENIR LE TRAVAIL DES ENFANTS LIÉ À LA SAMS ET AUX PROGRAMMES ÉCONOMIQUES </vt:lpstr>
      <vt:lpstr>ACTIVITÉ : BONNES PRATIQUES, DÉFIS ET SOLUTIONS</vt:lpstr>
      <vt:lpstr>POINTS D'ENTRÉE ET MODÈLES DE PROGRAMMATION DE SAMS </vt:lpstr>
      <vt:lpstr>POINTS D'ENTRÉE ET MODÈLES DE PROGRAMMATION DE SAMS </vt:lpstr>
      <vt:lpstr>POINTS D'ENTRÉE ET MODÈLES DE PROGRAMMATION DE SAMS </vt:lpstr>
      <vt:lpstr>POINTS D'ENTRÉE ET MODÈLES DE PROGRAMMATION DE SAMS </vt:lpstr>
      <vt:lpstr>POINTS D'ENTRÉE ET MODÈLES DES PROGRAMMES DE SAMS </vt:lpstr>
      <vt:lpstr>POINTS D'ENTRÉE ET MODÈLES DES PROGRAMMES DE SAMS </vt:lpstr>
      <vt:lpstr>PRÉVENIR LE TRAVAIL DES ENFANTS : GRÂCE À DES PROGRAMMES SENSIBLES AU TRAVAIL DES ENFANTS </vt:lpstr>
      <vt:lpstr>Présentation PowerPoint</vt:lpstr>
      <vt:lpstr>Présentation PowerPoint</vt:lpstr>
      <vt:lpstr>Présentation PowerPoint</vt:lpstr>
      <vt:lpstr>Présentation PowerPoint</vt:lpstr>
      <vt:lpstr>ACTIVITÉ : PLANIFICATION D'ACTIONS POUR ÉLARGIR LES OPPORTUNITÉS DE LUTTE CONTRE LE TRAVAIL DES ENFANTS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115</cp:revision>
  <dcterms:created xsi:type="dcterms:W3CDTF">2017-12-20T18:51:03Z</dcterms:created>
  <dcterms:modified xsi:type="dcterms:W3CDTF">2023-05-15T16:38:37Z</dcterms:modified>
</cp:coreProperties>
</file>