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12192000" cy="6858000"/>
  <p:notesSz cx="6858000" cy="9144000"/>
  <p:embeddedFontLst>
    <p:embeddedFont>
      <p:font typeface="Calibri" panose="020F0502020204030204" pitchFamily="34" charset="0"/>
      <p:regular r:id="rId23"/>
      <p:bold r:id="rId24"/>
      <p:italic r:id="rId25"/>
      <p:boldItalic r:id="rId26"/>
    </p:embeddedFont>
    <p:embeddedFont>
      <p:font typeface="Helvetica Neue" panose="020B060402020202020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1" roundtripDataSignature="AMtx7mjhh6P2/MsexzRCJJMVuyycyhQa7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405" autoAdjust="0"/>
  </p:normalViewPr>
  <p:slideViewPr>
    <p:cSldViewPr snapToGrid="0">
      <p:cViewPr varScale="1">
        <p:scale>
          <a:sx n="71" d="100"/>
          <a:sy n="71" d="100"/>
        </p:scale>
        <p:origin x="1109"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‹N°›</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24" name="Google Shape;224;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94" name="Google Shape;294;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 name="Google Shape;299;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1" indent="0" algn="l" rtl="0">
              <a:spcBef>
                <a:spcPts val="0"/>
              </a:spcBef>
              <a:spcAft>
                <a:spcPts val="0"/>
              </a:spcAft>
              <a:buNone/>
            </a:pPr>
            <a:endParaRPr sz="1200" dirty="0">
              <a:solidFill>
                <a:schemeClr val="dk1"/>
              </a:solidFill>
              <a:latin typeface="Calibri"/>
              <a:ea typeface="Calibri"/>
              <a:cs typeface="Calibri"/>
              <a:sym typeface="Calibri"/>
            </a:endParaRPr>
          </a:p>
          <a:p>
            <a:pPr marL="457200" lvl="1"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300" name="Google Shape;300;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7" name="Google Shape;307;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Les actions clés comprennent :  </a:t>
            </a:r>
            <a:endParaRPr sz="100"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Contribuer à une stratégie globale sur le travail des enfants qui est ciblée, et qui est développée grâce à une coordination inter-agences.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Aider à identifier les acteurs clés qui peuvent contribuer au développement et/ou à la diffusion des messages clés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S'assurer que les canaux de communication sont accessibles aux enfants à risque et à leurs familles et utiliser une variété d'approches pour s'assurer qu'il existe des versions pour les enfants et les adultes difficiles à atteindre ou analphabètes</a:t>
            </a:r>
            <a:r>
              <a:rPr lang="en-GB" sz="1200" dirty="0">
                <a:solidFill>
                  <a:schemeClr val="dk1"/>
                </a:solidFill>
                <a:latin typeface="Calibri"/>
                <a:ea typeface="Calibri"/>
                <a:cs typeface="Calibri"/>
                <a:sym typeface="Calibri"/>
              </a:rPr>
              <a:t>.</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Identifier et atténuer les risques de désinformation ou de mauvaise utilisation de l'information qui peuvent conduire à la stigmatisation ou à la discrimination dans le contexte et être prêt à faire face à ces risques. Par exemple, la désinformation liée à l'impact néfaste du travail des enfants sur les enfants, au droit à l'éducation pour tous et aux enfants engagés dans les pires formes de travail des enfants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Une planification minutieuse et des messages coordonnés autour des pires formes de travail des enfants, particulièrement sensibles, telles que la traite, l'exploitation sexuelle commerciale, les activités illicites ou le recrutement d'enfants dans les forces armées ou les groupes armés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messages sur le travail des enfants doivent être intégrés dans une variété d'opportunités à travers les secteurs, comme dans les séances d'information et d'initiation, les initiatives de renforcement des capacités, les distributions, l'élaboration de programmes, les procédures de gestion de cas et les outils pour les gestionnaires de cas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Bien entendu, des ressources financières et humaines adéquates sont nécessaires pour mettre en œuvre de manière efficace et précise les messages sur le travail des enfants et elles doivent être planifiées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Enfin, les stratégies doivent tenir compte de la formation souvent spécialisée qui est nécessaire pour diffuser les messages sur le travail des enfants afin de s'assurer qu'ils sont précis, harmonisés et mis en œuvre conformément au principe « ne créer aucun préjudice ». Ceci est particulièrement important pour les questions sensibles, les PFTE et les domaines d'expertise spécifiques tels que l'éducation au risque des mines (ERM) pour les enfants qui travaillent, qui ne doit être menée que par des éducateurs ERM formés. Tous les partenaires impliqués dans la sensibilisation au travail des enfants doivent également être formés aux principes de protection de l'enfance, aux voies de référencement, aux politiques et procédures de sauvegarde et aux codes de conduite.</a:t>
            </a:r>
            <a:endParaRPr sz="1200" dirty="0">
              <a:solidFill>
                <a:schemeClr val="dk1"/>
              </a:solidFill>
              <a:latin typeface="Calibri"/>
              <a:ea typeface="Calibri"/>
              <a:cs typeface="Calibri"/>
              <a:sym typeface="Calibri"/>
            </a:endParaRPr>
          </a:p>
        </p:txBody>
      </p:sp>
      <p:sp>
        <p:nvSpPr>
          <p:cNvPr id="308" name="Google Shape;308;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5" name="Google Shape;315;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dirty="0">
                <a:solidFill>
                  <a:schemeClr val="dk1"/>
                </a:solidFill>
                <a:latin typeface="Calibri"/>
                <a:ea typeface="Calibri"/>
                <a:cs typeface="Calibri"/>
                <a:sym typeface="Calibri"/>
              </a:rPr>
              <a:t>Les opportunités peuvent inclure :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Des activités régulières de sensibilisation menées dans le cadre de différentes stratégies sectorielles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messages peuvent être distribués par le biais d'une série de canaux communautaires et médiatiques telles que des posters et des programmes radio, ou par le biais d'acteurs humanitaires au niveau communautaire, de partenaires nationaux et de volontaires, les communautés qui sont particulièrement vulnérables au travail des enfants peuvent être ciblées avec des messages adaptés, et des matériels peuvent être développés pour les acteurs humanitaires nationaux et internationaux qui fournissent des services essentiels</a:t>
            </a:r>
            <a:r>
              <a:rPr lang="en-GB"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Des campagnes telles que celles menées avec les secteurs de la santé et du travail pour aider à prévenir et à atténuer l'impact négatif du travail des enfants sur la santé des enfants ou associées à l'éducation sur les campagnes de retour à l'école ou à la promotion de discussions participatives sur le travail des enfants entre les parents et les dirigeants communautaires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commémoration de journées internationales de sensibilisation importantes, telles que la Journée mondiale contre le travail des enfants le 12 juin, la Journée mondiale des réfugiés le 20 juin, la Journée mondiale contre la traite des personnes le 30 juillet, la Journée mondiale de l'enfance le 20 novembre, peuvent toutes offrir des opportunités pour des événements et des activités avec les communautés touchées par la crise</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 développement de partenariats peut également être bénéfique. Par exemple, des ateliers médiatiques sur le travail des enfants peuvent contribuer à faire participer les journalistes, à mettre en lumière les problèmes émergents pendant la crise, à renforcer les messages clés, ou à établir un réseau médiatique contre le travail des enfants qui sera actif et apportera son soutien pendant l'action humanitaire. Les partenariats avec les employeurs locaux et les personnes influentes peuvent contribuer à communiquer des messages clés dans un langage que les employeurs acceptent plus facilement, parmi d'autres employeurs qu'ils identifient et avec lesquels ils sont en contact</a:t>
            </a:r>
            <a:r>
              <a:rPr lang="en-GB" sz="1200" dirty="0">
                <a:solidFill>
                  <a:schemeClr val="dk1"/>
                </a:solidFill>
                <a:latin typeface="Calibri"/>
                <a:ea typeface="Calibri"/>
                <a:cs typeface="Calibri"/>
                <a:sym typeface="Calibri"/>
              </a:rPr>
              <a:t>. </a:t>
            </a:r>
            <a:endParaRPr dirty="0"/>
          </a:p>
          <a:p>
            <a:pPr marL="628650" lvl="1" indent="-9525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p:txBody>
      </p:sp>
      <p:sp>
        <p:nvSpPr>
          <p:cNvPr id="316" name="Google Shape;316;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3" name="Google Shape;323;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fr-FR" dirty="0"/>
              <a:t>Identifier les organisations EXISTANTES dirigées par des enfants ou des jeunes</a:t>
            </a:r>
            <a:r>
              <a:rPr lang="en-GB" dirty="0"/>
              <a:t>. </a:t>
            </a:r>
            <a:endParaRPr dirty="0"/>
          </a:p>
          <a:p>
            <a:pPr marL="171450" lvl="0" indent="-171450" algn="l" rtl="0">
              <a:spcBef>
                <a:spcPts val="0"/>
              </a:spcBef>
              <a:spcAft>
                <a:spcPts val="0"/>
              </a:spcAft>
              <a:buClr>
                <a:schemeClr val="dk1"/>
              </a:buClr>
              <a:buSzPts val="1200"/>
              <a:buFont typeface="Arial"/>
              <a:buChar char="•"/>
            </a:pPr>
            <a:r>
              <a:rPr lang="fr-FR" dirty="0"/>
              <a:t>Déterminer si la participation des enfants est sûre et appropriée</a:t>
            </a:r>
            <a:r>
              <a:rPr lang="en-GB" dirty="0"/>
              <a:t>. </a:t>
            </a:r>
            <a:endParaRPr dirty="0"/>
          </a:p>
          <a:p>
            <a:pPr marL="171450" lvl="0" indent="-171450" algn="l" rtl="0">
              <a:spcBef>
                <a:spcPts val="0"/>
              </a:spcBef>
              <a:spcAft>
                <a:spcPts val="0"/>
              </a:spcAft>
              <a:buClr>
                <a:schemeClr val="dk1"/>
              </a:buClr>
              <a:buSzPts val="1200"/>
              <a:buFont typeface="Arial"/>
              <a:buChar char="•"/>
            </a:pPr>
            <a:r>
              <a:rPr lang="fr-FR" dirty="0"/>
              <a:t>Déterminer comment fournir un soutien pertinent pour permettre leur participation significative, et les protéger des risques potentiels liés à leur travail, à leur inscription à l'école ou à un contexte plus large</a:t>
            </a:r>
            <a:r>
              <a:rPr lang="en-GB" dirty="0"/>
              <a:t>. </a:t>
            </a:r>
            <a:endParaRPr dirty="0">
              <a:latin typeface="Helvetica Neue"/>
              <a:ea typeface="Helvetica Neue"/>
              <a:cs typeface="Helvetica Neue"/>
              <a:sym typeface="Helvetica Neue"/>
            </a:endParaRPr>
          </a:p>
          <a:p>
            <a:pPr marL="171450" lvl="0" indent="-171450" algn="l" rtl="0">
              <a:spcBef>
                <a:spcPts val="0"/>
              </a:spcBef>
              <a:spcAft>
                <a:spcPts val="0"/>
              </a:spcAft>
              <a:buClr>
                <a:schemeClr val="dk1"/>
              </a:buClr>
              <a:buSzPts val="1200"/>
              <a:buFont typeface="Arial"/>
              <a:buChar char="•"/>
            </a:pPr>
            <a:r>
              <a:rPr lang="fr-FR" dirty="0">
                <a:latin typeface="Helvetica Neue"/>
                <a:ea typeface="Helvetica Neue"/>
                <a:cs typeface="Helvetica Neue"/>
                <a:sym typeface="Helvetica Neue"/>
              </a:rPr>
              <a:t>Toujours protéger les enfants qui travaillent ; donner la priorité au principe « ne créer aucun préjudice » et à « l'intérêt supérieur » ; suivre les directives en matière de confidentialité et de protection des données ; prévenir et combattre la discrimination, l'intimidation et la désinformation sur le travail des enfants</a:t>
            </a:r>
            <a:r>
              <a:rPr lang="en-GB" sz="1200" dirty="0"/>
              <a:t>. </a:t>
            </a:r>
            <a:endParaRPr dirty="0"/>
          </a:p>
          <a:p>
            <a:pPr marL="0" lvl="0" indent="0" algn="l" rtl="0">
              <a:spcBef>
                <a:spcPts val="0"/>
              </a:spcBef>
              <a:spcAft>
                <a:spcPts val="0"/>
              </a:spcAft>
              <a:buNone/>
            </a:pPr>
            <a:endParaRPr dirty="0"/>
          </a:p>
        </p:txBody>
      </p:sp>
      <p:sp>
        <p:nvSpPr>
          <p:cNvPr id="324" name="Google Shape;324;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0" name="Google Shape;330;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914400" lvl="2"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331" name="Google Shape;331;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39" name="Google Shape;339;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4" name="Google Shape;344;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45" name="Google Shape;345;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2" name="Google Shape;352;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371600" lvl="3"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353" name="Google Shape;353;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1" name="Google Shape;361;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dirty="0">
                <a:solidFill>
                  <a:schemeClr val="dk1"/>
                </a:solidFill>
                <a:latin typeface="Calibri"/>
                <a:ea typeface="Calibri"/>
                <a:cs typeface="Calibri"/>
                <a:sym typeface="Calibri"/>
              </a:rPr>
              <a:t>Les actions clés incluent :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Utiliser des données et des informations fiables pour démontrer l'ampleur, la gravité et l'urgence des problèmes du travail des enfants dans le contexte, et pour faire valoir pourquoi le travail des enfants doit être une priorité dans la réponse humanitaire ; rassembler les informations de manière à ce que les liens entre la crise, les niveaux de vulnérabilité accrus et les facteurs de risque élevés du travail des enfants soient clairs ; fournir des informations sur les conséquences graves et néfastes du travail des enfants sur les enfants ; et contrer les hypothèses selon lesquelles les problèmes du travail des enfants sont causés uniquement par les normes sociales et « l'acceptation par la communauté » du travail des enfants</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Promouvoir un plaidoyer conjoint contre le travail des enfants entre les secteurs en incorporant les questions relatives au travail des enfants dans les plans de plaidoyer sectoriels ; en coordonnant les efforts de plaidoyer au niveau local, national ou régional pour mettre en évidence les principales préoccupations affectant les enfants dans les campagnes sur le travail des enfants, les conférences de donateurs ou les tables rondes ; ou en élaborant des supports de plaidoyer conjoints, tels que des dossiers thématiques, des rapports ou des appels à l'action</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Collaborer avec les partenaires de la protection de l'enfance et d'autres secteurs au niveau mondial, ainsi qu'avec d'autres membres clés de la communauté du travail des enfants, afin de contribuer à la base de données mondiale sur le travail des enfants dans l'action humanitaire</a:t>
            </a:r>
            <a:r>
              <a:rPr lang="en-GB" sz="1200" dirty="0">
                <a:solidFill>
                  <a:schemeClr val="dk1"/>
                </a:solidFill>
                <a:latin typeface="Calibri"/>
                <a:ea typeface="Calibri"/>
                <a:cs typeface="Calibri"/>
                <a:sym typeface="Calibri"/>
              </a:rPr>
              <a:t>. </a:t>
            </a:r>
            <a:endParaRPr dirty="0"/>
          </a:p>
          <a:p>
            <a:pPr marL="171450" lvl="0" indent="-95250" algn="l" rtl="0">
              <a:spcBef>
                <a:spcPts val="0"/>
              </a:spcBef>
              <a:spcAft>
                <a:spcPts val="0"/>
              </a:spcAft>
              <a:buClr>
                <a:schemeClr val="dk1"/>
              </a:buClr>
              <a:buSzPts val="1200"/>
              <a:buFont typeface="Arial"/>
              <a:buNone/>
            </a:pPr>
            <a:endParaRPr dirty="0"/>
          </a:p>
        </p:txBody>
      </p:sp>
      <p:sp>
        <p:nvSpPr>
          <p:cNvPr id="362" name="Google Shape;362;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32" name="Google Shape;23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9" name="Google Shape;369;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Il est important de bien comprendre les normes, les opinions et les raisons que les enfants, les tuteurs et les membres de la communauté ont et qui conduisent à l'acceptation ou au soutien du travail des enfants</a:t>
            </a:r>
            <a:r>
              <a:rPr lang="en-GB" sz="1200" dirty="0">
                <a:solidFill>
                  <a:schemeClr val="dk1"/>
                </a:solidFill>
                <a:latin typeface="Calibri"/>
                <a:ea typeface="Calibri"/>
                <a:cs typeface="Calibri"/>
                <a:sym typeface="Calibri"/>
              </a:rPr>
              <a:t>.</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communication et le plaidoyer sont un élément clé d'une programmation efficace de la prévention et de la réponse au travail des enfants dans les situations humanitaires et peuvent être un outil puissant pour habiliter les enfants qui travaillent à se faire entendre</a:t>
            </a:r>
            <a:r>
              <a:rPr lang="en-GB" sz="1200" dirty="0">
                <a:solidFill>
                  <a:schemeClr val="dk1"/>
                </a:solidFill>
                <a:latin typeface="Calibri"/>
                <a:ea typeface="Calibri"/>
                <a:cs typeface="Calibri"/>
                <a:sym typeface="Calibri"/>
              </a:rPr>
              <a:t>.</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Toute communication et tout plaidoyer doivent être fondés sur des preuves et une analyse de la situation dans le contexte, ainsi que la protection juridique des enfants et le cadre juridique du travail des enfants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Toute communication et tout plaidoyer doivent protéger les enfants et promouvoir leur intérêt supérieur.</a:t>
            </a:r>
            <a:endParaRPr dirty="0"/>
          </a:p>
        </p:txBody>
      </p:sp>
      <p:sp>
        <p:nvSpPr>
          <p:cNvPr id="370" name="Google Shape;370;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sz="1200" dirty="0"/>
          </a:p>
        </p:txBody>
      </p:sp>
      <p:sp>
        <p:nvSpPr>
          <p:cNvPr id="239" name="Google Shape;23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47" name="Google Shape;247;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La communication et le plaidoyer sont des éléments clés d'une programmation efficace de prévention et de réponse au travail des enfants dans les situations humanitaires et peuvent être un outil puissant permettant aux enfants qui travaillent de se faire entendre, de sensibiliser aux problèmes importants du travail des enfants et d'influencer les actions de divers acteurs responsables et ayants droit. Dans la mesure du possible, les messages sur le travail des enfants et les stratégies de communication doivent être élaborés avec les structures de coordination locales et couvrir différents sujets et canaux de communication tels que le texte, les images, l'audio, la vidéo, les médias sociaux et d'autres canaux. Les stratégies de communication peuvent cibler un éventail d'acteurs, notamment les enfants, les adolescents, les parents et les tuteurs, les écoles, les communautés, les acteurs gouvernementaux et non gouvernementaux, les donateurs, les employeurs et les acteurs du secteur privé.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56" name="Google Shape;256;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 name="Google Shape;261;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dirty="0"/>
              <a:t>Expliquez que :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transmission des messages et la communication sont un élément clé d'une programmation efficace de prévention et de réponse au travail des enfants dans les situations humanitaires et peuvent être un outil puissant permettant de donner aux enfants qui travaillent la possibilité d'être entendus, et de sensibiliser aux problèmes importants du travail des enfants et d'influencer les actions de divers acteurs responsables et ayants droit</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Dans la mesure du possible, les messages sur le travail des enfants doivent être élaborés avec les structures de coordination locales et couvrir différents sujets et canaux de communication tels que le texte, les images, l'audio, la vidéo, les médias sociaux et d'autres canaux</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communication peut cibler un éventail d'acteurs, notamment les enfants, les adolescents, les parents et les tuteurs, les écoles, les communautés, les acteurs gouvernementaux et non gouvernementaux, les donateurs, les employeurs et les acteurs du secteur privé</a:t>
            </a:r>
            <a:r>
              <a:rPr lang="en-GB" sz="1200" dirty="0">
                <a:solidFill>
                  <a:schemeClr val="dk1"/>
                </a:solidFill>
                <a:latin typeface="Calibri"/>
                <a:ea typeface="Calibri"/>
                <a:cs typeface="Calibri"/>
                <a:sym typeface="Calibri"/>
              </a:rPr>
              <a:t>. </a:t>
            </a:r>
            <a:endParaRPr dirty="0"/>
          </a:p>
          <a:p>
            <a:pPr marL="0" lvl="0" indent="0" algn="l" rtl="0">
              <a:spcBef>
                <a:spcPts val="0"/>
              </a:spcBef>
              <a:spcAft>
                <a:spcPts val="0"/>
              </a:spcAft>
              <a:buNone/>
            </a:pPr>
            <a:endParaRPr dirty="0"/>
          </a:p>
        </p:txBody>
      </p:sp>
      <p:sp>
        <p:nvSpPr>
          <p:cNvPr id="262" name="Google Shape;262;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9" name="Google Shape;269;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Expliquer que certaines des actions clés pour développer les messages clés sur le travail des enfants incluent qu'ils doivent être développés pour aborder les principaux facteurs de risque du travail des enfants et promouvoir un comportement sûr et protecteur parmi les enfants, les familles, les communautés, les employeurs et les autres acteurs responsables</a:t>
            </a:r>
            <a:r>
              <a:rPr lang="en-GB" sz="1200" dirty="0">
                <a:solidFill>
                  <a:schemeClr val="dk1"/>
                </a:solidFill>
                <a:latin typeface="Calibri"/>
                <a:ea typeface="Calibri"/>
                <a:cs typeface="Calibri"/>
                <a:sym typeface="Calibri"/>
              </a:rPr>
              <a:t>.</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messages doivent s'appuyer sur des faits issus de l'analyse situationnelle des principaux facteurs de risque du travail des enfants ou sur les causes communes de préjudice pour les enfants astreints au travail des enfants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Au niveau communautaire, les messages doivent s'appuyer sur une solide compréhension de l'enfance et des normes culturelles dans le contexte, et ils doivent être sensibles aux conceptions locales (erronées) concernant le travail sûr et approprié pour les enfants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enfants, les familles et les principaux acteurs communautaires doivent participer à l'élaboration de messages sur le travail des enfants adaptés à leur culture</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Lorsque la consultation n'est pas possible, les messages doivent être testés sur le terrain avant d'être diffusés à grande échelle</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messages doivent être favorables aux enfants, adaptés à leur âge, sensibles au genre et inclusifs pour tous les enfants à risque et leurs familles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messages doivent être adaptés à différents publics, problèmes et contextes tels que les enfants ou les communautés « difficiles à atteindre », les employeurs, etc</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Éviter les messages qui peuvent (re)traumatiser les enfants ou qui suscitent la peur, la division ou la violence</a:t>
            </a:r>
            <a:r>
              <a:rPr lang="en-GB" sz="1200" dirty="0">
                <a:solidFill>
                  <a:schemeClr val="dk1"/>
                </a:solidFill>
                <a:latin typeface="Calibri"/>
                <a:ea typeface="Calibri"/>
                <a:cs typeface="Calibri"/>
                <a:sym typeface="Calibri"/>
              </a:rPr>
              <a:t>.</a:t>
            </a:r>
            <a:endParaRPr dirty="0"/>
          </a:p>
          <a:p>
            <a:pPr marL="0" lvl="0" indent="0" algn="l" rtl="0">
              <a:spcBef>
                <a:spcPts val="0"/>
              </a:spcBef>
              <a:spcAft>
                <a:spcPts val="0"/>
              </a:spcAft>
              <a:buNone/>
            </a:pPr>
            <a:endParaRPr dirty="0"/>
          </a:p>
        </p:txBody>
      </p:sp>
      <p:sp>
        <p:nvSpPr>
          <p:cNvPr id="270" name="Google Shape;270;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 name="Google Shape;277;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914400" lvl="2"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78" name="Google Shape;278;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dirty="0"/>
          </a:p>
          <a:p>
            <a:pPr marL="0" lvl="0" indent="0" algn="l" rtl="0">
              <a:spcBef>
                <a:spcPts val="0"/>
              </a:spcBef>
              <a:spcAft>
                <a:spcPts val="0"/>
              </a:spcAft>
              <a:buNone/>
            </a:pPr>
            <a:r>
              <a:rPr lang="fr-FR" sz="1200" dirty="0">
                <a:solidFill>
                  <a:schemeClr val="dk1"/>
                </a:solidFill>
                <a:latin typeface="Calibri"/>
                <a:ea typeface="Calibri"/>
                <a:cs typeface="Calibri"/>
                <a:sym typeface="Calibri"/>
              </a:rPr>
              <a:t>Expliquez qu'une stratégie de transmission des messages sur le travail des enfants peut sensibiliser à une série de sujets présentés sur cette diapositive</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législation sur le travail des enfants doit inclure l'âge minimum de travail, ce qui est considéré comme du travail des enfants, les PFTE et les travaux dangereux, et le travail acceptable pour les adolescents au-dessus de l'âge minimum de travail</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facteurs de risque du travail des enfants et l'impact néfaste sur les enfants doivent prendre en compte les enfants d'âges, de genres, de handicaps différents et d'autres caractéristiques ou aspects de la diversité tels que la scolarisation, le statut d'accompagnement ou de déplacement, et l'importance de l'éducation doit prendre en compte son rôle dans la protection des enfants contre le travail des enfants et le rôle qu'elle peut jouer dans leur réhabilitation</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messages sur le rôle des acteurs responsables et des autres acteurs concernés, y compris les employeurs, doivent couvrir leurs responsabilités de fournir et de soutenir la prévention et la réponse au travail des enfants et à ses facteurs de risque, ainsi que les procédures de signalement et les voies de référencement qui couvrent les PFTE, et les services et le soutien disponibles</a:t>
            </a:r>
            <a:r>
              <a:rPr lang="en-GB" sz="1200" dirty="0">
                <a:solidFill>
                  <a:schemeClr val="dk1"/>
                </a:solidFill>
                <a:latin typeface="Calibri"/>
                <a:ea typeface="Calibri"/>
                <a:cs typeface="Calibri"/>
                <a:sym typeface="Calibri"/>
              </a:rPr>
              <a:t>. </a:t>
            </a:r>
            <a:endParaRPr dirty="0"/>
          </a:p>
        </p:txBody>
      </p:sp>
      <p:sp>
        <p:nvSpPr>
          <p:cNvPr id="287" name="Google Shape;287;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22"/>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4" name="Google Shape;14;p22"/>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15" name="Google Shape;15;p22"/>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22"/>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68"/>
        <p:cNvGrpSpPr/>
        <p:nvPr/>
      </p:nvGrpSpPr>
      <p:grpSpPr>
        <a:xfrm>
          <a:off x="0" y="0"/>
          <a:ext cx="0" cy="0"/>
          <a:chOff x="0" y="0"/>
          <a:chExt cx="0" cy="0"/>
        </a:xfrm>
      </p:grpSpPr>
      <p:sp>
        <p:nvSpPr>
          <p:cNvPr id="69" name="Google Shape;69;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70" name="Google Shape;70;p31"/>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016794"/>
              </a:solidFill>
              <a:latin typeface="Calibri"/>
              <a:ea typeface="Calibri"/>
              <a:cs typeface="Calibri"/>
              <a:sym typeface="Calibri"/>
            </a:endParaRPr>
          </a:p>
        </p:txBody>
      </p:sp>
      <p:pic>
        <p:nvPicPr>
          <p:cNvPr id="71" name="Google Shape;71;p31"/>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72" name="Google Shape;72;p31"/>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31"/>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31"/>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75"/>
        <p:cNvGrpSpPr/>
        <p:nvPr/>
      </p:nvGrpSpPr>
      <p:grpSpPr>
        <a:xfrm>
          <a:off x="0" y="0"/>
          <a:ext cx="0" cy="0"/>
          <a:chOff x="0" y="0"/>
          <a:chExt cx="0" cy="0"/>
        </a:xfrm>
      </p:grpSpPr>
      <p:grpSp>
        <p:nvGrpSpPr>
          <p:cNvPr id="76" name="Google Shape;76;p32"/>
          <p:cNvGrpSpPr/>
          <p:nvPr/>
        </p:nvGrpSpPr>
        <p:grpSpPr>
          <a:xfrm>
            <a:off x="0" y="5303520"/>
            <a:ext cx="12192000" cy="1639827"/>
            <a:chOff x="0" y="5303520"/>
            <a:chExt cx="12192000" cy="1639827"/>
          </a:xfrm>
        </p:grpSpPr>
        <p:pic>
          <p:nvPicPr>
            <p:cNvPr id="77" name="Google Shape;77;p32"/>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78" name="Google Shape;78;p32"/>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79" name="Google Shape;79;p3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32"/>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32"/>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82"/>
        <p:cNvGrpSpPr/>
        <p:nvPr/>
      </p:nvGrpSpPr>
      <p:grpSpPr>
        <a:xfrm>
          <a:off x="0" y="0"/>
          <a:ext cx="0" cy="0"/>
          <a:chOff x="0" y="0"/>
          <a:chExt cx="0" cy="0"/>
        </a:xfrm>
      </p:grpSpPr>
      <p:sp>
        <p:nvSpPr>
          <p:cNvPr id="83" name="Google Shape;83;p33"/>
          <p:cNvSpPr/>
          <p:nvPr/>
        </p:nvSpPr>
        <p:spPr>
          <a:xfrm>
            <a:off x="0" y="0"/>
            <a:ext cx="12192000" cy="6858000"/>
          </a:xfrm>
          <a:prstGeom prst="rect">
            <a:avLst/>
          </a:prstGeom>
          <a:solidFill>
            <a:srgbClr val="35B2B4">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84" name="Google Shape;84;p33"/>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 name="Google Shape;85;p33"/>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6" name="Google Shape;86;p33"/>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87"/>
        <p:cNvGrpSpPr/>
        <p:nvPr/>
      </p:nvGrpSpPr>
      <p:grpSpPr>
        <a:xfrm>
          <a:off x="0" y="0"/>
          <a:ext cx="0" cy="0"/>
          <a:chOff x="0" y="0"/>
          <a:chExt cx="0" cy="0"/>
        </a:xfrm>
      </p:grpSpPr>
      <p:sp>
        <p:nvSpPr>
          <p:cNvPr id="88" name="Google Shape;88;p34"/>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89" name="Google Shape;89;p34"/>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34"/>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 name="Google Shape;91;p34"/>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92"/>
        <p:cNvGrpSpPr/>
        <p:nvPr/>
      </p:nvGrpSpPr>
      <p:grpSpPr>
        <a:xfrm>
          <a:off x="0" y="0"/>
          <a:ext cx="0" cy="0"/>
          <a:chOff x="0" y="0"/>
          <a:chExt cx="0" cy="0"/>
        </a:xfrm>
      </p:grpSpPr>
      <p:sp>
        <p:nvSpPr>
          <p:cNvPr id="93" name="Google Shape;93;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94" name="Google Shape;94;p35"/>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016794"/>
              </a:solidFill>
              <a:latin typeface="Calibri"/>
              <a:ea typeface="Calibri"/>
              <a:cs typeface="Calibri"/>
              <a:sym typeface="Calibri"/>
            </a:endParaRPr>
          </a:p>
        </p:txBody>
      </p:sp>
      <p:pic>
        <p:nvPicPr>
          <p:cNvPr id="95" name="Google Shape;95;p35"/>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96" name="Google Shape;96;p35"/>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p35"/>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 name="Google Shape;98;p35"/>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99"/>
        <p:cNvGrpSpPr/>
        <p:nvPr/>
      </p:nvGrpSpPr>
      <p:grpSpPr>
        <a:xfrm>
          <a:off x="0" y="0"/>
          <a:ext cx="0" cy="0"/>
          <a:chOff x="0" y="0"/>
          <a:chExt cx="0" cy="0"/>
        </a:xfrm>
      </p:grpSpPr>
      <p:sp>
        <p:nvSpPr>
          <p:cNvPr id="100" name="Google Shape;100;p3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01" name="Google Shape;101;p36"/>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102" name="Google Shape;102;p36"/>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103" name="Google Shape;103;p36"/>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4" name="Google Shape;104;p36"/>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105"/>
        <p:cNvGrpSpPr/>
        <p:nvPr/>
      </p:nvGrpSpPr>
      <p:grpSpPr>
        <a:xfrm>
          <a:off x="0" y="0"/>
          <a:ext cx="0" cy="0"/>
          <a:chOff x="0" y="0"/>
          <a:chExt cx="0" cy="0"/>
        </a:xfrm>
      </p:grpSpPr>
      <p:sp>
        <p:nvSpPr>
          <p:cNvPr id="106" name="Google Shape;106;p37"/>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07" name="Google Shape;107;p37"/>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108" name="Google Shape;108;p37"/>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109" name="Google Shape;109;p37"/>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0" name="Google Shape;110;p37"/>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111"/>
        <p:cNvGrpSpPr/>
        <p:nvPr/>
      </p:nvGrpSpPr>
      <p:grpSpPr>
        <a:xfrm>
          <a:off x="0" y="0"/>
          <a:ext cx="0" cy="0"/>
          <a:chOff x="0" y="0"/>
          <a:chExt cx="0" cy="0"/>
        </a:xfrm>
      </p:grpSpPr>
      <p:sp>
        <p:nvSpPr>
          <p:cNvPr id="112" name="Google Shape;112;p3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13" name="Google Shape;113;p38"/>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114" name="Google Shape;114;p38"/>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115" name="Google Shape;115;p38"/>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 name="Google Shape;116;p38"/>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17"/>
        <p:cNvGrpSpPr/>
        <p:nvPr/>
      </p:nvGrpSpPr>
      <p:grpSpPr>
        <a:xfrm>
          <a:off x="0" y="0"/>
          <a:ext cx="0" cy="0"/>
          <a:chOff x="0" y="0"/>
          <a:chExt cx="0" cy="0"/>
        </a:xfrm>
      </p:grpSpPr>
      <p:grpSp>
        <p:nvGrpSpPr>
          <p:cNvPr id="118" name="Google Shape;118;p39"/>
          <p:cNvGrpSpPr/>
          <p:nvPr/>
        </p:nvGrpSpPr>
        <p:grpSpPr>
          <a:xfrm>
            <a:off x="0" y="5303520"/>
            <a:ext cx="12192000" cy="1639827"/>
            <a:chOff x="0" y="5303520"/>
            <a:chExt cx="12192000" cy="1639827"/>
          </a:xfrm>
        </p:grpSpPr>
        <p:pic>
          <p:nvPicPr>
            <p:cNvPr id="119" name="Google Shape;119;p39"/>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20" name="Google Shape;120;p39"/>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21" name="Google Shape;121;p3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2" name="Google Shape;122;p39"/>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3" name="Google Shape;123;p39"/>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24"/>
        <p:cNvGrpSpPr/>
        <p:nvPr/>
      </p:nvGrpSpPr>
      <p:grpSpPr>
        <a:xfrm>
          <a:off x="0" y="0"/>
          <a:ext cx="0" cy="0"/>
          <a:chOff x="0" y="0"/>
          <a:chExt cx="0" cy="0"/>
        </a:xfrm>
      </p:grpSpPr>
      <p:sp>
        <p:nvSpPr>
          <p:cNvPr id="125" name="Google Shape;125;p4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6" name="Google Shape;126;p40"/>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7" name="Google Shape;127;p40"/>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28" name="Google Shape;128;p40"/>
          <p:cNvGrpSpPr/>
          <p:nvPr/>
        </p:nvGrpSpPr>
        <p:grpSpPr>
          <a:xfrm>
            <a:off x="0" y="5303520"/>
            <a:ext cx="12192000" cy="1639827"/>
            <a:chOff x="0" y="5303520"/>
            <a:chExt cx="12192000" cy="1639827"/>
          </a:xfrm>
        </p:grpSpPr>
        <p:pic>
          <p:nvPicPr>
            <p:cNvPr id="129" name="Google Shape;129;p40"/>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30" name="Google Shape;130;p40"/>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23"/>
          <p:cNvSpPr/>
          <p:nvPr/>
        </p:nvSpPr>
        <p:spPr>
          <a:xfrm>
            <a:off x="0" y="0"/>
            <a:ext cx="12192000" cy="6858000"/>
          </a:xfrm>
          <a:prstGeom prst="rect">
            <a:avLst/>
          </a:prstGeom>
          <a:solidFill>
            <a:srgbClr val="026794">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19" name="Google Shape;19;p23"/>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23"/>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23"/>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31"/>
        <p:cNvGrpSpPr/>
        <p:nvPr/>
      </p:nvGrpSpPr>
      <p:grpSpPr>
        <a:xfrm>
          <a:off x="0" y="0"/>
          <a:ext cx="0" cy="0"/>
          <a:chOff x="0" y="0"/>
          <a:chExt cx="0" cy="0"/>
        </a:xfrm>
      </p:grpSpPr>
      <p:grpSp>
        <p:nvGrpSpPr>
          <p:cNvPr id="132" name="Google Shape;132;p41"/>
          <p:cNvGrpSpPr/>
          <p:nvPr/>
        </p:nvGrpSpPr>
        <p:grpSpPr>
          <a:xfrm>
            <a:off x="0" y="5303520"/>
            <a:ext cx="12192000" cy="1639827"/>
            <a:chOff x="0" y="5303520"/>
            <a:chExt cx="12192000" cy="1639827"/>
          </a:xfrm>
        </p:grpSpPr>
        <p:pic>
          <p:nvPicPr>
            <p:cNvPr id="133" name="Google Shape;133;p41"/>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34" name="Google Shape;134;p41"/>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35" name="Google Shape;135;p41"/>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6" name="Google Shape;136;p41"/>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7" name="Google Shape;137;p41"/>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38"/>
        <p:cNvGrpSpPr/>
        <p:nvPr/>
      </p:nvGrpSpPr>
      <p:grpSpPr>
        <a:xfrm>
          <a:off x="0" y="0"/>
          <a:ext cx="0" cy="0"/>
          <a:chOff x="0" y="0"/>
          <a:chExt cx="0" cy="0"/>
        </a:xfrm>
      </p:grpSpPr>
      <p:sp>
        <p:nvSpPr>
          <p:cNvPr id="139" name="Google Shape;139;p42"/>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40" name="Google Shape;140;p42"/>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41" name="Google Shape;141;p42"/>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142" name="Google Shape;142;p42"/>
          <p:cNvSpPr>
            <a:spLocks noGrp="1"/>
          </p:cNvSpPr>
          <p:nvPr>
            <p:ph type="pic" idx="2"/>
          </p:nvPr>
        </p:nvSpPr>
        <p:spPr>
          <a:xfrm>
            <a:off x="0" y="0"/>
            <a:ext cx="4340225" cy="6858000"/>
          </a:xfrm>
          <a:prstGeom prst="rect">
            <a:avLst/>
          </a:prstGeom>
          <a:noFill/>
          <a:ln>
            <a:noFill/>
          </a:ln>
        </p:spPr>
      </p:sp>
      <p:sp>
        <p:nvSpPr>
          <p:cNvPr id="143" name="Google Shape;143;p42"/>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44"/>
        <p:cNvGrpSpPr/>
        <p:nvPr/>
      </p:nvGrpSpPr>
      <p:grpSpPr>
        <a:xfrm>
          <a:off x="0" y="0"/>
          <a:ext cx="0" cy="0"/>
          <a:chOff x="0" y="0"/>
          <a:chExt cx="0" cy="0"/>
        </a:xfrm>
      </p:grpSpPr>
      <p:sp>
        <p:nvSpPr>
          <p:cNvPr id="145" name="Google Shape;145;p43"/>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46" name="Google Shape;146;p43"/>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47" name="Google Shape;147;p43"/>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148" name="Google Shape;148;p43"/>
          <p:cNvSpPr>
            <a:spLocks noGrp="1"/>
          </p:cNvSpPr>
          <p:nvPr>
            <p:ph type="pic" idx="2"/>
          </p:nvPr>
        </p:nvSpPr>
        <p:spPr>
          <a:xfrm>
            <a:off x="0" y="0"/>
            <a:ext cx="4340225" cy="6858000"/>
          </a:xfrm>
          <a:prstGeom prst="rect">
            <a:avLst/>
          </a:prstGeom>
          <a:noFill/>
          <a:ln>
            <a:noFill/>
          </a:ln>
        </p:spPr>
      </p:sp>
      <p:sp>
        <p:nvSpPr>
          <p:cNvPr id="149" name="Google Shape;149;p43"/>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50"/>
        <p:cNvGrpSpPr/>
        <p:nvPr/>
      </p:nvGrpSpPr>
      <p:grpSpPr>
        <a:xfrm>
          <a:off x="0" y="0"/>
          <a:ext cx="0" cy="0"/>
          <a:chOff x="0" y="0"/>
          <a:chExt cx="0" cy="0"/>
        </a:xfrm>
      </p:grpSpPr>
      <p:sp>
        <p:nvSpPr>
          <p:cNvPr id="151" name="Google Shape;151;p44"/>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52" name="Google Shape;152;p44"/>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53" name="Google Shape;153;p44"/>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154" name="Google Shape;154;p44"/>
          <p:cNvSpPr>
            <a:spLocks noGrp="1"/>
          </p:cNvSpPr>
          <p:nvPr>
            <p:ph type="pic" idx="2"/>
          </p:nvPr>
        </p:nvSpPr>
        <p:spPr>
          <a:xfrm>
            <a:off x="0" y="0"/>
            <a:ext cx="4340225" cy="6858000"/>
          </a:xfrm>
          <a:prstGeom prst="rect">
            <a:avLst/>
          </a:prstGeom>
          <a:noFill/>
          <a:ln>
            <a:noFill/>
          </a:ln>
        </p:spPr>
      </p:sp>
      <p:sp>
        <p:nvSpPr>
          <p:cNvPr id="155" name="Google Shape;155;p44"/>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56"/>
        <p:cNvGrpSpPr/>
        <p:nvPr/>
      </p:nvGrpSpPr>
      <p:grpSpPr>
        <a:xfrm>
          <a:off x="0" y="0"/>
          <a:ext cx="0" cy="0"/>
          <a:chOff x="0" y="0"/>
          <a:chExt cx="0" cy="0"/>
        </a:xfrm>
      </p:grpSpPr>
      <p:sp>
        <p:nvSpPr>
          <p:cNvPr id="157" name="Google Shape;157;p45"/>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58" name="Google Shape;158;p45"/>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59" name="Google Shape;159;p45"/>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160" name="Google Shape;160;p45"/>
          <p:cNvSpPr>
            <a:spLocks noGrp="1"/>
          </p:cNvSpPr>
          <p:nvPr>
            <p:ph type="pic" idx="2"/>
          </p:nvPr>
        </p:nvSpPr>
        <p:spPr>
          <a:xfrm>
            <a:off x="0" y="0"/>
            <a:ext cx="4340225" cy="6858000"/>
          </a:xfrm>
          <a:prstGeom prst="rect">
            <a:avLst/>
          </a:prstGeom>
          <a:noFill/>
          <a:ln>
            <a:noFill/>
          </a:ln>
        </p:spPr>
      </p:sp>
      <p:sp>
        <p:nvSpPr>
          <p:cNvPr id="161" name="Google Shape;161;p45"/>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62"/>
        <p:cNvGrpSpPr/>
        <p:nvPr/>
      </p:nvGrpSpPr>
      <p:grpSpPr>
        <a:xfrm>
          <a:off x="0" y="0"/>
          <a:ext cx="0" cy="0"/>
          <a:chOff x="0" y="0"/>
          <a:chExt cx="0" cy="0"/>
        </a:xfrm>
      </p:grpSpPr>
      <p:sp>
        <p:nvSpPr>
          <p:cNvPr id="163" name="Google Shape;163;p46"/>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grpSp>
        <p:nvGrpSpPr>
          <p:cNvPr id="164" name="Google Shape;164;p46"/>
          <p:cNvGrpSpPr/>
          <p:nvPr/>
        </p:nvGrpSpPr>
        <p:grpSpPr>
          <a:xfrm>
            <a:off x="-208788" y="0"/>
            <a:ext cx="12609576" cy="2174490"/>
            <a:chOff x="0" y="5043119"/>
            <a:chExt cx="12192000" cy="1814883"/>
          </a:xfrm>
        </p:grpSpPr>
        <p:pic>
          <p:nvPicPr>
            <p:cNvPr id="165" name="Google Shape;165;p46"/>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66" name="Google Shape;166;p46"/>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67" name="Google Shape;167;p46"/>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68" name="Google Shape;168;p46"/>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9" name="Google Shape;169;p46"/>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0" name="Google Shape;170;p46"/>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1" name="Google Shape;171;p46"/>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2" name="Google Shape;172;p46"/>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3" name="Google Shape;173;p46"/>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4" name="Google Shape;174;p46"/>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75"/>
        <p:cNvGrpSpPr/>
        <p:nvPr/>
      </p:nvGrpSpPr>
      <p:grpSpPr>
        <a:xfrm>
          <a:off x="0" y="0"/>
          <a:ext cx="0" cy="0"/>
          <a:chOff x="0" y="0"/>
          <a:chExt cx="0" cy="0"/>
        </a:xfrm>
      </p:grpSpPr>
      <p:sp>
        <p:nvSpPr>
          <p:cNvPr id="176" name="Google Shape;176;p47"/>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grpSp>
        <p:nvGrpSpPr>
          <p:cNvPr id="177" name="Google Shape;177;p47"/>
          <p:cNvGrpSpPr/>
          <p:nvPr/>
        </p:nvGrpSpPr>
        <p:grpSpPr>
          <a:xfrm>
            <a:off x="-208788" y="0"/>
            <a:ext cx="12609576" cy="2174490"/>
            <a:chOff x="0" y="5043119"/>
            <a:chExt cx="12192000" cy="1814883"/>
          </a:xfrm>
        </p:grpSpPr>
        <p:pic>
          <p:nvPicPr>
            <p:cNvPr id="178" name="Google Shape;178;p47"/>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9" name="Google Shape;179;p47"/>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80" name="Google Shape;180;p47"/>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1" name="Google Shape;181;p47"/>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2" name="Google Shape;182;p47"/>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3" name="Google Shape;183;p47"/>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4" name="Google Shape;184;p47"/>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p47"/>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6" name="Google Shape;186;p47"/>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7" name="Google Shape;187;p47"/>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88"/>
        <p:cNvGrpSpPr/>
        <p:nvPr/>
      </p:nvGrpSpPr>
      <p:grpSpPr>
        <a:xfrm>
          <a:off x="0" y="0"/>
          <a:ext cx="0" cy="0"/>
          <a:chOff x="0" y="0"/>
          <a:chExt cx="0" cy="0"/>
        </a:xfrm>
      </p:grpSpPr>
      <p:sp>
        <p:nvSpPr>
          <p:cNvPr id="189" name="Google Shape;189;p48"/>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grpSp>
        <p:nvGrpSpPr>
          <p:cNvPr id="190" name="Google Shape;190;p48"/>
          <p:cNvGrpSpPr/>
          <p:nvPr/>
        </p:nvGrpSpPr>
        <p:grpSpPr>
          <a:xfrm>
            <a:off x="-208788" y="0"/>
            <a:ext cx="12609576" cy="2174490"/>
            <a:chOff x="0" y="5043119"/>
            <a:chExt cx="12192000" cy="1814883"/>
          </a:xfrm>
        </p:grpSpPr>
        <p:pic>
          <p:nvPicPr>
            <p:cNvPr id="191" name="Google Shape;191;p48"/>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92" name="Google Shape;192;p48"/>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93" name="Google Shape;193;p48"/>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94" name="Google Shape;194;p48"/>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5" name="Google Shape;195;p48"/>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6" name="Google Shape;196;p48"/>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7" name="Google Shape;197;p48"/>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8" name="Google Shape;198;p48"/>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 name="Google Shape;199;p48"/>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0" name="Google Shape;200;p48"/>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201"/>
        <p:cNvGrpSpPr/>
        <p:nvPr/>
      </p:nvGrpSpPr>
      <p:grpSpPr>
        <a:xfrm>
          <a:off x="0" y="0"/>
          <a:ext cx="0" cy="0"/>
          <a:chOff x="0" y="0"/>
          <a:chExt cx="0" cy="0"/>
        </a:xfrm>
      </p:grpSpPr>
      <p:sp>
        <p:nvSpPr>
          <p:cNvPr id="202" name="Google Shape;202;p49"/>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grpSp>
        <p:nvGrpSpPr>
          <p:cNvPr id="203" name="Google Shape;203;p49"/>
          <p:cNvGrpSpPr/>
          <p:nvPr/>
        </p:nvGrpSpPr>
        <p:grpSpPr>
          <a:xfrm>
            <a:off x="-208788" y="0"/>
            <a:ext cx="12609576" cy="2174490"/>
            <a:chOff x="0" y="5043119"/>
            <a:chExt cx="12192000" cy="1814883"/>
          </a:xfrm>
        </p:grpSpPr>
        <p:pic>
          <p:nvPicPr>
            <p:cNvPr id="204" name="Google Shape;204;p49"/>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205" name="Google Shape;205;p49"/>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206" name="Google Shape;206;p49"/>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207" name="Google Shape;207;p49"/>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8" name="Google Shape;208;p49"/>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9" name="Google Shape;209;p49"/>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0" name="Google Shape;210;p49"/>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1" name="Google Shape;211;p49"/>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2" name="Google Shape;212;p49"/>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3" name="Google Shape;213;p49"/>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214"/>
        <p:cNvGrpSpPr/>
        <p:nvPr/>
      </p:nvGrpSpPr>
      <p:grpSpPr>
        <a:xfrm>
          <a:off x="0" y="0"/>
          <a:ext cx="0" cy="0"/>
          <a:chOff x="0" y="0"/>
          <a:chExt cx="0" cy="0"/>
        </a:xfrm>
      </p:grpSpPr>
      <p:sp>
        <p:nvSpPr>
          <p:cNvPr id="215" name="Google Shape;215;p50"/>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216" name="Google Shape;216;p50"/>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217" name="Google Shape;217;p50"/>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218" name="Google Shape;218;p50"/>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9" name="Google Shape;219;p50"/>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0" name="Google Shape;220;p50"/>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24"/>
          <p:cNvSpPr/>
          <p:nvPr/>
        </p:nvSpPr>
        <p:spPr>
          <a:xfrm>
            <a:off x="0" y="0"/>
            <a:ext cx="12192000" cy="6858000"/>
          </a:xfrm>
          <a:prstGeom prst="rect">
            <a:avLst/>
          </a:prstGeom>
          <a:solidFill>
            <a:srgbClr val="97467D">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24" name="Google Shape;24;p24"/>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24"/>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24"/>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1"/>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27"/>
        <p:cNvGrpSpPr/>
        <p:nvPr/>
      </p:nvGrpSpPr>
      <p:grpSpPr>
        <a:xfrm>
          <a:off x="0" y="0"/>
          <a:ext cx="0" cy="0"/>
          <a:chOff x="0" y="0"/>
          <a:chExt cx="0" cy="0"/>
        </a:xfrm>
      </p:grpSpPr>
      <p:sp>
        <p:nvSpPr>
          <p:cNvPr id="28" name="Google Shape;28;p2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29" name="Google Shape;29;p25"/>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30" name="Google Shape;30;p25"/>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31" name="Google Shape;31;p25"/>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25"/>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33"/>
        <p:cNvGrpSpPr/>
        <p:nvPr/>
      </p:nvGrpSpPr>
      <p:grpSpPr>
        <a:xfrm>
          <a:off x="0" y="0"/>
          <a:ext cx="0" cy="0"/>
          <a:chOff x="0" y="0"/>
          <a:chExt cx="0" cy="0"/>
        </a:xfrm>
      </p:grpSpPr>
      <p:sp>
        <p:nvSpPr>
          <p:cNvPr id="34" name="Google Shape;34;p26"/>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35" name="Google Shape;35;p26"/>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36" name="Google Shape;36;p26"/>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37" name="Google Shape;37;p26"/>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38" name="Google Shape;38;p26"/>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26"/>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40"/>
        <p:cNvGrpSpPr/>
        <p:nvPr/>
      </p:nvGrpSpPr>
      <p:grpSpPr>
        <a:xfrm>
          <a:off x="0" y="0"/>
          <a:ext cx="0" cy="0"/>
          <a:chOff x="0" y="0"/>
          <a:chExt cx="0" cy="0"/>
        </a:xfrm>
      </p:grpSpPr>
      <p:sp>
        <p:nvSpPr>
          <p:cNvPr id="41" name="Google Shape;41;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2" name="Google Shape;42;p27"/>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016794"/>
              </a:solidFill>
              <a:latin typeface="Calibri"/>
              <a:ea typeface="Calibri"/>
              <a:cs typeface="Calibri"/>
              <a:sym typeface="Calibri"/>
            </a:endParaRPr>
          </a:p>
        </p:txBody>
      </p:sp>
      <p:pic>
        <p:nvPicPr>
          <p:cNvPr id="43" name="Google Shape;43;p27"/>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44" name="Google Shape;44;p27"/>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27"/>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27"/>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47"/>
        <p:cNvGrpSpPr/>
        <p:nvPr/>
      </p:nvGrpSpPr>
      <p:grpSpPr>
        <a:xfrm>
          <a:off x="0" y="0"/>
          <a:ext cx="0" cy="0"/>
          <a:chOff x="0" y="0"/>
          <a:chExt cx="0" cy="0"/>
        </a:xfrm>
      </p:grpSpPr>
      <p:sp>
        <p:nvSpPr>
          <p:cNvPr id="48" name="Google Shape;48;p28"/>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49" name="Google Shape;49;p28"/>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50" name="Google Shape;50;p28"/>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51" name="Google Shape;51;p28"/>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52" name="Google Shape;52;p28"/>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3" name="Google Shape;53;p28"/>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54"/>
        <p:cNvGrpSpPr/>
        <p:nvPr/>
      </p:nvGrpSpPr>
      <p:grpSpPr>
        <a:xfrm>
          <a:off x="0" y="0"/>
          <a:ext cx="0" cy="0"/>
          <a:chOff x="0" y="0"/>
          <a:chExt cx="0" cy="0"/>
        </a:xfrm>
      </p:grpSpPr>
      <p:sp>
        <p:nvSpPr>
          <p:cNvPr id="55" name="Google Shape;55;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6" name="Google Shape;56;p29"/>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016794"/>
              </a:solidFill>
              <a:latin typeface="Calibri"/>
              <a:ea typeface="Calibri"/>
              <a:cs typeface="Calibri"/>
              <a:sym typeface="Calibri"/>
            </a:endParaRPr>
          </a:p>
        </p:txBody>
      </p:sp>
      <p:pic>
        <p:nvPicPr>
          <p:cNvPr id="57" name="Google Shape;57;p29"/>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58" name="Google Shape;58;p2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29"/>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2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61"/>
        <p:cNvGrpSpPr/>
        <p:nvPr/>
      </p:nvGrpSpPr>
      <p:grpSpPr>
        <a:xfrm>
          <a:off x="0" y="0"/>
          <a:ext cx="0" cy="0"/>
          <a:chOff x="0" y="0"/>
          <a:chExt cx="0" cy="0"/>
        </a:xfrm>
      </p:grpSpPr>
      <p:sp>
        <p:nvSpPr>
          <p:cNvPr id="62" name="Google Shape;62;p30"/>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63" name="Google Shape;63;p30"/>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64" name="Google Shape;64;p30"/>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65" name="Google Shape;65;p30"/>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66" name="Google Shape;66;p30"/>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30"/>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
          <p:cNvSpPr/>
          <p:nvPr/>
        </p:nvSpPr>
        <p:spPr>
          <a:xfrm>
            <a:off x="4512366" y="3588025"/>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227" name="Google Shape;227;p1"/>
          <p:cNvPicPr preferRelativeResize="0"/>
          <p:nvPr/>
        </p:nvPicPr>
        <p:blipFill rotWithShape="1">
          <a:blip r:embed="rId3">
            <a:alphaModFix/>
          </a:blip>
          <a:srcRect/>
          <a:stretch/>
        </p:blipFill>
        <p:spPr>
          <a:xfrm>
            <a:off x="4512366" y="4323522"/>
            <a:ext cx="7629434" cy="2175836"/>
          </a:xfrm>
          <a:prstGeom prst="rect">
            <a:avLst/>
          </a:prstGeom>
          <a:noFill/>
          <a:ln>
            <a:noFill/>
          </a:ln>
        </p:spPr>
      </p:pic>
      <p:sp>
        <p:nvSpPr>
          <p:cNvPr id="228" name="Google Shape;228;p1"/>
          <p:cNvSpPr txBox="1"/>
          <p:nvPr/>
        </p:nvSpPr>
        <p:spPr>
          <a:xfrm>
            <a:off x="5036708" y="358642"/>
            <a:ext cx="6580750" cy="2156254"/>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35B2B4"/>
              </a:buClr>
              <a:buSzPts val="4400"/>
              <a:buFont typeface="Arial"/>
              <a:buNone/>
            </a:pPr>
            <a:r>
              <a:rPr lang="en-US" sz="4400" b="1" i="0" u="none" strike="noStrike" cap="none" dirty="0">
                <a:solidFill>
                  <a:srgbClr val="35B2B4"/>
                </a:solidFill>
                <a:latin typeface="Helvetica Neue"/>
                <a:ea typeface="Helvetica Neue"/>
                <a:cs typeface="Helvetica Neue"/>
                <a:sym typeface="Helvetica Neue"/>
              </a:rPr>
              <a:t>KIT DE FORMATION</a:t>
            </a:r>
            <a:r>
              <a:rPr lang="en-GB" sz="4400" b="1" i="0" u="none" strike="noStrike" cap="none" dirty="0">
                <a:solidFill>
                  <a:srgbClr val="35B2B4"/>
                </a:solidFill>
                <a:latin typeface="Helvetica Neue"/>
                <a:ea typeface="Helvetica Neue"/>
                <a:cs typeface="Helvetica Neue"/>
                <a:sym typeface="Helvetica Neue"/>
              </a:rPr>
              <a:t> </a:t>
            </a:r>
            <a:endParaRPr dirty="0"/>
          </a:p>
          <a:p>
            <a:pPr marL="0" marR="0" lvl="0" indent="0" algn="r" rtl="0">
              <a:lnSpc>
                <a:spcPct val="90000"/>
              </a:lnSpc>
              <a:spcBef>
                <a:spcPts val="1000"/>
              </a:spcBef>
              <a:spcAft>
                <a:spcPts val="0"/>
              </a:spcAft>
              <a:buClr>
                <a:schemeClr val="dk1"/>
              </a:buClr>
              <a:buSzPts val="3600"/>
              <a:buFont typeface="Arial"/>
              <a:buNone/>
            </a:pPr>
            <a:endParaRPr sz="3600" b="1" i="0" u="none" strike="noStrike" cap="none" dirty="0">
              <a:solidFill>
                <a:srgbClr val="405E79"/>
              </a:solidFill>
              <a:latin typeface="Helvetica Neue"/>
              <a:ea typeface="Helvetica Neue"/>
              <a:cs typeface="Helvetica Neue"/>
              <a:sym typeface="Helvetica Neue"/>
            </a:endParaRPr>
          </a:p>
          <a:p>
            <a:pPr algn="r">
              <a:lnSpc>
                <a:spcPct val="90000"/>
              </a:lnSpc>
              <a:spcBef>
                <a:spcPts val="1000"/>
              </a:spcBef>
              <a:buClr>
                <a:srgbClr val="AC6B97"/>
              </a:buClr>
              <a:buSzPts val="3600"/>
            </a:pPr>
            <a:r>
              <a:rPr lang="fr-FR" sz="3600" b="1" i="0" u="none" strike="noStrike" cap="none" dirty="0">
                <a:solidFill>
                  <a:srgbClr val="AC6B97"/>
                </a:solidFill>
                <a:latin typeface="Helvetica Neue"/>
                <a:ea typeface="Helvetica Neue"/>
                <a:cs typeface="Helvetica Neue"/>
                <a:sym typeface="Helvetica Neue"/>
              </a:rPr>
              <a:t>BOÎTE À OUTILS INTER-AGENCES : PRÉVENTION ET RÉPONSE AU TRAVAIL DES ENFANTS DANS L'ACTION HUMANITAIRE</a:t>
            </a:r>
          </a:p>
          <a:p>
            <a:pPr marL="0" marR="0" lvl="0" indent="0" algn="r" rtl="0">
              <a:lnSpc>
                <a:spcPct val="90000"/>
              </a:lnSpc>
              <a:spcBef>
                <a:spcPts val="1000"/>
              </a:spcBef>
              <a:spcAft>
                <a:spcPts val="0"/>
              </a:spcAft>
              <a:buClr>
                <a:srgbClr val="AC6B97"/>
              </a:buClr>
              <a:buSzPts val="3600"/>
              <a:buFont typeface="Arial"/>
              <a:buNone/>
            </a:pPr>
            <a:r>
              <a:rPr lang="en-GB" sz="3600" b="1" i="0" u="none" strike="noStrike" cap="none" dirty="0">
                <a:solidFill>
                  <a:srgbClr val="AC6B97"/>
                </a:solidFill>
                <a:latin typeface="Helvetica Neue"/>
                <a:ea typeface="Helvetica Neue"/>
                <a:cs typeface="Helvetica Neue"/>
                <a:sym typeface="Helvetica Neue"/>
              </a:rPr>
              <a:t>  </a:t>
            </a:r>
            <a:endParaRPr sz="3600" b="1" i="0" u="none" strike="noStrike" cap="none" dirty="0">
              <a:solidFill>
                <a:srgbClr val="AC6B97"/>
              </a:solidFill>
              <a:latin typeface="Helvetica Neue"/>
              <a:ea typeface="Helvetica Neue"/>
              <a:cs typeface="Helvetica Neue"/>
              <a:sym typeface="Helvetica Neue"/>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10"/>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ts val="3200"/>
              <a:buFont typeface="Helvetica Neue"/>
              <a:buNone/>
            </a:pPr>
            <a:r>
              <a:rPr lang="fr-FR" sz="3000" dirty="0">
                <a:latin typeface="Helvetica Neue"/>
                <a:ea typeface="Helvetica Neue"/>
                <a:cs typeface="Helvetica Neue"/>
                <a:sym typeface="Helvetica Neue"/>
              </a:rPr>
              <a:t>DÉVELOPPER DES STRATÉGIES DE COMMUNICATION ET DE MESSAGERIE SUR LE TRAVAIL DES ENFANTS</a:t>
            </a:r>
            <a:br>
              <a:rPr lang="en-GB" dirty="0"/>
            </a:b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11"/>
          <p:cNvSpPr txBox="1">
            <a:spLocks noGrp="1"/>
          </p:cNvSpPr>
          <p:nvPr>
            <p:ph type="body" idx="2"/>
          </p:nvPr>
        </p:nvSpPr>
        <p:spPr>
          <a:xfrm>
            <a:off x="4100512" y="2038270"/>
            <a:ext cx="7443787" cy="4052287"/>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4"/>
              </a:buClr>
              <a:buSzPts val="2800"/>
              <a:buChar char="•"/>
            </a:pPr>
            <a:r>
              <a:rPr lang="fr-FR" dirty="0"/>
              <a:t>Une compréhension du cadre juridique du travail des enfants et des droits de l'enfant</a:t>
            </a:r>
            <a:r>
              <a:rPr lang="en-GB" dirty="0"/>
              <a:t> </a:t>
            </a:r>
            <a:endParaRPr dirty="0"/>
          </a:p>
          <a:p>
            <a:pPr marL="228600" lvl="0" indent="-228600" algn="l" rtl="0">
              <a:lnSpc>
                <a:spcPct val="90000"/>
              </a:lnSpc>
              <a:spcBef>
                <a:spcPts val="1000"/>
              </a:spcBef>
              <a:spcAft>
                <a:spcPts val="0"/>
              </a:spcAft>
              <a:buClr>
                <a:schemeClr val="accent4"/>
              </a:buClr>
              <a:buSzPts val="2800"/>
              <a:buChar char="•"/>
            </a:pPr>
            <a:r>
              <a:rPr lang="en-GB" dirty="0"/>
              <a:t>Différents groupes cibles  </a:t>
            </a:r>
            <a:endParaRPr dirty="0"/>
          </a:p>
          <a:p>
            <a:pPr marL="228600" lvl="0" indent="-228600" algn="l" rtl="0">
              <a:lnSpc>
                <a:spcPct val="90000"/>
              </a:lnSpc>
              <a:spcBef>
                <a:spcPts val="1000"/>
              </a:spcBef>
              <a:spcAft>
                <a:spcPts val="0"/>
              </a:spcAft>
              <a:buClr>
                <a:schemeClr val="accent4"/>
              </a:buClr>
              <a:buSzPts val="2800"/>
              <a:buChar char="•"/>
            </a:pPr>
            <a:r>
              <a:rPr lang="fr-FR" dirty="0"/>
              <a:t>L'adaptation et la diffusion des messages à l'aide de différentes méthodologies</a:t>
            </a:r>
            <a:r>
              <a:rPr lang="en-GB" dirty="0"/>
              <a:t> </a:t>
            </a:r>
            <a:endParaRPr dirty="0"/>
          </a:p>
          <a:p>
            <a:pPr marL="228600" lvl="0" indent="-228600" algn="l" rtl="0">
              <a:lnSpc>
                <a:spcPct val="90000"/>
              </a:lnSpc>
              <a:spcBef>
                <a:spcPts val="1000"/>
              </a:spcBef>
              <a:spcAft>
                <a:spcPts val="0"/>
              </a:spcAft>
              <a:buClr>
                <a:schemeClr val="accent4"/>
              </a:buClr>
              <a:buSzPts val="2800"/>
              <a:buChar char="•"/>
            </a:pPr>
            <a:r>
              <a:rPr lang="fr-FR" dirty="0"/>
              <a:t>Les méthodes et canaux de communication disponibles et les procédures associées</a:t>
            </a:r>
            <a:r>
              <a:rPr lang="en-GB" dirty="0"/>
              <a:t> </a:t>
            </a:r>
            <a:endParaRPr dirty="0"/>
          </a:p>
          <a:p>
            <a:pPr marL="228600" lvl="0" indent="-50800" algn="l" rtl="0">
              <a:lnSpc>
                <a:spcPct val="90000"/>
              </a:lnSpc>
              <a:spcBef>
                <a:spcPts val="1000"/>
              </a:spcBef>
              <a:spcAft>
                <a:spcPts val="0"/>
              </a:spcAft>
              <a:buClr>
                <a:schemeClr val="accent4"/>
              </a:buClr>
              <a:buSzPts val="2800"/>
              <a:buNone/>
            </a:pPr>
            <a:endParaRPr dirty="0"/>
          </a:p>
          <a:p>
            <a:pPr marL="228600" lvl="0" indent="-50800" algn="l" rtl="0">
              <a:lnSpc>
                <a:spcPct val="90000"/>
              </a:lnSpc>
              <a:spcBef>
                <a:spcPts val="1000"/>
              </a:spcBef>
              <a:spcAft>
                <a:spcPts val="0"/>
              </a:spcAft>
              <a:buClr>
                <a:schemeClr val="accent4"/>
              </a:buClr>
              <a:buSzPts val="2800"/>
              <a:buNone/>
            </a:pPr>
            <a:endParaRPr i="1" dirty="0"/>
          </a:p>
          <a:p>
            <a:pPr marL="228600" lvl="0" indent="-50800" algn="l" rtl="0">
              <a:lnSpc>
                <a:spcPct val="90000"/>
              </a:lnSpc>
              <a:spcBef>
                <a:spcPts val="1000"/>
              </a:spcBef>
              <a:spcAft>
                <a:spcPts val="0"/>
              </a:spcAft>
              <a:buClr>
                <a:schemeClr val="accent4"/>
              </a:buClr>
              <a:buSzPts val="2800"/>
              <a:buNone/>
            </a:pPr>
            <a:endParaRPr dirty="0"/>
          </a:p>
        </p:txBody>
      </p:sp>
      <p:sp>
        <p:nvSpPr>
          <p:cNvPr id="303" name="Google Shape;303;p11"/>
          <p:cNvSpPr txBox="1">
            <a:spLocks noGrp="1"/>
          </p:cNvSpPr>
          <p:nvPr>
            <p:ph type="body" idx="3"/>
          </p:nvPr>
        </p:nvSpPr>
        <p:spPr>
          <a:xfrm>
            <a:off x="114300" y="599152"/>
            <a:ext cx="3382879"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000"/>
              <a:buNone/>
            </a:pPr>
            <a:r>
              <a:rPr lang="fr-FR" sz="2900" dirty="0">
                <a:latin typeface="Helvetica Neue"/>
                <a:ea typeface="Helvetica Neue"/>
                <a:cs typeface="Helvetica Neue"/>
                <a:sym typeface="Helvetica Neue"/>
              </a:rPr>
              <a:t>DÉVELOPPER DES MESSAGES SUR LE TRAVAIL DES ENFANTS ET DES STRATÉGIES DE SENSIBILISATION</a:t>
            </a:r>
            <a:endParaRPr sz="2900" dirty="0"/>
          </a:p>
        </p:txBody>
      </p:sp>
      <p:sp>
        <p:nvSpPr>
          <p:cNvPr id="304" name="Google Shape;304;p11"/>
          <p:cNvSpPr txBox="1"/>
          <p:nvPr/>
        </p:nvSpPr>
        <p:spPr>
          <a:xfrm>
            <a:off x="3904735" y="886976"/>
            <a:ext cx="7568126" cy="575647"/>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35B2B4"/>
              </a:buClr>
              <a:buSzPts val="3000"/>
              <a:buFont typeface="Arial"/>
              <a:buNone/>
            </a:pPr>
            <a:r>
              <a:rPr lang="fr-FR" sz="3000" b="1" i="0" u="none" strike="noStrike" cap="none" dirty="0">
                <a:solidFill>
                  <a:srgbClr val="35B2B4"/>
                </a:solidFill>
                <a:latin typeface="Helvetica Neue"/>
                <a:ea typeface="Helvetica Neue"/>
                <a:cs typeface="Helvetica Neue"/>
                <a:sym typeface="Helvetica Neue"/>
              </a:rPr>
              <a:t>UNE STRATÉGIE DE COMMUNICATION DOIT INCLURE :</a:t>
            </a:r>
            <a:endParaRPr sz="3000" b="1" i="0" u="none" strike="noStrike" cap="none" dirty="0">
              <a:solidFill>
                <a:schemeClr val="accent2"/>
              </a:solidFill>
              <a:latin typeface="Helvetica Neue"/>
              <a:ea typeface="Helvetica Neue"/>
              <a:cs typeface="Helvetica Neue"/>
              <a:sym typeface="Helvetica Neue"/>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12"/>
          <p:cNvSpPr txBox="1">
            <a:spLocks noGrp="1"/>
          </p:cNvSpPr>
          <p:nvPr>
            <p:ph type="body" idx="2"/>
          </p:nvPr>
        </p:nvSpPr>
        <p:spPr>
          <a:xfrm>
            <a:off x="4100513" y="1126671"/>
            <a:ext cx="7587904" cy="5584371"/>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4"/>
              </a:buClr>
              <a:buSzPts val="2800"/>
              <a:buChar char="•"/>
            </a:pPr>
            <a:r>
              <a:rPr lang="fr-FR" sz="2600" dirty="0"/>
              <a:t>Contribuer à une stratégie globale sur le TE</a:t>
            </a:r>
            <a:endParaRPr sz="2600" dirty="0"/>
          </a:p>
          <a:p>
            <a:pPr marL="228600" lvl="0" indent="-228600" algn="l" rtl="0">
              <a:lnSpc>
                <a:spcPct val="90000"/>
              </a:lnSpc>
              <a:spcBef>
                <a:spcPts val="1000"/>
              </a:spcBef>
              <a:spcAft>
                <a:spcPts val="0"/>
              </a:spcAft>
              <a:buClr>
                <a:schemeClr val="accent4"/>
              </a:buClr>
              <a:buSzPts val="2800"/>
              <a:buChar char="•"/>
            </a:pPr>
            <a:r>
              <a:rPr lang="fr-FR" sz="2600" dirty="0"/>
              <a:t>Travailler avec les acteurs clés pour développer et diffuser</a:t>
            </a:r>
            <a:r>
              <a:rPr lang="en-GB" sz="2600" dirty="0"/>
              <a:t> </a:t>
            </a:r>
            <a:endParaRPr sz="2600" dirty="0"/>
          </a:p>
          <a:p>
            <a:pPr marL="228600" lvl="0" indent="-228600" algn="l" rtl="0">
              <a:lnSpc>
                <a:spcPct val="90000"/>
              </a:lnSpc>
              <a:spcBef>
                <a:spcPts val="1000"/>
              </a:spcBef>
              <a:spcAft>
                <a:spcPts val="0"/>
              </a:spcAft>
              <a:buClr>
                <a:schemeClr val="accent4"/>
              </a:buClr>
              <a:buSzPts val="2800"/>
              <a:buChar char="•"/>
            </a:pPr>
            <a:r>
              <a:rPr lang="fr-FR" sz="2600" dirty="0"/>
              <a:t>Choisir des canaux de communication accessibles</a:t>
            </a:r>
            <a:r>
              <a:rPr lang="en-GB" sz="2600" dirty="0"/>
              <a:t>  </a:t>
            </a:r>
            <a:endParaRPr sz="2600" dirty="0"/>
          </a:p>
          <a:p>
            <a:pPr marL="228600" lvl="0" indent="-228600" algn="l" rtl="0">
              <a:lnSpc>
                <a:spcPct val="90000"/>
              </a:lnSpc>
              <a:spcBef>
                <a:spcPts val="1000"/>
              </a:spcBef>
              <a:spcAft>
                <a:spcPts val="0"/>
              </a:spcAft>
              <a:buClr>
                <a:schemeClr val="accent4"/>
              </a:buClr>
              <a:buSzPts val="2800"/>
              <a:buChar char="•"/>
            </a:pPr>
            <a:r>
              <a:rPr lang="fr-FR" sz="2600" dirty="0"/>
              <a:t>Identifier et atténuer les risques de désinformation ou de mauvaise utilisation de l'information</a:t>
            </a:r>
            <a:r>
              <a:rPr lang="en-GB" sz="2600" dirty="0"/>
              <a:t>  </a:t>
            </a:r>
            <a:endParaRPr sz="2600" dirty="0"/>
          </a:p>
          <a:p>
            <a:pPr marL="228600" lvl="0" indent="-228600" algn="l" rtl="0">
              <a:lnSpc>
                <a:spcPct val="90000"/>
              </a:lnSpc>
              <a:spcBef>
                <a:spcPts val="1000"/>
              </a:spcBef>
              <a:spcAft>
                <a:spcPts val="0"/>
              </a:spcAft>
              <a:buClr>
                <a:schemeClr val="accent4"/>
              </a:buClr>
              <a:buSzPts val="2800"/>
              <a:buChar char="•"/>
            </a:pPr>
            <a:r>
              <a:rPr lang="fr-FR" sz="2600" dirty="0"/>
              <a:t>Planifier soigneusement les sujets sensibles et les PFTE</a:t>
            </a:r>
            <a:r>
              <a:rPr lang="en-GB" sz="2600" dirty="0"/>
              <a:t>  </a:t>
            </a:r>
            <a:endParaRPr sz="2600" dirty="0"/>
          </a:p>
          <a:p>
            <a:pPr marL="228600" lvl="0" indent="-228600" algn="l" rtl="0">
              <a:lnSpc>
                <a:spcPct val="90000"/>
              </a:lnSpc>
              <a:spcBef>
                <a:spcPts val="1000"/>
              </a:spcBef>
              <a:spcAft>
                <a:spcPts val="0"/>
              </a:spcAft>
              <a:buClr>
                <a:schemeClr val="accent4"/>
              </a:buClr>
              <a:buSzPts val="2800"/>
              <a:buChar char="•"/>
            </a:pPr>
            <a:r>
              <a:rPr lang="fr-FR" sz="2600" dirty="0"/>
              <a:t>Intégrer les opportunités dans tous les secteurs</a:t>
            </a:r>
            <a:r>
              <a:rPr lang="en-GB" sz="2600" dirty="0"/>
              <a:t> </a:t>
            </a:r>
            <a:endParaRPr sz="2600" dirty="0"/>
          </a:p>
          <a:p>
            <a:pPr marL="228600" lvl="0" indent="-228600" algn="l" rtl="0">
              <a:lnSpc>
                <a:spcPct val="90000"/>
              </a:lnSpc>
              <a:spcBef>
                <a:spcPts val="1000"/>
              </a:spcBef>
              <a:spcAft>
                <a:spcPts val="0"/>
              </a:spcAft>
              <a:buClr>
                <a:schemeClr val="accent4"/>
              </a:buClr>
              <a:buSzPts val="2800"/>
              <a:buChar char="•"/>
            </a:pPr>
            <a:r>
              <a:rPr lang="fr-FR" sz="2600" dirty="0"/>
              <a:t>Prévoir des ressources financières et humaines adéquates</a:t>
            </a:r>
            <a:r>
              <a:rPr lang="en-GB" sz="2600" dirty="0"/>
              <a:t>  </a:t>
            </a:r>
            <a:endParaRPr sz="2600" dirty="0"/>
          </a:p>
          <a:p>
            <a:pPr marL="228600" lvl="0" indent="-228600" algn="l" rtl="0">
              <a:lnSpc>
                <a:spcPct val="90000"/>
              </a:lnSpc>
              <a:spcBef>
                <a:spcPts val="1000"/>
              </a:spcBef>
              <a:spcAft>
                <a:spcPts val="0"/>
              </a:spcAft>
              <a:buClr>
                <a:schemeClr val="accent4"/>
              </a:buClr>
              <a:buSzPts val="2800"/>
              <a:buChar char="•"/>
            </a:pPr>
            <a:r>
              <a:rPr lang="en-GB" sz="2600" dirty="0"/>
              <a:t>Fournir une formation (spécialisée)</a:t>
            </a:r>
            <a:endParaRPr sz="2600" dirty="0"/>
          </a:p>
        </p:txBody>
      </p:sp>
      <p:sp>
        <p:nvSpPr>
          <p:cNvPr id="311" name="Google Shape;311;p12"/>
          <p:cNvSpPr txBox="1">
            <a:spLocks noGrp="1"/>
          </p:cNvSpPr>
          <p:nvPr>
            <p:ph type="body" idx="3"/>
          </p:nvPr>
        </p:nvSpPr>
        <p:spPr>
          <a:xfrm>
            <a:off x="1" y="583747"/>
            <a:ext cx="3722914"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000"/>
              <a:buNone/>
            </a:pPr>
            <a:r>
              <a:rPr lang="fr-FR" sz="3000" dirty="0">
                <a:latin typeface="Helvetica Neue"/>
                <a:ea typeface="Helvetica Neue"/>
                <a:cs typeface="Helvetica Neue"/>
                <a:sym typeface="Helvetica Neue"/>
              </a:rPr>
              <a:t>DÉVELOPPER DES MESSAGES SUR LE TRAVAIL DES ENFANTS ET DES STRATÉGIES DE SENSIBILISATION</a:t>
            </a:r>
            <a:endParaRPr dirty="0"/>
          </a:p>
        </p:txBody>
      </p:sp>
      <p:sp>
        <p:nvSpPr>
          <p:cNvPr id="312" name="Google Shape;312;p12"/>
          <p:cNvSpPr txBox="1">
            <a:spLocks noGrp="1"/>
          </p:cNvSpPr>
          <p:nvPr>
            <p:ph type="body" idx="1"/>
          </p:nvPr>
        </p:nvSpPr>
        <p:spPr>
          <a:xfrm>
            <a:off x="4100513" y="528638"/>
            <a:ext cx="7300912" cy="744991"/>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accent2"/>
              </a:buClr>
              <a:buSzPts val="3200"/>
              <a:buNone/>
            </a:pPr>
            <a:r>
              <a:rPr lang="en-GB" dirty="0"/>
              <a:t>ACTIONS CLÉS </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13"/>
          <p:cNvSpPr txBox="1">
            <a:spLocks noGrp="1"/>
          </p:cNvSpPr>
          <p:nvPr>
            <p:ph type="body" idx="2"/>
          </p:nvPr>
        </p:nvSpPr>
        <p:spPr>
          <a:xfrm>
            <a:off x="4100513" y="1335526"/>
            <a:ext cx="7300912" cy="6003812"/>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4"/>
              </a:buClr>
              <a:buSzPts val="2600"/>
              <a:buChar char="•"/>
            </a:pPr>
            <a:r>
              <a:rPr lang="en-GB" sz="2200" dirty="0"/>
              <a:t>Sensibilisation sectorielle régulière</a:t>
            </a:r>
            <a:endParaRPr sz="2200" dirty="0"/>
          </a:p>
          <a:p>
            <a:pPr marL="228600" lvl="0" indent="-228600" algn="l" rtl="0">
              <a:lnSpc>
                <a:spcPct val="90000"/>
              </a:lnSpc>
              <a:spcBef>
                <a:spcPts val="1000"/>
              </a:spcBef>
              <a:spcAft>
                <a:spcPts val="0"/>
              </a:spcAft>
              <a:buClr>
                <a:schemeClr val="accent4"/>
              </a:buClr>
              <a:buSzPts val="2600"/>
              <a:buChar char="•"/>
            </a:pPr>
            <a:r>
              <a:rPr lang="en-GB" sz="2200" dirty="0"/>
              <a:t>Opportunités communautaires et médiatiques </a:t>
            </a:r>
            <a:endParaRPr sz="2200" dirty="0"/>
          </a:p>
          <a:p>
            <a:pPr marL="228600" lvl="0" indent="-228600" algn="l" rtl="0">
              <a:lnSpc>
                <a:spcPct val="90000"/>
              </a:lnSpc>
              <a:spcBef>
                <a:spcPts val="1000"/>
              </a:spcBef>
              <a:spcAft>
                <a:spcPts val="0"/>
              </a:spcAft>
              <a:buClr>
                <a:schemeClr val="accent4"/>
              </a:buClr>
              <a:buSzPts val="2600"/>
              <a:buChar char="•"/>
            </a:pPr>
            <a:r>
              <a:rPr lang="fr-FR" sz="2200" dirty="0"/>
              <a:t>Messages adaptés aux communautés vulnérables</a:t>
            </a:r>
            <a:r>
              <a:rPr lang="en-GB" sz="2200" dirty="0"/>
              <a:t> </a:t>
            </a:r>
            <a:endParaRPr sz="2200" dirty="0"/>
          </a:p>
          <a:p>
            <a:pPr marL="228600" lvl="0" indent="-228600" algn="l" rtl="0">
              <a:lnSpc>
                <a:spcPct val="90000"/>
              </a:lnSpc>
              <a:spcBef>
                <a:spcPts val="1000"/>
              </a:spcBef>
              <a:spcAft>
                <a:spcPts val="0"/>
              </a:spcAft>
              <a:buClr>
                <a:schemeClr val="accent4"/>
              </a:buClr>
              <a:buSzPts val="2600"/>
              <a:buChar char="•"/>
            </a:pPr>
            <a:r>
              <a:rPr lang="fr-FR" sz="2200" dirty="0"/>
              <a:t>Matériels pour les acteurs humanitaires</a:t>
            </a:r>
            <a:r>
              <a:rPr lang="en-GB" sz="2200" dirty="0"/>
              <a:t> </a:t>
            </a:r>
            <a:endParaRPr sz="2200" dirty="0"/>
          </a:p>
          <a:p>
            <a:pPr marL="228600" lvl="0" indent="-228600" algn="l" rtl="0">
              <a:lnSpc>
                <a:spcPct val="90000"/>
              </a:lnSpc>
              <a:spcBef>
                <a:spcPts val="1000"/>
              </a:spcBef>
              <a:spcAft>
                <a:spcPts val="0"/>
              </a:spcAft>
              <a:buClr>
                <a:schemeClr val="accent4"/>
              </a:buClr>
              <a:buSzPts val="2600"/>
              <a:buChar char="•"/>
            </a:pPr>
            <a:r>
              <a:rPr lang="fr-FR" sz="2200" dirty="0"/>
              <a:t>Campagnes sur l'impact du travail des enfants</a:t>
            </a:r>
            <a:r>
              <a:rPr lang="en-GB" sz="2200" dirty="0"/>
              <a:t>  </a:t>
            </a:r>
            <a:endParaRPr sz="2200" dirty="0"/>
          </a:p>
          <a:p>
            <a:pPr marL="228600" lvl="0" indent="-228600" algn="l" rtl="0">
              <a:lnSpc>
                <a:spcPct val="90000"/>
              </a:lnSpc>
              <a:spcBef>
                <a:spcPts val="1000"/>
              </a:spcBef>
              <a:spcAft>
                <a:spcPts val="0"/>
              </a:spcAft>
              <a:buClr>
                <a:schemeClr val="accent4"/>
              </a:buClr>
              <a:buSzPts val="2600"/>
              <a:buChar char="•"/>
            </a:pPr>
            <a:r>
              <a:rPr lang="fr-FR" sz="2200" dirty="0"/>
              <a:t>Discussions participatives entre les acteurs concernés</a:t>
            </a:r>
            <a:r>
              <a:rPr lang="en-GB" sz="2200" dirty="0"/>
              <a:t> </a:t>
            </a:r>
            <a:endParaRPr sz="2200" dirty="0"/>
          </a:p>
          <a:p>
            <a:pPr marL="228600" lvl="0" indent="-228600" algn="l" rtl="0">
              <a:lnSpc>
                <a:spcPct val="90000"/>
              </a:lnSpc>
              <a:spcBef>
                <a:spcPts val="1000"/>
              </a:spcBef>
              <a:spcAft>
                <a:spcPts val="0"/>
              </a:spcAft>
              <a:buClr>
                <a:schemeClr val="accent4"/>
              </a:buClr>
              <a:buSzPts val="2600"/>
              <a:buChar char="•"/>
            </a:pPr>
            <a:r>
              <a:rPr lang="en-GB" sz="2200" dirty="0"/>
              <a:t>Événements et activités commémoratifs  </a:t>
            </a:r>
            <a:endParaRPr sz="2200" dirty="0"/>
          </a:p>
          <a:p>
            <a:pPr marL="228600" lvl="0" indent="-228600" algn="l" rtl="0">
              <a:lnSpc>
                <a:spcPct val="90000"/>
              </a:lnSpc>
              <a:spcBef>
                <a:spcPts val="1000"/>
              </a:spcBef>
              <a:spcAft>
                <a:spcPts val="0"/>
              </a:spcAft>
              <a:buClr>
                <a:schemeClr val="accent4"/>
              </a:buClr>
              <a:buSzPts val="2600"/>
              <a:buChar char="•"/>
            </a:pPr>
            <a:r>
              <a:rPr lang="fr-FR" sz="2200" dirty="0"/>
              <a:t>Ateliers médias sur le travail des enfants</a:t>
            </a:r>
            <a:r>
              <a:rPr lang="en-GB" sz="2200" dirty="0"/>
              <a:t>  </a:t>
            </a:r>
            <a:endParaRPr sz="2200" dirty="0"/>
          </a:p>
          <a:p>
            <a:pPr marL="228600" lvl="0" indent="-228600" algn="l" rtl="0">
              <a:lnSpc>
                <a:spcPct val="90000"/>
              </a:lnSpc>
              <a:spcBef>
                <a:spcPts val="1000"/>
              </a:spcBef>
              <a:spcAft>
                <a:spcPts val="0"/>
              </a:spcAft>
              <a:buClr>
                <a:schemeClr val="accent4"/>
              </a:buClr>
              <a:buSzPts val="2600"/>
              <a:buChar char="•"/>
            </a:pPr>
            <a:r>
              <a:rPr lang="en-GB" sz="2200" dirty="0"/>
              <a:t>Matériels multimédias</a:t>
            </a:r>
            <a:endParaRPr sz="2200" dirty="0"/>
          </a:p>
          <a:p>
            <a:pPr marL="228600" lvl="0" indent="-228600" algn="l" rtl="0">
              <a:lnSpc>
                <a:spcPct val="90000"/>
              </a:lnSpc>
              <a:spcBef>
                <a:spcPts val="1000"/>
              </a:spcBef>
              <a:spcAft>
                <a:spcPts val="0"/>
              </a:spcAft>
              <a:buClr>
                <a:schemeClr val="accent4"/>
              </a:buClr>
              <a:buSzPts val="2600"/>
              <a:buChar char="•"/>
            </a:pPr>
            <a:r>
              <a:rPr lang="fr-FR" sz="2200" dirty="0"/>
              <a:t>Développer des partenariats avec les employeurs locaux et les personnes influentes</a:t>
            </a:r>
            <a:endParaRPr sz="2200" dirty="0"/>
          </a:p>
        </p:txBody>
      </p:sp>
      <p:sp>
        <p:nvSpPr>
          <p:cNvPr id="319" name="Google Shape;319;p13"/>
          <p:cNvSpPr txBox="1">
            <a:spLocks noGrp="1"/>
          </p:cNvSpPr>
          <p:nvPr>
            <p:ph type="body" idx="3"/>
          </p:nvPr>
        </p:nvSpPr>
        <p:spPr>
          <a:xfrm>
            <a:off x="0" y="534762"/>
            <a:ext cx="3459891"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sz="3400" dirty="0"/>
              <a:t>INTÉGRER DES MESSAGES SUR LA PRÉVENTION ET LA RÉPONSE AU TRAVAIL DES ENFANTS DANS :</a:t>
            </a:r>
            <a:endParaRPr sz="3400" dirty="0"/>
          </a:p>
        </p:txBody>
      </p:sp>
      <p:sp>
        <p:nvSpPr>
          <p:cNvPr id="320" name="Google Shape;320;p13"/>
          <p:cNvSpPr txBox="1">
            <a:spLocks noGrp="1"/>
          </p:cNvSpPr>
          <p:nvPr>
            <p:ph type="body" idx="1"/>
          </p:nvPr>
        </p:nvSpPr>
        <p:spPr>
          <a:xfrm>
            <a:off x="4100513" y="381681"/>
            <a:ext cx="7300912" cy="635793"/>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accent2"/>
              </a:buClr>
              <a:buSzPts val="3200"/>
              <a:buNone/>
            </a:pPr>
            <a:r>
              <a:rPr lang="en-GB" dirty="0"/>
              <a:t>OPPORTUNITÉS</a:t>
            </a: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1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4"/>
              </a:buClr>
              <a:buSzPts val="3600"/>
              <a:buFont typeface="Helvetica Neue"/>
              <a:buNone/>
            </a:pPr>
            <a:r>
              <a:rPr lang="fr-FR" dirty="0"/>
              <a:t>PARTICIPATION SÛRE DES ENFANTS ET DES ADOLESCENTS À LA SENSIBILISATION</a:t>
            </a:r>
            <a:br>
              <a:rPr lang="en-GB" dirty="0"/>
            </a:br>
            <a:endParaRPr dirty="0"/>
          </a:p>
        </p:txBody>
      </p:sp>
      <p:sp>
        <p:nvSpPr>
          <p:cNvPr id="327" name="Google Shape;327;p14"/>
          <p:cNvSpPr txBox="1">
            <a:spLocks noGrp="1"/>
          </p:cNvSpPr>
          <p:nvPr>
            <p:ph type="body" idx="2"/>
          </p:nvPr>
        </p:nvSpPr>
        <p:spPr>
          <a:xfrm>
            <a:off x="656023" y="2326516"/>
            <a:ext cx="10820015" cy="372903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2"/>
              </a:buClr>
              <a:buSzPts val="2800"/>
              <a:buChar char="•"/>
            </a:pPr>
            <a:r>
              <a:rPr lang="fr-FR" dirty="0"/>
              <a:t>Identifier les organisations EXISTANTES dirigées par des enfants ou des jeunes</a:t>
            </a:r>
            <a:r>
              <a:rPr lang="en-GB" dirty="0"/>
              <a:t>  </a:t>
            </a:r>
            <a:endParaRPr dirty="0"/>
          </a:p>
          <a:p>
            <a:pPr marL="228600" lvl="0" indent="-228600" algn="l" rtl="0">
              <a:lnSpc>
                <a:spcPct val="90000"/>
              </a:lnSpc>
              <a:spcBef>
                <a:spcPts val="1000"/>
              </a:spcBef>
              <a:spcAft>
                <a:spcPts val="0"/>
              </a:spcAft>
              <a:buClr>
                <a:schemeClr val="accent2"/>
              </a:buClr>
              <a:buSzPts val="2800"/>
              <a:buChar char="•"/>
            </a:pPr>
            <a:r>
              <a:rPr lang="fr-FR" dirty="0"/>
              <a:t>Déterminer si la participation des enfants est sûre et appropriée</a:t>
            </a:r>
            <a:r>
              <a:rPr lang="en-GB" dirty="0"/>
              <a:t>  </a:t>
            </a:r>
            <a:endParaRPr dirty="0"/>
          </a:p>
          <a:p>
            <a:pPr marL="228600" lvl="0" indent="-228600" algn="l" rtl="0">
              <a:lnSpc>
                <a:spcPct val="90000"/>
              </a:lnSpc>
              <a:spcBef>
                <a:spcPts val="1000"/>
              </a:spcBef>
              <a:spcAft>
                <a:spcPts val="0"/>
              </a:spcAft>
              <a:buClr>
                <a:schemeClr val="accent2"/>
              </a:buClr>
              <a:buSzPts val="2800"/>
              <a:buChar char="•"/>
            </a:pPr>
            <a:r>
              <a:rPr lang="fr-FR" dirty="0"/>
              <a:t>Fournir un soutien pertinent pour permettre une participation significative et sûre</a:t>
            </a:r>
            <a:r>
              <a:rPr lang="en-GB" dirty="0"/>
              <a:t> </a:t>
            </a:r>
            <a:endParaRPr dirty="0"/>
          </a:p>
          <a:p>
            <a:pPr marL="228600" lvl="0" indent="-228600" algn="l" rtl="0">
              <a:lnSpc>
                <a:spcPct val="90000"/>
              </a:lnSpc>
              <a:spcBef>
                <a:spcPts val="1000"/>
              </a:spcBef>
              <a:spcAft>
                <a:spcPts val="0"/>
              </a:spcAft>
              <a:buClr>
                <a:schemeClr val="accent2"/>
              </a:buClr>
              <a:buSzPts val="2800"/>
              <a:buChar char="•"/>
            </a:pPr>
            <a:r>
              <a:rPr lang="fr-FR" dirty="0">
                <a:latin typeface="Helvetica Neue"/>
                <a:ea typeface="Helvetica Neue"/>
                <a:cs typeface="Helvetica Neue"/>
                <a:sym typeface="Helvetica Neue"/>
              </a:rPr>
              <a:t>Toujours protéger les enfants qui travaillent</a:t>
            </a:r>
            <a:r>
              <a:rPr lang="en-GB" sz="2800" dirty="0"/>
              <a:t> </a:t>
            </a:r>
            <a:endParaRPr dirty="0"/>
          </a:p>
          <a:p>
            <a:pPr marL="457200" lvl="1" indent="0" algn="l" rtl="0">
              <a:lnSpc>
                <a:spcPct val="90000"/>
              </a:lnSpc>
              <a:spcBef>
                <a:spcPts val="500"/>
              </a:spcBef>
              <a:spcAft>
                <a:spcPts val="0"/>
              </a:spcAft>
              <a:buSzPts val="2800"/>
              <a:buNone/>
            </a:pPr>
            <a:endParaRPr sz="2800" dirty="0"/>
          </a:p>
          <a:p>
            <a:pPr marL="228600" lvl="0" indent="-50800" algn="l" rtl="0">
              <a:lnSpc>
                <a:spcPct val="90000"/>
              </a:lnSpc>
              <a:spcBef>
                <a:spcPts val="1000"/>
              </a:spcBef>
              <a:spcAft>
                <a:spcPts val="0"/>
              </a:spcAft>
              <a:buClr>
                <a:schemeClr val="accent2"/>
              </a:buClr>
              <a:buSzPts val="2800"/>
              <a:buNone/>
            </a:pP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1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4"/>
              </a:buClr>
              <a:buSzPts val="3600"/>
              <a:buFont typeface="Helvetica Neue"/>
              <a:buNone/>
            </a:pPr>
            <a:r>
              <a:rPr lang="en-GB" dirty="0"/>
              <a:t>ACTIVITÉ PARTIE 3</a:t>
            </a:r>
            <a:endParaRPr dirty="0"/>
          </a:p>
        </p:txBody>
      </p:sp>
      <p:sp>
        <p:nvSpPr>
          <p:cNvPr id="334" name="Google Shape;334;p15"/>
          <p:cNvSpPr txBox="1">
            <a:spLocks noGrp="1"/>
          </p:cNvSpPr>
          <p:nvPr>
            <p:ph type="body" idx="1"/>
          </p:nvPr>
        </p:nvSpPr>
        <p:spPr>
          <a:xfrm>
            <a:off x="503815" y="1927622"/>
            <a:ext cx="10820015" cy="4286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accent2"/>
              </a:buClr>
              <a:buSzPct val="100000"/>
              <a:buNone/>
            </a:pPr>
            <a:r>
              <a:rPr lang="fr-FR" sz="2000" dirty="0"/>
              <a:t>DÉVELOPPER DES STRATÉGIES DE TRANSMISSION DES MESSAGES ET DE COMMUNICATION SUR LE TRAVAIL DES ENFANTS</a:t>
            </a:r>
            <a:endParaRPr sz="2000" dirty="0"/>
          </a:p>
        </p:txBody>
      </p:sp>
      <p:sp>
        <p:nvSpPr>
          <p:cNvPr id="335" name="Google Shape;335;p15"/>
          <p:cNvSpPr txBox="1">
            <a:spLocks noGrp="1"/>
          </p:cNvSpPr>
          <p:nvPr>
            <p:ph type="body" idx="2"/>
          </p:nvPr>
        </p:nvSpPr>
        <p:spPr>
          <a:xfrm>
            <a:off x="313565" y="2799857"/>
            <a:ext cx="11200500" cy="3729000"/>
          </a:xfrm>
          <a:prstGeom prst="rect">
            <a:avLst/>
          </a:prstGeom>
          <a:noFill/>
          <a:ln>
            <a:noFill/>
          </a:ln>
        </p:spPr>
        <p:txBody>
          <a:bodyPr spcFirstLastPara="1" wrap="square" lIns="91425" tIns="45700" rIns="91425" bIns="45700" anchor="t" anchorCtr="0">
            <a:normAutofit/>
          </a:bodyPr>
          <a:lstStyle/>
          <a:p>
            <a:pPr marL="228600" lvl="0" indent="-241300" algn="l" rtl="0">
              <a:lnSpc>
                <a:spcPct val="90000"/>
              </a:lnSpc>
              <a:spcBef>
                <a:spcPts val="0"/>
              </a:spcBef>
              <a:spcAft>
                <a:spcPts val="0"/>
              </a:spcAft>
              <a:buClr>
                <a:schemeClr val="accent2"/>
              </a:buClr>
              <a:buSzPts val="2600"/>
              <a:buChar char="•"/>
            </a:pPr>
            <a:r>
              <a:rPr lang="fr-FR" sz="2000" dirty="0"/>
              <a:t>Au sein du même groupe, développez une stratégie qui serait efficace dans le contexte pour diffuser les messages qui ont été développés et pour sensibiliser votre groupe cible</a:t>
            </a:r>
            <a:r>
              <a:rPr lang="en-GB" sz="2000" dirty="0"/>
              <a:t>. </a:t>
            </a:r>
            <a:endParaRPr sz="2000" dirty="0"/>
          </a:p>
          <a:p>
            <a:pPr marL="228600" lvl="0" indent="-241300" algn="l" rtl="0">
              <a:lnSpc>
                <a:spcPct val="90000"/>
              </a:lnSpc>
              <a:spcBef>
                <a:spcPts val="1000"/>
              </a:spcBef>
              <a:spcAft>
                <a:spcPts val="0"/>
              </a:spcAft>
              <a:buClr>
                <a:schemeClr val="accent2"/>
              </a:buClr>
              <a:buSzPts val="2600"/>
              <a:buChar char="•"/>
            </a:pPr>
            <a:r>
              <a:rPr lang="fr-FR" sz="2000" dirty="0"/>
              <a:t>Elle doit inclure les opportunités potentielles, les acteurs clés, les canaux de communication, les risques potentiels, les questions sensibles, etc</a:t>
            </a:r>
            <a:r>
              <a:rPr lang="en-GB" sz="2000" dirty="0"/>
              <a:t>.  </a:t>
            </a:r>
            <a:endParaRPr sz="2000" dirty="0"/>
          </a:p>
          <a:p>
            <a:pPr marL="228600" lvl="0" indent="-241300" algn="l" rtl="0">
              <a:lnSpc>
                <a:spcPct val="90000"/>
              </a:lnSpc>
              <a:spcBef>
                <a:spcPts val="1000"/>
              </a:spcBef>
              <a:spcAft>
                <a:spcPts val="0"/>
              </a:spcAft>
              <a:buClr>
                <a:schemeClr val="accent2"/>
              </a:buClr>
              <a:buSzPts val="2600"/>
              <a:buChar char="•"/>
            </a:pPr>
            <a:r>
              <a:rPr lang="fr-FR" sz="2000" dirty="0"/>
              <a:t>Considérez : les approches (peu) fructueuses que vous avez utilisées auparavant ; la possibilité d'impliquer des enfants en situation de travail des enfants/les PFTE dans le contexte ; les moyens efficaces dans le contexte de dire aux gens ce qu'il faut faire/ne pas faire ou les moyens plus puissants de transmettre les messages ; les différents groupes de population dans leurs communautés</a:t>
            </a:r>
            <a:r>
              <a:rPr lang="en-GB" sz="2000" dirty="0"/>
              <a:t>.</a:t>
            </a:r>
            <a:endParaRPr sz="2000" dirty="0"/>
          </a:p>
          <a:p>
            <a:pPr marL="228600" lvl="0" indent="-241300" algn="l" rtl="0">
              <a:lnSpc>
                <a:spcPct val="90000"/>
              </a:lnSpc>
              <a:spcBef>
                <a:spcPts val="1000"/>
              </a:spcBef>
              <a:spcAft>
                <a:spcPts val="0"/>
              </a:spcAft>
              <a:buClr>
                <a:schemeClr val="accent2"/>
              </a:buClr>
              <a:buSzPts val="2600"/>
              <a:buChar char="•"/>
            </a:pPr>
            <a:r>
              <a:rPr lang="fr-FR" sz="2000" dirty="0"/>
              <a:t>Présentez votre stratégie en séance plénière</a:t>
            </a:r>
            <a:r>
              <a:rPr lang="en-GB" sz="2000" dirty="0"/>
              <a:t>. </a:t>
            </a:r>
            <a:endParaRPr sz="2000" dirty="0"/>
          </a:p>
          <a:p>
            <a:pPr marL="228600" lvl="0" indent="-76200" algn="l" rtl="0">
              <a:lnSpc>
                <a:spcPct val="90000"/>
              </a:lnSpc>
              <a:spcBef>
                <a:spcPts val="1000"/>
              </a:spcBef>
              <a:spcAft>
                <a:spcPts val="0"/>
              </a:spcAft>
              <a:buClr>
                <a:schemeClr val="accent2"/>
              </a:buClr>
              <a:buSzPts val="2400"/>
              <a:buNone/>
            </a:pPr>
            <a:endParaRPr sz="2400" dirty="0"/>
          </a:p>
        </p:txBody>
      </p:sp>
      <p:pic>
        <p:nvPicPr>
          <p:cNvPr id="336" name="Google Shape;336;p15"/>
          <p:cNvPicPr preferRelativeResize="0"/>
          <p:nvPr/>
        </p:nvPicPr>
        <p:blipFill rotWithShape="1">
          <a:blip r:embed="rId3">
            <a:alphaModFix/>
          </a:blip>
          <a:srcRect/>
          <a:stretch/>
        </p:blipFill>
        <p:spPr>
          <a:xfrm>
            <a:off x="8805243" y="-252852"/>
            <a:ext cx="3386757" cy="338675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16"/>
          <p:cNvSpPr txBox="1">
            <a:spLocks noGrp="1"/>
          </p:cNvSpPr>
          <p:nvPr>
            <p:ph type="title"/>
          </p:nvPr>
        </p:nvSpPr>
        <p:spPr>
          <a:xfrm>
            <a:off x="2170175" y="2866832"/>
            <a:ext cx="7851649" cy="5621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ts val="3200"/>
              <a:buFont typeface="Helvetica Neue"/>
              <a:buNone/>
            </a:pPr>
            <a:r>
              <a:rPr lang="fr-FR" dirty="0"/>
              <a:t>PLAIDOYER POUR LA PRÉVENTION ET LA RÉPONSE AU TRAVAIL DES ENFANTS</a:t>
            </a:r>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17"/>
          <p:cNvSpPr txBox="1">
            <a:spLocks noGrp="1"/>
          </p:cNvSpPr>
          <p:nvPr>
            <p:ph type="body" idx="2"/>
          </p:nvPr>
        </p:nvSpPr>
        <p:spPr>
          <a:xfrm>
            <a:off x="4100513" y="1747156"/>
            <a:ext cx="7300912" cy="4180115"/>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1"/>
              </a:buClr>
              <a:buSzPts val="2800"/>
              <a:buChar char="•"/>
            </a:pPr>
            <a:r>
              <a:rPr lang="fr-FR" dirty="0"/>
              <a:t>Renforcer le profil du travail des enfants/des PFTE lors de la préparation et de la réponse</a:t>
            </a:r>
            <a:r>
              <a:rPr lang="en-GB" dirty="0"/>
              <a:t>  </a:t>
            </a:r>
            <a:endParaRPr dirty="0"/>
          </a:p>
          <a:p>
            <a:pPr marL="228600" lvl="0" indent="-228600" algn="l" rtl="0">
              <a:lnSpc>
                <a:spcPct val="90000"/>
              </a:lnSpc>
              <a:spcBef>
                <a:spcPts val="1000"/>
              </a:spcBef>
              <a:spcAft>
                <a:spcPts val="0"/>
              </a:spcAft>
              <a:buClr>
                <a:schemeClr val="accent1"/>
              </a:buClr>
              <a:buSzPts val="2800"/>
              <a:buChar char="•"/>
            </a:pPr>
            <a:r>
              <a:rPr lang="fr-FR" dirty="0"/>
              <a:t>Mobiliser des ressources pour les actions de préparation, de prévention et de réponse au travail des enfants</a:t>
            </a:r>
            <a:r>
              <a:rPr lang="en-GB" dirty="0"/>
              <a:t> </a:t>
            </a:r>
            <a:endParaRPr dirty="0"/>
          </a:p>
          <a:p>
            <a:pPr marL="228600" lvl="0" indent="-228600" algn="l" rtl="0">
              <a:lnSpc>
                <a:spcPct val="90000"/>
              </a:lnSpc>
              <a:spcBef>
                <a:spcPts val="1000"/>
              </a:spcBef>
              <a:spcAft>
                <a:spcPts val="0"/>
              </a:spcAft>
              <a:buClr>
                <a:schemeClr val="accent1"/>
              </a:buClr>
              <a:buSzPts val="2800"/>
              <a:buChar char="•"/>
            </a:pPr>
            <a:r>
              <a:rPr lang="fr-FR" dirty="0"/>
              <a:t>Modifier les lois, les politiques ou les programmes pour mieux inclure ou avantager les enfants qui sont en situation ou à risque de travail des enfants</a:t>
            </a:r>
            <a:endParaRPr dirty="0"/>
          </a:p>
        </p:txBody>
      </p:sp>
      <p:sp>
        <p:nvSpPr>
          <p:cNvPr id="348" name="Google Shape;348;p17"/>
          <p:cNvSpPr txBox="1">
            <a:spLocks noGrp="1"/>
          </p:cNvSpPr>
          <p:nvPr>
            <p:ph type="body" idx="3"/>
          </p:nvPr>
        </p:nvSpPr>
        <p:spPr>
          <a:xfrm>
            <a:off x="96819" y="528638"/>
            <a:ext cx="3291840"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dirty="0"/>
              <a:t>PLAIDOYER CONTRE LE TRAVAIL DES ENFANTS</a:t>
            </a:r>
            <a:endParaRPr dirty="0"/>
          </a:p>
        </p:txBody>
      </p:sp>
      <p:sp>
        <p:nvSpPr>
          <p:cNvPr id="349" name="Google Shape;349;p17"/>
          <p:cNvSpPr txBox="1">
            <a:spLocks noGrp="1"/>
          </p:cNvSpPr>
          <p:nvPr>
            <p:ph type="body" idx="1"/>
          </p:nvPr>
        </p:nvSpPr>
        <p:spPr>
          <a:xfrm>
            <a:off x="3845190" y="515409"/>
            <a:ext cx="7811558" cy="1055233"/>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lnSpc>
                <a:spcPct val="90000"/>
              </a:lnSpc>
              <a:spcBef>
                <a:spcPts val="0"/>
              </a:spcBef>
              <a:spcAft>
                <a:spcPts val="0"/>
              </a:spcAft>
              <a:buClr>
                <a:srgbClr val="026794"/>
              </a:buClr>
              <a:buSzPts val="3200"/>
              <a:buNone/>
            </a:pPr>
            <a:r>
              <a:rPr lang="fr-FR" dirty="0"/>
              <a:t>AUX NIVEAUX NATIONAL, SOUS-NATIONAL ET LOCAL, LE PLAIDOYER PEUT AIDER À : </a:t>
            </a:r>
            <a:r>
              <a:rPr lang="en-GB" dirty="0"/>
              <a:t>  </a:t>
            </a: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18"/>
          <p:cNvSpPr txBox="1">
            <a:spLocks noGrp="1"/>
          </p:cNvSpPr>
          <p:nvPr>
            <p:ph type="title"/>
          </p:nvPr>
        </p:nvSpPr>
        <p:spPr>
          <a:xfrm>
            <a:off x="656023" y="22225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3600"/>
              <a:buFont typeface="Helvetica Neue"/>
              <a:buNone/>
            </a:pPr>
            <a:r>
              <a:rPr lang="en-GB" dirty="0"/>
              <a:t>ACTIVITÉ PARTIE 4</a:t>
            </a:r>
            <a:endParaRPr dirty="0"/>
          </a:p>
        </p:txBody>
      </p:sp>
      <p:sp>
        <p:nvSpPr>
          <p:cNvPr id="356" name="Google Shape;356;p18"/>
          <p:cNvSpPr txBox="1">
            <a:spLocks noGrp="1"/>
          </p:cNvSpPr>
          <p:nvPr>
            <p:ph type="body" idx="1"/>
          </p:nvPr>
        </p:nvSpPr>
        <p:spPr>
          <a:xfrm>
            <a:off x="656010" y="1547938"/>
            <a:ext cx="11155886" cy="50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accent3"/>
              </a:buClr>
              <a:buSzPts val="2800"/>
              <a:buNone/>
            </a:pPr>
            <a:r>
              <a:rPr lang="fr-FR" sz="2400" dirty="0"/>
              <a:t>RENFORCER LE PLAIDOYER POUR PRÉVENIR LE TRAVAIL DES ENFANTS</a:t>
            </a:r>
            <a:endParaRPr sz="2400" dirty="0"/>
          </a:p>
        </p:txBody>
      </p:sp>
      <p:sp>
        <p:nvSpPr>
          <p:cNvPr id="357" name="Google Shape;357;p18"/>
          <p:cNvSpPr txBox="1">
            <a:spLocks noGrp="1"/>
          </p:cNvSpPr>
          <p:nvPr>
            <p:ph type="body" idx="2"/>
          </p:nvPr>
        </p:nvSpPr>
        <p:spPr>
          <a:xfrm>
            <a:off x="656047" y="2220876"/>
            <a:ext cx="10820100" cy="3771900"/>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90000"/>
              </a:lnSpc>
              <a:spcBef>
                <a:spcPts val="0"/>
              </a:spcBef>
              <a:spcAft>
                <a:spcPts val="0"/>
              </a:spcAft>
              <a:buClr>
                <a:schemeClr val="accent3"/>
              </a:buClr>
              <a:buSzPts val="2400"/>
              <a:buChar char="•"/>
            </a:pPr>
            <a:r>
              <a:rPr lang="fr-FR" sz="2400" dirty="0"/>
              <a:t>Au sein des mêmes groupes que précédemment, chacun d'entre vous se verra attribuer l'un des groupes suivants (Donateurs, Gouvernement, Autres secteurs, Employeurs, Acteurs de la protection de l'enfance)</a:t>
            </a:r>
            <a:r>
              <a:rPr lang="en-GB" sz="2400" dirty="0"/>
              <a:t>.</a:t>
            </a:r>
            <a:endParaRPr dirty="0"/>
          </a:p>
          <a:p>
            <a:pPr marL="228600" lvl="0" indent="-228600" algn="l" rtl="0">
              <a:lnSpc>
                <a:spcPct val="90000"/>
              </a:lnSpc>
              <a:spcBef>
                <a:spcPts val="1000"/>
              </a:spcBef>
              <a:spcAft>
                <a:spcPts val="0"/>
              </a:spcAft>
              <a:buClr>
                <a:schemeClr val="accent3"/>
              </a:buClr>
              <a:buSzPts val="2400"/>
              <a:buChar char="•"/>
            </a:pPr>
            <a:r>
              <a:rPr lang="fr-FR" sz="2400" dirty="0"/>
              <a:t>Référez-vous à l'étude de cas précédente</a:t>
            </a:r>
            <a:r>
              <a:rPr lang="en-GB" sz="2400" dirty="0"/>
              <a:t>. </a:t>
            </a:r>
            <a:endParaRPr dirty="0"/>
          </a:p>
          <a:p>
            <a:pPr marL="228600" lvl="0" indent="-228600" algn="l" rtl="0">
              <a:lnSpc>
                <a:spcPct val="90000"/>
              </a:lnSpc>
              <a:spcBef>
                <a:spcPts val="1000"/>
              </a:spcBef>
              <a:spcAft>
                <a:spcPts val="0"/>
              </a:spcAft>
              <a:buClr>
                <a:schemeClr val="accent3"/>
              </a:buClr>
              <a:buSzPts val="2400"/>
              <a:buChar char="•"/>
            </a:pPr>
            <a:r>
              <a:rPr lang="fr-FR" sz="2400" dirty="0"/>
              <a:t>Développez une note/des messages de plaidoyer pour votre groupe cible. Tenez compte du fait que les messages peuvent être différents lorsque vous défendez les intérêts de différents groupes de population dans le contexte</a:t>
            </a:r>
            <a:r>
              <a:rPr lang="en-GB" sz="2400" dirty="0"/>
              <a:t>. </a:t>
            </a:r>
            <a:endParaRPr dirty="0"/>
          </a:p>
          <a:p>
            <a:pPr marL="228600" lvl="0" indent="-228600" algn="l" rtl="0">
              <a:lnSpc>
                <a:spcPct val="90000"/>
              </a:lnSpc>
              <a:spcBef>
                <a:spcPts val="1000"/>
              </a:spcBef>
              <a:spcAft>
                <a:spcPts val="0"/>
              </a:spcAft>
              <a:buClr>
                <a:schemeClr val="accent3"/>
              </a:buClr>
              <a:buSzPts val="2400"/>
              <a:buChar char="•"/>
            </a:pPr>
            <a:r>
              <a:rPr lang="fr-FR" sz="2400" dirty="0"/>
              <a:t>Comment les changements de contexte modifient-ils ce qui pourrait être dit ou fait en termes de plaidoyer</a:t>
            </a:r>
            <a:r>
              <a:rPr lang="en-GB" sz="2400" dirty="0"/>
              <a:t>. </a:t>
            </a:r>
            <a:endParaRPr dirty="0"/>
          </a:p>
          <a:p>
            <a:pPr marL="228600" lvl="0" indent="-228600">
              <a:buSzPts val="2400"/>
            </a:pPr>
            <a:r>
              <a:rPr lang="fr-FR" sz="2400" dirty="0"/>
              <a:t>Présentez vos stratégies et messages finaux en séance plénière</a:t>
            </a:r>
            <a:r>
              <a:rPr lang="en-GB" sz="2400" dirty="0"/>
              <a:t>. </a:t>
            </a:r>
            <a:endParaRPr dirty="0"/>
          </a:p>
          <a:p>
            <a:pPr marL="228600" lvl="0" indent="-88900" algn="l" rtl="0">
              <a:lnSpc>
                <a:spcPct val="90000"/>
              </a:lnSpc>
              <a:spcBef>
                <a:spcPts val="1000"/>
              </a:spcBef>
              <a:spcAft>
                <a:spcPts val="0"/>
              </a:spcAft>
              <a:buClr>
                <a:schemeClr val="accent3"/>
              </a:buClr>
              <a:buSzPts val="2200"/>
              <a:buNone/>
            </a:pPr>
            <a:endParaRPr sz="2200" dirty="0"/>
          </a:p>
        </p:txBody>
      </p:sp>
      <p:pic>
        <p:nvPicPr>
          <p:cNvPr id="358" name="Google Shape;358;p18"/>
          <p:cNvPicPr preferRelativeResize="0"/>
          <p:nvPr/>
        </p:nvPicPr>
        <p:blipFill rotWithShape="1">
          <a:blip r:embed="rId3">
            <a:alphaModFix/>
          </a:blip>
          <a:srcRect/>
          <a:stretch/>
        </p:blipFill>
        <p:spPr>
          <a:xfrm>
            <a:off x="8805243" y="-206943"/>
            <a:ext cx="3386756" cy="338675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19"/>
          <p:cNvSpPr txBox="1">
            <a:spLocks noGrp="1"/>
          </p:cNvSpPr>
          <p:nvPr>
            <p:ph type="body" idx="2"/>
          </p:nvPr>
        </p:nvSpPr>
        <p:spPr>
          <a:xfrm>
            <a:off x="3784147" y="2067604"/>
            <a:ext cx="8123436" cy="4180115"/>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1"/>
              </a:buClr>
              <a:buSzPts val="2800"/>
              <a:buChar char="•"/>
            </a:pPr>
            <a:r>
              <a:rPr lang="fr-FR" dirty="0"/>
              <a:t>Utiliser des données et des informations fiables pour accroître l'efficacité du plaidoyer</a:t>
            </a:r>
            <a:endParaRPr dirty="0"/>
          </a:p>
          <a:p>
            <a:pPr marL="273050" lvl="1" indent="-225425" algn="l" rtl="0">
              <a:lnSpc>
                <a:spcPct val="90000"/>
              </a:lnSpc>
              <a:spcBef>
                <a:spcPts val="500"/>
              </a:spcBef>
              <a:spcAft>
                <a:spcPts val="0"/>
              </a:spcAft>
              <a:buSzPts val="2800"/>
              <a:buChar char="•"/>
            </a:pPr>
            <a:r>
              <a:rPr lang="fr-FR" sz="2800" dirty="0"/>
              <a:t>Promouvoir un plaidoyer conjoint entre les secteurs</a:t>
            </a:r>
            <a:r>
              <a:rPr lang="en-GB" sz="2800" dirty="0"/>
              <a:t>  </a:t>
            </a:r>
            <a:endParaRPr dirty="0"/>
          </a:p>
          <a:p>
            <a:pPr marL="228600" lvl="0" indent="-228600" algn="l" rtl="0">
              <a:lnSpc>
                <a:spcPct val="90000"/>
              </a:lnSpc>
              <a:spcBef>
                <a:spcPts val="1000"/>
              </a:spcBef>
              <a:spcAft>
                <a:spcPts val="0"/>
              </a:spcAft>
              <a:buClr>
                <a:schemeClr val="accent1"/>
              </a:buClr>
              <a:buSzPts val="2800"/>
              <a:buChar char="•"/>
            </a:pPr>
            <a:r>
              <a:rPr lang="fr-FR" dirty="0"/>
              <a:t>Collaborer avec les partenaires clés et les membres de la communauté du travail des enfants</a:t>
            </a:r>
            <a:r>
              <a:rPr lang="en-GB" dirty="0"/>
              <a:t> </a:t>
            </a:r>
            <a:endParaRPr dirty="0"/>
          </a:p>
        </p:txBody>
      </p:sp>
      <p:sp>
        <p:nvSpPr>
          <p:cNvPr id="365" name="Google Shape;365;p19"/>
          <p:cNvSpPr txBox="1">
            <a:spLocks noGrp="1"/>
          </p:cNvSpPr>
          <p:nvPr>
            <p:ph type="body" idx="3"/>
          </p:nvPr>
        </p:nvSpPr>
        <p:spPr>
          <a:xfrm>
            <a:off x="1" y="528638"/>
            <a:ext cx="3399416"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dirty="0"/>
              <a:t>PLAIDOYER CONTRE LE TRAVAIL DES ENFANTS</a:t>
            </a:r>
            <a:endParaRPr dirty="0"/>
          </a:p>
        </p:txBody>
      </p:sp>
      <p:sp>
        <p:nvSpPr>
          <p:cNvPr id="366" name="Google Shape;366;p19"/>
          <p:cNvSpPr txBox="1">
            <a:spLocks noGrp="1"/>
          </p:cNvSpPr>
          <p:nvPr>
            <p:ph type="body" idx="1"/>
          </p:nvPr>
        </p:nvSpPr>
        <p:spPr>
          <a:xfrm>
            <a:off x="4100513" y="528638"/>
            <a:ext cx="7300912" cy="1055233"/>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lnSpc>
                <a:spcPct val="90000"/>
              </a:lnSpc>
              <a:spcBef>
                <a:spcPts val="0"/>
              </a:spcBef>
              <a:spcAft>
                <a:spcPts val="0"/>
              </a:spcAft>
              <a:buClr>
                <a:srgbClr val="026794"/>
              </a:buClr>
              <a:buSzPts val="3200"/>
              <a:buNone/>
            </a:pPr>
            <a:r>
              <a:rPr lang="fr-FR" dirty="0"/>
              <a:t>ACTIONS CLÉS POUR UN PLAIDOYER EFFICACE CONTRE LE TRAVAIL DES ENFANTS</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2"/>
          <p:cNvSpPr txBox="1">
            <a:spLocks noGrp="1"/>
          </p:cNvSpPr>
          <p:nvPr>
            <p:ph type="body" idx="1"/>
          </p:nvPr>
        </p:nvSpPr>
        <p:spPr>
          <a:xfrm>
            <a:off x="0" y="495301"/>
            <a:ext cx="12191999" cy="1637831"/>
          </a:xfrm>
          <a:prstGeom prst="rect">
            <a:avLst/>
          </a:prstGeom>
          <a:noFill/>
          <a:ln>
            <a:noFill/>
          </a:ln>
        </p:spPr>
        <p:txBody>
          <a:bodyPr spcFirstLastPara="1" wrap="square" lIns="91425" tIns="45700" rIns="91425" bIns="45700" anchor="t" anchorCtr="0">
            <a:normAutofit lnSpcReduction="10000"/>
          </a:bodyPr>
          <a:lstStyle/>
          <a:p>
            <a:pPr marL="0" lvl="0" indent="0" algn="ctr" rtl="0">
              <a:lnSpc>
                <a:spcPct val="90000"/>
              </a:lnSpc>
              <a:spcBef>
                <a:spcPts val="0"/>
              </a:spcBef>
              <a:spcAft>
                <a:spcPts val="0"/>
              </a:spcAft>
              <a:buClr>
                <a:schemeClr val="lt1"/>
              </a:buClr>
              <a:buSzPts val="4000"/>
              <a:buNone/>
            </a:pPr>
            <a:r>
              <a:rPr lang="en-GB" sz="4000" dirty="0"/>
              <a:t>SÉANCE 7 : </a:t>
            </a:r>
            <a:r>
              <a:rPr lang="fr-FR" sz="4000" dirty="0"/>
              <a:t>COMMUNICATION ET PLAIDOYER POUR PRÉVENIR ET RÉPONDRE AU TRAVAIL DES ENFANTS</a:t>
            </a:r>
            <a:endParaRPr dirty="0"/>
          </a:p>
        </p:txBody>
      </p:sp>
      <p:sp>
        <p:nvSpPr>
          <p:cNvPr id="235" name="Google Shape;235;p2"/>
          <p:cNvSpPr txBox="1">
            <a:spLocks noGrp="1"/>
          </p:cNvSpPr>
          <p:nvPr>
            <p:ph type="body" idx="2"/>
          </p:nvPr>
        </p:nvSpPr>
        <p:spPr>
          <a:xfrm>
            <a:off x="1322614" y="3051921"/>
            <a:ext cx="9748157" cy="3310777"/>
          </a:xfrm>
          <a:prstGeom prst="rect">
            <a:avLst/>
          </a:prstGeom>
          <a:noFill/>
          <a:ln>
            <a:noFill/>
          </a:ln>
        </p:spPr>
        <p:txBody>
          <a:bodyPr spcFirstLastPara="1" wrap="square" lIns="91425" tIns="45700" rIns="91425" bIns="45700" anchor="t" anchorCtr="0">
            <a:noAutofit/>
          </a:bodyPr>
          <a:lstStyle/>
          <a:p>
            <a:pPr marL="457200" lvl="0" indent="-279400" algn="l" rtl="0">
              <a:lnSpc>
                <a:spcPct val="90000"/>
              </a:lnSpc>
              <a:spcBef>
                <a:spcPts val="1000"/>
              </a:spcBef>
              <a:spcAft>
                <a:spcPts val="0"/>
              </a:spcAft>
              <a:buClr>
                <a:schemeClr val="lt1"/>
              </a:buClr>
              <a:buSzPts val="2800"/>
              <a:buFont typeface="Arial"/>
              <a:buNone/>
            </a:pPr>
            <a:r>
              <a:rPr lang="en-GB" b="1" dirty="0"/>
              <a:t> </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20"/>
          <p:cNvSpPr txBox="1">
            <a:spLocks noGrp="1"/>
          </p:cNvSpPr>
          <p:nvPr>
            <p:ph type="body" idx="2"/>
          </p:nvPr>
        </p:nvSpPr>
        <p:spPr>
          <a:xfrm>
            <a:off x="3784147" y="528638"/>
            <a:ext cx="8123436" cy="4180115"/>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SzPts val="2800"/>
              <a:buChar char="•"/>
            </a:pPr>
            <a:r>
              <a:rPr lang="fr-FR" dirty="0"/>
              <a:t>Vous devez comprendre les normes et les opinions locales sur le travail des enfants</a:t>
            </a:r>
            <a:r>
              <a:rPr lang="en-GB" dirty="0"/>
              <a:t>.</a:t>
            </a:r>
            <a:endParaRPr dirty="0"/>
          </a:p>
          <a:p>
            <a:pPr marL="228600" lvl="0" indent="-228600" algn="l" rtl="0">
              <a:lnSpc>
                <a:spcPct val="90000"/>
              </a:lnSpc>
              <a:spcBef>
                <a:spcPts val="1000"/>
              </a:spcBef>
              <a:spcAft>
                <a:spcPts val="0"/>
              </a:spcAft>
              <a:buSzPts val="2800"/>
              <a:buChar char="•"/>
            </a:pPr>
            <a:r>
              <a:rPr lang="fr-FR" dirty="0"/>
              <a:t>La communication et le plaidoyer sont un élément clé d'une programmation efficace de prévention et de réponse au travail des enfants et un outil puissant pour habiliter les enfants qui travaillent</a:t>
            </a:r>
            <a:r>
              <a:rPr lang="en-GB" dirty="0"/>
              <a:t>. </a:t>
            </a:r>
            <a:endParaRPr dirty="0"/>
          </a:p>
          <a:p>
            <a:pPr marL="228600" lvl="0" indent="-228600" algn="l" rtl="0">
              <a:lnSpc>
                <a:spcPct val="90000"/>
              </a:lnSpc>
              <a:spcBef>
                <a:spcPts val="1000"/>
              </a:spcBef>
              <a:spcAft>
                <a:spcPts val="0"/>
              </a:spcAft>
              <a:buSzPts val="2800"/>
              <a:buChar char="•"/>
            </a:pPr>
            <a:r>
              <a:rPr lang="fr-FR" dirty="0"/>
              <a:t>Toute communication et tout plaidoyer doivent être fondés sur des preuves et une analyse de la situation, ainsi que sur la protection juridique des enfants contre le travail des enfants</a:t>
            </a:r>
            <a:r>
              <a:rPr lang="en-GB" dirty="0"/>
              <a:t>. </a:t>
            </a:r>
            <a:endParaRPr dirty="0"/>
          </a:p>
          <a:p>
            <a:pPr marL="228600" lvl="0" indent="-228600" algn="l" rtl="0">
              <a:lnSpc>
                <a:spcPct val="90000"/>
              </a:lnSpc>
              <a:spcBef>
                <a:spcPts val="1000"/>
              </a:spcBef>
              <a:spcAft>
                <a:spcPts val="0"/>
              </a:spcAft>
              <a:buSzPts val="2800"/>
              <a:buChar char="•"/>
            </a:pPr>
            <a:r>
              <a:rPr lang="fr-FR" dirty="0"/>
              <a:t>Toute communication et tout plaidoyer doivent protéger les enfants et promouvoir leur intérêt supérieur</a:t>
            </a:r>
            <a:r>
              <a:rPr lang="en-GB" dirty="0"/>
              <a:t>. </a:t>
            </a:r>
            <a:endParaRPr dirty="0"/>
          </a:p>
        </p:txBody>
      </p:sp>
      <p:sp>
        <p:nvSpPr>
          <p:cNvPr id="373" name="Google Shape;373;p2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MESSAGES CLÉS</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
          <p:cNvSpPr txBox="1">
            <a:spLocks noGrp="1"/>
          </p:cNvSpPr>
          <p:nvPr>
            <p:ph type="body" idx="2"/>
          </p:nvPr>
        </p:nvSpPr>
        <p:spPr>
          <a:xfrm>
            <a:off x="866899" y="3051922"/>
            <a:ext cx="10450286" cy="2701764"/>
          </a:xfrm>
          <a:prstGeom prst="rect">
            <a:avLst/>
          </a:prstGeom>
          <a:noFill/>
          <a:ln>
            <a:noFill/>
          </a:ln>
        </p:spPr>
        <p:txBody>
          <a:bodyPr spcFirstLastPara="1" wrap="square" lIns="91425" tIns="45700" rIns="91425" bIns="45700" anchor="t" anchorCtr="0">
            <a:noAutofit/>
          </a:bodyPr>
          <a:lstStyle/>
          <a:p>
            <a:pPr marL="457200" lvl="0" indent="-406400" algn="l" rtl="0">
              <a:lnSpc>
                <a:spcPct val="100000"/>
              </a:lnSpc>
              <a:spcBef>
                <a:spcPts val="600"/>
              </a:spcBef>
              <a:spcAft>
                <a:spcPts val="0"/>
              </a:spcAft>
              <a:buSzPts val="2800"/>
              <a:buFont typeface="Helvetica Neue"/>
              <a:buChar char="●"/>
            </a:pPr>
            <a:r>
              <a:rPr lang="fr-FR" sz="2400" dirty="0"/>
              <a:t>Expliquer comment adapter les messages et le plaidoyer sur le travail des enfants auprès de différents groupes (enfants, parents, membres/leaders de la communauté, etc.) </a:t>
            </a:r>
            <a:endParaRPr sz="2400" dirty="0"/>
          </a:p>
          <a:p>
            <a:pPr indent="-406400" algn="l">
              <a:lnSpc>
                <a:spcPct val="100000"/>
              </a:lnSpc>
              <a:spcBef>
                <a:spcPts val="0"/>
              </a:spcBef>
              <a:buFont typeface="Helvetica Neue"/>
              <a:buChar char="●"/>
            </a:pPr>
            <a:r>
              <a:rPr lang="fr-FR" sz="2400" dirty="0"/>
              <a:t>Identifier les stratégies de sensibilisation et de conscientisation</a:t>
            </a:r>
            <a:endParaRPr sz="2400" dirty="0"/>
          </a:p>
          <a:p>
            <a:pPr marL="457200" lvl="0" indent="-406400" algn="l" rtl="0">
              <a:lnSpc>
                <a:spcPct val="100000"/>
              </a:lnSpc>
              <a:spcBef>
                <a:spcPts val="0"/>
              </a:spcBef>
              <a:spcAft>
                <a:spcPts val="0"/>
              </a:spcAft>
              <a:buSzPts val="2800"/>
              <a:buFont typeface="Helvetica Neue"/>
              <a:buChar char="●"/>
            </a:pPr>
            <a:r>
              <a:rPr lang="fr-FR" sz="2400" dirty="0"/>
              <a:t>Développer des messages pertinents de sensibilisation et de plaidoyer en fonction du contexte</a:t>
            </a:r>
            <a:r>
              <a:rPr lang="en-GB" sz="2400" dirty="0"/>
              <a:t> </a:t>
            </a:r>
            <a:endParaRPr sz="2400" dirty="0"/>
          </a:p>
          <a:p>
            <a:pPr marL="457200" lvl="0" indent="-406400" algn="l" rtl="0">
              <a:lnSpc>
                <a:spcPct val="100000"/>
              </a:lnSpc>
              <a:spcBef>
                <a:spcPts val="0"/>
              </a:spcBef>
              <a:spcAft>
                <a:spcPts val="600"/>
              </a:spcAft>
              <a:buSzPts val="2800"/>
              <a:buFont typeface="Helvetica Neue"/>
              <a:buChar char="●"/>
            </a:pPr>
            <a:r>
              <a:rPr lang="fr-FR" sz="2400" dirty="0"/>
              <a:t>Décrire comment les enfants peuvent participer en toute sécurité aux initiatives de sensibilisation et les diriger</a:t>
            </a:r>
            <a:endParaRPr lang="en-GB" sz="2400" dirty="0"/>
          </a:p>
        </p:txBody>
      </p:sp>
      <p:sp>
        <p:nvSpPr>
          <p:cNvPr id="242" name="Google Shape;242;p3"/>
          <p:cNvSpPr txBox="1"/>
          <p:nvPr/>
        </p:nvSpPr>
        <p:spPr>
          <a:xfrm>
            <a:off x="1828005" y="476375"/>
            <a:ext cx="8535987" cy="627939"/>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endParaRPr sz="2800" b="1" i="0" u="none" strike="noStrike" cap="none" dirty="0">
              <a:solidFill>
                <a:schemeClr val="lt1"/>
              </a:solidFill>
              <a:latin typeface="Helvetica Neue"/>
              <a:ea typeface="Helvetica Neue"/>
              <a:cs typeface="Helvetica Neue"/>
              <a:sym typeface="Helvetica Neue"/>
            </a:endParaRPr>
          </a:p>
        </p:txBody>
      </p:sp>
      <p:sp>
        <p:nvSpPr>
          <p:cNvPr id="243" name="Google Shape;243;p3"/>
          <p:cNvSpPr txBox="1"/>
          <p:nvPr/>
        </p:nvSpPr>
        <p:spPr>
          <a:xfrm>
            <a:off x="304800" y="937802"/>
            <a:ext cx="11538857" cy="2280633"/>
          </a:xfrm>
          <a:prstGeom prst="rect">
            <a:avLst/>
          </a:prstGeom>
          <a:noFill/>
          <a:ln>
            <a:noFill/>
          </a:ln>
        </p:spPr>
        <p:txBody>
          <a:bodyPr spcFirstLastPara="1" wrap="square" lIns="91425" tIns="45700" rIns="91425" bIns="45700" anchor="t" anchorCtr="0">
            <a:normAutofit/>
          </a:bodyPr>
          <a:lstStyle/>
          <a:p>
            <a:pPr algn="ctr">
              <a:lnSpc>
                <a:spcPct val="90000"/>
              </a:lnSpc>
              <a:buClr>
                <a:schemeClr val="lt1"/>
              </a:buClr>
              <a:buSzPts val="2800"/>
            </a:pPr>
            <a:r>
              <a:rPr lang="en-GB" sz="2800" b="0" i="0" u="none" strike="noStrike" cap="none" dirty="0">
                <a:solidFill>
                  <a:schemeClr val="lt1"/>
                </a:solidFill>
                <a:latin typeface="Helvetica Neue"/>
                <a:ea typeface="Helvetica Neue"/>
                <a:cs typeface="Helvetica Neue"/>
                <a:sym typeface="Helvetica Neue"/>
              </a:rPr>
              <a:t> </a:t>
            </a:r>
            <a:r>
              <a:rPr lang="fr-FR" sz="4000" b="1" dirty="0">
                <a:solidFill>
                  <a:schemeClr val="lt1"/>
                </a:solidFill>
                <a:latin typeface="Helvetica Neue"/>
              </a:rPr>
              <a:t>LES OBJECTIFS VISÉS</a:t>
            </a:r>
            <a:r>
              <a:rPr lang="en-GB" sz="4000" b="1" i="0" u="none" strike="noStrike" cap="none" dirty="0">
                <a:solidFill>
                  <a:schemeClr val="lt1"/>
                </a:solidFill>
                <a:latin typeface="Helvetica Neue"/>
                <a:ea typeface="Helvetica Neue"/>
                <a:cs typeface="Helvetica Neue"/>
                <a:sym typeface="Helvetica Neue"/>
              </a:rPr>
              <a:t> </a:t>
            </a:r>
            <a:endParaRPr dirty="0"/>
          </a:p>
          <a:p>
            <a:pPr marL="0" marR="0" lvl="0" indent="0" algn="ctr" rtl="0">
              <a:lnSpc>
                <a:spcPct val="90000"/>
              </a:lnSpc>
              <a:spcBef>
                <a:spcPts val="1000"/>
              </a:spcBef>
              <a:spcAft>
                <a:spcPts val="0"/>
              </a:spcAft>
              <a:buClr>
                <a:schemeClr val="lt1"/>
              </a:buClr>
              <a:buSzPts val="3000"/>
              <a:buFont typeface="Arial"/>
              <a:buNone/>
            </a:pPr>
            <a:r>
              <a:rPr lang="fr-FR" sz="3000" dirty="0">
                <a:solidFill>
                  <a:schemeClr val="lt1"/>
                </a:solidFill>
                <a:latin typeface="Helvetica Neue"/>
                <a:ea typeface="Helvetica Neue"/>
                <a:cs typeface="Helvetica Neue"/>
                <a:sym typeface="Helvetica Neue"/>
              </a:rPr>
              <a:t>À la fin de la séance, vous serez en mesure de :</a:t>
            </a:r>
            <a:endParaRPr sz="3000" b="1" i="0" u="none" strike="noStrike" cap="none" dirty="0">
              <a:solidFill>
                <a:schemeClr val="lt1"/>
              </a:solidFill>
              <a:latin typeface="Helvetica Neue"/>
              <a:ea typeface="Helvetica Neue"/>
              <a:cs typeface="Helvetica Neue"/>
              <a:sym typeface="Helvetica Neue"/>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4"/>
              </a:buClr>
              <a:buSzPts val="3600"/>
              <a:buFont typeface="Helvetica Neue"/>
              <a:buNone/>
            </a:pPr>
            <a:r>
              <a:rPr lang="en-GB" dirty="0"/>
              <a:t>ACTIVITÉ PARTIE 1</a:t>
            </a:r>
            <a:endParaRPr dirty="0"/>
          </a:p>
        </p:txBody>
      </p:sp>
      <p:sp>
        <p:nvSpPr>
          <p:cNvPr id="250" name="Google Shape;250;p4"/>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90000"/>
              </a:lnSpc>
              <a:spcBef>
                <a:spcPts val="0"/>
              </a:spcBef>
              <a:spcAft>
                <a:spcPts val="0"/>
              </a:spcAft>
              <a:buClr>
                <a:schemeClr val="accent2"/>
              </a:buClr>
              <a:buSzPct val="100000"/>
              <a:buNone/>
            </a:pPr>
            <a:r>
              <a:rPr lang="fr-FR" dirty="0"/>
              <a:t>DÉBATTRE DES NORMES SOCIALES SUR LE TRAVAIL DES ENFANTS</a:t>
            </a:r>
            <a:endParaRPr dirty="0"/>
          </a:p>
        </p:txBody>
      </p:sp>
      <p:sp>
        <p:nvSpPr>
          <p:cNvPr id="251" name="Google Shape;251;p4"/>
          <p:cNvSpPr txBox="1">
            <a:spLocks noGrp="1"/>
          </p:cNvSpPr>
          <p:nvPr>
            <p:ph type="body" idx="2"/>
          </p:nvPr>
        </p:nvSpPr>
        <p:spPr>
          <a:xfrm>
            <a:off x="656021" y="2400300"/>
            <a:ext cx="10820015" cy="3729037"/>
          </a:xfrm>
          <a:prstGeom prst="rect">
            <a:avLst/>
          </a:prstGeom>
          <a:noFill/>
          <a:ln>
            <a:noFill/>
          </a:ln>
        </p:spPr>
        <p:txBody>
          <a:bodyPr spcFirstLastPara="1" wrap="square" lIns="91425" tIns="45700" rIns="91425" bIns="45700" anchor="t" anchorCtr="0">
            <a:normAutofit fontScale="92500" lnSpcReduction="20000"/>
          </a:bodyPr>
          <a:lstStyle/>
          <a:p>
            <a:pPr marL="228600" lvl="0" indent="-228600" algn="l" rtl="0">
              <a:lnSpc>
                <a:spcPct val="90000"/>
              </a:lnSpc>
              <a:spcBef>
                <a:spcPts val="0"/>
              </a:spcBef>
              <a:spcAft>
                <a:spcPts val="0"/>
              </a:spcAft>
              <a:buClr>
                <a:schemeClr val="accent2"/>
              </a:buClr>
              <a:buSzPts val="2500"/>
              <a:buChar char="•"/>
            </a:pPr>
            <a:r>
              <a:rPr lang="fr-FR" sz="2500" dirty="0"/>
              <a:t>Vous serez désigné comme une personne qui est soit « pour » ou « contre » un énoncé qui peut être généralement tenu dans la communauté</a:t>
            </a:r>
            <a:r>
              <a:rPr lang="en-GB" sz="2500" dirty="0"/>
              <a:t>.</a:t>
            </a:r>
            <a:endParaRPr dirty="0"/>
          </a:p>
          <a:p>
            <a:pPr marL="228600" lvl="0" indent="-228600" algn="l" rtl="0">
              <a:lnSpc>
                <a:spcPct val="90000"/>
              </a:lnSpc>
              <a:spcBef>
                <a:spcPts val="1000"/>
              </a:spcBef>
              <a:spcAft>
                <a:spcPts val="0"/>
              </a:spcAft>
              <a:buClr>
                <a:schemeClr val="accent2"/>
              </a:buClr>
              <a:buSzPts val="2500"/>
              <a:buChar char="•"/>
            </a:pPr>
            <a:r>
              <a:rPr lang="fr-FR" sz="2500" i="1" dirty="0"/>
              <a:t>« Travailler est une meilleure option pour les enfants réfugiés que de poursuivre des études. »</a:t>
            </a:r>
            <a:r>
              <a:rPr lang="en-GB" sz="2500" i="1" dirty="0"/>
              <a:t>  </a:t>
            </a:r>
            <a:endParaRPr sz="2500" i="1" dirty="0"/>
          </a:p>
          <a:p>
            <a:pPr marL="228600" lvl="0" indent="-228600" algn="l" rtl="0">
              <a:lnSpc>
                <a:spcPct val="90000"/>
              </a:lnSpc>
              <a:spcBef>
                <a:spcPts val="1000"/>
              </a:spcBef>
              <a:spcAft>
                <a:spcPts val="0"/>
              </a:spcAft>
              <a:buClr>
                <a:schemeClr val="accent2"/>
              </a:buClr>
              <a:buSzPts val="2500"/>
              <a:buChar char="•"/>
            </a:pPr>
            <a:r>
              <a:rPr lang="fr-FR" sz="2500" dirty="0"/>
              <a:t>Il vous sera demandé de donner une raison (ne prenant pas plus de 30 secondes) pour laquelle vous êtes pour ou contre cet énoncé</a:t>
            </a:r>
            <a:r>
              <a:rPr lang="en-GB" sz="2500" dirty="0"/>
              <a:t>. </a:t>
            </a:r>
            <a:endParaRPr dirty="0"/>
          </a:p>
          <a:p>
            <a:pPr marL="228600" lvl="0" indent="-228600" algn="l" rtl="0">
              <a:lnSpc>
                <a:spcPct val="90000"/>
              </a:lnSpc>
              <a:spcBef>
                <a:spcPts val="1000"/>
              </a:spcBef>
              <a:spcAft>
                <a:spcPts val="0"/>
              </a:spcAft>
              <a:buClr>
                <a:schemeClr val="accent2"/>
              </a:buClr>
              <a:buSzPts val="2500"/>
              <a:buChar char="•"/>
            </a:pPr>
            <a:r>
              <a:rPr lang="fr-FR" sz="2500" dirty="0"/>
              <a:t>Ne parlez que lorsque vous êtes appelé à prendre la parole</a:t>
            </a:r>
            <a:r>
              <a:rPr lang="en-GB" sz="2500" dirty="0"/>
              <a:t>.</a:t>
            </a:r>
            <a:endParaRPr dirty="0"/>
          </a:p>
          <a:p>
            <a:pPr marL="228600" lvl="0" indent="-228600" algn="l" rtl="0">
              <a:lnSpc>
                <a:spcPct val="90000"/>
              </a:lnSpc>
              <a:spcBef>
                <a:spcPts val="1000"/>
              </a:spcBef>
              <a:spcAft>
                <a:spcPts val="0"/>
              </a:spcAft>
              <a:buClr>
                <a:schemeClr val="accent2"/>
              </a:buClr>
              <a:buSzPts val="2500"/>
              <a:buChar char="•"/>
            </a:pPr>
            <a:r>
              <a:rPr lang="fr-FR" sz="2500" dirty="0"/>
              <a:t>Écoutez attentivement les autres, ne répétez pas les assertions déjà mentionnés</a:t>
            </a:r>
            <a:r>
              <a:rPr lang="en-GB" sz="2500" dirty="0"/>
              <a:t>. </a:t>
            </a:r>
            <a:endParaRPr dirty="0"/>
          </a:p>
          <a:p>
            <a:pPr marL="228600" lvl="0" indent="-228600" algn="l" rtl="0">
              <a:lnSpc>
                <a:spcPct val="90000"/>
              </a:lnSpc>
              <a:spcBef>
                <a:spcPts val="1000"/>
              </a:spcBef>
              <a:spcAft>
                <a:spcPts val="0"/>
              </a:spcAft>
              <a:buClr>
                <a:schemeClr val="accent2"/>
              </a:buClr>
              <a:buSzPts val="2500"/>
              <a:buChar char="•"/>
            </a:pPr>
            <a:r>
              <a:rPr lang="fr-FR" sz="2500" dirty="0"/>
              <a:t>Essayez de contrer de manière constructive ce qui est dit par d'autres personnes du groupe opposé</a:t>
            </a:r>
            <a:r>
              <a:rPr lang="en-GB" sz="2500" dirty="0"/>
              <a:t>.</a:t>
            </a:r>
            <a:endParaRPr dirty="0"/>
          </a:p>
          <a:p>
            <a:pPr marL="228600" lvl="0" indent="-228600" algn="l" rtl="0">
              <a:lnSpc>
                <a:spcPct val="90000"/>
              </a:lnSpc>
              <a:spcBef>
                <a:spcPts val="1000"/>
              </a:spcBef>
              <a:spcAft>
                <a:spcPts val="0"/>
              </a:spcAft>
              <a:buClr>
                <a:schemeClr val="accent2"/>
              </a:buClr>
              <a:buSzPts val="2500"/>
              <a:buChar char="•"/>
            </a:pPr>
            <a:r>
              <a:rPr lang="fr-FR" sz="2500" dirty="0"/>
              <a:t>Soyez gentil et poli dans le débat</a:t>
            </a:r>
            <a:r>
              <a:rPr lang="en-GB" sz="2500" dirty="0"/>
              <a:t>.</a:t>
            </a:r>
            <a:endParaRPr dirty="0"/>
          </a:p>
          <a:p>
            <a:pPr marL="228600" lvl="0" indent="-50800" algn="l" rtl="0">
              <a:lnSpc>
                <a:spcPct val="90000"/>
              </a:lnSpc>
              <a:spcBef>
                <a:spcPts val="1000"/>
              </a:spcBef>
              <a:spcAft>
                <a:spcPts val="0"/>
              </a:spcAft>
              <a:buClr>
                <a:schemeClr val="accent2"/>
              </a:buClr>
              <a:buSzPts val="2800"/>
              <a:buNone/>
            </a:pPr>
            <a:endParaRPr dirty="0"/>
          </a:p>
        </p:txBody>
      </p:sp>
      <p:pic>
        <p:nvPicPr>
          <p:cNvPr id="252" name="Google Shape;252;p4"/>
          <p:cNvPicPr preferRelativeResize="0"/>
          <p:nvPr/>
        </p:nvPicPr>
        <p:blipFill rotWithShape="1">
          <a:blip r:embed="rId3">
            <a:alphaModFix/>
          </a:blip>
          <a:srcRect/>
          <a:stretch/>
        </p:blipFill>
        <p:spPr>
          <a:xfrm>
            <a:off x="8805243" y="-253471"/>
            <a:ext cx="3386757" cy="324409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5"/>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ts val="3200"/>
              <a:buFont typeface="Helvetica Neue"/>
              <a:buNone/>
            </a:pPr>
            <a:r>
              <a:rPr lang="fr-FR" dirty="0">
                <a:latin typeface="Helvetica Neue"/>
                <a:ea typeface="Helvetica Neue"/>
                <a:cs typeface="Helvetica Neue"/>
                <a:sym typeface="Helvetica Neue"/>
              </a:rPr>
              <a:t>DÉVELOPPER DES MESSAGES SUR LE TRAVAIL DES ENFANTS</a:t>
            </a:r>
            <a:br>
              <a:rPr lang="en-GB" dirty="0"/>
            </a:b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6"/>
          <p:cNvSpPr txBox="1">
            <a:spLocks noGrp="1"/>
          </p:cNvSpPr>
          <p:nvPr>
            <p:ph type="body" idx="2"/>
          </p:nvPr>
        </p:nvSpPr>
        <p:spPr>
          <a:xfrm>
            <a:off x="4412973" y="1891093"/>
            <a:ext cx="6929073" cy="4799266"/>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5"/>
              </a:buClr>
              <a:buSzPts val="2800"/>
              <a:buChar char="•"/>
            </a:pPr>
            <a:r>
              <a:rPr lang="fr-FR" dirty="0">
                <a:latin typeface="Helvetica Neue"/>
                <a:ea typeface="Helvetica Neue"/>
                <a:cs typeface="Helvetica Neue"/>
                <a:sym typeface="Helvetica Neue"/>
              </a:rPr>
              <a:t>Efficace pour la prévention et la réponse</a:t>
            </a:r>
            <a:r>
              <a:rPr lang="en-GB" dirty="0">
                <a:latin typeface="Helvetica Neue"/>
                <a:ea typeface="Helvetica Neue"/>
                <a:cs typeface="Helvetica Neue"/>
                <a:sym typeface="Helvetica Neue"/>
              </a:rPr>
              <a:t> </a:t>
            </a:r>
            <a:endParaRPr dirty="0"/>
          </a:p>
          <a:p>
            <a:pPr marL="228600" lvl="0" indent="-228600" algn="l" rtl="0">
              <a:lnSpc>
                <a:spcPct val="90000"/>
              </a:lnSpc>
              <a:spcBef>
                <a:spcPts val="1000"/>
              </a:spcBef>
              <a:spcAft>
                <a:spcPts val="0"/>
              </a:spcAft>
              <a:buClr>
                <a:schemeClr val="accent5"/>
              </a:buClr>
              <a:buSzPts val="2800"/>
              <a:buChar char="•"/>
            </a:pPr>
            <a:r>
              <a:rPr lang="fr-FR" dirty="0">
                <a:latin typeface="Helvetica Neue"/>
                <a:ea typeface="Helvetica Neue"/>
                <a:cs typeface="Helvetica Neue"/>
                <a:sym typeface="Helvetica Neue"/>
              </a:rPr>
              <a:t>Un outil puissant pour autonomiser les enfants qui travaillent</a:t>
            </a:r>
            <a:r>
              <a:rPr lang="en-GB" dirty="0">
                <a:latin typeface="Helvetica Neue"/>
                <a:ea typeface="Helvetica Neue"/>
                <a:cs typeface="Helvetica Neue"/>
                <a:sym typeface="Helvetica Neue"/>
              </a:rPr>
              <a:t> </a:t>
            </a:r>
            <a:endParaRPr dirty="0"/>
          </a:p>
          <a:p>
            <a:pPr marL="228600" lvl="0" indent="-228600" algn="l" rtl="0">
              <a:lnSpc>
                <a:spcPct val="90000"/>
              </a:lnSpc>
              <a:spcBef>
                <a:spcPts val="1000"/>
              </a:spcBef>
              <a:spcAft>
                <a:spcPts val="0"/>
              </a:spcAft>
              <a:buClr>
                <a:schemeClr val="accent5"/>
              </a:buClr>
              <a:buSzPts val="2800"/>
              <a:buChar char="•"/>
            </a:pPr>
            <a:r>
              <a:rPr lang="fr-FR" dirty="0">
                <a:latin typeface="Helvetica Neue"/>
                <a:ea typeface="Helvetica Neue"/>
                <a:cs typeface="Helvetica Neue"/>
                <a:sym typeface="Helvetica Neue"/>
              </a:rPr>
              <a:t>Développé avec une coordination locale</a:t>
            </a:r>
            <a:r>
              <a:rPr lang="en-GB" dirty="0">
                <a:latin typeface="Helvetica Neue"/>
                <a:ea typeface="Helvetica Neue"/>
                <a:cs typeface="Helvetica Neue"/>
                <a:sym typeface="Helvetica Neue"/>
              </a:rPr>
              <a:t> </a:t>
            </a:r>
            <a:endParaRPr dirty="0"/>
          </a:p>
          <a:p>
            <a:pPr marL="228600" lvl="0" indent="-228600" algn="l" rtl="0">
              <a:lnSpc>
                <a:spcPct val="90000"/>
              </a:lnSpc>
              <a:spcBef>
                <a:spcPts val="1000"/>
              </a:spcBef>
              <a:spcAft>
                <a:spcPts val="0"/>
              </a:spcAft>
              <a:buClr>
                <a:schemeClr val="accent5"/>
              </a:buClr>
              <a:buSzPts val="2800"/>
              <a:buChar char="•"/>
            </a:pPr>
            <a:r>
              <a:rPr lang="en-GB" dirty="0">
                <a:latin typeface="Helvetica Neue"/>
                <a:ea typeface="Helvetica Neue"/>
                <a:cs typeface="Helvetica Neue"/>
                <a:sym typeface="Helvetica Neue"/>
              </a:rPr>
              <a:t>Différents canaux de communication  </a:t>
            </a:r>
            <a:endParaRPr dirty="0"/>
          </a:p>
          <a:p>
            <a:pPr marL="228600" lvl="0" indent="-228600" algn="l" rtl="0">
              <a:lnSpc>
                <a:spcPct val="90000"/>
              </a:lnSpc>
              <a:spcBef>
                <a:spcPts val="1000"/>
              </a:spcBef>
              <a:spcAft>
                <a:spcPts val="0"/>
              </a:spcAft>
              <a:buClr>
                <a:schemeClr val="accent5"/>
              </a:buClr>
              <a:buSzPts val="2800"/>
              <a:buChar char="•"/>
            </a:pPr>
            <a:r>
              <a:rPr lang="fr-FR" dirty="0">
                <a:latin typeface="Helvetica Neue"/>
                <a:ea typeface="Helvetica Neue"/>
                <a:cs typeface="Helvetica Neue"/>
                <a:sym typeface="Helvetica Neue"/>
              </a:rPr>
              <a:t>Cibler les facteurs de risque du travail des enfants</a:t>
            </a:r>
            <a:r>
              <a:rPr lang="en-GB" dirty="0">
                <a:latin typeface="Helvetica Neue"/>
                <a:ea typeface="Helvetica Neue"/>
                <a:cs typeface="Helvetica Neue"/>
                <a:sym typeface="Helvetica Neue"/>
              </a:rPr>
              <a:t> </a:t>
            </a:r>
            <a:endParaRPr dirty="0"/>
          </a:p>
          <a:p>
            <a:pPr marL="228600" lvl="0" indent="-228600" algn="l" rtl="0">
              <a:lnSpc>
                <a:spcPct val="90000"/>
              </a:lnSpc>
              <a:spcBef>
                <a:spcPts val="1000"/>
              </a:spcBef>
              <a:spcAft>
                <a:spcPts val="0"/>
              </a:spcAft>
              <a:buClr>
                <a:schemeClr val="accent5"/>
              </a:buClr>
              <a:buSzPts val="2800"/>
              <a:buChar char="•"/>
            </a:pPr>
            <a:r>
              <a:rPr lang="en-GB" dirty="0">
                <a:latin typeface="Helvetica Neue"/>
                <a:ea typeface="Helvetica Neue"/>
                <a:cs typeface="Helvetica Neue"/>
                <a:sym typeface="Helvetica Neue"/>
              </a:rPr>
              <a:t>Cibler un éventail d'acteurs </a:t>
            </a:r>
            <a:endParaRPr dirty="0"/>
          </a:p>
          <a:p>
            <a:pPr marL="0" lvl="0" indent="0" algn="l" rtl="0">
              <a:lnSpc>
                <a:spcPct val="100000"/>
              </a:lnSpc>
              <a:spcBef>
                <a:spcPts val="0"/>
              </a:spcBef>
              <a:spcAft>
                <a:spcPts val="0"/>
              </a:spcAft>
              <a:buClr>
                <a:schemeClr val="dk1"/>
              </a:buClr>
              <a:buSzPts val="2800"/>
              <a:buNone/>
            </a:pPr>
            <a:endParaRPr dirty="0">
              <a:latin typeface="Helvetica Neue"/>
              <a:ea typeface="Helvetica Neue"/>
              <a:cs typeface="Helvetica Neue"/>
              <a:sym typeface="Helvetica Neue"/>
            </a:endParaRPr>
          </a:p>
          <a:p>
            <a:pPr marL="0" lvl="0" indent="0" algn="l" rtl="0">
              <a:lnSpc>
                <a:spcPct val="100000"/>
              </a:lnSpc>
              <a:spcBef>
                <a:spcPts val="0"/>
              </a:spcBef>
              <a:spcAft>
                <a:spcPts val="0"/>
              </a:spcAft>
              <a:buClr>
                <a:schemeClr val="dk1"/>
              </a:buClr>
              <a:buSzPts val="2800"/>
              <a:buNone/>
            </a:pPr>
            <a:endParaRPr dirty="0">
              <a:latin typeface="Helvetica Neue"/>
              <a:ea typeface="Helvetica Neue"/>
              <a:cs typeface="Helvetica Neue"/>
              <a:sym typeface="Helvetica Neue"/>
            </a:endParaRPr>
          </a:p>
          <a:p>
            <a:pPr marL="228600" lvl="0" indent="-50800" algn="l" rtl="0">
              <a:lnSpc>
                <a:spcPct val="90000"/>
              </a:lnSpc>
              <a:spcBef>
                <a:spcPts val="1000"/>
              </a:spcBef>
              <a:spcAft>
                <a:spcPts val="0"/>
              </a:spcAft>
              <a:buClr>
                <a:schemeClr val="accent5"/>
              </a:buClr>
              <a:buSzPts val="2800"/>
              <a:buNone/>
            </a:pPr>
            <a:endParaRPr dirty="0"/>
          </a:p>
        </p:txBody>
      </p:sp>
      <p:sp>
        <p:nvSpPr>
          <p:cNvPr id="265" name="Google Shape;265;p6"/>
          <p:cNvSpPr txBox="1">
            <a:spLocks noGrp="1"/>
          </p:cNvSpPr>
          <p:nvPr>
            <p:ph type="body" idx="3"/>
          </p:nvPr>
        </p:nvSpPr>
        <p:spPr>
          <a:xfrm>
            <a:off x="0" y="528638"/>
            <a:ext cx="3419061"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000"/>
              <a:buNone/>
            </a:pPr>
            <a:r>
              <a:rPr lang="fr-FR" sz="3000" dirty="0">
                <a:latin typeface="Helvetica Neue"/>
                <a:ea typeface="Helvetica Neue"/>
                <a:cs typeface="Helvetica Neue"/>
                <a:sym typeface="Helvetica Neue"/>
              </a:rPr>
              <a:t>DÉVELOPPER DES MESSAGES SUR LE TRAVAIL DES ENFANTS</a:t>
            </a:r>
            <a:endParaRPr dirty="0"/>
          </a:p>
        </p:txBody>
      </p:sp>
      <p:sp>
        <p:nvSpPr>
          <p:cNvPr id="266" name="Google Shape;266;p6"/>
          <p:cNvSpPr txBox="1">
            <a:spLocks noGrp="1"/>
          </p:cNvSpPr>
          <p:nvPr>
            <p:ph type="body" idx="1"/>
          </p:nvPr>
        </p:nvSpPr>
        <p:spPr>
          <a:xfrm>
            <a:off x="4041134" y="965960"/>
            <a:ext cx="7300912" cy="635793"/>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accent6"/>
              </a:buClr>
              <a:buSzPts val="3200"/>
              <a:buNone/>
            </a:pPr>
            <a:r>
              <a:rPr lang="en-GB" dirty="0">
                <a:latin typeface="Helvetica Neue"/>
                <a:ea typeface="Helvetica Neue"/>
                <a:cs typeface="Helvetica Neue"/>
                <a:sym typeface="Helvetica Neue"/>
              </a:rPr>
              <a:t>CONSIDÉRATIONS CLÉS</a:t>
            </a: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7"/>
          <p:cNvSpPr txBox="1">
            <a:spLocks noGrp="1"/>
          </p:cNvSpPr>
          <p:nvPr>
            <p:ph type="body" idx="1"/>
          </p:nvPr>
        </p:nvSpPr>
        <p:spPr>
          <a:xfrm>
            <a:off x="3923361" y="371469"/>
            <a:ext cx="7300800" cy="1271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5B2B4"/>
              </a:buClr>
              <a:buSzPts val="3200"/>
              <a:buNone/>
            </a:pPr>
            <a:r>
              <a:rPr lang="en-GB" dirty="0">
                <a:solidFill>
                  <a:srgbClr val="35B2B4"/>
                </a:solidFill>
                <a:latin typeface="Helvetica Neue"/>
                <a:ea typeface="Helvetica Neue"/>
                <a:cs typeface="Helvetica Neue"/>
                <a:sym typeface="Helvetica Neue"/>
              </a:rPr>
              <a:t>POUR PROTÉGER LES ENFANTS,</a:t>
            </a:r>
            <a:br>
              <a:rPr lang="en-GB" dirty="0">
                <a:solidFill>
                  <a:srgbClr val="35B2B4"/>
                </a:solidFill>
                <a:latin typeface="Helvetica Neue"/>
                <a:ea typeface="Helvetica Neue"/>
                <a:cs typeface="Helvetica Neue"/>
                <a:sym typeface="Helvetica Neue"/>
              </a:rPr>
            </a:br>
            <a:r>
              <a:rPr lang="en-GB" dirty="0"/>
              <a:t>LES MESSAGES DOIVENT</a:t>
            </a:r>
            <a:r>
              <a:rPr lang="en-GB" dirty="0">
                <a:solidFill>
                  <a:srgbClr val="35B2B4"/>
                </a:solidFill>
                <a:latin typeface="Helvetica Neue"/>
                <a:ea typeface="Helvetica Neue"/>
                <a:cs typeface="Helvetica Neue"/>
                <a:sym typeface="Helvetica Neue"/>
              </a:rPr>
              <a:t>… </a:t>
            </a:r>
            <a:endParaRPr dirty="0"/>
          </a:p>
          <a:p>
            <a:pPr marL="0" lvl="0" indent="0" algn="l" rtl="0">
              <a:lnSpc>
                <a:spcPct val="90000"/>
              </a:lnSpc>
              <a:spcBef>
                <a:spcPts val="1000"/>
              </a:spcBef>
              <a:spcAft>
                <a:spcPts val="0"/>
              </a:spcAft>
              <a:buClr>
                <a:schemeClr val="accent6"/>
              </a:buClr>
              <a:buSzPts val="3200"/>
              <a:buNone/>
            </a:pPr>
            <a:endParaRPr dirty="0"/>
          </a:p>
        </p:txBody>
      </p:sp>
      <p:sp>
        <p:nvSpPr>
          <p:cNvPr id="273" name="Google Shape;273;p7"/>
          <p:cNvSpPr txBox="1">
            <a:spLocks noGrp="1"/>
          </p:cNvSpPr>
          <p:nvPr>
            <p:ph type="body" idx="2"/>
          </p:nvPr>
        </p:nvSpPr>
        <p:spPr>
          <a:xfrm>
            <a:off x="4062937" y="1921856"/>
            <a:ext cx="7861333" cy="2128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2800"/>
              <a:buNone/>
            </a:pPr>
            <a:r>
              <a:rPr lang="en-GB" sz="2600" dirty="0">
                <a:latin typeface="Helvetica Neue"/>
                <a:ea typeface="Helvetica Neue"/>
                <a:cs typeface="Helvetica Neue"/>
                <a:sym typeface="Helvetica Neue"/>
              </a:rPr>
              <a:t>…</a:t>
            </a:r>
            <a:r>
              <a:rPr lang="fr-FR" sz="2600" dirty="0">
                <a:latin typeface="Helvetica Neue"/>
                <a:ea typeface="Helvetica Neue"/>
                <a:cs typeface="Helvetica Neue"/>
                <a:sym typeface="Helvetica Neue"/>
              </a:rPr>
              <a:t>promouvoir un comportement sûr et protecteur</a:t>
            </a:r>
            <a:endParaRPr sz="2600" dirty="0"/>
          </a:p>
          <a:p>
            <a:pPr marL="403225" lvl="0" indent="-403225" algn="l" rtl="0">
              <a:lnSpc>
                <a:spcPct val="100000"/>
              </a:lnSpc>
              <a:spcBef>
                <a:spcPts val="0"/>
              </a:spcBef>
              <a:spcAft>
                <a:spcPts val="0"/>
              </a:spcAft>
              <a:buClr>
                <a:schemeClr val="dk1"/>
              </a:buClr>
              <a:buSzPts val="2800"/>
              <a:buNone/>
            </a:pPr>
            <a:r>
              <a:rPr lang="en-GB" sz="2600" dirty="0">
                <a:latin typeface="Helvetica Neue"/>
                <a:ea typeface="Helvetica Neue"/>
                <a:cs typeface="Helvetica Neue"/>
                <a:sym typeface="Helvetica Neue"/>
              </a:rPr>
              <a:t>…</a:t>
            </a:r>
            <a:r>
              <a:rPr lang="fr-FR" sz="2600" dirty="0">
                <a:latin typeface="Helvetica Neue"/>
                <a:ea typeface="Helvetica Neue"/>
                <a:cs typeface="Helvetica Neue"/>
                <a:sym typeface="Helvetica Neue"/>
              </a:rPr>
              <a:t>s'appuyer sur des faits et des connaissances</a:t>
            </a:r>
            <a:r>
              <a:rPr lang="en-GB" sz="2600" dirty="0">
                <a:latin typeface="Helvetica Neue"/>
                <a:ea typeface="Helvetica Neue"/>
                <a:cs typeface="Helvetica Neue"/>
                <a:sym typeface="Helvetica Neue"/>
              </a:rPr>
              <a:t> </a:t>
            </a:r>
            <a:endParaRPr sz="2600" dirty="0"/>
          </a:p>
          <a:p>
            <a:pPr marL="403225" lvl="0" indent="-403225" algn="l" rtl="0">
              <a:lnSpc>
                <a:spcPct val="100000"/>
              </a:lnSpc>
              <a:spcBef>
                <a:spcPts val="0"/>
              </a:spcBef>
              <a:spcAft>
                <a:spcPts val="0"/>
              </a:spcAft>
              <a:buClr>
                <a:schemeClr val="dk1"/>
              </a:buClr>
              <a:buSzPts val="2800"/>
              <a:buNone/>
            </a:pPr>
            <a:r>
              <a:rPr lang="en-GB" sz="2600" dirty="0">
                <a:latin typeface="Helvetica Neue"/>
                <a:ea typeface="Helvetica Neue"/>
                <a:cs typeface="Helvetica Neue"/>
                <a:sym typeface="Helvetica Neue"/>
              </a:rPr>
              <a:t>…</a:t>
            </a:r>
            <a:r>
              <a:rPr lang="fr-FR" sz="2600" dirty="0">
                <a:latin typeface="Helvetica Neue"/>
                <a:ea typeface="Helvetica Neue"/>
                <a:cs typeface="Helvetica Neue"/>
                <a:sym typeface="Helvetica Neue"/>
              </a:rPr>
              <a:t>être sensibles aux bonnes et mauvaises conceptions locales </a:t>
            </a:r>
          </a:p>
          <a:p>
            <a:pPr marL="403225" lvl="0" indent="-403225" algn="l" rtl="0">
              <a:lnSpc>
                <a:spcPct val="100000"/>
              </a:lnSpc>
              <a:spcBef>
                <a:spcPts val="0"/>
              </a:spcBef>
              <a:spcAft>
                <a:spcPts val="0"/>
              </a:spcAft>
              <a:buClr>
                <a:schemeClr val="dk1"/>
              </a:buClr>
              <a:buSzPts val="2800"/>
              <a:buNone/>
            </a:pPr>
            <a:r>
              <a:rPr lang="en-GB" sz="2600" dirty="0">
                <a:latin typeface="Helvetica Neue"/>
                <a:ea typeface="Helvetica Neue"/>
                <a:cs typeface="Helvetica Neue"/>
                <a:sym typeface="Helvetica Neue"/>
              </a:rPr>
              <a:t>…</a:t>
            </a:r>
            <a:r>
              <a:rPr lang="fr-FR" sz="2600" dirty="0">
                <a:latin typeface="Helvetica Neue"/>
                <a:ea typeface="Helvetica Neue"/>
                <a:cs typeface="Helvetica Neue"/>
                <a:sym typeface="Helvetica Neue"/>
              </a:rPr>
              <a:t>impliquer les enfants, les familles et la communauté</a:t>
            </a:r>
            <a:r>
              <a:rPr lang="en-GB" sz="2600" dirty="0">
                <a:latin typeface="Helvetica Neue"/>
                <a:ea typeface="Helvetica Neue"/>
                <a:cs typeface="Helvetica Neue"/>
                <a:sym typeface="Helvetica Neue"/>
              </a:rPr>
              <a:t> </a:t>
            </a:r>
            <a:endParaRPr sz="2600" dirty="0"/>
          </a:p>
          <a:p>
            <a:pPr marL="403225" lvl="0" indent="-403225" algn="l" rtl="0">
              <a:lnSpc>
                <a:spcPct val="100000"/>
              </a:lnSpc>
              <a:spcBef>
                <a:spcPts val="0"/>
              </a:spcBef>
              <a:spcAft>
                <a:spcPts val="0"/>
              </a:spcAft>
              <a:buClr>
                <a:schemeClr val="dk1"/>
              </a:buClr>
              <a:buSzPts val="2800"/>
              <a:buNone/>
            </a:pPr>
            <a:r>
              <a:rPr lang="en-GB" sz="2600" dirty="0">
                <a:latin typeface="Helvetica Neue"/>
                <a:ea typeface="Helvetica Neue"/>
                <a:cs typeface="Helvetica Neue"/>
                <a:sym typeface="Helvetica Neue"/>
              </a:rPr>
              <a:t>…</a:t>
            </a:r>
            <a:r>
              <a:rPr lang="fr-FR" sz="2600" dirty="0">
                <a:latin typeface="Helvetica Neue"/>
                <a:ea typeface="Helvetica Neue"/>
                <a:cs typeface="Helvetica Neue"/>
                <a:sym typeface="Helvetica Neue"/>
              </a:rPr>
              <a:t>être testés sur le terrain</a:t>
            </a:r>
            <a:r>
              <a:rPr lang="en-GB" sz="2600" dirty="0">
                <a:latin typeface="Helvetica Neue"/>
                <a:ea typeface="Helvetica Neue"/>
                <a:cs typeface="Helvetica Neue"/>
                <a:sym typeface="Helvetica Neue"/>
              </a:rPr>
              <a:t> </a:t>
            </a:r>
            <a:endParaRPr sz="2600" dirty="0"/>
          </a:p>
          <a:p>
            <a:pPr marL="403225" lvl="0" indent="-403225" algn="l" rtl="0">
              <a:lnSpc>
                <a:spcPct val="100000"/>
              </a:lnSpc>
              <a:spcBef>
                <a:spcPts val="0"/>
              </a:spcBef>
              <a:spcAft>
                <a:spcPts val="0"/>
              </a:spcAft>
              <a:buClr>
                <a:schemeClr val="dk1"/>
              </a:buClr>
              <a:buSzPts val="2800"/>
              <a:buNone/>
            </a:pPr>
            <a:r>
              <a:rPr lang="en-GB" sz="2600" dirty="0">
                <a:latin typeface="Helvetica Neue"/>
                <a:ea typeface="Helvetica Neue"/>
                <a:cs typeface="Helvetica Neue"/>
                <a:sym typeface="Helvetica Neue"/>
              </a:rPr>
              <a:t>…</a:t>
            </a:r>
            <a:r>
              <a:rPr lang="fr-FR" sz="2600" dirty="0">
                <a:latin typeface="Helvetica Neue"/>
                <a:ea typeface="Helvetica Neue"/>
                <a:cs typeface="Helvetica Neue"/>
                <a:sym typeface="Helvetica Neue"/>
              </a:rPr>
              <a:t>être adaptés aux enfants et à leur âge, sensibles au genre et inclusifs</a:t>
            </a:r>
            <a:r>
              <a:rPr lang="en-GB" sz="2600" dirty="0">
                <a:latin typeface="Helvetica Neue"/>
                <a:ea typeface="Helvetica Neue"/>
                <a:cs typeface="Helvetica Neue"/>
                <a:sym typeface="Helvetica Neue"/>
              </a:rPr>
              <a:t> </a:t>
            </a:r>
            <a:endParaRPr sz="2600" dirty="0"/>
          </a:p>
          <a:p>
            <a:pPr marL="317500" lvl="0" indent="-317500" algn="l" rtl="0">
              <a:lnSpc>
                <a:spcPct val="100000"/>
              </a:lnSpc>
              <a:spcBef>
                <a:spcPts val="0"/>
              </a:spcBef>
              <a:spcAft>
                <a:spcPts val="0"/>
              </a:spcAft>
              <a:buClr>
                <a:schemeClr val="dk1"/>
              </a:buClr>
              <a:buSzPts val="2800"/>
              <a:buNone/>
            </a:pPr>
            <a:r>
              <a:rPr lang="en-GB" sz="2600" dirty="0">
                <a:latin typeface="Helvetica Neue"/>
                <a:ea typeface="Helvetica Neue"/>
                <a:cs typeface="Helvetica Neue"/>
                <a:sym typeface="Helvetica Neue"/>
              </a:rPr>
              <a:t>…</a:t>
            </a:r>
            <a:r>
              <a:rPr lang="fr-FR" sz="2600" dirty="0">
                <a:latin typeface="Helvetica Neue"/>
                <a:ea typeface="Helvetica Neue"/>
                <a:cs typeface="Helvetica Neue"/>
                <a:sym typeface="Helvetica Neue"/>
              </a:rPr>
              <a:t>éviter les messages susceptibles de (re)traumatiser les enfants, de susciter la peur, la division ou la violence</a:t>
            </a:r>
            <a:r>
              <a:rPr lang="en-GB" sz="2600" dirty="0">
                <a:latin typeface="Helvetica Neue"/>
                <a:ea typeface="Helvetica Neue"/>
                <a:cs typeface="Helvetica Neue"/>
                <a:sym typeface="Helvetica Neue"/>
              </a:rPr>
              <a:t>  </a:t>
            </a:r>
            <a:endParaRPr sz="2600" dirty="0"/>
          </a:p>
          <a:p>
            <a:pPr marL="228600" lvl="0" indent="-63500" algn="l" rtl="0">
              <a:lnSpc>
                <a:spcPct val="90000"/>
              </a:lnSpc>
              <a:spcBef>
                <a:spcPts val="1000"/>
              </a:spcBef>
              <a:spcAft>
                <a:spcPts val="0"/>
              </a:spcAft>
              <a:buClr>
                <a:schemeClr val="accent5"/>
              </a:buClr>
              <a:buSzPts val="2600"/>
              <a:buNone/>
            </a:pPr>
            <a:endParaRPr sz="2600" dirty="0"/>
          </a:p>
          <a:p>
            <a:pPr marL="228600" lvl="0" indent="-63500" algn="l" rtl="0">
              <a:lnSpc>
                <a:spcPct val="90000"/>
              </a:lnSpc>
              <a:spcBef>
                <a:spcPts val="1000"/>
              </a:spcBef>
              <a:spcAft>
                <a:spcPts val="0"/>
              </a:spcAft>
              <a:buClr>
                <a:schemeClr val="accent5"/>
              </a:buClr>
              <a:buSzPts val="2600"/>
              <a:buNone/>
            </a:pPr>
            <a:endParaRPr sz="2600" dirty="0"/>
          </a:p>
        </p:txBody>
      </p:sp>
      <p:sp>
        <p:nvSpPr>
          <p:cNvPr id="274" name="Google Shape;274;p7"/>
          <p:cNvSpPr txBox="1">
            <a:spLocks noGrp="1"/>
          </p:cNvSpPr>
          <p:nvPr>
            <p:ph type="body" idx="3"/>
          </p:nvPr>
        </p:nvSpPr>
        <p:spPr>
          <a:xfrm>
            <a:off x="98854" y="371476"/>
            <a:ext cx="328689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000"/>
              <a:buNone/>
            </a:pPr>
            <a:r>
              <a:rPr lang="fr-FR" sz="3000" dirty="0">
                <a:latin typeface="Helvetica Neue"/>
                <a:ea typeface="Helvetica Neue"/>
                <a:cs typeface="Helvetica Neue"/>
                <a:sym typeface="Helvetica Neue"/>
              </a:rPr>
              <a:t>DÉVELOPPER DES MESSAGES SUR LE TRAVAIL DES ENFANTS</a:t>
            </a: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4"/>
              </a:buClr>
              <a:buSzPts val="3600"/>
              <a:buFont typeface="Helvetica Neue"/>
              <a:buNone/>
            </a:pPr>
            <a:r>
              <a:rPr lang="en-GB" dirty="0"/>
              <a:t>ACTIVITÉ PARTIE 2</a:t>
            </a:r>
            <a:endParaRPr dirty="0"/>
          </a:p>
        </p:txBody>
      </p:sp>
      <p:sp>
        <p:nvSpPr>
          <p:cNvPr id="281" name="Google Shape;281;p8"/>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90000"/>
              </a:lnSpc>
              <a:spcBef>
                <a:spcPts val="0"/>
              </a:spcBef>
              <a:spcAft>
                <a:spcPts val="0"/>
              </a:spcAft>
              <a:buClr>
                <a:schemeClr val="accent2"/>
              </a:buClr>
              <a:buSzPct val="100000"/>
              <a:buNone/>
            </a:pPr>
            <a:r>
              <a:rPr lang="fr-FR" dirty="0"/>
              <a:t>DÉVELOPPER DES MESSAGES SUR LE TRAVAIL DES ENFANTS</a:t>
            </a:r>
            <a:endParaRPr dirty="0"/>
          </a:p>
        </p:txBody>
      </p:sp>
      <p:sp>
        <p:nvSpPr>
          <p:cNvPr id="282" name="Google Shape;282;p8"/>
          <p:cNvSpPr txBox="1">
            <a:spLocks noGrp="1"/>
          </p:cNvSpPr>
          <p:nvPr>
            <p:ph type="body" idx="2"/>
          </p:nvPr>
        </p:nvSpPr>
        <p:spPr>
          <a:xfrm>
            <a:off x="495747" y="2400300"/>
            <a:ext cx="11696253" cy="445770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2"/>
              </a:buClr>
              <a:buSzPts val="2800"/>
              <a:buChar char="•"/>
            </a:pPr>
            <a:r>
              <a:rPr lang="fr-FR" sz="2400" dirty="0"/>
              <a:t>Dans vos groupes, vous aurez un groupe cible pour cet exercice</a:t>
            </a:r>
            <a:r>
              <a:rPr lang="en-GB" sz="2400" dirty="0"/>
              <a:t>.</a:t>
            </a:r>
            <a:endParaRPr sz="2400" dirty="0"/>
          </a:p>
          <a:p>
            <a:pPr marL="228600" lvl="0" indent="-228600" algn="l" rtl="0">
              <a:lnSpc>
                <a:spcPct val="90000"/>
              </a:lnSpc>
              <a:spcBef>
                <a:spcPts val="1000"/>
              </a:spcBef>
              <a:spcAft>
                <a:spcPts val="0"/>
              </a:spcAft>
              <a:buClr>
                <a:schemeClr val="accent2"/>
              </a:buClr>
              <a:buSzPts val="2800"/>
              <a:buChar char="•"/>
            </a:pPr>
            <a:r>
              <a:rPr lang="fr-FR" sz="2400" dirty="0"/>
              <a:t>Lisez votre étude de cas et réfléchissez-y dans vos groupes</a:t>
            </a:r>
            <a:r>
              <a:rPr lang="en-GB" sz="2400" dirty="0"/>
              <a:t>. </a:t>
            </a:r>
            <a:endParaRPr sz="2400" dirty="0"/>
          </a:p>
          <a:p>
            <a:pPr marL="228600" lvl="0" indent="-228600" algn="l" rtl="0">
              <a:lnSpc>
                <a:spcPct val="90000"/>
              </a:lnSpc>
              <a:spcBef>
                <a:spcPts val="1000"/>
              </a:spcBef>
              <a:spcAft>
                <a:spcPts val="0"/>
              </a:spcAft>
              <a:buClr>
                <a:schemeClr val="accent2"/>
              </a:buClr>
              <a:buSzPts val="2800"/>
              <a:buChar char="•"/>
            </a:pPr>
            <a:r>
              <a:rPr lang="fr-FR" sz="2400" dirty="0"/>
              <a:t>Développez maintenant 10 messages clés qui visent à prévenir le travail des enfants pour votre groupe cible</a:t>
            </a:r>
            <a:r>
              <a:rPr lang="en-GB" sz="2400" dirty="0"/>
              <a:t>. </a:t>
            </a:r>
            <a:endParaRPr sz="2400" dirty="0"/>
          </a:p>
          <a:p>
            <a:pPr marL="228600" lvl="0" indent="-228600" algn="l" rtl="0">
              <a:lnSpc>
                <a:spcPct val="90000"/>
              </a:lnSpc>
              <a:spcBef>
                <a:spcPts val="1000"/>
              </a:spcBef>
              <a:spcAft>
                <a:spcPts val="0"/>
              </a:spcAft>
              <a:buClr>
                <a:schemeClr val="accent2"/>
              </a:buClr>
              <a:buSzPts val="2800"/>
              <a:buChar char="•"/>
            </a:pPr>
            <a:r>
              <a:rPr lang="fr-FR" sz="2400" dirty="0"/>
              <a:t>Basez les messages sur les types de travail des enfants qui vous ont été donnés, les risques associés, et les facteurs d'incitation et d'attraction du travail des enfants dans le contexte</a:t>
            </a:r>
            <a:r>
              <a:rPr lang="en-GB" sz="2400" dirty="0"/>
              <a:t>. </a:t>
            </a:r>
            <a:endParaRPr sz="2400" dirty="0"/>
          </a:p>
          <a:p>
            <a:pPr marL="228600" lvl="0" indent="-228600" algn="l" rtl="0">
              <a:lnSpc>
                <a:spcPct val="90000"/>
              </a:lnSpc>
              <a:spcBef>
                <a:spcPts val="1000"/>
              </a:spcBef>
              <a:spcAft>
                <a:spcPts val="0"/>
              </a:spcAft>
              <a:buClr>
                <a:schemeClr val="accent2"/>
              </a:buClr>
              <a:buSzPts val="2800"/>
              <a:buChar char="•"/>
            </a:pPr>
            <a:r>
              <a:rPr lang="fr-FR" sz="2400" dirty="0"/>
              <a:t>N'oubliez pas de prendre en compte les différents groupes de population</a:t>
            </a:r>
            <a:r>
              <a:rPr lang="en-GB" sz="2400" dirty="0"/>
              <a:t>.</a:t>
            </a:r>
            <a:endParaRPr sz="2400" dirty="0"/>
          </a:p>
          <a:p>
            <a:pPr marL="228600" lvl="0" indent="-228600" algn="l" rtl="0">
              <a:lnSpc>
                <a:spcPct val="90000"/>
              </a:lnSpc>
              <a:spcBef>
                <a:spcPts val="1000"/>
              </a:spcBef>
              <a:spcAft>
                <a:spcPts val="0"/>
              </a:spcAft>
              <a:buClr>
                <a:schemeClr val="accent2"/>
              </a:buClr>
              <a:buSzPts val="2800"/>
              <a:buChar char="•"/>
            </a:pPr>
            <a:r>
              <a:rPr lang="fr-FR" sz="2400" dirty="0"/>
              <a:t>Présentez vos messages en séance plénière et discutez-en</a:t>
            </a:r>
            <a:r>
              <a:rPr lang="en-GB" sz="2400" dirty="0"/>
              <a:t>.  </a:t>
            </a:r>
            <a:endParaRPr sz="2400" dirty="0"/>
          </a:p>
        </p:txBody>
      </p:sp>
      <p:pic>
        <p:nvPicPr>
          <p:cNvPr id="283" name="Google Shape;283;p8"/>
          <p:cNvPicPr preferRelativeResize="0"/>
          <p:nvPr/>
        </p:nvPicPr>
        <p:blipFill rotWithShape="1">
          <a:blip r:embed="rId3">
            <a:alphaModFix/>
          </a:blip>
          <a:srcRect/>
          <a:stretch/>
        </p:blipFill>
        <p:spPr>
          <a:xfrm>
            <a:off x="8805243" y="-286718"/>
            <a:ext cx="3386757" cy="338675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9"/>
          <p:cNvSpPr txBox="1">
            <a:spLocks noGrp="1"/>
          </p:cNvSpPr>
          <p:nvPr>
            <p:ph type="body" idx="2"/>
          </p:nvPr>
        </p:nvSpPr>
        <p:spPr>
          <a:xfrm>
            <a:off x="3913700" y="1534754"/>
            <a:ext cx="7300912" cy="212883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5"/>
              </a:buClr>
              <a:buSzPts val="2800"/>
              <a:buChar char="•"/>
            </a:pPr>
            <a:r>
              <a:rPr lang="fr-FR" sz="2200" dirty="0"/>
              <a:t>Les cadres juridiques du travail des enfants</a:t>
            </a:r>
            <a:r>
              <a:rPr lang="en-GB" sz="2200" dirty="0"/>
              <a:t> </a:t>
            </a:r>
            <a:endParaRPr sz="2200" dirty="0"/>
          </a:p>
          <a:p>
            <a:pPr marL="228600" lvl="0" indent="-228600" algn="l" rtl="0">
              <a:lnSpc>
                <a:spcPct val="90000"/>
              </a:lnSpc>
              <a:spcBef>
                <a:spcPts val="1000"/>
              </a:spcBef>
              <a:spcAft>
                <a:spcPts val="0"/>
              </a:spcAft>
              <a:buClr>
                <a:schemeClr val="accent5"/>
              </a:buClr>
              <a:buSzPts val="2800"/>
              <a:buChar char="•"/>
            </a:pPr>
            <a:r>
              <a:rPr lang="fr-FR" sz="2200" dirty="0"/>
              <a:t>Les facteurs de risque du travail des enfants</a:t>
            </a:r>
            <a:r>
              <a:rPr lang="en-GB" sz="2200" dirty="0"/>
              <a:t> </a:t>
            </a:r>
            <a:endParaRPr sz="2200" dirty="0"/>
          </a:p>
          <a:p>
            <a:pPr marL="228600" lvl="0" indent="-228600" algn="l" rtl="0">
              <a:lnSpc>
                <a:spcPct val="90000"/>
              </a:lnSpc>
              <a:spcBef>
                <a:spcPts val="1000"/>
              </a:spcBef>
              <a:spcAft>
                <a:spcPts val="0"/>
              </a:spcAft>
              <a:buClr>
                <a:schemeClr val="accent5"/>
              </a:buClr>
              <a:buSzPts val="2400"/>
              <a:buChar char="•"/>
            </a:pPr>
            <a:r>
              <a:rPr lang="fr-FR" sz="2200" dirty="0"/>
              <a:t>Les impacts néfastes du travail des enfants</a:t>
            </a:r>
            <a:r>
              <a:rPr lang="en-GB" sz="2200" dirty="0"/>
              <a:t>  </a:t>
            </a:r>
            <a:endParaRPr sz="2200" dirty="0"/>
          </a:p>
          <a:p>
            <a:pPr marL="228600" lvl="0" indent="-228600" algn="l" rtl="0">
              <a:lnSpc>
                <a:spcPct val="90000"/>
              </a:lnSpc>
              <a:spcBef>
                <a:spcPts val="1000"/>
              </a:spcBef>
              <a:spcAft>
                <a:spcPts val="0"/>
              </a:spcAft>
              <a:buClr>
                <a:schemeClr val="accent5"/>
              </a:buClr>
              <a:buSzPts val="2800"/>
              <a:buChar char="•"/>
            </a:pPr>
            <a:r>
              <a:rPr lang="en-GB" sz="2200" dirty="0"/>
              <a:t>L'importance de l'éducation  </a:t>
            </a:r>
            <a:endParaRPr sz="2200" dirty="0"/>
          </a:p>
          <a:p>
            <a:pPr marL="228600" lvl="0" indent="-228600" algn="l" rtl="0">
              <a:lnSpc>
                <a:spcPct val="90000"/>
              </a:lnSpc>
              <a:spcBef>
                <a:spcPts val="1000"/>
              </a:spcBef>
              <a:spcAft>
                <a:spcPts val="0"/>
              </a:spcAft>
              <a:buClr>
                <a:schemeClr val="accent5"/>
              </a:buClr>
              <a:buSzPts val="2800"/>
              <a:buChar char="•"/>
            </a:pPr>
            <a:r>
              <a:rPr lang="fr-FR" sz="2200" dirty="0"/>
              <a:t>Les rôles des acteurs responsables et des autres acteurs concernés dans la prévention et la lutte contre le travail des enfants</a:t>
            </a:r>
            <a:r>
              <a:rPr lang="en-GB" sz="2200" dirty="0"/>
              <a:t> </a:t>
            </a:r>
            <a:endParaRPr sz="2200" dirty="0"/>
          </a:p>
          <a:p>
            <a:pPr marL="228600" lvl="0" indent="-228600" algn="l" rtl="0">
              <a:lnSpc>
                <a:spcPct val="90000"/>
              </a:lnSpc>
              <a:spcBef>
                <a:spcPts val="1000"/>
              </a:spcBef>
              <a:spcAft>
                <a:spcPts val="0"/>
              </a:spcAft>
              <a:buClr>
                <a:schemeClr val="accent5"/>
              </a:buClr>
              <a:buSzPts val="2800"/>
              <a:buChar char="•"/>
            </a:pPr>
            <a:r>
              <a:rPr lang="fr-FR" sz="2200" dirty="0"/>
              <a:t>Les procédures de signalement et les voies de référencement</a:t>
            </a:r>
            <a:r>
              <a:rPr lang="en-GB" sz="2200" dirty="0"/>
              <a:t>  </a:t>
            </a:r>
            <a:endParaRPr sz="2200" dirty="0"/>
          </a:p>
          <a:p>
            <a:pPr marL="228600" lvl="0" indent="-228600" algn="l" rtl="0">
              <a:lnSpc>
                <a:spcPct val="90000"/>
              </a:lnSpc>
              <a:spcBef>
                <a:spcPts val="1000"/>
              </a:spcBef>
              <a:spcAft>
                <a:spcPts val="0"/>
              </a:spcAft>
              <a:buClr>
                <a:schemeClr val="accent5"/>
              </a:buClr>
              <a:buSzPts val="2800"/>
              <a:buChar char="•"/>
            </a:pPr>
            <a:r>
              <a:rPr lang="fr-FR" sz="2200" dirty="0"/>
              <a:t>Les responsabilités des employeurs pour assurer la sécurité des enfants sur le lieu de travail</a:t>
            </a:r>
            <a:endParaRPr sz="2600" dirty="0"/>
          </a:p>
        </p:txBody>
      </p:sp>
      <p:sp>
        <p:nvSpPr>
          <p:cNvPr id="290" name="Google Shape;290;p9"/>
          <p:cNvSpPr txBox="1">
            <a:spLocks noGrp="1"/>
          </p:cNvSpPr>
          <p:nvPr>
            <p:ph type="body" idx="3"/>
          </p:nvPr>
        </p:nvSpPr>
        <p:spPr>
          <a:xfrm>
            <a:off x="185351" y="523980"/>
            <a:ext cx="3299254"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000"/>
              <a:buNone/>
            </a:pPr>
            <a:r>
              <a:rPr lang="fr-FR" sz="3000" dirty="0">
                <a:latin typeface="Helvetica Neue"/>
                <a:ea typeface="Helvetica Neue"/>
                <a:cs typeface="Helvetica Neue"/>
                <a:sym typeface="Helvetica Neue"/>
              </a:rPr>
              <a:t>DÉVELOPPER DES MESSAGES SUR LE TRAVAIL DES ENFANTS</a:t>
            </a:r>
            <a:endParaRPr dirty="0"/>
          </a:p>
        </p:txBody>
      </p:sp>
      <p:sp>
        <p:nvSpPr>
          <p:cNvPr id="291" name="Google Shape;291;p9"/>
          <p:cNvSpPr txBox="1">
            <a:spLocks noGrp="1"/>
          </p:cNvSpPr>
          <p:nvPr>
            <p:ph type="body" idx="1"/>
          </p:nvPr>
        </p:nvSpPr>
        <p:spPr>
          <a:xfrm>
            <a:off x="4100513" y="263167"/>
            <a:ext cx="7300912" cy="1271587"/>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chemeClr val="accent6"/>
              </a:buClr>
              <a:buSzPts val="3200"/>
              <a:buNone/>
            </a:pPr>
            <a:r>
              <a:rPr lang="fr-FR" dirty="0"/>
              <a:t>LES MESSAGES SUR LE TRAVAIL DES ENFANTS PEUVENT SENSIBILISER LE PUBLIC SUR : </a:t>
            </a:r>
            <a:endParaRPr dirty="0"/>
          </a:p>
        </p:txBody>
      </p:sp>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902</TotalTime>
  <Words>3490</Words>
  <Application>Microsoft Office PowerPoint</Application>
  <PresentationFormat>Grand écran</PresentationFormat>
  <Paragraphs>183</Paragraphs>
  <Slides>20</Slides>
  <Notes>20</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20</vt:i4>
      </vt:variant>
    </vt:vector>
  </HeadingPairs>
  <TitlesOfParts>
    <vt:vector size="24" baseType="lpstr">
      <vt:lpstr>Helvetica Neue</vt:lpstr>
      <vt:lpstr>Arial</vt:lpstr>
      <vt:lpstr>Calibri</vt:lpstr>
      <vt:lpstr>Office Theme</vt:lpstr>
      <vt:lpstr>Présentation PowerPoint</vt:lpstr>
      <vt:lpstr>Présentation PowerPoint</vt:lpstr>
      <vt:lpstr>Présentation PowerPoint</vt:lpstr>
      <vt:lpstr>ACTIVITÉ PARTIE 1</vt:lpstr>
      <vt:lpstr>DÉVELOPPER DES MESSAGES SUR LE TRAVAIL DES ENFANTS </vt:lpstr>
      <vt:lpstr>Présentation PowerPoint</vt:lpstr>
      <vt:lpstr>Présentation PowerPoint</vt:lpstr>
      <vt:lpstr>ACTIVITÉ PARTIE 2</vt:lpstr>
      <vt:lpstr>Présentation PowerPoint</vt:lpstr>
      <vt:lpstr>DÉVELOPPER DES STRATÉGIES DE COMMUNICATION ET DE MESSAGERIE SUR LE TRAVAIL DES ENFANTS </vt:lpstr>
      <vt:lpstr>Présentation PowerPoint</vt:lpstr>
      <vt:lpstr>Présentation PowerPoint</vt:lpstr>
      <vt:lpstr>Présentation PowerPoint</vt:lpstr>
      <vt:lpstr>PARTICIPATION SÛRE DES ENFANTS ET DES ADOLESCENTS À LA SENSIBILISATION </vt:lpstr>
      <vt:lpstr>ACTIVITÉ PARTIE 3</vt:lpstr>
      <vt:lpstr>PLAIDOYER POUR LA PRÉVENTION ET LA RÉPONSE AU TRAVAIL DES ENFANTS</vt:lpstr>
      <vt:lpstr>Présentation PowerPoint</vt:lpstr>
      <vt:lpstr>ACTIVITÉ PARTIE 4</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Dominique Mwepu</cp:lastModifiedBy>
  <cp:revision>88</cp:revision>
  <dcterms:created xsi:type="dcterms:W3CDTF">2017-12-20T18:51:03Z</dcterms:created>
  <dcterms:modified xsi:type="dcterms:W3CDTF">2023-05-14T06:08:52Z</dcterms:modified>
</cp:coreProperties>
</file>