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embeddedFontLst>
    <p:embeddedFont>
      <p:font typeface="Calibri" panose="020F0502020204030204" pitchFamily="34" charset="0"/>
      <p:regular r:id="rId17"/>
      <p:bold r:id="rId18"/>
      <p:italic r:id="rId19"/>
      <p:boldItalic r:id="rId20"/>
    </p:embeddedFont>
    <p:embeddedFont>
      <p:font typeface="Helvetica Neue" panose="020B060402020202020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5" roundtripDataSignature="AMtx7miqFGph8D49BqwNSZnmMsZiyuATL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275" autoAdjust="0"/>
  </p:normalViewPr>
  <p:slideViewPr>
    <p:cSldViewPr snapToGrid="0">
      <p:cViewPr varScale="1">
        <p:scale>
          <a:sx n="71" d="100"/>
          <a:sy n="71" d="100"/>
        </p:scale>
        <p:origin x="1109" y="2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viewProps" Target="viewProps.xml"/><Relationship Id="rId30"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4" name="Google Shape;22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04" name="Google Shape;30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Google Shape;31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13" name="Google Shape;31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20" name="Google Shape;32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28" name="Google Shape;328;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Les activités de groupe, associées aux services multisectoriels destinés aux familles, peuvent améliorer le bien-être et la résilience des enfants qui travaillent et réduire leur niveau de stress. </a:t>
            </a:r>
          </a:p>
          <a:p>
            <a:pPr marL="0" lvl="0" indent="0" algn="l" rtl="0">
              <a:spcBef>
                <a:spcPts val="0"/>
              </a:spcBef>
              <a:spcAft>
                <a:spcPts val="0"/>
              </a:spcAft>
              <a:buNone/>
            </a:pPr>
            <a:r>
              <a:rPr lang="fr-FR" sz="1200" dirty="0">
                <a:solidFill>
                  <a:schemeClr val="dk1"/>
                </a:solidFill>
                <a:latin typeface="Calibri"/>
                <a:ea typeface="Calibri"/>
                <a:cs typeface="Calibri"/>
                <a:sym typeface="Calibri"/>
              </a:rPr>
              <a:t>Alors que les activités de groupe sont l'une des interventions humanitaires les plus courantes et les plus cruciales pour soutenir le développement socio-émotionnel des enfants et des adolescents, ceux qui travaillent ou qui sont en situation de travail des enfants n'ont souvent pas accès à ces activités.</a:t>
            </a:r>
          </a:p>
          <a:p>
            <a:pPr marL="0" lvl="0" indent="0" algn="l" rtl="0">
              <a:spcBef>
                <a:spcPts val="0"/>
              </a:spcBef>
              <a:spcAft>
                <a:spcPts val="0"/>
              </a:spcAft>
              <a:buNone/>
            </a:pPr>
            <a:r>
              <a:rPr lang="fr-FR" sz="1200" dirty="0">
                <a:solidFill>
                  <a:schemeClr val="dk1"/>
                </a:solidFill>
                <a:latin typeface="Calibri"/>
                <a:ea typeface="Calibri"/>
                <a:cs typeface="Calibri"/>
                <a:sym typeface="Calibri"/>
              </a:rPr>
              <a:t>La nature de leur travail constitue souvent un obstacle à l'accès aux lieux et aux horaires fixes des espaces de sécurité, et les activités ne reflètent pas suffisamment leurs besoins et leurs intérêts. </a:t>
            </a:r>
          </a:p>
          <a:p>
            <a:pPr marL="0" lvl="0" indent="0" algn="l" rtl="0">
              <a:spcBef>
                <a:spcPts val="0"/>
              </a:spcBef>
              <a:spcAft>
                <a:spcPts val="0"/>
              </a:spcAft>
              <a:buNone/>
            </a:pPr>
            <a:r>
              <a:rPr lang="fr-FR" sz="1200" dirty="0">
                <a:solidFill>
                  <a:schemeClr val="dk1"/>
                </a:solidFill>
                <a:latin typeface="Calibri"/>
                <a:ea typeface="Calibri"/>
                <a:cs typeface="Calibri"/>
                <a:sym typeface="Calibri"/>
              </a:rPr>
              <a:t>Les activités de groupe doivent mettre en place des mesures spéciales pour répondre aux besoins et intérêts spécifiques des enfants qui travaillent, y compris leurs besoins socio-émotionnels et psychosociaux.</a:t>
            </a:r>
            <a:endParaRPr dirty="0"/>
          </a:p>
          <a:p>
            <a:pPr marL="0" lvl="0" indent="0" algn="l" rtl="0">
              <a:spcBef>
                <a:spcPts val="0"/>
              </a:spcBef>
              <a:spcAft>
                <a:spcPts val="0"/>
              </a:spcAft>
              <a:buNone/>
            </a:pPr>
            <a:endParaRPr dirty="0"/>
          </a:p>
        </p:txBody>
      </p:sp>
      <p:sp>
        <p:nvSpPr>
          <p:cNvPr id="336" name="Google Shape;33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2" name="Google Shape;23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dirty="0"/>
          </a:p>
        </p:txBody>
      </p:sp>
      <p:sp>
        <p:nvSpPr>
          <p:cNvPr id="239" name="Google Shape;23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7" name="Google Shape;24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br>
              <a:rPr lang="en-GB" dirty="0"/>
            </a:br>
            <a:r>
              <a:rPr lang="fr-FR" dirty="0"/>
              <a:t>Expliquez que la combinaison de l'obligation d'avoir des horaires et des lieux fixes pour les activités de groupe de protection de l'enfance avec la demande souvent considérable du temps des enfants dans leur travail à la maison et/ou sur le lieu de travail est généralement l'un des obstacles les plus importants à la participation des enfants. De même, les activités de groupe peuvent ne pas refléter adéquatement leurs besoins et leurs intérêts, car les enfants et les adolescents astreints au travail des enfants ont des expériences très différentes de celles de leurs pairs qui ne travaillent pas. La participation des enfants à des activités de groupe peut entraîner des coûts, tant en termes de perte de temps ou de revenu du travail lui-même, qu'en termes de coûts directs de participation aux activités, tels que le transport ou le matériel. Les enfants plus âgés et les adolescents peuvent également ne pas vouloir participer à des activités de groupe si celles-ci incluent également des enfants beaucoup plus jeunes, ou si leur participation à des activités conduit à une stigmatisation sociale ou l'exacerbe. Enfin, il existe des obstacles qui peuvent être fortement liés au genre et qui peuvent concerner aussi bien les filles que les garçons en fonction du contexte. Les filles, en particulier les adolescentes, sont confrontées à l'isolement social et à une mobilité et une prise de décision limitées dans de nombreux contextes humanitaires, et les garçons, en particulier ceux qui travaillent dans les PFTE, le travail forcé ou le travail industriel dangereux, peuvent également voir leur mobilité et leur prise de décision limitées et être confrontés à l'isolement social. Les obstacles doivent toujours être analysés dans une optique de genre.</a:t>
            </a:r>
            <a:endParaRPr dirty="0"/>
          </a:p>
        </p:txBody>
      </p:sp>
      <p:sp>
        <p:nvSpPr>
          <p:cNvPr id="256" name="Google Shape;25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GB" dirty="0"/>
              <a:t>Expliquer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consultation, y compris la participation des enfants qui travaillent et leurs tuteurs à la création d'un programme d'activités qui répond aux horaires, aux besoins et aux intérêts des enfants qui travaillent, peut nécessiter une négociation avec les employeurs afin de déterminer si les activités peuvent avoir lieu avant, pendant ou après le temps de travail ou sur le lieu de travail</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sensibilisation peut être nécessaire pour les enfants à risque et leurs familles en dehors des zones cibles habituelles, ou pour ceux qui travaillent dans des communautés très touchées, ou qui sont isolés pour d'autres raisons, et qui ne peuvent pas ou ne sont pas autorisés à assister aux services réguliers, par exemple les garçons et les filles difficiles à atteindre, les filles confinées à la maison, les enfants travaillant dans les champs ou dans les rues.</a:t>
            </a:r>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Des lieux flexibles pour les activités de groupe, par exemple là où les enfants qui travaillent vivent et travaillent, ou dans d'autres lieux accessibles et connus des enfants astreints au travail des enfants, tels que des espaces spécifiques dans la communauté ou des centres d'accueil ou par le biais d'approches mobiles dans les lieux où les enfants travaillent, peuvent contribuer à améliorer la participation. La flexibilité des horaires et du calendrier contribue également à rendre les services plus accessibles, avec une disponibilité pendant les pauses, en dehors des heures de travail normales ou les jours de week-end.</a:t>
            </a:r>
            <a:endParaRPr lang="en-US"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contenu doit être adapté aux besoins des enfants en situation de travail des enfants de manière inclusive, en fonction du genre et de l'âge.</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Mobiliser les enfants qui travaillent pour qu'ils participent à des activités de groupe en établissant des liens avec d'autres acteurs et groupes et individus au niveau communautaire peut aider à identifier où et comment atteindre les enfants à risque</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faut avant tout s'efforcer d'instaurer un climat de confiance avec les enfants astreints au travail des enfants et leurs tuteurs, ce qui peut contribuer à cimenter les relations qui facilitent la participation des enfants aux activités de groupe. Commencer par de brefs moments de contact et travailler progressivement et de manière cohérente pour que la présence des enfants leur permette, à eux et à leur famille, de recevoir des services et un soutien et de nouer des liens avec leurs pairs. Comprendre les exigences en matière de temps des enfants et envisager de commencer par des activités plus courtes (40 à 60 minutes) étant donné que les enfants en situation de travail des enfants peuvent avoir moins de concentration que leurs camarades scolarisés.</a:t>
            </a:r>
            <a:endParaRPr dirty="0"/>
          </a:p>
          <a:p>
            <a:pPr marL="171450" lvl="0" indent="-95250" algn="l" rtl="0">
              <a:spcBef>
                <a:spcPts val="0"/>
              </a:spcBef>
              <a:spcAft>
                <a:spcPts val="0"/>
              </a:spcAft>
              <a:buClr>
                <a:schemeClr val="dk1"/>
              </a:buClr>
              <a:buSzPts val="1200"/>
              <a:buFont typeface="Arial"/>
              <a:buNone/>
            </a:pPr>
            <a:endParaRPr dirty="0"/>
          </a:p>
        </p:txBody>
      </p:sp>
      <p:sp>
        <p:nvSpPr>
          <p:cNvPr id="264" name="Google Shape;264;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highlight>
                  <a:srgbClr val="FFFF00"/>
                </a:highlight>
                <a:latin typeface="Calibri"/>
                <a:ea typeface="Calibri"/>
                <a:cs typeface="Calibri"/>
                <a:sym typeface="Calibri"/>
              </a:rPr>
              <a:t>Les acteurs de la protection de l'enfance qui mettent en œuvre des activités de groupe doivent tenir compte de : </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fr-FR" sz="1200" dirty="0">
                <a:solidFill>
                  <a:schemeClr val="dk1"/>
                </a:solidFill>
                <a:highlight>
                  <a:srgbClr val="FFFF00"/>
                </a:highlight>
                <a:latin typeface="Calibri"/>
                <a:ea typeface="Calibri"/>
                <a:cs typeface="Calibri"/>
                <a:sym typeface="Calibri"/>
              </a:rPr>
              <a:t>Âge, genre, capacités, appartenance ethnique</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fr-FR" sz="1200" dirty="0">
                <a:solidFill>
                  <a:schemeClr val="dk1"/>
                </a:solidFill>
                <a:highlight>
                  <a:srgbClr val="FFFF00"/>
                </a:highlight>
                <a:latin typeface="Calibri"/>
                <a:ea typeface="Calibri"/>
                <a:cs typeface="Calibri"/>
                <a:sym typeface="Calibri"/>
              </a:rPr>
              <a:t>Besoins de soutien psychosocial tels que le renforcement de l'estime de soi, le renforcement des capacités de communication, ou leurs compétences socio-émotionnelles ; </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fr-FR" sz="1200" dirty="0">
                <a:solidFill>
                  <a:schemeClr val="dk1"/>
                </a:solidFill>
                <a:highlight>
                  <a:srgbClr val="FFFF00"/>
                </a:highlight>
                <a:latin typeface="Calibri"/>
                <a:ea typeface="Calibri"/>
                <a:cs typeface="Calibri"/>
                <a:sym typeface="Calibri"/>
              </a:rPr>
              <a:t>Possibilités qu'ils ont de bénéficier localement d'un soutien par les pairs et d'autres soutiens sociaux, comme les groupes de pairs ou les réseaux de jeunes ;</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fr-FR" sz="1200" dirty="0">
                <a:solidFill>
                  <a:schemeClr val="dk1"/>
                </a:solidFill>
                <a:highlight>
                  <a:srgbClr val="FFFF00"/>
                </a:highlight>
                <a:latin typeface="Calibri"/>
                <a:ea typeface="Calibri"/>
                <a:cs typeface="Calibri"/>
                <a:sym typeface="Calibri"/>
              </a:rPr>
              <a:t>La participation à des activités qui répondent à leurs besoins et à leurs intérêts, telles que des cours d'alphabétisation et de calcul, des compétences en matière de leadership et/ou d'employabilité, ou l'apprentissage de stratégies de réduction des préjudices liées à un travail spécifique, ou leur intérêt spécifique pour « apprendre et gagner », où les activités récréatives et les compétences de vie peuvent être combinées avec le renforcement des compétences ou des activités génératrices de revenus ; </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fr-FR" sz="1200" dirty="0">
                <a:solidFill>
                  <a:schemeClr val="dk1"/>
                </a:solidFill>
                <a:highlight>
                  <a:srgbClr val="FFFF00"/>
                </a:highlight>
                <a:latin typeface="Calibri"/>
                <a:ea typeface="Calibri"/>
                <a:cs typeface="Calibri"/>
                <a:sym typeface="Calibri"/>
              </a:rPr>
              <a:t>L’offre d'informations adaptées à l'âge et aux besoins des enfants sur l'éducation et le droit des enfants à ne pas être astreints au travail des enfants et à d'autres formes d'exploitation, y compris les facteurs de risque du travail des enfants spécifiques au contexte et les moyens par lesquels les enfants peuvent se protéger des dangers et des risques liés au travail. Des informations sur le travail adapté à l'âge des enfants et la législation qui est là pour les protéger, ainsi que des informations sur les services disponibles, les possibilités d'apprentissage et les rôles et responsabilités des différents acteurs dans le contexte ; </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fr-FR" sz="1200" dirty="0">
                <a:solidFill>
                  <a:schemeClr val="dk1"/>
                </a:solidFill>
                <a:highlight>
                  <a:srgbClr val="FFFF00"/>
                </a:highlight>
                <a:latin typeface="Calibri"/>
                <a:ea typeface="Calibri"/>
                <a:cs typeface="Calibri"/>
                <a:sym typeface="Calibri"/>
              </a:rPr>
              <a:t>L’identification des enfants dans ou à risque de travail des enfants par le biais d'activités de groupe en incluant des informations sur le travail et la fréquentation scolaire dans les formulaires d'inscription, en identifiant les obstacles auxquels les enfants qui travaillent sont confrontés pour obtenir un soutien, en s'assurant que les activités de groupe sont liées aux services de gestion de cas de protection de l'enfance et que l'identification mutuelle et les référencements ont lieu pour les enfants en situation de travail des enfants ou ceux à risque de l’être. et en mettant en relation les enfants astreints au travail des enfants et leurs familles avec des services multisectoriels, y compris des opportunités d'apprentissage de qualité et des services multisectoriels. Si les activités de groupe peuvent donner accès à un apprentissage informel, elles peuvent également aider les enfants et les adolescents à acquérir les compétences nécessaires pour accéder à des possibilités d'apprentissage formel continu, et à établir des liens avec les prestataires dans le domaine de l'éducation. </a:t>
            </a:r>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fr-FR" sz="1200" dirty="0">
                <a:solidFill>
                  <a:schemeClr val="dk1"/>
                </a:solidFill>
                <a:highlight>
                  <a:srgbClr val="FFFF00"/>
                </a:highlight>
                <a:latin typeface="Calibri"/>
                <a:ea typeface="Calibri"/>
                <a:cs typeface="Calibri"/>
                <a:sym typeface="Calibri"/>
              </a:rPr>
              <a:t>Activités de groupe qui peuvent constituer un élément important dans la voie de référencement vers des services multisectoriels tels que le soutien en matière de santé mentale, les conseils juridiques, les services de santé, de nutrition et de santé et droits sexuels et reproductifs (SDSR), les services de sécurité alimentaire et de moyens de subsistance ou les services de développement de la petite enfance, ainsi que d'autres services qui répondent aux besoins des enfants et des adolescents qui sont des parents/tuteurs d'enfants plus jeunes, de frères et sœurs ou de membres âgés du ménage, comme les services de protection ou de prise en charge alternatifs (pour les enfants).</a:t>
            </a:r>
          </a:p>
          <a:p>
            <a:pPr marL="171450" marR="0" lvl="0" indent="-95250" algn="l" rtl="0">
              <a:lnSpc>
                <a:spcPct val="100000"/>
              </a:lnSpc>
              <a:spcBef>
                <a:spcPts val="0"/>
              </a:spcBef>
              <a:spcAft>
                <a:spcPts val="0"/>
              </a:spcAft>
              <a:buClr>
                <a:schemeClr val="dk1"/>
              </a:buClr>
              <a:buSzPts val="1200"/>
              <a:buFont typeface="Arial"/>
              <a:buNone/>
            </a:pPr>
            <a:endParaRPr lang="en-US" dirty="0"/>
          </a:p>
        </p:txBody>
      </p:sp>
      <p:sp>
        <p:nvSpPr>
          <p:cNvPr id="272" name="Google Shape;272;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fr-FR" dirty="0"/>
              <a:t>Les enfants subissent souvent de graves conséquences psychosociales lorsqu'ils sont astreints au travail des enfants et travaillent ou vivent dans un environnement où ils sont rabaissés et harcelés ou subissent des violences et des abus psychologiques. En accumulant au fil du temps, les enfants peuvent souffrir de stigmatisation, de marginalisation et de discrimination de la part de leurs pairs et au sein de leur communauté, en particulier s'ils diffèrent par leur apparence ou leur comportement des autres enfants de leur communauté. Les enfants astreints aux pires formes de travail des enfants (PFTE) vivent souvent des événements extrêmement stressants, tels que la séparation d'avec leurs parents, des blessures, des violences sexuelles et d'autres situations traumatisantes.</a:t>
            </a:r>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spcBef>
                <a:spcPts val="0"/>
              </a:spcBef>
              <a:spcAft>
                <a:spcPts val="0"/>
              </a:spcAft>
              <a:buNone/>
            </a:pPr>
            <a:r>
              <a:rPr lang="fr-FR" dirty="0"/>
              <a:t>Les enfants qui travaillent dans des situations extrêmement dangereuses et dans des conditions d'exploitation et de maltraitance où ils sont abusés, dégradés et rejetés par leurs employeurs, leurs pairs et d'autres personnes risquent de souffrir d'une détresse psychosociale causée par l'isolement, la limitation de la liberté de mouvement, l'intégration sociale avec d'autres personnes et la séparation d'avec leurs principaux tuteurs qui sont capables d'assurer le bien-être et le développement sain de l'enfant. Les enfants dans ces situations peuvent devenir très dépendants de leurs employeurs pour leurs besoins fondamentaux et n'ont que peu de moyens d'échapper aux mauvais traitements.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fr-FR" dirty="0"/>
              <a:t>Le travail des enfants peut avoir un impact négatif sur le sentiment de sécurité personnelle des enfants, ainsi que sur leur identité et leur valeur personnelles, ce qui affecte la mesure dans laquelle les enfants sont capables de façonner leur avenir. Cela peut conduire à des manifestations émotionnelles graves, notamment le stress, une faible estime de soi, l'impuissance et parfois des sentiments négatifs forts ou écrasants.</a:t>
            </a:r>
            <a:endParaRPr dirty="0"/>
          </a:p>
        </p:txBody>
      </p:sp>
      <p:sp>
        <p:nvSpPr>
          <p:cNvPr id="280" name="Google Shape;280;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Le contenu du travail contribue à déterminer la motivation sur le lieu de travail. Le manque de variété et de répétitivité, la sous-utilisation des compétences, le travail dénué de sens, les niveaux élevés d'incertitude, les exigences contradictoires et le manque de possibilités d'apprendre et de développer de nouvelles compétences, expériences et estime de soi sont autant de facteurs qui entraînent une mauvaise santé psychologique et physique, l'ennui, l'anxiété, la dépression et le ressentiment, sapent l'estime de soi et laissent les enfants mal préparés aux exigences de la vie adulte.</a:t>
            </a:r>
          </a:p>
          <a:p>
            <a:pPr marL="0" lvl="0" indent="0" algn="l" rtl="0">
              <a:spcBef>
                <a:spcPts val="0"/>
              </a:spcBef>
              <a:spcAft>
                <a:spcPts val="0"/>
              </a:spcAft>
              <a:buNone/>
            </a:pPr>
            <a:endParaRPr lang="en-US" dirty="0"/>
          </a:p>
          <a:p>
            <a:pPr marL="0" lvl="0" indent="0" algn="l" rtl="0">
              <a:spcBef>
                <a:spcPts val="0"/>
              </a:spcBef>
              <a:spcAft>
                <a:spcPts val="0"/>
              </a:spcAft>
              <a:buNone/>
            </a:pPr>
            <a:r>
              <a:rPr lang="fr-FR" sz="1200" dirty="0">
                <a:solidFill>
                  <a:schemeClr val="dk1"/>
                </a:solidFill>
                <a:latin typeface="Calibri"/>
                <a:ea typeface="Calibri"/>
                <a:cs typeface="Calibri"/>
                <a:sym typeface="Calibri"/>
              </a:rPr>
              <a:t>La surcharge et la sous-charge de travail (la quantité de travail et la difficulté du travail) peuvent inclure des travaux où les enfants sont soumis à des rythmes effrénés, à des niveaux élevés de contraintes de temps et à des délais continus, ce qui peut avoir un impact dommageable sur la santé psychosociale des enfants travailleurs. Les longues heures de travail ainsi que l'effort physique et la tension de nombreux emplois où les enfants portent de lourdes charges physiques sans aide, ou travaillent dans des conditions où ils sont assis sur le sol ou dans des espaces confinés pendant une longue période, contribuent à ce que les enfants soient stressés et souffrent de maladies liées au stress.</a:t>
            </a:r>
          </a:p>
          <a:p>
            <a:pPr marL="0" lvl="0" indent="0" algn="l" rtl="0">
              <a:spcBef>
                <a:spcPts val="0"/>
              </a:spcBef>
              <a:spcAft>
                <a:spcPts val="0"/>
              </a:spcAft>
              <a:buNone/>
            </a:pPr>
            <a:endParaRPr lang="en-US" dirty="0"/>
          </a:p>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Le travail des enfants qui implique : le travail posté et de longues heures de travail, y compris la nuit, avec des horaires imprévisibles, inflexibles ou insociables, qui peuvent également entrer en conflit avec les exigences du travail et de la maison, peuvent interrompre et réduire les habitudes de sommeil, entraînant fatigue et épuisement, stress et altération du développement intellectuel, affectant l'éducation et perturbant les relations familiales. Les filles sont particulièrement exposées car elles doivent assumer une plus grande charge des activités ménagères et des activités économiques simultanément, et leur taux de fréquentation et d'achèvement de la scolarité est généralement plus faible.</a:t>
            </a:r>
          </a:p>
          <a:p>
            <a:pPr marL="0" marR="0" lvl="0" indent="0" algn="l" rtl="0">
              <a:lnSpc>
                <a:spcPct val="100000"/>
              </a:lnSpc>
              <a:spcBef>
                <a:spcPts val="0"/>
              </a:spcBef>
              <a:spcAft>
                <a:spcPts val="0"/>
              </a:spcAft>
              <a:buClr>
                <a:schemeClr val="dk1"/>
              </a:buClr>
              <a:buSzPts val="1200"/>
              <a:buFont typeface="Calibri"/>
              <a:buNone/>
            </a:pPr>
            <a:endParaRPr lang="en-US"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Les enfants astreints au travail des enfants sont souvent confrontés à une faible participation à la prise de décision et à un manque de contrôle sur leur charge de travail, leur rythme et ce qui leur arrive. Le fait d'être parfois déplacé de force, de ne pas pouvoir maintenir un contact régulier avec des liens sociaux ou affectifs importants, des routines culturelles et des pratiques sociales, des relations et des habitudes quotidiennes, a été associé à des expériences d'anxiété, de dépression, de stress, d'apathie, d'épuisement, de mauvaise santé physique et de faible estime de soi. Un plus grand contrôle et une plus grande participation à la prise de décision peuvent conduire à une plus grande satisfaction et à des sentiments plus élevés d'estime de soi.</a:t>
            </a:r>
            <a:endParaRPr lang="en-US" dirty="0"/>
          </a:p>
          <a:p>
            <a:pPr marL="0" marR="0" lvl="0" indent="0" algn="l" rtl="0">
              <a:lnSpc>
                <a:spcPct val="100000"/>
              </a:lnSpc>
              <a:spcBef>
                <a:spcPts val="0"/>
              </a:spcBef>
              <a:spcAft>
                <a:spcPts val="0"/>
              </a:spcAft>
              <a:buClr>
                <a:schemeClr val="dk1"/>
              </a:buClr>
              <a:buSzPts val="1200"/>
              <a:buFont typeface="Calibri"/>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fr-FR" sz="1200" dirty="0">
                <a:solidFill>
                  <a:schemeClr val="dk1"/>
                </a:solidFill>
                <a:latin typeface="Calibri"/>
                <a:ea typeface="Calibri"/>
                <a:cs typeface="Calibri"/>
                <a:sym typeface="Calibri"/>
              </a:rPr>
              <a:t>La santé psychologique et la santé physique sont étroitement liées. Un équipement inadéquat, inadapté ou mal entretenu et de mauvaises conditions environnementales de travail pour les enfants jouent tous un rôle clé dans la santé psychologique des enfants. Les risques chimiques, physiques, ergonomiques, biologiques et psychologiques sont souvent combinés en situation de travail des enfants. </a:t>
            </a:r>
          </a:p>
          <a:p>
            <a:pPr marL="0" lvl="0" indent="0" algn="l" rtl="0">
              <a:spcBef>
                <a:spcPts val="0"/>
              </a:spcBef>
              <a:spcAft>
                <a:spcPts val="0"/>
              </a:spcAft>
              <a:buNone/>
            </a:pPr>
            <a:endParaRPr dirty="0"/>
          </a:p>
          <a:p>
            <a:pPr marL="0" lvl="0" indent="0" algn="l" rtl="0">
              <a:spcBef>
                <a:spcPts val="0"/>
              </a:spcBef>
              <a:spcAft>
                <a:spcPts val="0"/>
              </a:spcAft>
              <a:buNone/>
            </a:pPr>
            <a:r>
              <a:rPr lang="fr-FR" sz="1200" dirty="0">
                <a:solidFill>
                  <a:schemeClr val="dk1"/>
                </a:solidFill>
                <a:latin typeface="Calibri"/>
                <a:ea typeface="Calibri"/>
                <a:cs typeface="Calibri"/>
                <a:sym typeface="Calibri"/>
              </a:rPr>
              <a:t>Les dangers bien connus qui ont un impact sur la santé mentale comprennent les substances toxiques qui ont un impact sur le développement du système nerveux et le fonctionnement psychologique des enfants. Des lieux de travail insalubres augmentent le stress, la fatigue et la démoralisation. Des outils dangereux peuvent provoquer du stress et la peur des accidents, ou un traumatisme en subissant ou en étant témoin d'incidents graves, et des blessures graves ou des déficiences permanentes dans des accidents liés au travail peuvent augmenter le risque d'isolement ou de stigmatisation. L'âge, la maturité et la vulnérabilité influent tous sur la manière dont les enfants sont affectés. En général, les enfants les plus jeunes sont les plus exposés, mais les adolescents peuvent être exposés à de multiples dangers, utiliser des équipements dangereux et travailler souvent de longues heures. Un manque de formation et de supervision par des adultes contribue à accroître les risques.</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fr-FR" sz="1200" dirty="0">
                <a:solidFill>
                  <a:schemeClr val="dk1"/>
                </a:solidFill>
                <a:latin typeface="Calibri"/>
                <a:ea typeface="Calibri"/>
                <a:cs typeface="Calibri"/>
                <a:sym typeface="Calibri"/>
              </a:rPr>
              <a:t>Les relations sur le lieu de travail avec les employeurs (qui sont souvent aussi des parents), les superviseurs, les clients ou les pairs, jouent un rôle important dans la vie d'un enfant astreint au travail des enfants, que ce soit de manière positive ou négative. Si le soutien et l'attachement au travail peuvent avoir un effet positif, les enfants sont vulnérables aux mauvais traitements, aux abus et à la violence, au harcèlement sexuel, à l'intimidation, à la stigmatisation, aux menaces, à l'isolement, à l'exclusion, au manque de soutien social et au sentiment d'impuissance face à ceux qui sont censés les protéger, ce qui peut entraîner un stress, une dégradation de la santé et du bien-être, une dépression, une anxiété et une perte de concentration.</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fr-FR" sz="1200" dirty="0">
                <a:solidFill>
                  <a:schemeClr val="dk1"/>
                </a:solidFill>
                <a:latin typeface="Calibri"/>
                <a:ea typeface="Calibri"/>
                <a:cs typeface="Calibri"/>
                <a:sym typeface="Calibri"/>
              </a:rPr>
              <a:t>Des conditions de travail précaires ont toutes un impact sur le bien-être psychologique des enfants. Un traitement imprévisible de la part des employeurs, l'ambiguïté du rôle, les tâches multiples sur le lieu de travail, la responsabilité envers les autres, la stagnation de la carrière, les cycles de revenus incertains et médiocres, la sous-promotion ou la surpromotion, l'absence de « contrats » formels, le droit aux congés de maladie, les indemnités de congés payés, la sécurité de l'emploi, avec peu ou pas de recours juridiques contre l'exploitation ou la possibilité de se plaindre ou de partir</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fr-FR" sz="1200" dirty="0">
                <a:solidFill>
                  <a:schemeClr val="dk1"/>
                </a:solidFill>
                <a:latin typeface="Calibri"/>
                <a:ea typeface="Calibri"/>
                <a:cs typeface="Calibri"/>
                <a:sym typeface="Calibri"/>
              </a:rPr>
              <a:t>Les exigences contradictoires du travail et de la maison ont un impact important sur les enfants. Les enfants, en particulier les filles, doivent assumer de lourdes responsabilités lorsqu'ils s'occupent de leur famille et de leurs frères et sœurs tout en travaillant. Les enfants peuvent également avoir plus d'un emploi et des exigences concurrentes sur les deux lieux de travail. Pour de nombreux enfants, les parents ou d'autres membres de la famille sont également leurs employeurs, et leur maison est leur lieu de travail, ce qui signifie qu'il y a peu de restrictions quant aux exigences qui leur sont imposées. Si le travail en famille peut renforcer le bien-être psychologique, lorsque le travail en famille est excessif, exploiteur ou abusif, les enfants qui travaillent en famille peuvent être encore plus en danger que les enfants qui travaillent en dehors de leur famille, car ils sont privés de leur principale source de sécurité émotionnelle, de socialisation et d'apprentissage. Même si les enfants ne travaillent pas dans un cadre familial, l'interface domicile-travail peut servir à diminuer ou à augmenter les impacts psychosociaux. Les parents peuvent jouer un rôle important dans la médiation de l'impact du travail sur leurs enfants en les soutenant et en les encourageant, ou les exposer à un plus grand risque s'ils ont des attentes déraisonnables et sont punis pour ne pas les avoir satisfaites. La crise humanitaire peut amplifier les risques, car de nombreuses familles ont le sentiment de n'avoir aucun choix ou peu de pouvoir pour empêcher l'exploitation de leurs enfants. Le faible niveau de soutien à la maison, la rupture des réseaux sociaux, la perturbation de l'environnement familier et l'interruption de l'éducation/de la scolarité sont autant de conséquences familières des crises humanitaires.</a:t>
            </a:r>
            <a:endParaRPr dirty="0"/>
          </a:p>
        </p:txBody>
      </p:sp>
      <p:sp>
        <p:nvSpPr>
          <p:cNvPr id="288" name="Google Shape;28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16"/>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16"/>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16"/>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16"/>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65"/>
        <p:cNvGrpSpPr/>
        <p:nvPr/>
      </p:nvGrpSpPr>
      <p:grpSpPr>
        <a:xfrm>
          <a:off x="0" y="0"/>
          <a:ext cx="0" cy="0"/>
          <a:chOff x="0" y="0"/>
          <a:chExt cx="0" cy="0"/>
        </a:xfrm>
      </p:grpSpPr>
      <p:sp>
        <p:nvSpPr>
          <p:cNvPr id="66" name="Google Shape;66;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67" name="Google Shape;67;p25"/>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016794"/>
              </a:solidFill>
              <a:latin typeface="Calibri"/>
              <a:ea typeface="Calibri"/>
              <a:cs typeface="Calibri"/>
              <a:sym typeface="Calibri"/>
            </a:endParaRPr>
          </a:p>
        </p:txBody>
      </p:sp>
      <p:pic>
        <p:nvPicPr>
          <p:cNvPr id="68" name="Google Shape;68;p25"/>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69" name="Google Shape;69;p25"/>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25"/>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5"/>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72"/>
        <p:cNvGrpSpPr/>
        <p:nvPr/>
      </p:nvGrpSpPr>
      <p:grpSpPr>
        <a:xfrm>
          <a:off x="0" y="0"/>
          <a:ext cx="0" cy="0"/>
          <a:chOff x="0" y="0"/>
          <a:chExt cx="0" cy="0"/>
        </a:xfrm>
      </p:grpSpPr>
      <p:sp>
        <p:nvSpPr>
          <p:cNvPr id="73" name="Google Shape;73;p26"/>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74" name="Google Shape;74;p26"/>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6"/>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26"/>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77"/>
        <p:cNvGrpSpPr/>
        <p:nvPr/>
      </p:nvGrpSpPr>
      <p:grpSpPr>
        <a:xfrm>
          <a:off x="0" y="0"/>
          <a:ext cx="0" cy="0"/>
          <a:chOff x="0" y="0"/>
          <a:chExt cx="0" cy="0"/>
        </a:xfrm>
      </p:grpSpPr>
      <p:sp>
        <p:nvSpPr>
          <p:cNvPr id="78" name="Google Shape;78;p27"/>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79" name="Google Shape;79;p2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2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7"/>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82"/>
        <p:cNvGrpSpPr/>
        <p:nvPr/>
      </p:nvGrpSpPr>
      <p:grpSpPr>
        <a:xfrm>
          <a:off x="0" y="0"/>
          <a:ext cx="0" cy="0"/>
          <a:chOff x="0" y="0"/>
          <a:chExt cx="0" cy="0"/>
        </a:xfrm>
      </p:grpSpPr>
      <p:sp>
        <p:nvSpPr>
          <p:cNvPr id="83" name="Google Shape;83;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4" name="Google Shape;84;p28"/>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016794"/>
              </a:solidFill>
              <a:latin typeface="Calibri"/>
              <a:ea typeface="Calibri"/>
              <a:cs typeface="Calibri"/>
              <a:sym typeface="Calibri"/>
            </a:endParaRPr>
          </a:p>
        </p:txBody>
      </p:sp>
      <p:pic>
        <p:nvPicPr>
          <p:cNvPr id="85" name="Google Shape;85;p28"/>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86" name="Google Shape;86;p2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28"/>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2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89"/>
        <p:cNvGrpSpPr/>
        <p:nvPr/>
      </p:nvGrpSpPr>
      <p:grpSpPr>
        <a:xfrm>
          <a:off x="0" y="0"/>
          <a:ext cx="0" cy="0"/>
          <a:chOff x="0" y="0"/>
          <a:chExt cx="0" cy="0"/>
        </a:xfrm>
      </p:grpSpPr>
      <p:sp>
        <p:nvSpPr>
          <p:cNvPr id="90" name="Google Shape;90;p2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1" name="Google Shape;91;p29"/>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92" name="Google Shape;92;p29"/>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93" name="Google Shape;93;p29"/>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29"/>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95"/>
        <p:cNvGrpSpPr/>
        <p:nvPr/>
      </p:nvGrpSpPr>
      <p:grpSpPr>
        <a:xfrm>
          <a:off x="0" y="0"/>
          <a:ext cx="0" cy="0"/>
          <a:chOff x="0" y="0"/>
          <a:chExt cx="0" cy="0"/>
        </a:xfrm>
      </p:grpSpPr>
      <p:sp>
        <p:nvSpPr>
          <p:cNvPr id="96" name="Google Shape;96;p3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7" name="Google Shape;97;p30"/>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98" name="Google Shape;98;p30"/>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99" name="Google Shape;99;p30"/>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30"/>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101"/>
        <p:cNvGrpSpPr/>
        <p:nvPr/>
      </p:nvGrpSpPr>
      <p:grpSpPr>
        <a:xfrm>
          <a:off x="0" y="0"/>
          <a:ext cx="0" cy="0"/>
          <a:chOff x="0" y="0"/>
          <a:chExt cx="0" cy="0"/>
        </a:xfrm>
      </p:grpSpPr>
      <p:sp>
        <p:nvSpPr>
          <p:cNvPr id="102" name="Google Shape;102;p3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03" name="Google Shape;103;p31"/>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104" name="Google Shape;104;p31"/>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05" name="Google Shape;105;p31"/>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31"/>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07"/>
        <p:cNvGrpSpPr/>
        <p:nvPr/>
      </p:nvGrpSpPr>
      <p:grpSpPr>
        <a:xfrm>
          <a:off x="0" y="0"/>
          <a:ext cx="0" cy="0"/>
          <a:chOff x="0" y="0"/>
          <a:chExt cx="0" cy="0"/>
        </a:xfrm>
      </p:grpSpPr>
      <p:grpSp>
        <p:nvGrpSpPr>
          <p:cNvPr id="108" name="Google Shape;108;p32"/>
          <p:cNvGrpSpPr/>
          <p:nvPr/>
        </p:nvGrpSpPr>
        <p:grpSpPr>
          <a:xfrm>
            <a:off x="0" y="5303520"/>
            <a:ext cx="12192000" cy="1639827"/>
            <a:chOff x="0" y="5303520"/>
            <a:chExt cx="12192000" cy="1639827"/>
          </a:xfrm>
        </p:grpSpPr>
        <p:pic>
          <p:nvPicPr>
            <p:cNvPr id="109" name="Google Shape;109;p32"/>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0" name="Google Shape;110;p32"/>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11" name="Google Shape;111;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2" name="Google Shape;112;p32"/>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32"/>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14"/>
        <p:cNvGrpSpPr/>
        <p:nvPr/>
      </p:nvGrpSpPr>
      <p:grpSpPr>
        <a:xfrm>
          <a:off x="0" y="0"/>
          <a:ext cx="0" cy="0"/>
          <a:chOff x="0" y="0"/>
          <a:chExt cx="0" cy="0"/>
        </a:xfrm>
      </p:grpSpPr>
      <p:grpSp>
        <p:nvGrpSpPr>
          <p:cNvPr id="115" name="Google Shape;115;p33"/>
          <p:cNvGrpSpPr/>
          <p:nvPr/>
        </p:nvGrpSpPr>
        <p:grpSpPr>
          <a:xfrm>
            <a:off x="0" y="5303520"/>
            <a:ext cx="12192000" cy="1639827"/>
            <a:chOff x="0" y="5303520"/>
            <a:chExt cx="12192000" cy="1639827"/>
          </a:xfrm>
        </p:grpSpPr>
        <p:pic>
          <p:nvPicPr>
            <p:cNvPr id="116" name="Google Shape;116;p33"/>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7" name="Google Shape;117;p33"/>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18" name="Google Shape;118;p3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9" name="Google Shape;119;p33"/>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33"/>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21"/>
        <p:cNvGrpSpPr/>
        <p:nvPr/>
      </p:nvGrpSpPr>
      <p:grpSpPr>
        <a:xfrm>
          <a:off x="0" y="0"/>
          <a:ext cx="0" cy="0"/>
          <a:chOff x="0" y="0"/>
          <a:chExt cx="0" cy="0"/>
        </a:xfrm>
      </p:grpSpPr>
      <p:sp>
        <p:nvSpPr>
          <p:cNvPr id="122" name="Google Shape;122;p3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34"/>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34"/>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25" name="Google Shape;125;p34"/>
          <p:cNvGrpSpPr/>
          <p:nvPr/>
        </p:nvGrpSpPr>
        <p:grpSpPr>
          <a:xfrm>
            <a:off x="0" y="5303520"/>
            <a:ext cx="12192000" cy="1639827"/>
            <a:chOff x="0" y="5303520"/>
            <a:chExt cx="12192000" cy="1639827"/>
          </a:xfrm>
        </p:grpSpPr>
        <p:pic>
          <p:nvPicPr>
            <p:cNvPr id="126" name="Google Shape;126;p34"/>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27" name="Google Shape;127;p34"/>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17"/>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9" name="Google Shape;19;p1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7"/>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28"/>
        <p:cNvGrpSpPr/>
        <p:nvPr/>
      </p:nvGrpSpPr>
      <p:grpSpPr>
        <a:xfrm>
          <a:off x="0" y="0"/>
          <a:ext cx="0" cy="0"/>
          <a:chOff x="0" y="0"/>
          <a:chExt cx="0" cy="0"/>
        </a:xfrm>
      </p:grpSpPr>
      <p:grpSp>
        <p:nvGrpSpPr>
          <p:cNvPr id="129" name="Google Shape;129;p35"/>
          <p:cNvGrpSpPr/>
          <p:nvPr/>
        </p:nvGrpSpPr>
        <p:grpSpPr>
          <a:xfrm>
            <a:off x="0" y="5303520"/>
            <a:ext cx="12192000" cy="1639827"/>
            <a:chOff x="0" y="5303520"/>
            <a:chExt cx="12192000" cy="1639827"/>
          </a:xfrm>
        </p:grpSpPr>
        <p:pic>
          <p:nvPicPr>
            <p:cNvPr id="130" name="Google Shape;130;p35"/>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1" name="Google Shape;131;p35"/>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2" name="Google Shape;132;p35"/>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 name="Google Shape;133;p35"/>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35"/>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35"/>
        <p:cNvGrpSpPr/>
        <p:nvPr/>
      </p:nvGrpSpPr>
      <p:grpSpPr>
        <a:xfrm>
          <a:off x="0" y="0"/>
          <a:ext cx="0" cy="0"/>
          <a:chOff x="0" y="0"/>
          <a:chExt cx="0" cy="0"/>
        </a:xfrm>
      </p:grpSpPr>
      <p:sp>
        <p:nvSpPr>
          <p:cNvPr id="136" name="Google Shape;136;p36"/>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7" name="Google Shape;137;p36"/>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38" name="Google Shape;138;p36"/>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39" name="Google Shape;139;p36"/>
          <p:cNvSpPr>
            <a:spLocks noGrp="1"/>
          </p:cNvSpPr>
          <p:nvPr>
            <p:ph type="pic" idx="2"/>
          </p:nvPr>
        </p:nvSpPr>
        <p:spPr>
          <a:xfrm>
            <a:off x="0" y="0"/>
            <a:ext cx="4340225" cy="6858000"/>
          </a:xfrm>
          <a:prstGeom prst="rect">
            <a:avLst/>
          </a:prstGeom>
          <a:noFill/>
          <a:ln>
            <a:noFill/>
          </a:ln>
        </p:spPr>
      </p:sp>
      <p:sp>
        <p:nvSpPr>
          <p:cNvPr id="140" name="Google Shape;140;p36"/>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1"/>
        <p:cNvGrpSpPr/>
        <p:nvPr/>
      </p:nvGrpSpPr>
      <p:grpSpPr>
        <a:xfrm>
          <a:off x="0" y="0"/>
          <a:ext cx="0" cy="0"/>
          <a:chOff x="0" y="0"/>
          <a:chExt cx="0" cy="0"/>
        </a:xfrm>
      </p:grpSpPr>
      <p:sp>
        <p:nvSpPr>
          <p:cNvPr id="142" name="Google Shape;142;p37"/>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grpSp>
        <p:nvGrpSpPr>
          <p:cNvPr id="143" name="Google Shape;143;p37"/>
          <p:cNvGrpSpPr/>
          <p:nvPr/>
        </p:nvGrpSpPr>
        <p:grpSpPr>
          <a:xfrm>
            <a:off x="-208788" y="0"/>
            <a:ext cx="12609576" cy="2174490"/>
            <a:chOff x="0" y="5043119"/>
            <a:chExt cx="12192000" cy="1814883"/>
          </a:xfrm>
        </p:grpSpPr>
        <p:pic>
          <p:nvPicPr>
            <p:cNvPr id="144" name="Google Shape;144;p37"/>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45" name="Google Shape;145;p37"/>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46" name="Google Shape;146;p37"/>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47" name="Google Shape;147;p37"/>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37"/>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37"/>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37"/>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37"/>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37"/>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37"/>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54"/>
        <p:cNvGrpSpPr/>
        <p:nvPr/>
      </p:nvGrpSpPr>
      <p:grpSpPr>
        <a:xfrm>
          <a:off x="0" y="0"/>
          <a:ext cx="0" cy="0"/>
          <a:chOff x="0" y="0"/>
          <a:chExt cx="0" cy="0"/>
        </a:xfrm>
      </p:grpSpPr>
      <p:sp>
        <p:nvSpPr>
          <p:cNvPr id="155" name="Google Shape;155;p38"/>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grpSp>
        <p:nvGrpSpPr>
          <p:cNvPr id="156" name="Google Shape;156;p38"/>
          <p:cNvGrpSpPr/>
          <p:nvPr/>
        </p:nvGrpSpPr>
        <p:grpSpPr>
          <a:xfrm>
            <a:off x="-208788" y="0"/>
            <a:ext cx="12609576" cy="2174490"/>
            <a:chOff x="0" y="5043119"/>
            <a:chExt cx="12192000" cy="1814883"/>
          </a:xfrm>
        </p:grpSpPr>
        <p:pic>
          <p:nvPicPr>
            <p:cNvPr id="157" name="Google Shape;157;p38"/>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8" name="Google Shape;158;p38"/>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59" name="Google Shape;159;p38"/>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0" name="Google Shape;160;p38"/>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1" name="Google Shape;161;p38"/>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38"/>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38"/>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38"/>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38"/>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38"/>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67"/>
        <p:cNvGrpSpPr/>
        <p:nvPr/>
      </p:nvGrpSpPr>
      <p:grpSpPr>
        <a:xfrm>
          <a:off x="0" y="0"/>
          <a:ext cx="0" cy="0"/>
          <a:chOff x="0" y="0"/>
          <a:chExt cx="0" cy="0"/>
        </a:xfrm>
      </p:grpSpPr>
      <p:sp>
        <p:nvSpPr>
          <p:cNvPr id="168" name="Google Shape;168;p39"/>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grpSp>
        <p:nvGrpSpPr>
          <p:cNvPr id="169" name="Google Shape;169;p39"/>
          <p:cNvGrpSpPr/>
          <p:nvPr/>
        </p:nvGrpSpPr>
        <p:grpSpPr>
          <a:xfrm>
            <a:off x="-208788" y="0"/>
            <a:ext cx="12609576" cy="2174490"/>
            <a:chOff x="0" y="5043119"/>
            <a:chExt cx="12192000" cy="1814883"/>
          </a:xfrm>
        </p:grpSpPr>
        <p:pic>
          <p:nvPicPr>
            <p:cNvPr id="170" name="Google Shape;170;p39"/>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1" name="Google Shape;171;p39"/>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2" name="Google Shape;172;p39"/>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3" name="Google Shape;173;p39"/>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4" name="Google Shape;174;p39"/>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5" name="Google Shape;175;p39"/>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39"/>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39"/>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39"/>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39"/>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0"/>
        <p:cNvGrpSpPr/>
        <p:nvPr/>
      </p:nvGrpSpPr>
      <p:grpSpPr>
        <a:xfrm>
          <a:off x="0" y="0"/>
          <a:ext cx="0" cy="0"/>
          <a:chOff x="0" y="0"/>
          <a:chExt cx="0" cy="0"/>
        </a:xfrm>
      </p:grpSpPr>
      <p:sp>
        <p:nvSpPr>
          <p:cNvPr id="181" name="Google Shape;181;p40"/>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grpSp>
        <p:nvGrpSpPr>
          <p:cNvPr id="182" name="Google Shape;182;p40"/>
          <p:cNvGrpSpPr/>
          <p:nvPr/>
        </p:nvGrpSpPr>
        <p:grpSpPr>
          <a:xfrm>
            <a:off x="-208788" y="0"/>
            <a:ext cx="12609576" cy="2174490"/>
            <a:chOff x="0" y="5043119"/>
            <a:chExt cx="12192000" cy="1814883"/>
          </a:xfrm>
        </p:grpSpPr>
        <p:pic>
          <p:nvPicPr>
            <p:cNvPr id="183" name="Google Shape;183;p40"/>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4" name="Google Shape;184;p40"/>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85" name="Google Shape;185;p40"/>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6" name="Google Shape;186;p4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7" name="Google Shape;187;p40"/>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40"/>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40"/>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40"/>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40"/>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40"/>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3"/>
        <p:cNvGrpSpPr/>
        <p:nvPr/>
      </p:nvGrpSpPr>
      <p:grpSpPr>
        <a:xfrm>
          <a:off x="0" y="0"/>
          <a:ext cx="0" cy="0"/>
          <a:chOff x="0" y="0"/>
          <a:chExt cx="0" cy="0"/>
        </a:xfrm>
      </p:grpSpPr>
      <p:sp>
        <p:nvSpPr>
          <p:cNvPr id="194" name="Google Shape;194;p41"/>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95" name="Google Shape;195;p41"/>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96" name="Google Shape;196;p41"/>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197" name="Google Shape;197;p41"/>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198" name="Google Shape;198;p41"/>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9" name="Google Shape;199;p41"/>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0"/>
        <p:cNvGrpSpPr/>
        <p:nvPr/>
      </p:nvGrpSpPr>
      <p:grpSpPr>
        <a:xfrm>
          <a:off x="0" y="0"/>
          <a:ext cx="0" cy="0"/>
          <a:chOff x="0" y="0"/>
          <a:chExt cx="0" cy="0"/>
        </a:xfrm>
      </p:grpSpPr>
      <p:sp>
        <p:nvSpPr>
          <p:cNvPr id="201" name="Google Shape;201;p42"/>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02" name="Google Shape;202;p42"/>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03" name="Google Shape;203;p42"/>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04" name="Google Shape;204;p42"/>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05" name="Google Shape;205;p42"/>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6" name="Google Shape;206;p42"/>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07"/>
        <p:cNvGrpSpPr/>
        <p:nvPr/>
      </p:nvGrpSpPr>
      <p:grpSpPr>
        <a:xfrm>
          <a:off x="0" y="0"/>
          <a:ext cx="0" cy="0"/>
          <a:chOff x="0" y="0"/>
          <a:chExt cx="0" cy="0"/>
        </a:xfrm>
      </p:grpSpPr>
      <p:sp>
        <p:nvSpPr>
          <p:cNvPr id="208" name="Google Shape;208;p43"/>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09" name="Google Shape;209;p43"/>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10" name="Google Shape;210;p43"/>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11" name="Google Shape;211;p43"/>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2" name="Google Shape;212;p4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4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44"/>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16" name="Google Shape;216;p44"/>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17" name="Google Shape;217;p44"/>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18" name="Google Shape;218;p44"/>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9" name="Google Shape;219;p4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0" name="Google Shape;220;p4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18"/>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4" name="Google Shape;24;p1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1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18"/>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27"/>
        <p:cNvGrpSpPr/>
        <p:nvPr/>
      </p:nvGrpSpPr>
      <p:grpSpPr>
        <a:xfrm>
          <a:off x="0" y="0"/>
          <a:ext cx="0" cy="0"/>
          <a:chOff x="0" y="0"/>
          <a:chExt cx="0" cy="0"/>
        </a:xfrm>
      </p:grpSpPr>
      <p:sp>
        <p:nvSpPr>
          <p:cNvPr id="28" name="Google Shape;28;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29" name="Google Shape;29;p19"/>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016794"/>
              </a:solidFill>
              <a:latin typeface="Calibri"/>
              <a:ea typeface="Calibri"/>
              <a:cs typeface="Calibri"/>
              <a:sym typeface="Calibri"/>
            </a:endParaRPr>
          </a:p>
        </p:txBody>
      </p:sp>
      <p:pic>
        <p:nvPicPr>
          <p:cNvPr id="30" name="Google Shape;30;p19"/>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31" name="Google Shape;31;p1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34"/>
        <p:cNvGrpSpPr/>
        <p:nvPr/>
      </p:nvGrpSpPr>
      <p:grpSpPr>
        <a:xfrm>
          <a:off x="0" y="0"/>
          <a:ext cx="0" cy="0"/>
          <a:chOff x="0" y="0"/>
          <a:chExt cx="0" cy="0"/>
        </a:xfrm>
      </p:grpSpPr>
      <p:sp>
        <p:nvSpPr>
          <p:cNvPr id="35" name="Google Shape;35;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36" name="Google Shape;36;p20"/>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016794"/>
              </a:solidFill>
              <a:latin typeface="Calibri"/>
              <a:ea typeface="Calibri"/>
              <a:cs typeface="Calibri"/>
              <a:sym typeface="Calibri"/>
            </a:endParaRPr>
          </a:p>
        </p:txBody>
      </p:sp>
      <p:pic>
        <p:nvPicPr>
          <p:cNvPr id="37" name="Google Shape;37;p20"/>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38" name="Google Shape;38;p2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2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41"/>
        <p:cNvGrpSpPr/>
        <p:nvPr/>
      </p:nvGrpSpPr>
      <p:grpSpPr>
        <a:xfrm>
          <a:off x="0" y="0"/>
          <a:ext cx="0" cy="0"/>
          <a:chOff x="0" y="0"/>
          <a:chExt cx="0" cy="0"/>
        </a:xfrm>
      </p:grpSpPr>
      <p:sp>
        <p:nvSpPr>
          <p:cNvPr id="42" name="Google Shape;42;p2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3" name="Google Shape;43;p21"/>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44" name="Google Shape;44;p21"/>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45" name="Google Shape;45;p21"/>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21"/>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47"/>
        <p:cNvGrpSpPr/>
        <p:nvPr/>
      </p:nvGrpSpPr>
      <p:grpSpPr>
        <a:xfrm>
          <a:off x="0" y="0"/>
          <a:ext cx="0" cy="0"/>
          <a:chOff x="0" y="0"/>
          <a:chExt cx="0" cy="0"/>
        </a:xfrm>
      </p:grpSpPr>
      <p:sp>
        <p:nvSpPr>
          <p:cNvPr id="48" name="Google Shape;48;p2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9" name="Google Shape;49;p22"/>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50" name="Google Shape;50;p22"/>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51" name="Google Shape;51;p22"/>
          <p:cNvSpPr>
            <a:spLocks noGrp="1"/>
          </p:cNvSpPr>
          <p:nvPr>
            <p:ph type="pic" idx="2"/>
          </p:nvPr>
        </p:nvSpPr>
        <p:spPr>
          <a:xfrm>
            <a:off x="0" y="0"/>
            <a:ext cx="4340225" cy="6858000"/>
          </a:xfrm>
          <a:prstGeom prst="rect">
            <a:avLst/>
          </a:prstGeom>
          <a:noFill/>
          <a:ln>
            <a:noFill/>
          </a:ln>
        </p:spPr>
      </p:sp>
      <p:sp>
        <p:nvSpPr>
          <p:cNvPr id="52" name="Google Shape;52;p2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53"/>
        <p:cNvGrpSpPr/>
        <p:nvPr/>
      </p:nvGrpSpPr>
      <p:grpSpPr>
        <a:xfrm>
          <a:off x="0" y="0"/>
          <a:ext cx="0" cy="0"/>
          <a:chOff x="0" y="0"/>
          <a:chExt cx="0" cy="0"/>
        </a:xfrm>
      </p:grpSpPr>
      <p:sp>
        <p:nvSpPr>
          <p:cNvPr id="54" name="Google Shape;54;p23"/>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55" name="Google Shape;55;p23"/>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56" name="Google Shape;56;p23"/>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57" name="Google Shape;57;p23"/>
          <p:cNvSpPr>
            <a:spLocks noGrp="1"/>
          </p:cNvSpPr>
          <p:nvPr>
            <p:ph type="pic" idx="2"/>
          </p:nvPr>
        </p:nvSpPr>
        <p:spPr>
          <a:xfrm>
            <a:off x="0" y="0"/>
            <a:ext cx="4340225" cy="6858000"/>
          </a:xfrm>
          <a:prstGeom prst="rect">
            <a:avLst/>
          </a:prstGeom>
          <a:noFill/>
          <a:ln>
            <a:noFill/>
          </a:ln>
        </p:spPr>
      </p:sp>
      <p:sp>
        <p:nvSpPr>
          <p:cNvPr id="58" name="Google Shape;58;p23"/>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59"/>
        <p:cNvGrpSpPr/>
        <p:nvPr/>
      </p:nvGrpSpPr>
      <p:grpSpPr>
        <a:xfrm>
          <a:off x="0" y="0"/>
          <a:ext cx="0" cy="0"/>
          <a:chOff x="0" y="0"/>
          <a:chExt cx="0" cy="0"/>
        </a:xfrm>
      </p:grpSpPr>
      <p:sp>
        <p:nvSpPr>
          <p:cNvPr id="60" name="Google Shape;60;p24"/>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1" name="Google Shape;61;p24"/>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62" name="Google Shape;62;p24"/>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63" name="Google Shape;63;p24"/>
          <p:cNvSpPr>
            <a:spLocks noGrp="1"/>
          </p:cNvSpPr>
          <p:nvPr>
            <p:ph type="pic" idx="2"/>
          </p:nvPr>
        </p:nvSpPr>
        <p:spPr>
          <a:xfrm>
            <a:off x="0" y="0"/>
            <a:ext cx="4340225" cy="6858000"/>
          </a:xfrm>
          <a:prstGeom prst="rect">
            <a:avLst/>
          </a:prstGeom>
          <a:noFill/>
          <a:ln>
            <a:noFill/>
          </a:ln>
        </p:spPr>
      </p:sp>
      <p:sp>
        <p:nvSpPr>
          <p:cNvPr id="64" name="Google Shape;64;p24"/>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27" name="Google Shape;227;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28" name="Google Shape;228;p1"/>
          <p:cNvSpPr txBox="1"/>
          <p:nvPr/>
        </p:nvSpPr>
        <p:spPr>
          <a:xfrm>
            <a:off x="5036708" y="358642"/>
            <a:ext cx="6580750" cy="1470158"/>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35B2B4"/>
              </a:buClr>
              <a:buSzPts val="4400"/>
              <a:buFont typeface="Arial"/>
              <a:buNone/>
            </a:pPr>
            <a:r>
              <a:rPr lang="en-GB" sz="4400" b="1" i="0" u="none" strike="noStrike" cap="none" dirty="0">
                <a:solidFill>
                  <a:srgbClr val="35B2B4"/>
                </a:solidFill>
                <a:latin typeface="Helvetica Neue"/>
                <a:ea typeface="Helvetica Neue"/>
                <a:cs typeface="Helvetica Neue"/>
                <a:sym typeface="Helvetica Neue"/>
              </a:rPr>
              <a:t>KIT DE FORMATION </a:t>
            </a:r>
          </a:p>
          <a:p>
            <a:pPr marL="0" marR="0" lvl="0" indent="0" algn="r" rtl="0">
              <a:lnSpc>
                <a:spcPct val="90000"/>
              </a:lnSpc>
              <a:spcBef>
                <a:spcPts val="0"/>
              </a:spcBef>
              <a:spcAft>
                <a:spcPts val="0"/>
              </a:spcAft>
              <a:buClr>
                <a:srgbClr val="35B2B4"/>
              </a:buClr>
              <a:buSzPts val="4400"/>
              <a:buFont typeface="Arial"/>
              <a:buNone/>
            </a:pPr>
            <a:r>
              <a:rPr lang="en-GB" sz="4400" b="1" i="0" u="none" strike="noStrike" cap="none" dirty="0">
                <a:solidFill>
                  <a:srgbClr val="35B2B4"/>
                </a:solidFill>
                <a:latin typeface="Helvetica Neue"/>
                <a:ea typeface="Helvetica Neue"/>
                <a:cs typeface="Helvetica Neue"/>
                <a:sym typeface="Helvetica Neue"/>
              </a:rPr>
              <a:t> </a:t>
            </a:r>
            <a:endParaRPr dirty="0"/>
          </a:p>
          <a:p>
            <a:pPr marL="0" marR="0" lvl="0" indent="0" algn="r" rtl="0">
              <a:lnSpc>
                <a:spcPct val="90000"/>
              </a:lnSpc>
              <a:spcBef>
                <a:spcPts val="1000"/>
              </a:spcBef>
              <a:spcAft>
                <a:spcPts val="0"/>
              </a:spcAft>
              <a:buClr>
                <a:srgbClr val="AC6B97"/>
              </a:buClr>
              <a:buSzPts val="3600"/>
              <a:buFont typeface="Arial"/>
              <a:buNone/>
            </a:pPr>
            <a:r>
              <a:rPr lang="fr-FR" sz="3600" b="1" i="0" u="none" strike="noStrike" cap="none" dirty="0">
                <a:solidFill>
                  <a:srgbClr val="AC6B97"/>
                </a:solidFill>
                <a:latin typeface="Helvetica Neue"/>
                <a:ea typeface="Helvetica Neue"/>
                <a:cs typeface="Helvetica Neue"/>
                <a:sym typeface="Helvetica Neue"/>
              </a:rPr>
              <a:t>BOÎTE À OUTILS INTER-AGENCES: PRÉVENTION ET RÉPONSE AU TRAVAIL DES ENFANTS DANS L'ACTION HUMANITAIRE</a:t>
            </a:r>
          </a:p>
          <a:p>
            <a:pPr marL="0" marR="0" lvl="0" indent="0" algn="r" rtl="0">
              <a:lnSpc>
                <a:spcPct val="90000"/>
              </a:lnSpc>
              <a:spcBef>
                <a:spcPts val="1000"/>
              </a:spcBef>
              <a:spcAft>
                <a:spcPts val="0"/>
              </a:spcAft>
              <a:buClr>
                <a:srgbClr val="AC6B97"/>
              </a:buClr>
              <a:buSzPts val="3600"/>
              <a:buFont typeface="Arial"/>
              <a:buNone/>
            </a:pPr>
            <a:r>
              <a:rPr lang="en-GB" sz="3600" b="1" i="0" u="none" strike="noStrike" cap="none" dirty="0">
                <a:solidFill>
                  <a:srgbClr val="AC6B97"/>
                </a:solidFill>
                <a:latin typeface="Helvetica Neue"/>
                <a:ea typeface="Helvetica Neue"/>
                <a:cs typeface="Helvetica Neue"/>
                <a:sym typeface="Helvetica Neue"/>
              </a:rPr>
              <a:t>  </a:t>
            </a:r>
            <a:endParaRPr sz="3600" b="1" i="0" u="none" strike="noStrike" cap="none" dirty="0">
              <a:solidFill>
                <a:srgbClr val="AC6B97"/>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1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600"/>
              <a:buFont typeface="Helvetica Neue"/>
              <a:buNone/>
            </a:pPr>
            <a:r>
              <a:rPr lang="en-GB" dirty="0"/>
              <a:t>ACTIVITÉ</a:t>
            </a:r>
            <a:endParaRPr dirty="0"/>
          </a:p>
        </p:txBody>
      </p:sp>
      <p:sp>
        <p:nvSpPr>
          <p:cNvPr id="307" name="Google Shape;307;p10"/>
          <p:cNvSpPr txBox="1">
            <a:spLocks noGrp="1"/>
          </p:cNvSpPr>
          <p:nvPr>
            <p:ph type="body" idx="1"/>
          </p:nvPr>
        </p:nvSpPr>
        <p:spPr>
          <a:xfrm>
            <a:off x="656022" y="1985963"/>
            <a:ext cx="11129579" cy="485775"/>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90000"/>
              </a:lnSpc>
              <a:spcBef>
                <a:spcPts val="0"/>
              </a:spcBef>
              <a:spcAft>
                <a:spcPts val="0"/>
              </a:spcAft>
              <a:buClr>
                <a:schemeClr val="accent3"/>
              </a:buClr>
              <a:buSzPts val="2800"/>
              <a:buNone/>
            </a:pPr>
            <a:r>
              <a:rPr lang="fr-FR" dirty="0"/>
              <a:t>CONSIDÉREZ VOTRE PROPRE ACTIVITÉ DE GROUPE POUR LES ENFANTS</a:t>
            </a:r>
            <a:endParaRPr dirty="0"/>
          </a:p>
        </p:txBody>
      </p:sp>
      <p:sp>
        <p:nvSpPr>
          <p:cNvPr id="308" name="Google Shape;308;p10"/>
          <p:cNvSpPr txBox="1">
            <a:spLocks noGrp="1"/>
          </p:cNvSpPr>
          <p:nvPr>
            <p:ph type="body" idx="2"/>
          </p:nvPr>
        </p:nvSpPr>
        <p:spPr>
          <a:xfrm>
            <a:off x="656022" y="2500313"/>
            <a:ext cx="11129579" cy="417195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3"/>
              </a:buClr>
              <a:buSzPts val="2600"/>
              <a:buChar char="•"/>
            </a:pPr>
            <a:r>
              <a:rPr lang="fr-FR" sz="2400" dirty="0"/>
              <a:t>Dans la séance 6, vous avez identifié et discuté des activités de groupe dans le contexte des enfants et de la manière d'atteindre les enfants en situation de travail des enfants ou à risque de l'être.  </a:t>
            </a:r>
          </a:p>
          <a:p>
            <a:pPr marL="228600" lvl="0" indent="-228600" algn="l" rtl="0">
              <a:lnSpc>
                <a:spcPct val="90000"/>
              </a:lnSpc>
              <a:spcBef>
                <a:spcPts val="0"/>
              </a:spcBef>
              <a:spcAft>
                <a:spcPts val="0"/>
              </a:spcAft>
              <a:buClr>
                <a:schemeClr val="accent3"/>
              </a:buClr>
              <a:buSzPts val="2600"/>
              <a:buChar char="•"/>
            </a:pPr>
            <a:r>
              <a:rPr lang="fr-FR" sz="2400" dirty="0"/>
              <a:t>Discutez de la manière d'améliorer les approches actuelles, et discutez des activités de groupe qui répondent mieux aux besoins des enfants en situation de travail des enfants ou à risque de l'être.</a:t>
            </a:r>
          </a:p>
          <a:p>
            <a:pPr marL="228600" lvl="0" indent="-228600" algn="l" rtl="0">
              <a:lnSpc>
                <a:spcPct val="90000"/>
              </a:lnSpc>
              <a:spcBef>
                <a:spcPts val="0"/>
              </a:spcBef>
              <a:spcAft>
                <a:spcPts val="0"/>
              </a:spcAft>
              <a:buClr>
                <a:schemeClr val="accent3"/>
              </a:buClr>
              <a:buSzPts val="2600"/>
              <a:buChar char="•"/>
            </a:pPr>
            <a:r>
              <a:rPr lang="fr-FR" sz="2400" dirty="0"/>
              <a:t>Identifier les améliorations spécifiques autour de : </a:t>
            </a:r>
          </a:p>
          <a:p>
            <a:pPr marL="685800" lvl="1" indent="-228600" algn="l" rtl="0">
              <a:lnSpc>
                <a:spcPct val="90000"/>
              </a:lnSpc>
              <a:spcBef>
                <a:spcPts val="500"/>
              </a:spcBef>
              <a:spcAft>
                <a:spcPts val="0"/>
              </a:spcAft>
              <a:buSzPts val="2600"/>
              <a:buChar char="•"/>
            </a:pPr>
            <a:r>
              <a:rPr lang="fr-FR" sz="2200" dirty="0"/>
              <a:t>L'accès et la fréquentation, le soutien pour promouvoir l'engagement</a:t>
            </a:r>
            <a:endParaRPr sz="2200" dirty="0"/>
          </a:p>
          <a:p>
            <a:pPr marL="685800" lvl="1" indent="-228600" algn="l" rtl="0">
              <a:lnSpc>
                <a:spcPct val="90000"/>
              </a:lnSpc>
              <a:spcBef>
                <a:spcPts val="500"/>
              </a:spcBef>
              <a:spcAft>
                <a:spcPts val="0"/>
              </a:spcAft>
              <a:buSzPts val="2600"/>
              <a:buChar char="•"/>
            </a:pPr>
            <a:r>
              <a:rPr lang="en-GB" sz="2200" dirty="0"/>
              <a:t>L'adéquation des activités </a:t>
            </a:r>
          </a:p>
          <a:p>
            <a:pPr marL="685800" lvl="1" indent="-228600" algn="l" rtl="0">
              <a:lnSpc>
                <a:spcPct val="90000"/>
              </a:lnSpc>
              <a:spcBef>
                <a:spcPts val="500"/>
              </a:spcBef>
              <a:spcAft>
                <a:spcPts val="0"/>
              </a:spcAft>
              <a:buSzPts val="2600"/>
              <a:buChar char="•"/>
            </a:pPr>
            <a:r>
              <a:rPr lang="fr-FR" sz="2200" dirty="0"/>
              <a:t>La réponse aux besoins spécifiques de l'âge et du genre </a:t>
            </a:r>
          </a:p>
          <a:p>
            <a:pPr marL="685800" lvl="1" indent="-228600" algn="l" rtl="0">
              <a:lnSpc>
                <a:spcPct val="90000"/>
              </a:lnSpc>
              <a:spcBef>
                <a:spcPts val="500"/>
              </a:spcBef>
              <a:spcAft>
                <a:spcPts val="0"/>
              </a:spcAft>
              <a:buSzPts val="2600"/>
              <a:buChar char="•"/>
            </a:pPr>
            <a:r>
              <a:rPr lang="fr-FR" sz="2200" dirty="0"/>
              <a:t>La réponse aux besoins psychosociaux et de développement supplémentaires</a:t>
            </a:r>
            <a:endParaRPr sz="2200" dirty="0"/>
          </a:p>
        </p:txBody>
      </p:sp>
      <p:pic>
        <p:nvPicPr>
          <p:cNvPr id="309" name="Google Shape;309;p10"/>
          <p:cNvPicPr preferRelativeResize="0"/>
          <p:nvPr/>
        </p:nvPicPr>
        <p:blipFill rotWithShape="1">
          <a:blip r:embed="rId3">
            <a:alphaModFix/>
          </a:blip>
          <a:srcRect/>
          <a:stretch/>
        </p:blipFill>
        <p:spPr>
          <a:xfrm>
            <a:off x="8805243" y="-354451"/>
            <a:ext cx="3386757" cy="338675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11"/>
          <p:cNvSpPr txBox="1">
            <a:spLocks noGrp="1"/>
          </p:cNvSpPr>
          <p:nvPr>
            <p:ph type="title"/>
          </p:nvPr>
        </p:nvSpPr>
        <p:spPr>
          <a:xfrm>
            <a:off x="4595700" y="287876"/>
            <a:ext cx="7532100" cy="13257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3"/>
              </a:buClr>
              <a:buSzPct val="111627"/>
              <a:buFont typeface="Helvetica Neue"/>
              <a:buNone/>
            </a:pPr>
            <a:br>
              <a:rPr lang="en-GB" sz="2866" dirty="0"/>
            </a:br>
            <a:r>
              <a:rPr lang="fr-FR" sz="2977" dirty="0"/>
              <a:t>Activités inclusives et participatives : Soutenir les enfants en situation de travail des enfants par le biais de CFS au Myanmar</a:t>
            </a:r>
            <a:br>
              <a:rPr lang="en-GB" dirty="0"/>
            </a:br>
            <a:endParaRPr dirty="0"/>
          </a:p>
        </p:txBody>
      </p:sp>
      <p:pic>
        <p:nvPicPr>
          <p:cNvPr id="316" name="Google Shape;316;p11"/>
          <p:cNvPicPr preferRelativeResize="0">
            <a:picLocks noGrp="1"/>
          </p:cNvPicPr>
          <p:nvPr>
            <p:ph type="pic" idx="2"/>
          </p:nvPr>
        </p:nvPicPr>
        <p:blipFill rotWithShape="1">
          <a:blip r:embed="rId3">
            <a:alphaModFix/>
          </a:blip>
          <a:srcRect l="14868" r="14867"/>
          <a:stretch/>
        </p:blipFill>
        <p:spPr>
          <a:xfrm>
            <a:off x="0" y="0"/>
            <a:ext cx="4340225" cy="6858000"/>
          </a:xfrm>
          <a:prstGeom prst="rect">
            <a:avLst/>
          </a:prstGeom>
          <a:noFill/>
          <a:ln>
            <a:noFill/>
          </a:ln>
        </p:spPr>
      </p:pic>
      <p:sp>
        <p:nvSpPr>
          <p:cNvPr id="317" name="Google Shape;317;p11"/>
          <p:cNvSpPr txBox="1">
            <a:spLocks noGrp="1"/>
          </p:cNvSpPr>
          <p:nvPr>
            <p:ph type="body" idx="1"/>
          </p:nvPr>
        </p:nvSpPr>
        <p:spPr>
          <a:xfrm>
            <a:off x="4890099" y="1907475"/>
            <a:ext cx="6943301" cy="4662649"/>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Clr>
                <a:schemeClr val="accent3"/>
              </a:buClr>
              <a:buSzPts val="2800"/>
              <a:buChar char="•"/>
            </a:pPr>
            <a:r>
              <a:rPr lang="en-US" dirty="0"/>
              <a:t>Activités de jeu libre </a:t>
            </a:r>
          </a:p>
          <a:p>
            <a:pPr marL="228600" lvl="0" indent="-228600" algn="l" rtl="0">
              <a:lnSpc>
                <a:spcPct val="90000"/>
              </a:lnSpc>
              <a:spcBef>
                <a:spcPts val="1000"/>
              </a:spcBef>
              <a:spcAft>
                <a:spcPts val="0"/>
              </a:spcAft>
              <a:buClr>
                <a:schemeClr val="accent3"/>
              </a:buClr>
              <a:buSzPts val="2800"/>
              <a:buChar char="•"/>
            </a:pPr>
            <a:r>
              <a:rPr lang="en-US" dirty="0"/>
              <a:t>Activités structurées </a:t>
            </a:r>
          </a:p>
          <a:p>
            <a:pPr marL="685800" lvl="1" indent="-228600" algn="l" rtl="0">
              <a:lnSpc>
                <a:spcPct val="90000"/>
              </a:lnSpc>
              <a:spcBef>
                <a:spcPts val="500"/>
              </a:spcBef>
              <a:spcAft>
                <a:spcPts val="0"/>
              </a:spcAft>
              <a:buSzPts val="2400"/>
              <a:buChar char="•"/>
            </a:pPr>
            <a:r>
              <a:rPr lang="fr-FR" dirty="0"/>
              <a:t>Compétences de vie </a:t>
            </a:r>
          </a:p>
          <a:p>
            <a:pPr marL="685800" lvl="1" indent="-228600" algn="l" rtl="0">
              <a:lnSpc>
                <a:spcPct val="90000"/>
              </a:lnSpc>
              <a:spcBef>
                <a:spcPts val="500"/>
              </a:spcBef>
              <a:spcAft>
                <a:spcPts val="0"/>
              </a:spcAft>
              <a:buSzPts val="2400"/>
              <a:buChar char="•"/>
            </a:pPr>
            <a:r>
              <a:rPr lang="fr-FR" dirty="0"/>
              <a:t>Vivre en harmonie</a:t>
            </a:r>
          </a:p>
          <a:p>
            <a:pPr marL="685800" lvl="1" indent="-228600" algn="l" rtl="0">
              <a:lnSpc>
                <a:spcPct val="90000"/>
              </a:lnSpc>
              <a:spcBef>
                <a:spcPts val="500"/>
              </a:spcBef>
              <a:spcAft>
                <a:spcPts val="0"/>
              </a:spcAft>
              <a:buSzPts val="2400"/>
              <a:buChar char="•"/>
            </a:pPr>
            <a:r>
              <a:rPr lang="fr-FR" dirty="0"/>
              <a:t>Éducation et apprentissage prolongés et continus</a:t>
            </a:r>
          </a:p>
          <a:p>
            <a:pPr marL="685800" lvl="1" indent="-228600" algn="l" rtl="0">
              <a:lnSpc>
                <a:spcPct val="90000"/>
              </a:lnSpc>
              <a:spcBef>
                <a:spcPts val="500"/>
              </a:spcBef>
              <a:spcAft>
                <a:spcPts val="0"/>
              </a:spcAft>
              <a:buSzPts val="2400"/>
              <a:buChar char="•"/>
            </a:pPr>
            <a:r>
              <a:rPr lang="fr-FR" dirty="0"/>
              <a:t>Programme de renforcement des compétences des adolescents </a:t>
            </a:r>
          </a:p>
          <a:p>
            <a:pPr marL="685800" lvl="1" indent="-228600" algn="l" rtl="0">
              <a:lnSpc>
                <a:spcPct val="90000"/>
              </a:lnSpc>
              <a:spcBef>
                <a:spcPts val="500"/>
              </a:spcBef>
              <a:spcAft>
                <a:spcPts val="0"/>
              </a:spcAft>
              <a:buSzPts val="2400"/>
              <a:buChar char="•"/>
            </a:pPr>
            <a:r>
              <a:rPr lang="fr-FR" dirty="0"/>
              <a:t>Banque des jeunes </a:t>
            </a:r>
          </a:p>
          <a:p>
            <a:pPr marL="685800" lvl="1" indent="-228600" algn="l" rtl="0">
              <a:lnSpc>
                <a:spcPct val="90000"/>
              </a:lnSpc>
              <a:spcBef>
                <a:spcPts val="500"/>
              </a:spcBef>
              <a:spcAft>
                <a:spcPts val="0"/>
              </a:spcAft>
              <a:buSzPts val="2400"/>
              <a:buChar char="•"/>
            </a:pPr>
            <a:r>
              <a:rPr lang="fr-FR" dirty="0"/>
              <a:t>Forum théâtral </a:t>
            </a:r>
            <a:r>
              <a:rPr lang="en-GB" dirty="0"/>
              <a:t> </a:t>
            </a:r>
            <a:endParaRPr dirty="0"/>
          </a:p>
          <a:p>
            <a:pPr marL="228600" lvl="0" indent="-228600" algn="l" rtl="0">
              <a:lnSpc>
                <a:spcPct val="90000"/>
              </a:lnSpc>
              <a:spcBef>
                <a:spcPts val="1000"/>
              </a:spcBef>
              <a:spcAft>
                <a:spcPts val="0"/>
              </a:spcAft>
              <a:buClr>
                <a:schemeClr val="accent3"/>
              </a:buClr>
              <a:buSzPts val="2800"/>
              <a:buChar char="•"/>
            </a:pPr>
            <a:r>
              <a:rPr lang="fr-FR" dirty="0"/>
              <a:t>Soutien aux parents et aux tuteurs </a:t>
            </a:r>
            <a:r>
              <a:rPr lang="en-GB" sz="2400" dirty="0"/>
              <a:t>(</a:t>
            </a:r>
            <a:r>
              <a:rPr lang="fr-FR" sz="2400" dirty="0"/>
              <a:t>Programme pour les familles modernes, événements pour les parents et les enfants, CPG, Programme pour un environnement accueillant</a:t>
            </a:r>
            <a:r>
              <a:rPr lang="en-GB" sz="2400" dirty="0"/>
              <a:t>)</a:t>
            </a:r>
            <a:endParaRPr dirty="0"/>
          </a:p>
          <a:p>
            <a:pPr marL="685800" lvl="1" indent="-76200" algn="l" rtl="0">
              <a:lnSpc>
                <a:spcPct val="90000"/>
              </a:lnSpc>
              <a:spcBef>
                <a:spcPts val="500"/>
              </a:spcBef>
              <a:spcAft>
                <a:spcPts val="0"/>
              </a:spcAft>
              <a:buSzPts val="2400"/>
              <a:buNone/>
            </a:pPr>
            <a:endParaRPr dirty="0"/>
          </a:p>
          <a:p>
            <a:pPr marL="685800" lvl="1" indent="-76200" algn="l" rtl="0">
              <a:lnSpc>
                <a:spcPct val="90000"/>
              </a:lnSpc>
              <a:spcBef>
                <a:spcPts val="500"/>
              </a:spcBef>
              <a:spcAft>
                <a:spcPts val="0"/>
              </a:spcAft>
              <a:buSzPts val="2400"/>
              <a:buNone/>
            </a:pPr>
            <a:endParaRPr dirty="0"/>
          </a:p>
          <a:p>
            <a:pPr marL="685800" lvl="1" indent="-76200" algn="l" rtl="0">
              <a:lnSpc>
                <a:spcPct val="90000"/>
              </a:lnSpc>
              <a:spcBef>
                <a:spcPts val="500"/>
              </a:spcBef>
              <a:spcAft>
                <a:spcPts val="0"/>
              </a:spcAft>
              <a:buSzPts val="2400"/>
              <a:buNone/>
            </a:pPr>
            <a:endParaRPr dirty="0"/>
          </a:p>
          <a:p>
            <a:pPr marL="685800" lvl="1" indent="-76200" algn="l" rtl="0">
              <a:lnSpc>
                <a:spcPct val="90000"/>
              </a:lnSpc>
              <a:spcBef>
                <a:spcPts val="500"/>
              </a:spcBef>
              <a:spcAft>
                <a:spcPts val="0"/>
              </a:spcAft>
              <a:buSzPts val="2400"/>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1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1"/>
              </a:buClr>
              <a:buSzPts val="3200"/>
              <a:buFont typeface="Helvetica Neue"/>
              <a:buNone/>
            </a:pPr>
            <a:r>
              <a:rPr lang="fr-FR" dirty="0"/>
              <a:t>Identification et référencement par le biais d'activités de groupe : SHLS au Liban pour les enfants des rues</a:t>
            </a:r>
            <a:br>
              <a:rPr lang="en-GB" dirty="0"/>
            </a:br>
            <a:endParaRPr dirty="0"/>
          </a:p>
        </p:txBody>
      </p:sp>
      <p:pic>
        <p:nvPicPr>
          <p:cNvPr id="323" name="Google Shape;323;p12"/>
          <p:cNvPicPr preferRelativeResize="0">
            <a:picLocks noGrp="1"/>
          </p:cNvPicPr>
          <p:nvPr>
            <p:ph type="pic" idx="2"/>
          </p:nvPr>
        </p:nvPicPr>
        <p:blipFill rotWithShape="1">
          <a:blip r:embed="rId3">
            <a:alphaModFix/>
          </a:blip>
          <a:srcRect l="17228" r="17228"/>
          <a:stretch/>
        </p:blipFill>
        <p:spPr>
          <a:xfrm>
            <a:off x="0" y="0"/>
            <a:ext cx="4340225" cy="6858000"/>
          </a:xfrm>
          <a:prstGeom prst="rect">
            <a:avLst/>
          </a:prstGeom>
          <a:noFill/>
          <a:ln>
            <a:noFill/>
          </a:ln>
        </p:spPr>
      </p:pic>
      <p:sp>
        <p:nvSpPr>
          <p:cNvPr id="324" name="Google Shape;324;p12"/>
          <p:cNvSpPr txBox="1">
            <a:spLocks noGrp="1"/>
          </p:cNvSpPr>
          <p:nvPr>
            <p:ph type="body" idx="1"/>
          </p:nvPr>
        </p:nvSpPr>
        <p:spPr>
          <a:xfrm>
            <a:off x="4639733" y="1539878"/>
            <a:ext cx="7552267" cy="5181764"/>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Clr>
                <a:schemeClr val="accent1"/>
              </a:buClr>
              <a:buSzPts val="2600"/>
              <a:buChar char="•"/>
            </a:pPr>
            <a:r>
              <a:rPr lang="fr-FR" sz="2600" dirty="0"/>
              <a:t>Espace sécurisé situé à proximité des activités productives des enfants</a:t>
            </a:r>
          </a:p>
          <a:p>
            <a:pPr marL="228600" lvl="0" indent="-228600" algn="l" rtl="0">
              <a:lnSpc>
                <a:spcPct val="90000"/>
              </a:lnSpc>
              <a:spcBef>
                <a:spcPts val="0"/>
              </a:spcBef>
              <a:spcAft>
                <a:spcPts val="0"/>
              </a:spcAft>
              <a:buClr>
                <a:schemeClr val="accent1"/>
              </a:buClr>
              <a:buSzPts val="2600"/>
              <a:buChar char="•"/>
            </a:pPr>
            <a:r>
              <a:rPr lang="fr-FR" sz="2600" dirty="0"/>
              <a:t>Sensibilisation, ouverture régulière, mobile, formation</a:t>
            </a:r>
            <a:endParaRPr dirty="0"/>
          </a:p>
          <a:p>
            <a:pPr marL="228600" lvl="0" indent="-228600" algn="l" rtl="0">
              <a:lnSpc>
                <a:spcPct val="90000"/>
              </a:lnSpc>
              <a:spcBef>
                <a:spcPts val="1000"/>
              </a:spcBef>
              <a:spcAft>
                <a:spcPts val="0"/>
              </a:spcAft>
              <a:buClr>
                <a:schemeClr val="accent1"/>
              </a:buClr>
              <a:buSzPts val="2600"/>
              <a:buChar char="•"/>
            </a:pPr>
            <a:r>
              <a:rPr lang="en-GB" sz="2600" dirty="0"/>
              <a:t>Services multisectoriels complets </a:t>
            </a:r>
            <a:r>
              <a:rPr lang="en-GB" sz="2200" dirty="0"/>
              <a:t>(</a:t>
            </a:r>
            <a:r>
              <a:rPr lang="fr-FR" sz="2200" dirty="0"/>
              <a:t>apprentissage social et émotionnel, alphabétisation de base, gestion de cas, service d'assistance et centre d'information sur les services de toutes les agences</a:t>
            </a:r>
            <a:r>
              <a:rPr lang="en-GB" sz="2200" dirty="0"/>
              <a:t>) </a:t>
            </a:r>
            <a:endParaRPr dirty="0"/>
          </a:p>
          <a:p>
            <a:pPr marL="228600" lvl="0" indent="-228600" algn="l" rtl="0">
              <a:lnSpc>
                <a:spcPct val="90000"/>
              </a:lnSpc>
              <a:spcBef>
                <a:spcPts val="1000"/>
              </a:spcBef>
              <a:spcAft>
                <a:spcPts val="0"/>
              </a:spcAft>
              <a:buClr>
                <a:schemeClr val="accent1"/>
              </a:buClr>
              <a:buSzPts val="2600"/>
              <a:buChar char="•"/>
            </a:pPr>
            <a:r>
              <a:rPr lang="fr-FR" sz="2600" dirty="0"/>
              <a:t>Gestion de cas pour les cas à haut risque</a:t>
            </a:r>
          </a:p>
          <a:p>
            <a:pPr marL="228600" lvl="0" indent="-228600" algn="l" rtl="0">
              <a:lnSpc>
                <a:spcPct val="90000"/>
              </a:lnSpc>
              <a:spcBef>
                <a:spcPts val="1000"/>
              </a:spcBef>
              <a:spcAft>
                <a:spcPts val="0"/>
              </a:spcAft>
              <a:buClr>
                <a:schemeClr val="accent1"/>
              </a:buClr>
              <a:buSzPts val="2600"/>
              <a:buChar char="•"/>
            </a:pPr>
            <a:r>
              <a:rPr lang="fr-FR" sz="2600" dirty="0"/>
              <a:t>Prise de décision basée sur des solutions</a:t>
            </a:r>
          </a:p>
          <a:p>
            <a:pPr marL="228600" lvl="0" indent="-228600" algn="l" rtl="0">
              <a:lnSpc>
                <a:spcPct val="90000"/>
              </a:lnSpc>
              <a:spcBef>
                <a:spcPts val="1000"/>
              </a:spcBef>
              <a:spcAft>
                <a:spcPts val="0"/>
              </a:spcAft>
              <a:buClr>
                <a:schemeClr val="accent1"/>
              </a:buClr>
              <a:buSzPts val="2600"/>
              <a:buChar char="•"/>
            </a:pPr>
            <a:r>
              <a:rPr lang="en-US" sz="2600" dirty="0"/>
              <a:t>Travail avec les tuteurs</a:t>
            </a:r>
            <a:endParaRPr lang="en-US" dirty="0"/>
          </a:p>
          <a:p>
            <a:pPr marL="228600" lvl="0" indent="-228600" algn="l" rtl="0">
              <a:lnSpc>
                <a:spcPct val="90000"/>
              </a:lnSpc>
              <a:spcBef>
                <a:spcPts val="1000"/>
              </a:spcBef>
              <a:spcAft>
                <a:spcPts val="0"/>
              </a:spcAft>
              <a:buClr>
                <a:schemeClr val="accent1"/>
              </a:buClr>
              <a:buSzPts val="2600"/>
              <a:buChar char="•"/>
            </a:pPr>
            <a:r>
              <a:rPr lang="fr-FR" sz="2600" dirty="0"/>
              <a:t>Plaidoyer vigoureux en faveur des droits des tuteurs et  de soutien supplémentaire</a:t>
            </a:r>
            <a:r>
              <a:rPr lang="en-US" sz="2600" dirty="0"/>
              <a:t> </a:t>
            </a:r>
            <a:endParaRPr lang="en-US" dirty="0"/>
          </a:p>
          <a:p>
            <a:pPr marL="228600" lvl="0" indent="-228600" algn="l" rtl="0">
              <a:lnSpc>
                <a:spcPct val="90000"/>
              </a:lnSpc>
              <a:spcBef>
                <a:spcPts val="1000"/>
              </a:spcBef>
              <a:spcAft>
                <a:spcPts val="0"/>
              </a:spcAft>
              <a:buClr>
                <a:schemeClr val="accent1"/>
              </a:buClr>
              <a:buSzPts val="2600"/>
              <a:buChar char="•"/>
            </a:pPr>
            <a:r>
              <a:rPr lang="fr-FR" sz="2600" dirty="0"/>
              <a:t>Référencement et soutien au développement économique</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13"/>
          <p:cNvSpPr txBox="1">
            <a:spLocks noGrp="1"/>
          </p:cNvSpPr>
          <p:nvPr>
            <p:ph type="title"/>
          </p:nvPr>
        </p:nvSpPr>
        <p:spPr>
          <a:xfrm>
            <a:off x="4615163" y="378713"/>
            <a:ext cx="7493176"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ts val="3200"/>
              <a:buFont typeface="Helvetica Neue"/>
              <a:buNone/>
            </a:pPr>
            <a:r>
              <a:rPr lang="fr-FR" dirty="0"/>
              <a:t>État des lieux des risques pour les enfants </a:t>
            </a:r>
            <a:r>
              <a:rPr lang="en-GB" dirty="0"/>
              <a:t>–</a:t>
            </a:r>
            <a:r>
              <a:rPr lang="fr-FR" dirty="0"/>
              <a:t> discussions/activités autour de la sécurité : SHLS au Liban pour les enfants des rues</a:t>
            </a:r>
            <a:br>
              <a:rPr lang="en-GB" dirty="0"/>
            </a:br>
            <a:endParaRPr dirty="0"/>
          </a:p>
        </p:txBody>
      </p:sp>
      <p:pic>
        <p:nvPicPr>
          <p:cNvPr id="331" name="Google Shape;331;p13"/>
          <p:cNvPicPr preferRelativeResize="0">
            <a:picLocks noGrp="1"/>
          </p:cNvPicPr>
          <p:nvPr>
            <p:ph type="pic" idx="2"/>
          </p:nvPr>
        </p:nvPicPr>
        <p:blipFill rotWithShape="1">
          <a:blip r:embed="rId3">
            <a:alphaModFix/>
          </a:blip>
          <a:srcRect l="15007" r="15007"/>
          <a:stretch/>
        </p:blipFill>
        <p:spPr>
          <a:xfrm>
            <a:off x="0" y="0"/>
            <a:ext cx="4340225" cy="6858000"/>
          </a:xfrm>
          <a:prstGeom prst="rect">
            <a:avLst/>
          </a:prstGeom>
          <a:noFill/>
          <a:ln>
            <a:noFill/>
          </a:ln>
        </p:spPr>
      </p:pic>
      <p:sp>
        <p:nvSpPr>
          <p:cNvPr id="332" name="Google Shape;332;p13"/>
          <p:cNvSpPr txBox="1">
            <a:spLocks noGrp="1"/>
          </p:cNvSpPr>
          <p:nvPr>
            <p:ph type="body" idx="1"/>
          </p:nvPr>
        </p:nvSpPr>
        <p:spPr>
          <a:xfrm>
            <a:off x="4890100" y="1704276"/>
            <a:ext cx="6943302" cy="4961700"/>
          </a:xfrm>
          <a:prstGeom prst="rect">
            <a:avLst/>
          </a:prstGeom>
          <a:noFill/>
          <a:ln>
            <a:noFill/>
          </a:ln>
        </p:spPr>
        <p:txBody>
          <a:bodyPr spcFirstLastPara="1" wrap="square" lIns="91425" tIns="45700" rIns="91425" bIns="45700" anchor="t" anchorCtr="0">
            <a:normAutofit fontScale="85000" lnSpcReduction="20000"/>
          </a:bodyPr>
          <a:lstStyle/>
          <a:p>
            <a:pPr marL="228600" lvl="0" indent="-228600" algn="l" rtl="0">
              <a:lnSpc>
                <a:spcPct val="90000"/>
              </a:lnSpc>
              <a:spcBef>
                <a:spcPts val="0"/>
              </a:spcBef>
              <a:spcAft>
                <a:spcPts val="0"/>
              </a:spcAft>
              <a:buClr>
                <a:schemeClr val="accent5"/>
              </a:buClr>
              <a:buSzPts val="2600"/>
              <a:buChar char="•"/>
            </a:pPr>
            <a:r>
              <a:rPr lang="fr-FR" sz="2600" dirty="0"/>
              <a:t>État des lieux de la sécurité en tant qu'activité SPS pour les enfants en situation de travail des enfants afin d'aider chaque enfant à atténuer les risques auxquels il est confronté.</a:t>
            </a:r>
            <a:endParaRPr dirty="0"/>
          </a:p>
          <a:p>
            <a:pPr marL="228600" lvl="0" indent="-228600" algn="l" rtl="0">
              <a:lnSpc>
                <a:spcPct val="90000"/>
              </a:lnSpc>
              <a:spcBef>
                <a:spcPts val="1000"/>
              </a:spcBef>
              <a:spcAft>
                <a:spcPts val="0"/>
              </a:spcAft>
              <a:buClr>
                <a:schemeClr val="accent5"/>
              </a:buClr>
              <a:buSzPts val="2600"/>
              <a:buChar char="•"/>
            </a:pPr>
            <a:r>
              <a:rPr lang="fr-FR" sz="2600" dirty="0"/>
              <a:t>Réalisé par le travailleur social et le gestionnaire de cas lorsque l'enfant est à haut risque.</a:t>
            </a:r>
          </a:p>
          <a:p>
            <a:pPr marL="228600" lvl="0" indent="-228600" algn="l" rtl="0">
              <a:lnSpc>
                <a:spcPct val="90000"/>
              </a:lnSpc>
              <a:spcBef>
                <a:spcPts val="1000"/>
              </a:spcBef>
              <a:spcAft>
                <a:spcPts val="0"/>
              </a:spcAft>
              <a:buClr>
                <a:schemeClr val="accent5"/>
              </a:buClr>
              <a:buSzPts val="2600"/>
              <a:buChar char="•"/>
            </a:pPr>
            <a:r>
              <a:rPr lang="fr-FR" sz="2600" dirty="0"/>
              <a:t>S'asseoir avec chaque enfant, dessiner une carte de la maison et du lieu de travail, des itinéraires entre la maison et le lieu de travail, des alentours du lieu de travail, etc.</a:t>
            </a:r>
            <a:endParaRPr dirty="0"/>
          </a:p>
          <a:p>
            <a:pPr marL="228600" lvl="0" indent="-228600" algn="l" rtl="0">
              <a:lnSpc>
                <a:spcPct val="90000"/>
              </a:lnSpc>
              <a:spcBef>
                <a:spcPts val="1000"/>
              </a:spcBef>
              <a:spcAft>
                <a:spcPts val="0"/>
              </a:spcAft>
              <a:buClr>
                <a:schemeClr val="accent5"/>
              </a:buClr>
              <a:buSzPts val="2600"/>
              <a:buChar char="•"/>
            </a:pPr>
            <a:r>
              <a:rPr lang="fr-FR" sz="2600" dirty="0"/>
              <a:t>Ajouter les personnes qui se trouvent sur le trajet, les endroits où elles sont en sécurité ou non, et les personnes qui font en sorte que ce soit le cas. </a:t>
            </a:r>
            <a:endParaRPr dirty="0"/>
          </a:p>
          <a:p>
            <a:pPr marL="228600" lvl="0" indent="-228600" algn="l" rtl="0">
              <a:lnSpc>
                <a:spcPct val="90000"/>
              </a:lnSpc>
              <a:spcBef>
                <a:spcPts val="1000"/>
              </a:spcBef>
              <a:spcAft>
                <a:spcPts val="0"/>
              </a:spcAft>
              <a:buClr>
                <a:schemeClr val="accent5"/>
              </a:buClr>
              <a:buSzPts val="2600"/>
              <a:buChar char="•"/>
            </a:pPr>
            <a:r>
              <a:rPr lang="fr-FR" sz="2600" dirty="0"/>
              <a:t>Mettre en place un plan supplémentaire pour atténuer les risques identifiés et fournir des itinéraires, des personnes et des lieux alternatifs, etc.</a:t>
            </a:r>
            <a:r>
              <a:rPr lang="en-GB" sz="2600" dirty="0"/>
              <a:t> </a:t>
            </a:r>
            <a:endParaRPr dirty="0"/>
          </a:p>
          <a:p>
            <a:pPr marL="228600" lvl="0" indent="-50800" algn="l" rtl="0">
              <a:lnSpc>
                <a:spcPct val="90000"/>
              </a:lnSpc>
              <a:spcBef>
                <a:spcPts val="1000"/>
              </a:spcBef>
              <a:spcAft>
                <a:spcPts val="0"/>
              </a:spcAft>
              <a:buClr>
                <a:schemeClr val="accent5"/>
              </a:buClr>
              <a:buSzPts val="2800"/>
              <a:buNone/>
            </a:pP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14"/>
          <p:cNvSpPr txBox="1">
            <a:spLocks noGrp="1"/>
          </p:cNvSpPr>
          <p:nvPr>
            <p:ph type="body" idx="2"/>
          </p:nvPr>
        </p:nvSpPr>
        <p:spPr>
          <a:xfrm>
            <a:off x="4100513" y="528638"/>
            <a:ext cx="7300912" cy="6091618"/>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SzPts val="2800"/>
              <a:buChar char="•"/>
            </a:pPr>
            <a:r>
              <a:rPr lang="fr-FR" dirty="0"/>
              <a:t>Les activités de groupe et les services multisectoriels peuvent améliorer positivement le bien-être et la résilience des enfants qui travaillent</a:t>
            </a:r>
            <a:r>
              <a:rPr lang="en-GB" dirty="0"/>
              <a:t>. </a:t>
            </a:r>
            <a:endParaRPr dirty="0"/>
          </a:p>
          <a:p>
            <a:pPr marL="228600" lvl="0" indent="-228600" algn="l" rtl="0">
              <a:lnSpc>
                <a:spcPct val="90000"/>
              </a:lnSpc>
              <a:spcBef>
                <a:spcPts val="1000"/>
              </a:spcBef>
              <a:spcAft>
                <a:spcPts val="0"/>
              </a:spcAft>
              <a:buSzPts val="2800"/>
              <a:buChar char="•"/>
            </a:pPr>
            <a:r>
              <a:rPr lang="fr-FR" dirty="0"/>
              <a:t>Bien que les activités de groupe constituent une intervention de PE très courante, les enfants qui travaillent ou ceux en situation de travail des enfants ont souvent un accès limité.</a:t>
            </a:r>
            <a:endParaRPr dirty="0"/>
          </a:p>
          <a:p>
            <a:pPr marL="228600" lvl="0" indent="-228600" algn="l" rtl="0">
              <a:lnSpc>
                <a:spcPct val="90000"/>
              </a:lnSpc>
              <a:spcBef>
                <a:spcPts val="1000"/>
              </a:spcBef>
              <a:spcAft>
                <a:spcPts val="0"/>
              </a:spcAft>
              <a:buSzPts val="2800"/>
              <a:buChar char="•"/>
            </a:pPr>
            <a:r>
              <a:rPr lang="fr-FR" dirty="0"/>
              <a:t>La nature du travail des enfants dresse souvent des obstacles à l’accès</a:t>
            </a:r>
            <a:r>
              <a:rPr lang="en-GB" dirty="0"/>
              <a:t>. </a:t>
            </a:r>
            <a:endParaRPr dirty="0"/>
          </a:p>
          <a:p>
            <a:pPr marL="228600" lvl="0" indent="-228600" algn="l" rtl="0">
              <a:lnSpc>
                <a:spcPct val="90000"/>
              </a:lnSpc>
              <a:spcBef>
                <a:spcPts val="1000"/>
              </a:spcBef>
              <a:spcAft>
                <a:spcPts val="0"/>
              </a:spcAft>
              <a:buSzPts val="2800"/>
              <a:buChar char="•"/>
            </a:pPr>
            <a:r>
              <a:rPr lang="fr-FR" dirty="0"/>
              <a:t>Les activités de groupe devraient mettre en place des mesures spéciales pour répondre aux besoins et intérêts spécifiques des enfants qui travaillent, y compris leurs besoins socio-émotionnels et psychosociaux.</a:t>
            </a:r>
            <a:r>
              <a:rPr lang="en-GB" dirty="0"/>
              <a:t>  </a:t>
            </a:r>
            <a:endParaRPr dirty="0"/>
          </a:p>
          <a:p>
            <a:pPr marL="228600" lvl="0" indent="-50800" algn="l" rtl="0">
              <a:lnSpc>
                <a:spcPct val="90000"/>
              </a:lnSpc>
              <a:spcBef>
                <a:spcPts val="1000"/>
              </a:spcBef>
              <a:spcAft>
                <a:spcPts val="0"/>
              </a:spcAft>
              <a:buClr>
                <a:schemeClr val="accent1"/>
              </a:buClr>
              <a:buSzPts val="2800"/>
              <a:buNone/>
            </a:pPr>
            <a:endParaRPr dirty="0"/>
          </a:p>
        </p:txBody>
      </p:sp>
      <p:sp>
        <p:nvSpPr>
          <p:cNvPr id="339" name="Google Shape;339;p1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MESSAGES CLÉS</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
          <p:cNvSpPr txBox="1">
            <a:spLocks noGrp="1"/>
          </p:cNvSpPr>
          <p:nvPr>
            <p:ph type="body" idx="1"/>
          </p:nvPr>
        </p:nvSpPr>
        <p:spPr>
          <a:xfrm>
            <a:off x="829733" y="762001"/>
            <a:ext cx="10724957"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GB" sz="4000" dirty="0"/>
              <a:t>SÉANCE 9 : PROTECTION DE L'ENFANCE : </a:t>
            </a:r>
            <a:r>
              <a:rPr lang="fr-FR" sz="4000" dirty="0"/>
              <a:t>ACTIVITÉS DE GROUPE EFFICACES POUR LES ENFANTS QUI TRAVAILLENT</a:t>
            </a:r>
            <a:endParaRPr dirty="0"/>
          </a:p>
        </p:txBody>
      </p:sp>
      <p:sp>
        <p:nvSpPr>
          <p:cNvPr id="235" name="Google Shape;235;p2"/>
          <p:cNvSpPr txBox="1">
            <a:spLocks noGrp="1"/>
          </p:cNvSpPr>
          <p:nvPr>
            <p:ph type="body" idx="2"/>
          </p:nvPr>
        </p:nvSpPr>
        <p:spPr>
          <a:xfrm>
            <a:off x="829734" y="3051922"/>
            <a:ext cx="10532532" cy="3806078"/>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ts val="0"/>
              </a:spcAft>
              <a:buClr>
                <a:schemeClr val="lt1"/>
              </a:buClr>
              <a:buSzPts val="2800"/>
              <a:buNone/>
            </a:pPr>
            <a:r>
              <a:rPr lang="en-GB" b="1" dirty="0"/>
              <a:t> </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
          <p:cNvSpPr txBox="1">
            <a:spLocks noGrp="1"/>
          </p:cNvSpPr>
          <p:nvPr>
            <p:ph type="body" idx="2"/>
          </p:nvPr>
        </p:nvSpPr>
        <p:spPr>
          <a:xfrm>
            <a:off x="866899" y="3051922"/>
            <a:ext cx="10450286" cy="2701764"/>
          </a:xfrm>
          <a:prstGeom prst="rect">
            <a:avLst/>
          </a:prstGeom>
          <a:noFill/>
          <a:ln>
            <a:noFill/>
          </a:ln>
        </p:spPr>
        <p:txBody>
          <a:bodyPr spcFirstLastPara="1" wrap="square" lIns="91425" tIns="45700" rIns="91425" bIns="45700" anchor="t" anchorCtr="0">
            <a:noAutofit/>
          </a:bodyPr>
          <a:lstStyle/>
          <a:p>
            <a:pPr marL="457200" lvl="0" indent="-406400" algn="l" rtl="0">
              <a:lnSpc>
                <a:spcPct val="100000"/>
              </a:lnSpc>
              <a:spcBef>
                <a:spcPts val="0"/>
              </a:spcBef>
              <a:spcAft>
                <a:spcPts val="0"/>
              </a:spcAft>
              <a:buSzPts val="2800"/>
              <a:buFont typeface="Helvetica Neue"/>
              <a:buChar char="●"/>
            </a:pPr>
            <a:r>
              <a:rPr lang="fr-FR" dirty="0"/>
              <a:t>Identifier 4-5 défis potentiels dans le contexte qui empêchent les enfants qui travaillent d'accéder aux activités de groupe</a:t>
            </a:r>
            <a:endParaRPr b="1" dirty="0"/>
          </a:p>
          <a:p>
            <a:pPr marL="457200" lvl="0" indent="-406400" algn="l" rtl="0">
              <a:lnSpc>
                <a:spcPct val="100000"/>
              </a:lnSpc>
              <a:spcBef>
                <a:spcPts val="0"/>
              </a:spcBef>
              <a:spcAft>
                <a:spcPts val="0"/>
              </a:spcAft>
              <a:buSzPts val="2800"/>
              <a:buFont typeface="Helvetica Neue"/>
              <a:buChar char="●"/>
            </a:pPr>
            <a:r>
              <a:rPr lang="en-GB" dirty="0"/>
              <a:t>D</a:t>
            </a:r>
            <a:r>
              <a:rPr lang="fr-FR" dirty="0"/>
              <a:t>onner des exemples de la manière dont les enfants qui travaillent peuvent être efficacement inclus dans les activités de groupe</a:t>
            </a:r>
            <a:endParaRPr b="1" dirty="0"/>
          </a:p>
          <a:p>
            <a:pPr marL="457200" lvl="0" indent="-406400" algn="l" rtl="0">
              <a:lnSpc>
                <a:spcPct val="100000"/>
              </a:lnSpc>
              <a:spcBef>
                <a:spcPts val="0"/>
              </a:spcBef>
              <a:spcAft>
                <a:spcPts val="0"/>
              </a:spcAft>
              <a:buSzPts val="2800"/>
              <a:buFont typeface="Helvetica Neue"/>
              <a:buChar char="●"/>
            </a:pPr>
            <a:r>
              <a:rPr lang="fr-FR" dirty="0"/>
              <a:t>Identifier les moyens de renforcer la conception des activités de groupe pour atteindre les enfants qui travaillent</a:t>
            </a:r>
            <a:endParaRPr dirty="0"/>
          </a:p>
        </p:txBody>
      </p:sp>
      <p:sp>
        <p:nvSpPr>
          <p:cNvPr id="242" name="Google Shape;242;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dirty="0">
              <a:solidFill>
                <a:schemeClr val="lt1"/>
              </a:solidFill>
              <a:latin typeface="Helvetica Neue"/>
              <a:ea typeface="Helvetica Neue"/>
              <a:cs typeface="Helvetica Neue"/>
              <a:sym typeface="Helvetica Neue"/>
            </a:endParaRPr>
          </a:p>
        </p:txBody>
      </p:sp>
      <p:sp>
        <p:nvSpPr>
          <p:cNvPr id="243" name="Google Shape;243;p3"/>
          <p:cNvSpPr txBox="1"/>
          <p:nvPr/>
        </p:nvSpPr>
        <p:spPr>
          <a:xfrm>
            <a:off x="304800" y="937802"/>
            <a:ext cx="11538857" cy="2280633"/>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en-GB" sz="2800" b="0" i="0" u="none" strike="noStrike" cap="none" dirty="0">
                <a:solidFill>
                  <a:schemeClr val="lt1"/>
                </a:solidFill>
                <a:latin typeface="Helvetica Neue"/>
                <a:ea typeface="Helvetica Neue"/>
                <a:cs typeface="Helvetica Neue"/>
                <a:sym typeface="Helvetica Neue"/>
              </a:rPr>
              <a:t> </a:t>
            </a:r>
            <a:r>
              <a:rPr lang="en-GB" sz="4000" b="1" i="0" u="none" strike="noStrike" cap="none" dirty="0">
                <a:solidFill>
                  <a:schemeClr val="lt1"/>
                </a:solidFill>
                <a:latin typeface="Helvetica Neue"/>
                <a:ea typeface="Helvetica Neue"/>
                <a:cs typeface="Helvetica Neue"/>
                <a:sym typeface="Helvetica Neue"/>
              </a:rPr>
              <a:t>LES OBJECTIFS VISÉS</a:t>
            </a:r>
            <a:endParaRPr dirty="0"/>
          </a:p>
          <a:p>
            <a:pPr marL="0" marR="0" lvl="0" indent="0" algn="ctr" rtl="0">
              <a:lnSpc>
                <a:spcPct val="90000"/>
              </a:lnSpc>
              <a:spcBef>
                <a:spcPts val="1000"/>
              </a:spcBef>
              <a:spcAft>
                <a:spcPts val="0"/>
              </a:spcAft>
              <a:buClr>
                <a:schemeClr val="lt1"/>
              </a:buClr>
              <a:buSzPts val="3000"/>
              <a:buFont typeface="Arial"/>
              <a:buNone/>
            </a:pPr>
            <a:r>
              <a:rPr lang="fr-FR" sz="3000" dirty="0">
                <a:solidFill>
                  <a:schemeClr val="lt1"/>
                </a:solidFill>
                <a:latin typeface="Helvetica Neue"/>
                <a:ea typeface="Helvetica Neue"/>
                <a:cs typeface="Helvetica Neue"/>
                <a:sym typeface="Helvetica Neue"/>
              </a:rPr>
              <a:t>À la fin de la séance, vous serez en mesure de </a:t>
            </a:r>
            <a:r>
              <a:rPr lang="en-GB" sz="3000" dirty="0">
                <a:solidFill>
                  <a:schemeClr val="lt1"/>
                </a:solidFill>
                <a:latin typeface="Helvetica Neue"/>
                <a:ea typeface="Helvetica Neue"/>
                <a:cs typeface="Helvetica Neue"/>
                <a:sym typeface="Helvetica Neue"/>
              </a:rPr>
              <a:t>:</a:t>
            </a:r>
            <a:endParaRP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
          <p:cNvSpPr txBox="1">
            <a:spLocks noGrp="1"/>
          </p:cNvSpPr>
          <p:nvPr>
            <p:ph type="body" idx="1"/>
          </p:nvPr>
        </p:nvSpPr>
        <p:spPr>
          <a:xfrm>
            <a:off x="3705938" y="171638"/>
            <a:ext cx="6695362" cy="1271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fr-FR" sz="2800" dirty="0"/>
              <a:t>COMMENT LES ENFANTS QUI TRAVAILLENT DANS LE CONTEXTE...</a:t>
            </a:r>
          </a:p>
        </p:txBody>
      </p:sp>
      <p:sp>
        <p:nvSpPr>
          <p:cNvPr id="250" name="Google Shape;250;p4"/>
          <p:cNvSpPr txBox="1">
            <a:spLocks noGrp="1"/>
          </p:cNvSpPr>
          <p:nvPr>
            <p:ph type="body" idx="2"/>
          </p:nvPr>
        </p:nvSpPr>
        <p:spPr>
          <a:xfrm>
            <a:off x="3705938" y="1443338"/>
            <a:ext cx="7695487" cy="5316757"/>
          </a:xfrm>
          <a:prstGeom prst="rect">
            <a:avLst/>
          </a:prstGeom>
          <a:noFill/>
          <a:ln>
            <a:noFill/>
          </a:ln>
        </p:spPr>
        <p:txBody>
          <a:bodyPr spcFirstLastPara="1" wrap="square" lIns="91425" tIns="45700" rIns="91425" bIns="45700" anchor="t" anchorCtr="0">
            <a:normAutofit lnSpcReduction="10000"/>
          </a:bodyPr>
          <a:lstStyle/>
          <a:p>
            <a:pPr marL="514350" lvl="0" indent="-514350" algn="l" rtl="0">
              <a:lnSpc>
                <a:spcPct val="90000"/>
              </a:lnSpc>
              <a:spcBef>
                <a:spcPts val="0"/>
              </a:spcBef>
              <a:spcAft>
                <a:spcPts val="0"/>
              </a:spcAft>
              <a:buSzPts val="2800"/>
              <a:buFont typeface="Calibri"/>
              <a:buAutoNum type="arabicPeriod"/>
            </a:pPr>
            <a:r>
              <a:rPr lang="en-US" dirty="0"/>
              <a:t>Passent-ils leur temps ?  </a:t>
            </a:r>
          </a:p>
          <a:p>
            <a:pPr marL="514350" lvl="0" indent="-514350" algn="l" rtl="0">
              <a:lnSpc>
                <a:spcPct val="90000"/>
              </a:lnSpc>
              <a:spcBef>
                <a:spcPts val="1000"/>
              </a:spcBef>
              <a:spcAft>
                <a:spcPts val="0"/>
              </a:spcAft>
              <a:buSzPts val="2800"/>
              <a:buFont typeface="Calibri"/>
              <a:buAutoNum type="arabicPeriod"/>
            </a:pPr>
            <a:r>
              <a:rPr lang="fr-FR" dirty="0"/>
              <a:t>Peuvent-ils avoir accès à des activités de groupe</a:t>
            </a:r>
            <a:r>
              <a:rPr lang="en-US" dirty="0"/>
              <a:t>? </a:t>
            </a:r>
          </a:p>
          <a:p>
            <a:pPr marL="514350" lvl="0" indent="-514350" algn="l" rtl="0">
              <a:lnSpc>
                <a:spcPct val="90000"/>
              </a:lnSpc>
              <a:spcBef>
                <a:spcPts val="1000"/>
              </a:spcBef>
              <a:spcAft>
                <a:spcPts val="0"/>
              </a:spcAft>
              <a:buSzPts val="2800"/>
              <a:buFont typeface="Calibri"/>
              <a:buAutoNum type="arabicPeriod"/>
            </a:pPr>
            <a:r>
              <a:rPr lang="fr-FR" dirty="0"/>
              <a:t>Font-ils face à des obstacles qui les empêchent d'accéder à des activités de groupe</a:t>
            </a:r>
            <a:r>
              <a:rPr lang="en-GB" dirty="0"/>
              <a:t>?</a:t>
            </a:r>
          </a:p>
          <a:p>
            <a:pPr marL="0" lvl="0" indent="0" algn="l" rtl="0">
              <a:lnSpc>
                <a:spcPct val="90000"/>
              </a:lnSpc>
              <a:spcBef>
                <a:spcPts val="1000"/>
              </a:spcBef>
              <a:spcAft>
                <a:spcPts val="0"/>
              </a:spcAft>
              <a:buSzPts val="2800"/>
              <a:buNone/>
            </a:pPr>
            <a:endParaRPr dirty="0"/>
          </a:p>
          <a:p>
            <a:pPr marL="0" lvl="0" indent="0" algn="l" rtl="0">
              <a:lnSpc>
                <a:spcPct val="90000"/>
              </a:lnSpc>
              <a:spcBef>
                <a:spcPts val="1000"/>
              </a:spcBef>
              <a:spcAft>
                <a:spcPts val="0"/>
              </a:spcAft>
              <a:buSzPts val="2800"/>
              <a:buNone/>
            </a:pPr>
            <a:r>
              <a:rPr lang="fr-FR" dirty="0"/>
              <a:t>Y a-t-il une différence pour...</a:t>
            </a:r>
            <a:endParaRPr lang="en-US" dirty="0"/>
          </a:p>
          <a:p>
            <a:pPr marL="685800" lvl="1" indent="-228600" algn="l" rtl="0">
              <a:lnSpc>
                <a:spcPct val="90000"/>
              </a:lnSpc>
              <a:spcBef>
                <a:spcPts val="500"/>
              </a:spcBef>
              <a:spcAft>
                <a:spcPts val="0"/>
              </a:spcAft>
              <a:buSzPts val="2400"/>
              <a:buChar char="•"/>
            </a:pPr>
            <a:r>
              <a:rPr lang="fr-FR" dirty="0"/>
              <a:t>Les enfants qui travaillent légalement, les enfants dans le cas de travail des enfants, et les enfants dans les PFTE ?</a:t>
            </a:r>
            <a:r>
              <a:rPr lang="en-US" dirty="0"/>
              <a:t>  </a:t>
            </a:r>
          </a:p>
          <a:p>
            <a:pPr marL="685800" lvl="1" indent="-228600" algn="l" rtl="0">
              <a:lnSpc>
                <a:spcPct val="90000"/>
              </a:lnSpc>
              <a:spcBef>
                <a:spcPts val="500"/>
              </a:spcBef>
              <a:spcAft>
                <a:spcPts val="0"/>
              </a:spcAft>
              <a:buSzPts val="2400"/>
              <a:buChar char="•"/>
            </a:pPr>
            <a:r>
              <a:rPr lang="fr-FR" dirty="0"/>
              <a:t>Les filles et les garçons</a:t>
            </a:r>
            <a:r>
              <a:rPr lang="en-GB" dirty="0"/>
              <a:t>? </a:t>
            </a:r>
            <a:endParaRPr dirty="0"/>
          </a:p>
          <a:p>
            <a:pPr marL="685800" lvl="1" indent="-228600" algn="l" rtl="0">
              <a:lnSpc>
                <a:spcPct val="90000"/>
              </a:lnSpc>
              <a:spcBef>
                <a:spcPts val="500"/>
              </a:spcBef>
              <a:spcAft>
                <a:spcPts val="0"/>
              </a:spcAft>
              <a:buSzPts val="2400"/>
              <a:buChar char="•"/>
            </a:pPr>
            <a:r>
              <a:rPr lang="fr-FR" dirty="0"/>
              <a:t>L'âge, le handicap, l'origine ethnique, le statut de réfugié, etc</a:t>
            </a:r>
            <a:r>
              <a:rPr lang="en-GB" dirty="0"/>
              <a:t>? </a:t>
            </a:r>
            <a:endParaRPr dirty="0"/>
          </a:p>
        </p:txBody>
      </p:sp>
      <p:sp>
        <p:nvSpPr>
          <p:cNvPr id="251" name="Google Shape;251;p4"/>
          <p:cNvSpPr txBox="1">
            <a:spLocks noGrp="1"/>
          </p:cNvSpPr>
          <p:nvPr>
            <p:ph type="body" idx="3"/>
          </p:nvPr>
        </p:nvSpPr>
        <p:spPr>
          <a:xfrm>
            <a:off x="284417" y="528638"/>
            <a:ext cx="3305450"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DISCUSSION</a:t>
            </a:r>
            <a:endParaRPr dirty="0"/>
          </a:p>
        </p:txBody>
      </p:sp>
      <p:pic>
        <p:nvPicPr>
          <p:cNvPr id="252" name="Google Shape;252;p4"/>
          <p:cNvPicPr preferRelativeResize="0"/>
          <p:nvPr/>
        </p:nvPicPr>
        <p:blipFill rotWithShape="1">
          <a:blip r:embed="rId3">
            <a:alphaModFix/>
          </a:blip>
          <a:srcRect/>
          <a:stretch/>
        </p:blipFill>
        <p:spPr>
          <a:xfrm>
            <a:off x="9654296" y="528826"/>
            <a:ext cx="2253287" cy="254338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5"/>
          <p:cNvSpPr txBox="1">
            <a:spLocks noGrp="1"/>
          </p:cNvSpPr>
          <p:nvPr>
            <p:ph type="body" idx="1"/>
          </p:nvPr>
        </p:nvSpPr>
        <p:spPr>
          <a:xfrm>
            <a:off x="3657600" y="689125"/>
            <a:ext cx="7915275" cy="496738"/>
          </a:xfrm>
          <a:prstGeom prst="rect">
            <a:avLst/>
          </a:prstGeom>
          <a:noFill/>
          <a:ln>
            <a:noFill/>
          </a:ln>
        </p:spPr>
        <p:txBody>
          <a:bodyPr spcFirstLastPara="1" wrap="square" lIns="91425" tIns="45700" rIns="91425" bIns="45700" anchor="t" anchorCtr="0">
            <a:normAutofit fontScale="92500" lnSpcReduction="10000"/>
          </a:bodyPr>
          <a:lstStyle/>
          <a:p>
            <a:pPr marL="0" lvl="0" indent="0" algn="ctr" rtl="0">
              <a:lnSpc>
                <a:spcPct val="90000"/>
              </a:lnSpc>
              <a:spcBef>
                <a:spcPts val="0"/>
              </a:spcBef>
              <a:spcAft>
                <a:spcPts val="0"/>
              </a:spcAft>
              <a:buClr>
                <a:schemeClr val="accent6"/>
              </a:buClr>
              <a:buSzPts val="3200"/>
              <a:buNone/>
            </a:pPr>
            <a:r>
              <a:rPr lang="en-GB" dirty="0"/>
              <a:t>IDENTIFIER LES OBSTACLES COURANTS</a:t>
            </a:r>
            <a:endParaRPr dirty="0"/>
          </a:p>
        </p:txBody>
      </p:sp>
      <p:sp>
        <p:nvSpPr>
          <p:cNvPr id="259" name="Google Shape;259;p5"/>
          <p:cNvSpPr txBox="1">
            <a:spLocks noGrp="1"/>
          </p:cNvSpPr>
          <p:nvPr>
            <p:ph type="body" idx="2"/>
          </p:nvPr>
        </p:nvSpPr>
        <p:spPr>
          <a:xfrm>
            <a:off x="4100513" y="1550692"/>
            <a:ext cx="7300912" cy="4911829"/>
          </a:xfrm>
          <a:prstGeom prst="rect">
            <a:avLst/>
          </a:prstGeom>
          <a:noFill/>
          <a:ln>
            <a:noFill/>
          </a:ln>
        </p:spPr>
        <p:txBody>
          <a:bodyPr spcFirstLastPara="1" wrap="square" lIns="91425" tIns="45700" rIns="91425" bIns="45700" anchor="t" anchorCtr="0">
            <a:normAutofit/>
          </a:bodyPr>
          <a:lstStyle/>
          <a:p>
            <a:pPr marL="228600" lvl="0" indent="-228600" algn="l" rtl="0">
              <a:lnSpc>
                <a:spcPct val="100000"/>
              </a:lnSpc>
              <a:spcBef>
                <a:spcPts val="0"/>
              </a:spcBef>
              <a:spcAft>
                <a:spcPts val="0"/>
              </a:spcAft>
              <a:buClr>
                <a:schemeClr val="accent5"/>
              </a:buClr>
              <a:buSzPts val="2800"/>
              <a:buChar char="•"/>
            </a:pPr>
            <a:r>
              <a:rPr lang="fr-FR" sz="3200" dirty="0"/>
              <a:t>Emplacement et horaire fixes</a:t>
            </a:r>
          </a:p>
          <a:p>
            <a:pPr marL="228600" lvl="0" indent="-228600" algn="l" rtl="0">
              <a:lnSpc>
                <a:spcPct val="100000"/>
              </a:lnSpc>
              <a:spcBef>
                <a:spcPts val="0"/>
              </a:spcBef>
              <a:spcAft>
                <a:spcPts val="0"/>
              </a:spcAft>
              <a:buClr>
                <a:schemeClr val="accent5"/>
              </a:buClr>
              <a:buSzPts val="2800"/>
              <a:buChar char="•"/>
            </a:pPr>
            <a:r>
              <a:rPr lang="fr-FR" sz="3200" dirty="0"/>
              <a:t>Exigences de travail</a:t>
            </a:r>
          </a:p>
          <a:p>
            <a:pPr marL="228600" lvl="0" indent="-228600" algn="l" rtl="0">
              <a:lnSpc>
                <a:spcPct val="100000"/>
              </a:lnSpc>
              <a:spcBef>
                <a:spcPts val="0"/>
              </a:spcBef>
              <a:spcAft>
                <a:spcPts val="0"/>
              </a:spcAft>
              <a:buClr>
                <a:schemeClr val="accent5"/>
              </a:buClr>
              <a:buSzPts val="2800"/>
              <a:buChar char="•"/>
            </a:pPr>
            <a:r>
              <a:rPr lang="fr-FR" sz="3200" dirty="0"/>
              <a:t>Besoins et intérêts</a:t>
            </a:r>
          </a:p>
          <a:p>
            <a:pPr marL="228600" lvl="0" indent="-228600" algn="l" rtl="0">
              <a:lnSpc>
                <a:spcPct val="100000"/>
              </a:lnSpc>
              <a:spcBef>
                <a:spcPts val="0"/>
              </a:spcBef>
              <a:spcAft>
                <a:spcPts val="0"/>
              </a:spcAft>
              <a:buClr>
                <a:schemeClr val="accent5"/>
              </a:buClr>
              <a:buSzPts val="2800"/>
              <a:buChar char="•"/>
            </a:pPr>
            <a:r>
              <a:rPr lang="fr-FR" sz="3200" dirty="0"/>
              <a:t>Obstacles financiers</a:t>
            </a:r>
          </a:p>
          <a:p>
            <a:pPr marL="228600" lvl="0" indent="-228600" algn="l" rtl="0">
              <a:lnSpc>
                <a:spcPct val="100000"/>
              </a:lnSpc>
              <a:spcBef>
                <a:spcPts val="0"/>
              </a:spcBef>
              <a:spcAft>
                <a:spcPts val="0"/>
              </a:spcAft>
              <a:buClr>
                <a:schemeClr val="accent5"/>
              </a:buClr>
              <a:buSzPts val="2800"/>
              <a:buChar char="•"/>
            </a:pPr>
            <a:r>
              <a:rPr lang="fr-FR" sz="3200" dirty="0"/>
              <a:t>Inclusion de l'âge et du genre</a:t>
            </a:r>
          </a:p>
          <a:p>
            <a:pPr marL="228600" lvl="0" indent="-228600" algn="l" rtl="0">
              <a:lnSpc>
                <a:spcPct val="100000"/>
              </a:lnSpc>
              <a:spcBef>
                <a:spcPts val="0"/>
              </a:spcBef>
              <a:spcAft>
                <a:spcPts val="0"/>
              </a:spcAft>
              <a:buClr>
                <a:schemeClr val="accent5"/>
              </a:buClr>
              <a:buSzPts val="2800"/>
              <a:buChar char="•"/>
            </a:pPr>
            <a:r>
              <a:rPr lang="fr-FR" sz="3200" dirty="0"/>
              <a:t>Isolement social</a:t>
            </a:r>
          </a:p>
          <a:p>
            <a:pPr marL="228600" lvl="0" indent="-228600" algn="l" rtl="0">
              <a:lnSpc>
                <a:spcPct val="100000"/>
              </a:lnSpc>
              <a:spcBef>
                <a:spcPts val="0"/>
              </a:spcBef>
              <a:spcAft>
                <a:spcPts val="0"/>
              </a:spcAft>
              <a:buClr>
                <a:schemeClr val="accent5"/>
              </a:buClr>
              <a:buSzPts val="2800"/>
              <a:buChar char="•"/>
            </a:pPr>
            <a:r>
              <a:rPr lang="fr-FR" sz="3200" dirty="0"/>
              <a:t>Mobilité et prise de décision restreintes ; restrictions imposées</a:t>
            </a:r>
            <a:endParaRPr sz="3200" dirty="0"/>
          </a:p>
        </p:txBody>
      </p:sp>
      <p:sp>
        <p:nvSpPr>
          <p:cNvPr id="260" name="Google Shape;260;p5"/>
          <p:cNvSpPr txBox="1">
            <a:spLocks noGrp="1"/>
          </p:cNvSpPr>
          <p:nvPr>
            <p:ph type="body" idx="3"/>
          </p:nvPr>
        </p:nvSpPr>
        <p:spPr>
          <a:xfrm>
            <a:off x="99391" y="528638"/>
            <a:ext cx="3299792"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200" dirty="0"/>
              <a:t>ORIENTATIONS SUR LES BONNES PRATIQUES POUR LES ACTIVITÉS DE GROUPE</a:t>
            </a:r>
          </a:p>
        </p:txBody>
      </p:sp>
      <p:sp>
        <p:nvSpPr>
          <p:cNvPr id="2" name="Rectangle 1">
            <a:extLst>
              <a:ext uri="{FF2B5EF4-FFF2-40B4-BE49-F238E27FC236}">
                <a16:creationId xmlns:a16="http://schemas.microsoft.com/office/drawing/2014/main" id="{62058C44-C8E6-3F45-5A31-C9D78597186F}"/>
              </a:ext>
            </a:extLst>
          </p:cNvPr>
          <p:cNvSpPr>
            <a:spLocks noChangeArrowheads="1"/>
          </p:cNvSpPr>
          <p:nvPr/>
        </p:nvSpPr>
        <p:spPr bwMode="auto">
          <a:xfrm>
            <a:off x="0" y="0"/>
            <a:ext cx="12192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6"/>
          <p:cNvSpPr txBox="1">
            <a:spLocks noGrp="1"/>
          </p:cNvSpPr>
          <p:nvPr>
            <p:ph type="body" idx="1"/>
          </p:nvPr>
        </p:nvSpPr>
        <p:spPr>
          <a:xfrm>
            <a:off x="4100513" y="528638"/>
            <a:ext cx="6333444" cy="74726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accent6"/>
              </a:buClr>
              <a:buSzPts val="3200"/>
              <a:buNone/>
            </a:pPr>
            <a:r>
              <a:rPr lang="fr-FR" sz="2400" dirty="0"/>
              <a:t>ACTIVITÉS DE GROUPE POUR ATTEINDRE LES ENFANTS EN SITUATION DE TRAVAIL DES ENFANTS</a:t>
            </a:r>
            <a:endParaRPr sz="2400" dirty="0"/>
          </a:p>
        </p:txBody>
      </p:sp>
      <p:sp>
        <p:nvSpPr>
          <p:cNvPr id="267" name="Google Shape;267;p6"/>
          <p:cNvSpPr txBox="1">
            <a:spLocks noGrp="1"/>
          </p:cNvSpPr>
          <p:nvPr>
            <p:ph type="body" idx="2"/>
          </p:nvPr>
        </p:nvSpPr>
        <p:spPr>
          <a:xfrm>
            <a:off x="4100513" y="1863852"/>
            <a:ext cx="7300912" cy="3877729"/>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Clr>
                <a:schemeClr val="accent5"/>
              </a:buClr>
              <a:buSzPts val="2800"/>
              <a:buChar char="•"/>
            </a:pPr>
            <a:r>
              <a:rPr lang="fr-FR" dirty="0"/>
              <a:t>Consultation  </a:t>
            </a:r>
          </a:p>
          <a:p>
            <a:pPr marL="228600" lvl="0" indent="-228600" algn="l" rtl="0">
              <a:lnSpc>
                <a:spcPct val="90000"/>
              </a:lnSpc>
              <a:spcBef>
                <a:spcPts val="0"/>
              </a:spcBef>
              <a:spcAft>
                <a:spcPts val="0"/>
              </a:spcAft>
              <a:buClr>
                <a:schemeClr val="accent5"/>
              </a:buClr>
              <a:buSzPts val="2800"/>
              <a:buChar char="•"/>
            </a:pPr>
            <a:r>
              <a:rPr lang="fr-FR" dirty="0"/>
              <a:t>Sensibilisation</a:t>
            </a:r>
          </a:p>
          <a:p>
            <a:pPr marL="228600" lvl="0" indent="-228600" algn="l" rtl="0">
              <a:lnSpc>
                <a:spcPct val="90000"/>
              </a:lnSpc>
              <a:spcBef>
                <a:spcPts val="0"/>
              </a:spcBef>
              <a:spcAft>
                <a:spcPts val="0"/>
              </a:spcAft>
              <a:buClr>
                <a:schemeClr val="accent5"/>
              </a:buClr>
              <a:buSzPts val="2800"/>
              <a:buChar char="•"/>
            </a:pPr>
            <a:r>
              <a:rPr lang="fr-FR" dirty="0"/>
              <a:t>Horaires et lieux flexibles et sûrs </a:t>
            </a:r>
          </a:p>
          <a:p>
            <a:pPr marL="228600" lvl="0" indent="-228600" algn="l" rtl="0">
              <a:lnSpc>
                <a:spcPct val="90000"/>
              </a:lnSpc>
              <a:spcBef>
                <a:spcPts val="0"/>
              </a:spcBef>
              <a:spcAft>
                <a:spcPts val="0"/>
              </a:spcAft>
              <a:buClr>
                <a:schemeClr val="accent5"/>
              </a:buClr>
              <a:buSzPts val="2800"/>
              <a:buChar char="•"/>
            </a:pPr>
            <a:r>
              <a:rPr lang="fr-FR" dirty="0"/>
              <a:t>Adapter le contenu </a:t>
            </a:r>
          </a:p>
          <a:p>
            <a:pPr marL="228600" lvl="0" indent="-228600" algn="l" rtl="0">
              <a:lnSpc>
                <a:spcPct val="90000"/>
              </a:lnSpc>
              <a:spcBef>
                <a:spcPts val="0"/>
              </a:spcBef>
              <a:spcAft>
                <a:spcPts val="0"/>
              </a:spcAft>
              <a:buClr>
                <a:schemeClr val="accent5"/>
              </a:buClr>
              <a:buSzPts val="2800"/>
              <a:buChar char="•"/>
            </a:pPr>
            <a:r>
              <a:rPr lang="fr-FR" dirty="0"/>
              <a:t>Travailler avec les autres, mobiliser les communautés </a:t>
            </a:r>
          </a:p>
          <a:p>
            <a:pPr marL="228600" lvl="0" indent="-228600" algn="l" rtl="0">
              <a:lnSpc>
                <a:spcPct val="90000"/>
              </a:lnSpc>
              <a:spcBef>
                <a:spcPts val="0"/>
              </a:spcBef>
              <a:spcAft>
                <a:spcPts val="0"/>
              </a:spcAft>
              <a:buClr>
                <a:schemeClr val="accent5"/>
              </a:buClr>
              <a:buSzPts val="2800"/>
              <a:buChar char="•"/>
            </a:pPr>
            <a:r>
              <a:rPr lang="fr-FR" dirty="0"/>
              <a:t>Établir la confiance : Comprendre les demandes, passer de contacts courts, progressifs et cohérents à des connexions plus importantes. </a:t>
            </a:r>
            <a:endParaRPr dirty="0"/>
          </a:p>
        </p:txBody>
      </p:sp>
      <p:sp>
        <p:nvSpPr>
          <p:cNvPr id="268" name="Google Shape;268;p6"/>
          <p:cNvSpPr txBox="1">
            <a:spLocks noGrp="1"/>
          </p:cNvSpPr>
          <p:nvPr>
            <p:ph type="body" idx="3"/>
          </p:nvPr>
        </p:nvSpPr>
        <p:spPr>
          <a:xfrm>
            <a:off x="85725" y="528638"/>
            <a:ext cx="3438525"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200" dirty="0"/>
              <a:t>ORIENTATIONS SUR LES BONNES PRATIQUES POUR LES ACTIVITÉS DE GROUPE</a:t>
            </a:r>
            <a:endParaRPr sz="3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7"/>
          <p:cNvSpPr txBox="1">
            <a:spLocks noGrp="1"/>
          </p:cNvSpPr>
          <p:nvPr>
            <p:ph type="body" idx="1"/>
          </p:nvPr>
        </p:nvSpPr>
        <p:spPr>
          <a:xfrm>
            <a:off x="4100512" y="528638"/>
            <a:ext cx="7488975" cy="1271587"/>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accent6"/>
              </a:buClr>
              <a:buSzPts val="3200"/>
              <a:buNone/>
            </a:pPr>
            <a:r>
              <a:rPr lang="fr-FR" dirty="0">
                <a:latin typeface="Helvetica Neue"/>
                <a:ea typeface="Helvetica Neue"/>
                <a:cs typeface="Helvetica Neue"/>
                <a:sym typeface="Helvetica Neue"/>
              </a:rPr>
              <a:t>RÉPONDRE AUX BESOINS ET INTÉRÊTS SPÉCIFIQUES DES ENFANTS QUI TRAVAILLENT</a:t>
            </a:r>
            <a:endParaRPr dirty="0"/>
          </a:p>
        </p:txBody>
      </p:sp>
      <p:sp>
        <p:nvSpPr>
          <p:cNvPr id="275" name="Google Shape;275;p7"/>
          <p:cNvSpPr txBox="1">
            <a:spLocks noGrp="1"/>
          </p:cNvSpPr>
          <p:nvPr>
            <p:ph type="body" idx="2"/>
          </p:nvPr>
        </p:nvSpPr>
        <p:spPr>
          <a:xfrm>
            <a:off x="4100512" y="1800224"/>
            <a:ext cx="7488974" cy="4799265"/>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5"/>
              </a:buClr>
              <a:buSzPts val="2800"/>
              <a:buChar char="•"/>
            </a:pPr>
            <a:r>
              <a:rPr lang="fr-FR" dirty="0"/>
              <a:t>Âge, genre, capacité, ethnicité</a:t>
            </a:r>
          </a:p>
          <a:p>
            <a:pPr marL="228600" lvl="0" indent="-228600" algn="l" rtl="0">
              <a:lnSpc>
                <a:spcPct val="90000"/>
              </a:lnSpc>
              <a:spcBef>
                <a:spcPts val="0"/>
              </a:spcBef>
              <a:spcAft>
                <a:spcPts val="0"/>
              </a:spcAft>
              <a:buClr>
                <a:schemeClr val="accent5"/>
              </a:buClr>
              <a:buSzPts val="2800"/>
              <a:buChar char="•"/>
            </a:pPr>
            <a:r>
              <a:rPr lang="fr-FR" dirty="0"/>
              <a:t>Besoins psychosociaux </a:t>
            </a:r>
          </a:p>
          <a:p>
            <a:pPr marL="228600" lvl="0" indent="-228600" algn="l" rtl="0">
              <a:lnSpc>
                <a:spcPct val="90000"/>
              </a:lnSpc>
              <a:spcBef>
                <a:spcPts val="0"/>
              </a:spcBef>
              <a:spcAft>
                <a:spcPts val="0"/>
              </a:spcAft>
              <a:buClr>
                <a:schemeClr val="accent5"/>
              </a:buClr>
              <a:buSzPts val="2800"/>
              <a:buChar char="•"/>
            </a:pPr>
            <a:r>
              <a:rPr lang="fr-FR" dirty="0"/>
              <a:t>Possibilités de soutien social et par les pairs Intérêts et capacités</a:t>
            </a:r>
          </a:p>
          <a:p>
            <a:pPr marL="228600" lvl="0" indent="-228600" algn="l" rtl="0">
              <a:lnSpc>
                <a:spcPct val="90000"/>
              </a:lnSpc>
              <a:spcBef>
                <a:spcPts val="0"/>
              </a:spcBef>
              <a:spcAft>
                <a:spcPts val="0"/>
              </a:spcAft>
              <a:buClr>
                <a:schemeClr val="accent5"/>
              </a:buClr>
              <a:buSzPts val="2800"/>
              <a:buChar char="•"/>
            </a:pPr>
            <a:r>
              <a:rPr lang="fr-FR" dirty="0"/>
              <a:t>Informations personnalisées </a:t>
            </a:r>
          </a:p>
          <a:p>
            <a:pPr marL="228600" lvl="0" indent="-228600" algn="l" rtl="0">
              <a:lnSpc>
                <a:spcPct val="90000"/>
              </a:lnSpc>
              <a:spcBef>
                <a:spcPts val="0"/>
              </a:spcBef>
              <a:spcAft>
                <a:spcPts val="0"/>
              </a:spcAft>
              <a:buClr>
                <a:schemeClr val="accent5"/>
              </a:buClr>
              <a:buSzPts val="2800"/>
              <a:buChar char="•"/>
            </a:pPr>
            <a:r>
              <a:rPr lang="fr-FR" dirty="0"/>
              <a:t>Identification et liens avec les services de gestion de cas et les services multisectoriels.</a:t>
            </a:r>
          </a:p>
          <a:p>
            <a:pPr marL="228600" lvl="0" indent="-228600" algn="l" rtl="0">
              <a:lnSpc>
                <a:spcPct val="90000"/>
              </a:lnSpc>
              <a:spcBef>
                <a:spcPts val="0"/>
              </a:spcBef>
              <a:spcAft>
                <a:spcPts val="0"/>
              </a:spcAft>
              <a:buClr>
                <a:schemeClr val="accent5"/>
              </a:buClr>
              <a:buSzPts val="2800"/>
              <a:buChar char="•"/>
            </a:pPr>
            <a:r>
              <a:rPr lang="fr-FR" dirty="0"/>
              <a:t>En tant que jeunes parents/tuteurs</a:t>
            </a:r>
          </a:p>
          <a:p>
            <a:pPr marL="228600" lvl="0" indent="-228600" algn="l" rtl="0">
              <a:lnSpc>
                <a:spcPct val="90000"/>
              </a:lnSpc>
              <a:spcBef>
                <a:spcPts val="0"/>
              </a:spcBef>
              <a:spcAft>
                <a:spcPts val="0"/>
              </a:spcAft>
              <a:buClr>
                <a:schemeClr val="accent5"/>
              </a:buClr>
              <a:buSzPts val="2800"/>
              <a:buChar char="•"/>
            </a:pPr>
            <a:r>
              <a:rPr lang="fr-FR" dirty="0"/>
              <a:t>Ratio participants/facilitateur</a:t>
            </a:r>
            <a:endParaRPr dirty="0"/>
          </a:p>
          <a:p>
            <a:pPr marL="228600" lvl="0" indent="-50800" algn="l" rtl="0">
              <a:lnSpc>
                <a:spcPct val="90000"/>
              </a:lnSpc>
              <a:spcBef>
                <a:spcPts val="1000"/>
              </a:spcBef>
              <a:spcAft>
                <a:spcPts val="0"/>
              </a:spcAft>
              <a:buClr>
                <a:schemeClr val="accent5"/>
              </a:buClr>
              <a:buSzPts val="2800"/>
              <a:buNone/>
            </a:pPr>
            <a:endParaRPr dirty="0"/>
          </a:p>
          <a:p>
            <a:pPr marL="228600" lvl="0" indent="-50800" algn="l" rtl="0">
              <a:lnSpc>
                <a:spcPct val="90000"/>
              </a:lnSpc>
              <a:spcBef>
                <a:spcPts val="1000"/>
              </a:spcBef>
              <a:spcAft>
                <a:spcPts val="0"/>
              </a:spcAft>
              <a:buClr>
                <a:schemeClr val="accent5"/>
              </a:buClr>
              <a:buSzPts val="2800"/>
              <a:buNone/>
            </a:pPr>
            <a:endParaRPr dirty="0"/>
          </a:p>
        </p:txBody>
      </p:sp>
      <p:sp>
        <p:nvSpPr>
          <p:cNvPr id="276" name="Google Shape;276;p7"/>
          <p:cNvSpPr txBox="1">
            <a:spLocks noGrp="1"/>
          </p:cNvSpPr>
          <p:nvPr>
            <p:ph type="body" idx="3"/>
          </p:nvPr>
        </p:nvSpPr>
        <p:spPr>
          <a:xfrm>
            <a:off x="182881" y="600075"/>
            <a:ext cx="3383279"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200" dirty="0"/>
              <a:t>ORIENTATIONS SUR LES  BONNES PRATIQUES POUR LES ACTIVITÉS DE GROUPE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8"/>
          <p:cNvSpPr txBox="1">
            <a:spLocks noGrp="1"/>
          </p:cNvSpPr>
          <p:nvPr>
            <p:ph type="body" idx="2"/>
          </p:nvPr>
        </p:nvSpPr>
        <p:spPr>
          <a:xfrm>
            <a:off x="4100513" y="1164431"/>
            <a:ext cx="7743274" cy="5441642"/>
          </a:xfrm>
          <a:prstGeom prst="rect">
            <a:avLst/>
          </a:prstGeom>
          <a:noFill/>
          <a:ln>
            <a:noFill/>
          </a:ln>
        </p:spPr>
        <p:txBody>
          <a:bodyPr spcFirstLastPara="1" wrap="square" lIns="91425" tIns="45700" rIns="91425" bIns="45700" anchor="t" anchorCtr="0">
            <a:noAutofit/>
          </a:bodyPr>
          <a:lstStyle/>
          <a:p>
            <a:pPr marL="228600" lvl="0" indent="-228600" algn="l" rtl="0">
              <a:lnSpc>
                <a:spcPct val="120000"/>
              </a:lnSpc>
              <a:spcBef>
                <a:spcPts val="0"/>
              </a:spcBef>
              <a:spcAft>
                <a:spcPts val="0"/>
              </a:spcAft>
              <a:buSzPct val="100000"/>
              <a:buChar char="•"/>
            </a:pPr>
            <a:r>
              <a:rPr lang="fr-FR" dirty="0"/>
              <a:t>Abus et violence psychologiques, dévalorisation, harcèlement </a:t>
            </a:r>
          </a:p>
          <a:p>
            <a:pPr marL="228600" lvl="0" indent="-228600" algn="l" rtl="0">
              <a:lnSpc>
                <a:spcPct val="120000"/>
              </a:lnSpc>
              <a:spcBef>
                <a:spcPts val="0"/>
              </a:spcBef>
              <a:spcAft>
                <a:spcPts val="0"/>
              </a:spcAft>
              <a:buSzPct val="100000"/>
              <a:buChar char="•"/>
            </a:pPr>
            <a:r>
              <a:rPr lang="fr-FR" dirty="0"/>
              <a:t>Stigmatisation, discrimination, marginalisation</a:t>
            </a:r>
          </a:p>
          <a:p>
            <a:pPr marL="228600" lvl="0" indent="-228600" algn="l" rtl="0">
              <a:lnSpc>
                <a:spcPct val="120000"/>
              </a:lnSpc>
              <a:spcBef>
                <a:spcPts val="0"/>
              </a:spcBef>
              <a:spcAft>
                <a:spcPts val="0"/>
              </a:spcAft>
              <a:buSzPct val="100000"/>
              <a:buChar char="•"/>
            </a:pPr>
            <a:r>
              <a:rPr lang="fr-FR" dirty="0"/>
              <a:t>Isolement, limitation de la liberté de mouvement et de l'intégration sociale, séparation des tuteurs.</a:t>
            </a:r>
          </a:p>
          <a:p>
            <a:pPr marL="228600" lvl="0" indent="-228600" algn="l" rtl="0">
              <a:lnSpc>
                <a:spcPct val="120000"/>
              </a:lnSpc>
              <a:spcBef>
                <a:spcPts val="0"/>
              </a:spcBef>
              <a:spcAft>
                <a:spcPts val="0"/>
              </a:spcAft>
              <a:buSzPct val="100000"/>
              <a:buChar char="•"/>
            </a:pPr>
            <a:r>
              <a:rPr lang="fr-FR" dirty="0"/>
              <a:t>Sentiment négatif de sécurité personnelle, d'identité, de perspectives d'avenir, stress, faible estime de soi, sentiment d'impuissance et autres problèmes de santé mentale.</a:t>
            </a:r>
            <a:endParaRPr dirty="0"/>
          </a:p>
        </p:txBody>
      </p:sp>
      <p:sp>
        <p:nvSpPr>
          <p:cNvPr id="283" name="Google Shape;283;p8"/>
          <p:cNvSpPr txBox="1">
            <a:spLocks noGrp="1"/>
          </p:cNvSpPr>
          <p:nvPr>
            <p:ph type="body" idx="1"/>
          </p:nvPr>
        </p:nvSpPr>
        <p:spPr>
          <a:xfrm>
            <a:off x="4100513" y="528638"/>
            <a:ext cx="7743274" cy="63579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3200"/>
              <a:buNone/>
            </a:pPr>
            <a:r>
              <a:rPr lang="en-GB" dirty="0"/>
              <a:t>CONSÉQUENCES PSYCHOSOCIALES</a:t>
            </a:r>
            <a:endParaRPr dirty="0"/>
          </a:p>
        </p:txBody>
      </p:sp>
      <p:sp>
        <p:nvSpPr>
          <p:cNvPr id="284" name="Google Shape;284;p8"/>
          <p:cNvSpPr txBox="1"/>
          <p:nvPr/>
        </p:nvSpPr>
        <p:spPr>
          <a:xfrm>
            <a:off x="184513" y="560887"/>
            <a:ext cx="3316333" cy="4799266"/>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3600"/>
              <a:buFont typeface="Arial"/>
              <a:buNone/>
            </a:pPr>
            <a:r>
              <a:rPr lang="fr-FR" sz="3200" b="1" i="0" u="none" strike="noStrike" cap="none" dirty="0">
                <a:solidFill>
                  <a:schemeClr val="lt1"/>
                </a:solidFill>
                <a:latin typeface="Helvetica Neue"/>
                <a:ea typeface="Helvetica Neue"/>
                <a:cs typeface="Helvetica Neue"/>
                <a:sym typeface="Helvetica Neue"/>
              </a:rPr>
              <a:t>ORIENTATIONS SUR LES  BONNES PRATIQUES POUR LES ACTIVITÉS DE GROUPE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9"/>
          <p:cNvSpPr txBox="1">
            <a:spLocks noGrp="1"/>
          </p:cNvSpPr>
          <p:nvPr>
            <p:ph type="body" idx="1"/>
          </p:nvPr>
        </p:nvSpPr>
        <p:spPr>
          <a:xfrm>
            <a:off x="4000068" y="405836"/>
            <a:ext cx="7300912" cy="1271587"/>
          </a:xfrm>
          <a:prstGeom prst="rect">
            <a:avLst/>
          </a:prstGeom>
          <a:noFill/>
          <a:ln>
            <a:noFill/>
          </a:ln>
        </p:spPr>
        <p:txBody>
          <a:bodyPr spcFirstLastPara="1" wrap="square" lIns="91425" tIns="45700" rIns="91425" bIns="45700" anchor="t" anchorCtr="0">
            <a:normAutofit lnSpcReduction="10000"/>
          </a:bodyPr>
          <a:lstStyle/>
          <a:p>
            <a:pPr marL="0" lvl="0" indent="0" rtl="0">
              <a:lnSpc>
                <a:spcPct val="90000"/>
              </a:lnSpc>
              <a:spcBef>
                <a:spcPts val="0"/>
              </a:spcBef>
              <a:spcAft>
                <a:spcPts val="0"/>
              </a:spcAft>
              <a:buClr>
                <a:schemeClr val="accent6"/>
              </a:buClr>
              <a:buSzPts val="3200"/>
              <a:buNone/>
            </a:pPr>
            <a:r>
              <a:rPr lang="fr-FR" dirty="0"/>
              <a:t>FACTEURS PSYCHOSOCIAUX DES ACTIVITÉS PRODUCTIVES DES ENFANTS</a:t>
            </a:r>
            <a:endParaRPr dirty="0"/>
          </a:p>
        </p:txBody>
      </p:sp>
      <p:sp>
        <p:nvSpPr>
          <p:cNvPr id="291" name="Google Shape;291;p9"/>
          <p:cNvSpPr txBox="1">
            <a:spLocks noGrp="1"/>
          </p:cNvSpPr>
          <p:nvPr>
            <p:ph type="body" idx="2"/>
          </p:nvPr>
        </p:nvSpPr>
        <p:spPr>
          <a:xfrm>
            <a:off x="5069157" y="1728825"/>
            <a:ext cx="5129643" cy="4799266"/>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5"/>
              </a:buClr>
              <a:buSzPts val="2800"/>
              <a:buChar char="•"/>
            </a:pPr>
            <a:r>
              <a:rPr lang="fr-FR" dirty="0"/>
              <a:t>Contenu du travail</a:t>
            </a:r>
          </a:p>
          <a:p>
            <a:pPr marL="228600" lvl="0" indent="-228600" algn="l" rtl="0">
              <a:lnSpc>
                <a:spcPct val="90000"/>
              </a:lnSpc>
              <a:spcBef>
                <a:spcPts val="0"/>
              </a:spcBef>
              <a:spcAft>
                <a:spcPts val="0"/>
              </a:spcAft>
              <a:buClr>
                <a:schemeClr val="accent5"/>
              </a:buClr>
              <a:buSzPts val="2800"/>
              <a:buChar char="•"/>
            </a:pPr>
            <a:r>
              <a:rPr lang="fr-FR" dirty="0"/>
              <a:t>Charge et rythme de travail</a:t>
            </a:r>
          </a:p>
          <a:p>
            <a:pPr marL="228600" lvl="0" indent="-228600" algn="l" rtl="0">
              <a:lnSpc>
                <a:spcPct val="90000"/>
              </a:lnSpc>
              <a:spcBef>
                <a:spcPts val="0"/>
              </a:spcBef>
              <a:spcAft>
                <a:spcPts val="0"/>
              </a:spcAft>
              <a:buClr>
                <a:schemeClr val="accent5"/>
              </a:buClr>
              <a:buSzPts val="2800"/>
              <a:buChar char="•"/>
            </a:pPr>
            <a:r>
              <a:rPr lang="fr-FR" dirty="0"/>
              <a:t>Horaire de travail</a:t>
            </a:r>
          </a:p>
          <a:p>
            <a:pPr marL="228600" lvl="0" indent="-228600" algn="l" rtl="0">
              <a:lnSpc>
                <a:spcPct val="90000"/>
              </a:lnSpc>
              <a:spcBef>
                <a:spcPts val="0"/>
              </a:spcBef>
              <a:spcAft>
                <a:spcPts val="0"/>
              </a:spcAft>
              <a:buClr>
                <a:schemeClr val="accent5"/>
              </a:buClr>
              <a:buSzPts val="2800"/>
              <a:buChar char="•"/>
            </a:pPr>
            <a:r>
              <a:rPr lang="fr-FR" dirty="0"/>
              <a:t>Contrôle</a:t>
            </a:r>
          </a:p>
          <a:p>
            <a:pPr marL="228600" lvl="0" indent="-228600" algn="l" rtl="0">
              <a:lnSpc>
                <a:spcPct val="90000"/>
              </a:lnSpc>
              <a:spcBef>
                <a:spcPts val="0"/>
              </a:spcBef>
              <a:spcAft>
                <a:spcPts val="0"/>
              </a:spcAft>
              <a:buClr>
                <a:schemeClr val="accent5"/>
              </a:buClr>
              <a:buSzPts val="2800"/>
              <a:buChar char="•"/>
            </a:pPr>
            <a:r>
              <a:rPr lang="fr-FR" dirty="0"/>
              <a:t>Environnement et équipement</a:t>
            </a:r>
          </a:p>
          <a:p>
            <a:pPr marL="228600" lvl="0" indent="-228600" algn="l" rtl="0">
              <a:lnSpc>
                <a:spcPct val="90000"/>
              </a:lnSpc>
              <a:spcBef>
                <a:spcPts val="0"/>
              </a:spcBef>
              <a:spcAft>
                <a:spcPts val="0"/>
              </a:spcAft>
              <a:buClr>
                <a:schemeClr val="accent5"/>
              </a:buClr>
              <a:buSzPts val="2800"/>
              <a:buChar char="•"/>
            </a:pPr>
            <a:r>
              <a:rPr lang="fr-FR" dirty="0"/>
              <a:t>Relations interpersonnelles au travail</a:t>
            </a:r>
          </a:p>
          <a:p>
            <a:pPr marL="228600" lvl="0" indent="-228600" algn="l" rtl="0">
              <a:lnSpc>
                <a:spcPct val="90000"/>
              </a:lnSpc>
              <a:spcBef>
                <a:spcPts val="0"/>
              </a:spcBef>
              <a:spcAft>
                <a:spcPts val="0"/>
              </a:spcAft>
              <a:buClr>
                <a:schemeClr val="accent5"/>
              </a:buClr>
              <a:buSzPts val="2800"/>
              <a:buChar char="•"/>
            </a:pPr>
            <a:r>
              <a:rPr lang="fr-FR" dirty="0"/>
              <a:t>Conditions de travail précaires </a:t>
            </a:r>
          </a:p>
          <a:p>
            <a:pPr marL="228600" lvl="0" indent="-228600" algn="l" rtl="0">
              <a:lnSpc>
                <a:spcPct val="90000"/>
              </a:lnSpc>
              <a:spcBef>
                <a:spcPts val="0"/>
              </a:spcBef>
              <a:spcAft>
                <a:spcPts val="0"/>
              </a:spcAft>
              <a:buClr>
                <a:schemeClr val="accent5"/>
              </a:buClr>
              <a:buSzPts val="2800"/>
              <a:buChar char="•"/>
            </a:pPr>
            <a:r>
              <a:rPr lang="fr-FR" dirty="0"/>
              <a:t>Interface domicile-travail</a:t>
            </a:r>
          </a:p>
          <a:p>
            <a:pPr marL="228600" lvl="0" indent="-50800" algn="l" rtl="0">
              <a:lnSpc>
                <a:spcPct val="90000"/>
              </a:lnSpc>
              <a:spcBef>
                <a:spcPts val="1000"/>
              </a:spcBef>
              <a:spcAft>
                <a:spcPts val="0"/>
              </a:spcAft>
              <a:buClr>
                <a:schemeClr val="accent5"/>
              </a:buClr>
              <a:buSzPts val="2800"/>
              <a:buNone/>
            </a:pPr>
            <a:endParaRPr dirty="0"/>
          </a:p>
          <a:p>
            <a:pPr marL="228600" lvl="0" indent="-50800" algn="l" rtl="0">
              <a:lnSpc>
                <a:spcPct val="90000"/>
              </a:lnSpc>
              <a:spcBef>
                <a:spcPts val="1000"/>
              </a:spcBef>
              <a:spcAft>
                <a:spcPts val="0"/>
              </a:spcAft>
              <a:buClr>
                <a:schemeClr val="accent5"/>
              </a:buClr>
              <a:buSzPts val="2800"/>
              <a:buNone/>
            </a:pPr>
            <a:endParaRPr dirty="0"/>
          </a:p>
        </p:txBody>
      </p:sp>
      <p:pic>
        <p:nvPicPr>
          <p:cNvPr id="292" name="Google Shape;292;p9" descr="Boxing Glove"/>
          <p:cNvPicPr preferRelativeResize="0"/>
          <p:nvPr/>
        </p:nvPicPr>
        <p:blipFill rotWithShape="1">
          <a:blip r:embed="rId3">
            <a:alphaModFix/>
          </a:blip>
          <a:srcRect/>
          <a:stretch/>
        </p:blipFill>
        <p:spPr>
          <a:xfrm>
            <a:off x="3825856" y="4266458"/>
            <a:ext cx="914400" cy="914400"/>
          </a:xfrm>
          <a:prstGeom prst="rect">
            <a:avLst/>
          </a:prstGeom>
          <a:noFill/>
          <a:ln>
            <a:noFill/>
          </a:ln>
        </p:spPr>
      </p:pic>
      <p:pic>
        <p:nvPicPr>
          <p:cNvPr id="293" name="Google Shape;293;p9" descr="Robot Hand"/>
          <p:cNvPicPr preferRelativeResize="0"/>
          <p:nvPr/>
        </p:nvPicPr>
        <p:blipFill rotWithShape="1">
          <a:blip r:embed="rId4">
            <a:alphaModFix/>
          </a:blip>
          <a:srcRect/>
          <a:stretch/>
        </p:blipFill>
        <p:spPr>
          <a:xfrm>
            <a:off x="3825856" y="2013871"/>
            <a:ext cx="914400" cy="914400"/>
          </a:xfrm>
          <a:prstGeom prst="rect">
            <a:avLst/>
          </a:prstGeom>
          <a:noFill/>
          <a:ln>
            <a:noFill/>
          </a:ln>
        </p:spPr>
      </p:pic>
      <p:pic>
        <p:nvPicPr>
          <p:cNvPr id="294" name="Google Shape;294;p9" descr="Mop and bucket"/>
          <p:cNvPicPr preferRelativeResize="0"/>
          <p:nvPr/>
        </p:nvPicPr>
        <p:blipFill rotWithShape="1">
          <a:blip r:embed="rId5">
            <a:alphaModFix/>
          </a:blip>
          <a:srcRect/>
          <a:stretch/>
        </p:blipFill>
        <p:spPr>
          <a:xfrm>
            <a:off x="3825856" y="2930631"/>
            <a:ext cx="914400" cy="914400"/>
          </a:xfrm>
          <a:prstGeom prst="rect">
            <a:avLst/>
          </a:prstGeom>
          <a:noFill/>
          <a:ln>
            <a:noFill/>
          </a:ln>
        </p:spPr>
      </p:pic>
      <p:pic>
        <p:nvPicPr>
          <p:cNvPr id="295" name="Google Shape;295;p9" descr="Fire Extinguisher"/>
          <p:cNvPicPr preferRelativeResize="0"/>
          <p:nvPr/>
        </p:nvPicPr>
        <p:blipFill rotWithShape="1">
          <a:blip r:embed="rId6">
            <a:alphaModFix/>
          </a:blip>
          <a:srcRect/>
          <a:stretch/>
        </p:blipFill>
        <p:spPr>
          <a:xfrm>
            <a:off x="10342912" y="3840842"/>
            <a:ext cx="914400" cy="914400"/>
          </a:xfrm>
          <a:prstGeom prst="rect">
            <a:avLst/>
          </a:prstGeom>
          <a:noFill/>
          <a:ln>
            <a:noFill/>
          </a:ln>
        </p:spPr>
      </p:pic>
      <p:pic>
        <p:nvPicPr>
          <p:cNvPr id="296" name="Google Shape;296;p9" descr="Alarm clock"/>
          <p:cNvPicPr preferRelativeResize="0"/>
          <p:nvPr/>
        </p:nvPicPr>
        <p:blipFill rotWithShape="1">
          <a:blip r:embed="rId7">
            <a:alphaModFix/>
          </a:blip>
          <a:srcRect/>
          <a:stretch/>
        </p:blipFill>
        <p:spPr>
          <a:xfrm>
            <a:off x="10342912" y="2526792"/>
            <a:ext cx="914400" cy="914400"/>
          </a:xfrm>
          <a:prstGeom prst="rect">
            <a:avLst/>
          </a:prstGeom>
          <a:noFill/>
          <a:ln>
            <a:noFill/>
          </a:ln>
        </p:spPr>
      </p:pic>
      <p:pic>
        <p:nvPicPr>
          <p:cNvPr id="297" name="Google Shape;297;p9" descr="Spinning Plates"/>
          <p:cNvPicPr preferRelativeResize="0"/>
          <p:nvPr/>
        </p:nvPicPr>
        <p:blipFill rotWithShape="1">
          <a:blip r:embed="rId8">
            <a:alphaModFix/>
          </a:blip>
          <a:srcRect/>
          <a:stretch/>
        </p:blipFill>
        <p:spPr>
          <a:xfrm>
            <a:off x="10342912" y="5327904"/>
            <a:ext cx="914400" cy="914400"/>
          </a:xfrm>
          <a:prstGeom prst="rect">
            <a:avLst/>
          </a:prstGeom>
          <a:noFill/>
          <a:ln>
            <a:noFill/>
          </a:ln>
        </p:spPr>
      </p:pic>
      <p:pic>
        <p:nvPicPr>
          <p:cNvPr id="298" name="Google Shape;298;p9" descr="Contract"/>
          <p:cNvPicPr preferRelativeResize="0"/>
          <p:nvPr/>
        </p:nvPicPr>
        <p:blipFill rotWithShape="1">
          <a:blip r:embed="rId9">
            <a:alphaModFix/>
          </a:blip>
          <a:srcRect/>
          <a:stretch/>
        </p:blipFill>
        <p:spPr>
          <a:xfrm>
            <a:off x="3825856" y="5525572"/>
            <a:ext cx="914400" cy="914400"/>
          </a:xfrm>
          <a:prstGeom prst="rect">
            <a:avLst/>
          </a:prstGeom>
          <a:noFill/>
          <a:ln>
            <a:noFill/>
          </a:ln>
        </p:spPr>
      </p:pic>
      <p:pic>
        <p:nvPicPr>
          <p:cNvPr id="299" name="Google Shape;299;p9" descr="Wheelbarrow"/>
          <p:cNvPicPr preferRelativeResize="0"/>
          <p:nvPr/>
        </p:nvPicPr>
        <p:blipFill rotWithShape="1">
          <a:blip r:embed="rId10">
            <a:alphaModFix/>
          </a:blip>
          <a:srcRect/>
          <a:stretch/>
        </p:blipFill>
        <p:spPr>
          <a:xfrm>
            <a:off x="10316528" y="1651320"/>
            <a:ext cx="914400" cy="914400"/>
          </a:xfrm>
          <a:prstGeom prst="rect">
            <a:avLst/>
          </a:prstGeom>
          <a:noFill/>
          <a:ln>
            <a:noFill/>
          </a:ln>
        </p:spPr>
      </p:pic>
      <p:sp>
        <p:nvSpPr>
          <p:cNvPr id="300" name="Google Shape;300;p9"/>
          <p:cNvSpPr txBox="1"/>
          <p:nvPr/>
        </p:nvSpPr>
        <p:spPr>
          <a:xfrm>
            <a:off x="137160" y="405836"/>
            <a:ext cx="3359795" cy="4799266"/>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3600"/>
              <a:buFont typeface="Arial"/>
              <a:buNone/>
            </a:pPr>
            <a:r>
              <a:rPr lang="fr-FR" sz="3200" b="1" i="0" u="none" strike="noStrike" cap="none" dirty="0">
                <a:solidFill>
                  <a:schemeClr val="lt1"/>
                </a:solidFill>
                <a:latin typeface="Helvetica Neue"/>
                <a:ea typeface="Helvetica Neue"/>
                <a:cs typeface="Helvetica Neue"/>
                <a:sym typeface="Helvetica Neue"/>
              </a:rPr>
              <a:t>ORIENTATIONS SUR LES  BONNES PRATIQUES POUR LES ACTIVITÉS DE GROUPE</a:t>
            </a:r>
            <a:endParaRPr sz="32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1410</TotalTime>
  <Words>4114</Words>
  <Application>Microsoft Office PowerPoint</Application>
  <PresentationFormat>Grand écran</PresentationFormat>
  <Paragraphs>162</Paragraphs>
  <Slides>14</Slides>
  <Notes>14</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14</vt:i4>
      </vt:variant>
    </vt:vector>
  </HeadingPairs>
  <TitlesOfParts>
    <vt:vector size="18" baseType="lpstr">
      <vt:lpstr>Helvetica Neue</vt:lpstr>
      <vt:lpstr>Arial</vt:lpstr>
      <vt:lpstr>Calibri</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ACTIVITÉ</vt:lpstr>
      <vt:lpstr> Activités inclusives et participatives : Soutenir les enfants en situation de travail des enfants par le biais de CFS au Myanmar </vt:lpstr>
      <vt:lpstr>Identification et référencement par le biais d'activités de groupe : SHLS au Liban pour les enfants des rues </vt:lpstr>
      <vt:lpstr>État des lieux des risques pour les enfants – discussions/activités autour de la sécurité : SHLS au Liban pour les enfants des rues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Dominique Mwepu</cp:lastModifiedBy>
  <cp:revision>68</cp:revision>
  <dcterms:created xsi:type="dcterms:W3CDTF">2017-12-20T18:51:03Z</dcterms:created>
  <dcterms:modified xsi:type="dcterms:W3CDTF">2023-05-14T06:56:46Z</dcterms:modified>
</cp:coreProperties>
</file>