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12192000" cy="6858000"/>
  <p:notesSz cx="6858000" cy="9144000"/>
  <p:embeddedFontLst>
    <p:embeddedFont>
      <p:font typeface="Calibri" panose="020F0502020204030204" pitchFamily="34" charset="0"/>
      <p:regular r:id="rId29"/>
      <p:bold r:id="rId30"/>
      <p:italic r:id="rId31"/>
      <p:boldItalic r:id="rId32"/>
    </p:embeddedFont>
    <p:embeddedFont>
      <p:font typeface="Helvetica Neue" panose="020B0604020202020204"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7" roundtripDataSignature="AMtx7milBMzweVl4YvukuOuvDaCy4oEYC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758" autoAdjust="0"/>
  </p:normalViewPr>
  <p:slideViewPr>
    <p:cSldViewPr snapToGrid="0">
      <p:cViewPr varScale="1">
        <p:scale>
          <a:sx n="73" d="100"/>
          <a:sy n="73" d="100"/>
        </p:scale>
        <p:origin x="1042"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6.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customschemas.google.com/relationships/presentationmetadata" Target="meta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4" name="Google Shape;224;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8" name="Google Shape;288;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Des ensembles adaptés d'informations, de soutien et d'activités sont nécessaires pour les parents et les tuteurs d'enfants dans la pire forme de travail des enfants et le travail des enfants, mais pour atteindre un plus grand nombre de familles et prévenir le travail des enfants, ou lorsque des interventions spécifiques pour les familles des enfants qui travaillent ne sont pas disponibles, les acteurs de la protection de l'enfance peuvent intégrer le travail des enfants dans de vastes interventions de renforcement familial liées à la protection de l'enfance, par exemple en plaidant pour que les familles dont les enfants sont en situation de ou à risque de travail des enfants soient incluses dans de vastes interventions de renforcement familial dans des secteurs tels que la sécurité alimentaire et les moyens de subsistance, la protection sociale et d'autres interventions de renforcement économique et des programmes plus vastes d'éducation ou de protection de l'enfance avec les parents/tuteurs, ou en intégrant des messages clés et des stratégies de sensibilisation au travail des enfants dans des programmes généraux de renforcement familial. </a:t>
            </a:r>
            <a:endParaRPr dirty="0"/>
          </a:p>
        </p:txBody>
      </p:sp>
      <p:sp>
        <p:nvSpPr>
          <p:cNvPr id="289" name="Google Shape;289;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6" name="Google Shape;29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GB" sz="1200" dirty="0">
                <a:solidFill>
                  <a:schemeClr val="dk1"/>
                </a:solidFill>
                <a:latin typeface="Calibri"/>
                <a:ea typeface="Calibri"/>
                <a:cs typeface="Calibri"/>
                <a:sym typeface="Calibri"/>
              </a:rPr>
              <a:t>Il peut s'agir :  </a:t>
            </a:r>
            <a:endParaRPr dirty="0"/>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des séances d'éducation parentale adaptée qui abordent les normes sociales néfastes autour du travail des enfants, soulignent l'impact néfaste du travail des enfants, encouragent l'éducation et proposent des alternatives au travail des enfants ;  </a:t>
            </a:r>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des interventions psychosociales et de santé mentale pour les parents et les tuteurs à risque afin de renforcer la protection et la prise en charge des enfants et des adolescents à risque de travail des enfants ; </a:t>
            </a:r>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des activités conjointes parents-enfants ou des événements sociaux familiaux permettant d'échanger, de tisser des liens et de renforcer les relations nourrissantes entre parents et enfants ; </a:t>
            </a:r>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des groupes de soutien entre parents, soutenus par des champions locaux qui peuvent influencer les normes sociales et les attitudes envers le travail des enfants ; </a:t>
            </a:r>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de travailler conjointement avec les parents et les tuteurs pour développer des stratégies de réduction des préjudices et des alternatives pour les enfants en situation de travail des enfants ; </a:t>
            </a:r>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des activités sur mesure pour les jeunes tuteurs qui sont eux-mêmes en situation de travail des enfants ;</a:t>
            </a:r>
          </a:p>
          <a:p>
            <a:pPr marL="171450" lvl="0" indent="-171450" algn="l" rtl="0">
              <a:spcBef>
                <a:spcPts val="0"/>
              </a:spcBef>
              <a:spcAft>
                <a:spcPts val="0"/>
              </a:spcAft>
              <a:buClr>
                <a:schemeClr val="dk1"/>
              </a:buClr>
              <a:buSzPts val="1200"/>
              <a:buFont typeface="Arial"/>
              <a:buChar char="•"/>
            </a:pPr>
            <a:r>
              <a:rPr lang="fr-FR" sz="1200" dirty="0">
                <a:solidFill>
                  <a:schemeClr val="dk1"/>
                </a:solidFill>
                <a:latin typeface="Calibri"/>
                <a:ea typeface="Calibri"/>
                <a:cs typeface="Calibri"/>
                <a:sym typeface="Calibri"/>
              </a:rPr>
              <a:t>l'accès aux opportunités économiques, y compris les filets de sécurité sociale, les programmes de sécurité alimentaire et de moyens de subsistance et les opportunités de génération de revenus pour les parents et les tuteurs</a:t>
            </a:r>
            <a:r>
              <a:rPr lang="en-GB" sz="1200" dirty="0">
                <a:solidFill>
                  <a:schemeClr val="dk1"/>
                </a:solidFill>
                <a:latin typeface="Calibri"/>
                <a:ea typeface="Calibri"/>
                <a:cs typeface="Calibri"/>
                <a:sym typeface="Calibri"/>
              </a:rPr>
              <a:t>. </a:t>
            </a:r>
            <a:endParaRPr dirty="0"/>
          </a:p>
        </p:txBody>
      </p:sp>
      <p:sp>
        <p:nvSpPr>
          <p:cNvPr id="297" name="Google Shape;297;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2400" dirty="0"/>
          </a:p>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Les efforts doivent être étayés par une solide compréhension des causes du travail des enfants dans les ménages, qu'il s'agisse de facteurs comportementaux et culturels au sein des ménages, de facteurs économiques ou d'une combinaison des deux. Les tuteurs et les enfants peuvent cacher certains aspects des activités productives de l'enfant, surtout lorsqu'il s'agit d'une forme de travail illégale. Les acteurs de la protection de l'enfance doivent partir du principe qu'on ne leur dit pas toujours « toute l'histoire ». Il se peut également qu'il ne soit pas possible de parler directement ou en privé avec un enfant qui travaille chez lui, en particulier lorsque les normes et les croyances sociales sont des aspects importants des activités productives des enfants. Prendre cela en considération et chercher à comprendre les différentes perceptions du travail des enfants en posant des questions d'approfondissement sur ce qu'une fille ou un garçon fait toute la journée, sa fréquentation scolaire, le temps passé avec sa famille et ses amis, etc. Utiliser des dessins, des jeux de rôle, des photos, des histoires, des cartes ou des diagrammes pour aider à décrire les journées ou les expériences des enfants ou pour guider les discussions avec les enfants, et faire des recoupements avec plusieurs sources qui connaissent l'enfant et sa famille. Il est important d'instaurer un climat de confiance et de créer des relations d'aide et non de reproche avec les tuteurs</a:t>
            </a:r>
            <a:r>
              <a:rPr lang="en-GB" sz="1200" dirty="0">
                <a:solidFill>
                  <a:schemeClr val="dk1"/>
                </a:solidFill>
                <a:latin typeface="Calibri"/>
                <a:ea typeface="Calibri"/>
                <a:cs typeface="Calibri"/>
                <a:sym typeface="Calibri"/>
              </a:rPr>
              <a:t>. </a:t>
            </a:r>
            <a:endParaRPr sz="2400" dirty="0"/>
          </a:p>
          <a:p>
            <a:pPr marL="0" marR="0" lvl="0" indent="0" algn="l" rtl="0">
              <a:lnSpc>
                <a:spcPct val="100000"/>
              </a:lnSpc>
              <a:spcBef>
                <a:spcPts val="0"/>
              </a:spcBef>
              <a:spcAft>
                <a:spcPts val="0"/>
              </a:spcAft>
              <a:buClr>
                <a:schemeClr val="dk1"/>
              </a:buClr>
              <a:buSzPts val="1200"/>
              <a:buFont typeface="Calibri"/>
              <a:buNone/>
            </a:pPr>
            <a:endParaRPr sz="1200" dirty="0"/>
          </a:p>
        </p:txBody>
      </p:sp>
      <p:sp>
        <p:nvSpPr>
          <p:cNvPr id="305" name="Google Shape;30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2" name="Google Shape;312;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solidFill>
                  <a:schemeClr val="dk1"/>
                </a:solidFill>
                <a:latin typeface="Calibri"/>
                <a:ea typeface="Calibri"/>
                <a:cs typeface="Calibri"/>
                <a:sym typeface="Calibri"/>
              </a:rPr>
              <a:t>Lorsque des familles sont impliquées dans le travail illicite ou d'autres PFTE ou qu'elles en sont les employeurs, il faut s'assurer que tout engagement avec les membres de la famille est conforme aux POS pertinentes et est entrepris dans le cadre de la gestion de cas de protection de l'enfance et, si nécessaire, avec la police ou les forces de l'ordre, afin d'éviter tout préjudice à l'enfant et au personnel concerné. Les parents et les tuteurs ont souvent besoin d'un ensemble de mesures de soutien et d'intervention pour retirer les enfants des travaux néfastes. Pour les cas à haut risque, cela peut impliquer la gestion de cas, la prise en compte d'autres risques de protection auxquels l'enfant peut être confronté à la maison, la satisfaction des besoins de base, la sécurité alimentaire et les moyens de subsistance et d'autres services multisectoriels, la médiation familiale, la planification de la sécurité comme réponse immédiate qui peut réduire le préjudice, un soutien supplémentaire tel que la garde d'enfants, le DPE ou le soutien juridique. Pour déterminer si le soutien apporté aux tuteurs est efficace, les travailleurs de la protection de l'enfance doivent identifier clairement les changements attendus dans le comportement, les croyances ou la sécurité des enfants et des familles avec lesquels ils travaillent. </a:t>
            </a:r>
            <a:r>
              <a:rPr lang="en-GB" sz="1200"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Calibri"/>
              <a:buNone/>
            </a:pPr>
            <a:endParaRPr sz="1200" dirty="0"/>
          </a:p>
        </p:txBody>
      </p:sp>
      <p:sp>
        <p:nvSpPr>
          <p:cNvPr id="313" name="Google Shape;313;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0" name="Google Shape;32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a:p>
        </p:txBody>
      </p:sp>
      <p:sp>
        <p:nvSpPr>
          <p:cNvPr id="321" name="Google Shape;32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a:buChar char="•"/>
            </a:pPr>
            <a:r>
              <a:rPr lang="fr-FR" sz="1200" b="0" dirty="0">
                <a:solidFill>
                  <a:schemeClr val="dk1"/>
                </a:solidFill>
                <a:latin typeface="Calibri"/>
                <a:ea typeface="Calibri"/>
                <a:cs typeface="Calibri"/>
                <a:sym typeface="Calibri"/>
              </a:rPr>
              <a:t>Les enfants astreints au travail des enfants, en particulier les PFTE, peuvent avoir besoin d'une prise en charge alternative pour des périodes plus ou moins longues, par exemple, après avoir été sauvés ou retirés des PFTE, ou retirés de leur famille en raison d'un environnement familial dangereux. </a:t>
            </a:r>
          </a:p>
          <a:p>
            <a:pPr marL="171450" lvl="0" indent="-171450" algn="l" rtl="0">
              <a:spcBef>
                <a:spcPts val="0"/>
              </a:spcBef>
              <a:spcAft>
                <a:spcPts val="0"/>
              </a:spcAft>
              <a:buClr>
                <a:schemeClr val="dk1"/>
              </a:buClr>
              <a:buSzPts val="1200"/>
              <a:buFont typeface="Arial"/>
              <a:buChar char="•"/>
            </a:pPr>
            <a:r>
              <a:rPr lang="fr-FR" sz="1200" b="0" dirty="0">
                <a:solidFill>
                  <a:schemeClr val="dk1"/>
                </a:solidFill>
                <a:latin typeface="Calibri"/>
                <a:ea typeface="Calibri"/>
                <a:cs typeface="Calibri"/>
                <a:sym typeface="Calibri"/>
              </a:rPr>
              <a:t>La gestion de cas de protection de l'enfance devrait soutenir la nécessité de trouver un arrangement de prise en charge approprié. Elle doit toujours être assurée dans l'intérêt supérieur de l'enfant et être conforme aux directives nationales et internationales. Elle doit être soutenue par des ressources adéquates pour l'enfant et la famille, un contrôle étroit et régulier des conditions de vie et de travail et un suivi par des gestionnaires de cas qualifiés. </a:t>
            </a:r>
          </a:p>
          <a:p>
            <a:pPr marL="171450" lvl="0" indent="-171450" algn="l" rtl="0">
              <a:spcBef>
                <a:spcPts val="0"/>
              </a:spcBef>
              <a:spcAft>
                <a:spcPts val="0"/>
              </a:spcAft>
              <a:buClr>
                <a:schemeClr val="dk1"/>
              </a:buClr>
              <a:buSzPts val="1200"/>
              <a:buFont typeface="Arial"/>
              <a:buChar char="•"/>
            </a:pPr>
            <a:r>
              <a:rPr lang="fr-FR" sz="1200" b="0" dirty="0">
                <a:solidFill>
                  <a:schemeClr val="dk1"/>
                </a:solidFill>
                <a:latin typeface="Calibri"/>
                <a:ea typeface="Calibri"/>
                <a:cs typeface="Calibri"/>
                <a:sym typeface="Calibri"/>
              </a:rPr>
              <a:t>Le suivi des enfants faisant l'objet d'une prise en charge alternative doit porter sur leur accès et leur présence à l'école et aux activités récréatives, sur les activités liées au travail rémunéré et non rémunéré, ainsi que sur l'accès et le contrôle des ressources financières. </a:t>
            </a:r>
          </a:p>
          <a:p>
            <a:pPr marL="171450" lvl="0" indent="-171450" algn="l" rtl="0">
              <a:spcBef>
                <a:spcPts val="0"/>
              </a:spcBef>
              <a:spcAft>
                <a:spcPts val="0"/>
              </a:spcAft>
              <a:buClr>
                <a:schemeClr val="dk1"/>
              </a:buClr>
              <a:buSzPts val="1200"/>
              <a:buFont typeface="Arial"/>
              <a:buChar char="•"/>
            </a:pPr>
            <a:r>
              <a:rPr lang="fr-FR" sz="1200" b="0" dirty="0">
                <a:solidFill>
                  <a:schemeClr val="dk1"/>
                </a:solidFill>
                <a:latin typeface="Calibri"/>
                <a:ea typeface="Calibri"/>
                <a:cs typeface="Calibri"/>
                <a:sym typeface="Calibri"/>
              </a:rPr>
              <a:t>Les adolescents qui ont dépassé l'âge minimum d'admission à l'emploi doivent bénéficier d'un soutien pour accéder à un travail décent, ce qui peut inclure l'éducation formelle, l'enseignement et la formation techniques et professionnels (EFTP), des programmes « cash contre travail » ou des programmes de subsistance pour les jeunes. </a:t>
            </a:r>
          </a:p>
          <a:p>
            <a:pPr marL="171450" lvl="0" indent="-171450" algn="l" rtl="0">
              <a:spcBef>
                <a:spcPts val="0"/>
              </a:spcBef>
              <a:spcAft>
                <a:spcPts val="0"/>
              </a:spcAft>
              <a:buClr>
                <a:schemeClr val="dk1"/>
              </a:buClr>
              <a:buSzPts val="1200"/>
              <a:buFont typeface="Arial"/>
              <a:buChar char="•"/>
            </a:pPr>
            <a:r>
              <a:rPr lang="fr-FR" sz="1200" b="0" dirty="0">
                <a:solidFill>
                  <a:schemeClr val="dk1"/>
                </a:solidFill>
                <a:latin typeface="Calibri"/>
                <a:ea typeface="Calibri"/>
                <a:cs typeface="Calibri"/>
                <a:sym typeface="Calibri"/>
              </a:rPr>
              <a:t>Il est important de tenir compte du genre et de l'âge, en prenant en considération les besoins et les préférences des adolescents plus âgés qui travaillent et/ou vivent de manière indépendante, ainsi que les besoins spécifiques de prise en charge et de protection des adolescentes (qui sont des survivantes de l'exploitation sexuelle commerciale, de la violence sexuelle, des filles qui ont leurs propres enfants, ou des filles handicapées). </a:t>
            </a:r>
          </a:p>
          <a:p>
            <a:pPr marL="171450" lvl="0" indent="-171450" algn="l" rtl="0">
              <a:spcBef>
                <a:spcPts val="0"/>
              </a:spcBef>
              <a:spcAft>
                <a:spcPts val="0"/>
              </a:spcAft>
              <a:buClr>
                <a:schemeClr val="dk1"/>
              </a:buClr>
              <a:buSzPts val="1200"/>
              <a:buFont typeface="Arial"/>
              <a:buChar char="•"/>
            </a:pPr>
            <a:r>
              <a:rPr lang="fr-FR" sz="1200" b="0" dirty="0">
                <a:solidFill>
                  <a:schemeClr val="dk1"/>
                </a:solidFill>
                <a:latin typeface="Calibri"/>
                <a:ea typeface="Calibri"/>
                <a:cs typeface="Calibri"/>
                <a:sym typeface="Calibri"/>
              </a:rPr>
              <a:t>Les enfants qui sont retirés des PFTE et placés dans une prise en charge alternative doivent recevoir un ensemble de prise en charge holistique </a:t>
            </a:r>
            <a:r>
              <a:rPr lang="fr-FR" sz="1200" b="0">
                <a:solidFill>
                  <a:schemeClr val="dk1"/>
                </a:solidFill>
                <a:latin typeface="Calibri"/>
                <a:ea typeface="Calibri"/>
                <a:cs typeface="Calibri"/>
                <a:sym typeface="Calibri"/>
              </a:rPr>
              <a:t>qui soutient </a:t>
            </a:r>
            <a:r>
              <a:rPr lang="fr-FR" sz="1200" b="0" dirty="0">
                <a:solidFill>
                  <a:schemeClr val="dk1"/>
                </a:solidFill>
                <a:latin typeface="Calibri"/>
                <a:ea typeface="Calibri"/>
                <a:cs typeface="Calibri"/>
                <a:sym typeface="Calibri"/>
              </a:rPr>
              <a:t>leur réhabilitation et leur réintégration</a:t>
            </a:r>
            <a:r>
              <a:rPr lang="en-GB" sz="1200" b="0" dirty="0">
                <a:solidFill>
                  <a:schemeClr val="dk1"/>
                </a:solidFill>
                <a:latin typeface="Calibri"/>
                <a:ea typeface="Calibri"/>
                <a:cs typeface="Calibri"/>
                <a:sym typeface="Calibri"/>
              </a:rPr>
              <a:t>. </a:t>
            </a:r>
            <a:endParaRPr b="0" dirty="0"/>
          </a:p>
        </p:txBody>
      </p:sp>
      <p:sp>
        <p:nvSpPr>
          <p:cNvPr id="329" name="Google Shape;329;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1" indent="0" algn="l" rtl="0">
              <a:spcBef>
                <a:spcPts val="0"/>
              </a:spcBef>
              <a:spcAft>
                <a:spcPts val="0"/>
              </a:spcAft>
              <a:buNone/>
            </a:pPr>
            <a:endParaRPr/>
          </a:p>
          <a:p>
            <a:pPr marL="457200" lvl="1" indent="0" algn="l" rtl="0">
              <a:spcBef>
                <a:spcPts val="0"/>
              </a:spcBef>
              <a:spcAft>
                <a:spcPts val="0"/>
              </a:spcAft>
              <a:buNone/>
            </a:pPr>
            <a:endParaRPr/>
          </a:p>
          <a:p>
            <a:pPr marL="0" lvl="0" indent="0" algn="l" rtl="0">
              <a:spcBef>
                <a:spcPts val="0"/>
              </a:spcBef>
              <a:spcAft>
                <a:spcPts val="0"/>
              </a:spcAft>
              <a:buNone/>
            </a:pPr>
            <a:endParaRPr dirty="0"/>
          </a:p>
        </p:txBody>
      </p:sp>
      <p:sp>
        <p:nvSpPr>
          <p:cNvPr id="337" name="Google Shape;337;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5" name="Google Shape;345;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1" indent="0" algn="l" rtl="0">
              <a:spcBef>
                <a:spcPts val="0"/>
              </a:spcBef>
              <a:spcAft>
                <a:spcPts val="0"/>
              </a:spcAft>
              <a:buNone/>
            </a:pPr>
            <a:endParaRPr/>
          </a:p>
          <a:p>
            <a:pPr marL="457200" lvl="1" indent="0" algn="l" rtl="0">
              <a:spcBef>
                <a:spcPts val="0"/>
              </a:spcBef>
              <a:spcAft>
                <a:spcPts val="0"/>
              </a:spcAft>
              <a:buNone/>
            </a:pPr>
            <a:endParaRPr/>
          </a:p>
        </p:txBody>
      </p:sp>
      <p:sp>
        <p:nvSpPr>
          <p:cNvPr id="346" name="Google Shape;346;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4" name="Google Shape;354;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355" name="Google Shape;355;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2" name="Google Shape;362;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3" name="Google Shape;363;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32" name="Google Shape;23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0" name="Google Shape;370;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371" name="Google Shape;371;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0" name="Google Shape;380;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381" name="Google Shape;381;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0" name="Google Shape;390;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391" name="Google Shape;391;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0" name="Google Shape;400;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401" name="Google Shape;401;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0" name="Google Shape;410;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411" name="Google Shape;411;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0" name="Google Shape;420;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1" indent="0" algn="l" rtl="0">
              <a:spcBef>
                <a:spcPts val="0"/>
              </a:spcBef>
              <a:spcAft>
                <a:spcPts val="0"/>
              </a:spcAft>
              <a:buNone/>
            </a:pPr>
            <a:endParaRPr/>
          </a:p>
          <a:p>
            <a:pPr marL="457200" lvl="1" indent="0" algn="l" rtl="0">
              <a:spcBef>
                <a:spcPts val="0"/>
              </a:spcBef>
              <a:spcAft>
                <a:spcPts val="0"/>
              </a:spcAft>
              <a:buNone/>
            </a:pPr>
            <a:endParaRPr/>
          </a:p>
        </p:txBody>
      </p:sp>
      <p:sp>
        <p:nvSpPr>
          <p:cNvPr id="421" name="Google Shape;421;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1200" dirty="0">
                <a:solidFill>
                  <a:schemeClr val="dk1"/>
                </a:solidFill>
                <a:latin typeface="Calibri"/>
                <a:ea typeface="Calibri"/>
                <a:cs typeface="Calibri"/>
                <a:sym typeface="Calibri"/>
              </a:rPr>
              <a:t>Deux tiers de tous les enfants en situation de travail des enfants travaillent au sein de leur ménage, généralement dans l'agriculture, les tâches ménagères ou les entreprises familiales. Si l'on n'engage pas les parents, les tuteurs et les autres membres de la famille proche, les efforts de lutte contre le travail des enfants sont voués à l'échec. </a:t>
            </a:r>
          </a:p>
          <a:p>
            <a:pPr marL="0" lvl="0" indent="0" algn="l" rtl="0">
              <a:spcBef>
                <a:spcPts val="0"/>
              </a:spcBef>
              <a:spcAft>
                <a:spcPts val="0"/>
              </a:spcAft>
              <a:buNone/>
            </a:pPr>
            <a:r>
              <a:rPr lang="fr-FR" sz="1200" dirty="0">
                <a:solidFill>
                  <a:schemeClr val="dk1"/>
                </a:solidFill>
                <a:latin typeface="Calibri"/>
                <a:ea typeface="Calibri"/>
                <a:cs typeface="Calibri"/>
                <a:sym typeface="Calibri"/>
              </a:rPr>
              <a:t>Dans de nombreuses crises humanitaires, les familles sont déplacées, séparées, confrontées à des niveaux élevés de détresse ou à des chocs économiques. Cela compromet gravement la capacité de protection des familles et des tuteurs. Lorsque les familles ne peuvent pas répondre à leurs besoins fondamentaux, les normes sociales peuvent rapidement changer, et les parents sont contraints de recourir au travail des enfants comme mécanisme d'adaptation et source de revenus. </a:t>
            </a:r>
          </a:p>
          <a:p>
            <a:pPr marL="0" lvl="0" indent="0" algn="l" rtl="0">
              <a:spcBef>
                <a:spcPts val="0"/>
              </a:spcBef>
              <a:spcAft>
                <a:spcPts val="0"/>
              </a:spcAft>
              <a:buNone/>
            </a:pPr>
            <a:r>
              <a:rPr lang="fr-FR" sz="1200" dirty="0">
                <a:solidFill>
                  <a:schemeClr val="dk1"/>
                </a:solidFill>
                <a:latin typeface="Calibri"/>
                <a:ea typeface="Calibri"/>
                <a:cs typeface="Calibri"/>
                <a:sym typeface="Calibri"/>
              </a:rPr>
              <a:t>Les données programmatiques montrent que le traitement de ces facteurs de risque au sein de la famille et le renforcement des capacités de protection dans le milieu de prise en charge constituent l'un des moyens les plus efficaces de prévenir le travail des enfants.</a:t>
            </a:r>
            <a:endParaRPr lang="fr-FR" dirty="0"/>
          </a:p>
        </p:txBody>
      </p:sp>
      <p:sp>
        <p:nvSpPr>
          <p:cNvPr id="430" name="Google Shape;430;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sz="1200"/>
          </a:p>
        </p:txBody>
      </p:sp>
      <p:sp>
        <p:nvSpPr>
          <p:cNvPr id="239" name="Google Shape;23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6" name="Google Shape;246;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2" name="Google Shape;25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0" name="Google Shape;26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8" name="Google Shape;268;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5" name="Google Shape;275;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6" name="Google Shape;276;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3" name="Google Shape;283;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28"/>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4" name="Google Shape;14;p28"/>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15" name="Google Shape;15;p28"/>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28"/>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67"/>
        <p:cNvGrpSpPr/>
        <p:nvPr/>
      </p:nvGrpSpPr>
      <p:grpSpPr>
        <a:xfrm>
          <a:off x="0" y="0"/>
          <a:ext cx="0" cy="0"/>
          <a:chOff x="0" y="0"/>
          <a:chExt cx="0" cy="0"/>
        </a:xfrm>
      </p:grpSpPr>
      <p:sp>
        <p:nvSpPr>
          <p:cNvPr id="68" name="Google Shape;68;p37"/>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69" name="Google Shape;69;p37"/>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70" name="Google Shape;70;p37"/>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1" name="Google Shape;71;p37"/>
          <p:cNvSpPr>
            <a:spLocks noGrp="1"/>
          </p:cNvSpPr>
          <p:nvPr>
            <p:ph type="pic" idx="2"/>
          </p:nvPr>
        </p:nvSpPr>
        <p:spPr>
          <a:xfrm>
            <a:off x="0" y="0"/>
            <a:ext cx="4340225" cy="6858000"/>
          </a:xfrm>
          <a:prstGeom prst="rect">
            <a:avLst/>
          </a:prstGeom>
          <a:noFill/>
          <a:ln>
            <a:noFill/>
          </a:ln>
        </p:spPr>
      </p:sp>
      <p:sp>
        <p:nvSpPr>
          <p:cNvPr id="72" name="Google Shape;72;p37"/>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73"/>
        <p:cNvGrpSpPr/>
        <p:nvPr/>
      </p:nvGrpSpPr>
      <p:grpSpPr>
        <a:xfrm>
          <a:off x="0" y="0"/>
          <a:ext cx="0" cy="0"/>
          <a:chOff x="0" y="0"/>
          <a:chExt cx="0" cy="0"/>
        </a:xfrm>
      </p:grpSpPr>
      <p:sp>
        <p:nvSpPr>
          <p:cNvPr id="74" name="Google Shape;74;p38"/>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5" name="Google Shape;75;p3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3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38"/>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78"/>
        <p:cNvGrpSpPr/>
        <p:nvPr/>
      </p:nvGrpSpPr>
      <p:grpSpPr>
        <a:xfrm>
          <a:off x="0" y="0"/>
          <a:ext cx="0" cy="0"/>
          <a:chOff x="0" y="0"/>
          <a:chExt cx="0" cy="0"/>
        </a:xfrm>
      </p:grpSpPr>
      <p:sp>
        <p:nvSpPr>
          <p:cNvPr id="79" name="Google Shape;79;p39"/>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0" name="Google Shape;80;p39"/>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9"/>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39"/>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83"/>
        <p:cNvGrpSpPr/>
        <p:nvPr/>
      </p:nvGrpSpPr>
      <p:grpSpPr>
        <a:xfrm>
          <a:off x="0" y="0"/>
          <a:ext cx="0" cy="0"/>
          <a:chOff x="0" y="0"/>
          <a:chExt cx="0" cy="0"/>
        </a:xfrm>
      </p:grpSpPr>
      <p:sp>
        <p:nvSpPr>
          <p:cNvPr id="84" name="Google Shape;84;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5" name="Google Shape;85;p40"/>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86" name="Google Shape;86;p40"/>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87" name="Google Shape;87;p4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4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4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90"/>
        <p:cNvGrpSpPr/>
        <p:nvPr/>
      </p:nvGrpSpPr>
      <p:grpSpPr>
        <a:xfrm>
          <a:off x="0" y="0"/>
          <a:ext cx="0" cy="0"/>
          <a:chOff x="0" y="0"/>
          <a:chExt cx="0" cy="0"/>
        </a:xfrm>
      </p:grpSpPr>
      <p:sp>
        <p:nvSpPr>
          <p:cNvPr id="91" name="Google Shape;91;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2" name="Google Shape;92;p41"/>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93" name="Google Shape;93;p41"/>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94" name="Google Shape;94;p4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41"/>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 name="Google Shape;96;p4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97"/>
        <p:cNvGrpSpPr/>
        <p:nvPr/>
      </p:nvGrpSpPr>
      <p:grpSpPr>
        <a:xfrm>
          <a:off x="0" y="0"/>
          <a:ext cx="0" cy="0"/>
          <a:chOff x="0" y="0"/>
          <a:chExt cx="0" cy="0"/>
        </a:xfrm>
      </p:grpSpPr>
      <p:sp>
        <p:nvSpPr>
          <p:cNvPr id="98" name="Google Shape;98;p4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99" name="Google Shape;99;p42"/>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100" name="Google Shape;100;p42"/>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01" name="Google Shape;101;p42"/>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42"/>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103"/>
        <p:cNvGrpSpPr/>
        <p:nvPr/>
      </p:nvGrpSpPr>
      <p:grpSpPr>
        <a:xfrm>
          <a:off x="0" y="0"/>
          <a:ext cx="0" cy="0"/>
          <a:chOff x="0" y="0"/>
          <a:chExt cx="0" cy="0"/>
        </a:xfrm>
      </p:grpSpPr>
      <p:sp>
        <p:nvSpPr>
          <p:cNvPr id="104" name="Google Shape;104;p4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05" name="Google Shape;105;p43"/>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106" name="Google Shape;106;p43"/>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07" name="Google Shape;107;p43"/>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 name="Google Shape;108;p4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109"/>
        <p:cNvGrpSpPr/>
        <p:nvPr/>
      </p:nvGrpSpPr>
      <p:grpSpPr>
        <a:xfrm>
          <a:off x="0" y="0"/>
          <a:ext cx="0" cy="0"/>
          <a:chOff x="0" y="0"/>
          <a:chExt cx="0" cy="0"/>
        </a:xfrm>
      </p:grpSpPr>
      <p:grpSp>
        <p:nvGrpSpPr>
          <p:cNvPr id="110" name="Google Shape;110;p44"/>
          <p:cNvGrpSpPr/>
          <p:nvPr/>
        </p:nvGrpSpPr>
        <p:grpSpPr>
          <a:xfrm>
            <a:off x="0" y="5303520"/>
            <a:ext cx="12192000" cy="1639827"/>
            <a:chOff x="0" y="5303520"/>
            <a:chExt cx="12192000" cy="1639827"/>
          </a:xfrm>
        </p:grpSpPr>
        <p:pic>
          <p:nvPicPr>
            <p:cNvPr id="111" name="Google Shape;111;p44"/>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12" name="Google Shape;112;p44"/>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13" name="Google Shape;113;p4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4" name="Google Shape;114;p44"/>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44"/>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16"/>
        <p:cNvGrpSpPr/>
        <p:nvPr/>
      </p:nvGrpSpPr>
      <p:grpSpPr>
        <a:xfrm>
          <a:off x="0" y="0"/>
          <a:ext cx="0" cy="0"/>
          <a:chOff x="0" y="0"/>
          <a:chExt cx="0" cy="0"/>
        </a:xfrm>
      </p:grpSpPr>
      <p:grpSp>
        <p:nvGrpSpPr>
          <p:cNvPr id="117" name="Google Shape;117;p45"/>
          <p:cNvGrpSpPr/>
          <p:nvPr/>
        </p:nvGrpSpPr>
        <p:grpSpPr>
          <a:xfrm>
            <a:off x="0" y="5303520"/>
            <a:ext cx="12192000" cy="1639827"/>
            <a:chOff x="0" y="5303520"/>
            <a:chExt cx="12192000" cy="1639827"/>
          </a:xfrm>
        </p:grpSpPr>
        <p:pic>
          <p:nvPicPr>
            <p:cNvPr id="118" name="Google Shape;118;p45"/>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19" name="Google Shape;119;p45"/>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20" name="Google Shape;120;p4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1" name="Google Shape;121;p45"/>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2" name="Google Shape;122;p45"/>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23"/>
        <p:cNvGrpSpPr/>
        <p:nvPr/>
      </p:nvGrpSpPr>
      <p:grpSpPr>
        <a:xfrm>
          <a:off x="0" y="0"/>
          <a:ext cx="0" cy="0"/>
          <a:chOff x="0" y="0"/>
          <a:chExt cx="0" cy="0"/>
        </a:xfrm>
      </p:grpSpPr>
      <p:sp>
        <p:nvSpPr>
          <p:cNvPr id="124" name="Google Shape;124;p4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5" name="Google Shape;125;p46"/>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46"/>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27" name="Google Shape;127;p46"/>
          <p:cNvGrpSpPr/>
          <p:nvPr/>
        </p:nvGrpSpPr>
        <p:grpSpPr>
          <a:xfrm>
            <a:off x="0" y="5303520"/>
            <a:ext cx="12192000" cy="1639827"/>
            <a:chOff x="0" y="5303520"/>
            <a:chExt cx="12192000" cy="1639827"/>
          </a:xfrm>
        </p:grpSpPr>
        <p:pic>
          <p:nvPicPr>
            <p:cNvPr id="128" name="Google Shape;128;p46"/>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29" name="Google Shape;129;p46"/>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29"/>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 name="Google Shape;19;p29"/>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29"/>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29"/>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30"/>
        <p:cNvGrpSpPr/>
        <p:nvPr/>
      </p:nvGrpSpPr>
      <p:grpSpPr>
        <a:xfrm>
          <a:off x="0" y="0"/>
          <a:ext cx="0" cy="0"/>
          <a:chOff x="0" y="0"/>
          <a:chExt cx="0" cy="0"/>
        </a:xfrm>
      </p:grpSpPr>
      <p:grpSp>
        <p:nvGrpSpPr>
          <p:cNvPr id="131" name="Google Shape;131;p47"/>
          <p:cNvGrpSpPr/>
          <p:nvPr/>
        </p:nvGrpSpPr>
        <p:grpSpPr>
          <a:xfrm>
            <a:off x="0" y="5303520"/>
            <a:ext cx="12192000" cy="1639827"/>
            <a:chOff x="0" y="5303520"/>
            <a:chExt cx="12192000" cy="1639827"/>
          </a:xfrm>
        </p:grpSpPr>
        <p:pic>
          <p:nvPicPr>
            <p:cNvPr id="132" name="Google Shape;132;p47"/>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33" name="Google Shape;133;p47"/>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34" name="Google Shape;134;p47"/>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5" name="Google Shape;135;p47"/>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 name="Google Shape;136;p47"/>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37"/>
        <p:cNvGrpSpPr/>
        <p:nvPr/>
      </p:nvGrpSpPr>
      <p:grpSpPr>
        <a:xfrm>
          <a:off x="0" y="0"/>
          <a:ext cx="0" cy="0"/>
          <a:chOff x="0" y="0"/>
          <a:chExt cx="0" cy="0"/>
        </a:xfrm>
      </p:grpSpPr>
      <p:sp>
        <p:nvSpPr>
          <p:cNvPr id="138" name="Google Shape;138;p4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9" name="Google Shape;139;p48"/>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40" name="Google Shape;140;p48"/>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41" name="Google Shape;141;p48"/>
          <p:cNvSpPr>
            <a:spLocks noGrp="1"/>
          </p:cNvSpPr>
          <p:nvPr>
            <p:ph type="pic" idx="2"/>
          </p:nvPr>
        </p:nvSpPr>
        <p:spPr>
          <a:xfrm>
            <a:off x="0" y="0"/>
            <a:ext cx="4340225" cy="6858000"/>
          </a:xfrm>
          <a:prstGeom prst="rect">
            <a:avLst/>
          </a:prstGeom>
          <a:noFill/>
          <a:ln>
            <a:noFill/>
          </a:ln>
        </p:spPr>
      </p:sp>
      <p:sp>
        <p:nvSpPr>
          <p:cNvPr id="142" name="Google Shape;142;p48"/>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43"/>
        <p:cNvGrpSpPr/>
        <p:nvPr/>
      </p:nvGrpSpPr>
      <p:grpSpPr>
        <a:xfrm>
          <a:off x="0" y="0"/>
          <a:ext cx="0" cy="0"/>
          <a:chOff x="0" y="0"/>
          <a:chExt cx="0" cy="0"/>
        </a:xfrm>
      </p:grpSpPr>
      <p:sp>
        <p:nvSpPr>
          <p:cNvPr id="144" name="Google Shape;144;p4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45" name="Google Shape;145;p49"/>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46" name="Google Shape;146;p49"/>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47" name="Google Shape;147;p49"/>
          <p:cNvSpPr>
            <a:spLocks noGrp="1"/>
          </p:cNvSpPr>
          <p:nvPr>
            <p:ph type="pic" idx="2"/>
          </p:nvPr>
        </p:nvSpPr>
        <p:spPr>
          <a:xfrm>
            <a:off x="0" y="0"/>
            <a:ext cx="4340225" cy="6858000"/>
          </a:xfrm>
          <a:prstGeom prst="rect">
            <a:avLst/>
          </a:prstGeom>
          <a:noFill/>
          <a:ln>
            <a:noFill/>
          </a:ln>
        </p:spPr>
      </p:sp>
      <p:sp>
        <p:nvSpPr>
          <p:cNvPr id="148" name="Google Shape;148;p4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49"/>
        <p:cNvGrpSpPr/>
        <p:nvPr/>
      </p:nvGrpSpPr>
      <p:grpSpPr>
        <a:xfrm>
          <a:off x="0" y="0"/>
          <a:ext cx="0" cy="0"/>
          <a:chOff x="0" y="0"/>
          <a:chExt cx="0" cy="0"/>
        </a:xfrm>
      </p:grpSpPr>
      <p:sp>
        <p:nvSpPr>
          <p:cNvPr id="150" name="Google Shape;150;p50"/>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51" name="Google Shape;151;p50"/>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52" name="Google Shape;152;p50"/>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53" name="Google Shape;153;p50"/>
          <p:cNvSpPr>
            <a:spLocks noGrp="1"/>
          </p:cNvSpPr>
          <p:nvPr>
            <p:ph type="pic" idx="2"/>
          </p:nvPr>
        </p:nvSpPr>
        <p:spPr>
          <a:xfrm>
            <a:off x="0" y="0"/>
            <a:ext cx="4340225" cy="6858000"/>
          </a:xfrm>
          <a:prstGeom prst="rect">
            <a:avLst/>
          </a:prstGeom>
          <a:noFill/>
          <a:ln>
            <a:noFill/>
          </a:ln>
        </p:spPr>
      </p:sp>
      <p:sp>
        <p:nvSpPr>
          <p:cNvPr id="154" name="Google Shape;154;p50"/>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55"/>
        <p:cNvGrpSpPr/>
        <p:nvPr/>
      </p:nvGrpSpPr>
      <p:grpSpPr>
        <a:xfrm>
          <a:off x="0" y="0"/>
          <a:ext cx="0" cy="0"/>
          <a:chOff x="0" y="0"/>
          <a:chExt cx="0" cy="0"/>
        </a:xfrm>
      </p:grpSpPr>
      <p:sp>
        <p:nvSpPr>
          <p:cNvPr id="156" name="Google Shape;156;p51"/>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57" name="Google Shape;157;p51"/>
          <p:cNvGrpSpPr/>
          <p:nvPr/>
        </p:nvGrpSpPr>
        <p:grpSpPr>
          <a:xfrm>
            <a:off x="-208788" y="0"/>
            <a:ext cx="12609576" cy="2174490"/>
            <a:chOff x="0" y="5043119"/>
            <a:chExt cx="12192000" cy="1814883"/>
          </a:xfrm>
        </p:grpSpPr>
        <p:pic>
          <p:nvPicPr>
            <p:cNvPr id="158" name="Google Shape;158;p51"/>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59" name="Google Shape;159;p51"/>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60" name="Google Shape;160;p51"/>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1" name="Google Shape;161;p5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2" name="Google Shape;162;p51"/>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51"/>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p51"/>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5" name="Google Shape;165;p51"/>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6" name="Google Shape;166;p51"/>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51"/>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68"/>
        <p:cNvGrpSpPr/>
        <p:nvPr/>
      </p:nvGrpSpPr>
      <p:grpSpPr>
        <a:xfrm>
          <a:off x="0" y="0"/>
          <a:ext cx="0" cy="0"/>
          <a:chOff x="0" y="0"/>
          <a:chExt cx="0" cy="0"/>
        </a:xfrm>
      </p:grpSpPr>
      <p:sp>
        <p:nvSpPr>
          <p:cNvPr id="169" name="Google Shape;169;p52"/>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70" name="Google Shape;170;p52"/>
          <p:cNvGrpSpPr/>
          <p:nvPr/>
        </p:nvGrpSpPr>
        <p:grpSpPr>
          <a:xfrm>
            <a:off x="-208788" y="0"/>
            <a:ext cx="12609576" cy="2174490"/>
            <a:chOff x="0" y="5043119"/>
            <a:chExt cx="12192000" cy="1814883"/>
          </a:xfrm>
        </p:grpSpPr>
        <p:pic>
          <p:nvPicPr>
            <p:cNvPr id="171" name="Google Shape;171;p52"/>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2" name="Google Shape;172;p52"/>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73" name="Google Shape;173;p52"/>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4" name="Google Shape;174;p52"/>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5" name="Google Shape;175;p52"/>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52"/>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52"/>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52"/>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52"/>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0" name="Google Shape;180;p52"/>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81"/>
        <p:cNvGrpSpPr/>
        <p:nvPr/>
      </p:nvGrpSpPr>
      <p:grpSpPr>
        <a:xfrm>
          <a:off x="0" y="0"/>
          <a:ext cx="0" cy="0"/>
          <a:chOff x="0" y="0"/>
          <a:chExt cx="0" cy="0"/>
        </a:xfrm>
      </p:grpSpPr>
      <p:sp>
        <p:nvSpPr>
          <p:cNvPr id="182" name="Google Shape;182;p53"/>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83" name="Google Shape;183;p53"/>
          <p:cNvGrpSpPr/>
          <p:nvPr/>
        </p:nvGrpSpPr>
        <p:grpSpPr>
          <a:xfrm>
            <a:off x="-208788" y="0"/>
            <a:ext cx="12609576" cy="2174490"/>
            <a:chOff x="0" y="5043119"/>
            <a:chExt cx="12192000" cy="1814883"/>
          </a:xfrm>
        </p:grpSpPr>
        <p:pic>
          <p:nvPicPr>
            <p:cNvPr id="184" name="Google Shape;184;p53"/>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85" name="Google Shape;185;p53"/>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86" name="Google Shape;186;p53"/>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7" name="Google Shape;187;p53"/>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8" name="Google Shape;188;p53"/>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9" name="Google Shape;189;p53"/>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0" name="Google Shape;190;p53"/>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53"/>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53"/>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3" name="Google Shape;193;p53"/>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94"/>
        <p:cNvGrpSpPr/>
        <p:nvPr/>
      </p:nvGrpSpPr>
      <p:grpSpPr>
        <a:xfrm>
          <a:off x="0" y="0"/>
          <a:ext cx="0" cy="0"/>
          <a:chOff x="0" y="0"/>
          <a:chExt cx="0" cy="0"/>
        </a:xfrm>
      </p:grpSpPr>
      <p:sp>
        <p:nvSpPr>
          <p:cNvPr id="195" name="Google Shape;195;p54"/>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96" name="Google Shape;196;p54"/>
          <p:cNvGrpSpPr/>
          <p:nvPr/>
        </p:nvGrpSpPr>
        <p:grpSpPr>
          <a:xfrm>
            <a:off x="-208788" y="0"/>
            <a:ext cx="12609576" cy="2174490"/>
            <a:chOff x="0" y="5043119"/>
            <a:chExt cx="12192000" cy="1814883"/>
          </a:xfrm>
        </p:grpSpPr>
        <p:pic>
          <p:nvPicPr>
            <p:cNvPr id="197" name="Google Shape;197;p54"/>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98" name="Google Shape;198;p54"/>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99" name="Google Shape;199;p54"/>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200" name="Google Shape;200;p5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1" name="Google Shape;201;p5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2" name="Google Shape;202;p5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3" name="Google Shape;203;p54"/>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4" name="Google Shape;204;p54"/>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5" name="Google Shape;205;p54"/>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6" name="Google Shape;206;p54"/>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07"/>
        <p:cNvGrpSpPr/>
        <p:nvPr/>
      </p:nvGrpSpPr>
      <p:grpSpPr>
        <a:xfrm>
          <a:off x="0" y="0"/>
          <a:ext cx="0" cy="0"/>
          <a:chOff x="0" y="0"/>
          <a:chExt cx="0" cy="0"/>
        </a:xfrm>
      </p:grpSpPr>
      <p:sp>
        <p:nvSpPr>
          <p:cNvPr id="208" name="Google Shape;208;p55"/>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9" name="Google Shape;209;p55"/>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0" name="Google Shape;210;p55"/>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1" name="Google Shape;211;p55"/>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2" name="Google Shape;212;p55"/>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 name="Google Shape;213;p55"/>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4"/>
        <p:cNvGrpSpPr/>
        <p:nvPr/>
      </p:nvGrpSpPr>
      <p:grpSpPr>
        <a:xfrm>
          <a:off x="0" y="0"/>
          <a:ext cx="0" cy="0"/>
          <a:chOff x="0" y="0"/>
          <a:chExt cx="0" cy="0"/>
        </a:xfrm>
      </p:grpSpPr>
      <p:sp>
        <p:nvSpPr>
          <p:cNvPr id="215" name="Google Shape;215;p56"/>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6" name="Google Shape;216;p56"/>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7" name="Google Shape;217;p56"/>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8" name="Google Shape;218;p56"/>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9" name="Google Shape;219;p56"/>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0" name="Google Shape;220;p56"/>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30"/>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4" name="Google Shape;24;p30"/>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30"/>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30"/>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27"/>
        <p:cNvGrpSpPr/>
        <p:nvPr/>
      </p:nvGrpSpPr>
      <p:grpSpPr>
        <a:xfrm>
          <a:off x="0" y="0"/>
          <a:ext cx="0" cy="0"/>
          <a:chOff x="0" y="0"/>
          <a:chExt cx="0" cy="0"/>
        </a:xfrm>
      </p:grpSpPr>
      <p:sp>
        <p:nvSpPr>
          <p:cNvPr id="28" name="Google Shape;28;p31"/>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29;p31"/>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0" name="Google Shape;30;p31"/>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31" name="Google Shape;31;p31"/>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32" name="Google Shape;32;p31"/>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31"/>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34"/>
        <p:cNvGrpSpPr/>
        <p:nvPr/>
      </p:nvGrpSpPr>
      <p:grpSpPr>
        <a:xfrm>
          <a:off x="0" y="0"/>
          <a:ext cx="0" cy="0"/>
          <a:chOff x="0" y="0"/>
          <a:chExt cx="0" cy="0"/>
        </a:xfrm>
      </p:grpSpPr>
      <p:sp>
        <p:nvSpPr>
          <p:cNvPr id="35" name="Google Shape;35;p3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36" name="Google Shape;36;p32"/>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37" name="Google Shape;37;p32"/>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8" name="Google Shape;38;p32"/>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32"/>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40"/>
        <p:cNvGrpSpPr/>
        <p:nvPr/>
      </p:nvGrpSpPr>
      <p:grpSpPr>
        <a:xfrm>
          <a:off x="0" y="0"/>
          <a:ext cx="0" cy="0"/>
          <a:chOff x="0" y="0"/>
          <a:chExt cx="0" cy="0"/>
        </a:xfrm>
      </p:grpSpPr>
      <p:sp>
        <p:nvSpPr>
          <p:cNvPr id="41" name="Google Shape;41;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2" name="Google Shape;42;p33"/>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43" name="Google Shape;43;p33"/>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44" name="Google Shape;44;p33"/>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33"/>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33"/>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47"/>
        <p:cNvGrpSpPr/>
        <p:nvPr/>
      </p:nvGrpSpPr>
      <p:grpSpPr>
        <a:xfrm>
          <a:off x="0" y="0"/>
          <a:ext cx="0" cy="0"/>
          <a:chOff x="0" y="0"/>
          <a:chExt cx="0" cy="0"/>
        </a:xfrm>
      </p:grpSpPr>
      <p:sp>
        <p:nvSpPr>
          <p:cNvPr id="48" name="Google Shape;48;p34"/>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49" name="Google Shape;49;p34"/>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50" name="Google Shape;50;p34"/>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51" name="Google Shape;51;p34"/>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52" name="Google Shape;52;p34"/>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34"/>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54"/>
        <p:cNvGrpSpPr/>
        <p:nvPr/>
      </p:nvGrpSpPr>
      <p:grpSpPr>
        <a:xfrm>
          <a:off x="0" y="0"/>
          <a:ext cx="0" cy="0"/>
          <a:chOff x="0" y="0"/>
          <a:chExt cx="0" cy="0"/>
        </a:xfrm>
      </p:grpSpPr>
      <p:sp>
        <p:nvSpPr>
          <p:cNvPr id="55" name="Google Shape;55;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35"/>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57" name="Google Shape;57;p35"/>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58" name="Google Shape;58;p35"/>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35"/>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35"/>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61"/>
        <p:cNvGrpSpPr/>
        <p:nvPr/>
      </p:nvGrpSpPr>
      <p:grpSpPr>
        <a:xfrm>
          <a:off x="0" y="0"/>
          <a:ext cx="0" cy="0"/>
          <a:chOff x="0" y="0"/>
          <a:chExt cx="0" cy="0"/>
        </a:xfrm>
      </p:grpSpPr>
      <p:sp>
        <p:nvSpPr>
          <p:cNvPr id="62" name="Google Shape;62;p3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63" name="Google Shape;63;p36"/>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64" name="Google Shape;64;p36"/>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5" name="Google Shape;65;p36"/>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36"/>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27" name="Google Shape;227;p1"/>
          <p:cNvPicPr preferRelativeResize="0"/>
          <p:nvPr/>
        </p:nvPicPr>
        <p:blipFill rotWithShape="1">
          <a:blip r:embed="rId3">
            <a:alphaModFix/>
          </a:blip>
          <a:srcRect/>
          <a:stretch/>
        </p:blipFill>
        <p:spPr>
          <a:xfrm>
            <a:off x="4512366" y="4323522"/>
            <a:ext cx="7629434" cy="2175836"/>
          </a:xfrm>
          <a:prstGeom prst="rect">
            <a:avLst/>
          </a:prstGeom>
          <a:noFill/>
          <a:ln>
            <a:noFill/>
          </a:ln>
        </p:spPr>
      </p:pic>
      <p:sp>
        <p:nvSpPr>
          <p:cNvPr id="228" name="Google Shape;228;p1"/>
          <p:cNvSpPr txBox="1"/>
          <p:nvPr/>
        </p:nvSpPr>
        <p:spPr>
          <a:xfrm>
            <a:off x="5036708" y="358642"/>
            <a:ext cx="6580750" cy="1085147"/>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35B2B4"/>
              </a:buClr>
              <a:buSzPts val="4400"/>
              <a:buFont typeface="Arial"/>
              <a:buNone/>
            </a:pPr>
            <a:r>
              <a:rPr lang="en-GB" sz="4400" b="1" i="0" u="none" strike="noStrike" cap="none" dirty="0">
                <a:solidFill>
                  <a:srgbClr val="35B2B4"/>
                </a:solidFill>
                <a:latin typeface="Helvetica Neue"/>
                <a:ea typeface="Helvetica Neue"/>
                <a:cs typeface="Helvetica Neue"/>
                <a:sym typeface="Helvetica Neue"/>
              </a:rPr>
              <a:t>KIT DE FORMATION </a:t>
            </a:r>
          </a:p>
          <a:p>
            <a:pPr marL="0" marR="0" lvl="0" indent="0" algn="r" rtl="0">
              <a:lnSpc>
                <a:spcPct val="90000"/>
              </a:lnSpc>
              <a:spcBef>
                <a:spcPts val="0"/>
              </a:spcBef>
              <a:spcAft>
                <a:spcPts val="0"/>
              </a:spcAft>
              <a:buClr>
                <a:srgbClr val="35B2B4"/>
              </a:buClr>
              <a:buSzPts val="4400"/>
              <a:buFont typeface="Arial"/>
              <a:buNone/>
            </a:pPr>
            <a:r>
              <a:rPr lang="en-GB" sz="4400" b="1" i="0" u="none" strike="noStrike" cap="none" dirty="0">
                <a:solidFill>
                  <a:srgbClr val="35B2B4"/>
                </a:solidFill>
                <a:latin typeface="Helvetica Neue"/>
                <a:ea typeface="Helvetica Neue"/>
                <a:cs typeface="Helvetica Neue"/>
                <a:sym typeface="Helvetica Neue"/>
              </a:rPr>
              <a:t> </a:t>
            </a:r>
            <a:endParaRPr dirty="0"/>
          </a:p>
          <a:p>
            <a:pPr marL="0" marR="0" lvl="0" indent="0" algn="r" rtl="0">
              <a:lnSpc>
                <a:spcPct val="90000"/>
              </a:lnSpc>
              <a:spcBef>
                <a:spcPts val="1000"/>
              </a:spcBef>
              <a:spcAft>
                <a:spcPts val="0"/>
              </a:spcAft>
              <a:buClr>
                <a:srgbClr val="AC6B97"/>
              </a:buClr>
              <a:buSzPts val="3600"/>
              <a:buFont typeface="Arial"/>
              <a:buNone/>
            </a:pPr>
            <a:r>
              <a:rPr lang="fr-FR" sz="3600" b="1" i="0" u="none" strike="noStrike" cap="none" dirty="0">
                <a:solidFill>
                  <a:srgbClr val="AC6B97"/>
                </a:solidFill>
                <a:latin typeface="Helvetica Neue"/>
                <a:ea typeface="Helvetica Neue"/>
                <a:cs typeface="Helvetica Neue"/>
                <a:sym typeface="Helvetica Neue"/>
              </a:rPr>
              <a:t>BOÎTE À OUTILS INTER-AGENCES: PRÉVENTION ET RÉPONSE AU TRAVAIL DES ENFANTS DANS L'ACTION HUMANITAIRE</a:t>
            </a:r>
          </a:p>
          <a:p>
            <a:pPr marL="0" marR="0" lvl="0" indent="0" algn="r" rtl="0">
              <a:lnSpc>
                <a:spcPct val="90000"/>
              </a:lnSpc>
              <a:spcBef>
                <a:spcPts val="1000"/>
              </a:spcBef>
              <a:spcAft>
                <a:spcPts val="0"/>
              </a:spcAft>
              <a:buClr>
                <a:srgbClr val="AC6B97"/>
              </a:buClr>
              <a:buSzPts val="3600"/>
              <a:buFont typeface="Arial"/>
              <a:buNone/>
            </a:pPr>
            <a:r>
              <a:rPr lang="en-GB" sz="3600" b="1" i="0" u="none" strike="noStrike" cap="none" dirty="0">
                <a:solidFill>
                  <a:srgbClr val="AC6B97"/>
                </a:solidFill>
                <a:latin typeface="Helvetica Neue"/>
                <a:ea typeface="Helvetica Neue"/>
                <a:cs typeface="Helvetica Neue"/>
                <a:sym typeface="Helvetica Neue"/>
              </a:rPr>
              <a:t>  </a:t>
            </a:r>
            <a:endParaRPr sz="3600" b="1" i="0" u="none" strike="noStrike" cap="none" dirty="0">
              <a:solidFill>
                <a:srgbClr val="AC6B97"/>
              </a:solidFill>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10"/>
          <p:cNvSpPr txBox="1">
            <a:spLocks noGrp="1"/>
          </p:cNvSpPr>
          <p:nvPr>
            <p:ph type="body" idx="1"/>
          </p:nvPr>
        </p:nvSpPr>
        <p:spPr>
          <a:xfrm>
            <a:off x="4100513" y="780878"/>
            <a:ext cx="7300912" cy="768147"/>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026794"/>
              </a:buClr>
              <a:buSzPts val="3200"/>
              <a:buNone/>
            </a:pPr>
            <a:r>
              <a:rPr lang="en-GB" dirty="0"/>
              <a:t>INTÉGRER POUR PRÉVENIR</a:t>
            </a:r>
            <a:endParaRPr dirty="0"/>
          </a:p>
        </p:txBody>
      </p:sp>
      <p:sp>
        <p:nvSpPr>
          <p:cNvPr id="292" name="Google Shape;292;p10"/>
          <p:cNvSpPr txBox="1">
            <a:spLocks noGrp="1"/>
          </p:cNvSpPr>
          <p:nvPr>
            <p:ph type="body" idx="2"/>
          </p:nvPr>
        </p:nvSpPr>
        <p:spPr>
          <a:xfrm>
            <a:off x="3979545" y="1549024"/>
            <a:ext cx="7542847" cy="5007223"/>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90000"/>
              </a:lnSpc>
              <a:spcBef>
                <a:spcPts val="0"/>
              </a:spcBef>
              <a:spcAft>
                <a:spcPts val="0"/>
              </a:spcAft>
              <a:buSzPts val="2800"/>
              <a:buChar char="•"/>
            </a:pPr>
            <a:r>
              <a:rPr lang="fr-FR" dirty="0"/>
              <a:t>Donner des informations adaptées </a:t>
            </a:r>
          </a:p>
          <a:p>
            <a:pPr marL="228600" lvl="0" indent="-228600" algn="l" rtl="0">
              <a:lnSpc>
                <a:spcPct val="90000"/>
              </a:lnSpc>
              <a:spcBef>
                <a:spcPts val="0"/>
              </a:spcBef>
              <a:spcAft>
                <a:spcPts val="0"/>
              </a:spcAft>
              <a:buSzPts val="2800"/>
              <a:buChar char="•"/>
            </a:pPr>
            <a:r>
              <a:rPr lang="fr-FR" dirty="0"/>
              <a:t>Offrir des activités adaptées pour soutenir les familles des enfants astreints au travail des enfants.  </a:t>
            </a:r>
          </a:p>
          <a:p>
            <a:pPr marL="228600" lvl="0" indent="-228600" algn="l" rtl="0">
              <a:lnSpc>
                <a:spcPct val="90000"/>
              </a:lnSpc>
              <a:spcBef>
                <a:spcPts val="0"/>
              </a:spcBef>
              <a:spcAft>
                <a:spcPts val="0"/>
              </a:spcAft>
              <a:buSzPts val="2800"/>
              <a:buChar char="•"/>
            </a:pPr>
            <a:r>
              <a:rPr lang="fr-FR" dirty="0"/>
              <a:t>Aider les familles dont les enfants sont en situation de ou à risque de travail des enfants pour qu'elles soient incluses dans des interventions plus larges de renforcement des familles dans tous les secteurs (SAMS, éducation, DPE, protection de l'enfance). </a:t>
            </a:r>
          </a:p>
          <a:p>
            <a:pPr marL="228600" lvl="0" indent="-228600" algn="l" rtl="0">
              <a:lnSpc>
                <a:spcPct val="90000"/>
              </a:lnSpc>
              <a:spcBef>
                <a:spcPts val="0"/>
              </a:spcBef>
              <a:spcAft>
                <a:spcPts val="0"/>
              </a:spcAft>
              <a:buSzPts val="2800"/>
              <a:buChar char="•"/>
            </a:pPr>
            <a:r>
              <a:rPr lang="fr-FR" dirty="0"/>
              <a:t>Intégrer les messages clés et les stratégies de sensibilisation au travail des enfants dans des programmes plus larges de renforcement des familles</a:t>
            </a:r>
            <a:endParaRPr dirty="0"/>
          </a:p>
        </p:txBody>
      </p:sp>
      <p:sp>
        <p:nvSpPr>
          <p:cNvPr id="293" name="Google Shape;293;p10"/>
          <p:cNvSpPr txBox="1">
            <a:spLocks noGrp="1"/>
          </p:cNvSpPr>
          <p:nvPr>
            <p:ph type="body" idx="3"/>
          </p:nvPr>
        </p:nvSpPr>
        <p:spPr>
          <a:xfrm>
            <a:off x="0" y="528638"/>
            <a:ext cx="3574473"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dirty="0"/>
              <a:t>APPROCHES POUR RENFORCER LES FAMILLES</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11"/>
          <p:cNvSpPr txBox="1">
            <a:spLocks noGrp="1"/>
          </p:cNvSpPr>
          <p:nvPr>
            <p:ph type="body" idx="1"/>
          </p:nvPr>
        </p:nvSpPr>
        <p:spPr>
          <a:xfrm>
            <a:off x="4054793" y="363941"/>
            <a:ext cx="7932160" cy="1271587"/>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rgbClr val="026794"/>
              </a:buClr>
              <a:buSzPts val="3200"/>
              <a:buNone/>
            </a:pPr>
            <a:r>
              <a:rPr lang="fr-FR" dirty="0"/>
              <a:t>ACTIVITÉS DE SOUTIEN AUX PARENTS D’ENFANTS EN SITUATION DE TRAVAIL DES ENFANTS</a:t>
            </a:r>
            <a:endParaRPr lang="en-US" dirty="0"/>
          </a:p>
        </p:txBody>
      </p:sp>
      <p:sp>
        <p:nvSpPr>
          <p:cNvPr id="300" name="Google Shape;300;p11"/>
          <p:cNvSpPr txBox="1">
            <a:spLocks noGrp="1"/>
          </p:cNvSpPr>
          <p:nvPr>
            <p:ph type="body" idx="2"/>
          </p:nvPr>
        </p:nvSpPr>
        <p:spPr>
          <a:xfrm>
            <a:off x="3880744" y="1635528"/>
            <a:ext cx="8106209" cy="5222472"/>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SzPts val="2800"/>
              <a:buChar char="•"/>
            </a:pPr>
            <a:r>
              <a:rPr lang="fr-FR" dirty="0"/>
              <a:t>Séances d'éducation parentale </a:t>
            </a:r>
          </a:p>
          <a:p>
            <a:pPr marL="228600" lvl="0" indent="-228600" algn="l" rtl="0">
              <a:lnSpc>
                <a:spcPct val="90000"/>
              </a:lnSpc>
              <a:spcBef>
                <a:spcPts val="0"/>
              </a:spcBef>
              <a:spcAft>
                <a:spcPts val="0"/>
              </a:spcAft>
              <a:buSzPts val="2800"/>
              <a:buChar char="•"/>
            </a:pPr>
            <a:r>
              <a:rPr lang="fr-FR" dirty="0"/>
              <a:t>Interventions psychosociales et de santé mentale </a:t>
            </a:r>
          </a:p>
          <a:p>
            <a:pPr marL="228600" lvl="0" indent="-228600" algn="l" rtl="0">
              <a:lnSpc>
                <a:spcPct val="90000"/>
              </a:lnSpc>
              <a:spcBef>
                <a:spcPts val="0"/>
              </a:spcBef>
              <a:spcAft>
                <a:spcPts val="0"/>
              </a:spcAft>
              <a:buSzPts val="2800"/>
              <a:buChar char="•"/>
            </a:pPr>
            <a:r>
              <a:rPr lang="fr-FR" dirty="0"/>
              <a:t>Activités parents-enfants ou événements sociaux familiaux</a:t>
            </a:r>
          </a:p>
          <a:p>
            <a:pPr marL="228600" lvl="0" indent="-228600" algn="l" rtl="0">
              <a:lnSpc>
                <a:spcPct val="90000"/>
              </a:lnSpc>
              <a:spcBef>
                <a:spcPts val="0"/>
              </a:spcBef>
              <a:spcAft>
                <a:spcPts val="0"/>
              </a:spcAft>
              <a:buSzPts val="2800"/>
              <a:buChar char="•"/>
            </a:pPr>
            <a:r>
              <a:rPr lang="fr-FR" dirty="0"/>
              <a:t>Groupes de soutien entre parents</a:t>
            </a:r>
          </a:p>
          <a:p>
            <a:pPr marL="228600" lvl="0" indent="-228600" algn="l" rtl="0">
              <a:lnSpc>
                <a:spcPct val="90000"/>
              </a:lnSpc>
              <a:spcBef>
                <a:spcPts val="0"/>
              </a:spcBef>
              <a:spcAft>
                <a:spcPts val="0"/>
              </a:spcAft>
              <a:buSzPts val="2800"/>
              <a:buChar char="•"/>
            </a:pPr>
            <a:r>
              <a:rPr lang="fr-FR" dirty="0"/>
              <a:t>Stratégies de réduction des préjudices et alternatives </a:t>
            </a:r>
          </a:p>
          <a:p>
            <a:pPr marL="228600" lvl="0" indent="-228600" algn="l" rtl="0">
              <a:lnSpc>
                <a:spcPct val="90000"/>
              </a:lnSpc>
              <a:spcBef>
                <a:spcPts val="0"/>
              </a:spcBef>
              <a:spcAft>
                <a:spcPts val="0"/>
              </a:spcAft>
              <a:buSzPts val="2800"/>
              <a:buChar char="•"/>
            </a:pPr>
            <a:r>
              <a:rPr lang="fr-FR" dirty="0"/>
              <a:t>Soutien aux tuteurs adolescents dans les PFTE et le travail des enfants, notamment en matière d'accès et de participation</a:t>
            </a:r>
          </a:p>
          <a:p>
            <a:pPr marL="228600" lvl="0" indent="-228600" algn="l" rtl="0">
              <a:lnSpc>
                <a:spcPct val="90000"/>
              </a:lnSpc>
              <a:spcBef>
                <a:spcPts val="0"/>
              </a:spcBef>
              <a:spcAft>
                <a:spcPts val="0"/>
              </a:spcAft>
              <a:buSzPts val="2800"/>
              <a:buChar char="•"/>
            </a:pPr>
            <a:r>
              <a:rPr lang="fr-FR" dirty="0"/>
              <a:t>Accès aux opportunités économiques, aux filets de sécurité sociale, à la SAMS, à la génération de revenus</a:t>
            </a:r>
            <a:endParaRPr dirty="0"/>
          </a:p>
        </p:txBody>
      </p:sp>
      <p:sp>
        <p:nvSpPr>
          <p:cNvPr id="301" name="Google Shape;301;p11"/>
          <p:cNvSpPr txBox="1">
            <a:spLocks noGrp="1"/>
          </p:cNvSpPr>
          <p:nvPr>
            <p:ph type="body" idx="3"/>
          </p:nvPr>
        </p:nvSpPr>
        <p:spPr>
          <a:xfrm>
            <a:off x="0" y="528638"/>
            <a:ext cx="3707475"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dirty="0"/>
              <a:t>APPROCHES POUR RENFORCER LES FAMILLES</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12"/>
          <p:cNvSpPr txBox="1">
            <a:spLocks noGrp="1"/>
          </p:cNvSpPr>
          <p:nvPr>
            <p:ph type="body" idx="1"/>
          </p:nvPr>
        </p:nvSpPr>
        <p:spPr>
          <a:xfrm>
            <a:off x="4100512" y="528638"/>
            <a:ext cx="7661181" cy="57019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26794"/>
              </a:buClr>
              <a:buSzPts val="3200"/>
              <a:buNone/>
            </a:pPr>
            <a:r>
              <a:rPr lang="fr-FR" sz="2400" dirty="0"/>
              <a:t>TRAVAIL DES ENFANTS AU SEIN DES FAMILLES</a:t>
            </a:r>
            <a:endParaRPr sz="2400" dirty="0"/>
          </a:p>
        </p:txBody>
      </p:sp>
      <p:sp>
        <p:nvSpPr>
          <p:cNvPr id="308" name="Google Shape;308;p12"/>
          <p:cNvSpPr txBox="1">
            <a:spLocks noGrp="1"/>
          </p:cNvSpPr>
          <p:nvPr>
            <p:ph type="body" idx="2"/>
          </p:nvPr>
        </p:nvSpPr>
        <p:spPr>
          <a:xfrm>
            <a:off x="4100513" y="1156380"/>
            <a:ext cx="7997061" cy="566322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1"/>
              </a:buClr>
              <a:buSzPts val="2800"/>
              <a:buChar char="•"/>
            </a:pPr>
            <a:r>
              <a:rPr lang="fr-FR" dirty="0"/>
              <a:t>Comprendre les causes du travail des enfants dans les ménages</a:t>
            </a:r>
          </a:p>
          <a:p>
            <a:pPr marL="228600" lvl="0" indent="-228600" algn="l" rtl="0">
              <a:lnSpc>
                <a:spcPct val="90000"/>
              </a:lnSpc>
              <a:spcBef>
                <a:spcPts val="0"/>
              </a:spcBef>
              <a:spcAft>
                <a:spcPts val="0"/>
              </a:spcAft>
              <a:buClr>
                <a:schemeClr val="accent1"/>
              </a:buClr>
              <a:buSzPts val="2800"/>
              <a:buChar char="•"/>
            </a:pPr>
            <a:r>
              <a:rPr lang="fr-FR" dirty="0"/>
              <a:t>Les familles peuvent cacher certains aspects du travail </a:t>
            </a:r>
            <a:r>
              <a:rPr lang="en-GB" dirty="0"/>
              <a:t>–</a:t>
            </a:r>
            <a:r>
              <a:rPr lang="fr-FR" dirty="0"/>
              <a:t> il faut supposer que ce n'est pas toujours « l'histoire complète » qui est racontée </a:t>
            </a:r>
            <a:r>
              <a:rPr lang="en-GB" dirty="0"/>
              <a:t>–</a:t>
            </a:r>
            <a:r>
              <a:rPr lang="fr-FR" dirty="0"/>
              <a:t> essayer de : </a:t>
            </a:r>
          </a:p>
          <a:p>
            <a:pPr marL="685800" lvl="1" indent="-228600">
              <a:spcBef>
                <a:spcPts val="0"/>
              </a:spcBef>
              <a:buSzPts val="2800"/>
            </a:pPr>
            <a:r>
              <a:rPr lang="fr-FR" dirty="0"/>
              <a:t>Travailler en étroite collaboration avec les enfants et les tuteurs. </a:t>
            </a:r>
          </a:p>
          <a:p>
            <a:pPr marL="685800" lvl="1" indent="-228600">
              <a:spcBef>
                <a:spcPts val="0"/>
              </a:spcBef>
              <a:buSzPts val="2800"/>
            </a:pPr>
            <a:r>
              <a:rPr lang="fr-FR" dirty="0"/>
              <a:t>Parler aux enfants de manière indépendante, poser des questions d'approfondissement, utiliser des moyens favorables aux enfants, vérifier les sources. </a:t>
            </a:r>
          </a:p>
          <a:p>
            <a:pPr marL="685800" lvl="1" indent="-228600">
              <a:spcBef>
                <a:spcPts val="0"/>
              </a:spcBef>
              <a:buSzPts val="2800"/>
            </a:pPr>
            <a:r>
              <a:rPr lang="fr-FR" dirty="0"/>
              <a:t>Instaurer un climat de confiance, créer des relations utiles et non culpabilisantes 	</a:t>
            </a:r>
          </a:p>
          <a:p>
            <a:pPr marL="228600" lvl="0" indent="-76200" algn="l" rtl="0">
              <a:lnSpc>
                <a:spcPct val="90000"/>
              </a:lnSpc>
              <a:spcBef>
                <a:spcPts val="1000"/>
              </a:spcBef>
              <a:spcAft>
                <a:spcPts val="0"/>
              </a:spcAft>
              <a:buClr>
                <a:schemeClr val="accent1"/>
              </a:buClr>
              <a:buSzPts val="2400"/>
              <a:buNone/>
            </a:pPr>
            <a:endParaRPr sz="2400" dirty="0"/>
          </a:p>
        </p:txBody>
      </p:sp>
      <p:sp>
        <p:nvSpPr>
          <p:cNvPr id="309" name="Google Shape;309;p12"/>
          <p:cNvSpPr txBox="1">
            <a:spLocks noGrp="1"/>
          </p:cNvSpPr>
          <p:nvPr>
            <p:ph type="body" idx="3"/>
          </p:nvPr>
        </p:nvSpPr>
        <p:spPr>
          <a:xfrm>
            <a:off x="1" y="528638"/>
            <a:ext cx="3557846"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dirty="0"/>
              <a:t>APPROCHES POUR RENFORCER LES FAMILLES</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13"/>
          <p:cNvSpPr txBox="1">
            <a:spLocks noGrp="1"/>
          </p:cNvSpPr>
          <p:nvPr>
            <p:ph type="body" idx="1"/>
          </p:nvPr>
        </p:nvSpPr>
        <p:spPr>
          <a:xfrm>
            <a:off x="4100513" y="528638"/>
            <a:ext cx="7300912" cy="570199"/>
          </a:xfrm>
          <a:prstGeom prst="rect">
            <a:avLst/>
          </a:prstGeom>
          <a:noFill/>
          <a:ln>
            <a:noFill/>
          </a:ln>
        </p:spPr>
        <p:txBody>
          <a:bodyPr spcFirstLastPara="1" wrap="square" lIns="91425" tIns="45700" rIns="91425" bIns="45700" anchor="t" anchorCtr="0">
            <a:normAutofit fontScale="70000" lnSpcReduction="20000"/>
          </a:bodyPr>
          <a:lstStyle/>
          <a:p>
            <a:pPr marL="0" lvl="0" indent="0" algn="l" rtl="0">
              <a:lnSpc>
                <a:spcPct val="90000"/>
              </a:lnSpc>
              <a:spcBef>
                <a:spcPts val="0"/>
              </a:spcBef>
              <a:spcAft>
                <a:spcPts val="0"/>
              </a:spcAft>
              <a:buClr>
                <a:srgbClr val="026794"/>
              </a:buClr>
              <a:buSzPts val="3200"/>
              <a:buNone/>
            </a:pPr>
            <a:r>
              <a:rPr lang="fr-FR" dirty="0"/>
              <a:t>TRAVAIL DES ENFANTS AU SEIN DES FAMILLES</a:t>
            </a:r>
          </a:p>
        </p:txBody>
      </p:sp>
      <p:sp>
        <p:nvSpPr>
          <p:cNvPr id="316" name="Google Shape;316;p13"/>
          <p:cNvSpPr txBox="1">
            <a:spLocks noGrp="1"/>
          </p:cNvSpPr>
          <p:nvPr>
            <p:ph type="body" idx="2"/>
          </p:nvPr>
        </p:nvSpPr>
        <p:spPr>
          <a:xfrm>
            <a:off x="4100513" y="1156380"/>
            <a:ext cx="7997061" cy="566322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1"/>
              </a:buClr>
              <a:buSzPts val="2800"/>
              <a:buChar char="•"/>
            </a:pPr>
            <a:r>
              <a:rPr lang="fr-FR" dirty="0"/>
              <a:t>Pour les activités illicites et les PFTE : suivre les POS, la gestion de cas, la police et les forces de l'ordre si nécessaire</a:t>
            </a:r>
            <a:endParaRPr lang="en-US" dirty="0"/>
          </a:p>
          <a:p>
            <a:pPr marL="228600" lvl="0" indent="-228600" algn="l" rtl="0">
              <a:lnSpc>
                <a:spcPct val="90000"/>
              </a:lnSpc>
              <a:spcBef>
                <a:spcPts val="1000"/>
              </a:spcBef>
              <a:spcAft>
                <a:spcPts val="0"/>
              </a:spcAft>
              <a:buClr>
                <a:schemeClr val="accent1"/>
              </a:buClr>
              <a:buSzPts val="2800"/>
              <a:buChar char="•"/>
            </a:pPr>
            <a:r>
              <a:rPr lang="fr-FR" dirty="0"/>
              <a:t>Programme multisectoriel de soutien et d'intervention pour les tuteurs</a:t>
            </a:r>
            <a:endParaRPr lang="en-US" dirty="0"/>
          </a:p>
          <a:p>
            <a:pPr marL="685800" lvl="1" indent="-228600"/>
            <a:r>
              <a:rPr lang="fr-FR" sz="2800" dirty="0"/>
              <a:t>Gestion de cas, besoins de base et services multisectoriels, médiation, réduction des préjudices, garde d'enfants, DPE, soutien juridique, aborder d'autres risques de protection à domicile </a:t>
            </a:r>
            <a:r>
              <a:rPr lang="en-GB" sz="2800" dirty="0"/>
              <a:t>  </a:t>
            </a:r>
            <a:endParaRPr dirty="0"/>
          </a:p>
          <a:p>
            <a:pPr marL="228600" lvl="0" indent="-228600" algn="l" rtl="0">
              <a:lnSpc>
                <a:spcPct val="90000"/>
              </a:lnSpc>
              <a:spcBef>
                <a:spcPts val="1000"/>
              </a:spcBef>
              <a:spcAft>
                <a:spcPts val="0"/>
              </a:spcAft>
              <a:buClr>
                <a:schemeClr val="accent1"/>
              </a:buClr>
              <a:buSzPts val="2800"/>
              <a:buChar char="•"/>
            </a:pPr>
            <a:r>
              <a:rPr lang="fr-FR" dirty="0"/>
              <a:t>Identifier clairement les changements attendus des tuteurs.</a:t>
            </a:r>
            <a:endParaRPr dirty="0"/>
          </a:p>
        </p:txBody>
      </p:sp>
      <p:sp>
        <p:nvSpPr>
          <p:cNvPr id="317" name="Google Shape;317;p13"/>
          <p:cNvSpPr txBox="1">
            <a:spLocks noGrp="1"/>
          </p:cNvSpPr>
          <p:nvPr>
            <p:ph type="body" idx="3"/>
          </p:nvPr>
        </p:nvSpPr>
        <p:spPr>
          <a:xfrm>
            <a:off x="1" y="528638"/>
            <a:ext cx="3557846"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dirty="0"/>
              <a:t>APPROCHES POUR RENFORCER LES FAMILLES</a:t>
            </a: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14"/>
          <p:cNvSpPr txBox="1">
            <a:spLocks noGrp="1"/>
          </p:cNvSpPr>
          <p:nvPr>
            <p:ph type="body" idx="1"/>
          </p:nvPr>
        </p:nvSpPr>
        <p:spPr>
          <a:xfrm>
            <a:off x="4100513" y="243538"/>
            <a:ext cx="7300912" cy="570199"/>
          </a:xfrm>
          <a:prstGeom prst="rect">
            <a:avLst/>
          </a:prstGeom>
          <a:noFill/>
          <a:ln>
            <a:noFill/>
          </a:ln>
        </p:spPr>
        <p:txBody>
          <a:bodyPr spcFirstLastPara="1" wrap="square" lIns="91425" tIns="45700" rIns="91425" bIns="45700" anchor="t" anchorCtr="0">
            <a:normAutofit fontScale="70000" lnSpcReduction="20000"/>
          </a:bodyPr>
          <a:lstStyle/>
          <a:p>
            <a:pPr marL="0" lvl="0" indent="0" algn="l" rtl="0">
              <a:lnSpc>
                <a:spcPct val="90000"/>
              </a:lnSpc>
              <a:spcBef>
                <a:spcPts val="0"/>
              </a:spcBef>
              <a:spcAft>
                <a:spcPts val="0"/>
              </a:spcAft>
              <a:buClr>
                <a:srgbClr val="026794"/>
              </a:buClr>
              <a:buSzPts val="3200"/>
              <a:buNone/>
            </a:pPr>
            <a:r>
              <a:rPr lang="fr-FR" dirty="0"/>
              <a:t>PROMOUVOIR LE DÉVELOPPEMENT DE LA PETITE ENFANCE</a:t>
            </a:r>
            <a:endParaRPr dirty="0"/>
          </a:p>
        </p:txBody>
      </p:sp>
      <p:sp>
        <p:nvSpPr>
          <p:cNvPr id="324" name="Google Shape;324;p14"/>
          <p:cNvSpPr txBox="1">
            <a:spLocks noGrp="1"/>
          </p:cNvSpPr>
          <p:nvPr>
            <p:ph type="body" idx="2"/>
          </p:nvPr>
        </p:nvSpPr>
        <p:spPr>
          <a:xfrm>
            <a:off x="4100513" y="1327776"/>
            <a:ext cx="7919691" cy="5663228"/>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90000"/>
              </a:lnSpc>
              <a:spcBef>
                <a:spcPts val="0"/>
              </a:spcBef>
              <a:spcAft>
                <a:spcPts val="0"/>
              </a:spcAft>
              <a:buClr>
                <a:schemeClr val="accent1"/>
              </a:buClr>
              <a:buSzPts val="2800"/>
              <a:buChar char="•"/>
            </a:pPr>
            <a:r>
              <a:rPr lang="fr-FR" dirty="0"/>
              <a:t>Prise en charge et éducation parentale réactive</a:t>
            </a:r>
          </a:p>
          <a:p>
            <a:pPr marL="228600" lvl="0" indent="-228600" algn="l" rtl="0">
              <a:lnSpc>
                <a:spcPct val="90000"/>
              </a:lnSpc>
              <a:spcBef>
                <a:spcPts val="0"/>
              </a:spcBef>
              <a:spcAft>
                <a:spcPts val="0"/>
              </a:spcAft>
              <a:buClr>
                <a:schemeClr val="accent1"/>
              </a:buClr>
              <a:buSzPts val="2800"/>
              <a:buChar char="•"/>
            </a:pPr>
            <a:r>
              <a:rPr lang="fr-FR" dirty="0"/>
              <a:t>Augmentent les chances de terminer leurs études </a:t>
            </a:r>
          </a:p>
          <a:p>
            <a:pPr marL="228600" lvl="0" indent="-228600" algn="l" rtl="0">
              <a:lnSpc>
                <a:spcPct val="90000"/>
              </a:lnSpc>
              <a:spcBef>
                <a:spcPts val="0"/>
              </a:spcBef>
              <a:spcAft>
                <a:spcPts val="0"/>
              </a:spcAft>
              <a:buClr>
                <a:schemeClr val="accent1"/>
              </a:buClr>
              <a:buSzPts val="2800"/>
              <a:buChar char="•"/>
            </a:pPr>
            <a:r>
              <a:rPr lang="fr-FR" dirty="0"/>
              <a:t>Permettent aux tuteurs de travailler et d'améliorer leur situation économique, réduire la dépendance à l'égard du travail des enfants.</a:t>
            </a:r>
          </a:p>
          <a:p>
            <a:pPr marL="228600" lvl="0" indent="-228600" algn="l" rtl="0">
              <a:lnSpc>
                <a:spcPct val="90000"/>
              </a:lnSpc>
              <a:spcBef>
                <a:spcPts val="0"/>
              </a:spcBef>
              <a:spcAft>
                <a:spcPts val="0"/>
              </a:spcAft>
              <a:buClr>
                <a:schemeClr val="accent1"/>
              </a:buClr>
              <a:buSzPts val="2800"/>
              <a:buChar char="•"/>
            </a:pPr>
            <a:r>
              <a:rPr lang="fr-FR" dirty="0"/>
              <a:t>Partie intégrante d'une réponse globale au travail des enfants</a:t>
            </a:r>
          </a:p>
          <a:p>
            <a:pPr marL="228600" lvl="0" indent="-228600" algn="l" rtl="0">
              <a:lnSpc>
                <a:spcPct val="90000"/>
              </a:lnSpc>
              <a:spcBef>
                <a:spcPts val="0"/>
              </a:spcBef>
              <a:spcAft>
                <a:spcPts val="0"/>
              </a:spcAft>
              <a:buClr>
                <a:schemeClr val="accent1"/>
              </a:buClr>
              <a:buSzPts val="2800"/>
              <a:buChar char="•"/>
            </a:pPr>
            <a:r>
              <a:rPr lang="fr-FR" dirty="0"/>
              <a:t>Optimal pour le développement du cerveau, la cognition, la motivation pour l'apprentissage, la transition vers la première école.</a:t>
            </a:r>
          </a:p>
          <a:p>
            <a:pPr marL="228600" lvl="0" indent="-228600" algn="l" rtl="0">
              <a:lnSpc>
                <a:spcPct val="90000"/>
              </a:lnSpc>
              <a:spcBef>
                <a:spcPts val="0"/>
              </a:spcBef>
              <a:spcAft>
                <a:spcPts val="0"/>
              </a:spcAft>
              <a:buClr>
                <a:schemeClr val="accent1"/>
              </a:buClr>
              <a:buSzPts val="2800"/>
              <a:buChar char="•"/>
            </a:pPr>
            <a:r>
              <a:rPr lang="fr-FR" dirty="0"/>
              <a:t>Les enfants développent des compétences pour leur vie future </a:t>
            </a:r>
          </a:p>
          <a:p>
            <a:pPr marL="228600" lvl="0" indent="-228600" algn="l" rtl="0">
              <a:lnSpc>
                <a:spcPct val="90000"/>
              </a:lnSpc>
              <a:spcBef>
                <a:spcPts val="0"/>
              </a:spcBef>
              <a:spcAft>
                <a:spcPts val="0"/>
              </a:spcAft>
              <a:buClr>
                <a:schemeClr val="accent1"/>
              </a:buClr>
              <a:buSzPts val="2800"/>
              <a:buChar char="•"/>
            </a:pPr>
            <a:r>
              <a:rPr lang="fr-FR" dirty="0"/>
              <a:t>Réduisent les responsabilités liées à la garde des enfants, permettent l'accès à l'éducation parentale, etc. </a:t>
            </a:r>
          </a:p>
          <a:p>
            <a:pPr marL="228600" lvl="0" indent="-228600" algn="l" rtl="0">
              <a:lnSpc>
                <a:spcPct val="90000"/>
              </a:lnSpc>
              <a:spcBef>
                <a:spcPts val="0"/>
              </a:spcBef>
              <a:spcAft>
                <a:spcPts val="0"/>
              </a:spcAft>
              <a:buClr>
                <a:schemeClr val="accent1"/>
              </a:buClr>
              <a:buSzPts val="2800"/>
              <a:buChar char="•"/>
            </a:pPr>
            <a:r>
              <a:rPr lang="fr-FR" dirty="0"/>
              <a:t>Améliorent les compétences parentales et la valeur de l'éducation</a:t>
            </a:r>
            <a:r>
              <a:rPr lang="en-GB" dirty="0"/>
              <a:t> </a:t>
            </a:r>
            <a:endParaRPr dirty="0"/>
          </a:p>
          <a:p>
            <a:pPr marL="0" lvl="0" indent="0" algn="l" rtl="0">
              <a:lnSpc>
                <a:spcPct val="90000"/>
              </a:lnSpc>
              <a:spcBef>
                <a:spcPts val="1000"/>
              </a:spcBef>
              <a:spcAft>
                <a:spcPts val="0"/>
              </a:spcAft>
              <a:buSzPts val="2800"/>
              <a:buNone/>
            </a:pPr>
            <a:endParaRPr dirty="0"/>
          </a:p>
        </p:txBody>
      </p:sp>
      <p:sp>
        <p:nvSpPr>
          <p:cNvPr id="325" name="Google Shape;325;p14"/>
          <p:cNvSpPr txBox="1">
            <a:spLocks noGrp="1"/>
          </p:cNvSpPr>
          <p:nvPr>
            <p:ph type="body" idx="3"/>
          </p:nvPr>
        </p:nvSpPr>
        <p:spPr>
          <a:xfrm>
            <a:off x="1" y="528638"/>
            <a:ext cx="3557846"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dirty="0"/>
              <a:t>APPROCHES POUR RENFORCER LES FAMILLES</a:t>
            </a: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15"/>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fr-FR" dirty="0"/>
              <a:t>PRISE EN CHARGE ALTERATIVE DES ENFANTS DANS LES PFTE</a:t>
            </a:r>
            <a:endParaRPr dirty="0"/>
          </a:p>
        </p:txBody>
      </p:sp>
      <p:sp>
        <p:nvSpPr>
          <p:cNvPr id="332" name="Google Shape;332;p15"/>
          <p:cNvSpPr txBox="1">
            <a:spLocks noGrp="1"/>
          </p:cNvSpPr>
          <p:nvPr>
            <p:ph type="body" idx="2"/>
          </p:nvPr>
        </p:nvSpPr>
        <p:spPr>
          <a:xfrm>
            <a:off x="4100513" y="1863852"/>
            <a:ext cx="7300912" cy="4994148"/>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Clr>
                <a:schemeClr val="accent1"/>
              </a:buClr>
              <a:buSzPts val="2800"/>
              <a:buChar char="•"/>
            </a:pPr>
            <a:r>
              <a:rPr lang="fr-FR" dirty="0"/>
              <a:t>À court ou à long terme pour les enfants retirés des PFTE </a:t>
            </a:r>
          </a:p>
          <a:p>
            <a:pPr marL="228600" lvl="0" indent="-228600" algn="l" rtl="0">
              <a:lnSpc>
                <a:spcPct val="90000"/>
              </a:lnSpc>
              <a:spcBef>
                <a:spcPts val="0"/>
              </a:spcBef>
              <a:spcAft>
                <a:spcPts val="0"/>
              </a:spcAft>
              <a:buClr>
                <a:schemeClr val="accent1"/>
              </a:buClr>
              <a:buSzPts val="2800"/>
              <a:buChar char="•"/>
            </a:pPr>
            <a:r>
              <a:rPr lang="fr-FR" dirty="0"/>
              <a:t>Gestion de cas, intérêt supérieur, directives nationales/internationales, ressources adéquates.</a:t>
            </a:r>
          </a:p>
          <a:p>
            <a:pPr marL="228600" lvl="0" indent="-228600" algn="l" rtl="0">
              <a:lnSpc>
                <a:spcPct val="90000"/>
              </a:lnSpc>
              <a:spcBef>
                <a:spcPts val="0"/>
              </a:spcBef>
              <a:spcAft>
                <a:spcPts val="0"/>
              </a:spcAft>
              <a:buClr>
                <a:schemeClr val="accent1"/>
              </a:buClr>
              <a:buSzPts val="2800"/>
              <a:buChar char="•"/>
            </a:pPr>
            <a:r>
              <a:rPr lang="fr-FR" dirty="0"/>
              <a:t>Suivi étroit de la situation de vie et de travail pour les enfants en prise en charge alternative.</a:t>
            </a:r>
          </a:p>
          <a:p>
            <a:pPr marL="228600" lvl="0" indent="-228600" algn="l" rtl="0">
              <a:lnSpc>
                <a:spcPct val="90000"/>
              </a:lnSpc>
              <a:spcBef>
                <a:spcPts val="0"/>
              </a:spcBef>
              <a:spcAft>
                <a:spcPts val="0"/>
              </a:spcAft>
              <a:buClr>
                <a:schemeClr val="accent1"/>
              </a:buClr>
              <a:buSzPts val="2800"/>
              <a:buChar char="•"/>
            </a:pPr>
            <a:r>
              <a:rPr lang="fr-FR" dirty="0"/>
              <a:t>Soutenir les adolescents pour qu'ils accèdent à un travail décent (voies d'accès)  </a:t>
            </a:r>
          </a:p>
          <a:p>
            <a:pPr marL="228600" lvl="0" indent="-228600" algn="l" rtl="0">
              <a:lnSpc>
                <a:spcPct val="90000"/>
              </a:lnSpc>
              <a:spcBef>
                <a:spcPts val="0"/>
              </a:spcBef>
              <a:spcAft>
                <a:spcPts val="0"/>
              </a:spcAft>
              <a:buClr>
                <a:schemeClr val="accent1"/>
              </a:buClr>
              <a:buSzPts val="2800"/>
              <a:buChar char="•"/>
            </a:pPr>
            <a:r>
              <a:rPr lang="fr-FR" dirty="0"/>
              <a:t>Tenir compte du genre et de l'âge </a:t>
            </a:r>
          </a:p>
          <a:p>
            <a:pPr marL="228600" lvl="0" indent="-228600" algn="l" rtl="0">
              <a:lnSpc>
                <a:spcPct val="90000"/>
              </a:lnSpc>
              <a:spcBef>
                <a:spcPts val="0"/>
              </a:spcBef>
              <a:spcAft>
                <a:spcPts val="0"/>
              </a:spcAft>
              <a:buClr>
                <a:schemeClr val="accent1"/>
              </a:buClr>
              <a:buSzPts val="2800"/>
              <a:buChar char="•"/>
            </a:pPr>
            <a:r>
              <a:rPr lang="fr-FR" dirty="0"/>
              <a:t>Ensemble holistique de mesures de soutien</a:t>
            </a:r>
            <a:r>
              <a:rPr lang="en-GB" dirty="0"/>
              <a:t> </a:t>
            </a:r>
            <a:endParaRPr dirty="0"/>
          </a:p>
          <a:p>
            <a:pPr marL="228600" lvl="0" indent="-50800" algn="l" rtl="0">
              <a:lnSpc>
                <a:spcPct val="90000"/>
              </a:lnSpc>
              <a:spcBef>
                <a:spcPts val="1000"/>
              </a:spcBef>
              <a:spcAft>
                <a:spcPts val="0"/>
              </a:spcAft>
              <a:buClr>
                <a:schemeClr val="accent1"/>
              </a:buClr>
              <a:buSzPts val="2800"/>
              <a:buNone/>
            </a:pPr>
            <a:endParaRPr dirty="0"/>
          </a:p>
        </p:txBody>
      </p:sp>
      <p:sp>
        <p:nvSpPr>
          <p:cNvPr id="333" name="Google Shape;333;p15"/>
          <p:cNvSpPr txBox="1">
            <a:spLocks noGrp="1"/>
          </p:cNvSpPr>
          <p:nvPr>
            <p:ph type="body" idx="3"/>
          </p:nvPr>
        </p:nvSpPr>
        <p:spPr>
          <a:xfrm>
            <a:off x="0" y="528638"/>
            <a:ext cx="3389808"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fr-FR" dirty="0"/>
              <a:t>APPROCHES POUR RENFORCER LES FAMILLES</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1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en-GB" dirty="0"/>
              <a:t>ACTIVITÉ : PARTIE 1</a:t>
            </a:r>
            <a:endParaRPr dirty="0"/>
          </a:p>
        </p:txBody>
      </p:sp>
      <p:sp>
        <p:nvSpPr>
          <p:cNvPr id="340" name="Google Shape;340;p16"/>
          <p:cNvSpPr txBox="1">
            <a:spLocks noGrp="1"/>
          </p:cNvSpPr>
          <p:nvPr>
            <p:ph type="body" idx="1"/>
          </p:nvPr>
        </p:nvSpPr>
        <p:spPr>
          <a:xfrm>
            <a:off x="656021" y="1801194"/>
            <a:ext cx="10820015" cy="48577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800"/>
              <a:buNone/>
            </a:pPr>
            <a:r>
              <a:rPr lang="en-GB" dirty="0"/>
              <a:t>Dans votre groupe : </a:t>
            </a:r>
            <a:endParaRPr dirty="0"/>
          </a:p>
        </p:txBody>
      </p:sp>
      <p:sp>
        <p:nvSpPr>
          <p:cNvPr id="341" name="Google Shape;341;p16"/>
          <p:cNvSpPr txBox="1">
            <a:spLocks noGrp="1"/>
          </p:cNvSpPr>
          <p:nvPr>
            <p:ph type="body" idx="2"/>
          </p:nvPr>
        </p:nvSpPr>
        <p:spPr>
          <a:xfrm>
            <a:off x="656021" y="2397475"/>
            <a:ext cx="10820015" cy="3878263"/>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SzPts val="2600"/>
              <a:buChar char="•"/>
            </a:pPr>
            <a:r>
              <a:rPr lang="fr-FR" sz="2600" dirty="0"/>
              <a:t>Élaborez les grandes lignes d'une séance de 90 minutes sur l'</a:t>
            </a:r>
            <a:r>
              <a:rPr lang="fr-FR" sz="2800" dirty="0"/>
              <a:t>é</a:t>
            </a:r>
            <a:r>
              <a:rPr lang="fr-FR" sz="2600" dirty="0"/>
              <a:t>ducation parentale dans le cadre d'une discussion sur le travail des enfants. Réfléchissez sur :</a:t>
            </a:r>
          </a:p>
          <a:p>
            <a:pPr marL="685800" lvl="1" indent="-228600">
              <a:spcBef>
                <a:spcPts val="0"/>
              </a:spcBef>
              <a:buSzPts val="2600"/>
            </a:pPr>
            <a:r>
              <a:rPr lang="fr-FR" sz="2200" dirty="0"/>
              <a:t>Les éléments et messages clés pour la prévention et la réponse </a:t>
            </a:r>
          </a:p>
          <a:p>
            <a:pPr marL="685800" lvl="1" indent="-228600">
              <a:spcBef>
                <a:spcPts val="0"/>
              </a:spcBef>
              <a:buSzPts val="2600"/>
            </a:pPr>
            <a:r>
              <a:rPr lang="fr-FR" sz="2200" dirty="0"/>
              <a:t>Les différences pour les parents de diverses ethnies, contextes, lieux, religions</a:t>
            </a:r>
          </a:p>
          <a:p>
            <a:pPr marL="685800" lvl="1" indent="-228600">
              <a:spcBef>
                <a:spcPts val="0"/>
              </a:spcBef>
              <a:buSzPts val="2600"/>
            </a:pPr>
            <a:r>
              <a:rPr lang="fr-FR" sz="2200" dirty="0"/>
              <a:t>Les différences selon que les participants ont des enfants plus âgés ou plus jeunes, des enfants en situation de travail des enfants ou dans les PFTE, des enfants à risque de travail des enfants ou des enfants qui ne travaillent pas.</a:t>
            </a:r>
          </a:p>
          <a:p>
            <a:pPr marL="228600" lvl="0" indent="-228600" algn="l" rtl="0">
              <a:lnSpc>
                <a:spcPct val="90000"/>
              </a:lnSpc>
              <a:spcBef>
                <a:spcPts val="0"/>
              </a:spcBef>
              <a:spcAft>
                <a:spcPts val="0"/>
              </a:spcAft>
              <a:buSzPts val="2600"/>
              <a:buChar char="•"/>
            </a:pPr>
            <a:r>
              <a:rPr lang="fr-FR" sz="2600" dirty="0"/>
              <a:t>Vous avez 20 minutes. </a:t>
            </a:r>
          </a:p>
          <a:p>
            <a:pPr marL="228600" lvl="0" indent="-228600" algn="l" rtl="0">
              <a:lnSpc>
                <a:spcPct val="90000"/>
              </a:lnSpc>
              <a:spcBef>
                <a:spcPts val="0"/>
              </a:spcBef>
              <a:spcAft>
                <a:spcPts val="0"/>
              </a:spcAft>
              <a:buSzPts val="2600"/>
              <a:buChar char="•"/>
            </a:pPr>
            <a:r>
              <a:rPr lang="fr-FR" sz="2600" dirty="0"/>
              <a:t>Faites une discussion en plénière</a:t>
            </a:r>
            <a:r>
              <a:rPr lang="en-GB" sz="2600" dirty="0"/>
              <a:t>. </a:t>
            </a:r>
            <a:endParaRPr dirty="0"/>
          </a:p>
        </p:txBody>
      </p:sp>
      <p:pic>
        <p:nvPicPr>
          <p:cNvPr id="342" name="Google Shape;342;p16"/>
          <p:cNvPicPr preferRelativeResize="0"/>
          <p:nvPr/>
        </p:nvPicPr>
        <p:blipFill rotWithShape="1">
          <a:blip r:embed="rId3">
            <a:alphaModFix/>
          </a:blip>
          <a:srcRect/>
          <a:stretch/>
        </p:blipFill>
        <p:spPr>
          <a:xfrm>
            <a:off x="8471069" y="-286718"/>
            <a:ext cx="3386757" cy="338675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1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en-GB" dirty="0"/>
              <a:t>ACTIVITÉ : PARTIE 2</a:t>
            </a:r>
            <a:endParaRPr dirty="0"/>
          </a:p>
        </p:txBody>
      </p:sp>
      <p:sp>
        <p:nvSpPr>
          <p:cNvPr id="349" name="Google Shape;349;p17"/>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800"/>
              <a:buNone/>
            </a:pPr>
            <a:r>
              <a:rPr lang="en-GB" dirty="0"/>
              <a:t>Dans votre groupe : </a:t>
            </a:r>
            <a:endParaRPr dirty="0"/>
          </a:p>
        </p:txBody>
      </p:sp>
      <p:sp>
        <p:nvSpPr>
          <p:cNvPr id="350" name="Google Shape;350;p17"/>
          <p:cNvSpPr txBox="1">
            <a:spLocks noGrp="1"/>
          </p:cNvSpPr>
          <p:nvPr>
            <p:ph type="body" idx="2"/>
          </p:nvPr>
        </p:nvSpPr>
        <p:spPr>
          <a:xfrm>
            <a:off x="656021" y="2614612"/>
            <a:ext cx="10820015" cy="3212751"/>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SzPts val="2800"/>
              <a:buChar char="•"/>
            </a:pPr>
            <a:r>
              <a:rPr lang="fr-FR" dirty="0"/>
              <a:t>Que proposeriez-vous si vous aviez plus de temps avec les parents ?</a:t>
            </a:r>
          </a:p>
          <a:p>
            <a:pPr marL="685800" lvl="1" indent="-228600">
              <a:spcBef>
                <a:spcPts val="0"/>
              </a:spcBef>
              <a:buSzPts val="2800"/>
            </a:pPr>
            <a:r>
              <a:rPr lang="fr-FR" dirty="0"/>
              <a:t>1 jour</a:t>
            </a:r>
          </a:p>
          <a:p>
            <a:pPr marL="685800" lvl="1" indent="-228600">
              <a:spcBef>
                <a:spcPts val="0"/>
              </a:spcBef>
              <a:buSzPts val="2800"/>
            </a:pPr>
            <a:r>
              <a:rPr lang="fr-FR" dirty="0"/>
              <a:t>Une série de séances sur plusieurs semaines </a:t>
            </a:r>
          </a:p>
          <a:p>
            <a:pPr marL="228600" lvl="0" indent="-228600" algn="l" rtl="0">
              <a:lnSpc>
                <a:spcPct val="90000"/>
              </a:lnSpc>
              <a:spcBef>
                <a:spcPts val="0"/>
              </a:spcBef>
              <a:spcAft>
                <a:spcPts val="0"/>
              </a:spcAft>
              <a:buSzPts val="2800"/>
              <a:buChar char="•"/>
            </a:pPr>
            <a:r>
              <a:rPr lang="fr-FR" dirty="0"/>
              <a:t>Y a-t-il d'autres activités de renforcement de la famille qui, selon vous, seraient nécessaires ou devraient être prioritaires dans ce contexte ? </a:t>
            </a:r>
          </a:p>
          <a:p>
            <a:pPr marL="228600" lvl="0" indent="-228600" algn="l" rtl="0">
              <a:lnSpc>
                <a:spcPct val="90000"/>
              </a:lnSpc>
              <a:spcBef>
                <a:spcPts val="0"/>
              </a:spcBef>
              <a:spcAft>
                <a:spcPts val="0"/>
              </a:spcAft>
              <a:buSzPts val="2800"/>
              <a:buChar char="•"/>
            </a:pPr>
            <a:r>
              <a:rPr lang="fr-FR" dirty="0"/>
              <a:t>Vous avez 20 minutes. </a:t>
            </a:r>
          </a:p>
          <a:p>
            <a:pPr marL="228600" lvl="0" indent="-228600" algn="l" rtl="0">
              <a:lnSpc>
                <a:spcPct val="90000"/>
              </a:lnSpc>
              <a:spcBef>
                <a:spcPts val="0"/>
              </a:spcBef>
              <a:spcAft>
                <a:spcPts val="0"/>
              </a:spcAft>
              <a:buSzPts val="2800"/>
              <a:buChar char="•"/>
            </a:pPr>
            <a:r>
              <a:rPr lang="fr-FR" dirty="0"/>
              <a:t>Discutez en plénière</a:t>
            </a:r>
            <a:r>
              <a:rPr lang="en-GB" dirty="0"/>
              <a:t>. </a:t>
            </a:r>
            <a:endParaRPr dirty="0"/>
          </a:p>
          <a:p>
            <a:pPr marL="685800" lvl="1" indent="-76200" algn="l" rtl="0">
              <a:lnSpc>
                <a:spcPct val="90000"/>
              </a:lnSpc>
              <a:spcBef>
                <a:spcPts val="500"/>
              </a:spcBef>
              <a:spcAft>
                <a:spcPts val="0"/>
              </a:spcAft>
              <a:buSzPts val="2400"/>
              <a:buNone/>
            </a:pPr>
            <a:endParaRPr dirty="0"/>
          </a:p>
          <a:p>
            <a:pPr marL="685800" lvl="1" indent="-76200" algn="l" rtl="0">
              <a:lnSpc>
                <a:spcPct val="90000"/>
              </a:lnSpc>
              <a:spcBef>
                <a:spcPts val="500"/>
              </a:spcBef>
              <a:spcAft>
                <a:spcPts val="0"/>
              </a:spcAft>
              <a:buSzPts val="2400"/>
              <a:buNone/>
            </a:pPr>
            <a:endParaRPr dirty="0"/>
          </a:p>
          <a:p>
            <a:pPr marL="685800" lvl="1" indent="-76200" algn="l" rtl="0">
              <a:lnSpc>
                <a:spcPct val="90000"/>
              </a:lnSpc>
              <a:spcBef>
                <a:spcPts val="500"/>
              </a:spcBef>
              <a:spcAft>
                <a:spcPts val="0"/>
              </a:spcAft>
              <a:buSzPts val="2400"/>
              <a:buNone/>
            </a:pPr>
            <a:endParaRPr dirty="0"/>
          </a:p>
        </p:txBody>
      </p:sp>
      <p:pic>
        <p:nvPicPr>
          <p:cNvPr id="351" name="Google Shape;351;p17"/>
          <p:cNvPicPr preferRelativeResize="0"/>
          <p:nvPr/>
        </p:nvPicPr>
        <p:blipFill rotWithShape="1">
          <a:blip r:embed="rId3">
            <a:alphaModFix/>
          </a:blip>
          <a:srcRect/>
          <a:stretch/>
        </p:blipFill>
        <p:spPr>
          <a:xfrm>
            <a:off x="8471069" y="-252851"/>
            <a:ext cx="3386757" cy="338675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1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fr-FR" dirty="0"/>
              <a:t>SÉANCES D’INFORMATION ET D’ÉDUCATION PARENTALE SUR MESURE </a:t>
            </a:r>
            <a:endParaRPr dirty="0">
              <a:highlight>
                <a:srgbClr val="FFFF00"/>
              </a:highlight>
            </a:endParaRPr>
          </a:p>
        </p:txBody>
      </p:sp>
      <p:sp>
        <p:nvSpPr>
          <p:cNvPr id="358" name="Google Shape;358;p18"/>
          <p:cNvSpPr txBox="1">
            <a:spLocks noGrp="1"/>
          </p:cNvSpPr>
          <p:nvPr>
            <p:ph type="body" idx="2"/>
          </p:nvPr>
        </p:nvSpPr>
        <p:spPr>
          <a:xfrm>
            <a:off x="685992" y="2392205"/>
            <a:ext cx="10820015" cy="3729037"/>
          </a:xfrm>
          <a:prstGeom prst="rect">
            <a:avLst/>
          </a:prstGeom>
          <a:noFill/>
          <a:ln>
            <a:noFill/>
          </a:ln>
        </p:spPr>
        <p:txBody>
          <a:bodyPr spcFirstLastPara="1" wrap="square" lIns="91425" tIns="45700" rIns="91425" bIns="45700" anchor="t" anchorCtr="0">
            <a:normAutofit fontScale="85000" lnSpcReduction="20000"/>
          </a:bodyPr>
          <a:lstStyle/>
          <a:p>
            <a:pPr marL="228600" lvl="0" indent="-228600" algn="l" rtl="0">
              <a:lnSpc>
                <a:spcPct val="90000"/>
              </a:lnSpc>
              <a:spcBef>
                <a:spcPts val="0"/>
              </a:spcBef>
              <a:spcAft>
                <a:spcPts val="0"/>
              </a:spcAft>
              <a:buClr>
                <a:schemeClr val="accent1"/>
              </a:buClr>
              <a:buSzPts val="2800"/>
              <a:buChar char="•"/>
            </a:pPr>
            <a:r>
              <a:rPr lang="fr-FR" dirty="0"/>
              <a:t>Attitudes positives et négatives envers l'enfance, l'école, l'éducation et le travail</a:t>
            </a:r>
            <a:r>
              <a:rPr lang="en-GB" dirty="0"/>
              <a:t> </a:t>
            </a:r>
            <a:endParaRPr dirty="0"/>
          </a:p>
          <a:p>
            <a:pPr marL="228600" lvl="0" indent="-228600" algn="l" rtl="0">
              <a:lnSpc>
                <a:spcPct val="90000"/>
              </a:lnSpc>
              <a:spcBef>
                <a:spcPts val="1000"/>
              </a:spcBef>
              <a:spcAft>
                <a:spcPts val="0"/>
              </a:spcAft>
              <a:buClr>
                <a:schemeClr val="accent1"/>
              </a:buClr>
              <a:buSzPts val="2800"/>
              <a:buChar char="•"/>
            </a:pPr>
            <a:r>
              <a:rPr lang="fr-FR" dirty="0"/>
              <a:t>Besoins et droits des enfants</a:t>
            </a:r>
            <a:r>
              <a:rPr lang="en-GB" dirty="0"/>
              <a:t>  </a:t>
            </a:r>
            <a:endParaRPr dirty="0"/>
          </a:p>
          <a:p>
            <a:pPr marL="228600" lvl="0" indent="-228600" algn="l" rtl="0">
              <a:lnSpc>
                <a:spcPct val="90000"/>
              </a:lnSpc>
              <a:spcBef>
                <a:spcPts val="1000"/>
              </a:spcBef>
              <a:spcAft>
                <a:spcPts val="0"/>
              </a:spcAft>
              <a:buClr>
                <a:schemeClr val="accent1"/>
              </a:buClr>
              <a:buSzPts val="2800"/>
              <a:buChar char="•"/>
            </a:pPr>
            <a:r>
              <a:rPr lang="fr-FR" dirty="0"/>
              <a:t>Normes sociales et de genre positives et néfastes</a:t>
            </a:r>
            <a:r>
              <a:rPr lang="en-GB" dirty="0"/>
              <a:t>  </a:t>
            </a:r>
            <a:endParaRPr dirty="0"/>
          </a:p>
          <a:p>
            <a:pPr marL="228600" lvl="0" indent="-228600" algn="l" rtl="0">
              <a:lnSpc>
                <a:spcPct val="90000"/>
              </a:lnSpc>
              <a:spcBef>
                <a:spcPts val="1000"/>
              </a:spcBef>
              <a:spcAft>
                <a:spcPts val="0"/>
              </a:spcAft>
              <a:buClr>
                <a:schemeClr val="accent1"/>
              </a:buClr>
              <a:buSzPts val="2800"/>
              <a:buChar char="•"/>
            </a:pPr>
            <a:r>
              <a:rPr lang="fr-FR" dirty="0"/>
              <a:t>Lois et politiques relatives au travail des enfants qui s'appliquent aux jeunes travailleurs</a:t>
            </a:r>
            <a:r>
              <a:rPr lang="en-GB" dirty="0"/>
              <a:t>  </a:t>
            </a:r>
            <a:endParaRPr dirty="0"/>
          </a:p>
          <a:p>
            <a:pPr marL="228600" lvl="0" indent="-228600" algn="l" rtl="0">
              <a:lnSpc>
                <a:spcPct val="90000"/>
              </a:lnSpc>
              <a:spcBef>
                <a:spcPts val="1000"/>
              </a:spcBef>
              <a:spcAft>
                <a:spcPts val="0"/>
              </a:spcAft>
              <a:buClr>
                <a:schemeClr val="accent1"/>
              </a:buClr>
              <a:buSzPts val="2800"/>
              <a:buChar char="•"/>
            </a:pPr>
            <a:r>
              <a:rPr lang="fr-FR" dirty="0"/>
              <a:t>Le revenu des ménages et sa relation avec le travail des enfants et les activités productives des adolescents</a:t>
            </a:r>
            <a:endParaRPr dirty="0"/>
          </a:p>
          <a:p>
            <a:pPr marL="228600" lvl="0" indent="-228600" algn="l" rtl="0">
              <a:lnSpc>
                <a:spcPct val="90000"/>
              </a:lnSpc>
              <a:spcBef>
                <a:spcPts val="1000"/>
              </a:spcBef>
              <a:spcAft>
                <a:spcPts val="0"/>
              </a:spcAft>
              <a:buClr>
                <a:schemeClr val="accent1"/>
              </a:buClr>
              <a:buSzPts val="2800"/>
              <a:buChar char="•"/>
            </a:pPr>
            <a:r>
              <a:rPr lang="fr-FR" dirty="0"/>
              <a:t>Le rôle des acteurs responsables et des autres acteurs concernés</a:t>
            </a:r>
            <a:r>
              <a:rPr lang="en-GB" dirty="0"/>
              <a:t>  </a:t>
            </a:r>
            <a:endParaRPr dirty="0"/>
          </a:p>
          <a:p>
            <a:pPr marL="228600" lvl="0" indent="-228600" algn="l" rtl="0">
              <a:lnSpc>
                <a:spcPct val="90000"/>
              </a:lnSpc>
              <a:spcBef>
                <a:spcPts val="1000"/>
              </a:spcBef>
              <a:spcAft>
                <a:spcPts val="0"/>
              </a:spcAft>
              <a:buClr>
                <a:schemeClr val="accent1"/>
              </a:buClr>
              <a:buSzPts val="2800"/>
              <a:buChar char="•"/>
            </a:pPr>
            <a:r>
              <a:rPr lang="fr-FR" dirty="0"/>
              <a:t>Accès aux services préventifs / sources d'assistance disponibles</a:t>
            </a:r>
            <a:r>
              <a:rPr lang="en-GB" dirty="0"/>
              <a:t> </a:t>
            </a:r>
            <a:endParaRPr dirty="0"/>
          </a:p>
          <a:p>
            <a:pPr marL="228600" lvl="0" indent="-50800" algn="l" rtl="0">
              <a:lnSpc>
                <a:spcPct val="90000"/>
              </a:lnSpc>
              <a:spcBef>
                <a:spcPts val="1000"/>
              </a:spcBef>
              <a:spcAft>
                <a:spcPts val="0"/>
              </a:spcAft>
              <a:buClr>
                <a:schemeClr val="accent1"/>
              </a:buClr>
              <a:buSzPts val="2800"/>
              <a:buNone/>
            </a:pPr>
            <a:endParaRPr dirty="0"/>
          </a:p>
        </p:txBody>
      </p:sp>
      <p:sp>
        <p:nvSpPr>
          <p:cNvPr id="359" name="Google Shape;359;p18"/>
          <p:cNvSpPr txBox="1">
            <a:spLocks noGrp="1"/>
          </p:cNvSpPr>
          <p:nvPr>
            <p:ph type="body" idx="1"/>
          </p:nvPr>
        </p:nvSpPr>
        <p:spPr>
          <a:xfrm>
            <a:off x="685992" y="1820705"/>
            <a:ext cx="10820015" cy="571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800"/>
              <a:buNone/>
            </a:pPr>
            <a:r>
              <a:rPr lang="en-GB" dirty="0"/>
              <a:t>MESSAGES CLÉS</a:t>
            </a: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1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fr-FR" dirty="0"/>
              <a:t>SÉANCES D’INFORMATION ET D’ÉDUCATION PARENTALE SUR MESURE </a:t>
            </a:r>
            <a:endParaRPr lang="en-US" dirty="0"/>
          </a:p>
        </p:txBody>
      </p:sp>
      <p:sp>
        <p:nvSpPr>
          <p:cNvPr id="366" name="Google Shape;366;p19"/>
          <p:cNvSpPr txBox="1">
            <a:spLocks noGrp="1"/>
          </p:cNvSpPr>
          <p:nvPr>
            <p:ph type="body" idx="2"/>
          </p:nvPr>
        </p:nvSpPr>
        <p:spPr>
          <a:xfrm>
            <a:off x="685992" y="2392205"/>
            <a:ext cx="10820015" cy="3729037"/>
          </a:xfrm>
          <a:prstGeom prst="rect">
            <a:avLst/>
          </a:prstGeom>
          <a:noFill/>
          <a:ln>
            <a:noFill/>
          </a:ln>
        </p:spPr>
        <p:txBody>
          <a:bodyPr spcFirstLastPara="1" wrap="square" lIns="91425" tIns="45700" rIns="91425" bIns="45700" anchor="t" anchorCtr="0">
            <a:normAutofit fontScale="92500" lnSpcReduction="20000"/>
          </a:bodyPr>
          <a:lstStyle/>
          <a:p>
            <a:pPr marL="228600" lvl="0" indent="-228600" algn="l" rtl="0">
              <a:lnSpc>
                <a:spcPct val="90000"/>
              </a:lnSpc>
              <a:spcBef>
                <a:spcPts val="0"/>
              </a:spcBef>
              <a:spcAft>
                <a:spcPts val="0"/>
              </a:spcAft>
              <a:buClr>
                <a:schemeClr val="accent1"/>
              </a:buClr>
              <a:buSzPts val="2800"/>
              <a:buChar char="•"/>
            </a:pPr>
            <a:r>
              <a:rPr lang="fr-FR" dirty="0"/>
              <a:t>Responsabilités parentales en matière de protection des enfants contre le travail des enfants</a:t>
            </a:r>
          </a:p>
          <a:p>
            <a:pPr marL="228600" lvl="0" indent="-228600" algn="l" rtl="0">
              <a:lnSpc>
                <a:spcPct val="90000"/>
              </a:lnSpc>
              <a:spcBef>
                <a:spcPts val="0"/>
              </a:spcBef>
              <a:spcAft>
                <a:spcPts val="0"/>
              </a:spcAft>
              <a:buClr>
                <a:schemeClr val="accent1"/>
              </a:buClr>
              <a:buSzPts val="2800"/>
              <a:buChar char="•"/>
            </a:pPr>
            <a:r>
              <a:rPr lang="fr-FR" dirty="0"/>
              <a:t>Stratégies pour assurer la sécurité des jeunes qui travaillent, y compris la réduction des préjudices, la prise en charge, la santé, les enfants vivant hors du ménage/la prise en charge alternative, etc.</a:t>
            </a:r>
            <a:r>
              <a:rPr lang="en-GB" dirty="0"/>
              <a:t> </a:t>
            </a:r>
            <a:endParaRPr dirty="0"/>
          </a:p>
          <a:p>
            <a:pPr marL="228600" lvl="0" indent="-228600" algn="l" rtl="0">
              <a:lnSpc>
                <a:spcPct val="90000"/>
              </a:lnSpc>
              <a:spcBef>
                <a:spcPts val="1000"/>
              </a:spcBef>
              <a:spcAft>
                <a:spcPts val="0"/>
              </a:spcAft>
              <a:buClr>
                <a:schemeClr val="accent1"/>
              </a:buClr>
              <a:buSzPts val="2800"/>
              <a:buChar char="•"/>
            </a:pPr>
            <a:r>
              <a:rPr lang="fr-FR" dirty="0"/>
              <a:t>Communiquer avec les enfants sur le travail, les relations entre les parents et les enfants en situation de travail des enfants, la gestion des comportements.</a:t>
            </a:r>
            <a:endParaRPr dirty="0"/>
          </a:p>
          <a:p>
            <a:pPr marL="228600" lvl="0" indent="-228600" algn="l" rtl="0">
              <a:lnSpc>
                <a:spcPct val="90000"/>
              </a:lnSpc>
              <a:spcBef>
                <a:spcPts val="1000"/>
              </a:spcBef>
              <a:spcAft>
                <a:spcPts val="0"/>
              </a:spcAft>
              <a:buClr>
                <a:schemeClr val="accent1"/>
              </a:buClr>
              <a:buSzPts val="2800"/>
              <a:buChar char="•"/>
            </a:pPr>
            <a:r>
              <a:rPr lang="fr-FR" dirty="0"/>
              <a:t>Créer des plans d'action pour les ménages</a:t>
            </a:r>
            <a:r>
              <a:rPr lang="en-GB" dirty="0"/>
              <a:t> </a:t>
            </a:r>
            <a:endParaRPr dirty="0"/>
          </a:p>
          <a:p>
            <a:pPr marL="228600" lvl="0" indent="-228600" algn="l" rtl="0">
              <a:lnSpc>
                <a:spcPct val="90000"/>
              </a:lnSpc>
              <a:spcBef>
                <a:spcPts val="1000"/>
              </a:spcBef>
              <a:spcAft>
                <a:spcPts val="0"/>
              </a:spcAft>
              <a:buClr>
                <a:schemeClr val="accent1"/>
              </a:buClr>
              <a:buSzPts val="2800"/>
              <a:buChar char="•"/>
            </a:pPr>
            <a:r>
              <a:rPr lang="fr-FR" dirty="0"/>
              <a:t>Procédures de signalement et voies de référencement pour le travail des enfants et services et soutien disponibles.</a:t>
            </a:r>
            <a:endParaRPr dirty="0"/>
          </a:p>
        </p:txBody>
      </p:sp>
      <p:sp>
        <p:nvSpPr>
          <p:cNvPr id="367" name="Google Shape;367;p19"/>
          <p:cNvSpPr txBox="1">
            <a:spLocks noGrp="1"/>
          </p:cNvSpPr>
          <p:nvPr>
            <p:ph type="body" idx="1"/>
          </p:nvPr>
        </p:nvSpPr>
        <p:spPr>
          <a:xfrm>
            <a:off x="685992" y="1820705"/>
            <a:ext cx="10820015" cy="571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800"/>
              <a:buNone/>
            </a:pPr>
            <a:r>
              <a:rPr lang="en-GB" dirty="0"/>
              <a:t>APTITUDE ET COMPÉTENCES </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
          <p:cNvSpPr txBox="1">
            <a:spLocks noGrp="1"/>
          </p:cNvSpPr>
          <p:nvPr>
            <p:ph type="body" idx="1"/>
          </p:nvPr>
        </p:nvSpPr>
        <p:spPr>
          <a:xfrm>
            <a:off x="0" y="670709"/>
            <a:ext cx="11954933"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3900"/>
              <a:buNone/>
            </a:pPr>
            <a:r>
              <a:rPr lang="en-GB" sz="3900" dirty="0"/>
              <a:t>SÉANCE 10 : PROTECTION DE L'ENFANCE:  </a:t>
            </a:r>
          </a:p>
          <a:p>
            <a:pPr marL="0" lvl="0" indent="0" algn="ctr" rtl="0">
              <a:lnSpc>
                <a:spcPct val="90000"/>
              </a:lnSpc>
              <a:spcBef>
                <a:spcPts val="0"/>
              </a:spcBef>
              <a:spcAft>
                <a:spcPts val="0"/>
              </a:spcAft>
              <a:buClr>
                <a:schemeClr val="lt1"/>
              </a:buClr>
              <a:buSzPts val="3900"/>
              <a:buNone/>
            </a:pPr>
            <a:r>
              <a:rPr lang="fr-FR" sz="3900" dirty="0"/>
              <a:t>RENFORCER LES MILIEUX FAMILIAUX ET DE PRISE EN CHARGE POUR LES ENFANTS QUI TRAVAILLENT</a:t>
            </a:r>
          </a:p>
        </p:txBody>
      </p:sp>
      <p:sp>
        <p:nvSpPr>
          <p:cNvPr id="235" name="Google Shape;235;p2"/>
          <p:cNvSpPr txBox="1">
            <a:spLocks noGrp="1"/>
          </p:cNvSpPr>
          <p:nvPr>
            <p:ph type="body" idx="2"/>
          </p:nvPr>
        </p:nvSpPr>
        <p:spPr>
          <a:xfrm>
            <a:off x="1754188" y="3051922"/>
            <a:ext cx="8683625"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1000"/>
              </a:spcBef>
              <a:spcAft>
                <a:spcPts val="0"/>
              </a:spcAft>
              <a:buClr>
                <a:schemeClr val="lt1"/>
              </a:buClr>
              <a:buSzPts val="2800"/>
              <a:buNone/>
            </a:pPr>
            <a:r>
              <a:rPr lang="en-GB" b="1" dirty="0"/>
              <a:t> </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20"/>
          <p:cNvSpPr txBox="1">
            <a:spLocks noGrp="1"/>
          </p:cNvSpPr>
          <p:nvPr>
            <p:ph type="title"/>
          </p:nvPr>
        </p:nvSpPr>
        <p:spPr>
          <a:xfrm>
            <a:off x="4707219" y="0"/>
            <a:ext cx="6943302" cy="1877715"/>
          </a:xfrm>
          <a:prstGeom prst="rect">
            <a:avLst/>
          </a:prstGeom>
          <a:noFill/>
          <a:ln>
            <a:noFill/>
          </a:ln>
        </p:spPr>
        <p:txBody>
          <a:bodyPr spcFirstLastPara="1" wrap="square" lIns="91425" tIns="45700" rIns="91425" bIns="45700" anchor="ctr" anchorCtr="0">
            <a:normAutofit/>
          </a:bodyPr>
          <a:lstStyle/>
          <a:p>
            <a:pPr lvl="0">
              <a:buSzPts val="2800"/>
            </a:pPr>
            <a:r>
              <a:rPr lang="en-GB" sz="2000" dirty="0"/>
              <a:t>ÉTUDE DE CAS : IRC/UNICEF LIBAN: </a:t>
            </a:r>
            <a:r>
              <a:rPr lang="fr-FR" sz="2000" dirty="0"/>
              <a:t>COMPÉTENCES PARENTALES POUR LES PARENTS D’ENFANTS EN SITUATION DE TRAVAIL DES ENFANTS</a:t>
            </a:r>
            <a:endParaRPr sz="2000" dirty="0"/>
          </a:p>
        </p:txBody>
      </p:sp>
      <p:sp>
        <p:nvSpPr>
          <p:cNvPr id="374" name="Google Shape;374;p20"/>
          <p:cNvSpPr>
            <a:spLocks noGrp="1"/>
          </p:cNvSpPr>
          <p:nvPr>
            <p:ph type="pic" idx="2"/>
          </p:nvPr>
        </p:nvSpPr>
        <p:spPr>
          <a:xfrm>
            <a:off x="0" y="0"/>
            <a:ext cx="4340225" cy="6858000"/>
          </a:xfrm>
          <a:prstGeom prst="rect">
            <a:avLst/>
          </a:prstGeom>
          <a:noFill/>
          <a:ln>
            <a:noFill/>
          </a:ln>
        </p:spPr>
      </p:sp>
      <p:sp>
        <p:nvSpPr>
          <p:cNvPr id="375" name="Google Shape;375;p20"/>
          <p:cNvSpPr txBox="1">
            <a:spLocks noGrp="1"/>
          </p:cNvSpPr>
          <p:nvPr>
            <p:ph type="body" idx="1"/>
          </p:nvPr>
        </p:nvSpPr>
        <p:spPr>
          <a:xfrm>
            <a:off x="4890100" y="6132862"/>
            <a:ext cx="6943302" cy="7251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800"/>
              <a:buNone/>
            </a:pPr>
            <a:r>
              <a:rPr lang="en-GB" b="1"/>
              <a:t>http://childlabor-lb.org/index.html</a:t>
            </a:r>
            <a:endParaRPr b="1"/>
          </a:p>
        </p:txBody>
      </p:sp>
      <p:pic>
        <p:nvPicPr>
          <p:cNvPr id="376" name="Google Shape;376;p20"/>
          <p:cNvPicPr preferRelativeResize="0"/>
          <p:nvPr/>
        </p:nvPicPr>
        <p:blipFill rotWithShape="1">
          <a:blip r:embed="rId3">
            <a:alphaModFix/>
          </a:blip>
          <a:srcRect/>
          <a:stretch/>
        </p:blipFill>
        <p:spPr>
          <a:xfrm>
            <a:off x="0" y="0"/>
            <a:ext cx="4340225" cy="6858000"/>
          </a:xfrm>
          <a:prstGeom prst="rect">
            <a:avLst/>
          </a:prstGeom>
          <a:noFill/>
          <a:ln>
            <a:noFill/>
          </a:ln>
        </p:spPr>
      </p:pic>
      <p:sp>
        <p:nvSpPr>
          <p:cNvPr id="377" name="Google Shape;377;p20"/>
          <p:cNvSpPr txBox="1"/>
          <p:nvPr/>
        </p:nvSpPr>
        <p:spPr>
          <a:xfrm>
            <a:off x="4890100" y="1907476"/>
            <a:ext cx="6943302" cy="4493324"/>
          </a:xfrm>
          <a:prstGeom prst="rect">
            <a:avLst/>
          </a:prstGeom>
          <a:noFill/>
          <a:ln>
            <a:noFill/>
          </a:ln>
        </p:spPr>
        <p:txBody>
          <a:bodyPr spcFirstLastPara="1" wrap="square" lIns="91425" tIns="45700" rIns="91425" bIns="45700" anchor="t" anchorCtr="0">
            <a:normAutofit fontScale="92500"/>
          </a:bodyPr>
          <a:lstStyle/>
          <a:p>
            <a:pPr marL="228600" marR="0" lvl="0" indent="-228600" algn="l" rtl="0">
              <a:lnSpc>
                <a:spcPct val="90000"/>
              </a:lnSpc>
              <a:spcBef>
                <a:spcPts val="0"/>
              </a:spcBef>
              <a:spcAft>
                <a:spcPts val="0"/>
              </a:spcAft>
              <a:buClr>
                <a:schemeClr val="accent3"/>
              </a:buClr>
              <a:buSzPts val="3200"/>
              <a:buFont typeface="Arial"/>
              <a:buChar char="•"/>
            </a:pPr>
            <a:r>
              <a:rPr lang="en-GB" sz="3200" b="1" i="0" u="none" strike="noStrike" cap="none" dirty="0">
                <a:solidFill>
                  <a:schemeClr val="dk1"/>
                </a:solidFill>
                <a:latin typeface="Helvetica Neue"/>
                <a:ea typeface="Helvetica Neue"/>
                <a:cs typeface="Helvetica Neue"/>
                <a:sym typeface="Helvetica Neue"/>
              </a:rPr>
              <a:t>Séance 1 : Perceptions et perspectives </a:t>
            </a:r>
            <a:endParaRPr dirty="0"/>
          </a:p>
          <a:p>
            <a:pPr marL="685800" marR="0" lvl="1" indent="-228600" algn="l" rtl="0">
              <a:lnSpc>
                <a:spcPct val="90000"/>
              </a:lnSpc>
              <a:spcBef>
                <a:spcPts val="500"/>
              </a:spcBef>
              <a:spcAft>
                <a:spcPts val="0"/>
              </a:spcAft>
              <a:buClr>
                <a:schemeClr val="accent3"/>
              </a:buClr>
              <a:buSzPts val="2800"/>
              <a:buFont typeface="Arial"/>
              <a:buChar char="•"/>
            </a:pPr>
            <a:r>
              <a:rPr lang="fr-FR" sz="2800" b="0" i="0" u="none" strike="noStrike" cap="none" dirty="0">
                <a:solidFill>
                  <a:schemeClr val="dk1"/>
                </a:solidFill>
                <a:latin typeface="Helvetica Neue"/>
                <a:ea typeface="Helvetica Neue"/>
                <a:cs typeface="Helvetica Neue"/>
                <a:sym typeface="Helvetica Neue"/>
              </a:rPr>
              <a:t>Rôles et responsabilités en tant que parents</a:t>
            </a:r>
          </a:p>
          <a:p>
            <a:pPr marL="685800" marR="0" lvl="1" indent="-228600" algn="l" rtl="0">
              <a:lnSpc>
                <a:spcPct val="90000"/>
              </a:lnSpc>
              <a:spcBef>
                <a:spcPts val="500"/>
              </a:spcBef>
              <a:spcAft>
                <a:spcPts val="0"/>
              </a:spcAft>
              <a:buClr>
                <a:schemeClr val="accent3"/>
              </a:buClr>
              <a:buSzPts val="2800"/>
              <a:buFont typeface="Arial"/>
              <a:buChar char="•"/>
            </a:pPr>
            <a:r>
              <a:rPr lang="fr-FR" sz="2800" b="0" i="0" u="none" strike="noStrike" cap="none" dirty="0">
                <a:solidFill>
                  <a:schemeClr val="dk1"/>
                </a:solidFill>
                <a:latin typeface="Helvetica Neue"/>
                <a:ea typeface="Helvetica Neue"/>
                <a:cs typeface="Helvetica Neue"/>
                <a:sym typeface="Helvetica Neue"/>
              </a:rPr>
              <a:t>La responsabilité de devenir financièrement dépendant des enfants </a:t>
            </a:r>
          </a:p>
          <a:p>
            <a:pPr marL="685800" marR="0" lvl="1" indent="-228600" algn="l" rtl="0">
              <a:lnSpc>
                <a:spcPct val="90000"/>
              </a:lnSpc>
              <a:spcBef>
                <a:spcPts val="500"/>
              </a:spcBef>
              <a:spcAft>
                <a:spcPts val="0"/>
              </a:spcAft>
              <a:buClr>
                <a:schemeClr val="accent3"/>
              </a:buClr>
              <a:buSzPts val="2800"/>
              <a:buFont typeface="Arial"/>
              <a:buChar char="•"/>
            </a:pPr>
            <a:r>
              <a:rPr lang="fr-FR" sz="2800" b="0" i="0" u="none" strike="noStrike" cap="none" dirty="0">
                <a:solidFill>
                  <a:schemeClr val="dk1"/>
                </a:solidFill>
                <a:latin typeface="Helvetica Neue"/>
                <a:ea typeface="Helvetica Neue"/>
                <a:cs typeface="Helvetica Neue"/>
                <a:sym typeface="Helvetica Neue"/>
              </a:rPr>
              <a:t>Attentes et normes sociales/culturelles concernant l'âge, le genre, le travail </a:t>
            </a:r>
          </a:p>
          <a:p>
            <a:pPr marL="685800" marR="0" lvl="1" indent="-228600" algn="l" rtl="0">
              <a:lnSpc>
                <a:spcPct val="90000"/>
              </a:lnSpc>
              <a:spcBef>
                <a:spcPts val="500"/>
              </a:spcBef>
              <a:spcAft>
                <a:spcPts val="0"/>
              </a:spcAft>
              <a:buClr>
                <a:schemeClr val="accent3"/>
              </a:buClr>
              <a:buSzPts val="2800"/>
              <a:buFont typeface="Arial"/>
              <a:buChar char="•"/>
            </a:pPr>
            <a:r>
              <a:rPr lang="fr-FR" sz="2800" b="0" i="0" u="none" strike="noStrike" cap="none" dirty="0">
                <a:solidFill>
                  <a:schemeClr val="dk1"/>
                </a:solidFill>
                <a:latin typeface="Helvetica Neue"/>
                <a:ea typeface="Helvetica Neue"/>
                <a:cs typeface="Helvetica Neue"/>
                <a:sym typeface="Helvetica Neue"/>
              </a:rPr>
              <a:t>Manque de respect et autorité (autorité parentale et travail</a:t>
            </a:r>
            <a:r>
              <a:rPr lang="en-GB" sz="2800" b="0" i="0" u="none" strike="noStrike" cap="none" dirty="0">
                <a:solidFill>
                  <a:schemeClr val="dk1"/>
                </a:solidFill>
                <a:latin typeface="Helvetica Neue"/>
                <a:ea typeface="Helvetica Neue"/>
                <a:cs typeface="Helvetica Neue"/>
                <a:sym typeface="Helvetica Neue"/>
              </a:rPr>
              <a:t>)</a:t>
            </a:r>
            <a:endParaRPr dirty="0"/>
          </a:p>
          <a:p>
            <a:pPr marL="228600" marR="0" lvl="0" indent="-50800" algn="l" rtl="0">
              <a:lnSpc>
                <a:spcPct val="90000"/>
              </a:lnSpc>
              <a:spcBef>
                <a:spcPts val="1000"/>
              </a:spcBef>
              <a:spcAft>
                <a:spcPts val="0"/>
              </a:spcAft>
              <a:buClr>
                <a:schemeClr val="accent3"/>
              </a:buClr>
              <a:buSzPts val="2800"/>
              <a:buFont typeface="Arial"/>
              <a:buNone/>
            </a:pPr>
            <a:endParaRPr sz="2800" b="0" i="0" u="none" strike="noStrike" cap="none" dirty="0">
              <a:solidFill>
                <a:schemeClr val="dk1"/>
              </a:solidFill>
              <a:latin typeface="Helvetica Neue"/>
              <a:ea typeface="Helvetica Neue"/>
              <a:cs typeface="Helvetica Neue"/>
              <a:sym typeface="Helvetica Neue"/>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21"/>
          <p:cNvSpPr txBox="1">
            <a:spLocks noGrp="1"/>
          </p:cNvSpPr>
          <p:nvPr>
            <p:ph type="title"/>
          </p:nvPr>
        </p:nvSpPr>
        <p:spPr>
          <a:xfrm>
            <a:off x="4707219" y="0"/>
            <a:ext cx="6943302" cy="187771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2800"/>
              <a:buFont typeface="Helvetica Neue"/>
              <a:buNone/>
            </a:pPr>
            <a:r>
              <a:rPr lang="fr-FR" sz="2000" dirty="0"/>
              <a:t>ÉTUDE DE CAS : IRC/UNICEF LIBAN: COMPÉTENCES PARENTALES POUR LES PARENTS D’ENFANTS DANS EN SITUATION DE TRAVAIL DES ENFANTS</a:t>
            </a:r>
            <a:endParaRPr sz="2000" dirty="0"/>
          </a:p>
        </p:txBody>
      </p:sp>
      <p:sp>
        <p:nvSpPr>
          <p:cNvPr id="384" name="Google Shape;384;p21"/>
          <p:cNvSpPr>
            <a:spLocks noGrp="1"/>
          </p:cNvSpPr>
          <p:nvPr>
            <p:ph type="pic" idx="2"/>
          </p:nvPr>
        </p:nvSpPr>
        <p:spPr>
          <a:xfrm>
            <a:off x="0" y="0"/>
            <a:ext cx="4340225" cy="6858000"/>
          </a:xfrm>
          <a:prstGeom prst="rect">
            <a:avLst/>
          </a:prstGeom>
          <a:noFill/>
          <a:ln>
            <a:noFill/>
          </a:ln>
        </p:spPr>
      </p:sp>
      <p:sp>
        <p:nvSpPr>
          <p:cNvPr id="385" name="Google Shape;385;p21"/>
          <p:cNvSpPr txBox="1">
            <a:spLocks noGrp="1"/>
          </p:cNvSpPr>
          <p:nvPr>
            <p:ph type="body" idx="1"/>
          </p:nvPr>
        </p:nvSpPr>
        <p:spPr>
          <a:xfrm>
            <a:off x="4890100" y="5705423"/>
            <a:ext cx="6943302" cy="7251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800"/>
              <a:buNone/>
            </a:pPr>
            <a:r>
              <a:rPr lang="en-GB" b="1"/>
              <a:t>http://childlabor-lb.org/index.html</a:t>
            </a:r>
            <a:endParaRPr b="1"/>
          </a:p>
        </p:txBody>
      </p:sp>
      <p:pic>
        <p:nvPicPr>
          <p:cNvPr id="386" name="Google Shape;386;p21"/>
          <p:cNvPicPr preferRelativeResize="0"/>
          <p:nvPr/>
        </p:nvPicPr>
        <p:blipFill rotWithShape="1">
          <a:blip r:embed="rId3">
            <a:alphaModFix/>
          </a:blip>
          <a:srcRect/>
          <a:stretch/>
        </p:blipFill>
        <p:spPr>
          <a:xfrm>
            <a:off x="0" y="0"/>
            <a:ext cx="4340225" cy="6858000"/>
          </a:xfrm>
          <a:prstGeom prst="rect">
            <a:avLst/>
          </a:prstGeom>
          <a:noFill/>
          <a:ln>
            <a:noFill/>
          </a:ln>
        </p:spPr>
      </p:pic>
      <p:sp>
        <p:nvSpPr>
          <p:cNvPr id="387" name="Google Shape;387;p21"/>
          <p:cNvSpPr txBo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p>
            <a:pPr marL="228600" marR="0" lvl="0" indent="-228600" algn="l" rtl="0">
              <a:lnSpc>
                <a:spcPct val="90000"/>
              </a:lnSpc>
              <a:spcBef>
                <a:spcPts val="0"/>
              </a:spcBef>
              <a:spcAft>
                <a:spcPts val="0"/>
              </a:spcAft>
              <a:buClr>
                <a:schemeClr val="accent3"/>
              </a:buClr>
              <a:buSzPts val="3200"/>
              <a:buFont typeface="Arial"/>
              <a:buChar char="•"/>
            </a:pPr>
            <a:r>
              <a:rPr lang="en-GB" sz="3200" b="1" i="0" u="none" strike="noStrike" cap="none" dirty="0">
                <a:solidFill>
                  <a:schemeClr val="dk1"/>
                </a:solidFill>
                <a:latin typeface="Helvetica Neue"/>
                <a:ea typeface="Helvetica Neue"/>
                <a:cs typeface="Helvetica Neue"/>
                <a:sym typeface="Helvetica Neue"/>
              </a:rPr>
              <a:t>Séance 2 : </a:t>
            </a:r>
            <a:r>
              <a:rPr lang="fr-FR" sz="3200" b="1" i="0" u="none" strike="noStrike" cap="none" dirty="0">
                <a:solidFill>
                  <a:schemeClr val="dk1"/>
                </a:solidFill>
                <a:latin typeface="Helvetica Neue"/>
                <a:ea typeface="Helvetica Neue"/>
                <a:cs typeface="Helvetica Neue"/>
                <a:sym typeface="Helvetica Neue"/>
              </a:rPr>
              <a:t>Qu'est-ce que le travail des enfants et ses pires formes ?</a:t>
            </a:r>
            <a:endParaRPr dirty="0"/>
          </a:p>
          <a:p>
            <a:pPr marL="685800" marR="0" lvl="1" indent="-228600" algn="l" rtl="0">
              <a:lnSpc>
                <a:spcPct val="90000"/>
              </a:lnSpc>
              <a:spcBef>
                <a:spcPts val="500"/>
              </a:spcBef>
              <a:spcAft>
                <a:spcPts val="0"/>
              </a:spcAft>
              <a:buClr>
                <a:schemeClr val="accent3"/>
              </a:buClr>
              <a:buSzPts val="2800"/>
              <a:buFont typeface="Arial"/>
              <a:buChar char="•"/>
            </a:pPr>
            <a:r>
              <a:rPr lang="fr-FR" sz="2600" b="0" i="0" u="none" strike="noStrike" cap="none" dirty="0">
                <a:solidFill>
                  <a:schemeClr val="dk1"/>
                </a:solidFill>
                <a:latin typeface="Helvetica Neue"/>
                <a:ea typeface="Helvetica Neue"/>
                <a:cs typeface="Helvetica Neue"/>
                <a:sym typeface="Helvetica Neue"/>
              </a:rPr>
              <a:t>Apprendre les droits universels des enfants</a:t>
            </a:r>
          </a:p>
          <a:p>
            <a:pPr marL="685800" marR="0" lvl="1" indent="-228600" algn="l" rtl="0">
              <a:lnSpc>
                <a:spcPct val="90000"/>
              </a:lnSpc>
              <a:spcBef>
                <a:spcPts val="500"/>
              </a:spcBef>
              <a:spcAft>
                <a:spcPts val="0"/>
              </a:spcAft>
              <a:buClr>
                <a:schemeClr val="accent3"/>
              </a:buClr>
              <a:buSzPts val="2800"/>
              <a:buFont typeface="Arial"/>
              <a:buChar char="•"/>
            </a:pPr>
            <a:r>
              <a:rPr lang="fr-FR" sz="2600" b="0" i="0" u="none" strike="noStrike" cap="none" dirty="0">
                <a:solidFill>
                  <a:schemeClr val="dk1"/>
                </a:solidFill>
                <a:latin typeface="Helvetica Neue"/>
                <a:ea typeface="Helvetica Neue"/>
                <a:cs typeface="Helvetica Neue"/>
                <a:sym typeface="Helvetica Neue"/>
              </a:rPr>
              <a:t>Définitions, lois et dispositions relatives au travail des enfants au Liban</a:t>
            </a:r>
          </a:p>
          <a:p>
            <a:pPr marL="685800" marR="0" lvl="1" indent="-228600" algn="l" rtl="0">
              <a:lnSpc>
                <a:spcPct val="90000"/>
              </a:lnSpc>
              <a:spcBef>
                <a:spcPts val="500"/>
              </a:spcBef>
              <a:spcAft>
                <a:spcPts val="0"/>
              </a:spcAft>
              <a:buClr>
                <a:schemeClr val="accent3"/>
              </a:buClr>
              <a:buSzPts val="2800"/>
              <a:buFont typeface="Arial"/>
              <a:buChar char="•"/>
            </a:pPr>
            <a:r>
              <a:rPr lang="fr-FR" sz="2600" b="0" i="0" u="none" strike="noStrike" cap="none" dirty="0">
                <a:solidFill>
                  <a:schemeClr val="dk1"/>
                </a:solidFill>
                <a:latin typeface="Helvetica Neue"/>
                <a:ea typeface="Helvetica Neue"/>
                <a:cs typeface="Helvetica Neue"/>
                <a:sym typeface="Helvetica Neue"/>
              </a:rPr>
              <a:t>Jongler d'une tâche quotidienne à l'autre</a:t>
            </a:r>
            <a:endParaRPr sz="2600" dirty="0"/>
          </a:p>
          <a:p>
            <a:pPr marL="228600" marR="0" lvl="0" indent="-50800" algn="l" rtl="0">
              <a:lnSpc>
                <a:spcPct val="90000"/>
              </a:lnSpc>
              <a:spcBef>
                <a:spcPts val="1000"/>
              </a:spcBef>
              <a:spcAft>
                <a:spcPts val="0"/>
              </a:spcAft>
              <a:buClr>
                <a:schemeClr val="accent3"/>
              </a:buClr>
              <a:buSzPts val="2800"/>
              <a:buFont typeface="Arial"/>
              <a:buNone/>
            </a:pPr>
            <a:endParaRPr sz="2800" b="0" i="0" u="none" strike="noStrike" cap="none" dirty="0">
              <a:solidFill>
                <a:schemeClr val="dk1"/>
              </a:solidFill>
              <a:latin typeface="Helvetica Neue"/>
              <a:ea typeface="Helvetica Neue"/>
              <a:cs typeface="Helvetica Neue"/>
              <a:sym typeface="Helvetica Neue"/>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p22"/>
          <p:cNvSpPr txBox="1">
            <a:spLocks noGrp="1"/>
          </p:cNvSpPr>
          <p:nvPr>
            <p:ph type="title"/>
          </p:nvPr>
        </p:nvSpPr>
        <p:spPr>
          <a:xfrm>
            <a:off x="4707219" y="0"/>
            <a:ext cx="6943302" cy="187771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2800"/>
              <a:buFont typeface="Helvetica Neue"/>
              <a:buNone/>
            </a:pPr>
            <a:r>
              <a:rPr lang="fr-FR" sz="2000" dirty="0"/>
              <a:t>ÉTUDE DE CAS : IRC/UNICEF LIBAN: COMPÉTENCES PARENTALES POUR LES PARENTS D’ENFANTS EN SITUATION DE TRAVAIL DES ENFANTS</a:t>
            </a:r>
            <a:endParaRPr sz="2000" dirty="0"/>
          </a:p>
        </p:txBody>
      </p:sp>
      <p:sp>
        <p:nvSpPr>
          <p:cNvPr id="394" name="Google Shape;394;p22"/>
          <p:cNvSpPr>
            <a:spLocks noGrp="1"/>
          </p:cNvSpPr>
          <p:nvPr>
            <p:ph type="pic" idx="2"/>
          </p:nvPr>
        </p:nvSpPr>
        <p:spPr>
          <a:xfrm>
            <a:off x="0" y="0"/>
            <a:ext cx="4340225" cy="6858000"/>
          </a:xfrm>
          <a:prstGeom prst="rect">
            <a:avLst/>
          </a:prstGeom>
          <a:noFill/>
          <a:ln>
            <a:noFill/>
          </a:ln>
        </p:spPr>
      </p:sp>
      <p:sp>
        <p:nvSpPr>
          <p:cNvPr id="395" name="Google Shape;395;p22"/>
          <p:cNvSpPr txBox="1">
            <a:spLocks noGrp="1"/>
          </p:cNvSpPr>
          <p:nvPr>
            <p:ph type="body" idx="1"/>
          </p:nvPr>
        </p:nvSpPr>
        <p:spPr>
          <a:xfrm>
            <a:off x="4890100" y="6038231"/>
            <a:ext cx="6943302" cy="7251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800"/>
              <a:buNone/>
            </a:pPr>
            <a:r>
              <a:rPr lang="en-GB" b="1"/>
              <a:t>http://childlabor-lb.org/index.html</a:t>
            </a:r>
            <a:endParaRPr b="1"/>
          </a:p>
        </p:txBody>
      </p:sp>
      <p:pic>
        <p:nvPicPr>
          <p:cNvPr id="396" name="Google Shape;396;p22"/>
          <p:cNvPicPr preferRelativeResize="0"/>
          <p:nvPr/>
        </p:nvPicPr>
        <p:blipFill rotWithShape="1">
          <a:blip r:embed="rId3">
            <a:alphaModFix/>
          </a:blip>
          <a:srcRect/>
          <a:stretch/>
        </p:blipFill>
        <p:spPr>
          <a:xfrm>
            <a:off x="0" y="0"/>
            <a:ext cx="4340225" cy="6858000"/>
          </a:xfrm>
          <a:prstGeom prst="rect">
            <a:avLst/>
          </a:prstGeom>
          <a:noFill/>
          <a:ln>
            <a:noFill/>
          </a:ln>
        </p:spPr>
      </p:pic>
      <p:sp>
        <p:nvSpPr>
          <p:cNvPr id="397" name="Google Shape;397;p22"/>
          <p:cNvSpPr txBo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p>
            <a:pPr marL="228600" marR="0" lvl="0" indent="-228600" algn="l" rtl="0">
              <a:lnSpc>
                <a:spcPct val="90000"/>
              </a:lnSpc>
              <a:spcBef>
                <a:spcPts val="0"/>
              </a:spcBef>
              <a:spcAft>
                <a:spcPts val="0"/>
              </a:spcAft>
              <a:buClr>
                <a:schemeClr val="accent3"/>
              </a:buClr>
              <a:buSzPts val="3200"/>
              <a:buFont typeface="Arial"/>
              <a:buChar char="•"/>
            </a:pPr>
            <a:r>
              <a:rPr lang="en-GB" sz="3000" b="1" i="0" u="none" strike="noStrike" cap="none" dirty="0">
                <a:solidFill>
                  <a:schemeClr val="dk1"/>
                </a:solidFill>
                <a:latin typeface="Helvetica Neue"/>
                <a:ea typeface="Helvetica Neue"/>
                <a:cs typeface="Helvetica Neue"/>
                <a:sym typeface="Helvetica Neue"/>
              </a:rPr>
              <a:t>Séance 3 : </a:t>
            </a:r>
            <a:r>
              <a:rPr lang="fr-FR" sz="3000" b="1" i="0" u="none" strike="noStrike" cap="none" dirty="0">
                <a:solidFill>
                  <a:schemeClr val="dk1"/>
                </a:solidFill>
                <a:latin typeface="Helvetica Neue"/>
                <a:ea typeface="Helvetica Neue"/>
                <a:cs typeface="Helvetica Neue"/>
                <a:sym typeface="Helvetica Neue"/>
              </a:rPr>
              <a:t>Impacts et conséquences du travail des enfants sur la vie des enfants</a:t>
            </a:r>
            <a:endParaRPr sz="3000" dirty="0"/>
          </a:p>
          <a:p>
            <a:pPr marL="685800" marR="0" lvl="1" indent="-228600" algn="l" rtl="0">
              <a:lnSpc>
                <a:spcPct val="90000"/>
              </a:lnSpc>
              <a:spcBef>
                <a:spcPts val="500"/>
              </a:spcBef>
              <a:spcAft>
                <a:spcPts val="0"/>
              </a:spcAft>
              <a:buClr>
                <a:schemeClr val="accent3"/>
              </a:buClr>
              <a:buSzPts val="2800"/>
              <a:buFont typeface="Arial"/>
              <a:buChar char="•"/>
            </a:pPr>
            <a:r>
              <a:rPr lang="fr-FR" sz="2400" b="0" i="0" u="none" strike="noStrike" cap="none" dirty="0">
                <a:solidFill>
                  <a:schemeClr val="dk1"/>
                </a:solidFill>
                <a:latin typeface="Helvetica Neue"/>
                <a:ea typeface="Helvetica Neue"/>
                <a:cs typeface="Helvetica Neue"/>
                <a:sym typeface="Helvetica Neue"/>
              </a:rPr>
              <a:t>Un travail sans danger pour les adultes est-il également sans danger pour les enfants ? </a:t>
            </a:r>
          </a:p>
          <a:p>
            <a:pPr marL="685800" marR="0" lvl="1" indent="-228600" algn="l" rtl="0">
              <a:lnSpc>
                <a:spcPct val="90000"/>
              </a:lnSpc>
              <a:spcBef>
                <a:spcPts val="500"/>
              </a:spcBef>
              <a:spcAft>
                <a:spcPts val="0"/>
              </a:spcAft>
              <a:buClr>
                <a:schemeClr val="accent3"/>
              </a:buClr>
              <a:buSzPts val="2800"/>
              <a:buFont typeface="Arial"/>
              <a:buChar char="•"/>
            </a:pPr>
            <a:r>
              <a:rPr lang="fr-FR" sz="2400" b="0" i="0" u="none" strike="noStrike" cap="none" dirty="0">
                <a:solidFill>
                  <a:schemeClr val="dk1"/>
                </a:solidFill>
                <a:latin typeface="Helvetica Neue"/>
                <a:ea typeface="Helvetica Neue"/>
                <a:cs typeface="Helvetica Neue"/>
                <a:sym typeface="Helvetica Neue"/>
              </a:rPr>
              <a:t>Les effets néfastes des activités productives des enfants sur le développement et la santé </a:t>
            </a:r>
          </a:p>
          <a:p>
            <a:pPr marL="685800" marR="0" lvl="1" indent="-228600" algn="l" rtl="0">
              <a:lnSpc>
                <a:spcPct val="90000"/>
              </a:lnSpc>
              <a:spcBef>
                <a:spcPts val="500"/>
              </a:spcBef>
              <a:spcAft>
                <a:spcPts val="0"/>
              </a:spcAft>
              <a:buClr>
                <a:schemeClr val="accent3"/>
              </a:buClr>
              <a:buSzPts val="2800"/>
              <a:buFont typeface="Arial"/>
              <a:buChar char="•"/>
            </a:pPr>
            <a:r>
              <a:rPr lang="fr-FR" sz="2400" b="0" i="0" u="none" strike="noStrike" cap="none" dirty="0">
                <a:solidFill>
                  <a:schemeClr val="dk1"/>
                </a:solidFill>
                <a:latin typeface="Helvetica Neue"/>
                <a:ea typeface="Helvetica Neue"/>
                <a:cs typeface="Helvetica Neue"/>
                <a:sym typeface="Helvetica Neue"/>
              </a:rPr>
              <a:t>Effets psychologiques et cognitifs négatifs du travail des enfants</a:t>
            </a:r>
            <a:endParaRPr sz="2400" dirty="0"/>
          </a:p>
          <a:p>
            <a:pPr marL="228600" marR="0" lvl="0" indent="-50800" algn="l" rtl="0">
              <a:lnSpc>
                <a:spcPct val="90000"/>
              </a:lnSpc>
              <a:spcBef>
                <a:spcPts val="1000"/>
              </a:spcBef>
              <a:spcAft>
                <a:spcPts val="0"/>
              </a:spcAft>
              <a:buClr>
                <a:schemeClr val="accent3"/>
              </a:buClr>
              <a:buSzPts val="2800"/>
              <a:buFont typeface="Arial"/>
              <a:buNone/>
            </a:pPr>
            <a:endParaRPr sz="2800" b="0" i="0" u="none" strike="noStrike" cap="none" dirty="0">
              <a:solidFill>
                <a:schemeClr val="dk1"/>
              </a:solidFill>
              <a:latin typeface="Helvetica Neue"/>
              <a:ea typeface="Helvetica Neue"/>
              <a:cs typeface="Helvetica Neue"/>
              <a:sym typeface="Helvetica Neue"/>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23"/>
          <p:cNvSpPr txBox="1">
            <a:spLocks noGrp="1"/>
          </p:cNvSpPr>
          <p:nvPr>
            <p:ph type="title"/>
          </p:nvPr>
        </p:nvSpPr>
        <p:spPr>
          <a:xfrm>
            <a:off x="4707219" y="0"/>
            <a:ext cx="6943302" cy="187771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2800"/>
              <a:buFont typeface="Helvetica Neue"/>
              <a:buNone/>
            </a:pPr>
            <a:r>
              <a:rPr lang="fr-FR" sz="2000" dirty="0"/>
              <a:t>ÉTUDE DE CAS : IRC/UNICEF LIBAN: COMPÉTENCES PARENTALES POUR LES PARENTS D’ENFANTS DANS EN SITUATION DE TRAVAIL DES ENFANTS</a:t>
            </a:r>
            <a:endParaRPr sz="2000" dirty="0"/>
          </a:p>
        </p:txBody>
      </p:sp>
      <p:sp>
        <p:nvSpPr>
          <p:cNvPr id="404" name="Google Shape;404;p23"/>
          <p:cNvSpPr>
            <a:spLocks noGrp="1"/>
          </p:cNvSpPr>
          <p:nvPr>
            <p:ph type="pic" idx="2"/>
          </p:nvPr>
        </p:nvSpPr>
        <p:spPr>
          <a:xfrm>
            <a:off x="0" y="0"/>
            <a:ext cx="4340225" cy="6858000"/>
          </a:xfrm>
          <a:prstGeom prst="rect">
            <a:avLst/>
          </a:prstGeom>
          <a:noFill/>
          <a:ln>
            <a:noFill/>
          </a:ln>
        </p:spPr>
      </p:sp>
      <p:sp>
        <p:nvSpPr>
          <p:cNvPr id="405" name="Google Shape;405;p23"/>
          <p:cNvSpPr txBox="1">
            <a:spLocks noGrp="1"/>
          </p:cNvSpPr>
          <p:nvPr>
            <p:ph type="body" idx="1"/>
          </p:nvPr>
        </p:nvSpPr>
        <p:spPr>
          <a:xfrm>
            <a:off x="4707219" y="5675662"/>
            <a:ext cx="6943302" cy="7251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800"/>
              <a:buNone/>
            </a:pPr>
            <a:r>
              <a:rPr lang="en-GB" b="1"/>
              <a:t>http://childlabor-lb.org/index.html</a:t>
            </a:r>
            <a:endParaRPr b="1"/>
          </a:p>
        </p:txBody>
      </p:sp>
      <p:pic>
        <p:nvPicPr>
          <p:cNvPr id="406" name="Google Shape;406;p23"/>
          <p:cNvPicPr preferRelativeResize="0"/>
          <p:nvPr/>
        </p:nvPicPr>
        <p:blipFill rotWithShape="1">
          <a:blip r:embed="rId3">
            <a:alphaModFix/>
          </a:blip>
          <a:srcRect/>
          <a:stretch/>
        </p:blipFill>
        <p:spPr>
          <a:xfrm>
            <a:off x="0" y="0"/>
            <a:ext cx="4340225" cy="6858000"/>
          </a:xfrm>
          <a:prstGeom prst="rect">
            <a:avLst/>
          </a:prstGeom>
          <a:noFill/>
          <a:ln>
            <a:noFill/>
          </a:ln>
        </p:spPr>
      </p:pic>
      <p:sp>
        <p:nvSpPr>
          <p:cNvPr id="407" name="Google Shape;407;p23"/>
          <p:cNvSpPr txBox="1"/>
          <p:nvPr/>
        </p:nvSpPr>
        <p:spPr>
          <a:xfrm>
            <a:off x="4890100" y="1907476"/>
            <a:ext cx="6943302" cy="4718176"/>
          </a:xfrm>
          <a:prstGeom prst="rect">
            <a:avLst/>
          </a:prstGeom>
          <a:noFill/>
          <a:ln>
            <a:noFill/>
          </a:ln>
        </p:spPr>
        <p:txBody>
          <a:bodyPr spcFirstLastPara="1" wrap="square" lIns="91425" tIns="45700" rIns="91425" bIns="45700" anchor="t" anchorCtr="0">
            <a:normAutofit/>
          </a:bodyPr>
          <a:lstStyle/>
          <a:p>
            <a:pPr marL="228600" marR="0" lvl="0" indent="-228600" algn="l" rtl="0">
              <a:lnSpc>
                <a:spcPct val="90000"/>
              </a:lnSpc>
              <a:spcBef>
                <a:spcPts val="0"/>
              </a:spcBef>
              <a:spcAft>
                <a:spcPts val="0"/>
              </a:spcAft>
              <a:buClr>
                <a:schemeClr val="accent3"/>
              </a:buClr>
              <a:buSzPts val="3200"/>
              <a:buFont typeface="Arial"/>
              <a:buChar char="•"/>
            </a:pPr>
            <a:r>
              <a:rPr lang="en-GB" sz="3000" b="1" i="0" u="none" strike="noStrike" cap="none" dirty="0">
                <a:solidFill>
                  <a:schemeClr val="dk1"/>
                </a:solidFill>
                <a:latin typeface="Helvetica Neue"/>
                <a:ea typeface="Helvetica Neue"/>
                <a:cs typeface="Helvetica Neue"/>
                <a:sym typeface="Helvetica Neue"/>
              </a:rPr>
              <a:t>Séance 4 : </a:t>
            </a:r>
            <a:r>
              <a:rPr lang="fr-FR" sz="3000" b="1" i="0" u="none" strike="noStrike" cap="none" dirty="0">
                <a:solidFill>
                  <a:schemeClr val="dk1"/>
                </a:solidFill>
                <a:latin typeface="Helvetica Neue"/>
                <a:ea typeface="Helvetica Neue"/>
                <a:cs typeface="Helvetica Neue"/>
                <a:sym typeface="Helvetica Neue"/>
              </a:rPr>
              <a:t>Prévenir, atténuer et réduire les risques liés au travail des enfants</a:t>
            </a:r>
            <a:endParaRPr sz="3000" dirty="0"/>
          </a:p>
          <a:p>
            <a:pPr marL="685800" marR="0" lvl="1" indent="-228600" algn="l" rtl="0">
              <a:lnSpc>
                <a:spcPct val="90000"/>
              </a:lnSpc>
              <a:spcBef>
                <a:spcPts val="500"/>
              </a:spcBef>
              <a:spcAft>
                <a:spcPts val="0"/>
              </a:spcAft>
              <a:buClr>
                <a:schemeClr val="accent3"/>
              </a:buClr>
              <a:buSzPts val="2800"/>
              <a:buFont typeface="Arial"/>
              <a:buChar char="•"/>
            </a:pPr>
            <a:r>
              <a:rPr lang="fr-FR" sz="2600" b="0" i="0" u="none" strike="noStrike" cap="none" dirty="0">
                <a:solidFill>
                  <a:schemeClr val="dk1"/>
                </a:solidFill>
                <a:latin typeface="Helvetica Neue"/>
                <a:ea typeface="Helvetica Neue"/>
                <a:cs typeface="Helvetica Neue"/>
                <a:sym typeface="Helvetica Neue"/>
              </a:rPr>
              <a:t>Soutenir les enfants sur le plan émotionnel</a:t>
            </a:r>
          </a:p>
          <a:p>
            <a:pPr marL="685800" marR="0" lvl="1" indent="-228600" algn="l" rtl="0">
              <a:lnSpc>
                <a:spcPct val="90000"/>
              </a:lnSpc>
              <a:spcBef>
                <a:spcPts val="500"/>
              </a:spcBef>
              <a:spcAft>
                <a:spcPts val="0"/>
              </a:spcAft>
              <a:buClr>
                <a:schemeClr val="accent3"/>
              </a:buClr>
              <a:buSzPts val="2800"/>
              <a:buFont typeface="Arial"/>
              <a:buChar char="•"/>
            </a:pPr>
            <a:r>
              <a:rPr lang="fr-FR" sz="2600" b="0" i="0" u="none" strike="noStrike" cap="none" dirty="0">
                <a:solidFill>
                  <a:schemeClr val="dk1"/>
                </a:solidFill>
                <a:latin typeface="Helvetica Neue"/>
                <a:ea typeface="Helvetica Neue"/>
                <a:cs typeface="Helvetica Neue"/>
                <a:sym typeface="Helvetica Neue"/>
              </a:rPr>
              <a:t>Pensée positive</a:t>
            </a:r>
          </a:p>
          <a:p>
            <a:pPr marL="685800" marR="0" lvl="1" indent="-228600" algn="l" rtl="0">
              <a:lnSpc>
                <a:spcPct val="90000"/>
              </a:lnSpc>
              <a:spcBef>
                <a:spcPts val="500"/>
              </a:spcBef>
              <a:spcAft>
                <a:spcPts val="0"/>
              </a:spcAft>
              <a:buClr>
                <a:schemeClr val="accent3"/>
              </a:buClr>
              <a:buSzPts val="2800"/>
              <a:buFont typeface="Arial"/>
              <a:buChar char="•"/>
            </a:pPr>
            <a:r>
              <a:rPr lang="fr-FR" sz="2600" b="0" i="0" u="none" strike="noStrike" cap="none" dirty="0">
                <a:solidFill>
                  <a:schemeClr val="dk1"/>
                </a:solidFill>
                <a:latin typeface="Helvetica Neue"/>
                <a:ea typeface="Helvetica Neue"/>
                <a:cs typeface="Helvetica Neue"/>
                <a:sym typeface="Helvetica Neue"/>
              </a:rPr>
              <a:t>Astuces en matière de psychopédagogie (sommeil et alimentation)</a:t>
            </a:r>
          </a:p>
          <a:p>
            <a:pPr marL="685800" marR="0" lvl="1" indent="-228600" algn="l" rtl="0">
              <a:lnSpc>
                <a:spcPct val="90000"/>
              </a:lnSpc>
              <a:spcBef>
                <a:spcPts val="500"/>
              </a:spcBef>
              <a:spcAft>
                <a:spcPts val="0"/>
              </a:spcAft>
              <a:buClr>
                <a:schemeClr val="accent3"/>
              </a:buClr>
              <a:buSzPts val="2800"/>
              <a:buFont typeface="Arial"/>
              <a:buChar char="•"/>
            </a:pPr>
            <a:r>
              <a:rPr lang="fr-FR" sz="2600" b="0" i="0" u="none" strike="noStrike" cap="none" dirty="0">
                <a:solidFill>
                  <a:schemeClr val="dk1"/>
                </a:solidFill>
                <a:latin typeface="Helvetica Neue"/>
                <a:ea typeface="Helvetica Neue"/>
                <a:cs typeface="Helvetica Neue"/>
                <a:sym typeface="Helvetica Neue"/>
              </a:rPr>
              <a:t>Promouvoir un temps de qualité</a:t>
            </a:r>
            <a:endParaRPr sz="2600" dirty="0"/>
          </a:p>
          <a:p>
            <a:pPr marL="228600" marR="0" lvl="0" indent="-50800" algn="l" rtl="0">
              <a:lnSpc>
                <a:spcPct val="90000"/>
              </a:lnSpc>
              <a:spcBef>
                <a:spcPts val="1000"/>
              </a:spcBef>
              <a:spcAft>
                <a:spcPts val="0"/>
              </a:spcAft>
              <a:buClr>
                <a:schemeClr val="accent3"/>
              </a:buClr>
              <a:buSzPts val="2800"/>
              <a:buFont typeface="Arial"/>
              <a:buNone/>
            </a:pPr>
            <a:endParaRPr sz="2800" b="0" i="0" u="none" strike="noStrike" cap="none" dirty="0">
              <a:solidFill>
                <a:schemeClr val="dk1"/>
              </a:solidFill>
              <a:latin typeface="Helvetica Neue"/>
              <a:ea typeface="Helvetica Neue"/>
              <a:cs typeface="Helvetica Neue"/>
              <a:sym typeface="Helvetica Neue"/>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24"/>
          <p:cNvSpPr txBox="1">
            <a:spLocks noGrp="1"/>
          </p:cNvSpPr>
          <p:nvPr>
            <p:ph type="title"/>
          </p:nvPr>
        </p:nvSpPr>
        <p:spPr>
          <a:xfrm>
            <a:off x="4707218" y="0"/>
            <a:ext cx="7126183" cy="187771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2800"/>
              <a:buFont typeface="Helvetica Neue"/>
              <a:buNone/>
            </a:pPr>
            <a:r>
              <a:rPr lang="fr-FR" sz="2400" dirty="0"/>
              <a:t>ÉTUDE DE CAS : IRC/UNICEF LIBAN: COMPÉTENCES PARENTALES POUR LES PARENTS D’ENFANTS EN SITUATION DE TRAVAIL DES ENFANTS</a:t>
            </a:r>
            <a:endParaRPr sz="2400" dirty="0"/>
          </a:p>
        </p:txBody>
      </p:sp>
      <p:sp>
        <p:nvSpPr>
          <p:cNvPr id="414" name="Google Shape;414;p24"/>
          <p:cNvSpPr>
            <a:spLocks noGrp="1"/>
          </p:cNvSpPr>
          <p:nvPr>
            <p:ph type="pic" idx="2"/>
          </p:nvPr>
        </p:nvSpPr>
        <p:spPr>
          <a:xfrm>
            <a:off x="0" y="0"/>
            <a:ext cx="4340225" cy="6858000"/>
          </a:xfrm>
          <a:prstGeom prst="rect">
            <a:avLst/>
          </a:prstGeom>
          <a:noFill/>
          <a:ln>
            <a:noFill/>
          </a:ln>
        </p:spPr>
      </p:sp>
      <p:sp>
        <p:nvSpPr>
          <p:cNvPr id="415" name="Google Shape;415;p24"/>
          <p:cNvSpPr txBox="1">
            <a:spLocks noGrp="1"/>
          </p:cNvSpPr>
          <p:nvPr>
            <p:ph type="body" idx="1"/>
          </p:nvPr>
        </p:nvSpPr>
        <p:spPr>
          <a:xfrm>
            <a:off x="4890100" y="6038231"/>
            <a:ext cx="6943302" cy="72513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800"/>
              <a:buNone/>
            </a:pPr>
            <a:r>
              <a:rPr lang="en-GB" b="1"/>
              <a:t>http://childlabor-lb.org/index.html</a:t>
            </a:r>
            <a:endParaRPr b="1"/>
          </a:p>
        </p:txBody>
      </p:sp>
      <p:pic>
        <p:nvPicPr>
          <p:cNvPr id="416" name="Google Shape;416;p24"/>
          <p:cNvPicPr preferRelativeResize="0"/>
          <p:nvPr/>
        </p:nvPicPr>
        <p:blipFill rotWithShape="1">
          <a:blip r:embed="rId3">
            <a:alphaModFix/>
          </a:blip>
          <a:srcRect/>
          <a:stretch/>
        </p:blipFill>
        <p:spPr>
          <a:xfrm>
            <a:off x="0" y="0"/>
            <a:ext cx="4340225" cy="6858000"/>
          </a:xfrm>
          <a:prstGeom prst="rect">
            <a:avLst/>
          </a:prstGeom>
          <a:noFill/>
          <a:ln>
            <a:noFill/>
          </a:ln>
        </p:spPr>
      </p:pic>
      <p:sp>
        <p:nvSpPr>
          <p:cNvPr id="417" name="Google Shape;417;p24"/>
          <p:cNvSpPr txBo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accent3"/>
              </a:buClr>
              <a:buSzPts val="3200"/>
              <a:buFont typeface="Arial"/>
              <a:buNone/>
            </a:pPr>
            <a:r>
              <a:rPr lang="en-GB" sz="3200" b="1" i="0" u="none" strike="noStrike" cap="none" dirty="0">
                <a:solidFill>
                  <a:schemeClr val="dk1"/>
                </a:solidFill>
                <a:latin typeface="Helvetica Neue"/>
                <a:ea typeface="Helvetica Neue"/>
                <a:cs typeface="Helvetica Neue"/>
                <a:sym typeface="Helvetica Neue"/>
              </a:rPr>
              <a:t>Séance 5 : </a:t>
            </a:r>
            <a:r>
              <a:rPr lang="fr-FR" sz="3200" b="1" i="0" u="none" strike="noStrike" cap="none" dirty="0">
                <a:solidFill>
                  <a:schemeClr val="dk1"/>
                </a:solidFill>
                <a:latin typeface="Helvetica Neue"/>
                <a:ea typeface="Helvetica Neue"/>
                <a:cs typeface="Helvetica Neue"/>
                <a:sym typeface="Helvetica Neue"/>
              </a:rPr>
              <a:t>Protéger les enfants au sein de la communauté</a:t>
            </a:r>
            <a:endParaRPr dirty="0"/>
          </a:p>
          <a:p>
            <a:pPr marL="228600" marR="0" lvl="0" indent="-228600" algn="l" rtl="0">
              <a:lnSpc>
                <a:spcPct val="90000"/>
              </a:lnSpc>
              <a:spcBef>
                <a:spcPts val="1000"/>
              </a:spcBef>
              <a:spcAft>
                <a:spcPts val="0"/>
              </a:spcAft>
              <a:buClr>
                <a:schemeClr val="accent3"/>
              </a:buClr>
              <a:buSzPts val="2800"/>
              <a:buFont typeface="Arial"/>
              <a:buChar char="•"/>
            </a:pPr>
            <a:r>
              <a:rPr lang="fr-FR" sz="2800" dirty="0">
                <a:solidFill>
                  <a:schemeClr val="dk1"/>
                </a:solidFill>
                <a:latin typeface="Helvetica Neue"/>
                <a:ea typeface="Helvetica Neue"/>
                <a:cs typeface="Helvetica Neue"/>
                <a:sym typeface="Helvetica Neue"/>
              </a:rPr>
              <a:t>E</a:t>
            </a:r>
            <a:r>
              <a:rPr lang="fr-FR" sz="2800" b="0" i="0" u="none" strike="noStrike" cap="none" dirty="0">
                <a:solidFill>
                  <a:schemeClr val="dk1"/>
                </a:solidFill>
                <a:latin typeface="Helvetica Neue"/>
                <a:ea typeface="Helvetica Neue"/>
                <a:cs typeface="Helvetica Neue"/>
                <a:sym typeface="Helvetica Neue"/>
              </a:rPr>
              <a:t>nfant et école</a:t>
            </a:r>
          </a:p>
          <a:p>
            <a:pPr marL="228600" marR="0" lvl="0" indent="-228600" algn="l" rtl="0">
              <a:lnSpc>
                <a:spcPct val="90000"/>
              </a:lnSpc>
              <a:spcBef>
                <a:spcPts val="1000"/>
              </a:spcBef>
              <a:spcAft>
                <a:spcPts val="0"/>
              </a:spcAft>
              <a:buClr>
                <a:schemeClr val="accent3"/>
              </a:buClr>
              <a:buSzPts val="2800"/>
              <a:buFont typeface="Arial"/>
              <a:buChar char="•"/>
            </a:pPr>
            <a:r>
              <a:rPr lang="fr-FR" sz="2800" b="0" i="0" u="none" strike="noStrike" cap="none" dirty="0">
                <a:solidFill>
                  <a:schemeClr val="dk1"/>
                </a:solidFill>
                <a:latin typeface="Helvetica Neue"/>
                <a:ea typeface="Helvetica Neue"/>
                <a:cs typeface="Helvetica Neue"/>
                <a:sym typeface="Helvetica Neue"/>
              </a:rPr>
              <a:t>Communication au sein de la communauté </a:t>
            </a:r>
          </a:p>
          <a:p>
            <a:pPr marL="228600" marR="0" lvl="0" indent="-228600" algn="l" rtl="0">
              <a:lnSpc>
                <a:spcPct val="90000"/>
              </a:lnSpc>
              <a:spcBef>
                <a:spcPts val="1000"/>
              </a:spcBef>
              <a:spcAft>
                <a:spcPts val="0"/>
              </a:spcAft>
              <a:buClr>
                <a:schemeClr val="accent3"/>
              </a:buClr>
              <a:buSzPts val="2800"/>
              <a:buFont typeface="Arial"/>
              <a:buChar char="•"/>
            </a:pPr>
            <a:r>
              <a:rPr lang="fr-FR" sz="2800" b="0" i="0" u="none" strike="noStrike" cap="none" dirty="0">
                <a:solidFill>
                  <a:schemeClr val="dk1"/>
                </a:solidFill>
                <a:latin typeface="Helvetica Neue"/>
                <a:ea typeface="Helvetica Neue"/>
                <a:cs typeface="Helvetica Neue"/>
                <a:sym typeface="Helvetica Neue"/>
              </a:rPr>
              <a:t>État des lieux de la communauté </a:t>
            </a:r>
          </a:p>
          <a:p>
            <a:pPr marL="228600" marR="0" lvl="0" indent="-228600" algn="l" rtl="0">
              <a:lnSpc>
                <a:spcPct val="90000"/>
              </a:lnSpc>
              <a:spcBef>
                <a:spcPts val="1000"/>
              </a:spcBef>
              <a:spcAft>
                <a:spcPts val="0"/>
              </a:spcAft>
              <a:buClr>
                <a:schemeClr val="accent3"/>
              </a:buClr>
              <a:buSzPts val="2800"/>
              <a:buFont typeface="Arial"/>
              <a:buChar char="•"/>
            </a:pPr>
            <a:r>
              <a:rPr lang="fr-FR" sz="2800" b="0" i="0" u="none" strike="noStrike" cap="none" dirty="0">
                <a:solidFill>
                  <a:schemeClr val="dk1"/>
                </a:solidFill>
                <a:latin typeface="Helvetica Neue"/>
                <a:ea typeface="Helvetica Neue"/>
                <a:cs typeface="Helvetica Neue"/>
                <a:sym typeface="Helvetica Neue"/>
              </a:rPr>
              <a:t>Se débarrasser des sentiments négatifs</a:t>
            </a:r>
          </a:p>
          <a:p>
            <a:pPr marL="228600" marR="0" lvl="0" indent="-228600" algn="l" rtl="0">
              <a:lnSpc>
                <a:spcPct val="90000"/>
              </a:lnSpc>
              <a:spcBef>
                <a:spcPts val="1000"/>
              </a:spcBef>
              <a:spcAft>
                <a:spcPts val="0"/>
              </a:spcAft>
              <a:buClr>
                <a:schemeClr val="accent3"/>
              </a:buClr>
              <a:buSzPts val="2800"/>
              <a:buFont typeface="Arial"/>
              <a:buChar char="•"/>
            </a:pPr>
            <a:r>
              <a:rPr lang="fr-FR" sz="2800" b="0" i="0" u="none" strike="noStrike" cap="none" dirty="0">
                <a:solidFill>
                  <a:schemeClr val="dk1"/>
                </a:solidFill>
                <a:latin typeface="Helvetica Neue"/>
                <a:ea typeface="Helvetica Neue"/>
                <a:cs typeface="Helvetica Neue"/>
                <a:sym typeface="Helvetica Neue"/>
              </a:rPr>
              <a:t>Évaluer le bien-être des enfants</a:t>
            </a:r>
            <a:r>
              <a:rPr lang="en-GB" sz="2800" b="1" i="0" u="none" strike="noStrike" cap="none" dirty="0">
                <a:solidFill>
                  <a:schemeClr val="dk1"/>
                </a:solidFill>
                <a:latin typeface="Helvetica Neue"/>
                <a:ea typeface="Helvetica Neue"/>
                <a:cs typeface="Helvetica Neue"/>
                <a:sym typeface="Helvetica Neue"/>
              </a:rPr>
              <a:t> </a:t>
            </a:r>
            <a:endParaRPr sz="2800" b="0" i="0" u="none" strike="noStrike" cap="none" dirty="0">
              <a:solidFill>
                <a:schemeClr val="dk1"/>
              </a:solidFill>
              <a:latin typeface="Helvetica Neue"/>
              <a:ea typeface="Helvetica Neue"/>
              <a:cs typeface="Helvetica Neue"/>
              <a:sym typeface="Helvetica Neue"/>
            </a:endParaRPr>
          </a:p>
          <a:p>
            <a:pPr marL="228600" marR="0" lvl="0" indent="-50800" algn="l" rtl="0">
              <a:lnSpc>
                <a:spcPct val="90000"/>
              </a:lnSpc>
              <a:spcBef>
                <a:spcPts val="1000"/>
              </a:spcBef>
              <a:spcAft>
                <a:spcPts val="0"/>
              </a:spcAft>
              <a:buClr>
                <a:schemeClr val="accent3"/>
              </a:buClr>
              <a:buSzPts val="2800"/>
              <a:buFont typeface="Arial"/>
              <a:buNone/>
            </a:pPr>
            <a:endParaRPr sz="2800" b="0" i="0" u="none" strike="noStrike" cap="none" dirty="0">
              <a:solidFill>
                <a:schemeClr val="dk1"/>
              </a:solidFill>
              <a:latin typeface="Helvetica Neue"/>
              <a:ea typeface="Helvetica Neue"/>
              <a:cs typeface="Helvetica Neue"/>
              <a:sym typeface="Helvetica Neue"/>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p2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3"/>
              </a:buClr>
              <a:buSzPts val="3600"/>
              <a:buFont typeface="Helvetica Neue"/>
              <a:buNone/>
            </a:pPr>
            <a:r>
              <a:rPr lang="en-GB" dirty="0"/>
              <a:t>ACTIVITÉ</a:t>
            </a:r>
            <a:endParaRPr dirty="0"/>
          </a:p>
        </p:txBody>
      </p:sp>
      <p:sp>
        <p:nvSpPr>
          <p:cNvPr id="424" name="Google Shape;424;p25"/>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1"/>
              </a:buClr>
              <a:buSzPts val="2800"/>
              <a:buNone/>
            </a:pPr>
            <a:r>
              <a:rPr lang="en-GB" dirty="0"/>
              <a:t>Dans votre groupe : </a:t>
            </a:r>
            <a:endParaRPr dirty="0"/>
          </a:p>
        </p:txBody>
      </p:sp>
      <p:sp>
        <p:nvSpPr>
          <p:cNvPr id="425" name="Google Shape;425;p25"/>
          <p:cNvSpPr txBox="1">
            <a:spLocks noGrp="1"/>
          </p:cNvSpPr>
          <p:nvPr>
            <p:ph type="body" idx="2"/>
          </p:nvPr>
        </p:nvSpPr>
        <p:spPr>
          <a:xfrm>
            <a:off x="656021" y="2799528"/>
            <a:ext cx="10820015" cy="3212751"/>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SzPts val="2800"/>
              <a:buChar char="•"/>
            </a:pPr>
            <a:r>
              <a:rPr lang="fr-FR" dirty="0"/>
              <a:t>Utilisez l'étude de cas qui vous a été remise.</a:t>
            </a:r>
          </a:p>
          <a:p>
            <a:pPr marL="228600" lvl="0" indent="-228600" algn="l" rtl="0">
              <a:lnSpc>
                <a:spcPct val="90000"/>
              </a:lnSpc>
              <a:spcBef>
                <a:spcPts val="0"/>
              </a:spcBef>
              <a:spcAft>
                <a:spcPts val="0"/>
              </a:spcAft>
              <a:buSzPts val="2800"/>
              <a:buChar char="•"/>
            </a:pPr>
            <a:r>
              <a:rPr lang="fr-FR" dirty="0"/>
              <a:t>Demandez aux participants de discuter d'un plan d'action approprié (points clés) pour les parents, les tuteurs ou autres, afin de réduire le travail des enfants, de promouvoir le bien-être des enfants et de créer des milieux de prise en charge plus sûrs pour l'enfant et la famille.</a:t>
            </a:r>
          </a:p>
          <a:p>
            <a:pPr marL="228600" lvl="0" indent="-228600" algn="l" rtl="0">
              <a:lnSpc>
                <a:spcPct val="90000"/>
              </a:lnSpc>
              <a:spcBef>
                <a:spcPts val="0"/>
              </a:spcBef>
              <a:spcAft>
                <a:spcPts val="0"/>
              </a:spcAft>
              <a:buSzPts val="2800"/>
              <a:buChar char="•"/>
            </a:pPr>
            <a:r>
              <a:rPr lang="fr-FR" dirty="0"/>
              <a:t>Vous disposez de 15 minutes.</a:t>
            </a:r>
          </a:p>
          <a:p>
            <a:pPr marL="228600" lvl="0" indent="-228600" algn="l" rtl="0">
              <a:lnSpc>
                <a:spcPct val="90000"/>
              </a:lnSpc>
              <a:spcBef>
                <a:spcPts val="0"/>
              </a:spcBef>
              <a:spcAft>
                <a:spcPts val="0"/>
              </a:spcAft>
              <a:buSzPts val="2800"/>
              <a:buChar char="•"/>
            </a:pPr>
            <a:r>
              <a:rPr lang="fr-FR" dirty="0"/>
              <a:t>Faites un rapport en séance plénière</a:t>
            </a:r>
            <a:r>
              <a:rPr lang="en-GB" dirty="0"/>
              <a:t>. </a:t>
            </a:r>
            <a:endParaRPr dirty="0"/>
          </a:p>
          <a:p>
            <a:pPr marL="685800" lvl="1" indent="-76200" algn="l" rtl="0">
              <a:lnSpc>
                <a:spcPct val="90000"/>
              </a:lnSpc>
              <a:spcBef>
                <a:spcPts val="500"/>
              </a:spcBef>
              <a:spcAft>
                <a:spcPts val="0"/>
              </a:spcAft>
              <a:buSzPts val="2400"/>
              <a:buNone/>
            </a:pPr>
            <a:endParaRPr dirty="0"/>
          </a:p>
          <a:p>
            <a:pPr marL="685800" lvl="1" indent="-76200" algn="l" rtl="0">
              <a:lnSpc>
                <a:spcPct val="90000"/>
              </a:lnSpc>
              <a:spcBef>
                <a:spcPts val="500"/>
              </a:spcBef>
              <a:spcAft>
                <a:spcPts val="0"/>
              </a:spcAft>
              <a:buSzPts val="2400"/>
              <a:buNone/>
            </a:pPr>
            <a:endParaRPr dirty="0"/>
          </a:p>
          <a:p>
            <a:pPr marL="685800" lvl="1" indent="-76200" algn="l" rtl="0">
              <a:lnSpc>
                <a:spcPct val="90000"/>
              </a:lnSpc>
              <a:spcBef>
                <a:spcPts val="500"/>
              </a:spcBef>
              <a:spcAft>
                <a:spcPts val="0"/>
              </a:spcAft>
              <a:buSzPts val="2400"/>
              <a:buNone/>
            </a:pPr>
            <a:endParaRPr dirty="0"/>
          </a:p>
        </p:txBody>
      </p:sp>
      <p:pic>
        <p:nvPicPr>
          <p:cNvPr id="426" name="Google Shape;426;p25"/>
          <p:cNvPicPr preferRelativeResize="0"/>
          <p:nvPr/>
        </p:nvPicPr>
        <p:blipFill rotWithShape="1">
          <a:blip r:embed="rId3">
            <a:alphaModFix/>
          </a:blip>
          <a:srcRect/>
          <a:stretch/>
        </p:blipFill>
        <p:spPr>
          <a:xfrm>
            <a:off x="8471069" y="-252851"/>
            <a:ext cx="3386757" cy="3386757"/>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26"/>
          <p:cNvSpPr txBox="1">
            <a:spLocks noGrp="1"/>
          </p:cNvSpPr>
          <p:nvPr>
            <p:ph type="body" idx="2"/>
          </p:nvPr>
        </p:nvSpPr>
        <p:spPr>
          <a:xfrm>
            <a:off x="4100513" y="528638"/>
            <a:ext cx="7807070" cy="6091618"/>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90000"/>
              </a:lnSpc>
              <a:spcBef>
                <a:spcPts val="0"/>
              </a:spcBef>
              <a:spcAft>
                <a:spcPts val="0"/>
              </a:spcAft>
              <a:buSzPts val="2800"/>
              <a:buChar char="•"/>
            </a:pPr>
            <a:r>
              <a:rPr lang="fr-FR" dirty="0"/>
              <a:t>Deux tiers de tous les enfants astreints au travail des enfants travaillent au sein de leur ménage (agriculture, tâches ménagères, entreprises familiales).</a:t>
            </a:r>
          </a:p>
          <a:p>
            <a:pPr marL="228600" lvl="0" indent="-228600" algn="l" rtl="0">
              <a:lnSpc>
                <a:spcPct val="90000"/>
              </a:lnSpc>
              <a:spcBef>
                <a:spcPts val="0"/>
              </a:spcBef>
              <a:spcAft>
                <a:spcPts val="0"/>
              </a:spcAft>
              <a:buSzPts val="2800"/>
              <a:buChar char="•"/>
            </a:pPr>
            <a:r>
              <a:rPr lang="fr-FR" dirty="0"/>
              <a:t>Sans la participation des parents, des tuteurs et des autres membres de la famille proche, les efforts déployés pour lutter contre le travail des enfants sont voués à l'échec. </a:t>
            </a:r>
          </a:p>
          <a:p>
            <a:pPr marL="228600" lvl="0" indent="-228600" algn="l" rtl="0">
              <a:lnSpc>
                <a:spcPct val="90000"/>
              </a:lnSpc>
              <a:spcBef>
                <a:spcPts val="0"/>
              </a:spcBef>
              <a:spcAft>
                <a:spcPts val="0"/>
              </a:spcAft>
              <a:buSzPts val="2800"/>
              <a:buChar char="•"/>
            </a:pPr>
            <a:r>
              <a:rPr lang="fr-FR" dirty="0"/>
              <a:t>L'impact de la crise humanitaire compromet gravement les capacités de protection contre le travail des enfants. Les besoins fondamentaux non satisfaits et l'évolution rapide des normes sociales font du travail des enfants un mécanisme d'adaptation négatif.  </a:t>
            </a:r>
          </a:p>
          <a:p>
            <a:pPr marL="228600" lvl="0" indent="-228600" algn="l" rtl="0">
              <a:lnSpc>
                <a:spcPct val="90000"/>
              </a:lnSpc>
              <a:spcBef>
                <a:spcPts val="0"/>
              </a:spcBef>
              <a:spcAft>
                <a:spcPts val="0"/>
              </a:spcAft>
              <a:buSzPts val="2800"/>
              <a:buChar char="•"/>
            </a:pPr>
            <a:r>
              <a:rPr lang="fr-FR" dirty="0"/>
              <a:t>Il est prouvé que s'attaquer aux facteurs de risque au sein des ménages et renforcer les capacités de protection des tuteurs est un moyen efficace de prévenir le travail des enfants</a:t>
            </a:r>
            <a:r>
              <a:rPr lang="en-GB" dirty="0"/>
              <a:t>.</a:t>
            </a:r>
            <a:endParaRPr dirty="0"/>
          </a:p>
          <a:p>
            <a:pPr marL="228600" lvl="0" indent="-50800" algn="l" rtl="0">
              <a:lnSpc>
                <a:spcPct val="90000"/>
              </a:lnSpc>
              <a:spcBef>
                <a:spcPts val="1000"/>
              </a:spcBef>
              <a:spcAft>
                <a:spcPts val="0"/>
              </a:spcAft>
              <a:buClr>
                <a:schemeClr val="accent1"/>
              </a:buClr>
              <a:buSzPts val="2800"/>
              <a:buNone/>
            </a:pPr>
            <a:endParaRPr dirty="0"/>
          </a:p>
        </p:txBody>
      </p:sp>
      <p:sp>
        <p:nvSpPr>
          <p:cNvPr id="433" name="Google Shape;433;p26"/>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MESSAGES CLÉS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
          <p:cNvSpPr txBox="1">
            <a:spLocks noGrp="1"/>
          </p:cNvSpPr>
          <p:nvPr>
            <p:ph type="body" idx="2"/>
          </p:nvPr>
        </p:nvSpPr>
        <p:spPr>
          <a:xfrm>
            <a:off x="160422" y="2727158"/>
            <a:ext cx="11683236" cy="3834063"/>
          </a:xfrm>
          <a:prstGeom prst="rect">
            <a:avLst/>
          </a:prstGeom>
          <a:noFill/>
          <a:ln>
            <a:noFill/>
          </a:ln>
        </p:spPr>
        <p:txBody>
          <a:bodyPr spcFirstLastPara="1" wrap="square" lIns="91425" tIns="45700" rIns="91425" bIns="45700" anchor="t" anchorCtr="0">
            <a:noAutofit/>
          </a:bodyPr>
          <a:lstStyle/>
          <a:p>
            <a:pPr marL="457200" lvl="0" indent="-406400" algn="l" rtl="0">
              <a:lnSpc>
                <a:spcPct val="100000"/>
              </a:lnSpc>
              <a:spcBef>
                <a:spcPts val="600"/>
              </a:spcBef>
              <a:spcAft>
                <a:spcPts val="0"/>
              </a:spcAft>
              <a:buSzPts val="2800"/>
              <a:buFont typeface="Helvetica Neue"/>
              <a:buChar char="●"/>
            </a:pPr>
            <a:r>
              <a:rPr lang="fr-FR" dirty="0"/>
              <a:t>Expliquer l'importance de prendre des mesures pour renforcer les familles et les tuteurs afin de prévenir le travail des enfants ou de retirer les enfants du travail des enfants</a:t>
            </a:r>
            <a:endParaRPr b="1" dirty="0"/>
          </a:p>
          <a:p>
            <a:pPr marL="457200" lvl="0" indent="-406400" algn="l" rtl="0">
              <a:lnSpc>
                <a:spcPct val="100000"/>
              </a:lnSpc>
              <a:spcBef>
                <a:spcPts val="0"/>
              </a:spcBef>
              <a:spcAft>
                <a:spcPts val="0"/>
              </a:spcAft>
              <a:buSzPts val="2800"/>
              <a:buFont typeface="Helvetica Neue"/>
              <a:buChar char="●"/>
            </a:pPr>
            <a:r>
              <a:rPr lang="fr-FR" dirty="0"/>
              <a:t>Expliquer les différences entre les types de soutien qui peuvent être apportés aux tuteurs d'enfants à risque de travail des enfants par rapport à celui apporté aux tuteurs d'enfants qui sont dans les PFTE.</a:t>
            </a:r>
          </a:p>
          <a:p>
            <a:pPr marL="457200" lvl="0" indent="-406400" algn="l" rtl="0">
              <a:lnSpc>
                <a:spcPct val="100000"/>
              </a:lnSpc>
              <a:spcBef>
                <a:spcPts val="0"/>
              </a:spcBef>
              <a:spcAft>
                <a:spcPts val="0"/>
              </a:spcAft>
              <a:buSzPts val="2800"/>
              <a:buFont typeface="Helvetica Neue"/>
              <a:buChar char="●"/>
            </a:pPr>
            <a:r>
              <a:rPr lang="fr-FR" dirty="0"/>
              <a:t>Décrire une intervention de renforcement de la famille pour les parents/tuteurs d'enfants astreints au travail des enfants </a:t>
            </a:r>
            <a:endParaRPr dirty="0"/>
          </a:p>
        </p:txBody>
      </p:sp>
      <p:sp>
        <p:nvSpPr>
          <p:cNvPr id="242" name="Google Shape;242;p3"/>
          <p:cNvSpPr txBox="1"/>
          <p:nvPr/>
        </p:nvSpPr>
        <p:spPr>
          <a:xfrm>
            <a:off x="1828005" y="476375"/>
            <a:ext cx="8535987" cy="627939"/>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endParaRPr sz="2800" b="1" i="0" u="none" strike="noStrike" cap="none">
              <a:solidFill>
                <a:schemeClr val="lt1"/>
              </a:solidFill>
              <a:latin typeface="Helvetica Neue"/>
              <a:ea typeface="Helvetica Neue"/>
              <a:cs typeface="Helvetica Neue"/>
              <a:sym typeface="Helvetica Neue"/>
            </a:endParaRPr>
          </a:p>
        </p:txBody>
      </p:sp>
      <p:sp>
        <p:nvSpPr>
          <p:cNvPr id="243" name="Google Shape;243;p3"/>
          <p:cNvSpPr txBox="1"/>
          <p:nvPr/>
        </p:nvSpPr>
        <p:spPr>
          <a:xfrm>
            <a:off x="232611" y="775420"/>
            <a:ext cx="11538857" cy="2280633"/>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r>
              <a:rPr lang="en-GB" sz="2800" b="0" i="0" u="none" strike="noStrike" cap="none" dirty="0">
                <a:solidFill>
                  <a:schemeClr val="lt1"/>
                </a:solidFill>
                <a:latin typeface="Helvetica Neue"/>
                <a:ea typeface="Helvetica Neue"/>
                <a:cs typeface="Helvetica Neue"/>
                <a:sym typeface="Helvetica Neue"/>
              </a:rPr>
              <a:t> </a:t>
            </a:r>
            <a:r>
              <a:rPr lang="en-GB" sz="4000" b="1" i="0" u="none" strike="noStrike" cap="none" dirty="0">
                <a:solidFill>
                  <a:schemeClr val="lt1"/>
                </a:solidFill>
                <a:latin typeface="Helvetica Neue"/>
                <a:ea typeface="Helvetica Neue"/>
                <a:cs typeface="Helvetica Neue"/>
                <a:sym typeface="Helvetica Neue"/>
              </a:rPr>
              <a:t> LES OBJECTIFS VISÉS  </a:t>
            </a:r>
            <a:endParaRPr dirty="0"/>
          </a:p>
          <a:p>
            <a:pPr marL="0" marR="0" lvl="0" indent="0" algn="ctr" rtl="0">
              <a:lnSpc>
                <a:spcPct val="90000"/>
              </a:lnSpc>
              <a:spcBef>
                <a:spcPts val="1000"/>
              </a:spcBef>
              <a:spcAft>
                <a:spcPts val="0"/>
              </a:spcAft>
              <a:buClr>
                <a:schemeClr val="lt1"/>
              </a:buClr>
              <a:buSzPts val="3000"/>
              <a:buFont typeface="Arial"/>
              <a:buNone/>
            </a:pPr>
            <a:r>
              <a:rPr lang="fr-FR" sz="3000" dirty="0">
                <a:solidFill>
                  <a:schemeClr val="lt1"/>
                </a:solidFill>
                <a:latin typeface="Helvetica Neue"/>
                <a:ea typeface="Helvetica Neue"/>
                <a:cs typeface="Helvetica Neue"/>
                <a:sym typeface="Helvetica Neue"/>
              </a:rPr>
              <a:t>À la fin de la séance, vous serez en mesure de :</a:t>
            </a:r>
          </a:p>
          <a:p>
            <a:pPr marL="0" marR="0" lvl="0" indent="0" algn="ctr" rtl="0">
              <a:lnSpc>
                <a:spcPct val="90000"/>
              </a:lnSpc>
              <a:spcBef>
                <a:spcPts val="1000"/>
              </a:spcBef>
              <a:spcAft>
                <a:spcPts val="0"/>
              </a:spcAft>
              <a:buClr>
                <a:schemeClr val="lt1"/>
              </a:buClr>
              <a:buSzPts val="3000"/>
              <a:buFont typeface="Arial"/>
              <a:buNone/>
            </a:pPr>
            <a:endParaRPr sz="3000" b="1"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4"/>
          <p:cNvSpPr txBox="1">
            <a:spLocks noGrp="1"/>
          </p:cNvSpPr>
          <p:nvPr>
            <p:ph type="title"/>
          </p:nvPr>
        </p:nvSpPr>
        <p:spPr>
          <a:xfrm>
            <a:off x="2145790" y="2422359"/>
            <a:ext cx="7851649" cy="5621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ts val="3200"/>
              <a:buFont typeface="Helvetica Neue"/>
              <a:buNone/>
            </a:pPr>
            <a:r>
              <a:rPr lang="fr-FR" dirty="0"/>
              <a:t>PRISE EN CHARGE ET TRAVAIL DES ENFANTS DANS LE CONTEXTE</a:t>
            </a:r>
            <a:endParaRPr dirty="0"/>
          </a:p>
        </p:txBody>
      </p:sp>
      <p:sp>
        <p:nvSpPr>
          <p:cNvPr id="249" name="Google Shape;249;p4"/>
          <p:cNvSpPr txBox="1">
            <a:spLocks noGrp="1"/>
          </p:cNvSpPr>
          <p:nvPr>
            <p:ph type="body" idx="1"/>
          </p:nvPr>
        </p:nvSpPr>
        <p:spPr>
          <a:xfrm>
            <a:off x="2539173" y="3241147"/>
            <a:ext cx="6997148" cy="375705"/>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lt1"/>
              </a:buClr>
              <a:buSzPts val="1800"/>
              <a:buNone/>
            </a:pPr>
            <a:r>
              <a:rPr lang="en-GB" dirty="0"/>
              <a:t>RISQUES ET OBSTACLES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3600"/>
              <a:buFont typeface="Helvetica Neue"/>
              <a:buNone/>
            </a:pPr>
            <a:r>
              <a:rPr lang="en-GB" sz="3200" dirty="0"/>
              <a:t>DISCUSSION : </a:t>
            </a:r>
            <a:r>
              <a:rPr lang="fr-FR" sz="3200" dirty="0"/>
              <a:t>PRISE EN CHARGE ET </a:t>
            </a:r>
            <a:br>
              <a:rPr lang="fr-FR" sz="3200" dirty="0"/>
            </a:br>
            <a:r>
              <a:rPr lang="fr-FR" sz="3200" dirty="0"/>
              <a:t>TRAVAIL DES ENFANTS DANS LE CONTEXTE</a:t>
            </a:r>
            <a:endParaRPr sz="3200" dirty="0"/>
          </a:p>
        </p:txBody>
      </p:sp>
      <p:sp>
        <p:nvSpPr>
          <p:cNvPr id="255" name="Google Shape;255;p5"/>
          <p:cNvSpPr txBox="1">
            <a:spLocks noGrp="1"/>
          </p:cNvSpPr>
          <p:nvPr>
            <p:ph type="body" idx="1"/>
          </p:nvPr>
        </p:nvSpPr>
        <p:spPr>
          <a:xfrm>
            <a:off x="656022" y="1971675"/>
            <a:ext cx="10820014" cy="500063"/>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90000"/>
              </a:lnSpc>
              <a:spcBef>
                <a:spcPts val="0"/>
              </a:spcBef>
              <a:spcAft>
                <a:spcPts val="0"/>
              </a:spcAft>
              <a:buClr>
                <a:schemeClr val="accent3"/>
              </a:buClr>
              <a:buSzPts val="2400"/>
              <a:buNone/>
            </a:pPr>
            <a:r>
              <a:rPr lang="en-GB" sz="2400" dirty="0"/>
              <a:t>PARTIE 1 : </a:t>
            </a:r>
            <a:r>
              <a:rPr lang="fr-FR" sz="2400" dirty="0"/>
              <a:t>DANS VOTRE GROUPE, DISCUTEZ ET IDENTIFIEZ DANS LE CONTEXTE </a:t>
            </a:r>
            <a:r>
              <a:rPr lang="en-GB" sz="2400" dirty="0"/>
              <a:t>: </a:t>
            </a:r>
            <a:endParaRPr dirty="0"/>
          </a:p>
        </p:txBody>
      </p:sp>
      <p:sp>
        <p:nvSpPr>
          <p:cNvPr id="256" name="Google Shape;256;p5"/>
          <p:cNvSpPr txBox="1">
            <a:spLocks noGrp="1"/>
          </p:cNvSpPr>
          <p:nvPr>
            <p:ph type="body" idx="2"/>
          </p:nvPr>
        </p:nvSpPr>
        <p:spPr>
          <a:xfrm>
            <a:off x="715962" y="2500313"/>
            <a:ext cx="10820015" cy="3771900"/>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SzPts val="2800"/>
              <a:buChar char="•"/>
            </a:pPr>
            <a:r>
              <a:rPr lang="en-GB" dirty="0"/>
              <a:t>Comment </a:t>
            </a:r>
            <a:r>
              <a:rPr lang="fr-FR" dirty="0"/>
              <a:t>les parents et les tuteurs sont impliqués dans les activités productives des enfants et dans le cas de travail des enfants </a:t>
            </a:r>
            <a:r>
              <a:rPr lang="en-GB" dirty="0"/>
              <a:t>. </a:t>
            </a:r>
            <a:endParaRPr dirty="0"/>
          </a:p>
          <a:p>
            <a:pPr marL="228600" lvl="0" indent="-228600" algn="l" rtl="0">
              <a:lnSpc>
                <a:spcPct val="90000"/>
              </a:lnSpc>
              <a:spcBef>
                <a:spcPts val="1000"/>
              </a:spcBef>
              <a:spcAft>
                <a:spcPts val="0"/>
              </a:spcAft>
              <a:buClr>
                <a:schemeClr val="accent3"/>
              </a:buClr>
              <a:buSzPts val="2800"/>
              <a:buChar char="•"/>
            </a:pPr>
            <a:r>
              <a:rPr lang="fr-FR" dirty="0"/>
              <a:t>Quelles sont les opinions parentales courantes sur les activités productives des enfants et le travail des enfants</a:t>
            </a:r>
            <a:r>
              <a:rPr lang="en-GB" dirty="0"/>
              <a:t>, et </a:t>
            </a:r>
            <a:r>
              <a:rPr lang="fr-FR" dirty="0"/>
              <a:t>comment les enfants qui travaillent sont-ils traités </a:t>
            </a:r>
            <a:r>
              <a:rPr lang="en-GB" dirty="0"/>
              <a:t>? </a:t>
            </a:r>
            <a:endParaRPr dirty="0"/>
          </a:p>
          <a:p>
            <a:pPr marL="228600" lvl="0" indent="-228600" algn="l" rtl="0">
              <a:lnSpc>
                <a:spcPct val="90000"/>
              </a:lnSpc>
              <a:spcBef>
                <a:spcPts val="1000"/>
              </a:spcBef>
              <a:spcAft>
                <a:spcPts val="0"/>
              </a:spcAft>
              <a:buSzPts val="2800"/>
              <a:buChar char="•"/>
            </a:pPr>
            <a:r>
              <a:rPr lang="fr-FR" dirty="0"/>
              <a:t>Quelle valeur les tuteurs accordent-ils à l'éducation des enfants, ou au revenu que les enfants apportent à la famille</a:t>
            </a:r>
            <a:r>
              <a:rPr lang="en-GB" dirty="0"/>
              <a:t>? </a:t>
            </a:r>
            <a:endParaRPr dirty="0"/>
          </a:p>
          <a:p>
            <a:pPr marL="228600" lvl="0" indent="-228600" algn="l" rtl="0">
              <a:lnSpc>
                <a:spcPct val="90000"/>
              </a:lnSpc>
              <a:spcBef>
                <a:spcPts val="1000"/>
              </a:spcBef>
              <a:spcAft>
                <a:spcPts val="0"/>
              </a:spcAft>
              <a:buSzPts val="2800"/>
              <a:buChar char="•"/>
            </a:pPr>
            <a:r>
              <a:rPr lang="en-GB" dirty="0"/>
              <a:t>Faites un rapport en plénière.</a:t>
            </a:r>
            <a:endParaRPr dirty="0"/>
          </a:p>
        </p:txBody>
      </p:sp>
      <p:pic>
        <p:nvPicPr>
          <p:cNvPr id="257" name="Google Shape;257;p5"/>
          <p:cNvPicPr preferRelativeResize="0"/>
          <p:nvPr/>
        </p:nvPicPr>
        <p:blipFill rotWithShape="1">
          <a:blip r:embed="rId3">
            <a:alphaModFix/>
          </a:blip>
          <a:srcRect/>
          <a:stretch/>
        </p:blipFill>
        <p:spPr>
          <a:xfrm>
            <a:off x="10100877" y="365125"/>
            <a:ext cx="1435100" cy="9398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3600"/>
              <a:buFont typeface="Helvetica Neue"/>
              <a:buNone/>
            </a:pPr>
            <a:r>
              <a:rPr lang="en-GB" sz="3200" dirty="0"/>
              <a:t>DISCUSSION : </a:t>
            </a:r>
            <a:r>
              <a:rPr lang="fr-FR" sz="3200" dirty="0"/>
              <a:t>PRISE EN CHARGE ET </a:t>
            </a:r>
            <a:br>
              <a:rPr lang="fr-FR" sz="3200" dirty="0"/>
            </a:br>
            <a:r>
              <a:rPr lang="fr-FR" sz="3200" dirty="0"/>
              <a:t>TRAVAIL DES ENFANTS DANS LE CONTEXTE</a:t>
            </a:r>
            <a:endParaRPr sz="3200" dirty="0"/>
          </a:p>
        </p:txBody>
      </p:sp>
      <p:sp>
        <p:nvSpPr>
          <p:cNvPr id="263" name="Google Shape;263;p6"/>
          <p:cNvSpPr txBox="1">
            <a:spLocks noGrp="1"/>
          </p:cNvSpPr>
          <p:nvPr>
            <p:ph type="body" idx="2"/>
          </p:nvPr>
        </p:nvSpPr>
        <p:spPr>
          <a:xfrm>
            <a:off x="685992" y="1976356"/>
            <a:ext cx="10820015" cy="4516519"/>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90000"/>
              </a:lnSpc>
              <a:spcBef>
                <a:spcPts val="0"/>
              </a:spcBef>
              <a:spcAft>
                <a:spcPts val="0"/>
              </a:spcAft>
              <a:buSzPts val="2400"/>
              <a:buNone/>
            </a:pPr>
            <a:r>
              <a:rPr lang="en-GB" sz="2400" b="1" dirty="0">
                <a:solidFill>
                  <a:srgbClr val="97467D"/>
                </a:solidFill>
              </a:rPr>
              <a:t>PARTIE 2 : </a:t>
            </a:r>
            <a:r>
              <a:rPr lang="fr-FR" sz="2400" b="1" dirty="0">
                <a:solidFill>
                  <a:srgbClr val="97467D"/>
                </a:solidFill>
              </a:rPr>
              <a:t>DANS VOTRE GROUPE, DISCUTEZ ET IDENTIFIEZ DANS LE CONTEXTE</a:t>
            </a:r>
            <a:r>
              <a:rPr lang="en-GB" sz="2400" b="1" dirty="0">
                <a:solidFill>
                  <a:srgbClr val="97467D"/>
                </a:solidFill>
              </a:rPr>
              <a:t>: </a:t>
            </a:r>
            <a:endParaRPr sz="2400" b="1" dirty="0">
              <a:solidFill>
                <a:srgbClr val="97467D"/>
              </a:solidFill>
            </a:endParaRPr>
          </a:p>
          <a:p>
            <a:pPr marL="228600" lvl="0" indent="-228600" algn="l" rtl="0">
              <a:lnSpc>
                <a:spcPct val="90000"/>
              </a:lnSpc>
              <a:spcBef>
                <a:spcPts val="1000"/>
              </a:spcBef>
              <a:spcAft>
                <a:spcPts val="0"/>
              </a:spcAft>
              <a:buSzPts val="2800"/>
              <a:buChar char="•"/>
            </a:pPr>
            <a:r>
              <a:rPr lang="fr-FR" dirty="0"/>
              <a:t>Les facteurs de risque courants pour les parents/tuteurs d'enfants astreints au travail des enfants dans le contexte</a:t>
            </a:r>
            <a:r>
              <a:rPr lang="en-GB" dirty="0"/>
              <a:t>.</a:t>
            </a:r>
            <a:endParaRPr dirty="0"/>
          </a:p>
          <a:p>
            <a:pPr marL="228600" lvl="0" indent="-228600" algn="l" rtl="0">
              <a:lnSpc>
                <a:spcPct val="90000"/>
              </a:lnSpc>
              <a:spcBef>
                <a:spcPts val="1000"/>
              </a:spcBef>
              <a:spcAft>
                <a:spcPts val="0"/>
              </a:spcAft>
              <a:buSzPts val="2800"/>
              <a:buChar char="•"/>
            </a:pPr>
            <a:r>
              <a:rPr lang="fr-FR" dirty="0"/>
              <a:t>Les risques élevés pour les enfants séparés ou en prise en charge alternative dans le contexte</a:t>
            </a:r>
            <a:r>
              <a:rPr lang="en-GB" dirty="0"/>
              <a:t>.</a:t>
            </a:r>
            <a:endParaRPr dirty="0"/>
          </a:p>
          <a:p>
            <a:pPr marL="228600" lvl="0" indent="-228600" algn="l" rtl="0">
              <a:lnSpc>
                <a:spcPct val="90000"/>
              </a:lnSpc>
              <a:spcBef>
                <a:spcPts val="1000"/>
              </a:spcBef>
              <a:spcAft>
                <a:spcPts val="0"/>
              </a:spcAft>
              <a:buSzPts val="2800"/>
              <a:buChar char="•"/>
            </a:pPr>
            <a:r>
              <a:rPr lang="fr-FR" dirty="0"/>
              <a:t>Les obstacles courants qui empêchent les parents et les tuteurs d'accéder au soutien, tels que les normes sociales, le temps et le lieu, les exigences en matière de garde d'enfants et de transport, et l'accessibilité pour les parents et les tuteurs souffrant de maladie ou de handicap/mobilité</a:t>
            </a:r>
            <a:r>
              <a:rPr lang="en-GB" dirty="0"/>
              <a:t>.</a:t>
            </a:r>
            <a:endParaRPr dirty="0"/>
          </a:p>
          <a:p>
            <a:pPr marL="228600" lvl="0" indent="-228600" algn="l" rtl="0">
              <a:lnSpc>
                <a:spcPct val="90000"/>
              </a:lnSpc>
              <a:spcBef>
                <a:spcPts val="1000"/>
              </a:spcBef>
              <a:spcAft>
                <a:spcPts val="0"/>
              </a:spcAft>
              <a:buSzPts val="2800"/>
              <a:buChar char="•"/>
            </a:pPr>
            <a:r>
              <a:rPr lang="fr-FR" dirty="0"/>
              <a:t>Faites un rapport en séance plénière</a:t>
            </a:r>
            <a:r>
              <a:rPr lang="en-GB" dirty="0"/>
              <a:t>. </a:t>
            </a:r>
            <a:endParaRPr dirty="0"/>
          </a:p>
        </p:txBody>
      </p:sp>
      <p:pic>
        <p:nvPicPr>
          <p:cNvPr id="264" name="Google Shape;264;p6"/>
          <p:cNvPicPr preferRelativeResize="0"/>
          <p:nvPr/>
        </p:nvPicPr>
        <p:blipFill rotWithShape="1">
          <a:blip r:embed="rId3">
            <a:alphaModFix/>
          </a:blip>
          <a:srcRect/>
          <a:stretch/>
        </p:blipFill>
        <p:spPr>
          <a:xfrm>
            <a:off x="10100877" y="365125"/>
            <a:ext cx="1435100" cy="939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7"/>
          <p:cNvSpPr txBox="1">
            <a:spLocks noGrp="1"/>
          </p:cNvSpPr>
          <p:nvPr>
            <p:ph type="body" idx="1"/>
          </p:nvPr>
        </p:nvSpPr>
        <p:spPr>
          <a:xfrm>
            <a:off x="3906982" y="338634"/>
            <a:ext cx="7885215" cy="67077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en-GB" dirty="0"/>
              <a:t>AU NIVEAU DU MÉNAGE</a:t>
            </a:r>
            <a:endParaRPr dirty="0"/>
          </a:p>
        </p:txBody>
      </p:sp>
      <p:sp>
        <p:nvSpPr>
          <p:cNvPr id="271" name="Google Shape;271;p7"/>
          <p:cNvSpPr txBox="1">
            <a:spLocks noGrp="1"/>
          </p:cNvSpPr>
          <p:nvPr>
            <p:ph type="body" idx="2"/>
          </p:nvPr>
        </p:nvSpPr>
        <p:spPr>
          <a:xfrm>
            <a:off x="3906982" y="1009404"/>
            <a:ext cx="7716190" cy="21288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SzPts val="2400"/>
              <a:buChar char="•"/>
            </a:pPr>
            <a:r>
              <a:rPr lang="fr-FR" sz="2200" dirty="0"/>
              <a:t>Milieu de prise en charge peu sûr, négligence, manque de supervision et de prise en charge cohérentes et adaptées</a:t>
            </a:r>
            <a:r>
              <a:rPr lang="en-GB" sz="2200" dirty="0"/>
              <a:t> </a:t>
            </a:r>
            <a:endParaRPr sz="2200" dirty="0"/>
          </a:p>
          <a:p>
            <a:pPr marL="228600" lvl="0" indent="-228600" algn="l" rtl="0">
              <a:lnSpc>
                <a:spcPct val="90000"/>
              </a:lnSpc>
              <a:spcBef>
                <a:spcPts val="1000"/>
              </a:spcBef>
              <a:spcAft>
                <a:spcPts val="0"/>
              </a:spcAft>
              <a:buSzPts val="2400"/>
              <a:buChar char="•"/>
            </a:pPr>
            <a:r>
              <a:rPr lang="fr-FR" sz="2200" dirty="0"/>
              <a:t>Stress économique (pauvreté, chômage, choc)</a:t>
            </a:r>
          </a:p>
          <a:p>
            <a:pPr marL="228600" lvl="0" indent="-228600" algn="l" rtl="0">
              <a:lnSpc>
                <a:spcPct val="90000"/>
              </a:lnSpc>
              <a:spcBef>
                <a:spcPts val="1000"/>
              </a:spcBef>
              <a:spcAft>
                <a:spcPts val="0"/>
              </a:spcAft>
              <a:buSzPts val="2400"/>
              <a:buChar char="•"/>
            </a:pPr>
            <a:r>
              <a:rPr lang="fr-FR" sz="2200" dirty="0"/>
              <a:t>Absence, décès, mauvaise santé ou déficience</a:t>
            </a:r>
          </a:p>
          <a:p>
            <a:pPr marL="228600" lvl="0" indent="-228600" algn="l" rtl="0">
              <a:lnSpc>
                <a:spcPct val="90000"/>
              </a:lnSpc>
              <a:spcBef>
                <a:spcPts val="1000"/>
              </a:spcBef>
              <a:spcAft>
                <a:spcPts val="0"/>
              </a:spcAft>
              <a:buSzPts val="2400"/>
              <a:buChar char="•"/>
            </a:pPr>
            <a:r>
              <a:rPr lang="fr-FR" sz="2200" dirty="0"/>
              <a:t>Membres de la famille exerçant un travail illicite ou d'exploitation</a:t>
            </a:r>
            <a:r>
              <a:rPr lang="en-GB" sz="2200" dirty="0"/>
              <a:t> </a:t>
            </a:r>
            <a:endParaRPr sz="2200" dirty="0"/>
          </a:p>
          <a:p>
            <a:pPr marL="228600" lvl="0" indent="-228600" algn="l" rtl="0">
              <a:lnSpc>
                <a:spcPct val="90000"/>
              </a:lnSpc>
              <a:spcBef>
                <a:spcPts val="1000"/>
              </a:spcBef>
              <a:spcAft>
                <a:spcPts val="0"/>
              </a:spcAft>
              <a:buSzPts val="2400"/>
              <a:buChar char="•"/>
            </a:pPr>
            <a:r>
              <a:rPr lang="fr-FR" sz="2200" dirty="0"/>
              <a:t>Faible soutien à l'éducation</a:t>
            </a:r>
          </a:p>
          <a:p>
            <a:pPr marL="228600" lvl="0" indent="-228600" algn="l" rtl="0">
              <a:lnSpc>
                <a:spcPct val="90000"/>
              </a:lnSpc>
              <a:spcBef>
                <a:spcPts val="1000"/>
              </a:spcBef>
              <a:spcAft>
                <a:spcPts val="0"/>
              </a:spcAft>
              <a:buSzPts val="2400"/>
              <a:buChar char="•"/>
            </a:pPr>
            <a:r>
              <a:rPr lang="fr-FR" sz="2200" dirty="0"/>
              <a:t>Manque de compréhension </a:t>
            </a:r>
          </a:p>
          <a:p>
            <a:pPr marL="228600" lvl="0" indent="-228600" algn="l" rtl="0">
              <a:lnSpc>
                <a:spcPct val="90000"/>
              </a:lnSpc>
              <a:spcBef>
                <a:spcPts val="1000"/>
              </a:spcBef>
              <a:spcAft>
                <a:spcPts val="0"/>
              </a:spcAft>
              <a:buSzPts val="2400"/>
              <a:buChar char="•"/>
            </a:pPr>
            <a:r>
              <a:rPr lang="fr-FR" sz="2200" dirty="0"/>
              <a:t>Normes sociales et de genre</a:t>
            </a:r>
          </a:p>
          <a:p>
            <a:pPr marL="228600" lvl="0" indent="-228600" algn="l" rtl="0">
              <a:lnSpc>
                <a:spcPct val="90000"/>
              </a:lnSpc>
              <a:spcBef>
                <a:spcPts val="1000"/>
              </a:spcBef>
              <a:spcAft>
                <a:spcPts val="0"/>
              </a:spcAft>
              <a:buSzPts val="2400"/>
              <a:buChar char="•"/>
            </a:pPr>
            <a:r>
              <a:rPr lang="fr-FR" sz="2200" dirty="0"/>
              <a:t>Violence ou abus au sein de la famille</a:t>
            </a:r>
          </a:p>
          <a:p>
            <a:pPr marL="228600" lvl="0" indent="-228600" algn="l" rtl="0">
              <a:lnSpc>
                <a:spcPct val="90000"/>
              </a:lnSpc>
              <a:spcBef>
                <a:spcPts val="1000"/>
              </a:spcBef>
              <a:spcAft>
                <a:spcPts val="0"/>
              </a:spcAft>
              <a:buSzPts val="2400"/>
              <a:buChar char="•"/>
            </a:pPr>
            <a:r>
              <a:rPr lang="fr-FR" sz="2200" dirty="0"/>
              <a:t>Prestation des services : temps et lieu</a:t>
            </a:r>
          </a:p>
          <a:p>
            <a:pPr marL="228600" lvl="0" indent="-228600" algn="l" rtl="0">
              <a:lnSpc>
                <a:spcPct val="90000"/>
              </a:lnSpc>
              <a:spcBef>
                <a:spcPts val="1000"/>
              </a:spcBef>
              <a:spcAft>
                <a:spcPts val="0"/>
              </a:spcAft>
              <a:buSzPts val="2400"/>
              <a:buChar char="•"/>
            </a:pPr>
            <a:r>
              <a:rPr lang="fr-FR" sz="2200" dirty="0"/>
              <a:t>Exigences du travail des tuteurs</a:t>
            </a:r>
          </a:p>
          <a:p>
            <a:pPr marL="228600" lvl="0" indent="-228600" algn="l" rtl="0">
              <a:lnSpc>
                <a:spcPct val="90000"/>
              </a:lnSpc>
              <a:spcBef>
                <a:spcPts val="1000"/>
              </a:spcBef>
              <a:spcAft>
                <a:spcPts val="0"/>
              </a:spcAft>
              <a:buSzPts val="2400"/>
              <a:buChar char="•"/>
            </a:pPr>
            <a:r>
              <a:rPr lang="fr-FR" sz="2200" dirty="0"/>
              <a:t>Capacité à mener des interventions de soutien </a:t>
            </a:r>
          </a:p>
          <a:p>
            <a:pPr marL="228600" lvl="0" indent="-228600" algn="l" rtl="0">
              <a:lnSpc>
                <a:spcPct val="90000"/>
              </a:lnSpc>
              <a:spcBef>
                <a:spcPts val="1000"/>
              </a:spcBef>
              <a:spcAft>
                <a:spcPts val="0"/>
              </a:spcAft>
              <a:buSzPts val="2400"/>
              <a:buChar char="•"/>
            </a:pPr>
            <a:r>
              <a:rPr lang="fr-FR" sz="2200" dirty="0"/>
              <a:t>Exclusion</a:t>
            </a:r>
            <a:r>
              <a:rPr lang="en-GB" sz="2200" dirty="0"/>
              <a:t> </a:t>
            </a:r>
            <a:endParaRPr sz="2200" dirty="0"/>
          </a:p>
        </p:txBody>
      </p:sp>
      <p:sp>
        <p:nvSpPr>
          <p:cNvPr id="272" name="Google Shape;272;p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RISQUES ET OBSTACLES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8"/>
          <p:cNvSpPr txBox="1">
            <a:spLocks noGrp="1"/>
          </p:cNvSpPr>
          <p:nvPr>
            <p:ph type="body" idx="1"/>
          </p:nvPr>
        </p:nvSpPr>
        <p:spPr>
          <a:xfrm>
            <a:off x="3609864" y="339338"/>
            <a:ext cx="8285018" cy="670770"/>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90000"/>
              </a:lnSpc>
              <a:spcBef>
                <a:spcPts val="0"/>
              </a:spcBef>
              <a:spcAft>
                <a:spcPts val="0"/>
              </a:spcAft>
              <a:buClr>
                <a:srgbClr val="026794"/>
              </a:buClr>
              <a:buSzPts val="3200"/>
              <a:buNone/>
            </a:pPr>
            <a:r>
              <a:rPr lang="fr-FR" dirty="0"/>
              <a:t>ENFANTS SANS PRISE EN CHARGE PARENTALE</a:t>
            </a:r>
            <a:endParaRPr dirty="0"/>
          </a:p>
        </p:txBody>
      </p:sp>
      <p:sp>
        <p:nvSpPr>
          <p:cNvPr id="279" name="Google Shape;279;p8"/>
          <p:cNvSpPr txBox="1">
            <a:spLocks noGrp="1"/>
          </p:cNvSpPr>
          <p:nvPr>
            <p:ph type="body" idx="2"/>
          </p:nvPr>
        </p:nvSpPr>
        <p:spPr>
          <a:xfrm>
            <a:off x="3894278" y="1009404"/>
            <a:ext cx="7716190" cy="5509962"/>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3"/>
              </a:buClr>
              <a:buSzPts val="2800"/>
              <a:buChar char="•"/>
            </a:pPr>
            <a:r>
              <a:rPr lang="fr-FR" dirty="0"/>
              <a:t>« Prise en charge informelle » par des amis ou la famille élargie.</a:t>
            </a:r>
          </a:p>
          <a:p>
            <a:pPr marL="228600" lvl="0" indent="-228600" algn="l" rtl="0">
              <a:lnSpc>
                <a:spcPct val="90000"/>
              </a:lnSpc>
              <a:spcBef>
                <a:spcPts val="0"/>
              </a:spcBef>
              <a:spcAft>
                <a:spcPts val="0"/>
              </a:spcAft>
              <a:buClr>
                <a:schemeClr val="accent3"/>
              </a:buClr>
              <a:buSzPts val="2800"/>
              <a:buChar char="•"/>
            </a:pPr>
            <a:r>
              <a:rPr lang="fr-FR" dirty="0"/>
              <a:t>Vivent dans des familles (organisées de manière formelle ou informelle) qui vivent dans la pauvreté, ne sont pas suivies </a:t>
            </a:r>
            <a:r>
              <a:rPr lang="en-GB" dirty="0"/>
              <a:t>–</a:t>
            </a:r>
            <a:r>
              <a:rPr lang="fr-FR" dirty="0"/>
              <a:t> attentes d'un travail rémunéré ou non pour aider à répondre aux besoins.</a:t>
            </a:r>
          </a:p>
          <a:p>
            <a:pPr marL="228600" lvl="0" indent="-228600" algn="l" rtl="0">
              <a:lnSpc>
                <a:spcPct val="90000"/>
              </a:lnSpc>
              <a:spcBef>
                <a:spcPts val="0"/>
              </a:spcBef>
              <a:spcAft>
                <a:spcPts val="0"/>
              </a:spcAft>
              <a:buClr>
                <a:schemeClr val="accent3"/>
              </a:buClr>
              <a:buSzPts val="2800"/>
              <a:buChar char="•"/>
            </a:pPr>
            <a:r>
              <a:rPr lang="fr-FR" dirty="0"/>
              <a:t>Institutions de prise en charge résidentielle ou en situation de vie indépendante supervisée </a:t>
            </a:r>
          </a:p>
          <a:p>
            <a:pPr marL="228600" lvl="0" indent="-228600" algn="l" rtl="0">
              <a:lnSpc>
                <a:spcPct val="90000"/>
              </a:lnSpc>
              <a:spcBef>
                <a:spcPts val="0"/>
              </a:spcBef>
              <a:spcAft>
                <a:spcPts val="0"/>
              </a:spcAft>
              <a:buClr>
                <a:schemeClr val="accent3"/>
              </a:buClr>
              <a:buSzPts val="2800"/>
              <a:buChar char="•"/>
            </a:pPr>
            <a:r>
              <a:rPr lang="fr-FR" dirty="0"/>
              <a:t>Chef de famille, responsabilité d'autres enfants</a:t>
            </a:r>
          </a:p>
          <a:p>
            <a:pPr marL="228600" lvl="0" indent="-228600" algn="l" rtl="0">
              <a:lnSpc>
                <a:spcPct val="90000"/>
              </a:lnSpc>
              <a:spcBef>
                <a:spcPts val="0"/>
              </a:spcBef>
              <a:spcAft>
                <a:spcPts val="0"/>
              </a:spcAft>
              <a:buClr>
                <a:schemeClr val="accent3"/>
              </a:buClr>
              <a:buSzPts val="2800"/>
              <a:buChar char="•"/>
            </a:pPr>
            <a:r>
              <a:rPr lang="fr-FR" dirty="0"/>
              <a:t>Grande mobilité, réfugiés, personnes déplacées ou PDIP, centres de transit, etc., augmente les risques de PFTE.</a:t>
            </a:r>
            <a:endParaRPr dirty="0"/>
          </a:p>
          <a:p>
            <a:pPr marL="228600" lvl="0" indent="-76200" algn="l" rtl="0">
              <a:lnSpc>
                <a:spcPct val="90000"/>
              </a:lnSpc>
              <a:spcBef>
                <a:spcPts val="1000"/>
              </a:spcBef>
              <a:spcAft>
                <a:spcPts val="0"/>
              </a:spcAft>
              <a:buSzPts val="2400"/>
              <a:buNone/>
            </a:pPr>
            <a:endParaRPr sz="2400" dirty="0"/>
          </a:p>
        </p:txBody>
      </p:sp>
      <p:sp>
        <p:nvSpPr>
          <p:cNvPr id="280" name="Google Shape;280;p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RISQUES ET OBSTACLES ÉLEVÉS</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9"/>
          <p:cNvSpPr txBox="1">
            <a:spLocks noGrp="1"/>
          </p:cNvSpPr>
          <p:nvPr>
            <p:ph type="title"/>
          </p:nvPr>
        </p:nvSpPr>
        <p:spPr>
          <a:xfrm>
            <a:off x="2170175" y="2469072"/>
            <a:ext cx="7851649" cy="5621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ts val="3200"/>
              <a:buFont typeface="Helvetica Neue"/>
              <a:buNone/>
            </a:pPr>
            <a:r>
              <a:rPr lang="fr-FR" dirty="0"/>
              <a:t>APPROCHES POUR RENFORCER LES FAMILLES</a:t>
            </a:r>
            <a:endParaRPr dirty="0"/>
          </a:p>
        </p:txBody>
      </p:sp>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1026</TotalTime>
  <Words>3532</Words>
  <Application>Microsoft Office PowerPoint</Application>
  <PresentationFormat>Grand écran</PresentationFormat>
  <Paragraphs>219</Paragraphs>
  <Slides>26</Slides>
  <Notes>26</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26</vt:i4>
      </vt:variant>
    </vt:vector>
  </HeadingPairs>
  <TitlesOfParts>
    <vt:vector size="30" baseType="lpstr">
      <vt:lpstr>Arial</vt:lpstr>
      <vt:lpstr>Calibri</vt:lpstr>
      <vt:lpstr>Helvetica Neue</vt:lpstr>
      <vt:lpstr>Office Theme</vt:lpstr>
      <vt:lpstr>Présentation PowerPoint</vt:lpstr>
      <vt:lpstr>Présentation PowerPoint</vt:lpstr>
      <vt:lpstr>Présentation PowerPoint</vt:lpstr>
      <vt:lpstr>PRISE EN CHARGE ET TRAVAIL DES ENFANTS DANS LE CONTEXTE</vt:lpstr>
      <vt:lpstr>DISCUSSION : PRISE EN CHARGE ET  TRAVAIL DES ENFANTS DANS LE CONTEXTE</vt:lpstr>
      <vt:lpstr>DISCUSSION : PRISE EN CHARGE ET  TRAVAIL DES ENFANTS DANS LE CONTEXTE</vt:lpstr>
      <vt:lpstr>Présentation PowerPoint</vt:lpstr>
      <vt:lpstr>Présentation PowerPoint</vt:lpstr>
      <vt:lpstr>APPROCHES POUR RENFORCER LES FAMILLES</vt:lpstr>
      <vt:lpstr>Présentation PowerPoint</vt:lpstr>
      <vt:lpstr>Présentation PowerPoint</vt:lpstr>
      <vt:lpstr>Présentation PowerPoint</vt:lpstr>
      <vt:lpstr>Présentation PowerPoint</vt:lpstr>
      <vt:lpstr>Présentation PowerPoint</vt:lpstr>
      <vt:lpstr>Présentation PowerPoint</vt:lpstr>
      <vt:lpstr>ACTIVITÉ : PARTIE 1</vt:lpstr>
      <vt:lpstr>ACTIVITÉ : PARTIE 2</vt:lpstr>
      <vt:lpstr>SÉANCES D’INFORMATION ET D’ÉDUCATION PARENTALE SUR MESURE </vt:lpstr>
      <vt:lpstr>SÉANCES D’INFORMATION ET D’ÉDUCATION PARENTALE SUR MESURE </vt:lpstr>
      <vt:lpstr>ÉTUDE DE CAS : IRC/UNICEF LIBAN: COMPÉTENCES PARENTALES POUR LES PARENTS D’ENFANTS EN SITUATION DE TRAVAIL DES ENFANTS</vt:lpstr>
      <vt:lpstr>ÉTUDE DE CAS : IRC/UNICEF LIBAN: COMPÉTENCES PARENTALES POUR LES PARENTS D’ENFANTS DANS EN SITUATION DE TRAVAIL DES ENFANTS</vt:lpstr>
      <vt:lpstr>ÉTUDE DE CAS : IRC/UNICEF LIBAN: COMPÉTENCES PARENTALES POUR LES PARENTS D’ENFANTS EN SITUATION DE TRAVAIL DES ENFANTS</vt:lpstr>
      <vt:lpstr>ÉTUDE DE CAS : IRC/UNICEF LIBAN: COMPÉTENCES PARENTALES POUR LES PARENTS D’ENFANTS DANS EN SITUATION DE TRAVAIL DES ENFANTS</vt:lpstr>
      <vt:lpstr>ÉTUDE DE CAS : IRC/UNICEF LIBAN: COMPÉTENCES PARENTALES POUR LES PARENTS D’ENFANTS EN SITUATION DE TRAVAIL DES ENFANTS</vt:lpstr>
      <vt:lpstr>ACTIVITÉ</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Dominique Mwepu</cp:lastModifiedBy>
  <cp:revision>74</cp:revision>
  <dcterms:created xsi:type="dcterms:W3CDTF">2017-12-20T18:51:03Z</dcterms:created>
  <dcterms:modified xsi:type="dcterms:W3CDTF">2023-05-14T07:19:51Z</dcterms:modified>
</cp:coreProperties>
</file>