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Helvetica Neue" panose="020B060402020202020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g0ro2mMLXO0IdNEODh/7cNPkrXH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876" autoAdjust="0"/>
  </p:normalViewPr>
  <p:slideViewPr>
    <p:cSldViewPr snapToGrid="0">
      <p:cViewPr varScale="1">
        <p:scale>
          <a:sx n="68" d="100"/>
          <a:sy n="68" d="100"/>
        </p:scale>
        <p:origin x="123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La consultation et le renforcement des capacités des membres clés de la communauté, y compris les enfants et les adolescents qui sont affectés par le travail des enfants ou qui en connaissent les pires formes, aident à créer une compréhension commune et un point de départ pour la sensibilisation, qui bénéficie d'une priorité au niveau de la communauté autour de la consolidation des facteurs de protection et des normes sociales bénéfiques et de la lutte contre les facteurs de risque et les normes sociales et de genre nuisibles et les pratiques culturelles liées au bien-être des enfants, à la protection de l’enfance, au travail des enfants et à ses pires formes. Au niveau communautaire, les messages doivent viser à contrecarrer les idées reçues dans la communauté, y compris celles qui sont néfastes pour les enfants, mais aussi celles qui supposent que le travail des enfants est uniquement dû aux normes sociales et à l'acceptation du travail des enfants par la communauté. Ils doivent s'appuyer sur l'enfance et les normes culturelles du contexte, mais aussi s'attaquer aux informations fausses et erronées qui conduisent au travail des enfants, aux PFTE et à d'autres violations des droits. Les communautés peuvent intégrer les messages sur le travail des enfants dans des activités plus larges au niveau communautaire, telles que les dialogues communautaires, les campagnes de sensibilisation à l'éducation et autres actions de sensibilisation.</a:t>
            </a:r>
            <a:endParaRPr dirty="0"/>
          </a:p>
        </p:txBody>
      </p:sp>
      <p:sp>
        <p:nvSpPr>
          <p:cNvPr id="295" name="Google Shape;29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Les enfants qui travaillent peuvent être largement impliqués dans la direction et la contribution aux actions de prévention et de réponse au niveau communautaire. Il est possible d'aider les enfants et les adolescents à participer à des actions visant à se protéger et à protéger les autres enfants, par exemple en participant aux évaluations et à la planification des interventions, en créant des messages clés et des activités de sensibilisation, y compris l'éducation par les pairs, en intégrant la prévention du travail des enfants dans les activités scolaires de participation des enfants et des adolescents, telles que les conseils scolaires, les groupes de jeunes, le mentorat et d'autres activités scolaires, et en aidant les adolescents à montrer comment ils peuvent apporter des contributions positives à leur communauté, par exemple en organisant des dialogues communautaires, des événements sportifs, des marchés où les adolescents peuvent montrer leur travail ou leurs compétences.</a:t>
            </a:r>
            <a:endParaRPr dirty="0"/>
          </a:p>
        </p:txBody>
      </p:sp>
      <p:sp>
        <p:nvSpPr>
          <p:cNvPr id="303" name="Google Shape;30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2" name="Google Shape;31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 principe essentiel de ne créer aucun préjudice doit sous-tendre toute action humanitaire impliquant directement des enfants.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Effectuer une évaluation des risques et mettre en place des mesures pour s'assurer que les activités n'exposent pas les enfants, les familles ou les membres de la communauté à des risques (supplémentaires).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Surveiller les demandes de temps des enfants et la façon dont leur participation volontaire à l'organisation et à la direction des activités change, par exemple en affectant la fréquentation scolaire, l'abandon scolaire ou la sécurité physique des enfants.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Tenir compte de l'âge et du genre dans cette analyse, car les rôles et les implications domestiques et économiques des filles et des garçons sont souvent très différents.</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Mettre en place des mesures d'atténuation lorsque le suivi identifie des impacts négatifs et des risques pour les enfants liés à leur participation.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Œuvrer pour une implication progressive et cohérente des enfants, qui permette aux enfants qui travaillent d'équilibrer leurs demandes.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Dispenser une formation adéquate, ainsi qu'une information et une sensibilisation appropriées, afin que les enfants et les adolescents soient préparés à leur rôle. </a:t>
            </a:r>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Développer des activités au niveau communautaire pour aborder le travail des enfants d'une manière favorable aux enfants, sensible au contexte et durable.</a:t>
            </a:r>
            <a:endParaRPr dirty="0"/>
          </a:p>
        </p:txBody>
      </p:sp>
      <p:sp>
        <p:nvSpPr>
          <p:cNvPr id="320" name="Google Shape;32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3000"/>
              </a:lnSpc>
              <a:spcBef>
                <a:spcPts val="0"/>
              </a:spcBef>
              <a:spcAft>
                <a:spcPts val="0"/>
              </a:spcAft>
              <a:buNone/>
            </a:pPr>
            <a:r>
              <a:rPr lang="en-GB" dirty="0"/>
              <a:t> </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important de commencer par dresser le profil et établir un état des lieux des systèmes de soutien formels et informels au niveau </a:t>
            </a:r>
            <a:r>
              <a:rPr lang="fr-FR" sz="1200" dirty="0">
                <a:solidFill>
                  <a:schemeClr val="dk1"/>
                </a:solidFill>
                <a:highlight>
                  <a:srgbClr val="FFFF00"/>
                </a:highlight>
                <a:latin typeface="Calibri"/>
                <a:ea typeface="Calibri"/>
                <a:cs typeface="Calibri"/>
                <a:sym typeface="Calibri"/>
              </a:rPr>
              <a:t>communautaire</a:t>
            </a:r>
            <a:r>
              <a:rPr lang="fr-FR" sz="1200" dirty="0">
                <a:solidFill>
                  <a:schemeClr val="dk1"/>
                </a:solidFill>
                <a:latin typeface="Calibri"/>
                <a:ea typeface="Calibri"/>
                <a:cs typeface="Calibri"/>
                <a:sym typeface="Calibri"/>
              </a:rPr>
              <a:t> qui peuvent assister les enfants à risque de travail des enfants et leurs familles dans tous les secteurs, si cela n'a pas déjà été fait.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Consulter les membres clés de la communauté, y compris les enfants et les adolescents qui sont affectés ou qui connaissent le travail des enfants, y compris ses pires formes, pour aider à créer une compréhension commune et un point de départ pour l'action humanitaire au niveau communautaire.</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Toujours prendre en compte les principes de « ne créer aucun préjudice »  en particulier lorsqu'il s'agit d'impliquer la communauté dans la lutte contre des formes sensibles ou dangereuses de travail des enfants, comme le travail illicite ou le trafic. Effectuer une évaluation des risques et mettre en place des mesures pour s'assurer que les activités n'exposent pas les enfants, les familles ou les membres de la communauté à un risque de préjudice (supplémentaire)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Promouvoir l'équité entre les genres pour favoriser la liberté des filles de choisir, de diriger, de participer à des activités qui s'attaquent au travail des enfants et aux normes de genre néfastes.</a:t>
            </a:r>
            <a:r>
              <a:rPr lang="en-US" sz="1200" dirty="0">
                <a:solidFill>
                  <a:schemeClr val="dk1"/>
                </a:solidFill>
                <a:latin typeface="Calibri"/>
                <a:ea typeface="Calibri"/>
                <a:cs typeface="Calibri"/>
                <a:sym typeface="Calibri"/>
              </a:rPr>
              <a:t>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très attentif et faire preuve de prudence dans les conflits et les situations d'urgence prolongées afin de promouvoir la consolidation de la paix et la cohésion sociale dans les communautés. Le travail des enfants est étroitement lié aux ressources et à l'emploi dans les communautés, qui sont souvent à l'origine de tensions croissantes dans les communautés touchées par une situation d'urgence</a:t>
            </a:r>
            <a:r>
              <a:rPr lang="en-US" sz="1200" dirty="0">
                <a:solidFill>
                  <a:schemeClr val="dk1"/>
                </a:solidFill>
                <a:latin typeface="Calibri"/>
                <a:ea typeface="Calibri"/>
                <a:cs typeface="Calibri"/>
                <a:sym typeface="Calibri"/>
              </a:rPr>
              <a:t>. </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Enfin, nous devons renforcer la capacité des acteurs, réseaux et structures communautaires à s'engager de manière sûre et appropriée dans des actions de prévention et de réponse au travail des enfants. Nous en reparlerons plus tard.</a:t>
            </a:r>
            <a:endParaRPr dirty="0"/>
          </a:p>
          <a:p>
            <a:pPr marL="0" marR="0" lvl="0" indent="0" algn="l" rtl="0">
              <a:lnSpc>
                <a:spcPct val="100000"/>
              </a:lnSpc>
              <a:spcBef>
                <a:spcPts val="0"/>
              </a:spcBef>
              <a:spcAft>
                <a:spcPts val="0"/>
              </a:spcAft>
              <a:buClr>
                <a:schemeClr val="dk1"/>
              </a:buClr>
              <a:buSzPts val="1200"/>
              <a:buFont typeface="Calibri"/>
              <a:buNone/>
            </a:pP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65" name="Google Shape;26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Travailler avec les points focaux ou les champions au niveau de la communauté, tels que les CSO, les chefs religieux et traditionnels, les éducateurs, les jeunes et les travailleurs communautaires et autres membres influents de la communauté. Développer et renforcer les systèmes de suivi au niveau communautaire afin d'identifier et de suivre les enfants qui sont à risque ou dans le travail des enfants/les PFTE, y compris par le biais du suivi scolaire au niveau communautaire, ceux issus de ménages vulnérables ou de groupes à risque connus, ou les enfants déjà déscolarisés et dont on sait qu'ils travaillent dans les communautés, et mettre en relation les enfants et les familles identifiés avec les services de prévention et de réponse disponibles. Soutenir les autorités ou les structures au niveau communautaire afin de développer et de financer les plans d'action locaux ou la législation pour surveiller, prévenir et répondre au travail des enfants, par exemple en surveillant l'accès et les obstacles à la prestation de services pour les groupes à risque, en plaidant pour une amélioration, en planifiant et en mettant en œuvre des projets à impact rapide qui bénéficient aux personnes à risque ou en identifiant et en mobilisant les ressources de la communauté, y compris celles qui peuvent jouer un rôle dans les voies de référencement. Nous devons également être conscients que, bien que tout cela soit d'une importance vitale, parfois les communautés en crise, en particulier celles qui sont nouvellement déplacées ou affectées par un conflit, ont une couverture ou une capacité limitée des structures au niveau communautaire, et lorsque c'est le cas, les acteurs humanitaires devront fournir des approches alternatives pour répondre aux besoins des enfants et prévenir le travail des enfants.</a:t>
            </a:r>
            <a:endParaRPr dirty="0"/>
          </a:p>
        </p:txBody>
      </p:sp>
      <p:sp>
        <p:nvSpPr>
          <p:cNvPr id="273" name="Google Shape;27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marR="0" lvl="0" indent="0" algn="l" rtl="0">
              <a:lnSpc>
                <a:spcPct val="113000"/>
              </a:lnSpc>
              <a:spcBef>
                <a:spcPts val="0"/>
              </a:spcBef>
              <a:spcAft>
                <a:spcPts val="0"/>
              </a:spcAft>
              <a:buNone/>
            </a:pPr>
            <a:r>
              <a:rPr lang="fr-FR" sz="1200" b="0" i="0" u="none" strike="noStrike" cap="none" dirty="0">
                <a:solidFill>
                  <a:schemeClr val="dk1"/>
                </a:solidFill>
                <a:latin typeface="Calibri"/>
                <a:ea typeface="Calibri"/>
                <a:cs typeface="Calibri"/>
                <a:sym typeface="Calibri"/>
              </a:rPr>
              <a:t>Faciliter le dialogue pour réfléchir à ces pratiques et envisager des alternatives.</a:t>
            </a:r>
          </a:p>
          <a:p>
            <a:pPr marL="0" marR="0" lvl="0" indent="0" algn="l" rtl="0">
              <a:lnSpc>
                <a:spcPct val="113000"/>
              </a:lnSpc>
              <a:spcBef>
                <a:spcPts val="0"/>
              </a:spcBef>
              <a:spcAft>
                <a:spcPts val="0"/>
              </a:spcAft>
              <a:buNone/>
            </a:pPr>
            <a:r>
              <a:rPr lang="fr-FR" sz="1200" b="0" i="0" u="none" strike="noStrike" cap="none" dirty="0">
                <a:solidFill>
                  <a:schemeClr val="dk1"/>
                </a:solidFill>
                <a:latin typeface="Calibri"/>
                <a:ea typeface="Calibri"/>
                <a:cs typeface="Calibri"/>
                <a:sym typeface="Calibri"/>
              </a:rPr>
              <a:t>Les communautés diffèrent d'un endroit à l'autre, tout comme les possibilités d'impliquer les structures et les acteurs au niveau communautaire. S'engager auprès des communautés pour lutter contre le travail des enfants en renforçant les liens entre les familles à risque et les prestataires de services, en soutenant les actions de sensibilisation menées par les communautés et en renforçant les capacités de suivi, de prévention et de réponse au travail des enfants.</a:t>
            </a:r>
            <a:endParaRPr dirty="0"/>
          </a:p>
        </p:txBody>
      </p:sp>
      <p:sp>
        <p:nvSpPr>
          <p:cNvPr id="279" name="Google Shape;27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Une fois que les systèmes de soutien formels et informels ont été identifiés, les liens entre les enfants et les familles à risque, les services et les systèmes formels et communautaires peuvent être renforcés par des référencements vers des services de gestion de cas et d'autres services, en menant des actions de sensibilisation auprès des enfants astreints au travail/aux PFTE ou dans des endroits difficiles à atteindre ; en signalant les tendances, les modèles et les facteurs de risque et de protection du travail des enfants et des PFTE observés dans les communautés et les familles à risque ; en travaillant à l'amélioration des conditions de travail des adolescents au-dessus de l'âge minimum, par le truchement des employeurs locaux/propriétaires fonciers.</a:t>
            </a:r>
            <a:endParaRPr dirty="0"/>
          </a:p>
        </p:txBody>
      </p:sp>
      <p:sp>
        <p:nvSpPr>
          <p:cNvPr id="287" name="Google Shape;28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1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25"/>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8" name="Google Shape;68;p2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5"/>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71"/>
        <p:cNvGrpSpPr/>
        <p:nvPr/>
      </p:nvGrpSpPr>
      <p:grpSpPr>
        <a:xfrm>
          <a:off x="0" y="0"/>
          <a:ext cx="0" cy="0"/>
          <a:chOff x="0" y="0"/>
          <a:chExt cx="0" cy="0"/>
        </a:xfrm>
      </p:grpSpPr>
      <p:sp>
        <p:nvSpPr>
          <p:cNvPr id="72" name="Google Shape;7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26"/>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74" name="Google Shape;74;p2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5" name="Google Shape;75;p2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2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0" name="Google Shape;80;p27"/>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81" name="Google Shape;81;p27"/>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2" name="Google Shape;82;p27"/>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7"/>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4"/>
        <p:cNvGrpSpPr/>
        <p:nvPr/>
      </p:nvGrpSpPr>
      <p:grpSpPr>
        <a:xfrm>
          <a:off x="0" y="0"/>
          <a:ext cx="0" cy="0"/>
          <a:chOff x="0" y="0"/>
          <a:chExt cx="0" cy="0"/>
        </a:xfrm>
      </p:grpSpPr>
      <p:sp>
        <p:nvSpPr>
          <p:cNvPr id="85" name="Google Shape;85;p2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6" name="Google Shape;86;p28"/>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7" name="Google Shape;87;p28"/>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8" name="Google Shape;88;p28"/>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2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0"/>
        <p:cNvGrpSpPr/>
        <p:nvPr/>
      </p:nvGrpSpPr>
      <p:grpSpPr>
        <a:xfrm>
          <a:off x="0" y="0"/>
          <a:ext cx="0" cy="0"/>
          <a:chOff x="0" y="0"/>
          <a:chExt cx="0" cy="0"/>
        </a:xfrm>
      </p:grpSpPr>
      <p:sp>
        <p:nvSpPr>
          <p:cNvPr id="91" name="Google Shape;91;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2" name="Google Shape;92;p29"/>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3" name="Google Shape;93;p29"/>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2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2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96"/>
        <p:cNvGrpSpPr/>
        <p:nvPr/>
      </p:nvGrpSpPr>
      <p:grpSpPr>
        <a:xfrm>
          <a:off x="0" y="0"/>
          <a:ext cx="0" cy="0"/>
          <a:chOff x="0" y="0"/>
          <a:chExt cx="0" cy="0"/>
        </a:xfrm>
      </p:grpSpPr>
      <p:grpSp>
        <p:nvGrpSpPr>
          <p:cNvPr id="97" name="Google Shape;97;p30"/>
          <p:cNvGrpSpPr/>
          <p:nvPr/>
        </p:nvGrpSpPr>
        <p:grpSpPr>
          <a:xfrm>
            <a:off x="0" y="5303520"/>
            <a:ext cx="12192000" cy="1639827"/>
            <a:chOff x="0" y="5303520"/>
            <a:chExt cx="12192000" cy="1639827"/>
          </a:xfrm>
        </p:grpSpPr>
        <p:pic>
          <p:nvPicPr>
            <p:cNvPr id="98" name="Google Shape;98;p30"/>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9" name="Google Shape;99;p30"/>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0" name="Google Shape;100;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 name="Google Shape;101;p30"/>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0"/>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3"/>
        <p:cNvGrpSpPr/>
        <p:nvPr/>
      </p:nvGrpSpPr>
      <p:grpSpPr>
        <a:xfrm>
          <a:off x="0" y="0"/>
          <a:ext cx="0" cy="0"/>
          <a:chOff x="0" y="0"/>
          <a:chExt cx="0" cy="0"/>
        </a:xfrm>
      </p:grpSpPr>
      <p:grpSp>
        <p:nvGrpSpPr>
          <p:cNvPr id="104" name="Google Shape;104;p31"/>
          <p:cNvGrpSpPr/>
          <p:nvPr/>
        </p:nvGrpSpPr>
        <p:grpSpPr>
          <a:xfrm>
            <a:off x="0" y="5303520"/>
            <a:ext cx="12192000" cy="1639827"/>
            <a:chOff x="0" y="5303520"/>
            <a:chExt cx="12192000" cy="1639827"/>
          </a:xfrm>
        </p:grpSpPr>
        <p:pic>
          <p:nvPicPr>
            <p:cNvPr id="105" name="Google Shape;105;p31"/>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6" name="Google Shape;106;p31"/>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7" name="Google Shape;107;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 name="Google Shape;108;p31"/>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1"/>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10"/>
        <p:cNvGrpSpPr/>
        <p:nvPr/>
      </p:nvGrpSpPr>
      <p:grpSpPr>
        <a:xfrm>
          <a:off x="0" y="0"/>
          <a:ext cx="0" cy="0"/>
          <a:chOff x="0" y="0"/>
          <a:chExt cx="0" cy="0"/>
        </a:xfrm>
      </p:grpSpPr>
      <p:sp>
        <p:nvSpPr>
          <p:cNvPr id="111" name="Google Shape;11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32"/>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32"/>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14" name="Google Shape;114;p32"/>
          <p:cNvGrpSpPr/>
          <p:nvPr/>
        </p:nvGrpSpPr>
        <p:grpSpPr>
          <a:xfrm>
            <a:off x="0" y="5303520"/>
            <a:ext cx="12192000" cy="1639827"/>
            <a:chOff x="0" y="5303520"/>
            <a:chExt cx="12192000" cy="1639827"/>
          </a:xfrm>
        </p:grpSpPr>
        <p:pic>
          <p:nvPicPr>
            <p:cNvPr id="115" name="Google Shape;115;p32"/>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6" name="Google Shape;116;p32"/>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7"/>
        <p:cNvGrpSpPr/>
        <p:nvPr/>
      </p:nvGrpSpPr>
      <p:grpSpPr>
        <a:xfrm>
          <a:off x="0" y="0"/>
          <a:ext cx="0" cy="0"/>
          <a:chOff x="0" y="0"/>
          <a:chExt cx="0" cy="0"/>
        </a:xfrm>
      </p:grpSpPr>
      <p:grpSp>
        <p:nvGrpSpPr>
          <p:cNvPr id="118" name="Google Shape;118;p33"/>
          <p:cNvGrpSpPr/>
          <p:nvPr/>
        </p:nvGrpSpPr>
        <p:grpSpPr>
          <a:xfrm>
            <a:off x="0" y="5303520"/>
            <a:ext cx="12192000" cy="1639827"/>
            <a:chOff x="0" y="5303520"/>
            <a:chExt cx="12192000" cy="1639827"/>
          </a:xfrm>
        </p:grpSpPr>
        <p:pic>
          <p:nvPicPr>
            <p:cNvPr id="119" name="Google Shape;119;p3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0" name="Google Shape;120;p3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1" name="Google Shape;121;p33"/>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33"/>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24"/>
        <p:cNvGrpSpPr/>
        <p:nvPr/>
      </p:nvGrpSpPr>
      <p:grpSpPr>
        <a:xfrm>
          <a:off x="0" y="0"/>
          <a:ext cx="0" cy="0"/>
          <a:chOff x="0" y="0"/>
          <a:chExt cx="0" cy="0"/>
        </a:xfrm>
      </p:grpSpPr>
      <p:sp>
        <p:nvSpPr>
          <p:cNvPr id="125" name="Google Shape;125;p3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6" name="Google Shape;126;p34"/>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7" name="Google Shape;127;p34"/>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28" name="Google Shape;128;p34"/>
          <p:cNvSpPr>
            <a:spLocks noGrp="1"/>
          </p:cNvSpPr>
          <p:nvPr>
            <p:ph type="pic" idx="2"/>
          </p:nvPr>
        </p:nvSpPr>
        <p:spPr>
          <a:xfrm>
            <a:off x="0" y="0"/>
            <a:ext cx="4340225" cy="6858000"/>
          </a:xfrm>
          <a:prstGeom prst="rect">
            <a:avLst/>
          </a:prstGeom>
          <a:noFill/>
          <a:ln>
            <a:noFill/>
          </a:ln>
        </p:spPr>
      </p:sp>
      <p:sp>
        <p:nvSpPr>
          <p:cNvPr id="129" name="Google Shape;129;p3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1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30"/>
        <p:cNvGrpSpPr/>
        <p:nvPr/>
      </p:nvGrpSpPr>
      <p:grpSpPr>
        <a:xfrm>
          <a:off x="0" y="0"/>
          <a:ext cx="0" cy="0"/>
          <a:chOff x="0" y="0"/>
          <a:chExt cx="0" cy="0"/>
        </a:xfrm>
      </p:grpSpPr>
      <p:sp>
        <p:nvSpPr>
          <p:cNvPr id="131" name="Google Shape;131;p3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2" name="Google Shape;132;p35"/>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3" name="Google Shape;133;p35"/>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4" name="Google Shape;134;p35"/>
          <p:cNvSpPr>
            <a:spLocks noGrp="1"/>
          </p:cNvSpPr>
          <p:nvPr>
            <p:ph type="pic" idx="2"/>
          </p:nvPr>
        </p:nvSpPr>
        <p:spPr>
          <a:xfrm>
            <a:off x="0" y="0"/>
            <a:ext cx="4340225" cy="6858000"/>
          </a:xfrm>
          <a:prstGeom prst="rect">
            <a:avLst/>
          </a:prstGeom>
          <a:noFill/>
          <a:ln>
            <a:noFill/>
          </a:ln>
        </p:spPr>
      </p:sp>
      <p:sp>
        <p:nvSpPr>
          <p:cNvPr id="135" name="Google Shape;135;p3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36"/>
        <p:cNvGrpSpPr/>
        <p:nvPr/>
      </p:nvGrpSpPr>
      <p:grpSpPr>
        <a:xfrm>
          <a:off x="0" y="0"/>
          <a:ext cx="0" cy="0"/>
          <a:chOff x="0" y="0"/>
          <a:chExt cx="0" cy="0"/>
        </a:xfrm>
      </p:grpSpPr>
      <p:sp>
        <p:nvSpPr>
          <p:cNvPr id="137" name="Google Shape;137;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8" name="Google Shape;138;p36"/>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9" name="Google Shape;139;p36"/>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0" name="Google Shape;140;p36"/>
          <p:cNvSpPr>
            <a:spLocks noGrp="1"/>
          </p:cNvSpPr>
          <p:nvPr>
            <p:ph type="pic" idx="2"/>
          </p:nvPr>
        </p:nvSpPr>
        <p:spPr>
          <a:xfrm>
            <a:off x="0" y="0"/>
            <a:ext cx="4340225" cy="6858000"/>
          </a:xfrm>
          <a:prstGeom prst="rect">
            <a:avLst/>
          </a:prstGeom>
          <a:noFill/>
          <a:ln>
            <a:noFill/>
          </a:ln>
        </p:spPr>
      </p:sp>
      <p:sp>
        <p:nvSpPr>
          <p:cNvPr id="141" name="Google Shape;141;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2"/>
        <p:cNvGrpSpPr/>
        <p:nvPr/>
      </p:nvGrpSpPr>
      <p:grpSpPr>
        <a:xfrm>
          <a:off x="0" y="0"/>
          <a:ext cx="0" cy="0"/>
          <a:chOff x="0" y="0"/>
          <a:chExt cx="0" cy="0"/>
        </a:xfrm>
      </p:grpSpPr>
      <p:sp>
        <p:nvSpPr>
          <p:cNvPr id="143" name="Google Shape;143;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4" name="Google Shape;144;p37"/>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5" name="Google Shape;145;p37"/>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6" name="Google Shape;146;p37"/>
          <p:cNvSpPr>
            <a:spLocks noGrp="1"/>
          </p:cNvSpPr>
          <p:nvPr>
            <p:ph type="pic" idx="2"/>
          </p:nvPr>
        </p:nvSpPr>
        <p:spPr>
          <a:xfrm>
            <a:off x="0" y="0"/>
            <a:ext cx="4340225" cy="6858000"/>
          </a:xfrm>
          <a:prstGeom prst="rect">
            <a:avLst/>
          </a:prstGeom>
          <a:noFill/>
          <a:ln>
            <a:noFill/>
          </a:ln>
        </p:spPr>
      </p:sp>
      <p:sp>
        <p:nvSpPr>
          <p:cNvPr id="147" name="Google Shape;147;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8"/>
        <p:cNvGrpSpPr/>
        <p:nvPr/>
      </p:nvGrpSpPr>
      <p:grpSpPr>
        <a:xfrm>
          <a:off x="0" y="0"/>
          <a:ext cx="0" cy="0"/>
          <a:chOff x="0" y="0"/>
          <a:chExt cx="0" cy="0"/>
        </a:xfrm>
      </p:grpSpPr>
      <p:sp>
        <p:nvSpPr>
          <p:cNvPr id="149" name="Google Shape;149;p38"/>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0" name="Google Shape;150;p38"/>
          <p:cNvGrpSpPr/>
          <p:nvPr/>
        </p:nvGrpSpPr>
        <p:grpSpPr>
          <a:xfrm>
            <a:off x="-208788" y="0"/>
            <a:ext cx="12609576" cy="2174490"/>
            <a:chOff x="0" y="5043119"/>
            <a:chExt cx="12192000" cy="1814883"/>
          </a:xfrm>
        </p:grpSpPr>
        <p:pic>
          <p:nvPicPr>
            <p:cNvPr id="151" name="Google Shape;151;p3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2" name="Google Shape;152;p3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3" name="Google Shape;153;p3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4" name="Google Shape;154;p3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3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3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3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3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3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1"/>
        <p:cNvGrpSpPr/>
        <p:nvPr/>
      </p:nvGrpSpPr>
      <p:grpSpPr>
        <a:xfrm>
          <a:off x="0" y="0"/>
          <a:ext cx="0" cy="0"/>
          <a:chOff x="0" y="0"/>
          <a:chExt cx="0" cy="0"/>
        </a:xfrm>
      </p:grpSpPr>
      <p:sp>
        <p:nvSpPr>
          <p:cNvPr id="162" name="Google Shape;162;p39"/>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63" name="Google Shape;163;p39"/>
          <p:cNvGrpSpPr/>
          <p:nvPr/>
        </p:nvGrpSpPr>
        <p:grpSpPr>
          <a:xfrm>
            <a:off x="-208788" y="0"/>
            <a:ext cx="12609576" cy="2174490"/>
            <a:chOff x="0" y="5043119"/>
            <a:chExt cx="12192000" cy="1814883"/>
          </a:xfrm>
        </p:grpSpPr>
        <p:pic>
          <p:nvPicPr>
            <p:cNvPr id="164" name="Google Shape;164;p3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5" name="Google Shape;165;p39"/>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6" name="Google Shape;166;p3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7" name="Google Shape;167;p3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3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3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3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3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3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4"/>
        <p:cNvGrpSpPr/>
        <p:nvPr/>
      </p:nvGrpSpPr>
      <p:grpSpPr>
        <a:xfrm>
          <a:off x="0" y="0"/>
          <a:ext cx="0" cy="0"/>
          <a:chOff x="0" y="0"/>
          <a:chExt cx="0" cy="0"/>
        </a:xfrm>
      </p:grpSpPr>
      <p:sp>
        <p:nvSpPr>
          <p:cNvPr id="175" name="Google Shape;175;p40"/>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76" name="Google Shape;176;p40"/>
          <p:cNvGrpSpPr/>
          <p:nvPr/>
        </p:nvGrpSpPr>
        <p:grpSpPr>
          <a:xfrm>
            <a:off x="-208788" y="0"/>
            <a:ext cx="12609576" cy="2174490"/>
            <a:chOff x="0" y="5043119"/>
            <a:chExt cx="12192000" cy="1814883"/>
          </a:xfrm>
        </p:grpSpPr>
        <p:pic>
          <p:nvPicPr>
            <p:cNvPr id="177" name="Google Shape;177;p4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8" name="Google Shape;178;p4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9" name="Google Shape;179;p4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4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4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7"/>
        <p:cNvGrpSpPr/>
        <p:nvPr/>
      </p:nvGrpSpPr>
      <p:grpSpPr>
        <a:xfrm>
          <a:off x="0" y="0"/>
          <a:ext cx="0" cy="0"/>
          <a:chOff x="0" y="0"/>
          <a:chExt cx="0" cy="0"/>
        </a:xfrm>
      </p:grpSpPr>
      <p:sp>
        <p:nvSpPr>
          <p:cNvPr id="188" name="Google Shape;188;p41"/>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9" name="Google Shape;189;p41"/>
          <p:cNvGrpSpPr/>
          <p:nvPr/>
        </p:nvGrpSpPr>
        <p:grpSpPr>
          <a:xfrm>
            <a:off x="-208788" y="0"/>
            <a:ext cx="12609576" cy="2174490"/>
            <a:chOff x="0" y="5043119"/>
            <a:chExt cx="12192000" cy="1814883"/>
          </a:xfrm>
        </p:grpSpPr>
        <p:pic>
          <p:nvPicPr>
            <p:cNvPr id="190" name="Google Shape;190;p4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1" name="Google Shape;191;p4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2" name="Google Shape;192;p4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4" name="Google Shape;194;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00"/>
        <p:cNvGrpSpPr/>
        <p:nvPr/>
      </p:nvGrpSpPr>
      <p:grpSpPr>
        <a:xfrm>
          <a:off x="0" y="0"/>
          <a:ext cx="0" cy="0"/>
          <a:chOff x="0" y="0"/>
          <a:chExt cx="0" cy="0"/>
        </a:xfrm>
      </p:grpSpPr>
      <p:sp>
        <p:nvSpPr>
          <p:cNvPr id="201" name="Google Shape;201;p42"/>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2" name="Google Shape;202;p42"/>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3" name="Google Shape;203;p42"/>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4" name="Google Shape;204;p4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4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9" name="Google Shape;209;p4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4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1" name="Google Shape;211;p4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6" name="Google Shape;216;p4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4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8" name="Google Shape;218;p4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1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1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1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1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27"/>
        <p:cNvGrpSpPr/>
        <p:nvPr/>
      </p:nvGrpSpPr>
      <p:grpSpPr>
        <a:xfrm>
          <a:off x="0" y="0"/>
          <a:ext cx="0" cy="0"/>
          <a:chOff x="0" y="0"/>
          <a:chExt cx="0" cy="0"/>
        </a:xfrm>
      </p:grpSpPr>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1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30" name="Google Shape;30;p1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1" name="Google Shape;31;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34"/>
        <p:cNvGrpSpPr/>
        <p:nvPr/>
      </p:nvGrpSpPr>
      <p:grpSpPr>
        <a:xfrm>
          <a:off x="0" y="0"/>
          <a:ext cx="0" cy="0"/>
          <a:chOff x="0" y="0"/>
          <a:chExt cx="0" cy="0"/>
        </a:xfrm>
      </p:grpSpPr>
      <p:sp>
        <p:nvSpPr>
          <p:cNvPr id="35" name="Google Shape;3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20"/>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37" name="Google Shape;37;p20"/>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8" name="Google Shape;38;p20"/>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21"/>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2" name="Google Shape;42;p21"/>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3" name="Google Shape;43;p21"/>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4" name="Google Shape;44;p2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45" name="Google Shape;45;p2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47"/>
        <p:cNvGrpSpPr/>
        <p:nvPr/>
      </p:nvGrpSpPr>
      <p:grpSpPr>
        <a:xfrm>
          <a:off x="0" y="0"/>
          <a:ext cx="0" cy="0"/>
          <a:chOff x="0" y="0"/>
          <a:chExt cx="0" cy="0"/>
        </a:xfrm>
      </p:grpSpPr>
      <p:sp>
        <p:nvSpPr>
          <p:cNvPr id="48" name="Google Shape;4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22"/>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0" name="Google Shape;50;p2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1" name="Google Shape;51;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4"/>
        <p:cNvGrpSpPr/>
        <p:nvPr/>
      </p:nvGrpSpPr>
      <p:grpSpPr>
        <a:xfrm>
          <a:off x="0" y="0"/>
          <a:ext cx="0" cy="0"/>
          <a:chOff x="0" y="0"/>
          <a:chExt cx="0" cy="0"/>
        </a:xfrm>
      </p:grpSpPr>
      <p:sp>
        <p:nvSpPr>
          <p:cNvPr id="55" name="Google Shape;5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23"/>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7" name="Google Shape;57;p2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8" name="Google Shape;58;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61"/>
        <p:cNvGrpSpPr/>
        <p:nvPr/>
      </p:nvGrpSpPr>
      <p:grpSpPr>
        <a:xfrm>
          <a:off x="0" y="0"/>
          <a:ext cx="0" cy="0"/>
          <a:chOff x="0" y="0"/>
          <a:chExt cx="0" cy="0"/>
        </a:xfrm>
      </p:grpSpPr>
      <p:sp>
        <p:nvSpPr>
          <p:cNvPr id="62" name="Google Shape;62;p24"/>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2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24"/>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PRÉVENTION ET RÉPONSE AU TRAVAIL DES ENFANTS DANS L'ACTION HUMANITAIRE</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6"/>
              </a:buClr>
              <a:buSzPts val="3200"/>
              <a:buNone/>
            </a:pPr>
            <a:r>
              <a:rPr lang="fr-FR" dirty="0"/>
              <a:t>SOUTENIR LES ACTIONS DE SENSIBILISATION DIRIGÉES PAR LES COMMUNAUTÉS</a:t>
            </a:r>
            <a:r>
              <a:rPr lang="en-GB" dirty="0"/>
              <a:t> </a:t>
            </a:r>
            <a:endParaRPr dirty="0"/>
          </a:p>
        </p:txBody>
      </p:sp>
      <p:sp>
        <p:nvSpPr>
          <p:cNvPr id="298" name="Google Shape;298;p10"/>
          <p:cNvSpPr txBox="1">
            <a:spLocks noGrp="1"/>
          </p:cNvSpPr>
          <p:nvPr>
            <p:ph type="body" idx="2"/>
          </p:nvPr>
        </p:nvSpPr>
        <p:spPr>
          <a:xfrm>
            <a:off x="3891517" y="1800224"/>
            <a:ext cx="7910624" cy="469201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dirty="0"/>
              <a:t>Compréhension communautaire et hiérarchisation des facteurs de protection, des facteurs de risque, des normes sociales et de genre, et des pratiques culturelles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Contrer les hypothèses de la communauté sur le travail des enfants et répondre aux conceptions (erronées) locales sur le travail des enfants</a:t>
            </a:r>
            <a:r>
              <a:rPr lang="en-GB" dirty="0"/>
              <a:t>  </a:t>
            </a:r>
            <a:endParaRPr dirty="0"/>
          </a:p>
          <a:p>
            <a:pPr marL="228600" lvl="0" indent="-228600" algn="l" rtl="0">
              <a:lnSpc>
                <a:spcPct val="90000"/>
              </a:lnSpc>
              <a:spcBef>
                <a:spcPts val="1000"/>
              </a:spcBef>
              <a:spcAft>
                <a:spcPts val="0"/>
              </a:spcAft>
              <a:buClr>
                <a:schemeClr val="accent5"/>
              </a:buClr>
              <a:buSzPts val="2800"/>
              <a:buChar char="•"/>
            </a:pPr>
            <a:r>
              <a:rPr lang="fr-FR" dirty="0"/>
              <a:t>Intégrer la sensibilisation dans les activités communautaires générales et les opportunités de dialogue</a:t>
            </a:r>
            <a:endParaRPr dirty="0"/>
          </a:p>
          <a:p>
            <a:pPr marL="0" lvl="0" indent="0" algn="l" rtl="0">
              <a:lnSpc>
                <a:spcPct val="90000"/>
              </a:lnSpc>
              <a:spcBef>
                <a:spcPts val="1000"/>
              </a:spcBef>
              <a:spcAft>
                <a:spcPts val="0"/>
              </a:spcAft>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299" name="Google Shape;299;p10"/>
          <p:cNvSpPr txBox="1">
            <a:spLocks noGrp="1"/>
          </p:cNvSpPr>
          <p:nvPr>
            <p:ph type="body" idx="3"/>
          </p:nvPr>
        </p:nvSpPr>
        <p:spPr>
          <a:xfrm>
            <a:off x="1" y="528638"/>
            <a:ext cx="355127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endParaRPr sz="3400"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1"/>
          <p:cNvSpPr txBox="1">
            <a:spLocks noGrp="1"/>
          </p:cNvSpPr>
          <p:nvPr>
            <p:ph type="body" idx="1"/>
          </p:nvPr>
        </p:nvSpPr>
        <p:spPr>
          <a:xfrm>
            <a:off x="3818663" y="77713"/>
            <a:ext cx="7300800" cy="12717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6"/>
              </a:buClr>
              <a:buSzPts val="3200"/>
              <a:buNone/>
            </a:pPr>
            <a:r>
              <a:rPr lang="fr-FR" dirty="0"/>
              <a:t>IMPLIQUER LES ENFANTS QUI TRAVAILLENT, DANS LA PRÉVENTION ET LA RÉPONSE DIRIGÉES PAR/ AU NIVEAU DE LA COMMUNAUTÉ</a:t>
            </a:r>
            <a:endParaRPr dirty="0"/>
          </a:p>
        </p:txBody>
      </p:sp>
      <p:sp>
        <p:nvSpPr>
          <p:cNvPr id="306" name="Google Shape;306;p11"/>
          <p:cNvSpPr txBox="1">
            <a:spLocks noGrp="1"/>
          </p:cNvSpPr>
          <p:nvPr>
            <p:ph type="body" idx="2"/>
          </p:nvPr>
        </p:nvSpPr>
        <p:spPr>
          <a:xfrm>
            <a:off x="3818624" y="1352796"/>
            <a:ext cx="7966975" cy="45123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Participation aux évaluations et à la planification des interventions</a:t>
            </a:r>
          </a:p>
          <a:p>
            <a:pPr marL="228600" lvl="0" indent="-228600" algn="l" rtl="0">
              <a:lnSpc>
                <a:spcPct val="90000"/>
              </a:lnSpc>
              <a:spcBef>
                <a:spcPts val="0"/>
              </a:spcBef>
              <a:spcAft>
                <a:spcPts val="0"/>
              </a:spcAft>
              <a:buSzPts val="2800"/>
              <a:buChar char="•"/>
            </a:pPr>
            <a:r>
              <a:rPr lang="fr-FR" dirty="0"/>
              <a:t>Création de messages clés et d'activités de sensibilisation</a:t>
            </a:r>
          </a:p>
          <a:p>
            <a:pPr marL="228600" lvl="0" indent="-228600" algn="l" rtl="0">
              <a:lnSpc>
                <a:spcPct val="90000"/>
              </a:lnSpc>
              <a:spcBef>
                <a:spcPts val="0"/>
              </a:spcBef>
              <a:spcAft>
                <a:spcPts val="0"/>
              </a:spcAft>
              <a:buSzPts val="2800"/>
              <a:buChar char="•"/>
            </a:pPr>
            <a:r>
              <a:rPr lang="fr-FR" dirty="0"/>
              <a:t>Éducation des pairs, activités, ambassadeurs </a:t>
            </a:r>
          </a:p>
          <a:p>
            <a:pPr marL="228600" lvl="0" indent="-228600" algn="l" rtl="0">
              <a:lnSpc>
                <a:spcPct val="90000"/>
              </a:lnSpc>
              <a:spcBef>
                <a:spcPts val="0"/>
              </a:spcBef>
              <a:spcAft>
                <a:spcPts val="0"/>
              </a:spcAft>
              <a:buSzPts val="2800"/>
              <a:buChar char="•"/>
            </a:pPr>
            <a:r>
              <a:rPr lang="fr-FR" dirty="0"/>
              <a:t>Initiatives au niveau de l'école </a:t>
            </a:r>
          </a:p>
          <a:p>
            <a:pPr marL="228600" lvl="0" indent="-228600" algn="l" rtl="0">
              <a:lnSpc>
                <a:spcPct val="90000"/>
              </a:lnSpc>
              <a:spcBef>
                <a:spcPts val="0"/>
              </a:spcBef>
              <a:spcAft>
                <a:spcPts val="0"/>
              </a:spcAft>
              <a:buSzPts val="2800"/>
              <a:buChar char="•"/>
            </a:pPr>
            <a:r>
              <a:rPr lang="fr-FR" dirty="0"/>
              <a:t>Présentation des </a:t>
            </a:r>
          </a:p>
          <a:p>
            <a:pPr marL="0" lvl="0" indent="0" algn="l" rtl="0">
              <a:lnSpc>
                <a:spcPct val="90000"/>
              </a:lnSpc>
              <a:spcBef>
                <a:spcPts val="0"/>
              </a:spcBef>
              <a:spcAft>
                <a:spcPts val="0"/>
              </a:spcAft>
              <a:buSzPts val="2800"/>
              <a:buNone/>
            </a:pPr>
            <a:r>
              <a:rPr lang="fr-FR" dirty="0"/>
              <a:t>   compétence</a:t>
            </a:r>
            <a:r>
              <a:rPr lang="en-GB" dirty="0"/>
              <a:t>s</a:t>
            </a:r>
            <a:endParaRPr dirty="0"/>
          </a:p>
          <a:p>
            <a:pPr marL="228600" lvl="0" indent="-50800" algn="l" rtl="0">
              <a:lnSpc>
                <a:spcPct val="90000"/>
              </a:lnSpc>
              <a:spcBef>
                <a:spcPts val="1000"/>
              </a:spcBef>
              <a:spcAft>
                <a:spcPts val="0"/>
              </a:spcAft>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307" name="Google Shape;307;p11"/>
          <p:cNvSpPr txBox="1">
            <a:spLocks noGrp="1"/>
          </p:cNvSpPr>
          <p:nvPr>
            <p:ph type="body" idx="3"/>
          </p:nvPr>
        </p:nvSpPr>
        <p:spPr>
          <a:xfrm>
            <a:off x="1" y="528638"/>
            <a:ext cx="355127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endParaRPr sz="3400" dirty="0"/>
          </a:p>
          <a:p>
            <a:pPr marL="0" lvl="0" indent="0" algn="l" rtl="0">
              <a:lnSpc>
                <a:spcPct val="90000"/>
              </a:lnSpc>
              <a:spcBef>
                <a:spcPts val="1000"/>
              </a:spcBef>
              <a:spcAft>
                <a:spcPts val="0"/>
              </a:spcAft>
              <a:buClr>
                <a:schemeClr val="lt1"/>
              </a:buClr>
              <a:buSzPts val="3600"/>
              <a:buNone/>
            </a:pPr>
            <a:endParaRPr dirty="0"/>
          </a:p>
        </p:txBody>
      </p:sp>
      <p:pic>
        <p:nvPicPr>
          <p:cNvPr id="308" name="Google Shape;308;p11"/>
          <p:cNvPicPr preferRelativeResize="0"/>
          <p:nvPr/>
        </p:nvPicPr>
        <p:blipFill>
          <a:blip r:embed="rId3">
            <a:alphaModFix/>
          </a:blip>
          <a:stretch>
            <a:fillRect/>
          </a:stretch>
        </p:blipFill>
        <p:spPr>
          <a:xfrm>
            <a:off x="7999625" y="4098100"/>
            <a:ext cx="4192375" cy="27599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2"/>
          <p:cNvSpPr txBox="1">
            <a:spLocks noGrp="1"/>
          </p:cNvSpPr>
          <p:nvPr>
            <p:ph type="title"/>
          </p:nvPr>
        </p:nvSpPr>
        <p:spPr>
          <a:xfrm>
            <a:off x="298214" y="181216"/>
            <a:ext cx="928774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4"/>
              </a:buClr>
              <a:buSzPts val="3600"/>
              <a:buFont typeface="Helvetica Neue"/>
              <a:buNone/>
            </a:pPr>
            <a:r>
              <a:rPr lang="en-GB" sz="2800" dirty="0"/>
              <a:t>ACTIVITÉ : </a:t>
            </a:r>
            <a:r>
              <a:rPr lang="fr-FR" sz="2800" dirty="0"/>
              <a:t>TRAVAILLER AVEC LES COMMUNAUTÉS POUR LUTTER CONTRE LE TRAVAIL DES ENFANTS DANS LES SITUATIONS HUMANITAIRES</a:t>
            </a:r>
            <a:endParaRPr sz="2800" dirty="0"/>
          </a:p>
        </p:txBody>
      </p:sp>
      <p:sp>
        <p:nvSpPr>
          <p:cNvPr id="315" name="Google Shape;315;p12"/>
          <p:cNvSpPr txBox="1">
            <a:spLocks noGrp="1"/>
          </p:cNvSpPr>
          <p:nvPr>
            <p:ph type="body" idx="2"/>
          </p:nvPr>
        </p:nvSpPr>
        <p:spPr>
          <a:xfrm>
            <a:off x="656023" y="1913860"/>
            <a:ext cx="10790891" cy="4774019"/>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2"/>
              </a:buClr>
              <a:buSzPts val="2400"/>
              <a:buChar char="•"/>
            </a:pPr>
            <a:r>
              <a:rPr lang="fr-FR" sz="2400" dirty="0"/>
              <a:t>Dans votre groupe, évaluez l'approche dirigée par la communauté/ au niveau de la communauté, qui est détaillée dans votre étude de cas</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Identifiez les aspects/impacts positifs et négatifs potentiels de cette approche</a:t>
            </a:r>
            <a:r>
              <a:rPr lang="en-GB" sz="2400" dirty="0"/>
              <a:t>. </a:t>
            </a:r>
            <a:endParaRPr dirty="0"/>
          </a:p>
          <a:p>
            <a:pPr marL="228600" lvl="0" indent="-228600" algn="l" rtl="0">
              <a:lnSpc>
                <a:spcPct val="90000"/>
              </a:lnSpc>
              <a:spcBef>
                <a:spcPts val="1000"/>
              </a:spcBef>
              <a:spcAft>
                <a:spcPts val="0"/>
              </a:spcAft>
              <a:buClr>
                <a:schemeClr val="accent2"/>
              </a:buClr>
              <a:buSzPts val="2400"/>
              <a:buChar char="•"/>
            </a:pPr>
            <a:r>
              <a:rPr lang="fr-FR" sz="2400" dirty="0"/>
              <a:t>Tenez compte des facteurs suivants</a:t>
            </a:r>
            <a:r>
              <a:rPr lang="en-GB" sz="2400" dirty="0"/>
              <a:t>:  </a:t>
            </a:r>
            <a:endParaRPr dirty="0"/>
          </a:p>
          <a:p>
            <a:pPr marL="685800" lvl="1" indent="-228600" algn="l" rtl="0">
              <a:lnSpc>
                <a:spcPct val="90000"/>
              </a:lnSpc>
              <a:spcBef>
                <a:spcPts val="500"/>
              </a:spcBef>
              <a:spcAft>
                <a:spcPts val="0"/>
              </a:spcAft>
              <a:buSzPts val="2000"/>
              <a:buChar char="•"/>
            </a:pPr>
            <a:r>
              <a:rPr lang="fr-FR" sz="2000" dirty="0"/>
              <a:t>Les normes culturelles et sociales autour du travail des enfants (normes de genre, enfance, école, éducation, travail, etc.)</a:t>
            </a:r>
          </a:p>
          <a:p>
            <a:pPr marL="685800" lvl="1" indent="-228600" algn="l" rtl="0">
              <a:lnSpc>
                <a:spcPct val="90000"/>
              </a:lnSpc>
              <a:spcBef>
                <a:spcPts val="500"/>
              </a:spcBef>
              <a:spcAft>
                <a:spcPts val="0"/>
              </a:spcAft>
              <a:buSzPts val="2000"/>
              <a:buChar char="•"/>
            </a:pPr>
            <a:r>
              <a:rPr lang="fr-FR" sz="2000" dirty="0"/>
              <a:t>La communication et les relations au sein de la communauté</a:t>
            </a:r>
            <a:endParaRPr lang="fr-FR" dirty="0"/>
          </a:p>
          <a:p>
            <a:pPr marL="685800" lvl="1" indent="-228600" algn="l" rtl="0">
              <a:lnSpc>
                <a:spcPct val="90000"/>
              </a:lnSpc>
              <a:spcBef>
                <a:spcPts val="500"/>
              </a:spcBef>
              <a:spcAft>
                <a:spcPts val="0"/>
              </a:spcAft>
              <a:buSzPts val="2000"/>
              <a:buChar char="•"/>
            </a:pPr>
            <a:r>
              <a:rPr lang="en-GB" sz="2000" dirty="0"/>
              <a:t>C</a:t>
            </a:r>
            <a:r>
              <a:rPr lang="fr-FR" sz="2000" dirty="0"/>
              <a:t>omment les communautés assurent la sécurité des enfants qui travaillent, notamment en réduisant le nombre </a:t>
            </a:r>
            <a:r>
              <a:rPr lang="fr-FR" sz="2100" dirty="0"/>
              <a:t>d'enfants en situation de travail des enfants </a:t>
            </a:r>
            <a:r>
              <a:rPr lang="fr-FR" sz="2000" dirty="0"/>
              <a:t>et les PFTE, en particulier les enfants vulnérables, etc</a:t>
            </a:r>
            <a:r>
              <a:rPr lang="en-GB" sz="2000" dirty="0"/>
              <a:t>.  </a:t>
            </a:r>
            <a:endParaRPr dirty="0"/>
          </a:p>
          <a:p>
            <a:pPr marL="228600" lvl="0" indent="-228600" algn="l" rtl="0">
              <a:lnSpc>
                <a:spcPct val="90000"/>
              </a:lnSpc>
              <a:spcBef>
                <a:spcPts val="1000"/>
              </a:spcBef>
              <a:spcAft>
                <a:spcPts val="0"/>
              </a:spcAft>
              <a:buSzPts val="2400"/>
              <a:buChar char="•"/>
            </a:pPr>
            <a:r>
              <a:rPr lang="en-GB" sz="2400" dirty="0"/>
              <a:t>I</a:t>
            </a:r>
            <a:r>
              <a:rPr lang="fr-FR" sz="2400" dirty="0"/>
              <a:t>dentifiez le soutien dont les structures au niveau communautaire </a:t>
            </a:r>
            <a:r>
              <a:rPr lang="en-GB" sz="2400" dirty="0"/>
              <a:t>–</a:t>
            </a:r>
            <a:r>
              <a:rPr lang="fr-FR" sz="2400" dirty="0"/>
              <a:t> qui ont un rôle défini pour fournir des services aux enfants astreints au travail des enfants dans le contexte </a:t>
            </a:r>
            <a:r>
              <a:rPr lang="en-GB" sz="2400" dirty="0"/>
              <a:t>–</a:t>
            </a:r>
            <a:r>
              <a:rPr lang="fr-FR" sz="2400" dirty="0"/>
              <a:t> auront besoin</a:t>
            </a:r>
            <a:r>
              <a:rPr lang="en-GB" sz="2400" dirty="0"/>
              <a:t>.  </a:t>
            </a:r>
            <a:endParaRPr dirty="0"/>
          </a:p>
          <a:p>
            <a:pPr marL="228600" lvl="0" indent="-228600" algn="l" rtl="0">
              <a:lnSpc>
                <a:spcPct val="90000"/>
              </a:lnSpc>
              <a:spcBef>
                <a:spcPts val="1000"/>
              </a:spcBef>
              <a:spcAft>
                <a:spcPts val="0"/>
              </a:spcAft>
              <a:buSzPts val="2400"/>
              <a:buChar char="•"/>
            </a:pPr>
            <a:r>
              <a:rPr lang="en-GB" sz="2400" dirty="0"/>
              <a:t>P</a:t>
            </a:r>
            <a:r>
              <a:rPr lang="fr-FR" sz="2400" dirty="0"/>
              <a:t>résentez en plénière, y compris les défis potentiels et comment l'approche pourrait être utilisée efficacement dans le contexte</a:t>
            </a:r>
            <a:r>
              <a:rPr lang="en-GB" sz="2400" dirty="0"/>
              <a:t>. </a:t>
            </a:r>
            <a:endParaRPr dirty="0"/>
          </a:p>
        </p:txBody>
      </p:sp>
      <p:pic>
        <p:nvPicPr>
          <p:cNvPr id="316" name="Google Shape;316;p12"/>
          <p:cNvPicPr preferRelativeResize="0"/>
          <p:nvPr/>
        </p:nvPicPr>
        <p:blipFill rotWithShape="1">
          <a:blip r:embed="rId3">
            <a:alphaModFix/>
          </a:blip>
          <a:srcRect/>
          <a:stretch/>
        </p:blipFill>
        <p:spPr>
          <a:xfrm>
            <a:off x="8708710" y="-186600"/>
            <a:ext cx="3386757" cy="33867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3"/>
          <p:cNvSpPr txBox="1">
            <a:spLocks noGrp="1"/>
          </p:cNvSpPr>
          <p:nvPr>
            <p:ph type="body" idx="1"/>
          </p:nvPr>
        </p:nvSpPr>
        <p:spPr>
          <a:xfrm>
            <a:off x="4100512" y="528638"/>
            <a:ext cx="7637831" cy="66220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PARTICIPATION SÛRE DES ENFANTS</a:t>
            </a:r>
            <a:endParaRPr dirty="0"/>
          </a:p>
        </p:txBody>
      </p:sp>
      <p:sp>
        <p:nvSpPr>
          <p:cNvPr id="323" name="Google Shape;323;p13"/>
          <p:cNvSpPr txBox="1">
            <a:spLocks noGrp="1"/>
          </p:cNvSpPr>
          <p:nvPr>
            <p:ph type="body" idx="2"/>
          </p:nvPr>
        </p:nvSpPr>
        <p:spPr>
          <a:xfrm>
            <a:off x="4100511" y="1398842"/>
            <a:ext cx="7637831" cy="4617910"/>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800"/>
              <a:buChar char="•"/>
            </a:pPr>
            <a:r>
              <a:rPr lang="en-GB" dirty="0"/>
              <a:t>Effectuer</a:t>
            </a:r>
            <a:r>
              <a:rPr lang="fr-FR" dirty="0"/>
              <a:t> des évaluations des risques liés à la participation des enfants qui travaillent</a:t>
            </a:r>
            <a:endParaRPr dirty="0"/>
          </a:p>
          <a:p>
            <a:pPr marL="228600" lvl="0" indent="-228600" algn="l" rtl="0">
              <a:lnSpc>
                <a:spcPct val="90000"/>
              </a:lnSpc>
              <a:spcBef>
                <a:spcPts val="1000"/>
              </a:spcBef>
              <a:spcAft>
                <a:spcPts val="0"/>
              </a:spcAft>
              <a:buClr>
                <a:schemeClr val="accent1"/>
              </a:buClr>
              <a:buSzPts val="2800"/>
              <a:buChar char="•"/>
            </a:pPr>
            <a:r>
              <a:rPr lang="en-GB" dirty="0"/>
              <a:t>S</a:t>
            </a:r>
            <a:r>
              <a:rPr lang="fr-FR" dirty="0"/>
              <a:t>urveiller les exigences en matière de temps des enfants et la manière dont la participation modifie cet aspect</a:t>
            </a:r>
          </a:p>
          <a:p>
            <a:pPr marL="228600" lvl="0" indent="-228600" algn="l" rtl="0">
              <a:lnSpc>
                <a:spcPct val="90000"/>
              </a:lnSpc>
              <a:spcBef>
                <a:spcPts val="1000"/>
              </a:spcBef>
              <a:spcAft>
                <a:spcPts val="0"/>
              </a:spcAft>
              <a:buClr>
                <a:schemeClr val="accent1"/>
              </a:buClr>
              <a:buSzPts val="2800"/>
              <a:buChar char="•"/>
            </a:pPr>
            <a:r>
              <a:rPr lang="fr-FR" dirty="0"/>
              <a:t>Mettre en place des mesures d'atténuation pour prévenir ou répondre aux risques révélés par le suivi</a:t>
            </a:r>
          </a:p>
          <a:p>
            <a:pPr marL="228600" lvl="0" indent="-228600" algn="l" rtl="0">
              <a:lnSpc>
                <a:spcPct val="90000"/>
              </a:lnSpc>
              <a:spcBef>
                <a:spcPts val="1000"/>
              </a:spcBef>
              <a:spcAft>
                <a:spcPts val="0"/>
              </a:spcAft>
              <a:buClr>
                <a:schemeClr val="accent1"/>
              </a:buClr>
              <a:buSzPts val="2800"/>
              <a:buChar char="•"/>
            </a:pPr>
            <a:r>
              <a:rPr lang="fr-FR" dirty="0"/>
              <a:t>Participation progressive et cohérente</a:t>
            </a:r>
          </a:p>
          <a:p>
            <a:pPr marL="228600" lvl="0" indent="-228600" algn="l" rtl="0">
              <a:lnSpc>
                <a:spcPct val="90000"/>
              </a:lnSpc>
              <a:spcBef>
                <a:spcPts val="1000"/>
              </a:spcBef>
              <a:spcAft>
                <a:spcPts val="0"/>
              </a:spcAft>
              <a:buClr>
                <a:schemeClr val="accent1"/>
              </a:buClr>
              <a:buSzPts val="2800"/>
              <a:buChar char="•"/>
            </a:pPr>
            <a:r>
              <a:rPr lang="fr-FR" dirty="0"/>
              <a:t>Formation, information et sensibilisation</a:t>
            </a:r>
            <a:endParaRPr dirty="0"/>
          </a:p>
          <a:p>
            <a:pPr marL="228600" lvl="0" indent="-228600" algn="l" rtl="0">
              <a:lnSpc>
                <a:spcPct val="90000"/>
              </a:lnSpc>
              <a:spcBef>
                <a:spcPts val="1000"/>
              </a:spcBef>
              <a:spcAft>
                <a:spcPts val="0"/>
              </a:spcAft>
              <a:buClr>
                <a:schemeClr val="accent1"/>
              </a:buClr>
              <a:buSzPts val="2800"/>
              <a:buChar char="•"/>
            </a:pPr>
            <a:r>
              <a:rPr lang="fr-FR" dirty="0"/>
              <a:t>Favorable aux enfants, adapté au contexte et durable</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24" name="Google Shape;324;p13"/>
          <p:cNvSpPr txBox="1">
            <a:spLocks noGrp="1"/>
          </p:cNvSpPr>
          <p:nvPr>
            <p:ph type="body" idx="3"/>
          </p:nvPr>
        </p:nvSpPr>
        <p:spPr>
          <a:xfrm>
            <a:off x="118533" y="528638"/>
            <a:ext cx="330597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5000"/>
              <a:buNone/>
            </a:pPr>
            <a:r>
              <a:rPr lang="en-GB" sz="4500" dirty="0"/>
              <a:t>NE CRÉER AUCUN PRÉJUDICE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4"/>
          <p:cNvSpPr txBox="1">
            <a:spLocks noGrp="1"/>
          </p:cNvSpPr>
          <p:nvPr>
            <p:ph type="body" idx="2"/>
          </p:nvPr>
        </p:nvSpPr>
        <p:spPr>
          <a:xfrm>
            <a:off x="3785937" y="528638"/>
            <a:ext cx="8121645" cy="5789866"/>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fr-FR" dirty="0"/>
              <a:t>Les communautés jouent un rôle important dans la prévention et la réponse aux facteurs de risque du travail des enfants dans les situations humanitaires</a:t>
            </a:r>
            <a:r>
              <a:rPr lang="en-GB" dirty="0"/>
              <a:t>.</a:t>
            </a:r>
            <a:endParaRPr dirty="0"/>
          </a:p>
          <a:p>
            <a:pPr marL="228600" lvl="0" indent="-228600" algn="l" rtl="0">
              <a:lnSpc>
                <a:spcPct val="90000"/>
              </a:lnSpc>
              <a:spcBef>
                <a:spcPts val="1000"/>
              </a:spcBef>
              <a:spcAft>
                <a:spcPts val="0"/>
              </a:spcAft>
              <a:buSzPts val="2800"/>
              <a:buChar char="•"/>
            </a:pPr>
            <a:r>
              <a:rPr lang="fr-FR" dirty="0"/>
              <a:t>Les acteurs au niveau communautaire peuvent également jouer un rôle clé dans l'identification des enfants astreints au travail des enfants et les mettre en contact avec des acteurs formels et informels et des prestataires de services</a:t>
            </a:r>
            <a:r>
              <a:rPr lang="en-US" dirty="0"/>
              <a:t>. </a:t>
            </a:r>
          </a:p>
          <a:p>
            <a:pPr marL="228600" lvl="0" indent="-228600" algn="l" rtl="0">
              <a:lnSpc>
                <a:spcPct val="90000"/>
              </a:lnSpc>
              <a:spcBef>
                <a:spcPts val="1000"/>
              </a:spcBef>
              <a:spcAft>
                <a:spcPts val="0"/>
              </a:spcAft>
              <a:buSzPts val="2800"/>
              <a:buChar char="•"/>
            </a:pPr>
            <a:r>
              <a:rPr lang="en-US" dirty="0"/>
              <a:t>Les </a:t>
            </a:r>
            <a:r>
              <a:rPr lang="fr-FR" dirty="0"/>
              <a:t>communautés peuvent également être une source de risque, lorsque les structures de protection sont perturbées ou affaiblies, ou lorsque les normes sociales, qui tolèrent le travail des enfants, sont profondément ancrées dans les croyances et les attitudes</a:t>
            </a:r>
            <a:r>
              <a:rPr lang="en-US" dirty="0"/>
              <a:t>. </a:t>
            </a:r>
          </a:p>
          <a:p>
            <a:pPr marL="228600" lvl="0" indent="-50800" algn="l" rtl="0">
              <a:lnSpc>
                <a:spcPct val="90000"/>
              </a:lnSpc>
              <a:spcBef>
                <a:spcPts val="1000"/>
              </a:spcBef>
              <a:spcAft>
                <a:spcPts val="0"/>
              </a:spcAft>
              <a:buClr>
                <a:schemeClr val="accent1"/>
              </a:buClr>
              <a:buSzPts val="2800"/>
              <a:buNone/>
            </a:pPr>
            <a:endParaRPr dirty="0"/>
          </a:p>
        </p:txBody>
      </p:sp>
      <p:sp>
        <p:nvSpPr>
          <p:cNvPr id="331" name="Google Shape;331;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596348" y="1066801"/>
            <a:ext cx="11211339"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dirty="0"/>
              <a:t>SÉANCE 8 : </a:t>
            </a:r>
            <a:r>
              <a:rPr lang="fr-FR" sz="4000" dirty="0"/>
              <a:t>TRAVAILLER AVEC LES COMMUNAUTÉS POUR LUTTER CONTRE LE TRAVAIL DES ENFANTS</a:t>
            </a:r>
            <a:endParaRPr dirty="0"/>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304800" y="2919663"/>
            <a:ext cx="11710737" cy="3461962"/>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ts val="0"/>
              </a:spcAft>
              <a:buSzPts val="2800"/>
              <a:buFont typeface="Helvetica Neue"/>
              <a:buChar char="●"/>
            </a:pPr>
            <a:r>
              <a:rPr lang="en-US" dirty="0"/>
              <a:t>D</a:t>
            </a:r>
            <a:r>
              <a:rPr lang="fr-FR" dirty="0"/>
              <a:t>iscuter de la manière dont les normes et les attitudes	 de la communauté peuvent avoir un impact positif et négatif sur le travail des enfants </a:t>
            </a:r>
            <a:endParaRPr lang="en-US" dirty="0"/>
          </a:p>
          <a:p>
            <a:pPr marL="457200" lvl="0" indent="-406400" algn="l" rtl="0">
              <a:lnSpc>
                <a:spcPct val="100000"/>
              </a:lnSpc>
              <a:spcBef>
                <a:spcPts val="0"/>
              </a:spcBef>
              <a:spcAft>
                <a:spcPts val="0"/>
              </a:spcAft>
              <a:buSzPts val="2800"/>
              <a:buFont typeface="Helvetica Neue"/>
              <a:buChar char="●"/>
            </a:pPr>
            <a:r>
              <a:rPr lang="fr-FR" dirty="0"/>
              <a:t>Décrire comment les enfants qui sont en situation de travail des enfants peuvent être impliqués en toute sécurité dans les activités au niveau communautaire/dirigées par la communauté</a:t>
            </a:r>
            <a:endParaRPr lang="en-US" dirty="0"/>
          </a:p>
          <a:p>
            <a:pPr marL="457200" lvl="0" indent="-406400" algn="l" rtl="0">
              <a:lnSpc>
                <a:spcPct val="100000"/>
              </a:lnSpc>
              <a:spcBef>
                <a:spcPts val="0"/>
              </a:spcBef>
              <a:spcAft>
                <a:spcPts val="600"/>
              </a:spcAft>
              <a:buSzPts val="2800"/>
              <a:buFont typeface="Helvetica Neue"/>
              <a:buChar char="●"/>
            </a:pPr>
            <a:r>
              <a:rPr lang="fr-FR" dirty="0"/>
              <a:t>Décrire comment surmonter les défis habituels en travaillant avec les communautés sur le travail des enfants</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LES OBJECTIFS VISÉS</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les participants seront en mesure de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4566078" y="400596"/>
            <a:ext cx="6153201" cy="62904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2"/>
              </a:buClr>
              <a:buSzPts val="3200"/>
              <a:buNone/>
            </a:pPr>
            <a:r>
              <a:rPr lang="en-GB" dirty="0"/>
              <a:t>NORMES SOCIALES</a:t>
            </a:r>
            <a:endParaRPr dirty="0"/>
          </a:p>
        </p:txBody>
      </p:sp>
      <p:sp>
        <p:nvSpPr>
          <p:cNvPr id="250" name="Google Shape;250;p4"/>
          <p:cNvSpPr txBox="1">
            <a:spLocks noGrp="1"/>
          </p:cNvSpPr>
          <p:nvPr>
            <p:ph type="body" idx="2"/>
          </p:nvPr>
        </p:nvSpPr>
        <p:spPr>
          <a:xfrm>
            <a:off x="4184966" y="1234148"/>
            <a:ext cx="6915423" cy="6188592"/>
          </a:xfrm>
          <a:prstGeom prst="rect">
            <a:avLst/>
          </a:prstGeom>
          <a:noFill/>
          <a:ln>
            <a:noFill/>
          </a:ln>
        </p:spPr>
        <p:txBody>
          <a:bodyPr spcFirstLastPara="1" wrap="square" lIns="91425" tIns="45700" rIns="91425" bIns="45700" anchor="t" anchorCtr="0">
            <a:normAutofit/>
          </a:bodyPr>
          <a:lstStyle/>
          <a:p>
            <a:pPr marL="228600" lvl="0" indent="-228600" algn="l" rtl="0">
              <a:lnSpc>
                <a:spcPct val="113000"/>
              </a:lnSpc>
              <a:spcBef>
                <a:spcPts val="0"/>
              </a:spcBef>
              <a:spcAft>
                <a:spcPts val="0"/>
              </a:spcAft>
              <a:buSzPts val="2800"/>
              <a:buChar char="•"/>
            </a:pPr>
            <a:r>
              <a:rPr lang="en-GB" dirty="0"/>
              <a:t>Bénéfique, néfaste, fluide </a:t>
            </a:r>
            <a:endParaRPr dirty="0"/>
          </a:p>
          <a:p>
            <a:pPr marL="228600" lvl="0" indent="-228600" algn="l" rtl="0">
              <a:lnSpc>
                <a:spcPct val="113000"/>
              </a:lnSpc>
              <a:spcBef>
                <a:spcPts val="1200"/>
              </a:spcBef>
              <a:spcAft>
                <a:spcPts val="0"/>
              </a:spcAft>
              <a:buSzPts val="2800"/>
              <a:buChar char="•"/>
            </a:pPr>
            <a:r>
              <a:rPr lang="fr-FR" dirty="0"/>
              <a:t>Croyances sous-jacentes, valeurs, facteurs de risque et de protection qui favorisent le travail des enfants</a:t>
            </a:r>
            <a:endParaRPr dirty="0"/>
          </a:p>
          <a:p>
            <a:pPr marL="228600" lvl="0" indent="-228600" algn="l" rtl="0">
              <a:lnSpc>
                <a:spcPct val="113000"/>
              </a:lnSpc>
              <a:spcBef>
                <a:spcPts val="1200"/>
              </a:spcBef>
              <a:spcAft>
                <a:spcPts val="0"/>
              </a:spcAft>
              <a:buSzPts val="2800"/>
              <a:buChar char="•"/>
            </a:pPr>
            <a:r>
              <a:rPr lang="fr-FR" dirty="0"/>
              <a:t>Les communautés ont des points de vue et des considérations différents en ce qui concerne le travail des enfants, ainsi que les opportunités.</a:t>
            </a:r>
            <a:endParaRPr lang="en-US" dirty="0"/>
          </a:p>
          <a:p>
            <a:pPr marL="228600" lvl="0" indent="-228600" algn="l" rtl="0">
              <a:lnSpc>
                <a:spcPct val="113000"/>
              </a:lnSpc>
              <a:spcBef>
                <a:spcPts val="1200"/>
              </a:spcBef>
              <a:spcAft>
                <a:spcPts val="0"/>
              </a:spcAft>
              <a:buSzPts val="2800"/>
              <a:buChar char="•"/>
            </a:pPr>
            <a:r>
              <a:rPr lang="fr-FR" dirty="0"/>
              <a:t>Ne pas tolérer les pratiques néfastes</a:t>
            </a:r>
            <a:endParaRPr lang="en-US" dirty="0"/>
          </a:p>
        </p:txBody>
      </p:sp>
      <p:sp>
        <p:nvSpPr>
          <p:cNvPr id="251" name="Google Shape;251;p4"/>
          <p:cNvSpPr txBox="1">
            <a:spLocks noGrp="1"/>
          </p:cNvSpPr>
          <p:nvPr>
            <p:ph type="body" idx="3"/>
          </p:nvPr>
        </p:nvSpPr>
        <p:spPr>
          <a:xfrm>
            <a:off x="-1" y="349154"/>
            <a:ext cx="3834063" cy="397929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endParaRPr sz="3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n-GB" dirty="0"/>
              <a:t>ACTIVITÉ</a:t>
            </a:r>
            <a:endParaRPr dirty="0"/>
          </a:p>
        </p:txBody>
      </p:sp>
      <p:sp>
        <p:nvSpPr>
          <p:cNvPr id="259" name="Google Shape;259;p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ct val="100000"/>
              <a:buNone/>
            </a:pPr>
            <a:r>
              <a:rPr lang="en-GB" dirty="0"/>
              <a:t>DISCUSSION : NORMES SOCIALES</a:t>
            </a:r>
          </a:p>
          <a:p>
            <a:pPr marL="0" lvl="0" indent="0" algn="l" rtl="0">
              <a:lnSpc>
                <a:spcPct val="90000"/>
              </a:lnSpc>
              <a:spcBef>
                <a:spcPts val="0"/>
              </a:spcBef>
              <a:spcAft>
                <a:spcPts val="0"/>
              </a:spcAft>
              <a:buClr>
                <a:schemeClr val="accent2"/>
              </a:buClr>
              <a:buSzPct val="100000"/>
              <a:buNone/>
            </a:pPr>
            <a:endParaRPr dirty="0"/>
          </a:p>
        </p:txBody>
      </p:sp>
      <p:sp>
        <p:nvSpPr>
          <p:cNvPr id="260" name="Google Shape;260;p5"/>
          <p:cNvSpPr txBox="1">
            <a:spLocks noGrp="1"/>
          </p:cNvSpPr>
          <p:nvPr>
            <p:ph type="body" idx="2"/>
          </p:nvPr>
        </p:nvSpPr>
        <p:spPr>
          <a:xfrm>
            <a:off x="656021" y="2400300"/>
            <a:ext cx="10820015"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en-GB" dirty="0"/>
              <a:t>Dans votre groupe:</a:t>
            </a:r>
            <a:endParaRPr dirty="0"/>
          </a:p>
          <a:p>
            <a:pPr marL="228600" lvl="0" indent="-228600" algn="l" rtl="0">
              <a:lnSpc>
                <a:spcPct val="90000"/>
              </a:lnSpc>
              <a:spcBef>
                <a:spcPts val="1000"/>
              </a:spcBef>
              <a:spcAft>
                <a:spcPts val="0"/>
              </a:spcAft>
              <a:buClr>
                <a:schemeClr val="accent2"/>
              </a:buClr>
              <a:buSzPts val="2800"/>
              <a:buChar char="•"/>
            </a:pPr>
            <a:r>
              <a:rPr lang="fr-FR" dirty="0"/>
              <a:t>Utilisez les questions de discussion de la feuille pour identifier les normes et les attitudes de la communauté locale qui ont un impact positif et négatif sur le travail des enfants</a:t>
            </a:r>
            <a:r>
              <a:rPr lang="en-GB" dirty="0"/>
              <a:t>.</a:t>
            </a:r>
            <a:endParaRPr lang="en-US" dirty="0"/>
          </a:p>
          <a:p>
            <a:pPr marL="228600" lvl="0" indent="-228600" algn="l" rtl="0">
              <a:lnSpc>
                <a:spcPct val="90000"/>
              </a:lnSpc>
              <a:spcBef>
                <a:spcPts val="1000"/>
              </a:spcBef>
              <a:spcAft>
                <a:spcPts val="0"/>
              </a:spcAft>
              <a:buClr>
                <a:schemeClr val="accent2"/>
              </a:buClr>
              <a:buSzPts val="2800"/>
              <a:buChar char="•"/>
            </a:pPr>
            <a:r>
              <a:rPr lang="fr-FR" dirty="0"/>
              <a:t>Partagez vos discussions en plénière</a:t>
            </a:r>
            <a:r>
              <a:rPr lang="en-US" dirty="0"/>
              <a:t>.</a:t>
            </a:r>
          </a:p>
          <a:p>
            <a:pPr marL="228600" lvl="0" indent="-69850" algn="l" rtl="0">
              <a:lnSpc>
                <a:spcPct val="90000"/>
              </a:lnSpc>
              <a:spcBef>
                <a:spcPts val="1000"/>
              </a:spcBef>
              <a:spcAft>
                <a:spcPts val="0"/>
              </a:spcAft>
              <a:buClr>
                <a:schemeClr val="accent2"/>
              </a:buClr>
              <a:buSzPts val="2500"/>
              <a:buNone/>
            </a:pPr>
            <a:endParaRPr sz="2500" dirty="0"/>
          </a:p>
          <a:p>
            <a:pPr marL="228600" lvl="0" indent="-50800" algn="l" rtl="0">
              <a:lnSpc>
                <a:spcPct val="90000"/>
              </a:lnSpc>
              <a:spcBef>
                <a:spcPts val="1000"/>
              </a:spcBef>
              <a:spcAft>
                <a:spcPts val="0"/>
              </a:spcAft>
              <a:buClr>
                <a:schemeClr val="accent2"/>
              </a:buClr>
              <a:buSzPts val="2800"/>
              <a:buNone/>
            </a:pPr>
            <a:endParaRPr dirty="0"/>
          </a:p>
        </p:txBody>
      </p:sp>
      <p:pic>
        <p:nvPicPr>
          <p:cNvPr id="261" name="Google Shape;261;p5"/>
          <p:cNvPicPr preferRelativeResize="0"/>
          <p:nvPr/>
        </p:nvPicPr>
        <p:blipFill rotWithShape="1">
          <a:blip r:embed="rId3">
            <a:alphaModFix/>
          </a:blip>
          <a:srcRect/>
          <a:stretch/>
        </p:blipFill>
        <p:spPr>
          <a:xfrm>
            <a:off x="8805243" y="-305007"/>
            <a:ext cx="3384000" cy="3384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2"/>
              </a:buClr>
              <a:buSzPts val="3200"/>
              <a:buNone/>
            </a:pPr>
            <a:r>
              <a:rPr lang="en-GB" dirty="0"/>
              <a:t>CONSIDÉRATIONS CLÉS</a:t>
            </a:r>
            <a:endParaRPr dirty="0"/>
          </a:p>
        </p:txBody>
      </p:sp>
      <p:sp>
        <p:nvSpPr>
          <p:cNvPr id="268" name="Google Shape;268;p6"/>
          <p:cNvSpPr txBox="1">
            <a:spLocks noGrp="1"/>
          </p:cNvSpPr>
          <p:nvPr>
            <p:ph type="body" idx="2"/>
          </p:nvPr>
        </p:nvSpPr>
        <p:spPr>
          <a:xfrm>
            <a:off x="3693803" y="1460012"/>
            <a:ext cx="8114332" cy="4869350"/>
          </a:xfrm>
          <a:prstGeom prst="rect">
            <a:avLst/>
          </a:prstGeom>
          <a:noFill/>
          <a:ln>
            <a:noFill/>
          </a:ln>
        </p:spPr>
        <p:txBody>
          <a:bodyPr spcFirstLastPara="1" wrap="square" lIns="91425" tIns="45700" rIns="91425" bIns="45700" anchor="t" anchorCtr="0">
            <a:normAutofit fontScale="25000" lnSpcReduction="20000"/>
          </a:bodyPr>
          <a:lstStyle/>
          <a:p>
            <a:pPr marL="228600" lvl="0" indent="-228600" algn="l" rtl="0">
              <a:lnSpc>
                <a:spcPct val="90000"/>
              </a:lnSpc>
              <a:spcBef>
                <a:spcPts val="0"/>
              </a:spcBef>
              <a:spcAft>
                <a:spcPts val="0"/>
              </a:spcAft>
              <a:buClr>
                <a:schemeClr val="accent4"/>
              </a:buClr>
              <a:buSzPts val="2800"/>
              <a:buChar char="•"/>
            </a:pPr>
            <a:r>
              <a:rPr lang="fr-FR" sz="12600" dirty="0"/>
              <a:t>Dresser le profil et établir un état des lieux </a:t>
            </a:r>
          </a:p>
          <a:p>
            <a:pPr marL="228600" lvl="0" indent="-228600" algn="l" rtl="0">
              <a:lnSpc>
                <a:spcPct val="90000"/>
              </a:lnSpc>
              <a:spcBef>
                <a:spcPts val="0"/>
              </a:spcBef>
              <a:spcAft>
                <a:spcPts val="0"/>
              </a:spcAft>
              <a:buClr>
                <a:schemeClr val="accent4"/>
              </a:buClr>
              <a:buSzPts val="2800"/>
              <a:buChar char="•"/>
            </a:pPr>
            <a:r>
              <a:rPr lang="fr-FR" sz="12600" dirty="0"/>
              <a:t>Consulter les membres clés de la communauté, y compris les enfants et les adolescents </a:t>
            </a:r>
          </a:p>
          <a:p>
            <a:pPr marL="228600" lvl="0" indent="-228600" algn="l" rtl="0">
              <a:lnSpc>
                <a:spcPct val="90000"/>
              </a:lnSpc>
              <a:spcBef>
                <a:spcPts val="0"/>
              </a:spcBef>
              <a:spcAft>
                <a:spcPts val="0"/>
              </a:spcAft>
              <a:buClr>
                <a:schemeClr val="accent4"/>
              </a:buClr>
              <a:buSzPts val="2800"/>
              <a:buChar char="•"/>
            </a:pPr>
            <a:r>
              <a:rPr lang="fr-FR" sz="12600" dirty="0"/>
              <a:t>Créer une compréhension commune et un point de départ pour l'action humanitaire</a:t>
            </a:r>
          </a:p>
          <a:p>
            <a:pPr marL="228600" lvl="0" indent="-228600" algn="l" rtl="0">
              <a:lnSpc>
                <a:spcPct val="90000"/>
              </a:lnSpc>
              <a:spcBef>
                <a:spcPts val="0"/>
              </a:spcBef>
              <a:spcAft>
                <a:spcPts val="0"/>
              </a:spcAft>
              <a:buClr>
                <a:schemeClr val="accent4"/>
              </a:buClr>
              <a:buSzPts val="2800"/>
              <a:buChar char="•"/>
            </a:pPr>
            <a:r>
              <a:rPr lang="fr-FR" sz="12600" dirty="0"/>
              <a:t>Ne créer aucun préjudice</a:t>
            </a:r>
          </a:p>
          <a:p>
            <a:pPr marL="228600" lvl="0" indent="-228600" algn="l" rtl="0">
              <a:lnSpc>
                <a:spcPct val="90000"/>
              </a:lnSpc>
              <a:spcBef>
                <a:spcPts val="0"/>
              </a:spcBef>
              <a:spcAft>
                <a:spcPts val="0"/>
              </a:spcAft>
              <a:buClr>
                <a:schemeClr val="accent4"/>
              </a:buClr>
              <a:buSzPts val="2800"/>
              <a:buChar char="•"/>
            </a:pPr>
            <a:r>
              <a:rPr lang="fr-FR" sz="12600" dirty="0"/>
              <a:t>Promouvoir la consolidation de la paix et la cohésion sociale</a:t>
            </a:r>
          </a:p>
          <a:p>
            <a:pPr marL="228600" lvl="0" indent="-228600" algn="l" rtl="0">
              <a:lnSpc>
                <a:spcPct val="90000"/>
              </a:lnSpc>
              <a:spcBef>
                <a:spcPts val="0"/>
              </a:spcBef>
              <a:spcAft>
                <a:spcPts val="0"/>
              </a:spcAft>
              <a:buClr>
                <a:schemeClr val="accent4"/>
              </a:buClr>
              <a:buSzPts val="2800"/>
              <a:buChar char="•"/>
            </a:pPr>
            <a:r>
              <a:rPr lang="fr-FR" sz="12600" dirty="0"/>
              <a:t>Promouvoir l'égalité des genres</a:t>
            </a:r>
          </a:p>
          <a:p>
            <a:pPr marL="228600" lvl="0" indent="-228600" algn="l" rtl="0">
              <a:lnSpc>
                <a:spcPct val="90000"/>
              </a:lnSpc>
              <a:spcBef>
                <a:spcPts val="0"/>
              </a:spcBef>
              <a:spcAft>
                <a:spcPts val="0"/>
              </a:spcAft>
              <a:buClr>
                <a:schemeClr val="accent4"/>
              </a:buClr>
              <a:buSzPts val="2800"/>
              <a:buChar char="•"/>
            </a:pPr>
            <a:r>
              <a:rPr lang="fr-FR" sz="12600" dirty="0"/>
              <a:t>S'engager avec les acteurs, les réseaux et les structures au niveau communautaire et renforcer leurs capacités.</a:t>
            </a:r>
            <a:endParaRPr sz="12600" dirty="0"/>
          </a:p>
          <a:p>
            <a:pPr marL="228600" lvl="0" indent="-50800" algn="l" rtl="0">
              <a:lnSpc>
                <a:spcPct val="90000"/>
              </a:lnSpc>
              <a:spcBef>
                <a:spcPts val="1000"/>
              </a:spcBef>
              <a:spcAft>
                <a:spcPts val="0"/>
              </a:spcAft>
              <a:buClr>
                <a:schemeClr val="accent4"/>
              </a:buClr>
              <a:buSzPts val="2800"/>
              <a:buNone/>
            </a:pPr>
            <a:endParaRPr dirty="0"/>
          </a:p>
        </p:txBody>
      </p:sp>
      <p:sp>
        <p:nvSpPr>
          <p:cNvPr id="269" name="Google Shape;269;p6"/>
          <p:cNvSpPr txBox="1">
            <a:spLocks noGrp="1"/>
          </p:cNvSpPr>
          <p:nvPr>
            <p:ph type="body" idx="3"/>
          </p:nvPr>
        </p:nvSpPr>
        <p:spPr>
          <a:xfrm>
            <a:off x="1" y="528638"/>
            <a:ext cx="3594538"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7"/>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MODÈLES POUR TRAVAILLER AVEC LES COMMUNAUTÉS SUR LE TRAVAIL DES ENFANTS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8"/>
          <p:cNvSpPr txBox="1">
            <a:spLocks noGrp="1"/>
          </p:cNvSpPr>
          <p:nvPr>
            <p:ph type="body" idx="1"/>
          </p:nvPr>
        </p:nvSpPr>
        <p:spPr>
          <a:xfrm>
            <a:off x="4100513" y="320040"/>
            <a:ext cx="7300912" cy="148018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fr-FR" dirty="0"/>
              <a:t>SUIVI, PRÉVENTION ET RÉPONSE AU TRAVAIL DES ENFANTS AU NIVEAU COMMUNAUTAIRE</a:t>
            </a:r>
          </a:p>
        </p:txBody>
      </p:sp>
      <p:sp>
        <p:nvSpPr>
          <p:cNvPr id="282" name="Google Shape;282;p8"/>
          <p:cNvSpPr txBox="1">
            <a:spLocks noGrp="1"/>
          </p:cNvSpPr>
          <p:nvPr>
            <p:ph type="body" idx="2"/>
          </p:nvPr>
        </p:nvSpPr>
        <p:spPr>
          <a:xfrm>
            <a:off x="4100513" y="1942661"/>
            <a:ext cx="7871747" cy="4449826"/>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SzPts val="2600"/>
              <a:buNone/>
            </a:pPr>
            <a:r>
              <a:rPr lang="fr-FR" sz="2600" b="1" dirty="0"/>
              <a:t>S'engager auprès des acteurs locaux à travers :</a:t>
            </a:r>
            <a:endParaRPr dirty="0"/>
          </a:p>
          <a:p>
            <a:pPr marL="228600" lvl="0" indent="-228600" algn="l" rtl="0">
              <a:lnSpc>
                <a:spcPct val="90000"/>
              </a:lnSpc>
              <a:spcBef>
                <a:spcPts val="1000"/>
              </a:spcBef>
              <a:spcAft>
                <a:spcPts val="0"/>
              </a:spcAft>
              <a:buSzPts val="2600"/>
              <a:buChar char="•"/>
            </a:pPr>
            <a:r>
              <a:rPr lang="fr-FR" sz="2600" dirty="0"/>
              <a:t>Des points focaux au niveau communautaire </a:t>
            </a:r>
          </a:p>
          <a:p>
            <a:pPr marL="228600" lvl="0" indent="-228600" algn="l" rtl="0">
              <a:lnSpc>
                <a:spcPct val="90000"/>
              </a:lnSpc>
              <a:spcBef>
                <a:spcPts val="1000"/>
              </a:spcBef>
              <a:spcAft>
                <a:spcPts val="0"/>
              </a:spcAft>
              <a:buSzPts val="2600"/>
              <a:buChar char="•"/>
            </a:pPr>
            <a:r>
              <a:rPr lang="fr-FR" sz="2600" dirty="0"/>
              <a:t>Suivi du travail des enfants/des PFTE </a:t>
            </a:r>
          </a:p>
          <a:p>
            <a:pPr marL="228600" lvl="0" indent="-228600" algn="l" rtl="0">
              <a:lnSpc>
                <a:spcPct val="90000"/>
              </a:lnSpc>
              <a:spcBef>
                <a:spcPts val="1000"/>
              </a:spcBef>
              <a:spcAft>
                <a:spcPts val="0"/>
              </a:spcAft>
              <a:buSzPts val="2600"/>
              <a:buChar char="•"/>
            </a:pPr>
            <a:r>
              <a:rPr lang="fr-FR" sz="2600" dirty="0"/>
              <a:t>Soutenir les enfants et mettre en relation les familles avec les services</a:t>
            </a:r>
          </a:p>
          <a:p>
            <a:pPr marL="228600" lvl="0" indent="-228600" algn="l" rtl="0">
              <a:lnSpc>
                <a:spcPct val="90000"/>
              </a:lnSpc>
              <a:spcBef>
                <a:spcPts val="1000"/>
              </a:spcBef>
              <a:spcAft>
                <a:spcPts val="0"/>
              </a:spcAft>
              <a:buSzPts val="2600"/>
              <a:buChar char="•"/>
            </a:pPr>
            <a:r>
              <a:rPr lang="fr-FR" sz="2600" dirty="0"/>
              <a:t>Soutenir les autorités/structures au niveau communautaire pour développer et financer des plans de prévention et de réponse au travail des enfants. </a:t>
            </a:r>
          </a:p>
          <a:p>
            <a:pPr marL="228600" lvl="0" indent="-228600" algn="l" rtl="0">
              <a:lnSpc>
                <a:spcPct val="90000"/>
              </a:lnSpc>
              <a:spcBef>
                <a:spcPts val="1000"/>
              </a:spcBef>
              <a:spcAft>
                <a:spcPts val="0"/>
              </a:spcAft>
              <a:buSzPts val="2600"/>
              <a:buChar char="•"/>
            </a:pPr>
            <a:r>
              <a:rPr lang="fr-FR" sz="2600" dirty="0"/>
              <a:t>Lorsque la couverture/capacité des communautés est faible, apporter des approches alternatives/services mobiles.</a:t>
            </a:r>
            <a:endParaRPr sz="2600" dirty="0"/>
          </a:p>
          <a:p>
            <a:pPr marL="228600" lvl="0" indent="-50800" algn="l" rtl="0">
              <a:lnSpc>
                <a:spcPct val="90000"/>
              </a:lnSpc>
              <a:spcBef>
                <a:spcPts val="1000"/>
              </a:spcBef>
              <a:spcAft>
                <a:spcPts val="0"/>
              </a:spcAft>
              <a:buClr>
                <a:schemeClr val="accent5"/>
              </a:buClr>
              <a:buSzPts val="2800"/>
              <a:buNone/>
            </a:pPr>
            <a:endParaRPr dirty="0"/>
          </a:p>
        </p:txBody>
      </p:sp>
      <p:sp>
        <p:nvSpPr>
          <p:cNvPr id="283" name="Google Shape;283;p8"/>
          <p:cNvSpPr txBox="1">
            <a:spLocks noGrp="1"/>
          </p:cNvSpPr>
          <p:nvPr>
            <p:ph type="body" idx="3"/>
          </p:nvPr>
        </p:nvSpPr>
        <p:spPr>
          <a:xfrm>
            <a:off x="0" y="528638"/>
            <a:ext cx="3593805"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9"/>
          <p:cNvSpPr txBox="1">
            <a:spLocks noGrp="1"/>
          </p:cNvSpPr>
          <p:nvPr>
            <p:ph type="body" idx="1"/>
          </p:nvPr>
        </p:nvSpPr>
        <p:spPr>
          <a:xfrm>
            <a:off x="3846992" y="528638"/>
            <a:ext cx="7976412" cy="1314001"/>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20000"/>
              </a:lnSpc>
              <a:spcBef>
                <a:spcPts val="0"/>
              </a:spcBef>
              <a:spcAft>
                <a:spcPts val="0"/>
              </a:spcAft>
              <a:buClr>
                <a:schemeClr val="accent6"/>
              </a:buClr>
              <a:buSzPts val="3200"/>
              <a:buNone/>
            </a:pPr>
            <a:r>
              <a:rPr lang="fr-FR" sz="5100" dirty="0"/>
              <a:t>RENFORCER LES LIENS ENTRE LES FAMILLES À RISQUE, LES SERVICES ET LES SYSTÈMES : </a:t>
            </a:r>
          </a:p>
          <a:p>
            <a:pPr marL="0" lvl="0" indent="0" algn="l" rtl="0">
              <a:lnSpc>
                <a:spcPct val="90000"/>
              </a:lnSpc>
              <a:spcBef>
                <a:spcPts val="0"/>
              </a:spcBef>
              <a:spcAft>
                <a:spcPts val="0"/>
              </a:spcAft>
              <a:buClr>
                <a:schemeClr val="accent6"/>
              </a:buClr>
              <a:buSzPts val="3200"/>
              <a:buNone/>
            </a:pPr>
            <a:r>
              <a:rPr lang="en-GB" dirty="0"/>
              <a:t> </a:t>
            </a:r>
            <a:endParaRPr dirty="0"/>
          </a:p>
        </p:txBody>
      </p:sp>
      <p:sp>
        <p:nvSpPr>
          <p:cNvPr id="290" name="Google Shape;290;p9"/>
          <p:cNvSpPr txBox="1">
            <a:spLocks noGrp="1"/>
          </p:cNvSpPr>
          <p:nvPr>
            <p:ph type="body" idx="2"/>
          </p:nvPr>
        </p:nvSpPr>
        <p:spPr>
          <a:xfrm>
            <a:off x="3846992" y="1842639"/>
            <a:ext cx="7976412" cy="399668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Identifier et référer aux services de gestion de cas et autres services</a:t>
            </a:r>
          </a:p>
          <a:p>
            <a:pPr marL="228600" lvl="0" indent="-228600" algn="l" rtl="0">
              <a:lnSpc>
                <a:spcPct val="90000"/>
              </a:lnSpc>
              <a:spcBef>
                <a:spcPts val="0"/>
              </a:spcBef>
              <a:spcAft>
                <a:spcPts val="0"/>
              </a:spcAft>
              <a:buSzPts val="2800"/>
              <a:buChar char="•"/>
            </a:pPr>
            <a:r>
              <a:rPr lang="fr-FR" dirty="0"/>
              <a:t>Mener des actions de sensibilisation auprès des enfants astreints au travail des enfants/ PFTE difficiles à atteindre</a:t>
            </a:r>
          </a:p>
          <a:p>
            <a:pPr marL="228600" lvl="0" indent="-228600" algn="l" rtl="0">
              <a:lnSpc>
                <a:spcPct val="90000"/>
              </a:lnSpc>
              <a:spcBef>
                <a:spcPts val="1000"/>
              </a:spcBef>
              <a:spcAft>
                <a:spcPts val="0"/>
              </a:spcAft>
              <a:buClr>
                <a:schemeClr val="accent5"/>
              </a:buClr>
              <a:buSzPts val="2800"/>
              <a:buChar char="•"/>
            </a:pPr>
            <a:r>
              <a:rPr lang="fr-FR" dirty="0"/>
              <a:t>Signaler les tendances, les schémas, les risques et les facteurs de protection du travail des enfants /PFTE</a:t>
            </a:r>
            <a:endParaRPr dirty="0"/>
          </a:p>
          <a:p>
            <a:pPr marL="228600" lvl="0" indent="-228600" algn="l" rtl="0">
              <a:lnSpc>
                <a:spcPct val="90000"/>
              </a:lnSpc>
              <a:spcBef>
                <a:spcPts val="1000"/>
              </a:spcBef>
              <a:spcAft>
                <a:spcPts val="0"/>
              </a:spcAft>
              <a:buSzPts val="2800"/>
              <a:buChar char="•"/>
            </a:pPr>
            <a:r>
              <a:rPr lang="fr-FR" dirty="0"/>
              <a:t>Améliorer les conditions de travail</a:t>
            </a: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291" name="Google Shape;291;p9"/>
          <p:cNvSpPr txBox="1">
            <a:spLocks noGrp="1"/>
          </p:cNvSpPr>
          <p:nvPr>
            <p:ph type="body" idx="3"/>
          </p:nvPr>
        </p:nvSpPr>
        <p:spPr>
          <a:xfrm>
            <a:off x="0" y="528638"/>
            <a:ext cx="353000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TRAVAILLER AVEC LES COMMUNAUTÉS SUR LE TRAVAIL DES ENFANTS</a:t>
            </a:r>
            <a:endParaRPr sz="3400"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1582</TotalTime>
  <Words>2511</Words>
  <Application>Microsoft Office PowerPoint</Application>
  <PresentationFormat>Grand écran</PresentationFormat>
  <Paragraphs>126</Paragraphs>
  <Slides>14</Slides>
  <Notes>14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14</vt:i4>
      </vt:variant>
    </vt:vector>
  </HeadingPairs>
  <TitlesOfParts>
    <vt:vector size="18" baseType="lpstr">
      <vt:lpstr>Helvetica Neue</vt:lpstr>
      <vt:lpstr>Arial</vt:lpstr>
      <vt:lpstr>Calibri</vt:lpstr>
      <vt:lpstr>Office Theme</vt:lpstr>
      <vt:lpstr>Présentation PowerPoint</vt:lpstr>
      <vt:lpstr>Présentation PowerPoint</vt:lpstr>
      <vt:lpstr>Présentation PowerPoint</vt:lpstr>
      <vt:lpstr>Présentation PowerPoint</vt:lpstr>
      <vt:lpstr>ACTIVITÉ</vt:lpstr>
      <vt:lpstr>Présentation PowerPoint</vt:lpstr>
      <vt:lpstr>MODÈLES POUR TRAVAILLER AVEC LES COMMUNAUTÉS SUR LE TRAVAIL DES ENFANTS</vt:lpstr>
      <vt:lpstr>Présentation PowerPoint</vt:lpstr>
      <vt:lpstr>Présentation PowerPoint</vt:lpstr>
      <vt:lpstr>Présentation PowerPoint</vt:lpstr>
      <vt:lpstr>Présentation PowerPoint</vt:lpstr>
      <vt:lpstr>ACTIVITÉ : TRAVAILLER AVEC LES COMMUNAUTÉS POUR LUTTER CONTRE LE TRAVAIL DES ENFANTS DANS LES SITUATIONS HUMANITAIRES</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46</cp:revision>
  <dcterms:created xsi:type="dcterms:W3CDTF">2017-12-20T18:51:03Z</dcterms:created>
  <dcterms:modified xsi:type="dcterms:W3CDTF">2023-05-14T06:25:12Z</dcterms:modified>
</cp:coreProperties>
</file>