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Helvetica Neue"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gn3TR9HMjqVhQ9FGwLWZeYfmaQG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19F8BBE-652C-43DF-8702-4F2C54623241}">
  <a:tblStyle styleId="{F19F8BBE-652C-43DF-8702-4F2C5462324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15" autoAdjust="0"/>
  </p:normalViewPr>
  <p:slideViewPr>
    <p:cSldViewPr snapToGrid="0">
      <p:cViewPr varScale="1">
        <p:scale>
          <a:sx n="66" d="100"/>
          <a:sy n="66" d="100"/>
        </p:scale>
        <p:origin x="130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Photo: World Vison Canada (https://www.worldvision.ca/stories/education/girls-education-facts-and-how-to-help) </a:t>
            </a:r>
            <a:endParaRPr dirty="0"/>
          </a:p>
        </p:txBody>
      </p:sp>
      <p:sp>
        <p:nvSpPr>
          <p:cNvPr id="309" name="Google Shape;30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0" dirty="0">
                <a:solidFill>
                  <a:schemeClr val="dk1"/>
                </a:solidFill>
                <a:latin typeface="Calibri"/>
                <a:ea typeface="Calibri"/>
                <a:cs typeface="Calibri"/>
                <a:sym typeface="Calibri"/>
              </a:rPr>
              <a:t>Photo credit: http://www.ipsnews.net/</a:t>
            </a:r>
            <a:endParaRPr dirty="0"/>
          </a:p>
        </p:txBody>
      </p:sp>
      <p:sp>
        <p:nvSpPr>
          <p:cNvPr id="319" name="Google Shape;31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7" name="Google Shape;32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4" name="Google Shape;33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0" name="Google Shape;34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Adaptez si nécessaire en fonction des participants</a:t>
            </a:r>
            <a:endParaRPr dirty="0"/>
          </a:p>
        </p:txBody>
      </p:sp>
      <p:sp>
        <p:nvSpPr>
          <p:cNvPr id="346" name="Google Shape;34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Adaptez si nécessaire en fonction des participants</a:t>
            </a:r>
          </a:p>
        </p:txBody>
      </p:sp>
      <p:sp>
        <p:nvSpPr>
          <p:cNvPr id="356" name="Google Shape;35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que la création d'opportunités pour atteindre les enfants en situation de travail des enfants peut inclure :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Travailler en étroite collaboration avec d'autres lors de la conception et de la mise en œuvre afin d'identifier les mesures permettant d'améliorer la portée, y compris les gardiens et autres acteurs locaux importants tels que les chefs locaux et religieux ou les « champions locaux » qui peuvent aider à développer des stratégies, à sensibiliser et à changer les attitudes de la communauté sur le travail des enfants/les PFTE et à promouvoir l'accès à l'éducation et aux organisations locales qui soutiennent les enfants et les adolescents, y compris les services spécifiquement destinés aux filles à risque et aux survivantes de VSS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Consulter les enfants et les adolescents qui sont dans le travail des enfants et leurs tuteurs sur leurs besoins et leurs priorités, sur les types de services et d'activités qu'ils trouvent utiles, y compris les filles et les femmes tuteurs, afin d'identifier les obstacles spécifiques au genre qui empêchent l'accès. La mise en place de mécanismes de feedback peut aider les enfants qui travaillent à signaler en toute confidentialité les obstacles, les risques et les problèmes de protection</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Inclure le travail des enfants et ses facteurs de risque dans les critères de ciblage et d'éligibilité, élargir ou ajuster les critères lorsque les programmes excluent des familles très vulnérables dont les enfants sont dans le travail des enfants, par exemple en acceptant les référencements d'autres acteurs, en adaptant les critères en collaboration avec les acteurs communautaires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Étendre la sensibilisation aux enfants à risque et à leurs familles, y compris ceux qui se trouvent en dehors des zones cibles habituelles, ou qui travaillent dans des communautés fortement touchées, ou qui sont isolés pour d'autres raisons, et qui ne peuvent pas ou ne sont pas autorisés à assister aux services réguliers, par exemple les garçons et les filles difficiles à atteindre, les filles confinées à la maison, les enfants travaillant dans les champs ou dans la rue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Développer des horaires et des lieux flexibles pour les services, par exemple dans les lieux où les enfants qui travaillent vivent et travaillent, ou dans d'autres lieux accessibles et connus des enfants en situation de travail des enfants, tels que des espaces dans la communauté ou des centres d'accueil ou par des approches mobiles dans les lieux où les enfants travaillent</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Veiller également à ce que des horaires flexibles rendent les services plus accessibles, avec une disponibilité pendant les pauses, en dehors des heures normales de travail ou les jours de weekend</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Adapter le contenu, les activités et les services aux besoins des enfants astreints au travail des enfants, en tenant compte de l'inclusion, du genre et de l'âge. Reconnaître que les enfants en situation de travail des enfants auront des expériences de vie considérablement différentes de celles des autres enfants, ils peuvent être plus matures, avoir des compétences différentes et des besoins et intérêts différents. Des ratios participants/facilitateurs plus élevés ou des adaptations spéciales pour les filles peuvent être nécessaires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S'assurer de fournir des informations adaptées aux enfants en situation de travail des enfants, à leurs familles et à leurs communautés, s'assurer qu'elles sont exactes, sûres et confidentielles, et fournissent des informations sur les services et la manière dont les enfants qui travaillent peuvent y accéder. Baser cette information sur les besoins et les lacunes, et lutter contre la désinformation et les normes sociales néfastes concernant le travail des enfants. Utilisez des méthodologies favorables aux enfants et inclusives et les canaux d'information préférés des enfants qui sont dans le travail des enfants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Photo credit: https://www.unicef.org/education/emergencies</a:t>
            </a:r>
            <a:endParaRPr dirty="0"/>
          </a:p>
        </p:txBody>
      </p:sp>
      <p:sp>
        <p:nvSpPr>
          <p:cNvPr id="366" name="Google Shape;36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L'instauration d’un climat de confiance peut commencer dès le début de la mise en œuvre, lors du recrutement de volontaires et de personnel qui sont issus de la même communauté que les enfants qui travaillent ou qui partagent des expériences similaires, parlent la même langue, et peuvent donc servir de modèles pour les enfants astreints au travail des enfants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de tisser des liens avec les enfants qui travaillent en passant du temps sur les lieux où ils travaillent avant de s'engager avec eux pour fournir des services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de faire preuve d'engagement envers les enfants qui travaillent et leurs familles et de les aider à satisfaire leurs besoins fondamentaux</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Être patient et fiable et assurer un contact et un soutien réguliers. Dans le même temps, veiller à gérer les attentes et à ne pas trop s'engager pour des services qui ne peuvent être fournis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Commencer petit : viser un contact minimal mais régulier avec les enfants qui travaillent et leur participation aux activités et aux services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Prévoir de s'engager auprès de filles particulièrement (adolescentes) et de leurs tuteurs, comme les enfants confinés à la maison, afin de les inclure dans les activités ou les services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Impliquer les gestionnaires de cas et leurs superviseurs dans la planification de toute participation d'enfants qui sont dans les PFTE et qui vivent et travaillent dans des environnements potentiellement illicites ou dangereux</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Prendre toujours en compte la sécurité personnelle du personnel et des volontaires et ne jamais les mettre en danger</a:t>
            </a:r>
            <a:r>
              <a:rPr lang="en-GB" sz="1200" dirty="0">
                <a:solidFill>
                  <a:schemeClr val="dk1"/>
                </a:solidFill>
                <a:latin typeface="Calibri"/>
                <a:ea typeface="Calibri"/>
                <a:cs typeface="Calibri"/>
                <a:sym typeface="Calibri"/>
              </a:rPr>
              <a: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Photo credit: https://www.workstyle.io/</a:t>
            </a:r>
            <a:endParaRPr dirty="0"/>
          </a:p>
        </p:txBody>
      </p:sp>
      <p:sp>
        <p:nvSpPr>
          <p:cNvPr id="375" name="Google Shape;37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Commencer par identifier les risques et les obstacles spécifiques au genre auxquels sont confrontés les adolescents, en particulier les filles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Développer des stratégies pour s'attaquer aux obstacles et aux mécanismes d'adaptation négatifs qui empêchent l'accès et la participation des adolescents qui travaillent aux services et activités humanitaires</a:t>
            </a:r>
            <a:r>
              <a:rPr lang="en-GB" sz="1200" dirty="0">
                <a:solidFill>
                  <a:schemeClr val="dk1"/>
                </a:solidFill>
                <a:latin typeface="Calibri"/>
                <a:ea typeface="Calibri"/>
                <a:cs typeface="Calibri"/>
                <a:sym typeface="Calibri"/>
              </a:rPr>
              <a:t>.</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L'isolement, la cohésion et l'intégration sociales, l'exclusion, la stigmatisation et l'estime de soi sont autant de préoccupations importantes qui doivent être prises en compte lors de la conception du programme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Faire participer les adolescents qui travaillent à la conception, à la mise en œuvre, au suivi et à l'évaluation des programmes et des activités. Les aider à rejoindre des réseaux de pairs positifs et à prendre part à des approches d'apprentissage entre pairs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Soutenir les adolescents dans des rôles où ils peuvent initier et diriger des activités dans la communauté ou qui sensibilisent aux risques du travail des enfants, construisent la paix ou renforcent l'estime de soi et les réseaux de soutien social peut contribuer à prévenir le travail des enfants et à soutenir la réintégration et la réhabilitation. Nous devons également reconnaître qu'ils ont des besoins et des intérêts différents, avec un plus grand désir d'apprendre et de gagner de l'argent dans la période où ils passent à l'âge adulte.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Pour les adolescents plus âgés qui ont dépassé l'âge minimum pour travailler, les opportunités d'accès à des moyens de subsistance sûrs et adaptés à leur âge ou le développement de compétences d'employabilité, telles que la communication avec les employeurs, la préparation de CV ou d'entretiens d'embauche, ou le développement de compétences de vie et l'engagement dans des activités positives au sein d'un groupe de pairs sont beaucoup plus importants. Les opportunités d'apprentissage sur mesure, souvent destinées aux enfants présentant des lacunes importantes, sont également importantes pour les adolescents, comme l'apprentissage informel, la formation professionnelle et les opportunités d'apprentissage</a:t>
            </a:r>
            <a:r>
              <a:rPr lang="en-GB" sz="1200" dirty="0">
                <a:solidFill>
                  <a:schemeClr val="dk1"/>
                </a:solidFill>
                <a:latin typeface="Calibri"/>
                <a:ea typeface="Calibri"/>
                <a:cs typeface="Calibri"/>
                <a:sym typeface="Calibri"/>
              </a:rPr>
              <a:t>.</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mesures telles que le soutien aux adolescents pour qu'ils participent de manière significative à la prise de décision concernant les services et le soutien qu'ils reçoivent, et à leur relèvement du travail des enfants/des PFTE grâce à des services tels que la gestion de cas, la prise en charge et les conditions de vie, les moyens de subsistance et la formation technique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Tenir compte de l'adéquation de l'âge des adolescents plus âgés et plus jeunes, en reconnaissant que les enfants qui approchent la fin de l'adolescence peuvent souhaiter que les services soient fournis différemment des adolescents plus jeunes, ou utiliser des espaces communautaires sûrs et fiables pour les garçons et les filles</a:t>
            </a:r>
            <a:r>
              <a:rPr lang="en-GB" sz="1200" dirty="0">
                <a:solidFill>
                  <a:schemeClr val="dk1"/>
                </a:solidFill>
                <a:latin typeface="Calibri"/>
                <a:ea typeface="Calibri"/>
                <a:cs typeface="Calibri"/>
                <a:sym typeface="Calibri"/>
              </a:rPr>
              <a:t>.</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en-GB" dirty="0"/>
              <a:t>Photo credit: https://blogs.unicef.org/evidence-for-action/digging-deeper-with-data-child-labour-and-learning/</a:t>
            </a:r>
            <a:endParaRPr dirty="0"/>
          </a:p>
        </p:txBody>
      </p:sp>
      <p:sp>
        <p:nvSpPr>
          <p:cNvPr id="384" name="Google Shape;38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partie importante de cette démarche consiste à identifier les risques et les obstacles spécifiques au genre auxquels sont confrontées les adolescentes, par exemple les restrictions qui leur sont imposées par leurs parents ou leurs maris, ou leur rôle dans le travail domestique, la prise en charge ou l'exploitation sexuelle commerciale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essentiel de tisser des liens et de créer un climat de confiance avec les familles des filles, par exemple en s'engageant auprès des parents, des tuteurs, des membres adultes de la famille, des beaux-parents, des maris ou d'autres gardiens pour souligner les avantages de la participation des filles et répondre aux risques et aux inquiétudes qu'elles soulèvent quant à leur participation, en mettant en place des mesures d'atténuation pour faciliter leur participation</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Travailler avec les adolescentes elles-mêmes et les modèles féminins de la communauté pour concevoir des stratégies visant à lutter contre les normes sociales et de genre néfastes, aider à montrer l'exemple, fournir un mentorat, des réseaux sociaux et un soutien par les pairs aux adolescentes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adolescentes et les jeunes filles mères peuvent souvent avoir besoin de services flexibles ou d'un accès à la garde d'enfants, ou d'autres services de prise en charge des membres de la famille âgés ou en situation de handicap afin de permettre leur participation lorsqu'elles sont des tuteurs importants au sein du ménage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Répondre à leurs besoins et intérêts spécifiques au genre et à l'âge peut impliquer de les engager dans un apprentissage socio-émotionnel et d'autres compétences par le biais de compétences de vie, de compétences professionnelles, d'éducation et de leadership entre pairs, d'opportunités pour surveiller et répondre à leurs propres besoins de protection, d'autonomisation économique, par exemple par le biais d'opportunités de moyens de subsistance, de petites entreprises, ou éducation financière, ou de soutien à leur santé grâce à des informations et des documents sur la SDSR et la MHM et des informations sur la nutrition</a:t>
            </a:r>
            <a:r>
              <a:rPr lang="en-GB" sz="1200" dirty="0">
                <a:solidFill>
                  <a:schemeClr val="dk1"/>
                </a:solidFill>
                <a:latin typeface="Calibri"/>
                <a:ea typeface="Calibri"/>
                <a:cs typeface="Calibri"/>
                <a:sym typeface="Calibri"/>
              </a:rPr>
              <a:t>.</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Enfin, les filles à risque sont souvent confrontées à l'isolement social et à des risques accrus de violence sexuelle et sexiste, qui doivent être traités de toute urgence par l'identification et l'atténuation des risques concernant la sécurité personnelle des filles et leur autonomisation économique et le contrôle par d'autres, les rôles traditionnels de genre et la domination masculine. S'attaquer à la discrimination à l'encontre des adolescentes (anciennement) dans les PFTE et s'engager avec les garçons et les hommes en tant que partenaires et alliés dans la promotion de l'égalité des genres pour les adolescentes, notamment en ce qui concerne l'accès à l'éducation, la prévention du travail des enfants/des PFTE et des VSS</a:t>
            </a:r>
            <a:r>
              <a:rPr lang="en-GB" sz="1200" dirty="0">
                <a:solidFill>
                  <a:schemeClr val="dk1"/>
                </a:solidFill>
                <a:latin typeface="Calibri"/>
                <a:ea typeface="Calibri"/>
                <a:cs typeface="Calibri"/>
                <a:sym typeface="Calibri"/>
              </a:rPr>
              <a:t>.</a:t>
            </a:r>
            <a:r>
              <a:rPr lang="en-GB" dirty="0"/>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Photo credit: https://www.ilo.org/ipec/Campaignandadvocacy/WDACL/WorldDay2009/lang--en/index.htm </a:t>
            </a:r>
            <a:endParaRPr dirty="0"/>
          </a:p>
        </p:txBody>
      </p:sp>
      <p:sp>
        <p:nvSpPr>
          <p:cNvPr id="393" name="Google Shape;39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Adaptez si nécessaire en fonction des participants</a:t>
            </a: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402" name="Google Shape;402;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Adaptez si nécessaire en fonction des participants</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411" name="Google Shape;41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20" name="Google Shape;42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existe une grande variété de points de contact potentiels et de moyens d'identifier les enfants qui sont ou risquent d'être astreints au travail des enfants dans les contextes humanitaires, qui traversent les secteurs et les systèmes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qu'il y ait des voies de référencement multisectorielles coordonnées avec des points d'entrée, des critères, des rôles et des responsabilités clairs, des directives pour protéger la confidentialité et la sécurité des enfants où qu'ils soient identifiés, y compris des mesures spéciales pour les PFTE et la VBG, comme la gestion de cas de protection de l'enfance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acteurs humanitaires doivent être conscients des signes avant-coureurs du travail des enfants et de ses pires formes, comprendre les risques et effectuer un référencement sûr vers les services appropriés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opportunités peuvent être créées pour soutenir et atteindre les enfants qui sont ou risquent d'être astreints au travail des enfants en adaptant les programmes humanitaires généraux, en établissant une relation de confiance avec les enfants, les familles et les communautés affectées, et en fournissant un soutien adapté aux adolescentes et aux adolescents</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dirty="0"/>
          </a:p>
        </p:txBody>
      </p:sp>
      <p:sp>
        <p:nvSpPr>
          <p:cNvPr id="429" name="Google Shape;42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0" name="Google Shape;27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5" name="Google Shape;27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2000" dirty="0"/>
          </a:p>
          <a:p>
            <a:pPr marL="0" lvl="0" indent="0" algn="l" rtl="0">
              <a:spcBef>
                <a:spcPts val="0"/>
              </a:spcBef>
              <a:spcAft>
                <a:spcPts val="0"/>
              </a:spcAft>
              <a:buNone/>
            </a:pPr>
            <a:endParaRPr dirty="0"/>
          </a:p>
        </p:txBody>
      </p:sp>
      <p:sp>
        <p:nvSpPr>
          <p:cNvPr id="284" name="Google Shape;28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2" name="Google Shape;29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9" name="Google Shape;29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3"/>
        <p:cNvGrpSpPr/>
        <p:nvPr/>
      </p:nvGrpSpPr>
      <p:grpSpPr>
        <a:xfrm>
          <a:off x="0" y="0"/>
          <a:ext cx="0" cy="0"/>
          <a:chOff x="0" y="0"/>
          <a:chExt cx="0" cy="0"/>
        </a:xfrm>
      </p:grpSpPr>
      <p:sp>
        <p:nvSpPr>
          <p:cNvPr id="74" name="Google Shape;74;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5" name="Google Shape;75;p3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6" name="Google Shape;76;p3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7" name="Google Shape;77;p3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9"/>
        <p:cNvGrpSpPr/>
        <p:nvPr/>
      </p:nvGrpSpPr>
      <p:grpSpPr>
        <a:xfrm>
          <a:off x="0" y="0"/>
          <a:ext cx="0" cy="0"/>
          <a:chOff x="0" y="0"/>
          <a:chExt cx="0" cy="0"/>
        </a:xfrm>
      </p:grpSpPr>
      <p:sp>
        <p:nvSpPr>
          <p:cNvPr id="80" name="Google Shape;80;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1" name="Google Shape;81;p36"/>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82" name="Google Shape;82;p3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3" name="Google Shape;83;p3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6"/>
        <p:cNvGrpSpPr/>
        <p:nvPr/>
      </p:nvGrpSpPr>
      <p:grpSpPr>
        <a:xfrm>
          <a:off x="0" y="0"/>
          <a:ext cx="0" cy="0"/>
          <a:chOff x="0" y="0"/>
          <a:chExt cx="0" cy="0"/>
        </a:xfrm>
      </p:grpSpPr>
      <p:sp>
        <p:nvSpPr>
          <p:cNvPr id="87" name="Google Shape;87;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8" name="Google Shape;88;p37"/>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9" name="Google Shape;89;p37"/>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0" name="Google Shape;90;p37"/>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2"/>
        <p:cNvGrpSpPr/>
        <p:nvPr/>
      </p:nvGrpSpPr>
      <p:grpSpPr>
        <a:xfrm>
          <a:off x="0" y="0"/>
          <a:ext cx="0" cy="0"/>
          <a:chOff x="0" y="0"/>
          <a:chExt cx="0" cy="0"/>
        </a:xfrm>
      </p:grpSpPr>
      <p:sp>
        <p:nvSpPr>
          <p:cNvPr id="93" name="Google Shape;93;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94" name="Google Shape;94;p38"/>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95" name="Google Shape;95;p38"/>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96" name="Google Shape;96;p3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39"/>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1" name="Google Shape;101;p3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39"/>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40"/>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6" name="Google Shape;106;p4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4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40"/>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09"/>
        <p:cNvGrpSpPr/>
        <p:nvPr/>
      </p:nvGrpSpPr>
      <p:grpSpPr>
        <a:xfrm>
          <a:off x="0" y="0"/>
          <a:ext cx="0" cy="0"/>
          <a:chOff x="0" y="0"/>
          <a:chExt cx="0" cy="0"/>
        </a:xfrm>
      </p:grpSpPr>
      <p:sp>
        <p:nvSpPr>
          <p:cNvPr id="110" name="Google Shape;11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11" name="Google Shape;111;p4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112" name="Google Shape;112;p4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13" name="Google Shape;113;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16"/>
        <p:cNvGrpSpPr/>
        <p:nvPr/>
      </p:nvGrpSpPr>
      <p:grpSpPr>
        <a:xfrm>
          <a:off x="0" y="0"/>
          <a:ext cx="0" cy="0"/>
          <a:chOff x="0" y="0"/>
          <a:chExt cx="0" cy="0"/>
        </a:xfrm>
      </p:grpSpPr>
      <p:sp>
        <p:nvSpPr>
          <p:cNvPr id="117" name="Google Shape;117;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8" name="Google Shape;118;p4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19" name="Google Shape;119;p4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0" name="Google Shape;120;p4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2"/>
        <p:cNvGrpSpPr/>
        <p:nvPr/>
      </p:nvGrpSpPr>
      <p:grpSpPr>
        <a:xfrm>
          <a:off x="0" y="0"/>
          <a:ext cx="0" cy="0"/>
          <a:chOff x="0" y="0"/>
          <a:chExt cx="0" cy="0"/>
        </a:xfrm>
      </p:grpSpPr>
      <p:grpSp>
        <p:nvGrpSpPr>
          <p:cNvPr id="123" name="Google Shape;123;p43"/>
          <p:cNvGrpSpPr/>
          <p:nvPr/>
        </p:nvGrpSpPr>
        <p:grpSpPr>
          <a:xfrm>
            <a:off x="0" y="5303520"/>
            <a:ext cx="12192000" cy="1639827"/>
            <a:chOff x="0" y="5303520"/>
            <a:chExt cx="12192000" cy="1639827"/>
          </a:xfrm>
        </p:grpSpPr>
        <p:pic>
          <p:nvPicPr>
            <p:cNvPr id="124" name="Google Shape;124;p4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5" name="Google Shape;125;p4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6" name="Google Shape;126;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29"/>
        <p:cNvGrpSpPr/>
        <p:nvPr/>
      </p:nvGrpSpPr>
      <p:grpSpPr>
        <a:xfrm>
          <a:off x="0" y="0"/>
          <a:ext cx="0" cy="0"/>
          <a:chOff x="0" y="0"/>
          <a:chExt cx="0" cy="0"/>
        </a:xfrm>
      </p:grpSpPr>
      <p:grpSp>
        <p:nvGrpSpPr>
          <p:cNvPr id="130" name="Google Shape;130;p44"/>
          <p:cNvGrpSpPr/>
          <p:nvPr/>
        </p:nvGrpSpPr>
        <p:grpSpPr>
          <a:xfrm>
            <a:off x="0" y="5303520"/>
            <a:ext cx="12192000" cy="1639827"/>
            <a:chOff x="0" y="5303520"/>
            <a:chExt cx="12192000" cy="1639827"/>
          </a:xfrm>
        </p:grpSpPr>
        <p:pic>
          <p:nvPicPr>
            <p:cNvPr id="131" name="Google Shape;131;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2" name="Google Shape;132;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3" name="Google Shape;13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36"/>
        <p:cNvGrpSpPr/>
        <p:nvPr/>
      </p:nvGrpSpPr>
      <p:grpSpPr>
        <a:xfrm>
          <a:off x="0" y="0"/>
          <a:ext cx="0" cy="0"/>
          <a:chOff x="0" y="0"/>
          <a:chExt cx="0" cy="0"/>
        </a:xfrm>
      </p:grpSpPr>
      <p:sp>
        <p:nvSpPr>
          <p:cNvPr id="137" name="Google Shape;137;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8" name="Google Shape;138;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0" name="Google Shape;140;p45"/>
          <p:cNvGrpSpPr/>
          <p:nvPr/>
        </p:nvGrpSpPr>
        <p:grpSpPr>
          <a:xfrm>
            <a:off x="0" y="5303520"/>
            <a:ext cx="12192000" cy="1639827"/>
            <a:chOff x="0" y="5303520"/>
            <a:chExt cx="12192000" cy="1639827"/>
          </a:xfrm>
        </p:grpSpPr>
        <p:pic>
          <p:nvPicPr>
            <p:cNvPr id="141" name="Google Shape;141;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2" name="Google Shape;142;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3"/>
        <p:cNvGrpSpPr/>
        <p:nvPr/>
      </p:nvGrpSpPr>
      <p:grpSpPr>
        <a:xfrm>
          <a:off x="0" y="0"/>
          <a:ext cx="0" cy="0"/>
          <a:chOff x="0" y="0"/>
          <a:chExt cx="0" cy="0"/>
        </a:xfrm>
      </p:grpSpPr>
      <p:grpSp>
        <p:nvGrpSpPr>
          <p:cNvPr id="144" name="Google Shape;144;p46"/>
          <p:cNvGrpSpPr/>
          <p:nvPr/>
        </p:nvGrpSpPr>
        <p:grpSpPr>
          <a:xfrm>
            <a:off x="0" y="5303520"/>
            <a:ext cx="12192000" cy="1639827"/>
            <a:chOff x="0" y="5303520"/>
            <a:chExt cx="12192000" cy="1639827"/>
          </a:xfrm>
        </p:grpSpPr>
        <p:pic>
          <p:nvPicPr>
            <p:cNvPr id="145" name="Google Shape;145;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6" name="Google Shape;146;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47" name="Google Shape;147;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0"/>
        <p:cNvGrpSpPr/>
        <p:nvPr/>
      </p:nvGrpSpPr>
      <p:grpSpPr>
        <a:xfrm>
          <a:off x="0" y="0"/>
          <a:ext cx="0" cy="0"/>
          <a:chOff x="0" y="0"/>
          <a:chExt cx="0" cy="0"/>
        </a:xfrm>
      </p:grpSpPr>
      <p:sp>
        <p:nvSpPr>
          <p:cNvPr id="151" name="Google Shape;151;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2" name="Google Shape;152;p4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3" name="Google Shape;153;p4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4" name="Google Shape;154;p47"/>
          <p:cNvSpPr>
            <a:spLocks noGrp="1"/>
          </p:cNvSpPr>
          <p:nvPr>
            <p:ph type="pic" idx="2"/>
          </p:nvPr>
        </p:nvSpPr>
        <p:spPr>
          <a:xfrm>
            <a:off x="0" y="0"/>
            <a:ext cx="4340225" cy="6858000"/>
          </a:xfrm>
          <a:prstGeom prst="rect">
            <a:avLst/>
          </a:prstGeom>
          <a:noFill/>
          <a:ln>
            <a:noFill/>
          </a:ln>
        </p:spPr>
      </p:sp>
      <p:sp>
        <p:nvSpPr>
          <p:cNvPr id="155" name="Google Shape;155;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6"/>
        <p:cNvGrpSpPr/>
        <p:nvPr/>
      </p:nvGrpSpPr>
      <p:grpSpPr>
        <a:xfrm>
          <a:off x="0" y="0"/>
          <a:ext cx="0" cy="0"/>
          <a:chOff x="0" y="0"/>
          <a:chExt cx="0" cy="0"/>
        </a:xfrm>
      </p:grpSpPr>
      <p:sp>
        <p:nvSpPr>
          <p:cNvPr id="157" name="Google Shape;157;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8" name="Google Shape;158;p4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9" name="Google Shape;159;p4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0" name="Google Shape;160;p48"/>
          <p:cNvSpPr>
            <a:spLocks noGrp="1"/>
          </p:cNvSpPr>
          <p:nvPr>
            <p:ph type="pic" idx="2"/>
          </p:nvPr>
        </p:nvSpPr>
        <p:spPr>
          <a:xfrm>
            <a:off x="0" y="0"/>
            <a:ext cx="4340225" cy="6858000"/>
          </a:xfrm>
          <a:prstGeom prst="rect">
            <a:avLst/>
          </a:prstGeom>
          <a:noFill/>
          <a:ln>
            <a:noFill/>
          </a:ln>
        </p:spPr>
      </p:sp>
      <p:sp>
        <p:nvSpPr>
          <p:cNvPr id="161" name="Google Shape;161;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2"/>
        <p:cNvGrpSpPr/>
        <p:nvPr/>
      </p:nvGrpSpPr>
      <p:grpSpPr>
        <a:xfrm>
          <a:off x="0" y="0"/>
          <a:ext cx="0" cy="0"/>
          <a:chOff x="0" y="0"/>
          <a:chExt cx="0" cy="0"/>
        </a:xfrm>
      </p:grpSpPr>
      <p:sp>
        <p:nvSpPr>
          <p:cNvPr id="163" name="Google Shape;163;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4" name="Google Shape;164;p49"/>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65" name="Google Shape;165;p49"/>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6" name="Google Shape;166;p49"/>
          <p:cNvSpPr>
            <a:spLocks noGrp="1"/>
          </p:cNvSpPr>
          <p:nvPr>
            <p:ph type="pic" idx="2"/>
          </p:nvPr>
        </p:nvSpPr>
        <p:spPr>
          <a:xfrm>
            <a:off x="0" y="0"/>
            <a:ext cx="4340225" cy="6858000"/>
          </a:xfrm>
          <a:prstGeom prst="rect">
            <a:avLst/>
          </a:prstGeom>
          <a:noFill/>
          <a:ln>
            <a:noFill/>
          </a:ln>
        </p:spPr>
      </p:sp>
      <p:sp>
        <p:nvSpPr>
          <p:cNvPr id="167" name="Google Shape;167;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68"/>
        <p:cNvGrpSpPr/>
        <p:nvPr/>
      </p:nvGrpSpPr>
      <p:grpSpPr>
        <a:xfrm>
          <a:off x="0" y="0"/>
          <a:ext cx="0" cy="0"/>
          <a:chOff x="0" y="0"/>
          <a:chExt cx="0" cy="0"/>
        </a:xfrm>
      </p:grpSpPr>
      <p:sp>
        <p:nvSpPr>
          <p:cNvPr id="169" name="Google Shape;169;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70" name="Google Shape;170;p50"/>
          <p:cNvGrpSpPr/>
          <p:nvPr/>
        </p:nvGrpSpPr>
        <p:grpSpPr>
          <a:xfrm>
            <a:off x="-208788" y="0"/>
            <a:ext cx="12609576" cy="2174490"/>
            <a:chOff x="0" y="5043119"/>
            <a:chExt cx="12192000" cy="1814883"/>
          </a:xfrm>
        </p:grpSpPr>
        <p:pic>
          <p:nvPicPr>
            <p:cNvPr id="171" name="Google Shape;171;p5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5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3" name="Google Shape;173;p5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1"/>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83" name="Google Shape;183;p51"/>
          <p:cNvGrpSpPr/>
          <p:nvPr/>
        </p:nvGrpSpPr>
        <p:grpSpPr>
          <a:xfrm>
            <a:off x="-208788" y="0"/>
            <a:ext cx="12609576" cy="2174490"/>
            <a:chOff x="0" y="5043119"/>
            <a:chExt cx="12192000" cy="1814883"/>
          </a:xfrm>
        </p:grpSpPr>
        <p:pic>
          <p:nvPicPr>
            <p:cNvPr id="184" name="Google Shape;184;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5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6" name="Google Shape;186;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52"/>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96" name="Google Shape;196;p52"/>
          <p:cNvGrpSpPr/>
          <p:nvPr/>
        </p:nvGrpSpPr>
        <p:grpSpPr>
          <a:xfrm>
            <a:off x="-208788" y="0"/>
            <a:ext cx="12609576" cy="2174490"/>
            <a:chOff x="0" y="5043119"/>
            <a:chExt cx="12192000" cy="1814883"/>
          </a:xfrm>
        </p:grpSpPr>
        <p:pic>
          <p:nvPicPr>
            <p:cNvPr id="197" name="Google Shape;197;p5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8" name="Google Shape;198;p5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9" name="Google Shape;199;p5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1" name="Google Shape;201;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5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9" name="Google Shape;209;p5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0" name="Google Shape;210;p5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1" name="Google Shape;211;p5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5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5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5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6" name="Google Shape;216;p5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7" name="Google Shape;217;p5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8" name="Google Shape;218;p5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27"/>
        <p:cNvGrpSpPr/>
        <p:nvPr/>
      </p:nvGrpSpPr>
      <p:grpSpPr>
        <a:xfrm>
          <a:off x="0" y="0"/>
          <a:ext cx="0" cy="0"/>
          <a:chOff x="0" y="0"/>
          <a:chExt cx="0" cy="0"/>
        </a:xfrm>
      </p:grpSpPr>
      <p:sp>
        <p:nvSpPr>
          <p:cNvPr id="28" name="Google Shape;28;p29"/>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29" name="Google Shape;29;p29"/>
          <p:cNvGrpSpPr/>
          <p:nvPr/>
        </p:nvGrpSpPr>
        <p:grpSpPr>
          <a:xfrm>
            <a:off x="-208788" y="0"/>
            <a:ext cx="12609576" cy="2174490"/>
            <a:chOff x="0" y="5043119"/>
            <a:chExt cx="12192000" cy="1814883"/>
          </a:xfrm>
        </p:grpSpPr>
        <p:pic>
          <p:nvPicPr>
            <p:cNvPr id="30" name="Google Shape;30;p2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31" name="Google Shape;31;p2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32" name="Google Shape;32;p2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33" name="Google Shape;33;p2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2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30"/>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2" name="Google Shape;42;p30"/>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3" name="Google Shape;43;p30"/>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44" name="Google Shape;44;p3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45" name="Google Shape;45;p3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7"/>
        <p:cNvGrpSpPr/>
        <p:nvPr/>
      </p:nvGrpSpPr>
      <p:grpSpPr>
        <a:xfrm>
          <a:off x="0" y="0"/>
          <a:ext cx="0" cy="0"/>
          <a:chOff x="0" y="0"/>
          <a:chExt cx="0" cy="0"/>
        </a:xfrm>
      </p:grpSpPr>
      <p:sp>
        <p:nvSpPr>
          <p:cNvPr id="48" name="Google Shape;48;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3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0" name="Google Shape;50;p3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1" name="Google Shape;51;p3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53"/>
        <p:cNvGrpSpPr/>
        <p:nvPr/>
      </p:nvGrpSpPr>
      <p:grpSpPr>
        <a:xfrm>
          <a:off x="0" y="0"/>
          <a:ext cx="0" cy="0"/>
          <a:chOff x="0" y="0"/>
          <a:chExt cx="0" cy="0"/>
        </a:xfrm>
      </p:grpSpPr>
      <p:sp>
        <p:nvSpPr>
          <p:cNvPr id="54" name="Google Shape;54;p3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5" name="Google Shape;55;p32"/>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56" name="Google Shape;56;p32"/>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7" name="Google Shape;57;p32"/>
          <p:cNvSpPr>
            <a:spLocks noGrp="1"/>
          </p:cNvSpPr>
          <p:nvPr>
            <p:ph type="pic" idx="2"/>
          </p:nvPr>
        </p:nvSpPr>
        <p:spPr>
          <a:xfrm>
            <a:off x="0" y="0"/>
            <a:ext cx="4340225" cy="6858000"/>
          </a:xfrm>
          <a:prstGeom prst="rect">
            <a:avLst/>
          </a:prstGeom>
          <a:noFill/>
          <a:ln>
            <a:noFill/>
          </a:ln>
        </p:spPr>
      </p:sp>
      <p:sp>
        <p:nvSpPr>
          <p:cNvPr id="58" name="Google Shape;58;p3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59"/>
        <p:cNvGrpSpPr/>
        <p:nvPr/>
      </p:nvGrpSpPr>
      <p:grpSpPr>
        <a:xfrm>
          <a:off x="0" y="0"/>
          <a:ext cx="0" cy="0"/>
          <a:chOff x="0" y="0"/>
          <a:chExt cx="0" cy="0"/>
        </a:xfrm>
      </p:grpSpPr>
      <p:sp>
        <p:nvSpPr>
          <p:cNvPr id="60" name="Google Shape;60;p33"/>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1" name="Google Shape;61;p33"/>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2" name="Google Shape;62;p33"/>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63" name="Google Shape;63;p3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64" name="Google Shape;64;p3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3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66"/>
        <p:cNvGrpSpPr/>
        <p:nvPr/>
      </p:nvGrpSpPr>
      <p:grpSpPr>
        <a:xfrm>
          <a:off x="0" y="0"/>
          <a:ext cx="0" cy="0"/>
          <a:chOff x="0" y="0"/>
          <a:chExt cx="0" cy="0"/>
        </a:xfrm>
      </p:grpSpPr>
      <p:sp>
        <p:nvSpPr>
          <p:cNvPr id="67" name="Google Shape;67;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8" name="Google Shape;68;p34"/>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69" name="Google Shape;69;p3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0" name="Google Shape;70;p3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algn="r">
              <a:lnSpc>
                <a:spcPct val="90000"/>
              </a:lnSpc>
              <a:buClr>
                <a:srgbClr val="35B2B4"/>
              </a:buClr>
              <a:buSzPts val="4400"/>
            </a:pPr>
            <a:r>
              <a:rPr lang="en-US" sz="4400" b="1" i="0" u="none" strike="noStrike" cap="none" dirty="0">
                <a:solidFill>
                  <a:srgbClr val="35B2B4"/>
                </a:solidFill>
                <a:latin typeface="Helvetica Neue"/>
                <a:ea typeface="Helvetica Neue"/>
                <a:cs typeface="Helvetica Neue"/>
                <a:sym typeface="Helvetica Neue"/>
              </a:rPr>
              <a:t>KIT DE FORMATION </a:t>
            </a: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10"/>
          <p:cNvSpPr txBox="1">
            <a:spLocks noGrp="1"/>
          </p:cNvSpPr>
          <p:nvPr>
            <p:ph type="title"/>
          </p:nvPr>
        </p:nvSpPr>
        <p:spPr>
          <a:xfrm>
            <a:off x="4890099" y="257176"/>
            <a:ext cx="542230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fr-FR" sz="3000" dirty="0"/>
              <a:t>SIGNES DE TRAVAIL DES ENFANTS</a:t>
            </a:r>
            <a:endParaRPr sz="3000" dirty="0"/>
          </a:p>
        </p:txBody>
      </p:sp>
      <p:pic>
        <p:nvPicPr>
          <p:cNvPr id="312" name="Google Shape;312;p10"/>
          <p:cNvPicPr preferRelativeResize="0">
            <a:picLocks noGrp="1"/>
          </p:cNvPicPr>
          <p:nvPr>
            <p:ph type="pic" idx="2"/>
          </p:nvPr>
        </p:nvPicPr>
        <p:blipFill rotWithShape="1">
          <a:blip r:embed="rId3">
            <a:alphaModFix/>
          </a:blip>
          <a:srcRect l="12873" r="12873"/>
          <a:stretch/>
        </p:blipFill>
        <p:spPr>
          <a:xfrm>
            <a:off x="0" y="0"/>
            <a:ext cx="4340225" cy="6858000"/>
          </a:xfrm>
          <a:prstGeom prst="rect">
            <a:avLst/>
          </a:prstGeom>
          <a:noFill/>
          <a:ln>
            <a:noFill/>
          </a:ln>
        </p:spPr>
      </p:pic>
      <p:sp>
        <p:nvSpPr>
          <p:cNvPr id="313" name="Google Shape;313;p10"/>
          <p:cNvSpPr txBox="1">
            <a:spLocks noGrp="1"/>
          </p:cNvSpPr>
          <p:nvPr>
            <p:ph type="body" idx="1"/>
          </p:nvPr>
        </p:nvSpPr>
        <p:spPr>
          <a:xfrm>
            <a:off x="4589930" y="1582739"/>
            <a:ext cx="7243471" cy="4493324"/>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accent5"/>
              </a:buClr>
              <a:buSzPts val="2200"/>
              <a:buChar char="•"/>
            </a:pPr>
            <a:r>
              <a:rPr lang="fr-FR" sz="2100" dirty="0"/>
              <a:t>Ne participe pas aux services ou aux activités (obstacles, temps)</a:t>
            </a:r>
            <a:r>
              <a:rPr lang="en-US" sz="2100" dirty="0"/>
              <a:t> </a:t>
            </a:r>
          </a:p>
          <a:p>
            <a:pPr marL="228600" lvl="0" indent="-228600" algn="l" rtl="0">
              <a:lnSpc>
                <a:spcPct val="90000"/>
              </a:lnSpc>
              <a:spcBef>
                <a:spcPts val="1000"/>
              </a:spcBef>
              <a:spcAft>
                <a:spcPts val="0"/>
              </a:spcAft>
              <a:buClr>
                <a:schemeClr val="accent5"/>
              </a:buClr>
              <a:buSzPts val="2200"/>
              <a:buChar char="•"/>
            </a:pPr>
            <a:r>
              <a:rPr lang="fr-FR" sz="2100" dirty="0"/>
              <a:t>Performance, assiduité, comportement à l'école</a:t>
            </a:r>
            <a:r>
              <a:rPr lang="en-US" sz="2100" dirty="0"/>
              <a:t> </a:t>
            </a:r>
          </a:p>
          <a:p>
            <a:pPr marL="228600" lvl="0" indent="-228600" algn="l" rtl="0">
              <a:lnSpc>
                <a:spcPct val="90000"/>
              </a:lnSpc>
              <a:spcBef>
                <a:spcPts val="1000"/>
              </a:spcBef>
              <a:spcAft>
                <a:spcPts val="0"/>
              </a:spcAft>
              <a:buClr>
                <a:schemeClr val="accent5"/>
              </a:buClr>
              <a:buSzPts val="2200"/>
              <a:buChar char="•"/>
            </a:pPr>
            <a:r>
              <a:rPr lang="fr-FR" sz="2100" dirty="0"/>
              <a:t>Signes visibles ou plaintes (fatigue, heures, blessures, douleurs, mauvaise santé, infections, morsures d'animaux, vision, peau, etc.) </a:t>
            </a:r>
            <a:r>
              <a:rPr lang="en-GB" sz="2100" dirty="0"/>
              <a:t> </a:t>
            </a:r>
            <a:endParaRPr sz="2100" dirty="0"/>
          </a:p>
          <a:p>
            <a:pPr marL="228600" lvl="0" indent="-228600" algn="l" rtl="0">
              <a:lnSpc>
                <a:spcPct val="90000"/>
              </a:lnSpc>
              <a:spcBef>
                <a:spcPts val="1000"/>
              </a:spcBef>
              <a:spcAft>
                <a:spcPts val="0"/>
              </a:spcAft>
              <a:buClr>
                <a:schemeClr val="accent5"/>
              </a:buClr>
              <a:buSzPts val="2200"/>
              <a:buChar char="•"/>
            </a:pPr>
            <a:r>
              <a:rPr lang="fr-FR" sz="2100" dirty="0"/>
              <a:t>Signes d'abus, d'abus sexuels, de travail dangereux, de besoins fondamentaux non satisfaits, de négligence (physique/psychologique)</a:t>
            </a:r>
            <a:endParaRPr sz="2100" dirty="0"/>
          </a:p>
          <a:p>
            <a:pPr marL="228600" lvl="0" indent="-228600" algn="l" rtl="0">
              <a:lnSpc>
                <a:spcPct val="90000"/>
              </a:lnSpc>
              <a:spcBef>
                <a:spcPts val="1000"/>
              </a:spcBef>
              <a:spcAft>
                <a:spcPts val="0"/>
              </a:spcAft>
              <a:buClr>
                <a:schemeClr val="accent5"/>
              </a:buClr>
              <a:buSzPts val="2200"/>
              <a:buChar char="•"/>
            </a:pPr>
            <a:r>
              <a:rPr lang="fr-FR" sz="2100" dirty="0"/>
              <a:t>Réactions psychosociales, stress, dépression, consommation de drogues, de cigarettes, d'alcool, etc.</a:t>
            </a:r>
            <a:endParaRPr sz="2100" dirty="0"/>
          </a:p>
          <a:p>
            <a:pPr marL="228600" lvl="0" indent="-228600" algn="l" rtl="0">
              <a:lnSpc>
                <a:spcPct val="90000"/>
              </a:lnSpc>
              <a:spcBef>
                <a:spcPts val="1000"/>
              </a:spcBef>
              <a:spcAft>
                <a:spcPts val="0"/>
              </a:spcAft>
              <a:buClr>
                <a:schemeClr val="accent5"/>
              </a:buClr>
              <a:buSzPts val="2200"/>
              <a:buChar char="•"/>
            </a:pPr>
            <a:r>
              <a:rPr lang="fr-FR" sz="2100" dirty="0"/>
              <a:t>Absence prolongée ou totale, retour à la maison tard le soir ou absence toute la nuit</a:t>
            </a:r>
            <a:r>
              <a:rPr lang="en-GB" sz="2100" dirty="0"/>
              <a:t>  </a:t>
            </a:r>
            <a:endParaRPr sz="2100" dirty="0"/>
          </a:p>
          <a:p>
            <a:pPr marL="228600" lvl="0" indent="-228600" algn="l" rtl="0">
              <a:lnSpc>
                <a:spcPct val="90000"/>
              </a:lnSpc>
              <a:spcBef>
                <a:spcPts val="1000"/>
              </a:spcBef>
              <a:spcAft>
                <a:spcPts val="0"/>
              </a:spcAft>
              <a:buClr>
                <a:schemeClr val="accent5"/>
              </a:buClr>
              <a:buSzPts val="2200"/>
              <a:buChar char="•"/>
            </a:pPr>
            <a:r>
              <a:rPr lang="fr-FR" sz="2100" dirty="0"/>
              <a:t>Comportement, langage, objets inappropriés/inexpliqués</a:t>
            </a:r>
            <a:r>
              <a:rPr lang="en-GB" sz="2100" dirty="0"/>
              <a:t> </a:t>
            </a:r>
            <a:endParaRPr sz="2100" dirty="0"/>
          </a:p>
          <a:p>
            <a:pPr marL="228600" lvl="0" indent="-228600" algn="l" rtl="0">
              <a:lnSpc>
                <a:spcPct val="90000"/>
              </a:lnSpc>
              <a:spcBef>
                <a:spcPts val="1000"/>
              </a:spcBef>
              <a:spcAft>
                <a:spcPts val="0"/>
              </a:spcAft>
              <a:buClr>
                <a:schemeClr val="accent5"/>
              </a:buClr>
              <a:buSzPts val="2200"/>
              <a:buChar char="•"/>
            </a:pPr>
            <a:r>
              <a:rPr lang="fr-FR" sz="2100" dirty="0"/>
              <a:t>Les tuteurs et les enfants ne divulguent pas les informations ou donnent des histoires ou des récits familiaux confus</a:t>
            </a:r>
            <a:r>
              <a:rPr lang="en-GB" sz="2100" dirty="0"/>
              <a:t>  </a:t>
            </a:r>
            <a:endParaRPr sz="2100" dirty="0"/>
          </a:p>
          <a:p>
            <a:pPr marL="228600" lvl="0" indent="-88900" algn="l" rtl="0">
              <a:lnSpc>
                <a:spcPct val="90000"/>
              </a:lnSpc>
              <a:spcBef>
                <a:spcPts val="1000"/>
              </a:spcBef>
              <a:spcAft>
                <a:spcPts val="0"/>
              </a:spcAft>
              <a:buClr>
                <a:schemeClr val="accent5"/>
              </a:buClr>
              <a:buSzPts val="2200"/>
              <a:buNone/>
            </a:pPr>
            <a:endParaRPr sz="2200" dirty="0"/>
          </a:p>
        </p:txBody>
      </p:sp>
      <p:sp>
        <p:nvSpPr>
          <p:cNvPr id="314" name="Google Shape;314;p10"/>
          <p:cNvSpPr txBox="1"/>
          <p:nvPr/>
        </p:nvSpPr>
        <p:spPr>
          <a:xfrm>
            <a:off x="12319167" y="2368265"/>
            <a:ext cx="3900379" cy="4367211"/>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6"/>
              </a:buClr>
              <a:buSzPts val="2200"/>
              <a:buFont typeface="Arial"/>
              <a:buNone/>
            </a:pPr>
            <a:endParaRPr sz="2200" dirty="0">
              <a:solidFill>
                <a:schemeClr val="dk1"/>
              </a:solidFill>
              <a:latin typeface="Helvetica Neue"/>
              <a:ea typeface="Helvetica Neue"/>
              <a:cs typeface="Helvetica Neue"/>
              <a:sym typeface="Helvetica Neue"/>
            </a:endParaRPr>
          </a:p>
        </p:txBody>
      </p:sp>
      <p:pic>
        <p:nvPicPr>
          <p:cNvPr id="315" name="Google Shape;315;p10"/>
          <p:cNvPicPr preferRelativeResize="0"/>
          <p:nvPr/>
        </p:nvPicPr>
        <p:blipFill rotWithShape="1">
          <a:blip r:embed="rId4">
            <a:alphaModFix/>
          </a:blip>
          <a:srcRect/>
          <a:stretch/>
        </p:blipFill>
        <p:spPr>
          <a:xfrm>
            <a:off x="10100877" y="316706"/>
            <a:ext cx="1435100" cy="939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11"/>
          <p:cNvSpPr txBox="1"/>
          <p:nvPr/>
        </p:nvSpPr>
        <p:spPr>
          <a:xfrm>
            <a:off x="12319167" y="2368265"/>
            <a:ext cx="3900379" cy="4367211"/>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6"/>
              </a:buClr>
              <a:buSzPts val="2200"/>
              <a:buFont typeface="Arial"/>
              <a:buNone/>
            </a:pPr>
            <a:endParaRPr sz="2200" dirty="0">
              <a:solidFill>
                <a:schemeClr val="dk1"/>
              </a:solidFill>
              <a:latin typeface="Helvetica Neue"/>
              <a:ea typeface="Helvetica Neue"/>
              <a:cs typeface="Helvetica Neue"/>
              <a:sym typeface="Helvetica Neue"/>
            </a:endParaRPr>
          </a:p>
        </p:txBody>
      </p:sp>
      <p:sp>
        <p:nvSpPr>
          <p:cNvPr id="322" name="Google Shape;322;p11"/>
          <p:cNvSpPr txBox="1">
            <a:spLocks noGrp="1"/>
          </p:cNvSpPr>
          <p:nvPr>
            <p:ph type="title"/>
          </p:nvPr>
        </p:nvSpPr>
        <p:spPr>
          <a:xfrm>
            <a:off x="4340225" y="61181"/>
            <a:ext cx="5956967"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fr-FR" dirty="0"/>
              <a:t>SIGNES DE TRAITE ET D'ESCLAVAGE</a:t>
            </a:r>
            <a:endParaRPr dirty="0"/>
          </a:p>
        </p:txBody>
      </p:sp>
      <p:sp>
        <p:nvSpPr>
          <p:cNvPr id="323" name="Google Shape;323;p11"/>
          <p:cNvSpPr txBox="1">
            <a:spLocks noGrp="1"/>
          </p:cNvSpPr>
          <p:nvPr>
            <p:ph type="body" idx="1"/>
          </p:nvPr>
        </p:nvSpPr>
        <p:spPr>
          <a:xfrm>
            <a:off x="4507832" y="1640713"/>
            <a:ext cx="7684168" cy="4493324"/>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0"/>
              </a:spcBef>
              <a:spcAft>
                <a:spcPts val="0"/>
              </a:spcAft>
              <a:buSzPts val="2000"/>
              <a:buFont typeface="Arial"/>
              <a:buChar char="•"/>
            </a:pPr>
            <a:r>
              <a:rPr lang="fr-FR" sz="1700" dirty="0">
                <a:latin typeface="Helvetica Neue"/>
                <a:ea typeface="Helvetica Neue"/>
                <a:cs typeface="Helvetica Neue"/>
                <a:sym typeface="Helvetica Neue"/>
              </a:rPr>
              <a:t>Réticent à demander de l'aide ou à donner des informations personnelles</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Amené ou déplacé à l'intérieur ou à l'extérieur du pays</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Arrangements pris par une personne autre que la famille</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Connaissance limitée de la langue ou de la région</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Faux/pas de documents, passeport, pièces d'identité</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Liberté de mouvement et temps libre limités</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Absence fréquente de la prise en charge alternative, du foyer, de l'école</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Tendances anormales d'inscription dans différentes écoles</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Aucune preuve de l'autorisation parentale de voyager ou d'une relation préexistante, connaissance de l'adulte accompagnateur</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Incapable de confirmer l’identité de la personne qui le rencontre ou accompagné par un adulte qui insiste de rester avec l'enfant et avec qui l'enfant n'est pas à l'aise</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A un partenaire nettement plus âgé ou un mineur marié</a:t>
            </a:r>
            <a:r>
              <a:rPr lang="en-GB" sz="1700" dirty="0">
                <a:latin typeface="Helvetica Neue"/>
                <a:ea typeface="Helvetica Neue"/>
                <a:cs typeface="Helvetica Neue"/>
                <a:sym typeface="Helvetica Neue"/>
              </a:rPr>
              <a:t> </a:t>
            </a:r>
            <a:endParaRPr sz="1700" dirty="0"/>
          </a:p>
          <a:p>
            <a:pPr marL="342900" lvl="0" indent="-342900" algn="l" rtl="0">
              <a:lnSpc>
                <a:spcPct val="90000"/>
              </a:lnSpc>
              <a:spcBef>
                <a:spcPts val="600"/>
              </a:spcBef>
              <a:spcAft>
                <a:spcPts val="0"/>
              </a:spcAft>
              <a:buSzPts val="2000"/>
              <a:buFont typeface="Arial"/>
              <a:buChar char="•"/>
            </a:pPr>
            <a:r>
              <a:rPr lang="fr-FR" sz="1700" dirty="0">
                <a:latin typeface="Helvetica Neue"/>
                <a:ea typeface="Helvetica Neue"/>
                <a:cs typeface="Helvetica Neue"/>
                <a:sym typeface="Helvetica Neue"/>
              </a:rPr>
              <a:t>N'a pas de lien de parenté ou a été découvert récemment à une adresse</a:t>
            </a:r>
            <a:r>
              <a:rPr lang="en-GB" sz="1700" dirty="0">
                <a:latin typeface="Helvetica Neue"/>
                <a:ea typeface="Helvetica Neue"/>
                <a:cs typeface="Helvetica Neue"/>
                <a:sym typeface="Helvetica Neue"/>
              </a:rPr>
              <a:t> </a:t>
            </a:r>
            <a:endParaRPr sz="1700" dirty="0"/>
          </a:p>
          <a:p>
            <a:pPr marL="228600" lvl="0" indent="-101600" algn="l" rtl="0">
              <a:lnSpc>
                <a:spcPct val="90000"/>
              </a:lnSpc>
              <a:spcBef>
                <a:spcPts val="1000"/>
              </a:spcBef>
              <a:spcAft>
                <a:spcPts val="0"/>
              </a:spcAft>
              <a:buClr>
                <a:schemeClr val="accent5"/>
              </a:buClr>
              <a:buSzPts val="2000"/>
              <a:buNone/>
            </a:pPr>
            <a:endParaRPr sz="2000" dirty="0"/>
          </a:p>
        </p:txBody>
      </p:sp>
      <p:pic>
        <p:nvPicPr>
          <p:cNvPr id="324" name="Google Shape;324;p11"/>
          <p:cNvPicPr preferRelativeResize="0">
            <a:picLocks noGrp="1"/>
          </p:cNvPicPr>
          <p:nvPr>
            <p:ph type="pic" idx="2"/>
          </p:nvPr>
        </p:nvPicPr>
        <p:blipFill rotWithShape="1">
          <a:blip r:embed="rId3">
            <a:alphaModFix/>
          </a:blip>
          <a:srcRect l="14454" r="14454"/>
          <a:stretch/>
        </p:blipFill>
        <p:spPr>
          <a:xfrm>
            <a:off x="0" y="0"/>
            <a:ext cx="4340225"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ÊTRE CONSCIENT DES RISQUES</a:t>
            </a:r>
            <a:endParaRPr dirty="0"/>
          </a:p>
        </p:txBody>
      </p:sp>
      <p:sp>
        <p:nvSpPr>
          <p:cNvPr id="330" name="Google Shape;330;p12"/>
          <p:cNvSpPr txBox="1">
            <a:spLocks noGrp="1"/>
          </p:cNvSpPr>
          <p:nvPr>
            <p:ph type="body" idx="2"/>
          </p:nvPr>
        </p:nvSpPr>
        <p:spPr>
          <a:xfrm>
            <a:off x="685992" y="2198976"/>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en-GB" dirty="0"/>
              <a:t>Sauvegarde et PSEAH </a:t>
            </a:r>
            <a:endParaRPr dirty="0"/>
          </a:p>
          <a:p>
            <a:pPr marL="228600" lvl="0" indent="-228600" algn="l" rtl="0">
              <a:lnSpc>
                <a:spcPct val="90000"/>
              </a:lnSpc>
              <a:spcBef>
                <a:spcPts val="1000"/>
              </a:spcBef>
              <a:spcAft>
                <a:spcPts val="0"/>
              </a:spcAft>
              <a:buClr>
                <a:schemeClr val="accent6"/>
              </a:buClr>
              <a:buSzPts val="2800"/>
              <a:buChar char="•"/>
            </a:pPr>
            <a:r>
              <a:rPr lang="en-GB" dirty="0"/>
              <a:t>Augmenter les attentes  </a:t>
            </a:r>
            <a:endParaRPr dirty="0"/>
          </a:p>
          <a:p>
            <a:pPr marL="228600" lvl="0" indent="-228600" algn="l" rtl="0">
              <a:lnSpc>
                <a:spcPct val="90000"/>
              </a:lnSpc>
              <a:spcBef>
                <a:spcPts val="1000"/>
              </a:spcBef>
              <a:spcAft>
                <a:spcPts val="0"/>
              </a:spcAft>
              <a:buClr>
                <a:schemeClr val="accent6"/>
              </a:buClr>
              <a:buSzPts val="2800"/>
              <a:buChar char="•"/>
            </a:pPr>
            <a:r>
              <a:rPr lang="fr-FR" dirty="0"/>
              <a:t>Confidentialité lors des réunions, des entretiens, de la documentation :</a:t>
            </a:r>
            <a:r>
              <a:rPr lang="en-GB" dirty="0"/>
              <a:t> </a:t>
            </a:r>
            <a:endParaRPr dirty="0"/>
          </a:p>
          <a:p>
            <a:pPr marL="685800" lvl="1" indent="-228600" algn="l" rtl="0">
              <a:lnSpc>
                <a:spcPct val="90000"/>
              </a:lnSpc>
              <a:spcBef>
                <a:spcPts val="500"/>
              </a:spcBef>
              <a:spcAft>
                <a:spcPts val="0"/>
              </a:spcAft>
              <a:buSzPts val="2400"/>
              <a:buChar char="•"/>
            </a:pPr>
            <a:r>
              <a:rPr lang="en-GB" dirty="0"/>
              <a:t>Conflit et insécurité   </a:t>
            </a:r>
            <a:endParaRPr dirty="0"/>
          </a:p>
          <a:p>
            <a:pPr marL="685800" lvl="1" indent="-228600" algn="l" rtl="0">
              <a:lnSpc>
                <a:spcPct val="90000"/>
              </a:lnSpc>
              <a:spcBef>
                <a:spcPts val="500"/>
              </a:spcBef>
              <a:spcAft>
                <a:spcPts val="0"/>
              </a:spcAft>
              <a:buSzPts val="2400"/>
              <a:buChar char="•"/>
            </a:pPr>
            <a:r>
              <a:rPr lang="fr-FR" dirty="0"/>
              <a:t>Lorsque les enfants sont retirés ou secourus</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en-GB" dirty="0"/>
              <a:t>Assurer un suivi adéquat </a:t>
            </a:r>
            <a:endParaRPr dirty="0"/>
          </a:p>
          <a:p>
            <a:pPr marL="228600" lvl="0" indent="-228600" algn="l" rtl="0">
              <a:lnSpc>
                <a:spcPct val="90000"/>
              </a:lnSpc>
              <a:spcBef>
                <a:spcPts val="1000"/>
              </a:spcBef>
              <a:spcAft>
                <a:spcPts val="0"/>
              </a:spcAft>
              <a:buClr>
                <a:schemeClr val="accent6"/>
              </a:buClr>
              <a:buSzPts val="2800"/>
              <a:buChar char="•"/>
            </a:pPr>
            <a:r>
              <a:rPr lang="en-GB" dirty="0"/>
              <a:t>Dilemmes éthiques </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3"/>
          <p:cNvSpPr txBox="1">
            <a:spLocks noGrp="1"/>
          </p:cNvSpPr>
          <p:nvPr>
            <p:ph type="title"/>
          </p:nvPr>
        </p:nvSpPr>
        <p:spPr>
          <a:xfrm>
            <a:off x="808228" y="48837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FAIRE DES RÉFÉRENCEMENTS EN TOUTE SÉCURITÉ</a:t>
            </a:r>
            <a:endParaRPr dirty="0"/>
          </a:p>
        </p:txBody>
      </p:sp>
      <p:sp>
        <p:nvSpPr>
          <p:cNvPr id="337" name="Google Shape;337;p13"/>
          <p:cNvSpPr txBox="1">
            <a:spLocks noGrp="1"/>
          </p:cNvSpPr>
          <p:nvPr>
            <p:ph type="body" idx="2"/>
          </p:nvPr>
        </p:nvSpPr>
        <p:spPr>
          <a:xfrm>
            <a:off x="656020" y="2074286"/>
            <a:ext cx="10820015" cy="3729037"/>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SzPts val="2200"/>
              <a:buAutoNum type="arabicPeriod"/>
            </a:pPr>
            <a:r>
              <a:rPr lang="fr-FR" sz="2200" dirty="0"/>
              <a:t>Selon le système de référencement local et les critères de vulnérabilité, identifiez ce dont l'enfant est susceptible d'avoir besoin. Respectez les directives établies</a:t>
            </a:r>
            <a:r>
              <a:rPr lang="en-GB" sz="2200" dirty="0"/>
              <a:t>. </a:t>
            </a:r>
            <a:endParaRPr dirty="0"/>
          </a:p>
          <a:p>
            <a:pPr marL="514350" lvl="0" indent="-514350" algn="l" rtl="0">
              <a:lnSpc>
                <a:spcPct val="90000"/>
              </a:lnSpc>
              <a:spcBef>
                <a:spcPts val="1000"/>
              </a:spcBef>
              <a:spcAft>
                <a:spcPts val="0"/>
              </a:spcAft>
              <a:buSzPts val="2200"/>
              <a:buAutoNum type="arabicPeriod"/>
            </a:pPr>
            <a:r>
              <a:rPr lang="fr-FR" sz="2200" dirty="0"/>
              <a:t>Identifiez l'agence de protection de l'enfance/agence humanitaire ou organisation qui peut répondre à ces besoins</a:t>
            </a:r>
            <a:r>
              <a:rPr lang="en-GB" sz="2200" dirty="0"/>
              <a:t>. </a:t>
            </a:r>
            <a:endParaRPr dirty="0"/>
          </a:p>
          <a:p>
            <a:pPr marL="514350" lvl="0" indent="-514350" algn="l" rtl="0">
              <a:lnSpc>
                <a:spcPct val="90000"/>
              </a:lnSpc>
              <a:spcBef>
                <a:spcPts val="1000"/>
              </a:spcBef>
              <a:spcAft>
                <a:spcPts val="0"/>
              </a:spcAft>
              <a:buSzPts val="2200"/>
              <a:buAutoNum type="arabicPeriod"/>
            </a:pPr>
            <a:r>
              <a:rPr lang="fr-FR" sz="2200" dirty="0"/>
              <a:t>Contactez le prestataire de services pour confirmer l'éligibilité et signaler l'enfant</a:t>
            </a:r>
            <a:r>
              <a:rPr lang="en-GB" sz="2200" dirty="0"/>
              <a:t>. </a:t>
            </a:r>
            <a:endParaRPr dirty="0"/>
          </a:p>
          <a:p>
            <a:pPr marL="514350" lvl="0" indent="-514350" algn="l" rtl="0">
              <a:lnSpc>
                <a:spcPct val="90000"/>
              </a:lnSpc>
              <a:spcBef>
                <a:spcPts val="1000"/>
              </a:spcBef>
              <a:spcAft>
                <a:spcPts val="0"/>
              </a:spcAft>
              <a:buSzPts val="2200"/>
              <a:buAutoNum type="arabicPeriod"/>
            </a:pPr>
            <a:r>
              <a:rPr lang="fr-FR" sz="2200" dirty="0"/>
              <a:t>Si vous êtes déjà en contact direct avec l'enfant ou les tuteurs, expliquez le référencement. Sinon, laissez à l'agence ou à l'organisation appropriée le soin d'effectuer le suivi et l'identification formelle</a:t>
            </a:r>
            <a:r>
              <a:rPr lang="en-GB" sz="2200" dirty="0"/>
              <a:t>. </a:t>
            </a:r>
            <a:endParaRPr dirty="0"/>
          </a:p>
          <a:p>
            <a:pPr marL="514350" lvl="0" indent="-514350" algn="l" rtl="0">
              <a:lnSpc>
                <a:spcPct val="90000"/>
              </a:lnSpc>
              <a:spcBef>
                <a:spcPts val="1000"/>
              </a:spcBef>
              <a:spcAft>
                <a:spcPts val="0"/>
              </a:spcAft>
              <a:buSzPts val="2200"/>
              <a:buAutoNum type="arabicPeriod"/>
            </a:pPr>
            <a:r>
              <a:rPr lang="fr-FR" sz="2200" dirty="0"/>
              <a:t>Documentez le consentement ; effectuez le référencement et maintenez la confidentialité</a:t>
            </a:r>
            <a:r>
              <a:rPr lang="en-GB" sz="2200" dirty="0"/>
              <a:t>. </a:t>
            </a:r>
            <a:endParaRPr dirty="0"/>
          </a:p>
          <a:p>
            <a:pPr marL="0" lvl="0" indent="0" algn="l" rtl="0">
              <a:lnSpc>
                <a:spcPct val="90000"/>
              </a:lnSpc>
              <a:spcBef>
                <a:spcPts val="1000"/>
              </a:spcBef>
              <a:spcAft>
                <a:spcPts val="0"/>
              </a:spcAft>
              <a:buSzPts val="2200"/>
              <a:buNone/>
            </a:pPr>
            <a:r>
              <a:rPr lang="en-GB" sz="2200" dirty="0"/>
              <a:t> </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4"/>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00"/>
              <a:buFont typeface="Helvetica Neue"/>
              <a:buNone/>
            </a:pPr>
            <a:r>
              <a:rPr lang="fr-FR" sz="2700" dirty="0"/>
              <a:t>SOUTENIR ET ATTEINDRE LES ENFANTS À RISQUE ET EN SITUATION DE TRAVAIL DES ENFANTS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5"/>
          <p:cNvSpPr txBox="1">
            <a:spLocks noGrp="1"/>
          </p:cNvSpPr>
          <p:nvPr>
            <p:ph type="body" idx="1"/>
          </p:nvPr>
        </p:nvSpPr>
        <p:spPr>
          <a:xfrm>
            <a:off x="4100513" y="300038"/>
            <a:ext cx="5678487"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dirty="0"/>
              <a:t>ÉTAT DES LIEUX DES SERVICES DISPONIBLES</a:t>
            </a:r>
            <a:endParaRPr dirty="0"/>
          </a:p>
        </p:txBody>
      </p:sp>
      <p:sp>
        <p:nvSpPr>
          <p:cNvPr id="349" name="Google Shape;349;p15"/>
          <p:cNvSpPr txBox="1">
            <a:spLocks noGrp="1"/>
          </p:cNvSpPr>
          <p:nvPr>
            <p:ph type="body" idx="2"/>
          </p:nvPr>
        </p:nvSpPr>
        <p:spPr>
          <a:xfrm>
            <a:off x="4100513" y="1571623"/>
            <a:ext cx="7300912" cy="479926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400"/>
              <a:buChar char="•"/>
            </a:pPr>
            <a:r>
              <a:rPr lang="en-GB" sz="2200" dirty="0"/>
              <a:t>Dans votre groupe :  </a:t>
            </a:r>
            <a:endParaRPr sz="2200" dirty="0"/>
          </a:p>
          <a:p>
            <a:pPr marL="228600" lvl="0" indent="-228600" algn="l" rtl="0">
              <a:lnSpc>
                <a:spcPct val="90000"/>
              </a:lnSpc>
              <a:spcBef>
                <a:spcPts val="1000"/>
              </a:spcBef>
              <a:spcAft>
                <a:spcPts val="0"/>
              </a:spcAft>
              <a:buClr>
                <a:schemeClr val="accent3"/>
              </a:buClr>
              <a:buSzPts val="2400"/>
              <a:buChar char="•"/>
            </a:pPr>
            <a:r>
              <a:rPr lang="fr-FR" sz="2200" dirty="0"/>
              <a:t>Identifiez et dressez la liste des ...... services ou activités qui identifient les enfants en situation de ou à risque de travail des enfants dans le contexte, et/ou qui contribuent à la prévention et à la lutte contre le travail des enfants et les PFTE</a:t>
            </a:r>
            <a:r>
              <a:rPr lang="en-GB" sz="2200" dirty="0"/>
              <a:t>. </a:t>
            </a:r>
            <a:endParaRPr sz="2200" dirty="0"/>
          </a:p>
          <a:p>
            <a:pPr marL="228600" lvl="0" indent="-228600" algn="l" rtl="0">
              <a:lnSpc>
                <a:spcPct val="90000"/>
              </a:lnSpc>
              <a:spcBef>
                <a:spcPts val="1000"/>
              </a:spcBef>
              <a:spcAft>
                <a:spcPts val="0"/>
              </a:spcAft>
              <a:buClr>
                <a:schemeClr val="accent3"/>
              </a:buClr>
              <a:buSzPts val="2400"/>
              <a:buChar char="•"/>
            </a:pPr>
            <a:r>
              <a:rPr lang="fr-FR" sz="2200" dirty="0"/>
              <a:t>Il peut s'agir de services ou d'activités qui n'identifient pas actuellement les enfants en situation de ou à risque de travail des enfants, mais qui ont le potentiel de le faire</a:t>
            </a:r>
            <a:r>
              <a:rPr lang="en-GB" sz="2200" dirty="0"/>
              <a:t>. </a:t>
            </a:r>
            <a:endParaRPr sz="2200" dirty="0"/>
          </a:p>
          <a:p>
            <a:pPr marL="228600" lvl="0" indent="-228600" algn="l" rtl="0">
              <a:lnSpc>
                <a:spcPct val="90000"/>
              </a:lnSpc>
              <a:spcBef>
                <a:spcPts val="1000"/>
              </a:spcBef>
              <a:spcAft>
                <a:spcPts val="0"/>
              </a:spcAft>
              <a:buClr>
                <a:schemeClr val="accent3"/>
              </a:buClr>
              <a:buSzPts val="2400"/>
              <a:buChar char="•"/>
            </a:pPr>
            <a:r>
              <a:rPr lang="fr-FR" sz="2200" dirty="0"/>
              <a:t>Ecrivez vos réponses sur des notes autocollantes de couleur</a:t>
            </a:r>
            <a:r>
              <a:rPr lang="en-GB" sz="2200" dirty="0"/>
              <a:t>.  </a:t>
            </a:r>
            <a:endParaRPr sz="2200" dirty="0"/>
          </a:p>
          <a:p>
            <a:pPr marL="228600" lvl="0" indent="-228600" algn="l" rtl="0">
              <a:lnSpc>
                <a:spcPct val="90000"/>
              </a:lnSpc>
              <a:spcBef>
                <a:spcPts val="1000"/>
              </a:spcBef>
              <a:spcAft>
                <a:spcPts val="0"/>
              </a:spcAft>
              <a:buClr>
                <a:schemeClr val="accent3"/>
              </a:buClr>
              <a:buSzPts val="2400"/>
              <a:buChar char="•"/>
            </a:pPr>
            <a:r>
              <a:rPr lang="fr-FR" sz="2200" dirty="0"/>
              <a:t>Vous disposez de 10 à 15 minutes</a:t>
            </a:r>
            <a:r>
              <a:rPr lang="en-GB" sz="2200" dirty="0"/>
              <a:t>. </a:t>
            </a:r>
            <a:endParaRPr sz="2200" dirty="0"/>
          </a:p>
        </p:txBody>
      </p:sp>
      <p:pic>
        <p:nvPicPr>
          <p:cNvPr id="350" name="Google Shape;350;p15"/>
          <p:cNvPicPr preferRelativeResize="0"/>
          <p:nvPr/>
        </p:nvPicPr>
        <p:blipFill rotWithShape="1">
          <a:blip r:embed="rId3">
            <a:alphaModFix/>
          </a:blip>
          <a:srcRect/>
          <a:stretch/>
        </p:blipFill>
        <p:spPr>
          <a:xfrm>
            <a:off x="9299514" y="0"/>
            <a:ext cx="2670793" cy="2670793"/>
          </a:xfrm>
          <a:prstGeom prst="rect">
            <a:avLst/>
          </a:prstGeom>
          <a:noFill/>
          <a:ln>
            <a:noFill/>
          </a:ln>
        </p:spPr>
      </p:pic>
      <p:pic>
        <p:nvPicPr>
          <p:cNvPr id="351" name="Google Shape;351;p15"/>
          <p:cNvPicPr preferRelativeResize="0"/>
          <p:nvPr/>
        </p:nvPicPr>
        <p:blipFill rotWithShape="1">
          <a:blip r:embed="rId4">
            <a:alphaModFix/>
          </a:blip>
          <a:srcRect/>
          <a:stretch/>
        </p:blipFill>
        <p:spPr>
          <a:xfrm>
            <a:off x="706215" y="3429000"/>
            <a:ext cx="1435100" cy="939800"/>
          </a:xfrm>
          <a:prstGeom prst="rect">
            <a:avLst/>
          </a:prstGeom>
          <a:noFill/>
          <a:ln>
            <a:noFill/>
          </a:ln>
        </p:spPr>
      </p:pic>
      <p:sp>
        <p:nvSpPr>
          <p:cNvPr id="352" name="Google Shape;352;p1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ACTIVITÉ</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r>
              <a:rPr lang="en-GB" dirty="0"/>
              <a:t>PARTIE 1</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6"/>
          <p:cNvSpPr txBox="1">
            <a:spLocks noGrp="1"/>
          </p:cNvSpPr>
          <p:nvPr>
            <p:ph type="body" idx="1"/>
          </p:nvPr>
        </p:nvSpPr>
        <p:spPr>
          <a:xfrm>
            <a:off x="4100513" y="300038"/>
            <a:ext cx="5678487" cy="1271587"/>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rgbClr val="026794"/>
              </a:buClr>
              <a:buSzPts val="3200"/>
              <a:buNone/>
            </a:pPr>
            <a:r>
              <a:rPr lang="fr-FR" dirty="0"/>
              <a:t>ÉTAT DES LIEUX DES SERVICES DISPONIBLES POUR LUTTER CONTRE LE TRAVAIL DES ENFANTS</a:t>
            </a:r>
            <a:endParaRPr dirty="0"/>
          </a:p>
        </p:txBody>
      </p:sp>
      <p:sp>
        <p:nvSpPr>
          <p:cNvPr id="359" name="Google Shape;359;p16"/>
          <p:cNvSpPr txBox="1">
            <a:spLocks noGrp="1"/>
          </p:cNvSpPr>
          <p:nvPr>
            <p:ph type="body" idx="2"/>
          </p:nvPr>
        </p:nvSpPr>
        <p:spPr>
          <a:xfrm>
            <a:off x="4100513" y="2155958"/>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400"/>
              <a:buChar char="•"/>
            </a:pPr>
            <a:r>
              <a:rPr lang="en-GB" sz="2400" dirty="0"/>
              <a:t>Dans vos groupes :</a:t>
            </a:r>
            <a:endParaRPr dirty="0"/>
          </a:p>
          <a:p>
            <a:pPr marL="228600" lvl="0" indent="-228600" algn="l" rtl="0">
              <a:lnSpc>
                <a:spcPct val="90000"/>
              </a:lnSpc>
              <a:spcBef>
                <a:spcPts val="1000"/>
              </a:spcBef>
              <a:spcAft>
                <a:spcPts val="0"/>
              </a:spcAft>
              <a:buClr>
                <a:schemeClr val="accent3"/>
              </a:buClr>
              <a:buSzPts val="2400"/>
              <a:buChar char="•"/>
            </a:pPr>
            <a:r>
              <a:rPr lang="fr-FR" sz="2400" dirty="0"/>
              <a:t>Identifiez et dressez la liste des services ou des activités qui sont disponibles dans le contexte à travers d'autres secteurs qui identifient les enfants en situation de travail des enfants et/ou contribuent à la prévention et à la lutte contre le travail des enfants et les PFTE</a:t>
            </a:r>
            <a:r>
              <a:rPr lang="en-GB" sz="2400" dirty="0"/>
              <a:t>.</a:t>
            </a:r>
            <a:endParaRPr dirty="0"/>
          </a:p>
          <a:p>
            <a:pPr marL="228600" lvl="0" indent="-228600" algn="l" rtl="0">
              <a:lnSpc>
                <a:spcPct val="90000"/>
              </a:lnSpc>
              <a:spcBef>
                <a:spcPts val="1000"/>
              </a:spcBef>
              <a:spcAft>
                <a:spcPts val="0"/>
              </a:spcAft>
              <a:buClr>
                <a:schemeClr val="accent3"/>
              </a:buClr>
              <a:buSzPts val="2400"/>
              <a:buChar char="•"/>
            </a:pPr>
            <a:r>
              <a:rPr lang="fr-FR" sz="2400" dirty="0"/>
              <a:t>Dans la mesure du possible, écrivez vos réponses sur une note autocollante de couleur différente pour chaque secteur</a:t>
            </a:r>
            <a:r>
              <a:rPr lang="en-GB" sz="2400" dirty="0"/>
              <a:t>. </a:t>
            </a:r>
            <a:endParaRPr dirty="0"/>
          </a:p>
          <a:p>
            <a:pPr marL="228600" lvl="0" indent="-228600" algn="l" rtl="0">
              <a:lnSpc>
                <a:spcPct val="90000"/>
              </a:lnSpc>
              <a:spcBef>
                <a:spcPts val="1000"/>
              </a:spcBef>
              <a:spcAft>
                <a:spcPts val="0"/>
              </a:spcAft>
              <a:buClr>
                <a:schemeClr val="accent3"/>
              </a:buClr>
              <a:buSzPts val="2400"/>
              <a:buChar char="•"/>
            </a:pPr>
            <a:r>
              <a:rPr lang="fr-FR" sz="2400" dirty="0"/>
              <a:t>Vous disposez de 10 à 15 minutes</a:t>
            </a:r>
            <a:r>
              <a:rPr lang="en-GB" sz="2400" dirty="0"/>
              <a:t>. </a:t>
            </a:r>
            <a:endParaRPr dirty="0"/>
          </a:p>
          <a:p>
            <a:pPr marL="228600" lvl="0" indent="-76200" algn="l" rtl="0">
              <a:lnSpc>
                <a:spcPct val="90000"/>
              </a:lnSpc>
              <a:spcBef>
                <a:spcPts val="1000"/>
              </a:spcBef>
              <a:spcAft>
                <a:spcPts val="0"/>
              </a:spcAft>
              <a:buClr>
                <a:schemeClr val="accent3"/>
              </a:buClr>
              <a:buSzPts val="2400"/>
              <a:buNone/>
            </a:pPr>
            <a:endParaRPr sz="2400" dirty="0"/>
          </a:p>
        </p:txBody>
      </p:sp>
      <p:pic>
        <p:nvPicPr>
          <p:cNvPr id="360" name="Google Shape;360;p16"/>
          <p:cNvPicPr preferRelativeResize="0"/>
          <p:nvPr/>
        </p:nvPicPr>
        <p:blipFill rotWithShape="1">
          <a:blip r:embed="rId3">
            <a:alphaModFix/>
          </a:blip>
          <a:srcRect/>
          <a:stretch/>
        </p:blipFill>
        <p:spPr>
          <a:xfrm>
            <a:off x="9299514" y="0"/>
            <a:ext cx="2670793" cy="2670793"/>
          </a:xfrm>
          <a:prstGeom prst="rect">
            <a:avLst/>
          </a:prstGeom>
          <a:noFill/>
          <a:ln>
            <a:noFill/>
          </a:ln>
        </p:spPr>
      </p:pic>
      <p:pic>
        <p:nvPicPr>
          <p:cNvPr id="361" name="Google Shape;361;p16"/>
          <p:cNvPicPr preferRelativeResize="0"/>
          <p:nvPr/>
        </p:nvPicPr>
        <p:blipFill rotWithShape="1">
          <a:blip r:embed="rId4">
            <a:alphaModFix/>
          </a:blip>
          <a:srcRect/>
          <a:stretch/>
        </p:blipFill>
        <p:spPr>
          <a:xfrm>
            <a:off x="706215" y="3429000"/>
            <a:ext cx="1435100" cy="939800"/>
          </a:xfrm>
          <a:prstGeom prst="rect">
            <a:avLst/>
          </a:prstGeom>
          <a:noFill/>
          <a:ln>
            <a:noFill/>
          </a:ln>
        </p:spPr>
      </p:pic>
      <p:sp>
        <p:nvSpPr>
          <p:cNvPr id="362" name="Google Shape;362;p16"/>
          <p:cNvSpPr txBox="1">
            <a:spLocks noGrp="1"/>
          </p:cNvSpPr>
          <p:nvPr>
            <p:ph type="body" idx="3"/>
          </p:nvPr>
        </p:nvSpPr>
        <p:spPr>
          <a:xfrm>
            <a:off x="284417" y="528638"/>
            <a:ext cx="2970847" cy="21288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ACTIVITÉ</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r>
              <a:rPr lang="en-GB" dirty="0"/>
              <a:t>PARTIE 2</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ts val="4400"/>
              <a:buFont typeface="Helvetica Neue"/>
              <a:buNone/>
            </a:pPr>
            <a:r>
              <a:rPr lang="fr-FR" sz="4100" dirty="0"/>
              <a:t>CRÉER DES OPPORTUNITÉS POUR ATTEINDRE LES ENFANTS EN SITUATION DE TRAVAIL DES ENFANTS</a:t>
            </a:r>
            <a:br>
              <a:rPr lang="en-GB" sz="4400" dirty="0"/>
            </a:br>
            <a:endParaRPr dirty="0"/>
          </a:p>
        </p:txBody>
      </p:sp>
      <p:sp>
        <p:nvSpPr>
          <p:cNvPr id="369" name="Google Shape;369;p17"/>
          <p:cNvSpPr txBox="1">
            <a:spLocks noGrp="1"/>
          </p:cNvSpPr>
          <p:nvPr>
            <p:ph type="body" idx="1"/>
          </p:nvPr>
        </p:nvSpPr>
        <p:spPr>
          <a:xfrm>
            <a:off x="656021" y="1819276"/>
            <a:ext cx="11231178" cy="642938"/>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chemeClr val="accent3"/>
              </a:buClr>
              <a:buSzPts val="3400"/>
              <a:buNone/>
            </a:pPr>
            <a:r>
              <a:rPr lang="fr-FR" sz="3400" dirty="0"/>
              <a:t>À TRAVERS DE VASTES PROGRAMMES HUMANITAIRES</a:t>
            </a:r>
            <a:endParaRPr sz="3400" dirty="0"/>
          </a:p>
        </p:txBody>
      </p:sp>
      <p:sp>
        <p:nvSpPr>
          <p:cNvPr id="370" name="Google Shape;370;p17"/>
          <p:cNvSpPr txBox="1">
            <a:spLocks noGrp="1"/>
          </p:cNvSpPr>
          <p:nvPr>
            <p:ph type="body" idx="2"/>
          </p:nvPr>
        </p:nvSpPr>
        <p:spPr>
          <a:xfrm>
            <a:off x="4525963" y="2590802"/>
            <a:ext cx="7666037" cy="439578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600"/>
              <a:buChar char="•"/>
            </a:pPr>
            <a:r>
              <a:rPr lang="fr-FR" sz="2200" dirty="0"/>
              <a:t>Travailler en étroite collaboration avec les autres ; s'engager auprès des gardiens</a:t>
            </a:r>
            <a:r>
              <a:rPr lang="en-GB" sz="2200" dirty="0"/>
              <a:t> </a:t>
            </a:r>
            <a:endParaRPr sz="2200" dirty="0"/>
          </a:p>
          <a:p>
            <a:pPr marL="228600" lvl="0" indent="-228600" algn="l" rtl="0">
              <a:lnSpc>
                <a:spcPct val="90000"/>
              </a:lnSpc>
              <a:spcBef>
                <a:spcPts val="1000"/>
              </a:spcBef>
              <a:spcAft>
                <a:spcPts val="0"/>
              </a:spcAft>
              <a:buClr>
                <a:schemeClr val="accent3"/>
              </a:buClr>
              <a:buSzPts val="2600"/>
              <a:buChar char="•"/>
            </a:pPr>
            <a:r>
              <a:rPr lang="fr-FR" sz="2200" dirty="0"/>
              <a:t>Consulter les enfants qui sont en situation de travail des enfants et les tuteurs</a:t>
            </a:r>
            <a:r>
              <a:rPr lang="en-GB" sz="2200" dirty="0"/>
              <a:t> </a:t>
            </a:r>
            <a:endParaRPr sz="2200" dirty="0"/>
          </a:p>
          <a:p>
            <a:pPr marL="228600" lvl="0" indent="-228600" algn="l" rtl="0">
              <a:lnSpc>
                <a:spcPct val="90000"/>
              </a:lnSpc>
              <a:spcBef>
                <a:spcPts val="1000"/>
              </a:spcBef>
              <a:spcAft>
                <a:spcPts val="0"/>
              </a:spcAft>
              <a:buClr>
                <a:schemeClr val="accent3"/>
              </a:buClr>
              <a:buSzPts val="2600"/>
              <a:buChar char="•"/>
            </a:pPr>
            <a:r>
              <a:rPr lang="fr-FR" sz="2200" dirty="0"/>
              <a:t>Inclure le travail des enfants dans les critères de ciblage et d'éligibilité</a:t>
            </a:r>
            <a:endParaRPr sz="2200" dirty="0"/>
          </a:p>
          <a:p>
            <a:pPr marL="228600" lvl="0" indent="-228600" algn="l" rtl="0">
              <a:lnSpc>
                <a:spcPct val="90000"/>
              </a:lnSpc>
              <a:spcBef>
                <a:spcPts val="1000"/>
              </a:spcBef>
              <a:spcAft>
                <a:spcPts val="0"/>
              </a:spcAft>
              <a:buClr>
                <a:schemeClr val="accent3"/>
              </a:buClr>
              <a:buSzPts val="2600"/>
              <a:buChar char="•"/>
            </a:pPr>
            <a:r>
              <a:rPr lang="fr-FR" sz="2200" dirty="0"/>
              <a:t>Étendre les activités de sensibilisation</a:t>
            </a:r>
            <a:r>
              <a:rPr lang="en-GB" sz="2200" dirty="0"/>
              <a:t> </a:t>
            </a:r>
            <a:endParaRPr sz="2200" dirty="0"/>
          </a:p>
          <a:p>
            <a:pPr marL="228600" lvl="0" indent="-228600" algn="l" rtl="0">
              <a:lnSpc>
                <a:spcPct val="90000"/>
              </a:lnSpc>
              <a:spcBef>
                <a:spcPts val="1000"/>
              </a:spcBef>
              <a:spcAft>
                <a:spcPts val="0"/>
              </a:spcAft>
              <a:buClr>
                <a:schemeClr val="accent3"/>
              </a:buClr>
              <a:buSzPts val="2600"/>
              <a:buChar char="•"/>
            </a:pPr>
            <a:r>
              <a:rPr lang="fr-FR" sz="2200" dirty="0"/>
              <a:t>Développer des horaires et des lieux flexibles</a:t>
            </a:r>
            <a:r>
              <a:rPr lang="en-GB" sz="2200" dirty="0"/>
              <a:t> </a:t>
            </a:r>
            <a:endParaRPr sz="2200" dirty="0"/>
          </a:p>
          <a:p>
            <a:pPr marL="228600" lvl="0" indent="-228600" algn="l" rtl="0">
              <a:lnSpc>
                <a:spcPct val="90000"/>
              </a:lnSpc>
              <a:spcBef>
                <a:spcPts val="1000"/>
              </a:spcBef>
              <a:spcAft>
                <a:spcPts val="0"/>
              </a:spcAft>
              <a:buClr>
                <a:schemeClr val="accent3"/>
              </a:buClr>
              <a:buSzPts val="2600"/>
              <a:buChar char="•"/>
            </a:pPr>
            <a:r>
              <a:rPr lang="fr-FR" sz="2200" dirty="0"/>
              <a:t>Adapter le contenu, les activités et les services pour les enfants qui travaillent</a:t>
            </a:r>
            <a:r>
              <a:rPr lang="en-GB" sz="2200" dirty="0"/>
              <a:t> </a:t>
            </a:r>
            <a:endParaRPr sz="2200" dirty="0"/>
          </a:p>
          <a:p>
            <a:pPr marL="228600" lvl="0" indent="-228600" algn="l" rtl="0">
              <a:lnSpc>
                <a:spcPct val="90000"/>
              </a:lnSpc>
              <a:spcBef>
                <a:spcPts val="1000"/>
              </a:spcBef>
              <a:spcAft>
                <a:spcPts val="0"/>
              </a:spcAft>
              <a:buClr>
                <a:schemeClr val="accent3"/>
              </a:buClr>
              <a:buSzPts val="2600"/>
              <a:buChar char="•"/>
            </a:pPr>
            <a:r>
              <a:rPr lang="en-GB" sz="2200" dirty="0"/>
              <a:t>Fournir des informations adaptées</a:t>
            </a:r>
            <a:endParaRPr sz="2200" dirty="0"/>
          </a:p>
        </p:txBody>
      </p:sp>
      <p:pic>
        <p:nvPicPr>
          <p:cNvPr id="371" name="Google Shape;371;p17"/>
          <p:cNvPicPr preferRelativeResize="0"/>
          <p:nvPr/>
        </p:nvPicPr>
        <p:blipFill rotWithShape="1">
          <a:blip r:embed="rId3">
            <a:alphaModFix/>
          </a:blip>
          <a:srcRect/>
          <a:stretch/>
        </p:blipFill>
        <p:spPr>
          <a:xfrm>
            <a:off x="0" y="2844800"/>
            <a:ext cx="4469405" cy="4013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ts val="4400"/>
              <a:buFont typeface="Helvetica Neue"/>
              <a:buNone/>
            </a:pPr>
            <a:r>
              <a:rPr lang="fr-FR" sz="3700" dirty="0"/>
              <a:t>CRÉER DES OPPORTUNITÉS POUR ATTEINDRE LES ENFANTS EN SITUATION DE TRAVAIL DES ENFANTS</a:t>
            </a:r>
            <a:br>
              <a:rPr lang="en-GB" sz="4400" dirty="0"/>
            </a:br>
            <a:endParaRPr dirty="0"/>
          </a:p>
        </p:txBody>
      </p:sp>
      <p:sp>
        <p:nvSpPr>
          <p:cNvPr id="378" name="Google Shape;378;p18"/>
          <p:cNvSpPr txBox="1">
            <a:spLocks noGrp="1"/>
          </p:cNvSpPr>
          <p:nvPr>
            <p:ph type="body" idx="1"/>
          </p:nvPr>
        </p:nvSpPr>
        <p:spPr>
          <a:xfrm>
            <a:off x="656020" y="1792288"/>
            <a:ext cx="10820015" cy="500063"/>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3"/>
              </a:buClr>
              <a:buSzPts val="3400"/>
              <a:buNone/>
            </a:pPr>
            <a:r>
              <a:rPr lang="en-GB" sz="3400" dirty="0"/>
              <a:t>RENFORCER LA CONFIANCE</a:t>
            </a:r>
            <a:endParaRPr dirty="0"/>
          </a:p>
        </p:txBody>
      </p:sp>
      <p:sp>
        <p:nvSpPr>
          <p:cNvPr id="379" name="Google Shape;379;p18"/>
          <p:cNvSpPr txBox="1">
            <a:spLocks noGrp="1"/>
          </p:cNvSpPr>
          <p:nvPr>
            <p:ph type="body" idx="2"/>
          </p:nvPr>
        </p:nvSpPr>
        <p:spPr>
          <a:xfrm>
            <a:off x="4902200" y="2292351"/>
            <a:ext cx="7289800" cy="445055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400"/>
              <a:buChar char="•"/>
            </a:pPr>
            <a:r>
              <a:rPr lang="en-GB" sz="2100" dirty="0"/>
              <a:t>Pendant le recrutement</a:t>
            </a:r>
            <a:endParaRPr sz="2100" dirty="0"/>
          </a:p>
          <a:p>
            <a:pPr marL="228600" lvl="0" indent="-228600" algn="l" rtl="0">
              <a:lnSpc>
                <a:spcPct val="90000"/>
              </a:lnSpc>
              <a:spcBef>
                <a:spcPts val="1000"/>
              </a:spcBef>
              <a:spcAft>
                <a:spcPts val="0"/>
              </a:spcAft>
              <a:buSzPts val="2400"/>
              <a:buChar char="•"/>
            </a:pPr>
            <a:r>
              <a:rPr lang="fr-FR" sz="2100" dirty="0"/>
              <a:t>Engagement à répondre aux besoins fondamentaux</a:t>
            </a:r>
            <a:r>
              <a:rPr lang="en-GB" sz="2100" dirty="0"/>
              <a:t>  </a:t>
            </a:r>
            <a:endParaRPr sz="2100" dirty="0"/>
          </a:p>
          <a:p>
            <a:pPr marL="228600" lvl="0" indent="-228600" algn="l" rtl="0">
              <a:lnSpc>
                <a:spcPct val="90000"/>
              </a:lnSpc>
              <a:spcBef>
                <a:spcPts val="1000"/>
              </a:spcBef>
              <a:spcAft>
                <a:spcPts val="0"/>
              </a:spcAft>
              <a:buSzPts val="2400"/>
              <a:buChar char="•"/>
            </a:pPr>
            <a:r>
              <a:rPr lang="fr-FR" sz="2100" dirty="0"/>
              <a:t>Commencer petit : contact minimal mais régulier</a:t>
            </a:r>
            <a:r>
              <a:rPr lang="en-GB" sz="2100" dirty="0"/>
              <a:t> </a:t>
            </a:r>
            <a:endParaRPr sz="2100" dirty="0"/>
          </a:p>
          <a:p>
            <a:pPr marL="228600" lvl="0" indent="-228600" algn="l" rtl="0">
              <a:lnSpc>
                <a:spcPct val="90000"/>
              </a:lnSpc>
              <a:spcBef>
                <a:spcPts val="1000"/>
              </a:spcBef>
              <a:spcAft>
                <a:spcPts val="0"/>
              </a:spcAft>
              <a:buSzPts val="2400"/>
              <a:buChar char="•"/>
            </a:pPr>
            <a:r>
              <a:rPr lang="fr-FR" sz="2100" dirty="0"/>
              <a:t>Tisser des liens, de la patience et de la fiabilité</a:t>
            </a:r>
            <a:r>
              <a:rPr lang="en-GB" sz="2100" dirty="0"/>
              <a:t> </a:t>
            </a:r>
            <a:endParaRPr sz="2100" dirty="0"/>
          </a:p>
          <a:p>
            <a:pPr marL="228600" lvl="0" indent="-228600" algn="l" rtl="0">
              <a:lnSpc>
                <a:spcPct val="90000"/>
              </a:lnSpc>
              <a:spcBef>
                <a:spcPts val="1000"/>
              </a:spcBef>
              <a:spcAft>
                <a:spcPts val="0"/>
              </a:spcAft>
              <a:buSzPts val="2400"/>
              <a:buChar char="•"/>
            </a:pPr>
            <a:r>
              <a:rPr lang="fr-FR" sz="2100" dirty="0"/>
              <a:t>Parents et tuteurs d'enfants confinés à domicile</a:t>
            </a:r>
            <a:r>
              <a:rPr lang="en-GB" sz="2100" dirty="0"/>
              <a:t>  </a:t>
            </a:r>
            <a:endParaRPr sz="2100" dirty="0"/>
          </a:p>
          <a:p>
            <a:pPr marL="228600" lvl="0" indent="-228600" algn="l" rtl="0">
              <a:lnSpc>
                <a:spcPct val="90000"/>
              </a:lnSpc>
              <a:spcBef>
                <a:spcPts val="1000"/>
              </a:spcBef>
              <a:spcAft>
                <a:spcPts val="0"/>
              </a:spcAft>
              <a:buSzPts val="2400"/>
              <a:buChar char="•"/>
            </a:pPr>
            <a:r>
              <a:rPr lang="fr-FR" sz="2100" dirty="0"/>
              <a:t>Impliquer les gestionnaires de cas et les superviseurs</a:t>
            </a:r>
            <a:endParaRPr sz="2100" dirty="0"/>
          </a:p>
          <a:p>
            <a:pPr marL="228600" lvl="0" indent="-228600" algn="l" rtl="0">
              <a:lnSpc>
                <a:spcPct val="90000"/>
              </a:lnSpc>
              <a:spcBef>
                <a:spcPts val="1000"/>
              </a:spcBef>
              <a:spcAft>
                <a:spcPts val="0"/>
              </a:spcAft>
              <a:buSzPts val="2400"/>
              <a:buChar char="•"/>
            </a:pPr>
            <a:r>
              <a:rPr lang="fr-FR" sz="2100" dirty="0"/>
              <a:t>Tenir compte de la sécurité du personnel et des associés</a:t>
            </a:r>
            <a:r>
              <a:rPr lang="en-GB" sz="2100" dirty="0"/>
              <a:t> </a:t>
            </a:r>
            <a:endParaRPr sz="2100" dirty="0"/>
          </a:p>
          <a:p>
            <a:pPr marL="228600" lvl="0" indent="-228600" algn="l" rtl="0">
              <a:lnSpc>
                <a:spcPct val="90000"/>
              </a:lnSpc>
              <a:spcBef>
                <a:spcPts val="1000"/>
              </a:spcBef>
              <a:spcAft>
                <a:spcPts val="0"/>
              </a:spcAft>
              <a:buSzPts val="2400"/>
              <a:buChar char="•"/>
            </a:pPr>
            <a:r>
              <a:rPr lang="en-GB" sz="2100" dirty="0"/>
              <a:t>Informations inutiles et sensibles  </a:t>
            </a:r>
            <a:endParaRPr sz="2100" dirty="0"/>
          </a:p>
          <a:p>
            <a:pPr marL="228600" lvl="0" indent="-228600" algn="l" rtl="0">
              <a:lnSpc>
                <a:spcPct val="90000"/>
              </a:lnSpc>
              <a:spcBef>
                <a:spcPts val="1000"/>
              </a:spcBef>
              <a:spcAft>
                <a:spcPts val="0"/>
              </a:spcAft>
              <a:buClr>
                <a:schemeClr val="accent3"/>
              </a:buClr>
              <a:buSzPts val="2400"/>
              <a:buChar char="•"/>
            </a:pPr>
            <a:r>
              <a:rPr lang="fr-FR" sz="2100" dirty="0"/>
              <a:t>Envisager de dédommager les enfants/les tuteurs pour la perte de revenus</a:t>
            </a:r>
            <a:endParaRPr sz="2100" dirty="0"/>
          </a:p>
        </p:txBody>
      </p:sp>
      <p:pic>
        <p:nvPicPr>
          <p:cNvPr id="3" name="Image 2">
            <a:extLst>
              <a:ext uri="{FF2B5EF4-FFF2-40B4-BE49-F238E27FC236}">
                <a16:creationId xmlns:a16="http://schemas.microsoft.com/office/drawing/2014/main" id="{B2F0CBE6-EB75-6215-9130-63B928ABAB5F}"/>
              </a:ext>
            </a:extLst>
          </p:cNvPr>
          <p:cNvPicPr>
            <a:picLocks noChangeAspect="1"/>
          </p:cNvPicPr>
          <p:nvPr/>
        </p:nvPicPr>
        <p:blipFill>
          <a:blip r:embed="rId3">
            <a:lum contrast="20000"/>
          </a:blip>
          <a:stretch>
            <a:fillRect/>
          </a:stretch>
        </p:blipFill>
        <p:spPr>
          <a:xfrm>
            <a:off x="14156" y="2393951"/>
            <a:ext cx="4888044" cy="3670057"/>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ts val="3600"/>
              <a:buFont typeface="Helvetica Neue"/>
              <a:buNone/>
            </a:pPr>
            <a:r>
              <a:rPr lang="fr-FR" dirty="0"/>
              <a:t>OPPORTUNITÉS POUR ATTEINDRE LES ENFANTS EN SITUATION DE TRAVAIL DES ENFANTS</a:t>
            </a:r>
            <a:br>
              <a:rPr lang="en-GB" dirty="0"/>
            </a:br>
            <a:endParaRPr dirty="0"/>
          </a:p>
        </p:txBody>
      </p:sp>
      <p:sp>
        <p:nvSpPr>
          <p:cNvPr id="387" name="Google Shape;387;p19"/>
          <p:cNvSpPr txBox="1">
            <a:spLocks noGrp="1"/>
          </p:cNvSpPr>
          <p:nvPr>
            <p:ph type="body" idx="1"/>
          </p:nvPr>
        </p:nvSpPr>
        <p:spPr>
          <a:xfrm>
            <a:off x="685992" y="1813810"/>
            <a:ext cx="10820015" cy="376941"/>
          </a:xfrm>
          <a:prstGeom prst="rect">
            <a:avLst/>
          </a:prstGeom>
          <a:noFill/>
          <a:ln>
            <a:noFill/>
          </a:ln>
        </p:spPr>
        <p:txBody>
          <a:bodyPr spcFirstLastPara="1" wrap="square" lIns="91425" tIns="45700" rIns="91425" bIns="45700" anchor="t" anchorCtr="0">
            <a:normAutofit fontScale="47500" lnSpcReduction="20000"/>
          </a:bodyPr>
          <a:lstStyle/>
          <a:p>
            <a:pPr marL="0" lvl="0" indent="0">
              <a:spcBef>
                <a:spcPts val="0"/>
              </a:spcBef>
            </a:pPr>
            <a:r>
              <a:rPr lang="fr-FR" dirty="0"/>
              <a:t>CONCEVOIR DES APPROCHES ADAPTÉES AUX ADOLESCENTS EN SITUATION DE  TRAVAIL DES ENFANTS OU À RISQUE</a:t>
            </a:r>
            <a:endParaRPr dirty="0"/>
          </a:p>
        </p:txBody>
      </p:sp>
      <p:sp>
        <p:nvSpPr>
          <p:cNvPr id="388" name="Google Shape;388;p19"/>
          <p:cNvSpPr txBox="1">
            <a:spLocks noGrp="1"/>
          </p:cNvSpPr>
          <p:nvPr>
            <p:ph type="body" idx="2"/>
          </p:nvPr>
        </p:nvSpPr>
        <p:spPr>
          <a:xfrm>
            <a:off x="4800601" y="2868078"/>
            <a:ext cx="6705406" cy="3598343"/>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3"/>
              </a:buClr>
              <a:buSzPts val="2400"/>
              <a:buChar char="•"/>
            </a:pPr>
            <a:r>
              <a:rPr lang="fr-FR" sz="2000" dirty="0">
                <a:latin typeface="Helvetica Neue"/>
                <a:ea typeface="Helvetica Neue"/>
                <a:cs typeface="Helvetica Neue"/>
                <a:sym typeface="Helvetica Neue"/>
              </a:rPr>
              <a:t>Identifier les obstacles pour les adolescents qui travaillent</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3"/>
              </a:buClr>
              <a:buSzPts val="2400"/>
              <a:buChar char="•"/>
            </a:pPr>
            <a:r>
              <a:rPr lang="fr-FR" sz="2000" dirty="0">
                <a:latin typeface="Helvetica Neue"/>
                <a:ea typeface="Helvetica Neue"/>
                <a:cs typeface="Helvetica Neue"/>
                <a:sym typeface="Helvetica Neue"/>
              </a:rPr>
              <a:t>Répondre aux besoins et intérêts spécifiques au genre et à l'âge... « apprendre et gagner », de pair à pair ; leadership ; sensibilisation et campagnes ; consolidation de la paix ; compétences de vie, de santé et d'employabilité ; moyens de subsistance</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3"/>
              </a:buClr>
              <a:buSzPts val="2400"/>
              <a:buChar char="•"/>
            </a:pPr>
            <a:r>
              <a:rPr lang="en-GB" sz="2000" dirty="0">
                <a:latin typeface="Helvetica Neue"/>
                <a:ea typeface="Helvetica Neue"/>
                <a:cs typeface="Helvetica Neue"/>
                <a:sym typeface="Helvetica Neue"/>
              </a:rPr>
              <a:t>Participation et choix significatifs  </a:t>
            </a:r>
            <a:endParaRPr sz="2000" dirty="0"/>
          </a:p>
          <a:p>
            <a:pPr marL="228600" lvl="0" indent="-228600" algn="l" rtl="0">
              <a:lnSpc>
                <a:spcPct val="90000"/>
              </a:lnSpc>
              <a:spcBef>
                <a:spcPts val="1000"/>
              </a:spcBef>
              <a:spcAft>
                <a:spcPts val="0"/>
              </a:spcAft>
              <a:buClr>
                <a:schemeClr val="accent3"/>
              </a:buClr>
              <a:buSzPts val="2400"/>
              <a:buChar char="•"/>
            </a:pPr>
            <a:r>
              <a:rPr lang="fr-FR" sz="2000" dirty="0">
                <a:latin typeface="Helvetica Neue"/>
                <a:ea typeface="Helvetica Neue"/>
                <a:cs typeface="Helvetica Neue"/>
                <a:sym typeface="Helvetica Neue"/>
              </a:rPr>
              <a:t>Utiliser des espaces communautaires sûrs et fiables</a:t>
            </a:r>
            <a:endParaRPr sz="2000" dirty="0"/>
          </a:p>
          <a:p>
            <a:pPr marL="228600" lvl="0" indent="-228600" algn="l" rtl="0">
              <a:lnSpc>
                <a:spcPct val="90000"/>
              </a:lnSpc>
              <a:spcBef>
                <a:spcPts val="1000"/>
              </a:spcBef>
              <a:spcAft>
                <a:spcPts val="0"/>
              </a:spcAft>
              <a:buClr>
                <a:schemeClr val="accent3"/>
              </a:buClr>
              <a:buSzPts val="2400"/>
              <a:buChar char="•"/>
            </a:pPr>
            <a:r>
              <a:rPr lang="fr-FR" sz="2000" dirty="0">
                <a:latin typeface="Helvetica Neue"/>
                <a:ea typeface="Helvetica Neue"/>
                <a:cs typeface="Helvetica Neue"/>
                <a:sym typeface="Helvetica Neue"/>
              </a:rPr>
              <a:t>Adaptation à l'âge des adolescents, jeunes et moins jeunes</a:t>
            </a:r>
            <a:endParaRPr dirty="0">
              <a:latin typeface="Helvetica Neue"/>
              <a:ea typeface="Helvetica Neue"/>
              <a:cs typeface="Helvetica Neue"/>
              <a:sym typeface="Helvetica Neue"/>
            </a:endParaRPr>
          </a:p>
        </p:txBody>
      </p:sp>
      <p:pic>
        <p:nvPicPr>
          <p:cNvPr id="389" name="Google Shape;389;p19"/>
          <p:cNvPicPr preferRelativeResize="0"/>
          <p:nvPr/>
        </p:nvPicPr>
        <p:blipFill rotWithShape="1">
          <a:blip r:embed="rId3">
            <a:alphaModFix/>
          </a:blip>
          <a:srcRect/>
          <a:stretch/>
        </p:blipFill>
        <p:spPr>
          <a:xfrm>
            <a:off x="235234" y="2894531"/>
            <a:ext cx="4364360" cy="359834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0" y="498390"/>
            <a:ext cx="12191999" cy="1637832"/>
          </a:xfrm>
          <a:prstGeom prst="rect">
            <a:avLst/>
          </a:prstGeom>
          <a:noFill/>
          <a:ln>
            <a:noFill/>
          </a:ln>
        </p:spPr>
        <p:txBody>
          <a:bodyPr spcFirstLastPara="1" wrap="square" lIns="91425" tIns="45700" rIns="91425" bIns="45700" anchor="t" anchorCtr="0">
            <a:normAutofit fontScale="85000" lnSpcReduction="20000"/>
          </a:bodyPr>
          <a:lstStyle/>
          <a:p>
            <a:pPr marL="0" indent="0">
              <a:spcBef>
                <a:spcPts val="0"/>
              </a:spcBef>
              <a:buSzPts val="4000"/>
            </a:pPr>
            <a:r>
              <a:rPr lang="fr-FR" sz="4300" dirty="0"/>
              <a:t>SÉANCE 6 : COMPÉTENCES FONDAMENTALES DES ACTEURS HUMANITAIRES POUR PRÉVENIR ET RÉPONDRE AU TRAVAIL DES ENFANTS (2)</a:t>
            </a:r>
          </a:p>
          <a:p>
            <a:pPr marL="0" lvl="0" indent="0" algn="ctr" rtl="0">
              <a:lnSpc>
                <a:spcPct val="90000"/>
              </a:lnSpc>
              <a:spcBef>
                <a:spcPts val="0"/>
              </a:spcBef>
              <a:spcAft>
                <a:spcPts val="0"/>
              </a:spcAft>
              <a:buClr>
                <a:schemeClr val="lt1"/>
              </a:buClr>
              <a:buSzPts val="4000"/>
              <a:buNone/>
            </a:pPr>
            <a:r>
              <a:rPr lang="fr-FR" sz="3500" dirty="0"/>
              <a:t> </a:t>
            </a:r>
          </a:p>
          <a:p>
            <a:pPr marL="0" lvl="0" indent="0" algn="ctr" rtl="0">
              <a:lnSpc>
                <a:spcPct val="90000"/>
              </a:lnSpc>
              <a:spcBef>
                <a:spcPts val="1000"/>
              </a:spcBef>
              <a:spcAft>
                <a:spcPts val="0"/>
              </a:spcAft>
              <a:buClr>
                <a:schemeClr val="lt1"/>
              </a:buClr>
              <a:buSzPts val="2800"/>
              <a:buNone/>
            </a:pPr>
            <a:endParaRPr dirty="0"/>
          </a:p>
        </p:txBody>
      </p:sp>
      <p:sp>
        <p:nvSpPr>
          <p:cNvPr id="235" name="Google Shape;235;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457200" lvl="0" indent="-279400" algn="l" rtl="0">
              <a:lnSpc>
                <a:spcPct val="90000"/>
              </a:lnSpc>
              <a:spcBef>
                <a:spcPts val="1000"/>
              </a:spcBef>
              <a:spcAft>
                <a:spcPts val="0"/>
              </a:spcAft>
              <a:buClr>
                <a:schemeClr val="lt1"/>
              </a:buClr>
              <a:buSzPts val="2800"/>
              <a:buFont typeface="Arial"/>
              <a:buNone/>
            </a:pPr>
            <a:r>
              <a:rPr lang="en-GB" b="1" dirty="0"/>
              <a:t> </a:t>
            </a:r>
            <a:endParaRPr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ts val="3600"/>
              <a:buFont typeface="Helvetica Neue"/>
              <a:buNone/>
            </a:pPr>
            <a:r>
              <a:rPr lang="fr-FR" dirty="0"/>
              <a:t>OPPORTUNITÉS POUR ATTEINDRE LES ENFANTS EN SITUATION DE TRAVAIL DES ENFANTS</a:t>
            </a:r>
            <a:br>
              <a:rPr lang="en-GB" dirty="0"/>
            </a:br>
            <a:endParaRPr dirty="0"/>
          </a:p>
        </p:txBody>
      </p:sp>
      <p:sp>
        <p:nvSpPr>
          <p:cNvPr id="396" name="Google Shape;396;p20"/>
          <p:cNvSpPr txBox="1">
            <a:spLocks noGrp="1"/>
          </p:cNvSpPr>
          <p:nvPr>
            <p:ph type="body" idx="1"/>
          </p:nvPr>
        </p:nvSpPr>
        <p:spPr>
          <a:xfrm>
            <a:off x="656023" y="1690688"/>
            <a:ext cx="10820015" cy="92939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chemeClr val="accent3"/>
              </a:buClr>
              <a:buSzPts val="2800"/>
              <a:buNone/>
            </a:pPr>
            <a:r>
              <a:rPr lang="fr-FR" sz="2600" dirty="0"/>
              <a:t>APPORTER UN SOUTIEN ADAPTÉ AUX ADOLESCENTES, LUTTER CONTRE LES INÉGALITÉS DE GENRE QUI EN EMPÊCHENT L'ACCÈS</a:t>
            </a:r>
            <a:endParaRPr sz="2600" dirty="0"/>
          </a:p>
        </p:txBody>
      </p:sp>
      <p:sp>
        <p:nvSpPr>
          <p:cNvPr id="397" name="Google Shape;397;p20"/>
          <p:cNvSpPr txBox="1">
            <a:spLocks noGrp="1"/>
          </p:cNvSpPr>
          <p:nvPr>
            <p:ph type="body" idx="2"/>
          </p:nvPr>
        </p:nvSpPr>
        <p:spPr>
          <a:xfrm>
            <a:off x="2921000" y="2743200"/>
            <a:ext cx="9270900" cy="41148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200"/>
              <a:buChar char="•"/>
            </a:pPr>
            <a:r>
              <a:rPr lang="fr-FR" sz="1800" dirty="0">
                <a:latin typeface="Helvetica Neue"/>
                <a:ea typeface="Helvetica Neue"/>
                <a:cs typeface="Helvetica Neue"/>
                <a:sym typeface="Helvetica Neue"/>
              </a:rPr>
              <a:t>Identifier les obstacles spécifiques liés au genre pour les adolescentes</a:t>
            </a:r>
            <a:r>
              <a:rPr lang="en-GB" sz="1800" dirty="0">
                <a:latin typeface="Helvetica Neue"/>
                <a:ea typeface="Helvetica Neue"/>
                <a:cs typeface="Helvetica Neue"/>
                <a:sym typeface="Helvetica Neue"/>
              </a:rPr>
              <a:t>   </a:t>
            </a:r>
            <a:endParaRPr sz="1800" dirty="0"/>
          </a:p>
          <a:p>
            <a:pPr marL="228600" lvl="0" indent="-228600" algn="l" rtl="0">
              <a:lnSpc>
                <a:spcPct val="90000"/>
              </a:lnSpc>
              <a:spcBef>
                <a:spcPts val="1000"/>
              </a:spcBef>
              <a:spcAft>
                <a:spcPts val="0"/>
              </a:spcAft>
              <a:buSzPts val="2200"/>
              <a:buChar char="•"/>
            </a:pPr>
            <a:r>
              <a:rPr lang="fr-FR" sz="1800" dirty="0">
                <a:latin typeface="Helvetica Neue"/>
                <a:ea typeface="Helvetica Neue"/>
                <a:cs typeface="Helvetica Neue"/>
                <a:sym typeface="Helvetica Neue"/>
              </a:rPr>
              <a:t>Relations de confiance avec les familles des filles ; aborder les préoccupations et les risques</a:t>
            </a:r>
            <a:r>
              <a:rPr lang="en-GB" sz="1800" dirty="0">
                <a:latin typeface="Helvetica Neue"/>
                <a:ea typeface="Helvetica Neue"/>
                <a:cs typeface="Helvetica Neue"/>
                <a:sym typeface="Helvetica Neue"/>
              </a:rPr>
              <a:t>  </a:t>
            </a:r>
            <a:endParaRPr sz="1800" dirty="0"/>
          </a:p>
          <a:p>
            <a:pPr marL="228600" lvl="0" indent="-228600" algn="l" rtl="0">
              <a:lnSpc>
                <a:spcPct val="90000"/>
              </a:lnSpc>
              <a:spcBef>
                <a:spcPts val="1000"/>
              </a:spcBef>
              <a:spcAft>
                <a:spcPts val="0"/>
              </a:spcAft>
              <a:buSzPts val="2200"/>
              <a:buChar char="•"/>
            </a:pPr>
            <a:r>
              <a:rPr lang="fr-FR" sz="1800" dirty="0">
                <a:latin typeface="Helvetica Neue"/>
                <a:ea typeface="Helvetica Neue"/>
                <a:cs typeface="Helvetica Neue"/>
                <a:sym typeface="Helvetica Neue"/>
              </a:rPr>
              <a:t>Souligner les avantages de la participation</a:t>
            </a:r>
            <a:endParaRPr sz="1800" dirty="0"/>
          </a:p>
          <a:p>
            <a:pPr marL="228600" lvl="0" indent="-228600" algn="l" rtl="0">
              <a:lnSpc>
                <a:spcPct val="90000"/>
              </a:lnSpc>
              <a:spcBef>
                <a:spcPts val="1000"/>
              </a:spcBef>
              <a:spcAft>
                <a:spcPts val="0"/>
              </a:spcAft>
              <a:buSzPts val="2200"/>
              <a:buChar char="•"/>
            </a:pPr>
            <a:r>
              <a:rPr lang="fr-FR" sz="1800" dirty="0">
                <a:latin typeface="Helvetica Neue"/>
                <a:ea typeface="Helvetica Neue"/>
                <a:cs typeface="Helvetica Neue"/>
                <a:sym typeface="Helvetica Neue"/>
              </a:rPr>
              <a:t>Travailler avec les adolescentes, les modèles féminins, les réseaux sociaux, etc</a:t>
            </a:r>
            <a:r>
              <a:rPr lang="en-GB" sz="1800" dirty="0">
                <a:latin typeface="Helvetica Neue"/>
                <a:ea typeface="Helvetica Neue"/>
                <a:cs typeface="Helvetica Neue"/>
                <a:sym typeface="Helvetica Neue"/>
              </a:rPr>
              <a:t>. </a:t>
            </a:r>
            <a:endParaRPr sz="1800" dirty="0"/>
          </a:p>
          <a:p>
            <a:pPr marL="228600" lvl="0" indent="-228600" algn="l" rtl="0">
              <a:lnSpc>
                <a:spcPct val="90000"/>
              </a:lnSpc>
              <a:spcBef>
                <a:spcPts val="1000"/>
              </a:spcBef>
              <a:spcAft>
                <a:spcPts val="0"/>
              </a:spcAft>
              <a:buSzPts val="2200"/>
              <a:buChar char="•"/>
            </a:pPr>
            <a:r>
              <a:rPr lang="fr-FR" sz="1800" dirty="0">
                <a:latin typeface="Helvetica Neue"/>
                <a:ea typeface="Helvetica Neue"/>
                <a:cs typeface="Helvetica Neue"/>
                <a:sym typeface="Helvetica Neue"/>
              </a:rPr>
              <a:t>Services pour les filles ayant des responsabilités de tuteur, qui sont mariées et/ou qui sont de jeunes mères</a:t>
            </a:r>
            <a:r>
              <a:rPr lang="en-GB" sz="1800" dirty="0">
                <a:latin typeface="Helvetica Neue"/>
                <a:ea typeface="Helvetica Neue"/>
                <a:cs typeface="Helvetica Neue"/>
                <a:sym typeface="Helvetica Neue"/>
              </a:rPr>
              <a:t>   </a:t>
            </a:r>
            <a:endParaRPr sz="1800" dirty="0"/>
          </a:p>
          <a:p>
            <a:pPr marL="228600" lvl="0" indent="-228600" algn="l" rtl="0">
              <a:lnSpc>
                <a:spcPct val="90000"/>
              </a:lnSpc>
              <a:spcBef>
                <a:spcPts val="1000"/>
              </a:spcBef>
              <a:spcAft>
                <a:spcPts val="0"/>
              </a:spcAft>
              <a:buSzPts val="2200"/>
              <a:buChar char="•"/>
            </a:pPr>
            <a:r>
              <a:rPr lang="fr-FR" sz="1800" dirty="0">
                <a:latin typeface="Helvetica Neue"/>
                <a:ea typeface="Helvetica Neue"/>
                <a:cs typeface="Helvetica Neue"/>
                <a:sym typeface="Helvetica Neue"/>
              </a:rPr>
              <a:t>Autonomisation économique, apprentissage social et émotionnel, autoprotection, santé et compétences de vie, SDSR et MHM</a:t>
            </a:r>
            <a:r>
              <a:rPr lang="en-GB" sz="1800" dirty="0">
                <a:latin typeface="Helvetica Neue"/>
                <a:ea typeface="Helvetica Neue"/>
                <a:cs typeface="Helvetica Neue"/>
                <a:sym typeface="Helvetica Neue"/>
              </a:rPr>
              <a:t>  </a:t>
            </a:r>
            <a:endParaRPr sz="1800" dirty="0"/>
          </a:p>
          <a:p>
            <a:pPr marL="228600" lvl="0" indent="-228600" algn="l" rtl="0">
              <a:lnSpc>
                <a:spcPct val="90000"/>
              </a:lnSpc>
              <a:spcBef>
                <a:spcPts val="1000"/>
              </a:spcBef>
              <a:spcAft>
                <a:spcPts val="0"/>
              </a:spcAft>
              <a:buSzPts val="2200"/>
              <a:buChar char="•"/>
            </a:pPr>
            <a:r>
              <a:rPr lang="fr-FR" sz="1800" dirty="0">
                <a:latin typeface="Helvetica Neue"/>
                <a:ea typeface="Helvetica Neue"/>
                <a:cs typeface="Helvetica Neue"/>
                <a:sym typeface="Helvetica Neue"/>
              </a:rPr>
              <a:t>S'attaquer de toute urgence à l'isolement social et aux risques accrus de VSS</a:t>
            </a:r>
            <a:r>
              <a:rPr lang="en-GB" sz="1800" dirty="0">
                <a:latin typeface="Helvetica Neue"/>
                <a:ea typeface="Helvetica Neue"/>
                <a:cs typeface="Helvetica Neue"/>
                <a:sym typeface="Helvetica Neue"/>
              </a:rPr>
              <a:t> </a:t>
            </a:r>
            <a:endParaRPr sz="1800" dirty="0"/>
          </a:p>
          <a:p>
            <a:pPr marL="0" lvl="0" indent="0" algn="l" rtl="0">
              <a:lnSpc>
                <a:spcPct val="90000"/>
              </a:lnSpc>
              <a:spcBef>
                <a:spcPts val="1000"/>
              </a:spcBef>
              <a:spcAft>
                <a:spcPts val="0"/>
              </a:spcAft>
              <a:buSzPts val="1000"/>
              <a:buNone/>
            </a:pPr>
            <a:endParaRPr sz="2200" dirty="0">
              <a:latin typeface="Helvetica Neue"/>
              <a:ea typeface="Helvetica Neue"/>
              <a:cs typeface="Helvetica Neue"/>
              <a:sym typeface="Helvetica Neue"/>
            </a:endParaRPr>
          </a:p>
        </p:txBody>
      </p:sp>
      <p:pic>
        <p:nvPicPr>
          <p:cNvPr id="3" name="Image 2">
            <a:extLst>
              <a:ext uri="{FF2B5EF4-FFF2-40B4-BE49-F238E27FC236}">
                <a16:creationId xmlns:a16="http://schemas.microsoft.com/office/drawing/2014/main" id="{998EEDCF-8C2C-ECDC-5BDA-8B464A24D056}"/>
              </a:ext>
            </a:extLst>
          </p:cNvPr>
          <p:cNvPicPr>
            <a:picLocks noChangeAspect="1"/>
          </p:cNvPicPr>
          <p:nvPr/>
        </p:nvPicPr>
        <p:blipFill>
          <a:blip r:embed="rId3"/>
          <a:stretch>
            <a:fillRect/>
          </a:stretch>
        </p:blipFill>
        <p:spPr>
          <a:xfrm>
            <a:off x="147040" y="2564092"/>
            <a:ext cx="2725469" cy="373279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1"/>
          <p:cNvSpPr txBox="1">
            <a:spLocks noGrp="1"/>
          </p:cNvSpPr>
          <p:nvPr>
            <p:ph type="body" idx="1"/>
          </p:nvPr>
        </p:nvSpPr>
        <p:spPr>
          <a:xfrm>
            <a:off x="3846513" y="158060"/>
            <a:ext cx="5729400" cy="12717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2"/>
              </a:buClr>
              <a:buSzPts val="3200"/>
              <a:buNone/>
            </a:pPr>
            <a:r>
              <a:rPr lang="fr-FR" dirty="0"/>
              <a:t>COMMENT LES SERVICES DISPONIBLES ATTEIGNENT ET SOUTIENNENT LES ENFANTS QUI TRAVAILLENT</a:t>
            </a:r>
          </a:p>
        </p:txBody>
      </p:sp>
      <p:sp>
        <p:nvSpPr>
          <p:cNvPr id="405" name="Google Shape;405;p21"/>
          <p:cNvSpPr txBox="1">
            <a:spLocks noGrp="1"/>
          </p:cNvSpPr>
          <p:nvPr>
            <p:ph type="body" idx="2"/>
          </p:nvPr>
        </p:nvSpPr>
        <p:spPr>
          <a:xfrm>
            <a:off x="3846513" y="1805781"/>
            <a:ext cx="8167687" cy="463113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600"/>
              <a:buChar char="•"/>
            </a:pPr>
            <a:r>
              <a:rPr lang="fr-FR" sz="2200" dirty="0"/>
              <a:t>Dans le même groupe que celui de la première activité, réfléchissez aux services et activités que vous avez identifiés</a:t>
            </a:r>
            <a:r>
              <a:rPr lang="en-GB" sz="2400" dirty="0"/>
              <a:t>. </a:t>
            </a:r>
            <a:endParaRPr sz="2400" dirty="0"/>
          </a:p>
          <a:p>
            <a:pPr marL="228600" lvl="0" indent="-228600" algn="l" rtl="0">
              <a:lnSpc>
                <a:spcPct val="90000"/>
              </a:lnSpc>
              <a:spcBef>
                <a:spcPts val="1000"/>
              </a:spcBef>
              <a:spcAft>
                <a:spcPts val="0"/>
              </a:spcAft>
              <a:buClr>
                <a:schemeClr val="accent4"/>
              </a:buClr>
              <a:buSzPts val="2600"/>
              <a:buChar char="•"/>
            </a:pPr>
            <a:r>
              <a:rPr lang="fr-FR" sz="2200" dirty="0"/>
              <a:t>Identifiez maintenant les différentes manières d'identifier et d'atteindre les enfants qui sont  en situation ou à risque de travail des enfants par le biais des services et activités du secteur ........ :</a:t>
            </a:r>
            <a:endParaRPr sz="2200" dirty="0"/>
          </a:p>
          <a:p>
            <a:pPr marL="685800" lvl="1" indent="-228600" algn="l" rtl="0">
              <a:lnSpc>
                <a:spcPct val="90000"/>
              </a:lnSpc>
              <a:spcBef>
                <a:spcPts val="500"/>
              </a:spcBef>
              <a:spcAft>
                <a:spcPts val="0"/>
              </a:spcAft>
              <a:buSzPts val="2400"/>
              <a:buChar char="•"/>
            </a:pPr>
            <a:r>
              <a:rPr lang="fr-FR" sz="1900" i="1" dirty="0"/>
              <a:t>Comment cela se passe-t-il ? Des efforts particuliers ont-ils été déployés pour identifier ou atteindre les enfants en situation de travail des enfants ? Quelle est l'efficacité de ces efforts ? Quelles sont les lacunes dans l'identification des enfants en situation de travail des enfants ? </a:t>
            </a:r>
            <a:endParaRPr sz="1900" dirty="0"/>
          </a:p>
          <a:p>
            <a:pPr marL="228600" lvl="0" indent="-228600" algn="l" rtl="0">
              <a:lnSpc>
                <a:spcPct val="90000"/>
              </a:lnSpc>
              <a:spcBef>
                <a:spcPts val="1000"/>
              </a:spcBef>
              <a:spcAft>
                <a:spcPts val="0"/>
              </a:spcAft>
              <a:buClr>
                <a:schemeClr val="accent4"/>
              </a:buClr>
              <a:buSzPts val="2600"/>
              <a:buChar char="•"/>
            </a:pPr>
            <a:r>
              <a:rPr lang="fr-FR" sz="2200" dirty="0"/>
              <a:t>Ecrivez vos réponses sur l'identification sur une note autocollante de couleur, et les réponses sur l'inclusion/portée sur une autre note autocollante de couleur</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Vous disposez de 10 à 15 minutes</a:t>
            </a:r>
            <a:r>
              <a:rPr lang="en-GB" sz="2200" dirty="0"/>
              <a:t>. </a:t>
            </a:r>
            <a:endParaRPr sz="2200" dirty="0"/>
          </a:p>
        </p:txBody>
      </p:sp>
      <p:sp>
        <p:nvSpPr>
          <p:cNvPr id="406" name="Google Shape;406;p21"/>
          <p:cNvSpPr txBox="1">
            <a:spLocks noGrp="1"/>
          </p:cNvSpPr>
          <p:nvPr>
            <p:ph type="body" idx="3"/>
          </p:nvPr>
        </p:nvSpPr>
        <p:spPr>
          <a:xfrm>
            <a:off x="378667" y="711867"/>
            <a:ext cx="2970847" cy="21288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ct val="100000"/>
              <a:buNone/>
            </a:pPr>
            <a:r>
              <a:rPr lang="en-GB" dirty="0"/>
              <a:t>ACTIVITÉ</a:t>
            </a:r>
            <a:endParaRPr dirty="0"/>
          </a:p>
          <a:p>
            <a:pPr marL="0" lvl="0" indent="0" algn="l" rtl="0">
              <a:lnSpc>
                <a:spcPct val="90000"/>
              </a:lnSpc>
              <a:spcBef>
                <a:spcPts val="1000"/>
              </a:spcBef>
              <a:spcAft>
                <a:spcPts val="0"/>
              </a:spcAft>
              <a:buClr>
                <a:schemeClr val="lt1"/>
              </a:buClr>
              <a:buSzPct val="100000"/>
              <a:buNone/>
            </a:pPr>
            <a:endParaRPr dirty="0"/>
          </a:p>
          <a:p>
            <a:pPr marL="0" lvl="0" indent="0" algn="l" rtl="0">
              <a:lnSpc>
                <a:spcPct val="90000"/>
              </a:lnSpc>
              <a:spcBef>
                <a:spcPts val="1000"/>
              </a:spcBef>
              <a:spcAft>
                <a:spcPts val="0"/>
              </a:spcAft>
              <a:buClr>
                <a:schemeClr val="lt1"/>
              </a:buClr>
              <a:buSzPct val="100000"/>
              <a:buNone/>
            </a:pPr>
            <a:r>
              <a:rPr lang="en-GB" dirty="0"/>
              <a:t>PARTIE 1</a:t>
            </a:r>
            <a:endParaRPr dirty="0"/>
          </a:p>
          <a:p>
            <a:pPr marL="0" lvl="0" indent="0" algn="l" rtl="0">
              <a:lnSpc>
                <a:spcPct val="90000"/>
              </a:lnSpc>
              <a:spcBef>
                <a:spcPts val="1000"/>
              </a:spcBef>
              <a:spcAft>
                <a:spcPts val="0"/>
              </a:spcAft>
              <a:buClr>
                <a:schemeClr val="lt1"/>
              </a:buClr>
              <a:buSzPct val="100000"/>
              <a:buNone/>
            </a:pPr>
            <a:endParaRPr dirty="0"/>
          </a:p>
          <a:p>
            <a:pPr marL="0" lvl="0" indent="0" algn="l" rtl="0">
              <a:lnSpc>
                <a:spcPct val="90000"/>
              </a:lnSpc>
              <a:spcBef>
                <a:spcPts val="1000"/>
              </a:spcBef>
              <a:spcAft>
                <a:spcPts val="0"/>
              </a:spcAft>
              <a:buClr>
                <a:schemeClr val="lt1"/>
              </a:buClr>
              <a:buSzPct val="100000"/>
              <a:buNone/>
            </a:pPr>
            <a:endParaRPr dirty="0"/>
          </a:p>
        </p:txBody>
      </p:sp>
      <p:pic>
        <p:nvPicPr>
          <p:cNvPr id="407" name="Google Shape;407;p21"/>
          <p:cNvPicPr preferRelativeResize="0"/>
          <p:nvPr/>
        </p:nvPicPr>
        <p:blipFill rotWithShape="1">
          <a:blip r:embed="rId3">
            <a:alphaModFix/>
          </a:blip>
          <a:srcRect/>
          <a:stretch/>
        </p:blipFill>
        <p:spPr>
          <a:xfrm>
            <a:off x="9525000" y="18179"/>
            <a:ext cx="2670792" cy="267079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2"/>
          <p:cNvSpPr txBox="1">
            <a:spLocks noGrp="1"/>
          </p:cNvSpPr>
          <p:nvPr>
            <p:ph type="body" idx="1"/>
          </p:nvPr>
        </p:nvSpPr>
        <p:spPr>
          <a:xfrm>
            <a:off x="3791913" y="172310"/>
            <a:ext cx="5729400" cy="12717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2"/>
              </a:buClr>
              <a:buSzPts val="3200"/>
              <a:buNone/>
            </a:pPr>
            <a:r>
              <a:rPr lang="fr-FR" dirty="0"/>
              <a:t>COMMENT LES SERVICES DISPONIBLES ATTEIGNENT ET SOUTIENNENT LES ENFANTS QUI TRAVAILLENT</a:t>
            </a:r>
          </a:p>
        </p:txBody>
      </p:sp>
      <p:sp>
        <p:nvSpPr>
          <p:cNvPr id="414" name="Google Shape;414;p22"/>
          <p:cNvSpPr txBox="1">
            <a:spLocks noGrp="1"/>
          </p:cNvSpPr>
          <p:nvPr>
            <p:ph type="body" idx="2"/>
          </p:nvPr>
        </p:nvSpPr>
        <p:spPr>
          <a:xfrm>
            <a:off x="3896836" y="2095578"/>
            <a:ext cx="7916497"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600"/>
              <a:buChar char="•"/>
            </a:pPr>
            <a:r>
              <a:rPr lang="fr-FR" sz="2200" dirty="0"/>
              <a:t>Identifier les différents moyens par lesquels les enfants qui sont ou risquent d'être astreints au travail des enfants sont identifiés et inclus dans les services et activités des autres secteurs :</a:t>
            </a:r>
            <a:endParaRPr sz="2200" dirty="0"/>
          </a:p>
          <a:p>
            <a:pPr marL="685800" lvl="1" indent="-228600" algn="l" rtl="0">
              <a:lnSpc>
                <a:spcPct val="90000"/>
              </a:lnSpc>
              <a:spcBef>
                <a:spcPts val="500"/>
              </a:spcBef>
              <a:spcAft>
                <a:spcPts val="0"/>
              </a:spcAft>
              <a:buSzPts val="2400"/>
              <a:buChar char="•"/>
            </a:pPr>
            <a:r>
              <a:rPr lang="fr-FR" sz="2000" i="1" dirty="0"/>
              <a:t>Comment cela se passe-t-il ? Des efforts particuliers sont-ils déployés pour identifier ou atteindre les enfants en situation de travail des enfants ? Quelle est l'efficacité de ces efforts ? Quelles sont les lacunes dans l'identification des enfants astreints au travail des enfants ?</a:t>
            </a:r>
            <a:endParaRPr sz="2000" dirty="0"/>
          </a:p>
          <a:p>
            <a:pPr marL="228600" lvl="0" indent="-228600" algn="l" rtl="0">
              <a:lnSpc>
                <a:spcPct val="90000"/>
              </a:lnSpc>
              <a:spcBef>
                <a:spcPts val="1000"/>
              </a:spcBef>
              <a:spcAft>
                <a:spcPts val="0"/>
              </a:spcAft>
              <a:buClr>
                <a:schemeClr val="accent4"/>
              </a:buClr>
              <a:buSzPts val="2600"/>
              <a:buChar char="•"/>
            </a:pPr>
            <a:r>
              <a:rPr lang="fr-FR" sz="2200" dirty="0"/>
              <a:t>Ecrivez vos réponses sur l'identification sur une note autocollante de couleur, et les réponses sur la portée/inclusion sur une autre note autocollante de couleur</a:t>
            </a:r>
            <a:r>
              <a:rPr lang="en-GB" sz="2200" dirty="0"/>
              <a:t>. </a:t>
            </a:r>
            <a:endParaRPr sz="2200" dirty="0"/>
          </a:p>
          <a:p>
            <a:pPr marL="228600" lvl="0" indent="-228600" algn="l" rtl="0">
              <a:lnSpc>
                <a:spcPct val="90000"/>
              </a:lnSpc>
              <a:spcBef>
                <a:spcPts val="1000"/>
              </a:spcBef>
              <a:spcAft>
                <a:spcPts val="0"/>
              </a:spcAft>
              <a:buClr>
                <a:schemeClr val="accent4"/>
              </a:buClr>
              <a:buSzPts val="2600"/>
              <a:buChar char="•"/>
            </a:pPr>
            <a:r>
              <a:rPr lang="fr-FR" sz="2200" dirty="0"/>
              <a:t>N'oubliez pas de noter les différents secteurs</a:t>
            </a:r>
            <a:r>
              <a:rPr lang="en-GB" sz="2200" dirty="0"/>
              <a:t>. </a:t>
            </a:r>
            <a:endParaRPr sz="2200" dirty="0"/>
          </a:p>
          <a:p>
            <a:pPr marL="228600" lvl="0" indent="-76200" algn="l" rtl="0">
              <a:lnSpc>
                <a:spcPct val="90000"/>
              </a:lnSpc>
              <a:spcBef>
                <a:spcPts val="1000"/>
              </a:spcBef>
              <a:spcAft>
                <a:spcPts val="0"/>
              </a:spcAft>
              <a:buClr>
                <a:schemeClr val="accent4"/>
              </a:buClr>
              <a:buSzPts val="2400"/>
              <a:buNone/>
            </a:pPr>
            <a:endParaRPr sz="2400" dirty="0"/>
          </a:p>
          <a:p>
            <a:pPr marL="228600" lvl="0" indent="-76200" algn="l" rtl="0">
              <a:lnSpc>
                <a:spcPct val="90000"/>
              </a:lnSpc>
              <a:spcBef>
                <a:spcPts val="1000"/>
              </a:spcBef>
              <a:spcAft>
                <a:spcPts val="0"/>
              </a:spcAft>
              <a:buClr>
                <a:schemeClr val="accent4"/>
              </a:buClr>
              <a:buSzPts val="2400"/>
              <a:buNone/>
            </a:pPr>
            <a:endParaRPr sz="2400" dirty="0"/>
          </a:p>
        </p:txBody>
      </p:sp>
      <p:sp>
        <p:nvSpPr>
          <p:cNvPr id="415" name="Google Shape;415;p22"/>
          <p:cNvSpPr txBox="1">
            <a:spLocks noGrp="1"/>
          </p:cNvSpPr>
          <p:nvPr>
            <p:ph type="body" idx="3"/>
          </p:nvPr>
        </p:nvSpPr>
        <p:spPr>
          <a:xfrm>
            <a:off x="378667" y="711867"/>
            <a:ext cx="2970847" cy="21288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ct val="100000"/>
              <a:buNone/>
            </a:pPr>
            <a:r>
              <a:rPr lang="en-GB" dirty="0"/>
              <a:t>ACTIVITÉ</a:t>
            </a:r>
            <a:endParaRPr dirty="0"/>
          </a:p>
          <a:p>
            <a:pPr marL="0" lvl="0" indent="0" algn="l" rtl="0">
              <a:lnSpc>
                <a:spcPct val="90000"/>
              </a:lnSpc>
              <a:spcBef>
                <a:spcPts val="1000"/>
              </a:spcBef>
              <a:spcAft>
                <a:spcPts val="0"/>
              </a:spcAft>
              <a:buClr>
                <a:schemeClr val="lt1"/>
              </a:buClr>
              <a:buSzPct val="100000"/>
              <a:buNone/>
            </a:pPr>
            <a:endParaRPr dirty="0"/>
          </a:p>
          <a:p>
            <a:pPr marL="0" lvl="0" indent="0" algn="l" rtl="0">
              <a:lnSpc>
                <a:spcPct val="90000"/>
              </a:lnSpc>
              <a:spcBef>
                <a:spcPts val="1000"/>
              </a:spcBef>
              <a:spcAft>
                <a:spcPts val="0"/>
              </a:spcAft>
              <a:buClr>
                <a:schemeClr val="lt1"/>
              </a:buClr>
              <a:buSzPct val="100000"/>
              <a:buNone/>
            </a:pPr>
            <a:r>
              <a:rPr lang="en-GB" dirty="0"/>
              <a:t>PARTIE 2</a:t>
            </a:r>
            <a:endParaRPr dirty="0"/>
          </a:p>
          <a:p>
            <a:pPr marL="0" lvl="0" indent="0" algn="l" rtl="0">
              <a:lnSpc>
                <a:spcPct val="90000"/>
              </a:lnSpc>
              <a:spcBef>
                <a:spcPts val="1000"/>
              </a:spcBef>
              <a:spcAft>
                <a:spcPts val="0"/>
              </a:spcAft>
              <a:buClr>
                <a:schemeClr val="lt1"/>
              </a:buClr>
              <a:buSzPct val="100000"/>
              <a:buNone/>
            </a:pPr>
            <a:endParaRPr dirty="0"/>
          </a:p>
          <a:p>
            <a:pPr marL="0" lvl="0" indent="0" algn="l" rtl="0">
              <a:lnSpc>
                <a:spcPct val="90000"/>
              </a:lnSpc>
              <a:spcBef>
                <a:spcPts val="1000"/>
              </a:spcBef>
              <a:spcAft>
                <a:spcPts val="0"/>
              </a:spcAft>
              <a:buClr>
                <a:schemeClr val="lt1"/>
              </a:buClr>
              <a:buSzPct val="100000"/>
              <a:buNone/>
            </a:pPr>
            <a:endParaRPr dirty="0"/>
          </a:p>
        </p:txBody>
      </p:sp>
      <p:pic>
        <p:nvPicPr>
          <p:cNvPr id="416" name="Google Shape;416;p22"/>
          <p:cNvPicPr preferRelativeResize="0"/>
          <p:nvPr/>
        </p:nvPicPr>
        <p:blipFill rotWithShape="1">
          <a:blip r:embed="rId3">
            <a:alphaModFix/>
          </a:blip>
          <a:srcRect/>
          <a:stretch/>
        </p:blipFill>
        <p:spPr>
          <a:xfrm>
            <a:off x="9521332" y="-7"/>
            <a:ext cx="2670792" cy="282252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3"/>
          <p:cNvSpPr txBox="1">
            <a:spLocks noGrp="1"/>
          </p:cNvSpPr>
          <p:nvPr>
            <p:ph type="title"/>
          </p:nvPr>
        </p:nvSpPr>
        <p:spPr>
          <a:xfrm>
            <a:off x="656023" y="365125"/>
            <a:ext cx="8865184"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4"/>
              </a:buClr>
              <a:buSzPts val="3400"/>
              <a:buFont typeface="Helvetica Neue"/>
              <a:buNone/>
            </a:pPr>
            <a:r>
              <a:rPr lang="fr-FR" sz="3000" dirty="0"/>
              <a:t>ACTIVITÉ : COMPRENDRE COMMENT LES ENFANTS EN SITUATION DE TRAVAIL DES ENFANTS ACCÈDENT AUX SERVICES HUMANITAIRES</a:t>
            </a:r>
            <a:endParaRPr sz="3000" dirty="0"/>
          </a:p>
        </p:txBody>
      </p:sp>
      <p:sp>
        <p:nvSpPr>
          <p:cNvPr id="423" name="Google Shape;423;p23"/>
          <p:cNvSpPr txBox="1">
            <a:spLocks noGrp="1"/>
          </p:cNvSpPr>
          <p:nvPr>
            <p:ph type="body" idx="1"/>
          </p:nvPr>
        </p:nvSpPr>
        <p:spPr>
          <a:xfrm>
            <a:off x="685992" y="1938337"/>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spcBef>
                <a:spcPts val="0"/>
              </a:spcBef>
            </a:pPr>
            <a:r>
              <a:rPr lang="fr-FR" dirty="0"/>
              <a:t>Dans des groupes différents, lisez l'étude de cas</a:t>
            </a:r>
            <a:endParaRPr dirty="0"/>
          </a:p>
        </p:txBody>
      </p:sp>
      <p:sp>
        <p:nvSpPr>
          <p:cNvPr id="424" name="Google Shape;424;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Identifiez les raisons pour lesquelles cet enfant n'est pas en mesure d'accéder aux services et au soutien dont il a besoin pour éviter qu'il ne soit astreint au travail des enfants</a:t>
            </a:r>
            <a:r>
              <a:rPr lang="en-GB" dirty="0"/>
              <a:t>. </a:t>
            </a:r>
            <a:endParaRPr dirty="0"/>
          </a:p>
          <a:p>
            <a:pPr marL="228600" lvl="0" indent="-228600" algn="l" rtl="0">
              <a:lnSpc>
                <a:spcPct val="90000"/>
              </a:lnSpc>
              <a:spcBef>
                <a:spcPts val="1000"/>
              </a:spcBef>
              <a:spcAft>
                <a:spcPts val="0"/>
              </a:spcAft>
              <a:buSzPts val="2800"/>
              <a:buChar char="•"/>
            </a:pPr>
            <a:r>
              <a:rPr lang="fr-FR" dirty="0"/>
              <a:t>Identifiez quelques actions concrètes qui pourraient aider cet enfant à mieux accéder aux activités et au soutien humanitaires</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Vous avez 15 minutes pour en discuter dans votre groupe, avant de faire un compte rendu en plénière</a:t>
            </a:r>
            <a:r>
              <a:rPr lang="en-GB" dirty="0"/>
              <a:t>.</a:t>
            </a:r>
            <a:endParaRPr dirty="0"/>
          </a:p>
        </p:txBody>
      </p:sp>
      <p:pic>
        <p:nvPicPr>
          <p:cNvPr id="425" name="Google Shape;425;p23"/>
          <p:cNvPicPr preferRelativeResize="0"/>
          <p:nvPr/>
        </p:nvPicPr>
        <p:blipFill rotWithShape="1">
          <a:blip r:embed="rId3">
            <a:alphaModFix/>
          </a:blip>
          <a:srcRect/>
          <a:stretch/>
        </p:blipFill>
        <p:spPr>
          <a:xfrm>
            <a:off x="9521207" y="-331739"/>
            <a:ext cx="2670793" cy="28225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24"/>
          <p:cNvSpPr txBox="1">
            <a:spLocks noGrp="1"/>
          </p:cNvSpPr>
          <p:nvPr>
            <p:ph type="body" idx="1"/>
          </p:nvPr>
        </p:nvSpPr>
        <p:spPr>
          <a:xfrm>
            <a:off x="4100513" y="528639"/>
            <a:ext cx="7300912" cy="75152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26794"/>
              </a:buClr>
              <a:buSzPts val="4000"/>
              <a:buNone/>
            </a:pPr>
            <a:r>
              <a:rPr lang="en-GB" sz="4000" dirty="0"/>
              <a:t>MESSAGES CLÉS</a:t>
            </a:r>
            <a:endParaRPr dirty="0"/>
          </a:p>
        </p:txBody>
      </p:sp>
      <p:sp>
        <p:nvSpPr>
          <p:cNvPr id="432" name="Google Shape;432;p24"/>
          <p:cNvSpPr txBox="1">
            <a:spLocks noGrp="1"/>
          </p:cNvSpPr>
          <p:nvPr>
            <p:ph type="body" idx="2"/>
          </p:nvPr>
        </p:nvSpPr>
        <p:spPr>
          <a:xfrm>
            <a:off x="4100513" y="1543792"/>
            <a:ext cx="7659687" cy="5039570"/>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800"/>
              <a:buChar char="•"/>
            </a:pPr>
            <a:r>
              <a:rPr lang="fr-FR" sz="2600" dirty="0"/>
              <a:t>Le travail des enfants peut être identifié à travers un large éventail de points de contact qui traversent différents secteurs et systèmes</a:t>
            </a:r>
            <a:r>
              <a:rPr lang="en-GB" sz="2600" dirty="0"/>
              <a:t>. </a:t>
            </a:r>
            <a:endParaRPr sz="2600" dirty="0"/>
          </a:p>
          <a:p>
            <a:pPr marL="228600" lvl="0" indent="-228600" algn="l" rtl="0">
              <a:lnSpc>
                <a:spcPct val="90000"/>
              </a:lnSpc>
              <a:spcBef>
                <a:spcPts val="1000"/>
              </a:spcBef>
              <a:spcAft>
                <a:spcPts val="0"/>
              </a:spcAft>
              <a:buSzPts val="2800"/>
              <a:buChar char="•"/>
            </a:pPr>
            <a:r>
              <a:rPr lang="fr-FR" sz="2600" dirty="0"/>
              <a:t>Des voies de référencement multisectorielles coordonnées et sûres avec des points d'entrée clairs sont nécessaires</a:t>
            </a:r>
            <a:r>
              <a:rPr lang="en-GB" sz="2600" dirty="0"/>
              <a:t>.  </a:t>
            </a:r>
            <a:endParaRPr sz="2600" dirty="0"/>
          </a:p>
          <a:p>
            <a:pPr marL="228600" lvl="0" indent="-228600" algn="l" rtl="0">
              <a:lnSpc>
                <a:spcPct val="90000"/>
              </a:lnSpc>
              <a:spcBef>
                <a:spcPts val="1000"/>
              </a:spcBef>
              <a:spcAft>
                <a:spcPts val="0"/>
              </a:spcAft>
              <a:buSzPts val="2800"/>
              <a:buChar char="•"/>
            </a:pPr>
            <a:r>
              <a:rPr lang="fr-FR" sz="2600" dirty="0"/>
              <a:t>Connaître les signes avant-coureurs du travail des enfants et de ses pires formes, comprendre les risques et effectuer des référencements sûrs vers les services appropriés</a:t>
            </a:r>
            <a:r>
              <a:rPr lang="en-GB" sz="2600" dirty="0"/>
              <a:t>. </a:t>
            </a:r>
            <a:endParaRPr sz="2600" dirty="0"/>
          </a:p>
          <a:p>
            <a:pPr marL="228600" lvl="0" indent="-228600" algn="l" rtl="0">
              <a:lnSpc>
                <a:spcPct val="90000"/>
              </a:lnSpc>
              <a:spcBef>
                <a:spcPts val="1000"/>
              </a:spcBef>
              <a:spcAft>
                <a:spcPts val="0"/>
              </a:spcAft>
              <a:buSzPts val="2800"/>
              <a:buChar char="•"/>
            </a:pPr>
            <a:r>
              <a:rPr lang="fr-FR" sz="2600" dirty="0"/>
              <a:t>Créer des opportunités pour soutenir et atteindre les enfants en situation ou à risque de travail des enfants</a:t>
            </a:r>
            <a:r>
              <a:rPr lang="en-GB" sz="2600" dirty="0"/>
              <a:t>. </a:t>
            </a:r>
            <a:endParaRPr sz="2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304800" y="2960482"/>
            <a:ext cx="11364685" cy="3806078"/>
          </a:xfrm>
          <a:prstGeom prst="rect">
            <a:avLst/>
          </a:prstGeom>
          <a:noFill/>
          <a:ln>
            <a:noFill/>
          </a:ln>
        </p:spPr>
        <p:txBody>
          <a:bodyPr spcFirstLastPara="1" wrap="square" lIns="91425" tIns="45700" rIns="91425" bIns="45700" anchor="t" anchorCtr="0">
            <a:noAutofit/>
          </a:bodyPr>
          <a:lstStyle/>
          <a:p>
            <a:pPr marL="457200" lvl="0" indent="-387350" algn="l" rtl="0">
              <a:lnSpc>
                <a:spcPct val="100000"/>
              </a:lnSpc>
              <a:spcBef>
                <a:spcPts val="600"/>
              </a:spcBef>
              <a:spcAft>
                <a:spcPts val="0"/>
              </a:spcAft>
              <a:buSzPts val="2500"/>
              <a:buFont typeface="Helvetica Neue"/>
              <a:buChar char="●"/>
            </a:pPr>
            <a:r>
              <a:rPr lang="fr-FR" sz="2000" dirty="0"/>
              <a:t>Décrire quelques façons dont les enfants qui sont en situation de travail des enfants peuvent être identifiés par les services humanitaires et référés en toute sécurité à des services plus spécialisés dans le contexte</a:t>
            </a:r>
            <a:r>
              <a:rPr lang="en-GB" sz="2000" dirty="0"/>
              <a:t> </a:t>
            </a:r>
            <a:endParaRPr sz="2000" dirty="0"/>
          </a:p>
          <a:p>
            <a:pPr marL="457200" lvl="0" indent="-387350" algn="l" rtl="0">
              <a:lnSpc>
                <a:spcPct val="100000"/>
              </a:lnSpc>
              <a:spcBef>
                <a:spcPts val="0"/>
              </a:spcBef>
              <a:spcAft>
                <a:spcPts val="0"/>
              </a:spcAft>
              <a:buSzPts val="2500"/>
              <a:buFont typeface="Helvetica Neue"/>
              <a:buChar char="●"/>
            </a:pPr>
            <a:r>
              <a:rPr lang="fr-FR" sz="2000" dirty="0"/>
              <a:t>Évaluer votre propre approche de programmation afin d'identifier 4 défis pour atteindre les enfants qui sont en situation de travail des enfants</a:t>
            </a:r>
            <a:r>
              <a:rPr lang="en-GB" sz="2000" dirty="0"/>
              <a:t> </a:t>
            </a:r>
            <a:endParaRPr sz="2000" dirty="0"/>
          </a:p>
          <a:p>
            <a:pPr marL="457200" lvl="0" indent="-387350" algn="l" rtl="0">
              <a:lnSpc>
                <a:spcPct val="100000"/>
              </a:lnSpc>
              <a:spcBef>
                <a:spcPts val="0"/>
              </a:spcBef>
              <a:spcAft>
                <a:spcPts val="0"/>
              </a:spcAft>
              <a:buSzPts val="2500"/>
              <a:buFont typeface="Helvetica Neue"/>
              <a:buChar char="●"/>
            </a:pPr>
            <a:r>
              <a:rPr lang="fr-FR" sz="2000" dirty="0"/>
              <a:t>Évaluer votre propre approche de programmation pour identifier 4 améliorations qui peuvent être apportées pour mieux atteindre les enfants qui sont en situation de travail des enfants</a:t>
            </a:r>
            <a:r>
              <a:rPr lang="en-GB" sz="2000" dirty="0"/>
              <a:t> </a:t>
            </a:r>
            <a:endParaRPr sz="2000" dirty="0"/>
          </a:p>
          <a:p>
            <a:pPr marL="457200" lvl="0" indent="-387350" algn="l" rtl="0">
              <a:lnSpc>
                <a:spcPct val="100000"/>
              </a:lnSpc>
              <a:spcBef>
                <a:spcPts val="0"/>
              </a:spcBef>
              <a:spcAft>
                <a:spcPts val="600"/>
              </a:spcAft>
              <a:buSzPts val="2500"/>
              <a:buFont typeface="Helvetica Neue"/>
              <a:buChar char="●"/>
            </a:pPr>
            <a:r>
              <a:rPr lang="fr-FR" sz="2000" dirty="0"/>
              <a:t>Identifier les adaptations potentielles des programmes humanitaires dans les situations de déplacement afin de mieux répondre aux besoins des enfants qui sont en situation de travail des enfants ou à risque de l'être </a:t>
            </a:r>
            <a:endParaRPr sz="2000"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3" name="Google Shape;243;p3"/>
          <p:cNvSpPr txBox="1"/>
          <p:nvPr/>
        </p:nvSpPr>
        <p:spPr>
          <a:xfrm>
            <a:off x="348343" y="813110"/>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 LES OBJECTIFS VISÉS  </a:t>
            </a:r>
            <a:endParaRPr dirty="0"/>
          </a:p>
          <a:p>
            <a:pPr algn="ctr">
              <a:lnSpc>
                <a:spcPct val="90000"/>
              </a:lnSpc>
              <a:spcBef>
                <a:spcPts val="1000"/>
              </a:spcBef>
              <a:buClr>
                <a:schemeClr val="lt1"/>
              </a:buClr>
              <a:buSzPts val="3000"/>
            </a:pPr>
            <a:r>
              <a:rPr lang="fr-FR" sz="3000" dirty="0">
                <a:solidFill>
                  <a:schemeClr val="lt1"/>
                </a:solidFill>
                <a:latin typeface="Helvetica Neue"/>
                <a:ea typeface="Helvetica Neue"/>
                <a:cs typeface="Helvetica Neue"/>
                <a:sym typeface="Helvetica Neue"/>
              </a:rPr>
              <a:t>À la fin de la séance, vous serez en mesure de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endParaRPr dirty="0"/>
          </a:p>
        </p:txBody>
      </p:sp>
      <p:sp>
        <p:nvSpPr>
          <p:cNvPr id="250" name="Google Shape;250;p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400"/>
              <a:buNone/>
            </a:pPr>
            <a:endParaRPr dirty="0"/>
          </a:p>
        </p:txBody>
      </p:sp>
      <p:sp>
        <p:nvSpPr>
          <p:cNvPr id="251" name="Google Shape;251;p4"/>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dirty="0">
                <a:solidFill>
                  <a:schemeClr val="dk1"/>
                </a:solidFill>
                <a:latin typeface="Arial"/>
                <a:ea typeface="Arial"/>
                <a:cs typeface="Arial"/>
                <a:sym typeface="Arial"/>
              </a:rPr>
              <a:t> </a:t>
            </a:r>
            <a:br>
              <a:rPr lang="en-GB" sz="1000" b="1" i="0" u="none" strike="noStrike" cap="none" dirty="0">
                <a:solidFill>
                  <a:schemeClr val="dk1"/>
                </a:solidFill>
                <a:latin typeface="Arial"/>
                <a:ea typeface="Arial"/>
                <a:cs typeface="Arial"/>
                <a:sym typeface="Arial"/>
              </a:rPr>
            </a:br>
            <a:endParaRPr sz="1800" b="0" i="0" u="none" strike="noStrike" cap="none" dirty="0">
              <a:solidFill>
                <a:schemeClr val="dk1"/>
              </a:solidFill>
              <a:latin typeface="Arial"/>
              <a:ea typeface="Arial"/>
              <a:cs typeface="Arial"/>
              <a:sym typeface="Arial"/>
            </a:endParaRPr>
          </a:p>
        </p:txBody>
      </p:sp>
      <p:grpSp>
        <p:nvGrpSpPr>
          <p:cNvPr id="252" name="Google Shape;252;p4"/>
          <p:cNvGrpSpPr/>
          <p:nvPr/>
        </p:nvGrpSpPr>
        <p:grpSpPr>
          <a:xfrm>
            <a:off x="88490" y="1124200"/>
            <a:ext cx="3936958" cy="3644209"/>
            <a:chOff x="1591579" y="0"/>
            <a:chExt cx="3821354" cy="3821354"/>
          </a:xfrm>
        </p:grpSpPr>
        <p:sp>
          <p:nvSpPr>
            <p:cNvPr id="253" name="Google Shape;253;p4"/>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4" name="Google Shape;254;p4"/>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Société</a:t>
              </a:r>
              <a:endParaRPr lang="en-GB" sz="15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55" name="Google Shape;255;p4"/>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6" name="Google Shape;256;p4"/>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56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57" name="Google Shape;257;p4"/>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8" name="Google Shape;258;p4"/>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Famille</a:t>
              </a:r>
              <a:endParaRPr lang="en-GB" sz="14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400"/>
                <a:buFont typeface="Calibri"/>
                <a:buNone/>
              </a:pPr>
              <a:endParaRPr sz="1400" b="0" i="0" u="none" strike="noStrike" cap="none" dirty="0">
                <a:solidFill>
                  <a:schemeClr val="lt1"/>
                </a:solidFill>
                <a:latin typeface="Calibri"/>
                <a:ea typeface="Calibri"/>
                <a:cs typeface="Calibri"/>
                <a:sym typeface="Calibri"/>
              </a:endParaRPr>
            </a:p>
          </p:txBody>
        </p:sp>
        <p:sp>
          <p:nvSpPr>
            <p:cNvPr id="259" name="Google Shape;259;p4"/>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0" name="Google Shape;260;p4"/>
            <p:cNvSpPr txBox="1"/>
            <p:nvPr/>
          </p:nvSpPr>
          <p:spPr>
            <a:xfrm>
              <a:off x="2945770" y="2674947"/>
              <a:ext cx="1080842" cy="76427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Enfant</a:t>
              </a: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261" name="Google Shape;261;p4"/>
          <p:cNvSpPr txBox="1"/>
          <p:nvPr/>
        </p:nvSpPr>
        <p:spPr>
          <a:xfrm>
            <a:off x="3293032" y="1524744"/>
            <a:ext cx="8898964" cy="1061789"/>
          </a:xfrm>
          <a:prstGeom prst="rect">
            <a:avLst/>
          </a:prstGeom>
          <a:solidFill>
            <a:schemeClr val="accent2"/>
          </a:solidFill>
          <a:ln>
            <a:noFill/>
          </a:ln>
        </p:spPr>
        <p:txBody>
          <a:bodyPr spcFirstLastPara="1" wrap="square" lIns="91425" tIns="45700" rIns="91425" bIns="45700" anchor="t" anchorCtr="0">
            <a:spAutoFit/>
          </a:bodyPr>
          <a:lstStyle/>
          <a:p>
            <a:pPr marL="635000" marR="0" lvl="1" indent="-358775" algn="l" rtl="0">
              <a:spcBef>
                <a:spcPts val="0"/>
              </a:spcBef>
              <a:spcAft>
                <a:spcPts val="0"/>
              </a:spcAft>
              <a:buClr>
                <a:schemeClr val="lt1"/>
              </a:buClr>
              <a:buSzPts val="2000"/>
              <a:buFont typeface="Arial"/>
              <a:buChar char="•"/>
            </a:pPr>
            <a:r>
              <a:rPr lang="fr-FR" sz="1500" spc="-1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Cadre législatif solide pour le travail des enfants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Services gouvernementaux fonctionnels et dotés de ressources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Systèmes de gestion de l'information sur le travail des enfants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Coordination entre les secteurs et les agences </a:t>
            </a:r>
            <a:endParaRPr sz="1500" dirty="0">
              <a:latin typeface="Calibri" panose="020F0502020204030204" pitchFamily="34" charset="0"/>
              <a:cs typeface="Calibri" panose="020F0502020204030204" pitchFamily="34" charset="0"/>
            </a:endParaRPr>
          </a:p>
          <a:p>
            <a:pPr marL="635000" marR="0" lvl="1" indent="-244475" algn="l"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62" name="Google Shape;262;p4"/>
          <p:cNvSpPr txBox="1"/>
          <p:nvPr/>
        </p:nvSpPr>
        <p:spPr>
          <a:xfrm>
            <a:off x="3135082" y="2372597"/>
            <a:ext cx="9056914" cy="830956"/>
          </a:xfrm>
          <a:prstGeom prst="rect">
            <a:avLst/>
          </a:prstGeom>
          <a:solidFill>
            <a:srgbClr val="97467D"/>
          </a:solidFill>
          <a:ln>
            <a:noFill/>
          </a:ln>
        </p:spPr>
        <p:txBody>
          <a:bodyPr spcFirstLastPara="1" wrap="square" lIns="91425" tIns="45700" rIns="91425" bIns="45700" anchor="t" anchorCtr="0">
            <a:spAutoFit/>
          </a:bodyPr>
          <a:lstStyle/>
          <a:p>
            <a:pPr marL="742950" lvl="1" indent="-287338">
              <a:buClr>
                <a:schemeClr val="lt1"/>
              </a:buClr>
              <a:buSzPts val="2000"/>
              <a:buFont typeface="Arial"/>
              <a:buChar char="•"/>
            </a:pPr>
            <a:r>
              <a:rPr lang="fr-FR" sz="150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Systèmes de suivi, d'identification et de référencement du travail des enfants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Ressources adéquates pour la prévention et la réponse au travail des enfants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Normes sociales, attitudes et pratiques </a:t>
            </a:r>
            <a:endParaRPr sz="1500" dirty="0">
              <a:latin typeface="Calibri" panose="020F0502020204030204" pitchFamily="34" charset="0"/>
              <a:cs typeface="Calibri" panose="020F0502020204030204" pitchFamily="34" charset="0"/>
            </a:endParaRPr>
          </a:p>
          <a:p>
            <a:pPr marL="742950" marR="0" lvl="1" indent="-173037" algn="l"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63" name="Google Shape;263;p4"/>
          <p:cNvSpPr txBox="1"/>
          <p:nvPr/>
        </p:nvSpPr>
        <p:spPr>
          <a:xfrm>
            <a:off x="2971796" y="3200667"/>
            <a:ext cx="9220200" cy="761707"/>
          </a:xfrm>
          <a:prstGeom prst="rect">
            <a:avLst/>
          </a:prstGeom>
          <a:solidFill>
            <a:srgbClr val="95CD7A"/>
          </a:solidFill>
          <a:ln>
            <a:noFill/>
          </a:ln>
        </p:spPr>
        <p:txBody>
          <a:bodyPr spcFirstLastPara="1" wrap="square" lIns="91425" tIns="45700" rIns="91425" bIns="45700" anchor="t" anchorCtr="0">
            <a:spAutoFit/>
          </a:bodyPr>
          <a:lstStyle/>
          <a:p>
            <a:pPr marL="895350" lvl="2" indent="-309563">
              <a:buClr>
                <a:schemeClr val="lt1"/>
              </a:buClr>
              <a:buSzPts val="2000"/>
              <a:buFont typeface="Arial"/>
              <a:buChar char="•"/>
            </a:pPr>
            <a:r>
              <a:rPr lang="fr-FR" sz="145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Les familles et les tuteurs sont conscients des droits des enfants et de l'impact néfaste du travail des enfants</a:t>
            </a:r>
            <a:r>
              <a:rPr lang="en-GB" sz="145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450" dirty="0">
              <a:latin typeface="Calibri" panose="020F0502020204030204" pitchFamily="34" charset="0"/>
              <a:cs typeface="Calibri" panose="020F0502020204030204" pitchFamily="34" charset="0"/>
            </a:endParaRPr>
          </a:p>
          <a:p>
            <a:pPr marL="895350" marR="0" lvl="2" indent="-309563" algn="l" rtl="0">
              <a:spcBef>
                <a:spcPts val="0"/>
              </a:spcBef>
              <a:spcAft>
                <a:spcPts val="0"/>
              </a:spcAft>
              <a:buClr>
                <a:schemeClr val="lt1"/>
              </a:buClr>
              <a:buSzPts val="2000"/>
              <a:buFont typeface="Arial"/>
              <a:buChar char="•"/>
            </a:pPr>
            <a:r>
              <a:rPr lang="fr-FR" sz="145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Les familles peuvent répondre aux besoins fondamentaux et disposent d'alternatives économiques au travail des enfants</a:t>
            </a:r>
            <a:endParaRPr sz="1450" b="0" i="0" u="none" strike="noStrike" cap="none" dirty="0">
              <a:solidFill>
                <a:schemeClr val="lt1"/>
              </a:solidFill>
              <a:latin typeface="Calibri"/>
              <a:ea typeface="Calibri"/>
              <a:cs typeface="Calibri"/>
              <a:sym typeface="Calibri"/>
            </a:endParaRPr>
          </a:p>
        </p:txBody>
      </p:sp>
      <p:sp>
        <p:nvSpPr>
          <p:cNvPr id="264" name="Google Shape;264;p4"/>
          <p:cNvSpPr txBox="1"/>
          <p:nvPr/>
        </p:nvSpPr>
        <p:spPr>
          <a:xfrm>
            <a:off x="2122714" y="3948077"/>
            <a:ext cx="10069286" cy="784790"/>
          </a:xfrm>
          <a:prstGeom prst="rect">
            <a:avLst/>
          </a:prstGeom>
          <a:solidFill>
            <a:schemeClr val="accent5"/>
          </a:solidFill>
          <a:ln>
            <a:noFill/>
          </a:ln>
        </p:spPr>
        <p:txBody>
          <a:bodyPr spcFirstLastPara="1" wrap="square" lIns="91425" tIns="45700" rIns="91425" bIns="45700" anchor="t" anchorCtr="0">
            <a:spAutoFit/>
          </a:bodyPr>
          <a:lstStyle/>
          <a:p>
            <a:pPr marL="1790700" lvl="4" indent="-358775">
              <a:buClr>
                <a:schemeClr val="lt1"/>
              </a:buClr>
              <a:buSzPts val="2000"/>
              <a:buFont typeface="Arial"/>
              <a:buChar char="•"/>
            </a:pP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Les enfants connaissent leurs droits et ont accès à l'éducation et aux voies d'accès à un travail décent</a:t>
            </a:r>
            <a:endParaRPr sz="1500" dirty="0">
              <a:latin typeface="Calibri" panose="020F0502020204030204" pitchFamily="34" charset="0"/>
              <a:cs typeface="Calibri" panose="020F0502020204030204" pitchFamily="34" charset="0"/>
            </a:endParaRPr>
          </a:p>
          <a:p>
            <a:pPr marL="1790700" lvl="4" indent="-358775">
              <a:buClr>
                <a:schemeClr val="lt1"/>
              </a:buClr>
              <a:buSzPts val="2000"/>
              <a:buFont typeface="Arial"/>
              <a:buChar char="•"/>
            </a:pP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La gestion de cas de protection de l'enfant et services sociaux pour les enfants en situation de  travail ou en risque de l'être</a:t>
            </a:r>
            <a:endParaRPr lang="en-US" sz="1500" dirty="0">
              <a:effectLst/>
              <a:latin typeface="Calibri" panose="020F0502020204030204" pitchFamily="34" charset="0"/>
              <a:ea typeface="Trebuchet MS" panose="020B0603020202020204" pitchFamily="34" charset="0"/>
              <a:cs typeface="Calibri" panose="020F0502020204030204" pitchFamily="34" charset="0"/>
            </a:endParaRPr>
          </a:p>
        </p:txBody>
      </p:sp>
      <p:graphicFrame>
        <p:nvGraphicFramePr>
          <p:cNvPr id="265" name="Google Shape;265;p4"/>
          <p:cNvGraphicFramePr/>
          <p:nvPr>
            <p:extLst>
              <p:ext uri="{D42A27DB-BD31-4B8C-83A1-F6EECF244321}">
                <p14:modId xmlns:p14="http://schemas.microsoft.com/office/powerpoint/2010/main" val="1552419148"/>
              </p:ext>
            </p:extLst>
          </p:nvPr>
        </p:nvGraphicFramePr>
        <p:xfrm>
          <a:off x="1847654" y="5029172"/>
          <a:ext cx="9907569" cy="1611520"/>
        </p:xfrm>
        <a:graphic>
          <a:graphicData uri="http://schemas.openxmlformats.org/drawingml/2006/table">
            <a:tbl>
              <a:tblPr>
                <a:noFill/>
                <a:tableStyleId>{F19F8BBE-652C-43DF-8702-4F2C54623241}</a:tableStyleId>
              </a:tblPr>
              <a:tblGrid>
                <a:gridCol w="1846421">
                  <a:extLst>
                    <a:ext uri="{9D8B030D-6E8A-4147-A177-3AD203B41FA5}">
                      <a16:colId xmlns:a16="http://schemas.microsoft.com/office/drawing/2014/main" val="20000"/>
                    </a:ext>
                  </a:extLst>
                </a:gridCol>
                <a:gridCol w="1035788">
                  <a:extLst>
                    <a:ext uri="{9D8B030D-6E8A-4147-A177-3AD203B41FA5}">
                      <a16:colId xmlns:a16="http://schemas.microsoft.com/office/drawing/2014/main" val="20001"/>
                    </a:ext>
                  </a:extLst>
                </a:gridCol>
                <a:gridCol w="1035788">
                  <a:extLst>
                    <a:ext uri="{9D8B030D-6E8A-4147-A177-3AD203B41FA5}">
                      <a16:colId xmlns:a16="http://schemas.microsoft.com/office/drawing/2014/main" val="20002"/>
                    </a:ext>
                  </a:extLst>
                </a:gridCol>
                <a:gridCol w="1268933">
                  <a:extLst>
                    <a:ext uri="{9D8B030D-6E8A-4147-A177-3AD203B41FA5}">
                      <a16:colId xmlns:a16="http://schemas.microsoft.com/office/drawing/2014/main" val="20003"/>
                    </a:ext>
                  </a:extLst>
                </a:gridCol>
                <a:gridCol w="802643">
                  <a:extLst>
                    <a:ext uri="{9D8B030D-6E8A-4147-A177-3AD203B41FA5}">
                      <a16:colId xmlns:a16="http://schemas.microsoft.com/office/drawing/2014/main" val="20004"/>
                    </a:ext>
                  </a:extLst>
                </a:gridCol>
                <a:gridCol w="1035788">
                  <a:extLst>
                    <a:ext uri="{9D8B030D-6E8A-4147-A177-3AD203B41FA5}">
                      <a16:colId xmlns:a16="http://schemas.microsoft.com/office/drawing/2014/main" val="20005"/>
                    </a:ext>
                  </a:extLst>
                </a:gridCol>
                <a:gridCol w="774021">
                  <a:extLst>
                    <a:ext uri="{9D8B030D-6E8A-4147-A177-3AD203B41FA5}">
                      <a16:colId xmlns:a16="http://schemas.microsoft.com/office/drawing/2014/main" val="20006"/>
                    </a:ext>
                  </a:extLst>
                </a:gridCol>
                <a:gridCol w="2108187">
                  <a:extLst>
                    <a:ext uri="{9D8B030D-6E8A-4147-A177-3AD203B41FA5}">
                      <a16:colId xmlns:a16="http://schemas.microsoft.com/office/drawing/2014/main" val="20007"/>
                    </a:ext>
                  </a:extLst>
                </a:gridCol>
              </a:tblGrid>
              <a:tr h="788550">
                <a:tc>
                  <a:txBody>
                    <a:bodyPr/>
                    <a:lstStyle/>
                    <a:p>
                      <a:pPr marL="0" marR="0" lvl="0" indent="0" algn="ctr" rtl="0">
                        <a:spcBef>
                          <a:spcPts val="0"/>
                        </a:spcBef>
                        <a:spcAft>
                          <a:spcPts val="0"/>
                        </a:spcAft>
                        <a:buNone/>
                      </a:pPr>
                      <a:r>
                        <a:rPr lang="en-GB" sz="1600" b="1" u="none" strike="noStrike" cap="none" dirty="0">
                          <a:solidFill>
                            <a:srgbClr val="FFFFFF"/>
                          </a:solidFill>
                          <a:latin typeface="Helvetica Neue"/>
                          <a:ea typeface="Helvetica Neue"/>
                          <a:cs typeface="Helvetica Neue"/>
                          <a:sym typeface="Helvetica Neue"/>
                        </a:rPr>
                        <a:t>Prévention</a:t>
                      </a:r>
                      <a:endParaRPr lang="en-GB"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gridSpan="2">
                  <a:txBody>
                    <a:bodyPr/>
                    <a:lstStyle/>
                    <a:p>
                      <a:pPr marL="0" marR="0" lvl="0" indent="0" algn="ctr" rtl="0">
                        <a:spcBef>
                          <a:spcPts val="0"/>
                        </a:spcBef>
                        <a:spcAft>
                          <a:spcPts val="0"/>
                        </a:spcAft>
                        <a:buNone/>
                      </a:pPr>
                      <a:r>
                        <a:rPr lang="en-GB" sz="1600" b="1" u="none" strike="noStrike" cap="none" dirty="0">
                          <a:solidFill>
                            <a:srgbClr val="FFFFFF"/>
                          </a:solidFill>
                          <a:latin typeface="Helvetica Neue"/>
                          <a:ea typeface="Helvetica Neue"/>
                          <a:cs typeface="Helvetica Neue"/>
                          <a:sym typeface="Helvetica Neue"/>
                        </a:rPr>
                        <a:t>Préparation </a:t>
                      </a:r>
                      <a:endParaRPr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83D7FD"/>
                    </a:solidFill>
                  </a:tcPr>
                </a:tc>
                <a:tc hMerge="1">
                  <a:txBody>
                    <a:bodyPr/>
                    <a:lstStyle/>
                    <a:p>
                      <a:endParaRPr lang="en-US"/>
                    </a:p>
                  </a:txBody>
                  <a:tcPr/>
                </a:tc>
                <a:tc gridSpan="2">
                  <a:txBody>
                    <a:bodyPr/>
                    <a:lstStyle/>
                    <a:p>
                      <a:pPr marL="0" marR="0" lvl="0" indent="0" algn="ctr" rtl="0">
                        <a:spcBef>
                          <a:spcPts val="0"/>
                        </a:spcBef>
                        <a:spcAft>
                          <a:spcPts val="0"/>
                        </a:spcAft>
                        <a:buNone/>
                      </a:pPr>
                      <a:r>
                        <a:rPr lang="en-GB" sz="1600" b="1" u="none" strike="noStrike" cap="none" dirty="0">
                          <a:solidFill>
                            <a:srgbClr val="FFFFFF"/>
                          </a:solidFill>
                          <a:latin typeface="Helvetica Neue"/>
                          <a:ea typeface="Helvetica Neue"/>
                          <a:cs typeface="Helvetica Neue"/>
                          <a:sym typeface="Helvetica Neue"/>
                        </a:rPr>
                        <a:t>Protection de </a:t>
                      </a:r>
                      <a:r>
                        <a:rPr lang="en-GB" sz="1600" b="1" u="none" strike="noStrike" cap="none" dirty="0" err="1">
                          <a:solidFill>
                            <a:srgbClr val="FFFFFF"/>
                          </a:solidFill>
                          <a:latin typeface="Helvetica Neue"/>
                          <a:ea typeface="Helvetica Neue"/>
                          <a:cs typeface="Helvetica Neue"/>
                          <a:sym typeface="Helvetica Neue"/>
                        </a:rPr>
                        <a:t>l’enfance</a:t>
                      </a:r>
                      <a:endParaRPr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rgbClr val="FFFFFF"/>
                          </a:solidFill>
                          <a:latin typeface="Helvetica Neue"/>
                          <a:ea typeface="Helvetica Neue"/>
                          <a:cs typeface="Helvetica Neue"/>
                          <a:sym typeface="Helvetica Neue"/>
                        </a:rPr>
                        <a:t>Éducation </a:t>
                      </a:r>
                      <a:r>
                        <a:rPr lang="en-GB" sz="800" b="1" u="none" strike="noStrike" cap="none" dirty="0">
                          <a:solidFill>
                            <a:srgbClr val="FFFFFF"/>
                          </a:solidFill>
                          <a:latin typeface="Helvetica Neue"/>
                          <a:ea typeface="Helvetica Neue"/>
                          <a:cs typeface="Helvetica Neue"/>
                          <a:sym typeface="Helvetica Neue"/>
                        </a:rPr>
                        <a:t> </a:t>
                      </a:r>
                      <a:endParaRPr lang="en-GB" sz="1800" u="none" strike="noStrike" cap="none" dirty="0"/>
                    </a:p>
                    <a:p>
                      <a:pPr marL="0" marR="0" lvl="0" indent="0" algn="ctr" rtl="0">
                        <a:spcBef>
                          <a:spcPts val="0"/>
                        </a:spcBef>
                        <a:spcAft>
                          <a:spcPts val="0"/>
                        </a:spcAft>
                        <a:buNone/>
                      </a:pPr>
                      <a:r>
                        <a:rPr lang="en-GB" sz="1800" b="1" u="none" strike="noStrike" cap="none" dirty="0">
                          <a:solidFill>
                            <a:srgbClr val="FFFFFF"/>
                          </a:solidFill>
                          <a:latin typeface="Helvetica Neue"/>
                          <a:ea typeface="Helvetica Neue"/>
                          <a:cs typeface="Helvetica Neue"/>
                          <a:sym typeface="Helvetica Neue"/>
                        </a:rPr>
                        <a:t> </a:t>
                      </a:r>
                      <a:r>
                        <a:rPr lang="en-GB" sz="800" b="1" u="none" strike="noStrike" cap="none" dirty="0">
                          <a:solidFill>
                            <a:srgbClr val="FFFFFF"/>
                          </a:solidFill>
                          <a:latin typeface="Helvetica Neue"/>
                          <a:ea typeface="Helvetica Neue"/>
                          <a:cs typeface="Helvetica Neue"/>
                          <a:sym typeface="Helvetica Neue"/>
                        </a:rPr>
                        <a:t> </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a:txBody>
                    <a:bodyPr/>
                    <a:lstStyle/>
                    <a:p>
                      <a:pPr marL="0" marR="0" lvl="0" indent="0" algn="l" rtl="0">
                        <a:spcBef>
                          <a:spcPts val="0"/>
                        </a:spcBef>
                        <a:spcAft>
                          <a:spcPts val="0"/>
                        </a:spcAft>
                        <a:buNone/>
                      </a:pPr>
                      <a:r>
                        <a:rPr lang="fr-FR" sz="1600" b="1" u="none" strike="noStrike" cap="none" dirty="0">
                          <a:solidFill>
                            <a:srgbClr val="FFFFFF"/>
                          </a:solidFill>
                          <a:latin typeface="Helvetica Neue"/>
                          <a:ea typeface="Helvetica Neue"/>
                          <a:cs typeface="Helvetica Neue"/>
                          <a:sym typeface="Helvetica Neue"/>
                        </a:rPr>
                        <a:t>Développement de la petite enfance</a:t>
                      </a:r>
                      <a:endParaRPr lang="fr-F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4FAAD6"/>
                    </a:solidFill>
                  </a:tcPr>
                </a:tc>
                <a:extLst>
                  <a:ext uri="{0D108BD9-81ED-4DB2-BD59-A6C34878D82A}">
                    <a16:rowId xmlns:a16="http://schemas.microsoft.com/office/drawing/2014/main" val="10000"/>
                  </a:ext>
                </a:extLst>
              </a:tr>
              <a:tr h="526025">
                <a:tc gridSpan="2">
                  <a:txBody>
                    <a:bodyPr/>
                    <a:lstStyle/>
                    <a:p>
                      <a:pPr marL="0" marR="0" lvl="0" indent="0" algn="ctr" rtl="0">
                        <a:spcBef>
                          <a:spcPts val="0"/>
                        </a:spcBef>
                        <a:spcAft>
                          <a:spcPts val="0"/>
                        </a:spcAft>
                        <a:buNone/>
                      </a:pPr>
                      <a:r>
                        <a:rPr lang="fr-FR" sz="1600" b="1" dirty="0">
                          <a:solidFill>
                            <a:srgbClr val="FFFFFF"/>
                          </a:solidFill>
                          <a:latin typeface="Helvetica Neue"/>
                          <a:ea typeface="Helvetica Neue"/>
                          <a:cs typeface="Helvetica Neue"/>
                          <a:sym typeface="Helvetica Neue"/>
                        </a:rPr>
                        <a:t>Enseignement et formation techniques et professionnels </a:t>
                      </a:r>
                      <a:endParaRPr lang="fr-F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gridSpan="2">
                  <a:txBody>
                    <a:bodyPr/>
                    <a:lstStyle/>
                    <a:p>
                      <a:pPr marL="0" marR="0" lvl="0" indent="0" algn="ctr" rtl="0">
                        <a:spcBef>
                          <a:spcPts val="0"/>
                        </a:spcBef>
                        <a:spcAft>
                          <a:spcPts val="0"/>
                        </a:spcAft>
                        <a:buNone/>
                      </a:pPr>
                      <a:r>
                        <a:rPr lang="fr-FR" sz="1600" b="1" dirty="0">
                          <a:solidFill>
                            <a:srgbClr val="FFFFFF"/>
                          </a:solidFill>
                          <a:latin typeface="Helvetica Neue"/>
                          <a:ea typeface="Helvetica Neue"/>
                          <a:cs typeface="Helvetica Neue"/>
                          <a:sym typeface="Helvetica Neue"/>
                        </a:rPr>
                        <a:t>Sécurité alimentaire et moyens de subsistance</a:t>
                      </a:r>
                      <a:endParaRPr lang="fr-F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dirty="0">
                          <a:solidFill>
                            <a:srgbClr val="FFFFFF"/>
                          </a:solidFill>
                          <a:latin typeface="Helvetica Neue"/>
                          <a:ea typeface="Helvetica Neue"/>
                          <a:cs typeface="Helvetica Neue"/>
                          <a:sym typeface="Helvetica Neue"/>
                        </a:rPr>
                        <a:t>Santé</a:t>
                      </a:r>
                      <a:endParaRPr lang="en-GB" sz="1800" dirty="0"/>
                    </a:p>
                    <a:p>
                      <a:pPr marL="0" marR="0" lvl="0" indent="0" algn="ctr" rtl="0">
                        <a:spcBef>
                          <a:spcPts val="0"/>
                        </a:spcBef>
                        <a:spcAft>
                          <a:spcPts val="0"/>
                        </a:spcAft>
                        <a:buNone/>
                      </a:pPr>
                      <a:r>
                        <a:rPr lang="en-GB" sz="1800" b="1" dirty="0">
                          <a:solidFill>
                            <a:srgbClr val="FFFFFF"/>
                          </a:solidFill>
                          <a:latin typeface="Helvetica Neue"/>
                          <a:ea typeface="Helvetica Neue"/>
                          <a:cs typeface="Helvetica Neue"/>
                          <a:sym typeface="Helvetica Neue"/>
                        </a:rPr>
                        <a:t> </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hMerge="1">
                  <a:txBody>
                    <a:bodyPr/>
                    <a:lstStyle/>
                    <a:p>
                      <a:endParaRPr lang="en-US"/>
                    </a:p>
                  </a:txBody>
                  <a:tcPr/>
                </a:tc>
                <a:tc gridSpan="2">
                  <a:txBody>
                    <a:bodyPr/>
                    <a:lstStyle/>
                    <a:p>
                      <a:pPr marL="0" marR="0" lvl="0" indent="0" algn="ctr" rtl="0">
                        <a:spcBef>
                          <a:spcPts val="0"/>
                        </a:spcBef>
                        <a:spcAft>
                          <a:spcPts val="0"/>
                        </a:spcAft>
                        <a:buNone/>
                      </a:pPr>
                      <a:r>
                        <a:rPr lang="fr-FR" sz="1600" b="1" dirty="0">
                          <a:solidFill>
                            <a:srgbClr val="FFFFFF"/>
                          </a:solidFill>
                          <a:latin typeface="Helvetica Neue"/>
                          <a:ea typeface="Helvetica Neue"/>
                          <a:cs typeface="Helvetica Neue"/>
                          <a:sym typeface="Helvetica Neue"/>
                        </a:rPr>
                        <a:t>Systèmes, politiques et législation au niveau de la société</a:t>
                      </a:r>
                      <a:endParaRP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266" name="Google Shape;266;p4"/>
          <p:cNvSpPr txBox="1"/>
          <p:nvPr/>
        </p:nvSpPr>
        <p:spPr>
          <a:xfrm>
            <a:off x="3293035" y="247399"/>
            <a:ext cx="8795226" cy="868929"/>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lt1"/>
              </a:buClr>
              <a:buSzPts val="4000"/>
              <a:buFont typeface="Arial"/>
              <a:buNone/>
            </a:pPr>
            <a:r>
              <a:rPr lang="fr-FR" sz="3200" b="1" i="0" dirty="0">
                <a:solidFill>
                  <a:schemeClr val="lt1"/>
                </a:solidFill>
                <a:latin typeface="Arial"/>
                <a:ea typeface="Arial"/>
                <a:cs typeface="Arial"/>
                <a:sym typeface="Arial"/>
              </a:rPr>
              <a:t>CADRE DE PROGRAMMATION POUR LA PRÉVENTION ET LA RÉPONSE AU TRAVAIL DES ENFANTS</a:t>
            </a:r>
            <a:endParaRPr lang="fr-FR" sz="600" dirty="0"/>
          </a:p>
        </p:txBody>
      </p:sp>
      <p:sp>
        <p:nvSpPr>
          <p:cNvPr id="267" name="Google Shape;267;p4"/>
          <p:cNvSpPr txBox="1"/>
          <p:nvPr/>
        </p:nvSpPr>
        <p:spPr>
          <a:xfrm>
            <a:off x="1484558" y="1966896"/>
            <a:ext cx="148724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lt1"/>
                </a:solidFill>
                <a:latin typeface="Calibri"/>
                <a:ea typeface="Calibri"/>
                <a:cs typeface="Calibri"/>
                <a:sym typeface="Calibri"/>
              </a:rPr>
              <a:t>Communauté</a:t>
            </a:r>
            <a:endParaRPr lang="en-GB"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5"/>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IDENTIFIER EN TOUTE SÉCURITÉ LES ENFANTS EN SITUATION DE TRAVAIL DES ENFANTS GRÂCE À L'ACTION HUMANITAIRE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a:t>
            </a:r>
            <a:endParaRPr dirty="0"/>
          </a:p>
        </p:txBody>
      </p:sp>
      <p:sp>
        <p:nvSpPr>
          <p:cNvPr id="278" name="Google Shape;278;p6"/>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Avec votre partenaire, discutez :</a:t>
            </a:r>
            <a:endParaRPr dirty="0"/>
          </a:p>
        </p:txBody>
      </p:sp>
      <p:sp>
        <p:nvSpPr>
          <p:cNvPr id="279" name="Google Shape;279;p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fr-FR" dirty="0"/>
              <a:t>Quels sont les points de contact potentiels et les moyens par lesquels le travail des enfants peut être identifié dans le contexte ?</a:t>
            </a:r>
            <a:endParaRPr dirty="0"/>
          </a:p>
        </p:txBody>
      </p:sp>
      <p:pic>
        <p:nvPicPr>
          <p:cNvPr id="280" name="Google Shape;280;p6"/>
          <p:cNvPicPr preferRelativeResize="0"/>
          <p:nvPr/>
        </p:nvPicPr>
        <p:blipFill rotWithShape="1">
          <a:blip r:embed="rId3">
            <a:alphaModFix/>
          </a:blip>
          <a:srcRect/>
          <a:stretch/>
        </p:blipFill>
        <p:spPr>
          <a:xfrm>
            <a:off x="10100877" y="341313"/>
            <a:ext cx="1435100" cy="93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7"/>
          <p:cNvSpPr txBox="1">
            <a:spLocks noGrp="1"/>
          </p:cNvSpPr>
          <p:nvPr>
            <p:ph type="title"/>
          </p:nvPr>
        </p:nvSpPr>
        <p:spPr>
          <a:xfrm>
            <a:off x="656023" y="36512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POINTS DE CONTACT POTENTIELS POUR L'IDENTIFICATION DU TRAVAIL DES ENFANTS</a:t>
            </a:r>
            <a:endParaRPr dirty="0"/>
          </a:p>
        </p:txBody>
      </p:sp>
      <p:sp>
        <p:nvSpPr>
          <p:cNvPr id="287" name="Google Shape;287;p7"/>
          <p:cNvSpPr txBox="1">
            <a:spLocks noGrp="1"/>
          </p:cNvSpPr>
          <p:nvPr>
            <p:ph type="body" idx="2"/>
          </p:nvPr>
        </p:nvSpPr>
        <p:spPr>
          <a:xfrm>
            <a:off x="656023" y="2023197"/>
            <a:ext cx="11535977" cy="483480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Écoles, prestataires de services locaux et humanitaires, cliniques de santé, distributions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Sensibilisation des communautés, structures communautaires, chefs religieux/communautaires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Centres communautaires, espaces sécurisés, centres multiservices, activités de groupe</a:t>
            </a:r>
            <a:r>
              <a:rPr lang="en-GB" sz="2000" dirty="0">
                <a:solidFill>
                  <a:srgbClr val="000000"/>
                </a:solidFill>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Collaboration avec les employeurs, les associations d'employeurs, les syndicats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Contact avec les enfants sur le lieu de travail, dans les magasins, dans la rue ou dans les champs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Collaboration avec des enfants qui étaient auparavant astreints au travail des enfants (sensibilisation ou réseaux de pairs)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Systèmes de suivi existants (travail des enfants/protection de l'enfance/gestion des camps)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Profilage ou évaluation au niveau de la communauté</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Programmes de protection sociale et d'assistance/CVA/SAMS</a:t>
            </a:r>
            <a:r>
              <a:rPr lang="en-GB" sz="2000" dirty="0">
                <a:solidFill>
                  <a:srgbClr val="000000"/>
                </a:solidFill>
                <a:latin typeface="Helvetica Neue"/>
                <a:ea typeface="Helvetica Neue"/>
                <a:cs typeface="Helvetica Neue"/>
                <a:sym typeface="Helvetica Neue"/>
              </a:rPr>
              <a:t>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2000" dirty="0">
                <a:solidFill>
                  <a:srgbClr val="000000"/>
                </a:solidFill>
                <a:latin typeface="Helvetica Neue"/>
                <a:ea typeface="Helvetica Neue"/>
                <a:cs typeface="Helvetica Neue"/>
                <a:sym typeface="Helvetica Neue"/>
              </a:rPr>
              <a:t>Application </a:t>
            </a:r>
            <a:r>
              <a:rPr lang="fr-FR" sz="2000" dirty="0">
                <a:solidFill>
                  <a:srgbClr val="000000"/>
                </a:solidFill>
              </a:rPr>
              <a:t>du respect </a:t>
            </a:r>
            <a:r>
              <a:rPr lang="fr-FR" sz="2000" dirty="0">
                <a:solidFill>
                  <a:srgbClr val="000000"/>
                </a:solidFill>
                <a:latin typeface="Helvetica Neue"/>
                <a:ea typeface="Helvetica Neue"/>
                <a:cs typeface="Helvetica Neue"/>
                <a:sym typeface="Helvetica Neue"/>
              </a:rPr>
              <a:t>de la loi ou des frontières, points d'enregistrement ou d'arrivée (PDIP/Réfugiés/UASC)</a:t>
            </a:r>
            <a:endParaRPr sz="2200" dirty="0">
              <a:latin typeface="Helvetica Neue"/>
              <a:ea typeface="Helvetica Neue"/>
              <a:cs typeface="Helvetica Neue"/>
              <a:sym typeface="Helvetica Neue"/>
            </a:endParaRPr>
          </a:p>
        </p:txBody>
      </p:sp>
      <p:sp>
        <p:nvSpPr>
          <p:cNvPr id="288" name="Google Shape;288;p7"/>
          <p:cNvSpPr/>
          <p:nvPr/>
        </p:nvSpPr>
        <p:spPr>
          <a:xfrm>
            <a:off x="-6083365" y="474345"/>
            <a:ext cx="6096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8"/>
          <p:cNvSpPr txBox="1">
            <a:spLocks noGrp="1"/>
          </p:cNvSpPr>
          <p:nvPr>
            <p:ph type="title"/>
          </p:nvPr>
        </p:nvSpPr>
        <p:spPr>
          <a:xfrm>
            <a:off x="656025" y="0"/>
            <a:ext cx="11218800" cy="1325700"/>
          </a:xfrm>
          <a:prstGeom prst="rect">
            <a:avLst/>
          </a:prstGeom>
          <a:noFill/>
          <a:ln>
            <a:noFill/>
          </a:ln>
        </p:spPr>
        <p:txBody>
          <a:bodyPr spcFirstLastPara="1" wrap="square" lIns="91425" tIns="45700" rIns="91425" bIns="45700" anchor="ctr" anchorCtr="0">
            <a:normAutofit/>
          </a:bodyPr>
          <a:lstStyle/>
          <a:p>
            <a:pPr lvl="0"/>
            <a:r>
              <a:rPr lang="fr-FR" sz="3200" dirty="0"/>
              <a:t>TOUJOURS IDENTIFIER LES ENFANTS EN SITUATION DE TRAVAIL DES ENFANTS EN TOUTE SÉCURITÉ ! </a:t>
            </a:r>
            <a:endParaRPr sz="3200" dirty="0"/>
          </a:p>
        </p:txBody>
      </p:sp>
      <p:sp>
        <p:nvSpPr>
          <p:cNvPr id="295" name="Google Shape;295;p8"/>
          <p:cNvSpPr txBox="1">
            <a:spLocks noGrp="1"/>
          </p:cNvSpPr>
          <p:nvPr>
            <p:ph type="body" idx="2"/>
          </p:nvPr>
        </p:nvSpPr>
        <p:spPr>
          <a:xfrm>
            <a:off x="656023" y="1888040"/>
            <a:ext cx="10846168" cy="475050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200"/>
              <a:buChar char="•"/>
            </a:pPr>
            <a:r>
              <a:rPr lang="fr-FR" sz="1900" dirty="0"/>
              <a:t>Créer/adapter des voies de référencement multisectorielles avec des points d'entrée et des critères clairs pour le travail des enfants</a:t>
            </a:r>
            <a:r>
              <a:rPr lang="en-GB" sz="1900" dirty="0"/>
              <a:t>  </a:t>
            </a:r>
            <a:endParaRPr sz="1900" dirty="0"/>
          </a:p>
          <a:p>
            <a:pPr marL="228600" lvl="0" indent="-228600" algn="l" rtl="0">
              <a:lnSpc>
                <a:spcPct val="90000"/>
              </a:lnSpc>
              <a:spcBef>
                <a:spcPts val="1000"/>
              </a:spcBef>
              <a:spcAft>
                <a:spcPts val="0"/>
              </a:spcAft>
              <a:buSzPts val="2200"/>
              <a:buChar char="•"/>
            </a:pPr>
            <a:r>
              <a:rPr lang="fr-FR" sz="1900" dirty="0"/>
              <a:t>Examiner les rôles et les responsabilités, élaborer des directives pour protéger à la fois la confidentialité et la sécurité lorsque des enfants sont identifiés, y compris des mesures spéciales pour les PFTE et la VBG</a:t>
            </a:r>
            <a:r>
              <a:rPr lang="en-GB" sz="1900" dirty="0"/>
              <a:t> </a:t>
            </a:r>
            <a:endParaRPr sz="1900" dirty="0"/>
          </a:p>
          <a:p>
            <a:pPr marL="228600" lvl="0" indent="-228600" algn="l" rtl="0">
              <a:lnSpc>
                <a:spcPct val="90000"/>
              </a:lnSpc>
              <a:spcBef>
                <a:spcPts val="1000"/>
              </a:spcBef>
              <a:spcAft>
                <a:spcPts val="0"/>
              </a:spcAft>
              <a:buClr>
                <a:schemeClr val="accent6"/>
              </a:buClr>
              <a:buSzPts val="2200"/>
              <a:buChar char="•"/>
            </a:pPr>
            <a:r>
              <a:rPr lang="fr-FR" sz="1900" dirty="0"/>
              <a:t>Connecter activement les systèmes de référencement formels/la gestion des cas de PE avec une gamme de services pertinents (protection, éducation, SAMS, protection sociale et santé)</a:t>
            </a:r>
            <a:r>
              <a:rPr lang="en-GB" sz="1900" dirty="0"/>
              <a:t> </a:t>
            </a:r>
            <a:endParaRPr sz="1900" dirty="0"/>
          </a:p>
          <a:p>
            <a:pPr marL="228600" lvl="0" indent="-228600" algn="l" rtl="0">
              <a:lnSpc>
                <a:spcPct val="90000"/>
              </a:lnSpc>
              <a:spcBef>
                <a:spcPts val="1000"/>
              </a:spcBef>
              <a:spcAft>
                <a:spcPts val="0"/>
              </a:spcAft>
              <a:buClr>
                <a:schemeClr val="accent6"/>
              </a:buClr>
              <a:buSzPts val="2200"/>
              <a:buChar char="•"/>
            </a:pPr>
            <a:r>
              <a:rPr lang="fr-FR" sz="1900" dirty="0"/>
              <a:t>Tenir compte du genre et de l'âge</a:t>
            </a:r>
            <a:r>
              <a:rPr lang="en-GB" sz="1900" dirty="0"/>
              <a:t>  </a:t>
            </a:r>
            <a:endParaRPr sz="1900" dirty="0"/>
          </a:p>
          <a:p>
            <a:pPr marL="228600" lvl="0" indent="-228600" algn="l" rtl="0">
              <a:lnSpc>
                <a:spcPct val="90000"/>
              </a:lnSpc>
              <a:spcBef>
                <a:spcPts val="1000"/>
              </a:spcBef>
              <a:spcAft>
                <a:spcPts val="0"/>
              </a:spcAft>
              <a:buSzPts val="2200"/>
              <a:buChar char="•"/>
            </a:pPr>
            <a:r>
              <a:rPr lang="fr-FR" sz="1900" dirty="0"/>
              <a:t>Inclure des informations sur le travail et la fréquentation scolaire des enfants (comment les enfants passent leur temps) dans les formulaires d'inscription aux services</a:t>
            </a:r>
            <a:r>
              <a:rPr lang="en-GB" sz="1900" dirty="0"/>
              <a:t> </a:t>
            </a:r>
            <a:endParaRPr sz="1900" dirty="0"/>
          </a:p>
          <a:p>
            <a:pPr marL="228600" lvl="0" indent="-228600" algn="l" rtl="0">
              <a:lnSpc>
                <a:spcPct val="90000"/>
              </a:lnSpc>
              <a:spcBef>
                <a:spcPts val="1000"/>
              </a:spcBef>
              <a:spcAft>
                <a:spcPts val="0"/>
              </a:spcAft>
              <a:buSzPts val="2200"/>
              <a:buChar char="•"/>
            </a:pPr>
            <a:r>
              <a:rPr lang="fr-FR" sz="1900" dirty="0"/>
              <a:t>Veiller à ce que les travailleurs de première ligne soient formés pour comprendre et utiliser les voies de référencement</a:t>
            </a:r>
            <a:r>
              <a:rPr lang="en-GB" sz="1900" dirty="0"/>
              <a:t>  </a:t>
            </a:r>
            <a:endParaRPr sz="1900" dirty="0"/>
          </a:p>
          <a:p>
            <a:pPr marL="228600" lvl="0" indent="-228600" algn="l" rtl="0">
              <a:lnSpc>
                <a:spcPct val="90000"/>
              </a:lnSpc>
              <a:spcBef>
                <a:spcPts val="1000"/>
              </a:spcBef>
              <a:spcAft>
                <a:spcPts val="0"/>
              </a:spcAft>
              <a:buSzPts val="2200"/>
              <a:buChar char="•"/>
            </a:pPr>
            <a:r>
              <a:rPr lang="fr-FR" sz="1900" dirty="0"/>
              <a:t>Travailler avec les structures de coordination pour développer l'expertise et les ressources nécessaires à l'exécution sûre et efficace des tâches</a:t>
            </a:r>
            <a:r>
              <a:rPr lang="en-GB" sz="1900" dirty="0"/>
              <a:t> </a:t>
            </a:r>
            <a:endParaRPr sz="1900" dirty="0"/>
          </a:p>
          <a:p>
            <a:pPr marL="228600" lvl="0" indent="-101600" algn="l" rtl="0">
              <a:lnSpc>
                <a:spcPct val="90000"/>
              </a:lnSpc>
              <a:spcBef>
                <a:spcPts val="1000"/>
              </a:spcBef>
              <a:spcAft>
                <a:spcPts val="0"/>
              </a:spcAft>
              <a:buClr>
                <a:schemeClr val="accent6"/>
              </a:buClr>
              <a:buSzPts val="2000"/>
              <a:buNone/>
            </a:pPr>
            <a:endParaRPr sz="2000" dirty="0"/>
          </a:p>
        </p:txBody>
      </p:sp>
      <p:sp>
        <p:nvSpPr>
          <p:cNvPr id="296" name="Google Shape;296;p8"/>
          <p:cNvSpPr txBox="1">
            <a:spLocks noGrp="1"/>
          </p:cNvSpPr>
          <p:nvPr>
            <p:ph type="body" idx="1"/>
          </p:nvPr>
        </p:nvSpPr>
        <p:spPr>
          <a:xfrm>
            <a:off x="656023" y="1273685"/>
            <a:ext cx="5439978" cy="61435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CONSIDÉRATIONS CLÉS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a:t>
            </a:r>
            <a:endParaRPr dirty="0"/>
          </a:p>
        </p:txBody>
      </p:sp>
      <p:sp>
        <p:nvSpPr>
          <p:cNvPr id="302" name="Google Shape;302;p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Avec votre partenaire, discutez :</a:t>
            </a:r>
            <a:endParaRPr dirty="0"/>
          </a:p>
        </p:txBody>
      </p:sp>
      <p:sp>
        <p:nvSpPr>
          <p:cNvPr id="303" name="Google Shape;303;p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fr-FR" dirty="0"/>
              <a:t>Quels sont les moyens par lesquels vous pouvez savoir que des enfants sont impliqués dans le travail des enfants ? Quels sont les signes avant-coureurs ou les indications clés dans le contexte ?</a:t>
            </a:r>
            <a:r>
              <a:rPr lang="en-US" dirty="0"/>
              <a:t> </a:t>
            </a:r>
          </a:p>
          <a:p>
            <a:pPr marL="0" lvl="0" indent="0" algn="l" rtl="0">
              <a:lnSpc>
                <a:spcPct val="90000"/>
              </a:lnSpc>
              <a:spcBef>
                <a:spcPts val="1000"/>
              </a:spcBef>
              <a:spcAft>
                <a:spcPts val="0"/>
              </a:spcAft>
              <a:buSzPts val="2800"/>
              <a:buNone/>
            </a:pPr>
            <a:endParaRPr lang="en-US" dirty="0"/>
          </a:p>
          <a:p>
            <a:pPr marL="0" lvl="0" indent="0" algn="l" rtl="0">
              <a:lnSpc>
                <a:spcPct val="90000"/>
              </a:lnSpc>
              <a:spcBef>
                <a:spcPts val="1000"/>
              </a:spcBef>
              <a:spcAft>
                <a:spcPts val="0"/>
              </a:spcAft>
              <a:buSzPts val="2800"/>
              <a:buNone/>
            </a:pPr>
            <a:endParaRPr lang="en-US" dirty="0"/>
          </a:p>
          <a:p>
            <a:pPr marL="0" lvl="0" indent="0" algn="l" rtl="0">
              <a:lnSpc>
                <a:spcPct val="90000"/>
              </a:lnSpc>
              <a:spcBef>
                <a:spcPts val="1000"/>
              </a:spcBef>
              <a:spcAft>
                <a:spcPts val="0"/>
              </a:spcAft>
              <a:buSzPts val="2800"/>
              <a:buNone/>
            </a:pPr>
            <a:r>
              <a:rPr lang="fr-FR" dirty="0"/>
              <a:t>Y aurait-il des différences si l'on parlait de traite ou d'esclavage ?</a:t>
            </a:r>
            <a:endParaRPr dirty="0"/>
          </a:p>
        </p:txBody>
      </p:sp>
      <p:sp>
        <p:nvSpPr>
          <p:cNvPr id="304" name="Google Shape;304;p9"/>
          <p:cNvSpPr txBox="1"/>
          <p:nvPr/>
        </p:nvSpPr>
        <p:spPr>
          <a:xfrm>
            <a:off x="656020" y="4314825"/>
            <a:ext cx="10820015" cy="5715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6"/>
              </a:buClr>
              <a:buSzPts val="2800"/>
              <a:buFont typeface="Arial"/>
              <a:buNone/>
            </a:pPr>
            <a:r>
              <a:rPr lang="en-GB" sz="2800" b="1" dirty="0">
                <a:solidFill>
                  <a:schemeClr val="accent6"/>
                </a:solidFill>
                <a:latin typeface="Helvetica Neue"/>
                <a:ea typeface="Helvetica Neue"/>
                <a:cs typeface="Helvetica Neue"/>
                <a:sym typeface="Helvetica Neue"/>
              </a:rPr>
              <a:t>Après 5 minutes, discutez : </a:t>
            </a:r>
            <a:endParaRPr dirty="0"/>
          </a:p>
        </p:txBody>
      </p:sp>
      <p:pic>
        <p:nvPicPr>
          <p:cNvPr id="305" name="Google Shape;305;p9"/>
          <p:cNvPicPr preferRelativeResize="0"/>
          <p:nvPr/>
        </p:nvPicPr>
        <p:blipFill rotWithShape="1">
          <a:blip r:embed="rId3">
            <a:alphaModFix/>
          </a:blip>
          <a:srcRect/>
          <a:stretch/>
        </p:blipFill>
        <p:spPr>
          <a:xfrm>
            <a:off x="10100877" y="316706"/>
            <a:ext cx="1435100" cy="9398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2758</TotalTime>
  <Words>4493</Words>
  <Application>Microsoft Office PowerPoint</Application>
  <PresentationFormat>Grand écran</PresentationFormat>
  <Paragraphs>261</Paragraphs>
  <Slides>24</Slides>
  <Notes>24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24</vt:i4>
      </vt:variant>
    </vt:vector>
  </HeadingPairs>
  <TitlesOfParts>
    <vt:vector size="28" baseType="lpstr">
      <vt:lpstr>Helvetica Neue</vt:lpstr>
      <vt:lpstr>Arial</vt:lpstr>
      <vt:lpstr>Calibri</vt:lpstr>
      <vt:lpstr>Office Theme</vt:lpstr>
      <vt:lpstr>Présentation PowerPoint</vt:lpstr>
      <vt:lpstr>Présentation PowerPoint</vt:lpstr>
      <vt:lpstr>Présentation PowerPoint</vt:lpstr>
      <vt:lpstr>Présentation PowerPoint</vt:lpstr>
      <vt:lpstr>IDENTIFIER EN TOUTE SÉCURITÉ LES ENFANTS EN SITUATION DE TRAVAIL DES ENFANTS GRÂCE À L'ACTION HUMANITAIRE </vt:lpstr>
      <vt:lpstr>DISCUSSION</vt:lpstr>
      <vt:lpstr>POINTS DE CONTACT POTENTIELS POUR L'IDENTIFICATION DU TRAVAIL DES ENFANTS</vt:lpstr>
      <vt:lpstr>TOUJOURS IDENTIFIER LES ENFANTS EN SITUATION DE TRAVAIL DES ENFANTS EN TOUTE SÉCURITÉ ! </vt:lpstr>
      <vt:lpstr>DISCUSSION</vt:lpstr>
      <vt:lpstr>SIGNES DE TRAVAIL DES ENFANTS</vt:lpstr>
      <vt:lpstr>SIGNES DE TRAITE ET D'ESCLAVAGE</vt:lpstr>
      <vt:lpstr>ÊTRE CONSCIENT DES RISQUES</vt:lpstr>
      <vt:lpstr>FAIRE DES RÉFÉRENCEMENTS EN TOUTE SÉCURITÉ</vt:lpstr>
      <vt:lpstr>SOUTENIR ET ATTEINDRE LES ENFANTS À RISQUE ET EN SITUATION DE TRAVAIL DES ENFANTS</vt:lpstr>
      <vt:lpstr>Présentation PowerPoint</vt:lpstr>
      <vt:lpstr>Présentation PowerPoint</vt:lpstr>
      <vt:lpstr>CRÉER DES OPPORTUNITÉS POUR ATTEINDRE LES ENFANTS EN SITUATION DE TRAVAIL DES ENFANTS </vt:lpstr>
      <vt:lpstr>CRÉER DES OPPORTUNITÉS POUR ATTEINDRE LES ENFANTS EN SITUATION DE TRAVAIL DES ENFANTS </vt:lpstr>
      <vt:lpstr>OPPORTUNITÉS POUR ATTEINDRE LES ENFANTS EN SITUATION DE TRAVAIL DES ENFANTS </vt:lpstr>
      <vt:lpstr>OPPORTUNITÉS POUR ATTEINDRE LES ENFANTS EN SITUATION DE TRAVAIL DES ENFANTS </vt:lpstr>
      <vt:lpstr>Présentation PowerPoint</vt:lpstr>
      <vt:lpstr>Présentation PowerPoint</vt:lpstr>
      <vt:lpstr>ACTIVITÉ : COMPRENDRE COMMENT LES ENFANTS EN SITUATION DE TRAVAIL DES ENFANTS ACCÈDENT AUX SERVICES HUMANITAIRES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104</cp:revision>
  <dcterms:created xsi:type="dcterms:W3CDTF">2017-12-20T18:51:03Z</dcterms:created>
  <dcterms:modified xsi:type="dcterms:W3CDTF">2023-05-14T06:27:43Z</dcterms:modified>
</cp:coreProperties>
</file>