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1.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omments/modernComment_B64_1F00D00.xml" ContentType="application/vnd.ms-powerpoint.comment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handoutMasterIdLst>
    <p:handoutMasterId r:id="rId61"/>
  </p:handoutMasterIdLst>
  <p:sldIdLst>
    <p:sldId id="326" r:id="rId2"/>
    <p:sldId id="329" r:id="rId3"/>
    <p:sldId id="337" r:id="rId4"/>
    <p:sldId id="339" r:id="rId5"/>
    <p:sldId id="756" r:id="rId6"/>
    <p:sldId id="2895" r:id="rId7"/>
    <p:sldId id="2891" r:id="rId8"/>
    <p:sldId id="2896" r:id="rId9"/>
    <p:sldId id="376" r:id="rId10"/>
    <p:sldId id="2889" r:id="rId11"/>
    <p:sldId id="2898" r:id="rId12"/>
    <p:sldId id="2909" r:id="rId13"/>
    <p:sldId id="2910" r:id="rId14"/>
    <p:sldId id="2912" r:id="rId15"/>
    <p:sldId id="738" r:id="rId16"/>
    <p:sldId id="2899" r:id="rId17"/>
    <p:sldId id="374" r:id="rId18"/>
    <p:sldId id="2902" r:id="rId19"/>
    <p:sldId id="362" r:id="rId20"/>
    <p:sldId id="377" r:id="rId21"/>
    <p:sldId id="2903" r:id="rId22"/>
    <p:sldId id="2911" r:id="rId23"/>
    <p:sldId id="2913" r:id="rId24"/>
    <p:sldId id="2905" r:id="rId25"/>
    <p:sldId id="2935" r:id="rId26"/>
    <p:sldId id="368" r:id="rId27"/>
    <p:sldId id="2906" r:id="rId28"/>
    <p:sldId id="2907" r:id="rId29"/>
    <p:sldId id="379" r:id="rId30"/>
    <p:sldId id="2914" r:id="rId31"/>
    <p:sldId id="383" r:id="rId32"/>
    <p:sldId id="2936" r:id="rId33"/>
    <p:sldId id="2890" r:id="rId34"/>
    <p:sldId id="2873" r:id="rId35"/>
    <p:sldId id="2881" r:id="rId36"/>
    <p:sldId id="2871" r:id="rId37"/>
    <p:sldId id="2812" r:id="rId38"/>
    <p:sldId id="2931" r:id="rId39"/>
    <p:sldId id="2815" r:id="rId40"/>
    <p:sldId id="2851" r:id="rId41"/>
    <p:sldId id="2852" r:id="rId42"/>
    <p:sldId id="2854" r:id="rId43"/>
    <p:sldId id="2917" r:id="rId44"/>
    <p:sldId id="2915" r:id="rId45"/>
    <p:sldId id="2916" r:id="rId46"/>
    <p:sldId id="265" r:id="rId47"/>
    <p:sldId id="363" r:id="rId48"/>
    <p:sldId id="330" r:id="rId49"/>
    <p:sldId id="332" r:id="rId50"/>
    <p:sldId id="2813" r:id="rId51"/>
    <p:sldId id="2814" r:id="rId52"/>
    <p:sldId id="2933" r:id="rId53"/>
    <p:sldId id="2806" r:id="rId54"/>
    <p:sldId id="2934" r:id="rId55"/>
    <p:sldId id="333" r:id="rId56"/>
    <p:sldId id="429" r:id="rId57"/>
    <p:sldId id="743" r:id="rId58"/>
    <p:sldId id="2928" r:id="rId59"/>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40C4A4CB-9C03-4B87-9399-4CF49E1CF4F1}">
          <p14:sldIdLst>
            <p14:sldId id="326"/>
          </p14:sldIdLst>
        </p14:section>
        <p14:section name="Session 1" id="{1BFDB293-2D2D-4662-8BF4-0F723F82669C}">
          <p14:sldIdLst>
            <p14:sldId id="329"/>
            <p14:sldId id="337"/>
            <p14:sldId id="339"/>
            <p14:sldId id="756"/>
            <p14:sldId id="2895"/>
          </p14:sldIdLst>
        </p14:section>
        <p14:section name="Session 2" id="{0266EA08-D837-423A-9D8C-9FCBC39703CF}">
          <p14:sldIdLst>
            <p14:sldId id="2891"/>
            <p14:sldId id="2896"/>
            <p14:sldId id="376"/>
            <p14:sldId id="2889"/>
            <p14:sldId id="2898"/>
            <p14:sldId id="2909"/>
            <p14:sldId id="2910"/>
            <p14:sldId id="2912"/>
            <p14:sldId id="738"/>
            <p14:sldId id="2899"/>
            <p14:sldId id="374"/>
          </p14:sldIdLst>
        </p14:section>
        <p14:section name="Session 3" id="{C18CEFE0-8AEC-41BA-BA78-6135C8BDD57F}">
          <p14:sldIdLst>
            <p14:sldId id="2902"/>
            <p14:sldId id="362"/>
            <p14:sldId id="377"/>
            <p14:sldId id="2903"/>
            <p14:sldId id="2911"/>
            <p14:sldId id="2913"/>
            <p14:sldId id="2905"/>
            <p14:sldId id="2935"/>
            <p14:sldId id="368"/>
            <p14:sldId id="2906"/>
            <p14:sldId id="2907"/>
            <p14:sldId id="379"/>
            <p14:sldId id="2914"/>
            <p14:sldId id="383"/>
            <p14:sldId id="2936"/>
            <p14:sldId id="2890"/>
          </p14:sldIdLst>
        </p14:section>
        <p14:section name="Session 4" id="{8C5C9149-5D85-426E-95AF-63129B2323F0}">
          <p14:sldIdLst>
            <p14:sldId id="2873"/>
            <p14:sldId id="2881"/>
            <p14:sldId id="2871"/>
            <p14:sldId id="2812"/>
            <p14:sldId id="2931"/>
            <p14:sldId id="2815"/>
            <p14:sldId id="2851"/>
            <p14:sldId id="2852"/>
            <p14:sldId id="2854"/>
            <p14:sldId id="2917"/>
            <p14:sldId id="2915"/>
            <p14:sldId id="2916"/>
          </p14:sldIdLst>
        </p14:section>
        <p14:section name="Session 5" id="{2B0FE3CD-8A40-4EE8-B7C6-6391D6741D3A}">
          <p14:sldIdLst>
            <p14:sldId id="265"/>
            <p14:sldId id="363"/>
            <p14:sldId id="330"/>
            <p14:sldId id="332"/>
            <p14:sldId id="2813"/>
            <p14:sldId id="2814"/>
            <p14:sldId id="2933"/>
            <p14:sldId id="2806"/>
            <p14:sldId id="2934"/>
            <p14:sldId id="333"/>
          </p14:sldIdLst>
        </p14:section>
        <p14:section name="Session 6" id="{9927AA43-71B0-4462-95CB-8FAD759DA612}">
          <p14:sldIdLst>
            <p14:sldId id="429"/>
            <p14:sldId id="743"/>
            <p14:sldId id="292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6EC714-8382-DEDA-363D-064BEB13D0B0}" name="Crystal Stewart" initials="CS" userId="GKZZVnRSUXtTMPrb39Zri5wg64SiJQpaNi8UeT9rgak=" providerId="None"/>
  <p188:author id="{AAEC1317-ED4B-3651-3741-C9C6FC8C0C6C}" name="Justina Ojom" initials="JO" userId="S::justina.ojom@little-fish.co::cbdaed7d-8d45-4372-a16a-f3f8900c2f45" providerId="AD"/>
  <p188:author id="{F6F07C88-5206-9A49-51F2-F7CA8389472F}" name="Tessa Marks" initials="TM" userId="e3e882d86838c88d" providerId="Windows Live"/>
  <p188:author id="{2BA547FE-46EF-BB21-D252-B02F0AE3AB5E}" name="Ilse Van der Straeten" initials="IVdS" userId="Ilse Van der Straete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3" autoAdjust="0"/>
    <p:restoredTop sz="65478" autoAdjust="0"/>
  </p:normalViewPr>
  <p:slideViewPr>
    <p:cSldViewPr snapToGrid="0">
      <p:cViewPr varScale="1">
        <p:scale>
          <a:sx n="49" d="100"/>
          <a:sy n="49" d="100"/>
        </p:scale>
        <p:origin x="1326" y="21"/>
      </p:cViewPr>
      <p:guideLst/>
    </p:cSldViewPr>
  </p:slideViewPr>
  <p:notesTextViewPr>
    <p:cViewPr>
      <p:scale>
        <a:sx n="1" d="1"/>
        <a:sy n="1" d="1"/>
      </p:scale>
      <p:origin x="0" y="0"/>
    </p:cViewPr>
  </p:notesTextViewPr>
  <p:sorterViewPr>
    <p:cViewPr>
      <p:scale>
        <a:sx n="33" d="100"/>
        <a:sy n="33" d="100"/>
      </p:scale>
      <p:origin x="0" y="-144"/>
    </p:cViewPr>
  </p:sorterViewPr>
  <p:notesViewPr>
    <p:cSldViewPr snapToGrid="0">
      <p:cViewPr varScale="1">
        <p:scale>
          <a:sx n="50" d="100"/>
          <a:sy n="50" d="100"/>
        </p:scale>
        <p:origin x="2673" y="45"/>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8/10/relationships/authors" Target="authors.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modernComment_B64_1F00D00.xml><?xml version="1.0" encoding="utf-8"?>
<p188:cmLst xmlns:a="http://schemas.openxmlformats.org/drawingml/2006/main" xmlns:r="http://schemas.openxmlformats.org/officeDocument/2006/relationships" xmlns:p188="http://schemas.microsoft.com/office/powerpoint/2018/8/main">
  <p188:cm id="{AA8EBF24-70D3-4E9D-9C2E-069980A63702}" authorId="{AAEC1317-ED4B-3651-3741-C9C6FC8C0C6C}" created="2023-02-27T17:42:16.207">
    <pc:sldMkLst xmlns:pc="http://schemas.microsoft.com/office/powerpoint/2013/main/command">
      <pc:docMk/>
      <pc:sldMk cId="32509184" sldId="2916"/>
    </pc:sldMkLst>
    <p188:txBody>
      <a:bodyPr/>
      <a:lstStyle/>
      <a:p>
        <a:r>
          <a:rPr lang="en-US"/>
          <a:t>There were no key learning points here, unlike other sessions</a:t>
        </a:r>
      </a:p>
    </p188:txBody>
  </p188:cm>
</p188:cmLst>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EF7DAA-B7A4-40AB-93E4-1BD67E4FDE49}" type="doc">
      <dgm:prSet loTypeId="urn:microsoft.com/office/officeart/2005/8/layout/pyramid1" loCatId="pyramid" qsTypeId="urn:microsoft.com/office/officeart/2005/8/quickstyle/simple1" qsCatId="simple" csTypeId="urn:microsoft.com/office/officeart/2005/8/colors/colorful2" csCatId="colorful" phldr="1"/>
      <dgm:spPr/>
    </dgm:pt>
    <dgm:pt modelId="{0F9C1983-7A06-4E2A-912D-86E9F186AB4B}">
      <dgm:prSet phldrT="[Text]" custT="1"/>
      <dgm:spPr>
        <a:solidFill>
          <a:schemeClr val="accent1">
            <a:lumMod val="40000"/>
            <a:lumOff val="60000"/>
          </a:schemeClr>
        </a:solidFill>
      </dgm:spPr>
      <dgm:t>
        <a:bodyPr/>
        <a:lstStyle/>
        <a:p>
          <a:r>
            <a:rPr lang="ar-SA" sz="2400" b="1" dirty="0">
              <a:latin typeface="Calibri" panose="020F0502020204030204" pitchFamily="34" charset="0"/>
              <a:cs typeface="Calibri" panose="020F0502020204030204" pitchFamily="34" charset="0"/>
            </a:rPr>
            <a:t>الدعم المتخصص</a:t>
          </a:r>
          <a:endParaRPr lang="en-US" sz="2400" b="1" dirty="0">
            <a:latin typeface="Calibri" panose="020F0502020204030204" pitchFamily="34" charset="0"/>
            <a:cs typeface="Calibri" panose="020F0502020204030204" pitchFamily="34" charset="0"/>
          </a:endParaRPr>
        </a:p>
      </dgm:t>
    </dgm:pt>
    <dgm:pt modelId="{62E63B93-0379-4315-8AB5-93ABA2CFF3D4}" type="parTrans" cxnId="{2D025C1F-EB26-4DCF-9A8A-8703E47DFE7E}">
      <dgm:prSet/>
      <dgm:spPr/>
      <dgm:t>
        <a:bodyPr/>
        <a:lstStyle/>
        <a:p>
          <a:endParaRPr lang="en-US" sz="2400"/>
        </a:p>
      </dgm:t>
    </dgm:pt>
    <dgm:pt modelId="{22B864B1-DC46-4EF3-90D2-26BF22B0DB0C}" type="sibTrans" cxnId="{2D025C1F-EB26-4DCF-9A8A-8703E47DFE7E}">
      <dgm:prSet/>
      <dgm:spPr/>
      <dgm:t>
        <a:bodyPr/>
        <a:lstStyle/>
        <a:p>
          <a:endParaRPr lang="en-US" sz="2400"/>
        </a:p>
      </dgm:t>
    </dgm:pt>
    <dgm:pt modelId="{861CD043-7D43-4D67-8725-89C21A7C896A}">
      <dgm:prSet phldrT="[Text]" custT="1"/>
      <dgm:spPr>
        <a:solidFill>
          <a:schemeClr val="accent4">
            <a:lumMod val="40000"/>
            <a:lumOff val="60000"/>
          </a:schemeClr>
        </a:solidFill>
      </dgm:spPr>
      <dgm:t>
        <a:bodyPr/>
        <a:lstStyle/>
        <a:p>
          <a:r>
            <a:rPr lang="ar-SA" sz="2400" b="1" dirty="0">
              <a:latin typeface="Calibri" panose="020F0502020204030204" pitchFamily="34" charset="0"/>
              <a:cs typeface="Calibri" panose="020F0502020204030204" pitchFamily="34" charset="0"/>
            </a:rPr>
            <a:t>الدعم المركز غير المتخصص</a:t>
          </a:r>
          <a:endParaRPr lang="en-US" sz="2400" b="1" dirty="0">
            <a:latin typeface="Calibri" panose="020F0502020204030204" pitchFamily="34" charset="0"/>
            <a:cs typeface="Calibri" panose="020F0502020204030204" pitchFamily="34" charset="0"/>
          </a:endParaRPr>
        </a:p>
      </dgm:t>
    </dgm:pt>
    <dgm:pt modelId="{28AFED0A-D1E9-49EF-9D1A-1FDAE6710B36}" type="parTrans" cxnId="{AD26089F-32EA-46A9-B365-CAA811BD2535}">
      <dgm:prSet/>
      <dgm:spPr/>
      <dgm:t>
        <a:bodyPr/>
        <a:lstStyle/>
        <a:p>
          <a:endParaRPr lang="en-US" sz="2400"/>
        </a:p>
      </dgm:t>
    </dgm:pt>
    <dgm:pt modelId="{659C1A0E-56D1-42D9-BF52-E4E5347D0357}" type="sibTrans" cxnId="{AD26089F-32EA-46A9-B365-CAA811BD2535}">
      <dgm:prSet/>
      <dgm:spPr/>
      <dgm:t>
        <a:bodyPr/>
        <a:lstStyle/>
        <a:p>
          <a:endParaRPr lang="en-US" sz="2400"/>
        </a:p>
      </dgm:t>
    </dgm:pt>
    <dgm:pt modelId="{AFB4DA0F-28F8-4BD3-A050-ACA2F190656D}">
      <dgm:prSet custT="1"/>
      <dgm:spPr>
        <a:solidFill>
          <a:schemeClr val="accent5">
            <a:lumMod val="40000"/>
            <a:lumOff val="60000"/>
          </a:schemeClr>
        </a:solidFill>
      </dgm:spPr>
      <dgm:t>
        <a:bodyPr/>
        <a:lstStyle/>
        <a:p>
          <a:r>
            <a:rPr lang="ar-SA" sz="2400" b="1" dirty="0">
              <a:latin typeface="Calibri" panose="020F0502020204030204" pitchFamily="34" charset="0"/>
              <a:cs typeface="Calibri" panose="020F0502020204030204" pitchFamily="34" charset="0"/>
            </a:rPr>
            <a:t>دعم العائلة و المجتمع</a:t>
          </a:r>
          <a:endParaRPr lang="en-US" sz="2400" b="1" dirty="0">
            <a:latin typeface="Calibri" panose="020F0502020204030204" pitchFamily="34" charset="0"/>
            <a:cs typeface="Calibri" panose="020F0502020204030204" pitchFamily="34" charset="0"/>
          </a:endParaRPr>
        </a:p>
      </dgm:t>
    </dgm:pt>
    <dgm:pt modelId="{EBEBD1C9-FB99-4C8C-BEBA-848DABE6E906}" type="parTrans" cxnId="{A90E3F5E-8707-494D-BEFB-42548BA322B4}">
      <dgm:prSet/>
      <dgm:spPr/>
      <dgm:t>
        <a:bodyPr/>
        <a:lstStyle/>
        <a:p>
          <a:endParaRPr lang="en-US" sz="2400"/>
        </a:p>
      </dgm:t>
    </dgm:pt>
    <dgm:pt modelId="{E9150E88-4C97-43F3-ADAF-99BBDB8A4405}" type="sibTrans" cxnId="{A90E3F5E-8707-494D-BEFB-42548BA322B4}">
      <dgm:prSet/>
      <dgm:spPr/>
      <dgm:t>
        <a:bodyPr/>
        <a:lstStyle/>
        <a:p>
          <a:endParaRPr lang="en-US" sz="2400"/>
        </a:p>
      </dgm:t>
    </dgm:pt>
    <dgm:pt modelId="{CF6CD97B-DC13-410E-AC5B-CAFE354F4F2A}">
      <dgm:prSet phldrT="[Text]" custT="1"/>
      <dgm:spPr>
        <a:solidFill>
          <a:schemeClr val="accent3">
            <a:lumMod val="40000"/>
            <a:lumOff val="60000"/>
          </a:schemeClr>
        </a:solidFill>
      </dgm:spPr>
      <dgm:t>
        <a:bodyPr/>
        <a:lstStyle/>
        <a:p>
          <a:r>
            <a:rPr lang="ar-SA" sz="2400" b="1" dirty="0">
              <a:latin typeface="Calibri" panose="020F0502020204030204" pitchFamily="34" charset="0"/>
              <a:cs typeface="Calibri" panose="020F0502020204030204" pitchFamily="34" charset="0"/>
            </a:rPr>
            <a:t>الخدمات الأساسية و الأمن</a:t>
          </a:r>
          <a:endParaRPr lang="en-US" sz="2400" b="1" dirty="0">
            <a:latin typeface="Calibri" panose="020F0502020204030204" pitchFamily="34" charset="0"/>
            <a:cs typeface="Calibri" panose="020F0502020204030204" pitchFamily="34" charset="0"/>
          </a:endParaRPr>
        </a:p>
      </dgm:t>
    </dgm:pt>
    <dgm:pt modelId="{EA061B26-A78A-4CBA-9A17-0B7193D539D4}" type="sibTrans" cxnId="{009438FA-6029-40C7-95F0-8B3324061D9A}">
      <dgm:prSet/>
      <dgm:spPr/>
      <dgm:t>
        <a:bodyPr/>
        <a:lstStyle/>
        <a:p>
          <a:endParaRPr lang="en-US" sz="2400"/>
        </a:p>
      </dgm:t>
    </dgm:pt>
    <dgm:pt modelId="{5179138C-F1A8-410E-9E6F-D3383C11CE69}" type="parTrans" cxnId="{009438FA-6029-40C7-95F0-8B3324061D9A}">
      <dgm:prSet/>
      <dgm:spPr/>
      <dgm:t>
        <a:bodyPr/>
        <a:lstStyle/>
        <a:p>
          <a:endParaRPr lang="en-US" sz="2400"/>
        </a:p>
      </dgm:t>
    </dgm:pt>
    <dgm:pt modelId="{63C416E1-72A4-4BA5-BA5A-950CD9946C79}" type="pres">
      <dgm:prSet presAssocID="{F0EF7DAA-B7A4-40AB-93E4-1BD67E4FDE49}" presName="Name0" presStyleCnt="0">
        <dgm:presLayoutVars>
          <dgm:dir/>
          <dgm:animLvl val="lvl"/>
          <dgm:resizeHandles val="exact"/>
        </dgm:presLayoutVars>
      </dgm:prSet>
      <dgm:spPr/>
    </dgm:pt>
    <dgm:pt modelId="{B10AE54D-7616-4B9F-A00A-43BBC7CA852A}" type="pres">
      <dgm:prSet presAssocID="{0F9C1983-7A06-4E2A-912D-86E9F186AB4B}" presName="Name8" presStyleCnt="0"/>
      <dgm:spPr/>
    </dgm:pt>
    <dgm:pt modelId="{232CDC56-F437-4B1B-BEF3-972969B3E205}" type="pres">
      <dgm:prSet presAssocID="{0F9C1983-7A06-4E2A-912D-86E9F186AB4B}" presName="level" presStyleLbl="node1" presStyleIdx="0" presStyleCnt="4">
        <dgm:presLayoutVars>
          <dgm:chMax val="1"/>
          <dgm:bulletEnabled val="1"/>
        </dgm:presLayoutVars>
      </dgm:prSet>
      <dgm:spPr/>
    </dgm:pt>
    <dgm:pt modelId="{16CB5799-79ED-486C-870D-39412A345345}" type="pres">
      <dgm:prSet presAssocID="{0F9C1983-7A06-4E2A-912D-86E9F186AB4B}" presName="levelTx" presStyleLbl="revTx" presStyleIdx="0" presStyleCnt="0">
        <dgm:presLayoutVars>
          <dgm:chMax val="1"/>
          <dgm:bulletEnabled val="1"/>
        </dgm:presLayoutVars>
      </dgm:prSet>
      <dgm:spPr/>
    </dgm:pt>
    <dgm:pt modelId="{4A632204-79FB-4D4D-B050-CE728136124D}" type="pres">
      <dgm:prSet presAssocID="{861CD043-7D43-4D67-8725-89C21A7C896A}" presName="Name8" presStyleCnt="0"/>
      <dgm:spPr/>
    </dgm:pt>
    <dgm:pt modelId="{FE4B076D-522A-46F2-9FD9-E9F1C2D6D43F}" type="pres">
      <dgm:prSet presAssocID="{861CD043-7D43-4D67-8725-89C21A7C896A}" presName="level" presStyleLbl="node1" presStyleIdx="1" presStyleCnt="4">
        <dgm:presLayoutVars>
          <dgm:chMax val="1"/>
          <dgm:bulletEnabled val="1"/>
        </dgm:presLayoutVars>
      </dgm:prSet>
      <dgm:spPr/>
    </dgm:pt>
    <dgm:pt modelId="{14F0A753-A367-4D9C-99EC-10709DE71A80}" type="pres">
      <dgm:prSet presAssocID="{861CD043-7D43-4D67-8725-89C21A7C896A}" presName="levelTx" presStyleLbl="revTx" presStyleIdx="0" presStyleCnt="0">
        <dgm:presLayoutVars>
          <dgm:chMax val="1"/>
          <dgm:bulletEnabled val="1"/>
        </dgm:presLayoutVars>
      </dgm:prSet>
      <dgm:spPr/>
    </dgm:pt>
    <dgm:pt modelId="{0894DCD8-424A-4044-885D-C4941F3F1B2B}" type="pres">
      <dgm:prSet presAssocID="{AFB4DA0F-28F8-4BD3-A050-ACA2F190656D}" presName="Name8" presStyleCnt="0"/>
      <dgm:spPr/>
    </dgm:pt>
    <dgm:pt modelId="{211AAA5F-9555-4459-90CE-6A1A051DF070}" type="pres">
      <dgm:prSet presAssocID="{AFB4DA0F-28F8-4BD3-A050-ACA2F190656D}" presName="level" presStyleLbl="node1" presStyleIdx="2" presStyleCnt="4">
        <dgm:presLayoutVars>
          <dgm:chMax val="1"/>
          <dgm:bulletEnabled val="1"/>
        </dgm:presLayoutVars>
      </dgm:prSet>
      <dgm:spPr/>
    </dgm:pt>
    <dgm:pt modelId="{95865F21-02FE-4425-B971-3D2EC7F11444}" type="pres">
      <dgm:prSet presAssocID="{AFB4DA0F-28F8-4BD3-A050-ACA2F190656D}" presName="levelTx" presStyleLbl="revTx" presStyleIdx="0" presStyleCnt="0">
        <dgm:presLayoutVars>
          <dgm:chMax val="1"/>
          <dgm:bulletEnabled val="1"/>
        </dgm:presLayoutVars>
      </dgm:prSet>
      <dgm:spPr/>
    </dgm:pt>
    <dgm:pt modelId="{E976DC9E-27E4-4C62-B90F-E957CBC0F94F}" type="pres">
      <dgm:prSet presAssocID="{CF6CD97B-DC13-410E-AC5B-CAFE354F4F2A}" presName="Name8" presStyleCnt="0"/>
      <dgm:spPr/>
    </dgm:pt>
    <dgm:pt modelId="{C3A3DF2B-E4C8-421A-96B5-21F21211209D}" type="pres">
      <dgm:prSet presAssocID="{CF6CD97B-DC13-410E-AC5B-CAFE354F4F2A}" presName="level" presStyleLbl="node1" presStyleIdx="3" presStyleCnt="4">
        <dgm:presLayoutVars>
          <dgm:chMax val="1"/>
          <dgm:bulletEnabled val="1"/>
        </dgm:presLayoutVars>
      </dgm:prSet>
      <dgm:spPr/>
    </dgm:pt>
    <dgm:pt modelId="{E9BF1ED7-2834-4E94-8CD3-A52E14D37BAD}" type="pres">
      <dgm:prSet presAssocID="{CF6CD97B-DC13-410E-AC5B-CAFE354F4F2A}" presName="levelTx" presStyleLbl="revTx" presStyleIdx="0" presStyleCnt="0">
        <dgm:presLayoutVars>
          <dgm:chMax val="1"/>
          <dgm:bulletEnabled val="1"/>
        </dgm:presLayoutVars>
      </dgm:prSet>
      <dgm:spPr/>
    </dgm:pt>
  </dgm:ptLst>
  <dgm:cxnLst>
    <dgm:cxn modelId="{F59CBC13-AD40-4940-99C7-7D271FC02424}" type="presOf" srcId="{CF6CD97B-DC13-410E-AC5B-CAFE354F4F2A}" destId="{E9BF1ED7-2834-4E94-8CD3-A52E14D37BAD}" srcOrd="1" destOrd="0" presId="urn:microsoft.com/office/officeart/2005/8/layout/pyramid1"/>
    <dgm:cxn modelId="{2D025C1F-EB26-4DCF-9A8A-8703E47DFE7E}" srcId="{F0EF7DAA-B7A4-40AB-93E4-1BD67E4FDE49}" destId="{0F9C1983-7A06-4E2A-912D-86E9F186AB4B}" srcOrd="0" destOrd="0" parTransId="{62E63B93-0379-4315-8AB5-93ABA2CFF3D4}" sibTransId="{22B864B1-DC46-4EF3-90D2-26BF22B0DB0C}"/>
    <dgm:cxn modelId="{A90E3F5E-8707-494D-BEFB-42548BA322B4}" srcId="{F0EF7DAA-B7A4-40AB-93E4-1BD67E4FDE49}" destId="{AFB4DA0F-28F8-4BD3-A050-ACA2F190656D}" srcOrd="2" destOrd="0" parTransId="{EBEBD1C9-FB99-4C8C-BEBA-848DABE6E906}" sibTransId="{E9150E88-4C97-43F3-ADAF-99BBDB8A4405}"/>
    <dgm:cxn modelId="{7296F562-20A6-453C-9FBC-BBC18EA9DA75}" type="presOf" srcId="{CF6CD97B-DC13-410E-AC5B-CAFE354F4F2A}" destId="{C3A3DF2B-E4C8-421A-96B5-21F21211209D}" srcOrd="0" destOrd="0" presId="urn:microsoft.com/office/officeart/2005/8/layout/pyramid1"/>
    <dgm:cxn modelId="{D74C307D-9639-4853-B7CC-F9A4B30D4947}" type="presOf" srcId="{0F9C1983-7A06-4E2A-912D-86E9F186AB4B}" destId="{232CDC56-F437-4B1B-BEF3-972969B3E205}" srcOrd="0" destOrd="0" presId="urn:microsoft.com/office/officeart/2005/8/layout/pyramid1"/>
    <dgm:cxn modelId="{7E6E2F82-7E4E-40D2-B3A9-429170205FE2}" type="presOf" srcId="{861CD043-7D43-4D67-8725-89C21A7C896A}" destId="{14F0A753-A367-4D9C-99EC-10709DE71A80}" srcOrd="1" destOrd="0" presId="urn:microsoft.com/office/officeart/2005/8/layout/pyramid1"/>
    <dgm:cxn modelId="{F087A386-2DA2-4B8C-9E02-F0278E935E4B}" type="presOf" srcId="{861CD043-7D43-4D67-8725-89C21A7C896A}" destId="{FE4B076D-522A-46F2-9FD9-E9F1C2D6D43F}" srcOrd="0" destOrd="0" presId="urn:microsoft.com/office/officeart/2005/8/layout/pyramid1"/>
    <dgm:cxn modelId="{AD26089F-32EA-46A9-B365-CAA811BD2535}" srcId="{F0EF7DAA-B7A4-40AB-93E4-1BD67E4FDE49}" destId="{861CD043-7D43-4D67-8725-89C21A7C896A}" srcOrd="1" destOrd="0" parTransId="{28AFED0A-D1E9-49EF-9D1A-1FDAE6710B36}" sibTransId="{659C1A0E-56D1-42D9-BF52-E4E5347D0357}"/>
    <dgm:cxn modelId="{548DBBDA-DA75-4242-99A5-4DE507CAE316}" type="presOf" srcId="{0F9C1983-7A06-4E2A-912D-86E9F186AB4B}" destId="{16CB5799-79ED-486C-870D-39412A345345}" srcOrd="1" destOrd="0" presId="urn:microsoft.com/office/officeart/2005/8/layout/pyramid1"/>
    <dgm:cxn modelId="{50069DDB-FFCA-4EDF-8597-7484439E0A1A}" type="presOf" srcId="{AFB4DA0F-28F8-4BD3-A050-ACA2F190656D}" destId="{95865F21-02FE-4425-B971-3D2EC7F11444}" srcOrd="1" destOrd="0" presId="urn:microsoft.com/office/officeart/2005/8/layout/pyramid1"/>
    <dgm:cxn modelId="{0926C5EE-1C02-468D-9B74-6B27C6A800CD}" type="presOf" srcId="{AFB4DA0F-28F8-4BD3-A050-ACA2F190656D}" destId="{211AAA5F-9555-4459-90CE-6A1A051DF070}" srcOrd="0" destOrd="0" presId="urn:microsoft.com/office/officeart/2005/8/layout/pyramid1"/>
    <dgm:cxn modelId="{C8CBE9F4-CD92-498C-B54A-3FF0B0334C3C}" type="presOf" srcId="{F0EF7DAA-B7A4-40AB-93E4-1BD67E4FDE49}" destId="{63C416E1-72A4-4BA5-BA5A-950CD9946C79}" srcOrd="0" destOrd="0" presId="urn:microsoft.com/office/officeart/2005/8/layout/pyramid1"/>
    <dgm:cxn modelId="{009438FA-6029-40C7-95F0-8B3324061D9A}" srcId="{F0EF7DAA-B7A4-40AB-93E4-1BD67E4FDE49}" destId="{CF6CD97B-DC13-410E-AC5B-CAFE354F4F2A}" srcOrd="3" destOrd="0" parTransId="{5179138C-F1A8-410E-9E6F-D3383C11CE69}" sibTransId="{EA061B26-A78A-4CBA-9A17-0B7193D539D4}"/>
    <dgm:cxn modelId="{8795A2AC-237B-4FCD-BB34-D18F950953F2}" type="presParOf" srcId="{63C416E1-72A4-4BA5-BA5A-950CD9946C79}" destId="{B10AE54D-7616-4B9F-A00A-43BBC7CA852A}" srcOrd="0" destOrd="0" presId="urn:microsoft.com/office/officeart/2005/8/layout/pyramid1"/>
    <dgm:cxn modelId="{7714AC5C-C11C-424C-A23E-88FE17AA5D75}" type="presParOf" srcId="{B10AE54D-7616-4B9F-A00A-43BBC7CA852A}" destId="{232CDC56-F437-4B1B-BEF3-972969B3E205}" srcOrd="0" destOrd="0" presId="urn:microsoft.com/office/officeart/2005/8/layout/pyramid1"/>
    <dgm:cxn modelId="{F3BBB4E5-2363-497A-8854-32DEE7C45932}" type="presParOf" srcId="{B10AE54D-7616-4B9F-A00A-43BBC7CA852A}" destId="{16CB5799-79ED-486C-870D-39412A345345}" srcOrd="1" destOrd="0" presId="urn:microsoft.com/office/officeart/2005/8/layout/pyramid1"/>
    <dgm:cxn modelId="{5D98600D-B17F-4B6C-9BB6-8910EE70A3F9}" type="presParOf" srcId="{63C416E1-72A4-4BA5-BA5A-950CD9946C79}" destId="{4A632204-79FB-4D4D-B050-CE728136124D}" srcOrd="1" destOrd="0" presId="urn:microsoft.com/office/officeart/2005/8/layout/pyramid1"/>
    <dgm:cxn modelId="{679506FE-659A-4ADF-8310-2F888FFC706B}" type="presParOf" srcId="{4A632204-79FB-4D4D-B050-CE728136124D}" destId="{FE4B076D-522A-46F2-9FD9-E9F1C2D6D43F}" srcOrd="0" destOrd="0" presId="urn:microsoft.com/office/officeart/2005/8/layout/pyramid1"/>
    <dgm:cxn modelId="{68BB03B2-C79D-4910-A9E9-24E1270ABDEC}" type="presParOf" srcId="{4A632204-79FB-4D4D-B050-CE728136124D}" destId="{14F0A753-A367-4D9C-99EC-10709DE71A80}" srcOrd="1" destOrd="0" presId="urn:microsoft.com/office/officeart/2005/8/layout/pyramid1"/>
    <dgm:cxn modelId="{C52D2827-47F1-45A2-BBEC-703812B86E0F}" type="presParOf" srcId="{63C416E1-72A4-4BA5-BA5A-950CD9946C79}" destId="{0894DCD8-424A-4044-885D-C4941F3F1B2B}" srcOrd="2" destOrd="0" presId="urn:microsoft.com/office/officeart/2005/8/layout/pyramid1"/>
    <dgm:cxn modelId="{82F9A369-2135-4692-A05D-24B80C564140}" type="presParOf" srcId="{0894DCD8-424A-4044-885D-C4941F3F1B2B}" destId="{211AAA5F-9555-4459-90CE-6A1A051DF070}" srcOrd="0" destOrd="0" presId="urn:microsoft.com/office/officeart/2005/8/layout/pyramid1"/>
    <dgm:cxn modelId="{828BA2BA-01CE-4A4F-8F72-B012252228EE}" type="presParOf" srcId="{0894DCD8-424A-4044-885D-C4941F3F1B2B}" destId="{95865F21-02FE-4425-B971-3D2EC7F11444}" srcOrd="1" destOrd="0" presId="urn:microsoft.com/office/officeart/2005/8/layout/pyramid1"/>
    <dgm:cxn modelId="{5DB09F54-A7FC-4F33-BBC4-03CB5F69541B}" type="presParOf" srcId="{63C416E1-72A4-4BA5-BA5A-950CD9946C79}" destId="{E976DC9E-27E4-4C62-B90F-E957CBC0F94F}" srcOrd="3" destOrd="0" presId="urn:microsoft.com/office/officeart/2005/8/layout/pyramid1"/>
    <dgm:cxn modelId="{E72029FC-EA93-4DE9-958B-7DC082F14D45}" type="presParOf" srcId="{E976DC9E-27E4-4C62-B90F-E957CBC0F94F}" destId="{C3A3DF2B-E4C8-421A-96B5-21F21211209D}" srcOrd="0" destOrd="0" presId="urn:microsoft.com/office/officeart/2005/8/layout/pyramid1"/>
    <dgm:cxn modelId="{087660DF-A0A5-4B9A-A3EC-2BE860A5399F}" type="presParOf" srcId="{E976DC9E-27E4-4C62-B90F-E957CBC0F94F}" destId="{E9BF1ED7-2834-4E94-8CD3-A52E14D37BAD}"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EF7DAA-B7A4-40AB-93E4-1BD67E4FDE49}" type="doc">
      <dgm:prSet loTypeId="urn:microsoft.com/office/officeart/2005/8/layout/pyramid1" loCatId="pyramid" qsTypeId="urn:microsoft.com/office/officeart/2005/8/quickstyle/simple1" qsCatId="simple" csTypeId="urn:microsoft.com/office/officeart/2005/8/colors/colorful2" csCatId="colorful" phldr="1"/>
      <dgm:spPr/>
    </dgm:pt>
    <dgm:pt modelId="{0F9C1983-7A06-4E2A-912D-86E9F186AB4B}">
      <dgm:prSet phldrT="[Text]" custT="1"/>
      <dgm:spPr>
        <a:solidFill>
          <a:schemeClr val="accent1">
            <a:lumMod val="40000"/>
            <a:lumOff val="60000"/>
          </a:schemeClr>
        </a:solidFill>
      </dgm:spPr>
      <dgm:t>
        <a:bodyPr/>
        <a:lstStyle/>
        <a:p>
          <a:r>
            <a:rPr lang="ar-SA" sz="2400" b="1" dirty="0">
              <a:latin typeface="Calibri" panose="020F0502020204030204" pitchFamily="34" charset="0"/>
              <a:cs typeface="Calibri" panose="020F0502020204030204" pitchFamily="34" charset="0"/>
            </a:rPr>
            <a:t>الدعم المتخصص</a:t>
          </a:r>
          <a:endParaRPr lang="en-US" sz="2400" b="1" dirty="0">
            <a:latin typeface="Arial" panose="020B0604020202020204" pitchFamily="34" charset="0"/>
            <a:cs typeface="Arial" panose="020B0604020202020204" pitchFamily="34" charset="0"/>
          </a:endParaRPr>
        </a:p>
      </dgm:t>
    </dgm:pt>
    <dgm:pt modelId="{62E63B93-0379-4315-8AB5-93ABA2CFF3D4}" type="parTrans" cxnId="{2D025C1F-EB26-4DCF-9A8A-8703E47DFE7E}">
      <dgm:prSet/>
      <dgm:spPr/>
      <dgm:t>
        <a:bodyPr/>
        <a:lstStyle/>
        <a:p>
          <a:endParaRPr lang="en-US" sz="2400"/>
        </a:p>
      </dgm:t>
    </dgm:pt>
    <dgm:pt modelId="{22B864B1-DC46-4EF3-90D2-26BF22B0DB0C}" type="sibTrans" cxnId="{2D025C1F-EB26-4DCF-9A8A-8703E47DFE7E}">
      <dgm:prSet/>
      <dgm:spPr/>
      <dgm:t>
        <a:bodyPr/>
        <a:lstStyle/>
        <a:p>
          <a:endParaRPr lang="en-US" sz="2400"/>
        </a:p>
      </dgm:t>
    </dgm:pt>
    <dgm:pt modelId="{861CD043-7D43-4D67-8725-89C21A7C896A}">
      <dgm:prSet phldrT="[Text]" custT="1"/>
      <dgm:spPr>
        <a:solidFill>
          <a:schemeClr val="accent4">
            <a:lumMod val="40000"/>
            <a:lumOff val="60000"/>
          </a:schemeClr>
        </a:solidFill>
      </dgm:spPr>
      <dgm:t>
        <a:bodyPr/>
        <a:lstStyle/>
        <a:p>
          <a:r>
            <a:rPr lang="ar-SA" sz="2400" b="1" dirty="0">
              <a:latin typeface="Calibri" panose="020F0502020204030204" pitchFamily="34" charset="0"/>
              <a:cs typeface="Calibri" panose="020F0502020204030204" pitchFamily="34" charset="0"/>
            </a:rPr>
            <a:t>الدعم المركز غير المتخصص</a:t>
          </a:r>
          <a:endParaRPr lang="en-US" sz="2400" b="1" dirty="0">
            <a:latin typeface="Arial" panose="020B0604020202020204" pitchFamily="34" charset="0"/>
            <a:cs typeface="Arial" panose="020B0604020202020204" pitchFamily="34" charset="0"/>
          </a:endParaRPr>
        </a:p>
      </dgm:t>
    </dgm:pt>
    <dgm:pt modelId="{28AFED0A-D1E9-49EF-9D1A-1FDAE6710B36}" type="parTrans" cxnId="{AD26089F-32EA-46A9-B365-CAA811BD2535}">
      <dgm:prSet/>
      <dgm:spPr/>
      <dgm:t>
        <a:bodyPr/>
        <a:lstStyle/>
        <a:p>
          <a:endParaRPr lang="en-US" sz="2400"/>
        </a:p>
      </dgm:t>
    </dgm:pt>
    <dgm:pt modelId="{659C1A0E-56D1-42D9-BF52-E4E5347D0357}" type="sibTrans" cxnId="{AD26089F-32EA-46A9-B365-CAA811BD2535}">
      <dgm:prSet/>
      <dgm:spPr/>
      <dgm:t>
        <a:bodyPr/>
        <a:lstStyle/>
        <a:p>
          <a:endParaRPr lang="en-US" sz="2400"/>
        </a:p>
      </dgm:t>
    </dgm:pt>
    <dgm:pt modelId="{AFB4DA0F-28F8-4BD3-A050-ACA2F190656D}">
      <dgm:prSet custT="1"/>
      <dgm:spPr>
        <a:solidFill>
          <a:schemeClr val="accent5">
            <a:lumMod val="40000"/>
            <a:lumOff val="60000"/>
          </a:schemeClr>
        </a:solidFill>
      </dgm:spPr>
      <dgm:t>
        <a:bodyPr/>
        <a:lstStyle/>
        <a:p>
          <a:r>
            <a:rPr lang="ar-SA" sz="2400" b="1" dirty="0">
              <a:latin typeface="Calibri" panose="020F0502020204030204" pitchFamily="34" charset="0"/>
              <a:cs typeface="Calibri" panose="020F0502020204030204" pitchFamily="34" charset="0"/>
            </a:rPr>
            <a:t>دعم العائلة و المجتمع</a:t>
          </a:r>
          <a:endParaRPr lang="en-US" sz="2400" b="1" dirty="0">
            <a:latin typeface="Arial" panose="020B0604020202020204" pitchFamily="34" charset="0"/>
            <a:cs typeface="Arial" panose="020B0604020202020204" pitchFamily="34" charset="0"/>
          </a:endParaRPr>
        </a:p>
      </dgm:t>
    </dgm:pt>
    <dgm:pt modelId="{EBEBD1C9-FB99-4C8C-BEBA-848DABE6E906}" type="parTrans" cxnId="{A90E3F5E-8707-494D-BEFB-42548BA322B4}">
      <dgm:prSet/>
      <dgm:spPr/>
      <dgm:t>
        <a:bodyPr/>
        <a:lstStyle/>
        <a:p>
          <a:endParaRPr lang="en-US" sz="2400"/>
        </a:p>
      </dgm:t>
    </dgm:pt>
    <dgm:pt modelId="{E9150E88-4C97-43F3-ADAF-99BBDB8A4405}" type="sibTrans" cxnId="{A90E3F5E-8707-494D-BEFB-42548BA322B4}">
      <dgm:prSet/>
      <dgm:spPr/>
      <dgm:t>
        <a:bodyPr/>
        <a:lstStyle/>
        <a:p>
          <a:endParaRPr lang="en-US" sz="2400"/>
        </a:p>
      </dgm:t>
    </dgm:pt>
    <dgm:pt modelId="{CF6CD97B-DC13-410E-AC5B-CAFE354F4F2A}">
      <dgm:prSet phldrT="[Text]" custT="1"/>
      <dgm:spPr>
        <a:solidFill>
          <a:schemeClr val="accent3">
            <a:lumMod val="40000"/>
            <a:lumOff val="60000"/>
          </a:schemeClr>
        </a:solidFill>
      </dgm:spPr>
      <dgm:t>
        <a:bodyPr/>
        <a:lstStyle/>
        <a:p>
          <a:r>
            <a:rPr lang="ar-SA" sz="2400" b="1" dirty="0">
              <a:latin typeface="Calibri" panose="020F0502020204030204" pitchFamily="34" charset="0"/>
              <a:cs typeface="Calibri" panose="020F0502020204030204" pitchFamily="34" charset="0"/>
            </a:rPr>
            <a:t>الخدمات الأساسية و الأمن</a:t>
          </a:r>
          <a:endParaRPr lang="en-US" sz="2400" b="1" dirty="0">
            <a:latin typeface="Arial" panose="020B0604020202020204" pitchFamily="34" charset="0"/>
            <a:cs typeface="Arial" panose="020B0604020202020204" pitchFamily="34" charset="0"/>
          </a:endParaRPr>
        </a:p>
      </dgm:t>
    </dgm:pt>
    <dgm:pt modelId="{EA061B26-A78A-4CBA-9A17-0B7193D539D4}" type="sibTrans" cxnId="{009438FA-6029-40C7-95F0-8B3324061D9A}">
      <dgm:prSet/>
      <dgm:spPr/>
      <dgm:t>
        <a:bodyPr/>
        <a:lstStyle/>
        <a:p>
          <a:endParaRPr lang="en-US" sz="2400"/>
        </a:p>
      </dgm:t>
    </dgm:pt>
    <dgm:pt modelId="{5179138C-F1A8-410E-9E6F-D3383C11CE69}" type="parTrans" cxnId="{009438FA-6029-40C7-95F0-8B3324061D9A}">
      <dgm:prSet/>
      <dgm:spPr/>
      <dgm:t>
        <a:bodyPr/>
        <a:lstStyle/>
        <a:p>
          <a:endParaRPr lang="en-US" sz="2400"/>
        </a:p>
      </dgm:t>
    </dgm:pt>
    <dgm:pt modelId="{63C416E1-72A4-4BA5-BA5A-950CD9946C79}" type="pres">
      <dgm:prSet presAssocID="{F0EF7DAA-B7A4-40AB-93E4-1BD67E4FDE49}" presName="Name0" presStyleCnt="0">
        <dgm:presLayoutVars>
          <dgm:dir/>
          <dgm:animLvl val="lvl"/>
          <dgm:resizeHandles val="exact"/>
        </dgm:presLayoutVars>
      </dgm:prSet>
      <dgm:spPr/>
    </dgm:pt>
    <dgm:pt modelId="{B10AE54D-7616-4B9F-A00A-43BBC7CA852A}" type="pres">
      <dgm:prSet presAssocID="{0F9C1983-7A06-4E2A-912D-86E9F186AB4B}" presName="Name8" presStyleCnt="0"/>
      <dgm:spPr/>
    </dgm:pt>
    <dgm:pt modelId="{232CDC56-F437-4B1B-BEF3-972969B3E205}" type="pres">
      <dgm:prSet presAssocID="{0F9C1983-7A06-4E2A-912D-86E9F186AB4B}" presName="level" presStyleLbl="node1" presStyleIdx="0" presStyleCnt="4">
        <dgm:presLayoutVars>
          <dgm:chMax val="1"/>
          <dgm:bulletEnabled val="1"/>
        </dgm:presLayoutVars>
      </dgm:prSet>
      <dgm:spPr/>
    </dgm:pt>
    <dgm:pt modelId="{16CB5799-79ED-486C-870D-39412A345345}" type="pres">
      <dgm:prSet presAssocID="{0F9C1983-7A06-4E2A-912D-86E9F186AB4B}" presName="levelTx" presStyleLbl="revTx" presStyleIdx="0" presStyleCnt="0">
        <dgm:presLayoutVars>
          <dgm:chMax val="1"/>
          <dgm:bulletEnabled val="1"/>
        </dgm:presLayoutVars>
      </dgm:prSet>
      <dgm:spPr/>
    </dgm:pt>
    <dgm:pt modelId="{4A632204-79FB-4D4D-B050-CE728136124D}" type="pres">
      <dgm:prSet presAssocID="{861CD043-7D43-4D67-8725-89C21A7C896A}" presName="Name8" presStyleCnt="0"/>
      <dgm:spPr/>
    </dgm:pt>
    <dgm:pt modelId="{FE4B076D-522A-46F2-9FD9-E9F1C2D6D43F}" type="pres">
      <dgm:prSet presAssocID="{861CD043-7D43-4D67-8725-89C21A7C896A}" presName="level" presStyleLbl="node1" presStyleIdx="1" presStyleCnt="4">
        <dgm:presLayoutVars>
          <dgm:chMax val="1"/>
          <dgm:bulletEnabled val="1"/>
        </dgm:presLayoutVars>
      </dgm:prSet>
      <dgm:spPr/>
    </dgm:pt>
    <dgm:pt modelId="{14F0A753-A367-4D9C-99EC-10709DE71A80}" type="pres">
      <dgm:prSet presAssocID="{861CD043-7D43-4D67-8725-89C21A7C896A}" presName="levelTx" presStyleLbl="revTx" presStyleIdx="0" presStyleCnt="0">
        <dgm:presLayoutVars>
          <dgm:chMax val="1"/>
          <dgm:bulletEnabled val="1"/>
        </dgm:presLayoutVars>
      </dgm:prSet>
      <dgm:spPr/>
    </dgm:pt>
    <dgm:pt modelId="{0894DCD8-424A-4044-885D-C4941F3F1B2B}" type="pres">
      <dgm:prSet presAssocID="{AFB4DA0F-28F8-4BD3-A050-ACA2F190656D}" presName="Name8" presStyleCnt="0"/>
      <dgm:spPr/>
    </dgm:pt>
    <dgm:pt modelId="{211AAA5F-9555-4459-90CE-6A1A051DF070}" type="pres">
      <dgm:prSet presAssocID="{AFB4DA0F-28F8-4BD3-A050-ACA2F190656D}" presName="level" presStyleLbl="node1" presStyleIdx="2" presStyleCnt="4">
        <dgm:presLayoutVars>
          <dgm:chMax val="1"/>
          <dgm:bulletEnabled val="1"/>
        </dgm:presLayoutVars>
      </dgm:prSet>
      <dgm:spPr/>
    </dgm:pt>
    <dgm:pt modelId="{95865F21-02FE-4425-B971-3D2EC7F11444}" type="pres">
      <dgm:prSet presAssocID="{AFB4DA0F-28F8-4BD3-A050-ACA2F190656D}" presName="levelTx" presStyleLbl="revTx" presStyleIdx="0" presStyleCnt="0">
        <dgm:presLayoutVars>
          <dgm:chMax val="1"/>
          <dgm:bulletEnabled val="1"/>
        </dgm:presLayoutVars>
      </dgm:prSet>
      <dgm:spPr/>
    </dgm:pt>
    <dgm:pt modelId="{E976DC9E-27E4-4C62-B90F-E957CBC0F94F}" type="pres">
      <dgm:prSet presAssocID="{CF6CD97B-DC13-410E-AC5B-CAFE354F4F2A}" presName="Name8" presStyleCnt="0"/>
      <dgm:spPr/>
    </dgm:pt>
    <dgm:pt modelId="{C3A3DF2B-E4C8-421A-96B5-21F21211209D}" type="pres">
      <dgm:prSet presAssocID="{CF6CD97B-DC13-410E-AC5B-CAFE354F4F2A}" presName="level" presStyleLbl="node1" presStyleIdx="3" presStyleCnt="4">
        <dgm:presLayoutVars>
          <dgm:chMax val="1"/>
          <dgm:bulletEnabled val="1"/>
        </dgm:presLayoutVars>
      </dgm:prSet>
      <dgm:spPr/>
    </dgm:pt>
    <dgm:pt modelId="{E9BF1ED7-2834-4E94-8CD3-A52E14D37BAD}" type="pres">
      <dgm:prSet presAssocID="{CF6CD97B-DC13-410E-AC5B-CAFE354F4F2A}" presName="levelTx" presStyleLbl="revTx" presStyleIdx="0" presStyleCnt="0">
        <dgm:presLayoutVars>
          <dgm:chMax val="1"/>
          <dgm:bulletEnabled val="1"/>
        </dgm:presLayoutVars>
      </dgm:prSet>
      <dgm:spPr/>
    </dgm:pt>
  </dgm:ptLst>
  <dgm:cxnLst>
    <dgm:cxn modelId="{F59CBC13-AD40-4940-99C7-7D271FC02424}" type="presOf" srcId="{CF6CD97B-DC13-410E-AC5B-CAFE354F4F2A}" destId="{E9BF1ED7-2834-4E94-8CD3-A52E14D37BAD}" srcOrd="1" destOrd="0" presId="urn:microsoft.com/office/officeart/2005/8/layout/pyramid1"/>
    <dgm:cxn modelId="{2D025C1F-EB26-4DCF-9A8A-8703E47DFE7E}" srcId="{F0EF7DAA-B7A4-40AB-93E4-1BD67E4FDE49}" destId="{0F9C1983-7A06-4E2A-912D-86E9F186AB4B}" srcOrd="0" destOrd="0" parTransId="{62E63B93-0379-4315-8AB5-93ABA2CFF3D4}" sibTransId="{22B864B1-DC46-4EF3-90D2-26BF22B0DB0C}"/>
    <dgm:cxn modelId="{A90E3F5E-8707-494D-BEFB-42548BA322B4}" srcId="{F0EF7DAA-B7A4-40AB-93E4-1BD67E4FDE49}" destId="{AFB4DA0F-28F8-4BD3-A050-ACA2F190656D}" srcOrd="2" destOrd="0" parTransId="{EBEBD1C9-FB99-4C8C-BEBA-848DABE6E906}" sibTransId="{E9150E88-4C97-43F3-ADAF-99BBDB8A4405}"/>
    <dgm:cxn modelId="{7296F562-20A6-453C-9FBC-BBC18EA9DA75}" type="presOf" srcId="{CF6CD97B-DC13-410E-AC5B-CAFE354F4F2A}" destId="{C3A3DF2B-E4C8-421A-96B5-21F21211209D}" srcOrd="0" destOrd="0" presId="urn:microsoft.com/office/officeart/2005/8/layout/pyramid1"/>
    <dgm:cxn modelId="{D74C307D-9639-4853-B7CC-F9A4B30D4947}" type="presOf" srcId="{0F9C1983-7A06-4E2A-912D-86E9F186AB4B}" destId="{232CDC56-F437-4B1B-BEF3-972969B3E205}" srcOrd="0" destOrd="0" presId="urn:microsoft.com/office/officeart/2005/8/layout/pyramid1"/>
    <dgm:cxn modelId="{7E6E2F82-7E4E-40D2-B3A9-429170205FE2}" type="presOf" srcId="{861CD043-7D43-4D67-8725-89C21A7C896A}" destId="{14F0A753-A367-4D9C-99EC-10709DE71A80}" srcOrd="1" destOrd="0" presId="urn:microsoft.com/office/officeart/2005/8/layout/pyramid1"/>
    <dgm:cxn modelId="{F087A386-2DA2-4B8C-9E02-F0278E935E4B}" type="presOf" srcId="{861CD043-7D43-4D67-8725-89C21A7C896A}" destId="{FE4B076D-522A-46F2-9FD9-E9F1C2D6D43F}" srcOrd="0" destOrd="0" presId="urn:microsoft.com/office/officeart/2005/8/layout/pyramid1"/>
    <dgm:cxn modelId="{AD26089F-32EA-46A9-B365-CAA811BD2535}" srcId="{F0EF7DAA-B7A4-40AB-93E4-1BD67E4FDE49}" destId="{861CD043-7D43-4D67-8725-89C21A7C896A}" srcOrd="1" destOrd="0" parTransId="{28AFED0A-D1E9-49EF-9D1A-1FDAE6710B36}" sibTransId="{659C1A0E-56D1-42D9-BF52-E4E5347D0357}"/>
    <dgm:cxn modelId="{548DBBDA-DA75-4242-99A5-4DE507CAE316}" type="presOf" srcId="{0F9C1983-7A06-4E2A-912D-86E9F186AB4B}" destId="{16CB5799-79ED-486C-870D-39412A345345}" srcOrd="1" destOrd="0" presId="urn:microsoft.com/office/officeart/2005/8/layout/pyramid1"/>
    <dgm:cxn modelId="{50069DDB-FFCA-4EDF-8597-7484439E0A1A}" type="presOf" srcId="{AFB4DA0F-28F8-4BD3-A050-ACA2F190656D}" destId="{95865F21-02FE-4425-B971-3D2EC7F11444}" srcOrd="1" destOrd="0" presId="urn:microsoft.com/office/officeart/2005/8/layout/pyramid1"/>
    <dgm:cxn modelId="{0926C5EE-1C02-468D-9B74-6B27C6A800CD}" type="presOf" srcId="{AFB4DA0F-28F8-4BD3-A050-ACA2F190656D}" destId="{211AAA5F-9555-4459-90CE-6A1A051DF070}" srcOrd="0" destOrd="0" presId="urn:microsoft.com/office/officeart/2005/8/layout/pyramid1"/>
    <dgm:cxn modelId="{C8CBE9F4-CD92-498C-B54A-3FF0B0334C3C}" type="presOf" srcId="{F0EF7DAA-B7A4-40AB-93E4-1BD67E4FDE49}" destId="{63C416E1-72A4-4BA5-BA5A-950CD9946C79}" srcOrd="0" destOrd="0" presId="urn:microsoft.com/office/officeart/2005/8/layout/pyramid1"/>
    <dgm:cxn modelId="{009438FA-6029-40C7-95F0-8B3324061D9A}" srcId="{F0EF7DAA-B7A4-40AB-93E4-1BD67E4FDE49}" destId="{CF6CD97B-DC13-410E-AC5B-CAFE354F4F2A}" srcOrd="3" destOrd="0" parTransId="{5179138C-F1A8-410E-9E6F-D3383C11CE69}" sibTransId="{EA061B26-A78A-4CBA-9A17-0B7193D539D4}"/>
    <dgm:cxn modelId="{8795A2AC-237B-4FCD-BB34-D18F950953F2}" type="presParOf" srcId="{63C416E1-72A4-4BA5-BA5A-950CD9946C79}" destId="{B10AE54D-7616-4B9F-A00A-43BBC7CA852A}" srcOrd="0" destOrd="0" presId="urn:microsoft.com/office/officeart/2005/8/layout/pyramid1"/>
    <dgm:cxn modelId="{7714AC5C-C11C-424C-A23E-88FE17AA5D75}" type="presParOf" srcId="{B10AE54D-7616-4B9F-A00A-43BBC7CA852A}" destId="{232CDC56-F437-4B1B-BEF3-972969B3E205}" srcOrd="0" destOrd="0" presId="urn:microsoft.com/office/officeart/2005/8/layout/pyramid1"/>
    <dgm:cxn modelId="{F3BBB4E5-2363-497A-8854-32DEE7C45932}" type="presParOf" srcId="{B10AE54D-7616-4B9F-A00A-43BBC7CA852A}" destId="{16CB5799-79ED-486C-870D-39412A345345}" srcOrd="1" destOrd="0" presId="urn:microsoft.com/office/officeart/2005/8/layout/pyramid1"/>
    <dgm:cxn modelId="{5D98600D-B17F-4B6C-9BB6-8910EE70A3F9}" type="presParOf" srcId="{63C416E1-72A4-4BA5-BA5A-950CD9946C79}" destId="{4A632204-79FB-4D4D-B050-CE728136124D}" srcOrd="1" destOrd="0" presId="urn:microsoft.com/office/officeart/2005/8/layout/pyramid1"/>
    <dgm:cxn modelId="{679506FE-659A-4ADF-8310-2F888FFC706B}" type="presParOf" srcId="{4A632204-79FB-4D4D-B050-CE728136124D}" destId="{FE4B076D-522A-46F2-9FD9-E9F1C2D6D43F}" srcOrd="0" destOrd="0" presId="urn:microsoft.com/office/officeart/2005/8/layout/pyramid1"/>
    <dgm:cxn modelId="{68BB03B2-C79D-4910-A9E9-24E1270ABDEC}" type="presParOf" srcId="{4A632204-79FB-4D4D-B050-CE728136124D}" destId="{14F0A753-A367-4D9C-99EC-10709DE71A80}" srcOrd="1" destOrd="0" presId="urn:microsoft.com/office/officeart/2005/8/layout/pyramid1"/>
    <dgm:cxn modelId="{C52D2827-47F1-45A2-BBEC-703812B86E0F}" type="presParOf" srcId="{63C416E1-72A4-4BA5-BA5A-950CD9946C79}" destId="{0894DCD8-424A-4044-885D-C4941F3F1B2B}" srcOrd="2" destOrd="0" presId="urn:microsoft.com/office/officeart/2005/8/layout/pyramid1"/>
    <dgm:cxn modelId="{82F9A369-2135-4692-A05D-24B80C564140}" type="presParOf" srcId="{0894DCD8-424A-4044-885D-C4941F3F1B2B}" destId="{211AAA5F-9555-4459-90CE-6A1A051DF070}" srcOrd="0" destOrd="0" presId="urn:microsoft.com/office/officeart/2005/8/layout/pyramid1"/>
    <dgm:cxn modelId="{828BA2BA-01CE-4A4F-8F72-B012252228EE}" type="presParOf" srcId="{0894DCD8-424A-4044-885D-C4941F3F1B2B}" destId="{95865F21-02FE-4425-B971-3D2EC7F11444}" srcOrd="1" destOrd="0" presId="urn:microsoft.com/office/officeart/2005/8/layout/pyramid1"/>
    <dgm:cxn modelId="{5DB09F54-A7FC-4F33-BBC4-03CB5F69541B}" type="presParOf" srcId="{63C416E1-72A4-4BA5-BA5A-950CD9946C79}" destId="{E976DC9E-27E4-4C62-B90F-E957CBC0F94F}" srcOrd="3" destOrd="0" presId="urn:microsoft.com/office/officeart/2005/8/layout/pyramid1"/>
    <dgm:cxn modelId="{E72029FC-EA93-4DE9-958B-7DC082F14D45}" type="presParOf" srcId="{E976DC9E-27E4-4C62-B90F-E957CBC0F94F}" destId="{C3A3DF2B-E4C8-421A-96B5-21F21211209D}" srcOrd="0" destOrd="0" presId="urn:microsoft.com/office/officeart/2005/8/layout/pyramid1"/>
    <dgm:cxn modelId="{087660DF-A0A5-4B9A-A3EC-2BE860A5399F}" type="presParOf" srcId="{E976DC9E-27E4-4C62-B90F-E957CBC0F94F}" destId="{E9BF1ED7-2834-4E94-8CD3-A52E14D37BAD}" srcOrd="1" destOrd="0" presId="urn:microsoft.com/office/officeart/2005/8/layout/pyramid1"/>
  </dgm:cxnLst>
  <dgm:bg/>
  <dgm:whole>
    <a:ln w="38100">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2CDC56-F437-4B1B-BEF3-972969B3E205}">
      <dsp:nvSpPr>
        <dsp:cNvPr id="0" name=""/>
        <dsp:cNvSpPr/>
      </dsp:nvSpPr>
      <dsp:spPr>
        <a:xfrm>
          <a:off x="2085975" y="0"/>
          <a:ext cx="1390650" cy="1183581"/>
        </a:xfrm>
        <a:prstGeom prst="trapezoid">
          <a:avLst>
            <a:gd name="adj" fmla="val 58748"/>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الدعم المتخصص</a:t>
          </a:r>
          <a:endParaRPr lang="en-US" sz="2400" b="1" kern="1200" dirty="0">
            <a:latin typeface="Calibri" panose="020F0502020204030204" pitchFamily="34" charset="0"/>
            <a:cs typeface="Calibri" panose="020F0502020204030204" pitchFamily="34" charset="0"/>
          </a:endParaRPr>
        </a:p>
      </dsp:txBody>
      <dsp:txXfrm>
        <a:off x="2085975" y="0"/>
        <a:ext cx="1390650" cy="1183581"/>
      </dsp:txXfrm>
    </dsp:sp>
    <dsp:sp modelId="{FE4B076D-522A-46F2-9FD9-E9F1C2D6D43F}">
      <dsp:nvSpPr>
        <dsp:cNvPr id="0" name=""/>
        <dsp:cNvSpPr/>
      </dsp:nvSpPr>
      <dsp:spPr>
        <a:xfrm>
          <a:off x="1390650" y="1183581"/>
          <a:ext cx="2781300" cy="1183581"/>
        </a:xfrm>
        <a:prstGeom prst="trapezoid">
          <a:avLst>
            <a:gd name="adj" fmla="val 58748"/>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الدعم المركز غير المتخصص</a:t>
          </a:r>
          <a:endParaRPr lang="en-US" sz="2400" b="1" kern="1200" dirty="0">
            <a:latin typeface="Calibri" panose="020F0502020204030204" pitchFamily="34" charset="0"/>
            <a:cs typeface="Calibri" panose="020F0502020204030204" pitchFamily="34" charset="0"/>
          </a:endParaRPr>
        </a:p>
      </dsp:txBody>
      <dsp:txXfrm>
        <a:off x="1877377" y="1183581"/>
        <a:ext cx="1807845" cy="1183581"/>
      </dsp:txXfrm>
    </dsp:sp>
    <dsp:sp modelId="{211AAA5F-9555-4459-90CE-6A1A051DF070}">
      <dsp:nvSpPr>
        <dsp:cNvPr id="0" name=""/>
        <dsp:cNvSpPr/>
      </dsp:nvSpPr>
      <dsp:spPr>
        <a:xfrm>
          <a:off x="695325" y="2367163"/>
          <a:ext cx="4171950" cy="1183581"/>
        </a:xfrm>
        <a:prstGeom prst="trapezoid">
          <a:avLst>
            <a:gd name="adj" fmla="val 58748"/>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دعم العائلة و المجتمع</a:t>
          </a:r>
          <a:endParaRPr lang="en-US" sz="2400" b="1" kern="1200" dirty="0">
            <a:latin typeface="Calibri" panose="020F0502020204030204" pitchFamily="34" charset="0"/>
            <a:cs typeface="Calibri" panose="020F0502020204030204" pitchFamily="34" charset="0"/>
          </a:endParaRPr>
        </a:p>
      </dsp:txBody>
      <dsp:txXfrm>
        <a:off x="1425416" y="2367163"/>
        <a:ext cx="2711767" cy="1183581"/>
      </dsp:txXfrm>
    </dsp:sp>
    <dsp:sp modelId="{C3A3DF2B-E4C8-421A-96B5-21F21211209D}">
      <dsp:nvSpPr>
        <dsp:cNvPr id="0" name=""/>
        <dsp:cNvSpPr/>
      </dsp:nvSpPr>
      <dsp:spPr>
        <a:xfrm>
          <a:off x="0" y="3550744"/>
          <a:ext cx="5562600" cy="1183581"/>
        </a:xfrm>
        <a:prstGeom prst="trapezoid">
          <a:avLst>
            <a:gd name="adj" fmla="val 58748"/>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الخدمات الأساسية و الأمن</a:t>
          </a:r>
          <a:endParaRPr lang="en-US" sz="2400" b="1" kern="1200" dirty="0">
            <a:latin typeface="Calibri" panose="020F0502020204030204" pitchFamily="34" charset="0"/>
            <a:cs typeface="Calibri" panose="020F0502020204030204" pitchFamily="34" charset="0"/>
          </a:endParaRPr>
        </a:p>
      </dsp:txBody>
      <dsp:txXfrm>
        <a:off x="973454" y="3550744"/>
        <a:ext cx="3615690" cy="11835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2CDC56-F437-4B1B-BEF3-972969B3E205}">
      <dsp:nvSpPr>
        <dsp:cNvPr id="0" name=""/>
        <dsp:cNvSpPr/>
      </dsp:nvSpPr>
      <dsp:spPr>
        <a:xfrm>
          <a:off x="2085975" y="0"/>
          <a:ext cx="1390650" cy="1183581"/>
        </a:xfrm>
        <a:prstGeom prst="trapezoid">
          <a:avLst>
            <a:gd name="adj" fmla="val 58748"/>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الدعم المتخصص</a:t>
          </a:r>
          <a:endParaRPr lang="en-US" sz="2400" b="1" kern="1200" dirty="0">
            <a:latin typeface="Arial" panose="020B0604020202020204" pitchFamily="34" charset="0"/>
            <a:cs typeface="Arial" panose="020B0604020202020204" pitchFamily="34" charset="0"/>
          </a:endParaRPr>
        </a:p>
      </dsp:txBody>
      <dsp:txXfrm>
        <a:off x="2085975" y="0"/>
        <a:ext cx="1390650" cy="1183581"/>
      </dsp:txXfrm>
    </dsp:sp>
    <dsp:sp modelId="{FE4B076D-522A-46F2-9FD9-E9F1C2D6D43F}">
      <dsp:nvSpPr>
        <dsp:cNvPr id="0" name=""/>
        <dsp:cNvSpPr/>
      </dsp:nvSpPr>
      <dsp:spPr>
        <a:xfrm>
          <a:off x="1390650" y="1183581"/>
          <a:ext cx="2781300" cy="1183581"/>
        </a:xfrm>
        <a:prstGeom prst="trapezoid">
          <a:avLst>
            <a:gd name="adj" fmla="val 58748"/>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الدعم المركز غير المتخصص</a:t>
          </a:r>
          <a:endParaRPr lang="en-US" sz="2400" b="1" kern="1200" dirty="0">
            <a:latin typeface="Arial" panose="020B0604020202020204" pitchFamily="34" charset="0"/>
            <a:cs typeface="Arial" panose="020B0604020202020204" pitchFamily="34" charset="0"/>
          </a:endParaRPr>
        </a:p>
      </dsp:txBody>
      <dsp:txXfrm>
        <a:off x="1877377" y="1183581"/>
        <a:ext cx="1807845" cy="1183581"/>
      </dsp:txXfrm>
    </dsp:sp>
    <dsp:sp modelId="{211AAA5F-9555-4459-90CE-6A1A051DF070}">
      <dsp:nvSpPr>
        <dsp:cNvPr id="0" name=""/>
        <dsp:cNvSpPr/>
      </dsp:nvSpPr>
      <dsp:spPr>
        <a:xfrm>
          <a:off x="695325" y="2367163"/>
          <a:ext cx="4171950" cy="1183581"/>
        </a:xfrm>
        <a:prstGeom prst="trapezoid">
          <a:avLst>
            <a:gd name="adj" fmla="val 58748"/>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دعم العائلة و المجتمع</a:t>
          </a:r>
          <a:endParaRPr lang="en-US" sz="2400" b="1" kern="1200" dirty="0">
            <a:latin typeface="Arial" panose="020B0604020202020204" pitchFamily="34" charset="0"/>
            <a:cs typeface="Arial" panose="020B0604020202020204" pitchFamily="34" charset="0"/>
          </a:endParaRPr>
        </a:p>
      </dsp:txBody>
      <dsp:txXfrm>
        <a:off x="1425416" y="2367163"/>
        <a:ext cx="2711767" cy="1183581"/>
      </dsp:txXfrm>
    </dsp:sp>
    <dsp:sp modelId="{C3A3DF2B-E4C8-421A-96B5-21F21211209D}">
      <dsp:nvSpPr>
        <dsp:cNvPr id="0" name=""/>
        <dsp:cNvSpPr/>
      </dsp:nvSpPr>
      <dsp:spPr>
        <a:xfrm>
          <a:off x="0" y="3550744"/>
          <a:ext cx="5562600" cy="1183581"/>
        </a:xfrm>
        <a:prstGeom prst="trapezoid">
          <a:avLst>
            <a:gd name="adj" fmla="val 58748"/>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SA" sz="2400" b="1" kern="1200" dirty="0">
              <a:latin typeface="Calibri" panose="020F0502020204030204" pitchFamily="34" charset="0"/>
              <a:cs typeface="Calibri" panose="020F0502020204030204" pitchFamily="34" charset="0"/>
            </a:rPr>
            <a:t>الخدمات الأساسية و الأمن</a:t>
          </a:r>
          <a:endParaRPr lang="en-US" sz="2400" b="1" kern="1200" dirty="0">
            <a:latin typeface="Arial" panose="020B0604020202020204" pitchFamily="34" charset="0"/>
            <a:cs typeface="Arial" panose="020B0604020202020204" pitchFamily="34" charset="0"/>
          </a:endParaRPr>
        </a:p>
      </dsp:txBody>
      <dsp:txXfrm>
        <a:off x="973454" y="3550744"/>
        <a:ext cx="3615690" cy="1183581"/>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86596AE-14D0-486F-C4A8-BDEB20581759}"/>
              </a:ext>
            </a:extLst>
          </p:cNvPr>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61FBF27-9BB9-D051-7485-E6C5DD6F7670}"/>
              </a:ext>
            </a:extLst>
          </p:cNvPr>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EFF2EB69-600A-4966-A7B3-0E39F5F9E6CB}" type="datetimeFigureOut">
              <a:rPr lang="en-US" smtClean="0"/>
              <a:t>4/3/2023</a:t>
            </a:fld>
            <a:endParaRPr lang="en-US" dirty="0"/>
          </a:p>
        </p:txBody>
      </p:sp>
      <p:sp>
        <p:nvSpPr>
          <p:cNvPr id="4" name="Footer Placeholder 3">
            <a:extLst>
              <a:ext uri="{FF2B5EF4-FFF2-40B4-BE49-F238E27FC236}">
                <a16:creationId xmlns:a16="http://schemas.microsoft.com/office/drawing/2014/main" id="{28D04E8C-5F29-DD17-EE31-5CBC14E902BB}"/>
              </a:ext>
            </a:extLst>
          </p:cNvPr>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2530315-CE10-68CF-3DA3-B80B9FC8CCD4}"/>
              </a:ext>
            </a:extLst>
          </p:cNvPr>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A27DE55C-4497-490D-B6E4-474A134EE259}" type="slidenum">
              <a:rPr lang="en-US" smtClean="0"/>
              <a:t>‹#›</a:t>
            </a:fld>
            <a:endParaRPr lang="en-US" dirty="0"/>
          </a:p>
        </p:txBody>
      </p:sp>
    </p:spTree>
    <p:extLst>
      <p:ext uri="{BB962C8B-B14F-4D97-AF65-F5344CB8AC3E}">
        <p14:creationId xmlns:p14="http://schemas.microsoft.com/office/powerpoint/2010/main" val="196701288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7T00:14:05.938"/>
    </inkml:context>
    <inkml:brush xml:id="br0">
      <inkml:brushProperty name="width" value="0.05" units="cm"/>
      <inkml:brushProperty name="height" value="0.05" units="cm"/>
    </inkml:brush>
  </inkml:definitions>
  <inkml:trace contextRef="#ctx0" brushRef="#br0">1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a:extLst>
              <a:ext uri="{FF2B5EF4-FFF2-40B4-BE49-F238E27FC236}">
                <a16:creationId xmlns:a16="http://schemas.microsoft.com/office/drawing/2014/main" id="{763E32EF-30E5-6492-70F6-AC6DBC9779A0}"/>
              </a:ext>
            </a:extLst>
          </p:cNvPr>
          <p:cNvSpPr>
            <a:spLocks noGrp="1"/>
          </p:cNvSpPr>
          <p:nvPr>
            <p:ph type="body" sz="quarter" idx="3"/>
          </p:nvPr>
        </p:nvSpPr>
        <p:spPr>
          <a:xfrm>
            <a:off x="477838" y="4229101"/>
            <a:ext cx="6143624" cy="5442608"/>
          </a:xfrm>
          <a:prstGeom prst="rect">
            <a:avLst/>
          </a:prstGeom>
        </p:spPr>
        <p:txBody>
          <a:bodyPr vert="horz" lIns="99048" tIns="49524" rIns="99048" bIns="4952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Image Placeholder 4">
            <a:extLst>
              <a:ext uri="{FF2B5EF4-FFF2-40B4-BE49-F238E27FC236}">
                <a16:creationId xmlns:a16="http://schemas.microsoft.com/office/drawing/2014/main" id="{5E90FC27-63D1-3A97-1D2A-1F0B987A6791}"/>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Tree>
    <p:extLst>
      <p:ext uri="{BB962C8B-B14F-4D97-AF65-F5344CB8AC3E}">
        <p14:creationId xmlns:p14="http://schemas.microsoft.com/office/powerpoint/2010/main" val="351158308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مرحباً</a:t>
            </a:r>
          </a:p>
          <a:p>
            <a:pPr algn="r" rtl="1"/>
            <a:r>
              <a:rPr lang="ar-SA" dirty="0"/>
              <a:t>الت</a:t>
            </a:r>
            <a:r>
              <a:rPr lang="en-GB" dirty="0" err="1"/>
              <a:t>رح</a:t>
            </a:r>
            <a:r>
              <a:rPr lang="ar-SA" dirty="0" err="1"/>
              <a:t>ي</a:t>
            </a:r>
            <a:r>
              <a:rPr lang="en-GB" dirty="0" err="1"/>
              <a:t>ب</a:t>
            </a:r>
            <a:r>
              <a:rPr lang="en-GB" dirty="0"/>
              <a:t> </a:t>
            </a:r>
            <a:r>
              <a:rPr lang="en-GB" dirty="0" err="1"/>
              <a:t>بالمشاركين</a:t>
            </a:r>
            <a:r>
              <a:rPr lang="ar-SA" dirty="0"/>
              <a:t>/ المشاركات</a:t>
            </a:r>
            <a:endParaRPr lang="en-BE" dirty="0"/>
          </a:p>
          <a:p>
            <a:pPr algn="r" rtl="1"/>
            <a:endParaRPr lang="en-BE" dirty="0"/>
          </a:p>
        </p:txBody>
      </p:sp>
      <p:sp>
        <p:nvSpPr>
          <p:cNvPr id="6" name="Slide Image Placeholder 5">
            <a:extLst>
              <a:ext uri="{FF2B5EF4-FFF2-40B4-BE49-F238E27FC236}">
                <a16:creationId xmlns:a16="http://schemas.microsoft.com/office/drawing/2014/main" id="{0CC14E83-4601-E96B-1464-B3A913D4318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5C5F3CF-4D81-E199-8BE6-AE32F9AB307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a:t>
            </a:fld>
            <a:endParaRPr lang="en-US" sz="1200" dirty="0">
              <a:latin typeface="+mn-lt"/>
            </a:endParaRPr>
          </a:p>
        </p:txBody>
      </p:sp>
    </p:spTree>
    <p:extLst>
      <p:ext uri="{BB962C8B-B14F-4D97-AF65-F5344CB8AC3E}">
        <p14:creationId xmlns:p14="http://schemas.microsoft.com/office/powerpoint/2010/main" val="178920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err="1"/>
              <a:t>وفقًا</a:t>
            </a:r>
            <a:r>
              <a:rPr lang="en-GB" i="1" dirty="0"/>
              <a:t> </a:t>
            </a:r>
            <a:r>
              <a:rPr lang="en-GB" i="1" dirty="0" err="1"/>
              <a:t>للتعريف</a:t>
            </a:r>
            <a:r>
              <a:rPr lang="ar-SA" i="1" dirty="0"/>
              <a:t>، </a:t>
            </a:r>
            <a:r>
              <a:rPr lang="en-GB" i="1" dirty="0" err="1"/>
              <a:t>تشير</a:t>
            </a:r>
            <a:r>
              <a:rPr lang="en-GB" i="1" dirty="0"/>
              <a:t> </a:t>
            </a:r>
            <a:r>
              <a:rPr lang="en-GB" i="1" dirty="0" err="1"/>
              <a:t>الصحة</a:t>
            </a:r>
            <a:r>
              <a:rPr lang="en-GB" i="1" dirty="0"/>
              <a:t> </a:t>
            </a:r>
            <a:r>
              <a:rPr lang="en-GB" i="1" dirty="0" err="1"/>
              <a:t>ال</a:t>
            </a:r>
            <a:r>
              <a:rPr lang="ar-SA" i="1" dirty="0"/>
              <a:t>نفس</a:t>
            </a:r>
            <a:r>
              <a:rPr lang="en-GB" i="1" dirty="0" err="1"/>
              <a:t>ية</a:t>
            </a:r>
            <a:r>
              <a:rPr lang="en-GB" i="1" dirty="0"/>
              <a:t> </a:t>
            </a:r>
            <a:r>
              <a:rPr lang="en-GB" i="1" dirty="0" err="1"/>
              <a:t>إلى</a:t>
            </a:r>
            <a:r>
              <a:rPr lang="ar-SA" i="1" dirty="0"/>
              <a:t> </a:t>
            </a:r>
            <a:r>
              <a:rPr lang="en-US" i="1" dirty="0" err="1"/>
              <a:t>الرفاه</a:t>
            </a:r>
            <a:r>
              <a:rPr lang="en-US" i="1" dirty="0"/>
              <a:t> العاطفي والنفسي والاجتماعي.</a:t>
            </a:r>
          </a:p>
          <a:p>
            <a:pPr algn="r" rtl="1"/>
            <a:r>
              <a:rPr lang="en-GB" dirty="0" err="1"/>
              <a:t>عرض</a:t>
            </a:r>
            <a:r>
              <a:rPr lang="en-GB" dirty="0"/>
              <a:t> الشريحة</a:t>
            </a:r>
          </a:p>
          <a:p>
            <a:pPr lvl="1" algn="r" rtl="1"/>
            <a:r>
              <a:rPr lang="en-GB" i="1" dirty="0"/>
              <a:t>يشير مصطلح `` </a:t>
            </a:r>
            <a:r>
              <a:rPr lang="en-GB" i="1" dirty="0" err="1"/>
              <a:t>النفس</a:t>
            </a:r>
            <a:r>
              <a:rPr lang="en-GB" i="1" dirty="0"/>
              <a:t> '' إلى المصطلح </a:t>
            </a:r>
            <a:r>
              <a:rPr lang="en-GB" i="1" dirty="0" err="1"/>
              <a:t>النفسي</a:t>
            </a:r>
            <a:r>
              <a:rPr lang="en-GB" i="1" dirty="0"/>
              <a:t> </a:t>
            </a:r>
            <a:r>
              <a:rPr lang="en-GB" i="1" dirty="0" err="1"/>
              <a:t>والذي</a:t>
            </a:r>
            <a:r>
              <a:rPr lang="en-GB" i="1" dirty="0"/>
              <a:t> يشمل أفكارنا ومشاعرنا وعواطفنا وكيف نتصرف بناءً عليها.</a:t>
            </a:r>
          </a:p>
          <a:p>
            <a:pPr lvl="1" algn="r" rtl="1"/>
            <a:r>
              <a:rPr lang="en-GB" i="1" dirty="0"/>
              <a:t>يشمل مصطلح "اجتماعي" </a:t>
            </a:r>
            <a:r>
              <a:rPr lang="ar-SA" i="1" dirty="0"/>
              <a:t>إلى </a:t>
            </a:r>
            <a:r>
              <a:rPr lang="en-GB" i="1" dirty="0" err="1"/>
              <a:t>علاقاتنا</a:t>
            </a:r>
            <a:r>
              <a:rPr lang="en-GB" i="1" dirty="0"/>
              <a:t> وتفاعلاتنا مع </a:t>
            </a:r>
            <a:r>
              <a:rPr lang="en-GB" i="1" dirty="0" err="1"/>
              <a:t>الآخرين</a:t>
            </a:r>
            <a:r>
              <a:rPr lang="en-GB" i="1" dirty="0"/>
              <a:t> </a:t>
            </a:r>
            <a:r>
              <a:rPr lang="en-GB" i="1" dirty="0" err="1"/>
              <a:t>مثل</a:t>
            </a:r>
            <a:r>
              <a:rPr lang="en-GB" i="1" dirty="0"/>
              <a:t> أفراد عائلتنا والأشخاص داخل مجتمعنا وفي المجتمع ككل.</a:t>
            </a:r>
          </a:p>
        </p:txBody>
      </p:sp>
      <p:sp>
        <p:nvSpPr>
          <p:cNvPr id="6" name="Slide Image Placeholder 5">
            <a:extLst>
              <a:ext uri="{FF2B5EF4-FFF2-40B4-BE49-F238E27FC236}">
                <a16:creationId xmlns:a16="http://schemas.microsoft.com/office/drawing/2014/main" id="{81C98349-8358-7E48-80AE-284B3B7E385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B5E79C7-6248-ED96-D3F1-4A277BE49B1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a:t>
            </a:fld>
            <a:endParaRPr lang="en-US" sz="1200" dirty="0">
              <a:latin typeface="+mn-lt"/>
            </a:endParaRPr>
          </a:p>
        </p:txBody>
      </p:sp>
    </p:spTree>
    <p:extLst>
      <p:ext uri="{BB962C8B-B14F-4D97-AF65-F5344CB8AC3E}">
        <p14:creationId xmlns:p14="http://schemas.microsoft.com/office/powerpoint/2010/main" val="1877894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قم</a:t>
            </a:r>
            <a:r>
              <a:rPr lang="en-GB" dirty="0"/>
              <a:t> </a:t>
            </a:r>
            <a:r>
              <a:rPr lang="en-GB" dirty="0" err="1"/>
              <a:t>بتوجيه</a:t>
            </a:r>
            <a:r>
              <a:rPr lang="en-GB" dirty="0"/>
              <a:t> </a:t>
            </a:r>
            <a:r>
              <a:rPr lang="en-GB" dirty="0" err="1"/>
              <a:t>المشاركين</a:t>
            </a:r>
            <a:r>
              <a:rPr lang="ar-SA" dirty="0"/>
              <a:t> للعودة</a:t>
            </a:r>
            <a:r>
              <a:rPr lang="en-GB" dirty="0"/>
              <a:t> إلى </a:t>
            </a:r>
            <a:r>
              <a:rPr lang="en-GB" dirty="0" err="1"/>
              <a:t>الوحدة</a:t>
            </a:r>
            <a:r>
              <a:rPr lang="en-GB" dirty="0"/>
              <a:t> </a:t>
            </a:r>
            <a:r>
              <a:rPr lang="ar-SA" dirty="0"/>
              <a:t>١</a:t>
            </a:r>
            <a:r>
              <a:rPr lang="en-GB" dirty="0"/>
              <a:t> ، </a:t>
            </a:r>
            <a:r>
              <a:rPr lang="en-GB" dirty="0" err="1"/>
              <a:t>إلى</a:t>
            </a:r>
            <a:r>
              <a:rPr lang="ar-SA" dirty="0"/>
              <a:t> </a:t>
            </a:r>
            <a:r>
              <a:rPr lang="ar-SA" b="1" dirty="0"/>
              <a:t>دليل</a:t>
            </a:r>
            <a:r>
              <a:rPr lang="en-GB" b="1" dirty="0"/>
              <a:t> العمل </a:t>
            </a:r>
            <a:r>
              <a:rPr lang="en-GB" b="1" dirty="0" err="1"/>
              <a:t>الصفحة</a:t>
            </a:r>
            <a:r>
              <a:rPr lang="en-GB" b="1" dirty="0"/>
              <a:t> </a:t>
            </a:r>
            <a:r>
              <a:rPr lang="ar-SA" b="1" dirty="0"/>
              <a:t>٨</a:t>
            </a:r>
            <a:r>
              <a:rPr lang="en-GB" b="1" dirty="0"/>
              <a:t>: </a:t>
            </a:r>
            <a:r>
              <a:rPr lang="en-GB" b="1" dirty="0" err="1"/>
              <a:t>تطبيق</a:t>
            </a:r>
            <a:r>
              <a:rPr lang="en-GB" b="1" dirty="0"/>
              <a:t> </a:t>
            </a:r>
            <a:r>
              <a:rPr lang="en-CA" b="1" dirty="0" err="1">
                <a:latin typeface="Calibri" panose="020F0502020204030204" pitchFamily="34" charset="0"/>
                <a:cs typeface="Calibri" panose="020F0502020204030204" pitchFamily="34" charset="0"/>
              </a:rPr>
              <a:t>نهج</a:t>
            </a:r>
            <a:r>
              <a:rPr lang="en-CA" b="1" dirty="0">
                <a:latin typeface="Calibri" panose="020F0502020204030204" pitchFamily="34" charset="0"/>
                <a:cs typeface="Calibri" panose="020F0502020204030204" pitchFamily="34" charset="0"/>
              </a:rPr>
              <a:t> </a:t>
            </a:r>
            <a:r>
              <a:rPr lang="ar-SA" b="1" dirty="0">
                <a:latin typeface="Calibri" panose="020F0502020204030204" pitchFamily="34" charset="0"/>
                <a:cs typeface="Calibri" panose="020F0502020204030204" pitchFamily="34" charset="0"/>
              </a:rPr>
              <a:t>ال</a:t>
            </a:r>
            <a:r>
              <a:rPr lang="en-CA" b="1" dirty="0" err="1">
                <a:latin typeface="Calibri" panose="020F0502020204030204" pitchFamily="34" charset="0"/>
                <a:cs typeface="Calibri" panose="020F0502020204030204" pitchFamily="34" charset="0"/>
              </a:rPr>
              <a:t>بيئ</a:t>
            </a:r>
            <a:r>
              <a:rPr lang="ar-SA" b="1" dirty="0" err="1">
                <a:latin typeface="Calibri" panose="020F0502020204030204" pitchFamily="34" charset="0"/>
                <a:cs typeface="Calibri" panose="020F0502020204030204" pitchFamily="34" charset="0"/>
              </a:rPr>
              <a:t>ة</a:t>
            </a:r>
            <a:r>
              <a:rPr lang="en-CA" b="1" dirty="0">
                <a:latin typeface="Calibri" panose="020F0502020204030204" pitchFamily="34" charset="0"/>
                <a:cs typeface="Calibri" panose="020F0502020204030204" pitchFamily="34" charset="0"/>
              </a:rPr>
              <a:t> </a:t>
            </a:r>
            <a:r>
              <a:rPr lang="en-CA" b="1" dirty="0" err="1">
                <a:latin typeface="Calibri" panose="020F0502020204030204" pitchFamily="34" charset="0"/>
                <a:cs typeface="Calibri" panose="020F0502020204030204" pitchFamily="34" charset="0"/>
              </a:rPr>
              <a:t>ا</a:t>
            </a:r>
            <a:r>
              <a:rPr lang="ar-SA" b="1" dirty="0">
                <a:latin typeface="Calibri" panose="020F0502020204030204" pitchFamily="34" charset="0"/>
                <a:cs typeface="Calibri" panose="020F0502020204030204" pitchFamily="34" charset="0"/>
              </a:rPr>
              <a:t>لا</a:t>
            </a:r>
            <a:r>
              <a:rPr lang="en-CA" b="1" dirty="0" err="1">
                <a:latin typeface="Calibri" panose="020F0502020204030204" pitchFamily="34" charset="0"/>
                <a:cs typeface="Calibri" panose="020F0502020204030204" pitchFamily="34" charset="0"/>
              </a:rPr>
              <a:t>جتماعي</a:t>
            </a:r>
            <a:r>
              <a:rPr lang="ar-SA" b="1" dirty="0" err="1">
                <a:latin typeface="Calibri" panose="020F0502020204030204" pitchFamily="34" charset="0"/>
                <a:cs typeface="Calibri" panose="020F0502020204030204" pitchFamily="34" charset="0"/>
              </a:rPr>
              <a:t>ة</a:t>
            </a:r>
            <a:endParaRPr lang="ar-SA" b="1" dirty="0">
              <a:latin typeface="Calibri" panose="020F0502020204030204" pitchFamily="34" charset="0"/>
              <a:cs typeface="Calibri" panose="020F0502020204030204" pitchFamily="34" charset="0"/>
            </a:endParaRPr>
          </a:p>
          <a:p>
            <a:pPr algn="r" rtl="1"/>
            <a:r>
              <a:rPr lang="en-GB" dirty="0" err="1"/>
              <a:t>قدم</a:t>
            </a:r>
            <a:r>
              <a:rPr lang="en-GB" dirty="0"/>
              <a:t> أمثلة على من أو ما يتم تضمينه في كل طبقة:</a:t>
            </a:r>
          </a:p>
          <a:p>
            <a:pPr lvl="1" algn="r" rtl="1"/>
            <a:r>
              <a:rPr lang="ar-SA" b="1" i="0" dirty="0"/>
              <a:t>ال</a:t>
            </a:r>
            <a:r>
              <a:rPr lang="en-US" b="1" i="0" dirty="0" err="1"/>
              <a:t>عائلة:</a:t>
            </a:r>
            <a:r>
              <a:rPr lang="en-US" i="0" dirty="0" err="1"/>
              <a:t>الآباء</a:t>
            </a:r>
            <a:r>
              <a:rPr lang="en-US" i="0" dirty="0"/>
              <a:t> / مقدمو الرعاية ، الأشقاء ، الخالات والأعمام ، أبناء العم ، الأجداد ، ...</a:t>
            </a:r>
            <a:endParaRPr lang="en-BE" i="0" dirty="0"/>
          </a:p>
          <a:p>
            <a:pPr lvl="1" algn="r" rtl="1"/>
            <a:r>
              <a:rPr lang="ar-SA" b="1" i="0" dirty="0"/>
              <a:t>ال</a:t>
            </a:r>
            <a:r>
              <a:rPr lang="en-US" b="1" i="0" dirty="0"/>
              <a:t>مجتمع</a:t>
            </a:r>
            <a:r>
              <a:rPr lang="ar-SA" b="1" i="0" dirty="0"/>
              <a:t> المحلي</a:t>
            </a:r>
            <a:r>
              <a:rPr lang="en-US" b="1" i="0" dirty="0"/>
              <a:t>:</a:t>
            </a:r>
            <a:r>
              <a:rPr lang="en-US" i="0" dirty="0"/>
              <a:t>الجيران والمعلمين وقادة المجتمع ...</a:t>
            </a:r>
            <a:endParaRPr lang="en-BE" i="0" dirty="0"/>
          </a:p>
          <a:p>
            <a:pPr lvl="1" algn="r" rtl="1"/>
            <a:r>
              <a:rPr lang="ar-SA" b="1" i="0" dirty="0"/>
              <a:t>ال</a:t>
            </a:r>
            <a:r>
              <a:rPr lang="en-US" b="1" i="0" dirty="0" err="1"/>
              <a:t>مجتمع:</a:t>
            </a:r>
            <a:r>
              <a:rPr lang="en-US" i="0" dirty="0" err="1"/>
              <a:t>الشرطة</a:t>
            </a:r>
            <a:r>
              <a:rPr lang="en-US" i="0" dirty="0"/>
              <a:t> ، والسلطات المحلية ، والحكومة ، وجماعات حقوق المرأة ، ...</a:t>
            </a:r>
            <a:endParaRPr lang="en-BE" i="0" dirty="0"/>
          </a:p>
          <a:p>
            <a:pPr lvl="1" algn="r" rtl="1"/>
            <a:r>
              <a:rPr lang="en-US" b="1" i="0" dirty="0"/>
              <a:t>الأعراف الاجتماعية والثقافية:</a:t>
            </a:r>
            <a:r>
              <a:rPr lang="en-US" i="0" dirty="0"/>
              <a:t>لا ينبغي للمرأة أن تعمل خارج المنزل ، </a:t>
            </a:r>
            <a:r>
              <a:rPr lang="ar-SA" i="0" dirty="0"/>
              <a:t>احترام </a:t>
            </a:r>
            <a:r>
              <a:rPr lang="en-US" i="0" dirty="0"/>
              <a:t> </a:t>
            </a:r>
            <a:r>
              <a:rPr lang="en-US" i="0" dirty="0" err="1"/>
              <a:t>كبار</a:t>
            </a:r>
            <a:r>
              <a:rPr lang="en-US" i="0" dirty="0"/>
              <a:t> </a:t>
            </a:r>
            <a:r>
              <a:rPr lang="en-US" i="0" dirty="0" err="1"/>
              <a:t>السن</a:t>
            </a:r>
            <a:r>
              <a:rPr lang="ar-SA" i="0" dirty="0"/>
              <a:t>،</a:t>
            </a:r>
            <a:r>
              <a:rPr lang="en-US" i="0" dirty="0"/>
              <a:t> </a:t>
            </a:r>
            <a:r>
              <a:rPr lang="en-US" i="0" dirty="0" err="1"/>
              <a:t>يجب</a:t>
            </a:r>
            <a:r>
              <a:rPr lang="en-US" i="0" dirty="0"/>
              <a:t> أن ترتدي الفتيات ملابس </a:t>
            </a:r>
            <a:r>
              <a:rPr lang="en-US" i="0" dirty="0" err="1"/>
              <a:t>أنثوية</a:t>
            </a:r>
            <a:r>
              <a:rPr lang="en-US" i="0" dirty="0"/>
              <a:t> </a:t>
            </a:r>
            <a:r>
              <a:rPr lang="en-US" i="0" dirty="0" err="1"/>
              <a:t>نم</a:t>
            </a:r>
            <a:r>
              <a:rPr lang="ar-SA" i="0" dirty="0"/>
              <a:t>طية، </a:t>
            </a:r>
            <a:r>
              <a:rPr lang="en-US" i="0" dirty="0" err="1"/>
              <a:t>يتحمل</a:t>
            </a:r>
            <a:r>
              <a:rPr lang="en-US" i="0" dirty="0"/>
              <a:t> </a:t>
            </a:r>
            <a:r>
              <a:rPr lang="en-US" i="0" dirty="0" err="1"/>
              <a:t>ا</a:t>
            </a:r>
            <a:r>
              <a:rPr lang="ar-SA" i="0" dirty="0"/>
              <a:t>لفتى</a:t>
            </a:r>
            <a:r>
              <a:rPr lang="en-US" i="0" dirty="0"/>
              <a:t> الأكبر المسؤولية تجاه إخوته ، ...</a:t>
            </a:r>
            <a:endParaRPr lang="en-GB" i="0" dirty="0"/>
          </a:p>
          <a:p>
            <a:pPr algn="r" rtl="1"/>
            <a:r>
              <a:rPr lang="ar-SA" i="1" dirty="0" err="1"/>
              <a:t>ت</a:t>
            </a:r>
            <a:r>
              <a:rPr lang="en-GB" i="1" dirty="0" err="1"/>
              <a:t>رتبط</a:t>
            </a:r>
            <a:r>
              <a:rPr lang="en-GB" i="1" dirty="0"/>
              <a:t> </a:t>
            </a:r>
            <a:r>
              <a:rPr lang="en-GB" i="1" dirty="0" err="1"/>
              <a:t>الصحة</a:t>
            </a:r>
            <a:r>
              <a:rPr lang="en-GB" i="1" dirty="0"/>
              <a:t> </a:t>
            </a:r>
            <a:r>
              <a:rPr lang="en-GB" i="1" dirty="0" err="1"/>
              <a:t>ال</a:t>
            </a:r>
            <a:r>
              <a:rPr lang="ar-SA" i="1" dirty="0"/>
              <a:t>نفسي</a:t>
            </a:r>
            <a:r>
              <a:rPr lang="en-GB" i="1" dirty="0" err="1"/>
              <a:t>ة</a:t>
            </a:r>
            <a:r>
              <a:rPr lang="en-GB" i="1" dirty="0"/>
              <a:t> </a:t>
            </a:r>
            <a:r>
              <a:rPr lang="en-GB" i="1" dirty="0" err="1"/>
              <a:t>لل</a:t>
            </a:r>
            <a:r>
              <a:rPr lang="ar-SA" i="1" dirty="0"/>
              <a:t>أطفال</a:t>
            </a:r>
            <a:r>
              <a:rPr lang="en-GB" i="1" dirty="0"/>
              <a:t> </a:t>
            </a:r>
            <a:r>
              <a:rPr lang="en-GB" i="1" dirty="0" err="1"/>
              <a:t>ورفاهه</a:t>
            </a:r>
            <a:r>
              <a:rPr lang="ar-SA" i="1" dirty="0" err="1"/>
              <a:t>م</a:t>
            </a:r>
            <a:r>
              <a:rPr lang="en-GB" i="1" dirty="0"/>
              <a:t> النفسي الاجتماعي بكيفية تواصلهم وتفاعلهم وبناء علاقات مع الأشخاص في الطبقات البيئية المختلفة المحيطة بهم.</a:t>
            </a:r>
          </a:p>
          <a:p>
            <a:pPr lvl="0" algn="r" rtl="1"/>
            <a:r>
              <a:rPr lang="en-GB" i="1" dirty="0"/>
              <a:t>يجب على أخصائي الحالة تقييم كيفية تأثير هذه العلاقات والتفاعلات على رفاههم.</a:t>
            </a:r>
          </a:p>
          <a:p>
            <a:pPr lvl="1" algn="r" rtl="1"/>
            <a:r>
              <a:rPr lang="en-GB" i="1" dirty="0"/>
              <a:t>على </a:t>
            </a:r>
            <a:r>
              <a:rPr lang="en-GB" i="1" dirty="0" err="1"/>
              <a:t>سبيل</a:t>
            </a:r>
            <a:r>
              <a:rPr lang="en-GB" i="1" dirty="0"/>
              <a:t> </a:t>
            </a:r>
            <a:r>
              <a:rPr lang="en-GB" i="1" dirty="0" err="1"/>
              <a:t>المثال</a:t>
            </a:r>
            <a:r>
              <a:rPr lang="ar-SA" i="1" dirty="0"/>
              <a:t>، </a:t>
            </a:r>
            <a:r>
              <a:rPr lang="en-GB" i="1" dirty="0" err="1"/>
              <a:t>هل</a:t>
            </a:r>
            <a:r>
              <a:rPr lang="en-GB" i="1" dirty="0"/>
              <a:t> لدى </a:t>
            </a:r>
            <a:r>
              <a:rPr lang="en-GB" i="1" dirty="0" err="1"/>
              <a:t>الطفل</a:t>
            </a:r>
            <a:r>
              <a:rPr lang="en-GB" i="1" dirty="0"/>
              <a:t> </a:t>
            </a:r>
            <a:r>
              <a:rPr lang="ar-SA" i="1" dirty="0"/>
              <a:t>ارتباطات</a:t>
            </a:r>
            <a:r>
              <a:rPr lang="en-GB" i="1" dirty="0"/>
              <a:t> قوية بمقدمي الرعاية والأشقاء وأفراد الأسرة؟</a:t>
            </a:r>
          </a:p>
          <a:p>
            <a:pPr lvl="1" algn="r" rtl="1"/>
            <a:r>
              <a:rPr lang="en-GB" i="1" dirty="0"/>
              <a:t>على </a:t>
            </a:r>
            <a:r>
              <a:rPr lang="en-GB" i="1" dirty="0" err="1"/>
              <a:t>سبيل</a:t>
            </a:r>
            <a:r>
              <a:rPr lang="en-GB" i="1" dirty="0"/>
              <a:t> </a:t>
            </a:r>
            <a:r>
              <a:rPr lang="en-GB" i="1" dirty="0" err="1"/>
              <a:t>المثال</a:t>
            </a:r>
            <a:r>
              <a:rPr lang="ar-SA" i="1" dirty="0"/>
              <a:t>، </a:t>
            </a:r>
            <a:r>
              <a:rPr lang="en-GB" i="1" dirty="0" err="1"/>
              <a:t>هل</a:t>
            </a:r>
            <a:r>
              <a:rPr lang="en-GB" i="1" dirty="0"/>
              <a:t> يشعر الطفل بالأمان والسعادة في المدرسة؟</a:t>
            </a:r>
          </a:p>
        </p:txBody>
      </p:sp>
      <p:sp>
        <p:nvSpPr>
          <p:cNvPr id="6" name="Slide Image Placeholder 5">
            <a:extLst>
              <a:ext uri="{FF2B5EF4-FFF2-40B4-BE49-F238E27FC236}">
                <a16:creationId xmlns:a16="http://schemas.microsoft.com/office/drawing/2014/main" id="{B89978D8-2C62-1967-C849-9A47D68FA086}"/>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3910AD4-68ED-44D1-189E-E563C81BA39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a:t>
            </a:fld>
            <a:endParaRPr lang="en-US" sz="1200" dirty="0">
              <a:latin typeface="+mn-lt"/>
            </a:endParaRPr>
          </a:p>
        </p:txBody>
      </p:sp>
    </p:spTree>
    <p:extLst>
      <p:ext uri="{BB962C8B-B14F-4D97-AF65-F5344CB8AC3E}">
        <p14:creationId xmlns:p14="http://schemas.microsoft.com/office/powerpoint/2010/main" val="1267053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قم بتوجيه المشاركين إلى </a:t>
            </a:r>
            <a:r>
              <a:rPr lang="en-GB" dirty="0" err="1"/>
              <a:t>الوحدة</a:t>
            </a:r>
            <a:r>
              <a:rPr lang="en-GB" dirty="0"/>
              <a:t> </a:t>
            </a:r>
            <a:r>
              <a:rPr lang="ar-SA" dirty="0"/>
              <a:t>١، </a:t>
            </a:r>
            <a:r>
              <a:rPr lang="en-GB" dirty="0" err="1"/>
              <a:t>إلى</a:t>
            </a:r>
            <a:r>
              <a:rPr lang="ar-SA" dirty="0"/>
              <a:t> </a:t>
            </a:r>
            <a:r>
              <a:rPr lang="ar-SA" b="1" dirty="0"/>
              <a:t>ال</a:t>
            </a:r>
            <a:r>
              <a:rPr lang="en-GB" b="1" dirty="0" err="1"/>
              <a:t>صفحة</a:t>
            </a:r>
            <a:r>
              <a:rPr lang="ar-SA" b="1" dirty="0"/>
              <a:t> ١٣ من دليل العمل </a:t>
            </a:r>
            <a:r>
              <a:rPr lang="en-GB" b="1" dirty="0"/>
              <a:t>:</a:t>
            </a:r>
            <a:r>
              <a:rPr lang="en-US" b="1" dirty="0"/>
              <a:t>مجالات التنمية المختلفة </a:t>
            </a:r>
            <a:r>
              <a:rPr lang="en-US" b="1" dirty="0" err="1"/>
              <a:t>والمراحل</a:t>
            </a:r>
            <a:r>
              <a:rPr lang="en-US" b="1" dirty="0"/>
              <a:t> </a:t>
            </a:r>
            <a:r>
              <a:rPr lang="en-US" b="1" dirty="0" err="1"/>
              <a:t>ال</a:t>
            </a:r>
            <a:r>
              <a:rPr lang="ar-SA" b="1" dirty="0"/>
              <a:t>نمو</a:t>
            </a:r>
            <a:r>
              <a:rPr lang="en-US" b="1" dirty="0"/>
              <a:t> المختلفة</a:t>
            </a:r>
            <a:endParaRPr lang="en-GB" b="1" dirty="0"/>
          </a:p>
          <a:p>
            <a:pPr algn="r" rtl="1"/>
            <a:r>
              <a:rPr lang="en-GB" i="1" dirty="0"/>
              <a:t>يتطور الأطفال مع تقدم العمر ومراحل </a:t>
            </a:r>
            <a:r>
              <a:rPr lang="en-GB" i="1" dirty="0" err="1"/>
              <a:t>النمو</a:t>
            </a:r>
            <a:r>
              <a:rPr lang="en-GB" i="1" dirty="0"/>
              <a:t> </a:t>
            </a:r>
            <a:r>
              <a:rPr lang="en-GB" i="1" dirty="0" err="1"/>
              <a:t>وعلى</a:t>
            </a:r>
            <a:r>
              <a:rPr lang="en-GB" i="1" dirty="0"/>
              <a:t> وجه التحديد:</a:t>
            </a:r>
          </a:p>
          <a:p>
            <a:pPr lvl="1" algn="r" rtl="1"/>
            <a:r>
              <a:rPr lang="en-GB" i="1" dirty="0"/>
              <a:t>الأفكار والمشاعر والعواطف التي يمر بها الطفل (نشير إليها على أنها نفسية)</a:t>
            </a:r>
          </a:p>
          <a:p>
            <a:pPr lvl="1" algn="r" rtl="1"/>
            <a:r>
              <a:rPr lang="ar-SA" i="1" dirty="0"/>
              <a:t>ال</a:t>
            </a:r>
            <a:r>
              <a:rPr lang="en-GB" i="1" dirty="0" err="1"/>
              <a:t>سلوكيات</a:t>
            </a:r>
            <a:r>
              <a:rPr lang="ar-SA" i="1" dirty="0"/>
              <a:t> التي يظهرها</a:t>
            </a:r>
            <a:r>
              <a:rPr lang="en-GB" i="1" dirty="0"/>
              <a:t> الأطفال (نشير إليها على أنها نفسية)</a:t>
            </a:r>
          </a:p>
          <a:p>
            <a:pPr lvl="1" algn="r" rtl="1"/>
            <a:r>
              <a:rPr lang="en-GB" i="1" dirty="0"/>
              <a:t>التفاعلات والعلاقات التي يبنيها الأطفال مع الآخرين</a:t>
            </a:r>
          </a:p>
          <a:p>
            <a:pPr algn="r" rtl="1"/>
            <a:endParaRPr lang="en-GB" dirty="0"/>
          </a:p>
          <a:p>
            <a:pPr algn="r" rtl="1"/>
            <a:endParaRPr lang="en-BE" dirty="0"/>
          </a:p>
        </p:txBody>
      </p:sp>
      <p:sp>
        <p:nvSpPr>
          <p:cNvPr id="6" name="Slide Image Placeholder 5">
            <a:extLst>
              <a:ext uri="{FF2B5EF4-FFF2-40B4-BE49-F238E27FC236}">
                <a16:creationId xmlns:a16="http://schemas.microsoft.com/office/drawing/2014/main" id="{24177B07-E9EF-DB59-6F9D-A676B93A519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281E490-4A4D-F0B3-1FF1-D31DD4B5A1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12</a:t>
            </a:fld>
            <a:endParaRPr lang="en-US" sz="1200" dirty="0">
              <a:latin typeface="+mn-lt"/>
            </a:endParaRPr>
          </a:p>
        </p:txBody>
      </p:sp>
    </p:spTree>
    <p:extLst>
      <p:ext uri="{BB962C8B-B14F-4D97-AF65-F5344CB8AC3E}">
        <p14:creationId xmlns:p14="http://schemas.microsoft.com/office/powerpoint/2010/main" val="4027532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المناقشة العامة (١٠ دقائق)</a:t>
            </a:r>
          </a:p>
          <a:p>
            <a:pPr algn="r" rtl="1"/>
            <a:r>
              <a:rPr lang="en-GB" dirty="0" err="1"/>
              <a:t>عرض</a:t>
            </a:r>
            <a:r>
              <a:rPr lang="en-GB" dirty="0"/>
              <a:t> الشريحة</a:t>
            </a:r>
          </a:p>
          <a:p>
            <a:pPr algn="r" rtl="1"/>
            <a:r>
              <a:rPr lang="en-GB" i="1" dirty="0"/>
              <a:t>لماذا التعلق مهم للطفل؟</a:t>
            </a:r>
          </a:p>
          <a:p>
            <a:pPr algn="r" rtl="1"/>
            <a:r>
              <a:rPr lang="en-GB" dirty="0"/>
              <a:t>اكتب الردود على </a:t>
            </a:r>
            <a:r>
              <a:rPr lang="en-GB" dirty="0" err="1"/>
              <a:t>اللوح</a:t>
            </a:r>
            <a:r>
              <a:rPr lang="en-GB" dirty="0"/>
              <a:t> </a:t>
            </a:r>
            <a:r>
              <a:rPr lang="en-GB" dirty="0" err="1"/>
              <a:t>الورقي</a:t>
            </a:r>
            <a:r>
              <a:rPr lang="ar-SA" dirty="0"/>
              <a:t> القلاب</a:t>
            </a:r>
            <a:endParaRPr lang="en-GB" dirty="0"/>
          </a:p>
          <a:p>
            <a:pPr algn="r" rtl="1"/>
            <a:r>
              <a:rPr lang="en-GB" i="1" dirty="0"/>
              <a:t>الرابطة الاجتماعية التي يخلقها الطفل </a:t>
            </a:r>
            <a:r>
              <a:rPr lang="en-GB" i="1" dirty="0" err="1"/>
              <a:t>مع</a:t>
            </a:r>
            <a:r>
              <a:rPr lang="en-GB" i="1" dirty="0"/>
              <a:t> </a:t>
            </a:r>
            <a:r>
              <a:rPr lang="ar-SA" i="1" dirty="0"/>
              <a:t>مقدمي الرعاية</a:t>
            </a:r>
            <a:r>
              <a:rPr lang="en-GB" i="1" dirty="0"/>
              <a:t>:</a:t>
            </a:r>
          </a:p>
          <a:p>
            <a:pPr lvl="1" algn="r" rtl="1"/>
            <a:r>
              <a:rPr lang="ar-SA" i="1" dirty="0" err="1"/>
              <a:t>ت</a:t>
            </a:r>
            <a:r>
              <a:rPr lang="en-GB" i="1" dirty="0" err="1"/>
              <a:t>دعم</a:t>
            </a:r>
            <a:r>
              <a:rPr lang="en-GB" i="1" dirty="0"/>
              <a:t> نمو الطفل</a:t>
            </a:r>
          </a:p>
          <a:p>
            <a:pPr lvl="1" algn="r" rtl="1"/>
            <a:r>
              <a:rPr lang="ar-SA" i="1" dirty="0" err="1"/>
              <a:t>ت</a:t>
            </a:r>
            <a:r>
              <a:rPr lang="en-GB" i="1" dirty="0" err="1"/>
              <a:t>دعم</a:t>
            </a:r>
            <a:r>
              <a:rPr lang="en-GB" i="1" dirty="0"/>
              <a:t> علاقات الطفل المستقبلية</a:t>
            </a:r>
          </a:p>
          <a:p>
            <a:pPr algn="r" rtl="1"/>
            <a:r>
              <a:rPr lang="en-GB" i="1" dirty="0"/>
              <a:t>ستتأثر علاقتهم الاجتماعية والعاطفية المستقبلية بشدة بارتباطهم وعلاقتهم بمقدم الرعاية الأساسي لهم.</a:t>
            </a:r>
          </a:p>
          <a:p>
            <a:pPr algn="r" rtl="1"/>
            <a:r>
              <a:rPr lang="en-GB" i="1" dirty="0"/>
              <a:t>عندما يقوم مقدم الرعاية بتوفير السلامة والأمن باستمرار</a:t>
            </a:r>
          </a:p>
          <a:p>
            <a:pPr lvl="1" algn="r" rtl="1"/>
            <a:r>
              <a:rPr lang="en-GB" i="1" dirty="0"/>
              <a:t>سيكونون قادرين على الاستكشاف واللعب</a:t>
            </a:r>
          </a:p>
          <a:p>
            <a:pPr lvl="1" algn="r" rtl="1"/>
            <a:r>
              <a:rPr lang="en-GB" i="1" dirty="0"/>
              <a:t>سوف يبحثون عن الراحة عندما يحتاجون إليها</a:t>
            </a:r>
          </a:p>
          <a:p>
            <a:pPr lvl="1" algn="r" rtl="1"/>
            <a:r>
              <a:rPr lang="en-GB" i="1" dirty="0"/>
              <a:t>سيعرفون أن الراحة متاحة حتى عندما لا يكونوا مع مقدم الرعاية الخاص بهم</a:t>
            </a:r>
          </a:p>
          <a:p>
            <a:pPr algn="r" rtl="1"/>
            <a:r>
              <a:rPr lang="en-GB" i="1" dirty="0"/>
              <a:t>سيطور الطفل </a:t>
            </a:r>
            <a:r>
              <a:rPr lang="en-GB" i="1" dirty="0" err="1"/>
              <a:t>استراتيجيات</a:t>
            </a:r>
            <a:r>
              <a:rPr lang="en-GB" i="1" dirty="0"/>
              <a:t> "</a:t>
            </a:r>
            <a:r>
              <a:rPr lang="ar-SA" i="1" dirty="0"/>
              <a:t>الصمود</a:t>
            </a:r>
            <a:r>
              <a:rPr lang="en-GB" i="1" dirty="0"/>
              <a:t>" اعتمادًا على مدى قدرة مقدم الرعاية الأساسي على توفير ذلك.</a:t>
            </a:r>
          </a:p>
          <a:p>
            <a:pPr marL="0" indent="0" algn="r" rtl="1">
              <a:buNone/>
            </a:pPr>
            <a:endParaRPr lang="en-BE" i="1" dirty="0"/>
          </a:p>
        </p:txBody>
      </p:sp>
      <p:sp>
        <p:nvSpPr>
          <p:cNvPr id="6" name="Slide Image Placeholder 5">
            <a:extLst>
              <a:ext uri="{FF2B5EF4-FFF2-40B4-BE49-F238E27FC236}">
                <a16:creationId xmlns:a16="http://schemas.microsoft.com/office/drawing/2014/main" id="{14CC8D9A-CAAC-78EE-B771-C83C80F2821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7BC67BD-D84C-7752-4C94-364666D59A6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13</a:t>
            </a:fld>
            <a:endParaRPr lang="en-US" sz="1200" dirty="0">
              <a:latin typeface="+mn-lt"/>
            </a:endParaRPr>
          </a:p>
        </p:txBody>
      </p:sp>
    </p:spTree>
    <p:extLst>
      <p:ext uri="{BB962C8B-B14F-4D97-AF65-F5344CB8AC3E}">
        <p14:creationId xmlns:p14="http://schemas.microsoft.com/office/powerpoint/2010/main" val="354219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sz="1100" b="1" dirty="0"/>
              <a:t>الشرح</a:t>
            </a:r>
            <a:endParaRPr lang="en-GB" sz="1100" b="1" dirty="0"/>
          </a:p>
          <a:p>
            <a:pPr algn="r" rtl="1"/>
            <a:r>
              <a:rPr lang="en-GB" sz="1100" dirty="0" err="1"/>
              <a:t>عرض</a:t>
            </a:r>
            <a:r>
              <a:rPr lang="en-GB" sz="1100" dirty="0"/>
              <a:t> الشريحة</a:t>
            </a:r>
          </a:p>
          <a:p>
            <a:pPr algn="r" rtl="1"/>
            <a:r>
              <a:rPr lang="en-GB" sz="1100" i="1" dirty="0"/>
              <a:t>سيطور الأطفال المرتبطون بشكل غير آمن استراتيجيات مختلفة للتأقلم ولحماية أنفسهم.</a:t>
            </a:r>
          </a:p>
          <a:p>
            <a:pPr lvl="1" algn="r" rtl="1"/>
            <a:r>
              <a:rPr lang="en-GB" sz="1100" i="1" dirty="0"/>
              <a:t>على </a:t>
            </a:r>
            <a:r>
              <a:rPr lang="en-GB" sz="1100" i="1" dirty="0" err="1"/>
              <a:t>سبيل</a:t>
            </a:r>
            <a:r>
              <a:rPr lang="en-GB" sz="1100" i="1" dirty="0"/>
              <a:t> </a:t>
            </a:r>
            <a:r>
              <a:rPr lang="en-GB" sz="1100" i="1" dirty="0" err="1"/>
              <a:t>المثال</a:t>
            </a:r>
            <a:r>
              <a:rPr lang="ar-SA" sz="1100" i="1" dirty="0"/>
              <a:t>، </a:t>
            </a:r>
            <a:r>
              <a:rPr lang="en-GB" sz="1100" i="1" dirty="0" err="1"/>
              <a:t>التشبث</a:t>
            </a:r>
            <a:r>
              <a:rPr lang="en-GB" sz="1100" i="1" dirty="0"/>
              <a:t> الشديد بمقدم الرعاية </a:t>
            </a:r>
            <a:r>
              <a:rPr lang="en-GB" sz="1100" i="1" dirty="0" err="1"/>
              <a:t>الأساسي</a:t>
            </a:r>
            <a:r>
              <a:rPr lang="en-GB" sz="1100" i="1" dirty="0"/>
              <a:t> </a:t>
            </a:r>
            <a:r>
              <a:rPr lang="en-GB" sz="1100" i="1" dirty="0" err="1"/>
              <a:t>وتجنبل</a:t>
            </a:r>
            <a:r>
              <a:rPr lang="en-GB" sz="1100" i="1" dirty="0"/>
              <a:t> </a:t>
            </a:r>
            <a:r>
              <a:rPr lang="en-GB" sz="1100" i="1" dirty="0" err="1"/>
              <a:t>أو</a:t>
            </a:r>
            <a:r>
              <a:rPr lang="en-GB" sz="1100" i="1" dirty="0"/>
              <a:t> </a:t>
            </a:r>
            <a:r>
              <a:rPr lang="en-GB" sz="1100" i="1" dirty="0" err="1"/>
              <a:t>الخوف</a:t>
            </a:r>
            <a:r>
              <a:rPr lang="ar-SA" sz="1100" i="1" dirty="0"/>
              <a:t> من</a:t>
            </a:r>
            <a:r>
              <a:rPr lang="en-GB" sz="1100" i="1" dirty="0"/>
              <a:t> </a:t>
            </a:r>
            <a:r>
              <a:rPr lang="en-GB" sz="1100" i="1" dirty="0" err="1"/>
              <a:t>الانفصال</a:t>
            </a:r>
            <a:r>
              <a:rPr lang="en-GB" sz="1100" i="1" dirty="0"/>
              <a:t> (التعلق القلق)</a:t>
            </a:r>
          </a:p>
          <a:p>
            <a:pPr lvl="1" algn="r" rtl="1"/>
            <a:r>
              <a:rPr lang="en-GB" sz="1100" i="1" dirty="0"/>
              <a:t>على </a:t>
            </a:r>
            <a:r>
              <a:rPr lang="en-GB" sz="1100" i="1" dirty="0" err="1"/>
              <a:t>سبيل</a:t>
            </a:r>
            <a:r>
              <a:rPr lang="en-GB" sz="1100" i="1" dirty="0"/>
              <a:t> </a:t>
            </a:r>
            <a:r>
              <a:rPr lang="en-GB" sz="1100" i="1" dirty="0" err="1"/>
              <a:t>المثال</a:t>
            </a:r>
            <a:r>
              <a:rPr lang="ar-SA" sz="1100" i="1" dirty="0"/>
              <a:t>، </a:t>
            </a:r>
            <a:r>
              <a:rPr lang="en-GB" sz="1100" i="1" dirty="0" err="1"/>
              <a:t>التجنب</a:t>
            </a:r>
            <a:r>
              <a:rPr lang="en-GB" sz="1100" i="1" dirty="0"/>
              <a:t> الشديد وعدم السعي وراء أي </a:t>
            </a:r>
            <a:r>
              <a:rPr lang="en-GB" sz="1100" i="1" dirty="0" err="1"/>
              <a:t>أمان</a:t>
            </a:r>
            <a:r>
              <a:rPr lang="en-GB" sz="1100" i="1" dirty="0"/>
              <a:t> </a:t>
            </a:r>
            <a:r>
              <a:rPr lang="en-GB" sz="1100" i="1" dirty="0" err="1"/>
              <a:t>أو</a:t>
            </a:r>
            <a:r>
              <a:rPr lang="en-GB" sz="1100" i="1" dirty="0"/>
              <a:t> راحة من مقدم الرعاية الأساسي (تجنب التعلق)</a:t>
            </a:r>
          </a:p>
          <a:p>
            <a:pPr lvl="1" algn="r" rtl="1"/>
            <a:r>
              <a:rPr lang="en-GB" sz="1100" i="1" dirty="0"/>
              <a:t>على </a:t>
            </a:r>
            <a:r>
              <a:rPr lang="en-GB" sz="1100" i="1" dirty="0" err="1"/>
              <a:t>سبيل</a:t>
            </a:r>
            <a:r>
              <a:rPr lang="en-GB" sz="1100" i="1" dirty="0"/>
              <a:t> </a:t>
            </a:r>
            <a:r>
              <a:rPr lang="en-GB" sz="1100" i="1" dirty="0" err="1"/>
              <a:t>المثال</a:t>
            </a:r>
            <a:r>
              <a:rPr lang="ar-SA" sz="1100" i="1" dirty="0"/>
              <a:t>، </a:t>
            </a:r>
            <a:r>
              <a:rPr lang="en-GB" sz="1100" i="1" dirty="0" err="1"/>
              <a:t>تولي</a:t>
            </a:r>
            <a:r>
              <a:rPr lang="en-GB" sz="1100" i="1" dirty="0"/>
              <a:t> دور </a:t>
            </a:r>
            <a:r>
              <a:rPr lang="en-GB" sz="1100" i="1" dirty="0" err="1"/>
              <a:t>الوالد</a:t>
            </a:r>
            <a:r>
              <a:rPr lang="en-GB" sz="1100" i="1" dirty="0"/>
              <a:t> </a:t>
            </a:r>
            <a:r>
              <a:rPr lang="en-GB" sz="1100" i="1" dirty="0" err="1"/>
              <a:t>باعتبار</a:t>
            </a:r>
            <a:r>
              <a:rPr lang="en-GB" sz="1100" i="1" dirty="0"/>
              <a:t> مقدم الرعاية الأساسي لا يمكن أن يوفر </a:t>
            </a:r>
            <a:r>
              <a:rPr lang="en-GB" sz="1100" i="1" dirty="0" err="1"/>
              <a:t>هذا</a:t>
            </a:r>
            <a:r>
              <a:rPr lang="en-GB" sz="1100" i="1" dirty="0"/>
              <a:t> </a:t>
            </a:r>
            <a:r>
              <a:rPr lang="ar-SA" sz="1100" i="1" dirty="0"/>
              <a:t>( الارتباط </a:t>
            </a:r>
            <a:r>
              <a:rPr lang="en-GB" sz="1100" i="1" dirty="0" err="1"/>
              <a:t>غير</a:t>
            </a:r>
            <a:r>
              <a:rPr lang="en-GB" sz="1100" i="1" dirty="0"/>
              <a:t> </a:t>
            </a:r>
            <a:r>
              <a:rPr lang="ar-SA" sz="1100" i="1" dirty="0"/>
              <a:t>ال</a:t>
            </a:r>
            <a:r>
              <a:rPr lang="en-GB" sz="1100" i="1" dirty="0" err="1"/>
              <a:t>منظ</a:t>
            </a:r>
            <a:r>
              <a:rPr lang="ar-SA" sz="1100" i="1" dirty="0" err="1"/>
              <a:t>م</a:t>
            </a:r>
            <a:r>
              <a:rPr lang="ar-SA" sz="1100" i="1" dirty="0"/>
              <a:t>)</a:t>
            </a:r>
            <a:endParaRPr lang="en-GB" sz="1100" i="1" dirty="0"/>
          </a:p>
          <a:p>
            <a:pPr lvl="1" algn="r" rtl="1"/>
            <a:r>
              <a:rPr lang="en-GB" sz="1100" i="1" dirty="0"/>
              <a:t>على </a:t>
            </a:r>
            <a:r>
              <a:rPr lang="en-GB" sz="1100" i="1" dirty="0" err="1"/>
              <a:t>سبيل</a:t>
            </a:r>
            <a:r>
              <a:rPr lang="en-GB" sz="1100" i="1" dirty="0"/>
              <a:t> </a:t>
            </a:r>
            <a:r>
              <a:rPr lang="en-GB" sz="1100" i="1" dirty="0" err="1"/>
              <a:t>المثال</a:t>
            </a:r>
            <a:r>
              <a:rPr lang="ar-SA" sz="1100" i="1" dirty="0"/>
              <a:t>، </a:t>
            </a:r>
            <a:r>
              <a:rPr lang="en-GB" sz="1100" i="1" dirty="0" err="1"/>
              <a:t>التماس</a:t>
            </a:r>
            <a:r>
              <a:rPr lang="en-GB" sz="1100" i="1" dirty="0"/>
              <a:t> الانتباه ثم دفع مقدم الرعاية الأساسي بعيدًا (الدفع والسحب) </a:t>
            </a:r>
            <a:r>
              <a:rPr lang="ar-SA" sz="1100" i="1" dirty="0"/>
              <a:t>( الارتباط </a:t>
            </a:r>
            <a:r>
              <a:rPr lang="en-GB" sz="1100" i="1" dirty="0" err="1"/>
              <a:t>غير</a:t>
            </a:r>
            <a:r>
              <a:rPr lang="en-GB" sz="1100" i="1" dirty="0"/>
              <a:t> </a:t>
            </a:r>
            <a:r>
              <a:rPr lang="ar-SA" sz="1100" i="1" dirty="0"/>
              <a:t>ال</a:t>
            </a:r>
            <a:r>
              <a:rPr lang="en-GB" sz="1100" i="1" dirty="0" err="1"/>
              <a:t>منظ</a:t>
            </a:r>
            <a:r>
              <a:rPr lang="ar-SA" sz="1100" i="1" dirty="0" err="1"/>
              <a:t>م</a:t>
            </a:r>
            <a:r>
              <a:rPr lang="ar-SA" sz="1100" i="1" dirty="0"/>
              <a:t>)</a:t>
            </a:r>
          </a:p>
          <a:p>
            <a:pPr lvl="1" algn="r" rtl="1"/>
            <a:r>
              <a:rPr lang="en-GB" sz="1100" i="1" dirty="0" err="1"/>
              <a:t>من</a:t>
            </a:r>
            <a:r>
              <a:rPr lang="en-GB" sz="1100" i="1" dirty="0"/>
              <a:t> المهم </a:t>
            </a:r>
            <a:r>
              <a:rPr lang="en-GB" sz="1100" i="1" dirty="0" err="1"/>
              <a:t>لأخصائيي</a:t>
            </a:r>
            <a:r>
              <a:rPr lang="en-GB" sz="1100" i="1" dirty="0"/>
              <a:t> </a:t>
            </a:r>
            <a:r>
              <a:rPr lang="en-GB" sz="1100" i="1" dirty="0" err="1"/>
              <a:t>الحالة</a:t>
            </a:r>
            <a:r>
              <a:rPr lang="ar-SA" sz="1100" i="1" dirty="0"/>
              <a:t> فهم</a:t>
            </a:r>
            <a:r>
              <a:rPr lang="en-GB" sz="1100" i="1" dirty="0"/>
              <a:t> </a:t>
            </a:r>
            <a:r>
              <a:rPr lang="en-GB" sz="1100" i="1" dirty="0" err="1"/>
              <a:t>التعلق</a:t>
            </a:r>
            <a:r>
              <a:rPr lang="ar-SA" sz="1100" i="1" dirty="0"/>
              <a:t>/الارتباط</a:t>
            </a:r>
            <a:r>
              <a:rPr lang="en-GB" sz="1100" i="1" dirty="0"/>
              <a:t> </a:t>
            </a:r>
            <a:r>
              <a:rPr lang="en-GB" sz="1100" i="1" dirty="0" err="1"/>
              <a:t>لأنه</a:t>
            </a:r>
            <a:r>
              <a:rPr lang="en-GB" sz="1100" i="1" dirty="0"/>
              <a:t> يؤثر على الأداء النفسي والاجتماعي للطفل.</a:t>
            </a:r>
          </a:p>
          <a:p>
            <a:pPr lvl="1" algn="r" rtl="1"/>
            <a:r>
              <a:rPr lang="en-US" sz="1100" i="1" dirty="0"/>
              <a:t>في </a:t>
            </a:r>
            <a:r>
              <a:rPr lang="en-US" sz="1100" i="1" dirty="0" err="1"/>
              <a:t>حالة</a:t>
            </a:r>
            <a:r>
              <a:rPr lang="en-US" sz="1100" i="1" dirty="0"/>
              <a:t> </a:t>
            </a:r>
            <a:r>
              <a:rPr lang="en-US" sz="1100" i="1" dirty="0" err="1"/>
              <a:t>الأزمات</a:t>
            </a:r>
            <a:r>
              <a:rPr lang="ar-SA" sz="1100" i="1" dirty="0"/>
              <a:t>، </a:t>
            </a:r>
            <a:r>
              <a:rPr lang="en-US" sz="1100" i="1" dirty="0" err="1"/>
              <a:t>يمكن</a:t>
            </a:r>
            <a:r>
              <a:rPr lang="en-US" sz="1100" i="1" dirty="0"/>
              <a:t> أن يصبح مقدم الرعاية غير متاح بسبب إجهاده الخاص أو حتى يختفي تاركًا الطفل بدون مقدم رعاية أساسي. من المهم أن يتم تحديد ذلك في الوقت المناسب وأن يتم تقديم الدعم والرعاية والسلامة للطفل لتمكين الارتباط الآمن.</a:t>
            </a:r>
          </a:p>
          <a:p>
            <a:pPr lvl="1" algn="r" rtl="1"/>
            <a:r>
              <a:rPr lang="en-US" sz="1100" i="1" dirty="0" err="1"/>
              <a:t>يمكن</a:t>
            </a:r>
            <a:r>
              <a:rPr lang="en-US" sz="1100" i="1" dirty="0"/>
              <a:t> </a:t>
            </a:r>
            <a:r>
              <a:rPr lang="en-GB" sz="1100" i="1" dirty="0" err="1"/>
              <a:t>لأخصائي</a:t>
            </a:r>
            <a:r>
              <a:rPr lang="en-GB" sz="1100" i="1" dirty="0"/>
              <a:t> </a:t>
            </a:r>
            <a:r>
              <a:rPr lang="en-GB" sz="1100" i="1" dirty="0" err="1"/>
              <a:t>الحالة</a:t>
            </a:r>
            <a:r>
              <a:rPr lang="ar-SA" sz="1100" i="1" dirty="0"/>
              <a:t> </a:t>
            </a:r>
            <a:r>
              <a:rPr lang="en-US" sz="1100" i="1" dirty="0" err="1"/>
              <a:t>أن</a:t>
            </a:r>
            <a:r>
              <a:rPr lang="en-US" sz="1100" i="1" dirty="0"/>
              <a:t> يوفر تثقيفًا نفسيًا لمقدم الرعاية الأساسي حول أهمية رابطة </a:t>
            </a:r>
            <a:r>
              <a:rPr lang="en-US" sz="1100" i="1" dirty="0" err="1"/>
              <a:t>التعلق</a:t>
            </a:r>
            <a:r>
              <a:rPr lang="en-US" sz="1100" i="1" dirty="0"/>
              <a:t> </a:t>
            </a:r>
            <a:r>
              <a:rPr lang="en-US" sz="1100" i="1" dirty="0" err="1"/>
              <a:t>هذه</a:t>
            </a:r>
            <a:r>
              <a:rPr lang="ar-SA" sz="1100" i="1" dirty="0"/>
              <a:t>، </a:t>
            </a:r>
            <a:r>
              <a:rPr lang="en-US" sz="1100" i="1" dirty="0" err="1"/>
              <a:t>خاصة</a:t>
            </a:r>
            <a:r>
              <a:rPr lang="en-US" sz="1100" i="1" dirty="0"/>
              <a:t> في السنوات الأولى للطفل.</a:t>
            </a:r>
            <a:endParaRPr lang="en-GB" sz="1100" i="1" dirty="0"/>
          </a:p>
          <a:p>
            <a:pPr lvl="1" algn="r" rtl="1"/>
            <a:r>
              <a:rPr lang="en-GB" sz="1100" i="1" dirty="0"/>
              <a:t>يمكن أن تساعد المعرفة </a:t>
            </a:r>
            <a:r>
              <a:rPr lang="en-GB" sz="1100" i="1" dirty="0" err="1"/>
              <a:t>حول</a:t>
            </a:r>
            <a:r>
              <a:rPr lang="en-GB" sz="1100" i="1" dirty="0"/>
              <a:t> </a:t>
            </a:r>
            <a:r>
              <a:rPr lang="en-GB" sz="1100" i="1" dirty="0" err="1"/>
              <a:t>ال</a:t>
            </a:r>
            <a:r>
              <a:rPr lang="ar-SA" sz="1100" i="1" dirty="0"/>
              <a:t>ارتباط</a:t>
            </a:r>
            <a:r>
              <a:rPr lang="en-GB" sz="1100" i="1" dirty="0"/>
              <a:t> غير الآمن أخصائي الحالة في التعرف على الأنماط في سلوك الطفل الذي ربما يكون قد حُرم </a:t>
            </a:r>
            <a:r>
              <a:rPr lang="en-GB" sz="1100" i="1" dirty="0" err="1"/>
              <a:t>من</a:t>
            </a:r>
            <a:r>
              <a:rPr lang="en-GB" sz="1100" i="1" dirty="0"/>
              <a:t> </a:t>
            </a:r>
            <a:r>
              <a:rPr lang="en-GB" sz="1100" i="1" dirty="0" err="1"/>
              <a:t>الأمان</a:t>
            </a:r>
            <a:r>
              <a:rPr lang="en-GB" sz="1100" i="1" dirty="0"/>
              <a:t> ومقدم رعاية أساسي متاح خلال طفولته المبكرة.</a:t>
            </a:r>
          </a:p>
          <a:p>
            <a:pPr marL="0" lvl="0" indent="0" algn="r" rtl="1">
              <a:buNone/>
            </a:pPr>
            <a:r>
              <a:rPr lang="en-GB" sz="1100" b="1" i="0" dirty="0"/>
              <a:t>______________________________________________________________________________</a:t>
            </a:r>
            <a:br>
              <a:rPr lang="en-GB" sz="1100" b="1" i="0" dirty="0"/>
            </a:br>
            <a:endParaRPr lang="en-GB" sz="1100" b="1" i="0" dirty="0"/>
          </a:p>
          <a:p>
            <a:pPr marL="0" lvl="0" indent="0" algn="r" rtl="1">
              <a:buNone/>
            </a:pPr>
            <a:r>
              <a:rPr lang="en-GB" sz="1100" b="1" i="0" dirty="0" err="1"/>
              <a:t>مراجع</a:t>
            </a:r>
            <a:r>
              <a:rPr lang="ar-SA" sz="1100" b="1" i="0" dirty="0"/>
              <a:t>:</a:t>
            </a:r>
            <a:endParaRPr lang="en-GB" sz="1100" b="1" i="0" dirty="0"/>
          </a:p>
          <a:p>
            <a:pPr algn="r" rtl="1"/>
            <a:r>
              <a:rPr lang="en-GB" sz="1100" dirty="0"/>
              <a:t>بولبي ج. (1969). التعلق والخسارة: </a:t>
            </a:r>
            <a:r>
              <a:rPr lang="en-GB" sz="1100" dirty="0" err="1"/>
              <a:t>المجلد</a:t>
            </a:r>
            <a:r>
              <a:rPr lang="en-GB" sz="1100" dirty="0"/>
              <a:t> </a:t>
            </a:r>
            <a:r>
              <a:rPr lang="ar-SA" sz="1100" dirty="0"/>
              <a:t>١</a:t>
            </a:r>
            <a:r>
              <a:rPr lang="en-GB" sz="1100" dirty="0"/>
              <a:t>. المرفق. نيويورك: كتب </a:t>
            </a:r>
            <a:r>
              <a:rPr lang="en-GB" sz="1100" dirty="0" err="1"/>
              <a:t>أساسية</a:t>
            </a:r>
            <a:r>
              <a:rPr lang="en-GB" sz="1100" dirty="0"/>
              <a:t>.</a:t>
            </a:r>
            <a:r>
              <a:rPr lang="ar-SA" sz="1100" dirty="0"/>
              <a:t> </a:t>
            </a:r>
          </a:p>
          <a:p>
            <a:pPr algn="r" rtl="1"/>
            <a:r>
              <a:rPr lang="en-US" sz="1100" dirty="0"/>
              <a:t>. </a:t>
            </a:r>
            <a:r>
              <a:rPr lang="en-US" sz="1100" dirty="0" err="1"/>
              <a:t>أنماط</a:t>
            </a:r>
            <a:r>
              <a:rPr lang="en-US" sz="1100" dirty="0"/>
              <a:t> </a:t>
            </a:r>
            <a:r>
              <a:rPr lang="en-US" sz="1100" dirty="0" err="1"/>
              <a:t>التعلق</a:t>
            </a:r>
            <a:r>
              <a:rPr lang="ar-SA" sz="1100" dirty="0"/>
              <a:t>،</a:t>
            </a:r>
            <a:r>
              <a:rPr lang="en-US" sz="1100" dirty="0"/>
              <a:t> دراسة نفسية للوضع الغريب. هيلزديل: لورنس إيرلبوم أسوشيتس </a:t>
            </a:r>
            <a:r>
              <a:rPr lang="en-US" sz="1100" dirty="0" err="1"/>
              <a:t>إين</a:t>
            </a:r>
            <a:r>
              <a:rPr lang="en-US" sz="1100" dirty="0"/>
              <a:t>.</a:t>
            </a:r>
            <a:r>
              <a:rPr lang="ar-SA" sz="1100" dirty="0"/>
              <a:t> </a:t>
            </a:r>
            <a:r>
              <a:rPr lang="en-US" sz="1100" dirty="0"/>
              <a:t>Ainsworth, M. D. S., </a:t>
            </a:r>
            <a:r>
              <a:rPr lang="en-US" sz="1100" dirty="0" err="1"/>
              <a:t>Blehar</a:t>
            </a:r>
            <a:r>
              <a:rPr lang="en-US" sz="1100" dirty="0"/>
              <a:t>, M. C., Waters, E., &amp; Wall, S. (1978). </a:t>
            </a:r>
            <a:endParaRPr lang="en-BE" sz="1100" dirty="0"/>
          </a:p>
          <a:p>
            <a:pPr algn="r" rtl="1"/>
            <a:r>
              <a:rPr lang="en-US" sz="1100" dirty="0"/>
              <a:t>. العلاقة بين التعلق والاكتئاب عند الأطفال والمراهقين: </a:t>
            </a:r>
            <a:r>
              <a:rPr lang="en-US" sz="1100" dirty="0" err="1"/>
              <a:t>تحليل</a:t>
            </a:r>
            <a:r>
              <a:rPr lang="en-US" sz="1100" dirty="0"/>
              <a:t> متعدد المستويات. مراجعة علم النفس السريري للطفل والأسرة ، 23 (1) ، 54-69.</a:t>
            </a:r>
            <a:r>
              <a:rPr lang="ar-SA" sz="1100" dirty="0"/>
              <a:t> </a:t>
            </a:r>
            <a:r>
              <a:rPr lang="en-US" sz="1100" dirty="0"/>
              <a:t>Spruit, A., </a:t>
            </a:r>
            <a:r>
              <a:rPr lang="en-US" sz="1100" dirty="0" err="1"/>
              <a:t>Goos</a:t>
            </a:r>
            <a:r>
              <a:rPr lang="en-US" sz="1100" dirty="0"/>
              <a:t>, L., </a:t>
            </a:r>
            <a:r>
              <a:rPr lang="en-US" sz="1100" dirty="0" err="1"/>
              <a:t>Weenink</a:t>
            </a:r>
            <a:r>
              <a:rPr lang="en-US" sz="1100" dirty="0"/>
              <a:t>, N., </a:t>
            </a:r>
            <a:r>
              <a:rPr lang="en-US" sz="1100" dirty="0" err="1"/>
              <a:t>Rodenburg</a:t>
            </a:r>
            <a:r>
              <a:rPr lang="en-US" sz="1100" dirty="0"/>
              <a:t>, R., Niemeyer, H., </a:t>
            </a:r>
            <a:r>
              <a:rPr lang="en-US" sz="1100" dirty="0" err="1"/>
              <a:t>Stams</a:t>
            </a:r>
            <a:r>
              <a:rPr lang="en-US" sz="1100" dirty="0"/>
              <a:t>, G. J., &amp; </a:t>
            </a:r>
            <a:r>
              <a:rPr lang="en-US" sz="1100" dirty="0" err="1"/>
              <a:t>Colonnesi</a:t>
            </a:r>
            <a:endParaRPr lang="en-BE" sz="1100" dirty="0"/>
          </a:p>
        </p:txBody>
      </p:sp>
      <p:sp>
        <p:nvSpPr>
          <p:cNvPr id="6" name="Slide Image Placeholder 5">
            <a:extLst>
              <a:ext uri="{FF2B5EF4-FFF2-40B4-BE49-F238E27FC236}">
                <a16:creationId xmlns:a16="http://schemas.microsoft.com/office/drawing/2014/main" id="{E1AE8786-EAC7-CC48-2184-7ABBD5BED19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C2E03F1-B71D-CB90-30E4-FC17AF04E69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14</a:t>
            </a:fld>
            <a:endParaRPr lang="en-US" sz="1200" dirty="0">
              <a:latin typeface="+mn-lt"/>
            </a:endParaRPr>
          </a:p>
        </p:txBody>
      </p:sp>
    </p:spTree>
    <p:extLst>
      <p:ext uri="{BB962C8B-B14F-4D97-AF65-F5344CB8AC3E}">
        <p14:creationId xmlns:p14="http://schemas.microsoft.com/office/powerpoint/2010/main" val="2867515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sz="1150" b="1" dirty="0"/>
              <a:t>مقدمة</a:t>
            </a:r>
          </a:p>
          <a:p>
            <a:pPr algn="r" rtl="1"/>
            <a:r>
              <a:rPr lang="en-GB" sz="1150" dirty="0"/>
              <a:t>توجيه </a:t>
            </a:r>
            <a:r>
              <a:rPr lang="en-GB" sz="1150" dirty="0" err="1"/>
              <a:t>المشاركين</a:t>
            </a:r>
            <a:r>
              <a:rPr lang="en-GB" sz="1150" dirty="0"/>
              <a:t> </a:t>
            </a:r>
            <a:r>
              <a:rPr lang="en-GB" sz="1150" dirty="0" err="1"/>
              <a:t>إلى</a:t>
            </a:r>
            <a:r>
              <a:rPr lang="ar-SA" sz="1150" dirty="0"/>
              <a:t> </a:t>
            </a:r>
            <a:r>
              <a:rPr lang="ar-SA" sz="1150" b="1" dirty="0"/>
              <a:t>ال</a:t>
            </a:r>
            <a:r>
              <a:rPr lang="en-GB" sz="1150" b="1" dirty="0" err="1"/>
              <a:t>صفحة</a:t>
            </a:r>
            <a:r>
              <a:rPr lang="en-GB" sz="1150" b="1" dirty="0"/>
              <a:t> </a:t>
            </a:r>
            <a:r>
              <a:rPr lang="ar-SA" sz="1150" b="1" dirty="0"/>
              <a:t> ٦١ من </a:t>
            </a:r>
            <a:r>
              <a:rPr lang="en-GB" sz="1150" b="1" dirty="0" err="1"/>
              <a:t>دليل</a:t>
            </a:r>
            <a:r>
              <a:rPr lang="en-GB" sz="1150" b="1" dirty="0"/>
              <a:t> </a:t>
            </a:r>
            <a:r>
              <a:rPr lang="en-GB" sz="1150" b="1" dirty="0" err="1"/>
              <a:t>العمل</a:t>
            </a:r>
            <a:r>
              <a:rPr lang="ar-SA" sz="1150" b="1" dirty="0"/>
              <a:t>:</a:t>
            </a:r>
            <a:r>
              <a:rPr lang="en-GB" sz="1150" b="1" dirty="0"/>
              <a:t> </a:t>
            </a:r>
            <a:r>
              <a:rPr lang="ar-SA" sz="1200" b="1" dirty="0">
                <a:latin typeface="Calibri" panose="020F0502020204030204" pitchFamily="34" charset="0"/>
                <a:cs typeface="Calibri" panose="020F0502020204030204" pitchFamily="34" charset="0"/>
              </a:rPr>
              <a:t>مصطلحات دعم </a:t>
            </a:r>
            <a:r>
              <a:rPr lang="en-GB" sz="1200" b="1" dirty="0" err="1">
                <a:latin typeface="Calibri" panose="020F0502020204030204" pitchFamily="34" charset="0"/>
                <a:cs typeface="Calibri" panose="020F0502020204030204" pitchFamily="34" charset="0"/>
              </a:rPr>
              <a:t>الصحة</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ال</a:t>
            </a:r>
            <a:r>
              <a:rPr lang="ar-SA" sz="1200" b="1" dirty="0">
                <a:latin typeface="Calibri" panose="020F0502020204030204" pitchFamily="34" charset="0"/>
                <a:cs typeface="Calibri" panose="020F0502020204030204" pitchFamily="34" charset="0"/>
              </a:rPr>
              <a:t>نفسية</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والدعم</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النفسي</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الاجتماعي</a:t>
            </a:r>
            <a:r>
              <a:rPr lang="en-GB" sz="1200" b="1" dirty="0">
                <a:latin typeface="Calibri" panose="020F0502020204030204" pitchFamily="34" charset="0"/>
                <a:cs typeface="Calibri" panose="020F0502020204030204" pitchFamily="34" charset="0"/>
              </a:rPr>
              <a:t> </a:t>
            </a:r>
            <a:endParaRPr lang="en-GB" sz="1150" b="1" dirty="0"/>
          </a:p>
          <a:p>
            <a:pPr algn="r" rtl="1"/>
            <a:r>
              <a:rPr lang="en-GB" sz="1150" i="1" dirty="0"/>
              <a:t>ارسم خطاً من المصطلح الرئيسي إلى التفسير الصحيح.</a:t>
            </a:r>
          </a:p>
          <a:p>
            <a:pPr marL="0" indent="0" algn="r" rtl="1">
              <a:buNone/>
            </a:pPr>
            <a:endParaRPr lang="en-GB" sz="1150" i="1" dirty="0"/>
          </a:p>
          <a:p>
            <a:pPr marL="0" indent="0" algn="r" rtl="1">
              <a:buNone/>
            </a:pPr>
            <a:r>
              <a:rPr lang="en-GB" sz="1150" b="1" dirty="0"/>
              <a:t>العمل </a:t>
            </a:r>
            <a:r>
              <a:rPr lang="en-GB" sz="1150" b="1" dirty="0" err="1"/>
              <a:t>الفردي</a:t>
            </a:r>
            <a:r>
              <a:rPr lang="en-GB" sz="1150" b="1" dirty="0"/>
              <a:t> </a:t>
            </a:r>
            <a:r>
              <a:rPr lang="ar-SA" sz="1150" b="1" dirty="0"/>
              <a:t>(٥ دقائق)</a:t>
            </a:r>
            <a:endParaRPr lang="en-GB" sz="1150" b="1" dirty="0"/>
          </a:p>
          <a:p>
            <a:pPr marL="0" indent="0" algn="r" rtl="1">
              <a:buNone/>
            </a:pPr>
            <a:endParaRPr lang="en-GB" sz="1150" dirty="0"/>
          </a:p>
          <a:p>
            <a:pPr marL="0" indent="0" algn="r" rtl="1">
              <a:buNone/>
            </a:pPr>
            <a:r>
              <a:rPr lang="en-GB" sz="1150" b="1" dirty="0"/>
              <a:t>المناقشة العامة (١٠ دقائق)</a:t>
            </a:r>
          </a:p>
          <a:p>
            <a:pPr marL="171450" indent="-171450" algn="r" rtl="1"/>
            <a:r>
              <a:rPr lang="en-GB" sz="1150" dirty="0"/>
              <a:t>اطلب من المتطوعين قراءة التفسيرات التي يطابقونها مع المصطلح</a:t>
            </a:r>
          </a:p>
          <a:p>
            <a:pPr marL="171450" indent="-171450" algn="r" rtl="1"/>
            <a:r>
              <a:rPr lang="en-GB" sz="1150" dirty="0"/>
              <a:t>تحقق مما إذا كانت مجموعة المشاركين توافق على الشرح المحدد</a:t>
            </a:r>
          </a:p>
          <a:p>
            <a:pPr marL="171450" indent="-171450" algn="r" rtl="1"/>
            <a:r>
              <a:rPr lang="en-GB" sz="1150" dirty="0"/>
              <a:t>استمر حتى يتم شرح جميع المصطلحات وتصحيحها بالإجابات أدناه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50" i="1" dirty="0"/>
              <a:t>هل لدى أي شخص أي أسئلة أو بحاجة إلى توضيح؟</a:t>
            </a:r>
            <a:endParaRPr lang="en-BE" sz="1150" i="1" dirty="0"/>
          </a:p>
          <a:p>
            <a:pPr marL="0" indent="0" algn="r" rtl="1">
              <a:buNone/>
            </a:pPr>
            <a:r>
              <a:rPr lang="en-GB" sz="1150" b="1" i="0" dirty="0"/>
              <a:t>______________________________________________________________________________</a:t>
            </a:r>
          </a:p>
          <a:p>
            <a:pPr marL="0" indent="0" algn="r" rtl="1">
              <a:buNone/>
            </a:pPr>
            <a:endParaRPr lang="en-GB" sz="1150" dirty="0"/>
          </a:p>
          <a:p>
            <a:pPr marL="0" indent="0" algn="r" rtl="1">
              <a:buNone/>
            </a:pPr>
            <a:r>
              <a:rPr lang="en-GB" sz="1150" b="1" dirty="0"/>
              <a:t>الإجابات</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err="1">
                <a:latin typeface="Calibri" panose="020F0502020204030204" pitchFamily="34" charset="0"/>
                <a:ea typeface="Calibri" panose="020F0502020204030204" pitchFamily="34" charset="0"/>
                <a:cs typeface="Calibri" panose="020F0502020204030204" pitchFamily="34" charset="0"/>
              </a:rPr>
              <a:t>الصحة</a:t>
            </a:r>
            <a:r>
              <a:rPr lang="en-US" sz="1200" b="1"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النفسية</a:t>
            </a:r>
            <a:r>
              <a:rPr lang="en-US" sz="1200" b="1"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وا</a:t>
            </a:r>
            <a:r>
              <a:rPr lang="ar-SA" sz="1200" b="1" dirty="0">
                <a:latin typeface="Calibri" panose="020F0502020204030204" pitchFamily="34" charset="0"/>
                <a:ea typeface="Calibri" panose="020F0502020204030204" pitchFamily="34" charset="0"/>
                <a:cs typeface="Calibri" panose="020F0502020204030204" pitchFamily="34" charset="0"/>
              </a:rPr>
              <a:t>لرفاه النفسي </a:t>
            </a:r>
            <a:r>
              <a:rPr lang="en-GB" sz="1150" b="1" dirty="0"/>
              <a:t>:</a:t>
            </a:r>
            <a:r>
              <a:rPr lang="en-GB" sz="1150" dirty="0"/>
              <a:t>عدم وجود حالات صحية نفسية مثل الاكتئاب والقلق والإدمان وتعاطي المخدرات. ولكن أيضًا وجود الرفاهية العقلية (النفسية والعاطفية) والاجتماعية التي يمكن من خلالها للطفل الفرد أن يدرك إمكاناته ، والتعامل مع ضغوط الحياة الطبيعية ، والمساهمة في أسرته ومجتمعه.</a:t>
            </a:r>
          </a:p>
          <a:p>
            <a:pPr lvl="0" algn="r" rtl="1"/>
            <a:r>
              <a:rPr lang="en-GB" sz="1150" b="1" dirty="0" err="1"/>
              <a:t>النفسي</a:t>
            </a:r>
            <a:r>
              <a:rPr lang="ar-SA" sz="1150" b="1" dirty="0"/>
              <a:t> </a:t>
            </a:r>
            <a:r>
              <a:rPr lang="ar-SA" sz="1200" b="1" dirty="0">
                <a:effectLst/>
                <a:latin typeface="Calibri" panose="020F0502020204030204" pitchFamily="34" charset="0"/>
                <a:ea typeface="Calibri" panose="020F0502020204030204" pitchFamily="34" charset="0"/>
                <a:cs typeface="Calibri" panose="020F0502020204030204" pitchFamily="34" charset="0"/>
              </a:rPr>
              <a:t>الاجتماعي</a:t>
            </a:r>
            <a:r>
              <a:rPr lang="en-GB" sz="1150" b="1" dirty="0"/>
              <a:t>:</a:t>
            </a:r>
            <a:r>
              <a:rPr lang="en-GB" sz="1150" dirty="0"/>
              <a:t>التفاعل بين الجوانب الاجتماعية (مثل العلاقات الشخصية ، والروابط الاجتماعية ، والأعراف الاجتماعية ، والأدوار الاجتماعية ، والحياة المجتمعية والحياة الدينية) والجوانب النفسية (مثل العواطف والأفكار والسلوكيات والمعرفة </a:t>
            </a:r>
            <a:r>
              <a:rPr lang="en-GB" sz="1150" dirty="0" err="1"/>
              <a:t>واستراتيجيات</a:t>
            </a:r>
            <a:r>
              <a:rPr lang="en-GB" sz="1150" dirty="0"/>
              <a:t> </a:t>
            </a:r>
            <a:r>
              <a:rPr lang="ar-SA" sz="1150" dirty="0"/>
              <a:t>التأقلم) </a:t>
            </a:r>
            <a:r>
              <a:rPr lang="en-GB" sz="1150" dirty="0" err="1"/>
              <a:t>التي</a:t>
            </a:r>
            <a:r>
              <a:rPr lang="en-GB" sz="1150" dirty="0"/>
              <a:t> تساهم في الرفاه العام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200" b="1" dirty="0">
                <a:latin typeface="Calibri" panose="020F0502020204030204" pitchFamily="34" charset="0"/>
                <a:ea typeface="Calibri" panose="020F0502020204030204" pitchFamily="34" charset="0"/>
                <a:cs typeface="Calibri" panose="020F0502020204030204" pitchFamily="34" charset="0"/>
              </a:rPr>
              <a:t>ال</a:t>
            </a:r>
            <a:r>
              <a:rPr lang="en-US" sz="1200" b="1" dirty="0" err="1">
                <a:latin typeface="Calibri" panose="020F0502020204030204" pitchFamily="34" charset="0"/>
                <a:ea typeface="Calibri" panose="020F0502020204030204" pitchFamily="34" charset="0"/>
                <a:cs typeface="Calibri" panose="020F0502020204030204" pitchFamily="34" charset="0"/>
              </a:rPr>
              <a:t>صحة</a:t>
            </a:r>
            <a:r>
              <a:rPr lang="en-US" sz="1200" b="1"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النفسية</a:t>
            </a:r>
            <a:r>
              <a:rPr lang="ar-SA" sz="1200" b="1" dirty="0">
                <a:latin typeface="Calibri" panose="020F0502020204030204" pitchFamily="34" charset="0"/>
                <a:ea typeface="Calibri" panose="020F0502020204030204" pitchFamily="34" charset="0"/>
                <a:cs typeface="Calibri" panose="020F0502020204030204" pitchFamily="34" charset="0"/>
              </a:rPr>
              <a:t> و</a:t>
            </a:r>
            <a:r>
              <a:rPr lang="en-US" sz="1200" b="1" dirty="0" err="1">
                <a:latin typeface="Calibri" panose="020F0502020204030204" pitchFamily="34" charset="0"/>
                <a:ea typeface="Calibri" panose="020F0502020204030204" pitchFamily="34" charset="0"/>
                <a:cs typeface="Calibri" panose="020F0502020204030204" pitchFamily="34" charset="0"/>
              </a:rPr>
              <a:t>الدعم</a:t>
            </a:r>
            <a:r>
              <a:rPr lang="en-US" sz="1200" b="1"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النفسي</a:t>
            </a:r>
            <a:r>
              <a:rPr lang="en-US" sz="1200" b="1" dirty="0">
                <a:latin typeface="Calibri" panose="020F0502020204030204" pitchFamily="34" charset="0"/>
                <a:ea typeface="Calibri" panose="020F0502020204030204" pitchFamily="34" charset="0"/>
                <a:cs typeface="Calibri" panose="020F0502020204030204" pitchFamily="34" charset="0"/>
              </a:rPr>
              <a:t> </a:t>
            </a:r>
            <a:r>
              <a:rPr lang="en-US" sz="1200" b="1" dirty="0" err="1">
                <a:latin typeface="Calibri" panose="020F0502020204030204" pitchFamily="34" charset="0"/>
                <a:ea typeface="Calibri" panose="020F0502020204030204" pitchFamily="34" charset="0"/>
                <a:cs typeface="Calibri" panose="020F0502020204030204" pitchFamily="34" charset="0"/>
              </a:rPr>
              <a:t>والاجتماعي</a:t>
            </a:r>
            <a:r>
              <a:rPr lang="en-US" sz="1200" b="1" dirty="0">
                <a:latin typeface="Calibri" panose="020F0502020204030204" pitchFamily="34" charset="0"/>
                <a:ea typeface="Calibri" panose="020F0502020204030204" pitchFamily="34" charset="0"/>
                <a:cs typeface="Calibri" panose="020F0502020204030204" pitchFamily="34" charset="0"/>
              </a:rPr>
              <a:t> </a:t>
            </a:r>
            <a:r>
              <a:rPr lang="ar-SA" sz="1200" b="1" dirty="0">
                <a:latin typeface="Calibri" panose="020F0502020204030204" pitchFamily="34" charset="0"/>
                <a:ea typeface="Calibri" panose="020F0502020204030204" pitchFamily="34" charset="0"/>
                <a:cs typeface="Calibri" panose="020F0502020204030204" pitchFamily="34" charset="0"/>
              </a:rPr>
              <a:t>:</a:t>
            </a:r>
            <a:r>
              <a:rPr lang="en-GB" sz="1150" dirty="0" err="1"/>
              <a:t>أي</a:t>
            </a:r>
            <a:r>
              <a:rPr lang="en-GB" sz="1150" dirty="0"/>
              <a:t> نوع من الدعم المحلي أو الخارجي يهدف إلى حماية أو تعزيز الرفاه النفسي والاجتماعي والوقاية من حالات </a:t>
            </a:r>
            <a:r>
              <a:rPr lang="en-GB" sz="1150" dirty="0" err="1"/>
              <a:t>الصحة</a:t>
            </a:r>
            <a:r>
              <a:rPr lang="en-GB" sz="1150" dirty="0"/>
              <a:t> </a:t>
            </a:r>
            <a:r>
              <a:rPr lang="en-GB" sz="1150" dirty="0" err="1"/>
              <a:t>ال</a:t>
            </a:r>
            <a:r>
              <a:rPr lang="ar-SA" sz="1150" dirty="0"/>
              <a:t>نفس</a:t>
            </a:r>
            <a:r>
              <a:rPr lang="en-GB" sz="1150" dirty="0" err="1"/>
              <a:t>ية</a:t>
            </a:r>
            <a:r>
              <a:rPr lang="en-GB" sz="1150" dirty="0"/>
              <a:t> أو علاجها. تهدف برامج الصحة النفسية والدعم النفسي الاجتماعي إلى الحد من الضرر والوقاية منه وتعزيز المرونة للتعافي من المحن ، وتحسين ظروف الرعاية التي تمكن الأطفال والأسر </a:t>
            </a:r>
            <a:r>
              <a:rPr lang="en-GB" sz="1150" dirty="0" err="1"/>
              <a:t>من</a:t>
            </a:r>
            <a:r>
              <a:rPr lang="en-GB" sz="1150" dirty="0"/>
              <a:t> </a:t>
            </a:r>
            <a:r>
              <a:rPr lang="ar-SA" sz="1150" dirty="0"/>
              <a:t>الصمود </a:t>
            </a:r>
            <a:r>
              <a:rPr lang="en-GB" sz="1150" dirty="0" err="1"/>
              <a:t>والازدهار</a:t>
            </a:r>
            <a:endParaRPr lang="en-GB" sz="1150" dirty="0"/>
          </a:p>
          <a:p>
            <a:pPr lvl="0" algn="r" rtl="1"/>
            <a:r>
              <a:rPr lang="en-GB" sz="1150" b="1" dirty="0"/>
              <a:t>حالة </a:t>
            </a:r>
            <a:r>
              <a:rPr lang="en-GB" sz="1150" b="1" dirty="0" err="1"/>
              <a:t>الصحة</a:t>
            </a:r>
            <a:r>
              <a:rPr lang="en-GB" sz="1150" b="1" dirty="0"/>
              <a:t> </a:t>
            </a:r>
            <a:r>
              <a:rPr lang="en-US" sz="1200" b="1" dirty="0" err="1">
                <a:latin typeface="Calibri" panose="020F0502020204030204" pitchFamily="34" charset="0"/>
                <a:ea typeface="Calibri" panose="020F0502020204030204" pitchFamily="34" charset="0"/>
                <a:cs typeface="Calibri" panose="020F0502020204030204" pitchFamily="34" charset="0"/>
              </a:rPr>
              <a:t>ال</a:t>
            </a:r>
            <a:r>
              <a:rPr lang="ar-SA" sz="1200" b="1" dirty="0">
                <a:latin typeface="Calibri" panose="020F0502020204030204" pitchFamily="34" charset="0"/>
                <a:ea typeface="Calibri" panose="020F0502020204030204" pitchFamily="34" charset="0"/>
                <a:cs typeface="Calibri" panose="020F0502020204030204" pitchFamily="34" charset="0"/>
              </a:rPr>
              <a:t>نفسية</a:t>
            </a:r>
            <a:r>
              <a:rPr lang="en-GB" sz="1150" b="1" dirty="0"/>
              <a:t>:</a:t>
            </a:r>
            <a:r>
              <a:rPr lang="en-GB" sz="1150" dirty="0"/>
              <a:t>مجموعة واسعة من الحالات ، بمعنى الظروف التي تؤثر على الحالة المزاجية والتفكير والسلوك. تشمل بعض الأمثلة الاكتئاب والقلق والإدمان وتعاطي المخدرات والفصام واضطرابات الأكل والاضطرابات ثنائية القطب واضطرابات النمو بما في ذلك التوحد.</a:t>
            </a:r>
            <a:endParaRPr lang="en-BE" sz="1150" dirty="0"/>
          </a:p>
        </p:txBody>
      </p:sp>
      <p:sp>
        <p:nvSpPr>
          <p:cNvPr id="6" name="Slide Image Placeholder 5">
            <a:extLst>
              <a:ext uri="{FF2B5EF4-FFF2-40B4-BE49-F238E27FC236}">
                <a16:creationId xmlns:a16="http://schemas.microsoft.com/office/drawing/2014/main" id="{186C768C-F6A2-7780-C355-2E170682AE1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77D7446-859B-338C-83A5-DE8F46E9F9E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15</a:t>
            </a:fld>
            <a:endParaRPr lang="en-US" sz="1200" dirty="0">
              <a:latin typeface="+mn-lt"/>
            </a:endParaRPr>
          </a:p>
        </p:txBody>
      </p:sp>
    </p:spTree>
    <p:extLst>
      <p:ext uri="{BB962C8B-B14F-4D97-AF65-F5344CB8AC3E}">
        <p14:creationId xmlns:p14="http://schemas.microsoft.com/office/powerpoint/2010/main" val="3855021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a:t>في </a:t>
            </a:r>
            <a:r>
              <a:rPr lang="en-GB" i="1" dirty="0" err="1"/>
              <a:t>تمرين</a:t>
            </a:r>
            <a:r>
              <a:rPr lang="en-GB" i="1" dirty="0"/>
              <a:t> </a:t>
            </a:r>
            <a:r>
              <a:rPr lang="en-GB" i="1" dirty="0" err="1"/>
              <a:t>المطابقة</a:t>
            </a:r>
            <a:r>
              <a:rPr lang="ar-SA" i="1" dirty="0"/>
              <a:t>،</a:t>
            </a:r>
            <a:r>
              <a:rPr lang="en-GB" i="1" dirty="0"/>
              <a:t> </a:t>
            </a:r>
            <a:r>
              <a:rPr lang="en-GB" i="1" dirty="0" err="1"/>
              <a:t>وجدنا</a:t>
            </a:r>
            <a:r>
              <a:rPr lang="en-GB" i="1" dirty="0"/>
              <a:t> التعريف الأخير لهذه </a:t>
            </a:r>
            <a:r>
              <a:rPr lang="en-GB" i="1" dirty="0" err="1"/>
              <a:t>الجلسة</a:t>
            </a:r>
            <a:r>
              <a:rPr lang="en-GB" i="1" dirty="0"/>
              <a:t> </a:t>
            </a:r>
            <a:r>
              <a:rPr lang="ar-SA" i="1" dirty="0"/>
              <a:t>، </a:t>
            </a:r>
            <a:r>
              <a:rPr lang="en-GB" i="1" dirty="0" err="1"/>
              <a:t>تعريف</a:t>
            </a:r>
            <a:r>
              <a:rPr lang="en-GB" i="1" dirty="0"/>
              <a:t> الصحة النفسية والدعم النفسي الاجتماعي</a:t>
            </a:r>
          </a:p>
          <a:p>
            <a:pPr algn="r" rtl="1"/>
            <a:r>
              <a:rPr lang="en-GB" dirty="0" err="1"/>
              <a:t>عرض</a:t>
            </a:r>
            <a:r>
              <a:rPr lang="en-GB" dirty="0"/>
              <a:t> الشريحة</a:t>
            </a:r>
          </a:p>
          <a:p>
            <a:pPr algn="r" rtl="1"/>
            <a:endParaRPr lang="en-GB" dirty="0"/>
          </a:p>
          <a:p>
            <a:pPr algn="r" rtl="1"/>
            <a:endParaRPr lang="en-GB" dirty="0"/>
          </a:p>
        </p:txBody>
      </p:sp>
      <p:sp>
        <p:nvSpPr>
          <p:cNvPr id="6" name="Slide Image Placeholder 5">
            <a:extLst>
              <a:ext uri="{FF2B5EF4-FFF2-40B4-BE49-F238E27FC236}">
                <a16:creationId xmlns:a16="http://schemas.microsoft.com/office/drawing/2014/main" id="{5E17FB2E-668A-7C5D-2CF7-F4DF34C230E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E38A978-7909-DCF8-E8D2-0C7C5801EEE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16</a:t>
            </a:fld>
            <a:endParaRPr lang="en-US" sz="1200" dirty="0">
              <a:latin typeface="+mn-lt"/>
            </a:endParaRPr>
          </a:p>
        </p:txBody>
      </p:sp>
    </p:spTree>
    <p:extLst>
      <p:ext uri="{BB962C8B-B14F-4D97-AF65-F5344CB8AC3E}">
        <p14:creationId xmlns:p14="http://schemas.microsoft.com/office/powerpoint/2010/main" val="21612155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US" i="1" dirty="0"/>
              <a:t>هل لدى أي شخص أي أسئلة أو بحاجة إلى توضيح؟</a:t>
            </a:r>
            <a:endParaRPr lang="en-BE" i="1" dirty="0"/>
          </a:p>
          <a:p>
            <a:pPr algn="r" rtl="1"/>
            <a:r>
              <a:rPr lang="en-US" i="1" dirty="0"/>
              <a:t>في الجلسة القادمة </a:t>
            </a:r>
            <a:r>
              <a:rPr lang="en-US" i="1" dirty="0" err="1"/>
              <a:t>سوف</a:t>
            </a:r>
            <a:r>
              <a:rPr lang="en-US" i="1" dirty="0"/>
              <a:t>:</a:t>
            </a:r>
          </a:p>
          <a:p>
            <a:pPr lvl="1" algn="r" rtl="1"/>
            <a:r>
              <a:rPr lang="ar-SA" i="1" dirty="0"/>
              <a:t>ن</a:t>
            </a:r>
            <a:r>
              <a:rPr lang="en-US" i="1" dirty="0" err="1"/>
              <a:t>كتشف</a:t>
            </a:r>
            <a:r>
              <a:rPr lang="en-US" i="1" dirty="0"/>
              <a:t> </a:t>
            </a:r>
            <a:r>
              <a:rPr lang="en-US" i="1" dirty="0" err="1"/>
              <a:t>الدعم</a:t>
            </a:r>
            <a:r>
              <a:rPr lang="en-US" i="1" dirty="0"/>
              <a:t> </a:t>
            </a:r>
            <a:r>
              <a:rPr lang="en-US" i="1" dirty="0" err="1"/>
              <a:t>النفسي</a:t>
            </a:r>
            <a:r>
              <a:rPr lang="en-US" i="1" dirty="0"/>
              <a:t> </a:t>
            </a:r>
            <a:r>
              <a:rPr lang="en-US" i="1" dirty="0" err="1"/>
              <a:t>الاجتماعي</a:t>
            </a:r>
            <a:r>
              <a:rPr lang="en-US" i="1" dirty="0"/>
              <a:t> </a:t>
            </a:r>
            <a:r>
              <a:rPr lang="en-US" i="1" dirty="0" err="1"/>
              <a:t>في</a:t>
            </a:r>
            <a:r>
              <a:rPr lang="en-US" i="1" dirty="0"/>
              <a:t> </a:t>
            </a:r>
            <a:r>
              <a:rPr lang="en-US" i="1" dirty="0" err="1"/>
              <a:t>حالات</a:t>
            </a:r>
            <a:r>
              <a:rPr lang="en-US" i="1" dirty="0"/>
              <a:t> </a:t>
            </a:r>
            <a:r>
              <a:rPr lang="en-US" i="1" dirty="0" err="1"/>
              <a:t>الطوارئ</a:t>
            </a:r>
            <a:r>
              <a:rPr lang="en-US" i="1" dirty="0"/>
              <a:t> </a:t>
            </a:r>
            <a:r>
              <a:rPr lang="en-US" i="1" dirty="0" err="1"/>
              <a:t>أكثر</a:t>
            </a:r>
            <a:endParaRPr lang="en-US" i="1" dirty="0"/>
          </a:p>
          <a:p>
            <a:pPr lvl="1" algn="r" rtl="1"/>
            <a:r>
              <a:rPr lang="en-US" i="1" dirty="0" err="1"/>
              <a:t>ا</a:t>
            </a:r>
            <a:r>
              <a:rPr lang="ar-SA" i="1" dirty="0"/>
              <a:t>ل</a:t>
            </a:r>
            <a:r>
              <a:rPr lang="en-US" i="1" dirty="0" err="1"/>
              <a:t>نظر</a:t>
            </a:r>
            <a:r>
              <a:rPr lang="en-US" i="1" dirty="0"/>
              <a:t> إلى دور أخصائي الحالة</a:t>
            </a:r>
          </a:p>
        </p:txBody>
      </p:sp>
      <p:sp>
        <p:nvSpPr>
          <p:cNvPr id="6" name="Slide Image Placeholder 5">
            <a:extLst>
              <a:ext uri="{FF2B5EF4-FFF2-40B4-BE49-F238E27FC236}">
                <a16:creationId xmlns:a16="http://schemas.microsoft.com/office/drawing/2014/main" id="{6F967974-CB62-FB41-27C7-B19EF46C2D8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4DB7F73-94C2-C04C-A0B1-5A498D2BEE4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17</a:t>
            </a:fld>
            <a:endParaRPr lang="en-US" sz="1200" dirty="0">
              <a:latin typeface="+mn-lt"/>
            </a:endParaRPr>
          </a:p>
        </p:txBody>
      </p:sp>
    </p:spTree>
    <p:extLst>
      <p:ext uri="{BB962C8B-B14F-4D97-AF65-F5344CB8AC3E}">
        <p14:creationId xmlns:p14="http://schemas.microsoft.com/office/powerpoint/2010/main" val="3094482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الجلسة 3 المدة: </a:t>
            </a:r>
            <a:r>
              <a:rPr lang="ar-SA" b="1" dirty="0"/>
              <a:t>ساعتين</a:t>
            </a:r>
            <a:endParaRPr lang="en-GB" i="1" dirty="0"/>
          </a:p>
        </p:txBody>
      </p:sp>
      <p:sp>
        <p:nvSpPr>
          <p:cNvPr id="6" name="Slide Image Placeholder 5">
            <a:extLst>
              <a:ext uri="{FF2B5EF4-FFF2-40B4-BE49-F238E27FC236}">
                <a16:creationId xmlns:a16="http://schemas.microsoft.com/office/drawing/2014/main" id="{A94C2EC8-B888-0868-536F-8ADA523DA54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B945CD3-1961-3EB2-4A61-EB328A0353D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18</a:t>
            </a:fld>
            <a:endParaRPr lang="en-US" sz="1200" dirty="0">
              <a:latin typeface="+mn-lt"/>
            </a:endParaRPr>
          </a:p>
        </p:txBody>
      </p:sp>
    </p:spTree>
    <p:extLst>
      <p:ext uri="{BB962C8B-B14F-4D97-AF65-F5344CB8AC3E}">
        <p14:creationId xmlns:p14="http://schemas.microsoft.com/office/powerpoint/2010/main" val="932160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sym typeface="Arial"/>
              </a:rPr>
              <a:t>مناقشة </a:t>
            </a:r>
            <a:r>
              <a:rPr lang="en-GB" b="1" dirty="0" err="1">
                <a:sym typeface="Arial"/>
              </a:rPr>
              <a:t>عامة</a:t>
            </a:r>
            <a:r>
              <a:rPr lang="en-GB" b="1" dirty="0">
                <a:sym typeface="Arial"/>
              </a:rPr>
              <a:t> </a:t>
            </a:r>
            <a:r>
              <a:rPr lang="ar-SA" b="1" dirty="0">
                <a:sym typeface="Arial"/>
              </a:rPr>
              <a:t>(١٥ دقيقة)</a:t>
            </a:r>
            <a:endParaRPr lang="en-GB" b="1" dirty="0">
              <a:sym typeface="Arial"/>
            </a:endParaRPr>
          </a:p>
          <a:p>
            <a:pPr algn="r" rtl="1"/>
            <a:r>
              <a:rPr lang="en-GB" i="1" dirty="0">
                <a:sym typeface="Arial"/>
              </a:rPr>
              <a:t>من الواضح أن حالات الطوارئ تؤثر على صحة </a:t>
            </a:r>
            <a:r>
              <a:rPr lang="en-GB" i="1" dirty="0" err="1">
                <a:sym typeface="Arial"/>
              </a:rPr>
              <a:t>الطفل</a:t>
            </a:r>
            <a:r>
              <a:rPr lang="en-GB" i="1" dirty="0">
                <a:sym typeface="Arial"/>
              </a:rPr>
              <a:t> </a:t>
            </a:r>
            <a:r>
              <a:rPr lang="en-GB" i="1" dirty="0" err="1">
                <a:sym typeface="Arial"/>
              </a:rPr>
              <a:t>ال</a:t>
            </a:r>
            <a:r>
              <a:rPr lang="ar-SA" i="1" dirty="0">
                <a:sym typeface="Arial"/>
              </a:rPr>
              <a:t>نفسية</a:t>
            </a:r>
            <a:r>
              <a:rPr lang="en-GB" i="1" dirty="0">
                <a:sym typeface="Arial"/>
              </a:rPr>
              <a:t> ورفاهه وأدائه النفسي الاجتماعي.</a:t>
            </a:r>
          </a:p>
          <a:p>
            <a:pPr algn="r" rtl="1"/>
            <a:r>
              <a:rPr lang="en-GB" i="1" dirty="0">
                <a:sym typeface="Arial"/>
              </a:rPr>
              <a:t>كيف تؤثر حالات </a:t>
            </a:r>
            <a:r>
              <a:rPr lang="en-GB" i="1" dirty="0" err="1">
                <a:sym typeface="Arial"/>
              </a:rPr>
              <a:t>الطوارئ</a:t>
            </a:r>
            <a:r>
              <a:rPr lang="en-GB" i="1" dirty="0">
                <a:sym typeface="Arial"/>
              </a:rPr>
              <a:t> </a:t>
            </a:r>
            <a:r>
              <a:rPr lang="en-GB" sz="1200" b="0" i="0" u="none" strike="noStrike" baseline="0" dirty="0" err="1">
                <a:solidFill>
                  <a:srgbClr val="000000"/>
                </a:solidFill>
                <a:latin typeface="Calibri" panose="020F0502020204030204" pitchFamily="34" charset="0"/>
                <a:cs typeface="Calibri" panose="020F0502020204030204" pitchFamily="34" charset="0"/>
              </a:rPr>
              <a:t>على</a:t>
            </a:r>
            <a:r>
              <a:rPr lang="ar-SA" sz="1200" b="0" i="0" u="none" strike="noStrike" baseline="0" dirty="0">
                <a:solidFill>
                  <a:srgbClr val="000000"/>
                </a:solidFill>
                <a:latin typeface="Calibri" panose="020F0502020204030204" pitchFamily="34" charset="0"/>
                <a:cs typeface="Calibri" panose="020F0502020204030204" pitchFamily="34" charset="0"/>
              </a:rPr>
              <a:t> وظائف</a:t>
            </a:r>
            <a:r>
              <a:rPr lang="en-GB" sz="1200" b="0" i="0" u="none" strike="noStrike" baseline="0" dirty="0">
                <a:solidFill>
                  <a:srgbClr val="000000"/>
                </a:solidFill>
                <a:latin typeface="Calibri" panose="020F0502020204030204" pitchFamily="34" charset="0"/>
                <a:cs typeface="Calibri" panose="020F0502020204030204" pitchFamily="34" charset="0"/>
              </a:rPr>
              <a:t> </a:t>
            </a:r>
            <a:r>
              <a:rPr lang="en-GB" sz="1200" b="0" i="0" u="none" strike="noStrike" baseline="0" dirty="0" err="1">
                <a:solidFill>
                  <a:srgbClr val="000000"/>
                </a:solidFill>
                <a:latin typeface="Calibri" panose="020F0502020204030204" pitchFamily="34" charset="0"/>
                <a:cs typeface="Calibri" panose="020F0502020204030204" pitchFamily="34" charset="0"/>
              </a:rPr>
              <a:t>الصحة</a:t>
            </a:r>
            <a:r>
              <a:rPr lang="en-GB" sz="1200" b="0" i="0" u="none" strike="noStrike" baseline="0" dirty="0">
                <a:solidFill>
                  <a:srgbClr val="000000"/>
                </a:solidFill>
                <a:latin typeface="Calibri" panose="020F0502020204030204" pitchFamily="34" charset="0"/>
                <a:cs typeface="Calibri" panose="020F0502020204030204" pitchFamily="34" charset="0"/>
              </a:rPr>
              <a:t> </a:t>
            </a:r>
            <a:r>
              <a:rPr lang="en-GB" sz="1200" b="0" i="0" u="none" strike="noStrike" baseline="0" dirty="0" err="1">
                <a:solidFill>
                  <a:srgbClr val="000000"/>
                </a:solidFill>
                <a:latin typeface="Calibri" panose="020F0502020204030204" pitchFamily="34" charset="0"/>
                <a:cs typeface="Calibri" panose="020F0502020204030204" pitchFamily="34" charset="0"/>
              </a:rPr>
              <a:t>ال</a:t>
            </a:r>
            <a:r>
              <a:rPr lang="ar-SA" sz="1200" b="0" i="0" u="none" strike="noStrike" baseline="0" dirty="0">
                <a:solidFill>
                  <a:srgbClr val="000000"/>
                </a:solidFill>
                <a:latin typeface="Calibri" panose="020F0502020204030204" pitchFamily="34" charset="0"/>
                <a:cs typeface="Calibri" panose="020F0502020204030204" pitchFamily="34" charset="0"/>
              </a:rPr>
              <a:t>نفسية</a:t>
            </a:r>
            <a:r>
              <a:rPr lang="en-GB" sz="1200" b="0" i="0" u="none" strike="noStrike" baseline="0" dirty="0">
                <a:solidFill>
                  <a:srgbClr val="000000"/>
                </a:solidFill>
                <a:latin typeface="Calibri" panose="020F0502020204030204" pitchFamily="34" charset="0"/>
                <a:cs typeface="Calibri" panose="020F0502020204030204" pitchFamily="34" charset="0"/>
              </a:rPr>
              <a:t> </a:t>
            </a:r>
            <a:r>
              <a:rPr lang="ar-SA" sz="1200" b="0" dirty="0">
                <a:solidFill>
                  <a:srgbClr val="000000"/>
                </a:solidFill>
                <a:latin typeface="Calibri" panose="020F0502020204030204" pitchFamily="34" charset="0"/>
                <a:cs typeface="Calibri" panose="020F0502020204030204" pitchFamily="34" charset="0"/>
              </a:rPr>
              <a:t>و</a:t>
            </a:r>
            <a:r>
              <a:rPr lang="en-GB" sz="1200" b="0" i="0" u="none" strike="noStrike" baseline="0" dirty="0" err="1">
                <a:solidFill>
                  <a:srgbClr val="000000"/>
                </a:solidFill>
                <a:latin typeface="Calibri" panose="020F0502020204030204" pitchFamily="34" charset="0"/>
                <a:cs typeface="Calibri" panose="020F0502020204030204" pitchFamily="34" charset="0"/>
              </a:rPr>
              <a:t>النفسية</a:t>
            </a:r>
            <a:r>
              <a:rPr lang="en-GB" sz="1200" b="0" i="0" u="none" strike="noStrike" baseline="0" dirty="0">
                <a:solidFill>
                  <a:srgbClr val="000000"/>
                </a:solidFill>
                <a:latin typeface="Calibri" panose="020F0502020204030204" pitchFamily="34" charset="0"/>
                <a:cs typeface="Calibri" panose="020F0502020204030204" pitchFamily="34" charset="0"/>
              </a:rPr>
              <a:t> </a:t>
            </a:r>
            <a:r>
              <a:rPr lang="en-GB" sz="1200" b="0" i="0" u="none" strike="noStrike" baseline="0" dirty="0" err="1">
                <a:solidFill>
                  <a:srgbClr val="000000"/>
                </a:solidFill>
                <a:latin typeface="Calibri" panose="020F0502020204030204" pitchFamily="34" charset="0"/>
                <a:cs typeface="Calibri" panose="020F0502020204030204" pitchFamily="34" charset="0"/>
              </a:rPr>
              <a:t>والاجتماعية</a:t>
            </a:r>
            <a:r>
              <a:rPr lang="en-GB" sz="1200" b="0" i="0" u="none" strike="noStrike" baseline="0" dirty="0">
                <a:solidFill>
                  <a:srgbClr val="000000"/>
                </a:solidFill>
                <a:latin typeface="Calibri" panose="020F0502020204030204" pitchFamily="34" charset="0"/>
                <a:cs typeface="Calibri" panose="020F0502020204030204" pitchFamily="34" charset="0"/>
              </a:rPr>
              <a:t> </a:t>
            </a:r>
            <a:r>
              <a:rPr lang="en-GB" sz="1200" b="0" i="0" u="none" strike="noStrike" baseline="0" dirty="0" err="1">
                <a:solidFill>
                  <a:srgbClr val="000000"/>
                </a:solidFill>
                <a:latin typeface="Calibri" panose="020F0502020204030204" pitchFamily="34" charset="0"/>
                <a:cs typeface="Calibri" panose="020F0502020204030204" pitchFamily="34" charset="0"/>
              </a:rPr>
              <a:t>للأطفال</a:t>
            </a:r>
            <a:r>
              <a:rPr lang="en-GB" sz="1200" b="0" i="0" u="none" strike="noStrike" baseline="0" dirty="0">
                <a:solidFill>
                  <a:srgbClr val="000000"/>
                </a:solidFill>
                <a:latin typeface="Calibri" panose="020F0502020204030204" pitchFamily="34" charset="0"/>
                <a:cs typeface="Calibri" panose="020F0502020204030204" pitchFamily="34" charset="0"/>
              </a:rPr>
              <a:t>؟</a:t>
            </a:r>
            <a:endParaRPr lang="en-GB" b="0" i="1" dirty="0">
              <a:sym typeface="Arial"/>
            </a:endParaRPr>
          </a:p>
          <a:p>
            <a:pPr algn="r" rtl="1"/>
            <a:r>
              <a:rPr lang="en-GB" dirty="0"/>
              <a:t>اكتب الردود على اللوح الورقي</a:t>
            </a:r>
          </a:p>
          <a:p>
            <a:pPr algn="r" rtl="1"/>
            <a:r>
              <a:rPr lang="en-GB" i="1" dirty="0"/>
              <a:t>ما هي بعض الأسباب التي قد تجعل الأطفال في البيئات الإنسانية يعانون </a:t>
            </a:r>
            <a:r>
              <a:rPr lang="en-GB" i="1" dirty="0" err="1"/>
              <a:t>من</a:t>
            </a:r>
            <a:r>
              <a:rPr lang="en-GB" i="1" dirty="0"/>
              <a:t> </a:t>
            </a:r>
            <a:r>
              <a:rPr lang="en-GB" i="1" dirty="0" err="1"/>
              <a:t>ا</a:t>
            </a:r>
            <a:r>
              <a:rPr lang="ar-SA" i="1" dirty="0"/>
              <a:t>لإجهاد</a:t>
            </a:r>
            <a:r>
              <a:rPr lang="en-GB" i="1" dirty="0"/>
              <a:t>؟</a:t>
            </a:r>
          </a:p>
          <a:p>
            <a:pPr algn="r" rtl="1"/>
            <a:r>
              <a:rPr lang="en-GB" i="1" dirty="0"/>
              <a:t>ما </a:t>
            </a:r>
            <a:r>
              <a:rPr lang="en-GB" i="1" dirty="0" err="1"/>
              <a:t>الذي</a:t>
            </a:r>
            <a:r>
              <a:rPr lang="en-GB" i="1" dirty="0"/>
              <a:t> </a:t>
            </a:r>
            <a:r>
              <a:rPr lang="ar-SA" i="1" dirty="0"/>
              <a:t>عانوه</a:t>
            </a:r>
            <a:r>
              <a:rPr lang="en-GB" i="1" dirty="0"/>
              <a:t> أو شهدوه؟</a:t>
            </a:r>
          </a:p>
          <a:p>
            <a:pPr lvl="1" algn="r" rtl="1"/>
            <a:r>
              <a:rPr lang="en-GB" dirty="0"/>
              <a:t>الردود الممكنة:</a:t>
            </a:r>
          </a:p>
          <a:p>
            <a:pPr lvl="2" algn="r" rtl="1"/>
            <a:r>
              <a:rPr lang="en-GB" dirty="0"/>
              <a:t>المعاناة من العنف أو مشاهدته</a:t>
            </a:r>
          </a:p>
          <a:p>
            <a:pPr lvl="2" algn="r" rtl="1"/>
            <a:r>
              <a:rPr lang="en-GB" dirty="0"/>
              <a:t>رؤية الجثث بجروح خطيرة أو الموتى</a:t>
            </a:r>
          </a:p>
          <a:p>
            <a:pPr lvl="2" algn="r" rtl="1"/>
            <a:r>
              <a:rPr lang="en-GB" dirty="0"/>
              <a:t>فقدان العائلة والأصدقاء والحيوانات الأليفة والمعلمين والممتلكات</a:t>
            </a:r>
          </a:p>
          <a:p>
            <a:pPr lvl="2" algn="r" rtl="1"/>
            <a:r>
              <a:rPr lang="en-GB" dirty="0"/>
              <a:t>أفراد الأسرة المفقودون الذين قد يُفترض أنهم ماتوا</a:t>
            </a:r>
          </a:p>
          <a:p>
            <a:pPr lvl="2" algn="r" rtl="1"/>
            <a:r>
              <a:rPr lang="en-GB" dirty="0"/>
              <a:t>فقدان المنزل والمدرسة والمجتمع والبلد</a:t>
            </a:r>
          </a:p>
          <a:p>
            <a:pPr lvl="2" algn="r" rtl="1"/>
            <a:r>
              <a:rPr lang="ar-SA" dirty="0"/>
              <a:t>الحرمان</a:t>
            </a:r>
            <a:r>
              <a:rPr lang="en-GB" dirty="0"/>
              <a:t> من الحاجات الأساسية والبيئة الداعمة والفرص التعليمية والاجتماعية</a:t>
            </a:r>
            <a:endParaRPr lang="en-GB" i="1" dirty="0"/>
          </a:p>
          <a:p>
            <a:pPr algn="r" rtl="1"/>
            <a:r>
              <a:rPr lang="en-GB" dirty="0"/>
              <a:t>اكتب الردود على اللوح الورقي</a:t>
            </a:r>
          </a:p>
          <a:p>
            <a:pPr marL="0" indent="0" algn="r" rtl="1">
              <a:buNone/>
            </a:pPr>
            <a:endParaRPr lang="en-GB" dirty="0"/>
          </a:p>
          <a:p>
            <a:pPr marL="0" indent="0" algn="r" rtl="1">
              <a:buNone/>
            </a:pPr>
            <a:r>
              <a:rPr lang="ar-SA" b="1" dirty="0"/>
              <a:t>الشرح</a:t>
            </a:r>
            <a:endParaRPr lang="en-GB" b="1" dirty="0"/>
          </a:p>
          <a:p>
            <a:pPr algn="r" rtl="1"/>
            <a:r>
              <a:rPr lang="en-GB" i="1" dirty="0"/>
              <a:t>العديد من الأسباب التي ذكرناها تعرض الطفل أيضًا </a:t>
            </a:r>
            <a:r>
              <a:rPr lang="en-GB" i="1" dirty="0" err="1"/>
              <a:t>للخطر</a:t>
            </a:r>
            <a:r>
              <a:rPr lang="en-GB" i="1" dirty="0"/>
              <a:t> </a:t>
            </a:r>
            <a:r>
              <a:rPr lang="en-GB" i="1" dirty="0" err="1"/>
              <a:t>لأنه</a:t>
            </a:r>
            <a:r>
              <a:rPr lang="ar-SA" i="1" dirty="0" err="1"/>
              <a:t>ا</a:t>
            </a:r>
            <a:r>
              <a:rPr lang="ar-SA" i="1" dirty="0"/>
              <a:t> </a:t>
            </a:r>
            <a:r>
              <a:rPr lang="en-GB" i="1" dirty="0"/>
              <a:t> </a:t>
            </a:r>
            <a:r>
              <a:rPr lang="ar-SA" i="1" dirty="0" err="1"/>
              <a:t>ت</a:t>
            </a:r>
            <a:r>
              <a:rPr lang="en-GB" i="1" dirty="0" err="1"/>
              <a:t>ؤثر</a:t>
            </a:r>
            <a:r>
              <a:rPr lang="en-GB" i="1" dirty="0"/>
              <a:t> سلبًا على سلامته وأمنه.</a:t>
            </a:r>
          </a:p>
          <a:p>
            <a:pPr lvl="1" algn="r" rtl="1"/>
            <a:r>
              <a:rPr lang="en-GB" i="1" dirty="0"/>
              <a:t>الصراع </a:t>
            </a:r>
            <a:r>
              <a:rPr lang="en-GB" i="1" dirty="0" err="1"/>
              <a:t>العنيف</a:t>
            </a:r>
            <a:r>
              <a:rPr lang="en-GB" i="1" dirty="0"/>
              <a:t> </a:t>
            </a:r>
            <a:r>
              <a:rPr lang="en-GB" i="1" dirty="0" err="1"/>
              <a:t>وفقدان</a:t>
            </a:r>
            <a:r>
              <a:rPr lang="en-GB" i="1" dirty="0"/>
              <a:t> </a:t>
            </a:r>
            <a:r>
              <a:rPr lang="en-GB" i="1" dirty="0" err="1"/>
              <a:t>منزلك</a:t>
            </a:r>
            <a:r>
              <a:rPr lang="en-GB" i="1" dirty="0"/>
              <a:t> </a:t>
            </a:r>
            <a:r>
              <a:rPr lang="en-GB" i="1" dirty="0" err="1"/>
              <a:t>والنزوح</a:t>
            </a:r>
            <a:r>
              <a:rPr lang="en-GB" i="1" dirty="0"/>
              <a:t> ليست سوى عدد قليل من المواقف التي تعرض الأطفال للخطر في البيئات الإنسانية.</a:t>
            </a:r>
          </a:p>
          <a:p>
            <a:pPr algn="r" rtl="1"/>
            <a:r>
              <a:rPr lang="en-US" i="1" dirty="0"/>
              <a:t>على الرغم من أننا نتعلم عن تجارب الأطفال في البيئات </a:t>
            </a:r>
            <a:r>
              <a:rPr lang="en-US" i="1" dirty="0" err="1"/>
              <a:t>الإنسانية</a:t>
            </a:r>
            <a:r>
              <a:rPr lang="en-US" i="1" dirty="0"/>
              <a:t> </a:t>
            </a:r>
            <a:r>
              <a:rPr lang="en-US" i="1" dirty="0" err="1"/>
              <a:t>فليس</a:t>
            </a:r>
            <a:r>
              <a:rPr lang="en-US" i="1" dirty="0"/>
              <a:t> من دور أخصائي الحالة تلبية احتياجات جميع الأطفال في المجتمع المتضرر أو "إصلاح" هذه المشاعر أو تجارب العنف والخسارة. هذا لن </a:t>
            </a:r>
            <a:r>
              <a:rPr lang="en-US" i="1" dirty="0" err="1"/>
              <a:t>يكون</a:t>
            </a:r>
            <a:r>
              <a:rPr lang="en-US" i="1" dirty="0"/>
              <a:t> </a:t>
            </a:r>
            <a:r>
              <a:rPr lang="en-US" i="1" dirty="0" err="1"/>
              <a:t>ممكنا</a:t>
            </a:r>
            <a:r>
              <a:rPr lang="ar-SA" i="1" dirty="0"/>
              <a:t>.</a:t>
            </a:r>
            <a:endParaRPr lang="en-US" i="1" dirty="0"/>
          </a:p>
          <a:p>
            <a:pPr algn="r" rtl="1"/>
            <a:r>
              <a:rPr lang="en-US" i="1" dirty="0"/>
              <a:t>ينصب تركيز أخصائي الحالة على </a:t>
            </a:r>
            <a:r>
              <a:rPr lang="en-US" i="1" dirty="0" err="1"/>
              <a:t>الأطفال</a:t>
            </a:r>
            <a:r>
              <a:rPr lang="en-US" i="1" dirty="0"/>
              <a:t> </a:t>
            </a:r>
            <a:r>
              <a:rPr lang="ar-SA" i="1" dirty="0"/>
              <a:t>ضمن حالاتهم</a:t>
            </a:r>
            <a:endParaRPr lang="en-BE" i="1" dirty="0"/>
          </a:p>
          <a:p>
            <a:pPr algn="r" rtl="1"/>
            <a:endParaRPr lang="en-BE" i="1" dirty="0"/>
          </a:p>
          <a:p>
            <a:pPr algn="r" rtl="1"/>
            <a:endParaRPr lang="en-GB" i="1" dirty="0"/>
          </a:p>
        </p:txBody>
      </p:sp>
      <p:sp>
        <p:nvSpPr>
          <p:cNvPr id="6" name="Slide Image Placeholder 5">
            <a:extLst>
              <a:ext uri="{FF2B5EF4-FFF2-40B4-BE49-F238E27FC236}">
                <a16:creationId xmlns:a16="http://schemas.microsoft.com/office/drawing/2014/main" id="{C0FAFF8D-DE80-2BAE-BBB1-D99FF36BD6A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8C1EFA4-229B-D59C-53CA-C9CFEEA68E1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19</a:t>
            </a:fld>
            <a:endParaRPr lang="en-US" sz="1200" dirty="0">
              <a:latin typeface="+mn-lt"/>
            </a:endParaRPr>
          </a:p>
        </p:txBody>
      </p:sp>
    </p:spTree>
    <p:extLst>
      <p:ext uri="{BB962C8B-B14F-4D97-AF65-F5344CB8AC3E}">
        <p14:creationId xmlns:p14="http://schemas.microsoft.com/office/powerpoint/2010/main" val="467163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مدة الجلسة الأولى: </a:t>
            </a:r>
            <a:r>
              <a:rPr lang="ar-SA" b="1" dirty="0"/>
              <a:t>٣٠ دقيقة</a:t>
            </a:r>
            <a:endParaRPr lang="en-GB" b="1" dirty="0"/>
          </a:p>
          <a:p>
            <a:pPr marL="0" indent="0" algn="r" rtl="1">
              <a:buNone/>
            </a:pPr>
            <a:r>
              <a:rPr lang="en-GB" i="1" dirty="0"/>
              <a:t>______________________________________________________________________________</a:t>
            </a:r>
          </a:p>
          <a:p>
            <a:pPr marL="0" indent="0" algn="r" rtl="1">
              <a:buNone/>
            </a:pPr>
            <a:endParaRPr lang="en-GB" i="1" dirty="0"/>
          </a:p>
          <a:p>
            <a:pPr marL="0" indent="0" algn="r" rtl="1">
              <a:buNone/>
            </a:pPr>
            <a:r>
              <a:rPr lang="ar-SA" b="1" dirty="0"/>
              <a:t>الشرح</a:t>
            </a:r>
            <a:endParaRPr lang="en-GB" b="1" dirty="0"/>
          </a:p>
          <a:p>
            <a:pPr algn="r" rtl="1"/>
            <a:r>
              <a:rPr lang="en-GB" i="1" dirty="0"/>
              <a:t>سنفتتح الجلسة بإلقاء نظرة على ما يمكن توقعه من وحدة اليوم حول </a:t>
            </a:r>
            <a:r>
              <a:rPr lang="en-GB" i="1" dirty="0" err="1"/>
              <a:t>الصحة</a:t>
            </a:r>
            <a:r>
              <a:rPr lang="en-GB" i="1" dirty="0"/>
              <a:t> </a:t>
            </a:r>
            <a:r>
              <a:rPr lang="en-GB" i="1" dirty="0" err="1"/>
              <a:t>ال</a:t>
            </a:r>
            <a:r>
              <a:rPr lang="ar-SA" i="1" dirty="0"/>
              <a:t>نفسية</a:t>
            </a:r>
            <a:r>
              <a:rPr lang="en-GB" i="1" dirty="0"/>
              <a:t> والدعم </a:t>
            </a:r>
            <a:r>
              <a:rPr lang="en-GB" i="1" dirty="0" err="1"/>
              <a:t>النفسي</a:t>
            </a:r>
            <a:r>
              <a:rPr lang="en-GB" i="1" dirty="0"/>
              <a:t> </a:t>
            </a:r>
            <a:r>
              <a:rPr lang="en-GB" i="1" dirty="0" err="1"/>
              <a:t>الاجتماعي</a:t>
            </a:r>
            <a:endParaRPr lang="en-GB" i="1" dirty="0"/>
          </a:p>
          <a:p>
            <a:pPr algn="r" rtl="1"/>
            <a:endParaRPr lang="en-GB" dirty="0"/>
          </a:p>
        </p:txBody>
      </p:sp>
      <p:sp>
        <p:nvSpPr>
          <p:cNvPr id="6" name="Slide Image Placeholder 5">
            <a:extLst>
              <a:ext uri="{FF2B5EF4-FFF2-40B4-BE49-F238E27FC236}">
                <a16:creationId xmlns:a16="http://schemas.microsoft.com/office/drawing/2014/main" id="{B0D5FD85-5945-0FAB-9D8A-D8EE18A0DF5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83BAFF47-D79D-A36E-8B3A-EA210F0CBEF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a:t>
            </a:fld>
            <a:endParaRPr lang="en-US" sz="1200" dirty="0">
              <a:latin typeface="+mn-lt"/>
            </a:endParaRPr>
          </a:p>
        </p:txBody>
      </p:sp>
    </p:spTree>
    <p:extLst>
      <p:ext uri="{BB962C8B-B14F-4D97-AF65-F5344CB8AC3E}">
        <p14:creationId xmlns:p14="http://schemas.microsoft.com/office/powerpoint/2010/main" val="54282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p:txBody>
      </p:sp>
      <p:sp>
        <p:nvSpPr>
          <p:cNvPr id="6" name="Slide Image Placeholder 5">
            <a:extLst>
              <a:ext uri="{FF2B5EF4-FFF2-40B4-BE49-F238E27FC236}">
                <a16:creationId xmlns:a16="http://schemas.microsoft.com/office/drawing/2014/main" id="{59E11BBC-267F-9F03-DF2E-EE356ADDABF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89EC276-EECD-C0B3-C7A0-969DA1A8537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20</a:t>
            </a:fld>
            <a:endParaRPr lang="en-US" sz="1200" dirty="0">
              <a:latin typeface="+mn-lt"/>
            </a:endParaRPr>
          </a:p>
        </p:txBody>
      </p:sp>
    </p:spTree>
    <p:extLst>
      <p:ext uri="{BB962C8B-B14F-4D97-AF65-F5344CB8AC3E}">
        <p14:creationId xmlns:p14="http://schemas.microsoft.com/office/powerpoint/2010/main" val="454827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a:t>تتسبب حالات الطوارئ في النزوح والانفصال الأسري ونقص الخدمات الأساسية مما يؤدي بدوره </a:t>
            </a:r>
            <a:r>
              <a:rPr lang="en-GB" i="1" dirty="0" err="1"/>
              <a:t>إلى</a:t>
            </a:r>
            <a:r>
              <a:rPr lang="en-GB" i="1" dirty="0"/>
              <a:t> </a:t>
            </a:r>
            <a:r>
              <a:rPr lang="ar-SA" i="1" dirty="0"/>
              <a:t>الإجهاد النفسي</a:t>
            </a:r>
            <a:r>
              <a:rPr lang="en-GB" i="1" dirty="0"/>
              <a:t> </a:t>
            </a:r>
            <a:r>
              <a:rPr lang="ar-SA" i="1" dirty="0"/>
              <a:t>.</a:t>
            </a:r>
            <a:endParaRPr lang="en-GB" i="1" dirty="0"/>
          </a:p>
          <a:p>
            <a:pPr algn="r" rtl="1"/>
            <a:r>
              <a:rPr lang="en-GB" i="1" dirty="0"/>
              <a:t>من المهم ملاحظة </a:t>
            </a:r>
            <a:r>
              <a:rPr lang="en-GB" i="1" dirty="0" err="1"/>
              <a:t>أن</a:t>
            </a:r>
            <a:r>
              <a:rPr lang="en-GB" i="1" dirty="0"/>
              <a:t> </a:t>
            </a:r>
            <a:r>
              <a:rPr lang="ar-SA" i="1" dirty="0"/>
              <a:t>الإجهاد</a:t>
            </a:r>
            <a:r>
              <a:rPr lang="en-GB" i="1" dirty="0"/>
              <a:t> النفسي يختلف عن التوتر.</a:t>
            </a:r>
          </a:p>
          <a:p>
            <a:pPr lvl="1" algn="r" rtl="1"/>
            <a:r>
              <a:rPr lang="en-GB" i="1" dirty="0" err="1"/>
              <a:t>ال</a:t>
            </a:r>
            <a:r>
              <a:rPr lang="ar-SA" i="1" dirty="0"/>
              <a:t>توتر</a:t>
            </a:r>
            <a:r>
              <a:rPr lang="en-GB" i="1" dirty="0"/>
              <a:t> هو رد فعل طبيعي لتغيير أو تحد</a:t>
            </a:r>
          </a:p>
          <a:p>
            <a:pPr lvl="1" algn="r" rtl="1"/>
            <a:r>
              <a:rPr lang="en-GB" i="1" dirty="0" err="1"/>
              <a:t>يحدث</a:t>
            </a:r>
            <a:r>
              <a:rPr lang="ar-SA" i="1" dirty="0"/>
              <a:t> الإجهاد</a:t>
            </a:r>
            <a:r>
              <a:rPr lang="en-GB" i="1" dirty="0"/>
              <a:t> عندما يكون التوتر شديدًا أو عندما يعاني الشخص من </a:t>
            </a:r>
            <a:r>
              <a:rPr lang="en-GB" i="1" dirty="0" err="1"/>
              <a:t>الإجهاد</a:t>
            </a:r>
            <a:r>
              <a:rPr lang="en-GB" i="1" dirty="0"/>
              <a:t> </a:t>
            </a:r>
            <a:r>
              <a:rPr lang="en-GB" i="1" dirty="0" err="1"/>
              <a:t>لفترة</a:t>
            </a:r>
            <a:r>
              <a:rPr lang="ar-SA" i="1" dirty="0"/>
              <a:t> </a:t>
            </a:r>
            <a:r>
              <a:rPr lang="en-GB" sz="1200" dirty="0" err="1">
                <a:latin typeface="Calibri" panose="020F0502020204030204" pitchFamily="34" charset="0"/>
                <a:cs typeface="Calibri" panose="020F0502020204030204" pitchFamily="34" charset="0"/>
              </a:rPr>
              <a:t>زمنية</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طو</a:t>
            </a:r>
            <a:r>
              <a:rPr lang="ar-SA" sz="1200" dirty="0" err="1">
                <a:latin typeface="Calibri" panose="020F0502020204030204" pitchFamily="34" charset="0"/>
                <a:cs typeface="Calibri" panose="020F0502020204030204" pitchFamily="34" charset="0"/>
              </a:rPr>
              <a:t>ي</a:t>
            </a:r>
            <a:r>
              <a:rPr lang="en-GB" sz="1200" dirty="0" err="1">
                <a:latin typeface="Calibri" panose="020F0502020204030204" pitchFamily="34" charset="0"/>
                <a:cs typeface="Calibri" panose="020F0502020204030204" pitchFamily="34" charset="0"/>
              </a:rPr>
              <a:t>ل</a:t>
            </a:r>
            <a:r>
              <a:rPr lang="ar-SA" sz="1200" dirty="0" err="1">
                <a:latin typeface="Calibri" panose="020F0502020204030204" pitchFamily="34" charset="0"/>
                <a:cs typeface="Calibri" panose="020F0502020204030204" pitchFamily="34" charset="0"/>
              </a:rPr>
              <a:t>ة</a:t>
            </a:r>
            <a:r>
              <a:rPr lang="ar-SA" sz="1200" dirty="0">
                <a:latin typeface="Calibri" panose="020F0502020204030204" pitchFamily="34" charset="0"/>
                <a:cs typeface="Calibri" panose="020F0502020204030204" pitchFamily="34" charset="0"/>
              </a:rPr>
              <a:t> </a:t>
            </a:r>
          </a:p>
          <a:p>
            <a:pPr lvl="1" algn="r" rtl="1"/>
            <a:r>
              <a:rPr lang="en-GB" i="1" dirty="0" err="1"/>
              <a:t>يسبب</a:t>
            </a:r>
            <a:r>
              <a:rPr lang="en-GB" i="1" dirty="0"/>
              <a:t> </a:t>
            </a:r>
            <a:r>
              <a:rPr lang="ar-SA" i="1" dirty="0"/>
              <a:t>الإجهاد</a:t>
            </a:r>
            <a:r>
              <a:rPr lang="en-GB" i="1" dirty="0"/>
              <a:t> مشاعر وانفعالات غير مريحة أو غير سارة.</a:t>
            </a:r>
          </a:p>
          <a:p>
            <a:pPr lvl="1" algn="r" rtl="1"/>
            <a:r>
              <a:rPr lang="en-GB" i="1" dirty="0"/>
              <a:t>إنه يؤثر على أداء الشخص وقدرته على التأقلم والتركيز والمشاركة في التفاعلات الاجتماعية.</a:t>
            </a:r>
          </a:p>
          <a:p>
            <a:pPr lvl="1" algn="r" rtl="1"/>
            <a:r>
              <a:rPr lang="en-GB" i="1" dirty="0"/>
              <a:t>المشاعر أو العواطف غير السارة التي يمكن أن تؤثر على مستوى أداء الشخص وقدرته على التنقل والمشاركة في التفاعلات الاجتماعية.</a:t>
            </a:r>
          </a:p>
          <a:p>
            <a:pPr lvl="1" algn="r" rtl="1"/>
            <a:r>
              <a:rPr lang="en-GB" i="1" dirty="0"/>
              <a:t>الحزن </a:t>
            </a:r>
            <a:r>
              <a:rPr lang="en-GB" i="1" dirty="0" err="1"/>
              <a:t>والقلق</a:t>
            </a:r>
            <a:r>
              <a:rPr lang="en-GB" i="1" dirty="0"/>
              <a:t> </a:t>
            </a:r>
            <a:r>
              <a:rPr lang="en-GB" i="1" dirty="0" err="1"/>
              <a:t>وال</a:t>
            </a:r>
            <a:r>
              <a:rPr lang="ar-SA" i="1" dirty="0"/>
              <a:t>تشوش</a:t>
            </a:r>
            <a:r>
              <a:rPr lang="en-GB" i="1" dirty="0"/>
              <a:t> </a:t>
            </a:r>
            <a:r>
              <a:rPr lang="en-GB" i="1" dirty="0" err="1"/>
              <a:t>و</a:t>
            </a:r>
            <a:r>
              <a:rPr lang="ar-SA" i="1" dirty="0"/>
              <a:t>اضطراب</a:t>
            </a:r>
            <a:r>
              <a:rPr lang="en-GB" i="1" dirty="0"/>
              <a:t> العلاقات مع الآخرين وبعض أعراض </a:t>
            </a:r>
            <a:r>
              <a:rPr lang="en-GB" i="1" dirty="0" err="1"/>
              <a:t>المرض</a:t>
            </a:r>
            <a:r>
              <a:rPr lang="en-GB" i="1" dirty="0"/>
              <a:t> </a:t>
            </a:r>
            <a:r>
              <a:rPr lang="en-GB" i="1" dirty="0" err="1"/>
              <a:t>ال</a:t>
            </a:r>
            <a:r>
              <a:rPr lang="ar-SA" i="1" dirty="0"/>
              <a:t>نفسي </a:t>
            </a:r>
            <a:r>
              <a:rPr lang="en-GB" i="1" dirty="0" err="1"/>
              <a:t>هي</a:t>
            </a:r>
            <a:r>
              <a:rPr lang="en-GB" i="1" dirty="0"/>
              <a:t> من </a:t>
            </a:r>
            <a:r>
              <a:rPr lang="en-GB" i="1" dirty="0" err="1"/>
              <a:t>مظاهر</a:t>
            </a:r>
            <a:r>
              <a:rPr lang="en-GB" i="1" dirty="0"/>
              <a:t> </a:t>
            </a:r>
            <a:r>
              <a:rPr lang="en-GB" i="1" dirty="0" err="1"/>
              <a:t>ال</a:t>
            </a:r>
            <a:r>
              <a:rPr lang="ar-SA" i="1" dirty="0"/>
              <a:t>إجهاد</a:t>
            </a:r>
            <a:r>
              <a:rPr lang="en-GB" i="1" dirty="0"/>
              <a:t> النفسي.</a:t>
            </a:r>
            <a:endParaRPr lang="en-BE" i="1" dirty="0"/>
          </a:p>
        </p:txBody>
      </p:sp>
      <p:sp>
        <p:nvSpPr>
          <p:cNvPr id="6" name="Slide Image Placeholder 5">
            <a:extLst>
              <a:ext uri="{FF2B5EF4-FFF2-40B4-BE49-F238E27FC236}">
                <a16:creationId xmlns:a16="http://schemas.microsoft.com/office/drawing/2014/main" id="{F9AE11C3-E148-9298-ECB8-ED678E54F8B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B5903BF-D219-9D2E-AAB5-0FC8ACF997C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21</a:t>
            </a:fld>
            <a:endParaRPr lang="en-US" sz="1200" dirty="0">
              <a:latin typeface="+mn-lt"/>
            </a:endParaRPr>
          </a:p>
        </p:txBody>
      </p:sp>
    </p:spTree>
    <p:extLst>
      <p:ext uri="{BB962C8B-B14F-4D97-AF65-F5344CB8AC3E}">
        <p14:creationId xmlns:p14="http://schemas.microsoft.com/office/powerpoint/2010/main" val="2795901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هناك العديد من التعريفات </a:t>
            </a:r>
            <a:r>
              <a:rPr lang="en-GB" i="1" dirty="0" err="1"/>
              <a:t>المختلفة</a:t>
            </a:r>
            <a:r>
              <a:rPr lang="en-GB" i="1" dirty="0"/>
              <a:t> </a:t>
            </a:r>
            <a:r>
              <a:rPr lang="en-GB" i="1" dirty="0" err="1"/>
              <a:t>لل</a:t>
            </a:r>
            <a:r>
              <a:rPr lang="ar-SA" i="1" dirty="0"/>
              <a:t>صدمة النفسية</a:t>
            </a:r>
            <a:endParaRPr lang="en-GB" i="1" dirty="0"/>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800" b="1" dirty="0">
                <a:latin typeface="Calibri" panose="020F0502020204030204" pitchFamily="34" charset="0"/>
                <a:cs typeface="Calibri" panose="020F0502020204030204" pitchFamily="34" charset="0"/>
              </a:rPr>
              <a:t>الصدمة النفسية:</a:t>
            </a:r>
            <a:r>
              <a:rPr lang="ar-SA" sz="1800" b="1" i="0" u="none" strike="noStrike" dirty="0">
                <a:solidFill>
                  <a:schemeClr val="tx1"/>
                </a:solidFill>
                <a:effectLst/>
                <a:latin typeface="Calibri" panose="020F0502020204030204" pitchFamily="34" charset="0"/>
                <a:cs typeface="Calibri" panose="020F0502020204030204" pitchFamily="34" charset="0"/>
              </a:rPr>
              <a:t> </a:t>
            </a:r>
            <a:r>
              <a:rPr lang="en-GB" sz="1800" b="0" i="0" u="none" strike="noStrike" dirty="0" err="1">
                <a:solidFill>
                  <a:srgbClr val="000000"/>
                </a:solidFill>
                <a:effectLst/>
                <a:latin typeface="Calibri" panose="020F0502020204030204" pitchFamily="34" charset="0"/>
              </a:rPr>
              <a:t>ه</a:t>
            </a:r>
            <a:r>
              <a:rPr lang="ar-SA" sz="1800" b="0" i="0" u="none" strike="noStrike" dirty="0" err="1">
                <a:solidFill>
                  <a:srgbClr val="000000"/>
                </a:solidFill>
                <a:effectLst/>
                <a:latin typeface="Calibri" panose="020F0502020204030204" pitchFamily="34" charset="0"/>
              </a:rPr>
              <a:t>ي</a:t>
            </a:r>
            <a:r>
              <a:rPr lang="en-GB" sz="1800" b="0" i="0" u="none" strike="noStrike" dirty="0">
                <a:solidFill>
                  <a:srgbClr val="000000"/>
                </a:solidFill>
                <a:effectLst/>
                <a:latin typeface="Calibri" panose="020F0502020204030204" pitchFamily="34" charset="0"/>
              </a:rPr>
              <a:t> ما يحدث مباشرة أو بعد أيام قليلة من حدث صادم. من الطبيعي أن تغمر المشاعر الناس ، بما في ذلك الأطفال ، ويشعرون بالإرهاق.</a:t>
            </a:r>
          </a:p>
          <a:p>
            <a:pPr lvl="1" algn="r" rtl="1"/>
            <a:r>
              <a:rPr lang="en-GB" sz="1800" b="0" i="0" u="none" strike="noStrike" dirty="0">
                <a:solidFill>
                  <a:srgbClr val="000000"/>
                </a:solidFill>
                <a:effectLst/>
                <a:latin typeface="Calibri" panose="020F0502020204030204" pitchFamily="34" charset="0"/>
              </a:rPr>
              <a:t>المهم خلال هذا الوقت هو الاستقرار والتأكد من تغطية الاحتياجات الأساسية للأطفال (الأمان ، الملابس ، الطعام ،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يمكن </a:t>
            </a:r>
            <a:r>
              <a:rPr lang="en-GB" i="1" dirty="0" err="1"/>
              <a:t>أن</a:t>
            </a:r>
            <a:r>
              <a:rPr lang="en-GB" i="1" dirty="0"/>
              <a:t> </a:t>
            </a:r>
            <a:r>
              <a:rPr lang="ar-SA" i="1" dirty="0" err="1"/>
              <a:t>ت</a:t>
            </a:r>
            <a:r>
              <a:rPr lang="en-GB" i="1" dirty="0" err="1"/>
              <a:t>كون</a:t>
            </a:r>
            <a:r>
              <a:rPr lang="en-GB" i="1" dirty="0"/>
              <a:t> </a:t>
            </a:r>
            <a:r>
              <a:rPr lang="ar-SA" sz="1200" b="0" dirty="0">
                <a:latin typeface="Calibri" panose="020F0502020204030204" pitchFamily="34" charset="0"/>
                <a:cs typeface="Calibri" panose="020F0502020204030204" pitchFamily="34" charset="0"/>
              </a:rPr>
              <a:t>الصدمة النفسية</a:t>
            </a:r>
            <a:r>
              <a:rPr lang="ar-SA" sz="1200" b="0" i="0" dirty="0">
                <a:latin typeface="Calibri" panose="020F0502020204030204" pitchFamily="34" charset="0"/>
                <a:cs typeface="Calibri" panose="020F0502020204030204" pitchFamily="34" charset="0"/>
              </a:rPr>
              <a:t> </a:t>
            </a:r>
            <a:r>
              <a:rPr lang="en-GB" b="0" i="1" dirty="0"/>
              <a:t> </a:t>
            </a:r>
            <a:r>
              <a:rPr lang="en-GB" i="1" dirty="0" err="1"/>
              <a:t>ناجم</a:t>
            </a:r>
            <a:r>
              <a:rPr lang="ar-SA" i="1" dirty="0" err="1"/>
              <a:t>ة</a:t>
            </a:r>
            <a:r>
              <a:rPr lang="en-GB" i="1" dirty="0"/>
              <a:t> عن نوع مختلف من الأحداث</a:t>
            </a:r>
          </a:p>
          <a:p>
            <a:pPr lvl="1" algn="r" rtl="1"/>
            <a:r>
              <a:rPr lang="en-GB" i="1" dirty="0" err="1"/>
              <a:t>ال</a:t>
            </a:r>
            <a:r>
              <a:rPr lang="ar-SA" i="1" dirty="0"/>
              <a:t>توتر</a:t>
            </a:r>
            <a:r>
              <a:rPr lang="en-GB" i="1" dirty="0"/>
              <a:t> والشدة العاطفية في وقت وقوع الحدث الصادم هائلة ويمكن أن تسبب الخوف الشديد أو الرعب أو الشلل أو الارتباك أو الصدمة أو التنميل.</a:t>
            </a:r>
          </a:p>
          <a:p>
            <a:pPr lvl="1" algn="r" rtl="1"/>
            <a:r>
              <a:rPr lang="en-GB" i="1" dirty="0"/>
              <a:t>أحد العوامل الرئيسية </a:t>
            </a:r>
            <a:r>
              <a:rPr lang="en-GB" i="1" dirty="0" err="1"/>
              <a:t>المحددة</a:t>
            </a:r>
            <a:r>
              <a:rPr lang="en-GB" i="1" dirty="0"/>
              <a:t> </a:t>
            </a:r>
            <a:r>
              <a:rPr lang="ar-SA" i="1" dirty="0" err="1"/>
              <a:t>لردات</a:t>
            </a:r>
            <a:r>
              <a:rPr lang="ar-SA" i="1" dirty="0"/>
              <a:t> فعل </a:t>
            </a:r>
            <a:r>
              <a:rPr lang="ar-SA" sz="1200" b="0" dirty="0">
                <a:latin typeface="Calibri" panose="020F0502020204030204" pitchFamily="34" charset="0"/>
                <a:cs typeface="Calibri" panose="020F0502020204030204" pitchFamily="34" charset="0"/>
              </a:rPr>
              <a:t>الصدمة النفسية</a:t>
            </a:r>
            <a:r>
              <a:rPr lang="ar-SA" sz="1200" b="0" i="0" dirty="0">
                <a:latin typeface="Calibri" panose="020F0502020204030204" pitchFamily="34" charset="0"/>
                <a:cs typeface="Calibri" panose="020F0502020204030204" pitchFamily="34" charset="0"/>
              </a:rPr>
              <a:t> </a:t>
            </a:r>
            <a:r>
              <a:rPr lang="en-GB" i="1" dirty="0"/>
              <a:t> هو الشعور بالعجز الشديد في وقت الحدث (الأحداث).</a:t>
            </a:r>
          </a:p>
          <a:p>
            <a:pPr marL="457200" lvl="1" indent="0" algn="r" rtl="1">
              <a:buNone/>
            </a:pPr>
            <a:r>
              <a:rPr lang="en-GB" dirty="0"/>
              <a:t>المصدر: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اللجنة</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الدولية</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للصليب</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الأحمر</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ar-SA"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(٢٠١٨)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المبادئ</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التوجيهية</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بشأن</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الصحة</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النفسية</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والدعم</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النفسي</a:t>
            </a:r>
            <a:r>
              <a:rPr lang="en-GB" sz="12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en-GB" sz="12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والاجتماعي</a:t>
            </a:r>
            <a:endParaRPr lang="en-GB" dirty="0"/>
          </a:p>
          <a:p>
            <a:pPr algn="r" rtl="1"/>
            <a:r>
              <a:rPr lang="en-GB" i="1" dirty="0"/>
              <a:t>في </a:t>
            </a:r>
            <a:r>
              <a:rPr lang="en-GB" i="1" dirty="0" err="1"/>
              <a:t>هذا</a:t>
            </a:r>
            <a:r>
              <a:rPr lang="en-GB" i="1" dirty="0"/>
              <a:t> </a:t>
            </a:r>
            <a:r>
              <a:rPr lang="en-GB" i="1" dirty="0" err="1"/>
              <a:t>الحدث</a:t>
            </a:r>
            <a:r>
              <a:rPr lang="ar-SA" i="1" dirty="0"/>
              <a:t>، </a:t>
            </a:r>
            <a:r>
              <a:rPr lang="en-GB" i="1" dirty="0" err="1"/>
              <a:t>من</a:t>
            </a:r>
            <a:r>
              <a:rPr lang="en-GB" i="1" dirty="0"/>
              <a:t> الطبيعي أن يصاب الأطفال بما </a:t>
            </a:r>
            <a:r>
              <a:rPr lang="en-GB" i="1" dirty="0" err="1"/>
              <a:t>نسميه</a:t>
            </a:r>
            <a:r>
              <a:rPr lang="en-GB" i="1" dirty="0"/>
              <a:t> </a:t>
            </a:r>
            <a:r>
              <a:rPr lang="en-GB" i="1" dirty="0" err="1"/>
              <a:t>تفاعلات</a:t>
            </a:r>
            <a:r>
              <a:rPr lang="ar-SA" i="1" dirty="0"/>
              <a:t> (</a:t>
            </a:r>
            <a:r>
              <a:rPr lang="ar-SA" i="1" dirty="0" err="1"/>
              <a:t>ردات</a:t>
            </a:r>
            <a:r>
              <a:rPr lang="ar-SA" i="1" dirty="0"/>
              <a:t> فعل)</a:t>
            </a:r>
            <a:r>
              <a:rPr lang="en-GB" i="1" dirty="0"/>
              <a:t> </a:t>
            </a:r>
            <a:r>
              <a:rPr lang="ar-SA" i="1" dirty="0"/>
              <a:t>ما بعد الصدمة</a:t>
            </a:r>
            <a:endParaRPr lang="en-GB" i="1" dirty="0"/>
          </a:p>
          <a:p>
            <a:pPr lvl="1" algn="r" rtl="1"/>
            <a:r>
              <a:rPr lang="en-GB" i="1" dirty="0"/>
              <a:t>يمكن أن يكون </a:t>
            </a:r>
            <a:r>
              <a:rPr lang="en-GB" i="1" dirty="0" err="1"/>
              <a:t>لديهم</a:t>
            </a:r>
            <a:r>
              <a:rPr lang="en-GB" i="1" dirty="0"/>
              <a:t> </a:t>
            </a:r>
            <a:r>
              <a:rPr lang="en-GB" i="1" dirty="0" err="1"/>
              <a:t>كوابيس</a:t>
            </a:r>
            <a:r>
              <a:rPr lang="ar-SA" i="1" dirty="0"/>
              <a:t>، </a:t>
            </a:r>
            <a:r>
              <a:rPr lang="en-GB" i="1" dirty="0" err="1"/>
              <a:t>ذكريات</a:t>
            </a:r>
            <a:r>
              <a:rPr lang="en-GB" i="1" dirty="0"/>
              <a:t> </a:t>
            </a:r>
            <a:r>
              <a:rPr lang="en-GB" i="1" dirty="0" err="1"/>
              <a:t>الماضي</a:t>
            </a:r>
            <a:r>
              <a:rPr lang="ar-SA" i="1" dirty="0"/>
              <a:t>، </a:t>
            </a:r>
            <a:r>
              <a:rPr lang="en-GB" i="1" dirty="0" err="1"/>
              <a:t>فرط</a:t>
            </a:r>
            <a:r>
              <a:rPr lang="en-GB" i="1" dirty="0"/>
              <a:t> النشاط ويظهرون سلوكًا رجعيًا مثل التبول اللاإرادي.</a:t>
            </a:r>
          </a:p>
          <a:p>
            <a:pPr lvl="1" algn="r" rtl="1"/>
            <a:r>
              <a:rPr lang="en-GB" i="1" dirty="0"/>
              <a:t>يمكن أن يُصاب بعض الأطفال باضطراب ما </a:t>
            </a:r>
            <a:r>
              <a:rPr lang="en-GB" i="1" dirty="0" err="1"/>
              <a:t>بعد</a:t>
            </a:r>
            <a:r>
              <a:rPr lang="en-GB" i="1" dirty="0"/>
              <a:t> </a:t>
            </a:r>
            <a:r>
              <a:rPr lang="en-GB" i="1" dirty="0" err="1"/>
              <a:t>الصدمة</a:t>
            </a:r>
            <a:r>
              <a:rPr lang="ar-SA" i="1" dirty="0"/>
              <a:t>،</a:t>
            </a:r>
            <a:r>
              <a:rPr lang="en-GB" i="1" dirty="0"/>
              <a:t> إذا </a:t>
            </a:r>
            <a:r>
              <a:rPr lang="en-GB" i="1" dirty="0" err="1"/>
              <a:t>استمرت</a:t>
            </a:r>
            <a:r>
              <a:rPr lang="en-GB" i="1" dirty="0"/>
              <a:t> </a:t>
            </a:r>
            <a:r>
              <a:rPr lang="ar-SA" i="1" dirty="0" err="1"/>
              <a:t>ردات</a:t>
            </a:r>
            <a:r>
              <a:rPr lang="ar-SA" i="1" dirty="0"/>
              <a:t> الفعل </a:t>
            </a:r>
            <a:r>
              <a:rPr lang="en-GB" i="1" dirty="0" err="1"/>
              <a:t>هذه</a:t>
            </a:r>
            <a:r>
              <a:rPr lang="en-GB" i="1" dirty="0"/>
              <a:t> لفترة أطول في </a:t>
            </a:r>
            <a:r>
              <a:rPr lang="en-GB" i="1" dirty="0" err="1"/>
              <a:t>الوقت</a:t>
            </a:r>
            <a:r>
              <a:rPr lang="en-GB" i="1" dirty="0"/>
              <a:t> </a:t>
            </a:r>
            <a:r>
              <a:rPr lang="en-GB" i="1" dirty="0" err="1"/>
              <a:t>وعادةً</a:t>
            </a:r>
            <a:r>
              <a:rPr lang="en-GB" i="1" dirty="0"/>
              <a:t> لأكثر من شهر واحد.</a:t>
            </a:r>
          </a:p>
          <a:p>
            <a:pPr algn="r" rtl="1"/>
            <a:r>
              <a:rPr lang="en-GB" i="1" dirty="0"/>
              <a:t>من المهم جدًا أن يكون لدى الأطفال بيئة داعمة في وقت الحدث الصادم.</a:t>
            </a:r>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1" u="none" strike="noStrike" dirty="0">
                <a:solidFill>
                  <a:srgbClr val="000000"/>
                </a:solidFill>
                <a:effectLst/>
                <a:latin typeface="Calibri" panose="020F0502020204030204" pitchFamily="34" charset="0"/>
              </a:rPr>
              <a:t>من المهم ألا تسأل عن </a:t>
            </a:r>
            <a:r>
              <a:rPr lang="en-GB" sz="1200" b="0" i="1" u="none" strike="noStrike" dirty="0" err="1">
                <a:solidFill>
                  <a:srgbClr val="000000"/>
                </a:solidFill>
                <a:effectLst/>
                <a:latin typeface="Calibri" panose="020F0502020204030204" pitchFamily="34" charset="0"/>
              </a:rPr>
              <a:t>الأحداث</a:t>
            </a:r>
            <a:r>
              <a:rPr lang="en-GB" sz="1200" b="0" i="1" u="none" strike="noStrike" dirty="0">
                <a:solidFill>
                  <a:srgbClr val="000000"/>
                </a:solidFill>
                <a:effectLst/>
                <a:latin typeface="Calibri" panose="020F0502020204030204" pitchFamily="34" charset="0"/>
              </a:rPr>
              <a:t> </a:t>
            </a:r>
            <a:r>
              <a:rPr lang="en-GB" sz="1200" b="0" i="1" u="none" strike="noStrike" dirty="0" err="1">
                <a:solidFill>
                  <a:srgbClr val="000000"/>
                </a:solidFill>
                <a:effectLst/>
                <a:latin typeface="Calibri" panose="020F0502020204030204" pitchFamily="34" charset="0"/>
              </a:rPr>
              <a:t>و</a:t>
            </a:r>
            <a:r>
              <a:rPr lang="ar-SA" sz="1200" b="0" i="1" u="none" strike="noStrike" dirty="0">
                <a:solidFill>
                  <a:srgbClr val="000000"/>
                </a:solidFill>
                <a:effectLst/>
                <a:latin typeface="Calibri" panose="020F0502020204030204" pitchFamily="34" charset="0"/>
              </a:rPr>
              <a:t>ألا</a:t>
            </a:r>
            <a:r>
              <a:rPr lang="en-GB" sz="1200" b="0" i="1" u="none" strike="noStrike" dirty="0">
                <a:solidFill>
                  <a:srgbClr val="000000"/>
                </a:solidFill>
                <a:effectLst/>
                <a:latin typeface="Calibri" panose="020F0502020204030204" pitchFamily="34" charset="0"/>
              </a:rPr>
              <a:t> يشرح </a:t>
            </a:r>
            <a:r>
              <a:rPr lang="en-GB" sz="1200" b="0" i="1" u="none" strike="noStrike" dirty="0" err="1">
                <a:solidFill>
                  <a:srgbClr val="000000"/>
                </a:solidFill>
                <a:effectLst/>
                <a:latin typeface="Calibri" panose="020F0502020204030204" pitchFamily="34" charset="0"/>
              </a:rPr>
              <a:t>الناس</a:t>
            </a:r>
            <a:r>
              <a:rPr lang="en-GB" sz="1200" b="0" i="1" u="none" strike="noStrike" dirty="0">
                <a:solidFill>
                  <a:srgbClr val="000000"/>
                </a:solidFill>
                <a:effectLst/>
                <a:latin typeface="Calibri" panose="020F0502020204030204" pitchFamily="34" charset="0"/>
              </a:rPr>
              <a:t> </a:t>
            </a:r>
            <a:r>
              <a:rPr lang="ar-SA" sz="1200" b="0" i="1" u="none" strike="noStrike" dirty="0">
                <a:solidFill>
                  <a:srgbClr val="000000"/>
                </a:solidFill>
                <a:effectLst/>
                <a:latin typeface="Calibri" panose="020F0502020204030204" pitchFamily="34" charset="0"/>
              </a:rPr>
              <a:t>عن </a:t>
            </a:r>
            <a:r>
              <a:rPr lang="en-GB" sz="1200" b="0" i="1" u="none" strike="noStrike" dirty="0" err="1">
                <a:solidFill>
                  <a:srgbClr val="000000"/>
                </a:solidFill>
                <a:effectLst/>
                <a:latin typeface="Calibri" panose="020F0502020204030204" pitchFamily="34" charset="0"/>
              </a:rPr>
              <a:t>ذلك</a:t>
            </a:r>
            <a:r>
              <a:rPr lang="en-GB" sz="1200" b="0" i="1" u="none" strike="noStrike" dirty="0">
                <a:solidFill>
                  <a:srgbClr val="000000"/>
                </a:solidFill>
                <a:effectLst/>
                <a:latin typeface="Calibri" panose="020F0502020204030204" pitchFamily="34" charset="0"/>
              </a:rPr>
              <a:t>. </a:t>
            </a:r>
            <a:r>
              <a:rPr lang="en-GB" sz="1200" b="0" i="1" u="none" strike="noStrike" dirty="0" err="1">
                <a:solidFill>
                  <a:srgbClr val="000000"/>
                </a:solidFill>
                <a:effectLst/>
                <a:latin typeface="Calibri" panose="020F0502020204030204" pitchFamily="34" charset="0"/>
              </a:rPr>
              <a:t>إنه</a:t>
            </a:r>
            <a:r>
              <a:rPr lang="ar-SA" sz="1200" b="0" i="1" u="none" strike="noStrike" dirty="0">
                <a:solidFill>
                  <a:srgbClr val="000000"/>
                </a:solidFill>
                <a:effectLst/>
                <a:latin typeface="Calibri" panose="020F0502020204030204" pitchFamily="34" charset="0"/>
              </a:rPr>
              <a:t> من</a:t>
            </a:r>
            <a:r>
              <a:rPr lang="en-GB" sz="1200" b="0" i="1" u="none" strike="noStrike" dirty="0">
                <a:solidFill>
                  <a:srgbClr val="000000"/>
                </a:solidFill>
                <a:effectLst/>
                <a:latin typeface="Calibri" panose="020F0502020204030204" pitchFamily="34" charset="0"/>
              </a:rPr>
              <a:t> </a:t>
            </a:r>
            <a:r>
              <a:rPr lang="en-GB" sz="1200" b="0" i="1" u="none" strike="noStrike" dirty="0" err="1">
                <a:solidFill>
                  <a:srgbClr val="000000"/>
                </a:solidFill>
                <a:effectLst/>
                <a:latin typeface="Calibri" panose="020F0502020204030204" pitchFamily="34" charset="0"/>
              </a:rPr>
              <a:t>غير</a:t>
            </a:r>
            <a:r>
              <a:rPr lang="en-GB" sz="1200" b="0" i="1" u="none" strike="noStrike" dirty="0">
                <a:solidFill>
                  <a:srgbClr val="000000"/>
                </a:solidFill>
                <a:effectLst/>
                <a:latin typeface="Calibri" panose="020F0502020204030204" pitchFamily="34" charset="0"/>
              </a:rPr>
              <a:t> </a:t>
            </a:r>
            <a:r>
              <a:rPr lang="ar-SA" sz="1200" b="0" i="1" u="none" strike="noStrike" dirty="0">
                <a:solidFill>
                  <a:srgbClr val="000000"/>
                </a:solidFill>
                <a:effectLst/>
                <a:latin typeface="Calibri" panose="020F0502020204030204" pitchFamily="34" charset="0"/>
              </a:rPr>
              <a:t>ال</a:t>
            </a:r>
            <a:r>
              <a:rPr lang="en-GB" sz="1200" b="0" i="1" u="none" strike="noStrike" dirty="0" err="1">
                <a:solidFill>
                  <a:srgbClr val="000000"/>
                </a:solidFill>
                <a:effectLst/>
                <a:latin typeface="Calibri" panose="020F0502020204030204" pitchFamily="34" charset="0"/>
              </a:rPr>
              <a:t>مفيد</a:t>
            </a:r>
            <a:r>
              <a:rPr lang="en-GB" sz="1200" b="0" i="1" u="none" strike="noStrike" dirty="0">
                <a:solidFill>
                  <a:srgbClr val="000000"/>
                </a:solidFill>
                <a:effectLst/>
                <a:latin typeface="Calibri" panose="020F0502020204030204" pitchFamily="34" charset="0"/>
              </a:rPr>
              <a:t> ويمكن أن يكون ضارًا. بالنسبة للعديد من </a:t>
            </a:r>
            <a:r>
              <a:rPr lang="en-GB" sz="1200" b="0" i="1" u="none" strike="noStrike" dirty="0" err="1">
                <a:solidFill>
                  <a:srgbClr val="000000"/>
                </a:solidFill>
                <a:effectLst/>
                <a:latin typeface="Calibri" panose="020F0502020204030204" pitchFamily="34" charset="0"/>
              </a:rPr>
              <a:t>الأشخاص</a:t>
            </a:r>
            <a:r>
              <a:rPr lang="en-GB" sz="1200" b="0" i="1" u="none" strike="noStrike" dirty="0">
                <a:solidFill>
                  <a:srgbClr val="000000"/>
                </a:solidFill>
                <a:effectLst/>
                <a:latin typeface="Calibri" panose="020F0502020204030204" pitchFamily="34" charset="0"/>
              </a:rPr>
              <a:t> </a:t>
            </a:r>
            <a:r>
              <a:rPr lang="en-GB" sz="1200" b="0" i="1" u="none" strike="noStrike" dirty="0" err="1">
                <a:solidFill>
                  <a:srgbClr val="000000"/>
                </a:solidFill>
                <a:effectLst/>
                <a:latin typeface="Calibri" panose="020F0502020204030204" pitchFamily="34" charset="0"/>
              </a:rPr>
              <a:t>ستقل</a:t>
            </a:r>
            <a:r>
              <a:rPr lang="en-GB" sz="1200" b="0" i="1" u="none" strike="noStrike" dirty="0">
                <a:solidFill>
                  <a:srgbClr val="000000"/>
                </a:solidFill>
                <a:effectLst/>
                <a:latin typeface="Calibri" panose="020F0502020204030204" pitchFamily="34" charset="0"/>
              </a:rPr>
              <a:t> الأعراض بشكل عام ببطء.</a:t>
            </a:r>
            <a:endParaRPr lang="en-GB" b="0" i="1" dirty="0">
              <a:effectLst/>
            </a:endParaRPr>
          </a:p>
          <a:p>
            <a:pPr lvl="1" algn="r" rtl="1"/>
            <a:r>
              <a:rPr lang="en-GB" i="1" dirty="0"/>
              <a:t>سيساعدهم هذا كثيرًا على التأقلم والتعافي.</a:t>
            </a:r>
          </a:p>
          <a:p>
            <a:pPr lvl="1" algn="r" rtl="1"/>
            <a:r>
              <a:rPr lang="en-GB" i="1" dirty="0"/>
              <a:t>سيتم شرح ذلك بالتفصيل في </a:t>
            </a:r>
            <a:r>
              <a:rPr lang="en-GB" i="1" dirty="0" err="1"/>
              <a:t>الوحدة</a:t>
            </a:r>
            <a:r>
              <a:rPr lang="en-GB" i="1" dirty="0"/>
              <a:t> </a:t>
            </a:r>
            <a:r>
              <a:rPr lang="ar-SA" i="1" dirty="0"/>
              <a:t>٣</a:t>
            </a:r>
            <a:endParaRPr lang="en-GB" i="1" dirty="0"/>
          </a:p>
          <a:p>
            <a:pPr algn="r" rtl="1"/>
            <a:r>
              <a:rPr lang="en-GB" i="1" dirty="0"/>
              <a:t>من المهم أن تتذكر ذلك</a:t>
            </a:r>
          </a:p>
          <a:p>
            <a:pPr lvl="1" algn="r" rtl="1"/>
            <a:r>
              <a:rPr lang="en-GB" i="1" dirty="0"/>
              <a:t>يحتاج الأطفال الذين عانوا من الصدمة إلى بيئة داعمة</a:t>
            </a:r>
          </a:p>
          <a:p>
            <a:pPr lvl="1" algn="r" rtl="1"/>
            <a:r>
              <a:rPr lang="en-GB" i="1" dirty="0"/>
              <a:t>سيحتاج بعض الأطفال إلى مزيد من الدعم </a:t>
            </a:r>
            <a:r>
              <a:rPr lang="en-GB" i="1" dirty="0" err="1"/>
              <a:t>المتخصص</a:t>
            </a:r>
            <a:r>
              <a:rPr lang="en-GB" i="1" dirty="0"/>
              <a:t> </a:t>
            </a:r>
            <a:r>
              <a:rPr lang="en-GB" i="1" dirty="0" err="1"/>
              <a:t>خاصةً</a:t>
            </a:r>
            <a:r>
              <a:rPr lang="en-GB" i="1" dirty="0"/>
              <a:t> إذا كانت ردود الفعل شديدة جدًا أو استمرت لفترة </a:t>
            </a:r>
            <a:r>
              <a:rPr lang="en-GB" i="1" dirty="0" err="1"/>
              <a:t>أطول</a:t>
            </a:r>
            <a:r>
              <a:rPr lang="en-GB" i="1" dirty="0"/>
              <a:t> </a:t>
            </a:r>
            <a:r>
              <a:rPr lang="ar-SA" i="1" dirty="0"/>
              <a:t>من الوقت</a:t>
            </a:r>
            <a:r>
              <a:rPr lang="en-GB" i="1" dirty="0"/>
              <a:t>.</a:t>
            </a:r>
          </a:p>
        </p:txBody>
      </p:sp>
      <p:sp>
        <p:nvSpPr>
          <p:cNvPr id="6" name="Slide Image Placeholder 5">
            <a:extLst>
              <a:ext uri="{FF2B5EF4-FFF2-40B4-BE49-F238E27FC236}">
                <a16:creationId xmlns:a16="http://schemas.microsoft.com/office/drawing/2014/main" id="{24382CF0-D17A-60F1-A863-A4BA1D189A5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F48E344-8B2D-C6E0-32CE-74F7F60B6B6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22</a:t>
            </a:fld>
            <a:endParaRPr lang="en-US" sz="1200" dirty="0">
              <a:latin typeface="+mn-lt"/>
            </a:endParaRPr>
          </a:p>
        </p:txBody>
      </p:sp>
    </p:spTree>
    <p:extLst>
      <p:ext uri="{BB962C8B-B14F-4D97-AF65-F5344CB8AC3E}">
        <p14:creationId xmlns:p14="http://schemas.microsoft.com/office/powerpoint/2010/main" val="8765159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عندما يعاني الأطفال </a:t>
            </a:r>
            <a:r>
              <a:rPr lang="en-GB" i="1" dirty="0" err="1"/>
              <a:t>من</a:t>
            </a:r>
            <a:r>
              <a:rPr lang="en-GB" i="1" dirty="0"/>
              <a:t> </a:t>
            </a:r>
            <a:r>
              <a:rPr lang="ar-SA" i="1" dirty="0"/>
              <a:t>إجهاد</a:t>
            </a:r>
            <a:r>
              <a:rPr lang="en-GB" i="1" dirty="0"/>
              <a:t> </a:t>
            </a:r>
            <a:r>
              <a:rPr lang="en-GB" i="1" dirty="0" err="1"/>
              <a:t>نفسي</a:t>
            </a:r>
            <a:r>
              <a:rPr lang="en-GB" i="1" dirty="0"/>
              <a:t> </a:t>
            </a:r>
            <a:r>
              <a:rPr lang="ar-SA" i="1" dirty="0"/>
              <a:t>، </a:t>
            </a:r>
            <a:r>
              <a:rPr lang="en-GB" i="1" dirty="0" err="1"/>
              <a:t>من</a:t>
            </a:r>
            <a:r>
              <a:rPr lang="en-GB" i="1" dirty="0"/>
              <a:t> المهم أن يتلقى الطفل الدعم ليس فقط من أخصائيي الحالة ومقدمي خدمات الصحة النفسية والدعم النفسي الاجتماعي - ولكن أيضًا من مقدمي الرعاية لهم.</a:t>
            </a:r>
          </a:p>
          <a:p>
            <a:pPr algn="r" rtl="1"/>
            <a:r>
              <a:rPr lang="en-GB" i="1" dirty="0"/>
              <a:t>بصفتك </a:t>
            </a:r>
            <a:r>
              <a:rPr lang="en-GB" i="1" dirty="0" err="1"/>
              <a:t>أخصائيي</a:t>
            </a:r>
            <a:r>
              <a:rPr lang="en-GB" i="1" dirty="0"/>
              <a:t> </a:t>
            </a:r>
            <a:r>
              <a:rPr lang="en-GB" i="1" dirty="0" err="1"/>
              <a:t>حالة</a:t>
            </a:r>
            <a:r>
              <a:rPr lang="ar-SA" i="1" dirty="0"/>
              <a:t>، </a:t>
            </a:r>
            <a:r>
              <a:rPr lang="en-GB" i="1" dirty="0" err="1"/>
              <a:t>يجب</a:t>
            </a:r>
            <a:r>
              <a:rPr lang="en-GB" i="1" dirty="0"/>
              <a:t> أن تكون قادرًا على التحدث مع الأطفال ومقدمي الرعاية ومساعدتهم على فهم التوتر وتحديد علامات التوتر.</a:t>
            </a:r>
          </a:p>
          <a:p>
            <a:pPr algn="r" rtl="1"/>
            <a:r>
              <a:rPr lang="en-GB" i="1" dirty="0"/>
              <a:t>سنناقش هذا بمزيد من التفصيل في </a:t>
            </a:r>
            <a:r>
              <a:rPr lang="en-GB" i="1" dirty="0" err="1"/>
              <a:t>الوحدة</a:t>
            </a:r>
            <a:r>
              <a:rPr lang="en-GB" i="1" dirty="0"/>
              <a:t> </a:t>
            </a:r>
            <a:r>
              <a:rPr lang="ar-SA" i="1" dirty="0"/>
              <a:t>٩</a:t>
            </a:r>
            <a:r>
              <a:rPr lang="en-GB" i="1" dirty="0"/>
              <a:t> التنفيذ.</a:t>
            </a:r>
          </a:p>
        </p:txBody>
      </p:sp>
      <p:sp>
        <p:nvSpPr>
          <p:cNvPr id="6" name="Slide Image Placeholder 5">
            <a:extLst>
              <a:ext uri="{FF2B5EF4-FFF2-40B4-BE49-F238E27FC236}">
                <a16:creationId xmlns:a16="http://schemas.microsoft.com/office/drawing/2014/main" id="{AEA48564-BEBF-8B39-7012-28C2A35B165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E3DB183-8565-044F-7995-530F44FC9EE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23</a:t>
            </a:fld>
            <a:endParaRPr lang="en-US" sz="1200" dirty="0">
              <a:latin typeface="+mn-lt"/>
            </a:endParaRPr>
          </a:p>
        </p:txBody>
      </p:sp>
    </p:spTree>
    <p:extLst>
      <p:ext uri="{BB962C8B-B14F-4D97-AF65-F5344CB8AC3E}">
        <p14:creationId xmlns:p14="http://schemas.microsoft.com/office/powerpoint/2010/main" val="37961094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مقدمة</a:t>
            </a:r>
          </a:p>
          <a:p>
            <a:pPr algn="r" rtl="1"/>
            <a:r>
              <a:rPr lang="en-GB" i="1" dirty="0"/>
              <a:t>لقد تعلمنا التفريق بين </a:t>
            </a:r>
            <a:r>
              <a:rPr lang="en-GB" i="1" dirty="0" err="1"/>
              <a:t>التوتر</a:t>
            </a:r>
            <a:r>
              <a:rPr lang="en-GB" i="1" dirty="0"/>
              <a:t> </a:t>
            </a:r>
            <a:r>
              <a:rPr lang="en-GB" i="1" dirty="0" err="1"/>
              <a:t>وال</a:t>
            </a:r>
            <a:r>
              <a:rPr lang="ar-SA" i="1" dirty="0"/>
              <a:t>إجهاد</a:t>
            </a:r>
            <a:r>
              <a:rPr lang="en-GB" i="1" dirty="0"/>
              <a:t> </a:t>
            </a:r>
            <a:r>
              <a:rPr lang="en-GB" i="1" dirty="0" err="1"/>
              <a:t>وما</a:t>
            </a:r>
            <a:r>
              <a:rPr lang="en-GB" i="1" dirty="0"/>
              <a:t> هو المقصود بالصدمة وما يمكن أن يكون حدثًا صادمًا. الآن دعونا نفكر سويًا في العلامات المحتملة التي يمكن أن تشير إلى أن الطفل </a:t>
            </a:r>
            <a:r>
              <a:rPr lang="en-GB" i="1" dirty="0" err="1"/>
              <a:t>في</a:t>
            </a:r>
            <a:r>
              <a:rPr lang="en-GB" i="1" dirty="0"/>
              <a:t> </a:t>
            </a:r>
            <a:r>
              <a:rPr lang="ar-SA" i="1" dirty="0"/>
              <a:t>ضائقة</a:t>
            </a:r>
            <a:r>
              <a:rPr lang="en-GB" i="1" dirty="0"/>
              <a:t>.</a:t>
            </a:r>
          </a:p>
          <a:p>
            <a:pPr algn="r" rtl="1"/>
            <a:r>
              <a:rPr lang="en-GB" dirty="0"/>
              <a:t>قسّم المجموعة </a:t>
            </a:r>
            <a:r>
              <a:rPr lang="en-GB" dirty="0" err="1"/>
              <a:t>إلى</a:t>
            </a:r>
            <a:r>
              <a:rPr lang="en-GB" dirty="0"/>
              <a:t> </a:t>
            </a:r>
            <a:r>
              <a:rPr lang="ar-SA" dirty="0"/>
              <a:t>ثنائيات</a:t>
            </a:r>
            <a:endParaRPr lang="en-GB"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توجيه </a:t>
            </a:r>
            <a:r>
              <a:rPr lang="en-GB" dirty="0" err="1"/>
              <a:t>المشاركين</a:t>
            </a:r>
            <a:r>
              <a:rPr lang="en-GB" dirty="0"/>
              <a:t> </a:t>
            </a:r>
            <a:r>
              <a:rPr lang="en-GB" dirty="0" err="1"/>
              <a:t>إلى</a:t>
            </a:r>
            <a:r>
              <a:rPr lang="ar-SA" dirty="0"/>
              <a:t> </a:t>
            </a:r>
            <a:r>
              <a:rPr lang="en-GB" b="1" dirty="0" err="1"/>
              <a:t>دليل</a:t>
            </a:r>
            <a:r>
              <a:rPr lang="ar-SA" b="1" dirty="0"/>
              <a:t> العمل</a:t>
            </a:r>
            <a:r>
              <a:rPr lang="en-GB" b="1" dirty="0"/>
              <a:t> </a:t>
            </a:r>
            <a:r>
              <a:rPr lang="en-GB" b="1" dirty="0" err="1"/>
              <a:t>الصفحة</a:t>
            </a:r>
            <a:r>
              <a:rPr lang="en-GB" b="1" dirty="0"/>
              <a:t> </a:t>
            </a:r>
            <a:r>
              <a:rPr lang="ar-SA" b="1" dirty="0"/>
              <a:t>٦٢</a:t>
            </a:r>
            <a:r>
              <a:rPr lang="en-GB" b="1" dirty="0"/>
              <a:t>: </a:t>
            </a:r>
            <a:r>
              <a:rPr lang="ar-SA" sz="1200" b="1" dirty="0" err="1">
                <a:latin typeface="Calibri" panose="020F0502020204030204" pitchFamily="34" charset="0"/>
                <a:cs typeface="Calibri" panose="020F0502020204030204" pitchFamily="34" charset="0"/>
              </a:rPr>
              <a:t>ال</a:t>
            </a:r>
            <a:r>
              <a:rPr lang="en-GB" sz="1200" b="1" dirty="0" err="1">
                <a:latin typeface="Calibri" panose="020F0502020204030204" pitchFamily="34" charset="0"/>
                <a:cs typeface="Calibri" panose="020F0502020204030204" pitchFamily="34" charset="0"/>
              </a:rPr>
              <a:t>علامات</a:t>
            </a:r>
            <a:r>
              <a:rPr lang="en-GB" sz="1200" b="1" dirty="0">
                <a:latin typeface="Calibri" panose="020F0502020204030204" pitchFamily="34" charset="0"/>
                <a:cs typeface="Calibri" panose="020F0502020204030204" pitchFamily="34" charset="0"/>
              </a:rPr>
              <a:t> المحتملة</a:t>
            </a:r>
            <a:r>
              <a:rPr lang="ar-SA" sz="1200" b="1" dirty="0">
                <a:latin typeface="Calibri" panose="020F0502020204030204" pitchFamily="34" charset="0"/>
                <a:cs typeface="Calibri" panose="020F0502020204030204" pitchFamily="34" charset="0"/>
              </a:rPr>
              <a:t> للإجهاد</a:t>
            </a:r>
            <a:endParaRPr lang="en-GB" b="1" dirty="0"/>
          </a:p>
          <a:p>
            <a:pPr algn="r" rtl="1"/>
            <a:r>
              <a:rPr lang="en-GB" i="1" dirty="0" err="1"/>
              <a:t>مع</a:t>
            </a:r>
            <a:r>
              <a:rPr lang="en-GB" i="1" dirty="0"/>
              <a:t> </a:t>
            </a:r>
            <a:r>
              <a:rPr lang="ar-SA" i="1" dirty="0"/>
              <a:t>زميلك</a:t>
            </a:r>
            <a:r>
              <a:rPr lang="en-GB" i="1" dirty="0"/>
              <a:t>:</a:t>
            </a:r>
          </a:p>
          <a:p>
            <a:pPr lvl="1" algn="r" rtl="1"/>
            <a:r>
              <a:rPr lang="en-GB" i="1" dirty="0"/>
              <a:t>ضع قائمة بالعلامات المحتملة على أن الطفل </a:t>
            </a:r>
            <a:r>
              <a:rPr lang="en-GB" i="1" dirty="0" err="1"/>
              <a:t>في</a:t>
            </a:r>
            <a:r>
              <a:rPr lang="en-GB" i="1" dirty="0"/>
              <a:t> </a:t>
            </a:r>
            <a:r>
              <a:rPr lang="ar-SA" i="1" dirty="0"/>
              <a:t>ضائقة</a:t>
            </a:r>
            <a:r>
              <a:rPr lang="en-GB" i="1" dirty="0"/>
              <a:t>.</a:t>
            </a:r>
          </a:p>
          <a:p>
            <a:pPr lvl="1" algn="r" rtl="1"/>
            <a:r>
              <a:rPr lang="en-GB" i="1" dirty="0"/>
              <a:t>لا يمكن عمل قائمة كاملة بكل </a:t>
            </a:r>
            <a:r>
              <a:rPr lang="en-GB" i="1" dirty="0" err="1"/>
              <a:t>العلامات</a:t>
            </a:r>
            <a:r>
              <a:rPr lang="en-GB" i="1" dirty="0"/>
              <a:t> </a:t>
            </a:r>
            <a:r>
              <a:rPr lang="en-GB" i="1" dirty="0" err="1"/>
              <a:t>لأنها</a:t>
            </a:r>
            <a:r>
              <a:rPr lang="en-GB" i="1" dirty="0"/>
              <a:t> </a:t>
            </a:r>
            <a:r>
              <a:rPr lang="en-GB" i="1" dirty="0" err="1"/>
              <a:t>كثيرة</a:t>
            </a:r>
            <a:r>
              <a:rPr lang="ar-SA" i="1" dirty="0"/>
              <a:t> و</a:t>
            </a:r>
            <a:r>
              <a:rPr lang="en-GB" i="1" dirty="0"/>
              <a:t> </a:t>
            </a:r>
            <a:r>
              <a:rPr lang="en-GB" i="1" dirty="0" err="1"/>
              <a:t>كل</a:t>
            </a:r>
            <a:r>
              <a:rPr lang="en-GB" i="1" dirty="0"/>
              <a:t> طفل مختلف</a:t>
            </a:r>
          </a:p>
          <a:p>
            <a:pPr lvl="1" algn="r" rtl="1"/>
            <a:r>
              <a:rPr lang="en-GB" i="1" dirty="0"/>
              <a:t>يمكن أن تختلف </a:t>
            </a:r>
            <a:r>
              <a:rPr lang="en-GB" i="1" dirty="0" err="1"/>
              <a:t>علامات</a:t>
            </a:r>
            <a:r>
              <a:rPr lang="en-GB" i="1" dirty="0"/>
              <a:t> </a:t>
            </a:r>
            <a:r>
              <a:rPr lang="en-GB" i="1" dirty="0" err="1"/>
              <a:t>ال</a:t>
            </a:r>
            <a:r>
              <a:rPr lang="ar-SA" i="1" dirty="0"/>
              <a:t>إجهاد</a:t>
            </a:r>
            <a:r>
              <a:rPr lang="en-GB" i="1" dirty="0"/>
              <a:t> لدى أحد الأطفال تمامًا عن الطفل الآخر</a:t>
            </a:r>
          </a:p>
          <a:p>
            <a:pPr marL="0" indent="0" algn="r" rtl="1">
              <a:buNone/>
            </a:pPr>
            <a:endParaRPr lang="en-GB" b="1" dirty="0"/>
          </a:p>
          <a:p>
            <a:pPr marL="0" indent="0" algn="r" rtl="1">
              <a:buNone/>
            </a:pPr>
            <a:r>
              <a:rPr lang="en-GB" b="1" dirty="0" err="1"/>
              <a:t>عمل</a:t>
            </a:r>
            <a:r>
              <a:rPr lang="en-GB" b="1" dirty="0"/>
              <a:t> </a:t>
            </a:r>
            <a:r>
              <a:rPr lang="en-GB" b="1" dirty="0" err="1"/>
              <a:t>ال</a:t>
            </a:r>
            <a:r>
              <a:rPr lang="ar-SA" b="1" dirty="0"/>
              <a:t>ثنائي (١٠ دقائق)</a:t>
            </a:r>
            <a:endParaRPr lang="en-GB" b="1" dirty="0"/>
          </a:p>
          <a:p>
            <a:pPr algn="r" rtl="1"/>
            <a:endParaRPr lang="en-GB" dirty="0"/>
          </a:p>
          <a:p>
            <a:pPr marL="0" indent="0" algn="r" rtl="1">
              <a:buNone/>
            </a:pPr>
            <a:r>
              <a:rPr lang="en-GB" b="1" dirty="0"/>
              <a:t>المناقشة العامة (١٠ دقائق)</a:t>
            </a:r>
          </a:p>
          <a:p>
            <a:pPr algn="r" rtl="1"/>
            <a:r>
              <a:rPr lang="en-GB" dirty="0"/>
              <a:t>اطلب من المتطوعين </a:t>
            </a:r>
            <a:r>
              <a:rPr lang="en-GB" dirty="0" err="1"/>
              <a:t>مشاركة</a:t>
            </a:r>
            <a:r>
              <a:rPr lang="en-GB" dirty="0"/>
              <a:t> </a:t>
            </a:r>
            <a:r>
              <a:rPr lang="en-GB" dirty="0" err="1"/>
              <a:t>اجاباتهم</a:t>
            </a:r>
            <a:endParaRPr lang="en-GB" dirty="0"/>
          </a:p>
          <a:p>
            <a:pPr algn="r" rtl="1"/>
            <a:r>
              <a:rPr lang="en-GB" dirty="0"/>
              <a:t>اكتب الردود على اللوح الورقي</a:t>
            </a:r>
          </a:p>
          <a:p>
            <a:pPr algn="r" rtl="1"/>
            <a:r>
              <a:rPr lang="en-GB" dirty="0"/>
              <a:t>راجع الردود واستكملها في الصفحة التالية</a:t>
            </a:r>
          </a:p>
          <a:p>
            <a:pPr algn="r" rtl="1"/>
            <a:r>
              <a:rPr lang="en-GB" i="1" dirty="0"/>
              <a:t>تذكر أن التوتر يؤثر على الأطفال بشكل مختلف وأن استجابة الطفل للمواقف المجهدة ستكون فريدة لذلك الطفل.</a:t>
            </a:r>
          </a:p>
          <a:p>
            <a:pPr algn="r" rtl="1"/>
            <a:r>
              <a:rPr lang="en-GB" i="1" dirty="0"/>
              <a:t>الأطفال في مختلف الأعمار ومراحل النمو والأولاد والبنات والأطفال </a:t>
            </a:r>
            <a:r>
              <a:rPr lang="en-GB" i="1" dirty="0" err="1"/>
              <a:t>ذوي</a:t>
            </a:r>
            <a:r>
              <a:rPr lang="en-GB" i="1" dirty="0"/>
              <a:t> </a:t>
            </a:r>
            <a:r>
              <a:rPr lang="en-GB" i="1" dirty="0" err="1"/>
              <a:t>ال</a:t>
            </a:r>
            <a:r>
              <a:rPr lang="ar-SA" i="1" dirty="0" err="1"/>
              <a:t>احتباجات</a:t>
            </a:r>
            <a:r>
              <a:rPr lang="ar-SA" i="1" dirty="0"/>
              <a:t> الخاصة</a:t>
            </a:r>
            <a:r>
              <a:rPr lang="en-GB" i="1" dirty="0"/>
              <a:t> والأطفال ذوي الخبرات الحياتية المختلفة:</a:t>
            </a:r>
          </a:p>
          <a:p>
            <a:pPr lvl="1" algn="r" rtl="1"/>
            <a:r>
              <a:rPr lang="en-GB" i="1" dirty="0"/>
              <a:t>سوف تتفاعل وتستجيب بشكل مختلف للتوتر</a:t>
            </a:r>
          </a:p>
          <a:p>
            <a:pPr lvl="1" algn="r" rtl="1"/>
            <a:r>
              <a:rPr lang="en-GB" i="1" dirty="0"/>
              <a:t>قد يقدمون علامات تحذيرية مختلفة عندما يعانون </a:t>
            </a:r>
            <a:r>
              <a:rPr lang="en-GB" i="1" dirty="0" err="1"/>
              <a:t>من</a:t>
            </a:r>
            <a:r>
              <a:rPr lang="en-GB" i="1" dirty="0"/>
              <a:t> </a:t>
            </a:r>
            <a:r>
              <a:rPr lang="ar-SA" i="1" dirty="0"/>
              <a:t>إجهاد</a:t>
            </a:r>
            <a:r>
              <a:rPr lang="en-GB" i="1" dirty="0"/>
              <a:t> </a:t>
            </a:r>
            <a:r>
              <a:rPr lang="en-GB" i="1" dirty="0" err="1"/>
              <a:t>نفسي</a:t>
            </a:r>
            <a:endParaRPr lang="en-GB" i="1" dirty="0"/>
          </a:p>
          <a:p>
            <a:pPr marL="0" indent="0" algn="r" rtl="1">
              <a:buNone/>
            </a:pPr>
            <a:r>
              <a:rPr lang="en-GB" dirty="0"/>
              <a:t>______________________________________________________________________________</a:t>
            </a:r>
          </a:p>
          <a:p>
            <a:pPr marL="0" indent="0" algn="r" rtl="1">
              <a:buNone/>
            </a:pPr>
            <a:endParaRPr lang="en-GB" dirty="0"/>
          </a:p>
          <a:p>
            <a:pPr marL="0" indent="0" algn="r" rtl="1">
              <a:buNone/>
            </a:pPr>
            <a:r>
              <a:rPr lang="ar-SA" b="1" dirty="0"/>
              <a:t>يتبع</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65AE332B-16B7-6AE7-5A6B-A8A4635891A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3223C94-960B-8717-6605-E78BBF138BC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24</a:t>
            </a:fld>
            <a:endParaRPr lang="en-US" sz="1200" dirty="0">
              <a:latin typeface="+mn-lt"/>
            </a:endParaRPr>
          </a:p>
        </p:txBody>
      </p:sp>
    </p:spTree>
    <p:extLst>
      <p:ext uri="{BB962C8B-B14F-4D97-AF65-F5344CB8AC3E}">
        <p14:creationId xmlns:p14="http://schemas.microsoft.com/office/powerpoint/2010/main" val="3212297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5"/>
            <a:ext cx="6143624" cy="9211334"/>
          </a:xfrm>
        </p:spPr>
        <p:txBody>
          <a:bodyPr/>
          <a:lstStyle/>
          <a:p>
            <a:pPr marL="0" indent="0" algn="r" rtl="1">
              <a:buNone/>
            </a:pPr>
            <a:r>
              <a:rPr lang="en-GB" b="1" dirty="0" err="1"/>
              <a:t>ا</a:t>
            </a:r>
            <a:r>
              <a:rPr lang="ar-SA" b="1" dirty="0" err="1"/>
              <a:t>لإ</a:t>
            </a:r>
            <a:r>
              <a:rPr lang="en-GB" b="1" dirty="0" err="1"/>
              <a:t>جابات</a:t>
            </a:r>
            <a:endParaRPr lang="en-GB" b="1" dirty="0"/>
          </a:p>
          <a:p>
            <a:pPr algn="r" rtl="1"/>
            <a:r>
              <a:rPr lang="en-GB" dirty="0"/>
              <a:t>الأكل أو النوم كثيرًا أو قليلًا جدًا</a:t>
            </a:r>
          </a:p>
          <a:p>
            <a:pPr algn="r" rtl="1"/>
            <a:r>
              <a:rPr lang="en-GB" dirty="0"/>
              <a:t>الابتعاد عن الأشخاص والأشياء (مثل مجموعات اللعب والأصدقاء أو الأشياء التي اعتادوا القيام بها مثل لعب كرة القدم)</a:t>
            </a:r>
          </a:p>
          <a:p>
            <a:pPr algn="r" rtl="1"/>
            <a:r>
              <a:rPr lang="en-GB" dirty="0"/>
              <a:t>وجود طاقة منخفضة أو معدومة</a:t>
            </a:r>
          </a:p>
          <a:p>
            <a:pPr algn="r" rtl="1"/>
            <a:r>
              <a:rPr lang="en-GB" dirty="0"/>
              <a:t>الشعور بأوجاع وآلام غير مبررة ، مثل آلام المعدة المستمرة أو الصداع</a:t>
            </a:r>
          </a:p>
          <a:p>
            <a:pPr algn="r" rtl="1"/>
            <a:r>
              <a:rPr lang="en-GB" dirty="0"/>
              <a:t> صعوبة في التركيز</a:t>
            </a:r>
          </a:p>
          <a:p>
            <a:pPr algn="r" rtl="1"/>
            <a:r>
              <a:rPr lang="en-GB" dirty="0"/>
              <a:t>الشعور بالعجز أو اليأس</a:t>
            </a:r>
          </a:p>
          <a:p>
            <a:pPr algn="r" rtl="1"/>
            <a:r>
              <a:rPr lang="ar-SA" dirty="0" err="1"/>
              <a:t>الشعوربال</a:t>
            </a:r>
            <a:r>
              <a:rPr lang="en-GB" dirty="0" err="1"/>
              <a:t>قلق</a:t>
            </a:r>
            <a:r>
              <a:rPr lang="en-GB" dirty="0"/>
              <a:t> </a:t>
            </a:r>
            <a:r>
              <a:rPr lang="ar-SA" dirty="0"/>
              <a:t>معظم </a:t>
            </a:r>
            <a:r>
              <a:rPr lang="en-GB" dirty="0" err="1"/>
              <a:t>الوقت</a:t>
            </a:r>
            <a:r>
              <a:rPr lang="en-GB" dirty="0"/>
              <a:t> ؛ الشعور بالذنب ولكن لست متأكدًا من السبب</a:t>
            </a:r>
          </a:p>
          <a:p>
            <a:pPr algn="r" rtl="1"/>
            <a:r>
              <a:rPr lang="en-GB" dirty="0"/>
              <a:t>أن تصبح مزعجًا أو عدوانيًا في المنزل أو في الفصل الدراسي (مثل ضرب الأطفال أو البالغين الآخرين)</a:t>
            </a:r>
          </a:p>
          <a:p>
            <a:pPr algn="r" rtl="1"/>
            <a:r>
              <a:rPr lang="ar-SA" dirty="0"/>
              <a:t>زيادة النزاع مع الأقران أو مقدمي الرعاية</a:t>
            </a:r>
          </a:p>
          <a:p>
            <a:pPr algn="r" rtl="1"/>
            <a:r>
              <a:rPr lang="en-GB" dirty="0" err="1"/>
              <a:t>التفكير</a:t>
            </a:r>
            <a:r>
              <a:rPr lang="en-GB" dirty="0"/>
              <a:t> في إيذاء نفسك أو قتل شخص آخر</a:t>
            </a:r>
          </a:p>
          <a:p>
            <a:pPr algn="r" rtl="1"/>
            <a:r>
              <a:rPr lang="en-GB" dirty="0"/>
              <a:t>تواجه صعوبة في التكيف مع الحياة المنزلية</a:t>
            </a:r>
          </a:p>
          <a:p>
            <a:pPr algn="r" rtl="1"/>
            <a:r>
              <a:rPr lang="en-GB" dirty="0"/>
              <a:t>تجربة السلوكيات عالية الخطورة (مثل الشرب أو التدخين أو استخدام العقاقير ، بما في ذلك الأدوية الموصوفة)</a:t>
            </a:r>
          </a:p>
        </p:txBody>
      </p:sp>
      <p:sp>
        <p:nvSpPr>
          <p:cNvPr id="2" name="Google Shape;725;p48:notes">
            <a:extLst>
              <a:ext uri="{FF2B5EF4-FFF2-40B4-BE49-F238E27FC236}">
                <a16:creationId xmlns:a16="http://schemas.microsoft.com/office/drawing/2014/main" id="{51933FBF-D1DC-D1B1-1129-B1730820581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25</a:t>
            </a:fld>
            <a:endParaRPr lang="en-US" sz="1200" dirty="0">
              <a:latin typeface="+mn-lt"/>
            </a:endParaRPr>
          </a:p>
        </p:txBody>
      </p:sp>
    </p:spTree>
    <p:extLst>
      <p:ext uri="{BB962C8B-B14F-4D97-AF65-F5344CB8AC3E}">
        <p14:creationId xmlns:p14="http://schemas.microsoft.com/office/powerpoint/2010/main" val="3402958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ينطبق هذا المعيار أيضًا على إدارة حالة حماية الطفل.</a:t>
            </a:r>
          </a:p>
          <a:p>
            <a:pPr algn="r" rtl="1"/>
            <a:r>
              <a:rPr lang="en-GB" i="1" dirty="0"/>
              <a:t>عندما نناقش الوظيفة الداعمة </a:t>
            </a:r>
            <a:r>
              <a:rPr lang="en-GB" i="1" dirty="0" err="1"/>
              <a:t>لأخصائي</a:t>
            </a:r>
            <a:r>
              <a:rPr lang="en-GB" i="1" dirty="0"/>
              <a:t> </a:t>
            </a:r>
            <a:r>
              <a:rPr lang="en-GB" i="1" dirty="0" err="1"/>
              <a:t>الحالة</a:t>
            </a:r>
            <a:r>
              <a:rPr lang="ar-SA" i="1" dirty="0"/>
              <a:t>، </a:t>
            </a:r>
            <a:r>
              <a:rPr lang="en-GB" i="1" dirty="0" err="1"/>
              <a:t>فإنها</a:t>
            </a:r>
            <a:r>
              <a:rPr lang="en-GB" i="1" dirty="0"/>
              <a:t> تشمل توفير </a:t>
            </a:r>
            <a:r>
              <a:rPr lang="en-GB" i="1" dirty="0" err="1"/>
              <a:t>الصحة</a:t>
            </a:r>
            <a:r>
              <a:rPr lang="en-GB" i="1" dirty="0"/>
              <a:t> </a:t>
            </a:r>
            <a:r>
              <a:rPr lang="en-GB" i="1" dirty="0" err="1"/>
              <a:t>ال</a:t>
            </a:r>
            <a:r>
              <a:rPr lang="ar-SA" i="1" dirty="0"/>
              <a:t>نفسية</a:t>
            </a:r>
            <a:r>
              <a:rPr lang="en-GB" i="1" dirty="0"/>
              <a:t> والدعم النفسي الاجتماعي (MHPSS)</a:t>
            </a:r>
          </a:p>
          <a:p>
            <a:pPr algn="r" rtl="1"/>
            <a:r>
              <a:rPr lang="en-GB" i="1" dirty="0" err="1"/>
              <a:t>سوف</a:t>
            </a:r>
            <a:r>
              <a:rPr lang="en-GB" i="1" dirty="0"/>
              <a:t> </a:t>
            </a:r>
            <a:r>
              <a:rPr lang="ar-SA" i="1" dirty="0" err="1"/>
              <a:t>ت</a:t>
            </a:r>
            <a:r>
              <a:rPr lang="en-GB" i="1" dirty="0" err="1"/>
              <a:t>ساعد</a:t>
            </a:r>
            <a:r>
              <a:rPr lang="en-GB" i="1" dirty="0"/>
              <a:t> </a:t>
            </a:r>
            <a:r>
              <a:rPr lang="en-GB" i="1" dirty="0" err="1"/>
              <a:t>الصحة</a:t>
            </a:r>
            <a:r>
              <a:rPr lang="en-GB" i="1" dirty="0"/>
              <a:t> </a:t>
            </a:r>
            <a:r>
              <a:rPr lang="en-GB" i="1" dirty="0" err="1"/>
              <a:t>ال</a:t>
            </a:r>
            <a:r>
              <a:rPr lang="ar-SA" i="1" dirty="0"/>
              <a:t>نفسية</a:t>
            </a:r>
            <a:r>
              <a:rPr lang="en-GB" i="1" dirty="0"/>
              <a:t> </a:t>
            </a:r>
            <a:r>
              <a:rPr lang="en-GB" i="1" dirty="0" err="1"/>
              <a:t>والدعم</a:t>
            </a:r>
            <a:r>
              <a:rPr lang="en-GB" i="1" dirty="0"/>
              <a:t> </a:t>
            </a:r>
            <a:r>
              <a:rPr lang="en-GB" i="1" dirty="0" err="1"/>
              <a:t>النفسي</a:t>
            </a:r>
            <a:r>
              <a:rPr lang="en-GB" i="1" dirty="0"/>
              <a:t> </a:t>
            </a:r>
            <a:r>
              <a:rPr lang="en-GB" i="1" dirty="0" err="1"/>
              <a:t>الاجتماعي</a:t>
            </a:r>
            <a:r>
              <a:rPr lang="en-GB" i="1" dirty="0"/>
              <a:t> الأطفال والأسر على التعامل مع الوضع الصعب الذي يجدون أنفسهم فيه وبناء المرونة.</a:t>
            </a:r>
          </a:p>
          <a:p>
            <a:pPr algn="r" rtl="1"/>
            <a:r>
              <a:rPr lang="en-GB" i="1" dirty="0"/>
              <a:t>في الجزء التالي من </a:t>
            </a:r>
            <a:r>
              <a:rPr lang="en-GB" i="1" dirty="0" err="1"/>
              <a:t>هذه</a:t>
            </a:r>
            <a:r>
              <a:rPr lang="en-GB" i="1" dirty="0"/>
              <a:t> </a:t>
            </a:r>
            <a:r>
              <a:rPr lang="en-GB" i="1" dirty="0" err="1"/>
              <a:t>الجلسة</a:t>
            </a:r>
            <a:r>
              <a:rPr lang="ar-SA" i="1" dirty="0"/>
              <a:t>، </a:t>
            </a:r>
            <a:r>
              <a:rPr lang="en-GB" i="1" dirty="0" err="1"/>
              <a:t>سننظر</a:t>
            </a:r>
            <a:r>
              <a:rPr lang="en-GB" i="1" dirty="0"/>
              <a:t> في دور أخصائي الحالة في تحسين </a:t>
            </a:r>
            <a:r>
              <a:rPr lang="en-GB" i="1" dirty="0" err="1"/>
              <a:t>الصحة</a:t>
            </a:r>
            <a:r>
              <a:rPr lang="en-GB" i="1" dirty="0"/>
              <a:t> </a:t>
            </a:r>
            <a:r>
              <a:rPr lang="en-GB" i="1" dirty="0" err="1"/>
              <a:t>ال</a:t>
            </a:r>
            <a:r>
              <a:rPr lang="ar-SA" i="1" dirty="0"/>
              <a:t>نفسية</a:t>
            </a:r>
            <a:r>
              <a:rPr lang="en-GB" i="1" dirty="0"/>
              <a:t> والرفاه النفسي والاجتماعي للأطفال وأسرهم</a:t>
            </a:r>
          </a:p>
        </p:txBody>
      </p:sp>
      <p:sp>
        <p:nvSpPr>
          <p:cNvPr id="6" name="Slide Image Placeholder 5">
            <a:extLst>
              <a:ext uri="{FF2B5EF4-FFF2-40B4-BE49-F238E27FC236}">
                <a16:creationId xmlns:a16="http://schemas.microsoft.com/office/drawing/2014/main" id="{1A9E54AB-6007-8962-4C38-90858B429EF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D0C2A36-EF58-5A68-A767-88650AC6649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26</a:t>
            </a:fld>
            <a:endParaRPr lang="en-US" sz="1200" dirty="0">
              <a:latin typeface="+mn-lt"/>
            </a:endParaRPr>
          </a:p>
        </p:txBody>
      </p:sp>
    </p:spTree>
    <p:extLst>
      <p:ext uri="{BB962C8B-B14F-4D97-AF65-F5344CB8AC3E}">
        <p14:creationId xmlns:p14="http://schemas.microsoft.com/office/powerpoint/2010/main" val="1765252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a:t>في </a:t>
            </a:r>
            <a:r>
              <a:rPr lang="en-GB" i="1" dirty="0" err="1"/>
              <a:t>حالات</a:t>
            </a:r>
            <a:r>
              <a:rPr lang="en-GB" i="1" dirty="0"/>
              <a:t> </a:t>
            </a:r>
            <a:r>
              <a:rPr lang="en-GB" i="1" dirty="0" err="1"/>
              <a:t>الطوارئ</a:t>
            </a:r>
            <a:r>
              <a:rPr lang="ar-SA" i="1" dirty="0"/>
              <a:t>، </a:t>
            </a:r>
            <a:r>
              <a:rPr lang="en-GB" i="1" dirty="0" err="1"/>
              <a:t>يتأثر</a:t>
            </a:r>
            <a:r>
              <a:rPr lang="en-GB" i="1" dirty="0"/>
              <a:t> الناس بطرق مختلفة ولديهم احتياجات مختلفة</a:t>
            </a:r>
          </a:p>
          <a:p>
            <a:pPr algn="r" rtl="1"/>
            <a:r>
              <a:rPr lang="en-GB" i="1" dirty="0"/>
              <a:t>عند تنظيم وتوفير الصحة النفسية والدعم </a:t>
            </a:r>
            <a:r>
              <a:rPr lang="en-GB" i="1" dirty="0" err="1"/>
              <a:t>النفسي</a:t>
            </a:r>
            <a:r>
              <a:rPr lang="en-GB" i="1" dirty="0"/>
              <a:t> </a:t>
            </a:r>
            <a:r>
              <a:rPr lang="en-GB" i="1" dirty="0" err="1"/>
              <a:t>الاجتماعي</a:t>
            </a:r>
            <a:r>
              <a:rPr lang="ar-SA" i="1" dirty="0"/>
              <a:t>، </a:t>
            </a:r>
            <a:r>
              <a:rPr lang="en-GB" i="1" dirty="0" err="1"/>
              <a:t>يجب</a:t>
            </a:r>
            <a:r>
              <a:rPr lang="en-GB" i="1" dirty="0"/>
              <a:t> توفير نظام متعدد الطبقات يتضمن أنواعًا مختلفة من الدعم لتلبية الاحتياجات المختلفة</a:t>
            </a:r>
          </a:p>
          <a:p>
            <a:pPr algn="r" rtl="1"/>
            <a:r>
              <a:rPr lang="en-GB" dirty="0" err="1"/>
              <a:t>عرض</a:t>
            </a:r>
            <a:r>
              <a:rPr lang="en-GB" dirty="0"/>
              <a:t> الشريحة</a:t>
            </a:r>
          </a:p>
          <a:p>
            <a:pPr algn="r" rtl="1"/>
            <a:endParaRPr lang="en-GB" dirty="0"/>
          </a:p>
        </p:txBody>
      </p:sp>
      <p:sp>
        <p:nvSpPr>
          <p:cNvPr id="6" name="Slide Image Placeholder 5">
            <a:extLst>
              <a:ext uri="{FF2B5EF4-FFF2-40B4-BE49-F238E27FC236}">
                <a16:creationId xmlns:a16="http://schemas.microsoft.com/office/drawing/2014/main" id="{4ED46C29-F5F6-6F17-CA1A-7A44A71120E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D8E768A-602F-EA74-EADE-537F6722D3F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27</a:t>
            </a:fld>
            <a:endParaRPr lang="en-US" sz="1200" dirty="0">
              <a:latin typeface="+mn-lt"/>
            </a:endParaRPr>
          </a:p>
        </p:txBody>
      </p:sp>
    </p:spTree>
    <p:extLst>
      <p:ext uri="{BB962C8B-B14F-4D97-AF65-F5344CB8AC3E}">
        <p14:creationId xmlns:p14="http://schemas.microsoft.com/office/powerpoint/2010/main" val="2387234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sz="1150" b="1" dirty="0"/>
              <a:t>مقدمة</a:t>
            </a:r>
          </a:p>
          <a:p>
            <a:pPr algn="r" rtl="1"/>
            <a:r>
              <a:rPr lang="en-GB" sz="1150" dirty="0"/>
              <a:t>توجيه </a:t>
            </a:r>
            <a:r>
              <a:rPr lang="en-GB" sz="1150" dirty="0" err="1"/>
              <a:t>المشاركين</a:t>
            </a:r>
            <a:r>
              <a:rPr lang="en-GB" sz="1150" dirty="0"/>
              <a:t> </a:t>
            </a:r>
            <a:r>
              <a:rPr lang="en-GB" sz="1150" dirty="0" err="1"/>
              <a:t>إلى</a:t>
            </a:r>
            <a:r>
              <a:rPr lang="ar-SA" sz="1150" dirty="0"/>
              <a:t> </a:t>
            </a:r>
            <a:r>
              <a:rPr lang="ar-SA" sz="1150" b="1" dirty="0"/>
              <a:t>ال</a:t>
            </a:r>
            <a:r>
              <a:rPr lang="en-GB" sz="1150" b="1" dirty="0" err="1"/>
              <a:t>صفحة</a:t>
            </a:r>
            <a:r>
              <a:rPr lang="en-GB" sz="1150" b="1" dirty="0"/>
              <a:t> </a:t>
            </a:r>
            <a:r>
              <a:rPr lang="ar-SA" sz="1150" b="1" dirty="0"/>
              <a:t>٦٣</a:t>
            </a:r>
            <a:r>
              <a:rPr lang="en-GB" sz="1150" b="1" dirty="0"/>
              <a:t> </a:t>
            </a:r>
            <a:r>
              <a:rPr lang="en-GB" sz="1150" b="1" dirty="0" err="1"/>
              <a:t>من</a:t>
            </a:r>
            <a:r>
              <a:rPr lang="en-GB" sz="1150" b="1" dirty="0"/>
              <a:t> </a:t>
            </a:r>
            <a:r>
              <a:rPr lang="ar-SA" sz="1150" b="1" dirty="0"/>
              <a:t>دليل العمل</a:t>
            </a:r>
            <a:r>
              <a:rPr lang="en-GB" sz="1150" b="1" dirty="0"/>
              <a:t> التدريبي: </a:t>
            </a:r>
            <a:r>
              <a:rPr lang="ar-SA" sz="1150" b="1" dirty="0"/>
              <a:t>دور</a:t>
            </a:r>
            <a:r>
              <a:rPr lang="en-GB" sz="1150" b="1" dirty="0"/>
              <a:t> أخصائي الحالة </a:t>
            </a:r>
            <a:r>
              <a:rPr lang="ar-SA" sz="1150" b="1" dirty="0"/>
              <a:t>في ا</a:t>
            </a:r>
            <a:r>
              <a:rPr lang="en-GB" sz="1150" b="1" dirty="0"/>
              <a:t>لاستجابة لاحتياجات الصحة النفسية والدعم النفسي الاجتماعي</a:t>
            </a:r>
          </a:p>
          <a:p>
            <a:pPr algn="r" rtl="1"/>
            <a:r>
              <a:rPr lang="en-GB" sz="1150" dirty="0"/>
              <a:t>قسّم المجموعة </a:t>
            </a:r>
            <a:r>
              <a:rPr lang="en-GB" sz="1150" dirty="0" err="1"/>
              <a:t>إلى</a:t>
            </a:r>
            <a:r>
              <a:rPr lang="en-GB" sz="1150" dirty="0"/>
              <a:t> </a:t>
            </a:r>
            <a:r>
              <a:rPr lang="ar-SA" sz="1150" dirty="0"/>
              <a:t>أزواج</a:t>
            </a:r>
            <a:endParaRPr lang="en-GB" sz="1150" dirty="0"/>
          </a:p>
          <a:p>
            <a:pPr algn="r" rtl="1"/>
            <a:r>
              <a:rPr lang="en-GB" sz="1150" i="1" dirty="0"/>
              <a:t>تذكر </a:t>
            </a:r>
            <a:r>
              <a:rPr lang="en-GB" sz="1150" i="1" dirty="0" err="1"/>
              <a:t>أن</a:t>
            </a:r>
            <a:r>
              <a:rPr lang="en-GB" sz="1150" i="1" dirty="0"/>
              <a:t> </a:t>
            </a:r>
            <a:r>
              <a:rPr lang="en-GB" sz="1150" i="1" dirty="0" err="1"/>
              <a:t>ت</a:t>
            </a:r>
            <a:r>
              <a:rPr lang="ar-SA" sz="1150" i="1" dirty="0"/>
              <a:t>قديم</a:t>
            </a:r>
            <a:r>
              <a:rPr lang="en-GB" sz="1100" i="1" dirty="0"/>
              <a:t> </a:t>
            </a:r>
            <a:r>
              <a:rPr lang="en-GB" sz="1100" i="1" dirty="0" err="1"/>
              <a:t>الصحة</a:t>
            </a:r>
            <a:r>
              <a:rPr lang="en-GB" sz="1100" i="1" dirty="0"/>
              <a:t> </a:t>
            </a:r>
            <a:r>
              <a:rPr lang="en-GB" sz="1100" i="1" dirty="0" err="1"/>
              <a:t>ال</a:t>
            </a:r>
            <a:r>
              <a:rPr lang="ar-SA" sz="1100" i="1" dirty="0"/>
              <a:t>نفسية</a:t>
            </a:r>
            <a:r>
              <a:rPr lang="en-GB" sz="1100" i="1" dirty="0"/>
              <a:t> </a:t>
            </a:r>
            <a:r>
              <a:rPr lang="en-GB" sz="1100" i="1" dirty="0" err="1"/>
              <a:t>والدعم</a:t>
            </a:r>
            <a:r>
              <a:rPr lang="en-GB" sz="1100" i="1" dirty="0"/>
              <a:t> </a:t>
            </a:r>
            <a:r>
              <a:rPr lang="en-GB" sz="1100" i="1" dirty="0" err="1"/>
              <a:t>النفسي</a:t>
            </a:r>
            <a:r>
              <a:rPr lang="en-GB" sz="1100" i="1" dirty="0"/>
              <a:t> </a:t>
            </a:r>
            <a:r>
              <a:rPr lang="en-GB" sz="1100" i="1" dirty="0" err="1"/>
              <a:t>الاجتماعي</a:t>
            </a:r>
            <a:r>
              <a:rPr lang="en-GB" sz="1100" i="1" dirty="0"/>
              <a:t> </a:t>
            </a:r>
            <a:r>
              <a:rPr lang="en-GB" sz="1150" i="1" dirty="0" err="1"/>
              <a:t>هو</a:t>
            </a:r>
            <a:r>
              <a:rPr lang="en-GB" sz="1150" i="1" dirty="0"/>
              <a:t> جزء من الوظيفة الداعمة لأخصائي الحالة</a:t>
            </a:r>
          </a:p>
          <a:p>
            <a:pPr algn="r" rtl="1"/>
            <a:r>
              <a:rPr lang="en-GB" sz="1150" i="1" dirty="0"/>
              <a:t>تختلف </a:t>
            </a:r>
            <a:r>
              <a:rPr lang="en-GB" sz="1150" i="1" dirty="0" err="1"/>
              <a:t>الإجراءات</a:t>
            </a:r>
            <a:r>
              <a:rPr lang="en-GB" sz="1150" i="1" dirty="0"/>
              <a:t> </a:t>
            </a:r>
            <a:r>
              <a:rPr lang="ar-SA" sz="1150" i="1" dirty="0"/>
              <a:t>ل</a:t>
            </a:r>
            <a:r>
              <a:rPr lang="en-GB" sz="1150" i="1" dirty="0" err="1"/>
              <a:t>ما</a:t>
            </a:r>
            <a:r>
              <a:rPr lang="en-GB" sz="1150" i="1" dirty="0"/>
              <a:t> يمكن لأخصائي الحالة القيام </a:t>
            </a:r>
            <a:r>
              <a:rPr lang="en-GB" sz="1150" i="1" dirty="0" err="1"/>
              <a:t>به</a:t>
            </a:r>
            <a:r>
              <a:rPr lang="en-GB" sz="1150" i="1" dirty="0"/>
              <a:t> </a:t>
            </a:r>
            <a:r>
              <a:rPr lang="en-GB" sz="1150" i="1" dirty="0" err="1"/>
              <a:t>عندما</a:t>
            </a:r>
            <a:r>
              <a:rPr lang="en-GB" sz="1150" i="1" dirty="0"/>
              <a:t> لا يتم تلبية احتياجات الطفل الأساسية (الطبقة الأساسية باللون الأخضر) أو عندما يحتاج الطفل إلى دعم متخصص (الطبقة العليا)</a:t>
            </a:r>
          </a:p>
          <a:p>
            <a:pPr algn="r" rtl="1"/>
            <a:r>
              <a:rPr lang="en-GB" sz="1150" i="1" dirty="0" err="1"/>
              <a:t>مع</a:t>
            </a:r>
            <a:r>
              <a:rPr lang="en-GB" sz="1150" i="1" dirty="0"/>
              <a:t> </a:t>
            </a:r>
            <a:r>
              <a:rPr lang="ar-SA" sz="1150" i="1" dirty="0"/>
              <a:t>زميلك</a:t>
            </a:r>
            <a:r>
              <a:rPr lang="en-GB" sz="1150" i="1" dirty="0"/>
              <a:t>:</a:t>
            </a:r>
          </a:p>
          <a:p>
            <a:pPr lvl="1" algn="r" rtl="1"/>
            <a:r>
              <a:rPr lang="en-GB" sz="1150" i="1" dirty="0"/>
              <a:t>ضع قائمة بالإجراءات الممكنة التي </a:t>
            </a:r>
            <a:r>
              <a:rPr lang="en-GB" sz="1150" i="1" dirty="0" err="1"/>
              <a:t>يمكن</a:t>
            </a:r>
            <a:r>
              <a:rPr lang="en-GB" sz="1150" i="1" dirty="0"/>
              <a:t> </a:t>
            </a:r>
            <a:r>
              <a:rPr lang="en-GB" sz="1150" i="1" dirty="0" err="1"/>
              <a:t>لأخصائي</a:t>
            </a:r>
            <a:r>
              <a:rPr lang="en-GB" sz="1150" i="1" dirty="0"/>
              <a:t> </a:t>
            </a:r>
            <a:r>
              <a:rPr lang="en-GB" sz="1150" i="1" dirty="0" err="1"/>
              <a:t>الحالة</a:t>
            </a:r>
            <a:r>
              <a:rPr lang="en-GB" sz="1150" i="1" dirty="0"/>
              <a:t> </a:t>
            </a:r>
            <a:r>
              <a:rPr lang="en-GB" sz="1150" i="1" dirty="0" err="1"/>
              <a:t>القيام</a:t>
            </a:r>
            <a:r>
              <a:rPr lang="en-GB" sz="1150" i="1" dirty="0"/>
              <a:t> </a:t>
            </a:r>
            <a:r>
              <a:rPr lang="en-GB" sz="1150" i="1" dirty="0" err="1"/>
              <a:t>بها</a:t>
            </a:r>
            <a:r>
              <a:rPr lang="en-GB" sz="1150" i="1" dirty="0"/>
              <a:t> </a:t>
            </a:r>
            <a:r>
              <a:rPr lang="en-GB" sz="1150" i="1" dirty="0" err="1"/>
              <a:t>لل</a:t>
            </a:r>
            <a:r>
              <a:rPr lang="ar-SA" sz="1150" i="1" dirty="0"/>
              <a:t>استجابة </a:t>
            </a:r>
            <a:r>
              <a:rPr lang="ar-SA" sz="1150" i="1" dirty="0" err="1"/>
              <a:t>لل</a:t>
            </a:r>
            <a:r>
              <a:rPr lang="en-GB" sz="1150" i="1" dirty="0" err="1"/>
              <a:t>صحة</a:t>
            </a:r>
            <a:r>
              <a:rPr lang="en-GB" sz="1150" i="1" dirty="0"/>
              <a:t> </a:t>
            </a:r>
            <a:r>
              <a:rPr lang="en-GB" sz="1150" i="1" dirty="0" err="1"/>
              <a:t>النفسية</a:t>
            </a:r>
            <a:r>
              <a:rPr lang="en-GB" sz="1150" i="1" dirty="0"/>
              <a:t> </a:t>
            </a:r>
            <a:r>
              <a:rPr lang="en-GB" sz="1150" i="1" dirty="0" err="1"/>
              <a:t>والدعم</a:t>
            </a:r>
            <a:r>
              <a:rPr lang="en-GB" sz="1150" i="1" dirty="0"/>
              <a:t> </a:t>
            </a:r>
            <a:r>
              <a:rPr lang="en-GB" sz="1150" i="1" dirty="0" err="1"/>
              <a:t>النفسي</a:t>
            </a:r>
            <a:r>
              <a:rPr lang="en-GB" sz="1150" i="1" dirty="0"/>
              <a:t> </a:t>
            </a:r>
            <a:r>
              <a:rPr lang="en-GB" sz="1150" i="1" dirty="0" err="1"/>
              <a:t>الاجتماعي</a:t>
            </a:r>
            <a:r>
              <a:rPr lang="en-GB" sz="1150" i="1" dirty="0"/>
              <a:t> </a:t>
            </a:r>
            <a:r>
              <a:rPr lang="en-GB" sz="1150" i="1" dirty="0" err="1"/>
              <a:t>في</a:t>
            </a:r>
            <a:r>
              <a:rPr lang="en-GB" sz="1150" i="1" dirty="0"/>
              <a:t> كل طبقة</a:t>
            </a:r>
          </a:p>
          <a:p>
            <a:pPr marL="0" indent="0" algn="r" rtl="1">
              <a:buNone/>
            </a:pPr>
            <a:br>
              <a:rPr lang="en-GB" sz="1150" dirty="0"/>
            </a:br>
            <a:r>
              <a:rPr lang="ar-SA" sz="1150" b="1" dirty="0"/>
              <a:t>ال</a:t>
            </a:r>
            <a:r>
              <a:rPr lang="en-GB" sz="1150" b="1" dirty="0" err="1"/>
              <a:t>عمل</a:t>
            </a:r>
            <a:r>
              <a:rPr lang="ar-SA" sz="1150" b="1" dirty="0"/>
              <a:t> مع</a:t>
            </a:r>
            <a:r>
              <a:rPr lang="en-GB" sz="1150" b="1" dirty="0"/>
              <a:t> </a:t>
            </a:r>
            <a:r>
              <a:rPr lang="ar-SA" sz="1150" b="1" dirty="0"/>
              <a:t>زميلك (١٠ </a:t>
            </a:r>
            <a:r>
              <a:rPr lang="ar-SA" sz="1150" b="1" dirty="0" err="1"/>
              <a:t>دقلئق</a:t>
            </a:r>
            <a:r>
              <a:rPr lang="ar-SA" sz="1150" b="1" dirty="0"/>
              <a:t>)</a:t>
            </a:r>
          </a:p>
          <a:p>
            <a:pPr marL="0" indent="0" algn="r" rtl="1">
              <a:buNone/>
            </a:pPr>
            <a:endParaRPr lang="en-GB" sz="1150" dirty="0"/>
          </a:p>
          <a:p>
            <a:pPr marL="0" indent="0" algn="r" rtl="1">
              <a:buNone/>
            </a:pPr>
            <a:r>
              <a:rPr lang="en-GB" sz="1150" b="1" dirty="0"/>
              <a:t>المناقشة العامة (١٠ دقائق)</a:t>
            </a:r>
          </a:p>
          <a:p>
            <a:pPr algn="r" rtl="1"/>
            <a:r>
              <a:rPr lang="en-GB" sz="1150" dirty="0"/>
              <a:t>اطلب من المتطوعين </a:t>
            </a:r>
            <a:r>
              <a:rPr lang="en-GB" sz="1150" dirty="0" err="1"/>
              <a:t>مشاركة</a:t>
            </a:r>
            <a:r>
              <a:rPr lang="en-GB" sz="1150" dirty="0"/>
              <a:t> </a:t>
            </a:r>
            <a:r>
              <a:rPr lang="en-GB" sz="1150" dirty="0" err="1"/>
              <a:t>اجاباتهم</a:t>
            </a:r>
            <a:endParaRPr lang="en-GB" sz="1150" dirty="0"/>
          </a:p>
          <a:p>
            <a:pPr algn="r" rtl="1"/>
            <a:r>
              <a:rPr lang="en-GB" sz="1150" dirty="0"/>
              <a:t>اكتب الردود على اللوح الورقي</a:t>
            </a:r>
          </a:p>
          <a:p>
            <a:pPr algn="r" rtl="1"/>
            <a:r>
              <a:rPr lang="ar-SA" sz="1150" dirty="0"/>
              <a:t>قم بال</a:t>
            </a:r>
            <a:r>
              <a:rPr lang="en-GB" sz="1150" dirty="0" err="1"/>
              <a:t>مراجعة</a:t>
            </a:r>
            <a:r>
              <a:rPr lang="en-GB" sz="1150" dirty="0"/>
              <a:t> </a:t>
            </a:r>
            <a:r>
              <a:rPr lang="en-GB" sz="1150" dirty="0" err="1"/>
              <a:t>واستكمال</a:t>
            </a:r>
            <a:r>
              <a:rPr lang="en-GB" sz="1150" dirty="0"/>
              <a:t> </a:t>
            </a:r>
            <a:r>
              <a:rPr lang="en-GB" sz="1150" dirty="0" err="1"/>
              <a:t>ال</a:t>
            </a:r>
            <a:r>
              <a:rPr lang="ar-SA" sz="1150" dirty="0"/>
              <a:t>إجابات</a:t>
            </a:r>
            <a:r>
              <a:rPr lang="en-GB" sz="1150" dirty="0"/>
              <a:t> أدناه</a:t>
            </a:r>
          </a:p>
          <a:p>
            <a:pPr marL="0" indent="0" algn="r" rtl="1">
              <a:buNone/>
            </a:pPr>
            <a:r>
              <a:rPr lang="en-GB" sz="1150" dirty="0"/>
              <a:t>______________________________________________________________________________</a:t>
            </a:r>
          </a:p>
          <a:p>
            <a:pPr marL="0" indent="0" algn="r" rtl="1">
              <a:buNone/>
            </a:pPr>
            <a:endParaRPr lang="en-GB" sz="1150" dirty="0"/>
          </a:p>
          <a:p>
            <a:pPr marL="0" indent="0" algn="r" rtl="1">
              <a:buNone/>
            </a:pPr>
            <a:r>
              <a:rPr lang="ar-SA" sz="1150" b="1" dirty="0" err="1"/>
              <a:t>الإ</a:t>
            </a:r>
            <a:r>
              <a:rPr lang="en-GB" sz="1150" b="1" dirty="0" err="1"/>
              <a:t>جابات</a:t>
            </a:r>
            <a:endParaRPr lang="en-GB" sz="1150" b="1" dirty="0"/>
          </a:p>
          <a:p>
            <a:pPr algn="r" rtl="1"/>
            <a:r>
              <a:rPr lang="en-US" sz="1150" b="1" dirty="0"/>
              <a:t>الخدمات </a:t>
            </a:r>
            <a:r>
              <a:rPr lang="en-US" sz="1150" b="1" dirty="0" err="1"/>
              <a:t>الأساسية</a:t>
            </a:r>
            <a:r>
              <a:rPr lang="en-US" sz="1150" b="1" dirty="0"/>
              <a:t> </a:t>
            </a:r>
            <a:r>
              <a:rPr lang="en-US" sz="1150" b="1" dirty="0" err="1"/>
              <a:t>والأمن</a:t>
            </a:r>
            <a:r>
              <a:rPr lang="ar-SA" sz="1150" b="1" dirty="0"/>
              <a:t> </a:t>
            </a:r>
            <a:r>
              <a:rPr lang="en-US" sz="1150" dirty="0"/>
              <a:t>(للاستجابة عندما لا يتم تلبية الاحتياجات الأساسية): قم بالإشارة إلى مقدمي الخدمات الآخرين لتلبية الاحتياجات الأساسية ، وإذا </a:t>
            </a:r>
            <a:r>
              <a:rPr lang="en-US" sz="1150" dirty="0" err="1"/>
              <a:t>لزم</a:t>
            </a:r>
            <a:r>
              <a:rPr lang="en-US" sz="1150" dirty="0"/>
              <a:t> </a:t>
            </a:r>
            <a:r>
              <a:rPr lang="en-US" sz="1150" dirty="0" err="1"/>
              <a:t>الأمر</a:t>
            </a:r>
            <a:r>
              <a:rPr lang="ar-SA" sz="1150" dirty="0"/>
              <a:t>، </a:t>
            </a:r>
            <a:r>
              <a:rPr lang="en-US" sz="1150" dirty="0" err="1"/>
              <a:t>قم</a:t>
            </a:r>
            <a:r>
              <a:rPr lang="en-US" sz="1150" dirty="0"/>
              <a:t> </a:t>
            </a:r>
            <a:r>
              <a:rPr lang="en-US" sz="1150" dirty="0" err="1"/>
              <a:t>بال</a:t>
            </a:r>
            <a:r>
              <a:rPr lang="ar-SA" sz="1150" dirty="0"/>
              <a:t>مناصرة</a:t>
            </a:r>
            <a:r>
              <a:rPr lang="en-US" sz="1150" dirty="0"/>
              <a:t> </a:t>
            </a:r>
            <a:r>
              <a:rPr lang="ar-SA" sz="1150" dirty="0"/>
              <a:t>من أجل </a:t>
            </a:r>
            <a:r>
              <a:rPr lang="en-US" sz="1150" dirty="0" err="1"/>
              <a:t>التحسينات</a:t>
            </a:r>
            <a:r>
              <a:rPr lang="en-US" sz="1150" dirty="0"/>
              <a:t> لضمان تقديم هذه الخدمات بطريقة </a:t>
            </a:r>
            <a:r>
              <a:rPr lang="en-US" sz="1150" dirty="0" err="1"/>
              <a:t>آمنة</a:t>
            </a:r>
            <a:r>
              <a:rPr lang="en-US" sz="1150" dirty="0"/>
              <a:t> </a:t>
            </a:r>
            <a:r>
              <a:rPr lang="en-US" sz="1150" dirty="0" err="1"/>
              <a:t>وكريمة</a:t>
            </a:r>
            <a:r>
              <a:rPr lang="ar-SA" sz="1150" dirty="0"/>
              <a:t> و</a:t>
            </a:r>
            <a:r>
              <a:rPr lang="en-US" sz="1150" dirty="0" err="1"/>
              <a:t>مناسبة</a:t>
            </a:r>
            <a:r>
              <a:rPr lang="en-US" sz="1150" dirty="0"/>
              <a:t> </a:t>
            </a:r>
            <a:r>
              <a:rPr lang="en-US" sz="1150" dirty="0" err="1"/>
              <a:t>اجتماعيًا</a:t>
            </a:r>
            <a:r>
              <a:rPr lang="en-US" sz="1150" dirty="0"/>
              <a:t> .</a:t>
            </a:r>
            <a:endParaRPr lang="en-GB" sz="1150" dirty="0"/>
          </a:p>
          <a:p>
            <a:pPr algn="r" rtl="1"/>
            <a:r>
              <a:rPr lang="en-US" sz="1150" b="1" dirty="0"/>
              <a:t>دعم </a:t>
            </a:r>
            <a:r>
              <a:rPr lang="en-US" sz="1150" b="1" dirty="0" err="1"/>
              <a:t>المجتمع</a:t>
            </a:r>
            <a:r>
              <a:rPr lang="en-US" sz="1150" b="1" dirty="0"/>
              <a:t> </a:t>
            </a:r>
            <a:r>
              <a:rPr lang="en-US" sz="1150" b="1" dirty="0" err="1"/>
              <a:t>والأسرة</a:t>
            </a:r>
            <a:r>
              <a:rPr lang="ar-SA" sz="1150" b="1" dirty="0"/>
              <a:t> </a:t>
            </a:r>
            <a:r>
              <a:rPr lang="en-US" sz="1150" dirty="0"/>
              <a:t>(الاستجابة للعزلة ، الافتقار إلى دعم الأسرة أو المجتمع): زيادة الوصول إلى الأشخاص الداعمين (مثل الأبوة والأمومة الإيجابية والأصدقاء والدعم التقليدي) والأماكن (مثل المدرسة ومساحات حماية الطفل ونوادي الشباب ، ...).</a:t>
            </a:r>
          </a:p>
          <a:p>
            <a:pPr algn="r" rtl="1"/>
            <a:r>
              <a:rPr lang="ar-SA" sz="1150" b="1" dirty="0"/>
              <a:t>ال</a:t>
            </a:r>
            <a:r>
              <a:rPr lang="en-US" sz="1150" b="1" dirty="0" err="1"/>
              <a:t>دعم</a:t>
            </a:r>
            <a:r>
              <a:rPr lang="en-US" sz="1150" b="1" dirty="0"/>
              <a:t> </a:t>
            </a:r>
            <a:r>
              <a:rPr lang="ar-SA" sz="1150" b="1" dirty="0"/>
              <a:t>ال</a:t>
            </a:r>
            <a:r>
              <a:rPr lang="en-US" sz="1150" b="1" dirty="0" err="1"/>
              <a:t>مركز</a:t>
            </a:r>
            <a:r>
              <a:rPr lang="en-US" sz="1150" b="1" dirty="0"/>
              <a:t> </a:t>
            </a:r>
            <a:r>
              <a:rPr lang="en-US" sz="1150" b="1" dirty="0" err="1"/>
              <a:t>غير</a:t>
            </a:r>
            <a:r>
              <a:rPr lang="en-US" sz="1150" b="1" dirty="0"/>
              <a:t> </a:t>
            </a:r>
            <a:r>
              <a:rPr lang="ar-SA" sz="1150" b="1" dirty="0"/>
              <a:t>ال</a:t>
            </a:r>
            <a:r>
              <a:rPr lang="en-US" sz="1150" b="1" dirty="0" err="1"/>
              <a:t>متخصص</a:t>
            </a:r>
            <a:r>
              <a:rPr lang="en-US" sz="1150" dirty="0"/>
              <a:t>(</a:t>
            </a:r>
            <a:r>
              <a:rPr lang="en-US" sz="1150" dirty="0" err="1"/>
              <a:t>الاستجابة</a:t>
            </a:r>
            <a:r>
              <a:rPr lang="en-US" sz="1150" dirty="0"/>
              <a:t> </a:t>
            </a:r>
            <a:r>
              <a:rPr lang="en-US" sz="1150" dirty="0" err="1"/>
              <a:t>لل</a:t>
            </a:r>
            <a:r>
              <a:rPr lang="ar-SA" sz="1150" dirty="0"/>
              <a:t>إجهاد</a:t>
            </a:r>
            <a:r>
              <a:rPr lang="en-US" sz="1150" dirty="0"/>
              <a:t> النفسي الاجتماعي): </a:t>
            </a:r>
            <a:r>
              <a:rPr lang="en-US" sz="1150" dirty="0" err="1"/>
              <a:t>تقديم</a:t>
            </a:r>
            <a:r>
              <a:rPr lang="ar-SA" sz="1150" dirty="0"/>
              <a:t> الدعم النفسي الأولي</a:t>
            </a:r>
            <a:r>
              <a:rPr lang="en-US" sz="1150" dirty="0"/>
              <a:t>، والمشورة العامة</a:t>
            </a:r>
          </a:p>
          <a:p>
            <a:pPr algn="r" rtl="1"/>
            <a:r>
              <a:rPr lang="ar-SA" sz="1150" b="1" dirty="0"/>
              <a:t>ال</a:t>
            </a:r>
            <a:r>
              <a:rPr lang="en-US" sz="1150" b="1" dirty="0" err="1"/>
              <a:t>دعم</a:t>
            </a:r>
            <a:r>
              <a:rPr lang="en-US" sz="1150" b="1" dirty="0"/>
              <a:t> </a:t>
            </a:r>
            <a:r>
              <a:rPr lang="ar-SA" sz="1150" b="1" dirty="0"/>
              <a:t>ال</a:t>
            </a:r>
            <a:r>
              <a:rPr lang="en-US" sz="1150" b="1" dirty="0" err="1"/>
              <a:t>متخصص</a:t>
            </a:r>
            <a:r>
              <a:rPr lang="en-US" sz="1150" dirty="0"/>
              <a:t>(الاستجابة لقضايا </a:t>
            </a:r>
            <a:r>
              <a:rPr lang="en-US" sz="1150" dirty="0" err="1"/>
              <a:t>الصحة</a:t>
            </a:r>
            <a:r>
              <a:rPr lang="en-US" sz="1150" dirty="0"/>
              <a:t> </a:t>
            </a:r>
            <a:r>
              <a:rPr lang="en-US" sz="1150" dirty="0" err="1"/>
              <a:t>ال</a:t>
            </a:r>
            <a:r>
              <a:rPr lang="ar-SA" sz="1150" dirty="0"/>
              <a:t>نفسية</a:t>
            </a:r>
            <a:r>
              <a:rPr lang="en-US" sz="1150" dirty="0"/>
              <a:t> والاضطرابات والمرض): يمكن لأخصائي الحالة الإحالة إلى مقدم </a:t>
            </a:r>
            <a:r>
              <a:rPr lang="en-US" sz="1150" dirty="0" err="1"/>
              <a:t>خدمة</a:t>
            </a:r>
            <a:r>
              <a:rPr lang="en-US" sz="1150" dirty="0"/>
              <a:t> </a:t>
            </a:r>
            <a:r>
              <a:rPr lang="ar-SA" sz="1100" dirty="0">
                <a:latin typeface="Calibri" panose="020F0502020204030204" pitchFamily="34" charset="0"/>
                <a:cs typeface="Calibri" panose="020F0502020204030204" pitchFamily="34" charset="0"/>
              </a:rPr>
              <a:t>الصحة </a:t>
            </a:r>
            <a:r>
              <a:rPr lang="en-GB" sz="1150" i="0" dirty="0" err="1"/>
              <a:t>النفسية</a:t>
            </a:r>
            <a:r>
              <a:rPr lang="en-GB" sz="1150" i="0" dirty="0"/>
              <a:t> </a:t>
            </a:r>
            <a:r>
              <a:rPr lang="en-GB" sz="1150" i="0" dirty="0" err="1"/>
              <a:t>والدعم</a:t>
            </a:r>
            <a:r>
              <a:rPr lang="en-GB" sz="1150" i="0" dirty="0"/>
              <a:t> </a:t>
            </a:r>
            <a:r>
              <a:rPr lang="en-GB" sz="1150" i="0" dirty="0" err="1"/>
              <a:t>النفسي</a:t>
            </a:r>
            <a:r>
              <a:rPr lang="en-GB" sz="1150" i="0" dirty="0"/>
              <a:t> </a:t>
            </a:r>
            <a:r>
              <a:rPr lang="en-GB" sz="1150" i="0" dirty="0" err="1"/>
              <a:t>الاجتماعي</a:t>
            </a:r>
            <a:r>
              <a:rPr lang="en-US" sz="1150" i="0" dirty="0"/>
              <a:t> </a:t>
            </a:r>
            <a:r>
              <a:rPr lang="ar-SA" sz="1150" dirty="0"/>
              <a:t>ال</a:t>
            </a:r>
            <a:r>
              <a:rPr lang="en-US" sz="1150" dirty="0" err="1"/>
              <a:t>متخصص</a:t>
            </a:r>
            <a:r>
              <a:rPr lang="ar-SA" sz="1150" dirty="0" err="1"/>
              <a:t>ة</a:t>
            </a:r>
            <a:r>
              <a:rPr lang="en-US" sz="1150" dirty="0"/>
              <a:t> ، </a:t>
            </a:r>
            <a:r>
              <a:rPr lang="en-US" sz="1150" dirty="0" err="1"/>
              <a:t>و</a:t>
            </a:r>
            <a:r>
              <a:rPr lang="ar-SA" sz="1150" dirty="0"/>
              <a:t>أخصائي</a:t>
            </a:r>
            <a:r>
              <a:rPr lang="en-US" sz="1150" dirty="0"/>
              <a:t> </a:t>
            </a:r>
            <a:r>
              <a:rPr lang="en-US" sz="1150" dirty="0" err="1"/>
              <a:t>نفس</a:t>
            </a:r>
            <a:r>
              <a:rPr lang="ar-SA" sz="1150" dirty="0" err="1"/>
              <a:t>ي</a:t>
            </a:r>
            <a:r>
              <a:rPr lang="en-US" sz="1150" dirty="0"/>
              <a:t> ، وطبيب نفسي ، ومركز علاجي ، إلخ.</a:t>
            </a:r>
          </a:p>
        </p:txBody>
      </p:sp>
      <p:sp>
        <p:nvSpPr>
          <p:cNvPr id="6" name="Slide Image Placeholder 5">
            <a:extLst>
              <a:ext uri="{FF2B5EF4-FFF2-40B4-BE49-F238E27FC236}">
                <a16:creationId xmlns:a16="http://schemas.microsoft.com/office/drawing/2014/main" id="{4828B113-CA14-5BE6-0515-C6AE657786B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B00979D-E6AC-992E-8BE6-EDDEC63FA9F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28</a:t>
            </a:fld>
            <a:endParaRPr lang="en-US" sz="1200" dirty="0">
              <a:latin typeface="+mn-lt"/>
            </a:endParaRPr>
          </a:p>
        </p:txBody>
      </p:sp>
    </p:spTree>
    <p:extLst>
      <p:ext uri="{BB962C8B-B14F-4D97-AF65-F5344CB8AC3E}">
        <p14:creationId xmlns:p14="http://schemas.microsoft.com/office/powerpoint/2010/main" val="488356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مقدمة</a:t>
            </a:r>
          </a:p>
          <a:p>
            <a:pPr algn="r" rtl="1"/>
            <a:r>
              <a:rPr lang="en-GB" i="1" dirty="0"/>
              <a:t>سننهي جلسة الصحة النفسية والدعم النفسي </a:t>
            </a:r>
            <a:r>
              <a:rPr lang="en-GB" i="1" dirty="0" err="1"/>
              <a:t>الاجتماعي</a:t>
            </a:r>
            <a:r>
              <a:rPr lang="en-GB" i="1" dirty="0"/>
              <a:t> </a:t>
            </a:r>
            <a:r>
              <a:rPr lang="en-GB" i="1" dirty="0" err="1"/>
              <a:t>ب</a:t>
            </a:r>
            <a:r>
              <a:rPr lang="ar-SA" i="1" dirty="0"/>
              <a:t>مسابقة</a:t>
            </a:r>
            <a:r>
              <a:rPr lang="en-GB" i="1" dirty="0"/>
              <a:t> حول ما تعلمته.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توجيه </a:t>
            </a:r>
            <a:r>
              <a:rPr lang="en-GB" dirty="0" err="1"/>
              <a:t>المشاركين</a:t>
            </a:r>
            <a:r>
              <a:rPr lang="en-GB" dirty="0"/>
              <a:t> </a:t>
            </a:r>
            <a:r>
              <a:rPr lang="en-GB" dirty="0" err="1"/>
              <a:t>إلى</a:t>
            </a:r>
            <a:r>
              <a:rPr lang="ar-SA" dirty="0"/>
              <a:t> </a:t>
            </a:r>
            <a:r>
              <a:rPr lang="ar-SA" sz="1200" b="1" dirty="0"/>
              <a:t>ال</a:t>
            </a:r>
            <a:r>
              <a:rPr lang="en-GB" sz="1200" b="1" dirty="0" err="1"/>
              <a:t>صفحة</a:t>
            </a:r>
            <a:r>
              <a:rPr lang="en-GB" sz="1200" b="1" dirty="0"/>
              <a:t> </a:t>
            </a:r>
            <a:r>
              <a:rPr lang="ar-SA" sz="1200" b="1" dirty="0"/>
              <a:t>٦٤</a:t>
            </a:r>
            <a:r>
              <a:rPr lang="en-GB" sz="1200" b="1" dirty="0" err="1"/>
              <a:t>من</a:t>
            </a:r>
            <a:r>
              <a:rPr lang="en-GB" sz="1200" b="1" dirty="0"/>
              <a:t> </a:t>
            </a:r>
            <a:r>
              <a:rPr lang="ar-SA" sz="1200" b="1" dirty="0"/>
              <a:t>دليل العمل</a:t>
            </a:r>
            <a:r>
              <a:rPr lang="en-GB" sz="1200" b="1" dirty="0"/>
              <a:t> </a:t>
            </a:r>
            <a:r>
              <a:rPr lang="en-GB" sz="1200" b="1" dirty="0" err="1"/>
              <a:t>التدريبي</a:t>
            </a:r>
            <a:r>
              <a:rPr lang="en-GB" b="1" dirty="0"/>
              <a:t>: </a:t>
            </a:r>
            <a:r>
              <a:rPr lang="en-GB" b="1" dirty="0" err="1"/>
              <a:t>حول</a:t>
            </a:r>
            <a:r>
              <a:rPr lang="ar-SA" b="1" dirty="0"/>
              <a:t> الدعم النفسي الاجتماعي</a:t>
            </a:r>
            <a:r>
              <a:rPr lang="en-GB" b="1" dirty="0"/>
              <a:t>- </a:t>
            </a:r>
            <a:r>
              <a:rPr lang="en-GB" b="1" dirty="0" err="1"/>
              <a:t>صح</a:t>
            </a:r>
            <a:r>
              <a:rPr lang="en-GB" b="1" dirty="0"/>
              <a:t> </a:t>
            </a:r>
            <a:r>
              <a:rPr lang="en-GB" b="1" dirty="0" err="1"/>
              <a:t>أ</a:t>
            </a:r>
            <a:r>
              <a:rPr lang="ar-SA" b="1" dirty="0"/>
              <a:t>و</a:t>
            </a:r>
            <a:r>
              <a:rPr lang="en-GB" b="1" dirty="0"/>
              <a:t> خطأ؟</a:t>
            </a:r>
          </a:p>
          <a:p>
            <a:pPr algn="r" rtl="1"/>
            <a:r>
              <a:rPr lang="en-GB" i="1" dirty="0"/>
              <a:t>أجب على أسئلة الصواب أو الخطأ.</a:t>
            </a:r>
          </a:p>
          <a:p>
            <a:pPr algn="r" rtl="1"/>
            <a:r>
              <a:rPr lang="en-GB" i="1" dirty="0"/>
              <a:t>ثم ننتقل من خلال الإجابات معًا.</a:t>
            </a:r>
          </a:p>
          <a:p>
            <a:pPr marL="0" indent="0" algn="r" rtl="1">
              <a:buNone/>
            </a:pPr>
            <a:endParaRPr lang="en-GB" i="1" dirty="0"/>
          </a:p>
          <a:p>
            <a:pPr marL="0" indent="0" algn="r" rtl="1">
              <a:buNone/>
            </a:pPr>
            <a:r>
              <a:rPr lang="en-GB" b="1" dirty="0"/>
              <a:t>العمل </a:t>
            </a:r>
            <a:r>
              <a:rPr lang="en-GB" b="1" dirty="0" err="1"/>
              <a:t>الفردي</a:t>
            </a:r>
            <a:r>
              <a:rPr lang="en-GB" b="1" dirty="0"/>
              <a:t> </a:t>
            </a:r>
            <a:r>
              <a:rPr lang="ar-SA" b="1" dirty="0"/>
              <a:t>(٥ دقائق)</a:t>
            </a:r>
            <a:endParaRPr lang="en-GB" b="1" dirty="0"/>
          </a:p>
          <a:p>
            <a:pPr marL="0" indent="0" algn="r" rtl="1">
              <a:buNone/>
            </a:pPr>
            <a:endParaRPr lang="en-GB" b="1" dirty="0"/>
          </a:p>
          <a:p>
            <a:pPr marL="0" indent="0" algn="r" rtl="1">
              <a:buNone/>
            </a:pPr>
            <a:r>
              <a:rPr lang="en-GB" b="1" dirty="0"/>
              <a:t>مناقشة عامة</a:t>
            </a:r>
          </a:p>
          <a:p>
            <a:pPr algn="r" rtl="1"/>
            <a:r>
              <a:rPr lang="ar-SA" dirty="0"/>
              <a:t>قم بالاطلاع على </a:t>
            </a:r>
            <a:r>
              <a:rPr lang="en-GB" dirty="0" err="1"/>
              <a:t>الإجابات</a:t>
            </a:r>
            <a:r>
              <a:rPr lang="en-GB" dirty="0"/>
              <a:t> أدناه</a:t>
            </a:r>
          </a:p>
          <a:p>
            <a:pPr marL="0" indent="0" algn="r" rtl="1">
              <a:buNone/>
            </a:pPr>
            <a:r>
              <a:rPr lang="en-GB" dirty="0"/>
              <a:t>______________________________________________________________________________</a:t>
            </a:r>
          </a:p>
          <a:p>
            <a:pPr marL="0" indent="0" algn="r" rtl="1">
              <a:buNone/>
            </a:pPr>
            <a:endParaRPr lang="en-GB" dirty="0"/>
          </a:p>
          <a:p>
            <a:pPr marL="0" indent="0" algn="r" rtl="1">
              <a:buNone/>
            </a:pPr>
            <a:r>
              <a:rPr lang="en-GB" b="1" dirty="0"/>
              <a:t>الإجابات</a:t>
            </a:r>
          </a:p>
          <a:p>
            <a:pPr algn="r" rtl="1"/>
            <a:r>
              <a:rPr lang="en-GB" dirty="0"/>
              <a:t>يجب أن يعمل أخصائيو الحالات في عزلة (بمفردهم) لحل مشكلات </a:t>
            </a:r>
            <a:r>
              <a:rPr lang="en-GB" dirty="0" err="1"/>
              <a:t>الصحة</a:t>
            </a:r>
            <a:r>
              <a:rPr lang="en-GB" dirty="0"/>
              <a:t> </a:t>
            </a:r>
            <a:r>
              <a:rPr lang="en-GB" dirty="0" err="1"/>
              <a:t>ال</a:t>
            </a:r>
            <a:r>
              <a:rPr lang="ar-SA" dirty="0"/>
              <a:t>نفسية</a:t>
            </a:r>
            <a:r>
              <a:rPr lang="en-GB" dirty="0"/>
              <a:t> = خطأ</a:t>
            </a:r>
            <a:endParaRPr lang="en-BE" dirty="0"/>
          </a:p>
          <a:p>
            <a:pPr algn="r" rtl="1"/>
            <a:r>
              <a:rPr lang="en-GB" dirty="0"/>
              <a:t>جزء من دور أخصائي الحالة هو ربط الأطفال بالمجتمع والأنظمة الاجتماعية </a:t>
            </a:r>
            <a:r>
              <a:rPr lang="en-GB" dirty="0" err="1"/>
              <a:t>لتعزيز</a:t>
            </a:r>
            <a:r>
              <a:rPr lang="en-GB" dirty="0"/>
              <a:t> </a:t>
            </a:r>
            <a:r>
              <a:rPr lang="en-GB" dirty="0" err="1"/>
              <a:t>رفاه</a:t>
            </a:r>
            <a:r>
              <a:rPr lang="en-GB" dirty="0"/>
              <a:t> الطفل = </a:t>
            </a:r>
            <a:r>
              <a:rPr lang="en-GB" dirty="0" err="1"/>
              <a:t>صح</a:t>
            </a:r>
            <a:endParaRPr lang="en-BE" dirty="0"/>
          </a:p>
          <a:p>
            <a:pPr algn="r" rtl="1"/>
            <a:r>
              <a:rPr lang="en-GB" dirty="0"/>
              <a:t>الصحة النفسية تعني عدم وجود حالة </a:t>
            </a:r>
            <a:r>
              <a:rPr lang="en-GB" dirty="0" err="1"/>
              <a:t>صحية</a:t>
            </a:r>
            <a:r>
              <a:rPr lang="en-GB" dirty="0"/>
              <a:t> </a:t>
            </a:r>
            <a:r>
              <a:rPr lang="ar-SA" dirty="0"/>
              <a:t>نفسية</a:t>
            </a:r>
            <a:r>
              <a:rPr lang="en-GB" dirty="0"/>
              <a:t> = صحيح ، ولكن ليس هذا فقط!</a:t>
            </a:r>
            <a:endParaRPr lang="en-BE" dirty="0"/>
          </a:p>
          <a:p>
            <a:pPr algn="r" rtl="1"/>
            <a:r>
              <a:rPr lang="en-GB" dirty="0"/>
              <a:t>يجب على أخصائيي الحالة تشخيص الأطفال الذين يعانون من حالات </a:t>
            </a:r>
            <a:r>
              <a:rPr lang="en-GB" dirty="0" err="1"/>
              <a:t>الصحة</a:t>
            </a:r>
            <a:r>
              <a:rPr lang="en-GB" dirty="0"/>
              <a:t> </a:t>
            </a:r>
            <a:r>
              <a:rPr lang="en-GB" dirty="0" err="1"/>
              <a:t>ال</a:t>
            </a:r>
            <a:r>
              <a:rPr lang="ar-SA" dirty="0"/>
              <a:t>نفسية</a:t>
            </a:r>
            <a:r>
              <a:rPr lang="en-GB" dirty="0"/>
              <a:t> مثل الاكتئاب والقلق = خطأ</a:t>
            </a:r>
            <a:endParaRPr lang="en-BE" dirty="0"/>
          </a:p>
          <a:p>
            <a:pPr algn="r" rtl="1"/>
            <a:r>
              <a:rPr lang="en-GB" dirty="0"/>
              <a:t>جميع الأطفال المتأثرين بحالة الطوارئ مصابون بصدمات نفسية = خطأ</a:t>
            </a:r>
          </a:p>
          <a:p>
            <a:pPr algn="r" rtl="1"/>
            <a:r>
              <a:rPr lang="en-GB" dirty="0"/>
              <a:t>ضمان حصول الطفل وعائلته على الخدمات الأساسية والأمن هو عنصر أساسي في دور أخصائي الحالة = </a:t>
            </a:r>
            <a:r>
              <a:rPr lang="en-GB" dirty="0" err="1"/>
              <a:t>صح</a:t>
            </a:r>
            <a:endParaRPr lang="en-BE" dirty="0"/>
          </a:p>
          <a:p>
            <a:pPr algn="r" rtl="1"/>
            <a:r>
              <a:rPr lang="en-GB" dirty="0"/>
              <a:t>من خلال التدريب والإشراف ، يمكن </a:t>
            </a:r>
            <a:r>
              <a:rPr lang="en-GB" dirty="0" err="1"/>
              <a:t>لأخصائيي</a:t>
            </a:r>
            <a:r>
              <a:rPr lang="en-GB" dirty="0"/>
              <a:t> </a:t>
            </a:r>
            <a:r>
              <a:rPr lang="ar-SA" dirty="0"/>
              <a:t>الحالة</a:t>
            </a:r>
            <a:r>
              <a:rPr lang="en-GB" dirty="0"/>
              <a:t> إجراء تدخلات مركزة وغير متخصصة في الصحة النفسية والدعم النفسي الاجتماعي للطفل = </a:t>
            </a:r>
            <a:r>
              <a:rPr lang="en-GB" dirty="0" err="1"/>
              <a:t>صح</a:t>
            </a:r>
            <a:endParaRPr lang="en-BE" dirty="0"/>
          </a:p>
          <a:p>
            <a:pPr lvl="1" algn="r" rtl="1"/>
            <a:endParaRPr lang="en-GB" dirty="0"/>
          </a:p>
          <a:p>
            <a:pPr algn="r" rtl="1"/>
            <a:endParaRPr lang="en-BE" dirty="0"/>
          </a:p>
          <a:p>
            <a:pPr algn="r" rtl="1"/>
            <a:endParaRPr lang="en-BE" dirty="0"/>
          </a:p>
        </p:txBody>
      </p:sp>
      <p:sp>
        <p:nvSpPr>
          <p:cNvPr id="6" name="Slide Image Placeholder 5">
            <a:extLst>
              <a:ext uri="{FF2B5EF4-FFF2-40B4-BE49-F238E27FC236}">
                <a16:creationId xmlns:a16="http://schemas.microsoft.com/office/drawing/2014/main" id="{FEDB8B03-DEB0-A064-B3B6-7724B2F3B25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446C3DE-239F-2160-0DE7-131D42E86A0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29</a:t>
            </a:fld>
            <a:endParaRPr lang="en-US" sz="1200" dirty="0">
              <a:latin typeface="+mn-lt"/>
            </a:endParaRPr>
          </a:p>
        </p:txBody>
      </p:sp>
    </p:spTree>
    <p:extLst>
      <p:ext uri="{BB962C8B-B14F-4D97-AF65-F5344CB8AC3E}">
        <p14:creationId xmlns:p14="http://schemas.microsoft.com/office/powerpoint/2010/main" val="1707993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تتناول هذه الوحدة مهارات </a:t>
            </a:r>
            <a:r>
              <a:rPr lang="en-GB" i="1" dirty="0" err="1"/>
              <a:t>الصحة</a:t>
            </a:r>
            <a:r>
              <a:rPr lang="en-GB" i="1" dirty="0"/>
              <a:t> </a:t>
            </a:r>
            <a:r>
              <a:rPr lang="en-GB" i="1" dirty="0" err="1"/>
              <a:t>ال</a:t>
            </a:r>
            <a:r>
              <a:rPr lang="ar-SA" i="1" dirty="0"/>
              <a:t>نفسية</a:t>
            </a:r>
            <a:r>
              <a:rPr lang="en-GB" i="1" dirty="0"/>
              <a:t> والدعم النفسي الاجتماعي (MHPSS) وتبني </a:t>
            </a:r>
            <a:r>
              <a:rPr lang="en-GB" i="1" dirty="0" err="1"/>
              <a:t>على</a:t>
            </a:r>
            <a:r>
              <a:rPr lang="en-GB" i="1" dirty="0"/>
              <a:t> </a:t>
            </a:r>
            <a:r>
              <a:rPr lang="en-GB" i="1" dirty="0" err="1"/>
              <a:t>الوحدة</a:t>
            </a:r>
            <a:r>
              <a:rPr lang="ar-SA" i="1" dirty="0"/>
              <a:t> </a:t>
            </a:r>
            <a:r>
              <a:rPr lang="en-GB" i="1" dirty="0"/>
              <a:t> </a:t>
            </a:r>
            <a:r>
              <a:rPr lang="ar-SA" i="1" dirty="0"/>
              <a:t>٣ </a:t>
            </a:r>
            <a:r>
              <a:rPr lang="en-GB" i="1" dirty="0" err="1"/>
              <a:t>من</a:t>
            </a:r>
            <a:r>
              <a:rPr lang="en-GB" i="1" dirty="0"/>
              <a:t> </a:t>
            </a:r>
            <a:r>
              <a:rPr lang="en-GB" i="1" dirty="0" err="1"/>
              <a:t>مهارات</a:t>
            </a:r>
            <a:r>
              <a:rPr lang="en-GB" i="1" dirty="0"/>
              <a:t> </a:t>
            </a:r>
            <a:r>
              <a:rPr lang="en-GB" i="1" dirty="0" err="1"/>
              <a:t>ال</a:t>
            </a:r>
            <a:r>
              <a:rPr lang="ar-SA" i="1" dirty="0"/>
              <a:t>تواصل</a:t>
            </a:r>
            <a:endParaRPr lang="en-GB" i="1" dirty="0"/>
          </a:p>
          <a:p>
            <a:pPr algn="r" rtl="1"/>
            <a:r>
              <a:rPr lang="en-GB" i="1" dirty="0"/>
              <a:t>يتم استخدام </a:t>
            </a:r>
            <a:r>
              <a:rPr lang="en-GB" i="1" dirty="0" err="1"/>
              <a:t>مهارات</a:t>
            </a:r>
            <a:r>
              <a:rPr lang="en-GB" i="1" dirty="0"/>
              <a:t> </a:t>
            </a:r>
            <a:r>
              <a:rPr lang="en-GB" i="1" dirty="0" err="1"/>
              <a:t>ال</a:t>
            </a:r>
            <a:r>
              <a:rPr lang="ar-SA" i="1" dirty="0"/>
              <a:t>تواصل</a:t>
            </a:r>
            <a:r>
              <a:rPr lang="en-GB" i="1" dirty="0"/>
              <a:t> والصحة النفسية والدعم النفسي الاجتماعي الأساسية في </a:t>
            </a:r>
            <a:r>
              <a:rPr lang="en-GB" i="1" dirty="0" err="1"/>
              <a:t>كل</a:t>
            </a:r>
            <a:r>
              <a:rPr lang="en-GB" i="1" dirty="0"/>
              <a:t> </a:t>
            </a:r>
            <a:r>
              <a:rPr lang="ar-SA" i="1" dirty="0"/>
              <a:t>تواصل</a:t>
            </a:r>
            <a:r>
              <a:rPr lang="en-GB" i="1" dirty="0"/>
              <a:t> مع الطفل وبالتالي فهي ضرورية لإجراء إدارة الحالة.</a:t>
            </a:r>
          </a:p>
          <a:p>
            <a:pPr algn="r" rtl="1"/>
            <a:r>
              <a:rPr lang="en-GB" i="1" dirty="0"/>
              <a:t>بنهاية </a:t>
            </a:r>
            <a:r>
              <a:rPr lang="en-GB" i="1" dirty="0" err="1"/>
              <a:t>هذه</a:t>
            </a:r>
            <a:r>
              <a:rPr lang="en-GB" i="1" dirty="0"/>
              <a:t> </a:t>
            </a:r>
            <a:r>
              <a:rPr lang="en-GB" i="1" dirty="0" err="1"/>
              <a:t>الوحدة</a:t>
            </a:r>
            <a:r>
              <a:rPr lang="ar-SA" i="1" dirty="0"/>
              <a:t>، </a:t>
            </a:r>
            <a:r>
              <a:rPr lang="en-GB" i="1" dirty="0" err="1"/>
              <a:t>يجب</a:t>
            </a:r>
            <a:r>
              <a:rPr lang="en-GB" i="1" dirty="0"/>
              <a:t> </a:t>
            </a:r>
            <a:r>
              <a:rPr lang="en-GB" i="1" dirty="0" err="1"/>
              <a:t>فهم</a:t>
            </a:r>
            <a:r>
              <a:rPr lang="en-GB" i="1" dirty="0"/>
              <a:t> المزيد حول كيفية </a:t>
            </a:r>
            <a:r>
              <a:rPr lang="en-GB" i="1" dirty="0" err="1"/>
              <a:t>توفير</a:t>
            </a:r>
            <a:r>
              <a:rPr lang="en-GB" i="1" dirty="0"/>
              <a:t> </a:t>
            </a:r>
            <a:r>
              <a:rPr lang="en-GB" i="1" dirty="0" err="1"/>
              <a:t>الدعم</a:t>
            </a:r>
            <a:r>
              <a:rPr lang="en-GB" i="1" dirty="0"/>
              <a:t> </a:t>
            </a:r>
            <a:r>
              <a:rPr lang="en-GB" i="1" dirty="0" err="1"/>
              <a:t>النفسي</a:t>
            </a:r>
            <a:r>
              <a:rPr lang="en-GB" i="1" dirty="0"/>
              <a:t> </a:t>
            </a:r>
            <a:r>
              <a:rPr lang="en-GB" i="1" dirty="0" err="1"/>
              <a:t>الاجتماعي</a:t>
            </a:r>
            <a:r>
              <a:rPr lang="en-GB" i="1" dirty="0"/>
              <a:t> الأساسي:</a:t>
            </a:r>
          </a:p>
          <a:p>
            <a:pPr lvl="1" algn="r" rtl="1"/>
            <a:r>
              <a:rPr lang="en-GB" i="1" dirty="0"/>
              <a:t>للأطفال الذين يواجهون مواقف مختلفة</a:t>
            </a:r>
          </a:p>
          <a:p>
            <a:pPr lvl="1" algn="r" rtl="1"/>
            <a:r>
              <a:rPr lang="en-GB" i="1" dirty="0"/>
              <a:t>مع الأطفال من مختلف الأعمار ومراحل النمو.</a:t>
            </a:r>
          </a:p>
        </p:txBody>
      </p:sp>
      <p:sp>
        <p:nvSpPr>
          <p:cNvPr id="6" name="Slide Image Placeholder 5">
            <a:extLst>
              <a:ext uri="{FF2B5EF4-FFF2-40B4-BE49-F238E27FC236}">
                <a16:creationId xmlns:a16="http://schemas.microsoft.com/office/drawing/2014/main" id="{9A7D3887-CF7C-DFAB-7EB4-E14CA5EF987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242B8EF-36FF-C8AF-69AF-B8E935E0961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a:t>
            </a:fld>
            <a:endParaRPr lang="en-US" sz="1200" dirty="0">
              <a:latin typeface="+mn-lt"/>
            </a:endParaRPr>
          </a:p>
        </p:txBody>
      </p:sp>
    </p:spTree>
    <p:extLst>
      <p:ext uri="{BB962C8B-B14F-4D97-AF65-F5344CB8AC3E}">
        <p14:creationId xmlns:p14="http://schemas.microsoft.com/office/powerpoint/2010/main" val="660203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a:t>
            </a:r>
            <a:r>
              <a:rPr lang="en-GB" dirty="0" err="1"/>
              <a:t>الشريحة</a:t>
            </a:r>
            <a:endParaRPr lang="ar-SA" dirty="0"/>
          </a:p>
          <a:p>
            <a:pPr algn="r" rtl="1"/>
            <a:endParaRPr lang="ar-SA" dirty="0"/>
          </a:p>
        </p:txBody>
      </p:sp>
      <p:sp>
        <p:nvSpPr>
          <p:cNvPr id="6" name="Slide Image Placeholder 5">
            <a:extLst>
              <a:ext uri="{FF2B5EF4-FFF2-40B4-BE49-F238E27FC236}">
                <a16:creationId xmlns:a16="http://schemas.microsoft.com/office/drawing/2014/main" id="{76CB90ED-A230-B79F-1CD3-06FD2A1A99A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57733FC-403B-6416-4E2A-1422AAA1BCA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30</a:t>
            </a:fld>
            <a:endParaRPr lang="en-US" sz="1200" dirty="0">
              <a:latin typeface="+mn-lt"/>
            </a:endParaRPr>
          </a:p>
        </p:txBody>
      </p:sp>
    </p:spTree>
    <p:extLst>
      <p:ext uri="{BB962C8B-B14F-4D97-AF65-F5344CB8AC3E}">
        <p14:creationId xmlns:p14="http://schemas.microsoft.com/office/powerpoint/2010/main" val="718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a:t>يمكن أن يتمثل دور أخصائي الحالة أيضًا في دعم الوالدين أو مقدم الرعاية للتعامل </a:t>
            </a:r>
            <a:r>
              <a:rPr lang="en-GB" i="1" dirty="0" err="1"/>
              <a:t>مع</a:t>
            </a:r>
            <a:r>
              <a:rPr lang="en-GB" i="1" dirty="0"/>
              <a:t> </a:t>
            </a:r>
            <a:r>
              <a:rPr lang="en-GB" i="1" dirty="0" err="1"/>
              <a:t>ال</a:t>
            </a:r>
            <a:r>
              <a:rPr lang="ar-SA" i="1" dirty="0"/>
              <a:t>إجهاد</a:t>
            </a:r>
            <a:r>
              <a:rPr lang="en-GB" i="1" dirty="0"/>
              <a:t> حيث يمكن أن يكون لذلك تأثير كبير </a:t>
            </a:r>
            <a:r>
              <a:rPr lang="en-GB" i="1" dirty="0" err="1"/>
              <a:t>على</a:t>
            </a:r>
            <a:r>
              <a:rPr lang="en-GB" i="1" dirty="0"/>
              <a:t> </a:t>
            </a:r>
            <a:r>
              <a:rPr lang="en-GB" i="1" dirty="0" err="1"/>
              <a:t>رفاه</a:t>
            </a:r>
            <a:r>
              <a:rPr lang="en-GB" i="1" dirty="0"/>
              <a:t> الأطفال.</a:t>
            </a:r>
          </a:p>
          <a:p>
            <a:pPr algn="r" rtl="1"/>
            <a:r>
              <a:rPr lang="en-GB" dirty="0" err="1"/>
              <a:t>عرض</a:t>
            </a:r>
            <a:r>
              <a:rPr lang="en-GB" dirty="0"/>
              <a:t> الشريحة</a:t>
            </a:r>
          </a:p>
          <a:p>
            <a:pPr lvl="1" algn="r" rtl="1"/>
            <a:r>
              <a:rPr lang="ar-SA" i="1" dirty="0"/>
              <a:t>أمثلة عن </a:t>
            </a:r>
            <a:r>
              <a:rPr lang="en-GB" i="1" dirty="0" err="1"/>
              <a:t>التأثير</a:t>
            </a:r>
            <a:r>
              <a:rPr lang="en-GB" i="1" dirty="0"/>
              <a:t> </a:t>
            </a:r>
            <a:r>
              <a:rPr lang="en-GB" i="1" dirty="0" err="1"/>
              <a:t>السلبي</a:t>
            </a:r>
            <a:r>
              <a:rPr lang="ar-SA" i="1" dirty="0"/>
              <a:t> على</a:t>
            </a:r>
            <a:r>
              <a:rPr lang="en-GB" i="1" dirty="0"/>
              <a:t> </a:t>
            </a:r>
            <a:r>
              <a:rPr lang="en-GB" i="1" dirty="0" err="1"/>
              <a:t>الرفاه</a:t>
            </a:r>
            <a:r>
              <a:rPr lang="en-GB" i="1" dirty="0"/>
              <a:t> </a:t>
            </a:r>
            <a:r>
              <a:rPr lang="en-GB" i="1" dirty="0" err="1"/>
              <a:t>العاطف</a:t>
            </a:r>
            <a:r>
              <a:rPr lang="ar-SA" i="1" dirty="0" err="1"/>
              <a:t>ي</a:t>
            </a:r>
            <a:r>
              <a:rPr lang="en-GB" i="1" dirty="0"/>
              <a:t> </a:t>
            </a:r>
            <a:r>
              <a:rPr lang="ar-SA" i="1" dirty="0"/>
              <a:t>للأطفال</a:t>
            </a:r>
            <a:r>
              <a:rPr lang="en-GB" i="1" dirty="0"/>
              <a:t>:</a:t>
            </a:r>
          </a:p>
          <a:p>
            <a:pPr lvl="2" algn="r" rtl="1"/>
            <a:r>
              <a:rPr lang="ar-SA" i="1" dirty="0"/>
              <a:t>صعوبة تهدئة الذات</a:t>
            </a:r>
          </a:p>
          <a:p>
            <a:pPr lvl="2" algn="r" rtl="1"/>
            <a:r>
              <a:rPr lang="en-GB" i="1" dirty="0" err="1"/>
              <a:t>مشاعر</a:t>
            </a:r>
            <a:r>
              <a:rPr lang="en-GB" i="1" dirty="0"/>
              <a:t> الرفض</a:t>
            </a:r>
          </a:p>
          <a:p>
            <a:pPr lvl="2" algn="r" rtl="1"/>
            <a:r>
              <a:rPr lang="en-GB" i="1" dirty="0"/>
              <a:t>تدني احترام الذات</a:t>
            </a:r>
          </a:p>
          <a:p>
            <a:pPr lvl="2" algn="r" rtl="1"/>
            <a:r>
              <a:rPr lang="en-GB" i="1" dirty="0"/>
              <a:t>مشاعر اليأس</a:t>
            </a:r>
          </a:p>
          <a:p>
            <a:pPr lvl="2" algn="r" rtl="1"/>
            <a:r>
              <a:rPr lang="en-GB" i="1" dirty="0"/>
              <a:t>المزيد من المشكلات </a:t>
            </a:r>
            <a:r>
              <a:rPr lang="en-GB" i="1" dirty="0" err="1"/>
              <a:t>السلوكية</a:t>
            </a:r>
            <a:r>
              <a:rPr lang="en-GB" i="1" dirty="0"/>
              <a:t> </a:t>
            </a:r>
            <a:r>
              <a:rPr lang="en-GB" i="1" dirty="0" err="1"/>
              <a:t>مثل</a:t>
            </a:r>
            <a:r>
              <a:rPr lang="en-GB" i="1" dirty="0"/>
              <a:t> السلوكيات التخريبية </a:t>
            </a:r>
            <a:r>
              <a:rPr lang="en-GB" i="1" dirty="0" err="1"/>
              <a:t>والعدوانية</a:t>
            </a:r>
            <a:r>
              <a:rPr lang="en-GB" i="1" dirty="0"/>
              <a:t> </a:t>
            </a:r>
            <a:r>
              <a:rPr lang="en-GB" i="1" dirty="0" err="1"/>
              <a:t>والانسحاب</a:t>
            </a:r>
            <a:r>
              <a:rPr lang="en-GB" i="1" dirty="0"/>
              <a:t> </a:t>
            </a:r>
            <a:r>
              <a:rPr lang="en-GB" i="1" dirty="0" err="1"/>
              <a:t>الاجتماعي</a:t>
            </a:r>
            <a:r>
              <a:rPr lang="en-GB" i="1" dirty="0"/>
              <a:t> </a:t>
            </a:r>
            <a:r>
              <a:rPr lang="en-GB" i="1" dirty="0" err="1"/>
              <a:t>وما</a:t>
            </a:r>
            <a:r>
              <a:rPr lang="en-GB" i="1" dirty="0"/>
              <a:t> إلى ذلك.</a:t>
            </a:r>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200" dirty="0">
                <a:latin typeface="Calibri" panose="020F0502020204030204" pitchFamily="34" charset="0"/>
                <a:cs typeface="Calibri" panose="020F0502020204030204" pitchFamily="34" charset="0"/>
              </a:rPr>
              <a:t>أمثلة ل</a:t>
            </a:r>
            <a:r>
              <a:rPr lang="en-GB" sz="1200" dirty="0" err="1">
                <a:latin typeface="Calibri" panose="020F0502020204030204" pitchFamily="34" charset="0"/>
                <a:cs typeface="Calibri" panose="020F0502020204030204" pitchFamily="34" charset="0"/>
              </a:rPr>
              <a:t>زيادة</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خطر</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إصابة</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ال</a:t>
            </a:r>
            <a:r>
              <a:rPr lang="ar-SA" sz="1200" dirty="0">
                <a:latin typeface="Calibri" panose="020F0502020204030204" pitchFamily="34" charset="0"/>
                <a:cs typeface="Calibri" panose="020F0502020204030204" pitchFamily="34" charset="0"/>
              </a:rPr>
              <a:t>أطفال</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بمشاكل</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الصحة</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ال</a:t>
            </a:r>
            <a:r>
              <a:rPr lang="ar-SA" sz="1200" dirty="0">
                <a:latin typeface="Calibri" panose="020F0502020204030204" pitchFamily="34" charset="0"/>
                <a:cs typeface="Calibri" panose="020F0502020204030204" pitchFamily="34" charset="0"/>
              </a:rPr>
              <a:t>نفسية</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الخاصة</a:t>
            </a:r>
            <a:r>
              <a:rPr lang="en-GB" sz="1200" dirty="0">
                <a:latin typeface="Calibri" panose="020F0502020204030204" pitchFamily="34" charset="0"/>
                <a:cs typeface="Calibri" panose="020F0502020204030204" pitchFamily="34" charset="0"/>
              </a:rPr>
              <a:t> </a:t>
            </a:r>
            <a:r>
              <a:rPr lang="en-GB" sz="1200" dirty="0" err="1">
                <a:latin typeface="Calibri" panose="020F0502020204030204" pitchFamily="34" charset="0"/>
                <a:cs typeface="Calibri" panose="020F0502020204030204" pitchFamily="34" charset="0"/>
              </a:rPr>
              <a:t>به</a:t>
            </a:r>
            <a:r>
              <a:rPr lang="ar-SA" sz="1200" dirty="0" err="1">
                <a:latin typeface="Calibri" panose="020F0502020204030204" pitchFamily="34" charset="0"/>
                <a:cs typeface="Calibri" panose="020F0502020204030204" pitchFamily="34" charset="0"/>
              </a:rPr>
              <a:t>م</a:t>
            </a:r>
            <a:endParaRPr lang="en-GB" i="1" dirty="0"/>
          </a:p>
          <a:p>
            <a:pPr lvl="2" algn="r" rtl="1"/>
            <a:r>
              <a:rPr lang="en-GB" i="1" dirty="0"/>
              <a:t>أعراض القلق والاكتئاب</a:t>
            </a:r>
          </a:p>
          <a:p>
            <a:pPr lvl="2" algn="r" rtl="1"/>
            <a:r>
              <a:rPr lang="en-GB" i="1" dirty="0" err="1"/>
              <a:t>تطو</a:t>
            </a:r>
            <a:r>
              <a:rPr lang="ar-SA" i="1" dirty="0" err="1"/>
              <a:t>ر</a:t>
            </a:r>
            <a:r>
              <a:rPr lang="en-GB" i="1" dirty="0"/>
              <a:t> الاضطرابات</a:t>
            </a:r>
            <a:endParaRPr lang="en-GB" dirty="0"/>
          </a:p>
          <a:p>
            <a:pPr algn="r" rtl="1"/>
            <a:r>
              <a:rPr lang="en-GB" i="1" dirty="0"/>
              <a:t>الأطفال مثل </a:t>
            </a:r>
            <a:r>
              <a:rPr lang="en-GB" i="1" dirty="0" err="1"/>
              <a:t>الإسفنج</a:t>
            </a:r>
            <a:r>
              <a:rPr lang="en-GB" i="1" dirty="0"/>
              <a:t> </a:t>
            </a:r>
            <a:r>
              <a:rPr lang="en-GB" i="1" dirty="0" err="1"/>
              <a:t>يمتص</a:t>
            </a:r>
            <a:r>
              <a:rPr lang="ar-SA" i="1" dirty="0" err="1"/>
              <a:t>ون</a:t>
            </a:r>
            <a:r>
              <a:rPr lang="en-GB" i="1" dirty="0"/>
              <a:t> مشاعر والديهم.</a:t>
            </a:r>
          </a:p>
          <a:p>
            <a:pPr lvl="1" algn="r" rtl="1"/>
            <a:r>
              <a:rPr lang="en-GB" i="1" dirty="0"/>
              <a:t>عندما يشعر الآباء </a:t>
            </a:r>
            <a:r>
              <a:rPr lang="en-GB" i="1" dirty="0" err="1"/>
              <a:t>بالهدوء</a:t>
            </a:r>
            <a:r>
              <a:rPr lang="en-GB" i="1" dirty="0"/>
              <a:t> </a:t>
            </a:r>
            <a:r>
              <a:rPr lang="en-GB" i="1" dirty="0" err="1"/>
              <a:t>فمن</a:t>
            </a:r>
            <a:r>
              <a:rPr lang="en-GB" i="1" dirty="0"/>
              <a:t> المرجح أن يشعر أطفالهم بالهدوء.</a:t>
            </a:r>
          </a:p>
          <a:p>
            <a:pPr lvl="1" algn="r" rtl="1"/>
            <a:r>
              <a:rPr lang="en-GB" i="1" dirty="0"/>
              <a:t>عندما يشعرون </a:t>
            </a:r>
            <a:r>
              <a:rPr lang="en-GB" i="1" dirty="0" err="1"/>
              <a:t>بالتوتر</a:t>
            </a:r>
            <a:r>
              <a:rPr lang="en-GB" i="1" dirty="0"/>
              <a:t> </a:t>
            </a:r>
            <a:r>
              <a:rPr lang="en-GB" i="1" dirty="0" err="1"/>
              <a:t>من</a:t>
            </a:r>
            <a:r>
              <a:rPr lang="en-GB" i="1" dirty="0"/>
              <a:t> المرجح أن تشعر أسرتهم </a:t>
            </a:r>
            <a:r>
              <a:rPr lang="en-GB" i="1" dirty="0" err="1"/>
              <a:t>بالتوتر</a:t>
            </a:r>
            <a:r>
              <a:rPr lang="en-GB" i="1" dirty="0"/>
              <a:t> </a:t>
            </a:r>
            <a:r>
              <a:rPr lang="en-GB" i="1" dirty="0" err="1"/>
              <a:t>وال</a:t>
            </a:r>
            <a:r>
              <a:rPr lang="ar-SA" i="1" dirty="0"/>
              <a:t>ضغط</a:t>
            </a:r>
            <a:r>
              <a:rPr lang="en-GB" i="1" dirty="0"/>
              <a:t>.</a:t>
            </a:r>
          </a:p>
          <a:p>
            <a:pPr algn="r" rtl="1"/>
            <a:r>
              <a:rPr lang="en-GB" i="1" dirty="0"/>
              <a:t>يحتاج الأطفال إلى والديهم لمساعدتهم على تعلم كيفية </a:t>
            </a:r>
            <a:r>
              <a:rPr lang="en-GB" i="1" dirty="0" err="1"/>
              <a:t>تنظيم</a:t>
            </a:r>
            <a:r>
              <a:rPr lang="en-GB" i="1" dirty="0"/>
              <a:t> </a:t>
            </a:r>
            <a:r>
              <a:rPr lang="en-GB" i="1" dirty="0" err="1"/>
              <a:t>عواطفهم</a:t>
            </a:r>
            <a:r>
              <a:rPr lang="en-GB" i="1" dirty="0"/>
              <a:t> </a:t>
            </a:r>
            <a:r>
              <a:rPr lang="en-GB" i="1" dirty="0" err="1"/>
              <a:t>خاصة</a:t>
            </a:r>
            <a:r>
              <a:rPr lang="en-GB" i="1" dirty="0"/>
              <a:t> عندما لا يزالون صغارًا.</a:t>
            </a:r>
          </a:p>
          <a:p>
            <a:pPr lvl="1" algn="r" rtl="1"/>
            <a:r>
              <a:rPr lang="en-GB" i="1" dirty="0"/>
              <a:t>سوف ينتقلون من التنظيم المشترك مع الوالدين ليكونوا قادرين على تنظيم عواطفهم ذاتيًا.</a:t>
            </a:r>
          </a:p>
          <a:p>
            <a:pPr lvl="1" algn="r" rtl="1"/>
            <a:r>
              <a:rPr lang="en-GB" i="1" dirty="0"/>
              <a:t>عندما يكون الوالد غير قادر على تنظيم </a:t>
            </a:r>
            <a:r>
              <a:rPr lang="en-GB" i="1" dirty="0" err="1"/>
              <a:t>عواطفه</a:t>
            </a:r>
            <a:r>
              <a:rPr lang="en-GB" i="1" dirty="0"/>
              <a:t> </a:t>
            </a:r>
            <a:r>
              <a:rPr lang="en-GB" i="1" dirty="0" err="1"/>
              <a:t>ذاتيًا</a:t>
            </a:r>
            <a:r>
              <a:rPr lang="ar-SA" i="1" dirty="0"/>
              <a:t>، </a:t>
            </a:r>
            <a:r>
              <a:rPr lang="en-GB" i="1" dirty="0" err="1"/>
              <a:t>فلن</a:t>
            </a:r>
            <a:r>
              <a:rPr lang="en-GB" i="1" dirty="0"/>
              <a:t> يكون قادرًا على دعم أطفاله.</a:t>
            </a:r>
          </a:p>
          <a:p>
            <a:pPr lvl="1" algn="r" rtl="1"/>
            <a:r>
              <a:rPr lang="en-GB" i="1" dirty="0"/>
              <a:t>يمكن أن يؤدي عدم توفر أو استجابة </a:t>
            </a:r>
            <a:r>
              <a:rPr lang="en-GB" i="1" dirty="0" err="1"/>
              <a:t>غير</a:t>
            </a:r>
            <a:r>
              <a:rPr lang="en-GB" i="1" dirty="0"/>
              <a:t> </a:t>
            </a:r>
            <a:r>
              <a:rPr lang="en-GB" i="1" dirty="0" err="1"/>
              <a:t>م</a:t>
            </a:r>
            <a:r>
              <a:rPr lang="ar-SA" i="1" dirty="0" err="1"/>
              <a:t>ستمرة</a:t>
            </a:r>
            <a:r>
              <a:rPr lang="en-GB" i="1" dirty="0"/>
              <a:t> من الوالدين أيضًا إلى </a:t>
            </a:r>
            <a:r>
              <a:rPr lang="en-GB" i="1" dirty="0" err="1"/>
              <a:t>مشاكل</a:t>
            </a:r>
            <a:r>
              <a:rPr lang="en-GB" i="1" dirty="0"/>
              <a:t> </a:t>
            </a:r>
            <a:r>
              <a:rPr lang="en-GB" i="1" dirty="0" err="1"/>
              <a:t>ا</a:t>
            </a:r>
            <a:r>
              <a:rPr lang="ar-SA" i="1" dirty="0"/>
              <a:t>لارتباط</a:t>
            </a:r>
            <a:r>
              <a:rPr lang="en-GB" i="1" dirty="0"/>
              <a:t> بالطفل.</a:t>
            </a:r>
            <a:endParaRPr lang="en-GB" dirty="0"/>
          </a:p>
          <a:p>
            <a:pPr marL="0" indent="0" algn="r" rtl="1">
              <a:buNone/>
            </a:pPr>
            <a:endParaRPr lang="en-CA" dirty="0"/>
          </a:p>
          <a:p>
            <a:pPr marL="0" indent="0" algn="r" rtl="1">
              <a:buNone/>
            </a:pPr>
            <a:r>
              <a:rPr lang="ar-SA" b="1" dirty="0"/>
              <a:t>يتبع</a:t>
            </a:r>
            <a:r>
              <a:rPr lang="en-CA" b="1" dirty="0">
                <a:sym typeface="Wingdings" panose="05000000000000000000" pitchFamily="2" charset="2"/>
              </a:rPr>
              <a:t></a:t>
            </a:r>
            <a:r>
              <a:rPr lang="ar-SA" b="1" dirty="0">
                <a:sym typeface="Wingdings" panose="05000000000000000000" pitchFamily="2" charset="2"/>
              </a:rPr>
              <a:t> </a:t>
            </a:r>
            <a:endParaRPr lang="en-BE" b="1" dirty="0"/>
          </a:p>
        </p:txBody>
      </p:sp>
      <p:sp>
        <p:nvSpPr>
          <p:cNvPr id="6" name="Slide Image Placeholder 5">
            <a:extLst>
              <a:ext uri="{FF2B5EF4-FFF2-40B4-BE49-F238E27FC236}">
                <a16:creationId xmlns:a16="http://schemas.microsoft.com/office/drawing/2014/main" id="{B130EEFC-DB27-8B98-F274-D3D9CD4918D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68E1645-D96A-2422-2D08-D60A8D1BDDE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31</a:t>
            </a:fld>
            <a:endParaRPr lang="en-US" sz="1200" dirty="0">
              <a:latin typeface="+mn-lt"/>
            </a:endParaRPr>
          </a:p>
        </p:txBody>
      </p:sp>
    </p:spTree>
    <p:extLst>
      <p:ext uri="{BB962C8B-B14F-4D97-AF65-F5344CB8AC3E}">
        <p14:creationId xmlns:p14="http://schemas.microsoft.com/office/powerpoint/2010/main" val="3609414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60375"/>
            <a:ext cx="6143624" cy="9211334"/>
          </a:xfrm>
        </p:spPr>
        <p:txBody>
          <a:bodyPr/>
          <a:lstStyle/>
          <a:p>
            <a:pPr algn="r" rtl="1"/>
            <a:r>
              <a:rPr lang="en-GB" i="1" dirty="0"/>
              <a:t>يجب على الوالدين أو مقدمي </a:t>
            </a:r>
            <a:r>
              <a:rPr lang="en-GB" i="1" dirty="0" err="1"/>
              <a:t>الرعاية</a:t>
            </a:r>
            <a:r>
              <a:rPr lang="en-GB" i="1" dirty="0"/>
              <a:t>:</a:t>
            </a:r>
          </a:p>
          <a:p>
            <a:pPr lvl="1" algn="r" rtl="1"/>
            <a:r>
              <a:rPr lang="en-GB" i="1" dirty="0" err="1"/>
              <a:t>فهم</a:t>
            </a:r>
            <a:r>
              <a:rPr lang="en-GB" i="1" dirty="0"/>
              <a:t> </a:t>
            </a:r>
            <a:r>
              <a:rPr lang="en-GB" i="1" dirty="0" err="1"/>
              <a:t>تأثير</a:t>
            </a:r>
            <a:r>
              <a:rPr lang="en-GB" i="1" dirty="0"/>
              <a:t> </a:t>
            </a:r>
            <a:r>
              <a:rPr lang="ar-SA" i="1" dirty="0"/>
              <a:t>توترهم</a:t>
            </a:r>
            <a:r>
              <a:rPr lang="en-GB" i="1" dirty="0"/>
              <a:t> </a:t>
            </a:r>
            <a:r>
              <a:rPr lang="en-GB" i="1" dirty="0" err="1"/>
              <a:t>على</a:t>
            </a:r>
            <a:r>
              <a:rPr lang="en-GB" i="1" dirty="0"/>
              <a:t> </a:t>
            </a:r>
            <a:r>
              <a:rPr lang="en-GB" i="1" dirty="0" err="1"/>
              <a:t>أطفالهم</a:t>
            </a:r>
            <a:endParaRPr lang="en-GB" i="1" dirty="0"/>
          </a:p>
          <a:p>
            <a:pPr lvl="1" algn="r" rtl="1"/>
            <a:r>
              <a:rPr lang="en-GB" i="1" dirty="0" err="1"/>
              <a:t>تعلم</a:t>
            </a:r>
            <a:r>
              <a:rPr lang="en-GB" i="1" dirty="0"/>
              <a:t> تقنيات لإدارة ضغوطهم</a:t>
            </a:r>
          </a:p>
          <a:p>
            <a:pPr lvl="1" algn="r" rtl="1"/>
            <a:r>
              <a:rPr lang="en-GB" i="1" dirty="0" err="1"/>
              <a:t>اتخ</a:t>
            </a:r>
            <a:r>
              <a:rPr lang="ar-SA" i="1" dirty="0" err="1"/>
              <a:t>ا</a:t>
            </a:r>
            <a:r>
              <a:rPr lang="en-GB" i="1" dirty="0" err="1"/>
              <a:t>ذ</a:t>
            </a:r>
            <a:r>
              <a:rPr lang="en-GB" i="1" dirty="0"/>
              <a:t> خطوات </a:t>
            </a:r>
            <a:r>
              <a:rPr lang="en-GB" i="1" dirty="0" err="1"/>
              <a:t>لتقليل</a:t>
            </a:r>
            <a:r>
              <a:rPr lang="en-GB" i="1" dirty="0"/>
              <a:t> </a:t>
            </a:r>
            <a:r>
              <a:rPr lang="ar-SA" i="1" dirty="0"/>
              <a:t>الإجهاد</a:t>
            </a:r>
            <a:r>
              <a:rPr lang="en-GB" i="1" dirty="0"/>
              <a:t> من أجل دعم أنفسهم وصحة </a:t>
            </a:r>
            <a:r>
              <a:rPr lang="en-GB" i="1" dirty="0" err="1"/>
              <a:t>أطفالهم</a:t>
            </a:r>
            <a:r>
              <a:rPr lang="en-GB" i="1" dirty="0"/>
              <a:t> </a:t>
            </a:r>
            <a:r>
              <a:rPr lang="en-GB" i="1" dirty="0" err="1"/>
              <a:t>ال</a:t>
            </a:r>
            <a:r>
              <a:rPr lang="ar-SA" i="1" dirty="0"/>
              <a:t>نفسية</a:t>
            </a:r>
            <a:r>
              <a:rPr lang="en-GB" i="1" dirty="0"/>
              <a:t> </a:t>
            </a:r>
            <a:r>
              <a:rPr lang="en-GB" i="1" dirty="0" err="1"/>
              <a:t>والرفاه</a:t>
            </a:r>
            <a:r>
              <a:rPr lang="en-GB" i="1" dirty="0"/>
              <a:t> </a:t>
            </a:r>
            <a:r>
              <a:rPr lang="en-GB" i="1" dirty="0" err="1"/>
              <a:t>النفسي</a:t>
            </a:r>
            <a:r>
              <a:rPr lang="en-GB" i="1" dirty="0"/>
              <a:t> </a:t>
            </a:r>
            <a:r>
              <a:rPr lang="en-GB" i="1" dirty="0" err="1"/>
              <a:t>والاجتماعي</a:t>
            </a:r>
            <a:r>
              <a:rPr lang="en-GB" i="1" dirty="0"/>
              <a:t> بشكل أفضل.</a:t>
            </a:r>
          </a:p>
          <a:p>
            <a:pPr algn="r" rtl="1"/>
            <a:r>
              <a:rPr lang="en-GB" i="1" dirty="0" err="1"/>
              <a:t>يمكن</a:t>
            </a:r>
            <a:r>
              <a:rPr lang="en-GB" i="1" dirty="0"/>
              <a:t> </a:t>
            </a:r>
            <a:r>
              <a:rPr lang="ar-SA" i="1" dirty="0"/>
              <a:t>ل</a:t>
            </a:r>
            <a:r>
              <a:rPr lang="en-GB" i="1" dirty="0" err="1"/>
              <a:t>أخصائي</a:t>
            </a:r>
            <a:r>
              <a:rPr lang="en-GB" i="1" dirty="0"/>
              <a:t> </a:t>
            </a:r>
            <a:r>
              <a:rPr lang="en-GB" i="1" dirty="0" err="1"/>
              <a:t>الحالة</a:t>
            </a:r>
            <a:r>
              <a:rPr lang="en-GB" i="1" dirty="0"/>
              <a:t> </a:t>
            </a:r>
            <a:r>
              <a:rPr lang="en-GB" i="1" dirty="0" err="1"/>
              <a:t>أن</a:t>
            </a:r>
            <a:r>
              <a:rPr lang="en-GB" i="1" dirty="0"/>
              <a:t> </a:t>
            </a:r>
            <a:r>
              <a:rPr lang="en-GB" i="1" dirty="0" err="1"/>
              <a:t>يدعم</a:t>
            </a:r>
            <a:r>
              <a:rPr lang="en-GB" i="1" dirty="0"/>
              <a:t> </a:t>
            </a:r>
            <a:r>
              <a:rPr lang="en-GB" i="1" dirty="0" err="1"/>
              <a:t>الوالد</a:t>
            </a:r>
            <a:r>
              <a:rPr lang="ar-SA" i="1" dirty="0"/>
              <a:t>ين</a:t>
            </a:r>
            <a:r>
              <a:rPr lang="en-GB" i="1" dirty="0"/>
              <a:t> </a:t>
            </a:r>
            <a:r>
              <a:rPr lang="en-GB" i="1" dirty="0" err="1"/>
              <a:t>أو</a:t>
            </a:r>
            <a:r>
              <a:rPr lang="en-GB" i="1" dirty="0"/>
              <a:t> </a:t>
            </a:r>
            <a:r>
              <a:rPr lang="en-GB" i="1" dirty="0" err="1"/>
              <a:t>مقدم</a:t>
            </a:r>
            <a:r>
              <a:rPr lang="ar-SA" i="1" dirty="0" err="1"/>
              <a:t>ي</a:t>
            </a:r>
            <a:r>
              <a:rPr lang="en-GB" i="1" dirty="0"/>
              <a:t> الرعاية في:</a:t>
            </a:r>
          </a:p>
          <a:p>
            <a:pPr lvl="1" algn="r" rtl="1"/>
            <a:r>
              <a:rPr lang="en-GB" i="1" dirty="0"/>
              <a:t>التعرف على علامات التوتر</a:t>
            </a:r>
          </a:p>
          <a:p>
            <a:pPr lvl="1" algn="r" rtl="1"/>
            <a:r>
              <a:rPr lang="en-GB" i="1" dirty="0"/>
              <a:t>تحديد مصادر إجهادهم</a:t>
            </a:r>
          </a:p>
          <a:p>
            <a:pPr lvl="1" algn="r" rtl="1"/>
            <a:r>
              <a:rPr lang="en-GB" i="1" dirty="0" err="1"/>
              <a:t>اكتش</a:t>
            </a:r>
            <a:r>
              <a:rPr lang="ar-SA" i="1" dirty="0" err="1"/>
              <a:t>ا</a:t>
            </a:r>
            <a:r>
              <a:rPr lang="en-GB" i="1" dirty="0" err="1"/>
              <a:t>ف</a:t>
            </a:r>
            <a:r>
              <a:rPr lang="en-GB" i="1" dirty="0"/>
              <a:t> كيفية التعامل </a:t>
            </a:r>
            <a:r>
              <a:rPr lang="en-GB" i="1" dirty="0" err="1"/>
              <a:t>مع</a:t>
            </a:r>
            <a:r>
              <a:rPr lang="en-GB" i="1" dirty="0"/>
              <a:t> </a:t>
            </a:r>
            <a:r>
              <a:rPr lang="en-GB" i="1" dirty="0" err="1"/>
              <a:t>التوتر</a:t>
            </a:r>
            <a:r>
              <a:rPr lang="en-GB" i="1" dirty="0"/>
              <a:t> </a:t>
            </a:r>
            <a:r>
              <a:rPr lang="en-GB" i="1" dirty="0" err="1"/>
              <a:t>خاصة</a:t>
            </a:r>
            <a:r>
              <a:rPr lang="en-GB" i="1" dirty="0"/>
              <a:t> عند التعامل مع أطفالهم.</a:t>
            </a:r>
          </a:p>
          <a:p>
            <a:pPr lvl="1" algn="r" rtl="1"/>
            <a:r>
              <a:rPr lang="ar-SA" i="1" dirty="0"/>
              <a:t>التخلص من </a:t>
            </a:r>
            <a:r>
              <a:rPr lang="en-BE" i="1"/>
              <a:t>مشاعر </a:t>
            </a:r>
            <a:r>
              <a:rPr lang="en-BE" i="1" dirty="0"/>
              <a:t>الذنب ولوم الذات</a:t>
            </a:r>
            <a:r>
              <a:rPr lang="de-CH" i="1" dirty="0"/>
              <a:t> </a:t>
            </a:r>
          </a:p>
          <a:p>
            <a:pPr marL="0" indent="0" algn="r" rtl="1">
              <a:buNone/>
            </a:pPr>
            <a:r>
              <a:rPr lang="en-GB" dirty="0"/>
              <a:t>______________________________________________________________________________</a:t>
            </a:r>
          </a:p>
          <a:p>
            <a:pPr marL="0" indent="0" algn="r" rtl="1">
              <a:buNone/>
            </a:pPr>
            <a:endParaRPr lang="de-CH" dirty="0"/>
          </a:p>
          <a:p>
            <a:pPr marL="0" indent="0" algn="r" rtl="1">
              <a:buNone/>
            </a:pPr>
            <a:r>
              <a:rPr lang="de-CH" b="1" dirty="0"/>
              <a:t>مراجع</a:t>
            </a:r>
          </a:p>
          <a:p>
            <a:pPr algn="r" rtl="1"/>
            <a:r>
              <a:rPr lang="en-GB" dirty="0" err="1"/>
              <a:t>تنظيم</a:t>
            </a:r>
            <a:r>
              <a:rPr lang="en-GB" dirty="0"/>
              <a:t> عاطفة الأم والرضيع في عمر ثلاثة أشهر: دور </a:t>
            </a:r>
            <a:r>
              <a:rPr lang="en-GB" dirty="0" err="1"/>
              <a:t>قلق</a:t>
            </a:r>
            <a:r>
              <a:rPr lang="en-GB" dirty="0"/>
              <a:t> </a:t>
            </a:r>
            <a:r>
              <a:rPr lang="en-GB" dirty="0" err="1"/>
              <a:t>الأم</a:t>
            </a:r>
            <a:r>
              <a:rPr lang="ar-SA" dirty="0" err="1"/>
              <a:t>ومة</a:t>
            </a:r>
            <a:r>
              <a:rPr lang="en-GB" dirty="0"/>
              <a:t> والاكتئاب وضغوط الأبوة والأمومة. علم النفس المرضي، 49 (4) ، 285-294. </a:t>
            </a:r>
            <a:r>
              <a:rPr lang="en-GB" dirty="0" err="1"/>
              <a:t>Crugnola</a:t>
            </a:r>
            <a:r>
              <a:rPr lang="en-GB" dirty="0"/>
              <a:t>, C. R., </a:t>
            </a:r>
            <a:r>
              <a:rPr lang="en-GB" dirty="0" err="1"/>
              <a:t>Lerardi</a:t>
            </a:r>
            <a:r>
              <a:rPr lang="en-GB" dirty="0"/>
              <a:t>, E., Ferro, V., Gallucci, M., </a:t>
            </a:r>
            <a:r>
              <a:rPr lang="en-GB" dirty="0" err="1"/>
              <a:t>Parodi</a:t>
            </a:r>
            <a:r>
              <a:rPr lang="en-GB" dirty="0"/>
              <a:t>, C., &amp; </a:t>
            </a:r>
            <a:r>
              <a:rPr lang="en-GB" dirty="0" err="1"/>
              <a:t>Astengo</a:t>
            </a:r>
            <a:r>
              <a:rPr lang="en-GB" dirty="0"/>
              <a:t>, M. (2016). </a:t>
            </a:r>
            <a:endParaRPr lang="de-CH" dirty="0"/>
          </a:p>
          <a:p>
            <a:pPr algn="r" rtl="1"/>
            <a:r>
              <a:rPr lang="en-US" dirty="0" err="1"/>
              <a:t>عواقب</a:t>
            </a:r>
            <a:r>
              <a:rPr lang="en-US" dirty="0"/>
              <a:t> اكتئاب ما بعد الولادة الأمومي: مراجعة منهجية لنتائج الأمهات والرضع. صحة </a:t>
            </a:r>
            <a:r>
              <a:rPr lang="en-US" dirty="0" err="1"/>
              <a:t>المرأة</a:t>
            </a:r>
            <a:r>
              <a:rPr lang="en-US" dirty="0"/>
              <a:t> ، </a:t>
            </a:r>
            <a:r>
              <a:rPr lang="ar-SA" dirty="0"/>
              <a:t>سليمان، </a:t>
            </a:r>
            <a:r>
              <a:rPr lang="ar-SA" dirty="0" err="1"/>
              <a:t>هونوفو</a:t>
            </a:r>
            <a:r>
              <a:rPr lang="ar-SA" dirty="0"/>
              <a:t>، </a:t>
            </a:r>
            <a:r>
              <a:rPr lang="ar-SA" dirty="0" err="1"/>
              <a:t>إيمونث</a:t>
            </a:r>
            <a:r>
              <a:rPr lang="ar-SA" dirty="0"/>
              <a:t> (٢٠١٩)</a:t>
            </a:r>
            <a:r>
              <a:rPr lang="en-US" dirty="0"/>
              <a:t>.</a:t>
            </a:r>
            <a:endParaRPr lang="ar-SA" dirty="0"/>
          </a:p>
          <a:p>
            <a:pPr algn="r" rtl="1"/>
            <a:r>
              <a:rPr lang="en-US" dirty="0" err="1"/>
              <a:t>Slomian</a:t>
            </a:r>
            <a:r>
              <a:rPr lang="en-US" dirty="0"/>
              <a:t>, J., </a:t>
            </a:r>
            <a:r>
              <a:rPr lang="en-US" dirty="0" err="1"/>
              <a:t>Honvo</a:t>
            </a:r>
            <a:r>
              <a:rPr lang="en-US" dirty="0"/>
              <a:t>, G., </a:t>
            </a:r>
            <a:r>
              <a:rPr lang="en-US" dirty="0" err="1"/>
              <a:t>Emonts</a:t>
            </a:r>
            <a:r>
              <a:rPr lang="en-US" dirty="0"/>
              <a:t>, P., </a:t>
            </a:r>
            <a:r>
              <a:rPr lang="en-US" dirty="0" err="1"/>
              <a:t>Reginster</a:t>
            </a:r>
            <a:r>
              <a:rPr lang="en-US" dirty="0"/>
              <a:t>, J. Y., &amp; </a:t>
            </a:r>
            <a:r>
              <a:rPr lang="en-US" dirty="0" err="1"/>
              <a:t>Bruyère</a:t>
            </a:r>
            <a:r>
              <a:rPr lang="en-US" dirty="0"/>
              <a:t>, O. (2019</a:t>
            </a:r>
            <a:endParaRPr lang="en-CH" dirty="0"/>
          </a:p>
        </p:txBody>
      </p:sp>
      <p:sp>
        <p:nvSpPr>
          <p:cNvPr id="2" name="Google Shape;725;p48:notes">
            <a:extLst>
              <a:ext uri="{FF2B5EF4-FFF2-40B4-BE49-F238E27FC236}">
                <a16:creationId xmlns:a16="http://schemas.microsoft.com/office/drawing/2014/main" id="{D445F1C4-79B9-60ED-5AD0-C7DC56E5F96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32</a:t>
            </a:fld>
            <a:endParaRPr lang="en-US" sz="1200" dirty="0">
              <a:latin typeface="+mn-lt"/>
            </a:endParaRPr>
          </a:p>
        </p:txBody>
      </p:sp>
    </p:spTree>
    <p:extLst>
      <p:ext uri="{BB962C8B-B14F-4D97-AF65-F5344CB8AC3E}">
        <p14:creationId xmlns:p14="http://schemas.microsoft.com/office/powerpoint/2010/main" val="5060679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US" i="1" dirty="0"/>
              <a:t>هل لدى أي شخص أي أسئلة أو بحاجة إلى توضيح؟</a:t>
            </a:r>
            <a:endParaRPr lang="en-BE" i="1" dirty="0"/>
          </a:p>
          <a:p>
            <a:pPr algn="r" rtl="1"/>
            <a:r>
              <a:rPr lang="ar-SA" i="1" dirty="0"/>
              <a:t>في </a:t>
            </a:r>
            <a:r>
              <a:rPr lang="en-US" i="1" dirty="0" err="1"/>
              <a:t>الجلسة</a:t>
            </a:r>
            <a:r>
              <a:rPr lang="en-US" i="1" dirty="0"/>
              <a:t> </a:t>
            </a:r>
            <a:r>
              <a:rPr lang="en-US" i="1" dirty="0" err="1"/>
              <a:t>القادمة</a:t>
            </a:r>
            <a:r>
              <a:rPr lang="en-US" i="1" dirty="0"/>
              <a:t> </a:t>
            </a:r>
            <a:r>
              <a:rPr lang="en-US" i="1" dirty="0" err="1"/>
              <a:t>سنقوم</a:t>
            </a:r>
            <a:r>
              <a:rPr lang="ar-SA" i="1" dirty="0"/>
              <a:t> ب</a:t>
            </a:r>
            <a:r>
              <a:rPr lang="en-GB" i="1" dirty="0" err="1"/>
              <a:t>تعلم</a:t>
            </a:r>
            <a:r>
              <a:rPr lang="en-GB" i="1" dirty="0"/>
              <a:t> وممارسة المهارات الأساسية للصحة النفسية والدعم النفسي الاجتماعي</a:t>
            </a:r>
            <a:endParaRPr lang="en-BE" i="1" dirty="0"/>
          </a:p>
        </p:txBody>
      </p:sp>
      <p:sp>
        <p:nvSpPr>
          <p:cNvPr id="6" name="Slide Image Placeholder 5">
            <a:extLst>
              <a:ext uri="{FF2B5EF4-FFF2-40B4-BE49-F238E27FC236}">
                <a16:creationId xmlns:a16="http://schemas.microsoft.com/office/drawing/2014/main" id="{A72B82C1-1375-EAE5-4429-18C4AFFDD3D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7BE88D0-3D4B-4B7B-F8C4-B3769D662F7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33</a:t>
            </a:fld>
            <a:endParaRPr lang="en-US" sz="1200" dirty="0">
              <a:latin typeface="+mn-lt"/>
            </a:endParaRPr>
          </a:p>
        </p:txBody>
      </p:sp>
    </p:spTree>
    <p:extLst>
      <p:ext uri="{BB962C8B-B14F-4D97-AF65-F5344CB8AC3E}">
        <p14:creationId xmlns:p14="http://schemas.microsoft.com/office/powerpoint/2010/main" val="4096561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مدة </a:t>
            </a:r>
            <a:r>
              <a:rPr lang="en-GB" b="1" dirty="0" err="1"/>
              <a:t>الجلسة</a:t>
            </a:r>
            <a:r>
              <a:rPr lang="en-GB" b="1" dirty="0"/>
              <a:t> </a:t>
            </a:r>
            <a:r>
              <a:rPr lang="ar-SA" b="1" dirty="0"/>
              <a:t>٤: ساعة و ٣٠ دقيقة</a:t>
            </a:r>
            <a:endParaRPr lang="en-GB" i="1" dirty="0"/>
          </a:p>
        </p:txBody>
      </p:sp>
      <p:sp>
        <p:nvSpPr>
          <p:cNvPr id="6" name="Slide Image Placeholder 5">
            <a:extLst>
              <a:ext uri="{FF2B5EF4-FFF2-40B4-BE49-F238E27FC236}">
                <a16:creationId xmlns:a16="http://schemas.microsoft.com/office/drawing/2014/main" id="{462CCF9A-EDEB-04D2-AEEB-03D97B5FB80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B114FD4-5E38-812B-B512-5FF2CF1F2A5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34</a:t>
            </a:fld>
            <a:endParaRPr lang="en-US" sz="1200" dirty="0">
              <a:latin typeface="+mn-lt"/>
            </a:endParaRPr>
          </a:p>
        </p:txBody>
      </p:sp>
    </p:spTree>
    <p:extLst>
      <p:ext uri="{BB962C8B-B14F-4D97-AF65-F5344CB8AC3E}">
        <p14:creationId xmlns:p14="http://schemas.microsoft.com/office/powerpoint/2010/main" val="13902395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مناقشة </a:t>
            </a:r>
            <a:r>
              <a:rPr lang="en-GB" b="1" dirty="0" err="1"/>
              <a:t>عامة</a:t>
            </a:r>
            <a:r>
              <a:rPr lang="en-GB" b="1" dirty="0"/>
              <a:t> </a:t>
            </a:r>
            <a:r>
              <a:rPr lang="ar-SA" b="1" dirty="0"/>
              <a:t>(٥ دقائق)</a:t>
            </a:r>
            <a:endParaRPr lang="en-GB" b="1" dirty="0"/>
          </a:p>
          <a:p>
            <a:pPr algn="r" rtl="1"/>
            <a:r>
              <a:rPr lang="en-GB" i="1" dirty="0" err="1"/>
              <a:t>ال</a:t>
            </a:r>
            <a:r>
              <a:rPr lang="ar-SA" i="1" dirty="0"/>
              <a:t>تواصل</a:t>
            </a:r>
            <a:r>
              <a:rPr lang="en-GB" i="1" dirty="0"/>
              <a:t> هي مجموعة واحدة من المهارات التي يجب أيضًا تطبيقها عند تقديم الصحة النفسية والدعم النفسي الاجتماعي</a:t>
            </a:r>
          </a:p>
          <a:p>
            <a:pPr algn="r" rtl="1"/>
            <a:r>
              <a:rPr lang="en-GB" i="1" dirty="0"/>
              <a:t>ما هي المهارات الأخرى التي يحتاج أخصائي الحالة إلى استخدامها عند تقديم الصحة النفسية والدعم النفسي الاجتماعي؟</a:t>
            </a:r>
          </a:p>
          <a:p>
            <a:pPr algn="r" rtl="1"/>
            <a:r>
              <a:rPr lang="en-GB" dirty="0"/>
              <a:t>اكتب الردود على اللوح الورقي</a:t>
            </a:r>
          </a:p>
        </p:txBody>
      </p:sp>
      <p:sp>
        <p:nvSpPr>
          <p:cNvPr id="6" name="Slide Image Placeholder 5">
            <a:extLst>
              <a:ext uri="{FF2B5EF4-FFF2-40B4-BE49-F238E27FC236}">
                <a16:creationId xmlns:a16="http://schemas.microsoft.com/office/drawing/2014/main" id="{748349BE-2455-2D26-5805-1E325EF64D6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9EC9C71-CCA7-0AD6-01CA-61473C3CB44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35</a:t>
            </a:fld>
            <a:endParaRPr lang="en-US" sz="1200" dirty="0">
              <a:latin typeface="+mn-lt"/>
            </a:endParaRPr>
          </a:p>
        </p:txBody>
      </p:sp>
    </p:spTree>
    <p:extLst>
      <p:ext uri="{BB962C8B-B14F-4D97-AF65-F5344CB8AC3E}">
        <p14:creationId xmlns:p14="http://schemas.microsoft.com/office/powerpoint/2010/main" val="31103532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لقد تعلمنا بالفعل - ومارسنا </a:t>
            </a:r>
            <a:r>
              <a:rPr lang="en-GB" i="1" dirty="0" err="1"/>
              <a:t>مهارات</a:t>
            </a:r>
            <a:r>
              <a:rPr lang="en-GB" i="1" dirty="0"/>
              <a:t> </a:t>
            </a:r>
            <a:r>
              <a:rPr lang="en-GB" i="1" dirty="0" err="1"/>
              <a:t>ال</a:t>
            </a:r>
            <a:r>
              <a:rPr lang="ar-SA" i="1" dirty="0"/>
              <a:t>تواصل</a:t>
            </a:r>
            <a:r>
              <a:rPr lang="en-GB" i="1" dirty="0"/>
              <a:t> في </a:t>
            </a:r>
            <a:r>
              <a:rPr lang="en-GB" i="1" dirty="0" err="1"/>
              <a:t>الوحدة</a:t>
            </a:r>
            <a:r>
              <a:rPr lang="en-GB" i="1" dirty="0"/>
              <a:t> </a:t>
            </a:r>
            <a:r>
              <a:rPr lang="ar-SA" i="1" dirty="0"/>
              <a:t>٣</a:t>
            </a:r>
            <a:r>
              <a:rPr lang="en-GB" i="1" dirty="0"/>
              <a:t> حول التواصل مع الأطفال</a:t>
            </a:r>
          </a:p>
          <a:p>
            <a:pPr algn="r" rtl="1"/>
            <a:r>
              <a:rPr lang="en-GB" i="1" dirty="0"/>
              <a:t>خلال هذه الجلسة سوف نتعلم المزيد عن مجموعات مهارات الصحة النفسية والدعم النفسي الاجتماعي المتبقية</a:t>
            </a:r>
            <a:endParaRPr lang="en-BE" i="1" dirty="0"/>
          </a:p>
        </p:txBody>
      </p:sp>
      <p:sp>
        <p:nvSpPr>
          <p:cNvPr id="6" name="Slide Image Placeholder 5">
            <a:extLst>
              <a:ext uri="{FF2B5EF4-FFF2-40B4-BE49-F238E27FC236}">
                <a16:creationId xmlns:a16="http://schemas.microsoft.com/office/drawing/2014/main" id="{B1F79339-A72C-8094-98EC-4EBCCD382B8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704C1CF-46B0-3F41-ADC0-C8E121679DC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36</a:t>
            </a:fld>
            <a:endParaRPr lang="en-US" sz="1200" dirty="0">
              <a:latin typeface="+mn-lt"/>
            </a:endParaRPr>
          </a:p>
        </p:txBody>
      </p:sp>
    </p:spTree>
    <p:extLst>
      <p:ext uri="{BB962C8B-B14F-4D97-AF65-F5344CB8AC3E}">
        <p14:creationId xmlns:p14="http://schemas.microsoft.com/office/powerpoint/2010/main" val="32186520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dirty="0"/>
          </a:p>
          <a:p>
            <a:pPr algn="r" rtl="1"/>
            <a:r>
              <a:rPr lang="en-GB" i="1" dirty="0"/>
              <a:t>إلى جانب </a:t>
            </a:r>
            <a:r>
              <a:rPr lang="en-GB" i="1" dirty="0" err="1"/>
              <a:t>مهارات</a:t>
            </a:r>
            <a:r>
              <a:rPr lang="en-GB" i="1" dirty="0"/>
              <a:t> </a:t>
            </a:r>
            <a:r>
              <a:rPr lang="ar-SA" i="1" dirty="0"/>
              <a:t>التواصل </a:t>
            </a:r>
            <a:r>
              <a:rPr lang="en-GB" i="1" dirty="0" err="1"/>
              <a:t>يجب</a:t>
            </a:r>
            <a:r>
              <a:rPr lang="en-GB" i="1" dirty="0"/>
              <a:t> أن يكون أخصائي الحالة أيضًا قادرًا على </a:t>
            </a:r>
            <a:r>
              <a:rPr lang="en-GB" i="1" dirty="0" err="1"/>
              <a:t>الاستجابة</a:t>
            </a:r>
            <a:r>
              <a:rPr lang="en-GB" i="1" dirty="0"/>
              <a:t> </a:t>
            </a:r>
            <a:r>
              <a:rPr lang="en-GB" i="1" dirty="0" err="1"/>
              <a:t>والتواص</a:t>
            </a:r>
            <a:r>
              <a:rPr lang="ar-SA" i="1" dirty="0"/>
              <a:t>ل</a:t>
            </a:r>
            <a:r>
              <a:rPr lang="en-GB" i="1" dirty="0"/>
              <a:t> </a:t>
            </a:r>
            <a:r>
              <a:rPr lang="ar-SA" i="1" dirty="0"/>
              <a:t>ب</a:t>
            </a:r>
            <a:r>
              <a:rPr lang="en-GB" i="1" dirty="0" err="1"/>
              <a:t>تعاطف</a:t>
            </a:r>
            <a:r>
              <a:rPr lang="en-GB" i="1" dirty="0"/>
              <a:t>.</a:t>
            </a:r>
          </a:p>
          <a:p>
            <a:pPr algn="r" rtl="1"/>
            <a:r>
              <a:rPr lang="en-GB" dirty="0" err="1"/>
              <a:t>عرض</a:t>
            </a:r>
            <a:r>
              <a:rPr lang="en-GB" dirty="0"/>
              <a:t> الشريحة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200" b="1" dirty="0">
                <a:latin typeface="Calibri" panose="020F0502020204030204" pitchFamily="34" charset="0"/>
                <a:cs typeface="Calibri" panose="020F0502020204030204" pitchFamily="34" charset="0"/>
              </a:rPr>
              <a:t>ال</a:t>
            </a:r>
            <a:r>
              <a:rPr lang="en-GB" sz="1200" b="1" dirty="0" err="1">
                <a:latin typeface="Calibri" panose="020F0502020204030204" pitchFamily="34" charset="0"/>
                <a:cs typeface="Calibri" panose="020F0502020204030204" pitchFamily="34" charset="0"/>
              </a:rPr>
              <a:t>أخذ</a:t>
            </a:r>
            <a:r>
              <a:rPr lang="en-GB" sz="1200" b="1" dirty="0">
                <a:latin typeface="Calibri" panose="020F0502020204030204" pitchFamily="34" charset="0"/>
                <a:cs typeface="Calibri" panose="020F0502020204030204" pitchFamily="34" charset="0"/>
              </a:rPr>
              <a:t> </a:t>
            </a:r>
            <a:r>
              <a:rPr lang="ar-SA" sz="1200" b="1" dirty="0">
                <a:latin typeface="Calibri" panose="020F0502020204030204" pitchFamily="34" charset="0"/>
                <a:cs typeface="Calibri" panose="020F0502020204030204" pitchFamily="34" charset="0"/>
              </a:rPr>
              <a:t>بوجهة النظر</a:t>
            </a:r>
            <a:r>
              <a:rPr lang="en-GB" b="1" i="1" dirty="0"/>
              <a:t>:</a:t>
            </a:r>
          </a:p>
          <a:p>
            <a:pPr lvl="1" algn="r" rtl="1"/>
            <a:r>
              <a:rPr lang="en-GB" i="1" dirty="0"/>
              <a:t>هذا يعني أن تكون لديك القدرة على </a:t>
            </a:r>
            <a:r>
              <a:rPr lang="en-GB" i="1" dirty="0" err="1"/>
              <a:t>أخذ</a:t>
            </a:r>
            <a:r>
              <a:rPr lang="en-GB" i="1" dirty="0"/>
              <a:t> </a:t>
            </a:r>
            <a:r>
              <a:rPr lang="ar-SA" i="1" dirty="0"/>
              <a:t>وجهة نظر</a:t>
            </a:r>
            <a:r>
              <a:rPr lang="en-GB" i="1" dirty="0"/>
              <a:t> </a:t>
            </a:r>
            <a:r>
              <a:rPr lang="en-GB" i="1" dirty="0" err="1"/>
              <a:t>شخص</a:t>
            </a:r>
            <a:r>
              <a:rPr lang="en-GB" i="1" dirty="0"/>
              <a:t> </a:t>
            </a:r>
            <a:r>
              <a:rPr lang="en-GB" i="1" dirty="0" err="1"/>
              <a:t>آخر</a:t>
            </a:r>
            <a:r>
              <a:rPr lang="ar-SA" i="1" dirty="0"/>
              <a:t>، </a:t>
            </a:r>
            <a:r>
              <a:rPr lang="en-GB" i="1" dirty="0" err="1"/>
              <a:t>حاول</a:t>
            </a:r>
            <a:r>
              <a:rPr lang="en-GB" i="1" dirty="0"/>
              <a:t> أن تفهم كيف يرون الأشياء.</a:t>
            </a:r>
          </a:p>
          <a:p>
            <a:pPr lvl="1" algn="r" rtl="1"/>
            <a:r>
              <a:rPr lang="en-GB" i="1" dirty="0"/>
              <a:t>يتضمن أيضًا الاعتراف بوجهة نظرهم على أنها حقيقتهم - وعدم فرض منظور </a:t>
            </a:r>
            <a:r>
              <a:rPr lang="en-GB" i="1" dirty="0" err="1"/>
              <a:t>آخر</a:t>
            </a:r>
            <a:r>
              <a:rPr lang="en-GB" i="1" dirty="0"/>
              <a:t> </a:t>
            </a:r>
            <a:r>
              <a:rPr lang="en-GB" i="1" dirty="0" err="1"/>
              <a:t>على</a:t>
            </a:r>
            <a:r>
              <a:rPr lang="en-GB" i="1" dirty="0"/>
              <a:t> سبيل المثال وجهة نظرنا تجاههم.</a:t>
            </a:r>
          </a:p>
          <a:p>
            <a:pPr algn="r" rtl="1"/>
            <a:r>
              <a:rPr lang="en-GB" b="1" i="1" dirty="0"/>
              <a:t>الابتعاد عن الحكم:</a:t>
            </a:r>
          </a:p>
          <a:p>
            <a:pPr lvl="1" algn="r" rtl="1"/>
            <a:r>
              <a:rPr lang="en-US" i="1" dirty="0"/>
              <a:t>حتى عندما تسمع عن قضايا ومشكلات </a:t>
            </a:r>
            <a:r>
              <a:rPr lang="en-US" i="1" dirty="0" err="1"/>
              <a:t>من</a:t>
            </a:r>
            <a:r>
              <a:rPr lang="en-US" i="1" dirty="0"/>
              <a:t> </a:t>
            </a:r>
            <a:r>
              <a:rPr lang="en-US" i="1" dirty="0" err="1"/>
              <a:t>ال</a:t>
            </a:r>
            <a:r>
              <a:rPr lang="ar-SA" i="1" dirty="0"/>
              <a:t>مستفيدين</a:t>
            </a:r>
            <a:r>
              <a:rPr lang="en-US" i="1" dirty="0"/>
              <a:t> تتحدى معاييرك </a:t>
            </a:r>
            <a:r>
              <a:rPr lang="en-US" i="1" dirty="0" err="1"/>
              <a:t>الأخلاقية</a:t>
            </a:r>
            <a:r>
              <a:rPr lang="en-US" i="1" dirty="0"/>
              <a:t> </a:t>
            </a:r>
            <a:r>
              <a:rPr lang="en-US" i="1" dirty="0" err="1"/>
              <a:t>ومواقفك</a:t>
            </a:r>
            <a:r>
              <a:rPr lang="ar-SA" i="1" dirty="0"/>
              <a:t>، </a:t>
            </a:r>
            <a:r>
              <a:rPr lang="en-US" i="1" dirty="0" err="1"/>
              <a:t>لا</a:t>
            </a:r>
            <a:r>
              <a:rPr lang="en-US" i="1" dirty="0"/>
              <a:t> تحكم بشكل غير عادل </a:t>
            </a:r>
            <a:r>
              <a:rPr lang="en-US" i="1" dirty="0" err="1"/>
              <a:t>على</a:t>
            </a:r>
            <a:r>
              <a:rPr lang="en-US" i="1" dirty="0"/>
              <a:t> </a:t>
            </a:r>
            <a:r>
              <a:rPr lang="en-US" i="1" dirty="0" err="1"/>
              <a:t>ال</a:t>
            </a:r>
            <a:r>
              <a:rPr lang="ar-SA" i="1" dirty="0"/>
              <a:t>مستفيد</a:t>
            </a:r>
            <a:r>
              <a:rPr lang="en-US" i="1" dirty="0"/>
              <a:t> بناءً على تصوراتك ومعتقداتك.</a:t>
            </a:r>
          </a:p>
          <a:p>
            <a:pPr lvl="1" algn="r" rtl="1"/>
            <a:r>
              <a:rPr lang="en-US" i="1" dirty="0"/>
              <a:t>حتى إذا كنت لا توافق على قراراتهم </a:t>
            </a:r>
            <a:r>
              <a:rPr lang="en-US" i="1" dirty="0" err="1"/>
              <a:t>أو</a:t>
            </a:r>
            <a:r>
              <a:rPr lang="en-US" i="1" dirty="0"/>
              <a:t> </a:t>
            </a:r>
            <a:r>
              <a:rPr lang="en-US" i="1" dirty="0" err="1"/>
              <a:t>معتقداتهم</a:t>
            </a:r>
            <a:r>
              <a:rPr lang="ar-SA" i="1" dirty="0"/>
              <a:t>، </a:t>
            </a:r>
            <a:r>
              <a:rPr lang="en-US" i="1" dirty="0" err="1"/>
              <a:t>فأنت</a:t>
            </a:r>
            <a:r>
              <a:rPr lang="en-US" i="1" dirty="0"/>
              <a:t> بحاجة إلى التعرف على صحة مشاعرهم وردود أفعالهم وتجاربهم.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sz="1200" b="1" dirty="0">
                <a:latin typeface="Calibri" panose="020F0502020204030204" pitchFamily="34" charset="0"/>
                <a:cs typeface="Calibri" panose="020F0502020204030204" pitchFamily="34" charset="0"/>
              </a:rPr>
              <a:t>ال</a:t>
            </a:r>
            <a:r>
              <a:rPr lang="en-GB" sz="1200" b="1" dirty="0" err="1">
                <a:latin typeface="Calibri" panose="020F0502020204030204" pitchFamily="34" charset="0"/>
                <a:cs typeface="Calibri" panose="020F0502020204030204" pitchFamily="34" charset="0"/>
              </a:rPr>
              <a:t>تعرف</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على</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مشاعر</a:t>
            </a:r>
            <a:r>
              <a:rPr lang="en-GB" sz="1200" b="1" dirty="0">
                <a:latin typeface="Calibri" panose="020F0502020204030204" pitchFamily="34" charset="0"/>
                <a:cs typeface="Calibri" panose="020F0502020204030204" pitchFamily="34" charset="0"/>
              </a:rPr>
              <a:t> </a:t>
            </a:r>
            <a:r>
              <a:rPr lang="en-GB" sz="1200" b="1" dirty="0" err="1">
                <a:latin typeface="Calibri" panose="020F0502020204030204" pitchFamily="34" charset="0"/>
                <a:cs typeface="Calibri" panose="020F0502020204030204" pitchFamily="34" charset="0"/>
              </a:rPr>
              <a:t>الآخرين</a:t>
            </a:r>
            <a:r>
              <a:rPr lang="en-GB" b="1" i="1" dirty="0"/>
              <a:t>:</a:t>
            </a:r>
          </a:p>
          <a:p>
            <a:pPr lvl="1" algn="r" rtl="1"/>
            <a:r>
              <a:rPr lang="en-GB" i="1" dirty="0"/>
              <a:t>في بعض الأحيان قد يشارك الطفل ما يشعر </a:t>
            </a:r>
            <a:r>
              <a:rPr lang="en-GB" i="1" dirty="0" err="1"/>
              <a:t>به</a:t>
            </a:r>
            <a:r>
              <a:rPr lang="en-GB" i="1" dirty="0"/>
              <a:t> </a:t>
            </a:r>
            <a:r>
              <a:rPr lang="en-GB" i="1" dirty="0" err="1"/>
              <a:t>ولكن</a:t>
            </a:r>
            <a:r>
              <a:rPr lang="en-GB" i="1" dirty="0"/>
              <a:t> إذا لم يكن الأمر كذلك.</a:t>
            </a:r>
          </a:p>
          <a:p>
            <a:pPr lvl="1" algn="r" rtl="1"/>
            <a:r>
              <a:rPr lang="en-GB" i="1" dirty="0" err="1"/>
              <a:t>يمكن</a:t>
            </a:r>
            <a:r>
              <a:rPr lang="en-GB" i="1" dirty="0"/>
              <a:t> </a:t>
            </a:r>
            <a:r>
              <a:rPr lang="ar-SA" i="1" dirty="0"/>
              <a:t>ل</a:t>
            </a:r>
            <a:r>
              <a:rPr lang="en-GB" i="1" dirty="0" err="1"/>
              <a:t>أخصائي</a:t>
            </a:r>
            <a:r>
              <a:rPr lang="en-GB" i="1" dirty="0"/>
              <a:t> </a:t>
            </a:r>
            <a:r>
              <a:rPr lang="en-GB" i="1" dirty="0" err="1"/>
              <a:t>الحالة</a:t>
            </a:r>
            <a:r>
              <a:rPr lang="en-GB" i="1" dirty="0"/>
              <a:t> </a:t>
            </a:r>
            <a:r>
              <a:rPr lang="en-GB" i="1" dirty="0" err="1"/>
              <a:t>أن</a:t>
            </a:r>
            <a:r>
              <a:rPr lang="en-GB" i="1" dirty="0"/>
              <a:t> يتعرف على ما يشعر به الطفل بناءً على نبرة </a:t>
            </a:r>
            <a:r>
              <a:rPr lang="en-GB" i="1" dirty="0" err="1"/>
              <a:t>الصوت</a:t>
            </a:r>
            <a:r>
              <a:rPr lang="en-GB" i="1" dirty="0"/>
              <a:t> </a:t>
            </a:r>
            <a:r>
              <a:rPr lang="en-GB" i="1" dirty="0" err="1"/>
              <a:t>وال</a:t>
            </a:r>
            <a:r>
              <a:rPr lang="ar-SA" i="1" dirty="0"/>
              <a:t>وضعية</a:t>
            </a:r>
            <a:r>
              <a:rPr lang="en-GB" i="1" dirty="0"/>
              <a:t> وتعبيرات الوجه</a:t>
            </a:r>
          </a:p>
          <a:p>
            <a:pPr algn="r" rtl="1"/>
            <a:r>
              <a:rPr lang="en-GB" b="1" i="1" dirty="0" err="1"/>
              <a:t>إعادة</a:t>
            </a:r>
            <a:r>
              <a:rPr lang="en-GB" b="1" i="1" dirty="0"/>
              <a:t> </a:t>
            </a:r>
            <a:r>
              <a:rPr lang="ar-SA" b="1" i="1" dirty="0"/>
              <a:t>إيصال</a:t>
            </a:r>
            <a:r>
              <a:rPr lang="en-GB" b="1" i="1" dirty="0"/>
              <a:t> المشاعر التي تراها:</a:t>
            </a:r>
          </a:p>
          <a:p>
            <a:pPr lvl="1" algn="r" rtl="1"/>
            <a:r>
              <a:rPr lang="en-GB" i="1" dirty="0"/>
              <a:t>لا تتضمن </a:t>
            </a:r>
            <a:r>
              <a:rPr lang="en-GB" i="1" dirty="0" err="1"/>
              <a:t>إعادة</a:t>
            </a:r>
            <a:r>
              <a:rPr lang="en-GB" i="1" dirty="0"/>
              <a:t> </a:t>
            </a:r>
            <a:r>
              <a:rPr lang="ar-SA" i="1" dirty="0"/>
              <a:t>إيصال</a:t>
            </a:r>
            <a:r>
              <a:rPr lang="en-GB" i="1" dirty="0"/>
              <a:t> المشاعر التي تراها افتراض ما يشعر به الشخص.</a:t>
            </a:r>
          </a:p>
          <a:p>
            <a:pPr lvl="1" algn="r" rtl="1"/>
            <a:r>
              <a:rPr lang="en-GB" i="1" dirty="0"/>
              <a:t>بدلاً من </a:t>
            </a:r>
            <a:r>
              <a:rPr lang="en-GB" i="1" dirty="0" err="1"/>
              <a:t>ذلك</a:t>
            </a:r>
            <a:r>
              <a:rPr lang="en-GB" i="1" dirty="0"/>
              <a:t> </a:t>
            </a:r>
            <a:r>
              <a:rPr lang="ar-SA" i="1" dirty="0"/>
              <a:t>، </a:t>
            </a:r>
            <a:r>
              <a:rPr lang="en-GB" i="1" dirty="0" err="1"/>
              <a:t>حاول</a:t>
            </a:r>
            <a:r>
              <a:rPr lang="en-GB" i="1" dirty="0"/>
              <a:t> إيصال أنك </a:t>
            </a:r>
            <a:r>
              <a:rPr lang="en-GB" i="1" dirty="0" err="1"/>
              <a:t>تفهم</a:t>
            </a:r>
            <a:r>
              <a:rPr lang="en-GB" i="1" dirty="0"/>
              <a:t> </a:t>
            </a:r>
            <a:r>
              <a:rPr lang="ar-SA" i="1" dirty="0"/>
              <a:t>ما يعنون</a:t>
            </a:r>
            <a:r>
              <a:rPr lang="en-GB" i="1" dirty="0"/>
              <a:t> </a:t>
            </a:r>
            <a:r>
              <a:rPr lang="en-GB" i="1" dirty="0" err="1"/>
              <a:t>و</a:t>
            </a:r>
            <a:r>
              <a:rPr lang="ar-SA" i="1" dirty="0" err="1"/>
              <a:t>ت</a:t>
            </a:r>
            <a:r>
              <a:rPr lang="en-GB" i="1" dirty="0" err="1"/>
              <a:t>تحقق</a:t>
            </a:r>
            <a:r>
              <a:rPr lang="en-GB" i="1" dirty="0"/>
              <a:t> من شعورهم وتجربتهم.</a:t>
            </a:r>
          </a:p>
          <a:p>
            <a:pPr lvl="1" algn="r" rtl="1"/>
            <a:r>
              <a:rPr lang="en-GB" i="1" dirty="0"/>
              <a:t>على </a:t>
            </a:r>
            <a:r>
              <a:rPr lang="en-GB" i="1" dirty="0" err="1"/>
              <a:t>سبيل</a:t>
            </a:r>
            <a:r>
              <a:rPr lang="en-GB" i="1" dirty="0"/>
              <a:t> </a:t>
            </a:r>
            <a:r>
              <a:rPr lang="en-GB" i="1" dirty="0" err="1"/>
              <a:t>المثال</a:t>
            </a:r>
            <a:r>
              <a:rPr lang="ar-SA" i="1" dirty="0"/>
              <a:t>، </a:t>
            </a:r>
            <a:r>
              <a:rPr lang="en-GB" i="1" dirty="0" err="1"/>
              <a:t>يمكنك</a:t>
            </a:r>
            <a:r>
              <a:rPr lang="en-GB" i="1" dirty="0"/>
              <a:t> أن تقول "يجب أن يكون ذلك صعبًا حقًا ..." أو "من الطبيعي تمامًا أن تشعر بالغضب حيال ذلك"</a:t>
            </a:r>
          </a:p>
        </p:txBody>
      </p:sp>
      <p:sp>
        <p:nvSpPr>
          <p:cNvPr id="6" name="Slide Image Placeholder 5">
            <a:extLst>
              <a:ext uri="{FF2B5EF4-FFF2-40B4-BE49-F238E27FC236}">
                <a16:creationId xmlns:a16="http://schemas.microsoft.com/office/drawing/2014/main" id="{9DBA2BA0-6961-4D30-44A5-C927962B92F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1F318C4-759D-F3F7-B388-583432F0A7A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37</a:t>
            </a:fld>
            <a:endParaRPr lang="en-US" sz="1200" dirty="0">
              <a:latin typeface="+mn-lt"/>
            </a:endParaRPr>
          </a:p>
        </p:txBody>
      </p:sp>
    </p:spTree>
    <p:extLst>
      <p:ext uri="{BB962C8B-B14F-4D97-AF65-F5344CB8AC3E}">
        <p14:creationId xmlns:p14="http://schemas.microsoft.com/office/powerpoint/2010/main" val="16896144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US" i="1" dirty="0" err="1"/>
              <a:t>سنناقش</a:t>
            </a:r>
            <a:r>
              <a:rPr lang="en-US" i="1" dirty="0"/>
              <a:t> </a:t>
            </a:r>
            <a:r>
              <a:rPr lang="ar-SA" i="1" dirty="0"/>
              <a:t>٤</a:t>
            </a:r>
            <a:r>
              <a:rPr lang="en-US" i="1" dirty="0"/>
              <a:t> تقنيات مهمة عند الاستجابة بتعاطف.</a:t>
            </a:r>
          </a:p>
          <a:p>
            <a:pPr algn="r" rtl="1"/>
            <a:r>
              <a:rPr lang="en-US" dirty="0"/>
              <a:t>التطبيع</a:t>
            </a:r>
            <a:endParaRPr lang="en-GB" dirty="0"/>
          </a:p>
          <a:p>
            <a:pPr lvl="1" algn="r" rtl="1"/>
            <a:r>
              <a:rPr lang="en-US" i="1" dirty="0"/>
              <a:t>هل يعرف أحد ما معنى التطبيع؟</a:t>
            </a:r>
          </a:p>
          <a:p>
            <a:pPr lvl="1" algn="r" rtl="1"/>
            <a:r>
              <a:rPr lang="en-US" i="1" dirty="0"/>
              <a:t>التطبيع </a:t>
            </a:r>
            <a:r>
              <a:rPr lang="en-US" b="1" i="1" dirty="0"/>
              <a:t>لا يعني </a:t>
            </a:r>
            <a:r>
              <a:rPr lang="en-US" i="1" dirty="0"/>
              <a:t>أننا نصنف رد الفعل بأنه طبيعي أم لا. هذا يعني أننا نطمئن الطفل أن رد فعلهم شائع.</a:t>
            </a:r>
          </a:p>
          <a:p>
            <a:pPr lvl="1" algn="r" rtl="1"/>
            <a:r>
              <a:rPr lang="en-US" i="1" dirty="0"/>
              <a:t>يجب أن يعرف الأطفال أن ردود أفعالهم مفهومة </a:t>
            </a:r>
            <a:r>
              <a:rPr lang="en-US" i="1" dirty="0" err="1"/>
              <a:t>وإنسانية</a:t>
            </a:r>
            <a:r>
              <a:rPr lang="en-US" i="1" dirty="0"/>
              <a:t> </a:t>
            </a:r>
            <a:r>
              <a:rPr lang="ar-SA" i="1" dirty="0"/>
              <a:t>خاصة عندما يكون العديد من الأطفال في حيرة من أمرهم بشأن ردود أفعالهم ومشاعرهم.</a:t>
            </a:r>
          </a:p>
          <a:p>
            <a:pPr lvl="1" algn="r" rtl="1"/>
            <a:r>
              <a:rPr lang="en-US" i="1" dirty="0" err="1"/>
              <a:t>من</a:t>
            </a:r>
            <a:r>
              <a:rPr lang="en-US" i="1" dirty="0"/>
              <a:t> </a:t>
            </a:r>
            <a:r>
              <a:rPr lang="en-US" i="1" dirty="0" err="1"/>
              <a:t>خلال</a:t>
            </a:r>
            <a:r>
              <a:rPr lang="en-US" i="1" dirty="0"/>
              <a:t> </a:t>
            </a:r>
            <a:r>
              <a:rPr lang="en-US" i="1" dirty="0" err="1"/>
              <a:t>التطبيع</a:t>
            </a:r>
            <a:r>
              <a:rPr lang="ar-SA" i="1" dirty="0"/>
              <a:t>، </a:t>
            </a:r>
            <a:r>
              <a:rPr lang="en-US" i="1" dirty="0" err="1"/>
              <a:t>يمكنك</a:t>
            </a:r>
            <a:r>
              <a:rPr lang="en-US" i="1" dirty="0"/>
              <a:t> طمأنة الأطفال بأن ما يشعرون به طبيعي بالنظر </a:t>
            </a:r>
            <a:r>
              <a:rPr lang="en-US" i="1" dirty="0" err="1"/>
              <a:t>إلى</a:t>
            </a:r>
            <a:r>
              <a:rPr lang="en-US" i="1" dirty="0"/>
              <a:t> </a:t>
            </a:r>
            <a:r>
              <a:rPr lang="en-US" i="1" dirty="0" err="1"/>
              <a:t>الحادث</a:t>
            </a:r>
            <a:r>
              <a:rPr lang="ar-SA" i="1" dirty="0" err="1"/>
              <a:t>ة</a:t>
            </a:r>
            <a:r>
              <a:rPr lang="en-US" i="1" dirty="0"/>
              <a:t> / الأزمة التي مروا بها للتو.</a:t>
            </a:r>
          </a:p>
          <a:p>
            <a:pPr algn="r" rtl="1"/>
            <a:r>
              <a:rPr lang="ar-SA" dirty="0"/>
              <a:t>ال</a:t>
            </a:r>
            <a:r>
              <a:rPr lang="en-US" dirty="0" err="1"/>
              <a:t>تصديق</a:t>
            </a:r>
            <a:endParaRPr lang="en-GB" dirty="0"/>
          </a:p>
          <a:p>
            <a:pPr lvl="1" algn="r" rtl="1"/>
            <a:r>
              <a:rPr lang="en-US" i="1" dirty="0" err="1"/>
              <a:t>هل</a:t>
            </a:r>
            <a:r>
              <a:rPr lang="en-US" i="1" dirty="0"/>
              <a:t> </a:t>
            </a:r>
            <a:r>
              <a:rPr lang="en-US" i="1" dirty="0" err="1"/>
              <a:t>يعرف</a:t>
            </a:r>
            <a:r>
              <a:rPr lang="en-US" i="1" dirty="0"/>
              <a:t> </a:t>
            </a:r>
            <a:r>
              <a:rPr lang="en-US" i="1" dirty="0" err="1"/>
              <a:t>أحد</a:t>
            </a:r>
            <a:r>
              <a:rPr lang="en-US" i="1" dirty="0"/>
              <a:t> </a:t>
            </a:r>
            <a:r>
              <a:rPr lang="en-US" i="1" dirty="0" err="1"/>
              <a:t>ماذا</a:t>
            </a:r>
            <a:r>
              <a:rPr lang="en-US" i="1" dirty="0"/>
              <a:t> </a:t>
            </a:r>
            <a:r>
              <a:rPr lang="en-US" i="1" dirty="0" err="1"/>
              <a:t>يعني</a:t>
            </a:r>
            <a:r>
              <a:rPr lang="en-US" i="1" dirty="0"/>
              <a:t> </a:t>
            </a:r>
            <a:r>
              <a:rPr lang="en-US" i="1" dirty="0" err="1"/>
              <a:t>ال</a:t>
            </a:r>
            <a:r>
              <a:rPr lang="ar-SA" i="1" dirty="0"/>
              <a:t>تصديق</a:t>
            </a:r>
            <a:r>
              <a:rPr lang="en-US" i="1" dirty="0"/>
              <a:t>؟</a:t>
            </a:r>
          </a:p>
          <a:p>
            <a:pPr lvl="1" algn="r" rtl="1"/>
            <a:r>
              <a:rPr lang="en-US" i="1" dirty="0"/>
              <a:t>المصادقة تعني أنك تتعرف بشكل صريح على آراء وأفكار شخص آخر </a:t>
            </a:r>
            <a:r>
              <a:rPr lang="en-US" i="1" dirty="0" err="1"/>
              <a:t>وتقبلها</a:t>
            </a:r>
            <a:r>
              <a:rPr lang="en-US" i="1" dirty="0"/>
              <a:t> </a:t>
            </a:r>
            <a:r>
              <a:rPr lang="en-US" i="1" dirty="0" err="1"/>
              <a:t>وتؤكد</a:t>
            </a:r>
            <a:r>
              <a:rPr lang="en-US" i="1" dirty="0"/>
              <a:t> صحتها على أنها الحقيقة.</a:t>
            </a:r>
          </a:p>
          <a:p>
            <a:pPr lvl="1" algn="r" rtl="1"/>
            <a:r>
              <a:rPr lang="en-US" i="1" dirty="0"/>
              <a:t>أنت </a:t>
            </a:r>
            <a:r>
              <a:rPr lang="en-US" i="1" dirty="0" err="1"/>
              <a:t>تعبر</a:t>
            </a:r>
            <a:r>
              <a:rPr lang="en-US" i="1" dirty="0"/>
              <a:t> </a:t>
            </a:r>
            <a:r>
              <a:rPr lang="en-US" i="1" dirty="0" err="1"/>
              <a:t>عن</a:t>
            </a:r>
            <a:r>
              <a:rPr lang="ar-SA" i="1" dirty="0"/>
              <a:t> أن</a:t>
            </a:r>
            <a:r>
              <a:rPr lang="en-US" i="1" dirty="0"/>
              <a:t> مشاعرهم وسلوكياتهم مفهومة.</a:t>
            </a:r>
          </a:p>
          <a:p>
            <a:pPr algn="r" rtl="1"/>
            <a:r>
              <a:rPr lang="ar-SA" dirty="0"/>
              <a:t>ال</a:t>
            </a:r>
            <a:r>
              <a:rPr lang="en-US" dirty="0" err="1"/>
              <a:t>تعميم</a:t>
            </a:r>
            <a:endParaRPr lang="en-GB" dirty="0"/>
          </a:p>
          <a:p>
            <a:pPr lvl="1" algn="r" rtl="1"/>
            <a:r>
              <a:rPr lang="en-US" i="1" dirty="0" err="1"/>
              <a:t>هل</a:t>
            </a:r>
            <a:r>
              <a:rPr lang="en-US" i="1" dirty="0"/>
              <a:t> </a:t>
            </a:r>
            <a:r>
              <a:rPr lang="en-US" i="1" dirty="0" err="1"/>
              <a:t>يعرف</a:t>
            </a:r>
            <a:r>
              <a:rPr lang="en-US" i="1" dirty="0"/>
              <a:t> </a:t>
            </a:r>
            <a:r>
              <a:rPr lang="en-US" i="1" dirty="0" err="1"/>
              <a:t>أحد</a:t>
            </a:r>
            <a:r>
              <a:rPr lang="en-US" i="1" dirty="0"/>
              <a:t> </a:t>
            </a:r>
            <a:r>
              <a:rPr lang="en-US" i="1" dirty="0" err="1"/>
              <a:t>ماذا</a:t>
            </a:r>
            <a:r>
              <a:rPr lang="en-US" i="1" dirty="0"/>
              <a:t> </a:t>
            </a:r>
            <a:r>
              <a:rPr lang="en-US" i="1" dirty="0" err="1"/>
              <a:t>يعني</a:t>
            </a:r>
            <a:r>
              <a:rPr lang="en-US" i="1" dirty="0"/>
              <a:t> </a:t>
            </a:r>
            <a:r>
              <a:rPr lang="en-US" dirty="0" err="1"/>
              <a:t>التعميم</a:t>
            </a:r>
            <a:r>
              <a:rPr lang="en-US" dirty="0"/>
              <a:t>؟</a:t>
            </a:r>
          </a:p>
          <a:p>
            <a:pPr lvl="1" algn="r" rtl="1"/>
            <a:r>
              <a:rPr lang="en-US" i="1" dirty="0"/>
              <a:t>نريد توسيع المنظور للتأكد من أن الطفل يدرك أن العديد من الأطفال الآخرين يتشاركون نفس ردود الفعل.</a:t>
            </a:r>
          </a:p>
          <a:p>
            <a:pPr lvl="1" algn="r" rtl="1"/>
            <a:r>
              <a:rPr lang="en-US" i="1" dirty="0"/>
              <a:t>يمكنك القيام بذلك دون تجاهل تجربتهم الفردية.</a:t>
            </a:r>
          </a:p>
          <a:p>
            <a:pPr lvl="1" algn="r" rtl="1"/>
            <a:r>
              <a:rPr lang="en-US" i="1" dirty="0"/>
              <a:t>لكنك تقول إنهم ليسوا الوحيدين الذين يمرون </a:t>
            </a:r>
            <a:r>
              <a:rPr lang="en-US" i="1" dirty="0" err="1"/>
              <a:t>بهذا</a:t>
            </a:r>
            <a:r>
              <a:rPr lang="en-US" i="1" dirty="0"/>
              <a:t> </a:t>
            </a:r>
            <a:r>
              <a:rPr lang="en-US" i="1" dirty="0" err="1"/>
              <a:t>لتقليل</a:t>
            </a:r>
            <a:r>
              <a:rPr lang="en-US" i="1" dirty="0"/>
              <a:t> الشعور بالعزلة. هم ليسوا وحدهم في هذا.</a:t>
            </a:r>
            <a:endParaRPr lang="en-GB" i="1" dirty="0"/>
          </a:p>
          <a:p>
            <a:pPr algn="r" rtl="1"/>
            <a:r>
              <a:rPr lang="en-GB" dirty="0"/>
              <a:t>مواجهة الذنب</a:t>
            </a:r>
          </a:p>
          <a:p>
            <a:pPr lvl="1" algn="r" rtl="1"/>
            <a:r>
              <a:rPr lang="en-GB" i="1" dirty="0" err="1"/>
              <a:t>أخيرًا</a:t>
            </a:r>
            <a:r>
              <a:rPr lang="ar-SA" i="1" dirty="0"/>
              <a:t>، </a:t>
            </a:r>
            <a:r>
              <a:rPr lang="en-GB" i="1" dirty="0" err="1"/>
              <a:t>قد</a:t>
            </a:r>
            <a:r>
              <a:rPr lang="en-GB" i="1" dirty="0"/>
              <a:t> يكون من المهم الإشارة صراحةً إلى أنه ليس خطأ الطفل وأنه لا ينبغي أن يشعر بالذنب لما حدث.</a:t>
            </a:r>
          </a:p>
          <a:p>
            <a:pPr lvl="1" algn="r" rtl="1"/>
            <a:r>
              <a:rPr lang="en-GB" i="1" dirty="0"/>
              <a:t>ستحاول مواجهة شعورهم بالذنب.</a:t>
            </a:r>
            <a:endParaRPr lang="en-US" i="1" dirty="0"/>
          </a:p>
        </p:txBody>
      </p:sp>
      <p:sp>
        <p:nvSpPr>
          <p:cNvPr id="6" name="Slide Image Placeholder 5">
            <a:extLst>
              <a:ext uri="{FF2B5EF4-FFF2-40B4-BE49-F238E27FC236}">
                <a16:creationId xmlns:a16="http://schemas.microsoft.com/office/drawing/2014/main" id="{046DA9ED-1949-7E11-F76C-360DC2540F6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7608343-A6D4-4EAD-3971-262A359A0C6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38</a:t>
            </a:fld>
            <a:endParaRPr lang="en-US" sz="1200" dirty="0">
              <a:latin typeface="+mn-lt"/>
            </a:endParaRPr>
          </a:p>
        </p:txBody>
      </p:sp>
    </p:spTree>
    <p:extLst>
      <p:ext uri="{BB962C8B-B14F-4D97-AF65-F5344CB8AC3E}">
        <p14:creationId xmlns:p14="http://schemas.microsoft.com/office/powerpoint/2010/main" val="29508220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sz="1100" b="1" dirty="0"/>
              <a:t>مقدمة</a:t>
            </a:r>
          </a:p>
          <a:p>
            <a:pPr algn="r" rtl="1"/>
            <a:r>
              <a:rPr lang="en-GB" sz="1100" dirty="0"/>
              <a:t>قسّم المشاركين إلى أزواج</a:t>
            </a:r>
          </a:p>
          <a:p>
            <a:pPr algn="r" rtl="1"/>
            <a:r>
              <a:rPr lang="en-GB" sz="1100" i="1" dirty="0"/>
              <a:t>حدد مع شريكك من الذي يلعب </a:t>
            </a:r>
            <a:r>
              <a:rPr lang="en-GB" sz="1100" i="1" dirty="0" err="1"/>
              <a:t>دور</a:t>
            </a:r>
            <a:r>
              <a:rPr lang="en-GB" sz="1100" i="1" dirty="0"/>
              <a:t> </a:t>
            </a:r>
            <a:r>
              <a:rPr lang="en-GB" sz="1100" i="1" dirty="0" err="1"/>
              <a:t>أمينة</a:t>
            </a:r>
            <a:r>
              <a:rPr lang="en-GB" sz="1100" i="1" dirty="0"/>
              <a:t> </a:t>
            </a:r>
            <a:r>
              <a:rPr lang="en-GB" sz="1100" i="1" dirty="0" err="1"/>
              <a:t>الطفل</a:t>
            </a:r>
            <a:r>
              <a:rPr lang="ar-SA" sz="1100" i="1" dirty="0" err="1"/>
              <a:t>ة</a:t>
            </a:r>
            <a:r>
              <a:rPr lang="en-GB" sz="1100" i="1" dirty="0"/>
              <a:t> ومن </a:t>
            </a:r>
            <a:r>
              <a:rPr lang="en-GB" sz="1100" i="1" dirty="0" err="1"/>
              <a:t>سيكون</a:t>
            </a:r>
            <a:r>
              <a:rPr lang="en-GB" sz="1100" i="1" dirty="0"/>
              <a:t> </a:t>
            </a:r>
            <a:r>
              <a:rPr lang="ar-SA" sz="1100" i="1" dirty="0"/>
              <a:t>أخصائي</a:t>
            </a:r>
            <a:r>
              <a:rPr lang="en-GB" sz="1100" i="1" dirty="0"/>
              <a:t> الحالة</a:t>
            </a:r>
            <a:endParaRPr lang="en-GB" sz="1100" dirty="0"/>
          </a:p>
          <a:p>
            <a:pPr algn="r" rtl="1"/>
            <a:r>
              <a:rPr lang="en-GB" sz="1100" dirty="0"/>
              <a:t>دور أمينة</a:t>
            </a:r>
            <a:endParaRPr lang="en-GB" sz="1100" i="1" dirty="0"/>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توجيه </a:t>
            </a:r>
            <a:r>
              <a:rPr lang="en-GB" sz="1100" dirty="0" err="1"/>
              <a:t>المشاركين</a:t>
            </a:r>
            <a:r>
              <a:rPr lang="en-GB" sz="1100" dirty="0"/>
              <a:t> </a:t>
            </a:r>
            <a:r>
              <a:rPr lang="en-GB" sz="1100" dirty="0" err="1"/>
              <a:t>إلى</a:t>
            </a:r>
            <a:r>
              <a:rPr lang="ar-SA" sz="1100" dirty="0"/>
              <a:t> </a:t>
            </a:r>
            <a:r>
              <a:rPr lang="ar-SA" sz="1100" b="1" dirty="0"/>
              <a:t>دليل العمل ال</a:t>
            </a:r>
            <a:r>
              <a:rPr lang="en-GB" sz="1100" b="1" dirty="0" err="1"/>
              <a:t>صفحة</a:t>
            </a:r>
            <a:r>
              <a:rPr lang="ar-SA" sz="1100" b="1" dirty="0"/>
              <a:t> ٦٥</a:t>
            </a:r>
            <a:r>
              <a:rPr lang="en-GB" sz="1100" b="1" dirty="0"/>
              <a:t> : </a:t>
            </a:r>
            <a:r>
              <a:rPr lang="ar-SA" sz="1100" b="1" dirty="0"/>
              <a:t> لعب أدوار</a:t>
            </a:r>
            <a:r>
              <a:rPr lang="en-GB" sz="1100" b="1" dirty="0">
                <a:latin typeface="Calibri" panose="020F0502020204030204" pitchFamily="34" charset="0"/>
                <a:cs typeface="Calibri" panose="020F0502020204030204" pitchFamily="34" charset="0"/>
              </a:rPr>
              <a:t> </a:t>
            </a:r>
            <a:r>
              <a:rPr lang="ar-SA" sz="1100" b="1" dirty="0">
                <a:latin typeface="Calibri" panose="020F0502020204030204" pitchFamily="34" charset="0"/>
                <a:cs typeface="Calibri" panose="020F0502020204030204" pitchFamily="34" charset="0"/>
              </a:rPr>
              <a:t>الاستجابة</a:t>
            </a:r>
            <a:r>
              <a:rPr lang="en-GB" sz="1100" b="1" dirty="0">
                <a:latin typeface="Calibri" panose="020F0502020204030204" pitchFamily="34" charset="0"/>
                <a:cs typeface="Calibri" panose="020F0502020204030204" pitchFamily="34" charset="0"/>
              </a:rPr>
              <a:t> </a:t>
            </a:r>
            <a:r>
              <a:rPr lang="en-GB" sz="1100" b="1" dirty="0" err="1">
                <a:latin typeface="Calibri" panose="020F0502020204030204" pitchFamily="34" charset="0"/>
                <a:cs typeface="Calibri" panose="020F0502020204030204" pitchFamily="34" charset="0"/>
              </a:rPr>
              <a:t>بتعاطف</a:t>
            </a:r>
            <a:endParaRPr lang="ar-SA" sz="1100" b="1" dirty="0">
              <a:latin typeface="Calibri" panose="020F0502020204030204" pitchFamily="34" charset="0"/>
              <a:cs typeface="Calibri" panose="020F0502020204030204" pitchFamily="34" charset="0"/>
            </a:endParaRPr>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err="1"/>
              <a:t>يجب</a:t>
            </a:r>
            <a:r>
              <a:rPr lang="en-GB" sz="1100" dirty="0"/>
              <a:t> أن يستخدم نصف لاعبي دور أمينة </a:t>
            </a:r>
            <a:r>
              <a:rPr lang="en-GB" sz="1100" dirty="0" err="1"/>
              <a:t>السيناريو</a:t>
            </a:r>
            <a:r>
              <a:rPr lang="en-GB" sz="1100" dirty="0"/>
              <a:t> </a:t>
            </a:r>
            <a:r>
              <a:rPr lang="ar-SA" sz="1100" dirty="0"/>
              <a:t>١</a:t>
            </a:r>
            <a:endParaRPr lang="en-GB" sz="1100" dirty="0"/>
          </a:p>
          <a:p>
            <a:pPr lvl="1" algn="r" rtl="1"/>
            <a:r>
              <a:rPr lang="en-GB" sz="1100" dirty="0"/>
              <a:t>يجب أن يستخدم النصف الآخر </a:t>
            </a:r>
            <a:r>
              <a:rPr lang="en-GB" sz="1100" dirty="0" err="1"/>
              <a:t>السيناريو</a:t>
            </a:r>
            <a:r>
              <a:rPr lang="en-GB" sz="1100" dirty="0"/>
              <a:t> </a:t>
            </a:r>
            <a:r>
              <a:rPr lang="ar-SA" sz="1100" dirty="0"/>
              <a:t>٢</a:t>
            </a:r>
            <a:endParaRPr lang="en-GB" sz="1100" dirty="0"/>
          </a:p>
          <a:p>
            <a:pPr lvl="1" algn="r" rtl="1"/>
            <a:r>
              <a:rPr lang="en-GB" sz="1100" i="1" dirty="0"/>
              <a:t>اقرأ واستخدم السيناريو المخصص لك</a:t>
            </a:r>
          </a:p>
          <a:p>
            <a:pPr algn="r" rtl="1"/>
            <a:r>
              <a:rPr lang="en-GB" sz="1100" dirty="0"/>
              <a:t>دور أخصائي الحالة</a:t>
            </a:r>
          </a:p>
          <a:p>
            <a:pPr lvl="1" algn="r" rtl="1"/>
            <a:r>
              <a:rPr lang="en-GB" sz="1100" i="1" dirty="0" err="1"/>
              <a:t>أغلق</a:t>
            </a:r>
            <a:r>
              <a:rPr lang="en-GB" sz="1100" i="1" dirty="0"/>
              <a:t> </a:t>
            </a:r>
            <a:r>
              <a:rPr lang="ar-SA" sz="1100" i="1" dirty="0"/>
              <a:t>دليل العمل</a:t>
            </a:r>
            <a:r>
              <a:rPr lang="en-GB" sz="1100" i="1" dirty="0"/>
              <a:t> </a:t>
            </a:r>
            <a:r>
              <a:rPr lang="en-GB" sz="1100" i="1" dirty="0" err="1"/>
              <a:t>الخاص</a:t>
            </a:r>
            <a:r>
              <a:rPr lang="en-GB" sz="1100" i="1" dirty="0"/>
              <a:t> </a:t>
            </a:r>
            <a:r>
              <a:rPr lang="en-GB" sz="1100" i="1" dirty="0" err="1"/>
              <a:t>ب</a:t>
            </a:r>
            <a:r>
              <a:rPr lang="ar-SA" sz="1100" i="1" dirty="0"/>
              <a:t>ك</a:t>
            </a:r>
            <a:r>
              <a:rPr lang="en-GB" sz="1100" i="1" dirty="0"/>
              <a:t> حتى لا تقرأ السيناريو.</a:t>
            </a:r>
          </a:p>
          <a:p>
            <a:pPr lvl="1" algn="r" rtl="1"/>
            <a:r>
              <a:rPr lang="en-GB" sz="1100" i="1" dirty="0"/>
              <a:t>سيكون عليك التقاط المشاعر التي لعبها شريكك أثناء لعب الأدوار</a:t>
            </a:r>
          </a:p>
          <a:p>
            <a:pPr lvl="1" algn="r" rtl="1"/>
            <a:r>
              <a:rPr lang="en-GB" sz="1100" i="1" dirty="0"/>
              <a:t>السيناريو الخاص بك:</a:t>
            </a:r>
          </a:p>
          <a:p>
            <a:pPr lvl="2" algn="r" rtl="1"/>
            <a:r>
              <a:rPr lang="en-GB" sz="1100" i="1" dirty="0"/>
              <a:t>تقوم بزيارة أمينة ووالدتها حيث تريد إحالة والدة أمينة </a:t>
            </a:r>
            <a:r>
              <a:rPr lang="en-GB" sz="1100" i="1" dirty="0" err="1"/>
              <a:t>إلى</a:t>
            </a:r>
            <a:r>
              <a:rPr lang="en-GB" sz="1100" i="1" dirty="0"/>
              <a:t> </a:t>
            </a:r>
            <a:r>
              <a:rPr lang="en-GB" sz="1100" i="1" dirty="0" err="1"/>
              <a:t>مشروع</a:t>
            </a:r>
            <a:r>
              <a:rPr lang="ar-SA" sz="1100" i="1" dirty="0"/>
              <a:t> </a:t>
            </a:r>
            <a:r>
              <a:rPr lang="en-GB" sz="1100" i="1" dirty="0" err="1"/>
              <a:t>تمكين</a:t>
            </a:r>
            <a:r>
              <a:rPr lang="en-GB" sz="1100" i="1" dirty="0"/>
              <a:t> </a:t>
            </a:r>
            <a:r>
              <a:rPr lang="en-GB" sz="1100" i="1" dirty="0" err="1"/>
              <a:t>المرأة</a:t>
            </a:r>
            <a:r>
              <a:rPr lang="ar-SA" sz="1100" i="1" dirty="0"/>
              <a:t> الذي</a:t>
            </a:r>
            <a:r>
              <a:rPr lang="en-GB" sz="1100" i="1" dirty="0"/>
              <a:t> يتضمن أيضًا التوظيف.</a:t>
            </a:r>
          </a:p>
          <a:p>
            <a:pPr lvl="2" algn="r" rtl="1"/>
            <a:r>
              <a:rPr lang="en-GB" sz="1100" i="1" dirty="0"/>
              <a:t>تريد أن تشرح لهم هذا</a:t>
            </a:r>
          </a:p>
          <a:p>
            <a:pPr lvl="2" algn="r" rtl="1"/>
            <a:r>
              <a:rPr lang="en-GB" sz="1100" i="1" dirty="0"/>
              <a:t>يجب </a:t>
            </a:r>
            <a:r>
              <a:rPr lang="en-GB" sz="1100" i="1" dirty="0" err="1"/>
              <a:t>عليك</a:t>
            </a:r>
            <a:r>
              <a:rPr lang="en-GB" sz="1100" i="1" dirty="0"/>
              <a:t> </a:t>
            </a:r>
            <a:r>
              <a:rPr lang="en-GB" sz="1100" i="1" dirty="0" err="1"/>
              <a:t>الت</a:t>
            </a:r>
            <a:r>
              <a:rPr lang="ar-SA" sz="1100" i="1" dirty="0"/>
              <a:t>مرن</a:t>
            </a:r>
            <a:r>
              <a:rPr lang="en-GB" sz="1100" i="1" dirty="0"/>
              <a:t> </a:t>
            </a:r>
            <a:r>
              <a:rPr lang="en-GB" sz="1100" i="1" dirty="0" err="1"/>
              <a:t>على</a:t>
            </a:r>
            <a:r>
              <a:rPr lang="en-GB" sz="1100" i="1" dirty="0"/>
              <a:t> </a:t>
            </a:r>
            <a:r>
              <a:rPr lang="en-GB" sz="1100" i="1" dirty="0" err="1"/>
              <a:t>ال</a:t>
            </a:r>
            <a:r>
              <a:rPr lang="ar-SA" sz="1100" i="1" dirty="0"/>
              <a:t>استجابة</a:t>
            </a:r>
            <a:r>
              <a:rPr lang="en-GB" sz="1100" i="1" dirty="0"/>
              <a:t> بتعاطف.</a:t>
            </a:r>
          </a:p>
          <a:p>
            <a:pPr marL="0" indent="0" algn="r" rtl="1">
              <a:buNone/>
            </a:pPr>
            <a:endParaRPr lang="en-GB" sz="1100" b="1" dirty="0"/>
          </a:p>
          <a:p>
            <a:pPr marL="0" indent="0" algn="r" rtl="1">
              <a:buNone/>
            </a:pPr>
            <a:r>
              <a:rPr lang="en-GB" sz="1100" b="1" dirty="0" err="1"/>
              <a:t>نشاط</a:t>
            </a:r>
            <a:r>
              <a:rPr lang="en-GB" sz="1100" b="1" dirty="0"/>
              <a:t> </a:t>
            </a:r>
            <a:r>
              <a:rPr lang="ar-SA" sz="1100" b="1" dirty="0"/>
              <a:t>الثنائي (١٥ دقيقة)</a:t>
            </a:r>
            <a:endParaRPr lang="en-GB" sz="1100" dirty="0"/>
          </a:p>
          <a:p>
            <a:pPr algn="r" rtl="1"/>
            <a:r>
              <a:rPr lang="en-GB" sz="1100" dirty="0" err="1"/>
              <a:t>خصص</a:t>
            </a:r>
            <a:r>
              <a:rPr lang="en-GB" sz="1100" dirty="0"/>
              <a:t> </a:t>
            </a:r>
            <a:r>
              <a:rPr lang="ar-SA" sz="1100" dirty="0"/>
              <a:t>٢-٣</a:t>
            </a:r>
            <a:r>
              <a:rPr lang="en-GB" sz="1100" dirty="0"/>
              <a:t> دقائق للمشاركين لتحضير دورهم</a:t>
            </a:r>
          </a:p>
          <a:p>
            <a:pPr algn="r" rtl="1"/>
            <a:r>
              <a:rPr lang="en-GB" sz="1100" dirty="0" err="1"/>
              <a:t>خصص</a:t>
            </a:r>
            <a:r>
              <a:rPr lang="en-GB" sz="1100" dirty="0"/>
              <a:t> </a:t>
            </a:r>
            <a:r>
              <a:rPr lang="ar-SA" sz="1100" dirty="0"/>
              <a:t>١٠</a:t>
            </a:r>
            <a:r>
              <a:rPr lang="en-GB" sz="1100" dirty="0"/>
              <a:t> دقائق للمشاركين للقيام بتمثيل الأدوار</a:t>
            </a:r>
          </a:p>
          <a:p>
            <a:pPr marL="0" indent="0" algn="r" rtl="1">
              <a:buNone/>
            </a:pPr>
            <a:endParaRPr lang="en-GB" sz="1100" dirty="0"/>
          </a:p>
          <a:p>
            <a:pPr marL="0" indent="0" algn="r" rtl="1">
              <a:buNone/>
            </a:pPr>
            <a:r>
              <a:rPr lang="en-GB" sz="1100" b="1" dirty="0"/>
              <a:t>مناقشة </a:t>
            </a:r>
            <a:r>
              <a:rPr lang="en-GB" sz="1100" b="1" dirty="0" err="1"/>
              <a:t>عامة</a:t>
            </a:r>
            <a:r>
              <a:rPr lang="en-GB" sz="1100" b="1" dirty="0"/>
              <a:t> </a:t>
            </a:r>
            <a:r>
              <a:rPr lang="ar-SA" sz="1100" b="1" dirty="0"/>
              <a:t>(١٥ دقيقة)</a:t>
            </a:r>
            <a:endParaRPr lang="en-GB" sz="1100" dirty="0"/>
          </a:p>
          <a:p>
            <a:pPr algn="r" rtl="1"/>
            <a:r>
              <a:rPr lang="en-GB" sz="1100" i="1" dirty="0" err="1"/>
              <a:t>أسئلة</a:t>
            </a:r>
            <a:r>
              <a:rPr lang="en-GB" sz="1100" i="1" dirty="0"/>
              <a:t> </a:t>
            </a:r>
            <a:r>
              <a:rPr lang="ar-SA" sz="1100" dirty="0" err="1"/>
              <a:t>لأ</a:t>
            </a:r>
            <a:r>
              <a:rPr lang="en-GB" sz="1100" dirty="0" err="1"/>
              <a:t>خصائي</a:t>
            </a:r>
            <a:r>
              <a:rPr lang="en-GB" sz="1100" dirty="0"/>
              <a:t> </a:t>
            </a:r>
            <a:r>
              <a:rPr lang="en-GB" sz="1100" dirty="0" err="1"/>
              <a:t>الحالة</a:t>
            </a:r>
            <a:r>
              <a:rPr lang="en-GB" sz="1100" i="1" dirty="0"/>
              <a:t>:</a:t>
            </a:r>
          </a:p>
          <a:p>
            <a:pPr lvl="1" algn="r" rtl="1"/>
            <a:r>
              <a:rPr lang="en-GB" sz="1100" i="1" dirty="0"/>
              <a:t>ما هي المشاعر التي أظهرتها أمينة؟</a:t>
            </a:r>
          </a:p>
          <a:p>
            <a:pPr lvl="1" algn="r" rtl="1"/>
            <a:r>
              <a:rPr lang="en-GB" sz="1100" i="1" dirty="0" err="1"/>
              <a:t>كيف</a:t>
            </a:r>
            <a:r>
              <a:rPr lang="en-GB" sz="1100" i="1" dirty="0"/>
              <a:t> </a:t>
            </a:r>
            <a:r>
              <a:rPr lang="en-GB" sz="1100" i="1" dirty="0" err="1"/>
              <a:t>كان</a:t>
            </a:r>
            <a:r>
              <a:rPr lang="ar-SA" sz="1100" i="1" dirty="0" err="1"/>
              <a:t>ت</a:t>
            </a:r>
            <a:r>
              <a:rPr lang="ar-SA" sz="1100" i="1" dirty="0"/>
              <a:t> استجابتك</a:t>
            </a:r>
            <a:r>
              <a:rPr lang="en-GB" sz="1100" i="1" dirty="0"/>
              <a:t>؟ </a:t>
            </a:r>
            <a:r>
              <a:rPr lang="en-GB" sz="1100" i="1" dirty="0" err="1"/>
              <a:t>هل</a:t>
            </a:r>
            <a:r>
              <a:rPr lang="ar-SA" sz="1100" i="1" dirty="0"/>
              <a:t> قمت بالضغط</a:t>
            </a:r>
            <a:r>
              <a:rPr lang="en-GB" sz="1100" i="1" dirty="0"/>
              <a:t> لمناقشة </a:t>
            </a:r>
            <a:r>
              <a:rPr lang="en-GB" sz="1100" i="1" dirty="0" err="1"/>
              <a:t>الإحالة</a:t>
            </a:r>
            <a:r>
              <a:rPr lang="en-GB" sz="1100" i="1" dirty="0"/>
              <a:t> </a:t>
            </a:r>
            <a:r>
              <a:rPr lang="en-GB" sz="1100" i="1" dirty="0" err="1"/>
              <a:t>أم</a:t>
            </a:r>
            <a:r>
              <a:rPr lang="en-GB" sz="1100" i="1" dirty="0"/>
              <a:t> أنك تركت هذا الموضوع في الوقت الحالي؟</a:t>
            </a:r>
          </a:p>
          <a:p>
            <a:pPr lvl="1" algn="r" rtl="1"/>
            <a:r>
              <a:rPr lang="en-GB" sz="1100" i="1" dirty="0" err="1"/>
              <a:t>ما</a:t>
            </a:r>
            <a:r>
              <a:rPr lang="ar-SA" sz="1100" i="1" dirty="0"/>
              <a:t>الذي كان </a:t>
            </a:r>
            <a:r>
              <a:rPr lang="ar-SA" sz="1100" i="1" dirty="0" err="1"/>
              <a:t>ت</a:t>
            </a:r>
            <a:r>
              <a:rPr lang="en-GB" sz="1100" i="1" dirty="0" err="1"/>
              <a:t>حدي</a:t>
            </a:r>
            <a:r>
              <a:rPr lang="ar-SA" sz="1100" i="1" dirty="0" err="1"/>
              <a:t>اً</a:t>
            </a:r>
            <a:r>
              <a:rPr lang="ar-SA" sz="1100" i="1" dirty="0"/>
              <a:t> بالنسبة لك</a:t>
            </a:r>
            <a:r>
              <a:rPr lang="en-GB" sz="1100" i="1" dirty="0"/>
              <a:t>؟</a:t>
            </a:r>
          </a:p>
          <a:p>
            <a:pPr algn="r" rtl="1"/>
            <a:r>
              <a:rPr lang="en-GB" sz="1100" i="1" dirty="0"/>
              <a:t>أسئلة لأمينة:</a:t>
            </a:r>
          </a:p>
          <a:p>
            <a:pPr lvl="1" algn="r" rtl="1"/>
            <a:r>
              <a:rPr lang="en-GB" sz="1100" i="1" dirty="0"/>
              <a:t>هل التقط مسؤول الحالة المشاعر </a:t>
            </a:r>
            <a:r>
              <a:rPr lang="en-GB" sz="1100" i="1" dirty="0" err="1"/>
              <a:t>التي</a:t>
            </a:r>
            <a:r>
              <a:rPr lang="en-GB" sz="1100" i="1" dirty="0"/>
              <a:t> </a:t>
            </a:r>
            <a:r>
              <a:rPr lang="en-GB" sz="1100" i="1" dirty="0" err="1"/>
              <a:t>كنت</a:t>
            </a:r>
            <a:r>
              <a:rPr lang="ar-SA" sz="1100" i="1" dirty="0" err="1"/>
              <a:t>ي</a:t>
            </a:r>
            <a:r>
              <a:rPr lang="en-GB" sz="1100" i="1" dirty="0"/>
              <a:t> </a:t>
            </a:r>
            <a:r>
              <a:rPr lang="en-GB" sz="1100" i="1" dirty="0" err="1"/>
              <a:t>تظهر</a:t>
            </a:r>
            <a:r>
              <a:rPr lang="ar-SA" sz="1100" i="1" dirty="0"/>
              <a:t>ين</a:t>
            </a:r>
            <a:r>
              <a:rPr lang="en-GB" sz="1100" i="1" dirty="0" err="1"/>
              <a:t>ها</a:t>
            </a:r>
            <a:r>
              <a:rPr lang="en-GB" sz="1100" i="1" dirty="0"/>
              <a:t>؟</a:t>
            </a:r>
          </a:p>
          <a:p>
            <a:pPr lvl="1" algn="r" rtl="1"/>
            <a:r>
              <a:rPr lang="en-GB" sz="1100" i="1" dirty="0"/>
              <a:t>كيف استجاب أخصائي الحالة؟ كيف جعلك </a:t>
            </a:r>
            <a:r>
              <a:rPr lang="en-GB" sz="1100" i="1" dirty="0" err="1"/>
              <a:t>هذا</a:t>
            </a:r>
            <a:r>
              <a:rPr lang="en-GB" sz="1100" i="1" dirty="0"/>
              <a:t> </a:t>
            </a:r>
            <a:r>
              <a:rPr lang="en-GB" sz="1100" i="1" dirty="0" err="1"/>
              <a:t>تشعر</a:t>
            </a:r>
            <a:r>
              <a:rPr lang="ar-SA" sz="1100" i="1" dirty="0"/>
              <a:t>ين</a:t>
            </a:r>
            <a:r>
              <a:rPr lang="en-GB" sz="1100" i="1" dirty="0"/>
              <a:t>؟</a:t>
            </a:r>
          </a:p>
          <a:p>
            <a:pPr algn="r" rtl="1"/>
            <a:r>
              <a:rPr lang="en-GB" sz="1100" dirty="0"/>
              <a:t>اكتب الردود على اللوح الورقي</a:t>
            </a:r>
          </a:p>
        </p:txBody>
      </p:sp>
      <p:sp>
        <p:nvSpPr>
          <p:cNvPr id="6" name="Slide Image Placeholder 5">
            <a:extLst>
              <a:ext uri="{FF2B5EF4-FFF2-40B4-BE49-F238E27FC236}">
                <a16:creationId xmlns:a16="http://schemas.microsoft.com/office/drawing/2014/main" id="{2826841F-8988-303E-9DB0-D25865E1204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B47229A-EB05-7DD3-3E76-C7A385AF022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39</a:t>
            </a:fld>
            <a:endParaRPr lang="en-US" sz="1200" dirty="0">
              <a:latin typeface="+mn-lt"/>
            </a:endParaRPr>
          </a:p>
        </p:txBody>
      </p:sp>
    </p:spTree>
    <p:extLst>
      <p:ext uri="{BB962C8B-B14F-4D97-AF65-F5344CB8AC3E}">
        <p14:creationId xmlns:p14="http://schemas.microsoft.com/office/powerpoint/2010/main" val="3479691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dirty="0" err="1"/>
              <a:t>عرض</a:t>
            </a:r>
            <a:r>
              <a:rPr lang="en-US" dirty="0"/>
              <a:t> الشريحة</a:t>
            </a:r>
          </a:p>
          <a:p>
            <a:pPr algn="r" rtl="1"/>
            <a:r>
              <a:rPr lang="ar-SA" dirty="0" err="1"/>
              <a:t>ت</a:t>
            </a:r>
            <a:r>
              <a:rPr lang="en-US" dirty="0" err="1"/>
              <a:t>ذك</a:t>
            </a:r>
            <a:r>
              <a:rPr lang="ar-SA" dirty="0" err="1"/>
              <a:t>ي</a:t>
            </a:r>
            <a:r>
              <a:rPr lang="en-US" dirty="0" err="1"/>
              <a:t>ر</a:t>
            </a:r>
            <a:r>
              <a:rPr lang="en-US" dirty="0"/>
              <a:t> المشاركين بـ:</a:t>
            </a:r>
          </a:p>
          <a:p>
            <a:pPr lvl="1" algn="r" rtl="1"/>
            <a:r>
              <a:rPr lang="en-US" dirty="0"/>
              <a:t>اتفاقية التعلم</a:t>
            </a:r>
          </a:p>
          <a:p>
            <a:pPr lvl="1" algn="r" rtl="1"/>
            <a:r>
              <a:rPr lang="en-US" dirty="0"/>
              <a:t>أي "</a:t>
            </a:r>
            <a:r>
              <a:rPr lang="en-US" dirty="0" err="1"/>
              <a:t>ت</a:t>
            </a:r>
            <a:r>
              <a:rPr lang="ar-SA" dirty="0"/>
              <a:t>دبير إداري</a:t>
            </a:r>
            <a:r>
              <a:rPr lang="en-US" dirty="0"/>
              <a:t>" </a:t>
            </a:r>
            <a:r>
              <a:rPr lang="ar-SA" dirty="0"/>
              <a:t> (</a:t>
            </a:r>
            <a:r>
              <a:rPr lang="en-US" dirty="0" err="1"/>
              <a:t>مثل</a:t>
            </a:r>
            <a:r>
              <a:rPr lang="en-US" dirty="0"/>
              <a:t> فترات الراحة ، ومكان المراحيض وما </a:t>
            </a:r>
            <a:r>
              <a:rPr lang="en-US" dirty="0" err="1"/>
              <a:t>إلى</a:t>
            </a:r>
            <a:r>
              <a:rPr lang="en-US" dirty="0"/>
              <a:t> </a:t>
            </a:r>
            <a:r>
              <a:rPr lang="en-US" dirty="0" err="1"/>
              <a:t>ذلك</a:t>
            </a:r>
            <a:r>
              <a:rPr lang="ar-SA" dirty="0"/>
              <a:t>)</a:t>
            </a:r>
            <a:r>
              <a:rPr lang="en-US" dirty="0"/>
              <a:t>.</a:t>
            </a:r>
            <a:endParaRPr lang="en-BE" dirty="0"/>
          </a:p>
        </p:txBody>
      </p:sp>
      <p:sp>
        <p:nvSpPr>
          <p:cNvPr id="6" name="Slide Image Placeholder 5">
            <a:extLst>
              <a:ext uri="{FF2B5EF4-FFF2-40B4-BE49-F238E27FC236}">
                <a16:creationId xmlns:a16="http://schemas.microsoft.com/office/drawing/2014/main" id="{8ACACAF7-2E29-A80E-5EE3-77D915635ED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B45B1C9-DFB0-2765-C6EA-1C47449DA55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a:t>
            </a:fld>
            <a:endParaRPr lang="en-US" sz="1200" dirty="0">
              <a:latin typeface="+mn-lt"/>
            </a:endParaRPr>
          </a:p>
        </p:txBody>
      </p:sp>
    </p:spTree>
    <p:extLst>
      <p:ext uri="{BB962C8B-B14F-4D97-AF65-F5344CB8AC3E}">
        <p14:creationId xmlns:p14="http://schemas.microsoft.com/office/powerpoint/2010/main" val="21248040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قم بربطها لتعزيز وتصحيح الإجراءات التي </a:t>
            </a:r>
            <a:r>
              <a:rPr lang="en-GB" i="1" dirty="0" err="1"/>
              <a:t>يتخذها</a:t>
            </a:r>
            <a:r>
              <a:rPr lang="en-GB" i="1" dirty="0"/>
              <a:t> </a:t>
            </a:r>
            <a:r>
              <a:rPr lang="en-GB" i="1" dirty="0" err="1"/>
              <a:t>أخصائيو</a:t>
            </a:r>
            <a:r>
              <a:rPr lang="en-GB" i="1" dirty="0"/>
              <a:t> </a:t>
            </a:r>
            <a:r>
              <a:rPr lang="en-GB" i="1" dirty="0" err="1"/>
              <a:t>ال</a:t>
            </a:r>
            <a:r>
              <a:rPr lang="ar-SA" i="1" dirty="0"/>
              <a:t>حالة</a:t>
            </a:r>
            <a:r>
              <a:rPr lang="en-GB" i="1" dirty="0"/>
              <a:t> أثناء لعب الأدوار </a:t>
            </a:r>
            <a:r>
              <a:rPr lang="en-GB" i="1" dirty="0" err="1"/>
              <a:t>حسب</a:t>
            </a:r>
            <a:r>
              <a:rPr lang="en-GB" i="1" dirty="0"/>
              <a:t> </a:t>
            </a:r>
            <a:r>
              <a:rPr lang="en-GB" i="1" dirty="0" err="1"/>
              <a:t>الحاجة</a:t>
            </a:r>
            <a:endParaRPr lang="ar-SA" i="1" dirty="0"/>
          </a:p>
          <a:p>
            <a:pPr algn="r" rtl="1"/>
            <a:endParaRPr lang="ar-SA" i="1" dirty="0"/>
          </a:p>
        </p:txBody>
      </p:sp>
      <p:sp>
        <p:nvSpPr>
          <p:cNvPr id="6" name="Slide Image Placeholder 5">
            <a:extLst>
              <a:ext uri="{FF2B5EF4-FFF2-40B4-BE49-F238E27FC236}">
                <a16:creationId xmlns:a16="http://schemas.microsoft.com/office/drawing/2014/main" id="{49F907F8-445A-A391-50B7-02E9C51A8DC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FD35B09-61DD-80E1-138B-D31EB511877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40</a:t>
            </a:fld>
            <a:endParaRPr lang="en-US" sz="1200" dirty="0">
              <a:latin typeface="+mn-lt"/>
            </a:endParaRPr>
          </a:p>
        </p:txBody>
      </p:sp>
    </p:spTree>
    <p:extLst>
      <p:ext uri="{BB962C8B-B14F-4D97-AF65-F5344CB8AC3E}">
        <p14:creationId xmlns:p14="http://schemas.microsoft.com/office/powerpoint/2010/main" val="41136888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توضيح</a:t>
            </a:r>
          </a:p>
          <a:p>
            <a:pPr algn="r" rtl="1"/>
            <a:r>
              <a:rPr lang="en-GB" dirty="0"/>
              <a:t>اعرض الشريحة</a:t>
            </a:r>
          </a:p>
          <a:p>
            <a:pPr algn="r" rtl="1"/>
            <a:r>
              <a:rPr lang="en-GB" i="1" dirty="0"/>
              <a:t>قم بربطها لتعزيز وتصحيح الإجراءات التي </a:t>
            </a:r>
            <a:r>
              <a:rPr lang="en-GB" i="1" dirty="0" err="1"/>
              <a:t>يتخذها</a:t>
            </a:r>
            <a:r>
              <a:rPr lang="en-GB" i="1" dirty="0"/>
              <a:t> </a:t>
            </a:r>
            <a:r>
              <a:rPr lang="en-GB" i="1" dirty="0" err="1"/>
              <a:t>أخصائيو</a:t>
            </a:r>
            <a:r>
              <a:rPr lang="en-GB" i="1" dirty="0"/>
              <a:t> </a:t>
            </a:r>
            <a:r>
              <a:rPr lang="en-GB" i="1" dirty="0" err="1"/>
              <a:t>ال</a:t>
            </a:r>
            <a:r>
              <a:rPr lang="ar-SA" i="1" dirty="0"/>
              <a:t>حالة</a:t>
            </a:r>
            <a:r>
              <a:rPr lang="en-GB" i="1" dirty="0"/>
              <a:t> </a:t>
            </a:r>
            <a:r>
              <a:rPr lang="en-GB" i="1" dirty="0" err="1"/>
              <a:t>أثناء</a:t>
            </a:r>
            <a:r>
              <a:rPr lang="en-GB" i="1" dirty="0"/>
              <a:t> لعب الأدوار </a:t>
            </a:r>
            <a:r>
              <a:rPr lang="en-GB" i="1" dirty="0" err="1"/>
              <a:t>حسب</a:t>
            </a:r>
            <a:r>
              <a:rPr lang="en-GB" i="1" dirty="0"/>
              <a:t> </a:t>
            </a:r>
            <a:r>
              <a:rPr lang="en-GB" i="1" dirty="0" err="1"/>
              <a:t>الحاجة</a:t>
            </a:r>
            <a:endParaRPr lang="ar-SA" i="1" dirty="0"/>
          </a:p>
          <a:p>
            <a:pPr algn="r" rtl="1"/>
            <a:endParaRPr lang="ar-SA" i="1" dirty="0"/>
          </a:p>
        </p:txBody>
      </p:sp>
      <p:sp>
        <p:nvSpPr>
          <p:cNvPr id="6" name="Slide Image Placeholder 5">
            <a:extLst>
              <a:ext uri="{FF2B5EF4-FFF2-40B4-BE49-F238E27FC236}">
                <a16:creationId xmlns:a16="http://schemas.microsoft.com/office/drawing/2014/main" id="{6D2C4807-A0F8-8B66-FC96-73FC4121007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3DDD4CF-22F5-CFE0-D02C-849853EBA52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41</a:t>
            </a:fld>
            <a:endParaRPr lang="en-US" sz="1200" dirty="0">
              <a:latin typeface="+mn-lt"/>
            </a:endParaRPr>
          </a:p>
        </p:txBody>
      </p:sp>
    </p:spTree>
    <p:extLst>
      <p:ext uri="{BB962C8B-B14F-4D97-AF65-F5344CB8AC3E}">
        <p14:creationId xmlns:p14="http://schemas.microsoft.com/office/powerpoint/2010/main" val="28823972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a:t>
            </a:r>
            <a:r>
              <a:rPr lang="en-GB" b="1" dirty="0" err="1"/>
              <a:t>تحضير</a:t>
            </a:r>
            <a:endParaRPr lang="en-GB" b="1" dirty="0"/>
          </a:p>
          <a:p>
            <a:pPr algn="r" rtl="1"/>
            <a:r>
              <a:rPr lang="en-GB" dirty="0"/>
              <a:t>قم بإعداد أمثلة للشرح أدناه ، ويفضل أن يكون ذلك من تجربتك الشخصية أو المهنية</a:t>
            </a:r>
          </a:p>
          <a:p>
            <a:pPr algn="r" rtl="1"/>
            <a:r>
              <a:rPr lang="en-GB" dirty="0"/>
              <a:t>استخدم </a:t>
            </a:r>
            <a:r>
              <a:rPr lang="en-GB" dirty="0" err="1"/>
              <a:t>الأمثلة</a:t>
            </a:r>
            <a:r>
              <a:rPr lang="en-GB" dirty="0"/>
              <a:t> </a:t>
            </a:r>
            <a:r>
              <a:rPr lang="en-GB" dirty="0" err="1"/>
              <a:t>الم</a:t>
            </a:r>
            <a:r>
              <a:rPr lang="ar-SA" dirty="0"/>
              <a:t>مكنة</a:t>
            </a:r>
            <a:r>
              <a:rPr lang="en-GB" dirty="0"/>
              <a:t> أدناه إذا لم يكن لديك أمثلتك الخاصة</a:t>
            </a:r>
          </a:p>
          <a:p>
            <a:pPr marL="0" indent="0" algn="r" rtl="1">
              <a:buNone/>
            </a:pPr>
            <a:r>
              <a:rPr lang="en-GB" b="1" dirty="0"/>
              <a:t>______________________________________________________________________________</a:t>
            </a:r>
          </a:p>
          <a:p>
            <a:pPr marL="0" indent="0" algn="r" rtl="1">
              <a:buNone/>
            </a:pPr>
            <a:endParaRPr lang="en-GB" b="1" dirty="0"/>
          </a:p>
          <a:p>
            <a:pPr marL="0" indent="0" algn="r" rtl="1">
              <a:buNone/>
            </a:pPr>
            <a:r>
              <a:rPr lang="ar-SA" b="1" dirty="0"/>
              <a:t>الشرح</a:t>
            </a:r>
            <a:endParaRPr lang="en-GB" b="1" dirty="0"/>
          </a:p>
          <a:p>
            <a:pPr algn="r" rtl="1"/>
            <a:r>
              <a:rPr lang="en-GB" i="1" dirty="0"/>
              <a:t>إن </a:t>
            </a:r>
            <a:r>
              <a:rPr lang="en-GB" i="1" dirty="0" err="1"/>
              <a:t>الموقف</a:t>
            </a:r>
            <a:r>
              <a:rPr lang="en-GB" i="1" dirty="0"/>
              <a:t> </a:t>
            </a:r>
            <a:r>
              <a:rPr lang="en-GB" i="1" dirty="0" err="1"/>
              <a:t>المر</a:t>
            </a:r>
            <a:r>
              <a:rPr lang="ar-SA" i="1" dirty="0"/>
              <a:t>تكز</a:t>
            </a:r>
            <a:r>
              <a:rPr lang="en-GB" i="1" dirty="0"/>
              <a:t> حول الطفل </a:t>
            </a:r>
            <a:r>
              <a:rPr lang="en-GB" i="1" dirty="0" err="1"/>
              <a:t>والقائم</a:t>
            </a:r>
            <a:r>
              <a:rPr lang="en-GB" i="1" dirty="0"/>
              <a:t> </a:t>
            </a:r>
            <a:r>
              <a:rPr lang="en-GB" i="1" dirty="0" err="1"/>
              <a:t>على</a:t>
            </a:r>
            <a:r>
              <a:rPr lang="ar-SA" i="1" dirty="0"/>
              <a:t> نقاط</a:t>
            </a:r>
            <a:r>
              <a:rPr lang="en-GB" i="1" dirty="0"/>
              <a:t> القوة والتمكين ضروري لبناء المزيد من الثقة</a:t>
            </a:r>
          </a:p>
          <a:p>
            <a:pPr algn="r" rtl="1"/>
            <a:r>
              <a:rPr lang="en-GB" dirty="0" err="1"/>
              <a:t>شارك</a:t>
            </a:r>
            <a:r>
              <a:rPr lang="en-GB" dirty="0"/>
              <a:t> </a:t>
            </a:r>
            <a:r>
              <a:rPr lang="ar-SA" dirty="0"/>
              <a:t>ال</a:t>
            </a:r>
            <a:r>
              <a:rPr lang="en-GB" dirty="0" err="1"/>
              <a:t>أمثلة</a:t>
            </a:r>
            <a:r>
              <a:rPr lang="ar-SA" dirty="0"/>
              <a:t> التالية</a:t>
            </a:r>
            <a:r>
              <a:rPr lang="en-GB" dirty="0"/>
              <a:t>:</a:t>
            </a:r>
          </a:p>
          <a:p>
            <a:pPr lvl="1" algn="r" rtl="1"/>
            <a:r>
              <a:rPr lang="en-GB" dirty="0" err="1"/>
              <a:t>مثال</a:t>
            </a:r>
            <a:r>
              <a:rPr lang="en-GB" dirty="0"/>
              <a:t> </a:t>
            </a:r>
            <a:r>
              <a:rPr lang="en-GB" dirty="0" err="1"/>
              <a:t>ع</a:t>
            </a:r>
            <a:r>
              <a:rPr lang="ar-SA" dirty="0"/>
              <a:t>ندما </a:t>
            </a:r>
            <a:r>
              <a:rPr lang="en-GB" dirty="0" err="1"/>
              <a:t>أظهرت</a:t>
            </a:r>
            <a:r>
              <a:rPr lang="en-GB" dirty="0"/>
              <a:t> </a:t>
            </a:r>
            <a:r>
              <a:rPr lang="en-GB" dirty="0" err="1"/>
              <a:t>الاحترام</a:t>
            </a:r>
            <a:r>
              <a:rPr lang="en-GB" dirty="0"/>
              <a:t> </a:t>
            </a:r>
            <a:r>
              <a:rPr lang="en-GB" dirty="0" err="1"/>
              <a:t>و</a:t>
            </a:r>
            <a:r>
              <a:rPr lang="ar-SA" dirty="0"/>
              <a:t> قمت بالتأكيد على </a:t>
            </a:r>
            <a:r>
              <a:rPr lang="en-GB" dirty="0" err="1"/>
              <a:t>نقاط</a:t>
            </a:r>
            <a:r>
              <a:rPr lang="en-GB" dirty="0"/>
              <a:t> </a:t>
            </a:r>
            <a:r>
              <a:rPr lang="en-GB" dirty="0" err="1"/>
              <a:t>القوة</a:t>
            </a:r>
            <a:r>
              <a:rPr lang="en-GB" dirty="0"/>
              <a:t> </a:t>
            </a:r>
            <a:r>
              <a:rPr lang="ar-SA" dirty="0"/>
              <a:t>.</a:t>
            </a:r>
            <a:endParaRPr lang="en-GB" dirty="0"/>
          </a:p>
          <a:p>
            <a:pPr lvl="1" algn="r" rtl="1"/>
            <a:r>
              <a:rPr lang="en-GB" dirty="0"/>
              <a:t>مثال على </a:t>
            </a:r>
            <a:r>
              <a:rPr lang="en-GB" dirty="0" err="1"/>
              <a:t>أن</a:t>
            </a:r>
            <a:r>
              <a:rPr lang="en-GB" dirty="0"/>
              <a:t> </a:t>
            </a:r>
            <a:r>
              <a:rPr lang="ar-SA" dirty="0"/>
              <a:t>حضورك</a:t>
            </a:r>
            <a:r>
              <a:rPr lang="en-GB" dirty="0"/>
              <a:t> كان له تأثير نفسي اجتماعي</a:t>
            </a:r>
          </a:p>
          <a:p>
            <a:pPr lvl="1" algn="r" rtl="1"/>
            <a:r>
              <a:rPr lang="en-GB" dirty="0"/>
              <a:t>مثال كنت فيه حقيقيًا وصادقًا</a:t>
            </a:r>
          </a:p>
          <a:p>
            <a:pPr marL="0" indent="0" algn="r" rtl="1">
              <a:buNone/>
            </a:pPr>
            <a:r>
              <a:rPr lang="en-GB" b="1" dirty="0"/>
              <a:t>______________________________________________________________________________</a:t>
            </a:r>
          </a:p>
          <a:p>
            <a:pPr marL="0" indent="0" algn="r" rtl="1">
              <a:buNone/>
            </a:pPr>
            <a:endParaRPr lang="en-GB" b="1" dirty="0"/>
          </a:p>
          <a:p>
            <a:pPr marL="0" indent="0" algn="r" rtl="1">
              <a:buNone/>
            </a:pPr>
            <a:r>
              <a:rPr lang="ar-SA" b="1" dirty="0"/>
              <a:t>ال</a:t>
            </a:r>
            <a:r>
              <a:rPr lang="en-GB" b="1" dirty="0" err="1"/>
              <a:t>أمثلة</a:t>
            </a:r>
            <a:r>
              <a:rPr lang="en-GB" b="1" dirty="0"/>
              <a:t> </a:t>
            </a:r>
            <a:r>
              <a:rPr lang="ar-SA" b="1" dirty="0"/>
              <a:t>ال</a:t>
            </a:r>
            <a:r>
              <a:rPr lang="en-GB" b="1" dirty="0" err="1"/>
              <a:t>ممكنة</a:t>
            </a:r>
            <a:endParaRPr lang="en-GB" b="1" dirty="0"/>
          </a:p>
          <a:p>
            <a:pPr algn="r" rtl="1"/>
            <a:r>
              <a:rPr lang="en-US" b="1" dirty="0" err="1"/>
              <a:t>أظهر</a:t>
            </a:r>
            <a:r>
              <a:rPr lang="en-US" b="1" dirty="0"/>
              <a:t> </a:t>
            </a:r>
            <a:r>
              <a:rPr lang="en-US" b="1" dirty="0" err="1"/>
              <a:t>الاحترام</a:t>
            </a:r>
            <a:r>
              <a:rPr lang="ar-SA" b="1" dirty="0"/>
              <a:t>، </a:t>
            </a:r>
            <a:r>
              <a:rPr lang="en-US" b="1" dirty="0" err="1"/>
              <a:t>و</a:t>
            </a:r>
            <a:r>
              <a:rPr lang="ar-SA" b="1" dirty="0"/>
              <a:t>قم بالتأكيد على</a:t>
            </a:r>
            <a:r>
              <a:rPr lang="en-US" b="1" dirty="0"/>
              <a:t> </a:t>
            </a:r>
            <a:r>
              <a:rPr lang="en-US" b="1" dirty="0" err="1"/>
              <a:t>نقاط</a:t>
            </a:r>
            <a:r>
              <a:rPr lang="en-US" b="1" dirty="0"/>
              <a:t> القوة والموارد</a:t>
            </a:r>
          </a:p>
          <a:p>
            <a:pPr lvl="1" algn="r" rtl="1"/>
            <a:r>
              <a:rPr lang="en-US" dirty="0"/>
              <a:t>إظهار </a:t>
            </a:r>
            <a:r>
              <a:rPr lang="en-US" dirty="0" err="1"/>
              <a:t>الاحترام</a:t>
            </a:r>
            <a:r>
              <a:rPr lang="en-US" dirty="0"/>
              <a:t> </a:t>
            </a:r>
            <a:r>
              <a:rPr lang="ar-SA" dirty="0"/>
              <a:t>بوضوح</a:t>
            </a:r>
            <a:r>
              <a:rPr lang="en-US" dirty="0"/>
              <a:t> للطفل الذي وقع ضحية للعنف الجنسي.</a:t>
            </a:r>
          </a:p>
          <a:p>
            <a:pPr lvl="1" algn="r" rtl="1"/>
            <a:r>
              <a:rPr lang="en-US" dirty="0" err="1"/>
              <a:t>ع</a:t>
            </a:r>
            <a:r>
              <a:rPr lang="ar-SA" dirty="0"/>
              <a:t>ب</a:t>
            </a:r>
            <a:r>
              <a:rPr lang="en-US" dirty="0" err="1"/>
              <a:t>رت</a:t>
            </a:r>
            <a:r>
              <a:rPr lang="en-US" dirty="0"/>
              <a:t> </a:t>
            </a:r>
            <a:r>
              <a:rPr lang="ar-SA" dirty="0"/>
              <a:t>الطفلة </a:t>
            </a:r>
            <a:r>
              <a:rPr lang="en-US" dirty="0" err="1"/>
              <a:t>الناجية</a:t>
            </a:r>
            <a:r>
              <a:rPr lang="en-US" dirty="0"/>
              <a:t> </a:t>
            </a:r>
            <a:r>
              <a:rPr lang="en-US" dirty="0" err="1"/>
              <a:t>عن</a:t>
            </a:r>
            <a:r>
              <a:rPr lang="en-US" dirty="0"/>
              <a:t> تدني </a:t>
            </a:r>
            <a:r>
              <a:rPr lang="en-US" dirty="0" err="1"/>
              <a:t>احترام</a:t>
            </a:r>
            <a:r>
              <a:rPr lang="en-US" dirty="0"/>
              <a:t> </a:t>
            </a:r>
            <a:r>
              <a:rPr lang="en-US" dirty="0" err="1"/>
              <a:t>الذات</a:t>
            </a:r>
            <a:r>
              <a:rPr lang="ar-SA" dirty="0"/>
              <a:t> (" </a:t>
            </a:r>
            <a:r>
              <a:rPr lang="ar-SA" dirty="0" err="1"/>
              <a:t>أ</a:t>
            </a:r>
            <a:r>
              <a:rPr lang="en-US" dirty="0" err="1"/>
              <a:t>نا</a:t>
            </a:r>
            <a:r>
              <a:rPr lang="en-US" dirty="0"/>
              <a:t> </a:t>
            </a:r>
            <a:r>
              <a:rPr lang="en-US" dirty="0" err="1"/>
              <a:t>قذر</a:t>
            </a:r>
            <a:r>
              <a:rPr lang="ar-SA" dirty="0" err="1"/>
              <a:t>ة</a:t>
            </a:r>
            <a:r>
              <a:rPr lang="en-US" dirty="0"/>
              <a:t> ، </a:t>
            </a:r>
            <a:r>
              <a:rPr lang="en-US" dirty="0" err="1"/>
              <a:t>عديم</a:t>
            </a:r>
            <a:r>
              <a:rPr lang="ar-SA" dirty="0" err="1"/>
              <a:t>ة</a:t>
            </a:r>
            <a:r>
              <a:rPr lang="en-US" dirty="0"/>
              <a:t> الفائدة ، ...") </a:t>
            </a:r>
            <a:r>
              <a:rPr lang="en-US" dirty="0" err="1"/>
              <a:t>لذلك</a:t>
            </a:r>
            <a:r>
              <a:rPr lang="ar-SA" dirty="0"/>
              <a:t> لقد</a:t>
            </a:r>
            <a:r>
              <a:rPr lang="en-US" dirty="0"/>
              <a:t> </a:t>
            </a:r>
            <a:r>
              <a:rPr lang="en-US" dirty="0" err="1"/>
              <a:t>أظهرت</a:t>
            </a:r>
            <a:r>
              <a:rPr lang="ar-SA" dirty="0"/>
              <a:t> لها</a:t>
            </a:r>
            <a:r>
              <a:rPr lang="en-US" dirty="0"/>
              <a:t> الاحترام والقبول والاعتراف </a:t>
            </a:r>
            <a:r>
              <a:rPr lang="en-US" dirty="0" err="1"/>
              <a:t>بنقاط</a:t>
            </a:r>
            <a:r>
              <a:rPr lang="en-US" dirty="0"/>
              <a:t> </a:t>
            </a:r>
            <a:r>
              <a:rPr lang="en-US" dirty="0" err="1"/>
              <a:t>قوته</a:t>
            </a:r>
            <a:r>
              <a:rPr lang="ar-SA" dirty="0" err="1"/>
              <a:t>ا</a:t>
            </a:r>
            <a:r>
              <a:rPr lang="en-US" dirty="0"/>
              <a:t>.</a:t>
            </a:r>
          </a:p>
          <a:p>
            <a:pPr algn="r" rtl="1"/>
            <a:r>
              <a:rPr lang="en-US" b="1" dirty="0" err="1"/>
              <a:t>ال</a:t>
            </a:r>
            <a:r>
              <a:rPr lang="ar-SA" b="1" dirty="0"/>
              <a:t>حضور</a:t>
            </a:r>
            <a:endParaRPr lang="en-US" b="1" dirty="0"/>
          </a:p>
          <a:p>
            <a:pPr lvl="1" algn="r" rtl="1"/>
            <a:r>
              <a:rPr lang="en-US" dirty="0"/>
              <a:t>احتاجت الفتاة المراهقة الحامل إلى زيارة الطبيب لإجراء فحص طبي</a:t>
            </a:r>
          </a:p>
          <a:p>
            <a:pPr lvl="1" algn="r" rtl="1"/>
            <a:r>
              <a:rPr lang="en-US" dirty="0"/>
              <a:t>شعرت بالقليل من الخوف والترهيب</a:t>
            </a:r>
          </a:p>
          <a:p>
            <a:pPr lvl="1" algn="r" rtl="1"/>
            <a:r>
              <a:rPr lang="en-US" dirty="0" err="1"/>
              <a:t>بصفتي</a:t>
            </a:r>
            <a:r>
              <a:rPr lang="en-US" dirty="0"/>
              <a:t> </a:t>
            </a:r>
            <a:r>
              <a:rPr lang="ar-SA" dirty="0"/>
              <a:t>أخصائية</a:t>
            </a:r>
            <a:r>
              <a:rPr lang="en-US" dirty="0"/>
              <a:t> حالة ، أمسكت بيدها</a:t>
            </a:r>
          </a:p>
          <a:p>
            <a:pPr lvl="1" algn="r" rtl="1"/>
            <a:r>
              <a:rPr lang="en-US" dirty="0" err="1"/>
              <a:t>كنت</a:t>
            </a:r>
            <a:r>
              <a:rPr lang="en-US" dirty="0"/>
              <a:t> </a:t>
            </a:r>
            <a:r>
              <a:rPr lang="en-US" dirty="0" err="1"/>
              <a:t>حاضر</a:t>
            </a:r>
            <a:r>
              <a:rPr lang="ar-SA" dirty="0" err="1"/>
              <a:t>ة</a:t>
            </a:r>
            <a:r>
              <a:rPr lang="en-US" dirty="0"/>
              <a:t> لكن لم أقل الكثير</a:t>
            </a:r>
          </a:p>
          <a:p>
            <a:pPr algn="r" rtl="1"/>
            <a:r>
              <a:rPr lang="en-US" b="1" dirty="0"/>
              <a:t>أن تكون حقيقيًا وصادقًا</a:t>
            </a:r>
          </a:p>
          <a:p>
            <a:pPr lvl="1" algn="r" rtl="1"/>
            <a:r>
              <a:rPr lang="en-US" dirty="0" err="1"/>
              <a:t>عندما</a:t>
            </a:r>
            <a:r>
              <a:rPr lang="en-US" dirty="0"/>
              <a:t> </a:t>
            </a:r>
            <a:r>
              <a:rPr lang="ar-SA" dirty="0" err="1"/>
              <a:t>ي</a:t>
            </a:r>
            <a:r>
              <a:rPr lang="en-US" dirty="0" err="1"/>
              <a:t>شارك</a:t>
            </a:r>
            <a:r>
              <a:rPr lang="en-US" dirty="0"/>
              <a:t> </a:t>
            </a:r>
            <a:r>
              <a:rPr lang="en-US" dirty="0" err="1"/>
              <a:t>أحد</a:t>
            </a:r>
            <a:r>
              <a:rPr lang="en-US" dirty="0"/>
              <a:t> </a:t>
            </a:r>
            <a:r>
              <a:rPr lang="en-US" dirty="0" err="1"/>
              <a:t>ال</a:t>
            </a:r>
            <a:r>
              <a:rPr lang="ar-SA" dirty="0" err="1"/>
              <a:t>مستقيدين</a:t>
            </a:r>
            <a:r>
              <a:rPr lang="ar-SA" dirty="0"/>
              <a:t> </a:t>
            </a:r>
            <a:r>
              <a:rPr lang="en-US" dirty="0"/>
              <a:t> </a:t>
            </a:r>
            <a:r>
              <a:rPr lang="en-US" dirty="0" err="1"/>
              <a:t>قصة</a:t>
            </a:r>
            <a:r>
              <a:rPr lang="en-US" dirty="0"/>
              <a:t> </a:t>
            </a:r>
            <a:r>
              <a:rPr lang="ar-SA" dirty="0"/>
              <a:t>قاسية</a:t>
            </a:r>
            <a:r>
              <a:rPr lang="en-US" dirty="0"/>
              <a:t> ، </a:t>
            </a:r>
            <a:r>
              <a:rPr lang="ar-SA" dirty="0"/>
              <a:t>قمت بالإجابة</a:t>
            </a:r>
            <a:r>
              <a:rPr lang="en-US" dirty="0"/>
              <a:t>: "واو ، لا بد أن هذا كان صعبًا للغاية بالنسبة لك. أنا بصراحة لا أعرف ماذا أقول ، لكنني سعيد لأنك أخبرتني ".</a:t>
            </a:r>
          </a:p>
        </p:txBody>
      </p:sp>
      <p:sp>
        <p:nvSpPr>
          <p:cNvPr id="6" name="Slide Image Placeholder 5">
            <a:extLst>
              <a:ext uri="{FF2B5EF4-FFF2-40B4-BE49-F238E27FC236}">
                <a16:creationId xmlns:a16="http://schemas.microsoft.com/office/drawing/2014/main" id="{E4A439AA-D4D9-ED5E-3588-3BD21A9DC32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4EF3266-7FFC-B07D-C3BF-CB20D05F520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42</a:t>
            </a:fld>
            <a:endParaRPr lang="en-US" sz="1200" dirty="0">
              <a:latin typeface="+mn-lt"/>
            </a:endParaRPr>
          </a:p>
        </p:txBody>
      </p:sp>
    </p:spTree>
    <p:extLst>
      <p:ext uri="{BB962C8B-B14F-4D97-AF65-F5344CB8AC3E}">
        <p14:creationId xmlns:p14="http://schemas.microsoft.com/office/powerpoint/2010/main" val="25042584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مقدمة</a:t>
            </a:r>
          </a:p>
          <a:p>
            <a:pPr algn="r" rtl="1"/>
            <a:r>
              <a:rPr lang="en-GB" dirty="0"/>
              <a:t>توجيه </a:t>
            </a:r>
            <a:r>
              <a:rPr lang="en-GB" dirty="0" err="1"/>
              <a:t>المشاركين</a:t>
            </a:r>
            <a:r>
              <a:rPr lang="en-GB" dirty="0"/>
              <a:t> </a:t>
            </a:r>
            <a:r>
              <a:rPr lang="en-GB" dirty="0" err="1"/>
              <a:t>إلى</a:t>
            </a:r>
            <a:r>
              <a:rPr lang="ar-SA" dirty="0"/>
              <a:t> </a:t>
            </a:r>
            <a:r>
              <a:rPr lang="ar-SA" b="1" dirty="0"/>
              <a:t>دليل العمل </a:t>
            </a:r>
            <a:r>
              <a:rPr lang="en-GB" b="1" dirty="0" err="1"/>
              <a:t>الصفحة</a:t>
            </a:r>
            <a:r>
              <a:rPr lang="en-GB" b="1" dirty="0"/>
              <a:t> </a:t>
            </a:r>
            <a:r>
              <a:rPr lang="ar-SA" b="1" dirty="0"/>
              <a:t>٦٦</a:t>
            </a:r>
            <a:r>
              <a:rPr lang="en-GB" b="1" dirty="0"/>
              <a:t>: </a:t>
            </a:r>
            <a:r>
              <a:rPr lang="en-GB" b="1" dirty="0" err="1"/>
              <a:t>أمثلة</a:t>
            </a:r>
            <a:r>
              <a:rPr lang="en-GB" b="1" dirty="0"/>
              <a:t> </a:t>
            </a:r>
            <a:r>
              <a:rPr lang="en-GB" b="1" dirty="0" err="1"/>
              <a:t>على</a:t>
            </a:r>
            <a:r>
              <a:rPr lang="en-GB" sz="1200" dirty="0">
                <a:latin typeface="Calibri" panose="020F0502020204030204" pitchFamily="34" charset="0"/>
                <a:cs typeface="Calibri" panose="020F0502020204030204" pitchFamily="34" charset="0"/>
              </a:rPr>
              <a:t> </a:t>
            </a:r>
            <a:r>
              <a:rPr lang="ar-SA" sz="1200" b="1" dirty="0">
                <a:latin typeface="Calibri" panose="020F0502020204030204" pitchFamily="34" charset="0"/>
                <a:cs typeface="Calibri" panose="020F0502020204030204" pitchFamily="34" charset="0"/>
              </a:rPr>
              <a:t>الموقف المرتكز على  الطفل</a:t>
            </a:r>
            <a:endParaRPr lang="en-GB" b="1" dirty="0"/>
          </a:p>
          <a:p>
            <a:pPr algn="r" rtl="1"/>
            <a:r>
              <a:rPr lang="en-US" i="1" dirty="0" err="1"/>
              <a:t>ابتكر</a:t>
            </a:r>
            <a:r>
              <a:rPr lang="ar-SA" i="1" dirty="0" err="1"/>
              <a:t>وا</a:t>
            </a:r>
            <a:r>
              <a:rPr lang="en-US" i="1" dirty="0"/>
              <a:t> أمثلة محددة عن:</a:t>
            </a:r>
          </a:p>
          <a:p>
            <a:pPr lvl="1" algn="r" rtl="1"/>
            <a:r>
              <a:rPr lang="en-US" i="1" dirty="0" err="1"/>
              <a:t>كل</a:t>
            </a:r>
            <a:r>
              <a:rPr lang="en-US" i="1" dirty="0"/>
              <a:t> من المهارات والمواقف</a:t>
            </a:r>
          </a:p>
          <a:p>
            <a:pPr lvl="1" algn="r" rtl="1"/>
            <a:r>
              <a:rPr lang="en-US" i="1" dirty="0" err="1"/>
              <a:t>كيف</a:t>
            </a:r>
            <a:r>
              <a:rPr lang="en-US" i="1" dirty="0"/>
              <a:t> </a:t>
            </a:r>
            <a:r>
              <a:rPr lang="en-US" i="1" dirty="0" err="1"/>
              <a:t>قمت</a:t>
            </a:r>
            <a:r>
              <a:rPr lang="ar-SA" i="1" dirty="0" err="1"/>
              <a:t>م</a:t>
            </a:r>
            <a:r>
              <a:rPr lang="en-US" i="1" dirty="0"/>
              <a:t> بتطبيق هذه المهارات في الماضي</a:t>
            </a:r>
          </a:p>
          <a:p>
            <a:pPr algn="r" rtl="1"/>
            <a:r>
              <a:rPr lang="en-US" i="1" dirty="0" err="1"/>
              <a:t>اكتب</a:t>
            </a:r>
            <a:r>
              <a:rPr lang="ar-SA" i="1" dirty="0" err="1"/>
              <a:t>وا</a:t>
            </a:r>
            <a:r>
              <a:rPr lang="ar-SA" i="1" dirty="0"/>
              <a:t> ذلك</a:t>
            </a:r>
            <a:r>
              <a:rPr lang="en-US" i="1" dirty="0"/>
              <a:t> </a:t>
            </a:r>
            <a:r>
              <a:rPr lang="en-US" i="1" dirty="0" err="1"/>
              <a:t>في</a:t>
            </a:r>
            <a:r>
              <a:rPr lang="en-US" i="1" dirty="0"/>
              <a:t> </a:t>
            </a:r>
            <a:r>
              <a:rPr lang="ar-SA" i="1" dirty="0"/>
              <a:t> دليل العمل</a:t>
            </a:r>
            <a:r>
              <a:rPr lang="en-US" i="1" dirty="0"/>
              <a:t> التدريبي</a:t>
            </a:r>
          </a:p>
          <a:p>
            <a:pPr marL="0" indent="0" algn="r" rtl="1">
              <a:buNone/>
            </a:pPr>
            <a:endParaRPr lang="en-GB" b="1" dirty="0"/>
          </a:p>
          <a:p>
            <a:pPr marL="0" indent="0" algn="r" rtl="1">
              <a:buNone/>
            </a:pPr>
            <a:r>
              <a:rPr lang="en-GB" b="1" dirty="0"/>
              <a:t>العمل </a:t>
            </a:r>
            <a:r>
              <a:rPr lang="en-GB" b="1" dirty="0" err="1"/>
              <a:t>الفردي</a:t>
            </a:r>
            <a:r>
              <a:rPr lang="en-GB" b="1" dirty="0"/>
              <a:t> </a:t>
            </a:r>
            <a:r>
              <a:rPr lang="en-US" b="1" dirty="0"/>
              <a:t>(١٠ </a:t>
            </a:r>
            <a:r>
              <a:rPr lang="en-US" b="1" dirty="0" err="1"/>
              <a:t>دقائق</a:t>
            </a:r>
            <a:r>
              <a:rPr lang="en-US" b="1" dirty="0"/>
              <a:t>)</a:t>
            </a:r>
          </a:p>
          <a:p>
            <a:pPr marL="0" indent="0" algn="r" rtl="1">
              <a:buNone/>
            </a:pPr>
            <a:endParaRPr lang="en-US" dirty="0"/>
          </a:p>
          <a:p>
            <a:pPr marL="0" indent="0" algn="r" rtl="1">
              <a:buNone/>
            </a:pPr>
            <a:r>
              <a:rPr lang="en-US" b="1" dirty="0"/>
              <a:t>المناقشة العامة (١٠ دقائق)</a:t>
            </a:r>
          </a:p>
          <a:p>
            <a:pPr algn="r" rtl="1"/>
            <a:r>
              <a:rPr lang="en-US" dirty="0" err="1"/>
              <a:t>اطلب</a:t>
            </a:r>
            <a:r>
              <a:rPr lang="en-US" dirty="0"/>
              <a:t> </a:t>
            </a:r>
            <a:r>
              <a:rPr lang="en-US" dirty="0" err="1"/>
              <a:t>من</a:t>
            </a:r>
            <a:r>
              <a:rPr lang="ar-SA" dirty="0"/>
              <a:t> مشاركين التطوع </a:t>
            </a:r>
            <a:r>
              <a:rPr lang="en-US" dirty="0"/>
              <a:t> </a:t>
            </a:r>
            <a:r>
              <a:rPr lang="ar-SA" dirty="0"/>
              <a:t>ل</a:t>
            </a:r>
            <a:r>
              <a:rPr lang="en-US" dirty="0" err="1"/>
              <a:t>مشاركة</a:t>
            </a:r>
            <a:r>
              <a:rPr lang="en-US" dirty="0"/>
              <a:t> </a:t>
            </a:r>
            <a:r>
              <a:rPr lang="ar-SA" dirty="0"/>
              <a:t>إجاباتهم</a:t>
            </a:r>
            <a:endParaRPr lang="en-US" dirty="0"/>
          </a:p>
          <a:p>
            <a:pPr algn="r" rtl="1"/>
            <a:endParaRPr lang="en-US" dirty="0"/>
          </a:p>
          <a:p>
            <a:pPr algn="r" rtl="1"/>
            <a:endParaRPr lang="en-BE" dirty="0"/>
          </a:p>
        </p:txBody>
      </p:sp>
      <p:sp>
        <p:nvSpPr>
          <p:cNvPr id="6" name="Slide Image Placeholder 5">
            <a:extLst>
              <a:ext uri="{FF2B5EF4-FFF2-40B4-BE49-F238E27FC236}">
                <a16:creationId xmlns:a16="http://schemas.microsoft.com/office/drawing/2014/main" id="{7BA83DBB-1199-BED4-0E2D-189E39FCB0B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73A894E-14EF-8144-D610-71413149D40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43</a:t>
            </a:fld>
            <a:endParaRPr lang="en-US" sz="1200" dirty="0">
              <a:latin typeface="+mn-lt"/>
            </a:endParaRPr>
          </a:p>
        </p:txBody>
      </p:sp>
    </p:spTree>
    <p:extLst>
      <p:ext uri="{BB962C8B-B14F-4D97-AF65-F5344CB8AC3E}">
        <p14:creationId xmlns:p14="http://schemas.microsoft.com/office/powerpoint/2010/main" val="32182452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a:t>يمكن لأخصائي الحالة أن يدعم اتخاذ القرار من خلال:</a:t>
            </a:r>
          </a:p>
          <a:p>
            <a:pPr lvl="1" algn="r" rtl="1"/>
            <a:r>
              <a:rPr lang="en-GB" i="1" dirty="0"/>
              <a:t>مشاركة المعلومات</a:t>
            </a:r>
          </a:p>
          <a:p>
            <a:pPr lvl="1" algn="r" rtl="1"/>
            <a:r>
              <a:rPr lang="ar-SA" i="1" dirty="0"/>
              <a:t>تقديم الخيارات</a:t>
            </a:r>
            <a:endParaRPr lang="en-GB" i="1" dirty="0"/>
          </a:p>
          <a:p>
            <a:pPr lvl="1" algn="r" rtl="1"/>
            <a:r>
              <a:rPr lang="en-GB" i="1" dirty="0" err="1"/>
              <a:t>استكشاف</a:t>
            </a:r>
            <a:r>
              <a:rPr lang="en-GB" i="1" dirty="0"/>
              <a:t> </a:t>
            </a:r>
            <a:r>
              <a:rPr lang="en-GB" i="1" dirty="0" err="1"/>
              <a:t>هذه</a:t>
            </a:r>
            <a:r>
              <a:rPr lang="ar-SA" i="1" dirty="0"/>
              <a:t> الخيارات</a:t>
            </a:r>
            <a:r>
              <a:rPr lang="en-GB" i="1" dirty="0"/>
              <a:t> مع الطفل أو الوالد أو مقدم الرعاية.</a:t>
            </a:r>
          </a:p>
          <a:p>
            <a:pPr algn="r" rtl="1"/>
            <a:r>
              <a:rPr lang="en-GB" i="1" dirty="0"/>
              <a:t>يجب ألا يخبر أخصائي الحالة الطفل أو الوالد أو مقدم الرعاية بما يجب القيام </a:t>
            </a:r>
            <a:r>
              <a:rPr lang="en-GB" i="1" dirty="0" err="1"/>
              <a:t>به</a:t>
            </a:r>
            <a:r>
              <a:rPr lang="en-GB" i="1" dirty="0"/>
              <a:t>.</a:t>
            </a:r>
          </a:p>
          <a:p>
            <a:pPr lvl="1" algn="r" rtl="1"/>
            <a:r>
              <a:rPr lang="ar-SA" i="1" dirty="0"/>
              <a:t>لا </a:t>
            </a:r>
            <a:r>
              <a:rPr lang="en-US" i="1" dirty="0" err="1"/>
              <a:t>تحاول</a:t>
            </a:r>
            <a:r>
              <a:rPr lang="en-US" i="1" dirty="0"/>
              <a:t> </a:t>
            </a:r>
            <a:r>
              <a:rPr lang="en-US" i="1" dirty="0" err="1"/>
              <a:t>اتخاذ</a:t>
            </a:r>
            <a:r>
              <a:rPr lang="en-US" i="1" dirty="0"/>
              <a:t> </a:t>
            </a:r>
            <a:r>
              <a:rPr lang="en-US" i="1" dirty="0" err="1"/>
              <a:t>قرارات</a:t>
            </a:r>
            <a:r>
              <a:rPr lang="en-US" i="1" dirty="0"/>
              <a:t> </a:t>
            </a:r>
            <a:r>
              <a:rPr lang="en-US" i="1" dirty="0" err="1"/>
              <a:t>نيابة</a:t>
            </a:r>
            <a:r>
              <a:rPr lang="en-US" i="1" dirty="0"/>
              <a:t> </a:t>
            </a:r>
            <a:r>
              <a:rPr lang="en-US" i="1" dirty="0" err="1"/>
              <a:t>عنهم</a:t>
            </a:r>
            <a:endParaRPr lang="en-US" i="1" dirty="0"/>
          </a:p>
          <a:p>
            <a:pPr lvl="1" algn="r" rtl="1"/>
            <a:r>
              <a:rPr lang="ar-SA" i="1" dirty="0"/>
              <a:t>هذا</a:t>
            </a:r>
            <a:r>
              <a:rPr lang="en-US" i="1" dirty="0"/>
              <a:t> </a:t>
            </a:r>
            <a:r>
              <a:rPr lang="en-US" i="1" dirty="0" err="1"/>
              <a:t>ليس</a:t>
            </a:r>
            <a:r>
              <a:rPr lang="en-US" i="1" dirty="0"/>
              <a:t> </a:t>
            </a:r>
            <a:r>
              <a:rPr lang="en-US" i="1" dirty="0" err="1"/>
              <a:t>تمكين</a:t>
            </a:r>
            <a:endParaRPr lang="en-US" i="1" dirty="0"/>
          </a:p>
          <a:p>
            <a:pPr lvl="1" algn="r" rtl="1"/>
            <a:r>
              <a:rPr lang="en-US" i="1" dirty="0"/>
              <a:t>من المهم أن ندرك أنهم يعرفون وضعهم بشكل أفضل وأن لديهم قدرات يقررونها بأنفسهم</a:t>
            </a:r>
            <a:endParaRPr lang="en-GB" i="1" dirty="0"/>
          </a:p>
          <a:p>
            <a:pPr algn="r" rtl="1"/>
            <a:r>
              <a:rPr lang="en-GB" i="1" dirty="0"/>
              <a:t>في </a:t>
            </a:r>
            <a:r>
              <a:rPr lang="en-GB" i="1" dirty="0" err="1"/>
              <a:t>بعض</a:t>
            </a:r>
            <a:r>
              <a:rPr lang="en-GB" i="1" dirty="0"/>
              <a:t> </a:t>
            </a:r>
            <a:r>
              <a:rPr lang="en-GB" i="1" dirty="0" err="1"/>
              <a:t>الأحيان</a:t>
            </a:r>
            <a:r>
              <a:rPr lang="ar-SA" i="1" dirty="0"/>
              <a:t>، </a:t>
            </a:r>
            <a:r>
              <a:rPr lang="en-GB" i="1" dirty="0" err="1"/>
              <a:t>قد</a:t>
            </a:r>
            <a:r>
              <a:rPr lang="en-GB" i="1" dirty="0"/>
              <a:t> لا يبحث الطفل أو الوالد أو مقدم الرعاية عن النصيحة ولكنهم يريدون ببساطة مشاركة قصتهم مع شخص ما.</a:t>
            </a:r>
          </a:p>
          <a:p>
            <a:pPr lvl="1" algn="r" rtl="1"/>
            <a:r>
              <a:rPr lang="en-GB" i="1" dirty="0"/>
              <a:t>تأكد من أنهم يشعرون </a:t>
            </a:r>
            <a:r>
              <a:rPr lang="en-GB" i="1" dirty="0" err="1"/>
              <a:t>بأنهم</a:t>
            </a:r>
            <a:r>
              <a:rPr lang="en-GB" i="1" dirty="0"/>
              <a:t> </a:t>
            </a:r>
            <a:r>
              <a:rPr lang="en-GB" i="1" dirty="0" err="1"/>
              <a:t>مسموع</a:t>
            </a:r>
            <a:r>
              <a:rPr lang="ar-SA" i="1" dirty="0" err="1"/>
              <a:t>ي</a:t>
            </a:r>
            <a:r>
              <a:rPr lang="en-GB" i="1" dirty="0" err="1"/>
              <a:t>ن</a:t>
            </a:r>
            <a:r>
              <a:rPr lang="en-GB" i="1" dirty="0"/>
              <a:t> </a:t>
            </a:r>
            <a:r>
              <a:rPr lang="en-GB" i="1" dirty="0" err="1"/>
              <a:t>ويتم</a:t>
            </a:r>
            <a:r>
              <a:rPr lang="en-GB" i="1" dirty="0"/>
              <a:t> </a:t>
            </a:r>
            <a:r>
              <a:rPr lang="ar-SA" i="1" dirty="0"/>
              <a:t>تصديقهم</a:t>
            </a:r>
            <a:endParaRPr lang="en-GB" i="1" dirty="0"/>
          </a:p>
          <a:p>
            <a:pPr lvl="1" algn="r" rtl="1"/>
            <a:r>
              <a:rPr lang="en-GB" i="1" dirty="0"/>
              <a:t>أظهر الاهتمام بطرح الأسئلة</a:t>
            </a:r>
          </a:p>
          <a:p>
            <a:pPr lvl="1" algn="r" rtl="1"/>
            <a:r>
              <a:rPr lang="en-GB" i="1" dirty="0"/>
              <a:t>اذكر نقاط قوتهم لتعزيز ثقتهم.</a:t>
            </a:r>
          </a:p>
        </p:txBody>
      </p:sp>
      <p:sp>
        <p:nvSpPr>
          <p:cNvPr id="6" name="Slide Image Placeholder 5">
            <a:extLst>
              <a:ext uri="{FF2B5EF4-FFF2-40B4-BE49-F238E27FC236}">
                <a16:creationId xmlns:a16="http://schemas.microsoft.com/office/drawing/2014/main" id="{EC5007CD-9BE8-2DC6-CDC1-0188B9AFC39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9440F0F-1DD3-76BC-BA76-B78A617833E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44</a:t>
            </a:fld>
            <a:endParaRPr lang="en-US" sz="1200" dirty="0">
              <a:latin typeface="+mn-lt"/>
            </a:endParaRPr>
          </a:p>
        </p:txBody>
      </p:sp>
    </p:spTree>
    <p:extLst>
      <p:ext uri="{BB962C8B-B14F-4D97-AF65-F5344CB8AC3E}">
        <p14:creationId xmlns:p14="http://schemas.microsoft.com/office/powerpoint/2010/main" val="6868742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يمكن أن يكون تقديم النصيحة بعبارات "</a:t>
            </a:r>
            <a:r>
              <a:rPr lang="en-GB" i="1" dirty="0" err="1"/>
              <a:t>لا</a:t>
            </a:r>
            <a:r>
              <a:rPr lang="en-GB" i="1" dirty="0"/>
              <a:t> </a:t>
            </a:r>
            <a:r>
              <a:rPr lang="en-GB" i="1" dirty="0" err="1"/>
              <a:t>بمثابة</a:t>
            </a:r>
            <a:r>
              <a:rPr lang="en-GB" i="1" dirty="0"/>
              <a:t> نقد.</a:t>
            </a:r>
          </a:p>
          <a:p>
            <a:pPr lvl="1" algn="r" rtl="1"/>
            <a:r>
              <a:rPr lang="en-GB" i="1" dirty="0"/>
              <a:t>لا تقر بأنهم يعرفون وضعهم وما الذي قد يساعدهم بشكل أفضل</a:t>
            </a:r>
          </a:p>
          <a:p>
            <a:pPr lvl="1" algn="r" rtl="1"/>
            <a:r>
              <a:rPr lang="en-GB" i="1" dirty="0"/>
              <a:t>بدلاً </a:t>
            </a:r>
            <a:r>
              <a:rPr lang="en-GB" i="1" dirty="0" err="1"/>
              <a:t>من</a:t>
            </a:r>
            <a:r>
              <a:rPr lang="en-GB" i="1" dirty="0"/>
              <a:t> </a:t>
            </a:r>
            <a:r>
              <a:rPr lang="en-GB" i="1" dirty="0" err="1"/>
              <a:t>ذلك</a:t>
            </a:r>
            <a:r>
              <a:rPr lang="ar-SA" i="1" dirty="0"/>
              <a:t>، </a:t>
            </a:r>
            <a:r>
              <a:rPr lang="en-GB" i="1" dirty="0" err="1"/>
              <a:t>فإنه</a:t>
            </a:r>
            <a:r>
              <a:rPr lang="en-GB" i="1" dirty="0"/>
              <a:t> يعطي فكرة أن أخصائي الحالة على دراية أفضل!</a:t>
            </a:r>
          </a:p>
          <a:p>
            <a:pPr lvl="1" algn="r" rtl="1"/>
            <a:r>
              <a:rPr lang="en-GB" i="1" dirty="0"/>
              <a:t>هذا يمكن أن يجعل الطفل أو الوالد أو مقدم الرعاية يشعر بأنه يساء فهمه أو أنه غير مسموع أو حتى عدم الاحترام مما يضر بالعلاقة</a:t>
            </a:r>
            <a:endParaRPr lang="en-BE" i="1" dirty="0"/>
          </a:p>
        </p:txBody>
      </p:sp>
      <p:sp>
        <p:nvSpPr>
          <p:cNvPr id="6" name="Slide Image Placeholder 5">
            <a:extLst>
              <a:ext uri="{FF2B5EF4-FFF2-40B4-BE49-F238E27FC236}">
                <a16:creationId xmlns:a16="http://schemas.microsoft.com/office/drawing/2014/main" id="{A507DEBA-7CE5-EA92-1F79-B1D0B883531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7CC6B94-525A-8765-E7E5-58051B4D2EB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45</a:t>
            </a:fld>
            <a:endParaRPr lang="en-US" sz="1200" dirty="0">
              <a:latin typeface="+mn-lt"/>
            </a:endParaRPr>
          </a:p>
        </p:txBody>
      </p:sp>
    </p:spTree>
    <p:extLst>
      <p:ext uri="{BB962C8B-B14F-4D97-AF65-F5344CB8AC3E}">
        <p14:creationId xmlns:p14="http://schemas.microsoft.com/office/powerpoint/2010/main" val="21356262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7" name="Google Shape;427;p10:notes"/>
          <p:cNvSpPr txBox="1">
            <a:spLocks noGrp="1"/>
          </p:cNvSpPr>
          <p:nvPr>
            <p:ph type="body" idx="1"/>
          </p:nvPr>
        </p:nvSpPr>
        <p:spPr/>
        <p:txBody>
          <a:bodyPr/>
          <a:lstStyle/>
          <a:p>
            <a:pPr marL="0" indent="0" algn="r" rtl="1">
              <a:buNone/>
            </a:pPr>
            <a:r>
              <a:rPr lang="en-US" b="1" dirty="0"/>
              <a:t>مدة </a:t>
            </a:r>
            <a:r>
              <a:rPr lang="en-US" b="1" dirty="0" err="1"/>
              <a:t>الجلسة</a:t>
            </a:r>
            <a:r>
              <a:rPr lang="en-US" b="1" dirty="0"/>
              <a:t> </a:t>
            </a:r>
            <a:r>
              <a:rPr lang="ar-SA" b="1" dirty="0"/>
              <a:t>٥</a:t>
            </a:r>
            <a:r>
              <a:rPr lang="en-US" b="1" dirty="0"/>
              <a:t>:</a:t>
            </a:r>
            <a:r>
              <a:rPr lang="ar-SA" b="1" dirty="0"/>
              <a:t> ٤٥ دقيقة</a:t>
            </a:r>
            <a:endParaRPr lang="en-US" b="1" dirty="0"/>
          </a:p>
          <a:p>
            <a:pPr marL="0" indent="0" algn="r" rtl="1">
              <a:buNone/>
            </a:pPr>
            <a:r>
              <a:rPr lang="en-GB" b="1" dirty="0"/>
              <a:t>______________________________________________________________________________</a:t>
            </a:r>
          </a:p>
          <a:p>
            <a:pPr marL="0" indent="0" algn="r" rtl="1">
              <a:buNone/>
            </a:pPr>
            <a:endParaRPr lang="en-US" dirty="0"/>
          </a:p>
          <a:p>
            <a:pPr marL="0" indent="0" algn="r" rtl="1">
              <a:buNone/>
            </a:pPr>
            <a:r>
              <a:rPr lang="en-US" b="1" dirty="0"/>
              <a:t>مقدمة</a:t>
            </a:r>
          </a:p>
          <a:p>
            <a:pPr algn="r" rtl="1"/>
            <a:r>
              <a:rPr lang="en-US" i="1" dirty="0"/>
              <a:t>في وقت الأزمات أو الطوارئ أو بعد حدث </a:t>
            </a:r>
            <a:r>
              <a:rPr lang="en-US" i="1" dirty="0" err="1"/>
              <a:t>صادم</a:t>
            </a:r>
            <a:r>
              <a:rPr lang="en-US" i="1" dirty="0"/>
              <a:t> </a:t>
            </a:r>
            <a:r>
              <a:rPr lang="en-US" i="1" dirty="0" err="1"/>
              <a:t>مباشرة</a:t>
            </a:r>
            <a:r>
              <a:rPr lang="ar-SA" i="1" dirty="0"/>
              <a:t>، </a:t>
            </a:r>
            <a:r>
              <a:rPr lang="en-US" i="1" dirty="0" err="1"/>
              <a:t>يمكن</a:t>
            </a:r>
            <a:r>
              <a:rPr lang="en-US" i="1" dirty="0"/>
              <a:t> </a:t>
            </a:r>
            <a:r>
              <a:rPr lang="en-US" i="1" dirty="0" err="1"/>
              <a:t>لأخصائي</a:t>
            </a:r>
            <a:r>
              <a:rPr lang="en-US" i="1" dirty="0"/>
              <a:t> </a:t>
            </a:r>
            <a:r>
              <a:rPr lang="en-US" i="1" dirty="0" err="1"/>
              <a:t>ال</a:t>
            </a:r>
            <a:r>
              <a:rPr lang="ar-SA" i="1" dirty="0"/>
              <a:t>حالة </a:t>
            </a:r>
            <a:r>
              <a:rPr lang="en-US" i="1" dirty="0"/>
              <a:t> </a:t>
            </a:r>
            <a:r>
              <a:rPr lang="en-US" i="1" dirty="0" err="1"/>
              <a:t>تقديم</a:t>
            </a:r>
            <a:r>
              <a:rPr lang="en-US" i="1" dirty="0"/>
              <a:t> </a:t>
            </a:r>
            <a:r>
              <a:rPr lang="en-US" i="1" dirty="0" err="1"/>
              <a:t>ال</a:t>
            </a:r>
            <a:r>
              <a:rPr lang="ar-SA" i="1" dirty="0"/>
              <a:t>دعم النفسي</a:t>
            </a:r>
            <a:r>
              <a:rPr lang="en-US" i="1" dirty="0"/>
              <a:t> </a:t>
            </a:r>
            <a:r>
              <a:rPr lang="en-US" i="1" dirty="0" err="1"/>
              <a:t>الأولي</a:t>
            </a:r>
            <a:r>
              <a:rPr lang="ar-SA" i="1" dirty="0"/>
              <a:t> </a:t>
            </a:r>
            <a:r>
              <a:rPr lang="en-US" i="1" dirty="0"/>
              <a:t> (PFA)</a:t>
            </a:r>
          </a:p>
          <a:p>
            <a:pPr algn="r" rtl="1"/>
            <a:r>
              <a:rPr lang="en-US" i="1" dirty="0"/>
              <a:t>في هذه الجلسة سوف نتعلم كيف </a:t>
            </a:r>
            <a:r>
              <a:rPr lang="en-US" i="1" dirty="0" err="1"/>
              <a:t>يمكن</a:t>
            </a:r>
            <a:r>
              <a:rPr lang="en-US" i="1" dirty="0"/>
              <a:t> </a:t>
            </a:r>
            <a:r>
              <a:rPr lang="en-US" i="1" dirty="0" err="1"/>
              <a:t>لأخصائي</a:t>
            </a:r>
            <a:r>
              <a:rPr lang="en-US" i="1" dirty="0"/>
              <a:t> </a:t>
            </a:r>
            <a:r>
              <a:rPr lang="en-US" i="1" dirty="0" err="1"/>
              <a:t>ال</a:t>
            </a:r>
            <a:r>
              <a:rPr lang="ar-SA" i="1" dirty="0"/>
              <a:t>حالة </a:t>
            </a:r>
            <a:r>
              <a:rPr lang="en-US" i="1" dirty="0"/>
              <a:t> </a:t>
            </a:r>
            <a:r>
              <a:rPr lang="en-US" i="1" dirty="0" err="1"/>
              <a:t>تقديم</a:t>
            </a:r>
            <a:r>
              <a:rPr lang="en-US" i="1" dirty="0"/>
              <a:t> </a:t>
            </a:r>
            <a:r>
              <a:rPr lang="en-US" i="1" dirty="0" err="1"/>
              <a:t>ال</a:t>
            </a:r>
            <a:r>
              <a:rPr lang="ar-SA" i="1" dirty="0"/>
              <a:t>دعم النفسي</a:t>
            </a:r>
            <a:r>
              <a:rPr lang="en-US" i="1" dirty="0"/>
              <a:t> </a:t>
            </a:r>
            <a:r>
              <a:rPr lang="en-US" i="1" dirty="0" err="1"/>
              <a:t>الأولي</a:t>
            </a:r>
            <a:endParaRPr lang="en-US" i="1" dirty="0"/>
          </a:p>
          <a:p>
            <a:pPr marL="0" indent="0" algn="r" rtl="1">
              <a:buNone/>
            </a:pPr>
            <a:endParaRPr lang="en-US" dirty="0"/>
          </a:p>
          <a:p>
            <a:pPr marL="0" indent="0" algn="r" rtl="1">
              <a:buNone/>
            </a:pPr>
            <a:r>
              <a:rPr lang="en-US" b="1" dirty="0"/>
              <a:t>المناقشة العامة (١٠ دقائق)</a:t>
            </a:r>
          </a:p>
          <a:p>
            <a:pPr algn="r" rtl="1"/>
            <a:r>
              <a:rPr lang="en-US" i="1" dirty="0" err="1"/>
              <a:t>لما</a:t>
            </a:r>
            <a:r>
              <a:rPr lang="ar-SA" i="1" dirty="0"/>
              <a:t>ذا </a:t>
            </a:r>
            <a:r>
              <a:rPr lang="ar-SA" i="1" dirty="0" err="1"/>
              <a:t>ي</a:t>
            </a:r>
            <a:r>
              <a:rPr lang="en-US" i="1" dirty="0" err="1"/>
              <a:t>عتبر</a:t>
            </a:r>
            <a:r>
              <a:rPr lang="en-US" i="1" dirty="0"/>
              <a:t> </a:t>
            </a:r>
            <a:r>
              <a:rPr lang="en-US" i="1" dirty="0" err="1"/>
              <a:t>ال</a:t>
            </a:r>
            <a:r>
              <a:rPr lang="ar-SA" i="1" dirty="0"/>
              <a:t>دعم النفسي</a:t>
            </a:r>
            <a:r>
              <a:rPr lang="en-US" i="1" dirty="0"/>
              <a:t> </a:t>
            </a:r>
            <a:r>
              <a:rPr lang="en-US" i="1" dirty="0" err="1"/>
              <a:t>الأولي</a:t>
            </a:r>
            <a:r>
              <a:rPr lang="ar-SA" i="1" dirty="0"/>
              <a:t> </a:t>
            </a:r>
            <a:r>
              <a:rPr lang="en-US" i="1" dirty="0" err="1"/>
              <a:t>ذات</a:t>
            </a:r>
            <a:r>
              <a:rPr lang="en-US" i="1" dirty="0"/>
              <a:t> صلة بإدارة الحالة؟</a:t>
            </a:r>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يمكن </a:t>
            </a:r>
            <a:r>
              <a:rPr lang="en-US" i="1" dirty="0" err="1"/>
              <a:t>استخدام</a:t>
            </a:r>
            <a:r>
              <a:rPr lang="en-US" i="1" dirty="0"/>
              <a:t> </a:t>
            </a:r>
            <a:r>
              <a:rPr lang="en-US" i="1" dirty="0" err="1"/>
              <a:t>ال</a:t>
            </a:r>
            <a:r>
              <a:rPr lang="ar-SA" i="1" dirty="0"/>
              <a:t>دعم النفسي</a:t>
            </a:r>
            <a:r>
              <a:rPr lang="en-US" i="1" dirty="0"/>
              <a:t> </a:t>
            </a:r>
            <a:r>
              <a:rPr lang="en-US" i="1" dirty="0" err="1"/>
              <a:t>الأولي</a:t>
            </a:r>
            <a:r>
              <a:rPr lang="en-US" i="1" dirty="0"/>
              <a:t> في أي وقت يكون فيه الشخص في محنة.</a:t>
            </a:r>
          </a:p>
          <a:p>
            <a:pPr lvl="1" algn="r" rtl="1"/>
            <a:r>
              <a:rPr lang="en-US" i="1" dirty="0"/>
              <a:t>بعض الأطفال الذين يتلقون الدعم من خلال </a:t>
            </a:r>
            <a:r>
              <a:rPr lang="en-US" i="1" dirty="0" err="1"/>
              <a:t>إدارة</a:t>
            </a:r>
            <a:r>
              <a:rPr lang="en-US" i="1" dirty="0"/>
              <a:t> </a:t>
            </a:r>
            <a:r>
              <a:rPr lang="en-US" i="1" dirty="0" err="1"/>
              <a:t>الحال</a:t>
            </a:r>
            <a:r>
              <a:rPr lang="ar-SA" i="1" dirty="0" err="1"/>
              <a:t>ة</a:t>
            </a:r>
            <a:r>
              <a:rPr lang="en-US" i="1" dirty="0"/>
              <a:t> معرضون للخطر </a:t>
            </a:r>
            <a:r>
              <a:rPr lang="en-US" i="1" dirty="0" err="1"/>
              <a:t>أو</a:t>
            </a:r>
            <a:r>
              <a:rPr lang="en-US" i="1" dirty="0"/>
              <a:t> </a:t>
            </a:r>
            <a:r>
              <a:rPr lang="en-US" i="1" dirty="0" err="1"/>
              <a:t>ناج</a:t>
            </a:r>
            <a:r>
              <a:rPr lang="ar-SA" i="1" dirty="0" err="1"/>
              <a:t>ي</a:t>
            </a:r>
            <a:r>
              <a:rPr lang="en-US" i="1" dirty="0" err="1"/>
              <a:t>ن</a:t>
            </a:r>
            <a:r>
              <a:rPr lang="en-US" i="1" dirty="0"/>
              <a:t> من العنف أو الإساءة أو الاستغلال.</a:t>
            </a:r>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تعد القدرة على </a:t>
            </a:r>
            <a:r>
              <a:rPr lang="en-US" i="1" dirty="0" err="1"/>
              <a:t>تقديم</a:t>
            </a:r>
            <a:r>
              <a:rPr lang="en-US" i="1" dirty="0"/>
              <a:t> </a:t>
            </a:r>
            <a:r>
              <a:rPr lang="en-US" i="1" dirty="0" err="1"/>
              <a:t>ال</a:t>
            </a:r>
            <a:r>
              <a:rPr lang="ar-SA" i="1" dirty="0"/>
              <a:t>دعم النفسي</a:t>
            </a:r>
            <a:r>
              <a:rPr lang="en-US" i="1" dirty="0"/>
              <a:t> </a:t>
            </a:r>
            <a:r>
              <a:rPr lang="en-US" i="1" dirty="0" err="1"/>
              <a:t>الأولي</a:t>
            </a:r>
            <a:r>
              <a:rPr lang="ar-SA" i="1" dirty="0"/>
              <a:t> </a:t>
            </a:r>
            <a:r>
              <a:rPr lang="en-US" i="1" dirty="0" err="1"/>
              <a:t>من</a:t>
            </a:r>
            <a:r>
              <a:rPr lang="en-US" i="1" dirty="0"/>
              <a:t> الكفاءات الرئيسية لأخصائيي الحالة.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ماذا يمكن أن تكون </a:t>
            </a:r>
            <a:r>
              <a:rPr lang="en-US" i="1" dirty="0" err="1"/>
              <a:t>فوائد</a:t>
            </a:r>
            <a:r>
              <a:rPr lang="en-US" i="1" dirty="0"/>
              <a:t> </a:t>
            </a:r>
            <a:r>
              <a:rPr lang="en-US" i="1" dirty="0" err="1"/>
              <a:t>ال</a:t>
            </a:r>
            <a:r>
              <a:rPr lang="ar-SA" i="1" dirty="0"/>
              <a:t>دعم النفسي</a:t>
            </a:r>
            <a:r>
              <a:rPr lang="en-US" i="1" dirty="0"/>
              <a:t> </a:t>
            </a:r>
            <a:r>
              <a:rPr lang="en-US" i="1" dirty="0" err="1"/>
              <a:t>الأولي</a:t>
            </a:r>
            <a:r>
              <a:rPr lang="en-US" i="1" dirty="0"/>
              <a:t>؟</a:t>
            </a:r>
          </a:p>
          <a:p>
            <a:pPr marL="628650" marR="0" lvl="1"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err="1"/>
              <a:t>يساعد</a:t>
            </a:r>
            <a:r>
              <a:rPr lang="en-US" i="1" dirty="0"/>
              <a:t> </a:t>
            </a:r>
            <a:r>
              <a:rPr lang="en-US" i="1" dirty="0" err="1"/>
              <a:t>ال</a:t>
            </a:r>
            <a:r>
              <a:rPr lang="ar-SA" i="1" dirty="0"/>
              <a:t>دعم النفسي</a:t>
            </a:r>
            <a:r>
              <a:rPr lang="en-US" i="1" dirty="0"/>
              <a:t> </a:t>
            </a:r>
            <a:r>
              <a:rPr lang="en-US" i="1" dirty="0" err="1"/>
              <a:t>الأولي</a:t>
            </a:r>
            <a:r>
              <a:rPr lang="en-US" i="1" dirty="0"/>
              <a:t> على منع المشكلات النفسية قصيرة </a:t>
            </a:r>
            <a:r>
              <a:rPr lang="en-US" i="1" dirty="0" err="1"/>
              <a:t>وطويلة</a:t>
            </a:r>
            <a:r>
              <a:rPr lang="en-US" i="1" dirty="0"/>
              <a:t> </a:t>
            </a:r>
            <a:r>
              <a:rPr lang="en-US" i="1" dirty="0" err="1"/>
              <a:t>الأ</a:t>
            </a:r>
            <a:r>
              <a:rPr lang="ar-SA" i="1" dirty="0"/>
              <a:t>مد</a:t>
            </a:r>
            <a:r>
              <a:rPr lang="en-US" i="1" dirty="0"/>
              <a:t> التي قد تنشأ عن الحوادث </a:t>
            </a:r>
            <a:r>
              <a:rPr lang="en-US" i="1" dirty="0" err="1"/>
              <a:t>المؤلمة</a:t>
            </a:r>
            <a:r>
              <a:rPr lang="en-US" i="1" dirty="0"/>
              <a:t> </a:t>
            </a:r>
            <a:r>
              <a:rPr lang="en-US" i="1" dirty="0" err="1"/>
              <a:t>والص</a:t>
            </a:r>
            <a:r>
              <a:rPr lang="ar-SA" i="1" dirty="0" err="1"/>
              <a:t>ا</a:t>
            </a:r>
            <a:r>
              <a:rPr lang="en-US" i="1" dirty="0" err="1"/>
              <a:t>دمة</a:t>
            </a:r>
            <a:r>
              <a:rPr lang="en-US" i="1" dirty="0"/>
              <a:t> ويعزز الأداء </a:t>
            </a:r>
            <a:r>
              <a:rPr lang="en-US" i="1" dirty="0" err="1"/>
              <a:t>التكيفي</a:t>
            </a:r>
            <a:r>
              <a:rPr lang="en-US" i="1" dirty="0"/>
              <a:t> </a:t>
            </a:r>
            <a:r>
              <a:rPr lang="en-US" i="1" dirty="0" err="1"/>
              <a:t>والت</a:t>
            </a:r>
            <a:r>
              <a:rPr lang="ar-SA" i="1" dirty="0"/>
              <a:t>أقلم</a:t>
            </a:r>
            <a:r>
              <a:rPr lang="en-US" i="1" dirty="0"/>
              <a:t>.</a:t>
            </a:r>
          </a:p>
          <a:p>
            <a:pPr lvl="1" algn="r" rtl="1"/>
            <a:r>
              <a:rPr lang="en-US" i="1" dirty="0"/>
              <a:t>في حين أن معظم الأطفال ينجون من الأحداث المؤلمة دون أن يصابوا بمشاكل </a:t>
            </a:r>
            <a:r>
              <a:rPr lang="en-US" i="1" dirty="0" err="1"/>
              <a:t>صحية</a:t>
            </a:r>
            <a:r>
              <a:rPr lang="en-US" i="1" dirty="0"/>
              <a:t> </a:t>
            </a:r>
            <a:r>
              <a:rPr lang="ar-SA" i="1" dirty="0"/>
              <a:t>نفسية</a:t>
            </a:r>
            <a:r>
              <a:rPr lang="en-US" i="1" dirty="0"/>
              <a:t> طويلة الأمد وقد يتعافون من </a:t>
            </a:r>
            <a:r>
              <a:rPr lang="en-US" i="1" dirty="0" err="1"/>
              <a:t>تلقاء</a:t>
            </a:r>
            <a:r>
              <a:rPr lang="en-US" i="1" dirty="0"/>
              <a:t> </a:t>
            </a:r>
            <a:r>
              <a:rPr lang="en-US" i="1" dirty="0" err="1"/>
              <a:t>أنفسهم</a:t>
            </a:r>
            <a:r>
              <a:rPr lang="ar-SA" i="1" dirty="0"/>
              <a:t>، </a:t>
            </a:r>
            <a:r>
              <a:rPr lang="en-US" i="1" dirty="0" err="1"/>
              <a:t>عندما</a:t>
            </a:r>
            <a:r>
              <a:rPr lang="en-US" i="1" dirty="0"/>
              <a:t> يتلقى الأطفال الدعم في وقت </a:t>
            </a:r>
            <a:r>
              <a:rPr lang="en-US" i="1" dirty="0" err="1"/>
              <a:t>مبكر</a:t>
            </a:r>
            <a:r>
              <a:rPr lang="en-US" i="1" dirty="0"/>
              <a:t> </a:t>
            </a:r>
            <a:r>
              <a:rPr lang="en-US" i="1" dirty="0" err="1"/>
              <a:t>فإن</a:t>
            </a:r>
            <a:r>
              <a:rPr lang="en-US" i="1" dirty="0"/>
              <a:t> خطر تعرضهم لمشاكل </a:t>
            </a:r>
            <a:r>
              <a:rPr lang="en-US" i="1" dirty="0" err="1"/>
              <a:t>الصحة</a:t>
            </a:r>
            <a:r>
              <a:rPr lang="en-US" i="1" dirty="0"/>
              <a:t> </a:t>
            </a:r>
            <a:r>
              <a:rPr lang="en-US" i="1" dirty="0" err="1"/>
              <a:t>ال</a:t>
            </a:r>
            <a:r>
              <a:rPr lang="ar-SA" i="1" dirty="0"/>
              <a:t>نفسي</a:t>
            </a:r>
            <a:r>
              <a:rPr lang="en-US" i="1" dirty="0" err="1"/>
              <a:t>ة</a:t>
            </a:r>
            <a:r>
              <a:rPr lang="en-US" i="1" dirty="0"/>
              <a:t> طويلة الأمد يتناقص بشكل كبير.</a:t>
            </a:r>
          </a:p>
        </p:txBody>
      </p:sp>
      <p:sp>
        <p:nvSpPr>
          <p:cNvPr id="3" name="Slide Image Placeholder 2">
            <a:extLst>
              <a:ext uri="{FF2B5EF4-FFF2-40B4-BE49-F238E27FC236}">
                <a16:creationId xmlns:a16="http://schemas.microsoft.com/office/drawing/2014/main" id="{A506C255-8A7F-704F-95E3-ECDAF2776A1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5AF6876-C254-DE12-6439-57228D534F4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46</a:t>
            </a:fld>
            <a:endParaRPr lang="en-US" sz="1200" dirty="0">
              <a:latin typeface="+mn-lt"/>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مقدمة</a:t>
            </a:r>
          </a:p>
          <a:p>
            <a:pPr algn="r" rtl="1"/>
            <a:r>
              <a:rPr lang="en-GB" dirty="0"/>
              <a:t>توجيه </a:t>
            </a:r>
            <a:r>
              <a:rPr lang="en-GB" dirty="0" err="1"/>
              <a:t>المشاركين</a:t>
            </a:r>
            <a:r>
              <a:rPr lang="en-GB" dirty="0"/>
              <a:t> </a:t>
            </a:r>
            <a:r>
              <a:rPr lang="en-GB" dirty="0" err="1"/>
              <a:t>إلى</a:t>
            </a:r>
            <a:r>
              <a:rPr lang="ar-SA" dirty="0"/>
              <a:t> </a:t>
            </a:r>
            <a:r>
              <a:rPr lang="ar-SA" b="1" dirty="0"/>
              <a:t>ال</a:t>
            </a:r>
            <a:r>
              <a:rPr lang="en-GB" b="1" dirty="0" err="1"/>
              <a:t>صفحة</a:t>
            </a:r>
            <a:r>
              <a:rPr lang="ar-SA" b="1" dirty="0"/>
              <a:t> ٦٧ من</a:t>
            </a:r>
            <a:r>
              <a:rPr lang="en-GB" b="1" dirty="0"/>
              <a:t> دليل </a:t>
            </a:r>
            <a:r>
              <a:rPr lang="en-GB" b="1" dirty="0" err="1"/>
              <a:t>العمل</a:t>
            </a:r>
            <a:r>
              <a:rPr lang="en-GB" b="1" dirty="0"/>
              <a:t> : </a:t>
            </a:r>
            <a:r>
              <a:rPr lang="ar-SA" sz="1200" b="1" dirty="0">
                <a:latin typeface="Calibri" panose="020F0502020204030204" pitchFamily="34" charset="0"/>
                <a:cs typeface="Calibri" panose="020F0502020204030204" pitchFamily="34" charset="0"/>
              </a:rPr>
              <a:t>الدعم النفسي الأولي </a:t>
            </a:r>
            <a:r>
              <a:rPr lang="en-GB" b="1" dirty="0"/>
              <a:t> ...</a:t>
            </a:r>
          </a:p>
          <a:p>
            <a:pPr algn="r" rtl="1"/>
            <a:r>
              <a:rPr lang="en-US" i="1" dirty="0"/>
              <a:t>اقرأ </a:t>
            </a:r>
            <a:r>
              <a:rPr lang="en-US" i="1" dirty="0" err="1"/>
              <a:t>كل</a:t>
            </a:r>
            <a:r>
              <a:rPr lang="en-US" i="1" dirty="0"/>
              <a:t> </a:t>
            </a:r>
            <a:r>
              <a:rPr lang="ar-SA" i="1" dirty="0"/>
              <a:t>عبارة</a:t>
            </a:r>
            <a:r>
              <a:rPr lang="en-US" i="1" dirty="0"/>
              <a:t> واكتب ما </a:t>
            </a:r>
            <a:r>
              <a:rPr lang="en-US" i="1" dirty="0" err="1"/>
              <a:t>إذا</a:t>
            </a:r>
            <a:r>
              <a:rPr lang="en-US" i="1" dirty="0"/>
              <a:t> </a:t>
            </a:r>
            <a:r>
              <a:rPr lang="en-US" i="1" dirty="0" err="1"/>
              <a:t>كان</a:t>
            </a:r>
            <a:r>
              <a:rPr lang="ar-SA" i="1" dirty="0" err="1"/>
              <a:t>ت</a:t>
            </a:r>
            <a:r>
              <a:rPr lang="ar-SA" i="1" dirty="0"/>
              <a:t> </a:t>
            </a:r>
            <a:r>
              <a:rPr lang="en-US" i="1" dirty="0" err="1"/>
              <a:t>صح</a:t>
            </a:r>
            <a:r>
              <a:rPr lang="en-US" i="1" dirty="0"/>
              <a:t> أم خطأ.</a:t>
            </a:r>
          </a:p>
          <a:p>
            <a:pPr marL="0" indent="0" algn="r" rtl="1">
              <a:buNone/>
            </a:pPr>
            <a:endParaRPr lang="en-GB" b="1" dirty="0"/>
          </a:p>
          <a:p>
            <a:pPr marL="0" indent="0" algn="r" rtl="1">
              <a:buNone/>
            </a:pPr>
            <a:r>
              <a:rPr lang="en-GB" b="1" dirty="0"/>
              <a:t>العمل </a:t>
            </a:r>
            <a:r>
              <a:rPr lang="en-GB" b="1" dirty="0" err="1"/>
              <a:t>الفردي</a:t>
            </a:r>
            <a:r>
              <a:rPr lang="en-GB" b="1" dirty="0"/>
              <a:t> </a:t>
            </a:r>
            <a:r>
              <a:rPr lang="ar-SA" b="1" dirty="0"/>
              <a:t>(١٠ دقائق)</a:t>
            </a:r>
            <a:endParaRPr lang="en-GB" b="1" dirty="0"/>
          </a:p>
          <a:p>
            <a:pPr marL="0" indent="0" algn="r" rtl="1">
              <a:buNone/>
            </a:pPr>
            <a:endParaRPr lang="en-US" dirty="0"/>
          </a:p>
          <a:p>
            <a:pPr marL="0" indent="0" algn="r" rtl="1">
              <a:buNone/>
            </a:pPr>
            <a:r>
              <a:rPr lang="en-US" b="1" dirty="0"/>
              <a:t>مناقشة </a:t>
            </a:r>
            <a:r>
              <a:rPr lang="en-US" b="1" dirty="0" err="1"/>
              <a:t>عامة</a:t>
            </a:r>
            <a:r>
              <a:rPr lang="en-US" b="1" dirty="0"/>
              <a:t> </a:t>
            </a:r>
            <a:r>
              <a:rPr lang="ar-SA" b="1" dirty="0"/>
              <a:t>(٥دقائق)</a:t>
            </a:r>
            <a:endParaRPr lang="en-US" b="1" dirty="0"/>
          </a:p>
          <a:p>
            <a:pPr algn="r" rtl="1"/>
            <a:r>
              <a:rPr lang="ar-SA" dirty="0"/>
              <a:t>قم بتقديم</a:t>
            </a:r>
            <a:r>
              <a:rPr lang="en-US" dirty="0"/>
              <a:t> </a:t>
            </a:r>
            <a:r>
              <a:rPr lang="en-US" dirty="0" err="1"/>
              <a:t>كل</a:t>
            </a:r>
            <a:r>
              <a:rPr lang="en-US" dirty="0"/>
              <a:t> </a:t>
            </a:r>
            <a:r>
              <a:rPr lang="ar-SA" dirty="0"/>
              <a:t>عبارة</a:t>
            </a:r>
            <a:r>
              <a:rPr lang="en-US" dirty="0"/>
              <a:t> </a:t>
            </a:r>
            <a:r>
              <a:rPr lang="en-US" dirty="0" err="1"/>
              <a:t>أدناه</a:t>
            </a:r>
            <a:r>
              <a:rPr lang="en-US" dirty="0"/>
              <a:t> </a:t>
            </a:r>
            <a:r>
              <a:rPr lang="en-US" dirty="0" err="1"/>
              <a:t>واحد</a:t>
            </a:r>
            <a:r>
              <a:rPr lang="ar-SA" dirty="0" err="1"/>
              <a:t>ة</a:t>
            </a:r>
            <a:r>
              <a:rPr lang="en-US" dirty="0"/>
              <a:t> </a:t>
            </a:r>
            <a:r>
              <a:rPr lang="en-US" dirty="0" err="1"/>
              <a:t>تلو</a:t>
            </a:r>
            <a:r>
              <a:rPr lang="en-US" dirty="0"/>
              <a:t> </a:t>
            </a:r>
            <a:r>
              <a:rPr lang="en-US" dirty="0" err="1"/>
              <a:t>ال</a:t>
            </a:r>
            <a:r>
              <a:rPr lang="ar-SA" dirty="0" err="1"/>
              <a:t>أ</a:t>
            </a:r>
            <a:r>
              <a:rPr lang="en-US" dirty="0" err="1"/>
              <a:t>خر</a:t>
            </a:r>
            <a:r>
              <a:rPr lang="ar-SA" dirty="0" err="1"/>
              <a:t>ى</a:t>
            </a:r>
            <a:endParaRPr lang="en-US" dirty="0"/>
          </a:p>
          <a:p>
            <a:pPr algn="r" rtl="1"/>
            <a:r>
              <a:rPr lang="en-US" dirty="0"/>
              <a:t>اطلب من المشاركين رفع أيديهم:</a:t>
            </a:r>
          </a:p>
          <a:p>
            <a:pPr lvl="1" algn="r" rtl="1"/>
            <a:r>
              <a:rPr lang="en-US" dirty="0"/>
              <a:t>اولا من </a:t>
            </a:r>
            <a:r>
              <a:rPr lang="en-US" dirty="0" err="1"/>
              <a:t>يعتقد</a:t>
            </a:r>
            <a:r>
              <a:rPr lang="en-US" dirty="0"/>
              <a:t> </a:t>
            </a:r>
            <a:r>
              <a:rPr lang="en-US" dirty="0" err="1"/>
              <a:t>انه</a:t>
            </a:r>
            <a:r>
              <a:rPr lang="ar-SA" dirty="0" err="1"/>
              <a:t>ا</a:t>
            </a:r>
            <a:r>
              <a:rPr lang="en-US" dirty="0"/>
              <a:t> </a:t>
            </a:r>
            <a:r>
              <a:rPr lang="en-US" dirty="0" err="1"/>
              <a:t>صحيح</a:t>
            </a:r>
            <a:r>
              <a:rPr lang="ar-SA" dirty="0" err="1"/>
              <a:t>ة</a:t>
            </a:r>
            <a:endParaRPr lang="en-US" dirty="0"/>
          </a:p>
          <a:p>
            <a:pPr lvl="1" algn="r" rtl="1"/>
            <a:r>
              <a:rPr lang="en-US" dirty="0"/>
              <a:t>ثانيًا من </a:t>
            </a:r>
            <a:r>
              <a:rPr lang="en-US" dirty="0" err="1"/>
              <a:t>يظن</a:t>
            </a:r>
            <a:r>
              <a:rPr lang="en-US" dirty="0"/>
              <a:t> </a:t>
            </a:r>
            <a:r>
              <a:rPr lang="en-US" dirty="0" err="1"/>
              <a:t>أنه</a:t>
            </a:r>
            <a:r>
              <a:rPr lang="ar-SA" dirty="0" err="1"/>
              <a:t>ا</a:t>
            </a:r>
            <a:r>
              <a:rPr lang="en-US" dirty="0"/>
              <a:t> </a:t>
            </a:r>
            <a:r>
              <a:rPr lang="ar-SA" dirty="0"/>
              <a:t>خاطئة</a:t>
            </a:r>
            <a:endParaRPr lang="en-US" dirty="0"/>
          </a:p>
          <a:p>
            <a:pPr algn="r" rtl="1"/>
            <a:r>
              <a:rPr lang="en-US" dirty="0"/>
              <a:t>استكمل وصحح الإجابات أدناه</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الإجابات</a:t>
            </a:r>
          </a:p>
          <a:p>
            <a:pPr algn="r" rtl="1"/>
            <a:r>
              <a:rPr lang="ar-SA" sz="1200" b="0" dirty="0">
                <a:latin typeface="Calibri" panose="020F0502020204030204" pitchFamily="34" charset="0"/>
                <a:cs typeface="Calibri" panose="020F0502020204030204" pitchFamily="34" charset="0"/>
              </a:rPr>
              <a:t>الدعم النفسي الأولي </a:t>
            </a:r>
            <a:r>
              <a:rPr lang="en-US" dirty="0" err="1"/>
              <a:t>هو</a:t>
            </a:r>
            <a:r>
              <a:rPr lang="en-US" dirty="0"/>
              <a:t> تهدئة شخص في محنة ومساعدته على الشعور بالأمان </a:t>
            </a:r>
            <a:r>
              <a:rPr lang="en-US" dirty="0" err="1"/>
              <a:t>والهدوء</a:t>
            </a:r>
            <a:r>
              <a:rPr lang="en-US" dirty="0"/>
              <a:t> =</a:t>
            </a:r>
            <a:r>
              <a:rPr lang="ar-SA" dirty="0"/>
              <a:t>صح</a:t>
            </a:r>
            <a:endParaRPr lang="en-GB" dirty="0"/>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en-GB" dirty="0"/>
              <a:t> </a:t>
            </a:r>
            <a:r>
              <a:rPr lang="ar-SA" dirty="0"/>
              <a:t>شيء</a:t>
            </a:r>
            <a:r>
              <a:rPr lang="en-US" dirty="0"/>
              <a:t> يمكن </a:t>
            </a:r>
            <a:r>
              <a:rPr lang="en-US" dirty="0" err="1"/>
              <a:t>فقط</a:t>
            </a:r>
            <a:r>
              <a:rPr lang="en-US" dirty="0"/>
              <a:t> </a:t>
            </a:r>
            <a:r>
              <a:rPr lang="en-US" dirty="0" err="1"/>
              <a:t>لل</a:t>
            </a:r>
            <a:r>
              <a:rPr lang="ar-SA" dirty="0"/>
              <a:t>مهنيين</a:t>
            </a:r>
            <a:r>
              <a:rPr lang="en-US" dirty="0"/>
              <a:t> </a:t>
            </a:r>
            <a:r>
              <a:rPr lang="ar-SA" dirty="0"/>
              <a:t>تقديمه</a:t>
            </a:r>
            <a:r>
              <a:rPr lang="en-US" dirty="0"/>
              <a:t> =</a:t>
            </a:r>
            <a:r>
              <a:rPr lang="en-GB" dirty="0" err="1"/>
              <a:t>خطأ</a:t>
            </a:r>
            <a:r>
              <a:rPr lang="en-GB" dirty="0"/>
              <a:t> </a:t>
            </a:r>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ar-SA" dirty="0"/>
              <a:t> الاستماع</a:t>
            </a:r>
            <a:r>
              <a:rPr lang="en-US" dirty="0"/>
              <a:t> للناس </a:t>
            </a:r>
            <a:r>
              <a:rPr lang="en-US" dirty="0" err="1"/>
              <a:t>ولكن</a:t>
            </a:r>
            <a:r>
              <a:rPr lang="en-US" dirty="0"/>
              <a:t> </a:t>
            </a:r>
            <a:r>
              <a:rPr lang="ar-SA" dirty="0"/>
              <a:t>عدم</a:t>
            </a:r>
            <a:r>
              <a:rPr lang="en-US" dirty="0"/>
              <a:t> </a:t>
            </a:r>
            <a:r>
              <a:rPr lang="ar-SA" dirty="0"/>
              <a:t>الضغط</a:t>
            </a:r>
            <a:r>
              <a:rPr lang="en-US" dirty="0"/>
              <a:t> عليهم </a:t>
            </a:r>
            <a:r>
              <a:rPr lang="en-US" dirty="0" err="1"/>
              <a:t>للتحدث</a:t>
            </a:r>
            <a:r>
              <a:rPr lang="en-US" dirty="0"/>
              <a:t> =</a:t>
            </a:r>
            <a:r>
              <a:rPr lang="ar-SA" dirty="0"/>
              <a:t>صح</a:t>
            </a:r>
            <a:endParaRPr lang="en-GB" dirty="0"/>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en-US" dirty="0"/>
              <a:t>استشارة مهنية من قبل </a:t>
            </a:r>
            <a:r>
              <a:rPr lang="en-US" dirty="0" err="1"/>
              <a:t>طبيب</a:t>
            </a:r>
            <a:r>
              <a:rPr lang="en-US" dirty="0"/>
              <a:t> </a:t>
            </a:r>
            <a:r>
              <a:rPr lang="en-US" dirty="0" err="1"/>
              <a:t>نفسي</a:t>
            </a:r>
            <a:r>
              <a:rPr lang="en-US" dirty="0"/>
              <a:t> =</a:t>
            </a:r>
            <a:r>
              <a:rPr lang="en-GB" dirty="0" err="1"/>
              <a:t>خطأ</a:t>
            </a:r>
            <a:r>
              <a:rPr lang="en-GB" dirty="0"/>
              <a:t> </a:t>
            </a:r>
          </a:p>
          <a:p>
            <a:pPr algn="r" rtl="1"/>
            <a:r>
              <a:rPr lang="ar-SA" sz="1200" b="0" dirty="0">
                <a:latin typeface="Calibri" panose="020F0502020204030204" pitchFamily="34" charset="0"/>
                <a:cs typeface="Calibri" panose="020F0502020204030204" pitchFamily="34" charset="0"/>
              </a:rPr>
              <a:t>الدعم النفسي الأولي</a:t>
            </a:r>
            <a:r>
              <a:rPr lang="en-GB" dirty="0"/>
              <a:t> هو</a:t>
            </a:r>
            <a:r>
              <a:rPr lang="en-US" dirty="0" err="1"/>
              <a:t>الضغط</a:t>
            </a:r>
            <a:r>
              <a:rPr lang="en-US" dirty="0"/>
              <a:t> </a:t>
            </a:r>
            <a:r>
              <a:rPr lang="en-US" dirty="0" err="1"/>
              <a:t>للحصول</a:t>
            </a:r>
            <a:r>
              <a:rPr lang="ar-SA" dirty="0"/>
              <a:t> </a:t>
            </a:r>
            <a:r>
              <a:rPr lang="en-US" dirty="0" err="1"/>
              <a:t>على</a:t>
            </a:r>
            <a:r>
              <a:rPr lang="en-US" dirty="0"/>
              <a:t> جميع المعلومات على </a:t>
            </a:r>
            <a:r>
              <a:rPr lang="en-US" dirty="0" err="1"/>
              <a:t>الفور</a:t>
            </a:r>
            <a:r>
              <a:rPr lang="en-US" dirty="0"/>
              <a:t> </a:t>
            </a:r>
            <a:r>
              <a:rPr lang="ar-SA" dirty="0"/>
              <a:t>حول</a:t>
            </a:r>
            <a:r>
              <a:rPr lang="en-US" dirty="0"/>
              <a:t> الحدث المؤلم =</a:t>
            </a:r>
            <a:r>
              <a:rPr lang="en-GB" dirty="0" err="1"/>
              <a:t>خطأ</a:t>
            </a:r>
            <a:r>
              <a:rPr lang="en-GB" dirty="0"/>
              <a:t> </a:t>
            </a:r>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en-US" dirty="0"/>
              <a:t>تدخل طبي نفسي =</a:t>
            </a:r>
            <a:r>
              <a:rPr lang="en-GB" dirty="0" err="1"/>
              <a:t>خطأ</a:t>
            </a:r>
            <a:r>
              <a:rPr lang="en-GB" dirty="0"/>
              <a:t> </a:t>
            </a:r>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en-US" dirty="0" err="1"/>
              <a:t>مطالبة</a:t>
            </a:r>
            <a:r>
              <a:rPr lang="en-US" dirty="0"/>
              <a:t> </a:t>
            </a:r>
            <a:r>
              <a:rPr lang="en-US" dirty="0" err="1"/>
              <a:t>ال</a:t>
            </a:r>
            <a:r>
              <a:rPr lang="ar-SA" dirty="0"/>
              <a:t>أشخاص</a:t>
            </a:r>
            <a:r>
              <a:rPr lang="en-US" dirty="0"/>
              <a:t> بإخبار كل تفاصيل ما حدث =</a:t>
            </a:r>
            <a:r>
              <a:rPr lang="en-GB" dirty="0" err="1"/>
              <a:t>خطأ</a:t>
            </a:r>
            <a:r>
              <a:rPr lang="en-GB" dirty="0"/>
              <a:t> </a:t>
            </a:r>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ar-SA" dirty="0"/>
              <a:t> </a:t>
            </a:r>
            <a:r>
              <a:rPr lang="en-US" dirty="0" err="1"/>
              <a:t>إراحة</a:t>
            </a:r>
            <a:r>
              <a:rPr lang="en-US" dirty="0"/>
              <a:t> الناس ومساعدتهم على الشعور </a:t>
            </a:r>
            <a:r>
              <a:rPr lang="en-US" dirty="0" err="1"/>
              <a:t>بالهدوء</a:t>
            </a:r>
            <a:r>
              <a:rPr lang="en-US" dirty="0"/>
              <a:t> =</a:t>
            </a:r>
            <a:r>
              <a:rPr lang="ar-SA" dirty="0"/>
              <a:t>صح</a:t>
            </a:r>
            <a:endParaRPr lang="en-GB" dirty="0"/>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ar-SA" dirty="0"/>
              <a:t>الطلب من</a:t>
            </a:r>
            <a:r>
              <a:rPr lang="en-US" dirty="0"/>
              <a:t> شخص ما بتحليل ما حدث لهم =</a:t>
            </a:r>
            <a:r>
              <a:rPr lang="en-GB" dirty="0" err="1"/>
              <a:t>خطأ</a:t>
            </a:r>
            <a:r>
              <a:rPr lang="en-GB" dirty="0"/>
              <a:t> </a:t>
            </a:r>
          </a:p>
          <a:p>
            <a:pPr algn="r" rtl="1"/>
            <a:r>
              <a:rPr lang="ar-SA" sz="1200" b="0" dirty="0">
                <a:latin typeface="Calibri" panose="020F0502020204030204" pitchFamily="34" charset="0"/>
                <a:cs typeface="Calibri" panose="020F0502020204030204" pitchFamily="34" charset="0"/>
              </a:rPr>
              <a:t>الدعم النفسي الأولي </a:t>
            </a:r>
            <a:r>
              <a:rPr lang="en-GB" dirty="0" err="1"/>
              <a:t>هو</a:t>
            </a:r>
            <a:r>
              <a:rPr lang="en-US" dirty="0"/>
              <a:t>المساعدة في توفير الاحتياجات الأساسية الفورية ، مثل الطعام والماء ، وبطانية أو مكان مؤقت </a:t>
            </a:r>
            <a:r>
              <a:rPr lang="en-US" dirty="0" err="1"/>
              <a:t>للإقامة</a:t>
            </a:r>
            <a:r>
              <a:rPr lang="en-US" dirty="0"/>
              <a:t> =</a:t>
            </a:r>
            <a:r>
              <a:rPr lang="ar-SA" dirty="0"/>
              <a:t>صح</a:t>
            </a:r>
            <a:endParaRPr lang="en-BE" dirty="0"/>
          </a:p>
        </p:txBody>
      </p:sp>
      <p:sp>
        <p:nvSpPr>
          <p:cNvPr id="6" name="Slide Image Placeholder 5">
            <a:extLst>
              <a:ext uri="{FF2B5EF4-FFF2-40B4-BE49-F238E27FC236}">
                <a16:creationId xmlns:a16="http://schemas.microsoft.com/office/drawing/2014/main" id="{60CD0985-CAD8-C1E9-6F76-D1B68922DFA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625E9FE-3CBE-4913-4436-1AC286EA816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47</a:t>
            </a:fld>
            <a:endParaRPr lang="en-US" sz="1200" dirty="0">
              <a:latin typeface="+mn-lt"/>
            </a:endParaRPr>
          </a:p>
        </p:txBody>
      </p:sp>
    </p:spTree>
    <p:extLst>
      <p:ext uri="{BB962C8B-B14F-4D97-AF65-F5344CB8AC3E}">
        <p14:creationId xmlns:p14="http://schemas.microsoft.com/office/powerpoint/2010/main" val="39297979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p:txBody>
      </p:sp>
      <p:sp>
        <p:nvSpPr>
          <p:cNvPr id="6" name="Slide Image Placeholder 5">
            <a:extLst>
              <a:ext uri="{FF2B5EF4-FFF2-40B4-BE49-F238E27FC236}">
                <a16:creationId xmlns:a16="http://schemas.microsoft.com/office/drawing/2014/main" id="{2B4A4BEC-9194-C148-8537-DBC4764CFF9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9D69F1E-4BC8-3EA8-DB14-059E457D462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48</a:t>
            </a:fld>
            <a:endParaRPr lang="en-US" sz="1200" dirty="0">
              <a:latin typeface="+mn-lt"/>
            </a:endParaRPr>
          </a:p>
        </p:txBody>
      </p:sp>
    </p:spTree>
    <p:extLst>
      <p:ext uri="{BB962C8B-B14F-4D97-AF65-F5344CB8AC3E}">
        <p14:creationId xmlns:p14="http://schemas.microsoft.com/office/powerpoint/2010/main" val="377733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i="1" dirty="0"/>
              <a:t>يمكن </a:t>
            </a:r>
            <a:r>
              <a:rPr lang="en-GB" i="1" dirty="0" err="1"/>
              <a:t>شرح</a:t>
            </a:r>
            <a:r>
              <a:rPr lang="en-GB" i="1" dirty="0"/>
              <a:t> </a:t>
            </a:r>
            <a:r>
              <a:rPr lang="en-GB" i="1" dirty="0" err="1"/>
              <a:t>ت</a:t>
            </a:r>
            <a:r>
              <a:rPr lang="ar-SA" i="1" dirty="0"/>
              <a:t>قديم </a:t>
            </a:r>
            <a:r>
              <a:rPr lang="ar-SA" sz="1200" b="0" dirty="0">
                <a:latin typeface="Calibri" panose="020F0502020204030204" pitchFamily="34" charset="0"/>
                <a:cs typeface="Calibri" panose="020F0502020204030204" pitchFamily="34" charset="0"/>
              </a:rPr>
              <a:t>الدعم النفسي الأولي </a:t>
            </a:r>
            <a:r>
              <a:rPr lang="en-GB" b="0" i="1" dirty="0"/>
              <a:t> </a:t>
            </a:r>
            <a:r>
              <a:rPr lang="en-GB" i="1" dirty="0"/>
              <a:t>من </a:t>
            </a:r>
            <a:r>
              <a:rPr lang="en-GB" i="1" dirty="0" err="1"/>
              <a:t>خلال</a:t>
            </a:r>
            <a:r>
              <a:rPr lang="en-GB" i="1" dirty="0"/>
              <a:t> </a:t>
            </a:r>
            <a:r>
              <a:rPr lang="ar-SA" i="1" dirty="0"/>
              <a:t>٣</a:t>
            </a:r>
            <a:r>
              <a:rPr lang="en-GB" i="1" dirty="0"/>
              <a:t> إجراءات مفيدة: انظر واستمع واربط</a:t>
            </a:r>
            <a:endParaRPr lang="en-BE" i="1" dirty="0"/>
          </a:p>
        </p:txBody>
      </p:sp>
      <p:sp>
        <p:nvSpPr>
          <p:cNvPr id="6" name="Slide Image Placeholder 5">
            <a:extLst>
              <a:ext uri="{FF2B5EF4-FFF2-40B4-BE49-F238E27FC236}">
                <a16:creationId xmlns:a16="http://schemas.microsoft.com/office/drawing/2014/main" id="{A1230F16-5985-E767-17EE-0020E5AEB49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2D8E94D-2721-1473-3A36-099AAE5A5E6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49</a:t>
            </a:fld>
            <a:endParaRPr lang="en-US" sz="1200" dirty="0">
              <a:latin typeface="+mn-lt"/>
            </a:endParaRPr>
          </a:p>
        </p:txBody>
      </p:sp>
    </p:spTree>
    <p:extLst>
      <p:ext uri="{BB962C8B-B14F-4D97-AF65-F5344CB8AC3E}">
        <p14:creationId xmlns:p14="http://schemas.microsoft.com/office/powerpoint/2010/main" val="2111104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US" i="1" dirty="0"/>
              <a:t>هل لدى أي شخص أي أسئلة أو بحاجة إلى توضيح؟</a:t>
            </a:r>
            <a:endParaRPr lang="en-BE" i="1" dirty="0"/>
          </a:p>
        </p:txBody>
      </p:sp>
      <p:sp>
        <p:nvSpPr>
          <p:cNvPr id="6" name="Slide Image Placeholder 5">
            <a:extLst>
              <a:ext uri="{FF2B5EF4-FFF2-40B4-BE49-F238E27FC236}">
                <a16:creationId xmlns:a16="http://schemas.microsoft.com/office/drawing/2014/main" id="{4BFD2AA1-446B-B06B-5995-8482CA7BEB9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B01BF64-FE6B-EA6C-575E-CD44F8EEB32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a:t>
            </a:fld>
            <a:endParaRPr lang="en-US" sz="1200" dirty="0">
              <a:latin typeface="+mn-lt"/>
            </a:endParaRPr>
          </a:p>
        </p:txBody>
      </p:sp>
    </p:spTree>
    <p:extLst>
      <p:ext uri="{BB962C8B-B14F-4D97-AF65-F5344CB8AC3E}">
        <p14:creationId xmlns:p14="http://schemas.microsoft.com/office/powerpoint/2010/main" val="32767505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err="1"/>
              <a:t>في</a:t>
            </a:r>
            <a:r>
              <a:rPr lang="en-GB" i="1" dirty="0"/>
              <a:t> </a:t>
            </a:r>
            <a:r>
              <a:rPr lang="en-GB" i="1" dirty="0" err="1"/>
              <a:t>البداية</a:t>
            </a:r>
            <a:r>
              <a:rPr lang="ar-SA" i="1" dirty="0"/>
              <a:t>، </a:t>
            </a:r>
            <a:r>
              <a:rPr lang="en-GB" i="1" dirty="0" err="1"/>
              <a:t>من</a:t>
            </a:r>
            <a:r>
              <a:rPr lang="en-GB" i="1" dirty="0"/>
              <a:t> </a:t>
            </a:r>
            <a:r>
              <a:rPr lang="en-GB" i="1" dirty="0" err="1"/>
              <a:t>المهم</a:t>
            </a:r>
            <a:r>
              <a:rPr lang="en-GB" i="1" dirty="0"/>
              <a:t> </a:t>
            </a:r>
            <a:r>
              <a:rPr lang="ar-SA" i="1" dirty="0"/>
              <a:t>أن تنظر </a:t>
            </a:r>
            <a:r>
              <a:rPr lang="en-GB" i="1" dirty="0" err="1"/>
              <a:t>حولك</a:t>
            </a:r>
            <a:r>
              <a:rPr lang="en-GB" i="1" dirty="0"/>
              <a:t> </a:t>
            </a:r>
            <a:r>
              <a:rPr lang="en-GB" i="1" dirty="0" err="1"/>
              <a:t>وتح</a:t>
            </a:r>
            <a:r>
              <a:rPr lang="ar-SA" i="1" dirty="0" err="1"/>
              <a:t>دد</a:t>
            </a:r>
            <a:r>
              <a:rPr lang="en-GB" i="1" dirty="0"/>
              <a:t> الأطفال الذين لديهم احتياجات أساسية واضحة.</a:t>
            </a:r>
          </a:p>
          <a:p>
            <a:pPr lvl="1" algn="r" rtl="1"/>
            <a:r>
              <a:rPr lang="en-GB" i="1" dirty="0"/>
              <a:t>على سبيل </a:t>
            </a:r>
            <a:r>
              <a:rPr lang="en-GB" i="1" dirty="0" err="1"/>
              <a:t>المثال</a:t>
            </a:r>
            <a:r>
              <a:rPr lang="en-GB" i="1" dirty="0"/>
              <a:t>:</a:t>
            </a:r>
            <a:r>
              <a:rPr lang="ar-SA" i="1" dirty="0"/>
              <a:t> </a:t>
            </a:r>
            <a:r>
              <a:rPr lang="en-US" i="1" dirty="0" err="1"/>
              <a:t>مصاب</a:t>
            </a:r>
            <a:r>
              <a:rPr lang="en-US" i="1" dirty="0"/>
              <a:t> بجروح خطيرة بحاجة إلى مساعدة </a:t>
            </a:r>
            <a:r>
              <a:rPr lang="en-US" i="1" dirty="0" err="1"/>
              <a:t>طبية</a:t>
            </a:r>
            <a:r>
              <a:rPr lang="en-US" i="1" dirty="0"/>
              <a:t> </a:t>
            </a:r>
            <a:r>
              <a:rPr lang="en-US" i="1" dirty="0" err="1"/>
              <a:t>طارئة</a:t>
            </a:r>
            <a:r>
              <a:rPr lang="ar-SA" i="1" dirty="0"/>
              <a:t>، </a:t>
            </a:r>
            <a:r>
              <a:rPr lang="en-US" i="1" dirty="0" err="1"/>
              <a:t>حماية</a:t>
            </a:r>
            <a:r>
              <a:rPr lang="en-US" i="1" dirty="0"/>
              <a:t> من </a:t>
            </a:r>
            <a:r>
              <a:rPr lang="en-US" i="1" dirty="0" err="1"/>
              <a:t>الطقس</a:t>
            </a:r>
            <a:r>
              <a:rPr lang="en-US" i="1" dirty="0"/>
              <a:t> </a:t>
            </a:r>
            <a:r>
              <a:rPr lang="ar-SA" i="1" dirty="0"/>
              <a:t>، </a:t>
            </a:r>
            <a:r>
              <a:rPr lang="en-US" i="1" dirty="0" err="1"/>
              <a:t>ملابس</a:t>
            </a:r>
            <a:r>
              <a:rPr lang="en-US" i="1" dirty="0"/>
              <a:t> </a:t>
            </a:r>
            <a:r>
              <a:rPr lang="en-US" i="1" dirty="0" err="1"/>
              <a:t>ممزقة</a:t>
            </a:r>
            <a:r>
              <a:rPr lang="ar-SA" i="1" dirty="0"/>
              <a:t>، </a:t>
            </a:r>
            <a:r>
              <a:rPr lang="en-US" i="1" dirty="0" err="1"/>
              <a:t>حماية</a:t>
            </a:r>
            <a:r>
              <a:rPr lang="en-US" i="1" dirty="0"/>
              <a:t> من التمييز والعنف.</a:t>
            </a:r>
          </a:p>
          <a:p>
            <a:pPr algn="r" rtl="1"/>
            <a:r>
              <a:rPr lang="en-GB" i="1" dirty="0"/>
              <a:t>ومع </a:t>
            </a:r>
            <a:r>
              <a:rPr lang="en-GB" i="1" dirty="0" err="1"/>
              <a:t>ذلك</a:t>
            </a:r>
            <a:r>
              <a:rPr lang="en-GB" i="1" dirty="0"/>
              <a:t> </a:t>
            </a:r>
            <a:r>
              <a:rPr lang="en-GB" i="1" dirty="0" err="1"/>
              <a:t>ليست</a:t>
            </a:r>
            <a:r>
              <a:rPr lang="en-GB" i="1" dirty="0"/>
              <a:t> كل الاحتياجات الأساسية واضحة</a:t>
            </a:r>
          </a:p>
          <a:p>
            <a:pPr lvl="1" algn="r" rtl="1"/>
            <a:r>
              <a:rPr lang="en-GB" i="1" dirty="0"/>
              <a:t>لا يمكن دائمًا تحديد الأطفال أو مقدمي الرعاية الذين يحتاجون إلى مساعدة فورية بمجرد </a:t>
            </a:r>
            <a:r>
              <a:rPr lang="en-GB" i="1" dirty="0" err="1"/>
              <a:t>النظر</a:t>
            </a:r>
            <a:r>
              <a:rPr lang="en-GB" i="1" dirty="0"/>
              <a:t> </a:t>
            </a:r>
            <a:r>
              <a:rPr lang="en-GB" i="1" dirty="0" err="1"/>
              <a:t>حول</a:t>
            </a:r>
            <a:r>
              <a:rPr lang="ar-SA" i="1" dirty="0"/>
              <a:t>هم</a:t>
            </a:r>
            <a:endParaRPr lang="en-GB" i="1" dirty="0"/>
          </a:p>
          <a:p>
            <a:pPr algn="r" rtl="1"/>
            <a:r>
              <a:rPr lang="en-GB" i="1" dirty="0"/>
              <a:t>بعد البحث للتعرف على الأطفال الذين لديهم احتياجات </a:t>
            </a:r>
            <a:r>
              <a:rPr lang="en-GB" i="1" dirty="0" err="1"/>
              <a:t>أساسية</a:t>
            </a:r>
            <a:r>
              <a:rPr lang="en-GB" i="1" dirty="0"/>
              <a:t> </a:t>
            </a:r>
            <a:r>
              <a:rPr lang="en-GB" i="1" dirty="0" err="1"/>
              <a:t>واضحة</a:t>
            </a:r>
            <a:r>
              <a:rPr lang="ar-SA" i="1" dirty="0"/>
              <a:t>، </a:t>
            </a:r>
            <a:r>
              <a:rPr lang="en-GB" i="1" dirty="0" err="1"/>
              <a:t>ابحث</a:t>
            </a:r>
            <a:r>
              <a:rPr lang="en-GB" i="1" dirty="0"/>
              <a:t> عن </a:t>
            </a:r>
            <a:r>
              <a:rPr lang="en-GB" i="1" dirty="0" err="1"/>
              <a:t>علامات</a:t>
            </a:r>
            <a:r>
              <a:rPr lang="en-GB" i="1" dirty="0"/>
              <a:t> </a:t>
            </a:r>
            <a:r>
              <a:rPr lang="en-GB" i="1" dirty="0" err="1"/>
              <a:t>ال</a:t>
            </a:r>
            <a:r>
              <a:rPr lang="ar-SA" i="1" dirty="0"/>
              <a:t>إجهاد</a:t>
            </a:r>
            <a:r>
              <a:rPr lang="en-GB" i="1" dirty="0"/>
              <a:t>.</a:t>
            </a:r>
          </a:p>
          <a:p>
            <a:pPr lvl="1" algn="r" rtl="1"/>
            <a:r>
              <a:rPr lang="en-US" i="1" dirty="0"/>
              <a:t>استعرضنا سابقًا ردود أفعال الأطفال </a:t>
            </a:r>
            <a:r>
              <a:rPr lang="en-US" i="1" dirty="0" err="1"/>
              <a:t>تجاه</a:t>
            </a:r>
            <a:r>
              <a:rPr lang="en-US" i="1" dirty="0"/>
              <a:t> </a:t>
            </a:r>
            <a:r>
              <a:rPr lang="en-US" i="1" dirty="0" err="1"/>
              <a:t>ال</a:t>
            </a:r>
            <a:r>
              <a:rPr lang="ar-SA" i="1" dirty="0"/>
              <a:t>إجهاد</a:t>
            </a:r>
            <a:r>
              <a:rPr lang="en-US" i="1" dirty="0"/>
              <a:t>.</a:t>
            </a:r>
          </a:p>
          <a:p>
            <a:pPr lvl="1" algn="r" rtl="1"/>
            <a:r>
              <a:rPr lang="en-US" i="1" dirty="0"/>
              <a:t>بناءً على ردود </a:t>
            </a:r>
            <a:r>
              <a:rPr lang="en-US" i="1" dirty="0" err="1"/>
              <a:t>أفعال</a:t>
            </a:r>
            <a:r>
              <a:rPr lang="en-US" i="1" dirty="0"/>
              <a:t> </a:t>
            </a:r>
            <a:r>
              <a:rPr lang="en-US" i="1" dirty="0" err="1"/>
              <a:t>الأطفال</a:t>
            </a:r>
            <a:r>
              <a:rPr lang="ar-SA" i="1" dirty="0"/>
              <a:t>، </a:t>
            </a:r>
            <a:r>
              <a:rPr lang="en-US" i="1" dirty="0" err="1"/>
              <a:t>يمكنك</a:t>
            </a:r>
            <a:r>
              <a:rPr lang="en-US" i="1" dirty="0"/>
              <a:t> اختيار الأطفال ومقدمي الرعاية الذين تعتقد أنهم قد </a:t>
            </a:r>
            <a:r>
              <a:rPr lang="en-US" i="1" dirty="0" err="1"/>
              <a:t>يستفيدون</a:t>
            </a:r>
            <a:r>
              <a:rPr lang="en-US" i="1" dirty="0"/>
              <a:t> </a:t>
            </a:r>
            <a:r>
              <a:rPr lang="en-US" i="1" dirty="0" err="1"/>
              <a:t>من</a:t>
            </a:r>
            <a:r>
              <a:rPr lang="ar-SA" i="1" dirty="0"/>
              <a:t> الدعم النفسي الأولي</a:t>
            </a:r>
            <a:endParaRPr lang="en-GB" i="1" dirty="0"/>
          </a:p>
          <a:p>
            <a:pPr algn="r" rtl="1"/>
            <a:r>
              <a:rPr lang="en-GB" i="1" dirty="0"/>
              <a:t>إذا حددت الأطفال أو مقدمي الرعاية الذين هم في حاجة فورية للدعم بعد أزمة أو حادثة</a:t>
            </a:r>
          </a:p>
          <a:p>
            <a:pPr lvl="1" algn="r" rtl="1"/>
            <a:r>
              <a:rPr lang="en-GB" i="1" dirty="0"/>
              <a:t>اقترب منهم بلطف</a:t>
            </a:r>
          </a:p>
          <a:p>
            <a:pPr lvl="1" algn="r" rtl="1"/>
            <a:r>
              <a:rPr lang="en-GB" i="1" dirty="0"/>
              <a:t>عند </a:t>
            </a:r>
            <a:r>
              <a:rPr lang="en-GB" i="1" dirty="0" err="1"/>
              <a:t>الاقتراب</a:t>
            </a:r>
            <a:r>
              <a:rPr lang="en-GB" i="1" dirty="0"/>
              <a:t> </a:t>
            </a:r>
            <a:r>
              <a:rPr lang="en-GB" i="1" dirty="0" err="1"/>
              <a:t>منهم</a:t>
            </a:r>
            <a:r>
              <a:rPr lang="ar-SA" i="1" dirty="0"/>
              <a:t>، </a:t>
            </a:r>
            <a:r>
              <a:rPr lang="en-GB" i="1" dirty="0" err="1"/>
              <a:t>عليك</a:t>
            </a:r>
            <a:r>
              <a:rPr lang="en-GB" i="1" dirty="0"/>
              <a:t> أولاً الاستماع</a:t>
            </a:r>
          </a:p>
        </p:txBody>
      </p:sp>
      <p:sp>
        <p:nvSpPr>
          <p:cNvPr id="6" name="Slide Image Placeholder 5">
            <a:extLst>
              <a:ext uri="{FF2B5EF4-FFF2-40B4-BE49-F238E27FC236}">
                <a16:creationId xmlns:a16="http://schemas.microsoft.com/office/drawing/2014/main" id="{8FA7EF17-35E4-054C-5F40-3064911468E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4D6FF57-67EE-E902-19B3-198D10A78E6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50</a:t>
            </a:fld>
            <a:endParaRPr lang="en-US" sz="1200" dirty="0">
              <a:latin typeface="+mn-lt"/>
            </a:endParaRPr>
          </a:p>
        </p:txBody>
      </p:sp>
    </p:spTree>
    <p:extLst>
      <p:ext uri="{BB962C8B-B14F-4D97-AF65-F5344CB8AC3E}">
        <p14:creationId xmlns:p14="http://schemas.microsoft.com/office/powerpoint/2010/main" val="2109260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err="1"/>
              <a:t>عرض</a:t>
            </a:r>
            <a:r>
              <a:rPr lang="en-GB" dirty="0"/>
              <a:t> الشريحة</a:t>
            </a:r>
          </a:p>
          <a:p>
            <a:pPr algn="r" rtl="1"/>
            <a:r>
              <a:rPr lang="en-US" i="1" dirty="0"/>
              <a:t>اعلم أن الأشخاص الذين يعانون </a:t>
            </a:r>
            <a:r>
              <a:rPr lang="en-US" i="1" dirty="0" err="1"/>
              <a:t>من</a:t>
            </a:r>
            <a:r>
              <a:rPr lang="en-US" i="1" dirty="0"/>
              <a:t> </a:t>
            </a:r>
            <a:r>
              <a:rPr lang="en-US" i="1" dirty="0" err="1"/>
              <a:t>ال</a:t>
            </a:r>
            <a:r>
              <a:rPr lang="ar-SA" i="1" dirty="0"/>
              <a:t>إجهاد</a:t>
            </a:r>
            <a:r>
              <a:rPr lang="en-US" i="1" dirty="0"/>
              <a:t> قد يجدون صعوبة في شرح ما يحتاجون إليه بوضوح.</a:t>
            </a:r>
          </a:p>
          <a:p>
            <a:pPr algn="r" rtl="1"/>
            <a:r>
              <a:rPr lang="en-US" i="1" dirty="0"/>
              <a:t>وضح ما يمكنك فعله وما لا يمكنك فعله.</a:t>
            </a:r>
          </a:p>
          <a:p>
            <a:pPr lvl="1" algn="r" rtl="1"/>
            <a:r>
              <a:rPr lang="en-US" i="1" dirty="0"/>
              <a:t>على </a:t>
            </a:r>
            <a:r>
              <a:rPr lang="en-US" i="1" dirty="0" err="1"/>
              <a:t>سبيل</a:t>
            </a:r>
            <a:r>
              <a:rPr lang="en-US" i="1" dirty="0"/>
              <a:t> </a:t>
            </a:r>
            <a:r>
              <a:rPr lang="en-US" i="1" dirty="0" err="1"/>
              <a:t>المثال</a:t>
            </a:r>
            <a:r>
              <a:rPr lang="ar-SA" i="1" dirty="0"/>
              <a:t>، </a:t>
            </a:r>
            <a:r>
              <a:rPr lang="en-US" i="1" dirty="0" err="1"/>
              <a:t>أخصائي</a:t>
            </a:r>
            <a:r>
              <a:rPr lang="en-US" i="1" dirty="0"/>
              <a:t> الحالة ليس طاقمًا طبيًا ولا أخصائيًا نفسيًا متخصصًا.</a:t>
            </a:r>
          </a:p>
          <a:p>
            <a:pPr algn="r" rtl="1"/>
            <a:r>
              <a:rPr lang="en-US" i="1" dirty="0"/>
              <a:t>لقد تعلمنا عن السمات الأربع للتعاطف في وقت سابق </a:t>
            </a:r>
            <a:r>
              <a:rPr lang="en-US" i="1" dirty="0" err="1"/>
              <a:t>اليوم</a:t>
            </a:r>
            <a:r>
              <a:rPr lang="en-US" i="1" dirty="0"/>
              <a:t>: </a:t>
            </a:r>
            <a:r>
              <a:rPr lang="en-US" i="1" dirty="0" err="1"/>
              <a:t>أخذ</a:t>
            </a:r>
            <a:r>
              <a:rPr lang="en-US" i="1" dirty="0"/>
              <a:t> </a:t>
            </a:r>
            <a:r>
              <a:rPr lang="ar-SA" i="1" dirty="0"/>
              <a:t>وجهة النظر، </a:t>
            </a:r>
            <a:r>
              <a:rPr lang="en-US" i="1" dirty="0" err="1"/>
              <a:t>والتعرف</a:t>
            </a:r>
            <a:r>
              <a:rPr lang="en-US" i="1" dirty="0"/>
              <a:t> </a:t>
            </a:r>
            <a:r>
              <a:rPr lang="en-US" i="1" dirty="0" err="1"/>
              <a:t>على</a:t>
            </a:r>
            <a:r>
              <a:rPr lang="en-US" i="1" dirty="0"/>
              <a:t> </a:t>
            </a:r>
            <a:r>
              <a:rPr lang="en-US" i="1" dirty="0" err="1"/>
              <a:t>المشاعر</a:t>
            </a:r>
            <a:r>
              <a:rPr lang="ar-SA" i="1" dirty="0"/>
              <a:t>، عدم</a:t>
            </a:r>
            <a:r>
              <a:rPr lang="en-US" i="1" dirty="0"/>
              <a:t> </a:t>
            </a:r>
            <a:r>
              <a:rPr lang="en-US" i="1" dirty="0" err="1"/>
              <a:t>الحكم</a:t>
            </a:r>
            <a:r>
              <a:rPr lang="en-US" i="1" dirty="0"/>
              <a:t> </a:t>
            </a:r>
            <a:r>
              <a:rPr lang="en-US" i="1" dirty="0" err="1"/>
              <a:t>وإعادة</a:t>
            </a:r>
            <a:r>
              <a:rPr lang="en-US" i="1" dirty="0"/>
              <a:t> </a:t>
            </a:r>
            <a:r>
              <a:rPr lang="ar-SA" i="1" dirty="0"/>
              <a:t>إيصال المشاعر</a:t>
            </a:r>
            <a:r>
              <a:rPr lang="en-US" i="1" dirty="0"/>
              <a:t>.</a:t>
            </a:r>
          </a:p>
          <a:p>
            <a:pPr algn="r" rtl="1"/>
            <a:r>
              <a:rPr lang="en-GB" i="1" dirty="0"/>
              <a:t>سنتعلم الآن تقنيات مختلفة للقيام بذلك (بما في ذلك </a:t>
            </a:r>
            <a:r>
              <a:rPr lang="en-GB" i="1" dirty="0" err="1"/>
              <a:t>التطبيع</a:t>
            </a:r>
            <a:r>
              <a:rPr lang="en-GB" i="1" dirty="0"/>
              <a:t> </a:t>
            </a:r>
            <a:r>
              <a:rPr lang="en-GB" i="1" dirty="0" err="1"/>
              <a:t>والت</a:t>
            </a:r>
            <a:r>
              <a:rPr lang="ar-SA" i="1" dirty="0"/>
              <a:t>صديق</a:t>
            </a:r>
            <a:r>
              <a:rPr lang="en-GB" i="1" dirty="0"/>
              <a:t> </a:t>
            </a:r>
            <a:r>
              <a:rPr lang="en-GB" i="1" dirty="0" err="1"/>
              <a:t>والتعميم</a:t>
            </a:r>
            <a:r>
              <a:rPr lang="en-GB" i="1" dirty="0"/>
              <a:t> </a:t>
            </a:r>
            <a:r>
              <a:rPr lang="en-GB" i="1" dirty="0" err="1"/>
              <a:t>و</a:t>
            </a:r>
            <a:r>
              <a:rPr lang="ar-SA" i="1" dirty="0"/>
              <a:t>التخلص من</a:t>
            </a:r>
            <a:r>
              <a:rPr lang="en-GB" i="1" dirty="0"/>
              <a:t> </a:t>
            </a:r>
            <a:r>
              <a:rPr lang="en-GB" i="1" dirty="0" err="1"/>
              <a:t>الذنب</a:t>
            </a:r>
            <a:r>
              <a:rPr lang="ar-SA" i="1" dirty="0"/>
              <a:t>)</a:t>
            </a:r>
            <a:endParaRPr lang="en-GB" dirty="0"/>
          </a:p>
          <a:p>
            <a:pPr algn="r" rtl="1"/>
            <a:endParaRPr lang="en-BE" dirty="0"/>
          </a:p>
        </p:txBody>
      </p:sp>
      <p:sp>
        <p:nvSpPr>
          <p:cNvPr id="6" name="Slide Image Placeholder 5">
            <a:extLst>
              <a:ext uri="{FF2B5EF4-FFF2-40B4-BE49-F238E27FC236}">
                <a16:creationId xmlns:a16="http://schemas.microsoft.com/office/drawing/2014/main" id="{AD2E20AA-864D-2D2A-3A89-AA1688CFB12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53CD2DE-782C-DA7B-E83F-054A26658A4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51</a:t>
            </a:fld>
            <a:endParaRPr lang="en-US" sz="1200" dirty="0">
              <a:latin typeface="+mn-lt"/>
            </a:endParaRPr>
          </a:p>
        </p:txBody>
      </p:sp>
    </p:spTree>
    <p:extLst>
      <p:ext uri="{BB962C8B-B14F-4D97-AF65-F5344CB8AC3E}">
        <p14:creationId xmlns:p14="http://schemas.microsoft.com/office/powerpoint/2010/main" val="3523332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p:txBody>
      </p:sp>
      <p:sp>
        <p:nvSpPr>
          <p:cNvPr id="6" name="Slide Image Placeholder 5">
            <a:extLst>
              <a:ext uri="{FF2B5EF4-FFF2-40B4-BE49-F238E27FC236}">
                <a16:creationId xmlns:a16="http://schemas.microsoft.com/office/drawing/2014/main" id="{C7092CE9-B468-C190-3915-B3103475584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1FE95D1-C48C-34F7-FA8D-B37D8F478AC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52</a:t>
            </a:fld>
            <a:endParaRPr lang="en-US" sz="1200" dirty="0">
              <a:latin typeface="+mn-lt"/>
            </a:endParaRPr>
          </a:p>
        </p:txBody>
      </p:sp>
    </p:spTree>
    <p:extLst>
      <p:ext uri="{BB962C8B-B14F-4D97-AF65-F5344CB8AC3E}">
        <p14:creationId xmlns:p14="http://schemas.microsoft.com/office/powerpoint/2010/main" val="32772706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p>
          <a:p>
            <a:pPr algn="r" rtl="1"/>
            <a:r>
              <a:rPr lang="en-GB" i="1" dirty="0"/>
              <a:t>ساعدهم في معرفة أنهم ليسوا وحدهم</a:t>
            </a:r>
          </a:p>
          <a:p>
            <a:pPr lvl="1" algn="r" rtl="1"/>
            <a:r>
              <a:rPr lang="en-GB" i="1" dirty="0"/>
              <a:t>يأتي الشعور بالدعم أيضًا مع معرفة أنك لست وحدك.</a:t>
            </a:r>
          </a:p>
          <a:p>
            <a:pPr lvl="1" algn="r" rtl="1"/>
            <a:r>
              <a:rPr lang="en-GB" i="1" dirty="0" err="1"/>
              <a:t>قم</a:t>
            </a:r>
            <a:r>
              <a:rPr lang="en-GB" i="1" dirty="0"/>
              <a:t> </a:t>
            </a:r>
            <a:r>
              <a:rPr lang="ar-SA" i="1" dirty="0"/>
              <a:t>بربط</a:t>
            </a:r>
            <a:r>
              <a:rPr lang="en-GB" i="1" dirty="0"/>
              <a:t> الأطفال بأسرهم أو مقدمي الرعاية أو الآخرين الذين يقومون برعايتهم ودعمهم</a:t>
            </a:r>
            <a:endParaRPr lang="en-US" i="1" dirty="0"/>
          </a:p>
          <a:p>
            <a:pPr algn="r" rtl="1"/>
            <a:r>
              <a:rPr lang="en-US" i="1" dirty="0"/>
              <a:t>كن على دراية </a:t>
            </a:r>
            <a:r>
              <a:rPr lang="en-US" i="1" dirty="0" err="1"/>
              <a:t>بمن</a:t>
            </a:r>
            <a:r>
              <a:rPr lang="en-US" i="1" dirty="0"/>
              <a:t> </a:t>
            </a:r>
            <a:r>
              <a:rPr lang="en-US" i="1" dirty="0" err="1"/>
              <a:t>حولك</a:t>
            </a:r>
            <a:r>
              <a:rPr lang="ar-SA" i="1" dirty="0"/>
              <a:t> من الذين</a:t>
            </a:r>
            <a:r>
              <a:rPr lang="en-US" i="1" dirty="0"/>
              <a:t> يمكنهم المساعدة</a:t>
            </a:r>
          </a:p>
          <a:p>
            <a:pPr lvl="1" algn="r" rtl="1"/>
            <a:r>
              <a:rPr lang="en-US" i="1" dirty="0"/>
              <a:t>اعرف دورك وحاول الحصول على المساعدة للأطفال والأسر التي تحتاج إلى مساعدة خاصة.</a:t>
            </a:r>
          </a:p>
          <a:p>
            <a:pPr lvl="1" algn="r" rtl="1"/>
            <a:r>
              <a:rPr lang="en-US" i="1" dirty="0"/>
              <a:t>يجب إحالة الأطفال المصابين ومقدمي الرعاية لهم </a:t>
            </a:r>
            <a:r>
              <a:rPr lang="en-US" i="1" dirty="0" err="1"/>
              <a:t>إلى</a:t>
            </a:r>
            <a:r>
              <a:rPr lang="en-US" i="1" dirty="0"/>
              <a:t> </a:t>
            </a:r>
            <a:r>
              <a:rPr lang="ar-SA" i="1" dirty="0"/>
              <a:t>فريق</a:t>
            </a:r>
            <a:r>
              <a:rPr lang="en-US" i="1" dirty="0"/>
              <a:t> </a:t>
            </a:r>
            <a:r>
              <a:rPr lang="en-US" i="1" dirty="0" err="1"/>
              <a:t>طبي</a:t>
            </a:r>
            <a:r>
              <a:rPr lang="en-US" i="1" dirty="0"/>
              <a:t>.</a:t>
            </a:r>
            <a:endParaRPr lang="en-GB" i="1" dirty="0"/>
          </a:p>
          <a:p>
            <a:pPr lvl="1" algn="r" rtl="1"/>
            <a:r>
              <a:rPr lang="en-GB" i="1" dirty="0"/>
              <a:t>إذا كان الأطفال منفصلين أو </a:t>
            </a:r>
            <a:r>
              <a:rPr lang="en-GB" i="1" dirty="0" err="1"/>
              <a:t>غير</a:t>
            </a:r>
            <a:r>
              <a:rPr lang="en-GB" i="1" dirty="0"/>
              <a:t> </a:t>
            </a:r>
            <a:r>
              <a:rPr lang="en-GB" i="1" dirty="0" err="1"/>
              <a:t>مصحوبين</a:t>
            </a:r>
            <a:r>
              <a:rPr lang="ar-SA" i="1" dirty="0"/>
              <a:t>، قم بالم</a:t>
            </a:r>
            <a:r>
              <a:rPr lang="en-GB" i="1" dirty="0" err="1"/>
              <a:t>ساعد</a:t>
            </a:r>
            <a:r>
              <a:rPr lang="ar-SA" i="1" dirty="0" err="1"/>
              <a:t>ة</a:t>
            </a:r>
            <a:r>
              <a:rPr lang="en-GB" i="1" dirty="0"/>
              <a:t> </a:t>
            </a:r>
            <a:r>
              <a:rPr lang="en-GB" i="1" dirty="0" err="1"/>
              <a:t>في</a:t>
            </a:r>
            <a:r>
              <a:rPr lang="en-GB" i="1" dirty="0"/>
              <a:t> </a:t>
            </a:r>
            <a:r>
              <a:rPr lang="en-GB" i="1" dirty="0" err="1"/>
              <a:t>إعادة</a:t>
            </a:r>
            <a:r>
              <a:rPr lang="ar-SA" i="1" dirty="0"/>
              <a:t> لم شملهم  </a:t>
            </a:r>
            <a:r>
              <a:rPr lang="en-US" i="1" dirty="0" err="1"/>
              <a:t>مع</a:t>
            </a:r>
            <a:r>
              <a:rPr lang="en-US" i="1" dirty="0"/>
              <a:t> عائلاتهم. </a:t>
            </a:r>
            <a:r>
              <a:rPr lang="ar-SA" i="1" dirty="0"/>
              <a:t>قم باتباع</a:t>
            </a:r>
            <a:r>
              <a:rPr lang="en-US" i="1" dirty="0"/>
              <a:t> </a:t>
            </a:r>
            <a:r>
              <a:rPr lang="en-US" i="1" dirty="0" err="1"/>
              <a:t>بروتوكولات</a:t>
            </a:r>
            <a:r>
              <a:rPr lang="en-US" i="1" dirty="0"/>
              <a:t> </a:t>
            </a:r>
            <a:r>
              <a:rPr lang="ar-SA" i="1" dirty="0"/>
              <a:t>تعقب </a:t>
            </a:r>
            <a:r>
              <a:rPr lang="en-US" i="1" dirty="0" err="1"/>
              <a:t>الأسرة</a:t>
            </a:r>
            <a:r>
              <a:rPr lang="en-US" i="1" dirty="0"/>
              <a:t> للأطفال غير </a:t>
            </a:r>
            <a:r>
              <a:rPr lang="en-US" i="1" dirty="0" err="1"/>
              <a:t>المصحوبين</a:t>
            </a:r>
            <a:r>
              <a:rPr lang="en-US" i="1" dirty="0"/>
              <a:t> </a:t>
            </a:r>
            <a:endParaRPr lang="ar-SA" i="1" dirty="0"/>
          </a:p>
          <a:p>
            <a:pPr lvl="1" algn="r" rtl="1"/>
            <a:r>
              <a:rPr lang="en-US" i="1" dirty="0" err="1"/>
              <a:t>إذا</a:t>
            </a:r>
            <a:r>
              <a:rPr lang="en-US" i="1" dirty="0"/>
              <a:t> كان الطفل يعاني من ضائقة </a:t>
            </a:r>
            <a:r>
              <a:rPr lang="en-US" i="1" dirty="0" err="1"/>
              <a:t>شديدة</a:t>
            </a:r>
            <a:r>
              <a:rPr lang="en-US" i="1" dirty="0"/>
              <a:t> </a:t>
            </a:r>
            <a:r>
              <a:rPr lang="en-US" i="1" dirty="0" err="1"/>
              <a:t>فلا</a:t>
            </a:r>
            <a:r>
              <a:rPr lang="en-US" i="1" dirty="0"/>
              <a:t> </a:t>
            </a:r>
            <a:r>
              <a:rPr lang="en-US" i="1" dirty="0" err="1"/>
              <a:t>تتركه</a:t>
            </a:r>
            <a:r>
              <a:rPr lang="en-US" i="1" dirty="0"/>
              <a:t> </a:t>
            </a:r>
            <a:r>
              <a:rPr lang="en-US" i="1" dirty="0" err="1"/>
              <a:t>بمفرده</a:t>
            </a:r>
            <a:r>
              <a:rPr lang="ar-SA" i="1" dirty="0"/>
              <a:t>، قم بربطه</a:t>
            </a:r>
            <a:r>
              <a:rPr lang="en-US" i="1" dirty="0"/>
              <a:t> </a:t>
            </a:r>
            <a:r>
              <a:rPr lang="en-US" i="1" dirty="0" err="1"/>
              <a:t>بالدعم</a:t>
            </a:r>
            <a:r>
              <a:rPr lang="en-US" i="1" dirty="0"/>
              <a:t> </a:t>
            </a:r>
            <a:r>
              <a:rPr lang="en-US" i="1" dirty="0" err="1"/>
              <a:t>الم</a:t>
            </a:r>
            <a:r>
              <a:rPr lang="ar-SA" i="1" dirty="0" err="1"/>
              <a:t>ختص</a:t>
            </a:r>
            <a:r>
              <a:rPr lang="en-US" i="1" dirty="0"/>
              <a:t> إذا كان متاحًا</a:t>
            </a:r>
          </a:p>
          <a:p>
            <a:pPr algn="r" rtl="1"/>
            <a:r>
              <a:rPr lang="en-US" i="1" dirty="0"/>
              <a:t>ضمان الوصول إلى الخدمات</a:t>
            </a:r>
          </a:p>
          <a:p>
            <a:pPr lvl="1" algn="r" rtl="1"/>
            <a:r>
              <a:rPr lang="ar-SA" i="1" dirty="0" err="1"/>
              <a:t>ت</a:t>
            </a:r>
            <a:r>
              <a:rPr lang="en-US" i="1" dirty="0" err="1"/>
              <a:t>قد</a:t>
            </a:r>
            <a:r>
              <a:rPr lang="ar-SA" i="1" dirty="0" err="1"/>
              <a:t>ي</a:t>
            </a:r>
            <a:r>
              <a:rPr lang="en-US" i="1" dirty="0" err="1"/>
              <a:t>م</a:t>
            </a:r>
            <a:r>
              <a:rPr lang="en-US" i="1" dirty="0"/>
              <a:t> معلومات عما </a:t>
            </a:r>
            <a:r>
              <a:rPr lang="en-US" i="1" dirty="0" err="1"/>
              <a:t>هو</a:t>
            </a:r>
            <a:r>
              <a:rPr lang="en-US" i="1" dirty="0"/>
              <a:t> </a:t>
            </a:r>
            <a:r>
              <a:rPr lang="en-US" i="1" dirty="0" err="1"/>
              <a:t>مت</a:t>
            </a:r>
            <a:r>
              <a:rPr lang="ar-SA" i="1" dirty="0"/>
              <a:t>وفر</a:t>
            </a:r>
            <a:endParaRPr lang="en-US" i="1" dirty="0"/>
          </a:p>
          <a:p>
            <a:pPr lvl="1" algn="r" rtl="1"/>
            <a:r>
              <a:rPr lang="ar-SA" i="1" dirty="0" err="1"/>
              <a:t>ت</a:t>
            </a:r>
            <a:r>
              <a:rPr lang="en-US" i="1" dirty="0" err="1"/>
              <a:t>قد</a:t>
            </a:r>
            <a:r>
              <a:rPr lang="ar-SA" i="1" dirty="0" err="1"/>
              <a:t>ي</a:t>
            </a:r>
            <a:r>
              <a:rPr lang="en-US" i="1" dirty="0" err="1"/>
              <a:t>م</a:t>
            </a:r>
            <a:r>
              <a:rPr lang="en-US" i="1" dirty="0"/>
              <a:t> المعلومات بطريقة يمكن للطفل أن يفهمها - اجعلها بسيطة</a:t>
            </a:r>
            <a:endParaRPr lang="en-GB" i="1" dirty="0"/>
          </a:p>
          <a:p>
            <a:pPr lvl="1" algn="r" rtl="1"/>
            <a:r>
              <a:rPr lang="en-US" i="1" dirty="0"/>
              <a:t>من المحتمل أن يرغب الأطفال ومقدمو الرعاية في الحصول على معلومات حول:</a:t>
            </a:r>
          </a:p>
          <a:p>
            <a:pPr lvl="2" algn="r" rtl="1"/>
            <a:r>
              <a:rPr lang="en-US" i="1" dirty="0"/>
              <a:t>ماذا حدث</a:t>
            </a:r>
          </a:p>
          <a:p>
            <a:pPr lvl="2" algn="r" rtl="1"/>
            <a:r>
              <a:rPr lang="en-US" i="1" dirty="0"/>
              <a:t>كيف يمكنهم الاتصال بالعائلة أو الأحباء</a:t>
            </a:r>
          </a:p>
          <a:p>
            <a:pPr lvl="2" algn="r" rtl="1"/>
            <a:r>
              <a:rPr lang="en-US" i="1" dirty="0"/>
              <a:t>كيف يمكنهم الوصول إلى الأمان والوصول إلى الخدمات </a:t>
            </a:r>
            <a:r>
              <a:rPr lang="en-US" i="1" dirty="0" err="1"/>
              <a:t>الأساسية</a:t>
            </a:r>
            <a:r>
              <a:rPr lang="en-US" i="1" dirty="0"/>
              <a:t> </a:t>
            </a:r>
            <a:r>
              <a:rPr lang="en-US" i="1" dirty="0" err="1"/>
              <a:t>وما</a:t>
            </a:r>
            <a:r>
              <a:rPr lang="en-US" i="1" dirty="0"/>
              <a:t> إلى ذلك.</a:t>
            </a:r>
          </a:p>
        </p:txBody>
      </p:sp>
      <p:sp>
        <p:nvSpPr>
          <p:cNvPr id="6" name="Slide Image Placeholder 5">
            <a:extLst>
              <a:ext uri="{FF2B5EF4-FFF2-40B4-BE49-F238E27FC236}">
                <a16:creationId xmlns:a16="http://schemas.microsoft.com/office/drawing/2014/main" id="{B8AA050E-AB11-6BC4-864C-46145F24E66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8A3D071-CF9F-28F6-8DF5-EE3D23FA792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53</a:t>
            </a:fld>
            <a:endParaRPr lang="en-US" sz="1200" dirty="0">
              <a:latin typeface="+mn-lt"/>
            </a:endParaRPr>
          </a:p>
        </p:txBody>
      </p:sp>
    </p:spTree>
    <p:extLst>
      <p:ext uri="{BB962C8B-B14F-4D97-AF65-F5344CB8AC3E}">
        <p14:creationId xmlns:p14="http://schemas.microsoft.com/office/powerpoint/2010/main" val="30506101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GB" b="1" dirty="0"/>
          </a:p>
          <a:p>
            <a:pPr algn="r" rtl="1"/>
            <a:r>
              <a:rPr lang="en-GB" dirty="0" err="1"/>
              <a:t>عرض</a:t>
            </a:r>
            <a:r>
              <a:rPr lang="en-GB" dirty="0"/>
              <a:t> الشريحة</a:t>
            </a:r>
            <a:endParaRPr lang="en-BE" dirty="0"/>
          </a:p>
        </p:txBody>
      </p:sp>
      <p:sp>
        <p:nvSpPr>
          <p:cNvPr id="6" name="Slide Image Placeholder 5">
            <a:extLst>
              <a:ext uri="{FF2B5EF4-FFF2-40B4-BE49-F238E27FC236}">
                <a16:creationId xmlns:a16="http://schemas.microsoft.com/office/drawing/2014/main" id="{117CDD8E-2088-3AA7-4D9C-9902559555C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3A7CD80-3FFB-D940-4E21-CA9CFD3CA29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54</a:t>
            </a:fld>
            <a:endParaRPr lang="en-US" sz="1200" dirty="0">
              <a:latin typeface="+mn-lt"/>
            </a:endParaRPr>
          </a:p>
        </p:txBody>
      </p:sp>
    </p:spTree>
    <p:extLst>
      <p:ext uri="{BB962C8B-B14F-4D97-AF65-F5344CB8AC3E}">
        <p14:creationId xmlns:p14="http://schemas.microsoft.com/office/powerpoint/2010/main" val="10146269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BE" b="1" dirty="0"/>
          </a:p>
          <a:p>
            <a:pPr algn="r" rtl="1"/>
            <a:r>
              <a:rPr lang="en-GB" dirty="0" err="1"/>
              <a:t>عرض</a:t>
            </a:r>
            <a:r>
              <a:rPr lang="en-GB" dirty="0"/>
              <a:t> الشريحة</a:t>
            </a:r>
          </a:p>
          <a:p>
            <a:pPr algn="r" rtl="1"/>
            <a:r>
              <a:rPr lang="en-US" i="1" dirty="0" err="1"/>
              <a:t>حول</a:t>
            </a:r>
            <a:r>
              <a:rPr lang="en-US" i="1" dirty="0"/>
              <a:t> </a:t>
            </a:r>
            <a:r>
              <a:rPr lang="ar-SA" sz="1200" b="0" i="1" strike="noStrike" baseline="0" dirty="0">
                <a:solidFill>
                  <a:srgbClr val="000000"/>
                </a:solidFill>
                <a:latin typeface="Calibri" panose="020F0502020204030204" pitchFamily="34" charset="0"/>
                <a:cs typeface="Calibri" panose="020F0502020204030204" pitchFamily="34" charset="0"/>
              </a:rPr>
              <a:t>الدعم </a:t>
            </a:r>
            <a:r>
              <a:rPr lang="en-GB" sz="1200" b="0" i="1" strike="noStrike" baseline="0" dirty="0" err="1">
                <a:solidFill>
                  <a:srgbClr val="000000"/>
                </a:solidFill>
                <a:latin typeface="Calibri" panose="020F0502020204030204" pitchFamily="34" charset="0"/>
                <a:cs typeface="Calibri" panose="020F0502020204030204" pitchFamily="34" charset="0"/>
              </a:rPr>
              <a:t>النفسي</a:t>
            </a:r>
            <a:r>
              <a:rPr lang="ar-SA" sz="1200" b="0" i="1" strike="noStrike" baseline="0" dirty="0">
                <a:solidFill>
                  <a:srgbClr val="000000"/>
                </a:solidFill>
                <a:latin typeface="Calibri" panose="020F0502020204030204" pitchFamily="34" charset="0"/>
                <a:cs typeface="Calibri" panose="020F0502020204030204" pitchFamily="34" charset="0"/>
              </a:rPr>
              <a:t> الأولي</a:t>
            </a:r>
            <a:r>
              <a:rPr lang="en-GB" sz="1200" b="0" i="1" strike="noStrike" baseline="0" dirty="0">
                <a:solidFill>
                  <a:srgbClr val="000000"/>
                </a:solidFill>
                <a:latin typeface="Calibri" panose="020F0502020204030204" pitchFamily="34" charset="0"/>
                <a:cs typeface="Calibri" panose="020F0502020204030204" pitchFamily="34" charset="0"/>
              </a:rPr>
              <a:t> </a:t>
            </a:r>
            <a:endParaRPr lang="en-US" i="1" dirty="0"/>
          </a:p>
          <a:p>
            <a:pPr lvl="1" algn="r" rtl="1"/>
            <a:r>
              <a:rPr lang="ar-SA" sz="1200" b="0" i="1" strike="noStrike" baseline="0" dirty="0">
                <a:solidFill>
                  <a:srgbClr val="000000"/>
                </a:solidFill>
                <a:latin typeface="Calibri" panose="020F0502020204030204" pitchFamily="34" charset="0"/>
                <a:cs typeface="Calibri" panose="020F0502020204030204" pitchFamily="34" charset="0"/>
              </a:rPr>
              <a:t>الدعم </a:t>
            </a:r>
            <a:r>
              <a:rPr lang="en-GB" sz="1200" b="0" i="1" strike="noStrike" baseline="0" dirty="0" err="1">
                <a:solidFill>
                  <a:srgbClr val="000000"/>
                </a:solidFill>
                <a:latin typeface="Calibri" panose="020F0502020204030204" pitchFamily="34" charset="0"/>
                <a:cs typeface="Calibri" panose="020F0502020204030204" pitchFamily="34" charset="0"/>
              </a:rPr>
              <a:t>النفسي</a:t>
            </a:r>
            <a:r>
              <a:rPr lang="ar-SA" sz="1200" b="0" i="1" strike="noStrike" baseline="0" dirty="0">
                <a:solidFill>
                  <a:srgbClr val="000000"/>
                </a:solidFill>
                <a:latin typeface="Calibri" panose="020F0502020204030204" pitchFamily="34" charset="0"/>
                <a:cs typeface="Calibri" panose="020F0502020204030204" pitchFamily="34" charset="0"/>
              </a:rPr>
              <a:t> الأولي</a:t>
            </a:r>
            <a:r>
              <a:rPr lang="en-GB" sz="1200" b="0" i="1" strike="noStrike" baseline="0" dirty="0">
                <a:solidFill>
                  <a:srgbClr val="000000"/>
                </a:solidFill>
                <a:latin typeface="Calibri" panose="020F0502020204030204" pitchFamily="34" charset="0"/>
                <a:cs typeface="Calibri" panose="020F0502020204030204" pitchFamily="34" charset="0"/>
              </a:rPr>
              <a:t> </a:t>
            </a:r>
            <a:r>
              <a:rPr lang="en-US" i="1" dirty="0"/>
              <a:t> </a:t>
            </a:r>
            <a:r>
              <a:rPr lang="en-US" i="1" dirty="0" err="1"/>
              <a:t>ه</a:t>
            </a:r>
            <a:r>
              <a:rPr lang="ar-SA" i="1" dirty="0"/>
              <a:t>و</a:t>
            </a:r>
            <a:r>
              <a:rPr lang="en-US" i="1" dirty="0"/>
              <a:t> </a:t>
            </a:r>
            <a:r>
              <a:rPr lang="en-US" i="1" dirty="0" err="1"/>
              <a:t>مجموعة</a:t>
            </a:r>
            <a:r>
              <a:rPr lang="en-US" i="1" dirty="0"/>
              <a:t> </a:t>
            </a:r>
            <a:r>
              <a:rPr lang="en-US" i="1" dirty="0" err="1"/>
              <a:t>من</a:t>
            </a:r>
            <a:r>
              <a:rPr lang="en-US" i="1" dirty="0"/>
              <a:t> </a:t>
            </a:r>
            <a:r>
              <a:rPr lang="en-US" i="1" dirty="0" err="1"/>
              <a:t>المهارات</a:t>
            </a:r>
            <a:r>
              <a:rPr lang="en-US" i="1" dirty="0"/>
              <a:t> </a:t>
            </a:r>
            <a:r>
              <a:rPr lang="en-US" i="1" dirty="0" err="1"/>
              <a:t>والكفاءات</a:t>
            </a:r>
            <a:r>
              <a:rPr lang="en-US" i="1" dirty="0"/>
              <a:t> </a:t>
            </a:r>
            <a:r>
              <a:rPr lang="en-US" i="1" dirty="0" err="1"/>
              <a:t>التي</a:t>
            </a:r>
            <a:r>
              <a:rPr lang="en-US" i="1" dirty="0"/>
              <a:t> </a:t>
            </a:r>
            <a:r>
              <a:rPr lang="en-US" i="1" dirty="0" err="1"/>
              <a:t>يتم</a:t>
            </a:r>
            <a:r>
              <a:rPr lang="en-US" i="1" dirty="0"/>
              <a:t> </a:t>
            </a:r>
            <a:r>
              <a:rPr lang="en-US" i="1" dirty="0" err="1"/>
              <a:t>تنفيذها</a:t>
            </a:r>
            <a:r>
              <a:rPr lang="en-US" i="1" dirty="0"/>
              <a:t> </a:t>
            </a:r>
            <a:r>
              <a:rPr lang="en-US" i="1" dirty="0" err="1"/>
              <a:t>أثناء</a:t>
            </a:r>
            <a:r>
              <a:rPr lang="en-US" i="1" dirty="0"/>
              <a:t> </a:t>
            </a:r>
            <a:r>
              <a:rPr lang="en-US" i="1" dirty="0" err="1"/>
              <a:t>وبعد</a:t>
            </a:r>
            <a:r>
              <a:rPr lang="en-US" i="1" dirty="0"/>
              <a:t> </a:t>
            </a:r>
            <a:r>
              <a:rPr lang="en-US" i="1" dirty="0" err="1"/>
              <a:t>الأحداث</a:t>
            </a:r>
            <a:r>
              <a:rPr lang="en-US" i="1" dirty="0"/>
              <a:t> </a:t>
            </a:r>
            <a:r>
              <a:rPr lang="en-US" i="1" dirty="0" err="1"/>
              <a:t>المجهدة</a:t>
            </a:r>
            <a:r>
              <a:rPr lang="en-US" i="1" dirty="0"/>
              <a:t> </a:t>
            </a:r>
            <a:r>
              <a:rPr lang="en-US" i="1" dirty="0" err="1"/>
              <a:t>مباشرة</a:t>
            </a:r>
            <a:endParaRPr lang="en-US" i="1" dirty="0"/>
          </a:p>
          <a:p>
            <a:pPr lvl="1" algn="r" rtl="1"/>
            <a:r>
              <a:rPr lang="en-US" i="1" dirty="0" err="1"/>
              <a:t>يمكن</a:t>
            </a:r>
            <a:r>
              <a:rPr lang="en-US" i="1" dirty="0"/>
              <a:t> </a:t>
            </a:r>
            <a:r>
              <a:rPr lang="en-US" i="1" dirty="0" err="1"/>
              <a:t>أن</a:t>
            </a:r>
            <a:r>
              <a:rPr lang="en-US" i="1" dirty="0"/>
              <a:t> </a:t>
            </a:r>
            <a:r>
              <a:rPr lang="en-US" i="1" dirty="0" err="1"/>
              <a:t>يساعد</a:t>
            </a:r>
            <a:r>
              <a:rPr lang="en-US" i="1" dirty="0"/>
              <a:t> </a:t>
            </a:r>
            <a:r>
              <a:rPr lang="ar-SA" sz="1200" b="0" i="1" strike="noStrike" baseline="0" dirty="0">
                <a:solidFill>
                  <a:srgbClr val="000000"/>
                </a:solidFill>
                <a:latin typeface="Calibri" panose="020F0502020204030204" pitchFamily="34" charset="0"/>
                <a:cs typeface="Calibri" panose="020F0502020204030204" pitchFamily="34" charset="0"/>
              </a:rPr>
              <a:t>الدعم </a:t>
            </a:r>
            <a:r>
              <a:rPr lang="en-GB" sz="1200" b="0" i="1" strike="noStrike" baseline="0" dirty="0" err="1">
                <a:solidFill>
                  <a:srgbClr val="000000"/>
                </a:solidFill>
                <a:latin typeface="Calibri" panose="020F0502020204030204" pitchFamily="34" charset="0"/>
                <a:cs typeface="Calibri" panose="020F0502020204030204" pitchFamily="34" charset="0"/>
              </a:rPr>
              <a:t>النفسي</a:t>
            </a:r>
            <a:r>
              <a:rPr lang="ar-SA" sz="1200" b="0" i="1" strike="noStrike" baseline="0" dirty="0">
                <a:solidFill>
                  <a:srgbClr val="000000"/>
                </a:solidFill>
                <a:latin typeface="Calibri" panose="020F0502020204030204" pitchFamily="34" charset="0"/>
                <a:cs typeface="Calibri" panose="020F0502020204030204" pitchFamily="34" charset="0"/>
              </a:rPr>
              <a:t> الأولي</a:t>
            </a:r>
            <a:r>
              <a:rPr lang="en-GB" sz="1200" b="0" i="1" strike="noStrike" baseline="0" dirty="0">
                <a:solidFill>
                  <a:srgbClr val="000000"/>
                </a:solidFill>
                <a:latin typeface="Calibri" panose="020F0502020204030204" pitchFamily="34" charset="0"/>
                <a:cs typeface="Calibri" panose="020F0502020204030204" pitchFamily="34" charset="0"/>
              </a:rPr>
              <a:t> </a:t>
            </a:r>
            <a:r>
              <a:rPr lang="en-US" i="1" dirty="0"/>
              <a:t> </a:t>
            </a:r>
            <a:r>
              <a:rPr lang="en-US" i="1" dirty="0" err="1"/>
              <a:t>في</a:t>
            </a:r>
            <a:r>
              <a:rPr lang="en-US" i="1" dirty="0"/>
              <a:t> </a:t>
            </a:r>
            <a:r>
              <a:rPr lang="en-US" i="1" dirty="0" err="1"/>
              <a:t>منع</a:t>
            </a:r>
            <a:r>
              <a:rPr lang="en-US" i="1" dirty="0"/>
              <a:t> </a:t>
            </a:r>
            <a:r>
              <a:rPr lang="en-US" i="1" dirty="0" err="1"/>
              <a:t>المشاكل</a:t>
            </a:r>
            <a:r>
              <a:rPr lang="en-US" i="1" dirty="0"/>
              <a:t> </a:t>
            </a:r>
            <a:r>
              <a:rPr lang="en-US" i="1" dirty="0" err="1"/>
              <a:t>النفسية</a:t>
            </a:r>
            <a:r>
              <a:rPr lang="en-US" i="1" dirty="0"/>
              <a:t> </a:t>
            </a:r>
            <a:r>
              <a:rPr lang="en-US" i="1" dirty="0" err="1"/>
              <a:t>قصيرة</a:t>
            </a:r>
            <a:r>
              <a:rPr lang="en-US" i="1" dirty="0"/>
              <a:t> </a:t>
            </a:r>
            <a:r>
              <a:rPr lang="en-US" i="1" dirty="0" err="1"/>
              <a:t>وطويلة</a:t>
            </a:r>
            <a:r>
              <a:rPr lang="en-US" i="1" dirty="0"/>
              <a:t> </a:t>
            </a:r>
            <a:r>
              <a:rPr lang="en-US" i="1" dirty="0" err="1"/>
              <a:t>الأ</a:t>
            </a:r>
            <a:r>
              <a:rPr lang="ar-SA" i="1" dirty="0"/>
              <a:t>مد</a:t>
            </a:r>
            <a:r>
              <a:rPr lang="en-US" i="1" dirty="0"/>
              <a:t> </a:t>
            </a:r>
            <a:r>
              <a:rPr lang="en-US" i="1" dirty="0" err="1"/>
              <a:t>التي</a:t>
            </a:r>
            <a:r>
              <a:rPr lang="en-US" i="1" dirty="0"/>
              <a:t> </a:t>
            </a:r>
            <a:r>
              <a:rPr lang="en-US" i="1" dirty="0" err="1"/>
              <a:t>قد</a:t>
            </a:r>
            <a:r>
              <a:rPr lang="en-US" i="1" dirty="0"/>
              <a:t> </a:t>
            </a:r>
            <a:r>
              <a:rPr lang="en-US" i="1" dirty="0" err="1"/>
              <a:t>تنشأ</a:t>
            </a:r>
            <a:r>
              <a:rPr lang="en-US" i="1" dirty="0"/>
              <a:t> </a:t>
            </a:r>
            <a:r>
              <a:rPr lang="ar-SA" i="1" dirty="0"/>
              <a:t>عند</a:t>
            </a:r>
            <a:r>
              <a:rPr lang="en-US" i="1" dirty="0"/>
              <a:t> </a:t>
            </a:r>
            <a:r>
              <a:rPr lang="en-US" i="1" dirty="0" err="1"/>
              <a:t>الأطفال</a:t>
            </a:r>
            <a:r>
              <a:rPr lang="en-US" i="1" dirty="0"/>
              <a:t> </a:t>
            </a:r>
            <a:r>
              <a:rPr lang="en-US" i="1" dirty="0" err="1"/>
              <a:t>والأسر</a:t>
            </a:r>
            <a:r>
              <a:rPr lang="en-US" i="1" dirty="0"/>
              <a:t> </a:t>
            </a:r>
            <a:r>
              <a:rPr lang="en-US" i="1" dirty="0" err="1"/>
              <a:t>المنكوبين</a:t>
            </a:r>
            <a:r>
              <a:rPr lang="en-US" i="1" dirty="0"/>
              <a:t>.</a:t>
            </a:r>
          </a:p>
          <a:p>
            <a:pPr lvl="1" algn="r" rtl="1"/>
            <a:r>
              <a:rPr lang="ar-SA" sz="1200" b="0" i="1" strike="noStrike" baseline="0" dirty="0">
                <a:solidFill>
                  <a:srgbClr val="000000"/>
                </a:solidFill>
                <a:latin typeface="Calibri" panose="020F0502020204030204" pitchFamily="34" charset="0"/>
                <a:cs typeface="Calibri" panose="020F0502020204030204" pitchFamily="34" charset="0"/>
              </a:rPr>
              <a:t>الدعم </a:t>
            </a:r>
            <a:r>
              <a:rPr lang="en-GB" sz="1200" b="0" i="1" strike="noStrike" baseline="0" dirty="0" err="1">
                <a:solidFill>
                  <a:srgbClr val="000000"/>
                </a:solidFill>
                <a:latin typeface="Calibri" panose="020F0502020204030204" pitchFamily="34" charset="0"/>
                <a:cs typeface="Calibri" panose="020F0502020204030204" pitchFamily="34" charset="0"/>
              </a:rPr>
              <a:t>النفسي</a:t>
            </a:r>
            <a:r>
              <a:rPr lang="ar-SA" sz="1200" b="0" i="1" strike="noStrike" baseline="0" dirty="0">
                <a:solidFill>
                  <a:srgbClr val="000000"/>
                </a:solidFill>
                <a:latin typeface="Calibri" panose="020F0502020204030204" pitchFamily="34" charset="0"/>
                <a:cs typeface="Calibri" panose="020F0502020204030204" pitchFamily="34" charset="0"/>
              </a:rPr>
              <a:t> الأولي</a:t>
            </a:r>
            <a:r>
              <a:rPr lang="en-GB" sz="1200" b="0" i="1" strike="noStrike" baseline="0" dirty="0">
                <a:solidFill>
                  <a:srgbClr val="000000"/>
                </a:solidFill>
                <a:latin typeface="Calibri" panose="020F0502020204030204" pitchFamily="34" charset="0"/>
                <a:cs typeface="Calibri" panose="020F0502020204030204" pitchFamily="34" charset="0"/>
              </a:rPr>
              <a:t> </a:t>
            </a:r>
            <a:r>
              <a:rPr lang="en-US" i="1" dirty="0"/>
              <a:t> هو </a:t>
            </a:r>
            <a:r>
              <a:rPr lang="en-US" i="1" dirty="0" err="1"/>
              <a:t>نهج</a:t>
            </a:r>
            <a:r>
              <a:rPr lang="en-US" i="1" dirty="0"/>
              <a:t> </a:t>
            </a:r>
            <a:r>
              <a:rPr lang="ar-SA" i="1" dirty="0"/>
              <a:t>آني (فوري) </a:t>
            </a:r>
            <a:r>
              <a:rPr lang="en-US" i="1" dirty="0" err="1"/>
              <a:t>للحد</a:t>
            </a:r>
            <a:r>
              <a:rPr lang="en-US" i="1" dirty="0"/>
              <a:t> من تأثير الضائقة على المدى الطويل</a:t>
            </a:r>
            <a:endParaRPr lang="en-BE" i="1" dirty="0"/>
          </a:p>
          <a:p>
            <a:pPr algn="r" rtl="1"/>
            <a:r>
              <a:rPr lang="en-US" i="1" dirty="0"/>
              <a:t>عند تقديم الدعم الفوري للأطفال الذين يعانون </a:t>
            </a:r>
            <a:r>
              <a:rPr lang="en-US" i="1" dirty="0" err="1"/>
              <a:t>من</a:t>
            </a:r>
            <a:r>
              <a:rPr lang="en-US" i="1" dirty="0"/>
              <a:t> </a:t>
            </a:r>
            <a:r>
              <a:rPr lang="ar-SA" i="1" dirty="0"/>
              <a:t>ضائقة </a:t>
            </a:r>
            <a:r>
              <a:rPr lang="en-US" i="1" dirty="0" err="1"/>
              <a:t>من</a:t>
            </a:r>
            <a:r>
              <a:rPr lang="en-US" i="1" dirty="0"/>
              <a:t> المهم القيام بما يلي:</a:t>
            </a:r>
            <a:endParaRPr lang="en-BE" i="1" dirty="0"/>
          </a:p>
          <a:p>
            <a:pPr lvl="1" algn="r" rtl="1"/>
            <a:r>
              <a:rPr lang="en-US" i="1" dirty="0"/>
              <a:t>ابحث عن الأفراد الذين يحتاجون إلى اهتمام </a:t>
            </a:r>
            <a:r>
              <a:rPr lang="en-US" i="1" dirty="0" err="1"/>
              <a:t>فوري</a:t>
            </a:r>
            <a:r>
              <a:rPr lang="en-US" i="1" dirty="0"/>
              <a:t> </a:t>
            </a:r>
            <a:r>
              <a:rPr lang="en-US" i="1" dirty="0" err="1"/>
              <a:t>وكذلك</a:t>
            </a:r>
            <a:r>
              <a:rPr lang="en-US" i="1" dirty="0"/>
              <a:t> </a:t>
            </a:r>
            <a:r>
              <a:rPr lang="en-US" i="1" dirty="0" err="1"/>
              <a:t>ال</a:t>
            </a:r>
            <a:r>
              <a:rPr lang="ar-SA" i="1" dirty="0"/>
              <a:t>مكان </a:t>
            </a:r>
            <a:r>
              <a:rPr lang="en-US" i="1" dirty="0"/>
              <a:t> لضمان سلامتهم.</a:t>
            </a:r>
            <a:endParaRPr lang="en-BE" i="1" dirty="0"/>
          </a:p>
          <a:p>
            <a:pPr lvl="1" algn="r" rtl="1"/>
            <a:r>
              <a:rPr lang="ar-SA" i="1" dirty="0" err="1"/>
              <a:t>ا</a:t>
            </a:r>
            <a:r>
              <a:rPr lang="en-US" i="1" dirty="0" err="1"/>
              <a:t>لاستماع</a:t>
            </a:r>
            <a:r>
              <a:rPr lang="ar-SA" i="1" dirty="0"/>
              <a:t> و التأكيد</a:t>
            </a:r>
            <a:r>
              <a:rPr lang="en-US" i="1" dirty="0"/>
              <a:t> </a:t>
            </a:r>
            <a:r>
              <a:rPr lang="ar-SA" i="1" dirty="0"/>
              <a:t>على</a:t>
            </a:r>
            <a:r>
              <a:rPr lang="en-US" i="1" dirty="0"/>
              <a:t> مخاوف الأطفال </a:t>
            </a:r>
            <a:r>
              <a:rPr lang="en-US" i="1" dirty="0" err="1"/>
              <a:t>ومقدمي</a:t>
            </a:r>
            <a:r>
              <a:rPr lang="en-US" i="1" dirty="0"/>
              <a:t> </a:t>
            </a:r>
            <a:r>
              <a:rPr lang="en-US" i="1" dirty="0" err="1"/>
              <a:t>الرعاية</a:t>
            </a:r>
            <a:r>
              <a:rPr lang="en-US" i="1" dirty="0"/>
              <a:t>.</a:t>
            </a:r>
            <a:endParaRPr lang="en-BE" i="1" dirty="0"/>
          </a:p>
          <a:p>
            <a:pPr lvl="1" algn="r" rtl="1"/>
            <a:r>
              <a:rPr lang="en-US" i="1" dirty="0"/>
              <a:t>تأكد من ربط الأطفال ومقدمي الرعاية بالأشخاص والموارد ومقدمي الخدمات الذين يمكنهم تلبية احتياجاتهم.</a:t>
            </a:r>
            <a:endParaRPr lang="en-BE" i="1" dirty="0"/>
          </a:p>
          <a:p>
            <a:pPr algn="r" rtl="1"/>
            <a:r>
              <a:rPr lang="en-US" i="1" dirty="0"/>
              <a:t>خدمات إدارة الحالة </a:t>
            </a:r>
            <a:r>
              <a:rPr lang="en-US" i="1" dirty="0" err="1"/>
              <a:t>و</a:t>
            </a:r>
            <a:r>
              <a:rPr lang="en-US" i="1" dirty="0"/>
              <a:t> </a:t>
            </a:r>
            <a:r>
              <a:rPr lang="ar-SA" sz="1200" b="0" i="1" strike="noStrike" baseline="0" dirty="0">
                <a:solidFill>
                  <a:srgbClr val="000000"/>
                </a:solidFill>
                <a:latin typeface="Calibri" panose="020F0502020204030204" pitchFamily="34" charset="0"/>
                <a:cs typeface="Calibri" panose="020F0502020204030204" pitchFamily="34" charset="0"/>
              </a:rPr>
              <a:t>الدعم </a:t>
            </a:r>
            <a:r>
              <a:rPr lang="en-GB" sz="1200" b="0" i="1" strike="noStrike" baseline="0" dirty="0" err="1">
                <a:solidFill>
                  <a:srgbClr val="000000"/>
                </a:solidFill>
                <a:latin typeface="Calibri" panose="020F0502020204030204" pitchFamily="34" charset="0"/>
                <a:cs typeface="Calibri" panose="020F0502020204030204" pitchFamily="34" charset="0"/>
              </a:rPr>
              <a:t>النفسي</a:t>
            </a:r>
            <a:r>
              <a:rPr lang="ar-SA" sz="1200" b="0" i="1" strike="noStrike" baseline="0" dirty="0">
                <a:solidFill>
                  <a:srgbClr val="000000"/>
                </a:solidFill>
                <a:latin typeface="Calibri" panose="020F0502020204030204" pitchFamily="34" charset="0"/>
                <a:cs typeface="Calibri" panose="020F0502020204030204" pitchFamily="34" charset="0"/>
              </a:rPr>
              <a:t> الأولي</a:t>
            </a:r>
            <a:r>
              <a:rPr lang="en-GB" sz="1200" b="0" i="1" strike="noStrike" baseline="0" dirty="0">
                <a:solidFill>
                  <a:srgbClr val="000000"/>
                </a:solidFill>
                <a:latin typeface="Calibri" panose="020F0502020204030204" pitchFamily="34" charset="0"/>
                <a:cs typeface="Calibri" panose="020F0502020204030204" pitchFamily="34" charset="0"/>
              </a:rPr>
              <a:t> </a:t>
            </a:r>
            <a:r>
              <a:rPr lang="en-US" i="1" dirty="0"/>
              <a:t> لها أهداف مماثلة لتلبية الاحتياجات </a:t>
            </a:r>
            <a:r>
              <a:rPr lang="en-US" i="1" dirty="0" err="1"/>
              <a:t>وزيادة</a:t>
            </a:r>
            <a:r>
              <a:rPr lang="en-US" i="1" dirty="0"/>
              <a:t> </a:t>
            </a:r>
            <a:r>
              <a:rPr lang="en-US" i="1" dirty="0" err="1"/>
              <a:t>الرفاه</a:t>
            </a:r>
            <a:r>
              <a:rPr lang="en-US" i="1" dirty="0"/>
              <a:t> </a:t>
            </a:r>
            <a:r>
              <a:rPr lang="en-US" i="1" dirty="0" err="1"/>
              <a:t>النفسي</a:t>
            </a:r>
            <a:r>
              <a:rPr lang="en-US" i="1" dirty="0"/>
              <a:t> </a:t>
            </a:r>
            <a:r>
              <a:rPr lang="en-US" i="1" dirty="0" err="1"/>
              <a:t>والاجتماعي</a:t>
            </a:r>
            <a:endParaRPr lang="en-BE" i="1" dirty="0"/>
          </a:p>
          <a:p>
            <a:pPr algn="r" rtl="1"/>
            <a:r>
              <a:rPr lang="en-US" i="1" dirty="0"/>
              <a:t>هل لدى أي شخص أي أسئلة أو بحاجة إلى توضيح؟</a:t>
            </a:r>
            <a:endParaRPr lang="en-BE" i="1" dirty="0"/>
          </a:p>
          <a:p>
            <a:pPr algn="r" rtl="1"/>
            <a:r>
              <a:rPr lang="en-US" i="1" dirty="0"/>
              <a:t>في الجلسة القادمة سنغلق وحدة اليوم</a:t>
            </a:r>
            <a:endParaRPr lang="en-BE" i="1" dirty="0"/>
          </a:p>
          <a:p>
            <a:pPr algn="r" rtl="1"/>
            <a:endParaRPr lang="en-BE" dirty="0"/>
          </a:p>
        </p:txBody>
      </p:sp>
      <p:sp>
        <p:nvSpPr>
          <p:cNvPr id="6" name="Slide Image Placeholder 5">
            <a:extLst>
              <a:ext uri="{FF2B5EF4-FFF2-40B4-BE49-F238E27FC236}">
                <a16:creationId xmlns:a16="http://schemas.microsoft.com/office/drawing/2014/main" id="{43FECA5C-D7D5-C2E0-3302-39A249C710F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C170A31-5C3A-F3A6-8FE2-998EF5ACB88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55</a:t>
            </a:fld>
            <a:endParaRPr lang="en-US" sz="1200" dirty="0">
              <a:latin typeface="+mn-lt"/>
            </a:endParaRPr>
          </a:p>
        </p:txBody>
      </p:sp>
    </p:spTree>
    <p:extLst>
      <p:ext uri="{BB962C8B-B14F-4D97-AF65-F5344CB8AC3E}">
        <p14:creationId xmlns:p14="http://schemas.microsoft.com/office/powerpoint/2010/main" val="33213105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الجلسة الخامسة: المدة: </a:t>
            </a:r>
            <a:r>
              <a:rPr lang="ar-SA" b="1" dirty="0"/>
              <a:t>٣٠ دقيقة</a:t>
            </a:r>
            <a:endParaRPr lang="en-BE" dirty="0"/>
          </a:p>
        </p:txBody>
      </p:sp>
      <p:sp>
        <p:nvSpPr>
          <p:cNvPr id="6" name="Slide Image Placeholder 5">
            <a:extLst>
              <a:ext uri="{FF2B5EF4-FFF2-40B4-BE49-F238E27FC236}">
                <a16:creationId xmlns:a16="http://schemas.microsoft.com/office/drawing/2014/main" id="{8D68F3B4-4C99-D8C6-8702-4509D2C386E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A668A50-F3C5-B4F4-2101-C12AC6F4352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56</a:t>
            </a:fld>
            <a:endParaRPr lang="en-US" sz="1200" dirty="0">
              <a:latin typeface="+mn-lt"/>
            </a:endParaRPr>
          </a:p>
        </p:txBody>
      </p:sp>
    </p:spTree>
    <p:extLst>
      <p:ext uri="{BB962C8B-B14F-4D97-AF65-F5344CB8AC3E}">
        <p14:creationId xmlns:p14="http://schemas.microsoft.com/office/powerpoint/2010/main" val="37111448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sz="1100" b="1" dirty="0">
                <a:sym typeface="Arial"/>
              </a:rPr>
              <a:t>مقدمة</a:t>
            </a:r>
          </a:p>
          <a:p>
            <a:pPr algn="r" rtl="1"/>
            <a:r>
              <a:rPr lang="en-GB" sz="1100" dirty="0">
                <a:sym typeface="Arial"/>
              </a:rPr>
              <a:t>توجيه </a:t>
            </a:r>
            <a:r>
              <a:rPr lang="en-GB" sz="1100" dirty="0" err="1">
                <a:sym typeface="Arial"/>
              </a:rPr>
              <a:t>المشاركين</a:t>
            </a:r>
            <a:r>
              <a:rPr lang="en-GB" sz="1100" dirty="0">
                <a:sym typeface="Arial"/>
              </a:rPr>
              <a:t> </a:t>
            </a:r>
            <a:r>
              <a:rPr lang="en-GB" sz="1100" dirty="0" err="1">
                <a:sym typeface="Arial"/>
              </a:rPr>
              <a:t>إلى</a:t>
            </a:r>
            <a:r>
              <a:rPr lang="ar-SA" sz="1100" dirty="0">
                <a:sym typeface="Arial"/>
              </a:rPr>
              <a:t> </a:t>
            </a:r>
            <a:r>
              <a:rPr lang="ar-SA" sz="1100" b="1" dirty="0">
                <a:sym typeface="Arial"/>
              </a:rPr>
              <a:t>ال</a:t>
            </a:r>
            <a:r>
              <a:rPr lang="en-GB" sz="1100" b="1" dirty="0" err="1">
                <a:sym typeface="Arial"/>
              </a:rPr>
              <a:t>صفحة</a:t>
            </a:r>
            <a:r>
              <a:rPr lang="en-GB" sz="1100" b="1" dirty="0">
                <a:sym typeface="Arial"/>
              </a:rPr>
              <a:t> </a:t>
            </a:r>
            <a:r>
              <a:rPr lang="ar-SA" sz="1100" b="1" dirty="0">
                <a:sym typeface="Arial"/>
              </a:rPr>
              <a:t>٦٨ من دليل العمل: </a:t>
            </a:r>
            <a:r>
              <a:rPr lang="en-GB" sz="1100" b="1" dirty="0">
                <a:sym typeface="Arial"/>
              </a:rPr>
              <a:t> أهداف التعلم</a:t>
            </a:r>
          </a:p>
          <a:p>
            <a:pPr algn="r" rtl="1"/>
            <a:r>
              <a:rPr lang="en-GB" sz="1100" i="1" dirty="0">
                <a:sym typeface="Arial"/>
              </a:rPr>
              <a:t>من المهم أن تأخذ الوقت الكافي </a:t>
            </a:r>
            <a:r>
              <a:rPr lang="en-GB" sz="1100" i="1" dirty="0" err="1">
                <a:sym typeface="Arial"/>
              </a:rPr>
              <a:t>لمراجعة</a:t>
            </a:r>
            <a:r>
              <a:rPr lang="en-GB" sz="1100" i="1" dirty="0">
                <a:sym typeface="Arial"/>
              </a:rPr>
              <a:t> </a:t>
            </a:r>
            <a:r>
              <a:rPr lang="en-GB" sz="1100" i="1" dirty="0" err="1">
                <a:sym typeface="Arial"/>
              </a:rPr>
              <a:t>أهداف</a:t>
            </a:r>
            <a:r>
              <a:rPr lang="en-GB" sz="1100" i="1" dirty="0">
                <a:sym typeface="Arial"/>
              </a:rPr>
              <a:t> </a:t>
            </a:r>
            <a:r>
              <a:rPr lang="en-GB" sz="1100" i="1" dirty="0" err="1">
                <a:sym typeface="Arial"/>
              </a:rPr>
              <a:t>التعلم</a:t>
            </a:r>
            <a:r>
              <a:rPr lang="en-GB" sz="1100" i="1" dirty="0">
                <a:sym typeface="Arial"/>
              </a:rPr>
              <a:t> </a:t>
            </a:r>
            <a:r>
              <a:rPr lang="ar-SA" sz="1100" i="1" dirty="0">
                <a:sym typeface="Arial"/>
              </a:rPr>
              <a:t>(</a:t>
            </a:r>
            <a:r>
              <a:rPr lang="en-GB" sz="1100" b="1" i="1" dirty="0" err="1">
                <a:sym typeface="Arial"/>
              </a:rPr>
              <a:t>صفحة</a:t>
            </a:r>
            <a:r>
              <a:rPr lang="en-GB" sz="1100" b="1" i="1" dirty="0">
                <a:sym typeface="Arial"/>
              </a:rPr>
              <a:t> </a:t>
            </a:r>
            <a:r>
              <a:rPr lang="ar-SA" sz="1100" b="1" i="1" dirty="0">
                <a:sym typeface="Arial"/>
              </a:rPr>
              <a:t>٥٩ من دليل العمل )</a:t>
            </a:r>
            <a:r>
              <a:rPr lang="en-GB" sz="1100" i="1" dirty="0">
                <a:sym typeface="Arial"/>
              </a:rPr>
              <a:t> </a:t>
            </a:r>
            <a:r>
              <a:rPr lang="en-GB" sz="1100" i="1" dirty="0" err="1">
                <a:sym typeface="Arial"/>
              </a:rPr>
              <a:t>والتفكير</a:t>
            </a:r>
            <a:r>
              <a:rPr lang="en-GB" sz="1100" i="1" dirty="0">
                <a:sym typeface="Arial"/>
              </a:rPr>
              <a:t> في إنجازاتك في نهاية هذا التدريب.</a:t>
            </a:r>
          </a:p>
          <a:p>
            <a:pPr algn="r" rtl="1"/>
            <a:r>
              <a:rPr lang="en-GB" sz="1100" i="1" dirty="0">
                <a:sym typeface="Arial"/>
              </a:rPr>
              <a:t>قد تتطلب بعض أهداف التعلم بعض المعلومات أو الممارسة أو الدعم من المشرف لتحقيقها بالكامل.</a:t>
            </a:r>
          </a:p>
          <a:p>
            <a:pPr algn="r" rtl="1"/>
            <a:r>
              <a:rPr lang="en-GB" sz="1100" i="1" dirty="0">
                <a:sym typeface="Arial"/>
              </a:rPr>
              <a:t>ألقِ نظرة على تدريب اليوم وأجب عن الأسئلة المتعلقة بأهداف التعلم </a:t>
            </a:r>
            <a:r>
              <a:rPr lang="en-GB" sz="1100" i="1" dirty="0" err="1">
                <a:sym typeface="Arial"/>
              </a:rPr>
              <a:t>في</a:t>
            </a:r>
            <a:r>
              <a:rPr lang="en-GB" sz="1100" i="1" dirty="0">
                <a:sym typeface="Arial"/>
              </a:rPr>
              <a:t> </a:t>
            </a:r>
            <a:r>
              <a:rPr lang="ar-SA" sz="1100" i="1" dirty="0">
                <a:sym typeface="Arial"/>
              </a:rPr>
              <a:t>دليل العمل الخاص بكم</a:t>
            </a:r>
            <a:r>
              <a:rPr lang="en-GB" sz="1100" i="1" dirty="0">
                <a:sym typeface="Arial"/>
              </a:rPr>
              <a:t>.</a:t>
            </a:r>
          </a:p>
          <a:p>
            <a:pPr marL="0" indent="0" algn="r" rtl="1">
              <a:buNone/>
            </a:pPr>
            <a:endParaRPr lang="en-GB" sz="1100" b="1" dirty="0">
              <a:sym typeface="Arial"/>
            </a:endParaRPr>
          </a:p>
          <a:p>
            <a:pPr marL="0" indent="0" algn="r" rtl="1">
              <a:buNone/>
            </a:pPr>
            <a:r>
              <a:rPr lang="en-GB" sz="1100" b="1" dirty="0">
                <a:sym typeface="Arial"/>
              </a:rPr>
              <a:t>العمل الفردي (5 دقائق)</a:t>
            </a:r>
            <a:endParaRPr lang="en-GB" sz="1100" i="1" dirty="0">
              <a:sym typeface="Arial"/>
            </a:endParaRPr>
          </a:p>
          <a:p>
            <a:pPr marL="0" marR="0" lvl="0" indent="0" algn="r" defTabSz="914400" rtl="1" eaLnBrk="1" fontAlgn="auto" latinLnBrk="0" hangingPunct="1">
              <a:lnSpc>
                <a:spcPct val="100000"/>
              </a:lnSpc>
              <a:spcBef>
                <a:spcPts val="0"/>
              </a:spcBef>
              <a:spcAft>
                <a:spcPts val="0"/>
              </a:spcAft>
              <a:buClrTx/>
              <a:buSzTx/>
              <a:buNone/>
              <a:tabLst/>
              <a:defRPr/>
            </a:pPr>
            <a:endParaRPr lang="en-GB" sz="1100" dirty="0">
              <a:sym typeface="Arial"/>
            </a:endParaRPr>
          </a:p>
          <a:p>
            <a:pPr marL="0" marR="0" lvl="0" indent="0" algn="r" defTabSz="914400" rtl="1" eaLnBrk="1" fontAlgn="auto" latinLnBrk="0" hangingPunct="1">
              <a:lnSpc>
                <a:spcPct val="100000"/>
              </a:lnSpc>
              <a:spcBef>
                <a:spcPts val="0"/>
              </a:spcBef>
              <a:spcAft>
                <a:spcPts val="0"/>
              </a:spcAft>
              <a:buClrTx/>
              <a:buSzTx/>
              <a:buNone/>
              <a:tabLst/>
              <a:defRPr/>
            </a:pPr>
            <a:r>
              <a:rPr lang="en-GB" sz="1100" b="1" dirty="0">
                <a:sym typeface="Arial"/>
              </a:rPr>
              <a:t>مناقشة عامة (5 دقائق)</a:t>
            </a:r>
          </a:p>
          <a:p>
            <a:pPr algn="r" rtl="1"/>
            <a:r>
              <a:rPr lang="en-GB" sz="1100" i="1" dirty="0">
                <a:sym typeface="Arial"/>
              </a:rPr>
              <a:t>هل يرغب أي شخص في مشاركة:</a:t>
            </a:r>
          </a:p>
          <a:p>
            <a:pPr lvl="1" algn="r" rtl="1"/>
            <a:r>
              <a:rPr lang="en-GB" sz="1100" i="1" dirty="0">
                <a:sym typeface="Arial"/>
              </a:rPr>
              <a:t>ما هي أهداف التعلم التي تحتاج إلى مزيد من المعلومات أو الممارسة أو الدعم لتحقيقها بالكامل؟</a:t>
            </a:r>
          </a:p>
          <a:p>
            <a:pPr lvl="1" algn="r" rtl="1"/>
            <a:r>
              <a:rPr lang="en-GB" sz="1100" i="1" dirty="0">
                <a:sym typeface="Arial"/>
              </a:rPr>
              <a:t>ما هي أهداف التعلم التي تشعر بالثقة حيالها؟</a:t>
            </a:r>
          </a:p>
          <a:p>
            <a:pPr algn="r" rtl="1"/>
            <a:endParaRPr lang="en-GB" sz="1100" i="1" dirty="0">
              <a:sym typeface="Arial"/>
            </a:endParaRPr>
          </a:p>
          <a:p>
            <a:pPr marL="0" indent="0" algn="r" rtl="1">
              <a:buNone/>
            </a:pPr>
            <a:r>
              <a:rPr lang="en-GB" sz="1100" b="1" dirty="0">
                <a:sym typeface="Arial"/>
              </a:rPr>
              <a:t>مقدمة</a:t>
            </a:r>
          </a:p>
          <a:p>
            <a:pPr algn="r" rtl="1"/>
            <a:r>
              <a:rPr lang="en-GB" sz="1100" dirty="0" err="1">
                <a:sym typeface="Arial"/>
              </a:rPr>
              <a:t>اكمل</a:t>
            </a:r>
            <a:r>
              <a:rPr lang="en-GB" sz="1100" dirty="0">
                <a:sym typeface="Arial"/>
              </a:rPr>
              <a:t> </a:t>
            </a:r>
            <a:r>
              <a:rPr lang="ar-SA" sz="1100" b="1" dirty="0">
                <a:sym typeface="Arial"/>
              </a:rPr>
              <a:t>ال</a:t>
            </a:r>
            <a:r>
              <a:rPr lang="en-GB" sz="1100" b="1" dirty="0" err="1">
                <a:sym typeface="Arial"/>
              </a:rPr>
              <a:t>صفحة</a:t>
            </a:r>
            <a:r>
              <a:rPr lang="en-GB" sz="1100" b="1" dirty="0">
                <a:sym typeface="Arial"/>
              </a:rPr>
              <a:t> </a:t>
            </a:r>
            <a:r>
              <a:rPr lang="ar-SA" sz="1100" b="1" dirty="0">
                <a:sym typeface="Arial"/>
              </a:rPr>
              <a:t>٦٨ من دليل العمل</a:t>
            </a:r>
            <a:r>
              <a:rPr lang="en-GB" sz="1100" b="1" dirty="0">
                <a:sym typeface="Arial"/>
              </a:rPr>
              <a:t>: </a:t>
            </a:r>
            <a:r>
              <a:rPr lang="ar-SA" sz="1100" b="1" dirty="0">
                <a:sym typeface="Arial"/>
              </a:rPr>
              <a:t> التأمل</a:t>
            </a:r>
            <a:endParaRPr lang="en-GB" sz="1100" b="1" dirty="0">
              <a:sym typeface="Arial"/>
            </a:endParaRPr>
          </a:p>
          <a:p>
            <a:pPr algn="r" rtl="1"/>
            <a:r>
              <a:rPr lang="en-GB" sz="1100" i="1" dirty="0">
                <a:sym typeface="Arial"/>
              </a:rPr>
              <a:t>ما الذي فاجأك؟</a:t>
            </a:r>
          </a:p>
          <a:p>
            <a:pPr algn="r" rtl="1"/>
            <a:r>
              <a:rPr lang="en-GB" sz="1100" i="1" dirty="0">
                <a:sym typeface="Arial"/>
              </a:rPr>
              <a:t>ما هو التحدي؟</a:t>
            </a:r>
          </a:p>
          <a:p>
            <a:pPr algn="r" rtl="1"/>
            <a:r>
              <a:rPr lang="en-GB" sz="1100" i="1" dirty="0">
                <a:sym typeface="Arial"/>
              </a:rPr>
              <a:t>ماذا كنت ترغب في معرفة المزيد عنه؟</a:t>
            </a:r>
          </a:p>
          <a:p>
            <a:pPr marL="0" indent="0" algn="r" rtl="1">
              <a:buNone/>
            </a:pPr>
            <a:endParaRPr lang="en-GB" sz="1100" dirty="0">
              <a:sym typeface="Arial"/>
            </a:endParaRPr>
          </a:p>
          <a:p>
            <a:pPr marL="0" indent="0" algn="r" rtl="1">
              <a:buNone/>
            </a:pPr>
            <a:r>
              <a:rPr lang="en-GB" sz="1100" b="1" dirty="0">
                <a:sym typeface="Arial"/>
              </a:rPr>
              <a:t>العمل الفردي (5 دقائق)</a:t>
            </a:r>
          </a:p>
          <a:p>
            <a:pPr marL="0" indent="0" algn="r" rtl="1">
              <a:buNone/>
            </a:pPr>
            <a:endParaRPr lang="en-GB" sz="1100" dirty="0">
              <a:sym typeface="Arial"/>
            </a:endParaRPr>
          </a:p>
          <a:p>
            <a:pPr marL="0" indent="0" algn="r" rtl="1">
              <a:buNone/>
            </a:pPr>
            <a:r>
              <a:rPr lang="en-GB" sz="1100" b="1" dirty="0">
                <a:sym typeface="Arial"/>
              </a:rPr>
              <a:t>مناقشة عامة (5 دقائق)</a:t>
            </a:r>
          </a:p>
          <a:p>
            <a:pPr algn="r" rtl="1"/>
            <a:r>
              <a:rPr lang="en-GB" sz="1100" i="1" dirty="0">
                <a:sym typeface="Arial"/>
              </a:rPr>
              <a:t>هل يرغب أي شخص في مشاركة:</a:t>
            </a:r>
          </a:p>
          <a:p>
            <a:pPr lvl="1" algn="r" rtl="1"/>
            <a:r>
              <a:rPr lang="en-GB" sz="1100" i="1" dirty="0" err="1">
                <a:sym typeface="Arial"/>
              </a:rPr>
              <a:t>شيء</a:t>
            </a:r>
            <a:r>
              <a:rPr lang="en-GB" sz="1100" i="1" dirty="0">
                <a:sym typeface="Arial"/>
              </a:rPr>
              <a:t> </a:t>
            </a:r>
            <a:r>
              <a:rPr lang="en-GB" sz="1100" i="1" dirty="0" err="1">
                <a:sym typeface="Arial"/>
              </a:rPr>
              <a:t>تعلته</a:t>
            </a:r>
            <a:r>
              <a:rPr lang="en-GB" sz="1100" i="1" dirty="0">
                <a:sym typeface="Arial"/>
              </a:rPr>
              <a:t> اليوم؟</a:t>
            </a:r>
          </a:p>
          <a:p>
            <a:pPr lvl="1" algn="r" rtl="1"/>
            <a:r>
              <a:rPr lang="en-GB" sz="1100" i="1" dirty="0">
                <a:sym typeface="Arial"/>
              </a:rPr>
              <a:t>شيء تريد معرفة المزيد عنه؟</a:t>
            </a:r>
          </a:p>
          <a:p>
            <a:pPr algn="r" rtl="1"/>
            <a:r>
              <a:rPr lang="en-GB" sz="1100" i="0" dirty="0">
                <a:sym typeface="Arial"/>
              </a:rPr>
              <a:t>اشرح متى سيبدأ التدريب على الوحدة التالية</a:t>
            </a:r>
          </a:p>
          <a:p>
            <a:pPr algn="r" rtl="1"/>
            <a:r>
              <a:rPr lang="en-GB" sz="1100" i="0" dirty="0">
                <a:sym typeface="Arial"/>
              </a:rPr>
              <a:t>اشكر المشاركين على مشاركتهم</a:t>
            </a:r>
            <a:endParaRPr lang="en-GB" sz="1100" dirty="0">
              <a:sym typeface="Arial"/>
            </a:endParaRPr>
          </a:p>
        </p:txBody>
      </p:sp>
      <p:sp>
        <p:nvSpPr>
          <p:cNvPr id="6" name="Slide Image Placeholder 5">
            <a:extLst>
              <a:ext uri="{FF2B5EF4-FFF2-40B4-BE49-F238E27FC236}">
                <a16:creationId xmlns:a16="http://schemas.microsoft.com/office/drawing/2014/main" id="{B3631802-25D9-4B41-2AB8-D26BAC5D743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352C867-F88B-F0FC-F301-8ECEC5B052E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57</a:t>
            </a:fld>
            <a:endParaRPr lang="en-US" sz="1200" dirty="0">
              <a:latin typeface="+mn-lt"/>
            </a:endParaRPr>
          </a:p>
        </p:txBody>
      </p:sp>
    </p:spTree>
    <p:extLst>
      <p:ext uri="{BB962C8B-B14F-4D97-AF65-F5344CB8AC3E}">
        <p14:creationId xmlns:p14="http://schemas.microsoft.com/office/powerpoint/2010/main" val="21080230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6" name="Google Shape;726;p31:notes"/>
          <p:cNvSpPr txBox="1">
            <a:spLocks noGrp="1"/>
          </p:cNvSpPr>
          <p:nvPr>
            <p:ph type="body" idx="1"/>
          </p:nvPr>
        </p:nvSpPr>
        <p:spPr/>
        <p:txBody>
          <a:bodyPr/>
          <a:lstStyle/>
          <a:p>
            <a:pPr marL="0" indent="0" algn="r" rtl="1">
              <a:buNone/>
            </a:pPr>
            <a:r>
              <a:rPr lang="en-US" b="1" dirty="0">
                <a:sym typeface="Arial"/>
              </a:rPr>
              <a:t>مقدمة</a:t>
            </a:r>
            <a:endParaRPr lang="en-US" b="1" i="1" dirty="0">
              <a:sym typeface="Arial"/>
            </a:endParaRPr>
          </a:p>
          <a:p>
            <a:pPr algn="r" rtl="1"/>
            <a:r>
              <a:rPr lang="en-US" i="1" dirty="0"/>
              <a:t> </a:t>
            </a:r>
            <a:r>
              <a:rPr lang="en-US" i="1" dirty="0" err="1"/>
              <a:t>هذا</a:t>
            </a:r>
            <a:r>
              <a:rPr lang="en-US" i="1" dirty="0"/>
              <a:t> </a:t>
            </a:r>
            <a:r>
              <a:rPr lang="ar-SA" i="1" dirty="0"/>
              <a:t>الت</a:t>
            </a:r>
            <a:r>
              <a:rPr lang="en-US" i="1" dirty="0" err="1"/>
              <a:t>مرين</a:t>
            </a:r>
            <a:r>
              <a:rPr lang="en-US" i="1" dirty="0"/>
              <a:t> يمكننا استخدامه عندما تشعر بالغضب </a:t>
            </a:r>
            <a:r>
              <a:rPr lang="en-US" i="1" dirty="0" err="1"/>
              <a:t>أو</a:t>
            </a:r>
            <a:r>
              <a:rPr lang="en-US" i="1" dirty="0"/>
              <a:t> </a:t>
            </a:r>
            <a:r>
              <a:rPr lang="en-US" i="1" dirty="0" err="1"/>
              <a:t>ال</a:t>
            </a:r>
            <a:r>
              <a:rPr lang="ar-SA" i="1" dirty="0"/>
              <a:t>انفعال</a:t>
            </a:r>
            <a:r>
              <a:rPr lang="en-US" i="1" dirty="0"/>
              <a:t> أو الإحباط أو الانزعاج.</a:t>
            </a:r>
          </a:p>
          <a:p>
            <a:pPr algn="r" rtl="1"/>
            <a:r>
              <a:rPr lang="en-US" i="1" dirty="0"/>
              <a:t>يمكن أن يكون مفيدًا عندما تشعر </a:t>
            </a:r>
            <a:r>
              <a:rPr lang="en-US" i="1" dirty="0" err="1"/>
              <a:t>بأنك</a:t>
            </a:r>
            <a:r>
              <a:rPr lang="en-US" i="1" dirty="0"/>
              <a:t> </a:t>
            </a:r>
            <a:r>
              <a:rPr lang="ar-SA" i="1" dirty="0"/>
              <a:t>في مشكلة</a:t>
            </a:r>
            <a:r>
              <a:rPr lang="en-US" i="1" dirty="0"/>
              <a:t> أو بحاجة إلى التخلي عن الشعور وإعادة ضبطه.</a:t>
            </a:r>
            <a:endParaRPr lang="en-US" i="1" dirty="0">
              <a:sym typeface="Arial"/>
            </a:endParaRPr>
          </a:p>
          <a:p>
            <a:pPr algn="r" rtl="1"/>
            <a:endParaRPr lang="en-US" dirty="0">
              <a:sym typeface="Arial"/>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تمرين العناية </a:t>
            </a:r>
            <a:r>
              <a:rPr lang="en-GB" b="1" dirty="0" err="1"/>
              <a:t>الذاتية</a:t>
            </a:r>
            <a:r>
              <a:rPr lang="en-GB" b="1" dirty="0"/>
              <a:t> </a:t>
            </a:r>
            <a:r>
              <a:rPr lang="ar-SA" b="1" dirty="0"/>
              <a:t>(</a:t>
            </a:r>
            <a:r>
              <a:rPr lang="ar-SA" b="1" dirty="0" err="1"/>
              <a:t>ا</a:t>
            </a:r>
            <a:r>
              <a:rPr lang="en-GB" b="1" dirty="0" err="1"/>
              <a:t>سحب</a:t>
            </a:r>
            <a:r>
              <a:rPr lang="en-GB" b="1" dirty="0"/>
              <a:t> </a:t>
            </a:r>
            <a:r>
              <a:rPr lang="en-GB" b="1" dirty="0" err="1"/>
              <a:t>ل</a:t>
            </a:r>
            <a:r>
              <a:rPr lang="ar-SA" b="1" dirty="0"/>
              <a:t>ل</a:t>
            </a:r>
            <a:r>
              <a:rPr lang="en-GB" b="1" dirty="0" err="1"/>
              <a:t>أسفل</a:t>
            </a:r>
            <a:r>
              <a:rPr lang="en-GB" b="1" dirty="0"/>
              <a:t> ، </a:t>
            </a:r>
            <a:r>
              <a:rPr lang="ar-SA" b="1" dirty="0"/>
              <a:t>١٠ دقائق)</a:t>
            </a:r>
            <a:endParaRPr lang="en-GB" dirty="0"/>
          </a:p>
          <a:p>
            <a:pPr algn="r" rtl="1"/>
            <a:r>
              <a:rPr lang="en-US" dirty="0"/>
              <a:t>قل العبارات </a:t>
            </a:r>
            <a:r>
              <a:rPr lang="en-US" dirty="0" err="1"/>
              <a:t>التالية</a:t>
            </a:r>
            <a:r>
              <a:rPr lang="en-US" dirty="0"/>
              <a:t> </a:t>
            </a:r>
            <a:r>
              <a:rPr lang="en-US" dirty="0" err="1"/>
              <a:t>و</a:t>
            </a:r>
            <a:r>
              <a:rPr lang="ar-SA" dirty="0"/>
              <a:t>قم بأدائها</a:t>
            </a:r>
            <a:r>
              <a:rPr lang="en-US" dirty="0"/>
              <a:t> مع المشاركين أيضًا</a:t>
            </a:r>
          </a:p>
          <a:p>
            <a:pPr algn="r" rtl="1"/>
            <a:r>
              <a:rPr lang="en-US" i="1" dirty="0"/>
              <a:t>ارفع كلتا يديك فوق رأسك واقبض بقبضتيك بقوة</a:t>
            </a:r>
          </a:p>
          <a:p>
            <a:pPr algn="r" rtl="1"/>
            <a:r>
              <a:rPr lang="en-US" i="1" dirty="0"/>
              <a:t>خذ نفسًا </a:t>
            </a:r>
            <a:r>
              <a:rPr lang="en-US" i="1" dirty="0" err="1"/>
              <a:t>عميقًا</a:t>
            </a:r>
            <a:r>
              <a:rPr lang="en-US" i="1" dirty="0"/>
              <a:t> </a:t>
            </a:r>
            <a:r>
              <a:rPr lang="en-US" i="1" dirty="0" err="1"/>
              <a:t>وامسكه</a:t>
            </a:r>
            <a:r>
              <a:rPr lang="ar-SA" i="1" dirty="0"/>
              <a:t> ويداك </a:t>
            </a:r>
            <a:r>
              <a:rPr lang="en-US" i="1" dirty="0" err="1"/>
              <a:t>لا</a:t>
            </a:r>
            <a:r>
              <a:rPr lang="en-US" i="1" dirty="0"/>
              <a:t> تزالان مشدودتان فوق رأسك</a:t>
            </a:r>
          </a:p>
          <a:p>
            <a:pPr algn="r" rtl="1"/>
            <a:r>
              <a:rPr lang="en-US" i="1" dirty="0"/>
              <a:t>اسحب ذراعيك </a:t>
            </a:r>
            <a:r>
              <a:rPr lang="en-US" i="1" dirty="0" err="1"/>
              <a:t>للأسفل</a:t>
            </a:r>
            <a:r>
              <a:rPr lang="en-US" i="1" dirty="0"/>
              <a:t> </a:t>
            </a:r>
            <a:r>
              <a:rPr lang="en-US" i="1" dirty="0" err="1"/>
              <a:t>و</a:t>
            </a:r>
            <a:r>
              <a:rPr lang="ar-SA" i="1" dirty="0"/>
              <a:t>حافظ على </a:t>
            </a:r>
            <a:r>
              <a:rPr lang="en-US" i="1" dirty="0" err="1"/>
              <a:t>توجيه</a:t>
            </a:r>
            <a:r>
              <a:rPr lang="en-US" i="1" dirty="0"/>
              <a:t> </a:t>
            </a:r>
            <a:r>
              <a:rPr lang="en-US" i="1" dirty="0" err="1"/>
              <a:t>ال</a:t>
            </a:r>
            <a:r>
              <a:rPr lang="ar-SA" i="1" dirty="0"/>
              <a:t>مرفقين</a:t>
            </a:r>
            <a:r>
              <a:rPr lang="en-US" i="1" dirty="0"/>
              <a:t> </a:t>
            </a:r>
            <a:r>
              <a:rPr lang="ar-SA" i="1" dirty="0"/>
              <a:t>ل</a:t>
            </a:r>
            <a:r>
              <a:rPr lang="en-US" i="1" dirty="0" err="1"/>
              <a:t>لأسفل</a:t>
            </a:r>
            <a:r>
              <a:rPr lang="ar-SA" i="1" dirty="0"/>
              <a:t>، </a:t>
            </a:r>
            <a:r>
              <a:rPr lang="en-US" i="1" dirty="0" err="1"/>
              <a:t>ولا</a:t>
            </a:r>
            <a:r>
              <a:rPr lang="en-US" i="1" dirty="0"/>
              <a:t> تزال يداك مشدودتين </a:t>
            </a:r>
            <a:r>
              <a:rPr lang="en-US" i="1" dirty="0" err="1"/>
              <a:t>بينما</a:t>
            </a:r>
            <a:r>
              <a:rPr lang="en-US" i="1" dirty="0"/>
              <a:t> </a:t>
            </a:r>
            <a:r>
              <a:rPr lang="en-US" i="1" dirty="0" err="1"/>
              <a:t>ت</a:t>
            </a:r>
            <a:r>
              <a:rPr lang="ar-SA" i="1" dirty="0"/>
              <a:t>قوم بإخراج</a:t>
            </a:r>
            <a:r>
              <a:rPr lang="en-US" i="1" dirty="0"/>
              <a:t> أنفاسك من خلال الفم</a:t>
            </a:r>
          </a:p>
          <a:p>
            <a:pPr algn="r" rtl="1"/>
            <a:r>
              <a:rPr lang="en-US" i="1" dirty="0" err="1"/>
              <a:t>أنه</a:t>
            </a:r>
            <a:r>
              <a:rPr lang="ar-SA" i="1" dirty="0" err="1"/>
              <a:t>ي</a:t>
            </a:r>
            <a:r>
              <a:rPr lang="ar-SA" i="1" dirty="0"/>
              <a:t> ال</a:t>
            </a:r>
            <a:r>
              <a:rPr lang="en-US" i="1" dirty="0" err="1"/>
              <a:t>زفير</a:t>
            </a:r>
            <a:r>
              <a:rPr lang="en-US" i="1" dirty="0"/>
              <a:t> عن طريق ثني ركبتيك برفق وافتح </a:t>
            </a:r>
            <a:r>
              <a:rPr lang="en-US" i="1" dirty="0" err="1"/>
              <a:t>يديك</a:t>
            </a:r>
            <a:r>
              <a:rPr lang="en-US" i="1" dirty="0"/>
              <a:t> </a:t>
            </a:r>
            <a:r>
              <a:rPr lang="en-US" i="1" dirty="0" err="1"/>
              <a:t>مع</a:t>
            </a:r>
            <a:r>
              <a:rPr lang="en-US" i="1" dirty="0"/>
              <a:t> توجيه </a:t>
            </a:r>
            <a:r>
              <a:rPr lang="en-US" i="1" dirty="0" err="1"/>
              <a:t>الذراعين</a:t>
            </a:r>
            <a:r>
              <a:rPr lang="en-US" i="1" dirty="0"/>
              <a:t> </a:t>
            </a:r>
            <a:r>
              <a:rPr lang="en-US" i="1" dirty="0" err="1"/>
              <a:t>لأسفل</a:t>
            </a:r>
            <a:r>
              <a:rPr lang="en-US" i="1" dirty="0"/>
              <a:t> جانبيك</a:t>
            </a:r>
          </a:p>
          <a:p>
            <a:pPr algn="r" rtl="1"/>
            <a:r>
              <a:rPr lang="en-US" dirty="0"/>
              <a:t>كرر </a:t>
            </a:r>
            <a:r>
              <a:rPr lang="en-US" dirty="0" err="1"/>
              <a:t>هذا</a:t>
            </a:r>
            <a:r>
              <a:rPr lang="en-US" dirty="0"/>
              <a:t> </a:t>
            </a:r>
            <a:r>
              <a:rPr lang="ar-SA" dirty="0"/>
              <a:t>٣-٥</a:t>
            </a:r>
            <a:r>
              <a:rPr lang="en-US" dirty="0"/>
              <a:t> مرات</a:t>
            </a:r>
          </a:p>
          <a:p>
            <a:pPr algn="r" rtl="1"/>
            <a:endParaRPr lang="en-US" dirty="0">
              <a:sym typeface="Arial"/>
            </a:endParaRPr>
          </a:p>
          <a:p>
            <a:pPr algn="r" rtl="1"/>
            <a:endParaRPr lang="en-US" dirty="0">
              <a:sym typeface="Arial"/>
            </a:endParaRPr>
          </a:p>
          <a:p>
            <a:pPr algn="r" rtl="1"/>
            <a:endParaRPr lang="en-US" dirty="0">
              <a:sym typeface="Arial"/>
            </a:endParaRPr>
          </a:p>
        </p:txBody>
      </p:sp>
      <p:sp>
        <p:nvSpPr>
          <p:cNvPr id="3" name="Slide Image Placeholder 2">
            <a:extLst>
              <a:ext uri="{FF2B5EF4-FFF2-40B4-BE49-F238E27FC236}">
                <a16:creationId xmlns:a16="http://schemas.microsoft.com/office/drawing/2014/main" id="{4DD2F742-B8F7-100C-073C-9A2714BF1EB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6A82913-21DB-5101-D1D2-A79271956E6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58</a:t>
            </a:fld>
            <a:endParaRPr lang="en-US" sz="1200" dirty="0">
              <a:latin typeface="+mn-lt"/>
            </a:endParaRPr>
          </a:p>
        </p:txBody>
      </p:sp>
    </p:spTree>
    <p:extLst>
      <p:ext uri="{BB962C8B-B14F-4D97-AF65-F5344CB8AC3E}">
        <p14:creationId xmlns:p14="http://schemas.microsoft.com/office/powerpoint/2010/main" val="188810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مقدمة</a:t>
            </a:r>
          </a:p>
          <a:p>
            <a:pPr algn="r" rtl="1"/>
            <a:r>
              <a:rPr lang="en-GB" dirty="0"/>
              <a:t>توجيه </a:t>
            </a:r>
            <a:r>
              <a:rPr lang="en-GB" dirty="0" err="1"/>
              <a:t>المشاركين</a:t>
            </a:r>
            <a:r>
              <a:rPr lang="en-GB" dirty="0"/>
              <a:t> </a:t>
            </a:r>
            <a:r>
              <a:rPr lang="en-GB" dirty="0" err="1"/>
              <a:t>إلى</a:t>
            </a:r>
            <a:r>
              <a:rPr lang="ar-SA" dirty="0"/>
              <a:t> </a:t>
            </a:r>
            <a:r>
              <a:rPr lang="ar-SA" b="1" dirty="0"/>
              <a:t>ال</a:t>
            </a:r>
            <a:r>
              <a:rPr lang="en-GB" b="1" dirty="0" err="1"/>
              <a:t>صفحة</a:t>
            </a:r>
            <a:r>
              <a:rPr lang="en-GB" b="1" dirty="0"/>
              <a:t> </a:t>
            </a:r>
            <a:r>
              <a:rPr lang="ar-SA" b="1" dirty="0"/>
              <a:t>٥٩ من دليل العمل</a:t>
            </a:r>
            <a:r>
              <a:rPr lang="en-GB" b="1" dirty="0"/>
              <a:t> : </a:t>
            </a:r>
            <a:r>
              <a:rPr lang="ar-SA" b="1" dirty="0"/>
              <a:t>مراجعة</a:t>
            </a:r>
            <a:endParaRPr lang="en-GB" b="1" dirty="0"/>
          </a:p>
          <a:p>
            <a:pPr algn="r" rtl="1"/>
            <a:r>
              <a:rPr lang="ar-SA" i="1" dirty="0"/>
              <a:t>قم بو</a:t>
            </a:r>
            <a:r>
              <a:rPr lang="en-GB" i="1" dirty="0" err="1"/>
              <a:t>ضع</a:t>
            </a:r>
            <a:r>
              <a:rPr lang="en-GB" i="1" dirty="0"/>
              <a:t> </a:t>
            </a:r>
            <a:r>
              <a:rPr lang="en-GB" i="1" dirty="0" err="1"/>
              <a:t>قائمة</a:t>
            </a:r>
            <a:r>
              <a:rPr lang="en-GB" i="1" dirty="0"/>
              <a:t> </a:t>
            </a:r>
            <a:r>
              <a:rPr lang="en-GB" i="1" dirty="0" err="1"/>
              <a:t>ب</a:t>
            </a:r>
            <a:r>
              <a:rPr lang="ar-SA" i="1" dirty="0"/>
              <a:t>تقنيات</a:t>
            </a:r>
            <a:r>
              <a:rPr lang="en-GB" i="1" dirty="0"/>
              <a:t> </a:t>
            </a:r>
            <a:r>
              <a:rPr lang="en-GB" i="1" dirty="0" err="1"/>
              <a:t>ال</a:t>
            </a:r>
            <a:r>
              <a:rPr lang="ar-SA" i="1" dirty="0"/>
              <a:t>تواصل</a:t>
            </a:r>
            <a:r>
              <a:rPr lang="en-GB" i="1" dirty="0"/>
              <a:t> المختلفة التي تمت مناقشتها في </a:t>
            </a:r>
            <a:r>
              <a:rPr lang="en-GB" i="1" dirty="0" err="1"/>
              <a:t>الوحدة</a:t>
            </a:r>
            <a:r>
              <a:rPr lang="en-GB" i="1" dirty="0"/>
              <a:t> </a:t>
            </a:r>
            <a:r>
              <a:rPr lang="ar-SA" i="1" dirty="0"/>
              <a:t>٣</a:t>
            </a:r>
            <a:endParaRPr lang="en-GB" i="1" dirty="0"/>
          </a:p>
          <a:p>
            <a:pPr marL="0" indent="0" algn="r" rtl="1">
              <a:buNone/>
            </a:pPr>
            <a:endParaRPr lang="en-GB" dirty="0"/>
          </a:p>
          <a:p>
            <a:pPr marL="0" indent="0" algn="r" rtl="1">
              <a:buNone/>
            </a:pPr>
            <a:r>
              <a:rPr lang="en-GB" b="1" dirty="0"/>
              <a:t>العمل </a:t>
            </a:r>
            <a:r>
              <a:rPr lang="en-GB" b="1" dirty="0" err="1"/>
              <a:t>الفردي</a:t>
            </a:r>
            <a:r>
              <a:rPr lang="en-GB" b="1" dirty="0"/>
              <a:t> </a:t>
            </a:r>
            <a:r>
              <a:rPr lang="ar-SA" b="1" dirty="0"/>
              <a:t>(١٠ دقائق)</a:t>
            </a:r>
            <a:endParaRPr lang="en-GB" dirty="0"/>
          </a:p>
          <a:p>
            <a:pPr marL="0" indent="0" algn="r" rtl="1">
              <a:buNone/>
            </a:pPr>
            <a:endParaRPr lang="en-GB" dirty="0"/>
          </a:p>
          <a:p>
            <a:pPr marL="0" indent="0" algn="r" rtl="1">
              <a:buNone/>
            </a:pPr>
            <a:r>
              <a:rPr lang="en-GB" b="1" dirty="0"/>
              <a:t>مناقشة </a:t>
            </a:r>
            <a:r>
              <a:rPr lang="en-GB" b="1" dirty="0" err="1"/>
              <a:t>عامة</a:t>
            </a:r>
            <a:r>
              <a:rPr lang="en-GB" b="1" dirty="0"/>
              <a:t> </a:t>
            </a:r>
            <a:r>
              <a:rPr lang="ar-SA" b="1" dirty="0"/>
              <a:t>(٥ دقائق)</a:t>
            </a:r>
            <a:endParaRPr lang="en-GB" b="1" dirty="0"/>
          </a:p>
          <a:p>
            <a:pPr algn="r" rtl="1"/>
            <a:r>
              <a:rPr lang="en-GB" dirty="0"/>
              <a:t>اطلب </a:t>
            </a:r>
            <a:r>
              <a:rPr lang="en-GB" dirty="0" err="1"/>
              <a:t>من</a:t>
            </a:r>
            <a:r>
              <a:rPr lang="en-GB" dirty="0"/>
              <a:t> </a:t>
            </a:r>
            <a:r>
              <a:rPr lang="ar-SA" dirty="0"/>
              <a:t> المشاركين </a:t>
            </a:r>
            <a:r>
              <a:rPr lang="en-GB" dirty="0" err="1"/>
              <a:t>التطوع</a:t>
            </a:r>
            <a:r>
              <a:rPr lang="en-GB" dirty="0"/>
              <a:t> </a:t>
            </a:r>
            <a:r>
              <a:rPr lang="ar-SA" dirty="0"/>
              <a:t>ل</a:t>
            </a:r>
            <a:r>
              <a:rPr lang="en-GB" dirty="0" err="1"/>
              <a:t>مشاركة</a:t>
            </a:r>
            <a:r>
              <a:rPr lang="en-GB" dirty="0"/>
              <a:t> إجاباتهم</a:t>
            </a:r>
          </a:p>
          <a:p>
            <a:pPr algn="r" rtl="1"/>
            <a:r>
              <a:rPr lang="en-GB" dirty="0"/>
              <a:t>مراجعة </a:t>
            </a:r>
            <a:r>
              <a:rPr lang="en-GB" dirty="0" err="1"/>
              <a:t>واستكمال</a:t>
            </a:r>
            <a:r>
              <a:rPr lang="en-GB" dirty="0"/>
              <a:t> </a:t>
            </a:r>
            <a:r>
              <a:rPr lang="en-GB" dirty="0" err="1"/>
              <a:t>الردود</a:t>
            </a:r>
            <a:endParaRPr lang="en-GB" dirty="0"/>
          </a:p>
          <a:p>
            <a:pPr algn="r" rtl="1"/>
            <a:r>
              <a:rPr lang="en-GB" i="1" dirty="0"/>
              <a:t>في وحدة اليوم سوف نتعرف على </a:t>
            </a:r>
            <a:r>
              <a:rPr lang="en-GB" i="1" dirty="0" err="1"/>
              <a:t>مهارات</a:t>
            </a:r>
            <a:r>
              <a:rPr lang="en-GB" i="1" dirty="0"/>
              <a:t> </a:t>
            </a:r>
            <a:r>
              <a:rPr lang="ar-SA" i="1" dirty="0"/>
              <a:t>الدعم النفسي الاجتماعي</a:t>
            </a:r>
            <a:r>
              <a:rPr lang="en-GB" i="1" dirty="0"/>
              <a:t> ونمارسها</a:t>
            </a:r>
          </a:p>
          <a:p>
            <a:pPr algn="r" rtl="1"/>
            <a:r>
              <a:rPr lang="en-GB" i="1" dirty="0"/>
              <a:t>أثناء </a:t>
            </a:r>
            <a:r>
              <a:rPr lang="en-GB" i="1" dirty="0" err="1"/>
              <a:t>القيام</a:t>
            </a:r>
            <a:r>
              <a:rPr lang="en-GB" i="1" dirty="0"/>
              <a:t> </a:t>
            </a:r>
            <a:r>
              <a:rPr lang="en-GB" i="1" dirty="0" err="1"/>
              <a:t>بذلك</a:t>
            </a:r>
            <a:r>
              <a:rPr lang="ar-SA" i="1" dirty="0"/>
              <a:t>، </a:t>
            </a:r>
            <a:r>
              <a:rPr lang="en-GB" i="1" dirty="0" err="1"/>
              <a:t>سوف</a:t>
            </a:r>
            <a:r>
              <a:rPr lang="en-GB" i="1" dirty="0"/>
              <a:t> نستخدم </a:t>
            </a:r>
            <a:r>
              <a:rPr lang="en-GB" i="1" dirty="0" err="1"/>
              <a:t>مهارات</a:t>
            </a:r>
            <a:r>
              <a:rPr lang="en-GB" i="1" dirty="0"/>
              <a:t> </a:t>
            </a:r>
            <a:r>
              <a:rPr lang="en-GB" i="1" dirty="0" err="1"/>
              <a:t>ال</a:t>
            </a:r>
            <a:r>
              <a:rPr lang="ar-SA" i="1" dirty="0"/>
              <a:t>تواص</a:t>
            </a:r>
            <a:r>
              <a:rPr lang="en-GB" i="1" dirty="0" err="1"/>
              <a:t>ل</a:t>
            </a:r>
            <a:r>
              <a:rPr lang="en-GB" i="1" dirty="0"/>
              <a:t> لدينا لأنها مجموعة مهارات مهمة عند تقديم الدعم </a:t>
            </a:r>
            <a:r>
              <a:rPr lang="en-GB" i="1" dirty="0" err="1"/>
              <a:t>النفسي</a:t>
            </a:r>
            <a:r>
              <a:rPr lang="en-GB" i="1" dirty="0"/>
              <a:t> </a:t>
            </a:r>
            <a:r>
              <a:rPr lang="en-GB" i="1" dirty="0" err="1"/>
              <a:t>الاجتماعي</a:t>
            </a:r>
            <a:r>
              <a:rPr lang="en-GB" i="1" dirty="0"/>
              <a:t>.</a:t>
            </a:r>
            <a:endParaRPr lang="en-BE" i="1" dirty="0"/>
          </a:p>
        </p:txBody>
      </p:sp>
      <p:sp>
        <p:nvSpPr>
          <p:cNvPr id="6" name="Slide Image Placeholder 5">
            <a:extLst>
              <a:ext uri="{FF2B5EF4-FFF2-40B4-BE49-F238E27FC236}">
                <a16:creationId xmlns:a16="http://schemas.microsoft.com/office/drawing/2014/main" id="{230AD74F-3927-FD1E-B56A-E3737B32438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355217E-D3DB-DDB9-8485-D6437F34A78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a:t>
            </a:fld>
            <a:endParaRPr lang="en-US" sz="1200" dirty="0">
              <a:latin typeface="+mn-lt"/>
            </a:endParaRPr>
          </a:p>
        </p:txBody>
      </p:sp>
    </p:spTree>
    <p:extLst>
      <p:ext uri="{BB962C8B-B14F-4D97-AF65-F5344CB8AC3E}">
        <p14:creationId xmlns:p14="http://schemas.microsoft.com/office/powerpoint/2010/main" val="2296811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مدة الجلسة الثانية: ساعة </a:t>
            </a:r>
            <a:r>
              <a:rPr lang="en-GB" b="1" dirty="0" err="1"/>
              <a:t>و</a:t>
            </a:r>
            <a:r>
              <a:rPr lang="en-GB" b="1" dirty="0"/>
              <a:t> </a:t>
            </a:r>
            <a:r>
              <a:rPr lang="ar-SA" b="1" dirty="0"/>
              <a:t>٢٠</a:t>
            </a:r>
            <a:r>
              <a:rPr lang="en-GB" b="1" dirty="0"/>
              <a:t> دقيقة</a:t>
            </a:r>
          </a:p>
          <a:p>
            <a:pPr marL="0" indent="0" algn="r" rtl="1">
              <a:buNone/>
            </a:pPr>
            <a:r>
              <a:rPr lang="en-GB" i="1" dirty="0"/>
              <a:t>______________________________________________________________________________</a:t>
            </a:r>
          </a:p>
          <a:p>
            <a:pPr marL="0" indent="0" algn="r" rtl="1">
              <a:buNone/>
            </a:pPr>
            <a:endParaRPr lang="en-GB" i="1" dirty="0"/>
          </a:p>
          <a:p>
            <a:pPr marL="0" indent="0" algn="r" rtl="1">
              <a:buNone/>
            </a:pPr>
            <a:r>
              <a:rPr lang="ar-SA" b="1" dirty="0"/>
              <a:t>الشرح</a:t>
            </a:r>
            <a:endParaRPr lang="en-GB" b="1" dirty="0"/>
          </a:p>
          <a:p>
            <a:pPr algn="r" rtl="1"/>
            <a:r>
              <a:rPr lang="en-GB" i="1" dirty="0" err="1"/>
              <a:t>أولاً</a:t>
            </a:r>
            <a:r>
              <a:rPr lang="ar-SA" i="1" dirty="0"/>
              <a:t>، </a:t>
            </a:r>
            <a:r>
              <a:rPr lang="en-GB" i="1" dirty="0" err="1"/>
              <a:t>سنأخذ</a:t>
            </a:r>
            <a:r>
              <a:rPr lang="en-GB" i="1" dirty="0"/>
              <a:t> بعض الوقت لفهم مفهوم </a:t>
            </a:r>
            <a:r>
              <a:rPr lang="en-GB" i="1" dirty="0" err="1"/>
              <a:t>الصحة</a:t>
            </a:r>
            <a:r>
              <a:rPr lang="en-GB" i="1" dirty="0"/>
              <a:t> </a:t>
            </a:r>
            <a:r>
              <a:rPr lang="en-GB" i="1" dirty="0" err="1"/>
              <a:t>ال</a:t>
            </a:r>
            <a:r>
              <a:rPr lang="ar-SA" i="1" dirty="0"/>
              <a:t>نفسية</a:t>
            </a:r>
            <a:r>
              <a:rPr lang="en-GB" i="1" dirty="0"/>
              <a:t> </a:t>
            </a:r>
            <a:r>
              <a:rPr lang="en-GB" i="1" dirty="0" err="1"/>
              <a:t>والرفاه</a:t>
            </a:r>
            <a:r>
              <a:rPr lang="en-GB" i="1" dirty="0"/>
              <a:t> </a:t>
            </a:r>
            <a:r>
              <a:rPr lang="en-GB" i="1" dirty="0" err="1"/>
              <a:t>النفسي</a:t>
            </a:r>
            <a:r>
              <a:rPr lang="ar-SA" i="1" dirty="0"/>
              <a:t> </a:t>
            </a:r>
            <a:r>
              <a:rPr lang="en-GB" i="1" dirty="0" err="1"/>
              <a:t>الاجتماعي</a:t>
            </a:r>
            <a:r>
              <a:rPr lang="en-GB" i="1" dirty="0"/>
              <a:t> ولماذا </a:t>
            </a:r>
            <a:r>
              <a:rPr lang="en-GB" i="1" dirty="0" err="1"/>
              <a:t>هو</a:t>
            </a:r>
            <a:r>
              <a:rPr lang="en-GB" i="1" dirty="0"/>
              <a:t> </a:t>
            </a:r>
            <a:r>
              <a:rPr lang="ar-SA" i="1" dirty="0"/>
              <a:t>هام</a:t>
            </a:r>
            <a:r>
              <a:rPr lang="en-GB" i="1" dirty="0"/>
              <a:t> جدًا للأطفال في البيئات الإنسانية.</a:t>
            </a:r>
          </a:p>
        </p:txBody>
      </p:sp>
      <p:sp>
        <p:nvSpPr>
          <p:cNvPr id="6" name="Slide Image Placeholder 5">
            <a:extLst>
              <a:ext uri="{FF2B5EF4-FFF2-40B4-BE49-F238E27FC236}">
                <a16:creationId xmlns:a16="http://schemas.microsoft.com/office/drawing/2014/main" id="{74A375D2-9782-7BC4-1031-3A7514ADB02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A0B5A66-0072-6399-B8A3-381DFC3B17B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a:t>
            </a:fld>
            <a:endParaRPr lang="en-US" sz="1200" dirty="0">
              <a:latin typeface="+mn-lt"/>
            </a:endParaRPr>
          </a:p>
        </p:txBody>
      </p:sp>
    </p:spTree>
    <p:extLst>
      <p:ext uri="{BB962C8B-B14F-4D97-AF65-F5344CB8AC3E}">
        <p14:creationId xmlns:p14="http://schemas.microsoft.com/office/powerpoint/2010/main" val="2796182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مقدمة</a:t>
            </a:r>
          </a:p>
          <a:p>
            <a:pPr algn="r" rtl="1"/>
            <a:r>
              <a:rPr lang="en-GB" i="1" dirty="0"/>
              <a:t>سنبدأ بعصف ذهني سريع حول </a:t>
            </a:r>
            <a:r>
              <a:rPr lang="en-GB" i="1" dirty="0" err="1"/>
              <a:t>الصحة</a:t>
            </a:r>
            <a:r>
              <a:rPr lang="en-GB" i="1" dirty="0"/>
              <a:t> </a:t>
            </a:r>
            <a:r>
              <a:rPr lang="en-GB" i="1" dirty="0" err="1"/>
              <a:t>ال</a:t>
            </a:r>
            <a:r>
              <a:rPr lang="ar-SA" i="1" dirty="0"/>
              <a:t>نفسي</a:t>
            </a:r>
            <a:r>
              <a:rPr lang="en-GB" i="1" dirty="0" err="1"/>
              <a:t>ة</a:t>
            </a:r>
            <a:r>
              <a:rPr lang="en-GB" i="1" dirty="0"/>
              <a:t>.</a:t>
            </a:r>
          </a:p>
          <a:p>
            <a:pPr algn="r" rtl="1"/>
            <a:r>
              <a:rPr lang="en-GB" dirty="0"/>
              <a:t>توجيه </a:t>
            </a:r>
            <a:r>
              <a:rPr lang="en-GB" dirty="0" err="1"/>
              <a:t>المشاركين</a:t>
            </a:r>
            <a:r>
              <a:rPr lang="en-GB" dirty="0"/>
              <a:t> </a:t>
            </a:r>
            <a:r>
              <a:rPr lang="en-GB" dirty="0" err="1"/>
              <a:t>إلى</a:t>
            </a:r>
            <a:r>
              <a:rPr lang="ar-SA" dirty="0"/>
              <a:t> </a:t>
            </a:r>
            <a:r>
              <a:rPr lang="ar-SA" b="1" dirty="0"/>
              <a:t>ال</a:t>
            </a:r>
            <a:r>
              <a:rPr lang="en-GB" b="1" dirty="0" err="1"/>
              <a:t>صفحة</a:t>
            </a:r>
            <a:r>
              <a:rPr lang="en-GB" b="1" dirty="0"/>
              <a:t> </a:t>
            </a:r>
            <a:r>
              <a:rPr lang="ar-SA" b="1" dirty="0"/>
              <a:t>٦٠ من دليل العمل</a:t>
            </a:r>
            <a:r>
              <a:rPr lang="en-GB" b="1" dirty="0"/>
              <a:t> : </a:t>
            </a:r>
            <a:r>
              <a:rPr lang="en-GB" dirty="0" err="1">
                <a:latin typeface="Calibri" panose="020F0502020204030204" pitchFamily="34" charset="0"/>
                <a:cs typeface="Calibri" panose="020F0502020204030204" pitchFamily="34" charset="0"/>
              </a:rPr>
              <a:t>سحابة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كلمات</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الصحة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نفسية</a:t>
            </a:r>
            <a:endParaRPr lang="en-GB" b="1" dirty="0"/>
          </a:p>
          <a:p>
            <a:pPr algn="r" rtl="1"/>
            <a:r>
              <a:rPr lang="en-GB" i="1" dirty="0"/>
              <a:t>املأ سحابة الكلمات بكلمات من عبارات قصيرة تتبادر إلى الذهن عندما </a:t>
            </a:r>
            <a:r>
              <a:rPr lang="en-GB" i="1" dirty="0" err="1"/>
              <a:t>تفكر</a:t>
            </a:r>
            <a:r>
              <a:rPr lang="en-GB" i="1" dirty="0"/>
              <a:t> </a:t>
            </a:r>
            <a:r>
              <a:rPr lang="en-GB" i="1" dirty="0" err="1"/>
              <a:t>بحرية</a:t>
            </a:r>
            <a:r>
              <a:rPr lang="ar-SA" i="1" dirty="0"/>
              <a:t> حول </a:t>
            </a:r>
            <a:r>
              <a:rPr lang="en-GB" i="1" dirty="0" err="1"/>
              <a:t>الصحة</a:t>
            </a:r>
            <a:r>
              <a:rPr lang="en-GB" i="1" dirty="0"/>
              <a:t> </a:t>
            </a:r>
            <a:r>
              <a:rPr lang="en-GB" i="1" dirty="0" err="1"/>
              <a:t>ال</a:t>
            </a:r>
            <a:r>
              <a:rPr lang="ar-SA" i="1" dirty="0"/>
              <a:t>نفس</a:t>
            </a:r>
            <a:r>
              <a:rPr lang="en-GB" i="1" dirty="0" err="1"/>
              <a:t>ية</a:t>
            </a:r>
            <a:r>
              <a:rPr lang="en-GB" i="1" dirty="0"/>
              <a:t>.</a:t>
            </a:r>
          </a:p>
          <a:p>
            <a:pPr marL="0" indent="0" algn="r" rtl="1">
              <a:buNone/>
            </a:pPr>
            <a:endParaRPr lang="en-GB" dirty="0"/>
          </a:p>
          <a:p>
            <a:pPr marL="0" indent="0" algn="r" rtl="1">
              <a:buNone/>
            </a:pPr>
            <a:r>
              <a:rPr lang="en-GB" b="1" dirty="0"/>
              <a:t>العمل </a:t>
            </a:r>
            <a:r>
              <a:rPr lang="en-GB" b="1" dirty="0" err="1"/>
              <a:t>الفردي</a:t>
            </a:r>
            <a:r>
              <a:rPr lang="en-GB" b="1" dirty="0"/>
              <a:t> </a:t>
            </a:r>
            <a:r>
              <a:rPr lang="ar-SA" b="1" dirty="0"/>
              <a:t>(٥ دقائق)</a:t>
            </a:r>
            <a:endParaRPr lang="en-GB" b="1" dirty="0"/>
          </a:p>
          <a:p>
            <a:pPr lvl="0" algn="r" rtl="1"/>
            <a:r>
              <a:rPr lang="en-GB" dirty="0"/>
              <a:t>خلال هذا </a:t>
            </a:r>
            <a:r>
              <a:rPr lang="en-GB" dirty="0" err="1"/>
              <a:t>الوقت</a:t>
            </a:r>
            <a:r>
              <a:rPr lang="en-GB" dirty="0"/>
              <a:t> </a:t>
            </a:r>
            <a:r>
              <a:rPr lang="ar-SA" dirty="0"/>
              <a:t>، قم ب</a:t>
            </a:r>
            <a:r>
              <a:rPr lang="en-GB" dirty="0" err="1"/>
              <a:t>رسم</a:t>
            </a:r>
            <a:r>
              <a:rPr lang="en-GB" dirty="0"/>
              <a:t> سحابة كبيرة </a:t>
            </a:r>
            <a:r>
              <a:rPr lang="en-GB" dirty="0" err="1"/>
              <a:t>على</a:t>
            </a:r>
            <a:r>
              <a:rPr lang="en-GB" dirty="0"/>
              <a:t> </a:t>
            </a:r>
            <a:r>
              <a:rPr lang="ar-SA" dirty="0"/>
              <a:t>ال</a:t>
            </a:r>
            <a:r>
              <a:rPr lang="en-GB" dirty="0" err="1"/>
              <a:t>لوح</a:t>
            </a:r>
            <a:r>
              <a:rPr lang="en-GB" dirty="0"/>
              <a:t> </a:t>
            </a:r>
            <a:r>
              <a:rPr lang="ar-SA" dirty="0"/>
              <a:t>ال</a:t>
            </a:r>
            <a:r>
              <a:rPr lang="en-GB" dirty="0" err="1"/>
              <a:t>ورقي</a:t>
            </a:r>
            <a:r>
              <a:rPr lang="en-GB" dirty="0"/>
              <a:t> </a:t>
            </a:r>
            <a:r>
              <a:rPr lang="en-GB" dirty="0" err="1"/>
              <a:t>و</a:t>
            </a:r>
            <a:r>
              <a:rPr lang="ar-SA" dirty="0"/>
              <a:t>قم بت</a:t>
            </a:r>
            <a:r>
              <a:rPr lang="en-GB" dirty="0" err="1"/>
              <a:t>وز</a:t>
            </a:r>
            <a:r>
              <a:rPr lang="ar-SA" dirty="0" err="1"/>
              <a:t>ي</a:t>
            </a:r>
            <a:r>
              <a:rPr lang="en-GB" dirty="0" err="1"/>
              <a:t>ع</a:t>
            </a:r>
            <a:r>
              <a:rPr lang="en-GB" dirty="0"/>
              <a:t> </a:t>
            </a:r>
            <a:r>
              <a:rPr lang="ar-SA" dirty="0" err="1"/>
              <a:t>آقلام</a:t>
            </a:r>
            <a:r>
              <a:rPr lang="ar-SA" dirty="0"/>
              <a:t> التحديد</a:t>
            </a:r>
            <a:r>
              <a:rPr lang="en-GB" dirty="0"/>
              <a:t> </a:t>
            </a:r>
            <a:r>
              <a:rPr lang="en-GB" dirty="0" err="1"/>
              <a:t>على</a:t>
            </a:r>
            <a:r>
              <a:rPr lang="en-GB" dirty="0"/>
              <a:t> </a:t>
            </a:r>
            <a:r>
              <a:rPr lang="en-GB" dirty="0" err="1"/>
              <a:t>المشاركين</a:t>
            </a:r>
            <a:r>
              <a:rPr lang="ar-SA" dirty="0"/>
              <a:t>/ات</a:t>
            </a:r>
            <a:endParaRPr lang="en-GB" dirty="0"/>
          </a:p>
          <a:p>
            <a:pPr marL="0" lvl="0" indent="0" algn="r" rtl="1">
              <a:buNone/>
            </a:pPr>
            <a:endParaRPr lang="en-GB" dirty="0"/>
          </a:p>
          <a:p>
            <a:pPr marL="0" indent="0" algn="r" rtl="1">
              <a:buNone/>
            </a:pPr>
            <a:r>
              <a:rPr lang="en-GB" b="1" dirty="0"/>
              <a:t>مناقشة </a:t>
            </a:r>
            <a:r>
              <a:rPr lang="en-GB" b="1" dirty="0" err="1"/>
              <a:t>عامة</a:t>
            </a:r>
            <a:r>
              <a:rPr lang="en-GB" b="1" dirty="0"/>
              <a:t> </a:t>
            </a:r>
            <a:r>
              <a:rPr lang="ar-SA" b="1" dirty="0"/>
              <a:t>(١٥ دقائق)</a:t>
            </a:r>
            <a:endParaRPr lang="en-GB" b="1" dirty="0"/>
          </a:p>
          <a:p>
            <a:pPr algn="r" rtl="1"/>
            <a:r>
              <a:rPr lang="en-GB" i="1" dirty="0" err="1"/>
              <a:t>يرجى</a:t>
            </a:r>
            <a:r>
              <a:rPr lang="en-GB" i="1" dirty="0"/>
              <a:t> </a:t>
            </a:r>
            <a:r>
              <a:rPr lang="en-GB" i="1" dirty="0" err="1"/>
              <a:t>أخذ</a:t>
            </a:r>
            <a:r>
              <a:rPr lang="en-GB" i="1" dirty="0"/>
              <a:t> </a:t>
            </a:r>
            <a:r>
              <a:rPr lang="ar-SA" i="1" dirty="0"/>
              <a:t>قلم التحديد</a:t>
            </a:r>
            <a:r>
              <a:rPr lang="en-GB" i="1" dirty="0"/>
              <a:t> وكتابة كلمة أو كلمتين من كلماتك في سحابة الكلمات على اللوح الورقي</a:t>
            </a:r>
          </a:p>
          <a:p>
            <a:pPr lvl="1" algn="r" rtl="1"/>
            <a:r>
              <a:rPr lang="en-GB" dirty="0"/>
              <a:t>نظرًا لأنه </a:t>
            </a:r>
            <a:r>
              <a:rPr lang="en-GB" dirty="0" err="1"/>
              <a:t>تمرين</a:t>
            </a:r>
            <a:r>
              <a:rPr lang="en-GB" dirty="0"/>
              <a:t> </a:t>
            </a:r>
            <a:r>
              <a:rPr lang="ar-SA" dirty="0"/>
              <a:t>حر الارتباط</a:t>
            </a:r>
            <a:r>
              <a:rPr lang="en-GB" dirty="0"/>
              <a:t>، لا تطلب من المشاركين ملء سحابة </a:t>
            </a:r>
            <a:r>
              <a:rPr lang="en-GB" dirty="0" err="1"/>
              <a:t>الكلمات</a:t>
            </a:r>
            <a:r>
              <a:rPr lang="en-GB" dirty="0"/>
              <a:t> </a:t>
            </a:r>
            <a:r>
              <a:rPr lang="ar-SA" dirty="0"/>
              <a:t>ال</a:t>
            </a:r>
            <a:r>
              <a:rPr lang="en-GB" dirty="0" err="1"/>
              <a:t>واحد</a:t>
            </a:r>
            <a:r>
              <a:rPr lang="en-GB" dirty="0"/>
              <a:t> </a:t>
            </a:r>
            <a:r>
              <a:rPr lang="en-GB" dirty="0" err="1"/>
              <a:t>تلو</a:t>
            </a:r>
            <a:r>
              <a:rPr lang="en-GB" dirty="0"/>
              <a:t> </a:t>
            </a:r>
            <a:r>
              <a:rPr lang="en-GB" dirty="0" err="1"/>
              <a:t>ال</a:t>
            </a:r>
            <a:r>
              <a:rPr lang="ar-SA" dirty="0" err="1"/>
              <a:t>آ</a:t>
            </a:r>
            <a:r>
              <a:rPr lang="en-GB" dirty="0" err="1"/>
              <a:t>خر</a:t>
            </a:r>
            <a:r>
              <a:rPr lang="en-GB" dirty="0"/>
              <a:t> لأن هذا قد يضع الكثير من التركيز على الشخص </a:t>
            </a:r>
            <a:r>
              <a:rPr lang="en-GB" dirty="0" err="1"/>
              <a:t>الذي</a:t>
            </a:r>
            <a:r>
              <a:rPr lang="en-GB" dirty="0"/>
              <a:t> </a:t>
            </a:r>
            <a:r>
              <a:rPr lang="en-GB" dirty="0" err="1"/>
              <a:t>ي</a:t>
            </a:r>
            <a:r>
              <a:rPr lang="ar-SA" dirty="0"/>
              <a:t>قوم بكتابة التمرين.</a:t>
            </a:r>
            <a:endParaRPr lang="en-GB" dirty="0"/>
          </a:p>
          <a:p>
            <a:pPr lvl="1" algn="r" rtl="1"/>
            <a:r>
              <a:rPr lang="en-GB" dirty="0"/>
              <a:t>اسمح لهذا التمرين أن يكون فوضويًا بعض الشيء.</a:t>
            </a:r>
          </a:p>
          <a:p>
            <a:pPr lvl="1" algn="r" rtl="1"/>
            <a:r>
              <a:rPr lang="en-GB" dirty="0"/>
              <a:t>إذا كانت المجموعة </a:t>
            </a:r>
            <a:r>
              <a:rPr lang="en-GB" dirty="0" err="1"/>
              <a:t>كبيرة</a:t>
            </a:r>
            <a:r>
              <a:rPr lang="en-GB" dirty="0"/>
              <a:t> </a:t>
            </a:r>
            <a:r>
              <a:rPr lang="ar-SA" dirty="0"/>
              <a:t>(+١٥</a:t>
            </a:r>
            <a:r>
              <a:rPr lang="en-GB" dirty="0"/>
              <a:t> مشاركًا) يمكنك تقسيمهم إلى </a:t>
            </a:r>
            <a:r>
              <a:rPr lang="en-GB" dirty="0" err="1"/>
              <a:t>مجموعات</a:t>
            </a:r>
            <a:r>
              <a:rPr lang="en-GB" dirty="0"/>
              <a:t> </a:t>
            </a:r>
            <a:r>
              <a:rPr lang="en-GB" dirty="0" err="1"/>
              <a:t>صغيرة</a:t>
            </a:r>
            <a:r>
              <a:rPr lang="ar-SA" dirty="0"/>
              <a:t> ( ٣</a:t>
            </a:r>
            <a:r>
              <a:rPr lang="en-GB" dirty="0"/>
              <a:t> </a:t>
            </a:r>
            <a:r>
              <a:rPr lang="en-GB" dirty="0" err="1"/>
              <a:t>أو</a:t>
            </a:r>
            <a:r>
              <a:rPr lang="en-GB" dirty="0"/>
              <a:t> </a:t>
            </a:r>
            <a:r>
              <a:rPr lang="ar-SA" dirty="0"/>
              <a:t>٤</a:t>
            </a:r>
            <a:r>
              <a:rPr lang="en-GB" dirty="0"/>
              <a:t> </a:t>
            </a:r>
            <a:r>
              <a:rPr lang="en-GB" dirty="0" err="1"/>
              <a:t>مشاركين</a:t>
            </a:r>
            <a:r>
              <a:rPr lang="ar-SA" dirty="0"/>
              <a:t>) واستعمال قلم التحديد </a:t>
            </a:r>
            <a:r>
              <a:rPr lang="en-GB" dirty="0" err="1"/>
              <a:t>وملء</a:t>
            </a:r>
            <a:r>
              <a:rPr lang="en-GB" dirty="0"/>
              <a:t> السحابة بكلماتهم.</a:t>
            </a:r>
          </a:p>
          <a:p>
            <a:pPr algn="r" rtl="1"/>
            <a:r>
              <a:rPr lang="ar-SA" dirty="0"/>
              <a:t>قم بو</a:t>
            </a:r>
            <a:r>
              <a:rPr lang="en-GB" dirty="0" err="1"/>
              <a:t>ضع</a:t>
            </a:r>
            <a:r>
              <a:rPr lang="en-GB" dirty="0"/>
              <a:t> </a:t>
            </a:r>
            <a:r>
              <a:rPr lang="ar-SA" dirty="0"/>
              <a:t>و تلخيص </a:t>
            </a:r>
            <a:r>
              <a:rPr lang="en-GB" dirty="0" err="1"/>
              <a:t>قائمة</a:t>
            </a:r>
            <a:r>
              <a:rPr lang="en-GB" dirty="0"/>
              <a:t> بالكلمات التي دونها المشاركون في </a:t>
            </a:r>
            <a:r>
              <a:rPr lang="en-GB" dirty="0" err="1"/>
              <a:t>سحابة</a:t>
            </a:r>
            <a:r>
              <a:rPr lang="en-GB" dirty="0"/>
              <a:t> </a:t>
            </a:r>
            <a:r>
              <a:rPr lang="en-GB" dirty="0" err="1"/>
              <a:t>الكلمات</a:t>
            </a:r>
            <a:r>
              <a:rPr lang="en-GB" dirty="0"/>
              <a:t>.</a:t>
            </a:r>
          </a:p>
          <a:p>
            <a:pPr lvl="0" algn="r" rtl="1"/>
            <a:r>
              <a:rPr lang="en-GB" i="1" dirty="0"/>
              <a:t>الصحة النفسية هي رفاهيتنا العاطفية والنفسية والاجتماعية.</a:t>
            </a:r>
          </a:p>
          <a:p>
            <a:pPr lvl="1" algn="r" rtl="1"/>
            <a:r>
              <a:rPr lang="en-GB" i="1" dirty="0" err="1"/>
              <a:t>إنه</a:t>
            </a:r>
            <a:r>
              <a:rPr lang="ar-SA" i="1" dirty="0" err="1"/>
              <a:t>ا</a:t>
            </a:r>
            <a:r>
              <a:rPr lang="en-GB" i="1" dirty="0"/>
              <a:t> </a:t>
            </a:r>
            <a:r>
              <a:rPr lang="ar-SA" i="1" dirty="0" err="1"/>
              <a:t>ت</a:t>
            </a:r>
            <a:r>
              <a:rPr lang="en-GB" i="1" dirty="0" err="1"/>
              <a:t>ؤثر</a:t>
            </a:r>
            <a:r>
              <a:rPr lang="en-GB" i="1" dirty="0"/>
              <a:t> على طريقة تفكيرنا وشعورنا وتصرفنا.</a:t>
            </a:r>
          </a:p>
          <a:p>
            <a:pPr lvl="1" algn="r" rtl="1"/>
            <a:r>
              <a:rPr lang="en-GB" i="1" dirty="0" err="1"/>
              <a:t>إنه</a:t>
            </a:r>
            <a:r>
              <a:rPr lang="ar-SA" i="1" dirty="0" err="1"/>
              <a:t>ا</a:t>
            </a:r>
            <a:r>
              <a:rPr lang="en-GB" i="1" dirty="0"/>
              <a:t> </a:t>
            </a:r>
            <a:r>
              <a:rPr lang="ar-SA" i="1" dirty="0" err="1"/>
              <a:t>ت</a:t>
            </a:r>
            <a:r>
              <a:rPr lang="en-GB" i="1" dirty="0" err="1"/>
              <a:t>حدد</a:t>
            </a:r>
            <a:r>
              <a:rPr lang="en-GB" i="1" dirty="0"/>
              <a:t> كيفية تعاملنا مع </a:t>
            </a:r>
            <a:r>
              <a:rPr lang="en-GB" i="1" dirty="0" err="1"/>
              <a:t>التوتر</a:t>
            </a:r>
            <a:r>
              <a:rPr lang="en-GB" i="1" dirty="0"/>
              <a:t> </a:t>
            </a:r>
            <a:r>
              <a:rPr lang="en-GB" i="1" dirty="0" err="1"/>
              <a:t>والتواصل</a:t>
            </a:r>
            <a:r>
              <a:rPr lang="en-GB" i="1" dirty="0"/>
              <a:t> مع </a:t>
            </a:r>
            <a:r>
              <a:rPr lang="en-GB" i="1" dirty="0" err="1"/>
              <a:t>الآخرين</a:t>
            </a:r>
            <a:r>
              <a:rPr lang="en-GB" i="1" dirty="0"/>
              <a:t> </a:t>
            </a:r>
            <a:r>
              <a:rPr lang="en-GB" i="1" dirty="0" err="1"/>
              <a:t>واتخاذ</a:t>
            </a:r>
            <a:r>
              <a:rPr lang="en-GB" i="1" dirty="0"/>
              <a:t> الخيارات.</a:t>
            </a:r>
          </a:p>
          <a:p>
            <a:pPr lvl="0" algn="r" rtl="1"/>
            <a:r>
              <a:rPr lang="en-GB" i="1" dirty="0"/>
              <a:t>الصحة النفسية مهمة في كل مرحلة من مراحل </a:t>
            </a:r>
            <a:r>
              <a:rPr lang="en-GB" i="1" dirty="0" err="1"/>
              <a:t>الحياة</a:t>
            </a:r>
            <a:r>
              <a:rPr lang="en-GB" i="1" dirty="0"/>
              <a:t> </a:t>
            </a:r>
            <a:r>
              <a:rPr lang="en-GB" i="1" dirty="0" err="1"/>
              <a:t>من</a:t>
            </a:r>
            <a:r>
              <a:rPr lang="en-GB" i="1" dirty="0"/>
              <a:t> الولادة إلى الطفولة إلى المراهقة وحتى البلوغ.</a:t>
            </a:r>
          </a:p>
        </p:txBody>
      </p:sp>
      <p:sp>
        <p:nvSpPr>
          <p:cNvPr id="6" name="Slide Image Placeholder 5">
            <a:extLst>
              <a:ext uri="{FF2B5EF4-FFF2-40B4-BE49-F238E27FC236}">
                <a16:creationId xmlns:a16="http://schemas.microsoft.com/office/drawing/2014/main" id="{15792B50-70EA-57AB-4AFA-F6CC5217675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6EB7A9C-4FE7-0DA5-E433-FDF1D9725A1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a:t>
            </a:fld>
            <a:endParaRPr lang="en-US" sz="1200" dirty="0">
              <a:latin typeface="+mn-lt"/>
            </a:endParaRPr>
          </a:p>
        </p:txBody>
      </p:sp>
    </p:spTree>
    <p:extLst>
      <p:ext uri="{BB962C8B-B14F-4D97-AF65-F5344CB8AC3E}">
        <p14:creationId xmlns:p14="http://schemas.microsoft.com/office/powerpoint/2010/main" val="1589736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GB" b="1" dirty="0"/>
              <a:t>مناقشة عامة</a:t>
            </a:r>
          </a:p>
          <a:p>
            <a:pPr algn="r" rtl="1"/>
            <a:r>
              <a:rPr lang="en-GB" i="1" dirty="0"/>
              <a:t>هناك العديد من التعريفات المختلفة </a:t>
            </a:r>
            <a:r>
              <a:rPr lang="en-GB" i="1" dirty="0" err="1"/>
              <a:t>للصحة</a:t>
            </a:r>
            <a:r>
              <a:rPr lang="en-GB" i="1" dirty="0"/>
              <a:t> </a:t>
            </a:r>
            <a:r>
              <a:rPr lang="en-GB" i="1" dirty="0" err="1"/>
              <a:t>ال</a:t>
            </a:r>
            <a:r>
              <a:rPr lang="ar-SA" i="1" dirty="0"/>
              <a:t>نفسية</a:t>
            </a:r>
            <a:r>
              <a:rPr lang="en-GB" i="1" dirty="0"/>
              <a:t> </a:t>
            </a:r>
            <a:r>
              <a:rPr lang="en-GB" i="1" dirty="0" err="1"/>
              <a:t>ولكن</a:t>
            </a:r>
            <a:r>
              <a:rPr lang="en-GB" i="1" dirty="0"/>
              <a:t> هناك نقطتان مشتركتان بينهما جميعًا</a:t>
            </a:r>
          </a:p>
          <a:p>
            <a:pPr algn="r" rtl="1"/>
            <a:r>
              <a:rPr lang="en-GB" dirty="0" err="1"/>
              <a:t>عرض</a:t>
            </a:r>
            <a:r>
              <a:rPr lang="en-GB" dirty="0"/>
              <a:t> الشريحة</a:t>
            </a:r>
          </a:p>
          <a:p>
            <a:pPr algn="r" rtl="1"/>
            <a:r>
              <a:rPr lang="en-GB" i="1" dirty="0"/>
              <a:t>لماذا الصحة النفسية مهمة في </a:t>
            </a:r>
            <a:r>
              <a:rPr lang="en-GB" i="1" dirty="0" err="1"/>
              <a:t>إدارة</a:t>
            </a:r>
            <a:r>
              <a:rPr lang="en-GB" i="1" dirty="0"/>
              <a:t> </a:t>
            </a:r>
            <a:r>
              <a:rPr lang="en-GB" i="1" dirty="0" err="1"/>
              <a:t>الحال</a:t>
            </a:r>
            <a:r>
              <a:rPr lang="ar-SA" i="1" dirty="0" err="1"/>
              <a:t>ة</a:t>
            </a:r>
            <a:r>
              <a:rPr lang="en-GB" i="1" dirty="0"/>
              <a:t>؟</a:t>
            </a:r>
          </a:p>
          <a:p>
            <a:pPr lvl="0" algn="r" rtl="1"/>
            <a:r>
              <a:rPr lang="en-GB" i="1" dirty="0"/>
              <a:t>كيف يمكن للطفل الذي لا يتمتع </a:t>
            </a:r>
            <a:r>
              <a:rPr lang="en-GB" i="1" dirty="0" err="1"/>
              <a:t>بصحة</a:t>
            </a:r>
            <a:r>
              <a:rPr lang="en-GB" i="1" dirty="0"/>
              <a:t> </a:t>
            </a:r>
            <a:r>
              <a:rPr lang="ar-SA" i="1" dirty="0"/>
              <a:t>نفسي</a:t>
            </a:r>
            <a:r>
              <a:rPr lang="en-GB" i="1" dirty="0" err="1"/>
              <a:t>ة</a:t>
            </a:r>
            <a:r>
              <a:rPr lang="en-GB" i="1" dirty="0"/>
              <a:t> جيدة أن يشعر ويتطور ويتصرف؟</a:t>
            </a:r>
          </a:p>
          <a:p>
            <a:pPr lvl="1" algn="r" rtl="1"/>
            <a:r>
              <a:rPr lang="en-GB" dirty="0"/>
              <a:t>الردود الممكنة:</a:t>
            </a:r>
          </a:p>
          <a:p>
            <a:pPr lvl="2" algn="r" rtl="1"/>
            <a:r>
              <a:rPr lang="en-GB" dirty="0"/>
              <a:t>الشعور بالتوتر أو الضيق</a:t>
            </a:r>
          </a:p>
          <a:p>
            <a:pPr lvl="2" algn="r" rtl="1"/>
            <a:r>
              <a:rPr lang="en-GB" dirty="0"/>
              <a:t>الشعور بمشاعر سلبية شديدة (حزن ، غضب ، ...)</a:t>
            </a:r>
          </a:p>
          <a:p>
            <a:pPr lvl="2" algn="r" rtl="1"/>
            <a:r>
              <a:rPr lang="en-GB" dirty="0"/>
              <a:t>وقف </a:t>
            </a:r>
            <a:r>
              <a:rPr lang="en-GB" dirty="0" err="1"/>
              <a:t>أو</a:t>
            </a:r>
            <a:r>
              <a:rPr lang="en-GB" dirty="0"/>
              <a:t> </a:t>
            </a:r>
            <a:r>
              <a:rPr lang="en-GB" dirty="0" err="1"/>
              <a:t>بطء</a:t>
            </a:r>
            <a:r>
              <a:rPr lang="en-GB" dirty="0"/>
              <a:t> </a:t>
            </a:r>
            <a:r>
              <a:rPr lang="en-GB" dirty="0" err="1"/>
              <a:t>ال</a:t>
            </a:r>
            <a:r>
              <a:rPr lang="ar-SA" dirty="0"/>
              <a:t>نمو</a:t>
            </a:r>
            <a:endParaRPr lang="en-GB" dirty="0"/>
          </a:p>
          <a:p>
            <a:pPr lvl="2" algn="r" rtl="1"/>
            <a:r>
              <a:rPr lang="ar-SA" dirty="0"/>
              <a:t>ال</a:t>
            </a:r>
            <a:r>
              <a:rPr lang="en-GB" dirty="0" err="1"/>
              <a:t>تراجع</a:t>
            </a:r>
            <a:endParaRPr lang="en-GB" dirty="0"/>
          </a:p>
          <a:p>
            <a:pPr lvl="2" algn="r" rtl="1"/>
            <a:r>
              <a:rPr lang="en-GB" dirty="0"/>
              <a:t>شكاوى الصحة الجسدية</a:t>
            </a:r>
          </a:p>
          <a:p>
            <a:pPr lvl="2" algn="r" rtl="1"/>
            <a:r>
              <a:rPr lang="en-GB" dirty="0"/>
              <a:t>التعب</a:t>
            </a:r>
          </a:p>
          <a:p>
            <a:pPr lvl="2" algn="r" rtl="1"/>
            <a:r>
              <a:rPr lang="en-GB" dirty="0"/>
              <a:t>الابتعاد عن التفاعل مع الآخرين</a:t>
            </a:r>
          </a:p>
          <a:p>
            <a:pPr lvl="2" algn="r" rtl="1"/>
            <a:r>
              <a:rPr lang="ar-SA" dirty="0"/>
              <a:t>ال</a:t>
            </a:r>
            <a:r>
              <a:rPr lang="en-GB" dirty="0" err="1"/>
              <a:t>عزل</a:t>
            </a:r>
            <a:r>
              <a:rPr lang="ar-SA" dirty="0" err="1"/>
              <a:t>ة</a:t>
            </a:r>
            <a:endParaRPr lang="en-GB" dirty="0"/>
          </a:p>
          <a:p>
            <a:pPr lvl="2" algn="r" rtl="1"/>
            <a:r>
              <a:rPr lang="en-GB" dirty="0"/>
              <a:t>ضعف الأداء في المدرسة</a:t>
            </a:r>
          </a:p>
          <a:p>
            <a:pPr marL="0" indent="0" algn="r" rtl="1">
              <a:buNone/>
            </a:pPr>
            <a:endParaRPr lang="en-GB" dirty="0"/>
          </a:p>
          <a:p>
            <a:pPr marL="0" indent="0" algn="r" rtl="1">
              <a:buNone/>
            </a:pPr>
            <a:r>
              <a:rPr lang="ar-SA" b="1" dirty="0"/>
              <a:t>الشرح</a:t>
            </a:r>
            <a:endParaRPr lang="en-GB" b="1" dirty="0"/>
          </a:p>
          <a:p>
            <a:pPr algn="r" rtl="1"/>
            <a:r>
              <a:rPr lang="en-GB" i="1" dirty="0"/>
              <a:t>الصحة </a:t>
            </a:r>
            <a:r>
              <a:rPr lang="en-GB" i="1" dirty="0" err="1"/>
              <a:t>النفسية</a:t>
            </a:r>
            <a:r>
              <a:rPr lang="en-GB" i="1" dirty="0"/>
              <a:t> </a:t>
            </a:r>
            <a:r>
              <a:rPr lang="ar-SA" i="1" dirty="0"/>
              <a:t>أساسية</a:t>
            </a:r>
            <a:r>
              <a:rPr lang="en-GB" i="1" dirty="0"/>
              <a:t> في إدارة حالة حماية الطفل.</a:t>
            </a:r>
          </a:p>
          <a:p>
            <a:pPr lvl="1" algn="r" rtl="1"/>
            <a:r>
              <a:rPr lang="en-GB" i="1" dirty="0"/>
              <a:t>سيقوم أخصائي الحالة بتقييم صحة </a:t>
            </a:r>
            <a:r>
              <a:rPr lang="en-GB" i="1" dirty="0" err="1"/>
              <a:t>الطفل</a:t>
            </a:r>
            <a:r>
              <a:rPr lang="en-GB" i="1" dirty="0"/>
              <a:t> </a:t>
            </a:r>
            <a:r>
              <a:rPr lang="en-GB" i="1" dirty="0" err="1"/>
              <a:t>ورفاه</a:t>
            </a:r>
            <a:r>
              <a:rPr lang="ar-SA" i="1" dirty="0"/>
              <a:t>ه</a:t>
            </a:r>
            <a:r>
              <a:rPr lang="en-GB" i="1" dirty="0"/>
              <a:t> عند </a:t>
            </a:r>
            <a:r>
              <a:rPr lang="en-GB" i="1" dirty="0" err="1"/>
              <a:t>فهم</a:t>
            </a:r>
            <a:r>
              <a:rPr lang="en-GB" i="1" dirty="0"/>
              <a:t> </a:t>
            </a:r>
            <a:r>
              <a:rPr lang="ar-SA" i="1" dirty="0"/>
              <a:t>وضع</a:t>
            </a:r>
            <a:r>
              <a:rPr lang="en-GB" i="1" dirty="0"/>
              <a:t> الطفل واحتياجاته.</a:t>
            </a:r>
          </a:p>
          <a:p>
            <a:pPr lvl="1" algn="r" rtl="1"/>
            <a:r>
              <a:rPr lang="en-GB" i="1" dirty="0"/>
              <a:t>بناءً </a:t>
            </a:r>
            <a:r>
              <a:rPr lang="en-GB" i="1" dirty="0" err="1"/>
              <a:t>على</a:t>
            </a:r>
            <a:r>
              <a:rPr lang="en-GB" i="1" dirty="0"/>
              <a:t> </a:t>
            </a:r>
            <a:r>
              <a:rPr lang="en-GB" i="1" dirty="0" err="1"/>
              <a:t>ذلك</a:t>
            </a:r>
            <a:r>
              <a:rPr lang="ar-SA" i="1" dirty="0"/>
              <a:t>، </a:t>
            </a:r>
            <a:r>
              <a:rPr lang="en-GB" i="1" dirty="0" err="1"/>
              <a:t>سيقوم</a:t>
            </a:r>
            <a:r>
              <a:rPr lang="en-GB" i="1" dirty="0"/>
              <a:t> أخصائي الحالة أيضًا بتخطيط وتنفيذ الإجراءات التي تدعم صحة </a:t>
            </a:r>
            <a:r>
              <a:rPr lang="en-GB" i="1" dirty="0" err="1"/>
              <a:t>الطفل</a:t>
            </a:r>
            <a:r>
              <a:rPr lang="en-GB" i="1" dirty="0"/>
              <a:t> </a:t>
            </a:r>
            <a:r>
              <a:rPr lang="en-GB" i="1" dirty="0" err="1"/>
              <a:t>ورفاه</a:t>
            </a:r>
            <a:r>
              <a:rPr lang="ar-SA" i="1" dirty="0"/>
              <a:t>ه.</a:t>
            </a:r>
            <a:endParaRPr lang="en-GB" i="1" dirty="0"/>
          </a:p>
        </p:txBody>
      </p:sp>
      <p:sp>
        <p:nvSpPr>
          <p:cNvPr id="6" name="Slide Image Placeholder 5">
            <a:extLst>
              <a:ext uri="{FF2B5EF4-FFF2-40B4-BE49-F238E27FC236}">
                <a16:creationId xmlns:a16="http://schemas.microsoft.com/office/drawing/2014/main" id="{35DCBCAA-1D05-2BC6-367E-DC4B7D9B921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6F03813-0292-EDE3-475E-DB4B1B8103E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a:t>
            </a:fld>
            <a:endParaRPr lang="en-US" sz="1200" dirty="0">
              <a:latin typeface="+mn-lt"/>
            </a:endParaRPr>
          </a:p>
        </p:txBody>
      </p:sp>
    </p:spTree>
    <p:extLst>
      <p:ext uri="{BB962C8B-B14F-4D97-AF65-F5344CB8AC3E}">
        <p14:creationId xmlns:p14="http://schemas.microsoft.com/office/powerpoint/2010/main" val="2555196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277D7-6080-A08F-E7A2-6E31F007EF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A5592584-E5C7-53AD-6C44-E07399C723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C585D13C-7C34-48BC-5BD2-4A1FCCF293F2}"/>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5" name="Footer Placeholder 4">
            <a:extLst>
              <a:ext uri="{FF2B5EF4-FFF2-40B4-BE49-F238E27FC236}">
                <a16:creationId xmlns:a16="http://schemas.microsoft.com/office/drawing/2014/main" id="{85315D38-3B3A-14E6-CE29-6D1D6A81D867}"/>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ADADC26-8840-C548-EF89-A25A9E260AE1}"/>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613822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E28F7-30B0-8898-2752-6ADDBEED1B86}"/>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A6498D42-1135-BE37-078C-CB4C931F9C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A675D7F8-17C6-7948-9B93-4821534A4CE2}"/>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5" name="Footer Placeholder 4">
            <a:extLst>
              <a:ext uri="{FF2B5EF4-FFF2-40B4-BE49-F238E27FC236}">
                <a16:creationId xmlns:a16="http://schemas.microsoft.com/office/drawing/2014/main" id="{BAF0F023-76ED-457B-44D1-51C1C3CB53FC}"/>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5564F491-03E8-701F-5C68-A7B8F5890ED6}"/>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3812276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A38281-39C7-C070-7FA9-D9207B3AD1E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D5B8CB33-5C21-0068-F44E-32717EE36E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E6E2AC92-42B5-51EC-9E13-EE894B0E6DBD}"/>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5" name="Footer Placeholder 4">
            <a:extLst>
              <a:ext uri="{FF2B5EF4-FFF2-40B4-BE49-F238E27FC236}">
                <a16:creationId xmlns:a16="http://schemas.microsoft.com/office/drawing/2014/main" id="{6CDFBAD7-D328-9FEE-FFC3-C90E4258D40F}"/>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EBB2AC14-C23F-B42A-F36F-66ED3A20CD29}"/>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3770757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3" name="Arrow: Pentagon 2">
            <a:extLst>
              <a:ext uri="{FF2B5EF4-FFF2-40B4-BE49-F238E27FC236}">
                <a16:creationId xmlns:a16="http://schemas.microsoft.com/office/drawing/2014/main" id="{A8BE9D00-E3B6-4C8A-9850-E680BFE2727A}"/>
              </a:ext>
            </a:extLst>
          </p:cNvPr>
          <p:cNvSpPr/>
          <p:nvPr userDrawn="1"/>
        </p:nvSpPr>
        <p:spPr>
          <a:xfrm>
            <a:off x="0" y="0"/>
            <a:ext cx="5811000" cy="6858000"/>
          </a:xfrm>
          <a:prstGeom prst="homePlate">
            <a:avLst>
              <a:gd name="adj" fmla="val 25259"/>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Title 1">
            <a:extLst>
              <a:ext uri="{FF2B5EF4-FFF2-40B4-BE49-F238E27FC236}">
                <a16:creationId xmlns:a16="http://schemas.microsoft.com/office/drawing/2014/main" id="{D0172625-8E54-4F58-8621-F7FE15D63AD5}"/>
              </a:ext>
            </a:extLst>
          </p:cNvPr>
          <p:cNvSpPr>
            <a:spLocks noGrp="1"/>
          </p:cNvSpPr>
          <p:nvPr>
            <p:ph type="title" hasCustomPrompt="1"/>
          </p:nvPr>
        </p:nvSpPr>
        <p:spPr>
          <a:xfrm>
            <a:off x="796385" y="3099692"/>
            <a:ext cx="4015311" cy="562168"/>
          </a:xfrm>
        </p:spPr>
        <p:txBody>
          <a:bodyPr>
            <a:noAutofit/>
          </a:bodyPr>
          <a:lstStyle>
            <a:lvl1pPr algn="l">
              <a:defRPr sz="4800" b="1">
                <a:solidFill>
                  <a:schemeClr val="bg1"/>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2667632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B44FDF81-8ADA-496B-B92F-CF22EC5DCC7F}"/>
              </a:ext>
            </a:extLst>
          </p:cNvPr>
          <p:cNvSpPr/>
          <p:nvPr userDrawn="1"/>
        </p:nvSpPr>
        <p:spPr>
          <a:xfrm rot="1782986">
            <a:off x="657418" y="1353464"/>
            <a:ext cx="4749573" cy="4094457"/>
          </a:xfrm>
          <a:prstGeom prst="hexagon">
            <a:avLst>
              <a:gd name="adj" fmla="val 28965"/>
              <a:gd name="vf" fmla="val 1154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le 1">
            <a:extLst>
              <a:ext uri="{FF2B5EF4-FFF2-40B4-BE49-F238E27FC236}">
                <a16:creationId xmlns:a16="http://schemas.microsoft.com/office/drawing/2014/main" id="{917F4B93-D5FC-4BC1-ACC8-42A00E6E8C14}"/>
              </a:ext>
            </a:extLst>
          </p:cNvPr>
          <p:cNvSpPr>
            <a:spLocks noGrp="1"/>
          </p:cNvSpPr>
          <p:nvPr>
            <p:ph type="title" hasCustomPrompt="1"/>
          </p:nvPr>
        </p:nvSpPr>
        <p:spPr>
          <a:xfrm>
            <a:off x="1024548" y="3099692"/>
            <a:ext cx="4015311" cy="562168"/>
          </a:xfrm>
        </p:spPr>
        <p:txBody>
          <a:bodyPr>
            <a:noAutofit/>
          </a:bodyPr>
          <a:lstStyle>
            <a:lvl1pPr algn="ctr">
              <a:defRPr sz="4800" b="1">
                <a:solidFill>
                  <a:schemeClr val="bg1"/>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1603116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0BEFEC-EC87-4309-BFFA-7F010E02C918}"/>
              </a:ext>
            </a:extLst>
          </p:cNvPr>
          <p:cNvSpPr/>
          <p:nvPr userDrawn="1"/>
        </p:nvSpPr>
        <p:spPr>
          <a:xfrm>
            <a:off x="0" y="-1"/>
            <a:ext cx="12192000" cy="98552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4" name="Picture 3">
            <a:extLst>
              <a:ext uri="{FF2B5EF4-FFF2-40B4-BE49-F238E27FC236}">
                <a16:creationId xmlns:a16="http://schemas.microsoft.com/office/drawing/2014/main" id="{B95C4430-545B-43B4-8F97-B99486693A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5" name="Rectangle 4">
            <a:extLst>
              <a:ext uri="{FF2B5EF4-FFF2-40B4-BE49-F238E27FC236}">
                <a16:creationId xmlns:a16="http://schemas.microsoft.com/office/drawing/2014/main" id="{8D558F4F-F02F-4C45-8C27-F7DD99B0F780}"/>
              </a:ext>
            </a:extLst>
          </p:cNvPr>
          <p:cNvSpPr/>
          <p:nvPr userDrawn="1"/>
        </p:nvSpPr>
        <p:spPr>
          <a:xfrm>
            <a:off x="766810" y="6277443"/>
            <a:ext cx="5653040"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a:solidFill>
                  <a:schemeClr val="bg2">
                    <a:lumMod val="75000"/>
                  </a:schemeClr>
                </a:solidFill>
                <a:latin typeface="+mn-lt"/>
                <a:ea typeface="Calibri"/>
                <a:cs typeface="Calibri"/>
                <a:sym typeface="Calibri"/>
              </a:rPr>
              <a:t>Level 1 Module 4: </a:t>
            </a:r>
            <a:r>
              <a:rPr lang="en-US" sz="1400" b="1" i="0" u="none" strike="noStrike" cap="none" dirty="0">
                <a:solidFill>
                  <a:schemeClr val="bg2">
                    <a:lumMod val="75000"/>
                  </a:schemeClr>
                </a:solidFill>
                <a:latin typeface="+mn-lt"/>
                <a:ea typeface="Calibri"/>
                <a:cs typeface="Calibri"/>
                <a:sym typeface="Calibri"/>
              </a:rPr>
              <a:t>Mental Health and Psychosocial Support</a:t>
            </a:r>
          </a:p>
        </p:txBody>
      </p:sp>
      <p:sp>
        <p:nvSpPr>
          <p:cNvPr id="2" name="Title 1">
            <a:extLst>
              <a:ext uri="{FF2B5EF4-FFF2-40B4-BE49-F238E27FC236}">
                <a16:creationId xmlns:a16="http://schemas.microsoft.com/office/drawing/2014/main" id="{BFF5FD31-A1B4-42BF-B5CB-087E7BAA2337}"/>
              </a:ext>
            </a:extLst>
          </p:cNvPr>
          <p:cNvSpPr>
            <a:spLocks noGrp="1"/>
          </p:cNvSpPr>
          <p:nvPr>
            <p:ph type="title"/>
          </p:nvPr>
        </p:nvSpPr>
        <p:spPr>
          <a:xfrm>
            <a:off x="838200" y="120516"/>
            <a:ext cx="10515600" cy="868968"/>
          </a:xfrm>
        </p:spPr>
        <p:txBody>
          <a:bodyPr>
            <a:normAutofit/>
          </a:bodyPr>
          <a:lstStyle>
            <a:lvl1pPr algn="ctr">
              <a:defRPr sz="3200" b="1">
                <a:solidFill>
                  <a:schemeClr val="accent4"/>
                </a:solidFill>
                <a:latin typeface="Arial" panose="020B0604020202020204" pitchFamily="34" charset="0"/>
                <a:cs typeface="Arial" panose="020B0604020202020204" pitchFamily="34" charset="0"/>
              </a:defRPr>
            </a:lvl1pPr>
          </a:lstStyle>
          <a:p>
            <a:r>
              <a:rPr lang="en-US" dirty="0"/>
              <a:t>Click to edit Master title style</a:t>
            </a:r>
            <a:endParaRPr lang="en-CA" dirty="0"/>
          </a:p>
        </p:txBody>
      </p:sp>
    </p:spTree>
    <p:extLst>
      <p:ext uri="{BB962C8B-B14F-4D97-AF65-F5344CB8AC3E}">
        <p14:creationId xmlns:p14="http://schemas.microsoft.com/office/powerpoint/2010/main" val="136325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24D3F-A70C-72BB-7776-672A58EBA40D}"/>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E536247B-E03B-2CB8-6684-3A731D19CA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713CAC46-FE69-7097-69E7-4023944248C6}"/>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5" name="Footer Placeholder 4">
            <a:extLst>
              <a:ext uri="{FF2B5EF4-FFF2-40B4-BE49-F238E27FC236}">
                <a16:creationId xmlns:a16="http://schemas.microsoft.com/office/drawing/2014/main" id="{1A74236D-CE02-FFE3-D620-364159C50BFC}"/>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6A3DCBC4-F5B7-4741-A82D-BD3E7B135797}"/>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3644051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5E3BA-8CA7-FAED-CB3E-71FC0A3BD7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9008DE03-8769-ED02-E454-63472F009E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B46DF7-7E98-ED90-C02D-617BBF858810}"/>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5" name="Footer Placeholder 4">
            <a:extLst>
              <a:ext uri="{FF2B5EF4-FFF2-40B4-BE49-F238E27FC236}">
                <a16:creationId xmlns:a16="http://schemas.microsoft.com/office/drawing/2014/main" id="{4E91C7FD-846B-A445-AED3-A0EE5975B8F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495C1990-E8D0-5B87-33B7-B0962BD42B29}"/>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1178071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214C8-F581-F58E-F2D3-566633550C89}"/>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FA82D4D2-D829-2A77-9B41-E5AE987BD3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39423681-AC67-D52B-F985-AFCFA41CE18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2BF54242-41D7-5B96-02EF-C6BC5929FFCC}"/>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6" name="Footer Placeholder 5">
            <a:extLst>
              <a:ext uri="{FF2B5EF4-FFF2-40B4-BE49-F238E27FC236}">
                <a16:creationId xmlns:a16="http://schemas.microsoft.com/office/drawing/2014/main" id="{682F876B-0D4A-10D1-92D6-2C078CF00EE5}"/>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C8B63106-DEA0-786F-7CFB-A737C31E8D5D}"/>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2444153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52AD1-2959-8F4B-59BF-48779CDA7034}"/>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615A8AF7-2FA6-AD76-6819-58A3879D49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058206-CAC4-AEB3-7838-A684CA013D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92769792-B3C9-DA81-F8A5-3C568B75F9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7344D7-47C2-F1AF-F874-B4DF4AAD431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AC1142C0-B36D-D3E7-ABCD-F16316D226D0}"/>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8" name="Footer Placeholder 7">
            <a:extLst>
              <a:ext uri="{FF2B5EF4-FFF2-40B4-BE49-F238E27FC236}">
                <a16:creationId xmlns:a16="http://schemas.microsoft.com/office/drawing/2014/main" id="{46EA8C2E-8B34-46B4-4A36-D536816F4DDC}"/>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AB8B044C-2BC3-12C5-0E21-48BA28393815}"/>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413270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2A991-02D1-62F4-014F-8D8305ED710D}"/>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7B7000C8-E0DF-AB96-ABE4-A21732FC1758}"/>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4" name="Footer Placeholder 3">
            <a:extLst>
              <a:ext uri="{FF2B5EF4-FFF2-40B4-BE49-F238E27FC236}">
                <a16:creationId xmlns:a16="http://schemas.microsoft.com/office/drawing/2014/main" id="{95712E82-B570-F69B-4005-EAC776BA6650}"/>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1C0E038F-7094-D6B3-9DF5-418016EF9183}"/>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2831347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DDCFA3-3CE7-769E-8FE3-D55F01AA6305}"/>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3" name="Footer Placeholder 2">
            <a:extLst>
              <a:ext uri="{FF2B5EF4-FFF2-40B4-BE49-F238E27FC236}">
                <a16:creationId xmlns:a16="http://schemas.microsoft.com/office/drawing/2014/main" id="{C48EEDB0-D288-064D-9A57-704E4BD5E153}"/>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6C055E45-4C12-62D4-B941-C9998D9B0D45}"/>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2037236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C2A18-6456-C485-EF74-28DD92A6AC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07961D49-F8FC-CE1D-F14E-ACE8F024BC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FA2EA5C1-48A2-B64B-3219-23C254CBC1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F008AF-BF1C-F12A-BF02-A8F035D6C734}"/>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6" name="Footer Placeholder 5">
            <a:extLst>
              <a:ext uri="{FF2B5EF4-FFF2-40B4-BE49-F238E27FC236}">
                <a16:creationId xmlns:a16="http://schemas.microsoft.com/office/drawing/2014/main" id="{74269E1D-E0BD-70C8-A6E8-15C594C9426C}"/>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3D8114EE-3AD2-5FEF-EF05-EB4E417A5B69}"/>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63925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F5D6D-4B9E-868A-0A67-949DF4C4A3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73AF13ED-B69E-FEEA-0EE4-A2539876A6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4629C7AC-1F05-E7C4-D2B5-CA0F4FBB03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87AB6D-847E-AA75-9AAC-601928F8DF30}"/>
              </a:ext>
            </a:extLst>
          </p:cNvPr>
          <p:cNvSpPr>
            <a:spLocks noGrp="1"/>
          </p:cNvSpPr>
          <p:nvPr>
            <p:ph type="dt" sz="half" idx="10"/>
          </p:nvPr>
        </p:nvSpPr>
        <p:spPr/>
        <p:txBody>
          <a:bodyPr/>
          <a:lstStyle/>
          <a:p>
            <a:fld id="{929A1548-76CB-4D4E-A92E-EB33D3F1F800}" type="datetimeFigureOut">
              <a:rPr lang="en-BE" smtClean="0"/>
              <a:t>03/04/2023</a:t>
            </a:fld>
            <a:endParaRPr lang="en-BE"/>
          </a:p>
        </p:txBody>
      </p:sp>
      <p:sp>
        <p:nvSpPr>
          <p:cNvPr id="6" name="Footer Placeholder 5">
            <a:extLst>
              <a:ext uri="{FF2B5EF4-FFF2-40B4-BE49-F238E27FC236}">
                <a16:creationId xmlns:a16="http://schemas.microsoft.com/office/drawing/2014/main" id="{F6300607-3A50-A122-567D-B90528E34DE5}"/>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1169275A-BC69-5955-F696-BEA3363C2A40}"/>
              </a:ext>
            </a:extLst>
          </p:cNvPr>
          <p:cNvSpPr>
            <a:spLocks noGrp="1"/>
          </p:cNvSpPr>
          <p:nvPr>
            <p:ph type="sldNum" sz="quarter" idx="12"/>
          </p:nvPr>
        </p:nvSpPr>
        <p:spPr/>
        <p:txBody>
          <a:bodyPr/>
          <a:lstStyle/>
          <a:p>
            <a:fld id="{22AA5387-D30E-4B4C-96BB-FA1B416C4329}" type="slidenum">
              <a:rPr lang="en-BE" smtClean="0"/>
              <a:t>‹#›</a:t>
            </a:fld>
            <a:endParaRPr lang="en-BE"/>
          </a:p>
        </p:txBody>
      </p:sp>
    </p:spTree>
    <p:extLst>
      <p:ext uri="{BB962C8B-B14F-4D97-AF65-F5344CB8AC3E}">
        <p14:creationId xmlns:p14="http://schemas.microsoft.com/office/powerpoint/2010/main" val="1050963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D98079-7F19-831F-49A8-C9A5C962B8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BE"/>
          </a:p>
        </p:txBody>
      </p:sp>
      <p:sp>
        <p:nvSpPr>
          <p:cNvPr id="3" name="Text Placeholder 2">
            <a:extLst>
              <a:ext uri="{FF2B5EF4-FFF2-40B4-BE49-F238E27FC236}">
                <a16:creationId xmlns:a16="http://schemas.microsoft.com/office/drawing/2014/main" id="{ACD5A56F-E742-6772-0C9A-EA59BF11A2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FE553AAE-0392-B65C-7A4F-64511D1637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A1548-76CB-4D4E-A92E-EB33D3F1F800}" type="datetimeFigureOut">
              <a:rPr lang="en-BE" smtClean="0"/>
              <a:t>03/04/2023</a:t>
            </a:fld>
            <a:endParaRPr lang="en-BE"/>
          </a:p>
        </p:txBody>
      </p:sp>
      <p:sp>
        <p:nvSpPr>
          <p:cNvPr id="5" name="Footer Placeholder 4">
            <a:extLst>
              <a:ext uri="{FF2B5EF4-FFF2-40B4-BE49-F238E27FC236}">
                <a16:creationId xmlns:a16="http://schemas.microsoft.com/office/drawing/2014/main" id="{22D6FCE2-7B5C-C358-5F92-586D44981B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3C7469E8-3FF4-C0F3-E7CA-C4B537200C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A5387-D30E-4B4C-96BB-FA1B416C4329}" type="slidenum">
              <a:rPr lang="en-BE" smtClean="0"/>
              <a:t>‹#›</a:t>
            </a:fld>
            <a:endParaRPr lang="en-BE"/>
          </a:p>
        </p:txBody>
      </p:sp>
    </p:spTree>
    <p:extLst>
      <p:ext uri="{BB962C8B-B14F-4D97-AF65-F5344CB8AC3E}">
        <p14:creationId xmlns:p14="http://schemas.microsoft.com/office/powerpoint/2010/main" val="4253510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7.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10.sv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4.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45.xml.rels><?xml version="1.0" encoding="UTF-8" standalone="yes"?>
<Relationships xmlns="http://schemas.openxmlformats.org/package/2006/relationships"><Relationship Id="rId3" Type="http://schemas.microsoft.com/office/2018/10/relationships/comments" Target="../comments/modernComment_B64_1F00D00.xml"/><Relationship Id="rId7" Type="http://schemas.openxmlformats.org/officeDocument/2006/relationships/image" Target="../media/image24.svg"/><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image" Target="../media/image26.svg"/></Relationships>
</file>

<file path=ppt/slides/_rels/slide49.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14.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image" Target="../media/image30.sv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32.svg"/></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32.svg"/></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28.svg"/></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18.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4A1FAC-1ABD-2034-06D3-589296FEE7F3}"/>
              </a:ext>
            </a:extLst>
          </p:cNvPr>
          <p:cNvSpPr txBox="1"/>
          <p:nvPr/>
        </p:nvSpPr>
        <p:spPr>
          <a:xfrm>
            <a:off x="375785" y="1336541"/>
            <a:ext cx="6268683" cy="3447098"/>
          </a:xfrm>
          <a:prstGeom prst="rect">
            <a:avLst/>
          </a:prstGeom>
          <a:noFill/>
        </p:spPr>
        <p:txBody>
          <a:bodyPr wrap="square" rtlCol="0">
            <a:spAutoFit/>
          </a:bodyPr>
          <a:lstStyle/>
          <a:p>
            <a:pPr algn="r" rtl="1"/>
            <a:r>
              <a:rPr lang="en-CA" sz="5400" b="1" dirty="0">
                <a:solidFill>
                  <a:schemeClr val="accent4"/>
                </a:solidFill>
                <a:latin typeface="Calibri" panose="020F0502020204030204" pitchFamily="34" charset="0"/>
                <a:cs typeface="Calibri" panose="020F0502020204030204" pitchFamily="34" charset="0"/>
              </a:rPr>
              <a:t>الصحة النفسية</a:t>
            </a:r>
            <a:br>
              <a:rPr lang="en-CA" sz="5400" b="1" dirty="0">
                <a:solidFill>
                  <a:schemeClr val="accent4"/>
                </a:solidFill>
                <a:latin typeface="Calibri" panose="020F0502020204030204" pitchFamily="34" charset="0"/>
                <a:cs typeface="Calibri" panose="020F0502020204030204" pitchFamily="34" charset="0"/>
              </a:rPr>
            </a:br>
            <a:r>
              <a:rPr lang="en-CA" sz="5400" b="1" dirty="0">
                <a:solidFill>
                  <a:schemeClr val="accent4"/>
                </a:solidFill>
                <a:latin typeface="Calibri" panose="020F0502020204030204" pitchFamily="34" charset="0"/>
                <a:cs typeface="Calibri" panose="020F0502020204030204" pitchFamily="34" charset="0"/>
              </a:rPr>
              <a:t>والدعم النفسي والاجتماعي</a:t>
            </a:r>
          </a:p>
          <a:p>
            <a:pPr algn="r" rtl="1"/>
            <a:endParaRPr lang="en-CA" sz="2800" b="1" spc="300" dirty="0">
              <a:solidFill>
                <a:schemeClr val="accent4"/>
              </a:solidFill>
              <a:latin typeface="Garamond" panose="02020404030301010803" pitchFamily="18" charset="0"/>
            </a:endParaRPr>
          </a:p>
          <a:p>
            <a:pPr algn="r" rtl="1"/>
            <a:r>
              <a:rPr lang="en-CA" sz="2800" b="1" spc="300" dirty="0" err="1">
                <a:solidFill>
                  <a:schemeClr val="accent4"/>
                </a:solidFill>
                <a:latin typeface="Calibri" panose="020F0502020204030204" pitchFamily="34" charset="0"/>
                <a:cs typeface="Calibri" panose="020F0502020204030204" pitchFamily="34" charset="0"/>
              </a:rPr>
              <a:t>المستوى</a:t>
            </a:r>
            <a:r>
              <a:rPr lang="en-CA" sz="2800" b="1" spc="300" dirty="0">
                <a:solidFill>
                  <a:schemeClr val="accent4"/>
                </a:solidFill>
                <a:latin typeface="Calibri" panose="020F0502020204030204" pitchFamily="34" charset="0"/>
                <a:cs typeface="Calibri" panose="020F0502020204030204" pitchFamily="34" charset="0"/>
              </a:rPr>
              <a:t> </a:t>
            </a:r>
            <a:r>
              <a:rPr lang="ar-SA" sz="2800" b="1" spc="300" dirty="0">
                <a:solidFill>
                  <a:schemeClr val="accent4"/>
                </a:solidFill>
                <a:latin typeface="Calibri" panose="020F0502020204030204" pitchFamily="34" charset="0"/>
                <a:cs typeface="Calibri" panose="020F0502020204030204" pitchFamily="34" charset="0"/>
              </a:rPr>
              <a:t>الأول</a:t>
            </a:r>
            <a:r>
              <a:rPr lang="en-CA" sz="2800" b="1" spc="300" dirty="0">
                <a:solidFill>
                  <a:schemeClr val="accent4"/>
                </a:solidFill>
                <a:latin typeface="Calibri" panose="020F0502020204030204" pitchFamily="34" charset="0"/>
                <a:cs typeface="Calibri" panose="020F0502020204030204" pitchFamily="34" charset="0"/>
              </a:rPr>
              <a:t> </a:t>
            </a:r>
            <a:r>
              <a:rPr lang="en-CA" sz="2800" b="1" spc="300" dirty="0" err="1">
                <a:solidFill>
                  <a:schemeClr val="accent4"/>
                </a:solidFill>
                <a:latin typeface="Calibri" panose="020F0502020204030204" pitchFamily="34" charset="0"/>
                <a:cs typeface="Calibri" panose="020F0502020204030204" pitchFamily="34" charset="0"/>
              </a:rPr>
              <a:t>الوحدة</a:t>
            </a:r>
            <a:r>
              <a:rPr lang="en-CA" sz="2800" b="1" spc="300" dirty="0">
                <a:solidFill>
                  <a:schemeClr val="accent4"/>
                </a:solidFill>
                <a:latin typeface="Calibri" panose="020F0502020204030204" pitchFamily="34" charset="0"/>
                <a:cs typeface="Calibri" panose="020F0502020204030204" pitchFamily="34" charset="0"/>
              </a:rPr>
              <a:t> </a:t>
            </a:r>
            <a:r>
              <a:rPr lang="ar-SA" sz="2800" b="1" spc="300" dirty="0">
                <a:solidFill>
                  <a:schemeClr val="accent4"/>
                </a:solidFill>
                <a:latin typeface="Calibri" panose="020F0502020204030204" pitchFamily="34" charset="0"/>
                <a:cs typeface="Calibri" panose="020F0502020204030204" pitchFamily="34" charset="0"/>
              </a:rPr>
              <a:t>الرابعة</a:t>
            </a:r>
            <a:endParaRPr lang="en-CA" sz="2800" b="1" spc="300" dirty="0">
              <a:solidFill>
                <a:schemeClr val="accent4"/>
              </a:solidFill>
              <a:latin typeface="Calibri" panose="020F0502020204030204" pitchFamily="34" charset="0"/>
              <a:cs typeface="Calibri" panose="020F0502020204030204" pitchFamily="34" charset="0"/>
            </a:endParaRPr>
          </a:p>
        </p:txBody>
      </p:sp>
      <p:pic>
        <p:nvPicPr>
          <p:cNvPr id="10" name="Picture 9" descr="Logo  Description automatically generated">
            <a:extLst>
              <a:ext uri="{FF2B5EF4-FFF2-40B4-BE49-F238E27FC236}">
                <a16:creationId xmlns:a16="http://schemas.microsoft.com/office/drawing/2014/main" id="{F228AAED-6489-CE6C-3B05-3A31204051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079" y="5049041"/>
            <a:ext cx="2405008" cy="923462"/>
          </a:xfrm>
          <a:prstGeom prst="rect">
            <a:avLst/>
          </a:prstGeom>
        </p:spPr>
      </p:pic>
      <p:pic>
        <p:nvPicPr>
          <p:cNvPr id="11" name="Picture 10" descr="Text  Description automatically generated">
            <a:extLst>
              <a:ext uri="{FF2B5EF4-FFF2-40B4-BE49-F238E27FC236}">
                <a16:creationId xmlns:a16="http://schemas.microsoft.com/office/drawing/2014/main" id="{EDC103E7-B2FF-960F-87C1-1C0CC2E2DC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892" y="5150682"/>
            <a:ext cx="2405009" cy="685884"/>
          </a:xfrm>
          <a:prstGeom prst="rect">
            <a:avLst/>
          </a:prstGeom>
        </p:spPr>
      </p:pic>
      <p:grpSp>
        <p:nvGrpSpPr>
          <p:cNvPr id="12" name="Group 11">
            <a:extLst>
              <a:ext uri="{FF2B5EF4-FFF2-40B4-BE49-F238E27FC236}">
                <a16:creationId xmlns:a16="http://schemas.microsoft.com/office/drawing/2014/main" id="{FD281422-D05C-02B4-BC4C-D7476D834F7B}"/>
              </a:ext>
            </a:extLst>
          </p:cNvPr>
          <p:cNvGrpSpPr/>
          <p:nvPr/>
        </p:nvGrpSpPr>
        <p:grpSpPr>
          <a:xfrm>
            <a:off x="6865124" y="1538514"/>
            <a:ext cx="4354193" cy="3955110"/>
            <a:chOff x="3994092" y="3560195"/>
            <a:chExt cx="816977" cy="742097"/>
          </a:xfrm>
        </p:grpSpPr>
        <p:sp>
          <p:nvSpPr>
            <p:cNvPr id="13" name="Hexagon 12">
              <a:extLst>
                <a:ext uri="{FF2B5EF4-FFF2-40B4-BE49-F238E27FC236}">
                  <a16:creationId xmlns:a16="http://schemas.microsoft.com/office/drawing/2014/main" id="{EB686B45-4598-6D2C-D844-83626C045FF6}"/>
                </a:ext>
              </a:extLst>
            </p:cNvPr>
            <p:cNvSpPr/>
            <p:nvPr/>
          </p:nvSpPr>
          <p:spPr>
            <a:xfrm rot="1782986">
              <a:off x="3994092" y="3560195"/>
              <a:ext cx="816977" cy="742097"/>
            </a:xfrm>
            <a:prstGeom prst="hexagon">
              <a:avLst>
                <a:gd name="adj" fmla="val 28965"/>
                <a:gd name="vf" fmla="val 1154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sz="1200" dirty="0"/>
            </a:p>
          </p:txBody>
        </p:sp>
        <p:grpSp>
          <p:nvGrpSpPr>
            <p:cNvPr id="14" name="Group 13">
              <a:extLst>
                <a:ext uri="{FF2B5EF4-FFF2-40B4-BE49-F238E27FC236}">
                  <a16:creationId xmlns:a16="http://schemas.microsoft.com/office/drawing/2014/main" id="{C6C60732-6358-175D-304E-E11E42E36FF3}"/>
                </a:ext>
              </a:extLst>
            </p:cNvPr>
            <p:cNvGrpSpPr/>
            <p:nvPr/>
          </p:nvGrpSpPr>
          <p:grpSpPr>
            <a:xfrm>
              <a:off x="4160713" y="3776173"/>
              <a:ext cx="482041" cy="423475"/>
              <a:chOff x="3370418" y="3012992"/>
              <a:chExt cx="385258" cy="321207"/>
            </a:xfrm>
          </p:grpSpPr>
          <p:sp>
            <p:nvSpPr>
              <p:cNvPr id="15" name="Heart 14">
                <a:extLst>
                  <a:ext uri="{FF2B5EF4-FFF2-40B4-BE49-F238E27FC236}">
                    <a16:creationId xmlns:a16="http://schemas.microsoft.com/office/drawing/2014/main" id="{C4F7F6FA-766B-4F2A-B409-A9ADB7513D1A}"/>
                  </a:ext>
                </a:extLst>
              </p:cNvPr>
              <p:cNvSpPr/>
              <p:nvPr/>
            </p:nvSpPr>
            <p:spPr>
              <a:xfrm>
                <a:off x="3370418" y="3012992"/>
                <a:ext cx="385258" cy="32120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sz="1200" dirty="0"/>
              </a:p>
            </p:txBody>
          </p:sp>
          <p:sp>
            <p:nvSpPr>
              <p:cNvPr id="16" name="L-Shape 15">
                <a:extLst>
                  <a:ext uri="{FF2B5EF4-FFF2-40B4-BE49-F238E27FC236}">
                    <a16:creationId xmlns:a16="http://schemas.microsoft.com/office/drawing/2014/main" id="{5629241D-DADE-032F-3DB2-B611515CC608}"/>
                  </a:ext>
                </a:extLst>
              </p:cNvPr>
              <p:cNvSpPr/>
              <p:nvPr/>
            </p:nvSpPr>
            <p:spPr>
              <a:xfrm rot="18361091">
                <a:off x="3505897" y="3140174"/>
                <a:ext cx="143017" cy="72785"/>
              </a:xfrm>
              <a:prstGeom prst="corner">
                <a:avLst>
                  <a:gd name="adj1" fmla="val 42208"/>
                  <a:gd name="adj2" fmla="val 4335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sz="1200" dirty="0"/>
              </a:p>
            </p:txBody>
          </p:sp>
        </p:grpSp>
      </p:grpSp>
    </p:spTree>
    <p:extLst>
      <p:ext uri="{BB962C8B-B14F-4D97-AF65-F5344CB8AC3E}">
        <p14:creationId xmlns:p14="http://schemas.microsoft.com/office/powerpoint/2010/main" val="779927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pPr rtl="1"/>
            <a:r>
              <a:rPr lang="en-CA" dirty="0" err="1">
                <a:latin typeface="Calibri" panose="020F0502020204030204" pitchFamily="34" charset="0"/>
                <a:cs typeface="Calibri" panose="020F0502020204030204" pitchFamily="34" charset="0"/>
              </a:rPr>
              <a:t>النفسي</a:t>
            </a:r>
            <a:r>
              <a:rPr lang="ar-SA" dirty="0">
                <a:latin typeface="Calibri" panose="020F0502020204030204" pitchFamily="34" charset="0"/>
                <a:cs typeface="Calibri" panose="020F0502020204030204" pitchFamily="34" charset="0"/>
              </a:rPr>
              <a:t> الاجتماعي</a:t>
            </a:r>
            <a:endParaRPr lang="en-CA" dirty="0">
              <a:latin typeface="Calibri" panose="020F0502020204030204" pitchFamily="34" charset="0"/>
              <a:cs typeface="Calibri" panose="020F0502020204030204" pitchFamily="34" charset="0"/>
            </a:endParaRPr>
          </a:p>
        </p:txBody>
      </p:sp>
      <p:grpSp>
        <p:nvGrpSpPr>
          <p:cNvPr id="18" name="Group 17">
            <a:extLst>
              <a:ext uri="{FF2B5EF4-FFF2-40B4-BE49-F238E27FC236}">
                <a16:creationId xmlns:a16="http://schemas.microsoft.com/office/drawing/2014/main" id="{12074337-3F0C-16C9-B7C0-61BCC5CF8506}"/>
              </a:ext>
            </a:extLst>
          </p:cNvPr>
          <p:cNvGrpSpPr/>
          <p:nvPr/>
        </p:nvGrpSpPr>
        <p:grpSpPr>
          <a:xfrm>
            <a:off x="2175992" y="1691754"/>
            <a:ext cx="1340023" cy="2627293"/>
            <a:chOff x="2129145" y="1649883"/>
            <a:chExt cx="1470143" cy="2882410"/>
          </a:xfrm>
        </p:grpSpPr>
        <p:grpSp>
          <p:nvGrpSpPr>
            <p:cNvPr id="4" name="Group 3">
              <a:extLst>
                <a:ext uri="{FF2B5EF4-FFF2-40B4-BE49-F238E27FC236}">
                  <a16:creationId xmlns:a16="http://schemas.microsoft.com/office/drawing/2014/main" id="{607249AF-8941-3C00-57E3-E73015701CAA}"/>
                </a:ext>
              </a:extLst>
            </p:cNvPr>
            <p:cNvGrpSpPr/>
            <p:nvPr/>
          </p:nvGrpSpPr>
          <p:grpSpPr>
            <a:xfrm>
              <a:off x="2129145" y="1649883"/>
              <a:ext cx="1470143" cy="2882410"/>
              <a:chOff x="6292281" y="3188629"/>
              <a:chExt cx="950012" cy="1799163"/>
            </a:xfrm>
            <a:solidFill>
              <a:schemeClr val="accent4">
                <a:lumMod val="60000"/>
                <a:lumOff val="40000"/>
              </a:schemeClr>
            </a:solidFill>
          </p:grpSpPr>
          <p:grpSp>
            <p:nvGrpSpPr>
              <p:cNvPr id="5" name="Group 4">
                <a:extLst>
                  <a:ext uri="{FF2B5EF4-FFF2-40B4-BE49-F238E27FC236}">
                    <a16:creationId xmlns:a16="http://schemas.microsoft.com/office/drawing/2014/main" id="{EA89E0FC-BB7E-BB7C-9568-07AAAFAEF1E4}"/>
                  </a:ext>
                </a:extLst>
              </p:cNvPr>
              <p:cNvGrpSpPr/>
              <p:nvPr/>
            </p:nvGrpSpPr>
            <p:grpSpPr>
              <a:xfrm>
                <a:off x="6292281" y="3188629"/>
                <a:ext cx="950012" cy="1799163"/>
                <a:chOff x="7838339" y="2226754"/>
                <a:chExt cx="1969639" cy="3730164"/>
              </a:xfrm>
              <a:grpFill/>
            </p:grpSpPr>
            <p:sp>
              <p:nvSpPr>
                <p:cNvPr id="8" name="Round Same Side Corner Rectangle 3">
                  <a:extLst>
                    <a:ext uri="{FF2B5EF4-FFF2-40B4-BE49-F238E27FC236}">
                      <a16:creationId xmlns:a16="http://schemas.microsoft.com/office/drawing/2014/main" id="{7A8FD5ED-D98A-FBB3-7E0B-AC70634C0448}"/>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9" name="Oval 8">
                  <a:extLst>
                    <a:ext uri="{FF2B5EF4-FFF2-40B4-BE49-F238E27FC236}">
                      <a16:creationId xmlns:a16="http://schemas.microsoft.com/office/drawing/2014/main" id="{00DFF8CE-3724-EFA5-57F4-23B9B2268491}"/>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A24E83E6-DA51-DACD-DBF0-2A09CB7A50E2}"/>
                    </a:ext>
                  </a:extLst>
                </p:cNvPr>
                <p:cNvGrpSpPr/>
                <p:nvPr/>
              </p:nvGrpSpPr>
              <p:grpSpPr>
                <a:xfrm rot="507905">
                  <a:off x="7838339" y="3815940"/>
                  <a:ext cx="553322" cy="1525212"/>
                  <a:chOff x="7916671" y="3937945"/>
                  <a:chExt cx="553322" cy="1525212"/>
                </a:xfrm>
                <a:grpFill/>
              </p:grpSpPr>
              <p:sp>
                <p:nvSpPr>
                  <p:cNvPr id="15" name="Round Same Side Corner Rectangle 25">
                    <a:extLst>
                      <a:ext uri="{FF2B5EF4-FFF2-40B4-BE49-F238E27FC236}">
                        <a16:creationId xmlns:a16="http://schemas.microsoft.com/office/drawing/2014/main" id="{52C52D90-304B-4735-77E7-3AF0BDBFC23E}"/>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D1EAD8AA-44E2-FD35-DA28-53634F79985B}"/>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956DC637-D8B7-1E35-72B5-160A8D435571}"/>
                    </a:ext>
                  </a:extLst>
                </p:cNvPr>
                <p:cNvGrpSpPr/>
                <p:nvPr/>
              </p:nvGrpSpPr>
              <p:grpSpPr>
                <a:xfrm rot="21105829" flipH="1">
                  <a:off x="9243874" y="3806245"/>
                  <a:ext cx="564104" cy="1525212"/>
                  <a:chOff x="7916671" y="3937945"/>
                  <a:chExt cx="553322" cy="1525212"/>
                </a:xfrm>
                <a:grpFill/>
              </p:grpSpPr>
              <p:sp>
                <p:nvSpPr>
                  <p:cNvPr id="13" name="Round Same Side Corner Rectangle 25">
                    <a:extLst>
                      <a:ext uri="{FF2B5EF4-FFF2-40B4-BE49-F238E27FC236}">
                        <a16:creationId xmlns:a16="http://schemas.microsoft.com/office/drawing/2014/main" id="{7EB6FB80-15BA-AB7F-3385-7CC7939A5E38}"/>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F993075D-56CD-B151-EFF1-E9D9FC861EEC}"/>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
            <p:nvSpPr>
              <p:cNvPr id="6" name="Heart 5">
                <a:extLst>
                  <a:ext uri="{FF2B5EF4-FFF2-40B4-BE49-F238E27FC236}">
                    <a16:creationId xmlns:a16="http://schemas.microsoft.com/office/drawing/2014/main" id="{767672EF-DB52-78B8-BA56-A16D9110B4CE}"/>
                  </a:ext>
                </a:extLst>
              </p:cNvPr>
              <p:cNvSpPr/>
              <p:nvPr/>
            </p:nvSpPr>
            <p:spPr>
              <a:xfrm>
                <a:off x="6737059" y="3959422"/>
                <a:ext cx="385258" cy="321207"/>
              </a:xfrm>
              <a:prstGeom prst="hear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7" name="L-Shape 6">
                <a:extLst>
                  <a:ext uri="{FF2B5EF4-FFF2-40B4-BE49-F238E27FC236}">
                    <a16:creationId xmlns:a16="http://schemas.microsoft.com/office/drawing/2014/main" id="{FD4DDCC9-6D32-FB94-27E2-C230712220B4}"/>
                  </a:ext>
                </a:extLst>
              </p:cNvPr>
              <p:cNvSpPr/>
              <p:nvPr/>
            </p:nvSpPr>
            <p:spPr>
              <a:xfrm rot="18361091">
                <a:off x="6872538" y="4086604"/>
                <a:ext cx="143017" cy="72785"/>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32" name="Oval 31">
              <a:extLst>
                <a:ext uri="{FF2B5EF4-FFF2-40B4-BE49-F238E27FC236}">
                  <a16:creationId xmlns:a16="http://schemas.microsoft.com/office/drawing/2014/main" id="{8B9EFC44-17BB-D563-EBD9-14F1B3CBB4C6}"/>
                </a:ext>
              </a:extLst>
            </p:cNvPr>
            <p:cNvSpPr/>
            <p:nvPr/>
          </p:nvSpPr>
          <p:spPr>
            <a:xfrm>
              <a:off x="2972054" y="1708703"/>
              <a:ext cx="421458" cy="45593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1" name="L-Shape 30">
              <a:extLst>
                <a:ext uri="{FF2B5EF4-FFF2-40B4-BE49-F238E27FC236}">
                  <a16:creationId xmlns:a16="http://schemas.microsoft.com/office/drawing/2014/main" id="{6CEE1D04-D500-2C02-6710-20196B3D2CFB}"/>
                </a:ext>
              </a:extLst>
            </p:cNvPr>
            <p:cNvSpPr/>
            <p:nvPr/>
          </p:nvSpPr>
          <p:spPr>
            <a:xfrm rot="18361091">
              <a:off x="3084745" y="1858537"/>
              <a:ext cx="237125" cy="116567"/>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72" name="Group 71">
            <a:extLst>
              <a:ext uri="{FF2B5EF4-FFF2-40B4-BE49-F238E27FC236}">
                <a16:creationId xmlns:a16="http://schemas.microsoft.com/office/drawing/2014/main" id="{970D246E-57E4-8FE4-D5AD-2726AEF56446}"/>
              </a:ext>
            </a:extLst>
          </p:cNvPr>
          <p:cNvGrpSpPr/>
          <p:nvPr/>
        </p:nvGrpSpPr>
        <p:grpSpPr>
          <a:xfrm>
            <a:off x="7610797" y="1548149"/>
            <a:ext cx="3218298" cy="3249975"/>
            <a:chOff x="3943574" y="1346805"/>
            <a:chExt cx="7801386" cy="7801386"/>
          </a:xfrm>
        </p:grpSpPr>
        <p:sp>
          <p:nvSpPr>
            <p:cNvPr id="73" name="Oval 72">
              <a:extLst>
                <a:ext uri="{FF2B5EF4-FFF2-40B4-BE49-F238E27FC236}">
                  <a16:creationId xmlns:a16="http://schemas.microsoft.com/office/drawing/2014/main" id="{8D13EF73-8341-40C9-2423-AE238BA9F075}"/>
                </a:ext>
              </a:extLst>
            </p:cNvPr>
            <p:cNvSpPr/>
            <p:nvPr/>
          </p:nvSpPr>
          <p:spPr>
            <a:xfrm>
              <a:off x="3943574" y="1346805"/>
              <a:ext cx="7801386" cy="78013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74" name="Oval 73">
              <a:extLst>
                <a:ext uri="{FF2B5EF4-FFF2-40B4-BE49-F238E27FC236}">
                  <a16:creationId xmlns:a16="http://schemas.microsoft.com/office/drawing/2014/main" id="{48CAD879-7119-BB7F-4D8A-3BD49F7C9DFF}"/>
                </a:ext>
              </a:extLst>
            </p:cNvPr>
            <p:cNvSpPr/>
            <p:nvPr/>
          </p:nvSpPr>
          <p:spPr>
            <a:xfrm>
              <a:off x="4541599" y="1956118"/>
              <a:ext cx="6574444" cy="657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75" name="Oval 74">
              <a:extLst>
                <a:ext uri="{FF2B5EF4-FFF2-40B4-BE49-F238E27FC236}">
                  <a16:creationId xmlns:a16="http://schemas.microsoft.com/office/drawing/2014/main" id="{F0D046BD-948B-5724-1377-92C1408DE654}"/>
                </a:ext>
              </a:extLst>
            </p:cNvPr>
            <p:cNvSpPr/>
            <p:nvPr/>
          </p:nvSpPr>
          <p:spPr>
            <a:xfrm>
              <a:off x="5121643" y="2523285"/>
              <a:ext cx="5385038" cy="538503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76" name="Oval 75">
              <a:extLst>
                <a:ext uri="{FF2B5EF4-FFF2-40B4-BE49-F238E27FC236}">
                  <a16:creationId xmlns:a16="http://schemas.microsoft.com/office/drawing/2014/main" id="{4F1732B1-FDA1-1D7B-AD32-1ED091EE11BD}"/>
                </a:ext>
              </a:extLst>
            </p:cNvPr>
            <p:cNvSpPr/>
            <p:nvPr/>
          </p:nvSpPr>
          <p:spPr>
            <a:xfrm>
              <a:off x="5741231" y="3105543"/>
              <a:ext cx="4145862" cy="414586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77" name="Oval 76">
              <a:extLst>
                <a:ext uri="{FF2B5EF4-FFF2-40B4-BE49-F238E27FC236}">
                  <a16:creationId xmlns:a16="http://schemas.microsoft.com/office/drawing/2014/main" id="{378F9E69-B4F8-E614-4B0F-AA18C9519565}"/>
                </a:ext>
              </a:extLst>
            </p:cNvPr>
            <p:cNvSpPr/>
            <p:nvPr/>
          </p:nvSpPr>
          <p:spPr>
            <a:xfrm>
              <a:off x="6442797" y="3734452"/>
              <a:ext cx="2802940" cy="28029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12" name="Group 11">
            <a:extLst>
              <a:ext uri="{FF2B5EF4-FFF2-40B4-BE49-F238E27FC236}">
                <a16:creationId xmlns:a16="http://schemas.microsoft.com/office/drawing/2014/main" id="{823B0D9B-872D-ED2C-2E47-000B13461224}"/>
              </a:ext>
            </a:extLst>
          </p:cNvPr>
          <p:cNvGrpSpPr/>
          <p:nvPr/>
        </p:nvGrpSpPr>
        <p:grpSpPr>
          <a:xfrm>
            <a:off x="8060964" y="2920248"/>
            <a:ext cx="530027" cy="985801"/>
            <a:chOff x="7838339" y="2226754"/>
            <a:chExt cx="1969639" cy="3730164"/>
          </a:xfrm>
          <a:solidFill>
            <a:schemeClr val="bg1"/>
          </a:solidFill>
        </p:grpSpPr>
        <p:sp>
          <p:nvSpPr>
            <p:cNvPr id="20" name="Round Same Side Corner Rectangle 3">
              <a:extLst>
                <a:ext uri="{FF2B5EF4-FFF2-40B4-BE49-F238E27FC236}">
                  <a16:creationId xmlns:a16="http://schemas.microsoft.com/office/drawing/2014/main" id="{65C60A30-07B2-40B7-C3D4-683B6FE7DA1C}"/>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1" name="Oval 20">
              <a:extLst>
                <a:ext uri="{FF2B5EF4-FFF2-40B4-BE49-F238E27FC236}">
                  <a16:creationId xmlns:a16="http://schemas.microsoft.com/office/drawing/2014/main" id="{932F4A36-9767-24E9-1950-4FC6DAEBD736}"/>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550C257F-C75C-4970-7457-FD162B57B830}"/>
                </a:ext>
              </a:extLst>
            </p:cNvPr>
            <p:cNvGrpSpPr/>
            <p:nvPr/>
          </p:nvGrpSpPr>
          <p:grpSpPr>
            <a:xfrm rot="507905">
              <a:off x="7838339" y="3815940"/>
              <a:ext cx="553322" cy="1525212"/>
              <a:chOff x="7916671" y="3937945"/>
              <a:chExt cx="553322" cy="1525212"/>
            </a:xfrm>
            <a:grpFill/>
          </p:grpSpPr>
          <p:sp>
            <p:nvSpPr>
              <p:cNvPr id="26" name="Round Same Side Corner Rectangle 25">
                <a:extLst>
                  <a:ext uri="{FF2B5EF4-FFF2-40B4-BE49-F238E27FC236}">
                    <a16:creationId xmlns:a16="http://schemas.microsoft.com/office/drawing/2014/main" id="{1598FE78-1D6C-DBB0-3F0B-87A8FB22D352}"/>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7" name="Oval 26">
                <a:extLst>
                  <a:ext uri="{FF2B5EF4-FFF2-40B4-BE49-F238E27FC236}">
                    <a16:creationId xmlns:a16="http://schemas.microsoft.com/office/drawing/2014/main" id="{1F85F6F9-AB3C-CAA8-905C-F20E8F71649C}"/>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23" name="Group 22">
              <a:extLst>
                <a:ext uri="{FF2B5EF4-FFF2-40B4-BE49-F238E27FC236}">
                  <a16:creationId xmlns:a16="http://schemas.microsoft.com/office/drawing/2014/main" id="{D00F19BC-CBC3-9FC7-DFA8-3507082CC729}"/>
                </a:ext>
              </a:extLst>
            </p:cNvPr>
            <p:cNvGrpSpPr/>
            <p:nvPr/>
          </p:nvGrpSpPr>
          <p:grpSpPr>
            <a:xfrm rot="21105829" flipH="1">
              <a:off x="9243874" y="3806245"/>
              <a:ext cx="564104" cy="1525212"/>
              <a:chOff x="7916671" y="3937945"/>
              <a:chExt cx="553322" cy="1525212"/>
            </a:xfrm>
            <a:grpFill/>
          </p:grpSpPr>
          <p:sp>
            <p:nvSpPr>
              <p:cNvPr id="24" name="Round Same Side Corner Rectangle 25">
                <a:extLst>
                  <a:ext uri="{FF2B5EF4-FFF2-40B4-BE49-F238E27FC236}">
                    <a16:creationId xmlns:a16="http://schemas.microsoft.com/office/drawing/2014/main" id="{EB72201C-827B-F079-4929-076329BF14BC}"/>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5" name="Oval 24">
                <a:extLst>
                  <a:ext uri="{FF2B5EF4-FFF2-40B4-BE49-F238E27FC236}">
                    <a16:creationId xmlns:a16="http://schemas.microsoft.com/office/drawing/2014/main" id="{FD571175-26E3-B351-84DC-95F8CE51B99D}"/>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grpSp>
        <p:nvGrpSpPr>
          <p:cNvPr id="28" name="Group 27">
            <a:extLst>
              <a:ext uri="{FF2B5EF4-FFF2-40B4-BE49-F238E27FC236}">
                <a16:creationId xmlns:a16="http://schemas.microsoft.com/office/drawing/2014/main" id="{0526DFFF-03EE-5582-CAF6-21F77F8B3056}"/>
              </a:ext>
            </a:extLst>
          </p:cNvPr>
          <p:cNvGrpSpPr/>
          <p:nvPr/>
        </p:nvGrpSpPr>
        <p:grpSpPr>
          <a:xfrm>
            <a:off x="8965447" y="2651481"/>
            <a:ext cx="530027" cy="985801"/>
            <a:chOff x="7838339" y="2226754"/>
            <a:chExt cx="1969639" cy="3730164"/>
          </a:xfrm>
          <a:solidFill>
            <a:schemeClr val="accent4">
              <a:lumMod val="60000"/>
              <a:lumOff val="40000"/>
            </a:schemeClr>
          </a:solidFill>
        </p:grpSpPr>
        <p:sp>
          <p:nvSpPr>
            <p:cNvPr id="29" name="Round Same Side Corner Rectangle 3">
              <a:extLst>
                <a:ext uri="{FF2B5EF4-FFF2-40B4-BE49-F238E27FC236}">
                  <a16:creationId xmlns:a16="http://schemas.microsoft.com/office/drawing/2014/main" id="{FBD85259-6BCC-8CA9-314E-CB5404A4394B}"/>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F867F6AB-A0CC-BF6A-4939-494D0A968ED0}"/>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43" name="Group 42">
              <a:extLst>
                <a:ext uri="{FF2B5EF4-FFF2-40B4-BE49-F238E27FC236}">
                  <a16:creationId xmlns:a16="http://schemas.microsoft.com/office/drawing/2014/main" id="{05C8BCBE-8828-C900-38A7-D31C10167DAE}"/>
                </a:ext>
              </a:extLst>
            </p:cNvPr>
            <p:cNvGrpSpPr/>
            <p:nvPr/>
          </p:nvGrpSpPr>
          <p:grpSpPr>
            <a:xfrm rot="507905">
              <a:off x="7838339" y="3815940"/>
              <a:ext cx="553322" cy="1525212"/>
              <a:chOff x="7916671" y="3937945"/>
              <a:chExt cx="553322" cy="1525212"/>
            </a:xfrm>
            <a:grpFill/>
          </p:grpSpPr>
          <p:sp>
            <p:nvSpPr>
              <p:cNvPr id="47" name="Round Same Side Corner Rectangle 25">
                <a:extLst>
                  <a:ext uri="{FF2B5EF4-FFF2-40B4-BE49-F238E27FC236}">
                    <a16:creationId xmlns:a16="http://schemas.microsoft.com/office/drawing/2014/main" id="{D1F38145-101E-E7D6-DEDD-77ECD5FAB76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48" name="Oval 47">
                <a:extLst>
                  <a:ext uri="{FF2B5EF4-FFF2-40B4-BE49-F238E27FC236}">
                    <a16:creationId xmlns:a16="http://schemas.microsoft.com/office/drawing/2014/main" id="{8349C957-0C41-9731-C32B-CCEFAA1371FD}"/>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44" name="Group 43">
              <a:extLst>
                <a:ext uri="{FF2B5EF4-FFF2-40B4-BE49-F238E27FC236}">
                  <a16:creationId xmlns:a16="http://schemas.microsoft.com/office/drawing/2014/main" id="{2F36E599-1373-5E34-99F9-4C56A4BBAA16}"/>
                </a:ext>
              </a:extLst>
            </p:cNvPr>
            <p:cNvGrpSpPr/>
            <p:nvPr/>
          </p:nvGrpSpPr>
          <p:grpSpPr>
            <a:xfrm rot="21105829" flipH="1">
              <a:off x="9243874" y="3806245"/>
              <a:ext cx="564104" cy="1525212"/>
              <a:chOff x="7916671" y="3937945"/>
              <a:chExt cx="553322" cy="1525212"/>
            </a:xfrm>
            <a:grpFill/>
          </p:grpSpPr>
          <p:sp>
            <p:nvSpPr>
              <p:cNvPr id="45" name="Round Same Side Corner Rectangle 25">
                <a:extLst>
                  <a:ext uri="{FF2B5EF4-FFF2-40B4-BE49-F238E27FC236}">
                    <a16:creationId xmlns:a16="http://schemas.microsoft.com/office/drawing/2014/main" id="{F70ACFB2-6ED7-55B5-AF9E-080C386AA99A}"/>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46" name="Oval 45">
                <a:extLst>
                  <a:ext uri="{FF2B5EF4-FFF2-40B4-BE49-F238E27FC236}">
                    <a16:creationId xmlns:a16="http://schemas.microsoft.com/office/drawing/2014/main" id="{01EF78D6-79AD-93E8-EE12-31DC8EC3F8BB}"/>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grpSp>
        <p:nvGrpSpPr>
          <p:cNvPr id="49" name="Group 48">
            <a:extLst>
              <a:ext uri="{FF2B5EF4-FFF2-40B4-BE49-F238E27FC236}">
                <a16:creationId xmlns:a16="http://schemas.microsoft.com/office/drawing/2014/main" id="{51476061-87BD-B06B-2782-1C3C0C5ADE47}"/>
              </a:ext>
            </a:extLst>
          </p:cNvPr>
          <p:cNvGrpSpPr/>
          <p:nvPr/>
        </p:nvGrpSpPr>
        <p:grpSpPr>
          <a:xfrm>
            <a:off x="9914652" y="2885867"/>
            <a:ext cx="530027" cy="985801"/>
            <a:chOff x="7838339" y="2226754"/>
            <a:chExt cx="1969639" cy="3730164"/>
          </a:xfrm>
          <a:solidFill>
            <a:schemeClr val="bg1"/>
          </a:solidFill>
        </p:grpSpPr>
        <p:sp>
          <p:nvSpPr>
            <p:cNvPr id="50" name="Round Same Side Corner Rectangle 3">
              <a:extLst>
                <a:ext uri="{FF2B5EF4-FFF2-40B4-BE49-F238E27FC236}">
                  <a16:creationId xmlns:a16="http://schemas.microsoft.com/office/drawing/2014/main" id="{CC9D986A-F12E-D8EE-B8DA-DA6CA5A36199}"/>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1" name="Oval 50">
              <a:extLst>
                <a:ext uri="{FF2B5EF4-FFF2-40B4-BE49-F238E27FC236}">
                  <a16:creationId xmlns:a16="http://schemas.microsoft.com/office/drawing/2014/main" id="{9D1C2FAD-7DEA-AD3B-5D7C-72C1A5F41E20}"/>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52" name="Group 51">
              <a:extLst>
                <a:ext uri="{FF2B5EF4-FFF2-40B4-BE49-F238E27FC236}">
                  <a16:creationId xmlns:a16="http://schemas.microsoft.com/office/drawing/2014/main" id="{34FE827D-C95F-2D9E-6481-60D9369E6219}"/>
                </a:ext>
              </a:extLst>
            </p:cNvPr>
            <p:cNvGrpSpPr/>
            <p:nvPr/>
          </p:nvGrpSpPr>
          <p:grpSpPr>
            <a:xfrm rot="507905">
              <a:off x="7838339" y="3815940"/>
              <a:ext cx="553322" cy="1525212"/>
              <a:chOff x="7916671" y="3937945"/>
              <a:chExt cx="553322" cy="1525212"/>
            </a:xfrm>
            <a:grpFill/>
          </p:grpSpPr>
          <p:sp>
            <p:nvSpPr>
              <p:cNvPr id="56" name="Round Same Side Corner Rectangle 25">
                <a:extLst>
                  <a:ext uri="{FF2B5EF4-FFF2-40B4-BE49-F238E27FC236}">
                    <a16:creationId xmlns:a16="http://schemas.microsoft.com/office/drawing/2014/main" id="{473E37C5-955C-D690-4669-41AEA8B73BB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7" name="Oval 56">
                <a:extLst>
                  <a:ext uri="{FF2B5EF4-FFF2-40B4-BE49-F238E27FC236}">
                    <a16:creationId xmlns:a16="http://schemas.microsoft.com/office/drawing/2014/main" id="{465B931F-CCB6-D03A-3B00-1D91A4D7F298}"/>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53" name="Group 52">
              <a:extLst>
                <a:ext uri="{FF2B5EF4-FFF2-40B4-BE49-F238E27FC236}">
                  <a16:creationId xmlns:a16="http://schemas.microsoft.com/office/drawing/2014/main" id="{F12EC67B-4F01-645F-895F-96482142B44E}"/>
                </a:ext>
              </a:extLst>
            </p:cNvPr>
            <p:cNvGrpSpPr/>
            <p:nvPr/>
          </p:nvGrpSpPr>
          <p:grpSpPr>
            <a:xfrm rot="21105829" flipH="1">
              <a:off x="9243874" y="3806245"/>
              <a:ext cx="564104" cy="1525212"/>
              <a:chOff x="7916671" y="3937945"/>
              <a:chExt cx="553322" cy="1525212"/>
            </a:xfrm>
            <a:grpFill/>
          </p:grpSpPr>
          <p:sp>
            <p:nvSpPr>
              <p:cNvPr id="54" name="Round Same Side Corner Rectangle 25">
                <a:extLst>
                  <a:ext uri="{FF2B5EF4-FFF2-40B4-BE49-F238E27FC236}">
                    <a16:creationId xmlns:a16="http://schemas.microsoft.com/office/drawing/2014/main" id="{09E9A167-5BB5-F981-51E2-2EFFC5BD00A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5" name="Oval 54">
                <a:extLst>
                  <a:ext uri="{FF2B5EF4-FFF2-40B4-BE49-F238E27FC236}">
                    <a16:creationId xmlns:a16="http://schemas.microsoft.com/office/drawing/2014/main" id="{40802530-7587-63C4-F8BC-590B02D900D2}"/>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
        <p:nvSpPr>
          <p:cNvPr id="66" name="TextBox 65">
            <a:extLst>
              <a:ext uri="{FF2B5EF4-FFF2-40B4-BE49-F238E27FC236}">
                <a16:creationId xmlns:a16="http://schemas.microsoft.com/office/drawing/2014/main" id="{076012FB-8706-5C38-177B-156B9313E3BE}"/>
              </a:ext>
            </a:extLst>
          </p:cNvPr>
          <p:cNvSpPr txBox="1"/>
          <p:nvPr/>
        </p:nvSpPr>
        <p:spPr>
          <a:xfrm>
            <a:off x="327245" y="5098112"/>
            <a:ext cx="5037519" cy="1015663"/>
          </a:xfrm>
          <a:prstGeom prst="rect">
            <a:avLst/>
          </a:prstGeom>
          <a:noFill/>
        </p:spPr>
        <p:txBody>
          <a:bodyPr wrap="square" rtlCol="0">
            <a:spAutoFit/>
          </a:bodyPr>
          <a:lstStyle/>
          <a:p>
            <a:pPr algn="ctr" rtl="1"/>
            <a:r>
              <a:rPr lang="ar-SA" sz="2000" b="1" dirty="0">
                <a:latin typeface="Calibri" panose="020F0502020204030204" pitchFamily="34" charset="0"/>
                <a:cs typeface="Calibri" panose="020F0502020204030204" pitchFamily="34" charset="0"/>
              </a:rPr>
              <a:t>ال</a:t>
            </a:r>
            <a:r>
              <a:rPr lang="en-GB" sz="2000" b="1" dirty="0" err="1">
                <a:latin typeface="Calibri" panose="020F0502020204030204" pitchFamily="34" charset="0"/>
                <a:cs typeface="Calibri" panose="020F0502020204030204" pitchFamily="34" charset="0"/>
              </a:rPr>
              <a:t>نفسي</a:t>
            </a:r>
            <a:r>
              <a:rPr lang="en-GB" sz="2000" dirty="0">
                <a:latin typeface="Calibri" panose="020F0502020204030204" pitchFamily="34" charset="0"/>
                <a:cs typeface="Calibri" panose="020F0502020204030204" pitchFamily="34" charset="0"/>
              </a:rPr>
              <a:t>:</a:t>
            </a:r>
          </a:p>
          <a:p>
            <a:pPr algn="ctr" rtl="1"/>
            <a:r>
              <a:rPr lang="ar-SA" sz="2000" dirty="0">
                <a:latin typeface="Calibri" panose="020F0502020204030204" pitchFamily="34" charset="0"/>
                <a:cs typeface="Calibri" panose="020F0502020204030204" pitchFamily="34" charset="0"/>
              </a:rPr>
              <a:t>أفكار</a:t>
            </a:r>
            <a:r>
              <a:rPr lang="en-GB" sz="2000" dirty="0">
                <a:latin typeface="Calibri" panose="020F0502020204030204" pitchFamily="34" charset="0"/>
                <a:cs typeface="Calibri" panose="020F0502020204030204" pitchFamily="34" charset="0"/>
              </a:rPr>
              <a:t> ، مشاعر ، عواطف</a:t>
            </a:r>
          </a:p>
          <a:p>
            <a:pPr algn="ctr" rtl="1"/>
            <a:r>
              <a:rPr lang="en-GB" sz="2000" dirty="0">
                <a:latin typeface="Calibri" panose="020F0502020204030204" pitchFamily="34" charset="0"/>
                <a:cs typeface="Calibri" panose="020F0502020204030204" pitchFamily="34" charset="0"/>
              </a:rPr>
              <a:t>سلوك</a:t>
            </a:r>
            <a:endParaRPr lang="en-BE" sz="2000" dirty="0">
              <a:latin typeface="Calibri" panose="020F0502020204030204" pitchFamily="34" charset="0"/>
              <a:cs typeface="Calibri" panose="020F0502020204030204" pitchFamily="34" charset="0"/>
            </a:endParaRPr>
          </a:p>
        </p:txBody>
      </p:sp>
      <p:sp>
        <p:nvSpPr>
          <p:cNvPr id="67" name="TextBox 66">
            <a:extLst>
              <a:ext uri="{FF2B5EF4-FFF2-40B4-BE49-F238E27FC236}">
                <a16:creationId xmlns:a16="http://schemas.microsoft.com/office/drawing/2014/main" id="{1D576636-4F81-0FCC-8F76-76769EC39CEC}"/>
              </a:ext>
            </a:extLst>
          </p:cNvPr>
          <p:cNvSpPr txBox="1"/>
          <p:nvPr/>
        </p:nvSpPr>
        <p:spPr>
          <a:xfrm>
            <a:off x="6925871" y="5107162"/>
            <a:ext cx="4550148" cy="1015663"/>
          </a:xfrm>
          <a:prstGeom prst="rect">
            <a:avLst/>
          </a:prstGeom>
          <a:noFill/>
        </p:spPr>
        <p:txBody>
          <a:bodyPr wrap="square" rtlCol="0">
            <a:spAutoFit/>
          </a:bodyPr>
          <a:lstStyle/>
          <a:p>
            <a:pPr algn="ctr" rtl="1"/>
            <a:r>
              <a:rPr lang="ar-SA" sz="2000" b="1" dirty="0">
                <a:latin typeface="Calibri" panose="020F0502020204030204" pitchFamily="34" charset="0"/>
                <a:cs typeface="Calibri" panose="020F0502020204030204" pitchFamily="34" charset="0"/>
              </a:rPr>
              <a:t>ال</a:t>
            </a:r>
            <a:r>
              <a:rPr lang="en-GB" sz="2000" b="1" dirty="0" err="1">
                <a:latin typeface="Calibri" panose="020F0502020204030204" pitchFamily="34" charset="0"/>
                <a:cs typeface="Calibri" panose="020F0502020204030204" pitchFamily="34" charset="0"/>
              </a:rPr>
              <a:t>اجتماعي</a:t>
            </a:r>
            <a:r>
              <a:rPr lang="en-GB" sz="2000" b="1" dirty="0">
                <a:latin typeface="Calibri" panose="020F0502020204030204" pitchFamily="34" charset="0"/>
                <a:cs typeface="Calibri" panose="020F0502020204030204" pitchFamily="34" charset="0"/>
              </a:rPr>
              <a:t>:</a:t>
            </a:r>
          </a:p>
          <a:p>
            <a:pPr algn="ctr" rtl="1"/>
            <a:r>
              <a:rPr lang="en-GB" sz="2000" dirty="0">
                <a:latin typeface="Calibri" panose="020F0502020204030204" pitchFamily="34" charset="0"/>
                <a:cs typeface="Calibri" panose="020F0502020204030204" pitchFamily="34" charset="0"/>
              </a:rPr>
              <a:t>العلاقات والتفاعلات مع الآخرين (الأسرة ، </a:t>
            </a:r>
            <a:r>
              <a:rPr lang="en-GB" sz="2000" dirty="0" err="1">
                <a:latin typeface="Calibri" panose="020F0502020204030204" pitchFamily="34" charset="0"/>
                <a:cs typeface="Calibri" panose="020F0502020204030204" pitchFamily="34" charset="0"/>
              </a:rPr>
              <a:t>المجتمع</a:t>
            </a:r>
            <a:r>
              <a:rPr lang="ar-SA" sz="2000" dirty="0">
                <a:latin typeface="Calibri" panose="020F0502020204030204" pitchFamily="34" charset="0"/>
                <a:cs typeface="Calibri" panose="020F0502020204030204" pitchFamily="34" charset="0"/>
              </a:rPr>
              <a:t> المحلي</a:t>
            </a:r>
            <a:r>
              <a:rPr lang="en-GB" sz="2000" dirty="0">
                <a:latin typeface="Calibri" panose="020F0502020204030204" pitchFamily="34" charset="0"/>
                <a:cs typeface="Calibri" panose="020F0502020204030204" pitchFamily="34" charset="0"/>
              </a:rPr>
              <a:t> ، </a:t>
            </a:r>
            <a:r>
              <a:rPr lang="en-GB" sz="2000" dirty="0" err="1">
                <a:latin typeface="Calibri" panose="020F0502020204030204" pitchFamily="34" charset="0"/>
                <a:cs typeface="Calibri" panose="020F0502020204030204" pitchFamily="34" charset="0"/>
              </a:rPr>
              <a:t>داخل</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المجتمع</a:t>
            </a:r>
            <a:r>
              <a:rPr lang="ar-SA" sz="2000" dirty="0">
                <a:latin typeface="Calibri" panose="020F0502020204030204" pitchFamily="34" charset="0"/>
                <a:cs typeface="Calibri" panose="020F0502020204030204" pitchFamily="34" charset="0"/>
              </a:rPr>
              <a:t>)</a:t>
            </a:r>
            <a:endParaRPr lang="en-GB" sz="2000" dirty="0">
              <a:latin typeface="Calibri" panose="020F0502020204030204" pitchFamily="34" charset="0"/>
              <a:cs typeface="Calibri" panose="020F0502020204030204" pitchFamily="34" charset="0"/>
            </a:endParaRPr>
          </a:p>
        </p:txBody>
      </p:sp>
      <p:sp>
        <p:nvSpPr>
          <p:cNvPr id="71" name="TextBox 70">
            <a:extLst>
              <a:ext uri="{FF2B5EF4-FFF2-40B4-BE49-F238E27FC236}">
                <a16:creationId xmlns:a16="http://schemas.microsoft.com/office/drawing/2014/main" id="{F5D3F629-44A5-B391-A588-C19D0D9B2605}"/>
              </a:ext>
            </a:extLst>
          </p:cNvPr>
          <p:cNvSpPr txBox="1"/>
          <p:nvPr/>
        </p:nvSpPr>
        <p:spPr>
          <a:xfrm>
            <a:off x="4890081" y="2333183"/>
            <a:ext cx="1855650" cy="1477328"/>
          </a:xfrm>
          <a:prstGeom prst="rect">
            <a:avLst/>
          </a:prstGeom>
          <a:noFill/>
        </p:spPr>
        <p:txBody>
          <a:bodyPr wrap="square" rtlCol="0">
            <a:spAutoFit/>
          </a:bodyPr>
          <a:lstStyle/>
          <a:p>
            <a:pPr algn="ctr" rtl="1"/>
            <a:r>
              <a:rPr lang="en-GB" sz="9000" dirty="0">
                <a:solidFill>
                  <a:schemeClr val="accent4">
                    <a:lumMod val="60000"/>
                    <a:lumOff val="40000"/>
                  </a:schemeClr>
                </a:solidFill>
                <a:latin typeface="Arial" panose="020B0604020202020204" pitchFamily="34" charset="0"/>
                <a:cs typeface="Arial" panose="020B0604020202020204" pitchFamily="34" charset="0"/>
              </a:rPr>
              <a:t>+</a:t>
            </a:r>
            <a:endParaRPr lang="en-BE" sz="9000" dirty="0">
              <a:solidFill>
                <a:schemeClr val="accent4">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1703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1E285FCE-6954-4721-AA77-342BE017FAB6}"/>
              </a:ext>
            </a:extLst>
          </p:cNvPr>
          <p:cNvSpPr txBox="1"/>
          <p:nvPr/>
        </p:nvSpPr>
        <p:spPr>
          <a:xfrm>
            <a:off x="1765505" y="4999299"/>
            <a:ext cx="4677292" cy="628708"/>
          </a:xfrm>
          <a:prstGeom prst="rect">
            <a:avLst/>
          </a:prstGeom>
          <a:solidFill>
            <a:schemeClr val="bg1"/>
          </a:solidFill>
          <a:ln>
            <a:solidFill>
              <a:schemeClr val="accent4">
                <a:lumMod val="60000"/>
                <a:lumOff val="40000"/>
              </a:schemeClr>
            </a:solidFill>
          </a:ln>
        </p:spPr>
        <p:txBody>
          <a:bodyPr wrap="square" anchor="ctr" anchorCtr="0">
            <a:noAutofit/>
          </a:bodyPr>
          <a:lstStyle/>
          <a:p>
            <a:pPr lvl="0" algn="ctr" rtl="1">
              <a:lnSpc>
                <a:spcPct val="107000"/>
              </a:lnSpc>
              <a:spcAft>
                <a:spcPts val="800"/>
              </a:spcAft>
            </a:pPr>
            <a:r>
              <a:rPr lang="en-US" sz="1600" b="1" dirty="0">
                <a:effectLst/>
                <a:latin typeface="Arial" panose="020B0604020202020204" pitchFamily="34" charset="0"/>
                <a:ea typeface="Calibri" panose="020F0502020204030204" pitchFamily="34" charset="0"/>
                <a:cs typeface="Arial" panose="020B0604020202020204" pitchFamily="34" charset="0"/>
              </a:rPr>
              <a:t>طفل</a:t>
            </a:r>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lstStyle/>
          <a:p>
            <a:pPr rtl="1"/>
            <a:r>
              <a:rPr lang="en-CA" dirty="0" err="1">
                <a:latin typeface="Calibri" panose="020F0502020204030204" pitchFamily="34" charset="0"/>
                <a:cs typeface="Calibri" panose="020F0502020204030204" pitchFamily="34" charset="0"/>
              </a:rPr>
              <a:t>تطبيق</a:t>
            </a:r>
            <a:r>
              <a:rPr lang="en-CA" dirty="0">
                <a:latin typeface="Calibri" panose="020F0502020204030204" pitchFamily="34" charset="0"/>
                <a:cs typeface="Calibri" panose="020F0502020204030204" pitchFamily="34" charset="0"/>
              </a:rPr>
              <a:t> </a:t>
            </a:r>
            <a:r>
              <a:rPr lang="en-CA" dirty="0" err="1">
                <a:latin typeface="Calibri" panose="020F0502020204030204" pitchFamily="34" charset="0"/>
                <a:cs typeface="Calibri" panose="020F0502020204030204" pitchFamily="34" charset="0"/>
              </a:rPr>
              <a:t>نهج</a:t>
            </a:r>
            <a:r>
              <a:rPr lang="en-CA"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a:t>
            </a:r>
            <a:r>
              <a:rPr lang="en-CA" dirty="0" err="1">
                <a:latin typeface="Calibri" panose="020F0502020204030204" pitchFamily="34" charset="0"/>
                <a:cs typeface="Calibri" panose="020F0502020204030204" pitchFamily="34" charset="0"/>
              </a:rPr>
              <a:t>بيئ</a:t>
            </a:r>
            <a:r>
              <a:rPr lang="ar-SA" dirty="0" err="1">
                <a:latin typeface="Calibri" panose="020F0502020204030204" pitchFamily="34" charset="0"/>
                <a:cs typeface="Calibri" panose="020F0502020204030204" pitchFamily="34" charset="0"/>
              </a:rPr>
              <a:t>ة</a:t>
            </a:r>
            <a:r>
              <a:rPr lang="en-CA" dirty="0">
                <a:latin typeface="Calibri" panose="020F0502020204030204" pitchFamily="34" charset="0"/>
                <a:cs typeface="Calibri" panose="020F0502020204030204" pitchFamily="34" charset="0"/>
              </a:rPr>
              <a:t> </a:t>
            </a:r>
            <a:r>
              <a:rPr lang="en-CA" dirty="0" err="1">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لا</a:t>
            </a:r>
            <a:r>
              <a:rPr lang="en-CA" dirty="0" err="1">
                <a:latin typeface="Calibri" panose="020F0502020204030204" pitchFamily="34" charset="0"/>
                <a:cs typeface="Calibri" panose="020F0502020204030204" pitchFamily="34" charset="0"/>
              </a:rPr>
              <a:t>جتماعي</a:t>
            </a:r>
            <a:r>
              <a:rPr lang="ar-SA" dirty="0" err="1">
                <a:latin typeface="Calibri" panose="020F0502020204030204" pitchFamily="34" charset="0"/>
                <a:cs typeface="Calibri" panose="020F0502020204030204" pitchFamily="34" charset="0"/>
              </a:rPr>
              <a:t>ة</a:t>
            </a:r>
            <a:endParaRPr lang="en-CA" dirty="0">
              <a:latin typeface="Calibri" panose="020F0502020204030204" pitchFamily="34" charset="0"/>
              <a:cs typeface="Calibri" panose="020F0502020204030204" pitchFamily="34" charset="0"/>
            </a:endParaRPr>
          </a:p>
        </p:txBody>
      </p:sp>
      <p:grpSp>
        <p:nvGrpSpPr>
          <p:cNvPr id="44" name="Group 43">
            <a:extLst>
              <a:ext uri="{FF2B5EF4-FFF2-40B4-BE49-F238E27FC236}">
                <a16:creationId xmlns:a16="http://schemas.microsoft.com/office/drawing/2014/main" id="{232D2D53-EE73-4614-BA2B-17FF4BFE3D36}"/>
              </a:ext>
            </a:extLst>
          </p:cNvPr>
          <p:cNvGrpSpPr/>
          <p:nvPr/>
        </p:nvGrpSpPr>
        <p:grpSpPr>
          <a:xfrm>
            <a:off x="3586172" y="1346805"/>
            <a:ext cx="7801386" cy="7801386"/>
            <a:chOff x="3943574" y="1346805"/>
            <a:chExt cx="7801386" cy="7801386"/>
          </a:xfrm>
        </p:grpSpPr>
        <p:sp>
          <p:nvSpPr>
            <p:cNvPr id="33" name="Oval 32">
              <a:extLst>
                <a:ext uri="{FF2B5EF4-FFF2-40B4-BE49-F238E27FC236}">
                  <a16:creationId xmlns:a16="http://schemas.microsoft.com/office/drawing/2014/main" id="{84B4DA82-9DF5-4819-9CDB-04A5EA7B9523}"/>
                </a:ext>
              </a:extLst>
            </p:cNvPr>
            <p:cNvSpPr/>
            <p:nvPr/>
          </p:nvSpPr>
          <p:spPr>
            <a:xfrm>
              <a:off x="3943574" y="1346805"/>
              <a:ext cx="7801386" cy="78013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2" name="Oval 31">
              <a:extLst>
                <a:ext uri="{FF2B5EF4-FFF2-40B4-BE49-F238E27FC236}">
                  <a16:creationId xmlns:a16="http://schemas.microsoft.com/office/drawing/2014/main" id="{B2DA546D-2EDD-4DB7-92CD-D517EC409ABB}"/>
                </a:ext>
              </a:extLst>
            </p:cNvPr>
            <p:cNvSpPr/>
            <p:nvPr/>
          </p:nvSpPr>
          <p:spPr>
            <a:xfrm>
              <a:off x="4541599" y="1956118"/>
              <a:ext cx="6574444" cy="657444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20DD92F8-D6CB-42B4-9863-E94B4577E6AE}"/>
                </a:ext>
              </a:extLst>
            </p:cNvPr>
            <p:cNvSpPr/>
            <p:nvPr/>
          </p:nvSpPr>
          <p:spPr>
            <a:xfrm>
              <a:off x="5121643" y="2523285"/>
              <a:ext cx="5385038" cy="5385038"/>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9" name="Oval 28">
              <a:extLst>
                <a:ext uri="{FF2B5EF4-FFF2-40B4-BE49-F238E27FC236}">
                  <a16:creationId xmlns:a16="http://schemas.microsoft.com/office/drawing/2014/main" id="{47AB4EB1-ED40-4F21-A945-EC514FD2A7EA}"/>
                </a:ext>
              </a:extLst>
            </p:cNvPr>
            <p:cNvSpPr/>
            <p:nvPr/>
          </p:nvSpPr>
          <p:spPr>
            <a:xfrm>
              <a:off x="5741231" y="3105543"/>
              <a:ext cx="4145862" cy="414586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8" name="Oval 27">
              <a:extLst>
                <a:ext uri="{FF2B5EF4-FFF2-40B4-BE49-F238E27FC236}">
                  <a16:creationId xmlns:a16="http://schemas.microsoft.com/office/drawing/2014/main" id="{F9EB5331-BF39-4E4A-A8FE-4EAD8556F3A7}"/>
                </a:ext>
              </a:extLst>
            </p:cNvPr>
            <p:cNvSpPr/>
            <p:nvPr/>
          </p:nvSpPr>
          <p:spPr>
            <a:xfrm>
              <a:off x="6442797" y="3734452"/>
              <a:ext cx="2802940" cy="28029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9AF05B56-E5B1-432B-B223-AD567EA8367C}"/>
                </a:ext>
              </a:extLst>
            </p:cNvPr>
            <p:cNvGrpSpPr/>
            <p:nvPr/>
          </p:nvGrpSpPr>
          <p:grpSpPr>
            <a:xfrm>
              <a:off x="7480949" y="4391502"/>
              <a:ext cx="671707" cy="1493118"/>
              <a:chOff x="3524508" y="2679091"/>
              <a:chExt cx="327409" cy="727787"/>
            </a:xfrm>
            <a:solidFill>
              <a:schemeClr val="accent2"/>
            </a:solidFill>
          </p:grpSpPr>
          <p:sp>
            <p:nvSpPr>
              <p:cNvPr id="24" name="Round Same Side Corner Rectangle 46">
                <a:extLst>
                  <a:ext uri="{FF2B5EF4-FFF2-40B4-BE49-F238E27FC236}">
                    <a16:creationId xmlns:a16="http://schemas.microsoft.com/office/drawing/2014/main" id="{48507F16-304A-4A9C-B6AA-E1B4EBF09BDC}"/>
                  </a:ext>
                </a:extLst>
              </p:cNvPr>
              <p:cNvSpPr/>
              <p:nvPr/>
            </p:nvSpPr>
            <p:spPr>
              <a:xfrm>
                <a:off x="3526909" y="3062732"/>
                <a:ext cx="323729" cy="344146"/>
              </a:xfrm>
              <a:prstGeom prst="round2SameRect">
                <a:avLst>
                  <a:gd name="adj1" fmla="val 50000"/>
                  <a:gd name="adj2" fmla="val 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5" name="Oval 24">
                <a:extLst>
                  <a:ext uri="{FF2B5EF4-FFF2-40B4-BE49-F238E27FC236}">
                    <a16:creationId xmlns:a16="http://schemas.microsoft.com/office/drawing/2014/main" id="{02B38E4B-1479-4912-97B6-270447ED1482}"/>
                  </a:ext>
                </a:extLst>
              </p:cNvPr>
              <p:cNvSpPr/>
              <p:nvPr/>
            </p:nvSpPr>
            <p:spPr>
              <a:xfrm>
                <a:off x="3524508" y="2679091"/>
                <a:ext cx="327409" cy="32740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
        <p:nvSpPr>
          <p:cNvPr id="38" name="TextBox 37">
            <a:extLst>
              <a:ext uri="{FF2B5EF4-FFF2-40B4-BE49-F238E27FC236}">
                <a16:creationId xmlns:a16="http://schemas.microsoft.com/office/drawing/2014/main" id="{45079EC1-D715-44BA-8AC7-D32E4D4257D0}"/>
              </a:ext>
            </a:extLst>
          </p:cNvPr>
          <p:cNvSpPr txBox="1"/>
          <p:nvPr/>
        </p:nvSpPr>
        <p:spPr>
          <a:xfrm>
            <a:off x="577899" y="1643075"/>
            <a:ext cx="5507496" cy="586868"/>
          </a:xfrm>
          <a:prstGeom prst="rect">
            <a:avLst/>
          </a:prstGeom>
          <a:solidFill>
            <a:schemeClr val="accent4">
              <a:lumMod val="75000"/>
            </a:schemeClr>
          </a:solidFill>
        </p:spPr>
        <p:txBody>
          <a:bodyPr wrap="square" anchor="ctr" anchorCtr="0">
            <a:noAutofit/>
          </a:bodyPr>
          <a:lstStyle/>
          <a:p>
            <a:pPr lvl="0" algn="r" rtl="1">
              <a:lnSpc>
                <a:spcPct val="107000"/>
              </a:lnSpc>
              <a:spcAft>
                <a:spcPts val="800"/>
              </a:spcAft>
            </a:pPr>
            <a:r>
              <a:rPr lang="en-US" sz="2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الأعراف الاجتماعية والثقافية</a:t>
            </a:r>
          </a:p>
        </p:txBody>
      </p:sp>
      <p:sp>
        <p:nvSpPr>
          <p:cNvPr id="39" name="TextBox 38">
            <a:extLst>
              <a:ext uri="{FF2B5EF4-FFF2-40B4-BE49-F238E27FC236}">
                <a16:creationId xmlns:a16="http://schemas.microsoft.com/office/drawing/2014/main" id="{D28891D9-FF51-48F9-AAEC-BF128056251F}"/>
              </a:ext>
            </a:extLst>
          </p:cNvPr>
          <p:cNvSpPr txBox="1"/>
          <p:nvPr/>
        </p:nvSpPr>
        <p:spPr>
          <a:xfrm>
            <a:off x="811620" y="2485203"/>
            <a:ext cx="4935657" cy="586868"/>
          </a:xfrm>
          <a:prstGeom prst="rect">
            <a:avLst/>
          </a:prstGeom>
          <a:solidFill>
            <a:schemeClr val="accent4">
              <a:lumMod val="60000"/>
              <a:lumOff val="40000"/>
            </a:schemeClr>
          </a:solidFill>
        </p:spPr>
        <p:txBody>
          <a:bodyPr wrap="square" anchor="ctr" anchorCtr="0">
            <a:noAutofit/>
          </a:bodyPr>
          <a:lstStyle/>
          <a:p>
            <a:pPr lvl="0" algn="r" rtl="1">
              <a:lnSpc>
                <a:spcPct val="107000"/>
              </a:lnSpc>
              <a:spcAft>
                <a:spcPts val="800"/>
              </a:spcAft>
            </a:pPr>
            <a:r>
              <a:rPr lang="en-US" sz="20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مجتمع</a:t>
            </a:r>
          </a:p>
        </p:txBody>
      </p:sp>
      <p:sp>
        <p:nvSpPr>
          <p:cNvPr id="40" name="TextBox 39">
            <a:extLst>
              <a:ext uri="{FF2B5EF4-FFF2-40B4-BE49-F238E27FC236}">
                <a16:creationId xmlns:a16="http://schemas.microsoft.com/office/drawing/2014/main" id="{D401039E-282F-4A23-8B58-1D50217261C8}"/>
              </a:ext>
            </a:extLst>
          </p:cNvPr>
          <p:cNvSpPr txBox="1"/>
          <p:nvPr/>
        </p:nvSpPr>
        <p:spPr>
          <a:xfrm>
            <a:off x="1135623" y="3331480"/>
            <a:ext cx="4611654" cy="586868"/>
          </a:xfrm>
          <a:prstGeom prst="rect">
            <a:avLst/>
          </a:prstGeom>
          <a:solidFill>
            <a:schemeClr val="accent4">
              <a:lumMod val="40000"/>
              <a:lumOff val="60000"/>
            </a:schemeClr>
          </a:solidFill>
        </p:spPr>
        <p:txBody>
          <a:bodyPr wrap="square" anchor="ctr" anchorCtr="0">
            <a:noAutofit/>
          </a:bodyPr>
          <a:lstStyle/>
          <a:p>
            <a:pPr lvl="0" algn="r" rtl="1">
              <a:lnSpc>
                <a:spcPct val="107000"/>
              </a:lnSpc>
              <a:spcAft>
                <a:spcPts val="80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مجتمع</a:t>
            </a:r>
            <a:r>
              <a:rPr lang="ar-SA" sz="2000" b="1" dirty="0">
                <a:effectLst/>
                <a:latin typeface="Calibri" panose="020F0502020204030204" pitchFamily="34" charset="0"/>
                <a:ea typeface="Calibri" panose="020F0502020204030204" pitchFamily="34" charset="0"/>
                <a:cs typeface="Calibri" panose="020F0502020204030204" pitchFamily="34" charset="0"/>
              </a:rPr>
              <a:t> محلي</a:t>
            </a:r>
            <a:endParaRPr lang="en-US" sz="2000" b="1"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CC1FBDBE-AFE4-4521-BDE8-BDF7AE574576}"/>
              </a:ext>
            </a:extLst>
          </p:cNvPr>
          <p:cNvSpPr txBox="1"/>
          <p:nvPr/>
        </p:nvSpPr>
        <p:spPr>
          <a:xfrm>
            <a:off x="1462108" y="4177757"/>
            <a:ext cx="4356191" cy="586868"/>
          </a:xfrm>
          <a:prstGeom prst="rect">
            <a:avLst/>
          </a:prstGeom>
          <a:solidFill>
            <a:schemeClr val="accent4">
              <a:lumMod val="20000"/>
              <a:lumOff val="80000"/>
            </a:schemeClr>
          </a:solidFill>
        </p:spPr>
        <p:txBody>
          <a:bodyPr wrap="square" anchor="ctr" anchorCtr="0">
            <a:noAutofit/>
          </a:bodyPr>
          <a:lstStyle/>
          <a:p>
            <a:pPr lvl="0" algn="r" rtl="1">
              <a:lnSpc>
                <a:spcPct val="107000"/>
              </a:lnSpc>
              <a:spcAft>
                <a:spcPts val="80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عائلة</a:t>
            </a:r>
          </a:p>
        </p:txBody>
      </p:sp>
      <p:sp>
        <p:nvSpPr>
          <p:cNvPr id="42" name="TextBox 41">
            <a:extLst>
              <a:ext uri="{FF2B5EF4-FFF2-40B4-BE49-F238E27FC236}">
                <a16:creationId xmlns:a16="http://schemas.microsoft.com/office/drawing/2014/main" id="{A5DC8F1B-0865-4DBB-A446-F25C6CA0AEAA}"/>
              </a:ext>
            </a:extLst>
          </p:cNvPr>
          <p:cNvSpPr txBox="1"/>
          <p:nvPr/>
        </p:nvSpPr>
        <p:spPr>
          <a:xfrm>
            <a:off x="1867737" y="5024034"/>
            <a:ext cx="4554244" cy="586868"/>
          </a:xfrm>
          <a:prstGeom prst="rect">
            <a:avLst/>
          </a:prstGeom>
          <a:solidFill>
            <a:schemeClr val="bg1"/>
          </a:solidFill>
        </p:spPr>
        <p:txBody>
          <a:bodyPr wrap="square" anchor="ctr" anchorCtr="0">
            <a:noAutofit/>
          </a:bodyPr>
          <a:lstStyle/>
          <a:p>
            <a:pPr lvl="0" algn="r" rtl="1">
              <a:lnSpc>
                <a:spcPct val="107000"/>
              </a:lnSpc>
              <a:spcAft>
                <a:spcPts val="80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طفل</a:t>
            </a:r>
          </a:p>
        </p:txBody>
      </p:sp>
      <p:grpSp>
        <p:nvGrpSpPr>
          <p:cNvPr id="3" name="Group 2">
            <a:extLst>
              <a:ext uri="{FF2B5EF4-FFF2-40B4-BE49-F238E27FC236}">
                <a16:creationId xmlns:a16="http://schemas.microsoft.com/office/drawing/2014/main" id="{0B3AB3F5-2590-B367-C588-251035AB8D23}"/>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5B959EFE-7AE3-5097-6982-B7C9933DB0A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9C7112C1-820C-4FE7-7B36-F0164F8DCE50}"/>
                </a:ext>
              </a:extLst>
            </p:cNvPr>
            <p:cNvGrpSpPr/>
            <p:nvPr/>
          </p:nvGrpSpPr>
          <p:grpSpPr>
            <a:xfrm>
              <a:off x="10741851" y="707024"/>
              <a:ext cx="562136" cy="634675"/>
              <a:chOff x="760175" y="830141"/>
              <a:chExt cx="867619" cy="979580"/>
            </a:xfrm>
          </p:grpSpPr>
          <p:sp>
            <p:nvSpPr>
              <p:cNvPr id="6" name="Rectangle 5">
                <a:extLst>
                  <a:ext uri="{FF2B5EF4-FFF2-40B4-BE49-F238E27FC236}">
                    <a16:creationId xmlns:a16="http://schemas.microsoft.com/office/drawing/2014/main" id="{F05C6184-27DC-B61F-1AF8-3EE03FF58D4C}"/>
                  </a:ext>
                </a:extLst>
              </p:cNvPr>
              <p:cNvSpPr/>
              <p:nvPr/>
            </p:nvSpPr>
            <p:spPr>
              <a:xfrm>
                <a:off x="864636" y="830141"/>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600" b="1" dirty="0">
                    <a:latin typeface="Arial" panose="020B0604020202020204" pitchFamily="34" charset="0"/>
                    <a:cs typeface="Arial" panose="020B0604020202020204" pitchFamily="34" charset="0"/>
                  </a:rPr>
                  <a:t>٨</a:t>
                </a:r>
                <a:endParaRPr lang="en-CA" sz="1600" b="1"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CA72B5F0-2284-3F0E-7F75-AA30D85D16E3}"/>
                  </a:ext>
                </a:extLst>
              </p:cNvPr>
              <p:cNvSpPr/>
              <p:nvPr/>
            </p:nvSpPr>
            <p:spPr>
              <a:xfrm>
                <a:off x="760175" y="830143"/>
                <a:ext cx="149292" cy="97957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821735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normAutofit/>
          </a:bodyPr>
          <a:lstStyle/>
          <a:p>
            <a:pPr rtl="1"/>
            <a:r>
              <a:rPr lang="en-CA" dirty="0">
                <a:latin typeface="Calibri" panose="020F0502020204030204" pitchFamily="34" charset="0"/>
                <a:cs typeface="Calibri" panose="020F0502020204030204" pitchFamily="34" charset="0"/>
              </a:rPr>
              <a:t>العمر ومرحلة النمو</a:t>
            </a:r>
          </a:p>
        </p:txBody>
      </p:sp>
      <p:sp>
        <p:nvSpPr>
          <p:cNvPr id="28" name="Rectangle 27">
            <a:extLst>
              <a:ext uri="{FF2B5EF4-FFF2-40B4-BE49-F238E27FC236}">
                <a16:creationId xmlns:a16="http://schemas.microsoft.com/office/drawing/2014/main" id="{0473B8DC-460A-14A8-B6C9-AC63A510A1B1}"/>
              </a:ext>
            </a:extLst>
          </p:cNvPr>
          <p:cNvSpPr/>
          <p:nvPr/>
        </p:nvSpPr>
        <p:spPr>
          <a:xfrm>
            <a:off x="9190208" y="2309597"/>
            <a:ext cx="1583761" cy="2568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Rectangle 28">
            <a:extLst>
              <a:ext uri="{FF2B5EF4-FFF2-40B4-BE49-F238E27FC236}">
                <a16:creationId xmlns:a16="http://schemas.microsoft.com/office/drawing/2014/main" id="{3CBFD602-5992-8428-BE5D-7221AB9D8A9B}"/>
              </a:ext>
            </a:extLst>
          </p:cNvPr>
          <p:cNvSpPr/>
          <p:nvPr/>
        </p:nvSpPr>
        <p:spPr>
          <a:xfrm>
            <a:off x="7324806" y="2309597"/>
            <a:ext cx="1736806" cy="2568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Rectangle 29">
            <a:extLst>
              <a:ext uri="{FF2B5EF4-FFF2-40B4-BE49-F238E27FC236}">
                <a16:creationId xmlns:a16="http://schemas.microsoft.com/office/drawing/2014/main" id="{408B67CC-1A02-72EC-C26A-01071F132181}"/>
              </a:ext>
            </a:extLst>
          </p:cNvPr>
          <p:cNvSpPr/>
          <p:nvPr/>
        </p:nvSpPr>
        <p:spPr>
          <a:xfrm>
            <a:off x="3754610" y="2309597"/>
            <a:ext cx="3449168" cy="2568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Rectangle 30">
            <a:extLst>
              <a:ext uri="{FF2B5EF4-FFF2-40B4-BE49-F238E27FC236}">
                <a16:creationId xmlns:a16="http://schemas.microsoft.com/office/drawing/2014/main" id="{E2BC1390-2DD3-D614-63E5-B7C6B64C4A61}"/>
              </a:ext>
            </a:extLst>
          </p:cNvPr>
          <p:cNvSpPr/>
          <p:nvPr/>
        </p:nvSpPr>
        <p:spPr>
          <a:xfrm>
            <a:off x="2441416" y="2309597"/>
            <a:ext cx="1192166" cy="2568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Rectangle 31">
            <a:extLst>
              <a:ext uri="{FF2B5EF4-FFF2-40B4-BE49-F238E27FC236}">
                <a16:creationId xmlns:a16="http://schemas.microsoft.com/office/drawing/2014/main" id="{89CEB156-47DC-3FC5-FD7C-960F87006709}"/>
              </a:ext>
            </a:extLst>
          </p:cNvPr>
          <p:cNvSpPr/>
          <p:nvPr/>
        </p:nvSpPr>
        <p:spPr>
          <a:xfrm>
            <a:off x="1449223" y="2309597"/>
            <a:ext cx="871165" cy="2568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Rectangle 32">
            <a:extLst>
              <a:ext uri="{FF2B5EF4-FFF2-40B4-BE49-F238E27FC236}">
                <a16:creationId xmlns:a16="http://schemas.microsoft.com/office/drawing/2014/main" id="{70498837-9760-5011-3348-C04EFD536A76}"/>
              </a:ext>
            </a:extLst>
          </p:cNvPr>
          <p:cNvSpPr/>
          <p:nvPr/>
        </p:nvSpPr>
        <p:spPr>
          <a:xfrm>
            <a:off x="859760" y="2309597"/>
            <a:ext cx="468435" cy="2568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cxnSp>
        <p:nvCxnSpPr>
          <p:cNvPr id="34" name="Straight Arrow Connector 33">
            <a:extLst>
              <a:ext uri="{FF2B5EF4-FFF2-40B4-BE49-F238E27FC236}">
                <a16:creationId xmlns:a16="http://schemas.microsoft.com/office/drawing/2014/main" id="{675964F9-AB56-D972-B054-7279B0C4A4B2}"/>
              </a:ext>
            </a:extLst>
          </p:cNvPr>
          <p:cNvCxnSpPr>
            <a:cxnSpLocks/>
          </p:cNvCxnSpPr>
          <p:nvPr/>
        </p:nvCxnSpPr>
        <p:spPr>
          <a:xfrm>
            <a:off x="1242995" y="2324300"/>
            <a:ext cx="10028733" cy="0"/>
          </a:xfrm>
          <a:prstGeom prst="straightConnector1">
            <a:avLst/>
          </a:prstGeom>
          <a:ln w="127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27B91F8B-9EA1-5D34-2A95-AB79C8618263}"/>
              </a:ext>
            </a:extLst>
          </p:cNvPr>
          <p:cNvSpPr/>
          <p:nvPr/>
        </p:nvSpPr>
        <p:spPr>
          <a:xfrm>
            <a:off x="859760"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36" name="Oval 35">
            <a:extLst>
              <a:ext uri="{FF2B5EF4-FFF2-40B4-BE49-F238E27FC236}">
                <a16:creationId xmlns:a16="http://schemas.microsoft.com/office/drawing/2014/main" id="{89AABC1D-1138-5A37-5D8D-D1DC16779E20}"/>
              </a:ext>
            </a:extLst>
          </p:cNvPr>
          <p:cNvSpPr/>
          <p:nvPr/>
        </p:nvSpPr>
        <p:spPr>
          <a:xfrm>
            <a:off x="1454792"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2</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37" name="Oval 36">
            <a:extLst>
              <a:ext uri="{FF2B5EF4-FFF2-40B4-BE49-F238E27FC236}">
                <a16:creationId xmlns:a16="http://schemas.microsoft.com/office/drawing/2014/main" id="{91DDD425-7C69-20A7-2A44-E5DEDADF1E1B}"/>
              </a:ext>
            </a:extLst>
          </p:cNvPr>
          <p:cNvSpPr/>
          <p:nvPr/>
        </p:nvSpPr>
        <p:spPr>
          <a:xfrm>
            <a:off x="2049824"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3</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38" name="Oval 37">
            <a:extLst>
              <a:ext uri="{FF2B5EF4-FFF2-40B4-BE49-F238E27FC236}">
                <a16:creationId xmlns:a16="http://schemas.microsoft.com/office/drawing/2014/main" id="{893E0CBB-1598-8556-5955-AE0AE620E2D8}"/>
              </a:ext>
            </a:extLst>
          </p:cNvPr>
          <p:cNvSpPr/>
          <p:nvPr/>
        </p:nvSpPr>
        <p:spPr>
          <a:xfrm>
            <a:off x="2644856"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4</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39" name="Oval 38">
            <a:extLst>
              <a:ext uri="{FF2B5EF4-FFF2-40B4-BE49-F238E27FC236}">
                <a16:creationId xmlns:a16="http://schemas.microsoft.com/office/drawing/2014/main" id="{C5264E1A-2A21-83F5-7F9E-22EC00D28684}"/>
              </a:ext>
            </a:extLst>
          </p:cNvPr>
          <p:cNvSpPr/>
          <p:nvPr/>
        </p:nvSpPr>
        <p:spPr>
          <a:xfrm>
            <a:off x="3239888"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5</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0" name="Oval 39">
            <a:extLst>
              <a:ext uri="{FF2B5EF4-FFF2-40B4-BE49-F238E27FC236}">
                <a16:creationId xmlns:a16="http://schemas.microsoft.com/office/drawing/2014/main" id="{FAAD4CF2-FBFB-0192-F00C-FCB58FAE8772}"/>
              </a:ext>
            </a:extLst>
          </p:cNvPr>
          <p:cNvSpPr/>
          <p:nvPr/>
        </p:nvSpPr>
        <p:spPr>
          <a:xfrm>
            <a:off x="3834920"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6</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1" name="Oval 40">
            <a:extLst>
              <a:ext uri="{FF2B5EF4-FFF2-40B4-BE49-F238E27FC236}">
                <a16:creationId xmlns:a16="http://schemas.microsoft.com/office/drawing/2014/main" id="{96E3FA51-2708-7A8E-BFCA-96BECAEB8C39}"/>
              </a:ext>
            </a:extLst>
          </p:cNvPr>
          <p:cNvSpPr/>
          <p:nvPr/>
        </p:nvSpPr>
        <p:spPr>
          <a:xfrm>
            <a:off x="4429952"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7</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2" name="Oval 41">
            <a:extLst>
              <a:ext uri="{FF2B5EF4-FFF2-40B4-BE49-F238E27FC236}">
                <a16:creationId xmlns:a16="http://schemas.microsoft.com/office/drawing/2014/main" id="{4D72CEBE-EE20-89CE-0FD9-58E587164674}"/>
              </a:ext>
            </a:extLst>
          </p:cNvPr>
          <p:cNvSpPr/>
          <p:nvPr/>
        </p:nvSpPr>
        <p:spPr>
          <a:xfrm>
            <a:off x="5024984"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8</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3" name="Oval 42">
            <a:extLst>
              <a:ext uri="{FF2B5EF4-FFF2-40B4-BE49-F238E27FC236}">
                <a16:creationId xmlns:a16="http://schemas.microsoft.com/office/drawing/2014/main" id="{BAB48353-7004-6799-6C7C-5B94A788A979}"/>
              </a:ext>
            </a:extLst>
          </p:cNvPr>
          <p:cNvSpPr/>
          <p:nvPr/>
        </p:nvSpPr>
        <p:spPr>
          <a:xfrm>
            <a:off x="5620016"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9</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99207D18-A8A2-9023-5505-85E7DD5EB57A}"/>
              </a:ext>
            </a:extLst>
          </p:cNvPr>
          <p:cNvSpPr/>
          <p:nvPr/>
        </p:nvSpPr>
        <p:spPr>
          <a:xfrm>
            <a:off x="6215048"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10</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6" name="Oval 45">
            <a:extLst>
              <a:ext uri="{FF2B5EF4-FFF2-40B4-BE49-F238E27FC236}">
                <a16:creationId xmlns:a16="http://schemas.microsoft.com/office/drawing/2014/main" id="{BC7B86CE-E1D7-3FCD-8EC9-4F04075B690E}"/>
              </a:ext>
            </a:extLst>
          </p:cNvPr>
          <p:cNvSpPr/>
          <p:nvPr/>
        </p:nvSpPr>
        <p:spPr>
          <a:xfrm>
            <a:off x="6810080"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11</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7" name="Oval 46">
            <a:extLst>
              <a:ext uri="{FF2B5EF4-FFF2-40B4-BE49-F238E27FC236}">
                <a16:creationId xmlns:a16="http://schemas.microsoft.com/office/drawing/2014/main" id="{8F8A1535-9286-86DB-F1CA-7FB88FFBD035}"/>
              </a:ext>
            </a:extLst>
          </p:cNvPr>
          <p:cNvSpPr/>
          <p:nvPr/>
        </p:nvSpPr>
        <p:spPr>
          <a:xfrm>
            <a:off x="7405112"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12</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49" name="Oval 48">
            <a:extLst>
              <a:ext uri="{FF2B5EF4-FFF2-40B4-BE49-F238E27FC236}">
                <a16:creationId xmlns:a16="http://schemas.microsoft.com/office/drawing/2014/main" id="{85F32415-F518-EE89-C90C-DE169D611D52}"/>
              </a:ext>
            </a:extLst>
          </p:cNvPr>
          <p:cNvSpPr/>
          <p:nvPr/>
        </p:nvSpPr>
        <p:spPr>
          <a:xfrm>
            <a:off x="8000144"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13</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52" name="Oval 51">
            <a:extLst>
              <a:ext uri="{FF2B5EF4-FFF2-40B4-BE49-F238E27FC236}">
                <a16:creationId xmlns:a16="http://schemas.microsoft.com/office/drawing/2014/main" id="{FBDDF64A-F260-F879-C086-E3851C0B3E1F}"/>
              </a:ext>
            </a:extLst>
          </p:cNvPr>
          <p:cNvSpPr/>
          <p:nvPr/>
        </p:nvSpPr>
        <p:spPr>
          <a:xfrm>
            <a:off x="8595176"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14</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53" name="Oval 52">
            <a:extLst>
              <a:ext uri="{FF2B5EF4-FFF2-40B4-BE49-F238E27FC236}">
                <a16:creationId xmlns:a16="http://schemas.microsoft.com/office/drawing/2014/main" id="{6D6D079E-5C1B-68EC-94DC-E73BBDEC47DA}"/>
              </a:ext>
            </a:extLst>
          </p:cNvPr>
          <p:cNvSpPr/>
          <p:nvPr/>
        </p:nvSpPr>
        <p:spPr>
          <a:xfrm>
            <a:off x="9190208"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15</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54" name="Oval 53">
            <a:extLst>
              <a:ext uri="{FF2B5EF4-FFF2-40B4-BE49-F238E27FC236}">
                <a16:creationId xmlns:a16="http://schemas.microsoft.com/office/drawing/2014/main" id="{99452A84-6BB9-19C3-78D7-CECBBB86F091}"/>
              </a:ext>
            </a:extLst>
          </p:cNvPr>
          <p:cNvSpPr/>
          <p:nvPr/>
        </p:nvSpPr>
        <p:spPr>
          <a:xfrm>
            <a:off x="9785240"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16</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55" name="Oval 54">
            <a:extLst>
              <a:ext uri="{FF2B5EF4-FFF2-40B4-BE49-F238E27FC236}">
                <a16:creationId xmlns:a16="http://schemas.microsoft.com/office/drawing/2014/main" id="{17065F1F-C2AC-D66F-BFF3-66166DFC2A25}"/>
              </a:ext>
            </a:extLst>
          </p:cNvPr>
          <p:cNvSpPr/>
          <p:nvPr/>
        </p:nvSpPr>
        <p:spPr>
          <a:xfrm>
            <a:off x="10380272" y="2132535"/>
            <a:ext cx="393698" cy="393698"/>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en-CA" sz="1400" dirty="0">
                <a:solidFill>
                  <a:schemeClr val="accent4">
                    <a:lumMod val="60000"/>
                    <a:lumOff val="40000"/>
                  </a:schemeClr>
                </a:solidFill>
                <a:latin typeface="Arial" panose="020B0604020202020204" pitchFamily="34" charset="0"/>
                <a:cs typeface="Arial" panose="020B0604020202020204" pitchFamily="34" charset="0"/>
              </a:rPr>
              <a:t>17</a:t>
            </a:r>
            <a:endParaRPr lang="en-US" sz="1400" dirty="0">
              <a:solidFill>
                <a:schemeClr val="accent4">
                  <a:lumMod val="60000"/>
                  <a:lumOff val="40000"/>
                </a:schemeClr>
              </a:solidFill>
              <a:latin typeface="Arial" panose="020B0604020202020204" pitchFamily="34" charset="0"/>
              <a:cs typeface="Arial" panose="020B0604020202020204" pitchFamily="34" charset="0"/>
            </a:endParaRPr>
          </a:p>
        </p:txBody>
      </p:sp>
      <p:grpSp>
        <p:nvGrpSpPr>
          <p:cNvPr id="56" name="Group 55">
            <a:extLst>
              <a:ext uri="{FF2B5EF4-FFF2-40B4-BE49-F238E27FC236}">
                <a16:creationId xmlns:a16="http://schemas.microsoft.com/office/drawing/2014/main" id="{43641807-8B3E-C147-BEE2-9CA89923B35B}"/>
              </a:ext>
            </a:extLst>
          </p:cNvPr>
          <p:cNvGrpSpPr/>
          <p:nvPr/>
        </p:nvGrpSpPr>
        <p:grpSpPr>
          <a:xfrm>
            <a:off x="1693801" y="3579958"/>
            <a:ext cx="539175" cy="1017675"/>
            <a:chOff x="2887168" y="3850995"/>
            <a:chExt cx="1235650" cy="2332250"/>
          </a:xfrm>
          <a:solidFill>
            <a:schemeClr val="accent4">
              <a:lumMod val="60000"/>
              <a:lumOff val="40000"/>
            </a:schemeClr>
          </a:solidFill>
        </p:grpSpPr>
        <p:sp>
          <p:nvSpPr>
            <p:cNvPr id="57" name="Round Same Side Corner Rectangle 31">
              <a:extLst>
                <a:ext uri="{FF2B5EF4-FFF2-40B4-BE49-F238E27FC236}">
                  <a16:creationId xmlns:a16="http://schemas.microsoft.com/office/drawing/2014/main" id="{81120DAA-0C76-AB8E-1C4A-0FFA98B1B6E0}"/>
                </a:ext>
              </a:extLst>
            </p:cNvPr>
            <p:cNvSpPr/>
            <p:nvPr/>
          </p:nvSpPr>
          <p:spPr>
            <a:xfrm>
              <a:off x="2896229" y="5298868"/>
              <a:ext cx="1221761" cy="88437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58" name="Oval 57">
              <a:extLst>
                <a:ext uri="{FF2B5EF4-FFF2-40B4-BE49-F238E27FC236}">
                  <a16:creationId xmlns:a16="http://schemas.microsoft.com/office/drawing/2014/main" id="{FB413D26-6822-92BB-3247-24C732210FB8}"/>
                </a:ext>
              </a:extLst>
            </p:cNvPr>
            <p:cNvSpPr/>
            <p:nvPr/>
          </p:nvSpPr>
          <p:spPr>
            <a:xfrm>
              <a:off x="2887168" y="3850995"/>
              <a:ext cx="1235650"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59" name="Group 58">
            <a:extLst>
              <a:ext uri="{FF2B5EF4-FFF2-40B4-BE49-F238E27FC236}">
                <a16:creationId xmlns:a16="http://schemas.microsoft.com/office/drawing/2014/main" id="{B9D270AB-D244-421E-DB91-0A3AFC769A99}"/>
              </a:ext>
            </a:extLst>
          </p:cNvPr>
          <p:cNvGrpSpPr/>
          <p:nvPr/>
        </p:nvGrpSpPr>
        <p:grpSpPr>
          <a:xfrm>
            <a:off x="2787038" y="3432154"/>
            <a:ext cx="539174" cy="1165479"/>
            <a:chOff x="4602265" y="3512265"/>
            <a:chExt cx="1235650" cy="2670980"/>
          </a:xfrm>
          <a:solidFill>
            <a:schemeClr val="accent4">
              <a:lumMod val="60000"/>
              <a:lumOff val="40000"/>
            </a:schemeClr>
          </a:solidFill>
        </p:grpSpPr>
        <p:sp>
          <p:nvSpPr>
            <p:cNvPr id="60" name="Round Same Side Corner Rectangle 31">
              <a:extLst>
                <a:ext uri="{FF2B5EF4-FFF2-40B4-BE49-F238E27FC236}">
                  <a16:creationId xmlns:a16="http://schemas.microsoft.com/office/drawing/2014/main" id="{0C663318-474E-F4E1-6289-427254FA5A57}"/>
                </a:ext>
              </a:extLst>
            </p:cNvPr>
            <p:cNvSpPr/>
            <p:nvPr/>
          </p:nvSpPr>
          <p:spPr>
            <a:xfrm>
              <a:off x="4611326" y="4986810"/>
              <a:ext cx="1221761" cy="119643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1" name="Oval 60">
              <a:extLst>
                <a:ext uri="{FF2B5EF4-FFF2-40B4-BE49-F238E27FC236}">
                  <a16:creationId xmlns:a16="http://schemas.microsoft.com/office/drawing/2014/main" id="{51633565-3140-91C2-83F7-335D448917D7}"/>
                </a:ext>
              </a:extLst>
            </p:cNvPr>
            <p:cNvSpPr/>
            <p:nvPr/>
          </p:nvSpPr>
          <p:spPr>
            <a:xfrm>
              <a:off x="4602265" y="3512265"/>
              <a:ext cx="1235650"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62" name="Group 61">
            <a:extLst>
              <a:ext uri="{FF2B5EF4-FFF2-40B4-BE49-F238E27FC236}">
                <a16:creationId xmlns:a16="http://schemas.microsoft.com/office/drawing/2014/main" id="{DFDA61F1-4590-9125-7A22-4A92A7BCEF69}"/>
              </a:ext>
            </a:extLst>
          </p:cNvPr>
          <p:cNvGrpSpPr/>
          <p:nvPr/>
        </p:nvGrpSpPr>
        <p:grpSpPr>
          <a:xfrm>
            <a:off x="5182745" y="3216554"/>
            <a:ext cx="539175" cy="1414623"/>
            <a:chOff x="6317362" y="2941294"/>
            <a:chExt cx="1235651" cy="3241951"/>
          </a:xfrm>
          <a:solidFill>
            <a:schemeClr val="accent4">
              <a:lumMod val="60000"/>
              <a:lumOff val="40000"/>
            </a:schemeClr>
          </a:solidFill>
        </p:grpSpPr>
        <p:sp>
          <p:nvSpPr>
            <p:cNvPr id="63" name="Round Same Side Corner Rectangle 31">
              <a:extLst>
                <a:ext uri="{FF2B5EF4-FFF2-40B4-BE49-F238E27FC236}">
                  <a16:creationId xmlns:a16="http://schemas.microsoft.com/office/drawing/2014/main" id="{AE7F2635-33CD-400E-E05B-7F7C4B7F2E36}"/>
                </a:ext>
              </a:extLst>
            </p:cNvPr>
            <p:cNvSpPr/>
            <p:nvPr/>
          </p:nvSpPr>
          <p:spPr>
            <a:xfrm>
              <a:off x="6326423" y="4497686"/>
              <a:ext cx="1221762" cy="168555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4" name="Oval 63">
              <a:extLst>
                <a:ext uri="{FF2B5EF4-FFF2-40B4-BE49-F238E27FC236}">
                  <a16:creationId xmlns:a16="http://schemas.microsoft.com/office/drawing/2014/main" id="{C3B725C6-1D5A-BD88-2A56-B4D3F2809746}"/>
                </a:ext>
              </a:extLst>
            </p:cNvPr>
            <p:cNvSpPr/>
            <p:nvPr/>
          </p:nvSpPr>
          <p:spPr>
            <a:xfrm>
              <a:off x="6317362" y="2941294"/>
              <a:ext cx="1235651"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65" name="Group 64">
            <a:extLst>
              <a:ext uri="{FF2B5EF4-FFF2-40B4-BE49-F238E27FC236}">
                <a16:creationId xmlns:a16="http://schemas.microsoft.com/office/drawing/2014/main" id="{8F09DB84-67EC-3854-71FB-12D10F9DBCF5}"/>
              </a:ext>
            </a:extLst>
          </p:cNvPr>
          <p:cNvGrpSpPr/>
          <p:nvPr/>
        </p:nvGrpSpPr>
        <p:grpSpPr>
          <a:xfrm>
            <a:off x="7999534" y="3038914"/>
            <a:ext cx="539175" cy="1621261"/>
            <a:chOff x="8032460" y="2467732"/>
            <a:chExt cx="1235651" cy="3715513"/>
          </a:xfrm>
          <a:solidFill>
            <a:schemeClr val="accent4">
              <a:lumMod val="60000"/>
              <a:lumOff val="40000"/>
            </a:schemeClr>
          </a:solidFill>
        </p:grpSpPr>
        <p:sp>
          <p:nvSpPr>
            <p:cNvPr id="66" name="Round Same Side Corner Rectangle 31">
              <a:extLst>
                <a:ext uri="{FF2B5EF4-FFF2-40B4-BE49-F238E27FC236}">
                  <a16:creationId xmlns:a16="http://schemas.microsoft.com/office/drawing/2014/main" id="{A5561594-8A42-0F98-DF97-AC64722A669B}"/>
                </a:ext>
              </a:extLst>
            </p:cNvPr>
            <p:cNvSpPr/>
            <p:nvPr/>
          </p:nvSpPr>
          <p:spPr>
            <a:xfrm>
              <a:off x="8032460" y="3981058"/>
              <a:ext cx="1235651" cy="220218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7" name="Oval 66">
              <a:extLst>
                <a:ext uri="{FF2B5EF4-FFF2-40B4-BE49-F238E27FC236}">
                  <a16:creationId xmlns:a16="http://schemas.microsoft.com/office/drawing/2014/main" id="{2BE9D7CF-9D33-3DBB-DB10-0CA4403AA745}"/>
                </a:ext>
              </a:extLst>
            </p:cNvPr>
            <p:cNvSpPr/>
            <p:nvPr/>
          </p:nvSpPr>
          <p:spPr>
            <a:xfrm>
              <a:off x="8032460" y="2467732"/>
              <a:ext cx="1235651"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68" name="Group 67">
            <a:extLst>
              <a:ext uri="{FF2B5EF4-FFF2-40B4-BE49-F238E27FC236}">
                <a16:creationId xmlns:a16="http://schemas.microsoft.com/office/drawing/2014/main" id="{9514A9D3-F284-2F46-4E73-17522A866A19}"/>
              </a:ext>
            </a:extLst>
          </p:cNvPr>
          <p:cNvGrpSpPr/>
          <p:nvPr/>
        </p:nvGrpSpPr>
        <p:grpSpPr>
          <a:xfrm>
            <a:off x="9681702" y="2826205"/>
            <a:ext cx="539176" cy="1833970"/>
            <a:chOff x="9771853" y="1980257"/>
            <a:chExt cx="1235652" cy="4202988"/>
          </a:xfrm>
          <a:solidFill>
            <a:schemeClr val="accent4">
              <a:lumMod val="60000"/>
              <a:lumOff val="40000"/>
            </a:schemeClr>
          </a:solidFill>
        </p:grpSpPr>
        <p:sp>
          <p:nvSpPr>
            <p:cNvPr id="69" name="Round Same Side Corner Rectangle 31">
              <a:extLst>
                <a:ext uri="{FF2B5EF4-FFF2-40B4-BE49-F238E27FC236}">
                  <a16:creationId xmlns:a16="http://schemas.microsoft.com/office/drawing/2014/main" id="{604BF3BD-4D92-9D10-8959-08ED42BFA4DB}"/>
                </a:ext>
              </a:extLst>
            </p:cNvPr>
            <p:cNvSpPr/>
            <p:nvPr/>
          </p:nvSpPr>
          <p:spPr>
            <a:xfrm>
              <a:off x="9771853" y="3488833"/>
              <a:ext cx="1235652" cy="269441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0" name="Oval 69">
              <a:extLst>
                <a:ext uri="{FF2B5EF4-FFF2-40B4-BE49-F238E27FC236}">
                  <a16:creationId xmlns:a16="http://schemas.microsoft.com/office/drawing/2014/main" id="{064FBB64-CC16-EAAA-0D31-0FE43A47F30E}"/>
                </a:ext>
              </a:extLst>
            </p:cNvPr>
            <p:cNvSpPr/>
            <p:nvPr/>
          </p:nvSpPr>
          <p:spPr>
            <a:xfrm>
              <a:off x="9771853" y="1980257"/>
              <a:ext cx="1235652"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71" name="Group 70">
            <a:extLst>
              <a:ext uri="{FF2B5EF4-FFF2-40B4-BE49-F238E27FC236}">
                <a16:creationId xmlns:a16="http://schemas.microsoft.com/office/drawing/2014/main" id="{99F873B7-D107-EE94-4110-9A54BF522E28}"/>
              </a:ext>
            </a:extLst>
          </p:cNvPr>
          <p:cNvGrpSpPr/>
          <p:nvPr/>
        </p:nvGrpSpPr>
        <p:grpSpPr>
          <a:xfrm>
            <a:off x="822628" y="3796513"/>
            <a:ext cx="542698" cy="801120"/>
            <a:chOff x="1163997" y="4347283"/>
            <a:chExt cx="1243724" cy="1835962"/>
          </a:xfrm>
          <a:solidFill>
            <a:schemeClr val="accent4">
              <a:lumMod val="60000"/>
              <a:lumOff val="40000"/>
            </a:schemeClr>
          </a:solidFill>
        </p:grpSpPr>
        <p:sp>
          <p:nvSpPr>
            <p:cNvPr id="72" name="Oval 71">
              <a:extLst>
                <a:ext uri="{FF2B5EF4-FFF2-40B4-BE49-F238E27FC236}">
                  <a16:creationId xmlns:a16="http://schemas.microsoft.com/office/drawing/2014/main" id="{67C65953-3DF1-27EB-8CA9-8F65F6A6CF05}"/>
                </a:ext>
              </a:extLst>
            </p:cNvPr>
            <p:cNvSpPr/>
            <p:nvPr/>
          </p:nvSpPr>
          <p:spPr>
            <a:xfrm>
              <a:off x="1172071" y="4347283"/>
              <a:ext cx="1235650" cy="1235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3" name="Round Same Side Corner Rectangle 31">
              <a:extLst>
                <a:ext uri="{FF2B5EF4-FFF2-40B4-BE49-F238E27FC236}">
                  <a16:creationId xmlns:a16="http://schemas.microsoft.com/office/drawing/2014/main" id="{BAEE446F-E4D8-A87A-C4A7-8C94985A4637}"/>
                </a:ext>
              </a:extLst>
            </p:cNvPr>
            <p:cNvSpPr/>
            <p:nvPr/>
          </p:nvSpPr>
          <p:spPr>
            <a:xfrm>
              <a:off x="1163997" y="5793519"/>
              <a:ext cx="1221761" cy="38972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74" name="TextBox 73">
            <a:extLst>
              <a:ext uri="{FF2B5EF4-FFF2-40B4-BE49-F238E27FC236}">
                <a16:creationId xmlns:a16="http://schemas.microsoft.com/office/drawing/2014/main" id="{6D3AE942-64FC-F849-35B9-9C752B153A3C}"/>
              </a:ext>
            </a:extLst>
          </p:cNvPr>
          <p:cNvSpPr txBox="1"/>
          <p:nvPr/>
        </p:nvSpPr>
        <p:spPr>
          <a:xfrm>
            <a:off x="569121" y="5005845"/>
            <a:ext cx="1042743" cy="863570"/>
          </a:xfrm>
          <a:prstGeom prst="rect">
            <a:avLst/>
          </a:prstGeom>
          <a:noFill/>
        </p:spPr>
        <p:txBody>
          <a:bodyPr wrap="square">
            <a:spAutoFit/>
          </a:bodyPr>
          <a:lstStyle/>
          <a:p>
            <a:pPr lvl="0" algn="ctr" rtl="1">
              <a:lnSpc>
                <a:spcPct val="107000"/>
              </a:lnSpc>
              <a:tabLst>
                <a:tab pos="457200" algn="l"/>
              </a:tabLst>
            </a:pPr>
            <a:r>
              <a:rPr lang="ar-SA" sz="1600" b="1" dirty="0">
                <a:effectLst/>
                <a:latin typeface="Calibri" panose="020F0502020204030204" pitchFamily="34" charset="0"/>
                <a:cs typeface="Calibri" panose="020F0502020204030204" pitchFamily="34" charset="0"/>
              </a:rPr>
              <a:t>مرحلة الرضاعة</a:t>
            </a:r>
            <a:endParaRPr lang="en-GB" sz="1600" b="1" dirty="0">
              <a:effectLst/>
              <a:latin typeface="Calibri" panose="020F0502020204030204" pitchFamily="34" charset="0"/>
              <a:cs typeface="Calibri" panose="020F0502020204030204" pitchFamily="34" charset="0"/>
            </a:endParaRPr>
          </a:p>
          <a:p>
            <a:pPr lvl="0" algn="ctr" rtl="1">
              <a:lnSpc>
                <a:spcPct val="107000"/>
              </a:lnSpc>
              <a:tabLst>
                <a:tab pos="457200" algn="l"/>
              </a:tabLst>
            </a:pPr>
            <a:r>
              <a:rPr lang="ar-SA" sz="1600" dirty="0">
                <a:effectLst/>
                <a:latin typeface="Calibri" panose="020F0502020204030204" pitchFamily="34" charset="0"/>
                <a:cs typeface="Calibri" panose="020F0502020204030204" pitchFamily="34" charset="0"/>
              </a:rPr>
              <a:t>٠-١٨</a:t>
            </a:r>
            <a:r>
              <a:rPr lang="en-GB" sz="1600" dirty="0">
                <a:effectLst/>
                <a:latin typeface="Calibri" panose="020F0502020204030204" pitchFamily="34" charset="0"/>
                <a:cs typeface="Calibri" panose="020F0502020204030204" pitchFamily="34" charset="0"/>
              </a:rPr>
              <a:t> شهرًا</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75" name="TextBox 74">
            <a:extLst>
              <a:ext uri="{FF2B5EF4-FFF2-40B4-BE49-F238E27FC236}">
                <a16:creationId xmlns:a16="http://schemas.microsoft.com/office/drawing/2014/main" id="{E9AA7A31-0DEE-DCC0-6D52-D8E374E6BBC3}"/>
              </a:ext>
            </a:extLst>
          </p:cNvPr>
          <p:cNvSpPr txBox="1"/>
          <p:nvPr/>
        </p:nvSpPr>
        <p:spPr>
          <a:xfrm>
            <a:off x="1483219" y="5005845"/>
            <a:ext cx="1065990" cy="863570"/>
          </a:xfrm>
          <a:prstGeom prst="rect">
            <a:avLst/>
          </a:prstGeom>
          <a:noFill/>
        </p:spPr>
        <p:txBody>
          <a:bodyPr wrap="square">
            <a:spAutoFit/>
          </a:bodyPr>
          <a:lstStyle/>
          <a:p>
            <a:pPr lvl="0" algn="ctr" rtl="1">
              <a:lnSpc>
                <a:spcPct val="107000"/>
              </a:lnSpc>
              <a:tabLst>
                <a:tab pos="457200" algn="l"/>
              </a:tabLst>
            </a:pPr>
            <a:r>
              <a:rPr lang="en-GB" sz="1600" b="1" dirty="0">
                <a:effectLst/>
                <a:latin typeface="Calibri" panose="020F0502020204030204" pitchFamily="34" charset="0"/>
                <a:cs typeface="Calibri" panose="020F0502020204030204" pitchFamily="34" charset="0"/>
              </a:rPr>
              <a:t>طفل صغير</a:t>
            </a:r>
          </a:p>
          <a:p>
            <a:pPr lvl="0" algn="ctr" rtl="1">
              <a:lnSpc>
                <a:spcPct val="107000"/>
              </a:lnSpc>
              <a:tabLst>
                <a:tab pos="457200" algn="l"/>
              </a:tabLst>
            </a:pPr>
            <a:r>
              <a:rPr lang="ar-SA" sz="1600" dirty="0">
                <a:effectLst/>
                <a:latin typeface="Calibri" panose="020F0502020204030204" pitchFamily="34" charset="0"/>
                <a:cs typeface="Calibri" panose="020F0502020204030204" pitchFamily="34" charset="0"/>
              </a:rPr>
              <a:t>١٨ شهر-٣</a:t>
            </a:r>
            <a:r>
              <a:rPr lang="en-GB" sz="1600" dirty="0">
                <a:effectLst/>
                <a:latin typeface="Calibri" panose="020F0502020204030204" pitchFamily="34" charset="0"/>
                <a:cs typeface="Calibri" panose="020F0502020204030204" pitchFamily="34" charset="0"/>
              </a:rPr>
              <a:t> سنوات</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76" name="TextBox 75">
            <a:extLst>
              <a:ext uri="{FF2B5EF4-FFF2-40B4-BE49-F238E27FC236}">
                <a16:creationId xmlns:a16="http://schemas.microsoft.com/office/drawing/2014/main" id="{21A1C3E3-D7B5-2C04-6968-F9AAA05D7DBA}"/>
              </a:ext>
            </a:extLst>
          </p:cNvPr>
          <p:cNvSpPr txBox="1"/>
          <p:nvPr/>
        </p:nvSpPr>
        <p:spPr>
          <a:xfrm>
            <a:off x="2661956" y="5005845"/>
            <a:ext cx="1092654" cy="863570"/>
          </a:xfrm>
          <a:prstGeom prst="rect">
            <a:avLst/>
          </a:prstGeom>
          <a:noFill/>
        </p:spPr>
        <p:txBody>
          <a:bodyPr wrap="square">
            <a:spAutoFit/>
          </a:bodyPr>
          <a:lstStyle/>
          <a:p>
            <a:pPr lvl="0" algn="ctr" rtl="1">
              <a:lnSpc>
                <a:spcPct val="107000"/>
              </a:lnSpc>
              <a:tabLst>
                <a:tab pos="457200" algn="l"/>
              </a:tabLst>
            </a:pPr>
            <a:r>
              <a:rPr lang="en-GB" sz="1600" b="1" dirty="0">
                <a:effectLst/>
                <a:latin typeface="Calibri" panose="020F0502020204030204" pitchFamily="34" charset="0"/>
                <a:cs typeface="Calibri" panose="020F0502020204030204" pitchFamily="34" charset="0"/>
              </a:rPr>
              <a:t>الطفولة المبكرة</a:t>
            </a:r>
          </a:p>
          <a:p>
            <a:pPr lvl="0" algn="ctr" rtl="1">
              <a:lnSpc>
                <a:spcPct val="107000"/>
              </a:lnSpc>
              <a:tabLst>
                <a:tab pos="457200" algn="l"/>
              </a:tabLst>
            </a:pPr>
            <a:r>
              <a:rPr lang="ar-SA" sz="1600" dirty="0">
                <a:effectLst/>
                <a:latin typeface="Calibri" panose="020F0502020204030204" pitchFamily="34" charset="0"/>
                <a:cs typeface="Calibri" panose="020F0502020204030204" pitchFamily="34" charset="0"/>
              </a:rPr>
              <a:t>٣-٥ </a:t>
            </a:r>
            <a:r>
              <a:rPr lang="en-GB" sz="1600" dirty="0" err="1">
                <a:effectLst/>
                <a:latin typeface="Calibri" panose="020F0502020204030204" pitchFamily="34" charset="0"/>
                <a:cs typeface="Calibri" panose="020F0502020204030204" pitchFamily="34" charset="0"/>
              </a:rPr>
              <a:t>سن</a:t>
            </a:r>
            <a:r>
              <a:rPr lang="ar-SA" sz="1600" dirty="0">
                <a:effectLst/>
                <a:latin typeface="Calibri" panose="020F0502020204030204" pitchFamily="34" charset="0"/>
                <a:cs typeface="Calibri" panose="020F0502020204030204" pitchFamily="34" charset="0"/>
              </a:rPr>
              <a:t>وات</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77" name="TextBox 76">
            <a:extLst>
              <a:ext uri="{FF2B5EF4-FFF2-40B4-BE49-F238E27FC236}">
                <a16:creationId xmlns:a16="http://schemas.microsoft.com/office/drawing/2014/main" id="{793FDACA-67AF-8B95-8CC4-3AD22451B5D7}"/>
              </a:ext>
            </a:extLst>
          </p:cNvPr>
          <p:cNvSpPr txBox="1"/>
          <p:nvPr/>
        </p:nvSpPr>
        <p:spPr>
          <a:xfrm>
            <a:off x="4563310" y="5005845"/>
            <a:ext cx="1831767" cy="607539"/>
          </a:xfrm>
          <a:prstGeom prst="rect">
            <a:avLst/>
          </a:prstGeom>
          <a:noFill/>
        </p:spPr>
        <p:txBody>
          <a:bodyPr wrap="square">
            <a:spAutoFit/>
          </a:bodyPr>
          <a:lstStyle/>
          <a:p>
            <a:pPr lvl="0" algn="ctr" rtl="1">
              <a:lnSpc>
                <a:spcPct val="107000"/>
              </a:lnSpc>
              <a:tabLst>
                <a:tab pos="457200" algn="l"/>
              </a:tabLst>
            </a:pPr>
            <a:r>
              <a:rPr lang="en-GB" sz="1600" b="1" dirty="0">
                <a:effectLst/>
                <a:latin typeface="Calibri" panose="020F0502020204030204" pitchFamily="34" charset="0"/>
                <a:cs typeface="Calibri" panose="020F0502020204030204" pitchFamily="34" charset="0"/>
              </a:rPr>
              <a:t>الطفولة</a:t>
            </a:r>
            <a:r>
              <a:rPr lang="ar-SA" sz="1600" b="1" dirty="0">
                <a:effectLst/>
                <a:latin typeface="Calibri" panose="020F0502020204030204" pitchFamily="34" charset="0"/>
                <a:cs typeface="Calibri" panose="020F0502020204030204" pitchFamily="34" charset="0"/>
              </a:rPr>
              <a:t> المتوسطة</a:t>
            </a:r>
            <a:endParaRPr lang="en-GB" sz="1600" b="1" dirty="0">
              <a:effectLst/>
              <a:latin typeface="Calibri" panose="020F0502020204030204" pitchFamily="34" charset="0"/>
              <a:cs typeface="Calibri" panose="020F0502020204030204" pitchFamily="34" charset="0"/>
            </a:endParaRPr>
          </a:p>
          <a:p>
            <a:pPr lvl="0" algn="ctr" rtl="1">
              <a:lnSpc>
                <a:spcPct val="107000"/>
              </a:lnSpc>
              <a:tabLst>
                <a:tab pos="457200" algn="l"/>
              </a:tabLst>
            </a:pPr>
            <a:r>
              <a:rPr lang="ar-SA" sz="1600" dirty="0">
                <a:effectLst/>
                <a:latin typeface="Calibri" panose="020F0502020204030204" pitchFamily="34" charset="0"/>
                <a:cs typeface="Calibri" panose="020F0502020204030204" pitchFamily="34" charset="0"/>
              </a:rPr>
              <a:t>٦-١١ </a:t>
            </a:r>
            <a:r>
              <a:rPr lang="en-GB" sz="1600" dirty="0">
                <a:effectLst/>
                <a:latin typeface="Calibri" panose="020F0502020204030204" pitchFamily="34" charset="0"/>
                <a:cs typeface="Calibri" panose="020F0502020204030204" pitchFamily="34" charset="0"/>
              </a:rPr>
              <a:t> سنة</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78" name="TextBox 77">
            <a:extLst>
              <a:ext uri="{FF2B5EF4-FFF2-40B4-BE49-F238E27FC236}">
                <a16:creationId xmlns:a16="http://schemas.microsoft.com/office/drawing/2014/main" id="{26E186A3-2FC7-B5A1-DE01-9CA5B2A79505}"/>
              </a:ext>
            </a:extLst>
          </p:cNvPr>
          <p:cNvSpPr txBox="1"/>
          <p:nvPr/>
        </p:nvSpPr>
        <p:spPr>
          <a:xfrm>
            <a:off x="7324805" y="5005845"/>
            <a:ext cx="1727795" cy="607539"/>
          </a:xfrm>
          <a:prstGeom prst="rect">
            <a:avLst/>
          </a:prstGeom>
          <a:noFill/>
        </p:spPr>
        <p:txBody>
          <a:bodyPr wrap="square">
            <a:spAutoFit/>
          </a:bodyPr>
          <a:lstStyle/>
          <a:p>
            <a:pPr lvl="0" algn="ctr" rtl="1">
              <a:lnSpc>
                <a:spcPct val="107000"/>
              </a:lnSpc>
              <a:tabLst>
                <a:tab pos="457200" algn="l"/>
              </a:tabLst>
            </a:pPr>
            <a:r>
              <a:rPr lang="en-GB" sz="1600" b="1" dirty="0">
                <a:effectLst/>
                <a:latin typeface="Calibri" panose="020F0502020204030204" pitchFamily="34" charset="0"/>
                <a:cs typeface="Calibri" panose="020F0502020204030204" pitchFamily="34" charset="0"/>
              </a:rPr>
              <a:t>المراهقة المبكرة</a:t>
            </a:r>
          </a:p>
          <a:p>
            <a:pPr lvl="0" algn="ctr" rtl="1">
              <a:lnSpc>
                <a:spcPct val="107000"/>
              </a:lnSpc>
              <a:tabLst>
                <a:tab pos="457200" algn="l"/>
              </a:tabLst>
            </a:pPr>
            <a:r>
              <a:rPr lang="ar-SA" sz="1600" dirty="0">
                <a:effectLst/>
                <a:latin typeface="Calibri" panose="020F0502020204030204" pitchFamily="34" charset="0"/>
                <a:cs typeface="Calibri" panose="020F0502020204030204" pitchFamily="34" charset="0"/>
              </a:rPr>
              <a:t>١٢-١٤ </a:t>
            </a:r>
            <a:r>
              <a:rPr lang="en-GB" sz="1600" dirty="0" err="1">
                <a:effectLst/>
                <a:latin typeface="Calibri" panose="020F0502020204030204" pitchFamily="34" charset="0"/>
                <a:cs typeface="Calibri" panose="020F0502020204030204" pitchFamily="34" charset="0"/>
              </a:rPr>
              <a:t>سنة</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915B7846-2AC7-6819-0707-74A9705665B2}"/>
              </a:ext>
            </a:extLst>
          </p:cNvPr>
          <p:cNvSpPr txBox="1"/>
          <p:nvPr/>
        </p:nvSpPr>
        <p:spPr>
          <a:xfrm>
            <a:off x="9190208" y="5005845"/>
            <a:ext cx="1583761" cy="607539"/>
          </a:xfrm>
          <a:prstGeom prst="rect">
            <a:avLst/>
          </a:prstGeom>
          <a:noFill/>
        </p:spPr>
        <p:txBody>
          <a:bodyPr wrap="square">
            <a:spAutoFit/>
          </a:bodyPr>
          <a:lstStyle/>
          <a:p>
            <a:pPr lvl="0" algn="ctr" rtl="1">
              <a:lnSpc>
                <a:spcPct val="107000"/>
              </a:lnSpc>
              <a:tabLst>
                <a:tab pos="457200" algn="l"/>
              </a:tabLst>
            </a:pPr>
            <a:r>
              <a:rPr lang="en-GB" sz="1600" b="1" dirty="0">
                <a:effectLst/>
                <a:latin typeface="Calibri" panose="020F0502020204030204" pitchFamily="34" charset="0"/>
                <a:cs typeface="Calibri" panose="020F0502020204030204" pitchFamily="34" charset="0"/>
              </a:rPr>
              <a:t>مرحلة المراهقة</a:t>
            </a:r>
          </a:p>
          <a:p>
            <a:pPr lvl="0" algn="ctr" rtl="1">
              <a:lnSpc>
                <a:spcPct val="107000"/>
              </a:lnSpc>
              <a:tabLst>
                <a:tab pos="457200" algn="l"/>
              </a:tabLst>
            </a:pPr>
            <a:r>
              <a:rPr lang="ar-SA" sz="1600" dirty="0">
                <a:effectLst/>
                <a:latin typeface="Calibri" panose="020F0502020204030204" pitchFamily="34" charset="0"/>
                <a:cs typeface="Calibri" panose="020F0502020204030204" pitchFamily="34" charset="0"/>
              </a:rPr>
              <a:t>١٥-١٧</a:t>
            </a:r>
            <a:r>
              <a:rPr lang="en-GB" sz="1600" dirty="0" err="1">
                <a:effectLst/>
                <a:latin typeface="Calibri" panose="020F0502020204030204" pitchFamily="34" charset="0"/>
                <a:cs typeface="Calibri" panose="020F0502020204030204" pitchFamily="34" charset="0"/>
              </a:rPr>
              <a:t>سنة</a:t>
            </a:r>
            <a:endParaRPr lang="en-US" sz="1600" dirty="0">
              <a:latin typeface="Calibri" panose="020F0502020204030204" pitchFamily="34" charset="0"/>
              <a:ea typeface="Calibri" panose="020F0502020204030204" pitchFamily="34" charset="0"/>
              <a:cs typeface="Calibri" panose="020F0502020204030204" pitchFamily="34" charset="0"/>
            </a:endParaRPr>
          </a:p>
        </p:txBody>
      </p:sp>
      <p:grpSp>
        <p:nvGrpSpPr>
          <p:cNvPr id="80" name="Group 79">
            <a:extLst>
              <a:ext uri="{FF2B5EF4-FFF2-40B4-BE49-F238E27FC236}">
                <a16:creationId xmlns:a16="http://schemas.microsoft.com/office/drawing/2014/main" id="{0D3E352B-C62D-16C6-5621-08845E7576B9}"/>
              </a:ext>
            </a:extLst>
          </p:cNvPr>
          <p:cNvGrpSpPr/>
          <p:nvPr/>
        </p:nvGrpSpPr>
        <p:grpSpPr>
          <a:xfrm>
            <a:off x="10228983" y="337468"/>
            <a:ext cx="1587872" cy="1368854"/>
            <a:chOff x="10228983" y="337468"/>
            <a:chExt cx="1587872" cy="1368854"/>
          </a:xfrm>
        </p:grpSpPr>
        <p:sp>
          <p:nvSpPr>
            <p:cNvPr id="81" name="Hexagon 80">
              <a:extLst>
                <a:ext uri="{FF2B5EF4-FFF2-40B4-BE49-F238E27FC236}">
                  <a16:creationId xmlns:a16="http://schemas.microsoft.com/office/drawing/2014/main" id="{AFE0D131-39B0-AD47-BA9A-859440F4257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82" name="Group 81">
              <a:extLst>
                <a:ext uri="{FF2B5EF4-FFF2-40B4-BE49-F238E27FC236}">
                  <a16:creationId xmlns:a16="http://schemas.microsoft.com/office/drawing/2014/main" id="{1A2FA1DA-2FD4-CE64-3A6A-ECB928A9A69A}"/>
                </a:ext>
              </a:extLst>
            </p:cNvPr>
            <p:cNvGrpSpPr/>
            <p:nvPr/>
          </p:nvGrpSpPr>
          <p:grpSpPr>
            <a:xfrm>
              <a:off x="10741851" y="707024"/>
              <a:ext cx="562136" cy="634675"/>
              <a:chOff x="760175" y="830141"/>
              <a:chExt cx="867619" cy="979580"/>
            </a:xfrm>
          </p:grpSpPr>
          <p:sp>
            <p:nvSpPr>
              <p:cNvPr id="83" name="Rectangle 82">
                <a:extLst>
                  <a:ext uri="{FF2B5EF4-FFF2-40B4-BE49-F238E27FC236}">
                    <a16:creationId xmlns:a16="http://schemas.microsoft.com/office/drawing/2014/main" id="{CC8A7FEF-9EAA-B4EA-6009-548E6F0FE333}"/>
                  </a:ext>
                </a:extLst>
              </p:cNvPr>
              <p:cNvSpPr/>
              <p:nvPr/>
            </p:nvSpPr>
            <p:spPr>
              <a:xfrm>
                <a:off x="864636" y="830141"/>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600" b="1" dirty="0">
                    <a:latin typeface="Arial" panose="020B0604020202020204" pitchFamily="34" charset="0"/>
                    <a:cs typeface="Arial" panose="020B0604020202020204" pitchFamily="34" charset="0"/>
                  </a:rPr>
                  <a:t>١٣</a:t>
                </a:r>
                <a:endParaRPr lang="en-CA" sz="1600" b="1" dirty="0">
                  <a:latin typeface="Arial" panose="020B0604020202020204" pitchFamily="34" charset="0"/>
                  <a:cs typeface="Arial" panose="020B0604020202020204" pitchFamily="34" charset="0"/>
                </a:endParaRPr>
              </a:p>
            </p:txBody>
          </p:sp>
          <p:sp>
            <p:nvSpPr>
              <p:cNvPr id="84" name="Rectangle 83">
                <a:extLst>
                  <a:ext uri="{FF2B5EF4-FFF2-40B4-BE49-F238E27FC236}">
                    <a16:creationId xmlns:a16="http://schemas.microsoft.com/office/drawing/2014/main" id="{B828A6AF-F2A7-9645-4C38-20D7ACF09425}"/>
                  </a:ext>
                </a:extLst>
              </p:cNvPr>
              <p:cNvSpPr/>
              <p:nvPr/>
            </p:nvSpPr>
            <p:spPr>
              <a:xfrm>
                <a:off x="760175" y="830143"/>
                <a:ext cx="149292" cy="97957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863978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7ADF4-57E5-CAD9-6E75-82A62EDCCD2A}"/>
              </a:ext>
            </a:extLst>
          </p:cNvPr>
          <p:cNvSpPr>
            <a:spLocks noGrp="1"/>
          </p:cNvSpPr>
          <p:nvPr>
            <p:ph type="title"/>
          </p:nvPr>
        </p:nvSpPr>
        <p:spPr/>
        <p:txBody>
          <a:bodyPr/>
          <a:lstStyle/>
          <a:p>
            <a:pPr rtl="1"/>
            <a:r>
              <a:rPr lang="en-GB" dirty="0">
                <a:latin typeface="Calibri" panose="020F0502020204030204" pitchFamily="34" charset="0"/>
                <a:cs typeface="Calibri" panose="020F0502020204030204" pitchFamily="34" charset="0"/>
              </a:rPr>
              <a:t>أهمية التعلق في الطفولة</a:t>
            </a:r>
            <a:endParaRPr lang="en-BE"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286385E-9ED5-E5CA-A163-A02772CBE7CD}"/>
              </a:ext>
            </a:extLst>
          </p:cNvPr>
          <p:cNvSpPr txBox="1"/>
          <p:nvPr/>
        </p:nvSpPr>
        <p:spPr>
          <a:xfrm>
            <a:off x="4465909" y="1770963"/>
            <a:ext cx="4935961" cy="2800767"/>
          </a:xfrm>
          <a:prstGeom prst="rect">
            <a:avLst/>
          </a:prstGeom>
          <a:noFill/>
        </p:spPr>
        <p:txBody>
          <a:bodyPr wrap="square" lIns="91440" tIns="45720" rIns="91440" bIns="45720" rtlCol="0" anchor="t">
            <a:spAutoFit/>
          </a:bodyPr>
          <a:lstStyle/>
          <a:p>
            <a:pPr algn="r" rtl="1"/>
            <a:r>
              <a:rPr lang="ar-SA" sz="2200" b="1" dirty="0">
                <a:effectLst/>
                <a:latin typeface="Calibri" panose="020F0502020204030204" pitchFamily="34" charset="0"/>
                <a:ea typeface="Calibri" panose="020F0502020204030204" pitchFamily="34" charset="0"/>
                <a:cs typeface="Calibri" panose="020F0502020204030204" pitchFamily="34" charset="0"/>
              </a:rPr>
              <a:t>التعلق/الارتباط</a:t>
            </a:r>
            <a:endParaRPr lang="en-GB" sz="2200" b="1" dirty="0">
              <a:effectLst/>
              <a:latin typeface="Calibri" panose="020F0502020204030204" pitchFamily="34" charset="0"/>
              <a:ea typeface="Calibri" panose="020F0502020204030204" pitchFamily="34" charset="0"/>
              <a:cs typeface="Calibri" panose="020F0502020204030204" pitchFamily="34" charset="0"/>
            </a:endParaRPr>
          </a:p>
          <a:p>
            <a:pPr algn="r" rtl="1"/>
            <a:endParaRPr lang="en-GB" sz="2200" dirty="0">
              <a:latin typeface="Calibri" panose="020F0502020204030204" pitchFamily="34" charset="0"/>
              <a:ea typeface="Calibri" panose="020F0502020204030204" pitchFamily="34" charset="0"/>
              <a:cs typeface="Calibri" panose="020F0502020204030204" pitchFamily="34" charset="0"/>
            </a:endParaRPr>
          </a:p>
          <a:p>
            <a:pPr algn="r" rtl="1"/>
            <a:r>
              <a:rPr lang="ar-SA" sz="2200" dirty="0">
                <a:effectLst/>
                <a:latin typeface="Calibri" panose="020F0502020204030204" pitchFamily="34" charset="0"/>
                <a:ea typeface="Calibri" panose="020F0502020204030204" pitchFamily="34" charset="0"/>
                <a:cs typeface="Calibri" panose="020F0502020204030204" pitchFamily="34" charset="0"/>
              </a:rPr>
              <a:t>ه</a:t>
            </a:r>
            <a:r>
              <a:rPr lang="en-GB" sz="2200" dirty="0" err="1">
                <a:effectLst/>
                <a:latin typeface="Calibri" panose="020F0502020204030204" pitchFamily="34" charset="0"/>
                <a:ea typeface="Calibri" panose="020F0502020204030204" pitchFamily="34" charset="0"/>
                <a:cs typeface="Calibri" panose="020F0502020204030204" pitchFamily="34" charset="0"/>
              </a:rPr>
              <a:t>و</a:t>
            </a:r>
            <a:r>
              <a:rPr lang="en-GB" sz="2200" dirty="0">
                <a:effectLst/>
                <a:latin typeface="Calibri" panose="020F0502020204030204" pitchFamily="34" charset="0"/>
                <a:ea typeface="Calibri" panose="020F0502020204030204" pitchFamily="34" charset="0"/>
                <a:cs typeface="Calibri" panose="020F0502020204030204" pitchFamily="34" charset="0"/>
              </a:rPr>
              <a:t> </a:t>
            </a:r>
            <a:r>
              <a:rPr lang="en-GB" sz="2200" dirty="0" err="1">
                <a:effectLst/>
                <a:latin typeface="Calibri" panose="020F0502020204030204" pitchFamily="34" charset="0"/>
                <a:ea typeface="Calibri" panose="020F0502020204030204" pitchFamily="34" charset="0"/>
                <a:cs typeface="Calibri" panose="020F0502020204030204" pitchFamily="34" charset="0"/>
              </a:rPr>
              <a:t>الرابط</a:t>
            </a:r>
            <a:r>
              <a:rPr lang="ar-SA" sz="2200" dirty="0" err="1">
                <a:effectLst/>
                <a:latin typeface="Calibri" panose="020F0502020204030204" pitchFamily="34" charset="0"/>
                <a:ea typeface="Calibri" panose="020F0502020204030204" pitchFamily="34" charset="0"/>
                <a:cs typeface="Calibri" panose="020F0502020204030204" pitchFamily="34" charset="0"/>
              </a:rPr>
              <a:t>ة</a:t>
            </a:r>
            <a:r>
              <a:rPr lang="en-GB" sz="2200" dirty="0">
                <a:effectLst/>
                <a:latin typeface="Calibri" panose="020F0502020204030204" pitchFamily="34" charset="0"/>
                <a:ea typeface="Calibri" panose="020F0502020204030204" pitchFamily="34" charset="0"/>
                <a:cs typeface="Calibri" panose="020F0502020204030204" pitchFamily="34" charset="0"/>
              </a:rPr>
              <a:t> </a:t>
            </a:r>
            <a:r>
              <a:rPr lang="en-GB" sz="2200" dirty="0" err="1">
                <a:effectLst/>
                <a:latin typeface="Calibri" panose="020F0502020204030204" pitchFamily="34" charset="0"/>
                <a:ea typeface="Calibri" panose="020F0502020204030204" pitchFamily="34" charset="0"/>
                <a:cs typeface="Calibri" panose="020F0502020204030204" pitchFamily="34" charset="0"/>
              </a:rPr>
              <a:t>ال</a:t>
            </a:r>
            <a:r>
              <a:rPr lang="ar-SA" sz="2200" dirty="0" err="1">
                <a:effectLst/>
                <a:latin typeface="Calibri" panose="020F0502020204030204" pitchFamily="34" charset="0"/>
                <a:ea typeface="Calibri" panose="020F0502020204030204" pitchFamily="34" charset="0"/>
                <a:cs typeface="Calibri" panose="020F0502020204030204" pitchFamily="34" charset="0"/>
              </a:rPr>
              <a:t>ت</a:t>
            </a:r>
            <a:r>
              <a:rPr lang="en-GB" sz="2200" dirty="0" err="1">
                <a:effectLst/>
                <a:latin typeface="Calibri" panose="020F0502020204030204" pitchFamily="34" charset="0"/>
                <a:ea typeface="Calibri" panose="020F0502020204030204" pitchFamily="34" charset="0"/>
                <a:cs typeface="Calibri" panose="020F0502020204030204" pitchFamily="34" charset="0"/>
              </a:rPr>
              <a:t>ي</a:t>
            </a:r>
            <a:r>
              <a:rPr lang="en-GB" sz="2200" dirty="0">
                <a:effectLst/>
                <a:latin typeface="Calibri" panose="020F0502020204030204" pitchFamily="34" charset="0"/>
                <a:ea typeface="Calibri" panose="020F0502020204030204" pitchFamily="34" charset="0"/>
                <a:cs typeface="Calibri" panose="020F0502020204030204" pitchFamily="34" charset="0"/>
              </a:rPr>
              <a:t> </a:t>
            </a:r>
            <a:r>
              <a:rPr lang="en-GB" sz="2200" dirty="0" err="1">
                <a:effectLst/>
                <a:latin typeface="Calibri" panose="020F0502020204030204" pitchFamily="34" charset="0"/>
                <a:ea typeface="Calibri" panose="020F0502020204030204" pitchFamily="34" charset="0"/>
                <a:cs typeface="Calibri" panose="020F0502020204030204" pitchFamily="34" charset="0"/>
              </a:rPr>
              <a:t>يتم</a:t>
            </a:r>
            <a:r>
              <a:rPr lang="en-GB" sz="2200" dirty="0">
                <a:effectLst/>
                <a:latin typeface="Calibri" panose="020F0502020204030204" pitchFamily="34" charset="0"/>
                <a:ea typeface="Calibri" panose="020F0502020204030204" pitchFamily="34" charset="0"/>
                <a:cs typeface="Calibri" panose="020F0502020204030204" pitchFamily="34" charset="0"/>
              </a:rPr>
              <a:t> </a:t>
            </a:r>
            <a:r>
              <a:rPr lang="en-GB" sz="2200" dirty="0" err="1">
                <a:effectLst/>
                <a:latin typeface="Calibri" panose="020F0502020204030204" pitchFamily="34" charset="0"/>
                <a:ea typeface="Calibri" panose="020F0502020204030204" pitchFamily="34" charset="0"/>
                <a:cs typeface="Calibri" panose="020F0502020204030204" pitchFamily="34" charset="0"/>
              </a:rPr>
              <a:t>إنشاؤه</a:t>
            </a:r>
            <a:r>
              <a:rPr lang="ar-SA" sz="2200" dirty="0" err="1">
                <a:effectLst/>
                <a:latin typeface="Calibri" panose="020F0502020204030204" pitchFamily="34" charset="0"/>
                <a:ea typeface="Calibri" panose="020F0502020204030204" pitchFamily="34" charset="0"/>
                <a:cs typeface="Calibri" panose="020F0502020204030204" pitchFamily="34" charset="0"/>
              </a:rPr>
              <a:t>ا</a:t>
            </a:r>
            <a:r>
              <a:rPr lang="en-GB" sz="2200" dirty="0">
                <a:effectLst/>
                <a:latin typeface="Calibri" panose="020F0502020204030204" pitchFamily="34" charset="0"/>
                <a:ea typeface="Calibri" panose="020F0502020204030204" pitchFamily="34" charset="0"/>
                <a:cs typeface="Calibri" panose="020F0502020204030204" pitchFamily="34" charset="0"/>
              </a:rPr>
              <a:t> </a:t>
            </a:r>
            <a:r>
              <a:rPr lang="en-GB" sz="2200" dirty="0" err="1">
                <a:effectLst/>
                <a:latin typeface="Calibri" panose="020F0502020204030204" pitchFamily="34" charset="0"/>
                <a:ea typeface="Calibri" panose="020F0502020204030204" pitchFamily="34" charset="0"/>
                <a:cs typeface="Calibri" panose="020F0502020204030204" pitchFamily="34" charset="0"/>
              </a:rPr>
              <a:t>بين</a:t>
            </a:r>
            <a:r>
              <a:rPr lang="en-GB" sz="2200" dirty="0">
                <a:effectLst/>
                <a:latin typeface="Calibri" panose="020F0502020204030204" pitchFamily="34" charset="0"/>
                <a:ea typeface="Calibri" panose="020F0502020204030204" pitchFamily="34" charset="0"/>
                <a:cs typeface="Calibri" panose="020F0502020204030204" pitchFamily="34" charset="0"/>
              </a:rPr>
              <a:t> </a:t>
            </a:r>
            <a:r>
              <a:rPr lang="en-GB" sz="2200" dirty="0" err="1">
                <a:effectLst/>
                <a:latin typeface="Calibri" panose="020F0502020204030204" pitchFamily="34" charset="0"/>
                <a:ea typeface="Calibri" panose="020F0502020204030204" pitchFamily="34" charset="0"/>
                <a:cs typeface="Calibri" panose="020F0502020204030204" pitchFamily="34" charset="0"/>
              </a:rPr>
              <a:t>مقدمي</a:t>
            </a:r>
            <a:r>
              <a:rPr lang="ar-SA" sz="2200" dirty="0">
                <a:latin typeface="Calibri" panose="020F0502020204030204" pitchFamily="34" charset="0"/>
                <a:ea typeface="Calibri" panose="020F0502020204030204" pitchFamily="34" charset="0"/>
                <a:cs typeface="Calibri" panose="020F0502020204030204" pitchFamily="34" charset="0"/>
              </a:rPr>
              <a:t>/ات</a:t>
            </a:r>
            <a:r>
              <a:rPr lang="en-GB" sz="2200" dirty="0">
                <a:effectLst/>
                <a:latin typeface="Calibri" panose="020F0502020204030204" pitchFamily="34" charset="0"/>
                <a:ea typeface="Calibri" panose="020F0502020204030204" pitchFamily="34" charset="0"/>
                <a:cs typeface="Calibri" panose="020F0502020204030204" pitchFamily="34" charset="0"/>
              </a:rPr>
              <a:t> الرعاية الأساسيين والطفل.</a:t>
            </a:r>
          </a:p>
          <a:p>
            <a:pPr algn="r" rtl="1"/>
            <a:endParaRPr lang="en-GB" sz="2200" dirty="0">
              <a:effectLst/>
              <a:latin typeface="Calibri" panose="020F0502020204030204" pitchFamily="34" charset="0"/>
              <a:ea typeface="Calibri" panose="020F0502020204030204" pitchFamily="34" charset="0"/>
              <a:cs typeface="Calibri" panose="020F0502020204030204" pitchFamily="34" charset="0"/>
            </a:endParaRPr>
          </a:p>
          <a:p>
            <a:pPr algn="r" rtl="1"/>
            <a:r>
              <a:rPr lang="ar-SA" sz="2200" dirty="0">
                <a:effectLst/>
                <a:latin typeface="Calibri" panose="020F0502020204030204" pitchFamily="34" charset="0"/>
                <a:ea typeface="Calibri" panose="020F0502020204030204" pitchFamily="34" charset="0"/>
                <a:cs typeface="Calibri" panose="020F0502020204030204" pitchFamily="34" charset="0"/>
              </a:rPr>
              <a:t>رابط التعلق هذا هو استجابة لمقدم/</a:t>
            </a:r>
            <a:r>
              <a:rPr lang="ar-SA" sz="2200" dirty="0" err="1">
                <a:effectLst/>
                <a:latin typeface="Calibri" panose="020F0502020204030204" pitchFamily="34" charset="0"/>
                <a:ea typeface="Calibri" panose="020F0502020204030204" pitchFamily="34" charset="0"/>
                <a:cs typeface="Calibri" panose="020F0502020204030204" pitchFamily="34" charset="0"/>
              </a:rPr>
              <a:t>ة</a:t>
            </a:r>
            <a:r>
              <a:rPr lang="ar-SA" sz="2200" dirty="0">
                <a:effectLst/>
                <a:latin typeface="Calibri" panose="020F0502020204030204" pitchFamily="34" charset="0"/>
                <a:ea typeface="Calibri" panose="020F0502020204030204" pitchFamily="34" charset="0"/>
                <a:cs typeface="Calibri" panose="020F0502020204030204" pitchFamily="34" charset="0"/>
              </a:rPr>
              <a:t> الرعاية الأساسي/</a:t>
            </a:r>
            <a:r>
              <a:rPr lang="ar-SA" sz="2200" dirty="0" err="1">
                <a:effectLst/>
                <a:latin typeface="Calibri" panose="020F0502020204030204" pitchFamily="34" charset="0"/>
                <a:ea typeface="Calibri" panose="020F0502020204030204" pitchFamily="34" charset="0"/>
                <a:cs typeface="Calibri" panose="020F0502020204030204" pitchFamily="34" charset="0"/>
              </a:rPr>
              <a:t>ة</a:t>
            </a:r>
            <a:r>
              <a:rPr lang="ar-SA" sz="2200" dirty="0">
                <a:effectLst/>
                <a:latin typeface="Calibri" panose="020F0502020204030204" pitchFamily="34" charset="0"/>
                <a:ea typeface="Calibri" panose="020F0502020204030204" pitchFamily="34" charset="0"/>
                <a:cs typeface="Calibri" panose="020F0502020204030204" pitchFamily="34" charset="0"/>
              </a:rPr>
              <a:t> المتاح/</a:t>
            </a:r>
            <a:r>
              <a:rPr lang="ar-SA" sz="2200" dirty="0" err="1">
                <a:effectLst/>
                <a:latin typeface="Calibri" panose="020F0502020204030204" pitchFamily="34" charset="0"/>
                <a:ea typeface="Calibri" panose="020F0502020204030204" pitchFamily="34" charset="0"/>
                <a:cs typeface="Calibri" panose="020F0502020204030204" pitchFamily="34" charset="0"/>
              </a:rPr>
              <a:t>ة</a:t>
            </a:r>
            <a:r>
              <a:rPr lang="ar-SA" sz="2200" dirty="0">
                <a:effectLst/>
                <a:latin typeface="Calibri" panose="020F0502020204030204" pitchFamily="34" charset="0"/>
                <a:ea typeface="Calibri" panose="020F0502020204030204" pitchFamily="34" charset="0"/>
                <a:cs typeface="Calibri" panose="020F0502020204030204" pitchFamily="34" charset="0"/>
              </a:rPr>
              <a:t> للطفل لتوفير السلامة والرعاية، و دعم الطفل.</a:t>
            </a:r>
            <a:r>
              <a:rPr lang="en-GB" sz="2200" dirty="0">
                <a:latin typeface="Calibri" panose="020F0502020204030204" pitchFamily="34" charset="0"/>
                <a:ea typeface="Calibri" panose="020F0502020204030204" pitchFamily="34" charset="0"/>
                <a:cs typeface="Calibri" panose="020F0502020204030204" pitchFamily="34" charset="0"/>
              </a:rPr>
              <a:t>.</a:t>
            </a:r>
            <a:endParaRPr lang="en-BE" sz="22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7" name="Speech Bubble: Rectangle with Corners Rounded 6">
            <a:extLst>
              <a:ext uri="{FF2B5EF4-FFF2-40B4-BE49-F238E27FC236}">
                <a16:creationId xmlns:a16="http://schemas.microsoft.com/office/drawing/2014/main" id="{C194811D-00C4-8C09-EF01-5FA8EE0EA2A2}"/>
              </a:ext>
            </a:extLst>
          </p:cNvPr>
          <p:cNvSpPr/>
          <p:nvPr/>
        </p:nvSpPr>
        <p:spPr>
          <a:xfrm>
            <a:off x="1246909" y="2265218"/>
            <a:ext cx="2784763" cy="2327563"/>
          </a:xfrm>
          <a:prstGeom prst="wedgeRoundRectCallou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sz="2800" dirty="0">
                <a:solidFill>
                  <a:schemeClr val="tx1"/>
                </a:solidFill>
                <a:latin typeface="Calibri" panose="020F0502020204030204" pitchFamily="34" charset="0"/>
                <a:cs typeface="Calibri" panose="020F0502020204030204" pitchFamily="34" charset="0"/>
              </a:rPr>
              <a:t>لماذا التعلق مهم للطفل؟</a:t>
            </a:r>
            <a:endParaRPr lang="en-BE" sz="2800" dirty="0">
              <a:solidFill>
                <a:schemeClr val="tx1"/>
              </a:solidFill>
              <a:latin typeface="Calibri" panose="020F0502020204030204" pitchFamily="34" charset="0"/>
              <a:cs typeface="Calibri" panose="020F0502020204030204" pitchFamily="34" charset="0"/>
            </a:endParaRPr>
          </a:p>
        </p:txBody>
      </p:sp>
      <p:grpSp>
        <p:nvGrpSpPr>
          <p:cNvPr id="13" name="Group 12">
            <a:extLst>
              <a:ext uri="{FF2B5EF4-FFF2-40B4-BE49-F238E27FC236}">
                <a16:creationId xmlns:a16="http://schemas.microsoft.com/office/drawing/2014/main" id="{BF615C30-664F-5830-4507-F91F3A6F9B15}"/>
              </a:ext>
            </a:extLst>
          </p:cNvPr>
          <p:cNvGrpSpPr/>
          <p:nvPr/>
        </p:nvGrpSpPr>
        <p:grpSpPr>
          <a:xfrm>
            <a:off x="9456842" y="3727195"/>
            <a:ext cx="1762961" cy="2366177"/>
            <a:chOff x="5673592" y="7611394"/>
            <a:chExt cx="814830" cy="1093633"/>
          </a:xfrm>
          <a:solidFill>
            <a:schemeClr val="accent4">
              <a:lumMod val="60000"/>
              <a:lumOff val="40000"/>
            </a:schemeClr>
          </a:solidFill>
        </p:grpSpPr>
        <p:sp>
          <p:nvSpPr>
            <p:cNvPr id="14" name="Round Same Side Corner Rectangle 35">
              <a:extLst>
                <a:ext uri="{FF2B5EF4-FFF2-40B4-BE49-F238E27FC236}">
                  <a16:creationId xmlns:a16="http://schemas.microsoft.com/office/drawing/2014/main" id="{DD6C328C-7943-E1E3-9553-E4D47CB77DE4}"/>
                </a:ext>
              </a:extLst>
            </p:cNvPr>
            <p:cNvSpPr/>
            <p:nvPr/>
          </p:nvSpPr>
          <p:spPr>
            <a:xfrm>
              <a:off x="5675993" y="8360881"/>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Oval 14">
              <a:extLst>
                <a:ext uri="{FF2B5EF4-FFF2-40B4-BE49-F238E27FC236}">
                  <a16:creationId xmlns:a16="http://schemas.microsoft.com/office/drawing/2014/main" id="{9734DD72-DFA5-F9D3-75DD-D0D4439472A3}"/>
                </a:ext>
              </a:extLst>
            </p:cNvPr>
            <p:cNvSpPr/>
            <p:nvPr/>
          </p:nvSpPr>
          <p:spPr>
            <a:xfrm>
              <a:off x="5673592" y="7977240"/>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Round Same Side Corner Rectangle 37">
              <a:extLst>
                <a:ext uri="{FF2B5EF4-FFF2-40B4-BE49-F238E27FC236}">
                  <a16:creationId xmlns:a16="http://schemas.microsoft.com/office/drawing/2014/main" id="{343793F3-36EE-DC03-1EC1-F11AE4FA8BC7}"/>
                </a:ext>
              </a:extLst>
            </p:cNvPr>
            <p:cNvSpPr/>
            <p:nvPr/>
          </p:nvSpPr>
          <p:spPr>
            <a:xfrm>
              <a:off x="6163413" y="7995034"/>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 name="Oval 16">
              <a:extLst>
                <a:ext uri="{FF2B5EF4-FFF2-40B4-BE49-F238E27FC236}">
                  <a16:creationId xmlns:a16="http://schemas.microsoft.com/office/drawing/2014/main" id="{34C67B8F-AD09-B055-2F2F-DD015E653504}"/>
                </a:ext>
              </a:extLst>
            </p:cNvPr>
            <p:cNvSpPr/>
            <p:nvPr/>
          </p:nvSpPr>
          <p:spPr>
            <a:xfrm>
              <a:off x="6161012" y="7611394"/>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Round Same Side Corner Rectangle 43">
              <a:extLst>
                <a:ext uri="{FF2B5EF4-FFF2-40B4-BE49-F238E27FC236}">
                  <a16:creationId xmlns:a16="http://schemas.microsoft.com/office/drawing/2014/main" id="{6CE53EF9-5C49-D263-68F2-4963F868B29B}"/>
                </a:ext>
              </a:extLst>
            </p:cNvPr>
            <p:cNvSpPr/>
            <p:nvPr/>
          </p:nvSpPr>
          <p:spPr>
            <a:xfrm rot="12859561">
              <a:off x="6099610" y="8091090"/>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 name="Round Same Side Corner Rectangle 44">
              <a:extLst>
                <a:ext uri="{FF2B5EF4-FFF2-40B4-BE49-F238E27FC236}">
                  <a16:creationId xmlns:a16="http://schemas.microsoft.com/office/drawing/2014/main" id="{3F720FF5-6306-2D1A-2F2F-B55EAF487526}"/>
                </a:ext>
              </a:extLst>
            </p:cNvPr>
            <p:cNvSpPr/>
            <p:nvPr/>
          </p:nvSpPr>
          <p:spPr>
            <a:xfrm rot="14101202">
              <a:off x="5992187" y="8234266"/>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3761087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row: Pentagon 22">
            <a:extLst>
              <a:ext uri="{FF2B5EF4-FFF2-40B4-BE49-F238E27FC236}">
                <a16:creationId xmlns:a16="http://schemas.microsoft.com/office/drawing/2014/main" id="{4769772F-B9D5-A65B-07EB-20DDB541941B}"/>
              </a:ext>
            </a:extLst>
          </p:cNvPr>
          <p:cNvSpPr/>
          <p:nvPr/>
        </p:nvSpPr>
        <p:spPr>
          <a:xfrm rot="5400000">
            <a:off x="7544079" y="1559758"/>
            <a:ext cx="2414456" cy="4396214"/>
          </a:xfrm>
          <a:prstGeom prst="homePlate">
            <a:avLst>
              <a:gd name="adj" fmla="val 1544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Arrow: Pentagon 21">
            <a:extLst>
              <a:ext uri="{FF2B5EF4-FFF2-40B4-BE49-F238E27FC236}">
                <a16:creationId xmlns:a16="http://schemas.microsoft.com/office/drawing/2014/main" id="{34D78665-6F3F-71F1-F22B-6E77B26E3DE7}"/>
              </a:ext>
            </a:extLst>
          </p:cNvPr>
          <p:cNvSpPr/>
          <p:nvPr/>
        </p:nvSpPr>
        <p:spPr>
          <a:xfrm rot="5400000">
            <a:off x="2233465" y="1559758"/>
            <a:ext cx="2414456" cy="4396214"/>
          </a:xfrm>
          <a:prstGeom prst="homePlate">
            <a:avLst>
              <a:gd name="adj" fmla="val 15442"/>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E837ADF4-57E5-CAD9-6E75-82A62EDCCD2A}"/>
              </a:ext>
            </a:extLst>
          </p:cNvPr>
          <p:cNvSpPr>
            <a:spLocks noGrp="1"/>
          </p:cNvSpPr>
          <p:nvPr>
            <p:ph type="title"/>
          </p:nvPr>
        </p:nvSpPr>
        <p:spPr>
          <a:xfrm>
            <a:off x="838200" y="106139"/>
            <a:ext cx="10515600" cy="868968"/>
          </a:xfrm>
        </p:spPr>
        <p:txBody>
          <a:bodyPr/>
          <a:lstStyle/>
          <a:p>
            <a:pPr rtl="1"/>
            <a:r>
              <a:rPr lang="en-GB" dirty="0" err="1">
                <a:latin typeface="Calibri" panose="020F0502020204030204" pitchFamily="34" charset="0"/>
                <a:cs typeface="Calibri" panose="020F0502020204030204" pitchFamily="34" charset="0"/>
              </a:rPr>
              <a:t>أهمية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التعلق</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في</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الطفولة</a:t>
            </a:r>
            <a:endParaRPr lang="en-BE" dirty="0"/>
          </a:p>
        </p:txBody>
      </p:sp>
      <p:sp>
        <p:nvSpPr>
          <p:cNvPr id="3" name="TextBox 2">
            <a:extLst>
              <a:ext uri="{FF2B5EF4-FFF2-40B4-BE49-F238E27FC236}">
                <a16:creationId xmlns:a16="http://schemas.microsoft.com/office/drawing/2014/main" id="{A286385E-9ED5-E5CA-A163-A02772CBE7CD}"/>
              </a:ext>
            </a:extLst>
          </p:cNvPr>
          <p:cNvSpPr txBox="1"/>
          <p:nvPr/>
        </p:nvSpPr>
        <p:spPr>
          <a:xfrm>
            <a:off x="1515351" y="2753651"/>
            <a:ext cx="3774502" cy="2585323"/>
          </a:xfrm>
          <a:prstGeom prst="rect">
            <a:avLst/>
          </a:prstGeom>
          <a:noFill/>
        </p:spPr>
        <p:txBody>
          <a:bodyPr wrap="square" lIns="91440" tIns="45720" rIns="91440" bIns="45720" rtlCol="0" anchor="t">
            <a:spAutoFit/>
          </a:bodyPr>
          <a:lstStyle/>
          <a:p>
            <a:pPr algn="r" rtl="1"/>
            <a:r>
              <a:rPr lang="ar-SA" b="1" dirty="0">
                <a:latin typeface="Calibri" panose="020F0502020204030204" pitchFamily="34" charset="0"/>
                <a:ea typeface="Calibri" panose="020F0502020204030204" pitchFamily="34" charset="0"/>
                <a:cs typeface="Calibri" panose="020F0502020204030204" pitchFamily="34" charset="0"/>
              </a:rPr>
              <a:t>الارتباط الآمن</a:t>
            </a:r>
            <a:endParaRPr lang="en-GB" b="1" dirty="0">
              <a:latin typeface="Calibri" panose="020F0502020204030204" pitchFamily="34" charset="0"/>
              <a:ea typeface="Calibri" panose="020F0502020204030204" pitchFamily="34" charset="0"/>
              <a:cs typeface="Calibri" panose="020F0502020204030204" pitchFamily="34" charset="0"/>
            </a:endParaRPr>
          </a:p>
          <a:p>
            <a:pPr algn="r" rtl="1"/>
            <a:endParaRPr lang="en-GB" dirty="0">
              <a:latin typeface="Calibri" panose="020F0502020204030204" pitchFamily="34" charset="0"/>
              <a:ea typeface="Calibri" panose="020F0502020204030204" pitchFamily="34" charset="0"/>
              <a:cs typeface="Calibri" panose="020F0502020204030204" pitchFamily="34" charset="0"/>
            </a:endParaRPr>
          </a:p>
          <a:p>
            <a:pPr algn="r" rtl="1"/>
            <a:r>
              <a:rPr lang="en-GB" dirty="0">
                <a:latin typeface="Calibri" panose="020F0502020204030204" pitchFamily="34" charset="0"/>
                <a:ea typeface="Calibri" panose="020F0502020204030204" pitchFamily="34" charset="0"/>
                <a:cs typeface="Calibri" panose="020F0502020204030204" pitchFamily="34" charset="0"/>
              </a:rPr>
              <a:t>إذا كان مقدم الرعاية الأساسي متاحًا ويستجيب لاحتياجات </a:t>
            </a:r>
            <a:r>
              <a:rPr lang="en-GB" dirty="0" err="1">
                <a:latin typeface="Calibri" panose="020F0502020204030204" pitchFamily="34" charset="0"/>
                <a:ea typeface="Calibri" panose="020F0502020204030204" pitchFamily="34" charset="0"/>
                <a:cs typeface="Calibri" panose="020F0502020204030204" pitchFamily="34" charset="0"/>
              </a:rPr>
              <a:t>الطفل</a:t>
            </a:r>
            <a:r>
              <a:rPr lang="en-GB" dirty="0">
                <a:latin typeface="Calibri" panose="020F0502020204030204" pitchFamily="34" charset="0"/>
                <a:ea typeface="Calibri" panose="020F0502020204030204" pitchFamily="34" charset="0"/>
                <a:cs typeface="Calibri" panose="020F0502020204030204" pitchFamily="34" charset="0"/>
              </a:rPr>
              <a:t> ،</a:t>
            </a:r>
            <a:r>
              <a:rPr lang="ar-SA" dirty="0">
                <a:latin typeface="Calibri" panose="020F0502020204030204" pitchFamily="34" charset="0"/>
                <a:ea typeface="Calibri" panose="020F0502020204030204" pitchFamily="34" charset="0"/>
                <a:cs typeface="Calibri" panose="020F0502020204030204" pitchFamily="34" charset="0"/>
              </a:rPr>
              <a:t>ويقوم </a:t>
            </a:r>
            <a:r>
              <a:rPr lang="en-GB" dirty="0" err="1">
                <a:latin typeface="Calibri" panose="020F0502020204030204" pitchFamily="34" charset="0"/>
                <a:ea typeface="Calibri" panose="020F0502020204030204" pitchFamily="34" charset="0"/>
                <a:cs typeface="Calibri" panose="020F0502020204030204" pitchFamily="34" charset="0"/>
              </a:rPr>
              <a:t>بتوفير</a:t>
            </a:r>
            <a:r>
              <a:rPr lang="en-GB" dirty="0">
                <a:latin typeface="Calibri" panose="020F0502020204030204" pitchFamily="34" charset="0"/>
                <a:ea typeface="Calibri" panose="020F0502020204030204" pitchFamily="34" charset="0"/>
                <a:cs typeface="Calibri" panose="020F0502020204030204" pitchFamily="34" charset="0"/>
              </a:rPr>
              <a:t> الأمان والرعاية والدعم للطفل</a:t>
            </a:r>
          </a:p>
          <a:p>
            <a:pPr algn="r" rtl="1"/>
            <a:endParaRPr lang="en-GB" dirty="0">
              <a:latin typeface="Arial" panose="020B0604020202020204" pitchFamily="34" charset="0"/>
              <a:ea typeface="Calibri" panose="020F0502020204030204" pitchFamily="34" charset="0"/>
              <a:cs typeface="Arial" panose="020B0604020202020204" pitchFamily="34" charset="0"/>
            </a:endParaRPr>
          </a:p>
          <a:p>
            <a:pPr algn="r" rtl="1"/>
            <a:endParaRPr lang="en-GB" dirty="0">
              <a:latin typeface="Arial" panose="020B0604020202020204" pitchFamily="34" charset="0"/>
              <a:ea typeface="Calibri" panose="020F0502020204030204" pitchFamily="34" charset="0"/>
              <a:cs typeface="Arial" panose="020B0604020202020204" pitchFamily="34" charset="0"/>
            </a:endParaRPr>
          </a:p>
          <a:p>
            <a:pPr algn="r" rtl="1"/>
            <a:endParaRPr lang="en-GB" dirty="0">
              <a:latin typeface="Calibri" panose="020F0502020204030204" pitchFamily="34" charset="0"/>
              <a:ea typeface="Calibri" panose="020F0502020204030204" pitchFamily="34" charset="0"/>
              <a:cs typeface="Calibri" panose="020F0502020204030204" pitchFamily="34" charset="0"/>
            </a:endParaRPr>
          </a:p>
          <a:p>
            <a:pPr algn="r" rtl="1"/>
            <a:r>
              <a:rPr lang="en-GB" b="1" dirty="0">
                <a:latin typeface="Calibri" panose="020F0502020204030204" pitchFamily="34" charset="0"/>
                <a:ea typeface="Calibri" panose="020F0502020204030204" pitchFamily="34" charset="0"/>
                <a:cs typeface="Calibri" panose="020F0502020204030204" pitchFamily="34" charset="0"/>
              </a:rPr>
              <a:t>الارتباط الأمثل للنمو الصحي</a:t>
            </a:r>
          </a:p>
        </p:txBody>
      </p:sp>
      <p:sp>
        <p:nvSpPr>
          <p:cNvPr id="4" name="TextBox 3">
            <a:extLst>
              <a:ext uri="{FF2B5EF4-FFF2-40B4-BE49-F238E27FC236}">
                <a16:creationId xmlns:a16="http://schemas.microsoft.com/office/drawing/2014/main" id="{E343CF1D-4997-24E6-B4B8-4A4B26FCC23B}"/>
              </a:ext>
            </a:extLst>
          </p:cNvPr>
          <p:cNvSpPr txBox="1"/>
          <p:nvPr/>
        </p:nvSpPr>
        <p:spPr>
          <a:xfrm>
            <a:off x="6734169" y="2753650"/>
            <a:ext cx="3896591" cy="2585323"/>
          </a:xfrm>
          <a:prstGeom prst="rect">
            <a:avLst/>
          </a:prstGeom>
          <a:noFill/>
        </p:spPr>
        <p:txBody>
          <a:bodyPr wrap="square" lIns="91440" tIns="45720" rIns="91440" bIns="45720" rtlCol="0" anchor="t">
            <a:spAutoFit/>
          </a:bodyPr>
          <a:lstStyle/>
          <a:p>
            <a:pPr algn="r" rtl="1"/>
            <a:r>
              <a:rPr lang="ar-SA" b="1" dirty="0">
                <a:latin typeface="Calibri" panose="020F0502020204030204" pitchFamily="34" charset="0"/>
                <a:ea typeface="Calibri" panose="020F0502020204030204" pitchFamily="34" charset="0"/>
                <a:cs typeface="Calibri" panose="020F0502020204030204" pitchFamily="34" charset="0"/>
              </a:rPr>
              <a:t>الارتباط</a:t>
            </a:r>
            <a:r>
              <a:rPr lang="en-GB" b="1" dirty="0">
                <a:latin typeface="Calibri" panose="020F0502020204030204" pitchFamily="34" charset="0"/>
                <a:ea typeface="Calibri" panose="020F0502020204030204" pitchFamily="34" charset="0"/>
                <a:cs typeface="Calibri" panose="020F0502020204030204" pitchFamily="34" charset="0"/>
              </a:rPr>
              <a:t> </a:t>
            </a:r>
            <a:r>
              <a:rPr lang="en-GB" b="1" dirty="0" err="1">
                <a:latin typeface="Calibri" panose="020F0502020204030204" pitchFamily="34" charset="0"/>
                <a:ea typeface="Calibri" panose="020F0502020204030204" pitchFamily="34" charset="0"/>
                <a:cs typeface="Calibri" panose="020F0502020204030204" pitchFamily="34" charset="0"/>
              </a:rPr>
              <a:t>غير</a:t>
            </a:r>
            <a:r>
              <a:rPr lang="en-GB" b="1" dirty="0">
                <a:latin typeface="Calibri" panose="020F0502020204030204" pitchFamily="34" charset="0"/>
                <a:ea typeface="Calibri" panose="020F0502020204030204" pitchFamily="34" charset="0"/>
                <a:cs typeface="Calibri" panose="020F0502020204030204" pitchFamily="34" charset="0"/>
              </a:rPr>
              <a:t> </a:t>
            </a:r>
            <a:r>
              <a:rPr lang="ar-SA" b="1" dirty="0">
                <a:latin typeface="Calibri" panose="020F0502020204030204" pitchFamily="34" charset="0"/>
                <a:ea typeface="Calibri" panose="020F0502020204030204" pitchFamily="34" charset="0"/>
                <a:cs typeface="Calibri" panose="020F0502020204030204" pitchFamily="34" charset="0"/>
              </a:rPr>
              <a:t>ال</a:t>
            </a:r>
            <a:r>
              <a:rPr lang="en-GB" b="1" dirty="0" err="1">
                <a:latin typeface="Calibri" panose="020F0502020204030204" pitchFamily="34" charset="0"/>
                <a:ea typeface="Calibri" panose="020F0502020204030204" pitchFamily="34" charset="0"/>
                <a:cs typeface="Calibri" panose="020F0502020204030204" pitchFamily="34" charset="0"/>
              </a:rPr>
              <a:t>آمن</a:t>
            </a:r>
            <a:endParaRPr lang="en-GB" b="1" dirty="0">
              <a:latin typeface="Calibri" panose="020F0502020204030204" pitchFamily="34" charset="0"/>
              <a:ea typeface="Calibri" panose="020F0502020204030204" pitchFamily="34" charset="0"/>
              <a:cs typeface="Calibri" panose="020F0502020204030204" pitchFamily="34" charset="0"/>
            </a:endParaRPr>
          </a:p>
          <a:p>
            <a:pPr algn="r" rtl="1"/>
            <a:endParaRPr lang="en-GB" dirty="0">
              <a:latin typeface="Calibri" panose="020F0502020204030204" pitchFamily="34" charset="0"/>
              <a:ea typeface="Calibri" panose="020F0502020204030204" pitchFamily="34" charset="0"/>
              <a:cs typeface="Calibri" panose="020F0502020204030204" pitchFamily="34" charset="0"/>
            </a:endParaRPr>
          </a:p>
          <a:p>
            <a:pPr algn="r" rtl="1"/>
            <a:r>
              <a:rPr lang="en-GB" dirty="0">
                <a:latin typeface="Calibri" panose="020F0502020204030204" pitchFamily="34" charset="0"/>
                <a:ea typeface="Calibri" panose="020F0502020204030204" pitchFamily="34" charset="0"/>
                <a:cs typeface="Calibri" panose="020F0502020204030204" pitchFamily="34" charset="0"/>
              </a:rPr>
              <a:t>إذا كان مقدم الرعاية الأساسي غير قادر على توفير السلامة والأمن للطفل (على سبيل المثال إهمال الطفل أو التصرف بعدوانية </a:t>
            </a:r>
            <a:r>
              <a:rPr lang="en-GB" dirty="0" err="1">
                <a:latin typeface="Calibri" panose="020F0502020204030204" pitchFamily="34" charset="0"/>
                <a:ea typeface="Calibri" panose="020F0502020204030204" pitchFamily="34" charset="0"/>
                <a:cs typeface="Calibri" panose="020F0502020204030204" pitchFamily="34" charset="0"/>
              </a:rPr>
              <a:t>تجاه</a:t>
            </a:r>
            <a:r>
              <a:rPr lang="en-GB" dirty="0">
                <a:latin typeface="Calibri" panose="020F0502020204030204" pitchFamily="34" charset="0"/>
                <a:ea typeface="Calibri" panose="020F0502020204030204" pitchFamily="34" charset="0"/>
                <a:cs typeface="Calibri" panose="020F0502020204030204" pitchFamily="34" charset="0"/>
              </a:rPr>
              <a:t> </a:t>
            </a:r>
            <a:r>
              <a:rPr lang="en-GB" dirty="0" err="1">
                <a:latin typeface="Calibri" panose="020F0502020204030204" pitchFamily="34" charset="0"/>
                <a:ea typeface="Calibri" panose="020F0502020204030204" pitchFamily="34" charset="0"/>
                <a:cs typeface="Calibri" panose="020F0502020204030204" pitchFamily="34" charset="0"/>
              </a:rPr>
              <a:t>الطفل</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endParaRPr lang="en-GB" dirty="0">
              <a:latin typeface="Arial" panose="020B0604020202020204" pitchFamily="34" charset="0"/>
              <a:ea typeface="Calibri" panose="020F0502020204030204" pitchFamily="34" charset="0"/>
              <a:cs typeface="Arial" panose="020B0604020202020204" pitchFamily="34" charset="0"/>
            </a:endParaRPr>
          </a:p>
          <a:p>
            <a:pPr algn="r" rtl="1"/>
            <a:endParaRPr lang="en-GB" dirty="0">
              <a:latin typeface="Arial" panose="020B0604020202020204" pitchFamily="34" charset="0"/>
              <a:ea typeface="Calibri" panose="020F0502020204030204" pitchFamily="34" charset="0"/>
              <a:cs typeface="Arial" panose="020B0604020202020204" pitchFamily="34" charset="0"/>
            </a:endParaRPr>
          </a:p>
          <a:p>
            <a:pPr algn="r" rtl="1"/>
            <a:endParaRPr lang="en-GB" dirty="0">
              <a:latin typeface="Arial" panose="020B0604020202020204" pitchFamily="34" charset="0"/>
              <a:ea typeface="Calibri" panose="020F0502020204030204" pitchFamily="34" charset="0"/>
              <a:cs typeface="Arial" panose="020B0604020202020204" pitchFamily="34" charset="0"/>
            </a:endParaRPr>
          </a:p>
          <a:p>
            <a:pPr algn="r" rtl="1"/>
            <a:r>
              <a:rPr lang="en-GB" b="1" dirty="0">
                <a:latin typeface="Calibri" panose="020F0502020204030204" pitchFamily="34" charset="0"/>
                <a:ea typeface="Calibri" panose="020F0502020204030204" pitchFamily="34" charset="0"/>
                <a:cs typeface="Calibri" panose="020F0502020204030204" pitchFamily="34" charset="0"/>
              </a:rPr>
              <a:t>يؤثر سلبًا على نمو الطفل</a:t>
            </a:r>
            <a:endParaRPr lang="en-BE" sz="1400" b="1" dirty="0">
              <a:latin typeface="Calibri" panose="020F0502020204030204" pitchFamily="34" charset="0"/>
              <a:cs typeface="Calibri" panose="020F0502020204030204" pitchFamily="34" charset="0"/>
            </a:endParaRPr>
          </a:p>
        </p:txBody>
      </p:sp>
      <p:sp>
        <p:nvSpPr>
          <p:cNvPr id="5" name="Oval 4">
            <a:extLst>
              <a:ext uri="{FF2B5EF4-FFF2-40B4-BE49-F238E27FC236}">
                <a16:creationId xmlns:a16="http://schemas.microsoft.com/office/drawing/2014/main" id="{C8EB023D-565C-9B5A-C9AE-C326ADACEC62}"/>
              </a:ext>
            </a:extLst>
          </p:cNvPr>
          <p:cNvSpPr/>
          <p:nvPr/>
        </p:nvSpPr>
        <p:spPr>
          <a:xfrm>
            <a:off x="1486779" y="1574107"/>
            <a:ext cx="647700" cy="6477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400" b="1" dirty="0">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7943A711-69C0-F60B-32F7-70F92931B13D}"/>
              </a:ext>
            </a:extLst>
          </p:cNvPr>
          <p:cNvSpPr/>
          <p:nvPr/>
        </p:nvSpPr>
        <p:spPr>
          <a:xfrm>
            <a:off x="4287129" y="1574107"/>
            <a:ext cx="647700" cy="6477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400" b="1" dirty="0">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A064E218-768F-5460-6DBF-F38312B02192}"/>
              </a:ext>
            </a:extLst>
          </p:cNvPr>
          <p:cNvCxnSpPr>
            <a:cxnSpLocks/>
            <a:stCxn id="5" idx="6"/>
            <a:endCxn id="6" idx="2"/>
          </p:cNvCxnSpPr>
          <p:nvPr/>
        </p:nvCxnSpPr>
        <p:spPr>
          <a:xfrm>
            <a:off x="2134479" y="1897957"/>
            <a:ext cx="2152650" cy="0"/>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350DE13-ADA6-F790-84D1-23D482248068}"/>
              </a:ext>
            </a:extLst>
          </p:cNvPr>
          <p:cNvSpPr/>
          <p:nvPr/>
        </p:nvSpPr>
        <p:spPr>
          <a:xfrm>
            <a:off x="6734169" y="1574106"/>
            <a:ext cx="647700" cy="6477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000" b="1" dirty="0">
              <a:latin typeface="Arial" panose="020B0604020202020204" pitchFamily="34" charset="0"/>
              <a:cs typeface="Arial" panose="020B0604020202020204" pitchFamily="34" charset="0"/>
            </a:endParaRPr>
          </a:p>
        </p:txBody>
      </p:sp>
      <p:sp>
        <p:nvSpPr>
          <p:cNvPr id="12" name="Oval 11">
            <a:extLst>
              <a:ext uri="{FF2B5EF4-FFF2-40B4-BE49-F238E27FC236}">
                <a16:creationId xmlns:a16="http://schemas.microsoft.com/office/drawing/2014/main" id="{8F7BE0F2-9FFE-DAC7-3806-D9F5F07FCE99}"/>
              </a:ext>
            </a:extLst>
          </p:cNvPr>
          <p:cNvSpPr/>
          <p:nvPr/>
        </p:nvSpPr>
        <p:spPr>
          <a:xfrm>
            <a:off x="9534519" y="1574106"/>
            <a:ext cx="647700" cy="6477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000" b="1" dirty="0">
              <a:latin typeface="Arial" panose="020B0604020202020204" pitchFamily="34" charset="0"/>
              <a:cs typeface="Arial" panose="020B0604020202020204" pitchFamily="34" charset="0"/>
            </a:endParaRPr>
          </a:p>
        </p:txBody>
      </p:sp>
      <p:sp>
        <p:nvSpPr>
          <p:cNvPr id="15" name="Freeform: Shape 14">
            <a:extLst>
              <a:ext uri="{FF2B5EF4-FFF2-40B4-BE49-F238E27FC236}">
                <a16:creationId xmlns:a16="http://schemas.microsoft.com/office/drawing/2014/main" id="{96165462-D343-676E-05CB-68DC50BA7DFE}"/>
              </a:ext>
            </a:extLst>
          </p:cNvPr>
          <p:cNvSpPr/>
          <p:nvPr/>
        </p:nvSpPr>
        <p:spPr>
          <a:xfrm>
            <a:off x="7228603" y="1737103"/>
            <a:ext cx="872836" cy="290945"/>
          </a:xfrm>
          <a:custGeom>
            <a:avLst/>
            <a:gdLst>
              <a:gd name="connsiteX0" fmla="*/ 0 w 872836"/>
              <a:gd name="connsiteY0" fmla="*/ 96982 h 290945"/>
              <a:gd name="connsiteX1" fmla="*/ 498764 w 872836"/>
              <a:gd name="connsiteY1" fmla="*/ 0 h 290945"/>
              <a:gd name="connsiteX2" fmla="*/ 872836 w 872836"/>
              <a:gd name="connsiteY2" fmla="*/ 290945 h 290945"/>
            </a:gdLst>
            <a:ahLst/>
            <a:cxnLst>
              <a:cxn ang="0">
                <a:pos x="connsiteX0" y="connsiteY0"/>
              </a:cxn>
              <a:cxn ang="0">
                <a:pos x="connsiteX1" y="connsiteY1"/>
              </a:cxn>
              <a:cxn ang="0">
                <a:pos x="connsiteX2" y="connsiteY2"/>
              </a:cxn>
            </a:cxnLst>
            <a:rect l="l" t="t" r="r" b="b"/>
            <a:pathLst>
              <a:path w="872836" h="290945">
                <a:moveTo>
                  <a:pt x="0" y="96982"/>
                </a:moveTo>
                <a:lnTo>
                  <a:pt x="498764" y="0"/>
                </a:lnTo>
                <a:lnTo>
                  <a:pt x="872836" y="290945"/>
                </a:lnTo>
              </a:path>
            </a:pathLst>
          </a:custGeom>
          <a:noFill/>
          <a:ln w="762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Freeform: Shape 15">
            <a:extLst>
              <a:ext uri="{FF2B5EF4-FFF2-40B4-BE49-F238E27FC236}">
                <a16:creationId xmlns:a16="http://schemas.microsoft.com/office/drawing/2014/main" id="{730F5B38-0912-1C0F-2064-1E65AADE2A9E}"/>
              </a:ext>
            </a:extLst>
          </p:cNvPr>
          <p:cNvSpPr/>
          <p:nvPr/>
        </p:nvSpPr>
        <p:spPr>
          <a:xfrm>
            <a:off x="8311855" y="1778666"/>
            <a:ext cx="803564" cy="207818"/>
          </a:xfrm>
          <a:custGeom>
            <a:avLst/>
            <a:gdLst>
              <a:gd name="connsiteX0" fmla="*/ 0 w 803564"/>
              <a:gd name="connsiteY0" fmla="*/ 207818 h 207818"/>
              <a:gd name="connsiteX1" fmla="*/ 540327 w 803564"/>
              <a:gd name="connsiteY1" fmla="*/ 152400 h 207818"/>
              <a:gd name="connsiteX2" fmla="*/ 803564 w 803564"/>
              <a:gd name="connsiteY2" fmla="*/ 0 h 207818"/>
            </a:gdLst>
            <a:ahLst/>
            <a:cxnLst>
              <a:cxn ang="0">
                <a:pos x="connsiteX0" y="connsiteY0"/>
              </a:cxn>
              <a:cxn ang="0">
                <a:pos x="connsiteX1" y="connsiteY1"/>
              </a:cxn>
              <a:cxn ang="0">
                <a:pos x="connsiteX2" y="connsiteY2"/>
              </a:cxn>
            </a:cxnLst>
            <a:rect l="l" t="t" r="r" b="b"/>
            <a:pathLst>
              <a:path w="803564" h="207818">
                <a:moveTo>
                  <a:pt x="0" y="207818"/>
                </a:moveTo>
                <a:lnTo>
                  <a:pt x="540327" y="152400"/>
                </a:lnTo>
                <a:lnTo>
                  <a:pt x="803564" y="0"/>
                </a:lnTo>
              </a:path>
            </a:pathLst>
          </a:custGeom>
          <a:noFill/>
          <a:ln w="762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cxnSp>
        <p:nvCxnSpPr>
          <p:cNvPr id="18" name="Straight Connector 17">
            <a:extLst>
              <a:ext uri="{FF2B5EF4-FFF2-40B4-BE49-F238E27FC236}">
                <a16:creationId xmlns:a16="http://schemas.microsoft.com/office/drawing/2014/main" id="{2A868535-EE71-3D87-18D7-2616F39FCD01}"/>
              </a:ext>
            </a:extLst>
          </p:cNvPr>
          <p:cNvCxnSpPr>
            <a:cxnSpLocks/>
          </p:cNvCxnSpPr>
          <p:nvPr/>
        </p:nvCxnSpPr>
        <p:spPr>
          <a:xfrm>
            <a:off x="9286869" y="1717961"/>
            <a:ext cx="387927" cy="60705"/>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 name="L-Shape 29">
            <a:extLst>
              <a:ext uri="{FF2B5EF4-FFF2-40B4-BE49-F238E27FC236}">
                <a16:creationId xmlns:a16="http://schemas.microsoft.com/office/drawing/2014/main" id="{C9A47325-64D0-C96B-7446-C37B5905A65E}"/>
              </a:ext>
            </a:extLst>
          </p:cNvPr>
          <p:cNvSpPr/>
          <p:nvPr/>
        </p:nvSpPr>
        <p:spPr>
          <a:xfrm rot="18361091">
            <a:off x="4447007" y="1816209"/>
            <a:ext cx="327944" cy="166899"/>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1" name="L-Shape 30">
            <a:extLst>
              <a:ext uri="{FF2B5EF4-FFF2-40B4-BE49-F238E27FC236}">
                <a16:creationId xmlns:a16="http://schemas.microsoft.com/office/drawing/2014/main" id="{02C3BBE7-2D4A-F1D0-2A76-7B43B9B0F6E3}"/>
              </a:ext>
            </a:extLst>
          </p:cNvPr>
          <p:cNvSpPr/>
          <p:nvPr/>
        </p:nvSpPr>
        <p:spPr>
          <a:xfrm rot="18361091">
            <a:off x="1646657" y="1816209"/>
            <a:ext cx="327944" cy="166899"/>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2" name="Plus Sign 31">
            <a:extLst>
              <a:ext uri="{FF2B5EF4-FFF2-40B4-BE49-F238E27FC236}">
                <a16:creationId xmlns:a16="http://schemas.microsoft.com/office/drawing/2014/main" id="{8B57B8AA-011F-D612-67F4-A55C074114B9}"/>
              </a:ext>
            </a:extLst>
          </p:cNvPr>
          <p:cNvSpPr/>
          <p:nvPr/>
        </p:nvSpPr>
        <p:spPr>
          <a:xfrm rot="2700000">
            <a:off x="6840487" y="1675213"/>
            <a:ext cx="449570" cy="459990"/>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3" name="Plus Sign 32">
            <a:extLst>
              <a:ext uri="{FF2B5EF4-FFF2-40B4-BE49-F238E27FC236}">
                <a16:creationId xmlns:a16="http://schemas.microsoft.com/office/drawing/2014/main" id="{68B5B548-F6E4-DD8B-68E0-E3D59014F910}"/>
              </a:ext>
            </a:extLst>
          </p:cNvPr>
          <p:cNvSpPr/>
          <p:nvPr/>
        </p:nvSpPr>
        <p:spPr>
          <a:xfrm rot="2700000">
            <a:off x="9645382" y="1675213"/>
            <a:ext cx="449570" cy="459990"/>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Tree>
    <p:extLst>
      <p:ext uri="{BB962C8B-B14F-4D97-AF65-F5344CB8AC3E}">
        <p14:creationId xmlns:p14="http://schemas.microsoft.com/office/powerpoint/2010/main" val="4140529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F134A-78EE-4C3E-D1F5-A2C9F353513F}"/>
              </a:ext>
            </a:extLst>
          </p:cNvPr>
          <p:cNvSpPr>
            <a:spLocks noGrp="1"/>
          </p:cNvSpPr>
          <p:nvPr>
            <p:ph type="title"/>
          </p:nvPr>
        </p:nvSpPr>
        <p:spPr/>
        <p:txBody>
          <a:bodyPr>
            <a:normAutofit/>
          </a:bodyPr>
          <a:lstStyle/>
          <a:p>
            <a:pPr rtl="1"/>
            <a:r>
              <a:rPr lang="en-GB" sz="2800" dirty="0" err="1">
                <a:latin typeface="Calibri" panose="020F0502020204030204" pitchFamily="34" charset="0"/>
                <a:cs typeface="Calibri" panose="020F0502020204030204" pitchFamily="34" charset="0"/>
              </a:rPr>
              <a:t>نشاط</a:t>
            </a:r>
            <a:r>
              <a:rPr lang="ar-SA" sz="2800" dirty="0">
                <a:latin typeface="Calibri" panose="020F0502020204030204" pitchFamily="34" charset="0"/>
                <a:cs typeface="Calibri" panose="020F0502020204030204" pitchFamily="34" charset="0"/>
              </a:rPr>
              <a:t> مطابقة مصطلحات </a:t>
            </a:r>
            <a:r>
              <a:rPr lang="en-GB" sz="2800" dirty="0" err="1">
                <a:latin typeface="Calibri" panose="020F0502020204030204" pitchFamily="34" charset="0"/>
                <a:cs typeface="Calibri" panose="020F0502020204030204" pitchFamily="34" charset="0"/>
              </a:rPr>
              <a:t>الصحة</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a:t>
            </a:r>
            <a:r>
              <a:rPr lang="ar-SA" sz="2800" dirty="0">
                <a:latin typeface="Calibri" panose="020F0502020204030204" pitchFamily="34" charset="0"/>
                <a:cs typeface="Calibri" panose="020F0502020204030204" pitchFamily="34" charset="0"/>
              </a:rPr>
              <a:t>نفسية</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والدعم</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النفسي</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الاجتماعي</a:t>
            </a:r>
            <a:r>
              <a:rPr lang="en-GB" sz="2800" dirty="0">
                <a:latin typeface="Calibri" panose="020F0502020204030204" pitchFamily="34" charset="0"/>
                <a:cs typeface="Calibri" panose="020F0502020204030204" pitchFamily="34" charset="0"/>
              </a:rPr>
              <a:t> </a:t>
            </a:r>
            <a:endParaRPr lang="en-BE" sz="2800"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FF16BD49-E351-CFC2-75D0-481C1BE1537E}"/>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3B16577A-B189-7FB2-AC6C-CE74F1F04D6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6" name="Group 5">
              <a:extLst>
                <a:ext uri="{FF2B5EF4-FFF2-40B4-BE49-F238E27FC236}">
                  <a16:creationId xmlns:a16="http://schemas.microsoft.com/office/drawing/2014/main" id="{72CBFE8B-EB8D-58C4-8206-6791E97021CF}"/>
                </a:ext>
              </a:extLst>
            </p:cNvPr>
            <p:cNvGrpSpPr/>
            <p:nvPr/>
          </p:nvGrpSpPr>
          <p:grpSpPr>
            <a:xfrm>
              <a:off x="10621771" y="762700"/>
              <a:ext cx="562136" cy="634675"/>
              <a:chOff x="760175" y="830142"/>
              <a:chExt cx="867619" cy="979579"/>
            </a:xfrm>
          </p:grpSpPr>
          <p:sp>
            <p:nvSpPr>
              <p:cNvPr id="21" name="Rectangle 20">
                <a:extLst>
                  <a:ext uri="{FF2B5EF4-FFF2-40B4-BE49-F238E27FC236}">
                    <a16:creationId xmlns:a16="http://schemas.microsoft.com/office/drawing/2014/main" id="{7A74D43E-2710-CCCA-C10C-2C574BB53F86}"/>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٦١</a:t>
                </a:r>
                <a:endParaRPr lang="en-CA" b="1" dirty="0">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C13C9255-8744-86C7-E37A-311A701592E7}"/>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7" name="Group 16">
              <a:extLst>
                <a:ext uri="{FF2B5EF4-FFF2-40B4-BE49-F238E27FC236}">
                  <a16:creationId xmlns:a16="http://schemas.microsoft.com/office/drawing/2014/main" id="{D788ED4D-1EC6-C79D-7A1A-5B55AEB70E4B}"/>
                </a:ext>
              </a:extLst>
            </p:cNvPr>
            <p:cNvGrpSpPr/>
            <p:nvPr/>
          </p:nvGrpSpPr>
          <p:grpSpPr>
            <a:xfrm>
              <a:off x="11325415" y="762701"/>
              <a:ext cx="182192" cy="634674"/>
              <a:chOff x="2121762" y="2323619"/>
              <a:chExt cx="200378" cy="825210"/>
            </a:xfrm>
          </p:grpSpPr>
          <p:sp>
            <p:nvSpPr>
              <p:cNvPr id="19" name="Isosceles Triangle 18">
                <a:extLst>
                  <a:ext uri="{FF2B5EF4-FFF2-40B4-BE49-F238E27FC236}">
                    <a16:creationId xmlns:a16="http://schemas.microsoft.com/office/drawing/2014/main" id="{7D5D9FDA-DD20-F2EC-45A2-2EC8E862ACD4}"/>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 name="Rectangle 19">
                <a:extLst>
                  <a:ext uri="{FF2B5EF4-FFF2-40B4-BE49-F238E27FC236}">
                    <a16:creationId xmlns:a16="http://schemas.microsoft.com/office/drawing/2014/main" id="{A8AF1964-A5D2-DC95-740F-46AD23FBE19E}"/>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D97074DF-19D5-6E0F-E42E-3C96528F90CE}"/>
                  </a:ext>
                </a:extLst>
              </p14:cNvPr>
              <p14:cNvContentPartPr/>
              <p14:nvPr/>
            </p14:nvContentPartPr>
            <p14:xfrm>
              <a:off x="6565179" y="5795309"/>
              <a:ext cx="360" cy="360"/>
            </p14:xfrm>
          </p:contentPart>
        </mc:Choice>
        <mc:Fallback xmlns="">
          <p:pic>
            <p:nvPicPr>
              <p:cNvPr id="23" name="Ink 22">
                <a:extLst>
                  <a:ext uri="{FF2B5EF4-FFF2-40B4-BE49-F238E27FC236}">
                    <a16:creationId xmlns:a16="http://schemas.microsoft.com/office/drawing/2014/main" id="{D97074DF-19D5-6E0F-E42E-3C96528F90CE}"/>
                  </a:ext>
                </a:extLst>
              </p:cNvPr>
              <p:cNvPicPr/>
              <p:nvPr/>
            </p:nvPicPr>
            <p:blipFill>
              <a:blip r:embed="rId4"/>
              <a:stretch>
                <a:fillRect/>
              </a:stretch>
            </p:blipFill>
            <p:spPr>
              <a:xfrm>
                <a:off x="6556179" y="5786309"/>
                <a:ext cx="18000" cy="18000"/>
              </a:xfrm>
              <a:prstGeom prst="rect">
                <a:avLst/>
              </a:prstGeom>
            </p:spPr>
          </p:pic>
        </mc:Fallback>
      </mc:AlternateContent>
      <p:grpSp>
        <p:nvGrpSpPr>
          <p:cNvPr id="24" name="Group 23">
            <a:extLst>
              <a:ext uri="{FF2B5EF4-FFF2-40B4-BE49-F238E27FC236}">
                <a16:creationId xmlns:a16="http://schemas.microsoft.com/office/drawing/2014/main" id="{0107DD2C-6EF1-5EEC-6E36-23AE16165DDE}"/>
              </a:ext>
            </a:extLst>
          </p:cNvPr>
          <p:cNvGrpSpPr/>
          <p:nvPr/>
        </p:nvGrpSpPr>
        <p:grpSpPr>
          <a:xfrm>
            <a:off x="478913" y="1612869"/>
            <a:ext cx="3013710" cy="3726180"/>
            <a:chOff x="481914" y="1446983"/>
            <a:chExt cx="2307006" cy="4205051"/>
          </a:xfrm>
        </p:grpSpPr>
        <p:sp>
          <p:nvSpPr>
            <p:cNvPr id="25" name="TextBox 24">
              <a:extLst>
                <a:ext uri="{FF2B5EF4-FFF2-40B4-BE49-F238E27FC236}">
                  <a16:creationId xmlns:a16="http://schemas.microsoft.com/office/drawing/2014/main" id="{47B8C41D-52C1-B463-DEF1-FF5E646DB010}"/>
                </a:ext>
              </a:extLst>
            </p:cNvPr>
            <p:cNvSpPr txBox="1"/>
            <p:nvPr/>
          </p:nvSpPr>
          <p:spPr>
            <a:xfrm>
              <a:off x="481914" y="1446983"/>
              <a:ext cx="2307006" cy="856787"/>
            </a:xfrm>
            <a:prstGeom prst="rect">
              <a:avLst/>
            </a:prstGeom>
            <a:noFill/>
            <a:ln>
              <a:solidFill>
                <a:schemeClr val="accent4">
                  <a:lumMod val="60000"/>
                  <a:lumOff val="40000"/>
                </a:schemeClr>
              </a:solidFill>
            </a:ln>
          </p:spPr>
          <p:txBody>
            <a:bodyPr wrap="square" anchor="ctr" anchorCtr="0">
              <a:noAutofit/>
            </a:bodyPr>
            <a:lstStyle/>
            <a:p>
              <a:pPr algn="ctr" rtl="1"/>
              <a:r>
                <a:rPr lang="en-US" sz="2000" b="1" dirty="0">
                  <a:latin typeface="Calibri" panose="020F0502020204030204" pitchFamily="34" charset="0"/>
                  <a:ea typeface="Calibri" panose="020F0502020204030204" pitchFamily="34" charset="0"/>
                  <a:cs typeface="Calibri" panose="020F0502020204030204" pitchFamily="34" charset="0"/>
                </a:rPr>
                <a:t>الصحة </a:t>
              </a:r>
              <a:r>
                <a:rPr lang="en-US" sz="2000" b="1" dirty="0" err="1">
                  <a:latin typeface="Calibri" panose="020F0502020204030204" pitchFamily="34" charset="0"/>
                  <a:ea typeface="Calibri" panose="020F0502020204030204" pitchFamily="34" charset="0"/>
                  <a:cs typeface="Calibri" panose="020F0502020204030204" pitchFamily="34" charset="0"/>
                </a:rPr>
                <a:t>النفسية</a:t>
              </a:r>
              <a:r>
                <a:rPr lang="en-US" sz="2000" b="1" dirty="0">
                  <a:latin typeface="Calibri" panose="020F0502020204030204" pitchFamily="34" charset="0"/>
                  <a:ea typeface="Calibri" panose="020F0502020204030204" pitchFamily="34" charset="0"/>
                  <a:cs typeface="Calibri" panose="020F0502020204030204" pitchFamily="34" charset="0"/>
                </a:rPr>
                <a:t> </a:t>
              </a:r>
              <a:r>
                <a:rPr lang="en-US" sz="2000" b="1" dirty="0" err="1">
                  <a:latin typeface="Calibri" panose="020F0502020204030204" pitchFamily="34" charset="0"/>
                  <a:ea typeface="Calibri" panose="020F0502020204030204" pitchFamily="34" charset="0"/>
                  <a:cs typeface="Calibri" panose="020F0502020204030204" pitchFamily="34" charset="0"/>
                </a:rPr>
                <a:t>وا</a:t>
              </a:r>
              <a:r>
                <a:rPr lang="ar-SA" sz="2000" b="1" dirty="0">
                  <a:latin typeface="Calibri" panose="020F0502020204030204" pitchFamily="34" charset="0"/>
                  <a:ea typeface="Calibri" panose="020F0502020204030204" pitchFamily="34" charset="0"/>
                  <a:cs typeface="Calibri" panose="020F0502020204030204" pitchFamily="34" charset="0"/>
                </a:rPr>
                <a:t>لرفاه النفسي </a:t>
              </a:r>
              <a:endParaRPr lang="en-US" sz="2000" b="1" dirty="0">
                <a:latin typeface="Calibri" panose="020F0502020204030204" pitchFamily="34" charset="0"/>
                <a:ea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1A1326D6-B3BC-9396-80EC-7801FD62A07F}"/>
                </a:ext>
              </a:extLst>
            </p:cNvPr>
            <p:cNvSpPr txBox="1"/>
            <p:nvPr/>
          </p:nvSpPr>
          <p:spPr>
            <a:xfrm>
              <a:off x="481914" y="2563071"/>
              <a:ext cx="2307006" cy="856787"/>
            </a:xfrm>
            <a:prstGeom prst="rect">
              <a:avLst/>
            </a:prstGeom>
            <a:noFill/>
            <a:ln>
              <a:solidFill>
                <a:schemeClr val="accent4">
                  <a:lumMod val="60000"/>
                  <a:lumOff val="40000"/>
                </a:schemeClr>
              </a:solidFill>
            </a:ln>
          </p:spPr>
          <p:txBody>
            <a:bodyPr wrap="square" anchor="ctr" anchorCtr="0">
              <a:noAutofit/>
            </a:bodyPr>
            <a:lstStyle/>
            <a:p>
              <a:pPr algn="ctr" rtl="1"/>
              <a:r>
                <a:rPr lang="en-CA" sz="2000" b="1" dirty="0" err="1">
                  <a:effectLst/>
                  <a:latin typeface="Calibri" panose="020F0502020204030204" pitchFamily="34" charset="0"/>
                  <a:ea typeface="Calibri" panose="020F0502020204030204" pitchFamily="34" charset="0"/>
                  <a:cs typeface="Calibri" panose="020F0502020204030204" pitchFamily="34" charset="0"/>
                </a:rPr>
                <a:t>النفسي</a:t>
              </a:r>
              <a:r>
                <a:rPr lang="ar-SA" sz="2000" b="1" dirty="0">
                  <a:effectLst/>
                  <a:latin typeface="Calibri" panose="020F0502020204030204" pitchFamily="34" charset="0"/>
                  <a:ea typeface="Calibri" panose="020F0502020204030204" pitchFamily="34" charset="0"/>
                  <a:cs typeface="Calibri" panose="020F0502020204030204" pitchFamily="34" charset="0"/>
                </a:rPr>
                <a:t> الاجتماعي</a:t>
              </a:r>
              <a:endParaRPr lang="en-CA" sz="2000" b="1"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6990A2B1-0050-CBF6-05BD-F4A849F71283}"/>
                </a:ext>
              </a:extLst>
            </p:cNvPr>
            <p:cNvSpPr txBox="1"/>
            <p:nvPr/>
          </p:nvSpPr>
          <p:spPr>
            <a:xfrm>
              <a:off x="481914" y="3679159"/>
              <a:ext cx="2307006" cy="856787"/>
            </a:xfrm>
            <a:prstGeom prst="rect">
              <a:avLst/>
            </a:prstGeom>
            <a:noFill/>
            <a:ln>
              <a:solidFill>
                <a:schemeClr val="accent4">
                  <a:lumMod val="60000"/>
                  <a:lumOff val="40000"/>
                </a:schemeClr>
              </a:solidFill>
            </a:ln>
          </p:spPr>
          <p:txBody>
            <a:bodyPr wrap="square" anchor="ctr" anchorCtr="0">
              <a:noAutofit/>
            </a:bodyPr>
            <a:lstStyle/>
            <a:p>
              <a:pPr algn="ctr" rtl="1"/>
              <a:r>
                <a:rPr lang="ar-SA" sz="2000" b="1" dirty="0">
                  <a:latin typeface="Calibri" panose="020F0502020204030204" pitchFamily="34" charset="0"/>
                  <a:ea typeface="Calibri" panose="020F0502020204030204" pitchFamily="34" charset="0"/>
                  <a:cs typeface="Calibri" panose="020F0502020204030204" pitchFamily="34" charset="0"/>
                </a:rPr>
                <a:t>ال</a:t>
              </a:r>
              <a:r>
                <a:rPr lang="en-US" sz="2000" b="1" dirty="0" err="1">
                  <a:latin typeface="Calibri" panose="020F0502020204030204" pitchFamily="34" charset="0"/>
                  <a:ea typeface="Calibri" panose="020F0502020204030204" pitchFamily="34" charset="0"/>
                  <a:cs typeface="Calibri" panose="020F0502020204030204" pitchFamily="34" charset="0"/>
                </a:rPr>
                <a:t>صحة</a:t>
              </a:r>
              <a:r>
                <a:rPr lang="en-US" sz="2000" b="1" dirty="0">
                  <a:latin typeface="Calibri" panose="020F0502020204030204" pitchFamily="34" charset="0"/>
                  <a:ea typeface="Calibri" panose="020F0502020204030204" pitchFamily="34" charset="0"/>
                  <a:cs typeface="Calibri" panose="020F0502020204030204" pitchFamily="34" charset="0"/>
                </a:rPr>
                <a:t> </a:t>
              </a:r>
              <a:r>
                <a:rPr lang="en-US" sz="2000" b="1" dirty="0" err="1">
                  <a:latin typeface="Calibri" panose="020F0502020204030204" pitchFamily="34" charset="0"/>
                  <a:ea typeface="Calibri" panose="020F0502020204030204" pitchFamily="34" charset="0"/>
                  <a:cs typeface="Calibri" panose="020F0502020204030204" pitchFamily="34" charset="0"/>
                </a:rPr>
                <a:t>النفسية</a:t>
              </a:r>
              <a:r>
                <a:rPr lang="ar-SA" sz="2000" b="1" dirty="0">
                  <a:latin typeface="Calibri" panose="020F0502020204030204" pitchFamily="34" charset="0"/>
                  <a:ea typeface="Calibri" panose="020F0502020204030204" pitchFamily="34" charset="0"/>
                  <a:cs typeface="Calibri" panose="020F0502020204030204" pitchFamily="34" charset="0"/>
                </a:rPr>
                <a:t> </a:t>
              </a:r>
              <a:r>
                <a:rPr lang="en-US" sz="2000" b="1" dirty="0" err="1">
                  <a:latin typeface="Calibri" panose="020F0502020204030204" pitchFamily="34" charset="0"/>
                  <a:ea typeface="Calibri" panose="020F0502020204030204" pitchFamily="34" charset="0"/>
                  <a:cs typeface="Calibri" panose="020F0502020204030204" pitchFamily="34" charset="0"/>
                </a:rPr>
                <a:t>الدعم</a:t>
              </a:r>
              <a:r>
                <a:rPr lang="en-US" sz="2000" b="1" dirty="0">
                  <a:latin typeface="Calibri" panose="020F0502020204030204" pitchFamily="34" charset="0"/>
                  <a:ea typeface="Calibri" panose="020F0502020204030204" pitchFamily="34" charset="0"/>
                  <a:cs typeface="Calibri" panose="020F0502020204030204" pitchFamily="34" charset="0"/>
                </a:rPr>
                <a:t> </a:t>
              </a:r>
              <a:r>
                <a:rPr lang="en-US" sz="2000" b="1" dirty="0" err="1">
                  <a:latin typeface="Calibri" panose="020F0502020204030204" pitchFamily="34" charset="0"/>
                  <a:ea typeface="Calibri" panose="020F0502020204030204" pitchFamily="34" charset="0"/>
                  <a:cs typeface="Calibri" panose="020F0502020204030204" pitchFamily="34" charset="0"/>
                </a:rPr>
                <a:t>النفسي</a:t>
              </a:r>
              <a:r>
                <a:rPr lang="en-US" sz="2000" b="1" dirty="0">
                  <a:latin typeface="Calibri" panose="020F0502020204030204" pitchFamily="34" charset="0"/>
                  <a:ea typeface="Calibri" panose="020F0502020204030204" pitchFamily="34" charset="0"/>
                  <a:cs typeface="Calibri" panose="020F0502020204030204" pitchFamily="34" charset="0"/>
                </a:rPr>
                <a:t> </a:t>
              </a:r>
              <a:r>
                <a:rPr lang="en-US" sz="2000" b="1" dirty="0" err="1">
                  <a:latin typeface="Calibri" panose="020F0502020204030204" pitchFamily="34" charset="0"/>
                  <a:ea typeface="Calibri" panose="020F0502020204030204" pitchFamily="34" charset="0"/>
                  <a:cs typeface="Calibri" panose="020F0502020204030204" pitchFamily="34" charset="0"/>
                </a:rPr>
                <a:t>والاجتماعي</a:t>
              </a:r>
              <a:r>
                <a:rPr lang="en-US" sz="2000" b="1" dirty="0">
                  <a:latin typeface="Calibri" panose="020F0502020204030204" pitchFamily="34" charset="0"/>
                  <a:ea typeface="Calibri" panose="020F0502020204030204" pitchFamily="34" charset="0"/>
                  <a:cs typeface="Calibri" panose="020F0502020204030204" pitchFamily="34" charset="0"/>
                </a:rPr>
                <a:t> </a:t>
              </a:r>
            </a:p>
          </p:txBody>
        </p:sp>
        <p:sp>
          <p:nvSpPr>
            <p:cNvPr id="29" name="TextBox 28">
              <a:extLst>
                <a:ext uri="{FF2B5EF4-FFF2-40B4-BE49-F238E27FC236}">
                  <a16:creationId xmlns:a16="http://schemas.microsoft.com/office/drawing/2014/main" id="{689905BB-16F6-23BA-9786-F51A4B2CF09A}"/>
                </a:ext>
              </a:extLst>
            </p:cNvPr>
            <p:cNvSpPr txBox="1"/>
            <p:nvPr/>
          </p:nvSpPr>
          <p:spPr>
            <a:xfrm>
              <a:off x="481914" y="4795247"/>
              <a:ext cx="2307006" cy="856787"/>
            </a:xfrm>
            <a:prstGeom prst="rect">
              <a:avLst/>
            </a:prstGeom>
            <a:noFill/>
            <a:ln>
              <a:solidFill>
                <a:schemeClr val="accent4">
                  <a:lumMod val="60000"/>
                  <a:lumOff val="40000"/>
                </a:schemeClr>
              </a:solidFill>
            </a:ln>
          </p:spPr>
          <p:txBody>
            <a:bodyPr wrap="square" anchor="ctr" anchorCtr="0">
              <a:noAutofit/>
            </a:bodyPr>
            <a:lstStyle/>
            <a:p>
              <a:pPr algn="ctr" rtl="1"/>
              <a:r>
                <a:rPr lang="en-US" sz="2000" b="1" dirty="0">
                  <a:latin typeface="Calibri" panose="020F0502020204030204" pitchFamily="34" charset="0"/>
                  <a:ea typeface="Calibri" panose="020F0502020204030204" pitchFamily="34" charset="0"/>
                  <a:cs typeface="Calibri" panose="020F0502020204030204" pitchFamily="34" charset="0"/>
                </a:rPr>
                <a:t>حالة </a:t>
              </a:r>
              <a:r>
                <a:rPr lang="en-US" sz="2000" b="1" dirty="0" err="1">
                  <a:latin typeface="Calibri" panose="020F0502020204030204" pitchFamily="34" charset="0"/>
                  <a:ea typeface="Calibri" panose="020F0502020204030204" pitchFamily="34" charset="0"/>
                  <a:cs typeface="Calibri" panose="020F0502020204030204" pitchFamily="34" charset="0"/>
                </a:rPr>
                <a:t>الصحة</a:t>
              </a:r>
              <a:r>
                <a:rPr lang="en-US" sz="2000" b="1" dirty="0">
                  <a:latin typeface="Calibri" panose="020F0502020204030204" pitchFamily="34" charset="0"/>
                  <a:ea typeface="Calibri" panose="020F0502020204030204" pitchFamily="34" charset="0"/>
                  <a:cs typeface="Calibri" panose="020F0502020204030204" pitchFamily="34" charset="0"/>
                </a:rPr>
                <a:t> </a:t>
              </a:r>
              <a:r>
                <a:rPr lang="en-US" sz="2000" b="1" dirty="0" err="1">
                  <a:latin typeface="Calibri" panose="020F0502020204030204" pitchFamily="34" charset="0"/>
                  <a:ea typeface="Calibri" panose="020F0502020204030204" pitchFamily="34" charset="0"/>
                  <a:cs typeface="Calibri" panose="020F0502020204030204" pitchFamily="34" charset="0"/>
                </a:rPr>
                <a:t>ال</a:t>
              </a:r>
              <a:r>
                <a:rPr lang="ar-SA" sz="2000" b="1" dirty="0">
                  <a:latin typeface="Calibri" panose="020F0502020204030204" pitchFamily="34" charset="0"/>
                  <a:ea typeface="Calibri" panose="020F0502020204030204" pitchFamily="34" charset="0"/>
                  <a:cs typeface="Calibri" panose="020F0502020204030204" pitchFamily="34" charset="0"/>
                </a:rPr>
                <a:t>نفسية</a:t>
              </a:r>
              <a:endParaRPr lang="en-US" sz="2000" b="1" dirty="0">
                <a:latin typeface="Calibri" panose="020F0502020204030204" pitchFamily="34" charset="0"/>
                <a:ea typeface="Calibri" panose="020F0502020204030204" pitchFamily="34" charset="0"/>
                <a:cs typeface="Calibri" panose="020F0502020204030204" pitchFamily="34" charset="0"/>
              </a:endParaRPr>
            </a:p>
          </p:txBody>
        </p:sp>
      </p:grpSp>
      <p:grpSp>
        <p:nvGrpSpPr>
          <p:cNvPr id="31" name="Group 30">
            <a:extLst>
              <a:ext uri="{FF2B5EF4-FFF2-40B4-BE49-F238E27FC236}">
                <a16:creationId xmlns:a16="http://schemas.microsoft.com/office/drawing/2014/main" id="{CA599633-4B69-3E0D-5DE8-12D00C7D6BC8}"/>
              </a:ext>
            </a:extLst>
          </p:cNvPr>
          <p:cNvGrpSpPr/>
          <p:nvPr/>
        </p:nvGrpSpPr>
        <p:grpSpPr>
          <a:xfrm rot="12608312">
            <a:off x="8087383" y="2636335"/>
            <a:ext cx="354810" cy="1235995"/>
            <a:chOff x="11477815" y="915101"/>
            <a:chExt cx="182192" cy="634674"/>
          </a:xfrm>
        </p:grpSpPr>
        <p:sp>
          <p:nvSpPr>
            <p:cNvPr id="33" name="Isosceles Triangle 32">
              <a:extLst>
                <a:ext uri="{FF2B5EF4-FFF2-40B4-BE49-F238E27FC236}">
                  <a16:creationId xmlns:a16="http://schemas.microsoft.com/office/drawing/2014/main" id="{0CB29DED-C657-A9D6-69D0-3E3362C8F68E}"/>
                </a:ext>
              </a:extLst>
            </p:cNvPr>
            <p:cNvSpPr/>
            <p:nvPr/>
          </p:nvSpPr>
          <p:spPr>
            <a:xfrm>
              <a:off x="11477816" y="915101"/>
              <a:ext cx="182191" cy="132855"/>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4" name="Rectangle 33">
              <a:extLst>
                <a:ext uri="{FF2B5EF4-FFF2-40B4-BE49-F238E27FC236}">
                  <a16:creationId xmlns:a16="http://schemas.microsoft.com/office/drawing/2014/main" id="{2F8A1C5C-F5C4-4097-3190-7912EA500798}"/>
                </a:ext>
              </a:extLst>
            </p:cNvPr>
            <p:cNvSpPr/>
            <p:nvPr/>
          </p:nvSpPr>
          <p:spPr>
            <a:xfrm>
              <a:off x="11477815" y="1047810"/>
              <a:ext cx="182191" cy="50196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35" name="Oval 34">
            <a:extLst>
              <a:ext uri="{FF2B5EF4-FFF2-40B4-BE49-F238E27FC236}">
                <a16:creationId xmlns:a16="http://schemas.microsoft.com/office/drawing/2014/main" id="{A648E28A-0933-0AA7-0878-466283A593EA}"/>
              </a:ext>
            </a:extLst>
          </p:cNvPr>
          <p:cNvSpPr/>
          <p:nvPr/>
        </p:nvSpPr>
        <p:spPr>
          <a:xfrm>
            <a:off x="4114800" y="2009873"/>
            <a:ext cx="276127" cy="27612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6" name="Oval 35">
            <a:extLst>
              <a:ext uri="{FF2B5EF4-FFF2-40B4-BE49-F238E27FC236}">
                <a16:creationId xmlns:a16="http://schemas.microsoft.com/office/drawing/2014/main" id="{D7E0FF0F-6BBF-C0BA-3C88-B3B29CF104D2}"/>
              </a:ext>
            </a:extLst>
          </p:cNvPr>
          <p:cNvSpPr/>
          <p:nvPr/>
        </p:nvSpPr>
        <p:spPr>
          <a:xfrm>
            <a:off x="4114800" y="2978206"/>
            <a:ext cx="276127" cy="27612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7" name="Oval 36">
            <a:extLst>
              <a:ext uri="{FF2B5EF4-FFF2-40B4-BE49-F238E27FC236}">
                <a16:creationId xmlns:a16="http://schemas.microsoft.com/office/drawing/2014/main" id="{610BFB58-9C57-505E-1FEC-4DAFDD0925CD}"/>
              </a:ext>
            </a:extLst>
          </p:cNvPr>
          <p:cNvSpPr/>
          <p:nvPr/>
        </p:nvSpPr>
        <p:spPr>
          <a:xfrm>
            <a:off x="4114800" y="3946539"/>
            <a:ext cx="276127" cy="27612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8" name="Oval 37">
            <a:extLst>
              <a:ext uri="{FF2B5EF4-FFF2-40B4-BE49-F238E27FC236}">
                <a16:creationId xmlns:a16="http://schemas.microsoft.com/office/drawing/2014/main" id="{0E6E130B-6FCE-5429-824C-70FC885B5712}"/>
              </a:ext>
            </a:extLst>
          </p:cNvPr>
          <p:cNvSpPr/>
          <p:nvPr/>
        </p:nvSpPr>
        <p:spPr>
          <a:xfrm>
            <a:off x="4114800" y="4968728"/>
            <a:ext cx="276127" cy="27612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9" name="Freeform: Shape 38">
            <a:extLst>
              <a:ext uri="{FF2B5EF4-FFF2-40B4-BE49-F238E27FC236}">
                <a16:creationId xmlns:a16="http://schemas.microsoft.com/office/drawing/2014/main" id="{06605E65-C566-5651-CE33-ACD41CBD59E5}"/>
              </a:ext>
            </a:extLst>
          </p:cNvPr>
          <p:cNvSpPr/>
          <p:nvPr/>
        </p:nvSpPr>
        <p:spPr>
          <a:xfrm>
            <a:off x="4377689" y="3202656"/>
            <a:ext cx="5577840" cy="2011680"/>
          </a:xfrm>
          <a:custGeom>
            <a:avLst/>
            <a:gdLst>
              <a:gd name="connsiteX0" fmla="*/ 0 w 5577840"/>
              <a:gd name="connsiteY0" fmla="*/ 0 h 2011680"/>
              <a:gd name="connsiteX1" fmla="*/ 2160270 w 5577840"/>
              <a:gd name="connsiteY1" fmla="*/ 1440180 h 2011680"/>
              <a:gd name="connsiteX2" fmla="*/ 4091940 w 5577840"/>
              <a:gd name="connsiteY2" fmla="*/ 1211580 h 2011680"/>
              <a:gd name="connsiteX3" fmla="*/ 5577840 w 5577840"/>
              <a:gd name="connsiteY3" fmla="*/ 2011680 h 2011680"/>
            </a:gdLst>
            <a:ahLst/>
            <a:cxnLst>
              <a:cxn ang="0">
                <a:pos x="connsiteX0" y="connsiteY0"/>
              </a:cxn>
              <a:cxn ang="0">
                <a:pos x="connsiteX1" y="connsiteY1"/>
              </a:cxn>
              <a:cxn ang="0">
                <a:pos x="connsiteX2" y="connsiteY2"/>
              </a:cxn>
              <a:cxn ang="0">
                <a:pos x="connsiteX3" y="connsiteY3"/>
              </a:cxn>
            </a:cxnLst>
            <a:rect l="l" t="t" r="r" b="b"/>
            <a:pathLst>
              <a:path w="5577840" h="2011680" extrusionOk="0">
                <a:moveTo>
                  <a:pt x="0" y="0"/>
                </a:moveTo>
                <a:cubicBezTo>
                  <a:pt x="739783" y="671563"/>
                  <a:pt x="1437145" y="1163677"/>
                  <a:pt x="2160270" y="1440180"/>
                </a:cubicBezTo>
                <a:cubicBezTo>
                  <a:pt x="2812635" y="1686807"/>
                  <a:pt x="3598205" y="1172622"/>
                  <a:pt x="4091940" y="1211580"/>
                </a:cubicBezTo>
                <a:cubicBezTo>
                  <a:pt x="4693126" y="1316951"/>
                  <a:pt x="5028541" y="1728796"/>
                  <a:pt x="5577840" y="2011680"/>
                </a:cubicBezTo>
              </a:path>
            </a:pathLst>
          </a:custGeom>
          <a:noFill/>
          <a:ln w="57150">
            <a:solidFill>
              <a:schemeClr val="accent4">
                <a:lumMod val="60000"/>
                <a:lumOff val="40000"/>
              </a:schemeClr>
            </a:solidFill>
            <a:extLst>
              <a:ext uri="{C807C97D-BFC1-408E-A445-0C87EB9F89A2}">
                <ask:lineSketchStyleProps xmlns:ask="http://schemas.microsoft.com/office/drawing/2018/sketchyshapes" sd="1426788992">
                  <a:custGeom>
                    <a:avLst/>
                    <a:gdLst>
                      <a:gd name="connsiteX0" fmla="*/ 0 w 5577840"/>
                      <a:gd name="connsiteY0" fmla="*/ 0 h 2011680"/>
                      <a:gd name="connsiteX1" fmla="*/ 2160270 w 5577840"/>
                      <a:gd name="connsiteY1" fmla="*/ 1440180 h 2011680"/>
                      <a:gd name="connsiteX2" fmla="*/ 4091940 w 5577840"/>
                      <a:gd name="connsiteY2" fmla="*/ 1211580 h 2011680"/>
                      <a:gd name="connsiteX3" fmla="*/ 5577840 w 5577840"/>
                      <a:gd name="connsiteY3" fmla="*/ 2011680 h 2011680"/>
                    </a:gdLst>
                    <a:ahLst/>
                    <a:cxnLst>
                      <a:cxn ang="0">
                        <a:pos x="connsiteX0" y="connsiteY0"/>
                      </a:cxn>
                      <a:cxn ang="0">
                        <a:pos x="connsiteX1" y="connsiteY1"/>
                      </a:cxn>
                      <a:cxn ang="0">
                        <a:pos x="connsiteX2" y="connsiteY2"/>
                      </a:cxn>
                      <a:cxn ang="0">
                        <a:pos x="connsiteX3" y="connsiteY3"/>
                      </a:cxn>
                    </a:cxnLst>
                    <a:rect l="l" t="t" r="r" b="b"/>
                    <a:pathLst>
                      <a:path w="5577840" h="2011680">
                        <a:moveTo>
                          <a:pt x="0" y="0"/>
                        </a:moveTo>
                        <a:cubicBezTo>
                          <a:pt x="739140" y="619125"/>
                          <a:pt x="1478280" y="1238250"/>
                          <a:pt x="2160270" y="1440180"/>
                        </a:cubicBezTo>
                        <a:cubicBezTo>
                          <a:pt x="2842260" y="1642110"/>
                          <a:pt x="3522345" y="1116330"/>
                          <a:pt x="4091940" y="1211580"/>
                        </a:cubicBezTo>
                        <a:cubicBezTo>
                          <a:pt x="4661535" y="1306830"/>
                          <a:pt x="5119687" y="1659255"/>
                          <a:pt x="5577840" y="201168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40" name="Freeform: Shape 39">
            <a:extLst>
              <a:ext uri="{FF2B5EF4-FFF2-40B4-BE49-F238E27FC236}">
                <a16:creationId xmlns:a16="http://schemas.microsoft.com/office/drawing/2014/main" id="{03168D87-D7FF-C046-930A-9D25B240C2BC}"/>
              </a:ext>
            </a:extLst>
          </p:cNvPr>
          <p:cNvSpPr/>
          <p:nvPr/>
        </p:nvSpPr>
        <p:spPr>
          <a:xfrm>
            <a:off x="4389119" y="3416656"/>
            <a:ext cx="3589020" cy="1603370"/>
          </a:xfrm>
          <a:custGeom>
            <a:avLst/>
            <a:gdLst>
              <a:gd name="connsiteX0" fmla="*/ 0 w 3589020"/>
              <a:gd name="connsiteY0" fmla="*/ 1603370 h 1603370"/>
              <a:gd name="connsiteX1" fmla="*/ 1588770 w 3589020"/>
              <a:gd name="connsiteY1" fmla="*/ 83180 h 1603370"/>
              <a:gd name="connsiteX2" fmla="*/ 3589020 w 3589020"/>
              <a:gd name="connsiteY2" fmla="*/ 334640 h 1603370"/>
            </a:gdLst>
            <a:ahLst/>
            <a:cxnLst>
              <a:cxn ang="0">
                <a:pos x="connsiteX0" y="connsiteY0"/>
              </a:cxn>
              <a:cxn ang="0">
                <a:pos x="connsiteX1" y="connsiteY1"/>
              </a:cxn>
              <a:cxn ang="0">
                <a:pos x="connsiteX2" y="connsiteY2"/>
              </a:cxn>
            </a:cxnLst>
            <a:rect l="l" t="t" r="r" b="b"/>
            <a:pathLst>
              <a:path w="3589020" h="1603370" extrusionOk="0">
                <a:moveTo>
                  <a:pt x="0" y="1603370"/>
                </a:moveTo>
                <a:cubicBezTo>
                  <a:pt x="502323" y="1072559"/>
                  <a:pt x="1079807" y="318288"/>
                  <a:pt x="1588770" y="83180"/>
                </a:cubicBezTo>
                <a:cubicBezTo>
                  <a:pt x="2159962" y="-65571"/>
                  <a:pt x="2877028" y="-36029"/>
                  <a:pt x="3589020" y="334640"/>
                </a:cubicBezTo>
              </a:path>
            </a:pathLst>
          </a:custGeom>
          <a:noFill/>
          <a:ln w="57150">
            <a:solidFill>
              <a:schemeClr val="accent4">
                <a:lumMod val="60000"/>
                <a:lumOff val="40000"/>
              </a:schemeClr>
            </a:solidFill>
            <a:extLst>
              <a:ext uri="{C807C97D-BFC1-408E-A445-0C87EB9F89A2}">
                <ask:lineSketchStyleProps xmlns:ask="http://schemas.microsoft.com/office/drawing/2018/sketchyshapes" sd="3344532194">
                  <a:custGeom>
                    <a:avLst/>
                    <a:gdLst>
                      <a:gd name="connsiteX0" fmla="*/ 0 w 3589020"/>
                      <a:gd name="connsiteY0" fmla="*/ 1603370 h 1603370"/>
                      <a:gd name="connsiteX1" fmla="*/ 1588770 w 3589020"/>
                      <a:gd name="connsiteY1" fmla="*/ 83180 h 1603370"/>
                      <a:gd name="connsiteX2" fmla="*/ 3589020 w 3589020"/>
                      <a:gd name="connsiteY2" fmla="*/ 334640 h 1603370"/>
                    </a:gdLst>
                    <a:ahLst/>
                    <a:cxnLst>
                      <a:cxn ang="0">
                        <a:pos x="connsiteX0" y="connsiteY0"/>
                      </a:cxn>
                      <a:cxn ang="0">
                        <a:pos x="connsiteX1" y="connsiteY1"/>
                      </a:cxn>
                      <a:cxn ang="0">
                        <a:pos x="connsiteX2" y="connsiteY2"/>
                      </a:cxn>
                    </a:cxnLst>
                    <a:rect l="l" t="t" r="r" b="b"/>
                    <a:pathLst>
                      <a:path w="3589020" h="1603370">
                        <a:moveTo>
                          <a:pt x="0" y="1603370"/>
                        </a:moveTo>
                        <a:cubicBezTo>
                          <a:pt x="495300" y="949002"/>
                          <a:pt x="990600" y="294635"/>
                          <a:pt x="1588770" y="83180"/>
                        </a:cubicBezTo>
                        <a:cubicBezTo>
                          <a:pt x="2186940" y="-128275"/>
                          <a:pt x="2887980" y="103182"/>
                          <a:pt x="3589020" y="33464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Tree>
    <p:extLst>
      <p:ext uri="{BB962C8B-B14F-4D97-AF65-F5344CB8AC3E}">
        <p14:creationId xmlns:p14="http://schemas.microsoft.com/office/powerpoint/2010/main" val="471558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252C612F-4FC4-9188-B1A3-4C14A178A5B6}"/>
              </a:ext>
            </a:extLst>
          </p:cNvPr>
          <p:cNvSpPr/>
          <p:nvPr/>
        </p:nvSpPr>
        <p:spPr>
          <a:xfrm>
            <a:off x="3619499" y="2233913"/>
            <a:ext cx="7318301" cy="253724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lgn="r" rtl="1"/>
            <a:r>
              <a:rPr lang="ar-SA" sz="2400" dirty="0">
                <a:solidFill>
                  <a:schemeClr val="tx1"/>
                </a:solidFill>
                <a:latin typeface="Calibri" panose="020F0502020204030204" pitchFamily="34" charset="0"/>
                <a:cs typeface="Calibri" panose="020F0502020204030204" pitchFamily="34" charset="0"/>
              </a:rPr>
              <a:t>الصحة النفسية و</a:t>
            </a:r>
            <a:r>
              <a:rPr lang="en-US" sz="2400" dirty="0" err="1">
                <a:solidFill>
                  <a:schemeClr val="tx1"/>
                </a:solidFill>
                <a:latin typeface="Calibri" panose="020F0502020204030204" pitchFamily="34" charset="0"/>
                <a:cs typeface="Calibri" panose="020F0502020204030204" pitchFamily="34" charset="0"/>
              </a:rPr>
              <a:t>الدعم</a:t>
            </a:r>
            <a:r>
              <a:rPr lang="en-US" sz="2400" dirty="0">
                <a:solidFill>
                  <a:schemeClr val="tx1"/>
                </a:solidFill>
                <a:latin typeface="Calibri" panose="020F0502020204030204" pitchFamily="34" charset="0"/>
                <a:cs typeface="Calibri" panose="020F0502020204030204" pitchFamily="34" charset="0"/>
              </a:rPr>
              <a:t> </a:t>
            </a:r>
            <a:r>
              <a:rPr lang="en-US" sz="2400" dirty="0" err="1">
                <a:solidFill>
                  <a:schemeClr val="tx1"/>
                </a:solidFill>
                <a:latin typeface="Calibri" panose="020F0502020204030204" pitchFamily="34" charset="0"/>
                <a:cs typeface="Calibri" panose="020F0502020204030204" pitchFamily="34" charset="0"/>
              </a:rPr>
              <a:t>النفسي</a:t>
            </a:r>
            <a:r>
              <a:rPr lang="en-US" sz="2400" dirty="0">
                <a:solidFill>
                  <a:schemeClr val="tx1"/>
                </a:solidFill>
                <a:latin typeface="Calibri" panose="020F0502020204030204" pitchFamily="34" charset="0"/>
                <a:cs typeface="Calibri" panose="020F0502020204030204" pitchFamily="34" charset="0"/>
              </a:rPr>
              <a:t> </a:t>
            </a:r>
            <a:r>
              <a:rPr lang="en-US" sz="2400" dirty="0" err="1">
                <a:solidFill>
                  <a:schemeClr val="tx1"/>
                </a:solidFill>
                <a:latin typeface="Calibri" panose="020F0502020204030204" pitchFamily="34" charset="0"/>
                <a:cs typeface="Calibri" panose="020F0502020204030204" pitchFamily="34" charset="0"/>
              </a:rPr>
              <a:t>الاجتماعي</a:t>
            </a:r>
            <a:r>
              <a:rPr lang="en-US" sz="2400" dirty="0">
                <a:solidFill>
                  <a:schemeClr val="tx1"/>
                </a:solidFill>
                <a:latin typeface="Calibri" panose="020F0502020204030204" pitchFamily="34" charset="0"/>
                <a:cs typeface="Calibri" panose="020F0502020204030204" pitchFamily="34" charset="0"/>
              </a:rPr>
              <a:t> </a:t>
            </a:r>
            <a:r>
              <a:rPr lang="en-US" sz="2400" dirty="0" err="1">
                <a:solidFill>
                  <a:schemeClr val="tx1"/>
                </a:solidFill>
                <a:latin typeface="Calibri" panose="020F0502020204030204" pitchFamily="34" charset="0"/>
                <a:cs typeface="Calibri" panose="020F0502020204030204" pitchFamily="34" charset="0"/>
              </a:rPr>
              <a:t>هو</a:t>
            </a:r>
            <a:r>
              <a:rPr lang="en-US" sz="2400" dirty="0">
                <a:solidFill>
                  <a:schemeClr val="tx1"/>
                </a:solidFill>
                <a:latin typeface="Calibri" panose="020F0502020204030204" pitchFamily="34" charset="0"/>
                <a:cs typeface="Calibri" panose="020F0502020204030204" pitchFamily="34" charset="0"/>
              </a:rPr>
              <a:t> أي نوع من أنواع الدعم المحلي أو الخارجي الذي يهدف إلى حماية أو </a:t>
            </a:r>
            <a:r>
              <a:rPr lang="en-US" sz="2400" dirty="0" err="1">
                <a:solidFill>
                  <a:schemeClr val="tx1"/>
                </a:solidFill>
                <a:latin typeface="Calibri" panose="020F0502020204030204" pitchFamily="34" charset="0"/>
                <a:cs typeface="Calibri" panose="020F0502020204030204" pitchFamily="34" charset="0"/>
              </a:rPr>
              <a:t>تعزيز</a:t>
            </a:r>
            <a:r>
              <a:rPr lang="en-US" sz="2400" dirty="0">
                <a:solidFill>
                  <a:schemeClr val="tx1"/>
                </a:solidFill>
                <a:latin typeface="Calibri" panose="020F0502020204030204" pitchFamily="34" charset="0"/>
                <a:cs typeface="Calibri" panose="020F0502020204030204" pitchFamily="34" charset="0"/>
              </a:rPr>
              <a:t> </a:t>
            </a:r>
            <a:r>
              <a:rPr lang="en-US" sz="2400" dirty="0" err="1">
                <a:solidFill>
                  <a:schemeClr val="tx1"/>
                </a:solidFill>
                <a:latin typeface="Calibri" panose="020F0502020204030204" pitchFamily="34" charset="0"/>
                <a:cs typeface="Calibri" panose="020F0502020204030204" pitchFamily="34" charset="0"/>
              </a:rPr>
              <a:t>الرفاه</a:t>
            </a:r>
            <a:r>
              <a:rPr lang="en-US" sz="2400" dirty="0">
                <a:solidFill>
                  <a:schemeClr val="tx1"/>
                </a:solidFill>
                <a:latin typeface="Calibri" panose="020F0502020204030204" pitchFamily="34" charset="0"/>
                <a:cs typeface="Calibri" panose="020F0502020204030204" pitchFamily="34" charset="0"/>
              </a:rPr>
              <a:t> </a:t>
            </a:r>
            <a:r>
              <a:rPr lang="en-US" sz="2400" dirty="0" err="1">
                <a:solidFill>
                  <a:schemeClr val="tx1"/>
                </a:solidFill>
                <a:latin typeface="Calibri" panose="020F0502020204030204" pitchFamily="34" charset="0"/>
                <a:cs typeface="Calibri" panose="020F0502020204030204" pitchFamily="34" charset="0"/>
              </a:rPr>
              <a:t>النفسي</a:t>
            </a:r>
            <a:r>
              <a:rPr lang="ar-SA" sz="2400" dirty="0">
                <a:solidFill>
                  <a:schemeClr val="tx1"/>
                </a:solidFill>
                <a:latin typeface="Calibri" panose="020F0502020204030204" pitchFamily="34" charset="0"/>
                <a:cs typeface="Calibri" panose="020F0502020204030204" pitchFamily="34" charset="0"/>
              </a:rPr>
              <a:t> </a:t>
            </a:r>
            <a:r>
              <a:rPr lang="en-US" sz="2400" dirty="0" err="1">
                <a:solidFill>
                  <a:schemeClr val="tx1"/>
                </a:solidFill>
                <a:latin typeface="Calibri" panose="020F0502020204030204" pitchFamily="34" charset="0"/>
                <a:cs typeface="Calibri" panose="020F0502020204030204" pitchFamily="34" charset="0"/>
              </a:rPr>
              <a:t>الاجتماعي</a:t>
            </a:r>
            <a:r>
              <a:rPr lang="en-US" sz="2400" dirty="0">
                <a:solidFill>
                  <a:schemeClr val="tx1"/>
                </a:solidFill>
                <a:latin typeface="Calibri" panose="020F0502020204030204" pitchFamily="34" charset="0"/>
                <a:cs typeface="Calibri" panose="020F0502020204030204" pitchFamily="34" charset="0"/>
              </a:rPr>
              <a:t> و / أو الوقاية من الاضطرابات النفسية أو علاجها.</a:t>
            </a:r>
          </a:p>
        </p:txBody>
      </p:sp>
      <p:sp>
        <p:nvSpPr>
          <p:cNvPr id="2" name="Title 1">
            <a:extLst>
              <a:ext uri="{FF2B5EF4-FFF2-40B4-BE49-F238E27FC236}">
                <a16:creationId xmlns:a16="http://schemas.microsoft.com/office/drawing/2014/main" id="{5855691D-C3A4-547E-FE67-FF5CF1EB0919}"/>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a:t>
            </a:r>
            <a:r>
              <a:rPr lang="en-GB" dirty="0" err="1">
                <a:latin typeface="Calibri" panose="020F0502020204030204" pitchFamily="34" charset="0"/>
                <a:cs typeface="Calibri" panose="020F0502020204030204" pitchFamily="34" charset="0"/>
              </a:rPr>
              <a:t>صحة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النفسية</a:t>
            </a:r>
            <a:r>
              <a:rPr lang="en-GB"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و</a:t>
            </a:r>
            <a:r>
              <a:rPr lang="en-GB" dirty="0" err="1">
                <a:latin typeface="Calibri" panose="020F0502020204030204" pitchFamily="34" charset="0"/>
                <a:cs typeface="Calibri" panose="020F0502020204030204" pitchFamily="34" charset="0"/>
              </a:rPr>
              <a:t>الدعم</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النفسي</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الاجتماعي</a:t>
            </a:r>
            <a:endParaRPr lang="en-BE"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0650424-6676-0016-1842-5A3957B1021A}"/>
              </a:ext>
            </a:extLst>
          </p:cNvPr>
          <p:cNvSpPr txBox="1"/>
          <p:nvPr/>
        </p:nvSpPr>
        <p:spPr>
          <a:xfrm>
            <a:off x="4368950" y="4894616"/>
            <a:ext cx="6582451" cy="523220"/>
          </a:xfrm>
          <a:prstGeom prst="rect">
            <a:avLst/>
          </a:prstGeom>
          <a:noFill/>
        </p:spPr>
        <p:txBody>
          <a:bodyPr wrap="square">
            <a:spAutoFit/>
          </a:bodyPr>
          <a:lstStyle/>
          <a:p>
            <a:pPr algn="r" rtl="1"/>
            <a:r>
              <a:rPr lang="en-US" sz="1400" i="1" dirty="0">
                <a:solidFill>
                  <a:schemeClr val="accent4">
                    <a:lumMod val="60000"/>
                    <a:lumOff val="40000"/>
                  </a:schemeClr>
                </a:solidFill>
                <a:latin typeface="Calibri" panose="020F0502020204030204" pitchFamily="34" charset="0"/>
                <a:ea typeface="Calibri" panose="020F0502020204030204" pitchFamily="34" charset="0"/>
                <a:cs typeface="Calibri" panose="020F0502020204030204" pitchFamily="34" charset="0"/>
              </a:rPr>
              <a:t>المصدر: إرشادات اللجنة الدائمة المشتركة بين الوكالات بشأن الصحة النفسية والدعم النفسي الاجتماعي في حالات </a:t>
            </a:r>
            <a:r>
              <a:rPr lang="en-US" sz="1400" i="1" dirty="0" err="1">
                <a:solidFill>
                  <a:schemeClr val="accent4">
                    <a:lumMod val="60000"/>
                    <a:lumOff val="40000"/>
                  </a:schemeClr>
                </a:solidFill>
                <a:latin typeface="Calibri" panose="020F0502020204030204" pitchFamily="34" charset="0"/>
                <a:ea typeface="Calibri" panose="020F0502020204030204" pitchFamily="34" charset="0"/>
                <a:cs typeface="Calibri" panose="020F0502020204030204" pitchFamily="34" charset="0"/>
              </a:rPr>
              <a:t>الطوارئ</a:t>
            </a:r>
            <a:r>
              <a:rPr lang="en-US" sz="1400" i="1" dirty="0">
                <a:solidFill>
                  <a:schemeClr val="accent4">
                    <a:lumMod val="60000"/>
                    <a:lumOff val="40000"/>
                  </a:schemeClr>
                </a:solidFill>
                <a:latin typeface="Calibri" panose="020F0502020204030204" pitchFamily="34" charset="0"/>
                <a:ea typeface="Calibri" panose="020F0502020204030204" pitchFamily="34" charset="0"/>
                <a:cs typeface="Calibri" panose="020F0502020204030204" pitchFamily="34" charset="0"/>
              </a:rPr>
              <a:t> </a:t>
            </a:r>
            <a:r>
              <a:rPr lang="ar-SA" sz="1400" i="1" dirty="0">
                <a:solidFill>
                  <a:schemeClr val="accent4">
                    <a:lumMod val="60000"/>
                    <a:lumOff val="40000"/>
                  </a:schemeClr>
                </a:solidFill>
                <a:latin typeface="Calibri" panose="020F0502020204030204" pitchFamily="34" charset="0"/>
                <a:ea typeface="Calibri" panose="020F0502020204030204" pitchFamily="34" charset="0"/>
                <a:cs typeface="Calibri" panose="020F0502020204030204" pitchFamily="34" charset="0"/>
              </a:rPr>
              <a:t>(٢٠٠٧).</a:t>
            </a:r>
            <a:endParaRPr lang="en-US" sz="1400" i="1" dirty="0">
              <a:solidFill>
                <a:schemeClr val="accent4">
                  <a:lumMod val="60000"/>
                  <a:lumOff val="4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026" name="Picture 2">
            <a:extLst>
              <a:ext uri="{FF2B5EF4-FFF2-40B4-BE49-F238E27FC236}">
                <a16:creationId xmlns:a16="http://schemas.microsoft.com/office/drawing/2014/main" id="{8D7FF07A-7AB8-E383-C877-E39A848821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869" y="1970739"/>
            <a:ext cx="2578630" cy="3480360"/>
          </a:xfrm>
          <a:prstGeom prst="rect">
            <a:avLst/>
          </a:prstGeom>
          <a:noFill/>
          <a:ln>
            <a:solidFill>
              <a:schemeClr val="accent4">
                <a:lumMod val="60000"/>
                <a:lumOff val="4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994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5-Point Star 5">
            <a:extLst>
              <a:ext uri="{FF2B5EF4-FFF2-40B4-BE49-F238E27FC236}">
                <a16:creationId xmlns:a16="http://schemas.microsoft.com/office/drawing/2014/main" id="{CA51DE7D-C4EB-4482-B9BD-8251CB38B67D}"/>
              </a:ext>
            </a:extLst>
          </p:cNvPr>
          <p:cNvSpPr/>
          <p:nvPr/>
        </p:nvSpPr>
        <p:spPr>
          <a:xfrm>
            <a:off x="1823951" y="2174027"/>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61" name="5-Point Star 5">
            <a:extLst>
              <a:ext uri="{FF2B5EF4-FFF2-40B4-BE49-F238E27FC236}">
                <a16:creationId xmlns:a16="http://schemas.microsoft.com/office/drawing/2014/main" id="{ABD8A883-982A-4318-B4F5-7858ABDA3C3D}"/>
              </a:ext>
            </a:extLst>
          </p:cNvPr>
          <p:cNvSpPr/>
          <p:nvPr/>
        </p:nvSpPr>
        <p:spPr>
          <a:xfrm>
            <a:off x="9084176" y="2162190"/>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7881E019-1636-4457-BE3E-D785B42ACB29}"/>
              </a:ext>
            </a:extLst>
          </p:cNvPr>
          <p:cNvSpPr txBox="1"/>
          <p:nvPr/>
        </p:nvSpPr>
        <p:spPr>
          <a:xfrm>
            <a:off x="7665222" y="3711370"/>
            <a:ext cx="3889469" cy="1394997"/>
          </a:xfrm>
          <a:prstGeom prst="rect">
            <a:avLst/>
          </a:prstGeom>
          <a:noFill/>
        </p:spPr>
        <p:txBody>
          <a:bodyPr wrap="square">
            <a:spAutoFit/>
          </a:bodyPr>
          <a:lstStyle/>
          <a:p>
            <a:pPr lvl="0" algn="ctr" rtl="1">
              <a:lnSpc>
                <a:spcPct val="107000"/>
              </a:lnSpc>
              <a:spcAft>
                <a:spcPts val="800"/>
              </a:spcAft>
              <a:buClr>
                <a:srgbClr val="000000"/>
              </a:buClr>
            </a:pPr>
            <a:r>
              <a:rPr lang="ar-SA" sz="2000" dirty="0">
                <a:solidFill>
                  <a:schemeClr val="tx1"/>
                </a:solidFill>
                <a:latin typeface="Calibri" panose="020F0502020204030204" pitchFamily="34" charset="0"/>
                <a:cs typeface="Calibri" panose="020F0502020204030204" pitchFamily="34" charset="0"/>
              </a:rPr>
              <a:t>الصحة النفسية و</a:t>
            </a:r>
            <a:r>
              <a:rPr lang="en-US" sz="2000" dirty="0" err="1">
                <a:solidFill>
                  <a:schemeClr val="tx1"/>
                </a:solidFill>
                <a:latin typeface="Calibri" panose="020F0502020204030204" pitchFamily="34" charset="0"/>
                <a:cs typeface="Calibri" panose="020F0502020204030204" pitchFamily="34" charset="0"/>
              </a:rPr>
              <a:t>الدعم</a:t>
            </a:r>
            <a:r>
              <a:rPr lang="en-US" sz="2000" dirty="0">
                <a:solidFill>
                  <a:schemeClr val="tx1"/>
                </a:solidFill>
                <a:latin typeface="Calibri" panose="020F0502020204030204" pitchFamily="34" charset="0"/>
                <a:cs typeface="Calibri" panose="020F0502020204030204" pitchFamily="34" charset="0"/>
              </a:rPr>
              <a:t> </a:t>
            </a:r>
            <a:r>
              <a:rPr lang="en-US" sz="2000" dirty="0" err="1">
                <a:solidFill>
                  <a:schemeClr val="tx1"/>
                </a:solidFill>
                <a:latin typeface="Calibri" panose="020F0502020204030204" pitchFamily="34" charset="0"/>
                <a:cs typeface="Calibri" panose="020F0502020204030204" pitchFamily="34" charset="0"/>
              </a:rPr>
              <a:t>النفسي</a:t>
            </a:r>
            <a:r>
              <a:rPr lang="en-US" sz="2000" dirty="0">
                <a:solidFill>
                  <a:schemeClr val="tx1"/>
                </a:solidFill>
                <a:latin typeface="Calibri" panose="020F0502020204030204" pitchFamily="34" charset="0"/>
                <a:cs typeface="Calibri" panose="020F0502020204030204" pitchFamily="34" charset="0"/>
              </a:rPr>
              <a:t> </a:t>
            </a:r>
            <a:r>
              <a:rPr lang="en-US" sz="2000" dirty="0" err="1">
                <a:solidFill>
                  <a:schemeClr val="tx1"/>
                </a:solidFill>
                <a:latin typeface="Calibri" panose="020F0502020204030204" pitchFamily="34" charset="0"/>
                <a:cs typeface="Calibri" panose="020F0502020204030204" pitchFamily="34" charset="0"/>
              </a:rPr>
              <a:t>الاجتماعي</a:t>
            </a:r>
            <a:r>
              <a:rPr lang="en-US" sz="2000" dirty="0">
                <a:effectLst/>
                <a:latin typeface="Calibri" panose="020F0502020204030204" pitchFamily="34" charset="0"/>
                <a:ea typeface="Helvetica Neue"/>
                <a:cs typeface="Calibri" panose="020F0502020204030204" pitchFamily="34" charset="0"/>
              </a:rPr>
              <a:t> </a:t>
            </a:r>
            <a:r>
              <a:rPr lang="en-US" sz="2000" dirty="0" err="1">
                <a:effectLst/>
                <a:latin typeface="Calibri" panose="020F0502020204030204" pitchFamily="34" charset="0"/>
                <a:ea typeface="Helvetica Neue"/>
                <a:cs typeface="Calibri" panose="020F0502020204030204" pitchFamily="34" charset="0"/>
              </a:rPr>
              <a:t>ه</a:t>
            </a:r>
            <a:r>
              <a:rPr lang="ar-SA" sz="2000" dirty="0" err="1">
                <a:effectLst/>
                <a:latin typeface="Calibri" panose="020F0502020204030204" pitchFamily="34" charset="0"/>
                <a:ea typeface="Helvetica Neue"/>
                <a:cs typeface="Calibri" panose="020F0502020204030204" pitchFamily="34" charset="0"/>
              </a:rPr>
              <a:t>ي</a:t>
            </a:r>
            <a:r>
              <a:rPr lang="en-US" sz="2000" dirty="0">
                <a:effectLst/>
                <a:latin typeface="Calibri" panose="020F0502020204030204" pitchFamily="34" charset="0"/>
                <a:ea typeface="Helvetica Neue"/>
                <a:cs typeface="Calibri" panose="020F0502020204030204" pitchFamily="34" charset="0"/>
              </a:rPr>
              <a:t> أي نوع من الدعم الذي يهدف إلى حماية </a:t>
            </a:r>
            <a:r>
              <a:rPr lang="en-US" sz="2000" dirty="0" err="1">
                <a:effectLst/>
                <a:latin typeface="Calibri" panose="020F0502020204030204" pitchFamily="34" charset="0"/>
                <a:ea typeface="Helvetica Neue"/>
                <a:cs typeface="Calibri" panose="020F0502020204030204" pitchFamily="34" charset="0"/>
              </a:rPr>
              <a:t>وتعزيز</a:t>
            </a:r>
            <a:r>
              <a:rPr lang="en-US" sz="2000" dirty="0">
                <a:effectLst/>
                <a:latin typeface="Calibri" panose="020F0502020204030204" pitchFamily="34" charset="0"/>
                <a:ea typeface="Helvetica Neue"/>
                <a:cs typeface="Calibri" panose="020F0502020204030204" pitchFamily="34" charset="0"/>
              </a:rPr>
              <a:t> </a:t>
            </a:r>
            <a:r>
              <a:rPr lang="en-US" sz="2000" dirty="0" err="1">
                <a:effectLst/>
                <a:latin typeface="Calibri" panose="020F0502020204030204" pitchFamily="34" charset="0"/>
                <a:ea typeface="Helvetica Neue"/>
                <a:cs typeface="Calibri" panose="020F0502020204030204" pitchFamily="34" charset="0"/>
              </a:rPr>
              <a:t>الرفاه</a:t>
            </a:r>
            <a:r>
              <a:rPr lang="en-US" sz="2000" dirty="0">
                <a:effectLst/>
                <a:latin typeface="Calibri" panose="020F0502020204030204" pitchFamily="34" charset="0"/>
                <a:ea typeface="Helvetica Neue"/>
                <a:cs typeface="Calibri" panose="020F0502020204030204" pitchFamily="34" charset="0"/>
              </a:rPr>
              <a:t> </a:t>
            </a:r>
            <a:r>
              <a:rPr lang="en-US" sz="2000" dirty="0" err="1">
                <a:effectLst/>
                <a:latin typeface="Calibri" panose="020F0502020204030204" pitchFamily="34" charset="0"/>
                <a:ea typeface="Helvetica Neue"/>
                <a:cs typeface="Calibri" panose="020F0502020204030204" pitchFamily="34" charset="0"/>
              </a:rPr>
              <a:t>النفسي</a:t>
            </a:r>
            <a:r>
              <a:rPr lang="en-US" sz="2000" dirty="0">
                <a:effectLst/>
                <a:latin typeface="Calibri" panose="020F0502020204030204" pitchFamily="34" charset="0"/>
                <a:ea typeface="Helvetica Neue"/>
                <a:cs typeface="Calibri" panose="020F0502020204030204" pitchFamily="34" charset="0"/>
              </a:rPr>
              <a:t> </a:t>
            </a:r>
            <a:r>
              <a:rPr lang="en-US" sz="2000" dirty="0" err="1">
                <a:effectLst/>
                <a:latin typeface="Calibri" panose="020F0502020204030204" pitchFamily="34" charset="0"/>
                <a:ea typeface="Helvetica Neue"/>
                <a:cs typeface="Calibri" panose="020F0502020204030204" pitchFamily="34" charset="0"/>
              </a:rPr>
              <a:t>والاجتماعي</a:t>
            </a:r>
            <a:r>
              <a:rPr lang="en-US" sz="2000" dirty="0">
                <a:effectLst/>
                <a:latin typeface="Calibri" panose="020F0502020204030204" pitchFamily="34" charset="0"/>
                <a:ea typeface="Helvetica Neue"/>
                <a:cs typeface="Calibri" panose="020F0502020204030204" pitchFamily="34" charset="0"/>
              </a:rPr>
              <a:t> والوقاية من الاضطرابات النفسية أو علاجها</a:t>
            </a:r>
            <a:endParaRPr lang="en-US" sz="2000" dirty="0">
              <a:effectLst/>
              <a:latin typeface="Calibri" panose="020F0502020204030204" pitchFamily="34" charset="0"/>
              <a:ea typeface="Noto Sans Symbols"/>
              <a:cs typeface="Calibri" panose="020F0502020204030204" pitchFamily="34" charset="0"/>
            </a:endParaRPr>
          </a:p>
        </p:txBody>
      </p:sp>
      <p:sp>
        <p:nvSpPr>
          <p:cNvPr id="13" name="5-Point Star 5">
            <a:extLst>
              <a:ext uri="{FF2B5EF4-FFF2-40B4-BE49-F238E27FC236}">
                <a16:creationId xmlns:a16="http://schemas.microsoft.com/office/drawing/2014/main" id="{86C6DA94-9EAE-4187-A72F-7FF9F3B6A9A7}"/>
              </a:ext>
            </a:extLst>
          </p:cNvPr>
          <p:cNvSpPr/>
          <p:nvPr/>
        </p:nvSpPr>
        <p:spPr>
          <a:xfrm>
            <a:off x="5258369" y="2174027"/>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981D8D3-EB8E-1057-F899-5517521A2ABD}"/>
              </a:ext>
            </a:extLst>
          </p:cNvPr>
          <p:cNvSpPr txBox="1"/>
          <p:nvPr/>
        </p:nvSpPr>
        <p:spPr>
          <a:xfrm>
            <a:off x="1061282" y="3711370"/>
            <a:ext cx="2576899" cy="1152816"/>
          </a:xfrm>
          <a:prstGeom prst="rect">
            <a:avLst/>
          </a:prstGeom>
          <a:noFill/>
        </p:spPr>
        <p:txBody>
          <a:bodyPr wrap="square">
            <a:spAutoFit/>
          </a:bodyPr>
          <a:lstStyle/>
          <a:p>
            <a:pPr lvl="0" algn="ctr" rtl="1">
              <a:lnSpc>
                <a:spcPct val="107000"/>
              </a:lnSpc>
              <a:spcAft>
                <a:spcPts val="800"/>
              </a:spcAft>
              <a:buClr>
                <a:srgbClr val="000000"/>
              </a:buClr>
            </a:pPr>
            <a:r>
              <a:rPr lang="ar-SA" sz="2200" dirty="0">
                <a:latin typeface="Calibri" panose="020F0502020204030204" pitchFamily="34" charset="0"/>
                <a:ea typeface="Noto Sans Symbols"/>
                <a:cs typeface="Calibri" panose="020F0502020204030204" pitchFamily="34" charset="0"/>
              </a:rPr>
              <a:t>الصحة النفسية هي أكثر من مجرد غياب حالات الصحة النفسية</a:t>
            </a:r>
            <a:endParaRPr lang="en-US" sz="2200" dirty="0">
              <a:effectLst/>
              <a:latin typeface="Calibri" panose="020F0502020204030204" pitchFamily="34" charset="0"/>
              <a:ea typeface="Noto Sans Symbols"/>
              <a:cs typeface="Calibri" panose="020F0502020204030204" pitchFamily="34" charset="0"/>
            </a:endParaRPr>
          </a:p>
        </p:txBody>
      </p:sp>
      <p:sp>
        <p:nvSpPr>
          <p:cNvPr id="5" name="TextBox 4">
            <a:extLst>
              <a:ext uri="{FF2B5EF4-FFF2-40B4-BE49-F238E27FC236}">
                <a16:creationId xmlns:a16="http://schemas.microsoft.com/office/drawing/2014/main" id="{D9632398-0D94-C191-BD27-06E692BAEB5D}"/>
              </a:ext>
            </a:extLst>
          </p:cNvPr>
          <p:cNvSpPr txBox="1"/>
          <p:nvPr/>
        </p:nvSpPr>
        <p:spPr>
          <a:xfrm>
            <a:off x="4319475" y="3711370"/>
            <a:ext cx="2929347" cy="1163075"/>
          </a:xfrm>
          <a:prstGeom prst="rect">
            <a:avLst/>
          </a:prstGeom>
          <a:noFill/>
        </p:spPr>
        <p:txBody>
          <a:bodyPr wrap="square">
            <a:spAutoFit/>
          </a:bodyPr>
          <a:lstStyle/>
          <a:p>
            <a:pPr lvl="0" algn="ctr" rtl="1">
              <a:lnSpc>
                <a:spcPct val="107000"/>
              </a:lnSpc>
              <a:spcAft>
                <a:spcPts val="800"/>
              </a:spcAft>
              <a:buClr>
                <a:srgbClr val="000000"/>
              </a:buClr>
            </a:pPr>
            <a:r>
              <a:rPr lang="en-US" sz="2200" dirty="0">
                <a:latin typeface="Calibri" panose="020F0502020204030204" pitchFamily="34" charset="0"/>
                <a:ea typeface="Noto Sans Symbols"/>
                <a:cs typeface="Calibri" panose="020F0502020204030204" pitchFamily="34" charset="0"/>
              </a:rPr>
              <a:t>يشير النفسي الاجتماعي إلى تفاعلات الجوانب الاجتماعية والنفسية</a:t>
            </a:r>
            <a:endParaRPr lang="en-US" sz="2200" dirty="0">
              <a:effectLst/>
              <a:latin typeface="Calibri" panose="020F0502020204030204" pitchFamily="34" charset="0"/>
              <a:ea typeface="Noto Sans Symbols"/>
              <a:cs typeface="Calibri" panose="020F0502020204030204" pitchFamily="34" charset="0"/>
            </a:endParaRPr>
          </a:p>
        </p:txBody>
      </p:sp>
      <p:sp>
        <p:nvSpPr>
          <p:cNvPr id="3" name="Title 2">
            <a:extLst>
              <a:ext uri="{FF2B5EF4-FFF2-40B4-BE49-F238E27FC236}">
                <a16:creationId xmlns:a16="http://schemas.microsoft.com/office/drawing/2014/main" id="{F13EC133-CCF2-DF16-E443-78E673354717}"/>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نقاط التعلم الأساسية</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3921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76" name="TextBox 75">
            <a:extLst>
              <a:ext uri="{FF2B5EF4-FFF2-40B4-BE49-F238E27FC236}">
                <a16:creationId xmlns:a16="http://schemas.microsoft.com/office/drawing/2014/main" id="{59AD579E-F259-4576-99FA-4DBE2359AF3E}"/>
              </a:ext>
            </a:extLst>
          </p:cNvPr>
          <p:cNvSpPr txBox="1"/>
          <p:nvPr/>
        </p:nvSpPr>
        <p:spPr>
          <a:xfrm>
            <a:off x="8559745" y="2804819"/>
            <a:ext cx="2862562" cy="336631"/>
          </a:xfrm>
          <a:prstGeom prst="rect">
            <a:avLst/>
          </a:prstGeom>
          <a:noFill/>
        </p:spPr>
        <p:txBody>
          <a:bodyPr wrap="square" lIns="91440" tIns="45720" rIns="91440" bIns="45720" anchor="t">
            <a:spAutoFit/>
          </a:bodyPr>
          <a:lstStyle/>
          <a:p>
            <a:pPr algn="r" rtl="1">
              <a:lnSpc>
                <a:spcPct val="107000"/>
              </a:lnSpc>
            </a:pPr>
            <a:endParaRPr lang="en-US" sz="1600"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Title 72">
            <a:extLst>
              <a:ext uri="{FF2B5EF4-FFF2-40B4-BE49-F238E27FC236}">
                <a16:creationId xmlns:a16="http://schemas.microsoft.com/office/drawing/2014/main" id="{C449F1BB-8133-0877-0005-E81FFDEB9B63}"/>
              </a:ext>
            </a:extLst>
          </p:cNvPr>
          <p:cNvSpPr txBox="1">
            <a:spLocks/>
          </p:cNvSpPr>
          <p:nvPr/>
        </p:nvSpPr>
        <p:spPr>
          <a:xfrm>
            <a:off x="805361" y="2256817"/>
            <a:ext cx="10126172" cy="2124890"/>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3000" b="1" dirty="0" err="1">
                <a:solidFill>
                  <a:schemeClr val="bg1"/>
                </a:solidFill>
                <a:latin typeface="Calibri" panose="020F0502020204030204" pitchFamily="34" charset="0"/>
                <a:cs typeface="Calibri" panose="020F0502020204030204" pitchFamily="34" charset="0"/>
              </a:rPr>
              <a:t>الجلسة</a:t>
            </a:r>
            <a:r>
              <a:rPr lang="ar-SA" sz="3000" b="1" dirty="0">
                <a:solidFill>
                  <a:schemeClr val="bg1"/>
                </a:solidFill>
                <a:latin typeface="Calibri" panose="020F0502020204030204" pitchFamily="34" charset="0"/>
                <a:cs typeface="Calibri" panose="020F0502020204030204" pitchFamily="34" charset="0"/>
              </a:rPr>
              <a:t>٣</a:t>
            </a:r>
            <a:endParaRPr lang="en-CA" sz="3000" b="1" dirty="0">
              <a:solidFill>
                <a:schemeClr val="bg1"/>
              </a:solidFill>
              <a:latin typeface="Calibri" panose="020F0502020204030204" pitchFamily="34" charset="0"/>
              <a:cs typeface="Calibri" panose="020F0502020204030204" pitchFamily="34" charset="0"/>
            </a:endParaRPr>
          </a:p>
          <a:p>
            <a:pPr algn="r" rtl="1"/>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ما هو دور أخصائي الحالة في تقديم الصحة النفسية والدعم النفسي الاجتماعي؟</a:t>
            </a:r>
          </a:p>
        </p:txBody>
      </p:sp>
    </p:spTree>
    <p:extLst>
      <p:ext uri="{BB962C8B-B14F-4D97-AF65-F5344CB8AC3E}">
        <p14:creationId xmlns:p14="http://schemas.microsoft.com/office/powerpoint/2010/main" val="3611790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تأثير حالات الطوارئ</a:t>
            </a:r>
            <a:endParaRPr lang="en-BE"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D93D22D-FB97-0F71-EDA9-70C82D549C62}"/>
              </a:ext>
            </a:extLst>
          </p:cNvPr>
          <p:cNvSpPr/>
          <p:nvPr/>
        </p:nvSpPr>
        <p:spPr>
          <a:xfrm>
            <a:off x="5216031" y="1437147"/>
            <a:ext cx="5754114"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sz="4000" b="1" i="0" u="none" strike="noStrike" baseline="0" dirty="0">
                <a:solidFill>
                  <a:srgbClr val="000000"/>
                </a:solidFill>
                <a:latin typeface="Calibri" panose="020F0502020204030204" pitchFamily="34" charset="0"/>
                <a:cs typeface="Calibri" panose="020F0502020204030204" pitchFamily="34" charset="0"/>
              </a:rPr>
              <a:t>كيف يمكن أن تؤثر حالات </a:t>
            </a:r>
            <a:r>
              <a:rPr lang="en-GB" sz="4000" b="1" i="0" u="none" strike="noStrike" baseline="0" dirty="0" err="1">
                <a:solidFill>
                  <a:srgbClr val="000000"/>
                </a:solidFill>
                <a:latin typeface="Calibri" panose="020F0502020204030204" pitchFamily="34" charset="0"/>
                <a:cs typeface="Calibri" panose="020F0502020204030204" pitchFamily="34" charset="0"/>
              </a:rPr>
              <a:t>الطوارئ</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en-GB" sz="4000" b="1" i="0" u="none" strike="noStrike" baseline="0" dirty="0" err="1">
                <a:solidFill>
                  <a:srgbClr val="000000"/>
                </a:solidFill>
                <a:latin typeface="Calibri" panose="020F0502020204030204" pitchFamily="34" charset="0"/>
                <a:cs typeface="Calibri" panose="020F0502020204030204" pitchFamily="34" charset="0"/>
              </a:rPr>
              <a:t>على</a:t>
            </a:r>
            <a:r>
              <a:rPr lang="ar-SA" sz="4000" b="1" i="0" u="none" strike="noStrike" baseline="0" dirty="0">
                <a:solidFill>
                  <a:srgbClr val="000000"/>
                </a:solidFill>
                <a:latin typeface="Calibri" panose="020F0502020204030204" pitchFamily="34" charset="0"/>
                <a:cs typeface="Calibri" panose="020F0502020204030204" pitchFamily="34" charset="0"/>
              </a:rPr>
              <a:t> وظائف</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en-GB" sz="4000" b="1" i="0" u="none" strike="noStrike" baseline="0" dirty="0" err="1">
                <a:solidFill>
                  <a:srgbClr val="000000"/>
                </a:solidFill>
                <a:latin typeface="Calibri" panose="020F0502020204030204" pitchFamily="34" charset="0"/>
                <a:cs typeface="Calibri" panose="020F0502020204030204" pitchFamily="34" charset="0"/>
              </a:rPr>
              <a:t>الصحة</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en-GB" sz="4000" b="1" i="0" u="none" strike="noStrike" baseline="0" dirty="0" err="1">
                <a:solidFill>
                  <a:srgbClr val="000000"/>
                </a:solidFill>
                <a:latin typeface="Calibri" panose="020F0502020204030204" pitchFamily="34" charset="0"/>
                <a:cs typeface="Calibri" panose="020F0502020204030204" pitchFamily="34" charset="0"/>
              </a:rPr>
              <a:t>ال</a:t>
            </a:r>
            <a:r>
              <a:rPr lang="ar-SA" sz="4000" b="1" i="0" u="none" strike="noStrike" baseline="0" dirty="0">
                <a:solidFill>
                  <a:srgbClr val="000000"/>
                </a:solidFill>
                <a:latin typeface="Calibri" panose="020F0502020204030204" pitchFamily="34" charset="0"/>
                <a:cs typeface="Calibri" panose="020F0502020204030204" pitchFamily="34" charset="0"/>
              </a:rPr>
              <a:t>نفسية</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ar-SA" sz="4000" b="1" dirty="0">
                <a:solidFill>
                  <a:srgbClr val="000000"/>
                </a:solidFill>
                <a:latin typeface="Calibri" panose="020F0502020204030204" pitchFamily="34" charset="0"/>
                <a:cs typeface="Calibri" panose="020F0502020204030204" pitchFamily="34" charset="0"/>
              </a:rPr>
              <a:t>و</a:t>
            </a:r>
            <a:r>
              <a:rPr lang="en-GB" sz="4000" b="1" i="0" u="none" strike="noStrike" baseline="0" dirty="0" err="1">
                <a:solidFill>
                  <a:srgbClr val="000000"/>
                </a:solidFill>
                <a:latin typeface="Calibri" panose="020F0502020204030204" pitchFamily="34" charset="0"/>
                <a:cs typeface="Calibri" panose="020F0502020204030204" pitchFamily="34" charset="0"/>
              </a:rPr>
              <a:t>النفسية</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en-GB" sz="4000" b="1" i="0" u="none" strike="noStrike" baseline="0" dirty="0" err="1">
                <a:solidFill>
                  <a:srgbClr val="000000"/>
                </a:solidFill>
                <a:latin typeface="Calibri" panose="020F0502020204030204" pitchFamily="34" charset="0"/>
                <a:cs typeface="Calibri" panose="020F0502020204030204" pitchFamily="34" charset="0"/>
              </a:rPr>
              <a:t>والاجتماعية</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en-GB" sz="4000" b="1" i="0" u="none" strike="noStrike" baseline="0" dirty="0" err="1">
                <a:solidFill>
                  <a:srgbClr val="000000"/>
                </a:solidFill>
                <a:latin typeface="Calibri" panose="020F0502020204030204" pitchFamily="34" charset="0"/>
                <a:cs typeface="Calibri" panose="020F0502020204030204" pitchFamily="34" charset="0"/>
              </a:rPr>
              <a:t>للأطفال</a:t>
            </a:r>
            <a:r>
              <a:rPr lang="en-GB" sz="4000" b="1" i="0" u="none" strike="noStrike" baseline="0" dirty="0">
                <a:solidFill>
                  <a:srgbClr val="000000"/>
                </a:solidFill>
                <a:latin typeface="Calibri" panose="020F0502020204030204" pitchFamily="34" charset="0"/>
                <a:cs typeface="Calibri" panose="020F0502020204030204" pitchFamily="34" charset="0"/>
              </a:rPr>
              <a:t>؟</a:t>
            </a:r>
          </a:p>
        </p:txBody>
      </p:sp>
      <p:grpSp>
        <p:nvGrpSpPr>
          <p:cNvPr id="13" name="Group 12">
            <a:extLst>
              <a:ext uri="{FF2B5EF4-FFF2-40B4-BE49-F238E27FC236}">
                <a16:creationId xmlns:a16="http://schemas.microsoft.com/office/drawing/2014/main" id="{5D7F0084-A8C9-210F-541E-DA0F6E7DA324}"/>
              </a:ext>
            </a:extLst>
          </p:cNvPr>
          <p:cNvGrpSpPr/>
          <p:nvPr/>
        </p:nvGrpSpPr>
        <p:grpSpPr>
          <a:xfrm>
            <a:off x="1221855" y="2241988"/>
            <a:ext cx="3415887" cy="2678824"/>
            <a:chOff x="1117683" y="2194390"/>
            <a:chExt cx="3415887" cy="2678824"/>
          </a:xfrm>
          <a:solidFill>
            <a:schemeClr val="accent4">
              <a:lumMod val="60000"/>
              <a:lumOff val="40000"/>
            </a:schemeClr>
          </a:solidFill>
        </p:grpSpPr>
        <p:sp>
          <p:nvSpPr>
            <p:cNvPr id="14" name="Speech Bubble: Rectangle with Corners Rounded 13">
              <a:extLst>
                <a:ext uri="{FF2B5EF4-FFF2-40B4-BE49-F238E27FC236}">
                  <a16:creationId xmlns:a16="http://schemas.microsoft.com/office/drawing/2014/main" id="{8C014D4B-D820-C811-A1BA-493E6A8CF35B}"/>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Speech Bubble: Rectangle with Corners Rounded 14">
              <a:extLst>
                <a:ext uri="{FF2B5EF4-FFF2-40B4-BE49-F238E27FC236}">
                  <a16:creationId xmlns:a16="http://schemas.microsoft.com/office/drawing/2014/main" id="{6DD40DBD-D740-484F-CCD9-9453426DA4CC}"/>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Speech Bubble: Rectangle with Corners Rounded 15">
              <a:extLst>
                <a:ext uri="{FF2B5EF4-FFF2-40B4-BE49-F238E27FC236}">
                  <a16:creationId xmlns:a16="http://schemas.microsoft.com/office/drawing/2014/main" id="{60832C89-7B1D-034B-A64F-EE1E9F91521F}"/>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3090198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D37A8DA0-7F6B-1E39-FCE2-B7C885642D3B}"/>
              </a:ext>
            </a:extLst>
          </p:cNvPr>
          <p:cNvSpPr txBox="1">
            <a:spLocks/>
          </p:cNvSpPr>
          <p:nvPr/>
        </p:nvSpPr>
        <p:spPr>
          <a:xfrm>
            <a:off x="845024" y="2101175"/>
            <a:ext cx="10126172" cy="2368081"/>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3000" b="1" dirty="0" err="1">
                <a:solidFill>
                  <a:schemeClr val="bg1"/>
                </a:solidFill>
                <a:latin typeface="+mn-lt"/>
              </a:rPr>
              <a:t>الجلسة</a:t>
            </a:r>
            <a:r>
              <a:rPr lang="en-CA" sz="3000" b="1" dirty="0">
                <a:solidFill>
                  <a:schemeClr val="bg1"/>
                </a:solidFill>
                <a:latin typeface="+mn-lt"/>
              </a:rPr>
              <a:t> </a:t>
            </a:r>
            <a:r>
              <a:rPr lang="ar-SA" sz="3000" b="1" dirty="0">
                <a:solidFill>
                  <a:schemeClr val="bg1"/>
                </a:solidFill>
                <a:latin typeface="+mn-lt"/>
              </a:rPr>
              <a:t>١</a:t>
            </a:r>
            <a:endParaRPr lang="en-CA" sz="3000" b="1" dirty="0">
              <a:solidFill>
                <a:schemeClr val="bg1"/>
              </a:solidFill>
              <a:latin typeface="+mn-lt"/>
            </a:endParaRPr>
          </a:p>
          <a:p>
            <a:pPr algn="r" rtl="1"/>
            <a:br>
              <a:rPr lang="en-CA" b="1" dirty="0">
                <a:solidFill>
                  <a:schemeClr val="bg1"/>
                </a:solidFill>
                <a:latin typeface="Garamond"/>
              </a:rPr>
            </a:br>
            <a:r>
              <a:rPr lang="ar-SA" b="1" dirty="0">
                <a:solidFill>
                  <a:schemeClr val="bg1"/>
                </a:solidFill>
                <a:latin typeface="Calibri" panose="020F0502020204030204" pitchFamily="34" charset="0"/>
                <a:cs typeface="Calibri" panose="020F0502020204030204" pitchFamily="34" charset="0"/>
              </a:rPr>
              <a:t>افتتاح </a:t>
            </a:r>
            <a:r>
              <a:rPr lang="en-US" sz="5400" b="1" dirty="0" err="1">
                <a:solidFill>
                  <a:schemeClr val="bg1"/>
                </a:solidFill>
                <a:latin typeface="Calibri" panose="020F0502020204030204" pitchFamily="34" charset="0"/>
                <a:cs typeface="Calibri" panose="020F0502020204030204" pitchFamily="34" charset="0"/>
              </a:rPr>
              <a:t>الوحدة</a:t>
            </a:r>
            <a:r>
              <a:rPr lang="ar-SA" sz="5400" b="1" dirty="0">
                <a:solidFill>
                  <a:schemeClr val="bg1"/>
                </a:solidFill>
                <a:latin typeface="Calibri" panose="020F0502020204030204" pitchFamily="34" charset="0"/>
                <a:cs typeface="Calibri" panose="020F0502020204030204" pitchFamily="34" charset="0"/>
              </a:rPr>
              <a:t> </a:t>
            </a:r>
            <a:endParaRPr lang="en-US" sz="54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8768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820AD52D-F842-D34B-7812-8F92FD531374}"/>
              </a:ext>
            </a:extLst>
          </p:cNvPr>
          <p:cNvSpPr/>
          <p:nvPr/>
        </p:nvSpPr>
        <p:spPr>
          <a:xfrm>
            <a:off x="6096000" y="1805773"/>
            <a:ext cx="5486400" cy="363764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pPr rtl="1"/>
            <a:r>
              <a:rPr lang="en-CA" dirty="0">
                <a:latin typeface="Calibri" panose="020F0502020204030204" pitchFamily="34" charset="0"/>
                <a:cs typeface="Calibri" panose="020F0502020204030204" pitchFamily="34" charset="0"/>
              </a:rPr>
              <a:t>الصحة </a:t>
            </a:r>
            <a:r>
              <a:rPr lang="en-CA" dirty="0" err="1">
                <a:latin typeface="Calibri" panose="020F0502020204030204" pitchFamily="34" charset="0"/>
                <a:cs typeface="Calibri" panose="020F0502020204030204" pitchFamily="34" charset="0"/>
              </a:rPr>
              <a:t>النفسية</a:t>
            </a:r>
            <a:r>
              <a:rPr lang="en-CA" dirty="0">
                <a:latin typeface="Calibri" panose="020F0502020204030204" pitchFamily="34" charset="0"/>
                <a:cs typeface="Calibri" panose="020F0502020204030204" pitchFamily="34" charset="0"/>
              </a:rPr>
              <a:t> </a:t>
            </a:r>
            <a:r>
              <a:rPr lang="en-CA" dirty="0" err="1">
                <a:latin typeface="Calibri" panose="020F0502020204030204" pitchFamily="34" charset="0"/>
                <a:cs typeface="Calibri" panose="020F0502020204030204" pitchFamily="34" charset="0"/>
              </a:rPr>
              <a:t>وا</a:t>
            </a:r>
            <a:r>
              <a:rPr lang="ar-SA" dirty="0">
                <a:latin typeface="Calibri" panose="020F0502020204030204" pitchFamily="34" charset="0"/>
                <a:cs typeface="Calibri" panose="020F0502020204030204" pitchFamily="34" charset="0"/>
              </a:rPr>
              <a:t>لإجهاد</a:t>
            </a:r>
            <a:r>
              <a:rPr lang="en-CA" dirty="0">
                <a:latin typeface="Calibri" panose="020F0502020204030204" pitchFamily="34" charset="0"/>
                <a:cs typeface="Calibri" panose="020F0502020204030204" pitchFamily="34" charset="0"/>
              </a:rPr>
              <a:t> النفسي</a:t>
            </a:r>
          </a:p>
        </p:txBody>
      </p:sp>
      <p:sp>
        <p:nvSpPr>
          <p:cNvPr id="4" name="TextBox 3">
            <a:extLst>
              <a:ext uri="{FF2B5EF4-FFF2-40B4-BE49-F238E27FC236}">
                <a16:creationId xmlns:a16="http://schemas.microsoft.com/office/drawing/2014/main" id="{6FD9AA7D-85F6-0CD1-2BAE-341E7BC32938}"/>
              </a:ext>
            </a:extLst>
          </p:cNvPr>
          <p:cNvSpPr txBox="1"/>
          <p:nvPr/>
        </p:nvSpPr>
        <p:spPr>
          <a:xfrm>
            <a:off x="6455669" y="2229951"/>
            <a:ext cx="5126731" cy="3046988"/>
          </a:xfrm>
          <a:prstGeom prst="rect">
            <a:avLst/>
          </a:prstGeom>
          <a:noFill/>
        </p:spPr>
        <p:txBody>
          <a:bodyPr wrap="square" rtlCol="0">
            <a:spAutoFit/>
          </a:bodyPr>
          <a:lstStyle/>
          <a:p>
            <a:pPr algn="r" rtl="1"/>
            <a:r>
              <a:rPr lang="en-GB" sz="2400" b="1" dirty="0">
                <a:latin typeface="Calibri" panose="020F0502020204030204" pitchFamily="34" charset="0"/>
                <a:cs typeface="Calibri" panose="020F0502020204030204" pitchFamily="34" charset="0"/>
              </a:rPr>
              <a:t>تشمل المصادر </a:t>
            </a:r>
            <a:r>
              <a:rPr lang="en-GB" sz="2400" b="1" dirty="0" err="1">
                <a:latin typeface="Calibri" panose="020F0502020204030204" pitchFamily="34" charset="0"/>
                <a:cs typeface="Calibri" panose="020F0502020204030204" pitchFamily="34" charset="0"/>
              </a:rPr>
              <a:t>الرئيسية</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لل</a:t>
            </a:r>
            <a:r>
              <a:rPr lang="ar-SA" sz="2400" b="1" dirty="0">
                <a:latin typeface="Calibri" panose="020F0502020204030204" pitchFamily="34" charset="0"/>
                <a:cs typeface="Calibri" panose="020F0502020204030204" pitchFamily="34" charset="0"/>
              </a:rPr>
              <a:t>إجهاد</a:t>
            </a:r>
            <a:r>
              <a:rPr lang="en-GB" sz="2400" b="1" dirty="0">
                <a:latin typeface="Calibri" panose="020F0502020204030204" pitchFamily="34" charset="0"/>
                <a:cs typeface="Calibri" panose="020F0502020204030204" pitchFamily="34" charset="0"/>
              </a:rPr>
              <a:t> ما يلي:</a:t>
            </a:r>
          </a:p>
          <a:p>
            <a:pPr marL="342900" indent="-342900" algn="r" rtl="1">
              <a:buFont typeface="Arial" panose="020B0604020202020204" pitchFamily="34" charset="0"/>
              <a:buChar char="•"/>
            </a:pPr>
            <a:r>
              <a:rPr lang="en-GB" sz="2400" dirty="0">
                <a:latin typeface="Calibri" panose="020F0502020204030204" pitchFamily="34" charset="0"/>
                <a:cs typeface="Calibri" panose="020F0502020204030204" pitchFamily="34" charset="0"/>
              </a:rPr>
              <a:t>التعرض لأحداث صادمة</a:t>
            </a:r>
          </a:p>
          <a:p>
            <a:pPr marL="342900" indent="-342900" algn="r" rtl="1">
              <a:buFont typeface="Arial" panose="020B0604020202020204" pitchFamily="34" charset="0"/>
              <a:buChar char="•"/>
            </a:pPr>
            <a:r>
              <a:rPr lang="en-GB" sz="2400" dirty="0" err="1">
                <a:latin typeface="Calibri" panose="020F0502020204030204" pitchFamily="34" charset="0"/>
                <a:cs typeface="Calibri" panose="020F0502020204030204" pitchFamily="34" charset="0"/>
              </a:rPr>
              <a:t>وفاة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أفراد</a:t>
            </a:r>
            <a:r>
              <a:rPr lang="ar-SA" sz="2400" dirty="0">
                <a:latin typeface="Calibri" panose="020F0502020204030204" pitchFamily="34" charset="0"/>
                <a:cs typeface="Calibri" panose="020F0502020204030204" pitchFamily="34" charset="0"/>
              </a:rPr>
              <a:t> من</a:t>
            </a:r>
            <a:r>
              <a:rPr lang="en-GB" sz="2400" dirty="0">
                <a:latin typeface="Calibri" panose="020F0502020204030204" pitchFamily="34" charset="0"/>
                <a:cs typeface="Calibri" panose="020F0502020204030204" pitchFamily="34" charset="0"/>
              </a:rPr>
              <a:t> الأسرة أو الانفصال عنهم</a:t>
            </a:r>
          </a:p>
          <a:p>
            <a:pPr marL="342900" indent="-342900" algn="r" rtl="1">
              <a:buFont typeface="Arial" panose="020B0604020202020204" pitchFamily="34" charset="0"/>
              <a:buChar char="•"/>
            </a:pPr>
            <a:r>
              <a:rPr lang="en-GB" sz="2400" dirty="0">
                <a:latin typeface="Calibri" panose="020F0502020204030204" pitchFamily="34" charset="0"/>
                <a:cs typeface="Calibri" panose="020F0502020204030204" pitchFamily="34" charset="0"/>
              </a:rPr>
              <a:t>نقص الخدمات الأساسية والمعلومات الدقيقة والسلامة والأمن</a:t>
            </a:r>
          </a:p>
          <a:p>
            <a:pPr marL="342900" indent="-342900" algn="r" rtl="1">
              <a:buFont typeface="Arial" panose="020B0604020202020204" pitchFamily="34" charset="0"/>
              <a:buChar char="•"/>
            </a:pPr>
            <a:r>
              <a:rPr lang="en-GB" sz="2400" dirty="0" err="1">
                <a:latin typeface="Calibri" panose="020F0502020204030204" pitchFamily="34" charset="0"/>
                <a:cs typeface="Calibri" panose="020F0502020204030204" pitchFamily="34" charset="0"/>
              </a:rPr>
              <a:t>ال</a:t>
            </a:r>
            <a:r>
              <a:rPr lang="ar-SA" sz="2400" dirty="0">
                <a:latin typeface="Calibri" panose="020F0502020204030204" pitchFamily="34" charset="0"/>
                <a:cs typeface="Calibri" panose="020F0502020204030204" pitchFamily="34" charset="0"/>
              </a:rPr>
              <a:t>نزوح</a:t>
            </a:r>
            <a:endParaRPr lang="en-GB" sz="24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GB" sz="2400" dirty="0" err="1">
                <a:latin typeface="Calibri" panose="020F0502020204030204" pitchFamily="34" charset="0"/>
                <a:cs typeface="Calibri" panose="020F0502020204030204" pitchFamily="34" charset="0"/>
              </a:rPr>
              <a:t>ضعف</a:t>
            </a:r>
            <a:r>
              <a:rPr lang="en-GB" sz="2400" dirty="0">
                <a:latin typeface="Calibri" panose="020F0502020204030204" pitchFamily="34" charset="0"/>
                <a:cs typeface="Calibri" panose="020F0502020204030204" pitchFamily="34" charset="0"/>
              </a:rPr>
              <a:t> </a:t>
            </a:r>
            <a:r>
              <a:rPr lang="ar-SA" sz="2400" dirty="0">
                <a:latin typeface="Calibri" panose="020F0502020204030204" pitchFamily="34" charset="0"/>
                <a:cs typeface="Calibri" panose="020F0502020204030204" pitchFamily="34" charset="0"/>
              </a:rPr>
              <a:t>ال</a:t>
            </a:r>
            <a:r>
              <a:rPr lang="en-GB" sz="2400" dirty="0" err="1">
                <a:latin typeface="Calibri" panose="020F0502020204030204" pitchFamily="34" charset="0"/>
                <a:cs typeface="Calibri" panose="020F0502020204030204" pitchFamily="34" charset="0"/>
              </a:rPr>
              <a:t>شبكات</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الأسر</a:t>
            </a:r>
            <a:r>
              <a:rPr lang="ar-SA" sz="2400" dirty="0" err="1">
                <a:latin typeface="Calibri" panose="020F0502020204030204" pitchFamily="34" charset="0"/>
                <a:cs typeface="Calibri" panose="020F0502020204030204" pitchFamily="34" charset="0"/>
              </a:rPr>
              <a:t>ية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والمجتمع</a:t>
            </a:r>
            <a:r>
              <a:rPr lang="ar-SA" sz="2400" dirty="0" err="1">
                <a:latin typeface="Calibri" panose="020F0502020204030204" pitchFamily="34" charset="0"/>
                <a:cs typeface="Calibri" panose="020F0502020204030204" pitchFamily="34" charset="0"/>
              </a:rPr>
              <a:t>ية</a:t>
            </a:r>
            <a:r>
              <a:rPr lang="en-GB" sz="2400" dirty="0">
                <a:latin typeface="Calibri" panose="020F0502020204030204" pitchFamily="34" charset="0"/>
                <a:cs typeface="Calibri" panose="020F0502020204030204" pitchFamily="34" charset="0"/>
              </a:rPr>
              <a:t> وأنظمة الدعم</a:t>
            </a:r>
            <a:endParaRPr lang="en-BE" sz="2400"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8EAEE113-4A52-1424-1C72-11B416DF1290}"/>
              </a:ext>
            </a:extLst>
          </p:cNvPr>
          <p:cNvSpPr txBox="1"/>
          <p:nvPr/>
        </p:nvSpPr>
        <p:spPr>
          <a:xfrm>
            <a:off x="1052945" y="4672151"/>
            <a:ext cx="2680855" cy="1169551"/>
          </a:xfrm>
          <a:prstGeom prst="rect">
            <a:avLst/>
          </a:prstGeom>
          <a:noFill/>
        </p:spPr>
        <p:txBody>
          <a:bodyPr wrap="square">
            <a:spAutoFit/>
          </a:bodyPr>
          <a:lstStyle/>
          <a:p>
            <a:pPr algn="r" rtl="1"/>
            <a:r>
              <a:rPr lang="en-US" sz="1400" i="1" dirty="0">
                <a:solidFill>
                  <a:schemeClr val="accent4">
                    <a:lumMod val="60000"/>
                    <a:lumOff val="40000"/>
                  </a:schemeClr>
                </a:solidFill>
                <a:latin typeface="Arial" panose="020B0604020202020204" pitchFamily="34" charset="0"/>
                <a:ea typeface="Calibri" panose="020F0502020204030204" pitchFamily="34" charset="0"/>
                <a:cs typeface="Arial" panose="020B0604020202020204" pitchFamily="34" charset="0"/>
              </a:rPr>
              <a:t>المصدر: التحالف من أجل حماية الطفل في العمل الإنساني. (2019). المعايير الدنيا لحماية الطفل في العمل الإنساني</a:t>
            </a:r>
          </a:p>
        </p:txBody>
      </p:sp>
      <p:sp>
        <p:nvSpPr>
          <p:cNvPr id="5" name="TextBox 4">
            <a:extLst>
              <a:ext uri="{FF2B5EF4-FFF2-40B4-BE49-F238E27FC236}">
                <a16:creationId xmlns:a16="http://schemas.microsoft.com/office/drawing/2014/main" id="{BB6028CF-B62D-8349-DF9E-A3344F90456A}"/>
              </a:ext>
            </a:extLst>
          </p:cNvPr>
          <p:cNvSpPr txBox="1"/>
          <p:nvPr/>
        </p:nvSpPr>
        <p:spPr>
          <a:xfrm>
            <a:off x="1052945" y="2047322"/>
            <a:ext cx="3842905" cy="1569660"/>
          </a:xfrm>
          <a:prstGeom prst="rect">
            <a:avLst/>
          </a:prstGeom>
          <a:noFill/>
        </p:spPr>
        <p:txBody>
          <a:bodyPr wrap="square">
            <a:spAutoFit/>
          </a:bodyPr>
          <a:lstStyle/>
          <a:p>
            <a:pPr algn="r" rtl="1"/>
            <a:r>
              <a:rPr lang="en-GB" sz="2400" b="1" dirty="0">
                <a:latin typeface="Calibri" panose="020F0502020204030204" pitchFamily="34" charset="0"/>
                <a:cs typeface="Calibri" panose="020F0502020204030204" pitchFamily="34" charset="0"/>
              </a:rPr>
              <a:t>يمكن أن تسبب الأزمات الإنسانية معاناة نفسية واجتماعية فورية </a:t>
            </a:r>
            <a:r>
              <a:rPr lang="en-GB" sz="2400" b="1" dirty="0" err="1">
                <a:latin typeface="Calibri" panose="020F0502020204030204" pitchFamily="34" charset="0"/>
                <a:cs typeface="Calibri" panose="020F0502020204030204" pitchFamily="34" charset="0"/>
              </a:rPr>
              <a:t>وطويلة</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الأ</a:t>
            </a:r>
            <a:r>
              <a:rPr lang="ar-SA" sz="2400" b="1" dirty="0">
                <a:latin typeface="Calibri" panose="020F0502020204030204" pitchFamily="34" charset="0"/>
                <a:cs typeface="Calibri" panose="020F0502020204030204" pitchFamily="34" charset="0"/>
              </a:rPr>
              <a:t>مد</a:t>
            </a:r>
            <a:r>
              <a:rPr lang="en-GB" sz="2400" b="1" dirty="0">
                <a:latin typeface="Calibri" panose="020F0502020204030204" pitchFamily="34" charset="0"/>
                <a:cs typeface="Calibri" panose="020F0502020204030204" pitchFamily="34" charset="0"/>
              </a:rPr>
              <a:t> للأطفال ومقدمي الرعاية لهم</a:t>
            </a:r>
            <a:r>
              <a:rPr lang="en-GB" sz="2400" b="1" dirty="0">
                <a:latin typeface="Arial" panose="020B0604020202020204" pitchFamily="34" charset="0"/>
                <a:cs typeface="Arial" panose="020B0604020202020204" pitchFamily="34" charset="0"/>
              </a:rPr>
              <a:t>.</a:t>
            </a:r>
            <a:endParaRPr lang="en-US" sz="2400" dirty="0"/>
          </a:p>
        </p:txBody>
      </p:sp>
      <p:grpSp>
        <p:nvGrpSpPr>
          <p:cNvPr id="6" name="Group 5">
            <a:extLst>
              <a:ext uri="{FF2B5EF4-FFF2-40B4-BE49-F238E27FC236}">
                <a16:creationId xmlns:a16="http://schemas.microsoft.com/office/drawing/2014/main" id="{567DA2C0-0AEE-AF6D-EA7B-B54DCA6B4032}"/>
              </a:ext>
            </a:extLst>
          </p:cNvPr>
          <p:cNvGrpSpPr/>
          <p:nvPr/>
        </p:nvGrpSpPr>
        <p:grpSpPr>
          <a:xfrm>
            <a:off x="4343400" y="3533378"/>
            <a:ext cx="2112269" cy="2308324"/>
            <a:chOff x="6934339" y="4797164"/>
            <a:chExt cx="1232361" cy="1346745"/>
          </a:xfrm>
        </p:grpSpPr>
        <p:grpSp>
          <p:nvGrpSpPr>
            <p:cNvPr id="7" name="Group 6">
              <a:extLst>
                <a:ext uri="{FF2B5EF4-FFF2-40B4-BE49-F238E27FC236}">
                  <a16:creationId xmlns:a16="http://schemas.microsoft.com/office/drawing/2014/main" id="{438205BB-130E-7838-1D60-9348270AB897}"/>
                </a:ext>
              </a:extLst>
            </p:cNvPr>
            <p:cNvGrpSpPr/>
            <p:nvPr/>
          </p:nvGrpSpPr>
          <p:grpSpPr>
            <a:xfrm>
              <a:off x="6934339" y="4886775"/>
              <a:ext cx="1232361" cy="1257134"/>
              <a:chOff x="7662737" y="4933947"/>
              <a:chExt cx="864452" cy="881827"/>
            </a:xfrm>
          </p:grpSpPr>
          <p:sp>
            <p:nvSpPr>
              <p:cNvPr id="10" name="Oval 9">
                <a:extLst>
                  <a:ext uri="{FF2B5EF4-FFF2-40B4-BE49-F238E27FC236}">
                    <a16:creationId xmlns:a16="http://schemas.microsoft.com/office/drawing/2014/main" id="{A6622C5F-19E4-BA07-012A-3B342FB5CE69}"/>
                  </a:ext>
                </a:extLst>
              </p:cNvPr>
              <p:cNvSpPr/>
              <p:nvPr/>
            </p:nvSpPr>
            <p:spPr>
              <a:xfrm>
                <a:off x="7662737" y="4933947"/>
                <a:ext cx="864452" cy="88182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 name="Block Arc 10">
                <a:extLst>
                  <a:ext uri="{FF2B5EF4-FFF2-40B4-BE49-F238E27FC236}">
                    <a16:creationId xmlns:a16="http://schemas.microsoft.com/office/drawing/2014/main" id="{BAA3F915-8EE2-A236-E23F-70FBEEEABC5E}"/>
                  </a:ext>
                </a:extLst>
              </p:cNvPr>
              <p:cNvSpPr/>
              <p:nvPr/>
            </p:nvSpPr>
            <p:spPr>
              <a:xfrm>
                <a:off x="7923857" y="5512539"/>
                <a:ext cx="376623" cy="30323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grpSp>
        <p:sp>
          <p:nvSpPr>
            <p:cNvPr id="9" name="Oval 8">
              <a:extLst>
                <a:ext uri="{FF2B5EF4-FFF2-40B4-BE49-F238E27FC236}">
                  <a16:creationId xmlns:a16="http://schemas.microsoft.com/office/drawing/2014/main" id="{223D3FD9-8C08-D609-64FC-3605B00ADA8F}"/>
                </a:ext>
              </a:extLst>
            </p:cNvPr>
            <p:cNvSpPr/>
            <p:nvPr/>
          </p:nvSpPr>
          <p:spPr>
            <a:xfrm>
              <a:off x="7563876" y="4797164"/>
              <a:ext cx="551264" cy="5760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CA" sz="6000" b="1" dirty="0">
                  <a:solidFill>
                    <a:schemeClr val="bg1"/>
                  </a:solidFill>
                  <a:latin typeface="Britannic Bold" panose="020B0903060703020204" pitchFamily="34" charset="0"/>
                </a:rPr>
                <a:t>!</a:t>
              </a:r>
            </a:p>
          </p:txBody>
        </p:sp>
      </p:grpSp>
    </p:spTree>
    <p:extLst>
      <p:ext uri="{BB962C8B-B14F-4D97-AF65-F5344CB8AC3E}">
        <p14:creationId xmlns:p14="http://schemas.microsoft.com/office/powerpoint/2010/main" val="2523399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75245-AB95-58D6-E129-A5498D49EFCC}"/>
              </a:ext>
            </a:extLst>
          </p:cNvPr>
          <p:cNvSpPr>
            <a:spLocks noGrp="1"/>
          </p:cNvSpPr>
          <p:nvPr>
            <p:ph type="title"/>
          </p:nvPr>
        </p:nvSpPr>
        <p:spPr/>
        <p:txBody>
          <a:bodyPr/>
          <a:lstStyle/>
          <a:p>
            <a:pPr rtl="1"/>
            <a:r>
              <a:rPr lang="en-GB" dirty="0">
                <a:latin typeface="Calibri" panose="020F0502020204030204" pitchFamily="34" charset="0"/>
                <a:cs typeface="Calibri" panose="020F0502020204030204" pitchFamily="34" charset="0"/>
              </a:rPr>
              <a:t>فهم </a:t>
            </a:r>
            <a:r>
              <a:rPr lang="en-GB" dirty="0" err="1">
                <a:latin typeface="Calibri" panose="020F0502020204030204" pitchFamily="34" charset="0"/>
                <a:cs typeface="Calibri" panose="020F0502020204030204" pitchFamily="34" charset="0"/>
              </a:rPr>
              <a:t>التوتر</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وال</a:t>
            </a:r>
            <a:r>
              <a:rPr lang="ar-SA" dirty="0">
                <a:latin typeface="Calibri" panose="020F0502020204030204" pitchFamily="34" charset="0"/>
                <a:cs typeface="Calibri" panose="020F0502020204030204" pitchFamily="34" charset="0"/>
              </a:rPr>
              <a:t>إجهاد</a:t>
            </a:r>
            <a:endParaRPr lang="en-BE"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449906B-D678-E936-AB8B-97AB03D1E038}"/>
              </a:ext>
            </a:extLst>
          </p:cNvPr>
          <p:cNvSpPr txBox="1"/>
          <p:nvPr/>
        </p:nvSpPr>
        <p:spPr>
          <a:xfrm>
            <a:off x="6096000" y="3591128"/>
            <a:ext cx="5645728" cy="1938992"/>
          </a:xfrm>
          <a:prstGeom prst="rect">
            <a:avLst/>
          </a:prstGeom>
          <a:noFill/>
        </p:spPr>
        <p:txBody>
          <a:bodyPr wrap="square" rtlCol="0">
            <a:spAutoFit/>
          </a:bodyPr>
          <a:lstStyle/>
          <a:p>
            <a:pPr algn="r" rtl="1"/>
            <a:r>
              <a:rPr lang="ar-SA" sz="2400" b="1" dirty="0">
                <a:latin typeface="Calibri" panose="020F0502020204030204" pitchFamily="34" charset="0"/>
                <a:cs typeface="Calibri" panose="020F0502020204030204" pitchFamily="34" charset="0"/>
              </a:rPr>
              <a:t>الإجهاد</a:t>
            </a:r>
            <a:endParaRPr lang="en-GB" sz="2400" b="1" dirty="0">
              <a:latin typeface="Calibri" panose="020F0502020204030204" pitchFamily="34" charset="0"/>
              <a:cs typeface="Calibri" panose="020F0502020204030204" pitchFamily="34" charset="0"/>
            </a:endParaRPr>
          </a:p>
          <a:p>
            <a:pPr algn="r" rtl="1"/>
            <a:endParaRPr lang="en-GB" sz="2400" b="1" dirty="0">
              <a:latin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SA" sz="2400" dirty="0">
                <a:latin typeface="Calibri" panose="020F0502020204030204" pitchFamily="34" charset="0"/>
                <a:cs typeface="Calibri" panose="020F0502020204030204" pitchFamily="34" charset="0"/>
              </a:rPr>
              <a:t>الإجهاد ال</a:t>
            </a:r>
            <a:r>
              <a:rPr lang="en-GB" sz="2400" dirty="0" err="1">
                <a:latin typeface="Calibri" panose="020F0502020204030204" pitchFamily="34" charset="0"/>
                <a:cs typeface="Calibri" panose="020F0502020204030204" pitchFamily="34" charset="0"/>
              </a:rPr>
              <a:t>شديد</a:t>
            </a:r>
            <a:r>
              <a:rPr lang="ar-SA" sz="2400" dirty="0">
                <a:latin typeface="Calibri" panose="020F0502020204030204" pitchFamily="34" charset="0"/>
                <a:cs typeface="Calibri" panose="020F0502020204030204" pitchFamily="34" charset="0"/>
              </a:rPr>
              <a:t> </a:t>
            </a:r>
            <a:r>
              <a:rPr lang="ar-SA" sz="2400" i="1" dirty="0">
                <a:latin typeface="Calibri" panose="020F0502020204030204" pitchFamily="34" charset="0"/>
                <a:cs typeface="Calibri" panose="020F0502020204030204" pitchFamily="34" charset="0"/>
              </a:rPr>
              <a:t>(</a:t>
            </a:r>
            <a:r>
              <a:rPr lang="en-GB" sz="2400" i="1" dirty="0" err="1">
                <a:latin typeface="Calibri" panose="020F0502020204030204" pitchFamily="34" charset="0"/>
                <a:cs typeface="Calibri" panose="020F0502020204030204" pitchFamily="34" charset="0"/>
              </a:rPr>
              <a:t>على</a:t>
            </a:r>
            <a:r>
              <a:rPr lang="en-GB" sz="2400" i="1" dirty="0">
                <a:latin typeface="Calibri" panose="020F0502020204030204" pitchFamily="34" charset="0"/>
                <a:cs typeface="Calibri" panose="020F0502020204030204" pitchFamily="34" charset="0"/>
              </a:rPr>
              <a:t> سبيل المثال في </a:t>
            </a:r>
            <a:r>
              <a:rPr lang="en-GB" sz="2400" i="1" dirty="0" err="1">
                <a:latin typeface="Calibri" panose="020F0502020204030204" pitchFamily="34" charset="0"/>
                <a:cs typeface="Calibri" panose="020F0502020204030204" pitchFamily="34" charset="0"/>
              </a:rPr>
              <a:t>أزمة</a:t>
            </a:r>
            <a:r>
              <a:rPr lang="en-GB" sz="2400" i="1" dirty="0">
                <a:latin typeface="Calibri" panose="020F0502020204030204" pitchFamily="34" charset="0"/>
                <a:cs typeface="Calibri" panose="020F0502020204030204" pitchFamily="34" charset="0"/>
              </a:rPr>
              <a:t> </a:t>
            </a:r>
            <a:r>
              <a:rPr lang="en-GB" sz="2400" i="1" dirty="0" err="1">
                <a:latin typeface="Calibri" panose="020F0502020204030204" pitchFamily="34" charset="0"/>
                <a:cs typeface="Calibri" panose="020F0502020204030204" pitchFamily="34" charset="0"/>
              </a:rPr>
              <a:t>عنيفة</a:t>
            </a:r>
            <a:r>
              <a:rPr lang="ar-SA" sz="2400" i="1" dirty="0">
                <a:latin typeface="Calibri" panose="020F0502020204030204" pitchFamily="34" charset="0"/>
                <a:cs typeface="Calibri" panose="020F0502020204030204" pitchFamily="34" charset="0"/>
              </a:rPr>
              <a:t>)</a:t>
            </a:r>
            <a:endParaRPr lang="en-GB" sz="2400" i="1" dirty="0">
              <a:latin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en-GB" sz="2400" dirty="0">
                <a:latin typeface="Calibri" panose="020F0502020204030204" pitchFamily="34" charset="0"/>
                <a:cs typeface="Calibri" panose="020F0502020204030204" pitchFamily="34" charset="0"/>
              </a:rPr>
              <a:t>المعاناة من الإجهاد على مدى فترة </a:t>
            </a:r>
            <a:r>
              <a:rPr lang="en-GB" sz="2400" dirty="0" err="1">
                <a:latin typeface="Calibri" panose="020F0502020204030204" pitchFamily="34" charset="0"/>
                <a:cs typeface="Calibri" panose="020F0502020204030204" pitchFamily="34" charset="0"/>
              </a:rPr>
              <a:t>زمنية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طو</a:t>
            </a:r>
            <a:r>
              <a:rPr lang="ar-SA" sz="2400" dirty="0" err="1">
                <a:latin typeface="Calibri" panose="020F0502020204030204" pitchFamily="34" charset="0"/>
                <a:cs typeface="Calibri" panose="020F0502020204030204" pitchFamily="34" charset="0"/>
              </a:rPr>
              <a:t>ي</a:t>
            </a:r>
            <a:r>
              <a:rPr lang="en-GB" sz="2400" dirty="0" err="1">
                <a:latin typeface="Calibri" panose="020F0502020204030204" pitchFamily="34" charset="0"/>
                <a:cs typeface="Calibri" panose="020F0502020204030204" pitchFamily="34" charset="0"/>
              </a:rPr>
              <a:t>ل</a:t>
            </a:r>
            <a:r>
              <a:rPr lang="ar-SA" sz="2400" dirty="0" err="1">
                <a:latin typeface="Calibri" panose="020F0502020204030204" pitchFamily="34" charset="0"/>
                <a:cs typeface="Calibri" panose="020F0502020204030204" pitchFamily="34" charset="0"/>
              </a:rPr>
              <a:t>ة</a:t>
            </a:r>
            <a:r>
              <a:rPr lang="ar-SA" sz="2400" dirty="0">
                <a:latin typeface="Calibri" panose="020F0502020204030204" pitchFamily="34" charset="0"/>
                <a:cs typeface="Calibri" panose="020F0502020204030204" pitchFamily="34" charset="0"/>
              </a:rPr>
              <a:t> </a:t>
            </a:r>
            <a:r>
              <a:rPr lang="ar-SA" sz="2400" i="1" dirty="0">
                <a:latin typeface="Calibri" panose="020F0502020204030204" pitchFamily="34" charset="0"/>
                <a:cs typeface="Calibri" panose="020F0502020204030204" pitchFamily="34" charset="0"/>
              </a:rPr>
              <a:t>(</a:t>
            </a:r>
            <a:r>
              <a:rPr lang="en-GB" sz="2400" i="1" dirty="0" err="1">
                <a:latin typeface="Calibri" panose="020F0502020204030204" pitchFamily="34" charset="0"/>
                <a:cs typeface="Calibri" panose="020F0502020204030204" pitchFamily="34" charset="0"/>
              </a:rPr>
              <a:t>مثل</a:t>
            </a:r>
            <a:r>
              <a:rPr lang="en-GB" sz="2400" i="1" dirty="0">
                <a:latin typeface="Calibri" panose="020F0502020204030204" pitchFamily="34" charset="0"/>
                <a:cs typeface="Calibri" panose="020F0502020204030204" pitchFamily="34" charset="0"/>
              </a:rPr>
              <a:t> سنوات </a:t>
            </a:r>
            <a:r>
              <a:rPr lang="en-GB" sz="2400" i="1" dirty="0" err="1">
                <a:latin typeface="Calibri" panose="020F0502020204030204" pitchFamily="34" charset="0"/>
                <a:cs typeface="Calibri" panose="020F0502020204030204" pitchFamily="34" charset="0"/>
              </a:rPr>
              <a:t>النزوح</a:t>
            </a:r>
            <a:r>
              <a:rPr lang="en-GB" sz="2400" i="1" dirty="0">
                <a:latin typeface="Calibri" panose="020F0502020204030204" pitchFamily="34" charset="0"/>
                <a:cs typeface="Calibri" panose="020F0502020204030204" pitchFamily="34" charset="0"/>
              </a:rPr>
              <a:t> </a:t>
            </a:r>
            <a:r>
              <a:rPr lang="en-GB" sz="2400" i="1" dirty="0" err="1">
                <a:latin typeface="Calibri" panose="020F0502020204030204" pitchFamily="34" charset="0"/>
                <a:cs typeface="Calibri" panose="020F0502020204030204" pitchFamily="34" charset="0"/>
              </a:rPr>
              <a:t>والفقر</a:t>
            </a:r>
            <a:r>
              <a:rPr lang="ar-SA" sz="2400" i="1" dirty="0">
                <a:latin typeface="Calibri" panose="020F0502020204030204" pitchFamily="34" charset="0"/>
                <a:cs typeface="Calibri" panose="020F0502020204030204" pitchFamily="34" charset="0"/>
              </a:rPr>
              <a:t>)</a:t>
            </a:r>
            <a:endParaRPr lang="en-GB" sz="2400" i="1"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71874D06-5232-72B2-D711-6E10C6CC79FE}"/>
              </a:ext>
            </a:extLst>
          </p:cNvPr>
          <p:cNvSpPr txBox="1"/>
          <p:nvPr/>
        </p:nvSpPr>
        <p:spPr>
          <a:xfrm>
            <a:off x="1228427" y="3591128"/>
            <a:ext cx="4229100" cy="1569660"/>
          </a:xfrm>
          <a:prstGeom prst="rect">
            <a:avLst/>
          </a:prstGeom>
          <a:noFill/>
        </p:spPr>
        <p:txBody>
          <a:bodyPr wrap="square" rtlCol="0">
            <a:spAutoFit/>
          </a:bodyPr>
          <a:lstStyle/>
          <a:p>
            <a:pPr algn="r" rtl="1"/>
            <a:r>
              <a:rPr lang="ar-SA" sz="2400" b="1" dirty="0">
                <a:latin typeface="Arial" panose="020B0604020202020204" pitchFamily="34" charset="0"/>
                <a:cs typeface="Arial" panose="020B0604020202020204" pitchFamily="34" charset="0"/>
              </a:rPr>
              <a:t>التوتر</a:t>
            </a:r>
            <a:endParaRPr lang="en-GB" sz="2400" b="1" dirty="0">
              <a:latin typeface="Arial" panose="020B0604020202020204" pitchFamily="34" charset="0"/>
              <a:cs typeface="Arial" panose="020B0604020202020204" pitchFamily="34" charset="0"/>
            </a:endParaRPr>
          </a:p>
          <a:p>
            <a:pPr algn="r" rtl="1"/>
            <a:endParaRPr lang="en-GB" sz="2400" b="1" dirty="0">
              <a:latin typeface="Arial" panose="020B0604020202020204" pitchFamily="34" charset="0"/>
              <a:cs typeface="Arial" panose="020B0604020202020204" pitchFamily="34" charset="0"/>
            </a:endParaRPr>
          </a:p>
          <a:p>
            <a:pPr algn="r" rtl="1"/>
            <a:r>
              <a:rPr lang="en-GB" sz="2400" dirty="0">
                <a:latin typeface="Calibri" panose="020F0502020204030204" pitchFamily="34" charset="0"/>
                <a:cs typeface="Calibri" panose="020F0502020204030204" pitchFamily="34" charset="0"/>
              </a:rPr>
              <a:t>رد فعل طبيعي لتغيير </a:t>
            </a:r>
            <a:r>
              <a:rPr lang="en-GB" sz="2400" dirty="0" err="1">
                <a:latin typeface="Calibri" panose="020F0502020204030204" pitchFamily="34" charset="0"/>
                <a:cs typeface="Calibri" panose="020F0502020204030204" pitchFamily="34" charset="0"/>
              </a:rPr>
              <a:t>أو</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تحد</a:t>
            </a:r>
            <a:r>
              <a:rPr lang="ar-SA" sz="2400" dirty="0">
                <a:latin typeface="Calibri" panose="020F0502020204030204" pitchFamily="34" charset="0"/>
                <a:cs typeface="Calibri" panose="020F0502020204030204" pitchFamily="34" charset="0"/>
              </a:rPr>
              <a:t> </a:t>
            </a:r>
            <a:r>
              <a:rPr lang="ar-SA" sz="2400" i="1" dirty="0">
                <a:latin typeface="Calibri" panose="020F0502020204030204" pitchFamily="34" charset="0"/>
                <a:cs typeface="Calibri" panose="020F0502020204030204" pitchFamily="34" charset="0"/>
              </a:rPr>
              <a:t>(</a:t>
            </a:r>
            <a:r>
              <a:rPr lang="en-GB" sz="2400" i="1" dirty="0" err="1">
                <a:latin typeface="Calibri" panose="020F0502020204030204" pitchFamily="34" charset="0"/>
                <a:cs typeface="Calibri" panose="020F0502020204030204" pitchFamily="34" charset="0"/>
              </a:rPr>
              <a:t>على</a:t>
            </a:r>
            <a:r>
              <a:rPr lang="en-GB" sz="2400" i="1" dirty="0">
                <a:latin typeface="Calibri" panose="020F0502020204030204" pitchFamily="34" charset="0"/>
                <a:cs typeface="Calibri" panose="020F0502020204030204" pitchFamily="34" charset="0"/>
              </a:rPr>
              <a:t> سبيل المثال اليوم الأول </a:t>
            </a:r>
            <a:r>
              <a:rPr lang="en-GB" sz="2400" i="1" dirty="0" err="1">
                <a:latin typeface="Calibri" panose="020F0502020204030204" pitchFamily="34" charset="0"/>
                <a:cs typeface="Calibri" panose="020F0502020204030204" pitchFamily="34" charset="0"/>
              </a:rPr>
              <a:t>في</a:t>
            </a:r>
            <a:r>
              <a:rPr lang="en-GB" sz="2400" i="1" dirty="0">
                <a:latin typeface="Calibri" panose="020F0502020204030204" pitchFamily="34" charset="0"/>
                <a:cs typeface="Calibri" panose="020F0502020204030204" pitchFamily="34" charset="0"/>
              </a:rPr>
              <a:t> </a:t>
            </a:r>
            <a:r>
              <a:rPr lang="en-GB" sz="2400" i="1" dirty="0" err="1">
                <a:latin typeface="Calibri" panose="020F0502020204030204" pitchFamily="34" charset="0"/>
                <a:cs typeface="Calibri" panose="020F0502020204030204" pitchFamily="34" charset="0"/>
              </a:rPr>
              <a:t>المدرسة</a:t>
            </a:r>
            <a:r>
              <a:rPr lang="ar-SA" sz="2400" i="1" dirty="0">
                <a:latin typeface="Calibri" panose="020F0502020204030204" pitchFamily="34" charset="0"/>
                <a:cs typeface="Calibri" panose="020F0502020204030204" pitchFamily="34" charset="0"/>
              </a:rPr>
              <a:t>)</a:t>
            </a:r>
            <a:endParaRPr lang="en-GB" sz="2400" i="1" dirty="0">
              <a:latin typeface="Calibri" panose="020F0502020204030204" pitchFamily="34" charset="0"/>
              <a:cs typeface="Calibri" panose="020F0502020204030204" pitchFamily="34" charset="0"/>
            </a:endParaRPr>
          </a:p>
        </p:txBody>
      </p:sp>
      <p:sp>
        <p:nvSpPr>
          <p:cNvPr id="9" name="Trapezoid 8">
            <a:extLst>
              <a:ext uri="{FF2B5EF4-FFF2-40B4-BE49-F238E27FC236}">
                <a16:creationId xmlns:a16="http://schemas.microsoft.com/office/drawing/2014/main" id="{3D545566-0EDE-4B03-D57C-E9D4F09FB3C5}"/>
              </a:ext>
            </a:extLst>
          </p:cNvPr>
          <p:cNvSpPr/>
          <p:nvPr/>
        </p:nvSpPr>
        <p:spPr>
          <a:xfrm rot="10800000">
            <a:off x="1228427" y="1885950"/>
            <a:ext cx="1457623" cy="1268981"/>
          </a:xfrm>
          <a:prstGeom prst="trapezoid">
            <a:avLst>
              <a:gd name="adj" fmla="val 17494"/>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4" name="Group 13">
            <a:extLst>
              <a:ext uri="{FF2B5EF4-FFF2-40B4-BE49-F238E27FC236}">
                <a16:creationId xmlns:a16="http://schemas.microsoft.com/office/drawing/2014/main" id="{A3A4E876-E5F7-AF63-F9D8-1F45F394008B}"/>
              </a:ext>
            </a:extLst>
          </p:cNvPr>
          <p:cNvGrpSpPr/>
          <p:nvPr/>
        </p:nvGrpSpPr>
        <p:grpSpPr>
          <a:xfrm>
            <a:off x="6096000" y="1537622"/>
            <a:ext cx="2308537" cy="1617309"/>
            <a:chOff x="8137790" y="1537622"/>
            <a:chExt cx="2308537" cy="1617309"/>
          </a:xfrm>
        </p:grpSpPr>
        <p:sp>
          <p:nvSpPr>
            <p:cNvPr id="11" name="Cloud 10">
              <a:extLst>
                <a:ext uri="{FF2B5EF4-FFF2-40B4-BE49-F238E27FC236}">
                  <a16:creationId xmlns:a16="http://schemas.microsoft.com/office/drawing/2014/main" id="{B6E54B94-B778-9E52-BE24-380ECC3942C8}"/>
                </a:ext>
              </a:extLst>
            </p:cNvPr>
            <p:cNvSpPr/>
            <p:nvPr/>
          </p:nvSpPr>
          <p:spPr>
            <a:xfrm>
              <a:off x="8469774" y="1537622"/>
              <a:ext cx="1177901" cy="914540"/>
            </a:xfrm>
            <a:prstGeom prst="cloud">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683306ED-B0E3-692C-67FD-972BCC03B660}"/>
                </a:ext>
              </a:extLst>
            </p:cNvPr>
            <p:cNvSpPr/>
            <p:nvPr/>
          </p:nvSpPr>
          <p:spPr>
            <a:xfrm>
              <a:off x="9543151" y="1720755"/>
              <a:ext cx="104524" cy="135772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F72FA6E7-5E77-BCCF-643A-D31905909153}"/>
                </a:ext>
              </a:extLst>
            </p:cNvPr>
            <p:cNvSpPr/>
            <p:nvPr/>
          </p:nvSpPr>
          <p:spPr>
            <a:xfrm>
              <a:off x="9156845" y="2986050"/>
              <a:ext cx="1289482" cy="168881"/>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Trapezoid 9">
              <a:extLst>
                <a:ext uri="{FF2B5EF4-FFF2-40B4-BE49-F238E27FC236}">
                  <a16:creationId xmlns:a16="http://schemas.microsoft.com/office/drawing/2014/main" id="{0E8AF0A9-D1F0-0EA8-801C-1C7758F6103D}"/>
                </a:ext>
              </a:extLst>
            </p:cNvPr>
            <p:cNvSpPr/>
            <p:nvPr/>
          </p:nvSpPr>
          <p:spPr>
            <a:xfrm rot="10800000">
              <a:off x="8137790" y="1885950"/>
              <a:ext cx="1457623" cy="1268981"/>
            </a:xfrm>
            <a:prstGeom prst="trapezoid">
              <a:avLst>
                <a:gd name="adj" fmla="val 17494"/>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17132304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CD445774-B4AE-52F2-DB24-996D053489A6}"/>
              </a:ext>
            </a:extLst>
          </p:cNvPr>
          <p:cNvSpPr/>
          <p:nvPr/>
        </p:nvSpPr>
        <p:spPr>
          <a:xfrm>
            <a:off x="5660571" y="1901371"/>
            <a:ext cx="5693229" cy="30480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59475245-AB95-58D6-E129-A5498D49EFCC}"/>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فهم</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التوتر</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وال</a:t>
            </a:r>
            <a:r>
              <a:rPr lang="ar-SA" dirty="0">
                <a:latin typeface="Calibri" panose="020F0502020204030204" pitchFamily="34" charset="0"/>
                <a:cs typeface="Calibri" panose="020F0502020204030204" pitchFamily="34" charset="0"/>
              </a:rPr>
              <a:t>إجهاد</a:t>
            </a:r>
            <a:endParaRPr lang="en-BE" dirty="0"/>
          </a:p>
        </p:txBody>
      </p:sp>
      <p:sp>
        <p:nvSpPr>
          <p:cNvPr id="11" name="TextBox 10">
            <a:extLst>
              <a:ext uri="{FF2B5EF4-FFF2-40B4-BE49-F238E27FC236}">
                <a16:creationId xmlns:a16="http://schemas.microsoft.com/office/drawing/2014/main" id="{A7B57683-C9D2-12BA-767E-22869453C3DA}"/>
              </a:ext>
            </a:extLst>
          </p:cNvPr>
          <p:cNvSpPr txBox="1"/>
          <p:nvPr/>
        </p:nvSpPr>
        <p:spPr>
          <a:xfrm>
            <a:off x="6096000" y="2274838"/>
            <a:ext cx="4967513" cy="2246769"/>
          </a:xfrm>
          <a:prstGeom prst="rect">
            <a:avLst/>
          </a:prstGeom>
          <a:noFill/>
        </p:spPr>
        <p:txBody>
          <a:bodyPr wrap="square" rtlCol="0">
            <a:spAutoFit/>
          </a:bodyPr>
          <a:lstStyle/>
          <a:p>
            <a:pPr algn="r" rtl="1"/>
            <a:r>
              <a:rPr lang="en-GB" sz="2000" b="1" dirty="0">
                <a:latin typeface="Calibri" panose="020F0502020204030204" pitchFamily="34" charset="0"/>
                <a:cs typeface="Calibri" panose="020F0502020204030204" pitchFamily="34" charset="0"/>
              </a:rPr>
              <a:t>الأسباب</a:t>
            </a:r>
          </a:p>
          <a:p>
            <a:pPr marL="342900" indent="-342900" algn="r" rtl="1">
              <a:buFont typeface="Arial" panose="020B0604020202020204" pitchFamily="34" charset="0"/>
              <a:buChar char="•"/>
            </a:pPr>
            <a:r>
              <a:rPr lang="en-GB" sz="2000" dirty="0">
                <a:latin typeface="Calibri" panose="020F0502020204030204" pitchFamily="34" charset="0"/>
                <a:cs typeface="Calibri" panose="020F0502020204030204" pitchFamily="34" charset="0"/>
              </a:rPr>
              <a:t>التعرض لمخاطر الأذى (على سبيل المثال ، الناجية من العنف أو الإساءة) أو</a:t>
            </a:r>
          </a:p>
          <a:p>
            <a:pPr marL="342900" indent="-342900" algn="r" rtl="1">
              <a:buFont typeface="Arial" panose="020B0604020202020204" pitchFamily="34" charset="0"/>
              <a:buChar char="•"/>
            </a:pPr>
            <a:r>
              <a:rPr lang="en-GB" sz="2000" dirty="0">
                <a:latin typeface="Calibri" panose="020F0502020204030204" pitchFamily="34" charset="0"/>
                <a:cs typeface="Calibri" panose="020F0502020204030204" pitchFamily="34" charset="0"/>
              </a:rPr>
              <a:t>مشاهدة الأذى (على سبيل المثال ، مشاهدة الإصابة أو الوفاة) أو</a:t>
            </a:r>
          </a:p>
          <a:p>
            <a:pPr marL="342900" indent="-342900" algn="r" rtl="1">
              <a:buFont typeface="Arial" panose="020B0604020202020204" pitchFamily="34" charset="0"/>
              <a:buChar char="•"/>
            </a:pPr>
            <a:r>
              <a:rPr lang="en-GB" sz="2000" dirty="0">
                <a:latin typeface="Calibri" panose="020F0502020204030204" pitchFamily="34" charset="0"/>
                <a:cs typeface="Calibri" panose="020F0502020204030204" pitchFamily="34" charset="0"/>
              </a:rPr>
              <a:t>أحداث سلبية شديدة أخرى (على سبيل المثال ، فقدان أحد الأحباء ، وفقدان المنزل ، والكوارث الطبيعية)</a:t>
            </a:r>
          </a:p>
        </p:txBody>
      </p:sp>
      <p:sp>
        <p:nvSpPr>
          <p:cNvPr id="12" name="TextBox 11">
            <a:extLst>
              <a:ext uri="{FF2B5EF4-FFF2-40B4-BE49-F238E27FC236}">
                <a16:creationId xmlns:a16="http://schemas.microsoft.com/office/drawing/2014/main" id="{272DAB47-F927-5B91-3A06-F0A9C2CF1847}"/>
              </a:ext>
            </a:extLst>
          </p:cNvPr>
          <p:cNvSpPr txBox="1"/>
          <p:nvPr/>
        </p:nvSpPr>
        <p:spPr>
          <a:xfrm>
            <a:off x="6095999" y="5230553"/>
            <a:ext cx="4967513" cy="523220"/>
          </a:xfrm>
          <a:prstGeom prst="rect">
            <a:avLst/>
          </a:prstGeom>
          <a:noFill/>
        </p:spPr>
        <p:txBody>
          <a:bodyPr wrap="square" rtlCol="0">
            <a:spAutoFit/>
          </a:bodyPr>
          <a:lstStyle/>
          <a:p>
            <a:pPr algn="r" rtl="1"/>
            <a:r>
              <a:rPr lang="en-GB"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المصدر: اللجنة الدولية للصليب </a:t>
            </a:r>
            <a:r>
              <a:rPr lang="en-GB" sz="14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الأحمر</a:t>
            </a:r>
            <a:r>
              <a:rPr lang="en-GB"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ar-SA"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(٢٠١٨) </a:t>
            </a:r>
            <a:r>
              <a:rPr lang="en-GB" sz="14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المبادئ</a:t>
            </a:r>
            <a:r>
              <a:rPr lang="en-GB"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التوجيهية بشأن الصحة النفسية والدعم النفسي والاجتماعي</a:t>
            </a:r>
            <a:endParaRPr lang="en-BE" sz="1400" dirty="0">
              <a:solidFill>
                <a:schemeClr val="accent4">
                  <a:lumMod val="60000"/>
                  <a:lumOff val="40000"/>
                </a:schemeClr>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B452B166-6195-40F4-EDC5-3F79FF61480C}"/>
              </a:ext>
            </a:extLst>
          </p:cNvPr>
          <p:cNvGrpSpPr/>
          <p:nvPr/>
        </p:nvGrpSpPr>
        <p:grpSpPr>
          <a:xfrm>
            <a:off x="838200" y="1293575"/>
            <a:ext cx="3289587" cy="3289587"/>
            <a:chOff x="838200" y="2075148"/>
            <a:chExt cx="3289587" cy="3289587"/>
          </a:xfrm>
        </p:grpSpPr>
        <p:pic>
          <p:nvPicPr>
            <p:cNvPr id="4" name="Graphic 3" descr="Wave with solid fill">
              <a:extLst>
                <a:ext uri="{FF2B5EF4-FFF2-40B4-BE49-F238E27FC236}">
                  <a16:creationId xmlns:a16="http://schemas.microsoft.com/office/drawing/2014/main" id="{3A3E0D43-2CF9-8204-0CD1-3326F58819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 y="2075148"/>
              <a:ext cx="3289587" cy="3289587"/>
            </a:xfrm>
            <a:prstGeom prst="rect">
              <a:avLst/>
            </a:prstGeom>
          </p:spPr>
        </p:pic>
        <p:sp>
          <p:nvSpPr>
            <p:cNvPr id="5" name="Oval 4">
              <a:extLst>
                <a:ext uri="{FF2B5EF4-FFF2-40B4-BE49-F238E27FC236}">
                  <a16:creationId xmlns:a16="http://schemas.microsoft.com/office/drawing/2014/main" id="{0BB2185D-43B1-1861-917D-96B6B32C9128}"/>
                </a:ext>
              </a:extLst>
            </p:cNvPr>
            <p:cNvSpPr/>
            <p:nvPr/>
          </p:nvSpPr>
          <p:spPr>
            <a:xfrm>
              <a:off x="2206339" y="3993570"/>
              <a:ext cx="547259" cy="54725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Rectangle: Top Corners Rounded 5">
              <a:extLst>
                <a:ext uri="{FF2B5EF4-FFF2-40B4-BE49-F238E27FC236}">
                  <a16:creationId xmlns:a16="http://schemas.microsoft.com/office/drawing/2014/main" id="{1298C801-8C12-51B0-8FFD-8BEE06D84539}"/>
                </a:ext>
              </a:extLst>
            </p:cNvPr>
            <p:cNvSpPr/>
            <p:nvPr/>
          </p:nvSpPr>
          <p:spPr>
            <a:xfrm>
              <a:off x="2850558" y="3539066"/>
              <a:ext cx="206062" cy="909007"/>
            </a:xfrm>
            <a:prstGeom prst="round2SameRect">
              <a:avLst>
                <a:gd name="adj1" fmla="val 50000"/>
                <a:gd name="adj2" fmla="val 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4" name="TextBox 13">
            <a:extLst>
              <a:ext uri="{FF2B5EF4-FFF2-40B4-BE49-F238E27FC236}">
                <a16:creationId xmlns:a16="http://schemas.microsoft.com/office/drawing/2014/main" id="{ABA5E964-E908-C90F-484F-5468636068A1}"/>
              </a:ext>
            </a:extLst>
          </p:cNvPr>
          <p:cNvSpPr txBox="1"/>
          <p:nvPr/>
        </p:nvSpPr>
        <p:spPr>
          <a:xfrm>
            <a:off x="838200" y="4482718"/>
            <a:ext cx="3937000" cy="923330"/>
          </a:xfrm>
          <a:prstGeom prst="rect">
            <a:avLst/>
          </a:prstGeom>
          <a:noFill/>
        </p:spPr>
        <p:txBody>
          <a:bodyPr wrap="square">
            <a:spAutoFit/>
          </a:bodyPr>
          <a:lstStyle/>
          <a:p>
            <a:pPr algn="r" rtl="1"/>
            <a:r>
              <a:rPr lang="ar-SA" sz="1800" b="1" dirty="0">
                <a:latin typeface="Calibri" panose="020F0502020204030204" pitchFamily="34" charset="0"/>
                <a:cs typeface="Calibri" panose="020F0502020204030204" pitchFamily="34" charset="0"/>
              </a:rPr>
              <a:t>الصدمة النفسية</a:t>
            </a:r>
            <a:endParaRPr lang="en-GB" sz="1800" b="1" dirty="0">
              <a:latin typeface="Calibri" panose="020F0502020204030204" pitchFamily="34" charset="0"/>
              <a:cs typeface="Calibri" panose="020F0502020204030204" pitchFamily="34" charset="0"/>
            </a:endParaRPr>
          </a:p>
          <a:p>
            <a:pPr algn="r" rtl="1"/>
            <a:r>
              <a:rPr lang="ar-SA" sz="1800" dirty="0">
                <a:latin typeface="Calibri" panose="020F0502020204030204" pitchFamily="34" charset="0"/>
                <a:cs typeface="Calibri" panose="020F0502020204030204" pitchFamily="34" charset="0"/>
              </a:rPr>
              <a:t>ال</a:t>
            </a:r>
            <a:r>
              <a:rPr lang="en-GB" sz="1800" dirty="0" err="1">
                <a:latin typeface="Calibri" panose="020F0502020204030204" pitchFamily="34" charset="0"/>
                <a:cs typeface="Calibri" panose="020F0502020204030204" pitchFamily="34" charset="0"/>
              </a:rPr>
              <a:t>ضغوط</a:t>
            </a:r>
            <a:r>
              <a:rPr lang="en-GB" sz="1800" dirty="0">
                <a:latin typeface="Calibri" panose="020F0502020204030204" pitchFamily="34" charset="0"/>
                <a:cs typeface="Calibri" panose="020F0502020204030204" pitchFamily="34" charset="0"/>
              </a:rPr>
              <a:t> </a:t>
            </a:r>
            <a:r>
              <a:rPr lang="ar-SA" sz="1800" dirty="0">
                <a:latin typeface="Calibri" panose="020F0502020204030204" pitchFamily="34" charset="0"/>
                <a:cs typeface="Calibri" panose="020F0502020204030204" pitchFamily="34" charset="0"/>
              </a:rPr>
              <a:t>ال</a:t>
            </a:r>
            <a:r>
              <a:rPr lang="en-GB" sz="1800" dirty="0" err="1">
                <a:latin typeface="Calibri" panose="020F0502020204030204" pitchFamily="34" charset="0"/>
                <a:cs typeface="Calibri" panose="020F0502020204030204" pitchFamily="34" charset="0"/>
              </a:rPr>
              <a:t>هائلة</a:t>
            </a:r>
            <a:r>
              <a:rPr lang="en-GB" sz="1800" dirty="0">
                <a:latin typeface="Calibri" panose="020F0502020204030204" pitchFamily="34" charset="0"/>
                <a:cs typeface="Calibri" panose="020F0502020204030204" pitchFamily="34" charset="0"/>
              </a:rPr>
              <a:t> </a:t>
            </a:r>
            <a:r>
              <a:rPr lang="en-GB" sz="1800" dirty="0" err="1">
                <a:latin typeface="Calibri" panose="020F0502020204030204" pitchFamily="34" charset="0"/>
                <a:cs typeface="Calibri" panose="020F0502020204030204" pitchFamily="34" charset="0"/>
              </a:rPr>
              <a:t>و</a:t>
            </a:r>
            <a:r>
              <a:rPr lang="ar-SA" sz="1800" dirty="0">
                <a:latin typeface="Calibri" panose="020F0502020204030204" pitchFamily="34" charset="0"/>
                <a:cs typeface="Calibri" panose="020F0502020204030204" pitchFamily="34" charset="0"/>
              </a:rPr>
              <a:t>الشدة</a:t>
            </a:r>
            <a:r>
              <a:rPr lang="en-GB" sz="1800" dirty="0">
                <a:latin typeface="Calibri" panose="020F0502020204030204" pitchFamily="34" charset="0"/>
                <a:cs typeface="Calibri" panose="020F0502020204030204" pitchFamily="34" charset="0"/>
              </a:rPr>
              <a:t> </a:t>
            </a:r>
            <a:r>
              <a:rPr lang="ar-SA" sz="1800" dirty="0">
                <a:latin typeface="Calibri" panose="020F0502020204030204" pitchFamily="34" charset="0"/>
                <a:cs typeface="Calibri" panose="020F0502020204030204" pitchFamily="34" charset="0"/>
              </a:rPr>
              <a:t>ال</a:t>
            </a:r>
            <a:r>
              <a:rPr lang="en-GB" sz="1800" dirty="0" err="1">
                <a:latin typeface="Calibri" panose="020F0502020204030204" pitchFamily="34" charset="0"/>
                <a:cs typeface="Calibri" panose="020F0502020204030204" pitchFamily="34" charset="0"/>
              </a:rPr>
              <a:t>عاطفية</a:t>
            </a:r>
            <a:r>
              <a:rPr lang="en-GB" sz="1800" dirty="0">
                <a:latin typeface="Calibri" panose="020F0502020204030204" pitchFamily="34" charset="0"/>
                <a:cs typeface="Calibri" panose="020F0502020204030204" pitchFamily="34" charset="0"/>
              </a:rPr>
              <a:t> (على سبيل المثال الخوف الشديد والرعب والعجز الشديد)</a:t>
            </a:r>
          </a:p>
        </p:txBody>
      </p:sp>
    </p:spTree>
    <p:extLst>
      <p:ext uri="{BB962C8B-B14F-4D97-AF65-F5344CB8AC3E}">
        <p14:creationId xmlns:p14="http://schemas.microsoft.com/office/powerpoint/2010/main" val="1628863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75245-AB95-58D6-E129-A5498D49EFCC}"/>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فهم</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التوتر</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وال</a:t>
            </a:r>
            <a:r>
              <a:rPr lang="ar-SA" dirty="0">
                <a:latin typeface="Calibri" panose="020F0502020204030204" pitchFamily="34" charset="0"/>
                <a:cs typeface="Calibri" panose="020F0502020204030204" pitchFamily="34" charset="0"/>
              </a:rPr>
              <a:t>إجهاد</a:t>
            </a:r>
            <a:endParaRPr lang="en-BE" dirty="0"/>
          </a:p>
        </p:txBody>
      </p:sp>
      <p:sp>
        <p:nvSpPr>
          <p:cNvPr id="11" name="TextBox 10">
            <a:extLst>
              <a:ext uri="{FF2B5EF4-FFF2-40B4-BE49-F238E27FC236}">
                <a16:creationId xmlns:a16="http://schemas.microsoft.com/office/drawing/2014/main" id="{A7B57683-C9D2-12BA-767E-22869453C3DA}"/>
              </a:ext>
            </a:extLst>
          </p:cNvPr>
          <p:cNvSpPr txBox="1"/>
          <p:nvPr/>
        </p:nvSpPr>
        <p:spPr>
          <a:xfrm>
            <a:off x="1291770" y="2090172"/>
            <a:ext cx="5261265" cy="1938992"/>
          </a:xfrm>
          <a:prstGeom prst="rect">
            <a:avLst/>
          </a:prstGeom>
          <a:noFill/>
        </p:spPr>
        <p:txBody>
          <a:bodyPr wrap="square" rtlCol="0">
            <a:spAutoFit/>
          </a:bodyPr>
          <a:lstStyle/>
          <a:p>
            <a:pPr algn="r" rtl="1"/>
            <a:r>
              <a:rPr lang="en-GB" sz="2400" dirty="0">
                <a:latin typeface="Calibri" panose="020F0502020204030204" pitchFamily="34" charset="0"/>
                <a:cs typeface="Calibri" panose="020F0502020204030204" pitchFamily="34" charset="0"/>
              </a:rPr>
              <a:t>يحتاج الأطفال الذين مروا بحدث صادم إلى بيئة داعمة وسيحتاج بعض الأطفال إلى مزيد من الدعم المتخصص ، خاصةً إذا كانت ردود أفعالهم تجاه التوتر شديدة جدًا أو استمرت لفترة طويلة من الزمن.</a:t>
            </a:r>
          </a:p>
        </p:txBody>
      </p:sp>
      <p:sp>
        <p:nvSpPr>
          <p:cNvPr id="3" name="TextBox 2">
            <a:extLst>
              <a:ext uri="{FF2B5EF4-FFF2-40B4-BE49-F238E27FC236}">
                <a16:creationId xmlns:a16="http://schemas.microsoft.com/office/drawing/2014/main" id="{C5A51463-3AAD-0E6A-D2E7-CE73AF3E0B9B}"/>
              </a:ext>
            </a:extLst>
          </p:cNvPr>
          <p:cNvSpPr txBox="1"/>
          <p:nvPr/>
        </p:nvSpPr>
        <p:spPr>
          <a:xfrm>
            <a:off x="1291770" y="4911239"/>
            <a:ext cx="5261265" cy="523220"/>
          </a:xfrm>
          <a:prstGeom prst="rect">
            <a:avLst/>
          </a:prstGeom>
          <a:noFill/>
        </p:spPr>
        <p:txBody>
          <a:bodyPr wrap="square" rtlCol="0">
            <a:spAutoFit/>
          </a:bodyPr>
          <a:lstStyle/>
          <a:p>
            <a:pPr algn="r" rtl="1"/>
            <a:r>
              <a:rPr lang="en-GB"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المصدر: اللجنة الدولية للصليب </a:t>
            </a:r>
            <a:r>
              <a:rPr lang="en-GB" sz="14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الأحمر</a:t>
            </a:r>
            <a:r>
              <a:rPr lang="en-GB"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a:t>
            </a:r>
            <a:r>
              <a:rPr lang="ar-SA"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(٢٠١٨) </a:t>
            </a:r>
            <a:r>
              <a:rPr lang="en-GB" sz="1400" b="0" i="1" u="none" strike="noStrike" baseline="0" dirty="0" err="1">
                <a:solidFill>
                  <a:schemeClr val="accent4">
                    <a:lumMod val="60000"/>
                    <a:lumOff val="40000"/>
                  </a:schemeClr>
                </a:solidFill>
                <a:latin typeface="Arial" panose="020B0604020202020204" pitchFamily="34" charset="0"/>
                <a:cs typeface="Arial" panose="020B0604020202020204" pitchFamily="34" charset="0"/>
              </a:rPr>
              <a:t>المبادئ</a:t>
            </a:r>
            <a:r>
              <a:rPr lang="en-GB" sz="1400" b="0" i="1" u="none" strike="noStrike" baseline="0" dirty="0">
                <a:solidFill>
                  <a:schemeClr val="accent4">
                    <a:lumMod val="60000"/>
                    <a:lumOff val="40000"/>
                  </a:schemeClr>
                </a:solidFill>
                <a:latin typeface="Arial" panose="020B0604020202020204" pitchFamily="34" charset="0"/>
                <a:cs typeface="Arial" panose="020B0604020202020204" pitchFamily="34" charset="0"/>
              </a:rPr>
              <a:t> التوجيهية بشأن الصحة النفسية والدعم النفسي والاجتماعي</a:t>
            </a:r>
            <a:endParaRPr lang="en-BE" sz="1400" dirty="0">
              <a:solidFill>
                <a:schemeClr val="accent4">
                  <a:lumMod val="60000"/>
                  <a:lumOff val="40000"/>
                </a:schemeClr>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6ADCDAA8-09CD-E569-913F-513EA300E6B4}"/>
              </a:ext>
            </a:extLst>
          </p:cNvPr>
          <p:cNvGrpSpPr/>
          <p:nvPr/>
        </p:nvGrpSpPr>
        <p:grpSpPr>
          <a:xfrm>
            <a:off x="7305227" y="2233583"/>
            <a:ext cx="3109142" cy="2677656"/>
            <a:chOff x="4416926" y="1952645"/>
            <a:chExt cx="1178615" cy="1015047"/>
          </a:xfrm>
          <a:solidFill>
            <a:schemeClr val="accent4">
              <a:lumMod val="60000"/>
              <a:lumOff val="40000"/>
            </a:schemeClr>
          </a:solidFill>
        </p:grpSpPr>
        <p:sp>
          <p:nvSpPr>
            <p:cNvPr id="5" name="Rectangle: Rounded Corners 4">
              <a:extLst>
                <a:ext uri="{FF2B5EF4-FFF2-40B4-BE49-F238E27FC236}">
                  <a16:creationId xmlns:a16="http://schemas.microsoft.com/office/drawing/2014/main" id="{8B690DB0-4F90-877C-892E-4E44FEC7CB45}"/>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 name="Rectangle: Rounded Corners 5">
              <a:extLst>
                <a:ext uri="{FF2B5EF4-FFF2-40B4-BE49-F238E27FC236}">
                  <a16:creationId xmlns:a16="http://schemas.microsoft.com/office/drawing/2014/main" id="{090BE2EF-BFC9-5D34-AB42-89D4DC8AC944}"/>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Rectangle: Rounded Corners 6">
              <a:extLst>
                <a:ext uri="{FF2B5EF4-FFF2-40B4-BE49-F238E27FC236}">
                  <a16:creationId xmlns:a16="http://schemas.microsoft.com/office/drawing/2014/main" id="{7E3954A4-8619-5D2D-7415-2F0C7E5FD5FE}"/>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Flowchart: Manual Input 7">
              <a:extLst>
                <a:ext uri="{FF2B5EF4-FFF2-40B4-BE49-F238E27FC236}">
                  <a16:creationId xmlns:a16="http://schemas.microsoft.com/office/drawing/2014/main" id="{99D317A3-58BF-C4A7-7DB0-72C180A88E52}"/>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Rectangle: Rounded Corners 12">
              <a:extLst>
                <a:ext uri="{FF2B5EF4-FFF2-40B4-BE49-F238E27FC236}">
                  <a16:creationId xmlns:a16="http://schemas.microsoft.com/office/drawing/2014/main" id="{09D2622D-BEB8-AD27-9475-CFFDCAB3078E}"/>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 name="Rectangle: Rounded Corners 13">
              <a:extLst>
                <a:ext uri="{FF2B5EF4-FFF2-40B4-BE49-F238E27FC236}">
                  <a16:creationId xmlns:a16="http://schemas.microsoft.com/office/drawing/2014/main" id="{AB84F32B-8264-4F14-2DE0-736AB27AD7D7}"/>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Rectangle: Rounded Corners 14">
              <a:extLst>
                <a:ext uri="{FF2B5EF4-FFF2-40B4-BE49-F238E27FC236}">
                  <a16:creationId xmlns:a16="http://schemas.microsoft.com/office/drawing/2014/main" id="{38E708E9-0500-AD40-EC5C-B60DBECB79D4}"/>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Flowchart: Manual Input 15">
              <a:extLst>
                <a:ext uri="{FF2B5EF4-FFF2-40B4-BE49-F238E27FC236}">
                  <a16:creationId xmlns:a16="http://schemas.microsoft.com/office/drawing/2014/main" id="{B213A4AA-520E-7829-FB23-9EA55E6CEEA5}"/>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 name="Round Same Side Corner Rectangle 21">
              <a:extLst>
                <a:ext uri="{FF2B5EF4-FFF2-40B4-BE49-F238E27FC236}">
                  <a16:creationId xmlns:a16="http://schemas.microsoft.com/office/drawing/2014/main" id="{26E32F41-B511-FB2B-2015-4E742799A579}"/>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Oval 17">
              <a:extLst>
                <a:ext uri="{FF2B5EF4-FFF2-40B4-BE49-F238E27FC236}">
                  <a16:creationId xmlns:a16="http://schemas.microsoft.com/office/drawing/2014/main" id="{65BCC811-E818-F8B4-A14D-517900B70C21}"/>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 name="Rectangle 18">
              <a:extLst>
                <a:ext uri="{FF2B5EF4-FFF2-40B4-BE49-F238E27FC236}">
                  <a16:creationId xmlns:a16="http://schemas.microsoft.com/office/drawing/2014/main" id="{3E9FFA7C-49C6-ECAA-DFB0-4BED2A9FD611}"/>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 name="Rectangle 19">
              <a:extLst>
                <a:ext uri="{FF2B5EF4-FFF2-40B4-BE49-F238E27FC236}">
                  <a16:creationId xmlns:a16="http://schemas.microsoft.com/office/drawing/2014/main" id="{A15CF025-F81D-3214-01E1-AC6BFE2A9826}"/>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31358469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79B3A-D5D1-9AFF-D62B-B37796692AA2}"/>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الطفل</a:t>
            </a:r>
            <a:r>
              <a:rPr lang="ar-SA" dirty="0">
                <a:latin typeface="Calibri" panose="020F0502020204030204" pitchFamily="34" charset="0"/>
                <a:cs typeface="Calibri" panose="020F0502020204030204" pitchFamily="34" charset="0"/>
              </a:rPr>
              <a:t> الذي يعاني</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من</a:t>
            </a:r>
            <a:r>
              <a:rPr lang="ar-SA" dirty="0">
                <a:latin typeface="Calibri" panose="020F0502020204030204" pitchFamily="34" charset="0"/>
                <a:cs typeface="Calibri" panose="020F0502020204030204" pitchFamily="34" charset="0"/>
              </a:rPr>
              <a:t> الإجهاد</a:t>
            </a:r>
            <a:endParaRPr lang="en-BE" dirty="0">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7A560EBB-53CE-B3AE-ACF3-5E66936843A8}"/>
              </a:ext>
            </a:extLst>
          </p:cNvPr>
          <p:cNvSpPr/>
          <p:nvPr/>
        </p:nvSpPr>
        <p:spPr>
          <a:xfrm>
            <a:off x="6492577" y="1397374"/>
            <a:ext cx="4444102"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sz="4000" b="1" i="0" u="none" strike="noStrike" baseline="0" dirty="0" err="1">
                <a:solidFill>
                  <a:srgbClr val="000000"/>
                </a:solidFill>
                <a:latin typeface="Calibri" panose="020F0502020204030204" pitchFamily="34" charset="0"/>
                <a:cs typeface="Calibri" panose="020F0502020204030204" pitchFamily="34" charset="0"/>
              </a:rPr>
              <a:t>ما</a:t>
            </a:r>
            <a:r>
              <a:rPr lang="ar-SA" sz="4000" b="1" dirty="0">
                <a:solidFill>
                  <a:srgbClr val="000000"/>
                </a:solidFill>
                <a:latin typeface="Calibri" panose="020F0502020204030204" pitchFamily="34" charset="0"/>
                <a:cs typeface="Calibri" panose="020F0502020204030204" pitchFamily="34" charset="0"/>
              </a:rPr>
              <a:t>ذا</a:t>
            </a:r>
            <a:r>
              <a:rPr lang="en-GB" sz="4000" b="1" i="0" u="none" strike="noStrike" baseline="0" dirty="0">
                <a:solidFill>
                  <a:srgbClr val="000000"/>
                </a:solidFill>
                <a:latin typeface="Calibri" panose="020F0502020204030204" pitchFamily="34" charset="0"/>
                <a:cs typeface="Calibri" panose="020F0502020204030204" pitchFamily="34" charset="0"/>
              </a:rPr>
              <a:t> يمكن </a:t>
            </a:r>
            <a:r>
              <a:rPr lang="en-GB" sz="4000" b="1" i="0" u="none" strike="noStrike" baseline="0" dirty="0" err="1">
                <a:solidFill>
                  <a:srgbClr val="000000"/>
                </a:solidFill>
                <a:latin typeface="Calibri" panose="020F0502020204030204" pitchFamily="34" charset="0"/>
                <a:cs typeface="Calibri" panose="020F0502020204030204" pitchFamily="34" charset="0"/>
              </a:rPr>
              <a:t>أن</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ar-SA" sz="4000" b="1" i="0" u="none" strike="noStrike" baseline="0" dirty="0" err="1">
                <a:solidFill>
                  <a:srgbClr val="000000"/>
                </a:solidFill>
                <a:latin typeface="Calibri" panose="020F0502020204030204" pitchFamily="34" charset="0"/>
                <a:cs typeface="Calibri" panose="020F0502020204030204" pitchFamily="34" charset="0"/>
              </a:rPr>
              <a:t>ت</a:t>
            </a:r>
            <a:r>
              <a:rPr lang="en-GB" sz="4000" b="1" i="0" u="none" strike="noStrike" baseline="0" dirty="0" err="1">
                <a:solidFill>
                  <a:srgbClr val="000000"/>
                </a:solidFill>
                <a:latin typeface="Calibri" panose="020F0502020204030204" pitchFamily="34" charset="0"/>
                <a:cs typeface="Calibri" panose="020F0502020204030204" pitchFamily="34" charset="0"/>
              </a:rPr>
              <a:t>كون</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ar-SA" sz="4000" b="1" i="0" u="none" strike="noStrike" baseline="0" dirty="0">
                <a:solidFill>
                  <a:srgbClr val="000000"/>
                </a:solidFill>
                <a:latin typeface="Calibri" panose="020F0502020204030204" pitchFamily="34" charset="0"/>
                <a:cs typeface="Calibri" panose="020F0502020204030204" pitchFamily="34" charset="0"/>
              </a:rPr>
              <a:t>ال</a:t>
            </a:r>
            <a:r>
              <a:rPr lang="en-GB" sz="4000" b="1" i="0" u="none" strike="noStrike" baseline="0" dirty="0" err="1">
                <a:solidFill>
                  <a:srgbClr val="000000"/>
                </a:solidFill>
                <a:latin typeface="Calibri" panose="020F0502020204030204" pitchFamily="34" charset="0"/>
                <a:cs typeface="Calibri" panose="020F0502020204030204" pitchFamily="34" charset="0"/>
              </a:rPr>
              <a:t>علامات</a:t>
            </a:r>
            <a:r>
              <a:rPr lang="en-GB" sz="4000" b="1" i="0" u="none" strike="noStrike" baseline="0" dirty="0">
                <a:solidFill>
                  <a:srgbClr val="000000"/>
                </a:solidFill>
                <a:latin typeface="Calibri" panose="020F0502020204030204" pitchFamily="34" charset="0"/>
                <a:cs typeface="Calibri" panose="020F0502020204030204" pitchFamily="34" charset="0"/>
              </a:rPr>
              <a:t> على أن الطفل يعاني </a:t>
            </a:r>
            <a:r>
              <a:rPr lang="en-GB" sz="4000" b="1" i="0" u="none" strike="noStrike" baseline="0" dirty="0" err="1">
                <a:solidFill>
                  <a:srgbClr val="000000"/>
                </a:solidFill>
                <a:latin typeface="Calibri" panose="020F0502020204030204" pitchFamily="34" charset="0"/>
                <a:cs typeface="Calibri" panose="020F0502020204030204" pitchFamily="34" charset="0"/>
              </a:rPr>
              <a:t>من</a:t>
            </a:r>
            <a:r>
              <a:rPr lang="en-GB" sz="4000" b="1" i="0" u="none" strike="noStrike" baseline="0" dirty="0">
                <a:solidFill>
                  <a:srgbClr val="000000"/>
                </a:solidFill>
                <a:latin typeface="Calibri" panose="020F0502020204030204" pitchFamily="34" charset="0"/>
                <a:cs typeface="Calibri" panose="020F0502020204030204" pitchFamily="34" charset="0"/>
              </a:rPr>
              <a:t> </a:t>
            </a:r>
            <a:r>
              <a:rPr lang="ar-SA" sz="4000" b="1" dirty="0">
                <a:solidFill>
                  <a:srgbClr val="000000"/>
                </a:solidFill>
                <a:latin typeface="Calibri" panose="020F0502020204030204" pitchFamily="34" charset="0"/>
                <a:cs typeface="Calibri" panose="020F0502020204030204" pitchFamily="34" charset="0"/>
              </a:rPr>
              <a:t>الإجهاد</a:t>
            </a:r>
            <a:r>
              <a:rPr lang="en-GB" sz="4000" b="1" i="0" u="none" strike="noStrike" baseline="0" dirty="0">
                <a:solidFill>
                  <a:srgbClr val="000000"/>
                </a:solidFill>
                <a:latin typeface="Calibri" panose="020F0502020204030204" pitchFamily="34" charset="0"/>
                <a:cs typeface="Calibri" panose="020F0502020204030204" pitchFamily="34" charset="0"/>
              </a:rPr>
              <a:t>؟</a:t>
            </a:r>
          </a:p>
        </p:txBody>
      </p:sp>
      <p:grpSp>
        <p:nvGrpSpPr>
          <p:cNvPr id="20" name="Group 19">
            <a:extLst>
              <a:ext uri="{FF2B5EF4-FFF2-40B4-BE49-F238E27FC236}">
                <a16:creationId xmlns:a16="http://schemas.microsoft.com/office/drawing/2014/main" id="{506A6FA2-8431-A136-11FD-7BD5D5305D2F}"/>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DA09C027-7329-B22D-7AFA-385BD2C63BA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2" name="Group 21">
              <a:extLst>
                <a:ext uri="{FF2B5EF4-FFF2-40B4-BE49-F238E27FC236}">
                  <a16:creationId xmlns:a16="http://schemas.microsoft.com/office/drawing/2014/main" id="{9756CB42-7D9B-D9CC-64E8-5DB6655E98B3}"/>
                </a:ext>
              </a:extLst>
            </p:cNvPr>
            <p:cNvGrpSpPr/>
            <p:nvPr/>
          </p:nvGrpSpPr>
          <p:grpSpPr>
            <a:xfrm>
              <a:off x="10621771" y="762700"/>
              <a:ext cx="562136" cy="634675"/>
              <a:chOff x="760175" y="830142"/>
              <a:chExt cx="867619" cy="979579"/>
            </a:xfrm>
          </p:grpSpPr>
          <p:sp>
            <p:nvSpPr>
              <p:cNvPr id="26" name="Rectangle 25">
                <a:extLst>
                  <a:ext uri="{FF2B5EF4-FFF2-40B4-BE49-F238E27FC236}">
                    <a16:creationId xmlns:a16="http://schemas.microsoft.com/office/drawing/2014/main" id="{0B967F8A-2218-8FC2-3774-EB7982DC41FA}"/>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٦٢</a:t>
                </a:r>
                <a:endParaRPr lang="en-CA" b="1" dirty="0">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0BA53EE4-5D1E-C64B-605A-62B1FCFF9F63}"/>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3" name="Group 22">
              <a:extLst>
                <a:ext uri="{FF2B5EF4-FFF2-40B4-BE49-F238E27FC236}">
                  <a16:creationId xmlns:a16="http://schemas.microsoft.com/office/drawing/2014/main" id="{BD2D5E75-F2DD-B916-6F71-D1D5B47B56BD}"/>
                </a:ext>
              </a:extLst>
            </p:cNvPr>
            <p:cNvGrpSpPr/>
            <p:nvPr/>
          </p:nvGrpSpPr>
          <p:grpSpPr>
            <a:xfrm>
              <a:off x="11325415" y="762701"/>
              <a:ext cx="182192" cy="634674"/>
              <a:chOff x="2121762" y="2323619"/>
              <a:chExt cx="200378" cy="825210"/>
            </a:xfrm>
          </p:grpSpPr>
          <p:sp>
            <p:nvSpPr>
              <p:cNvPr id="24" name="Isosceles Triangle 23">
                <a:extLst>
                  <a:ext uri="{FF2B5EF4-FFF2-40B4-BE49-F238E27FC236}">
                    <a16:creationId xmlns:a16="http://schemas.microsoft.com/office/drawing/2014/main" id="{D85F5C8C-DE6D-5B29-4522-7273F332FA11}"/>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Rectangle 24">
                <a:extLst>
                  <a:ext uri="{FF2B5EF4-FFF2-40B4-BE49-F238E27FC236}">
                    <a16:creationId xmlns:a16="http://schemas.microsoft.com/office/drawing/2014/main" id="{9BB64D80-08E0-626A-0B18-EDCF80A13E81}"/>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28" name="Google Shape;314;p4">
            <a:extLst>
              <a:ext uri="{FF2B5EF4-FFF2-40B4-BE49-F238E27FC236}">
                <a16:creationId xmlns:a16="http://schemas.microsoft.com/office/drawing/2014/main" id="{A979B803-314B-EF2D-DC63-CC5F8E2C2932}"/>
              </a:ext>
            </a:extLst>
          </p:cNvPr>
          <p:cNvGrpSpPr/>
          <p:nvPr/>
        </p:nvGrpSpPr>
        <p:grpSpPr>
          <a:xfrm>
            <a:off x="1273948" y="2353914"/>
            <a:ext cx="4276068" cy="2775302"/>
            <a:chOff x="3400707" y="1772174"/>
            <a:chExt cx="5758105" cy="3737192"/>
          </a:xfrm>
          <a:solidFill>
            <a:schemeClr val="accent4">
              <a:lumMod val="60000"/>
              <a:lumOff val="40000"/>
            </a:schemeClr>
          </a:solidFill>
        </p:grpSpPr>
        <p:sp>
          <p:nvSpPr>
            <p:cNvPr id="29" name="Google Shape;315;p4">
              <a:extLst>
                <a:ext uri="{FF2B5EF4-FFF2-40B4-BE49-F238E27FC236}">
                  <a16:creationId xmlns:a16="http://schemas.microsoft.com/office/drawing/2014/main" id="{A59B139A-821C-653F-0BB5-742C03876DFB}"/>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0" name="Google Shape;316;p4">
              <a:extLst>
                <a:ext uri="{FF2B5EF4-FFF2-40B4-BE49-F238E27FC236}">
                  <a16:creationId xmlns:a16="http://schemas.microsoft.com/office/drawing/2014/main" id="{C73E5C64-E8FF-FDED-1C95-49F30C42F24B}"/>
                </a:ext>
              </a:extLst>
            </p:cNvPr>
            <p:cNvSpPr/>
            <p:nvPr/>
          </p:nvSpPr>
          <p:spPr>
            <a:xfrm>
              <a:off x="7746572"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1" name="Google Shape;317;p4">
              <a:extLst>
                <a:ext uri="{FF2B5EF4-FFF2-40B4-BE49-F238E27FC236}">
                  <a16:creationId xmlns:a16="http://schemas.microsoft.com/office/drawing/2014/main" id="{44C8D450-0C8C-AD4D-57FB-B450A210C9B6}"/>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2" name="Google Shape;318;p4">
              <a:extLst>
                <a:ext uri="{FF2B5EF4-FFF2-40B4-BE49-F238E27FC236}">
                  <a16:creationId xmlns:a16="http://schemas.microsoft.com/office/drawing/2014/main" id="{123AF5B5-1EB1-00E7-3EF4-B1CA10403E02}"/>
                </a:ext>
              </a:extLst>
            </p:cNvPr>
            <p:cNvSpPr/>
            <p:nvPr/>
          </p:nvSpPr>
          <p:spPr>
            <a:xfrm>
              <a:off x="7822921"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3" name="Google Shape;319;p4">
              <a:extLst>
                <a:ext uri="{FF2B5EF4-FFF2-40B4-BE49-F238E27FC236}">
                  <a16:creationId xmlns:a16="http://schemas.microsoft.com/office/drawing/2014/main" id="{08133206-8CF3-98B6-CB53-124A06119361}"/>
                </a:ext>
              </a:extLst>
            </p:cNvPr>
            <p:cNvSpPr/>
            <p:nvPr/>
          </p:nvSpPr>
          <p:spPr>
            <a:xfrm>
              <a:off x="4351095" y="2702772"/>
              <a:ext cx="771005"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4" name="Google Shape;320;p4">
              <a:extLst>
                <a:ext uri="{FF2B5EF4-FFF2-40B4-BE49-F238E27FC236}">
                  <a16:creationId xmlns:a16="http://schemas.microsoft.com/office/drawing/2014/main" id="{E34DA07F-D37C-37BF-AF07-F52FBA44F0CD}"/>
                </a:ext>
              </a:extLst>
            </p:cNvPr>
            <p:cNvSpPr/>
            <p:nvPr/>
          </p:nvSpPr>
          <p:spPr>
            <a:xfrm flipH="1">
              <a:off x="7347577" y="2785543"/>
              <a:ext cx="950687"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5" name="Google Shape;321;p4">
              <a:extLst>
                <a:ext uri="{FF2B5EF4-FFF2-40B4-BE49-F238E27FC236}">
                  <a16:creationId xmlns:a16="http://schemas.microsoft.com/office/drawing/2014/main" id="{F4133D0B-B1D4-2468-A9C6-6E0371631425}"/>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sp>
          <p:nvSpPr>
            <p:cNvPr id="36" name="Google Shape;322;p4">
              <a:extLst>
                <a:ext uri="{FF2B5EF4-FFF2-40B4-BE49-F238E27FC236}">
                  <a16:creationId xmlns:a16="http://schemas.microsoft.com/office/drawing/2014/main" id="{95C09AA6-90DE-A591-311C-F47BCF528822}"/>
                </a:ext>
              </a:extLst>
            </p:cNvPr>
            <p:cNvSpPr/>
            <p:nvPr/>
          </p:nvSpPr>
          <p:spPr>
            <a:xfrm>
              <a:off x="6034184" y="2500682"/>
              <a:ext cx="1524000" cy="1175183"/>
            </a:xfrm>
            <a:prstGeom prst="wedgeRoundRectCallout">
              <a:avLst>
                <a:gd name="adj1" fmla="val 59833"/>
                <a:gd name="adj2" fmla="val 21866"/>
                <a:gd name="adj3" fmla="val 16667"/>
              </a:avLst>
            </a:prstGeom>
            <a:grp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76002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A10F47DB-7567-F6C7-5F49-537D375F6B89}"/>
              </a:ext>
            </a:extLst>
          </p:cNvPr>
          <p:cNvSpPr txBox="1">
            <a:spLocks/>
          </p:cNvSpPr>
          <p:nvPr/>
        </p:nvSpPr>
        <p:spPr>
          <a:xfrm>
            <a:off x="4069002" y="3147916"/>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693146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pPr rtl="1"/>
            <a:r>
              <a:rPr lang="ar-SA" dirty="0">
                <a:latin typeface="Calibri" panose="020F0502020204030204" pitchFamily="34" charset="0"/>
                <a:cs typeface="Calibri" panose="020F0502020204030204" pitchFamily="34" charset="0"/>
              </a:rPr>
              <a:t>المعيار ١٠ من المعايير الدنيا لحماية الطفل</a:t>
            </a:r>
            <a:endParaRPr lang="en-CA" dirty="0">
              <a:latin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03A4B95D-4309-85B5-6AB2-BE01B59D1116}"/>
              </a:ext>
            </a:extLst>
          </p:cNvPr>
          <p:cNvSpPr/>
          <p:nvPr/>
        </p:nvSpPr>
        <p:spPr>
          <a:xfrm>
            <a:off x="3619499" y="2233913"/>
            <a:ext cx="7318301" cy="868968"/>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lgn="r" rtl="1"/>
            <a:r>
              <a:rPr lang="en-US" sz="2400" b="1" dirty="0">
                <a:solidFill>
                  <a:schemeClr val="tx1"/>
                </a:solidFill>
                <a:latin typeface="Calibri" panose="020F0502020204030204" pitchFamily="34" charset="0"/>
                <a:cs typeface="Calibri" panose="020F0502020204030204" pitchFamily="34" charset="0"/>
              </a:rPr>
              <a:t>الصحة </a:t>
            </a:r>
            <a:r>
              <a:rPr lang="en-US" sz="2400" b="1" dirty="0" err="1">
                <a:solidFill>
                  <a:schemeClr val="tx1"/>
                </a:solidFill>
                <a:latin typeface="Calibri" panose="020F0502020204030204" pitchFamily="34" charset="0"/>
                <a:cs typeface="Calibri" panose="020F0502020204030204" pitchFamily="34" charset="0"/>
              </a:rPr>
              <a:t>النفسية</a:t>
            </a:r>
            <a:r>
              <a:rPr lang="en-US" sz="2400" b="1" dirty="0">
                <a:solidFill>
                  <a:schemeClr val="tx1"/>
                </a:solidFill>
                <a:latin typeface="Calibri" panose="020F0502020204030204" pitchFamily="34" charset="0"/>
                <a:cs typeface="Calibri" panose="020F0502020204030204" pitchFamily="34" charset="0"/>
              </a:rPr>
              <a:t> </a:t>
            </a:r>
            <a:r>
              <a:rPr lang="en-US" sz="2400" b="1" dirty="0" err="1">
                <a:solidFill>
                  <a:schemeClr val="tx1"/>
                </a:solidFill>
                <a:latin typeface="Calibri" panose="020F0502020204030204" pitchFamily="34" charset="0"/>
                <a:cs typeface="Calibri" panose="020F0502020204030204" pitchFamily="34" charset="0"/>
              </a:rPr>
              <a:t>وا</a:t>
            </a:r>
            <a:r>
              <a:rPr lang="ar-SA" sz="2400" b="1" dirty="0">
                <a:solidFill>
                  <a:schemeClr val="tx1"/>
                </a:solidFill>
                <a:latin typeface="Calibri" panose="020F0502020204030204" pitchFamily="34" charset="0"/>
                <a:cs typeface="Calibri" panose="020F0502020204030204" pitchFamily="34" charset="0"/>
              </a:rPr>
              <a:t>لإجهاد</a:t>
            </a:r>
            <a:r>
              <a:rPr lang="en-US" sz="2400" b="1" dirty="0">
                <a:solidFill>
                  <a:schemeClr val="tx1"/>
                </a:solidFill>
                <a:latin typeface="Calibri" panose="020F0502020204030204" pitchFamily="34" charset="0"/>
                <a:cs typeface="Calibri" panose="020F0502020204030204" pitchFamily="34" charset="0"/>
              </a:rPr>
              <a:t> النفسي</a:t>
            </a:r>
          </a:p>
        </p:txBody>
      </p:sp>
      <p:sp>
        <p:nvSpPr>
          <p:cNvPr id="7" name="TextBox 6">
            <a:extLst>
              <a:ext uri="{FF2B5EF4-FFF2-40B4-BE49-F238E27FC236}">
                <a16:creationId xmlns:a16="http://schemas.microsoft.com/office/drawing/2014/main" id="{A180A07B-A33A-1617-5008-010ECC5DF1BC}"/>
              </a:ext>
            </a:extLst>
          </p:cNvPr>
          <p:cNvSpPr txBox="1"/>
          <p:nvPr/>
        </p:nvSpPr>
        <p:spPr>
          <a:xfrm>
            <a:off x="4368950" y="4894616"/>
            <a:ext cx="6582451" cy="523220"/>
          </a:xfrm>
          <a:prstGeom prst="rect">
            <a:avLst/>
          </a:prstGeom>
          <a:noFill/>
        </p:spPr>
        <p:txBody>
          <a:bodyPr wrap="square">
            <a:spAutoFit/>
          </a:bodyPr>
          <a:lstStyle/>
          <a:p>
            <a:pPr algn="r" rtl="1"/>
            <a:r>
              <a:rPr lang="en-US" sz="1400" i="1" dirty="0">
                <a:solidFill>
                  <a:schemeClr val="accent4">
                    <a:lumMod val="60000"/>
                    <a:lumOff val="40000"/>
                  </a:schemeClr>
                </a:solidFill>
                <a:latin typeface="Arial" panose="020B0604020202020204" pitchFamily="34" charset="0"/>
                <a:ea typeface="Calibri" panose="020F0502020204030204" pitchFamily="34" charset="0"/>
                <a:cs typeface="Arial" panose="020B0604020202020204" pitchFamily="34" charset="0"/>
              </a:rPr>
              <a:t>المصدر: التحالف من أجل حماية الطفل في العمل الإنساني. </a:t>
            </a:r>
            <a:r>
              <a:rPr lang="ar-SA" sz="1400" i="1" dirty="0">
                <a:solidFill>
                  <a:schemeClr val="accent4">
                    <a:lumMod val="60000"/>
                    <a:lumOff val="40000"/>
                  </a:schemeClr>
                </a:solidFill>
                <a:latin typeface="Arial" panose="020B0604020202020204" pitchFamily="34" charset="0"/>
                <a:ea typeface="Calibri" panose="020F0502020204030204" pitchFamily="34" charset="0"/>
                <a:cs typeface="Arial" panose="020B0604020202020204" pitchFamily="34" charset="0"/>
              </a:rPr>
              <a:t>(٢٠١٩). </a:t>
            </a:r>
            <a:r>
              <a:rPr lang="en-US" sz="1400" i="1" dirty="0" err="1">
                <a:solidFill>
                  <a:schemeClr val="accent4">
                    <a:lumMod val="60000"/>
                    <a:lumOff val="40000"/>
                  </a:schemeClr>
                </a:solidFill>
                <a:latin typeface="Arial" panose="020B0604020202020204" pitchFamily="34" charset="0"/>
                <a:ea typeface="Calibri" panose="020F0502020204030204" pitchFamily="34" charset="0"/>
                <a:cs typeface="Arial" panose="020B0604020202020204" pitchFamily="34" charset="0"/>
              </a:rPr>
              <a:t>المعايير</a:t>
            </a:r>
            <a:r>
              <a:rPr lang="en-US" sz="1400" i="1" dirty="0">
                <a:solidFill>
                  <a:schemeClr val="accent4">
                    <a:lumMod val="60000"/>
                    <a:lumOff val="40000"/>
                  </a:schemeClr>
                </a:solidFill>
                <a:latin typeface="Arial" panose="020B0604020202020204" pitchFamily="34" charset="0"/>
                <a:ea typeface="Calibri" panose="020F0502020204030204" pitchFamily="34" charset="0"/>
                <a:cs typeface="Arial" panose="020B0604020202020204" pitchFamily="34" charset="0"/>
              </a:rPr>
              <a:t> الدنيا لحماية الطفل في العمل الإنساني</a:t>
            </a:r>
          </a:p>
        </p:txBody>
      </p:sp>
      <p:pic>
        <p:nvPicPr>
          <p:cNvPr id="9" name="Picture 8">
            <a:extLst>
              <a:ext uri="{FF2B5EF4-FFF2-40B4-BE49-F238E27FC236}">
                <a16:creationId xmlns:a16="http://schemas.microsoft.com/office/drawing/2014/main" id="{90517158-3ECF-C19F-8BDD-D3BD6021C166}"/>
              </a:ext>
            </a:extLst>
          </p:cNvPr>
          <p:cNvPicPr>
            <a:picLocks noChangeAspect="1"/>
          </p:cNvPicPr>
          <p:nvPr/>
        </p:nvPicPr>
        <p:blipFill>
          <a:blip r:embed="rId3"/>
          <a:stretch>
            <a:fillRect/>
          </a:stretch>
        </p:blipFill>
        <p:spPr>
          <a:xfrm>
            <a:off x="1480934" y="1986238"/>
            <a:ext cx="2522509" cy="3480360"/>
          </a:xfrm>
          <a:prstGeom prst="rect">
            <a:avLst/>
          </a:prstGeom>
          <a:ln>
            <a:solidFill>
              <a:schemeClr val="accent5"/>
            </a:solidFill>
          </a:ln>
        </p:spPr>
      </p:pic>
      <p:sp>
        <p:nvSpPr>
          <p:cNvPr id="10" name="TextBox 9">
            <a:extLst>
              <a:ext uri="{FF2B5EF4-FFF2-40B4-BE49-F238E27FC236}">
                <a16:creationId xmlns:a16="http://schemas.microsoft.com/office/drawing/2014/main" id="{D6B7F5CF-B568-3EC5-D85B-B30E20FB1202}"/>
              </a:ext>
            </a:extLst>
          </p:cNvPr>
          <p:cNvSpPr txBox="1"/>
          <p:nvPr/>
        </p:nvSpPr>
        <p:spPr>
          <a:xfrm>
            <a:off x="4368950" y="3452478"/>
            <a:ext cx="6392897" cy="830997"/>
          </a:xfrm>
          <a:prstGeom prst="rect">
            <a:avLst/>
          </a:prstGeom>
          <a:noFill/>
        </p:spPr>
        <p:txBody>
          <a:bodyPr wrap="square">
            <a:spAutoFit/>
          </a:bodyPr>
          <a:lstStyle/>
          <a:p>
            <a:pPr algn="r" rtl="1"/>
            <a:r>
              <a:rPr lang="en-GB" sz="2400" i="0" u="none" strike="noStrike" baseline="0" dirty="0" err="1">
                <a:latin typeface="Calibri" panose="020F0502020204030204" pitchFamily="34" charset="0"/>
                <a:cs typeface="Calibri" panose="020F0502020204030204" pitchFamily="34" charset="0"/>
              </a:rPr>
              <a:t>ي</a:t>
            </a:r>
            <a:r>
              <a:rPr lang="ar-SA" sz="2400" i="0" u="none" strike="noStrike" baseline="0" dirty="0">
                <a:latin typeface="Calibri" panose="020F0502020204030204" pitchFamily="34" charset="0"/>
                <a:cs typeface="Calibri" panose="020F0502020204030204" pitchFamily="34" charset="0"/>
              </a:rPr>
              <a:t>شهد</a:t>
            </a:r>
            <a:r>
              <a:rPr lang="en-GB" sz="2400" i="0" u="none" strike="noStrike" baseline="0" dirty="0">
                <a:latin typeface="Calibri" panose="020F0502020204030204" pitchFamily="34" charset="0"/>
                <a:cs typeface="Calibri" panose="020F0502020204030204" pitchFamily="34" charset="0"/>
              </a:rPr>
              <a:t> الأطفال ومقدمو </a:t>
            </a:r>
            <a:r>
              <a:rPr lang="en-GB" sz="2400" i="0" u="none" strike="noStrike" baseline="0" dirty="0" err="1">
                <a:latin typeface="Calibri" panose="020F0502020204030204" pitchFamily="34" charset="0"/>
                <a:cs typeface="Calibri" panose="020F0502020204030204" pitchFamily="34" charset="0"/>
              </a:rPr>
              <a:t>الرعاية</a:t>
            </a:r>
            <a:r>
              <a:rPr lang="en-GB" sz="2400" i="0" u="none" strike="noStrike" baseline="0" dirty="0">
                <a:latin typeface="Calibri" panose="020F0502020204030204" pitchFamily="34" charset="0"/>
                <a:cs typeface="Calibri" panose="020F0502020204030204" pitchFamily="34" charset="0"/>
              </a:rPr>
              <a:t> </a:t>
            </a:r>
            <a:r>
              <a:rPr lang="en-GB" sz="2400" i="0" u="none" strike="noStrike" baseline="0" dirty="0" err="1">
                <a:latin typeface="Calibri" panose="020F0502020204030204" pitchFamily="34" charset="0"/>
                <a:cs typeface="Calibri" panose="020F0502020204030204" pitchFamily="34" charset="0"/>
              </a:rPr>
              <a:t>تحسن</a:t>
            </a:r>
            <a:r>
              <a:rPr lang="en-GB" sz="2400" i="0" u="none" strike="noStrike" baseline="0" dirty="0">
                <a:latin typeface="Calibri" panose="020F0502020204030204" pitchFamily="34" charset="0"/>
                <a:cs typeface="Calibri" panose="020F0502020204030204" pitchFamily="34" charset="0"/>
              </a:rPr>
              <a:t> في </a:t>
            </a:r>
            <a:r>
              <a:rPr lang="en-GB" sz="2400" i="0" u="none" strike="noStrike" baseline="0" dirty="0" err="1">
                <a:latin typeface="Calibri" panose="020F0502020204030204" pitchFamily="34" charset="0"/>
                <a:cs typeface="Calibri" panose="020F0502020204030204" pitchFamily="34" charset="0"/>
              </a:rPr>
              <a:t>الصحة</a:t>
            </a:r>
            <a:r>
              <a:rPr lang="en-GB" sz="2400" i="0" u="none" strike="noStrike" baseline="0" dirty="0">
                <a:latin typeface="Calibri" panose="020F0502020204030204" pitchFamily="34" charset="0"/>
                <a:cs typeface="Calibri" panose="020F0502020204030204" pitchFamily="34" charset="0"/>
              </a:rPr>
              <a:t> </a:t>
            </a:r>
            <a:r>
              <a:rPr lang="en-GB" sz="2400" i="0" u="none" strike="noStrike" baseline="0" dirty="0" err="1">
                <a:latin typeface="Calibri" panose="020F0502020204030204" pitchFamily="34" charset="0"/>
                <a:cs typeface="Calibri" panose="020F0502020204030204" pitchFamily="34" charset="0"/>
              </a:rPr>
              <a:t>ال</a:t>
            </a:r>
            <a:r>
              <a:rPr lang="ar-SA" sz="2400" i="0" u="none" strike="noStrike" baseline="0" dirty="0">
                <a:latin typeface="Calibri" panose="020F0502020204030204" pitchFamily="34" charset="0"/>
                <a:cs typeface="Calibri" panose="020F0502020204030204" pitchFamily="34" charset="0"/>
              </a:rPr>
              <a:t>نفسية</a:t>
            </a:r>
            <a:r>
              <a:rPr lang="en-GB" sz="2400" i="0" u="none" strike="noStrike" baseline="0" dirty="0">
                <a:latin typeface="Calibri" panose="020F0502020204030204" pitchFamily="34" charset="0"/>
                <a:cs typeface="Calibri" panose="020F0502020204030204" pitchFamily="34" charset="0"/>
              </a:rPr>
              <a:t> والرفاه النفسي الاجتماعي.</a:t>
            </a:r>
            <a:endParaRPr lang="en-US" sz="2400" i="1"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103265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Content Placeholder 3">
            <a:extLst>
              <a:ext uri="{FF2B5EF4-FFF2-40B4-BE49-F238E27FC236}">
                <a16:creationId xmlns:a16="http://schemas.microsoft.com/office/drawing/2014/main" id="{ED61B075-7A45-632F-39F8-15DF94EBA42C}"/>
              </a:ext>
            </a:extLst>
          </p:cNvPr>
          <p:cNvGraphicFramePr>
            <a:graphicFrameLocks/>
          </p:cNvGraphicFramePr>
          <p:nvPr>
            <p:extLst>
              <p:ext uri="{D42A27DB-BD31-4B8C-83A1-F6EECF244321}">
                <p14:modId xmlns:p14="http://schemas.microsoft.com/office/powerpoint/2010/main" val="4209651752"/>
              </p:ext>
            </p:extLst>
          </p:nvPr>
        </p:nvGraphicFramePr>
        <p:xfrm>
          <a:off x="2227614" y="1278082"/>
          <a:ext cx="5562600" cy="4734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FA7D7E7A-693B-63A8-A85D-A96745BC368F}"/>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احتياجات</a:t>
            </a:r>
            <a:r>
              <a:rPr lang="ar-SA" dirty="0">
                <a:latin typeface="Calibri" panose="020F0502020204030204" pitchFamily="34" charset="0"/>
                <a:cs typeface="Calibri" panose="020F0502020204030204" pitchFamily="34" charset="0"/>
              </a:rPr>
              <a:t> الصحة النفسية و</a:t>
            </a:r>
            <a:r>
              <a:rPr lang="en-GB" dirty="0">
                <a:latin typeface="Calibri" panose="020F0502020204030204" pitchFamily="34" charset="0"/>
                <a:cs typeface="Calibri" panose="020F0502020204030204" pitchFamily="34" charset="0"/>
              </a:rPr>
              <a:t> الدعم </a:t>
            </a:r>
            <a:r>
              <a:rPr lang="en-GB" dirty="0" err="1">
                <a:latin typeface="Calibri" panose="020F0502020204030204" pitchFamily="34" charset="0"/>
                <a:cs typeface="Calibri" panose="020F0502020204030204" pitchFamily="34" charset="0"/>
              </a:rPr>
              <a:t>النفسي</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والاجتماعي</a:t>
            </a:r>
            <a:endParaRPr lang="en-BE" dirty="0">
              <a:latin typeface="Calibri" panose="020F050202020403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25060ECE-FB0F-1509-8153-F8F8075E3796}"/>
              </a:ext>
            </a:extLst>
          </p:cNvPr>
          <p:cNvSpPr/>
          <p:nvPr/>
        </p:nvSpPr>
        <p:spPr>
          <a:xfrm>
            <a:off x="7459395" y="4926310"/>
            <a:ext cx="4093772" cy="10871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dirty="0">
                <a:solidFill>
                  <a:schemeClr val="tx1"/>
                </a:solidFill>
                <a:latin typeface="Calibri" panose="020F0502020204030204" pitchFamily="34" charset="0"/>
                <a:cs typeface="Calibri" panose="020F0502020204030204" pitchFamily="34" charset="0"/>
              </a:rPr>
              <a:t>للأشخاص الذين يحتاجون إلى الدعم للوصول إلى الخدمات التي تستجيب للاحتياجات الأساسية (الغذاء والماء والمأوى ...) والأمن</a:t>
            </a:r>
            <a:endParaRPr lang="en-BE" dirty="0">
              <a:solidFill>
                <a:schemeClr val="tx1"/>
              </a:solidFill>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C8FDFBA3-72C3-BEC6-6ECB-55F1F6CB0910}"/>
              </a:ext>
            </a:extLst>
          </p:cNvPr>
          <p:cNvSpPr/>
          <p:nvPr/>
        </p:nvSpPr>
        <p:spPr>
          <a:xfrm>
            <a:off x="7275533" y="3645245"/>
            <a:ext cx="4283778" cy="10871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dirty="0">
                <a:solidFill>
                  <a:schemeClr val="tx1"/>
                </a:solidFill>
                <a:latin typeface="Calibri" panose="020F0502020204030204" pitchFamily="34" charset="0"/>
                <a:cs typeface="Calibri" panose="020F0502020204030204" pitchFamily="34" charset="0"/>
              </a:rPr>
              <a:t>للأشخاص الذين يمكنهم الحفاظ على </a:t>
            </a:r>
            <a:r>
              <a:rPr lang="en-GB" dirty="0" err="1">
                <a:solidFill>
                  <a:schemeClr val="tx1"/>
                </a:solidFill>
                <a:latin typeface="Calibri" panose="020F0502020204030204" pitchFamily="34" charset="0"/>
                <a:cs typeface="Calibri" panose="020F0502020204030204" pitchFamily="34" charset="0"/>
              </a:rPr>
              <a:t>صحتهم</a:t>
            </a:r>
            <a:r>
              <a:rPr lang="en-GB" dirty="0">
                <a:solidFill>
                  <a:schemeClr val="tx1"/>
                </a:solidFill>
                <a:latin typeface="Calibri" panose="020F0502020204030204" pitchFamily="34" charset="0"/>
                <a:cs typeface="Calibri" panose="020F0502020204030204" pitchFamily="34" charset="0"/>
              </a:rPr>
              <a:t> </a:t>
            </a:r>
            <a:r>
              <a:rPr lang="en-GB" dirty="0" err="1">
                <a:solidFill>
                  <a:schemeClr val="tx1"/>
                </a:solidFill>
                <a:latin typeface="Calibri" panose="020F0502020204030204" pitchFamily="34" charset="0"/>
                <a:cs typeface="Calibri" panose="020F0502020204030204" pitchFamily="34" charset="0"/>
              </a:rPr>
              <a:t>ال</a:t>
            </a:r>
            <a:r>
              <a:rPr lang="ar-SA" dirty="0">
                <a:solidFill>
                  <a:schemeClr val="tx1"/>
                </a:solidFill>
                <a:latin typeface="Calibri" panose="020F0502020204030204" pitchFamily="34" charset="0"/>
                <a:cs typeface="Calibri" panose="020F0502020204030204" pitchFamily="34" charset="0"/>
              </a:rPr>
              <a:t>نفسية</a:t>
            </a:r>
            <a:r>
              <a:rPr lang="en-GB" dirty="0">
                <a:solidFill>
                  <a:schemeClr val="tx1"/>
                </a:solidFill>
                <a:latin typeface="Calibri" panose="020F0502020204030204" pitchFamily="34" charset="0"/>
                <a:cs typeface="Calibri" panose="020F0502020204030204" pitchFamily="34" charset="0"/>
              </a:rPr>
              <a:t> ورفاههم النفسي الاجتماعي إذا تلقوا دعمًا من الأسرة والمجتمع.</a:t>
            </a:r>
            <a:endParaRPr lang="en-BE" dirty="0">
              <a:solidFill>
                <a:schemeClr val="tx1"/>
              </a:solidFill>
              <a:latin typeface="Calibri" panose="020F0502020204030204" pitchFamily="34" charset="0"/>
              <a:cs typeface="Calibri" panose="020F0502020204030204" pitchFamily="34" charset="0"/>
            </a:endParaRPr>
          </a:p>
        </p:txBody>
      </p:sp>
      <p:sp>
        <p:nvSpPr>
          <p:cNvPr id="48" name="Rectangle 47">
            <a:extLst>
              <a:ext uri="{FF2B5EF4-FFF2-40B4-BE49-F238E27FC236}">
                <a16:creationId xmlns:a16="http://schemas.microsoft.com/office/drawing/2014/main" id="{9A6EE563-D1FB-F6B5-FDFE-E0CD96186F7B}"/>
              </a:ext>
            </a:extLst>
          </p:cNvPr>
          <p:cNvSpPr/>
          <p:nvPr/>
        </p:nvSpPr>
        <p:spPr>
          <a:xfrm>
            <a:off x="6410615" y="2441308"/>
            <a:ext cx="5148696" cy="10871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dirty="0">
                <a:solidFill>
                  <a:schemeClr val="tx1"/>
                </a:solidFill>
                <a:latin typeface="Calibri" panose="020F0502020204030204" pitchFamily="34" charset="0"/>
                <a:cs typeface="Calibri" panose="020F0502020204030204" pitchFamily="34" charset="0"/>
              </a:rPr>
              <a:t>للأشخاص الذين يحتاجون إلى أنشطة مركزة لتحسين الأداء </a:t>
            </a:r>
            <a:r>
              <a:rPr lang="en-GB" dirty="0" err="1">
                <a:solidFill>
                  <a:schemeClr val="tx1"/>
                </a:solidFill>
                <a:latin typeface="Calibri" panose="020F0502020204030204" pitchFamily="34" charset="0"/>
                <a:cs typeface="Calibri" panose="020F0502020204030204" pitchFamily="34" charset="0"/>
              </a:rPr>
              <a:t>النفسي</a:t>
            </a:r>
            <a:r>
              <a:rPr lang="en-GB" dirty="0">
                <a:solidFill>
                  <a:schemeClr val="tx1"/>
                </a:solidFill>
                <a:latin typeface="Calibri" panose="020F0502020204030204" pitchFamily="34" charset="0"/>
                <a:cs typeface="Calibri" panose="020F0502020204030204" pitchFamily="34" charset="0"/>
              </a:rPr>
              <a:t> </a:t>
            </a:r>
            <a:r>
              <a:rPr lang="en-GB" dirty="0" err="1">
                <a:solidFill>
                  <a:schemeClr val="tx1"/>
                </a:solidFill>
                <a:latin typeface="Calibri" panose="020F0502020204030204" pitchFamily="34" charset="0"/>
                <a:cs typeface="Calibri" panose="020F0502020204030204" pitchFamily="34" charset="0"/>
              </a:rPr>
              <a:t>الاجتماعي</a:t>
            </a:r>
            <a:r>
              <a:rPr lang="en-GB" dirty="0">
                <a:solidFill>
                  <a:schemeClr val="tx1"/>
                </a:solidFill>
                <a:latin typeface="Calibri" panose="020F0502020204030204" pitchFamily="34" charset="0"/>
                <a:cs typeface="Calibri" panose="020F0502020204030204" pitchFamily="34" charset="0"/>
              </a:rPr>
              <a:t> </a:t>
            </a:r>
            <a:r>
              <a:rPr lang="en-GB" dirty="0" err="1">
                <a:solidFill>
                  <a:schemeClr val="tx1"/>
                </a:solidFill>
                <a:latin typeface="Calibri" panose="020F0502020204030204" pitchFamily="34" charset="0"/>
                <a:cs typeface="Calibri" panose="020F0502020204030204" pitchFamily="34" charset="0"/>
              </a:rPr>
              <a:t>ورفاه</a:t>
            </a:r>
            <a:r>
              <a:rPr lang="ar-SA" dirty="0">
                <a:solidFill>
                  <a:schemeClr val="tx1"/>
                </a:solidFill>
                <a:latin typeface="Calibri" panose="020F0502020204030204" pitchFamily="34" charset="0"/>
                <a:cs typeface="Calibri" panose="020F0502020204030204" pitchFamily="34" charset="0"/>
              </a:rPr>
              <a:t>هم</a:t>
            </a:r>
            <a:r>
              <a:rPr lang="en-GB" dirty="0">
                <a:solidFill>
                  <a:schemeClr val="tx1"/>
                </a:solidFill>
                <a:latin typeface="Calibri" panose="020F0502020204030204" pitchFamily="34" charset="0"/>
                <a:cs typeface="Calibri" panose="020F0502020204030204" pitchFamily="34" charset="0"/>
              </a:rPr>
              <a:t>. يحتاج هؤلاء الأشخاص إلى الدعم من قبل عاملين مدربين ولكن غير متخصصين</a:t>
            </a:r>
            <a:endParaRPr lang="en-BE" dirty="0">
              <a:solidFill>
                <a:schemeClr val="tx1"/>
              </a:solidFill>
              <a:latin typeface="Calibri" panose="020F0502020204030204" pitchFamily="34" charset="0"/>
              <a:cs typeface="Calibri" panose="020F0502020204030204" pitchFamily="34" charset="0"/>
            </a:endParaRPr>
          </a:p>
        </p:txBody>
      </p:sp>
      <p:sp>
        <p:nvSpPr>
          <p:cNvPr id="49" name="Rectangle 48">
            <a:extLst>
              <a:ext uri="{FF2B5EF4-FFF2-40B4-BE49-F238E27FC236}">
                <a16:creationId xmlns:a16="http://schemas.microsoft.com/office/drawing/2014/main" id="{E1AB6ABD-D604-A1ED-7068-A6A6E58FD04F}"/>
              </a:ext>
            </a:extLst>
          </p:cNvPr>
          <p:cNvSpPr/>
          <p:nvPr/>
        </p:nvSpPr>
        <p:spPr>
          <a:xfrm>
            <a:off x="5996711" y="1399541"/>
            <a:ext cx="5562600" cy="10871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dirty="0">
                <a:solidFill>
                  <a:schemeClr val="tx1"/>
                </a:solidFill>
                <a:latin typeface="Calibri" panose="020F0502020204030204" pitchFamily="34" charset="0"/>
                <a:cs typeface="Calibri" panose="020F0502020204030204" pitchFamily="34" charset="0"/>
              </a:rPr>
              <a:t>للأشخاص الذين يحتاجون إلى رعاية </a:t>
            </a:r>
            <a:r>
              <a:rPr lang="en-GB" dirty="0" err="1">
                <a:solidFill>
                  <a:schemeClr val="tx1"/>
                </a:solidFill>
                <a:latin typeface="Calibri" panose="020F0502020204030204" pitchFamily="34" charset="0"/>
                <a:cs typeface="Calibri" panose="020F0502020204030204" pitchFamily="34" charset="0"/>
              </a:rPr>
              <a:t>صحية</a:t>
            </a:r>
            <a:r>
              <a:rPr lang="en-GB"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نفسية</a:t>
            </a:r>
            <a:r>
              <a:rPr lang="en-GB" dirty="0">
                <a:solidFill>
                  <a:schemeClr val="tx1"/>
                </a:solidFill>
                <a:latin typeface="Calibri" panose="020F0502020204030204" pitchFamily="34" charset="0"/>
                <a:cs typeface="Calibri" panose="020F0502020204030204" pitchFamily="34" charset="0"/>
              </a:rPr>
              <a:t> متخصصة أو رعاية نفسية ليكونوا </a:t>
            </a:r>
            <a:r>
              <a:rPr lang="en-GB" dirty="0" err="1">
                <a:solidFill>
                  <a:schemeClr val="tx1"/>
                </a:solidFill>
                <a:latin typeface="Calibri" panose="020F0502020204030204" pitchFamily="34" charset="0"/>
                <a:cs typeface="Calibri" panose="020F0502020204030204" pitchFamily="34" charset="0"/>
              </a:rPr>
              <a:t>أصحاء</a:t>
            </a:r>
            <a:r>
              <a:rPr lang="en-GB"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ذهنياً </a:t>
            </a:r>
            <a:r>
              <a:rPr lang="en-GB" dirty="0" err="1">
                <a:solidFill>
                  <a:schemeClr val="tx1"/>
                </a:solidFill>
                <a:latin typeface="Calibri" panose="020F0502020204030204" pitchFamily="34" charset="0"/>
                <a:cs typeface="Calibri" panose="020F0502020204030204" pitchFamily="34" charset="0"/>
              </a:rPr>
              <a:t>ولتحسين</a:t>
            </a:r>
            <a:r>
              <a:rPr lang="en-GB" dirty="0">
                <a:solidFill>
                  <a:schemeClr val="tx1"/>
                </a:solidFill>
                <a:latin typeface="Calibri" panose="020F0502020204030204" pitchFamily="34" charset="0"/>
                <a:cs typeface="Calibri" panose="020F0502020204030204" pitchFamily="34" charset="0"/>
              </a:rPr>
              <a:t> أدائهم النفسي والاجتماعي</a:t>
            </a:r>
          </a:p>
          <a:p>
            <a:pPr algn="r" rtl="1"/>
            <a:endParaRPr lang="en-BE" dirty="0">
              <a:solidFill>
                <a:schemeClr val="tx1"/>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63FB84F9-6802-D4C3-8046-8F3DF424BC08}"/>
              </a:ext>
            </a:extLst>
          </p:cNvPr>
          <p:cNvGrpSpPr/>
          <p:nvPr/>
        </p:nvGrpSpPr>
        <p:grpSpPr>
          <a:xfrm>
            <a:off x="2835525" y="5368364"/>
            <a:ext cx="280059" cy="530385"/>
            <a:chOff x="7838339" y="2226754"/>
            <a:chExt cx="1969639" cy="3730164"/>
          </a:xfrm>
          <a:solidFill>
            <a:schemeClr val="accent4"/>
          </a:solidFill>
        </p:grpSpPr>
        <p:sp>
          <p:nvSpPr>
            <p:cNvPr id="8" name="Round Same Side Corner Rectangle 3">
              <a:extLst>
                <a:ext uri="{FF2B5EF4-FFF2-40B4-BE49-F238E27FC236}">
                  <a16:creationId xmlns:a16="http://schemas.microsoft.com/office/drawing/2014/main" id="{B2A64C34-E857-228B-85C5-CB43FE6DC0E7}"/>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Oval 8">
              <a:extLst>
                <a:ext uri="{FF2B5EF4-FFF2-40B4-BE49-F238E27FC236}">
                  <a16:creationId xmlns:a16="http://schemas.microsoft.com/office/drawing/2014/main" id="{FBC74CD1-6BAF-4A08-FF27-DF9105C04010}"/>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0" name="Group 9">
              <a:extLst>
                <a:ext uri="{FF2B5EF4-FFF2-40B4-BE49-F238E27FC236}">
                  <a16:creationId xmlns:a16="http://schemas.microsoft.com/office/drawing/2014/main" id="{F29526FB-7640-7DEE-093E-4655A6584B48}"/>
                </a:ext>
              </a:extLst>
            </p:cNvPr>
            <p:cNvGrpSpPr/>
            <p:nvPr/>
          </p:nvGrpSpPr>
          <p:grpSpPr>
            <a:xfrm rot="507905">
              <a:off x="7838339" y="3815940"/>
              <a:ext cx="553322" cy="1525212"/>
              <a:chOff x="7916671" y="3937945"/>
              <a:chExt cx="553322" cy="1525212"/>
            </a:xfrm>
            <a:grpFill/>
          </p:grpSpPr>
          <p:sp>
            <p:nvSpPr>
              <p:cNvPr id="14" name="Round Same Side Corner Rectangle 25">
                <a:extLst>
                  <a:ext uri="{FF2B5EF4-FFF2-40B4-BE49-F238E27FC236}">
                    <a16:creationId xmlns:a16="http://schemas.microsoft.com/office/drawing/2014/main" id="{C12C442F-CD72-CE3B-2603-3A427A96E417}"/>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Oval 14">
                <a:extLst>
                  <a:ext uri="{FF2B5EF4-FFF2-40B4-BE49-F238E27FC236}">
                    <a16:creationId xmlns:a16="http://schemas.microsoft.com/office/drawing/2014/main" id="{C1D5174F-4BA4-23DB-1DBF-912AA61385CC}"/>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1" name="Group 10">
              <a:extLst>
                <a:ext uri="{FF2B5EF4-FFF2-40B4-BE49-F238E27FC236}">
                  <a16:creationId xmlns:a16="http://schemas.microsoft.com/office/drawing/2014/main" id="{8939D33C-3A27-19A2-183F-C234EEE76D2E}"/>
                </a:ext>
              </a:extLst>
            </p:cNvPr>
            <p:cNvGrpSpPr/>
            <p:nvPr/>
          </p:nvGrpSpPr>
          <p:grpSpPr>
            <a:xfrm rot="21105829" flipH="1">
              <a:off x="9243874" y="3806245"/>
              <a:ext cx="564104" cy="1525212"/>
              <a:chOff x="7916671" y="3937945"/>
              <a:chExt cx="553322" cy="1525212"/>
            </a:xfrm>
            <a:grpFill/>
          </p:grpSpPr>
          <p:sp>
            <p:nvSpPr>
              <p:cNvPr id="12" name="Round Same Side Corner Rectangle 25">
                <a:extLst>
                  <a:ext uri="{FF2B5EF4-FFF2-40B4-BE49-F238E27FC236}">
                    <a16:creationId xmlns:a16="http://schemas.microsoft.com/office/drawing/2014/main" id="{EA42C0FD-E86A-040B-9B71-DDAE25EFC41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Oval 12">
                <a:extLst>
                  <a:ext uri="{FF2B5EF4-FFF2-40B4-BE49-F238E27FC236}">
                    <a16:creationId xmlns:a16="http://schemas.microsoft.com/office/drawing/2014/main" id="{AD175120-83D1-4E19-DB32-5005C70EA750}"/>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57" name="Group 56">
            <a:extLst>
              <a:ext uri="{FF2B5EF4-FFF2-40B4-BE49-F238E27FC236}">
                <a16:creationId xmlns:a16="http://schemas.microsoft.com/office/drawing/2014/main" id="{43B2043D-2D36-5AF8-4CC4-F5DA1A5F842F}"/>
              </a:ext>
            </a:extLst>
          </p:cNvPr>
          <p:cNvGrpSpPr/>
          <p:nvPr/>
        </p:nvGrpSpPr>
        <p:grpSpPr>
          <a:xfrm>
            <a:off x="2475287" y="5368364"/>
            <a:ext cx="280059" cy="530385"/>
            <a:chOff x="7838339" y="2226754"/>
            <a:chExt cx="1969639" cy="3730164"/>
          </a:xfrm>
          <a:solidFill>
            <a:schemeClr val="accent4"/>
          </a:solidFill>
        </p:grpSpPr>
        <p:sp>
          <p:nvSpPr>
            <p:cNvPr id="58" name="Round Same Side Corner Rectangle 3">
              <a:extLst>
                <a:ext uri="{FF2B5EF4-FFF2-40B4-BE49-F238E27FC236}">
                  <a16:creationId xmlns:a16="http://schemas.microsoft.com/office/drawing/2014/main" id="{A77B4A5B-1F22-EF8A-A200-C5F1532C6C8B}"/>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59" name="Oval 58">
              <a:extLst>
                <a:ext uri="{FF2B5EF4-FFF2-40B4-BE49-F238E27FC236}">
                  <a16:creationId xmlns:a16="http://schemas.microsoft.com/office/drawing/2014/main" id="{E0CFF7E3-4537-04DE-201D-BFB096B56F0F}"/>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60" name="Group 59">
              <a:extLst>
                <a:ext uri="{FF2B5EF4-FFF2-40B4-BE49-F238E27FC236}">
                  <a16:creationId xmlns:a16="http://schemas.microsoft.com/office/drawing/2014/main" id="{CF83A5A4-46B9-4CD4-158F-8B8ECDBD66DD}"/>
                </a:ext>
              </a:extLst>
            </p:cNvPr>
            <p:cNvGrpSpPr/>
            <p:nvPr/>
          </p:nvGrpSpPr>
          <p:grpSpPr>
            <a:xfrm rot="507905">
              <a:off x="7838339" y="3815940"/>
              <a:ext cx="553322" cy="1525212"/>
              <a:chOff x="7916671" y="3937945"/>
              <a:chExt cx="553322" cy="1525212"/>
            </a:xfrm>
            <a:grpFill/>
          </p:grpSpPr>
          <p:sp>
            <p:nvSpPr>
              <p:cNvPr id="64" name="Round Same Side Corner Rectangle 25">
                <a:extLst>
                  <a:ext uri="{FF2B5EF4-FFF2-40B4-BE49-F238E27FC236}">
                    <a16:creationId xmlns:a16="http://schemas.microsoft.com/office/drawing/2014/main" id="{712F2955-3852-0ED4-8C3E-C308842BFAEA}"/>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5" name="Oval 64">
                <a:extLst>
                  <a:ext uri="{FF2B5EF4-FFF2-40B4-BE49-F238E27FC236}">
                    <a16:creationId xmlns:a16="http://schemas.microsoft.com/office/drawing/2014/main" id="{F78C763F-6DCF-018D-9135-974C0DF53BF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61" name="Group 60">
              <a:extLst>
                <a:ext uri="{FF2B5EF4-FFF2-40B4-BE49-F238E27FC236}">
                  <a16:creationId xmlns:a16="http://schemas.microsoft.com/office/drawing/2014/main" id="{884A34A3-E834-B768-23B6-CDEA758A53EA}"/>
                </a:ext>
              </a:extLst>
            </p:cNvPr>
            <p:cNvGrpSpPr/>
            <p:nvPr/>
          </p:nvGrpSpPr>
          <p:grpSpPr>
            <a:xfrm rot="21105829" flipH="1">
              <a:off x="9243874" y="3806245"/>
              <a:ext cx="564104" cy="1525212"/>
              <a:chOff x="7916671" y="3937945"/>
              <a:chExt cx="553322" cy="1525212"/>
            </a:xfrm>
            <a:grpFill/>
          </p:grpSpPr>
          <p:sp>
            <p:nvSpPr>
              <p:cNvPr id="62" name="Round Same Side Corner Rectangle 25">
                <a:extLst>
                  <a:ext uri="{FF2B5EF4-FFF2-40B4-BE49-F238E27FC236}">
                    <a16:creationId xmlns:a16="http://schemas.microsoft.com/office/drawing/2014/main" id="{1BEF6F1B-A02D-5715-EE14-FBE041945D0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3" name="Oval 62">
                <a:extLst>
                  <a:ext uri="{FF2B5EF4-FFF2-40B4-BE49-F238E27FC236}">
                    <a16:creationId xmlns:a16="http://schemas.microsoft.com/office/drawing/2014/main" id="{7AABB70B-D9AD-3403-A511-A3ABD6309899}"/>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66" name="Group 65">
            <a:extLst>
              <a:ext uri="{FF2B5EF4-FFF2-40B4-BE49-F238E27FC236}">
                <a16:creationId xmlns:a16="http://schemas.microsoft.com/office/drawing/2014/main" id="{F8B30D06-2A9C-B0E3-82AF-CCF40F31AA01}"/>
              </a:ext>
            </a:extLst>
          </p:cNvPr>
          <p:cNvGrpSpPr/>
          <p:nvPr/>
        </p:nvGrpSpPr>
        <p:grpSpPr>
          <a:xfrm>
            <a:off x="2107657" y="5368364"/>
            <a:ext cx="280059" cy="530385"/>
            <a:chOff x="7838339" y="2226754"/>
            <a:chExt cx="1969639" cy="3730164"/>
          </a:xfrm>
          <a:solidFill>
            <a:schemeClr val="accent4"/>
          </a:solidFill>
        </p:grpSpPr>
        <p:sp>
          <p:nvSpPr>
            <p:cNvPr id="67" name="Round Same Side Corner Rectangle 3">
              <a:extLst>
                <a:ext uri="{FF2B5EF4-FFF2-40B4-BE49-F238E27FC236}">
                  <a16:creationId xmlns:a16="http://schemas.microsoft.com/office/drawing/2014/main" id="{C8DB46E7-7F66-79B8-9E16-90140EC6DD1C}"/>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8" name="Oval 67">
              <a:extLst>
                <a:ext uri="{FF2B5EF4-FFF2-40B4-BE49-F238E27FC236}">
                  <a16:creationId xmlns:a16="http://schemas.microsoft.com/office/drawing/2014/main" id="{3B007BEE-92F4-D480-927A-73108F808FCB}"/>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69" name="Group 68">
              <a:extLst>
                <a:ext uri="{FF2B5EF4-FFF2-40B4-BE49-F238E27FC236}">
                  <a16:creationId xmlns:a16="http://schemas.microsoft.com/office/drawing/2014/main" id="{A978D34D-FA2A-4316-99A5-41FC4F8F9EEA}"/>
                </a:ext>
              </a:extLst>
            </p:cNvPr>
            <p:cNvGrpSpPr/>
            <p:nvPr/>
          </p:nvGrpSpPr>
          <p:grpSpPr>
            <a:xfrm rot="507905">
              <a:off x="7838339" y="3815940"/>
              <a:ext cx="553322" cy="1525212"/>
              <a:chOff x="7916671" y="3937945"/>
              <a:chExt cx="553322" cy="1525212"/>
            </a:xfrm>
            <a:grpFill/>
          </p:grpSpPr>
          <p:sp>
            <p:nvSpPr>
              <p:cNvPr id="73" name="Round Same Side Corner Rectangle 25">
                <a:extLst>
                  <a:ext uri="{FF2B5EF4-FFF2-40B4-BE49-F238E27FC236}">
                    <a16:creationId xmlns:a16="http://schemas.microsoft.com/office/drawing/2014/main" id="{B7E4F821-8DB6-B07C-8A21-C9B02FC7DBFA}"/>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4" name="Oval 73">
                <a:extLst>
                  <a:ext uri="{FF2B5EF4-FFF2-40B4-BE49-F238E27FC236}">
                    <a16:creationId xmlns:a16="http://schemas.microsoft.com/office/drawing/2014/main" id="{BFBFC2D3-06D8-9554-C538-C770800AAF3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70" name="Group 69">
              <a:extLst>
                <a:ext uri="{FF2B5EF4-FFF2-40B4-BE49-F238E27FC236}">
                  <a16:creationId xmlns:a16="http://schemas.microsoft.com/office/drawing/2014/main" id="{165D7745-96A9-881E-75AC-EC9EB92AA13A}"/>
                </a:ext>
              </a:extLst>
            </p:cNvPr>
            <p:cNvGrpSpPr/>
            <p:nvPr/>
          </p:nvGrpSpPr>
          <p:grpSpPr>
            <a:xfrm rot="21105829" flipH="1">
              <a:off x="9243874" y="3806245"/>
              <a:ext cx="564104" cy="1525212"/>
              <a:chOff x="7916671" y="3937945"/>
              <a:chExt cx="553322" cy="1525212"/>
            </a:xfrm>
            <a:grpFill/>
          </p:grpSpPr>
          <p:sp>
            <p:nvSpPr>
              <p:cNvPr id="71" name="Round Same Side Corner Rectangle 25">
                <a:extLst>
                  <a:ext uri="{FF2B5EF4-FFF2-40B4-BE49-F238E27FC236}">
                    <a16:creationId xmlns:a16="http://schemas.microsoft.com/office/drawing/2014/main" id="{3F578748-EFCB-AC37-4888-3F0EC362BA34}"/>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2" name="Oval 71">
                <a:extLst>
                  <a:ext uri="{FF2B5EF4-FFF2-40B4-BE49-F238E27FC236}">
                    <a16:creationId xmlns:a16="http://schemas.microsoft.com/office/drawing/2014/main" id="{B41A101A-3BFF-72F9-F068-220E3BD12FF5}"/>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75" name="Group 74">
            <a:extLst>
              <a:ext uri="{FF2B5EF4-FFF2-40B4-BE49-F238E27FC236}">
                <a16:creationId xmlns:a16="http://schemas.microsoft.com/office/drawing/2014/main" id="{C7DC75D0-DEFC-B191-AC25-AA5B7E793768}"/>
              </a:ext>
            </a:extLst>
          </p:cNvPr>
          <p:cNvGrpSpPr/>
          <p:nvPr/>
        </p:nvGrpSpPr>
        <p:grpSpPr>
          <a:xfrm>
            <a:off x="1734655" y="5368364"/>
            <a:ext cx="280059" cy="530385"/>
            <a:chOff x="7838339" y="2226754"/>
            <a:chExt cx="1969639" cy="3730164"/>
          </a:xfrm>
          <a:solidFill>
            <a:schemeClr val="accent4"/>
          </a:solidFill>
        </p:grpSpPr>
        <p:sp>
          <p:nvSpPr>
            <p:cNvPr id="76" name="Round Same Side Corner Rectangle 3">
              <a:extLst>
                <a:ext uri="{FF2B5EF4-FFF2-40B4-BE49-F238E27FC236}">
                  <a16:creationId xmlns:a16="http://schemas.microsoft.com/office/drawing/2014/main" id="{E412D271-095D-49CA-5116-E9B5735F3A24}"/>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7" name="Oval 76">
              <a:extLst>
                <a:ext uri="{FF2B5EF4-FFF2-40B4-BE49-F238E27FC236}">
                  <a16:creationId xmlns:a16="http://schemas.microsoft.com/office/drawing/2014/main" id="{60CD451F-AF1A-095B-F155-8A26B7EC9D3E}"/>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78" name="Group 77">
              <a:extLst>
                <a:ext uri="{FF2B5EF4-FFF2-40B4-BE49-F238E27FC236}">
                  <a16:creationId xmlns:a16="http://schemas.microsoft.com/office/drawing/2014/main" id="{B0FDC230-3149-B2FF-9966-C398BD94458E}"/>
                </a:ext>
              </a:extLst>
            </p:cNvPr>
            <p:cNvGrpSpPr/>
            <p:nvPr/>
          </p:nvGrpSpPr>
          <p:grpSpPr>
            <a:xfrm rot="507905">
              <a:off x="7838339" y="3815940"/>
              <a:ext cx="553322" cy="1525212"/>
              <a:chOff x="7916671" y="3937945"/>
              <a:chExt cx="553322" cy="1525212"/>
            </a:xfrm>
            <a:grpFill/>
          </p:grpSpPr>
          <p:sp>
            <p:nvSpPr>
              <p:cNvPr id="82" name="Round Same Side Corner Rectangle 25">
                <a:extLst>
                  <a:ext uri="{FF2B5EF4-FFF2-40B4-BE49-F238E27FC236}">
                    <a16:creationId xmlns:a16="http://schemas.microsoft.com/office/drawing/2014/main" id="{1144D5B9-66E6-8BDD-04E0-DF880A39061D}"/>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3" name="Oval 82">
                <a:extLst>
                  <a:ext uri="{FF2B5EF4-FFF2-40B4-BE49-F238E27FC236}">
                    <a16:creationId xmlns:a16="http://schemas.microsoft.com/office/drawing/2014/main" id="{6F6B6EF5-C0D7-520F-E69D-F77FC5FAC882}"/>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79" name="Group 78">
              <a:extLst>
                <a:ext uri="{FF2B5EF4-FFF2-40B4-BE49-F238E27FC236}">
                  <a16:creationId xmlns:a16="http://schemas.microsoft.com/office/drawing/2014/main" id="{3B36F12B-9153-67A7-758E-F1CEA14FA23E}"/>
                </a:ext>
              </a:extLst>
            </p:cNvPr>
            <p:cNvGrpSpPr/>
            <p:nvPr/>
          </p:nvGrpSpPr>
          <p:grpSpPr>
            <a:xfrm rot="21105829" flipH="1">
              <a:off x="9243874" y="3806245"/>
              <a:ext cx="564104" cy="1525212"/>
              <a:chOff x="7916671" y="3937945"/>
              <a:chExt cx="553322" cy="1525212"/>
            </a:xfrm>
            <a:grpFill/>
          </p:grpSpPr>
          <p:sp>
            <p:nvSpPr>
              <p:cNvPr id="80" name="Round Same Side Corner Rectangle 25">
                <a:extLst>
                  <a:ext uri="{FF2B5EF4-FFF2-40B4-BE49-F238E27FC236}">
                    <a16:creationId xmlns:a16="http://schemas.microsoft.com/office/drawing/2014/main" id="{C9A01C2E-864D-1F52-B2B9-DEBE6462BE6C}"/>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1" name="Oval 80">
                <a:extLst>
                  <a:ext uri="{FF2B5EF4-FFF2-40B4-BE49-F238E27FC236}">
                    <a16:creationId xmlns:a16="http://schemas.microsoft.com/office/drawing/2014/main" id="{9E47DBA1-1DF0-9A1E-5253-DB505B97A2BF}"/>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84" name="Group 83">
            <a:extLst>
              <a:ext uri="{FF2B5EF4-FFF2-40B4-BE49-F238E27FC236}">
                <a16:creationId xmlns:a16="http://schemas.microsoft.com/office/drawing/2014/main" id="{A3FE982E-B001-99B7-78CE-B42A2F85A1D7}"/>
              </a:ext>
            </a:extLst>
          </p:cNvPr>
          <p:cNvGrpSpPr/>
          <p:nvPr/>
        </p:nvGrpSpPr>
        <p:grpSpPr>
          <a:xfrm>
            <a:off x="1408884" y="5368364"/>
            <a:ext cx="280059" cy="530385"/>
            <a:chOff x="7838339" y="2226754"/>
            <a:chExt cx="1969639" cy="3730164"/>
          </a:xfrm>
          <a:solidFill>
            <a:schemeClr val="accent4"/>
          </a:solidFill>
        </p:grpSpPr>
        <p:sp>
          <p:nvSpPr>
            <p:cNvPr id="85" name="Round Same Side Corner Rectangle 3">
              <a:extLst>
                <a:ext uri="{FF2B5EF4-FFF2-40B4-BE49-F238E27FC236}">
                  <a16:creationId xmlns:a16="http://schemas.microsoft.com/office/drawing/2014/main" id="{FAE27D9A-358C-B192-6494-FAC4F703CC30}"/>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6" name="Oval 85">
              <a:extLst>
                <a:ext uri="{FF2B5EF4-FFF2-40B4-BE49-F238E27FC236}">
                  <a16:creationId xmlns:a16="http://schemas.microsoft.com/office/drawing/2014/main" id="{5C219393-A687-5A7D-DFAF-C5CCEC5FFF89}"/>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87" name="Group 86">
              <a:extLst>
                <a:ext uri="{FF2B5EF4-FFF2-40B4-BE49-F238E27FC236}">
                  <a16:creationId xmlns:a16="http://schemas.microsoft.com/office/drawing/2014/main" id="{E9790571-DC03-EF7E-2B6A-9BD4A1BC10AC}"/>
                </a:ext>
              </a:extLst>
            </p:cNvPr>
            <p:cNvGrpSpPr/>
            <p:nvPr/>
          </p:nvGrpSpPr>
          <p:grpSpPr>
            <a:xfrm rot="507905">
              <a:off x="7838339" y="3815940"/>
              <a:ext cx="553322" cy="1525212"/>
              <a:chOff x="7916671" y="3937945"/>
              <a:chExt cx="553322" cy="1525212"/>
            </a:xfrm>
            <a:grpFill/>
          </p:grpSpPr>
          <p:sp>
            <p:nvSpPr>
              <p:cNvPr id="91" name="Round Same Side Corner Rectangle 25">
                <a:extLst>
                  <a:ext uri="{FF2B5EF4-FFF2-40B4-BE49-F238E27FC236}">
                    <a16:creationId xmlns:a16="http://schemas.microsoft.com/office/drawing/2014/main" id="{46BC376B-9A2D-980B-089A-97186B4659CD}"/>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2" name="Oval 91">
                <a:extLst>
                  <a:ext uri="{FF2B5EF4-FFF2-40B4-BE49-F238E27FC236}">
                    <a16:creationId xmlns:a16="http://schemas.microsoft.com/office/drawing/2014/main" id="{37CE40BE-D7AC-4DCD-CC98-96FC162AFC5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88" name="Group 87">
              <a:extLst>
                <a:ext uri="{FF2B5EF4-FFF2-40B4-BE49-F238E27FC236}">
                  <a16:creationId xmlns:a16="http://schemas.microsoft.com/office/drawing/2014/main" id="{C6407572-CF56-9B5D-B63A-F7B1D37D8FDE}"/>
                </a:ext>
              </a:extLst>
            </p:cNvPr>
            <p:cNvGrpSpPr/>
            <p:nvPr/>
          </p:nvGrpSpPr>
          <p:grpSpPr>
            <a:xfrm rot="21105829" flipH="1">
              <a:off x="9243874" y="3806245"/>
              <a:ext cx="564104" cy="1525212"/>
              <a:chOff x="7916671" y="3937945"/>
              <a:chExt cx="553322" cy="1525212"/>
            </a:xfrm>
            <a:grpFill/>
          </p:grpSpPr>
          <p:sp>
            <p:nvSpPr>
              <p:cNvPr id="89" name="Round Same Side Corner Rectangle 25">
                <a:extLst>
                  <a:ext uri="{FF2B5EF4-FFF2-40B4-BE49-F238E27FC236}">
                    <a16:creationId xmlns:a16="http://schemas.microsoft.com/office/drawing/2014/main" id="{36CABC44-4AA1-45F7-92A4-731258299837}"/>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0" name="Oval 89">
                <a:extLst>
                  <a:ext uri="{FF2B5EF4-FFF2-40B4-BE49-F238E27FC236}">
                    <a16:creationId xmlns:a16="http://schemas.microsoft.com/office/drawing/2014/main" id="{67E8355E-CD59-46BC-0607-FECA5ED1D8D2}"/>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93" name="Group 92">
            <a:extLst>
              <a:ext uri="{FF2B5EF4-FFF2-40B4-BE49-F238E27FC236}">
                <a16:creationId xmlns:a16="http://schemas.microsoft.com/office/drawing/2014/main" id="{163897A8-5BC3-1640-FBAF-ADC12C02924F}"/>
              </a:ext>
            </a:extLst>
          </p:cNvPr>
          <p:cNvGrpSpPr/>
          <p:nvPr/>
        </p:nvGrpSpPr>
        <p:grpSpPr>
          <a:xfrm>
            <a:off x="1048646" y="5368364"/>
            <a:ext cx="280059" cy="530385"/>
            <a:chOff x="7838339" y="2226754"/>
            <a:chExt cx="1969639" cy="3730164"/>
          </a:xfrm>
          <a:solidFill>
            <a:schemeClr val="accent4"/>
          </a:solidFill>
        </p:grpSpPr>
        <p:sp>
          <p:nvSpPr>
            <p:cNvPr id="94" name="Round Same Side Corner Rectangle 3">
              <a:extLst>
                <a:ext uri="{FF2B5EF4-FFF2-40B4-BE49-F238E27FC236}">
                  <a16:creationId xmlns:a16="http://schemas.microsoft.com/office/drawing/2014/main" id="{21F95DB6-AEF7-33C9-4155-2229215F8A30}"/>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5" name="Oval 94">
              <a:extLst>
                <a:ext uri="{FF2B5EF4-FFF2-40B4-BE49-F238E27FC236}">
                  <a16:creationId xmlns:a16="http://schemas.microsoft.com/office/drawing/2014/main" id="{515DB8A6-A7C8-5C6D-33C3-F237B9B54138}"/>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96" name="Group 95">
              <a:extLst>
                <a:ext uri="{FF2B5EF4-FFF2-40B4-BE49-F238E27FC236}">
                  <a16:creationId xmlns:a16="http://schemas.microsoft.com/office/drawing/2014/main" id="{878684C3-A38D-4005-3837-CEFE387DD200}"/>
                </a:ext>
              </a:extLst>
            </p:cNvPr>
            <p:cNvGrpSpPr/>
            <p:nvPr/>
          </p:nvGrpSpPr>
          <p:grpSpPr>
            <a:xfrm rot="507905">
              <a:off x="7838339" y="3815940"/>
              <a:ext cx="553322" cy="1525212"/>
              <a:chOff x="7916671" y="3937945"/>
              <a:chExt cx="553322" cy="1525212"/>
            </a:xfrm>
            <a:grpFill/>
          </p:grpSpPr>
          <p:sp>
            <p:nvSpPr>
              <p:cNvPr id="100" name="Round Same Side Corner Rectangle 25">
                <a:extLst>
                  <a:ext uri="{FF2B5EF4-FFF2-40B4-BE49-F238E27FC236}">
                    <a16:creationId xmlns:a16="http://schemas.microsoft.com/office/drawing/2014/main" id="{6170CFF8-6138-F198-BD19-4A6C461AAF99}"/>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01" name="Oval 100">
                <a:extLst>
                  <a:ext uri="{FF2B5EF4-FFF2-40B4-BE49-F238E27FC236}">
                    <a16:creationId xmlns:a16="http://schemas.microsoft.com/office/drawing/2014/main" id="{FBB5827A-075B-D8A0-24A7-DF1E7F141AD1}"/>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97" name="Group 96">
              <a:extLst>
                <a:ext uri="{FF2B5EF4-FFF2-40B4-BE49-F238E27FC236}">
                  <a16:creationId xmlns:a16="http://schemas.microsoft.com/office/drawing/2014/main" id="{A0BBE088-9E4B-8F57-DB6F-49668F0456DB}"/>
                </a:ext>
              </a:extLst>
            </p:cNvPr>
            <p:cNvGrpSpPr/>
            <p:nvPr/>
          </p:nvGrpSpPr>
          <p:grpSpPr>
            <a:xfrm rot="21105829" flipH="1">
              <a:off x="9243874" y="3806245"/>
              <a:ext cx="564104" cy="1525212"/>
              <a:chOff x="7916671" y="3937945"/>
              <a:chExt cx="553322" cy="1525212"/>
            </a:xfrm>
            <a:grpFill/>
          </p:grpSpPr>
          <p:sp>
            <p:nvSpPr>
              <p:cNvPr id="98" name="Round Same Side Corner Rectangle 25">
                <a:extLst>
                  <a:ext uri="{FF2B5EF4-FFF2-40B4-BE49-F238E27FC236}">
                    <a16:creationId xmlns:a16="http://schemas.microsoft.com/office/drawing/2014/main" id="{A44514A4-60ED-A233-F9C4-B214F6E81E0F}"/>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9" name="Oval 98">
                <a:extLst>
                  <a:ext uri="{FF2B5EF4-FFF2-40B4-BE49-F238E27FC236}">
                    <a16:creationId xmlns:a16="http://schemas.microsoft.com/office/drawing/2014/main" id="{B995DD27-AB8C-F64A-6B3A-49BD69DD66B1}"/>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02" name="Group 101">
            <a:extLst>
              <a:ext uri="{FF2B5EF4-FFF2-40B4-BE49-F238E27FC236}">
                <a16:creationId xmlns:a16="http://schemas.microsoft.com/office/drawing/2014/main" id="{503B0A61-049B-3448-05DD-F9D3D16A5C83}"/>
              </a:ext>
            </a:extLst>
          </p:cNvPr>
          <p:cNvGrpSpPr/>
          <p:nvPr/>
        </p:nvGrpSpPr>
        <p:grpSpPr>
          <a:xfrm>
            <a:off x="681016" y="5368364"/>
            <a:ext cx="280059" cy="530385"/>
            <a:chOff x="7838339" y="2226754"/>
            <a:chExt cx="1969639" cy="3730164"/>
          </a:xfrm>
          <a:solidFill>
            <a:schemeClr val="accent4"/>
          </a:solidFill>
        </p:grpSpPr>
        <p:sp>
          <p:nvSpPr>
            <p:cNvPr id="103" name="Round Same Side Corner Rectangle 3">
              <a:extLst>
                <a:ext uri="{FF2B5EF4-FFF2-40B4-BE49-F238E27FC236}">
                  <a16:creationId xmlns:a16="http://schemas.microsoft.com/office/drawing/2014/main" id="{E3AD00FD-3ADE-D37D-8E16-325204161001}"/>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04" name="Oval 103">
              <a:extLst>
                <a:ext uri="{FF2B5EF4-FFF2-40B4-BE49-F238E27FC236}">
                  <a16:creationId xmlns:a16="http://schemas.microsoft.com/office/drawing/2014/main" id="{314C0F1F-744B-C572-6540-787C5C63D751}"/>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05" name="Group 104">
              <a:extLst>
                <a:ext uri="{FF2B5EF4-FFF2-40B4-BE49-F238E27FC236}">
                  <a16:creationId xmlns:a16="http://schemas.microsoft.com/office/drawing/2014/main" id="{7317CCB4-6116-2E21-5758-2CD998F9DB4C}"/>
                </a:ext>
              </a:extLst>
            </p:cNvPr>
            <p:cNvGrpSpPr/>
            <p:nvPr/>
          </p:nvGrpSpPr>
          <p:grpSpPr>
            <a:xfrm rot="507905">
              <a:off x="7838339" y="3815940"/>
              <a:ext cx="553322" cy="1525212"/>
              <a:chOff x="7916671" y="3937945"/>
              <a:chExt cx="553322" cy="1525212"/>
            </a:xfrm>
            <a:grpFill/>
          </p:grpSpPr>
          <p:sp>
            <p:nvSpPr>
              <p:cNvPr id="109" name="Round Same Side Corner Rectangle 25">
                <a:extLst>
                  <a:ext uri="{FF2B5EF4-FFF2-40B4-BE49-F238E27FC236}">
                    <a16:creationId xmlns:a16="http://schemas.microsoft.com/office/drawing/2014/main" id="{3CEB0578-7914-1A70-6D98-9CD84070F82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0" name="Oval 109">
                <a:extLst>
                  <a:ext uri="{FF2B5EF4-FFF2-40B4-BE49-F238E27FC236}">
                    <a16:creationId xmlns:a16="http://schemas.microsoft.com/office/drawing/2014/main" id="{528A2225-AD41-7A27-FC9F-BBE8F937C2CA}"/>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06" name="Group 105">
              <a:extLst>
                <a:ext uri="{FF2B5EF4-FFF2-40B4-BE49-F238E27FC236}">
                  <a16:creationId xmlns:a16="http://schemas.microsoft.com/office/drawing/2014/main" id="{9EF7BCAE-BB09-DB0D-E0D5-5AF41001D1A9}"/>
                </a:ext>
              </a:extLst>
            </p:cNvPr>
            <p:cNvGrpSpPr/>
            <p:nvPr/>
          </p:nvGrpSpPr>
          <p:grpSpPr>
            <a:xfrm rot="21105829" flipH="1">
              <a:off x="9243874" y="3806245"/>
              <a:ext cx="564104" cy="1525212"/>
              <a:chOff x="7916671" y="3937945"/>
              <a:chExt cx="553322" cy="1525212"/>
            </a:xfrm>
            <a:grpFill/>
          </p:grpSpPr>
          <p:sp>
            <p:nvSpPr>
              <p:cNvPr id="107" name="Round Same Side Corner Rectangle 25">
                <a:extLst>
                  <a:ext uri="{FF2B5EF4-FFF2-40B4-BE49-F238E27FC236}">
                    <a16:creationId xmlns:a16="http://schemas.microsoft.com/office/drawing/2014/main" id="{DC2183FC-BBBB-BBE1-2187-558F2ECD9491}"/>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08" name="Oval 107">
                <a:extLst>
                  <a:ext uri="{FF2B5EF4-FFF2-40B4-BE49-F238E27FC236}">
                    <a16:creationId xmlns:a16="http://schemas.microsoft.com/office/drawing/2014/main" id="{B0DDB7BF-2D83-6A1D-C580-B2ACB3BE9550}"/>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11" name="Group 110">
            <a:extLst>
              <a:ext uri="{FF2B5EF4-FFF2-40B4-BE49-F238E27FC236}">
                <a16:creationId xmlns:a16="http://schemas.microsoft.com/office/drawing/2014/main" id="{A4D3DF34-9EDA-EAFE-D808-2CC57485A9BF}"/>
              </a:ext>
            </a:extLst>
          </p:cNvPr>
          <p:cNvGrpSpPr/>
          <p:nvPr/>
        </p:nvGrpSpPr>
        <p:grpSpPr>
          <a:xfrm>
            <a:off x="308014" y="5368364"/>
            <a:ext cx="280059" cy="530385"/>
            <a:chOff x="7838339" y="2226754"/>
            <a:chExt cx="1969639" cy="3730164"/>
          </a:xfrm>
          <a:solidFill>
            <a:schemeClr val="accent4"/>
          </a:solidFill>
        </p:grpSpPr>
        <p:sp>
          <p:nvSpPr>
            <p:cNvPr id="112" name="Round Same Side Corner Rectangle 3">
              <a:extLst>
                <a:ext uri="{FF2B5EF4-FFF2-40B4-BE49-F238E27FC236}">
                  <a16:creationId xmlns:a16="http://schemas.microsoft.com/office/drawing/2014/main" id="{95120DA7-E1C2-2ABE-630D-4AC0E6DC6F84}"/>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3" name="Oval 112">
              <a:extLst>
                <a:ext uri="{FF2B5EF4-FFF2-40B4-BE49-F238E27FC236}">
                  <a16:creationId xmlns:a16="http://schemas.microsoft.com/office/drawing/2014/main" id="{0BDE6951-EEC3-1C24-DFF4-8655E8BFD331}"/>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14" name="Group 113">
              <a:extLst>
                <a:ext uri="{FF2B5EF4-FFF2-40B4-BE49-F238E27FC236}">
                  <a16:creationId xmlns:a16="http://schemas.microsoft.com/office/drawing/2014/main" id="{B20FFFF3-3914-676B-BA93-99C4379A59CD}"/>
                </a:ext>
              </a:extLst>
            </p:cNvPr>
            <p:cNvGrpSpPr/>
            <p:nvPr/>
          </p:nvGrpSpPr>
          <p:grpSpPr>
            <a:xfrm rot="507905">
              <a:off x="7838339" y="3815940"/>
              <a:ext cx="553322" cy="1525212"/>
              <a:chOff x="7916671" y="3937945"/>
              <a:chExt cx="553322" cy="1525212"/>
            </a:xfrm>
            <a:grpFill/>
          </p:grpSpPr>
          <p:sp>
            <p:nvSpPr>
              <p:cNvPr id="118" name="Round Same Side Corner Rectangle 25">
                <a:extLst>
                  <a:ext uri="{FF2B5EF4-FFF2-40B4-BE49-F238E27FC236}">
                    <a16:creationId xmlns:a16="http://schemas.microsoft.com/office/drawing/2014/main" id="{AFAC7EC6-C38F-369E-FB1E-A3BC46855BF5}"/>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9" name="Oval 118">
                <a:extLst>
                  <a:ext uri="{FF2B5EF4-FFF2-40B4-BE49-F238E27FC236}">
                    <a16:creationId xmlns:a16="http://schemas.microsoft.com/office/drawing/2014/main" id="{E796ABF6-FF57-EE09-5585-8F40B397B548}"/>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15" name="Group 114">
              <a:extLst>
                <a:ext uri="{FF2B5EF4-FFF2-40B4-BE49-F238E27FC236}">
                  <a16:creationId xmlns:a16="http://schemas.microsoft.com/office/drawing/2014/main" id="{964021D8-311C-824D-564B-6B694350375F}"/>
                </a:ext>
              </a:extLst>
            </p:cNvPr>
            <p:cNvGrpSpPr/>
            <p:nvPr/>
          </p:nvGrpSpPr>
          <p:grpSpPr>
            <a:xfrm rot="21105829" flipH="1">
              <a:off x="9243874" y="3806245"/>
              <a:ext cx="564104" cy="1525212"/>
              <a:chOff x="7916671" y="3937945"/>
              <a:chExt cx="553322" cy="1525212"/>
            </a:xfrm>
            <a:grpFill/>
          </p:grpSpPr>
          <p:sp>
            <p:nvSpPr>
              <p:cNvPr id="116" name="Round Same Side Corner Rectangle 25">
                <a:extLst>
                  <a:ext uri="{FF2B5EF4-FFF2-40B4-BE49-F238E27FC236}">
                    <a16:creationId xmlns:a16="http://schemas.microsoft.com/office/drawing/2014/main" id="{0E85F7DB-DFD1-5D06-FAC7-3480DC87714E}"/>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7" name="Oval 116">
                <a:extLst>
                  <a:ext uri="{FF2B5EF4-FFF2-40B4-BE49-F238E27FC236}">
                    <a16:creationId xmlns:a16="http://schemas.microsoft.com/office/drawing/2014/main" id="{25D8970F-1EF5-7FD0-5F9B-3EB5898F51AA}"/>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20" name="Group 119">
            <a:extLst>
              <a:ext uri="{FF2B5EF4-FFF2-40B4-BE49-F238E27FC236}">
                <a16:creationId xmlns:a16="http://schemas.microsoft.com/office/drawing/2014/main" id="{6547DA60-347F-084B-BB26-7BA5A61DC3D7}"/>
              </a:ext>
            </a:extLst>
          </p:cNvPr>
          <p:cNvGrpSpPr/>
          <p:nvPr/>
        </p:nvGrpSpPr>
        <p:grpSpPr>
          <a:xfrm>
            <a:off x="3226377" y="4192380"/>
            <a:ext cx="280059" cy="530385"/>
            <a:chOff x="7838339" y="2226754"/>
            <a:chExt cx="1969639" cy="3730164"/>
          </a:xfrm>
          <a:solidFill>
            <a:schemeClr val="accent4"/>
          </a:solidFill>
        </p:grpSpPr>
        <p:sp>
          <p:nvSpPr>
            <p:cNvPr id="121" name="Round Same Side Corner Rectangle 3">
              <a:extLst>
                <a:ext uri="{FF2B5EF4-FFF2-40B4-BE49-F238E27FC236}">
                  <a16:creationId xmlns:a16="http://schemas.microsoft.com/office/drawing/2014/main" id="{88946400-C22A-54B3-1C26-12559633430A}"/>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2" name="Oval 121">
              <a:extLst>
                <a:ext uri="{FF2B5EF4-FFF2-40B4-BE49-F238E27FC236}">
                  <a16:creationId xmlns:a16="http://schemas.microsoft.com/office/drawing/2014/main" id="{CF1007E6-B458-1437-4CA2-F96367F8F6B0}"/>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23" name="Group 122">
              <a:extLst>
                <a:ext uri="{FF2B5EF4-FFF2-40B4-BE49-F238E27FC236}">
                  <a16:creationId xmlns:a16="http://schemas.microsoft.com/office/drawing/2014/main" id="{E8428ECC-EAA2-7214-97C5-8906C87C2F69}"/>
                </a:ext>
              </a:extLst>
            </p:cNvPr>
            <p:cNvGrpSpPr/>
            <p:nvPr/>
          </p:nvGrpSpPr>
          <p:grpSpPr>
            <a:xfrm rot="507905">
              <a:off x="7838339" y="3815940"/>
              <a:ext cx="553322" cy="1525212"/>
              <a:chOff x="7916671" y="3937945"/>
              <a:chExt cx="553322" cy="1525212"/>
            </a:xfrm>
            <a:grpFill/>
          </p:grpSpPr>
          <p:sp>
            <p:nvSpPr>
              <p:cNvPr id="127" name="Round Same Side Corner Rectangle 25">
                <a:extLst>
                  <a:ext uri="{FF2B5EF4-FFF2-40B4-BE49-F238E27FC236}">
                    <a16:creationId xmlns:a16="http://schemas.microsoft.com/office/drawing/2014/main" id="{A289DDBF-621E-AC8D-163D-28F2B8FCB3DE}"/>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8" name="Oval 127">
                <a:extLst>
                  <a:ext uri="{FF2B5EF4-FFF2-40B4-BE49-F238E27FC236}">
                    <a16:creationId xmlns:a16="http://schemas.microsoft.com/office/drawing/2014/main" id="{EDCDA9C1-64FA-A110-048F-F410E175BF35}"/>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24" name="Group 123">
              <a:extLst>
                <a:ext uri="{FF2B5EF4-FFF2-40B4-BE49-F238E27FC236}">
                  <a16:creationId xmlns:a16="http://schemas.microsoft.com/office/drawing/2014/main" id="{FB2F11B5-D1C4-D03E-89B9-25B4247386F9}"/>
                </a:ext>
              </a:extLst>
            </p:cNvPr>
            <p:cNvGrpSpPr/>
            <p:nvPr/>
          </p:nvGrpSpPr>
          <p:grpSpPr>
            <a:xfrm rot="21105829" flipH="1">
              <a:off x="9243874" y="3806245"/>
              <a:ext cx="564104" cy="1525212"/>
              <a:chOff x="7916671" y="3937945"/>
              <a:chExt cx="553322" cy="1525212"/>
            </a:xfrm>
            <a:grpFill/>
          </p:grpSpPr>
          <p:sp>
            <p:nvSpPr>
              <p:cNvPr id="125" name="Round Same Side Corner Rectangle 25">
                <a:extLst>
                  <a:ext uri="{FF2B5EF4-FFF2-40B4-BE49-F238E27FC236}">
                    <a16:creationId xmlns:a16="http://schemas.microsoft.com/office/drawing/2014/main" id="{B35E584C-8FAC-186D-A795-874AF3F921B2}"/>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6" name="Oval 125">
                <a:extLst>
                  <a:ext uri="{FF2B5EF4-FFF2-40B4-BE49-F238E27FC236}">
                    <a16:creationId xmlns:a16="http://schemas.microsoft.com/office/drawing/2014/main" id="{6F736F80-5BBE-CD61-23DB-E5FEE2EA6F8E}"/>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29" name="Group 128">
            <a:extLst>
              <a:ext uri="{FF2B5EF4-FFF2-40B4-BE49-F238E27FC236}">
                <a16:creationId xmlns:a16="http://schemas.microsoft.com/office/drawing/2014/main" id="{06C91E1C-A0A7-05AC-911C-7A165182862C}"/>
              </a:ext>
            </a:extLst>
          </p:cNvPr>
          <p:cNvGrpSpPr/>
          <p:nvPr/>
        </p:nvGrpSpPr>
        <p:grpSpPr>
          <a:xfrm>
            <a:off x="2866139" y="4192380"/>
            <a:ext cx="280059" cy="530385"/>
            <a:chOff x="7838339" y="2226754"/>
            <a:chExt cx="1969639" cy="3730164"/>
          </a:xfrm>
          <a:solidFill>
            <a:schemeClr val="accent4"/>
          </a:solidFill>
        </p:grpSpPr>
        <p:sp>
          <p:nvSpPr>
            <p:cNvPr id="130" name="Round Same Side Corner Rectangle 3">
              <a:extLst>
                <a:ext uri="{FF2B5EF4-FFF2-40B4-BE49-F238E27FC236}">
                  <a16:creationId xmlns:a16="http://schemas.microsoft.com/office/drawing/2014/main" id="{450E2368-0B2C-1486-175C-23DAEA35F307}"/>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1" name="Oval 130">
              <a:extLst>
                <a:ext uri="{FF2B5EF4-FFF2-40B4-BE49-F238E27FC236}">
                  <a16:creationId xmlns:a16="http://schemas.microsoft.com/office/drawing/2014/main" id="{14BABC96-3E21-5DB2-6D5E-C1A55241B431}"/>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32" name="Group 131">
              <a:extLst>
                <a:ext uri="{FF2B5EF4-FFF2-40B4-BE49-F238E27FC236}">
                  <a16:creationId xmlns:a16="http://schemas.microsoft.com/office/drawing/2014/main" id="{B13D4470-7254-A787-FEEA-3A7582A0D3E5}"/>
                </a:ext>
              </a:extLst>
            </p:cNvPr>
            <p:cNvGrpSpPr/>
            <p:nvPr/>
          </p:nvGrpSpPr>
          <p:grpSpPr>
            <a:xfrm rot="507905">
              <a:off x="7838339" y="3815940"/>
              <a:ext cx="553322" cy="1525212"/>
              <a:chOff x="7916671" y="3937945"/>
              <a:chExt cx="553322" cy="1525212"/>
            </a:xfrm>
            <a:grpFill/>
          </p:grpSpPr>
          <p:sp>
            <p:nvSpPr>
              <p:cNvPr id="136" name="Round Same Side Corner Rectangle 25">
                <a:extLst>
                  <a:ext uri="{FF2B5EF4-FFF2-40B4-BE49-F238E27FC236}">
                    <a16:creationId xmlns:a16="http://schemas.microsoft.com/office/drawing/2014/main" id="{C004769A-5F76-377A-D486-0814E42686FE}"/>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7" name="Oval 136">
                <a:extLst>
                  <a:ext uri="{FF2B5EF4-FFF2-40B4-BE49-F238E27FC236}">
                    <a16:creationId xmlns:a16="http://schemas.microsoft.com/office/drawing/2014/main" id="{431D272C-FA88-A58F-D8FA-D32183B0B1FB}"/>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33" name="Group 132">
              <a:extLst>
                <a:ext uri="{FF2B5EF4-FFF2-40B4-BE49-F238E27FC236}">
                  <a16:creationId xmlns:a16="http://schemas.microsoft.com/office/drawing/2014/main" id="{9E90AF7D-7F9E-664F-46B6-B68FA0908CBB}"/>
                </a:ext>
              </a:extLst>
            </p:cNvPr>
            <p:cNvGrpSpPr/>
            <p:nvPr/>
          </p:nvGrpSpPr>
          <p:grpSpPr>
            <a:xfrm rot="21105829" flipH="1">
              <a:off x="9243874" y="3806245"/>
              <a:ext cx="564104" cy="1525212"/>
              <a:chOff x="7916671" y="3937945"/>
              <a:chExt cx="553322" cy="1525212"/>
            </a:xfrm>
            <a:grpFill/>
          </p:grpSpPr>
          <p:sp>
            <p:nvSpPr>
              <p:cNvPr id="134" name="Round Same Side Corner Rectangle 25">
                <a:extLst>
                  <a:ext uri="{FF2B5EF4-FFF2-40B4-BE49-F238E27FC236}">
                    <a16:creationId xmlns:a16="http://schemas.microsoft.com/office/drawing/2014/main" id="{9910DC6D-5157-DEDD-0212-3895C0D99A76}"/>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5" name="Oval 134">
                <a:extLst>
                  <a:ext uri="{FF2B5EF4-FFF2-40B4-BE49-F238E27FC236}">
                    <a16:creationId xmlns:a16="http://schemas.microsoft.com/office/drawing/2014/main" id="{9F787444-B330-4DC9-640D-45640A4147A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38" name="Group 137">
            <a:extLst>
              <a:ext uri="{FF2B5EF4-FFF2-40B4-BE49-F238E27FC236}">
                <a16:creationId xmlns:a16="http://schemas.microsoft.com/office/drawing/2014/main" id="{04FACE8B-9FCC-9D3B-0F81-CD7C56247D6B}"/>
              </a:ext>
            </a:extLst>
          </p:cNvPr>
          <p:cNvGrpSpPr/>
          <p:nvPr/>
        </p:nvGrpSpPr>
        <p:grpSpPr>
          <a:xfrm>
            <a:off x="2498509" y="4192380"/>
            <a:ext cx="280059" cy="530385"/>
            <a:chOff x="7838339" y="2226754"/>
            <a:chExt cx="1969639" cy="3730164"/>
          </a:xfrm>
          <a:solidFill>
            <a:schemeClr val="accent4"/>
          </a:solidFill>
        </p:grpSpPr>
        <p:sp>
          <p:nvSpPr>
            <p:cNvPr id="139" name="Round Same Side Corner Rectangle 3">
              <a:extLst>
                <a:ext uri="{FF2B5EF4-FFF2-40B4-BE49-F238E27FC236}">
                  <a16:creationId xmlns:a16="http://schemas.microsoft.com/office/drawing/2014/main" id="{EB2BD967-2DE1-D111-6299-EBE5D04260F0}"/>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0" name="Oval 139">
              <a:extLst>
                <a:ext uri="{FF2B5EF4-FFF2-40B4-BE49-F238E27FC236}">
                  <a16:creationId xmlns:a16="http://schemas.microsoft.com/office/drawing/2014/main" id="{27BE2783-CDCE-899B-DA92-9916E9B8614E}"/>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41" name="Group 140">
              <a:extLst>
                <a:ext uri="{FF2B5EF4-FFF2-40B4-BE49-F238E27FC236}">
                  <a16:creationId xmlns:a16="http://schemas.microsoft.com/office/drawing/2014/main" id="{6332F44C-4D4A-5ADA-8D0A-15B52147EEB8}"/>
                </a:ext>
              </a:extLst>
            </p:cNvPr>
            <p:cNvGrpSpPr/>
            <p:nvPr/>
          </p:nvGrpSpPr>
          <p:grpSpPr>
            <a:xfrm rot="507905">
              <a:off x="7838339" y="3815940"/>
              <a:ext cx="553322" cy="1525212"/>
              <a:chOff x="7916671" y="3937945"/>
              <a:chExt cx="553322" cy="1525212"/>
            </a:xfrm>
            <a:grpFill/>
          </p:grpSpPr>
          <p:sp>
            <p:nvSpPr>
              <p:cNvPr id="145" name="Round Same Side Corner Rectangle 25">
                <a:extLst>
                  <a:ext uri="{FF2B5EF4-FFF2-40B4-BE49-F238E27FC236}">
                    <a16:creationId xmlns:a16="http://schemas.microsoft.com/office/drawing/2014/main" id="{2B380422-DC5F-C6AD-A730-4293514A655F}"/>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6" name="Oval 145">
                <a:extLst>
                  <a:ext uri="{FF2B5EF4-FFF2-40B4-BE49-F238E27FC236}">
                    <a16:creationId xmlns:a16="http://schemas.microsoft.com/office/drawing/2014/main" id="{E8D55373-F8D7-9297-B1A8-3AA8091BCF90}"/>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42" name="Group 141">
              <a:extLst>
                <a:ext uri="{FF2B5EF4-FFF2-40B4-BE49-F238E27FC236}">
                  <a16:creationId xmlns:a16="http://schemas.microsoft.com/office/drawing/2014/main" id="{27CF7512-E537-713D-AE26-A7F36119CDB1}"/>
                </a:ext>
              </a:extLst>
            </p:cNvPr>
            <p:cNvGrpSpPr/>
            <p:nvPr/>
          </p:nvGrpSpPr>
          <p:grpSpPr>
            <a:xfrm rot="21105829" flipH="1">
              <a:off x="9243874" y="3806245"/>
              <a:ext cx="564104" cy="1525212"/>
              <a:chOff x="7916671" y="3937945"/>
              <a:chExt cx="553322" cy="1525212"/>
            </a:xfrm>
            <a:grpFill/>
          </p:grpSpPr>
          <p:sp>
            <p:nvSpPr>
              <p:cNvPr id="143" name="Round Same Side Corner Rectangle 25">
                <a:extLst>
                  <a:ext uri="{FF2B5EF4-FFF2-40B4-BE49-F238E27FC236}">
                    <a16:creationId xmlns:a16="http://schemas.microsoft.com/office/drawing/2014/main" id="{E902CBBF-D7C2-9C4D-B540-012A61933F4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4" name="Oval 143">
                <a:extLst>
                  <a:ext uri="{FF2B5EF4-FFF2-40B4-BE49-F238E27FC236}">
                    <a16:creationId xmlns:a16="http://schemas.microsoft.com/office/drawing/2014/main" id="{65153DFF-954F-FC62-5BF5-0B22B0122A2E}"/>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47" name="Group 146">
            <a:extLst>
              <a:ext uri="{FF2B5EF4-FFF2-40B4-BE49-F238E27FC236}">
                <a16:creationId xmlns:a16="http://schemas.microsoft.com/office/drawing/2014/main" id="{8339FFDF-48FA-1F2B-DC16-2BE9EE3B4A13}"/>
              </a:ext>
            </a:extLst>
          </p:cNvPr>
          <p:cNvGrpSpPr/>
          <p:nvPr/>
        </p:nvGrpSpPr>
        <p:grpSpPr>
          <a:xfrm>
            <a:off x="2125507" y="4192380"/>
            <a:ext cx="280059" cy="530385"/>
            <a:chOff x="7838339" y="2226754"/>
            <a:chExt cx="1969639" cy="3730164"/>
          </a:xfrm>
          <a:solidFill>
            <a:schemeClr val="accent4"/>
          </a:solidFill>
        </p:grpSpPr>
        <p:sp>
          <p:nvSpPr>
            <p:cNvPr id="148" name="Round Same Side Corner Rectangle 3">
              <a:extLst>
                <a:ext uri="{FF2B5EF4-FFF2-40B4-BE49-F238E27FC236}">
                  <a16:creationId xmlns:a16="http://schemas.microsoft.com/office/drawing/2014/main" id="{11EF5CE8-4E89-1CE4-68B6-FDA5B2317CD4}"/>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9" name="Oval 148">
              <a:extLst>
                <a:ext uri="{FF2B5EF4-FFF2-40B4-BE49-F238E27FC236}">
                  <a16:creationId xmlns:a16="http://schemas.microsoft.com/office/drawing/2014/main" id="{8603C1C4-9C70-2901-D3BE-3EE4F12072BF}"/>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50" name="Group 149">
              <a:extLst>
                <a:ext uri="{FF2B5EF4-FFF2-40B4-BE49-F238E27FC236}">
                  <a16:creationId xmlns:a16="http://schemas.microsoft.com/office/drawing/2014/main" id="{056407C0-34C6-6353-F261-2EB6DF99C2ED}"/>
                </a:ext>
              </a:extLst>
            </p:cNvPr>
            <p:cNvGrpSpPr/>
            <p:nvPr/>
          </p:nvGrpSpPr>
          <p:grpSpPr>
            <a:xfrm rot="507905">
              <a:off x="7838339" y="3815940"/>
              <a:ext cx="553322" cy="1525212"/>
              <a:chOff x="7916671" y="3937945"/>
              <a:chExt cx="553322" cy="1525212"/>
            </a:xfrm>
            <a:grpFill/>
          </p:grpSpPr>
          <p:sp>
            <p:nvSpPr>
              <p:cNvPr id="154" name="Round Same Side Corner Rectangle 25">
                <a:extLst>
                  <a:ext uri="{FF2B5EF4-FFF2-40B4-BE49-F238E27FC236}">
                    <a16:creationId xmlns:a16="http://schemas.microsoft.com/office/drawing/2014/main" id="{543773D4-5E07-836A-8398-FD37965610FF}"/>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5" name="Oval 154">
                <a:extLst>
                  <a:ext uri="{FF2B5EF4-FFF2-40B4-BE49-F238E27FC236}">
                    <a16:creationId xmlns:a16="http://schemas.microsoft.com/office/drawing/2014/main" id="{123F4A3F-8873-8AAE-A723-92F4AA797434}"/>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51" name="Group 150">
              <a:extLst>
                <a:ext uri="{FF2B5EF4-FFF2-40B4-BE49-F238E27FC236}">
                  <a16:creationId xmlns:a16="http://schemas.microsoft.com/office/drawing/2014/main" id="{87EDE129-D930-93AF-E4AD-36FC8357789D}"/>
                </a:ext>
              </a:extLst>
            </p:cNvPr>
            <p:cNvGrpSpPr/>
            <p:nvPr/>
          </p:nvGrpSpPr>
          <p:grpSpPr>
            <a:xfrm rot="21105829" flipH="1">
              <a:off x="9243874" y="3806245"/>
              <a:ext cx="564104" cy="1525212"/>
              <a:chOff x="7916671" y="3937945"/>
              <a:chExt cx="553322" cy="1525212"/>
            </a:xfrm>
            <a:grpFill/>
          </p:grpSpPr>
          <p:sp>
            <p:nvSpPr>
              <p:cNvPr id="152" name="Round Same Side Corner Rectangle 25">
                <a:extLst>
                  <a:ext uri="{FF2B5EF4-FFF2-40B4-BE49-F238E27FC236}">
                    <a16:creationId xmlns:a16="http://schemas.microsoft.com/office/drawing/2014/main" id="{5F8C6BCF-00C8-8C30-E4B8-5C564A8D1D4D}"/>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3" name="Oval 152">
                <a:extLst>
                  <a:ext uri="{FF2B5EF4-FFF2-40B4-BE49-F238E27FC236}">
                    <a16:creationId xmlns:a16="http://schemas.microsoft.com/office/drawing/2014/main" id="{C4392B68-0BB9-6188-30BE-AD055DE85B5E}"/>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56" name="Group 155">
            <a:extLst>
              <a:ext uri="{FF2B5EF4-FFF2-40B4-BE49-F238E27FC236}">
                <a16:creationId xmlns:a16="http://schemas.microsoft.com/office/drawing/2014/main" id="{90C062EB-4D99-97B8-B996-F8ED80FEAB84}"/>
              </a:ext>
            </a:extLst>
          </p:cNvPr>
          <p:cNvGrpSpPr/>
          <p:nvPr/>
        </p:nvGrpSpPr>
        <p:grpSpPr>
          <a:xfrm>
            <a:off x="1799736" y="4192380"/>
            <a:ext cx="280059" cy="530385"/>
            <a:chOff x="7838339" y="2226754"/>
            <a:chExt cx="1969639" cy="3730164"/>
          </a:xfrm>
          <a:solidFill>
            <a:schemeClr val="accent4"/>
          </a:solidFill>
        </p:grpSpPr>
        <p:sp>
          <p:nvSpPr>
            <p:cNvPr id="157" name="Round Same Side Corner Rectangle 3">
              <a:extLst>
                <a:ext uri="{FF2B5EF4-FFF2-40B4-BE49-F238E27FC236}">
                  <a16:creationId xmlns:a16="http://schemas.microsoft.com/office/drawing/2014/main" id="{A5E0ADFC-45FB-6050-D814-714C31963814}"/>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8" name="Oval 157">
              <a:extLst>
                <a:ext uri="{FF2B5EF4-FFF2-40B4-BE49-F238E27FC236}">
                  <a16:creationId xmlns:a16="http://schemas.microsoft.com/office/drawing/2014/main" id="{B6878DF7-872F-13B7-F81A-F3741F3590A9}"/>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59" name="Group 158">
              <a:extLst>
                <a:ext uri="{FF2B5EF4-FFF2-40B4-BE49-F238E27FC236}">
                  <a16:creationId xmlns:a16="http://schemas.microsoft.com/office/drawing/2014/main" id="{C8B1F353-3A78-4A18-C1EA-25F33F54E060}"/>
                </a:ext>
              </a:extLst>
            </p:cNvPr>
            <p:cNvGrpSpPr/>
            <p:nvPr/>
          </p:nvGrpSpPr>
          <p:grpSpPr>
            <a:xfrm rot="507905">
              <a:off x="7838339" y="3815940"/>
              <a:ext cx="553322" cy="1525212"/>
              <a:chOff x="7916671" y="3937945"/>
              <a:chExt cx="553322" cy="1525212"/>
            </a:xfrm>
            <a:grpFill/>
          </p:grpSpPr>
          <p:sp>
            <p:nvSpPr>
              <p:cNvPr id="163" name="Round Same Side Corner Rectangle 25">
                <a:extLst>
                  <a:ext uri="{FF2B5EF4-FFF2-40B4-BE49-F238E27FC236}">
                    <a16:creationId xmlns:a16="http://schemas.microsoft.com/office/drawing/2014/main" id="{5559DF29-101A-C3A4-83BE-941C2BED92C4}"/>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4" name="Oval 163">
                <a:extLst>
                  <a:ext uri="{FF2B5EF4-FFF2-40B4-BE49-F238E27FC236}">
                    <a16:creationId xmlns:a16="http://schemas.microsoft.com/office/drawing/2014/main" id="{5A8FBCA6-04E8-71AA-6F40-11C994697F48}"/>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60" name="Group 159">
              <a:extLst>
                <a:ext uri="{FF2B5EF4-FFF2-40B4-BE49-F238E27FC236}">
                  <a16:creationId xmlns:a16="http://schemas.microsoft.com/office/drawing/2014/main" id="{5F017170-A3D2-F5A2-CAB8-B83FC87637F4}"/>
                </a:ext>
              </a:extLst>
            </p:cNvPr>
            <p:cNvGrpSpPr/>
            <p:nvPr/>
          </p:nvGrpSpPr>
          <p:grpSpPr>
            <a:xfrm rot="21105829" flipH="1">
              <a:off x="9243874" y="3806245"/>
              <a:ext cx="564104" cy="1525212"/>
              <a:chOff x="7916671" y="3937945"/>
              <a:chExt cx="553322" cy="1525212"/>
            </a:xfrm>
            <a:grpFill/>
          </p:grpSpPr>
          <p:sp>
            <p:nvSpPr>
              <p:cNvPr id="161" name="Round Same Side Corner Rectangle 25">
                <a:extLst>
                  <a:ext uri="{FF2B5EF4-FFF2-40B4-BE49-F238E27FC236}">
                    <a16:creationId xmlns:a16="http://schemas.microsoft.com/office/drawing/2014/main" id="{E1E67A38-EA1D-451C-30FA-E2F7A0DBCD79}"/>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2" name="Oval 161">
                <a:extLst>
                  <a:ext uri="{FF2B5EF4-FFF2-40B4-BE49-F238E27FC236}">
                    <a16:creationId xmlns:a16="http://schemas.microsoft.com/office/drawing/2014/main" id="{958D692C-1EBC-7CC2-AC0A-FE2B1994C1A9}"/>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65" name="Group 164">
            <a:extLst>
              <a:ext uri="{FF2B5EF4-FFF2-40B4-BE49-F238E27FC236}">
                <a16:creationId xmlns:a16="http://schemas.microsoft.com/office/drawing/2014/main" id="{36C52D40-9921-1A3C-B218-26564684D500}"/>
              </a:ext>
            </a:extLst>
          </p:cNvPr>
          <p:cNvGrpSpPr/>
          <p:nvPr/>
        </p:nvGrpSpPr>
        <p:grpSpPr>
          <a:xfrm>
            <a:off x="3727771" y="2998040"/>
            <a:ext cx="280059" cy="530385"/>
            <a:chOff x="7838339" y="2226754"/>
            <a:chExt cx="1969639" cy="3730164"/>
          </a:xfrm>
          <a:solidFill>
            <a:schemeClr val="accent4"/>
          </a:solidFill>
        </p:grpSpPr>
        <p:sp>
          <p:nvSpPr>
            <p:cNvPr id="166" name="Round Same Side Corner Rectangle 3">
              <a:extLst>
                <a:ext uri="{FF2B5EF4-FFF2-40B4-BE49-F238E27FC236}">
                  <a16:creationId xmlns:a16="http://schemas.microsoft.com/office/drawing/2014/main" id="{E0E89DCE-C5FF-331E-D4E9-88A8C65D4838}"/>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7" name="Oval 166">
              <a:extLst>
                <a:ext uri="{FF2B5EF4-FFF2-40B4-BE49-F238E27FC236}">
                  <a16:creationId xmlns:a16="http://schemas.microsoft.com/office/drawing/2014/main" id="{FBC196E5-57BD-78DA-899E-DE89257249C0}"/>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68" name="Group 167">
              <a:extLst>
                <a:ext uri="{FF2B5EF4-FFF2-40B4-BE49-F238E27FC236}">
                  <a16:creationId xmlns:a16="http://schemas.microsoft.com/office/drawing/2014/main" id="{527F41E0-5455-E110-F239-083E20CC1AF1}"/>
                </a:ext>
              </a:extLst>
            </p:cNvPr>
            <p:cNvGrpSpPr/>
            <p:nvPr/>
          </p:nvGrpSpPr>
          <p:grpSpPr>
            <a:xfrm rot="507905">
              <a:off x="7838339" y="3815940"/>
              <a:ext cx="553322" cy="1525212"/>
              <a:chOff x="7916671" y="3937945"/>
              <a:chExt cx="553322" cy="1525212"/>
            </a:xfrm>
            <a:grpFill/>
          </p:grpSpPr>
          <p:sp>
            <p:nvSpPr>
              <p:cNvPr id="172" name="Round Same Side Corner Rectangle 25">
                <a:extLst>
                  <a:ext uri="{FF2B5EF4-FFF2-40B4-BE49-F238E27FC236}">
                    <a16:creationId xmlns:a16="http://schemas.microsoft.com/office/drawing/2014/main" id="{A4B6097D-2A63-78D0-4280-7BD71F8C6837}"/>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3" name="Oval 172">
                <a:extLst>
                  <a:ext uri="{FF2B5EF4-FFF2-40B4-BE49-F238E27FC236}">
                    <a16:creationId xmlns:a16="http://schemas.microsoft.com/office/drawing/2014/main" id="{62D6CB30-D4B4-1EB8-1AA1-ADD8156508E9}"/>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69" name="Group 168">
              <a:extLst>
                <a:ext uri="{FF2B5EF4-FFF2-40B4-BE49-F238E27FC236}">
                  <a16:creationId xmlns:a16="http://schemas.microsoft.com/office/drawing/2014/main" id="{02810E9D-4E73-A5F0-D52F-EADC76D4C165}"/>
                </a:ext>
              </a:extLst>
            </p:cNvPr>
            <p:cNvGrpSpPr/>
            <p:nvPr/>
          </p:nvGrpSpPr>
          <p:grpSpPr>
            <a:xfrm rot="21105829" flipH="1">
              <a:off x="9243874" y="3806245"/>
              <a:ext cx="564104" cy="1525212"/>
              <a:chOff x="7916671" y="3937945"/>
              <a:chExt cx="553322" cy="1525212"/>
            </a:xfrm>
            <a:grpFill/>
          </p:grpSpPr>
          <p:sp>
            <p:nvSpPr>
              <p:cNvPr id="170" name="Round Same Side Corner Rectangle 25">
                <a:extLst>
                  <a:ext uri="{FF2B5EF4-FFF2-40B4-BE49-F238E27FC236}">
                    <a16:creationId xmlns:a16="http://schemas.microsoft.com/office/drawing/2014/main" id="{B6C9C7FE-F6BD-B19E-FBF3-F6E44B5C3137}"/>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1" name="Oval 170">
                <a:extLst>
                  <a:ext uri="{FF2B5EF4-FFF2-40B4-BE49-F238E27FC236}">
                    <a16:creationId xmlns:a16="http://schemas.microsoft.com/office/drawing/2014/main" id="{9079DF63-F1D8-E868-F063-65414DBD2612}"/>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74" name="Group 173">
            <a:extLst>
              <a:ext uri="{FF2B5EF4-FFF2-40B4-BE49-F238E27FC236}">
                <a16:creationId xmlns:a16="http://schemas.microsoft.com/office/drawing/2014/main" id="{D07831C5-62FE-384A-EC9B-73CC0045DE67}"/>
              </a:ext>
            </a:extLst>
          </p:cNvPr>
          <p:cNvGrpSpPr/>
          <p:nvPr/>
        </p:nvGrpSpPr>
        <p:grpSpPr>
          <a:xfrm>
            <a:off x="3367533" y="2998040"/>
            <a:ext cx="280059" cy="530385"/>
            <a:chOff x="7838339" y="2226754"/>
            <a:chExt cx="1969639" cy="3730164"/>
          </a:xfrm>
          <a:solidFill>
            <a:schemeClr val="accent4"/>
          </a:solidFill>
        </p:grpSpPr>
        <p:sp>
          <p:nvSpPr>
            <p:cNvPr id="175" name="Round Same Side Corner Rectangle 3">
              <a:extLst>
                <a:ext uri="{FF2B5EF4-FFF2-40B4-BE49-F238E27FC236}">
                  <a16:creationId xmlns:a16="http://schemas.microsoft.com/office/drawing/2014/main" id="{2AD6D43E-F47C-F6C1-6A11-1AE3507505E6}"/>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6" name="Oval 175">
              <a:extLst>
                <a:ext uri="{FF2B5EF4-FFF2-40B4-BE49-F238E27FC236}">
                  <a16:creationId xmlns:a16="http://schemas.microsoft.com/office/drawing/2014/main" id="{64E15DC2-6CE7-6513-90D2-E4ADB201BADB}"/>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77" name="Group 176">
              <a:extLst>
                <a:ext uri="{FF2B5EF4-FFF2-40B4-BE49-F238E27FC236}">
                  <a16:creationId xmlns:a16="http://schemas.microsoft.com/office/drawing/2014/main" id="{9149284C-50BB-6D6E-39BA-331C69EA4FAC}"/>
                </a:ext>
              </a:extLst>
            </p:cNvPr>
            <p:cNvGrpSpPr/>
            <p:nvPr/>
          </p:nvGrpSpPr>
          <p:grpSpPr>
            <a:xfrm rot="507905">
              <a:off x="7838339" y="3815940"/>
              <a:ext cx="553322" cy="1525212"/>
              <a:chOff x="7916671" y="3937945"/>
              <a:chExt cx="553322" cy="1525212"/>
            </a:xfrm>
            <a:grpFill/>
          </p:grpSpPr>
          <p:sp>
            <p:nvSpPr>
              <p:cNvPr id="181" name="Round Same Side Corner Rectangle 25">
                <a:extLst>
                  <a:ext uri="{FF2B5EF4-FFF2-40B4-BE49-F238E27FC236}">
                    <a16:creationId xmlns:a16="http://schemas.microsoft.com/office/drawing/2014/main" id="{BA27AA1F-5438-957D-A119-24A497D6BF7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2" name="Oval 181">
                <a:extLst>
                  <a:ext uri="{FF2B5EF4-FFF2-40B4-BE49-F238E27FC236}">
                    <a16:creationId xmlns:a16="http://schemas.microsoft.com/office/drawing/2014/main" id="{8FB9946B-CA73-6319-106F-12C239988408}"/>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78" name="Group 177">
              <a:extLst>
                <a:ext uri="{FF2B5EF4-FFF2-40B4-BE49-F238E27FC236}">
                  <a16:creationId xmlns:a16="http://schemas.microsoft.com/office/drawing/2014/main" id="{BB1F82C9-56B9-0C2D-E45F-3BACECE82EA4}"/>
                </a:ext>
              </a:extLst>
            </p:cNvPr>
            <p:cNvGrpSpPr/>
            <p:nvPr/>
          </p:nvGrpSpPr>
          <p:grpSpPr>
            <a:xfrm rot="21105829" flipH="1">
              <a:off x="9243874" y="3806245"/>
              <a:ext cx="564104" cy="1525212"/>
              <a:chOff x="7916671" y="3937945"/>
              <a:chExt cx="553322" cy="1525212"/>
            </a:xfrm>
            <a:grpFill/>
          </p:grpSpPr>
          <p:sp>
            <p:nvSpPr>
              <p:cNvPr id="179" name="Round Same Side Corner Rectangle 25">
                <a:extLst>
                  <a:ext uri="{FF2B5EF4-FFF2-40B4-BE49-F238E27FC236}">
                    <a16:creationId xmlns:a16="http://schemas.microsoft.com/office/drawing/2014/main" id="{F824ACAE-26E6-93B5-EA4F-DE6E14BFDC0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0" name="Oval 179">
                <a:extLst>
                  <a:ext uri="{FF2B5EF4-FFF2-40B4-BE49-F238E27FC236}">
                    <a16:creationId xmlns:a16="http://schemas.microsoft.com/office/drawing/2014/main" id="{AA07105E-70E9-8F92-44E3-52174C6278F7}"/>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83" name="Group 182">
            <a:extLst>
              <a:ext uri="{FF2B5EF4-FFF2-40B4-BE49-F238E27FC236}">
                <a16:creationId xmlns:a16="http://schemas.microsoft.com/office/drawing/2014/main" id="{12A01A7B-66D1-2603-BCAB-91D859B76BF6}"/>
              </a:ext>
            </a:extLst>
          </p:cNvPr>
          <p:cNvGrpSpPr/>
          <p:nvPr/>
        </p:nvGrpSpPr>
        <p:grpSpPr>
          <a:xfrm>
            <a:off x="2999903" y="2998040"/>
            <a:ext cx="280059" cy="530385"/>
            <a:chOff x="7838339" y="2226754"/>
            <a:chExt cx="1969639" cy="3730164"/>
          </a:xfrm>
          <a:solidFill>
            <a:schemeClr val="accent4"/>
          </a:solidFill>
        </p:grpSpPr>
        <p:sp>
          <p:nvSpPr>
            <p:cNvPr id="184" name="Round Same Side Corner Rectangle 3">
              <a:extLst>
                <a:ext uri="{FF2B5EF4-FFF2-40B4-BE49-F238E27FC236}">
                  <a16:creationId xmlns:a16="http://schemas.microsoft.com/office/drawing/2014/main" id="{7779E702-0B04-A98E-8555-476D11EA5C97}"/>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5" name="Oval 184">
              <a:extLst>
                <a:ext uri="{FF2B5EF4-FFF2-40B4-BE49-F238E27FC236}">
                  <a16:creationId xmlns:a16="http://schemas.microsoft.com/office/drawing/2014/main" id="{FBB26A7E-AF11-F5C8-493A-7ACCB638B692}"/>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86" name="Group 185">
              <a:extLst>
                <a:ext uri="{FF2B5EF4-FFF2-40B4-BE49-F238E27FC236}">
                  <a16:creationId xmlns:a16="http://schemas.microsoft.com/office/drawing/2014/main" id="{41DFF5EC-8FA1-C5AD-62A9-659CF74D02F2}"/>
                </a:ext>
              </a:extLst>
            </p:cNvPr>
            <p:cNvGrpSpPr/>
            <p:nvPr/>
          </p:nvGrpSpPr>
          <p:grpSpPr>
            <a:xfrm rot="507905">
              <a:off x="7838339" y="3815940"/>
              <a:ext cx="553322" cy="1525212"/>
              <a:chOff x="7916671" y="3937945"/>
              <a:chExt cx="553322" cy="1525212"/>
            </a:xfrm>
            <a:grpFill/>
          </p:grpSpPr>
          <p:sp>
            <p:nvSpPr>
              <p:cNvPr id="190" name="Round Same Side Corner Rectangle 25">
                <a:extLst>
                  <a:ext uri="{FF2B5EF4-FFF2-40B4-BE49-F238E27FC236}">
                    <a16:creationId xmlns:a16="http://schemas.microsoft.com/office/drawing/2014/main" id="{AE20D149-145E-98F1-B1E5-C390BA20C286}"/>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1" name="Oval 190">
                <a:extLst>
                  <a:ext uri="{FF2B5EF4-FFF2-40B4-BE49-F238E27FC236}">
                    <a16:creationId xmlns:a16="http://schemas.microsoft.com/office/drawing/2014/main" id="{468FA787-2E68-293E-AF9A-FD17D0E0708A}"/>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87" name="Group 186">
              <a:extLst>
                <a:ext uri="{FF2B5EF4-FFF2-40B4-BE49-F238E27FC236}">
                  <a16:creationId xmlns:a16="http://schemas.microsoft.com/office/drawing/2014/main" id="{0D281D4A-9848-E834-8A8D-4AE7627B05F2}"/>
                </a:ext>
              </a:extLst>
            </p:cNvPr>
            <p:cNvGrpSpPr/>
            <p:nvPr/>
          </p:nvGrpSpPr>
          <p:grpSpPr>
            <a:xfrm rot="21105829" flipH="1">
              <a:off x="9243874" y="3806245"/>
              <a:ext cx="564104" cy="1525212"/>
              <a:chOff x="7916671" y="3937945"/>
              <a:chExt cx="553322" cy="1525212"/>
            </a:xfrm>
            <a:grpFill/>
          </p:grpSpPr>
          <p:sp>
            <p:nvSpPr>
              <p:cNvPr id="188" name="Round Same Side Corner Rectangle 25">
                <a:extLst>
                  <a:ext uri="{FF2B5EF4-FFF2-40B4-BE49-F238E27FC236}">
                    <a16:creationId xmlns:a16="http://schemas.microsoft.com/office/drawing/2014/main" id="{BA384E01-23E9-0EE5-443C-912B5228AEF6}"/>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9" name="Oval 188">
                <a:extLst>
                  <a:ext uri="{FF2B5EF4-FFF2-40B4-BE49-F238E27FC236}">
                    <a16:creationId xmlns:a16="http://schemas.microsoft.com/office/drawing/2014/main" id="{17856C48-18C8-4DA4-36BC-2549C3D247D1}"/>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192" name="Group 191">
            <a:extLst>
              <a:ext uri="{FF2B5EF4-FFF2-40B4-BE49-F238E27FC236}">
                <a16:creationId xmlns:a16="http://schemas.microsoft.com/office/drawing/2014/main" id="{FDF10D87-97BC-D0F4-51CE-5795AB5CA5B2}"/>
              </a:ext>
            </a:extLst>
          </p:cNvPr>
          <p:cNvGrpSpPr/>
          <p:nvPr/>
        </p:nvGrpSpPr>
        <p:grpSpPr>
          <a:xfrm>
            <a:off x="3990089" y="1795354"/>
            <a:ext cx="280059" cy="530385"/>
            <a:chOff x="7838339" y="2226754"/>
            <a:chExt cx="1969639" cy="3730164"/>
          </a:xfrm>
          <a:solidFill>
            <a:schemeClr val="accent4"/>
          </a:solidFill>
        </p:grpSpPr>
        <p:sp>
          <p:nvSpPr>
            <p:cNvPr id="193" name="Round Same Side Corner Rectangle 3">
              <a:extLst>
                <a:ext uri="{FF2B5EF4-FFF2-40B4-BE49-F238E27FC236}">
                  <a16:creationId xmlns:a16="http://schemas.microsoft.com/office/drawing/2014/main" id="{9109D1CF-3E2C-7036-EC44-10C05CEA52AC}"/>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4" name="Oval 193">
              <a:extLst>
                <a:ext uri="{FF2B5EF4-FFF2-40B4-BE49-F238E27FC236}">
                  <a16:creationId xmlns:a16="http://schemas.microsoft.com/office/drawing/2014/main" id="{EE70FC8A-D316-7F50-FC55-291E243CF4A6}"/>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95" name="Group 194">
              <a:extLst>
                <a:ext uri="{FF2B5EF4-FFF2-40B4-BE49-F238E27FC236}">
                  <a16:creationId xmlns:a16="http://schemas.microsoft.com/office/drawing/2014/main" id="{F78FF6F9-F2F4-154D-1FED-71A0A42DA412}"/>
                </a:ext>
              </a:extLst>
            </p:cNvPr>
            <p:cNvGrpSpPr/>
            <p:nvPr/>
          </p:nvGrpSpPr>
          <p:grpSpPr>
            <a:xfrm rot="507905">
              <a:off x="7838339" y="3815940"/>
              <a:ext cx="553322" cy="1525212"/>
              <a:chOff x="7916671" y="3937945"/>
              <a:chExt cx="553322" cy="1525212"/>
            </a:xfrm>
            <a:grpFill/>
          </p:grpSpPr>
          <p:sp>
            <p:nvSpPr>
              <p:cNvPr id="199" name="Round Same Side Corner Rectangle 25">
                <a:extLst>
                  <a:ext uri="{FF2B5EF4-FFF2-40B4-BE49-F238E27FC236}">
                    <a16:creationId xmlns:a16="http://schemas.microsoft.com/office/drawing/2014/main" id="{D713C625-E1EF-8635-E687-92BC28C9DB52}"/>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0" name="Oval 199">
                <a:extLst>
                  <a:ext uri="{FF2B5EF4-FFF2-40B4-BE49-F238E27FC236}">
                    <a16:creationId xmlns:a16="http://schemas.microsoft.com/office/drawing/2014/main" id="{EE763C32-8211-56B7-5ABB-5148071003E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96" name="Group 195">
              <a:extLst>
                <a:ext uri="{FF2B5EF4-FFF2-40B4-BE49-F238E27FC236}">
                  <a16:creationId xmlns:a16="http://schemas.microsoft.com/office/drawing/2014/main" id="{A16E6929-FEC6-D4EE-F01D-E6536A188C2D}"/>
                </a:ext>
              </a:extLst>
            </p:cNvPr>
            <p:cNvGrpSpPr/>
            <p:nvPr/>
          </p:nvGrpSpPr>
          <p:grpSpPr>
            <a:xfrm rot="21105829" flipH="1">
              <a:off x="9243874" y="3806245"/>
              <a:ext cx="564104" cy="1525212"/>
              <a:chOff x="7916671" y="3937945"/>
              <a:chExt cx="553322" cy="1525212"/>
            </a:xfrm>
            <a:grpFill/>
          </p:grpSpPr>
          <p:sp>
            <p:nvSpPr>
              <p:cNvPr id="197" name="Round Same Side Corner Rectangle 25">
                <a:extLst>
                  <a:ext uri="{FF2B5EF4-FFF2-40B4-BE49-F238E27FC236}">
                    <a16:creationId xmlns:a16="http://schemas.microsoft.com/office/drawing/2014/main" id="{C89D63E4-8E32-AA7D-7994-B3429C63413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8" name="Oval 197">
                <a:extLst>
                  <a:ext uri="{FF2B5EF4-FFF2-40B4-BE49-F238E27FC236}">
                    <a16:creationId xmlns:a16="http://schemas.microsoft.com/office/drawing/2014/main" id="{96697D5A-0743-1C76-1CAB-4AB09AC1A07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201" name="Group 200">
            <a:extLst>
              <a:ext uri="{FF2B5EF4-FFF2-40B4-BE49-F238E27FC236}">
                <a16:creationId xmlns:a16="http://schemas.microsoft.com/office/drawing/2014/main" id="{2B3EA52E-BA3A-E26F-B56B-8BDDDE6366AD}"/>
              </a:ext>
            </a:extLst>
          </p:cNvPr>
          <p:cNvGrpSpPr/>
          <p:nvPr/>
        </p:nvGrpSpPr>
        <p:grpSpPr>
          <a:xfrm>
            <a:off x="3616513" y="1795354"/>
            <a:ext cx="280059" cy="530385"/>
            <a:chOff x="7838339" y="2226754"/>
            <a:chExt cx="1969639" cy="3730164"/>
          </a:xfrm>
          <a:solidFill>
            <a:schemeClr val="accent4"/>
          </a:solidFill>
        </p:grpSpPr>
        <p:sp>
          <p:nvSpPr>
            <p:cNvPr id="202" name="Round Same Side Corner Rectangle 3">
              <a:extLst>
                <a:ext uri="{FF2B5EF4-FFF2-40B4-BE49-F238E27FC236}">
                  <a16:creationId xmlns:a16="http://schemas.microsoft.com/office/drawing/2014/main" id="{20252242-1994-3881-21A0-312421D300FF}"/>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3" name="Oval 202">
              <a:extLst>
                <a:ext uri="{FF2B5EF4-FFF2-40B4-BE49-F238E27FC236}">
                  <a16:creationId xmlns:a16="http://schemas.microsoft.com/office/drawing/2014/main" id="{32972819-DB51-CAA7-4FAE-AC26607E7651}"/>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04" name="Group 203">
              <a:extLst>
                <a:ext uri="{FF2B5EF4-FFF2-40B4-BE49-F238E27FC236}">
                  <a16:creationId xmlns:a16="http://schemas.microsoft.com/office/drawing/2014/main" id="{BC4B428F-6A35-6DB8-AC78-C02CD713B2F8}"/>
                </a:ext>
              </a:extLst>
            </p:cNvPr>
            <p:cNvGrpSpPr/>
            <p:nvPr/>
          </p:nvGrpSpPr>
          <p:grpSpPr>
            <a:xfrm rot="507905">
              <a:off x="7838339" y="3815940"/>
              <a:ext cx="553322" cy="1525212"/>
              <a:chOff x="7916671" y="3937945"/>
              <a:chExt cx="553322" cy="1525212"/>
            </a:xfrm>
            <a:grpFill/>
          </p:grpSpPr>
          <p:sp>
            <p:nvSpPr>
              <p:cNvPr id="208" name="Round Same Side Corner Rectangle 25">
                <a:extLst>
                  <a:ext uri="{FF2B5EF4-FFF2-40B4-BE49-F238E27FC236}">
                    <a16:creationId xmlns:a16="http://schemas.microsoft.com/office/drawing/2014/main" id="{51F05FEA-9FFC-2607-758F-8CB271852EF7}"/>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9" name="Oval 208">
                <a:extLst>
                  <a:ext uri="{FF2B5EF4-FFF2-40B4-BE49-F238E27FC236}">
                    <a16:creationId xmlns:a16="http://schemas.microsoft.com/office/drawing/2014/main" id="{1482B8BC-BB08-A01F-2CA3-9F11570B0E2D}"/>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05" name="Group 204">
              <a:extLst>
                <a:ext uri="{FF2B5EF4-FFF2-40B4-BE49-F238E27FC236}">
                  <a16:creationId xmlns:a16="http://schemas.microsoft.com/office/drawing/2014/main" id="{3FFECF0A-7E20-4BF6-5CEF-8A909BA693A0}"/>
                </a:ext>
              </a:extLst>
            </p:cNvPr>
            <p:cNvGrpSpPr/>
            <p:nvPr/>
          </p:nvGrpSpPr>
          <p:grpSpPr>
            <a:xfrm rot="21105829" flipH="1">
              <a:off x="9243874" y="3806245"/>
              <a:ext cx="564104" cy="1525212"/>
              <a:chOff x="7916671" y="3937945"/>
              <a:chExt cx="553322" cy="1525212"/>
            </a:xfrm>
            <a:grpFill/>
          </p:grpSpPr>
          <p:sp>
            <p:nvSpPr>
              <p:cNvPr id="206" name="Round Same Side Corner Rectangle 25">
                <a:extLst>
                  <a:ext uri="{FF2B5EF4-FFF2-40B4-BE49-F238E27FC236}">
                    <a16:creationId xmlns:a16="http://schemas.microsoft.com/office/drawing/2014/main" id="{C688EE13-16C6-1B6B-04B9-E3484AE9F072}"/>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7" name="Oval 206">
                <a:extLst>
                  <a:ext uri="{FF2B5EF4-FFF2-40B4-BE49-F238E27FC236}">
                    <a16:creationId xmlns:a16="http://schemas.microsoft.com/office/drawing/2014/main" id="{8F04D6BA-C2ED-80D3-3CCD-E057C2DBA440}"/>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210" name="Group 209">
            <a:extLst>
              <a:ext uri="{FF2B5EF4-FFF2-40B4-BE49-F238E27FC236}">
                <a16:creationId xmlns:a16="http://schemas.microsoft.com/office/drawing/2014/main" id="{4EBF3189-9DCD-0614-7A5A-BE8CCF6F7BD7}"/>
              </a:ext>
            </a:extLst>
          </p:cNvPr>
          <p:cNvGrpSpPr/>
          <p:nvPr/>
        </p:nvGrpSpPr>
        <p:grpSpPr>
          <a:xfrm>
            <a:off x="2611773" y="2998040"/>
            <a:ext cx="280059" cy="530385"/>
            <a:chOff x="7838339" y="2226754"/>
            <a:chExt cx="1969639" cy="3730164"/>
          </a:xfrm>
          <a:solidFill>
            <a:schemeClr val="accent4"/>
          </a:solidFill>
        </p:grpSpPr>
        <p:sp>
          <p:nvSpPr>
            <p:cNvPr id="211" name="Round Same Side Corner Rectangle 3">
              <a:extLst>
                <a:ext uri="{FF2B5EF4-FFF2-40B4-BE49-F238E27FC236}">
                  <a16:creationId xmlns:a16="http://schemas.microsoft.com/office/drawing/2014/main" id="{A789BAE0-ED58-2BC1-F2B7-3129C3001DC4}"/>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12" name="Oval 211">
              <a:extLst>
                <a:ext uri="{FF2B5EF4-FFF2-40B4-BE49-F238E27FC236}">
                  <a16:creationId xmlns:a16="http://schemas.microsoft.com/office/drawing/2014/main" id="{7330D04E-FF19-74DF-2475-C022833498A9}"/>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13" name="Group 212">
              <a:extLst>
                <a:ext uri="{FF2B5EF4-FFF2-40B4-BE49-F238E27FC236}">
                  <a16:creationId xmlns:a16="http://schemas.microsoft.com/office/drawing/2014/main" id="{0B1873BD-0A1E-F06C-26CC-8454F365844F}"/>
                </a:ext>
              </a:extLst>
            </p:cNvPr>
            <p:cNvGrpSpPr/>
            <p:nvPr/>
          </p:nvGrpSpPr>
          <p:grpSpPr>
            <a:xfrm rot="507905">
              <a:off x="7838339" y="3815940"/>
              <a:ext cx="553322" cy="1525212"/>
              <a:chOff x="7916671" y="3937945"/>
              <a:chExt cx="553322" cy="1525212"/>
            </a:xfrm>
            <a:grpFill/>
          </p:grpSpPr>
          <p:sp>
            <p:nvSpPr>
              <p:cNvPr id="217" name="Round Same Side Corner Rectangle 25">
                <a:extLst>
                  <a:ext uri="{FF2B5EF4-FFF2-40B4-BE49-F238E27FC236}">
                    <a16:creationId xmlns:a16="http://schemas.microsoft.com/office/drawing/2014/main" id="{812DA436-5445-E1D7-C42E-CABD3FECCB0A}"/>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18" name="Oval 217">
                <a:extLst>
                  <a:ext uri="{FF2B5EF4-FFF2-40B4-BE49-F238E27FC236}">
                    <a16:creationId xmlns:a16="http://schemas.microsoft.com/office/drawing/2014/main" id="{73F781B4-D4FE-59A5-41A5-DE16C46980E0}"/>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14" name="Group 213">
              <a:extLst>
                <a:ext uri="{FF2B5EF4-FFF2-40B4-BE49-F238E27FC236}">
                  <a16:creationId xmlns:a16="http://schemas.microsoft.com/office/drawing/2014/main" id="{AA8619D5-D67D-FA30-ACEA-F245EE5EC2B8}"/>
                </a:ext>
              </a:extLst>
            </p:cNvPr>
            <p:cNvGrpSpPr/>
            <p:nvPr/>
          </p:nvGrpSpPr>
          <p:grpSpPr>
            <a:xfrm rot="21105829" flipH="1">
              <a:off x="9243874" y="3806245"/>
              <a:ext cx="564104" cy="1525212"/>
              <a:chOff x="7916671" y="3937945"/>
              <a:chExt cx="553322" cy="1525212"/>
            </a:xfrm>
            <a:grpFill/>
          </p:grpSpPr>
          <p:sp>
            <p:nvSpPr>
              <p:cNvPr id="215" name="Round Same Side Corner Rectangle 25">
                <a:extLst>
                  <a:ext uri="{FF2B5EF4-FFF2-40B4-BE49-F238E27FC236}">
                    <a16:creationId xmlns:a16="http://schemas.microsoft.com/office/drawing/2014/main" id="{9E9D1059-C123-2DE5-947A-EB14F4D7840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16" name="Oval 215">
                <a:extLst>
                  <a:ext uri="{FF2B5EF4-FFF2-40B4-BE49-F238E27FC236}">
                    <a16:creationId xmlns:a16="http://schemas.microsoft.com/office/drawing/2014/main" id="{D5B53298-BB9B-F871-D728-63DFCB3A834F}"/>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219" name="Group 218">
            <a:extLst>
              <a:ext uri="{FF2B5EF4-FFF2-40B4-BE49-F238E27FC236}">
                <a16:creationId xmlns:a16="http://schemas.microsoft.com/office/drawing/2014/main" id="{0ECCE3EE-23BF-53F3-560A-B8F64A713DA4}"/>
              </a:ext>
            </a:extLst>
          </p:cNvPr>
          <p:cNvGrpSpPr/>
          <p:nvPr/>
        </p:nvGrpSpPr>
        <p:grpSpPr>
          <a:xfrm>
            <a:off x="1439071" y="4192380"/>
            <a:ext cx="280059" cy="530385"/>
            <a:chOff x="7838339" y="2226754"/>
            <a:chExt cx="1969639" cy="3730164"/>
          </a:xfrm>
          <a:solidFill>
            <a:schemeClr val="accent4"/>
          </a:solidFill>
        </p:grpSpPr>
        <p:sp>
          <p:nvSpPr>
            <p:cNvPr id="220" name="Round Same Side Corner Rectangle 3">
              <a:extLst>
                <a:ext uri="{FF2B5EF4-FFF2-40B4-BE49-F238E27FC236}">
                  <a16:creationId xmlns:a16="http://schemas.microsoft.com/office/drawing/2014/main" id="{2E071571-8DEE-7EFA-28A9-1B84EEEA5E4E}"/>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1" name="Oval 220">
              <a:extLst>
                <a:ext uri="{FF2B5EF4-FFF2-40B4-BE49-F238E27FC236}">
                  <a16:creationId xmlns:a16="http://schemas.microsoft.com/office/drawing/2014/main" id="{B8DC5D60-4287-49C0-9439-83324C6D6BE8}"/>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22" name="Group 221">
              <a:extLst>
                <a:ext uri="{FF2B5EF4-FFF2-40B4-BE49-F238E27FC236}">
                  <a16:creationId xmlns:a16="http://schemas.microsoft.com/office/drawing/2014/main" id="{02C2B076-C812-50E5-A200-46E0B98261F0}"/>
                </a:ext>
              </a:extLst>
            </p:cNvPr>
            <p:cNvGrpSpPr/>
            <p:nvPr/>
          </p:nvGrpSpPr>
          <p:grpSpPr>
            <a:xfrm rot="507905">
              <a:off x="7838339" y="3815940"/>
              <a:ext cx="553322" cy="1525212"/>
              <a:chOff x="7916671" y="3937945"/>
              <a:chExt cx="553322" cy="1525212"/>
            </a:xfrm>
            <a:grpFill/>
          </p:grpSpPr>
          <p:sp>
            <p:nvSpPr>
              <p:cNvPr id="226" name="Round Same Side Corner Rectangle 25">
                <a:extLst>
                  <a:ext uri="{FF2B5EF4-FFF2-40B4-BE49-F238E27FC236}">
                    <a16:creationId xmlns:a16="http://schemas.microsoft.com/office/drawing/2014/main" id="{A4F7614C-47DC-663E-4960-D765B5418AFE}"/>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7" name="Oval 226">
                <a:extLst>
                  <a:ext uri="{FF2B5EF4-FFF2-40B4-BE49-F238E27FC236}">
                    <a16:creationId xmlns:a16="http://schemas.microsoft.com/office/drawing/2014/main" id="{4BA66EB7-F6EB-7E6B-077D-28D6D215BDB2}"/>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23" name="Group 222">
              <a:extLst>
                <a:ext uri="{FF2B5EF4-FFF2-40B4-BE49-F238E27FC236}">
                  <a16:creationId xmlns:a16="http://schemas.microsoft.com/office/drawing/2014/main" id="{75983E82-DBD8-52C8-68ED-47AB63CB8245}"/>
                </a:ext>
              </a:extLst>
            </p:cNvPr>
            <p:cNvGrpSpPr/>
            <p:nvPr/>
          </p:nvGrpSpPr>
          <p:grpSpPr>
            <a:xfrm rot="21105829" flipH="1">
              <a:off x="9243874" y="3806245"/>
              <a:ext cx="564104" cy="1525212"/>
              <a:chOff x="7916671" y="3937945"/>
              <a:chExt cx="553322" cy="1525212"/>
            </a:xfrm>
            <a:grpFill/>
          </p:grpSpPr>
          <p:sp>
            <p:nvSpPr>
              <p:cNvPr id="224" name="Round Same Side Corner Rectangle 25">
                <a:extLst>
                  <a:ext uri="{FF2B5EF4-FFF2-40B4-BE49-F238E27FC236}">
                    <a16:creationId xmlns:a16="http://schemas.microsoft.com/office/drawing/2014/main" id="{C24FB19A-1F58-C635-3DEA-D708F15CFF1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5" name="Oval 224">
                <a:extLst>
                  <a:ext uri="{FF2B5EF4-FFF2-40B4-BE49-F238E27FC236}">
                    <a16:creationId xmlns:a16="http://schemas.microsoft.com/office/drawing/2014/main" id="{E4DDC9FE-6A8B-A7F1-9F87-CF4541A64B5B}"/>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Tree>
    <p:extLst>
      <p:ext uri="{BB962C8B-B14F-4D97-AF65-F5344CB8AC3E}">
        <p14:creationId xmlns:p14="http://schemas.microsoft.com/office/powerpoint/2010/main" val="4149227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01798-FE64-977B-6379-96F3DC78FDDE}"/>
              </a:ext>
            </a:extLst>
          </p:cNvPr>
          <p:cNvSpPr>
            <a:spLocks noGrp="1"/>
          </p:cNvSpPr>
          <p:nvPr>
            <p:ph type="title"/>
          </p:nvPr>
        </p:nvSpPr>
        <p:spPr>
          <a:xfrm>
            <a:off x="1008093" y="120516"/>
            <a:ext cx="10345707" cy="868968"/>
          </a:xfrm>
        </p:spPr>
        <p:txBody>
          <a:bodyPr>
            <a:normAutofit/>
          </a:bodyPr>
          <a:lstStyle/>
          <a:p>
            <a:pPr rtl="1"/>
            <a:r>
              <a:rPr lang="en-GB" sz="2400" dirty="0">
                <a:latin typeface="Calibri" panose="020F0502020204030204" pitchFamily="34" charset="0"/>
                <a:cs typeface="Calibri" panose="020F0502020204030204" pitchFamily="34" charset="0"/>
              </a:rPr>
              <a:t>دور أخصائي الحالة في الاستجابة لاحتياجات الصحة النفسية والدعم النفسي الاجتماعي</a:t>
            </a:r>
            <a:endParaRPr lang="en-BE" sz="2400" dirty="0">
              <a:latin typeface="Calibri" panose="020F0502020204030204" pitchFamily="34" charset="0"/>
              <a:cs typeface="Calibri" panose="020F0502020204030204" pitchFamily="34" charset="0"/>
            </a:endParaRPr>
          </a:p>
        </p:txBody>
      </p:sp>
      <p:grpSp>
        <p:nvGrpSpPr>
          <p:cNvPr id="19" name="Group 18">
            <a:extLst>
              <a:ext uri="{FF2B5EF4-FFF2-40B4-BE49-F238E27FC236}">
                <a16:creationId xmlns:a16="http://schemas.microsoft.com/office/drawing/2014/main" id="{E527E9E8-2E85-08CF-0651-FC17737242EC}"/>
              </a:ext>
            </a:extLst>
          </p:cNvPr>
          <p:cNvGrpSpPr/>
          <p:nvPr/>
        </p:nvGrpSpPr>
        <p:grpSpPr>
          <a:xfrm>
            <a:off x="10614703" y="449356"/>
            <a:ext cx="1587872" cy="1368854"/>
            <a:chOff x="10342767" y="78273"/>
            <a:chExt cx="1587872" cy="1368854"/>
          </a:xfrm>
        </p:grpSpPr>
        <p:sp>
          <p:nvSpPr>
            <p:cNvPr id="20" name="Hexagon 19">
              <a:extLst>
                <a:ext uri="{FF2B5EF4-FFF2-40B4-BE49-F238E27FC236}">
                  <a16:creationId xmlns:a16="http://schemas.microsoft.com/office/drawing/2014/main" id="{5B091653-3A9A-44B7-CE3A-86044C9B8FCE}"/>
                </a:ext>
              </a:extLst>
            </p:cNvPr>
            <p:cNvSpPr/>
            <p:nvPr/>
          </p:nvSpPr>
          <p:spPr>
            <a:xfrm rot="1782986">
              <a:off x="10342767" y="78273"/>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1" name="Group 20">
              <a:extLst>
                <a:ext uri="{FF2B5EF4-FFF2-40B4-BE49-F238E27FC236}">
                  <a16:creationId xmlns:a16="http://schemas.microsoft.com/office/drawing/2014/main" id="{D9A53B62-A8E5-DC6B-7F5E-B202EE8EE20E}"/>
                </a:ext>
              </a:extLst>
            </p:cNvPr>
            <p:cNvGrpSpPr/>
            <p:nvPr/>
          </p:nvGrpSpPr>
          <p:grpSpPr>
            <a:xfrm>
              <a:off x="10621771" y="762700"/>
              <a:ext cx="562136" cy="634675"/>
              <a:chOff x="760175" y="830142"/>
              <a:chExt cx="867619" cy="979579"/>
            </a:xfrm>
          </p:grpSpPr>
          <p:sp>
            <p:nvSpPr>
              <p:cNvPr id="25" name="Rectangle 24">
                <a:extLst>
                  <a:ext uri="{FF2B5EF4-FFF2-40B4-BE49-F238E27FC236}">
                    <a16:creationId xmlns:a16="http://schemas.microsoft.com/office/drawing/2014/main" id="{C515D167-65B9-49E0-8749-B22295FE2FB2}"/>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٦٣</a:t>
                </a:r>
                <a:endParaRPr lang="en-CA" b="1" dirty="0">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32A50FFE-2BFB-8484-CE23-1F6FE97D41CE}"/>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2" name="Group 21">
              <a:extLst>
                <a:ext uri="{FF2B5EF4-FFF2-40B4-BE49-F238E27FC236}">
                  <a16:creationId xmlns:a16="http://schemas.microsoft.com/office/drawing/2014/main" id="{79E5D353-C9A7-7BF8-AC7C-267C18CB9B37}"/>
                </a:ext>
              </a:extLst>
            </p:cNvPr>
            <p:cNvGrpSpPr/>
            <p:nvPr/>
          </p:nvGrpSpPr>
          <p:grpSpPr>
            <a:xfrm>
              <a:off x="11325415" y="762701"/>
              <a:ext cx="182192" cy="634674"/>
              <a:chOff x="2121762" y="2323619"/>
              <a:chExt cx="200378" cy="825210"/>
            </a:xfrm>
          </p:grpSpPr>
          <p:sp>
            <p:nvSpPr>
              <p:cNvPr id="23" name="Isosceles Triangle 22">
                <a:extLst>
                  <a:ext uri="{FF2B5EF4-FFF2-40B4-BE49-F238E27FC236}">
                    <a16:creationId xmlns:a16="http://schemas.microsoft.com/office/drawing/2014/main" id="{528C6788-0734-EF15-CF5E-340C591D80A4}"/>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4" name="Rectangle 23">
                <a:extLst>
                  <a:ext uri="{FF2B5EF4-FFF2-40B4-BE49-F238E27FC236}">
                    <a16:creationId xmlns:a16="http://schemas.microsoft.com/office/drawing/2014/main" id="{5ECF9781-3E76-0614-1B74-5BEBFE9CBBA5}"/>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aphicFrame>
        <p:nvGraphicFramePr>
          <p:cNvPr id="30" name="Content Placeholder 3">
            <a:extLst>
              <a:ext uri="{FF2B5EF4-FFF2-40B4-BE49-F238E27FC236}">
                <a16:creationId xmlns:a16="http://schemas.microsoft.com/office/drawing/2014/main" id="{A33932C8-C274-FAA8-3F4A-A9DC1A65C1AB}"/>
              </a:ext>
            </a:extLst>
          </p:cNvPr>
          <p:cNvGraphicFramePr>
            <a:graphicFrameLocks/>
          </p:cNvGraphicFramePr>
          <p:nvPr>
            <p:extLst>
              <p:ext uri="{D42A27DB-BD31-4B8C-83A1-F6EECF244321}">
                <p14:modId xmlns:p14="http://schemas.microsoft.com/office/powerpoint/2010/main" val="3944351373"/>
              </p:ext>
            </p:extLst>
          </p:nvPr>
        </p:nvGraphicFramePr>
        <p:xfrm>
          <a:off x="3435763" y="1278082"/>
          <a:ext cx="5562600" cy="4734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742342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a:xfrm>
            <a:off x="831272" y="120516"/>
            <a:ext cx="10522527" cy="868968"/>
          </a:xfrm>
        </p:spPr>
        <p:txBody>
          <a:bodyPr>
            <a:normAutofit/>
          </a:bodyPr>
          <a:lstStyle/>
          <a:p>
            <a:pPr rtl="1"/>
            <a:r>
              <a:rPr lang="en-GB" sz="2400" dirty="0"/>
              <a:t> </a:t>
            </a:r>
            <a:r>
              <a:rPr lang="en-GB" sz="2400" dirty="0" err="1">
                <a:latin typeface="Calibri" panose="020F0502020204030204" pitchFamily="34" charset="0"/>
                <a:cs typeface="Calibri" panose="020F0502020204030204" pitchFamily="34" charset="0"/>
              </a:rPr>
              <a:t>دور</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أخصائي</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الحالة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في</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الاستجابة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لاحتياجات</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الصحة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النفسية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والدعم</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النفسي</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الاجتماعي</a:t>
            </a:r>
            <a:endParaRPr lang="en-CA" sz="2400" dirty="0"/>
          </a:p>
        </p:txBody>
      </p:sp>
      <p:sp>
        <p:nvSpPr>
          <p:cNvPr id="6" name="TextBox 5">
            <a:extLst>
              <a:ext uri="{FF2B5EF4-FFF2-40B4-BE49-F238E27FC236}">
                <a16:creationId xmlns:a16="http://schemas.microsoft.com/office/drawing/2014/main" id="{D78CB6B3-0FF6-F196-F201-8B68B90256E1}"/>
              </a:ext>
            </a:extLst>
          </p:cNvPr>
          <p:cNvSpPr txBox="1"/>
          <p:nvPr/>
        </p:nvSpPr>
        <p:spPr>
          <a:xfrm>
            <a:off x="3971925" y="4668093"/>
            <a:ext cx="4248150" cy="707886"/>
          </a:xfrm>
          <a:prstGeom prst="rect">
            <a:avLst/>
          </a:prstGeom>
          <a:noFill/>
        </p:spPr>
        <p:txBody>
          <a:bodyPr wrap="square" rtlCol="0">
            <a:spAutoFit/>
          </a:bodyPr>
          <a:lstStyle/>
          <a:p>
            <a:pPr algn="ctr" rtl="1"/>
            <a:r>
              <a:rPr lang="en-GB" sz="4000" b="1" dirty="0" err="1">
                <a:latin typeface="Calibri" panose="020F0502020204030204" pitchFamily="34" charset="0"/>
                <a:cs typeface="Calibri" panose="020F0502020204030204" pitchFamily="34" charset="0"/>
              </a:rPr>
              <a:t>صح</a:t>
            </a:r>
            <a:r>
              <a:rPr lang="en-GB" sz="4000" b="1" dirty="0">
                <a:latin typeface="Calibri" panose="020F0502020204030204" pitchFamily="34" charset="0"/>
                <a:cs typeface="Calibri" panose="020F0502020204030204" pitchFamily="34" charset="0"/>
              </a:rPr>
              <a:t> </a:t>
            </a:r>
            <a:r>
              <a:rPr lang="en-GB" sz="4000" b="1" dirty="0" err="1">
                <a:latin typeface="Calibri" panose="020F0502020204030204" pitchFamily="34" charset="0"/>
                <a:cs typeface="Calibri" panose="020F0502020204030204" pitchFamily="34" charset="0"/>
              </a:rPr>
              <a:t>أ</a:t>
            </a:r>
            <a:r>
              <a:rPr lang="ar-SA" sz="4000" b="1" dirty="0">
                <a:latin typeface="Calibri" panose="020F0502020204030204" pitchFamily="34" charset="0"/>
                <a:cs typeface="Calibri" panose="020F0502020204030204" pitchFamily="34" charset="0"/>
              </a:rPr>
              <a:t>و</a:t>
            </a:r>
            <a:r>
              <a:rPr lang="en-GB" sz="4000" b="1" dirty="0">
                <a:latin typeface="Calibri" panose="020F0502020204030204" pitchFamily="34" charset="0"/>
                <a:cs typeface="Calibri" panose="020F0502020204030204" pitchFamily="34" charset="0"/>
              </a:rPr>
              <a:t> </a:t>
            </a:r>
            <a:r>
              <a:rPr lang="en-GB" sz="4000" b="1" dirty="0" err="1">
                <a:latin typeface="Calibri" panose="020F0502020204030204" pitchFamily="34" charset="0"/>
                <a:cs typeface="Calibri" panose="020F0502020204030204" pitchFamily="34" charset="0"/>
              </a:rPr>
              <a:t>خ</a:t>
            </a:r>
            <a:r>
              <a:rPr lang="ar-SA" sz="4000" b="1" dirty="0">
                <a:latin typeface="Calibri" panose="020F0502020204030204" pitchFamily="34" charset="0"/>
                <a:cs typeface="Calibri" panose="020F0502020204030204" pitchFamily="34" charset="0"/>
              </a:rPr>
              <a:t>طأ</a:t>
            </a:r>
            <a:r>
              <a:rPr lang="en-GB" sz="4000" b="1" dirty="0">
                <a:latin typeface="Calibri" panose="020F0502020204030204" pitchFamily="34" charset="0"/>
                <a:cs typeface="Calibri" panose="020F0502020204030204" pitchFamily="34" charset="0"/>
              </a:rPr>
              <a:t>؟</a:t>
            </a:r>
            <a:endParaRPr lang="en-BE" sz="4000" b="1"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E30E19EB-DDF3-DDB7-DB85-655CCEAC7B69}"/>
              </a:ext>
            </a:extLst>
          </p:cNvPr>
          <p:cNvGrpSpPr/>
          <p:nvPr/>
        </p:nvGrpSpPr>
        <p:grpSpPr>
          <a:xfrm>
            <a:off x="10559863" y="458540"/>
            <a:ext cx="1587872" cy="1368854"/>
            <a:chOff x="10228983" y="337468"/>
            <a:chExt cx="1587872" cy="1368854"/>
          </a:xfrm>
        </p:grpSpPr>
        <p:sp>
          <p:nvSpPr>
            <p:cNvPr id="14" name="Hexagon 13">
              <a:extLst>
                <a:ext uri="{FF2B5EF4-FFF2-40B4-BE49-F238E27FC236}">
                  <a16:creationId xmlns:a16="http://schemas.microsoft.com/office/drawing/2014/main" id="{6DDD22E9-A8D1-F4D7-75A9-4AB1E885872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5" name="Group 14">
              <a:extLst>
                <a:ext uri="{FF2B5EF4-FFF2-40B4-BE49-F238E27FC236}">
                  <a16:creationId xmlns:a16="http://schemas.microsoft.com/office/drawing/2014/main" id="{03AE96CA-99E1-5443-D3FD-4088AC7A2A1A}"/>
                </a:ext>
              </a:extLst>
            </p:cNvPr>
            <p:cNvGrpSpPr/>
            <p:nvPr/>
          </p:nvGrpSpPr>
          <p:grpSpPr>
            <a:xfrm>
              <a:off x="10621771" y="762700"/>
              <a:ext cx="562136" cy="634675"/>
              <a:chOff x="760175" y="830142"/>
              <a:chExt cx="867619" cy="979579"/>
            </a:xfrm>
          </p:grpSpPr>
          <p:sp>
            <p:nvSpPr>
              <p:cNvPr id="19" name="Rectangle 18">
                <a:extLst>
                  <a:ext uri="{FF2B5EF4-FFF2-40B4-BE49-F238E27FC236}">
                    <a16:creationId xmlns:a16="http://schemas.microsoft.com/office/drawing/2014/main" id="{FBA84C1F-89C3-ECA4-DF9A-3EEC23EE420E}"/>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٦٤</a:t>
                </a:r>
                <a:endParaRPr lang="en-CA" b="1" dirty="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34EB8D4B-88C8-452D-E38F-D8A5F3C39D0C}"/>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6" name="Group 15">
              <a:extLst>
                <a:ext uri="{FF2B5EF4-FFF2-40B4-BE49-F238E27FC236}">
                  <a16:creationId xmlns:a16="http://schemas.microsoft.com/office/drawing/2014/main" id="{3C6BDAF0-D3BD-4DA0-2475-198ECBE0FD32}"/>
                </a:ext>
              </a:extLst>
            </p:cNvPr>
            <p:cNvGrpSpPr/>
            <p:nvPr/>
          </p:nvGrpSpPr>
          <p:grpSpPr>
            <a:xfrm>
              <a:off x="11325415" y="762701"/>
              <a:ext cx="182192" cy="634674"/>
              <a:chOff x="2121762" y="2323619"/>
              <a:chExt cx="200378" cy="825210"/>
            </a:xfrm>
          </p:grpSpPr>
          <p:sp>
            <p:nvSpPr>
              <p:cNvPr id="17" name="Isosceles Triangle 16">
                <a:extLst>
                  <a:ext uri="{FF2B5EF4-FFF2-40B4-BE49-F238E27FC236}">
                    <a16:creationId xmlns:a16="http://schemas.microsoft.com/office/drawing/2014/main" id="{2AE62D5B-BC25-ADFE-8519-3330F6E398EE}"/>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Rectangle 17">
                <a:extLst>
                  <a:ext uri="{FF2B5EF4-FFF2-40B4-BE49-F238E27FC236}">
                    <a16:creationId xmlns:a16="http://schemas.microsoft.com/office/drawing/2014/main" id="{B93286E2-430B-5D74-8ADE-6104BBF7BF8C}"/>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21" name="Group 20">
            <a:extLst>
              <a:ext uri="{FF2B5EF4-FFF2-40B4-BE49-F238E27FC236}">
                <a16:creationId xmlns:a16="http://schemas.microsoft.com/office/drawing/2014/main" id="{1E4FF62B-9B67-071B-EAAC-A3B8A8C01D81}"/>
              </a:ext>
            </a:extLst>
          </p:cNvPr>
          <p:cNvGrpSpPr/>
          <p:nvPr/>
        </p:nvGrpSpPr>
        <p:grpSpPr>
          <a:xfrm>
            <a:off x="6851293" y="2352370"/>
            <a:ext cx="1709395" cy="1786222"/>
            <a:chOff x="7345680" y="2484120"/>
            <a:chExt cx="904240" cy="944880"/>
          </a:xfrm>
        </p:grpSpPr>
        <p:sp>
          <p:nvSpPr>
            <p:cNvPr id="22" name="Oval 21">
              <a:extLst>
                <a:ext uri="{FF2B5EF4-FFF2-40B4-BE49-F238E27FC236}">
                  <a16:creationId xmlns:a16="http://schemas.microsoft.com/office/drawing/2014/main" id="{5DAA3F02-83D8-6200-4A5F-31C5D11728BA}"/>
                </a:ext>
              </a:extLst>
            </p:cNvPr>
            <p:cNvSpPr/>
            <p:nvPr/>
          </p:nvSpPr>
          <p:spPr>
            <a:xfrm>
              <a:off x="7345680" y="2484120"/>
              <a:ext cx="904240" cy="9448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3" name="L-Shape 22">
              <a:extLst>
                <a:ext uri="{FF2B5EF4-FFF2-40B4-BE49-F238E27FC236}">
                  <a16:creationId xmlns:a16="http://schemas.microsoft.com/office/drawing/2014/main" id="{A73D6B60-A4BD-87FB-C642-4C30DE3048AF}"/>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4" name="Group 23">
            <a:extLst>
              <a:ext uri="{FF2B5EF4-FFF2-40B4-BE49-F238E27FC236}">
                <a16:creationId xmlns:a16="http://schemas.microsoft.com/office/drawing/2014/main" id="{4EEDA3A4-E712-66F2-B036-9EF9184D5D24}"/>
              </a:ext>
            </a:extLst>
          </p:cNvPr>
          <p:cNvGrpSpPr/>
          <p:nvPr/>
        </p:nvGrpSpPr>
        <p:grpSpPr>
          <a:xfrm>
            <a:off x="3774385" y="2359523"/>
            <a:ext cx="1709395" cy="1786222"/>
            <a:chOff x="7090831" y="3731241"/>
            <a:chExt cx="904240" cy="944880"/>
          </a:xfrm>
        </p:grpSpPr>
        <p:sp>
          <p:nvSpPr>
            <p:cNvPr id="25" name="Oval 24">
              <a:extLst>
                <a:ext uri="{FF2B5EF4-FFF2-40B4-BE49-F238E27FC236}">
                  <a16:creationId xmlns:a16="http://schemas.microsoft.com/office/drawing/2014/main" id="{96F4861A-4AD1-9A36-C4C2-0279D47D95EC}"/>
                </a:ext>
              </a:extLst>
            </p:cNvPr>
            <p:cNvSpPr/>
            <p:nvPr/>
          </p:nvSpPr>
          <p:spPr>
            <a:xfrm>
              <a:off x="7090831" y="3731241"/>
              <a:ext cx="904240" cy="9448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6" name="Plus Sign 25">
              <a:extLst>
                <a:ext uri="{FF2B5EF4-FFF2-40B4-BE49-F238E27FC236}">
                  <a16:creationId xmlns:a16="http://schemas.microsoft.com/office/drawing/2014/main" id="{BAD4DAF6-0399-219D-4F21-64CFADD84BD3}"/>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1164940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17EAA9-0757-4E70-857A-CCB621E253F9}"/>
              </a:ext>
            </a:extLst>
          </p:cNvPr>
          <p:cNvSpPr>
            <a:spLocks noGrp="1"/>
          </p:cNvSpPr>
          <p:nvPr>
            <p:ph type="title"/>
          </p:nvPr>
        </p:nvSpPr>
        <p:spPr>
          <a:xfrm>
            <a:off x="1661965" y="3099692"/>
            <a:ext cx="2808067" cy="562168"/>
          </a:xfrm>
        </p:spPr>
        <p:txBody>
          <a:bodyPr/>
          <a:lstStyle/>
          <a:p>
            <a:pPr algn="r" rtl="1"/>
            <a:r>
              <a:rPr lang="en-CA" dirty="0">
                <a:latin typeface="Calibri" panose="020F0502020204030204" pitchFamily="34" charset="0"/>
                <a:cs typeface="Calibri" panose="020F0502020204030204" pitchFamily="34" charset="0"/>
              </a:rPr>
              <a:t>هدف الوحدة</a:t>
            </a:r>
          </a:p>
        </p:txBody>
      </p:sp>
      <p:sp>
        <p:nvSpPr>
          <p:cNvPr id="11" name="TextBox 10">
            <a:extLst>
              <a:ext uri="{FF2B5EF4-FFF2-40B4-BE49-F238E27FC236}">
                <a16:creationId xmlns:a16="http://schemas.microsoft.com/office/drawing/2014/main" id="{E24EEE1C-BE7F-4B6C-BA92-E8B3F36132B2}"/>
              </a:ext>
            </a:extLst>
          </p:cNvPr>
          <p:cNvSpPr txBox="1"/>
          <p:nvPr/>
        </p:nvSpPr>
        <p:spPr>
          <a:xfrm>
            <a:off x="6257419" y="2397948"/>
            <a:ext cx="4394367" cy="2062103"/>
          </a:xfrm>
          <a:prstGeom prst="rect">
            <a:avLst/>
          </a:prstGeom>
          <a:noFill/>
        </p:spPr>
        <p:txBody>
          <a:bodyPr wrap="square">
            <a:spAutoFit/>
          </a:bodyPr>
          <a:lstStyle/>
          <a:p>
            <a:pPr marL="0" indent="0" algn="r" rtl="1">
              <a:buNone/>
            </a:pPr>
            <a:r>
              <a:rPr lang="en-US"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لتوفير الفرصة </a:t>
            </a:r>
            <a:r>
              <a:rPr lang="en-US" sz="3200" b="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لممارسة</a:t>
            </a:r>
            <a:r>
              <a:rPr lang="en-US"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المهارات</a:t>
            </a:r>
            <a:r>
              <a:rPr lang="ar-SA"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الأساسية</a:t>
            </a:r>
            <a:r>
              <a:rPr lang="en-US"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ال</a:t>
            </a:r>
            <a:r>
              <a:rPr lang="ar-SA"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ضرورية</a:t>
            </a:r>
            <a:r>
              <a:rPr lang="en-US"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لأخصائيي</a:t>
            </a:r>
            <a:r>
              <a:rPr lang="en-US"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الحالة</a:t>
            </a:r>
            <a:r>
              <a:rPr lang="ar-SA"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ل</a:t>
            </a:r>
            <a:r>
              <a:rPr lang="en-US" sz="3200" b="1" dirty="0" err="1">
                <a:solidFill>
                  <a:schemeClr val="bg1"/>
                </a:solidFill>
                <a:latin typeface="Calibri" panose="020F0502020204030204" pitchFamily="34" charset="0"/>
                <a:ea typeface="Calibri" panose="020F0502020204030204" pitchFamily="34" charset="0"/>
                <a:cs typeface="Calibri" panose="020F0502020204030204" pitchFamily="34" charset="0"/>
              </a:rPr>
              <a:t>تقديم</a:t>
            </a:r>
            <a:r>
              <a:rPr lang="en-US" sz="3200" b="1" dirty="0">
                <a:solidFill>
                  <a:schemeClr val="bg1"/>
                </a:solidFill>
                <a:latin typeface="Calibri" panose="020F0502020204030204" pitchFamily="34" charset="0"/>
                <a:ea typeface="Calibri" panose="020F0502020204030204" pitchFamily="34" charset="0"/>
                <a:cs typeface="Calibri" panose="020F0502020204030204" pitchFamily="34" charset="0"/>
              </a:rPr>
              <a:t> الدعم </a:t>
            </a:r>
            <a:r>
              <a:rPr lang="en-US" sz="32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النفسي</a:t>
            </a:r>
            <a:r>
              <a:rPr lang="en-US" sz="32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32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الاجتماعي</a:t>
            </a:r>
            <a:r>
              <a:rPr lang="en-US" sz="3200" b="1" dirty="0">
                <a:solidFill>
                  <a:schemeClr val="bg1"/>
                </a:solidFill>
                <a:latin typeface="Calibri" panose="020F0502020204030204" pitchFamily="34" charset="0"/>
                <a:ea typeface="Calibri" panose="020F0502020204030204" pitchFamily="34" charset="0"/>
                <a:cs typeface="Calibri" panose="020F0502020204030204" pitchFamily="34" charset="0"/>
              </a:rPr>
              <a:t> للأطفال</a:t>
            </a:r>
            <a:endParaRPr lang="en-US" sz="3200"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D070B0FF-E888-A192-BEC6-B97C2A240892}"/>
              </a:ext>
            </a:extLst>
          </p:cNvPr>
          <p:cNvGrpSpPr/>
          <p:nvPr/>
        </p:nvGrpSpPr>
        <p:grpSpPr>
          <a:xfrm>
            <a:off x="10016835" y="4980816"/>
            <a:ext cx="1586657" cy="1393884"/>
            <a:chOff x="9166317" y="3968794"/>
            <a:chExt cx="2569105" cy="2256969"/>
          </a:xfrm>
        </p:grpSpPr>
        <p:sp>
          <p:nvSpPr>
            <p:cNvPr id="2" name="Heart 1">
              <a:extLst>
                <a:ext uri="{FF2B5EF4-FFF2-40B4-BE49-F238E27FC236}">
                  <a16:creationId xmlns:a16="http://schemas.microsoft.com/office/drawing/2014/main" id="{385F2C9D-FF30-3BA7-4A27-B752FFF465B7}"/>
                </a:ext>
              </a:extLst>
            </p:cNvPr>
            <p:cNvSpPr/>
            <p:nvPr/>
          </p:nvSpPr>
          <p:spPr>
            <a:xfrm>
              <a:off x="9166317" y="3968794"/>
              <a:ext cx="2569105" cy="2256969"/>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sz="1200" dirty="0"/>
            </a:p>
          </p:txBody>
        </p:sp>
        <p:sp>
          <p:nvSpPr>
            <p:cNvPr id="3" name="L-Shape 2">
              <a:extLst>
                <a:ext uri="{FF2B5EF4-FFF2-40B4-BE49-F238E27FC236}">
                  <a16:creationId xmlns:a16="http://schemas.microsoft.com/office/drawing/2014/main" id="{4AF7EA7A-CF4D-088A-C6B9-0644C314A459}"/>
                </a:ext>
              </a:extLst>
            </p:cNvPr>
            <p:cNvSpPr/>
            <p:nvPr/>
          </p:nvSpPr>
          <p:spPr>
            <a:xfrm rot="18361091">
              <a:off x="10044163" y="4875470"/>
              <a:ext cx="1004913" cy="485369"/>
            </a:xfrm>
            <a:prstGeom prst="corner">
              <a:avLst>
                <a:gd name="adj1" fmla="val 42208"/>
                <a:gd name="adj2" fmla="val 4335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sz="1200" dirty="0"/>
            </a:p>
          </p:txBody>
        </p:sp>
      </p:grpSp>
    </p:spTree>
    <p:extLst>
      <p:ext uri="{BB962C8B-B14F-4D97-AF65-F5344CB8AC3E}">
        <p14:creationId xmlns:p14="http://schemas.microsoft.com/office/powerpoint/2010/main" val="3991118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5DA22-4501-EB69-8411-B157BB17B434}"/>
              </a:ext>
            </a:extLst>
          </p:cNvPr>
          <p:cNvSpPr>
            <a:spLocks noGrp="1"/>
          </p:cNvSpPr>
          <p:nvPr>
            <p:ph type="title"/>
          </p:nvPr>
        </p:nvSpPr>
        <p:spPr/>
        <p:txBody>
          <a:bodyPr>
            <a:normAutofit fontScale="90000"/>
          </a:bodyPr>
          <a:lstStyle/>
          <a:p>
            <a:pPr rtl="1"/>
            <a:r>
              <a:rPr lang="en-GB" dirty="0">
                <a:latin typeface="Calibri" panose="020F0502020204030204" pitchFamily="34" charset="0"/>
                <a:cs typeface="Calibri" panose="020F0502020204030204" pitchFamily="34" charset="0"/>
              </a:rPr>
              <a:t>دور أخصائي الحالة في الاستجابة لاحتياجات الصحة النفسية والدعم النفسي الاجتماعي</a:t>
            </a:r>
            <a:endParaRPr lang="en-BE"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02D7B4B-C4FF-BB29-0535-275667C3B641}"/>
              </a:ext>
            </a:extLst>
          </p:cNvPr>
          <p:cNvSpPr txBox="1"/>
          <p:nvPr/>
        </p:nvSpPr>
        <p:spPr>
          <a:xfrm>
            <a:off x="7890085" y="1733773"/>
            <a:ext cx="3389945" cy="3795911"/>
          </a:xfrm>
          <a:prstGeom prst="rect">
            <a:avLst/>
          </a:prstGeom>
          <a:noFill/>
        </p:spPr>
        <p:txBody>
          <a:bodyPr wrap="square">
            <a:spAutoFit/>
          </a:bodyPr>
          <a:lstStyle/>
          <a:p>
            <a:pPr algn="r" rtl="1" eaLnBrk="1" fontAlgn="t" latinLnBrk="0" hangingPunct="1">
              <a:lnSpc>
                <a:spcPct val="107000"/>
              </a:lnSpc>
              <a:spcBef>
                <a:spcPts val="0"/>
              </a:spcBef>
              <a:spcAft>
                <a:spcPts val="800"/>
              </a:spcAft>
            </a:pPr>
            <a:r>
              <a:rPr lang="en-GB" sz="2000" b="1" dirty="0" err="1">
                <a:latin typeface="Calibri" panose="020F0502020204030204" pitchFamily="34" charset="0"/>
                <a:cs typeface="Calibri" panose="020F0502020204030204" pitchFamily="34" charset="0"/>
              </a:rPr>
              <a:t>دور</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أخصائي</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الحالة</a:t>
            </a:r>
            <a:endParaRPr lang="ar-SA" sz="2000" b="1" dirty="0">
              <a:latin typeface="Calibri" panose="020F0502020204030204" pitchFamily="34" charset="0"/>
              <a:cs typeface="Calibri" panose="020F0502020204030204" pitchFamily="34" charset="0"/>
            </a:endParaRPr>
          </a:p>
          <a:p>
            <a:pPr marL="285750" indent="-285750" algn="r" rtl="1" eaLnBrk="1" fontAlgn="t" latinLnBrk="0" hangingPunct="1">
              <a:lnSpc>
                <a:spcPct val="107000"/>
              </a:lnSpc>
              <a:spcBef>
                <a:spcPts val="0"/>
              </a:spcBef>
              <a:spcAft>
                <a:spcPts val="800"/>
              </a:spcAft>
              <a:buFont typeface="Arial" panose="020B0604020202020204" pitchFamily="34" charset="0"/>
              <a:buChar char="•"/>
            </a:pPr>
            <a:r>
              <a:rPr lang="en-GB" sz="2000" dirty="0">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العمل</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مع</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شبكة</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الطفل</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عند</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دعم</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صحته</a:t>
            </a:r>
            <a:r>
              <a:rPr lang="ar-SA" sz="2000" b="0" i="0" u="none" strike="noStrike" dirty="0" err="1">
                <a:effectLst/>
                <a:latin typeface="Calibri" panose="020F0502020204030204" pitchFamily="34" charset="0"/>
                <a:cs typeface="Calibri" panose="020F0502020204030204" pitchFamily="34" charset="0"/>
              </a:rPr>
              <a:t>م</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a:t>
            </a:r>
            <a:r>
              <a:rPr lang="ar-SA" sz="2000" b="0" i="0" u="none" strike="noStrike" dirty="0">
                <a:effectLst/>
                <a:latin typeface="Calibri" panose="020F0502020204030204" pitchFamily="34" charset="0"/>
                <a:cs typeface="Calibri" panose="020F0502020204030204" pitchFamily="34" charset="0"/>
              </a:rPr>
              <a:t>نفسية</a:t>
            </a:r>
            <a:endParaRPr lang="en-GB" sz="2000" b="0" i="0" u="none" strike="noStrike" dirty="0">
              <a:effectLst/>
              <a:latin typeface="Calibri" panose="020F0502020204030204" pitchFamily="34" charset="0"/>
              <a:cs typeface="Calibri" panose="020F0502020204030204" pitchFamily="34" charset="0"/>
            </a:endParaRPr>
          </a:p>
          <a:p>
            <a:pPr marL="342900" indent="-342900" algn="r" rtl="1" eaLnBrk="1" fontAlgn="t" latinLnBrk="0" hangingPunct="1">
              <a:lnSpc>
                <a:spcPct val="107000"/>
              </a:lnSpc>
              <a:spcBef>
                <a:spcPts val="0"/>
              </a:spcBef>
              <a:spcAft>
                <a:spcPts val="800"/>
              </a:spcAft>
              <a:buFont typeface="Arial" panose="020B0604020202020204" pitchFamily="34" charset="0"/>
              <a:buChar char="•"/>
            </a:pPr>
            <a:r>
              <a:rPr lang="en-GB" sz="2000" b="0" i="0" u="none" strike="noStrike" dirty="0" err="1">
                <a:effectLst/>
                <a:latin typeface="Calibri" panose="020F0502020204030204" pitchFamily="34" charset="0"/>
                <a:cs typeface="Calibri" panose="020F0502020204030204" pitchFamily="34" charset="0"/>
              </a:rPr>
              <a:t>تقوية</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ارتباط</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الطفل</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ببيئته</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a:t>
            </a:r>
            <a:r>
              <a:rPr lang="ar-SA" sz="2000" b="0" i="0" u="none" strike="noStrike" dirty="0">
                <a:effectLst/>
                <a:latin typeface="Calibri" panose="020F0502020204030204" pitchFamily="34" charset="0"/>
                <a:cs typeface="Calibri" panose="020F0502020204030204" pitchFamily="34" charset="0"/>
              </a:rPr>
              <a:t>وقائية</a:t>
            </a:r>
            <a:r>
              <a:rPr lang="en-GB" sz="2000" b="0" i="0" u="none" strike="noStrike" dirty="0">
                <a:effectLst/>
                <a:latin typeface="Calibri" panose="020F0502020204030204" pitchFamily="34" charset="0"/>
                <a:cs typeface="Calibri" panose="020F0502020204030204" pitchFamily="34" charset="0"/>
              </a:rPr>
              <a:t> </a:t>
            </a:r>
            <a:r>
              <a:rPr lang="ar-SA" sz="2000" b="0" i="0" u="none" strike="noStrike" dirty="0">
                <a:effectLst/>
                <a:latin typeface="Calibri" panose="020F0502020204030204" pitchFamily="34" charset="0"/>
                <a:cs typeface="Calibri" panose="020F0502020204030204" pitchFamily="34" charset="0"/>
              </a:rPr>
              <a:t>(</a:t>
            </a:r>
            <a:r>
              <a:rPr lang="en-GB" sz="2000" b="0" i="0" u="none" strike="noStrike" dirty="0" err="1">
                <a:effectLst/>
                <a:latin typeface="Calibri" panose="020F0502020204030204" pitchFamily="34" charset="0"/>
                <a:cs typeface="Calibri" panose="020F0502020204030204" pitchFamily="34" charset="0"/>
              </a:rPr>
              <a:t>الأسرة</a:t>
            </a:r>
            <a:r>
              <a:rPr lang="en-GB" sz="2000" b="0" i="0" u="none" strike="noStrike" dirty="0">
                <a:effectLst/>
                <a:latin typeface="Calibri" panose="020F0502020204030204" pitchFamily="34" charset="0"/>
                <a:cs typeface="Calibri" panose="020F0502020204030204" pitchFamily="34" charset="0"/>
              </a:rPr>
              <a:t> ، </a:t>
            </a:r>
            <a:r>
              <a:rPr lang="en-GB" sz="2000" b="0" i="0" u="none" strike="noStrike" dirty="0" err="1">
                <a:effectLst/>
                <a:latin typeface="Calibri" panose="020F0502020204030204" pitchFamily="34" charset="0"/>
                <a:cs typeface="Calibri" panose="020F0502020204030204" pitchFamily="34" charset="0"/>
              </a:rPr>
              <a:t>المجتمع</a:t>
            </a:r>
            <a:r>
              <a:rPr lang="ar-SA" sz="2000" b="0" i="0" u="none" strike="noStrike" dirty="0">
                <a:effectLst/>
                <a:latin typeface="Calibri" panose="020F0502020204030204" pitchFamily="34" charset="0"/>
                <a:cs typeface="Calibri" panose="020F0502020204030204" pitchFamily="34" charset="0"/>
              </a:rPr>
              <a:t>)</a:t>
            </a:r>
            <a:endParaRPr lang="en-GB" sz="2000" b="0" i="0" u="none" strike="noStrike" dirty="0">
              <a:effectLst/>
              <a:latin typeface="Calibri" panose="020F0502020204030204" pitchFamily="34" charset="0"/>
              <a:cs typeface="Calibri" panose="020F0502020204030204" pitchFamily="34" charset="0"/>
            </a:endParaRPr>
          </a:p>
          <a:p>
            <a:pPr marL="342900" indent="-342900" algn="r" rtl="1" eaLnBrk="1" fontAlgn="t" latinLnBrk="0" hangingPunct="1">
              <a:lnSpc>
                <a:spcPct val="107000"/>
              </a:lnSpc>
              <a:spcBef>
                <a:spcPts val="0"/>
              </a:spcBef>
              <a:spcAft>
                <a:spcPts val="800"/>
              </a:spcAft>
              <a:buFont typeface="Arial" panose="020B0604020202020204" pitchFamily="34" charset="0"/>
              <a:buChar char="•"/>
            </a:pPr>
            <a:r>
              <a:rPr lang="ar-SA" sz="2000" b="0" i="0" u="none" strike="noStrike" dirty="0">
                <a:effectLst/>
                <a:latin typeface="Calibri" panose="020F0502020204030204" pitchFamily="34" charset="0"/>
                <a:cs typeface="Calibri" panose="020F0502020204030204" pitchFamily="34" charset="0"/>
              </a:rPr>
              <a:t>التأكد من</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الوصول</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إلى</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الخدمات</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الأساسية</a:t>
            </a:r>
            <a:r>
              <a:rPr lang="en-GB" sz="2000" b="0" i="0" u="none" strike="noStrike" dirty="0">
                <a:effectLst/>
                <a:latin typeface="Calibri" panose="020F0502020204030204" pitchFamily="34" charset="0"/>
                <a:cs typeface="Calibri" panose="020F0502020204030204" pitchFamily="34" charset="0"/>
              </a:rPr>
              <a:t> </a:t>
            </a:r>
            <a:r>
              <a:rPr lang="en-GB" sz="2000" b="0" i="0" u="none" strike="noStrike" dirty="0" err="1">
                <a:effectLst/>
                <a:latin typeface="Calibri" panose="020F0502020204030204" pitchFamily="34" charset="0"/>
                <a:cs typeface="Calibri" panose="020F0502020204030204" pitchFamily="34" charset="0"/>
              </a:rPr>
              <a:t>والأمن</a:t>
            </a:r>
            <a:endParaRPr lang="en-GB" sz="2000" b="0" i="0" u="none" strike="noStrike" dirty="0">
              <a:effectLst/>
              <a:latin typeface="Calibri" panose="020F0502020204030204" pitchFamily="34" charset="0"/>
              <a:cs typeface="Calibri" panose="020F0502020204030204" pitchFamily="34" charset="0"/>
            </a:endParaRPr>
          </a:p>
          <a:p>
            <a:pPr marL="342900" indent="-342900" algn="r" rtl="1" eaLnBrk="1" fontAlgn="t" latinLnBrk="0" hangingPunct="1">
              <a:lnSpc>
                <a:spcPct val="107000"/>
              </a:lnSpc>
              <a:spcBef>
                <a:spcPts val="0"/>
              </a:spcBef>
              <a:spcAft>
                <a:spcPts val="800"/>
              </a:spcAft>
              <a:buFont typeface="Arial" panose="020B0604020202020204" pitchFamily="34" charset="0"/>
              <a:buChar char="•"/>
            </a:pP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إحالة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الطفل</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إلى</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مقدمي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خدمات</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الصحة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والدعم</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الاجتماعي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عند</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الحاجة</a:t>
            </a:r>
            <a:endParaRPr lang="en-GB" sz="2000" b="0" i="0" u="none" strike="noStrike" dirty="0">
              <a:effectLst/>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18751846-F485-F73C-4978-A30C9B6D2A5B}"/>
              </a:ext>
            </a:extLst>
          </p:cNvPr>
          <p:cNvGrpSpPr/>
          <p:nvPr/>
        </p:nvGrpSpPr>
        <p:grpSpPr>
          <a:xfrm>
            <a:off x="5769768" y="1857209"/>
            <a:ext cx="1877926" cy="3671775"/>
            <a:chOff x="5102983" y="1330093"/>
            <a:chExt cx="553581" cy="1082378"/>
          </a:xfrm>
          <a:solidFill>
            <a:schemeClr val="accent4">
              <a:lumMod val="60000"/>
              <a:lumOff val="40000"/>
            </a:schemeClr>
          </a:solidFill>
        </p:grpSpPr>
        <p:grpSp>
          <p:nvGrpSpPr>
            <p:cNvPr id="5" name="Group 4">
              <a:extLst>
                <a:ext uri="{FF2B5EF4-FFF2-40B4-BE49-F238E27FC236}">
                  <a16:creationId xmlns:a16="http://schemas.microsoft.com/office/drawing/2014/main" id="{E4E0454D-F069-DAA2-D535-E9E85A0D3336}"/>
                </a:ext>
              </a:extLst>
            </p:cNvPr>
            <p:cNvGrpSpPr/>
            <p:nvPr/>
          </p:nvGrpSpPr>
          <p:grpSpPr>
            <a:xfrm>
              <a:off x="5157952" y="1808115"/>
              <a:ext cx="241654" cy="277569"/>
              <a:chOff x="2968390" y="1782471"/>
              <a:chExt cx="241654" cy="277569"/>
            </a:xfrm>
            <a:grpFill/>
          </p:grpSpPr>
          <p:sp>
            <p:nvSpPr>
              <p:cNvPr id="13" name="Round Same Side Corner Rectangle 25">
                <a:extLst>
                  <a:ext uri="{FF2B5EF4-FFF2-40B4-BE49-F238E27FC236}">
                    <a16:creationId xmlns:a16="http://schemas.microsoft.com/office/drawing/2014/main" id="{0584A815-9986-4091-2AB7-053C9EC1ABC6}"/>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 name="Round Same Side Corner Rectangle 26">
                <a:extLst>
                  <a:ext uri="{FF2B5EF4-FFF2-40B4-BE49-F238E27FC236}">
                    <a16:creationId xmlns:a16="http://schemas.microsoft.com/office/drawing/2014/main" id="{82083ED4-B3A4-08BD-A852-70F8790CB5D7}"/>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6" name="Rectangle 5">
              <a:extLst>
                <a:ext uri="{FF2B5EF4-FFF2-40B4-BE49-F238E27FC236}">
                  <a16:creationId xmlns:a16="http://schemas.microsoft.com/office/drawing/2014/main" id="{734ACC56-D108-D3AD-3EA1-3AC36835DECB}"/>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Round Same Side Corner Rectangle 26">
              <a:extLst>
                <a:ext uri="{FF2B5EF4-FFF2-40B4-BE49-F238E27FC236}">
                  <a16:creationId xmlns:a16="http://schemas.microsoft.com/office/drawing/2014/main" id="{B8C7BE3B-D078-DF56-6C87-2027F93F3365}"/>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cxnSp>
          <p:nvCxnSpPr>
            <p:cNvPr id="8" name="Straight Arrow Connector 7">
              <a:extLst>
                <a:ext uri="{FF2B5EF4-FFF2-40B4-BE49-F238E27FC236}">
                  <a16:creationId xmlns:a16="http://schemas.microsoft.com/office/drawing/2014/main" id="{5B9B28C7-46F4-B033-89B6-7D6ED1D1B06F}"/>
                </a:ext>
              </a:extLst>
            </p:cNvPr>
            <p:cNvCxnSpPr>
              <a:cxnSpLocks/>
            </p:cNvCxnSpPr>
            <p:nvPr/>
          </p:nvCxnSpPr>
          <p:spPr>
            <a:xfrm flipH="1">
              <a:off x="5175388" y="1694718"/>
              <a:ext cx="74812" cy="109302"/>
            </a:xfrm>
            <a:prstGeom prst="straightConnector1">
              <a:avLst/>
            </a:prstGeom>
            <a:grpFill/>
            <a:ln w="28575">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D4ABF94-3FED-80B0-0652-A9F7B7E58C48}"/>
                </a:ext>
              </a:extLst>
            </p:cNvPr>
            <p:cNvGrpSpPr/>
            <p:nvPr/>
          </p:nvGrpSpPr>
          <p:grpSpPr>
            <a:xfrm>
              <a:off x="5332523" y="1330093"/>
              <a:ext cx="324041" cy="1082378"/>
              <a:chOff x="4200727" y="1302447"/>
              <a:chExt cx="269696" cy="900853"/>
            </a:xfrm>
            <a:grpFill/>
          </p:grpSpPr>
          <p:sp>
            <p:nvSpPr>
              <p:cNvPr id="11" name="Round Same Side Corner Rectangle 23">
                <a:extLst>
                  <a:ext uri="{FF2B5EF4-FFF2-40B4-BE49-F238E27FC236}">
                    <a16:creationId xmlns:a16="http://schemas.microsoft.com/office/drawing/2014/main" id="{D830EFE2-BF02-5FC4-2A08-B2FD20B857A8}"/>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 name="Oval 11">
                <a:extLst>
                  <a:ext uri="{FF2B5EF4-FFF2-40B4-BE49-F238E27FC236}">
                    <a16:creationId xmlns:a16="http://schemas.microsoft.com/office/drawing/2014/main" id="{1A6D3E4F-3FE5-2653-9BD3-4AC86E480742}"/>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15" name="TextBox 14">
            <a:extLst>
              <a:ext uri="{FF2B5EF4-FFF2-40B4-BE49-F238E27FC236}">
                <a16:creationId xmlns:a16="http://schemas.microsoft.com/office/drawing/2014/main" id="{785FBC74-CE4A-FA5B-5E25-B39642AF2575}"/>
              </a:ext>
            </a:extLst>
          </p:cNvPr>
          <p:cNvSpPr txBox="1"/>
          <p:nvPr/>
        </p:nvSpPr>
        <p:spPr>
          <a:xfrm>
            <a:off x="911970" y="1733773"/>
            <a:ext cx="4726830" cy="1614801"/>
          </a:xfrm>
          <a:prstGeom prst="rect">
            <a:avLst/>
          </a:prstGeom>
          <a:noFill/>
        </p:spPr>
        <p:txBody>
          <a:bodyPr wrap="square">
            <a:spAutoFit/>
          </a:bodyPr>
          <a:lstStyle/>
          <a:p>
            <a:pPr algn="r" rtl="1" eaLnBrk="1" fontAlgn="t" latinLnBrk="0" hangingPunct="1">
              <a:lnSpc>
                <a:spcPct val="107000"/>
              </a:lnSpc>
              <a:spcBef>
                <a:spcPts val="0"/>
              </a:spcBef>
              <a:spcAft>
                <a:spcPts val="800"/>
              </a:spcAft>
            </a:pPr>
            <a:r>
              <a:rPr lang="en-GB" sz="2000" b="1" i="0" u="none" strike="noStrike" dirty="0" err="1">
                <a:effectLst/>
                <a:latin typeface="Calibri" panose="020F0502020204030204" pitchFamily="34" charset="0"/>
                <a:cs typeface="Calibri" panose="020F0502020204030204" pitchFamily="34" charset="0"/>
              </a:rPr>
              <a:t>ليس</a:t>
            </a:r>
            <a:r>
              <a:rPr lang="en-GB" sz="2000" b="1" i="0" u="none" strike="noStrike" dirty="0">
                <a:effectLst/>
                <a:latin typeface="Calibri" panose="020F0502020204030204" pitchFamily="34" charset="0"/>
                <a:cs typeface="Calibri" panose="020F0502020204030204" pitchFamily="34" charset="0"/>
              </a:rPr>
              <a:t> </a:t>
            </a:r>
            <a:r>
              <a:rPr lang="en-GB" sz="2000" b="1" i="0" u="none" strike="noStrike" dirty="0" err="1">
                <a:effectLst/>
                <a:latin typeface="Calibri" panose="020F0502020204030204" pitchFamily="34" charset="0"/>
                <a:cs typeface="Calibri" panose="020F0502020204030204" pitchFamily="34" charset="0"/>
              </a:rPr>
              <a:t>دور</a:t>
            </a:r>
            <a:r>
              <a:rPr lang="en-GB" sz="2000" b="1" i="0" u="none" strike="noStrike" dirty="0">
                <a:effectLst/>
                <a:latin typeface="Calibri" panose="020F0502020204030204" pitchFamily="34" charset="0"/>
                <a:cs typeface="Calibri" panose="020F0502020204030204" pitchFamily="34" charset="0"/>
              </a:rPr>
              <a:t> </a:t>
            </a:r>
            <a:r>
              <a:rPr lang="en-GB" sz="2000" b="1" i="0" u="none" strike="noStrike" dirty="0" err="1">
                <a:effectLst/>
                <a:latin typeface="Calibri" panose="020F0502020204030204" pitchFamily="34" charset="0"/>
                <a:cs typeface="Calibri" panose="020F0502020204030204" pitchFamily="34" charset="0"/>
              </a:rPr>
              <a:t>أخصائي</a:t>
            </a:r>
            <a:r>
              <a:rPr lang="en-GB" sz="2000" b="1" i="0" u="none" strike="noStrike" dirty="0">
                <a:effectLst/>
                <a:latin typeface="Calibri" panose="020F0502020204030204" pitchFamily="34" charset="0"/>
                <a:cs typeface="Calibri" panose="020F0502020204030204" pitchFamily="34" charset="0"/>
              </a:rPr>
              <a:t> </a:t>
            </a:r>
            <a:r>
              <a:rPr lang="en-GB" sz="2000" b="1" i="0" u="none" strike="noStrike" dirty="0" err="1">
                <a:effectLst/>
                <a:latin typeface="Calibri" panose="020F0502020204030204" pitchFamily="34" charset="0"/>
                <a:cs typeface="Calibri" panose="020F0502020204030204" pitchFamily="34" charset="0"/>
              </a:rPr>
              <a:t>الحالة</a:t>
            </a:r>
            <a:endParaRPr lang="en-GB" sz="2000" b="1" i="0" u="none" strike="noStrike" dirty="0">
              <a:effectLst/>
              <a:latin typeface="Calibri" panose="020F0502020204030204" pitchFamily="34" charset="0"/>
              <a:cs typeface="Calibri" panose="020F0502020204030204" pitchFamily="34" charset="0"/>
            </a:endParaRPr>
          </a:p>
          <a:p>
            <a:pPr marL="342900" indent="-342900" algn="r" rtl="1" eaLnBrk="1" fontAlgn="t" latinLnBrk="0" hangingPunct="1">
              <a:lnSpc>
                <a:spcPct val="107000"/>
              </a:lnSpc>
              <a:spcBef>
                <a:spcPts val="0"/>
              </a:spcBef>
              <a:spcAft>
                <a:spcPts val="800"/>
              </a:spcAft>
              <a:buFont typeface="Arial" panose="020B0604020202020204" pitchFamily="34" charset="0"/>
              <a:buChar char="•"/>
            </a:pPr>
            <a:r>
              <a:rPr lang="en-GB" sz="2000" dirty="0" err="1">
                <a:latin typeface="Calibri" panose="020F0502020204030204" pitchFamily="34" charset="0"/>
                <a:cs typeface="Calibri" panose="020F0502020204030204" pitchFamily="34" charset="0"/>
              </a:rPr>
              <a:t>تشخيص</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الطفل</a:t>
            </a:r>
            <a:endParaRPr lang="en-GB" sz="2000" dirty="0">
              <a:latin typeface="Calibri" panose="020F0502020204030204" pitchFamily="34" charset="0"/>
              <a:cs typeface="Calibri" panose="020F0502020204030204" pitchFamily="34" charset="0"/>
            </a:endParaRPr>
          </a:p>
          <a:p>
            <a:pPr marL="342900" indent="-342900" algn="r" rtl="1" eaLnBrk="1" fontAlgn="t" latinLnBrk="0" hangingPunct="1">
              <a:lnSpc>
                <a:spcPct val="107000"/>
              </a:lnSpc>
              <a:spcBef>
                <a:spcPts val="0"/>
              </a:spcBef>
              <a:spcAft>
                <a:spcPts val="800"/>
              </a:spcAft>
              <a:buFont typeface="Arial" panose="020B0604020202020204" pitchFamily="34" charset="0"/>
              <a:buChar char="•"/>
            </a:pPr>
            <a:r>
              <a:rPr lang="en-GB" sz="2000" dirty="0" err="1">
                <a:latin typeface="Calibri" panose="020F0502020204030204" pitchFamily="34" charset="0"/>
                <a:cs typeface="Calibri" panose="020F0502020204030204" pitchFamily="34" charset="0"/>
              </a:rPr>
              <a:t>تقديم</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تدخلات</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متخصصة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في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الصحة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والدعم</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الاجتماعي</a:t>
            </a:r>
            <a:endParaRPr lang="en-GB"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6798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Rounded Corners 28">
            <a:extLst>
              <a:ext uri="{FF2B5EF4-FFF2-40B4-BE49-F238E27FC236}">
                <a16:creationId xmlns:a16="http://schemas.microsoft.com/office/drawing/2014/main" id="{0685889D-22E6-25E9-B1FE-085BB505EB3D}"/>
              </a:ext>
            </a:extLst>
          </p:cNvPr>
          <p:cNvSpPr/>
          <p:nvPr/>
        </p:nvSpPr>
        <p:spPr>
          <a:xfrm>
            <a:off x="5407817" y="1955611"/>
            <a:ext cx="6096000" cy="3628572"/>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78578F3B-7BA1-F37E-A771-F3ABBD9539B5}"/>
              </a:ext>
            </a:extLst>
          </p:cNvPr>
          <p:cNvSpPr>
            <a:spLocks noGrp="1"/>
          </p:cNvSpPr>
          <p:nvPr>
            <p:ph type="title"/>
          </p:nvPr>
        </p:nvSpPr>
        <p:spPr/>
        <p:txBody>
          <a:bodyPr>
            <a:normAutofit/>
          </a:bodyPr>
          <a:lstStyle/>
          <a:p>
            <a:pPr rtl="1"/>
            <a:r>
              <a:rPr lang="en-GB" dirty="0" err="1">
                <a:latin typeface="Calibri" panose="020F0502020204030204" pitchFamily="34" charset="0"/>
                <a:cs typeface="Calibri" panose="020F0502020204030204" pitchFamily="34" charset="0"/>
              </a:rPr>
              <a:t>يعاني</a:t>
            </a:r>
            <a:r>
              <a:rPr lang="en-GB"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الوالدين</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أو</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مقدم</a:t>
            </a:r>
            <a:r>
              <a:rPr lang="ar-SA" dirty="0" err="1">
                <a:latin typeface="Calibri" panose="020F0502020204030204" pitchFamily="34" charset="0"/>
                <a:cs typeface="Calibri" panose="020F0502020204030204" pitchFamily="34" charset="0"/>
              </a:rPr>
              <a:t>ي</a:t>
            </a:r>
            <a:r>
              <a:rPr lang="en-GB" dirty="0">
                <a:latin typeface="Calibri" panose="020F0502020204030204" pitchFamily="34" charset="0"/>
                <a:cs typeface="Calibri" panose="020F0502020204030204" pitchFamily="34" charset="0"/>
              </a:rPr>
              <a:t> الرعاية </a:t>
            </a:r>
            <a:r>
              <a:rPr lang="en-GB" dirty="0" err="1">
                <a:latin typeface="Calibri" panose="020F0502020204030204" pitchFamily="34" charset="0"/>
                <a:cs typeface="Calibri" panose="020F0502020204030204" pitchFamily="34" charset="0"/>
              </a:rPr>
              <a:t>من</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لإجهاد</a:t>
            </a:r>
            <a:endParaRPr lang="en-BE"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9184ED7-157E-6AA3-8472-C6DA3C91F593}"/>
              </a:ext>
            </a:extLst>
          </p:cNvPr>
          <p:cNvSpPr txBox="1"/>
          <p:nvPr/>
        </p:nvSpPr>
        <p:spPr>
          <a:xfrm>
            <a:off x="5772115" y="2393344"/>
            <a:ext cx="5257800" cy="461665"/>
          </a:xfrm>
          <a:prstGeom prst="rect">
            <a:avLst/>
          </a:prstGeom>
          <a:noFill/>
        </p:spPr>
        <p:txBody>
          <a:bodyPr wrap="square" rtlCol="0">
            <a:spAutoFit/>
          </a:bodyPr>
          <a:lstStyle/>
          <a:p>
            <a:pPr marL="0" indent="0" algn="ctr" rtl="1">
              <a:buFont typeface="Wingdings" panose="05000000000000000000" pitchFamily="2" charset="2"/>
              <a:buNone/>
            </a:pPr>
            <a:r>
              <a:rPr lang="ar-SA" sz="2400" dirty="0">
                <a:latin typeface="Calibri" panose="020F0502020204030204" pitchFamily="34" charset="0"/>
                <a:cs typeface="Calibri" panose="020F0502020204030204" pitchFamily="34" charset="0"/>
              </a:rPr>
              <a:t>إجهاد</a:t>
            </a:r>
            <a:r>
              <a:rPr lang="en-GB" sz="2400" dirty="0">
                <a:latin typeface="Calibri" panose="020F0502020204030204" pitchFamily="34" charset="0"/>
                <a:cs typeface="Calibri" panose="020F0502020204030204" pitchFamily="34" charset="0"/>
              </a:rPr>
              <a:t> الوالدين أو مقدمي الرعاية</a:t>
            </a:r>
          </a:p>
        </p:txBody>
      </p:sp>
      <p:sp>
        <p:nvSpPr>
          <p:cNvPr id="4" name="TextBox 3">
            <a:extLst>
              <a:ext uri="{FF2B5EF4-FFF2-40B4-BE49-F238E27FC236}">
                <a16:creationId xmlns:a16="http://schemas.microsoft.com/office/drawing/2014/main" id="{1E9C7FEB-3FE4-596F-8CD2-1EAA480B411A}"/>
              </a:ext>
            </a:extLst>
          </p:cNvPr>
          <p:cNvSpPr txBox="1"/>
          <p:nvPr/>
        </p:nvSpPr>
        <p:spPr>
          <a:xfrm>
            <a:off x="954339" y="4459712"/>
            <a:ext cx="4019550" cy="523220"/>
          </a:xfrm>
          <a:prstGeom prst="rect">
            <a:avLst/>
          </a:prstGeom>
          <a:noFill/>
        </p:spPr>
        <p:txBody>
          <a:bodyPr wrap="square" rtlCol="0">
            <a:spAutoFit/>
          </a:bodyPr>
          <a:lstStyle/>
          <a:p>
            <a:pPr marL="0" indent="0" algn="r" rtl="1">
              <a:buFont typeface="Wingdings" panose="05000000000000000000" pitchFamily="2" charset="2"/>
              <a:buNone/>
            </a:pPr>
            <a:r>
              <a:rPr lang="en-US" sz="2800" b="1" dirty="0">
                <a:effectLst/>
                <a:latin typeface="Calibri" panose="020F0502020204030204" pitchFamily="34" charset="0"/>
                <a:cs typeface="Calibri" panose="020F0502020204030204" pitchFamily="34" charset="0"/>
              </a:rPr>
              <a:t>يمتص الأطفال مشاعر والديهم</a:t>
            </a:r>
            <a:endParaRPr lang="en-GB" sz="3600" b="1" dirty="0">
              <a:latin typeface="Calibri" panose="020F0502020204030204" pitchFamily="34" charset="0"/>
              <a:cs typeface="Calibri" panose="020F0502020204030204" pitchFamily="34" charset="0"/>
            </a:endParaRPr>
          </a:p>
        </p:txBody>
      </p:sp>
      <p:grpSp>
        <p:nvGrpSpPr>
          <p:cNvPr id="21" name="Group 20">
            <a:extLst>
              <a:ext uri="{FF2B5EF4-FFF2-40B4-BE49-F238E27FC236}">
                <a16:creationId xmlns:a16="http://schemas.microsoft.com/office/drawing/2014/main" id="{A6306DA6-A98A-6618-E227-2DEEFDCB37BE}"/>
              </a:ext>
            </a:extLst>
          </p:cNvPr>
          <p:cNvGrpSpPr/>
          <p:nvPr/>
        </p:nvGrpSpPr>
        <p:grpSpPr>
          <a:xfrm>
            <a:off x="1582193" y="2218034"/>
            <a:ext cx="2763842" cy="1747328"/>
            <a:chOff x="1807246" y="2222206"/>
            <a:chExt cx="2763842" cy="1747328"/>
          </a:xfrm>
        </p:grpSpPr>
        <p:sp>
          <p:nvSpPr>
            <p:cNvPr id="20" name="Rectangle: Rounded Corners 19">
              <a:extLst>
                <a:ext uri="{FF2B5EF4-FFF2-40B4-BE49-F238E27FC236}">
                  <a16:creationId xmlns:a16="http://schemas.microsoft.com/office/drawing/2014/main" id="{5576FBF7-572D-E979-9FED-DBEE1DE2A13E}"/>
                </a:ext>
              </a:extLst>
            </p:cNvPr>
            <p:cNvSpPr/>
            <p:nvPr/>
          </p:nvSpPr>
          <p:spPr>
            <a:xfrm rot="731057">
              <a:off x="1923138" y="2459182"/>
              <a:ext cx="2647950" cy="151035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Rectangle: Rounded Corners 6">
              <a:extLst>
                <a:ext uri="{FF2B5EF4-FFF2-40B4-BE49-F238E27FC236}">
                  <a16:creationId xmlns:a16="http://schemas.microsoft.com/office/drawing/2014/main" id="{53E65FDB-63DE-86C7-8FA9-5D3F407CB045}"/>
                </a:ext>
              </a:extLst>
            </p:cNvPr>
            <p:cNvSpPr/>
            <p:nvPr/>
          </p:nvSpPr>
          <p:spPr>
            <a:xfrm rot="731057">
              <a:off x="1807246" y="2222206"/>
              <a:ext cx="2647950" cy="1510352"/>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CA9A0BD5-07A9-F514-6AE1-120D8653154B}"/>
                </a:ext>
              </a:extLst>
            </p:cNvPr>
            <p:cNvSpPr/>
            <p:nvPr/>
          </p:nvSpPr>
          <p:spPr>
            <a:xfrm>
              <a:off x="2171700" y="2260600"/>
              <a:ext cx="127000" cy="127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8B9AD141-8087-547F-5F7B-7A86F9AA80D0}"/>
                </a:ext>
              </a:extLst>
            </p:cNvPr>
            <p:cNvSpPr/>
            <p:nvPr/>
          </p:nvSpPr>
          <p:spPr>
            <a:xfrm>
              <a:off x="2298699" y="2470149"/>
              <a:ext cx="218267" cy="21826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96AFE6F7-2E79-4D0F-FF88-4C51C80A6907}"/>
                </a:ext>
              </a:extLst>
            </p:cNvPr>
            <p:cNvSpPr/>
            <p:nvPr/>
          </p:nvSpPr>
          <p:spPr>
            <a:xfrm>
              <a:off x="3137980" y="2470149"/>
              <a:ext cx="218267" cy="21826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Oval 10">
              <a:extLst>
                <a:ext uri="{FF2B5EF4-FFF2-40B4-BE49-F238E27FC236}">
                  <a16:creationId xmlns:a16="http://schemas.microsoft.com/office/drawing/2014/main" id="{B669DDEB-BFD8-9DC7-7936-05440FB2051F}"/>
                </a:ext>
              </a:extLst>
            </p:cNvPr>
            <p:cNvSpPr/>
            <p:nvPr/>
          </p:nvSpPr>
          <p:spPr>
            <a:xfrm>
              <a:off x="2718881" y="2953165"/>
              <a:ext cx="157670" cy="15767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60171EB9-E05A-A234-AD31-228DD2821A17}"/>
                </a:ext>
              </a:extLst>
            </p:cNvPr>
            <p:cNvSpPr/>
            <p:nvPr/>
          </p:nvSpPr>
          <p:spPr>
            <a:xfrm>
              <a:off x="3277412" y="3271330"/>
              <a:ext cx="157670" cy="15767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1FBC7339-B7AF-D9BC-DA4C-4EA783328AB5}"/>
                </a:ext>
              </a:extLst>
            </p:cNvPr>
            <p:cNvSpPr/>
            <p:nvPr/>
          </p:nvSpPr>
          <p:spPr>
            <a:xfrm>
              <a:off x="2007783" y="2983835"/>
              <a:ext cx="127000" cy="127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Oval 13">
              <a:extLst>
                <a:ext uri="{FF2B5EF4-FFF2-40B4-BE49-F238E27FC236}">
                  <a16:creationId xmlns:a16="http://schemas.microsoft.com/office/drawing/2014/main" id="{A5B456AD-715C-8C08-1CC3-BED468F2E712}"/>
                </a:ext>
              </a:extLst>
            </p:cNvPr>
            <p:cNvSpPr/>
            <p:nvPr/>
          </p:nvSpPr>
          <p:spPr>
            <a:xfrm>
              <a:off x="3626931" y="2745862"/>
              <a:ext cx="157670" cy="15767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D9AF1A4D-DE06-A830-AD5F-A89D2477F8E5}"/>
                </a:ext>
              </a:extLst>
            </p:cNvPr>
            <p:cNvSpPr/>
            <p:nvPr/>
          </p:nvSpPr>
          <p:spPr>
            <a:xfrm>
              <a:off x="2718881" y="3350165"/>
              <a:ext cx="127000" cy="127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Oval 15">
              <a:extLst>
                <a:ext uri="{FF2B5EF4-FFF2-40B4-BE49-F238E27FC236}">
                  <a16:creationId xmlns:a16="http://schemas.microsoft.com/office/drawing/2014/main" id="{7D300A05-397B-3007-633D-F45FF8503833}"/>
                </a:ext>
              </a:extLst>
            </p:cNvPr>
            <p:cNvSpPr/>
            <p:nvPr/>
          </p:nvSpPr>
          <p:spPr>
            <a:xfrm>
              <a:off x="2845881" y="2400430"/>
              <a:ext cx="127000" cy="127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2D5FD085-27D3-D13C-9D90-FAF7491AF0D0}"/>
                </a:ext>
              </a:extLst>
            </p:cNvPr>
            <p:cNvSpPr/>
            <p:nvPr/>
          </p:nvSpPr>
          <p:spPr>
            <a:xfrm>
              <a:off x="4153581" y="2645870"/>
              <a:ext cx="157670" cy="15767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Oval 17">
              <a:extLst>
                <a:ext uri="{FF2B5EF4-FFF2-40B4-BE49-F238E27FC236}">
                  <a16:creationId xmlns:a16="http://schemas.microsoft.com/office/drawing/2014/main" id="{6636FCB0-3022-2386-62C7-23BC5EA48669}"/>
                </a:ext>
              </a:extLst>
            </p:cNvPr>
            <p:cNvSpPr/>
            <p:nvPr/>
          </p:nvSpPr>
          <p:spPr>
            <a:xfrm>
              <a:off x="3903093" y="3490420"/>
              <a:ext cx="157670" cy="15767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Oval 18">
              <a:extLst>
                <a:ext uri="{FF2B5EF4-FFF2-40B4-BE49-F238E27FC236}">
                  <a16:creationId xmlns:a16="http://schemas.microsoft.com/office/drawing/2014/main" id="{A24580B5-F8CC-C966-18C8-84BE44D8EACC}"/>
                </a:ext>
              </a:extLst>
            </p:cNvPr>
            <p:cNvSpPr/>
            <p:nvPr/>
          </p:nvSpPr>
          <p:spPr>
            <a:xfrm>
              <a:off x="3705766" y="3110835"/>
              <a:ext cx="218267" cy="21826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3" name="TextBox 22">
            <a:extLst>
              <a:ext uri="{FF2B5EF4-FFF2-40B4-BE49-F238E27FC236}">
                <a16:creationId xmlns:a16="http://schemas.microsoft.com/office/drawing/2014/main" id="{549CCA68-ACFC-4CC9-056C-9655BDCCCB13}"/>
              </a:ext>
            </a:extLst>
          </p:cNvPr>
          <p:cNvSpPr txBox="1"/>
          <p:nvPr/>
        </p:nvSpPr>
        <p:spPr>
          <a:xfrm>
            <a:off x="5772115" y="3730481"/>
            <a:ext cx="2628900" cy="1200329"/>
          </a:xfrm>
          <a:prstGeom prst="rect">
            <a:avLst/>
          </a:prstGeom>
          <a:noFill/>
        </p:spPr>
        <p:txBody>
          <a:bodyPr wrap="square">
            <a:spAutoFit/>
          </a:bodyPr>
          <a:lstStyle/>
          <a:p>
            <a:pPr algn="r" rtl="1"/>
            <a:r>
              <a:rPr lang="en-GB" sz="2400" dirty="0">
                <a:latin typeface="Calibri" panose="020F0502020204030204" pitchFamily="34" charset="0"/>
                <a:cs typeface="Calibri" panose="020F0502020204030204" pitchFamily="34" charset="0"/>
              </a:rPr>
              <a:t>تأثير سلبي </a:t>
            </a:r>
            <a:r>
              <a:rPr lang="en-GB" sz="2400" dirty="0" err="1">
                <a:latin typeface="Calibri" panose="020F0502020204030204" pitchFamily="34" charset="0"/>
                <a:cs typeface="Calibri" panose="020F0502020204030204" pitchFamily="34" charset="0"/>
              </a:rPr>
              <a:t>على</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رفاه</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الأطفال</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العاطفي</a:t>
            </a:r>
            <a:r>
              <a:rPr lang="en-GB" sz="2400" dirty="0">
                <a:latin typeface="Calibri" panose="020F0502020204030204" pitchFamily="34" charset="0"/>
                <a:cs typeface="Calibri" panose="020F0502020204030204" pitchFamily="34" charset="0"/>
              </a:rPr>
              <a:t> والمشاكل السلوكية</a:t>
            </a:r>
          </a:p>
        </p:txBody>
      </p:sp>
      <p:sp>
        <p:nvSpPr>
          <p:cNvPr id="24" name="TextBox 23">
            <a:extLst>
              <a:ext uri="{FF2B5EF4-FFF2-40B4-BE49-F238E27FC236}">
                <a16:creationId xmlns:a16="http://schemas.microsoft.com/office/drawing/2014/main" id="{943DC2F6-7D46-FA4F-C534-9EC50D3622E4}"/>
              </a:ext>
            </a:extLst>
          </p:cNvPr>
          <p:cNvSpPr txBox="1"/>
          <p:nvPr/>
        </p:nvSpPr>
        <p:spPr>
          <a:xfrm>
            <a:off x="8742285" y="3698158"/>
            <a:ext cx="2493951" cy="1569660"/>
          </a:xfrm>
          <a:prstGeom prst="rect">
            <a:avLst/>
          </a:prstGeom>
          <a:noFill/>
        </p:spPr>
        <p:txBody>
          <a:bodyPr wrap="square">
            <a:spAutoFit/>
          </a:bodyPr>
          <a:lstStyle/>
          <a:p>
            <a:pPr algn="r" rtl="1"/>
            <a:r>
              <a:rPr lang="en-GB" sz="2400" dirty="0">
                <a:latin typeface="Calibri" panose="020F0502020204030204" pitchFamily="34" charset="0"/>
                <a:cs typeface="Calibri" panose="020F0502020204030204" pitchFamily="34" charset="0"/>
              </a:rPr>
              <a:t>زيادة خطر </a:t>
            </a:r>
            <a:r>
              <a:rPr lang="en-GB" sz="2400" dirty="0" err="1">
                <a:latin typeface="Calibri" panose="020F0502020204030204" pitchFamily="34" charset="0"/>
                <a:cs typeface="Calibri" panose="020F0502020204030204" pitchFamily="34" charset="0"/>
              </a:rPr>
              <a:t>إصابة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a:t>
            </a:r>
            <a:r>
              <a:rPr lang="ar-SA" sz="2400" dirty="0">
                <a:latin typeface="Calibri" panose="020F0502020204030204" pitchFamily="34" charset="0"/>
                <a:cs typeface="Calibri" panose="020F0502020204030204" pitchFamily="34" charset="0"/>
              </a:rPr>
              <a:t>أطفال</a:t>
            </a:r>
            <a:r>
              <a:rPr lang="en-GB" sz="2400" dirty="0">
                <a:latin typeface="Calibri" panose="020F0502020204030204" pitchFamily="34" charset="0"/>
                <a:cs typeface="Calibri" panose="020F0502020204030204" pitchFamily="34" charset="0"/>
              </a:rPr>
              <a:t> بمشاكل </a:t>
            </a:r>
            <a:r>
              <a:rPr lang="en-GB" sz="2400" dirty="0" err="1">
                <a:latin typeface="Calibri" panose="020F0502020204030204" pitchFamily="34" charset="0"/>
                <a:cs typeface="Calibri" panose="020F0502020204030204" pitchFamily="34" charset="0"/>
              </a:rPr>
              <a:t>الصحة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a:t>
            </a:r>
            <a:r>
              <a:rPr lang="ar-SA" sz="2400" dirty="0">
                <a:latin typeface="Calibri" panose="020F0502020204030204" pitchFamily="34" charset="0"/>
                <a:cs typeface="Calibri" panose="020F0502020204030204" pitchFamily="34" charset="0"/>
              </a:rPr>
              <a:t>نفسية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الخاصة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به</a:t>
            </a:r>
            <a:r>
              <a:rPr lang="ar-SA" sz="2400" dirty="0" err="1">
                <a:latin typeface="Calibri" panose="020F0502020204030204" pitchFamily="34" charset="0"/>
                <a:cs typeface="Calibri" panose="020F0502020204030204" pitchFamily="34" charset="0"/>
              </a:rPr>
              <a:t>م</a:t>
            </a:r>
            <a:endParaRPr lang="en-GB" sz="2400" dirty="0">
              <a:latin typeface="Calibri" panose="020F0502020204030204" pitchFamily="34" charset="0"/>
              <a:cs typeface="Calibri" panose="020F0502020204030204" pitchFamily="34" charset="0"/>
            </a:endParaRPr>
          </a:p>
        </p:txBody>
      </p:sp>
      <p:cxnSp>
        <p:nvCxnSpPr>
          <p:cNvPr id="26" name="Connector: Curved 25">
            <a:extLst>
              <a:ext uri="{FF2B5EF4-FFF2-40B4-BE49-F238E27FC236}">
                <a16:creationId xmlns:a16="http://schemas.microsoft.com/office/drawing/2014/main" id="{56714611-EC62-80AF-C31C-7EEC357E5DD7}"/>
              </a:ext>
            </a:extLst>
          </p:cNvPr>
          <p:cNvCxnSpPr>
            <a:stCxn id="3" idx="2"/>
            <a:endCxn id="23" idx="0"/>
          </p:cNvCxnSpPr>
          <p:nvPr/>
        </p:nvCxnSpPr>
        <p:spPr>
          <a:xfrm rot="5400000">
            <a:off x="7306054" y="2635520"/>
            <a:ext cx="875472" cy="1314450"/>
          </a:xfrm>
          <a:prstGeom prst="curvedConnector3">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8AC0A020-54F3-01F2-0DED-C98D90A7CC53}"/>
              </a:ext>
            </a:extLst>
          </p:cNvPr>
          <p:cNvCxnSpPr>
            <a:stCxn id="3" idx="2"/>
            <a:endCxn id="24" idx="0"/>
          </p:cNvCxnSpPr>
          <p:nvPr/>
        </p:nvCxnSpPr>
        <p:spPr>
          <a:xfrm rot="16200000" flipH="1">
            <a:off x="8773564" y="2482460"/>
            <a:ext cx="843149" cy="1588246"/>
          </a:xfrm>
          <a:prstGeom prst="curvedConnector3">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27572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C3305779-3597-84D3-1851-5C6B8C32DF0B}"/>
              </a:ext>
            </a:extLst>
          </p:cNvPr>
          <p:cNvSpPr txBox="1">
            <a:spLocks/>
          </p:cNvSpPr>
          <p:nvPr/>
        </p:nvSpPr>
        <p:spPr>
          <a:xfrm>
            <a:off x="4370229" y="2391117"/>
            <a:ext cx="5915913" cy="2075766"/>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3595684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401F-3D37-49FB-A426-4EBE8127118E}"/>
              </a:ext>
            </a:extLst>
          </p:cNvPr>
          <p:cNvSpPr>
            <a:spLocks noGrp="1"/>
          </p:cNvSpPr>
          <p:nvPr>
            <p:ph type="title"/>
          </p:nvPr>
        </p:nvSpPr>
        <p:spPr/>
        <p:txBody>
          <a:bodyPr>
            <a:normAutofit/>
          </a:bodyPr>
          <a:lstStyle/>
          <a:p>
            <a:pPr rtl="1"/>
            <a:r>
              <a:rPr lang="en-CA" dirty="0">
                <a:latin typeface="Calibri" panose="020F0502020204030204" pitchFamily="34" charset="0"/>
                <a:cs typeface="Calibri" panose="020F0502020204030204" pitchFamily="34" charset="0"/>
              </a:rPr>
              <a:t>نقاط التعلم الأساسية</a:t>
            </a:r>
          </a:p>
        </p:txBody>
      </p:sp>
      <p:sp>
        <p:nvSpPr>
          <p:cNvPr id="31" name="TextBox 30">
            <a:extLst>
              <a:ext uri="{FF2B5EF4-FFF2-40B4-BE49-F238E27FC236}">
                <a16:creationId xmlns:a16="http://schemas.microsoft.com/office/drawing/2014/main" id="{31CBB58F-5083-4801-92DA-7B1226B29307}"/>
              </a:ext>
            </a:extLst>
          </p:cNvPr>
          <p:cNvSpPr txBox="1"/>
          <p:nvPr/>
        </p:nvSpPr>
        <p:spPr>
          <a:xfrm>
            <a:off x="999440" y="3819443"/>
            <a:ext cx="3054276" cy="1015663"/>
          </a:xfrm>
          <a:prstGeom prst="rect">
            <a:avLst/>
          </a:prstGeom>
          <a:noFill/>
        </p:spPr>
        <p:txBody>
          <a:bodyPr wrap="square">
            <a:spAutoFit/>
          </a:bodyPr>
          <a:lstStyle/>
          <a:p>
            <a:pPr algn="ctr" rtl="1"/>
            <a:r>
              <a:rPr lang="en-US" sz="2000" dirty="0">
                <a:effectLst/>
                <a:latin typeface="Calibri" panose="020F0502020204030204" pitchFamily="34" charset="0"/>
                <a:ea typeface="Calibri" panose="020F0502020204030204" pitchFamily="34" charset="0"/>
                <a:cs typeface="Calibri" panose="020F0502020204030204" pitchFamily="34" charset="0"/>
              </a:rPr>
              <a:t>يمكن أن تؤثر حالات الطوارئ بشدة على </a:t>
            </a:r>
            <a:r>
              <a:rPr lang="en-US" sz="2000" dirty="0" err="1">
                <a:effectLst/>
                <a:latin typeface="Calibri" panose="020F0502020204030204" pitchFamily="34" charset="0"/>
                <a:ea typeface="Calibri" panose="020F0502020204030204" pitchFamily="34" charset="0"/>
                <a:cs typeface="Calibri" panose="020F0502020204030204" pitchFamily="34" charset="0"/>
              </a:rPr>
              <a:t>الصحة</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ال</a:t>
            </a:r>
            <a:r>
              <a:rPr lang="ar-SA" sz="2000" dirty="0">
                <a:effectLst/>
                <a:latin typeface="Calibri" panose="020F0502020204030204" pitchFamily="34" charset="0"/>
                <a:ea typeface="Calibri" panose="020F0502020204030204" pitchFamily="34" charset="0"/>
                <a:cs typeface="Calibri" panose="020F0502020204030204" pitchFamily="34" charset="0"/>
              </a:rPr>
              <a:t>نفس</a:t>
            </a:r>
            <a:r>
              <a:rPr lang="en-US" sz="2000" dirty="0" err="1">
                <a:effectLst/>
                <a:latin typeface="Calibri" panose="020F0502020204030204" pitchFamily="34" charset="0"/>
                <a:ea typeface="Calibri" panose="020F0502020204030204" pitchFamily="34" charset="0"/>
                <a:cs typeface="Calibri" panose="020F0502020204030204" pitchFamily="34" charset="0"/>
              </a:rPr>
              <a:t>ية</a:t>
            </a:r>
            <a:r>
              <a:rPr lang="en-US" sz="2000" dirty="0">
                <a:effectLst/>
                <a:latin typeface="Calibri" panose="020F0502020204030204" pitchFamily="34" charset="0"/>
                <a:ea typeface="Calibri" panose="020F0502020204030204" pitchFamily="34" charset="0"/>
                <a:cs typeface="Calibri" panose="020F0502020204030204" pitchFamily="34" charset="0"/>
              </a:rPr>
              <a:t> للطفل وعلى الأداء </a:t>
            </a:r>
            <a:r>
              <a:rPr lang="en-US" sz="2000" dirty="0" err="1">
                <a:effectLst/>
                <a:latin typeface="Calibri" panose="020F0502020204030204" pitchFamily="34" charset="0"/>
                <a:ea typeface="Calibri" panose="020F0502020204030204" pitchFamily="34" charset="0"/>
                <a:cs typeface="Calibri" panose="020F0502020204030204" pitchFamily="34" charset="0"/>
              </a:rPr>
              <a:t>النفسي</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الاجتماعي</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21B82F7A-E10B-497D-B56D-CBA9C3B90431}"/>
              </a:ext>
            </a:extLst>
          </p:cNvPr>
          <p:cNvSpPr txBox="1"/>
          <p:nvPr/>
        </p:nvSpPr>
        <p:spPr>
          <a:xfrm>
            <a:off x="4659750" y="3819443"/>
            <a:ext cx="3054276" cy="1385636"/>
          </a:xfrm>
          <a:prstGeom prst="rect">
            <a:avLst/>
          </a:prstGeom>
          <a:noFill/>
        </p:spPr>
        <p:txBody>
          <a:bodyPr wrap="square">
            <a:spAutoFit/>
          </a:bodyPr>
          <a:lstStyle/>
          <a:p>
            <a:pPr lvl="0" algn="ctr" rtl="1">
              <a:lnSpc>
                <a:spcPct val="107000"/>
              </a:lnSpc>
            </a:pPr>
            <a:r>
              <a:rPr lang="en-US" sz="2000" dirty="0">
                <a:effectLst/>
                <a:latin typeface="Calibri" panose="020F0502020204030204" pitchFamily="34" charset="0"/>
                <a:ea typeface="Calibri" panose="020F0502020204030204" pitchFamily="34" charset="0"/>
                <a:cs typeface="Calibri" panose="020F0502020204030204" pitchFamily="34" charset="0"/>
              </a:rPr>
              <a:t>يوضح </a:t>
            </a:r>
            <a:r>
              <a:rPr lang="en-US" sz="2000" dirty="0" err="1">
                <a:effectLst/>
                <a:latin typeface="Calibri" panose="020F0502020204030204" pitchFamily="34" charset="0"/>
                <a:ea typeface="Calibri" panose="020F0502020204030204" pitchFamily="34" charset="0"/>
                <a:cs typeface="Calibri" panose="020F0502020204030204" pitchFamily="34" charset="0"/>
              </a:rPr>
              <a:t>هرم</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الصحة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والدعم</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الاجتماعي</a:t>
            </a:r>
            <a:r>
              <a:rPr lang="en-US" sz="2000" dirty="0">
                <a:effectLst/>
                <a:latin typeface="Calibri" panose="020F0502020204030204" pitchFamily="34" charset="0"/>
                <a:ea typeface="Calibri" panose="020F0502020204030204" pitchFamily="34" charset="0"/>
                <a:cs typeface="Calibri" panose="020F0502020204030204" pitchFamily="34" charset="0"/>
              </a:rPr>
              <a:t> الطبقات المختلفة لاحتياجات الصحة النفسية والدعم النفسي الاجتماعي</a:t>
            </a:r>
          </a:p>
        </p:txBody>
      </p:sp>
      <p:sp>
        <p:nvSpPr>
          <p:cNvPr id="33" name="TextBox 32">
            <a:extLst>
              <a:ext uri="{FF2B5EF4-FFF2-40B4-BE49-F238E27FC236}">
                <a16:creationId xmlns:a16="http://schemas.microsoft.com/office/drawing/2014/main" id="{23E8062D-8454-4777-8880-7AC61A21B5C8}"/>
              </a:ext>
            </a:extLst>
          </p:cNvPr>
          <p:cNvSpPr txBox="1"/>
          <p:nvPr/>
        </p:nvSpPr>
        <p:spPr>
          <a:xfrm>
            <a:off x="8321181" y="3819443"/>
            <a:ext cx="3032619" cy="1385636"/>
          </a:xfrm>
          <a:prstGeom prst="rect">
            <a:avLst/>
          </a:prstGeom>
          <a:noFill/>
        </p:spPr>
        <p:txBody>
          <a:bodyPr wrap="square">
            <a:spAutoFit/>
          </a:bodyPr>
          <a:lstStyle/>
          <a:p>
            <a:pPr lvl="0" algn="ctr" rtl="1">
              <a:lnSpc>
                <a:spcPct val="107000"/>
              </a:lnSpc>
              <a:spcAft>
                <a:spcPts val="800"/>
              </a:spcAft>
            </a:pPr>
            <a:r>
              <a:rPr lang="en-US" sz="2000" dirty="0">
                <a:effectLst/>
                <a:latin typeface="Calibri" panose="020F0502020204030204" pitchFamily="34" charset="0"/>
                <a:ea typeface="Calibri" panose="020F0502020204030204" pitchFamily="34" charset="0"/>
                <a:cs typeface="Calibri" panose="020F0502020204030204" pitchFamily="34" charset="0"/>
              </a:rPr>
              <a:t>يمكن </a:t>
            </a:r>
            <a:r>
              <a:rPr lang="en-US" sz="2000" dirty="0" err="1">
                <a:effectLst/>
                <a:latin typeface="Calibri" panose="020F0502020204030204" pitchFamily="34" charset="0"/>
                <a:ea typeface="Calibri" panose="020F0502020204030204" pitchFamily="34" charset="0"/>
                <a:cs typeface="Calibri" panose="020F0502020204030204" pitchFamily="34" charset="0"/>
              </a:rPr>
              <a:t>أن</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يلعب</a:t>
            </a:r>
            <a:r>
              <a:rPr lang="ar-SA" sz="2000" dirty="0">
                <a:latin typeface="Calibri" panose="020F0502020204030204" pitchFamily="34" charset="0"/>
                <a:ea typeface="Calibri" panose="020F0502020204030204" pitchFamily="34" charset="0"/>
                <a:cs typeface="Calibri" panose="020F0502020204030204" pitchFamily="34" charset="0"/>
              </a:rPr>
              <a:t> أخصائي الحالة </a:t>
            </a:r>
            <a:r>
              <a:rPr lang="en-US" sz="2000" dirty="0" err="1">
                <a:effectLst/>
                <a:latin typeface="Calibri" panose="020F0502020204030204" pitchFamily="34" charset="0"/>
                <a:ea typeface="Calibri" panose="020F0502020204030204" pitchFamily="34" charset="0"/>
                <a:cs typeface="Calibri" panose="020F0502020204030204" pitchFamily="34" charset="0"/>
              </a:rPr>
              <a:t>دورًا</a:t>
            </a:r>
            <a:r>
              <a:rPr lang="en-US" sz="2000" dirty="0">
                <a:effectLst/>
                <a:latin typeface="Calibri" panose="020F0502020204030204" pitchFamily="34" charset="0"/>
                <a:ea typeface="Calibri" panose="020F0502020204030204" pitchFamily="34" charset="0"/>
                <a:cs typeface="Calibri" panose="020F0502020204030204" pitchFamily="34" charset="0"/>
              </a:rPr>
              <a:t> في الاستجابة لاحتياجات الصحة النفسية والدعم النفسي الاجتماعي المختلفة</a:t>
            </a:r>
          </a:p>
        </p:txBody>
      </p:sp>
      <p:sp>
        <p:nvSpPr>
          <p:cNvPr id="34" name="5-Point Star 5">
            <a:extLst>
              <a:ext uri="{FF2B5EF4-FFF2-40B4-BE49-F238E27FC236}">
                <a16:creationId xmlns:a16="http://schemas.microsoft.com/office/drawing/2014/main" id="{ECAC8C23-BF90-4E64-B2A2-0921CEE866DC}"/>
              </a:ext>
            </a:extLst>
          </p:cNvPr>
          <p:cNvSpPr/>
          <p:nvPr/>
        </p:nvSpPr>
        <p:spPr>
          <a:xfrm>
            <a:off x="2000798" y="2201014"/>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5" name="5-Point Star 5">
            <a:extLst>
              <a:ext uri="{FF2B5EF4-FFF2-40B4-BE49-F238E27FC236}">
                <a16:creationId xmlns:a16="http://schemas.microsoft.com/office/drawing/2014/main" id="{581CC547-B3A8-4A6D-8027-E2FFDDDD151A}"/>
              </a:ext>
            </a:extLst>
          </p:cNvPr>
          <p:cNvSpPr/>
          <p:nvPr/>
        </p:nvSpPr>
        <p:spPr>
          <a:xfrm>
            <a:off x="5661108" y="2201014"/>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6" name="5-Point Star 5">
            <a:extLst>
              <a:ext uri="{FF2B5EF4-FFF2-40B4-BE49-F238E27FC236}">
                <a16:creationId xmlns:a16="http://schemas.microsoft.com/office/drawing/2014/main" id="{AD2A2615-1B05-4976-9B65-4FFF4AF85A3F}"/>
              </a:ext>
            </a:extLst>
          </p:cNvPr>
          <p:cNvSpPr/>
          <p:nvPr/>
        </p:nvSpPr>
        <p:spPr>
          <a:xfrm>
            <a:off x="9311711" y="2201014"/>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55453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76" name="TextBox 75">
            <a:extLst>
              <a:ext uri="{FF2B5EF4-FFF2-40B4-BE49-F238E27FC236}">
                <a16:creationId xmlns:a16="http://schemas.microsoft.com/office/drawing/2014/main" id="{59AD579E-F259-4576-99FA-4DBE2359AF3E}"/>
              </a:ext>
            </a:extLst>
          </p:cNvPr>
          <p:cNvSpPr txBox="1"/>
          <p:nvPr/>
        </p:nvSpPr>
        <p:spPr>
          <a:xfrm>
            <a:off x="8559745" y="2804819"/>
            <a:ext cx="2862562" cy="336631"/>
          </a:xfrm>
          <a:prstGeom prst="rect">
            <a:avLst/>
          </a:prstGeom>
          <a:noFill/>
        </p:spPr>
        <p:txBody>
          <a:bodyPr wrap="square" lIns="91440" tIns="45720" rIns="91440" bIns="45720" anchor="t">
            <a:spAutoFit/>
          </a:bodyPr>
          <a:lstStyle/>
          <a:p>
            <a:pPr algn="r" rtl="1">
              <a:lnSpc>
                <a:spcPct val="107000"/>
              </a:lnSpc>
            </a:pPr>
            <a:endParaRPr lang="en-US" sz="16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Title 72">
            <a:extLst>
              <a:ext uri="{FF2B5EF4-FFF2-40B4-BE49-F238E27FC236}">
                <a16:creationId xmlns:a16="http://schemas.microsoft.com/office/drawing/2014/main" id="{0301147A-8F4D-D3FC-DC8B-DE5092BB9C65}"/>
              </a:ext>
            </a:extLst>
          </p:cNvPr>
          <p:cNvSpPr txBox="1">
            <a:spLocks/>
          </p:cNvSpPr>
          <p:nvPr/>
        </p:nvSpPr>
        <p:spPr>
          <a:xfrm>
            <a:off x="913118" y="1634246"/>
            <a:ext cx="10126172" cy="3321392"/>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3000" b="1" dirty="0" err="1">
                <a:solidFill>
                  <a:schemeClr val="bg1"/>
                </a:solidFill>
                <a:latin typeface="Calibri" panose="020F0502020204030204" pitchFamily="34" charset="0"/>
                <a:cs typeface="Calibri" panose="020F0502020204030204" pitchFamily="34" charset="0"/>
              </a:rPr>
              <a:t>الجلسة</a:t>
            </a:r>
            <a:r>
              <a:rPr lang="en-CA" sz="3000" b="1" dirty="0">
                <a:solidFill>
                  <a:schemeClr val="bg1"/>
                </a:solidFill>
                <a:latin typeface="Calibri" panose="020F0502020204030204" pitchFamily="34" charset="0"/>
                <a:cs typeface="Calibri" panose="020F0502020204030204" pitchFamily="34" charset="0"/>
              </a:rPr>
              <a:t> </a:t>
            </a:r>
            <a:r>
              <a:rPr lang="ar-SA" sz="3000" b="1" dirty="0">
                <a:solidFill>
                  <a:schemeClr val="bg1"/>
                </a:solidFill>
                <a:latin typeface="Calibri" panose="020F0502020204030204" pitchFamily="34" charset="0"/>
                <a:cs typeface="Calibri" panose="020F0502020204030204" pitchFamily="34" charset="0"/>
              </a:rPr>
              <a:t>٤</a:t>
            </a:r>
            <a:endParaRPr lang="en-CA" sz="3000" b="1" dirty="0">
              <a:solidFill>
                <a:schemeClr val="bg1"/>
              </a:solidFill>
              <a:latin typeface="Calibri" panose="020F0502020204030204" pitchFamily="34" charset="0"/>
              <a:cs typeface="Calibri" panose="020F0502020204030204" pitchFamily="34" charset="0"/>
            </a:endParaRPr>
          </a:p>
          <a:p>
            <a:pPr algn="r" rtl="1"/>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ما هي مهارات الصحة النفسية والدعم النفسي الاجتماعي؟</a:t>
            </a:r>
          </a:p>
        </p:txBody>
      </p:sp>
    </p:spTree>
    <p:extLst>
      <p:ext uri="{BB962C8B-B14F-4D97-AF65-F5344CB8AC3E}">
        <p14:creationId xmlns:p14="http://schemas.microsoft.com/office/powerpoint/2010/main" val="3089530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مناقشة جماعية</a:t>
            </a:r>
            <a:endParaRPr lang="en-BE"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D93D22D-FB97-0F71-EDA9-70C82D549C62}"/>
              </a:ext>
            </a:extLst>
          </p:cNvPr>
          <p:cNvSpPr/>
          <p:nvPr/>
        </p:nvSpPr>
        <p:spPr>
          <a:xfrm>
            <a:off x="5361598" y="1566849"/>
            <a:ext cx="5754114"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rtl="1"/>
            <a:r>
              <a:rPr lang="en-GB" sz="4000" b="1" dirty="0" err="1">
                <a:solidFill>
                  <a:schemeClr val="tx1"/>
                </a:solidFill>
                <a:latin typeface="Calibri" panose="020F0502020204030204" pitchFamily="34" charset="0"/>
                <a:cs typeface="Calibri" panose="020F0502020204030204" pitchFamily="34" charset="0"/>
              </a:rPr>
              <a:t>ما</a:t>
            </a:r>
            <a:r>
              <a:rPr lang="ar-SA" sz="4000" b="1" dirty="0">
                <a:solidFill>
                  <a:schemeClr val="tx1"/>
                </a:solidFill>
                <a:latin typeface="Calibri" panose="020F0502020204030204" pitchFamily="34" charset="0"/>
                <a:cs typeface="Calibri" panose="020F0502020204030204" pitchFamily="34" charset="0"/>
              </a:rPr>
              <a:t> هي</a:t>
            </a:r>
            <a:r>
              <a:rPr lang="en-GB" sz="4000" b="1" dirty="0">
                <a:solidFill>
                  <a:schemeClr val="tx1"/>
                </a:solidFill>
                <a:latin typeface="Calibri" panose="020F0502020204030204" pitchFamily="34" charset="0"/>
                <a:cs typeface="Calibri" panose="020F0502020204030204" pitchFamily="34" charset="0"/>
              </a:rPr>
              <a:t> المهارات التي تحتاج لاستخدامها عند تقديم الصحة النفسية والدعم النفسي الاجتماعي؟</a:t>
            </a:r>
            <a:endParaRPr lang="en-BE" sz="4000" b="1" dirty="0">
              <a:solidFill>
                <a:schemeClr val="tx1"/>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1221855" y="2089588"/>
            <a:ext cx="3415887" cy="2678824"/>
            <a:chOff x="1117683" y="2194390"/>
            <a:chExt cx="3415887" cy="2678824"/>
          </a:xfrm>
          <a:solidFill>
            <a:schemeClr val="accent4">
              <a:lumMod val="60000"/>
              <a:lumOff val="40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24813028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AA47-DE1A-7FE9-6C7F-99D6C5661C35}"/>
              </a:ext>
            </a:extLst>
          </p:cNvPr>
          <p:cNvSpPr>
            <a:spLocks noGrp="1"/>
          </p:cNvSpPr>
          <p:nvPr>
            <p:ph type="title"/>
          </p:nvPr>
        </p:nvSpPr>
        <p:spPr/>
        <p:txBody>
          <a:bodyPr/>
          <a:lstStyle/>
          <a:p>
            <a:pPr rtl="1"/>
            <a:r>
              <a:rPr lang="en-GB" dirty="0" err="1">
                <a:solidFill>
                  <a:schemeClr val="accent4">
                    <a:lumMod val="75000"/>
                  </a:schemeClr>
                </a:solidFill>
              </a:rPr>
              <a:t>مجموعات</a:t>
            </a:r>
            <a:r>
              <a:rPr lang="en-GB" dirty="0">
                <a:solidFill>
                  <a:schemeClr val="accent4">
                    <a:lumMod val="75000"/>
                  </a:schemeClr>
                </a:solidFill>
              </a:rPr>
              <a:t> </a:t>
            </a:r>
            <a:r>
              <a:rPr lang="en-GB" dirty="0" err="1">
                <a:solidFill>
                  <a:schemeClr val="accent4">
                    <a:lumMod val="75000"/>
                  </a:schemeClr>
                </a:solidFill>
              </a:rPr>
              <a:t>مهارات</a:t>
            </a:r>
            <a:r>
              <a:rPr lang="ar-SA" dirty="0">
                <a:solidFill>
                  <a:schemeClr val="accent4">
                    <a:lumMod val="75000"/>
                  </a:schemeClr>
                </a:solidFill>
              </a:rPr>
              <a:t> </a:t>
            </a:r>
            <a:r>
              <a:rPr lang="en-US" sz="3200" dirty="0" err="1">
                <a:solidFill>
                  <a:schemeClr val="accent4">
                    <a:lumMod val="75000"/>
                  </a:schemeClr>
                </a:solidFill>
                <a:latin typeface="Calibri" panose="020F0502020204030204" pitchFamily="34" charset="0"/>
                <a:cs typeface="Calibri" panose="020F0502020204030204" pitchFamily="34" charset="0"/>
              </a:rPr>
              <a:t>الصحة</a:t>
            </a:r>
            <a:r>
              <a:rPr lang="en-US" sz="3200" dirty="0">
                <a:solidFill>
                  <a:schemeClr val="accent4">
                    <a:lumMod val="75000"/>
                  </a:schemeClr>
                </a:solidFill>
                <a:latin typeface="Calibri" panose="020F0502020204030204" pitchFamily="34" charset="0"/>
                <a:cs typeface="Calibri" panose="020F0502020204030204" pitchFamily="34" charset="0"/>
              </a:rPr>
              <a:t> </a:t>
            </a:r>
            <a:r>
              <a:rPr lang="en-US" sz="3200" dirty="0" err="1">
                <a:solidFill>
                  <a:schemeClr val="accent4">
                    <a:lumMod val="75000"/>
                  </a:schemeClr>
                </a:solidFill>
                <a:latin typeface="Calibri" panose="020F0502020204030204" pitchFamily="34" charset="0"/>
                <a:cs typeface="Calibri" panose="020F0502020204030204" pitchFamily="34" charset="0"/>
              </a:rPr>
              <a:t>النفسية</a:t>
            </a:r>
            <a:r>
              <a:rPr lang="en-US" sz="3200" dirty="0">
                <a:solidFill>
                  <a:schemeClr val="accent4">
                    <a:lumMod val="75000"/>
                  </a:schemeClr>
                </a:solidFill>
                <a:latin typeface="Calibri" panose="020F0502020204030204" pitchFamily="34" charset="0"/>
                <a:cs typeface="Calibri" panose="020F0502020204030204" pitchFamily="34" charset="0"/>
              </a:rPr>
              <a:t> </a:t>
            </a:r>
            <a:r>
              <a:rPr lang="en-US" sz="3200" dirty="0" err="1">
                <a:solidFill>
                  <a:schemeClr val="accent4">
                    <a:lumMod val="75000"/>
                  </a:schemeClr>
                </a:solidFill>
                <a:latin typeface="Calibri" panose="020F0502020204030204" pitchFamily="34" charset="0"/>
                <a:cs typeface="Calibri" panose="020F0502020204030204" pitchFamily="34" charset="0"/>
              </a:rPr>
              <a:t>والدعم</a:t>
            </a:r>
            <a:r>
              <a:rPr lang="en-US" sz="3200" dirty="0">
                <a:solidFill>
                  <a:schemeClr val="accent4">
                    <a:lumMod val="75000"/>
                  </a:schemeClr>
                </a:solidFill>
                <a:latin typeface="Calibri" panose="020F0502020204030204" pitchFamily="34" charset="0"/>
                <a:cs typeface="Calibri" panose="020F0502020204030204" pitchFamily="34" charset="0"/>
              </a:rPr>
              <a:t> </a:t>
            </a:r>
            <a:r>
              <a:rPr lang="en-US" sz="3200" dirty="0" err="1">
                <a:solidFill>
                  <a:schemeClr val="accent4">
                    <a:lumMod val="75000"/>
                  </a:schemeClr>
                </a:solidFill>
                <a:latin typeface="Calibri" panose="020F0502020204030204" pitchFamily="34" charset="0"/>
                <a:cs typeface="Calibri" panose="020F0502020204030204" pitchFamily="34" charset="0"/>
              </a:rPr>
              <a:t>النفسي</a:t>
            </a:r>
            <a:r>
              <a:rPr lang="en-US" sz="3200" dirty="0">
                <a:solidFill>
                  <a:schemeClr val="accent4">
                    <a:lumMod val="75000"/>
                  </a:schemeClr>
                </a:solidFill>
                <a:latin typeface="Calibri" panose="020F0502020204030204" pitchFamily="34" charset="0"/>
                <a:cs typeface="Calibri" panose="020F0502020204030204" pitchFamily="34" charset="0"/>
              </a:rPr>
              <a:t> </a:t>
            </a:r>
            <a:r>
              <a:rPr lang="en-US" sz="3200" dirty="0" err="1">
                <a:solidFill>
                  <a:schemeClr val="accent4">
                    <a:lumMod val="75000"/>
                  </a:schemeClr>
                </a:solidFill>
                <a:latin typeface="Calibri" panose="020F0502020204030204" pitchFamily="34" charset="0"/>
                <a:cs typeface="Calibri" panose="020F0502020204030204" pitchFamily="34" charset="0"/>
              </a:rPr>
              <a:t>الاجتماعي</a:t>
            </a:r>
            <a:endParaRPr lang="en-BE" dirty="0">
              <a:solidFill>
                <a:schemeClr val="accent4">
                  <a:lumMod val="75000"/>
                </a:schemeClr>
              </a:solidFill>
            </a:endParaRPr>
          </a:p>
        </p:txBody>
      </p:sp>
      <p:sp>
        <p:nvSpPr>
          <p:cNvPr id="3" name="TextBox 2">
            <a:extLst>
              <a:ext uri="{FF2B5EF4-FFF2-40B4-BE49-F238E27FC236}">
                <a16:creationId xmlns:a16="http://schemas.microsoft.com/office/drawing/2014/main" id="{F7B8EB76-3343-B358-4E14-2003E4493BD8}"/>
              </a:ext>
            </a:extLst>
          </p:cNvPr>
          <p:cNvSpPr txBox="1"/>
          <p:nvPr/>
        </p:nvSpPr>
        <p:spPr>
          <a:xfrm>
            <a:off x="514815" y="3105132"/>
            <a:ext cx="2658434" cy="1708160"/>
          </a:xfrm>
          <a:prstGeom prst="rect">
            <a:avLst/>
          </a:prstGeom>
          <a:noFill/>
        </p:spPr>
        <p:txBody>
          <a:bodyPr wrap="square">
            <a:spAutoFit/>
          </a:bodyPr>
          <a:lstStyle/>
          <a:p>
            <a:pPr algn="r" rtl="1">
              <a:spcAft>
                <a:spcPts val="600"/>
              </a:spcAft>
            </a:pPr>
            <a:r>
              <a:rPr lang="en-GB" sz="2000" b="1" dirty="0" err="1">
                <a:latin typeface="Calibri" panose="020F0502020204030204" pitchFamily="34" charset="0"/>
                <a:cs typeface="Calibri" panose="020F0502020204030204" pitchFamily="34" charset="0"/>
              </a:rPr>
              <a:t>مهارات</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ال</a:t>
            </a:r>
            <a:r>
              <a:rPr lang="ar-SA" sz="2000" b="1" dirty="0">
                <a:latin typeface="Calibri" panose="020F0502020204030204" pitchFamily="34" charset="0"/>
                <a:cs typeface="Calibri" panose="020F0502020204030204" pitchFamily="34" charset="0"/>
              </a:rPr>
              <a:t>تواصل</a:t>
            </a:r>
            <a:r>
              <a:rPr lang="en-GB" sz="2000" b="1" dirty="0">
                <a:latin typeface="Calibri" panose="020F0502020204030204" pitchFamily="34" charset="0"/>
                <a:cs typeface="Calibri" panose="020F0502020204030204" pitchFamily="34" charset="0"/>
              </a:rPr>
              <a:t> والاستماع</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استخدم التواصل غير اللفظي</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استخدم </a:t>
            </a:r>
            <a:r>
              <a:rPr lang="en-US" sz="2000" dirty="0" err="1">
                <a:latin typeface="Calibri" panose="020F0502020204030204" pitchFamily="34" charset="0"/>
                <a:cs typeface="Calibri" panose="020F0502020204030204" pitchFamily="34" charset="0"/>
              </a:rPr>
              <a:t>الاستماع</a:t>
            </a:r>
            <a:r>
              <a:rPr lang="en-US" sz="2000" dirty="0">
                <a:latin typeface="Calibri" panose="020F0502020204030204" pitchFamily="34" charset="0"/>
                <a:cs typeface="Calibri" panose="020F0502020204030204" pitchFamily="34" charset="0"/>
              </a:rPr>
              <a:t> </a:t>
            </a:r>
            <a:r>
              <a:rPr lang="en-US" sz="2000" dirty="0" err="1">
                <a:latin typeface="Calibri" panose="020F0502020204030204" pitchFamily="34" charset="0"/>
                <a:cs typeface="Calibri" panose="020F0502020204030204" pitchFamily="34" charset="0"/>
              </a:rPr>
              <a:t>ال</a:t>
            </a:r>
            <a:r>
              <a:rPr lang="ar-SA" sz="2000" dirty="0">
                <a:latin typeface="Calibri" panose="020F0502020204030204" pitchFamily="34" charset="0"/>
                <a:cs typeface="Calibri" panose="020F0502020204030204" pitchFamily="34" charset="0"/>
              </a:rPr>
              <a:t>فعال</a:t>
            </a:r>
            <a:endParaRPr lang="en-US" sz="20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استخدم التحدث الفعال</a:t>
            </a:r>
          </a:p>
        </p:txBody>
      </p:sp>
      <p:sp>
        <p:nvSpPr>
          <p:cNvPr id="12" name="TextBox 11">
            <a:extLst>
              <a:ext uri="{FF2B5EF4-FFF2-40B4-BE49-F238E27FC236}">
                <a16:creationId xmlns:a16="http://schemas.microsoft.com/office/drawing/2014/main" id="{8EEF2CA4-6F14-A66C-E828-DD1423AB734D}"/>
              </a:ext>
            </a:extLst>
          </p:cNvPr>
          <p:cNvSpPr txBox="1"/>
          <p:nvPr/>
        </p:nvSpPr>
        <p:spPr>
          <a:xfrm>
            <a:off x="3335606" y="3105132"/>
            <a:ext cx="2658434" cy="1400383"/>
          </a:xfrm>
          <a:prstGeom prst="rect">
            <a:avLst/>
          </a:prstGeom>
          <a:noFill/>
        </p:spPr>
        <p:txBody>
          <a:bodyPr wrap="square">
            <a:spAutoFit/>
          </a:bodyPr>
          <a:lstStyle/>
          <a:p>
            <a:pPr algn="r" rtl="1">
              <a:spcAft>
                <a:spcPts val="600"/>
              </a:spcAft>
            </a:pPr>
            <a:r>
              <a:rPr lang="ar-SA" sz="2000" b="1" dirty="0">
                <a:latin typeface="Calibri" panose="020F0502020204030204" pitchFamily="34" charset="0"/>
                <a:cs typeface="Calibri" panose="020F0502020204030204" pitchFamily="34" charset="0"/>
              </a:rPr>
              <a:t>الموقف المرتكز على الطفل</a:t>
            </a:r>
            <a:endParaRPr lang="en-GB" sz="2000" b="1"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أظهر الإحترام</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كن حاضرا</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كن حقيقيا وصادقا</a:t>
            </a:r>
          </a:p>
        </p:txBody>
      </p:sp>
      <p:sp>
        <p:nvSpPr>
          <p:cNvPr id="13" name="TextBox 12">
            <a:extLst>
              <a:ext uri="{FF2B5EF4-FFF2-40B4-BE49-F238E27FC236}">
                <a16:creationId xmlns:a16="http://schemas.microsoft.com/office/drawing/2014/main" id="{F1850331-DD2C-FCD3-5B73-5A3D36ED2365}"/>
              </a:ext>
            </a:extLst>
          </p:cNvPr>
          <p:cNvSpPr txBox="1"/>
          <p:nvPr/>
        </p:nvSpPr>
        <p:spPr>
          <a:xfrm>
            <a:off x="6156397" y="3105132"/>
            <a:ext cx="2658434" cy="2015936"/>
          </a:xfrm>
          <a:prstGeom prst="rect">
            <a:avLst/>
          </a:prstGeom>
          <a:noFill/>
        </p:spPr>
        <p:txBody>
          <a:bodyPr wrap="square">
            <a:spAutoFit/>
          </a:bodyPr>
          <a:lstStyle/>
          <a:p>
            <a:pPr algn="r" rtl="1">
              <a:spcAft>
                <a:spcPts val="600"/>
              </a:spcAft>
            </a:pPr>
            <a:r>
              <a:rPr lang="en-GB" sz="2000" b="1" dirty="0">
                <a:latin typeface="Calibri" panose="020F0502020204030204" pitchFamily="34" charset="0"/>
                <a:cs typeface="Calibri" panose="020F0502020204030204" pitchFamily="34" charset="0"/>
              </a:rPr>
              <a:t>الاستجابة بتعاطف</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التعرف على وجهة نظرهم</a:t>
            </a:r>
          </a:p>
          <a:p>
            <a:pPr marL="342900" indent="-342900" algn="r" rtl="1">
              <a:buFont typeface="Arial" panose="020B0604020202020204" pitchFamily="34" charset="0"/>
              <a:buChar char="•"/>
            </a:pPr>
            <a:r>
              <a:rPr lang="en-US" sz="2000" dirty="0" err="1">
                <a:latin typeface="Calibri" panose="020F0502020204030204" pitchFamily="34" charset="0"/>
                <a:cs typeface="Calibri" panose="020F0502020204030204" pitchFamily="34" charset="0"/>
              </a:rPr>
              <a:t>لا</a:t>
            </a:r>
            <a:r>
              <a:rPr lang="en-US" sz="2000" dirty="0">
                <a:latin typeface="Calibri" panose="020F0502020204030204" pitchFamily="34" charset="0"/>
                <a:cs typeface="Calibri" panose="020F0502020204030204" pitchFamily="34" charset="0"/>
              </a:rPr>
              <a:t> </a:t>
            </a:r>
            <a:r>
              <a:rPr lang="ar-SA" sz="2000" dirty="0" err="1">
                <a:latin typeface="Calibri" panose="020F0502020204030204" pitchFamily="34" charset="0"/>
                <a:cs typeface="Calibri" panose="020F0502020204030204" pitchFamily="34" charset="0"/>
              </a:rPr>
              <a:t>ت</a:t>
            </a:r>
            <a:r>
              <a:rPr lang="en-US" sz="2000" dirty="0" err="1">
                <a:latin typeface="Calibri" panose="020F0502020204030204" pitchFamily="34" charset="0"/>
                <a:cs typeface="Calibri" panose="020F0502020204030204" pitchFamily="34" charset="0"/>
              </a:rPr>
              <a:t>حكم</a:t>
            </a:r>
            <a:endParaRPr lang="en-US" sz="20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تعرف على مشاعر الآخرين</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استخدم عبارات الشفاء</a:t>
            </a:r>
          </a:p>
        </p:txBody>
      </p:sp>
      <p:sp>
        <p:nvSpPr>
          <p:cNvPr id="14" name="TextBox 13">
            <a:extLst>
              <a:ext uri="{FF2B5EF4-FFF2-40B4-BE49-F238E27FC236}">
                <a16:creationId xmlns:a16="http://schemas.microsoft.com/office/drawing/2014/main" id="{9BC6029D-CDA1-0FFE-F12D-77E06DACE902}"/>
              </a:ext>
            </a:extLst>
          </p:cNvPr>
          <p:cNvSpPr txBox="1"/>
          <p:nvPr/>
        </p:nvSpPr>
        <p:spPr>
          <a:xfrm>
            <a:off x="8977188" y="3105132"/>
            <a:ext cx="2658434" cy="2939266"/>
          </a:xfrm>
          <a:prstGeom prst="rect">
            <a:avLst/>
          </a:prstGeom>
          <a:noFill/>
        </p:spPr>
        <p:txBody>
          <a:bodyPr wrap="square">
            <a:spAutoFit/>
          </a:bodyPr>
          <a:lstStyle/>
          <a:p>
            <a:pPr algn="r" rtl="1">
              <a:spcAft>
                <a:spcPts val="600"/>
              </a:spcAft>
            </a:pPr>
            <a:r>
              <a:rPr lang="en-GB" sz="2000" b="1" dirty="0">
                <a:latin typeface="Calibri" panose="020F0502020204030204" pitchFamily="34" charset="0"/>
                <a:cs typeface="Calibri" panose="020F0502020204030204" pitchFamily="34" charset="0"/>
              </a:rPr>
              <a:t>دعم اتخاذ القرار</a:t>
            </a:r>
          </a:p>
          <a:p>
            <a:pPr marL="342900" indent="-34290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شارك</a:t>
            </a:r>
            <a:r>
              <a:rPr lang="en-US" sz="2000" dirty="0">
                <a:latin typeface="Calibri" panose="020F0502020204030204" pitchFamily="34" charset="0"/>
                <a:cs typeface="Calibri" panose="020F0502020204030204" pitchFamily="34" charset="0"/>
              </a:rPr>
              <a:t> </a:t>
            </a:r>
            <a:r>
              <a:rPr lang="en-US" sz="2000" dirty="0" err="1">
                <a:latin typeface="Calibri" panose="020F0502020204030204" pitchFamily="34" charset="0"/>
                <a:cs typeface="Calibri" panose="020F0502020204030204" pitchFamily="34" charset="0"/>
              </a:rPr>
              <a:t>المعلومات</a:t>
            </a:r>
            <a:r>
              <a:rPr lang="en-US" sz="2000" dirty="0">
                <a:latin typeface="Calibri" panose="020F0502020204030204" pitchFamily="34" charset="0"/>
                <a:cs typeface="Calibri" panose="020F0502020204030204" pitchFamily="34" charset="0"/>
              </a:rPr>
              <a:t> </a:t>
            </a:r>
            <a:r>
              <a:rPr lang="en-US" sz="2000" dirty="0" err="1">
                <a:latin typeface="Calibri" panose="020F0502020204030204" pitchFamily="34" charset="0"/>
                <a:cs typeface="Calibri" panose="020F0502020204030204" pitchFamily="34" charset="0"/>
              </a:rPr>
              <a:t>و</a:t>
            </a:r>
            <a:r>
              <a:rPr lang="ar-SA" sz="2000" dirty="0">
                <a:latin typeface="Calibri" panose="020F0502020204030204" pitchFamily="34" charset="0"/>
                <a:cs typeface="Calibri" panose="020F0502020204030204" pitchFamily="34" charset="0"/>
              </a:rPr>
              <a:t>قم بالربط</a:t>
            </a:r>
            <a:r>
              <a:rPr lang="en-US" sz="2000" dirty="0">
                <a:latin typeface="Calibri" panose="020F0502020204030204" pitchFamily="34" charset="0"/>
                <a:cs typeface="Calibri" panose="020F0502020204030204" pitchFamily="34" charset="0"/>
              </a:rPr>
              <a:t> بالخدمات</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ناقش واستكشف الخيارات من خلال طرح الأسئلة عليهم</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لا تخبرهم بما يجب عليهم فعله ، هم من يقررون ذلك</a:t>
            </a:r>
          </a:p>
        </p:txBody>
      </p:sp>
      <p:grpSp>
        <p:nvGrpSpPr>
          <p:cNvPr id="23" name="Group 22">
            <a:extLst>
              <a:ext uri="{FF2B5EF4-FFF2-40B4-BE49-F238E27FC236}">
                <a16:creationId xmlns:a16="http://schemas.microsoft.com/office/drawing/2014/main" id="{EE4CB82B-51C8-7EC4-2237-CD767AFC3B3A}"/>
              </a:ext>
            </a:extLst>
          </p:cNvPr>
          <p:cNvGrpSpPr/>
          <p:nvPr/>
        </p:nvGrpSpPr>
        <p:grpSpPr>
          <a:xfrm>
            <a:off x="3778905" y="1575787"/>
            <a:ext cx="1194878" cy="1194878"/>
            <a:chOff x="3778904" y="1565320"/>
            <a:chExt cx="1205345" cy="1205345"/>
          </a:xfrm>
        </p:grpSpPr>
        <p:sp>
          <p:nvSpPr>
            <p:cNvPr id="22" name="Oval 21">
              <a:extLst>
                <a:ext uri="{FF2B5EF4-FFF2-40B4-BE49-F238E27FC236}">
                  <a16:creationId xmlns:a16="http://schemas.microsoft.com/office/drawing/2014/main" id="{F1739068-499D-81DD-DCEC-F3FF9266B8BF}"/>
                </a:ext>
              </a:extLst>
            </p:cNvPr>
            <p:cNvSpPr/>
            <p:nvPr/>
          </p:nvSpPr>
          <p:spPr>
            <a:xfrm>
              <a:off x="3778904" y="1565320"/>
              <a:ext cx="1205345" cy="1205345"/>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9" name="Group 18">
              <a:extLst>
                <a:ext uri="{FF2B5EF4-FFF2-40B4-BE49-F238E27FC236}">
                  <a16:creationId xmlns:a16="http://schemas.microsoft.com/office/drawing/2014/main" id="{595029B4-7ADD-D36C-8C72-C93A7C7ADEA3}"/>
                </a:ext>
              </a:extLst>
            </p:cNvPr>
            <p:cNvGrpSpPr/>
            <p:nvPr/>
          </p:nvGrpSpPr>
          <p:grpSpPr>
            <a:xfrm>
              <a:off x="4186117" y="1733508"/>
              <a:ext cx="390921" cy="868968"/>
              <a:chOff x="4322068" y="1943327"/>
              <a:chExt cx="254533" cy="565794"/>
            </a:xfrm>
            <a:solidFill>
              <a:schemeClr val="bg1"/>
            </a:solidFill>
          </p:grpSpPr>
          <p:sp>
            <p:nvSpPr>
              <p:cNvPr id="17" name="Round Same Side Corner Rectangle 21">
                <a:extLst>
                  <a:ext uri="{FF2B5EF4-FFF2-40B4-BE49-F238E27FC236}">
                    <a16:creationId xmlns:a16="http://schemas.microsoft.com/office/drawing/2014/main" id="{6577E296-C023-695D-9D90-0F69FF1D5300}"/>
                  </a:ext>
                </a:extLst>
              </p:cNvPr>
              <p:cNvSpPr/>
              <p:nvPr/>
            </p:nvSpPr>
            <p:spPr>
              <a:xfrm>
                <a:off x="4323935" y="2241576"/>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Oval 17">
                <a:extLst>
                  <a:ext uri="{FF2B5EF4-FFF2-40B4-BE49-F238E27FC236}">
                    <a16:creationId xmlns:a16="http://schemas.microsoft.com/office/drawing/2014/main" id="{EC26AF81-932C-BA8F-3109-3AC297A6DF92}"/>
                  </a:ext>
                </a:extLst>
              </p:cNvPr>
              <p:cNvSpPr/>
              <p:nvPr/>
            </p:nvSpPr>
            <p:spPr>
              <a:xfrm>
                <a:off x="4322068" y="1943327"/>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24" name="Heart 23">
            <a:extLst>
              <a:ext uri="{FF2B5EF4-FFF2-40B4-BE49-F238E27FC236}">
                <a16:creationId xmlns:a16="http://schemas.microsoft.com/office/drawing/2014/main" id="{8D75F5C3-1A4C-6E39-3A0F-27E267BC05BA}"/>
              </a:ext>
            </a:extLst>
          </p:cNvPr>
          <p:cNvSpPr/>
          <p:nvPr/>
        </p:nvSpPr>
        <p:spPr>
          <a:xfrm>
            <a:off x="6545185" y="2114267"/>
            <a:ext cx="673034" cy="601302"/>
          </a:xfrm>
          <a:prstGeom prst="hear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Heart 24">
            <a:extLst>
              <a:ext uri="{FF2B5EF4-FFF2-40B4-BE49-F238E27FC236}">
                <a16:creationId xmlns:a16="http://schemas.microsoft.com/office/drawing/2014/main" id="{77D2BD83-382E-61BE-3EF8-DE76F8B42895}"/>
              </a:ext>
            </a:extLst>
          </p:cNvPr>
          <p:cNvSpPr/>
          <p:nvPr/>
        </p:nvSpPr>
        <p:spPr>
          <a:xfrm>
            <a:off x="7342911" y="1635626"/>
            <a:ext cx="673034" cy="601302"/>
          </a:xfrm>
          <a:prstGeom prst="hear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pic>
        <p:nvPicPr>
          <p:cNvPr id="27" name="Graphic 26" descr="Hand with solid fill">
            <a:extLst>
              <a:ext uri="{FF2B5EF4-FFF2-40B4-BE49-F238E27FC236}">
                <a16:creationId xmlns:a16="http://schemas.microsoft.com/office/drawing/2014/main" id="{615691DD-C4B7-E178-A663-6886CDC5B7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7457999">
            <a:off x="9506347" y="1403445"/>
            <a:ext cx="1424229" cy="1424229"/>
          </a:xfrm>
          <a:prstGeom prst="rect">
            <a:avLst/>
          </a:prstGeom>
        </p:spPr>
      </p:pic>
      <p:grpSp>
        <p:nvGrpSpPr>
          <p:cNvPr id="28" name="Group 27">
            <a:extLst>
              <a:ext uri="{FF2B5EF4-FFF2-40B4-BE49-F238E27FC236}">
                <a16:creationId xmlns:a16="http://schemas.microsoft.com/office/drawing/2014/main" id="{203F9FB8-8685-5B1A-DAAC-E13387E6C2AF}"/>
              </a:ext>
            </a:extLst>
          </p:cNvPr>
          <p:cNvGrpSpPr/>
          <p:nvPr/>
        </p:nvGrpSpPr>
        <p:grpSpPr>
          <a:xfrm>
            <a:off x="290308" y="1461691"/>
            <a:ext cx="2238938" cy="1292104"/>
            <a:chOff x="461917" y="4156886"/>
            <a:chExt cx="1837692" cy="1060542"/>
          </a:xfrm>
          <a:solidFill>
            <a:schemeClr val="accent4">
              <a:lumMod val="60000"/>
              <a:lumOff val="40000"/>
            </a:schemeClr>
          </a:solidFill>
        </p:grpSpPr>
        <p:sp>
          <p:nvSpPr>
            <p:cNvPr id="29" name="Oval 28">
              <a:extLst>
                <a:ext uri="{FF2B5EF4-FFF2-40B4-BE49-F238E27FC236}">
                  <a16:creationId xmlns:a16="http://schemas.microsoft.com/office/drawing/2014/main" id="{5C06D3EC-6F79-E1AD-2C08-FD087741C6B1}"/>
                </a:ext>
              </a:extLst>
            </p:cNvPr>
            <p:cNvSpPr/>
            <p:nvPr/>
          </p:nvSpPr>
          <p:spPr>
            <a:xfrm>
              <a:off x="1367458" y="4339072"/>
              <a:ext cx="868969" cy="868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CC2CD9FD-13A0-3530-034D-4A7DA0288028}"/>
                </a:ext>
              </a:extLst>
            </p:cNvPr>
            <p:cNvSpPr/>
            <p:nvPr/>
          </p:nvSpPr>
          <p:spPr>
            <a:xfrm>
              <a:off x="130427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43163846-9ABE-1B6A-26FC-B34050F379D4}"/>
                </a:ext>
              </a:extLst>
            </p:cNvPr>
            <p:cNvSpPr/>
            <p:nvPr/>
          </p:nvSpPr>
          <p:spPr>
            <a:xfrm>
              <a:off x="215651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D216B5E-D21C-FAE8-1A53-AAF4B507333C}"/>
                </a:ext>
              </a:extLst>
            </p:cNvPr>
            <p:cNvSpPr/>
            <p:nvPr/>
          </p:nvSpPr>
          <p:spPr>
            <a:xfrm>
              <a:off x="525099" y="4156886"/>
              <a:ext cx="810768" cy="810768"/>
            </a:xfrm>
            <a:prstGeom prst="arc">
              <a:avLst>
                <a:gd name="adj1" fmla="val 2568393"/>
                <a:gd name="adj2" fmla="val 6686864"/>
              </a:avLst>
            </a:prstGeom>
            <a:noFill/>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0A540B08-A0EC-9A2A-47E2-CECE1522E120}"/>
                </a:ext>
              </a:extLst>
            </p:cNvPr>
            <p:cNvSpPr/>
            <p:nvPr/>
          </p:nvSpPr>
          <p:spPr>
            <a:xfrm>
              <a:off x="461917" y="4406660"/>
              <a:ext cx="810768" cy="810768"/>
            </a:xfrm>
            <a:prstGeom prst="arc">
              <a:avLst>
                <a:gd name="adj1" fmla="val 909026"/>
                <a:gd name="adj2" fmla="val 4616107"/>
              </a:avLst>
            </a:prstGeom>
            <a:noFill/>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301898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82EEB-8408-F70A-7730-2BEC7C34C087}"/>
              </a:ext>
            </a:extLst>
          </p:cNvPr>
          <p:cNvSpPr>
            <a:spLocks noGrp="1"/>
          </p:cNvSpPr>
          <p:nvPr>
            <p:ph type="title"/>
          </p:nvPr>
        </p:nvSpPr>
        <p:spPr/>
        <p:txBody>
          <a:bodyPr>
            <a:normAutofit fontScale="90000"/>
          </a:bodyPr>
          <a:lstStyle/>
          <a:p>
            <a:pPr algn="r" rtl="1"/>
            <a:r>
              <a:rPr lang="en-GB" dirty="0">
                <a:latin typeface="Calibri" panose="020F0502020204030204" pitchFamily="34" charset="0"/>
                <a:cs typeface="Calibri" panose="020F0502020204030204" pitchFamily="34" charset="0"/>
              </a:rPr>
              <a:t>مجموعة مهارات الصحة النفسية والدعم النفسي الاجتماعي: الاستجابة بتعاطف</a:t>
            </a:r>
            <a:endParaRPr lang="en-BE"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11339B18-8062-B93F-6D9A-1AFF0CD3ECC1}"/>
              </a:ext>
            </a:extLst>
          </p:cNvPr>
          <p:cNvSpPr txBox="1"/>
          <p:nvPr/>
        </p:nvSpPr>
        <p:spPr>
          <a:xfrm>
            <a:off x="807312" y="3997147"/>
            <a:ext cx="2133600" cy="461665"/>
          </a:xfrm>
          <a:prstGeom prst="rect">
            <a:avLst/>
          </a:prstGeom>
          <a:noFill/>
        </p:spPr>
        <p:txBody>
          <a:bodyPr wrap="square" rtlCol="0">
            <a:spAutoFit/>
          </a:bodyPr>
          <a:lstStyle/>
          <a:p>
            <a:pPr algn="ctr" rtl="1"/>
            <a:r>
              <a:rPr lang="ar-SA" sz="2400" dirty="0">
                <a:latin typeface="Calibri" panose="020F0502020204030204" pitchFamily="34" charset="0"/>
                <a:cs typeface="Calibri" panose="020F0502020204030204" pitchFamily="34" charset="0"/>
              </a:rPr>
              <a:t>ال</a:t>
            </a:r>
            <a:r>
              <a:rPr lang="en-GB" sz="2400" dirty="0" err="1">
                <a:latin typeface="Calibri" panose="020F0502020204030204" pitchFamily="34" charset="0"/>
                <a:cs typeface="Calibri" panose="020F0502020204030204" pitchFamily="34" charset="0"/>
              </a:rPr>
              <a:t>أخذ</a:t>
            </a:r>
            <a:r>
              <a:rPr lang="en-GB" sz="2400" dirty="0">
                <a:latin typeface="Calibri" panose="020F0502020204030204" pitchFamily="34" charset="0"/>
                <a:cs typeface="Calibri" panose="020F0502020204030204" pitchFamily="34" charset="0"/>
              </a:rPr>
              <a:t> </a:t>
            </a:r>
            <a:r>
              <a:rPr lang="ar-SA" sz="2400" dirty="0">
                <a:latin typeface="Calibri" panose="020F0502020204030204" pitchFamily="34" charset="0"/>
                <a:cs typeface="Calibri" panose="020F0502020204030204" pitchFamily="34" charset="0"/>
              </a:rPr>
              <a:t>بوجهة النظر</a:t>
            </a:r>
            <a:endParaRPr lang="en-BE" sz="2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D0037FF-EE25-D9C7-1387-3C80DC874949}"/>
              </a:ext>
            </a:extLst>
          </p:cNvPr>
          <p:cNvSpPr txBox="1"/>
          <p:nvPr/>
        </p:nvSpPr>
        <p:spPr>
          <a:xfrm>
            <a:off x="3452812" y="4092654"/>
            <a:ext cx="2057400" cy="830997"/>
          </a:xfrm>
          <a:prstGeom prst="rect">
            <a:avLst/>
          </a:prstGeom>
          <a:noFill/>
        </p:spPr>
        <p:txBody>
          <a:bodyPr wrap="square" rtlCol="0">
            <a:spAutoFit/>
          </a:bodyPr>
          <a:lstStyle/>
          <a:p>
            <a:pPr algn="r" rtl="1"/>
            <a:r>
              <a:rPr lang="en-GB" sz="2400" dirty="0">
                <a:latin typeface="Calibri" panose="020F0502020204030204" pitchFamily="34" charset="0"/>
                <a:cs typeface="Calibri" panose="020F0502020204030204" pitchFamily="34" charset="0"/>
              </a:rPr>
              <a:t>الابتعاد عن </a:t>
            </a:r>
            <a:r>
              <a:rPr lang="en-GB" sz="2400" dirty="0" err="1">
                <a:latin typeface="Calibri" panose="020F0502020204030204" pitchFamily="34" charset="0"/>
                <a:cs typeface="Calibri" panose="020F0502020204030204" pitchFamily="34" charset="0"/>
              </a:rPr>
              <a:t>الحكم</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و</a:t>
            </a:r>
            <a:r>
              <a:rPr lang="ar-SA" sz="2400" dirty="0">
                <a:latin typeface="Calibri" panose="020F0502020204030204" pitchFamily="34" charset="0"/>
                <a:cs typeface="Calibri" panose="020F0502020204030204" pitchFamily="34" charset="0"/>
              </a:rPr>
              <a:t>عدم</a:t>
            </a:r>
            <a:r>
              <a:rPr lang="en-GB" sz="2400" dirty="0">
                <a:latin typeface="Calibri" panose="020F0502020204030204" pitchFamily="34" charset="0"/>
                <a:cs typeface="Calibri" panose="020F0502020204030204" pitchFamily="34" charset="0"/>
              </a:rPr>
              <a:t> الحكم</a:t>
            </a:r>
          </a:p>
        </p:txBody>
      </p:sp>
      <p:sp>
        <p:nvSpPr>
          <p:cNvPr id="6" name="TextBox 5">
            <a:extLst>
              <a:ext uri="{FF2B5EF4-FFF2-40B4-BE49-F238E27FC236}">
                <a16:creationId xmlns:a16="http://schemas.microsoft.com/office/drawing/2014/main" id="{60C65A0F-2EE2-EAF4-3548-E9BAE29231D7}"/>
              </a:ext>
            </a:extLst>
          </p:cNvPr>
          <p:cNvSpPr txBox="1"/>
          <p:nvPr/>
        </p:nvSpPr>
        <p:spPr>
          <a:xfrm>
            <a:off x="6265068" y="4092654"/>
            <a:ext cx="2057400" cy="830997"/>
          </a:xfrm>
          <a:prstGeom prst="rect">
            <a:avLst/>
          </a:prstGeom>
          <a:noFill/>
        </p:spPr>
        <p:txBody>
          <a:bodyPr wrap="square" rtlCol="0">
            <a:spAutoFit/>
          </a:bodyPr>
          <a:lstStyle/>
          <a:p>
            <a:pPr algn="ctr" rtl="1"/>
            <a:r>
              <a:rPr lang="ar-SA" sz="2400" dirty="0">
                <a:latin typeface="Calibri" panose="020F0502020204030204" pitchFamily="34" charset="0"/>
                <a:cs typeface="Calibri" panose="020F0502020204030204" pitchFamily="34" charset="0"/>
              </a:rPr>
              <a:t>ال</a:t>
            </a:r>
            <a:r>
              <a:rPr lang="en-GB" sz="2400" dirty="0" err="1">
                <a:latin typeface="Calibri" panose="020F0502020204030204" pitchFamily="34" charset="0"/>
                <a:cs typeface="Calibri" panose="020F0502020204030204" pitchFamily="34" charset="0"/>
              </a:rPr>
              <a:t>تعرف</a:t>
            </a:r>
            <a:r>
              <a:rPr lang="en-GB" sz="2400" dirty="0">
                <a:latin typeface="Calibri" panose="020F0502020204030204" pitchFamily="34" charset="0"/>
                <a:cs typeface="Calibri" panose="020F0502020204030204" pitchFamily="34" charset="0"/>
              </a:rPr>
              <a:t> على مشاعر الآخرين</a:t>
            </a:r>
            <a:endParaRPr lang="en-BE" sz="24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26A3C799-9A45-02B4-643A-6EB89D61AC1C}"/>
              </a:ext>
            </a:extLst>
          </p:cNvPr>
          <p:cNvSpPr txBox="1"/>
          <p:nvPr/>
        </p:nvSpPr>
        <p:spPr>
          <a:xfrm>
            <a:off x="8694057" y="4092654"/>
            <a:ext cx="2440668" cy="830997"/>
          </a:xfrm>
          <a:prstGeom prst="rect">
            <a:avLst/>
          </a:prstGeom>
          <a:noFill/>
        </p:spPr>
        <p:txBody>
          <a:bodyPr wrap="square" rtlCol="0">
            <a:spAutoFit/>
          </a:bodyPr>
          <a:lstStyle/>
          <a:p>
            <a:pPr algn="r" rtl="1"/>
            <a:r>
              <a:rPr lang="ar-SA" sz="2400" dirty="0">
                <a:latin typeface="Calibri" panose="020F0502020204030204" pitchFamily="34" charset="0"/>
                <a:cs typeface="Calibri" panose="020F0502020204030204" pitchFamily="34" charset="0"/>
              </a:rPr>
              <a:t>إعادة إيصال </a:t>
            </a:r>
            <a:r>
              <a:rPr lang="en-GB" sz="2400" dirty="0" err="1">
                <a:latin typeface="Calibri" panose="020F0502020204030204" pitchFamily="34" charset="0"/>
                <a:cs typeface="Calibri" panose="020F0502020204030204" pitchFamily="34" charset="0"/>
              </a:rPr>
              <a:t>المشاعر</a:t>
            </a:r>
            <a:r>
              <a:rPr lang="en-GB" sz="2400" dirty="0">
                <a:latin typeface="Calibri" panose="020F0502020204030204" pitchFamily="34" charset="0"/>
                <a:cs typeface="Calibri" panose="020F0502020204030204" pitchFamily="34" charset="0"/>
              </a:rPr>
              <a:t> التي تراها</a:t>
            </a:r>
            <a:endParaRPr lang="en-BE" sz="240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AB88081C-6A34-6CA4-4227-C2A0B9EDA995}"/>
              </a:ext>
            </a:extLst>
          </p:cNvPr>
          <p:cNvSpPr txBox="1"/>
          <p:nvPr/>
        </p:nvSpPr>
        <p:spPr>
          <a:xfrm>
            <a:off x="762000" y="5774748"/>
            <a:ext cx="6910489" cy="307777"/>
          </a:xfrm>
          <a:prstGeom prst="rect">
            <a:avLst/>
          </a:prstGeom>
          <a:noFill/>
        </p:spPr>
        <p:txBody>
          <a:bodyPr wrap="square" rtlCol="0">
            <a:spAutoFit/>
          </a:bodyPr>
          <a:lstStyle/>
          <a:p>
            <a:pPr algn="r" rtl="1"/>
            <a:r>
              <a:rPr lang="en-GB" sz="1400" i="1" dirty="0">
                <a:solidFill>
                  <a:schemeClr val="accent4">
                    <a:lumMod val="60000"/>
                    <a:lumOff val="40000"/>
                  </a:schemeClr>
                </a:solidFill>
                <a:latin typeface="Arial" panose="020B0604020202020204" pitchFamily="34" charset="0"/>
                <a:cs typeface="Arial" panose="020B0604020202020204" pitchFamily="34" charset="0"/>
              </a:rPr>
              <a:t>المصدر: تيريزا </a:t>
            </a:r>
            <a:r>
              <a:rPr lang="en-GB" sz="1400" i="1" dirty="0" err="1">
                <a:solidFill>
                  <a:schemeClr val="accent4">
                    <a:lumMod val="60000"/>
                    <a:lumOff val="40000"/>
                  </a:schemeClr>
                </a:solidFill>
                <a:latin typeface="Arial" panose="020B0604020202020204" pitchFamily="34" charset="0"/>
                <a:cs typeface="Arial" panose="020B0604020202020204" pitchFamily="34" charset="0"/>
              </a:rPr>
              <a:t>وايزمان</a:t>
            </a:r>
            <a:r>
              <a:rPr lang="en-GB" sz="1400" i="1" dirty="0">
                <a:solidFill>
                  <a:schemeClr val="accent4">
                    <a:lumMod val="60000"/>
                    <a:lumOff val="40000"/>
                  </a:schemeClr>
                </a:solidFill>
                <a:latin typeface="Arial" panose="020B0604020202020204" pitchFamily="34" charset="0"/>
                <a:cs typeface="Arial" panose="020B0604020202020204" pitchFamily="34" charset="0"/>
              </a:rPr>
              <a:t> </a:t>
            </a:r>
            <a:r>
              <a:rPr lang="ar-SA" sz="1400" i="1" dirty="0">
                <a:solidFill>
                  <a:schemeClr val="accent4">
                    <a:lumMod val="60000"/>
                    <a:lumOff val="40000"/>
                  </a:schemeClr>
                </a:solidFill>
                <a:latin typeface="Arial" panose="020B0604020202020204" pitchFamily="34" charset="0"/>
                <a:cs typeface="Arial" panose="020B0604020202020204" pitchFamily="34" charset="0"/>
              </a:rPr>
              <a:t>(١٩٩٦) </a:t>
            </a:r>
            <a:r>
              <a:rPr lang="en-GB" sz="1400" i="1" dirty="0" err="1">
                <a:solidFill>
                  <a:schemeClr val="accent4">
                    <a:lumMod val="60000"/>
                    <a:lumOff val="40000"/>
                  </a:schemeClr>
                </a:solidFill>
                <a:latin typeface="Arial" panose="020B0604020202020204" pitchFamily="34" charset="0"/>
                <a:cs typeface="Arial" panose="020B0604020202020204" pitchFamily="34" charset="0"/>
              </a:rPr>
              <a:t>تحليل</a:t>
            </a:r>
            <a:r>
              <a:rPr lang="en-GB" sz="1400" i="1" dirty="0">
                <a:solidFill>
                  <a:schemeClr val="accent4">
                    <a:lumMod val="60000"/>
                    <a:lumOff val="40000"/>
                  </a:schemeClr>
                </a:solidFill>
                <a:latin typeface="Arial" panose="020B0604020202020204" pitchFamily="34" charset="0"/>
                <a:cs typeface="Arial" panose="020B0604020202020204" pitchFamily="34" charset="0"/>
              </a:rPr>
              <a:t> مفهوم التعاطف</a:t>
            </a:r>
          </a:p>
        </p:txBody>
      </p:sp>
      <p:grpSp>
        <p:nvGrpSpPr>
          <p:cNvPr id="11" name="Group 10">
            <a:extLst>
              <a:ext uri="{FF2B5EF4-FFF2-40B4-BE49-F238E27FC236}">
                <a16:creationId xmlns:a16="http://schemas.microsoft.com/office/drawing/2014/main" id="{764BA0DE-8A57-475D-6C4D-36C2B9263378}"/>
              </a:ext>
            </a:extLst>
          </p:cNvPr>
          <p:cNvGrpSpPr/>
          <p:nvPr/>
        </p:nvGrpSpPr>
        <p:grpSpPr>
          <a:xfrm>
            <a:off x="6531349" y="1984779"/>
            <a:ext cx="1530373" cy="1561133"/>
            <a:chOff x="4298290" y="1721054"/>
            <a:chExt cx="2660325" cy="2713796"/>
          </a:xfrm>
        </p:grpSpPr>
        <p:sp>
          <p:nvSpPr>
            <p:cNvPr id="14" name="Oval 13">
              <a:extLst>
                <a:ext uri="{FF2B5EF4-FFF2-40B4-BE49-F238E27FC236}">
                  <a16:creationId xmlns:a16="http://schemas.microsoft.com/office/drawing/2014/main" id="{E180A663-19F9-2B3B-28AC-BBFDAC8BE7DF}"/>
                </a:ext>
              </a:extLst>
            </p:cNvPr>
            <p:cNvSpPr/>
            <p:nvPr/>
          </p:nvSpPr>
          <p:spPr>
            <a:xfrm>
              <a:off x="4298290" y="1721054"/>
              <a:ext cx="2660325" cy="271379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Oval 14">
              <a:extLst>
                <a:ext uri="{FF2B5EF4-FFF2-40B4-BE49-F238E27FC236}">
                  <a16:creationId xmlns:a16="http://schemas.microsoft.com/office/drawing/2014/main" id="{C1BFB809-7A2C-A4C8-4E88-FDB2923F158D}"/>
                </a:ext>
              </a:extLst>
            </p:cNvPr>
            <p:cNvSpPr/>
            <p:nvPr/>
          </p:nvSpPr>
          <p:spPr>
            <a:xfrm>
              <a:off x="5901426"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Flowchart: Terminator 15">
              <a:extLst>
                <a:ext uri="{FF2B5EF4-FFF2-40B4-BE49-F238E27FC236}">
                  <a16:creationId xmlns:a16="http://schemas.microsoft.com/office/drawing/2014/main" id="{D12B664D-ED48-1D25-B7C0-E25AAE3ED1F4}"/>
                </a:ext>
              </a:extLst>
            </p:cNvPr>
            <p:cNvSpPr/>
            <p:nvPr/>
          </p:nvSpPr>
          <p:spPr>
            <a:xfrm rot="20444634">
              <a:off x="4691435" y="2919365"/>
              <a:ext cx="657226" cy="17433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 name="Flowchart: Terminator 16">
              <a:extLst>
                <a:ext uri="{FF2B5EF4-FFF2-40B4-BE49-F238E27FC236}">
                  <a16:creationId xmlns:a16="http://schemas.microsoft.com/office/drawing/2014/main" id="{66A952F5-9C73-F588-98C9-9F635633923B}"/>
                </a:ext>
              </a:extLst>
            </p:cNvPr>
            <p:cNvSpPr/>
            <p:nvPr/>
          </p:nvSpPr>
          <p:spPr>
            <a:xfrm rot="1164778">
              <a:off x="5876801" y="2919910"/>
              <a:ext cx="657226" cy="182221"/>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Oval 17">
              <a:extLst>
                <a:ext uri="{FF2B5EF4-FFF2-40B4-BE49-F238E27FC236}">
                  <a16:creationId xmlns:a16="http://schemas.microsoft.com/office/drawing/2014/main" id="{A3DD656E-BADD-1FC8-64F4-8A4B117AA690}"/>
                </a:ext>
              </a:extLst>
            </p:cNvPr>
            <p:cNvSpPr/>
            <p:nvPr/>
          </p:nvSpPr>
          <p:spPr>
            <a:xfrm>
              <a:off x="5043683"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pic>
        <p:nvPicPr>
          <p:cNvPr id="20" name="Graphic 19" descr="Shoe footprints with solid fill">
            <a:extLst>
              <a:ext uri="{FF2B5EF4-FFF2-40B4-BE49-F238E27FC236}">
                <a16:creationId xmlns:a16="http://schemas.microsoft.com/office/drawing/2014/main" id="{2AEBD575-7ED3-9D5A-7DE5-5EA120C6783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972981" y="1989798"/>
            <a:ext cx="1802262" cy="1802262"/>
          </a:xfrm>
          <a:prstGeom prst="rect">
            <a:avLst/>
          </a:prstGeom>
        </p:spPr>
      </p:pic>
      <p:grpSp>
        <p:nvGrpSpPr>
          <p:cNvPr id="24" name="Group 23">
            <a:extLst>
              <a:ext uri="{FF2B5EF4-FFF2-40B4-BE49-F238E27FC236}">
                <a16:creationId xmlns:a16="http://schemas.microsoft.com/office/drawing/2014/main" id="{19E4E739-4251-3CC7-8CA5-FBAC60314C77}"/>
              </a:ext>
            </a:extLst>
          </p:cNvPr>
          <p:cNvGrpSpPr/>
          <p:nvPr/>
        </p:nvGrpSpPr>
        <p:grpSpPr>
          <a:xfrm>
            <a:off x="3499105" y="1688059"/>
            <a:ext cx="2305423" cy="2235701"/>
            <a:chOff x="3653117" y="2328257"/>
            <a:chExt cx="1609818" cy="1561133"/>
          </a:xfrm>
        </p:grpSpPr>
        <p:pic>
          <p:nvPicPr>
            <p:cNvPr id="22" name="Graphic 21" descr="Right pointing backhand index with solid fill">
              <a:extLst>
                <a:ext uri="{FF2B5EF4-FFF2-40B4-BE49-F238E27FC236}">
                  <a16:creationId xmlns:a16="http://schemas.microsoft.com/office/drawing/2014/main" id="{5DE52A1B-B986-8FAD-DE61-04E327B8FE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01802" y="2328257"/>
              <a:ext cx="1561133" cy="1561133"/>
            </a:xfrm>
            <a:prstGeom prst="rect">
              <a:avLst/>
            </a:prstGeom>
          </p:spPr>
        </p:pic>
        <p:sp>
          <p:nvSpPr>
            <p:cNvPr id="23" name="Plus Sign 22">
              <a:extLst>
                <a:ext uri="{FF2B5EF4-FFF2-40B4-BE49-F238E27FC236}">
                  <a16:creationId xmlns:a16="http://schemas.microsoft.com/office/drawing/2014/main" id="{B78CD39E-DE5F-F43E-6476-BCFDB3131888}"/>
                </a:ext>
              </a:extLst>
            </p:cNvPr>
            <p:cNvSpPr/>
            <p:nvPr/>
          </p:nvSpPr>
          <p:spPr>
            <a:xfrm rot="2700000">
              <a:off x="3668979" y="2458972"/>
              <a:ext cx="1368707" cy="1400431"/>
            </a:xfrm>
            <a:prstGeom prst="mathPlus">
              <a:avLst>
                <a:gd name="adj1" fmla="val 784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25" name="Speech Bubble: Rectangle with Corners Rounded 24">
            <a:extLst>
              <a:ext uri="{FF2B5EF4-FFF2-40B4-BE49-F238E27FC236}">
                <a16:creationId xmlns:a16="http://schemas.microsoft.com/office/drawing/2014/main" id="{6F5DA3B7-9FC7-10C3-23BD-5B0762262225}"/>
              </a:ext>
            </a:extLst>
          </p:cNvPr>
          <p:cNvSpPr/>
          <p:nvPr/>
        </p:nvSpPr>
        <p:spPr>
          <a:xfrm>
            <a:off x="9131923" y="1977896"/>
            <a:ext cx="1840875" cy="1561133"/>
          </a:xfrm>
          <a:prstGeom prst="wedgeRoundRectCallout">
            <a:avLst>
              <a:gd name="adj1" fmla="val 19938"/>
              <a:gd name="adj2" fmla="val 69216"/>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6" name="Group 25">
            <a:extLst>
              <a:ext uri="{FF2B5EF4-FFF2-40B4-BE49-F238E27FC236}">
                <a16:creationId xmlns:a16="http://schemas.microsoft.com/office/drawing/2014/main" id="{A055BD66-CF1E-E99F-3A30-B58A129AE5ED}"/>
              </a:ext>
            </a:extLst>
          </p:cNvPr>
          <p:cNvGrpSpPr/>
          <p:nvPr/>
        </p:nvGrpSpPr>
        <p:grpSpPr>
          <a:xfrm>
            <a:off x="9523081" y="2218544"/>
            <a:ext cx="1058558" cy="1079835"/>
            <a:chOff x="4298290" y="1721054"/>
            <a:chExt cx="2660325" cy="2713796"/>
          </a:xfrm>
        </p:grpSpPr>
        <p:sp>
          <p:nvSpPr>
            <p:cNvPr id="27" name="Oval 26">
              <a:extLst>
                <a:ext uri="{FF2B5EF4-FFF2-40B4-BE49-F238E27FC236}">
                  <a16:creationId xmlns:a16="http://schemas.microsoft.com/office/drawing/2014/main" id="{5FC34871-D5F1-5101-4601-5722D3F574E7}"/>
                </a:ext>
              </a:extLst>
            </p:cNvPr>
            <p:cNvSpPr/>
            <p:nvPr/>
          </p:nvSpPr>
          <p:spPr>
            <a:xfrm>
              <a:off x="4298290" y="1721054"/>
              <a:ext cx="2660325" cy="27137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8" name="Oval 27">
              <a:extLst>
                <a:ext uri="{FF2B5EF4-FFF2-40B4-BE49-F238E27FC236}">
                  <a16:creationId xmlns:a16="http://schemas.microsoft.com/office/drawing/2014/main" id="{B0B85378-9C59-6382-B088-4E8A72CF3278}"/>
                </a:ext>
              </a:extLst>
            </p:cNvPr>
            <p:cNvSpPr/>
            <p:nvPr/>
          </p:nvSpPr>
          <p:spPr>
            <a:xfrm>
              <a:off x="5901426" y="3273847"/>
              <a:ext cx="266701" cy="381001"/>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9" name="Flowchart: Terminator 28">
              <a:extLst>
                <a:ext uri="{FF2B5EF4-FFF2-40B4-BE49-F238E27FC236}">
                  <a16:creationId xmlns:a16="http://schemas.microsoft.com/office/drawing/2014/main" id="{0E46DF62-5F5E-ED10-4ECA-A336BC3A8A61}"/>
                </a:ext>
              </a:extLst>
            </p:cNvPr>
            <p:cNvSpPr/>
            <p:nvPr/>
          </p:nvSpPr>
          <p:spPr>
            <a:xfrm rot="20444634">
              <a:off x="4691435" y="2919365"/>
              <a:ext cx="657226" cy="174334"/>
            </a:xfrm>
            <a:prstGeom prst="flowChartTermina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0" name="Flowchart: Terminator 29">
              <a:extLst>
                <a:ext uri="{FF2B5EF4-FFF2-40B4-BE49-F238E27FC236}">
                  <a16:creationId xmlns:a16="http://schemas.microsoft.com/office/drawing/2014/main" id="{A898F6C2-7A6C-DACA-8FD7-862F2ECE9ED3}"/>
                </a:ext>
              </a:extLst>
            </p:cNvPr>
            <p:cNvSpPr/>
            <p:nvPr/>
          </p:nvSpPr>
          <p:spPr>
            <a:xfrm rot="1164778">
              <a:off x="5876801" y="2919910"/>
              <a:ext cx="657226" cy="182221"/>
            </a:xfrm>
            <a:prstGeom prst="flowChartTermina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1" name="Oval 30">
              <a:extLst>
                <a:ext uri="{FF2B5EF4-FFF2-40B4-BE49-F238E27FC236}">
                  <a16:creationId xmlns:a16="http://schemas.microsoft.com/office/drawing/2014/main" id="{B09E4570-95CC-8540-E7D9-83C58C811EC1}"/>
                </a:ext>
              </a:extLst>
            </p:cNvPr>
            <p:cNvSpPr/>
            <p:nvPr/>
          </p:nvSpPr>
          <p:spPr>
            <a:xfrm>
              <a:off x="5043683" y="3273847"/>
              <a:ext cx="266701" cy="381001"/>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31074139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82EEB-8408-F70A-7730-2BEC7C34C087}"/>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a:t>
            </a:r>
            <a:r>
              <a:rPr lang="en-GB" dirty="0" err="1">
                <a:latin typeface="Calibri" panose="020F0502020204030204" pitchFamily="34" charset="0"/>
                <a:cs typeface="Calibri" panose="020F0502020204030204" pitchFamily="34" charset="0"/>
              </a:rPr>
              <a:t>تواصل</a:t>
            </a:r>
            <a:r>
              <a:rPr lang="en-GB"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ب</a:t>
            </a:r>
            <a:r>
              <a:rPr lang="en-GB" dirty="0" err="1">
                <a:latin typeface="Calibri" panose="020F0502020204030204" pitchFamily="34" charset="0"/>
                <a:cs typeface="Calibri" panose="020F0502020204030204" pitchFamily="34" charset="0"/>
              </a:rPr>
              <a:t>تعاطف</a:t>
            </a:r>
            <a:endParaRPr lang="en-BE"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11339B18-8062-B93F-6D9A-1AFF0CD3ECC1}"/>
              </a:ext>
            </a:extLst>
          </p:cNvPr>
          <p:cNvSpPr txBox="1"/>
          <p:nvPr/>
        </p:nvSpPr>
        <p:spPr>
          <a:xfrm>
            <a:off x="981075" y="4422670"/>
            <a:ext cx="2133600" cy="830997"/>
          </a:xfrm>
          <a:prstGeom prst="rect">
            <a:avLst/>
          </a:prstGeom>
          <a:noFill/>
        </p:spPr>
        <p:txBody>
          <a:bodyPr wrap="square" rtlCol="0">
            <a:spAutoFit/>
          </a:bodyPr>
          <a:lstStyle/>
          <a:p>
            <a:pPr algn="ctr" rtl="1"/>
            <a:r>
              <a:rPr lang="ar-SA" sz="2400" dirty="0">
                <a:latin typeface="Calibri" panose="020F0502020204030204" pitchFamily="34" charset="0"/>
                <a:cs typeface="Calibri" panose="020F0502020204030204" pitchFamily="34" charset="0"/>
              </a:rPr>
              <a:t>التصدي للشعور بالذنب</a:t>
            </a:r>
            <a:endParaRPr lang="en-BE" sz="24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D0037FF-EE25-D9C7-1387-3C80DC874949}"/>
              </a:ext>
            </a:extLst>
          </p:cNvPr>
          <p:cNvSpPr txBox="1"/>
          <p:nvPr/>
        </p:nvSpPr>
        <p:spPr>
          <a:xfrm>
            <a:off x="3671887" y="4422670"/>
            <a:ext cx="2057400" cy="461665"/>
          </a:xfrm>
          <a:prstGeom prst="rect">
            <a:avLst/>
          </a:prstGeom>
          <a:noFill/>
        </p:spPr>
        <p:txBody>
          <a:bodyPr wrap="square" rtlCol="0">
            <a:spAutoFit/>
          </a:bodyPr>
          <a:lstStyle/>
          <a:p>
            <a:pPr algn="ctr" rtl="1"/>
            <a:r>
              <a:rPr lang="ar-SA" sz="2400" dirty="0">
                <a:latin typeface="Calibri" panose="020F0502020204030204" pitchFamily="34" charset="0"/>
                <a:cs typeface="Calibri" panose="020F0502020204030204" pitchFamily="34" charset="0"/>
              </a:rPr>
              <a:t>التعميم</a:t>
            </a:r>
            <a:endParaRPr lang="en-GB" sz="2400"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60C65A0F-2EE2-EAF4-3548-E9BAE29231D7}"/>
              </a:ext>
            </a:extLst>
          </p:cNvPr>
          <p:cNvSpPr txBox="1"/>
          <p:nvPr/>
        </p:nvSpPr>
        <p:spPr>
          <a:xfrm>
            <a:off x="6484143" y="4424217"/>
            <a:ext cx="2057400" cy="461665"/>
          </a:xfrm>
          <a:prstGeom prst="rect">
            <a:avLst/>
          </a:prstGeom>
          <a:noFill/>
        </p:spPr>
        <p:txBody>
          <a:bodyPr wrap="square" rtlCol="0">
            <a:spAutoFit/>
          </a:bodyPr>
          <a:lstStyle/>
          <a:p>
            <a:pPr algn="ctr" rtl="1"/>
            <a:r>
              <a:rPr lang="ar-SA" sz="2400" dirty="0">
                <a:latin typeface="Calibri" panose="020F0502020204030204" pitchFamily="34" charset="0"/>
                <a:cs typeface="Calibri" panose="020F0502020204030204" pitchFamily="34" charset="0"/>
              </a:rPr>
              <a:t>ال</a:t>
            </a:r>
            <a:r>
              <a:rPr lang="en-GB" sz="2400" dirty="0" err="1">
                <a:latin typeface="Calibri" panose="020F0502020204030204" pitchFamily="34" charset="0"/>
                <a:cs typeface="Calibri" panose="020F0502020204030204" pitchFamily="34" charset="0"/>
              </a:rPr>
              <a:t>تصديق</a:t>
            </a:r>
            <a:endParaRPr lang="en-GB" sz="24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26A3C799-9A45-02B4-643A-6EB89D61AC1C}"/>
              </a:ext>
            </a:extLst>
          </p:cNvPr>
          <p:cNvSpPr txBox="1"/>
          <p:nvPr/>
        </p:nvSpPr>
        <p:spPr>
          <a:xfrm>
            <a:off x="9296400" y="4425764"/>
            <a:ext cx="2057400" cy="461665"/>
          </a:xfrm>
          <a:prstGeom prst="rect">
            <a:avLst/>
          </a:prstGeom>
          <a:noFill/>
        </p:spPr>
        <p:txBody>
          <a:bodyPr wrap="square" rtlCol="0">
            <a:spAutoFit/>
          </a:bodyPr>
          <a:lstStyle/>
          <a:p>
            <a:pPr algn="ctr" rtl="1"/>
            <a:r>
              <a:rPr lang="en-GB" sz="2400" dirty="0" err="1">
                <a:latin typeface="Calibri" panose="020F0502020204030204" pitchFamily="34" charset="0"/>
                <a:cs typeface="Calibri" panose="020F0502020204030204" pitchFamily="34" charset="0"/>
              </a:rPr>
              <a:t>التطبيع</a:t>
            </a:r>
            <a:endParaRPr lang="en-BE" sz="2400" dirty="0">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0F049A43-C900-43E1-8D1C-D59589D94AAA}"/>
              </a:ext>
            </a:extLst>
          </p:cNvPr>
          <p:cNvGrpSpPr/>
          <p:nvPr/>
        </p:nvGrpSpPr>
        <p:grpSpPr>
          <a:xfrm>
            <a:off x="1244311" y="2398069"/>
            <a:ext cx="1413164" cy="1275011"/>
            <a:chOff x="1122218" y="1480320"/>
            <a:chExt cx="2004764" cy="1808776"/>
          </a:xfrm>
        </p:grpSpPr>
        <p:sp>
          <p:nvSpPr>
            <p:cNvPr id="3" name="Speech Bubble: Rectangle with Corners Rounded 2">
              <a:extLst>
                <a:ext uri="{FF2B5EF4-FFF2-40B4-BE49-F238E27FC236}">
                  <a16:creationId xmlns:a16="http://schemas.microsoft.com/office/drawing/2014/main" id="{580CA3DC-C06D-C359-3059-29A6F3134268}"/>
                </a:ext>
              </a:extLst>
            </p:cNvPr>
            <p:cNvSpPr/>
            <p:nvPr/>
          </p:nvSpPr>
          <p:spPr>
            <a:xfrm>
              <a:off x="1122218" y="1480320"/>
              <a:ext cx="2004764" cy="1808776"/>
            </a:xfrm>
            <a:prstGeom prst="wedgeRoundRectCallout">
              <a:avLst>
                <a:gd name="adj1" fmla="val 19938"/>
                <a:gd name="adj2" fmla="val 69216"/>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Heart 7">
              <a:extLst>
                <a:ext uri="{FF2B5EF4-FFF2-40B4-BE49-F238E27FC236}">
                  <a16:creationId xmlns:a16="http://schemas.microsoft.com/office/drawing/2014/main" id="{E21C7271-8168-2B0F-58D0-151DF220C7DD}"/>
                </a:ext>
              </a:extLst>
            </p:cNvPr>
            <p:cNvSpPr/>
            <p:nvPr/>
          </p:nvSpPr>
          <p:spPr>
            <a:xfrm>
              <a:off x="1442515" y="2384708"/>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Heart 8">
              <a:extLst>
                <a:ext uri="{FF2B5EF4-FFF2-40B4-BE49-F238E27FC236}">
                  <a16:creationId xmlns:a16="http://schemas.microsoft.com/office/drawing/2014/main" id="{CE518219-CA0F-FC1D-9BF5-3497E9CA6AFF}"/>
                </a:ext>
              </a:extLst>
            </p:cNvPr>
            <p:cNvSpPr/>
            <p:nvPr/>
          </p:nvSpPr>
          <p:spPr>
            <a:xfrm>
              <a:off x="2116490" y="1745827"/>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3" name="Group 12">
            <a:extLst>
              <a:ext uri="{FF2B5EF4-FFF2-40B4-BE49-F238E27FC236}">
                <a16:creationId xmlns:a16="http://schemas.microsoft.com/office/drawing/2014/main" id="{967A6F46-0B8E-93FD-0B19-5D948C68D3C9}"/>
              </a:ext>
            </a:extLst>
          </p:cNvPr>
          <p:cNvGrpSpPr/>
          <p:nvPr/>
        </p:nvGrpSpPr>
        <p:grpSpPr>
          <a:xfrm>
            <a:off x="6806261" y="2398069"/>
            <a:ext cx="1413164" cy="1275011"/>
            <a:chOff x="1122218" y="1480320"/>
            <a:chExt cx="2004764" cy="1808776"/>
          </a:xfrm>
        </p:grpSpPr>
        <p:sp>
          <p:nvSpPr>
            <p:cNvPr id="24" name="Speech Bubble: Rectangle with Corners Rounded 23">
              <a:extLst>
                <a:ext uri="{FF2B5EF4-FFF2-40B4-BE49-F238E27FC236}">
                  <a16:creationId xmlns:a16="http://schemas.microsoft.com/office/drawing/2014/main" id="{342F0C55-405B-0A70-5292-62744EF2E0C8}"/>
                </a:ext>
              </a:extLst>
            </p:cNvPr>
            <p:cNvSpPr/>
            <p:nvPr/>
          </p:nvSpPr>
          <p:spPr>
            <a:xfrm>
              <a:off x="1122218" y="1480320"/>
              <a:ext cx="2004764" cy="1808776"/>
            </a:xfrm>
            <a:prstGeom prst="wedgeRoundRectCallout">
              <a:avLst>
                <a:gd name="adj1" fmla="val 19938"/>
                <a:gd name="adj2" fmla="val 69216"/>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Heart 24">
              <a:extLst>
                <a:ext uri="{FF2B5EF4-FFF2-40B4-BE49-F238E27FC236}">
                  <a16:creationId xmlns:a16="http://schemas.microsoft.com/office/drawing/2014/main" id="{29476787-2B48-6070-E4EB-6C0B97971534}"/>
                </a:ext>
              </a:extLst>
            </p:cNvPr>
            <p:cNvSpPr/>
            <p:nvPr/>
          </p:nvSpPr>
          <p:spPr>
            <a:xfrm>
              <a:off x="1442515" y="2384708"/>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6" name="Heart 25">
              <a:extLst>
                <a:ext uri="{FF2B5EF4-FFF2-40B4-BE49-F238E27FC236}">
                  <a16:creationId xmlns:a16="http://schemas.microsoft.com/office/drawing/2014/main" id="{0E177FCC-41B6-FB96-1B89-0768F4FEB1D0}"/>
                </a:ext>
              </a:extLst>
            </p:cNvPr>
            <p:cNvSpPr/>
            <p:nvPr/>
          </p:nvSpPr>
          <p:spPr>
            <a:xfrm>
              <a:off x="2116490" y="1745827"/>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5" name="Group 34">
            <a:extLst>
              <a:ext uri="{FF2B5EF4-FFF2-40B4-BE49-F238E27FC236}">
                <a16:creationId xmlns:a16="http://schemas.microsoft.com/office/drawing/2014/main" id="{6B333175-ED67-FE6F-53A0-99D0E88397E8}"/>
              </a:ext>
            </a:extLst>
          </p:cNvPr>
          <p:cNvGrpSpPr/>
          <p:nvPr/>
        </p:nvGrpSpPr>
        <p:grpSpPr>
          <a:xfrm>
            <a:off x="3994005" y="2398069"/>
            <a:ext cx="1413164" cy="1275011"/>
            <a:chOff x="1122218" y="1480320"/>
            <a:chExt cx="2004764" cy="1808776"/>
          </a:xfrm>
        </p:grpSpPr>
        <p:sp>
          <p:nvSpPr>
            <p:cNvPr id="36" name="Speech Bubble: Rectangle with Corners Rounded 35">
              <a:extLst>
                <a:ext uri="{FF2B5EF4-FFF2-40B4-BE49-F238E27FC236}">
                  <a16:creationId xmlns:a16="http://schemas.microsoft.com/office/drawing/2014/main" id="{56C86763-B2B9-5A5B-D46B-1F6683CCDAE1}"/>
                </a:ext>
              </a:extLst>
            </p:cNvPr>
            <p:cNvSpPr/>
            <p:nvPr/>
          </p:nvSpPr>
          <p:spPr>
            <a:xfrm>
              <a:off x="1122218" y="1480320"/>
              <a:ext cx="2004764" cy="1808776"/>
            </a:xfrm>
            <a:prstGeom prst="wedgeRoundRectCallout">
              <a:avLst>
                <a:gd name="adj1" fmla="val 19938"/>
                <a:gd name="adj2" fmla="val 69216"/>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7" name="Heart 36">
              <a:extLst>
                <a:ext uri="{FF2B5EF4-FFF2-40B4-BE49-F238E27FC236}">
                  <a16:creationId xmlns:a16="http://schemas.microsoft.com/office/drawing/2014/main" id="{40A0AE41-C50D-9EE1-0EC5-FC3CC01F4569}"/>
                </a:ext>
              </a:extLst>
            </p:cNvPr>
            <p:cNvSpPr/>
            <p:nvPr/>
          </p:nvSpPr>
          <p:spPr>
            <a:xfrm>
              <a:off x="1442515" y="2384708"/>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8" name="Heart 37">
              <a:extLst>
                <a:ext uri="{FF2B5EF4-FFF2-40B4-BE49-F238E27FC236}">
                  <a16:creationId xmlns:a16="http://schemas.microsoft.com/office/drawing/2014/main" id="{1AB4F2BB-067D-50D8-5382-76EC3FDB55C3}"/>
                </a:ext>
              </a:extLst>
            </p:cNvPr>
            <p:cNvSpPr/>
            <p:nvPr/>
          </p:nvSpPr>
          <p:spPr>
            <a:xfrm>
              <a:off x="2116490" y="1745827"/>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9" name="Group 38">
            <a:extLst>
              <a:ext uri="{FF2B5EF4-FFF2-40B4-BE49-F238E27FC236}">
                <a16:creationId xmlns:a16="http://schemas.microsoft.com/office/drawing/2014/main" id="{A1269DC0-8FF9-CF30-D264-443C740E1B21}"/>
              </a:ext>
            </a:extLst>
          </p:cNvPr>
          <p:cNvGrpSpPr/>
          <p:nvPr/>
        </p:nvGrpSpPr>
        <p:grpSpPr>
          <a:xfrm>
            <a:off x="9618518" y="2398069"/>
            <a:ext cx="1413164" cy="1275011"/>
            <a:chOff x="1122218" y="1480320"/>
            <a:chExt cx="2004764" cy="1808776"/>
          </a:xfrm>
        </p:grpSpPr>
        <p:sp>
          <p:nvSpPr>
            <p:cNvPr id="40" name="Speech Bubble: Rectangle with Corners Rounded 39">
              <a:extLst>
                <a:ext uri="{FF2B5EF4-FFF2-40B4-BE49-F238E27FC236}">
                  <a16:creationId xmlns:a16="http://schemas.microsoft.com/office/drawing/2014/main" id="{EFAD6BD7-E558-597C-4CB9-771A1590B4E3}"/>
                </a:ext>
              </a:extLst>
            </p:cNvPr>
            <p:cNvSpPr/>
            <p:nvPr/>
          </p:nvSpPr>
          <p:spPr>
            <a:xfrm>
              <a:off x="1122218" y="1480320"/>
              <a:ext cx="2004764" cy="1808776"/>
            </a:xfrm>
            <a:prstGeom prst="wedgeRoundRectCallout">
              <a:avLst>
                <a:gd name="adj1" fmla="val 19938"/>
                <a:gd name="adj2" fmla="val 69216"/>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41" name="Heart 40">
              <a:extLst>
                <a:ext uri="{FF2B5EF4-FFF2-40B4-BE49-F238E27FC236}">
                  <a16:creationId xmlns:a16="http://schemas.microsoft.com/office/drawing/2014/main" id="{91B09181-E6E0-78B2-41E6-5268EF14835C}"/>
                </a:ext>
              </a:extLst>
            </p:cNvPr>
            <p:cNvSpPr/>
            <p:nvPr/>
          </p:nvSpPr>
          <p:spPr>
            <a:xfrm>
              <a:off x="1442515" y="2384708"/>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42" name="Heart 41">
              <a:extLst>
                <a:ext uri="{FF2B5EF4-FFF2-40B4-BE49-F238E27FC236}">
                  <a16:creationId xmlns:a16="http://schemas.microsoft.com/office/drawing/2014/main" id="{D83A93EC-B8D5-486A-5D34-EE94AA365A2B}"/>
                </a:ext>
              </a:extLst>
            </p:cNvPr>
            <p:cNvSpPr/>
            <p:nvPr/>
          </p:nvSpPr>
          <p:spPr>
            <a:xfrm>
              <a:off x="2116490" y="1745827"/>
              <a:ext cx="673034" cy="601302"/>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281565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80D2E-B75A-46C9-C93E-4791234FA4EB}"/>
              </a:ext>
            </a:extLst>
          </p:cNvPr>
          <p:cNvSpPr>
            <a:spLocks noGrp="1"/>
          </p:cNvSpPr>
          <p:nvPr>
            <p:ph type="title"/>
          </p:nvPr>
        </p:nvSpPr>
        <p:spPr/>
        <p:txBody>
          <a:bodyPr/>
          <a:lstStyle/>
          <a:p>
            <a:pPr rtl="1"/>
            <a:r>
              <a:rPr lang="en-GB" dirty="0">
                <a:latin typeface="Calibri" panose="020F0502020204030204" pitchFamily="34" charset="0"/>
                <a:cs typeface="Calibri" panose="020F0502020204030204" pitchFamily="34" charset="0"/>
              </a:rPr>
              <a:t>لعب الأدوار</a:t>
            </a:r>
            <a:endParaRPr lang="en-BE" dirty="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A612C6DA-2ACB-0B02-26A1-DAEC235651CC}"/>
              </a:ext>
            </a:extLst>
          </p:cNvPr>
          <p:cNvGrpSpPr/>
          <p:nvPr/>
        </p:nvGrpSpPr>
        <p:grpSpPr>
          <a:xfrm>
            <a:off x="1329070" y="2106635"/>
            <a:ext cx="1758272" cy="2079297"/>
            <a:chOff x="6846848" y="1141103"/>
            <a:chExt cx="999203" cy="1170617"/>
          </a:xfrm>
          <a:solidFill>
            <a:schemeClr val="accent4">
              <a:lumMod val="60000"/>
              <a:lumOff val="40000"/>
            </a:schemeClr>
          </a:solidFill>
        </p:grpSpPr>
        <p:sp>
          <p:nvSpPr>
            <p:cNvPr id="4" name="Rectangle: Rounded Corners 3">
              <a:extLst>
                <a:ext uri="{FF2B5EF4-FFF2-40B4-BE49-F238E27FC236}">
                  <a16:creationId xmlns:a16="http://schemas.microsoft.com/office/drawing/2014/main" id="{C8B0FBFB-EF08-6CA8-B5F5-76EB8F545B30}"/>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5" name="Oval 4">
              <a:extLst>
                <a:ext uri="{FF2B5EF4-FFF2-40B4-BE49-F238E27FC236}">
                  <a16:creationId xmlns:a16="http://schemas.microsoft.com/office/drawing/2014/main" id="{F11DF7EE-CDEE-D3C9-9649-5721AA0E38C3}"/>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 name="Oval 5">
              <a:extLst>
                <a:ext uri="{FF2B5EF4-FFF2-40B4-BE49-F238E27FC236}">
                  <a16:creationId xmlns:a16="http://schemas.microsoft.com/office/drawing/2014/main" id="{ACFCE57C-40E4-DD7C-DE2C-2D724ED81D9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Oval 6">
              <a:extLst>
                <a:ext uri="{FF2B5EF4-FFF2-40B4-BE49-F238E27FC236}">
                  <a16:creationId xmlns:a16="http://schemas.microsoft.com/office/drawing/2014/main" id="{66B6CF52-30E4-F88B-4386-0D3DA1DEAE32}"/>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Block Arc 7">
              <a:extLst>
                <a:ext uri="{FF2B5EF4-FFF2-40B4-BE49-F238E27FC236}">
                  <a16:creationId xmlns:a16="http://schemas.microsoft.com/office/drawing/2014/main" id="{ECD2561F-A784-1444-682F-C71C3BD39BBF}"/>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grpSp>
      <p:grpSp>
        <p:nvGrpSpPr>
          <p:cNvPr id="9" name="Group 8">
            <a:extLst>
              <a:ext uri="{FF2B5EF4-FFF2-40B4-BE49-F238E27FC236}">
                <a16:creationId xmlns:a16="http://schemas.microsoft.com/office/drawing/2014/main" id="{A8B9C04B-4ADE-7387-EEC4-E4BA9EC6C451}"/>
              </a:ext>
            </a:extLst>
          </p:cNvPr>
          <p:cNvGrpSpPr/>
          <p:nvPr/>
        </p:nvGrpSpPr>
        <p:grpSpPr>
          <a:xfrm rot="19632759">
            <a:off x="3349168" y="2884825"/>
            <a:ext cx="1758270" cy="2111528"/>
            <a:chOff x="6846848" y="1141103"/>
            <a:chExt cx="999203" cy="1188766"/>
          </a:xfrm>
          <a:solidFill>
            <a:schemeClr val="accent4">
              <a:lumMod val="60000"/>
              <a:lumOff val="40000"/>
            </a:schemeClr>
          </a:solidFill>
        </p:grpSpPr>
        <p:sp>
          <p:nvSpPr>
            <p:cNvPr id="10" name="Rectangle: Rounded Corners 9">
              <a:extLst>
                <a:ext uri="{FF2B5EF4-FFF2-40B4-BE49-F238E27FC236}">
                  <a16:creationId xmlns:a16="http://schemas.microsoft.com/office/drawing/2014/main" id="{66B66D54-DCFA-DE2E-EE3C-5DBFF91849A2}"/>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 name="Oval 10">
              <a:extLst>
                <a:ext uri="{FF2B5EF4-FFF2-40B4-BE49-F238E27FC236}">
                  <a16:creationId xmlns:a16="http://schemas.microsoft.com/office/drawing/2014/main" id="{018584D5-8208-93C8-C950-B8B3FC810AD5}"/>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 name="Oval 11">
              <a:extLst>
                <a:ext uri="{FF2B5EF4-FFF2-40B4-BE49-F238E27FC236}">
                  <a16:creationId xmlns:a16="http://schemas.microsoft.com/office/drawing/2014/main" id="{181810B7-3CB0-76B2-227B-0E9C2993B7C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Oval 12">
              <a:extLst>
                <a:ext uri="{FF2B5EF4-FFF2-40B4-BE49-F238E27FC236}">
                  <a16:creationId xmlns:a16="http://schemas.microsoft.com/office/drawing/2014/main" id="{06130BEF-A635-D51A-8DA2-A4F10BA8B42A}"/>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 name="Block Arc 13">
              <a:extLst>
                <a:ext uri="{FF2B5EF4-FFF2-40B4-BE49-F238E27FC236}">
                  <a16:creationId xmlns:a16="http://schemas.microsoft.com/office/drawing/2014/main" id="{659D9391-CB45-79CD-EAFE-8B6081C7283C}"/>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grpSp>
      <p:sp>
        <p:nvSpPr>
          <p:cNvPr id="15" name="TextBox 14">
            <a:extLst>
              <a:ext uri="{FF2B5EF4-FFF2-40B4-BE49-F238E27FC236}">
                <a16:creationId xmlns:a16="http://schemas.microsoft.com/office/drawing/2014/main" id="{073BF824-B14C-E3FB-0E2A-6042ADE35425}"/>
              </a:ext>
            </a:extLst>
          </p:cNvPr>
          <p:cNvSpPr txBox="1"/>
          <p:nvPr/>
        </p:nvSpPr>
        <p:spPr>
          <a:xfrm>
            <a:off x="5831114" y="3163139"/>
            <a:ext cx="4678325" cy="1446550"/>
          </a:xfrm>
          <a:prstGeom prst="rect">
            <a:avLst/>
          </a:prstGeom>
          <a:noFill/>
        </p:spPr>
        <p:txBody>
          <a:bodyPr wrap="square" rtlCol="0">
            <a:spAutoFit/>
          </a:bodyPr>
          <a:lstStyle/>
          <a:p>
            <a:pPr algn="r" rtl="1"/>
            <a:r>
              <a:rPr lang="ar-SA" sz="4400" b="1" dirty="0">
                <a:latin typeface="Calibri" panose="020F0502020204030204" pitchFamily="34" charset="0"/>
                <a:cs typeface="Calibri" panose="020F0502020204030204" pitchFamily="34" charset="0"/>
              </a:rPr>
              <a:t>ال</a:t>
            </a:r>
            <a:r>
              <a:rPr lang="en-GB" sz="4400" b="1" dirty="0" err="1">
                <a:latin typeface="Calibri" panose="020F0502020204030204" pitchFamily="34" charset="0"/>
                <a:cs typeface="Calibri" panose="020F0502020204030204" pitchFamily="34" charset="0"/>
              </a:rPr>
              <a:t>ت</a:t>
            </a:r>
            <a:r>
              <a:rPr lang="ar-SA" sz="4400" b="1" dirty="0">
                <a:latin typeface="Calibri" panose="020F0502020204030204" pitchFamily="34" charset="0"/>
                <a:cs typeface="Calibri" panose="020F0502020204030204" pitchFamily="34" charset="0"/>
              </a:rPr>
              <a:t>مرين</a:t>
            </a:r>
            <a:r>
              <a:rPr lang="en-GB" sz="4400" b="1" dirty="0">
                <a:latin typeface="Calibri" panose="020F0502020204030204" pitchFamily="34" charset="0"/>
                <a:cs typeface="Calibri" panose="020F0502020204030204" pitchFamily="34" charset="0"/>
              </a:rPr>
              <a:t> </a:t>
            </a:r>
            <a:r>
              <a:rPr lang="en-GB" sz="4400" b="1" dirty="0" err="1">
                <a:latin typeface="Calibri" panose="020F0502020204030204" pitchFamily="34" charset="0"/>
                <a:cs typeface="Calibri" panose="020F0502020204030204" pitchFamily="34" charset="0"/>
              </a:rPr>
              <a:t>على</a:t>
            </a:r>
            <a:r>
              <a:rPr lang="en-GB" sz="4400" b="1" dirty="0">
                <a:latin typeface="Calibri" panose="020F0502020204030204" pitchFamily="34" charset="0"/>
                <a:cs typeface="Calibri" panose="020F0502020204030204" pitchFamily="34" charset="0"/>
              </a:rPr>
              <a:t> </a:t>
            </a:r>
            <a:r>
              <a:rPr lang="ar-SA" sz="4400" b="1" dirty="0">
                <a:latin typeface="Calibri" panose="020F0502020204030204" pitchFamily="34" charset="0"/>
                <a:cs typeface="Calibri" panose="020F0502020204030204" pitchFamily="34" charset="0"/>
              </a:rPr>
              <a:t>الاستجابة</a:t>
            </a:r>
            <a:r>
              <a:rPr lang="en-GB" sz="4400" b="1" dirty="0">
                <a:latin typeface="Calibri" panose="020F0502020204030204" pitchFamily="34" charset="0"/>
                <a:cs typeface="Calibri" panose="020F0502020204030204" pitchFamily="34" charset="0"/>
              </a:rPr>
              <a:t> بتعاطف</a:t>
            </a:r>
            <a:endParaRPr lang="en-BE" sz="4400" b="1" dirty="0">
              <a:latin typeface="Calibri" panose="020F0502020204030204" pitchFamily="34" charset="0"/>
              <a:cs typeface="Calibri" panose="020F0502020204030204" pitchFamily="34" charset="0"/>
            </a:endParaRPr>
          </a:p>
        </p:txBody>
      </p:sp>
      <p:grpSp>
        <p:nvGrpSpPr>
          <p:cNvPr id="20" name="Group 19">
            <a:extLst>
              <a:ext uri="{FF2B5EF4-FFF2-40B4-BE49-F238E27FC236}">
                <a16:creationId xmlns:a16="http://schemas.microsoft.com/office/drawing/2014/main" id="{11D19942-7EFD-08F0-92FB-648616753894}"/>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5210BDAF-6B4C-2550-27E6-1DA33AF5374B}"/>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D8362C83-FC29-C5E4-3EA2-863E765F803C}"/>
                </a:ext>
              </a:extLst>
            </p:cNvPr>
            <p:cNvGrpSpPr/>
            <p:nvPr/>
          </p:nvGrpSpPr>
          <p:grpSpPr>
            <a:xfrm>
              <a:off x="10741851" y="707024"/>
              <a:ext cx="562136" cy="634675"/>
              <a:chOff x="760175" y="830141"/>
              <a:chExt cx="867619" cy="979580"/>
            </a:xfrm>
          </p:grpSpPr>
          <p:sp>
            <p:nvSpPr>
              <p:cNvPr id="23" name="Rectangle 22">
                <a:extLst>
                  <a:ext uri="{FF2B5EF4-FFF2-40B4-BE49-F238E27FC236}">
                    <a16:creationId xmlns:a16="http://schemas.microsoft.com/office/drawing/2014/main" id="{F305784D-BA83-41F1-FABC-697C1468322E}"/>
                  </a:ext>
                </a:extLst>
              </p:cNvPr>
              <p:cNvSpPr/>
              <p:nvPr/>
            </p:nvSpPr>
            <p:spPr>
              <a:xfrm>
                <a:off x="864636" y="830141"/>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600" b="1" dirty="0">
                    <a:latin typeface="Arial" panose="020B0604020202020204" pitchFamily="34" charset="0"/>
                    <a:cs typeface="Arial" panose="020B0604020202020204" pitchFamily="34" charset="0"/>
                  </a:rPr>
                  <a:t>٦٥</a:t>
                </a:r>
                <a:endParaRPr lang="en-CA" sz="1600" b="1" dirty="0">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D7729D0B-1210-E0C8-AA9D-14155215078E}"/>
                  </a:ext>
                </a:extLst>
              </p:cNvPr>
              <p:cNvSpPr/>
              <p:nvPr/>
            </p:nvSpPr>
            <p:spPr>
              <a:xfrm>
                <a:off x="760175" y="830143"/>
                <a:ext cx="149292" cy="97957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140421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1F5A7A33-2FD4-47B8-9BFB-7E6E4EA30D87}"/>
              </a:ext>
            </a:extLst>
          </p:cNvPr>
          <p:cNvCxnSpPr>
            <a:cxnSpLocks/>
          </p:cNvCxnSpPr>
          <p:nvPr/>
        </p:nvCxnSpPr>
        <p:spPr>
          <a:xfrm>
            <a:off x="10555507" y="525704"/>
            <a:ext cx="0" cy="56852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24EEE1C-BE7F-4B6C-BA92-E8B3F36132B2}"/>
              </a:ext>
            </a:extLst>
          </p:cNvPr>
          <p:cNvSpPr txBox="1"/>
          <p:nvPr/>
        </p:nvSpPr>
        <p:spPr>
          <a:xfrm>
            <a:off x="8338575" y="296871"/>
            <a:ext cx="1533440" cy="707886"/>
          </a:xfrm>
          <a:prstGeom prst="rect">
            <a:avLst/>
          </a:prstGeom>
          <a:noFill/>
        </p:spPr>
        <p:txBody>
          <a:bodyPr wrap="square">
            <a:spAutoFit/>
          </a:bodyPr>
          <a:lstStyle/>
          <a:p>
            <a:pPr marL="0" indent="0" algn="r" rtl="1">
              <a:buNone/>
            </a:pPr>
            <a:r>
              <a:rPr lang="ar-SA" sz="2000" b="1" dirty="0">
                <a:solidFill>
                  <a:schemeClr val="bg1"/>
                </a:solidFill>
                <a:latin typeface="Calibri" panose="020F0502020204030204" pitchFamily="34" charset="0"/>
                <a:ea typeface="Calibri" panose="020F0502020204030204" pitchFamily="34" charset="0"/>
                <a:cs typeface="Calibri" panose="020F0502020204030204" pitchFamily="34" charset="0"/>
              </a:rPr>
              <a:t>ال</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افتتاح</a:t>
            </a:r>
            <a:endPar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0" indent="0" algn="r" rtl="1">
              <a:buNone/>
            </a:pPr>
            <a:r>
              <a:rPr lang="ar-SA"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٣٠</a:t>
            </a:r>
            <a:r>
              <a:rPr lang="en-US"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دقيقة</a:t>
            </a:r>
          </a:p>
        </p:txBody>
      </p:sp>
      <p:sp>
        <p:nvSpPr>
          <p:cNvPr id="16" name="TextBox 15">
            <a:extLst>
              <a:ext uri="{FF2B5EF4-FFF2-40B4-BE49-F238E27FC236}">
                <a16:creationId xmlns:a16="http://schemas.microsoft.com/office/drawing/2014/main" id="{BBFB386E-6551-4A1A-A6BB-9382E7E7FF5C}"/>
              </a:ext>
            </a:extLst>
          </p:cNvPr>
          <p:cNvSpPr txBox="1"/>
          <p:nvPr/>
        </p:nvSpPr>
        <p:spPr>
          <a:xfrm>
            <a:off x="6635224" y="2198992"/>
            <a:ext cx="3284738" cy="1323439"/>
          </a:xfrm>
          <a:prstGeom prst="rect">
            <a:avLst/>
          </a:prstGeom>
          <a:noFill/>
        </p:spPr>
        <p:txBody>
          <a:bodyPr wrap="square">
            <a:spAutoFit/>
          </a:bodyPr>
          <a:lstStyle/>
          <a:p>
            <a:pPr marL="0" indent="0" algn="r" rtl="1">
              <a:buNone/>
            </a:pP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ما هو دور أخصائي الحالة في تقديم الصحة النفسية والدعم النفسي الاجتماعي؟</a:t>
            </a:r>
          </a:p>
          <a:p>
            <a:pPr marL="0" indent="0" algn="r" rtl="1">
              <a:buNone/>
            </a:pPr>
            <a:r>
              <a:rPr lang="en-US" sz="2000" i="1" dirty="0" err="1">
                <a:solidFill>
                  <a:schemeClr val="bg1"/>
                </a:solidFill>
                <a:latin typeface="Calibri" panose="020F0502020204030204" pitchFamily="34" charset="0"/>
                <a:ea typeface="Calibri" panose="020F0502020204030204" pitchFamily="34" charset="0"/>
                <a:cs typeface="Calibri" panose="020F0502020204030204" pitchFamily="34" charset="0"/>
              </a:rPr>
              <a:t>ساع</a:t>
            </a:r>
            <a:r>
              <a:rPr lang="ar-SA" sz="2000" i="1" dirty="0">
                <a:solidFill>
                  <a:schemeClr val="bg1"/>
                </a:solidFill>
                <a:latin typeface="Calibri" panose="020F0502020204030204" pitchFamily="34" charset="0"/>
                <a:ea typeface="Calibri" panose="020F0502020204030204" pitchFamily="34" charset="0"/>
                <a:cs typeface="Calibri" panose="020F0502020204030204" pitchFamily="34" charset="0"/>
              </a:rPr>
              <a:t>تين</a:t>
            </a:r>
            <a:endParaRPr lang="en-US"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733F3946-B216-415C-9730-A510A95A13CA}"/>
              </a:ext>
            </a:extLst>
          </p:cNvPr>
          <p:cNvSpPr txBox="1"/>
          <p:nvPr/>
        </p:nvSpPr>
        <p:spPr>
          <a:xfrm>
            <a:off x="10543137" y="1760706"/>
            <a:ext cx="1349407" cy="461665"/>
          </a:xfrm>
          <a:prstGeom prst="rect">
            <a:avLst/>
          </a:prstGeom>
          <a:noFill/>
        </p:spPr>
        <p:txBody>
          <a:bodyPr wrap="square">
            <a:spAutoFit/>
          </a:bodyPr>
          <a:lstStyle/>
          <a:p>
            <a:pPr marL="0" indent="0" algn="r" rtl="1">
              <a:buNone/>
            </a:pP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استراحة</a:t>
            </a:r>
            <a:endParaRPr lang="en-US" sz="2400"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76BB8F9-C123-4183-92A9-C60157A708DC}"/>
              </a:ext>
            </a:extLst>
          </p:cNvPr>
          <p:cNvSpPr txBox="1"/>
          <p:nvPr/>
        </p:nvSpPr>
        <p:spPr>
          <a:xfrm>
            <a:off x="6587277" y="1109852"/>
            <a:ext cx="3284738" cy="707886"/>
          </a:xfrm>
          <a:prstGeom prst="rect">
            <a:avLst/>
          </a:prstGeom>
          <a:noFill/>
        </p:spPr>
        <p:txBody>
          <a:bodyPr wrap="square">
            <a:spAutoFit/>
          </a:bodyPr>
          <a:lstStyle/>
          <a:p>
            <a:pPr marL="0" indent="0" algn="r" rtl="1">
              <a:buNone/>
            </a:pP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ماذا نعني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بالصحة</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a:t>
            </a:r>
            <a:r>
              <a:rPr lang="ar-SA" sz="2000" b="1" dirty="0">
                <a:solidFill>
                  <a:schemeClr val="bg1"/>
                </a:solidFill>
                <a:latin typeface="Calibri" panose="020F0502020204030204" pitchFamily="34" charset="0"/>
                <a:ea typeface="Calibri" panose="020F0502020204030204" pitchFamily="34" charset="0"/>
                <a:cs typeface="Calibri" panose="020F0502020204030204" pitchFamily="34" charset="0"/>
              </a:rPr>
              <a:t>نفسية</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والرفاه</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marL="0" indent="0" algn="r" rtl="1">
              <a:buNone/>
            </a:pPr>
            <a:r>
              <a:rPr lang="en-US" sz="2000" i="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ساعة</a:t>
            </a:r>
            <a:r>
              <a:rPr lang="en-US"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a:t>
            </a:r>
            <a:r>
              <a:rPr lang="ar-SA" sz="2000" i="1" dirty="0">
                <a:solidFill>
                  <a:schemeClr val="bg1"/>
                </a:solidFill>
                <a:latin typeface="Calibri" panose="020F0502020204030204" pitchFamily="34" charset="0"/>
                <a:ea typeface="Calibri" panose="020F0502020204030204" pitchFamily="34" charset="0"/>
                <a:cs typeface="Calibri" panose="020F0502020204030204" pitchFamily="34" charset="0"/>
              </a:rPr>
              <a:t>و</a:t>
            </a:r>
            <a:r>
              <a:rPr lang="ar-SA"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٢٠ </a:t>
            </a:r>
            <a:r>
              <a:rPr lang="en-US" sz="2000" i="1" dirty="0" err="1">
                <a:solidFill>
                  <a:schemeClr val="bg1"/>
                </a:solidFill>
                <a:effectLst/>
                <a:latin typeface="Calibri" panose="020F0502020204030204" pitchFamily="34" charset="0"/>
                <a:ea typeface="Calibri" panose="020F0502020204030204" pitchFamily="34" charset="0"/>
                <a:cs typeface="Calibri" panose="020F0502020204030204" pitchFamily="34" charset="0"/>
              </a:rPr>
              <a:t>دقيقة</a:t>
            </a:r>
            <a:endParaRPr lang="en-US"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E1ED7D59-DD7D-4D01-8768-ED10E5D40571}"/>
              </a:ext>
            </a:extLst>
          </p:cNvPr>
          <p:cNvSpPr txBox="1"/>
          <p:nvPr/>
        </p:nvSpPr>
        <p:spPr>
          <a:xfrm>
            <a:off x="10543137" y="3173387"/>
            <a:ext cx="1349407" cy="461665"/>
          </a:xfrm>
          <a:prstGeom prst="rect">
            <a:avLst/>
          </a:prstGeom>
          <a:noFill/>
        </p:spPr>
        <p:txBody>
          <a:bodyPr wrap="square">
            <a:spAutoFit/>
          </a:bodyPr>
          <a:lstStyle/>
          <a:p>
            <a:pPr marL="0" indent="0" algn="r" rtl="1">
              <a:buNone/>
            </a:pPr>
            <a:r>
              <a:rPr lang="ar-SA" sz="2400" b="1" dirty="0">
                <a:solidFill>
                  <a:schemeClr val="bg1"/>
                </a:solidFill>
                <a:latin typeface="Arial" panose="020B0604020202020204" pitchFamily="34" charset="0"/>
                <a:ea typeface="Calibri" panose="020F0502020204030204" pitchFamily="34" charset="0"/>
                <a:cs typeface="Arial" panose="020B0604020202020204" pitchFamily="34" charset="0"/>
              </a:rPr>
              <a:t>ال</a:t>
            </a:r>
            <a:r>
              <a:rPr lang="en-US" sz="2400" b="1" dirty="0" err="1">
                <a:solidFill>
                  <a:schemeClr val="bg1"/>
                </a:solidFill>
                <a:latin typeface="Arial" panose="020B0604020202020204" pitchFamily="34" charset="0"/>
                <a:ea typeface="Calibri" panose="020F0502020204030204" pitchFamily="34" charset="0"/>
                <a:cs typeface="Arial" panose="020B0604020202020204" pitchFamily="34" charset="0"/>
              </a:rPr>
              <a:t>غداء</a:t>
            </a:r>
            <a:endParaRPr lang="en-US" sz="2400"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D7CB6E16-976A-46E5-817B-4B58ED997934}"/>
              </a:ext>
            </a:extLst>
          </p:cNvPr>
          <p:cNvSpPr txBox="1"/>
          <p:nvPr/>
        </p:nvSpPr>
        <p:spPr>
          <a:xfrm>
            <a:off x="6635224" y="3732622"/>
            <a:ext cx="3284738" cy="1015663"/>
          </a:xfrm>
          <a:prstGeom prst="rect">
            <a:avLst/>
          </a:prstGeom>
          <a:noFill/>
        </p:spPr>
        <p:txBody>
          <a:bodyPr wrap="square">
            <a:spAutoFit/>
          </a:bodyPr>
          <a:lstStyle/>
          <a:p>
            <a:pPr marL="0" indent="0" algn="r" rtl="1">
              <a:buNone/>
            </a:pP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ما هي مهارات الصحة النفسية والدعم النفسي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الاجتماعي</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endParaRPr lang="ar-SA" sz="20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0" indent="0" algn="r" rtl="1">
              <a:buNone/>
            </a:pPr>
            <a:r>
              <a:rPr lang="en-US" sz="2000" i="1" dirty="0" err="1">
                <a:solidFill>
                  <a:schemeClr val="bg1"/>
                </a:solidFill>
                <a:latin typeface="Calibri" panose="020F0502020204030204" pitchFamily="34" charset="0"/>
                <a:ea typeface="Calibri" panose="020F0502020204030204" pitchFamily="34" charset="0"/>
                <a:cs typeface="Calibri" panose="020F0502020204030204" pitchFamily="34" charset="0"/>
              </a:rPr>
              <a:t>ساعة</a:t>
            </a:r>
            <a:r>
              <a:rPr lang="en-US" sz="2000" i="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i="1" dirty="0" err="1">
                <a:solidFill>
                  <a:schemeClr val="bg1"/>
                </a:solidFill>
                <a:latin typeface="Calibri" panose="020F0502020204030204" pitchFamily="34" charset="0"/>
                <a:ea typeface="Calibri" panose="020F0502020204030204" pitchFamily="34" charset="0"/>
                <a:cs typeface="Calibri" panose="020F0502020204030204" pitchFamily="34" charset="0"/>
              </a:rPr>
              <a:t>و</a:t>
            </a:r>
            <a:r>
              <a:rPr lang="en-US" sz="2000" i="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ar-SA" sz="2000" i="1" dirty="0">
                <a:solidFill>
                  <a:schemeClr val="bg1"/>
                </a:solidFill>
                <a:latin typeface="Calibri" panose="020F0502020204030204" pitchFamily="34" charset="0"/>
                <a:ea typeface="Calibri" panose="020F0502020204030204" pitchFamily="34" charset="0"/>
                <a:cs typeface="Calibri" panose="020F0502020204030204" pitchFamily="34" charset="0"/>
              </a:rPr>
              <a:t>٣٠</a:t>
            </a:r>
            <a:r>
              <a:rPr lang="en-US" sz="2000" i="1" dirty="0">
                <a:solidFill>
                  <a:schemeClr val="bg1"/>
                </a:solidFill>
                <a:latin typeface="Calibri" panose="020F0502020204030204" pitchFamily="34" charset="0"/>
                <a:ea typeface="Calibri" panose="020F0502020204030204" pitchFamily="34" charset="0"/>
                <a:cs typeface="Calibri" panose="020F0502020204030204" pitchFamily="34" charset="0"/>
              </a:rPr>
              <a:t> دقيقة</a:t>
            </a:r>
            <a:endParaRPr lang="en-US"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9638F6D1-0A37-4F47-96E4-AEF2CAFF1F80}"/>
              </a:ext>
            </a:extLst>
          </p:cNvPr>
          <p:cNvSpPr txBox="1"/>
          <p:nvPr/>
        </p:nvSpPr>
        <p:spPr>
          <a:xfrm>
            <a:off x="10556993" y="4563619"/>
            <a:ext cx="1349407" cy="461665"/>
          </a:xfrm>
          <a:prstGeom prst="rect">
            <a:avLst/>
          </a:prstGeom>
          <a:noFill/>
        </p:spPr>
        <p:txBody>
          <a:bodyPr wrap="square">
            <a:spAutoFit/>
          </a:bodyPr>
          <a:lstStyle/>
          <a:p>
            <a:pPr marL="0" indent="0" algn="r" rtl="1">
              <a:buNone/>
            </a:pP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استراحة</a:t>
            </a:r>
            <a:endParaRPr lang="en-US" sz="2400"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AE311838-E39D-459A-A218-83E02F1EE356}"/>
              </a:ext>
            </a:extLst>
          </p:cNvPr>
          <p:cNvSpPr txBox="1"/>
          <p:nvPr/>
        </p:nvSpPr>
        <p:spPr>
          <a:xfrm>
            <a:off x="6694971" y="5918557"/>
            <a:ext cx="3224991" cy="707886"/>
          </a:xfrm>
          <a:prstGeom prst="rect">
            <a:avLst/>
          </a:prstGeom>
          <a:noFill/>
        </p:spPr>
        <p:txBody>
          <a:bodyPr wrap="square">
            <a:spAutoFit/>
          </a:bodyPr>
          <a:lstStyle/>
          <a:p>
            <a:pPr marL="0" indent="0" algn="r" rtl="1">
              <a:buNone/>
            </a:pPr>
            <a:r>
              <a:rPr lang="ar-SA" sz="2000" b="1" dirty="0">
                <a:solidFill>
                  <a:schemeClr val="bg1"/>
                </a:solidFill>
                <a:latin typeface="Arial" panose="020B0604020202020204" pitchFamily="34" charset="0"/>
                <a:ea typeface="Calibri" panose="020F0502020204030204" pitchFamily="34" charset="0"/>
                <a:cs typeface="Arial" panose="020B0604020202020204" pitchFamily="34" charset="0"/>
              </a:rPr>
              <a:t>ال</a:t>
            </a:r>
            <a:r>
              <a:rPr lang="en-US" sz="2000" b="1" dirty="0" err="1">
                <a:solidFill>
                  <a:schemeClr val="bg1"/>
                </a:solidFill>
                <a:latin typeface="Arial" panose="020B0604020202020204" pitchFamily="34" charset="0"/>
                <a:ea typeface="Calibri" panose="020F0502020204030204" pitchFamily="34" charset="0"/>
                <a:cs typeface="Arial" panose="020B0604020202020204" pitchFamily="34" charset="0"/>
              </a:rPr>
              <a:t>إغلاق</a:t>
            </a:r>
            <a:endParaRPr lang="en-US" sz="20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0" indent="0" algn="r" rtl="1">
              <a:buNone/>
            </a:pPr>
            <a:r>
              <a:rPr lang="ar-SA" sz="20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٣٠ </a:t>
            </a:r>
            <a:r>
              <a:rPr lang="en-US" sz="2000" i="1"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دقيقة</a:t>
            </a:r>
            <a:endParaRPr lang="en-US" sz="2000"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5" name="Hexagon 24">
            <a:extLst>
              <a:ext uri="{FF2B5EF4-FFF2-40B4-BE49-F238E27FC236}">
                <a16:creationId xmlns:a16="http://schemas.microsoft.com/office/drawing/2014/main" id="{37D81114-568C-4AAA-9976-2EB696817307}"/>
              </a:ext>
            </a:extLst>
          </p:cNvPr>
          <p:cNvSpPr/>
          <p:nvPr/>
        </p:nvSpPr>
        <p:spPr>
          <a:xfrm rot="1782986">
            <a:off x="10387710" y="435716"/>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6" name="Hexagon 25">
            <a:extLst>
              <a:ext uri="{FF2B5EF4-FFF2-40B4-BE49-F238E27FC236}">
                <a16:creationId xmlns:a16="http://schemas.microsoft.com/office/drawing/2014/main" id="{F0ED0933-38E5-4291-92C0-36AAF9EA44E0}"/>
              </a:ext>
            </a:extLst>
          </p:cNvPr>
          <p:cNvSpPr/>
          <p:nvPr/>
        </p:nvSpPr>
        <p:spPr>
          <a:xfrm rot="1782986">
            <a:off x="10383589" y="1139538"/>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7" name="Hexagon 26">
            <a:extLst>
              <a:ext uri="{FF2B5EF4-FFF2-40B4-BE49-F238E27FC236}">
                <a16:creationId xmlns:a16="http://schemas.microsoft.com/office/drawing/2014/main" id="{5CC97698-DC01-431C-AEDD-1668768F0EEE}"/>
              </a:ext>
            </a:extLst>
          </p:cNvPr>
          <p:cNvSpPr/>
          <p:nvPr/>
        </p:nvSpPr>
        <p:spPr>
          <a:xfrm rot="1782986">
            <a:off x="10387709" y="1843360"/>
            <a:ext cx="335595" cy="289306"/>
          </a:xfrm>
          <a:prstGeom prst="hexagon">
            <a:avLst>
              <a:gd name="adj" fmla="val 28965"/>
              <a:gd name="vf" fmla="val 1154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8" name="Hexagon 27">
            <a:extLst>
              <a:ext uri="{FF2B5EF4-FFF2-40B4-BE49-F238E27FC236}">
                <a16:creationId xmlns:a16="http://schemas.microsoft.com/office/drawing/2014/main" id="{BA5B85DC-E1FF-4A6D-8A92-F746BD9463B7}"/>
              </a:ext>
            </a:extLst>
          </p:cNvPr>
          <p:cNvSpPr/>
          <p:nvPr/>
        </p:nvSpPr>
        <p:spPr>
          <a:xfrm rot="1782986">
            <a:off x="10383589" y="2547182"/>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9" name="Hexagon 28">
            <a:extLst>
              <a:ext uri="{FF2B5EF4-FFF2-40B4-BE49-F238E27FC236}">
                <a16:creationId xmlns:a16="http://schemas.microsoft.com/office/drawing/2014/main" id="{6E790813-CBBC-4F6E-8474-FED90FEA223A}"/>
              </a:ext>
            </a:extLst>
          </p:cNvPr>
          <p:cNvSpPr/>
          <p:nvPr/>
        </p:nvSpPr>
        <p:spPr>
          <a:xfrm rot="1782986">
            <a:off x="10387710" y="3251004"/>
            <a:ext cx="335595" cy="289306"/>
          </a:xfrm>
          <a:prstGeom prst="hexagon">
            <a:avLst>
              <a:gd name="adj" fmla="val 28965"/>
              <a:gd name="vf" fmla="val 1154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0" name="Hexagon 29">
            <a:extLst>
              <a:ext uri="{FF2B5EF4-FFF2-40B4-BE49-F238E27FC236}">
                <a16:creationId xmlns:a16="http://schemas.microsoft.com/office/drawing/2014/main" id="{23D8AA94-FFBD-4F15-A021-C7F67B4A9317}"/>
              </a:ext>
            </a:extLst>
          </p:cNvPr>
          <p:cNvSpPr/>
          <p:nvPr/>
        </p:nvSpPr>
        <p:spPr>
          <a:xfrm rot="1782986">
            <a:off x="10387711" y="3954826"/>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1" name="Hexagon 30">
            <a:extLst>
              <a:ext uri="{FF2B5EF4-FFF2-40B4-BE49-F238E27FC236}">
                <a16:creationId xmlns:a16="http://schemas.microsoft.com/office/drawing/2014/main" id="{1A21B561-6CC5-4F29-9E34-644CC16CF189}"/>
              </a:ext>
            </a:extLst>
          </p:cNvPr>
          <p:cNvSpPr/>
          <p:nvPr/>
        </p:nvSpPr>
        <p:spPr>
          <a:xfrm rot="1782986">
            <a:off x="10387710" y="4658648"/>
            <a:ext cx="335595" cy="289306"/>
          </a:xfrm>
          <a:prstGeom prst="hexagon">
            <a:avLst>
              <a:gd name="adj" fmla="val 28965"/>
              <a:gd name="vf" fmla="val 1154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3" name="Hexagon 32">
            <a:extLst>
              <a:ext uri="{FF2B5EF4-FFF2-40B4-BE49-F238E27FC236}">
                <a16:creationId xmlns:a16="http://schemas.microsoft.com/office/drawing/2014/main" id="{7FB9D514-CF6E-41F3-A7D1-DE079B808ACA}"/>
              </a:ext>
            </a:extLst>
          </p:cNvPr>
          <p:cNvSpPr/>
          <p:nvPr/>
        </p:nvSpPr>
        <p:spPr>
          <a:xfrm rot="1782986">
            <a:off x="10387710" y="6066292"/>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0" name="Title 9">
            <a:extLst>
              <a:ext uri="{FF2B5EF4-FFF2-40B4-BE49-F238E27FC236}">
                <a16:creationId xmlns:a16="http://schemas.microsoft.com/office/drawing/2014/main" id="{C9F12A12-33F9-440D-9B94-7A07623AD3C3}"/>
              </a:ext>
            </a:extLst>
          </p:cNvPr>
          <p:cNvSpPr>
            <a:spLocks noGrp="1"/>
          </p:cNvSpPr>
          <p:nvPr>
            <p:ph type="title"/>
          </p:nvPr>
        </p:nvSpPr>
        <p:spPr>
          <a:xfrm>
            <a:off x="1028453" y="3198461"/>
            <a:ext cx="4015311" cy="562168"/>
          </a:xfrm>
        </p:spPr>
        <p:txBody>
          <a:bodyPr/>
          <a:lstStyle/>
          <a:p>
            <a:pPr rtl="1"/>
            <a:r>
              <a:rPr lang="ar-SA" dirty="0">
                <a:latin typeface="Calibri" panose="020F0502020204030204" pitchFamily="34" charset="0"/>
                <a:cs typeface="Calibri" panose="020F0502020204030204" pitchFamily="34" charset="0"/>
              </a:rPr>
              <a:t>الأجندة</a:t>
            </a:r>
            <a:endParaRPr lang="en-CA"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B2069B64-F19D-6353-4F6F-D5AAFA8D5FFA}"/>
              </a:ext>
            </a:extLst>
          </p:cNvPr>
          <p:cNvSpPr txBox="1"/>
          <p:nvPr/>
        </p:nvSpPr>
        <p:spPr>
          <a:xfrm>
            <a:off x="6635224" y="5131157"/>
            <a:ext cx="3284738" cy="1015663"/>
          </a:xfrm>
          <a:prstGeom prst="rect">
            <a:avLst/>
          </a:prstGeom>
          <a:noFill/>
        </p:spPr>
        <p:txBody>
          <a:bodyPr wrap="square">
            <a:spAutoFit/>
          </a:bodyPr>
          <a:lstStyle/>
          <a:p>
            <a:pPr marL="0" indent="0" algn="r" rtl="1">
              <a:buNone/>
            </a:pP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كيف يمكنني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تقديم</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a:t>
            </a:r>
            <a:r>
              <a:rPr lang="ar-SA" sz="2000" b="1" dirty="0">
                <a:solidFill>
                  <a:schemeClr val="bg1"/>
                </a:solidFill>
                <a:latin typeface="Calibri" panose="020F0502020204030204" pitchFamily="34" charset="0"/>
                <a:ea typeface="Calibri" panose="020F0502020204030204" pitchFamily="34" charset="0"/>
                <a:cs typeface="Calibri" panose="020F0502020204030204" pitchFamily="34" charset="0"/>
              </a:rPr>
              <a:t>دعم</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النفسي</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2000" b="1" dirty="0" err="1">
                <a:solidFill>
                  <a:schemeClr val="bg1"/>
                </a:solidFill>
                <a:latin typeface="Calibri" panose="020F0502020204030204" pitchFamily="34" charset="0"/>
                <a:ea typeface="Calibri" panose="020F0502020204030204" pitchFamily="34" charset="0"/>
                <a:cs typeface="Calibri" panose="020F0502020204030204" pitchFamily="34" charset="0"/>
              </a:rPr>
              <a:t>الأولي</a:t>
            </a:r>
            <a:r>
              <a:rPr lang="en-US" sz="20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marL="0" indent="0" algn="r" rtl="1">
              <a:buNone/>
            </a:pPr>
            <a:r>
              <a:rPr lang="ar-SA" sz="2000" i="1" dirty="0">
                <a:solidFill>
                  <a:schemeClr val="bg1"/>
                </a:solidFill>
                <a:latin typeface="Calibri" panose="020F0502020204030204" pitchFamily="34" charset="0"/>
                <a:ea typeface="Calibri" panose="020F0502020204030204" pitchFamily="34" charset="0"/>
                <a:cs typeface="Calibri" panose="020F0502020204030204" pitchFamily="34" charset="0"/>
              </a:rPr>
              <a:t>٤٥ </a:t>
            </a:r>
            <a:r>
              <a:rPr lang="en-US" sz="2000" i="1" dirty="0" err="1">
                <a:solidFill>
                  <a:schemeClr val="bg1"/>
                </a:solidFill>
                <a:latin typeface="Calibri" panose="020F0502020204030204" pitchFamily="34" charset="0"/>
                <a:ea typeface="Calibri" panose="020F0502020204030204" pitchFamily="34" charset="0"/>
                <a:cs typeface="Calibri" panose="020F0502020204030204" pitchFamily="34" charset="0"/>
              </a:rPr>
              <a:t>دقيقة</a:t>
            </a:r>
            <a:endParaRPr lang="en-US" sz="2000" i="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Hexagon 5">
            <a:extLst>
              <a:ext uri="{FF2B5EF4-FFF2-40B4-BE49-F238E27FC236}">
                <a16:creationId xmlns:a16="http://schemas.microsoft.com/office/drawing/2014/main" id="{9DA39191-9C72-143D-2E66-7C8D0D015646}"/>
              </a:ext>
            </a:extLst>
          </p:cNvPr>
          <p:cNvSpPr/>
          <p:nvPr/>
        </p:nvSpPr>
        <p:spPr>
          <a:xfrm rot="1782986">
            <a:off x="10387711" y="5362470"/>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05564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D614D-DF47-DAB6-773B-0F90AB7992CF}"/>
              </a:ext>
            </a:extLst>
          </p:cNvPr>
          <p:cNvSpPr>
            <a:spLocks noGrp="1"/>
          </p:cNvSpPr>
          <p:nvPr>
            <p:ph type="title"/>
          </p:nvPr>
        </p:nvSpPr>
        <p:spPr/>
        <p:txBody>
          <a:bodyPr>
            <a:normAutofit fontScale="90000"/>
          </a:bodyPr>
          <a:lstStyle/>
          <a:p>
            <a:pPr algn="r" rtl="1"/>
            <a:r>
              <a:rPr lang="en-GB" dirty="0">
                <a:latin typeface="Calibri" panose="020F0502020204030204" pitchFamily="34" charset="0"/>
                <a:cs typeface="Calibri" panose="020F0502020204030204" pitchFamily="34" charset="0"/>
              </a:rPr>
              <a:t>مجموعة مهارات الصحة النفسية والدعم النفسي الاجتماعي: الاستجابة بتعاطف</a:t>
            </a:r>
            <a:endParaRPr lang="en-BE" dirty="0">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F8C1DB43-2140-57B9-488D-1198D4A4D569}"/>
              </a:ext>
            </a:extLst>
          </p:cNvPr>
          <p:cNvGrpSpPr/>
          <p:nvPr/>
        </p:nvGrpSpPr>
        <p:grpSpPr>
          <a:xfrm>
            <a:off x="9789501" y="1261807"/>
            <a:ext cx="1198113" cy="1251960"/>
            <a:chOff x="7345680" y="2484120"/>
            <a:chExt cx="904240" cy="944880"/>
          </a:xfrm>
        </p:grpSpPr>
        <p:sp>
          <p:nvSpPr>
            <p:cNvPr id="7" name="Oval 6">
              <a:extLst>
                <a:ext uri="{FF2B5EF4-FFF2-40B4-BE49-F238E27FC236}">
                  <a16:creationId xmlns:a16="http://schemas.microsoft.com/office/drawing/2014/main" id="{9235AF1B-9CF3-E526-698D-3DAA8A02799F}"/>
                </a:ext>
              </a:extLst>
            </p:cNvPr>
            <p:cNvSpPr/>
            <p:nvPr/>
          </p:nvSpPr>
          <p:spPr>
            <a:xfrm>
              <a:off x="7345680" y="2484120"/>
              <a:ext cx="904240" cy="94488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L-Shape 7">
              <a:extLst>
                <a:ext uri="{FF2B5EF4-FFF2-40B4-BE49-F238E27FC236}">
                  <a16:creationId xmlns:a16="http://schemas.microsoft.com/office/drawing/2014/main" id="{CE5563D0-9A30-A33C-62E8-46C910C7029F}"/>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9" name="Group 8">
            <a:extLst>
              <a:ext uri="{FF2B5EF4-FFF2-40B4-BE49-F238E27FC236}">
                <a16:creationId xmlns:a16="http://schemas.microsoft.com/office/drawing/2014/main" id="{3B0E5671-77DF-D317-53EE-927C41BFAA4C}"/>
              </a:ext>
            </a:extLst>
          </p:cNvPr>
          <p:cNvGrpSpPr/>
          <p:nvPr/>
        </p:nvGrpSpPr>
        <p:grpSpPr>
          <a:xfrm>
            <a:off x="2092115" y="1393621"/>
            <a:ext cx="1198113" cy="1251960"/>
            <a:chOff x="7090831" y="3731241"/>
            <a:chExt cx="904240" cy="944880"/>
          </a:xfrm>
        </p:grpSpPr>
        <p:sp>
          <p:nvSpPr>
            <p:cNvPr id="10" name="Oval 9">
              <a:extLst>
                <a:ext uri="{FF2B5EF4-FFF2-40B4-BE49-F238E27FC236}">
                  <a16:creationId xmlns:a16="http://schemas.microsoft.com/office/drawing/2014/main" id="{C3411FCA-1284-219B-2494-86ED17F0DCCF}"/>
                </a:ext>
              </a:extLst>
            </p:cNvPr>
            <p:cNvSpPr/>
            <p:nvPr/>
          </p:nvSpPr>
          <p:spPr>
            <a:xfrm>
              <a:off x="7090831" y="3731241"/>
              <a:ext cx="904240" cy="94488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 name="Plus Sign 10">
              <a:extLst>
                <a:ext uri="{FF2B5EF4-FFF2-40B4-BE49-F238E27FC236}">
                  <a16:creationId xmlns:a16="http://schemas.microsoft.com/office/drawing/2014/main" id="{E1C88510-043D-D77B-2200-3AACFDD86406}"/>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12" name="TextBox 11">
            <a:extLst>
              <a:ext uri="{FF2B5EF4-FFF2-40B4-BE49-F238E27FC236}">
                <a16:creationId xmlns:a16="http://schemas.microsoft.com/office/drawing/2014/main" id="{9D0E951A-3716-4C11-F449-6B8E2A9D6E26}"/>
              </a:ext>
            </a:extLst>
          </p:cNvPr>
          <p:cNvSpPr txBox="1"/>
          <p:nvPr/>
        </p:nvSpPr>
        <p:spPr>
          <a:xfrm>
            <a:off x="1001196" y="2920210"/>
            <a:ext cx="4904057" cy="2539157"/>
          </a:xfrm>
          <a:prstGeom prst="rect">
            <a:avLst/>
          </a:prstGeom>
          <a:noFill/>
        </p:spPr>
        <p:txBody>
          <a:bodyPr wrap="square">
            <a:spAutoFit/>
          </a:bodyPr>
          <a:lstStyle/>
          <a:p>
            <a:pPr algn="r" rtl="1">
              <a:spcAft>
                <a:spcPts val="600"/>
              </a:spcAft>
            </a:pPr>
            <a:r>
              <a:rPr lang="en-GB" sz="2200" b="1" dirty="0" err="1">
                <a:latin typeface="Calibri" panose="020F0502020204030204" pitchFamily="34" charset="0"/>
                <a:cs typeface="Calibri" panose="020F0502020204030204" pitchFamily="34" charset="0"/>
              </a:rPr>
              <a:t>لا</a:t>
            </a:r>
            <a:r>
              <a:rPr lang="ar-SA" sz="2200" b="1" dirty="0">
                <a:latin typeface="Calibri" panose="020F0502020204030204" pitchFamily="34" charset="0"/>
                <a:cs typeface="Calibri" panose="020F0502020204030204" pitchFamily="34" charset="0"/>
              </a:rPr>
              <a:t> </a:t>
            </a:r>
            <a:endParaRPr lang="en-GB" sz="2200" b="1"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ت</a:t>
            </a:r>
            <a:r>
              <a:rPr lang="ar-SA" sz="2200" dirty="0" err="1">
                <a:latin typeface="Calibri" panose="020F0502020204030204" pitchFamily="34" charset="0"/>
                <a:cs typeface="Calibri" panose="020F0502020204030204" pitchFamily="34" charset="0"/>
              </a:rPr>
              <a:t>ت</a:t>
            </a:r>
            <a:r>
              <a:rPr lang="en-US" sz="2200" dirty="0" err="1">
                <a:latin typeface="Calibri" panose="020F0502020204030204" pitchFamily="34" charset="0"/>
                <a:cs typeface="Calibri" panose="020F0502020204030204" pitchFamily="34" charset="0"/>
              </a:rPr>
              <a:t>جاهل</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تشعر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به</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ت</a:t>
            </a:r>
            <a:r>
              <a:rPr lang="ar-SA" sz="2200" dirty="0" err="1">
                <a:latin typeface="Calibri" panose="020F0502020204030204" pitchFamily="34" charset="0"/>
                <a:cs typeface="Calibri" panose="020F0502020204030204" pitchFamily="34" charset="0"/>
              </a:rPr>
              <a:t>ت</a:t>
            </a:r>
            <a:r>
              <a:rPr lang="en-US" sz="2200" dirty="0" err="1">
                <a:latin typeface="Calibri" panose="020F0502020204030204" pitchFamily="34" charset="0"/>
                <a:cs typeface="Calibri" panose="020F0502020204030204" pitchFamily="34" charset="0"/>
              </a:rPr>
              <a:t>جاهل</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علامات</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المشاعر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التي</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يشعر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بها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الآخر</a:t>
            </a:r>
            <a:r>
              <a:rPr lang="ar-SA" sz="2200" dirty="0" err="1">
                <a:latin typeface="Calibri" panose="020F0502020204030204" pitchFamily="34" charset="0"/>
                <a:cs typeface="Calibri" panose="020F0502020204030204" pitchFamily="34" charset="0"/>
              </a:rPr>
              <a:t>ي</a:t>
            </a:r>
            <a:r>
              <a:rPr lang="en-US" sz="2200" dirty="0" err="1">
                <a:latin typeface="Calibri" panose="020F0502020204030204" pitchFamily="34" charset="0"/>
                <a:cs typeface="Calibri" panose="020F0502020204030204" pitchFamily="34" charset="0"/>
              </a:rPr>
              <a:t>ن</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ar-SA" sz="2200" dirty="0">
                <a:latin typeface="Calibri" panose="020F0502020204030204" pitchFamily="34" charset="0"/>
                <a:cs typeface="Calibri" panose="020F0502020204030204" pitchFamily="34" charset="0"/>
              </a:rPr>
              <a:t>تخشى أن يعبر الآخرون عن مشاعرهم</a:t>
            </a:r>
            <a:r>
              <a:rPr lang="en-US" sz="2200" dirty="0">
                <a:latin typeface="Calibri" panose="020F0502020204030204" pitchFamily="34" charset="0"/>
                <a:cs typeface="Calibri" panose="020F0502020204030204" pitchFamily="34" charset="0"/>
              </a:rPr>
              <a:t>.</a:t>
            </a:r>
          </a:p>
          <a:p>
            <a:pPr marL="342900" indent="-342900" algn="r" rtl="1">
              <a:buFont typeface="Arial" panose="020B0604020202020204" pitchFamily="34" charset="0"/>
              <a:buChar char="•"/>
            </a:pPr>
            <a:r>
              <a:rPr lang="ar-SA" sz="2200" dirty="0" err="1">
                <a:latin typeface="Calibri" panose="020F0502020204030204" pitchFamily="34" charset="0"/>
                <a:cs typeface="Calibri" panose="020F0502020204030204" pitchFamily="34" charset="0"/>
              </a:rPr>
              <a:t>ت</a:t>
            </a:r>
            <a:r>
              <a:rPr lang="en-US" sz="2200" dirty="0" err="1">
                <a:latin typeface="Calibri" panose="020F0502020204030204" pitchFamily="34" charset="0"/>
                <a:cs typeface="Calibri" panose="020F0502020204030204" pitchFamily="34" charset="0"/>
              </a:rPr>
              <a:t>طلب</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المشاركين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التوقف</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التعبير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مشاعرهم</a:t>
            </a:r>
            <a:r>
              <a:rPr lang="en-US" sz="2200" dirty="0">
                <a:latin typeface="Arial" panose="020B0604020202020204" pitchFamily="34" charset="0"/>
                <a:cs typeface="Arial" panose="020B0604020202020204" pitchFamily="34" charset="0"/>
              </a:rPr>
              <a:t>.</a:t>
            </a:r>
          </a:p>
          <a:p>
            <a:pPr algn="r" rtl="1"/>
            <a:endParaRPr lang="en-US" sz="22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2BDAC1D1-FE7D-5F8D-8A73-126192EA7D7D}"/>
              </a:ext>
            </a:extLst>
          </p:cNvPr>
          <p:cNvSpPr txBox="1"/>
          <p:nvPr/>
        </p:nvSpPr>
        <p:spPr>
          <a:xfrm>
            <a:off x="7103114" y="2793409"/>
            <a:ext cx="4087690" cy="2539157"/>
          </a:xfrm>
          <a:prstGeom prst="rect">
            <a:avLst/>
          </a:prstGeom>
          <a:noFill/>
        </p:spPr>
        <p:txBody>
          <a:bodyPr wrap="square">
            <a:spAutoFit/>
          </a:bodyPr>
          <a:lstStyle/>
          <a:p>
            <a:pPr algn="r" rtl="1">
              <a:spcAft>
                <a:spcPts val="600"/>
              </a:spcAft>
            </a:pPr>
            <a:r>
              <a:rPr lang="ar-SA" sz="2200" b="1" dirty="0">
                <a:latin typeface="Calibri" panose="020F0502020204030204" pitchFamily="34" charset="0"/>
                <a:cs typeface="Calibri" panose="020F0502020204030204" pitchFamily="34" charset="0"/>
              </a:rPr>
              <a:t>افعل</a:t>
            </a:r>
            <a:endParaRPr lang="en-GB" sz="2200" b="1"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كن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علم</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بمشاعرك</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انتبه</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إلى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الإشارات</a:t>
            </a:r>
            <a:r>
              <a:rPr lang="en-US" sz="2200" dirty="0">
                <a:latin typeface="Calibri" panose="020F0502020204030204" pitchFamily="34" charset="0"/>
                <a:cs typeface="Calibri" panose="020F0502020204030204" pitchFamily="34" charset="0"/>
              </a:rPr>
              <a:t> </a:t>
            </a:r>
            <a:r>
              <a:rPr lang="ar-SA" sz="2200" dirty="0">
                <a:latin typeface="Calibri" panose="020F0502020204030204" pitchFamily="34" charset="0"/>
                <a:cs typeface="Calibri" panose="020F0502020204030204" pitchFamily="34" charset="0"/>
              </a:rPr>
              <a:t>(</a:t>
            </a:r>
            <a:r>
              <a:rPr lang="en-US" sz="2200" dirty="0" err="1">
                <a:latin typeface="Calibri" panose="020F0502020204030204" pitchFamily="34" charset="0"/>
                <a:cs typeface="Calibri" panose="020F0502020204030204" pitchFamily="34" charset="0"/>
              </a:rPr>
              <a:t>لغة</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الجسد</a:t>
            </a:r>
            <a:r>
              <a:rPr lang="en-US" sz="2200" dirty="0">
                <a:latin typeface="Calibri" panose="020F0502020204030204" pitchFamily="34" charset="0"/>
                <a:cs typeface="Calibri" panose="020F0502020204030204" pitchFamily="34" charset="0"/>
              </a:rPr>
              <a:t> ، </a:t>
            </a:r>
            <a:r>
              <a:rPr lang="en-US" sz="2200" dirty="0" err="1">
                <a:latin typeface="Calibri" panose="020F0502020204030204" pitchFamily="34" charset="0"/>
                <a:cs typeface="Calibri" panose="020F0502020204030204" pitchFamily="34" charset="0"/>
              </a:rPr>
              <a:t>تعبيرات</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الوجه</a:t>
            </a:r>
            <a:r>
              <a:rPr lang="en-US" sz="2200" dirty="0">
                <a:latin typeface="Calibri" panose="020F0502020204030204" pitchFamily="34" charset="0"/>
                <a:cs typeface="Calibri" panose="020F0502020204030204" pitchFamily="34" charset="0"/>
              </a:rPr>
              <a:t> ، </a:t>
            </a:r>
            <a:r>
              <a:rPr lang="en-US" sz="2200" dirty="0" err="1">
                <a:latin typeface="Calibri" panose="020F0502020204030204" pitchFamily="34" charset="0"/>
                <a:cs typeface="Calibri" panose="020F0502020204030204" pitchFamily="34" charset="0"/>
              </a:rPr>
              <a:t>نبرة</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الصوت</a:t>
            </a:r>
            <a:r>
              <a:rPr lang="en-US" sz="2200" dirty="0">
                <a:latin typeface="Calibri" panose="020F0502020204030204" pitchFamily="34" charset="0"/>
                <a:cs typeface="Calibri" panose="020F0502020204030204" pitchFamily="34" charset="0"/>
              </a:rPr>
              <a:t> ، ...) </a:t>
            </a:r>
            <a:r>
              <a:rPr lang="en-US" sz="2200" dirty="0" err="1">
                <a:latin typeface="Calibri" panose="020F0502020204030204" pitchFamily="34" charset="0"/>
                <a:cs typeface="Calibri" panose="020F0502020204030204" pitchFamily="34" charset="0"/>
              </a:rPr>
              <a:t>التي</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تُظهر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كيف</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يشعر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الآخرون</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كن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مرتاحًا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مع</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كون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الآخرين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عاطفيين</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endParaRPr 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15265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D614D-DF47-DAB6-773B-0F90AB7992CF}"/>
              </a:ext>
            </a:extLst>
          </p:cNvPr>
          <p:cNvSpPr>
            <a:spLocks noGrp="1"/>
          </p:cNvSpPr>
          <p:nvPr>
            <p:ph type="title"/>
          </p:nvPr>
        </p:nvSpPr>
        <p:spPr/>
        <p:txBody>
          <a:bodyPr>
            <a:normAutofit fontScale="90000"/>
          </a:bodyPr>
          <a:lstStyle/>
          <a:p>
            <a:pPr algn="r" rtl="1"/>
            <a:r>
              <a:rPr lang="en-GB" dirty="0">
                <a:latin typeface="Calibri" panose="020F0502020204030204" pitchFamily="34" charset="0"/>
                <a:cs typeface="Calibri" panose="020F0502020204030204" pitchFamily="34" charset="0"/>
              </a:rPr>
              <a:t>مجموعة مهارات الصحة النفسية والدعم النفسي الاجتماعي: الاستجابة بتعاطف</a:t>
            </a:r>
            <a:endParaRPr lang="en-BE" dirty="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7ECFD97-0E2E-9613-0E20-E04930EED176}"/>
              </a:ext>
            </a:extLst>
          </p:cNvPr>
          <p:cNvGrpSpPr/>
          <p:nvPr/>
        </p:nvGrpSpPr>
        <p:grpSpPr>
          <a:xfrm>
            <a:off x="9572858" y="960785"/>
            <a:ext cx="1198113" cy="1251960"/>
            <a:chOff x="7345680" y="2484120"/>
            <a:chExt cx="904240" cy="944880"/>
          </a:xfrm>
        </p:grpSpPr>
        <p:sp>
          <p:nvSpPr>
            <p:cNvPr id="5" name="Oval 4">
              <a:extLst>
                <a:ext uri="{FF2B5EF4-FFF2-40B4-BE49-F238E27FC236}">
                  <a16:creationId xmlns:a16="http://schemas.microsoft.com/office/drawing/2014/main" id="{2DA90C9C-7B09-E5CC-105A-2CBFB59CB123}"/>
                </a:ext>
              </a:extLst>
            </p:cNvPr>
            <p:cNvSpPr/>
            <p:nvPr/>
          </p:nvSpPr>
          <p:spPr>
            <a:xfrm>
              <a:off x="7345680" y="2484120"/>
              <a:ext cx="904240" cy="94488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 name="L-Shape 5">
              <a:extLst>
                <a:ext uri="{FF2B5EF4-FFF2-40B4-BE49-F238E27FC236}">
                  <a16:creationId xmlns:a16="http://schemas.microsoft.com/office/drawing/2014/main" id="{BE274D9D-1DAD-4504-B025-2D692F2B706D}"/>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7" name="Group 6">
            <a:extLst>
              <a:ext uri="{FF2B5EF4-FFF2-40B4-BE49-F238E27FC236}">
                <a16:creationId xmlns:a16="http://schemas.microsoft.com/office/drawing/2014/main" id="{05E8212E-32F2-5E59-2528-B2459F7DB434}"/>
              </a:ext>
            </a:extLst>
          </p:cNvPr>
          <p:cNvGrpSpPr/>
          <p:nvPr/>
        </p:nvGrpSpPr>
        <p:grpSpPr>
          <a:xfrm>
            <a:off x="1895691" y="989484"/>
            <a:ext cx="1198113" cy="1251960"/>
            <a:chOff x="7090831" y="3731241"/>
            <a:chExt cx="904240" cy="944880"/>
          </a:xfrm>
        </p:grpSpPr>
        <p:sp>
          <p:nvSpPr>
            <p:cNvPr id="8" name="Oval 7">
              <a:extLst>
                <a:ext uri="{FF2B5EF4-FFF2-40B4-BE49-F238E27FC236}">
                  <a16:creationId xmlns:a16="http://schemas.microsoft.com/office/drawing/2014/main" id="{AD0BBD40-B9F5-6AE8-134C-A51D68FE512C}"/>
                </a:ext>
              </a:extLst>
            </p:cNvPr>
            <p:cNvSpPr/>
            <p:nvPr/>
          </p:nvSpPr>
          <p:spPr>
            <a:xfrm>
              <a:off x="7090831" y="3731241"/>
              <a:ext cx="904240" cy="94488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Plus Sign 8">
              <a:extLst>
                <a:ext uri="{FF2B5EF4-FFF2-40B4-BE49-F238E27FC236}">
                  <a16:creationId xmlns:a16="http://schemas.microsoft.com/office/drawing/2014/main" id="{B5C92671-BBF2-59C1-DBE5-ADE48D519238}"/>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10" name="TextBox 9">
            <a:extLst>
              <a:ext uri="{FF2B5EF4-FFF2-40B4-BE49-F238E27FC236}">
                <a16:creationId xmlns:a16="http://schemas.microsoft.com/office/drawing/2014/main" id="{52BC1387-DBFB-9A6F-237F-89417FA31B81}"/>
              </a:ext>
            </a:extLst>
          </p:cNvPr>
          <p:cNvSpPr txBox="1"/>
          <p:nvPr/>
        </p:nvSpPr>
        <p:spPr>
          <a:xfrm>
            <a:off x="1033500" y="2657828"/>
            <a:ext cx="4904057" cy="2200602"/>
          </a:xfrm>
          <a:prstGeom prst="rect">
            <a:avLst/>
          </a:prstGeom>
          <a:noFill/>
        </p:spPr>
        <p:txBody>
          <a:bodyPr wrap="square">
            <a:spAutoFit/>
          </a:bodyPr>
          <a:lstStyle/>
          <a:p>
            <a:pPr algn="r" rtl="1">
              <a:spcAft>
                <a:spcPts val="600"/>
              </a:spcAft>
            </a:pPr>
            <a:r>
              <a:rPr lang="en-GB" sz="2200" b="1" dirty="0" err="1">
                <a:latin typeface="Calibri" panose="020F0502020204030204" pitchFamily="34" charset="0"/>
                <a:cs typeface="Calibri" panose="020F0502020204030204" pitchFamily="34" charset="0"/>
              </a:rPr>
              <a:t>لا</a:t>
            </a:r>
            <a:endParaRPr lang="en-GB" sz="2200" b="1"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ar-SA" sz="2200" dirty="0">
                <a:latin typeface="Calibri" panose="020F0502020204030204" pitchFamily="34" charset="0"/>
                <a:cs typeface="Calibri" panose="020F0502020204030204" pitchFamily="34" charset="0"/>
              </a:rPr>
              <a:t>تل</a:t>
            </a:r>
            <a:r>
              <a:rPr lang="en-US" sz="2200" dirty="0" err="1">
                <a:latin typeface="Calibri" panose="020F0502020204030204" pitchFamily="34" charset="0"/>
                <a:cs typeface="Calibri" panose="020F0502020204030204" pitchFamily="34" charset="0"/>
              </a:rPr>
              <a:t>تزم</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بالجدول</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a:t>
            </a:r>
            <a:r>
              <a:rPr lang="ar-SA" sz="2200" dirty="0">
                <a:latin typeface="Calibri" panose="020F0502020204030204" pitchFamily="34" charset="0"/>
                <a:cs typeface="Calibri" panose="020F0502020204030204" pitchFamily="34" charset="0"/>
              </a:rPr>
              <a:t>ثابت</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و</a:t>
            </a:r>
            <a:r>
              <a:rPr lang="ar-SA" sz="2200" dirty="0" err="1">
                <a:latin typeface="Calibri" panose="020F0502020204030204" pitchFamily="34" charset="0"/>
                <a:cs typeface="Calibri" panose="020F0502020204030204" pitchFamily="34" charset="0"/>
              </a:rPr>
              <a:t>ت</a:t>
            </a:r>
            <a:r>
              <a:rPr lang="en-US" sz="2200" dirty="0" err="1">
                <a:latin typeface="Calibri" panose="020F0502020204030204" pitchFamily="34" charset="0"/>
                <a:cs typeface="Calibri" panose="020F0502020204030204" pitchFamily="34" charset="0"/>
              </a:rPr>
              <a:t>نتقل</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فورًا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إلى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الطفل</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التالي</a:t>
            </a:r>
            <a:r>
              <a:rPr lang="en-US" sz="2200" dirty="0">
                <a:latin typeface="Calibri" panose="020F0502020204030204" pitchFamily="34" charset="0"/>
                <a:cs typeface="Calibri" panose="020F0502020204030204" pitchFamily="34" charset="0"/>
              </a:rPr>
              <a:t>"</a:t>
            </a:r>
          </a:p>
          <a:p>
            <a:pPr marL="342900" indent="-342900" algn="r" rtl="1">
              <a:buFont typeface="Arial" panose="020B0604020202020204" pitchFamily="34" charset="0"/>
              <a:buChar char="•"/>
            </a:pPr>
            <a:r>
              <a:rPr lang="ar-SA" sz="2200" dirty="0">
                <a:latin typeface="Calibri" panose="020F0502020204030204" pitchFamily="34" charset="0"/>
                <a:cs typeface="Calibri" panose="020F0502020204030204" pitchFamily="34" charset="0"/>
              </a:rPr>
              <a:t>تقوم ب</a:t>
            </a:r>
            <a:r>
              <a:rPr lang="en-US" sz="2200" dirty="0" err="1">
                <a:latin typeface="Calibri" panose="020F0502020204030204" pitchFamily="34" charset="0"/>
                <a:cs typeface="Calibri" panose="020F0502020204030204" pitchFamily="34" charset="0"/>
              </a:rPr>
              <a:t>إلقاء</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اللوم</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الطفل</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ar-SA" sz="2200" dirty="0">
                <a:latin typeface="Calibri" panose="020F0502020204030204" pitchFamily="34" charset="0"/>
                <a:cs typeface="Calibri" panose="020F0502020204030204" pitchFamily="34" charset="0"/>
              </a:rPr>
              <a:t>ت</a:t>
            </a:r>
            <a:r>
              <a:rPr lang="en-US" sz="2200" dirty="0" err="1">
                <a:latin typeface="Calibri" panose="020F0502020204030204" pitchFamily="34" charset="0"/>
                <a:cs typeface="Calibri" panose="020F0502020204030204" pitchFamily="34" charset="0"/>
              </a:rPr>
              <a:t>طلب</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منهم</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التحدث</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إلى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شخص</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آخر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تجربتهم</a:t>
            </a:r>
            <a:endParaRPr lang="en-US" sz="2200" dirty="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0DC229E7-CB6C-0682-494D-CD83AFF6E5DE}"/>
              </a:ext>
            </a:extLst>
          </p:cNvPr>
          <p:cNvSpPr txBox="1"/>
          <p:nvPr/>
        </p:nvSpPr>
        <p:spPr>
          <a:xfrm>
            <a:off x="7021898" y="2549136"/>
            <a:ext cx="4087690" cy="3216265"/>
          </a:xfrm>
          <a:prstGeom prst="rect">
            <a:avLst/>
          </a:prstGeom>
          <a:noFill/>
        </p:spPr>
        <p:txBody>
          <a:bodyPr wrap="square">
            <a:spAutoFit/>
          </a:bodyPr>
          <a:lstStyle/>
          <a:p>
            <a:pPr algn="r" rtl="1">
              <a:spcAft>
                <a:spcPts val="600"/>
              </a:spcAft>
            </a:pPr>
            <a:r>
              <a:rPr lang="ar-SA" sz="2200" b="1" dirty="0">
                <a:latin typeface="Calibri" panose="020F0502020204030204" pitchFamily="34" charset="0"/>
                <a:cs typeface="Calibri" panose="020F0502020204030204" pitchFamily="34" charset="0"/>
              </a:rPr>
              <a:t>افعل</a:t>
            </a:r>
            <a:endParaRPr lang="en-GB" sz="2200" b="1"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كن</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مرنًا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وصبورًا</a:t>
            </a:r>
            <a:r>
              <a:rPr lang="en-US" sz="2200" dirty="0">
                <a:latin typeface="Calibri" panose="020F0502020204030204" pitchFamily="34" charset="0"/>
                <a:cs typeface="Calibri" panose="020F0502020204030204" pitchFamily="34" charset="0"/>
              </a:rPr>
              <a:t> ، </a:t>
            </a:r>
            <a:r>
              <a:rPr lang="en-US" sz="2200" dirty="0" err="1">
                <a:latin typeface="Calibri" panose="020F0502020204030204" pitchFamily="34" charset="0"/>
                <a:cs typeface="Calibri" panose="020F0502020204030204" pitchFamily="34" charset="0"/>
              </a:rPr>
              <a:t>امنح</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الطفل</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الوقت</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الذي</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يحتاجه</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اترك</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مساحة</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للصمت</a:t>
            </a:r>
            <a:endParaRPr lang="en-US" sz="2200" dirty="0">
              <a:latin typeface="Calibri" panose="020F0502020204030204" pitchFamily="34" charset="0"/>
              <a:cs typeface="Calibri" panose="020F0502020204030204" pitchFamily="34" charset="0"/>
            </a:endParaRPr>
          </a:p>
          <a:p>
            <a:pPr marL="342900" indent="-342900" algn="r" rtl="1">
              <a:buFont typeface="Arial" panose="020B0604020202020204" pitchFamily="34" charset="0"/>
              <a:buChar char="•"/>
            </a:pPr>
            <a:r>
              <a:rPr lang="ar-SA" sz="2200" dirty="0">
                <a:latin typeface="Calibri" panose="020F0502020204030204" pitchFamily="34" charset="0"/>
                <a:cs typeface="Calibri" panose="020F0502020204030204" pitchFamily="34" charset="0"/>
              </a:rPr>
              <a:t>عبر عن أنه لا يتعين على الطفل أن يشعر بالذنب حيال ما يشعر به. لا يمكننا أن نقرر كيف نشعر، يمكننا أن نقرر ماذا نفعل بذلك، كيف نتصرف.</a:t>
            </a:r>
          </a:p>
          <a:p>
            <a:pPr marL="342900" indent="-342900" algn="r" rtl="1">
              <a:buFont typeface="Arial" panose="020B0604020202020204" pitchFamily="34" charset="0"/>
              <a:buChar char="•"/>
            </a:pPr>
            <a:r>
              <a:rPr lang="en-US" sz="2200" dirty="0" err="1">
                <a:latin typeface="Calibri" panose="020F0502020204030204" pitchFamily="34" charset="0"/>
                <a:cs typeface="Calibri" panose="020F0502020204030204" pitchFamily="34" charset="0"/>
              </a:rPr>
              <a:t>اشكر</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الطفل</a:t>
            </a:r>
            <a:r>
              <a:rPr lang="ar-SA" sz="2200" dirty="0">
                <a:latin typeface="Calibri" panose="020F0502020204030204" pitchFamily="34" charset="0"/>
                <a:cs typeface="Calibri" panose="020F0502020204030204" pitchFamily="34" charset="0"/>
              </a:rPr>
              <a:t>/</a:t>
            </a:r>
            <a:r>
              <a:rPr lang="ar-SA" sz="2200" dirty="0" err="1">
                <a:latin typeface="Calibri" panose="020F0502020204030204" pitchFamily="34" charset="0"/>
                <a:cs typeface="Calibri" panose="020F0502020204030204" pitchFamily="34" charset="0"/>
              </a:rPr>
              <a:t>ة</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على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ثقته</a:t>
            </a:r>
            <a:r>
              <a:rPr lang="ar-SA" sz="2200" dirty="0">
                <a:latin typeface="Calibri" panose="020F0502020204030204" pitchFamily="34" charset="0"/>
                <a:cs typeface="Calibri" panose="020F0502020204030204" pitchFamily="34" charset="0"/>
              </a:rPr>
              <a:t>/ها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بك</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وعلى</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مشاركته</a:t>
            </a:r>
            <a:r>
              <a:rPr lang="ar-SA" sz="2200" dirty="0">
                <a:latin typeface="Calibri" panose="020F0502020204030204" pitchFamily="34" charset="0"/>
                <a:cs typeface="Calibri" panose="020F0502020204030204" pitchFamily="34" charset="0"/>
              </a:rPr>
              <a:t>/ها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تجربته</a:t>
            </a:r>
            <a:r>
              <a:rPr lang="ar-SA" sz="2200" dirty="0">
                <a:latin typeface="Calibri" panose="020F0502020204030204" pitchFamily="34" charset="0"/>
                <a:cs typeface="Calibri" panose="020F0502020204030204" pitchFamily="34" charset="0"/>
              </a:rPr>
              <a:t>/ها</a:t>
            </a:r>
            <a:r>
              <a:rPr lang="en-US" sz="2200" dirty="0">
                <a:latin typeface="Calibri" panose="020F0502020204030204" pitchFamily="34" charset="0"/>
                <a:cs typeface="Calibri" panose="020F0502020204030204" pitchFamily="34" charset="0"/>
              </a:rPr>
              <a:t> </a:t>
            </a:r>
            <a:r>
              <a:rPr lang="en-US" sz="2200" dirty="0" err="1">
                <a:latin typeface="Calibri" panose="020F0502020204030204" pitchFamily="34" charset="0"/>
                <a:cs typeface="Calibri" panose="020F0502020204030204" pitchFamily="34" charset="0"/>
              </a:rPr>
              <a:t>العاطفية</a:t>
            </a:r>
            <a:r>
              <a:rPr lang="en-US" sz="22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5547227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DFF900C-A03E-EAA9-7EC5-FD658E4F999D}"/>
              </a:ext>
            </a:extLst>
          </p:cNvPr>
          <p:cNvGrpSpPr/>
          <p:nvPr/>
        </p:nvGrpSpPr>
        <p:grpSpPr>
          <a:xfrm>
            <a:off x="3882700" y="1773889"/>
            <a:ext cx="4294234" cy="4294230"/>
            <a:chOff x="3642502" y="1428918"/>
            <a:chExt cx="1478150" cy="1478149"/>
          </a:xfrm>
        </p:grpSpPr>
        <p:sp>
          <p:nvSpPr>
            <p:cNvPr id="10" name="Oval 9">
              <a:extLst>
                <a:ext uri="{FF2B5EF4-FFF2-40B4-BE49-F238E27FC236}">
                  <a16:creationId xmlns:a16="http://schemas.microsoft.com/office/drawing/2014/main" id="{3DA11441-D9E2-C9CF-5E11-2013D2A515F3}"/>
                </a:ext>
              </a:extLst>
            </p:cNvPr>
            <p:cNvSpPr/>
            <p:nvPr/>
          </p:nvSpPr>
          <p:spPr>
            <a:xfrm>
              <a:off x="3642502" y="1428918"/>
              <a:ext cx="1478150" cy="14781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1" name="Group 10">
              <a:extLst>
                <a:ext uri="{FF2B5EF4-FFF2-40B4-BE49-F238E27FC236}">
                  <a16:creationId xmlns:a16="http://schemas.microsoft.com/office/drawing/2014/main" id="{B87EFAAD-845C-5539-E790-C8FE2236430A}"/>
                </a:ext>
              </a:extLst>
            </p:cNvPr>
            <p:cNvGrpSpPr/>
            <p:nvPr/>
          </p:nvGrpSpPr>
          <p:grpSpPr>
            <a:xfrm>
              <a:off x="4186117" y="1733508"/>
              <a:ext cx="390921" cy="868968"/>
              <a:chOff x="4322068" y="1943327"/>
              <a:chExt cx="254533" cy="565794"/>
            </a:xfrm>
            <a:solidFill>
              <a:schemeClr val="bg1"/>
            </a:solidFill>
          </p:grpSpPr>
          <p:sp>
            <p:nvSpPr>
              <p:cNvPr id="12" name="Round Same Side Corner Rectangle 21">
                <a:extLst>
                  <a:ext uri="{FF2B5EF4-FFF2-40B4-BE49-F238E27FC236}">
                    <a16:creationId xmlns:a16="http://schemas.microsoft.com/office/drawing/2014/main" id="{2139C426-DBAD-CDB7-B6A4-1FEFEFA70EBE}"/>
                  </a:ext>
                </a:extLst>
              </p:cNvPr>
              <p:cNvSpPr/>
              <p:nvPr/>
            </p:nvSpPr>
            <p:spPr>
              <a:xfrm>
                <a:off x="4323935" y="2241576"/>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Oval 12">
                <a:extLst>
                  <a:ext uri="{FF2B5EF4-FFF2-40B4-BE49-F238E27FC236}">
                    <a16:creationId xmlns:a16="http://schemas.microsoft.com/office/drawing/2014/main" id="{B07B3686-8C54-2249-A5E8-29349C49FCA4}"/>
                  </a:ext>
                </a:extLst>
              </p:cNvPr>
              <p:cNvSpPr/>
              <p:nvPr/>
            </p:nvSpPr>
            <p:spPr>
              <a:xfrm>
                <a:off x="4322068" y="1943327"/>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2" name="Title 1">
            <a:extLst>
              <a:ext uri="{FF2B5EF4-FFF2-40B4-BE49-F238E27FC236}">
                <a16:creationId xmlns:a16="http://schemas.microsoft.com/office/drawing/2014/main" id="{D1F66BA7-2330-A6AC-EF27-9219096B0D67}"/>
              </a:ext>
            </a:extLst>
          </p:cNvPr>
          <p:cNvSpPr>
            <a:spLocks noGrp="1"/>
          </p:cNvSpPr>
          <p:nvPr>
            <p:ph type="title"/>
          </p:nvPr>
        </p:nvSpPr>
        <p:spPr/>
        <p:txBody>
          <a:bodyPr>
            <a:normAutofit fontScale="90000"/>
          </a:bodyPr>
          <a:lstStyle/>
          <a:p>
            <a:pPr rtl="1"/>
            <a:br>
              <a:rPr lang="ar-SA" sz="2200" dirty="0">
                <a:latin typeface="Calibri" panose="020F0502020204030204" pitchFamily="34" charset="0"/>
                <a:cs typeface="Calibri" panose="020F0502020204030204" pitchFamily="34" charset="0"/>
              </a:rPr>
            </a:br>
            <a:r>
              <a:rPr lang="en-GB" sz="3100" dirty="0" err="1">
                <a:latin typeface="Calibri" panose="020F0502020204030204" pitchFamily="34" charset="0"/>
                <a:cs typeface="Calibri" panose="020F0502020204030204" pitchFamily="34" charset="0"/>
              </a:rPr>
              <a:t>مجموعة</a:t>
            </a:r>
            <a:r>
              <a:rPr lang="en-GB" sz="3100" dirty="0">
                <a:latin typeface="Calibri" panose="020F0502020204030204" pitchFamily="34" charset="0"/>
                <a:cs typeface="Calibri" panose="020F0502020204030204" pitchFamily="34" charset="0"/>
              </a:rPr>
              <a:t> </a:t>
            </a:r>
            <a:r>
              <a:rPr lang="en-GB" sz="3100" dirty="0" err="1">
                <a:latin typeface="Calibri" panose="020F0502020204030204" pitchFamily="34" charset="0"/>
                <a:cs typeface="Calibri" panose="020F0502020204030204" pitchFamily="34" charset="0"/>
              </a:rPr>
              <a:t>مهارات</a:t>
            </a:r>
            <a:r>
              <a:rPr lang="en-GB" sz="3100" dirty="0">
                <a:latin typeface="Calibri" panose="020F0502020204030204" pitchFamily="34" charset="0"/>
                <a:cs typeface="Calibri" panose="020F0502020204030204" pitchFamily="34" charset="0"/>
              </a:rPr>
              <a:t> </a:t>
            </a:r>
            <a:r>
              <a:rPr lang="en-GB" sz="3100" dirty="0" err="1">
                <a:latin typeface="Calibri" panose="020F0502020204030204" pitchFamily="34" charset="0"/>
                <a:cs typeface="Calibri" panose="020F0502020204030204" pitchFamily="34" charset="0"/>
              </a:rPr>
              <a:t>الصحة</a:t>
            </a:r>
            <a:r>
              <a:rPr lang="en-GB" sz="3100" dirty="0">
                <a:latin typeface="Calibri" panose="020F0502020204030204" pitchFamily="34" charset="0"/>
                <a:cs typeface="Calibri" panose="020F0502020204030204" pitchFamily="34" charset="0"/>
              </a:rPr>
              <a:t> </a:t>
            </a:r>
            <a:r>
              <a:rPr lang="en-GB" sz="3100" dirty="0" err="1">
                <a:latin typeface="Calibri" panose="020F0502020204030204" pitchFamily="34" charset="0"/>
                <a:cs typeface="Calibri" panose="020F0502020204030204" pitchFamily="34" charset="0"/>
              </a:rPr>
              <a:t>النفسية</a:t>
            </a:r>
            <a:r>
              <a:rPr lang="en-GB" sz="3100" dirty="0">
                <a:latin typeface="Calibri" panose="020F0502020204030204" pitchFamily="34" charset="0"/>
                <a:cs typeface="Calibri" panose="020F0502020204030204" pitchFamily="34" charset="0"/>
              </a:rPr>
              <a:t> </a:t>
            </a:r>
            <a:r>
              <a:rPr lang="en-GB" sz="3100" dirty="0" err="1">
                <a:latin typeface="Calibri" panose="020F0502020204030204" pitchFamily="34" charset="0"/>
                <a:cs typeface="Calibri" panose="020F0502020204030204" pitchFamily="34" charset="0"/>
              </a:rPr>
              <a:t>والدعم</a:t>
            </a:r>
            <a:r>
              <a:rPr lang="en-GB" sz="3100" dirty="0">
                <a:latin typeface="Calibri" panose="020F0502020204030204" pitchFamily="34" charset="0"/>
                <a:cs typeface="Calibri" panose="020F0502020204030204" pitchFamily="34" charset="0"/>
              </a:rPr>
              <a:t> </a:t>
            </a:r>
            <a:r>
              <a:rPr lang="en-GB" sz="3100" dirty="0" err="1">
                <a:latin typeface="Calibri" panose="020F0502020204030204" pitchFamily="34" charset="0"/>
                <a:cs typeface="Calibri" panose="020F0502020204030204" pitchFamily="34" charset="0"/>
              </a:rPr>
              <a:t>النفسي</a:t>
            </a:r>
            <a:r>
              <a:rPr lang="en-GB" sz="3100" dirty="0">
                <a:latin typeface="Calibri" panose="020F0502020204030204" pitchFamily="34" charset="0"/>
                <a:cs typeface="Calibri" panose="020F0502020204030204" pitchFamily="34" charset="0"/>
              </a:rPr>
              <a:t> </a:t>
            </a:r>
            <a:r>
              <a:rPr lang="en-GB" sz="3100" dirty="0" err="1">
                <a:latin typeface="Calibri" panose="020F0502020204030204" pitchFamily="34" charset="0"/>
                <a:cs typeface="Calibri" panose="020F0502020204030204" pitchFamily="34" charset="0"/>
              </a:rPr>
              <a:t>الاجتماعي</a:t>
            </a:r>
            <a:r>
              <a:rPr lang="ar-SA" sz="3100" dirty="0">
                <a:latin typeface="Calibri" panose="020F0502020204030204" pitchFamily="34" charset="0"/>
                <a:cs typeface="Calibri" panose="020F0502020204030204" pitchFamily="34" charset="0"/>
              </a:rPr>
              <a:t>:</a:t>
            </a:r>
            <a:r>
              <a:rPr lang="en-GB" sz="3100" dirty="0">
                <a:latin typeface="Calibri" panose="020F0502020204030204" pitchFamily="34" charset="0"/>
                <a:cs typeface="Calibri" panose="020F0502020204030204" pitchFamily="34" charset="0"/>
              </a:rPr>
              <a:t> </a:t>
            </a:r>
            <a:r>
              <a:rPr lang="ar-SA" sz="3100" b="1" dirty="0">
                <a:latin typeface="Calibri" panose="020F0502020204030204" pitchFamily="34" charset="0"/>
                <a:cs typeface="Calibri" panose="020F0502020204030204" pitchFamily="34" charset="0"/>
              </a:rPr>
              <a:t>الموقف المرتكز على الطفل</a:t>
            </a:r>
            <a:br>
              <a:rPr lang="en-GB" b="1" dirty="0">
                <a:latin typeface="Calibri" panose="020F0502020204030204" pitchFamily="34" charset="0"/>
                <a:cs typeface="Calibri" panose="020F0502020204030204" pitchFamily="34" charset="0"/>
              </a:rPr>
            </a:br>
            <a:endParaRPr lang="en-BE" dirty="0"/>
          </a:p>
        </p:txBody>
      </p:sp>
      <p:sp>
        <p:nvSpPr>
          <p:cNvPr id="14" name="Oval 13">
            <a:extLst>
              <a:ext uri="{FF2B5EF4-FFF2-40B4-BE49-F238E27FC236}">
                <a16:creationId xmlns:a16="http://schemas.microsoft.com/office/drawing/2014/main" id="{DE3809D5-4E22-A8D7-1083-716FEA615E86}"/>
              </a:ext>
            </a:extLst>
          </p:cNvPr>
          <p:cNvSpPr/>
          <p:nvPr/>
        </p:nvSpPr>
        <p:spPr>
          <a:xfrm>
            <a:off x="2184015" y="2678923"/>
            <a:ext cx="2244829" cy="224482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380926B3-9B6D-BB59-2197-83A23F0E6B46}"/>
              </a:ext>
            </a:extLst>
          </p:cNvPr>
          <p:cNvSpPr/>
          <p:nvPr/>
        </p:nvSpPr>
        <p:spPr>
          <a:xfrm>
            <a:off x="7296582" y="1159307"/>
            <a:ext cx="2244829" cy="224482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Oval 15">
            <a:extLst>
              <a:ext uri="{FF2B5EF4-FFF2-40B4-BE49-F238E27FC236}">
                <a16:creationId xmlns:a16="http://schemas.microsoft.com/office/drawing/2014/main" id="{AC829FA3-15E3-4732-AF51-4EB8B0B347C2}"/>
              </a:ext>
            </a:extLst>
          </p:cNvPr>
          <p:cNvSpPr/>
          <p:nvPr/>
        </p:nvSpPr>
        <p:spPr>
          <a:xfrm>
            <a:off x="7391271" y="4242937"/>
            <a:ext cx="2244829" cy="224482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TextBox 5">
            <a:extLst>
              <a:ext uri="{FF2B5EF4-FFF2-40B4-BE49-F238E27FC236}">
                <a16:creationId xmlns:a16="http://schemas.microsoft.com/office/drawing/2014/main" id="{9D5726A8-09E8-D82F-CFD2-F8239730A9E9}"/>
              </a:ext>
            </a:extLst>
          </p:cNvPr>
          <p:cNvSpPr txBox="1"/>
          <p:nvPr/>
        </p:nvSpPr>
        <p:spPr>
          <a:xfrm>
            <a:off x="2175052" y="3293505"/>
            <a:ext cx="2244830" cy="1015663"/>
          </a:xfrm>
          <a:prstGeom prst="rect">
            <a:avLst/>
          </a:prstGeom>
          <a:noFill/>
        </p:spPr>
        <p:txBody>
          <a:bodyPr wrap="square" rtlCol="0">
            <a:spAutoFit/>
          </a:bodyPr>
          <a:lstStyle/>
          <a:p>
            <a:pPr algn="ctr" rtl="1"/>
            <a:r>
              <a:rPr lang="en-GB" sz="2000" dirty="0">
                <a:latin typeface="Calibri" panose="020F0502020204030204" pitchFamily="34" charset="0"/>
                <a:cs typeface="Calibri" panose="020F0502020204030204" pitchFamily="34" charset="0"/>
              </a:rPr>
              <a:t>أظهر الاحترام والقبول والاعتراف بنقاط القوة والموارد</a:t>
            </a:r>
            <a:endParaRPr lang="en-BE" sz="20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9B4CF1C8-900C-BC2D-4E46-411992B586C8}"/>
              </a:ext>
            </a:extLst>
          </p:cNvPr>
          <p:cNvSpPr txBox="1"/>
          <p:nvPr/>
        </p:nvSpPr>
        <p:spPr>
          <a:xfrm>
            <a:off x="7391271" y="1773889"/>
            <a:ext cx="1996377" cy="1015663"/>
          </a:xfrm>
          <a:prstGeom prst="rect">
            <a:avLst/>
          </a:prstGeom>
          <a:noFill/>
        </p:spPr>
        <p:txBody>
          <a:bodyPr wrap="square" rtlCol="0">
            <a:spAutoFit/>
          </a:bodyPr>
          <a:lstStyle/>
          <a:p>
            <a:pPr algn="r" rtl="1"/>
            <a:r>
              <a:rPr lang="en-GB" sz="2000" dirty="0">
                <a:latin typeface="Calibri" panose="020F0502020204030204" pitchFamily="34" charset="0"/>
                <a:cs typeface="Calibri" panose="020F0502020204030204" pitchFamily="34" charset="0"/>
              </a:rPr>
              <a:t>كن حاضرا (حتى </a:t>
            </a:r>
            <a:r>
              <a:rPr lang="en-GB" sz="2000" dirty="0" err="1">
                <a:latin typeface="Calibri" panose="020F0502020204030204" pitchFamily="34" charset="0"/>
                <a:cs typeface="Calibri" panose="020F0502020204030204" pitchFamily="34" charset="0"/>
              </a:rPr>
              <a:t>لا</a:t>
            </a:r>
            <a:r>
              <a:rPr lang="en-GB" sz="2000" dirty="0">
                <a:latin typeface="Calibri" panose="020F0502020204030204" pitchFamily="34" charset="0"/>
                <a:cs typeface="Calibri" panose="020F0502020204030204" pitchFamily="34" charset="0"/>
              </a:rPr>
              <a:t> </a:t>
            </a:r>
            <a:r>
              <a:rPr lang="ar-SA" sz="2000" dirty="0">
                <a:latin typeface="Calibri" panose="020F0502020204030204" pitchFamily="34" charset="0"/>
                <a:cs typeface="Calibri" panose="020F0502020204030204" pitchFamily="34" charset="0"/>
              </a:rPr>
              <a:t>يشعر</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الطفل</a:t>
            </a:r>
            <a:r>
              <a:rPr lang="en-GB" sz="2000" dirty="0">
                <a:latin typeface="Calibri" panose="020F0502020204030204" pitchFamily="34" charset="0"/>
                <a:cs typeface="Calibri" panose="020F0502020204030204" pitchFamily="34" charset="0"/>
              </a:rPr>
              <a:t> </a:t>
            </a:r>
            <a:r>
              <a:rPr lang="ar-SA" sz="2000" dirty="0">
                <a:latin typeface="Calibri" panose="020F0502020204030204" pitchFamily="34" charset="0"/>
                <a:cs typeface="Calibri" panose="020F0502020204030204" pitchFamily="34" charset="0"/>
              </a:rPr>
              <a:t>أنه ل</a:t>
            </a:r>
            <a:r>
              <a:rPr lang="en-GB" sz="2000" dirty="0" err="1">
                <a:latin typeface="Calibri" panose="020F0502020204030204" pitchFamily="34" charset="0"/>
                <a:cs typeface="Calibri" panose="020F0502020204030204" pitchFamily="34" charset="0"/>
              </a:rPr>
              <a:t>وحده</a:t>
            </a:r>
            <a:r>
              <a:rPr lang="ar-SA" sz="2000" dirty="0">
                <a:latin typeface="Calibri" panose="020F0502020204030204" pitchFamily="34" charset="0"/>
                <a:cs typeface="Calibri" panose="020F0502020204030204" pitchFamily="34" charset="0"/>
              </a:rPr>
              <a:t>)</a:t>
            </a:r>
            <a:endParaRPr lang="en-BE" sz="2000"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FC5682D-147C-8528-38D5-B5268F412087}"/>
              </a:ext>
            </a:extLst>
          </p:cNvPr>
          <p:cNvSpPr txBox="1"/>
          <p:nvPr/>
        </p:nvSpPr>
        <p:spPr>
          <a:xfrm>
            <a:off x="7391271" y="5011408"/>
            <a:ext cx="2244829" cy="400110"/>
          </a:xfrm>
          <a:prstGeom prst="rect">
            <a:avLst/>
          </a:prstGeom>
          <a:noFill/>
        </p:spPr>
        <p:txBody>
          <a:bodyPr wrap="square" rtlCol="0">
            <a:spAutoFit/>
          </a:bodyPr>
          <a:lstStyle/>
          <a:p>
            <a:pPr algn="ctr" rtl="1"/>
            <a:r>
              <a:rPr lang="en-GB" sz="2000" dirty="0">
                <a:latin typeface="Calibri" panose="020F0502020204030204" pitchFamily="34" charset="0"/>
                <a:cs typeface="Calibri" panose="020F0502020204030204" pitchFamily="34" charset="0"/>
              </a:rPr>
              <a:t>كن حقيقيا وصادقا</a:t>
            </a:r>
            <a:endParaRPr lang="en-BE"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43334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6BA7-2330-A6AC-EF27-9219096B0D67}"/>
              </a:ext>
            </a:extLst>
          </p:cNvPr>
          <p:cNvSpPr>
            <a:spLocks noGrp="1"/>
          </p:cNvSpPr>
          <p:nvPr>
            <p:ph type="title"/>
          </p:nvPr>
        </p:nvSpPr>
        <p:spPr/>
        <p:txBody>
          <a:bodyPr>
            <a:noAutofit/>
          </a:bodyPr>
          <a:lstStyle/>
          <a:p>
            <a:pPr rtl="1"/>
            <a:br>
              <a:rPr lang="ar-SA" sz="2800" dirty="0">
                <a:latin typeface="Calibri" panose="020F0502020204030204" pitchFamily="34" charset="0"/>
                <a:cs typeface="Calibri" panose="020F0502020204030204" pitchFamily="34" charset="0"/>
              </a:rPr>
            </a:br>
            <a:r>
              <a:rPr lang="en-GB" sz="2800" dirty="0" err="1">
                <a:latin typeface="Calibri" panose="020F0502020204030204" pitchFamily="34" charset="0"/>
                <a:cs typeface="Calibri" panose="020F0502020204030204" pitchFamily="34" charset="0"/>
              </a:rPr>
              <a:t>مجموعة</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مهارات</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الصحة</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النفسية</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والدعم</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النفسي</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الاجتماعي</a:t>
            </a:r>
            <a:r>
              <a:rPr lang="ar-SA" sz="2800" dirty="0">
                <a:latin typeface="Calibri" panose="020F0502020204030204" pitchFamily="34" charset="0"/>
                <a:cs typeface="Calibri" panose="020F0502020204030204" pitchFamily="34" charset="0"/>
              </a:rPr>
              <a:t>:</a:t>
            </a:r>
            <a:r>
              <a:rPr lang="en-GB" sz="2800" dirty="0">
                <a:latin typeface="Calibri" panose="020F0502020204030204" pitchFamily="34" charset="0"/>
                <a:cs typeface="Calibri" panose="020F0502020204030204" pitchFamily="34" charset="0"/>
              </a:rPr>
              <a:t> </a:t>
            </a:r>
            <a:r>
              <a:rPr lang="ar-SA" sz="2800" b="1" dirty="0">
                <a:latin typeface="Calibri" panose="020F0502020204030204" pitchFamily="34" charset="0"/>
                <a:cs typeface="Calibri" panose="020F0502020204030204" pitchFamily="34" charset="0"/>
              </a:rPr>
              <a:t>الموقف المرتكز على  الطفل</a:t>
            </a:r>
            <a:endParaRPr lang="en-BE" sz="2800" dirty="0">
              <a:latin typeface="Arial"/>
              <a:cs typeface="Arial"/>
            </a:endParaRPr>
          </a:p>
        </p:txBody>
      </p:sp>
      <p:grpSp>
        <p:nvGrpSpPr>
          <p:cNvPr id="6" name="Group 5">
            <a:extLst>
              <a:ext uri="{FF2B5EF4-FFF2-40B4-BE49-F238E27FC236}">
                <a16:creationId xmlns:a16="http://schemas.microsoft.com/office/drawing/2014/main" id="{C67F4B29-B4CD-31ED-F6C0-EBCA2953F82C}"/>
              </a:ext>
            </a:extLst>
          </p:cNvPr>
          <p:cNvGrpSpPr/>
          <p:nvPr/>
        </p:nvGrpSpPr>
        <p:grpSpPr>
          <a:xfrm>
            <a:off x="10559864" y="555000"/>
            <a:ext cx="1587872" cy="1368854"/>
            <a:chOff x="10228983" y="337468"/>
            <a:chExt cx="1587872" cy="1368854"/>
          </a:xfrm>
        </p:grpSpPr>
        <p:sp>
          <p:nvSpPr>
            <p:cNvPr id="7" name="Hexagon 6">
              <a:extLst>
                <a:ext uri="{FF2B5EF4-FFF2-40B4-BE49-F238E27FC236}">
                  <a16:creationId xmlns:a16="http://schemas.microsoft.com/office/drawing/2014/main" id="{4CA2275A-770F-F299-CC81-AAAF828AFA12}"/>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8" name="Group 7">
              <a:extLst>
                <a:ext uri="{FF2B5EF4-FFF2-40B4-BE49-F238E27FC236}">
                  <a16:creationId xmlns:a16="http://schemas.microsoft.com/office/drawing/2014/main" id="{A7278244-A639-F278-C67E-B75465A679E7}"/>
                </a:ext>
              </a:extLst>
            </p:cNvPr>
            <p:cNvGrpSpPr/>
            <p:nvPr/>
          </p:nvGrpSpPr>
          <p:grpSpPr>
            <a:xfrm>
              <a:off x="10621771" y="762700"/>
              <a:ext cx="562136" cy="634675"/>
              <a:chOff x="760175" y="830142"/>
              <a:chExt cx="867619" cy="979579"/>
            </a:xfrm>
          </p:grpSpPr>
          <p:sp>
            <p:nvSpPr>
              <p:cNvPr id="22" name="Rectangle 21">
                <a:extLst>
                  <a:ext uri="{FF2B5EF4-FFF2-40B4-BE49-F238E27FC236}">
                    <a16:creationId xmlns:a16="http://schemas.microsoft.com/office/drawing/2014/main" id="{1DCE99B2-FCD1-8D91-77A6-DFE5F8327D51}"/>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٦٦</a:t>
                </a:r>
                <a:endParaRPr lang="en-CA" b="1" dirty="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33FECF20-BE8D-D6B7-9000-3545B3843A85}"/>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9" name="Group 18">
              <a:extLst>
                <a:ext uri="{FF2B5EF4-FFF2-40B4-BE49-F238E27FC236}">
                  <a16:creationId xmlns:a16="http://schemas.microsoft.com/office/drawing/2014/main" id="{C0054A1A-195D-6562-6559-CD87104889DB}"/>
                </a:ext>
              </a:extLst>
            </p:cNvPr>
            <p:cNvGrpSpPr/>
            <p:nvPr/>
          </p:nvGrpSpPr>
          <p:grpSpPr>
            <a:xfrm>
              <a:off x="11325415" y="762701"/>
              <a:ext cx="182192" cy="634674"/>
              <a:chOff x="2121762" y="2323619"/>
              <a:chExt cx="200378" cy="825210"/>
            </a:xfrm>
          </p:grpSpPr>
          <p:sp>
            <p:nvSpPr>
              <p:cNvPr id="20" name="Isosceles Triangle 19">
                <a:extLst>
                  <a:ext uri="{FF2B5EF4-FFF2-40B4-BE49-F238E27FC236}">
                    <a16:creationId xmlns:a16="http://schemas.microsoft.com/office/drawing/2014/main" id="{6BC63BFB-9AB6-595B-27DA-A224700B3BA9}"/>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1" name="Rectangle 20">
                <a:extLst>
                  <a:ext uri="{FF2B5EF4-FFF2-40B4-BE49-F238E27FC236}">
                    <a16:creationId xmlns:a16="http://schemas.microsoft.com/office/drawing/2014/main" id="{1359FE6E-40FB-F325-94D1-87EE0D46D43C}"/>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45" name="Group 44">
            <a:extLst>
              <a:ext uri="{FF2B5EF4-FFF2-40B4-BE49-F238E27FC236}">
                <a16:creationId xmlns:a16="http://schemas.microsoft.com/office/drawing/2014/main" id="{999B9481-776B-9D36-D3C2-4AC441D8EBC4}"/>
              </a:ext>
            </a:extLst>
          </p:cNvPr>
          <p:cNvGrpSpPr/>
          <p:nvPr/>
        </p:nvGrpSpPr>
        <p:grpSpPr>
          <a:xfrm>
            <a:off x="4427099" y="2288509"/>
            <a:ext cx="3093110" cy="3093107"/>
            <a:chOff x="3642502" y="1428918"/>
            <a:chExt cx="1478150" cy="1478149"/>
          </a:xfrm>
        </p:grpSpPr>
        <p:sp>
          <p:nvSpPr>
            <p:cNvPr id="46" name="Oval 45">
              <a:extLst>
                <a:ext uri="{FF2B5EF4-FFF2-40B4-BE49-F238E27FC236}">
                  <a16:creationId xmlns:a16="http://schemas.microsoft.com/office/drawing/2014/main" id="{087D1CF6-BA7A-EBBC-29FD-6EC7E825B49C}"/>
                </a:ext>
              </a:extLst>
            </p:cNvPr>
            <p:cNvSpPr/>
            <p:nvPr/>
          </p:nvSpPr>
          <p:spPr>
            <a:xfrm>
              <a:off x="3642502" y="1428918"/>
              <a:ext cx="1478150" cy="14781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47" name="Group 46">
              <a:extLst>
                <a:ext uri="{FF2B5EF4-FFF2-40B4-BE49-F238E27FC236}">
                  <a16:creationId xmlns:a16="http://schemas.microsoft.com/office/drawing/2014/main" id="{BF8A1AFC-67A3-5B7C-9033-72FF33ED9CB2}"/>
                </a:ext>
              </a:extLst>
            </p:cNvPr>
            <p:cNvGrpSpPr/>
            <p:nvPr/>
          </p:nvGrpSpPr>
          <p:grpSpPr>
            <a:xfrm>
              <a:off x="4186117" y="1733508"/>
              <a:ext cx="390921" cy="868968"/>
              <a:chOff x="4322068" y="1943327"/>
              <a:chExt cx="254533" cy="565794"/>
            </a:xfrm>
            <a:solidFill>
              <a:schemeClr val="bg1"/>
            </a:solidFill>
          </p:grpSpPr>
          <p:sp>
            <p:nvSpPr>
              <p:cNvPr id="48" name="Round Same Side Corner Rectangle 21">
                <a:extLst>
                  <a:ext uri="{FF2B5EF4-FFF2-40B4-BE49-F238E27FC236}">
                    <a16:creationId xmlns:a16="http://schemas.microsoft.com/office/drawing/2014/main" id="{C37512CC-4D3E-5F62-690C-C48A0B621912}"/>
                  </a:ext>
                </a:extLst>
              </p:cNvPr>
              <p:cNvSpPr/>
              <p:nvPr/>
            </p:nvSpPr>
            <p:spPr>
              <a:xfrm>
                <a:off x="4323935" y="2241576"/>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49" name="Oval 48">
                <a:extLst>
                  <a:ext uri="{FF2B5EF4-FFF2-40B4-BE49-F238E27FC236}">
                    <a16:creationId xmlns:a16="http://schemas.microsoft.com/office/drawing/2014/main" id="{4CB6BC68-3609-7AFE-3F6C-AA251959481B}"/>
                  </a:ext>
                </a:extLst>
              </p:cNvPr>
              <p:cNvSpPr/>
              <p:nvPr/>
            </p:nvSpPr>
            <p:spPr>
              <a:xfrm>
                <a:off x="4322068" y="1943327"/>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50" name="Oval 49">
            <a:extLst>
              <a:ext uri="{FF2B5EF4-FFF2-40B4-BE49-F238E27FC236}">
                <a16:creationId xmlns:a16="http://schemas.microsoft.com/office/drawing/2014/main" id="{FB9658A1-C97A-A221-F8A5-235084B83D79}"/>
              </a:ext>
            </a:extLst>
          </p:cNvPr>
          <p:cNvSpPr/>
          <p:nvPr/>
        </p:nvSpPr>
        <p:spPr>
          <a:xfrm>
            <a:off x="3375506" y="3042220"/>
            <a:ext cx="1525019" cy="152501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Oval 50">
            <a:extLst>
              <a:ext uri="{FF2B5EF4-FFF2-40B4-BE49-F238E27FC236}">
                <a16:creationId xmlns:a16="http://schemas.microsoft.com/office/drawing/2014/main" id="{253B1BA4-6064-783B-CE8E-621A4B2EF909}"/>
              </a:ext>
            </a:extLst>
          </p:cNvPr>
          <p:cNvSpPr/>
          <p:nvPr/>
        </p:nvSpPr>
        <p:spPr>
          <a:xfrm>
            <a:off x="6454116" y="1671600"/>
            <a:ext cx="1525019" cy="152501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2" name="Oval 51">
            <a:extLst>
              <a:ext uri="{FF2B5EF4-FFF2-40B4-BE49-F238E27FC236}">
                <a16:creationId xmlns:a16="http://schemas.microsoft.com/office/drawing/2014/main" id="{37AABD43-CD7C-C49F-8FEF-A9DB32FA15F1}"/>
              </a:ext>
            </a:extLst>
          </p:cNvPr>
          <p:cNvSpPr/>
          <p:nvPr/>
        </p:nvSpPr>
        <p:spPr>
          <a:xfrm>
            <a:off x="6738871" y="4368697"/>
            <a:ext cx="1525019" cy="1525019"/>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7" name="Rectangle 56">
            <a:extLst>
              <a:ext uri="{FF2B5EF4-FFF2-40B4-BE49-F238E27FC236}">
                <a16:creationId xmlns:a16="http://schemas.microsoft.com/office/drawing/2014/main" id="{CDC652E1-D722-DF92-1DE8-B5E27DA509D6}"/>
              </a:ext>
            </a:extLst>
          </p:cNvPr>
          <p:cNvSpPr/>
          <p:nvPr/>
        </p:nvSpPr>
        <p:spPr>
          <a:xfrm>
            <a:off x="7077177" y="2062298"/>
            <a:ext cx="2901048" cy="743622"/>
          </a:xfrm>
          <a:prstGeom prst="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8" name="Rectangle 57">
            <a:extLst>
              <a:ext uri="{FF2B5EF4-FFF2-40B4-BE49-F238E27FC236}">
                <a16:creationId xmlns:a16="http://schemas.microsoft.com/office/drawing/2014/main" id="{B2920D89-B042-7B19-28F9-775F7880A5B9}"/>
              </a:ext>
            </a:extLst>
          </p:cNvPr>
          <p:cNvSpPr/>
          <p:nvPr/>
        </p:nvSpPr>
        <p:spPr>
          <a:xfrm>
            <a:off x="7377605" y="4744244"/>
            <a:ext cx="2901048" cy="743622"/>
          </a:xfrm>
          <a:prstGeom prst="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9" name="Rectangle 58">
            <a:extLst>
              <a:ext uri="{FF2B5EF4-FFF2-40B4-BE49-F238E27FC236}">
                <a16:creationId xmlns:a16="http://schemas.microsoft.com/office/drawing/2014/main" id="{E1F6477C-D8FC-870F-FE1A-328CA951E5B4}"/>
              </a:ext>
            </a:extLst>
          </p:cNvPr>
          <p:cNvSpPr/>
          <p:nvPr/>
        </p:nvSpPr>
        <p:spPr>
          <a:xfrm>
            <a:off x="1344717" y="3463251"/>
            <a:ext cx="2901048" cy="743622"/>
          </a:xfrm>
          <a:prstGeom prst="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19983796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peech Bubble: Rectangle with Corners Rounded 16">
            <a:extLst>
              <a:ext uri="{FF2B5EF4-FFF2-40B4-BE49-F238E27FC236}">
                <a16:creationId xmlns:a16="http://schemas.microsoft.com/office/drawing/2014/main" id="{994D1815-5DBD-0F41-CDC9-8C9906A8B822}"/>
              </a:ext>
            </a:extLst>
          </p:cNvPr>
          <p:cNvSpPr/>
          <p:nvPr/>
        </p:nvSpPr>
        <p:spPr>
          <a:xfrm>
            <a:off x="8973215" y="1996817"/>
            <a:ext cx="1814286" cy="1432183"/>
          </a:xfrm>
          <a:prstGeom prst="wedgeRoundRectCallou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 name="Speech Bubble: Rectangle with Corners Rounded 2">
            <a:extLst>
              <a:ext uri="{FF2B5EF4-FFF2-40B4-BE49-F238E27FC236}">
                <a16:creationId xmlns:a16="http://schemas.microsoft.com/office/drawing/2014/main" id="{480A1A47-F8E8-FDBC-5C69-ECD79049B277}"/>
              </a:ext>
            </a:extLst>
          </p:cNvPr>
          <p:cNvSpPr/>
          <p:nvPr/>
        </p:nvSpPr>
        <p:spPr>
          <a:xfrm>
            <a:off x="5217050" y="1996817"/>
            <a:ext cx="1814286" cy="1432183"/>
          </a:xfrm>
          <a:prstGeom prst="wedgeRoundRectCallou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Speech Bubble: Rectangle with Corners Rounded 13">
            <a:extLst>
              <a:ext uri="{FF2B5EF4-FFF2-40B4-BE49-F238E27FC236}">
                <a16:creationId xmlns:a16="http://schemas.microsoft.com/office/drawing/2014/main" id="{E09EF64D-E5F6-2F72-795B-E7E0E6BF8A9A}"/>
              </a:ext>
            </a:extLst>
          </p:cNvPr>
          <p:cNvSpPr/>
          <p:nvPr/>
        </p:nvSpPr>
        <p:spPr>
          <a:xfrm>
            <a:off x="1665757" y="1996817"/>
            <a:ext cx="1814286" cy="1432183"/>
          </a:xfrm>
          <a:prstGeom prst="wedgeRoundRectCallout">
            <a:avLst>
              <a:gd name="adj1" fmla="val 21567"/>
              <a:gd name="adj2" fmla="val 64527"/>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43DFF65A-16AF-6F6E-8531-3080104E09A9}"/>
              </a:ext>
            </a:extLst>
          </p:cNvPr>
          <p:cNvSpPr>
            <a:spLocks noGrp="1"/>
          </p:cNvSpPr>
          <p:nvPr>
            <p:ph type="title"/>
          </p:nvPr>
        </p:nvSpPr>
        <p:spPr/>
        <p:txBody>
          <a:bodyPr>
            <a:normAutofit fontScale="90000"/>
          </a:bodyPr>
          <a:lstStyle/>
          <a:p>
            <a:pPr algn="r" rtl="1"/>
            <a:r>
              <a:rPr lang="en-GB" dirty="0" err="1">
                <a:latin typeface="Calibri" panose="020F0502020204030204" pitchFamily="34" charset="0"/>
                <a:cs typeface="Calibri" panose="020F0502020204030204" pitchFamily="34" charset="0"/>
              </a:rPr>
              <a:t>مجموعة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مهارات</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الصحة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النفسية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والدعم</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النفسي</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الاجتماعي</a:t>
            </a:r>
            <a:r>
              <a:rPr lang="ar-SA" dirty="0">
                <a:latin typeface="Calibri" panose="020F0502020204030204" pitchFamily="34" charset="0"/>
                <a:cs typeface="Calibri" panose="020F0502020204030204" pitchFamily="34" charset="0"/>
              </a:rPr>
              <a:t>:</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دعم</a:t>
            </a:r>
            <a:r>
              <a:rPr lang="en-GB" dirty="0">
                <a:latin typeface="Calibri" panose="020F0502020204030204" pitchFamily="34" charset="0"/>
                <a:cs typeface="Calibri" panose="020F0502020204030204" pitchFamily="34" charset="0"/>
              </a:rPr>
              <a:t> اتخاذ القرار</a:t>
            </a:r>
            <a:endParaRPr lang="en-BE"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E1D9330-5534-B87D-9F9B-09526F75F9F3}"/>
              </a:ext>
            </a:extLst>
          </p:cNvPr>
          <p:cNvSpPr txBox="1"/>
          <p:nvPr/>
        </p:nvSpPr>
        <p:spPr>
          <a:xfrm>
            <a:off x="1147218" y="4073637"/>
            <a:ext cx="2602943" cy="461665"/>
          </a:xfrm>
          <a:prstGeom prst="rect">
            <a:avLst/>
          </a:prstGeom>
          <a:noFill/>
        </p:spPr>
        <p:txBody>
          <a:bodyPr wrap="square" rtlCol="0">
            <a:spAutoFit/>
          </a:bodyPr>
          <a:lstStyle/>
          <a:p>
            <a:pPr algn="ctr" rtl="1"/>
            <a:r>
              <a:rPr lang="en-US" sz="2400" dirty="0">
                <a:latin typeface="Calibri" panose="020F0502020204030204" pitchFamily="34" charset="0"/>
                <a:cs typeface="Calibri" panose="020F0502020204030204" pitchFamily="34" charset="0"/>
              </a:rPr>
              <a:t>مشاركة المعلومات</a:t>
            </a:r>
          </a:p>
        </p:txBody>
      </p:sp>
      <p:sp>
        <p:nvSpPr>
          <p:cNvPr id="8" name="TextBox 7">
            <a:extLst>
              <a:ext uri="{FF2B5EF4-FFF2-40B4-BE49-F238E27FC236}">
                <a16:creationId xmlns:a16="http://schemas.microsoft.com/office/drawing/2014/main" id="{3F760037-C9D4-43D8-8948-C664933D620E}"/>
              </a:ext>
            </a:extLst>
          </p:cNvPr>
          <p:cNvSpPr txBox="1"/>
          <p:nvPr/>
        </p:nvSpPr>
        <p:spPr>
          <a:xfrm>
            <a:off x="4496140" y="4073637"/>
            <a:ext cx="3131896" cy="830997"/>
          </a:xfrm>
          <a:prstGeom prst="rect">
            <a:avLst/>
          </a:prstGeom>
          <a:noFill/>
        </p:spPr>
        <p:txBody>
          <a:bodyPr wrap="square" rtlCol="0">
            <a:spAutoFit/>
          </a:bodyPr>
          <a:lstStyle/>
          <a:p>
            <a:pPr algn="ctr" rtl="1"/>
            <a:r>
              <a:rPr lang="en-US" sz="2400" dirty="0">
                <a:latin typeface="Calibri" panose="020F0502020204030204" pitchFamily="34" charset="0"/>
                <a:cs typeface="Calibri" panose="020F0502020204030204" pitchFamily="34" charset="0"/>
              </a:rPr>
              <a:t>ناقش واستكشف الخيارات من خلال طرح الأسئلة عليهم</a:t>
            </a:r>
          </a:p>
        </p:txBody>
      </p:sp>
      <p:sp>
        <p:nvSpPr>
          <p:cNvPr id="9" name="TextBox 8">
            <a:extLst>
              <a:ext uri="{FF2B5EF4-FFF2-40B4-BE49-F238E27FC236}">
                <a16:creationId xmlns:a16="http://schemas.microsoft.com/office/drawing/2014/main" id="{AC558DF6-A4AE-B13D-46B1-978D237E793F}"/>
              </a:ext>
            </a:extLst>
          </p:cNvPr>
          <p:cNvSpPr txBox="1"/>
          <p:nvPr/>
        </p:nvSpPr>
        <p:spPr>
          <a:xfrm>
            <a:off x="8578887" y="4024983"/>
            <a:ext cx="2602943" cy="1200329"/>
          </a:xfrm>
          <a:prstGeom prst="rect">
            <a:avLst/>
          </a:prstGeom>
          <a:noFill/>
        </p:spPr>
        <p:txBody>
          <a:bodyPr wrap="square" rtlCol="0">
            <a:spAutoFit/>
          </a:bodyPr>
          <a:lstStyle/>
          <a:p>
            <a:pPr algn="ctr" rtl="1"/>
            <a:r>
              <a:rPr lang="en-US" sz="2400" dirty="0">
                <a:latin typeface="Calibri" panose="020F0502020204030204" pitchFamily="34" charset="0"/>
                <a:cs typeface="Calibri" panose="020F0502020204030204" pitchFamily="34" charset="0"/>
              </a:rPr>
              <a:t>لا تخبرهم بما يجب عليهم فعله ، هم من يقررون ذلك</a:t>
            </a:r>
          </a:p>
        </p:txBody>
      </p:sp>
      <p:pic>
        <p:nvPicPr>
          <p:cNvPr id="7" name="Graphic 6" descr="Question Mark with solid fill">
            <a:extLst>
              <a:ext uri="{FF2B5EF4-FFF2-40B4-BE49-F238E27FC236}">
                <a16:creationId xmlns:a16="http://schemas.microsoft.com/office/drawing/2014/main" id="{CD955756-1925-8D0D-57EB-4DB2F593D7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54880" y="2255708"/>
            <a:ext cx="914400" cy="914400"/>
          </a:xfrm>
          <a:prstGeom prst="rect">
            <a:avLst/>
          </a:prstGeom>
        </p:spPr>
      </p:pic>
      <p:pic>
        <p:nvPicPr>
          <p:cNvPr id="13" name="Graphic 12" descr="Information with solid fill">
            <a:extLst>
              <a:ext uri="{FF2B5EF4-FFF2-40B4-BE49-F238E27FC236}">
                <a16:creationId xmlns:a16="http://schemas.microsoft.com/office/drawing/2014/main" id="{B37F8CB7-71F7-850C-4DC9-3D807D13C2F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15700" y="2255708"/>
            <a:ext cx="914400" cy="914400"/>
          </a:xfrm>
          <a:prstGeom prst="rect">
            <a:avLst/>
          </a:prstGeom>
        </p:spPr>
      </p:pic>
      <p:grpSp>
        <p:nvGrpSpPr>
          <p:cNvPr id="20" name="Group 19">
            <a:extLst>
              <a:ext uri="{FF2B5EF4-FFF2-40B4-BE49-F238E27FC236}">
                <a16:creationId xmlns:a16="http://schemas.microsoft.com/office/drawing/2014/main" id="{8C7F5929-35A4-4DD0-B262-A5DC7C2B1027}"/>
              </a:ext>
            </a:extLst>
          </p:cNvPr>
          <p:cNvGrpSpPr/>
          <p:nvPr/>
        </p:nvGrpSpPr>
        <p:grpSpPr>
          <a:xfrm>
            <a:off x="9417171" y="2437135"/>
            <a:ext cx="329741" cy="732973"/>
            <a:chOff x="5564643" y="2925880"/>
            <a:chExt cx="818024" cy="1818363"/>
          </a:xfrm>
        </p:grpSpPr>
        <p:sp>
          <p:nvSpPr>
            <p:cNvPr id="18" name="Round Same Side Corner Rectangle 21">
              <a:extLst>
                <a:ext uri="{FF2B5EF4-FFF2-40B4-BE49-F238E27FC236}">
                  <a16:creationId xmlns:a16="http://schemas.microsoft.com/office/drawing/2014/main" id="{54950431-969C-238E-2ED6-BC6FD0B0FF09}"/>
                </a:ext>
              </a:extLst>
            </p:cNvPr>
            <p:cNvSpPr/>
            <p:nvPr/>
          </p:nvSpPr>
          <p:spPr>
            <a:xfrm>
              <a:off x="5570643" y="3884400"/>
              <a:ext cx="808832" cy="85984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 name="Oval 18">
              <a:extLst>
                <a:ext uri="{FF2B5EF4-FFF2-40B4-BE49-F238E27FC236}">
                  <a16:creationId xmlns:a16="http://schemas.microsoft.com/office/drawing/2014/main" id="{1D392EE0-6494-3844-F02C-FC854E64E10A}"/>
                </a:ext>
              </a:extLst>
            </p:cNvPr>
            <p:cNvSpPr/>
            <p:nvPr/>
          </p:nvSpPr>
          <p:spPr>
            <a:xfrm>
              <a:off x="5564643" y="2925880"/>
              <a:ext cx="818024" cy="8180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pic>
        <p:nvPicPr>
          <p:cNvPr id="22" name="Graphic 21" descr="Signpost with solid fill">
            <a:extLst>
              <a:ext uri="{FF2B5EF4-FFF2-40B4-BE49-F238E27FC236}">
                <a16:creationId xmlns:a16="http://schemas.microsoft.com/office/drawing/2014/main" id="{4C4D19FA-00DC-03A7-EC7F-245F93E2B5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778887" y="2309677"/>
            <a:ext cx="914400" cy="914400"/>
          </a:xfrm>
          <a:prstGeom prst="rect">
            <a:avLst/>
          </a:prstGeom>
        </p:spPr>
      </p:pic>
    </p:spTree>
    <p:extLst>
      <p:ext uri="{BB962C8B-B14F-4D97-AF65-F5344CB8AC3E}">
        <p14:creationId xmlns:p14="http://schemas.microsoft.com/office/powerpoint/2010/main" val="14131317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22D6B-9527-0FB3-4AEF-B9D5B7265F5B}"/>
              </a:ext>
            </a:extLst>
          </p:cNvPr>
          <p:cNvSpPr>
            <a:spLocks noGrp="1"/>
          </p:cNvSpPr>
          <p:nvPr>
            <p:ph type="title"/>
          </p:nvPr>
        </p:nvSpPr>
        <p:spPr/>
        <p:txBody>
          <a:bodyPr>
            <a:normAutofit fontScale="90000"/>
          </a:bodyPr>
          <a:lstStyle/>
          <a:p>
            <a:pPr algn="r" rtl="1"/>
            <a:r>
              <a:rPr lang="en-GB" dirty="0" err="1">
                <a:latin typeface="Calibri" panose="020F0502020204030204" pitchFamily="34" charset="0"/>
                <a:cs typeface="Calibri" panose="020F0502020204030204" pitchFamily="34" charset="0"/>
              </a:rPr>
              <a:t>مجموعة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مهارات</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الصحة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النفسية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والدعم</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النفسي</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الاجتماعي</a:t>
            </a:r>
            <a:r>
              <a:rPr lang="ar-SA" dirty="0">
                <a:latin typeface="Calibri" panose="020F0502020204030204" pitchFamily="34" charset="0"/>
                <a:cs typeface="Calibri" panose="020F0502020204030204" pitchFamily="34" charset="0"/>
              </a:rPr>
              <a:t>:</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دعم</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اتخاذ</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القرار</a:t>
            </a:r>
            <a:endParaRPr lang="en-BE" dirty="0"/>
          </a:p>
        </p:txBody>
      </p:sp>
      <p:sp>
        <p:nvSpPr>
          <p:cNvPr id="4" name="Speech Bubble: Rectangle with Corners Rounded 3">
            <a:extLst>
              <a:ext uri="{FF2B5EF4-FFF2-40B4-BE49-F238E27FC236}">
                <a16:creationId xmlns:a16="http://schemas.microsoft.com/office/drawing/2014/main" id="{44D2793F-203F-48F1-6F9A-57A46871BF95}"/>
              </a:ext>
            </a:extLst>
          </p:cNvPr>
          <p:cNvSpPr/>
          <p:nvPr/>
        </p:nvSpPr>
        <p:spPr>
          <a:xfrm>
            <a:off x="1956881" y="1695122"/>
            <a:ext cx="3718205" cy="868968"/>
          </a:xfrm>
          <a:prstGeom prst="wedgeRoundRectCallout">
            <a:avLst>
              <a:gd name="adj1" fmla="val -20064"/>
              <a:gd name="adj2" fmla="val 7030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SA" sz="2200" dirty="0">
                <a:solidFill>
                  <a:schemeClr val="tx1"/>
                </a:solidFill>
                <a:latin typeface="Calibri" panose="020F0502020204030204" pitchFamily="34" charset="0"/>
                <a:cs typeface="Calibri" panose="020F0502020204030204" pitchFamily="34" charset="0"/>
              </a:rPr>
              <a:t>بر</a:t>
            </a:r>
            <a:r>
              <a:rPr lang="en-GB" sz="2200" dirty="0" err="1">
                <a:solidFill>
                  <a:schemeClr val="tx1"/>
                </a:solidFill>
                <a:latin typeface="Calibri" panose="020F0502020204030204" pitchFamily="34" charset="0"/>
                <a:cs typeface="Calibri" panose="020F0502020204030204" pitchFamily="34" charset="0"/>
              </a:rPr>
              <a:t>أيك</a:t>
            </a:r>
            <a:r>
              <a:rPr lang="ar-SA" sz="2200" dirty="0">
                <a:solidFill>
                  <a:schemeClr val="tx1"/>
                </a:solidFill>
                <a:latin typeface="Calibri" panose="020F0502020204030204" pitchFamily="34" charset="0"/>
                <a:cs typeface="Calibri" panose="020F0502020204030204" pitchFamily="34" charset="0"/>
              </a:rPr>
              <a:t> ما الذي</a:t>
            </a:r>
            <a:r>
              <a:rPr lang="en-GB" sz="2200" dirty="0">
                <a:solidFill>
                  <a:schemeClr val="tx1"/>
                </a:solidFill>
                <a:latin typeface="Calibri" panose="020F0502020204030204" pitchFamily="34" charset="0"/>
                <a:cs typeface="Calibri" panose="020F0502020204030204" pitchFamily="34" charset="0"/>
              </a:rPr>
              <a:t> يمكن أن يساعد؟</a:t>
            </a:r>
            <a:endParaRPr lang="en-BE" sz="2200" dirty="0">
              <a:solidFill>
                <a:schemeClr val="tx1"/>
              </a:solidFill>
              <a:latin typeface="Calibri" panose="020F0502020204030204" pitchFamily="34" charset="0"/>
              <a:cs typeface="Calibri" panose="020F0502020204030204" pitchFamily="34" charset="0"/>
            </a:endParaRPr>
          </a:p>
        </p:txBody>
      </p:sp>
      <p:sp>
        <p:nvSpPr>
          <p:cNvPr id="5" name="Speech Bubble: Rectangle with Corners Rounded 4">
            <a:extLst>
              <a:ext uri="{FF2B5EF4-FFF2-40B4-BE49-F238E27FC236}">
                <a16:creationId xmlns:a16="http://schemas.microsoft.com/office/drawing/2014/main" id="{E32A26BB-8D5D-AF79-6ACC-0DF2A69F83DB}"/>
              </a:ext>
            </a:extLst>
          </p:cNvPr>
          <p:cNvSpPr/>
          <p:nvPr/>
        </p:nvSpPr>
        <p:spPr>
          <a:xfrm>
            <a:off x="1956881" y="3176504"/>
            <a:ext cx="3718205" cy="868968"/>
          </a:xfrm>
          <a:prstGeom prst="wedgeRoundRectCallout">
            <a:avLst>
              <a:gd name="adj1" fmla="val -20064"/>
              <a:gd name="adj2" fmla="val 7030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sz="2200" dirty="0">
                <a:solidFill>
                  <a:schemeClr val="tx1"/>
                </a:solidFill>
                <a:latin typeface="Calibri" panose="020F0502020204030204" pitchFamily="34" charset="0"/>
                <a:cs typeface="Calibri" panose="020F0502020204030204" pitchFamily="34" charset="0"/>
              </a:rPr>
              <a:t>ماذا تريد أن تفعل؟</a:t>
            </a:r>
            <a:endParaRPr lang="en-BE" sz="2200" dirty="0">
              <a:solidFill>
                <a:schemeClr val="tx1"/>
              </a:solidFill>
              <a:latin typeface="Calibri" panose="020F0502020204030204" pitchFamily="34" charset="0"/>
              <a:cs typeface="Calibri" panose="020F0502020204030204" pitchFamily="34" charset="0"/>
            </a:endParaRPr>
          </a:p>
        </p:txBody>
      </p:sp>
      <p:sp>
        <p:nvSpPr>
          <p:cNvPr id="6" name="Speech Bubble: Rectangle with Corners Rounded 5">
            <a:extLst>
              <a:ext uri="{FF2B5EF4-FFF2-40B4-BE49-F238E27FC236}">
                <a16:creationId xmlns:a16="http://schemas.microsoft.com/office/drawing/2014/main" id="{200BC3EE-11AE-4B1C-FE22-D8C644B594F3}"/>
              </a:ext>
            </a:extLst>
          </p:cNvPr>
          <p:cNvSpPr/>
          <p:nvPr/>
        </p:nvSpPr>
        <p:spPr>
          <a:xfrm>
            <a:off x="7705928" y="3176504"/>
            <a:ext cx="3718205" cy="868968"/>
          </a:xfrm>
          <a:prstGeom prst="wedgeRoundRectCallout">
            <a:avLst>
              <a:gd name="adj1" fmla="val -20064"/>
              <a:gd name="adj2" fmla="val 70301"/>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sz="2200" dirty="0">
                <a:solidFill>
                  <a:schemeClr val="tx1"/>
                </a:solidFill>
                <a:latin typeface="Calibri" panose="020F0502020204030204" pitchFamily="34" charset="0"/>
                <a:cs typeface="Calibri" panose="020F0502020204030204" pitchFamily="34" charset="0"/>
              </a:rPr>
              <a:t>دعني أخبرك بما يجب عليك فعله </a:t>
            </a:r>
            <a:r>
              <a:rPr lang="en-GB" sz="2200" dirty="0">
                <a:solidFill>
                  <a:schemeClr val="tx1"/>
                </a:solidFill>
                <a:latin typeface="Arial" panose="020B0604020202020204" pitchFamily="34" charset="0"/>
                <a:cs typeface="Arial" panose="020B0604020202020204" pitchFamily="34" charset="0"/>
              </a:rPr>
              <a:t>...</a:t>
            </a:r>
            <a:endParaRPr lang="en-BE" sz="2200" dirty="0">
              <a:solidFill>
                <a:schemeClr val="tx1"/>
              </a:solidFill>
              <a:latin typeface="Arial" panose="020B0604020202020204" pitchFamily="34" charset="0"/>
              <a:cs typeface="Arial" panose="020B0604020202020204" pitchFamily="34" charset="0"/>
            </a:endParaRPr>
          </a:p>
        </p:txBody>
      </p:sp>
      <p:sp>
        <p:nvSpPr>
          <p:cNvPr id="7" name="Speech Bubble: Rectangle with Corners Rounded 6">
            <a:extLst>
              <a:ext uri="{FF2B5EF4-FFF2-40B4-BE49-F238E27FC236}">
                <a16:creationId xmlns:a16="http://schemas.microsoft.com/office/drawing/2014/main" id="{2D4C1C75-0D82-83F5-A4DE-DFBC6756DFC4}"/>
              </a:ext>
            </a:extLst>
          </p:cNvPr>
          <p:cNvSpPr/>
          <p:nvPr/>
        </p:nvSpPr>
        <p:spPr>
          <a:xfrm>
            <a:off x="7705928" y="1695122"/>
            <a:ext cx="3718205" cy="868968"/>
          </a:xfrm>
          <a:prstGeom prst="wedgeRoundRectCallout">
            <a:avLst>
              <a:gd name="adj1" fmla="val -20064"/>
              <a:gd name="adj2" fmla="val 70301"/>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sz="2200" dirty="0">
                <a:solidFill>
                  <a:schemeClr val="tx1"/>
                </a:solidFill>
                <a:latin typeface="Calibri" panose="020F0502020204030204" pitchFamily="34" charset="0"/>
                <a:cs typeface="Calibri" panose="020F0502020204030204" pitchFamily="34" charset="0"/>
              </a:rPr>
              <a:t>أعرف ما الذي سيساعدك ...</a:t>
            </a:r>
            <a:endParaRPr lang="en-BE" sz="2200" dirty="0">
              <a:solidFill>
                <a:schemeClr val="tx1"/>
              </a:solidFill>
              <a:latin typeface="Calibri" panose="020F0502020204030204" pitchFamily="34" charset="0"/>
              <a:cs typeface="Calibri" panose="020F0502020204030204" pitchFamily="34" charset="0"/>
            </a:endParaRPr>
          </a:p>
        </p:txBody>
      </p:sp>
      <p:sp>
        <p:nvSpPr>
          <p:cNvPr id="8" name="Speech Bubble: Rectangle with Corners Rounded 7">
            <a:extLst>
              <a:ext uri="{FF2B5EF4-FFF2-40B4-BE49-F238E27FC236}">
                <a16:creationId xmlns:a16="http://schemas.microsoft.com/office/drawing/2014/main" id="{FA299139-AEC4-130C-4D09-CA81792FBE79}"/>
              </a:ext>
            </a:extLst>
          </p:cNvPr>
          <p:cNvSpPr/>
          <p:nvPr/>
        </p:nvSpPr>
        <p:spPr>
          <a:xfrm>
            <a:off x="1956881" y="4751110"/>
            <a:ext cx="3718205" cy="868968"/>
          </a:xfrm>
          <a:prstGeom prst="wedgeRoundRectCallout">
            <a:avLst>
              <a:gd name="adj1" fmla="val -20064"/>
              <a:gd name="adj2" fmla="val 7030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sz="2200" dirty="0">
                <a:solidFill>
                  <a:schemeClr val="tx1"/>
                </a:solidFill>
                <a:latin typeface="Calibri" panose="020F0502020204030204" pitchFamily="34" charset="0"/>
                <a:cs typeface="Calibri" panose="020F0502020204030204" pitchFamily="34" charset="0"/>
              </a:rPr>
              <a:t>ما هو شعورك حيال هذا الخيار وعن الخيار الآخر؟</a:t>
            </a:r>
            <a:endParaRPr lang="en-BE" sz="2200" dirty="0">
              <a:solidFill>
                <a:schemeClr val="tx1"/>
              </a:solidFill>
              <a:latin typeface="Calibri" panose="020F0502020204030204" pitchFamily="34" charset="0"/>
              <a:cs typeface="Calibri" panose="020F0502020204030204" pitchFamily="34" charset="0"/>
            </a:endParaRPr>
          </a:p>
        </p:txBody>
      </p:sp>
      <p:sp>
        <p:nvSpPr>
          <p:cNvPr id="9" name="Speech Bubble: Rectangle with Corners Rounded 8">
            <a:extLst>
              <a:ext uri="{FF2B5EF4-FFF2-40B4-BE49-F238E27FC236}">
                <a16:creationId xmlns:a16="http://schemas.microsoft.com/office/drawing/2014/main" id="{5B4D0CBD-C1D6-984F-A582-4955D590697C}"/>
              </a:ext>
            </a:extLst>
          </p:cNvPr>
          <p:cNvSpPr/>
          <p:nvPr/>
        </p:nvSpPr>
        <p:spPr>
          <a:xfrm>
            <a:off x="7705927" y="4751110"/>
            <a:ext cx="3718205" cy="868968"/>
          </a:xfrm>
          <a:prstGeom prst="wedgeRoundRectCallout">
            <a:avLst>
              <a:gd name="adj1" fmla="val -20064"/>
              <a:gd name="adj2" fmla="val 70301"/>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GB" sz="2200" dirty="0">
                <a:solidFill>
                  <a:schemeClr val="tx1"/>
                </a:solidFill>
                <a:latin typeface="Calibri" panose="020F0502020204030204" pitchFamily="34" charset="0"/>
                <a:cs typeface="Calibri" panose="020F0502020204030204" pitchFamily="34" charset="0"/>
              </a:rPr>
              <a:t>هذا هو الخيار الذي يجب أن تختاره</a:t>
            </a:r>
            <a:endParaRPr lang="en-BE" sz="2200" dirty="0">
              <a:solidFill>
                <a:schemeClr val="tx1"/>
              </a:solidFill>
              <a:latin typeface="Calibri" panose="020F0502020204030204" pitchFamily="34" charset="0"/>
              <a:cs typeface="Calibri" panose="020F0502020204030204" pitchFamily="34" charset="0"/>
            </a:endParaRPr>
          </a:p>
        </p:txBody>
      </p:sp>
      <p:pic>
        <p:nvPicPr>
          <p:cNvPr id="11" name="Graphic 10" descr="Checkmark with solid fill">
            <a:extLst>
              <a:ext uri="{FF2B5EF4-FFF2-40B4-BE49-F238E27FC236}">
                <a16:creationId xmlns:a16="http://schemas.microsoft.com/office/drawing/2014/main" id="{4EC71EA4-4451-2F3B-7386-A5367ACB7A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6786" y="1672406"/>
            <a:ext cx="914400" cy="914400"/>
          </a:xfrm>
          <a:prstGeom prst="rect">
            <a:avLst/>
          </a:prstGeom>
        </p:spPr>
      </p:pic>
      <p:pic>
        <p:nvPicPr>
          <p:cNvPr id="12" name="Graphic 11" descr="Checkmark with solid fill">
            <a:extLst>
              <a:ext uri="{FF2B5EF4-FFF2-40B4-BE49-F238E27FC236}">
                <a16:creationId xmlns:a16="http://schemas.microsoft.com/office/drawing/2014/main" id="{5F45E460-6EFC-7067-5727-C4C255FD0A2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6786" y="3153788"/>
            <a:ext cx="914400" cy="914400"/>
          </a:xfrm>
          <a:prstGeom prst="rect">
            <a:avLst/>
          </a:prstGeom>
        </p:spPr>
      </p:pic>
      <p:pic>
        <p:nvPicPr>
          <p:cNvPr id="13" name="Graphic 12" descr="Checkmark with solid fill">
            <a:extLst>
              <a:ext uri="{FF2B5EF4-FFF2-40B4-BE49-F238E27FC236}">
                <a16:creationId xmlns:a16="http://schemas.microsoft.com/office/drawing/2014/main" id="{B3E90451-EE4E-8ABC-8A0C-39DE239280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6786" y="4728394"/>
            <a:ext cx="914400" cy="914400"/>
          </a:xfrm>
          <a:prstGeom prst="rect">
            <a:avLst/>
          </a:prstGeom>
        </p:spPr>
      </p:pic>
      <p:pic>
        <p:nvPicPr>
          <p:cNvPr id="15" name="Graphic 14" descr="Close with solid fill">
            <a:extLst>
              <a:ext uri="{FF2B5EF4-FFF2-40B4-BE49-F238E27FC236}">
                <a16:creationId xmlns:a16="http://schemas.microsoft.com/office/drawing/2014/main" id="{F62D85CD-E81C-CEF6-ADB1-B23474A379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34328" y="1672406"/>
            <a:ext cx="914400" cy="914400"/>
          </a:xfrm>
          <a:prstGeom prst="rect">
            <a:avLst/>
          </a:prstGeom>
        </p:spPr>
      </p:pic>
      <p:pic>
        <p:nvPicPr>
          <p:cNvPr id="17" name="Graphic 16" descr="Close with solid fill">
            <a:extLst>
              <a:ext uri="{FF2B5EF4-FFF2-40B4-BE49-F238E27FC236}">
                <a16:creationId xmlns:a16="http://schemas.microsoft.com/office/drawing/2014/main" id="{DB0FC649-7EEB-9A66-6877-99CDA5CE494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34328" y="3153788"/>
            <a:ext cx="914400" cy="914400"/>
          </a:xfrm>
          <a:prstGeom prst="rect">
            <a:avLst/>
          </a:prstGeom>
        </p:spPr>
      </p:pic>
      <p:pic>
        <p:nvPicPr>
          <p:cNvPr id="18" name="Graphic 17" descr="Close with solid fill">
            <a:extLst>
              <a:ext uri="{FF2B5EF4-FFF2-40B4-BE49-F238E27FC236}">
                <a16:creationId xmlns:a16="http://schemas.microsoft.com/office/drawing/2014/main" id="{31FF0428-89EA-8F6B-CE18-386B69A155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34328" y="4728394"/>
            <a:ext cx="914400" cy="914400"/>
          </a:xfrm>
          <a:prstGeom prst="rect">
            <a:avLst/>
          </a:prstGeom>
        </p:spPr>
      </p:pic>
    </p:spTree>
    <p:extLst>
      <p:ext uri="{BB962C8B-B14F-4D97-AF65-F5344CB8AC3E}">
        <p14:creationId xmlns:p14="http://schemas.microsoft.com/office/powerpoint/2010/main" val="32509184"/>
      </p:ext>
    </p:extLst>
  </p:cSld>
  <p:clrMapOvr>
    <a:masterClrMapping/>
  </p:clrMapOvr>
  <p:extLst>
    <p:ext uri="{6950BFC3-D8DA-4A85-94F7-54DA5524770B}">
      <p188:commentRel xmlns:p188="http://schemas.microsoft.com/office/powerpoint/2018/8/main" r:id="rId3"/>
    </p:ext>
  </p:extLs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Shape 429"/>
        <p:cNvGrpSpPr/>
        <p:nvPr/>
      </p:nvGrpSpPr>
      <p:grpSpPr>
        <a:xfrm>
          <a:off x="0" y="0"/>
          <a:ext cx="0" cy="0"/>
          <a:chOff x="0" y="0"/>
          <a:chExt cx="0" cy="0"/>
        </a:xfrm>
      </p:grpSpPr>
      <p:sp>
        <p:nvSpPr>
          <p:cNvPr id="2" name="Title 72">
            <a:extLst>
              <a:ext uri="{FF2B5EF4-FFF2-40B4-BE49-F238E27FC236}">
                <a16:creationId xmlns:a16="http://schemas.microsoft.com/office/drawing/2014/main" id="{72574FE6-D1A8-A496-6276-8DABE4CC56C1}"/>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2400" b="1" dirty="0" err="1">
                <a:solidFill>
                  <a:schemeClr val="bg1"/>
                </a:solidFill>
                <a:latin typeface="Calibri" panose="020F0502020204030204" pitchFamily="34" charset="0"/>
                <a:cs typeface="Calibri" panose="020F0502020204030204" pitchFamily="34" charset="0"/>
              </a:rPr>
              <a:t>الجلسة</a:t>
            </a:r>
            <a:r>
              <a:rPr lang="en-CA" sz="2400" b="1" dirty="0">
                <a:solidFill>
                  <a:schemeClr val="bg1"/>
                </a:solidFill>
                <a:latin typeface="Calibri" panose="020F0502020204030204" pitchFamily="34" charset="0"/>
                <a:cs typeface="Calibri" panose="020F0502020204030204" pitchFamily="34" charset="0"/>
              </a:rPr>
              <a:t> </a:t>
            </a:r>
            <a:r>
              <a:rPr lang="ar-SA" sz="2400" b="1" dirty="0">
                <a:solidFill>
                  <a:schemeClr val="bg1"/>
                </a:solidFill>
                <a:latin typeface="Calibri" panose="020F0502020204030204" pitchFamily="34" charset="0"/>
                <a:cs typeface="Calibri" panose="020F0502020204030204" pitchFamily="34" charset="0"/>
              </a:rPr>
              <a:t>٥</a:t>
            </a:r>
            <a:endParaRPr lang="en-CA" sz="2400" b="1" dirty="0">
              <a:solidFill>
                <a:schemeClr val="bg1"/>
              </a:solidFill>
              <a:latin typeface="Calibri" panose="020F0502020204030204" pitchFamily="34" charset="0"/>
              <a:cs typeface="Calibri" panose="020F0502020204030204" pitchFamily="34" charset="0"/>
            </a:endParaRPr>
          </a:p>
          <a:p>
            <a:pPr algn="r" rtl="1"/>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كيف يمكنني </a:t>
            </a:r>
            <a:r>
              <a:rPr lang="en-US" sz="5400" b="1" dirty="0" err="1">
                <a:solidFill>
                  <a:schemeClr val="bg1"/>
                </a:solidFill>
                <a:latin typeface="Calibri" panose="020F0502020204030204" pitchFamily="34" charset="0"/>
                <a:cs typeface="Calibri" panose="020F0502020204030204" pitchFamily="34" charset="0"/>
              </a:rPr>
              <a:t>تقديم</a:t>
            </a:r>
            <a:r>
              <a:rPr lang="en-US" sz="5400" b="1" dirty="0">
                <a:solidFill>
                  <a:schemeClr val="bg1"/>
                </a:solidFill>
                <a:latin typeface="Calibri" panose="020F0502020204030204" pitchFamily="34" charset="0"/>
                <a:cs typeface="Calibri" panose="020F0502020204030204" pitchFamily="34" charset="0"/>
              </a:rPr>
              <a:t> </a:t>
            </a:r>
            <a:r>
              <a:rPr lang="ar-SA" sz="5400" b="1" dirty="0">
                <a:solidFill>
                  <a:schemeClr val="bg1"/>
                </a:solidFill>
                <a:latin typeface="Calibri" panose="020F0502020204030204" pitchFamily="34" charset="0"/>
                <a:cs typeface="Calibri" panose="020F0502020204030204" pitchFamily="34" charset="0"/>
              </a:rPr>
              <a:t>الدعم النفسي الأولي</a:t>
            </a:r>
            <a:r>
              <a:rPr lang="en-US" sz="5400" b="1" dirty="0">
                <a:solidFill>
                  <a:schemeClr val="bg1"/>
                </a:solidFill>
                <a:latin typeface="Calibri" panose="020F0502020204030204" pitchFamily="34" charset="0"/>
                <a:cs typeface="Calibri" panose="020F0502020204030204" pitchFamily="34" charset="0"/>
              </a:rPr>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30675-B8EF-0DC8-80A9-5A70C0ADCE5A}"/>
              </a:ext>
            </a:extLst>
          </p:cNvPr>
          <p:cNvSpPr>
            <a:spLocks noGrp="1"/>
          </p:cNvSpPr>
          <p:nvPr>
            <p:ph type="title"/>
          </p:nvPr>
        </p:nvSpPr>
        <p:spPr/>
        <p:txBody>
          <a:bodyPr/>
          <a:lstStyle/>
          <a:p>
            <a:pPr rtl="1"/>
            <a:r>
              <a:rPr lang="ar-SA" sz="3200" b="1" dirty="0">
                <a:latin typeface="Calibri" panose="020F0502020204030204" pitchFamily="34" charset="0"/>
                <a:cs typeface="Calibri" panose="020F0502020204030204" pitchFamily="34" charset="0"/>
              </a:rPr>
              <a:t>الدعم النفسي الأولي </a:t>
            </a:r>
            <a:r>
              <a:rPr lang="en-GB" dirty="0" err="1">
                <a:latin typeface="Calibri" panose="020F0502020204030204" pitchFamily="34" charset="0"/>
                <a:cs typeface="Calibri" panose="020F0502020204030204" pitchFamily="34" charset="0"/>
              </a:rPr>
              <a:t>هو</a:t>
            </a:r>
            <a:r>
              <a:rPr lang="en-GB" dirty="0">
                <a:latin typeface="Calibri" panose="020F0502020204030204" pitchFamily="34" charset="0"/>
                <a:cs typeface="Calibri" panose="020F0502020204030204" pitchFamily="34" charset="0"/>
              </a:rPr>
              <a:t> </a:t>
            </a:r>
            <a:r>
              <a:rPr lang="en-GB" dirty="0"/>
              <a:t>...؟</a:t>
            </a:r>
            <a:endParaRPr lang="en-BE" dirty="0"/>
          </a:p>
        </p:txBody>
      </p:sp>
      <p:grpSp>
        <p:nvGrpSpPr>
          <p:cNvPr id="3" name="Group 2">
            <a:extLst>
              <a:ext uri="{FF2B5EF4-FFF2-40B4-BE49-F238E27FC236}">
                <a16:creationId xmlns:a16="http://schemas.microsoft.com/office/drawing/2014/main" id="{4A7908FD-540C-3352-56C6-E7512881EFE6}"/>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BDC5384C-53D7-E70A-7761-9773FA77DFB0}"/>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2" name="Group 11">
              <a:extLst>
                <a:ext uri="{FF2B5EF4-FFF2-40B4-BE49-F238E27FC236}">
                  <a16:creationId xmlns:a16="http://schemas.microsoft.com/office/drawing/2014/main" id="{5F059BD1-9E0F-D738-BBCC-F8797287C34F}"/>
                </a:ext>
              </a:extLst>
            </p:cNvPr>
            <p:cNvGrpSpPr/>
            <p:nvPr/>
          </p:nvGrpSpPr>
          <p:grpSpPr>
            <a:xfrm>
              <a:off x="10621771" y="762700"/>
              <a:ext cx="562136" cy="634675"/>
              <a:chOff x="760175" y="830142"/>
              <a:chExt cx="867619" cy="979579"/>
            </a:xfrm>
          </p:grpSpPr>
          <p:sp>
            <p:nvSpPr>
              <p:cNvPr id="18" name="Rectangle 17">
                <a:extLst>
                  <a:ext uri="{FF2B5EF4-FFF2-40B4-BE49-F238E27FC236}">
                    <a16:creationId xmlns:a16="http://schemas.microsoft.com/office/drawing/2014/main" id="{9729E4DE-0E8E-A3CA-2275-C501BD03B1FF}"/>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٦٧</a:t>
                </a:r>
                <a:endParaRPr lang="en-CA" b="1" dirty="0">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153B7EE6-8426-06A1-35BC-9AB108912248}"/>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5" name="Group 14">
              <a:extLst>
                <a:ext uri="{FF2B5EF4-FFF2-40B4-BE49-F238E27FC236}">
                  <a16:creationId xmlns:a16="http://schemas.microsoft.com/office/drawing/2014/main" id="{5AF62CF6-125C-F250-ADB0-792FB944E0FC}"/>
                </a:ext>
              </a:extLst>
            </p:cNvPr>
            <p:cNvGrpSpPr/>
            <p:nvPr/>
          </p:nvGrpSpPr>
          <p:grpSpPr>
            <a:xfrm>
              <a:off x="11325415" y="762701"/>
              <a:ext cx="182192" cy="634674"/>
              <a:chOff x="2121762" y="2323619"/>
              <a:chExt cx="200378" cy="825210"/>
            </a:xfrm>
          </p:grpSpPr>
          <p:sp>
            <p:nvSpPr>
              <p:cNvPr id="16" name="Isosceles Triangle 15">
                <a:extLst>
                  <a:ext uri="{FF2B5EF4-FFF2-40B4-BE49-F238E27FC236}">
                    <a16:creationId xmlns:a16="http://schemas.microsoft.com/office/drawing/2014/main" id="{47AC0B1B-C27D-8763-9070-6C5B6AAE773F}"/>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 name="Rectangle 16">
                <a:extLst>
                  <a:ext uri="{FF2B5EF4-FFF2-40B4-BE49-F238E27FC236}">
                    <a16:creationId xmlns:a16="http://schemas.microsoft.com/office/drawing/2014/main" id="{6F55F637-288F-BF94-CF4D-2274D4AF206B}"/>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20" name="TextBox 19">
            <a:extLst>
              <a:ext uri="{FF2B5EF4-FFF2-40B4-BE49-F238E27FC236}">
                <a16:creationId xmlns:a16="http://schemas.microsoft.com/office/drawing/2014/main" id="{D81659E4-E970-9849-67FF-E0D0C8CAC2C3}"/>
              </a:ext>
            </a:extLst>
          </p:cNvPr>
          <p:cNvSpPr txBox="1"/>
          <p:nvPr/>
        </p:nvSpPr>
        <p:spPr>
          <a:xfrm>
            <a:off x="3870325" y="4677821"/>
            <a:ext cx="4248150" cy="707886"/>
          </a:xfrm>
          <a:prstGeom prst="rect">
            <a:avLst/>
          </a:prstGeom>
          <a:noFill/>
        </p:spPr>
        <p:txBody>
          <a:bodyPr wrap="square" rtlCol="0">
            <a:spAutoFit/>
          </a:bodyPr>
          <a:lstStyle/>
          <a:p>
            <a:pPr algn="ctr" rtl="1"/>
            <a:r>
              <a:rPr lang="en-GB" sz="4000" b="1" dirty="0" err="1">
                <a:latin typeface="Calibri" panose="020F0502020204030204" pitchFamily="34" charset="0"/>
                <a:cs typeface="Calibri" panose="020F0502020204030204" pitchFamily="34" charset="0"/>
              </a:rPr>
              <a:t>صح</a:t>
            </a:r>
            <a:r>
              <a:rPr lang="en-GB" sz="4000" b="1" dirty="0">
                <a:latin typeface="Calibri" panose="020F0502020204030204" pitchFamily="34" charset="0"/>
                <a:cs typeface="Calibri" panose="020F0502020204030204" pitchFamily="34" charset="0"/>
              </a:rPr>
              <a:t> </a:t>
            </a:r>
            <a:r>
              <a:rPr lang="en-GB" sz="4000" b="1" dirty="0" err="1">
                <a:latin typeface="Calibri" panose="020F0502020204030204" pitchFamily="34" charset="0"/>
                <a:cs typeface="Calibri" panose="020F0502020204030204" pitchFamily="34" charset="0"/>
              </a:rPr>
              <a:t>أو</a:t>
            </a:r>
            <a:r>
              <a:rPr lang="en-GB" sz="4000" b="1" dirty="0">
                <a:latin typeface="Calibri" panose="020F0502020204030204" pitchFamily="34" charset="0"/>
                <a:cs typeface="Calibri" panose="020F0502020204030204" pitchFamily="34" charset="0"/>
              </a:rPr>
              <a:t> </a:t>
            </a:r>
            <a:r>
              <a:rPr lang="en-GB" sz="4000" b="1" dirty="0" err="1">
                <a:latin typeface="Calibri" panose="020F0502020204030204" pitchFamily="34" charset="0"/>
                <a:cs typeface="Calibri" panose="020F0502020204030204" pitchFamily="34" charset="0"/>
              </a:rPr>
              <a:t>خ</a:t>
            </a:r>
            <a:r>
              <a:rPr lang="ar-SA" sz="4000" b="1" dirty="0">
                <a:latin typeface="Calibri" panose="020F0502020204030204" pitchFamily="34" charset="0"/>
                <a:cs typeface="Calibri" panose="020F0502020204030204" pitchFamily="34" charset="0"/>
              </a:rPr>
              <a:t>طأ</a:t>
            </a:r>
            <a:r>
              <a:rPr lang="en-GB" sz="4000" b="1" dirty="0">
                <a:latin typeface="Calibri" panose="020F0502020204030204" pitchFamily="34" charset="0"/>
                <a:cs typeface="Calibri" panose="020F0502020204030204" pitchFamily="34" charset="0"/>
              </a:rPr>
              <a:t>؟</a:t>
            </a:r>
            <a:endParaRPr lang="en-BE" sz="4000" b="1" dirty="0">
              <a:latin typeface="Calibri" panose="020F0502020204030204" pitchFamily="34" charset="0"/>
              <a:cs typeface="Calibri" panose="020F0502020204030204" pitchFamily="34" charset="0"/>
            </a:endParaRPr>
          </a:p>
        </p:txBody>
      </p:sp>
      <p:grpSp>
        <p:nvGrpSpPr>
          <p:cNvPr id="21" name="Group 20">
            <a:extLst>
              <a:ext uri="{FF2B5EF4-FFF2-40B4-BE49-F238E27FC236}">
                <a16:creationId xmlns:a16="http://schemas.microsoft.com/office/drawing/2014/main" id="{4ADCC57C-2C25-15D0-06BF-BBEE437E63B6}"/>
              </a:ext>
            </a:extLst>
          </p:cNvPr>
          <p:cNvGrpSpPr/>
          <p:nvPr/>
        </p:nvGrpSpPr>
        <p:grpSpPr>
          <a:xfrm>
            <a:off x="6409080" y="2419764"/>
            <a:ext cx="1709395" cy="1786222"/>
            <a:chOff x="7345680" y="2484120"/>
            <a:chExt cx="904240" cy="944880"/>
          </a:xfrm>
        </p:grpSpPr>
        <p:sp>
          <p:nvSpPr>
            <p:cNvPr id="22" name="Oval 21">
              <a:extLst>
                <a:ext uri="{FF2B5EF4-FFF2-40B4-BE49-F238E27FC236}">
                  <a16:creationId xmlns:a16="http://schemas.microsoft.com/office/drawing/2014/main" id="{3068EC52-5D81-CE55-AA18-9BA67C2E40C0}"/>
                </a:ext>
              </a:extLst>
            </p:cNvPr>
            <p:cNvSpPr/>
            <p:nvPr/>
          </p:nvSpPr>
          <p:spPr>
            <a:xfrm>
              <a:off x="7345680" y="2484120"/>
              <a:ext cx="904240" cy="9448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3" name="L-Shape 22">
              <a:extLst>
                <a:ext uri="{FF2B5EF4-FFF2-40B4-BE49-F238E27FC236}">
                  <a16:creationId xmlns:a16="http://schemas.microsoft.com/office/drawing/2014/main" id="{3481DF35-6135-3CEC-BA36-46FD287A962D}"/>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4" name="Group 23">
            <a:extLst>
              <a:ext uri="{FF2B5EF4-FFF2-40B4-BE49-F238E27FC236}">
                <a16:creationId xmlns:a16="http://schemas.microsoft.com/office/drawing/2014/main" id="{980C3DB7-EB60-20EA-7B2F-E691F0AC8349}"/>
              </a:ext>
            </a:extLst>
          </p:cNvPr>
          <p:cNvGrpSpPr/>
          <p:nvPr/>
        </p:nvGrpSpPr>
        <p:grpSpPr>
          <a:xfrm>
            <a:off x="3698262" y="2426917"/>
            <a:ext cx="1709395" cy="1786222"/>
            <a:chOff x="7090831" y="3731241"/>
            <a:chExt cx="904240" cy="944880"/>
          </a:xfrm>
        </p:grpSpPr>
        <p:sp>
          <p:nvSpPr>
            <p:cNvPr id="25" name="Oval 24">
              <a:extLst>
                <a:ext uri="{FF2B5EF4-FFF2-40B4-BE49-F238E27FC236}">
                  <a16:creationId xmlns:a16="http://schemas.microsoft.com/office/drawing/2014/main" id="{32F81B4D-5BD7-4917-D607-32F368342585}"/>
                </a:ext>
              </a:extLst>
            </p:cNvPr>
            <p:cNvSpPr/>
            <p:nvPr/>
          </p:nvSpPr>
          <p:spPr>
            <a:xfrm>
              <a:off x="7090831" y="3731241"/>
              <a:ext cx="904240" cy="94488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6" name="Plus Sign 25">
              <a:extLst>
                <a:ext uri="{FF2B5EF4-FFF2-40B4-BE49-F238E27FC236}">
                  <a16:creationId xmlns:a16="http://schemas.microsoft.com/office/drawing/2014/main" id="{721E3AA0-398C-149D-CF1C-6767F414DECB}"/>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16174478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7971276-EF78-F257-A7E5-5D0BE8976A66}"/>
              </a:ext>
            </a:extLst>
          </p:cNvPr>
          <p:cNvSpPr/>
          <p:nvPr/>
        </p:nvSpPr>
        <p:spPr>
          <a:xfrm>
            <a:off x="1451847" y="1746365"/>
            <a:ext cx="4267200" cy="335336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p>
        </p:txBody>
      </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pPr rtl="1"/>
            <a:r>
              <a:rPr lang="en-CA" dirty="0" err="1">
                <a:latin typeface="Calibri" panose="020F0502020204030204" pitchFamily="34" charset="0"/>
                <a:cs typeface="Calibri" panose="020F0502020204030204" pitchFamily="34" charset="0"/>
              </a:rPr>
              <a:t>فهم</a:t>
            </a:r>
            <a:r>
              <a:rPr lang="en-CA" dirty="0">
                <a:latin typeface="Calibri" panose="020F0502020204030204" pitchFamily="34" charset="0"/>
                <a:cs typeface="Calibri" panose="020F0502020204030204" pitchFamily="34" charset="0"/>
              </a:rPr>
              <a:t> </a:t>
            </a:r>
            <a:r>
              <a:rPr lang="ar-SA" sz="3200" b="1" dirty="0">
                <a:latin typeface="Calibri" panose="020F0502020204030204" pitchFamily="34" charset="0"/>
                <a:cs typeface="Calibri" panose="020F0502020204030204" pitchFamily="34" charset="0"/>
              </a:rPr>
              <a:t>الدعم النفسي الأولي </a:t>
            </a:r>
            <a:r>
              <a:rPr lang="en-CA" dirty="0">
                <a:latin typeface="Calibri" panose="020F0502020204030204" pitchFamily="34" charset="0"/>
                <a:cs typeface="Calibri" panose="020F0502020204030204" pitchFamily="34" charset="0"/>
              </a:rPr>
              <a:t>(PFA)</a:t>
            </a:r>
          </a:p>
        </p:txBody>
      </p:sp>
      <p:sp>
        <p:nvSpPr>
          <p:cNvPr id="2" name="TextBox 1">
            <a:extLst>
              <a:ext uri="{FF2B5EF4-FFF2-40B4-BE49-F238E27FC236}">
                <a16:creationId xmlns:a16="http://schemas.microsoft.com/office/drawing/2014/main" id="{738A49C2-B258-0A7F-31C6-BDE841E26043}"/>
              </a:ext>
            </a:extLst>
          </p:cNvPr>
          <p:cNvSpPr txBox="1"/>
          <p:nvPr/>
        </p:nvSpPr>
        <p:spPr>
          <a:xfrm>
            <a:off x="1689315" y="2568151"/>
            <a:ext cx="4029732" cy="1938992"/>
          </a:xfrm>
          <a:prstGeom prst="rect">
            <a:avLst/>
          </a:prstGeom>
          <a:noFill/>
        </p:spPr>
        <p:txBody>
          <a:bodyPr wrap="square" rtlCol="0">
            <a:spAutoFit/>
          </a:bodyPr>
          <a:lstStyle/>
          <a:p>
            <a:pPr algn="r" rtl="1"/>
            <a:r>
              <a:rPr lang="ar-SA" sz="2000" dirty="0">
                <a:latin typeface="Calibri" panose="020F0502020204030204" pitchFamily="34" charset="0"/>
                <a:cs typeface="Calibri" panose="020F0502020204030204" pitchFamily="34" charset="0"/>
              </a:rPr>
              <a:t>يتضمن:</a:t>
            </a:r>
          </a:p>
          <a:p>
            <a:pPr marL="342900" indent="-34290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الانتباه إلى ردود فعل الشخص</a:t>
            </a:r>
          </a:p>
          <a:p>
            <a:pPr marL="342900" indent="-34290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الاستماع الفعال</a:t>
            </a:r>
          </a:p>
          <a:p>
            <a:pPr marL="342900" indent="-34290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تقديم المساعدة العملية، مثل حل المشكلة أو المساعدة في الحصول على الاحتياجات الأساسية *.</a:t>
            </a:r>
            <a:endParaRPr lang="en-BE" sz="2000"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4ABF654-41F1-DE46-1488-1FF2757C4604}"/>
              </a:ext>
            </a:extLst>
          </p:cNvPr>
          <p:cNvSpPr txBox="1"/>
          <p:nvPr/>
        </p:nvSpPr>
        <p:spPr>
          <a:xfrm>
            <a:off x="1044470" y="5443420"/>
            <a:ext cx="4674577" cy="523220"/>
          </a:xfrm>
          <a:prstGeom prst="rect">
            <a:avLst/>
          </a:prstGeom>
          <a:noFill/>
        </p:spPr>
        <p:txBody>
          <a:bodyPr wrap="square" rtlCol="0">
            <a:spAutoFit/>
          </a:bodyPr>
          <a:lstStyle/>
          <a:p>
            <a:pPr algn="r" rtl="1"/>
            <a:r>
              <a:rPr lang="en-GB" sz="1400" i="1" dirty="0">
                <a:solidFill>
                  <a:schemeClr val="accent4">
                    <a:lumMod val="60000"/>
                    <a:lumOff val="40000"/>
                  </a:schemeClr>
                </a:solidFill>
                <a:latin typeface="Arial" panose="020B0604020202020204" pitchFamily="34" charset="0"/>
                <a:cs typeface="Arial" panose="020B0604020202020204" pitchFamily="34" charset="0"/>
              </a:rPr>
              <a:t>* </a:t>
            </a:r>
            <a:r>
              <a:rPr lang="en-GB" sz="1400" i="1" dirty="0">
                <a:solidFill>
                  <a:schemeClr val="accent4">
                    <a:lumMod val="60000"/>
                    <a:lumOff val="40000"/>
                  </a:schemeClr>
                </a:solidFill>
                <a:latin typeface="Calibri" panose="020F0502020204030204" pitchFamily="34" charset="0"/>
                <a:cs typeface="Calibri" panose="020F0502020204030204" pitchFamily="34" charset="0"/>
              </a:rPr>
              <a:t>المصدر: الاتحاد الدولي لجمعيات الصليب الأحمر والهلال </a:t>
            </a:r>
            <a:r>
              <a:rPr lang="en-GB" sz="1400" i="1" dirty="0" err="1">
                <a:solidFill>
                  <a:schemeClr val="accent4">
                    <a:lumMod val="60000"/>
                    <a:lumOff val="40000"/>
                  </a:schemeClr>
                </a:solidFill>
                <a:latin typeface="Calibri" panose="020F0502020204030204" pitchFamily="34" charset="0"/>
                <a:cs typeface="Calibri" panose="020F0502020204030204" pitchFamily="34" charset="0"/>
              </a:rPr>
              <a:t>الأحمر</a:t>
            </a:r>
            <a:r>
              <a:rPr lang="en-GB" sz="1400" i="1" dirty="0">
                <a:solidFill>
                  <a:schemeClr val="accent4">
                    <a:lumMod val="60000"/>
                    <a:lumOff val="40000"/>
                  </a:schemeClr>
                </a:solidFill>
                <a:latin typeface="Calibri" panose="020F0502020204030204" pitchFamily="34" charset="0"/>
                <a:cs typeface="Calibri" panose="020F0502020204030204" pitchFamily="34" charset="0"/>
              </a:rPr>
              <a:t> </a:t>
            </a:r>
            <a:r>
              <a:rPr lang="ar-SA" sz="1400" i="1" dirty="0">
                <a:solidFill>
                  <a:schemeClr val="accent4">
                    <a:lumMod val="60000"/>
                    <a:lumOff val="40000"/>
                  </a:schemeClr>
                </a:solidFill>
                <a:latin typeface="Calibri" panose="020F0502020204030204" pitchFamily="34" charset="0"/>
                <a:cs typeface="Calibri" panose="020F0502020204030204" pitchFamily="34" charset="0"/>
              </a:rPr>
              <a:t>(٢٠١٨) </a:t>
            </a:r>
            <a:r>
              <a:rPr lang="en-GB" sz="1400" i="1" dirty="0" err="1">
                <a:solidFill>
                  <a:schemeClr val="accent4">
                    <a:lumMod val="60000"/>
                    <a:lumOff val="40000"/>
                  </a:schemeClr>
                </a:solidFill>
                <a:latin typeface="Calibri" panose="020F0502020204030204" pitchFamily="34" charset="0"/>
                <a:cs typeface="Calibri" panose="020F0502020204030204" pitchFamily="34" charset="0"/>
              </a:rPr>
              <a:t>دليل</a:t>
            </a:r>
            <a:r>
              <a:rPr lang="en-GB" sz="1400" i="1" dirty="0">
                <a:solidFill>
                  <a:schemeClr val="accent4">
                    <a:lumMod val="60000"/>
                    <a:lumOff val="40000"/>
                  </a:schemeClr>
                </a:solidFill>
                <a:latin typeface="Calibri" panose="020F0502020204030204" pitchFamily="34" charset="0"/>
                <a:cs typeface="Calibri" panose="020F0502020204030204" pitchFamily="34" charset="0"/>
              </a:rPr>
              <a:t> </a:t>
            </a:r>
            <a:r>
              <a:rPr lang="ar-SA" sz="1400" i="1" dirty="0">
                <a:solidFill>
                  <a:schemeClr val="accent4">
                    <a:lumMod val="60000"/>
                    <a:lumOff val="40000"/>
                  </a:schemeClr>
                </a:solidFill>
                <a:latin typeface="Calibri" panose="020F0502020204030204" pitchFamily="34" charset="0"/>
                <a:cs typeface="Calibri" panose="020F0502020204030204" pitchFamily="34" charset="0"/>
              </a:rPr>
              <a:t>للدعم النفسي الأولي</a:t>
            </a:r>
            <a:endParaRPr lang="en-BE" sz="1400" i="1" dirty="0">
              <a:solidFill>
                <a:schemeClr val="accent4">
                  <a:lumMod val="60000"/>
                  <a:lumOff val="40000"/>
                </a:schemeClr>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62F9FCA-2683-386A-FCB5-12108B9AADDB}"/>
              </a:ext>
            </a:extLst>
          </p:cNvPr>
          <p:cNvSpPr txBox="1"/>
          <p:nvPr/>
        </p:nvSpPr>
        <p:spPr>
          <a:xfrm>
            <a:off x="7721601" y="2453551"/>
            <a:ext cx="3632200" cy="2246769"/>
          </a:xfrm>
          <a:prstGeom prst="rect">
            <a:avLst/>
          </a:prstGeom>
          <a:noFill/>
        </p:spPr>
        <p:txBody>
          <a:bodyPr wrap="square">
            <a:spAutoFit/>
          </a:bodyPr>
          <a:lstStyle/>
          <a:p>
            <a:pPr algn="r" rtl="1"/>
            <a:r>
              <a:rPr lang="ar-SA" sz="2000" b="1" dirty="0">
                <a:latin typeface="Calibri" panose="020F0502020204030204" pitchFamily="34" charset="0"/>
                <a:cs typeface="Calibri" panose="020F0502020204030204" pitchFamily="34" charset="0"/>
              </a:rPr>
              <a:t>الدعم النفسي الأولي</a:t>
            </a:r>
          </a:p>
          <a:p>
            <a:pPr algn="r" rtl="1"/>
            <a:endParaRPr lang="en-GB" sz="2000" dirty="0">
              <a:solidFill>
                <a:srgbClr val="000000"/>
              </a:solidFill>
              <a:latin typeface="Calibri" panose="020F0502020204030204" pitchFamily="34" charset="0"/>
              <a:cs typeface="Calibri" panose="020F0502020204030204" pitchFamily="34" charset="0"/>
            </a:endParaRPr>
          </a:p>
          <a:p>
            <a:pPr algn="r" rtl="1"/>
            <a:r>
              <a:rPr lang="ar-SA" sz="2000" dirty="0">
                <a:solidFill>
                  <a:srgbClr val="000000"/>
                </a:solidFill>
                <a:latin typeface="Calibri" panose="020F0502020204030204" pitchFamily="34" charset="0"/>
                <a:cs typeface="Calibri" panose="020F0502020204030204" pitchFamily="34" charset="0"/>
              </a:rPr>
              <a:t>طريقة </a:t>
            </a:r>
            <a:r>
              <a:rPr lang="ar-SA" sz="2000" b="1" dirty="0">
                <a:solidFill>
                  <a:srgbClr val="000000"/>
                </a:solidFill>
                <a:latin typeface="Calibri" panose="020F0502020204030204" pitchFamily="34" charset="0"/>
                <a:cs typeface="Calibri" panose="020F0502020204030204" pitchFamily="34" charset="0"/>
              </a:rPr>
              <a:t>لمساعدة ورعاية</a:t>
            </a:r>
            <a:r>
              <a:rPr lang="ar-SA" sz="2000" dirty="0">
                <a:solidFill>
                  <a:srgbClr val="000000"/>
                </a:solidFill>
                <a:latin typeface="Calibri" panose="020F0502020204030204" pitchFamily="34" charset="0"/>
                <a:cs typeface="Calibri" panose="020F0502020204030204" pitchFamily="34" charset="0"/>
              </a:rPr>
              <a:t> البالغين والأطفال الذين يعانون من ضائقة، حتى يشعروا بالهدوء والدعم في التعامل مع الأزمة أو الحادثة.</a:t>
            </a:r>
            <a:endParaRPr lang="en-BE" sz="2000">
              <a:latin typeface="Calibri" panose="020F0502020204030204" pitchFamily="34" charset="0"/>
              <a:cs typeface="Calibri" panose="020F0502020204030204" pitchFamily="34" charset="0"/>
            </a:endParaRPr>
          </a:p>
          <a:p>
            <a:pPr algn="r" rtl="1"/>
            <a:endParaRPr lang="en-GB" sz="2000" b="0" u="none" strike="noStrike" baseline="0" dirty="0">
              <a:solidFill>
                <a:srgbClr val="000000"/>
              </a:solidFill>
              <a:latin typeface="Arial" panose="020B0604020202020204" pitchFamily="34" charset="0"/>
              <a:cs typeface="Arial" panose="020B0604020202020204" pitchFamily="34" charset="0"/>
            </a:endParaRPr>
          </a:p>
        </p:txBody>
      </p:sp>
      <p:pic>
        <p:nvPicPr>
          <p:cNvPr id="10" name="Graphic 9" descr="First aid kit with solid fill">
            <a:extLst>
              <a:ext uri="{FF2B5EF4-FFF2-40B4-BE49-F238E27FC236}">
                <a16:creationId xmlns:a16="http://schemas.microsoft.com/office/drawing/2014/main" id="{644F55F9-D082-0943-AD4B-330F73AD857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37701" y="984918"/>
            <a:ext cx="1473200" cy="1473200"/>
          </a:xfrm>
          <a:prstGeom prst="rect">
            <a:avLst/>
          </a:prstGeom>
        </p:spPr>
      </p:pic>
    </p:spTree>
    <p:extLst>
      <p:ext uri="{BB962C8B-B14F-4D97-AF65-F5344CB8AC3E}">
        <p14:creationId xmlns:p14="http://schemas.microsoft.com/office/powerpoint/2010/main" val="35407020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304EB465-E8DA-4FC6-8524-4C8199280C8D}"/>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إجراءات مفيدة</a:t>
            </a:r>
          </a:p>
        </p:txBody>
      </p:sp>
      <p:sp>
        <p:nvSpPr>
          <p:cNvPr id="18" name="TextBox 17">
            <a:extLst>
              <a:ext uri="{FF2B5EF4-FFF2-40B4-BE49-F238E27FC236}">
                <a16:creationId xmlns:a16="http://schemas.microsoft.com/office/drawing/2014/main" id="{D8921B13-675B-C460-F380-089EAF64E27B}"/>
              </a:ext>
            </a:extLst>
          </p:cNvPr>
          <p:cNvSpPr txBox="1"/>
          <p:nvPr/>
        </p:nvSpPr>
        <p:spPr>
          <a:xfrm>
            <a:off x="1776419" y="4436509"/>
            <a:ext cx="2300873" cy="584775"/>
          </a:xfrm>
          <a:prstGeom prst="rect">
            <a:avLst/>
          </a:prstGeom>
          <a:noFill/>
        </p:spPr>
        <p:txBody>
          <a:bodyPr wrap="square" rtlCol="0">
            <a:spAutoFit/>
          </a:bodyPr>
          <a:lstStyle/>
          <a:p>
            <a:pPr algn="ctr" rtl="1"/>
            <a:r>
              <a:rPr lang="ar-SA" sz="3200" dirty="0">
                <a:latin typeface="Calibri" panose="020F0502020204030204" pitchFamily="34" charset="0"/>
                <a:cs typeface="Calibri" panose="020F0502020204030204" pitchFamily="34" charset="0"/>
              </a:rPr>
              <a:t>اربط</a:t>
            </a:r>
            <a:endParaRPr lang="en-BE" sz="3200" dirty="0">
              <a:latin typeface="Calibri" panose="020F0502020204030204" pitchFamily="34" charset="0"/>
              <a:cs typeface="Calibri" panose="020F0502020204030204" pitchFamily="34" charset="0"/>
            </a:endParaRPr>
          </a:p>
        </p:txBody>
      </p:sp>
      <p:pic>
        <p:nvPicPr>
          <p:cNvPr id="6" name="Graphic 5" descr="Link with solid fill">
            <a:extLst>
              <a:ext uri="{FF2B5EF4-FFF2-40B4-BE49-F238E27FC236}">
                <a16:creationId xmlns:a16="http://schemas.microsoft.com/office/drawing/2014/main" id="{9D0EC058-BAB1-67A4-46C2-A62F346F1B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40589" y="2049942"/>
            <a:ext cx="2063435" cy="2063435"/>
          </a:xfrm>
          <a:prstGeom prst="rect">
            <a:avLst/>
          </a:prstGeom>
        </p:spPr>
      </p:pic>
      <p:pic>
        <p:nvPicPr>
          <p:cNvPr id="8" name="Graphic 7" descr="Eye with solid fill">
            <a:extLst>
              <a:ext uri="{FF2B5EF4-FFF2-40B4-BE49-F238E27FC236}">
                <a16:creationId xmlns:a16="http://schemas.microsoft.com/office/drawing/2014/main" id="{44C990DA-C75B-86C5-BC45-7FB8349485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91529" y="2014275"/>
            <a:ext cx="2262577" cy="2262577"/>
          </a:xfrm>
          <a:prstGeom prst="rect">
            <a:avLst/>
          </a:prstGeom>
        </p:spPr>
      </p:pic>
      <p:pic>
        <p:nvPicPr>
          <p:cNvPr id="10" name="Graphic 9" descr="Ear with solid fill">
            <a:extLst>
              <a:ext uri="{FF2B5EF4-FFF2-40B4-BE49-F238E27FC236}">
                <a16:creationId xmlns:a16="http://schemas.microsoft.com/office/drawing/2014/main" id="{BB53A684-43DE-F5EE-DB31-33539DC8DD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165584" y="2117602"/>
            <a:ext cx="2159250" cy="2159250"/>
          </a:xfrm>
          <a:prstGeom prst="rect">
            <a:avLst/>
          </a:prstGeom>
        </p:spPr>
      </p:pic>
      <p:sp>
        <p:nvSpPr>
          <p:cNvPr id="12" name="TextBox 11">
            <a:extLst>
              <a:ext uri="{FF2B5EF4-FFF2-40B4-BE49-F238E27FC236}">
                <a16:creationId xmlns:a16="http://schemas.microsoft.com/office/drawing/2014/main" id="{1FEE868B-0EA8-2021-3D8B-D373A4BB13A7}"/>
              </a:ext>
            </a:extLst>
          </p:cNvPr>
          <p:cNvSpPr txBox="1"/>
          <p:nvPr/>
        </p:nvSpPr>
        <p:spPr>
          <a:xfrm>
            <a:off x="5094772" y="4436509"/>
            <a:ext cx="2300873" cy="584775"/>
          </a:xfrm>
          <a:prstGeom prst="rect">
            <a:avLst/>
          </a:prstGeom>
          <a:noFill/>
        </p:spPr>
        <p:txBody>
          <a:bodyPr wrap="square" rtlCol="0">
            <a:spAutoFit/>
          </a:bodyPr>
          <a:lstStyle/>
          <a:p>
            <a:pPr algn="ctr" rtl="1"/>
            <a:r>
              <a:rPr lang="ar-SA" sz="3200" dirty="0">
                <a:latin typeface="Calibri" panose="020F0502020204030204" pitchFamily="34" charset="0"/>
                <a:cs typeface="Calibri" panose="020F0502020204030204" pitchFamily="34" charset="0"/>
              </a:rPr>
              <a:t>استمع</a:t>
            </a:r>
            <a:endParaRPr lang="en-BE" sz="3200" dirty="0">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B13812B2-5DFA-9EA6-CFA9-088CD38608A9}"/>
              </a:ext>
            </a:extLst>
          </p:cNvPr>
          <p:cNvSpPr txBox="1"/>
          <p:nvPr/>
        </p:nvSpPr>
        <p:spPr>
          <a:xfrm>
            <a:off x="8527400" y="4436509"/>
            <a:ext cx="2300873" cy="584775"/>
          </a:xfrm>
          <a:prstGeom prst="rect">
            <a:avLst/>
          </a:prstGeom>
          <a:noFill/>
        </p:spPr>
        <p:txBody>
          <a:bodyPr wrap="square" rtlCol="0">
            <a:spAutoFit/>
          </a:bodyPr>
          <a:lstStyle/>
          <a:p>
            <a:pPr algn="ctr" rtl="1"/>
            <a:r>
              <a:rPr lang="ar-SA" sz="3200" dirty="0">
                <a:latin typeface="Calibri" panose="020F0502020204030204" pitchFamily="34" charset="0"/>
                <a:cs typeface="Calibri" panose="020F0502020204030204" pitchFamily="34" charset="0"/>
              </a:rPr>
              <a:t>انظر</a:t>
            </a:r>
            <a:endParaRPr lang="en-BE"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42559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1524DF6-3064-4780-AD95-8663A829F41A}"/>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أهداف التعلم</a:t>
            </a:r>
          </a:p>
        </p:txBody>
      </p:sp>
      <p:grpSp>
        <p:nvGrpSpPr>
          <p:cNvPr id="2" name="Group 1">
            <a:extLst>
              <a:ext uri="{FF2B5EF4-FFF2-40B4-BE49-F238E27FC236}">
                <a16:creationId xmlns:a16="http://schemas.microsoft.com/office/drawing/2014/main" id="{4FF70CD6-C6D1-5CCB-EE5B-964F21BCB8F6}"/>
              </a:ext>
            </a:extLst>
          </p:cNvPr>
          <p:cNvGrpSpPr/>
          <p:nvPr/>
        </p:nvGrpSpPr>
        <p:grpSpPr>
          <a:xfrm>
            <a:off x="1163863" y="2317984"/>
            <a:ext cx="1196375" cy="868968"/>
            <a:chOff x="6878053" y="1156317"/>
            <a:chExt cx="1431178" cy="1039513"/>
          </a:xfrm>
          <a:solidFill>
            <a:schemeClr val="accent4">
              <a:lumMod val="60000"/>
              <a:lumOff val="40000"/>
            </a:schemeClr>
          </a:solidFill>
        </p:grpSpPr>
        <p:grpSp>
          <p:nvGrpSpPr>
            <p:cNvPr id="3" name="Group 2">
              <a:extLst>
                <a:ext uri="{FF2B5EF4-FFF2-40B4-BE49-F238E27FC236}">
                  <a16:creationId xmlns:a16="http://schemas.microsoft.com/office/drawing/2014/main" id="{6AE44B20-A5D0-2AFE-EBF9-8DD3C301EE72}"/>
                </a:ext>
              </a:extLst>
            </p:cNvPr>
            <p:cNvGrpSpPr/>
            <p:nvPr/>
          </p:nvGrpSpPr>
          <p:grpSpPr>
            <a:xfrm>
              <a:off x="7672978" y="1156317"/>
              <a:ext cx="412941" cy="436880"/>
              <a:chOff x="243840" y="1676400"/>
              <a:chExt cx="701040" cy="741680"/>
            </a:xfrm>
            <a:grpFill/>
          </p:grpSpPr>
          <p:sp>
            <p:nvSpPr>
              <p:cNvPr id="22" name="Rectangle 21">
                <a:extLst>
                  <a:ext uri="{FF2B5EF4-FFF2-40B4-BE49-F238E27FC236}">
                    <a16:creationId xmlns:a16="http://schemas.microsoft.com/office/drawing/2014/main" id="{F5AE5662-5288-D0FD-4967-B12D0077D319}"/>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990EF4C4-9F63-FFCF-4802-634599F5BC8E}"/>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20" name="Isosceles Triangle 19">
              <a:extLst>
                <a:ext uri="{FF2B5EF4-FFF2-40B4-BE49-F238E27FC236}">
                  <a16:creationId xmlns:a16="http://schemas.microsoft.com/office/drawing/2014/main" id="{C36FE147-3473-613C-4C52-16180004FCD1}"/>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1" name="Isosceles Triangle 20">
              <a:extLst>
                <a:ext uri="{FF2B5EF4-FFF2-40B4-BE49-F238E27FC236}">
                  <a16:creationId xmlns:a16="http://schemas.microsoft.com/office/drawing/2014/main" id="{82D6231D-46EB-EB19-1187-103FE2050AA2}"/>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FAFB82CF-12DF-162E-1E41-291948861E05}"/>
              </a:ext>
            </a:extLst>
          </p:cNvPr>
          <p:cNvGrpSpPr/>
          <p:nvPr/>
        </p:nvGrpSpPr>
        <p:grpSpPr>
          <a:xfrm>
            <a:off x="3940809" y="2313939"/>
            <a:ext cx="1196375" cy="868968"/>
            <a:chOff x="6878053" y="1156317"/>
            <a:chExt cx="1431178" cy="1039513"/>
          </a:xfrm>
          <a:solidFill>
            <a:schemeClr val="accent4">
              <a:lumMod val="60000"/>
              <a:lumOff val="40000"/>
            </a:schemeClr>
          </a:solidFill>
        </p:grpSpPr>
        <p:grpSp>
          <p:nvGrpSpPr>
            <p:cNvPr id="25" name="Group 24">
              <a:extLst>
                <a:ext uri="{FF2B5EF4-FFF2-40B4-BE49-F238E27FC236}">
                  <a16:creationId xmlns:a16="http://schemas.microsoft.com/office/drawing/2014/main" id="{1263F667-E7B0-7D81-7EA8-C0EC848CBC4C}"/>
                </a:ext>
              </a:extLst>
            </p:cNvPr>
            <p:cNvGrpSpPr/>
            <p:nvPr/>
          </p:nvGrpSpPr>
          <p:grpSpPr>
            <a:xfrm>
              <a:off x="7672978" y="1156317"/>
              <a:ext cx="412941" cy="436880"/>
              <a:chOff x="243840" y="1676400"/>
              <a:chExt cx="701040" cy="741680"/>
            </a:xfrm>
            <a:grpFill/>
          </p:grpSpPr>
          <p:sp>
            <p:nvSpPr>
              <p:cNvPr id="29" name="Rectangle 28">
                <a:extLst>
                  <a:ext uri="{FF2B5EF4-FFF2-40B4-BE49-F238E27FC236}">
                    <a16:creationId xmlns:a16="http://schemas.microsoft.com/office/drawing/2014/main" id="{A4957BB4-868A-69E0-BEDD-46C1000ABDC5}"/>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0" name="Rectangle 29">
                <a:extLst>
                  <a:ext uri="{FF2B5EF4-FFF2-40B4-BE49-F238E27FC236}">
                    <a16:creationId xmlns:a16="http://schemas.microsoft.com/office/drawing/2014/main" id="{23C7A2DA-5482-8AAA-8B77-258CD2718B47}"/>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26" name="Isosceles Triangle 25">
              <a:extLst>
                <a:ext uri="{FF2B5EF4-FFF2-40B4-BE49-F238E27FC236}">
                  <a16:creationId xmlns:a16="http://schemas.microsoft.com/office/drawing/2014/main" id="{CE38EFD3-8F75-9004-1635-B345EA815B38}"/>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28" name="Isosceles Triangle 27">
              <a:extLst>
                <a:ext uri="{FF2B5EF4-FFF2-40B4-BE49-F238E27FC236}">
                  <a16:creationId xmlns:a16="http://schemas.microsoft.com/office/drawing/2014/main" id="{06ABD81E-D3DD-465E-835D-14A180009F2F}"/>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5919CF12-4BC4-31F6-4385-B2DA7C02AAB4}"/>
              </a:ext>
            </a:extLst>
          </p:cNvPr>
          <p:cNvGrpSpPr/>
          <p:nvPr/>
        </p:nvGrpSpPr>
        <p:grpSpPr>
          <a:xfrm>
            <a:off x="6740135" y="2248704"/>
            <a:ext cx="1196375" cy="868968"/>
            <a:chOff x="6878053" y="1156317"/>
            <a:chExt cx="1431178" cy="1039513"/>
          </a:xfrm>
          <a:solidFill>
            <a:schemeClr val="accent4">
              <a:lumMod val="60000"/>
              <a:lumOff val="40000"/>
            </a:schemeClr>
          </a:solidFill>
        </p:grpSpPr>
        <p:grpSp>
          <p:nvGrpSpPr>
            <p:cNvPr id="32" name="Group 31">
              <a:extLst>
                <a:ext uri="{FF2B5EF4-FFF2-40B4-BE49-F238E27FC236}">
                  <a16:creationId xmlns:a16="http://schemas.microsoft.com/office/drawing/2014/main" id="{BC3E2009-079B-F906-71DD-77553389B329}"/>
                </a:ext>
              </a:extLst>
            </p:cNvPr>
            <p:cNvGrpSpPr/>
            <p:nvPr/>
          </p:nvGrpSpPr>
          <p:grpSpPr>
            <a:xfrm>
              <a:off x="7672978" y="1156317"/>
              <a:ext cx="412941" cy="436880"/>
              <a:chOff x="243840" y="1676400"/>
              <a:chExt cx="701040" cy="741680"/>
            </a:xfrm>
            <a:grpFill/>
          </p:grpSpPr>
          <p:sp>
            <p:nvSpPr>
              <p:cNvPr id="35" name="Rectangle 34">
                <a:extLst>
                  <a:ext uri="{FF2B5EF4-FFF2-40B4-BE49-F238E27FC236}">
                    <a16:creationId xmlns:a16="http://schemas.microsoft.com/office/drawing/2014/main" id="{052E8CFE-50D6-98BA-36C6-CF8D1CB96DEB}"/>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54845841-CD94-97D2-4695-0B68D86F1A08}"/>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33" name="Isosceles Triangle 32">
              <a:extLst>
                <a:ext uri="{FF2B5EF4-FFF2-40B4-BE49-F238E27FC236}">
                  <a16:creationId xmlns:a16="http://schemas.microsoft.com/office/drawing/2014/main" id="{9D31D93D-3C45-D9D0-A3D4-250A99FBF648}"/>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34" name="Isosceles Triangle 33">
              <a:extLst>
                <a:ext uri="{FF2B5EF4-FFF2-40B4-BE49-F238E27FC236}">
                  <a16:creationId xmlns:a16="http://schemas.microsoft.com/office/drawing/2014/main" id="{D8C98C0F-F51E-ECD6-0508-1862FB9D303B}"/>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4" name="Group 3">
            <a:extLst>
              <a:ext uri="{FF2B5EF4-FFF2-40B4-BE49-F238E27FC236}">
                <a16:creationId xmlns:a16="http://schemas.microsoft.com/office/drawing/2014/main" id="{E03F42B0-591B-4F07-5F27-1CC610BEA4FE}"/>
              </a:ext>
            </a:extLst>
          </p:cNvPr>
          <p:cNvGrpSpPr/>
          <p:nvPr/>
        </p:nvGrpSpPr>
        <p:grpSpPr>
          <a:xfrm>
            <a:off x="9682096" y="2232645"/>
            <a:ext cx="1196375" cy="868968"/>
            <a:chOff x="6878053" y="1156317"/>
            <a:chExt cx="1431178" cy="1039513"/>
          </a:xfrm>
          <a:solidFill>
            <a:schemeClr val="accent4">
              <a:lumMod val="60000"/>
              <a:lumOff val="40000"/>
            </a:schemeClr>
          </a:solidFill>
        </p:grpSpPr>
        <p:grpSp>
          <p:nvGrpSpPr>
            <p:cNvPr id="5" name="Group 4">
              <a:extLst>
                <a:ext uri="{FF2B5EF4-FFF2-40B4-BE49-F238E27FC236}">
                  <a16:creationId xmlns:a16="http://schemas.microsoft.com/office/drawing/2014/main" id="{65E75954-296E-36A3-9619-0CA0E2A31EA9}"/>
                </a:ext>
              </a:extLst>
            </p:cNvPr>
            <p:cNvGrpSpPr/>
            <p:nvPr/>
          </p:nvGrpSpPr>
          <p:grpSpPr>
            <a:xfrm>
              <a:off x="7672978" y="1156317"/>
              <a:ext cx="412941" cy="436880"/>
              <a:chOff x="243840" y="1676400"/>
              <a:chExt cx="701040" cy="741680"/>
            </a:xfrm>
            <a:grpFill/>
          </p:grpSpPr>
          <p:sp>
            <p:nvSpPr>
              <p:cNvPr id="9" name="Rectangle 8">
                <a:extLst>
                  <a:ext uri="{FF2B5EF4-FFF2-40B4-BE49-F238E27FC236}">
                    <a16:creationId xmlns:a16="http://schemas.microsoft.com/office/drawing/2014/main" id="{165F4056-B966-6544-80E5-0B08A73F7F5F}"/>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A72C10EA-E559-17BC-0D5D-804ED76ADC33}"/>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6" name="Isosceles Triangle 5">
              <a:extLst>
                <a:ext uri="{FF2B5EF4-FFF2-40B4-BE49-F238E27FC236}">
                  <a16:creationId xmlns:a16="http://schemas.microsoft.com/office/drawing/2014/main" id="{F5F49ABB-FE06-42FB-7344-9AABE462EA35}"/>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8" name="Isosceles Triangle 7">
              <a:extLst>
                <a:ext uri="{FF2B5EF4-FFF2-40B4-BE49-F238E27FC236}">
                  <a16:creationId xmlns:a16="http://schemas.microsoft.com/office/drawing/2014/main" id="{66F1D209-EF48-6749-99D0-CD1FAE2DC777}"/>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11" name="TextBox 10">
            <a:extLst>
              <a:ext uri="{FF2B5EF4-FFF2-40B4-BE49-F238E27FC236}">
                <a16:creationId xmlns:a16="http://schemas.microsoft.com/office/drawing/2014/main" id="{A4F2870C-2006-3D30-3399-EC665EDE2D2A}"/>
              </a:ext>
            </a:extLst>
          </p:cNvPr>
          <p:cNvSpPr txBox="1"/>
          <p:nvPr/>
        </p:nvSpPr>
        <p:spPr>
          <a:xfrm>
            <a:off x="6178024" y="3538880"/>
            <a:ext cx="2498014" cy="1015663"/>
          </a:xfrm>
          <a:prstGeom prst="rect">
            <a:avLst/>
          </a:prstGeom>
          <a:noFill/>
        </p:spPr>
        <p:txBody>
          <a:bodyPr wrap="square" lIns="91440" tIns="45720" rIns="91440" bIns="45720" anchor="t">
            <a:spAutoFit/>
          </a:bodyPr>
          <a:lstStyle/>
          <a:p>
            <a:pPr algn="ctr" rtl="1"/>
            <a:r>
              <a:rPr lang="en-US" sz="2000" dirty="0" err="1">
                <a:latin typeface="Calibri" panose="020F0502020204030204" pitchFamily="34" charset="0"/>
                <a:ea typeface="Calibri" panose="020F0502020204030204" pitchFamily="34" charset="0"/>
                <a:cs typeface="Calibri" panose="020F0502020204030204" pitchFamily="34" charset="0"/>
              </a:rPr>
              <a:t>شرح</a:t>
            </a:r>
            <a:r>
              <a:rPr lang="en-US" sz="2000" dirty="0">
                <a:latin typeface="Calibri" panose="020F0502020204030204" pitchFamily="34" charset="0"/>
                <a:ea typeface="Calibri" panose="020F0502020204030204" pitchFamily="34" charset="0"/>
                <a:cs typeface="Calibri" panose="020F0502020204030204" pitchFamily="34" charset="0"/>
              </a:rPr>
              <a:t> دور أخصائيي الحالة في تقديم الصحة النفسية والدعم النفسي الاجتماعي</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C12F32C-FEE7-4BC5-9A81-25915170FE1C}"/>
              </a:ext>
            </a:extLst>
          </p:cNvPr>
          <p:cNvSpPr txBox="1"/>
          <p:nvPr/>
        </p:nvSpPr>
        <p:spPr>
          <a:xfrm>
            <a:off x="9097596" y="3486819"/>
            <a:ext cx="2498014" cy="1065676"/>
          </a:xfrm>
          <a:prstGeom prst="rect">
            <a:avLst/>
          </a:prstGeom>
          <a:noFill/>
        </p:spPr>
        <p:txBody>
          <a:bodyPr wrap="square" lIns="91440" tIns="45720" rIns="91440" bIns="45720" anchor="t">
            <a:spAutoFit/>
          </a:bodyPr>
          <a:lstStyle/>
          <a:p>
            <a:pPr algn="ctr" rtl="1">
              <a:lnSpc>
                <a:spcPct val="107000"/>
              </a:lnSpc>
            </a:pPr>
            <a:r>
              <a:rPr lang="en-US" sz="2000" dirty="0">
                <a:latin typeface="Calibri" panose="020F0502020204030204" pitchFamily="34" charset="0"/>
                <a:ea typeface="Calibri" panose="020F0502020204030204" pitchFamily="34" charset="0"/>
                <a:cs typeface="Calibri" panose="020F0502020204030204" pitchFamily="34" charset="0"/>
              </a:rPr>
              <a:t>إظهار المهارات الأساسية للصحة النفسية والدعم النفسي الاجتماعي</a:t>
            </a:r>
          </a:p>
        </p:txBody>
      </p:sp>
      <p:sp>
        <p:nvSpPr>
          <p:cNvPr id="17" name="TextBox 16">
            <a:extLst>
              <a:ext uri="{FF2B5EF4-FFF2-40B4-BE49-F238E27FC236}">
                <a16:creationId xmlns:a16="http://schemas.microsoft.com/office/drawing/2014/main" id="{8B3703B4-C83E-32AE-9762-9FE6DED37174}"/>
              </a:ext>
            </a:extLst>
          </p:cNvPr>
          <p:cNvSpPr txBox="1"/>
          <p:nvPr/>
        </p:nvSpPr>
        <p:spPr>
          <a:xfrm>
            <a:off x="569437" y="3486819"/>
            <a:ext cx="2575398" cy="1323439"/>
          </a:xfrm>
          <a:prstGeom prst="rect">
            <a:avLst/>
          </a:prstGeom>
          <a:noFill/>
        </p:spPr>
        <p:txBody>
          <a:bodyPr wrap="square">
            <a:spAutoFit/>
          </a:bodyPr>
          <a:lstStyle/>
          <a:p>
            <a:pPr lvl="0" algn="ctr" rtl="1"/>
            <a:r>
              <a:rPr lang="ar-SA" sz="2000" dirty="0">
                <a:effectLst/>
                <a:latin typeface="Calibri" panose="020F0502020204030204" pitchFamily="34" charset="0"/>
                <a:ea typeface="Calibri" panose="020F0502020204030204" pitchFamily="34" charset="0"/>
                <a:cs typeface="Calibri" panose="020F0502020204030204" pitchFamily="34" charset="0"/>
              </a:rPr>
              <a:t>ال</a:t>
            </a:r>
            <a:r>
              <a:rPr lang="en-US" sz="2000" dirty="0" err="1">
                <a:effectLst/>
                <a:latin typeface="Calibri" panose="020F0502020204030204" pitchFamily="34" charset="0"/>
                <a:ea typeface="Calibri" panose="020F0502020204030204" pitchFamily="34" charset="0"/>
                <a:cs typeface="Calibri" panose="020F0502020204030204" pitchFamily="34" charset="0"/>
              </a:rPr>
              <a:t>تحديد</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ar-SA" sz="2000" dirty="0">
                <a:effectLst/>
                <a:latin typeface="Calibri" panose="020F0502020204030204" pitchFamily="34" charset="0"/>
                <a:ea typeface="Calibri" panose="020F0502020204030204" pitchFamily="34" charset="0"/>
                <a:cs typeface="Calibri" panose="020F0502020204030204" pitchFamily="34" charset="0"/>
              </a:rPr>
              <a:t>و</a:t>
            </a:r>
            <a:r>
              <a:rPr lang="en-US" sz="2000" dirty="0" err="1">
                <a:effectLst/>
                <a:latin typeface="Calibri" panose="020F0502020204030204" pitchFamily="34" charset="0"/>
                <a:ea typeface="Calibri" panose="020F0502020204030204" pitchFamily="34" charset="0"/>
                <a:cs typeface="Calibri" panose="020F0502020204030204" pitchFamily="34" charset="0"/>
              </a:rPr>
              <a:t>التمييز</a:t>
            </a:r>
            <a:r>
              <a:rPr lang="ar-SA" sz="2000" dirty="0">
                <a:latin typeface="Calibri" panose="020F0502020204030204" pitchFamily="34" charset="0"/>
                <a:ea typeface="Calibri" panose="020F0502020204030204" pitchFamily="34" charset="0"/>
                <a:cs typeface="Calibri" panose="020F0502020204030204" pitchFamily="34" charset="0"/>
              </a:rPr>
              <a:t> بين</a:t>
            </a:r>
            <a:r>
              <a:rPr lang="ar-SA"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المصطلحات</a:t>
            </a:r>
            <a:r>
              <a:rPr lang="en-US" sz="2000" dirty="0">
                <a:effectLst/>
                <a:latin typeface="Calibri" panose="020F0502020204030204" pitchFamily="34" charset="0"/>
                <a:ea typeface="Calibri" panose="020F0502020204030204" pitchFamily="34" charset="0"/>
                <a:cs typeface="Calibri" panose="020F0502020204030204" pitchFamily="34" charset="0"/>
              </a:rPr>
              <a:t> الأساسية </a:t>
            </a:r>
            <a:r>
              <a:rPr lang="en-US" sz="2000" dirty="0" err="1">
                <a:effectLst/>
                <a:latin typeface="Calibri" panose="020F0502020204030204" pitchFamily="34" charset="0"/>
                <a:ea typeface="Calibri" panose="020F0502020204030204" pitchFamily="34" charset="0"/>
                <a:cs typeface="Calibri" panose="020F0502020204030204" pitchFamily="34" charset="0"/>
              </a:rPr>
              <a:t>المتعلقة</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ب</a:t>
            </a:r>
            <a:r>
              <a:rPr lang="en-US" sz="2000" dirty="0">
                <a:effectLst/>
                <a:latin typeface="Calibri" panose="020F0502020204030204" pitchFamily="34" charset="0"/>
                <a:ea typeface="Calibri" panose="020F0502020204030204" pitchFamily="34" charset="0"/>
                <a:cs typeface="Calibri" panose="020F0502020204030204" pitchFamily="34" charset="0"/>
              </a:rPr>
              <a:t>ـ</a:t>
            </a:r>
            <a:r>
              <a:rPr lang="en-GB" sz="2000" dirty="0" err="1">
                <a:latin typeface="Calibri" panose="020F0502020204030204" pitchFamily="34" charset="0"/>
                <a:cs typeface="Calibri" panose="020F0502020204030204" pitchFamily="34" charset="0"/>
              </a:rPr>
              <a:t>الصحة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a:t>
            </a:r>
            <a:r>
              <a:rPr lang="ar-SA" sz="2000" dirty="0">
                <a:latin typeface="Calibri" panose="020F0502020204030204" pitchFamily="34" charset="0"/>
                <a:cs typeface="Calibri" panose="020F0502020204030204" pitchFamily="34" charset="0"/>
              </a:rPr>
              <a:t>نفسية</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والدعم</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النفسي</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الاجتماعي</a:t>
            </a:r>
            <a:r>
              <a:rPr lang="en-GB" sz="2000" dirty="0">
                <a:latin typeface="Calibri" panose="020F0502020204030204"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FD71A95B-8F06-D72C-BD3E-19F0D421F9A2}"/>
              </a:ext>
            </a:extLst>
          </p:cNvPr>
          <p:cNvSpPr txBox="1"/>
          <p:nvPr/>
        </p:nvSpPr>
        <p:spPr>
          <a:xfrm>
            <a:off x="3317617" y="3486819"/>
            <a:ext cx="2575398" cy="1323439"/>
          </a:xfrm>
          <a:prstGeom prst="rect">
            <a:avLst/>
          </a:prstGeom>
          <a:noFill/>
        </p:spPr>
        <p:txBody>
          <a:bodyPr wrap="square">
            <a:spAutoFit/>
          </a:bodyPr>
          <a:lstStyle/>
          <a:p>
            <a:pPr lvl="0" algn="ctr" rtl="1"/>
            <a:r>
              <a:rPr lang="en-US" sz="2000" dirty="0" err="1">
                <a:effectLst/>
                <a:latin typeface="Calibri" panose="020F0502020204030204" pitchFamily="34" charset="0"/>
                <a:ea typeface="Calibri" panose="020F0502020204030204" pitchFamily="34" charset="0"/>
                <a:cs typeface="Calibri" panose="020F0502020204030204" pitchFamily="34" charset="0"/>
              </a:rPr>
              <a:t>شرح</a:t>
            </a:r>
            <a:r>
              <a:rPr lang="en-US" sz="2000" dirty="0">
                <a:effectLst/>
                <a:latin typeface="Calibri" panose="020F0502020204030204" pitchFamily="34" charset="0"/>
                <a:ea typeface="Calibri" panose="020F0502020204030204" pitchFamily="34" charset="0"/>
                <a:cs typeface="Calibri" panose="020F0502020204030204" pitchFamily="34" charset="0"/>
              </a:rPr>
              <a:t> كيف يمكن لحالات الطوارئ أن تؤثر على </a:t>
            </a:r>
            <a:r>
              <a:rPr lang="en-US" sz="2000" dirty="0" err="1">
                <a:effectLst/>
                <a:latin typeface="Calibri" panose="020F0502020204030204" pitchFamily="34" charset="0"/>
                <a:ea typeface="Calibri" panose="020F0502020204030204" pitchFamily="34" charset="0"/>
                <a:cs typeface="Calibri" panose="020F0502020204030204" pitchFamily="34" charset="0"/>
              </a:rPr>
              <a:t>الصحة</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ال</a:t>
            </a:r>
            <a:r>
              <a:rPr lang="ar-SA" sz="2000" dirty="0">
                <a:effectLst/>
                <a:latin typeface="Calibri" panose="020F0502020204030204" pitchFamily="34" charset="0"/>
                <a:ea typeface="Calibri" panose="020F0502020204030204" pitchFamily="34" charset="0"/>
                <a:cs typeface="Calibri" panose="020F0502020204030204" pitchFamily="34" charset="0"/>
              </a:rPr>
              <a:t>نفسية</a:t>
            </a:r>
            <a:r>
              <a:rPr lang="en-US" sz="2000" dirty="0">
                <a:effectLst/>
                <a:latin typeface="Calibri" panose="020F0502020204030204" pitchFamily="34" charset="0"/>
                <a:ea typeface="Calibri" panose="020F0502020204030204" pitchFamily="34" charset="0"/>
                <a:cs typeface="Calibri" panose="020F0502020204030204" pitchFamily="34" charset="0"/>
              </a:rPr>
              <a:t> للطفل وعلى الأداء </a:t>
            </a:r>
            <a:r>
              <a:rPr lang="en-US" sz="2000" dirty="0" err="1">
                <a:effectLst/>
                <a:latin typeface="Calibri" panose="020F0502020204030204" pitchFamily="34" charset="0"/>
                <a:ea typeface="Calibri" panose="020F0502020204030204" pitchFamily="34" charset="0"/>
                <a:cs typeface="Calibri" panose="020F0502020204030204" pitchFamily="34" charset="0"/>
              </a:rPr>
              <a:t>النفسي</a:t>
            </a:r>
            <a:r>
              <a:rPr lang="en-US" sz="2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err="1">
                <a:effectLst/>
                <a:latin typeface="Calibri" panose="020F0502020204030204" pitchFamily="34" charset="0"/>
                <a:ea typeface="Calibri" panose="020F0502020204030204" pitchFamily="34" charset="0"/>
                <a:cs typeface="Calibri" panose="020F0502020204030204" pitchFamily="34" charset="0"/>
              </a:rPr>
              <a:t>الاجتماعي</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42907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825A6-3C86-BF23-3D1A-B5A2AC17A9EB}"/>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إجراءات مفيدة: انظر</a:t>
            </a:r>
            <a:endParaRPr lang="en-BE"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DD2C3544-1EC2-37D9-ECC1-179AA3F6821E}"/>
              </a:ext>
            </a:extLst>
          </p:cNvPr>
          <p:cNvSpPr txBox="1"/>
          <p:nvPr/>
        </p:nvSpPr>
        <p:spPr>
          <a:xfrm>
            <a:off x="4615543" y="2587193"/>
            <a:ext cx="6274684" cy="2115707"/>
          </a:xfrm>
          <a:prstGeom prst="rect">
            <a:avLst/>
          </a:prstGeom>
          <a:noFill/>
        </p:spPr>
        <p:txBody>
          <a:bodyPr wrap="square">
            <a:spAutoFit/>
          </a:bodyPr>
          <a:lstStyle/>
          <a:p>
            <a:pPr marL="57150" algn="r" rtl="1">
              <a:lnSpc>
                <a:spcPct val="89000"/>
              </a:lnSpc>
            </a:pPr>
            <a:r>
              <a:rPr lang="ar-SA" sz="2400" b="1" dirty="0">
                <a:solidFill>
                  <a:srgbClr val="000000"/>
                </a:solidFill>
                <a:latin typeface="Calibri" panose="020F0502020204030204" pitchFamily="34" charset="0"/>
                <a:ea typeface="Calibri" panose="020F0502020204030204" pitchFamily="34" charset="0"/>
                <a:cs typeface="Calibri" panose="020F0502020204030204" pitchFamily="34" charset="0"/>
              </a:rPr>
              <a:t>انظر </a:t>
            </a:r>
            <a:r>
              <a:rPr lang="en-US" sz="24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للأطفال</a:t>
            </a:r>
            <a:r>
              <a:rPr lang="en-US"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ذوي الاحتياجات الأساسية الواضحة</a:t>
            </a:r>
            <a:endParaRPr lang="en-BE" sz="2400" dirty="0">
              <a:effectLst/>
              <a:latin typeface="Calibri" panose="020F0502020204030204" pitchFamily="34" charset="0"/>
              <a:ea typeface="Times New Roman" panose="02020603050405020304" pitchFamily="18" charset="0"/>
              <a:cs typeface="Calibri" panose="020F0502020204030204" pitchFamily="34" charset="0"/>
            </a:endParaRPr>
          </a:p>
          <a:p>
            <a:pPr marL="57150" algn="r" rtl="1">
              <a:lnSpc>
                <a:spcPct val="89000"/>
              </a:lnSpc>
              <a:spcBef>
                <a:spcPts val="120"/>
              </a:spcBef>
              <a:spcAft>
                <a:spcPts val="0"/>
              </a:spcAft>
            </a:pPr>
            <a:endParaRPr lang="en-US" sz="24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57150" algn="r" rtl="1">
              <a:lnSpc>
                <a:spcPct val="89000"/>
              </a:lnSpc>
              <a:spcBef>
                <a:spcPts val="120"/>
              </a:spcBef>
              <a:spcAft>
                <a:spcPts val="0"/>
              </a:spcAft>
            </a:pPr>
            <a:r>
              <a:rPr lang="ar-SA" sz="2400" b="1" dirty="0">
                <a:solidFill>
                  <a:srgbClr val="000000"/>
                </a:solidFill>
                <a:latin typeface="Calibri" panose="020F0502020204030204" pitchFamily="34" charset="0"/>
                <a:ea typeface="Calibri" panose="020F0502020204030204" pitchFamily="34" charset="0"/>
                <a:cs typeface="Calibri" panose="020F0502020204030204" pitchFamily="34" charset="0"/>
              </a:rPr>
              <a:t>انظر </a:t>
            </a:r>
            <a:r>
              <a:rPr lang="en-US" sz="24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للأطفال</a:t>
            </a:r>
            <a:r>
              <a:rPr lang="en-US"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ومقدمي الرعاية الذين يعانون من ضائقة شديدة</a:t>
            </a:r>
            <a:endParaRPr lang="en-BE" sz="2400" dirty="0">
              <a:effectLst/>
              <a:latin typeface="Calibri" panose="020F0502020204030204" pitchFamily="34" charset="0"/>
              <a:ea typeface="Times New Roman" panose="02020603050405020304" pitchFamily="18" charset="0"/>
              <a:cs typeface="Calibri" panose="020F0502020204030204" pitchFamily="34" charset="0"/>
            </a:endParaRPr>
          </a:p>
          <a:p>
            <a:pPr marL="57150" algn="r" rtl="1">
              <a:lnSpc>
                <a:spcPct val="89000"/>
              </a:lnSpc>
              <a:spcBef>
                <a:spcPts val="120"/>
              </a:spcBef>
              <a:spcAft>
                <a:spcPts val="0"/>
              </a:spcAft>
            </a:pPr>
            <a:endParaRPr lang="en-US"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57150" algn="r" rtl="1">
              <a:lnSpc>
                <a:spcPct val="89000"/>
              </a:lnSpc>
              <a:spcBef>
                <a:spcPts val="120"/>
              </a:spcBef>
              <a:spcAft>
                <a:spcPts val="0"/>
              </a:spcAft>
            </a:pPr>
            <a:r>
              <a:rPr lang="ar-SA" sz="2400" b="1" dirty="0" err="1">
                <a:solidFill>
                  <a:srgbClr val="000000"/>
                </a:solidFill>
                <a:latin typeface="Calibri" panose="020F0502020204030204" pitchFamily="34" charset="0"/>
                <a:ea typeface="Calibri" panose="020F0502020204030204" pitchFamily="34" charset="0"/>
                <a:cs typeface="Calibri" panose="020F0502020204030204" pitchFamily="34" charset="0"/>
              </a:rPr>
              <a:t>ا</a:t>
            </a:r>
            <a:r>
              <a:rPr lang="en-US" sz="2400"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قترب</a:t>
            </a:r>
            <a:r>
              <a:rPr lang="ar-SA" sz="24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ar-SA"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من </a:t>
            </a:r>
            <a:r>
              <a:rPr lang="en-US" sz="24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الأطفال</a:t>
            </a:r>
            <a:r>
              <a:rPr lang="en-US" sz="2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ومقدمي الرعاية الذين قد يحتاجون إلى دعمك</a:t>
            </a:r>
            <a:endParaRPr lang="en-BE" sz="2400" dirty="0">
              <a:latin typeface="Calibri" panose="020F0502020204030204" pitchFamily="34" charset="0"/>
              <a:cs typeface="Calibri" panose="020F0502020204030204" pitchFamily="34" charset="0"/>
            </a:endParaRPr>
          </a:p>
        </p:txBody>
      </p:sp>
      <p:pic>
        <p:nvPicPr>
          <p:cNvPr id="8" name="Graphic 7" descr="Eye with solid fill">
            <a:extLst>
              <a:ext uri="{FF2B5EF4-FFF2-40B4-BE49-F238E27FC236}">
                <a16:creationId xmlns:a16="http://schemas.microsoft.com/office/drawing/2014/main" id="{1955CDEC-8886-8D42-2600-CE4A1CDC23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8025" y="2014275"/>
            <a:ext cx="3109268" cy="3109268"/>
          </a:xfrm>
          <a:prstGeom prst="rect">
            <a:avLst/>
          </a:prstGeom>
        </p:spPr>
      </p:pic>
    </p:spTree>
    <p:extLst>
      <p:ext uri="{BB962C8B-B14F-4D97-AF65-F5344CB8AC3E}">
        <p14:creationId xmlns:p14="http://schemas.microsoft.com/office/powerpoint/2010/main" val="36202548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2F618-0C93-B52A-3BF7-A63188FA9B71}"/>
              </a:ext>
            </a:extLst>
          </p:cNvPr>
          <p:cNvSpPr>
            <a:spLocks noGrp="1"/>
          </p:cNvSpPr>
          <p:nvPr>
            <p:ph type="title"/>
          </p:nvPr>
        </p:nvSpPr>
        <p:spPr/>
        <p:txBody>
          <a:bodyPr/>
          <a:lstStyle/>
          <a:p>
            <a:pPr rtl="1"/>
            <a:r>
              <a:rPr lang="en-GB" dirty="0">
                <a:latin typeface="Calibri" panose="020F0502020204030204" pitchFamily="34" charset="0"/>
                <a:cs typeface="Calibri" panose="020F0502020204030204" pitchFamily="34" charset="0"/>
              </a:rPr>
              <a:t>إجراءات مفيدة: استمع</a:t>
            </a:r>
            <a:endParaRPr lang="en-BE"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077C94C-FC78-C286-CC76-8042E97EA74A}"/>
              </a:ext>
            </a:extLst>
          </p:cNvPr>
          <p:cNvSpPr txBox="1"/>
          <p:nvPr/>
        </p:nvSpPr>
        <p:spPr>
          <a:xfrm>
            <a:off x="3939735" y="1949832"/>
            <a:ext cx="7576458" cy="3416320"/>
          </a:xfrm>
          <a:prstGeom prst="rect">
            <a:avLst/>
          </a:prstGeom>
          <a:noFill/>
        </p:spPr>
        <p:txBody>
          <a:bodyPr wrap="square">
            <a:spAutoFit/>
          </a:bodyPr>
          <a:lstStyle/>
          <a:p>
            <a:pPr lvl="0" algn="r" rtl="1">
              <a:buClr>
                <a:schemeClr val="accent4"/>
              </a:buClr>
            </a:pPr>
            <a:r>
              <a:rPr lang="ar-SA" sz="2400" b="1" dirty="0">
                <a:latin typeface="Calibri" panose="020F0502020204030204" pitchFamily="34" charset="0"/>
                <a:ea typeface="Calibri" panose="020F0502020204030204" pitchFamily="34" charset="0"/>
                <a:cs typeface="Calibri" panose="020F0502020204030204" pitchFamily="34" charset="0"/>
              </a:rPr>
              <a:t>اسأل </a:t>
            </a:r>
            <a:r>
              <a:rPr lang="en-US" sz="2400" dirty="0" err="1">
                <a:latin typeface="Calibri" panose="020F0502020204030204" pitchFamily="34" charset="0"/>
                <a:ea typeface="Calibri" panose="020F0502020204030204" pitchFamily="34" charset="0"/>
                <a:cs typeface="Calibri" panose="020F0502020204030204" pitchFamily="34" charset="0"/>
              </a:rPr>
              <a:t>حول</a:t>
            </a:r>
            <a:r>
              <a:rPr lang="en-US" sz="2400" dirty="0">
                <a:latin typeface="Calibri" panose="020F0502020204030204" pitchFamily="34" charset="0"/>
                <a:ea typeface="Calibri" panose="020F0502020204030204" pitchFamily="34" charset="0"/>
                <a:cs typeface="Calibri" panose="020F0502020204030204" pitchFamily="34" charset="0"/>
              </a:rPr>
              <a:t> </a:t>
            </a:r>
            <a:r>
              <a:rPr lang="en-US" sz="2400" dirty="0" err="1">
                <a:latin typeface="Calibri" panose="020F0502020204030204" pitchFamily="34" charset="0"/>
                <a:ea typeface="Calibri" panose="020F0502020204030204" pitchFamily="34" charset="0"/>
                <a:cs typeface="Calibri" panose="020F0502020204030204" pitchFamily="34" charset="0"/>
              </a:rPr>
              <a:t>احتياجاتهم</a:t>
            </a:r>
            <a:r>
              <a:rPr lang="en-US" sz="2400" dirty="0">
                <a:latin typeface="Calibri" panose="020F0502020204030204" pitchFamily="34" charset="0"/>
                <a:ea typeface="Calibri" panose="020F0502020204030204" pitchFamily="34" charset="0"/>
                <a:cs typeface="Calibri" panose="020F0502020204030204" pitchFamily="34" charset="0"/>
              </a:rPr>
              <a:t> </a:t>
            </a:r>
            <a:r>
              <a:rPr lang="en-US" sz="2400" dirty="0" err="1">
                <a:latin typeface="Calibri" panose="020F0502020204030204" pitchFamily="34" charset="0"/>
                <a:ea typeface="Calibri" panose="020F0502020204030204" pitchFamily="34" charset="0"/>
                <a:cs typeface="Calibri" panose="020F0502020204030204" pitchFamily="34" charset="0"/>
              </a:rPr>
              <a:t>و</a:t>
            </a:r>
            <a:r>
              <a:rPr lang="ar-SA" sz="2400" dirty="0">
                <a:latin typeface="Calibri" panose="020F0502020204030204" pitchFamily="34" charset="0"/>
                <a:ea typeface="Calibri" panose="020F0502020204030204" pitchFamily="34" charset="0"/>
                <a:cs typeface="Calibri" panose="020F0502020204030204" pitchFamily="34" charset="0"/>
              </a:rPr>
              <a:t>مخاوفهم</a:t>
            </a:r>
            <a:endParaRPr lang="en-US" sz="2400" dirty="0">
              <a:latin typeface="Calibri" panose="020F0502020204030204" pitchFamily="34" charset="0"/>
              <a:ea typeface="Calibri" panose="020F0502020204030204" pitchFamily="34" charset="0"/>
              <a:cs typeface="Calibri" panose="020F0502020204030204" pitchFamily="34" charset="0"/>
            </a:endParaRPr>
          </a:p>
          <a:p>
            <a:pPr lvl="0" algn="r" rtl="1">
              <a:buClr>
                <a:schemeClr val="accent4"/>
              </a:buClr>
            </a:pPr>
            <a:endParaRPr lang="en-US" sz="2400" dirty="0">
              <a:latin typeface="Calibri" panose="020F0502020204030204" pitchFamily="34" charset="0"/>
              <a:ea typeface="Calibri" panose="020F0502020204030204" pitchFamily="34" charset="0"/>
              <a:cs typeface="Calibri" panose="020F0502020204030204" pitchFamily="34" charset="0"/>
            </a:endParaRPr>
          </a:p>
          <a:p>
            <a:pPr lvl="0" algn="r" rtl="1">
              <a:buClr>
                <a:schemeClr val="accent4"/>
              </a:buClr>
            </a:pPr>
            <a:r>
              <a:rPr lang="ar-SA" sz="2400" b="1" dirty="0" err="1">
                <a:latin typeface="Calibri" panose="020F0502020204030204" pitchFamily="34" charset="0"/>
                <a:ea typeface="Calibri" panose="020F0502020204030204" pitchFamily="34" charset="0"/>
                <a:cs typeface="Calibri" panose="020F0502020204030204" pitchFamily="34" charset="0"/>
              </a:rPr>
              <a:t>ا</a:t>
            </a:r>
            <a:r>
              <a:rPr lang="en-US" sz="2400" b="1" dirty="0" err="1">
                <a:latin typeface="Calibri" panose="020F0502020204030204" pitchFamily="34" charset="0"/>
                <a:ea typeface="Calibri" panose="020F0502020204030204" pitchFamily="34" charset="0"/>
                <a:cs typeface="Calibri" panose="020F0502020204030204" pitchFamily="34" charset="0"/>
              </a:rPr>
              <a:t>ستمع</a:t>
            </a:r>
            <a:r>
              <a:rPr lang="ar-SA" sz="2400" b="1" dirty="0">
                <a:latin typeface="Calibri" panose="020F0502020204030204" pitchFamily="34" charset="0"/>
                <a:ea typeface="Calibri" panose="020F0502020204030204" pitchFamily="34" charset="0"/>
                <a:cs typeface="Calibri" panose="020F0502020204030204" pitchFamily="34" charset="0"/>
              </a:rPr>
              <a:t> </a:t>
            </a:r>
            <a:r>
              <a:rPr lang="en-US" sz="2400" dirty="0" err="1">
                <a:latin typeface="Calibri" panose="020F0502020204030204" pitchFamily="34" charset="0"/>
                <a:ea typeface="Calibri" panose="020F0502020204030204" pitchFamily="34" charset="0"/>
                <a:cs typeface="Calibri" panose="020F0502020204030204" pitchFamily="34" charset="0"/>
              </a:rPr>
              <a:t>اكثر</a:t>
            </a:r>
            <a:r>
              <a:rPr lang="en-US" sz="2400" dirty="0">
                <a:latin typeface="Calibri" panose="020F0502020204030204" pitchFamily="34" charset="0"/>
                <a:ea typeface="Calibri" panose="020F0502020204030204" pitchFamily="34" charset="0"/>
                <a:cs typeface="Calibri" panose="020F0502020204030204" pitchFamily="34" charset="0"/>
              </a:rPr>
              <a:t> مما تتكلم</a:t>
            </a:r>
          </a:p>
          <a:p>
            <a:pPr lvl="0" algn="r" rtl="1">
              <a:buClr>
                <a:schemeClr val="accent4"/>
              </a:buClr>
            </a:pPr>
            <a:endParaRPr lang="en-US" sz="2400" dirty="0">
              <a:latin typeface="Calibri" panose="020F0502020204030204" pitchFamily="34" charset="0"/>
              <a:ea typeface="Calibri" panose="020F0502020204030204" pitchFamily="34" charset="0"/>
              <a:cs typeface="Calibri" panose="020F0502020204030204" pitchFamily="34" charset="0"/>
            </a:endParaRPr>
          </a:p>
          <a:p>
            <a:pPr lvl="0" algn="r" rtl="1">
              <a:buClr>
                <a:schemeClr val="accent4"/>
              </a:buClr>
            </a:pPr>
            <a:r>
              <a:rPr lang="ar-SA" sz="2400" b="1" dirty="0">
                <a:latin typeface="Calibri" panose="020F0502020204030204" pitchFamily="34" charset="0"/>
                <a:ea typeface="Calibri" panose="020F0502020204030204" pitchFamily="34" charset="0"/>
                <a:cs typeface="Calibri" panose="020F0502020204030204" pitchFamily="34" charset="0"/>
              </a:rPr>
              <a:t>قم بإدارة </a:t>
            </a:r>
            <a:r>
              <a:rPr lang="en-US" sz="2400" dirty="0" err="1">
                <a:latin typeface="Calibri" panose="020F0502020204030204" pitchFamily="34" charset="0"/>
                <a:ea typeface="Calibri" panose="020F0502020204030204" pitchFamily="34" charset="0"/>
                <a:cs typeface="Calibri" panose="020F0502020204030204" pitchFamily="34" charset="0"/>
              </a:rPr>
              <a:t>التوقعات</a:t>
            </a:r>
            <a:r>
              <a:rPr lang="en-US" sz="2400" dirty="0">
                <a:latin typeface="Calibri" panose="020F0502020204030204" pitchFamily="34" charset="0"/>
                <a:ea typeface="Calibri" panose="020F0502020204030204" pitchFamily="34" charset="0"/>
                <a:cs typeface="Calibri" panose="020F0502020204030204" pitchFamily="34" charset="0"/>
              </a:rPr>
              <a:t> بشأن دورك</a:t>
            </a:r>
          </a:p>
          <a:p>
            <a:pPr lvl="0" algn="r" rtl="1">
              <a:buClr>
                <a:schemeClr val="accent4"/>
              </a:buClr>
            </a:pPr>
            <a:endParaRPr lang="en-US" sz="2400" dirty="0">
              <a:latin typeface="Calibri" panose="020F0502020204030204" pitchFamily="34" charset="0"/>
              <a:ea typeface="Calibri" panose="020F0502020204030204" pitchFamily="34" charset="0"/>
              <a:cs typeface="Calibri" panose="020F0502020204030204" pitchFamily="34" charset="0"/>
            </a:endParaRPr>
          </a:p>
          <a:p>
            <a:pPr algn="r" rtl="1">
              <a:buClr>
                <a:schemeClr val="accent4"/>
              </a:buClr>
            </a:pPr>
            <a:r>
              <a:rPr lang="ar-SA" sz="2400" b="1" dirty="0">
                <a:latin typeface="Calibri" panose="020F0502020204030204" pitchFamily="34" charset="0"/>
                <a:ea typeface="Calibri" panose="020F0502020204030204" pitchFamily="34" charset="0"/>
                <a:cs typeface="Calibri" panose="020F0502020204030204" pitchFamily="34" charset="0"/>
              </a:rPr>
              <a:t>أظهر </a:t>
            </a:r>
            <a:r>
              <a:rPr lang="ar-SA" sz="2400" dirty="0">
                <a:latin typeface="Calibri" panose="020F0502020204030204" pitchFamily="34" charset="0"/>
                <a:ea typeface="Calibri" panose="020F0502020204030204" pitchFamily="34" charset="0"/>
                <a:cs typeface="Calibri" panose="020F0502020204030204" pitchFamily="34" charset="0"/>
              </a:rPr>
              <a:t>ال</a:t>
            </a:r>
            <a:r>
              <a:rPr lang="en-US" sz="2400" dirty="0" err="1">
                <a:latin typeface="Calibri" panose="020F0502020204030204" pitchFamily="34" charset="0"/>
                <a:ea typeface="Calibri" panose="020F0502020204030204" pitchFamily="34" charset="0"/>
                <a:cs typeface="Calibri" panose="020F0502020204030204" pitchFamily="34" charset="0"/>
              </a:rPr>
              <a:t>تعاطف</a:t>
            </a:r>
            <a:endParaRPr lang="en-US" sz="2400" dirty="0">
              <a:latin typeface="Calibri" panose="020F0502020204030204" pitchFamily="34" charset="0"/>
              <a:ea typeface="Calibri" panose="020F0502020204030204" pitchFamily="34" charset="0"/>
              <a:cs typeface="Calibri" panose="020F0502020204030204" pitchFamily="34" charset="0"/>
            </a:endParaRPr>
          </a:p>
          <a:p>
            <a:pPr algn="r" rtl="1">
              <a:buClr>
                <a:schemeClr val="accent4"/>
              </a:buClr>
            </a:pPr>
            <a:endParaRPr lang="en-US" sz="2400" dirty="0">
              <a:latin typeface="Calibri" panose="020F0502020204030204" pitchFamily="34" charset="0"/>
              <a:ea typeface="Calibri" panose="020F0502020204030204" pitchFamily="34" charset="0"/>
              <a:cs typeface="Calibri" panose="020F0502020204030204" pitchFamily="34" charset="0"/>
            </a:endParaRPr>
          </a:p>
          <a:p>
            <a:pPr algn="r" rtl="1">
              <a:buClr>
                <a:schemeClr val="accent4"/>
              </a:buClr>
            </a:pPr>
            <a:r>
              <a:rPr lang="ar-SA" sz="2400" b="1" dirty="0">
                <a:latin typeface="Calibri" panose="020F0502020204030204" pitchFamily="34" charset="0"/>
                <a:ea typeface="Calibri" panose="020F0502020204030204" pitchFamily="34" charset="0"/>
                <a:cs typeface="Calibri" panose="020F0502020204030204" pitchFamily="34" charset="0"/>
              </a:rPr>
              <a:t>قل </a:t>
            </a:r>
            <a:r>
              <a:rPr lang="en-US" sz="2400" dirty="0" err="1">
                <a:latin typeface="Calibri" panose="020F0502020204030204" pitchFamily="34" charset="0"/>
                <a:ea typeface="Calibri" panose="020F0502020204030204" pitchFamily="34" charset="0"/>
                <a:cs typeface="Calibri" panose="020F0502020204030204" pitchFamily="34" charset="0"/>
              </a:rPr>
              <a:t>بعض</a:t>
            </a:r>
            <a:r>
              <a:rPr lang="en-US" sz="2400" dirty="0">
                <a:latin typeface="Calibri" panose="020F0502020204030204" pitchFamily="34" charset="0"/>
                <a:ea typeface="Calibri" panose="020F0502020204030204" pitchFamily="34" charset="0"/>
                <a:cs typeface="Calibri" panose="020F0502020204030204" pitchFamily="34" charset="0"/>
              </a:rPr>
              <a:t> عبارات الراحة والدعم</a:t>
            </a:r>
          </a:p>
        </p:txBody>
      </p:sp>
      <p:pic>
        <p:nvPicPr>
          <p:cNvPr id="3" name="Graphic 2" descr="Ear with solid fill">
            <a:extLst>
              <a:ext uri="{FF2B5EF4-FFF2-40B4-BE49-F238E27FC236}">
                <a16:creationId xmlns:a16="http://schemas.microsoft.com/office/drawing/2014/main" id="{BA4BC077-D701-9C68-46F8-C78583A694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807" y="2125993"/>
            <a:ext cx="3063998" cy="3063998"/>
          </a:xfrm>
          <a:prstGeom prst="rect">
            <a:avLst/>
          </a:prstGeom>
        </p:spPr>
      </p:pic>
    </p:spTree>
    <p:extLst>
      <p:ext uri="{BB962C8B-B14F-4D97-AF65-F5344CB8AC3E}">
        <p14:creationId xmlns:p14="http://schemas.microsoft.com/office/powerpoint/2010/main" val="37567242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descr="Ear with solid fill">
            <a:extLst>
              <a:ext uri="{FF2B5EF4-FFF2-40B4-BE49-F238E27FC236}">
                <a16:creationId xmlns:a16="http://schemas.microsoft.com/office/drawing/2014/main" id="{B7E8E476-42D9-9A8C-F610-F963BBAF6B1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31403" y="2637776"/>
            <a:ext cx="2558907" cy="2558907"/>
          </a:xfrm>
          <a:prstGeom prst="rect">
            <a:avLst/>
          </a:prstGeom>
        </p:spPr>
      </p:pic>
      <p:sp>
        <p:nvSpPr>
          <p:cNvPr id="2" name="Title 1">
            <a:extLst>
              <a:ext uri="{FF2B5EF4-FFF2-40B4-BE49-F238E27FC236}">
                <a16:creationId xmlns:a16="http://schemas.microsoft.com/office/drawing/2014/main" id="{CB722D6B-9527-0FB3-4AEF-B9D5B7265F5B}"/>
              </a:ext>
            </a:extLst>
          </p:cNvPr>
          <p:cNvSpPr>
            <a:spLocks noGrp="1"/>
          </p:cNvSpPr>
          <p:nvPr>
            <p:ph type="title"/>
          </p:nvPr>
        </p:nvSpPr>
        <p:spPr/>
        <p:txBody>
          <a:bodyPr/>
          <a:lstStyle/>
          <a:p>
            <a:pPr rtl="1"/>
            <a:r>
              <a:rPr lang="en-GB" dirty="0">
                <a:latin typeface="Calibri" panose="020F0502020204030204" pitchFamily="34" charset="0"/>
                <a:cs typeface="Calibri" panose="020F0502020204030204" pitchFamily="34" charset="0"/>
              </a:rPr>
              <a:t>إجراءات مفيدة: استمع</a:t>
            </a:r>
            <a:endParaRPr lang="en-BE" dirty="0">
              <a:latin typeface="Calibri" panose="020F0502020204030204" pitchFamily="34" charset="0"/>
              <a:cs typeface="Calibri" panose="020F0502020204030204" pitchFamily="34" charset="0"/>
            </a:endParaRPr>
          </a:p>
        </p:txBody>
      </p:sp>
      <p:sp>
        <p:nvSpPr>
          <p:cNvPr id="4" name="Speech Bubble: Rectangle with Corners Rounded 3">
            <a:extLst>
              <a:ext uri="{FF2B5EF4-FFF2-40B4-BE49-F238E27FC236}">
                <a16:creationId xmlns:a16="http://schemas.microsoft.com/office/drawing/2014/main" id="{44D2793F-203F-48F1-6F9A-57A46871BF95}"/>
              </a:ext>
            </a:extLst>
          </p:cNvPr>
          <p:cNvSpPr/>
          <p:nvPr/>
        </p:nvSpPr>
        <p:spPr>
          <a:xfrm>
            <a:off x="1132114" y="1539611"/>
            <a:ext cx="3353957" cy="1098165"/>
          </a:xfrm>
          <a:prstGeom prst="wedgeRoundRectCallout">
            <a:avLst>
              <a:gd name="adj1" fmla="val 34064"/>
              <a:gd name="adj2" fmla="val 64228"/>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dirty="0">
                <a:solidFill>
                  <a:schemeClr val="tx1"/>
                </a:solidFill>
                <a:latin typeface="Calibri" panose="020F0502020204030204" pitchFamily="34" charset="0"/>
                <a:cs typeface="Calibri" panose="020F0502020204030204" pitchFamily="34" charset="0"/>
              </a:rPr>
              <a:t>أعتقد أنه من الطبيعي تمامًا أن تشعر بالغضب / الحزن / الخوف بعد حدوث ذلك</a:t>
            </a:r>
            <a:endParaRPr lang="en-BE" dirty="0">
              <a:solidFill>
                <a:schemeClr val="tx1"/>
              </a:solidFill>
              <a:latin typeface="Calibri" panose="020F0502020204030204" pitchFamily="34" charset="0"/>
              <a:cs typeface="Calibri" panose="020F0502020204030204" pitchFamily="34" charset="0"/>
            </a:endParaRPr>
          </a:p>
        </p:txBody>
      </p:sp>
      <p:sp>
        <p:nvSpPr>
          <p:cNvPr id="5" name="Speech Bubble: Rectangle with Corners Rounded 4">
            <a:extLst>
              <a:ext uri="{FF2B5EF4-FFF2-40B4-BE49-F238E27FC236}">
                <a16:creationId xmlns:a16="http://schemas.microsoft.com/office/drawing/2014/main" id="{E32A26BB-8D5D-AF79-6ACC-0DF2A69F83DB}"/>
              </a:ext>
            </a:extLst>
          </p:cNvPr>
          <p:cNvSpPr/>
          <p:nvPr/>
        </p:nvSpPr>
        <p:spPr>
          <a:xfrm>
            <a:off x="1132115" y="3102294"/>
            <a:ext cx="3353958" cy="1371600"/>
          </a:xfrm>
          <a:prstGeom prst="wedgeRoundRectCallout">
            <a:avLst>
              <a:gd name="adj1" fmla="val 55457"/>
              <a:gd name="adj2" fmla="val 10260"/>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dirty="0">
                <a:solidFill>
                  <a:schemeClr val="tx1"/>
                </a:solidFill>
                <a:latin typeface="Calibri" panose="020F0502020204030204" pitchFamily="34" charset="0"/>
                <a:cs typeface="Calibri" panose="020F0502020204030204" pitchFamily="34" charset="0"/>
              </a:rPr>
              <a:t>أعتقد أن هناك العديد من الأطفال يمرون بشيء مماثل في الوقت الحالي</a:t>
            </a:r>
            <a:endParaRPr lang="en-BE" dirty="0">
              <a:solidFill>
                <a:schemeClr val="tx1"/>
              </a:solidFill>
              <a:latin typeface="Calibri" panose="020F0502020204030204" pitchFamily="34" charset="0"/>
              <a:cs typeface="Calibri" panose="020F0502020204030204" pitchFamily="34" charset="0"/>
            </a:endParaRPr>
          </a:p>
        </p:txBody>
      </p:sp>
      <p:sp>
        <p:nvSpPr>
          <p:cNvPr id="6" name="Speech Bubble: Rectangle with Corners Rounded 5">
            <a:extLst>
              <a:ext uri="{FF2B5EF4-FFF2-40B4-BE49-F238E27FC236}">
                <a16:creationId xmlns:a16="http://schemas.microsoft.com/office/drawing/2014/main" id="{200BC3EE-11AE-4B1C-FE22-D8C644B594F3}"/>
              </a:ext>
            </a:extLst>
          </p:cNvPr>
          <p:cNvSpPr/>
          <p:nvPr/>
        </p:nvSpPr>
        <p:spPr>
          <a:xfrm>
            <a:off x="7705927" y="3026289"/>
            <a:ext cx="3647872" cy="1371600"/>
          </a:xfrm>
          <a:prstGeom prst="wedgeRoundRectCallout">
            <a:avLst>
              <a:gd name="adj1" fmla="val -55974"/>
              <a:gd name="adj2" fmla="val -22176"/>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dirty="0">
                <a:solidFill>
                  <a:schemeClr val="tx1"/>
                </a:solidFill>
                <a:latin typeface="Calibri" panose="020F0502020204030204" pitchFamily="34" charset="0"/>
                <a:cs typeface="Calibri" panose="020F0502020204030204" pitchFamily="34" charset="0"/>
              </a:rPr>
              <a:t>لا أعتقد أنه كان من الممكن القيام بذلك بشكل مختلف</a:t>
            </a:r>
            <a:endParaRPr lang="en-BE" dirty="0">
              <a:solidFill>
                <a:schemeClr val="tx1"/>
              </a:solidFill>
              <a:latin typeface="Calibri" panose="020F0502020204030204" pitchFamily="34" charset="0"/>
              <a:cs typeface="Calibri" panose="020F0502020204030204" pitchFamily="34" charset="0"/>
            </a:endParaRPr>
          </a:p>
        </p:txBody>
      </p:sp>
      <p:sp>
        <p:nvSpPr>
          <p:cNvPr id="7" name="Speech Bubble: Rectangle with Corners Rounded 6">
            <a:extLst>
              <a:ext uri="{FF2B5EF4-FFF2-40B4-BE49-F238E27FC236}">
                <a16:creationId xmlns:a16="http://schemas.microsoft.com/office/drawing/2014/main" id="{2D4C1C75-0D82-83F5-A4DE-DFBC6756DFC4}"/>
              </a:ext>
            </a:extLst>
          </p:cNvPr>
          <p:cNvSpPr/>
          <p:nvPr/>
        </p:nvSpPr>
        <p:spPr>
          <a:xfrm>
            <a:off x="8185360" y="1539611"/>
            <a:ext cx="3168440" cy="1098165"/>
          </a:xfrm>
          <a:prstGeom prst="wedgeRoundRectCallout">
            <a:avLst>
              <a:gd name="adj1" fmla="val -29304"/>
              <a:gd name="adj2" fmla="val 6211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dirty="0">
                <a:solidFill>
                  <a:srgbClr val="000000"/>
                </a:solidFill>
                <a:effectLst/>
                <a:latin typeface="Calibri" panose="020F0502020204030204" pitchFamily="34" charset="0"/>
                <a:cs typeface="Calibri" panose="020F0502020204030204" pitchFamily="34" charset="0"/>
              </a:rPr>
              <a:t>ليس من العدل أن يحدث هذا لك</a:t>
            </a:r>
            <a:endParaRPr lang="en-BE" dirty="0">
              <a:solidFill>
                <a:schemeClr val="tx1"/>
              </a:solidFill>
              <a:latin typeface="Calibri" panose="020F0502020204030204" pitchFamily="34" charset="0"/>
              <a:cs typeface="Calibri" panose="020F0502020204030204" pitchFamily="34" charset="0"/>
            </a:endParaRPr>
          </a:p>
        </p:txBody>
      </p:sp>
      <p:sp>
        <p:nvSpPr>
          <p:cNvPr id="8" name="Speech Bubble: Rectangle with Corners Rounded 7">
            <a:extLst>
              <a:ext uri="{FF2B5EF4-FFF2-40B4-BE49-F238E27FC236}">
                <a16:creationId xmlns:a16="http://schemas.microsoft.com/office/drawing/2014/main" id="{FA299139-AEC4-130C-4D09-CA81792FBE79}"/>
              </a:ext>
            </a:extLst>
          </p:cNvPr>
          <p:cNvSpPr/>
          <p:nvPr/>
        </p:nvSpPr>
        <p:spPr>
          <a:xfrm>
            <a:off x="1132115" y="4945342"/>
            <a:ext cx="3353958" cy="886607"/>
          </a:xfrm>
          <a:prstGeom prst="wedgeRoundRectCallout">
            <a:avLst>
              <a:gd name="adj1" fmla="val 55729"/>
              <a:gd name="adj2" fmla="val -37543"/>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dirty="0" err="1">
                <a:solidFill>
                  <a:schemeClr val="tx1"/>
                </a:solidFill>
                <a:latin typeface="Calibri" panose="020F0502020204030204" pitchFamily="34" charset="0"/>
                <a:cs typeface="Calibri" panose="020F0502020204030204" pitchFamily="34" charset="0"/>
              </a:rPr>
              <a:t>أنا</a:t>
            </a:r>
            <a:r>
              <a:rPr lang="en-GB" dirty="0">
                <a:solidFill>
                  <a:schemeClr val="tx1"/>
                </a:solidFill>
                <a:latin typeface="Calibri" panose="020F0502020204030204" pitchFamily="34" charset="0"/>
                <a:cs typeface="Calibri" panose="020F0502020204030204" pitchFamily="34" charset="0"/>
              </a:rPr>
              <a:t> </a:t>
            </a:r>
            <a:r>
              <a:rPr lang="en-GB" dirty="0" err="1">
                <a:solidFill>
                  <a:schemeClr val="tx1"/>
                </a:solidFill>
                <a:latin typeface="Calibri" panose="020F0502020204030204" pitchFamily="34" charset="0"/>
                <a:cs typeface="Calibri" panose="020F0502020204030204" pitchFamily="34" charset="0"/>
              </a:rPr>
              <a:t>آسف</a:t>
            </a:r>
            <a:r>
              <a:rPr lang="ar-SA" dirty="0">
                <a:solidFill>
                  <a:schemeClr val="tx1"/>
                </a:solidFill>
                <a:latin typeface="Calibri" panose="020F0502020204030204" pitchFamily="34" charset="0"/>
                <a:cs typeface="Calibri" panose="020F0502020204030204" pitchFamily="34" charset="0"/>
              </a:rPr>
              <a:t> أن</a:t>
            </a:r>
            <a:r>
              <a:rPr lang="en-GB" dirty="0">
                <a:solidFill>
                  <a:schemeClr val="tx1"/>
                </a:solidFill>
                <a:latin typeface="Calibri" panose="020F0502020204030204" pitchFamily="34" charset="0"/>
                <a:cs typeface="Calibri" panose="020F0502020204030204" pitchFamily="34" charset="0"/>
              </a:rPr>
              <a:t> </a:t>
            </a:r>
            <a:r>
              <a:rPr lang="en-GB" dirty="0" err="1">
                <a:solidFill>
                  <a:schemeClr val="tx1"/>
                </a:solidFill>
                <a:latin typeface="Calibri" panose="020F0502020204030204" pitchFamily="34" charset="0"/>
                <a:cs typeface="Calibri" panose="020F0502020204030204" pitchFamily="34" charset="0"/>
              </a:rPr>
              <a:t>هذا</a:t>
            </a:r>
            <a:r>
              <a:rPr lang="ar-SA" dirty="0">
                <a:solidFill>
                  <a:schemeClr val="tx1"/>
                </a:solidFill>
                <a:latin typeface="Calibri" panose="020F0502020204030204" pitchFamily="34" charset="0"/>
                <a:cs typeface="Calibri" panose="020F0502020204030204" pitchFamily="34" charset="0"/>
              </a:rPr>
              <a:t> قد</a:t>
            </a:r>
            <a:r>
              <a:rPr lang="en-GB" dirty="0">
                <a:solidFill>
                  <a:schemeClr val="tx1"/>
                </a:solidFill>
                <a:latin typeface="Calibri" panose="020F0502020204030204" pitchFamily="34" charset="0"/>
                <a:cs typeface="Calibri" panose="020F0502020204030204" pitchFamily="34" charset="0"/>
              </a:rPr>
              <a:t> حدث لك</a:t>
            </a:r>
            <a:endParaRPr lang="en-BE" dirty="0">
              <a:solidFill>
                <a:schemeClr val="tx1"/>
              </a:solidFill>
              <a:latin typeface="Calibri" panose="020F0502020204030204" pitchFamily="34" charset="0"/>
              <a:cs typeface="Calibri" panose="020F0502020204030204" pitchFamily="34" charset="0"/>
            </a:endParaRPr>
          </a:p>
        </p:txBody>
      </p:sp>
      <p:sp>
        <p:nvSpPr>
          <p:cNvPr id="9" name="Speech Bubble: Rectangle with Corners Rounded 8">
            <a:extLst>
              <a:ext uri="{FF2B5EF4-FFF2-40B4-BE49-F238E27FC236}">
                <a16:creationId xmlns:a16="http://schemas.microsoft.com/office/drawing/2014/main" id="{5B4D0CBD-C1D6-984F-A582-4955D590697C}"/>
              </a:ext>
            </a:extLst>
          </p:cNvPr>
          <p:cNvSpPr/>
          <p:nvPr/>
        </p:nvSpPr>
        <p:spPr>
          <a:xfrm>
            <a:off x="7705927" y="4945342"/>
            <a:ext cx="3647873" cy="886607"/>
          </a:xfrm>
          <a:prstGeom prst="wedgeRoundRectCallout">
            <a:avLst>
              <a:gd name="adj1" fmla="val -36894"/>
              <a:gd name="adj2" fmla="val -63815"/>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r" rtl="1"/>
            <a:r>
              <a:rPr lang="en-US" sz="1800" dirty="0">
                <a:solidFill>
                  <a:srgbClr val="000000"/>
                </a:solidFill>
                <a:effectLst/>
                <a:latin typeface="Calibri" panose="020F0502020204030204" pitchFamily="34" charset="0"/>
                <a:ea typeface="Helvetica Neue" panose="020B0604020202020204"/>
                <a:cs typeface="Calibri" panose="020F0502020204030204" pitchFamily="34" charset="0"/>
              </a:rPr>
              <a:t>أفهم أن هذا يجعلك تشعر بالغضب</a:t>
            </a:r>
          </a:p>
        </p:txBody>
      </p:sp>
      <p:sp>
        <p:nvSpPr>
          <p:cNvPr id="3" name="Speech Bubble: Rectangle with Corners Rounded 2">
            <a:extLst>
              <a:ext uri="{FF2B5EF4-FFF2-40B4-BE49-F238E27FC236}">
                <a16:creationId xmlns:a16="http://schemas.microsoft.com/office/drawing/2014/main" id="{C57CFB86-749D-7418-24A4-2C492C14C7C6}"/>
              </a:ext>
            </a:extLst>
          </p:cNvPr>
          <p:cNvSpPr/>
          <p:nvPr/>
        </p:nvSpPr>
        <p:spPr>
          <a:xfrm>
            <a:off x="4831404" y="1539611"/>
            <a:ext cx="3008623" cy="1098165"/>
          </a:xfrm>
          <a:prstGeom prst="wedgeRoundRectCallout">
            <a:avLst>
              <a:gd name="adj1" fmla="val -20064"/>
              <a:gd name="adj2" fmla="val 7030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dirty="0">
                <a:solidFill>
                  <a:schemeClr val="tx1"/>
                </a:solidFill>
                <a:latin typeface="Arial" panose="020B0604020202020204" pitchFamily="34" charset="0"/>
                <a:cs typeface="Arial" panose="020B0604020202020204" pitchFamily="34" charset="0"/>
              </a:rPr>
              <a:t>ل</a:t>
            </a:r>
            <a:r>
              <a:rPr lang="en-GB" dirty="0">
                <a:solidFill>
                  <a:schemeClr val="tx1"/>
                </a:solidFill>
                <a:latin typeface="Calibri" panose="020F0502020204030204" pitchFamily="34" charset="0"/>
                <a:cs typeface="Calibri" panose="020F0502020204030204" pitchFamily="34" charset="0"/>
              </a:rPr>
              <a:t>ا أعرف ماذا أقول ، لكنني سعيد جدًا لأنك أخبرتني بذلك.</a:t>
            </a:r>
          </a:p>
        </p:txBody>
      </p:sp>
      <p:sp>
        <p:nvSpPr>
          <p:cNvPr id="10" name="Speech Bubble: Rectangle with Corners Rounded 9">
            <a:extLst>
              <a:ext uri="{FF2B5EF4-FFF2-40B4-BE49-F238E27FC236}">
                <a16:creationId xmlns:a16="http://schemas.microsoft.com/office/drawing/2014/main" id="{7A3A3446-D593-9F74-D484-80E16B1A4737}"/>
              </a:ext>
            </a:extLst>
          </p:cNvPr>
          <p:cNvSpPr/>
          <p:nvPr/>
        </p:nvSpPr>
        <p:spPr>
          <a:xfrm>
            <a:off x="4831403" y="4990962"/>
            <a:ext cx="2529191" cy="886607"/>
          </a:xfrm>
          <a:prstGeom prst="wedgeRoundRectCallout">
            <a:avLst>
              <a:gd name="adj1" fmla="val 17312"/>
              <a:gd name="adj2" fmla="val -64873"/>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800" dirty="0" err="1">
                <a:solidFill>
                  <a:srgbClr val="000000"/>
                </a:solidFill>
                <a:effectLst/>
                <a:latin typeface="Calibri" panose="020F0502020204030204" pitchFamily="34" charset="0"/>
                <a:ea typeface="Helvetica Neue" panose="020B0604020202020204"/>
                <a:cs typeface="Calibri" panose="020F0502020204030204" pitchFamily="34" charset="0"/>
              </a:rPr>
              <a:t>إ</a:t>
            </a:r>
            <a:r>
              <a:rPr lang="en-US" sz="1800" dirty="0" err="1">
                <a:solidFill>
                  <a:srgbClr val="000000"/>
                </a:solidFill>
                <a:effectLst/>
                <a:latin typeface="Calibri" panose="020F0502020204030204" pitchFamily="34" charset="0"/>
                <a:ea typeface="Helvetica Neue" panose="020B0604020202020204"/>
                <a:cs typeface="Calibri" panose="020F0502020204030204" pitchFamily="34" charset="0"/>
              </a:rPr>
              <a:t>نه</a:t>
            </a:r>
            <a:r>
              <a:rPr lang="en-US" sz="1800" dirty="0">
                <a:solidFill>
                  <a:srgbClr val="000000"/>
                </a:solidFill>
                <a:effectLst/>
                <a:latin typeface="Calibri" panose="020F0502020204030204" pitchFamily="34" charset="0"/>
                <a:ea typeface="Helvetica Neue" panose="020B0604020202020204"/>
                <a:cs typeface="Calibri" panose="020F0502020204030204" pitchFamily="34" charset="0"/>
              </a:rPr>
              <a:t> </a:t>
            </a:r>
            <a:r>
              <a:rPr lang="en-US" sz="1800" dirty="0" err="1">
                <a:solidFill>
                  <a:srgbClr val="000000"/>
                </a:solidFill>
                <a:effectLst/>
                <a:latin typeface="Calibri" panose="020F0502020204030204" pitchFamily="34" charset="0"/>
                <a:ea typeface="Helvetica Neue" panose="020B0604020202020204"/>
                <a:cs typeface="Calibri" panose="020F0502020204030204" pitchFamily="34" charset="0"/>
              </a:rPr>
              <a:t>ليس</a:t>
            </a:r>
            <a:r>
              <a:rPr lang="en-US" sz="1800" dirty="0">
                <a:solidFill>
                  <a:srgbClr val="000000"/>
                </a:solidFill>
                <a:effectLst/>
                <a:latin typeface="Calibri" panose="020F0502020204030204" pitchFamily="34" charset="0"/>
                <a:ea typeface="Helvetica Neue" panose="020B0604020202020204"/>
                <a:cs typeface="Calibri" panose="020F0502020204030204" pitchFamily="34" charset="0"/>
              </a:rPr>
              <a:t> </a:t>
            </a:r>
            <a:r>
              <a:rPr lang="ar-SA" dirty="0">
                <a:solidFill>
                  <a:srgbClr val="000000"/>
                </a:solidFill>
                <a:latin typeface="Calibri" panose="020F0502020204030204" pitchFamily="34" charset="0"/>
                <a:ea typeface="Helvetica Neue" panose="020B0604020202020204"/>
                <a:cs typeface="Calibri" panose="020F0502020204030204" pitchFamily="34" charset="0"/>
              </a:rPr>
              <a:t>خطأك</a:t>
            </a:r>
            <a:endParaRPr lang="en-BE"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74474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9793D-D36C-CC96-7569-E60CB1CEB636}"/>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إجراءات</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مفيدة</a:t>
            </a:r>
            <a:r>
              <a:rPr lang="ar-SA" dirty="0">
                <a:latin typeface="Calibri" panose="020F0502020204030204" pitchFamily="34" charset="0"/>
                <a:cs typeface="Calibri" panose="020F0502020204030204" pitchFamily="34" charset="0"/>
              </a:rPr>
              <a:t>: الربط</a:t>
            </a:r>
            <a:endParaRPr lang="en-BE"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00C493C0-8944-93C7-2145-7F66634B771E}"/>
              </a:ext>
            </a:extLst>
          </p:cNvPr>
          <p:cNvSpPr txBox="1"/>
          <p:nvPr/>
        </p:nvSpPr>
        <p:spPr>
          <a:xfrm>
            <a:off x="4295245" y="2828836"/>
            <a:ext cx="6773636" cy="1569660"/>
          </a:xfrm>
          <a:prstGeom prst="rect">
            <a:avLst/>
          </a:prstGeom>
          <a:noFill/>
        </p:spPr>
        <p:txBody>
          <a:bodyPr wrap="square">
            <a:spAutoFit/>
          </a:bodyPr>
          <a:lstStyle/>
          <a:p>
            <a:pPr algn="r" rtl="1"/>
            <a:r>
              <a:rPr lang="ar-SA" sz="2400" b="1" dirty="0">
                <a:latin typeface="Calibri" panose="020F0502020204030204" pitchFamily="34" charset="0"/>
                <a:cs typeface="Calibri" panose="020F0502020204030204" pitchFamily="34" charset="0"/>
              </a:rPr>
              <a:t>اربط </a:t>
            </a:r>
            <a:r>
              <a:rPr lang="en-GB" sz="2400" dirty="0" err="1">
                <a:latin typeface="Calibri" panose="020F0502020204030204" pitchFamily="34" charset="0"/>
                <a:cs typeface="Calibri" panose="020F0502020204030204" pitchFamily="34" charset="0"/>
              </a:rPr>
              <a:t>الأطفال</a:t>
            </a:r>
            <a:r>
              <a:rPr lang="en-GB" sz="2400" dirty="0">
                <a:latin typeface="Calibri" panose="020F0502020204030204" pitchFamily="34" charset="0"/>
                <a:cs typeface="Calibri" panose="020F0502020204030204" pitchFamily="34" charset="0"/>
              </a:rPr>
              <a:t> </a:t>
            </a:r>
            <a:r>
              <a:rPr lang="ar-SA" sz="2400" dirty="0">
                <a:latin typeface="Calibri" panose="020F0502020204030204" pitchFamily="34" charset="0"/>
                <a:cs typeface="Calibri" panose="020F0502020204030204" pitchFamily="34" charset="0"/>
              </a:rPr>
              <a:t>ب</a:t>
            </a:r>
            <a:r>
              <a:rPr lang="en-GB" sz="2400" dirty="0" err="1">
                <a:latin typeface="Calibri" panose="020F0502020204030204" pitchFamily="34" charset="0"/>
                <a:cs typeface="Calibri" panose="020F0502020204030204" pitchFamily="34" charset="0"/>
              </a:rPr>
              <a:t>مقدمي</a:t>
            </a:r>
            <a:r>
              <a:rPr lang="en-GB" sz="2400" dirty="0">
                <a:latin typeface="Calibri" panose="020F0502020204030204" pitchFamily="34" charset="0"/>
                <a:cs typeface="Calibri" panose="020F0502020204030204" pitchFamily="34" charset="0"/>
              </a:rPr>
              <a:t> الخدمات لضمان الوصول وتلبية الاحتياجات الأساسية</a:t>
            </a:r>
          </a:p>
          <a:p>
            <a:pPr algn="r" rtl="1"/>
            <a:endParaRPr lang="en-GB" sz="2400" dirty="0">
              <a:latin typeface="Calibri" panose="020F0502020204030204" pitchFamily="34" charset="0"/>
              <a:cs typeface="Calibri" panose="020F0502020204030204" pitchFamily="34" charset="0"/>
            </a:endParaRPr>
          </a:p>
          <a:p>
            <a:pPr algn="r" rtl="1"/>
            <a:r>
              <a:rPr lang="ar-SA" sz="2400" b="1" dirty="0">
                <a:latin typeface="Calibri" panose="020F0502020204030204" pitchFamily="34" charset="0"/>
                <a:cs typeface="Calibri" panose="020F0502020204030204" pitchFamily="34" charset="0"/>
              </a:rPr>
              <a:t>وصل </a:t>
            </a:r>
            <a:r>
              <a:rPr lang="en-GB" sz="2400" dirty="0" err="1">
                <a:latin typeface="Calibri" panose="020F0502020204030204" pitchFamily="34" charset="0"/>
                <a:cs typeface="Calibri" panose="020F0502020204030204" pitchFamily="34" charset="0"/>
              </a:rPr>
              <a:t>الأطفال</a:t>
            </a:r>
            <a:r>
              <a:rPr lang="en-GB" sz="2400" dirty="0">
                <a:latin typeface="Calibri" panose="020F0502020204030204" pitchFamily="34" charset="0"/>
                <a:cs typeface="Calibri" panose="020F0502020204030204" pitchFamily="34" charset="0"/>
              </a:rPr>
              <a:t> مع أسرهم وغيرهم ممن يهتمون ويدعمون</a:t>
            </a:r>
            <a:endParaRPr lang="en-BE" sz="2400" dirty="0">
              <a:latin typeface="Calibri" panose="020F0502020204030204" pitchFamily="34" charset="0"/>
              <a:cs typeface="Calibri" panose="020F0502020204030204" pitchFamily="34" charset="0"/>
            </a:endParaRPr>
          </a:p>
        </p:txBody>
      </p:sp>
      <p:pic>
        <p:nvPicPr>
          <p:cNvPr id="5" name="Graphic 4" descr="Link with solid fill">
            <a:extLst>
              <a:ext uri="{FF2B5EF4-FFF2-40B4-BE49-F238E27FC236}">
                <a16:creationId xmlns:a16="http://schemas.microsoft.com/office/drawing/2014/main" id="{62401C59-FD00-56CA-53C9-1EA51BC8D6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8828" y="2578002"/>
            <a:ext cx="2440660" cy="2440660"/>
          </a:xfrm>
          <a:prstGeom prst="rect">
            <a:avLst/>
          </a:prstGeom>
        </p:spPr>
      </p:pic>
    </p:spTree>
    <p:extLst>
      <p:ext uri="{BB962C8B-B14F-4D97-AF65-F5344CB8AC3E}">
        <p14:creationId xmlns:p14="http://schemas.microsoft.com/office/powerpoint/2010/main" val="3802813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EE28B-744B-8ABD-D841-C0A3BA60707C}"/>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إجراءات</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مفيدة</a:t>
            </a:r>
            <a:r>
              <a:rPr lang="ar-SA" dirty="0">
                <a:latin typeface="Calibri" panose="020F0502020204030204" pitchFamily="34" charset="0"/>
                <a:cs typeface="Calibri" panose="020F0502020204030204" pitchFamily="34" charset="0"/>
              </a:rPr>
              <a:t>: الربط</a:t>
            </a:r>
            <a:endParaRPr lang="en-BE" dirty="0"/>
          </a:p>
        </p:txBody>
      </p:sp>
      <p:sp>
        <p:nvSpPr>
          <p:cNvPr id="5" name="TextBox 4">
            <a:extLst>
              <a:ext uri="{FF2B5EF4-FFF2-40B4-BE49-F238E27FC236}">
                <a16:creationId xmlns:a16="http://schemas.microsoft.com/office/drawing/2014/main" id="{D09D8A67-1092-323F-CA35-2EC242E4C326}"/>
              </a:ext>
            </a:extLst>
          </p:cNvPr>
          <p:cNvSpPr txBox="1"/>
          <p:nvPr/>
        </p:nvSpPr>
        <p:spPr>
          <a:xfrm>
            <a:off x="1435007" y="2097040"/>
            <a:ext cx="4929108" cy="3139321"/>
          </a:xfrm>
          <a:prstGeom prst="rect">
            <a:avLst/>
          </a:prstGeom>
          <a:noFill/>
        </p:spPr>
        <p:txBody>
          <a:bodyPr wrap="square">
            <a:spAutoFit/>
          </a:bodyPr>
          <a:lstStyle/>
          <a:p>
            <a:pPr algn="r" rtl="1"/>
            <a:r>
              <a:rPr lang="en-CA" sz="2200" b="1" dirty="0">
                <a:solidFill>
                  <a:srgbClr val="000000"/>
                </a:solidFill>
                <a:latin typeface="Calibri" panose="020F0502020204030204" pitchFamily="34" charset="0"/>
                <a:cs typeface="Calibri" panose="020F0502020204030204" pitchFamily="34" charset="0"/>
              </a:rPr>
              <a:t>جمع المعلومات والمشاركة</a:t>
            </a:r>
          </a:p>
          <a:p>
            <a:pPr algn="r" rtl="1"/>
            <a:endParaRPr lang="en-CA" sz="2200" b="1" dirty="0">
              <a:solidFill>
                <a:srgbClr val="000000"/>
              </a:solidFill>
              <a:latin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en-CA" sz="2200" dirty="0">
                <a:solidFill>
                  <a:srgbClr val="000000"/>
                </a:solidFill>
                <a:latin typeface="Calibri" panose="020F0502020204030204" pitchFamily="34" charset="0"/>
                <a:cs typeface="Calibri" panose="020F0502020204030204" pitchFamily="34" charset="0"/>
              </a:rPr>
              <a:t>من أين تحصل على المعلومات الصحيحة</a:t>
            </a:r>
          </a:p>
          <a:p>
            <a:pPr marL="285750" indent="-285750" algn="r" rtl="1">
              <a:buFont typeface="Arial" panose="020B0604020202020204" pitchFamily="34" charset="0"/>
              <a:buChar char="•"/>
            </a:pPr>
            <a:r>
              <a:rPr lang="en-CA" sz="2200" dirty="0">
                <a:solidFill>
                  <a:srgbClr val="000000"/>
                </a:solidFill>
                <a:latin typeface="Calibri" panose="020F0502020204030204" pitchFamily="34" charset="0"/>
                <a:cs typeface="Calibri" panose="020F0502020204030204" pitchFamily="34" charset="0"/>
              </a:rPr>
              <a:t>أين ومتى تحصل على التحديثات</a:t>
            </a:r>
          </a:p>
          <a:p>
            <a:pPr marL="285750" indent="-285750" algn="r" rtl="1">
              <a:buFont typeface="Arial" panose="020B0604020202020204" pitchFamily="34" charset="0"/>
              <a:buChar char="•"/>
            </a:pPr>
            <a:r>
              <a:rPr lang="ar-SA" sz="2200" dirty="0">
                <a:latin typeface="Calibri" panose="020F0502020204030204" pitchFamily="34" charset="0"/>
                <a:cs typeface="Calibri" panose="020F0502020204030204" pitchFamily="34" charset="0"/>
              </a:rPr>
              <a:t>تحديثات حول</a:t>
            </a:r>
            <a:r>
              <a:rPr lang="en-CA" sz="2200" dirty="0">
                <a:latin typeface="Calibri" panose="020F0502020204030204" pitchFamily="34" charset="0"/>
                <a:cs typeface="Calibri" panose="020F0502020204030204" pitchFamily="34" charset="0"/>
              </a:rPr>
              <a:t> </a:t>
            </a:r>
            <a:r>
              <a:rPr lang="ar-SA" sz="2200" dirty="0">
                <a:latin typeface="Calibri" panose="020F0502020204030204" pitchFamily="34" charset="0"/>
                <a:cs typeface="Calibri" panose="020F0502020204030204" pitchFamily="34" charset="0"/>
              </a:rPr>
              <a:t>وضع</a:t>
            </a:r>
            <a:r>
              <a:rPr lang="en-CA" sz="2200" dirty="0">
                <a:latin typeface="Calibri" panose="020F0502020204030204" pitchFamily="34" charset="0"/>
                <a:cs typeface="Calibri" panose="020F0502020204030204" pitchFamily="34" charset="0"/>
              </a:rPr>
              <a:t> الأزمة ، قضايا السلامة ، الخدمات المتاحة</a:t>
            </a:r>
          </a:p>
          <a:p>
            <a:pPr marL="285750" indent="-285750" algn="r" rtl="1">
              <a:buFont typeface="Arial" panose="020B0604020202020204" pitchFamily="34" charset="0"/>
              <a:buChar char="•"/>
            </a:pPr>
            <a:r>
              <a:rPr lang="en-CA" sz="2200" dirty="0">
                <a:latin typeface="Calibri" panose="020F0502020204030204" pitchFamily="34" charset="0"/>
                <a:cs typeface="Calibri" panose="020F0502020204030204" pitchFamily="34" charset="0"/>
              </a:rPr>
              <a:t>أماكن وظروف الأشخاص المفقودين أو المصابين</a:t>
            </a:r>
          </a:p>
          <a:p>
            <a:pPr marL="285750" indent="-285750" algn="r" rtl="1">
              <a:buFont typeface="Arial" panose="020B0604020202020204" pitchFamily="34" charset="0"/>
              <a:buChar char="•"/>
            </a:pPr>
            <a:r>
              <a:rPr lang="en-CA" sz="2200" dirty="0" err="1">
                <a:latin typeface="Calibri" panose="020F0502020204030204" pitchFamily="34" charset="0"/>
                <a:cs typeface="Calibri" panose="020F0502020204030204" pitchFamily="34" charset="0"/>
              </a:rPr>
              <a:t>توافر</a:t>
            </a:r>
            <a:r>
              <a:rPr lang="en-CA" sz="2200" dirty="0">
                <a:latin typeface="Calibri" panose="020F0502020204030204" pitchFamily="34" charset="0"/>
                <a:cs typeface="Calibri" panose="020F0502020204030204" pitchFamily="34" charset="0"/>
              </a:rPr>
              <a:t> الخدمات </a:t>
            </a:r>
            <a:r>
              <a:rPr lang="en-CA" sz="2200" dirty="0" err="1">
                <a:latin typeface="Calibri" panose="020F0502020204030204" pitchFamily="34" charset="0"/>
                <a:cs typeface="Calibri" panose="020F0502020204030204" pitchFamily="34" charset="0"/>
              </a:rPr>
              <a:t>والاتصال</a:t>
            </a:r>
            <a:r>
              <a:rPr lang="en-CA" sz="2200" dirty="0">
                <a:latin typeface="Calibri" panose="020F0502020204030204" pitchFamily="34" charset="0"/>
                <a:cs typeface="Calibri" panose="020F0502020204030204" pitchFamily="34" charset="0"/>
              </a:rPr>
              <a:t> </a:t>
            </a:r>
            <a:r>
              <a:rPr lang="en-CA" sz="2200" dirty="0" err="1">
                <a:latin typeface="Calibri" panose="020F0502020204030204" pitchFamily="34" charset="0"/>
                <a:cs typeface="Calibri" panose="020F0502020204030204" pitchFamily="34" charset="0"/>
              </a:rPr>
              <a:t>بها</a:t>
            </a:r>
            <a:r>
              <a:rPr lang="ar-SA" sz="2200" dirty="0">
                <a:latin typeface="Calibri" panose="020F0502020204030204" pitchFamily="34" charset="0"/>
                <a:cs typeface="Calibri" panose="020F0502020204030204" pitchFamily="34" charset="0"/>
              </a:rPr>
              <a:t> </a:t>
            </a:r>
            <a:r>
              <a:rPr lang="ar-SA" sz="2200" dirty="0">
                <a:solidFill>
                  <a:srgbClr val="000000"/>
                </a:solidFill>
                <a:effectLst/>
                <a:latin typeface="Calibri" panose="020F0502020204030204" pitchFamily="34" charset="0"/>
                <a:ea typeface="Helvetica Neue" panose="020B0604020202020204"/>
                <a:cs typeface="Calibri" panose="020F0502020204030204" pitchFamily="34" charset="0"/>
              </a:rPr>
              <a:t>(</a:t>
            </a:r>
            <a:r>
              <a:rPr lang="en-US" sz="2200" dirty="0" err="1">
                <a:solidFill>
                  <a:srgbClr val="000000"/>
                </a:solidFill>
                <a:effectLst/>
                <a:latin typeface="Calibri" panose="020F0502020204030204" pitchFamily="34" charset="0"/>
                <a:ea typeface="Helvetica Neue" panose="020B0604020202020204"/>
                <a:cs typeface="Calibri" panose="020F0502020204030204" pitchFamily="34" charset="0"/>
              </a:rPr>
              <a:t>الخدمات</a:t>
            </a:r>
            <a:r>
              <a:rPr lang="en-US" sz="2200" dirty="0">
                <a:solidFill>
                  <a:srgbClr val="000000"/>
                </a:solidFill>
                <a:effectLst/>
                <a:latin typeface="Calibri" panose="020F0502020204030204" pitchFamily="34" charset="0"/>
                <a:ea typeface="Helvetica Neue" panose="020B0604020202020204"/>
                <a:cs typeface="Calibri" panose="020F0502020204030204" pitchFamily="34" charset="0"/>
              </a:rPr>
              <a:t> الصحية ، </a:t>
            </a:r>
            <a:r>
              <a:rPr lang="ar-SA" sz="2200" dirty="0">
                <a:solidFill>
                  <a:srgbClr val="000000"/>
                </a:solidFill>
                <a:effectLst/>
                <a:latin typeface="Calibri" panose="020F0502020204030204" pitchFamily="34" charset="0"/>
                <a:ea typeface="Helvetica Neue" panose="020B0604020202020204"/>
                <a:cs typeface="Calibri" panose="020F0502020204030204" pitchFamily="34" charset="0"/>
              </a:rPr>
              <a:t>تعقب </a:t>
            </a:r>
            <a:r>
              <a:rPr lang="en-US" sz="2200" dirty="0" err="1">
                <a:solidFill>
                  <a:srgbClr val="000000"/>
                </a:solidFill>
                <a:effectLst/>
                <a:latin typeface="Calibri" panose="020F0502020204030204" pitchFamily="34" charset="0"/>
                <a:ea typeface="Helvetica Neue" panose="020B0604020202020204"/>
                <a:cs typeface="Calibri" panose="020F0502020204030204" pitchFamily="34" charset="0"/>
              </a:rPr>
              <a:t>الأسرة</a:t>
            </a:r>
            <a:r>
              <a:rPr lang="en-US" sz="2200" dirty="0">
                <a:solidFill>
                  <a:srgbClr val="000000"/>
                </a:solidFill>
                <a:effectLst/>
                <a:latin typeface="Calibri" panose="020F0502020204030204" pitchFamily="34" charset="0"/>
                <a:ea typeface="Helvetica Neue" panose="020B0604020202020204"/>
                <a:cs typeface="Calibri" panose="020F0502020204030204" pitchFamily="34" charset="0"/>
              </a:rPr>
              <a:t> ، المأوى ، </a:t>
            </a:r>
            <a:r>
              <a:rPr lang="en-US" sz="2200" dirty="0" err="1">
                <a:solidFill>
                  <a:srgbClr val="000000"/>
                </a:solidFill>
                <a:effectLst/>
                <a:latin typeface="Calibri" panose="020F0502020204030204" pitchFamily="34" charset="0"/>
                <a:ea typeface="Helvetica Neue" panose="020B0604020202020204"/>
                <a:cs typeface="Calibri" panose="020F0502020204030204" pitchFamily="34" charset="0"/>
              </a:rPr>
              <a:t>توزيع</a:t>
            </a:r>
            <a:r>
              <a:rPr lang="en-US" sz="2200" dirty="0">
                <a:solidFill>
                  <a:srgbClr val="000000"/>
                </a:solidFill>
                <a:effectLst/>
                <a:latin typeface="Calibri" panose="020F0502020204030204" pitchFamily="34" charset="0"/>
                <a:ea typeface="Helvetica Neue" panose="020B0604020202020204"/>
                <a:cs typeface="Calibri" panose="020F0502020204030204" pitchFamily="34" charset="0"/>
              </a:rPr>
              <a:t> </a:t>
            </a:r>
            <a:r>
              <a:rPr lang="en-US" sz="2200" dirty="0" err="1">
                <a:solidFill>
                  <a:srgbClr val="000000"/>
                </a:solidFill>
                <a:effectLst/>
                <a:latin typeface="Calibri" panose="020F0502020204030204" pitchFamily="34" charset="0"/>
                <a:ea typeface="Helvetica Neue" panose="020B0604020202020204"/>
                <a:cs typeface="Calibri" panose="020F0502020204030204" pitchFamily="34" charset="0"/>
              </a:rPr>
              <a:t>الغذاء</a:t>
            </a:r>
            <a:r>
              <a:rPr lang="ar-SA" sz="2200" dirty="0">
                <a:solidFill>
                  <a:srgbClr val="000000"/>
                </a:solidFill>
                <a:effectLst/>
                <a:latin typeface="Calibri" panose="020F0502020204030204" pitchFamily="34" charset="0"/>
                <a:ea typeface="Helvetica Neue" panose="020B0604020202020204"/>
                <a:cs typeface="Calibri" panose="020F0502020204030204" pitchFamily="34" charset="0"/>
              </a:rPr>
              <a:t>)</a:t>
            </a:r>
            <a:endParaRPr lang="en-BE" sz="2200" dirty="0">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44114AF9-9BFC-79C6-FC6B-20063D260EE1}"/>
              </a:ext>
            </a:extLst>
          </p:cNvPr>
          <p:cNvGrpSpPr/>
          <p:nvPr/>
        </p:nvGrpSpPr>
        <p:grpSpPr>
          <a:xfrm>
            <a:off x="9260646" y="4532566"/>
            <a:ext cx="1320445" cy="1042349"/>
            <a:chOff x="7892385" y="2940246"/>
            <a:chExt cx="1814286" cy="1432183"/>
          </a:xfrm>
        </p:grpSpPr>
        <p:sp>
          <p:nvSpPr>
            <p:cNvPr id="6" name="Speech Bubble: Rectangle with Corners Rounded 5">
              <a:extLst>
                <a:ext uri="{FF2B5EF4-FFF2-40B4-BE49-F238E27FC236}">
                  <a16:creationId xmlns:a16="http://schemas.microsoft.com/office/drawing/2014/main" id="{B4F0C4E5-35CE-7EA2-9151-54588B6EBEAB}"/>
                </a:ext>
              </a:extLst>
            </p:cNvPr>
            <p:cNvSpPr/>
            <p:nvPr/>
          </p:nvSpPr>
          <p:spPr>
            <a:xfrm>
              <a:off x="7892385" y="2940246"/>
              <a:ext cx="1814286" cy="1432183"/>
            </a:xfrm>
            <a:prstGeom prst="wedgeRoundRectCallout">
              <a:avLst>
                <a:gd name="adj1" fmla="val 21567"/>
                <a:gd name="adj2" fmla="val 64527"/>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pic>
          <p:nvPicPr>
            <p:cNvPr id="7" name="Graphic 6" descr="Information with solid fill">
              <a:extLst>
                <a:ext uri="{FF2B5EF4-FFF2-40B4-BE49-F238E27FC236}">
                  <a16:creationId xmlns:a16="http://schemas.microsoft.com/office/drawing/2014/main" id="{3B92DDB4-7CAF-8729-D29E-E7F2D71F22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42328" y="3199137"/>
              <a:ext cx="914400" cy="914400"/>
            </a:xfrm>
            <a:prstGeom prst="rect">
              <a:avLst/>
            </a:prstGeom>
          </p:spPr>
        </p:pic>
      </p:grpSp>
      <p:grpSp>
        <p:nvGrpSpPr>
          <p:cNvPr id="9" name="Group 8">
            <a:extLst>
              <a:ext uri="{FF2B5EF4-FFF2-40B4-BE49-F238E27FC236}">
                <a16:creationId xmlns:a16="http://schemas.microsoft.com/office/drawing/2014/main" id="{617355A1-48F9-4078-09F6-1BA2C2B9ABF6}"/>
              </a:ext>
            </a:extLst>
          </p:cNvPr>
          <p:cNvGrpSpPr/>
          <p:nvPr/>
        </p:nvGrpSpPr>
        <p:grpSpPr>
          <a:xfrm>
            <a:off x="7232097" y="2119876"/>
            <a:ext cx="1320445" cy="1042349"/>
            <a:chOff x="7892385" y="2940246"/>
            <a:chExt cx="1814286" cy="1432183"/>
          </a:xfrm>
        </p:grpSpPr>
        <p:sp>
          <p:nvSpPr>
            <p:cNvPr id="10" name="Speech Bubble: Rectangle with Corners Rounded 9">
              <a:extLst>
                <a:ext uri="{FF2B5EF4-FFF2-40B4-BE49-F238E27FC236}">
                  <a16:creationId xmlns:a16="http://schemas.microsoft.com/office/drawing/2014/main" id="{00165BC9-4A70-1F5B-4657-F2033752E80D}"/>
                </a:ext>
              </a:extLst>
            </p:cNvPr>
            <p:cNvSpPr/>
            <p:nvPr/>
          </p:nvSpPr>
          <p:spPr>
            <a:xfrm>
              <a:off x="7892385" y="2940246"/>
              <a:ext cx="1814286" cy="1432183"/>
            </a:xfrm>
            <a:prstGeom prst="wedgeRoundRectCallout">
              <a:avLst>
                <a:gd name="adj1" fmla="val 21567"/>
                <a:gd name="adj2" fmla="val 64527"/>
                <a:gd name="adj3" fmla="val 1666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pic>
          <p:nvPicPr>
            <p:cNvPr id="11" name="Graphic 10" descr="Information with solid fill">
              <a:extLst>
                <a:ext uri="{FF2B5EF4-FFF2-40B4-BE49-F238E27FC236}">
                  <a16:creationId xmlns:a16="http://schemas.microsoft.com/office/drawing/2014/main" id="{6DAC167A-8605-A4EB-9837-A13DC9F7CC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42328" y="3199137"/>
              <a:ext cx="914400" cy="914400"/>
            </a:xfrm>
            <a:prstGeom prst="rect">
              <a:avLst/>
            </a:prstGeom>
          </p:spPr>
        </p:pic>
      </p:grpSp>
      <p:sp>
        <p:nvSpPr>
          <p:cNvPr id="14" name="Freeform: Shape 13">
            <a:extLst>
              <a:ext uri="{FF2B5EF4-FFF2-40B4-BE49-F238E27FC236}">
                <a16:creationId xmlns:a16="http://schemas.microsoft.com/office/drawing/2014/main" id="{F8D71731-E640-3E41-06FD-52574D811A90}"/>
              </a:ext>
            </a:extLst>
          </p:cNvPr>
          <p:cNvSpPr/>
          <p:nvPr/>
        </p:nvSpPr>
        <p:spPr>
          <a:xfrm>
            <a:off x="7524682" y="2743200"/>
            <a:ext cx="2801102" cy="2467429"/>
          </a:xfrm>
          <a:custGeom>
            <a:avLst/>
            <a:gdLst>
              <a:gd name="connsiteX0" fmla="*/ 1096803 w 2801102"/>
              <a:gd name="connsiteY0" fmla="*/ 0 h 3077029"/>
              <a:gd name="connsiteX1" fmla="*/ 2635317 w 2801102"/>
              <a:gd name="connsiteY1" fmla="*/ 261257 h 3077029"/>
              <a:gd name="connsiteX2" fmla="*/ 2475660 w 2801102"/>
              <a:gd name="connsiteY2" fmla="*/ 1059543 h 3077029"/>
              <a:gd name="connsiteX3" fmla="*/ 124346 w 2801102"/>
              <a:gd name="connsiteY3" fmla="*/ 1814286 h 3077029"/>
              <a:gd name="connsiteX4" fmla="*/ 487203 w 2801102"/>
              <a:gd name="connsiteY4" fmla="*/ 2728686 h 3077029"/>
              <a:gd name="connsiteX5" fmla="*/ 1866060 w 2801102"/>
              <a:gd name="connsiteY5" fmla="*/ 3077029 h 307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1102" h="3077029">
                <a:moveTo>
                  <a:pt x="1096803" y="0"/>
                </a:moveTo>
                <a:cubicBezTo>
                  <a:pt x="1751155" y="42333"/>
                  <a:pt x="2405508" y="84667"/>
                  <a:pt x="2635317" y="261257"/>
                </a:cubicBezTo>
                <a:cubicBezTo>
                  <a:pt x="2865126" y="437847"/>
                  <a:pt x="2894155" y="800705"/>
                  <a:pt x="2475660" y="1059543"/>
                </a:cubicBezTo>
                <a:cubicBezTo>
                  <a:pt x="2057165" y="1318381"/>
                  <a:pt x="455756" y="1536095"/>
                  <a:pt x="124346" y="1814286"/>
                </a:cubicBezTo>
                <a:cubicBezTo>
                  <a:pt x="-207064" y="2092477"/>
                  <a:pt x="196917" y="2518229"/>
                  <a:pt x="487203" y="2728686"/>
                </a:cubicBezTo>
                <a:cubicBezTo>
                  <a:pt x="777489" y="2939143"/>
                  <a:pt x="1321774" y="3008086"/>
                  <a:pt x="1866060" y="3077029"/>
                </a:cubicBezTo>
              </a:path>
            </a:pathLst>
          </a:custGeom>
          <a:noFill/>
          <a:ln w="38100">
            <a:solidFill>
              <a:schemeClr val="accent4">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19507507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نقاط التعلم الأساسية</a:t>
            </a:r>
          </a:p>
        </p:txBody>
      </p:sp>
      <p:sp>
        <p:nvSpPr>
          <p:cNvPr id="57" name="TextBox 56">
            <a:extLst>
              <a:ext uri="{FF2B5EF4-FFF2-40B4-BE49-F238E27FC236}">
                <a16:creationId xmlns:a16="http://schemas.microsoft.com/office/drawing/2014/main" id="{D62B3BE0-0F5B-4153-A0BA-E16ACFF0EE66}"/>
              </a:ext>
            </a:extLst>
          </p:cNvPr>
          <p:cNvSpPr txBox="1"/>
          <p:nvPr/>
        </p:nvSpPr>
        <p:spPr>
          <a:xfrm>
            <a:off x="1294055" y="3650726"/>
            <a:ext cx="3277252" cy="1569660"/>
          </a:xfrm>
          <a:prstGeom prst="rect">
            <a:avLst/>
          </a:prstGeom>
          <a:noFill/>
        </p:spPr>
        <p:txBody>
          <a:bodyPr wrap="square">
            <a:spAutoFit/>
          </a:bodyPr>
          <a:lstStyle/>
          <a:p>
            <a:pPr algn="ctr" rtl="1"/>
            <a:r>
              <a:rPr lang="ar-SA" sz="2400" b="0" strike="noStrike" baseline="0" dirty="0">
                <a:solidFill>
                  <a:srgbClr val="000000"/>
                </a:solidFill>
                <a:latin typeface="Calibri" panose="020F0502020204030204" pitchFamily="34" charset="0"/>
                <a:cs typeface="Calibri" panose="020F0502020204030204" pitchFamily="34" charset="0"/>
              </a:rPr>
              <a:t>الدعم </a:t>
            </a:r>
            <a:r>
              <a:rPr lang="en-GB" sz="2400" b="0" strike="noStrike" baseline="0" dirty="0" err="1">
                <a:solidFill>
                  <a:srgbClr val="000000"/>
                </a:solidFill>
                <a:latin typeface="Calibri" panose="020F0502020204030204" pitchFamily="34" charset="0"/>
                <a:cs typeface="Calibri" panose="020F0502020204030204" pitchFamily="34" charset="0"/>
              </a:rPr>
              <a:t>النفسي</a:t>
            </a:r>
            <a:r>
              <a:rPr lang="ar-SA" sz="2400" b="0" strike="noStrike" baseline="0" dirty="0">
                <a:solidFill>
                  <a:srgbClr val="000000"/>
                </a:solidFill>
                <a:latin typeface="Calibri" panose="020F0502020204030204" pitchFamily="34" charset="0"/>
                <a:cs typeface="Calibri" panose="020F0502020204030204" pitchFamily="34" charset="0"/>
              </a:rPr>
              <a:t> الأولي</a:t>
            </a:r>
            <a:r>
              <a:rPr lang="en-GB" sz="2400" b="0" strike="noStrike" baseline="0" dirty="0">
                <a:solidFill>
                  <a:srgbClr val="000000"/>
                </a:solidFill>
                <a:latin typeface="Calibri" panose="020F0502020204030204" pitchFamily="34" charset="0"/>
                <a:cs typeface="Calibri" panose="020F0502020204030204" pitchFamily="34" charset="0"/>
              </a:rPr>
              <a:t> </a:t>
            </a:r>
            <a:r>
              <a:rPr lang="en-GB" sz="2400" b="0" strike="noStrike" baseline="0" dirty="0" err="1">
                <a:solidFill>
                  <a:srgbClr val="000000"/>
                </a:solidFill>
                <a:latin typeface="Calibri" panose="020F0502020204030204" pitchFamily="34" charset="0"/>
                <a:cs typeface="Calibri" panose="020F0502020204030204" pitchFamily="34" charset="0"/>
              </a:rPr>
              <a:t>ه</a:t>
            </a:r>
            <a:r>
              <a:rPr lang="ar-SA" sz="2400" b="0" strike="noStrike" baseline="0" dirty="0">
                <a:solidFill>
                  <a:srgbClr val="000000"/>
                </a:solidFill>
                <a:latin typeface="Calibri" panose="020F0502020204030204" pitchFamily="34" charset="0"/>
                <a:cs typeface="Calibri" panose="020F0502020204030204" pitchFamily="34" charset="0"/>
              </a:rPr>
              <a:t>و</a:t>
            </a:r>
            <a:r>
              <a:rPr lang="en-GB" sz="2400" b="0" strike="noStrike" baseline="0" dirty="0">
                <a:solidFill>
                  <a:srgbClr val="000000"/>
                </a:solidFill>
                <a:latin typeface="Calibri" panose="020F0502020204030204" pitchFamily="34" charset="0"/>
                <a:cs typeface="Calibri" panose="020F0502020204030204" pitchFamily="34" charset="0"/>
              </a:rPr>
              <a:t> طريقة لمساعدة ورعاية البالغين والأطفال الذين يعانون من ضائقة</a:t>
            </a:r>
            <a:endParaRPr lang="en-CA" sz="2400" dirty="0">
              <a:latin typeface="Calibri" panose="020F0502020204030204" pitchFamily="34" charset="0"/>
              <a:cs typeface="Calibri" panose="020F0502020204030204" pitchFamily="34" charset="0"/>
            </a:endParaRPr>
          </a:p>
        </p:txBody>
      </p:sp>
      <p:sp>
        <p:nvSpPr>
          <p:cNvPr id="58" name="TextBox 57">
            <a:extLst>
              <a:ext uri="{FF2B5EF4-FFF2-40B4-BE49-F238E27FC236}">
                <a16:creationId xmlns:a16="http://schemas.microsoft.com/office/drawing/2014/main" id="{4D4DABB9-F696-4666-9240-F14941B6206C}"/>
              </a:ext>
            </a:extLst>
          </p:cNvPr>
          <p:cNvSpPr txBox="1"/>
          <p:nvPr/>
        </p:nvSpPr>
        <p:spPr>
          <a:xfrm>
            <a:off x="5461265" y="3650726"/>
            <a:ext cx="1819834" cy="830997"/>
          </a:xfrm>
          <a:prstGeom prst="rect">
            <a:avLst/>
          </a:prstGeom>
          <a:noFill/>
        </p:spPr>
        <p:txBody>
          <a:bodyPr wrap="square">
            <a:spAutoFit/>
          </a:bodyPr>
          <a:lstStyle/>
          <a:p>
            <a:pPr algn="ctr" rtl="1"/>
            <a:r>
              <a:rPr lang="en-US" sz="2400" dirty="0">
                <a:latin typeface="Calibri" panose="020F0502020204030204" pitchFamily="34" charset="0"/>
                <a:cs typeface="Calibri" panose="020F0502020204030204" pitchFamily="34" charset="0"/>
              </a:rPr>
              <a:t>انظر ، استمع واربط</a:t>
            </a:r>
            <a:endParaRPr lang="en-CA" sz="2400" dirty="0">
              <a:latin typeface="Calibri" panose="020F0502020204030204" pitchFamily="34" charset="0"/>
              <a:cs typeface="Calibri" panose="020F0502020204030204" pitchFamily="34" charset="0"/>
            </a:endParaRPr>
          </a:p>
        </p:txBody>
      </p:sp>
      <p:sp>
        <p:nvSpPr>
          <p:cNvPr id="59" name="TextBox 58">
            <a:extLst>
              <a:ext uri="{FF2B5EF4-FFF2-40B4-BE49-F238E27FC236}">
                <a16:creationId xmlns:a16="http://schemas.microsoft.com/office/drawing/2014/main" id="{71865365-E0D2-4F1C-94B2-26F808C53A89}"/>
              </a:ext>
            </a:extLst>
          </p:cNvPr>
          <p:cNvSpPr txBox="1"/>
          <p:nvPr/>
        </p:nvSpPr>
        <p:spPr>
          <a:xfrm>
            <a:off x="8171058" y="3650726"/>
            <a:ext cx="2785116" cy="830997"/>
          </a:xfrm>
          <a:prstGeom prst="rect">
            <a:avLst/>
          </a:prstGeom>
          <a:noFill/>
        </p:spPr>
        <p:txBody>
          <a:bodyPr wrap="square">
            <a:spAutoFit/>
          </a:bodyPr>
          <a:lstStyle/>
          <a:p>
            <a:pPr algn="ctr" rtl="1"/>
            <a:r>
              <a:rPr lang="en-US" sz="2400" dirty="0" err="1">
                <a:latin typeface="Calibri" panose="020F0502020204030204" pitchFamily="34" charset="0"/>
                <a:cs typeface="Calibri" panose="020F0502020204030204" pitchFamily="34" charset="0"/>
              </a:rPr>
              <a:t>يخدم</a:t>
            </a:r>
            <a:r>
              <a:rPr lang="en-US" sz="2400" dirty="0">
                <a:latin typeface="Calibri" panose="020F0502020204030204" pitchFamily="34" charset="0"/>
                <a:cs typeface="Calibri" panose="020F0502020204030204" pitchFamily="34" charset="0"/>
              </a:rPr>
              <a:t> </a:t>
            </a:r>
            <a:r>
              <a:rPr lang="ar-SA" sz="2400" b="0" strike="noStrike" baseline="0" dirty="0">
                <a:solidFill>
                  <a:srgbClr val="000000"/>
                </a:solidFill>
                <a:latin typeface="Calibri" panose="020F0502020204030204" pitchFamily="34" charset="0"/>
                <a:cs typeface="Calibri" panose="020F0502020204030204" pitchFamily="34" charset="0"/>
              </a:rPr>
              <a:t>الدعم </a:t>
            </a:r>
            <a:r>
              <a:rPr lang="en-GB" sz="2400" b="0" strike="noStrike" baseline="0" dirty="0" err="1">
                <a:solidFill>
                  <a:srgbClr val="000000"/>
                </a:solidFill>
                <a:latin typeface="Calibri" panose="020F0502020204030204" pitchFamily="34" charset="0"/>
                <a:cs typeface="Calibri" panose="020F0502020204030204" pitchFamily="34" charset="0"/>
              </a:rPr>
              <a:t>النفسي</a:t>
            </a:r>
            <a:r>
              <a:rPr lang="ar-SA" sz="2400" b="0" strike="noStrike" baseline="0" dirty="0">
                <a:solidFill>
                  <a:srgbClr val="000000"/>
                </a:solidFill>
                <a:latin typeface="Calibri" panose="020F0502020204030204" pitchFamily="34" charset="0"/>
                <a:cs typeface="Calibri" panose="020F0502020204030204" pitchFamily="34" charset="0"/>
              </a:rPr>
              <a:t> الأولي</a:t>
            </a:r>
            <a:r>
              <a:rPr lang="en-GB" sz="2400" b="0" strike="noStrike" baseline="0" dirty="0">
                <a:solidFill>
                  <a:srgbClr val="000000"/>
                </a:solidFill>
                <a:latin typeface="Calibri" panose="020F0502020204030204" pitchFamily="34" charset="0"/>
                <a:cs typeface="Calibri" panose="020F0502020204030204" pitchFamily="34" charset="0"/>
              </a:rPr>
              <a:t> </a:t>
            </a:r>
            <a:r>
              <a:rPr lang="en-US" sz="2400" dirty="0" err="1">
                <a:latin typeface="Calibri" panose="020F0502020204030204" pitchFamily="34" charset="0"/>
                <a:cs typeface="Calibri" panose="020F0502020204030204" pitchFamily="34" charset="0"/>
              </a:rPr>
              <a:t>أهداف</a:t>
            </a:r>
            <a:r>
              <a:rPr lang="en-US" sz="2400" dirty="0">
                <a:latin typeface="Calibri" panose="020F0502020204030204" pitchFamily="34" charset="0"/>
                <a:cs typeface="Calibri" panose="020F0502020204030204" pitchFamily="34" charset="0"/>
              </a:rPr>
              <a:t> إدارة الحالة</a:t>
            </a:r>
            <a:endParaRPr lang="en-CA" sz="2400" dirty="0">
              <a:latin typeface="Calibri" panose="020F0502020204030204" pitchFamily="34" charset="0"/>
              <a:cs typeface="Calibri" panose="020F0502020204030204" pitchFamily="34" charset="0"/>
            </a:endParaRPr>
          </a:p>
        </p:txBody>
      </p:sp>
      <p:sp>
        <p:nvSpPr>
          <p:cNvPr id="60" name="5-Point Star 5">
            <a:extLst>
              <a:ext uri="{FF2B5EF4-FFF2-40B4-BE49-F238E27FC236}">
                <a16:creationId xmlns:a16="http://schemas.microsoft.com/office/drawing/2014/main" id="{CA51DE7D-C4EB-4482-B9BD-8251CB38B67D}"/>
              </a:ext>
            </a:extLst>
          </p:cNvPr>
          <p:cNvSpPr/>
          <p:nvPr/>
        </p:nvSpPr>
        <p:spPr>
          <a:xfrm>
            <a:off x="2403222" y="2040417"/>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61" name="5-Point Star 5">
            <a:extLst>
              <a:ext uri="{FF2B5EF4-FFF2-40B4-BE49-F238E27FC236}">
                <a16:creationId xmlns:a16="http://schemas.microsoft.com/office/drawing/2014/main" id="{ABD8A883-982A-4318-B4F5-7858ABDA3C3D}"/>
              </a:ext>
            </a:extLst>
          </p:cNvPr>
          <p:cNvSpPr/>
          <p:nvPr/>
        </p:nvSpPr>
        <p:spPr>
          <a:xfrm>
            <a:off x="5845402" y="2040417"/>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62" name="5-Point Star 5">
            <a:extLst>
              <a:ext uri="{FF2B5EF4-FFF2-40B4-BE49-F238E27FC236}">
                <a16:creationId xmlns:a16="http://schemas.microsoft.com/office/drawing/2014/main" id="{F0DA2569-FB86-4902-B70A-F4F49A979B6B}"/>
              </a:ext>
            </a:extLst>
          </p:cNvPr>
          <p:cNvSpPr/>
          <p:nvPr/>
        </p:nvSpPr>
        <p:spPr>
          <a:xfrm>
            <a:off x="9037836" y="2040417"/>
            <a:ext cx="1051560" cy="1051560"/>
          </a:xfrm>
          <a:prstGeom prst="star5">
            <a:avLst>
              <a:gd name="adj" fmla="val 28143"/>
              <a:gd name="hf" fmla="val 105146"/>
              <a:gd name="vf" fmla="val 11055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50774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C3E947C-46BF-A782-AC42-4E551129BEBE}"/>
              </a:ext>
            </a:extLst>
          </p:cNvPr>
          <p:cNvSpPr txBox="1">
            <a:spLocks/>
          </p:cNvSpPr>
          <p:nvPr/>
        </p:nvSpPr>
        <p:spPr>
          <a:xfrm>
            <a:off x="796386" y="2208179"/>
            <a:ext cx="10126172" cy="2056796"/>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3000" b="1" dirty="0" err="1">
                <a:solidFill>
                  <a:schemeClr val="bg1"/>
                </a:solidFill>
                <a:latin typeface="Calibri" panose="020F0502020204030204" pitchFamily="34" charset="0"/>
                <a:cs typeface="Calibri" panose="020F0502020204030204" pitchFamily="34" charset="0"/>
              </a:rPr>
              <a:t>الجلسة</a:t>
            </a:r>
            <a:r>
              <a:rPr lang="en-CA" sz="3000" b="1" dirty="0">
                <a:solidFill>
                  <a:schemeClr val="bg1"/>
                </a:solidFill>
                <a:latin typeface="Calibri" panose="020F0502020204030204" pitchFamily="34" charset="0"/>
                <a:cs typeface="Calibri" panose="020F0502020204030204" pitchFamily="34" charset="0"/>
              </a:rPr>
              <a:t> </a:t>
            </a:r>
            <a:r>
              <a:rPr lang="ar-SA" sz="3000" b="1" dirty="0">
                <a:solidFill>
                  <a:schemeClr val="bg1"/>
                </a:solidFill>
                <a:latin typeface="Calibri" panose="020F0502020204030204" pitchFamily="34" charset="0"/>
                <a:cs typeface="Calibri" panose="020F0502020204030204" pitchFamily="34" charset="0"/>
              </a:rPr>
              <a:t>٦</a:t>
            </a:r>
            <a:endParaRPr lang="en-CA" sz="3000" b="1" dirty="0">
              <a:solidFill>
                <a:schemeClr val="bg1"/>
              </a:solidFill>
              <a:latin typeface="Calibri" panose="020F0502020204030204" pitchFamily="34" charset="0"/>
              <a:cs typeface="Calibri" panose="020F0502020204030204" pitchFamily="34" charset="0"/>
            </a:endParaRPr>
          </a:p>
          <a:p>
            <a:pPr algn="r" rtl="1"/>
            <a:br>
              <a:rPr lang="en-CA" b="1" dirty="0">
                <a:solidFill>
                  <a:schemeClr val="bg1"/>
                </a:solidFill>
                <a:latin typeface="Calibri" panose="020F0502020204030204" pitchFamily="34" charset="0"/>
                <a:cs typeface="Calibri" panose="020F0502020204030204" pitchFamily="34" charset="0"/>
              </a:rPr>
            </a:br>
            <a:r>
              <a:rPr lang="en-US" sz="5400" b="1" dirty="0" err="1">
                <a:solidFill>
                  <a:schemeClr val="bg1"/>
                </a:solidFill>
                <a:latin typeface="Calibri" panose="020F0502020204030204" pitchFamily="34" charset="0"/>
                <a:cs typeface="Calibri" panose="020F0502020204030204" pitchFamily="34" charset="0"/>
              </a:rPr>
              <a:t>إغلاق</a:t>
            </a:r>
            <a:r>
              <a:rPr lang="ar-SA" sz="5400" b="1" dirty="0">
                <a:solidFill>
                  <a:schemeClr val="bg1"/>
                </a:solidFill>
                <a:latin typeface="Calibri" panose="020F0502020204030204" pitchFamily="34" charset="0"/>
                <a:cs typeface="Calibri" panose="020F0502020204030204" pitchFamily="34" charset="0"/>
              </a:rPr>
              <a:t> الوحدة</a:t>
            </a:r>
            <a:endParaRPr lang="en-US" sz="54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29889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نهاية </a:t>
            </a:r>
            <a:r>
              <a:rPr lang="en-CA" dirty="0" err="1">
                <a:latin typeface="Calibri" panose="020F0502020204030204" pitchFamily="34" charset="0"/>
                <a:cs typeface="Calibri" panose="020F0502020204030204" pitchFamily="34" charset="0"/>
              </a:rPr>
              <a:t>الوحدة</a:t>
            </a:r>
            <a:r>
              <a:rPr lang="en-CA"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٤</a:t>
            </a:r>
            <a:endParaRPr lang="en-CA"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5DA02A7A-8978-4EBA-DBFC-D259AC7F3898}"/>
              </a:ext>
            </a:extLst>
          </p:cNvPr>
          <p:cNvGrpSpPr/>
          <p:nvPr/>
        </p:nvGrpSpPr>
        <p:grpSpPr>
          <a:xfrm>
            <a:off x="10228983" y="337468"/>
            <a:ext cx="1587872" cy="1368854"/>
            <a:chOff x="10228983" y="337468"/>
            <a:chExt cx="1587872" cy="1368854"/>
          </a:xfrm>
        </p:grpSpPr>
        <p:sp>
          <p:nvSpPr>
            <p:cNvPr id="28" name="Hexagon 27">
              <a:extLst>
                <a:ext uri="{FF2B5EF4-FFF2-40B4-BE49-F238E27FC236}">
                  <a16:creationId xmlns:a16="http://schemas.microsoft.com/office/drawing/2014/main" id="{92B630AC-F90B-F611-DAC4-F7D9A5EEBAC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9" name="Group 28">
              <a:extLst>
                <a:ext uri="{FF2B5EF4-FFF2-40B4-BE49-F238E27FC236}">
                  <a16:creationId xmlns:a16="http://schemas.microsoft.com/office/drawing/2014/main" id="{598ABA7F-57A6-2A2B-6AC7-93EA799997BB}"/>
                </a:ext>
              </a:extLst>
            </p:cNvPr>
            <p:cNvGrpSpPr/>
            <p:nvPr/>
          </p:nvGrpSpPr>
          <p:grpSpPr>
            <a:xfrm>
              <a:off x="10621771" y="762700"/>
              <a:ext cx="562136" cy="634675"/>
              <a:chOff x="760175" y="830142"/>
              <a:chExt cx="867619" cy="979579"/>
            </a:xfrm>
          </p:grpSpPr>
          <p:sp>
            <p:nvSpPr>
              <p:cNvPr id="33" name="Rectangle 32">
                <a:extLst>
                  <a:ext uri="{FF2B5EF4-FFF2-40B4-BE49-F238E27FC236}">
                    <a16:creationId xmlns:a16="http://schemas.microsoft.com/office/drawing/2014/main" id="{6A6E01EE-333B-AEB4-A244-F607978FFAE1}"/>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٦٨</a:t>
                </a:r>
                <a:endParaRPr lang="en-CA" b="1" dirty="0">
                  <a:latin typeface="Arial" panose="020B0604020202020204" pitchFamily="34" charset="0"/>
                  <a:cs typeface="Arial" panose="020B0604020202020204" pitchFamily="34" charset="0"/>
                </a:endParaRPr>
              </a:p>
            </p:txBody>
          </p:sp>
          <p:sp>
            <p:nvSpPr>
              <p:cNvPr id="34" name="Rectangle 33">
                <a:extLst>
                  <a:ext uri="{FF2B5EF4-FFF2-40B4-BE49-F238E27FC236}">
                    <a16:creationId xmlns:a16="http://schemas.microsoft.com/office/drawing/2014/main" id="{18CE513E-A8A4-A6FD-6E68-2CBA964BAB65}"/>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0" name="Group 29">
              <a:extLst>
                <a:ext uri="{FF2B5EF4-FFF2-40B4-BE49-F238E27FC236}">
                  <a16:creationId xmlns:a16="http://schemas.microsoft.com/office/drawing/2014/main" id="{70C4C2AD-78C7-1856-A664-302CF0042E0A}"/>
                </a:ext>
              </a:extLst>
            </p:cNvPr>
            <p:cNvGrpSpPr/>
            <p:nvPr/>
          </p:nvGrpSpPr>
          <p:grpSpPr>
            <a:xfrm>
              <a:off x="11325415" y="762701"/>
              <a:ext cx="182192" cy="634674"/>
              <a:chOff x="2121762" y="2323619"/>
              <a:chExt cx="200378" cy="825210"/>
            </a:xfrm>
          </p:grpSpPr>
          <p:sp>
            <p:nvSpPr>
              <p:cNvPr id="31" name="Isosceles Triangle 30">
                <a:extLst>
                  <a:ext uri="{FF2B5EF4-FFF2-40B4-BE49-F238E27FC236}">
                    <a16:creationId xmlns:a16="http://schemas.microsoft.com/office/drawing/2014/main" id="{94115B84-530A-0C5A-CBDE-021A361C15F4}"/>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2" name="Rectangle 31">
                <a:extLst>
                  <a:ext uri="{FF2B5EF4-FFF2-40B4-BE49-F238E27FC236}">
                    <a16:creationId xmlns:a16="http://schemas.microsoft.com/office/drawing/2014/main" id="{10B9CF9C-360D-C22C-84D4-59D85A76D6B1}"/>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35" name="Speech Bubble: Rectangle with Corners Rounded 34">
            <a:extLst>
              <a:ext uri="{FF2B5EF4-FFF2-40B4-BE49-F238E27FC236}">
                <a16:creationId xmlns:a16="http://schemas.microsoft.com/office/drawing/2014/main" id="{50EBBD38-4EE2-16E9-2D3D-5773A86CFB84}"/>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ar-SA" sz="2800" dirty="0">
                <a:solidFill>
                  <a:schemeClr val="tx1"/>
                </a:solidFill>
                <a:latin typeface="Calibri" panose="020F0502020204030204" pitchFamily="34" charset="0"/>
                <a:ea typeface="Calibri" panose="020F0502020204030204" pitchFamily="34" charset="0"/>
                <a:cs typeface="Calibri" panose="020F0502020204030204" pitchFamily="34" charset="0"/>
              </a:rPr>
              <a:t>الإغلاق</a:t>
            </a:r>
            <a:endPar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36" name="Speech Bubble: Rectangle with Corners Rounded 35">
            <a:extLst>
              <a:ext uri="{FF2B5EF4-FFF2-40B4-BE49-F238E27FC236}">
                <a16:creationId xmlns:a16="http://schemas.microsoft.com/office/drawing/2014/main" id="{8DB948E7-BB56-404E-92A1-99D17FBA5DB5}"/>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ar-SA" sz="2800" dirty="0">
                <a:solidFill>
                  <a:schemeClr val="tx1"/>
                </a:solidFill>
                <a:latin typeface="Calibri" panose="020F0502020204030204" pitchFamily="34" charset="0"/>
                <a:ea typeface="Calibri" panose="020F0502020204030204" pitchFamily="34" charset="0"/>
                <a:cs typeface="Calibri" panose="020F0502020204030204" pitchFamily="34" charset="0"/>
              </a:rPr>
              <a:t>التأمل و التعليقات</a:t>
            </a:r>
            <a:endPar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37" name="Speech Bubble: Rectangle with Corners Rounded 36">
            <a:extLst>
              <a:ext uri="{FF2B5EF4-FFF2-40B4-BE49-F238E27FC236}">
                <a16:creationId xmlns:a16="http://schemas.microsoft.com/office/drawing/2014/main" id="{22212E3D-9EE6-9BCD-D490-73B217C97DB4}"/>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en-GB" sz="2800" dirty="0" err="1">
                <a:solidFill>
                  <a:schemeClr val="tx1"/>
                </a:solidFill>
                <a:latin typeface="Calibri" panose="020F0502020204030204" pitchFamily="34" charset="0"/>
                <a:ea typeface="Calibri" panose="020F0502020204030204" pitchFamily="34" charset="0"/>
                <a:cs typeface="Calibri" panose="020F0502020204030204" pitchFamily="34" charset="0"/>
              </a:rPr>
              <a:t>مراجعة</a:t>
            </a:r>
            <a:r>
              <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ea typeface="Calibri" panose="020F0502020204030204" pitchFamily="34" charset="0"/>
                <a:cs typeface="Calibri" panose="020F0502020204030204" pitchFamily="34" charset="0"/>
              </a:rPr>
              <a:t>أهداف</a:t>
            </a:r>
            <a:r>
              <a:rPr lang="en-GB" sz="28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ea typeface="Calibri" panose="020F0502020204030204" pitchFamily="34" charset="0"/>
                <a:cs typeface="Calibri" panose="020F0502020204030204" pitchFamily="34" charset="0"/>
              </a:rPr>
              <a:t>التعلم</a:t>
            </a:r>
            <a:endParaRPr lang="en-US"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73689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3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156995"/>
              </a:buClr>
              <a:buSzPts val="3200"/>
              <a:buFont typeface="Arial"/>
              <a:buNone/>
            </a:pPr>
            <a:r>
              <a:rPr lang="ar-SA" dirty="0">
                <a:latin typeface="Calibri" panose="020F0502020204030204" pitchFamily="34" charset="0"/>
                <a:cs typeface="Calibri" panose="020F0502020204030204" pitchFamily="34" charset="0"/>
              </a:rPr>
              <a:t>ال</a:t>
            </a:r>
            <a:r>
              <a:rPr lang="en-GB" dirty="0" err="1">
                <a:latin typeface="Calibri" panose="020F0502020204030204" pitchFamily="34" charset="0"/>
                <a:cs typeface="Calibri" panose="020F0502020204030204" pitchFamily="34" charset="0"/>
              </a:rPr>
              <a:t>رعاية</a:t>
            </a:r>
            <a:r>
              <a:rPr lang="en-GB"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a:t>
            </a:r>
            <a:r>
              <a:rPr lang="en-GB" dirty="0" err="1">
                <a:latin typeface="Calibri" panose="020F0502020204030204" pitchFamily="34" charset="0"/>
                <a:cs typeface="Calibri" panose="020F0502020204030204" pitchFamily="34" charset="0"/>
              </a:rPr>
              <a:t>ذاتية</a:t>
            </a:r>
            <a:endParaRPr dirty="0">
              <a:latin typeface="Calibri" panose="020F0502020204030204" pitchFamily="34" charset="0"/>
              <a:cs typeface="Calibri" panose="020F0502020204030204" pitchFamily="34" charset="0"/>
            </a:endParaRPr>
          </a:p>
        </p:txBody>
      </p:sp>
      <p:sp>
        <p:nvSpPr>
          <p:cNvPr id="735" name="Google Shape;735;p31"/>
          <p:cNvSpPr txBox="1"/>
          <p:nvPr/>
        </p:nvSpPr>
        <p:spPr>
          <a:xfrm>
            <a:off x="8647545" y="3437143"/>
            <a:ext cx="2072639" cy="428259"/>
          </a:xfrm>
          <a:prstGeom prst="rect">
            <a:avLst/>
          </a:prstGeom>
          <a:noFill/>
          <a:ln>
            <a:noFill/>
          </a:ln>
        </p:spPr>
        <p:txBody>
          <a:bodyPr spcFirstLastPara="1" wrap="square" lIns="91425" tIns="45700" rIns="91425" bIns="45700" anchor="t" anchorCtr="0">
            <a:spAutoFit/>
          </a:bodyPr>
          <a:lstStyle/>
          <a:p>
            <a:pPr marL="0" marR="0" lvl="0" indent="0" algn="ctr" rtl="1">
              <a:lnSpc>
                <a:spcPct val="107000"/>
              </a:lnSpc>
              <a:spcBef>
                <a:spcPts val="0"/>
              </a:spcBef>
              <a:spcAft>
                <a:spcPts val="0"/>
              </a:spcAft>
              <a:buNone/>
            </a:pPr>
            <a:r>
              <a:rPr lang="en-GB" sz="2200" b="1" dirty="0">
                <a:solidFill>
                  <a:schemeClr val="lt1"/>
                </a:solidFill>
                <a:latin typeface="Helvetica Neue"/>
                <a:ea typeface="Helvetica Neue"/>
                <a:cs typeface="Helvetica Neue"/>
                <a:sym typeface="Helvetica Neue"/>
              </a:rPr>
              <a:t>إغلاق</a:t>
            </a:r>
            <a:endParaRPr dirty="0"/>
          </a:p>
        </p:txBody>
      </p:sp>
      <p:sp>
        <p:nvSpPr>
          <p:cNvPr id="6" name="Heart 5">
            <a:extLst>
              <a:ext uri="{FF2B5EF4-FFF2-40B4-BE49-F238E27FC236}">
                <a16:creationId xmlns:a16="http://schemas.microsoft.com/office/drawing/2014/main" id="{66306EDE-FCAC-91ED-7F5C-B86E91BD094D}"/>
              </a:ext>
            </a:extLst>
          </p:cNvPr>
          <p:cNvSpPr/>
          <p:nvPr/>
        </p:nvSpPr>
        <p:spPr>
          <a:xfrm>
            <a:off x="4674820" y="2453495"/>
            <a:ext cx="2842360" cy="2539419"/>
          </a:xfrm>
          <a:prstGeom prst="hear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Block Arc 6">
            <a:extLst>
              <a:ext uri="{FF2B5EF4-FFF2-40B4-BE49-F238E27FC236}">
                <a16:creationId xmlns:a16="http://schemas.microsoft.com/office/drawing/2014/main" id="{3C562D3D-F1D2-0719-8482-2D68B7EEA790}"/>
              </a:ext>
            </a:extLst>
          </p:cNvPr>
          <p:cNvSpPr/>
          <p:nvPr/>
        </p:nvSpPr>
        <p:spPr>
          <a:xfrm rot="10800000">
            <a:off x="5628782" y="3499014"/>
            <a:ext cx="934434" cy="752350"/>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spTree>
    <p:extLst>
      <p:ext uri="{BB962C8B-B14F-4D97-AF65-F5344CB8AC3E}">
        <p14:creationId xmlns:p14="http://schemas.microsoft.com/office/powerpoint/2010/main" val="1701516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3005E-F3FD-FCFE-EDBF-9880C8B8DEB1}"/>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مراجعة</a:t>
            </a:r>
            <a:endParaRPr lang="en-BE" dirty="0">
              <a:latin typeface="Calibri" panose="020F0502020204030204" pitchFamily="34" charset="0"/>
              <a:cs typeface="Calibri" panose="020F0502020204030204" pitchFamily="34" charset="0"/>
            </a:endParaRPr>
          </a:p>
        </p:txBody>
      </p:sp>
      <p:grpSp>
        <p:nvGrpSpPr>
          <p:cNvPr id="37" name="Group 36">
            <a:extLst>
              <a:ext uri="{FF2B5EF4-FFF2-40B4-BE49-F238E27FC236}">
                <a16:creationId xmlns:a16="http://schemas.microsoft.com/office/drawing/2014/main" id="{EAB2F7D0-12E0-5EFC-48F2-947B55F28904}"/>
              </a:ext>
            </a:extLst>
          </p:cNvPr>
          <p:cNvGrpSpPr/>
          <p:nvPr/>
        </p:nvGrpSpPr>
        <p:grpSpPr>
          <a:xfrm>
            <a:off x="10228983" y="337468"/>
            <a:ext cx="1587872" cy="1368854"/>
            <a:chOff x="10228983" y="337468"/>
            <a:chExt cx="1587872" cy="1368854"/>
          </a:xfrm>
        </p:grpSpPr>
        <p:sp>
          <p:nvSpPr>
            <p:cNvPr id="38" name="Hexagon 37">
              <a:extLst>
                <a:ext uri="{FF2B5EF4-FFF2-40B4-BE49-F238E27FC236}">
                  <a16:creationId xmlns:a16="http://schemas.microsoft.com/office/drawing/2014/main" id="{008EE2C3-6B58-ED62-A13A-F0606B1F7402}"/>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39" name="Group 38">
              <a:extLst>
                <a:ext uri="{FF2B5EF4-FFF2-40B4-BE49-F238E27FC236}">
                  <a16:creationId xmlns:a16="http://schemas.microsoft.com/office/drawing/2014/main" id="{BB707BE2-4E0D-B86D-3E0D-E3AA535AB461}"/>
                </a:ext>
              </a:extLst>
            </p:cNvPr>
            <p:cNvGrpSpPr/>
            <p:nvPr/>
          </p:nvGrpSpPr>
          <p:grpSpPr>
            <a:xfrm>
              <a:off x="10621771" y="762700"/>
              <a:ext cx="562136" cy="634675"/>
              <a:chOff x="760175" y="830142"/>
              <a:chExt cx="867619" cy="979579"/>
            </a:xfrm>
          </p:grpSpPr>
          <p:sp>
            <p:nvSpPr>
              <p:cNvPr id="43" name="Rectangle 42">
                <a:extLst>
                  <a:ext uri="{FF2B5EF4-FFF2-40B4-BE49-F238E27FC236}">
                    <a16:creationId xmlns:a16="http://schemas.microsoft.com/office/drawing/2014/main" id="{B7EB0F67-B901-A02F-8511-30F611DEAEB1}"/>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٥٩</a:t>
                </a:r>
                <a:endParaRPr lang="en-CA" b="1" dirty="0">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C9D8D91C-6F66-FD87-98B0-29C07BC5ED72}"/>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40" name="Group 39">
              <a:extLst>
                <a:ext uri="{FF2B5EF4-FFF2-40B4-BE49-F238E27FC236}">
                  <a16:creationId xmlns:a16="http://schemas.microsoft.com/office/drawing/2014/main" id="{138E3663-2651-C74D-593E-95DA34A9038E}"/>
                </a:ext>
              </a:extLst>
            </p:cNvPr>
            <p:cNvGrpSpPr/>
            <p:nvPr/>
          </p:nvGrpSpPr>
          <p:grpSpPr>
            <a:xfrm>
              <a:off x="11325415" y="762701"/>
              <a:ext cx="182192" cy="634674"/>
              <a:chOff x="2121762" y="2323619"/>
              <a:chExt cx="200378" cy="825210"/>
            </a:xfrm>
          </p:grpSpPr>
          <p:sp>
            <p:nvSpPr>
              <p:cNvPr id="41" name="Isosceles Triangle 40">
                <a:extLst>
                  <a:ext uri="{FF2B5EF4-FFF2-40B4-BE49-F238E27FC236}">
                    <a16:creationId xmlns:a16="http://schemas.microsoft.com/office/drawing/2014/main" id="{96CA17BD-93BF-91D2-E1E5-F74D4831D0ED}"/>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42" name="Rectangle 41">
                <a:extLst>
                  <a:ext uri="{FF2B5EF4-FFF2-40B4-BE49-F238E27FC236}">
                    <a16:creationId xmlns:a16="http://schemas.microsoft.com/office/drawing/2014/main" id="{453D255A-CAFD-D89F-A9BF-92D52971C6DC}"/>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45" name="Group 44">
            <a:extLst>
              <a:ext uri="{FF2B5EF4-FFF2-40B4-BE49-F238E27FC236}">
                <a16:creationId xmlns:a16="http://schemas.microsoft.com/office/drawing/2014/main" id="{A598DD43-5E5A-C663-9E08-2E6C731FEA6D}"/>
              </a:ext>
            </a:extLst>
          </p:cNvPr>
          <p:cNvGrpSpPr/>
          <p:nvPr/>
        </p:nvGrpSpPr>
        <p:grpSpPr>
          <a:xfrm>
            <a:off x="8046951" y="2421574"/>
            <a:ext cx="3052222" cy="2014851"/>
            <a:chOff x="1117849" y="1088408"/>
            <a:chExt cx="1615810" cy="1066638"/>
          </a:xfrm>
        </p:grpSpPr>
        <p:sp>
          <p:nvSpPr>
            <p:cNvPr id="46" name="Oval 45">
              <a:extLst>
                <a:ext uri="{FF2B5EF4-FFF2-40B4-BE49-F238E27FC236}">
                  <a16:creationId xmlns:a16="http://schemas.microsoft.com/office/drawing/2014/main" id="{2E84046B-4AE0-E984-9E7F-4F8DBCE20DEE}"/>
                </a:ext>
              </a:extLst>
            </p:cNvPr>
            <p:cNvSpPr/>
            <p:nvPr/>
          </p:nvSpPr>
          <p:spPr>
            <a:xfrm>
              <a:off x="1117849" y="1247976"/>
              <a:ext cx="868969" cy="86896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47" name="Isosceles Triangle 46">
              <a:extLst>
                <a:ext uri="{FF2B5EF4-FFF2-40B4-BE49-F238E27FC236}">
                  <a16:creationId xmlns:a16="http://schemas.microsoft.com/office/drawing/2014/main" id="{BA3B7EE5-1093-C659-A15B-DC2CF58A80DB}"/>
                </a:ext>
              </a:extLst>
            </p:cNvPr>
            <p:cNvSpPr/>
            <p:nvPr/>
          </p:nvSpPr>
          <p:spPr>
            <a:xfrm rot="16920400">
              <a:off x="1744786" y="1658267"/>
              <a:ext cx="276225" cy="4022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48" name="Arc 47">
              <a:extLst>
                <a:ext uri="{FF2B5EF4-FFF2-40B4-BE49-F238E27FC236}">
                  <a16:creationId xmlns:a16="http://schemas.microsoft.com/office/drawing/2014/main" id="{217CFA7F-5CE4-2E51-E628-7E5FB07F8C2A}"/>
                </a:ext>
              </a:extLst>
            </p:cNvPr>
            <p:cNvSpPr/>
            <p:nvPr/>
          </p:nvSpPr>
          <p:spPr>
            <a:xfrm>
              <a:off x="1752136" y="1088408"/>
              <a:ext cx="810768" cy="810768"/>
            </a:xfrm>
            <a:prstGeom prst="arc">
              <a:avLst>
                <a:gd name="adj1" fmla="val 2568393"/>
                <a:gd name="adj2" fmla="val 6686864"/>
              </a:avLst>
            </a:prstGeom>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49" name="Arc 48">
              <a:extLst>
                <a:ext uri="{FF2B5EF4-FFF2-40B4-BE49-F238E27FC236}">
                  <a16:creationId xmlns:a16="http://schemas.microsoft.com/office/drawing/2014/main" id="{0DBE36B0-7326-D301-DF24-4C68076B036E}"/>
                </a:ext>
              </a:extLst>
            </p:cNvPr>
            <p:cNvSpPr/>
            <p:nvPr/>
          </p:nvSpPr>
          <p:spPr>
            <a:xfrm>
              <a:off x="1922891" y="1344278"/>
              <a:ext cx="810768" cy="810768"/>
            </a:xfrm>
            <a:prstGeom prst="arc">
              <a:avLst>
                <a:gd name="adj1" fmla="val 3433714"/>
                <a:gd name="adj2" fmla="val 8630925"/>
              </a:avLst>
            </a:prstGeom>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50" name="Group 49">
            <a:extLst>
              <a:ext uri="{FF2B5EF4-FFF2-40B4-BE49-F238E27FC236}">
                <a16:creationId xmlns:a16="http://schemas.microsoft.com/office/drawing/2014/main" id="{9E079E73-FE41-A037-09D4-746E675E2962}"/>
              </a:ext>
            </a:extLst>
          </p:cNvPr>
          <p:cNvGrpSpPr/>
          <p:nvPr/>
        </p:nvGrpSpPr>
        <p:grpSpPr>
          <a:xfrm>
            <a:off x="3301565" y="2421574"/>
            <a:ext cx="3409348" cy="1967553"/>
            <a:chOff x="461917" y="4156886"/>
            <a:chExt cx="1837692" cy="1060542"/>
          </a:xfrm>
          <a:solidFill>
            <a:schemeClr val="accent4">
              <a:lumMod val="60000"/>
              <a:lumOff val="40000"/>
            </a:schemeClr>
          </a:solidFill>
        </p:grpSpPr>
        <p:sp>
          <p:nvSpPr>
            <p:cNvPr id="51" name="Oval 50">
              <a:extLst>
                <a:ext uri="{FF2B5EF4-FFF2-40B4-BE49-F238E27FC236}">
                  <a16:creationId xmlns:a16="http://schemas.microsoft.com/office/drawing/2014/main" id="{476313C7-7157-5F0D-3D62-506A2C4E5286}"/>
                </a:ext>
              </a:extLst>
            </p:cNvPr>
            <p:cNvSpPr/>
            <p:nvPr/>
          </p:nvSpPr>
          <p:spPr>
            <a:xfrm>
              <a:off x="1367458" y="4339072"/>
              <a:ext cx="868969" cy="868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2" name="Oval 51">
              <a:extLst>
                <a:ext uri="{FF2B5EF4-FFF2-40B4-BE49-F238E27FC236}">
                  <a16:creationId xmlns:a16="http://schemas.microsoft.com/office/drawing/2014/main" id="{634132FA-364F-9B5F-C2F1-E459A8391638}"/>
                </a:ext>
              </a:extLst>
            </p:cNvPr>
            <p:cNvSpPr/>
            <p:nvPr/>
          </p:nvSpPr>
          <p:spPr>
            <a:xfrm>
              <a:off x="130427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3" name="Oval 52">
              <a:extLst>
                <a:ext uri="{FF2B5EF4-FFF2-40B4-BE49-F238E27FC236}">
                  <a16:creationId xmlns:a16="http://schemas.microsoft.com/office/drawing/2014/main" id="{7CB780DA-41A4-57F6-3B76-03298B19F117}"/>
                </a:ext>
              </a:extLst>
            </p:cNvPr>
            <p:cNvSpPr/>
            <p:nvPr/>
          </p:nvSpPr>
          <p:spPr>
            <a:xfrm>
              <a:off x="215651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4" name="Arc 53">
              <a:extLst>
                <a:ext uri="{FF2B5EF4-FFF2-40B4-BE49-F238E27FC236}">
                  <a16:creationId xmlns:a16="http://schemas.microsoft.com/office/drawing/2014/main" id="{D271CF82-8A60-F7BF-D407-CD7A691BA466}"/>
                </a:ext>
              </a:extLst>
            </p:cNvPr>
            <p:cNvSpPr/>
            <p:nvPr/>
          </p:nvSpPr>
          <p:spPr>
            <a:xfrm>
              <a:off x="525099" y="4156886"/>
              <a:ext cx="810768" cy="810768"/>
            </a:xfrm>
            <a:prstGeom prst="arc">
              <a:avLst>
                <a:gd name="adj1" fmla="val 2568393"/>
                <a:gd name="adj2" fmla="val 6686864"/>
              </a:avLst>
            </a:prstGeom>
            <a:noFill/>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5" name="Arc 54">
              <a:extLst>
                <a:ext uri="{FF2B5EF4-FFF2-40B4-BE49-F238E27FC236}">
                  <a16:creationId xmlns:a16="http://schemas.microsoft.com/office/drawing/2014/main" id="{60A89F1A-EB4A-085C-BE39-ED70DE7EA95A}"/>
                </a:ext>
              </a:extLst>
            </p:cNvPr>
            <p:cNvSpPr/>
            <p:nvPr/>
          </p:nvSpPr>
          <p:spPr>
            <a:xfrm>
              <a:off x="461917" y="4406660"/>
              <a:ext cx="810768" cy="810768"/>
            </a:xfrm>
            <a:prstGeom prst="arc">
              <a:avLst>
                <a:gd name="adj1" fmla="val 909026"/>
                <a:gd name="adj2" fmla="val 4616107"/>
              </a:avLst>
            </a:prstGeom>
            <a:noFill/>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56" name="Group 55">
            <a:extLst>
              <a:ext uri="{FF2B5EF4-FFF2-40B4-BE49-F238E27FC236}">
                <a16:creationId xmlns:a16="http://schemas.microsoft.com/office/drawing/2014/main" id="{D4B92AA2-95BC-DED1-8CB6-55E94DA8557A}"/>
              </a:ext>
            </a:extLst>
          </p:cNvPr>
          <p:cNvGrpSpPr/>
          <p:nvPr/>
        </p:nvGrpSpPr>
        <p:grpSpPr>
          <a:xfrm>
            <a:off x="1585266" y="2701663"/>
            <a:ext cx="1715328" cy="1639695"/>
            <a:chOff x="4298290" y="1721054"/>
            <a:chExt cx="2660325" cy="2713796"/>
          </a:xfrm>
        </p:grpSpPr>
        <p:sp>
          <p:nvSpPr>
            <p:cNvPr id="57" name="Oval 56">
              <a:extLst>
                <a:ext uri="{FF2B5EF4-FFF2-40B4-BE49-F238E27FC236}">
                  <a16:creationId xmlns:a16="http://schemas.microsoft.com/office/drawing/2014/main" id="{81B4D07D-3C73-05FC-ACAF-2A57F584982A}"/>
                </a:ext>
              </a:extLst>
            </p:cNvPr>
            <p:cNvSpPr/>
            <p:nvPr/>
          </p:nvSpPr>
          <p:spPr>
            <a:xfrm>
              <a:off x="4298290" y="1721054"/>
              <a:ext cx="2660325" cy="271379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8" name="Oval 57">
              <a:extLst>
                <a:ext uri="{FF2B5EF4-FFF2-40B4-BE49-F238E27FC236}">
                  <a16:creationId xmlns:a16="http://schemas.microsoft.com/office/drawing/2014/main" id="{073529F5-5F31-BA96-3C79-7949C0553F8B}"/>
                </a:ext>
              </a:extLst>
            </p:cNvPr>
            <p:cNvSpPr/>
            <p:nvPr/>
          </p:nvSpPr>
          <p:spPr>
            <a:xfrm>
              <a:off x="5901426"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59" name="Flowchart: Terminator 58">
              <a:extLst>
                <a:ext uri="{FF2B5EF4-FFF2-40B4-BE49-F238E27FC236}">
                  <a16:creationId xmlns:a16="http://schemas.microsoft.com/office/drawing/2014/main" id="{C9786A3E-99E7-CC09-38F1-5F6370EC63AD}"/>
                </a:ext>
              </a:extLst>
            </p:cNvPr>
            <p:cNvSpPr/>
            <p:nvPr/>
          </p:nvSpPr>
          <p:spPr>
            <a:xfrm rot="20444634">
              <a:off x="4691435" y="2919365"/>
              <a:ext cx="657226" cy="17433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60" name="Flowchart: Terminator 59">
              <a:extLst>
                <a:ext uri="{FF2B5EF4-FFF2-40B4-BE49-F238E27FC236}">
                  <a16:creationId xmlns:a16="http://schemas.microsoft.com/office/drawing/2014/main" id="{8D5606F0-2C39-2FC4-F38C-9D175BA03A47}"/>
                </a:ext>
              </a:extLst>
            </p:cNvPr>
            <p:cNvSpPr/>
            <p:nvPr/>
          </p:nvSpPr>
          <p:spPr>
            <a:xfrm rot="1164778">
              <a:off x="5876801" y="2919910"/>
              <a:ext cx="657226" cy="182221"/>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61" name="Oval 60">
              <a:extLst>
                <a:ext uri="{FF2B5EF4-FFF2-40B4-BE49-F238E27FC236}">
                  <a16:creationId xmlns:a16="http://schemas.microsoft.com/office/drawing/2014/main" id="{8B73E512-3781-58FC-94CA-F881CB45E318}"/>
                </a:ext>
              </a:extLst>
            </p:cNvPr>
            <p:cNvSpPr/>
            <p:nvPr/>
          </p:nvSpPr>
          <p:spPr>
            <a:xfrm>
              <a:off x="5043683"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063530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76" name="TextBox 75">
            <a:extLst>
              <a:ext uri="{FF2B5EF4-FFF2-40B4-BE49-F238E27FC236}">
                <a16:creationId xmlns:a16="http://schemas.microsoft.com/office/drawing/2014/main" id="{59AD579E-F259-4576-99FA-4DBE2359AF3E}"/>
              </a:ext>
            </a:extLst>
          </p:cNvPr>
          <p:cNvSpPr txBox="1"/>
          <p:nvPr/>
        </p:nvSpPr>
        <p:spPr>
          <a:xfrm>
            <a:off x="8559745" y="2804819"/>
            <a:ext cx="2862562" cy="336631"/>
          </a:xfrm>
          <a:prstGeom prst="rect">
            <a:avLst/>
          </a:prstGeom>
          <a:noFill/>
        </p:spPr>
        <p:txBody>
          <a:bodyPr wrap="square" lIns="91440" tIns="45720" rIns="91440" bIns="45720" anchor="t">
            <a:spAutoFit/>
          </a:bodyPr>
          <a:lstStyle/>
          <a:p>
            <a:pPr algn="r" rtl="1">
              <a:lnSpc>
                <a:spcPct val="107000"/>
              </a:lnSpc>
            </a:pPr>
            <a:endParaRPr lang="en-US" sz="1600"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Title 72">
            <a:extLst>
              <a:ext uri="{FF2B5EF4-FFF2-40B4-BE49-F238E27FC236}">
                <a16:creationId xmlns:a16="http://schemas.microsoft.com/office/drawing/2014/main" id="{ABF1BE83-3A9F-7E78-0589-A58EBB64CF76}"/>
              </a:ext>
            </a:extLst>
          </p:cNvPr>
          <p:cNvSpPr txBox="1">
            <a:spLocks/>
          </p:cNvSpPr>
          <p:nvPr/>
        </p:nvSpPr>
        <p:spPr>
          <a:xfrm>
            <a:off x="893662" y="1935804"/>
            <a:ext cx="10126172" cy="2659911"/>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3000" b="1" dirty="0" err="1">
                <a:solidFill>
                  <a:schemeClr val="bg1"/>
                </a:solidFill>
                <a:latin typeface="Calibri" panose="020F0502020204030204" pitchFamily="34" charset="0"/>
                <a:cs typeface="Calibri" panose="020F0502020204030204" pitchFamily="34" charset="0"/>
              </a:rPr>
              <a:t>الجلسة</a:t>
            </a:r>
            <a:r>
              <a:rPr lang="en-CA" sz="3000" b="1" dirty="0">
                <a:solidFill>
                  <a:schemeClr val="bg1"/>
                </a:solidFill>
                <a:latin typeface="Calibri" panose="020F0502020204030204" pitchFamily="34" charset="0"/>
                <a:cs typeface="Calibri" panose="020F0502020204030204" pitchFamily="34" charset="0"/>
              </a:rPr>
              <a:t> </a:t>
            </a:r>
            <a:r>
              <a:rPr lang="ar-SA" sz="3000" b="1" dirty="0">
                <a:solidFill>
                  <a:schemeClr val="bg1"/>
                </a:solidFill>
                <a:latin typeface="Calibri" panose="020F0502020204030204" pitchFamily="34" charset="0"/>
                <a:cs typeface="Calibri" panose="020F0502020204030204" pitchFamily="34" charset="0"/>
              </a:rPr>
              <a:t>٢</a:t>
            </a:r>
            <a:endParaRPr lang="en-CA" sz="3000" b="1" dirty="0">
              <a:solidFill>
                <a:schemeClr val="bg1"/>
              </a:solidFill>
              <a:latin typeface="Calibri" panose="020F0502020204030204" pitchFamily="34" charset="0"/>
              <a:cs typeface="Calibri" panose="020F0502020204030204" pitchFamily="34" charset="0"/>
            </a:endParaRPr>
          </a:p>
          <a:p>
            <a:pPr algn="r" rtl="1"/>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ماذا نعني </a:t>
            </a:r>
            <a:r>
              <a:rPr lang="en-US" sz="5400" b="1" dirty="0" err="1">
                <a:solidFill>
                  <a:schemeClr val="bg1"/>
                </a:solidFill>
                <a:latin typeface="Calibri" panose="020F0502020204030204" pitchFamily="34" charset="0"/>
                <a:cs typeface="Calibri" panose="020F0502020204030204" pitchFamily="34" charset="0"/>
              </a:rPr>
              <a:t>بالصحة</a:t>
            </a:r>
            <a:r>
              <a:rPr lang="en-US" sz="5400" b="1" dirty="0">
                <a:solidFill>
                  <a:schemeClr val="bg1"/>
                </a:solidFill>
                <a:latin typeface="Calibri" panose="020F0502020204030204" pitchFamily="34" charset="0"/>
                <a:cs typeface="Calibri" panose="020F0502020204030204" pitchFamily="34" charset="0"/>
              </a:rPr>
              <a:t> </a:t>
            </a:r>
            <a:r>
              <a:rPr lang="en-US" sz="5400" b="1" dirty="0" err="1">
                <a:solidFill>
                  <a:schemeClr val="bg1"/>
                </a:solidFill>
                <a:latin typeface="Calibri" panose="020F0502020204030204" pitchFamily="34" charset="0"/>
                <a:cs typeface="Calibri" panose="020F0502020204030204" pitchFamily="34" charset="0"/>
              </a:rPr>
              <a:t>ال</a:t>
            </a:r>
            <a:r>
              <a:rPr lang="ar-SA" sz="5400" b="1" dirty="0">
                <a:solidFill>
                  <a:schemeClr val="bg1"/>
                </a:solidFill>
                <a:latin typeface="Calibri" panose="020F0502020204030204" pitchFamily="34" charset="0"/>
                <a:cs typeface="Calibri" panose="020F0502020204030204" pitchFamily="34" charset="0"/>
              </a:rPr>
              <a:t>نفسية</a:t>
            </a:r>
            <a:r>
              <a:rPr lang="en-US" sz="5400" b="1" dirty="0">
                <a:solidFill>
                  <a:schemeClr val="bg1"/>
                </a:solidFill>
                <a:latin typeface="Calibri" panose="020F0502020204030204" pitchFamily="34" charset="0"/>
                <a:cs typeface="Calibri" panose="020F0502020204030204" pitchFamily="34" charset="0"/>
              </a:rPr>
              <a:t> والرفاه النفسي الاجتماعي؟</a:t>
            </a:r>
          </a:p>
        </p:txBody>
      </p:sp>
    </p:spTree>
    <p:extLst>
      <p:ext uri="{BB962C8B-B14F-4D97-AF65-F5344CB8AC3E}">
        <p14:creationId xmlns:p14="http://schemas.microsoft.com/office/powerpoint/2010/main" val="3431166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4907FA-9916-550D-EA39-E3E3AF4C4F45}"/>
              </a:ext>
            </a:extLst>
          </p:cNvPr>
          <p:cNvSpPr>
            <a:spLocks noGrp="1"/>
          </p:cNvSpPr>
          <p:nvPr>
            <p:ph type="title"/>
          </p:nvPr>
        </p:nvSpPr>
        <p:spPr/>
        <p:txBody>
          <a:bodyPr/>
          <a:lstStyle/>
          <a:p>
            <a:pPr rtl="1"/>
            <a:r>
              <a:rPr lang="en-GB" dirty="0" err="1">
                <a:latin typeface="Calibri" panose="020F0502020204030204" pitchFamily="34" charset="0"/>
                <a:cs typeface="Calibri" panose="020F0502020204030204" pitchFamily="34" charset="0"/>
              </a:rPr>
              <a:t>سحابة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كلمات</a:t>
            </a:r>
            <a:r>
              <a:rPr lang="ar-SA" dirty="0">
                <a:latin typeface="Calibri" panose="020F0502020204030204" pitchFamily="34" charset="0"/>
                <a:cs typeface="Calibri" panose="020F0502020204030204" pitchFamily="34" charset="0"/>
              </a:rPr>
              <a:t> عن</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الصحة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نفسية</a:t>
            </a:r>
            <a:endParaRPr lang="en-BE"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7E5AD63C-26CD-8BBB-A466-1D5C3103F1F7}"/>
              </a:ext>
            </a:extLst>
          </p:cNvPr>
          <p:cNvGrpSpPr/>
          <p:nvPr/>
        </p:nvGrpSpPr>
        <p:grpSpPr>
          <a:xfrm>
            <a:off x="1617633" y="1488984"/>
            <a:ext cx="9393268" cy="4603927"/>
            <a:chOff x="1153159" y="1447800"/>
            <a:chExt cx="10167763" cy="4983531"/>
          </a:xfrm>
          <a:solidFill>
            <a:schemeClr val="accent4">
              <a:lumMod val="60000"/>
              <a:lumOff val="40000"/>
            </a:schemeClr>
          </a:solidFill>
        </p:grpSpPr>
        <p:sp>
          <p:nvSpPr>
            <p:cNvPr id="5" name="Oval 4">
              <a:extLst>
                <a:ext uri="{FF2B5EF4-FFF2-40B4-BE49-F238E27FC236}">
                  <a16:creationId xmlns:a16="http://schemas.microsoft.com/office/drawing/2014/main" id="{EA3D5CE2-B95D-29C8-64B3-2A3E5D71EE80}"/>
                </a:ext>
              </a:extLst>
            </p:cNvPr>
            <p:cNvSpPr/>
            <p:nvPr/>
          </p:nvSpPr>
          <p:spPr>
            <a:xfrm>
              <a:off x="3230880" y="2394604"/>
              <a:ext cx="1320800" cy="1320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 name="Oval 5">
              <a:extLst>
                <a:ext uri="{FF2B5EF4-FFF2-40B4-BE49-F238E27FC236}">
                  <a16:creationId xmlns:a16="http://schemas.microsoft.com/office/drawing/2014/main" id="{1B97E294-61AD-6EA4-C08D-117BBA3DC955}"/>
                </a:ext>
              </a:extLst>
            </p:cNvPr>
            <p:cNvSpPr/>
            <p:nvPr/>
          </p:nvSpPr>
          <p:spPr>
            <a:xfrm>
              <a:off x="4104639" y="1654745"/>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Oval 6">
              <a:extLst>
                <a:ext uri="{FF2B5EF4-FFF2-40B4-BE49-F238E27FC236}">
                  <a16:creationId xmlns:a16="http://schemas.microsoft.com/office/drawing/2014/main" id="{740C41B8-E592-57DB-26D2-DE387569AFE0}"/>
                </a:ext>
              </a:extLst>
            </p:cNvPr>
            <p:cNvSpPr/>
            <p:nvPr/>
          </p:nvSpPr>
          <p:spPr>
            <a:xfrm>
              <a:off x="5273040" y="1447800"/>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Oval 7">
              <a:extLst>
                <a:ext uri="{FF2B5EF4-FFF2-40B4-BE49-F238E27FC236}">
                  <a16:creationId xmlns:a16="http://schemas.microsoft.com/office/drawing/2014/main" id="{80265DE4-B3C1-41B1-65EA-6FD25E6D174F}"/>
                </a:ext>
              </a:extLst>
            </p:cNvPr>
            <p:cNvSpPr/>
            <p:nvPr/>
          </p:nvSpPr>
          <p:spPr>
            <a:xfrm>
              <a:off x="1153159" y="2140014"/>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Oval 8">
              <a:extLst>
                <a:ext uri="{FF2B5EF4-FFF2-40B4-BE49-F238E27FC236}">
                  <a16:creationId xmlns:a16="http://schemas.microsoft.com/office/drawing/2014/main" id="{8A356D67-7DD9-18AC-935E-FECB3FAB054F}"/>
                </a:ext>
              </a:extLst>
            </p:cNvPr>
            <p:cNvSpPr/>
            <p:nvPr/>
          </p:nvSpPr>
          <p:spPr>
            <a:xfrm>
              <a:off x="2730498" y="3582169"/>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0" name="Oval 9">
              <a:extLst>
                <a:ext uri="{FF2B5EF4-FFF2-40B4-BE49-F238E27FC236}">
                  <a16:creationId xmlns:a16="http://schemas.microsoft.com/office/drawing/2014/main" id="{EEFF5328-42A4-81F4-821A-E817FB77C3AF}"/>
                </a:ext>
              </a:extLst>
            </p:cNvPr>
            <p:cNvSpPr/>
            <p:nvPr/>
          </p:nvSpPr>
          <p:spPr>
            <a:xfrm>
              <a:off x="6781801" y="3820211"/>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 name="Oval 10">
              <a:extLst>
                <a:ext uri="{FF2B5EF4-FFF2-40B4-BE49-F238E27FC236}">
                  <a16:creationId xmlns:a16="http://schemas.microsoft.com/office/drawing/2014/main" id="{E43B19CB-C2A3-B585-6C2A-B519C7B232A3}"/>
                </a:ext>
              </a:extLst>
            </p:cNvPr>
            <p:cNvSpPr/>
            <p:nvPr/>
          </p:nvSpPr>
          <p:spPr>
            <a:xfrm>
              <a:off x="4455032" y="4521201"/>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 name="Oval 11">
              <a:extLst>
                <a:ext uri="{FF2B5EF4-FFF2-40B4-BE49-F238E27FC236}">
                  <a16:creationId xmlns:a16="http://schemas.microsoft.com/office/drawing/2014/main" id="{D93F1A79-2A2B-D604-B6E4-7EC1EC67EFC0}"/>
                </a:ext>
              </a:extLst>
            </p:cNvPr>
            <p:cNvSpPr/>
            <p:nvPr/>
          </p:nvSpPr>
          <p:spPr>
            <a:xfrm>
              <a:off x="7704902" y="2171082"/>
              <a:ext cx="1320800" cy="1320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Oval 12">
              <a:extLst>
                <a:ext uri="{FF2B5EF4-FFF2-40B4-BE49-F238E27FC236}">
                  <a16:creationId xmlns:a16="http://schemas.microsoft.com/office/drawing/2014/main" id="{F4045A4D-F707-E0B0-2E14-140286AE151E}"/>
                </a:ext>
              </a:extLst>
            </p:cNvPr>
            <p:cNvSpPr/>
            <p:nvPr/>
          </p:nvSpPr>
          <p:spPr>
            <a:xfrm>
              <a:off x="5812727" y="4092966"/>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 name="Oval 13">
              <a:extLst>
                <a:ext uri="{FF2B5EF4-FFF2-40B4-BE49-F238E27FC236}">
                  <a16:creationId xmlns:a16="http://schemas.microsoft.com/office/drawing/2014/main" id="{EC18E121-544E-A86E-AEB6-B92AF5A068D2}"/>
                </a:ext>
              </a:extLst>
            </p:cNvPr>
            <p:cNvSpPr/>
            <p:nvPr/>
          </p:nvSpPr>
          <p:spPr>
            <a:xfrm>
              <a:off x="4414521" y="2602295"/>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Oval 14">
              <a:extLst>
                <a:ext uri="{FF2B5EF4-FFF2-40B4-BE49-F238E27FC236}">
                  <a16:creationId xmlns:a16="http://schemas.microsoft.com/office/drawing/2014/main" id="{4701A476-9A75-FF5B-D2F7-84E0AB1D692D}"/>
                </a:ext>
              </a:extLst>
            </p:cNvPr>
            <p:cNvSpPr/>
            <p:nvPr/>
          </p:nvSpPr>
          <p:spPr>
            <a:xfrm>
              <a:off x="3445447" y="3625786"/>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Oval 15">
              <a:extLst>
                <a:ext uri="{FF2B5EF4-FFF2-40B4-BE49-F238E27FC236}">
                  <a16:creationId xmlns:a16="http://schemas.microsoft.com/office/drawing/2014/main" id="{93060443-98E2-9A30-D4F9-09C71B065D81}"/>
                </a:ext>
              </a:extLst>
            </p:cNvPr>
            <p:cNvSpPr/>
            <p:nvPr/>
          </p:nvSpPr>
          <p:spPr>
            <a:xfrm>
              <a:off x="8709802" y="2052370"/>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 name="Oval 16">
              <a:extLst>
                <a:ext uri="{FF2B5EF4-FFF2-40B4-BE49-F238E27FC236}">
                  <a16:creationId xmlns:a16="http://schemas.microsoft.com/office/drawing/2014/main" id="{46307A82-A4B3-38B9-0ADD-5B468117D78D}"/>
                </a:ext>
              </a:extLst>
            </p:cNvPr>
            <p:cNvSpPr/>
            <p:nvPr/>
          </p:nvSpPr>
          <p:spPr>
            <a:xfrm>
              <a:off x="8709802" y="3901081"/>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Oval 17">
              <a:extLst>
                <a:ext uri="{FF2B5EF4-FFF2-40B4-BE49-F238E27FC236}">
                  <a16:creationId xmlns:a16="http://schemas.microsoft.com/office/drawing/2014/main" id="{150CFEFB-5A25-D061-80C1-EF72F2FD4ABC}"/>
                </a:ext>
              </a:extLst>
            </p:cNvPr>
            <p:cNvSpPr/>
            <p:nvPr/>
          </p:nvSpPr>
          <p:spPr>
            <a:xfrm>
              <a:off x="6701177" y="2569549"/>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sz="3000" dirty="0">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4C9C8B70-9CE4-E29B-EE35-0847B76FD9A9}"/>
                </a:ext>
              </a:extLst>
            </p:cNvPr>
            <p:cNvSpPr/>
            <p:nvPr/>
          </p:nvSpPr>
          <p:spPr>
            <a:xfrm>
              <a:off x="1747092" y="3999141"/>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 name="Oval 19">
              <a:extLst>
                <a:ext uri="{FF2B5EF4-FFF2-40B4-BE49-F238E27FC236}">
                  <a16:creationId xmlns:a16="http://schemas.microsoft.com/office/drawing/2014/main" id="{CF51163C-64C1-ADCB-BDCF-B7596E053F50}"/>
                </a:ext>
              </a:extLst>
            </p:cNvPr>
            <p:cNvSpPr/>
            <p:nvPr/>
          </p:nvSpPr>
          <p:spPr>
            <a:xfrm>
              <a:off x="3282884" y="2809240"/>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 name="Group 1">
            <a:extLst>
              <a:ext uri="{FF2B5EF4-FFF2-40B4-BE49-F238E27FC236}">
                <a16:creationId xmlns:a16="http://schemas.microsoft.com/office/drawing/2014/main" id="{FF00F2AE-82B7-77E2-6BA1-639BF936A7C1}"/>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EF9462DA-1F03-537F-BD4C-9409034E164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22" name="Group 21">
              <a:extLst>
                <a:ext uri="{FF2B5EF4-FFF2-40B4-BE49-F238E27FC236}">
                  <a16:creationId xmlns:a16="http://schemas.microsoft.com/office/drawing/2014/main" id="{475FEC4D-DCD8-2386-6332-68E4956D61F7}"/>
                </a:ext>
              </a:extLst>
            </p:cNvPr>
            <p:cNvGrpSpPr/>
            <p:nvPr/>
          </p:nvGrpSpPr>
          <p:grpSpPr>
            <a:xfrm>
              <a:off x="10621771" y="762700"/>
              <a:ext cx="562136" cy="634675"/>
              <a:chOff x="760175" y="830142"/>
              <a:chExt cx="867619" cy="979579"/>
            </a:xfrm>
          </p:grpSpPr>
          <p:sp>
            <p:nvSpPr>
              <p:cNvPr id="26" name="Rectangle 25">
                <a:extLst>
                  <a:ext uri="{FF2B5EF4-FFF2-40B4-BE49-F238E27FC236}">
                    <a16:creationId xmlns:a16="http://schemas.microsoft.com/office/drawing/2014/main" id="{81880238-3725-6D96-C2ED-28110D7549BF}"/>
                  </a:ext>
                </a:extLst>
              </p:cNvPr>
              <p:cNvSpPr/>
              <p:nvPr/>
            </p:nvSpPr>
            <p:spPr>
              <a:xfrm>
                <a:off x="864636" y="830142"/>
                <a:ext cx="763158" cy="97957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b="1" dirty="0">
                    <a:latin typeface="Arial" panose="020B0604020202020204" pitchFamily="34" charset="0"/>
                    <a:cs typeface="Arial" panose="020B0604020202020204" pitchFamily="34" charset="0"/>
                  </a:rPr>
                  <a:t>٦٠</a:t>
                </a:r>
                <a:endParaRPr lang="en-CA" b="1" dirty="0">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83D8450D-7E5A-4606-4AF4-8628A2BC34AF}"/>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3" name="Group 22">
              <a:extLst>
                <a:ext uri="{FF2B5EF4-FFF2-40B4-BE49-F238E27FC236}">
                  <a16:creationId xmlns:a16="http://schemas.microsoft.com/office/drawing/2014/main" id="{0A0B438D-503F-6C6A-4F28-DDDACBE077B1}"/>
                </a:ext>
              </a:extLst>
            </p:cNvPr>
            <p:cNvGrpSpPr/>
            <p:nvPr/>
          </p:nvGrpSpPr>
          <p:grpSpPr>
            <a:xfrm>
              <a:off x="11325415" y="762701"/>
              <a:ext cx="182192" cy="634674"/>
              <a:chOff x="2121762" y="2323619"/>
              <a:chExt cx="200378" cy="825210"/>
            </a:xfrm>
          </p:grpSpPr>
          <p:sp>
            <p:nvSpPr>
              <p:cNvPr id="24" name="Isosceles Triangle 23">
                <a:extLst>
                  <a:ext uri="{FF2B5EF4-FFF2-40B4-BE49-F238E27FC236}">
                    <a16:creationId xmlns:a16="http://schemas.microsoft.com/office/drawing/2014/main" id="{87ADADB1-8E30-BE9F-0D4D-B460EE62C621}"/>
                  </a:ext>
                </a:extLst>
              </p:cNvPr>
              <p:cNvSpPr/>
              <p:nvPr/>
            </p:nvSpPr>
            <p:spPr>
              <a:xfrm>
                <a:off x="2121763" y="2323619"/>
                <a:ext cx="200377" cy="172739"/>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Rectangle 24">
                <a:extLst>
                  <a:ext uri="{FF2B5EF4-FFF2-40B4-BE49-F238E27FC236}">
                    <a16:creationId xmlns:a16="http://schemas.microsoft.com/office/drawing/2014/main" id="{55FE32FB-52DC-80DE-A3F3-BE8F64A77104}"/>
                  </a:ext>
                </a:extLst>
              </p:cNvPr>
              <p:cNvSpPr/>
              <p:nvPr/>
            </p:nvSpPr>
            <p:spPr>
              <a:xfrm>
                <a:off x="2121762" y="2496169"/>
                <a:ext cx="200377" cy="65266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Tree>
    <p:extLst>
      <p:ext uri="{BB962C8B-B14F-4D97-AF65-F5344CB8AC3E}">
        <p14:creationId xmlns:p14="http://schemas.microsoft.com/office/powerpoint/2010/main" val="3574712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pPr rtl="1"/>
            <a:r>
              <a:rPr lang="en-CA" dirty="0">
                <a:latin typeface="Calibri" panose="020F0502020204030204" pitchFamily="34" charset="0"/>
                <a:cs typeface="Calibri" panose="020F0502020204030204" pitchFamily="34" charset="0"/>
              </a:rPr>
              <a:t>الصحة </a:t>
            </a:r>
            <a:r>
              <a:rPr lang="en-CA" dirty="0" err="1">
                <a:latin typeface="Calibri" panose="020F0502020204030204" pitchFamily="34" charset="0"/>
                <a:cs typeface="Calibri" panose="020F0502020204030204" pitchFamily="34" charset="0"/>
              </a:rPr>
              <a:t>النفسية</a:t>
            </a:r>
            <a:r>
              <a:rPr lang="en-CA" dirty="0">
                <a:latin typeface="Calibri" panose="020F0502020204030204" pitchFamily="34" charset="0"/>
                <a:cs typeface="Calibri" panose="020F0502020204030204" pitchFamily="34" charset="0"/>
              </a:rPr>
              <a:t> </a:t>
            </a:r>
            <a:r>
              <a:rPr lang="en-CA" dirty="0" err="1">
                <a:latin typeface="Calibri" panose="020F0502020204030204" pitchFamily="34" charset="0"/>
                <a:cs typeface="Calibri" panose="020F0502020204030204" pitchFamily="34" charset="0"/>
              </a:rPr>
              <a:t>وال</a:t>
            </a:r>
            <a:r>
              <a:rPr lang="ar-SA" dirty="0">
                <a:latin typeface="Calibri" panose="020F0502020204030204" pitchFamily="34" charset="0"/>
                <a:cs typeface="Calibri" panose="020F0502020204030204" pitchFamily="34" charset="0"/>
              </a:rPr>
              <a:t>رفاه</a:t>
            </a:r>
            <a:endParaRPr lang="en-CA" dirty="0">
              <a:latin typeface="Calibri" panose="020F0502020204030204" pitchFamily="34" charset="0"/>
              <a:cs typeface="Calibri" panose="020F0502020204030204" pitchFamily="34" charset="0"/>
            </a:endParaRPr>
          </a:p>
        </p:txBody>
      </p:sp>
      <p:sp>
        <p:nvSpPr>
          <p:cNvPr id="3" name="Oval 2">
            <a:extLst>
              <a:ext uri="{FF2B5EF4-FFF2-40B4-BE49-F238E27FC236}">
                <a16:creationId xmlns:a16="http://schemas.microsoft.com/office/drawing/2014/main" id="{ACF88415-7190-246C-E363-EF7A447B0BBC}"/>
              </a:ext>
            </a:extLst>
          </p:cNvPr>
          <p:cNvSpPr/>
          <p:nvPr/>
        </p:nvSpPr>
        <p:spPr>
          <a:xfrm>
            <a:off x="5153892" y="2064184"/>
            <a:ext cx="2951898" cy="2865009"/>
          </a:xfrm>
          <a:prstGeom prst="ellipse">
            <a:avLst/>
          </a:prstGeom>
          <a:solidFill>
            <a:schemeClr val="accent4">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BE">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33CCECE0-1864-4FDE-1D2B-665725ACD7E8}"/>
              </a:ext>
            </a:extLst>
          </p:cNvPr>
          <p:cNvGrpSpPr/>
          <p:nvPr/>
        </p:nvGrpSpPr>
        <p:grpSpPr>
          <a:xfrm>
            <a:off x="5819425" y="1843879"/>
            <a:ext cx="1620831" cy="3297198"/>
            <a:chOff x="6292281" y="3188629"/>
            <a:chExt cx="950012" cy="1799163"/>
          </a:xfrm>
          <a:solidFill>
            <a:schemeClr val="accent4">
              <a:lumMod val="60000"/>
              <a:lumOff val="40000"/>
            </a:schemeClr>
          </a:solidFill>
        </p:grpSpPr>
        <p:grpSp>
          <p:nvGrpSpPr>
            <p:cNvPr id="5" name="Group 4">
              <a:extLst>
                <a:ext uri="{FF2B5EF4-FFF2-40B4-BE49-F238E27FC236}">
                  <a16:creationId xmlns:a16="http://schemas.microsoft.com/office/drawing/2014/main" id="{897E9267-7AD6-EB5A-BE49-EB2A1F84A3CE}"/>
                </a:ext>
              </a:extLst>
            </p:cNvPr>
            <p:cNvGrpSpPr/>
            <p:nvPr/>
          </p:nvGrpSpPr>
          <p:grpSpPr>
            <a:xfrm>
              <a:off x="6292281" y="3188629"/>
              <a:ext cx="950012" cy="1799163"/>
              <a:chOff x="7838339" y="2226754"/>
              <a:chExt cx="1969639" cy="3730164"/>
            </a:xfrm>
            <a:grpFill/>
          </p:grpSpPr>
          <p:sp>
            <p:nvSpPr>
              <p:cNvPr id="8" name="Round Same Side Corner Rectangle 3">
                <a:extLst>
                  <a:ext uri="{FF2B5EF4-FFF2-40B4-BE49-F238E27FC236}">
                    <a16:creationId xmlns:a16="http://schemas.microsoft.com/office/drawing/2014/main" id="{BECB2273-ED01-9A5B-DEAF-F00EE2BDDA09}"/>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9" name="Oval 8">
                <a:extLst>
                  <a:ext uri="{FF2B5EF4-FFF2-40B4-BE49-F238E27FC236}">
                    <a16:creationId xmlns:a16="http://schemas.microsoft.com/office/drawing/2014/main" id="{0AF6C011-D78F-8D54-E55B-FD47ADE398F8}"/>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0D5D638F-0039-8C14-073C-D9BB035FE897}"/>
                  </a:ext>
                </a:extLst>
              </p:cNvPr>
              <p:cNvGrpSpPr/>
              <p:nvPr/>
            </p:nvGrpSpPr>
            <p:grpSpPr>
              <a:xfrm rot="507905">
                <a:off x="7838339" y="3815940"/>
                <a:ext cx="553322" cy="1525212"/>
                <a:chOff x="7916671" y="3937945"/>
                <a:chExt cx="553322" cy="1525212"/>
              </a:xfrm>
              <a:grpFill/>
            </p:grpSpPr>
            <p:sp>
              <p:nvSpPr>
                <p:cNvPr id="15" name="Round Same Side Corner Rectangle 25">
                  <a:extLst>
                    <a:ext uri="{FF2B5EF4-FFF2-40B4-BE49-F238E27FC236}">
                      <a16:creationId xmlns:a16="http://schemas.microsoft.com/office/drawing/2014/main" id="{AB895EDE-294D-C5B2-481D-E17FFDD01798}"/>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03F022A7-C699-2403-4A51-0FEE695AB110}"/>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58861D64-85B6-6BD6-61EB-5F811BB39CD3}"/>
                  </a:ext>
                </a:extLst>
              </p:cNvPr>
              <p:cNvGrpSpPr/>
              <p:nvPr/>
            </p:nvGrpSpPr>
            <p:grpSpPr>
              <a:xfrm rot="21105829" flipH="1">
                <a:off x="9243874" y="3806245"/>
                <a:ext cx="564104" cy="1525212"/>
                <a:chOff x="7916671" y="3937945"/>
                <a:chExt cx="553322" cy="1525212"/>
              </a:xfrm>
              <a:grpFill/>
            </p:grpSpPr>
            <p:sp>
              <p:nvSpPr>
                <p:cNvPr id="13" name="Round Same Side Corner Rectangle 25">
                  <a:extLst>
                    <a:ext uri="{FF2B5EF4-FFF2-40B4-BE49-F238E27FC236}">
                      <a16:creationId xmlns:a16="http://schemas.microsoft.com/office/drawing/2014/main" id="{48203D3E-6A71-A83C-4038-965E2E40F333}"/>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CD5A26EC-29BA-5160-7D91-8AD6268537B3}"/>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grpSp>
        <p:sp>
          <p:nvSpPr>
            <p:cNvPr id="6" name="Heart 5">
              <a:extLst>
                <a:ext uri="{FF2B5EF4-FFF2-40B4-BE49-F238E27FC236}">
                  <a16:creationId xmlns:a16="http://schemas.microsoft.com/office/drawing/2014/main" id="{E9BE1F1D-3D18-B635-EE2B-9EA8CAD92552}"/>
                </a:ext>
              </a:extLst>
            </p:cNvPr>
            <p:cNvSpPr/>
            <p:nvPr/>
          </p:nvSpPr>
          <p:spPr>
            <a:xfrm>
              <a:off x="6737059" y="3959422"/>
              <a:ext cx="385258" cy="32120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sp>
          <p:nvSpPr>
            <p:cNvPr id="7" name="L-Shape 6">
              <a:extLst>
                <a:ext uri="{FF2B5EF4-FFF2-40B4-BE49-F238E27FC236}">
                  <a16:creationId xmlns:a16="http://schemas.microsoft.com/office/drawing/2014/main" id="{782FC88F-01E2-73C3-D36A-0375C9FA044B}"/>
                </a:ext>
              </a:extLst>
            </p:cNvPr>
            <p:cNvSpPr/>
            <p:nvPr/>
          </p:nvSpPr>
          <p:spPr>
            <a:xfrm rot="18361091">
              <a:off x="6872538" y="4086604"/>
              <a:ext cx="143017" cy="72785"/>
            </a:xfrm>
            <a:prstGeom prst="corner">
              <a:avLst>
                <a:gd name="adj1" fmla="val 42208"/>
                <a:gd name="adj2" fmla="val 43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latin typeface="Arial" panose="020B0604020202020204" pitchFamily="34" charset="0"/>
                <a:cs typeface="Arial" panose="020B0604020202020204" pitchFamily="34" charset="0"/>
              </a:endParaRPr>
            </a:p>
          </p:txBody>
        </p:sp>
      </p:grpSp>
      <p:sp>
        <p:nvSpPr>
          <p:cNvPr id="17" name="TextBox 16">
            <a:extLst>
              <a:ext uri="{FF2B5EF4-FFF2-40B4-BE49-F238E27FC236}">
                <a16:creationId xmlns:a16="http://schemas.microsoft.com/office/drawing/2014/main" id="{653285C8-C158-434E-F5BA-3DF803AAA4C6}"/>
              </a:ext>
            </a:extLst>
          </p:cNvPr>
          <p:cNvSpPr txBox="1"/>
          <p:nvPr/>
        </p:nvSpPr>
        <p:spPr>
          <a:xfrm>
            <a:off x="838200" y="5476813"/>
            <a:ext cx="10515600" cy="523220"/>
          </a:xfrm>
          <a:prstGeom prst="rect">
            <a:avLst/>
          </a:prstGeom>
          <a:noFill/>
        </p:spPr>
        <p:txBody>
          <a:bodyPr wrap="square" rtlCol="0">
            <a:spAutoFit/>
          </a:bodyPr>
          <a:lstStyle/>
          <a:p>
            <a:pPr algn="r" rtl="1"/>
            <a:r>
              <a:rPr lang="en-GB" sz="1400" i="1" dirty="0">
                <a:solidFill>
                  <a:schemeClr val="accent4">
                    <a:lumMod val="60000"/>
                    <a:lumOff val="40000"/>
                  </a:schemeClr>
                </a:solidFill>
                <a:latin typeface="Calibri" panose="020F0502020204030204" pitchFamily="34" charset="0"/>
                <a:cs typeface="Calibri" panose="020F0502020204030204" pitchFamily="34" charset="0"/>
              </a:rPr>
              <a:t>المصدر: مقتبس من منظمة الصحة </a:t>
            </a:r>
            <a:r>
              <a:rPr lang="en-GB" sz="1400" i="1" dirty="0" err="1">
                <a:solidFill>
                  <a:schemeClr val="accent4">
                    <a:lumMod val="60000"/>
                    <a:lumOff val="40000"/>
                  </a:schemeClr>
                </a:solidFill>
                <a:latin typeface="Calibri" panose="020F0502020204030204" pitchFamily="34" charset="0"/>
                <a:cs typeface="Calibri" panose="020F0502020204030204" pitchFamily="34" charset="0"/>
              </a:rPr>
              <a:t>العالمية</a:t>
            </a:r>
            <a:r>
              <a:rPr lang="en-GB" sz="1400" i="1" dirty="0">
                <a:solidFill>
                  <a:schemeClr val="accent4">
                    <a:lumMod val="60000"/>
                    <a:lumOff val="40000"/>
                  </a:schemeClr>
                </a:solidFill>
                <a:latin typeface="Calibri" panose="020F0502020204030204" pitchFamily="34" charset="0"/>
                <a:cs typeface="Calibri" panose="020F0502020204030204" pitchFamily="34" charset="0"/>
              </a:rPr>
              <a:t> </a:t>
            </a:r>
            <a:r>
              <a:rPr lang="ar-SA" sz="1400" i="1" dirty="0">
                <a:solidFill>
                  <a:schemeClr val="accent4">
                    <a:lumMod val="60000"/>
                    <a:lumOff val="40000"/>
                  </a:schemeClr>
                </a:solidFill>
                <a:latin typeface="Calibri" panose="020F0502020204030204" pitchFamily="34" charset="0"/>
                <a:cs typeface="Calibri" panose="020F0502020204030204" pitchFamily="34" charset="0"/>
              </a:rPr>
              <a:t>(٢٠٢٢) </a:t>
            </a:r>
            <a:r>
              <a:rPr lang="en-GB" sz="1400" i="1" dirty="0" err="1">
                <a:solidFill>
                  <a:schemeClr val="accent4">
                    <a:lumMod val="60000"/>
                    <a:lumOff val="40000"/>
                  </a:schemeClr>
                </a:solidFill>
                <a:latin typeface="Calibri" panose="020F0502020204030204" pitchFamily="34" charset="0"/>
                <a:cs typeface="Calibri" panose="020F0502020204030204" pitchFamily="34" charset="0"/>
              </a:rPr>
              <a:t>الصحة</a:t>
            </a:r>
            <a:r>
              <a:rPr lang="en-GB" sz="1400" i="1" dirty="0">
                <a:solidFill>
                  <a:schemeClr val="accent4">
                    <a:lumMod val="60000"/>
                    <a:lumOff val="40000"/>
                  </a:schemeClr>
                </a:solidFill>
                <a:latin typeface="Calibri" panose="020F0502020204030204" pitchFamily="34" charset="0"/>
                <a:cs typeface="Calibri" panose="020F0502020204030204" pitchFamily="34" charset="0"/>
              </a:rPr>
              <a:t> النفسية.</a:t>
            </a:r>
            <a:r>
              <a:rPr lang="en-GB" sz="1400" i="1" dirty="0">
                <a:solidFill>
                  <a:schemeClr val="accent4">
                    <a:lumMod val="60000"/>
                    <a:lumOff val="40000"/>
                  </a:schemeClr>
                </a:solidFill>
                <a:effectLst/>
                <a:latin typeface="Calibri" panose="020F0502020204030204" pitchFamily="34" charset="0"/>
                <a:cs typeface="Calibri" panose="020F0502020204030204" pitchFamily="34" charset="0"/>
              </a:rPr>
              <a:t>https://www.who.int/news-room/fact-sheets/detail/mental-health-st Strengthening-our-response</a:t>
            </a:r>
            <a:endParaRPr lang="en-BE"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42187E05-752F-E034-C160-2566C6AE0415}"/>
              </a:ext>
            </a:extLst>
          </p:cNvPr>
          <p:cNvSpPr txBox="1"/>
          <p:nvPr/>
        </p:nvSpPr>
        <p:spPr>
          <a:xfrm>
            <a:off x="838200" y="2409526"/>
            <a:ext cx="4039556" cy="1107996"/>
          </a:xfrm>
          <a:prstGeom prst="rect">
            <a:avLst/>
          </a:prstGeom>
          <a:noFill/>
        </p:spPr>
        <p:txBody>
          <a:bodyPr wrap="square">
            <a:spAutoFit/>
          </a:bodyPr>
          <a:lstStyle/>
          <a:p>
            <a:pPr algn="r" rtl="1"/>
            <a:r>
              <a:rPr lang="ar-SA" sz="2200" dirty="0">
                <a:effectLst/>
                <a:latin typeface="Calibri" panose="020F0502020204030204" pitchFamily="34" charset="0"/>
                <a:ea typeface="Calibri" panose="020F0502020204030204" pitchFamily="34" charset="0"/>
                <a:cs typeface="Calibri" panose="020F0502020204030204" pitchFamily="34" charset="0"/>
              </a:rPr>
              <a:t>أكثر من عدم </a:t>
            </a:r>
            <a:r>
              <a:rPr lang="ar-SA" sz="2200" dirty="0">
                <a:latin typeface="Calibri" panose="020F0502020204030204" pitchFamily="34" charset="0"/>
                <a:ea typeface="Calibri" panose="020F0502020204030204" pitchFamily="34" charset="0"/>
                <a:cs typeface="Calibri" panose="020F0502020204030204" pitchFamily="34" charset="0"/>
              </a:rPr>
              <a:t>وجود</a:t>
            </a:r>
            <a:r>
              <a:rPr lang="ar-SA" sz="2200" dirty="0">
                <a:effectLst/>
                <a:latin typeface="Calibri" panose="020F0502020204030204" pitchFamily="34" charset="0"/>
                <a:ea typeface="Calibri" panose="020F0502020204030204" pitchFamily="34" charset="0"/>
                <a:cs typeface="Calibri" panose="020F0502020204030204" pitchFamily="34" charset="0"/>
              </a:rPr>
              <a:t> حالة صحية </a:t>
            </a:r>
            <a:r>
              <a:rPr lang="ar-SA" sz="2200" dirty="0">
                <a:latin typeface="Calibri" panose="020F0502020204030204" pitchFamily="34" charset="0"/>
                <a:ea typeface="Calibri" panose="020F0502020204030204" pitchFamily="34" charset="0"/>
                <a:cs typeface="Calibri" panose="020F0502020204030204" pitchFamily="34" charset="0"/>
              </a:rPr>
              <a:t>نفسية</a:t>
            </a:r>
            <a:r>
              <a:rPr lang="ar-SA" sz="2200" dirty="0">
                <a:effectLst/>
                <a:latin typeface="Calibri" panose="020F0502020204030204" pitchFamily="34" charset="0"/>
                <a:ea typeface="Calibri" panose="020F0502020204030204" pitchFamily="34" charset="0"/>
                <a:cs typeface="Calibri" panose="020F0502020204030204" pitchFamily="34" charset="0"/>
              </a:rPr>
              <a:t> مثل الاكتئاب والقلق والإدمان وتعاطي المخدرات وما إلى ذلك.</a:t>
            </a:r>
            <a:endParaRPr lang="en-US" sz="22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B283A02D-A013-1DF3-DBF8-C320E20389B0}"/>
              </a:ext>
            </a:extLst>
          </p:cNvPr>
          <p:cNvSpPr txBox="1"/>
          <p:nvPr/>
        </p:nvSpPr>
        <p:spPr>
          <a:xfrm>
            <a:off x="8764767" y="2183604"/>
            <a:ext cx="2553454" cy="3293209"/>
          </a:xfrm>
          <a:prstGeom prst="rect">
            <a:avLst/>
          </a:prstGeom>
          <a:noFill/>
        </p:spPr>
        <p:txBody>
          <a:bodyPr wrap="square">
            <a:spAutoFit/>
          </a:bodyPr>
          <a:lstStyle/>
          <a:p>
            <a:pPr algn="r" rtl="1"/>
            <a:r>
              <a:rPr lang="en-US" sz="2200" b="1" dirty="0" err="1">
                <a:effectLst/>
                <a:latin typeface="Calibri" panose="020F0502020204030204" pitchFamily="34" charset="0"/>
                <a:ea typeface="Calibri" panose="020F0502020204030204" pitchFamily="34" charset="0"/>
                <a:cs typeface="Calibri" panose="020F0502020204030204" pitchFamily="34" charset="0"/>
              </a:rPr>
              <a:t>الصحة</a:t>
            </a:r>
            <a:r>
              <a:rPr lang="en-US" sz="2200" b="1" dirty="0">
                <a:effectLst/>
                <a:latin typeface="Calibri" panose="020F0502020204030204" pitchFamily="34" charset="0"/>
                <a:ea typeface="Calibri" panose="020F0502020204030204" pitchFamily="34" charset="0"/>
                <a:cs typeface="Calibri" panose="020F0502020204030204" pitchFamily="34" charset="0"/>
              </a:rPr>
              <a:t> </a:t>
            </a:r>
            <a:r>
              <a:rPr lang="en-US" sz="2200" b="1" dirty="0" err="1">
                <a:effectLst/>
                <a:latin typeface="Calibri" panose="020F0502020204030204" pitchFamily="34" charset="0"/>
                <a:ea typeface="Calibri" panose="020F0502020204030204" pitchFamily="34" charset="0"/>
                <a:cs typeface="Calibri" panose="020F0502020204030204" pitchFamily="34" charset="0"/>
              </a:rPr>
              <a:t>النفسية</a:t>
            </a:r>
            <a:endParaRPr lang="ar-SA" sz="2200" b="1" dirty="0">
              <a:effectLst/>
              <a:latin typeface="Calibri" panose="020F0502020204030204" pitchFamily="34" charset="0"/>
              <a:ea typeface="Calibri" panose="020F0502020204030204" pitchFamily="34" charset="0"/>
              <a:cs typeface="Calibri" panose="020F0502020204030204" pitchFamily="34" charset="0"/>
            </a:endParaRPr>
          </a:p>
          <a:p>
            <a:pPr algn="r" rtl="1"/>
            <a:endParaRPr lang="ar-SA" sz="2200" b="1" dirty="0">
              <a:latin typeface="Calibri" panose="020F0502020204030204" pitchFamily="34" charset="0"/>
              <a:ea typeface="Calibri" panose="020F0502020204030204" pitchFamily="34" charset="0"/>
              <a:cs typeface="Calibri" panose="020F0502020204030204" pitchFamily="34" charset="0"/>
            </a:endParaRPr>
          </a:p>
          <a:p>
            <a:pPr algn="r" rtl="1"/>
            <a:r>
              <a:rPr lang="ar-SA" sz="2000" b="1" dirty="0">
                <a:effectLst/>
                <a:latin typeface="Calibri" panose="020F0502020204030204" pitchFamily="34" charset="0"/>
                <a:ea typeface="Calibri" panose="020F0502020204030204" pitchFamily="34" charset="0"/>
                <a:cs typeface="Calibri" panose="020F0502020204030204" pitchFamily="34" charset="0"/>
              </a:rPr>
              <a:t>وجود</a:t>
            </a:r>
            <a:r>
              <a:rPr lang="ar-SA" sz="2000" dirty="0">
                <a:effectLst/>
                <a:latin typeface="Calibri" panose="020F0502020204030204" pitchFamily="34" charset="0"/>
                <a:ea typeface="Calibri" panose="020F0502020204030204" pitchFamily="34" charset="0"/>
                <a:cs typeface="Calibri" panose="020F0502020204030204" pitchFamily="34" charset="0"/>
              </a:rPr>
              <a:t> الرفاه العقلي (النفسي والعاطفي) والاجتماعي يمكن من خلاله الطفل أن يحقق إمكاناته ويتعامل مع الضغوط الطبيعية للحياة ويساهم في أسرته ومجتمعه....</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algn="r" rtl="1"/>
            <a:endParaRPr lang="ar-SA" sz="2200" b="1" dirty="0">
              <a:latin typeface="Calibri" panose="020F0502020204030204" pitchFamily="34" charset="0"/>
              <a:ea typeface="Calibri" panose="020F0502020204030204" pitchFamily="34" charset="0"/>
              <a:cs typeface="Calibri" panose="020F0502020204030204" pitchFamily="34" charset="0"/>
            </a:endParaRPr>
          </a:p>
          <a:p>
            <a:pPr algn="r" rtl="1"/>
            <a:endParaRPr lang="en-US" sz="2200" b="1"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90669621"/>
      </p:ext>
    </p:extLst>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2875</TotalTime>
  <Words>8310</Words>
  <Application>Microsoft Office PowerPoint</Application>
  <PresentationFormat>Widescreen</PresentationFormat>
  <Paragraphs>1005</Paragraphs>
  <Slides>58</Slides>
  <Notes>58</Notes>
  <HiddenSlides>2</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58</vt:i4>
      </vt:variant>
    </vt:vector>
  </HeadingPairs>
  <TitlesOfParts>
    <vt:vector size="66" baseType="lpstr">
      <vt:lpstr>Arial</vt:lpstr>
      <vt:lpstr>Britannic Bold</vt:lpstr>
      <vt:lpstr>Calibri</vt:lpstr>
      <vt:lpstr>Calibri Light</vt:lpstr>
      <vt:lpstr>Garamond</vt:lpstr>
      <vt:lpstr>Helvetica Neue</vt:lpstr>
      <vt:lpstr>Wingdings</vt:lpstr>
      <vt:lpstr>Office Theme</vt:lpstr>
      <vt:lpstr>PowerPoint Presentation</vt:lpstr>
      <vt:lpstr>PowerPoint Presentation</vt:lpstr>
      <vt:lpstr>هدف الوحدة</vt:lpstr>
      <vt:lpstr>الأجندة</vt:lpstr>
      <vt:lpstr>أهداف التعلم</vt:lpstr>
      <vt:lpstr>مراجعة</vt:lpstr>
      <vt:lpstr>PowerPoint Presentation</vt:lpstr>
      <vt:lpstr>سحابة كلمات عن الصحة النفسية</vt:lpstr>
      <vt:lpstr>الصحة النفسية والرفاه</vt:lpstr>
      <vt:lpstr>النفسي الاجتماعي</vt:lpstr>
      <vt:lpstr>تطبيق نهج البيئة الاجتماعية</vt:lpstr>
      <vt:lpstr>العمر ومرحلة النمو</vt:lpstr>
      <vt:lpstr>أهمية التعلق في الطفولة</vt:lpstr>
      <vt:lpstr>أهمية التعلق في الطفولة</vt:lpstr>
      <vt:lpstr>نشاط مطابقة مصطلحات الصحة النفسية والدعم النفسي الاجتماعي </vt:lpstr>
      <vt:lpstr>الصحة النفسية والدعم النفسي الاجتماعي</vt:lpstr>
      <vt:lpstr>نقاط التعلم الأساسية</vt:lpstr>
      <vt:lpstr>PowerPoint Presentation</vt:lpstr>
      <vt:lpstr>تأثير حالات الطوارئ</vt:lpstr>
      <vt:lpstr>الصحة النفسية والإجهاد النفسي</vt:lpstr>
      <vt:lpstr>فهم التوتر والإجهاد</vt:lpstr>
      <vt:lpstr>فهم التوتر والإجهاد</vt:lpstr>
      <vt:lpstr>فهم التوتر والإجهاد</vt:lpstr>
      <vt:lpstr>الطفل الذي يعاني من الإجهاد</vt:lpstr>
      <vt:lpstr>PowerPoint Presentation</vt:lpstr>
      <vt:lpstr>المعيار ١٠ من المعايير الدنيا لحماية الطفل</vt:lpstr>
      <vt:lpstr>احتياجات الصحة النفسية و الدعم النفسي والاجتماعي</vt:lpstr>
      <vt:lpstr>دور أخصائي الحالة في الاستجابة لاحتياجات الصحة النفسية والدعم النفسي الاجتماعي</vt:lpstr>
      <vt:lpstr> دور أخصائي الحالة في الاستجابة لاحتياجات الصحة النفسية والدعم النفسي الاجتماعي</vt:lpstr>
      <vt:lpstr>دور أخصائي الحالة في الاستجابة لاحتياجات الصحة النفسية والدعم النفسي الاجتماعي</vt:lpstr>
      <vt:lpstr>يعاني الوالدين أو مقدمي الرعاية من الإجهاد</vt:lpstr>
      <vt:lpstr>PowerPoint Presentation</vt:lpstr>
      <vt:lpstr>نقاط التعلم الأساسية</vt:lpstr>
      <vt:lpstr>PowerPoint Presentation</vt:lpstr>
      <vt:lpstr>مناقشة جماعية</vt:lpstr>
      <vt:lpstr>مجموعات مهارات الصحة النفسية والدعم النفسي الاجتماعي</vt:lpstr>
      <vt:lpstr>مجموعة مهارات الصحة النفسية والدعم النفسي الاجتماعي: الاستجابة بتعاطف</vt:lpstr>
      <vt:lpstr>التواصل بتعاطف</vt:lpstr>
      <vt:lpstr>لعب الأدوار</vt:lpstr>
      <vt:lpstr>مجموعة مهارات الصحة النفسية والدعم النفسي الاجتماعي: الاستجابة بتعاطف</vt:lpstr>
      <vt:lpstr>مجموعة مهارات الصحة النفسية والدعم النفسي الاجتماعي: الاستجابة بتعاطف</vt:lpstr>
      <vt:lpstr> مجموعة مهارات الصحة النفسية والدعم النفسي الاجتماعي: الموقف المرتكز على الطفل </vt:lpstr>
      <vt:lpstr> مجموعة مهارات الصحة النفسية والدعم النفسي الاجتماعي: الموقف المرتكز على  الطفل</vt:lpstr>
      <vt:lpstr>مجموعة مهارات الصحة النفسية والدعم النفسي الاجتماعي: دعم اتخاذ القرار</vt:lpstr>
      <vt:lpstr>مجموعة مهارات الصحة النفسية والدعم النفسي الاجتماعي: دعم اتخاذ القرار</vt:lpstr>
      <vt:lpstr>PowerPoint Presentation</vt:lpstr>
      <vt:lpstr>الدعم النفسي الأولي هو ...؟</vt:lpstr>
      <vt:lpstr>فهم الدعم النفسي الأولي (PFA)</vt:lpstr>
      <vt:lpstr>إجراءات مفيدة</vt:lpstr>
      <vt:lpstr>إجراءات مفيدة: انظر</vt:lpstr>
      <vt:lpstr>إجراءات مفيدة: استمع</vt:lpstr>
      <vt:lpstr>إجراءات مفيدة: استمع</vt:lpstr>
      <vt:lpstr>إجراءات مفيدة: الربط</vt:lpstr>
      <vt:lpstr>إجراءات مفيدة: الربط</vt:lpstr>
      <vt:lpstr>نقاط التعلم الأساسية</vt:lpstr>
      <vt:lpstr>PowerPoint Presentation</vt:lpstr>
      <vt:lpstr>نهاية الوحدة ٤</vt:lpstr>
      <vt:lpstr>الرعاية الذاتية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lastModifiedBy>Ilse Van der Straeten</cp:lastModifiedBy>
  <cp:revision>79</cp:revision>
  <dcterms:created xsi:type="dcterms:W3CDTF">2023-02-13T10:28:12Z</dcterms:created>
  <dcterms:modified xsi:type="dcterms:W3CDTF">2023-04-03T11:00:44Z</dcterms:modified>
</cp:coreProperties>
</file>