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7" r:id="rId2"/>
    <p:sldId id="260" r:id="rId3"/>
    <p:sldId id="258" r:id="rId4"/>
    <p:sldId id="259" r:id="rId5"/>
    <p:sldId id="330" r:id="rId6"/>
    <p:sldId id="2866" r:id="rId7"/>
    <p:sldId id="266" r:id="rId8"/>
    <p:sldId id="262" r:id="rId9"/>
    <p:sldId id="265" r:id="rId10"/>
    <p:sldId id="408" r:id="rId11"/>
    <p:sldId id="392" r:id="rId12"/>
    <p:sldId id="394" r:id="rId13"/>
    <p:sldId id="395" r:id="rId14"/>
    <p:sldId id="388" r:id="rId15"/>
    <p:sldId id="397" r:id="rId16"/>
    <p:sldId id="2867" r:id="rId17"/>
    <p:sldId id="399" r:id="rId18"/>
    <p:sldId id="401" r:id="rId19"/>
    <p:sldId id="272" r:id="rId20"/>
    <p:sldId id="390" r:id="rId21"/>
    <p:sldId id="274" r:id="rId22"/>
    <p:sldId id="2870" r:id="rId23"/>
    <p:sldId id="2868" r:id="rId24"/>
    <p:sldId id="276" r:id="rId25"/>
    <p:sldId id="340" r:id="rId26"/>
    <p:sldId id="2869" r:id="rId27"/>
    <p:sldId id="279" r:id="rId28"/>
    <p:sldId id="280" r:id="rId29"/>
    <p:sldId id="406" r:id="rId30"/>
    <p:sldId id="405" r:id="rId31"/>
    <p:sldId id="270" r:id="rId32"/>
    <p:sldId id="407" r:id="rId33"/>
    <p:sldId id="402" r:id="rId34"/>
    <p:sldId id="409" r:id="rId35"/>
    <p:sldId id="271" r:id="rId36"/>
    <p:sldId id="2860" r:id="rId37"/>
    <p:sldId id="2865" r:id="rId38"/>
    <p:sldId id="391" r:id="rId39"/>
    <p:sldId id="2861" r:id="rId40"/>
    <p:sldId id="2864" r:id="rId41"/>
    <p:sldId id="2863" r:id="rId42"/>
    <p:sldId id="2862" r:id="rId43"/>
    <p:sldId id="283" r:id="rId44"/>
    <p:sldId id="284" r:id="rId45"/>
    <p:sldId id="387" r:id="rId46"/>
    <p:sldId id="286" r:id="rId47"/>
  </p:sldIdLst>
  <p:sldSz cx="12192000" cy="6858000"/>
  <p:notesSz cx="7099300" cy="10234613"/>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63065CFC-D73E-4BAB-97F1-453B7B563C6F}">
          <p14:sldIdLst>
            <p14:sldId id="257"/>
          </p14:sldIdLst>
        </p14:section>
        <p14:section name="Session 1" id="{85DD67FC-5549-4539-8CC1-0D7C57362CF1}">
          <p14:sldIdLst>
            <p14:sldId id="260"/>
            <p14:sldId id="258"/>
            <p14:sldId id="259"/>
            <p14:sldId id="330"/>
            <p14:sldId id="2866"/>
            <p14:sldId id="266"/>
            <p14:sldId id="262"/>
          </p14:sldIdLst>
        </p14:section>
        <p14:section name="Session 2" id="{FB75D9CC-B548-4889-83FB-D9894EA41CB2}">
          <p14:sldIdLst>
            <p14:sldId id="265"/>
            <p14:sldId id="408"/>
            <p14:sldId id="392"/>
            <p14:sldId id="394"/>
            <p14:sldId id="395"/>
            <p14:sldId id="388"/>
            <p14:sldId id="397"/>
            <p14:sldId id="2867"/>
            <p14:sldId id="399"/>
            <p14:sldId id="401"/>
            <p14:sldId id="272"/>
          </p14:sldIdLst>
        </p14:section>
        <p14:section name="Session 3" id="{49378A44-A8A3-43DE-AA31-D0CC3A79A503}">
          <p14:sldIdLst>
            <p14:sldId id="390"/>
            <p14:sldId id="274"/>
            <p14:sldId id="2870"/>
            <p14:sldId id="2868"/>
            <p14:sldId id="276"/>
            <p14:sldId id="340"/>
            <p14:sldId id="2869"/>
            <p14:sldId id="279"/>
            <p14:sldId id="280"/>
            <p14:sldId id="406"/>
          </p14:sldIdLst>
        </p14:section>
        <p14:section name="Session 4" id="{D7513AB3-4E4E-41B0-91E2-2FECA4E0B373}">
          <p14:sldIdLst>
            <p14:sldId id="405"/>
            <p14:sldId id="270"/>
            <p14:sldId id="407"/>
            <p14:sldId id="402"/>
            <p14:sldId id="409"/>
            <p14:sldId id="271"/>
            <p14:sldId id="2860"/>
            <p14:sldId id="2865"/>
          </p14:sldIdLst>
        </p14:section>
        <p14:section name="Session 5" id="{10088283-A1A8-4E4D-B242-934BB33DC444}">
          <p14:sldIdLst>
            <p14:sldId id="391"/>
            <p14:sldId id="2861"/>
            <p14:sldId id="2864"/>
            <p14:sldId id="2863"/>
            <p14:sldId id="2862"/>
            <p14:sldId id="283"/>
          </p14:sldIdLst>
        </p14:section>
        <p14:section name="Session 6" id="{4233F51C-7ACF-4459-8F16-EFB9FB2A48A2}">
          <p14:sldIdLst>
            <p14:sldId id="284"/>
            <p14:sldId id="387"/>
            <p14:sldId id="28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6A2820-D923-6E53-C312-A21723F6603F}" name="Ilse Van der Straeten" initials="IVdS" userId="S::Ilse.VanderStraeten@rescue.org::48c204e9-4447-4a09-a8d3-af2f3980ba4f" providerId="AD"/>
  <p188:author id="{2BA547FE-46EF-BB21-D252-B02F0AE3AB5E}" name="Ilse Van der Straeten" initials="IVdS" userId="Ilse Van der Straete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BB2121-F231-42C3-B196-92C62ED9FB54}" v="337" dt="2023-03-10T01:50:17.1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79690" autoAdjust="0"/>
  </p:normalViewPr>
  <p:slideViewPr>
    <p:cSldViewPr snapToGrid="0">
      <p:cViewPr varScale="1">
        <p:scale>
          <a:sx n="59" d="100"/>
          <a:sy n="59" d="100"/>
        </p:scale>
        <p:origin x="945" y="42"/>
      </p:cViewPr>
      <p:guideLst/>
    </p:cSldViewPr>
  </p:slideViewPr>
  <p:notesTextViewPr>
    <p:cViewPr>
      <p:scale>
        <a:sx n="1" d="1"/>
        <a:sy n="1" d="1"/>
      </p:scale>
      <p:origin x="0" y="0"/>
    </p:cViewPr>
  </p:notesTextViewPr>
  <p:sorterViewPr>
    <p:cViewPr>
      <p:scale>
        <a:sx n="66" d="100"/>
        <a:sy n="66" d="100"/>
      </p:scale>
      <p:origin x="0" y="-5706"/>
    </p:cViewPr>
  </p:sorterViewPr>
  <p:notesViewPr>
    <p:cSldViewPr snapToGrid="0">
      <p:cViewPr varScale="1">
        <p:scale>
          <a:sx n="43" d="100"/>
          <a:sy n="43" d="100"/>
        </p:scale>
        <p:origin x="2840" y="5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477838" y="4229100"/>
            <a:ext cx="6143624" cy="5545137"/>
          </a:xfrm>
          <a:prstGeom prst="rect">
            <a:avLst/>
          </a:prstGeom>
        </p:spPr>
        <p:txBody>
          <a:bodyPr vert="horz" lIns="99048" tIns="49524" rIns="99048" bIns="49524" rtlCol="0"/>
          <a:lstStyle/>
          <a:p>
            <a:pPr lvl="0"/>
            <a:r>
              <a:rPr lang="en-US" dirty="0"/>
              <a:t>Cliquez pour modifier les styles de texte du Master</a:t>
            </a:r>
          </a:p>
          <a:p>
            <a:pPr lvl="1"/>
            <a:r>
              <a:rPr lang="en-US" dirty="0"/>
              <a:t>Deuxième niveau</a:t>
            </a:r>
          </a:p>
          <a:p>
            <a:pPr lvl="2"/>
            <a:r>
              <a:rPr lang="en-US" dirty="0"/>
              <a:t>Troisième niveau</a:t>
            </a:r>
          </a:p>
          <a:p>
            <a:pPr lvl="3"/>
            <a:r>
              <a:rPr lang="en-US" dirty="0"/>
              <a:t>Quatrième niveau</a:t>
            </a:r>
          </a:p>
          <a:p>
            <a:pPr lvl="4"/>
            <a:r>
              <a:rPr lang="en-US" dirty="0"/>
              <a:t>Cinquième niveau</a:t>
            </a:r>
            <a:endParaRPr lang="en-BE" dirty="0"/>
          </a:p>
        </p:txBody>
      </p:sp>
      <p:sp>
        <p:nvSpPr>
          <p:cNvPr id="9" name="Slide Image Placeholder 4">
            <a:extLst>
              <a:ext uri="{FF2B5EF4-FFF2-40B4-BE49-F238E27FC236}">
                <a16:creationId xmlns:a16="http://schemas.microsoft.com/office/drawing/2014/main" id="{96F7FB9D-B30B-8AF0-CCE4-421748FF15EB}"/>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Tree>
    <p:extLst>
      <p:ext uri="{BB962C8B-B14F-4D97-AF65-F5344CB8AC3E}">
        <p14:creationId xmlns:p14="http://schemas.microsoft.com/office/powerpoint/2010/main" val="2089922899"/>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1pPr>
    <a:lvl2pPr marL="6286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10858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15430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5" name="Google Shape;235;p1:notes"/>
          <p:cNvSpPr txBox="1">
            <a:spLocks noGrp="1"/>
          </p:cNvSpPr>
          <p:nvPr>
            <p:ph type="body" idx="1"/>
          </p:nvPr>
        </p:nvSpPr>
        <p:spPr/>
        <p:txBody>
          <a:bodyPr/>
          <a:lstStyle/>
          <a:p>
            <a:pPr marL="0" indent="0">
              <a:buNone/>
            </a:pPr>
            <a:r>
              <a:rPr lang="en-US" b="1" dirty="0"/>
              <a:t>BIENVENUE</a:t>
            </a:r>
          </a:p>
          <a:p>
            <a:r>
              <a:rPr lang="en-US" dirty="0">
                <a:sym typeface="Helvetica Neue"/>
              </a:rPr>
              <a:t>Accueillir les participants</a:t>
            </a:r>
            <a:endParaRPr lang="en-US" dirty="0">
              <a:sym typeface="Calibri"/>
            </a:endParaRPr>
          </a:p>
          <a:p>
            <a:endParaRPr lang="en-US" dirty="0"/>
          </a:p>
        </p:txBody>
      </p:sp>
      <p:sp>
        <p:nvSpPr>
          <p:cNvPr id="3" name="Slide Image Placeholder 2">
            <a:extLst>
              <a:ext uri="{FF2B5EF4-FFF2-40B4-BE49-F238E27FC236}">
                <a16:creationId xmlns:a16="http://schemas.microsoft.com/office/drawing/2014/main" id="{879A2386-5853-03CE-DB4D-D4F685587BE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F1BC20D-DD56-93FC-389A-6ACAAAE1EE6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dirty="0">
              <a:latin typeface="+mn-lt"/>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t>Nous commencerons par une discussion rapide en binôme.</a:t>
            </a:r>
          </a:p>
          <a:p>
            <a:r>
              <a:rPr lang="en-GB" dirty="0"/>
              <a:t>Diviser le groupe en paires </a:t>
            </a:r>
          </a:p>
          <a:p>
            <a:r>
              <a:rPr lang="en-GB" dirty="0"/>
              <a:t>Guidez les participants vers la </a:t>
            </a:r>
            <a:r>
              <a:rPr lang="en-GB" b="1" dirty="0"/>
              <a:t>page 186 du manuel : Raisons de clore un </a:t>
            </a:r>
            <a:r>
              <a:rPr lang="en-GB" b="1" dirty="0" err="1"/>
              <a:t>cas</a:t>
            </a:r>
            <a:endParaRPr lang="en-GB" b="1" dirty="0"/>
          </a:p>
          <a:p>
            <a:r>
              <a:rPr lang="en-GB" i="1" dirty="0"/>
              <a:t>Avec votre partenaire :</a:t>
            </a:r>
          </a:p>
          <a:p>
            <a:pPr lvl="1"/>
            <a:r>
              <a:rPr lang="en-GB" i="1" dirty="0" err="1"/>
              <a:t>Discutez</a:t>
            </a:r>
            <a:r>
              <a:rPr lang="en-GB" i="1" dirty="0"/>
              <a:t> des raisons possibles de clore le </a:t>
            </a:r>
            <a:r>
              <a:rPr lang="en-GB" i="1" dirty="0" err="1"/>
              <a:t>cas</a:t>
            </a:r>
            <a:r>
              <a:rPr lang="en-GB" i="1" dirty="0"/>
              <a:t> d'un enfant</a:t>
            </a:r>
          </a:p>
          <a:p>
            <a:pPr lvl="1"/>
            <a:r>
              <a:rPr lang="en-GB" i="1" dirty="0"/>
              <a:t>Inscrivez vos réponses dans le cahier </a:t>
            </a:r>
            <a:r>
              <a:rPr lang="en-GB" i="1" dirty="0" err="1"/>
              <a:t>d’exercices</a:t>
            </a:r>
            <a:endParaRPr lang="en-GB" b="1" dirty="0"/>
          </a:p>
          <a:p>
            <a:pPr marL="0" indent="0">
              <a:buNone/>
            </a:pPr>
            <a:endParaRPr lang="en-GB" b="1" dirty="0"/>
          </a:p>
          <a:p>
            <a:pPr marL="0" indent="0">
              <a:buNone/>
            </a:pPr>
            <a:r>
              <a:rPr lang="en-GB" b="1" dirty="0"/>
              <a:t>TRAVAIL EN PARTENARIAT (5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Laisser 5 minutes aux participants pour compléter le questionnaire</a:t>
            </a:r>
          </a:p>
          <a:p>
            <a:pPr marL="0" indent="0">
              <a:buNone/>
            </a:pPr>
            <a:endParaRPr lang="en-GB" b="1" dirty="0"/>
          </a:p>
          <a:p>
            <a:pPr marL="0" indent="0">
              <a:buNone/>
            </a:pPr>
            <a:r>
              <a:rPr lang="en-GB" b="1" dirty="0"/>
              <a:t>DISCUSSION PLÉNIÈRE (10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Demandez à des volontaires de partager leurs réponses</a:t>
            </a:r>
          </a:p>
          <a:p>
            <a:pPr marL="171450" marR="0" lvl="0" indent="-171450" algn="l" defTabSz="914400" rtl="0" eaLnBrk="1" fontAlgn="auto" latinLnBrk="0" hangingPunct="1">
              <a:lnSpc>
                <a:spcPct val="100000"/>
              </a:lnSpc>
              <a:spcBef>
                <a:spcPts val="0"/>
              </a:spcBef>
              <a:spcAft>
                <a:spcPts val="0"/>
              </a:spcAft>
              <a:buClrTx/>
              <a:buSzTx/>
              <a:tabLst/>
              <a:defRPr/>
            </a:pPr>
            <a:r>
              <a:rPr lang="en-GB" b="0" dirty="0"/>
              <a:t>Examiner et compléter les réponses de la diapositive suivante</a:t>
            </a:r>
          </a:p>
        </p:txBody>
      </p:sp>
      <p:sp>
        <p:nvSpPr>
          <p:cNvPr id="6" name="Slide Image Placeholder 5">
            <a:extLst>
              <a:ext uri="{FF2B5EF4-FFF2-40B4-BE49-F238E27FC236}">
                <a16:creationId xmlns:a16="http://schemas.microsoft.com/office/drawing/2014/main" id="{9F1A0C57-BCEA-BCE4-E0AD-E73E8A0A28D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EAD2BCC-A5EA-56B7-7441-958A830AD84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extLst>
      <p:ext uri="{BB962C8B-B14F-4D97-AF65-F5344CB8AC3E}">
        <p14:creationId xmlns:p14="http://schemas.microsoft.com/office/powerpoint/2010/main" val="467163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7" name="Google Shape;477;p13:notes"/>
          <p:cNvSpPr txBox="1">
            <a:spLocks noGrp="1"/>
          </p:cNvSpPr>
          <p:nvPr>
            <p:ph type="body" idx="1"/>
          </p:nvPr>
        </p:nvSpPr>
        <p:spPr/>
        <p:txBody>
          <a:bodyPr/>
          <a:lstStyle/>
          <a:p>
            <a:pPr marL="0" indent="0">
              <a:buNone/>
            </a:pPr>
            <a:r>
              <a:rPr lang="en-US" b="1" dirty="0"/>
              <a:t>EXPLICATION</a:t>
            </a:r>
          </a:p>
          <a:p>
            <a:r>
              <a:rPr lang="en-US" dirty="0">
                <a:sym typeface="Arial"/>
              </a:rPr>
              <a:t>Se référer à la norme minimale de protection de l'enfance (18) sur la gestion des </a:t>
            </a:r>
            <a:r>
              <a:rPr lang="en-US" dirty="0" err="1">
                <a:sym typeface="Arial"/>
              </a:rPr>
              <a:t>cas</a:t>
            </a:r>
            <a:r>
              <a:rPr lang="en-US" dirty="0">
                <a:sym typeface="Arial"/>
              </a:rPr>
              <a:t>, telle qu'elle est abordée dans le module 2, à la </a:t>
            </a:r>
            <a:r>
              <a:rPr lang="en-US" b="1" dirty="0">
                <a:sym typeface="Arial"/>
              </a:rPr>
              <a:t>page 25 du manuel de travail : Définitions</a:t>
            </a:r>
          </a:p>
          <a:p>
            <a:pPr lvl="1"/>
            <a:r>
              <a:rPr lang="en-US" dirty="0">
                <a:sym typeface="Arial"/>
              </a:rPr>
              <a:t>"Les </a:t>
            </a:r>
            <a:r>
              <a:rPr lang="en-US" dirty="0"/>
              <a:t>enfants et les familles confrontés à des problèmes de protection de l'enfance dans des contextes humanitaires sont identifiés et leurs besoins sont pris en compte dans le cadre d'un processus de gestion de cas individualisé comprenant un soutien direct et individuel et des liens avec les prestataires de services concernés.</a:t>
            </a:r>
          </a:p>
          <a:p>
            <a:r>
              <a:rPr lang="en-US" i="1" dirty="0">
                <a:sym typeface="Calibri"/>
              </a:rPr>
              <a:t>L'une des raisons de clore le </a:t>
            </a:r>
            <a:r>
              <a:rPr lang="en-US" i="1" dirty="0" err="1">
                <a:sym typeface="Calibri"/>
              </a:rPr>
              <a:t>cas</a:t>
            </a:r>
            <a:r>
              <a:rPr lang="en-US" i="1" dirty="0">
                <a:sym typeface="Calibri"/>
              </a:rPr>
              <a:t> d'un enfant se trouve dans cette norme minimale de protection de l'enfance. </a:t>
            </a:r>
          </a:p>
          <a:p>
            <a:pPr lvl="0"/>
            <a:r>
              <a:rPr lang="en-US" i="1" dirty="0">
                <a:sym typeface="Calibri"/>
              </a:rPr>
              <a:t>Lorsqu'un enfant et sa famille ne sont plus confrontés à des problèmes de protection de l'enfance et que leurs besoins ont été satisfaits, il est possible de mettre fin à l'aide à la gestion de cas. </a:t>
            </a:r>
            <a:endParaRPr lang="en-US" i="1" dirty="0">
              <a:sym typeface="Arial"/>
            </a:endParaRPr>
          </a:p>
          <a:p>
            <a:r>
              <a:rPr lang="en-US" i="1" dirty="0">
                <a:sym typeface="Arial"/>
              </a:rPr>
              <a:t>Nous examinerons tout d'abord les raisons les plus courantes de </a:t>
            </a:r>
            <a:r>
              <a:rPr lang="en-US" i="1" dirty="0" err="1">
                <a:sym typeface="Arial"/>
              </a:rPr>
              <a:t>clore</a:t>
            </a:r>
            <a:r>
              <a:rPr lang="en-US" i="1" dirty="0">
                <a:sym typeface="Arial"/>
              </a:rPr>
              <a:t> un </a:t>
            </a:r>
            <a:r>
              <a:rPr lang="en-US" i="1" dirty="0" err="1">
                <a:sym typeface="Arial"/>
              </a:rPr>
              <a:t>cas</a:t>
            </a:r>
            <a:r>
              <a:rPr lang="en-US" i="1" dirty="0">
                <a:sym typeface="Arial"/>
              </a:rPr>
              <a:t>, lorsque l'aide à la gestion des </a:t>
            </a:r>
            <a:r>
              <a:rPr lang="en-US" i="1" dirty="0" err="1">
                <a:sym typeface="Arial"/>
              </a:rPr>
              <a:t>cas</a:t>
            </a:r>
            <a:r>
              <a:rPr lang="en-US" i="1" dirty="0">
                <a:sym typeface="Arial"/>
              </a:rPr>
              <a:t> n'est plus nécessaire.</a:t>
            </a:r>
            <a:endParaRPr lang="en-US" i="1" dirty="0"/>
          </a:p>
          <a:p>
            <a:r>
              <a:rPr lang="en-US" dirty="0">
                <a:sym typeface="Helvetica Neue"/>
              </a:rPr>
              <a:t>Présenter la diapositive</a:t>
            </a:r>
            <a:endParaRPr lang="en-US" dirty="0"/>
          </a:p>
        </p:txBody>
      </p:sp>
      <p:sp>
        <p:nvSpPr>
          <p:cNvPr id="3" name="Slide Image Placeholder 2">
            <a:extLst>
              <a:ext uri="{FF2B5EF4-FFF2-40B4-BE49-F238E27FC236}">
                <a16:creationId xmlns:a16="http://schemas.microsoft.com/office/drawing/2014/main" id="{FCA969A5-451E-2449-26E3-F846B090033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6900EC1-E324-FCA2-8481-52DF74E1E86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extLst>
      <p:ext uri="{BB962C8B-B14F-4D97-AF65-F5344CB8AC3E}">
        <p14:creationId xmlns:p14="http://schemas.microsoft.com/office/powerpoint/2010/main" val="3506214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3" name="Google Shape;773;p28: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i="1" dirty="0">
                <a:sym typeface="Arial"/>
              </a:rPr>
              <a:t>Il est très difficile de progresser et cela prend du temps.</a:t>
            </a:r>
          </a:p>
          <a:p>
            <a:pPr lvl="1"/>
            <a:r>
              <a:rPr lang="en-US" i="1" dirty="0">
                <a:sym typeface="Arial"/>
              </a:rPr>
              <a:t>Nous avons vu dans le module 10 que le suivi et l'examen ne constituent pas une progression linéaire.</a:t>
            </a:r>
            <a:endParaRPr lang="en-US" i="1" dirty="0"/>
          </a:p>
          <a:p>
            <a:r>
              <a:rPr lang="en-US" i="1" dirty="0">
                <a:sym typeface="Arial"/>
              </a:rPr>
              <a:t>Ne </a:t>
            </a:r>
            <a:r>
              <a:rPr lang="en-US" i="1" dirty="0" err="1">
                <a:sym typeface="Arial"/>
              </a:rPr>
              <a:t>clore</a:t>
            </a:r>
            <a:r>
              <a:rPr lang="en-US" i="1" dirty="0">
                <a:sym typeface="Arial"/>
              </a:rPr>
              <a:t> un </a:t>
            </a:r>
            <a:r>
              <a:rPr lang="en-US" i="1" dirty="0" err="1">
                <a:sym typeface="Arial"/>
              </a:rPr>
              <a:t>cas</a:t>
            </a:r>
            <a:r>
              <a:rPr lang="en-US" i="1" dirty="0">
                <a:sym typeface="Arial"/>
              </a:rPr>
              <a:t> que </a:t>
            </a:r>
            <a:r>
              <a:rPr lang="en-US" i="1" dirty="0" err="1">
                <a:sym typeface="Arial"/>
              </a:rPr>
              <a:t>si</a:t>
            </a:r>
            <a:r>
              <a:rPr lang="en-US" i="1" dirty="0">
                <a:sym typeface="Arial"/>
              </a:rPr>
              <a:t> le </a:t>
            </a:r>
            <a:r>
              <a:rPr lang="en-US" i="1" dirty="0" err="1">
                <a:sym typeface="Arial"/>
              </a:rPr>
              <a:t>gestionnaire</a:t>
            </a:r>
            <a:r>
              <a:rPr lang="en-US" i="1" dirty="0">
                <a:sym typeface="Arial"/>
              </a:rPr>
              <a:t> de </a:t>
            </a:r>
            <a:r>
              <a:rPr lang="en-US" i="1" dirty="0" err="1">
                <a:sym typeface="Arial"/>
              </a:rPr>
              <a:t>cas</a:t>
            </a:r>
            <a:r>
              <a:rPr lang="en-US" i="1" dirty="0">
                <a:sym typeface="Arial"/>
              </a:rPr>
              <a:t> est convaincu que l'enfant est à l'abri de tout danger et que ses soins et son bien-être sont assurés pendant un certain temps (et pas seulement à un moment donné).</a:t>
            </a:r>
            <a:endParaRPr lang="en-US" i="1" dirty="0"/>
          </a:p>
          <a:p>
            <a:pPr lvl="1"/>
            <a:r>
              <a:rPr lang="en-US" i="1" dirty="0">
                <a:sym typeface="Arial"/>
              </a:rPr>
              <a:t>Avant de clore un </a:t>
            </a:r>
            <a:r>
              <a:rPr lang="en-US" i="1" dirty="0" err="1">
                <a:sym typeface="Arial"/>
              </a:rPr>
              <a:t>cas</a:t>
            </a:r>
            <a:r>
              <a:rPr lang="en-US" i="1" dirty="0">
                <a:sym typeface="Arial"/>
              </a:rPr>
              <a:t>, il faut qu'il y ait eu au moins deux visites de contrôle au cours desquelles l'enfant a été mis en sécurité de manière répétée et s'est bien comporté. </a:t>
            </a:r>
          </a:p>
          <a:p>
            <a:pPr lvl="1"/>
            <a:r>
              <a:rPr lang="en-US" i="1" dirty="0">
                <a:sym typeface="Arial"/>
              </a:rPr>
              <a:t>Même après la clôture du </a:t>
            </a:r>
            <a:r>
              <a:rPr lang="en-US" i="1" dirty="0" err="1">
                <a:sym typeface="Arial"/>
              </a:rPr>
              <a:t>cas</a:t>
            </a:r>
            <a:r>
              <a:rPr lang="en-US" i="1" dirty="0">
                <a:sym typeface="Arial"/>
              </a:rPr>
              <a:t>, les </a:t>
            </a:r>
            <a:r>
              <a:rPr lang="en-US" i="1" dirty="0" err="1">
                <a:sym typeface="Arial"/>
              </a:rPr>
              <a:t>gestionnaires</a:t>
            </a:r>
            <a:r>
              <a:rPr lang="en-US" i="1" dirty="0">
                <a:sym typeface="Arial"/>
              </a:rPr>
              <a:t> de </a:t>
            </a:r>
            <a:r>
              <a:rPr lang="en-US" i="1" dirty="0" err="1">
                <a:sym typeface="Arial"/>
              </a:rPr>
              <a:t>cas</a:t>
            </a:r>
            <a:r>
              <a:rPr lang="en-US" i="1" dirty="0">
                <a:sym typeface="Arial"/>
              </a:rPr>
              <a:t> doivent rendre visite à l'enfant une fois dans les trois mois suivant la clôture du </a:t>
            </a:r>
            <a:r>
              <a:rPr lang="en-US" i="1" dirty="0" err="1">
                <a:sym typeface="Arial"/>
              </a:rPr>
              <a:t>cas</a:t>
            </a:r>
            <a:r>
              <a:rPr lang="en-US" i="1" dirty="0">
                <a:sym typeface="Arial"/>
              </a:rPr>
              <a:t>. Cela permet de s'assurer que la situation n'a pas changé et que l'enfant est toujours en sécurité et soutenu.</a:t>
            </a:r>
          </a:p>
        </p:txBody>
      </p:sp>
      <p:sp>
        <p:nvSpPr>
          <p:cNvPr id="3" name="Slide Image Placeholder 2">
            <a:extLst>
              <a:ext uri="{FF2B5EF4-FFF2-40B4-BE49-F238E27FC236}">
                <a16:creationId xmlns:a16="http://schemas.microsoft.com/office/drawing/2014/main" id="{2F2F8C59-1EC8-AFA0-04D3-124B1AC1083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5EDC94D-9BD4-2516-83AD-AEF900D9949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dirty="0">
                <a:sym typeface="Helvetica Neue"/>
              </a:rPr>
              <a:t>Présenter la diapositive</a:t>
            </a:r>
            <a:endParaRPr lang="en-US" dirty="0"/>
          </a:p>
          <a:p>
            <a:r>
              <a:rPr lang="en-GB" i="1" dirty="0">
                <a:sym typeface="Arial"/>
              </a:rPr>
              <a:t>Parmi les autres raisons de clore un </a:t>
            </a:r>
            <a:r>
              <a:rPr lang="en-GB" i="1" dirty="0" err="1">
                <a:sym typeface="Arial"/>
              </a:rPr>
              <a:t>cas</a:t>
            </a:r>
            <a:r>
              <a:rPr lang="en-GB" i="1" dirty="0">
                <a:sym typeface="Arial"/>
              </a:rPr>
              <a:t>, on </a:t>
            </a:r>
            <a:r>
              <a:rPr lang="en-GB" i="1" dirty="0" err="1">
                <a:sym typeface="Arial"/>
              </a:rPr>
              <a:t>peut</a:t>
            </a:r>
            <a:r>
              <a:rPr lang="en-GB" i="1" dirty="0">
                <a:sym typeface="Arial"/>
              </a:rPr>
              <a:t> citer:</a:t>
            </a:r>
          </a:p>
          <a:p>
            <a:pPr lvl="1"/>
            <a:r>
              <a:rPr lang="en-GB" i="1" dirty="0">
                <a:sym typeface="Arial"/>
              </a:rPr>
              <a:t>L'enfant atteint l'âge de 18 ans </a:t>
            </a:r>
          </a:p>
          <a:p>
            <a:pPr lvl="1"/>
            <a:r>
              <a:rPr lang="en-GB" i="1" dirty="0">
                <a:sym typeface="Arial"/>
              </a:rPr>
              <a:t>Le </a:t>
            </a:r>
            <a:r>
              <a:rPr lang="en-GB" i="1" dirty="0" err="1">
                <a:sym typeface="Arial"/>
              </a:rPr>
              <a:t>gestionnaire</a:t>
            </a:r>
            <a:r>
              <a:rPr lang="en-GB" i="1" dirty="0">
                <a:sym typeface="Arial"/>
              </a:rPr>
              <a:t> de </a:t>
            </a:r>
            <a:r>
              <a:rPr lang="en-GB" i="1" dirty="0" err="1">
                <a:sym typeface="Arial"/>
              </a:rPr>
              <a:t>cas</a:t>
            </a:r>
            <a:r>
              <a:rPr lang="en-GB" i="1" dirty="0">
                <a:sym typeface="Arial"/>
              </a:rPr>
              <a:t> n'est plus autorisé à assurer la gestion du </a:t>
            </a:r>
            <a:r>
              <a:rPr lang="en-GB" i="1" dirty="0" err="1">
                <a:sym typeface="Arial"/>
              </a:rPr>
              <a:t>cas</a:t>
            </a:r>
            <a:r>
              <a:rPr lang="en-GB" i="1" dirty="0">
                <a:sym typeface="Arial"/>
              </a:rPr>
              <a:t>. La famille et l'enfant ne sont plus d'accord pour recevoir un soutien en matière de gestion de cas. Le </a:t>
            </a:r>
            <a:r>
              <a:rPr lang="en-GB" i="1" dirty="0" err="1">
                <a:sym typeface="Arial"/>
              </a:rPr>
              <a:t>cas</a:t>
            </a:r>
            <a:r>
              <a:rPr lang="en-GB" i="1" dirty="0">
                <a:sym typeface="Arial"/>
              </a:rPr>
              <a:t> peut être clôturé s'il n'y a pas de motif sérieux d'aller à l'encontre de leurs souhaits. </a:t>
            </a:r>
          </a:p>
          <a:p>
            <a:pPr lvl="1"/>
            <a:r>
              <a:rPr lang="en-GB" i="1" dirty="0">
                <a:sym typeface="Arial"/>
              </a:rPr>
              <a:t>L'enfant a quitté la zone et son déplacement n'est pas alarmant.</a:t>
            </a:r>
          </a:p>
          <a:p>
            <a:pPr lvl="1"/>
            <a:r>
              <a:rPr lang="en-GB" i="1" dirty="0">
                <a:sym typeface="Arial"/>
              </a:rPr>
              <a:t>L'enfant est décédé.</a:t>
            </a:r>
          </a:p>
        </p:txBody>
      </p:sp>
      <p:sp>
        <p:nvSpPr>
          <p:cNvPr id="6" name="Slide Image Placeholder 5">
            <a:extLst>
              <a:ext uri="{FF2B5EF4-FFF2-40B4-BE49-F238E27FC236}">
                <a16:creationId xmlns:a16="http://schemas.microsoft.com/office/drawing/2014/main" id="{0BFC5F18-052E-FBDF-32DD-3964A9C9283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F921ABC-0993-EE4B-0F7C-120410FFA72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extLst>
      <p:ext uri="{BB962C8B-B14F-4D97-AF65-F5344CB8AC3E}">
        <p14:creationId xmlns:p14="http://schemas.microsoft.com/office/powerpoint/2010/main" val="2595758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sym typeface="Arial"/>
              </a:rPr>
              <a:t>Rappelez-vous du module 1 (Fondements de la protection de l'enfance) qu'un enfant est une personne âgée de moins de 18 ans.</a:t>
            </a:r>
          </a:p>
          <a:p>
            <a:pPr lvl="1"/>
            <a:r>
              <a:rPr lang="en-GB" i="1" dirty="0">
                <a:sym typeface="Arial"/>
              </a:rPr>
              <a:t>Lorsqu'un enfant atteint l'âge de 18 ans, il ne répond plus aux critères de gestion des cas de protection de l'enfance et son </a:t>
            </a:r>
            <a:r>
              <a:rPr lang="en-GB" i="1" dirty="0" err="1">
                <a:sym typeface="Arial"/>
              </a:rPr>
              <a:t>cas</a:t>
            </a:r>
            <a:r>
              <a:rPr lang="en-GB" i="1" dirty="0">
                <a:sym typeface="Arial"/>
              </a:rPr>
              <a:t> doit être clôturé.</a:t>
            </a:r>
            <a:endParaRPr lang="en-GB" i="1" dirty="0"/>
          </a:p>
          <a:p>
            <a:pPr marL="0" indent="0">
              <a:buNone/>
            </a:pPr>
            <a:endParaRPr lang="en-GB" b="1" dirty="0"/>
          </a:p>
          <a:p>
            <a:pPr marL="0" indent="0">
              <a:buNone/>
            </a:pPr>
            <a:r>
              <a:rPr lang="en-GB" b="1" dirty="0"/>
              <a:t>DISCUSSION PLÉNIÈRE (10 minutes)</a:t>
            </a:r>
          </a:p>
          <a:p>
            <a:r>
              <a:rPr lang="en-US" i="1" dirty="0"/>
              <a:t>Que peut faire le </a:t>
            </a:r>
            <a:r>
              <a:rPr lang="en-US" i="1" dirty="0" err="1"/>
              <a:t>gestionnaire</a:t>
            </a:r>
            <a:r>
              <a:rPr lang="en-US" i="1" dirty="0"/>
              <a:t> de </a:t>
            </a:r>
            <a:r>
              <a:rPr lang="en-US" i="1" dirty="0" err="1"/>
              <a:t>cas</a:t>
            </a:r>
            <a:r>
              <a:rPr lang="en-US" i="1" dirty="0"/>
              <a:t> si l'enfant atteint l'âge de 18 ans mais qu'il fait toujours l'objet d'un problème de protection et qu'il n'est pas à l'abri de tout danger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Inscrivez vos réponses à la </a:t>
            </a:r>
            <a:r>
              <a:rPr lang="en-GB" b="1" i="1" dirty="0"/>
              <a:t>page 186 du cahier d'exercices : Que pourrait faire un </a:t>
            </a:r>
            <a:r>
              <a:rPr lang="en-GB" b="1" i="1" dirty="0" err="1"/>
              <a:t>gestionnaire</a:t>
            </a:r>
            <a:r>
              <a:rPr lang="en-GB" b="1" i="1" dirty="0"/>
              <a:t> de </a:t>
            </a:r>
            <a:r>
              <a:rPr lang="en-GB" b="1" i="1" dirty="0" err="1"/>
              <a:t>cas</a:t>
            </a:r>
            <a:r>
              <a:rPr lang="en-GB" b="1" i="1" dirty="0"/>
              <a:t> ?</a:t>
            </a:r>
          </a:p>
          <a:p>
            <a:r>
              <a:rPr lang="en-US" dirty="0">
                <a:sym typeface="Arial"/>
              </a:rPr>
              <a:t>Demandez à des volontaires de partager leur réponse</a:t>
            </a:r>
          </a:p>
          <a:p>
            <a:r>
              <a:rPr lang="en-US" dirty="0">
                <a:sym typeface="Arial"/>
              </a:rPr>
              <a:t>Examinez et complétez les réponses possibles ci-dessous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Lorsqu'un enfant atteint l'âge de 18 ans, il est important de s'y préparer et d'aider l'enfant à comprendre ce que cela signifie et à savoir où il peut s'adresser pour continuer à bénéficier d'un soutien si cela est nécessaire et/ou souhaité.</a:t>
            </a:r>
            <a:endParaRPr lang="en-GB" b="1"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RÉPONSES POSSIBLES</a:t>
            </a:r>
          </a:p>
          <a:p>
            <a:pPr lvl="0"/>
            <a:r>
              <a:rPr lang="en-GB" dirty="0">
                <a:sym typeface="Arial"/>
              </a:rPr>
              <a:t>Préparez l'enfant à ses 18 ans et aidez-le à comprendre ce que cela signifie.</a:t>
            </a:r>
          </a:p>
          <a:p>
            <a:pPr lvl="0"/>
            <a:r>
              <a:rPr lang="en-GB" dirty="0" err="1">
                <a:sym typeface="Arial"/>
              </a:rPr>
              <a:t>Consultez</a:t>
            </a:r>
            <a:r>
              <a:rPr lang="en-GB" dirty="0">
                <a:sym typeface="Arial"/>
              </a:rPr>
              <a:t> la cartographie des services pour déterminer où l'enfant pourrait aller pour bénéficier d'un soutien continu.</a:t>
            </a:r>
            <a:endParaRPr lang="en-GB" dirty="0"/>
          </a:p>
          <a:p>
            <a:pPr lvl="0"/>
            <a:r>
              <a:rPr lang="en-GB" dirty="0" err="1">
                <a:sym typeface="Arial"/>
              </a:rPr>
              <a:t>Informez</a:t>
            </a:r>
            <a:r>
              <a:rPr lang="en-GB" dirty="0">
                <a:sym typeface="Arial"/>
              </a:rPr>
              <a:t> l'enfant des possibilités de maintien de l'aide après 18 ans</a:t>
            </a:r>
            <a:endParaRPr lang="en-GB" dirty="0"/>
          </a:p>
          <a:p>
            <a:pPr lvl="1"/>
            <a:r>
              <a:rPr lang="en-GB" dirty="0">
                <a:sym typeface="Arial"/>
              </a:rPr>
              <a:t>S'il existe une agence capable de fournir un soutien continu et si l'enfant est d'accord et a donné son consentement, orienter l'enfant vers l'agence et, si possible, accompagner l'enfant vers le service, et l'aider à faire la transition.</a:t>
            </a:r>
            <a:endParaRPr lang="en-GB" dirty="0"/>
          </a:p>
          <a:p>
            <a:pPr lvl="1"/>
            <a:r>
              <a:rPr lang="en-GB" dirty="0">
                <a:sym typeface="Arial"/>
              </a:rPr>
              <a:t>Si aucun organisme n'est en mesure de fournir un soutien continu, il convient d'explorer les possibilités de soutien continu dans le réseau de l'enfant (famille, communauté, etc.) et, si ce réseau n'existe pas, de continuer à fournir des services de gestion de cas jusqu'à ce que l'enfant soit en sécurité ou qu'une autre solution soit trouvée.</a:t>
            </a:r>
            <a:endParaRPr lang="en-US" dirty="0"/>
          </a:p>
        </p:txBody>
      </p:sp>
      <p:sp>
        <p:nvSpPr>
          <p:cNvPr id="6" name="Slide Image Placeholder 5">
            <a:extLst>
              <a:ext uri="{FF2B5EF4-FFF2-40B4-BE49-F238E27FC236}">
                <a16:creationId xmlns:a16="http://schemas.microsoft.com/office/drawing/2014/main" id="{0ABEF158-F9FF-2F54-0B8A-F0901DE06EF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9B98BDA-8839-09F8-92C7-45BA55B4C2E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extLst>
      <p:ext uri="{BB962C8B-B14F-4D97-AF65-F5344CB8AC3E}">
        <p14:creationId xmlns:p14="http://schemas.microsoft.com/office/powerpoint/2010/main" val="1356860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sym typeface="Arial"/>
              </a:rPr>
              <a:t>Rappelez-vous du module 5 (Identification et enregistrement) que le consentement est nécessaire pour démarrer et poursuivre le processus de gestion des </a:t>
            </a:r>
            <a:r>
              <a:rPr lang="en-GB" i="1" dirty="0" err="1">
                <a:sym typeface="Arial"/>
              </a:rPr>
              <a:t>cas</a:t>
            </a:r>
            <a:r>
              <a:rPr lang="en-GB" i="1" dirty="0">
                <a:sym typeface="Arial"/>
              </a:rPr>
              <a:t>.</a:t>
            </a:r>
          </a:p>
          <a:p>
            <a:pPr lvl="1"/>
            <a:r>
              <a:rPr lang="en-GB" i="1" dirty="0">
                <a:sym typeface="Arial"/>
              </a:rPr>
              <a:t>Le consentement doit être continu tout au long du processus de gestion du </a:t>
            </a:r>
            <a:r>
              <a:rPr lang="en-GB" i="1" dirty="0" err="1">
                <a:sym typeface="Arial"/>
              </a:rPr>
              <a:t>cas</a:t>
            </a:r>
            <a:r>
              <a:rPr lang="en-GB" i="1" dirty="0">
                <a:sym typeface="Arial"/>
              </a:rPr>
              <a:t> et reconfirmé régulièrement. </a:t>
            </a:r>
          </a:p>
          <a:p>
            <a:pPr lvl="1"/>
            <a:r>
              <a:rPr lang="en-GB" i="1" dirty="0">
                <a:sym typeface="Arial"/>
              </a:rPr>
              <a:t>Si le parent, la personne qui s'occupe de l'enfant ou l'enfant ne consent plus à recevoir des services de gestion de cas, le processus ne doit pas se poursuivre, sauf </a:t>
            </a:r>
            <a:r>
              <a:rPr lang="en-GB" i="1" dirty="0" err="1">
                <a:sym typeface="Arial"/>
              </a:rPr>
              <a:t>si</a:t>
            </a:r>
            <a:r>
              <a:rPr lang="en-GB" i="1" dirty="0">
                <a:sym typeface="Arial"/>
              </a:rPr>
              <a:t> le </a:t>
            </a:r>
            <a:r>
              <a:rPr lang="en-GB" i="1" dirty="0" err="1">
                <a:sym typeface="Arial"/>
              </a:rPr>
              <a:t>gestionnaire</a:t>
            </a:r>
            <a:r>
              <a:rPr lang="en-GB" i="1" dirty="0">
                <a:sym typeface="Arial"/>
              </a:rPr>
              <a:t> de </a:t>
            </a:r>
            <a:r>
              <a:rPr lang="en-GB" i="1" dirty="0" err="1">
                <a:sym typeface="Arial"/>
              </a:rPr>
              <a:t>cas</a:t>
            </a:r>
            <a:r>
              <a:rPr lang="en-GB" i="1" dirty="0">
                <a:sym typeface="Arial"/>
              </a:rPr>
              <a:t> ou le superviseur estime qu'il doit continuer pour une raison précise, par exemple si l'enfant est en danger ou n'est pas en sécurité. </a:t>
            </a:r>
            <a:endParaRPr lang="en-GB" i="1" dirty="0">
              <a:sym typeface="Calibri"/>
            </a:endParaRPr>
          </a:p>
          <a:p>
            <a:pPr marL="0" indent="0">
              <a:buNone/>
            </a:pPr>
            <a:endParaRPr lang="en-GB" b="1" dirty="0"/>
          </a:p>
          <a:p>
            <a:pPr marL="0" indent="0">
              <a:buNone/>
            </a:pPr>
            <a:r>
              <a:rPr lang="en-GB" b="1" dirty="0"/>
              <a:t>DISCUSSION PLÉNIÈRE (10 minutes)</a:t>
            </a:r>
          </a:p>
          <a:p>
            <a:r>
              <a:rPr lang="en-GB" i="1" u="none" dirty="0"/>
              <a:t>Que peut faire un </a:t>
            </a:r>
            <a:r>
              <a:rPr lang="en-GB" i="1" u="none" dirty="0" err="1"/>
              <a:t>gestionnaire</a:t>
            </a:r>
            <a:r>
              <a:rPr lang="en-GB" i="1" u="none" dirty="0"/>
              <a:t> de </a:t>
            </a:r>
            <a:r>
              <a:rPr lang="en-GB" i="1" u="none" dirty="0" err="1"/>
              <a:t>cas</a:t>
            </a:r>
            <a:r>
              <a:rPr lang="en-GB" i="1" u="none" dirty="0"/>
              <a:t> si l'enfant est en danger mais que le consentement à la gestion du </a:t>
            </a:r>
            <a:r>
              <a:rPr lang="en-GB" i="1" u="none" dirty="0" err="1"/>
              <a:t>cas</a:t>
            </a:r>
            <a:r>
              <a:rPr lang="en-GB" i="1" u="none" dirty="0"/>
              <a:t> n'est plus donné ? </a:t>
            </a:r>
            <a:endParaRPr lang="en-BE" i="1" u="non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Inscrivez vos réponses sur la </a:t>
            </a:r>
            <a:r>
              <a:rPr lang="en-GB" b="1" i="1" dirty="0"/>
              <a:t>page 187 du cahier d'exercices</a:t>
            </a:r>
          </a:p>
          <a:p>
            <a:r>
              <a:rPr lang="en-US" dirty="0">
                <a:sym typeface="Arial"/>
              </a:rPr>
              <a:t>Demandez à des volontaires de partager leur réponse</a:t>
            </a:r>
          </a:p>
          <a:p>
            <a:r>
              <a:rPr lang="en-US" dirty="0">
                <a:sym typeface="Arial"/>
              </a:rPr>
              <a:t>Examinez et complétez les réponses possibles ci-dessous</a:t>
            </a: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RÉPONSES POSSIBLES</a:t>
            </a:r>
          </a:p>
          <a:p>
            <a:pPr lvl="0"/>
            <a:r>
              <a:rPr lang="en-GB" dirty="0">
                <a:sym typeface="Arial"/>
              </a:rPr>
              <a:t>Il est important de comprendre pourquoi le consentement n'est plus donné, car cela peut être la clé pour comprendre la situation.</a:t>
            </a:r>
            <a:endParaRPr lang="en-GB" dirty="0"/>
          </a:p>
          <a:p>
            <a:pPr lvl="1"/>
            <a:r>
              <a:rPr lang="en-GB" dirty="0">
                <a:sym typeface="Arial"/>
              </a:rPr>
              <a:t>Par exemple, il peut y avoir un problème avec le </a:t>
            </a:r>
            <a:r>
              <a:rPr lang="en-GB" dirty="0" err="1">
                <a:sym typeface="Arial"/>
              </a:rPr>
              <a:t>gestionnaire</a:t>
            </a:r>
            <a:r>
              <a:rPr lang="en-GB" dirty="0">
                <a:sym typeface="Arial"/>
              </a:rPr>
              <a:t> de </a:t>
            </a:r>
            <a:r>
              <a:rPr lang="en-GB" dirty="0" err="1">
                <a:sym typeface="Arial"/>
              </a:rPr>
              <a:t>cas</a:t>
            </a:r>
            <a:r>
              <a:rPr lang="en-GB" dirty="0">
                <a:sym typeface="Arial"/>
              </a:rPr>
              <a:t> désigné et l'enfant, le parent ou la personne qui s'occupe de l'enfant ne consentent plus à travailler avec cette personne spécifique, mais sont toujours disposés à recevoir un soutien en matière de gestion de cas. </a:t>
            </a:r>
          </a:p>
          <a:p>
            <a:pPr lvl="1"/>
            <a:r>
              <a:rPr lang="en-GB" dirty="0">
                <a:sym typeface="Arial"/>
              </a:rPr>
              <a:t>Dans cette situation, le </a:t>
            </a:r>
            <a:r>
              <a:rPr lang="en-GB" dirty="0" err="1">
                <a:sym typeface="Arial"/>
              </a:rPr>
              <a:t>cas</a:t>
            </a:r>
            <a:r>
              <a:rPr lang="en-GB" dirty="0">
                <a:sym typeface="Arial"/>
              </a:rPr>
              <a:t> de l'enfant doit être transféré à un </a:t>
            </a:r>
            <a:r>
              <a:rPr lang="en-GB" dirty="0" err="1">
                <a:sym typeface="Arial"/>
              </a:rPr>
              <a:t>autre</a:t>
            </a:r>
            <a:r>
              <a:rPr lang="en-GB" dirty="0">
                <a:sym typeface="Arial"/>
              </a:rPr>
              <a:t> </a:t>
            </a:r>
            <a:r>
              <a:rPr lang="en-GB" dirty="0" err="1">
                <a:sym typeface="Arial"/>
              </a:rPr>
              <a:t>gestionnaire</a:t>
            </a:r>
            <a:r>
              <a:rPr lang="en-GB" dirty="0">
                <a:sym typeface="Arial"/>
              </a:rPr>
              <a:t> de </a:t>
            </a:r>
            <a:r>
              <a:rPr lang="en-GB" dirty="0" err="1">
                <a:sym typeface="Arial"/>
              </a:rPr>
              <a:t>cas</a:t>
            </a:r>
            <a:r>
              <a:rPr lang="en-GB" dirty="0">
                <a:sym typeface="Arial"/>
              </a:rPr>
              <a:t> au lieu d'être clôturé et de mettre fin au processus de gestion du </a:t>
            </a:r>
            <a:r>
              <a:rPr lang="en-GB" dirty="0" err="1">
                <a:sym typeface="Arial"/>
              </a:rPr>
              <a:t>cas</a:t>
            </a:r>
            <a:r>
              <a:rPr lang="en-GB" dirty="0">
                <a:sym typeface="Arial"/>
              </a:rPr>
              <a:t>.</a:t>
            </a:r>
          </a:p>
          <a:p>
            <a:pPr marL="0" indent="0">
              <a:buNone/>
            </a:pPr>
            <a:endParaRPr lang="en-GB" dirty="0">
              <a:sym typeface="Arial"/>
            </a:endParaRPr>
          </a:p>
          <a:p>
            <a:pPr marL="0" indent="0">
              <a:buNone/>
            </a:pPr>
            <a:r>
              <a:rPr lang="en-GB" b="1" dirty="0">
                <a:sym typeface="Arial"/>
              </a:rPr>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59B9664B-08C3-7894-D243-4A11EB4EDBE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5DC4BB6-1564-F055-8C77-3B45CFB8CC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extLst>
      <p:ext uri="{BB962C8B-B14F-4D97-AF65-F5344CB8AC3E}">
        <p14:creationId xmlns:p14="http://schemas.microsoft.com/office/powerpoint/2010/main" val="16202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6"/>
            <a:ext cx="6143624" cy="9313862"/>
          </a:xfrm>
        </p:spPr>
        <p:txBody>
          <a:bodyPr/>
          <a:lstStyle/>
          <a:p>
            <a:pPr lvl="0"/>
            <a:r>
              <a:rPr lang="en-GB" dirty="0">
                <a:sym typeface="Arial"/>
              </a:rPr>
              <a:t>S'il existe des politiques de signalement obligatoire et des lois qui régissent le signalement et la réponse à la maltraitance des enfants dans ce contexte, il est possible que le </a:t>
            </a:r>
            <a:r>
              <a:rPr lang="en-GB" dirty="0" err="1">
                <a:sym typeface="Arial"/>
              </a:rPr>
              <a:t>gestionnaire</a:t>
            </a:r>
            <a:r>
              <a:rPr lang="en-GB" dirty="0">
                <a:sym typeface="Arial"/>
              </a:rPr>
              <a:t> de </a:t>
            </a:r>
            <a:r>
              <a:rPr lang="en-GB" dirty="0" err="1">
                <a:sym typeface="Arial"/>
              </a:rPr>
              <a:t>cas</a:t>
            </a:r>
            <a:r>
              <a:rPr lang="en-GB" dirty="0">
                <a:sym typeface="Arial"/>
              </a:rPr>
              <a:t> soit tenu de signaler la situation aux autorités locales. </a:t>
            </a:r>
            <a:endParaRPr lang="en-GB" dirty="0"/>
          </a:p>
          <a:p>
            <a:pPr lvl="1"/>
            <a:r>
              <a:rPr lang="en-GB" dirty="0">
                <a:sym typeface="Arial"/>
              </a:rPr>
              <a:t>Le signalement de cas présumés ou avérés de maltraitance d'enfants est très délicat. </a:t>
            </a:r>
          </a:p>
          <a:p>
            <a:pPr lvl="1"/>
            <a:r>
              <a:rPr lang="en-GB" dirty="0">
                <a:sym typeface="Arial"/>
              </a:rPr>
              <a:t>C'est pourquoi il est important de tenir compte de l'intérêt supérieur de l'enfant lorsque l'on fait intervenir les autorités locales. </a:t>
            </a:r>
          </a:p>
          <a:p>
            <a:pPr lvl="1"/>
            <a:r>
              <a:rPr lang="en-GB" dirty="0">
                <a:sym typeface="Arial"/>
              </a:rPr>
              <a:t>Posez-vous la question suivante : est-il prudent de signaler ce cas aux autorités locales ou cela aggraverait-il la situation de l'enfant et/ou de la famille ?</a:t>
            </a:r>
            <a:endParaRPr lang="en-GB" dirty="0"/>
          </a:p>
        </p:txBody>
      </p:sp>
      <p:sp>
        <p:nvSpPr>
          <p:cNvPr id="2" name="Google Shape;725;p48:notes">
            <a:extLst>
              <a:ext uri="{FF2B5EF4-FFF2-40B4-BE49-F238E27FC236}">
                <a16:creationId xmlns:a16="http://schemas.microsoft.com/office/drawing/2014/main" id="{F096AD57-9C6C-382F-F3FB-CCF1A5F406A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extLst>
      <p:ext uri="{BB962C8B-B14F-4D97-AF65-F5344CB8AC3E}">
        <p14:creationId xmlns:p14="http://schemas.microsoft.com/office/powerpoint/2010/main" val="1539962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sym typeface="Arial"/>
              </a:rPr>
              <a:t>Un </a:t>
            </a:r>
            <a:r>
              <a:rPr lang="en-GB" i="1" dirty="0" err="1">
                <a:sym typeface="Arial"/>
              </a:rPr>
              <a:t>cas</a:t>
            </a:r>
            <a:r>
              <a:rPr lang="en-GB" i="1" dirty="0">
                <a:sym typeface="Arial"/>
              </a:rPr>
              <a:t> peut également être clôturé lorsque</a:t>
            </a:r>
          </a:p>
          <a:p>
            <a:pPr lvl="1"/>
            <a:r>
              <a:rPr lang="en-GB" i="1" dirty="0">
                <a:sym typeface="Arial"/>
              </a:rPr>
              <a:t>Un enfant déménage</a:t>
            </a:r>
          </a:p>
          <a:p>
            <a:pPr lvl="1"/>
            <a:r>
              <a:rPr lang="en-GB" i="1" dirty="0">
                <a:sym typeface="Arial"/>
              </a:rPr>
              <a:t>Un </a:t>
            </a:r>
            <a:r>
              <a:rPr lang="en-GB" i="1" dirty="0" err="1">
                <a:sym typeface="Arial"/>
              </a:rPr>
              <a:t>gestionnaire</a:t>
            </a:r>
            <a:r>
              <a:rPr lang="en-GB" i="1" dirty="0">
                <a:sym typeface="Arial"/>
              </a:rPr>
              <a:t> de </a:t>
            </a:r>
            <a:r>
              <a:rPr lang="en-GB" i="1" dirty="0" err="1">
                <a:sym typeface="Arial"/>
              </a:rPr>
              <a:t>cas</a:t>
            </a:r>
            <a:r>
              <a:rPr lang="en-GB" i="1" dirty="0">
                <a:sym typeface="Arial"/>
              </a:rPr>
              <a:t> n'est plus en mesure de contacter un enfant</a:t>
            </a:r>
          </a:p>
          <a:p>
            <a:pPr lvl="1"/>
            <a:r>
              <a:rPr lang="en-GB" i="1" dirty="0">
                <a:sym typeface="Arial"/>
              </a:rPr>
              <a:t>L'enfant disparaît. </a:t>
            </a:r>
            <a:endParaRPr lang="en-GB" i="1" dirty="0"/>
          </a:p>
          <a:p>
            <a:r>
              <a:rPr lang="fr-FR" i="1" dirty="0"/>
              <a:t>Le gestionnaire de cas</a:t>
            </a:r>
            <a:r>
              <a:rPr lang="en-BE" i="1" dirty="0"/>
              <a:t> doit toujours essayer de </a:t>
            </a:r>
            <a:r>
              <a:rPr lang="en-GB" i="1" dirty="0"/>
              <a:t>rétablir le </a:t>
            </a:r>
            <a:r>
              <a:rPr lang="en-BE" i="1" dirty="0"/>
              <a:t>contact avec l'enfant et sa </a:t>
            </a:r>
            <a:r>
              <a:rPr lang="en-GB" i="1" dirty="0"/>
              <a:t>famille afin de mieux comprendre leur </a:t>
            </a:r>
            <a:r>
              <a:rPr lang="en-BE" i="1" dirty="0"/>
              <a:t>situation, leur sécurité et leur bien-être. </a:t>
            </a:r>
            <a:endParaRPr lang="en-GB" i="1" dirty="0"/>
          </a:p>
          <a:p>
            <a:pPr lvl="1"/>
            <a:r>
              <a:rPr lang="en-BE" i="1" dirty="0"/>
              <a:t>Si l'enfant a toujours besoin d'un soutien en matière de gestion de cas, il est préférable, dans la mesure du possible, de transférer le </a:t>
            </a:r>
            <a:r>
              <a:rPr lang="fr-FR" i="1" dirty="0"/>
              <a:t>cas</a:t>
            </a:r>
            <a:r>
              <a:rPr lang="en-BE" i="1" dirty="0"/>
              <a:t> plutôt que de le clôturer. </a:t>
            </a:r>
            <a:endParaRPr lang="en-GB" i="1" dirty="0"/>
          </a:p>
          <a:p>
            <a:pPr marL="0" indent="0">
              <a:buNone/>
            </a:pPr>
            <a:endParaRPr lang="en-GB" b="1" dirty="0"/>
          </a:p>
          <a:p>
            <a:pPr marL="0" indent="0">
              <a:buNone/>
            </a:pPr>
            <a:r>
              <a:rPr lang="en-GB" b="1" dirty="0"/>
              <a:t>DISCUSSION EN PLÉNIÈRE</a:t>
            </a:r>
          </a:p>
          <a:p>
            <a:r>
              <a:rPr lang="en-GB" i="1" dirty="0"/>
              <a:t>Que peut faire un </a:t>
            </a:r>
            <a:r>
              <a:rPr lang="en-GB" i="1" dirty="0" err="1"/>
              <a:t>gestionnaire</a:t>
            </a:r>
            <a:r>
              <a:rPr lang="en-GB" i="1" dirty="0"/>
              <a:t> de </a:t>
            </a:r>
            <a:r>
              <a:rPr lang="en-GB" i="1" dirty="0" err="1"/>
              <a:t>cas</a:t>
            </a:r>
            <a:r>
              <a:rPr lang="en-GB" i="1" dirty="0"/>
              <a:t> si l'enfant disparaît, déménage ou ne peut plus être contacté ?</a:t>
            </a:r>
          </a:p>
          <a:p>
            <a:r>
              <a:rPr lang="en-GB" i="1" dirty="0"/>
              <a:t>Inscrivez vos réponses sur la </a:t>
            </a:r>
            <a:r>
              <a:rPr lang="en-GB" b="1" i="1" dirty="0"/>
              <a:t>page 187 du cahier d'exercices</a:t>
            </a:r>
          </a:p>
          <a:p>
            <a:r>
              <a:rPr lang="en-US" dirty="0">
                <a:sym typeface="Arial"/>
              </a:rPr>
              <a:t>Demandez à des volontaires de partager leur réponse</a:t>
            </a:r>
          </a:p>
          <a:p>
            <a:r>
              <a:rPr lang="en-US" dirty="0">
                <a:sym typeface="Arial"/>
              </a:rPr>
              <a:t>Examinez et complétez les réponses possibles ci-dessous</a:t>
            </a: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RÉPONSES POSSIBLES</a:t>
            </a:r>
          </a:p>
          <a:p>
            <a:pPr lvl="0"/>
            <a:r>
              <a:rPr lang="en-GB" dirty="0"/>
              <a:t>Si le déménagement de l'enfant est inquiétant ou si l'enfant a disparu</a:t>
            </a:r>
          </a:p>
          <a:p>
            <a:pPr lvl="1"/>
            <a:r>
              <a:rPr lang="en-GB" dirty="0"/>
              <a:t>Le </a:t>
            </a:r>
            <a:r>
              <a:rPr lang="en-GB" dirty="0" err="1"/>
              <a:t>gestionnaire</a:t>
            </a:r>
            <a:r>
              <a:rPr lang="en-GB" dirty="0"/>
              <a:t> de </a:t>
            </a:r>
            <a:r>
              <a:rPr lang="en-GB" dirty="0" err="1"/>
              <a:t>cas</a:t>
            </a:r>
            <a:r>
              <a:rPr lang="en-GB" dirty="0"/>
              <a:t> doit essayer de (re)prendre contact avec l'enfant et sa famille pour s'assurer de leur sécurité et de leur bien-être.</a:t>
            </a:r>
          </a:p>
          <a:p>
            <a:pPr lvl="1"/>
            <a:r>
              <a:rPr lang="en-BE" dirty="0"/>
              <a:t>Si l'enfant a toujours besoin d'un soutien en matière de gestion de cas, il est préférable de procéder à un transfert de cas plutôt qu'à un classement. </a:t>
            </a:r>
          </a:p>
          <a:p>
            <a:pPr lvl="0"/>
            <a:r>
              <a:rPr lang="en-GB" dirty="0"/>
              <a:t>Si le contact ne peut être rétabli ou si l'enfant a </a:t>
            </a:r>
            <a:r>
              <a:rPr lang="en-GB" dirty="0" err="1"/>
              <a:t>disparu</a:t>
            </a:r>
            <a:r>
              <a:rPr lang="en-GB" dirty="0"/>
              <a:t>,</a:t>
            </a:r>
          </a:p>
          <a:p>
            <a:pPr lvl="1"/>
            <a:r>
              <a:rPr lang="en-GB" dirty="0"/>
              <a:t>Le </a:t>
            </a:r>
            <a:r>
              <a:rPr lang="en-GB" dirty="0" err="1"/>
              <a:t>gestionnaire</a:t>
            </a:r>
            <a:r>
              <a:rPr lang="en-GB" dirty="0"/>
              <a:t> de </a:t>
            </a:r>
            <a:r>
              <a:rPr lang="en-GB" dirty="0" err="1"/>
              <a:t>cas</a:t>
            </a:r>
            <a:r>
              <a:rPr lang="en-GB" dirty="0"/>
              <a:t> doit signaler cet incident aux autorités locales qui s'occupent des enfants disparus et de la protection des enfants. </a:t>
            </a:r>
            <a:r>
              <a:rPr lang="en-GB" dirty="0">
                <a:sym typeface="Arial"/>
              </a:rPr>
              <a:t> </a:t>
            </a:r>
          </a:p>
          <a:p>
            <a:endParaRPr lang="en-BE" dirty="0"/>
          </a:p>
        </p:txBody>
      </p:sp>
      <p:sp>
        <p:nvSpPr>
          <p:cNvPr id="6" name="Slide Image Placeholder 5">
            <a:extLst>
              <a:ext uri="{FF2B5EF4-FFF2-40B4-BE49-F238E27FC236}">
                <a16:creationId xmlns:a16="http://schemas.microsoft.com/office/drawing/2014/main" id="{3E4D0ED8-74AD-6FD3-DF71-A3482148B8C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C0002B1-CAD8-CDDE-E9C4-4C34FE60923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extLst>
      <p:ext uri="{BB962C8B-B14F-4D97-AF65-F5344CB8AC3E}">
        <p14:creationId xmlns:p14="http://schemas.microsoft.com/office/powerpoint/2010/main" val="621456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sym typeface="Arial"/>
              </a:rPr>
              <a:t>Un </a:t>
            </a:r>
            <a:r>
              <a:rPr lang="en-GB" i="1" dirty="0" err="1">
                <a:sym typeface="Arial"/>
              </a:rPr>
              <a:t>cas</a:t>
            </a:r>
            <a:r>
              <a:rPr lang="en-GB" i="1" dirty="0">
                <a:sym typeface="Arial"/>
              </a:rPr>
              <a:t> est également clôturé lorsqu'un enfant est décédé.</a:t>
            </a:r>
          </a:p>
          <a:p>
            <a:pPr lvl="1"/>
            <a:r>
              <a:rPr lang="en-GB" i="1" dirty="0">
                <a:sym typeface="Arial"/>
              </a:rPr>
              <a:t>Le </a:t>
            </a:r>
            <a:r>
              <a:rPr lang="en-GB" i="1" dirty="0" err="1">
                <a:sym typeface="Arial"/>
              </a:rPr>
              <a:t>gestionnaire</a:t>
            </a:r>
            <a:r>
              <a:rPr lang="en-GB" i="1" dirty="0">
                <a:sym typeface="Arial"/>
              </a:rPr>
              <a:t> de </a:t>
            </a:r>
            <a:r>
              <a:rPr lang="en-GB" i="1" dirty="0" err="1">
                <a:sym typeface="Arial"/>
              </a:rPr>
              <a:t>cas</a:t>
            </a:r>
            <a:r>
              <a:rPr lang="en-GB" i="1" dirty="0">
                <a:sym typeface="Arial"/>
              </a:rPr>
              <a:t> soutient en effet l'enfant, mais aussi ses parents ou les personnes qui s'occupent de lui.</a:t>
            </a:r>
          </a:p>
          <a:p>
            <a:pPr marL="0" indent="0">
              <a:buNone/>
            </a:pPr>
            <a:endParaRPr lang="en-GB" b="1" dirty="0"/>
          </a:p>
          <a:p>
            <a:pPr marL="0" indent="0">
              <a:buNone/>
            </a:pPr>
            <a:r>
              <a:rPr lang="en-GB" b="1" dirty="0"/>
              <a:t>DISCUSSION EN PLÉNIÈRE</a:t>
            </a:r>
          </a:p>
          <a:p>
            <a:r>
              <a:rPr lang="en-GB" i="1" dirty="0"/>
              <a:t>Que peut faire le </a:t>
            </a:r>
            <a:r>
              <a:rPr lang="en-GB" i="1" dirty="0" err="1"/>
              <a:t>gestionnaire</a:t>
            </a:r>
            <a:r>
              <a:rPr lang="en-GB" i="1" dirty="0"/>
              <a:t> de </a:t>
            </a:r>
            <a:r>
              <a:rPr lang="en-GB" i="1" dirty="0" err="1"/>
              <a:t>cas</a:t>
            </a:r>
            <a:r>
              <a:rPr lang="en-GB" i="1" dirty="0"/>
              <a:t> pour soutenir les parents ou la personne qui s'occupe de l'enfant après le décès de ce dernier ?</a:t>
            </a:r>
          </a:p>
          <a:p>
            <a:r>
              <a:rPr lang="en-GB" i="1" dirty="0"/>
              <a:t>Inscrivez vos réponses sur la </a:t>
            </a:r>
            <a:r>
              <a:rPr lang="en-GB" b="1" i="1" dirty="0"/>
              <a:t>page 187 du cahier de travail</a:t>
            </a:r>
          </a:p>
          <a:p>
            <a:r>
              <a:rPr lang="en-US" dirty="0">
                <a:sym typeface="Arial"/>
              </a:rPr>
              <a:t>Demandez à des volontaires de partager leur réponse</a:t>
            </a:r>
          </a:p>
          <a:p>
            <a:r>
              <a:rPr lang="en-US" dirty="0">
                <a:sym typeface="Arial"/>
              </a:rPr>
              <a:t>Examinez et complétez les réponses possibles ci-dessous</a:t>
            </a: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RÉPONSES POSSIBLES</a:t>
            </a:r>
          </a:p>
          <a:p>
            <a:pPr lvl="0"/>
            <a:r>
              <a:rPr lang="en-GB" dirty="0">
                <a:sym typeface="Arial"/>
              </a:rPr>
              <a:t>Contactez les parents ou les soignants, apportez-leur un soutien psychosocial de base et réagissez avec empathie.</a:t>
            </a:r>
          </a:p>
          <a:p>
            <a:pPr lvl="0"/>
            <a:r>
              <a:rPr lang="en-GB" dirty="0">
                <a:sym typeface="Arial"/>
              </a:rPr>
              <a:t>Vérifiez avec les parents ou les soignants s'ils reçoivent un soutien de leur famille et de leur communauté ou s'ils ont besoin d'un soutien plus ciblé ou spécialisé.</a:t>
            </a:r>
            <a:endParaRPr lang="en-GB" dirty="0"/>
          </a:p>
          <a:p>
            <a:pPr lvl="0"/>
            <a:r>
              <a:rPr lang="en-GB" dirty="0">
                <a:sym typeface="Arial"/>
              </a:rPr>
              <a:t>Consultez la cartographie des services pour savoir où les parents ou les aidants peuvent trouver du soutien. </a:t>
            </a:r>
            <a:endParaRPr lang="en-GB" dirty="0"/>
          </a:p>
          <a:p>
            <a:pPr lvl="1"/>
            <a:r>
              <a:rPr lang="en-GB" dirty="0">
                <a:sym typeface="Arial"/>
              </a:rPr>
              <a:t>Si les parents ou les personnes qui s'occupent des enfants sont ouverts à cette idée, informez-les sur la </a:t>
            </a:r>
            <a:r>
              <a:rPr lang="en-GB" dirty="0" err="1">
                <a:sym typeface="Arial"/>
              </a:rPr>
              <a:t>SMSPS </a:t>
            </a:r>
            <a:r>
              <a:rPr lang="en-GB" dirty="0">
                <a:sym typeface="Arial"/>
              </a:rPr>
              <a:t>et les autres services pertinents disponibles.</a:t>
            </a:r>
            <a:endParaRPr lang="en-GB" dirty="0"/>
          </a:p>
          <a:p>
            <a:pPr lvl="1"/>
            <a:r>
              <a:rPr lang="en-GB" dirty="0">
                <a:sym typeface="Arial"/>
              </a:rPr>
              <a:t>S'ils souhaitent bénéficier d'un soutien, les orienter vers un spécialiste après avoir obtenu leur consentement, les accompagner si nécessaire et assurer un suivi après l'orientation.</a:t>
            </a:r>
            <a:endParaRPr lang="en-GB" dirty="0"/>
          </a:p>
        </p:txBody>
      </p:sp>
      <p:sp>
        <p:nvSpPr>
          <p:cNvPr id="6" name="Slide Image Placeholder 5">
            <a:extLst>
              <a:ext uri="{FF2B5EF4-FFF2-40B4-BE49-F238E27FC236}">
                <a16:creationId xmlns:a16="http://schemas.microsoft.com/office/drawing/2014/main" id="{7474D38F-F1EB-A020-99CE-D05EBF56663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DA4A222-C1A1-164C-FB92-E6855DF623E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extLst>
      <p:ext uri="{BB962C8B-B14F-4D97-AF65-F5344CB8AC3E}">
        <p14:creationId xmlns:p14="http://schemas.microsoft.com/office/powerpoint/2010/main" val="4074611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9" name="Google Shape;519;p17: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dirty="0">
                <a:sym typeface="Helvetica Neue"/>
              </a:rPr>
              <a:t>Présenter la diapositive</a:t>
            </a:r>
            <a:endParaRPr lang="en-US" dirty="0"/>
          </a:p>
          <a:p>
            <a:r>
              <a:rPr lang="en-US" i="1" dirty="0">
                <a:sym typeface="Helvetica Neue"/>
              </a:rPr>
              <a:t>Dans la prochaine session, nous verrons la procédure à suivre lors de la clôture ou du transfert d'un </a:t>
            </a:r>
            <a:r>
              <a:rPr lang="en-US" i="1" dirty="0" err="1">
                <a:sym typeface="Helvetica Neue"/>
              </a:rPr>
              <a:t>cas</a:t>
            </a:r>
            <a:r>
              <a:rPr lang="en-US" i="1" dirty="0">
                <a:sym typeface="Helvetica Neue"/>
              </a:rPr>
              <a:t>.</a:t>
            </a:r>
            <a:endParaRPr lang="en-US" i="1" dirty="0"/>
          </a:p>
        </p:txBody>
      </p:sp>
      <p:sp>
        <p:nvSpPr>
          <p:cNvPr id="3" name="Slide Image Placeholder 2">
            <a:extLst>
              <a:ext uri="{FF2B5EF4-FFF2-40B4-BE49-F238E27FC236}">
                <a16:creationId xmlns:a16="http://schemas.microsoft.com/office/drawing/2014/main" id="{EE01F05B-48C2-9821-0042-572B73B0862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FDDA332-DC22-2A79-D89E-BD32A0997FA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8" name="Google Shape;288;p5:notes"/>
          <p:cNvSpPr txBox="1">
            <a:spLocks noGrp="1"/>
          </p:cNvSpPr>
          <p:nvPr>
            <p:ph type="body" idx="1"/>
          </p:nvPr>
        </p:nvSpPr>
        <p:spPr/>
        <p:txBody>
          <a:bodyPr/>
          <a:lstStyle/>
          <a:p>
            <a:pPr marL="0" indent="0">
              <a:buNone/>
            </a:pPr>
            <a:r>
              <a:rPr lang="en-US" b="1" dirty="0"/>
              <a:t>SESSION 1 DURÉE : 0h30</a:t>
            </a:r>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EXPLICATION</a:t>
            </a:r>
          </a:p>
          <a:p>
            <a:r>
              <a:rPr lang="en-US" i="1" dirty="0"/>
              <a:t>Nous ouvrirons la session par :</a:t>
            </a:r>
          </a:p>
          <a:p>
            <a:pPr lvl="1"/>
            <a:r>
              <a:rPr lang="en-US" i="1" dirty="0"/>
              <a:t>Un aperçu de ce que l'on peut attendre du module d'aujourd'hui sur la clôture de cas. </a:t>
            </a:r>
          </a:p>
          <a:p>
            <a:pPr lvl="1"/>
            <a:r>
              <a:rPr lang="en-US" i="1" dirty="0"/>
              <a:t>Récapitulation rapide du module 10 Suivi et révision</a:t>
            </a:r>
          </a:p>
        </p:txBody>
      </p:sp>
      <p:sp>
        <p:nvSpPr>
          <p:cNvPr id="3" name="Slide Image Placeholder 2">
            <a:extLst>
              <a:ext uri="{FF2B5EF4-FFF2-40B4-BE49-F238E27FC236}">
                <a16:creationId xmlns:a16="http://schemas.microsoft.com/office/drawing/2014/main" id="{875AFE23-ACE6-A480-2A19-222C7CC1C5C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3B9BEFE-1256-C6EB-AC68-45B28110A73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7" name="Google Shape;427;p10:notes"/>
          <p:cNvSpPr txBox="1">
            <a:spLocks noGrp="1"/>
          </p:cNvSpPr>
          <p:nvPr>
            <p:ph type="body" idx="1"/>
          </p:nvPr>
        </p:nvSpPr>
        <p:spPr/>
        <p:txBody>
          <a:bodyPr/>
          <a:lstStyle/>
          <a:p>
            <a:pPr marL="0" indent="0">
              <a:buNone/>
            </a:pPr>
            <a:r>
              <a:rPr lang="en-US" b="1" dirty="0"/>
              <a:t>SESSION 3 DURÉE : 2h</a:t>
            </a:r>
          </a:p>
        </p:txBody>
      </p:sp>
      <p:sp>
        <p:nvSpPr>
          <p:cNvPr id="3" name="Slide Image Placeholder 2">
            <a:extLst>
              <a:ext uri="{FF2B5EF4-FFF2-40B4-BE49-F238E27FC236}">
                <a16:creationId xmlns:a16="http://schemas.microsoft.com/office/drawing/2014/main" id="{55756214-3341-9F33-ABFC-83561BE6DB0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9107725-557B-FF7C-5BFE-FCD6D74FD65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extLst>
      <p:ext uri="{BB962C8B-B14F-4D97-AF65-F5344CB8AC3E}">
        <p14:creationId xmlns:p14="http://schemas.microsoft.com/office/powerpoint/2010/main" val="939339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50" name="Google Shape;550;p19:notes"/>
          <p:cNvSpPr txBox="1">
            <a:spLocks noGrp="1"/>
          </p:cNvSpPr>
          <p:nvPr>
            <p:ph type="body" idx="1"/>
          </p:nvPr>
        </p:nvSpPr>
        <p:spPr/>
        <p:txBody>
          <a:bodyPr/>
          <a:lstStyle/>
          <a:p>
            <a:pPr marL="0" indent="0">
              <a:buNone/>
            </a:pPr>
            <a:r>
              <a:rPr lang="en-GB" b="1" dirty="0"/>
              <a:t>INTRODUCTION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sym typeface="Arial"/>
              </a:rPr>
              <a:t>Nous allons faire un exercice rapide sur le déroulement du processus de clôture des </a:t>
            </a:r>
            <a:r>
              <a:rPr lang="en-US" i="1" dirty="0" err="1">
                <a:sym typeface="Arial"/>
              </a:rPr>
              <a:t>cas</a:t>
            </a:r>
            <a:r>
              <a:rPr lang="en-US" i="1" dirty="0">
                <a:sym typeface="Arial"/>
              </a:rPr>
              <a:t>.</a:t>
            </a:r>
          </a:p>
          <a:p>
            <a:r>
              <a:rPr lang="en-US" dirty="0">
                <a:sym typeface="Arial"/>
              </a:rPr>
              <a:t>Répartissez les participants en groupes de 3 à 5 personnes par groupe.</a:t>
            </a:r>
          </a:p>
          <a:p>
            <a:r>
              <a:rPr lang="en-GB" dirty="0"/>
              <a:t>Guidez les participants vers la </a:t>
            </a:r>
            <a:r>
              <a:rPr lang="en-GB" b="1" dirty="0"/>
              <a:t>page 188 du manuel : Actions de clôture d'un </a:t>
            </a:r>
            <a:r>
              <a:rPr lang="en-GB" b="1" dirty="0" err="1"/>
              <a:t>cas</a:t>
            </a:r>
            <a:endParaRPr lang="en-GB" b="1" dirty="0"/>
          </a:p>
          <a:p>
            <a:r>
              <a:rPr lang="en-US" i="1" dirty="0">
                <a:sym typeface="Arial"/>
              </a:rPr>
              <a:t>Dans vos groupes :</a:t>
            </a:r>
          </a:p>
          <a:p>
            <a:pPr lvl="1"/>
            <a:r>
              <a:rPr lang="en-US" i="1" dirty="0">
                <a:sym typeface="Arial"/>
              </a:rPr>
              <a:t>Discuter du déroulement du processus de clôture des </a:t>
            </a:r>
            <a:r>
              <a:rPr lang="en-US" i="1" dirty="0" err="1">
                <a:sym typeface="Arial"/>
              </a:rPr>
              <a:t>cas</a:t>
            </a:r>
            <a:r>
              <a:rPr lang="en-US" i="1" dirty="0">
                <a:sym typeface="Arial"/>
              </a:rPr>
              <a:t>, se mettre d'accord sur l'ordre à suivre et l'écrire dans leur cahier de travail.</a:t>
            </a:r>
          </a:p>
          <a:p>
            <a:pPr lvl="1"/>
            <a:r>
              <a:rPr lang="en-US" i="1" dirty="0">
                <a:sym typeface="Arial"/>
              </a:rPr>
              <a:t>Inscrivez #1 à côté de la première étape, #2 à côté de la deuxième étape,...</a:t>
            </a:r>
          </a:p>
          <a:p>
            <a:pPr lvl="1"/>
            <a:r>
              <a:rPr lang="en-US" i="1" dirty="0">
                <a:sym typeface="Arial"/>
              </a:rPr>
              <a:t>Essayez de faire l'exercice le plus rapidement possible</a:t>
            </a:r>
          </a:p>
          <a:p>
            <a:pPr lvl="1"/>
            <a:r>
              <a:rPr lang="en-US" i="1" dirty="0">
                <a:sym typeface="Arial"/>
              </a:rPr>
              <a:t>Le groupe qui s'est mis d'accord et qui a rempli le flux correct en premier a gagné.</a:t>
            </a:r>
            <a:endParaRPr lang="en-GB" b="1" i="1" dirty="0"/>
          </a:p>
          <a:p>
            <a:pPr marL="0" indent="0">
              <a:buNone/>
            </a:pPr>
            <a:endParaRPr lang="en-GB" b="1" dirty="0"/>
          </a:p>
          <a:p>
            <a:pPr marL="0" indent="0">
              <a:buNone/>
            </a:pPr>
            <a:r>
              <a:rPr lang="en-GB" b="1" dirty="0"/>
              <a:t>TRAVAIL DE GROUPE</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Laisser du temps aux groupes pour compléter</a:t>
            </a:r>
          </a:p>
          <a:p>
            <a:pPr marL="0" indent="0">
              <a:buNone/>
            </a:pPr>
            <a:endParaRPr lang="en-GB" b="1" dirty="0"/>
          </a:p>
          <a:p>
            <a:pPr marL="0" indent="0">
              <a:buNone/>
            </a:pPr>
            <a:r>
              <a:rPr lang="en-GB" b="1" dirty="0"/>
              <a:t>DISCUSSION EN PLÉNIÈRE</a:t>
            </a:r>
          </a:p>
          <a:p>
            <a:r>
              <a:rPr lang="en-US" dirty="0">
                <a:sym typeface="Arial"/>
              </a:rPr>
              <a:t>Demandez à un volontaire du premier groupe de présenter son flux.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ym typeface="Arial"/>
              </a:rPr>
              <a:t>Si le premier groupe commet une erreur, donnez au deuxième groupe l'occasion de présenter son flux (et s'il a commis une erreur, donnez l'occasion au troisième groupe et ainsi de suite jusqu'à ce que le bon flux ait été présenté).</a:t>
            </a:r>
          </a:p>
          <a:p>
            <a:r>
              <a:rPr lang="en-US" dirty="0">
                <a:sym typeface="Arial"/>
              </a:rPr>
              <a:t>Examiner et compléter le flux de la diapositive suivante</a:t>
            </a:r>
          </a:p>
        </p:txBody>
      </p:sp>
      <p:sp>
        <p:nvSpPr>
          <p:cNvPr id="3" name="Slide Image Placeholder 2">
            <a:extLst>
              <a:ext uri="{FF2B5EF4-FFF2-40B4-BE49-F238E27FC236}">
                <a16:creationId xmlns:a16="http://schemas.microsoft.com/office/drawing/2014/main" id="{26DD0F38-AD0B-C19F-71E4-211F732047F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BAE6E78-4D65-A577-45F7-78D6530CA43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dirty="0">
                <a:sym typeface="Helvetica Neue"/>
              </a:rPr>
              <a:t>Présenter la diapositive</a:t>
            </a:r>
            <a:endParaRPr lang="en-US" dirty="0"/>
          </a:p>
          <a:p>
            <a:pPr lvl="0"/>
            <a:r>
              <a:rPr lang="en-GB" b="1" i="1" dirty="0">
                <a:sym typeface="Arial"/>
              </a:rPr>
              <a:t>Identifier un cas</a:t>
            </a:r>
          </a:p>
          <a:p>
            <a:pPr lvl="1"/>
            <a:r>
              <a:rPr lang="en-GB" i="1" dirty="0">
                <a:sym typeface="Arial"/>
              </a:rPr>
              <a:t>Se référer aux critères de clôture des </a:t>
            </a:r>
            <a:r>
              <a:rPr lang="en-GB" i="1" dirty="0" err="1">
                <a:sym typeface="Arial"/>
              </a:rPr>
              <a:t>cas</a:t>
            </a:r>
            <a:r>
              <a:rPr lang="en-GB" i="1" dirty="0">
                <a:sym typeface="Arial"/>
              </a:rPr>
              <a:t> </a:t>
            </a:r>
          </a:p>
          <a:p>
            <a:pPr lvl="0"/>
            <a:r>
              <a:rPr lang="en-GB" b="1" i="1" dirty="0">
                <a:sym typeface="Arial"/>
              </a:rPr>
              <a:t>Préparer la discussion avec le superviseur</a:t>
            </a:r>
          </a:p>
          <a:p>
            <a:pPr lvl="1"/>
            <a:r>
              <a:rPr lang="en-GB" i="1" dirty="0">
                <a:sym typeface="Arial"/>
              </a:rPr>
              <a:t>Le </a:t>
            </a:r>
            <a:r>
              <a:rPr lang="en-GB" i="1" dirty="0" err="1">
                <a:sym typeface="Arial"/>
              </a:rPr>
              <a:t>gestionnaire</a:t>
            </a:r>
            <a:r>
              <a:rPr lang="en-GB" i="1" dirty="0">
                <a:sym typeface="Arial"/>
              </a:rPr>
              <a:t> de </a:t>
            </a:r>
            <a:r>
              <a:rPr lang="en-GB" i="1" dirty="0" err="1">
                <a:sym typeface="Arial"/>
              </a:rPr>
              <a:t>cas</a:t>
            </a:r>
            <a:r>
              <a:rPr lang="en-GB" i="1" dirty="0">
                <a:sym typeface="Arial"/>
              </a:rPr>
              <a:t> devra présenter le </a:t>
            </a:r>
            <a:r>
              <a:rPr lang="en-GB" i="1" dirty="0" err="1">
                <a:sym typeface="Arial"/>
              </a:rPr>
              <a:t>cas</a:t>
            </a:r>
            <a:r>
              <a:rPr lang="en-GB" i="1" dirty="0">
                <a:sym typeface="Arial"/>
              </a:rPr>
              <a:t> et peut préparer cette réunion de clôture du </a:t>
            </a:r>
            <a:r>
              <a:rPr lang="en-GB" i="1" dirty="0" err="1">
                <a:sym typeface="Arial"/>
              </a:rPr>
              <a:t>cas</a:t>
            </a:r>
            <a:r>
              <a:rPr lang="en-GB" i="1" dirty="0">
                <a:sym typeface="Arial"/>
              </a:rPr>
              <a:t>. </a:t>
            </a:r>
          </a:p>
          <a:p>
            <a:pPr lvl="0"/>
            <a:r>
              <a:rPr lang="en-GB" b="1" i="1" dirty="0">
                <a:sym typeface="Arial"/>
              </a:rPr>
              <a:t>Discuter du cas de l'enfant</a:t>
            </a:r>
          </a:p>
          <a:p>
            <a:pPr lvl="1"/>
            <a:r>
              <a:rPr lang="en-GB" i="1" dirty="0">
                <a:sym typeface="Arial"/>
              </a:rPr>
              <a:t>Il est important de discuter du cas avec le superviseur et d'obtenir l'approbation de la clôture. </a:t>
            </a:r>
          </a:p>
          <a:p>
            <a:pPr lvl="1"/>
            <a:r>
              <a:rPr lang="en-GB" i="1" dirty="0">
                <a:sym typeface="Arial"/>
              </a:rPr>
              <a:t>Sans cette approbation, le processus de clôture ne peut pas avancer et l'enfant et sa famille ne doivent pas encore être informés. </a:t>
            </a:r>
          </a:p>
          <a:p>
            <a:pPr lvl="1"/>
            <a:r>
              <a:rPr lang="en-GB" i="1" dirty="0">
                <a:sym typeface="Arial"/>
              </a:rPr>
              <a:t>Il est également possible que le superviseur ne soit pas d'accord avec la clôture du </a:t>
            </a:r>
            <a:r>
              <a:rPr lang="en-GB" i="1" dirty="0" err="1">
                <a:sym typeface="Arial"/>
              </a:rPr>
              <a:t>cas</a:t>
            </a:r>
            <a:r>
              <a:rPr lang="en-GB" i="1" dirty="0">
                <a:sym typeface="Arial"/>
              </a:rPr>
              <a:t> à ce moment-là, mais qu'il suggère une action à entreprendre avant que le </a:t>
            </a:r>
            <a:r>
              <a:rPr lang="en-GB" i="1" dirty="0" err="1">
                <a:sym typeface="Arial"/>
              </a:rPr>
              <a:t>cas</a:t>
            </a:r>
            <a:r>
              <a:rPr lang="en-GB" i="1" dirty="0">
                <a:sym typeface="Arial"/>
              </a:rPr>
              <a:t> ne soit clôturé. </a:t>
            </a:r>
          </a:p>
          <a:p>
            <a:pPr lvl="0"/>
            <a:r>
              <a:rPr lang="en-GB" b="1" i="1" dirty="0">
                <a:sym typeface="Arial"/>
              </a:rPr>
              <a:t>Informer l'enfant, le parent ou la personne qui s'occupe de lui de la fin de la procédure</a:t>
            </a:r>
          </a:p>
          <a:p>
            <a:pPr lvl="1"/>
            <a:r>
              <a:rPr lang="en-GB" b="0" i="1" dirty="0">
                <a:sym typeface="Arial"/>
              </a:rPr>
              <a:t>Cela doit être fait avec soin en appliquant les compétences en matière de communication et d'autres compétences de base en matière de SPS.</a:t>
            </a:r>
          </a:p>
          <a:p>
            <a:pPr lvl="1"/>
            <a:r>
              <a:rPr lang="en-GB" i="1" dirty="0">
                <a:sym typeface="Arial"/>
              </a:rPr>
              <a:t>Les jeunes enfants ne doivent pas être oubliés ou ignorés, ils doivent également être informés. La communication doit être adaptée à l'âge, au stade de développement et aux capacités de l'enfant. </a:t>
            </a:r>
            <a:endParaRPr lang="en-GB" i="1" dirty="0"/>
          </a:p>
          <a:p>
            <a:pPr lvl="0"/>
            <a:r>
              <a:rPr lang="en-GB" b="1" i="1" dirty="0">
                <a:sym typeface="Arial"/>
              </a:rPr>
              <a:t>Compléter le </a:t>
            </a:r>
            <a:r>
              <a:rPr lang="en-GB" b="1" i="1" dirty="0" err="1">
                <a:sym typeface="Arial"/>
              </a:rPr>
              <a:t>cas</a:t>
            </a:r>
            <a:endParaRPr lang="en-GB" b="1" i="1" dirty="0">
              <a:sym typeface="Arial"/>
            </a:endParaRPr>
          </a:p>
          <a:p>
            <a:pPr lvl="1"/>
            <a:r>
              <a:rPr lang="en-GB" i="1" dirty="0">
                <a:sym typeface="Arial"/>
              </a:rPr>
              <a:t>L'ensemble du </a:t>
            </a:r>
            <a:r>
              <a:rPr lang="en-GB" i="1" dirty="0" err="1">
                <a:sym typeface="Arial"/>
              </a:rPr>
              <a:t>cas</a:t>
            </a:r>
            <a:r>
              <a:rPr lang="en-GB" i="1" dirty="0">
                <a:sym typeface="Arial"/>
              </a:rPr>
              <a:t> doit être complété. </a:t>
            </a:r>
          </a:p>
          <a:p>
            <a:pPr lvl="1"/>
            <a:r>
              <a:rPr lang="en-GB" i="1" dirty="0">
                <a:sym typeface="Arial"/>
              </a:rPr>
              <a:t>Il doit comprendre toutes les données personnelles collectées et tous les formulaires de gestion des </a:t>
            </a:r>
            <a:r>
              <a:rPr lang="en-GB" i="1" dirty="0" err="1">
                <a:sym typeface="Arial"/>
              </a:rPr>
              <a:t>cas</a:t>
            </a:r>
            <a:r>
              <a:rPr lang="en-GB" i="1" dirty="0">
                <a:sym typeface="Arial"/>
              </a:rPr>
              <a:t>. </a:t>
            </a:r>
          </a:p>
          <a:p>
            <a:pPr lvl="1"/>
            <a:r>
              <a:rPr lang="en-GB" i="1" dirty="0">
                <a:sym typeface="Arial"/>
              </a:rPr>
              <a:t>Le formulaire de clôture de </a:t>
            </a:r>
            <a:r>
              <a:rPr lang="en-GB" i="1" dirty="0" err="1">
                <a:sym typeface="Arial"/>
              </a:rPr>
              <a:t>cas</a:t>
            </a:r>
            <a:r>
              <a:rPr lang="en-GB" i="1" dirty="0">
                <a:sym typeface="Arial"/>
              </a:rPr>
              <a:t> doit également être rempli. </a:t>
            </a:r>
          </a:p>
          <a:p>
            <a:pPr lvl="0"/>
            <a:endParaRPr lang="en-CA" i="1" dirty="0"/>
          </a:p>
          <a:p>
            <a:pPr marL="0" lvl="0" indent="0">
              <a:buNone/>
            </a:pPr>
            <a:r>
              <a:rPr lang="en-CA" b="1" dirty="0"/>
              <a:t>SUITE </a:t>
            </a:r>
            <a:r>
              <a:rPr lang="en-CA" b="1" dirty="0">
                <a:sym typeface="Wingdings" panose="05000000000000000000" pitchFamily="2" charset="2"/>
              </a:rPr>
              <a:t></a:t>
            </a:r>
            <a:endParaRPr lang="en-BE" b="1" dirty="0"/>
          </a:p>
        </p:txBody>
      </p:sp>
      <p:sp>
        <p:nvSpPr>
          <p:cNvPr id="6" name="Slide Image Placeholder 5">
            <a:extLst>
              <a:ext uri="{FF2B5EF4-FFF2-40B4-BE49-F238E27FC236}">
                <a16:creationId xmlns:a16="http://schemas.microsoft.com/office/drawing/2014/main" id="{AD13E7FA-49C8-5C2C-11CA-250B05E5A23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2E2D02A-18BB-A030-649A-18F09AC752C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extLst>
      <p:ext uri="{BB962C8B-B14F-4D97-AF65-F5344CB8AC3E}">
        <p14:creationId xmlns:p14="http://schemas.microsoft.com/office/powerpoint/2010/main" val="21786784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6"/>
            <a:ext cx="6143624" cy="9313862"/>
          </a:xfrm>
        </p:spPr>
        <p:txBody>
          <a:bodyPr/>
          <a:lstStyle/>
          <a:p>
            <a:pPr lvl="0"/>
            <a:r>
              <a:rPr lang="en-GB" b="1" i="1" dirty="0">
                <a:sym typeface="Arial"/>
              </a:rPr>
              <a:t>Un dernier suivi</a:t>
            </a:r>
          </a:p>
          <a:p>
            <a:pPr lvl="1"/>
            <a:r>
              <a:rPr lang="en-GB" i="1" dirty="0">
                <a:sym typeface="Arial"/>
              </a:rPr>
              <a:t>Un suivi final doit être effectué dans les trois mois pour contrôler la sécurité et le bien-être durable de l'enfant et vérifier si la situation est restée stable (dans les situations d'urgence, ce suivi peut être effectué en moins de trois mois). </a:t>
            </a:r>
          </a:p>
          <a:p>
            <a:pPr lvl="1"/>
            <a:r>
              <a:rPr lang="en-GB" i="1" dirty="0">
                <a:sym typeface="Arial"/>
              </a:rPr>
              <a:t>Ce suivi est également l'occasion de demander un retour d'information.</a:t>
            </a:r>
          </a:p>
          <a:p>
            <a:pPr lvl="0"/>
            <a:r>
              <a:rPr lang="en-GB" b="1" i="1" dirty="0">
                <a:sym typeface="Arial"/>
              </a:rPr>
              <a:t>Conserver le </a:t>
            </a:r>
            <a:r>
              <a:rPr lang="en-GB" b="1" i="1" dirty="0" err="1">
                <a:sym typeface="Arial"/>
              </a:rPr>
              <a:t>cas</a:t>
            </a:r>
            <a:r>
              <a:rPr lang="en-GB" b="1" i="1" dirty="0">
                <a:sym typeface="Arial"/>
              </a:rPr>
              <a:t> en toute sécurité</a:t>
            </a:r>
          </a:p>
          <a:p>
            <a:pPr lvl="1"/>
            <a:r>
              <a:rPr lang="en-GB" i="1" dirty="0">
                <a:sym typeface="Arial"/>
              </a:rPr>
              <a:t>La copie papier et la copie électronique du </a:t>
            </a:r>
            <a:r>
              <a:rPr lang="en-GB" i="1" dirty="0" err="1">
                <a:sym typeface="Arial"/>
              </a:rPr>
              <a:t>cas</a:t>
            </a:r>
            <a:r>
              <a:rPr lang="en-GB" i="1" dirty="0">
                <a:sym typeface="Arial"/>
              </a:rPr>
              <a:t> complet doivent être archivées dans un lieu sûr pendant une période déterminée. </a:t>
            </a:r>
          </a:p>
          <a:p>
            <a:pPr lvl="1"/>
            <a:r>
              <a:rPr lang="en-GB" i="1" dirty="0">
                <a:sym typeface="Arial"/>
              </a:rPr>
              <a:t>La durée dépend de l'accord avec le donateur, des cadres juridiques nationaux ou de la politique de protection des données. </a:t>
            </a:r>
            <a:endParaRPr lang="en-GB" i="1" dirty="0"/>
          </a:p>
          <a:p>
            <a:pPr lvl="1"/>
            <a:r>
              <a:rPr lang="en-GB" i="1" dirty="0">
                <a:sym typeface="Arial"/>
              </a:rPr>
              <a:t>Le principe de conservation des données personnelles stipule que les </a:t>
            </a:r>
            <a:r>
              <a:rPr lang="en-GB" i="1" dirty="0"/>
              <a:t>données personnelles de l'enfant doivent être supprimées de tous les systèmes dès lors qu'elles n'ont plus de raison d'être et ne sont plus nécessaires. </a:t>
            </a:r>
            <a:endParaRPr lang="en-BE" i="1" dirty="0"/>
          </a:p>
        </p:txBody>
      </p:sp>
      <p:sp>
        <p:nvSpPr>
          <p:cNvPr id="2" name="Google Shape;725;p48:notes">
            <a:extLst>
              <a:ext uri="{FF2B5EF4-FFF2-40B4-BE49-F238E27FC236}">
                <a16:creationId xmlns:a16="http://schemas.microsoft.com/office/drawing/2014/main" id="{3D29C8DF-6395-99A4-9449-C14E42803EF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extLst>
      <p:ext uri="{BB962C8B-B14F-4D97-AF65-F5344CB8AC3E}">
        <p14:creationId xmlns:p14="http://schemas.microsoft.com/office/powerpoint/2010/main" val="1197656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2" name="Google Shape;572;p21: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i="0" dirty="0"/>
              <a:t>Présenter la diapositive</a:t>
            </a:r>
          </a:p>
          <a:p>
            <a:r>
              <a:rPr lang="en-US" i="1" dirty="0"/>
              <a:t>La flexibilité est la capacité à s'adapter rapidement et calmement aux changements et à faire face aux défis ou aux problèmes qui surgissent soudainement. </a:t>
            </a:r>
          </a:p>
          <a:p>
            <a:r>
              <a:rPr lang="en-US" i="1" dirty="0"/>
              <a:t>Cela restera l'une des compétences les plus importantes d'un </a:t>
            </a:r>
            <a:r>
              <a:rPr lang="en-US" i="1" dirty="0" err="1"/>
              <a:t>gestionnaire</a:t>
            </a:r>
            <a:r>
              <a:rPr lang="en-US" i="1" dirty="0"/>
              <a:t> de </a:t>
            </a:r>
            <a:r>
              <a:rPr lang="en-US" i="1" dirty="0" err="1"/>
              <a:t>cas</a:t>
            </a:r>
            <a:r>
              <a:rPr lang="en-US" i="1" dirty="0"/>
              <a:t>.</a:t>
            </a:r>
          </a:p>
        </p:txBody>
      </p:sp>
      <p:sp>
        <p:nvSpPr>
          <p:cNvPr id="3" name="Slide Image Placeholder 2">
            <a:extLst>
              <a:ext uri="{FF2B5EF4-FFF2-40B4-BE49-F238E27FC236}">
                <a16:creationId xmlns:a16="http://schemas.microsoft.com/office/drawing/2014/main" id="{7B2CD934-4B10-1520-4BA5-885D05A6ADE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31C9267-E319-5759-71A4-A7F4606522B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pPr marL="171450" marR="0" lvl="0" indent="-171450" algn="l" defTabSz="914400" rtl="0" eaLnBrk="1" fontAlgn="auto" latinLnBrk="0" hangingPunct="1">
              <a:lnSpc>
                <a:spcPct val="100000"/>
              </a:lnSpc>
              <a:spcBef>
                <a:spcPts val="0"/>
              </a:spcBef>
              <a:spcAft>
                <a:spcPts val="0"/>
              </a:spcAft>
              <a:buClrTx/>
              <a:buSzTx/>
              <a:tabLst/>
              <a:defRPr/>
            </a:pPr>
            <a:r>
              <a:rPr lang="en-GB" i="1" dirty="0"/>
              <a:t>Rappelez-vous :</a:t>
            </a:r>
          </a:p>
          <a:p>
            <a:pPr marL="628650" marR="0" lvl="1" indent="-171450" algn="l" defTabSz="914400" rtl="0" eaLnBrk="1" fontAlgn="auto" latinLnBrk="0" hangingPunct="1">
              <a:lnSpc>
                <a:spcPct val="100000"/>
              </a:lnSpc>
              <a:spcBef>
                <a:spcPts val="0"/>
              </a:spcBef>
              <a:spcAft>
                <a:spcPts val="0"/>
              </a:spcAft>
              <a:buClrTx/>
              <a:buSzTx/>
              <a:tabLst/>
              <a:defRPr/>
            </a:pPr>
            <a:r>
              <a:rPr lang="en-GB" i="1" dirty="0"/>
              <a:t>Les stades de développement des enfants du module 1 (fondements de la protection de l'enfance)</a:t>
            </a:r>
          </a:p>
          <a:p>
            <a:pPr marL="628650" marR="0" lvl="1" indent="-171450" algn="l" defTabSz="914400" rtl="0" eaLnBrk="1" fontAlgn="auto" latinLnBrk="0" hangingPunct="1">
              <a:lnSpc>
                <a:spcPct val="100000"/>
              </a:lnSpc>
              <a:spcBef>
                <a:spcPts val="0"/>
              </a:spcBef>
              <a:spcAft>
                <a:spcPts val="0"/>
              </a:spcAft>
              <a:buClrTx/>
              <a:buSzTx/>
              <a:tabLst/>
              <a:defRPr/>
            </a:pPr>
            <a:r>
              <a:rPr lang="en-GB" i="1" dirty="0"/>
              <a:t>Comment adapter la communication à l'âge, au stade de développement et aux capacités de l'enfant, à partir du module 3 (Communiquer avec les enfants)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Guidez les participants vers la </a:t>
            </a:r>
            <a:r>
              <a:rPr lang="en-GB" b="1" dirty="0"/>
              <a:t>page 52 du cahier d'exercices : Adapter la communication à l'âge et au stade de développement de l'enfant</a:t>
            </a:r>
            <a:endParaRPr lang="en-GB" dirty="0"/>
          </a:p>
          <a:p>
            <a:r>
              <a:rPr lang="en-GB" dirty="0"/>
              <a:t>Répartissez les participants en 4 groupes </a:t>
            </a:r>
          </a:p>
          <a:p>
            <a:r>
              <a:rPr lang="en-GB" dirty="0"/>
              <a:t>Assignez un scénario (Saleh, Ze </a:t>
            </a:r>
            <a:r>
              <a:rPr lang="en-GB" dirty="0" err="1"/>
              <a:t>Naw</a:t>
            </a:r>
            <a:r>
              <a:rPr lang="en-GB" dirty="0"/>
              <a:t>, Amina et Selim) à chaque groupe.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Distribuez des feuilles A4 et des marqueurs.</a:t>
            </a:r>
            <a:endParaRPr lang="en-GB" b="1" dirty="0"/>
          </a:p>
          <a:p>
            <a:r>
              <a:rPr lang="en-GB" i="1" dirty="0"/>
              <a:t>Dans vos groupes :</a:t>
            </a:r>
          </a:p>
          <a:p>
            <a:pPr lvl="1"/>
            <a:r>
              <a:rPr lang="en-GB" i="1" dirty="0"/>
              <a:t>Imaginez que ces enfants aient bénéficié d'une aide à la gestion de </a:t>
            </a:r>
            <a:r>
              <a:rPr lang="en-GB" i="1" dirty="0" err="1"/>
              <a:t>leur</a:t>
            </a:r>
            <a:r>
              <a:rPr lang="en-GB" i="1" dirty="0"/>
              <a:t> </a:t>
            </a:r>
            <a:r>
              <a:rPr lang="en-GB" i="1" dirty="0" err="1"/>
              <a:t>cas</a:t>
            </a:r>
            <a:r>
              <a:rPr lang="en-GB" i="1" dirty="0"/>
              <a:t> pendant des mois et que vous les rencontriez pour les informer de la clôture de </a:t>
            </a:r>
            <a:r>
              <a:rPr lang="en-GB" i="1" dirty="0" err="1"/>
              <a:t>leur</a:t>
            </a:r>
            <a:r>
              <a:rPr lang="en-GB" i="1" dirty="0"/>
              <a:t> </a:t>
            </a:r>
            <a:r>
              <a:rPr lang="en-GB" i="1" dirty="0" err="1"/>
              <a:t>cas</a:t>
            </a:r>
            <a:r>
              <a:rPr lang="en-GB" i="1" dirty="0"/>
              <a:t>. </a:t>
            </a:r>
          </a:p>
          <a:p>
            <a:pPr lvl="1"/>
            <a:r>
              <a:rPr lang="en-GB" i="1" dirty="0"/>
              <a:t>Rédigez un scénario de ce que vous diriez et feriez lorsque vous rencontrerez l'enfant assigné à votre groupe dans le but de clore le </a:t>
            </a:r>
            <a:r>
              <a:rPr lang="en-GB" i="1" dirty="0" err="1"/>
              <a:t>cas</a:t>
            </a:r>
            <a:r>
              <a:rPr lang="en-GB" i="1" dirty="0"/>
              <a:t>. </a:t>
            </a:r>
          </a:p>
          <a:p>
            <a:pPr marL="0" indent="0">
              <a:buNone/>
            </a:pPr>
            <a:endParaRPr lang="en-GB" b="1" dirty="0"/>
          </a:p>
          <a:p>
            <a:pPr marL="0" indent="0">
              <a:buNone/>
            </a:pPr>
            <a:r>
              <a:rPr lang="en-GB" b="1" dirty="0"/>
              <a:t>TRAVAIL DE GROUPE (15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Laisser 15 minutes aux participants pour compléter le questionnaire</a:t>
            </a:r>
          </a:p>
          <a:p>
            <a:pPr marL="0" indent="0">
              <a:buNone/>
            </a:pPr>
            <a:endParaRPr lang="en-GB" b="1" dirty="0"/>
          </a:p>
          <a:p>
            <a:pPr marL="0" indent="0">
              <a:buNone/>
            </a:pPr>
            <a:r>
              <a:rPr lang="en-GB" b="1" dirty="0"/>
              <a:t>DISCUSSION PLÉNIÈRE (25 minutes)</a:t>
            </a:r>
          </a:p>
          <a:p>
            <a:r>
              <a:rPr lang="en-GB" dirty="0"/>
              <a:t>Rassemblez les feuilles A4 et accrochez-les au mur ou au tableau blanc.</a:t>
            </a:r>
          </a:p>
          <a:p>
            <a:r>
              <a:rPr lang="en-GB" dirty="0"/>
              <a:t>Invitez tous les participants à se placer autour des textes. </a:t>
            </a:r>
          </a:p>
          <a:p>
            <a:r>
              <a:rPr lang="en-GB" dirty="0"/>
              <a:t>Demandez à des volontaires de présenter les textes de leur groupe.</a:t>
            </a:r>
          </a:p>
          <a:p>
            <a:r>
              <a:rPr lang="en-GB" dirty="0"/>
              <a:t>Examinez les scripts et complétez-les avec les conseils de la page suivante.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11C8F258-0027-39B1-E42B-9829C9DE86A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57B0B90-0E2B-1A46-289D-6E068EFF5AA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extLst>
      <p:ext uri="{BB962C8B-B14F-4D97-AF65-F5344CB8AC3E}">
        <p14:creationId xmlns:p14="http://schemas.microsoft.com/office/powerpoint/2010/main" val="1816358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6"/>
            <a:ext cx="6143624" cy="9313862"/>
          </a:xfrm>
        </p:spPr>
        <p:txBody>
          <a:bodyPr/>
          <a:lstStyle/>
          <a:p>
            <a:pPr marL="0" indent="0">
              <a:buNone/>
            </a:pPr>
            <a:r>
              <a:rPr lang="en-GB" b="1" dirty="0"/>
              <a:t>ORIENTATION</a:t>
            </a:r>
          </a:p>
          <a:p>
            <a:pPr lvl="0"/>
            <a:r>
              <a:rPr lang="en-GB" b="1" dirty="0"/>
              <a:t>Diego</a:t>
            </a:r>
          </a:p>
          <a:p>
            <a:pPr lvl="1"/>
            <a:r>
              <a:rPr lang="en-GB" dirty="0" err="1"/>
              <a:t>Restez</a:t>
            </a:r>
            <a:r>
              <a:rPr lang="en-GB" dirty="0"/>
              <a:t> </a:t>
            </a:r>
            <a:r>
              <a:rPr lang="en-GB" dirty="0" err="1"/>
              <a:t>bref</a:t>
            </a:r>
            <a:r>
              <a:rPr lang="en-GB" dirty="0"/>
              <a:t> (10 à 15 minutes), </a:t>
            </a:r>
          </a:p>
          <a:p>
            <a:pPr lvl="1"/>
            <a:r>
              <a:rPr lang="en-GB" dirty="0" err="1"/>
              <a:t>Utilisez</a:t>
            </a:r>
            <a:r>
              <a:rPr lang="en-GB" dirty="0"/>
              <a:t> des phrases courtes avec des mots très simples et faciles à comprendre </a:t>
            </a:r>
          </a:p>
          <a:p>
            <a:pPr lvl="2"/>
            <a:r>
              <a:rPr lang="en-GB" dirty="0"/>
              <a:t>Par exemple, "aider" = simple, facile à </a:t>
            </a:r>
            <a:r>
              <a:rPr lang="en-GB" dirty="0" err="1"/>
              <a:t>comprendre</a:t>
            </a:r>
            <a:r>
              <a:rPr lang="en-GB" dirty="0"/>
              <a:t> </a:t>
            </a:r>
          </a:p>
          <a:p>
            <a:pPr lvl="2"/>
            <a:r>
              <a:rPr lang="en-GB" dirty="0"/>
              <a:t>Par exemple, "problème de protection" = trop complexe pour un enfant de 3 ans : "préoccupation en matière de protection" = trop complexe pour un enfant de 3 ans</a:t>
            </a:r>
          </a:p>
          <a:p>
            <a:pPr lvl="1"/>
            <a:r>
              <a:rPr lang="en-GB" dirty="0" err="1"/>
              <a:t>Permettez</a:t>
            </a:r>
            <a:r>
              <a:rPr lang="en-GB" dirty="0"/>
              <a:t> à l'enfant de jouer pendant la conversation ou jouer ensemble</a:t>
            </a:r>
          </a:p>
          <a:p>
            <a:pPr lvl="1"/>
            <a:r>
              <a:rPr lang="en-GB" dirty="0"/>
              <a:t>Avant de mettre fin à la réunion, assurez-vous que l'enfant comprend que vous ne continuerez pas à lui rendre visite et que vous ne l'aiderez plus, lui et sa famille.</a:t>
            </a:r>
          </a:p>
          <a:p>
            <a:pPr lvl="1"/>
            <a:r>
              <a:rPr lang="en-GB" dirty="0"/>
              <a:t>Terminez l'entretien sur une note positive, en faisant l'éloge des progrès accomplis : "Je suis heureux de voir que </a:t>
            </a:r>
            <a:r>
              <a:rPr lang="en-GB" dirty="0" err="1"/>
              <a:t>tu</a:t>
            </a:r>
            <a:r>
              <a:rPr lang="en-GB" dirty="0"/>
              <a:t> vas </a:t>
            </a:r>
            <a:r>
              <a:rPr lang="en-GB" dirty="0" err="1"/>
              <a:t>si</a:t>
            </a:r>
            <a:r>
              <a:rPr lang="en-GB" dirty="0"/>
              <a:t> bien maintenant".</a:t>
            </a:r>
          </a:p>
          <a:p>
            <a:pPr lvl="0"/>
            <a:r>
              <a:rPr lang="en-GB" b="1" dirty="0"/>
              <a:t>Ze </a:t>
            </a:r>
            <a:r>
              <a:rPr lang="en-GB" b="1" dirty="0" err="1"/>
              <a:t>Naw</a:t>
            </a:r>
            <a:endParaRPr lang="en-GB" b="1" dirty="0"/>
          </a:p>
          <a:p>
            <a:pPr lvl="1"/>
            <a:r>
              <a:rPr lang="en-GB" dirty="0"/>
              <a:t>La durée doit être courte (15 à 20 minutes)</a:t>
            </a:r>
          </a:p>
          <a:p>
            <a:pPr lvl="1"/>
            <a:r>
              <a:rPr lang="en-GB" dirty="0"/>
              <a:t>Le fait que Ze </a:t>
            </a:r>
            <a:r>
              <a:rPr lang="en-GB" dirty="0" err="1"/>
              <a:t>Naw</a:t>
            </a:r>
            <a:r>
              <a:rPr lang="en-GB" dirty="0"/>
              <a:t> souffre d'un handicap physique ne devrait pas avoir d'incidence sur le choix des mots, </a:t>
            </a:r>
            <a:r>
              <a:rPr lang="en-GB" dirty="0" err="1"/>
              <a:t>mais</a:t>
            </a:r>
            <a:r>
              <a:rPr lang="en-GB" dirty="0"/>
              <a:t> le </a:t>
            </a:r>
            <a:r>
              <a:rPr lang="en-GB" dirty="0" err="1"/>
              <a:t>gestionnaire</a:t>
            </a:r>
            <a:r>
              <a:rPr lang="en-GB" dirty="0"/>
              <a:t> de </a:t>
            </a:r>
            <a:r>
              <a:rPr lang="en-GB" dirty="0" err="1"/>
              <a:t>cas</a:t>
            </a:r>
            <a:r>
              <a:rPr lang="en-GB" dirty="0"/>
              <a:t> doit s'assurer que l'enfant est à l'aise et s'assoit à la hauteur de ses yeux. </a:t>
            </a:r>
          </a:p>
          <a:p>
            <a:pPr lvl="1"/>
            <a:r>
              <a:rPr lang="en-GB" dirty="0"/>
              <a:t>Utiliser des phrases courtes avec des mots simples et faciles à comprendre </a:t>
            </a:r>
          </a:p>
          <a:p>
            <a:pPr lvl="2"/>
            <a:r>
              <a:rPr lang="en-GB" dirty="0"/>
              <a:t>Par exemple, "Je dois aider les autres enfants maintenant" est facile à </a:t>
            </a:r>
            <a:r>
              <a:rPr lang="en-GB" dirty="0" err="1"/>
              <a:t>comprendre</a:t>
            </a:r>
            <a:endParaRPr lang="en-GB" dirty="0"/>
          </a:p>
          <a:p>
            <a:pPr lvl="2"/>
            <a:r>
              <a:rPr lang="en-GB" dirty="0"/>
              <a:t>Par exemple, "vos besoins ont été pris en compte" = trop complexe pour un enfant de 6 </a:t>
            </a:r>
            <a:r>
              <a:rPr lang="en-GB" dirty="0" err="1"/>
              <a:t>ans</a:t>
            </a:r>
            <a:endParaRPr lang="en-GB" dirty="0"/>
          </a:p>
          <a:p>
            <a:pPr lvl="1"/>
            <a:r>
              <a:rPr lang="en-GB" dirty="0"/>
              <a:t>Vous pouvez utiliser la narration pour expliquer la gestion de cas. </a:t>
            </a:r>
          </a:p>
          <a:p>
            <a:pPr lvl="1"/>
            <a:r>
              <a:rPr lang="en-GB" dirty="0" err="1"/>
              <a:t>Permettez</a:t>
            </a:r>
            <a:r>
              <a:rPr lang="en-GB" dirty="0"/>
              <a:t> à l'enfant de jouer pendant la conversation ou jouer ensemble</a:t>
            </a:r>
          </a:p>
          <a:p>
            <a:pPr lvl="1"/>
            <a:r>
              <a:rPr lang="en-GB" dirty="0"/>
              <a:t>Avant de mettre fin à </a:t>
            </a:r>
            <a:r>
              <a:rPr lang="en-GB" dirty="0" err="1"/>
              <a:t>l’entretien</a:t>
            </a:r>
            <a:r>
              <a:rPr lang="en-GB" dirty="0"/>
              <a:t>, assurez-vous que l'enfant comprend que vous ne continuerez pas à lui rendre visite et que vous ne l'aiderez plus, lui et sa famille.</a:t>
            </a:r>
          </a:p>
          <a:p>
            <a:pPr lvl="1"/>
            <a:r>
              <a:rPr lang="en-GB" dirty="0"/>
              <a:t>Terminez l'entretien sur une note positive, en faisant l'éloge des progrès accomplis : "Je suis heureux de voir que </a:t>
            </a:r>
            <a:r>
              <a:rPr lang="en-GB" dirty="0" err="1"/>
              <a:t>tu</a:t>
            </a:r>
            <a:r>
              <a:rPr lang="en-GB" dirty="0"/>
              <a:t> vas </a:t>
            </a:r>
            <a:r>
              <a:rPr lang="en-GB" dirty="0" err="1"/>
              <a:t>si</a:t>
            </a:r>
            <a:r>
              <a:rPr lang="en-GB" dirty="0"/>
              <a:t> bien maintenant".</a:t>
            </a:r>
          </a:p>
          <a:p>
            <a:pPr lvl="0"/>
            <a:r>
              <a:rPr lang="en-GB" b="1" dirty="0"/>
              <a:t>Amina</a:t>
            </a:r>
          </a:p>
          <a:p>
            <a:pPr lvl="1"/>
            <a:r>
              <a:rPr lang="en-GB" dirty="0"/>
              <a:t>Vous pouvez prendre un peu plus de temps pour discuter (environ 30 minutes).</a:t>
            </a:r>
          </a:p>
          <a:p>
            <a:pPr lvl="1"/>
            <a:r>
              <a:rPr lang="en-GB" dirty="0"/>
              <a:t>Utiliser des phrases de longueur normale et des mots plus complexes</a:t>
            </a:r>
          </a:p>
          <a:p>
            <a:pPr lvl="2"/>
            <a:r>
              <a:rPr lang="en-GB" dirty="0"/>
              <a:t>Par exemple : "Mon travail en tant </a:t>
            </a:r>
            <a:r>
              <a:rPr lang="en-GB" dirty="0" err="1"/>
              <a:t>qu'gestionnaire</a:t>
            </a:r>
            <a:r>
              <a:rPr lang="en-GB" dirty="0"/>
              <a:t> de </a:t>
            </a:r>
            <a:r>
              <a:rPr lang="en-GB" dirty="0" err="1"/>
              <a:t>cas</a:t>
            </a:r>
            <a:r>
              <a:rPr lang="en-GB" dirty="0"/>
              <a:t> consiste à aider les enfants à se sentir bien et protégés" : "Mon travail de </a:t>
            </a:r>
            <a:r>
              <a:rPr lang="en-GB" dirty="0" err="1"/>
              <a:t>gestionnaire</a:t>
            </a:r>
            <a:r>
              <a:rPr lang="en-GB" dirty="0"/>
              <a:t> de </a:t>
            </a:r>
            <a:r>
              <a:rPr lang="en-GB" dirty="0" err="1"/>
              <a:t>cas</a:t>
            </a:r>
            <a:r>
              <a:rPr lang="en-GB" dirty="0"/>
              <a:t> consiste à aider les enfants à se sentir bien, en sécurité et protégés.</a:t>
            </a:r>
          </a:p>
          <a:p>
            <a:pPr lvl="1"/>
            <a:r>
              <a:rPr lang="en-GB" dirty="0"/>
              <a:t>Vous pouvez expliquer de manière simple ce qui sera fait en matière de protection des données personnelles.</a:t>
            </a:r>
          </a:p>
          <a:p>
            <a:pPr lvl="2"/>
            <a:r>
              <a:rPr lang="en-GB" dirty="0"/>
              <a:t>Par exemple : "Je conserverai </a:t>
            </a:r>
            <a:r>
              <a:rPr lang="en-GB" dirty="0" err="1"/>
              <a:t>votre</a:t>
            </a:r>
            <a:r>
              <a:rPr lang="en-GB" dirty="0"/>
              <a:t> </a:t>
            </a:r>
            <a:r>
              <a:rPr lang="en-GB" dirty="0" err="1"/>
              <a:t>cas</a:t>
            </a:r>
            <a:r>
              <a:rPr lang="en-GB" dirty="0"/>
              <a:t> en toute sécurité et vous pourrez le consulter à tout moment"</a:t>
            </a:r>
          </a:p>
          <a:p>
            <a:pPr lvl="1"/>
            <a:r>
              <a:rPr lang="en-GB" dirty="0"/>
              <a:t>Consacrer suffisamment de temps à l'écoute de la jeune fille, car elle est en mesure de partager et de discuter d'idées et de sentiments plus complexes.</a:t>
            </a:r>
          </a:p>
          <a:p>
            <a:pPr lvl="0"/>
            <a:r>
              <a:rPr lang="en-GB" b="1" dirty="0"/>
              <a:t>Selim</a:t>
            </a:r>
          </a:p>
          <a:p>
            <a:pPr lvl="1"/>
            <a:r>
              <a:rPr lang="en-GB" dirty="0"/>
              <a:t>Vous pouvez poursuivre la conversation au-delà de 30 minutes</a:t>
            </a:r>
          </a:p>
          <a:p>
            <a:pPr lvl="1"/>
            <a:r>
              <a:rPr lang="en-GB" dirty="0" err="1"/>
              <a:t>Utilisez</a:t>
            </a:r>
            <a:r>
              <a:rPr lang="en-GB" dirty="0"/>
              <a:t> des phrases de longueur normale et </a:t>
            </a:r>
            <a:r>
              <a:rPr lang="en-GB" dirty="0" err="1"/>
              <a:t>vous</a:t>
            </a:r>
            <a:r>
              <a:rPr lang="en-GB" dirty="0"/>
              <a:t> </a:t>
            </a:r>
            <a:r>
              <a:rPr lang="en-GB" dirty="0" err="1"/>
              <a:t>pouvez</a:t>
            </a:r>
            <a:r>
              <a:rPr lang="en-GB" dirty="0"/>
              <a:t> utiliser des termes complexes, </a:t>
            </a:r>
            <a:r>
              <a:rPr lang="en-GB" dirty="0" err="1"/>
              <a:t>mais</a:t>
            </a:r>
            <a:r>
              <a:rPr lang="en-GB" dirty="0"/>
              <a:t> </a:t>
            </a:r>
            <a:r>
              <a:rPr lang="en-GB" dirty="0" err="1"/>
              <a:t>vérifiez</a:t>
            </a:r>
            <a:r>
              <a:rPr lang="en-GB" dirty="0"/>
              <a:t> s'il les a bien compris.</a:t>
            </a:r>
          </a:p>
          <a:p>
            <a:pPr lvl="1"/>
            <a:r>
              <a:rPr lang="en-GB" dirty="0"/>
              <a:t>Il devrait pouvoir demander des éclaircissements ou se faire expliquer quelque chose de spécifique au cas où quelque chose ne serait pas clair. </a:t>
            </a:r>
          </a:p>
          <a:p>
            <a:pPr lvl="1"/>
            <a:r>
              <a:rPr lang="en-GB" dirty="0"/>
              <a:t>Expliquez clairement votre rôle et ses limites (en expliquant pourquoi vous allez clore le </a:t>
            </a:r>
            <a:r>
              <a:rPr lang="en-GB" dirty="0" err="1"/>
              <a:t>cas</a:t>
            </a:r>
            <a:r>
              <a:rPr lang="en-GB" dirty="0"/>
              <a:t>).</a:t>
            </a:r>
          </a:p>
          <a:p>
            <a:pPr lvl="1"/>
            <a:r>
              <a:rPr lang="en-GB" dirty="0"/>
              <a:t>Vous pouvez expliquer ce qui sera fait des données personnelles</a:t>
            </a:r>
          </a:p>
          <a:p>
            <a:pPr lvl="1"/>
            <a:r>
              <a:rPr lang="en-GB" dirty="0"/>
              <a:t>Consacrez suffisamment de temps à l'écoute du garçon, car il est capable de partager des idées complexes et de discuter de différentes options.</a:t>
            </a:r>
          </a:p>
        </p:txBody>
      </p:sp>
      <p:sp>
        <p:nvSpPr>
          <p:cNvPr id="2" name="Google Shape;725;p48:notes">
            <a:extLst>
              <a:ext uri="{FF2B5EF4-FFF2-40B4-BE49-F238E27FC236}">
                <a16:creationId xmlns:a16="http://schemas.microsoft.com/office/drawing/2014/main" id="{2F746C2E-8883-DC62-CEC1-C2BE2DCE704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extLst>
      <p:ext uri="{BB962C8B-B14F-4D97-AF65-F5344CB8AC3E}">
        <p14:creationId xmlns:p14="http://schemas.microsoft.com/office/powerpoint/2010/main" val="2700615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2" name="Google Shape;612;p24:notes"/>
          <p:cNvSpPr txBox="1">
            <a:spLocks noGrp="1"/>
          </p:cNvSpPr>
          <p:nvPr>
            <p:ph type="body" idx="1"/>
          </p:nvPr>
        </p:nvSpPr>
        <p:spPr/>
        <p:txBody>
          <a:bodyPr/>
          <a:lstStyle/>
          <a:p>
            <a:pPr marL="0" indent="0">
              <a:buNone/>
            </a:pPr>
            <a:r>
              <a:rPr lang="en-GB" b="1" dirty="0"/>
              <a:t>S'ADAPTER AU CONTEXTE</a:t>
            </a:r>
          </a:p>
          <a:p>
            <a:r>
              <a:rPr lang="en-GB" dirty="0"/>
              <a:t>Vous avez la possibilité d'</a:t>
            </a:r>
            <a:r>
              <a:rPr lang="en-US" dirty="0"/>
              <a:t>organiser le jeu de rôle de différentes manières, en fonction des participants :</a:t>
            </a:r>
            <a:endParaRPr lang="en-BE" dirty="0"/>
          </a:p>
          <a:p>
            <a:pPr marL="685800" lvl="1" indent="-228600">
              <a:buFont typeface="+mj-lt"/>
              <a:buAutoNum type="arabicPeriod"/>
            </a:pPr>
            <a:r>
              <a:rPr lang="en-US" dirty="0"/>
              <a:t>Les animateurs font une démonstration du jeu de rôle et les participants s'exercent après.   </a:t>
            </a:r>
            <a:endParaRPr lang="en-BE" dirty="0"/>
          </a:p>
          <a:p>
            <a:pPr marL="685800" lvl="1" indent="-228600">
              <a:buFont typeface="+mj-lt"/>
              <a:buAutoNum type="arabicPeriod"/>
            </a:pPr>
            <a:r>
              <a:rPr lang="en-US" dirty="0"/>
              <a:t>Les animateurs demandent à trois volontaires de faire une démonstration</a:t>
            </a:r>
            <a:endParaRPr lang="en-BE" dirty="0"/>
          </a:p>
          <a:p>
            <a:pPr marL="685800" lvl="1" indent="-228600">
              <a:buFont typeface="+mj-lt"/>
              <a:buAutoNum type="arabicPeriod"/>
            </a:pPr>
            <a:r>
              <a:rPr lang="en-US" dirty="0"/>
              <a:t>L'animateur divise les participants en groupes de 3 et chaque groupe s'exerce par le biais d'un jeu de rôle.</a:t>
            </a: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JEU DE RÔLE (10 minutes)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Guidez les participants jusqu'à la </a:t>
            </a:r>
            <a:r>
              <a:rPr lang="en-GB" b="1" dirty="0"/>
              <a:t>page 189 du manuel : Jeu de rôle - Clôture du </a:t>
            </a:r>
            <a:r>
              <a:rPr lang="en-GB" b="1" dirty="0" err="1"/>
              <a:t>cas</a:t>
            </a:r>
            <a:endParaRPr lang="en-GB" b="1" dirty="0"/>
          </a:p>
          <a:p>
            <a:r>
              <a:rPr lang="en-GB" i="0" dirty="0"/>
              <a:t>Aux joueurs de rôle :</a:t>
            </a:r>
          </a:p>
          <a:p>
            <a:pPr lvl="1"/>
            <a:r>
              <a:rPr lang="en-GB" i="1" dirty="0"/>
              <a:t>Faites de votre mieux pour participer pleinement au jeu de rôle.</a:t>
            </a:r>
          </a:p>
          <a:p>
            <a:pPr lvl="1"/>
            <a:r>
              <a:rPr lang="en-GB" i="1" dirty="0"/>
              <a:t>Vous n'avez pas à vous sentir gêné</a:t>
            </a:r>
          </a:p>
          <a:p>
            <a:pPr lvl="1"/>
            <a:r>
              <a:rPr lang="en-GB" i="1" dirty="0"/>
              <a:t>Il est très important que vous vous entraîniez à cette conversation. </a:t>
            </a:r>
            <a:endParaRPr lang="en-GB" b="0" dirty="0"/>
          </a:p>
          <a:p>
            <a:pPr marL="171450" indent="-171450"/>
            <a:r>
              <a:rPr lang="en-GB" b="0" dirty="0"/>
              <a:t>Les participants doivent se mettre d'accord sur leur rôle et se préparer avant le jeu de rôle.</a:t>
            </a:r>
          </a:p>
          <a:p>
            <a:pPr marL="0" indent="0">
              <a:buNone/>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DISCUSSION PLÉNIÈRE (20 minutes)</a:t>
            </a:r>
          </a:p>
          <a:p>
            <a:pPr lvl="0"/>
            <a:r>
              <a:rPr lang="en-US" i="1" dirty="0"/>
              <a:t>Comment le </a:t>
            </a:r>
            <a:r>
              <a:rPr lang="en-US" i="1" dirty="0" err="1"/>
              <a:t>gestionnaire</a:t>
            </a:r>
            <a:r>
              <a:rPr lang="en-US" i="1" dirty="0"/>
              <a:t> de </a:t>
            </a:r>
            <a:r>
              <a:rPr lang="en-US" i="1" dirty="0" err="1"/>
              <a:t>cas</a:t>
            </a:r>
            <a:r>
              <a:rPr lang="en-US" i="1" dirty="0"/>
              <a:t> a-t-il réagi lorsqu'Amina a déclaré qu'elle était triste que la gestion de son </a:t>
            </a:r>
            <a:r>
              <a:rPr lang="en-US" i="1" dirty="0" err="1"/>
              <a:t>cas</a:t>
            </a:r>
            <a:r>
              <a:rPr lang="en-US" i="1" dirty="0"/>
              <a:t> prenne fin et que son </a:t>
            </a:r>
            <a:r>
              <a:rPr lang="en-US" i="1" dirty="0" err="1"/>
              <a:t>cas</a:t>
            </a:r>
            <a:r>
              <a:rPr lang="en-US" i="1" dirty="0"/>
              <a:t> soit clôturé ?</a:t>
            </a:r>
          </a:p>
          <a:p>
            <a:pPr lvl="0"/>
            <a:r>
              <a:rPr lang="en-US" i="1" dirty="0"/>
              <a:t>Comment le </a:t>
            </a:r>
            <a:r>
              <a:rPr lang="en-US" i="1" dirty="0" err="1"/>
              <a:t>gestionnaire</a:t>
            </a:r>
            <a:r>
              <a:rPr lang="en-US" i="1" dirty="0"/>
              <a:t> de </a:t>
            </a:r>
            <a:r>
              <a:rPr lang="en-US" i="1" dirty="0" err="1"/>
              <a:t>cas</a:t>
            </a:r>
            <a:r>
              <a:rPr lang="en-US" i="1" dirty="0"/>
              <a:t> </a:t>
            </a:r>
            <a:r>
              <a:rPr lang="en-US" i="1" dirty="0" err="1"/>
              <a:t>est</a:t>
            </a:r>
            <a:r>
              <a:rPr lang="en-US" i="1" dirty="0"/>
              <a:t>-il parvenue à inquiéter la mère d'Amina ? </a:t>
            </a:r>
          </a:p>
          <a:p>
            <a:pPr lvl="0"/>
            <a:r>
              <a:rPr lang="en-US" i="1" dirty="0"/>
              <a:t>Avez-vous pu terminer la réunion de clôture sur une note positive ?</a:t>
            </a:r>
          </a:p>
        </p:txBody>
      </p:sp>
      <p:sp>
        <p:nvSpPr>
          <p:cNvPr id="3" name="Slide Image Placeholder 2">
            <a:extLst>
              <a:ext uri="{FF2B5EF4-FFF2-40B4-BE49-F238E27FC236}">
                <a16:creationId xmlns:a16="http://schemas.microsoft.com/office/drawing/2014/main" id="{25A8EA91-10B9-27DD-E337-BC80174E6E2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61DC531-DA2A-B13E-4170-4BC16CFF110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30" name="Google Shape;630;p25:notes"/>
          <p:cNvSpPr txBox="1">
            <a:spLocks noGrp="1"/>
          </p:cNvSpPr>
          <p:nvPr>
            <p:ph type="body" idx="1"/>
          </p:nvPr>
        </p:nvSpPr>
        <p:spPr/>
        <p:txBody>
          <a:bodyPr/>
          <a:lstStyle/>
          <a:p>
            <a:pPr marL="0" indent="0">
              <a:buNone/>
            </a:pPr>
            <a:r>
              <a:rPr lang="en-GB" b="1" dirty="0"/>
              <a:t>INTRODUCTION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Répartissez les participants en groupes de 3 à 5 personnes.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Guidez les participants vers les </a:t>
            </a:r>
            <a:r>
              <a:rPr lang="en-US" b="1" dirty="0"/>
              <a:t>pages 190-192 du manuel : Formulaire de clôture de cas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Dans vos groupes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Ce formulaire de clôture de </a:t>
            </a:r>
            <a:r>
              <a:rPr lang="en-US" i="1" dirty="0" err="1"/>
              <a:t>cas</a:t>
            </a:r>
            <a:r>
              <a:rPr lang="en-US" i="1" dirty="0"/>
              <a:t> contient des erreurs et des champs essentiels vides.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Examiner le formulaire de clôture de la gestion du </a:t>
            </a:r>
            <a:r>
              <a:rPr lang="en-US" i="1" dirty="0" err="1"/>
              <a:t>cas</a:t>
            </a:r>
            <a:r>
              <a:rPr lang="en-US" i="1" dirty="0"/>
              <a:t>, </a:t>
            </a:r>
            <a:r>
              <a:rPr lang="en-US" i="1" dirty="0" err="1"/>
              <a:t>discutez</a:t>
            </a:r>
            <a:r>
              <a:rPr lang="en-US" i="1" dirty="0"/>
              <a:t> des erreurs potentielles et </a:t>
            </a:r>
            <a:r>
              <a:rPr lang="en-US" i="1" dirty="0" err="1"/>
              <a:t>répertoriez</a:t>
            </a:r>
            <a:r>
              <a:rPr lang="en-US" i="1" dirty="0"/>
              <a:t>-les.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err="1"/>
              <a:t>Corrigez</a:t>
            </a:r>
            <a:r>
              <a:rPr lang="en-US" i="1" dirty="0"/>
              <a:t> les erreurs et </a:t>
            </a:r>
            <a:r>
              <a:rPr lang="en-US" i="1" dirty="0" err="1"/>
              <a:t>remplissez</a:t>
            </a:r>
            <a:r>
              <a:rPr lang="en-US" i="1" dirty="0"/>
              <a:t> les champs vides</a:t>
            </a:r>
          </a:p>
          <a:p>
            <a:pPr marL="171450" indent="-171450"/>
            <a:endParaRPr lang="en-GB" b="1" dirty="0"/>
          </a:p>
          <a:p>
            <a:pPr marL="0" indent="0">
              <a:buNone/>
            </a:pPr>
            <a:r>
              <a:rPr lang="en-GB" b="1" dirty="0"/>
              <a:t>TRAVAIL DE GROUPE (10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Laisser 10 minutes aux participants pour compléter le questionnaire</a:t>
            </a:r>
          </a:p>
          <a:p>
            <a:pPr marL="0" indent="0">
              <a:buNone/>
            </a:pPr>
            <a:endParaRPr lang="en-GB" b="1" dirty="0"/>
          </a:p>
          <a:p>
            <a:pPr marL="0" indent="0">
              <a:buNone/>
            </a:pPr>
            <a:r>
              <a:rPr lang="en-GB" b="1" dirty="0"/>
              <a:t>DISCUSSION PLÉNIÈRE (10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Demandez à des volontaires de partager leurs réponses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Dressez la liste des erreurs qu'ils ont trouvées et expliquez comment vous les avez corrigées.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Indiquez les champs obligatoires qui n'ont pas été remplis et les informations que vous avez insérées.</a:t>
            </a:r>
          </a:p>
          <a:p>
            <a:pPr marL="171450" marR="0" lvl="0" indent="-171450" algn="l" defTabSz="914400" rtl="0" eaLnBrk="1" fontAlgn="auto" latinLnBrk="0" hangingPunct="1">
              <a:lnSpc>
                <a:spcPct val="100000"/>
              </a:lnSpc>
              <a:spcBef>
                <a:spcPts val="0"/>
              </a:spcBef>
              <a:spcAft>
                <a:spcPts val="0"/>
              </a:spcAft>
              <a:buClrTx/>
              <a:buSzTx/>
              <a:tabLst/>
              <a:defRPr/>
            </a:pPr>
            <a:r>
              <a:rPr lang="en-GB" b="0" dirty="0"/>
              <a:t>Examinez et complétez les réponses possibles ci-dessous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RÉPONSES POSSIBLES</a:t>
            </a:r>
          </a:p>
          <a:p>
            <a:pPr lvl="0"/>
            <a:r>
              <a:rPr lang="en-US" dirty="0">
                <a:sym typeface="Arial"/>
              </a:rPr>
              <a:t>Les notes sont trop courtes. </a:t>
            </a:r>
          </a:p>
          <a:p>
            <a:pPr lvl="1"/>
            <a:r>
              <a:rPr lang="en-US" dirty="0">
                <a:sym typeface="Arial"/>
              </a:rPr>
              <a:t>Par exemple, "Les besoins ont été satisfaits" ou "Elle est bonne" est insuffisant. </a:t>
            </a:r>
          </a:p>
          <a:p>
            <a:pPr lvl="1"/>
            <a:r>
              <a:rPr lang="en-US" dirty="0">
                <a:sym typeface="Arial"/>
              </a:rPr>
              <a:t>Le </a:t>
            </a:r>
            <a:r>
              <a:rPr lang="en-US" dirty="0" err="1">
                <a:sym typeface="Arial"/>
              </a:rPr>
              <a:t>gestionnaire</a:t>
            </a:r>
            <a:r>
              <a:rPr lang="en-US" dirty="0">
                <a:sym typeface="Arial"/>
              </a:rPr>
              <a:t> de </a:t>
            </a:r>
            <a:r>
              <a:rPr lang="en-US" dirty="0" err="1">
                <a:sym typeface="Arial"/>
              </a:rPr>
              <a:t>cas</a:t>
            </a:r>
            <a:r>
              <a:rPr lang="en-US" dirty="0">
                <a:sym typeface="Arial"/>
              </a:rPr>
              <a:t> doit fournir plus d'informations et insérer plus de détails pour comprendre quels besoins ont été satisfaits et comment sa sécurité, son bien-être et ses soins sont pris en charge.</a:t>
            </a:r>
          </a:p>
          <a:p>
            <a:pPr lvl="0"/>
            <a:r>
              <a:rPr lang="en-US" dirty="0">
                <a:sym typeface="Arial"/>
              </a:rPr>
              <a:t>Le processus de clôture des </a:t>
            </a:r>
            <a:r>
              <a:rPr lang="en-US" dirty="0" err="1">
                <a:sym typeface="Arial"/>
              </a:rPr>
              <a:t>cas</a:t>
            </a:r>
            <a:r>
              <a:rPr lang="en-US" dirty="0">
                <a:sym typeface="Arial"/>
              </a:rPr>
              <a:t> n'est pas bien décrit. </a:t>
            </a:r>
          </a:p>
          <a:p>
            <a:pPr lvl="1"/>
            <a:r>
              <a:rPr lang="en-US" dirty="0">
                <a:sym typeface="Arial"/>
              </a:rPr>
              <a:t>Il manque des étapes (voir le processus de clôture des </a:t>
            </a:r>
            <a:r>
              <a:rPr lang="en-US" dirty="0" err="1">
                <a:sym typeface="Arial"/>
              </a:rPr>
              <a:t>cas</a:t>
            </a:r>
            <a:r>
              <a:rPr lang="en-US" dirty="0">
                <a:sym typeface="Arial"/>
              </a:rPr>
              <a:t>) et des détails dans les notes.</a:t>
            </a:r>
          </a:p>
        </p:txBody>
      </p:sp>
      <p:sp>
        <p:nvSpPr>
          <p:cNvPr id="3" name="Slide Image Placeholder 2">
            <a:extLst>
              <a:ext uri="{FF2B5EF4-FFF2-40B4-BE49-F238E27FC236}">
                <a16:creationId xmlns:a16="http://schemas.microsoft.com/office/drawing/2014/main" id="{07A483EC-D1EE-126D-4640-AB8B6BF383A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BF4AC17-1F6F-6EA8-48BD-F73B7D47260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9" name="Google Shape;519;p17: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dirty="0">
                <a:sym typeface="Helvetica Neue"/>
              </a:rPr>
              <a:t>Présenter la diapositive</a:t>
            </a:r>
            <a:endParaRPr lang="en-US" dirty="0"/>
          </a:p>
          <a:p>
            <a:r>
              <a:rPr lang="en-US" i="1" dirty="0">
                <a:sym typeface="Helvetica Neue"/>
              </a:rPr>
              <a:t>Dans la prochaine session, nous apprendrons ce que sont les transferts de </a:t>
            </a:r>
            <a:r>
              <a:rPr lang="en-US" i="1" dirty="0" err="1">
                <a:sym typeface="Helvetica Neue"/>
              </a:rPr>
              <a:t>cas</a:t>
            </a:r>
            <a:r>
              <a:rPr lang="en-US" i="1" dirty="0">
                <a:sym typeface="Helvetica Neue"/>
              </a:rPr>
              <a:t>.</a:t>
            </a:r>
            <a:endParaRPr lang="en-US" i="1" dirty="0"/>
          </a:p>
        </p:txBody>
      </p:sp>
      <p:sp>
        <p:nvSpPr>
          <p:cNvPr id="3" name="Slide Image Placeholder 2">
            <a:extLst>
              <a:ext uri="{FF2B5EF4-FFF2-40B4-BE49-F238E27FC236}">
                <a16:creationId xmlns:a16="http://schemas.microsoft.com/office/drawing/2014/main" id="{E40AA4DF-E9AA-BE71-B315-DBB3559A99D3}"/>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4A98D30-85CD-DFBD-91C2-C96ADA14459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extLst>
      <p:ext uri="{BB962C8B-B14F-4D97-AF65-F5344CB8AC3E}">
        <p14:creationId xmlns:p14="http://schemas.microsoft.com/office/powerpoint/2010/main" val="144356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50" name="Google Shape;250;p3: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pPr marL="171450" indent="-171450"/>
            <a:r>
              <a:rPr lang="en-US" dirty="0">
                <a:sym typeface="Helvetica Neue"/>
              </a:rPr>
              <a:t>Présenter la diapositive</a:t>
            </a:r>
            <a:endParaRPr lang="en-US" dirty="0"/>
          </a:p>
        </p:txBody>
      </p:sp>
      <p:sp>
        <p:nvSpPr>
          <p:cNvPr id="3" name="Slide Image Placeholder 2">
            <a:extLst>
              <a:ext uri="{FF2B5EF4-FFF2-40B4-BE49-F238E27FC236}">
                <a16:creationId xmlns:a16="http://schemas.microsoft.com/office/drawing/2014/main" id="{F897B8B1-C514-0A92-D8E9-C401CF14E9D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399BD41-DA05-F94A-6CC5-8D9C73AF23D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7" name="Google Shape;427;p10:notes"/>
          <p:cNvSpPr txBox="1">
            <a:spLocks noGrp="1"/>
          </p:cNvSpPr>
          <p:nvPr>
            <p:ph type="body" idx="1"/>
          </p:nvPr>
        </p:nvSpPr>
        <p:spPr/>
        <p:txBody>
          <a:bodyPr/>
          <a:lstStyle/>
          <a:p>
            <a:pPr marL="0" indent="0">
              <a:buNone/>
            </a:pPr>
            <a:r>
              <a:rPr lang="en-US" b="1" dirty="0"/>
              <a:t>SESSION 4 DURÉE : 0h45</a:t>
            </a:r>
          </a:p>
        </p:txBody>
      </p:sp>
      <p:sp>
        <p:nvSpPr>
          <p:cNvPr id="3" name="Slide Image Placeholder 2">
            <a:extLst>
              <a:ext uri="{FF2B5EF4-FFF2-40B4-BE49-F238E27FC236}">
                <a16:creationId xmlns:a16="http://schemas.microsoft.com/office/drawing/2014/main" id="{C12B220C-9A7F-5179-4D0E-E20FF51E1F82}"/>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601EEFE-5CA0-69A9-6E8F-8CC03CFBE12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extLst>
      <p:ext uri="{BB962C8B-B14F-4D97-AF65-F5344CB8AC3E}">
        <p14:creationId xmlns:p14="http://schemas.microsoft.com/office/powerpoint/2010/main" val="323168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3" name="Google Shape;493;p15:notes"/>
          <p:cNvSpPr txBox="1">
            <a:spLocks noGrp="1"/>
          </p:cNvSpPr>
          <p:nvPr>
            <p:ph type="body" idx="1"/>
          </p:nvPr>
        </p:nvSpPr>
        <p:spPr/>
        <p:txBody>
          <a:bodyPr/>
          <a:lstStyle/>
          <a:p>
            <a:pPr marL="0" indent="0">
              <a:buNone/>
            </a:pPr>
            <a:r>
              <a:rPr lang="en-GB" b="1" dirty="0"/>
              <a:t>INTRODUCTION</a:t>
            </a:r>
          </a:p>
          <a:p>
            <a:pPr marL="171450" marR="0" lvl="0" indent="-171450" algn="l" defTabSz="914400" rtl="0" eaLnBrk="1" fontAlgn="auto" latinLnBrk="0" hangingPunct="1">
              <a:lnSpc>
                <a:spcPct val="100000"/>
              </a:lnSpc>
              <a:spcBef>
                <a:spcPts val="0"/>
              </a:spcBef>
              <a:spcAft>
                <a:spcPts val="0"/>
              </a:spcAft>
              <a:buClrTx/>
              <a:buSzTx/>
              <a:tabLst/>
              <a:defRPr/>
            </a:pPr>
            <a:r>
              <a:rPr lang="en-US" i="1" dirty="0">
                <a:sym typeface="Arial"/>
              </a:rPr>
              <a:t>Le transfert de </a:t>
            </a:r>
            <a:r>
              <a:rPr lang="en-US" i="1" dirty="0" err="1">
                <a:sym typeface="Arial"/>
              </a:rPr>
              <a:t>cas</a:t>
            </a:r>
            <a:r>
              <a:rPr lang="en-US" i="1" dirty="0">
                <a:sym typeface="Arial"/>
              </a:rPr>
              <a:t> est une autre option à envisager au lieu de la clôture du </a:t>
            </a:r>
            <a:r>
              <a:rPr lang="en-US" i="1" dirty="0" err="1">
                <a:sym typeface="Arial"/>
              </a:rPr>
              <a:t>cas</a:t>
            </a:r>
            <a:r>
              <a:rPr lang="en-US" i="1" dirty="0">
                <a:sym typeface="Arial"/>
              </a:rPr>
              <a:t>. </a:t>
            </a:r>
          </a:p>
          <a:p>
            <a:pPr marL="171450" marR="0" lvl="0" indent="-171450" algn="l" defTabSz="914400" rtl="0" eaLnBrk="1" fontAlgn="auto" latinLnBrk="0" hangingPunct="1">
              <a:lnSpc>
                <a:spcPct val="100000"/>
              </a:lnSpc>
              <a:spcBef>
                <a:spcPts val="0"/>
              </a:spcBef>
              <a:spcAft>
                <a:spcPts val="0"/>
              </a:spcAft>
              <a:buClrTx/>
              <a:buSzTx/>
              <a:tabLst/>
              <a:defRPr/>
            </a:pPr>
            <a:r>
              <a:rPr lang="en-US" i="1" dirty="0">
                <a:sym typeface="Arial"/>
              </a:rPr>
              <a:t>Il est important de comprendre la différence entre le </a:t>
            </a:r>
            <a:r>
              <a:rPr lang="en-US" i="1" dirty="0" err="1">
                <a:sym typeface="Arial"/>
              </a:rPr>
              <a:t>classement</a:t>
            </a:r>
            <a:r>
              <a:rPr lang="en-US" i="1" dirty="0">
                <a:sym typeface="Arial"/>
              </a:rPr>
              <a:t> et le transfert d'un </a:t>
            </a:r>
            <a:r>
              <a:rPr lang="en-US" i="1" dirty="0" err="1">
                <a:sym typeface="Arial"/>
              </a:rPr>
              <a:t>cas</a:t>
            </a:r>
            <a:r>
              <a:rPr lang="en-US" i="1" dirty="0">
                <a:sym typeface="Arial"/>
              </a:rPr>
              <a:t>.</a:t>
            </a:r>
          </a:p>
          <a:p>
            <a:r>
              <a:rPr lang="en-US" dirty="0">
                <a:sym typeface="Arial"/>
              </a:rPr>
              <a:t>Répartissez les participants en paires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Guidez les participants vers la </a:t>
            </a:r>
            <a:r>
              <a:rPr lang="en-GB" b="1" dirty="0"/>
              <a:t>page 193 du manuel : Clôture et transfert d'un </a:t>
            </a:r>
            <a:r>
              <a:rPr lang="en-GB" b="1" dirty="0" err="1"/>
              <a:t>cas</a:t>
            </a:r>
            <a:endParaRPr lang="en-GB" b="1" dirty="0"/>
          </a:p>
          <a:p>
            <a:r>
              <a:rPr lang="en-US" i="1" dirty="0">
                <a:sym typeface="Arial"/>
              </a:rPr>
              <a:t>Avec votre partenaire :</a:t>
            </a:r>
          </a:p>
          <a:p>
            <a:pPr lvl="1"/>
            <a:r>
              <a:rPr lang="en-US" i="1" dirty="0">
                <a:sym typeface="Arial"/>
              </a:rPr>
              <a:t>Réfléchissez à ce qu'est un transfert de </a:t>
            </a:r>
            <a:r>
              <a:rPr lang="en-US" i="1" dirty="0" err="1">
                <a:sym typeface="Arial"/>
              </a:rPr>
              <a:t>cas</a:t>
            </a:r>
            <a:r>
              <a:rPr lang="en-US" i="1" dirty="0">
                <a:sym typeface="Arial"/>
              </a:rPr>
              <a:t> et en quoi il diffère d'une clôture de </a:t>
            </a:r>
            <a:r>
              <a:rPr lang="en-US" i="1" dirty="0" err="1">
                <a:sym typeface="Arial"/>
              </a:rPr>
              <a:t>cas</a:t>
            </a:r>
            <a:r>
              <a:rPr lang="en-US" i="1" dirty="0">
                <a:sym typeface="Arial"/>
              </a:rPr>
              <a:t>. </a:t>
            </a:r>
          </a:p>
          <a:p>
            <a:pPr lvl="1"/>
            <a:r>
              <a:rPr lang="en-US" i="1" dirty="0">
                <a:sym typeface="Arial"/>
              </a:rPr>
              <a:t>Inscrivez-le dans votre cahier d'exercices</a:t>
            </a:r>
          </a:p>
          <a:p>
            <a:pPr marL="0" indent="0">
              <a:buNone/>
            </a:pPr>
            <a:endParaRPr lang="en-GB" b="1" dirty="0"/>
          </a:p>
          <a:p>
            <a:pPr marL="0" indent="0">
              <a:buNone/>
            </a:pPr>
            <a:r>
              <a:rPr lang="en-GB" b="1" dirty="0"/>
              <a:t>TRAVAIL EN PARTENARIAT (10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Laisser 10 minutes aux participants pour compléter le questionnaire</a:t>
            </a:r>
          </a:p>
          <a:p>
            <a:pPr marL="0" indent="0">
              <a:buNone/>
            </a:pPr>
            <a:endParaRPr lang="en-GB" b="1" dirty="0"/>
          </a:p>
          <a:p>
            <a:pPr marL="0" indent="0">
              <a:buNone/>
            </a:pPr>
            <a:r>
              <a:rPr lang="en-GB" b="1" dirty="0"/>
              <a:t>DISCUSSION PLÉNIÈRE (5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Demandez à des volontaires de partager leurs réponses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Inscrivez les réponses sur un tableau à feuilles mobiles</a:t>
            </a:r>
          </a:p>
          <a:p>
            <a:pPr marL="171450" marR="0" lvl="0" indent="-171450" algn="l" defTabSz="914400" rtl="0" eaLnBrk="1" fontAlgn="auto" latinLnBrk="0" hangingPunct="1">
              <a:lnSpc>
                <a:spcPct val="100000"/>
              </a:lnSpc>
              <a:spcBef>
                <a:spcPts val="0"/>
              </a:spcBef>
              <a:spcAft>
                <a:spcPts val="0"/>
              </a:spcAft>
              <a:buClrTx/>
              <a:buSzTx/>
              <a:tabLst/>
              <a:defRPr/>
            </a:pPr>
            <a:r>
              <a:rPr lang="en-GB" b="0" dirty="0" err="1"/>
              <a:t>Réviserz</a:t>
            </a:r>
            <a:r>
              <a:rPr lang="en-GB" b="0" dirty="0"/>
              <a:t> et compléter avec la diapositive suivante</a:t>
            </a:r>
          </a:p>
        </p:txBody>
      </p:sp>
      <p:sp>
        <p:nvSpPr>
          <p:cNvPr id="3" name="Slide Image Placeholder 2">
            <a:extLst>
              <a:ext uri="{FF2B5EF4-FFF2-40B4-BE49-F238E27FC236}">
                <a16:creationId xmlns:a16="http://schemas.microsoft.com/office/drawing/2014/main" id="{13758179-B4B3-CBE8-AC28-B5A1DE46BEBF}"/>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0F33EA9F-C75C-57FE-EF32-29C215DA6EA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endParaRPr lang="en-GB" dirty="0"/>
          </a:p>
          <a:p>
            <a:r>
              <a:rPr lang="en-US" dirty="0">
                <a:sym typeface="Helvetica Neue"/>
              </a:rPr>
              <a:t>Présenter la diapositive</a:t>
            </a:r>
            <a:endParaRPr lang="en-US" dirty="0"/>
          </a:p>
          <a:p>
            <a:pPr lvl="0"/>
            <a:r>
              <a:rPr lang="en-GB" i="1" dirty="0">
                <a:sym typeface="Arial"/>
              </a:rPr>
              <a:t>Un </a:t>
            </a:r>
            <a:r>
              <a:rPr lang="en-GB" i="1" dirty="0" err="1">
                <a:sym typeface="Arial"/>
              </a:rPr>
              <a:t>cas</a:t>
            </a:r>
            <a:r>
              <a:rPr lang="en-GB" i="1" dirty="0">
                <a:sym typeface="Arial"/>
              </a:rPr>
              <a:t> est transféré lorsque l'enfant et sa famille ont encore besoin d'un soutien en matière de gestion de </a:t>
            </a:r>
            <a:r>
              <a:rPr lang="en-GB" i="1" dirty="0" err="1">
                <a:sym typeface="Arial"/>
              </a:rPr>
              <a:t>cas</a:t>
            </a:r>
            <a:r>
              <a:rPr lang="en-GB" i="1" dirty="0">
                <a:sym typeface="Arial"/>
              </a:rPr>
              <a:t>, mais que le </a:t>
            </a:r>
            <a:r>
              <a:rPr lang="en-GB" i="1" dirty="0" err="1">
                <a:sym typeface="Arial"/>
              </a:rPr>
              <a:t>gestionnaire</a:t>
            </a:r>
            <a:r>
              <a:rPr lang="en-GB" i="1" dirty="0">
                <a:sym typeface="Arial"/>
              </a:rPr>
              <a:t> de </a:t>
            </a:r>
            <a:r>
              <a:rPr lang="en-GB" i="1" dirty="0" err="1">
                <a:sym typeface="Arial"/>
              </a:rPr>
              <a:t>cas</a:t>
            </a:r>
            <a:r>
              <a:rPr lang="en-GB" i="1" dirty="0">
                <a:sym typeface="Arial"/>
              </a:rPr>
              <a:t> n'est plus en mesure de le fournir ou n'est plus la personne la mieux placée pour le faire. </a:t>
            </a:r>
          </a:p>
          <a:p>
            <a:r>
              <a:rPr lang="en-US" i="1" dirty="0"/>
              <a:t>Quelqu'un a-t-il des questions à poser ou des précisions à demander ?</a:t>
            </a:r>
          </a:p>
        </p:txBody>
      </p:sp>
      <p:sp>
        <p:nvSpPr>
          <p:cNvPr id="6" name="Slide Image Placeholder 5">
            <a:extLst>
              <a:ext uri="{FF2B5EF4-FFF2-40B4-BE49-F238E27FC236}">
                <a16:creationId xmlns:a16="http://schemas.microsoft.com/office/drawing/2014/main" id="{4BF17DCC-27DF-FF64-9594-4F77F720CD8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B8133D6B-CDEC-F018-FCFB-A2D3E065A81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Tree>
    <p:extLst>
      <p:ext uri="{BB962C8B-B14F-4D97-AF65-F5344CB8AC3E}">
        <p14:creationId xmlns:p14="http://schemas.microsoft.com/office/powerpoint/2010/main" val="19970037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EXPLICATION</a:t>
            </a:r>
          </a:p>
          <a:p>
            <a:r>
              <a:rPr lang="en-US" dirty="0">
                <a:sym typeface="Helvetica Neue"/>
              </a:rPr>
              <a:t>Présenter la diapositive</a:t>
            </a:r>
            <a:endParaRPr lang="en-US" dirty="0"/>
          </a:p>
          <a:p>
            <a:pPr lvl="0"/>
            <a:r>
              <a:rPr lang="en-GB" b="1" i="1" dirty="0"/>
              <a:t>Le </a:t>
            </a:r>
            <a:r>
              <a:rPr lang="en-GB" b="1" i="1" dirty="0" err="1"/>
              <a:t>gestionnaire</a:t>
            </a:r>
            <a:r>
              <a:rPr lang="en-GB" b="1" i="1" dirty="0"/>
              <a:t> de </a:t>
            </a:r>
            <a:r>
              <a:rPr lang="en-GB" b="1" i="1" dirty="0" err="1"/>
              <a:t>cas</a:t>
            </a:r>
            <a:r>
              <a:rPr lang="en-GB" b="1" i="1" dirty="0"/>
              <a:t> démissionne, est licencié ou prend un congé prolongé.</a:t>
            </a:r>
          </a:p>
          <a:p>
            <a:pPr lvl="1"/>
            <a:r>
              <a:rPr lang="en-GB" i="1" dirty="0"/>
              <a:t>Il est possible </a:t>
            </a:r>
            <a:r>
              <a:rPr lang="en-GB" i="1" dirty="0" err="1"/>
              <a:t>qu'un</a:t>
            </a:r>
            <a:r>
              <a:rPr lang="en-GB" i="1" dirty="0"/>
              <a:t> </a:t>
            </a:r>
            <a:r>
              <a:rPr lang="en-GB" i="1" dirty="0" err="1"/>
              <a:t>gestionnaire</a:t>
            </a:r>
            <a:r>
              <a:rPr lang="en-GB" i="1" dirty="0"/>
              <a:t> de </a:t>
            </a:r>
            <a:r>
              <a:rPr lang="en-GB" i="1" dirty="0" err="1"/>
              <a:t>cas</a:t>
            </a:r>
            <a:r>
              <a:rPr lang="en-GB" i="1" dirty="0"/>
              <a:t> quitte ou change d'emploi. </a:t>
            </a:r>
          </a:p>
          <a:p>
            <a:pPr lvl="1"/>
            <a:r>
              <a:rPr lang="en-GB" i="1" dirty="0"/>
              <a:t>Il peut y avoir des changements au sein des équipes de gestion des </a:t>
            </a:r>
            <a:r>
              <a:rPr lang="en-GB" i="1" dirty="0" err="1"/>
              <a:t>cas</a:t>
            </a:r>
            <a:r>
              <a:rPr lang="en-GB" i="1" dirty="0"/>
              <a:t> et les </a:t>
            </a:r>
            <a:r>
              <a:rPr lang="en-GB" i="1" dirty="0" err="1"/>
              <a:t>cas</a:t>
            </a:r>
            <a:r>
              <a:rPr lang="en-GB" i="1" dirty="0"/>
              <a:t> doivent être transférés au nouveau </a:t>
            </a:r>
            <a:r>
              <a:rPr lang="en-GB" i="1" dirty="0" err="1"/>
              <a:t>gestionnaire</a:t>
            </a:r>
            <a:r>
              <a:rPr lang="en-GB" i="1" dirty="0"/>
              <a:t> de </a:t>
            </a:r>
            <a:r>
              <a:rPr lang="en-GB" i="1" dirty="0" err="1"/>
              <a:t>cas</a:t>
            </a:r>
            <a:r>
              <a:rPr lang="en-GB" i="1" dirty="0"/>
              <a:t>.</a:t>
            </a:r>
          </a:p>
          <a:p>
            <a:pPr lvl="0"/>
            <a:r>
              <a:rPr lang="en-GB" b="1" i="1" dirty="0"/>
              <a:t>Le </a:t>
            </a:r>
            <a:r>
              <a:rPr lang="en-GB" b="1" i="1" dirty="0" err="1"/>
              <a:t>gestionnaire</a:t>
            </a:r>
            <a:r>
              <a:rPr lang="en-GB" b="1" i="1" dirty="0"/>
              <a:t> de </a:t>
            </a:r>
            <a:r>
              <a:rPr lang="en-GB" b="1" i="1" dirty="0" err="1"/>
              <a:t>cas</a:t>
            </a:r>
            <a:r>
              <a:rPr lang="en-GB" b="1" i="1" dirty="0"/>
              <a:t> n'est plus le mieux placé</a:t>
            </a:r>
          </a:p>
          <a:p>
            <a:pPr lvl="1"/>
            <a:r>
              <a:rPr lang="en-GB" i="1" dirty="0"/>
              <a:t>Il peut être dans l'intérêt de l'enfant de transférer son </a:t>
            </a:r>
            <a:r>
              <a:rPr lang="en-GB" i="1" dirty="0" err="1"/>
              <a:t>cas</a:t>
            </a:r>
            <a:r>
              <a:rPr lang="en-GB" i="1" dirty="0"/>
              <a:t> </a:t>
            </a:r>
            <a:r>
              <a:rPr lang="en-GB" i="1" dirty="0" err="1"/>
              <a:t>si</a:t>
            </a:r>
            <a:r>
              <a:rPr lang="en-GB" i="1" dirty="0"/>
              <a:t> le </a:t>
            </a:r>
            <a:r>
              <a:rPr lang="en-GB" i="1" dirty="0" err="1"/>
              <a:t>gestionnaire</a:t>
            </a:r>
            <a:r>
              <a:rPr lang="en-GB" i="1" dirty="0"/>
              <a:t> de </a:t>
            </a:r>
            <a:r>
              <a:rPr lang="en-GB" i="1" dirty="0" err="1"/>
              <a:t>cas</a:t>
            </a:r>
            <a:r>
              <a:rPr lang="en-GB" i="1" dirty="0"/>
              <a:t> n'est plus la personne la mieux placée pour le soutenir. </a:t>
            </a:r>
          </a:p>
          <a:p>
            <a:pPr lvl="1"/>
            <a:r>
              <a:rPr lang="en-GB" i="1" dirty="0"/>
              <a:t>Par exemple :</a:t>
            </a:r>
          </a:p>
          <a:p>
            <a:pPr lvl="2"/>
            <a:r>
              <a:rPr lang="en-GB" i="1" dirty="0" err="1"/>
              <a:t>Lorsque</a:t>
            </a:r>
            <a:r>
              <a:rPr lang="en-GB" i="1" dirty="0"/>
              <a:t> le </a:t>
            </a:r>
            <a:r>
              <a:rPr lang="en-GB" i="1" dirty="0" err="1"/>
              <a:t>gestionnaire</a:t>
            </a:r>
            <a:r>
              <a:rPr lang="en-GB" i="1" dirty="0"/>
              <a:t> de </a:t>
            </a:r>
            <a:r>
              <a:rPr lang="en-GB" i="1" dirty="0" err="1"/>
              <a:t>cas</a:t>
            </a:r>
            <a:r>
              <a:rPr lang="en-GB" i="1" dirty="0"/>
              <a:t> ne se sent plus capable de fournir un soutien de qualité en matière de gestion de cas parce qu'il s'est trop impliqué personnellement. </a:t>
            </a:r>
          </a:p>
          <a:p>
            <a:pPr lvl="2"/>
            <a:r>
              <a:rPr lang="en-GB" i="1" dirty="0" err="1"/>
              <a:t>Lorsque</a:t>
            </a:r>
            <a:r>
              <a:rPr lang="en-GB" i="1" dirty="0"/>
              <a:t> le </a:t>
            </a:r>
            <a:r>
              <a:rPr lang="en-GB" i="1" dirty="0" err="1"/>
              <a:t>gestionnaire</a:t>
            </a:r>
            <a:r>
              <a:rPr lang="en-GB" i="1" dirty="0"/>
              <a:t> de </a:t>
            </a:r>
            <a:r>
              <a:rPr lang="en-GB" i="1" dirty="0" err="1"/>
              <a:t>cas</a:t>
            </a:r>
            <a:r>
              <a:rPr lang="en-GB" i="1" dirty="0"/>
              <a:t> n'est plus en mesure de faire face au stress lié à sa fonction.  </a:t>
            </a:r>
          </a:p>
          <a:p>
            <a:pPr lvl="0"/>
            <a:r>
              <a:rPr lang="en-GB" b="1" i="1" dirty="0"/>
              <a:t>Fermeture des services dans un lieu</a:t>
            </a:r>
          </a:p>
          <a:p>
            <a:pPr lvl="1"/>
            <a:r>
              <a:rPr lang="en-GB" i="1" dirty="0"/>
              <a:t>Il est possible que les programmes de gestion de cas soient fermés dans une région. </a:t>
            </a:r>
          </a:p>
          <a:p>
            <a:pPr lvl="1"/>
            <a:r>
              <a:rPr lang="en-GB" i="1" dirty="0"/>
              <a:t>Par exemple, en raison d'un manque de financement ou en donnant la priorité à un autre lieu dont les besoins sont plus importants. </a:t>
            </a:r>
          </a:p>
          <a:p>
            <a:pPr lvl="0"/>
            <a:r>
              <a:rPr lang="en-GB" b="1" i="1" dirty="0"/>
              <a:t>L'enfant a déménagé</a:t>
            </a:r>
          </a:p>
          <a:p>
            <a:pPr lvl="1"/>
            <a:r>
              <a:rPr lang="en-GB" i="1" dirty="0"/>
              <a:t>Comme nous l'avons vu plus haut, un cas peut être transféré lorsque l'enfant a quitté la zone d'intervention et a déménagé ou est retourné dans une autre localité. </a:t>
            </a:r>
          </a:p>
          <a:p>
            <a:endParaRPr lang="en-BE" dirty="0"/>
          </a:p>
        </p:txBody>
      </p:sp>
      <p:sp>
        <p:nvSpPr>
          <p:cNvPr id="6" name="Slide Image Placeholder 5">
            <a:extLst>
              <a:ext uri="{FF2B5EF4-FFF2-40B4-BE49-F238E27FC236}">
                <a16:creationId xmlns:a16="http://schemas.microsoft.com/office/drawing/2014/main" id="{5CFB85F3-B497-4B01-EABC-E1F2FFBDDE1F}"/>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3B352C5D-8EC8-1AED-4CBE-ADCC027026D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extLst>
      <p:ext uri="{BB962C8B-B14F-4D97-AF65-F5344CB8AC3E}">
        <p14:creationId xmlns:p14="http://schemas.microsoft.com/office/powerpoint/2010/main" val="41416747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Nous avons appris les raisons d'un transfert de </a:t>
            </a:r>
            <a:r>
              <a:rPr lang="en-GB" dirty="0" err="1"/>
              <a:t>cas</a:t>
            </a:r>
            <a:r>
              <a:rPr lang="en-GB" dirty="0"/>
              <a:t>, examinons maintenant l'impact des transferts de </a:t>
            </a:r>
            <a:r>
              <a:rPr lang="en-GB" dirty="0" err="1"/>
              <a:t>cas</a:t>
            </a:r>
            <a:r>
              <a:rPr lang="en-GB" dirty="0"/>
              <a:t> sur l'aide fournie par les services de gestion de </a:t>
            </a:r>
            <a:r>
              <a:rPr lang="en-GB" dirty="0" err="1"/>
              <a:t>cas</a:t>
            </a:r>
            <a:r>
              <a:rPr lang="en-GB" dirty="0"/>
              <a:t>. </a:t>
            </a:r>
          </a:p>
          <a:p>
            <a:pPr marL="171450" indent="-171450"/>
            <a:endParaRPr lang="en-GB" b="1" dirty="0"/>
          </a:p>
          <a:p>
            <a:pPr marL="0" indent="0">
              <a:buNone/>
            </a:pPr>
            <a:r>
              <a:rPr lang="en-GB" b="1" dirty="0"/>
              <a:t>DISCUSSION PLÉNIÈRE (10 minutes)</a:t>
            </a:r>
          </a:p>
          <a:p>
            <a:r>
              <a:rPr lang="en-GB" i="1" dirty="0"/>
              <a:t>En quoi un transfert de </a:t>
            </a:r>
            <a:r>
              <a:rPr lang="en-GB" i="1" dirty="0" err="1"/>
              <a:t>cas</a:t>
            </a:r>
            <a:r>
              <a:rPr lang="en-GB" i="1" dirty="0"/>
              <a:t> pourrait-il avoir une incidence sur l'aide à la gestion des </a:t>
            </a:r>
            <a:r>
              <a:rPr lang="en-GB" i="1" dirty="0" err="1"/>
              <a:t>cas</a:t>
            </a:r>
            <a:r>
              <a:rPr lang="en-GB" i="1" dirty="0"/>
              <a:t> fournie ?</a:t>
            </a:r>
          </a:p>
          <a:p>
            <a:pPr lvl="1"/>
            <a:r>
              <a:rPr lang="en-GB" i="1" dirty="0"/>
              <a:t>Comment pensez-vous qu'un enfant puisse se sentir lorsqu'il doit établir une relation avec </a:t>
            </a:r>
            <a:r>
              <a:rPr lang="fr-FR" i="1" dirty="0"/>
              <a:t>un nouveau gestionnaire de cas</a:t>
            </a:r>
            <a:r>
              <a:rPr lang="en-GB" i="1" dirty="0"/>
              <a:t> ?</a:t>
            </a:r>
          </a:p>
          <a:p>
            <a:r>
              <a:rPr lang="en-US" dirty="0">
                <a:sym typeface="Arial"/>
              </a:rPr>
              <a:t>Demandez à des volontaires de partager leur réponse</a:t>
            </a:r>
          </a:p>
          <a:p>
            <a:r>
              <a:rPr lang="en-US" dirty="0">
                <a:sym typeface="Arial"/>
              </a:rPr>
              <a:t>Examinez et complétez les réponses possibles ci-dessous</a:t>
            </a: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RÉPONSES POSSIBLES</a:t>
            </a:r>
          </a:p>
          <a:p>
            <a:pPr lvl="0"/>
            <a:r>
              <a:rPr lang="en-GB" dirty="0"/>
              <a:t>L'impact dépend de la qualité de la relation existante entre l'enfant, le parent ou la personne qui s'occupe de lui et le </a:t>
            </a:r>
            <a:r>
              <a:rPr lang="en-GB" dirty="0" err="1"/>
              <a:t>gestionnaire</a:t>
            </a:r>
            <a:r>
              <a:rPr lang="en-GB" dirty="0"/>
              <a:t> de </a:t>
            </a:r>
            <a:r>
              <a:rPr lang="en-GB" dirty="0" err="1"/>
              <a:t>cas</a:t>
            </a:r>
            <a:r>
              <a:rPr lang="en-GB" dirty="0"/>
              <a:t> (par exemple, la durée de la collaboration entre le </a:t>
            </a:r>
            <a:r>
              <a:rPr lang="en-GB" dirty="0" err="1"/>
              <a:t>gestionnaire</a:t>
            </a:r>
            <a:r>
              <a:rPr lang="en-GB" dirty="0"/>
              <a:t> de </a:t>
            </a:r>
            <a:r>
              <a:rPr lang="en-GB" dirty="0" err="1"/>
              <a:t>cas</a:t>
            </a:r>
            <a:r>
              <a:rPr lang="en-GB" dirty="0"/>
              <a:t> et l'enfant, l'existence d'une bonne relation ou d'une méfiance,...).</a:t>
            </a:r>
          </a:p>
          <a:p>
            <a:pPr lvl="0"/>
            <a:r>
              <a:rPr lang="en-GB" dirty="0"/>
              <a:t>L'impact peut également dépendre des raisons du transfert de </a:t>
            </a:r>
            <a:r>
              <a:rPr lang="en-GB" dirty="0" err="1"/>
              <a:t>cas</a:t>
            </a:r>
            <a:r>
              <a:rPr lang="en-GB" dirty="0"/>
              <a:t>, s'il a été effectué dans l'intérêt supérieur de l'enfant (par exemple, </a:t>
            </a:r>
            <a:r>
              <a:rPr lang="en-GB" dirty="0" err="1"/>
              <a:t>lorsque</a:t>
            </a:r>
            <a:r>
              <a:rPr lang="en-GB" dirty="0"/>
              <a:t> le </a:t>
            </a:r>
            <a:r>
              <a:rPr lang="en-GB" dirty="0" err="1"/>
              <a:t>gestionnaire</a:t>
            </a:r>
            <a:r>
              <a:rPr lang="en-GB" dirty="0"/>
              <a:t> de </a:t>
            </a:r>
            <a:r>
              <a:rPr lang="en-GB" dirty="0" err="1"/>
              <a:t>cas</a:t>
            </a:r>
            <a:r>
              <a:rPr lang="en-GB" dirty="0"/>
              <a:t> n'est plus le mieux placé pour fournir un soutien en matière de gestion de </a:t>
            </a:r>
            <a:r>
              <a:rPr lang="en-GB" dirty="0" err="1"/>
              <a:t>cas</a:t>
            </a:r>
            <a:r>
              <a:rPr lang="en-GB" dirty="0"/>
              <a:t>) ou s'il est dû à un cas de force majeure (fermeture d'un programme de gestion de </a:t>
            </a:r>
            <a:r>
              <a:rPr lang="en-GB" dirty="0" err="1"/>
              <a:t>cas</a:t>
            </a:r>
            <a:r>
              <a:rPr lang="en-GB" dirty="0"/>
              <a:t> dans la région, rotation du personnel,...).</a:t>
            </a:r>
          </a:p>
          <a:p>
            <a:pPr lvl="0"/>
            <a:r>
              <a:rPr lang="en-GB" dirty="0"/>
              <a:t>L'enfant devra retrouver la confiance et construire une nouvelle relation avec une autre personne, ce qui prend du temps et peut s'avérer difficile.</a:t>
            </a:r>
            <a:endParaRPr lang="en-GB" dirty="0">
              <a:sym typeface="Arial"/>
            </a:endParaRPr>
          </a:p>
          <a:p>
            <a:endParaRPr lang="en-GB" dirty="0">
              <a:sym typeface="Arial"/>
            </a:endParaRPr>
          </a:p>
          <a:p>
            <a:endParaRPr lang="en-GB" dirty="0">
              <a:sym typeface="Arial"/>
            </a:endParaRPr>
          </a:p>
          <a:p>
            <a:endParaRPr lang="en-GB" dirty="0"/>
          </a:p>
          <a:p>
            <a:endParaRPr lang="en-GB" dirty="0"/>
          </a:p>
        </p:txBody>
      </p:sp>
      <p:sp>
        <p:nvSpPr>
          <p:cNvPr id="6" name="Slide Image Placeholder 5">
            <a:extLst>
              <a:ext uri="{FF2B5EF4-FFF2-40B4-BE49-F238E27FC236}">
                <a16:creationId xmlns:a16="http://schemas.microsoft.com/office/drawing/2014/main" id="{32EE88EC-1627-902C-9D1E-B9992FD0A32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B664BB9-0208-6124-AE06-0E816AAE681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extLst>
      <p:ext uri="{BB962C8B-B14F-4D97-AF65-F5344CB8AC3E}">
        <p14:creationId xmlns:p14="http://schemas.microsoft.com/office/powerpoint/2010/main" val="789532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1" name="Google Shape;511;p16:notes"/>
          <p:cNvSpPr txBox="1">
            <a:spLocks noGrp="1"/>
          </p:cNvSpPr>
          <p:nvPr>
            <p:ph type="body" idx="1"/>
          </p:nvPr>
        </p:nvSpPr>
        <p:spPr/>
        <p:txBody>
          <a:bodyPr/>
          <a:lstStyle/>
          <a:p>
            <a:pPr marL="0" indent="0">
              <a:buNone/>
            </a:pPr>
            <a:r>
              <a:rPr lang="en-US" b="1" dirty="0"/>
              <a:t>EXPLICATION</a:t>
            </a:r>
          </a:p>
          <a:p>
            <a:r>
              <a:rPr lang="en-US" i="1" dirty="0">
                <a:sym typeface="Arial"/>
              </a:rPr>
              <a:t>N'oubliez pas les efforts que doit fournir un </a:t>
            </a:r>
            <a:r>
              <a:rPr lang="en-US" i="1" dirty="0" err="1">
                <a:sym typeface="Arial"/>
              </a:rPr>
              <a:t>gestionnaire</a:t>
            </a:r>
            <a:r>
              <a:rPr lang="en-US" i="1" dirty="0">
                <a:sym typeface="Arial"/>
              </a:rPr>
              <a:t> de </a:t>
            </a:r>
            <a:r>
              <a:rPr lang="en-US" i="1" dirty="0" err="1">
                <a:sym typeface="Arial"/>
              </a:rPr>
              <a:t>cas</a:t>
            </a:r>
            <a:r>
              <a:rPr lang="en-US" i="1" dirty="0">
                <a:sym typeface="Arial"/>
              </a:rPr>
              <a:t> :</a:t>
            </a:r>
          </a:p>
          <a:p>
            <a:pPr lvl="1"/>
            <a:r>
              <a:rPr lang="en-US" i="1" dirty="0">
                <a:sym typeface="Arial"/>
              </a:rPr>
              <a:t>Établir une relation de confiance avec l'enfant (Module 6 Évaluation)</a:t>
            </a:r>
          </a:p>
          <a:p>
            <a:pPr lvl="1"/>
            <a:r>
              <a:rPr lang="en-US" i="1" dirty="0">
                <a:sym typeface="Arial"/>
              </a:rPr>
              <a:t>Le maintenir et le renforcer (Module 10 Suivi et révision).</a:t>
            </a:r>
            <a:endParaRPr lang="en-US" i="1" dirty="0"/>
          </a:p>
          <a:p>
            <a:r>
              <a:rPr lang="en-US" i="1" dirty="0">
                <a:sym typeface="Arial"/>
              </a:rPr>
              <a:t>Le </a:t>
            </a:r>
            <a:r>
              <a:rPr lang="en-US" i="1" dirty="0" err="1">
                <a:sym typeface="Arial"/>
              </a:rPr>
              <a:t>changement</a:t>
            </a:r>
            <a:r>
              <a:rPr lang="en-US" i="1" dirty="0">
                <a:sym typeface="Arial"/>
              </a:rPr>
              <a:t> des </a:t>
            </a:r>
            <a:r>
              <a:rPr lang="en-US" i="1" dirty="0" err="1">
                <a:sym typeface="Arial"/>
              </a:rPr>
              <a:t>gestionnaire</a:t>
            </a:r>
            <a:r>
              <a:rPr lang="en-US" i="1" dirty="0">
                <a:sym typeface="Arial"/>
              </a:rPr>
              <a:t> de </a:t>
            </a:r>
            <a:r>
              <a:rPr lang="en-US" i="1" dirty="0" err="1">
                <a:sym typeface="Arial"/>
              </a:rPr>
              <a:t>cas</a:t>
            </a:r>
            <a:r>
              <a:rPr lang="en-US" i="1" dirty="0">
                <a:sym typeface="Arial"/>
              </a:rPr>
              <a:t> peut être difficile pour l'enfant, car il faudra établir une nouvelle relation avec un </a:t>
            </a:r>
            <a:r>
              <a:rPr lang="en-US" i="1" dirty="0" err="1">
                <a:sym typeface="Arial"/>
              </a:rPr>
              <a:t>autre</a:t>
            </a:r>
            <a:r>
              <a:rPr lang="en-US" i="1" dirty="0">
                <a:sym typeface="Arial"/>
              </a:rPr>
              <a:t> </a:t>
            </a:r>
            <a:r>
              <a:rPr lang="en-US" i="1" dirty="0" err="1">
                <a:sym typeface="Arial"/>
              </a:rPr>
              <a:t>gestionnaire</a:t>
            </a:r>
            <a:r>
              <a:rPr lang="en-US" i="1" dirty="0">
                <a:sym typeface="Arial"/>
              </a:rPr>
              <a:t> de </a:t>
            </a:r>
            <a:r>
              <a:rPr lang="en-US" i="1" dirty="0" err="1">
                <a:sym typeface="Arial"/>
              </a:rPr>
              <a:t>cas</a:t>
            </a:r>
            <a:r>
              <a:rPr lang="en-US" i="1" dirty="0">
                <a:sym typeface="Arial"/>
              </a:rPr>
              <a:t>. </a:t>
            </a:r>
          </a:p>
          <a:p>
            <a:pPr lvl="1"/>
            <a:r>
              <a:rPr lang="en-US" i="1" dirty="0">
                <a:sym typeface="Arial"/>
              </a:rPr>
              <a:t>Cela aura évidemment une incidence sur la qualité de l'assistance fournie en matière de gestion des </a:t>
            </a:r>
            <a:r>
              <a:rPr lang="en-US" i="1" dirty="0" err="1">
                <a:sym typeface="Arial"/>
              </a:rPr>
              <a:t>cas</a:t>
            </a:r>
            <a:r>
              <a:rPr lang="en-US" i="1" dirty="0">
                <a:sym typeface="Arial"/>
              </a:rPr>
              <a:t>.</a:t>
            </a:r>
            <a:endParaRPr lang="en-US" i="1" dirty="0"/>
          </a:p>
          <a:p>
            <a:pPr lvl="0"/>
            <a:r>
              <a:rPr lang="en-US" i="1" dirty="0">
                <a:sym typeface="Arial"/>
              </a:rPr>
              <a:t>Comme nous l'avons appris, une relation de confiance est essentielle :</a:t>
            </a:r>
          </a:p>
          <a:p>
            <a:pPr lvl="1"/>
            <a:r>
              <a:rPr lang="en-US" i="1" dirty="0">
                <a:sym typeface="Arial"/>
              </a:rPr>
              <a:t>Permettre une communication ouverte et honnête</a:t>
            </a:r>
          </a:p>
          <a:p>
            <a:pPr lvl="1"/>
            <a:r>
              <a:rPr lang="en-US" i="1" dirty="0">
                <a:sym typeface="Arial"/>
              </a:rPr>
              <a:t>Recueillir des informations </a:t>
            </a:r>
          </a:p>
          <a:p>
            <a:pPr lvl="1"/>
            <a:r>
              <a:rPr lang="en-US" i="1" dirty="0">
                <a:sym typeface="Arial"/>
              </a:rPr>
              <a:t>Comprendre les besoins de l'enfant</a:t>
            </a:r>
          </a:p>
          <a:p>
            <a:r>
              <a:rPr lang="en-US" i="1" dirty="0">
                <a:sym typeface="Arial"/>
              </a:rPr>
              <a:t>Si le </a:t>
            </a:r>
            <a:r>
              <a:rPr lang="en-US" i="1" dirty="0" err="1">
                <a:sym typeface="Arial"/>
              </a:rPr>
              <a:t>cas</a:t>
            </a:r>
            <a:r>
              <a:rPr lang="en-US" i="1" dirty="0">
                <a:sym typeface="Arial"/>
              </a:rPr>
              <a:t> d'un enfant est transféré plusieurs fois :</a:t>
            </a:r>
          </a:p>
          <a:p>
            <a:pPr lvl="1"/>
            <a:r>
              <a:rPr lang="en-US" i="1" dirty="0">
                <a:sym typeface="Arial"/>
              </a:rPr>
              <a:t>L'enfant et sa famille risquent d'abandonner le processus de gestion de cas. </a:t>
            </a:r>
          </a:p>
          <a:p>
            <a:pPr lvl="1"/>
            <a:r>
              <a:rPr lang="en-US" i="1" dirty="0">
                <a:sym typeface="Arial"/>
              </a:rPr>
              <a:t>Ils ne recevraient pas l'aide dont ils ont besoin</a:t>
            </a:r>
          </a:p>
          <a:p>
            <a:pPr lvl="0"/>
            <a:r>
              <a:rPr lang="en-US" i="1" dirty="0">
                <a:sym typeface="Arial"/>
              </a:rPr>
              <a:t>C'est pourquoi les transferts de </a:t>
            </a:r>
            <a:r>
              <a:rPr lang="en-US" i="1" dirty="0" err="1">
                <a:sym typeface="Arial"/>
              </a:rPr>
              <a:t>cas</a:t>
            </a:r>
            <a:r>
              <a:rPr lang="en-US" i="1" dirty="0">
                <a:sym typeface="Arial"/>
              </a:rPr>
              <a:t> ne doivent être effectués que dans l'intérêt supérieur de l'enfant et lorsqu'ils sont absolument nécessaires.</a:t>
            </a:r>
          </a:p>
          <a:p>
            <a:r>
              <a:rPr lang="en-US" dirty="0">
                <a:sym typeface="Helvetica Neue"/>
              </a:rPr>
              <a:t>Présenter la diapositive</a:t>
            </a:r>
            <a:endParaRPr lang="en-US" dirty="0"/>
          </a:p>
          <a:p>
            <a:r>
              <a:rPr lang="en-US" i="1" dirty="0" err="1">
                <a:sym typeface="Arial"/>
              </a:rPr>
              <a:t>Exemples</a:t>
            </a:r>
            <a:r>
              <a:rPr lang="en-US" i="1" dirty="0">
                <a:sym typeface="Arial"/>
              </a:rPr>
              <a:t>:</a:t>
            </a:r>
          </a:p>
          <a:p>
            <a:pPr lvl="1"/>
            <a:r>
              <a:rPr lang="en-US" i="1" dirty="0">
                <a:sym typeface="Arial"/>
              </a:rPr>
              <a:t>Si l'enfant a déménagé et que l'agence actuelle n'est pas en mesure de fournir des services </a:t>
            </a:r>
          </a:p>
          <a:p>
            <a:pPr lvl="2"/>
            <a:r>
              <a:rPr lang="en-US" i="1" dirty="0">
                <a:sym typeface="Arial"/>
              </a:rPr>
              <a:t>Il est dans l'intérêt supérieur de l'enfant de procéder à un transfert car, dans le cas contraire, l'enfant ne recevra pas d'aide.</a:t>
            </a:r>
          </a:p>
          <a:p>
            <a:pPr lvl="1"/>
            <a:r>
              <a:rPr lang="en-US" i="1" dirty="0">
                <a:sym typeface="Arial"/>
              </a:rPr>
              <a:t>Si le </a:t>
            </a:r>
            <a:r>
              <a:rPr lang="en-US" i="1" dirty="0" err="1">
                <a:sym typeface="Arial"/>
              </a:rPr>
              <a:t>gestionnaire</a:t>
            </a:r>
            <a:r>
              <a:rPr lang="en-US" i="1" dirty="0">
                <a:sym typeface="Arial"/>
              </a:rPr>
              <a:t> de </a:t>
            </a:r>
            <a:r>
              <a:rPr lang="en-US" i="1" dirty="0" err="1">
                <a:sym typeface="Arial"/>
              </a:rPr>
              <a:t>cas</a:t>
            </a:r>
            <a:r>
              <a:rPr lang="en-US" i="1" dirty="0">
                <a:sym typeface="Arial"/>
              </a:rPr>
              <a:t> est totalement épuisé et ne se sent plus capable d'apporter un soutien de qualité à l'enfant </a:t>
            </a:r>
          </a:p>
          <a:p>
            <a:pPr lvl="2"/>
            <a:r>
              <a:rPr lang="en-US" i="1" dirty="0">
                <a:sym typeface="Arial"/>
              </a:rPr>
              <a:t>Il est dans l'intérêt supérieur de l'enfant de procéder à un transfert, car l'enfant recevra un meilleur service que celui qu'il reçoit actuellement.</a:t>
            </a:r>
          </a:p>
          <a:p>
            <a:pPr lvl="1"/>
            <a:r>
              <a:rPr lang="en-US" i="1" dirty="0">
                <a:sym typeface="Arial"/>
              </a:rPr>
              <a:t>Si c'est simplement parce que leurs besoins en matière de soins sont difficiles à satisfaire </a:t>
            </a:r>
          </a:p>
          <a:p>
            <a:pPr lvl="2"/>
            <a:r>
              <a:rPr lang="en-US" i="1" dirty="0">
                <a:sym typeface="Arial"/>
              </a:rPr>
              <a:t>Souvent, il n'est pas dans l'intérêt supérieur de l'enfant de transférer son </a:t>
            </a:r>
            <a:r>
              <a:rPr lang="en-US" i="1" dirty="0" err="1">
                <a:sym typeface="Arial"/>
              </a:rPr>
              <a:t>cas</a:t>
            </a:r>
            <a:r>
              <a:rPr lang="en-US" i="1" dirty="0">
                <a:sym typeface="Arial"/>
              </a:rPr>
              <a:t> et cela peut entraîner des </a:t>
            </a:r>
            <a:r>
              <a:rPr lang="en-US" i="1" dirty="0" err="1">
                <a:sym typeface="Arial"/>
              </a:rPr>
              <a:t>préjudices</a:t>
            </a:r>
            <a:r>
              <a:rPr lang="en-US" i="1" dirty="0">
                <a:sym typeface="Arial"/>
              </a:rPr>
              <a:t> plus </a:t>
            </a:r>
            <a:r>
              <a:rPr lang="en-US" i="1" dirty="0" err="1">
                <a:sym typeface="Arial"/>
              </a:rPr>
              <a:t>importants</a:t>
            </a:r>
            <a:r>
              <a:rPr lang="en-US" i="1" dirty="0">
                <a:sym typeface="Arial"/>
              </a:rPr>
              <a:t>.</a:t>
            </a:r>
          </a:p>
          <a:p>
            <a:endParaRPr lang="en-US" dirty="0">
              <a:sym typeface="Arial"/>
            </a:endParaRPr>
          </a:p>
          <a:p>
            <a:endParaRPr lang="en-US" dirty="0">
              <a:sym typeface="Arial"/>
            </a:endParaRPr>
          </a:p>
        </p:txBody>
      </p:sp>
      <p:sp>
        <p:nvSpPr>
          <p:cNvPr id="3" name="Slide Image Placeholder 2">
            <a:extLst>
              <a:ext uri="{FF2B5EF4-FFF2-40B4-BE49-F238E27FC236}">
                <a16:creationId xmlns:a16="http://schemas.microsoft.com/office/drawing/2014/main" id="{1839C08F-5E4B-74C1-846D-1E195FD6E60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5434B44-BEFF-0320-7F36-F4090AD1520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dirty="0">
                <a:sym typeface="Helvetica Neue"/>
              </a:rPr>
              <a:t>Présenter la diapositive</a:t>
            </a:r>
            <a:endParaRPr lang="en-US" dirty="0"/>
          </a:p>
          <a:p>
            <a:r>
              <a:rPr lang="en-US" i="1" dirty="0"/>
              <a:t>Quelqu'un a-t-il des questions à poser ou des précisions à demander ?</a:t>
            </a:r>
          </a:p>
          <a:p>
            <a:endParaRPr lang="en-GB" dirty="0"/>
          </a:p>
          <a:p>
            <a:endParaRPr lang="en-GB" dirty="0"/>
          </a:p>
          <a:p>
            <a:endParaRPr lang="en-BE" dirty="0"/>
          </a:p>
        </p:txBody>
      </p:sp>
      <p:sp>
        <p:nvSpPr>
          <p:cNvPr id="6" name="Slide Image Placeholder 5">
            <a:extLst>
              <a:ext uri="{FF2B5EF4-FFF2-40B4-BE49-F238E27FC236}">
                <a16:creationId xmlns:a16="http://schemas.microsoft.com/office/drawing/2014/main" id="{BA4FA50F-552C-0480-891E-5DFDE78AA9E7}"/>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22A57F3-006F-9429-707E-C9D03DC86F0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extLst>
      <p:ext uri="{BB962C8B-B14F-4D97-AF65-F5344CB8AC3E}">
        <p14:creationId xmlns:p14="http://schemas.microsoft.com/office/powerpoint/2010/main" val="23987435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9" name="Google Shape;519;p17: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dirty="0">
                <a:sym typeface="Helvetica Neue"/>
              </a:rPr>
              <a:t>Présenter la diapositive</a:t>
            </a:r>
            <a:endParaRPr lang="en-US" dirty="0"/>
          </a:p>
          <a:p>
            <a:r>
              <a:rPr lang="en-US" i="1" dirty="0">
                <a:sym typeface="Helvetica Neue"/>
              </a:rPr>
              <a:t>Dans la prochaine session, nous apprendrons à obtenir un retour d'information.</a:t>
            </a:r>
            <a:endParaRPr lang="en-US" i="1" dirty="0"/>
          </a:p>
        </p:txBody>
      </p:sp>
      <p:sp>
        <p:nvSpPr>
          <p:cNvPr id="3" name="Slide Image Placeholder 2">
            <a:extLst>
              <a:ext uri="{FF2B5EF4-FFF2-40B4-BE49-F238E27FC236}">
                <a16:creationId xmlns:a16="http://schemas.microsoft.com/office/drawing/2014/main" id="{700AA6F5-A336-3ABE-48E9-8B584A7E61A2}"/>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FDD792D-A878-3E5A-56EB-10FF530517C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extLst>
      <p:ext uri="{BB962C8B-B14F-4D97-AF65-F5344CB8AC3E}">
        <p14:creationId xmlns:p14="http://schemas.microsoft.com/office/powerpoint/2010/main" val="28257673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7" name="Google Shape;427;p10:notes"/>
          <p:cNvSpPr txBox="1">
            <a:spLocks noGrp="1"/>
          </p:cNvSpPr>
          <p:nvPr>
            <p:ph type="body" idx="1"/>
          </p:nvPr>
        </p:nvSpPr>
        <p:spPr/>
        <p:txBody>
          <a:bodyPr/>
          <a:lstStyle/>
          <a:p>
            <a:pPr marL="0" indent="0">
              <a:buNone/>
            </a:pPr>
            <a:r>
              <a:rPr lang="en-US" b="1" dirty="0"/>
              <a:t>SESSION 5 DURÉE : 1h15</a:t>
            </a:r>
          </a:p>
        </p:txBody>
      </p:sp>
      <p:sp>
        <p:nvSpPr>
          <p:cNvPr id="3" name="Slide Image Placeholder 2">
            <a:extLst>
              <a:ext uri="{FF2B5EF4-FFF2-40B4-BE49-F238E27FC236}">
                <a16:creationId xmlns:a16="http://schemas.microsoft.com/office/drawing/2014/main" id="{542C77D0-3850-9749-2142-E61F6407B4D6}"/>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FDB147F6-D08B-0334-C755-7E8C4E3F756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extLst>
      <p:ext uri="{BB962C8B-B14F-4D97-AF65-F5344CB8AC3E}">
        <p14:creationId xmlns:p14="http://schemas.microsoft.com/office/powerpoint/2010/main" val="27296857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sym typeface="Arial"/>
              </a:rPr>
              <a:t>Nous avons appris que le </a:t>
            </a:r>
            <a:r>
              <a:rPr lang="en-GB" i="1" dirty="0" err="1">
                <a:sym typeface="Arial"/>
              </a:rPr>
              <a:t>gestionnaire</a:t>
            </a:r>
            <a:r>
              <a:rPr lang="en-GB" i="1" dirty="0">
                <a:sym typeface="Arial"/>
              </a:rPr>
              <a:t> de </a:t>
            </a:r>
            <a:r>
              <a:rPr lang="en-GB" i="1" dirty="0" err="1">
                <a:sym typeface="Arial"/>
              </a:rPr>
              <a:t>cas</a:t>
            </a:r>
            <a:r>
              <a:rPr lang="en-GB" i="1" dirty="0">
                <a:sym typeface="Arial"/>
              </a:rPr>
              <a:t> doit effectuer un suivi final dans les trois mois afin de contrôler la sécurité et le bien-être de l'enfant et de vérifier si la situation est restée stable. </a:t>
            </a:r>
          </a:p>
          <a:p>
            <a:r>
              <a:rPr lang="en-GB" i="1" dirty="0">
                <a:sym typeface="Arial"/>
              </a:rPr>
              <a:t>À ce stade, on peut également demander à l'enfant, au parent, à la personne qui s'occupe de l'enfant et/ou à un adulte de confiance de donner son avis.</a:t>
            </a:r>
            <a:endParaRPr lang="en-GB" i="1" dirty="0"/>
          </a:p>
          <a:p>
            <a:pPr marL="0" indent="0">
              <a:buNone/>
            </a:pPr>
            <a:endParaRPr lang="en-GB" b="1" dirty="0"/>
          </a:p>
          <a:p>
            <a:pPr marL="0" indent="0">
              <a:buNone/>
            </a:pPr>
            <a:r>
              <a:rPr lang="en-GB" b="1" dirty="0"/>
              <a:t>DISCUSSION PLÉNIÈRE (15 minutes)</a:t>
            </a:r>
          </a:p>
          <a:p>
            <a:r>
              <a:rPr lang="en-GB" i="1" dirty="0">
                <a:sym typeface="Arial"/>
              </a:rPr>
              <a:t>Comment un </a:t>
            </a:r>
            <a:r>
              <a:rPr lang="en-GB" i="1" dirty="0" err="1">
                <a:sym typeface="Arial"/>
              </a:rPr>
              <a:t>gestionnaire</a:t>
            </a:r>
            <a:r>
              <a:rPr lang="en-GB" i="1" dirty="0">
                <a:sym typeface="Arial"/>
              </a:rPr>
              <a:t> de </a:t>
            </a:r>
            <a:r>
              <a:rPr lang="en-GB" i="1" dirty="0" err="1">
                <a:sym typeface="Arial"/>
              </a:rPr>
              <a:t>cas</a:t>
            </a:r>
            <a:r>
              <a:rPr lang="en-GB" i="1" dirty="0">
                <a:sym typeface="Arial"/>
              </a:rPr>
              <a:t> peut-il obtenir un retour d'information ?</a:t>
            </a:r>
            <a:endParaRPr lang="en-GB" i="1" dirty="0"/>
          </a:p>
          <a:p>
            <a:pPr lvl="1"/>
            <a:r>
              <a:rPr lang="en-GB" i="1" dirty="0"/>
              <a:t>Le </a:t>
            </a:r>
            <a:r>
              <a:rPr lang="en-GB" i="1" dirty="0" err="1"/>
              <a:t>gestionnaire</a:t>
            </a:r>
            <a:r>
              <a:rPr lang="en-GB" i="1" dirty="0"/>
              <a:t> de </a:t>
            </a:r>
            <a:r>
              <a:rPr lang="en-GB" i="1" dirty="0" err="1"/>
              <a:t>cas</a:t>
            </a:r>
            <a:r>
              <a:rPr lang="en-GB" i="1" dirty="0"/>
              <a:t> doit-il être celui qui demande un retour d'information directement à l'enfant, au parent, à la personne qui s'occupe de lui et/ou à l'adulte de confiance ?</a:t>
            </a:r>
          </a:p>
          <a:p>
            <a:pPr lvl="1"/>
            <a:r>
              <a:rPr lang="en-GB" i="1" dirty="0"/>
              <a:t>Faut-il le faire verbalement ou par écrit ? </a:t>
            </a:r>
          </a:p>
          <a:p>
            <a:r>
              <a:rPr lang="en-US" dirty="0">
                <a:sym typeface="Arial"/>
              </a:rPr>
              <a:t>Demandez à des volontaires de partager leur réponse</a:t>
            </a:r>
          </a:p>
          <a:p>
            <a:r>
              <a:rPr lang="en-US" dirty="0">
                <a:sym typeface="Arial"/>
              </a:rPr>
              <a:t>Inscrivez les réponses sur un tableau à feuilles mobiles</a:t>
            </a:r>
          </a:p>
          <a:p>
            <a:r>
              <a:rPr lang="en-US" dirty="0">
                <a:sym typeface="Arial"/>
              </a:rPr>
              <a:t>Examinez et complétez les réponses possibles ci-dessous</a:t>
            </a: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RÉPONSES POSSIBLES</a:t>
            </a:r>
          </a:p>
          <a:p>
            <a:pPr lvl="0"/>
            <a:r>
              <a:rPr lang="en-GB" dirty="0">
                <a:sym typeface="Arial"/>
              </a:rPr>
              <a:t>Pour permettre un retour d'information ouvert et honnête, il est recommandé que le retour d'information soit demandé par le </a:t>
            </a:r>
            <a:r>
              <a:rPr lang="en-GB" dirty="0" err="1">
                <a:sym typeface="Arial"/>
              </a:rPr>
              <a:t>superviseur</a:t>
            </a:r>
            <a:r>
              <a:rPr lang="en-GB" dirty="0">
                <a:sym typeface="Arial"/>
              </a:rPr>
              <a:t> du </a:t>
            </a:r>
            <a:r>
              <a:rPr lang="en-GB" dirty="0" err="1">
                <a:sym typeface="Arial"/>
              </a:rPr>
              <a:t>gestionnaire</a:t>
            </a:r>
            <a:r>
              <a:rPr lang="en-GB" dirty="0">
                <a:sym typeface="Arial"/>
              </a:rPr>
              <a:t> de </a:t>
            </a:r>
            <a:r>
              <a:rPr lang="en-GB" dirty="0" err="1">
                <a:sym typeface="Arial"/>
              </a:rPr>
              <a:t>cas</a:t>
            </a:r>
            <a:r>
              <a:rPr lang="en-GB" dirty="0">
                <a:sym typeface="Arial"/>
              </a:rPr>
              <a:t> ou par une personne plus neutre (par exemple, un membre de l'équipe de suivi et d'évaluation).</a:t>
            </a:r>
            <a:endParaRPr lang="en-GB" dirty="0"/>
          </a:p>
          <a:p>
            <a:pPr lvl="0"/>
            <a:r>
              <a:rPr lang="en-GB" dirty="0">
                <a:sym typeface="Arial"/>
              </a:rPr>
              <a:t>Comme toujours, la communication avec l'enfant doit être adaptée à l'âge, au stade de développement et aux capacités de l'enfant. </a:t>
            </a:r>
            <a:endParaRPr lang="en-GB" dirty="0"/>
          </a:p>
          <a:p>
            <a:pPr lvl="0"/>
            <a:r>
              <a:rPr lang="en-GB" dirty="0">
                <a:sym typeface="Arial"/>
              </a:rPr>
              <a:t>Un formulaire de retour d'information peut guider la personne qui recueille le retour d'information</a:t>
            </a:r>
          </a:p>
          <a:p>
            <a:pPr lvl="1"/>
            <a:r>
              <a:rPr lang="en-GB" dirty="0">
                <a:sym typeface="Arial"/>
              </a:rPr>
              <a:t>Toutefois, lorsqu'il s'agit d'obtenir un retour d'information directement de l'enfant (en particulier avec des enfants de moins de 10 ans), il n'est pas recommandé de suivre strictement un questionnaire, mais plutôt d'avoir une conversation ouverte, d'utiliser des tableaux ou des images adaptés aux enfants, de jouer à un jeu incorporant des questions simples de retour d'information, etc.</a:t>
            </a:r>
            <a:endParaRPr lang="en-GB" dirty="0"/>
          </a:p>
          <a:p>
            <a:pPr lvl="0"/>
            <a:r>
              <a:rPr lang="en-GB" dirty="0"/>
              <a:t>Pour les enfants de moins de 5 ans, il est recommandé que la personne qui s'occupe d'eux, un parent, un adulte de confiance ou un frère ou une sœur plus âgé(e) soit présent(e) lors de la collecte des informations. </a:t>
            </a:r>
          </a:p>
        </p:txBody>
      </p:sp>
      <p:sp>
        <p:nvSpPr>
          <p:cNvPr id="6" name="Slide Image Placeholder 5">
            <a:extLst>
              <a:ext uri="{FF2B5EF4-FFF2-40B4-BE49-F238E27FC236}">
                <a16:creationId xmlns:a16="http://schemas.microsoft.com/office/drawing/2014/main" id="{29378AF2-2E98-FE4B-1225-081A66D89939}"/>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576C4489-A6BF-89F3-76E4-B9083535240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extLst>
      <p:ext uri="{BB962C8B-B14F-4D97-AF65-F5344CB8AC3E}">
        <p14:creationId xmlns:p14="http://schemas.microsoft.com/office/powerpoint/2010/main" val="2606327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6" name="Google Shape;266;p4: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endParaRPr lang="en-US" dirty="0">
              <a:sym typeface="Helvetica Neue"/>
            </a:endParaRPr>
          </a:p>
          <a:p>
            <a:r>
              <a:rPr lang="en-US" dirty="0">
                <a:sym typeface="Helvetica Neue"/>
              </a:rPr>
              <a:t>Présenter la diapositive</a:t>
            </a:r>
            <a:endParaRPr lang="en-US" dirty="0"/>
          </a:p>
          <a:p>
            <a:r>
              <a:rPr lang="en-US" dirty="0">
                <a:sym typeface="Helvetica Neue"/>
              </a:rPr>
              <a:t>Rappeler aux participants</a:t>
            </a:r>
          </a:p>
          <a:p>
            <a:pPr lvl="1"/>
            <a:r>
              <a:rPr lang="en-US" dirty="0">
                <a:sym typeface="Helvetica Neue"/>
              </a:rPr>
              <a:t>Le contrat d'apprentissage conclu précédemment </a:t>
            </a:r>
          </a:p>
          <a:p>
            <a:pPr lvl="1"/>
            <a:r>
              <a:rPr lang="en-US" dirty="0">
                <a:sym typeface="Helvetica Neue"/>
              </a:rPr>
              <a:t>Tout “</a:t>
            </a:r>
            <a:r>
              <a:rPr lang="en-US" dirty="0" err="1">
                <a:sym typeface="Helvetica Neue"/>
              </a:rPr>
              <a:t>entretien</a:t>
            </a:r>
            <a:r>
              <a:rPr lang="en-US" dirty="0">
                <a:sym typeface="Helvetica Neue"/>
              </a:rPr>
              <a:t> </a:t>
            </a:r>
            <a:r>
              <a:rPr lang="en-US" dirty="0" err="1">
                <a:sym typeface="Helvetica Neue"/>
              </a:rPr>
              <a:t>ménager</a:t>
            </a:r>
            <a:r>
              <a:rPr lang="en-US" dirty="0">
                <a:sym typeface="Helvetica Neue"/>
              </a:rPr>
              <a:t>" (par exemple, les pauses, l'emplacement des toilettes, etc.)</a:t>
            </a:r>
            <a:endParaRPr lang="en-US" dirty="0"/>
          </a:p>
          <a:p>
            <a:endParaRPr lang="en-US" dirty="0">
              <a:sym typeface="Arial"/>
            </a:endParaRPr>
          </a:p>
        </p:txBody>
      </p:sp>
      <p:sp>
        <p:nvSpPr>
          <p:cNvPr id="3" name="Slide Image Placeholder 2">
            <a:extLst>
              <a:ext uri="{FF2B5EF4-FFF2-40B4-BE49-F238E27FC236}">
                <a16:creationId xmlns:a16="http://schemas.microsoft.com/office/drawing/2014/main" id="{1A51E41C-EE47-8C6C-0CCF-0CC23B8E3E7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E2577BD-87A5-1F9F-8553-B493DC298E5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err="1"/>
              <a:t>ssEXPLICATION</a:t>
            </a:r>
            <a:endParaRPr lang="en-GB" dirty="0"/>
          </a:p>
          <a:p>
            <a:r>
              <a:rPr lang="en-GB" i="1" dirty="0"/>
              <a:t>L'obtention d'un retour d'information doit servir un objectif</a:t>
            </a:r>
          </a:p>
          <a:p>
            <a:pPr lvl="1"/>
            <a:r>
              <a:rPr lang="en-GB" i="1" dirty="0"/>
              <a:t>Si le retour d'information n'est pas utilisé et qu'il ne sert à rien, l'information ne devrait pas être recueillie.</a:t>
            </a:r>
          </a:p>
          <a:p>
            <a:pPr lvl="0"/>
            <a:r>
              <a:rPr lang="en-GB" i="0" dirty="0"/>
              <a:t>Présenter la diapositive</a:t>
            </a:r>
            <a:endParaRPr lang="en-US" i="0" dirty="0"/>
          </a:p>
          <a:p>
            <a:pPr lvl="1"/>
            <a:r>
              <a:rPr lang="en-ZA" i="1" dirty="0"/>
              <a:t>Enregistrer le retour d'information sur l'expérience du client et le niveau de satisfaction concernant la qualité des services fournis et identifier les domaines à améliorer.</a:t>
            </a:r>
            <a:endParaRPr lang="en-US" i="1" dirty="0"/>
          </a:p>
          <a:p>
            <a:pPr lvl="2"/>
            <a:r>
              <a:rPr lang="en-ZA" i="1" dirty="0"/>
              <a:t>Évaluer la qualité de l'aide fournie</a:t>
            </a:r>
          </a:p>
          <a:p>
            <a:pPr lvl="2"/>
            <a:r>
              <a:rPr lang="en-ZA" i="1" dirty="0"/>
              <a:t>Apprenez ce qui a bien fonctionné, ce qui a été utile ou encourageant et pourquoi - et réfléchissez à la manière dont ces meilleures pratiques peuvent être appliquées à l'avenir avec d'autres clients.</a:t>
            </a:r>
          </a:p>
          <a:p>
            <a:pPr lvl="2"/>
            <a:r>
              <a:rPr lang="en-ZA" i="1" dirty="0"/>
              <a:t>Apprenez ce qui n'a pas bien fonctionné, ce qui n'a pas été utile et pourquoi - et réfléchissez à la manière d'éviter cette pratique à l'avenir avec d'autres clients.</a:t>
            </a:r>
          </a:p>
          <a:p>
            <a:pPr lvl="2"/>
            <a:r>
              <a:rPr lang="en-ZA" i="1" dirty="0"/>
              <a:t>L'analyse des commentaires des enfants et des personnes qui s'occupent d'eux (sans informations d'identification) peut être utilisée par les équipes de gestion de cas pour apprendre et améliorer les pratiques ; elle peut être utilisée dans le cadre de séances de supervision individuelle. </a:t>
            </a:r>
          </a:p>
          <a:p>
            <a:pPr lvl="1"/>
            <a:r>
              <a:rPr lang="en-ZA" i="1" dirty="0"/>
              <a:t>Évaluer la sécurité et le bien-être de l'enfant </a:t>
            </a:r>
          </a:p>
          <a:p>
            <a:r>
              <a:rPr lang="en-GB" i="1" dirty="0"/>
              <a:t>Se souvenir des principes de protection des données personnelles abordés dans le module 2 (</a:t>
            </a:r>
            <a:r>
              <a:rPr lang="en-GB" i="1" dirty="0" err="1"/>
              <a:t>Fondements</a:t>
            </a:r>
            <a:r>
              <a:rPr lang="en-GB" i="1" dirty="0"/>
              <a:t> de la Gestion de Cas)</a:t>
            </a:r>
          </a:p>
          <a:p>
            <a:pPr lvl="1"/>
            <a:r>
              <a:rPr lang="en-GB" i="1" dirty="0"/>
              <a:t>Le </a:t>
            </a:r>
            <a:r>
              <a:rPr lang="en-GB" i="1" dirty="0" err="1"/>
              <a:t>gestionnaire</a:t>
            </a:r>
            <a:r>
              <a:rPr lang="en-GB" i="1" dirty="0"/>
              <a:t> de </a:t>
            </a:r>
            <a:r>
              <a:rPr lang="en-GB" i="1" dirty="0" err="1"/>
              <a:t>cas</a:t>
            </a:r>
            <a:r>
              <a:rPr lang="en-GB" i="1" dirty="0"/>
              <a:t> ne peut recueillir que les informations personnelles nécessaires pour répondre aux besoins de l'enfant. </a:t>
            </a:r>
          </a:p>
          <a:p>
            <a:pPr lvl="1"/>
            <a:r>
              <a:rPr lang="en-GB" i="1" dirty="0"/>
              <a:t>Les données personnelles qui n'ont pas de raison d'être dans le cadre du processus de gestion des </a:t>
            </a:r>
            <a:r>
              <a:rPr lang="en-GB" i="1" dirty="0" err="1"/>
              <a:t>cas</a:t>
            </a:r>
            <a:r>
              <a:rPr lang="en-GB" i="1" dirty="0"/>
              <a:t> ne doivent pas être collectées</a:t>
            </a:r>
            <a:endParaRPr lang="en-BE" i="1" dirty="0"/>
          </a:p>
        </p:txBody>
      </p:sp>
      <p:sp>
        <p:nvSpPr>
          <p:cNvPr id="7" name="Slide Image Placeholder 6">
            <a:extLst>
              <a:ext uri="{FF2B5EF4-FFF2-40B4-BE49-F238E27FC236}">
                <a16:creationId xmlns:a16="http://schemas.microsoft.com/office/drawing/2014/main" id="{315C9BF0-7E54-7846-277F-FDA65189C2A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32FB8626-9239-E766-761E-5EEACBE8140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extLst>
      <p:ext uri="{BB962C8B-B14F-4D97-AF65-F5344CB8AC3E}">
        <p14:creationId xmlns:p14="http://schemas.microsoft.com/office/powerpoint/2010/main" val="13751425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sz="1100" b="1" dirty="0"/>
              <a:t>INTRODUCTION</a:t>
            </a:r>
          </a:p>
          <a:p>
            <a:pPr marL="171450" marR="0" lvl="0" indent="-171450" algn="l" defTabSz="914400" rtl="0" eaLnBrk="1" fontAlgn="auto" latinLnBrk="0" hangingPunct="1">
              <a:lnSpc>
                <a:spcPct val="100000"/>
              </a:lnSpc>
              <a:spcBef>
                <a:spcPts val="0"/>
              </a:spcBef>
              <a:spcAft>
                <a:spcPts val="0"/>
              </a:spcAft>
              <a:buClrTx/>
              <a:buSzTx/>
              <a:tabLst/>
              <a:defRPr/>
            </a:pPr>
            <a:r>
              <a:rPr lang="en-GB" sz="1100" i="1" dirty="0"/>
              <a:t>Nous avons pris connaissance des lignes directrices interagences pour la gestion des </a:t>
            </a:r>
            <a:r>
              <a:rPr lang="en-GB" sz="1100" i="1" dirty="0" err="1"/>
              <a:t>cas</a:t>
            </a:r>
            <a:r>
              <a:rPr lang="en-GB" sz="1100" i="1" dirty="0"/>
              <a:t> à chaque étape du processus. </a:t>
            </a:r>
          </a:p>
          <a:p>
            <a:pPr marL="171450" marR="0" lvl="0" indent="-171450" algn="l" defTabSz="914400" rtl="0" eaLnBrk="1" fontAlgn="auto" latinLnBrk="0" hangingPunct="1">
              <a:lnSpc>
                <a:spcPct val="100000"/>
              </a:lnSpc>
              <a:spcBef>
                <a:spcPts val="0"/>
              </a:spcBef>
              <a:spcAft>
                <a:spcPts val="0"/>
              </a:spcAft>
              <a:buClrTx/>
              <a:buSzTx/>
              <a:tabLst/>
              <a:defRPr/>
            </a:pPr>
            <a:r>
              <a:rPr lang="en-GB" sz="1100" i="1" dirty="0"/>
              <a:t>Nous devrions maintenant avoir une bonne idée de ce qu'implique une gestion de </a:t>
            </a:r>
            <a:r>
              <a:rPr lang="en-GB" sz="1100" i="1" dirty="0" err="1"/>
              <a:t>cas</a:t>
            </a:r>
            <a:r>
              <a:rPr lang="en-GB" sz="1100" i="1" dirty="0"/>
              <a:t> de </a:t>
            </a:r>
            <a:r>
              <a:rPr lang="en-GB" sz="1100" i="1" dirty="0" err="1"/>
              <a:t>qualité</a:t>
            </a:r>
            <a:r>
              <a:rPr lang="en-GB" sz="1100" i="1" dirty="0"/>
              <a:t>. </a:t>
            </a:r>
          </a:p>
          <a:p>
            <a:pPr marL="171450" marR="0" lvl="0" indent="-171450" algn="l" defTabSz="914400" rtl="0" eaLnBrk="1" fontAlgn="auto" latinLnBrk="0" hangingPunct="1">
              <a:lnSpc>
                <a:spcPct val="100000"/>
              </a:lnSpc>
              <a:spcBef>
                <a:spcPts val="0"/>
              </a:spcBef>
              <a:spcAft>
                <a:spcPts val="0"/>
              </a:spcAft>
              <a:buClrTx/>
              <a:buSzTx/>
              <a:tabLst/>
              <a:defRPr/>
            </a:pPr>
            <a:r>
              <a:rPr lang="en-GB" sz="1100" dirty="0" err="1">
                <a:sym typeface="Arial"/>
              </a:rPr>
              <a:t>Répartissez</a:t>
            </a:r>
            <a:r>
              <a:rPr lang="en-GB" sz="1100" dirty="0">
                <a:sym typeface="Arial"/>
              </a:rPr>
              <a:t> les participants en paires :</a:t>
            </a:r>
          </a:p>
          <a:p>
            <a:pPr lvl="1"/>
            <a:r>
              <a:rPr lang="en-GB" sz="1100" dirty="0">
                <a:sym typeface="Arial"/>
              </a:rPr>
              <a:t>La moitié des paires doit se concentrer sur l'obtention d'un retour d'information de la part de l'enfant.</a:t>
            </a:r>
          </a:p>
          <a:p>
            <a:pPr lvl="1"/>
            <a:r>
              <a:rPr lang="en-GB" sz="1100" dirty="0">
                <a:sym typeface="Arial"/>
              </a:rPr>
              <a:t>La moitié des paires doit se concentrer sur l'obtention d'un retour d'information de la part du parent, de la personne qui s'occupe de l'enfant ou de l'adulte de confiance.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Guidez les participants jusqu'à la </a:t>
            </a:r>
            <a:r>
              <a:rPr lang="en-GB" sz="1100" b="1" dirty="0"/>
              <a:t>page 194 du cahier de travail : Demander un retour d'information</a:t>
            </a:r>
          </a:p>
          <a:p>
            <a:r>
              <a:rPr lang="en-GB" sz="1100" i="1" dirty="0">
                <a:sym typeface="Arial"/>
              </a:rPr>
              <a:t>Avec votre partenaire :</a:t>
            </a:r>
          </a:p>
          <a:p>
            <a:pPr lvl="1"/>
            <a:r>
              <a:rPr lang="en-GB" sz="1100" i="1" dirty="0">
                <a:sym typeface="Arial"/>
              </a:rPr>
              <a:t>Réfléchissez aux sujets possibles et à la manière dont vous recueillerez les réactions de l'enfant ou de ses parents, de la personne qui s'occupe de lui ou d'un adulte de confiance.</a:t>
            </a:r>
            <a:endParaRPr lang="en-GB" sz="1100" i="1" dirty="0"/>
          </a:p>
          <a:p>
            <a:pPr lvl="1"/>
            <a:r>
              <a:rPr lang="en-GB" sz="1100" i="1" dirty="0">
                <a:sym typeface="Arial"/>
              </a:rPr>
              <a:t>Liste de 6 sujets </a:t>
            </a:r>
          </a:p>
          <a:p>
            <a:pPr lvl="1"/>
            <a:r>
              <a:rPr lang="en-GB" sz="1100" i="1" dirty="0">
                <a:sym typeface="Arial"/>
              </a:rPr>
              <a:t>Inscrivez les questions potentielles dans votre cahier de travail</a:t>
            </a:r>
            <a:endParaRPr lang="en-GB" sz="1100" i="1" dirty="0"/>
          </a:p>
          <a:p>
            <a:pPr marL="0" indent="0">
              <a:buNone/>
            </a:pPr>
            <a:endParaRPr lang="en-GB" sz="1100" b="1" dirty="0"/>
          </a:p>
          <a:p>
            <a:pPr marL="0" indent="0">
              <a:buNone/>
            </a:pPr>
            <a:r>
              <a:rPr lang="en-GB" sz="1100" b="1" dirty="0"/>
              <a:t>TRAVAIL EN PARTENARIAT (15 minutes)</a:t>
            </a:r>
          </a:p>
          <a:p>
            <a:pPr marL="171450" marR="0" lvl="0" indent="-171450" algn="l" defTabSz="914400" rtl="0" eaLnBrk="1" fontAlgn="auto" latinLnBrk="0" hangingPunct="1">
              <a:lnSpc>
                <a:spcPct val="100000"/>
              </a:lnSpc>
              <a:spcBef>
                <a:spcPts val="0"/>
              </a:spcBef>
              <a:spcAft>
                <a:spcPts val="0"/>
              </a:spcAft>
              <a:buClrTx/>
              <a:buSzTx/>
              <a:tabLst/>
              <a:defRPr/>
            </a:pPr>
            <a:r>
              <a:rPr lang="en-GB" sz="1100" dirty="0"/>
              <a:t>Laisser 15 minutes aux participants pour compléter le questionnaire</a:t>
            </a:r>
          </a:p>
          <a:p>
            <a:pPr marL="0" indent="0">
              <a:buNone/>
            </a:pPr>
            <a:endParaRPr lang="en-GB" sz="1100" b="1" dirty="0"/>
          </a:p>
          <a:p>
            <a:pPr marL="0" indent="0">
              <a:buNone/>
            </a:pPr>
            <a:r>
              <a:rPr lang="en-GB" sz="1100" b="1" dirty="0"/>
              <a:t>DISCUSSION PLÉNIÈRE (10 minutes)</a:t>
            </a:r>
          </a:p>
          <a:p>
            <a:pPr marL="171450" marR="0" lvl="0" indent="-171450" algn="l" defTabSz="914400" rtl="0" eaLnBrk="1" fontAlgn="auto" latinLnBrk="0" hangingPunct="1">
              <a:lnSpc>
                <a:spcPct val="100000"/>
              </a:lnSpc>
              <a:spcBef>
                <a:spcPts val="0"/>
              </a:spcBef>
              <a:spcAft>
                <a:spcPts val="0"/>
              </a:spcAft>
              <a:buClrTx/>
              <a:buSzTx/>
              <a:tabLst/>
              <a:defRPr/>
            </a:pPr>
            <a:r>
              <a:rPr lang="en-GB" sz="1100" dirty="0"/>
              <a:t>Demandez à des volontaires de partager leurs réponses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i="1" dirty="0">
                <a:sym typeface="Arial"/>
              </a:rPr>
              <a:t>Les sujets et les questions sont-ils similaires ou différents pour l'enfant par rapport au parent, à la personne qui s'occupe de lui ou à l'adulte de confiance ? Si oui, en quoi sont-ils différents ?</a:t>
            </a:r>
          </a:p>
          <a:p>
            <a:pPr marL="171450" marR="0" lvl="0" indent="-171450" algn="l" defTabSz="914400" rtl="0" eaLnBrk="1" fontAlgn="auto" latinLnBrk="0" hangingPunct="1">
              <a:lnSpc>
                <a:spcPct val="100000"/>
              </a:lnSpc>
              <a:spcBef>
                <a:spcPts val="0"/>
              </a:spcBef>
              <a:spcAft>
                <a:spcPts val="0"/>
              </a:spcAft>
              <a:buClrTx/>
              <a:buSzTx/>
              <a:tabLst/>
              <a:defRPr/>
            </a:pPr>
            <a:r>
              <a:rPr lang="en-GB" sz="1100" b="0" dirty="0"/>
              <a:t>Examinez et complétez les réponses possibles ci-dessous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______________________________________________________________________________</a:t>
            </a:r>
          </a:p>
          <a:p>
            <a:pPr marL="0" indent="0">
              <a:buNone/>
            </a:pPr>
            <a:endParaRPr lang="en-GB" sz="1100" b="1" dirty="0"/>
          </a:p>
          <a:p>
            <a:pPr marL="0" indent="0">
              <a:buNone/>
            </a:pPr>
            <a:r>
              <a:rPr lang="en-GB" sz="1100" b="1" dirty="0"/>
              <a:t>RÉPONSES POSSIBLES</a:t>
            </a:r>
          </a:p>
          <a:p>
            <a:r>
              <a:rPr lang="en-GB" sz="1100" dirty="0"/>
              <a:t>Le type d'aide reçue par l'enfant</a:t>
            </a:r>
          </a:p>
          <a:p>
            <a:r>
              <a:rPr lang="en-GB" sz="1100" dirty="0"/>
              <a:t>Si l'aide reçue a répondu aux attentes de l'enfant</a:t>
            </a:r>
          </a:p>
          <a:p>
            <a:r>
              <a:rPr lang="en-GB" sz="1100" dirty="0"/>
              <a:t>Si l'enfant s'est senti soutenu par le </a:t>
            </a:r>
            <a:r>
              <a:rPr lang="en-GB" sz="1100" dirty="0" err="1"/>
              <a:t>gestionnaire</a:t>
            </a:r>
            <a:r>
              <a:rPr lang="en-GB" sz="1100" dirty="0"/>
              <a:t> de </a:t>
            </a:r>
            <a:r>
              <a:rPr lang="en-GB" sz="1100" dirty="0" err="1"/>
              <a:t>cas</a:t>
            </a:r>
            <a:endParaRPr lang="en-GB" sz="1100" dirty="0"/>
          </a:p>
          <a:p>
            <a:r>
              <a:rPr lang="en-GB" sz="1100" dirty="0"/>
              <a:t>Si des progrès ont été réalisés, si la situation s'est améliorée</a:t>
            </a:r>
          </a:p>
          <a:p>
            <a:r>
              <a:rPr lang="en-GB" sz="1100" dirty="0"/>
              <a:t>Si l'enfant a la possibilité de participer activement</a:t>
            </a:r>
          </a:p>
          <a:p>
            <a:r>
              <a:rPr lang="en-GB" sz="1100" dirty="0"/>
              <a:t>Si le </a:t>
            </a:r>
            <a:r>
              <a:rPr lang="en-GB" sz="1100" dirty="0" err="1"/>
              <a:t>gestionnaire</a:t>
            </a:r>
            <a:r>
              <a:rPr lang="en-GB" sz="1100" dirty="0"/>
              <a:t> de </a:t>
            </a:r>
            <a:r>
              <a:rPr lang="en-GB" sz="1100" dirty="0" err="1"/>
              <a:t>cas</a:t>
            </a:r>
            <a:r>
              <a:rPr lang="en-GB" sz="1100" dirty="0"/>
              <a:t> a communiqué d'une manière adaptée à l'âge, au stade de développement et aux capacités de l'enfant.</a:t>
            </a:r>
            <a:endParaRPr lang="en-BE" sz="1100" dirty="0"/>
          </a:p>
        </p:txBody>
      </p:sp>
      <p:sp>
        <p:nvSpPr>
          <p:cNvPr id="6" name="Slide Image Placeholder 5">
            <a:extLst>
              <a:ext uri="{FF2B5EF4-FFF2-40B4-BE49-F238E27FC236}">
                <a16:creationId xmlns:a16="http://schemas.microsoft.com/office/drawing/2014/main" id="{2D178ACE-C096-E156-0E31-3B88E38E9D7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85B8B0D-65E4-5DCB-D61C-A5A0E2D9F44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extLst>
      <p:ext uri="{BB962C8B-B14F-4D97-AF65-F5344CB8AC3E}">
        <p14:creationId xmlns:p14="http://schemas.microsoft.com/office/powerpoint/2010/main" val="26207136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Guidez les participants vers les </a:t>
            </a:r>
            <a:r>
              <a:rPr lang="en-GB" b="1" dirty="0"/>
              <a:t>pages 195 à 198 du manuel : Formulaire d'évaluation de l'enfant</a:t>
            </a:r>
          </a:p>
          <a:p>
            <a:r>
              <a:rPr lang="en-GB" i="1" dirty="0"/>
              <a:t>Avec votre partenaire :</a:t>
            </a:r>
          </a:p>
          <a:p>
            <a:pPr lvl="1"/>
            <a:r>
              <a:rPr lang="en-GB" i="1" dirty="0"/>
              <a:t>Examiner le formulaire de retour d'information </a:t>
            </a:r>
          </a:p>
          <a:p>
            <a:pPr lvl="1"/>
            <a:r>
              <a:rPr lang="en-GB" i="1" dirty="0"/>
              <a:t>Mettez en évidence les sujets du formulaire que vous avez énumérés dans l'exercice précédent.</a:t>
            </a:r>
          </a:p>
          <a:p>
            <a:pPr marL="171450" indent="-171450"/>
            <a:endParaRPr lang="en-GB" b="0" dirty="0"/>
          </a:p>
          <a:p>
            <a:pPr marL="0" indent="0">
              <a:buNone/>
            </a:pPr>
            <a:r>
              <a:rPr lang="en-GB" b="1" dirty="0"/>
              <a:t>TRAVAIL EN PARTENARIAT (10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Laisser 10 minutes aux participants pour compléter le questionnaire</a:t>
            </a:r>
          </a:p>
          <a:p>
            <a:pPr marL="0" indent="0">
              <a:buNone/>
            </a:pPr>
            <a:endParaRPr lang="en-GB" b="1" dirty="0"/>
          </a:p>
          <a:p>
            <a:pPr marL="0" indent="0">
              <a:buNone/>
            </a:pPr>
            <a:r>
              <a:rPr lang="en-GB" b="1" dirty="0"/>
              <a:t>DISCUSSION PLÉNIÈRE (5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Demandez à des volontaires de partager leurs réponses</a:t>
            </a:r>
            <a:endParaRPr lang="en-GB" i="1" dirty="0">
              <a:sym typeface="Arial"/>
            </a:endParaRPr>
          </a:p>
        </p:txBody>
      </p:sp>
      <p:sp>
        <p:nvSpPr>
          <p:cNvPr id="6" name="Slide Image Placeholder 5">
            <a:extLst>
              <a:ext uri="{FF2B5EF4-FFF2-40B4-BE49-F238E27FC236}">
                <a16:creationId xmlns:a16="http://schemas.microsoft.com/office/drawing/2014/main" id="{F4CFFC82-0CA3-89FF-0FE7-84B36743677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8038C6A5-49C8-28DB-816D-F7300C85B55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42</a:t>
            </a:fld>
            <a:endParaRPr lang="en-US" sz="1200" dirty="0">
              <a:latin typeface="+mn-lt"/>
            </a:endParaRPr>
          </a:p>
        </p:txBody>
      </p:sp>
    </p:spTree>
    <p:extLst>
      <p:ext uri="{BB962C8B-B14F-4D97-AF65-F5344CB8AC3E}">
        <p14:creationId xmlns:p14="http://schemas.microsoft.com/office/powerpoint/2010/main" val="26926727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2" name="Google Shape;662;p28:notes"/>
          <p:cNvSpPr txBox="1">
            <a:spLocks noGrp="1"/>
          </p:cNvSpPr>
          <p:nvPr>
            <p:ph type="body" idx="1"/>
          </p:nvPr>
        </p:nvSpPr>
        <p:spPr/>
        <p:txBody>
          <a:bodyPr/>
          <a:lstStyle/>
          <a:p>
            <a:pPr marL="0" indent="0">
              <a:buNone/>
            </a:pPr>
            <a:r>
              <a:rPr lang="en-US" b="1" dirty="0"/>
              <a:t>EXPLICATION</a:t>
            </a:r>
            <a:endParaRPr lang="en-US" dirty="0"/>
          </a:p>
          <a:p>
            <a:r>
              <a:rPr lang="en-US" dirty="0">
                <a:sym typeface="Helvetica Neue"/>
              </a:rPr>
              <a:t>Présenter la diapositive</a:t>
            </a:r>
            <a:endParaRPr lang="en-US" dirty="0"/>
          </a:p>
          <a:p>
            <a:r>
              <a:rPr lang="en-US" i="1" dirty="0"/>
              <a:t>Quelqu'un a-t-il des questions à poser ou des précisions à demander ?</a:t>
            </a:r>
          </a:p>
          <a:p>
            <a:r>
              <a:rPr lang="en-US" i="1" dirty="0">
                <a:sym typeface="Helvetica Neue"/>
              </a:rPr>
              <a:t>Lors de la prochaine session, nous clôturerons le module d'aujourd'hui.</a:t>
            </a:r>
            <a:endParaRPr lang="en-US" i="1" dirty="0"/>
          </a:p>
          <a:p>
            <a:pPr marL="0" indent="0">
              <a:buNone/>
            </a:pPr>
            <a:endParaRPr lang="en-US" dirty="0"/>
          </a:p>
        </p:txBody>
      </p:sp>
      <p:sp>
        <p:nvSpPr>
          <p:cNvPr id="3" name="Slide Image Placeholder 2">
            <a:extLst>
              <a:ext uri="{FF2B5EF4-FFF2-40B4-BE49-F238E27FC236}">
                <a16:creationId xmlns:a16="http://schemas.microsoft.com/office/drawing/2014/main" id="{A2E3FB4A-2313-8D31-FD32-B9608CF9E55E}"/>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1F407262-DA28-77DE-7D6B-F07B8CB1D91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43</a:t>
            </a:fld>
            <a:endParaRPr lang="en-US" sz="1200" dirty="0">
              <a:latin typeface="+mn-lt"/>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6" name="Google Shape;676;p29:notes"/>
          <p:cNvSpPr txBox="1">
            <a:spLocks noGrp="1"/>
          </p:cNvSpPr>
          <p:nvPr>
            <p:ph type="body" idx="1"/>
          </p:nvPr>
        </p:nvSpPr>
        <p:spPr/>
        <p:txBody>
          <a:bodyPr/>
          <a:lstStyle/>
          <a:p>
            <a:pPr marL="0" indent="0">
              <a:buNone/>
            </a:pPr>
            <a:r>
              <a:rPr lang="en-US" b="1" dirty="0"/>
              <a:t>SESSION 6 DURÉE : 0h45</a:t>
            </a:r>
          </a:p>
          <a:p>
            <a:endParaRPr lang="en-US" dirty="0">
              <a:sym typeface="Arial"/>
            </a:endParaRPr>
          </a:p>
        </p:txBody>
      </p:sp>
      <p:sp>
        <p:nvSpPr>
          <p:cNvPr id="3" name="Slide Image Placeholder 2">
            <a:extLst>
              <a:ext uri="{FF2B5EF4-FFF2-40B4-BE49-F238E27FC236}">
                <a16:creationId xmlns:a16="http://schemas.microsoft.com/office/drawing/2014/main" id="{24AC61CD-EF0D-2F72-2900-43B206963E3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888552B-2DCA-701B-FDD0-240D0F475AF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44</a:t>
            </a:fld>
            <a:endParaRPr lang="en-US" sz="1200" dirty="0">
              <a:latin typeface="+mn-lt"/>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sz="1100" b="1" dirty="0">
                <a:sym typeface="Arial"/>
              </a:rPr>
              <a:t>INTRODUCTION</a:t>
            </a:r>
          </a:p>
          <a:p>
            <a:r>
              <a:rPr lang="en-GB" sz="1100" dirty="0">
                <a:sym typeface="Arial"/>
              </a:rPr>
              <a:t>Guider les participants jusqu'à la </a:t>
            </a:r>
            <a:r>
              <a:rPr lang="en-GB" sz="1100" b="1" dirty="0">
                <a:sym typeface="Arial"/>
              </a:rPr>
              <a:t>page 199 du Cahier d'exercices : Objectifs d'apprentissage</a:t>
            </a:r>
          </a:p>
          <a:p>
            <a:r>
              <a:rPr lang="en-GB" sz="1100" i="1" dirty="0">
                <a:sym typeface="Arial"/>
              </a:rPr>
              <a:t>Il est important de prendre le temps de revoir les objectifs d'apprentissage (</a:t>
            </a:r>
            <a:r>
              <a:rPr lang="en-GB" sz="1100" b="1" i="1" dirty="0">
                <a:sym typeface="Arial"/>
              </a:rPr>
              <a:t>page 185 du manuel</a:t>
            </a:r>
            <a:r>
              <a:rPr lang="en-GB" sz="1100" i="1" dirty="0">
                <a:sym typeface="Arial"/>
              </a:rPr>
              <a:t>) et de réfléchir à vos réalisations à la fin de cette formation. </a:t>
            </a:r>
          </a:p>
          <a:p>
            <a:r>
              <a:rPr lang="en-GB" sz="1100" i="1" dirty="0">
                <a:sym typeface="Arial"/>
              </a:rPr>
              <a:t>Certains objectifs d'apprentissage peuvent nécessiter davantage d'informations, de pratique ou de soutien de la part du superviseur pour être pleinement atteints.</a:t>
            </a:r>
          </a:p>
          <a:p>
            <a:r>
              <a:rPr lang="en-GB" sz="1100" i="1" dirty="0">
                <a:sym typeface="Arial"/>
              </a:rPr>
              <a:t>Revenez sur la formation d'aujourd'hui et répondez aux questions sur les objectifs d'apprentissage dans leur cahier d'exercices. </a:t>
            </a:r>
          </a:p>
          <a:p>
            <a:pPr marL="0" indent="0">
              <a:buNone/>
            </a:pPr>
            <a:endParaRPr lang="en-GB" sz="1100" b="1" dirty="0">
              <a:sym typeface="Arial"/>
            </a:endParaRPr>
          </a:p>
          <a:p>
            <a:pPr marL="0" indent="0">
              <a:buNone/>
            </a:pPr>
            <a:r>
              <a:rPr lang="en-GB" sz="1100" b="1" dirty="0">
                <a:sym typeface="Arial"/>
              </a:rPr>
              <a:t>TRAVAIL INDIVIDUEL (5 minutes)</a:t>
            </a:r>
            <a:endParaRPr lang="en-GB" sz="1100" i="1"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endParaRPr lang="en-GB" sz="1100"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r>
              <a:rPr lang="en-GB" sz="1100" b="1" dirty="0">
                <a:sym typeface="Arial"/>
              </a:rPr>
              <a:t>DISCUSSION PLÉNIÈRE (5 minutes)</a:t>
            </a:r>
          </a:p>
          <a:p>
            <a:r>
              <a:rPr lang="en-GB" sz="1100" i="1" dirty="0">
                <a:sym typeface="Arial"/>
              </a:rPr>
              <a:t>Quelqu'un aimerait-il partager son expérience ?</a:t>
            </a:r>
          </a:p>
          <a:p>
            <a:pPr lvl="1"/>
            <a:r>
              <a:rPr lang="en-GB" sz="1100" i="1" dirty="0">
                <a:sym typeface="Arial"/>
              </a:rPr>
              <a:t>Quels sont les objectifs d'apprentissage sur lesquels vous avez besoin de plus d'informations, de pratique ou de soutien pour les atteindre pleinement ?</a:t>
            </a:r>
          </a:p>
          <a:p>
            <a:pPr lvl="1"/>
            <a:r>
              <a:rPr lang="en-GB" sz="1100" i="1" dirty="0">
                <a:sym typeface="Arial"/>
              </a:rPr>
              <a:t>Quels sont les objectifs d'apprentissage pour lesquels vous êtes confiant ?</a:t>
            </a:r>
          </a:p>
          <a:p>
            <a:endParaRPr lang="en-GB" sz="1100" i="1" dirty="0">
              <a:sym typeface="Arial"/>
            </a:endParaRPr>
          </a:p>
          <a:p>
            <a:pPr marL="0" indent="0">
              <a:buNone/>
            </a:pPr>
            <a:r>
              <a:rPr lang="en-GB" sz="1100" b="1" dirty="0">
                <a:sym typeface="Arial"/>
              </a:rPr>
              <a:t>INTRODUCTION</a:t>
            </a:r>
          </a:p>
          <a:p>
            <a:r>
              <a:rPr lang="en-GB" sz="1100" dirty="0">
                <a:sym typeface="Arial"/>
              </a:rPr>
              <a:t>Continuez à la </a:t>
            </a:r>
            <a:r>
              <a:rPr lang="en-GB" sz="1100" b="1" dirty="0">
                <a:sym typeface="Arial"/>
              </a:rPr>
              <a:t>page 199 du cahier d'exercices : Réflexion</a:t>
            </a:r>
          </a:p>
          <a:p>
            <a:r>
              <a:rPr lang="en-GB" sz="1100" i="1" dirty="0">
                <a:sym typeface="Arial"/>
              </a:rPr>
              <a:t>Qu'est-ce qui vous a surpris ?</a:t>
            </a:r>
          </a:p>
          <a:p>
            <a:r>
              <a:rPr lang="en-GB" sz="1100" i="1" dirty="0">
                <a:sym typeface="Arial"/>
              </a:rPr>
              <a:t>Quels étaient les défis à relever ?</a:t>
            </a:r>
          </a:p>
          <a:p>
            <a:r>
              <a:rPr lang="en-GB" sz="1100" i="1" dirty="0">
                <a:sym typeface="Arial"/>
              </a:rPr>
              <a:t>Sur quoi aimeriez-vous en savoir plus ?</a:t>
            </a:r>
          </a:p>
          <a:p>
            <a:pPr marL="0" indent="0">
              <a:buNone/>
            </a:pPr>
            <a:endParaRPr lang="en-GB" sz="1100" dirty="0">
              <a:sym typeface="Arial"/>
            </a:endParaRPr>
          </a:p>
          <a:p>
            <a:pPr marL="0" indent="0">
              <a:buNone/>
            </a:pPr>
            <a:r>
              <a:rPr lang="en-GB" sz="1100" b="1" dirty="0">
                <a:sym typeface="Arial"/>
              </a:rPr>
              <a:t>TRAVAIL INDIVIDUEL (5 minutes)</a:t>
            </a:r>
          </a:p>
          <a:p>
            <a:pPr marL="0" indent="0">
              <a:buNone/>
            </a:pPr>
            <a:endParaRPr lang="en-GB" sz="1100" dirty="0">
              <a:sym typeface="Arial"/>
            </a:endParaRPr>
          </a:p>
          <a:p>
            <a:pPr marL="0" indent="0">
              <a:buNone/>
            </a:pPr>
            <a:r>
              <a:rPr lang="en-GB" sz="1100" b="1" dirty="0">
                <a:sym typeface="Arial"/>
              </a:rPr>
              <a:t>DISCUSSION PLÉNIÈRE (5 minutes)</a:t>
            </a:r>
          </a:p>
          <a:p>
            <a:r>
              <a:rPr lang="en-GB" sz="1100" i="1" dirty="0">
                <a:sym typeface="Arial"/>
              </a:rPr>
              <a:t>Quelqu'un aimerait-il partager son expérience ?</a:t>
            </a:r>
          </a:p>
          <a:p>
            <a:pPr lvl="1"/>
            <a:r>
              <a:rPr lang="en-GB" sz="1100" i="1" dirty="0">
                <a:sym typeface="Arial"/>
              </a:rPr>
              <a:t>Quelque chose que vous avez appris aujourd'hui ?</a:t>
            </a:r>
          </a:p>
          <a:p>
            <a:pPr lvl="1"/>
            <a:r>
              <a:rPr lang="en-GB" sz="1100" i="1" dirty="0">
                <a:sym typeface="Arial"/>
              </a:rPr>
              <a:t>Vous voulez en savoir plus ?</a:t>
            </a:r>
          </a:p>
          <a:p>
            <a:r>
              <a:rPr lang="en-GB" sz="1100" i="0" dirty="0">
                <a:sym typeface="Arial"/>
              </a:rPr>
              <a:t>Expliquer quand commencera la formation au module suivant</a:t>
            </a:r>
          </a:p>
          <a:p>
            <a:r>
              <a:rPr lang="en-GB" sz="1100" i="0" dirty="0">
                <a:sym typeface="Arial"/>
              </a:rPr>
              <a:t>Remercier les participants pour leur participation</a:t>
            </a:r>
            <a:endParaRPr lang="en-GB" sz="1100" dirty="0">
              <a:sym typeface="Arial"/>
            </a:endParaRPr>
          </a:p>
        </p:txBody>
      </p:sp>
      <p:sp>
        <p:nvSpPr>
          <p:cNvPr id="6" name="Slide Image Placeholder 5">
            <a:extLst>
              <a:ext uri="{FF2B5EF4-FFF2-40B4-BE49-F238E27FC236}">
                <a16:creationId xmlns:a16="http://schemas.microsoft.com/office/drawing/2014/main" id="{C68282F9-867F-E62C-BA46-FC559E02960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A7C626B-AD47-4630-B184-8F7035B52D8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45</a:t>
            </a:fld>
            <a:endParaRPr lang="en-US" sz="1200" dirty="0">
              <a:latin typeface="+mn-lt"/>
            </a:endParaRPr>
          </a:p>
        </p:txBody>
      </p:sp>
    </p:spTree>
    <p:extLst>
      <p:ext uri="{BB962C8B-B14F-4D97-AF65-F5344CB8AC3E}">
        <p14:creationId xmlns:p14="http://schemas.microsoft.com/office/powerpoint/2010/main" val="21080230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6" name="Google Shape;726;p31:notes"/>
          <p:cNvSpPr txBox="1">
            <a:spLocks noGrp="1"/>
          </p:cNvSpPr>
          <p:nvPr>
            <p:ph type="body" idx="1"/>
          </p:nvPr>
        </p:nvSpPr>
        <p:spPr/>
        <p:txBody>
          <a:bodyPr/>
          <a:lstStyle/>
          <a:p>
            <a:pPr marL="0" indent="0">
              <a:buNone/>
            </a:pPr>
            <a:r>
              <a:rPr lang="en-US" b="1" dirty="0">
                <a:sym typeface="Arial"/>
              </a:rPr>
              <a:t>INTRODUCTION</a:t>
            </a:r>
          </a:p>
          <a:p>
            <a:r>
              <a:rPr lang="en-US" dirty="0">
                <a:sym typeface="Arial"/>
              </a:rPr>
              <a:t>Demandez aux participants de se placer en cercle et de se faire face. </a:t>
            </a:r>
          </a:p>
          <a:p>
            <a:r>
              <a:rPr lang="en-US" i="1" dirty="0">
                <a:sym typeface="Arial"/>
              </a:rPr>
              <a:t>Pensez à une partie de la formation que vous avez appréciée :</a:t>
            </a:r>
          </a:p>
          <a:p>
            <a:pPr lvl="1"/>
            <a:r>
              <a:rPr lang="en-US" i="1" dirty="0">
                <a:sym typeface="Arial"/>
              </a:rPr>
              <a:t>Lorsque vous y pensez, identifiez les sentiments que vous avez éprouvés lors de cette expérience. </a:t>
            </a:r>
          </a:p>
          <a:p>
            <a:pPr lvl="1"/>
            <a:r>
              <a:rPr lang="en-US" i="1" dirty="0">
                <a:sym typeface="Arial"/>
              </a:rPr>
              <a:t>Souvent, cette formation aborde des sujets difficiles et suscite des émotions fortes. </a:t>
            </a:r>
          </a:p>
          <a:p>
            <a:pPr lvl="1"/>
            <a:r>
              <a:rPr lang="en-US" i="1" dirty="0">
                <a:sym typeface="Arial"/>
              </a:rPr>
              <a:t>Aujourd'hui, nous nous concentrons sur l'identification des sentiments et des expériences positives de la journée que nous pouvons emporter avec nous. </a:t>
            </a:r>
          </a:p>
          <a:p>
            <a:pPr lvl="1"/>
            <a:r>
              <a:rPr lang="en-US" i="1" dirty="0">
                <a:sym typeface="Arial"/>
              </a:rPr>
              <a:t>Nous voulons les emporter avec nous lorsque nous rentrons chez nous (ou dans nos chambres d'hôtel) et ne pas emporter les émotions difficiles avec nous. </a:t>
            </a:r>
          </a:p>
          <a:p>
            <a:pPr lvl="1"/>
            <a:endParaRPr lang="en-US" i="1" dirty="0">
              <a:sym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sym typeface="Arial"/>
              </a:rPr>
              <a:t>EXERCICE D'AUTO-SURVEILLANCE (Aujourd'hui, je prends 15 minutes)</a:t>
            </a:r>
          </a:p>
          <a:p>
            <a:r>
              <a:rPr lang="en-US" i="0" dirty="0">
                <a:sym typeface="Arial"/>
              </a:rPr>
              <a:t>Chaque personne s'</a:t>
            </a:r>
            <a:r>
              <a:rPr lang="en-US" dirty="0">
                <a:sym typeface="Arial"/>
              </a:rPr>
              <a:t>avance à tour de rôle vers le milieu </a:t>
            </a:r>
          </a:p>
          <a:p>
            <a:pPr lvl="1"/>
            <a:r>
              <a:rPr lang="en-US" dirty="0">
                <a:sym typeface="Arial"/>
              </a:rPr>
              <a:t>Ils diront "aujourd'hui, je prends", mais ils ne préciseront pas le sentiment qu'ils prennent. </a:t>
            </a:r>
          </a:p>
          <a:p>
            <a:pPr lvl="1"/>
            <a:r>
              <a:rPr lang="en-US" dirty="0">
                <a:sym typeface="Arial"/>
              </a:rPr>
              <a:t>Au lieu de cela, s'ils le souhaitent, ils le mettront en scène avec un mouvement. </a:t>
            </a:r>
          </a:p>
          <a:p>
            <a:r>
              <a:rPr lang="en-US" dirty="0">
                <a:sym typeface="Arial"/>
              </a:rPr>
              <a:t>Veillez à ce que chacun ait la possibilité d'y aller s'il le souhaite. </a:t>
            </a:r>
          </a:p>
          <a:p>
            <a:r>
              <a:rPr lang="en-US" dirty="0">
                <a:sym typeface="Arial"/>
              </a:rPr>
              <a:t>Remercier chacun pour sa participation. </a:t>
            </a:r>
          </a:p>
          <a:p>
            <a:endParaRPr lang="en-US" dirty="0">
              <a:sym typeface="Arial"/>
            </a:endParaRPr>
          </a:p>
        </p:txBody>
      </p:sp>
      <p:sp>
        <p:nvSpPr>
          <p:cNvPr id="3" name="Slide Image Placeholder 2">
            <a:extLst>
              <a:ext uri="{FF2B5EF4-FFF2-40B4-BE49-F238E27FC236}">
                <a16:creationId xmlns:a16="http://schemas.microsoft.com/office/drawing/2014/main" id="{4E2C9B95-7781-B0A5-DBF9-F141A180B3F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DD7A1DC-1A17-FC57-FDB4-0C19EB1E84C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46</a:t>
            </a:fld>
            <a:endParaRPr lang="en-US" sz="1200" dirty="0">
              <a:latin typeface="+mn-l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PRÉPARATION</a:t>
            </a:r>
            <a:endParaRPr lang="en-GB" dirty="0"/>
          </a:p>
          <a:p>
            <a:r>
              <a:rPr lang="en-GB" dirty="0"/>
              <a:t>Prévoir suffisamment de notes autocollantes pour chaque participant</a:t>
            </a:r>
          </a:p>
          <a:p>
            <a:r>
              <a:rPr lang="en-GB" dirty="0"/>
              <a:t>Notez les questions suivantes sur une feuille adhésive :</a:t>
            </a:r>
          </a:p>
          <a:p>
            <a:pPr lvl="1"/>
            <a:r>
              <a:rPr lang="en-GB" dirty="0"/>
              <a:t>"Définissez le bien-être de l'enfant avec vos propres mots".</a:t>
            </a:r>
          </a:p>
          <a:p>
            <a:pPr lvl="1"/>
            <a:r>
              <a:rPr lang="en-GB" dirty="0"/>
              <a:t>"Énumérer l'objectif du suivi</a:t>
            </a:r>
          </a:p>
          <a:p>
            <a:pPr lvl="1"/>
            <a:r>
              <a:rPr lang="en-GB" dirty="0"/>
              <a:t>"Lister les différentes façons d'assurer le suivi</a:t>
            </a:r>
          </a:p>
          <a:p>
            <a:pPr lvl="1"/>
            <a:r>
              <a:rPr lang="en-GB" dirty="0"/>
              <a:t>"Citez un indicateur indiquant qu'un examen du plan de traitement est nécessaire.</a:t>
            </a:r>
          </a:p>
          <a:p>
            <a:pPr lvl="1"/>
            <a:r>
              <a:rPr lang="en-GB" dirty="0"/>
              <a:t>"Citez un autre indicateur de la nécessité d'un examen du plan de traitement.</a:t>
            </a:r>
          </a:p>
          <a:p>
            <a:r>
              <a:rPr lang="en-GB" dirty="0"/>
              <a:t>Inscrivez "Pas de question pour vous cette fois-ci" sur les autres notes autocollantes.</a:t>
            </a:r>
          </a:p>
          <a:p>
            <a:pPr lvl="1"/>
            <a:r>
              <a:rPr lang="en-GB" dirty="0"/>
              <a:t>Par exemple, si vous avez 20 participants :</a:t>
            </a:r>
          </a:p>
          <a:p>
            <a:pPr lvl="2"/>
            <a:r>
              <a:rPr lang="en-GB" dirty="0"/>
              <a:t>Rédigez 5 notes autocollantes contenant chacune une des questions mentionnées ci-dessus. </a:t>
            </a:r>
          </a:p>
          <a:p>
            <a:pPr lvl="2"/>
            <a:r>
              <a:rPr lang="en-GB" dirty="0"/>
              <a:t>Écrivez 15 notes autocollantes avec "pas de question pour vous cette fois-ci"</a:t>
            </a:r>
          </a:p>
          <a:p>
            <a:r>
              <a:rPr lang="en-GB" dirty="0"/>
              <a:t>Mettez toutes les notes autocollantes dans un sac ou une boîte.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______________________________________________________________________________</a:t>
            </a:r>
          </a:p>
          <a:p>
            <a:pPr marL="0" indent="0">
              <a:buNone/>
            </a:pPr>
            <a:endParaRPr lang="en-GB" dirty="0"/>
          </a:p>
          <a:p>
            <a:pPr marL="0" indent="0">
              <a:buNone/>
            </a:pPr>
            <a:r>
              <a:rPr lang="en-GB" b="1" dirty="0"/>
              <a:t>QUIZ (15 minutes)</a:t>
            </a:r>
          </a:p>
          <a:p>
            <a:r>
              <a:rPr lang="en-GB" i="1" dirty="0"/>
              <a:t>Chacun d'entre vous doit tirer une note autocollante de ce sac/cette boîte.</a:t>
            </a:r>
          </a:p>
          <a:p>
            <a:r>
              <a:rPr lang="en-GB" i="1" dirty="0"/>
              <a:t>Si vous avez une note autocollante avec une question, répondez à la question.</a:t>
            </a:r>
          </a:p>
          <a:p>
            <a:pPr lvl="1"/>
            <a:r>
              <a:rPr lang="en-GB" i="1" dirty="0"/>
              <a:t>D'autres personnes peuvent vous aider si vous êtes bloqué</a:t>
            </a:r>
          </a:p>
          <a:p>
            <a:pPr lvl="0"/>
            <a:r>
              <a:rPr lang="en-GB" dirty="0"/>
              <a:t>Assurez-vous que toutes les questions ont reçu une réponse</a:t>
            </a:r>
          </a:p>
          <a:p>
            <a:pPr lvl="0"/>
            <a:r>
              <a:rPr lang="en-GB" dirty="0"/>
              <a:t>Compléter avec les réponses de la page suivante</a:t>
            </a:r>
          </a:p>
          <a:p>
            <a:r>
              <a:rPr lang="en-GB" i="1" dirty="0"/>
              <a:t>Quelqu'un a-t-il des questions à poser ou des précisions à demander ?</a:t>
            </a:r>
          </a:p>
          <a:p>
            <a:r>
              <a:rPr lang="en-GB" i="1" dirty="0"/>
              <a:t>Maintenant que nous avons récapitulé le module précédent, nous allons discuter de ce que l'on peut attendre du module d'aujourd'hui.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p>
          <a:p>
            <a:pPr marL="0" indent="0">
              <a:buNone/>
            </a:pPr>
            <a:endParaRPr lang="en-GB" b="1" dirty="0"/>
          </a:p>
          <a:p>
            <a:pPr marL="0" indent="0">
              <a:buNone/>
            </a:pPr>
            <a:r>
              <a:rPr lang="en-GB" b="1" dirty="0"/>
              <a:t>SUITE </a:t>
            </a:r>
            <a:r>
              <a:rPr lang="en-GB" b="1" dirty="0">
                <a:sym typeface="Wingdings" panose="05000000000000000000" pitchFamily="2" charset="2"/>
              </a:rPr>
              <a:t></a:t>
            </a:r>
            <a:endParaRPr lang="en-GB" dirty="0"/>
          </a:p>
        </p:txBody>
      </p:sp>
      <p:sp>
        <p:nvSpPr>
          <p:cNvPr id="6" name="Slide Image Placeholder 5">
            <a:extLst>
              <a:ext uri="{FF2B5EF4-FFF2-40B4-BE49-F238E27FC236}">
                <a16:creationId xmlns:a16="http://schemas.microsoft.com/office/drawing/2014/main" id="{CE3577B1-019A-210C-B9B1-4083EE7BEAE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698F5FB-37C5-53CC-AC5C-233BF9F7EAE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extLst>
      <p:ext uri="{BB962C8B-B14F-4D97-AF65-F5344CB8AC3E}">
        <p14:creationId xmlns:p14="http://schemas.microsoft.com/office/powerpoint/2010/main" val="1438292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6"/>
            <a:ext cx="6143624" cy="9313862"/>
          </a:xfrm>
        </p:spPr>
        <p:txBody>
          <a:bodyPr/>
          <a:lstStyle/>
          <a:p>
            <a:pPr marL="0" indent="0">
              <a:buNone/>
            </a:pPr>
            <a:r>
              <a:rPr lang="en-GB" b="1" dirty="0"/>
              <a:t>RÉPONSES</a:t>
            </a:r>
          </a:p>
          <a:p>
            <a:pPr lvl="0"/>
            <a:r>
              <a:rPr lang="en-GB" b="1" dirty="0"/>
              <a:t>Définir le bien-être de l'enfant avec vos propres mots</a:t>
            </a:r>
          </a:p>
          <a:p>
            <a:pPr lvl="1"/>
            <a:r>
              <a:rPr lang="en-GB" dirty="0"/>
              <a:t>Le bien-être de l'enfant est un état dynamique, subjectif et objectif de santé physique, cognitive, émotionnelle, spirituelle et sociale dans lequel le développement de l'enfant est optimal.</a:t>
            </a:r>
          </a:p>
          <a:p>
            <a:pPr lvl="0"/>
            <a:r>
              <a:rPr lang="en-GB" b="1" dirty="0"/>
              <a:t>Objectif du suivi</a:t>
            </a:r>
          </a:p>
          <a:p>
            <a:pPr lvl="1"/>
            <a:r>
              <a:rPr lang="en-GB" dirty="0"/>
              <a:t>Veiller à la sécurité et au bien-être de l'enfant</a:t>
            </a:r>
          </a:p>
          <a:p>
            <a:pPr lvl="1"/>
            <a:r>
              <a:rPr lang="en-GB" dirty="0"/>
              <a:t>Identifier les progrès réalisés</a:t>
            </a:r>
          </a:p>
          <a:p>
            <a:pPr lvl="1"/>
            <a:r>
              <a:rPr lang="en-GB" dirty="0"/>
              <a:t>Saisir les changements éventuels</a:t>
            </a:r>
          </a:p>
          <a:p>
            <a:pPr lvl="1"/>
            <a:r>
              <a:rPr lang="en-GB" dirty="0"/>
              <a:t>Maintenir ou renforcer la relation</a:t>
            </a:r>
          </a:p>
          <a:p>
            <a:pPr lvl="0"/>
            <a:r>
              <a:rPr lang="en-GB" b="1" dirty="0"/>
              <a:t>Énumérer les différentes façons d'assurer le suivi</a:t>
            </a:r>
          </a:p>
          <a:p>
            <a:pPr lvl="1"/>
            <a:r>
              <a:rPr lang="en-GB" dirty="0"/>
              <a:t>Contact avec l'enfant par le biais de visites à domicile</a:t>
            </a:r>
          </a:p>
          <a:p>
            <a:pPr lvl="1"/>
            <a:r>
              <a:rPr lang="en-GB" dirty="0"/>
              <a:t>Réunions dans d'autres lieux</a:t>
            </a:r>
          </a:p>
          <a:p>
            <a:pPr lvl="1"/>
            <a:r>
              <a:rPr lang="en-GB" dirty="0"/>
              <a:t>Appels téléphoniques</a:t>
            </a:r>
          </a:p>
          <a:p>
            <a:pPr lvl="1"/>
            <a:r>
              <a:rPr lang="en-GB" dirty="0"/>
              <a:t>Contact avec d'autres personnes qui soutiennent ou protègent l'enfant (prestataires de services, famille élargie, enseignant,...)</a:t>
            </a:r>
          </a:p>
          <a:p>
            <a:pPr lvl="0"/>
            <a:r>
              <a:rPr lang="en-GB" b="1" dirty="0"/>
              <a:t>Indicateurs de la nécessité d'un réexamen</a:t>
            </a:r>
          </a:p>
          <a:p>
            <a:pPr lvl="1"/>
            <a:r>
              <a:rPr lang="en-GB" dirty="0"/>
              <a:t>Le plan d'action ne fonctionne pas</a:t>
            </a:r>
          </a:p>
          <a:p>
            <a:pPr lvl="1"/>
            <a:r>
              <a:rPr lang="en-GB" dirty="0"/>
              <a:t>Le plan d'action n'est pas efficace</a:t>
            </a:r>
          </a:p>
          <a:p>
            <a:pPr lvl="1"/>
            <a:r>
              <a:rPr lang="en-GB" dirty="0"/>
              <a:t>Augmentation significative du risque de préjudice</a:t>
            </a:r>
          </a:p>
          <a:p>
            <a:pPr lvl="1"/>
            <a:r>
              <a:rPr lang="en-GB" dirty="0"/>
              <a:t>Nouveaux signes de violence, d'abus, de négligence ou d'exploitation</a:t>
            </a:r>
          </a:p>
          <a:p>
            <a:pPr lvl="1"/>
            <a:r>
              <a:rPr lang="en-GB" dirty="0"/>
              <a:t>Le bien-être de l'enfant se dégrade</a:t>
            </a:r>
          </a:p>
          <a:p>
            <a:pPr lvl="1"/>
            <a:r>
              <a:rPr lang="en-GB" dirty="0"/>
              <a:t>Changements dans les modalités de prise en charge de l'enfant</a:t>
            </a:r>
          </a:p>
        </p:txBody>
      </p:sp>
      <p:sp>
        <p:nvSpPr>
          <p:cNvPr id="2" name="Google Shape;725;p48:notes">
            <a:extLst>
              <a:ext uri="{FF2B5EF4-FFF2-40B4-BE49-F238E27FC236}">
                <a16:creationId xmlns:a16="http://schemas.microsoft.com/office/drawing/2014/main" id="{4F858286-605D-602A-064E-9682BFBFD9B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extLst>
      <p:ext uri="{BB962C8B-B14F-4D97-AF65-F5344CB8AC3E}">
        <p14:creationId xmlns:p14="http://schemas.microsoft.com/office/powerpoint/2010/main" val="1332934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2" name="Google Shape;442;p11:notes"/>
          <p:cNvSpPr txBox="1">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EXPLICATION</a:t>
            </a:r>
          </a:p>
          <a:p>
            <a:r>
              <a:rPr lang="en-US" dirty="0"/>
              <a:t>Récapituler le processus de gestion des </a:t>
            </a:r>
            <a:r>
              <a:rPr lang="en-US" dirty="0" err="1"/>
              <a:t>cas</a:t>
            </a:r>
            <a:r>
              <a:rPr lang="en-US" dirty="0"/>
              <a:t> </a:t>
            </a:r>
          </a:p>
          <a:p>
            <a:pPr lvl="0"/>
            <a:r>
              <a:rPr lang="en-US" i="1" dirty="0"/>
              <a:t>La clôture du </a:t>
            </a:r>
            <a:r>
              <a:rPr lang="en-US" i="1" dirty="0" err="1"/>
              <a:t>cas</a:t>
            </a:r>
            <a:r>
              <a:rPr lang="en-US" i="1" dirty="0"/>
              <a:t> est la dernière étape du processus de gestion du </a:t>
            </a:r>
            <a:r>
              <a:rPr lang="en-US" i="1" dirty="0" err="1"/>
              <a:t>cas</a:t>
            </a:r>
            <a:r>
              <a:rPr lang="en-US" i="1" dirty="0"/>
              <a:t>. </a:t>
            </a:r>
          </a:p>
          <a:p>
            <a:endParaRPr lang="en-US" dirty="0">
              <a:sym typeface="Arial"/>
            </a:endParaRPr>
          </a:p>
          <a:p>
            <a:endParaRPr lang="en-US" dirty="0">
              <a:sym typeface="Arial"/>
            </a:endParaRPr>
          </a:p>
        </p:txBody>
      </p:sp>
      <p:sp>
        <p:nvSpPr>
          <p:cNvPr id="3" name="Slide Image Placeholder 2">
            <a:extLst>
              <a:ext uri="{FF2B5EF4-FFF2-40B4-BE49-F238E27FC236}">
                <a16:creationId xmlns:a16="http://schemas.microsoft.com/office/drawing/2014/main" id="{ABF182CA-16DB-9A35-828F-3BF38814E1A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E43016B-6F7C-2E0E-BE1A-DAFDD4B9BE8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2" name="Google Shape;332;p7:notes"/>
          <p:cNvSpPr txBox="1">
            <a:spLocks noGrp="1"/>
          </p:cNvSpPr>
          <p:nvPr>
            <p:ph type="body" idx="1"/>
          </p:nvPr>
        </p:nvSpPr>
        <p:spPr/>
        <p:txBody>
          <a:bodyPr/>
          <a:lstStyle/>
          <a:p>
            <a:pPr marL="0" indent="0">
              <a:buNone/>
            </a:pPr>
            <a:r>
              <a:rPr lang="en-US" b="1" dirty="0"/>
              <a:t>EXPLICATION</a:t>
            </a:r>
            <a:endParaRPr lang="en-US" dirty="0"/>
          </a:p>
          <a:p>
            <a:r>
              <a:rPr lang="en-US" dirty="0">
                <a:sym typeface="Helvetica Neue"/>
              </a:rPr>
              <a:t>Présenter la diapositive</a:t>
            </a:r>
            <a:endParaRPr lang="en-US" dirty="0"/>
          </a:p>
          <a:p>
            <a:r>
              <a:rPr lang="en-US" i="1" dirty="0"/>
              <a:t>Quelqu'un a-t-il des questions à poser ou des précisions à demander ?</a:t>
            </a:r>
          </a:p>
          <a:p>
            <a:r>
              <a:rPr lang="en-US" i="1" dirty="0"/>
              <a:t>Ces objectifs d'apprentissage figurent également à la </a:t>
            </a:r>
            <a:r>
              <a:rPr lang="en-US" b="1" i="1" dirty="0"/>
              <a:t>page 185 du cahier d'exercices : Objectifs d'apprentissage</a:t>
            </a:r>
          </a:p>
        </p:txBody>
      </p:sp>
      <p:sp>
        <p:nvSpPr>
          <p:cNvPr id="3" name="Slide Image Placeholder 2">
            <a:extLst>
              <a:ext uri="{FF2B5EF4-FFF2-40B4-BE49-F238E27FC236}">
                <a16:creationId xmlns:a16="http://schemas.microsoft.com/office/drawing/2014/main" id="{1467EA3B-B04C-6806-B020-45F272F99FA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17A9EE5-7D98-687D-7433-C65080E54D6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7" name="Google Shape;427;p10:notes"/>
          <p:cNvSpPr txBox="1">
            <a:spLocks noGrp="1"/>
          </p:cNvSpPr>
          <p:nvPr>
            <p:ph type="body" idx="1"/>
          </p:nvPr>
        </p:nvSpPr>
        <p:spPr/>
        <p:txBody>
          <a:bodyPr/>
          <a:lstStyle/>
          <a:p>
            <a:pPr marL="0" indent="0">
              <a:buNone/>
            </a:pPr>
            <a:r>
              <a:rPr lang="en-US" b="1" dirty="0"/>
              <a:t>SESSION 2 DURÉE : 1h15</a:t>
            </a:r>
          </a:p>
        </p:txBody>
      </p:sp>
      <p:sp>
        <p:nvSpPr>
          <p:cNvPr id="3" name="Slide Image Placeholder 2">
            <a:extLst>
              <a:ext uri="{FF2B5EF4-FFF2-40B4-BE49-F238E27FC236}">
                <a16:creationId xmlns:a16="http://schemas.microsoft.com/office/drawing/2014/main" id="{85261FD2-4A73-E961-5DEA-E3204F0D14E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7FB1D8F-A0AA-0CEF-8FC8-F5C73C87C53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08850-AAD7-BBB0-994A-CAE01866B8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0BD11271-BA66-21A7-3223-FFB8AB68CC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CDD43F98-19B2-B544-2B69-362EE4D58ABB}"/>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5" name="Footer Placeholder 4">
            <a:extLst>
              <a:ext uri="{FF2B5EF4-FFF2-40B4-BE49-F238E27FC236}">
                <a16:creationId xmlns:a16="http://schemas.microsoft.com/office/drawing/2014/main" id="{A7492D29-3D68-E354-CF8A-F8764A087292}"/>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A6E74462-D275-5FF0-EE4F-740189274CEC}"/>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1118600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9EE2F-65AE-E0EB-704D-D9A64A482455}"/>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D9124727-A838-A4A5-BF85-EE807D8DDF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6ACCF7B5-C02B-42ED-B6B1-17E568870006}"/>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5" name="Footer Placeholder 4">
            <a:extLst>
              <a:ext uri="{FF2B5EF4-FFF2-40B4-BE49-F238E27FC236}">
                <a16:creationId xmlns:a16="http://schemas.microsoft.com/office/drawing/2014/main" id="{5AAAF5F7-8DB0-5CFE-F535-7F805134EA9E}"/>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ED06070A-217C-61E7-67EE-9F5B3C1FCD85}"/>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2784765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C4DC68-302D-2FB9-2EFE-6A484B093D0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94DE109C-D62A-C21A-7A06-C93DC79944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F4A7F64C-8658-FEC4-AFE5-FA537278970D}"/>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5" name="Footer Placeholder 4">
            <a:extLst>
              <a:ext uri="{FF2B5EF4-FFF2-40B4-BE49-F238E27FC236}">
                <a16:creationId xmlns:a16="http://schemas.microsoft.com/office/drawing/2014/main" id="{B1366463-510B-52D4-6D44-137765AB7445}"/>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476C8BD9-4B65-6BBE-41B3-754D5869FF96}"/>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3973794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chemeClr val="accent4"/>
        </a:solidFill>
        <a:effectLst/>
      </p:bgPr>
    </p:bg>
    <p:spTree>
      <p:nvGrpSpPr>
        <p:cNvPr id="1" name="Shape 16"/>
        <p:cNvGrpSpPr/>
        <p:nvPr/>
      </p:nvGrpSpPr>
      <p:grpSpPr>
        <a:xfrm>
          <a:off x="0" y="0"/>
          <a:ext cx="0" cy="0"/>
          <a:chOff x="0" y="0"/>
          <a:chExt cx="0" cy="0"/>
        </a:xfrm>
      </p:grpSpPr>
      <p:sp>
        <p:nvSpPr>
          <p:cNvPr id="18" name="Google Shape;18;p35"/>
          <p:cNvSpPr txBox="1">
            <a:spLocks noGrp="1"/>
          </p:cNvSpPr>
          <p:nvPr>
            <p:ph type="title"/>
          </p:nvPr>
        </p:nvSpPr>
        <p:spPr>
          <a:xfrm>
            <a:off x="796385" y="3099692"/>
            <a:ext cx="10126172"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54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Tree>
    <p:extLst>
      <p:ext uri="{BB962C8B-B14F-4D97-AF65-F5344CB8AC3E}">
        <p14:creationId xmlns:p14="http://schemas.microsoft.com/office/powerpoint/2010/main" val="1147033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accent4"/>
        </a:solidFill>
        <a:effectLst/>
      </p:bgPr>
    </p:bg>
    <p:spTree>
      <p:nvGrpSpPr>
        <p:cNvPr id="1" name="Shape 13"/>
        <p:cNvGrpSpPr/>
        <p:nvPr/>
      </p:nvGrpSpPr>
      <p:grpSpPr>
        <a:xfrm>
          <a:off x="0" y="0"/>
          <a:ext cx="0" cy="0"/>
          <a:chOff x="0" y="0"/>
          <a:chExt cx="0" cy="0"/>
        </a:xfrm>
      </p:grpSpPr>
      <p:sp>
        <p:nvSpPr>
          <p:cNvPr id="14" name="Google Shape;14;p34"/>
          <p:cNvSpPr/>
          <p:nvPr/>
        </p:nvSpPr>
        <p:spPr>
          <a:xfrm rot="1782986">
            <a:off x="657418" y="1353464"/>
            <a:ext cx="4749573" cy="4094457"/>
          </a:xfrm>
          <a:prstGeom prst="hexagon">
            <a:avLst>
              <a:gd name="adj" fmla="val 28965"/>
              <a:gd name="vf" fmla="val 115470"/>
            </a:avLst>
          </a:prstGeom>
          <a:solidFill>
            <a:schemeClr val="accent4">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5;p34"/>
          <p:cNvSpPr txBox="1">
            <a:spLocks noGrp="1"/>
          </p:cNvSpPr>
          <p:nvPr>
            <p:ph type="title"/>
          </p:nvPr>
        </p:nvSpPr>
        <p:spPr>
          <a:xfrm>
            <a:off x="1024548"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Tree>
    <p:extLst>
      <p:ext uri="{BB962C8B-B14F-4D97-AF65-F5344CB8AC3E}">
        <p14:creationId xmlns:p14="http://schemas.microsoft.com/office/powerpoint/2010/main" val="3351306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9"/>
        <p:cNvGrpSpPr/>
        <p:nvPr/>
      </p:nvGrpSpPr>
      <p:grpSpPr>
        <a:xfrm>
          <a:off x="0" y="0"/>
          <a:ext cx="0" cy="0"/>
          <a:chOff x="0" y="0"/>
          <a:chExt cx="0" cy="0"/>
        </a:xfrm>
      </p:grpSpPr>
      <p:sp>
        <p:nvSpPr>
          <p:cNvPr id="20" name="Google Shape;20;p36"/>
          <p:cNvSpPr/>
          <p:nvPr/>
        </p:nvSpPr>
        <p:spPr>
          <a:xfrm>
            <a:off x="0" y="-1"/>
            <a:ext cx="12192000" cy="985520"/>
          </a:xfrm>
          <a:prstGeom prst="rect">
            <a:avLst/>
          </a:prstGeom>
          <a:solidFill>
            <a:schemeClr val="accent4">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23;p3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156995"/>
              </a:buClr>
              <a:buSzPts val="3200"/>
              <a:buFont typeface="Arial"/>
              <a:buNone/>
              <a:defRPr sz="3200" b="1">
                <a:solidFill>
                  <a:schemeClr val="accent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pic>
        <p:nvPicPr>
          <p:cNvPr id="2" name="Picture 1">
            <a:extLst>
              <a:ext uri="{FF2B5EF4-FFF2-40B4-BE49-F238E27FC236}">
                <a16:creationId xmlns:a16="http://schemas.microsoft.com/office/drawing/2014/main" id="{D993230C-FB2D-78EF-0253-523F64CF989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6230028"/>
            <a:ext cx="349714" cy="402608"/>
          </a:xfrm>
          <a:prstGeom prst="rect">
            <a:avLst/>
          </a:prstGeom>
        </p:spPr>
      </p:pic>
      <p:sp>
        <p:nvSpPr>
          <p:cNvPr id="3" name="Rectangle 2">
            <a:extLst>
              <a:ext uri="{FF2B5EF4-FFF2-40B4-BE49-F238E27FC236}">
                <a16:creationId xmlns:a16="http://schemas.microsoft.com/office/drawing/2014/main" id="{6FA6E454-25F0-E134-7AC8-130752AA1A2B}"/>
              </a:ext>
            </a:extLst>
          </p:cNvPr>
          <p:cNvSpPr/>
          <p:nvPr userDrawn="1"/>
        </p:nvSpPr>
        <p:spPr>
          <a:xfrm>
            <a:off x="766810" y="6277443"/>
            <a:ext cx="4160790" cy="307777"/>
          </a:xfrm>
          <a:prstGeom prst="rect">
            <a:avLst/>
          </a:prstGeom>
        </p:spPr>
        <p:txBody>
          <a:bodyPr wrap="square">
            <a:spAutoFit/>
          </a:bodyPr>
          <a:lstStyle/>
          <a:p>
            <a:pPr marL="0" marR="0" lvl="0" indent="0" algn="l" rtl="0">
              <a:spcBef>
                <a:spcPts val="0"/>
              </a:spcBef>
              <a:spcAft>
                <a:spcPts val="0"/>
              </a:spcAft>
              <a:buNone/>
            </a:pPr>
            <a:r>
              <a:rPr lang="en-US" sz="1400" b="0" i="0" u="none" strike="noStrike" cap="none" dirty="0" err="1">
                <a:solidFill>
                  <a:schemeClr val="bg2">
                    <a:lumMod val="75000"/>
                  </a:schemeClr>
                </a:solidFill>
                <a:latin typeface="Arial" panose="020B0604020202020204" pitchFamily="34" charset="0"/>
                <a:ea typeface="Calibri"/>
                <a:cs typeface="Arial" panose="020B0604020202020204" pitchFamily="34" charset="0"/>
                <a:sym typeface="Calibri"/>
              </a:rPr>
              <a:t>Niveau</a:t>
            </a:r>
            <a:r>
              <a:rPr lang="en-US" sz="1400" b="0"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 1 Module 11: </a:t>
            </a:r>
            <a:r>
              <a:rPr lang="en-US" sz="1400" b="1" i="0" u="none" strike="noStrike" cap="none" dirty="0" err="1">
                <a:solidFill>
                  <a:schemeClr val="bg2">
                    <a:lumMod val="75000"/>
                  </a:schemeClr>
                </a:solidFill>
                <a:latin typeface="Arial" panose="020B0604020202020204" pitchFamily="34" charset="0"/>
                <a:ea typeface="Calibri"/>
                <a:cs typeface="Arial" panose="020B0604020202020204" pitchFamily="34" charset="0"/>
                <a:sym typeface="Calibri"/>
              </a:rPr>
              <a:t>Clôture</a:t>
            </a:r>
            <a:r>
              <a:rPr lang="en-US" sz="1400" b="1"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 du Cas</a:t>
            </a:r>
          </a:p>
        </p:txBody>
      </p:sp>
    </p:spTree>
    <p:extLst>
      <p:ext uri="{BB962C8B-B14F-4D97-AF65-F5344CB8AC3E}">
        <p14:creationId xmlns:p14="http://schemas.microsoft.com/office/powerpoint/2010/main" val="132035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03EA2-26FC-4ABA-DEA0-FD16983381FF}"/>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397D5647-1F00-DF56-982B-DE6ED2B56E9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322EAACE-7566-D6B1-5189-AD3C4E6FCBAF}"/>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5" name="Footer Placeholder 4">
            <a:extLst>
              <a:ext uri="{FF2B5EF4-FFF2-40B4-BE49-F238E27FC236}">
                <a16:creationId xmlns:a16="http://schemas.microsoft.com/office/drawing/2014/main" id="{797B685D-3783-B4B1-F0AC-8AECA93015C2}"/>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14E8F3DA-BB3D-DFD3-C72F-42F65D6BF89E}"/>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3674530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F5DDE-A255-77FC-3E5D-470E467940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DC3CFE46-32BF-2031-D0A8-2090835C87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B5C788-1E70-20BB-2E31-D9CBC9EBE990}"/>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5" name="Footer Placeholder 4">
            <a:extLst>
              <a:ext uri="{FF2B5EF4-FFF2-40B4-BE49-F238E27FC236}">
                <a16:creationId xmlns:a16="http://schemas.microsoft.com/office/drawing/2014/main" id="{43ED1A6C-B678-976C-9D02-19326DDA6C05}"/>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266F119F-C16A-78F4-72DC-0455F56ADDFF}"/>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3718758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B6F8D-46E2-2FFA-3E7D-594F1C400ED2}"/>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B51837CD-84D0-BAB9-ED23-BA9D230C17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CBAAD34D-FD35-947B-44ED-76BED42A5EF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A6E68592-7691-D9EC-5118-0370E103664F}"/>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6" name="Footer Placeholder 5">
            <a:extLst>
              <a:ext uri="{FF2B5EF4-FFF2-40B4-BE49-F238E27FC236}">
                <a16:creationId xmlns:a16="http://schemas.microsoft.com/office/drawing/2014/main" id="{F242E878-9C95-5B9B-1F5F-8F2A533A270E}"/>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BC3DC1F3-6243-F417-7FDC-4E2DBC0B2B70}"/>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754685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2E9F0-9775-DC92-F1BD-6F83B3171C6D}"/>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2C10B8E2-52D5-A26F-5B61-346580F8A7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6EA7BC-F808-F675-F536-527370BF8B5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6B3FACDC-1DAF-D6D1-F3DB-C6D446D093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29C421-2C64-6C5D-8D3C-2BF38A5247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4EA52F46-204C-4413-B868-86F25C472B17}"/>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8" name="Footer Placeholder 7">
            <a:extLst>
              <a:ext uri="{FF2B5EF4-FFF2-40B4-BE49-F238E27FC236}">
                <a16:creationId xmlns:a16="http://schemas.microsoft.com/office/drawing/2014/main" id="{09A210F4-7AA6-6978-3405-B22F241D9CBB}"/>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CABF08F4-5D6A-128F-E410-DB4C087CB84B}"/>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3403868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94291-5F93-9922-F946-F3C488256CE2}"/>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095CA667-1C15-6EAB-9CD4-EF0AAA5A3069}"/>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4" name="Footer Placeholder 3">
            <a:extLst>
              <a:ext uri="{FF2B5EF4-FFF2-40B4-BE49-F238E27FC236}">
                <a16:creationId xmlns:a16="http://schemas.microsoft.com/office/drawing/2014/main" id="{E71676CA-6F4B-23BD-A57E-830AF0B8DCD7}"/>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837BA53B-0E85-98DC-73DE-D5B5D81A7F52}"/>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3474568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BF0543-E1D0-9195-0312-97A1771A7782}"/>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3" name="Footer Placeholder 2">
            <a:extLst>
              <a:ext uri="{FF2B5EF4-FFF2-40B4-BE49-F238E27FC236}">
                <a16:creationId xmlns:a16="http://schemas.microsoft.com/office/drawing/2014/main" id="{34235283-68C1-8288-FCB0-9FD034FE33B9}"/>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519969F6-E80C-EBB3-A90B-86295DBAAACA}"/>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3540289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5E5D1-41B9-0F49-401E-7D246889B8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38EB5EA0-A647-0C81-CE72-17D82EC6A8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634A0D23-072A-E8CF-FB50-914B965DB4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1BC09C-11FB-3123-5EC4-7E26A3C5ED71}"/>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6" name="Footer Placeholder 5">
            <a:extLst>
              <a:ext uri="{FF2B5EF4-FFF2-40B4-BE49-F238E27FC236}">
                <a16:creationId xmlns:a16="http://schemas.microsoft.com/office/drawing/2014/main" id="{7CD6139A-37F4-DF3B-897B-212712E26695}"/>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5CC93EFB-7EA7-0C0F-EA0E-29DC1E0950F2}"/>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1459407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9BD1A-0939-F676-4D25-08C83121D4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6CA80864-17C0-875C-3763-10A210A05E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973A538D-A124-84F5-B471-AE3567D103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42FD6B-FCAA-2EAB-75BE-A9508BE75A85}"/>
              </a:ext>
            </a:extLst>
          </p:cNvPr>
          <p:cNvSpPr>
            <a:spLocks noGrp="1"/>
          </p:cNvSpPr>
          <p:nvPr>
            <p:ph type="dt" sz="half" idx="10"/>
          </p:nvPr>
        </p:nvSpPr>
        <p:spPr/>
        <p:txBody>
          <a:bodyPr/>
          <a:lstStyle/>
          <a:p>
            <a:fld id="{21BA1899-ABB0-45E4-838C-188C38F86A1A}" type="datetimeFigureOut">
              <a:rPr lang="en-BE" smtClean="0"/>
              <a:t>05/04/2023</a:t>
            </a:fld>
            <a:endParaRPr lang="en-BE"/>
          </a:p>
        </p:txBody>
      </p:sp>
      <p:sp>
        <p:nvSpPr>
          <p:cNvPr id="6" name="Footer Placeholder 5">
            <a:extLst>
              <a:ext uri="{FF2B5EF4-FFF2-40B4-BE49-F238E27FC236}">
                <a16:creationId xmlns:a16="http://schemas.microsoft.com/office/drawing/2014/main" id="{2F18D78D-81F1-DB90-3317-3FD062142E51}"/>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668F58AD-A2DF-7130-02BC-559586257FAF}"/>
              </a:ext>
            </a:extLst>
          </p:cNvPr>
          <p:cNvSpPr>
            <a:spLocks noGrp="1"/>
          </p:cNvSpPr>
          <p:nvPr>
            <p:ph type="sldNum" sz="quarter" idx="12"/>
          </p:nvPr>
        </p:nvSpPr>
        <p:spPr/>
        <p:txBody>
          <a:bodyPr/>
          <a:lstStyle/>
          <a:p>
            <a:fld id="{AB667999-7D23-46C6-9214-816DF7E2D513}" type="slidenum">
              <a:rPr lang="en-BE" smtClean="0"/>
              <a:t>‹#›</a:t>
            </a:fld>
            <a:endParaRPr lang="en-BE"/>
          </a:p>
        </p:txBody>
      </p:sp>
    </p:spTree>
    <p:extLst>
      <p:ext uri="{BB962C8B-B14F-4D97-AF65-F5344CB8AC3E}">
        <p14:creationId xmlns:p14="http://schemas.microsoft.com/office/powerpoint/2010/main" val="312203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E0FCBF-F13A-D897-DE3F-DACE48EB2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Cliquez pour modifier le style du titre principal</a:t>
            </a:r>
            <a:endParaRPr lang="en-BE"/>
          </a:p>
        </p:txBody>
      </p:sp>
      <p:sp>
        <p:nvSpPr>
          <p:cNvPr id="3" name="Text Placeholder 2">
            <a:extLst>
              <a:ext uri="{FF2B5EF4-FFF2-40B4-BE49-F238E27FC236}">
                <a16:creationId xmlns:a16="http://schemas.microsoft.com/office/drawing/2014/main" id="{490AC2D5-B38B-0E15-01B3-74BA74C654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Cliquez pour modifier les styles de texte du Master</a:t>
            </a:r>
          </a:p>
          <a:p>
            <a:pPr lvl="1"/>
            <a:r>
              <a:rPr lang="en-US"/>
              <a:t>Deuxième niveau</a:t>
            </a:r>
          </a:p>
          <a:p>
            <a:pPr lvl="2"/>
            <a:r>
              <a:rPr lang="en-US"/>
              <a:t>Troisième niveau</a:t>
            </a:r>
          </a:p>
          <a:p>
            <a:pPr lvl="3"/>
            <a:r>
              <a:rPr lang="en-US"/>
              <a:t>Quatrième niveau</a:t>
            </a:r>
          </a:p>
          <a:p>
            <a:pPr lvl="4"/>
            <a:r>
              <a:rPr lang="en-US"/>
              <a:t>Cinquième niveau</a:t>
            </a:r>
            <a:endParaRPr lang="en-BE"/>
          </a:p>
        </p:txBody>
      </p:sp>
      <p:sp>
        <p:nvSpPr>
          <p:cNvPr id="4" name="Date Placeholder 3">
            <a:extLst>
              <a:ext uri="{FF2B5EF4-FFF2-40B4-BE49-F238E27FC236}">
                <a16:creationId xmlns:a16="http://schemas.microsoft.com/office/drawing/2014/main" id="{ECDEC45F-C2A6-AF8E-6B5B-C48AA9A8DE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BA1899-ABB0-45E4-838C-188C38F86A1A}" type="datetimeFigureOut">
              <a:rPr lang="en-BE" smtClean="0"/>
              <a:t>05/04/2023</a:t>
            </a:fld>
            <a:endParaRPr lang="en-BE"/>
          </a:p>
        </p:txBody>
      </p:sp>
      <p:sp>
        <p:nvSpPr>
          <p:cNvPr id="5" name="Footer Placeholder 4">
            <a:extLst>
              <a:ext uri="{FF2B5EF4-FFF2-40B4-BE49-F238E27FC236}">
                <a16:creationId xmlns:a16="http://schemas.microsoft.com/office/drawing/2014/main" id="{28E0CC86-CA67-68FE-2BCA-225ADE6593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6EA93CF2-01A3-6E33-B209-B4CA7741AF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667999-7D23-46C6-9214-816DF7E2D513}" type="slidenum">
              <a:rPr lang="en-BE" smtClean="0"/>
              <a:t>‹#›</a:t>
            </a:fld>
            <a:endParaRPr lang="en-BE"/>
          </a:p>
        </p:txBody>
      </p:sp>
    </p:spTree>
    <p:extLst>
      <p:ext uri="{BB962C8B-B14F-4D97-AF65-F5344CB8AC3E}">
        <p14:creationId xmlns:p14="http://schemas.microsoft.com/office/powerpoint/2010/main" val="272824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1.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11.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4" name="TextBox 3">
            <a:extLst>
              <a:ext uri="{FF2B5EF4-FFF2-40B4-BE49-F238E27FC236}">
                <a16:creationId xmlns:a16="http://schemas.microsoft.com/office/drawing/2014/main" id="{F37399C2-BF67-9459-6D5B-82AB28390EE3}"/>
              </a:ext>
            </a:extLst>
          </p:cNvPr>
          <p:cNvSpPr txBox="1"/>
          <p:nvPr/>
        </p:nvSpPr>
        <p:spPr>
          <a:xfrm>
            <a:off x="851850" y="2124208"/>
            <a:ext cx="5140411" cy="1785104"/>
          </a:xfrm>
          <a:prstGeom prst="rect">
            <a:avLst/>
          </a:prstGeom>
          <a:noFill/>
        </p:spPr>
        <p:txBody>
          <a:bodyPr wrap="square" rtlCol="0">
            <a:spAutoFit/>
          </a:bodyPr>
          <a:lstStyle/>
          <a:p>
            <a:r>
              <a:rPr lang="en-CA" sz="5400" b="1" dirty="0" err="1">
                <a:solidFill>
                  <a:schemeClr val="accent4"/>
                </a:solidFill>
                <a:latin typeface="Garamond" panose="02020404030301010803" pitchFamily="18" charset="0"/>
              </a:rPr>
              <a:t>Clôture</a:t>
            </a:r>
            <a:r>
              <a:rPr lang="en-CA" sz="5400" b="1" dirty="0">
                <a:solidFill>
                  <a:schemeClr val="accent4"/>
                </a:solidFill>
                <a:latin typeface="Garamond" panose="02020404030301010803" pitchFamily="18" charset="0"/>
              </a:rPr>
              <a:t> du </a:t>
            </a:r>
            <a:r>
              <a:rPr lang="en-CA" sz="5400" b="1" dirty="0" err="1">
                <a:solidFill>
                  <a:schemeClr val="accent4"/>
                </a:solidFill>
                <a:latin typeface="Garamond" panose="02020404030301010803" pitchFamily="18" charset="0"/>
              </a:rPr>
              <a:t>cas</a:t>
            </a:r>
            <a:endParaRPr lang="en-CA" sz="5400" b="1" dirty="0">
              <a:solidFill>
                <a:schemeClr val="accent4"/>
              </a:solidFill>
              <a:latin typeface="Garamond" panose="02020404030301010803" pitchFamily="18" charset="0"/>
            </a:endParaRPr>
          </a:p>
          <a:p>
            <a:endParaRPr lang="en-CA" sz="2800" b="1" spc="300" dirty="0">
              <a:solidFill>
                <a:schemeClr val="accent4"/>
              </a:solidFill>
              <a:latin typeface="Garamond" panose="02020404030301010803" pitchFamily="18" charset="0"/>
            </a:endParaRPr>
          </a:p>
          <a:p>
            <a:r>
              <a:rPr lang="en-CA" sz="2800" b="1" spc="300" dirty="0">
                <a:solidFill>
                  <a:schemeClr val="accent4"/>
                </a:solidFill>
                <a:latin typeface="Garamond" panose="02020404030301010803" pitchFamily="18" charset="0"/>
              </a:rPr>
              <a:t>NIVEAU 1 MODULE 11</a:t>
            </a:r>
          </a:p>
        </p:txBody>
      </p:sp>
      <p:pic>
        <p:nvPicPr>
          <p:cNvPr id="5" name="Picture 4" descr="Logo&#10;&#10;Description automatically generated">
            <a:extLst>
              <a:ext uri="{FF2B5EF4-FFF2-40B4-BE49-F238E27FC236}">
                <a16:creationId xmlns:a16="http://schemas.microsoft.com/office/drawing/2014/main" id="{FBB782F1-EE04-6D9B-8814-64D2C50725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3079" y="4449460"/>
            <a:ext cx="2405008" cy="923462"/>
          </a:xfrm>
          <a:prstGeom prst="rect">
            <a:avLst/>
          </a:prstGeom>
        </p:spPr>
      </p:pic>
      <p:pic>
        <p:nvPicPr>
          <p:cNvPr id="6" name="Picture 5" descr="Text&#10;&#10;Description automatically generated">
            <a:extLst>
              <a:ext uri="{FF2B5EF4-FFF2-40B4-BE49-F238E27FC236}">
                <a16:creationId xmlns:a16="http://schemas.microsoft.com/office/drawing/2014/main" id="{05521F1F-0DDE-68F2-2CB3-B40C6D0648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892" y="4551101"/>
            <a:ext cx="2405009" cy="685884"/>
          </a:xfrm>
          <a:prstGeom prst="rect">
            <a:avLst/>
          </a:prstGeom>
        </p:spPr>
      </p:pic>
      <p:sp>
        <p:nvSpPr>
          <p:cNvPr id="7" name="Hexagon 6">
            <a:extLst>
              <a:ext uri="{FF2B5EF4-FFF2-40B4-BE49-F238E27FC236}">
                <a16:creationId xmlns:a16="http://schemas.microsoft.com/office/drawing/2014/main" id="{B0462DF5-6E31-F20C-DA06-2F3262D77E88}"/>
              </a:ext>
            </a:extLst>
          </p:cNvPr>
          <p:cNvSpPr/>
          <p:nvPr/>
        </p:nvSpPr>
        <p:spPr>
          <a:xfrm rot="1782986">
            <a:off x="6571009" y="1549359"/>
            <a:ext cx="4536237" cy="3910539"/>
          </a:xfrm>
          <a:prstGeom prst="hexagon">
            <a:avLst>
              <a:gd name="adj" fmla="val 28965"/>
              <a:gd name="vf" fmla="val 1154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p>
        </p:txBody>
      </p:sp>
      <p:pic>
        <p:nvPicPr>
          <p:cNvPr id="3" name="Graphic 2" descr="Lock with solid fill">
            <a:extLst>
              <a:ext uri="{FF2B5EF4-FFF2-40B4-BE49-F238E27FC236}">
                <a16:creationId xmlns:a16="http://schemas.microsoft.com/office/drawing/2014/main" id="{E9970ADC-540E-B466-E8A4-74C3B90213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52717" y="1875431"/>
            <a:ext cx="2958854" cy="29588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Travail en binôme</a:t>
            </a:r>
            <a:endParaRPr lang="en-B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4D93D22D-FB97-0F71-EDA9-70C82D549C62}"/>
              </a:ext>
            </a:extLst>
          </p:cNvPr>
          <p:cNvSpPr/>
          <p:nvPr/>
        </p:nvSpPr>
        <p:spPr>
          <a:xfrm>
            <a:off x="5320203" y="1567484"/>
            <a:ext cx="5754114"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800" b="1" dirty="0">
                <a:solidFill>
                  <a:schemeClr val="tx1"/>
                </a:solidFill>
                <a:latin typeface="Arial" panose="020B0604020202020204" pitchFamily="34" charset="0"/>
                <a:ea typeface="Calibri" panose="020F0502020204030204" pitchFamily="34" charset="0"/>
                <a:cs typeface="Arial" panose="020B0604020202020204" pitchFamily="34" charset="0"/>
              </a:rPr>
              <a:t>Quelles sont les raisons pour lesquelles le </a:t>
            </a:r>
            <a:r>
              <a:rPr lang="en-GB" sz="4800" b="1" dirty="0" err="1">
                <a:solidFill>
                  <a:schemeClr val="tx1"/>
                </a:solidFill>
                <a:latin typeface="Arial" panose="020B0604020202020204" pitchFamily="34" charset="0"/>
                <a:ea typeface="Calibri" panose="020F0502020204030204" pitchFamily="34" charset="0"/>
                <a:cs typeface="Arial" panose="020B0604020202020204" pitchFamily="34" charset="0"/>
              </a:rPr>
              <a:t>cas</a:t>
            </a:r>
            <a:r>
              <a:rPr lang="en-GB" sz="4800" b="1" dirty="0">
                <a:solidFill>
                  <a:schemeClr val="tx1"/>
                </a:solidFill>
                <a:latin typeface="Arial" panose="020B0604020202020204" pitchFamily="34" charset="0"/>
                <a:ea typeface="Calibri" panose="020F0502020204030204" pitchFamily="34" charset="0"/>
                <a:cs typeface="Arial" panose="020B0604020202020204" pitchFamily="34" charset="0"/>
              </a:rPr>
              <a:t> d'un enfant doit </a:t>
            </a:r>
            <a:r>
              <a:rPr lang="en-GB" sz="4800" b="1" dirty="0" err="1">
                <a:solidFill>
                  <a:schemeClr val="tx1"/>
                </a:solidFill>
                <a:latin typeface="Arial" panose="020B0604020202020204" pitchFamily="34" charset="0"/>
                <a:ea typeface="Calibri" panose="020F0502020204030204" pitchFamily="34" charset="0"/>
                <a:cs typeface="Arial" panose="020B0604020202020204" pitchFamily="34" charset="0"/>
              </a:rPr>
              <a:t>être</a:t>
            </a:r>
            <a:r>
              <a:rPr lang="en-GB" sz="4800" b="1" dirty="0">
                <a:solidFill>
                  <a:schemeClr val="tx1"/>
                </a:solidFill>
                <a:latin typeface="Arial" panose="020B0604020202020204" pitchFamily="34" charset="0"/>
                <a:ea typeface="Calibri" panose="020F0502020204030204" pitchFamily="34" charset="0"/>
                <a:cs typeface="Arial" panose="020B0604020202020204" pitchFamily="34" charset="0"/>
              </a:rPr>
              <a:t> clôturé ? </a:t>
            </a:r>
            <a:endParaRPr lang="en-BE" sz="4800" b="1" dirty="0">
              <a:solidFill>
                <a:schemeClr val="tx1"/>
              </a:solidFill>
              <a:latin typeface="Arial" panose="020B0604020202020204" pitchFamily="34" charset="0"/>
              <a:ea typeface="Calibri" panose="020F050202020403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910670E7-995B-F91D-E8F8-61F87F0CBEB9}"/>
              </a:ext>
            </a:extLst>
          </p:cNvPr>
          <p:cNvGrpSpPr/>
          <p:nvPr/>
        </p:nvGrpSpPr>
        <p:grpSpPr>
          <a:xfrm>
            <a:off x="1117683" y="2194390"/>
            <a:ext cx="3415887" cy="2678824"/>
            <a:chOff x="1117683" y="2194390"/>
            <a:chExt cx="3415887" cy="2678824"/>
          </a:xfrm>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6BFB9125-98BA-22C3-7AF6-8F7A0A406C7D}"/>
              </a:ext>
            </a:extLst>
          </p:cNvPr>
          <p:cNvGrpSpPr/>
          <p:nvPr/>
        </p:nvGrpSpPr>
        <p:grpSpPr>
          <a:xfrm>
            <a:off x="10288771" y="303551"/>
            <a:ext cx="1587872" cy="1368854"/>
            <a:chOff x="10288771" y="303551"/>
            <a:chExt cx="1587872" cy="1368854"/>
          </a:xfrm>
        </p:grpSpPr>
        <p:sp>
          <p:nvSpPr>
            <p:cNvPr id="3" name="Google Shape;501;p15">
              <a:extLst>
                <a:ext uri="{FF2B5EF4-FFF2-40B4-BE49-F238E27FC236}">
                  <a16:creationId xmlns:a16="http://schemas.microsoft.com/office/drawing/2014/main" id="{320E4AE3-E1E6-B70E-7FE1-C4FAA8532212}"/>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5" name="Google Shape;502;p15">
              <a:extLst>
                <a:ext uri="{FF2B5EF4-FFF2-40B4-BE49-F238E27FC236}">
                  <a16:creationId xmlns:a16="http://schemas.microsoft.com/office/drawing/2014/main" id="{FC0466E3-9733-BB09-292B-8127C4C8188E}"/>
                </a:ext>
              </a:extLst>
            </p:cNvPr>
            <p:cNvGrpSpPr/>
            <p:nvPr/>
          </p:nvGrpSpPr>
          <p:grpSpPr>
            <a:xfrm>
              <a:off x="10681558" y="728782"/>
              <a:ext cx="562136" cy="634675"/>
              <a:chOff x="760175" y="830142"/>
              <a:chExt cx="867619" cy="979579"/>
            </a:xfrm>
          </p:grpSpPr>
          <p:sp>
            <p:nvSpPr>
              <p:cNvPr id="6" name="Google Shape;503;p15">
                <a:extLst>
                  <a:ext uri="{FF2B5EF4-FFF2-40B4-BE49-F238E27FC236}">
                    <a16:creationId xmlns:a16="http://schemas.microsoft.com/office/drawing/2014/main" id="{35D1971D-7468-D487-E019-34A31679EBFA}"/>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186</a:t>
                </a:r>
                <a:endParaRPr dirty="0">
                  <a:latin typeface="Arial" panose="020B0604020202020204" pitchFamily="34" charset="0"/>
                  <a:cs typeface="Arial" panose="020B0604020202020204" pitchFamily="34" charset="0"/>
                </a:endParaRPr>
              </a:p>
            </p:txBody>
          </p:sp>
          <p:sp>
            <p:nvSpPr>
              <p:cNvPr id="11" name="Google Shape;504;p15">
                <a:extLst>
                  <a:ext uri="{FF2B5EF4-FFF2-40B4-BE49-F238E27FC236}">
                    <a16:creationId xmlns:a16="http://schemas.microsoft.com/office/drawing/2014/main" id="{0D0BA9B2-FD9A-2523-6EE4-829C9C768DD7}"/>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2" name="Google Shape;505;p15">
              <a:extLst>
                <a:ext uri="{FF2B5EF4-FFF2-40B4-BE49-F238E27FC236}">
                  <a16:creationId xmlns:a16="http://schemas.microsoft.com/office/drawing/2014/main" id="{1AF4BBD5-8C19-DB82-2655-03FF78EA3D6A}"/>
                </a:ext>
              </a:extLst>
            </p:cNvPr>
            <p:cNvGrpSpPr/>
            <p:nvPr/>
          </p:nvGrpSpPr>
          <p:grpSpPr>
            <a:xfrm>
              <a:off x="11353800" y="728782"/>
              <a:ext cx="182192" cy="634674"/>
              <a:chOff x="2121762" y="2323619"/>
              <a:chExt cx="200378" cy="825210"/>
            </a:xfrm>
          </p:grpSpPr>
          <p:sp>
            <p:nvSpPr>
              <p:cNvPr id="13" name="Google Shape;506;p15">
                <a:extLst>
                  <a:ext uri="{FF2B5EF4-FFF2-40B4-BE49-F238E27FC236}">
                    <a16:creationId xmlns:a16="http://schemas.microsoft.com/office/drawing/2014/main" id="{2BC654D1-E964-3C68-6B9B-F7453AA0998E}"/>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14" name="Google Shape;507;p15">
                <a:extLst>
                  <a:ext uri="{FF2B5EF4-FFF2-40B4-BE49-F238E27FC236}">
                    <a16:creationId xmlns:a16="http://schemas.microsoft.com/office/drawing/2014/main" id="{D7C9C256-3A36-13E4-2D59-9F5F639A0CDB}"/>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3246732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13"/>
          <p:cNvSpPr txBox="1">
            <a:spLocks noGrp="1"/>
          </p:cNvSpPr>
          <p:nvPr>
            <p:ph type="title"/>
          </p:nvPr>
        </p:nvSpPr>
        <p:spPr>
          <a:xfrm>
            <a:off x="838200" y="120516"/>
            <a:ext cx="10841182" cy="868968"/>
          </a:xfrm>
        </p:spPr>
        <p:txBody>
          <a:bodyPr>
            <a:normAutofit fontScale="90000"/>
          </a:bodyPr>
          <a:lstStyle/>
          <a:p>
            <a:r>
              <a:rPr lang="en-US" dirty="0"/>
              <a:t>Quand l'aide à la gestion des </a:t>
            </a:r>
            <a:r>
              <a:rPr lang="en-US" dirty="0" err="1"/>
              <a:t>cas</a:t>
            </a:r>
            <a:r>
              <a:rPr lang="en-US" dirty="0"/>
              <a:t> n'est-elle plus nécessaire ?</a:t>
            </a:r>
          </a:p>
        </p:txBody>
      </p:sp>
      <p:sp>
        <p:nvSpPr>
          <p:cNvPr id="8" name="TextBox 7">
            <a:extLst>
              <a:ext uri="{FF2B5EF4-FFF2-40B4-BE49-F238E27FC236}">
                <a16:creationId xmlns:a16="http://schemas.microsoft.com/office/drawing/2014/main" id="{D9D17F74-F75F-FABB-3BDF-310BA04C020C}"/>
              </a:ext>
            </a:extLst>
          </p:cNvPr>
          <p:cNvSpPr txBox="1"/>
          <p:nvPr/>
        </p:nvSpPr>
        <p:spPr>
          <a:xfrm>
            <a:off x="1025978" y="4244653"/>
            <a:ext cx="2936421" cy="1385700"/>
          </a:xfrm>
          <a:prstGeom prst="rect">
            <a:avLst/>
          </a:prstGeom>
          <a:noFill/>
        </p:spPr>
        <p:txBody>
          <a:bodyPr wrap="square">
            <a:spAutoFit/>
          </a:bodyPr>
          <a:lstStyle/>
          <a:p>
            <a:pPr marL="0" marR="0" lvl="1" algn="ctr">
              <a:lnSpc>
                <a:spcPct val="107000"/>
              </a:lnSpc>
              <a:spcBef>
                <a:spcPts val="0"/>
              </a:spcBef>
              <a:spcAft>
                <a:spcPts val="0"/>
              </a:spcAft>
              <a:buClr>
                <a:schemeClr val="dk1"/>
              </a:buClr>
              <a:buSzPts val="2800"/>
            </a:pPr>
            <a:r>
              <a:rPr lang="en-GB" sz="2000" dirty="0">
                <a:solidFill>
                  <a:schemeClr val="dk1"/>
                </a:solidFill>
                <a:latin typeface="Arial" panose="020B0604020202020204" pitchFamily="34" charset="0"/>
                <a:cs typeface="Arial" panose="020B0604020202020204" pitchFamily="34" charset="0"/>
                <a:sym typeface="Arial"/>
              </a:rPr>
              <a:t>Les objectifs de l'enfant et de la famille, tels que définis dans le plan d'action, ont été atteints.</a:t>
            </a:r>
            <a:endParaRPr lang="en-GB" sz="2000" dirty="0">
              <a:solidFill>
                <a:schemeClr val="dk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800CFBBD-B260-3284-6424-768092B3F5C3}"/>
              </a:ext>
            </a:extLst>
          </p:cNvPr>
          <p:cNvSpPr txBox="1"/>
          <p:nvPr/>
        </p:nvSpPr>
        <p:spPr>
          <a:xfrm>
            <a:off x="4074918" y="2572149"/>
            <a:ext cx="526472" cy="938719"/>
          </a:xfrm>
          <a:prstGeom prst="rect">
            <a:avLst/>
          </a:prstGeom>
          <a:noFill/>
        </p:spPr>
        <p:txBody>
          <a:bodyPr wrap="square" rtlCol="0">
            <a:spAutoFit/>
          </a:bodyPr>
          <a:lstStyle/>
          <a:p>
            <a:pPr algn="ctr"/>
            <a:r>
              <a:rPr lang="en-GB" sz="5500" b="1" dirty="0">
                <a:solidFill>
                  <a:schemeClr val="accent4"/>
                </a:solidFill>
                <a:latin typeface="Arial" panose="020B0604020202020204" pitchFamily="34" charset="0"/>
                <a:cs typeface="Arial" panose="020B0604020202020204" pitchFamily="34" charset="0"/>
              </a:rPr>
              <a:t>+</a:t>
            </a:r>
            <a:endParaRPr lang="en-BE" sz="5500" b="1" dirty="0">
              <a:solidFill>
                <a:schemeClr val="accent4"/>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016E485D-E677-4B13-9177-602A82A3B26F}"/>
              </a:ext>
            </a:extLst>
          </p:cNvPr>
          <p:cNvGrpSpPr/>
          <p:nvPr/>
        </p:nvGrpSpPr>
        <p:grpSpPr>
          <a:xfrm>
            <a:off x="5285575" y="2059969"/>
            <a:ext cx="1942885" cy="1735961"/>
            <a:chOff x="4416926" y="1952645"/>
            <a:chExt cx="1178615" cy="1015047"/>
          </a:xfrm>
        </p:grpSpPr>
        <p:sp>
          <p:nvSpPr>
            <p:cNvPr id="12" name="Rectangle: Rounded Corners 11">
              <a:extLst>
                <a:ext uri="{FF2B5EF4-FFF2-40B4-BE49-F238E27FC236}">
                  <a16:creationId xmlns:a16="http://schemas.microsoft.com/office/drawing/2014/main" id="{51921E75-9DE7-546E-7E4D-63CCDE9DFD26}"/>
                </a:ext>
              </a:extLst>
            </p:cNvPr>
            <p:cNvSpPr/>
            <p:nvPr/>
          </p:nvSpPr>
          <p:spPr>
            <a:xfrm rot="20570022">
              <a:off x="4447704" y="2313235"/>
              <a:ext cx="155800" cy="50995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82C670CE-F1B6-A837-BD52-06F473D0D8B3}"/>
                </a:ext>
              </a:extLst>
            </p:cNvPr>
            <p:cNvSpPr/>
            <p:nvPr/>
          </p:nvSpPr>
          <p:spPr>
            <a:xfrm rot="734835">
              <a:off x="4416926" y="2065608"/>
              <a:ext cx="152465" cy="38589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a16="http://schemas.microsoft.com/office/drawing/2014/main" id="{695ADEB8-C2AD-4610-C0ED-DD3851A70896}"/>
                </a:ext>
              </a:extLst>
            </p:cNvPr>
            <p:cNvSpPr/>
            <p:nvPr/>
          </p:nvSpPr>
          <p:spPr>
            <a:xfrm rot="21032989">
              <a:off x="4615614" y="2373582"/>
              <a:ext cx="149730" cy="35863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15" name="Flowchart: Manual Input 14">
              <a:extLst>
                <a:ext uri="{FF2B5EF4-FFF2-40B4-BE49-F238E27FC236}">
                  <a16:creationId xmlns:a16="http://schemas.microsoft.com/office/drawing/2014/main" id="{80127F5C-DDB7-043A-F2FF-D702F0EB179E}"/>
                </a:ext>
              </a:extLst>
            </p:cNvPr>
            <p:cNvSpPr/>
            <p:nvPr/>
          </p:nvSpPr>
          <p:spPr>
            <a:xfrm rot="4370022" flipH="1">
              <a:off x="4566067" y="2612552"/>
              <a:ext cx="197560" cy="305529"/>
            </a:xfrm>
            <a:prstGeom prst="flowChartManualIn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16" name="Rectangle: Rounded Corners 15">
              <a:extLst>
                <a:ext uri="{FF2B5EF4-FFF2-40B4-BE49-F238E27FC236}">
                  <a16:creationId xmlns:a16="http://schemas.microsoft.com/office/drawing/2014/main" id="{B1D34C3F-8FD0-7E15-91D6-C05E79FFA9D7}"/>
                </a:ext>
              </a:extLst>
            </p:cNvPr>
            <p:cNvSpPr/>
            <p:nvPr/>
          </p:nvSpPr>
          <p:spPr>
            <a:xfrm rot="1076057" flipH="1">
              <a:off x="5400700" y="2349090"/>
              <a:ext cx="161053" cy="50995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a16="http://schemas.microsoft.com/office/drawing/2014/main" id="{A9E3AA02-B74F-9C92-BB5E-52B6ADB926F2}"/>
                </a:ext>
              </a:extLst>
            </p:cNvPr>
            <p:cNvSpPr/>
            <p:nvPr/>
          </p:nvSpPr>
          <p:spPr>
            <a:xfrm rot="20911244" flipH="1">
              <a:off x="5437935" y="2101053"/>
              <a:ext cx="157606" cy="39828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18" name="Rectangle: Rounded Corners 17">
              <a:extLst>
                <a:ext uri="{FF2B5EF4-FFF2-40B4-BE49-F238E27FC236}">
                  <a16:creationId xmlns:a16="http://schemas.microsoft.com/office/drawing/2014/main" id="{FB9D4A09-8F52-F6EE-F20A-F19CE2766CAC}"/>
                </a:ext>
              </a:extLst>
            </p:cNvPr>
            <p:cNvSpPr/>
            <p:nvPr/>
          </p:nvSpPr>
          <p:spPr>
            <a:xfrm rot="613090" flipH="1">
              <a:off x="5233983" y="2403167"/>
              <a:ext cx="154779" cy="35863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19" name="Flowchart: Manual Input 18">
              <a:extLst>
                <a:ext uri="{FF2B5EF4-FFF2-40B4-BE49-F238E27FC236}">
                  <a16:creationId xmlns:a16="http://schemas.microsoft.com/office/drawing/2014/main" id="{BD6BBDD4-C804-84FF-E756-95771CCF5B91}"/>
                </a:ext>
              </a:extLst>
            </p:cNvPr>
            <p:cNvSpPr/>
            <p:nvPr/>
          </p:nvSpPr>
          <p:spPr>
            <a:xfrm rot="17276057">
              <a:off x="5238172" y="2640595"/>
              <a:ext cx="197560" cy="315831"/>
            </a:xfrm>
            <a:prstGeom prst="flowChartManualIn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20" name="Round Same Side Corner Rectangle 21">
              <a:extLst>
                <a:ext uri="{FF2B5EF4-FFF2-40B4-BE49-F238E27FC236}">
                  <a16:creationId xmlns:a16="http://schemas.microsoft.com/office/drawing/2014/main" id="{DE7B64F9-7AAE-CA55-AC01-7B47B36D72B7}"/>
                </a:ext>
              </a:extLst>
            </p:cNvPr>
            <p:cNvSpPr/>
            <p:nvPr/>
          </p:nvSpPr>
          <p:spPr>
            <a:xfrm>
              <a:off x="4880503" y="2250894"/>
              <a:ext cx="251673" cy="267545"/>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1" name="Oval 20">
              <a:extLst>
                <a:ext uri="{FF2B5EF4-FFF2-40B4-BE49-F238E27FC236}">
                  <a16:creationId xmlns:a16="http://schemas.microsoft.com/office/drawing/2014/main" id="{4788E22E-6CCB-CEB9-80CC-F4E6910D9FAA}"/>
                </a:ext>
              </a:extLst>
            </p:cNvPr>
            <p:cNvSpPr/>
            <p:nvPr/>
          </p:nvSpPr>
          <p:spPr>
            <a:xfrm>
              <a:off x="4878636" y="1952645"/>
              <a:ext cx="254533" cy="2545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CD58700E-C1A5-7E61-555D-4C4E9D06D1E0}"/>
                </a:ext>
              </a:extLst>
            </p:cNvPr>
            <p:cNvSpPr/>
            <p:nvPr/>
          </p:nvSpPr>
          <p:spPr>
            <a:xfrm>
              <a:off x="4538838" y="2765316"/>
              <a:ext cx="241922" cy="202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A197F7E3-BE09-30F2-AC96-23DD5440819F}"/>
                </a:ext>
              </a:extLst>
            </p:cNvPr>
            <p:cNvSpPr/>
            <p:nvPr/>
          </p:nvSpPr>
          <p:spPr>
            <a:xfrm>
              <a:off x="5217172" y="2765316"/>
              <a:ext cx="241922" cy="202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grpSp>
      <p:sp>
        <p:nvSpPr>
          <p:cNvPr id="29" name="TextBox 28">
            <a:extLst>
              <a:ext uri="{FF2B5EF4-FFF2-40B4-BE49-F238E27FC236}">
                <a16:creationId xmlns:a16="http://schemas.microsoft.com/office/drawing/2014/main" id="{2FED4B10-DC86-2DFD-6FD9-07ECFB6EA2A6}"/>
              </a:ext>
            </a:extLst>
          </p:cNvPr>
          <p:cNvSpPr txBox="1"/>
          <p:nvPr/>
        </p:nvSpPr>
        <p:spPr>
          <a:xfrm>
            <a:off x="8993636" y="1227647"/>
            <a:ext cx="1393181" cy="3170099"/>
          </a:xfrm>
          <a:prstGeom prst="rect">
            <a:avLst/>
          </a:prstGeom>
          <a:noFill/>
        </p:spPr>
        <p:txBody>
          <a:bodyPr wrap="square">
            <a:spAutoFit/>
          </a:bodyPr>
          <a:lstStyle/>
          <a:p>
            <a:pPr algn="ctr"/>
            <a:r>
              <a:rPr lang="en-CA" sz="20000" b="1" dirty="0">
                <a:solidFill>
                  <a:schemeClr val="accent4"/>
                </a:solidFill>
                <a:latin typeface="Britannic Bold" panose="020B0903060703020204" pitchFamily="34" charset="0"/>
                <a:cs typeface="Arial" panose="020B0604020202020204" pitchFamily="34" charset="0"/>
              </a:rPr>
              <a:t>!</a:t>
            </a:r>
            <a:endParaRPr lang="en-CA" sz="20000" dirty="0">
              <a:solidFill>
                <a:schemeClr val="accent4"/>
              </a:solidFill>
              <a:latin typeface="Britannic Bold" panose="020B0903060703020204" pitchFamily="34" charset="0"/>
              <a:cs typeface="Arial" panose="020B0604020202020204" pitchFamily="34" charset="0"/>
            </a:endParaRPr>
          </a:p>
        </p:txBody>
      </p:sp>
      <p:pic>
        <p:nvPicPr>
          <p:cNvPr id="27" name="Graphic 26" descr="Close with solid fill">
            <a:extLst>
              <a:ext uri="{FF2B5EF4-FFF2-40B4-BE49-F238E27FC236}">
                <a16:creationId xmlns:a16="http://schemas.microsoft.com/office/drawing/2014/main" id="{88514087-EE68-83CF-03C1-2D3D6F8EE4D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93636" y="2125448"/>
            <a:ext cx="1441824" cy="1441824"/>
          </a:xfrm>
          <a:prstGeom prst="rect">
            <a:avLst/>
          </a:prstGeom>
        </p:spPr>
      </p:pic>
      <p:sp>
        <p:nvSpPr>
          <p:cNvPr id="30" name="TextBox 29">
            <a:extLst>
              <a:ext uri="{FF2B5EF4-FFF2-40B4-BE49-F238E27FC236}">
                <a16:creationId xmlns:a16="http://schemas.microsoft.com/office/drawing/2014/main" id="{3BE56AA2-A455-78B9-5A08-53C997800015}"/>
              </a:ext>
            </a:extLst>
          </p:cNvPr>
          <p:cNvSpPr txBox="1"/>
          <p:nvPr/>
        </p:nvSpPr>
        <p:spPr>
          <a:xfrm>
            <a:off x="7959757" y="2572148"/>
            <a:ext cx="526472" cy="938719"/>
          </a:xfrm>
          <a:prstGeom prst="rect">
            <a:avLst/>
          </a:prstGeom>
          <a:noFill/>
        </p:spPr>
        <p:txBody>
          <a:bodyPr wrap="square" rtlCol="0">
            <a:spAutoFit/>
          </a:bodyPr>
          <a:lstStyle/>
          <a:p>
            <a:pPr algn="ctr"/>
            <a:r>
              <a:rPr lang="en-GB" sz="5500" b="1" dirty="0">
                <a:solidFill>
                  <a:schemeClr val="accent4"/>
                </a:solidFill>
                <a:latin typeface="Arial" panose="020B0604020202020204" pitchFamily="34" charset="0"/>
                <a:cs typeface="Arial" panose="020B0604020202020204" pitchFamily="34" charset="0"/>
              </a:rPr>
              <a:t>+</a:t>
            </a:r>
            <a:endParaRPr lang="en-BE" sz="5500" b="1" dirty="0">
              <a:solidFill>
                <a:schemeClr val="accent4"/>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2D278318-F2C6-7F40-D7DA-2FEB10E97D63}"/>
              </a:ext>
            </a:extLst>
          </p:cNvPr>
          <p:cNvGrpSpPr/>
          <p:nvPr/>
        </p:nvGrpSpPr>
        <p:grpSpPr>
          <a:xfrm>
            <a:off x="1630291" y="2247819"/>
            <a:ext cx="1246129" cy="1605030"/>
            <a:chOff x="1127532" y="1920800"/>
            <a:chExt cx="2797877" cy="3603699"/>
          </a:xfrm>
        </p:grpSpPr>
        <p:sp>
          <p:nvSpPr>
            <p:cNvPr id="3" name="Google Shape;315;p4">
              <a:extLst>
                <a:ext uri="{FF2B5EF4-FFF2-40B4-BE49-F238E27FC236}">
                  <a16:creationId xmlns:a16="http://schemas.microsoft.com/office/drawing/2014/main" id="{3BD5199B-798F-FD22-E922-40DB49938AC0}"/>
                </a:ext>
              </a:extLst>
            </p:cNvPr>
            <p:cNvSpPr/>
            <p:nvPr/>
          </p:nvSpPr>
          <p:spPr>
            <a:xfrm>
              <a:off x="1849568" y="1920800"/>
              <a:ext cx="1313054" cy="1313054"/>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 name="Google Shape;317;p4">
              <a:extLst>
                <a:ext uri="{FF2B5EF4-FFF2-40B4-BE49-F238E27FC236}">
                  <a16:creationId xmlns:a16="http://schemas.microsoft.com/office/drawing/2014/main" id="{AEEE836E-6A41-D424-D25C-91A3DF92EFD0}"/>
                </a:ext>
              </a:extLst>
            </p:cNvPr>
            <p:cNvSpPr/>
            <p:nvPr/>
          </p:nvSpPr>
          <p:spPr>
            <a:xfrm>
              <a:off x="1885626" y="3490604"/>
              <a:ext cx="1242068" cy="2033895"/>
            </a:xfrm>
            <a:prstGeom prst="round2SameRect">
              <a:avLst>
                <a:gd name="adj1" fmla="val 50000"/>
                <a:gd name="adj2" fmla="val 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 name="Group 4">
              <a:extLst>
                <a:ext uri="{FF2B5EF4-FFF2-40B4-BE49-F238E27FC236}">
                  <a16:creationId xmlns:a16="http://schemas.microsoft.com/office/drawing/2014/main" id="{269AFF31-472E-EFA7-BB5C-0F6F86EEF748}"/>
                </a:ext>
              </a:extLst>
            </p:cNvPr>
            <p:cNvGrpSpPr/>
            <p:nvPr/>
          </p:nvGrpSpPr>
          <p:grpSpPr>
            <a:xfrm>
              <a:off x="2875260" y="2947302"/>
              <a:ext cx="776409" cy="932773"/>
              <a:chOff x="2875260" y="2947302"/>
              <a:chExt cx="776409" cy="932773"/>
            </a:xfrm>
          </p:grpSpPr>
          <p:sp>
            <p:nvSpPr>
              <p:cNvPr id="32" name="Rectangle: Rounded Corners 31">
                <a:extLst>
                  <a:ext uri="{FF2B5EF4-FFF2-40B4-BE49-F238E27FC236}">
                    <a16:creationId xmlns:a16="http://schemas.microsoft.com/office/drawing/2014/main" id="{DAC09B61-4FD8-F88D-2146-679F50B2A767}"/>
                  </a:ext>
                </a:extLst>
              </p:cNvPr>
              <p:cNvSpPr/>
              <p:nvPr/>
            </p:nvSpPr>
            <p:spPr>
              <a:xfrm rot="18900000">
                <a:off x="2875260" y="3496252"/>
                <a:ext cx="598563" cy="3838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Rectangle: Rounded Corners 32">
                <a:extLst>
                  <a:ext uri="{FF2B5EF4-FFF2-40B4-BE49-F238E27FC236}">
                    <a16:creationId xmlns:a16="http://schemas.microsoft.com/office/drawing/2014/main" id="{E979FBCD-0CE7-822C-C2B7-07252B73FDD7}"/>
                  </a:ext>
                </a:extLst>
              </p:cNvPr>
              <p:cNvSpPr/>
              <p:nvPr/>
            </p:nvSpPr>
            <p:spPr>
              <a:xfrm rot="17851751">
                <a:off x="3117590" y="3103875"/>
                <a:ext cx="690652" cy="37750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2B5E7CA3-3704-2C61-C8EB-56F456EEBD0B}"/>
                </a:ext>
              </a:extLst>
            </p:cNvPr>
            <p:cNvGrpSpPr/>
            <p:nvPr/>
          </p:nvGrpSpPr>
          <p:grpSpPr>
            <a:xfrm flipH="1">
              <a:off x="1404995" y="3002738"/>
              <a:ext cx="747153" cy="937015"/>
              <a:chOff x="2857690" y="2936971"/>
              <a:chExt cx="791273" cy="937015"/>
            </a:xfrm>
          </p:grpSpPr>
          <p:sp>
            <p:nvSpPr>
              <p:cNvPr id="28" name="Rectangle: Rounded Corners 27">
                <a:extLst>
                  <a:ext uri="{FF2B5EF4-FFF2-40B4-BE49-F238E27FC236}">
                    <a16:creationId xmlns:a16="http://schemas.microsoft.com/office/drawing/2014/main" id="{21C72125-CC02-EC09-B955-371CE9A47130}"/>
                  </a:ext>
                </a:extLst>
              </p:cNvPr>
              <p:cNvSpPr/>
              <p:nvPr/>
            </p:nvSpPr>
            <p:spPr>
              <a:xfrm rot="18900000">
                <a:off x="2857690" y="3498000"/>
                <a:ext cx="598562" cy="37598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Rectangle: Rounded Corners 30">
                <a:extLst>
                  <a:ext uri="{FF2B5EF4-FFF2-40B4-BE49-F238E27FC236}">
                    <a16:creationId xmlns:a16="http://schemas.microsoft.com/office/drawing/2014/main" id="{B8DD0DB2-3B2E-047F-9468-6B29EF7C0C63}"/>
                  </a:ext>
                </a:extLst>
              </p:cNvPr>
              <p:cNvSpPr/>
              <p:nvPr/>
            </p:nvSpPr>
            <p:spPr>
              <a:xfrm rot="17851751">
                <a:off x="3109409" y="3099019"/>
                <a:ext cx="701602" cy="37750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5" name="Google Shape;315;p4">
              <a:extLst>
                <a:ext uri="{FF2B5EF4-FFF2-40B4-BE49-F238E27FC236}">
                  <a16:creationId xmlns:a16="http://schemas.microsoft.com/office/drawing/2014/main" id="{5E298767-2521-AAAD-A551-BF27F60E9193}"/>
                </a:ext>
              </a:extLst>
            </p:cNvPr>
            <p:cNvSpPr/>
            <p:nvPr/>
          </p:nvSpPr>
          <p:spPr>
            <a:xfrm>
              <a:off x="3546226" y="2549766"/>
              <a:ext cx="379183" cy="379183"/>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6" name="Google Shape;315;p4">
              <a:extLst>
                <a:ext uri="{FF2B5EF4-FFF2-40B4-BE49-F238E27FC236}">
                  <a16:creationId xmlns:a16="http://schemas.microsoft.com/office/drawing/2014/main" id="{F825BFDB-6DA3-8514-3D22-58988C6BEF63}"/>
                </a:ext>
              </a:extLst>
            </p:cNvPr>
            <p:cNvSpPr/>
            <p:nvPr/>
          </p:nvSpPr>
          <p:spPr>
            <a:xfrm>
              <a:off x="1127532" y="2580897"/>
              <a:ext cx="379183" cy="379183"/>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nvGrpSpPr>
          <p:cNvPr id="35" name="Google Shape;345;p7">
            <a:extLst>
              <a:ext uri="{FF2B5EF4-FFF2-40B4-BE49-F238E27FC236}">
                <a16:creationId xmlns:a16="http://schemas.microsoft.com/office/drawing/2014/main" id="{9551CD5E-0710-830D-5766-463656691DC1}"/>
              </a:ext>
            </a:extLst>
          </p:cNvPr>
          <p:cNvGrpSpPr/>
          <p:nvPr/>
        </p:nvGrpSpPr>
        <p:grpSpPr>
          <a:xfrm>
            <a:off x="2791979" y="2020055"/>
            <a:ext cx="660007" cy="698268"/>
            <a:chOff x="243840" y="1676400"/>
            <a:chExt cx="701040" cy="741680"/>
          </a:xfrm>
        </p:grpSpPr>
        <p:sp>
          <p:nvSpPr>
            <p:cNvPr id="38" name="Google Shape;346;p7">
              <a:extLst>
                <a:ext uri="{FF2B5EF4-FFF2-40B4-BE49-F238E27FC236}">
                  <a16:creationId xmlns:a16="http://schemas.microsoft.com/office/drawing/2014/main" id="{D138BB2B-9321-AAC8-FE24-781B593D85D7}"/>
                </a:ext>
              </a:extLst>
            </p:cNvPr>
            <p:cNvSpPr/>
            <p:nvPr/>
          </p:nvSpPr>
          <p:spPr>
            <a:xfrm>
              <a:off x="243840" y="1676400"/>
              <a:ext cx="116839" cy="7416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9" name="Google Shape;347;p7">
              <a:extLst>
                <a:ext uri="{FF2B5EF4-FFF2-40B4-BE49-F238E27FC236}">
                  <a16:creationId xmlns:a16="http://schemas.microsoft.com/office/drawing/2014/main" id="{2E58FC7D-7B9A-F4B1-24DC-9F23955FF72C}"/>
                </a:ext>
              </a:extLst>
            </p:cNvPr>
            <p:cNvSpPr/>
            <p:nvPr/>
          </p:nvSpPr>
          <p:spPr>
            <a:xfrm>
              <a:off x="314960" y="1676400"/>
              <a:ext cx="629920" cy="4368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sp>
        <p:nvSpPr>
          <p:cNvPr id="41" name="TextBox 40">
            <a:extLst>
              <a:ext uri="{FF2B5EF4-FFF2-40B4-BE49-F238E27FC236}">
                <a16:creationId xmlns:a16="http://schemas.microsoft.com/office/drawing/2014/main" id="{EE548D2B-03FF-7FA9-CC93-CEA1EE5A80B7}"/>
              </a:ext>
            </a:extLst>
          </p:cNvPr>
          <p:cNvSpPr txBox="1"/>
          <p:nvPr/>
        </p:nvSpPr>
        <p:spPr>
          <a:xfrm>
            <a:off x="4904504" y="4244653"/>
            <a:ext cx="2703936" cy="1385700"/>
          </a:xfrm>
          <a:prstGeom prst="rect">
            <a:avLst/>
          </a:prstGeom>
          <a:noFill/>
        </p:spPr>
        <p:txBody>
          <a:bodyPr wrap="square">
            <a:spAutoFit/>
          </a:bodyPr>
          <a:lstStyle/>
          <a:p>
            <a:pPr marL="0" marR="0" lvl="1" algn="ctr">
              <a:lnSpc>
                <a:spcPct val="107000"/>
              </a:lnSpc>
              <a:spcBef>
                <a:spcPts val="0"/>
              </a:spcBef>
              <a:spcAft>
                <a:spcPts val="0"/>
              </a:spcAft>
              <a:buClr>
                <a:schemeClr val="dk1"/>
              </a:buClr>
              <a:buSzPts val="2800"/>
            </a:pPr>
            <a:r>
              <a:rPr lang="en-US" sz="2000" dirty="0">
                <a:solidFill>
                  <a:schemeClr val="dk1"/>
                </a:solidFill>
                <a:latin typeface="Arial" panose="020B0604020202020204" pitchFamily="34" charset="0"/>
                <a:cs typeface="Arial" panose="020B0604020202020204" pitchFamily="34" charset="0"/>
                <a:sym typeface="Arial"/>
              </a:rPr>
              <a:t>L'enfant est à l'abri du danger et ses soins et son bien-être sont pris en charge.</a:t>
            </a:r>
          </a:p>
        </p:txBody>
      </p:sp>
      <p:sp>
        <p:nvSpPr>
          <p:cNvPr id="42" name="TextBox 41">
            <a:extLst>
              <a:ext uri="{FF2B5EF4-FFF2-40B4-BE49-F238E27FC236}">
                <a16:creationId xmlns:a16="http://schemas.microsoft.com/office/drawing/2014/main" id="{926105EF-966C-DB62-BDAF-35F85B17E14B}"/>
              </a:ext>
            </a:extLst>
          </p:cNvPr>
          <p:cNvSpPr txBox="1"/>
          <p:nvPr/>
        </p:nvSpPr>
        <p:spPr>
          <a:xfrm>
            <a:off x="8362580" y="4244653"/>
            <a:ext cx="2703936" cy="1056379"/>
          </a:xfrm>
          <a:prstGeom prst="rect">
            <a:avLst/>
          </a:prstGeom>
          <a:noFill/>
        </p:spPr>
        <p:txBody>
          <a:bodyPr wrap="square">
            <a:spAutoFit/>
          </a:bodyPr>
          <a:lstStyle/>
          <a:p>
            <a:pPr marL="0" marR="0" lvl="1" algn="ctr">
              <a:lnSpc>
                <a:spcPct val="107000"/>
              </a:lnSpc>
              <a:spcBef>
                <a:spcPts val="0"/>
              </a:spcBef>
              <a:spcAft>
                <a:spcPts val="0"/>
              </a:spcAft>
              <a:buClr>
                <a:schemeClr val="dk1"/>
              </a:buClr>
              <a:buSzPts val="2800"/>
            </a:pPr>
            <a:r>
              <a:rPr lang="en-US" sz="2000" dirty="0">
                <a:solidFill>
                  <a:schemeClr val="dk1"/>
                </a:solidFill>
                <a:latin typeface="Arial" panose="020B0604020202020204" pitchFamily="34" charset="0"/>
                <a:cs typeface="Arial" panose="020B0604020202020204" pitchFamily="34" charset="0"/>
                <a:sym typeface="Arial"/>
              </a:rPr>
              <a:t>Il n'y a pas de problème de protection supplémentaire</a:t>
            </a:r>
          </a:p>
        </p:txBody>
      </p:sp>
    </p:spTree>
    <p:extLst>
      <p:ext uri="{BB962C8B-B14F-4D97-AF65-F5344CB8AC3E}">
        <p14:creationId xmlns:p14="http://schemas.microsoft.com/office/powerpoint/2010/main" val="1573361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sp>
        <p:nvSpPr>
          <p:cNvPr id="777" name="Google Shape;777;p2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a:buClr>
                <a:srgbClr val="8C5F7A"/>
              </a:buClr>
            </a:pPr>
            <a:r>
              <a:rPr lang="en-GB" dirty="0">
                <a:latin typeface="Arial" panose="020B0604020202020204" pitchFamily="34" charset="0"/>
                <a:cs typeface="Arial" panose="020B0604020202020204" pitchFamily="34" charset="0"/>
              </a:rPr>
              <a:t>Sécurité et bien-être de l'enfant </a:t>
            </a:r>
            <a:endParaRPr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01EDD6C5-4EC1-C9C5-21C4-A99340F7A22E}"/>
              </a:ext>
            </a:extLst>
          </p:cNvPr>
          <p:cNvSpPr/>
          <p:nvPr/>
        </p:nvSpPr>
        <p:spPr>
          <a:xfrm>
            <a:off x="1408792" y="1898354"/>
            <a:ext cx="5717722" cy="1530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1"/>
                </a:solidFill>
                <a:latin typeface="Arial" panose="020B0604020202020204" pitchFamily="34" charset="0"/>
                <a:cs typeface="Arial" panose="020B0604020202020204" pitchFamily="34" charset="0"/>
              </a:rPr>
              <a:t>L'enfant est à l'abri de tout danger et ses soins et son bien-être sont pris en charge lors des multiples visites de suivi.</a:t>
            </a:r>
          </a:p>
        </p:txBody>
      </p:sp>
      <p:grpSp>
        <p:nvGrpSpPr>
          <p:cNvPr id="3" name="Group 2">
            <a:extLst>
              <a:ext uri="{FF2B5EF4-FFF2-40B4-BE49-F238E27FC236}">
                <a16:creationId xmlns:a16="http://schemas.microsoft.com/office/drawing/2014/main" id="{F471F07B-C7A9-3187-4745-AD957390D76E}"/>
              </a:ext>
            </a:extLst>
          </p:cNvPr>
          <p:cNvGrpSpPr/>
          <p:nvPr/>
        </p:nvGrpSpPr>
        <p:grpSpPr>
          <a:xfrm>
            <a:off x="10710739" y="1749841"/>
            <a:ext cx="611207" cy="1506396"/>
            <a:chOff x="1761807" y="5168657"/>
            <a:chExt cx="218613" cy="538800"/>
          </a:xfrm>
          <a:solidFill>
            <a:schemeClr val="accent4"/>
          </a:solidFill>
        </p:grpSpPr>
        <p:sp>
          <p:nvSpPr>
            <p:cNvPr id="5" name="Round Same Side Corner Rectangle 46">
              <a:extLst>
                <a:ext uri="{FF2B5EF4-FFF2-40B4-BE49-F238E27FC236}">
                  <a16:creationId xmlns:a16="http://schemas.microsoft.com/office/drawing/2014/main" id="{A0E12973-2049-134B-25F4-453DDE778EE8}"/>
                </a:ext>
              </a:extLst>
            </p:cNvPr>
            <p:cNvSpPr/>
            <p:nvPr/>
          </p:nvSpPr>
          <p:spPr>
            <a:xfrm>
              <a:off x="1763411" y="5424816"/>
              <a:ext cx="216156" cy="2826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483F64FA-BB69-CEAD-035C-EA2E769417C7}"/>
                </a:ext>
              </a:extLst>
            </p:cNvPr>
            <p:cNvSpPr/>
            <p:nvPr/>
          </p:nvSpPr>
          <p:spPr>
            <a:xfrm>
              <a:off x="1761807" y="5168657"/>
              <a:ext cx="218613" cy="218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sp>
        <p:nvSpPr>
          <p:cNvPr id="8" name="Freeform: Shape 7">
            <a:extLst>
              <a:ext uri="{FF2B5EF4-FFF2-40B4-BE49-F238E27FC236}">
                <a16:creationId xmlns:a16="http://schemas.microsoft.com/office/drawing/2014/main" id="{A2C2DE34-6926-DC55-2798-A98087E908A6}"/>
              </a:ext>
            </a:extLst>
          </p:cNvPr>
          <p:cNvSpPr/>
          <p:nvPr/>
        </p:nvSpPr>
        <p:spPr>
          <a:xfrm>
            <a:off x="0" y="3009105"/>
            <a:ext cx="11016343" cy="2688705"/>
          </a:xfrm>
          <a:custGeom>
            <a:avLst/>
            <a:gdLst>
              <a:gd name="connsiteX0" fmla="*/ 0 w 11379200"/>
              <a:gd name="connsiteY0" fmla="*/ 3448962 h 3503698"/>
              <a:gd name="connsiteX1" fmla="*/ 1190171 w 11379200"/>
              <a:gd name="connsiteY1" fmla="*/ 3361876 h 3503698"/>
              <a:gd name="connsiteX2" fmla="*/ 2264229 w 11379200"/>
              <a:gd name="connsiteY2" fmla="*/ 2229762 h 3503698"/>
              <a:gd name="connsiteX3" fmla="*/ 3497943 w 11379200"/>
              <a:gd name="connsiteY3" fmla="*/ 2969991 h 3503698"/>
              <a:gd name="connsiteX4" fmla="*/ 4760686 w 11379200"/>
              <a:gd name="connsiteY4" fmla="*/ 1605648 h 3503698"/>
              <a:gd name="connsiteX5" fmla="*/ 6371771 w 11379200"/>
              <a:gd name="connsiteY5" fmla="*/ 2142676 h 3503698"/>
              <a:gd name="connsiteX6" fmla="*/ 8476343 w 11379200"/>
              <a:gd name="connsiteY6" fmla="*/ 226791 h 3503698"/>
              <a:gd name="connsiteX7" fmla="*/ 11379200 w 11379200"/>
              <a:gd name="connsiteY7" fmla="*/ 110676 h 350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9200" h="3503698">
                <a:moveTo>
                  <a:pt x="0" y="3448962"/>
                </a:moveTo>
                <a:cubicBezTo>
                  <a:pt x="406400" y="3507019"/>
                  <a:pt x="812800" y="3565076"/>
                  <a:pt x="1190171" y="3361876"/>
                </a:cubicBezTo>
                <a:cubicBezTo>
                  <a:pt x="1567542" y="3158676"/>
                  <a:pt x="1879600" y="2295076"/>
                  <a:pt x="2264229" y="2229762"/>
                </a:cubicBezTo>
                <a:cubicBezTo>
                  <a:pt x="2648858" y="2164448"/>
                  <a:pt x="3081867" y="3074010"/>
                  <a:pt x="3497943" y="2969991"/>
                </a:cubicBezTo>
                <a:cubicBezTo>
                  <a:pt x="3914019" y="2865972"/>
                  <a:pt x="4281715" y="1743534"/>
                  <a:pt x="4760686" y="1605648"/>
                </a:cubicBezTo>
                <a:cubicBezTo>
                  <a:pt x="5239657" y="1467762"/>
                  <a:pt x="5752495" y="2372485"/>
                  <a:pt x="6371771" y="2142676"/>
                </a:cubicBezTo>
                <a:cubicBezTo>
                  <a:pt x="6991047" y="1912867"/>
                  <a:pt x="7641771" y="565458"/>
                  <a:pt x="8476343" y="226791"/>
                </a:cubicBezTo>
                <a:cubicBezTo>
                  <a:pt x="9310915" y="-111876"/>
                  <a:pt x="10345057" y="-600"/>
                  <a:pt x="11379200" y="110676"/>
                </a:cubicBezTo>
              </a:path>
            </a:pathLst>
          </a:cu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8887C7A6-E135-A646-658B-D0C1693EF69A}"/>
              </a:ext>
            </a:extLst>
          </p:cNvPr>
          <p:cNvGrpSpPr/>
          <p:nvPr/>
        </p:nvGrpSpPr>
        <p:grpSpPr>
          <a:xfrm>
            <a:off x="1627567" y="1825651"/>
            <a:ext cx="547994" cy="1950989"/>
            <a:chOff x="1761807" y="5168657"/>
            <a:chExt cx="218613" cy="778316"/>
          </a:xfrm>
          <a:solidFill>
            <a:schemeClr val="accent4">
              <a:lumMod val="40000"/>
              <a:lumOff val="60000"/>
            </a:schemeClr>
          </a:solidFill>
        </p:grpSpPr>
        <p:sp>
          <p:nvSpPr>
            <p:cNvPr id="31" name="Round Same Side Corner Rectangle 46">
              <a:extLst>
                <a:ext uri="{FF2B5EF4-FFF2-40B4-BE49-F238E27FC236}">
                  <a16:creationId xmlns:a16="http://schemas.microsoft.com/office/drawing/2014/main" id="{5CC086C0-D409-E111-60A9-49683F96D2CB}"/>
                </a:ext>
              </a:extLst>
            </p:cNvPr>
            <p:cNvSpPr/>
            <p:nvPr/>
          </p:nvSpPr>
          <p:spPr>
            <a:xfrm>
              <a:off x="1763411" y="5424815"/>
              <a:ext cx="216156" cy="52215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2" name="Oval 31">
              <a:extLst>
                <a:ext uri="{FF2B5EF4-FFF2-40B4-BE49-F238E27FC236}">
                  <a16:creationId xmlns:a16="http://schemas.microsoft.com/office/drawing/2014/main" id="{C1DF8A3C-AF68-FDC1-5085-FA58A59756E8}"/>
                </a:ext>
              </a:extLst>
            </p:cNvPr>
            <p:cNvSpPr/>
            <p:nvPr/>
          </p:nvSpPr>
          <p:spPr>
            <a:xfrm>
              <a:off x="1761807" y="5168657"/>
              <a:ext cx="218613" cy="218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sp>
        <p:nvSpPr>
          <p:cNvPr id="2" name="Title 1">
            <a:extLst>
              <a:ext uri="{FF2B5EF4-FFF2-40B4-BE49-F238E27FC236}">
                <a16:creationId xmlns:a16="http://schemas.microsoft.com/office/drawing/2014/main" id="{71FC814C-42B9-281C-0659-AB99BC99E96D}"/>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Autres raisons de mettre fin à la gestion des </a:t>
            </a:r>
            <a:r>
              <a:rPr lang="en-GB" dirty="0" err="1">
                <a:latin typeface="Arial" panose="020B0604020202020204" pitchFamily="34" charset="0"/>
                <a:cs typeface="Arial" panose="020B0604020202020204" pitchFamily="34" charset="0"/>
              </a:rPr>
              <a:t>cas</a:t>
            </a:r>
            <a:endParaRPr lang="en-BE"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C9B4CA1-C2C7-0495-17CB-E6DA19426408}"/>
              </a:ext>
            </a:extLst>
          </p:cNvPr>
          <p:cNvSpPr txBox="1"/>
          <p:nvPr/>
        </p:nvSpPr>
        <p:spPr>
          <a:xfrm>
            <a:off x="974673" y="2165656"/>
            <a:ext cx="2041235" cy="1631216"/>
          </a:xfrm>
          <a:prstGeom prst="rect">
            <a:avLst/>
          </a:prstGeom>
          <a:noFill/>
        </p:spPr>
        <p:txBody>
          <a:bodyPr wrap="square" rtlCol="0">
            <a:spAutoFit/>
          </a:bodyPr>
          <a:lstStyle/>
          <a:p>
            <a:pPr algn="ctr"/>
            <a:r>
              <a:rPr lang="en-GB" sz="10000" dirty="0">
                <a:solidFill>
                  <a:schemeClr val="accent4"/>
                </a:solidFill>
                <a:latin typeface="Berlin Sans FB" panose="020E0602020502020306" pitchFamily="34" charset="0"/>
                <a:cs typeface="Arial" panose="020B0604020202020204" pitchFamily="34" charset="0"/>
              </a:rPr>
              <a:t>18 !</a:t>
            </a:r>
            <a:endParaRPr lang="en-BE" sz="10000" dirty="0">
              <a:solidFill>
                <a:schemeClr val="accent4"/>
              </a:solidFill>
              <a:latin typeface="Berlin Sans FB" panose="020E0602020502020306" pitchFamily="34" charset="0"/>
              <a:cs typeface="Arial" panose="020B0604020202020204" pitchFamily="34" charset="0"/>
            </a:endParaRPr>
          </a:p>
        </p:txBody>
      </p:sp>
      <p:sp>
        <p:nvSpPr>
          <p:cNvPr id="12" name="TextBox 11">
            <a:extLst>
              <a:ext uri="{FF2B5EF4-FFF2-40B4-BE49-F238E27FC236}">
                <a16:creationId xmlns:a16="http://schemas.microsoft.com/office/drawing/2014/main" id="{26712AE6-DF91-06A9-0714-FDF4A71EDBEC}"/>
              </a:ext>
            </a:extLst>
          </p:cNvPr>
          <p:cNvSpPr txBox="1"/>
          <p:nvPr/>
        </p:nvSpPr>
        <p:spPr>
          <a:xfrm>
            <a:off x="900786" y="4255582"/>
            <a:ext cx="2041234" cy="1107996"/>
          </a:xfrm>
          <a:prstGeom prst="rect">
            <a:avLst/>
          </a:prstGeom>
          <a:noFill/>
        </p:spPr>
        <p:txBody>
          <a:bodyPr wrap="square" rtlCol="0">
            <a:spAutoFit/>
          </a:bodyPr>
          <a:lstStyle/>
          <a:p>
            <a:pPr algn="ctr"/>
            <a:r>
              <a:rPr lang="en-GB" sz="2200" dirty="0">
                <a:latin typeface="Arial" panose="020B0604020202020204" pitchFamily="34" charset="0"/>
                <a:ea typeface="Calibri" panose="020F0502020204030204" pitchFamily="34" charset="0"/>
                <a:cs typeface="Arial" panose="020B0604020202020204" pitchFamily="34" charset="0"/>
              </a:rPr>
              <a:t>L'enfant a atteint l'âge de 18 ans</a:t>
            </a:r>
            <a:endParaRPr lang="en-BE" sz="2200" dirty="0">
              <a:latin typeface="Arial" panose="020B0604020202020204" pitchFamily="34" charset="0"/>
              <a:ea typeface="Calibri" panose="020F050202020403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FF04A800-3E15-BB49-A343-1E18416A2DFE}"/>
              </a:ext>
            </a:extLst>
          </p:cNvPr>
          <p:cNvSpPr txBox="1"/>
          <p:nvPr/>
        </p:nvSpPr>
        <p:spPr>
          <a:xfrm>
            <a:off x="3532894" y="4255582"/>
            <a:ext cx="2419932" cy="1446550"/>
          </a:xfrm>
          <a:prstGeom prst="rect">
            <a:avLst/>
          </a:prstGeom>
          <a:noFill/>
        </p:spPr>
        <p:txBody>
          <a:bodyPr wrap="square" rtlCol="0">
            <a:spAutoFit/>
          </a:bodyPr>
          <a:lstStyle/>
          <a:p>
            <a:pPr algn="ctr"/>
            <a:r>
              <a:rPr lang="en-GB" sz="2200" dirty="0">
                <a:latin typeface="Arial" panose="020B0604020202020204" pitchFamily="34" charset="0"/>
                <a:ea typeface="Calibri" panose="020F0502020204030204" pitchFamily="34" charset="0"/>
                <a:cs typeface="Arial" panose="020B0604020202020204" pitchFamily="34" charset="0"/>
              </a:rPr>
              <a:t>Plus de consentement pour la gestion des </a:t>
            </a:r>
            <a:r>
              <a:rPr lang="en-GB" sz="2200" dirty="0" err="1">
                <a:latin typeface="Arial" panose="020B0604020202020204" pitchFamily="34" charset="0"/>
                <a:ea typeface="Calibri" panose="020F0502020204030204" pitchFamily="34" charset="0"/>
                <a:cs typeface="Arial" panose="020B0604020202020204" pitchFamily="34" charset="0"/>
              </a:rPr>
              <a:t>cas</a:t>
            </a:r>
            <a:endParaRPr lang="en-BE" sz="2200" dirty="0">
              <a:latin typeface="Arial" panose="020B0604020202020204" pitchFamily="34" charset="0"/>
              <a:ea typeface="Calibri" panose="020F050202020403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669C3DB7-D046-2FB8-81DC-ACFAD0A12A23}"/>
              </a:ext>
            </a:extLst>
          </p:cNvPr>
          <p:cNvSpPr txBox="1"/>
          <p:nvPr/>
        </p:nvSpPr>
        <p:spPr>
          <a:xfrm>
            <a:off x="6622478" y="4255582"/>
            <a:ext cx="2041234" cy="1107996"/>
          </a:xfrm>
          <a:prstGeom prst="rect">
            <a:avLst/>
          </a:prstGeom>
          <a:noFill/>
        </p:spPr>
        <p:txBody>
          <a:bodyPr wrap="square" rtlCol="0">
            <a:spAutoFit/>
          </a:bodyPr>
          <a:lstStyle/>
          <a:p>
            <a:pPr algn="ctr"/>
            <a:r>
              <a:rPr lang="en-GB" sz="2200" dirty="0">
                <a:latin typeface="Arial" panose="020B0604020202020204" pitchFamily="34" charset="0"/>
                <a:ea typeface="Calibri" panose="020F0502020204030204" pitchFamily="34" charset="0"/>
                <a:cs typeface="Arial" panose="020B0604020202020204" pitchFamily="34" charset="0"/>
              </a:rPr>
              <a:t>L'enfant a quitté la zone et la situation n'est pas alarmante.</a:t>
            </a:r>
            <a:endParaRPr lang="en-BE" sz="2200" dirty="0">
              <a:latin typeface="Arial" panose="020B0604020202020204" pitchFamily="34" charset="0"/>
              <a:ea typeface="Calibri" panose="020F050202020403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7BB817A7-960B-A7CD-3399-347CCED66224}"/>
              </a:ext>
            </a:extLst>
          </p:cNvPr>
          <p:cNvSpPr txBox="1"/>
          <p:nvPr/>
        </p:nvSpPr>
        <p:spPr>
          <a:xfrm>
            <a:off x="9386453" y="4255582"/>
            <a:ext cx="2041234" cy="430887"/>
          </a:xfrm>
          <a:prstGeom prst="rect">
            <a:avLst/>
          </a:prstGeom>
          <a:noFill/>
        </p:spPr>
        <p:txBody>
          <a:bodyPr wrap="square" rtlCol="0">
            <a:spAutoFit/>
          </a:bodyPr>
          <a:lstStyle/>
          <a:p>
            <a:pPr algn="ctr"/>
            <a:r>
              <a:rPr lang="en-GB" sz="2200" dirty="0">
                <a:latin typeface="Arial" panose="020B0604020202020204" pitchFamily="34" charset="0"/>
                <a:ea typeface="Calibri" panose="020F0502020204030204" pitchFamily="34" charset="0"/>
                <a:cs typeface="Arial" panose="020B0604020202020204" pitchFamily="34" charset="0"/>
              </a:rPr>
              <a:t>L'enfant est décédé</a:t>
            </a:r>
            <a:endParaRPr lang="en-BE" sz="2200" dirty="0">
              <a:latin typeface="Arial" panose="020B0604020202020204" pitchFamily="34" charset="0"/>
              <a:ea typeface="Calibri" panose="020F0502020204030204" pitchFamily="34" charset="0"/>
              <a:cs typeface="Arial" panose="020B0604020202020204" pitchFamily="34" charset="0"/>
            </a:endParaRPr>
          </a:p>
        </p:txBody>
      </p:sp>
      <p:pic>
        <p:nvPicPr>
          <p:cNvPr id="5" name="Graphic 4" descr="Gravestone with solid fill">
            <a:extLst>
              <a:ext uri="{FF2B5EF4-FFF2-40B4-BE49-F238E27FC236}">
                <a16:creationId xmlns:a16="http://schemas.microsoft.com/office/drawing/2014/main" id="{2FA1D635-63EF-7ED7-2C84-DDDFF2000B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28012" y="1956355"/>
            <a:ext cx="1841335" cy="1841335"/>
          </a:xfrm>
          <a:prstGeom prst="rect">
            <a:avLst/>
          </a:prstGeom>
        </p:spPr>
      </p:pic>
      <p:grpSp>
        <p:nvGrpSpPr>
          <p:cNvPr id="17" name="Group 16">
            <a:extLst>
              <a:ext uri="{FF2B5EF4-FFF2-40B4-BE49-F238E27FC236}">
                <a16:creationId xmlns:a16="http://schemas.microsoft.com/office/drawing/2014/main" id="{9E679205-1087-1859-407F-81376715884C}"/>
              </a:ext>
            </a:extLst>
          </p:cNvPr>
          <p:cNvGrpSpPr/>
          <p:nvPr/>
        </p:nvGrpSpPr>
        <p:grpSpPr>
          <a:xfrm>
            <a:off x="8096776" y="2930425"/>
            <a:ext cx="343648" cy="846964"/>
            <a:chOff x="1761807" y="5168657"/>
            <a:chExt cx="218613" cy="538800"/>
          </a:xfrm>
          <a:solidFill>
            <a:schemeClr val="accent4"/>
          </a:solidFill>
        </p:grpSpPr>
        <p:sp>
          <p:nvSpPr>
            <p:cNvPr id="20" name="Round Same Side Corner Rectangle 46">
              <a:extLst>
                <a:ext uri="{FF2B5EF4-FFF2-40B4-BE49-F238E27FC236}">
                  <a16:creationId xmlns:a16="http://schemas.microsoft.com/office/drawing/2014/main" id="{51CDC709-84C6-E6EE-BF8C-0A8CB062BED5}"/>
                </a:ext>
              </a:extLst>
            </p:cNvPr>
            <p:cNvSpPr/>
            <p:nvPr/>
          </p:nvSpPr>
          <p:spPr>
            <a:xfrm>
              <a:off x="1763411" y="5424816"/>
              <a:ext cx="216156" cy="2826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1" name="Oval 20">
              <a:extLst>
                <a:ext uri="{FF2B5EF4-FFF2-40B4-BE49-F238E27FC236}">
                  <a16:creationId xmlns:a16="http://schemas.microsoft.com/office/drawing/2014/main" id="{E74C617E-65CE-B182-DA18-3C8B160135D7}"/>
                </a:ext>
              </a:extLst>
            </p:cNvPr>
            <p:cNvSpPr/>
            <p:nvPr/>
          </p:nvSpPr>
          <p:spPr>
            <a:xfrm>
              <a:off x="1761807" y="5168657"/>
              <a:ext cx="218613" cy="218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id="{12F3BA7B-7645-1D3D-F658-70A86193F044}"/>
              </a:ext>
            </a:extLst>
          </p:cNvPr>
          <p:cNvGrpSpPr/>
          <p:nvPr/>
        </p:nvGrpSpPr>
        <p:grpSpPr>
          <a:xfrm>
            <a:off x="6902168" y="1793471"/>
            <a:ext cx="405491" cy="372185"/>
            <a:chOff x="7066337" y="2435671"/>
            <a:chExt cx="500332" cy="459236"/>
          </a:xfrm>
          <a:solidFill>
            <a:schemeClr val="accent4">
              <a:lumMod val="40000"/>
              <a:lumOff val="60000"/>
            </a:schemeClr>
          </a:solidFill>
        </p:grpSpPr>
        <p:sp>
          <p:nvSpPr>
            <p:cNvPr id="23" name="Trapezoid 22">
              <a:extLst>
                <a:ext uri="{FF2B5EF4-FFF2-40B4-BE49-F238E27FC236}">
                  <a16:creationId xmlns:a16="http://schemas.microsoft.com/office/drawing/2014/main" id="{37550C4F-DD9E-5740-1632-B8DE3D60BF63}"/>
                </a:ext>
              </a:extLst>
            </p:cNvPr>
            <p:cNvSpPr/>
            <p:nvPr/>
          </p:nvSpPr>
          <p:spPr>
            <a:xfrm>
              <a:off x="7066337" y="2435671"/>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ectangle 23">
              <a:extLst>
                <a:ext uri="{FF2B5EF4-FFF2-40B4-BE49-F238E27FC236}">
                  <a16:creationId xmlns:a16="http://schemas.microsoft.com/office/drawing/2014/main" id="{1108FEC8-CB8F-E777-A2F1-2510EE1A0CD4}"/>
                </a:ext>
              </a:extLst>
            </p:cNvPr>
            <p:cNvSpPr/>
            <p:nvPr/>
          </p:nvSpPr>
          <p:spPr>
            <a:xfrm>
              <a:off x="7109674" y="2636652"/>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6" name="Group 25">
            <a:extLst>
              <a:ext uri="{FF2B5EF4-FFF2-40B4-BE49-F238E27FC236}">
                <a16:creationId xmlns:a16="http://schemas.microsoft.com/office/drawing/2014/main" id="{4B8BD704-A0E7-D79F-70DF-28457EC3D66E}"/>
              </a:ext>
            </a:extLst>
          </p:cNvPr>
          <p:cNvGrpSpPr/>
          <p:nvPr/>
        </p:nvGrpSpPr>
        <p:grpSpPr>
          <a:xfrm>
            <a:off x="7346833" y="2028180"/>
            <a:ext cx="405491" cy="372185"/>
            <a:chOff x="7066337" y="2435671"/>
            <a:chExt cx="500332" cy="459236"/>
          </a:xfrm>
          <a:solidFill>
            <a:schemeClr val="accent4">
              <a:lumMod val="40000"/>
              <a:lumOff val="60000"/>
            </a:schemeClr>
          </a:solidFill>
        </p:grpSpPr>
        <p:sp>
          <p:nvSpPr>
            <p:cNvPr id="27" name="Trapezoid 26">
              <a:extLst>
                <a:ext uri="{FF2B5EF4-FFF2-40B4-BE49-F238E27FC236}">
                  <a16:creationId xmlns:a16="http://schemas.microsoft.com/office/drawing/2014/main" id="{39CBD709-7D54-4E3E-5CBC-15BF0415DF79}"/>
                </a:ext>
              </a:extLst>
            </p:cNvPr>
            <p:cNvSpPr/>
            <p:nvPr/>
          </p:nvSpPr>
          <p:spPr>
            <a:xfrm>
              <a:off x="7066337" y="2435671"/>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Rectangle 27">
              <a:extLst>
                <a:ext uri="{FF2B5EF4-FFF2-40B4-BE49-F238E27FC236}">
                  <a16:creationId xmlns:a16="http://schemas.microsoft.com/office/drawing/2014/main" id="{6A2412BD-F117-0A62-52D1-89600E1C1E7C}"/>
                </a:ext>
              </a:extLst>
            </p:cNvPr>
            <p:cNvSpPr/>
            <p:nvPr/>
          </p:nvSpPr>
          <p:spPr>
            <a:xfrm>
              <a:off x="7109674" y="2636652"/>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9" name="Freeform: Shape 28">
            <a:extLst>
              <a:ext uri="{FF2B5EF4-FFF2-40B4-BE49-F238E27FC236}">
                <a16:creationId xmlns:a16="http://schemas.microsoft.com/office/drawing/2014/main" id="{A3A111E0-1E1D-1344-141B-BB3E17DDCB2E}"/>
              </a:ext>
            </a:extLst>
          </p:cNvPr>
          <p:cNvSpPr/>
          <p:nvPr/>
        </p:nvSpPr>
        <p:spPr>
          <a:xfrm>
            <a:off x="6985840" y="2421146"/>
            <a:ext cx="909931" cy="1190171"/>
          </a:xfrm>
          <a:custGeom>
            <a:avLst/>
            <a:gdLst>
              <a:gd name="connsiteX0" fmla="*/ 140674 w 909931"/>
              <a:gd name="connsiteY0" fmla="*/ 0 h 1190171"/>
              <a:gd name="connsiteX1" fmla="*/ 24560 w 909931"/>
              <a:gd name="connsiteY1" fmla="*/ 624114 h 1190171"/>
              <a:gd name="connsiteX2" fmla="*/ 561589 w 909931"/>
              <a:gd name="connsiteY2" fmla="*/ 754743 h 1190171"/>
              <a:gd name="connsiteX3" fmla="*/ 634160 w 909931"/>
              <a:gd name="connsiteY3" fmla="*/ 1103086 h 1190171"/>
              <a:gd name="connsiteX4" fmla="*/ 909931 w 909931"/>
              <a:gd name="connsiteY4" fmla="*/ 1190171 h 1190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931" h="1190171">
                <a:moveTo>
                  <a:pt x="140674" y="0"/>
                </a:moveTo>
                <a:cubicBezTo>
                  <a:pt x="47540" y="249161"/>
                  <a:pt x="-45593" y="498323"/>
                  <a:pt x="24560" y="624114"/>
                </a:cubicBezTo>
                <a:cubicBezTo>
                  <a:pt x="94713" y="749905"/>
                  <a:pt x="459989" y="674914"/>
                  <a:pt x="561589" y="754743"/>
                </a:cubicBezTo>
                <a:cubicBezTo>
                  <a:pt x="663189" y="834572"/>
                  <a:pt x="576103" y="1030515"/>
                  <a:pt x="634160" y="1103086"/>
                </a:cubicBezTo>
                <a:cubicBezTo>
                  <a:pt x="692217" y="1175657"/>
                  <a:pt x="801074" y="1182914"/>
                  <a:pt x="909931" y="1190171"/>
                </a:cubicBez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7CD9D78D-2057-1A06-A2A9-E48797A7A8AA}"/>
              </a:ext>
            </a:extLst>
          </p:cNvPr>
          <p:cNvGrpSpPr/>
          <p:nvPr/>
        </p:nvGrpSpPr>
        <p:grpSpPr>
          <a:xfrm>
            <a:off x="4193105" y="2165656"/>
            <a:ext cx="1292784" cy="1350887"/>
            <a:chOff x="7345680" y="2484120"/>
            <a:chExt cx="904240" cy="944880"/>
          </a:xfrm>
        </p:grpSpPr>
        <p:sp>
          <p:nvSpPr>
            <p:cNvPr id="34" name="Oval 33">
              <a:extLst>
                <a:ext uri="{FF2B5EF4-FFF2-40B4-BE49-F238E27FC236}">
                  <a16:creationId xmlns:a16="http://schemas.microsoft.com/office/drawing/2014/main" id="{897BA58F-A0B3-0EAE-14B1-A5AC6F013209}"/>
                </a:ext>
              </a:extLst>
            </p:cNvPr>
            <p:cNvSpPr/>
            <p:nvPr/>
          </p:nvSpPr>
          <p:spPr>
            <a:xfrm>
              <a:off x="7345680" y="2484120"/>
              <a:ext cx="904240" cy="94488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L-Shape 34">
              <a:extLst>
                <a:ext uri="{FF2B5EF4-FFF2-40B4-BE49-F238E27FC236}">
                  <a16:creationId xmlns:a16="http://schemas.microsoft.com/office/drawing/2014/main" id="{E0343180-139C-7919-410E-411DB2BAF538}"/>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7" name="Rectangle 36">
            <a:extLst>
              <a:ext uri="{FF2B5EF4-FFF2-40B4-BE49-F238E27FC236}">
                <a16:creationId xmlns:a16="http://schemas.microsoft.com/office/drawing/2014/main" id="{9FF0531A-919F-B29C-7169-B9923912EF61}"/>
              </a:ext>
            </a:extLst>
          </p:cNvPr>
          <p:cNvSpPr/>
          <p:nvPr/>
        </p:nvSpPr>
        <p:spPr>
          <a:xfrm rot="2176074">
            <a:off x="3899380" y="2736474"/>
            <a:ext cx="1847106" cy="1413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2379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C814C-42B9-281C-0659-AB99BC99E96D}"/>
              </a:ext>
            </a:extLst>
          </p:cNvPr>
          <p:cNvSpPr>
            <a:spLocks noGrp="1"/>
          </p:cNvSpPr>
          <p:nvPr>
            <p:ph type="title"/>
          </p:nvPr>
        </p:nvSpPr>
        <p:spPr/>
        <p:txBody>
          <a:bodyPr/>
          <a:lstStyle/>
          <a:p>
            <a:r>
              <a:rPr lang="en-GB" dirty="0" err="1"/>
              <a:t>Autres</a:t>
            </a:r>
            <a:r>
              <a:rPr lang="en-GB" dirty="0"/>
              <a:t> motifs de </a:t>
            </a:r>
            <a:r>
              <a:rPr lang="en-GB" dirty="0" err="1"/>
              <a:t>clôture</a:t>
            </a:r>
            <a:r>
              <a:rPr lang="en-GB" dirty="0"/>
              <a:t> des </a:t>
            </a:r>
            <a:r>
              <a:rPr lang="en-GB" dirty="0" err="1"/>
              <a:t>cas</a:t>
            </a:r>
            <a:endParaRPr lang="en-BE" dirty="0"/>
          </a:p>
        </p:txBody>
      </p:sp>
      <p:sp>
        <p:nvSpPr>
          <p:cNvPr id="21" name="Speech Bubble: Rectangle with Corners Rounded 20">
            <a:extLst>
              <a:ext uri="{FF2B5EF4-FFF2-40B4-BE49-F238E27FC236}">
                <a16:creationId xmlns:a16="http://schemas.microsoft.com/office/drawing/2014/main" id="{B1981C9E-3B84-7031-E8F7-E9988B874666}"/>
              </a:ext>
            </a:extLst>
          </p:cNvPr>
          <p:cNvSpPr/>
          <p:nvPr/>
        </p:nvSpPr>
        <p:spPr>
          <a:xfrm>
            <a:off x="5975873" y="1975956"/>
            <a:ext cx="3957906" cy="3445970"/>
          </a:xfrm>
          <a:prstGeom prst="wedgeRoundRectCallout">
            <a:avLst>
              <a:gd name="adj1" fmla="val -60275"/>
              <a:gd name="adj2" fmla="val -2388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200" dirty="0">
                <a:solidFill>
                  <a:schemeClr val="tx1"/>
                </a:solidFill>
                <a:latin typeface="Arial" panose="020B0604020202020204" pitchFamily="34" charset="0"/>
                <a:cs typeface="Arial" panose="020B0604020202020204" pitchFamily="34" charset="0"/>
              </a:rPr>
              <a:t>Que peut faire le </a:t>
            </a:r>
            <a:r>
              <a:rPr lang="en-GB" sz="2200" dirty="0" err="1">
                <a:solidFill>
                  <a:schemeClr val="tx1"/>
                </a:solidFill>
                <a:latin typeface="Arial" panose="020B0604020202020204" pitchFamily="34" charset="0"/>
                <a:cs typeface="Arial" panose="020B0604020202020204" pitchFamily="34" charset="0"/>
              </a:rPr>
              <a:t>gestionnaire</a:t>
            </a:r>
            <a:r>
              <a:rPr lang="en-GB" sz="2200" dirty="0">
                <a:solidFill>
                  <a:schemeClr val="tx1"/>
                </a:solidFill>
                <a:latin typeface="Arial" panose="020B0604020202020204" pitchFamily="34" charset="0"/>
                <a:cs typeface="Arial" panose="020B0604020202020204" pitchFamily="34" charset="0"/>
              </a:rPr>
              <a:t> de </a:t>
            </a:r>
            <a:r>
              <a:rPr lang="en-GB" sz="2200" dirty="0" err="1">
                <a:solidFill>
                  <a:schemeClr val="tx1"/>
                </a:solidFill>
                <a:latin typeface="Arial" panose="020B0604020202020204" pitchFamily="34" charset="0"/>
                <a:cs typeface="Arial" panose="020B0604020202020204" pitchFamily="34" charset="0"/>
              </a:rPr>
              <a:t>cas</a:t>
            </a:r>
            <a:r>
              <a:rPr lang="en-GB" sz="2200" dirty="0">
                <a:solidFill>
                  <a:schemeClr val="tx1"/>
                </a:solidFill>
                <a:latin typeface="Arial" panose="020B0604020202020204" pitchFamily="34" charset="0"/>
                <a:cs typeface="Arial" panose="020B0604020202020204" pitchFamily="34" charset="0"/>
              </a:rPr>
              <a:t> si l'enfant atteint l'âge de 18 ans mais qu'il fait toujours l'objet d'un problème de protection et qu'il n'est pas à l'abri de tout danger ?</a:t>
            </a:r>
            <a:endParaRPr lang="en-BE" sz="2200" dirty="0">
              <a:solidFill>
                <a:schemeClr val="tx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4366B98E-372C-A2F2-789F-01B69D78AABF}"/>
              </a:ext>
            </a:extLst>
          </p:cNvPr>
          <p:cNvSpPr txBox="1"/>
          <p:nvPr/>
        </p:nvSpPr>
        <p:spPr>
          <a:xfrm>
            <a:off x="1263774" y="5021816"/>
            <a:ext cx="4316806" cy="400110"/>
          </a:xfrm>
          <a:prstGeom prst="rect">
            <a:avLst/>
          </a:prstGeom>
          <a:noFill/>
        </p:spPr>
        <p:txBody>
          <a:bodyPr wrap="square" lIns="91440" tIns="45720" rIns="91440" bIns="45720" rtlCol="0" anchor="t">
            <a:spAutoFit/>
          </a:bodyPr>
          <a:lstStyle/>
          <a:p>
            <a:pPr algn="ctr"/>
            <a:r>
              <a:rPr lang="en-GB" sz="2000" b="1" dirty="0">
                <a:latin typeface="Arial" panose="020B0604020202020204" pitchFamily="34" charset="0"/>
                <a:cs typeface="Arial" panose="020B0604020202020204" pitchFamily="34" charset="0"/>
              </a:rPr>
              <a:t>L'enfant atteint l'âge de </a:t>
            </a:r>
            <a:r>
              <a:rPr lang="en-GB" sz="2000" b="1" i="0" u="none" strike="noStrike" baseline="0" dirty="0">
                <a:latin typeface="Arial" panose="020B0604020202020204" pitchFamily="34" charset="0"/>
                <a:cs typeface="Arial" panose="020B0604020202020204" pitchFamily="34" charset="0"/>
              </a:rPr>
              <a:t>18 ans</a:t>
            </a:r>
            <a:endParaRPr lang="en-BE" sz="2000" b="1" dirty="0">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E66A14E6-1919-72F3-E43F-E4FEB473BF2C}"/>
              </a:ext>
            </a:extLst>
          </p:cNvPr>
          <p:cNvGrpSpPr/>
          <p:nvPr/>
        </p:nvGrpSpPr>
        <p:grpSpPr>
          <a:xfrm>
            <a:off x="1930400" y="1975956"/>
            <a:ext cx="2949627" cy="3245915"/>
            <a:chOff x="1123207" y="2879751"/>
            <a:chExt cx="2041235" cy="2246276"/>
          </a:xfrm>
        </p:grpSpPr>
        <p:grpSp>
          <p:nvGrpSpPr>
            <p:cNvPr id="3" name="Group 2">
              <a:extLst>
                <a:ext uri="{FF2B5EF4-FFF2-40B4-BE49-F238E27FC236}">
                  <a16:creationId xmlns:a16="http://schemas.microsoft.com/office/drawing/2014/main" id="{2BD64221-07C0-6C60-CD79-A34C8C2952B5}"/>
                </a:ext>
              </a:extLst>
            </p:cNvPr>
            <p:cNvGrpSpPr/>
            <p:nvPr/>
          </p:nvGrpSpPr>
          <p:grpSpPr>
            <a:xfrm>
              <a:off x="1881567" y="2879751"/>
              <a:ext cx="547994" cy="1950989"/>
              <a:chOff x="1761807" y="5168657"/>
              <a:chExt cx="218613" cy="778316"/>
            </a:xfrm>
            <a:solidFill>
              <a:schemeClr val="accent4">
                <a:lumMod val="40000"/>
                <a:lumOff val="60000"/>
              </a:schemeClr>
            </a:solidFill>
          </p:grpSpPr>
          <p:sp>
            <p:nvSpPr>
              <p:cNvPr id="4" name="Round Same Side Corner Rectangle 46">
                <a:extLst>
                  <a:ext uri="{FF2B5EF4-FFF2-40B4-BE49-F238E27FC236}">
                    <a16:creationId xmlns:a16="http://schemas.microsoft.com/office/drawing/2014/main" id="{8F362657-0A0E-E936-5F06-8AFC02289862}"/>
                  </a:ext>
                </a:extLst>
              </p:cNvPr>
              <p:cNvSpPr/>
              <p:nvPr/>
            </p:nvSpPr>
            <p:spPr>
              <a:xfrm>
                <a:off x="1763411" y="5424815"/>
                <a:ext cx="216156" cy="52215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1D892F54-A1F9-87CB-A5AE-1508F4EBBF31}"/>
                  </a:ext>
                </a:extLst>
              </p:cNvPr>
              <p:cNvSpPr/>
              <p:nvPr/>
            </p:nvSpPr>
            <p:spPr>
              <a:xfrm>
                <a:off x="1761807" y="5168657"/>
                <a:ext cx="218613" cy="218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sp>
          <p:nvSpPr>
            <p:cNvPr id="6" name="TextBox 5">
              <a:extLst>
                <a:ext uri="{FF2B5EF4-FFF2-40B4-BE49-F238E27FC236}">
                  <a16:creationId xmlns:a16="http://schemas.microsoft.com/office/drawing/2014/main" id="{2DEFDD4B-D488-D01B-E09D-BB3841B3F1E9}"/>
                </a:ext>
              </a:extLst>
            </p:cNvPr>
            <p:cNvSpPr txBox="1"/>
            <p:nvPr/>
          </p:nvSpPr>
          <p:spPr>
            <a:xfrm>
              <a:off x="1123207" y="3219756"/>
              <a:ext cx="2041235" cy="1906271"/>
            </a:xfrm>
            <a:prstGeom prst="rect">
              <a:avLst/>
            </a:prstGeom>
            <a:noFill/>
          </p:spPr>
          <p:txBody>
            <a:bodyPr wrap="square" rtlCol="0">
              <a:spAutoFit/>
            </a:bodyPr>
            <a:lstStyle/>
            <a:p>
              <a:pPr algn="ctr"/>
              <a:r>
                <a:rPr lang="en-GB" sz="17300" dirty="0">
                  <a:solidFill>
                    <a:schemeClr val="accent4"/>
                  </a:solidFill>
                  <a:latin typeface="Berlin Sans FB" panose="020E0602020502020306" pitchFamily="34" charset="0"/>
                  <a:cs typeface="Arial" panose="020B0604020202020204" pitchFamily="34" charset="0"/>
                </a:rPr>
                <a:t>18 !</a:t>
              </a:r>
              <a:endParaRPr lang="en-BE" sz="17300" dirty="0">
                <a:solidFill>
                  <a:schemeClr val="accent4"/>
                </a:solidFill>
                <a:latin typeface="Berlin Sans FB" panose="020E0602020502020306"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02E462CB-29CD-B017-2747-67637ACC7F67}"/>
              </a:ext>
            </a:extLst>
          </p:cNvPr>
          <p:cNvGrpSpPr/>
          <p:nvPr/>
        </p:nvGrpSpPr>
        <p:grpSpPr>
          <a:xfrm>
            <a:off x="10288771" y="303551"/>
            <a:ext cx="1587872" cy="1368854"/>
            <a:chOff x="10288771" y="303551"/>
            <a:chExt cx="1587872" cy="1368854"/>
          </a:xfrm>
        </p:grpSpPr>
        <p:sp>
          <p:nvSpPr>
            <p:cNvPr id="10" name="Google Shape;501;p15">
              <a:extLst>
                <a:ext uri="{FF2B5EF4-FFF2-40B4-BE49-F238E27FC236}">
                  <a16:creationId xmlns:a16="http://schemas.microsoft.com/office/drawing/2014/main" id="{5112C41D-922A-D5BD-51B5-D1CB3533502B}"/>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11" name="Google Shape;502;p15">
              <a:extLst>
                <a:ext uri="{FF2B5EF4-FFF2-40B4-BE49-F238E27FC236}">
                  <a16:creationId xmlns:a16="http://schemas.microsoft.com/office/drawing/2014/main" id="{DF47B761-3CF8-44A0-F3B2-D69941A7F662}"/>
                </a:ext>
              </a:extLst>
            </p:cNvPr>
            <p:cNvGrpSpPr/>
            <p:nvPr/>
          </p:nvGrpSpPr>
          <p:grpSpPr>
            <a:xfrm>
              <a:off x="10681558" y="728782"/>
              <a:ext cx="562136" cy="634675"/>
              <a:chOff x="760175" y="830142"/>
              <a:chExt cx="867619" cy="979579"/>
            </a:xfrm>
          </p:grpSpPr>
          <p:sp>
            <p:nvSpPr>
              <p:cNvPr id="15" name="Google Shape;503;p15">
                <a:extLst>
                  <a:ext uri="{FF2B5EF4-FFF2-40B4-BE49-F238E27FC236}">
                    <a16:creationId xmlns:a16="http://schemas.microsoft.com/office/drawing/2014/main" id="{C152FAD7-230E-E5FA-2508-383EF19BE4B9}"/>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186</a:t>
                </a:r>
                <a:endParaRPr dirty="0">
                  <a:latin typeface="Arial" panose="020B0604020202020204" pitchFamily="34" charset="0"/>
                  <a:cs typeface="Arial" panose="020B0604020202020204" pitchFamily="34" charset="0"/>
                </a:endParaRPr>
              </a:p>
            </p:txBody>
          </p:sp>
          <p:sp>
            <p:nvSpPr>
              <p:cNvPr id="16" name="Google Shape;504;p15">
                <a:extLst>
                  <a:ext uri="{FF2B5EF4-FFF2-40B4-BE49-F238E27FC236}">
                    <a16:creationId xmlns:a16="http://schemas.microsoft.com/office/drawing/2014/main" id="{57B24F8A-920B-2FFE-C3D4-A750C702EE1B}"/>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2" name="Google Shape;505;p15">
              <a:extLst>
                <a:ext uri="{FF2B5EF4-FFF2-40B4-BE49-F238E27FC236}">
                  <a16:creationId xmlns:a16="http://schemas.microsoft.com/office/drawing/2014/main" id="{FCD16DFB-0316-B474-33F6-B1417169B9D8}"/>
                </a:ext>
              </a:extLst>
            </p:cNvPr>
            <p:cNvGrpSpPr/>
            <p:nvPr/>
          </p:nvGrpSpPr>
          <p:grpSpPr>
            <a:xfrm>
              <a:off x="11353800" y="728782"/>
              <a:ext cx="182192" cy="634674"/>
              <a:chOff x="2121762" y="2323619"/>
              <a:chExt cx="200378" cy="825210"/>
            </a:xfrm>
          </p:grpSpPr>
          <p:sp>
            <p:nvSpPr>
              <p:cNvPr id="13" name="Google Shape;506;p15">
                <a:extLst>
                  <a:ext uri="{FF2B5EF4-FFF2-40B4-BE49-F238E27FC236}">
                    <a16:creationId xmlns:a16="http://schemas.microsoft.com/office/drawing/2014/main" id="{48DC4AB1-FABF-1434-9DEF-C078F3562945}"/>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14" name="Google Shape;507;p15">
                <a:extLst>
                  <a:ext uri="{FF2B5EF4-FFF2-40B4-BE49-F238E27FC236}">
                    <a16:creationId xmlns:a16="http://schemas.microsoft.com/office/drawing/2014/main" id="{1F0A7D5E-1F84-0FEB-0FCF-5A2C233963C5}"/>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2937812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C814C-42B9-281C-0659-AB99BC99E96D}"/>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Autres motifs de clôture des </a:t>
            </a:r>
            <a:r>
              <a:rPr lang="en-GB" dirty="0" err="1">
                <a:latin typeface="Arial" panose="020B0604020202020204" pitchFamily="34" charset="0"/>
                <a:cs typeface="Arial" panose="020B0604020202020204" pitchFamily="34" charset="0"/>
              </a:rPr>
              <a:t>cas</a:t>
            </a:r>
            <a:endParaRPr lang="en-BE" dirty="0">
              <a:latin typeface="Arial" panose="020B0604020202020204" pitchFamily="34" charset="0"/>
              <a:cs typeface="Arial" panose="020B0604020202020204" pitchFamily="34" charset="0"/>
            </a:endParaRPr>
          </a:p>
        </p:txBody>
      </p:sp>
      <p:sp>
        <p:nvSpPr>
          <p:cNvPr id="5" name="Speech Bubble: Rectangle with Corners Rounded 4">
            <a:extLst>
              <a:ext uri="{FF2B5EF4-FFF2-40B4-BE49-F238E27FC236}">
                <a16:creationId xmlns:a16="http://schemas.microsoft.com/office/drawing/2014/main" id="{F2D25C4B-DEFF-628E-76F1-B6DF1D6E8616}"/>
              </a:ext>
            </a:extLst>
          </p:cNvPr>
          <p:cNvSpPr/>
          <p:nvPr/>
        </p:nvSpPr>
        <p:spPr>
          <a:xfrm>
            <a:off x="6222190" y="1792158"/>
            <a:ext cx="3919806" cy="3519265"/>
          </a:xfrm>
          <a:prstGeom prst="wedgeRoundRectCallout">
            <a:avLst>
              <a:gd name="adj1" fmla="val -60818"/>
              <a:gd name="adj2" fmla="val -21962"/>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200" dirty="0">
                <a:solidFill>
                  <a:schemeClr val="tx1"/>
                </a:solidFill>
                <a:latin typeface="Arial" panose="020B0604020202020204" pitchFamily="34" charset="0"/>
                <a:cs typeface="Arial" panose="020B0604020202020204" pitchFamily="34" charset="0"/>
              </a:rPr>
              <a:t>Que peut faire un </a:t>
            </a:r>
            <a:r>
              <a:rPr lang="en-US" sz="2200" dirty="0" err="1">
                <a:solidFill>
                  <a:schemeClr val="tx1"/>
                </a:solidFill>
                <a:latin typeface="Arial" panose="020B0604020202020204" pitchFamily="34" charset="0"/>
                <a:cs typeface="Arial" panose="020B0604020202020204" pitchFamily="34" charset="0"/>
              </a:rPr>
              <a:t>gestionnaire</a:t>
            </a:r>
            <a:r>
              <a:rPr lang="en-US" sz="2200" dirty="0">
                <a:solidFill>
                  <a:schemeClr val="tx1"/>
                </a:solidFill>
                <a:latin typeface="Arial" panose="020B0604020202020204" pitchFamily="34" charset="0"/>
                <a:cs typeface="Arial" panose="020B0604020202020204" pitchFamily="34" charset="0"/>
              </a:rPr>
              <a:t> de </a:t>
            </a:r>
            <a:r>
              <a:rPr lang="en-US" sz="2200" dirty="0" err="1">
                <a:solidFill>
                  <a:schemeClr val="tx1"/>
                </a:solidFill>
                <a:latin typeface="Arial" panose="020B0604020202020204" pitchFamily="34" charset="0"/>
                <a:cs typeface="Arial" panose="020B0604020202020204" pitchFamily="34" charset="0"/>
              </a:rPr>
              <a:t>cas</a:t>
            </a:r>
            <a:r>
              <a:rPr lang="en-US" sz="2200" dirty="0">
                <a:solidFill>
                  <a:schemeClr val="tx1"/>
                </a:solidFill>
                <a:latin typeface="Arial" panose="020B0604020202020204" pitchFamily="34" charset="0"/>
                <a:cs typeface="Arial" panose="020B0604020202020204" pitchFamily="34" charset="0"/>
              </a:rPr>
              <a:t> si l'enfant est en danger mais que le consentement à la gestion du </a:t>
            </a:r>
            <a:r>
              <a:rPr lang="en-US" sz="2200" dirty="0" err="1">
                <a:solidFill>
                  <a:schemeClr val="tx1"/>
                </a:solidFill>
                <a:latin typeface="Arial" panose="020B0604020202020204" pitchFamily="34" charset="0"/>
                <a:cs typeface="Arial" panose="020B0604020202020204" pitchFamily="34" charset="0"/>
              </a:rPr>
              <a:t>cas</a:t>
            </a:r>
            <a:r>
              <a:rPr lang="en-US" sz="2200" dirty="0">
                <a:solidFill>
                  <a:schemeClr val="tx1"/>
                </a:solidFill>
                <a:latin typeface="Arial" panose="020B0604020202020204" pitchFamily="34" charset="0"/>
                <a:cs typeface="Arial" panose="020B0604020202020204" pitchFamily="34" charset="0"/>
              </a:rPr>
              <a:t> n'est plus donné ? </a:t>
            </a:r>
          </a:p>
        </p:txBody>
      </p:sp>
      <p:sp>
        <p:nvSpPr>
          <p:cNvPr id="6" name="TextBox 5">
            <a:extLst>
              <a:ext uri="{FF2B5EF4-FFF2-40B4-BE49-F238E27FC236}">
                <a16:creationId xmlns:a16="http://schemas.microsoft.com/office/drawing/2014/main" id="{31C339DC-702C-2A7F-0FAD-1330ABBE331C}"/>
              </a:ext>
            </a:extLst>
          </p:cNvPr>
          <p:cNvSpPr txBox="1"/>
          <p:nvPr/>
        </p:nvSpPr>
        <p:spPr>
          <a:xfrm>
            <a:off x="1786448" y="4127382"/>
            <a:ext cx="3640706" cy="1323439"/>
          </a:xfrm>
          <a:prstGeom prst="rect">
            <a:avLst/>
          </a:prstGeom>
          <a:noFill/>
        </p:spPr>
        <p:txBody>
          <a:bodyPr wrap="square" lIns="91440" tIns="45720" rIns="91440" bIns="45720" rtlCol="0" anchor="t">
            <a:spAutoFit/>
          </a:bodyPr>
          <a:lstStyle/>
          <a:p>
            <a:pPr algn="ctr"/>
            <a:r>
              <a:rPr lang="en-US" sz="2000" b="1" dirty="0">
                <a:latin typeface="Arial" panose="020B0604020202020204" pitchFamily="34" charset="0"/>
                <a:cs typeface="Arial" panose="020B0604020202020204" pitchFamily="34" charset="0"/>
              </a:rPr>
              <a:t>Le parent, la personne qui s'occupe de l'enfant ou l'enfant ne veulent plus d'aide et il n'y a pas de raison d'aller à l'encontre de leurs souhaits. </a:t>
            </a:r>
            <a:endParaRPr lang="en-BE" sz="2000" b="1" dirty="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2E561E34-EDFE-496E-0001-1E3163F22E2A}"/>
              </a:ext>
            </a:extLst>
          </p:cNvPr>
          <p:cNvGrpSpPr/>
          <p:nvPr/>
        </p:nvGrpSpPr>
        <p:grpSpPr>
          <a:xfrm>
            <a:off x="2298701" y="2020758"/>
            <a:ext cx="2616200" cy="1913366"/>
            <a:chOff x="1587980" y="2787956"/>
            <a:chExt cx="1847106" cy="1350887"/>
          </a:xfrm>
        </p:grpSpPr>
        <p:grpSp>
          <p:nvGrpSpPr>
            <p:cNvPr id="8" name="Group 7">
              <a:extLst>
                <a:ext uri="{FF2B5EF4-FFF2-40B4-BE49-F238E27FC236}">
                  <a16:creationId xmlns:a16="http://schemas.microsoft.com/office/drawing/2014/main" id="{A07E73B4-E783-7CAA-3136-221ECDF5E3A0}"/>
                </a:ext>
              </a:extLst>
            </p:cNvPr>
            <p:cNvGrpSpPr/>
            <p:nvPr/>
          </p:nvGrpSpPr>
          <p:grpSpPr>
            <a:xfrm>
              <a:off x="1881705" y="2787956"/>
              <a:ext cx="1292784" cy="1350887"/>
              <a:chOff x="7345680" y="2484120"/>
              <a:chExt cx="904240" cy="944880"/>
            </a:xfrm>
          </p:grpSpPr>
          <p:sp>
            <p:nvSpPr>
              <p:cNvPr id="9" name="Oval 8">
                <a:extLst>
                  <a:ext uri="{FF2B5EF4-FFF2-40B4-BE49-F238E27FC236}">
                    <a16:creationId xmlns:a16="http://schemas.microsoft.com/office/drawing/2014/main" id="{4D78717E-D32E-A5C4-5B0B-BE6B1D1FC2C9}"/>
                  </a:ext>
                </a:extLst>
              </p:cNvPr>
              <p:cNvSpPr/>
              <p:nvPr/>
            </p:nvSpPr>
            <p:spPr>
              <a:xfrm>
                <a:off x="7345680" y="2484120"/>
                <a:ext cx="904240" cy="94488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L-Shape 9">
                <a:extLst>
                  <a:ext uri="{FF2B5EF4-FFF2-40B4-BE49-F238E27FC236}">
                    <a16:creationId xmlns:a16="http://schemas.microsoft.com/office/drawing/2014/main" id="{826EEFBF-0FED-BF98-2225-63B6C37C524A}"/>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1" name="Rectangle 10">
              <a:extLst>
                <a:ext uri="{FF2B5EF4-FFF2-40B4-BE49-F238E27FC236}">
                  <a16:creationId xmlns:a16="http://schemas.microsoft.com/office/drawing/2014/main" id="{656B66A4-7137-A623-B198-211032287035}"/>
                </a:ext>
              </a:extLst>
            </p:cNvPr>
            <p:cNvSpPr/>
            <p:nvPr/>
          </p:nvSpPr>
          <p:spPr>
            <a:xfrm rot="2176074">
              <a:off x="1587980" y="3358774"/>
              <a:ext cx="1847106" cy="1413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BF237C5C-F9EF-9295-121F-0EA040DACB1A}"/>
              </a:ext>
            </a:extLst>
          </p:cNvPr>
          <p:cNvGrpSpPr/>
          <p:nvPr/>
        </p:nvGrpSpPr>
        <p:grpSpPr>
          <a:xfrm>
            <a:off x="10288771" y="303551"/>
            <a:ext cx="1587872" cy="1368854"/>
            <a:chOff x="10288771" y="303551"/>
            <a:chExt cx="1587872" cy="1368854"/>
          </a:xfrm>
        </p:grpSpPr>
        <p:sp>
          <p:nvSpPr>
            <p:cNvPr id="4" name="Google Shape;501;p15">
              <a:extLst>
                <a:ext uri="{FF2B5EF4-FFF2-40B4-BE49-F238E27FC236}">
                  <a16:creationId xmlns:a16="http://schemas.microsoft.com/office/drawing/2014/main" id="{E4508D43-42DF-3B73-0968-162A49BFDBBC}"/>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7" name="Google Shape;502;p15">
              <a:extLst>
                <a:ext uri="{FF2B5EF4-FFF2-40B4-BE49-F238E27FC236}">
                  <a16:creationId xmlns:a16="http://schemas.microsoft.com/office/drawing/2014/main" id="{54599F8A-98F5-E63A-1804-F2C28D7BCBF0}"/>
                </a:ext>
              </a:extLst>
            </p:cNvPr>
            <p:cNvGrpSpPr/>
            <p:nvPr/>
          </p:nvGrpSpPr>
          <p:grpSpPr>
            <a:xfrm>
              <a:off x="10681558" y="728782"/>
              <a:ext cx="562136" cy="634675"/>
              <a:chOff x="760175" y="830142"/>
              <a:chExt cx="867619" cy="979579"/>
            </a:xfrm>
          </p:grpSpPr>
          <p:sp>
            <p:nvSpPr>
              <p:cNvPr id="16" name="Google Shape;503;p15">
                <a:extLst>
                  <a:ext uri="{FF2B5EF4-FFF2-40B4-BE49-F238E27FC236}">
                    <a16:creationId xmlns:a16="http://schemas.microsoft.com/office/drawing/2014/main" id="{687FF9EE-3B67-CB3F-3FAD-E6A984C4D758}"/>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187</a:t>
                </a:r>
                <a:endParaRPr dirty="0">
                  <a:latin typeface="Arial" panose="020B0604020202020204" pitchFamily="34" charset="0"/>
                  <a:cs typeface="Arial" panose="020B0604020202020204" pitchFamily="34" charset="0"/>
                </a:endParaRPr>
              </a:p>
            </p:txBody>
          </p:sp>
          <p:sp>
            <p:nvSpPr>
              <p:cNvPr id="17" name="Google Shape;504;p15">
                <a:extLst>
                  <a:ext uri="{FF2B5EF4-FFF2-40B4-BE49-F238E27FC236}">
                    <a16:creationId xmlns:a16="http://schemas.microsoft.com/office/drawing/2014/main" id="{C17D0819-4BC5-B1F9-4A31-649C273447FF}"/>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3" name="Google Shape;505;p15">
              <a:extLst>
                <a:ext uri="{FF2B5EF4-FFF2-40B4-BE49-F238E27FC236}">
                  <a16:creationId xmlns:a16="http://schemas.microsoft.com/office/drawing/2014/main" id="{10AB9F75-6C70-5510-7D0F-114BCF303F60}"/>
                </a:ext>
              </a:extLst>
            </p:cNvPr>
            <p:cNvGrpSpPr/>
            <p:nvPr/>
          </p:nvGrpSpPr>
          <p:grpSpPr>
            <a:xfrm>
              <a:off x="11353800" y="728782"/>
              <a:ext cx="182192" cy="634674"/>
              <a:chOff x="2121762" y="2323619"/>
              <a:chExt cx="200378" cy="825210"/>
            </a:xfrm>
          </p:grpSpPr>
          <p:sp>
            <p:nvSpPr>
              <p:cNvPr id="14" name="Google Shape;506;p15">
                <a:extLst>
                  <a:ext uri="{FF2B5EF4-FFF2-40B4-BE49-F238E27FC236}">
                    <a16:creationId xmlns:a16="http://schemas.microsoft.com/office/drawing/2014/main" id="{E22FF670-05C5-E1E5-19E6-DDAE63B4A67F}"/>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15" name="Google Shape;507;p15">
                <a:extLst>
                  <a:ext uri="{FF2B5EF4-FFF2-40B4-BE49-F238E27FC236}">
                    <a16:creationId xmlns:a16="http://schemas.microsoft.com/office/drawing/2014/main" id="{F2AB429A-E388-9FB5-66EC-EC6678C76821}"/>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2254586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2989E91B-95A6-F01D-4F9D-80E9F26F6E6E}"/>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209816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C814C-42B9-281C-0659-AB99BC99E96D}"/>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Autres motifs de clôture des </a:t>
            </a:r>
            <a:r>
              <a:rPr lang="en-GB" dirty="0" err="1">
                <a:latin typeface="Arial" panose="020B0604020202020204" pitchFamily="34" charset="0"/>
                <a:cs typeface="Arial" panose="020B0604020202020204" pitchFamily="34" charset="0"/>
              </a:rPr>
              <a:t>cas</a:t>
            </a:r>
            <a:endParaRPr lang="en-BE" dirty="0">
              <a:latin typeface="Arial" panose="020B0604020202020204" pitchFamily="34" charset="0"/>
              <a:cs typeface="Arial" panose="020B0604020202020204" pitchFamily="34" charset="0"/>
            </a:endParaRPr>
          </a:p>
        </p:txBody>
      </p:sp>
      <p:sp>
        <p:nvSpPr>
          <p:cNvPr id="3" name="Speech Bubble: Rectangle with Corners Rounded 2">
            <a:extLst>
              <a:ext uri="{FF2B5EF4-FFF2-40B4-BE49-F238E27FC236}">
                <a16:creationId xmlns:a16="http://schemas.microsoft.com/office/drawing/2014/main" id="{348106F9-3D16-9B28-0FB4-A49C66ADE95A}"/>
              </a:ext>
            </a:extLst>
          </p:cNvPr>
          <p:cNvSpPr/>
          <p:nvPr/>
        </p:nvSpPr>
        <p:spPr>
          <a:xfrm>
            <a:off x="6426737" y="1783969"/>
            <a:ext cx="3881706" cy="3700318"/>
          </a:xfrm>
          <a:prstGeom prst="wedgeRoundRectCallout">
            <a:avLst>
              <a:gd name="adj1" fmla="val -62026"/>
              <a:gd name="adj2" fmla="val -24068"/>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200" dirty="0">
                <a:solidFill>
                  <a:schemeClr val="tx1"/>
                </a:solidFill>
                <a:latin typeface="Arial" panose="020B0604020202020204" pitchFamily="34" charset="0"/>
                <a:cs typeface="Arial" panose="020B0604020202020204" pitchFamily="34" charset="0"/>
              </a:rPr>
              <a:t>Que peut faire un </a:t>
            </a:r>
            <a:r>
              <a:rPr lang="en-US" sz="2200" dirty="0" err="1">
                <a:solidFill>
                  <a:schemeClr val="tx1"/>
                </a:solidFill>
                <a:latin typeface="Arial" panose="020B0604020202020204" pitchFamily="34" charset="0"/>
                <a:cs typeface="Arial" panose="020B0604020202020204" pitchFamily="34" charset="0"/>
              </a:rPr>
              <a:t>gestionnaire</a:t>
            </a:r>
            <a:r>
              <a:rPr lang="en-US" sz="2200" dirty="0">
                <a:solidFill>
                  <a:schemeClr val="tx1"/>
                </a:solidFill>
                <a:latin typeface="Arial" panose="020B0604020202020204" pitchFamily="34" charset="0"/>
                <a:cs typeface="Arial" panose="020B0604020202020204" pitchFamily="34" charset="0"/>
              </a:rPr>
              <a:t> de </a:t>
            </a:r>
            <a:r>
              <a:rPr lang="en-US" sz="2200" dirty="0" err="1">
                <a:solidFill>
                  <a:schemeClr val="tx1"/>
                </a:solidFill>
                <a:latin typeface="Arial" panose="020B0604020202020204" pitchFamily="34" charset="0"/>
                <a:cs typeface="Arial" panose="020B0604020202020204" pitchFamily="34" charset="0"/>
              </a:rPr>
              <a:t>cas</a:t>
            </a:r>
            <a:r>
              <a:rPr lang="en-US" sz="2200" dirty="0">
                <a:solidFill>
                  <a:schemeClr val="tx1"/>
                </a:solidFill>
                <a:latin typeface="Arial" panose="020B0604020202020204" pitchFamily="34" charset="0"/>
                <a:cs typeface="Arial" panose="020B0604020202020204" pitchFamily="34" charset="0"/>
              </a:rPr>
              <a:t> si l'enfant disparaît, déménage ou ne peut plus être contacté ? </a:t>
            </a:r>
          </a:p>
        </p:txBody>
      </p:sp>
      <p:sp>
        <p:nvSpPr>
          <p:cNvPr id="4" name="TextBox 3">
            <a:extLst>
              <a:ext uri="{FF2B5EF4-FFF2-40B4-BE49-F238E27FC236}">
                <a16:creationId xmlns:a16="http://schemas.microsoft.com/office/drawing/2014/main" id="{1D0817C1-88BF-3AAC-D78B-DC8A701EF750}"/>
              </a:ext>
            </a:extLst>
          </p:cNvPr>
          <p:cNvSpPr txBox="1"/>
          <p:nvPr/>
        </p:nvSpPr>
        <p:spPr>
          <a:xfrm>
            <a:off x="1792779" y="4635668"/>
            <a:ext cx="3695728" cy="1015663"/>
          </a:xfrm>
          <a:prstGeom prst="rect">
            <a:avLst/>
          </a:prstGeom>
          <a:noFill/>
        </p:spPr>
        <p:txBody>
          <a:bodyPr wrap="square" lIns="91440" tIns="45720" rIns="91440" bIns="45720" rtlCol="0" anchor="t">
            <a:spAutoFit/>
          </a:bodyPr>
          <a:lstStyle/>
          <a:p>
            <a:pPr algn="ctr"/>
            <a:r>
              <a:rPr lang="en-US" sz="2000" b="1" dirty="0">
                <a:latin typeface="Arial" panose="020B0604020202020204" pitchFamily="34" charset="0"/>
                <a:cs typeface="Arial" panose="020B0604020202020204" pitchFamily="34" charset="0"/>
              </a:rPr>
              <a:t>Déplacement de l'enfant, l'enfant n'est plus joignable ou l'enfant disparaît</a:t>
            </a:r>
            <a:endParaRPr lang="en-BE" sz="2000" b="1" dirty="0">
              <a:latin typeface="Arial" panose="020B060402020202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B4F21D8-38C0-C0F4-8884-875E1C9D3638}"/>
              </a:ext>
            </a:extLst>
          </p:cNvPr>
          <p:cNvGrpSpPr/>
          <p:nvPr/>
        </p:nvGrpSpPr>
        <p:grpSpPr>
          <a:xfrm>
            <a:off x="2512056" y="1676400"/>
            <a:ext cx="2031738" cy="2620371"/>
            <a:chOff x="6902168" y="1793471"/>
            <a:chExt cx="1538256" cy="1983918"/>
          </a:xfrm>
        </p:grpSpPr>
        <p:grpSp>
          <p:nvGrpSpPr>
            <p:cNvPr id="11" name="Group 10">
              <a:extLst>
                <a:ext uri="{FF2B5EF4-FFF2-40B4-BE49-F238E27FC236}">
                  <a16:creationId xmlns:a16="http://schemas.microsoft.com/office/drawing/2014/main" id="{FF234804-9F6B-9357-3312-C8A0A491153A}"/>
                </a:ext>
              </a:extLst>
            </p:cNvPr>
            <p:cNvGrpSpPr/>
            <p:nvPr/>
          </p:nvGrpSpPr>
          <p:grpSpPr>
            <a:xfrm>
              <a:off x="8096776" y="2930425"/>
              <a:ext cx="343648" cy="846964"/>
              <a:chOff x="1761807" y="5168657"/>
              <a:chExt cx="218613" cy="538800"/>
            </a:xfrm>
            <a:solidFill>
              <a:schemeClr val="accent4"/>
            </a:solidFill>
          </p:grpSpPr>
          <p:sp>
            <p:nvSpPr>
              <p:cNvPr id="12" name="Round Same Side Corner Rectangle 46">
                <a:extLst>
                  <a:ext uri="{FF2B5EF4-FFF2-40B4-BE49-F238E27FC236}">
                    <a16:creationId xmlns:a16="http://schemas.microsoft.com/office/drawing/2014/main" id="{000D524F-35F5-F680-D9A7-44FC8ACE4664}"/>
                  </a:ext>
                </a:extLst>
              </p:cNvPr>
              <p:cNvSpPr/>
              <p:nvPr/>
            </p:nvSpPr>
            <p:spPr>
              <a:xfrm>
                <a:off x="1763411" y="5424816"/>
                <a:ext cx="216156" cy="2826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FA6C778B-2F18-CE41-CE35-1F79B9C18C22}"/>
                  </a:ext>
                </a:extLst>
              </p:cNvPr>
              <p:cNvSpPr/>
              <p:nvPr/>
            </p:nvSpPr>
            <p:spPr>
              <a:xfrm>
                <a:off x="1761807" y="5168657"/>
                <a:ext cx="218613" cy="218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44B1DAE9-8D01-7186-2846-F94DA91B5770}"/>
                </a:ext>
              </a:extLst>
            </p:cNvPr>
            <p:cNvGrpSpPr/>
            <p:nvPr/>
          </p:nvGrpSpPr>
          <p:grpSpPr>
            <a:xfrm>
              <a:off x="6902168" y="1793471"/>
              <a:ext cx="405491" cy="372185"/>
              <a:chOff x="7066337" y="2435671"/>
              <a:chExt cx="500332" cy="459236"/>
            </a:xfrm>
            <a:solidFill>
              <a:schemeClr val="accent4">
                <a:lumMod val="40000"/>
                <a:lumOff val="60000"/>
              </a:schemeClr>
            </a:solidFill>
          </p:grpSpPr>
          <p:sp>
            <p:nvSpPr>
              <p:cNvPr id="15" name="Trapezoid 14">
                <a:extLst>
                  <a:ext uri="{FF2B5EF4-FFF2-40B4-BE49-F238E27FC236}">
                    <a16:creationId xmlns:a16="http://schemas.microsoft.com/office/drawing/2014/main" id="{BD663A19-4325-6A81-1F51-76D807589A06}"/>
                  </a:ext>
                </a:extLst>
              </p:cNvPr>
              <p:cNvSpPr/>
              <p:nvPr/>
            </p:nvSpPr>
            <p:spPr>
              <a:xfrm>
                <a:off x="7066337" y="2435671"/>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ectangle 15">
                <a:extLst>
                  <a:ext uri="{FF2B5EF4-FFF2-40B4-BE49-F238E27FC236}">
                    <a16:creationId xmlns:a16="http://schemas.microsoft.com/office/drawing/2014/main" id="{16FCD8EA-D6D3-A1EE-78A8-CA27037A6E0C}"/>
                  </a:ext>
                </a:extLst>
              </p:cNvPr>
              <p:cNvSpPr/>
              <p:nvPr/>
            </p:nvSpPr>
            <p:spPr>
              <a:xfrm>
                <a:off x="7109674" y="2636652"/>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7" name="Group 16">
              <a:extLst>
                <a:ext uri="{FF2B5EF4-FFF2-40B4-BE49-F238E27FC236}">
                  <a16:creationId xmlns:a16="http://schemas.microsoft.com/office/drawing/2014/main" id="{AC92D0C4-29B0-9503-CCC5-E23F120CF8FB}"/>
                </a:ext>
              </a:extLst>
            </p:cNvPr>
            <p:cNvGrpSpPr/>
            <p:nvPr/>
          </p:nvGrpSpPr>
          <p:grpSpPr>
            <a:xfrm>
              <a:off x="7346833" y="2028180"/>
              <a:ext cx="405491" cy="372185"/>
              <a:chOff x="7066337" y="2435671"/>
              <a:chExt cx="500332" cy="459236"/>
            </a:xfrm>
            <a:solidFill>
              <a:schemeClr val="accent4">
                <a:lumMod val="40000"/>
                <a:lumOff val="60000"/>
              </a:schemeClr>
            </a:solidFill>
          </p:grpSpPr>
          <p:sp>
            <p:nvSpPr>
              <p:cNvPr id="18" name="Trapezoid 17">
                <a:extLst>
                  <a:ext uri="{FF2B5EF4-FFF2-40B4-BE49-F238E27FC236}">
                    <a16:creationId xmlns:a16="http://schemas.microsoft.com/office/drawing/2014/main" id="{DF7D5F84-9A68-93E4-D5D4-4BF6C34445E1}"/>
                  </a:ext>
                </a:extLst>
              </p:cNvPr>
              <p:cNvSpPr/>
              <p:nvPr/>
            </p:nvSpPr>
            <p:spPr>
              <a:xfrm>
                <a:off x="7066337" y="2435671"/>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Rectangle 18">
                <a:extLst>
                  <a:ext uri="{FF2B5EF4-FFF2-40B4-BE49-F238E27FC236}">
                    <a16:creationId xmlns:a16="http://schemas.microsoft.com/office/drawing/2014/main" id="{C1AF47B3-0485-56F6-53A3-52E6788096EB}"/>
                  </a:ext>
                </a:extLst>
              </p:cNvPr>
              <p:cNvSpPr/>
              <p:nvPr/>
            </p:nvSpPr>
            <p:spPr>
              <a:xfrm>
                <a:off x="7109674" y="2636652"/>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0" name="Freeform: Shape 19">
              <a:extLst>
                <a:ext uri="{FF2B5EF4-FFF2-40B4-BE49-F238E27FC236}">
                  <a16:creationId xmlns:a16="http://schemas.microsoft.com/office/drawing/2014/main" id="{6C4DDDBB-BC58-01E8-0608-95880B2F6B52}"/>
                </a:ext>
              </a:extLst>
            </p:cNvPr>
            <p:cNvSpPr/>
            <p:nvPr/>
          </p:nvSpPr>
          <p:spPr>
            <a:xfrm>
              <a:off x="6985840" y="2421146"/>
              <a:ext cx="909931" cy="1190171"/>
            </a:xfrm>
            <a:custGeom>
              <a:avLst/>
              <a:gdLst>
                <a:gd name="connsiteX0" fmla="*/ 140674 w 909931"/>
                <a:gd name="connsiteY0" fmla="*/ 0 h 1190171"/>
                <a:gd name="connsiteX1" fmla="*/ 24560 w 909931"/>
                <a:gd name="connsiteY1" fmla="*/ 624114 h 1190171"/>
                <a:gd name="connsiteX2" fmla="*/ 561589 w 909931"/>
                <a:gd name="connsiteY2" fmla="*/ 754743 h 1190171"/>
                <a:gd name="connsiteX3" fmla="*/ 634160 w 909931"/>
                <a:gd name="connsiteY3" fmla="*/ 1103086 h 1190171"/>
                <a:gd name="connsiteX4" fmla="*/ 909931 w 909931"/>
                <a:gd name="connsiteY4" fmla="*/ 1190171 h 1190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931" h="1190171">
                  <a:moveTo>
                    <a:pt x="140674" y="0"/>
                  </a:moveTo>
                  <a:cubicBezTo>
                    <a:pt x="47540" y="249161"/>
                    <a:pt x="-45593" y="498323"/>
                    <a:pt x="24560" y="624114"/>
                  </a:cubicBezTo>
                  <a:cubicBezTo>
                    <a:pt x="94713" y="749905"/>
                    <a:pt x="459989" y="674914"/>
                    <a:pt x="561589" y="754743"/>
                  </a:cubicBezTo>
                  <a:cubicBezTo>
                    <a:pt x="663189" y="834572"/>
                    <a:pt x="576103" y="1030515"/>
                    <a:pt x="634160" y="1103086"/>
                  </a:cubicBezTo>
                  <a:cubicBezTo>
                    <a:pt x="692217" y="1175657"/>
                    <a:pt x="801074" y="1182914"/>
                    <a:pt x="909931" y="1190171"/>
                  </a:cubicBezTo>
                </a:path>
              </a:pathLst>
            </a:custGeom>
            <a:noFill/>
            <a:ln w="571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DD358AA4-B072-5CF4-5709-F4BCCA61D128}"/>
              </a:ext>
            </a:extLst>
          </p:cNvPr>
          <p:cNvGrpSpPr/>
          <p:nvPr/>
        </p:nvGrpSpPr>
        <p:grpSpPr>
          <a:xfrm>
            <a:off x="10288771" y="303551"/>
            <a:ext cx="1587872" cy="1368854"/>
            <a:chOff x="10288771" y="303551"/>
            <a:chExt cx="1587872" cy="1368854"/>
          </a:xfrm>
        </p:grpSpPr>
        <p:sp>
          <p:nvSpPr>
            <p:cNvPr id="6" name="Google Shape;501;p15">
              <a:extLst>
                <a:ext uri="{FF2B5EF4-FFF2-40B4-BE49-F238E27FC236}">
                  <a16:creationId xmlns:a16="http://schemas.microsoft.com/office/drawing/2014/main" id="{368CDFB6-9B53-C079-0978-02C243F5FE47}"/>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7" name="Google Shape;502;p15">
              <a:extLst>
                <a:ext uri="{FF2B5EF4-FFF2-40B4-BE49-F238E27FC236}">
                  <a16:creationId xmlns:a16="http://schemas.microsoft.com/office/drawing/2014/main" id="{E64F51CF-5F49-CB71-F56D-22369A3499F8}"/>
                </a:ext>
              </a:extLst>
            </p:cNvPr>
            <p:cNvGrpSpPr/>
            <p:nvPr/>
          </p:nvGrpSpPr>
          <p:grpSpPr>
            <a:xfrm>
              <a:off x="10681558" y="728782"/>
              <a:ext cx="562136" cy="634675"/>
              <a:chOff x="760175" y="830142"/>
              <a:chExt cx="867619" cy="979579"/>
            </a:xfrm>
          </p:grpSpPr>
          <p:sp>
            <p:nvSpPr>
              <p:cNvPr id="21" name="Google Shape;503;p15">
                <a:extLst>
                  <a:ext uri="{FF2B5EF4-FFF2-40B4-BE49-F238E27FC236}">
                    <a16:creationId xmlns:a16="http://schemas.microsoft.com/office/drawing/2014/main" id="{1B1AA979-CBC0-F296-4B1F-160216064803}"/>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187</a:t>
                </a:r>
                <a:endParaRPr dirty="0">
                  <a:latin typeface="Arial" panose="020B0604020202020204" pitchFamily="34" charset="0"/>
                  <a:cs typeface="Arial" panose="020B0604020202020204" pitchFamily="34" charset="0"/>
                </a:endParaRPr>
              </a:p>
            </p:txBody>
          </p:sp>
          <p:sp>
            <p:nvSpPr>
              <p:cNvPr id="22" name="Google Shape;504;p15">
                <a:extLst>
                  <a:ext uri="{FF2B5EF4-FFF2-40B4-BE49-F238E27FC236}">
                    <a16:creationId xmlns:a16="http://schemas.microsoft.com/office/drawing/2014/main" id="{B4919792-DDF1-4D92-491C-A9DA98F8B6DC}"/>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8" name="Google Shape;505;p15">
              <a:extLst>
                <a:ext uri="{FF2B5EF4-FFF2-40B4-BE49-F238E27FC236}">
                  <a16:creationId xmlns:a16="http://schemas.microsoft.com/office/drawing/2014/main" id="{CCE97439-487E-9D8E-DA75-C7B76552C8CA}"/>
                </a:ext>
              </a:extLst>
            </p:cNvPr>
            <p:cNvGrpSpPr/>
            <p:nvPr/>
          </p:nvGrpSpPr>
          <p:grpSpPr>
            <a:xfrm>
              <a:off x="11353800" y="728782"/>
              <a:ext cx="182192" cy="634674"/>
              <a:chOff x="2121762" y="2323619"/>
              <a:chExt cx="200378" cy="825210"/>
            </a:xfrm>
          </p:grpSpPr>
          <p:sp>
            <p:nvSpPr>
              <p:cNvPr id="9" name="Google Shape;506;p15">
                <a:extLst>
                  <a:ext uri="{FF2B5EF4-FFF2-40B4-BE49-F238E27FC236}">
                    <a16:creationId xmlns:a16="http://schemas.microsoft.com/office/drawing/2014/main" id="{676C0230-FD68-0233-040D-F247BD8285D9}"/>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10" name="Google Shape;507;p15">
                <a:extLst>
                  <a:ext uri="{FF2B5EF4-FFF2-40B4-BE49-F238E27FC236}">
                    <a16:creationId xmlns:a16="http://schemas.microsoft.com/office/drawing/2014/main" id="{83686609-9534-3DE8-EEAD-27F1A2737F4C}"/>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2007801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C814C-42B9-281C-0659-AB99BC99E96D}"/>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Autres motifs de clôture des </a:t>
            </a:r>
            <a:r>
              <a:rPr lang="en-GB" dirty="0" err="1">
                <a:latin typeface="Arial" panose="020B0604020202020204" pitchFamily="34" charset="0"/>
                <a:cs typeface="Arial" panose="020B0604020202020204" pitchFamily="34" charset="0"/>
              </a:rPr>
              <a:t>cas</a:t>
            </a:r>
            <a:endParaRPr lang="en-BE" dirty="0">
              <a:latin typeface="Arial" panose="020B0604020202020204" pitchFamily="34" charset="0"/>
              <a:cs typeface="Arial" panose="020B0604020202020204" pitchFamily="34" charset="0"/>
            </a:endParaRPr>
          </a:p>
        </p:txBody>
      </p:sp>
      <p:sp>
        <p:nvSpPr>
          <p:cNvPr id="4" name="Speech Bubble: Rectangle with Corners Rounded 3">
            <a:extLst>
              <a:ext uri="{FF2B5EF4-FFF2-40B4-BE49-F238E27FC236}">
                <a16:creationId xmlns:a16="http://schemas.microsoft.com/office/drawing/2014/main" id="{B9CA5886-14EF-DA70-FAFA-105C4CB9CFCD}"/>
              </a:ext>
            </a:extLst>
          </p:cNvPr>
          <p:cNvSpPr/>
          <p:nvPr/>
        </p:nvSpPr>
        <p:spPr>
          <a:xfrm>
            <a:off x="5826517" y="2193955"/>
            <a:ext cx="4756152" cy="2998908"/>
          </a:xfrm>
          <a:prstGeom prst="wedgeRoundRectCallout">
            <a:avLst>
              <a:gd name="adj1" fmla="val -57853"/>
              <a:gd name="adj2" fmla="val -20253"/>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200" dirty="0">
                <a:solidFill>
                  <a:schemeClr val="tx1"/>
                </a:solidFill>
                <a:latin typeface="Arial" panose="020B0604020202020204" pitchFamily="34" charset="0"/>
                <a:cs typeface="Arial" panose="020B0604020202020204" pitchFamily="34" charset="0"/>
              </a:rPr>
              <a:t>Que peut faire le </a:t>
            </a:r>
            <a:r>
              <a:rPr lang="en-US" sz="2200" dirty="0" err="1">
                <a:solidFill>
                  <a:schemeClr val="tx1"/>
                </a:solidFill>
                <a:latin typeface="Arial" panose="020B0604020202020204" pitchFamily="34" charset="0"/>
                <a:cs typeface="Arial" panose="020B0604020202020204" pitchFamily="34" charset="0"/>
              </a:rPr>
              <a:t>gestionnaire</a:t>
            </a:r>
            <a:r>
              <a:rPr lang="en-US" sz="2200" dirty="0">
                <a:solidFill>
                  <a:schemeClr val="tx1"/>
                </a:solidFill>
                <a:latin typeface="Arial" panose="020B0604020202020204" pitchFamily="34" charset="0"/>
                <a:cs typeface="Arial" panose="020B0604020202020204" pitchFamily="34" charset="0"/>
              </a:rPr>
              <a:t> de </a:t>
            </a:r>
            <a:r>
              <a:rPr lang="en-US" sz="2200" dirty="0" err="1">
                <a:solidFill>
                  <a:schemeClr val="tx1"/>
                </a:solidFill>
                <a:latin typeface="Arial" panose="020B0604020202020204" pitchFamily="34" charset="0"/>
                <a:cs typeface="Arial" panose="020B0604020202020204" pitchFamily="34" charset="0"/>
              </a:rPr>
              <a:t>cas</a:t>
            </a:r>
            <a:r>
              <a:rPr lang="en-US" sz="2200" dirty="0">
                <a:solidFill>
                  <a:schemeClr val="tx1"/>
                </a:solidFill>
                <a:latin typeface="Arial" panose="020B0604020202020204" pitchFamily="34" charset="0"/>
                <a:cs typeface="Arial" panose="020B0604020202020204" pitchFamily="34" charset="0"/>
              </a:rPr>
              <a:t> pour soutenir les parents ou la personne qui s'occupe de l'enfant après le décès de ce dernier ?</a:t>
            </a:r>
          </a:p>
        </p:txBody>
      </p:sp>
      <p:sp>
        <p:nvSpPr>
          <p:cNvPr id="5" name="TextBox 4">
            <a:extLst>
              <a:ext uri="{FF2B5EF4-FFF2-40B4-BE49-F238E27FC236}">
                <a16:creationId xmlns:a16="http://schemas.microsoft.com/office/drawing/2014/main" id="{F9F626F0-08D3-6D87-CA87-73CA90DB9880}"/>
              </a:ext>
            </a:extLst>
          </p:cNvPr>
          <p:cNvSpPr txBox="1"/>
          <p:nvPr/>
        </p:nvSpPr>
        <p:spPr>
          <a:xfrm>
            <a:off x="1437323" y="4792753"/>
            <a:ext cx="3441700" cy="400110"/>
          </a:xfrm>
          <a:prstGeom prst="rect">
            <a:avLst/>
          </a:prstGeom>
          <a:noFill/>
        </p:spPr>
        <p:txBody>
          <a:bodyPr wrap="square" lIns="91440" tIns="45720" rIns="91440" bIns="45720" rtlCol="0" anchor="t">
            <a:spAutoFit/>
          </a:bodyPr>
          <a:lstStyle/>
          <a:p>
            <a:pPr algn="ctr"/>
            <a:r>
              <a:rPr lang="en-US" sz="2000" b="1" dirty="0">
                <a:latin typeface="Arial" panose="020B0604020202020204" pitchFamily="34" charset="0"/>
                <a:cs typeface="Arial" panose="020B0604020202020204" pitchFamily="34" charset="0"/>
              </a:rPr>
              <a:t>L'enfant est décédé</a:t>
            </a:r>
            <a:endParaRPr lang="en-BE" sz="2000" b="1" dirty="0">
              <a:latin typeface="Arial" panose="020B0604020202020204" pitchFamily="34" charset="0"/>
              <a:cs typeface="Arial" panose="020B0604020202020204" pitchFamily="34" charset="0"/>
            </a:endParaRPr>
          </a:p>
        </p:txBody>
      </p:sp>
      <p:pic>
        <p:nvPicPr>
          <p:cNvPr id="17" name="Graphic 16" descr="Gravestone with solid fill">
            <a:extLst>
              <a:ext uri="{FF2B5EF4-FFF2-40B4-BE49-F238E27FC236}">
                <a16:creationId xmlns:a16="http://schemas.microsoft.com/office/drawing/2014/main" id="{A3EA453A-374C-E346-1F2B-70D1FE97AA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28800" y="1798328"/>
            <a:ext cx="2658747" cy="2658747"/>
          </a:xfrm>
          <a:prstGeom prst="rect">
            <a:avLst/>
          </a:prstGeom>
        </p:spPr>
      </p:pic>
      <p:grpSp>
        <p:nvGrpSpPr>
          <p:cNvPr id="3" name="Group 2">
            <a:extLst>
              <a:ext uri="{FF2B5EF4-FFF2-40B4-BE49-F238E27FC236}">
                <a16:creationId xmlns:a16="http://schemas.microsoft.com/office/drawing/2014/main" id="{BE848824-A766-4039-BA3A-99419743ACB1}"/>
              </a:ext>
            </a:extLst>
          </p:cNvPr>
          <p:cNvGrpSpPr/>
          <p:nvPr/>
        </p:nvGrpSpPr>
        <p:grpSpPr>
          <a:xfrm>
            <a:off x="10288771" y="303551"/>
            <a:ext cx="1587872" cy="1368854"/>
            <a:chOff x="10288771" y="303551"/>
            <a:chExt cx="1587872" cy="1368854"/>
          </a:xfrm>
        </p:grpSpPr>
        <p:sp>
          <p:nvSpPr>
            <p:cNvPr id="6" name="Google Shape;501;p15">
              <a:extLst>
                <a:ext uri="{FF2B5EF4-FFF2-40B4-BE49-F238E27FC236}">
                  <a16:creationId xmlns:a16="http://schemas.microsoft.com/office/drawing/2014/main" id="{CACA8293-93BD-2AA7-F101-330C22F5A5DA}"/>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7" name="Google Shape;502;p15">
              <a:extLst>
                <a:ext uri="{FF2B5EF4-FFF2-40B4-BE49-F238E27FC236}">
                  <a16:creationId xmlns:a16="http://schemas.microsoft.com/office/drawing/2014/main" id="{32C9091A-CB73-00CD-8D26-51416A673F55}"/>
                </a:ext>
              </a:extLst>
            </p:cNvPr>
            <p:cNvGrpSpPr/>
            <p:nvPr/>
          </p:nvGrpSpPr>
          <p:grpSpPr>
            <a:xfrm>
              <a:off x="10681558" y="728782"/>
              <a:ext cx="562136" cy="634675"/>
              <a:chOff x="760175" y="830142"/>
              <a:chExt cx="867619" cy="979579"/>
            </a:xfrm>
          </p:grpSpPr>
          <p:sp>
            <p:nvSpPr>
              <p:cNvPr id="11" name="Google Shape;503;p15">
                <a:extLst>
                  <a:ext uri="{FF2B5EF4-FFF2-40B4-BE49-F238E27FC236}">
                    <a16:creationId xmlns:a16="http://schemas.microsoft.com/office/drawing/2014/main" id="{42CDF9E5-C40C-BD4B-2A8C-385A634C2360}"/>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187</a:t>
                </a:r>
                <a:endParaRPr dirty="0">
                  <a:latin typeface="Arial" panose="020B0604020202020204" pitchFamily="34" charset="0"/>
                  <a:cs typeface="Arial" panose="020B0604020202020204" pitchFamily="34" charset="0"/>
                </a:endParaRPr>
              </a:p>
            </p:txBody>
          </p:sp>
          <p:sp>
            <p:nvSpPr>
              <p:cNvPr id="12" name="Google Shape;504;p15">
                <a:extLst>
                  <a:ext uri="{FF2B5EF4-FFF2-40B4-BE49-F238E27FC236}">
                    <a16:creationId xmlns:a16="http://schemas.microsoft.com/office/drawing/2014/main" id="{658EC7AA-120A-2932-F63B-2986998E22DE}"/>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8" name="Google Shape;505;p15">
              <a:extLst>
                <a:ext uri="{FF2B5EF4-FFF2-40B4-BE49-F238E27FC236}">
                  <a16:creationId xmlns:a16="http://schemas.microsoft.com/office/drawing/2014/main" id="{1B0AE073-D608-DD6C-B5D8-201FEFDA2E16}"/>
                </a:ext>
              </a:extLst>
            </p:cNvPr>
            <p:cNvGrpSpPr/>
            <p:nvPr/>
          </p:nvGrpSpPr>
          <p:grpSpPr>
            <a:xfrm>
              <a:off x="11353800" y="728782"/>
              <a:ext cx="182192" cy="634674"/>
              <a:chOff x="2121762" y="2323619"/>
              <a:chExt cx="200378" cy="825210"/>
            </a:xfrm>
          </p:grpSpPr>
          <p:sp>
            <p:nvSpPr>
              <p:cNvPr id="9" name="Google Shape;506;p15">
                <a:extLst>
                  <a:ext uri="{FF2B5EF4-FFF2-40B4-BE49-F238E27FC236}">
                    <a16:creationId xmlns:a16="http://schemas.microsoft.com/office/drawing/2014/main" id="{82FDC836-2098-1498-1CE0-8A1B6362EE5E}"/>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10" name="Google Shape;507;p15">
                <a:extLst>
                  <a:ext uri="{FF2B5EF4-FFF2-40B4-BE49-F238E27FC236}">
                    <a16:creationId xmlns:a16="http://schemas.microsoft.com/office/drawing/2014/main" id="{EE9FF70B-4BA7-17C1-CD44-2BD4180BF5ED}"/>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3375529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1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latin typeface="Arial" panose="020B0604020202020204" pitchFamily="34" charset="0"/>
                <a:cs typeface="Arial" panose="020B0604020202020204" pitchFamily="34" charset="0"/>
                <a:sym typeface="Arial"/>
              </a:rPr>
              <a:t>Points clés de l'apprentissage</a:t>
            </a:r>
            <a:endParaRPr dirty="0">
              <a:latin typeface="Arial" panose="020B0604020202020204" pitchFamily="34" charset="0"/>
              <a:cs typeface="Arial" panose="020B0604020202020204" pitchFamily="34" charset="0"/>
            </a:endParaRPr>
          </a:p>
        </p:txBody>
      </p:sp>
      <p:sp>
        <p:nvSpPr>
          <p:cNvPr id="523" name="Google Shape;523;p17"/>
          <p:cNvSpPr/>
          <p:nvPr/>
        </p:nvSpPr>
        <p:spPr>
          <a:xfrm>
            <a:off x="9239545" y="2165927"/>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525" name="Google Shape;525;p17"/>
          <p:cNvSpPr/>
          <p:nvPr/>
        </p:nvSpPr>
        <p:spPr>
          <a:xfrm>
            <a:off x="2205697" y="2165927"/>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526" name="Google Shape;526;p17"/>
          <p:cNvSpPr txBox="1"/>
          <p:nvPr/>
        </p:nvSpPr>
        <p:spPr>
          <a:xfrm>
            <a:off x="1206500" y="3541878"/>
            <a:ext cx="3167395" cy="19389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000" dirty="0">
                <a:solidFill>
                  <a:schemeClr val="dk1"/>
                </a:solidFill>
                <a:latin typeface="Arial" panose="020B0604020202020204" pitchFamily="34" charset="0"/>
                <a:cs typeface="Arial" panose="020B0604020202020204" pitchFamily="34" charset="0"/>
              </a:rPr>
              <a:t>Le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 d'un enfant peut être clôturé lorsque les objectifs ont été atteints et que la sécurité et le bien-être de l'enfant sont assurés.</a:t>
            </a:r>
            <a:endParaRPr lang="en-GB" sz="2000" dirty="0">
              <a:solidFill>
                <a:schemeClr val="dk1"/>
              </a:solidFill>
              <a:latin typeface="Arial" panose="020B0604020202020204" pitchFamily="34" charset="0"/>
              <a:ea typeface="Arial"/>
              <a:cs typeface="Arial" panose="020B0604020202020204" pitchFamily="34" charset="0"/>
            </a:endParaRPr>
          </a:p>
        </p:txBody>
      </p:sp>
      <p:sp>
        <p:nvSpPr>
          <p:cNvPr id="2" name="Google Shape;526;p17">
            <a:extLst>
              <a:ext uri="{FF2B5EF4-FFF2-40B4-BE49-F238E27FC236}">
                <a16:creationId xmlns:a16="http://schemas.microsoft.com/office/drawing/2014/main" id="{DE4612E6-A95B-0122-AC81-B3E64CAF6AAF}"/>
              </a:ext>
            </a:extLst>
          </p:cNvPr>
          <p:cNvSpPr txBox="1"/>
          <p:nvPr/>
        </p:nvSpPr>
        <p:spPr>
          <a:xfrm>
            <a:off x="8289809" y="3541878"/>
            <a:ext cx="2748957" cy="2246729"/>
          </a:xfrm>
          <a:prstGeom prst="rect">
            <a:avLst/>
          </a:prstGeom>
          <a:noFill/>
          <a:ln>
            <a:noFill/>
          </a:ln>
        </p:spPr>
        <p:txBody>
          <a:bodyPr spcFirstLastPara="1" wrap="square" lIns="91425" tIns="45700" rIns="91425" bIns="45700" anchor="t" anchorCtr="0">
            <a:spAutoFit/>
          </a:bodyPr>
          <a:lstStyle/>
          <a:p>
            <a:pPr algn="ctr"/>
            <a:r>
              <a:rPr lang="en-GB" sz="2000" dirty="0">
                <a:solidFill>
                  <a:schemeClr val="dk1"/>
                </a:solidFill>
                <a:latin typeface="Arial" panose="020B0604020202020204" pitchFamily="34" charset="0"/>
                <a:cs typeface="Arial" panose="020B0604020202020204" pitchFamily="34" charset="0"/>
              </a:rPr>
              <a:t>Pour </a:t>
            </a:r>
            <a:r>
              <a:rPr lang="en-GB" sz="2000" dirty="0">
                <a:solidFill>
                  <a:schemeClr val="dk1"/>
                </a:solidFill>
                <a:latin typeface="Arial" panose="020B0604020202020204" pitchFamily="34" charset="0"/>
                <a:ea typeface="Arial"/>
                <a:cs typeface="Arial" panose="020B0604020202020204" pitchFamily="34" charset="0"/>
                <a:sym typeface="Arial"/>
              </a:rPr>
              <a:t>clôturer le </a:t>
            </a:r>
            <a:r>
              <a:rPr lang="en-GB" sz="2000" dirty="0" err="1">
                <a:solidFill>
                  <a:schemeClr val="dk1"/>
                </a:solidFill>
                <a:latin typeface="Arial" panose="020B0604020202020204" pitchFamily="34" charset="0"/>
                <a:ea typeface="Arial"/>
                <a:cs typeface="Arial" panose="020B0604020202020204" pitchFamily="34" charset="0"/>
                <a:sym typeface="Arial"/>
              </a:rPr>
              <a:t>cas</a:t>
            </a:r>
            <a:r>
              <a:rPr lang="en-GB" sz="2000" dirty="0">
                <a:solidFill>
                  <a:schemeClr val="dk1"/>
                </a:solidFill>
                <a:latin typeface="Arial" panose="020B0604020202020204" pitchFamily="34" charset="0"/>
                <a:ea typeface="Arial"/>
                <a:cs typeface="Arial" panose="020B0604020202020204" pitchFamily="34" charset="0"/>
                <a:sym typeface="Arial"/>
              </a:rPr>
              <a:t> d'un enfant, une préparation ou un suivi par le </a:t>
            </a:r>
            <a:r>
              <a:rPr lang="en-GB" sz="2000" dirty="0" err="1">
                <a:solidFill>
                  <a:schemeClr val="dk1"/>
                </a:solidFill>
                <a:latin typeface="Arial" panose="020B0604020202020204" pitchFamily="34" charset="0"/>
                <a:ea typeface="Arial"/>
                <a:cs typeface="Arial" panose="020B0604020202020204" pitchFamily="34" charset="0"/>
                <a:sym typeface="Arial"/>
              </a:rPr>
              <a:t>gestionnaire</a:t>
            </a:r>
            <a:r>
              <a:rPr lang="en-GB" sz="2000" dirty="0">
                <a:solidFill>
                  <a:schemeClr val="dk1"/>
                </a:solidFill>
                <a:latin typeface="Arial" panose="020B0604020202020204" pitchFamily="34" charset="0"/>
                <a:ea typeface="Arial"/>
                <a:cs typeface="Arial" panose="020B0604020202020204" pitchFamily="34" charset="0"/>
                <a:sym typeface="Arial"/>
              </a:rPr>
              <a:t> de </a:t>
            </a:r>
            <a:r>
              <a:rPr lang="en-GB" sz="2000" dirty="0" err="1">
                <a:solidFill>
                  <a:schemeClr val="dk1"/>
                </a:solidFill>
                <a:latin typeface="Arial" panose="020B0604020202020204" pitchFamily="34" charset="0"/>
                <a:ea typeface="Arial"/>
                <a:cs typeface="Arial" panose="020B0604020202020204" pitchFamily="34" charset="0"/>
                <a:sym typeface="Arial"/>
              </a:rPr>
              <a:t>cas</a:t>
            </a:r>
            <a:r>
              <a:rPr lang="en-GB" sz="2000" dirty="0">
                <a:solidFill>
                  <a:schemeClr val="dk1"/>
                </a:solidFill>
                <a:latin typeface="Arial" panose="020B0604020202020204" pitchFamily="34" charset="0"/>
                <a:ea typeface="Arial"/>
                <a:cs typeface="Arial" panose="020B0604020202020204" pitchFamily="34" charset="0"/>
                <a:sym typeface="Arial"/>
              </a:rPr>
              <a:t> est nécessaire avant la clôture.</a:t>
            </a:r>
            <a:endParaRPr sz="2000" dirty="0">
              <a:solidFill>
                <a:schemeClr val="dk1"/>
              </a:solidFill>
              <a:latin typeface="Arial" panose="020B0604020202020204" pitchFamily="34" charset="0"/>
              <a:ea typeface="Arial"/>
              <a:cs typeface="Arial" panose="020B0604020202020204" pitchFamily="34" charset="0"/>
              <a:sym typeface="Arial"/>
            </a:endParaRPr>
          </a:p>
        </p:txBody>
      </p:sp>
      <p:sp>
        <p:nvSpPr>
          <p:cNvPr id="3" name="Google Shape;525;p17">
            <a:extLst>
              <a:ext uri="{FF2B5EF4-FFF2-40B4-BE49-F238E27FC236}">
                <a16:creationId xmlns:a16="http://schemas.microsoft.com/office/drawing/2014/main" id="{6C1D65A9-4536-FB8A-45A0-CD7ACDBE29D3}"/>
              </a:ext>
            </a:extLst>
          </p:cNvPr>
          <p:cNvSpPr/>
          <p:nvPr/>
        </p:nvSpPr>
        <p:spPr>
          <a:xfrm>
            <a:off x="5722620" y="2165927"/>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4" name="Google Shape;526;p17">
            <a:extLst>
              <a:ext uri="{FF2B5EF4-FFF2-40B4-BE49-F238E27FC236}">
                <a16:creationId xmlns:a16="http://schemas.microsoft.com/office/drawing/2014/main" id="{7B47C4F7-0E92-C417-0D31-F5BAB4C02338}"/>
              </a:ext>
            </a:extLst>
          </p:cNvPr>
          <p:cNvSpPr txBox="1"/>
          <p:nvPr/>
        </p:nvSpPr>
        <p:spPr>
          <a:xfrm>
            <a:off x="4873921" y="3541878"/>
            <a:ext cx="2748957" cy="255450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000" dirty="0">
                <a:solidFill>
                  <a:schemeClr val="dk1"/>
                </a:solidFill>
                <a:latin typeface="Arial" panose="020B0604020202020204" pitchFamily="34" charset="0"/>
                <a:cs typeface="Arial" panose="020B0604020202020204" pitchFamily="34" charset="0"/>
              </a:rPr>
              <a:t>Le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 d'un enfant peut être clôturé lorsqu'il a atteint l'âge de 18 ans, qu'il n'y a pas de consentement, que l'enfant a quitté la région ou qu'il est décédé.</a:t>
            </a:r>
            <a:endParaRPr lang="en-GB" sz="2000" dirty="0">
              <a:solidFill>
                <a:schemeClr val="dk1"/>
              </a:solidFill>
              <a:latin typeface="Arial" panose="020B0604020202020204" pitchFamily="34" charset="0"/>
              <a:ea typeface="Aria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3" name="Google Shape;293;p5"/>
          <p:cNvSpPr txBox="1">
            <a:spLocks noGrp="1"/>
          </p:cNvSpPr>
          <p:nvPr>
            <p:ph type="title"/>
          </p:nvPr>
        </p:nvSpPr>
        <p:spPr/>
        <p:txBody>
          <a:bodyPr/>
          <a:lstStyle/>
          <a:p>
            <a:pPr lvl="0"/>
            <a:r>
              <a:rPr lang="en-GB" sz="2400" dirty="0"/>
              <a:t>SESSION 1</a:t>
            </a:r>
            <a:br>
              <a:rPr lang="en-GB" dirty="0"/>
            </a:br>
            <a:r>
              <a:rPr lang="en-GB" sz="4400" dirty="0"/>
              <a:t> </a:t>
            </a:r>
            <a:br>
              <a:rPr lang="en-GB" dirty="0"/>
            </a:br>
            <a:r>
              <a:rPr lang="en-GB" dirty="0"/>
              <a:t>Ouverture du module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3" name="Google Shape;433;p10"/>
          <p:cNvSpPr txBox="1">
            <a:spLocks noGrp="1"/>
          </p:cNvSpPr>
          <p:nvPr>
            <p:ph type="title"/>
          </p:nvPr>
        </p:nvSpPr>
        <p:spPr/>
        <p:txBody>
          <a:bodyPr/>
          <a:lstStyle/>
          <a:p>
            <a:pPr lvl="0"/>
            <a:r>
              <a:rPr lang="en-US" sz="2400" dirty="0"/>
              <a:t>SESSION 3 </a:t>
            </a:r>
            <a:br>
              <a:rPr lang="en-US" dirty="0"/>
            </a:br>
            <a:r>
              <a:rPr lang="en-GB" sz="4400" dirty="0"/>
              <a:t> </a:t>
            </a:r>
            <a:br>
              <a:rPr lang="en-US" dirty="0"/>
            </a:br>
            <a:r>
              <a:rPr lang="en-US" dirty="0"/>
              <a:t>Comment clôturer le </a:t>
            </a:r>
            <a:r>
              <a:rPr lang="en-US" dirty="0" err="1"/>
              <a:t>cas</a:t>
            </a:r>
            <a:r>
              <a:rPr lang="en-US" dirty="0"/>
              <a:t> d'un enfant ? </a:t>
            </a:r>
          </a:p>
        </p:txBody>
      </p:sp>
    </p:spTree>
    <p:extLst>
      <p:ext uri="{BB962C8B-B14F-4D97-AF65-F5344CB8AC3E}">
        <p14:creationId xmlns:p14="http://schemas.microsoft.com/office/powerpoint/2010/main" val="155232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19"/>
          <p:cNvSpPr txBox="1">
            <a:spLocks noGrp="1"/>
          </p:cNvSpPr>
          <p:nvPr>
            <p:ph type="title"/>
          </p:nvPr>
        </p:nvSpPr>
        <p:spPr>
          <a:xfrm>
            <a:off x="110905"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156995"/>
              </a:buClr>
              <a:buSzPts val="3200"/>
              <a:buFont typeface="Arial"/>
              <a:buNone/>
            </a:pPr>
            <a:r>
              <a:rPr lang="en-GB" sz="3000" dirty="0"/>
              <a:t>Énumérer les mesures à prendre pour clore le </a:t>
            </a:r>
            <a:r>
              <a:rPr lang="en-GB" sz="3000" dirty="0" err="1"/>
              <a:t>cas</a:t>
            </a:r>
            <a:r>
              <a:rPr lang="en-GB" sz="3000" dirty="0"/>
              <a:t> d'un enfant </a:t>
            </a:r>
            <a:endParaRPr sz="3000" dirty="0"/>
          </a:p>
        </p:txBody>
      </p:sp>
      <p:sp>
        <p:nvSpPr>
          <p:cNvPr id="2" name="Freeform: Shape 1">
            <a:extLst>
              <a:ext uri="{FF2B5EF4-FFF2-40B4-BE49-F238E27FC236}">
                <a16:creationId xmlns:a16="http://schemas.microsoft.com/office/drawing/2014/main" id="{0C036B8C-1FCF-FA65-F310-FC3437121423}"/>
              </a:ext>
            </a:extLst>
          </p:cNvPr>
          <p:cNvSpPr/>
          <p:nvPr/>
        </p:nvSpPr>
        <p:spPr>
          <a:xfrm>
            <a:off x="38100" y="1143000"/>
            <a:ext cx="11163300" cy="4991100"/>
          </a:xfrm>
          <a:custGeom>
            <a:avLst/>
            <a:gdLst>
              <a:gd name="connsiteX0" fmla="*/ 0 w 11163300"/>
              <a:gd name="connsiteY0" fmla="*/ 0 h 4991100"/>
              <a:gd name="connsiteX1" fmla="*/ 1123950 w 11163300"/>
              <a:gd name="connsiteY1" fmla="*/ 781050 h 4991100"/>
              <a:gd name="connsiteX2" fmla="*/ 3867150 w 11163300"/>
              <a:gd name="connsiteY2" fmla="*/ 2019300 h 4991100"/>
              <a:gd name="connsiteX3" fmla="*/ 6867525 w 11163300"/>
              <a:gd name="connsiteY3" fmla="*/ 1428750 h 4991100"/>
              <a:gd name="connsiteX4" fmla="*/ 9058275 w 11163300"/>
              <a:gd name="connsiteY4" fmla="*/ 2571750 h 4991100"/>
              <a:gd name="connsiteX5" fmla="*/ 9791700 w 11163300"/>
              <a:gd name="connsiteY5" fmla="*/ 4371975 h 4991100"/>
              <a:gd name="connsiteX6" fmla="*/ 11163300 w 11163300"/>
              <a:gd name="connsiteY6" fmla="*/ 4991100 h 499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3300" h="4991100">
                <a:moveTo>
                  <a:pt x="0" y="0"/>
                </a:moveTo>
                <a:cubicBezTo>
                  <a:pt x="239712" y="222250"/>
                  <a:pt x="479425" y="444500"/>
                  <a:pt x="1123950" y="781050"/>
                </a:cubicBezTo>
                <a:cubicBezTo>
                  <a:pt x="1768475" y="1117600"/>
                  <a:pt x="2909888" y="1911350"/>
                  <a:pt x="3867150" y="2019300"/>
                </a:cubicBezTo>
                <a:cubicBezTo>
                  <a:pt x="4824412" y="2127250"/>
                  <a:pt x="6002337" y="1336675"/>
                  <a:pt x="6867525" y="1428750"/>
                </a:cubicBezTo>
                <a:cubicBezTo>
                  <a:pt x="7732713" y="1520825"/>
                  <a:pt x="8570913" y="2081213"/>
                  <a:pt x="9058275" y="2571750"/>
                </a:cubicBezTo>
                <a:cubicBezTo>
                  <a:pt x="9545637" y="3062287"/>
                  <a:pt x="9440863" y="3968750"/>
                  <a:pt x="9791700" y="4371975"/>
                </a:cubicBezTo>
                <a:cubicBezTo>
                  <a:pt x="10142537" y="4775200"/>
                  <a:pt x="10652918" y="4883150"/>
                  <a:pt x="11163300" y="4991100"/>
                </a:cubicBezTo>
              </a:path>
            </a:pathLst>
          </a:cu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6190815A-A18C-C1CB-DC0A-0C4822670917}"/>
              </a:ext>
            </a:extLst>
          </p:cNvPr>
          <p:cNvSpPr/>
          <p:nvPr/>
        </p:nvSpPr>
        <p:spPr>
          <a:xfrm>
            <a:off x="708399" y="1587322"/>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1</a:t>
            </a:r>
            <a:endParaRPr lang="en-BE" sz="2800" b="1" dirty="0">
              <a:solidFill>
                <a:schemeClr val="bg1"/>
              </a:solidFill>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704DDFE6-F268-892A-241D-6E6E26D55B59}"/>
              </a:ext>
            </a:extLst>
          </p:cNvPr>
          <p:cNvSpPr/>
          <p:nvPr/>
        </p:nvSpPr>
        <p:spPr>
          <a:xfrm>
            <a:off x="2706331" y="2567178"/>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2</a:t>
            </a:r>
            <a:endParaRPr lang="en-BE" sz="2800" b="1" dirty="0">
              <a:solidFill>
                <a:schemeClr val="bg1"/>
              </a:solidFill>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11876502-0E07-389C-E987-DB99A48822BF}"/>
              </a:ext>
            </a:extLst>
          </p:cNvPr>
          <p:cNvSpPr/>
          <p:nvPr/>
        </p:nvSpPr>
        <p:spPr>
          <a:xfrm>
            <a:off x="4758892" y="2632746"/>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3</a:t>
            </a:r>
            <a:endParaRPr lang="en-BE" sz="2800" b="1" dirty="0">
              <a:solidFill>
                <a:schemeClr val="bg1"/>
              </a:solidFill>
              <a:latin typeface="Arial" panose="020B0604020202020204" pitchFamily="34" charset="0"/>
              <a:cs typeface="Arial" panose="020B0604020202020204" pitchFamily="34" charset="0"/>
            </a:endParaRPr>
          </a:p>
        </p:txBody>
      </p:sp>
      <p:sp>
        <p:nvSpPr>
          <p:cNvPr id="21" name="Oval 20">
            <a:extLst>
              <a:ext uri="{FF2B5EF4-FFF2-40B4-BE49-F238E27FC236}">
                <a16:creationId xmlns:a16="http://schemas.microsoft.com/office/drawing/2014/main" id="{AAD4F2D9-D20B-3989-05A2-CDAEDD098E82}"/>
              </a:ext>
            </a:extLst>
          </p:cNvPr>
          <p:cNvSpPr/>
          <p:nvPr/>
        </p:nvSpPr>
        <p:spPr>
          <a:xfrm>
            <a:off x="6951804" y="233425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4</a:t>
            </a:r>
            <a:endParaRPr lang="en-BE" sz="2800" b="1" dirty="0">
              <a:solidFill>
                <a:schemeClr val="bg1"/>
              </a:solidFill>
              <a:latin typeface="Arial" panose="020B0604020202020204" pitchFamily="34" charset="0"/>
              <a:cs typeface="Arial" panose="020B0604020202020204" pitchFamily="34" charset="0"/>
            </a:endParaRPr>
          </a:p>
        </p:txBody>
      </p:sp>
      <p:sp>
        <p:nvSpPr>
          <p:cNvPr id="22" name="Oval 21">
            <a:extLst>
              <a:ext uri="{FF2B5EF4-FFF2-40B4-BE49-F238E27FC236}">
                <a16:creationId xmlns:a16="http://schemas.microsoft.com/office/drawing/2014/main" id="{BE0665E3-A003-FC2A-4738-C0A233F20CF0}"/>
              </a:ext>
            </a:extLst>
          </p:cNvPr>
          <p:cNvSpPr/>
          <p:nvPr/>
        </p:nvSpPr>
        <p:spPr>
          <a:xfrm>
            <a:off x="8548958" y="316005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5</a:t>
            </a:r>
            <a:endParaRPr lang="en-BE" sz="2800" b="1" dirty="0">
              <a:solidFill>
                <a:schemeClr val="bg1"/>
              </a:solidFill>
              <a:latin typeface="Arial" panose="020B0604020202020204" pitchFamily="34" charset="0"/>
              <a:cs typeface="Arial" panose="020B0604020202020204" pitchFamily="34" charset="0"/>
            </a:endParaRPr>
          </a:p>
        </p:txBody>
      </p:sp>
      <p:sp>
        <p:nvSpPr>
          <p:cNvPr id="30" name="Oval 29">
            <a:extLst>
              <a:ext uri="{FF2B5EF4-FFF2-40B4-BE49-F238E27FC236}">
                <a16:creationId xmlns:a16="http://schemas.microsoft.com/office/drawing/2014/main" id="{A0B3C214-C0B5-4950-480C-7946CA973F56}"/>
              </a:ext>
            </a:extLst>
          </p:cNvPr>
          <p:cNvSpPr/>
          <p:nvPr/>
        </p:nvSpPr>
        <p:spPr>
          <a:xfrm>
            <a:off x="9285010" y="4607798"/>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6</a:t>
            </a:r>
            <a:endParaRPr lang="en-BE" sz="2800" b="1" dirty="0">
              <a:solidFill>
                <a:schemeClr val="bg1"/>
              </a:solidFill>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DDB27991-3D16-B3C2-F8E6-5582AE3436F5}"/>
              </a:ext>
            </a:extLst>
          </p:cNvPr>
          <p:cNvSpPr/>
          <p:nvPr/>
        </p:nvSpPr>
        <p:spPr>
          <a:xfrm>
            <a:off x="10845844" y="5707457"/>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7</a:t>
            </a:r>
            <a:endParaRPr lang="en-BE" sz="2800" b="1" dirty="0">
              <a:solidFill>
                <a:schemeClr val="bg1"/>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344A2806-FD30-BDDC-29F0-B8865A25DA06}"/>
              </a:ext>
            </a:extLst>
          </p:cNvPr>
          <p:cNvGrpSpPr/>
          <p:nvPr/>
        </p:nvGrpSpPr>
        <p:grpSpPr>
          <a:xfrm>
            <a:off x="10407464" y="439431"/>
            <a:ext cx="1587872" cy="1368854"/>
            <a:chOff x="10288771" y="303551"/>
            <a:chExt cx="1587872" cy="1368854"/>
          </a:xfrm>
        </p:grpSpPr>
        <p:sp>
          <p:nvSpPr>
            <p:cNvPr id="4" name="Google Shape;501;p15">
              <a:extLst>
                <a:ext uri="{FF2B5EF4-FFF2-40B4-BE49-F238E27FC236}">
                  <a16:creationId xmlns:a16="http://schemas.microsoft.com/office/drawing/2014/main" id="{EF9757DF-4C81-65D1-3018-CAF3BF42747A}"/>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5" name="Google Shape;502;p15">
              <a:extLst>
                <a:ext uri="{FF2B5EF4-FFF2-40B4-BE49-F238E27FC236}">
                  <a16:creationId xmlns:a16="http://schemas.microsoft.com/office/drawing/2014/main" id="{ADAAC07F-8B8F-6CBF-6241-496DA8CF4332}"/>
                </a:ext>
              </a:extLst>
            </p:cNvPr>
            <p:cNvGrpSpPr/>
            <p:nvPr/>
          </p:nvGrpSpPr>
          <p:grpSpPr>
            <a:xfrm>
              <a:off x="10681558" y="728782"/>
              <a:ext cx="562136" cy="634675"/>
              <a:chOff x="760175" y="830142"/>
              <a:chExt cx="867619" cy="979579"/>
            </a:xfrm>
          </p:grpSpPr>
          <p:sp>
            <p:nvSpPr>
              <p:cNvPr id="9" name="Google Shape;503;p15">
                <a:extLst>
                  <a:ext uri="{FF2B5EF4-FFF2-40B4-BE49-F238E27FC236}">
                    <a16:creationId xmlns:a16="http://schemas.microsoft.com/office/drawing/2014/main" id="{A7FEEA6D-89EB-E893-D1BE-8341E43B4DFC}"/>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188</a:t>
                </a:r>
                <a:endParaRPr dirty="0">
                  <a:latin typeface="Arial" panose="020B0604020202020204" pitchFamily="34" charset="0"/>
                  <a:cs typeface="Arial" panose="020B0604020202020204" pitchFamily="34" charset="0"/>
                </a:endParaRPr>
              </a:p>
            </p:txBody>
          </p:sp>
          <p:sp>
            <p:nvSpPr>
              <p:cNvPr id="10" name="Google Shape;504;p15">
                <a:extLst>
                  <a:ext uri="{FF2B5EF4-FFF2-40B4-BE49-F238E27FC236}">
                    <a16:creationId xmlns:a16="http://schemas.microsoft.com/office/drawing/2014/main" id="{BCD93085-C83A-C246-90E5-99A6736332F0}"/>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6" name="Google Shape;505;p15">
              <a:extLst>
                <a:ext uri="{FF2B5EF4-FFF2-40B4-BE49-F238E27FC236}">
                  <a16:creationId xmlns:a16="http://schemas.microsoft.com/office/drawing/2014/main" id="{E1849260-307B-1E50-20D0-5157992D3693}"/>
                </a:ext>
              </a:extLst>
            </p:cNvPr>
            <p:cNvGrpSpPr/>
            <p:nvPr/>
          </p:nvGrpSpPr>
          <p:grpSpPr>
            <a:xfrm>
              <a:off x="11353800" y="728782"/>
              <a:ext cx="182192" cy="634674"/>
              <a:chOff x="2121762" y="2323619"/>
              <a:chExt cx="200378" cy="825210"/>
            </a:xfrm>
          </p:grpSpPr>
          <p:sp>
            <p:nvSpPr>
              <p:cNvPr id="7" name="Google Shape;506;p15">
                <a:extLst>
                  <a:ext uri="{FF2B5EF4-FFF2-40B4-BE49-F238E27FC236}">
                    <a16:creationId xmlns:a16="http://schemas.microsoft.com/office/drawing/2014/main" id="{31B85593-0AF0-E9D0-79B2-C0A52F9DCD74}"/>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8" name="Google Shape;507;p15">
                <a:extLst>
                  <a:ext uri="{FF2B5EF4-FFF2-40B4-BE49-F238E27FC236}">
                    <a16:creationId xmlns:a16="http://schemas.microsoft.com/office/drawing/2014/main" id="{9F198E38-BE13-B328-EC64-444777D771B5}"/>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Déroulement d'une clôture de </a:t>
            </a:r>
            <a:r>
              <a:rPr lang="en-GB" dirty="0" err="1">
                <a:latin typeface="Arial" panose="020B0604020202020204" pitchFamily="34" charset="0"/>
                <a:cs typeface="Arial" panose="020B0604020202020204" pitchFamily="34" charset="0"/>
              </a:rPr>
              <a:t>cas</a:t>
            </a:r>
            <a:endParaRPr lang="en-CA" dirty="0">
              <a:latin typeface="Arial" panose="020B0604020202020204" pitchFamily="34" charset="0"/>
              <a:cs typeface="Arial" panose="020B0604020202020204" pitchFamily="34" charset="0"/>
            </a:endParaRPr>
          </a:p>
        </p:txBody>
      </p:sp>
      <p:sp>
        <p:nvSpPr>
          <p:cNvPr id="2" name="Freeform: Shape 1">
            <a:extLst>
              <a:ext uri="{FF2B5EF4-FFF2-40B4-BE49-F238E27FC236}">
                <a16:creationId xmlns:a16="http://schemas.microsoft.com/office/drawing/2014/main" id="{B7FF7348-7D6A-6FAE-C580-74ED2F4DB767}"/>
              </a:ext>
            </a:extLst>
          </p:cNvPr>
          <p:cNvSpPr/>
          <p:nvPr/>
        </p:nvSpPr>
        <p:spPr>
          <a:xfrm>
            <a:off x="38100" y="1143000"/>
            <a:ext cx="11163300" cy="4991100"/>
          </a:xfrm>
          <a:custGeom>
            <a:avLst/>
            <a:gdLst>
              <a:gd name="connsiteX0" fmla="*/ 0 w 11163300"/>
              <a:gd name="connsiteY0" fmla="*/ 0 h 4991100"/>
              <a:gd name="connsiteX1" fmla="*/ 1123950 w 11163300"/>
              <a:gd name="connsiteY1" fmla="*/ 781050 h 4991100"/>
              <a:gd name="connsiteX2" fmla="*/ 3867150 w 11163300"/>
              <a:gd name="connsiteY2" fmla="*/ 2019300 h 4991100"/>
              <a:gd name="connsiteX3" fmla="*/ 6867525 w 11163300"/>
              <a:gd name="connsiteY3" fmla="*/ 1428750 h 4991100"/>
              <a:gd name="connsiteX4" fmla="*/ 9058275 w 11163300"/>
              <a:gd name="connsiteY4" fmla="*/ 2571750 h 4991100"/>
              <a:gd name="connsiteX5" fmla="*/ 9791700 w 11163300"/>
              <a:gd name="connsiteY5" fmla="*/ 4371975 h 4991100"/>
              <a:gd name="connsiteX6" fmla="*/ 11163300 w 11163300"/>
              <a:gd name="connsiteY6" fmla="*/ 4991100 h 499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3300" h="4991100">
                <a:moveTo>
                  <a:pt x="0" y="0"/>
                </a:moveTo>
                <a:cubicBezTo>
                  <a:pt x="239712" y="222250"/>
                  <a:pt x="479425" y="444500"/>
                  <a:pt x="1123950" y="781050"/>
                </a:cubicBezTo>
                <a:cubicBezTo>
                  <a:pt x="1768475" y="1117600"/>
                  <a:pt x="2909888" y="1911350"/>
                  <a:pt x="3867150" y="2019300"/>
                </a:cubicBezTo>
                <a:cubicBezTo>
                  <a:pt x="4824412" y="2127250"/>
                  <a:pt x="6002337" y="1336675"/>
                  <a:pt x="6867525" y="1428750"/>
                </a:cubicBezTo>
                <a:cubicBezTo>
                  <a:pt x="7732713" y="1520825"/>
                  <a:pt x="8570913" y="2081213"/>
                  <a:pt x="9058275" y="2571750"/>
                </a:cubicBezTo>
                <a:cubicBezTo>
                  <a:pt x="9545637" y="3062287"/>
                  <a:pt x="9440863" y="3968750"/>
                  <a:pt x="9791700" y="4371975"/>
                </a:cubicBezTo>
                <a:cubicBezTo>
                  <a:pt x="10142537" y="4775200"/>
                  <a:pt x="10652918" y="4883150"/>
                  <a:pt x="11163300" y="4991100"/>
                </a:cubicBezTo>
              </a:path>
            </a:pathLst>
          </a:cu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4D073F4B-B84A-779C-64FB-368C4FE0D0D8}"/>
              </a:ext>
            </a:extLst>
          </p:cNvPr>
          <p:cNvSpPr txBox="1"/>
          <p:nvPr/>
        </p:nvSpPr>
        <p:spPr>
          <a:xfrm>
            <a:off x="751312" y="2494109"/>
            <a:ext cx="1444513" cy="1631216"/>
          </a:xfrm>
          <a:prstGeom prst="rect">
            <a:avLst/>
          </a:prstGeom>
          <a:noFill/>
        </p:spPr>
        <p:txBody>
          <a:bodyPr wrap="square" rtlCol="0">
            <a:spAutoFit/>
          </a:bodyPr>
          <a:lstStyle/>
          <a:p>
            <a:r>
              <a:rPr lang="en-GB" sz="2000" dirty="0">
                <a:solidFill>
                  <a:schemeClr val="dk1"/>
                </a:solidFill>
                <a:latin typeface="Arial" panose="020B0604020202020204" pitchFamily="34" charset="0"/>
                <a:ea typeface="Arial"/>
                <a:cs typeface="Arial" panose="020B0604020202020204" pitchFamily="34" charset="0"/>
                <a:sym typeface="Arial"/>
              </a:rPr>
              <a:t>Identifier un </a:t>
            </a:r>
            <a:r>
              <a:rPr lang="en-GB" sz="2000" dirty="0" err="1">
                <a:solidFill>
                  <a:schemeClr val="dk1"/>
                </a:solidFill>
                <a:latin typeface="Arial" panose="020B0604020202020204" pitchFamily="34" charset="0"/>
                <a:ea typeface="Arial"/>
                <a:cs typeface="Arial" panose="020B0604020202020204" pitchFamily="34" charset="0"/>
                <a:sym typeface="Arial"/>
              </a:rPr>
              <a:t>cas</a:t>
            </a:r>
            <a:r>
              <a:rPr lang="en-GB" sz="2000" dirty="0">
                <a:solidFill>
                  <a:schemeClr val="dk1"/>
                </a:solidFill>
                <a:latin typeface="Arial" panose="020B0604020202020204" pitchFamily="34" charset="0"/>
                <a:ea typeface="Arial"/>
                <a:cs typeface="Arial" panose="020B0604020202020204" pitchFamily="34" charset="0"/>
                <a:sym typeface="Arial"/>
              </a:rPr>
              <a:t> qui pourrait être clôturé</a:t>
            </a:r>
            <a:endParaRPr lang="en-BE" sz="20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E0F49A38-3534-CBA0-1486-7F2D15559F19}"/>
              </a:ext>
            </a:extLst>
          </p:cNvPr>
          <p:cNvSpPr txBox="1"/>
          <p:nvPr/>
        </p:nvSpPr>
        <p:spPr>
          <a:xfrm>
            <a:off x="7735295" y="1428729"/>
            <a:ext cx="3049549" cy="120032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Informer l'enfant, les parents ou la personne qui s'occupe de lui de la fermeture du </a:t>
            </a:r>
            <a:r>
              <a:rPr lang="en-GB" dirty="0" err="1">
                <a:latin typeface="Arial" panose="020B0604020202020204" pitchFamily="34" charset="0"/>
                <a:cs typeface="Arial" panose="020B0604020202020204" pitchFamily="34" charset="0"/>
              </a:rPr>
              <a:t>cas</a:t>
            </a:r>
            <a:r>
              <a:rPr lang="en-GB" dirty="0">
                <a:latin typeface="Arial" panose="020B0604020202020204" pitchFamily="34" charset="0"/>
                <a:cs typeface="Arial" panose="020B0604020202020204" pitchFamily="34" charset="0"/>
              </a:rPr>
              <a:t>.</a:t>
            </a:r>
            <a:endParaRPr lang="en-BE"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912E50EA-80E3-9B85-7D5C-8CEE27FA1A09}"/>
              </a:ext>
            </a:extLst>
          </p:cNvPr>
          <p:cNvSpPr txBox="1"/>
          <p:nvPr/>
        </p:nvSpPr>
        <p:spPr>
          <a:xfrm>
            <a:off x="4174870" y="1676719"/>
            <a:ext cx="2609617" cy="707886"/>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Discuter du cas de l'enfant avec le superviseur</a:t>
            </a:r>
          </a:p>
        </p:txBody>
      </p:sp>
      <p:sp>
        <p:nvSpPr>
          <p:cNvPr id="18" name="TextBox 17">
            <a:extLst>
              <a:ext uri="{FF2B5EF4-FFF2-40B4-BE49-F238E27FC236}">
                <a16:creationId xmlns:a16="http://schemas.microsoft.com/office/drawing/2014/main" id="{E2662BD2-6626-847C-4E5A-6E2705B3B372}"/>
              </a:ext>
            </a:extLst>
          </p:cNvPr>
          <p:cNvSpPr txBox="1"/>
          <p:nvPr/>
        </p:nvSpPr>
        <p:spPr>
          <a:xfrm>
            <a:off x="9379701" y="3245805"/>
            <a:ext cx="1898117"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Compléter le dossier du </a:t>
            </a:r>
            <a:r>
              <a:rPr lang="en-GB" dirty="0" err="1">
                <a:latin typeface="Arial" panose="020B0604020202020204" pitchFamily="34" charset="0"/>
                <a:cs typeface="Arial" panose="020B0604020202020204" pitchFamily="34" charset="0"/>
              </a:rPr>
              <a:t>cas</a:t>
            </a:r>
            <a:endParaRPr lang="en-GB"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DC1F7965-8A9E-7B80-AE67-808D51DFBE7B}"/>
              </a:ext>
            </a:extLst>
          </p:cNvPr>
          <p:cNvSpPr txBox="1"/>
          <p:nvPr/>
        </p:nvSpPr>
        <p:spPr>
          <a:xfrm>
            <a:off x="6871819" y="4607798"/>
            <a:ext cx="2287261" cy="1200329"/>
          </a:xfrm>
          <a:prstGeom prst="rect">
            <a:avLst/>
          </a:prstGeom>
          <a:noFill/>
        </p:spPr>
        <p:txBody>
          <a:bodyPr wrap="square" rtlCol="0">
            <a:spAutoFit/>
          </a:bodyPr>
          <a:lstStyle/>
          <a:p>
            <a:pPr algn="r"/>
            <a:r>
              <a:rPr lang="en-GB" dirty="0">
                <a:latin typeface="Arial" panose="020B0604020202020204" pitchFamily="34" charset="0"/>
                <a:cs typeface="Arial" panose="020B0604020202020204" pitchFamily="34" charset="0"/>
              </a:rPr>
              <a:t>Effectuer un dernier suivi et demander un retour d'information</a:t>
            </a:r>
            <a:endParaRPr lang="en-US" dirty="0">
              <a:latin typeface="Arial" panose="020B0604020202020204" pitchFamily="34" charset="0"/>
              <a:cs typeface="Arial" panose="020B0604020202020204" pitchFamily="34" charset="0"/>
            </a:endParaRPr>
          </a:p>
        </p:txBody>
      </p:sp>
      <p:sp>
        <p:nvSpPr>
          <p:cNvPr id="21" name="Oval 20">
            <a:extLst>
              <a:ext uri="{FF2B5EF4-FFF2-40B4-BE49-F238E27FC236}">
                <a16:creationId xmlns:a16="http://schemas.microsoft.com/office/drawing/2014/main" id="{FEC1DE30-5160-88DD-BAA7-86183F8B89D8}"/>
              </a:ext>
            </a:extLst>
          </p:cNvPr>
          <p:cNvSpPr/>
          <p:nvPr/>
        </p:nvSpPr>
        <p:spPr>
          <a:xfrm>
            <a:off x="708399" y="1587322"/>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1</a:t>
            </a:r>
            <a:endParaRPr lang="en-BE" sz="2800" b="1" dirty="0">
              <a:solidFill>
                <a:schemeClr val="bg1"/>
              </a:solidFill>
              <a:latin typeface="Arial" panose="020B0604020202020204" pitchFamily="34" charset="0"/>
              <a:cs typeface="Arial" panose="020B0604020202020204" pitchFamily="34" charset="0"/>
            </a:endParaRPr>
          </a:p>
        </p:txBody>
      </p:sp>
      <p:sp>
        <p:nvSpPr>
          <p:cNvPr id="22" name="Oval 21">
            <a:extLst>
              <a:ext uri="{FF2B5EF4-FFF2-40B4-BE49-F238E27FC236}">
                <a16:creationId xmlns:a16="http://schemas.microsoft.com/office/drawing/2014/main" id="{91BC15DA-0753-0090-F6F7-5E5E70C153FA}"/>
              </a:ext>
            </a:extLst>
          </p:cNvPr>
          <p:cNvSpPr/>
          <p:nvPr/>
        </p:nvSpPr>
        <p:spPr>
          <a:xfrm>
            <a:off x="2706331" y="2567178"/>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2</a:t>
            </a:r>
            <a:endParaRPr lang="en-BE" sz="2800" b="1" dirty="0">
              <a:solidFill>
                <a:schemeClr val="bg1"/>
              </a:solidFill>
              <a:latin typeface="Arial" panose="020B0604020202020204" pitchFamily="34" charset="0"/>
              <a:cs typeface="Arial" panose="020B0604020202020204" pitchFamily="34" charset="0"/>
            </a:endParaRPr>
          </a:p>
        </p:txBody>
      </p:sp>
      <p:sp>
        <p:nvSpPr>
          <p:cNvPr id="23" name="Oval 22">
            <a:extLst>
              <a:ext uri="{FF2B5EF4-FFF2-40B4-BE49-F238E27FC236}">
                <a16:creationId xmlns:a16="http://schemas.microsoft.com/office/drawing/2014/main" id="{48D6C9BE-F703-9D77-C2AA-C1C7D7E82937}"/>
              </a:ext>
            </a:extLst>
          </p:cNvPr>
          <p:cNvSpPr/>
          <p:nvPr/>
        </p:nvSpPr>
        <p:spPr>
          <a:xfrm>
            <a:off x="4758892" y="2632746"/>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3</a:t>
            </a:r>
            <a:endParaRPr lang="en-BE" sz="2800" b="1" dirty="0">
              <a:solidFill>
                <a:schemeClr val="bg1"/>
              </a:solidFill>
              <a:latin typeface="Arial" panose="020B0604020202020204" pitchFamily="34" charset="0"/>
              <a:cs typeface="Arial" panose="020B0604020202020204" pitchFamily="34" charset="0"/>
            </a:endParaRPr>
          </a:p>
        </p:txBody>
      </p:sp>
      <p:sp>
        <p:nvSpPr>
          <p:cNvPr id="27" name="Oval 26">
            <a:extLst>
              <a:ext uri="{FF2B5EF4-FFF2-40B4-BE49-F238E27FC236}">
                <a16:creationId xmlns:a16="http://schemas.microsoft.com/office/drawing/2014/main" id="{B99F335D-CAC6-64ED-CC86-7EC1E38CD249}"/>
              </a:ext>
            </a:extLst>
          </p:cNvPr>
          <p:cNvSpPr/>
          <p:nvPr/>
        </p:nvSpPr>
        <p:spPr>
          <a:xfrm>
            <a:off x="6951804" y="233425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4</a:t>
            </a:r>
            <a:endParaRPr lang="en-BE" sz="2800" b="1" dirty="0">
              <a:solidFill>
                <a:schemeClr val="bg1"/>
              </a:solidFill>
              <a:latin typeface="Arial" panose="020B0604020202020204" pitchFamily="34" charset="0"/>
              <a:cs typeface="Arial" panose="020B0604020202020204" pitchFamily="34" charset="0"/>
            </a:endParaRPr>
          </a:p>
        </p:txBody>
      </p:sp>
      <p:sp>
        <p:nvSpPr>
          <p:cNvPr id="28" name="Oval 27">
            <a:extLst>
              <a:ext uri="{FF2B5EF4-FFF2-40B4-BE49-F238E27FC236}">
                <a16:creationId xmlns:a16="http://schemas.microsoft.com/office/drawing/2014/main" id="{78535598-3C3D-E30E-9FFF-2102CBA7A4B8}"/>
              </a:ext>
            </a:extLst>
          </p:cNvPr>
          <p:cNvSpPr/>
          <p:nvPr/>
        </p:nvSpPr>
        <p:spPr>
          <a:xfrm>
            <a:off x="8548958" y="316005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5</a:t>
            </a:r>
            <a:endParaRPr lang="en-BE" sz="2800" b="1" dirty="0">
              <a:solidFill>
                <a:schemeClr val="bg1"/>
              </a:solidFill>
              <a:latin typeface="Arial" panose="020B0604020202020204" pitchFamily="34" charset="0"/>
              <a:cs typeface="Arial" panose="020B0604020202020204" pitchFamily="34" charset="0"/>
            </a:endParaRPr>
          </a:p>
        </p:txBody>
      </p:sp>
      <p:grpSp>
        <p:nvGrpSpPr>
          <p:cNvPr id="30" name="Group 29">
            <a:extLst>
              <a:ext uri="{FF2B5EF4-FFF2-40B4-BE49-F238E27FC236}">
                <a16:creationId xmlns:a16="http://schemas.microsoft.com/office/drawing/2014/main" id="{E32B61F4-F40C-7384-AF6E-2784603AE0F4}"/>
              </a:ext>
            </a:extLst>
          </p:cNvPr>
          <p:cNvGrpSpPr/>
          <p:nvPr/>
        </p:nvGrpSpPr>
        <p:grpSpPr>
          <a:xfrm>
            <a:off x="10862614" y="1517793"/>
            <a:ext cx="694684" cy="976316"/>
            <a:chOff x="2013347" y="1776810"/>
            <a:chExt cx="2306524" cy="3241614"/>
          </a:xfrm>
          <a:solidFill>
            <a:schemeClr val="accent4"/>
          </a:solidFill>
        </p:grpSpPr>
        <p:grpSp>
          <p:nvGrpSpPr>
            <p:cNvPr id="31" name="Group 30">
              <a:extLst>
                <a:ext uri="{FF2B5EF4-FFF2-40B4-BE49-F238E27FC236}">
                  <a16:creationId xmlns:a16="http://schemas.microsoft.com/office/drawing/2014/main" id="{66EDADC4-E539-424F-07E1-4A8295139E6C}"/>
                </a:ext>
              </a:extLst>
            </p:cNvPr>
            <p:cNvGrpSpPr/>
            <p:nvPr/>
          </p:nvGrpSpPr>
          <p:grpSpPr>
            <a:xfrm>
              <a:off x="3594022" y="3229471"/>
              <a:ext cx="725849" cy="1788952"/>
              <a:chOff x="1047750" y="1929282"/>
              <a:chExt cx="679484" cy="1674679"/>
            </a:xfrm>
            <a:grpFill/>
          </p:grpSpPr>
          <p:sp>
            <p:nvSpPr>
              <p:cNvPr id="36" name="Round Same Side Corner Rectangle 46">
                <a:extLst>
                  <a:ext uri="{FF2B5EF4-FFF2-40B4-BE49-F238E27FC236}">
                    <a16:creationId xmlns:a16="http://schemas.microsoft.com/office/drawing/2014/main" id="{8B8CD5D5-C1EA-1DEC-3367-B7B828831D2B}"/>
                  </a:ext>
                </a:extLst>
              </p:cNvPr>
              <p:cNvSpPr/>
              <p:nvPr/>
            </p:nvSpPr>
            <p:spPr>
              <a:xfrm>
                <a:off x="1052733" y="2725467"/>
                <a:ext cx="671847" cy="8784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7" name="Oval 36">
                <a:extLst>
                  <a:ext uri="{FF2B5EF4-FFF2-40B4-BE49-F238E27FC236}">
                    <a16:creationId xmlns:a16="http://schemas.microsoft.com/office/drawing/2014/main" id="{B28074B7-60A1-1B1F-6287-41339568E75C}"/>
                  </a:ext>
                </a:extLst>
              </p:cNvPr>
              <p:cNvSpPr/>
              <p:nvPr/>
            </p:nvSpPr>
            <p:spPr>
              <a:xfrm>
                <a:off x="1047750" y="1929282"/>
                <a:ext cx="679484" cy="6794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33" name="Group 32">
              <a:extLst>
                <a:ext uri="{FF2B5EF4-FFF2-40B4-BE49-F238E27FC236}">
                  <a16:creationId xmlns:a16="http://schemas.microsoft.com/office/drawing/2014/main" id="{BD7BE4D5-C175-7B8D-BA29-A94C328BA4FA}"/>
                </a:ext>
              </a:extLst>
            </p:cNvPr>
            <p:cNvGrpSpPr/>
            <p:nvPr/>
          </p:nvGrpSpPr>
          <p:grpSpPr>
            <a:xfrm>
              <a:off x="2013347" y="1776810"/>
              <a:ext cx="888336" cy="3241614"/>
              <a:chOff x="1082512" y="1656618"/>
              <a:chExt cx="888336" cy="3241614"/>
            </a:xfrm>
            <a:grpFill/>
          </p:grpSpPr>
          <p:sp>
            <p:nvSpPr>
              <p:cNvPr id="34" name="Oval 33">
                <a:extLst>
                  <a:ext uri="{FF2B5EF4-FFF2-40B4-BE49-F238E27FC236}">
                    <a16:creationId xmlns:a16="http://schemas.microsoft.com/office/drawing/2014/main" id="{3D02F386-5E6D-483C-21ED-D1321E42EE90}"/>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sp>
            <p:nvSpPr>
              <p:cNvPr id="35" name="Round Same Side Corner Rectangle 46">
                <a:extLst>
                  <a:ext uri="{FF2B5EF4-FFF2-40B4-BE49-F238E27FC236}">
                    <a16:creationId xmlns:a16="http://schemas.microsoft.com/office/drawing/2014/main" id="{9EC51232-D5E5-D150-5AAB-AB44D7BA52A9}"/>
                  </a:ext>
                </a:extLst>
              </p:cNvPr>
              <p:cNvSpPr/>
              <p:nvPr/>
            </p:nvSpPr>
            <p:spPr>
              <a:xfrm>
                <a:off x="1089026" y="2708811"/>
                <a:ext cx="878351" cy="218942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46" name="Oval 45">
            <a:extLst>
              <a:ext uri="{FF2B5EF4-FFF2-40B4-BE49-F238E27FC236}">
                <a16:creationId xmlns:a16="http://schemas.microsoft.com/office/drawing/2014/main" id="{FC9C1FA6-8253-82BE-CF12-040851F27B46}"/>
              </a:ext>
            </a:extLst>
          </p:cNvPr>
          <p:cNvSpPr/>
          <p:nvPr/>
        </p:nvSpPr>
        <p:spPr>
          <a:xfrm>
            <a:off x="9285010" y="4607798"/>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6</a:t>
            </a:r>
            <a:endParaRPr lang="en-BE" sz="2800" b="1" dirty="0">
              <a:solidFill>
                <a:schemeClr val="bg1"/>
              </a:solidFill>
              <a:latin typeface="Arial" panose="020B0604020202020204" pitchFamily="34" charset="0"/>
              <a:cs typeface="Arial" panose="020B0604020202020204" pitchFamily="34" charset="0"/>
            </a:endParaRPr>
          </a:p>
        </p:txBody>
      </p:sp>
      <p:sp>
        <p:nvSpPr>
          <p:cNvPr id="47" name="Oval 46">
            <a:extLst>
              <a:ext uri="{FF2B5EF4-FFF2-40B4-BE49-F238E27FC236}">
                <a16:creationId xmlns:a16="http://schemas.microsoft.com/office/drawing/2014/main" id="{23030848-56DF-1B49-0E66-748D67F8D505}"/>
              </a:ext>
            </a:extLst>
          </p:cNvPr>
          <p:cNvSpPr/>
          <p:nvPr/>
        </p:nvSpPr>
        <p:spPr>
          <a:xfrm>
            <a:off x="10845844" y="5707457"/>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7</a:t>
            </a:r>
            <a:endParaRPr lang="en-BE" sz="2800" b="1" dirty="0">
              <a:solidFill>
                <a:schemeClr val="bg1"/>
              </a:solidFill>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71A95315-B341-A81A-3683-3DEB366CDEE4}"/>
              </a:ext>
            </a:extLst>
          </p:cNvPr>
          <p:cNvSpPr txBox="1"/>
          <p:nvPr/>
        </p:nvSpPr>
        <p:spPr>
          <a:xfrm>
            <a:off x="2759325" y="3522948"/>
            <a:ext cx="2040521"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Préparer la discussion avec le superviseur</a:t>
            </a:r>
            <a:endParaRPr lang="en-BE" sz="2000" dirty="0">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5EBA0030-07B4-B580-48B0-170FD2DC42E9}"/>
              </a:ext>
            </a:extLst>
          </p:cNvPr>
          <p:cNvSpPr txBox="1"/>
          <p:nvPr/>
        </p:nvSpPr>
        <p:spPr>
          <a:xfrm>
            <a:off x="7887301" y="6018459"/>
            <a:ext cx="2745538" cy="400110"/>
          </a:xfrm>
          <a:prstGeom prst="rect">
            <a:avLst/>
          </a:prstGeom>
          <a:noFill/>
        </p:spPr>
        <p:txBody>
          <a:bodyPr wrap="square" rtlCol="0">
            <a:spAutoFit/>
          </a:bodyPr>
          <a:lstStyle/>
          <a:p>
            <a:pPr algn="r"/>
            <a:r>
              <a:rPr lang="en-GB" sz="2000" dirty="0">
                <a:latin typeface="Arial" panose="020B0604020202020204" pitchFamily="34" charset="0"/>
                <a:cs typeface="Arial" panose="020B0604020202020204" pitchFamily="34" charset="0"/>
              </a:rPr>
              <a:t>Stocker le fichier en toute sécurité</a:t>
            </a:r>
            <a:endParaRPr lang="en-BE"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991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5233233F-8033-93FF-7E79-3E917C878150}"/>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89019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2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t>Flexibilité</a:t>
            </a:r>
            <a:endParaRPr dirty="0"/>
          </a:p>
        </p:txBody>
      </p:sp>
      <p:grpSp>
        <p:nvGrpSpPr>
          <p:cNvPr id="6" name="Group 5">
            <a:extLst>
              <a:ext uri="{FF2B5EF4-FFF2-40B4-BE49-F238E27FC236}">
                <a16:creationId xmlns:a16="http://schemas.microsoft.com/office/drawing/2014/main" id="{182DB395-E38D-A612-8C4F-D93B7F99E7DE}"/>
              </a:ext>
            </a:extLst>
          </p:cNvPr>
          <p:cNvGrpSpPr/>
          <p:nvPr/>
        </p:nvGrpSpPr>
        <p:grpSpPr>
          <a:xfrm>
            <a:off x="2006600" y="1769964"/>
            <a:ext cx="2514600" cy="3495872"/>
            <a:chOff x="1054100" y="2189692"/>
            <a:chExt cx="1841500" cy="2560108"/>
          </a:xfrm>
        </p:grpSpPr>
        <p:sp>
          <p:nvSpPr>
            <p:cNvPr id="2" name="Rectangle 1">
              <a:extLst>
                <a:ext uri="{FF2B5EF4-FFF2-40B4-BE49-F238E27FC236}">
                  <a16:creationId xmlns:a16="http://schemas.microsoft.com/office/drawing/2014/main" id="{F138C0CE-3FCD-8BEA-3401-E29F168B86B4}"/>
                </a:ext>
              </a:extLst>
            </p:cNvPr>
            <p:cNvSpPr/>
            <p:nvPr/>
          </p:nvSpPr>
          <p:spPr>
            <a:xfrm>
              <a:off x="1054100" y="3708400"/>
              <a:ext cx="1841500" cy="1041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73C1314-D225-9ECC-4CB8-E1400722A94C}"/>
                </a:ext>
              </a:extLst>
            </p:cNvPr>
            <p:cNvSpPr/>
            <p:nvPr/>
          </p:nvSpPr>
          <p:spPr>
            <a:xfrm rot="18813509">
              <a:off x="804883" y="3059315"/>
              <a:ext cx="1841500" cy="102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Single Corner Snipped 4">
              <a:extLst>
                <a:ext uri="{FF2B5EF4-FFF2-40B4-BE49-F238E27FC236}">
                  <a16:creationId xmlns:a16="http://schemas.microsoft.com/office/drawing/2014/main" id="{B9197475-A8EF-7377-1002-42BA958E9D52}"/>
                </a:ext>
              </a:extLst>
            </p:cNvPr>
            <p:cNvSpPr/>
            <p:nvPr/>
          </p:nvSpPr>
          <p:spPr>
            <a:xfrm>
              <a:off x="1974850" y="3276600"/>
              <a:ext cx="704850" cy="431800"/>
            </a:xfrm>
            <a:prstGeom prst="snip1Rect">
              <a:avLst>
                <a:gd name="adj" fmla="val 40196"/>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0EF210B7-A4FC-88C1-AB66-E9466D07328D}"/>
              </a:ext>
            </a:extLst>
          </p:cNvPr>
          <p:cNvSpPr txBox="1"/>
          <p:nvPr/>
        </p:nvSpPr>
        <p:spPr>
          <a:xfrm>
            <a:off x="5778500" y="1915062"/>
            <a:ext cx="5092700" cy="3785652"/>
          </a:xfrm>
          <a:prstGeom prst="rect">
            <a:avLst/>
          </a:prstGeom>
          <a:noFill/>
        </p:spPr>
        <p:txBody>
          <a:bodyPr wrap="square">
            <a:spAutoFit/>
          </a:bodyPr>
          <a:lstStyle/>
          <a:p>
            <a:pPr marR="0" lvl="0" rtl="0">
              <a:spcBef>
                <a:spcPts val="0"/>
              </a:spcBef>
              <a:spcAft>
                <a:spcPts val="0"/>
              </a:spcAft>
            </a:pPr>
            <a:r>
              <a:rPr lang="en-GB" sz="2400" dirty="0">
                <a:latin typeface="Arial"/>
                <a:ea typeface="Arial"/>
                <a:cs typeface="Arial"/>
                <a:sym typeface="Arial"/>
              </a:rPr>
              <a:t>Les </a:t>
            </a:r>
            <a:r>
              <a:rPr lang="en-GB" sz="2400" dirty="0" err="1">
                <a:latin typeface="Arial"/>
                <a:ea typeface="Arial"/>
                <a:cs typeface="Arial"/>
                <a:sym typeface="Arial"/>
              </a:rPr>
              <a:t>cas</a:t>
            </a:r>
            <a:r>
              <a:rPr lang="en-GB" sz="2400" dirty="0">
                <a:latin typeface="Arial"/>
                <a:ea typeface="Arial"/>
                <a:cs typeface="Arial"/>
                <a:sym typeface="Arial"/>
              </a:rPr>
              <a:t> peuvent être rouverts </a:t>
            </a:r>
            <a:r>
              <a:rPr lang="en-GB" sz="2400" b="1" dirty="0">
                <a:latin typeface="Arial"/>
                <a:ea typeface="Arial"/>
                <a:cs typeface="Arial"/>
                <a:sym typeface="Arial"/>
              </a:rPr>
              <a:t>à tout </a:t>
            </a:r>
            <a:r>
              <a:rPr lang="en-GB" sz="2400" dirty="0">
                <a:latin typeface="Arial"/>
                <a:ea typeface="Arial"/>
                <a:cs typeface="Arial"/>
                <a:sym typeface="Arial"/>
              </a:rPr>
              <a:t>moment :</a:t>
            </a:r>
          </a:p>
          <a:p>
            <a:pPr marR="0" lvl="0" rtl="0">
              <a:spcBef>
                <a:spcPts val="0"/>
              </a:spcBef>
              <a:spcAft>
                <a:spcPts val="0"/>
              </a:spcAft>
            </a:pPr>
            <a:endParaRPr lang="en-GB" sz="2400" dirty="0">
              <a:latin typeface="Arial"/>
              <a:ea typeface="Arial"/>
              <a:cs typeface="Arial"/>
              <a:sym typeface="Arial"/>
            </a:endParaRPr>
          </a:p>
          <a:p>
            <a:pPr marL="342900" marR="0" lvl="0" indent="-342900" rtl="0">
              <a:spcBef>
                <a:spcPts val="0"/>
              </a:spcBef>
              <a:spcAft>
                <a:spcPts val="0"/>
              </a:spcAft>
              <a:buFont typeface="Arial" panose="020B0604020202020204" pitchFamily="34" charset="0"/>
              <a:buChar char="•"/>
            </a:pPr>
            <a:r>
              <a:rPr lang="en-GB" sz="2400" dirty="0">
                <a:latin typeface="Arial"/>
                <a:ea typeface="Arial"/>
                <a:cs typeface="Arial"/>
                <a:sym typeface="Arial"/>
              </a:rPr>
              <a:t>De nouvelles informations sont disponibles, ou </a:t>
            </a:r>
          </a:p>
          <a:p>
            <a:pPr marL="342900" marR="0" lvl="0" indent="-342900" rtl="0">
              <a:spcBef>
                <a:spcPts val="0"/>
              </a:spcBef>
              <a:spcAft>
                <a:spcPts val="0"/>
              </a:spcAft>
              <a:buFont typeface="Arial" panose="020B0604020202020204" pitchFamily="34" charset="0"/>
              <a:buChar char="•"/>
            </a:pPr>
            <a:r>
              <a:rPr lang="en-GB" sz="2400" dirty="0">
                <a:latin typeface="Arial"/>
                <a:ea typeface="Arial"/>
                <a:cs typeface="Arial"/>
                <a:sym typeface="Arial"/>
              </a:rPr>
              <a:t>La situation de l'enfant change et il est à nouveau nécessaire d'apporter une aide à la gestion du </a:t>
            </a:r>
            <a:r>
              <a:rPr lang="en-GB" sz="2400" dirty="0" err="1">
                <a:latin typeface="Arial"/>
                <a:ea typeface="Arial"/>
                <a:cs typeface="Arial"/>
                <a:sym typeface="Arial"/>
              </a:rPr>
              <a:t>cas</a:t>
            </a:r>
            <a:r>
              <a:rPr lang="en-GB" sz="2400" dirty="0">
                <a:latin typeface="Arial"/>
                <a:ea typeface="Arial"/>
                <a:cs typeface="Arial"/>
                <a:sym typeface="Arial"/>
              </a:rPr>
              <a:t> pour répondre aux besoins de l'enfant.</a:t>
            </a:r>
          </a:p>
        </p:txBody>
      </p:sp>
      <p:sp>
        <p:nvSpPr>
          <p:cNvPr id="11" name="Arc 10">
            <a:extLst>
              <a:ext uri="{FF2B5EF4-FFF2-40B4-BE49-F238E27FC236}">
                <a16:creationId xmlns:a16="http://schemas.microsoft.com/office/drawing/2014/main" id="{7AAE7123-0190-4C84-31FF-8D26EA26DF17}"/>
              </a:ext>
            </a:extLst>
          </p:cNvPr>
          <p:cNvSpPr/>
          <p:nvPr/>
        </p:nvSpPr>
        <p:spPr>
          <a:xfrm>
            <a:off x="3333939" y="2373213"/>
            <a:ext cx="1308100" cy="1308100"/>
          </a:xfrm>
          <a:prstGeom prst="arc">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F86C7A80-DB9E-06B4-9974-7E1DF364C1FD}"/>
              </a:ext>
            </a:extLst>
          </p:cNvPr>
          <p:cNvSpPr/>
          <p:nvPr/>
        </p:nvSpPr>
        <p:spPr>
          <a:xfrm>
            <a:off x="3403978" y="2175615"/>
            <a:ext cx="1308100" cy="1308100"/>
          </a:xfrm>
          <a:prstGeom prst="arc">
            <a:avLst>
              <a:gd name="adj1" fmla="val 16200000"/>
              <a:gd name="adj2" fmla="val 17940102"/>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16993D8B-DEEC-7947-E7B2-A74C4AB3492F}"/>
              </a:ext>
            </a:extLst>
          </p:cNvPr>
          <p:cNvSpPr/>
          <p:nvPr/>
        </p:nvSpPr>
        <p:spPr>
          <a:xfrm>
            <a:off x="1182337" y="2150751"/>
            <a:ext cx="3871585" cy="33274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Âge et stade de développement</a:t>
            </a:r>
          </a:p>
        </p:txBody>
      </p:sp>
      <p:sp>
        <p:nvSpPr>
          <p:cNvPr id="26" name="TextBox 25">
            <a:extLst>
              <a:ext uri="{FF2B5EF4-FFF2-40B4-BE49-F238E27FC236}">
                <a16:creationId xmlns:a16="http://schemas.microsoft.com/office/drawing/2014/main" id="{2150820E-88F1-414B-A83E-5F094112BA04}"/>
              </a:ext>
            </a:extLst>
          </p:cNvPr>
          <p:cNvSpPr txBox="1"/>
          <p:nvPr/>
        </p:nvSpPr>
        <p:spPr>
          <a:xfrm>
            <a:off x="1765794" y="2865483"/>
            <a:ext cx="3064404" cy="2039469"/>
          </a:xfrm>
          <a:prstGeom prst="rect">
            <a:avLst/>
          </a:prstGeom>
          <a:noFill/>
        </p:spPr>
        <p:txBody>
          <a:bodyPr wrap="square">
            <a:spAutoFit/>
          </a:bodyPr>
          <a:lstStyle/>
          <a:p>
            <a:pPr lvl="0">
              <a:lnSpc>
                <a:spcPct val="107000"/>
              </a:lnSpc>
              <a:spcAft>
                <a:spcPts val="800"/>
              </a:spcAft>
            </a:pPr>
            <a:r>
              <a:rPr lang="en-US" sz="2400" dirty="0">
                <a:latin typeface="Arial" panose="020B0604020202020204" pitchFamily="34" charset="0"/>
                <a:ea typeface="Calibri" panose="020F0502020204030204" pitchFamily="34" charset="0"/>
                <a:cs typeface="Arial" panose="020B0604020202020204" pitchFamily="34" charset="0"/>
              </a:rPr>
              <a:t>Comment leur annoncer la clôture de </a:t>
            </a:r>
            <a:r>
              <a:rPr lang="en-US" sz="2400" dirty="0" err="1">
                <a:latin typeface="Arial" panose="020B0604020202020204" pitchFamily="34" charset="0"/>
                <a:ea typeface="Calibri" panose="020F0502020204030204" pitchFamily="34" charset="0"/>
                <a:cs typeface="Arial" panose="020B0604020202020204" pitchFamily="34" charset="0"/>
              </a:rPr>
              <a:t>leur</a:t>
            </a:r>
            <a:r>
              <a:rPr lang="en-US" sz="2400" dirty="0">
                <a:latin typeface="Arial" panose="020B0604020202020204" pitchFamily="34" charset="0"/>
                <a:ea typeface="Calibri" panose="020F0502020204030204" pitchFamily="34" charset="0"/>
                <a:cs typeface="Arial" panose="020B0604020202020204" pitchFamily="34" charset="0"/>
              </a:rPr>
              <a:t> </a:t>
            </a:r>
            <a:r>
              <a:rPr lang="en-US" sz="2400" dirty="0" err="1">
                <a:latin typeface="Arial" panose="020B0604020202020204" pitchFamily="34" charset="0"/>
                <a:ea typeface="Calibri" panose="020F0502020204030204" pitchFamily="34" charset="0"/>
                <a:cs typeface="Arial" panose="020B0604020202020204" pitchFamily="34" charset="0"/>
              </a:rPr>
              <a:t>cas</a:t>
            </a:r>
            <a:r>
              <a:rPr lang="en-US" sz="2400" dirty="0">
                <a:latin typeface="Arial" panose="020B0604020202020204" pitchFamily="34" charset="0"/>
                <a:ea typeface="Calibri" panose="020F0502020204030204" pitchFamily="34" charset="0"/>
                <a:cs typeface="Arial" panose="020B0604020202020204" pitchFamily="34" charset="0"/>
              </a:rPr>
              <a:t> et la fin de l'assistance à la gestion du </a:t>
            </a:r>
            <a:r>
              <a:rPr lang="en-US" sz="2400" dirty="0" err="1">
                <a:latin typeface="Arial" panose="020B0604020202020204" pitchFamily="34" charset="0"/>
                <a:ea typeface="Calibri" panose="020F0502020204030204" pitchFamily="34" charset="0"/>
                <a:cs typeface="Arial" panose="020B0604020202020204" pitchFamily="34" charset="0"/>
              </a:rPr>
              <a:t>cas</a:t>
            </a:r>
            <a:r>
              <a:rPr lang="en-US" sz="2400" dirty="0">
                <a:latin typeface="Arial" panose="020B0604020202020204" pitchFamily="34" charset="0"/>
                <a:ea typeface="Calibri" panose="020F0502020204030204" pitchFamily="34" charset="0"/>
                <a:cs typeface="Arial" panose="020B0604020202020204" pitchFamily="34" charset="0"/>
              </a:rPr>
              <a:t> ?</a:t>
            </a:r>
            <a:endParaRPr lang="en-US"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37" name="TextBox 36">
            <a:extLst>
              <a:ext uri="{FF2B5EF4-FFF2-40B4-BE49-F238E27FC236}">
                <a16:creationId xmlns:a16="http://schemas.microsoft.com/office/drawing/2014/main" id="{D7D83942-4C88-4A2D-BA91-F29F5F4B59EC}"/>
              </a:ext>
            </a:extLst>
          </p:cNvPr>
          <p:cNvSpPr txBox="1"/>
          <p:nvPr/>
        </p:nvSpPr>
        <p:spPr>
          <a:xfrm>
            <a:off x="5666348" y="5046860"/>
            <a:ext cx="1003302" cy="409407"/>
          </a:xfrm>
          <a:prstGeom prst="rect">
            <a:avLst/>
          </a:prstGeom>
          <a:noFill/>
        </p:spPr>
        <p:txBody>
          <a:bodyPr wrap="square">
            <a:spAutoFit/>
          </a:bodyPr>
          <a:lstStyle/>
          <a:p>
            <a:pPr lvl="0" algn="ctr">
              <a:lnSpc>
                <a:spcPct val="107000"/>
              </a:lnSpc>
              <a:spcAft>
                <a:spcPts val="800"/>
              </a:spcAft>
            </a:pPr>
            <a:r>
              <a:rPr lang="en-US" sz="2000" dirty="0">
                <a:latin typeface="Arial" panose="020B0604020202020204" pitchFamily="34" charset="0"/>
                <a:ea typeface="Calibri" panose="020F0502020204030204" pitchFamily="34" charset="0"/>
                <a:cs typeface="Arial" panose="020B0604020202020204" pitchFamily="34" charset="0"/>
              </a:rPr>
              <a:t>Saleh</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874B5101-D5AC-4C81-A4D8-0E11C711EFD5}"/>
              </a:ext>
            </a:extLst>
          </p:cNvPr>
          <p:cNvSpPr txBox="1"/>
          <p:nvPr/>
        </p:nvSpPr>
        <p:spPr>
          <a:xfrm>
            <a:off x="7206946" y="5046860"/>
            <a:ext cx="1106906" cy="409407"/>
          </a:xfrm>
          <a:prstGeom prst="rect">
            <a:avLst/>
          </a:prstGeom>
          <a:noFill/>
        </p:spPr>
        <p:txBody>
          <a:bodyPr wrap="square">
            <a:spAutoFit/>
          </a:bodyPr>
          <a:lstStyle/>
          <a:p>
            <a:pPr lvl="0" algn="ctr">
              <a:lnSpc>
                <a:spcPct val="107000"/>
              </a:lnSpc>
              <a:spcAft>
                <a:spcPts val="800"/>
              </a:spcAft>
            </a:pPr>
            <a:r>
              <a:rPr lang="en-US" sz="2000" dirty="0">
                <a:latin typeface="Arial" panose="020B0604020202020204" pitchFamily="34" charset="0"/>
                <a:ea typeface="Calibri" panose="020F0502020204030204" pitchFamily="34" charset="0"/>
                <a:cs typeface="Arial" panose="020B0604020202020204" pitchFamily="34" charset="0"/>
              </a:rPr>
              <a:t>Ze </a:t>
            </a:r>
            <a:r>
              <a:rPr lang="en-US" sz="2000" dirty="0" err="1">
                <a:latin typeface="Arial" panose="020B0604020202020204" pitchFamily="34" charset="0"/>
                <a:ea typeface="Calibri" panose="020F0502020204030204" pitchFamily="34" charset="0"/>
                <a:cs typeface="Arial" panose="020B0604020202020204" pitchFamily="34" charset="0"/>
              </a:rPr>
              <a:t>Naw</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8FF9E69F-4598-41F5-BB76-7B41560D2E8B}"/>
              </a:ext>
            </a:extLst>
          </p:cNvPr>
          <p:cNvSpPr txBox="1"/>
          <p:nvPr/>
        </p:nvSpPr>
        <p:spPr>
          <a:xfrm>
            <a:off x="8546511" y="5046859"/>
            <a:ext cx="1003302" cy="409407"/>
          </a:xfrm>
          <a:prstGeom prst="rect">
            <a:avLst/>
          </a:prstGeom>
          <a:noFill/>
        </p:spPr>
        <p:txBody>
          <a:bodyPr wrap="square">
            <a:spAutoFit/>
          </a:bodyPr>
          <a:lstStyle/>
          <a:p>
            <a:pPr lvl="0" algn="ctr">
              <a:lnSpc>
                <a:spcPct val="107000"/>
              </a:lnSpc>
              <a:spcAft>
                <a:spcPts val="800"/>
              </a:spcAft>
            </a:pPr>
            <a:r>
              <a:rPr lang="en-US" sz="2000" dirty="0">
                <a:effectLst/>
                <a:latin typeface="Arial" panose="020B0604020202020204" pitchFamily="34" charset="0"/>
                <a:ea typeface="Calibri" panose="020F0502020204030204" pitchFamily="34" charset="0"/>
                <a:cs typeface="Arial" panose="020B0604020202020204" pitchFamily="34" charset="0"/>
              </a:rPr>
              <a:t>Amina</a:t>
            </a:r>
          </a:p>
        </p:txBody>
      </p:sp>
      <p:sp>
        <p:nvSpPr>
          <p:cNvPr id="54" name="TextBox 53">
            <a:extLst>
              <a:ext uri="{FF2B5EF4-FFF2-40B4-BE49-F238E27FC236}">
                <a16:creationId xmlns:a16="http://schemas.microsoft.com/office/drawing/2014/main" id="{328397FE-7564-484C-969B-26000C8D4355}"/>
              </a:ext>
            </a:extLst>
          </p:cNvPr>
          <p:cNvSpPr txBox="1"/>
          <p:nvPr/>
        </p:nvSpPr>
        <p:spPr>
          <a:xfrm>
            <a:off x="9958055" y="5067505"/>
            <a:ext cx="1003303" cy="409407"/>
          </a:xfrm>
          <a:prstGeom prst="rect">
            <a:avLst/>
          </a:prstGeom>
          <a:noFill/>
        </p:spPr>
        <p:txBody>
          <a:bodyPr wrap="square">
            <a:spAutoFit/>
          </a:bodyPr>
          <a:lstStyle/>
          <a:p>
            <a:pPr lvl="0" algn="ctr">
              <a:lnSpc>
                <a:spcPct val="107000"/>
              </a:lnSpc>
              <a:spcAft>
                <a:spcPts val="800"/>
              </a:spcAft>
            </a:pPr>
            <a:r>
              <a:rPr lang="en-US" sz="2000" dirty="0">
                <a:effectLst/>
                <a:latin typeface="Arial" panose="020B0604020202020204" pitchFamily="34" charset="0"/>
                <a:ea typeface="Calibri" panose="020F0502020204030204" pitchFamily="34" charset="0"/>
                <a:cs typeface="Arial" panose="020B0604020202020204" pitchFamily="34" charset="0"/>
              </a:rPr>
              <a:t>Selim</a:t>
            </a:r>
          </a:p>
        </p:txBody>
      </p:sp>
      <p:grpSp>
        <p:nvGrpSpPr>
          <p:cNvPr id="56" name="Group 55">
            <a:extLst>
              <a:ext uri="{FF2B5EF4-FFF2-40B4-BE49-F238E27FC236}">
                <a16:creationId xmlns:a16="http://schemas.microsoft.com/office/drawing/2014/main" id="{1637E49D-38E1-4F55-A978-FA3BC100E4F0}"/>
              </a:ext>
            </a:extLst>
          </p:cNvPr>
          <p:cNvGrpSpPr/>
          <p:nvPr/>
        </p:nvGrpSpPr>
        <p:grpSpPr>
          <a:xfrm>
            <a:off x="5827093" y="3363225"/>
            <a:ext cx="679484" cy="1263631"/>
            <a:chOff x="3524508" y="2679091"/>
            <a:chExt cx="327409" cy="608880"/>
          </a:xfrm>
          <a:solidFill>
            <a:schemeClr val="accent4"/>
          </a:solidFill>
        </p:grpSpPr>
        <p:sp>
          <p:nvSpPr>
            <p:cNvPr id="68" name="Round Same Side Corner Rectangle 46">
              <a:extLst>
                <a:ext uri="{FF2B5EF4-FFF2-40B4-BE49-F238E27FC236}">
                  <a16:creationId xmlns:a16="http://schemas.microsoft.com/office/drawing/2014/main" id="{10E4EAD3-30DE-48A9-908A-D0BE631247F2}"/>
                </a:ext>
              </a:extLst>
            </p:cNvPr>
            <p:cNvSpPr/>
            <p:nvPr/>
          </p:nvSpPr>
          <p:spPr>
            <a:xfrm>
              <a:off x="3526909" y="3062732"/>
              <a:ext cx="323729" cy="22523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9" name="Oval 68">
              <a:extLst>
                <a:ext uri="{FF2B5EF4-FFF2-40B4-BE49-F238E27FC236}">
                  <a16:creationId xmlns:a16="http://schemas.microsoft.com/office/drawing/2014/main" id="{4880778F-A88F-4944-B45F-705ACD822982}"/>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bg1"/>
                  </a:solidFill>
                  <a:latin typeface="Arial" panose="020B0604020202020204" pitchFamily="34" charset="0"/>
                  <a:cs typeface="Arial" panose="020B0604020202020204" pitchFamily="34" charset="0"/>
                </a:rPr>
                <a:t>3</a:t>
              </a:r>
            </a:p>
          </p:txBody>
        </p:sp>
      </p:grpSp>
      <p:grpSp>
        <p:nvGrpSpPr>
          <p:cNvPr id="57" name="Group 56">
            <a:extLst>
              <a:ext uri="{FF2B5EF4-FFF2-40B4-BE49-F238E27FC236}">
                <a16:creationId xmlns:a16="http://schemas.microsoft.com/office/drawing/2014/main" id="{F8B4F388-818A-40B6-A14C-B039FF3BBE0B}"/>
              </a:ext>
            </a:extLst>
          </p:cNvPr>
          <p:cNvGrpSpPr/>
          <p:nvPr/>
        </p:nvGrpSpPr>
        <p:grpSpPr>
          <a:xfrm>
            <a:off x="7385494" y="2960946"/>
            <a:ext cx="679484" cy="1674679"/>
            <a:chOff x="3524508" y="2679091"/>
            <a:chExt cx="327409" cy="806943"/>
          </a:xfrm>
          <a:solidFill>
            <a:schemeClr val="accent4"/>
          </a:solidFill>
        </p:grpSpPr>
        <p:sp>
          <p:nvSpPr>
            <p:cNvPr id="66" name="Round Same Side Corner Rectangle 46">
              <a:extLst>
                <a:ext uri="{FF2B5EF4-FFF2-40B4-BE49-F238E27FC236}">
                  <a16:creationId xmlns:a16="http://schemas.microsoft.com/office/drawing/2014/main" id="{37CBA12F-388F-42E8-95E3-69CF1694A634}"/>
                </a:ext>
              </a:extLst>
            </p:cNvPr>
            <p:cNvSpPr/>
            <p:nvPr/>
          </p:nvSpPr>
          <p:spPr>
            <a:xfrm>
              <a:off x="3526909" y="3062732"/>
              <a:ext cx="323729" cy="42330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7" name="Oval 66">
              <a:extLst>
                <a:ext uri="{FF2B5EF4-FFF2-40B4-BE49-F238E27FC236}">
                  <a16:creationId xmlns:a16="http://schemas.microsoft.com/office/drawing/2014/main" id="{9239F9D2-6668-4D62-A0E8-24F0F1D42A5F}"/>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bg1"/>
                  </a:solidFill>
                  <a:latin typeface="Arial" panose="020B0604020202020204" pitchFamily="34" charset="0"/>
                  <a:cs typeface="Arial" panose="020B0604020202020204" pitchFamily="34" charset="0"/>
                </a:rPr>
                <a:t>6</a:t>
              </a:r>
            </a:p>
          </p:txBody>
        </p:sp>
      </p:grpSp>
      <p:sp>
        <p:nvSpPr>
          <p:cNvPr id="64" name="Round Same Side Corner Rectangle 46">
            <a:extLst>
              <a:ext uri="{FF2B5EF4-FFF2-40B4-BE49-F238E27FC236}">
                <a16:creationId xmlns:a16="http://schemas.microsoft.com/office/drawing/2014/main" id="{B9612724-7485-4DAA-B57D-ED8DBBF44832}"/>
              </a:ext>
            </a:extLst>
          </p:cNvPr>
          <p:cNvSpPr/>
          <p:nvPr/>
        </p:nvSpPr>
        <p:spPr>
          <a:xfrm>
            <a:off x="8806161" y="3380379"/>
            <a:ext cx="679484" cy="124647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8B5C7DC1-8CF3-49EA-BCC7-F9DBF8E616CD}"/>
              </a:ext>
            </a:extLst>
          </p:cNvPr>
          <p:cNvSpPr/>
          <p:nvPr/>
        </p:nvSpPr>
        <p:spPr>
          <a:xfrm>
            <a:off x="8801178" y="2584198"/>
            <a:ext cx="679484" cy="6794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bg1"/>
                </a:solidFill>
                <a:latin typeface="Arial" panose="020B0604020202020204" pitchFamily="34" charset="0"/>
                <a:cs typeface="Arial" panose="020B0604020202020204" pitchFamily="34" charset="0"/>
              </a:rPr>
              <a:t>12</a:t>
            </a:r>
          </a:p>
        </p:txBody>
      </p:sp>
      <p:grpSp>
        <p:nvGrpSpPr>
          <p:cNvPr id="59" name="Group 58">
            <a:extLst>
              <a:ext uri="{FF2B5EF4-FFF2-40B4-BE49-F238E27FC236}">
                <a16:creationId xmlns:a16="http://schemas.microsoft.com/office/drawing/2014/main" id="{C97B57F0-4199-40F6-9D31-049101801910}"/>
              </a:ext>
            </a:extLst>
          </p:cNvPr>
          <p:cNvGrpSpPr/>
          <p:nvPr/>
        </p:nvGrpSpPr>
        <p:grpSpPr>
          <a:xfrm>
            <a:off x="10159400" y="2274539"/>
            <a:ext cx="679484" cy="2352317"/>
            <a:chOff x="3524508" y="2679091"/>
            <a:chExt cx="327409" cy="1133463"/>
          </a:xfrm>
          <a:solidFill>
            <a:schemeClr val="accent4"/>
          </a:solidFill>
        </p:grpSpPr>
        <p:sp>
          <p:nvSpPr>
            <p:cNvPr id="62" name="Round Same Side Corner Rectangle 46">
              <a:extLst>
                <a:ext uri="{FF2B5EF4-FFF2-40B4-BE49-F238E27FC236}">
                  <a16:creationId xmlns:a16="http://schemas.microsoft.com/office/drawing/2014/main" id="{F06DBF14-87E3-4310-A992-F3A565862822}"/>
                </a:ext>
              </a:extLst>
            </p:cNvPr>
            <p:cNvSpPr/>
            <p:nvPr/>
          </p:nvSpPr>
          <p:spPr>
            <a:xfrm>
              <a:off x="3526909" y="3062730"/>
              <a:ext cx="323729" cy="74982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3" name="Oval 62">
              <a:extLst>
                <a:ext uri="{FF2B5EF4-FFF2-40B4-BE49-F238E27FC236}">
                  <a16:creationId xmlns:a16="http://schemas.microsoft.com/office/drawing/2014/main" id="{000E0882-921D-4C47-AF5A-CE3520FCF134}"/>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solidFill>
                    <a:schemeClr val="bg1"/>
                  </a:solidFill>
                  <a:latin typeface="Arial" panose="020B0604020202020204" pitchFamily="34" charset="0"/>
                  <a:cs typeface="Arial" panose="020B0604020202020204" pitchFamily="34" charset="0"/>
                </a:rPr>
                <a:t>16</a:t>
              </a:r>
              <a:endParaRPr lang="en-CA" b="1" dirty="0">
                <a:solidFill>
                  <a:schemeClr val="bg1"/>
                </a:solidFill>
                <a:latin typeface="Arial" panose="020B0604020202020204" pitchFamily="34" charset="0"/>
                <a:cs typeface="Arial" panose="020B0604020202020204" pitchFamily="34" charset="0"/>
              </a:endParaRPr>
            </a:p>
          </p:txBody>
        </p:sp>
      </p:grpSp>
      <p:sp>
        <p:nvSpPr>
          <p:cNvPr id="60" name="Round Same Side Corner Rectangle 46">
            <a:extLst>
              <a:ext uri="{FF2B5EF4-FFF2-40B4-BE49-F238E27FC236}">
                <a16:creationId xmlns:a16="http://schemas.microsoft.com/office/drawing/2014/main" id="{67233965-8E18-4226-9877-6E94A786EA84}"/>
              </a:ext>
            </a:extLst>
          </p:cNvPr>
          <p:cNvSpPr/>
          <p:nvPr/>
        </p:nvSpPr>
        <p:spPr>
          <a:xfrm>
            <a:off x="10433058" y="4113261"/>
            <a:ext cx="132168" cy="513595"/>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1" name="Round Same Side Corner Rectangle 46">
            <a:extLst>
              <a:ext uri="{FF2B5EF4-FFF2-40B4-BE49-F238E27FC236}">
                <a16:creationId xmlns:a16="http://schemas.microsoft.com/office/drawing/2014/main" id="{283FDD6C-3E12-4C7C-805F-C33C75BB3BE8}"/>
              </a:ext>
            </a:extLst>
          </p:cNvPr>
          <p:cNvSpPr/>
          <p:nvPr/>
        </p:nvSpPr>
        <p:spPr>
          <a:xfrm>
            <a:off x="6095378" y="4477820"/>
            <a:ext cx="130683" cy="149036"/>
          </a:xfrm>
          <a:prstGeom prst="round2SameRect">
            <a:avLst>
              <a:gd name="adj1" fmla="val 4611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3401E12F-7219-90DA-5EB0-DCDA3641A9B6}"/>
              </a:ext>
            </a:extLst>
          </p:cNvPr>
          <p:cNvGrpSpPr/>
          <p:nvPr/>
        </p:nvGrpSpPr>
        <p:grpSpPr>
          <a:xfrm>
            <a:off x="10288771" y="303551"/>
            <a:ext cx="1587872" cy="1368854"/>
            <a:chOff x="10288771" y="303551"/>
            <a:chExt cx="1587872" cy="1368854"/>
          </a:xfrm>
        </p:grpSpPr>
        <p:sp>
          <p:nvSpPr>
            <p:cNvPr id="12" name="Google Shape;501;p15">
              <a:extLst>
                <a:ext uri="{FF2B5EF4-FFF2-40B4-BE49-F238E27FC236}">
                  <a16:creationId xmlns:a16="http://schemas.microsoft.com/office/drawing/2014/main" id="{5A85BC9F-98B2-619C-FE44-5E8EB1C5219B}"/>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13" name="Google Shape;502;p15">
              <a:extLst>
                <a:ext uri="{FF2B5EF4-FFF2-40B4-BE49-F238E27FC236}">
                  <a16:creationId xmlns:a16="http://schemas.microsoft.com/office/drawing/2014/main" id="{7FF96D18-7211-6FCD-B07A-64AC3B84F42F}"/>
                </a:ext>
              </a:extLst>
            </p:cNvPr>
            <p:cNvGrpSpPr/>
            <p:nvPr/>
          </p:nvGrpSpPr>
          <p:grpSpPr>
            <a:xfrm>
              <a:off x="10681558" y="728782"/>
              <a:ext cx="562136" cy="634675"/>
              <a:chOff x="760175" y="830142"/>
              <a:chExt cx="867619" cy="979579"/>
            </a:xfrm>
          </p:grpSpPr>
          <p:sp>
            <p:nvSpPr>
              <p:cNvPr id="17" name="Google Shape;503;p15">
                <a:extLst>
                  <a:ext uri="{FF2B5EF4-FFF2-40B4-BE49-F238E27FC236}">
                    <a16:creationId xmlns:a16="http://schemas.microsoft.com/office/drawing/2014/main" id="{0E7C6212-1288-C0DB-8CDF-FEF04AE6B02B}"/>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52</a:t>
                </a:r>
                <a:endParaRPr dirty="0">
                  <a:latin typeface="Arial" panose="020B0604020202020204" pitchFamily="34" charset="0"/>
                  <a:cs typeface="Arial" panose="020B0604020202020204" pitchFamily="34" charset="0"/>
                </a:endParaRPr>
              </a:p>
            </p:txBody>
          </p:sp>
          <p:sp>
            <p:nvSpPr>
              <p:cNvPr id="18" name="Google Shape;504;p15">
                <a:extLst>
                  <a:ext uri="{FF2B5EF4-FFF2-40B4-BE49-F238E27FC236}">
                    <a16:creationId xmlns:a16="http://schemas.microsoft.com/office/drawing/2014/main" id="{1E509830-62AE-5C67-3D9F-052FF2236400}"/>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4" name="Google Shape;505;p15">
              <a:extLst>
                <a:ext uri="{FF2B5EF4-FFF2-40B4-BE49-F238E27FC236}">
                  <a16:creationId xmlns:a16="http://schemas.microsoft.com/office/drawing/2014/main" id="{B86C8E1D-4E22-52A1-2AA9-6C4CC79B281F}"/>
                </a:ext>
              </a:extLst>
            </p:cNvPr>
            <p:cNvGrpSpPr/>
            <p:nvPr/>
          </p:nvGrpSpPr>
          <p:grpSpPr>
            <a:xfrm>
              <a:off x="11353800" y="728782"/>
              <a:ext cx="182192" cy="634674"/>
              <a:chOff x="2121762" y="2323619"/>
              <a:chExt cx="200378" cy="825210"/>
            </a:xfrm>
          </p:grpSpPr>
          <p:sp>
            <p:nvSpPr>
              <p:cNvPr id="15" name="Google Shape;506;p15">
                <a:extLst>
                  <a:ext uri="{FF2B5EF4-FFF2-40B4-BE49-F238E27FC236}">
                    <a16:creationId xmlns:a16="http://schemas.microsoft.com/office/drawing/2014/main" id="{E7E34E24-649E-0BF8-AD4D-2DC707E5CDA5}"/>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16" name="Google Shape;507;p15">
                <a:extLst>
                  <a:ext uri="{FF2B5EF4-FFF2-40B4-BE49-F238E27FC236}">
                    <a16:creationId xmlns:a16="http://schemas.microsoft.com/office/drawing/2014/main" id="{DAA49645-DEFD-E1BD-FE6C-5D42499DC0A8}"/>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2414569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195C7EC6-ACA5-2569-AC80-E6946A55763E}"/>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681294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2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highlight>
                  <a:srgbClr val="FFFF00"/>
                </a:highlight>
              </a:rPr>
              <a:t>Jeu de rôle</a:t>
            </a:r>
            <a:endParaRPr dirty="0">
              <a:highlight>
                <a:srgbClr val="FFFF00"/>
              </a:highlight>
            </a:endParaRPr>
          </a:p>
        </p:txBody>
      </p:sp>
      <p:grpSp>
        <p:nvGrpSpPr>
          <p:cNvPr id="616" name="Google Shape;616;p24"/>
          <p:cNvGrpSpPr/>
          <p:nvPr/>
        </p:nvGrpSpPr>
        <p:grpSpPr>
          <a:xfrm>
            <a:off x="4014672" y="2761372"/>
            <a:ext cx="2027431" cy="2457011"/>
            <a:chOff x="6805603" y="1046705"/>
            <a:chExt cx="1097888" cy="1277895"/>
          </a:xfrm>
        </p:grpSpPr>
        <p:sp>
          <p:nvSpPr>
            <p:cNvPr id="617" name="Google Shape;617;p24"/>
            <p:cNvSpPr/>
            <p:nvPr/>
          </p:nvSpPr>
          <p:spPr>
            <a:xfrm rot="1100420">
              <a:off x="7141985" y="1874813"/>
              <a:ext cx="152400" cy="436907"/>
            </a:xfrm>
            <a:prstGeom prst="roundRect">
              <a:avLst>
                <a:gd name="adj" fmla="val 1666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8" name="Google Shape;618;p24"/>
            <p:cNvSpPr/>
            <p:nvPr/>
          </p:nvSpPr>
          <p:spPr>
            <a:xfrm rot="826591">
              <a:off x="6902427" y="1141103"/>
              <a:ext cx="904241" cy="92241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9" name="Google Shape;619;p24"/>
            <p:cNvSpPr/>
            <p:nvPr/>
          </p:nvSpPr>
          <p:spPr>
            <a:xfrm rot="826591">
              <a:off x="6846848" y="1323092"/>
              <a:ext cx="197662" cy="326121"/>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0" name="Google Shape;620;p24"/>
            <p:cNvSpPr/>
            <p:nvPr/>
          </p:nvSpPr>
          <p:spPr>
            <a:xfrm rot="826591">
              <a:off x="7648389" y="1519621"/>
              <a:ext cx="197662" cy="326121"/>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1" name="Google Shape;621;p24"/>
            <p:cNvSpPr/>
            <p:nvPr/>
          </p:nvSpPr>
          <p:spPr>
            <a:xfrm rot="-9880359">
              <a:off x="7178956" y="1637818"/>
              <a:ext cx="306872" cy="247075"/>
            </a:xfrm>
            <a:prstGeom prst="blockArc">
              <a:avLst>
                <a:gd name="adj1" fmla="val 10800000"/>
                <a:gd name="adj2" fmla="val 0"/>
                <a:gd name="adj3" fmla="val 25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22" name="Google Shape;622;p24"/>
          <p:cNvGrpSpPr/>
          <p:nvPr/>
        </p:nvGrpSpPr>
        <p:grpSpPr>
          <a:xfrm rot="-1967241">
            <a:off x="6071199" y="2109552"/>
            <a:ext cx="2027429" cy="2485820"/>
            <a:chOff x="6805604" y="1046705"/>
            <a:chExt cx="1097888" cy="1292882"/>
          </a:xfrm>
        </p:grpSpPr>
        <p:sp>
          <p:nvSpPr>
            <p:cNvPr id="623" name="Google Shape;623;p24"/>
            <p:cNvSpPr/>
            <p:nvPr/>
          </p:nvSpPr>
          <p:spPr>
            <a:xfrm rot="582262">
              <a:off x="7185878" y="1892961"/>
              <a:ext cx="152400" cy="436908"/>
            </a:xfrm>
            <a:prstGeom prst="roundRect">
              <a:avLst>
                <a:gd name="adj" fmla="val 1666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4" name="Google Shape;624;p24"/>
            <p:cNvSpPr/>
            <p:nvPr/>
          </p:nvSpPr>
          <p:spPr>
            <a:xfrm rot="826591">
              <a:off x="6902428" y="1141103"/>
              <a:ext cx="904241" cy="92241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5" name="Google Shape;625;p24"/>
            <p:cNvSpPr/>
            <p:nvPr/>
          </p:nvSpPr>
          <p:spPr>
            <a:xfrm rot="826591">
              <a:off x="6846848" y="1323092"/>
              <a:ext cx="197662" cy="326121"/>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6" name="Google Shape;626;p24"/>
            <p:cNvSpPr/>
            <p:nvPr/>
          </p:nvSpPr>
          <p:spPr>
            <a:xfrm rot="826591">
              <a:off x="7648389" y="1519621"/>
              <a:ext cx="197662" cy="326121"/>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7" name="Google Shape;627;p24"/>
            <p:cNvSpPr/>
            <p:nvPr/>
          </p:nvSpPr>
          <p:spPr>
            <a:xfrm rot="726908">
              <a:off x="7119521" y="1730088"/>
              <a:ext cx="306872" cy="247075"/>
            </a:xfrm>
            <a:prstGeom prst="blockArc">
              <a:avLst>
                <a:gd name="adj1" fmla="val 10800000"/>
                <a:gd name="adj2" fmla="val 0"/>
                <a:gd name="adj3" fmla="val 25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 name="Group 1">
            <a:extLst>
              <a:ext uri="{FF2B5EF4-FFF2-40B4-BE49-F238E27FC236}">
                <a16:creationId xmlns:a16="http://schemas.microsoft.com/office/drawing/2014/main" id="{056C7B79-BAE7-DC05-B37C-7870EAEE2475}"/>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FAC3C87D-F9B9-209F-3B6D-569DAEA9EA0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8EFB9E0D-AA67-9745-FB50-75876E3A0930}"/>
                </a:ext>
              </a:extLst>
            </p:cNvPr>
            <p:cNvGrpSpPr/>
            <p:nvPr/>
          </p:nvGrpSpPr>
          <p:grpSpPr>
            <a:xfrm>
              <a:off x="10741851" y="707024"/>
              <a:ext cx="562136" cy="634675"/>
              <a:chOff x="760175" y="830141"/>
              <a:chExt cx="867619" cy="979580"/>
            </a:xfrm>
          </p:grpSpPr>
          <p:sp>
            <p:nvSpPr>
              <p:cNvPr id="5" name="Rectangle 4">
                <a:extLst>
                  <a:ext uri="{FF2B5EF4-FFF2-40B4-BE49-F238E27FC236}">
                    <a16:creationId xmlns:a16="http://schemas.microsoft.com/office/drawing/2014/main" id="{FB0824F2-23F8-EBEA-EA63-00693903A15B}"/>
                  </a:ext>
                </a:extLst>
              </p:cNvPr>
              <p:cNvSpPr/>
              <p:nvPr/>
            </p:nvSpPr>
            <p:spPr>
              <a:xfrm>
                <a:off x="864636" y="830141"/>
                <a:ext cx="763158" cy="9795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latin typeface="Arial" panose="020B0604020202020204" pitchFamily="34" charset="0"/>
                    <a:cs typeface="Arial" panose="020B0604020202020204" pitchFamily="34" charset="0"/>
                  </a:rPr>
                  <a:t>189</a:t>
                </a:r>
              </a:p>
            </p:txBody>
          </p:sp>
          <p:sp>
            <p:nvSpPr>
              <p:cNvPr id="11" name="Rectangle 10">
                <a:extLst>
                  <a:ext uri="{FF2B5EF4-FFF2-40B4-BE49-F238E27FC236}">
                    <a16:creationId xmlns:a16="http://schemas.microsoft.com/office/drawing/2014/main" id="{4C176F05-6D3E-29A6-3F9F-E98C24573869}"/>
                  </a:ext>
                </a:extLst>
              </p:cNvPr>
              <p:cNvSpPr/>
              <p:nvPr/>
            </p:nvSpPr>
            <p:spPr>
              <a:xfrm>
                <a:off x="760175" y="830143"/>
                <a:ext cx="149292" cy="97957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25"/>
          <p:cNvSpPr txBox="1">
            <a:spLocks noGrp="1"/>
          </p:cNvSpPr>
          <p:nvPr>
            <p:ph type="title"/>
          </p:nvPr>
        </p:nvSpPr>
        <p:spPr>
          <a:xfrm>
            <a:off x="838200" y="120516"/>
            <a:ext cx="9607478"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156995"/>
              </a:buClr>
              <a:buSzPts val="3200"/>
              <a:buFont typeface="Arial"/>
              <a:buNone/>
            </a:pPr>
            <a:r>
              <a:rPr lang="en-GB" dirty="0"/>
              <a:t>Erreurs courantes dans le formulaire de clôture de </a:t>
            </a:r>
            <a:r>
              <a:rPr lang="en-GB" dirty="0" err="1"/>
              <a:t>cas</a:t>
            </a:r>
            <a:endParaRPr dirty="0"/>
          </a:p>
        </p:txBody>
      </p:sp>
      <p:grpSp>
        <p:nvGrpSpPr>
          <p:cNvPr id="634" name="Google Shape;634;p25"/>
          <p:cNvGrpSpPr/>
          <p:nvPr/>
        </p:nvGrpSpPr>
        <p:grpSpPr>
          <a:xfrm>
            <a:off x="4422725" y="2616420"/>
            <a:ext cx="2654704" cy="2475499"/>
            <a:chOff x="1574957" y="2192954"/>
            <a:chExt cx="2894383" cy="2588416"/>
          </a:xfrm>
        </p:grpSpPr>
        <p:grpSp>
          <p:nvGrpSpPr>
            <p:cNvPr id="635" name="Google Shape;635;p25"/>
            <p:cNvGrpSpPr/>
            <p:nvPr/>
          </p:nvGrpSpPr>
          <p:grpSpPr>
            <a:xfrm>
              <a:off x="1574957" y="2192954"/>
              <a:ext cx="2894383" cy="2588416"/>
              <a:chOff x="1330362" y="2812046"/>
              <a:chExt cx="2205152" cy="1972046"/>
            </a:xfrm>
          </p:grpSpPr>
          <p:sp>
            <p:nvSpPr>
              <p:cNvPr id="636" name="Google Shape;636;p25"/>
              <p:cNvSpPr/>
              <p:nvPr/>
            </p:nvSpPr>
            <p:spPr>
              <a:xfrm rot="-621676">
                <a:off x="1459832" y="2999874"/>
                <a:ext cx="1283368" cy="1556084"/>
              </a:xfrm>
              <a:prstGeom prst="snip1Rect">
                <a:avLst>
                  <a:gd name="adj" fmla="val 16667"/>
                </a:avLst>
              </a:prstGeom>
              <a:solidFill>
                <a:schemeClr val="accent4"/>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7" name="Google Shape;637;p25"/>
              <p:cNvSpPr/>
              <p:nvPr/>
            </p:nvSpPr>
            <p:spPr>
              <a:xfrm>
                <a:off x="1871174" y="2812046"/>
                <a:ext cx="1283368" cy="1556084"/>
              </a:xfrm>
              <a:prstGeom prst="snip1Rect">
                <a:avLst>
                  <a:gd name="adj" fmla="val 16667"/>
                </a:avLst>
              </a:prstGeom>
              <a:solidFill>
                <a:schemeClr val="accent4"/>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8" name="Google Shape;638;p25"/>
              <p:cNvSpPr/>
              <p:nvPr/>
            </p:nvSpPr>
            <p:spPr>
              <a:xfrm rot="582585">
                <a:off x="2130116" y="3130929"/>
                <a:ext cx="1283368" cy="1556084"/>
              </a:xfrm>
              <a:prstGeom prst="snip1Rect">
                <a:avLst>
                  <a:gd name="adj" fmla="val 16667"/>
                </a:avLst>
              </a:prstGeom>
              <a:solidFill>
                <a:schemeClr val="accent4"/>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39" name="Google Shape;639;p25"/>
            <p:cNvGrpSpPr/>
            <p:nvPr/>
          </p:nvGrpSpPr>
          <p:grpSpPr>
            <a:xfrm rot="619501">
              <a:off x="3224746" y="3087487"/>
              <a:ext cx="506112" cy="1135915"/>
              <a:chOff x="5960196" y="3632825"/>
              <a:chExt cx="324376" cy="728028"/>
            </a:xfrm>
          </p:grpSpPr>
          <p:sp>
            <p:nvSpPr>
              <p:cNvPr id="640" name="Google Shape;640;p25"/>
              <p:cNvSpPr/>
              <p:nvPr/>
            </p:nvSpPr>
            <p:spPr>
              <a:xfrm>
                <a:off x="5962575" y="4012912"/>
                <a:ext cx="320731" cy="347941"/>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1" name="Google Shape;641;p25"/>
              <p:cNvSpPr/>
              <p:nvPr/>
            </p:nvSpPr>
            <p:spPr>
              <a:xfrm>
                <a:off x="5960196" y="3632825"/>
                <a:ext cx="324376" cy="32437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grpSp>
      <p:grpSp>
        <p:nvGrpSpPr>
          <p:cNvPr id="12" name="Group 11">
            <a:extLst>
              <a:ext uri="{FF2B5EF4-FFF2-40B4-BE49-F238E27FC236}">
                <a16:creationId xmlns:a16="http://schemas.microsoft.com/office/drawing/2014/main" id="{B9234293-1454-4E6C-6536-F435005EA1FF}"/>
              </a:ext>
            </a:extLst>
          </p:cNvPr>
          <p:cNvGrpSpPr/>
          <p:nvPr/>
        </p:nvGrpSpPr>
        <p:grpSpPr>
          <a:xfrm>
            <a:off x="10288771" y="303551"/>
            <a:ext cx="1587872" cy="1368854"/>
            <a:chOff x="10288771" y="303551"/>
            <a:chExt cx="1587872" cy="1368854"/>
          </a:xfrm>
        </p:grpSpPr>
        <p:sp>
          <p:nvSpPr>
            <p:cNvPr id="13" name="Google Shape;501;p15">
              <a:extLst>
                <a:ext uri="{FF2B5EF4-FFF2-40B4-BE49-F238E27FC236}">
                  <a16:creationId xmlns:a16="http://schemas.microsoft.com/office/drawing/2014/main" id="{FD08CD8D-B528-0189-D638-8F87A4AD9419}"/>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14" name="Google Shape;502;p15">
              <a:extLst>
                <a:ext uri="{FF2B5EF4-FFF2-40B4-BE49-F238E27FC236}">
                  <a16:creationId xmlns:a16="http://schemas.microsoft.com/office/drawing/2014/main" id="{3C970F02-591D-939B-1CDB-42DFC92BACE6}"/>
                </a:ext>
              </a:extLst>
            </p:cNvPr>
            <p:cNvGrpSpPr/>
            <p:nvPr/>
          </p:nvGrpSpPr>
          <p:grpSpPr>
            <a:xfrm>
              <a:off x="10681558" y="728782"/>
              <a:ext cx="562136" cy="634675"/>
              <a:chOff x="760175" y="830142"/>
              <a:chExt cx="867619" cy="979579"/>
            </a:xfrm>
          </p:grpSpPr>
          <p:sp>
            <p:nvSpPr>
              <p:cNvPr id="18" name="Google Shape;503;p15">
                <a:extLst>
                  <a:ext uri="{FF2B5EF4-FFF2-40B4-BE49-F238E27FC236}">
                    <a16:creationId xmlns:a16="http://schemas.microsoft.com/office/drawing/2014/main" id="{C283F30C-A516-81E5-CBFC-93434F0B204E}"/>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190-</a:t>
                </a:r>
              </a:p>
              <a:p>
                <a:pPr marL="0" marR="0" lvl="0" indent="0" algn="ctr" rtl="0">
                  <a:spcBef>
                    <a:spcPts val="0"/>
                  </a:spcBef>
                  <a:spcAft>
                    <a:spcPts val="0"/>
                  </a:spcAft>
                  <a:buNone/>
                </a:pPr>
                <a:r>
                  <a:rPr lang="en-GB" sz="1600" b="1" dirty="0">
                    <a:solidFill>
                      <a:schemeClr val="lt1"/>
                    </a:solidFill>
                    <a:latin typeface="Arial" panose="020B0604020202020204" pitchFamily="34" charset="0"/>
                    <a:cs typeface="Arial" panose="020B0604020202020204" pitchFamily="34" charset="0"/>
                    <a:sym typeface="Calibri"/>
                  </a:rPr>
                  <a:t>192</a:t>
                </a:r>
                <a:endParaRPr dirty="0">
                  <a:latin typeface="Arial" panose="020B0604020202020204" pitchFamily="34" charset="0"/>
                  <a:cs typeface="Arial" panose="020B0604020202020204" pitchFamily="34" charset="0"/>
                </a:endParaRPr>
              </a:p>
            </p:txBody>
          </p:sp>
          <p:sp>
            <p:nvSpPr>
              <p:cNvPr id="19" name="Google Shape;504;p15">
                <a:extLst>
                  <a:ext uri="{FF2B5EF4-FFF2-40B4-BE49-F238E27FC236}">
                    <a16:creationId xmlns:a16="http://schemas.microsoft.com/office/drawing/2014/main" id="{6ABDEC88-35E9-397C-9B77-749F31BB7B97}"/>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5" name="Google Shape;505;p15">
              <a:extLst>
                <a:ext uri="{FF2B5EF4-FFF2-40B4-BE49-F238E27FC236}">
                  <a16:creationId xmlns:a16="http://schemas.microsoft.com/office/drawing/2014/main" id="{369289A5-2F6E-B5D1-877E-C7E48A493C54}"/>
                </a:ext>
              </a:extLst>
            </p:cNvPr>
            <p:cNvGrpSpPr/>
            <p:nvPr/>
          </p:nvGrpSpPr>
          <p:grpSpPr>
            <a:xfrm>
              <a:off x="11353800" y="728782"/>
              <a:ext cx="182192" cy="634674"/>
              <a:chOff x="2121762" y="2323619"/>
              <a:chExt cx="200378" cy="825210"/>
            </a:xfrm>
          </p:grpSpPr>
          <p:sp>
            <p:nvSpPr>
              <p:cNvPr id="16" name="Google Shape;506;p15">
                <a:extLst>
                  <a:ext uri="{FF2B5EF4-FFF2-40B4-BE49-F238E27FC236}">
                    <a16:creationId xmlns:a16="http://schemas.microsoft.com/office/drawing/2014/main" id="{40502FD9-57BF-858D-DF93-5F429EDE5B79}"/>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17" name="Google Shape;507;p15">
                <a:extLst>
                  <a:ext uri="{FF2B5EF4-FFF2-40B4-BE49-F238E27FC236}">
                    <a16:creationId xmlns:a16="http://schemas.microsoft.com/office/drawing/2014/main" id="{E287D09F-D623-0E6B-2B76-92FC497FF806}"/>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1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latin typeface="Arial" panose="020B0604020202020204" pitchFamily="34" charset="0"/>
                <a:cs typeface="Arial" panose="020B0604020202020204" pitchFamily="34" charset="0"/>
                <a:sym typeface="Arial"/>
              </a:rPr>
              <a:t>Points clés de l'apprentissage</a:t>
            </a:r>
            <a:endParaRPr dirty="0">
              <a:latin typeface="Arial" panose="020B0604020202020204" pitchFamily="34" charset="0"/>
              <a:cs typeface="Arial" panose="020B0604020202020204" pitchFamily="34" charset="0"/>
            </a:endParaRPr>
          </a:p>
        </p:txBody>
      </p:sp>
      <p:sp>
        <p:nvSpPr>
          <p:cNvPr id="523" name="Google Shape;523;p17"/>
          <p:cNvSpPr/>
          <p:nvPr/>
        </p:nvSpPr>
        <p:spPr>
          <a:xfrm>
            <a:off x="5570220" y="2046413"/>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525" name="Google Shape;525;p17"/>
          <p:cNvSpPr/>
          <p:nvPr/>
        </p:nvSpPr>
        <p:spPr>
          <a:xfrm>
            <a:off x="2205826" y="2046413"/>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526" name="Google Shape;526;p17"/>
          <p:cNvSpPr txBox="1"/>
          <p:nvPr/>
        </p:nvSpPr>
        <p:spPr>
          <a:xfrm>
            <a:off x="1300787" y="3706091"/>
            <a:ext cx="2861638"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000" dirty="0">
                <a:solidFill>
                  <a:schemeClr val="dk1"/>
                </a:solidFill>
                <a:latin typeface="Arial" panose="020B0604020202020204" pitchFamily="34" charset="0"/>
                <a:cs typeface="Arial" panose="020B0604020202020204" pitchFamily="34" charset="0"/>
              </a:rPr>
              <a:t>Pour </a:t>
            </a:r>
            <a:r>
              <a:rPr lang="en-GB" sz="2000" dirty="0" err="1">
                <a:solidFill>
                  <a:schemeClr val="dk1"/>
                </a:solidFill>
                <a:latin typeface="Arial" panose="020B0604020202020204" pitchFamily="34" charset="0"/>
                <a:cs typeface="Arial" panose="020B0604020202020204" pitchFamily="34" charset="0"/>
              </a:rPr>
              <a:t>clore</a:t>
            </a:r>
            <a:r>
              <a:rPr lang="en-GB" sz="2000" dirty="0">
                <a:solidFill>
                  <a:schemeClr val="dk1"/>
                </a:solidFill>
                <a:latin typeface="Arial" panose="020B0604020202020204" pitchFamily="34" charset="0"/>
                <a:cs typeface="Arial" panose="020B0604020202020204" pitchFamily="34" charset="0"/>
              </a:rPr>
              <a:t> un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 le </a:t>
            </a:r>
            <a:r>
              <a:rPr lang="en-GB" sz="2000" dirty="0" err="1">
                <a:solidFill>
                  <a:schemeClr val="dk1"/>
                </a:solidFill>
                <a:latin typeface="Arial" panose="020B0604020202020204" pitchFamily="34" charset="0"/>
                <a:cs typeface="Arial" panose="020B0604020202020204" pitchFamily="34" charset="0"/>
              </a:rPr>
              <a:t>gestionnaire</a:t>
            </a:r>
            <a:r>
              <a:rPr lang="en-GB" sz="2000" dirty="0">
                <a:solidFill>
                  <a:schemeClr val="dk1"/>
                </a:solidFill>
                <a:latin typeface="Arial" panose="020B0604020202020204" pitchFamily="34" charset="0"/>
                <a:cs typeface="Arial" panose="020B0604020202020204" pitchFamily="34" charset="0"/>
              </a:rPr>
              <a:t> de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 doit d'abord en discuter avec son superviseur.</a:t>
            </a:r>
            <a:endParaRPr sz="2000" dirty="0">
              <a:solidFill>
                <a:schemeClr val="dk1"/>
              </a:solidFill>
              <a:latin typeface="Arial" panose="020B0604020202020204" pitchFamily="34" charset="0"/>
              <a:ea typeface="Arial"/>
              <a:cs typeface="Arial" panose="020B0604020202020204" pitchFamily="34" charset="0"/>
              <a:sym typeface="Arial"/>
            </a:endParaRPr>
          </a:p>
        </p:txBody>
      </p:sp>
      <p:sp>
        <p:nvSpPr>
          <p:cNvPr id="2" name="Google Shape;526;p17">
            <a:extLst>
              <a:ext uri="{FF2B5EF4-FFF2-40B4-BE49-F238E27FC236}">
                <a16:creationId xmlns:a16="http://schemas.microsoft.com/office/drawing/2014/main" id="{DE4612E6-A95B-0122-AC81-B3E64CAF6AAF}"/>
              </a:ext>
            </a:extLst>
          </p:cNvPr>
          <p:cNvSpPr txBox="1"/>
          <p:nvPr/>
        </p:nvSpPr>
        <p:spPr>
          <a:xfrm>
            <a:off x="8074506" y="3662814"/>
            <a:ext cx="3279294" cy="2246729"/>
          </a:xfrm>
          <a:prstGeom prst="rect">
            <a:avLst/>
          </a:prstGeom>
          <a:noFill/>
          <a:ln>
            <a:noFill/>
          </a:ln>
        </p:spPr>
        <p:txBody>
          <a:bodyPr spcFirstLastPara="1" wrap="square" lIns="91425" tIns="45700" rIns="91425" bIns="45700" anchor="t" anchorCtr="0">
            <a:spAutoFit/>
          </a:bodyPr>
          <a:lstStyle/>
          <a:p>
            <a:pPr algn="ctr"/>
            <a:r>
              <a:rPr lang="en-GB" sz="2000" dirty="0">
                <a:solidFill>
                  <a:schemeClr val="dk1"/>
                </a:solidFill>
                <a:latin typeface="Arial" panose="020B0604020202020204" pitchFamily="34" charset="0"/>
                <a:ea typeface="Arial"/>
                <a:cs typeface="Arial" panose="020B0604020202020204" pitchFamily="34" charset="0"/>
                <a:sym typeface="Arial"/>
              </a:rPr>
              <a:t>Le formulaire de clôture du </a:t>
            </a:r>
            <a:r>
              <a:rPr lang="en-GB" sz="2000" dirty="0" err="1">
                <a:solidFill>
                  <a:schemeClr val="dk1"/>
                </a:solidFill>
                <a:latin typeface="Arial" panose="020B0604020202020204" pitchFamily="34" charset="0"/>
                <a:ea typeface="Arial"/>
                <a:cs typeface="Arial" panose="020B0604020202020204" pitchFamily="34" charset="0"/>
                <a:sym typeface="Arial"/>
              </a:rPr>
              <a:t>cas</a:t>
            </a:r>
            <a:r>
              <a:rPr lang="en-GB" sz="2000" dirty="0">
                <a:solidFill>
                  <a:schemeClr val="dk1"/>
                </a:solidFill>
                <a:latin typeface="Arial" panose="020B0604020202020204" pitchFamily="34" charset="0"/>
                <a:ea typeface="Arial"/>
                <a:cs typeface="Arial" panose="020B0604020202020204" pitchFamily="34" charset="0"/>
                <a:sym typeface="Arial"/>
              </a:rPr>
              <a:t> </a:t>
            </a:r>
            <a:r>
              <a:rPr lang="en-GB" sz="2000" dirty="0">
                <a:solidFill>
                  <a:schemeClr val="dk1"/>
                </a:solidFill>
                <a:latin typeface="Arial" panose="020B0604020202020204" pitchFamily="34" charset="0"/>
                <a:cs typeface="Arial" panose="020B0604020202020204" pitchFamily="34" charset="0"/>
              </a:rPr>
              <a:t>doit contenir des </a:t>
            </a:r>
            <a:r>
              <a:rPr lang="en-GB" sz="2000" dirty="0">
                <a:solidFill>
                  <a:schemeClr val="dk1"/>
                </a:solidFill>
                <a:latin typeface="Arial" panose="020B0604020202020204" pitchFamily="34" charset="0"/>
                <a:ea typeface="Arial"/>
                <a:cs typeface="Arial" panose="020B0604020202020204" pitchFamily="34" charset="0"/>
                <a:sym typeface="Arial"/>
              </a:rPr>
              <a:t>informations sur la situation actuelle de l'enfant, sa sécurité, son bien-être et les soins qui lui sont prodigués.</a:t>
            </a:r>
            <a:endParaRPr sz="2000" dirty="0">
              <a:solidFill>
                <a:schemeClr val="dk1"/>
              </a:solidFill>
              <a:latin typeface="Arial" panose="020B0604020202020204" pitchFamily="34" charset="0"/>
              <a:ea typeface="Arial"/>
              <a:cs typeface="Arial" panose="020B0604020202020204" pitchFamily="34" charset="0"/>
              <a:sym typeface="Arial"/>
            </a:endParaRPr>
          </a:p>
        </p:txBody>
      </p:sp>
      <p:sp>
        <p:nvSpPr>
          <p:cNvPr id="3" name="Google Shape;523;p17">
            <a:extLst>
              <a:ext uri="{FF2B5EF4-FFF2-40B4-BE49-F238E27FC236}">
                <a16:creationId xmlns:a16="http://schemas.microsoft.com/office/drawing/2014/main" id="{E5FB4D08-F7E3-A0BC-9451-D36B05EF1D67}"/>
              </a:ext>
            </a:extLst>
          </p:cNvPr>
          <p:cNvSpPr/>
          <p:nvPr/>
        </p:nvSpPr>
        <p:spPr>
          <a:xfrm>
            <a:off x="8934614" y="2046413"/>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4" name="Google Shape;526;p17">
            <a:extLst>
              <a:ext uri="{FF2B5EF4-FFF2-40B4-BE49-F238E27FC236}">
                <a16:creationId xmlns:a16="http://schemas.microsoft.com/office/drawing/2014/main" id="{98BD3ABB-8587-6FEA-FBB9-C86E43E6E3F5}"/>
              </a:ext>
            </a:extLst>
          </p:cNvPr>
          <p:cNvSpPr txBox="1"/>
          <p:nvPr/>
        </p:nvSpPr>
        <p:spPr>
          <a:xfrm>
            <a:off x="4866240" y="3706091"/>
            <a:ext cx="2459519" cy="1323399"/>
          </a:xfrm>
          <a:prstGeom prst="rect">
            <a:avLst/>
          </a:prstGeom>
          <a:noFill/>
          <a:ln>
            <a:noFill/>
          </a:ln>
        </p:spPr>
        <p:txBody>
          <a:bodyPr spcFirstLastPara="1" wrap="square" lIns="91425" tIns="45700" rIns="91425" bIns="45700" anchor="t" anchorCtr="0">
            <a:spAutoFit/>
          </a:bodyPr>
          <a:lstStyle/>
          <a:p>
            <a:pPr algn="ctr"/>
            <a:r>
              <a:rPr lang="en-GB" sz="2000" dirty="0">
                <a:solidFill>
                  <a:schemeClr val="dk1"/>
                </a:solidFill>
                <a:latin typeface="Arial" panose="020B0604020202020204" pitchFamily="34" charset="0"/>
                <a:ea typeface="Arial"/>
                <a:cs typeface="Arial" panose="020B0604020202020204" pitchFamily="34" charset="0"/>
                <a:sym typeface="Arial"/>
              </a:rPr>
              <a:t>Les enfants doivent être informés </a:t>
            </a:r>
            <a:r>
              <a:rPr lang="en-GB" sz="2000" dirty="0">
                <a:solidFill>
                  <a:schemeClr val="dk1"/>
                </a:solidFill>
                <a:latin typeface="Arial" panose="020B0604020202020204" pitchFamily="34" charset="0"/>
                <a:cs typeface="Arial" panose="020B0604020202020204" pitchFamily="34" charset="0"/>
              </a:rPr>
              <a:t>et impliqués dans la </a:t>
            </a:r>
            <a:r>
              <a:rPr lang="en-GB" sz="2000" dirty="0">
                <a:solidFill>
                  <a:schemeClr val="dk1"/>
                </a:solidFill>
                <a:latin typeface="Arial" panose="020B0604020202020204" pitchFamily="34" charset="0"/>
                <a:ea typeface="Arial"/>
                <a:cs typeface="Arial" panose="020B0604020202020204" pitchFamily="34" charset="0"/>
                <a:sym typeface="Arial"/>
              </a:rPr>
              <a:t>clôture de </a:t>
            </a:r>
            <a:r>
              <a:rPr lang="en-GB" sz="2000" dirty="0" err="1">
                <a:solidFill>
                  <a:schemeClr val="dk1"/>
                </a:solidFill>
                <a:latin typeface="Arial" panose="020B0604020202020204" pitchFamily="34" charset="0"/>
                <a:ea typeface="Arial"/>
                <a:cs typeface="Arial" panose="020B0604020202020204" pitchFamily="34" charset="0"/>
                <a:sym typeface="Arial"/>
              </a:rPr>
              <a:t>leur</a:t>
            </a:r>
            <a:r>
              <a:rPr lang="en-GB" sz="2000" dirty="0">
                <a:solidFill>
                  <a:schemeClr val="dk1"/>
                </a:solidFill>
                <a:latin typeface="Arial" panose="020B0604020202020204" pitchFamily="34" charset="0"/>
                <a:ea typeface="Arial"/>
                <a:cs typeface="Arial" panose="020B0604020202020204" pitchFamily="34" charset="0"/>
                <a:sym typeface="Arial"/>
              </a:rPr>
              <a:t> </a:t>
            </a:r>
            <a:r>
              <a:rPr lang="en-GB" sz="2000" dirty="0" err="1">
                <a:solidFill>
                  <a:schemeClr val="dk1"/>
                </a:solidFill>
                <a:latin typeface="Arial" panose="020B0604020202020204" pitchFamily="34" charset="0"/>
                <a:ea typeface="Arial"/>
                <a:cs typeface="Arial" panose="020B0604020202020204" pitchFamily="34" charset="0"/>
                <a:sym typeface="Arial"/>
              </a:rPr>
              <a:t>cas</a:t>
            </a:r>
            <a:endParaRPr sz="2000" dirty="0">
              <a:solidFill>
                <a:schemeClr val="dk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9368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3" name="Rectangle 2">
            <a:extLst>
              <a:ext uri="{FF2B5EF4-FFF2-40B4-BE49-F238E27FC236}">
                <a16:creationId xmlns:a16="http://schemas.microsoft.com/office/drawing/2014/main" id="{41FFFECC-3A99-FF2C-B79B-3DF1B55623E8}"/>
              </a:ext>
            </a:extLst>
          </p:cNvPr>
          <p:cNvSpPr/>
          <p:nvPr/>
        </p:nvSpPr>
        <p:spPr>
          <a:xfrm>
            <a:off x="6096000" y="3834388"/>
            <a:ext cx="2808067" cy="3925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2" name="Google Shape;262;p3"/>
          <p:cNvSpPr txBox="1">
            <a:spLocks noGrp="1"/>
          </p:cNvSpPr>
          <p:nvPr>
            <p:ph type="title"/>
          </p:nvPr>
        </p:nvSpPr>
        <p:spPr>
          <a:xfrm>
            <a:off x="1661965" y="3099692"/>
            <a:ext cx="2808067"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GB" dirty="0"/>
              <a:t>Objectif du module</a:t>
            </a:r>
            <a:endParaRPr dirty="0"/>
          </a:p>
        </p:txBody>
      </p:sp>
      <p:sp>
        <p:nvSpPr>
          <p:cNvPr id="263" name="Google Shape;263;p3"/>
          <p:cNvSpPr txBox="1"/>
          <p:nvPr/>
        </p:nvSpPr>
        <p:spPr>
          <a:xfrm>
            <a:off x="5999793" y="1611081"/>
            <a:ext cx="3444353" cy="4401164"/>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Clr>
                <a:schemeClr val="lt1"/>
              </a:buClr>
              <a:buSzPts val="3600"/>
              <a:buFont typeface="Helvetica Neue"/>
              <a:buNone/>
            </a:pPr>
            <a:r>
              <a:rPr lang="en-GB" sz="2800" b="1" dirty="0">
                <a:solidFill>
                  <a:schemeClr val="lt1"/>
                </a:solidFill>
                <a:latin typeface="Arial" panose="020B0604020202020204" pitchFamily="34" charset="0"/>
                <a:ea typeface="Helvetica Neue"/>
                <a:cs typeface="Arial" panose="020B0604020202020204" pitchFamily="34" charset="0"/>
                <a:sym typeface="Helvetica Neue"/>
              </a:rPr>
              <a:t>Fournir aux participants les connaissances et les compétences nécessaires pour clore un </a:t>
            </a:r>
            <a:r>
              <a:rPr lang="en-GB" sz="2800" b="1" dirty="0" err="1">
                <a:solidFill>
                  <a:schemeClr val="lt1"/>
                </a:solidFill>
                <a:latin typeface="Arial" panose="020B0604020202020204" pitchFamily="34" charset="0"/>
                <a:ea typeface="Helvetica Neue"/>
                <a:cs typeface="Arial" panose="020B0604020202020204" pitchFamily="34" charset="0"/>
                <a:sym typeface="Helvetica Neue"/>
              </a:rPr>
              <a:t>cas</a:t>
            </a:r>
            <a:r>
              <a:rPr lang="en-GB" sz="2800" b="1" dirty="0">
                <a:solidFill>
                  <a:schemeClr val="lt1"/>
                </a:solidFill>
                <a:latin typeface="Arial" panose="020B0604020202020204" pitchFamily="34" charset="0"/>
                <a:ea typeface="Helvetica Neue"/>
                <a:cs typeface="Arial" panose="020B0604020202020204" pitchFamily="34" charset="0"/>
                <a:sym typeface="Helvetica Neue"/>
              </a:rPr>
              <a:t> conformément aux lignes directrices et aux normes inter-agences.</a:t>
            </a:r>
            <a:endParaRPr lang="en-GB" sz="2800" b="1" dirty="0">
              <a:solidFill>
                <a:schemeClr val="lt1"/>
              </a:solidFill>
              <a:latin typeface="Arial" panose="020B0604020202020204" pitchFamily="34" charset="0"/>
              <a:ea typeface="Calibri"/>
              <a:cs typeface="Arial" panose="020B0604020202020204" pitchFamily="34" charset="0"/>
              <a:sym typeface="Calibri"/>
            </a:endParaRPr>
          </a:p>
        </p:txBody>
      </p:sp>
      <p:pic>
        <p:nvPicPr>
          <p:cNvPr id="2" name="Graphic 1" descr="Lock with solid fill">
            <a:extLst>
              <a:ext uri="{FF2B5EF4-FFF2-40B4-BE49-F238E27FC236}">
                <a16:creationId xmlns:a16="http://schemas.microsoft.com/office/drawing/2014/main" id="{FDF1F3A7-F397-9B6D-C1C6-2C311CDEEC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97143" y="4368800"/>
            <a:ext cx="1961627" cy="1961627"/>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3" name="Google Shape;433;p10"/>
          <p:cNvSpPr txBox="1">
            <a:spLocks noGrp="1"/>
          </p:cNvSpPr>
          <p:nvPr>
            <p:ph type="title"/>
          </p:nvPr>
        </p:nvSpPr>
        <p:spPr/>
        <p:txBody>
          <a:bodyPr/>
          <a:lstStyle/>
          <a:p>
            <a:pPr lvl="0"/>
            <a:r>
              <a:rPr lang="en-US" sz="2400" dirty="0"/>
              <a:t>SESSION 4</a:t>
            </a:r>
            <a:br>
              <a:rPr lang="en-US" dirty="0"/>
            </a:br>
            <a:r>
              <a:rPr lang="en-US" sz="4400" dirty="0"/>
              <a:t> </a:t>
            </a:r>
            <a:br>
              <a:rPr lang="en-US" dirty="0"/>
            </a:br>
            <a:r>
              <a:rPr lang="en-US" dirty="0"/>
              <a:t>Comment et quand transférer un </a:t>
            </a:r>
            <a:r>
              <a:rPr lang="en-US" dirty="0" err="1"/>
              <a:t>cas</a:t>
            </a:r>
            <a:r>
              <a:rPr lang="en-US" dirty="0"/>
              <a:t> ?</a:t>
            </a:r>
          </a:p>
        </p:txBody>
      </p:sp>
    </p:spTree>
    <p:extLst>
      <p:ext uri="{BB962C8B-B14F-4D97-AF65-F5344CB8AC3E}">
        <p14:creationId xmlns:p14="http://schemas.microsoft.com/office/powerpoint/2010/main" val="1163550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1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latin typeface="Arial" panose="020B0604020202020204" pitchFamily="34" charset="0"/>
                <a:cs typeface="Arial" panose="020B0604020202020204" pitchFamily="34" charset="0"/>
              </a:rPr>
              <a:t>Transfert de cas</a:t>
            </a:r>
            <a:endParaRPr dirty="0">
              <a:latin typeface="Arial" panose="020B0604020202020204" pitchFamily="34" charset="0"/>
              <a:cs typeface="Arial" panose="020B0604020202020204" pitchFamily="34" charset="0"/>
            </a:endParaRPr>
          </a:p>
        </p:txBody>
      </p:sp>
      <p:sp>
        <p:nvSpPr>
          <p:cNvPr id="498" name="Google Shape;498;p15"/>
          <p:cNvSpPr txBox="1"/>
          <p:nvPr/>
        </p:nvSpPr>
        <p:spPr>
          <a:xfrm>
            <a:off x="2101402" y="1865660"/>
            <a:ext cx="3946358"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dirty="0">
                <a:solidFill>
                  <a:schemeClr val="dk1"/>
                </a:solidFill>
                <a:latin typeface="Arial" panose="020B0604020202020204" pitchFamily="34" charset="0"/>
                <a:ea typeface="Arial"/>
                <a:cs typeface="Arial" panose="020B0604020202020204" pitchFamily="34" charset="0"/>
                <a:sym typeface="Arial"/>
              </a:rPr>
              <a:t>CLÔTURE DE CAS</a:t>
            </a:r>
          </a:p>
        </p:txBody>
      </p:sp>
      <p:sp>
        <p:nvSpPr>
          <p:cNvPr id="499" name="Google Shape;499;p15"/>
          <p:cNvSpPr txBox="1"/>
          <p:nvPr/>
        </p:nvSpPr>
        <p:spPr>
          <a:xfrm>
            <a:off x="6047760" y="1867141"/>
            <a:ext cx="3946358"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dirty="0">
                <a:solidFill>
                  <a:schemeClr val="dk1"/>
                </a:solidFill>
                <a:latin typeface="Arial" panose="020B0604020202020204" pitchFamily="34" charset="0"/>
                <a:ea typeface="Arial"/>
                <a:cs typeface="Arial" panose="020B0604020202020204" pitchFamily="34" charset="0"/>
                <a:sym typeface="Arial"/>
              </a:rPr>
              <a:t>TRANSFERT DE CAS</a:t>
            </a:r>
          </a:p>
        </p:txBody>
      </p:sp>
      <p:sp>
        <p:nvSpPr>
          <p:cNvPr id="14" name="Rectangle 13">
            <a:extLst>
              <a:ext uri="{FF2B5EF4-FFF2-40B4-BE49-F238E27FC236}">
                <a16:creationId xmlns:a16="http://schemas.microsoft.com/office/drawing/2014/main" id="{D4A39206-5464-DB79-532C-3554B5F88CD2}"/>
              </a:ext>
            </a:extLst>
          </p:cNvPr>
          <p:cNvSpPr/>
          <p:nvPr/>
        </p:nvSpPr>
        <p:spPr>
          <a:xfrm>
            <a:off x="2872760" y="3130139"/>
            <a:ext cx="2817361" cy="2343108"/>
          </a:xfrm>
          <a:prstGeom prst="rect">
            <a:avLst/>
          </a:prstGeom>
          <a:solidFill>
            <a:schemeClr val="accent4">
              <a:lumMod val="40000"/>
              <a:lumOff val="6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233B2C9-D406-9215-1A48-A71FB734B8CD}"/>
              </a:ext>
            </a:extLst>
          </p:cNvPr>
          <p:cNvSpPr/>
          <p:nvPr/>
        </p:nvSpPr>
        <p:spPr>
          <a:xfrm>
            <a:off x="3079160" y="3646607"/>
            <a:ext cx="2383921" cy="1641336"/>
          </a:xfrm>
          <a:prstGeom prst="rect">
            <a:avLst/>
          </a:prstGeom>
          <a:solidFill>
            <a:schemeClr val="accent4">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8FD9D4B-F245-DB60-D452-F228917E7A94}"/>
              </a:ext>
            </a:extLst>
          </p:cNvPr>
          <p:cNvSpPr/>
          <p:nvPr/>
        </p:nvSpPr>
        <p:spPr>
          <a:xfrm>
            <a:off x="3894440" y="3893832"/>
            <a:ext cx="753360" cy="830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Single Corner Snipped 16">
            <a:extLst>
              <a:ext uri="{FF2B5EF4-FFF2-40B4-BE49-F238E27FC236}">
                <a16:creationId xmlns:a16="http://schemas.microsoft.com/office/drawing/2014/main" id="{ECC5E130-D477-67B8-A4B2-D4269A51047B}"/>
              </a:ext>
            </a:extLst>
          </p:cNvPr>
          <p:cNvSpPr/>
          <p:nvPr/>
        </p:nvSpPr>
        <p:spPr>
          <a:xfrm>
            <a:off x="3688041" y="2787186"/>
            <a:ext cx="1279680" cy="816670"/>
          </a:xfrm>
          <a:prstGeom prst="snip1Rect">
            <a:avLst>
              <a:gd name="adj" fmla="val 4019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Single Corner Snipped 18">
            <a:extLst>
              <a:ext uri="{FF2B5EF4-FFF2-40B4-BE49-F238E27FC236}">
                <a16:creationId xmlns:a16="http://schemas.microsoft.com/office/drawing/2014/main" id="{1A8EB0C4-421A-17C8-41C2-E835EEEB7066}"/>
              </a:ext>
            </a:extLst>
          </p:cNvPr>
          <p:cNvSpPr/>
          <p:nvPr/>
        </p:nvSpPr>
        <p:spPr>
          <a:xfrm>
            <a:off x="7024258" y="2987825"/>
            <a:ext cx="1993361" cy="2485422"/>
          </a:xfrm>
          <a:prstGeom prst="snip1Rect">
            <a:avLst>
              <a:gd name="adj" fmla="val 2490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B8DD248C-57F1-6E02-4DC9-509F3A283F33}"/>
              </a:ext>
            </a:extLst>
          </p:cNvPr>
          <p:cNvSpPr/>
          <p:nvPr/>
        </p:nvSpPr>
        <p:spPr>
          <a:xfrm>
            <a:off x="3232238" y="2918665"/>
            <a:ext cx="288900" cy="52070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Down 20">
            <a:extLst>
              <a:ext uri="{FF2B5EF4-FFF2-40B4-BE49-F238E27FC236}">
                <a16:creationId xmlns:a16="http://schemas.microsoft.com/office/drawing/2014/main" id="{41C75D5A-AF5D-7233-5084-66A6D1283604}"/>
              </a:ext>
            </a:extLst>
          </p:cNvPr>
          <p:cNvSpPr/>
          <p:nvPr/>
        </p:nvSpPr>
        <p:spPr>
          <a:xfrm rot="16200000">
            <a:off x="7706251" y="3787655"/>
            <a:ext cx="629371" cy="88576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6B50396D-6F0C-9F06-C674-39F177286EF4}"/>
              </a:ext>
            </a:extLst>
          </p:cNvPr>
          <p:cNvGrpSpPr/>
          <p:nvPr/>
        </p:nvGrpSpPr>
        <p:grpSpPr>
          <a:xfrm>
            <a:off x="10288771" y="303551"/>
            <a:ext cx="1587872" cy="1368854"/>
            <a:chOff x="10288771" y="303551"/>
            <a:chExt cx="1587872" cy="1368854"/>
          </a:xfrm>
        </p:grpSpPr>
        <p:sp>
          <p:nvSpPr>
            <p:cNvPr id="23" name="Google Shape;501;p15">
              <a:extLst>
                <a:ext uri="{FF2B5EF4-FFF2-40B4-BE49-F238E27FC236}">
                  <a16:creationId xmlns:a16="http://schemas.microsoft.com/office/drawing/2014/main" id="{2DC7157F-81C9-A7DD-B602-E01EE7798536}"/>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24" name="Google Shape;502;p15">
              <a:extLst>
                <a:ext uri="{FF2B5EF4-FFF2-40B4-BE49-F238E27FC236}">
                  <a16:creationId xmlns:a16="http://schemas.microsoft.com/office/drawing/2014/main" id="{44A1DC69-B6CF-C33E-9A42-8ABED881AC65}"/>
                </a:ext>
              </a:extLst>
            </p:cNvPr>
            <p:cNvGrpSpPr/>
            <p:nvPr/>
          </p:nvGrpSpPr>
          <p:grpSpPr>
            <a:xfrm>
              <a:off x="10681558" y="728782"/>
              <a:ext cx="562136" cy="634675"/>
              <a:chOff x="760175" y="830142"/>
              <a:chExt cx="867619" cy="979579"/>
            </a:xfrm>
          </p:grpSpPr>
          <p:sp>
            <p:nvSpPr>
              <p:cNvPr id="28" name="Google Shape;503;p15">
                <a:extLst>
                  <a:ext uri="{FF2B5EF4-FFF2-40B4-BE49-F238E27FC236}">
                    <a16:creationId xmlns:a16="http://schemas.microsoft.com/office/drawing/2014/main" id="{A77F2ED2-129B-62C7-AC3F-27714801F581}"/>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193</a:t>
                </a:r>
                <a:endParaRPr dirty="0">
                  <a:latin typeface="Arial" panose="020B0604020202020204" pitchFamily="34" charset="0"/>
                  <a:cs typeface="Arial" panose="020B0604020202020204" pitchFamily="34" charset="0"/>
                </a:endParaRPr>
              </a:p>
            </p:txBody>
          </p:sp>
          <p:sp>
            <p:nvSpPr>
              <p:cNvPr id="29" name="Google Shape;504;p15">
                <a:extLst>
                  <a:ext uri="{FF2B5EF4-FFF2-40B4-BE49-F238E27FC236}">
                    <a16:creationId xmlns:a16="http://schemas.microsoft.com/office/drawing/2014/main" id="{831DCDEF-ED5E-C7C1-A7F2-95DE4AF96CE6}"/>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25" name="Google Shape;505;p15">
              <a:extLst>
                <a:ext uri="{FF2B5EF4-FFF2-40B4-BE49-F238E27FC236}">
                  <a16:creationId xmlns:a16="http://schemas.microsoft.com/office/drawing/2014/main" id="{037F7120-E181-CF58-D4DA-5DBC3240A723}"/>
                </a:ext>
              </a:extLst>
            </p:cNvPr>
            <p:cNvGrpSpPr/>
            <p:nvPr/>
          </p:nvGrpSpPr>
          <p:grpSpPr>
            <a:xfrm>
              <a:off x="11353800" y="728782"/>
              <a:ext cx="182192" cy="634674"/>
              <a:chOff x="2121762" y="2323619"/>
              <a:chExt cx="200378" cy="825210"/>
            </a:xfrm>
          </p:grpSpPr>
          <p:sp>
            <p:nvSpPr>
              <p:cNvPr id="26" name="Google Shape;506;p15">
                <a:extLst>
                  <a:ext uri="{FF2B5EF4-FFF2-40B4-BE49-F238E27FC236}">
                    <a16:creationId xmlns:a16="http://schemas.microsoft.com/office/drawing/2014/main" id="{65942D5B-2836-2E78-8A3B-771315367006}"/>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7" name="Google Shape;507;p15">
                <a:extLst>
                  <a:ext uri="{FF2B5EF4-FFF2-40B4-BE49-F238E27FC236}">
                    <a16:creationId xmlns:a16="http://schemas.microsoft.com/office/drawing/2014/main" id="{7F58FDA8-1628-1FFD-70AF-CEBCBC54BFA8}"/>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F143C-8443-9C29-0834-F6285EA93673}"/>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Transfert de cas</a:t>
            </a:r>
            <a:endParaRPr lang="en-BE"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36B83CB-F144-4202-8153-1B75A38E81C3}"/>
              </a:ext>
            </a:extLst>
          </p:cNvPr>
          <p:cNvSpPr txBox="1"/>
          <p:nvPr/>
        </p:nvSpPr>
        <p:spPr>
          <a:xfrm>
            <a:off x="3596353" y="2108544"/>
            <a:ext cx="3317447" cy="3785652"/>
          </a:xfrm>
          <a:prstGeom prst="rect">
            <a:avLst/>
          </a:prstGeom>
          <a:noFill/>
        </p:spPr>
        <p:txBody>
          <a:bodyPr wrap="square" lIns="91440" tIns="45720" rIns="91440" bIns="45720" rtlCol="0" anchor="t">
            <a:spAutoFit/>
          </a:bodyPr>
          <a:lstStyle/>
          <a:p>
            <a:pPr marL="6350">
              <a:buClr>
                <a:schemeClr val="dk1"/>
              </a:buClr>
              <a:buSzPts val="1100"/>
            </a:pPr>
            <a:r>
              <a:rPr lang="en-GB" sz="2400" b="0" i="0" dirty="0">
                <a:latin typeface="Arial" panose="020B0604020202020204" pitchFamily="34" charset="0"/>
                <a:ea typeface="Arial"/>
                <a:cs typeface="Arial" panose="020B0604020202020204" pitchFamily="34" charset="0"/>
                <a:sym typeface="Arial"/>
              </a:rPr>
              <a:t>L'enfant a toujours besoin d'une gestion de cas et </a:t>
            </a:r>
            <a:r>
              <a:rPr lang="en-GB" sz="2400" dirty="0">
                <a:latin typeface="Arial" panose="020B0604020202020204" pitchFamily="34" charset="0"/>
                <a:cs typeface="Arial" panose="020B0604020202020204" pitchFamily="34" charset="0"/>
              </a:rPr>
              <a:t>continuera à recevoir une </a:t>
            </a:r>
            <a:r>
              <a:rPr lang="en-GB" sz="2400" b="0" i="0" dirty="0">
                <a:latin typeface="Arial" panose="020B0604020202020204" pitchFamily="34" charset="0"/>
                <a:ea typeface="Arial"/>
                <a:cs typeface="Arial" panose="020B0604020202020204" pitchFamily="34" charset="0"/>
                <a:sym typeface="Arial"/>
              </a:rPr>
              <a:t>gestion de cas, des </a:t>
            </a:r>
            <a:r>
              <a:rPr lang="en-GB" sz="2400" dirty="0">
                <a:latin typeface="Arial" panose="020B0604020202020204" pitchFamily="34" charset="0"/>
                <a:cs typeface="Arial" panose="020B0604020202020204" pitchFamily="34" charset="0"/>
              </a:rPr>
              <a:t>services d'</a:t>
            </a:r>
            <a:r>
              <a:rPr lang="en-GB" sz="2400" b="0" i="0" dirty="0">
                <a:latin typeface="Arial" panose="020B0604020202020204" pitchFamily="34" charset="0"/>
                <a:ea typeface="Arial"/>
                <a:cs typeface="Arial" panose="020B0604020202020204" pitchFamily="34" charset="0"/>
                <a:sym typeface="Arial"/>
              </a:rPr>
              <a:t>un </a:t>
            </a:r>
            <a:r>
              <a:rPr lang="en-GB" sz="2400" b="0" i="0" dirty="0" err="1">
                <a:latin typeface="Arial" panose="020B0604020202020204" pitchFamily="34" charset="0"/>
                <a:ea typeface="Arial"/>
                <a:cs typeface="Arial" panose="020B0604020202020204" pitchFamily="34" charset="0"/>
                <a:sym typeface="Arial"/>
              </a:rPr>
              <a:t>autre</a:t>
            </a:r>
            <a:r>
              <a:rPr lang="en-GB" sz="2400" b="0" i="0" dirty="0">
                <a:latin typeface="Arial" panose="020B0604020202020204" pitchFamily="34" charset="0"/>
                <a:ea typeface="Arial"/>
                <a:cs typeface="Arial" panose="020B0604020202020204" pitchFamily="34" charset="0"/>
                <a:sym typeface="Arial"/>
              </a:rPr>
              <a:t> </a:t>
            </a:r>
            <a:r>
              <a:rPr lang="en-GB" sz="2400" b="0" i="0" dirty="0" err="1">
                <a:latin typeface="Arial" panose="020B0604020202020204" pitchFamily="34" charset="0"/>
                <a:ea typeface="Arial"/>
                <a:cs typeface="Arial" panose="020B0604020202020204" pitchFamily="34" charset="0"/>
                <a:sym typeface="Arial"/>
              </a:rPr>
              <a:t>gestionnaire</a:t>
            </a:r>
            <a:r>
              <a:rPr lang="en-GB" sz="2400" b="0" i="0" dirty="0">
                <a:latin typeface="Arial" panose="020B0604020202020204" pitchFamily="34" charset="0"/>
                <a:ea typeface="Arial"/>
                <a:cs typeface="Arial" panose="020B0604020202020204" pitchFamily="34" charset="0"/>
                <a:sym typeface="Arial"/>
              </a:rPr>
              <a:t> de </a:t>
            </a:r>
            <a:r>
              <a:rPr lang="en-GB" sz="2400" b="0" i="0" dirty="0" err="1">
                <a:latin typeface="Arial" panose="020B0604020202020204" pitchFamily="34" charset="0"/>
                <a:ea typeface="Arial"/>
                <a:cs typeface="Arial" panose="020B0604020202020204" pitchFamily="34" charset="0"/>
                <a:sym typeface="Arial"/>
              </a:rPr>
              <a:t>cas</a:t>
            </a:r>
            <a:r>
              <a:rPr lang="en-GB" sz="2400" b="0" i="0" dirty="0">
                <a:latin typeface="Arial" panose="020B0604020202020204" pitchFamily="34" charset="0"/>
                <a:ea typeface="Arial"/>
                <a:cs typeface="Arial" panose="020B0604020202020204" pitchFamily="34" charset="0"/>
                <a:sym typeface="Arial"/>
              </a:rPr>
              <a:t> et parfois d'une autre agence de protection de l'enfance.</a:t>
            </a:r>
            <a:endParaRPr lang="en-GB" sz="2400" b="0" i="0" dirty="0">
              <a:latin typeface="Arial" panose="020B0604020202020204" pitchFamily="34" charset="0"/>
              <a:ea typeface="Arial"/>
              <a:cs typeface="Arial" panose="020B0604020202020204" pitchFamily="34" charset="0"/>
            </a:endParaRPr>
          </a:p>
        </p:txBody>
      </p:sp>
      <p:grpSp>
        <p:nvGrpSpPr>
          <p:cNvPr id="8" name="Group 7">
            <a:extLst>
              <a:ext uri="{FF2B5EF4-FFF2-40B4-BE49-F238E27FC236}">
                <a16:creationId xmlns:a16="http://schemas.microsoft.com/office/drawing/2014/main" id="{B76A0257-F77D-D86C-FA34-84F80C0B0776}"/>
              </a:ext>
            </a:extLst>
          </p:cNvPr>
          <p:cNvGrpSpPr/>
          <p:nvPr/>
        </p:nvGrpSpPr>
        <p:grpSpPr>
          <a:xfrm>
            <a:off x="838200" y="2389327"/>
            <a:ext cx="1993361" cy="2485422"/>
            <a:chOff x="1004458" y="1946425"/>
            <a:chExt cx="1993361" cy="2485422"/>
          </a:xfrm>
        </p:grpSpPr>
        <p:sp>
          <p:nvSpPr>
            <p:cNvPr id="4" name="Rectangle: Single Corner Snipped 3">
              <a:extLst>
                <a:ext uri="{FF2B5EF4-FFF2-40B4-BE49-F238E27FC236}">
                  <a16:creationId xmlns:a16="http://schemas.microsoft.com/office/drawing/2014/main" id="{1B5F1FBC-0BCF-287A-1275-048A520F18FA}"/>
                </a:ext>
              </a:extLst>
            </p:cNvPr>
            <p:cNvSpPr/>
            <p:nvPr/>
          </p:nvSpPr>
          <p:spPr>
            <a:xfrm>
              <a:off x="1004458" y="1946425"/>
              <a:ext cx="1993361" cy="2485422"/>
            </a:xfrm>
            <a:prstGeom prst="snip1Rect">
              <a:avLst>
                <a:gd name="adj" fmla="val 2490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7337E6C4-5A97-08A1-92BD-8E2182D5A5E8}"/>
                </a:ext>
              </a:extLst>
            </p:cNvPr>
            <p:cNvSpPr/>
            <p:nvPr/>
          </p:nvSpPr>
          <p:spPr>
            <a:xfrm rot="16200000">
              <a:off x="1686451" y="2746255"/>
              <a:ext cx="629371" cy="88576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F36AEA60-4D23-BCA8-D7AB-64189B213746}"/>
              </a:ext>
            </a:extLst>
          </p:cNvPr>
          <p:cNvSpPr txBox="1"/>
          <p:nvPr/>
        </p:nvSpPr>
        <p:spPr>
          <a:xfrm>
            <a:off x="7467601" y="2108544"/>
            <a:ext cx="3886199" cy="3785652"/>
          </a:xfrm>
          <a:prstGeom prst="rect">
            <a:avLst/>
          </a:prstGeom>
          <a:noFill/>
        </p:spPr>
        <p:txBody>
          <a:bodyPr wrap="square" lIns="91440" tIns="45720" rIns="91440" bIns="45720" rtlCol="0" anchor="t">
            <a:spAutoFit/>
          </a:bodyPr>
          <a:lstStyle/>
          <a:p>
            <a:pPr marL="6350">
              <a:buClr>
                <a:schemeClr val="dk1"/>
              </a:buClr>
              <a:buSzPts val="1100"/>
            </a:pPr>
            <a:r>
              <a:rPr lang="en-GB" sz="2400" dirty="0">
                <a:latin typeface="Arial" panose="020B0604020202020204" pitchFamily="34" charset="0"/>
                <a:cs typeface="Arial" panose="020B0604020202020204" pitchFamily="34" charset="0"/>
              </a:rPr>
              <a:t>Lors d'un transfert de </a:t>
            </a:r>
            <a:r>
              <a:rPr lang="en-GB" sz="2400" dirty="0" err="1">
                <a:latin typeface="Arial" panose="020B0604020202020204" pitchFamily="34" charset="0"/>
                <a:cs typeface="Arial" panose="020B0604020202020204" pitchFamily="34" charset="0"/>
              </a:rPr>
              <a:t>cas</a:t>
            </a:r>
            <a:r>
              <a:rPr lang="en-GB" sz="2400" dirty="0">
                <a:latin typeface="Arial" panose="020B0604020202020204" pitchFamily="34" charset="0"/>
                <a:cs typeface="Arial" panose="020B0604020202020204" pitchFamily="34" charset="0"/>
              </a:rPr>
              <a:t>, l'entière responsabilité </a:t>
            </a:r>
            <a:r>
              <a:rPr lang="en-GB" sz="2400" b="0" i="0" dirty="0">
                <a:latin typeface="Arial" panose="020B0604020202020204" pitchFamily="34" charset="0"/>
                <a:ea typeface="Arial"/>
                <a:cs typeface="Arial" panose="020B0604020202020204" pitchFamily="34" charset="0"/>
                <a:sym typeface="Arial"/>
              </a:rPr>
              <a:t>de la coordination, de la </a:t>
            </a:r>
            <a:r>
              <a:rPr lang="en-GB" sz="2400" dirty="0">
                <a:latin typeface="Arial" panose="020B0604020202020204" pitchFamily="34" charset="0"/>
                <a:cs typeface="Arial" panose="020B0604020202020204" pitchFamily="34" charset="0"/>
              </a:rPr>
              <a:t>fourniture d'une aide </a:t>
            </a:r>
            <a:r>
              <a:rPr lang="en-GB" sz="2400" b="0" i="0" dirty="0">
                <a:latin typeface="Arial" panose="020B0604020202020204" pitchFamily="34" charset="0"/>
                <a:ea typeface="Arial"/>
                <a:cs typeface="Arial" panose="020B0604020202020204" pitchFamily="34" charset="0"/>
                <a:sym typeface="Arial"/>
              </a:rPr>
              <a:t>directe </a:t>
            </a:r>
            <a:r>
              <a:rPr lang="en-GB" sz="2400" dirty="0">
                <a:latin typeface="Arial" panose="020B0604020202020204" pitchFamily="34" charset="0"/>
                <a:cs typeface="Arial" panose="020B0604020202020204" pitchFamily="34" charset="0"/>
              </a:rPr>
              <a:t>et indirecte </a:t>
            </a:r>
            <a:r>
              <a:rPr lang="en-GB" sz="2400" b="0" i="0" dirty="0">
                <a:latin typeface="Arial" panose="020B0604020202020204" pitchFamily="34" charset="0"/>
                <a:ea typeface="Arial"/>
                <a:cs typeface="Arial" panose="020B0604020202020204" pitchFamily="34" charset="0"/>
                <a:sym typeface="Arial"/>
              </a:rPr>
              <a:t>et de la gestion de l'information est confiée à un </a:t>
            </a:r>
            <a:r>
              <a:rPr lang="en-GB" sz="2400" b="0" i="0" dirty="0" err="1">
                <a:latin typeface="Arial" panose="020B0604020202020204" pitchFamily="34" charset="0"/>
                <a:ea typeface="Arial"/>
                <a:cs typeface="Arial" panose="020B0604020202020204" pitchFamily="34" charset="0"/>
                <a:sym typeface="Arial"/>
              </a:rPr>
              <a:t>autre</a:t>
            </a:r>
            <a:r>
              <a:rPr lang="en-GB" sz="2400" b="0" i="0" dirty="0">
                <a:latin typeface="Arial" panose="020B0604020202020204" pitchFamily="34" charset="0"/>
                <a:ea typeface="Arial"/>
                <a:cs typeface="Arial" panose="020B0604020202020204" pitchFamily="34" charset="0"/>
                <a:sym typeface="Arial"/>
              </a:rPr>
              <a:t> </a:t>
            </a:r>
            <a:r>
              <a:rPr lang="en-GB" sz="2400" dirty="0" err="1">
                <a:latin typeface="Arial" panose="020B0604020202020204" pitchFamily="34" charset="0"/>
                <a:cs typeface="Arial" panose="020B0604020202020204" pitchFamily="34" charset="0"/>
              </a:rPr>
              <a:t>gestionnaire</a:t>
            </a:r>
            <a:r>
              <a:rPr lang="en-GB" sz="2400" dirty="0">
                <a:latin typeface="Arial" panose="020B0604020202020204" pitchFamily="34" charset="0"/>
                <a:cs typeface="Arial" panose="020B0604020202020204" pitchFamily="34" charset="0"/>
              </a:rPr>
              <a:t> de </a:t>
            </a:r>
            <a:r>
              <a:rPr lang="en-GB" sz="2400" dirty="0" err="1">
                <a:latin typeface="Arial" panose="020B0604020202020204" pitchFamily="34" charset="0"/>
                <a:cs typeface="Arial" panose="020B0604020202020204" pitchFamily="34" charset="0"/>
              </a:rPr>
              <a:t>cas</a:t>
            </a:r>
            <a:r>
              <a:rPr lang="en-GB" sz="2400" b="0" i="0" dirty="0">
                <a:latin typeface="Arial" panose="020B0604020202020204" pitchFamily="34" charset="0"/>
                <a:ea typeface="Arial"/>
                <a:cs typeface="Arial" panose="020B0604020202020204" pitchFamily="34" charset="0"/>
                <a:sym typeface="Arial"/>
              </a:rPr>
              <a:t>, à une autre agence ou à un autre service.</a:t>
            </a:r>
            <a:endParaRPr lang="en-GB" sz="2400" b="0" i="0" dirty="0">
              <a:latin typeface="Arial" panose="020B0604020202020204" pitchFamily="34" charset="0"/>
              <a:ea typeface="Arial"/>
              <a:cs typeface="Arial" panose="020B0604020202020204" pitchFamily="34" charset="0"/>
            </a:endParaRPr>
          </a:p>
        </p:txBody>
      </p:sp>
    </p:spTree>
    <p:extLst>
      <p:ext uri="{BB962C8B-B14F-4D97-AF65-F5344CB8AC3E}">
        <p14:creationId xmlns:p14="http://schemas.microsoft.com/office/powerpoint/2010/main" val="17256742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92983-268B-4581-BAC5-AEA29ED97CBB}"/>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Transfert de cas</a:t>
            </a:r>
            <a:endParaRPr lang="en-BE"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D40147B6-E7CC-2519-B88F-BB08FC137574}"/>
              </a:ext>
            </a:extLst>
          </p:cNvPr>
          <p:cNvSpPr txBox="1"/>
          <p:nvPr/>
        </p:nvSpPr>
        <p:spPr>
          <a:xfrm>
            <a:off x="6350000" y="3424392"/>
            <a:ext cx="3999196" cy="1631216"/>
          </a:xfrm>
          <a:prstGeom prst="rect">
            <a:avLst/>
          </a:prstGeom>
          <a:noFill/>
        </p:spPr>
        <p:txBody>
          <a:bodyPr wrap="square" lIns="91440" tIns="45720" rIns="91440" bIns="45720" rtlCol="0" anchor="t">
            <a:spAutoFit/>
          </a:bodyPr>
          <a:lstStyle/>
          <a:p>
            <a:r>
              <a:rPr lang="en-GB" sz="2000" b="1" dirty="0">
                <a:latin typeface="Arial" panose="020B0604020202020204" pitchFamily="34" charset="0"/>
                <a:cs typeface="Arial" panose="020B0604020202020204" pitchFamily="34" charset="0"/>
              </a:rPr>
              <a:t>Transfert de cas externe</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Fermeture des services dans un lieu </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L'enfant a déménagé</a:t>
            </a:r>
          </a:p>
          <a:p>
            <a:endParaRPr lang="en-BE" sz="20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016AB35-EF49-D56C-7E9E-AD764F574DC2}"/>
              </a:ext>
            </a:extLst>
          </p:cNvPr>
          <p:cNvSpPr txBox="1"/>
          <p:nvPr/>
        </p:nvSpPr>
        <p:spPr>
          <a:xfrm>
            <a:off x="985417" y="3403835"/>
            <a:ext cx="4621496" cy="2554545"/>
          </a:xfrm>
          <a:prstGeom prst="rect">
            <a:avLst/>
          </a:prstGeom>
          <a:noFill/>
        </p:spPr>
        <p:txBody>
          <a:bodyPr wrap="square" lIns="91440" tIns="45720" rIns="91440" bIns="45720" rtlCol="0" anchor="t">
            <a:spAutoFit/>
          </a:bodyPr>
          <a:lstStyle/>
          <a:p>
            <a:r>
              <a:rPr lang="en-GB" sz="2000" b="1" dirty="0" err="1">
                <a:latin typeface="Arial" panose="020B0604020202020204" pitchFamily="34" charset="0"/>
                <a:cs typeface="Arial" panose="020B0604020202020204" pitchFamily="34" charset="0"/>
              </a:rPr>
              <a:t>Transfert</a:t>
            </a:r>
            <a:r>
              <a:rPr lang="en-GB" sz="2000" b="1" dirty="0">
                <a:latin typeface="Arial" panose="020B0604020202020204" pitchFamily="34" charset="0"/>
                <a:cs typeface="Arial" panose="020B0604020202020204" pitchFamily="34" charset="0"/>
              </a:rPr>
              <a:t> de </a:t>
            </a:r>
            <a:r>
              <a:rPr lang="en-GB" sz="2000" b="1" dirty="0" err="1">
                <a:latin typeface="Arial" panose="020B0604020202020204" pitchFamily="34" charset="0"/>
                <a:cs typeface="Arial" panose="020B0604020202020204" pitchFamily="34" charset="0"/>
              </a:rPr>
              <a:t>cas</a:t>
            </a:r>
            <a:r>
              <a:rPr lang="en-GB" sz="2000" b="1" dirty="0">
                <a:latin typeface="Arial" panose="020B0604020202020204" pitchFamily="34" charset="0"/>
                <a:cs typeface="Arial" panose="020B0604020202020204" pitchFamily="34" charset="0"/>
              </a:rPr>
              <a:t> interne</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Le </a:t>
            </a:r>
            <a:r>
              <a:rPr lang="en-GB" sz="2000" dirty="0" err="1">
                <a:latin typeface="Arial" panose="020B0604020202020204" pitchFamily="34" charset="0"/>
                <a:cs typeface="Arial" panose="020B0604020202020204" pitchFamily="34" charset="0"/>
              </a:rPr>
              <a:t>gestionnaire</a:t>
            </a:r>
            <a:r>
              <a:rPr lang="en-GB" sz="2000" dirty="0">
                <a:latin typeface="Arial" panose="020B0604020202020204" pitchFamily="34" charset="0"/>
                <a:cs typeface="Arial" panose="020B0604020202020204" pitchFamily="34" charset="0"/>
              </a:rPr>
              <a:t> de </a:t>
            </a:r>
            <a:r>
              <a:rPr lang="en-GB" sz="2000" dirty="0" err="1">
                <a:latin typeface="Arial" panose="020B0604020202020204" pitchFamily="34" charset="0"/>
                <a:cs typeface="Arial" panose="020B0604020202020204" pitchFamily="34" charset="0"/>
              </a:rPr>
              <a:t>cas</a:t>
            </a:r>
            <a:r>
              <a:rPr lang="en-GB" sz="2000" dirty="0">
                <a:latin typeface="Arial" panose="020B0604020202020204" pitchFamily="34" charset="0"/>
                <a:cs typeface="Arial" panose="020B0604020202020204" pitchFamily="34" charset="0"/>
              </a:rPr>
              <a:t> démissionne, est licencié ou prend un congé prolongé (par exemple, congé de maternité ou de maladie).</a:t>
            </a:r>
          </a:p>
          <a:p>
            <a:pPr marL="457200" indent="-457200">
              <a:buFont typeface="Arial" panose="020B0604020202020204" pitchFamily="34" charset="0"/>
              <a:buChar char="•"/>
            </a:pPr>
            <a:r>
              <a:rPr lang="en-GB" sz="2000" dirty="0">
                <a:latin typeface="Arial" panose="020B0604020202020204" pitchFamily="34" charset="0"/>
                <a:cs typeface="Arial" panose="020B0604020202020204" pitchFamily="34" charset="0"/>
              </a:rPr>
              <a:t>Le </a:t>
            </a:r>
            <a:r>
              <a:rPr lang="en-GB" sz="2000" dirty="0" err="1">
                <a:latin typeface="Arial" panose="020B0604020202020204" pitchFamily="34" charset="0"/>
                <a:cs typeface="Arial" panose="020B0604020202020204" pitchFamily="34" charset="0"/>
              </a:rPr>
              <a:t>gestionnaire</a:t>
            </a:r>
            <a:r>
              <a:rPr lang="en-GB" sz="2000" dirty="0">
                <a:latin typeface="Arial" panose="020B0604020202020204" pitchFamily="34" charset="0"/>
                <a:cs typeface="Arial" panose="020B0604020202020204" pitchFamily="34" charset="0"/>
              </a:rPr>
              <a:t> de </a:t>
            </a:r>
            <a:r>
              <a:rPr lang="en-GB" sz="2000" dirty="0" err="1">
                <a:latin typeface="Arial" panose="020B0604020202020204" pitchFamily="34" charset="0"/>
                <a:cs typeface="Arial" panose="020B0604020202020204" pitchFamily="34" charset="0"/>
              </a:rPr>
              <a:t>cas</a:t>
            </a:r>
            <a:r>
              <a:rPr lang="en-GB" sz="2000" dirty="0">
                <a:latin typeface="Arial" panose="020B0604020202020204" pitchFamily="34" charset="0"/>
                <a:cs typeface="Arial" panose="020B0604020202020204" pitchFamily="34" charset="0"/>
              </a:rPr>
              <a:t> n'est plus le mieux placé pour aider l'enfant </a:t>
            </a:r>
            <a:endParaRPr lang="en-GB" sz="2000" b="1" dirty="0">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D9B1E384-FAB1-570E-55A6-07FC7FFAA0EA}"/>
              </a:ext>
            </a:extLst>
          </p:cNvPr>
          <p:cNvGrpSpPr/>
          <p:nvPr/>
        </p:nvGrpSpPr>
        <p:grpSpPr>
          <a:xfrm>
            <a:off x="1663918" y="1676400"/>
            <a:ext cx="756608" cy="1432889"/>
            <a:chOff x="7838339" y="2226754"/>
            <a:chExt cx="1969639" cy="3730164"/>
          </a:xfrm>
          <a:solidFill>
            <a:schemeClr val="accent4">
              <a:lumMod val="40000"/>
              <a:lumOff val="60000"/>
            </a:schemeClr>
          </a:solidFill>
        </p:grpSpPr>
        <p:sp>
          <p:nvSpPr>
            <p:cNvPr id="11" name="Round Same Side Corner Rectangle 3">
              <a:extLst>
                <a:ext uri="{FF2B5EF4-FFF2-40B4-BE49-F238E27FC236}">
                  <a16:creationId xmlns:a16="http://schemas.microsoft.com/office/drawing/2014/main" id="{AFCDAE22-C022-F466-A84C-23CD95917E1E}"/>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a:extLst>
                <a:ext uri="{FF2B5EF4-FFF2-40B4-BE49-F238E27FC236}">
                  <a16:creationId xmlns:a16="http://schemas.microsoft.com/office/drawing/2014/main" id="{59A796B2-FBAA-04EF-1DFC-99491E1357EA}"/>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4" name="Group 13">
              <a:extLst>
                <a:ext uri="{FF2B5EF4-FFF2-40B4-BE49-F238E27FC236}">
                  <a16:creationId xmlns:a16="http://schemas.microsoft.com/office/drawing/2014/main" id="{FF6900A0-947B-7648-F6EF-BC9994991AEF}"/>
                </a:ext>
              </a:extLst>
            </p:cNvPr>
            <p:cNvGrpSpPr/>
            <p:nvPr/>
          </p:nvGrpSpPr>
          <p:grpSpPr>
            <a:xfrm rot="507905">
              <a:off x="7838339" y="3815940"/>
              <a:ext cx="553322" cy="1525212"/>
              <a:chOff x="7916671" y="3937945"/>
              <a:chExt cx="553322" cy="1525212"/>
            </a:xfrm>
            <a:grpFill/>
          </p:grpSpPr>
          <p:sp>
            <p:nvSpPr>
              <p:cNvPr id="18" name="Round Same Side Corner Rectangle 25">
                <a:extLst>
                  <a:ext uri="{FF2B5EF4-FFF2-40B4-BE49-F238E27FC236}">
                    <a16:creationId xmlns:a16="http://schemas.microsoft.com/office/drawing/2014/main" id="{592256A0-55B8-6AD7-D0C5-2D7C1DEA40C6}"/>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Oval 18">
                <a:extLst>
                  <a:ext uri="{FF2B5EF4-FFF2-40B4-BE49-F238E27FC236}">
                    <a16:creationId xmlns:a16="http://schemas.microsoft.com/office/drawing/2014/main" id="{E895EB32-27AC-05C0-6A08-E6D3508C17F1}"/>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5" name="Group 14">
              <a:extLst>
                <a:ext uri="{FF2B5EF4-FFF2-40B4-BE49-F238E27FC236}">
                  <a16:creationId xmlns:a16="http://schemas.microsoft.com/office/drawing/2014/main" id="{A9535B36-47F6-9BD1-36D3-203BDD9AC20E}"/>
                </a:ext>
              </a:extLst>
            </p:cNvPr>
            <p:cNvGrpSpPr/>
            <p:nvPr/>
          </p:nvGrpSpPr>
          <p:grpSpPr>
            <a:xfrm rot="21105829" flipH="1">
              <a:off x="9243874" y="3806245"/>
              <a:ext cx="564104" cy="1525212"/>
              <a:chOff x="7916671" y="3937945"/>
              <a:chExt cx="553322" cy="1525212"/>
            </a:xfrm>
            <a:grpFill/>
          </p:grpSpPr>
          <p:sp>
            <p:nvSpPr>
              <p:cNvPr id="16" name="Round Same Side Corner Rectangle 25">
                <a:extLst>
                  <a:ext uri="{FF2B5EF4-FFF2-40B4-BE49-F238E27FC236}">
                    <a16:creationId xmlns:a16="http://schemas.microsoft.com/office/drawing/2014/main" id="{0CEB345E-F891-67D9-E46E-4E871D29871D}"/>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Oval 16">
                <a:extLst>
                  <a:ext uri="{FF2B5EF4-FFF2-40B4-BE49-F238E27FC236}">
                    <a16:creationId xmlns:a16="http://schemas.microsoft.com/office/drawing/2014/main" id="{BBF7AB1B-55D9-73ED-F2C0-382B2076DDBB}"/>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21" name="Group 20">
            <a:extLst>
              <a:ext uri="{FF2B5EF4-FFF2-40B4-BE49-F238E27FC236}">
                <a16:creationId xmlns:a16="http://schemas.microsoft.com/office/drawing/2014/main" id="{2A0A5CF5-832D-EA8B-022A-C9572E18F6D1}"/>
              </a:ext>
            </a:extLst>
          </p:cNvPr>
          <p:cNvGrpSpPr/>
          <p:nvPr/>
        </p:nvGrpSpPr>
        <p:grpSpPr>
          <a:xfrm>
            <a:off x="3594099" y="1676400"/>
            <a:ext cx="756608" cy="1432889"/>
            <a:chOff x="7838339" y="2226754"/>
            <a:chExt cx="1969639" cy="3730164"/>
          </a:xfrm>
          <a:solidFill>
            <a:schemeClr val="accent4"/>
          </a:solidFill>
        </p:grpSpPr>
        <p:sp>
          <p:nvSpPr>
            <p:cNvPr id="22" name="Round Same Side Corner Rectangle 3">
              <a:extLst>
                <a:ext uri="{FF2B5EF4-FFF2-40B4-BE49-F238E27FC236}">
                  <a16:creationId xmlns:a16="http://schemas.microsoft.com/office/drawing/2014/main" id="{7CB24B11-A165-2E12-9A4B-8982E26B6F2D}"/>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Oval 22">
              <a:extLst>
                <a:ext uri="{FF2B5EF4-FFF2-40B4-BE49-F238E27FC236}">
                  <a16:creationId xmlns:a16="http://schemas.microsoft.com/office/drawing/2014/main" id="{D45214DE-4CB7-DF97-E83C-5E78871AB6AE}"/>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4" name="Group 23">
              <a:extLst>
                <a:ext uri="{FF2B5EF4-FFF2-40B4-BE49-F238E27FC236}">
                  <a16:creationId xmlns:a16="http://schemas.microsoft.com/office/drawing/2014/main" id="{58492704-106D-0664-2DB4-2E0C5D0A6DB8}"/>
                </a:ext>
              </a:extLst>
            </p:cNvPr>
            <p:cNvGrpSpPr/>
            <p:nvPr/>
          </p:nvGrpSpPr>
          <p:grpSpPr>
            <a:xfrm rot="507905">
              <a:off x="7838339" y="3815940"/>
              <a:ext cx="553322" cy="1525212"/>
              <a:chOff x="7916671" y="3937945"/>
              <a:chExt cx="553322" cy="1525212"/>
            </a:xfrm>
            <a:grpFill/>
          </p:grpSpPr>
          <p:sp>
            <p:nvSpPr>
              <p:cNvPr id="28" name="Round Same Side Corner Rectangle 25">
                <a:extLst>
                  <a:ext uri="{FF2B5EF4-FFF2-40B4-BE49-F238E27FC236}">
                    <a16:creationId xmlns:a16="http://schemas.microsoft.com/office/drawing/2014/main" id="{9B60F8BA-E710-C8D8-B0F4-5C56D39F189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Oval 28">
                <a:extLst>
                  <a:ext uri="{FF2B5EF4-FFF2-40B4-BE49-F238E27FC236}">
                    <a16:creationId xmlns:a16="http://schemas.microsoft.com/office/drawing/2014/main" id="{F24A23B3-ED4A-9EDA-3817-B0957B381261}"/>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5" name="Group 24">
              <a:extLst>
                <a:ext uri="{FF2B5EF4-FFF2-40B4-BE49-F238E27FC236}">
                  <a16:creationId xmlns:a16="http://schemas.microsoft.com/office/drawing/2014/main" id="{82278481-C184-1E8E-4292-B383E855F250}"/>
                </a:ext>
              </a:extLst>
            </p:cNvPr>
            <p:cNvGrpSpPr/>
            <p:nvPr/>
          </p:nvGrpSpPr>
          <p:grpSpPr>
            <a:xfrm rot="21105829" flipH="1">
              <a:off x="9243874" y="3806245"/>
              <a:ext cx="564104" cy="1525212"/>
              <a:chOff x="7916671" y="3937945"/>
              <a:chExt cx="553322" cy="1525212"/>
            </a:xfrm>
            <a:grpFill/>
          </p:grpSpPr>
          <p:sp>
            <p:nvSpPr>
              <p:cNvPr id="26" name="Round Same Side Corner Rectangle 25">
                <a:extLst>
                  <a:ext uri="{FF2B5EF4-FFF2-40B4-BE49-F238E27FC236}">
                    <a16:creationId xmlns:a16="http://schemas.microsoft.com/office/drawing/2014/main" id="{6F38C802-28A5-0C15-0135-375FB4D1F0CD}"/>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Oval 26">
                <a:extLst>
                  <a:ext uri="{FF2B5EF4-FFF2-40B4-BE49-F238E27FC236}">
                    <a16:creationId xmlns:a16="http://schemas.microsoft.com/office/drawing/2014/main" id="{238286BA-0F44-020A-04E0-4B5E6CA14D7F}"/>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30" name="Arrow: Down 29">
            <a:extLst>
              <a:ext uri="{FF2B5EF4-FFF2-40B4-BE49-F238E27FC236}">
                <a16:creationId xmlns:a16="http://schemas.microsoft.com/office/drawing/2014/main" id="{06CB17F9-3964-9D74-0F88-35668A10F276}"/>
              </a:ext>
            </a:extLst>
          </p:cNvPr>
          <p:cNvSpPr/>
          <p:nvPr/>
        </p:nvSpPr>
        <p:spPr>
          <a:xfrm rot="16200000">
            <a:off x="2892459" y="2262400"/>
            <a:ext cx="335391" cy="47202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a:extLst>
              <a:ext uri="{FF2B5EF4-FFF2-40B4-BE49-F238E27FC236}">
                <a16:creationId xmlns:a16="http://schemas.microsoft.com/office/drawing/2014/main" id="{C89E9BA9-FB83-251B-5DC5-1C822AB75874}"/>
              </a:ext>
            </a:extLst>
          </p:cNvPr>
          <p:cNvGrpSpPr/>
          <p:nvPr/>
        </p:nvGrpSpPr>
        <p:grpSpPr>
          <a:xfrm>
            <a:off x="6365786" y="2006599"/>
            <a:ext cx="1335175" cy="1090941"/>
            <a:chOff x="6365786" y="1564017"/>
            <a:chExt cx="1612606" cy="1317624"/>
          </a:xfrm>
          <a:solidFill>
            <a:schemeClr val="accent4">
              <a:lumMod val="40000"/>
              <a:lumOff val="60000"/>
            </a:schemeClr>
          </a:solidFill>
        </p:grpSpPr>
        <p:sp>
          <p:nvSpPr>
            <p:cNvPr id="31" name="Rectangle 30">
              <a:extLst>
                <a:ext uri="{FF2B5EF4-FFF2-40B4-BE49-F238E27FC236}">
                  <a16:creationId xmlns:a16="http://schemas.microsoft.com/office/drawing/2014/main" id="{250A614E-48A6-B42A-F5BD-E94C797C1808}"/>
                </a:ext>
              </a:extLst>
            </p:cNvPr>
            <p:cNvSpPr/>
            <p:nvPr/>
          </p:nvSpPr>
          <p:spPr>
            <a:xfrm>
              <a:off x="6365786" y="1936268"/>
              <a:ext cx="1612606" cy="8861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50F23EBF-BCDA-089A-467F-0A20606CD940}"/>
                </a:ext>
              </a:extLst>
            </p:cNvPr>
            <p:cNvSpPr/>
            <p:nvPr/>
          </p:nvSpPr>
          <p:spPr>
            <a:xfrm>
              <a:off x="6688713" y="1564017"/>
              <a:ext cx="931287" cy="3722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BBA2732-DAD9-66F8-3270-6DA1ACD148C4}"/>
                </a:ext>
              </a:extLst>
            </p:cNvPr>
            <p:cNvSpPr/>
            <p:nvPr/>
          </p:nvSpPr>
          <p:spPr>
            <a:xfrm>
              <a:off x="6975661" y="2253714"/>
              <a:ext cx="392855" cy="627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627B5FE8-F337-82F0-AA5A-4BABFEEB1B16}"/>
              </a:ext>
            </a:extLst>
          </p:cNvPr>
          <p:cNvGrpSpPr/>
          <p:nvPr/>
        </p:nvGrpSpPr>
        <p:grpSpPr>
          <a:xfrm>
            <a:off x="8979775" y="2006599"/>
            <a:ext cx="1335175" cy="1090941"/>
            <a:chOff x="6365786" y="1564017"/>
            <a:chExt cx="1612606" cy="1317624"/>
          </a:xfrm>
        </p:grpSpPr>
        <p:sp>
          <p:nvSpPr>
            <p:cNvPr id="36" name="Rectangle 35">
              <a:extLst>
                <a:ext uri="{FF2B5EF4-FFF2-40B4-BE49-F238E27FC236}">
                  <a16:creationId xmlns:a16="http://schemas.microsoft.com/office/drawing/2014/main" id="{B69DEB08-2409-F5DC-AD0B-E805EB86D8EA}"/>
                </a:ext>
              </a:extLst>
            </p:cNvPr>
            <p:cNvSpPr/>
            <p:nvPr/>
          </p:nvSpPr>
          <p:spPr>
            <a:xfrm>
              <a:off x="6365786" y="1936268"/>
              <a:ext cx="1612606" cy="8861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07FBABB1-AFE6-D97B-01A8-12367A28616E}"/>
                </a:ext>
              </a:extLst>
            </p:cNvPr>
            <p:cNvSpPr/>
            <p:nvPr/>
          </p:nvSpPr>
          <p:spPr>
            <a:xfrm>
              <a:off x="6688713" y="1564017"/>
              <a:ext cx="931287" cy="3722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239236A-F99D-485F-D924-B49D24E766F4}"/>
                </a:ext>
              </a:extLst>
            </p:cNvPr>
            <p:cNvSpPr/>
            <p:nvPr/>
          </p:nvSpPr>
          <p:spPr>
            <a:xfrm>
              <a:off x="6975661" y="2253714"/>
              <a:ext cx="392855" cy="627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Arrow: Down 38">
            <a:extLst>
              <a:ext uri="{FF2B5EF4-FFF2-40B4-BE49-F238E27FC236}">
                <a16:creationId xmlns:a16="http://schemas.microsoft.com/office/drawing/2014/main" id="{EA3AAC13-E318-4905-78CB-18F384483754}"/>
              </a:ext>
            </a:extLst>
          </p:cNvPr>
          <p:cNvSpPr/>
          <p:nvPr/>
        </p:nvSpPr>
        <p:spPr>
          <a:xfrm rot="16200000">
            <a:off x="8172673" y="2262401"/>
            <a:ext cx="335391" cy="47202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62287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Discussion en plénière</a:t>
            </a:r>
            <a:endParaRPr lang="en-B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4D93D22D-FB97-0F71-EDA9-70C82D549C62}"/>
              </a:ext>
            </a:extLst>
          </p:cNvPr>
          <p:cNvSpPr/>
          <p:nvPr/>
        </p:nvSpPr>
        <p:spPr>
          <a:xfrm>
            <a:off x="5268805" y="2096472"/>
            <a:ext cx="5754114" cy="34787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b="1" dirty="0">
                <a:solidFill>
                  <a:schemeClr val="tx1"/>
                </a:solidFill>
                <a:latin typeface="Arial" panose="020B0604020202020204" pitchFamily="34" charset="0"/>
                <a:ea typeface="Calibri" panose="020F0502020204030204" pitchFamily="34" charset="0"/>
                <a:cs typeface="Arial" panose="020B0604020202020204" pitchFamily="34" charset="0"/>
              </a:rPr>
              <a:t>Comment le transfert d'un </a:t>
            </a:r>
            <a:r>
              <a:rPr lang="en-GB" sz="4000" b="1" dirty="0" err="1">
                <a:solidFill>
                  <a:schemeClr val="tx1"/>
                </a:solidFill>
                <a:latin typeface="Arial" panose="020B0604020202020204" pitchFamily="34" charset="0"/>
                <a:ea typeface="Calibri" panose="020F0502020204030204" pitchFamily="34" charset="0"/>
                <a:cs typeface="Arial" panose="020B0604020202020204" pitchFamily="34" charset="0"/>
              </a:rPr>
              <a:t>cas</a:t>
            </a:r>
            <a:r>
              <a:rPr lang="en-GB" sz="4000" b="1" dirty="0">
                <a:solidFill>
                  <a:schemeClr val="tx1"/>
                </a:solidFill>
                <a:latin typeface="Arial" panose="020B0604020202020204" pitchFamily="34" charset="0"/>
                <a:ea typeface="Calibri" panose="020F0502020204030204" pitchFamily="34" charset="0"/>
                <a:cs typeface="Arial" panose="020B0604020202020204" pitchFamily="34" charset="0"/>
              </a:rPr>
              <a:t> peut-il influer sur l'aide fournie ?</a:t>
            </a:r>
            <a:endParaRPr lang="en-BE" sz="4000" b="1" dirty="0">
              <a:solidFill>
                <a:schemeClr val="tx1"/>
              </a:solidFill>
              <a:latin typeface="Arial" panose="020B0604020202020204" pitchFamily="34" charset="0"/>
              <a:ea typeface="Calibri" panose="020F050202020403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910670E7-995B-F91D-E8F8-61F87F0CBEB9}"/>
              </a:ext>
            </a:extLst>
          </p:cNvPr>
          <p:cNvGrpSpPr/>
          <p:nvPr/>
        </p:nvGrpSpPr>
        <p:grpSpPr>
          <a:xfrm>
            <a:off x="1308183" y="2223005"/>
            <a:ext cx="3415887" cy="2678824"/>
            <a:chOff x="1117683" y="2194390"/>
            <a:chExt cx="3415887" cy="2678824"/>
          </a:xfrm>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997589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1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r>
              <a:rPr lang="en-GB" dirty="0">
                <a:latin typeface="Arial" panose="020B0604020202020204" pitchFamily="34" charset="0"/>
                <a:cs typeface="Arial" panose="020B0604020202020204" pitchFamily="34" charset="0"/>
              </a:rPr>
              <a:t>Impact d'un transfert de </a:t>
            </a:r>
            <a:r>
              <a:rPr lang="en-GB" dirty="0" err="1">
                <a:latin typeface="Arial" panose="020B0604020202020204" pitchFamily="34" charset="0"/>
                <a:cs typeface="Arial" panose="020B0604020202020204" pitchFamily="34" charset="0"/>
              </a:rPr>
              <a:t>cas</a:t>
            </a:r>
            <a:endParaRPr dirty="0">
              <a:latin typeface="Arial" panose="020B0604020202020204" pitchFamily="34" charset="0"/>
              <a:cs typeface="Arial" panose="020B0604020202020204" pitchFamily="34" charset="0"/>
            </a:endParaRPr>
          </a:p>
        </p:txBody>
      </p:sp>
      <p:sp>
        <p:nvSpPr>
          <p:cNvPr id="515" name="Google Shape;515;p16"/>
          <p:cNvSpPr txBox="1"/>
          <p:nvPr/>
        </p:nvSpPr>
        <p:spPr>
          <a:xfrm>
            <a:off x="1237546" y="1931596"/>
            <a:ext cx="3028092" cy="3046948"/>
          </a:xfrm>
          <a:prstGeom prst="rect">
            <a:avLst/>
          </a:prstGeom>
          <a:noFill/>
          <a:ln>
            <a:noFill/>
          </a:ln>
        </p:spPr>
        <p:txBody>
          <a:bodyPr spcFirstLastPara="1" wrap="square" lIns="91425" tIns="45700" rIns="91425" bIns="45700" anchor="t" anchorCtr="0">
            <a:spAutoFit/>
          </a:bodyPr>
          <a:lstStyle/>
          <a:p>
            <a:r>
              <a:rPr lang="en-GB" sz="2400" dirty="0">
                <a:solidFill>
                  <a:schemeClr val="dk1"/>
                </a:solidFill>
                <a:latin typeface="Arial" panose="020B0604020202020204" pitchFamily="34" charset="0"/>
                <a:ea typeface="Arial"/>
                <a:cs typeface="Arial" panose="020B0604020202020204" pitchFamily="34" charset="0"/>
                <a:sym typeface="Arial"/>
              </a:rPr>
              <a:t>Le transfert d'un </a:t>
            </a:r>
            <a:r>
              <a:rPr lang="en-GB" sz="2400" dirty="0" err="1">
                <a:solidFill>
                  <a:schemeClr val="dk1"/>
                </a:solidFill>
                <a:latin typeface="Arial" panose="020B0604020202020204" pitchFamily="34" charset="0"/>
                <a:ea typeface="Arial"/>
                <a:cs typeface="Arial" panose="020B0604020202020204" pitchFamily="34" charset="0"/>
                <a:sym typeface="Arial"/>
              </a:rPr>
              <a:t>cas</a:t>
            </a:r>
            <a:r>
              <a:rPr lang="en-GB" sz="2400" dirty="0">
                <a:solidFill>
                  <a:schemeClr val="dk1"/>
                </a:solidFill>
                <a:latin typeface="Arial" panose="020B0604020202020204" pitchFamily="34" charset="0"/>
                <a:ea typeface="Arial"/>
                <a:cs typeface="Arial" panose="020B0604020202020204" pitchFamily="34" charset="0"/>
                <a:sym typeface="Arial"/>
              </a:rPr>
              <a:t> </a:t>
            </a:r>
            <a:r>
              <a:rPr lang="en-GB" sz="2400" b="1" dirty="0">
                <a:solidFill>
                  <a:schemeClr val="dk1"/>
                </a:solidFill>
                <a:latin typeface="Arial" panose="020B0604020202020204" pitchFamily="34" charset="0"/>
                <a:ea typeface="Arial"/>
                <a:cs typeface="Arial" panose="020B0604020202020204" pitchFamily="34" charset="0"/>
                <a:sym typeface="Arial"/>
              </a:rPr>
              <a:t>peut avoir un impact négatif sur l'</a:t>
            </a:r>
            <a:r>
              <a:rPr lang="en-GB" sz="2400" b="1" dirty="0">
                <a:solidFill>
                  <a:schemeClr val="dk1"/>
                </a:solidFill>
                <a:latin typeface="Arial" panose="020B0604020202020204" pitchFamily="34" charset="0"/>
                <a:cs typeface="Arial" panose="020B0604020202020204" pitchFamily="34" charset="0"/>
              </a:rPr>
              <a:t>enfant, sur </a:t>
            </a:r>
            <a:r>
              <a:rPr lang="en-GB" sz="2400" dirty="0">
                <a:solidFill>
                  <a:schemeClr val="dk1"/>
                </a:solidFill>
                <a:latin typeface="Arial" panose="020B0604020202020204" pitchFamily="34" charset="0"/>
                <a:cs typeface="Arial" panose="020B0604020202020204" pitchFamily="34" charset="0"/>
              </a:rPr>
              <a:t>les relations établies et </a:t>
            </a:r>
            <a:r>
              <a:rPr lang="en-GB" sz="2400" dirty="0">
                <a:solidFill>
                  <a:schemeClr val="dk1"/>
                </a:solidFill>
                <a:latin typeface="Arial" panose="020B0604020202020204" pitchFamily="34" charset="0"/>
                <a:ea typeface="Arial"/>
                <a:cs typeface="Arial" panose="020B0604020202020204" pitchFamily="34" charset="0"/>
                <a:sym typeface="Arial"/>
              </a:rPr>
              <a:t>sur la qualité du soutien apporté à la gestion du </a:t>
            </a:r>
            <a:r>
              <a:rPr lang="en-GB" sz="2400" dirty="0" err="1">
                <a:solidFill>
                  <a:schemeClr val="dk1"/>
                </a:solidFill>
                <a:latin typeface="Arial" panose="020B0604020202020204" pitchFamily="34" charset="0"/>
                <a:ea typeface="Arial"/>
                <a:cs typeface="Arial" panose="020B0604020202020204" pitchFamily="34" charset="0"/>
                <a:sym typeface="Arial"/>
              </a:rPr>
              <a:t>cas</a:t>
            </a:r>
            <a:r>
              <a:rPr lang="en-GB" sz="2400" dirty="0">
                <a:solidFill>
                  <a:schemeClr val="dk1"/>
                </a:solidFill>
                <a:latin typeface="Arial" panose="020B0604020202020204" pitchFamily="34" charset="0"/>
                <a:ea typeface="Arial"/>
                <a:cs typeface="Arial" panose="020B0604020202020204" pitchFamily="34" charset="0"/>
                <a:sym typeface="Arial"/>
              </a:rPr>
              <a:t>.</a:t>
            </a:r>
            <a:endParaRPr sz="2400" dirty="0">
              <a:solidFill>
                <a:schemeClr val="dk1"/>
              </a:solidFill>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6BC63AA9-395E-AB60-CA90-2C1A7956B469}"/>
              </a:ext>
            </a:extLst>
          </p:cNvPr>
          <p:cNvGrpSpPr/>
          <p:nvPr/>
        </p:nvGrpSpPr>
        <p:grpSpPr>
          <a:xfrm>
            <a:off x="4265638" y="1680437"/>
            <a:ext cx="6345290" cy="4037404"/>
            <a:chOff x="5456050" y="2768909"/>
            <a:chExt cx="5314930" cy="3381803"/>
          </a:xfrm>
        </p:grpSpPr>
        <p:grpSp>
          <p:nvGrpSpPr>
            <p:cNvPr id="12" name="Group 11">
              <a:extLst>
                <a:ext uri="{FF2B5EF4-FFF2-40B4-BE49-F238E27FC236}">
                  <a16:creationId xmlns:a16="http://schemas.microsoft.com/office/drawing/2014/main" id="{9D2E086E-24CD-9FC8-AE02-35795106DAFE}"/>
                </a:ext>
              </a:extLst>
            </p:cNvPr>
            <p:cNvGrpSpPr/>
            <p:nvPr/>
          </p:nvGrpSpPr>
          <p:grpSpPr>
            <a:xfrm>
              <a:off x="6355443" y="2768909"/>
              <a:ext cx="4415537" cy="3381803"/>
              <a:chOff x="6250241" y="2615892"/>
              <a:chExt cx="4415537" cy="3381803"/>
            </a:xfrm>
          </p:grpSpPr>
          <p:sp>
            <p:nvSpPr>
              <p:cNvPr id="5" name="Oval 4">
                <a:extLst>
                  <a:ext uri="{FF2B5EF4-FFF2-40B4-BE49-F238E27FC236}">
                    <a16:creationId xmlns:a16="http://schemas.microsoft.com/office/drawing/2014/main" id="{0C8111BF-4236-40BC-663E-97E8672A5E5D}"/>
                  </a:ext>
                </a:extLst>
              </p:cNvPr>
              <p:cNvSpPr/>
              <p:nvPr/>
            </p:nvSpPr>
            <p:spPr>
              <a:xfrm>
                <a:off x="6250241" y="2707524"/>
                <a:ext cx="2362701" cy="2362701"/>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8892CF4-D1D1-8927-9FBB-B520E85F41D7}"/>
                  </a:ext>
                </a:extLst>
              </p:cNvPr>
              <p:cNvSpPr/>
              <p:nvPr/>
            </p:nvSpPr>
            <p:spPr>
              <a:xfrm>
                <a:off x="7888912" y="2615892"/>
                <a:ext cx="1938992" cy="193899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7C759D82-120B-825B-A39A-729D9C4F20ED}"/>
                  </a:ext>
                </a:extLst>
              </p:cNvPr>
              <p:cNvSpPr/>
              <p:nvPr/>
            </p:nvSpPr>
            <p:spPr>
              <a:xfrm>
                <a:off x="6543290" y="3634995"/>
                <a:ext cx="2362700" cy="236270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FD65EC65-7553-0B59-CDBF-C7714D24D888}"/>
                  </a:ext>
                </a:extLst>
              </p:cNvPr>
              <p:cNvSpPr/>
              <p:nvPr/>
            </p:nvSpPr>
            <p:spPr>
              <a:xfrm>
                <a:off x="8382566" y="3441827"/>
                <a:ext cx="2283212" cy="228321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Oval 13">
              <a:extLst>
                <a:ext uri="{FF2B5EF4-FFF2-40B4-BE49-F238E27FC236}">
                  <a16:creationId xmlns:a16="http://schemas.microsoft.com/office/drawing/2014/main" id="{C6A9C8EE-5A13-FFDC-CE1F-5803A45C11C1}"/>
                </a:ext>
              </a:extLst>
            </p:cNvPr>
            <p:cNvSpPr/>
            <p:nvPr/>
          </p:nvSpPr>
          <p:spPr>
            <a:xfrm>
              <a:off x="5737161" y="5001921"/>
              <a:ext cx="685056" cy="685056"/>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1CD4472-8E29-61BF-C733-1FEB4BC737E6}"/>
                </a:ext>
              </a:extLst>
            </p:cNvPr>
            <p:cNvSpPr/>
            <p:nvPr/>
          </p:nvSpPr>
          <p:spPr>
            <a:xfrm>
              <a:off x="5456050" y="5686977"/>
              <a:ext cx="342528" cy="342528"/>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8C8D4D5F-DD78-B780-C6D7-622B42DA6E5B}"/>
              </a:ext>
            </a:extLst>
          </p:cNvPr>
          <p:cNvSpPr txBox="1"/>
          <p:nvPr/>
        </p:nvSpPr>
        <p:spPr>
          <a:xfrm>
            <a:off x="5947724" y="2446951"/>
            <a:ext cx="3739434" cy="2308324"/>
          </a:xfrm>
          <a:prstGeom prst="rect">
            <a:avLst/>
          </a:prstGeom>
          <a:noFill/>
        </p:spPr>
        <p:txBody>
          <a:bodyPr wrap="square">
            <a:spAutoFit/>
          </a:bodyPr>
          <a:lstStyle/>
          <a:p>
            <a:pPr algn="ctr">
              <a:buClr>
                <a:schemeClr val="dk1"/>
              </a:buClr>
              <a:buSzPts val="2400"/>
            </a:pPr>
            <a:r>
              <a:rPr lang="en-US" sz="2400" dirty="0">
                <a:solidFill>
                  <a:schemeClr val="dk1"/>
                </a:solidFill>
                <a:latin typeface="Arial" panose="020B0604020202020204" pitchFamily="34" charset="0"/>
                <a:cs typeface="Arial" panose="020B0604020202020204" pitchFamily="34" charset="0"/>
              </a:rPr>
              <a:t>Si </a:t>
            </a:r>
            <a:r>
              <a:rPr lang="en-US" sz="2400" dirty="0">
                <a:solidFill>
                  <a:schemeClr val="dk1"/>
                </a:solidFill>
                <a:latin typeface="Arial" panose="020B0604020202020204" pitchFamily="34" charset="0"/>
                <a:ea typeface="Arial"/>
                <a:cs typeface="Arial" panose="020B0604020202020204" pitchFamily="34" charset="0"/>
                <a:sym typeface="Arial"/>
              </a:rPr>
              <a:t>le transfert </a:t>
            </a:r>
            <a:r>
              <a:rPr lang="en-US" sz="2400" dirty="0">
                <a:solidFill>
                  <a:schemeClr val="dk1"/>
                </a:solidFill>
                <a:latin typeface="Arial" panose="020B0604020202020204" pitchFamily="34" charset="0"/>
                <a:cs typeface="Arial" panose="020B0604020202020204" pitchFamily="34" charset="0"/>
              </a:rPr>
              <a:t>peut être </a:t>
            </a:r>
            <a:r>
              <a:rPr lang="en-US" sz="2400" dirty="0">
                <a:solidFill>
                  <a:schemeClr val="dk1"/>
                </a:solidFill>
                <a:latin typeface="Arial" panose="020B0604020202020204" pitchFamily="34" charset="0"/>
                <a:ea typeface="Arial"/>
                <a:cs typeface="Arial" panose="020B0604020202020204" pitchFamily="34" charset="0"/>
                <a:sym typeface="Arial"/>
              </a:rPr>
              <a:t>évité ou s'il est absolument nécessaire ?</a:t>
            </a:r>
            <a:endParaRPr lang="en-US" sz="2400" dirty="0">
              <a:solidFill>
                <a:schemeClr val="dk1"/>
              </a:solidFill>
              <a:latin typeface="Arial" panose="020B0604020202020204" pitchFamily="34" charset="0"/>
              <a:cs typeface="Arial" panose="020B0604020202020204" pitchFamily="34" charset="0"/>
            </a:endParaRPr>
          </a:p>
          <a:p>
            <a:pPr marR="0" lvl="0" algn="ctr" rtl="0">
              <a:spcBef>
                <a:spcPts val="0"/>
              </a:spcBef>
              <a:spcAft>
                <a:spcPts val="0"/>
              </a:spcAft>
              <a:buClr>
                <a:schemeClr val="dk1"/>
              </a:buClr>
              <a:buSzPts val="2400"/>
            </a:pPr>
            <a:endParaRPr lang="en-US" sz="2400" dirty="0">
              <a:solidFill>
                <a:schemeClr val="dk1"/>
              </a:solidFill>
              <a:latin typeface="Arial" panose="020B0604020202020204" pitchFamily="34" charset="0"/>
              <a:ea typeface="Arial"/>
              <a:cs typeface="Arial" panose="020B0604020202020204" pitchFamily="34" charset="0"/>
              <a:sym typeface="Arial"/>
            </a:endParaRPr>
          </a:p>
          <a:p>
            <a:pPr marR="0" lvl="0" algn="ctr" rtl="0">
              <a:spcBef>
                <a:spcPts val="0"/>
              </a:spcBef>
              <a:spcAft>
                <a:spcPts val="0"/>
              </a:spcAft>
              <a:buClr>
                <a:schemeClr val="dk1"/>
              </a:buClr>
              <a:buSzPts val="2400"/>
            </a:pPr>
            <a:r>
              <a:rPr lang="en-US" sz="2400" dirty="0">
                <a:solidFill>
                  <a:schemeClr val="dk1"/>
                </a:solidFill>
                <a:latin typeface="Arial" panose="020B0604020202020204" pitchFamily="34" charset="0"/>
                <a:ea typeface="Arial"/>
                <a:cs typeface="Arial" panose="020B0604020202020204" pitchFamily="34" charset="0"/>
                <a:sym typeface="Arial"/>
              </a:rPr>
              <a:t>Est-ce dans l'intérêt supérieur de l'enfant ?</a:t>
            </a:r>
            <a:endParaRPr lang="en-US" sz="2400" dirty="0">
              <a:latin typeface="Arial" panose="020B0604020202020204" pitchFamily="34" charset="0"/>
              <a:cs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0B8EB-71B3-B2B8-815A-DBFB17114644}"/>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Meilleures pratiques pour les transferts</a:t>
            </a:r>
            <a:endParaRPr lang="en-BE" dirty="0">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F2E6D88D-BFEB-13FE-12E8-DE4B213D2305}"/>
              </a:ext>
            </a:extLst>
          </p:cNvPr>
          <p:cNvGrpSpPr/>
          <p:nvPr/>
        </p:nvGrpSpPr>
        <p:grpSpPr>
          <a:xfrm>
            <a:off x="1179399" y="1978092"/>
            <a:ext cx="856266" cy="894749"/>
            <a:chOff x="7345680" y="2484120"/>
            <a:chExt cx="904240" cy="944880"/>
          </a:xfrm>
        </p:grpSpPr>
        <p:sp>
          <p:nvSpPr>
            <p:cNvPr id="4" name="Oval 3">
              <a:extLst>
                <a:ext uri="{FF2B5EF4-FFF2-40B4-BE49-F238E27FC236}">
                  <a16:creationId xmlns:a16="http://schemas.microsoft.com/office/drawing/2014/main" id="{072E552E-1A15-254F-6663-9C41873CD393}"/>
                </a:ext>
              </a:extLst>
            </p:cNvPr>
            <p:cNvSpPr/>
            <p:nvPr/>
          </p:nvSpPr>
          <p:spPr>
            <a:xfrm>
              <a:off x="7345680" y="2484120"/>
              <a:ext cx="904240" cy="9448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L-Shape 4">
              <a:extLst>
                <a:ext uri="{FF2B5EF4-FFF2-40B4-BE49-F238E27FC236}">
                  <a16:creationId xmlns:a16="http://schemas.microsoft.com/office/drawing/2014/main" id="{05CCE4B4-9A25-E646-02FC-00550D667640}"/>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6" name="TextBox 5">
            <a:extLst>
              <a:ext uri="{FF2B5EF4-FFF2-40B4-BE49-F238E27FC236}">
                <a16:creationId xmlns:a16="http://schemas.microsoft.com/office/drawing/2014/main" id="{B02BE02C-6430-66D0-03B7-C6D5FE59A533}"/>
              </a:ext>
            </a:extLst>
          </p:cNvPr>
          <p:cNvSpPr txBox="1"/>
          <p:nvPr/>
        </p:nvSpPr>
        <p:spPr>
          <a:xfrm>
            <a:off x="1179399" y="3317270"/>
            <a:ext cx="3040742" cy="1631216"/>
          </a:xfrm>
          <a:prstGeom prst="rect">
            <a:avLst/>
          </a:prstGeom>
          <a:noFill/>
        </p:spPr>
        <p:txBody>
          <a:bodyPr wrap="square">
            <a:spAutoFit/>
          </a:bodyPr>
          <a:lstStyle/>
          <a:p>
            <a:r>
              <a:rPr lang="en-GB" sz="2000" dirty="0">
                <a:latin typeface="Arial" panose="020B0604020202020204" pitchFamily="34" charset="0"/>
                <a:cs typeface="Arial" panose="020B0604020202020204" pitchFamily="34" charset="0"/>
              </a:rPr>
              <a:t>Mettre en place un </a:t>
            </a:r>
            <a:r>
              <a:rPr lang="en-GB" sz="2000" b="1" dirty="0">
                <a:latin typeface="Arial" panose="020B0604020202020204" pitchFamily="34" charset="0"/>
                <a:cs typeface="Arial" panose="020B0604020202020204" pitchFamily="34" charset="0"/>
              </a:rPr>
              <a:t>plan clair </a:t>
            </a:r>
            <a:r>
              <a:rPr lang="en-GB" sz="2000" dirty="0">
                <a:latin typeface="Arial" panose="020B0604020202020204" pitchFamily="34" charset="0"/>
                <a:cs typeface="Arial" panose="020B0604020202020204" pitchFamily="34" charset="0"/>
              </a:rPr>
              <a:t>pour le transfert et la remise du </a:t>
            </a:r>
            <a:r>
              <a:rPr lang="en-GB" sz="2000" dirty="0" err="1">
                <a:latin typeface="Arial" panose="020B0604020202020204" pitchFamily="34" charset="0"/>
                <a:cs typeface="Arial" panose="020B0604020202020204" pitchFamily="34" charset="0"/>
              </a:rPr>
              <a:t>cas</a:t>
            </a:r>
            <a:r>
              <a:rPr lang="en-GB" sz="2000" dirty="0">
                <a:latin typeface="Arial" panose="020B0604020202020204" pitchFamily="34" charset="0"/>
                <a:cs typeface="Arial" panose="020B0604020202020204" pitchFamily="34" charset="0"/>
              </a:rPr>
              <a:t> contenant des données à caractère personnel.</a:t>
            </a:r>
          </a:p>
        </p:txBody>
      </p:sp>
      <p:grpSp>
        <p:nvGrpSpPr>
          <p:cNvPr id="7" name="Group 6">
            <a:extLst>
              <a:ext uri="{FF2B5EF4-FFF2-40B4-BE49-F238E27FC236}">
                <a16:creationId xmlns:a16="http://schemas.microsoft.com/office/drawing/2014/main" id="{26B12943-038B-C795-9386-541C2095C921}"/>
              </a:ext>
            </a:extLst>
          </p:cNvPr>
          <p:cNvGrpSpPr/>
          <p:nvPr/>
        </p:nvGrpSpPr>
        <p:grpSpPr>
          <a:xfrm>
            <a:off x="4905941" y="1978092"/>
            <a:ext cx="856266" cy="894749"/>
            <a:chOff x="7345680" y="2484120"/>
            <a:chExt cx="904240" cy="944880"/>
          </a:xfrm>
        </p:grpSpPr>
        <p:sp>
          <p:nvSpPr>
            <p:cNvPr id="8" name="Oval 7">
              <a:extLst>
                <a:ext uri="{FF2B5EF4-FFF2-40B4-BE49-F238E27FC236}">
                  <a16:creationId xmlns:a16="http://schemas.microsoft.com/office/drawing/2014/main" id="{9CD78CE9-6D7F-952C-0D32-D52081D5849B}"/>
                </a:ext>
              </a:extLst>
            </p:cNvPr>
            <p:cNvSpPr/>
            <p:nvPr/>
          </p:nvSpPr>
          <p:spPr>
            <a:xfrm>
              <a:off x="7345680" y="2484120"/>
              <a:ext cx="904240" cy="9448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L-Shape 8">
              <a:extLst>
                <a:ext uri="{FF2B5EF4-FFF2-40B4-BE49-F238E27FC236}">
                  <a16:creationId xmlns:a16="http://schemas.microsoft.com/office/drawing/2014/main" id="{C5BD622F-B250-EC00-53FC-ECC92833C809}"/>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0" name="TextBox 9">
            <a:extLst>
              <a:ext uri="{FF2B5EF4-FFF2-40B4-BE49-F238E27FC236}">
                <a16:creationId xmlns:a16="http://schemas.microsoft.com/office/drawing/2014/main" id="{D5EB9919-CF6F-F733-474F-3E3CBBBE46C9}"/>
              </a:ext>
            </a:extLst>
          </p:cNvPr>
          <p:cNvSpPr txBox="1"/>
          <p:nvPr/>
        </p:nvSpPr>
        <p:spPr>
          <a:xfrm>
            <a:off x="4816965" y="3317270"/>
            <a:ext cx="3040742" cy="1938992"/>
          </a:xfrm>
          <a:prstGeom prst="rect">
            <a:avLst/>
          </a:prstGeom>
          <a:noFill/>
        </p:spPr>
        <p:txBody>
          <a:bodyPr wrap="square">
            <a:spAutoFit/>
          </a:bodyPr>
          <a:lstStyle/>
          <a:p>
            <a:r>
              <a:rPr lang="en-US" sz="2000" b="1" dirty="0">
                <a:latin typeface="Arial" panose="020B0604020202020204" pitchFamily="34" charset="0"/>
                <a:cs typeface="Arial" panose="020B0604020202020204" pitchFamily="34" charset="0"/>
              </a:rPr>
              <a:t>Communiquer </a:t>
            </a:r>
            <a:r>
              <a:rPr lang="en-US" sz="2000" dirty="0">
                <a:latin typeface="Arial" panose="020B0604020202020204" pitchFamily="34" charset="0"/>
                <a:cs typeface="Arial" panose="020B0604020202020204" pitchFamily="34" charset="0"/>
              </a:rPr>
              <a:t>clairement à l'enfant, au parent ou à la personne qui s'occupe de lui quand, à qui et pourquoi son </a:t>
            </a:r>
            <a:r>
              <a:rPr lang="en-US" sz="2000" dirty="0" err="1">
                <a:latin typeface="Arial" panose="020B0604020202020204" pitchFamily="34" charset="0"/>
                <a:cs typeface="Arial" panose="020B0604020202020204" pitchFamily="34" charset="0"/>
              </a:rPr>
              <a:t>cas</a:t>
            </a:r>
            <a:r>
              <a:rPr lang="en-US" sz="2000" dirty="0">
                <a:latin typeface="Arial" panose="020B0604020202020204" pitchFamily="34" charset="0"/>
                <a:cs typeface="Arial" panose="020B0604020202020204" pitchFamily="34" charset="0"/>
              </a:rPr>
              <a:t> sera transféré.</a:t>
            </a:r>
          </a:p>
        </p:txBody>
      </p:sp>
      <p:grpSp>
        <p:nvGrpSpPr>
          <p:cNvPr id="11" name="Group 10">
            <a:extLst>
              <a:ext uri="{FF2B5EF4-FFF2-40B4-BE49-F238E27FC236}">
                <a16:creationId xmlns:a16="http://schemas.microsoft.com/office/drawing/2014/main" id="{A566702A-1961-EA5C-E166-A11E7E9117E8}"/>
              </a:ext>
            </a:extLst>
          </p:cNvPr>
          <p:cNvGrpSpPr/>
          <p:nvPr/>
        </p:nvGrpSpPr>
        <p:grpSpPr>
          <a:xfrm>
            <a:off x="8503634" y="1978092"/>
            <a:ext cx="856266" cy="894749"/>
            <a:chOff x="7345680" y="2484120"/>
            <a:chExt cx="904240" cy="944880"/>
          </a:xfrm>
        </p:grpSpPr>
        <p:sp>
          <p:nvSpPr>
            <p:cNvPr id="13" name="Oval 12">
              <a:extLst>
                <a:ext uri="{FF2B5EF4-FFF2-40B4-BE49-F238E27FC236}">
                  <a16:creationId xmlns:a16="http://schemas.microsoft.com/office/drawing/2014/main" id="{AC4FDD4E-8A96-2816-0B62-28F68FB41CBE}"/>
                </a:ext>
              </a:extLst>
            </p:cNvPr>
            <p:cNvSpPr/>
            <p:nvPr/>
          </p:nvSpPr>
          <p:spPr>
            <a:xfrm>
              <a:off x="7345680" y="2484120"/>
              <a:ext cx="904240" cy="9448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L-Shape 13">
              <a:extLst>
                <a:ext uri="{FF2B5EF4-FFF2-40B4-BE49-F238E27FC236}">
                  <a16:creationId xmlns:a16="http://schemas.microsoft.com/office/drawing/2014/main" id="{8D8CC743-7783-E2A4-9BF9-F92D3744DE7E}"/>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5" name="TextBox 14">
            <a:extLst>
              <a:ext uri="{FF2B5EF4-FFF2-40B4-BE49-F238E27FC236}">
                <a16:creationId xmlns:a16="http://schemas.microsoft.com/office/drawing/2014/main" id="{404B915B-8FFC-1206-BE47-736ABDEF189F}"/>
              </a:ext>
            </a:extLst>
          </p:cNvPr>
          <p:cNvSpPr txBox="1"/>
          <p:nvPr/>
        </p:nvSpPr>
        <p:spPr>
          <a:xfrm>
            <a:off x="8503634" y="3317270"/>
            <a:ext cx="2951766" cy="1938992"/>
          </a:xfrm>
          <a:prstGeom prst="rect">
            <a:avLst/>
          </a:prstGeom>
          <a:noFill/>
        </p:spPr>
        <p:txBody>
          <a:bodyPr wrap="square">
            <a:spAutoFit/>
          </a:bodyPr>
          <a:lstStyle/>
          <a:p>
            <a:r>
              <a:rPr lang="en-US" sz="2000" dirty="0">
                <a:latin typeface="Arial" panose="020B0604020202020204" pitchFamily="34" charset="0"/>
                <a:cs typeface="Arial" panose="020B0604020202020204" pitchFamily="34" charset="0"/>
              </a:rPr>
              <a:t>Si possible, le </a:t>
            </a:r>
            <a:r>
              <a:rPr lang="en-US" sz="2000" dirty="0" err="1">
                <a:latin typeface="Arial" panose="020B0604020202020204" pitchFamily="34" charset="0"/>
                <a:cs typeface="Arial" panose="020B0604020202020204" pitchFamily="34" charset="0"/>
              </a:rPr>
              <a:t>gestionnaire</a:t>
            </a:r>
            <a:r>
              <a:rPr lang="en-US" sz="2000" dirty="0">
                <a:latin typeface="Arial" panose="020B0604020202020204" pitchFamily="34" charset="0"/>
                <a:cs typeface="Arial" panose="020B0604020202020204" pitchFamily="34" charset="0"/>
              </a:rPr>
              <a:t> de </a:t>
            </a:r>
            <a:r>
              <a:rPr lang="en-US" sz="2000" dirty="0" err="1">
                <a:latin typeface="Arial" panose="020B0604020202020204" pitchFamily="34" charset="0"/>
                <a:cs typeface="Arial" panose="020B0604020202020204" pitchFamily="34" charset="0"/>
              </a:rPr>
              <a:t>cas</a:t>
            </a:r>
            <a:r>
              <a:rPr lang="en-US" sz="2000" dirty="0">
                <a:latin typeface="Arial" panose="020B0604020202020204" pitchFamily="34" charset="0"/>
                <a:cs typeface="Arial" panose="020B0604020202020204" pitchFamily="34" charset="0"/>
              </a:rPr>
              <a:t> doit </a:t>
            </a:r>
            <a:r>
              <a:rPr lang="en-US" sz="2000" b="1" dirty="0">
                <a:latin typeface="Arial" panose="020B0604020202020204" pitchFamily="34" charset="0"/>
                <a:cs typeface="Arial" panose="020B0604020202020204" pitchFamily="34" charset="0"/>
              </a:rPr>
              <a:t>accompagner l'</a:t>
            </a:r>
            <a:r>
              <a:rPr lang="en-US" sz="2000" dirty="0">
                <a:latin typeface="Arial" panose="020B0604020202020204" pitchFamily="34" charset="0"/>
                <a:cs typeface="Arial" panose="020B0604020202020204" pitchFamily="34" charset="0"/>
              </a:rPr>
              <a:t>enfant lors de la rencontre avec le nouveau </a:t>
            </a:r>
            <a:r>
              <a:rPr lang="en-US" sz="2000" dirty="0" err="1">
                <a:latin typeface="Arial" panose="020B0604020202020204" pitchFamily="34" charset="0"/>
                <a:cs typeface="Arial" panose="020B0604020202020204" pitchFamily="34" charset="0"/>
              </a:rPr>
              <a:t>gestionnaire</a:t>
            </a:r>
            <a:r>
              <a:rPr lang="en-US" sz="2000" dirty="0">
                <a:latin typeface="Arial" panose="020B0604020202020204" pitchFamily="34" charset="0"/>
                <a:cs typeface="Arial" panose="020B0604020202020204" pitchFamily="34" charset="0"/>
              </a:rPr>
              <a:t> de </a:t>
            </a:r>
            <a:r>
              <a:rPr lang="en-US" sz="2000" dirty="0" err="1">
                <a:latin typeface="Arial" panose="020B0604020202020204" pitchFamily="34" charset="0"/>
                <a:cs typeface="Arial" panose="020B0604020202020204" pitchFamily="34" charset="0"/>
              </a:rPr>
              <a:t>cas</a:t>
            </a:r>
            <a:r>
              <a:rPr lang="en-US" sz="20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023980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1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latin typeface="Arial" panose="020B0604020202020204" pitchFamily="34" charset="0"/>
                <a:cs typeface="Arial" panose="020B0604020202020204" pitchFamily="34" charset="0"/>
                <a:sym typeface="Arial"/>
              </a:rPr>
              <a:t>Points clés de l'apprentissage</a:t>
            </a:r>
            <a:endParaRPr dirty="0">
              <a:latin typeface="Arial" panose="020B0604020202020204" pitchFamily="34" charset="0"/>
              <a:cs typeface="Arial" panose="020B0604020202020204" pitchFamily="34" charset="0"/>
            </a:endParaRPr>
          </a:p>
        </p:txBody>
      </p:sp>
      <p:sp>
        <p:nvSpPr>
          <p:cNvPr id="523" name="Google Shape;523;p17"/>
          <p:cNvSpPr/>
          <p:nvPr/>
        </p:nvSpPr>
        <p:spPr>
          <a:xfrm>
            <a:off x="5570220" y="2089727"/>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525" name="Google Shape;525;p17"/>
          <p:cNvSpPr/>
          <p:nvPr/>
        </p:nvSpPr>
        <p:spPr>
          <a:xfrm>
            <a:off x="2205826" y="2089727"/>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526" name="Google Shape;526;p17"/>
          <p:cNvSpPr txBox="1"/>
          <p:nvPr/>
        </p:nvSpPr>
        <p:spPr>
          <a:xfrm>
            <a:off x="4665181" y="3700257"/>
            <a:ext cx="2861638"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000" dirty="0">
                <a:solidFill>
                  <a:schemeClr val="dk1"/>
                </a:solidFill>
                <a:latin typeface="Arial" panose="020B0604020202020204" pitchFamily="34" charset="0"/>
                <a:cs typeface="Arial" panose="020B0604020202020204" pitchFamily="34" charset="0"/>
              </a:rPr>
              <a:t>Le transfert du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 d'un enfant doit être évité, sauf en cas d'absolue nécessité. </a:t>
            </a:r>
            <a:endParaRPr sz="2000" dirty="0">
              <a:solidFill>
                <a:schemeClr val="dk1"/>
              </a:solidFill>
              <a:latin typeface="Arial" panose="020B0604020202020204" pitchFamily="34" charset="0"/>
              <a:ea typeface="Arial"/>
              <a:cs typeface="Arial" panose="020B0604020202020204" pitchFamily="34" charset="0"/>
              <a:sym typeface="Arial"/>
            </a:endParaRPr>
          </a:p>
        </p:txBody>
      </p:sp>
      <p:sp>
        <p:nvSpPr>
          <p:cNvPr id="3" name="Google Shape;523;p17">
            <a:extLst>
              <a:ext uri="{FF2B5EF4-FFF2-40B4-BE49-F238E27FC236}">
                <a16:creationId xmlns:a16="http://schemas.microsoft.com/office/drawing/2014/main" id="{E5FB4D08-F7E3-A0BC-9451-D36B05EF1D67}"/>
              </a:ext>
            </a:extLst>
          </p:cNvPr>
          <p:cNvSpPr/>
          <p:nvPr/>
        </p:nvSpPr>
        <p:spPr>
          <a:xfrm>
            <a:off x="9037320" y="2186940"/>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4" name="Google Shape;526;p17">
            <a:extLst>
              <a:ext uri="{FF2B5EF4-FFF2-40B4-BE49-F238E27FC236}">
                <a16:creationId xmlns:a16="http://schemas.microsoft.com/office/drawing/2014/main" id="{98BD3ABB-8587-6FEA-FBB9-C86E43E6E3F5}"/>
              </a:ext>
            </a:extLst>
          </p:cNvPr>
          <p:cNvSpPr txBox="1"/>
          <p:nvPr/>
        </p:nvSpPr>
        <p:spPr>
          <a:xfrm>
            <a:off x="8132281" y="3700257"/>
            <a:ext cx="2861638"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000" dirty="0">
                <a:solidFill>
                  <a:schemeClr val="dk1"/>
                </a:solidFill>
                <a:latin typeface="Arial" panose="020B0604020202020204" pitchFamily="34" charset="0"/>
                <a:ea typeface="Arial"/>
                <a:cs typeface="Arial" panose="020B0604020202020204" pitchFamily="34" charset="0"/>
                <a:sym typeface="Arial"/>
              </a:rPr>
              <a:t>Lors du transfert du </a:t>
            </a:r>
            <a:r>
              <a:rPr lang="en-GB" sz="2000" dirty="0" err="1">
                <a:solidFill>
                  <a:schemeClr val="dk1"/>
                </a:solidFill>
                <a:latin typeface="Arial" panose="020B0604020202020204" pitchFamily="34" charset="0"/>
                <a:ea typeface="Arial"/>
                <a:cs typeface="Arial" panose="020B0604020202020204" pitchFamily="34" charset="0"/>
                <a:sym typeface="Arial"/>
              </a:rPr>
              <a:t>cas</a:t>
            </a:r>
            <a:r>
              <a:rPr lang="en-GB" sz="2000" dirty="0">
                <a:solidFill>
                  <a:schemeClr val="dk1"/>
                </a:solidFill>
                <a:latin typeface="Arial" panose="020B0604020202020204" pitchFamily="34" charset="0"/>
                <a:ea typeface="Arial"/>
                <a:cs typeface="Arial" panose="020B0604020202020204" pitchFamily="34" charset="0"/>
                <a:sym typeface="Arial"/>
              </a:rPr>
              <a:t> d'un enfant, un plan clair doit être mis en place</a:t>
            </a:r>
            <a:endParaRPr sz="2000" dirty="0">
              <a:solidFill>
                <a:schemeClr val="dk1"/>
              </a:solidFill>
              <a:latin typeface="Arial" panose="020B0604020202020204" pitchFamily="34" charset="0"/>
              <a:ea typeface="Arial"/>
              <a:cs typeface="Arial" panose="020B0604020202020204" pitchFamily="34" charset="0"/>
              <a:sym typeface="Arial"/>
            </a:endParaRPr>
          </a:p>
        </p:txBody>
      </p:sp>
      <p:sp>
        <p:nvSpPr>
          <p:cNvPr id="5" name="Google Shape;526;p17">
            <a:extLst>
              <a:ext uri="{FF2B5EF4-FFF2-40B4-BE49-F238E27FC236}">
                <a16:creationId xmlns:a16="http://schemas.microsoft.com/office/drawing/2014/main" id="{F956ED7A-E1B3-3A64-C88D-E9F14845A75A}"/>
              </a:ext>
            </a:extLst>
          </p:cNvPr>
          <p:cNvSpPr txBox="1"/>
          <p:nvPr/>
        </p:nvSpPr>
        <p:spPr>
          <a:xfrm>
            <a:off x="1300787" y="3700257"/>
            <a:ext cx="2861638" cy="1631175"/>
          </a:xfrm>
          <a:prstGeom prst="rect">
            <a:avLst/>
          </a:prstGeom>
          <a:noFill/>
          <a:ln>
            <a:noFill/>
          </a:ln>
        </p:spPr>
        <p:txBody>
          <a:bodyPr spcFirstLastPara="1" wrap="square" lIns="91425" tIns="45700" rIns="91425" bIns="45700" anchor="t" anchorCtr="0">
            <a:spAutoFit/>
          </a:bodyPr>
          <a:lstStyle/>
          <a:p>
            <a:pPr algn="ctr"/>
            <a:r>
              <a:rPr lang="en-GB" sz="2000" dirty="0" err="1">
                <a:solidFill>
                  <a:schemeClr val="dk1"/>
                </a:solidFill>
                <a:latin typeface="Arial" panose="020B0604020202020204" pitchFamily="34" charset="0"/>
                <a:cs typeface="Arial" panose="020B0604020202020204" pitchFamily="34" charset="0"/>
              </a:rPr>
              <a:t>Lorsqu'un</a:t>
            </a:r>
            <a:r>
              <a:rPr lang="en-GB" sz="2000" dirty="0">
                <a:solidFill>
                  <a:schemeClr val="dk1"/>
                </a:solidFill>
                <a:latin typeface="Arial" panose="020B0604020202020204" pitchFamily="34" charset="0"/>
                <a:cs typeface="Arial" panose="020B0604020202020204" pitchFamily="34" charset="0"/>
              </a:rPr>
              <a:t>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 est transféré, l'entière responsabilité est confiée à un </a:t>
            </a:r>
            <a:r>
              <a:rPr lang="en-GB" sz="2000" dirty="0" err="1">
                <a:solidFill>
                  <a:schemeClr val="dk1"/>
                </a:solidFill>
                <a:latin typeface="Arial" panose="020B0604020202020204" pitchFamily="34" charset="0"/>
                <a:cs typeface="Arial" panose="020B0604020202020204" pitchFamily="34" charset="0"/>
              </a:rPr>
              <a:t>autre</a:t>
            </a:r>
            <a:r>
              <a:rPr lang="en-GB" sz="2000" dirty="0">
                <a:solidFill>
                  <a:schemeClr val="dk1"/>
                </a:solidFill>
                <a:latin typeface="Arial" panose="020B0604020202020204" pitchFamily="34" charset="0"/>
                <a:cs typeface="Arial" panose="020B0604020202020204" pitchFamily="34" charset="0"/>
              </a:rPr>
              <a:t> </a:t>
            </a:r>
            <a:r>
              <a:rPr lang="en-GB" sz="2000" dirty="0" err="1">
                <a:solidFill>
                  <a:schemeClr val="dk1"/>
                </a:solidFill>
                <a:latin typeface="Arial" panose="020B0604020202020204" pitchFamily="34" charset="0"/>
                <a:cs typeface="Arial" panose="020B0604020202020204" pitchFamily="34" charset="0"/>
              </a:rPr>
              <a:t>gestionnaire</a:t>
            </a:r>
            <a:r>
              <a:rPr lang="en-GB" sz="2000" dirty="0">
                <a:solidFill>
                  <a:schemeClr val="dk1"/>
                </a:solidFill>
                <a:latin typeface="Arial" panose="020B0604020202020204" pitchFamily="34" charset="0"/>
                <a:cs typeface="Arial" panose="020B0604020202020204" pitchFamily="34" charset="0"/>
              </a:rPr>
              <a:t> de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a:t>
            </a:r>
            <a:endParaRPr sz="2000" dirty="0">
              <a:solidFill>
                <a:schemeClr val="dk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0919754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3" name="Google Shape;433;p10"/>
          <p:cNvSpPr txBox="1">
            <a:spLocks noGrp="1"/>
          </p:cNvSpPr>
          <p:nvPr>
            <p:ph type="title"/>
          </p:nvPr>
        </p:nvSpPr>
        <p:spPr/>
        <p:txBody>
          <a:bodyPr/>
          <a:lstStyle/>
          <a:p>
            <a:pPr lvl="0"/>
            <a:r>
              <a:rPr lang="en-US" sz="2400" dirty="0"/>
              <a:t>SESSION 5</a:t>
            </a:r>
            <a:br>
              <a:rPr lang="en-US" dirty="0"/>
            </a:br>
            <a:r>
              <a:rPr lang="en-US" sz="4400" dirty="0"/>
              <a:t> </a:t>
            </a:r>
            <a:br>
              <a:rPr lang="en-US" dirty="0"/>
            </a:br>
            <a:r>
              <a:rPr lang="en-US" dirty="0"/>
              <a:t>Comment obtenir un retour d'information de la part d'un enfant ?</a:t>
            </a:r>
          </a:p>
        </p:txBody>
      </p:sp>
    </p:spTree>
    <p:extLst>
      <p:ext uri="{BB962C8B-B14F-4D97-AF65-F5344CB8AC3E}">
        <p14:creationId xmlns:p14="http://schemas.microsoft.com/office/powerpoint/2010/main" val="2723854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n-GB" dirty="0" err="1">
                <a:latin typeface="Arial" panose="020B0604020202020204" pitchFamily="34" charset="0"/>
                <a:cs typeface="Arial" panose="020B0604020202020204" pitchFamily="34" charset="0"/>
              </a:rPr>
              <a:t>Déroulement</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d'une</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clôture</a:t>
            </a:r>
            <a:r>
              <a:rPr lang="en-GB" dirty="0">
                <a:latin typeface="Arial" panose="020B0604020202020204" pitchFamily="34" charset="0"/>
                <a:cs typeface="Arial" panose="020B0604020202020204" pitchFamily="34" charset="0"/>
              </a:rPr>
              <a:t> de </a:t>
            </a:r>
            <a:r>
              <a:rPr lang="en-GB" dirty="0" err="1">
                <a:latin typeface="Arial" panose="020B0604020202020204" pitchFamily="34" charset="0"/>
                <a:cs typeface="Arial" panose="020B0604020202020204" pitchFamily="34" charset="0"/>
              </a:rPr>
              <a:t>cas</a:t>
            </a:r>
            <a:endParaRPr lang="en-CA" dirty="0">
              <a:latin typeface="Arial" panose="020B0604020202020204" pitchFamily="34" charset="0"/>
              <a:cs typeface="Arial" panose="020B0604020202020204" pitchFamily="34" charset="0"/>
            </a:endParaRPr>
          </a:p>
        </p:txBody>
      </p:sp>
      <p:sp>
        <p:nvSpPr>
          <p:cNvPr id="2" name="Speech Bubble: Rectangle with Corners Rounded 1">
            <a:extLst>
              <a:ext uri="{FF2B5EF4-FFF2-40B4-BE49-F238E27FC236}">
                <a16:creationId xmlns:a16="http://schemas.microsoft.com/office/drawing/2014/main" id="{3CF428C8-12E6-1F7A-BD8E-12C8B532F62D}"/>
              </a:ext>
            </a:extLst>
          </p:cNvPr>
          <p:cNvSpPr/>
          <p:nvPr/>
        </p:nvSpPr>
        <p:spPr>
          <a:xfrm>
            <a:off x="1619441" y="3840695"/>
            <a:ext cx="4593390" cy="1985818"/>
          </a:xfrm>
          <a:prstGeom prst="wedgeRoundRectCallout">
            <a:avLst>
              <a:gd name="adj1" fmla="val 56583"/>
              <a:gd name="adj2" fmla="val 1965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000" dirty="0">
                <a:solidFill>
                  <a:schemeClr val="tx1"/>
                </a:solidFill>
                <a:latin typeface="Arial" panose="020B0604020202020204" pitchFamily="34" charset="0"/>
                <a:cs typeface="Arial" panose="020B0604020202020204" pitchFamily="34" charset="0"/>
              </a:rPr>
              <a:t>Comment le </a:t>
            </a:r>
            <a:r>
              <a:rPr lang="en-GB" sz="2000" dirty="0" err="1">
                <a:solidFill>
                  <a:schemeClr val="tx1"/>
                </a:solidFill>
                <a:latin typeface="Arial" panose="020B0604020202020204" pitchFamily="34" charset="0"/>
                <a:cs typeface="Arial" panose="020B0604020202020204" pitchFamily="34" charset="0"/>
              </a:rPr>
              <a:t>gestionnaire</a:t>
            </a:r>
            <a:r>
              <a:rPr lang="en-GB" sz="2000" dirty="0">
                <a:solidFill>
                  <a:schemeClr val="tx1"/>
                </a:solidFill>
                <a:latin typeface="Arial" panose="020B0604020202020204" pitchFamily="34" charset="0"/>
                <a:cs typeface="Arial" panose="020B0604020202020204" pitchFamily="34" charset="0"/>
              </a:rPr>
              <a:t> de </a:t>
            </a:r>
            <a:r>
              <a:rPr lang="en-GB" sz="2000" dirty="0" err="1">
                <a:solidFill>
                  <a:schemeClr val="tx1"/>
                </a:solidFill>
                <a:latin typeface="Arial" panose="020B0604020202020204" pitchFamily="34" charset="0"/>
                <a:cs typeface="Arial" panose="020B0604020202020204" pitchFamily="34" charset="0"/>
              </a:rPr>
              <a:t>cas</a:t>
            </a:r>
            <a:r>
              <a:rPr lang="en-GB" sz="2000" dirty="0">
                <a:solidFill>
                  <a:schemeClr val="tx1"/>
                </a:solidFill>
                <a:latin typeface="Arial" panose="020B0604020202020204" pitchFamily="34" charset="0"/>
                <a:cs typeface="Arial" panose="020B0604020202020204" pitchFamily="34" charset="0"/>
              </a:rPr>
              <a:t> peut-il obtenir un retour d'information de la part de l'enfant, du parent, de la personne qui s'occupe de lui et/ou de l'adulte de confiance ? </a:t>
            </a:r>
            <a:endParaRPr lang="en-BE" sz="2000" dirty="0">
              <a:solidFill>
                <a:schemeClr val="tx1"/>
              </a:solidFill>
              <a:latin typeface="Arial" panose="020B0604020202020204" pitchFamily="34" charset="0"/>
              <a:cs typeface="Arial" panose="020B0604020202020204" pitchFamily="34" charset="0"/>
            </a:endParaRPr>
          </a:p>
        </p:txBody>
      </p:sp>
      <p:sp>
        <p:nvSpPr>
          <p:cNvPr id="3" name="Freeform: Shape 2">
            <a:extLst>
              <a:ext uri="{FF2B5EF4-FFF2-40B4-BE49-F238E27FC236}">
                <a16:creationId xmlns:a16="http://schemas.microsoft.com/office/drawing/2014/main" id="{B2A52295-9151-B722-F73A-4C42A9FC7864}"/>
              </a:ext>
            </a:extLst>
          </p:cNvPr>
          <p:cNvSpPr/>
          <p:nvPr/>
        </p:nvSpPr>
        <p:spPr>
          <a:xfrm>
            <a:off x="38100" y="1143000"/>
            <a:ext cx="11163300" cy="4991100"/>
          </a:xfrm>
          <a:custGeom>
            <a:avLst/>
            <a:gdLst>
              <a:gd name="connsiteX0" fmla="*/ 0 w 11163300"/>
              <a:gd name="connsiteY0" fmla="*/ 0 h 4991100"/>
              <a:gd name="connsiteX1" fmla="*/ 1123950 w 11163300"/>
              <a:gd name="connsiteY1" fmla="*/ 781050 h 4991100"/>
              <a:gd name="connsiteX2" fmla="*/ 3867150 w 11163300"/>
              <a:gd name="connsiteY2" fmla="*/ 2019300 h 4991100"/>
              <a:gd name="connsiteX3" fmla="*/ 6867525 w 11163300"/>
              <a:gd name="connsiteY3" fmla="*/ 1428750 h 4991100"/>
              <a:gd name="connsiteX4" fmla="*/ 9058275 w 11163300"/>
              <a:gd name="connsiteY4" fmla="*/ 2571750 h 4991100"/>
              <a:gd name="connsiteX5" fmla="*/ 9791700 w 11163300"/>
              <a:gd name="connsiteY5" fmla="*/ 4371975 h 4991100"/>
              <a:gd name="connsiteX6" fmla="*/ 11163300 w 11163300"/>
              <a:gd name="connsiteY6" fmla="*/ 4991100 h 499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3300" h="4991100">
                <a:moveTo>
                  <a:pt x="0" y="0"/>
                </a:moveTo>
                <a:cubicBezTo>
                  <a:pt x="239712" y="222250"/>
                  <a:pt x="479425" y="444500"/>
                  <a:pt x="1123950" y="781050"/>
                </a:cubicBezTo>
                <a:cubicBezTo>
                  <a:pt x="1768475" y="1117600"/>
                  <a:pt x="2909888" y="1911350"/>
                  <a:pt x="3867150" y="2019300"/>
                </a:cubicBezTo>
                <a:cubicBezTo>
                  <a:pt x="4824412" y="2127250"/>
                  <a:pt x="6002337" y="1336675"/>
                  <a:pt x="6867525" y="1428750"/>
                </a:cubicBezTo>
                <a:cubicBezTo>
                  <a:pt x="7732713" y="1520825"/>
                  <a:pt x="8570913" y="2081213"/>
                  <a:pt x="9058275" y="2571750"/>
                </a:cubicBezTo>
                <a:cubicBezTo>
                  <a:pt x="9545637" y="3062287"/>
                  <a:pt x="9440863" y="3968750"/>
                  <a:pt x="9791700" y="4371975"/>
                </a:cubicBezTo>
                <a:cubicBezTo>
                  <a:pt x="10142537" y="4775200"/>
                  <a:pt x="10652918" y="4883150"/>
                  <a:pt x="11163300" y="4991100"/>
                </a:cubicBezTo>
              </a:path>
            </a:pathLst>
          </a:cu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DC3E26E3-B8D0-4572-5CDB-DA9D01D2435A}"/>
              </a:ext>
            </a:extLst>
          </p:cNvPr>
          <p:cNvSpPr txBox="1"/>
          <p:nvPr/>
        </p:nvSpPr>
        <p:spPr>
          <a:xfrm>
            <a:off x="6871819" y="4607798"/>
            <a:ext cx="2287261" cy="1323439"/>
          </a:xfrm>
          <a:prstGeom prst="rect">
            <a:avLst/>
          </a:prstGeom>
          <a:noFill/>
        </p:spPr>
        <p:txBody>
          <a:bodyPr wrap="square" rtlCol="0">
            <a:spAutoFit/>
          </a:bodyPr>
          <a:lstStyle/>
          <a:p>
            <a:pPr algn="r"/>
            <a:r>
              <a:rPr lang="en-GB" sz="2000" dirty="0">
                <a:latin typeface="Arial" panose="020B0604020202020204" pitchFamily="34" charset="0"/>
                <a:cs typeface="Arial" panose="020B0604020202020204" pitchFamily="34" charset="0"/>
              </a:rPr>
              <a:t>Effectuer un dernier suivi et demander un retour d'information </a:t>
            </a:r>
          </a:p>
          <a:p>
            <a:pPr algn="r"/>
            <a:r>
              <a:rPr lang="en-GB" sz="2000" dirty="0">
                <a:latin typeface="Arial" panose="020B0604020202020204" pitchFamily="34" charset="0"/>
                <a:cs typeface="Arial" panose="020B0604020202020204" pitchFamily="34" charset="0"/>
              </a:rPr>
              <a:t>(dans les 3 mois)</a:t>
            </a:r>
            <a:endParaRPr lang="en-US" sz="2000" dirty="0">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781127DE-7BD4-9EC9-3E17-28689ACAB38C}"/>
              </a:ext>
            </a:extLst>
          </p:cNvPr>
          <p:cNvSpPr/>
          <p:nvPr/>
        </p:nvSpPr>
        <p:spPr>
          <a:xfrm>
            <a:off x="708399" y="1587322"/>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1</a:t>
            </a:r>
            <a:endParaRPr lang="en-BE" sz="2800" b="1" dirty="0">
              <a:solidFill>
                <a:schemeClr val="bg1"/>
              </a:solidFill>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E5EC9CD4-F275-EE75-80BE-E20E8F4B7EC0}"/>
              </a:ext>
            </a:extLst>
          </p:cNvPr>
          <p:cNvSpPr/>
          <p:nvPr/>
        </p:nvSpPr>
        <p:spPr>
          <a:xfrm>
            <a:off x="2706331" y="2567178"/>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2</a:t>
            </a:r>
            <a:endParaRPr lang="en-BE" sz="2800" b="1" dirty="0">
              <a:solidFill>
                <a:schemeClr val="bg1"/>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D9AC7119-E263-5494-56F8-564C3CA0BA91}"/>
              </a:ext>
            </a:extLst>
          </p:cNvPr>
          <p:cNvSpPr/>
          <p:nvPr/>
        </p:nvSpPr>
        <p:spPr>
          <a:xfrm>
            <a:off x="4758892" y="2632746"/>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3</a:t>
            </a:r>
            <a:endParaRPr lang="en-BE" sz="2800" b="1" dirty="0">
              <a:solidFill>
                <a:schemeClr val="bg1"/>
              </a:solidFill>
              <a:latin typeface="Arial" panose="020B0604020202020204" pitchFamily="34" charset="0"/>
              <a:cs typeface="Arial" panose="020B0604020202020204" pitchFamily="34" charset="0"/>
            </a:endParaRPr>
          </a:p>
        </p:txBody>
      </p:sp>
      <p:sp>
        <p:nvSpPr>
          <p:cNvPr id="15" name="Oval 14">
            <a:extLst>
              <a:ext uri="{FF2B5EF4-FFF2-40B4-BE49-F238E27FC236}">
                <a16:creationId xmlns:a16="http://schemas.microsoft.com/office/drawing/2014/main" id="{4A727409-D84B-B63E-2461-1C5BD4705F93}"/>
              </a:ext>
            </a:extLst>
          </p:cNvPr>
          <p:cNvSpPr/>
          <p:nvPr/>
        </p:nvSpPr>
        <p:spPr>
          <a:xfrm>
            <a:off x="6951804" y="233425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4</a:t>
            </a:r>
            <a:endParaRPr lang="en-BE" sz="2800" b="1" dirty="0">
              <a:solidFill>
                <a:schemeClr val="bg1"/>
              </a:solidFill>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26733EA5-4AC5-C27B-3E37-D77989D89248}"/>
              </a:ext>
            </a:extLst>
          </p:cNvPr>
          <p:cNvSpPr/>
          <p:nvPr/>
        </p:nvSpPr>
        <p:spPr>
          <a:xfrm>
            <a:off x="8548958" y="316005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5</a:t>
            </a:r>
            <a:endParaRPr lang="en-BE" sz="2800" b="1" dirty="0">
              <a:solidFill>
                <a:schemeClr val="bg1"/>
              </a:solidFill>
              <a:latin typeface="Arial" panose="020B0604020202020204" pitchFamily="34" charset="0"/>
              <a:cs typeface="Arial" panose="020B0604020202020204" pitchFamily="34" charset="0"/>
            </a:endParaRPr>
          </a:p>
        </p:txBody>
      </p:sp>
      <p:sp>
        <p:nvSpPr>
          <p:cNvPr id="24" name="Oval 23">
            <a:extLst>
              <a:ext uri="{FF2B5EF4-FFF2-40B4-BE49-F238E27FC236}">
                <a16:creationId xmlns:a16="http://schemas.microsoft.com/office/drawing/2014/main" id="{F9B931C1-9A6D-FAAF-7019-7EE3DAB7406B}"/>
              </a:ext>
            </a:extLst>
          </p:cNvPr>
          <p:cNvSpPr/>
          <p:nvPr/>
        </p:nvSpPr>
        <p:spPr>
          <a:xfrm>
            <a:off x="9285010" y="4607798"/>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6</a:t>
            </a:r>
            <a:endParaRPr lang="en-BE" sz="2800" b="1" dirty="0">
              <a:solidFill>
                <a:schemeClr val="bg1"/>
              </a:solidFill>
              <a:latin typeface="Arial" panose="020B0604020202020204" pitchFamily="34" charset="0"/>
              <a:cs typeface="Arial" panose="020B0604020202020204" pitchFamily="34" charset="0"/>
            </a:endParaRPr>
          </a:p>
        </p:txBody>
      </p:sp>
      <p:sp>
        <p:nvSpPr>
          <p:cNvPr id="25" name="Oval 24">
            <a:extLst>
              <a:ext uri="{FF2B5EF4-FFF2-40B4-BE49-F238E27FC236}">
                <a16:creationId xmlns:a16="http://schemas.microsoft.com/office/drawing/2014/main" id="{3694FFB6-A5EE-F1D5-6CC8-FA06F39C92D9}"/>
              </a:ext>
            </a:extLst>
          </p:cNvPr>
          <p:cNvSpPr/>
          <p:nvPr/>
        </p:nvSpPr>
        <p:spPr>
          <a:xfrm>
            <a:off x="10845844" y="5707457"/>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Arial" panose="020B0604020202020204" pitchFamily="34" charset="0"/>
                <a:cs typeface="Arial" panose="020B0604020202020204" pitchFamily="34" charset="0"/>
              </a:rPr>
              <a:t>7</a:t>
            </a:r>
            <a:endParaRPr lang="en-BE" sz="28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4544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cxnSp>
        <p:nvCxnSpPr>
          <p:cNvPr id="269" name="Google Shape;269;p4"/>
          <p:cNvCxnSpPr/>
          <p:nvPr/>
        </p:nvCxnSpPr>
        <p:spPr>
          <a:xfrm>
            <a:off x="7911764" y="570272"/>
            <a:ext cx="0" cy="5685241"/>
          </a:xfrm>
          <a:prstGeom prst="straightConnector1">
            <a:avLst/>
          </a:prstGeom>
          <a:noFill/>
          <a:ln w="28575" cap="flat" cmpd="sng">
            <a:solidFill>
              <a:schemeClr val="lt1"/>
            </a:solidFill>
            <a:prstDash val="solid"/>
            <a:miter lim="800000"/>
            <a:headEnd type="none" w="sm" len="sm"/>
            <a:tailEnd type="none" w="sm" len="sm"/>
          </a:ln>
        </p:spPr>
      </p:cxnSp>
      <p:sp>
        <p:nvSpPr>
          <p:cNvPr id="270" name="Google Shape;270;p4"/>
          <p:cNvSpPr txBox="1"/>
          <p:nvPr/>
        </p:nvSpPr>
        <p:spPr>
          <a:xfrm>
            <a:off x="8194089" y="277885"/>
            <a:ext cx="2585675"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Helvetica Neue"/>
              <a:buNone/>
            </a:pPr>
            <a:r>
              <a:rPr lang="en-GB" b="1" dirty="0">
                <a:solidFill>
                  <a:schemeClr val="lt1"/>
                </a:solidFill>
                <a:latin typeface="Arial" panose="020B0604020202020204" pitchFamily="34" charset="0"/>
                <a:ea typeface="Helvetica Neue"/>
                <a:cs typeface="Arial" panose="020B0604020202020204" pitchFamily="34" charset="0"/>
                <a:sym typeface="Helvetica Neue"/>
              </a:rPr>
              <a:t>Ouverture du module</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Clr>
                <a:schemeClr val="lt1"/>
              </a:buClr>
              <a:buSzPts val="2000"/>
              <a:buFont typeface="Helvetica Neue"/>
              <a:buNone/>
            </a:pPr>
            <a:r>
              <a:rPr lang="en-GB" i="1" dirty="0">
                <a:solidFill>
                  <a:schemeClr val="lt1"/>
                </a:solidFill>
                <a:latin typeface="Arial" panose="020B0604020202020204" pitchFamily="34" charset="0"/>
                <a:ea typeface="Helvetica Neue"/>
                <a:cs typeface="Arial" panose="020B0604020202020204" pitchFamily="34" charset="0"/>
                <a:sym typeface="Helvetica Neue"/>
              </a:rPr>
              <a:t>30 minutes</a:t>
            </a:r>
            <a:endParaRPr i="1" dirty="0">
              <a:solidFill>
                <a:schemeClr val="lt1"/>
              </a:solidFill>
              <a:latin typeface="Arial" panose="020B0604020202020204" pitchFamily="34" charset="0"/>
              <a:ea typeface="Calibri"/>
              <a:cs typeface="Arial" panose="020B0604020202020204" pitchFamily="34" charset="0"/>
              <a:sym typeface="Calibri"/>
            </a:endParaRPr>
          </a:p>
        </p:txBody>
      </p:sp>
      <p:sp>
        <p:nvSpPr>
          <p:cNvPr id="271" name="Google Shape;271;p4"/>
          <p:cNvSpPr txBox="1"/>
          <p:nvPr/>
        </p:nvSpPr>
        <p:spPr>
          <a:xfrm>
            <a:off x="6230021" y="1843540"/>
            <a:ext cx="1349407" cy="36929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chemeClr val="lt1"/>
              </a:buClr>
              <a:buSzPts val="2000"/>
              <a:buFont typeface="Helvetica Neue"/>
              <a:buNone/>
            </a:pPr>
            <a:r>
              <a:rPr lang="en-GB" b="1" dirty="0">
                <a:solidFill>
                  <a:schemeClr val="lt1"/>
                </a:solidFill>
                <a:latin typeface="Arial" panose="020B0604020202020204" pitchFamily="34" charset="0"/>
                <a:ea typeface="Helvetica Neue"/>
                <a:cs typeface="Arial" panose="020B0604020202020204" pitchFamily="34" charset="0"/>
                <a:sym typeface="Helvetica Neue"/>
              </a:rPr>
              <a:t>Pause</a:t>
            </a:r>
            <a:endParaRPr b="1" i="1" dirty="0">
              <a:solidFill>
                <a:schemeClr val="lt1"/>
              </a:solidFill>
              <a:latin typeface="Arial" panose="020B0604020202020204" pitchFamily="34" charset="0"/>
              <a:ea typeface="Calibri"/>
              <a:cs typeface="Arial" panose="020B0604020202020204" pitchFamily="34" charset="0"/>
              <a:sym typeface="Calibri"/>
            </a:endParaRPr>
          </a:p>
        </p:txBody>
      </p:sp>
      <p:sp>
        <p:nvSpPr>
          <p:cNvPr id="272" name="Google Shape;272;p4"/>
          <p:cNvSpPr txBox="1"/>
          <p:nvPr/>
        </p:nvSpPr>
        <p:spPr>
          <a:xfrm>
            <a:off x="8223961" y="1052189"/>
            <a:ext cx="3284738"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Helvetica Neue"/>
              <a:buNone/>
            </a:pPr>
            <a:r>
              <a:rPr lang="en-GB" b="1" dirty="0">
                <a:solidFill>
                  <a:schemeClr val="lt1"/>
                </a:solidFill>
                <a:latin typeface="Arial" panose="020B0604020202020204" pitchFamily="34" charset="0"/>
                <a:ea typeface="Helvetica Neue"/>
                <a:cs typeface="Arial" panose="020B0604020202020204" pitchFamily="34" charset="0"/>
                <a:sym typeface="Helvetica Neue"/>
              </a:rPr>
              <a:t>Quand puis-je clore le </a:t>
            </a:r>
            <a:r>
              <a:rPr lang="en-GB" b="1" dirty="0" err="1">
                <a:solidFill>
                  <a:schemeClr val="lt1"/>
                </a:solidFill>
                <a:latin typeface="Arial" panose="020B0604020202020204" pitchFamily="34" charset="0"/>
                <a:ea typeface="Helvetica Neue"/>
                <a:cs typeface="Arial" panose="020B0604020202020204" pitchFamily="34" charset="0"/>
                <a:sym typeface="Helvetica Neue"/>
              </a:rPr>
              <a:t>cas</a:t>
            </a:r>
            <a:r>
              <a:rPr lang="en-GB" b="1" dirty="0">
                <a:solidFill>
                  <a:schemeClr val="lt1"/>
                </a:solidFill>
                <a:latin typeface="Arial" panose="020B0604020202020204" pitchFamily="34" charset="0"/>
                <a:ea typeface="Helvetica Neue"/>
                <a:cs typeface="Arial" panose="020B0604020202020204" pitchFamily="34" charset="0"/>
                <a:sym typeface="Helvetica Neue"/>
              </a:rPr>
              <a:t> d'un enfant ?</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Clr>
                <a:schemeClr val="lt1"/>
              </a:buClr>
              <a:buSzPts val="2000"/>
              <a:buFont typeface="Helvetica Neue"/>
              <a:buNone/>
            </a:pPr>
            <a:r>
              <a:rPr lang="en-GB" i="1" dirty="0">
                <a:solidFill>
                  <a:schemeClr val="lt1"/>
                </a:solidFill>
                <a:latin typeface="Arial" panose="020B0604020202020204" pitchFamily="34" charset="0"/>
                <a:ea typeface="Helvetica Neue"/>
                <a:cs typeface="Arial" panose="020B0604020202020204" pitchFamily="34" charset="0"/>
                <a:sym typeface="Helvetica Neue"/>
              </a:rPr>
              <a:t>1 heure 15 minutes</a:t>
            </a:r>
            <a:endParaRPr i="1" dirty="0">
              <a:solidFill>
                <a:schemeClr val="lt1"/>
              </a:solidFill>
              <a:latin typeface="Arial" panose="020B0604020202020204" pitchFamily="34" charset="0"/>
              <a:ea typeface="Calibri"/>
              <a:cs typeface="Arial" panose="020B0604020202020204" pitchFamily="34" charset="0"/>
              <a:sym typeface="Calibri"/>
            </a:endParaRPr>
          </a:p>
        </p:txBody>
      </p:sp>
      <p:sp>
        <p:nvSpPr>
          <p:cNvPr id="273" name="Google Shape;273;p4"/>
          <p:cNvSpPr txBox="1"/>
          <p:nvPr/>
        </p:nvSpPr>
        <p:spPr>
          <a:xfrm>
            <a:off x="6220286" y="3244354"/>
            <a:ext cx="1349407" cy="36929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chemeClr val="lt1"/>
              </a:buClr>
              <a:buSzPts val="2000"/>
              <a:buFont typeface="Helvetica Neue"/>
              <a:buNone/>
            </a:pPr>
            <a:r>
              <a:rPr lang="en-GB" b="1">
                <a:solidFill>
                  <a:schemeClr val="lt1"/>
                </a:solidFill>
                <a:latin typeface="Arial" panose="020B0604020202020204" pitchFamily="34" charset="0"/>
                <a:ea typeface="Helvetica Neue"/>
                <a:cs typeface="Arial" panose="020B0604020202020204" pitchFamily="34" charset="0"/>
                <a:sym typeface="Helvetica Neue"/>
              </a:rPr>
              <a:t>Déjeuner</a:t>
            </a:r>
            <a:endParaRPr b="1" i="1">
              <a:solidFill>
                <a:schemeClr val="lt1"/>
              </a:solidFill>
              <a:latin typeface="Arial" panose="020B0604020202020204" pitchFamily="34" charset="0"/>
              <a:ea typeface="Calibri"/>
              <a:cs typeface="Arial" panose="020B0604020202020204" pitchFamily="34" charset="0"/>
              <a:sym typeface="Calibri"/>
            </a:endParaRPr>
          </a:p>
        </p:txBody>
      </p:sp>
      <p:sp>
        <p:nvSpPr>
          <p:cNvPr id="274" name="Google Shape;274;p4"/>
          <p:cNvSpPr txBox="1"/>
          <p:nvPr/>
        </p:nvSpPr>
        <p:spPr>
          <a:xfrm>
            <a:off x="8223961" y="2333301"/>
            <a:ext cx="3284700"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Helvetica Neue"/>
              <a:buNone/>
            </a:pPr>
            <a:r>
              <a:rPr lang="en-GB" b="1" dirty="0">
                <a:solidFill>
                  <a:schemeClr val="lt1"/>
                </a:solidFill>
                <a:latin typeface="Arial" panose="020B0604020202020204" pitchFamily="34" charset="0"/>
                <a:ea typeface="Helvetica Neue"/>
                <a:cs typeface="Arial" panose="020B0604020202020204" pitchFamily="34" charset="0"/>
                <a:sym typeface="Helvetica Neue"/>
              </a:rPr>
              <a:t>Comment puis-je clore le </a:t>
            </a:r>
            <a:r>
              <a:rPr lang="en-GB" b="1" dirty="0" err="1">
                <a:solidFill>
                  <a:schemeClr val="lt1"/>
                </a:solidFill>
                <a:latin typeface="Arial" panose="020B0604020202020204" pitchFamily="34" charset="0"/>
                <a:ea typeface="Helvetica Neue"/>
                <a:cs typeface="Arial" panose="020B0604020202020204" pitchFamily="34" charset="0"/>
                <a:sym typeface="Helvetica Neue"/>
              </a:rPr>
              <a:t>cas</a:t>
            </a:r>
            <a:r>
              <a:rPr lang="en-GB" b="1" dirty="0">
                <a:solidFill>
                  <a:schemeClr val="lt1"/>
                </a:solidFill>
                <a:latin typeface="Arial" panose="020B0604020202020204" pitchFamily="34" charset="0"/>
                <a:ea typeface="Helvetica Neue"/>
                <a:cs typeface="Arial" panose="020B0604020202020204" pitchFamily="34" charset="0"/>
                <a:sym typeface="Helvetica Neue"/>
              </a:rPr>
              <a:t> d'un enfant ?</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Clr>
                <a:schemeClr val="lt1"/>
              </a:buClr>
              <a:buSzPts val="2000"/>
              <a:buFont typeface="Helvetica Neue"/>
              <a:buNone/>
            </a:pPr>
            <a:r>
              <a:rPr lang="en-GB" i="1" dirty="0">
                <a:solidFill>
                  <a:schemeClr val="lt1"/>
                </a:solidFill>
                <a:latin typeface="Arial" panose="020B0604020202020204" pitchFamily="34" charset="0"/>
                <a:ea typeface="Helvetica Neue"/>
                <a:cs typeface="Arial" panose="020B0604020202020204" pitchFamily="34" charset="0"/>
                <a:sym typeface="Helvetica Neue"/>
              </a:rPr>
              <a:t>2 heures</a:t>
            </a:r>
            <a:endParaRPr i="1" dirty="0">
              <a:solidFill>
                <a:schemeClr val="lt1"/>
              </a:solidFill>
              <a:latin typeface="Arial" panose="020B0604020202020204" pitchFamily="34" charset="0"/>
              <a:ea typeface="Calibri"/>
              <a:cs typeface="Arial" panose="020B0604020202020204" pitchFamily="34" charset="0"/>
              <a:sym typeface="Calibri"/>
            </a:endParaRPr>
          </a:p>
        </p:txBody>
      </p:sp>
      <p:sp>
        <p:nvSpPr>
          <p:cNvPr id="275" name="Google Shape;275;p4"/>
          <p:cNvSpPr txBox="1"/>
          <p:nvPr/>
        </p:nvSpPr>
        <p:spPr>
          <a:xfrm>
            <a:off x="6230021" y="4626464"/>
            <a:ext cx="1349407" cy="36929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chemeClr val="lt1"/>
              </a:buClr>
              <a:buSzPts val="2000"/>
              <a:buFont typeface="Helvetica Neue"/>
              <a:buNone/>
            </a:pPr>
            <a:r>
              <a:rPr lang="en-GB" b="1" dirty="0">
                <a:solidFill>
                  <a:schemeClr val="lt1"/>
                </a:solidFill>
                <a:latin typeface="Arial" panose="020B0604020202020204" pitchFamily="34" charset="0"/>
                <a:ea typeface="Helvetica Neue"/>
                <a:cs typeface="Arial" panose="020B0604020202020204" pitchFamily="34" charset="0"/>
                <a:sym typeface="Helvetica Neue"/>
              </a:rPr>
              <a:t>Pause</a:t>
            </a:r>
            <a:endParaRPr b="1" i="1" dirty="0">
              <a:solidFill>
                <a:schemeClr val="lt1"/>
              </a:solidFill>
              <a:latin typeface="Arial" panose="020B0604020202020204" pitchFamily="34" charset="0"/>
              <a:ea typeface="Calibri"/>
              <a:cs typeface="Arial" panose="020B0604020202020204" pitchFamily="34" charset="0"/>
              <a:sym typeface="Calibri"/>
            </a:endParaRPr>
          </a:p>
        </p:txBody>
      </p:sp>
      <p:sp>
        <p:nvSpPr>
          <p:cNvPr id="276" name="Google Shape;276;p4"/>
          <p:cNvSpPr txBox="1"/>
          <p:nvPr/>
        </p:nvSpPr>
        <p:spPr>
          <a:xfrm>
            <a:off x="8253835" y="5889401"/>
            <a:ext cx="3224991"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Helvetica Neue"/>
              <a:buNone/>
            </a:pPr>
            <a:r>
              <a:rPr lang="en-GB" b="1" dirty="0" err="1">
                <a:solidFill>
                  <a:schemeClr val="lt1"/>
                </a:solidFill>
                <a:latin typeface="Arial" panose="020B0604020202020204" pitchFamily="34" charset="0"/>
                <a:ea typeface="Helvetica Neue"/>
                <a:cs typeface="Arial" panose="020B0604020202020204" pitchFamily="34" charset="0"/>
                <a:sym typeface="Helvetica Neue"/>
              </a:rPr>
              <a:t>Clôture</a:t>
            </a:r>
            <a:r>
              <a:rPr lang="en-GB" b="1" dirty="0">
                <a:solidFill>
                  <a:schemeClr val="lt1"/>
                </a:solidFill>
                <a:latin typeface="Arial" panose="020B0604020202020204" pitchFamily="34" charset="0"/>
                <a:ea typeface="Helvetica Neue"/>
                <a:cs typeface="Arial" panose="020B0604020202020204" pitchFamily="34" charset="0"/>
                <a:sym typeface="Helvetica Neue"/>
              </a:rPr>
              <a:t> du module</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Clr>
                <a:schemeClr val="lt1"/>
              </a:buClr>
              <a:buSzPts val="2000"/>
              <a:buFont typeface="Helvetica Neue"/>
              <a:buNone/>
            </a:pPr>
            <a:r>
              <a:rPr lang="en-GB" i="1" dirty="0">
                <a:solidFill>
                  <a:schemeClr val="lt1"/>
                </a:solidFill>
                <a:latin typeface="Arial" panose="020B0604020202020204" pitchFamily="34" charset="0"/>
                <a:ea typeface="Helvetica Neue"/>
                <a:cs typeface="Arial" panose="020B0604020202020204" pitchFamily="34" charset="0"/>
                <a:sym typeface="Helvetica Neue"/>
              </a:rPr>
              <a:t>45 minutes</a:t>
            </a:r>
            <a:endParaRPr i="1" dirty="0">
              <a:solidFill>
                <a:schemeClr val="lt1"/>
              </a:solidFill>
              <a:latin typeface="Arial" panose="020B0604020202020204" pitchFamily="34" charset="0"/>
              <a:ea typeface="Calibri"/>
              <a:cs typeface="Arial" panose="020B0604020202020204" pitchFamily="34" charset="0"/>
              <a:sym typeface="Calibri"/>
            </a:endParaRPr>
          </a:p>
        </p:txBody>
      </p:sp>
      <p:sp>
        <p:nvSpPr>
          <p:cNvPr id="277" name="Google Shape;277;p4"/>
          <p:cNvSpPr/>
          <p:nvPr/>
        </p:nvSpPr>
        <p:spPr>
          <a:xfrm rot="1782986">
            <a:off x="7731278" y="425619"/>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78" name="Google Shape;278;p4"/>
          <p:cNvSpPr/>
          <p:nvPr/>
        </p:nvSpPr>
        <p:spPr>
          <a:xfrm rot="1782986">
            <a:off x="7759939" y="1887928"/>
            <a:ext cx="335595" cy="289306"/>
          </a:xfrm>
          <a:prstGeom prst="hexagon">
            <a:avLst>
              <a:gd name="adj" fmla="val 28965"/>
              <a:gd name="vf" fmla="val 11547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79" name="Google Shape;279;p4"/>
          <p:cNvSpPr/>
          <p:nvPr/>
        </p:nvSpPr>
        <p:spPr>
          <a:xfrm rot="1782986">
            <a:off x="7739846" y="259175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80" name="Google Shape;280;p4"/>
          <p:cNvSpPr/>
          <p:nvPr/>
        </p:nvSpPr>
        <p:spPr>
          <a:xfrm rot="1782986">
            <a:off x="7743967" y="3295572"/>
            <a:ext cx="335595" cy="289306"/>
          </a:xfrm>
          <a:prstGeom prst="hexagon">
            <a:avLst>
              <a:gd name="adj" fmla="val 28965"/>
              <a:gd name="vf" fmla="val 11547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81" name="Google Shape;281;p4"/>
          <p:cNvSpPr/>
          <p:nvPr/>
        </p:nvSpPr>
        <p:spPr>
          <a:xfrm rot="1782986">
            <a:off x="7759941" y="399939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82" name="Google Shape;282;p4"/>
          <p:cNvSpPr/>
          <p:nvPr/>
        </p:nvSpPr>
        <p:spPr>
          <a:xfrm rot="1782986">
            <a:off x="7714028" y="4666455"/>
            <a:ext cx="335595" cy="289306"/>
          </a:xfrm>
          <a:prstGeom prst="hexagon">
            <a:avLst>
              <a:gd name="adj" fmla="val 28965"/>
              <a:gd name="vf" fmla="val 11547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83" name="Google Shape;283;p4"/>
          <p:cNvSpPr/>
          <p:nvPr/>
        </p:nvSpPr>
        <p:spPr>
          <a:xfrm rot="1782986">
            <a:off x="7743967" y="611086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84" name="Google Shape;284;p4"/>
          <p:cNvSpPr txBox="1">
            <a:spLocks noGrp="1"/>
          </p:cNvSpPr>
          <p:nvPr>
            <p:ph type="title"/>
          </p:nvPr>
        </p:nvSpPr>
        <p:spPr>
          <a:xfrm>
            <a:off x="1028453" y="3198461"/>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GB"/>
              <a:t>Ordre du jour</a:t>
            </a:r>
            <a:endParaRPr/>
          </a:p>
        </p:txBody>
      </p:sp>
      <p:sp>
        <p:nvSpPr>
          <p:cNvPr id="285" name="Google Shape;285;p4"/>
          <p:cNvSpPr/>
          <p:nvPr/>
        </p:nvSpPr>
        <p:spPr>
          <a:xfrm rot="1782986">
            <a:off x="7759940" y="1184106"/>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 name="Google Shape;276;p4">
            <a:extLst>
              <a:ext uri="{FF2B5EF4-FFF2-40B4-BE49-F238E27FC236}">
                <a16:creationId xmlns:a16="http://schemas.microsoft.com/office/drawing/2014/main" id="{D180DEE9-5E54-BA82-32DA-C18E54F53DEE}"/>
              </a:ext>
            </a:extLst>
          </p:cNvPr>
          <p:cNvSpPr txBox="1"/>
          <p:nvPr/>
        </p:nvSpPr>
        <p:spPr>
          <a:xfrm>
            <a:off x="8223961" y="3609502"/>
            <a:ext cx="3224991"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Helvetica Neue"/>
              <a:buNone/>
            </a:pPr>
            <a:r>
              <a:rPr lang="en-GB" b="1" dirty="0">
                <a:solidFill>
                  <a:schemeClr val="lt1"/>
                </a:solidFill>
                <a:latin typeface="Arial" panose="020B0604020202020204" pitchFamily="34" charset="0"/>
                <a:ea typeface="Helvetica Neue"/>
                <a:cs typeface="Arial" panose="020B0604020202020204" pitchFamily="34" charset="0"/>
                <a:sym typeface="Helvetica Neue"/>
              </a:rPr>
              <a:t>Comment et quand puis-je transférer une affaire ?</a:t>
            </a:r>
            <a:endParaRPr dirty="0">
              <a:latin typeface="Arial" panose="020B0604020202020204" pitchFamily="34" charset="0"/>
              <a:cs typeface="Arial" panose="020B0604020202020204" pitchFamily="34" charset="0"/>
            </a:endParaRPr>
          </a:p>
          <a:p>
            <a:pPr marL="0" marR="0" lvl="0" indent="0" algn="l" rtl="0">
              <a:spcBef>
                <a:spcPts val="0"/>
              </a:spcBef>
              <a:spcAft>
                <a:spcPts val="0"/>
              </a:spcAft>
              <a:buClr>
                <a:schemeClr val="lt1"/>
              </a:buClr>
              <a:buSzPts val="2000"/>
              <a:buFont typeface="Helvetica Neue"/>
              <a:buNone/>
            </a:pPr>
            <a:r>
              <a:rPr lang="en-GB" i="1" dirty="0">
                <a:solidFill>
                  <a:schemeClr val="lt1"/>
                </a:solidFill>
                <a:latin typeface="Arial" panose="020B0604020202020204" pitchFamily="34" charset="0"/>
                <a:ea typeface="Helvetica Neue"/>
                <a:cs typeface="Arial" panose="020B0604020202020204" pitchFamily="34" charset="0"/>
                <a:sym typeface="Helvetica Neue"/>
              </a:rPr>
              <a:t>45 minutes</a:t>
            </a:r>
            <a:endParaRPr i="1" dirty="0">
              <a:solidFill>
                <a:schemeClr val="lt1"/>
              </a:solidFill>
              <a:latin typeface="Arial" panose="020B0604020202020204" pitchFamily="34" charset="0"/>
              <a:ea typeface="Calibri"/>
              <a:cs typeface="Arial" panose="020B0604020202020204" pitchFamily="34" charset="0"/>
              <a:sym typeface="Calibri"/>
            </a:endParaRPr>
          </a:p>
        </p:txBody>
      </p:sp>
      <p:sp>
        <p:nvSpPr>
          <p:cNvPr id="3" name="Google Shape;276;p4">
            <a:extLst>
              <a:ext uri="{FF2B5EF4-FFF2-40B4-BE49-F238E27FC236}">
                <a16:creationId xmlns:a16="http://schemas.microsoft.com/office/drawing/2014/main" id="{08696DB7-0448-B257-5CD6-7CB2D2FF5DC4}"/>
              </a:ext>
            </a:extLst>
          </p:cNvPr>
          <p:cNvSpPr txBox="1"/>
          <p:nvPr/>
        </p:nvSpPr>
        <p:spPr>
          <a:xfrm>
            <a:off x="8223961" y="4882523"/>
            <a:ext cx="3979946"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Helvetica Neue"/>
              <a:buNone/>
            </a:pPr>
            <a:r>
              <a:rPr lang="en-GB" sz="1600" b="1" dirty="0">
                <a:solidFill>
                  <a:schemeClr val="lt1"/>
                </a:solidFill>
                <a:latin typeface="Arial" panose="020B0604020202020204" pitchFamily="34" charset="0"/>
                <a:ea typeface="Helvetica Neue"/>
                <a:cs typeface="Arial" panose="020B0604020202020204" pitchFamily="34" charset="0"/>
                <a:sym typeface="Helvetica Neue"/>
              </a:rPr>
              <a:t>Comment obtenir un retour d'information de la part d'un enfant ?</a:t>
            </a:r>
            <a:endParaRPr sz="1600" dirty="0">
              <a:latin typeface="Arial" panose="020B0604020202020204" pitchFamily="34" charset="0"/>
              <a:cs typeface="Arial" panose="020B0604020202020204" pitchFamily="34" charset="0"/>
            </a:endParaRPr>
          </a:p>
          <a:p>
            <a:pPr marL="0" marR="0" lvl="0" indent="0" algn="l" rtl="0">
              <a:spcBef>
                <a:spcPts val="0"/>
              </a:spcBef>
              <a:spcAft>
                <a:spcPts val="0"/>
              </a:spcAft>
              <a:buClr>
                <a:schemeClr val="lt1"/>
              </a:buClr>
              <a:buSzPts val="2000"/>
              <a:buFont typeface="Helvetica Neue"/>
              <a:buNone/>
            </a:pPr>
            <a:r>
              <a:rPr lang="en-GB" sz="1600" i="1" dirty="0">
                <a:solidFill>
                  <a:schemeClr val="lt1"/>
                </a:solidFill>
                <a:latin typeface="Arial" panose="020B0604020202020204" pitchFamily="34" charset="0"/>
                <a:ea typeface="Helvetica Neue"/>
                <a:cs typeface="Arial" panose="020B0604020202020204" pitchFamily="34" charset="0"/>
                <a:sym typeface="Helvetica Neue"/>
              </a:rPr>
              <a:t>1 heure 15 minutes</a:t>
            </a:r>
            <a:endParaRPr sz="1600" i="1" dirty="0">
              <a:solidFill>
                <a:schemeClr val="lt1"/>
              </a:solidFill>
              <a:latin typeface="Arial" panose="020B0604020202020204" pitchFamily="34" charset="0"/>
              <a:ea typeface="Calibri"/>
              <a:cs typeface="Arial" panose="020B0604020202020204" pitchFamily="34" charset="0"/>
              <a:sym typeface="Calibri"/>
            </a:endParaRPr>
          </a:p>
        </p:txBody>
      </p:sp>
      <p:sp>
        <p:nvSpPr>
          <p:cNvPr id="4" name="Google Shape;283;p4">
            <a:extLst>
              <a:ext uri="{FF2B5EF4-FFF2-40B4-BE49-F238E27FC236}">
                <a16:creationId xmlns:a16="http://schemas.microsoft.com/office/drawing/2014/main" id="{9218AB18-80C7-CD82-942A-E02686312D0F}"/>
              </a:ext>
            </a:extLst>
          </p:cNvPr>
          <p:cNvSpPr/>
          <p:nvPr/>
        </p:nvSpPr>
        <p:spPr>
          <a:xfrm rot="1782986">
            <a:off x="7739847" y="5185431"/>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1A186-F9DE-FD13-6A84-35823C504235}"/>
              </a:ext>
            </a:extLst>
          </p:cNvPr>
          <p:cNvSpPr>
            <a:spLocks noGrp="1"/>
          </p:cNvSpPr>
          <p:nvPr>
            <p:ph type="title"/>
          </p:nvPr>
        </p:nvSpPr>
        <p:spPr/>
        <p:txBody>
          <a:bodyPr/>
          <a:lstStyle/>
          <a:p>
            <a:r>
              <a:rPr lang="en-GB">
                <a:latin typeface="Arial" panose="020B0604020202020204" pitchFamily="34" charset="0"/>
                <a:cs typeface="Arial" panose="020B0604020202020204" pitchFamily="34" charset="0"/>
              </a:rPr>
              <a:t>Objectif du retour d'information</a:t>
            </a:r>
            <a:endParaRPr lang="en-BE">
              <a:latin typeface="Arial" panose="020B0604020202020204" pitchFamily="34" charset="0"/>
              <a:cs typeface="Arial" panose="020B0604020202020204" pitchFamily="34" charset="0"/>
            </a:endParaRPr>
          </a:p>
        </p:txBody>
      </p:sp>
      <p:sp>
        <p:nvSpPr>
          <p:cNvPr id="5" name="Rectangle: Rounded Corners 4">
            <a:extLst>
              <a:ext uri="{FF2B5EF4-FFF2-40B4-BE49-F238E27FC236}">
                <a16:creationId xmlns:a16="http://schemas.microsoft.com/office/drawing/2014/main" id="{CCCEE54C-D283-F43B-CE46-9AC74C61D580}"/>
              </a:ext>
            </a:extLst>
          </p:cNvPr>
          <p:cNvSpPr/>
          <p:nvPr/>
        </p:nvSpPr>
        <p:spPr>
          <a:xfrm>
            <a:off x="4393338" y="4500078"/>
            <a:ext cx="6706462" cy="1096786"/>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dirty="0">
                <a:solidFill>
                  <a:schemeClr val="tx1"/>
                </a:solidFill>
                <a:latin typeface="Arial" panose="020B0604020202020204" pitchFamily="34" charset="0"/>
                <a:cs typeface="Arial" panose="020B0604020202020204" pitchFamily="34" charset="0"/>
              </a:rPr>
              <a:t>Rappelez-vous : Les données personnelles qui n'ont pas de </a:t>
            </a:r>
            <a:r>
              <a:rPr lang="en-GB" b="1" dirty="0">
                <a:solidFill>
                  <a:schemeClr val="tx1"/>
                </a:solidFill>
                <a:latin typeface="Arial" panose="020B0604020202020204" pitchFamily="34" charset="0"/>
                <a:cs typeface="Arial" panose="020B0604020202020204" pitchFamily="34" charset="0"/>
              </a:rPr>
              <a:t>raison d'être </a:t>
            </a:r>
            <a:r>
              <a:rPr lang="en-GB" dirty="0">
                <a:solidFill>
                  <a:schemeClr val="tx1"/>
                </a:solidFill>
                <a:latin typeface="Arial" panose="020B0604020202020204" pitchFamily="34" charset="0"/>
                <a:cs typeface="Arial" panose="020B0604020202020204" pitchFamily="34" charset="0"/>
              </a:rPr>
              <a:t>dans le cadre du processus de gestion des </a:t>
            </a:r>
            <a:r>
              <a:rPr lang="en-GB" dirty="0" err="1">
                <a:solidFill>
                  <a:schemeClr val="tx1"/>
                </a:solidFill>
                <a:latin typeface="Arial" panose="020B0604020202020204" pitchFamily="34" charset="0"/>
                <a:cs typeface="Arial" panose="020B0604020202020204" pitchFamily="34" charset="0"/>
              </a:rPr>
              <a:t>cas</a:t>
            </a:r>
            <a:r>
              <a:rPr lang="en-GB" dirty="0">
                <a:solidFill>
                  <a:schemeClr val="tx1"/>
                </a:solidFill>
                <a:latin typeface="Arial" panose="020B0604020202020204" pitchFamily="34" charset="0"/>
                <a:cs typeface="Arial" panose="020B0604020202020204" pitchFamily="34" charset="0"/>
              </a:rPr>
              <a:t> ne doivent pas être collectées.</a:t>
            </a:r>
            <a:endParaRPr lang="en-BE" dirty="0">
              <a:solidFill>
                <a:schemeClr val="tx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32609FE7-56FE-0E6E-F2CE-AD156B29414D}"/>
              </a:ext>
            </a:extLst>
          </p:cNvPr>
          <p:cNvSpPr txBox="1"/>
          <p:nvPr/>
        </p:nvSpPr>
        <p:spPr>
          <a:xfrm>
            <a:off x="5359401" y="1997839"/>
            <a:ext cx="513080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ZA" sz="2000" dirty="0">
                <a:latin typeface="Arial" panose="020B0604020202020204" pitchFamily="34" charset="0"/>
                <a:cs typeface="Arial" panose="020B0604020202020204" pitchFamily="34" charset="0"/>
              </a:rPr>
              <a:t>Enregistrer le retour d'information sur l'expérience du client et le niveau de satisfaction concernant la qualité des services fournis et identifier les domaines à améliorer.</a:t>
            </a:r>
          </a:p>
          <a:p>
            <a:endParaRPr lang="en-ZA" sz="2000" dirty="0">
              <a:latin typeface="Arial" panose="020B0604020202020204" pitchFamily="34" charset="0"/>
              <a:cs typeface="Arial" panose="020B0604020202020204" pitchFamily="34" charset="0"/>
            </a:endParaRPr>
          </a:p>
          <a:p>
            <a:r>
              <a:rPr lang="en-ZA" sz="2000" dirty="0">
                <a:latin typeface="Arial" panose="020B0604020202020204" pitchFamily="34" charset="0"/>
                <a:cs typeface="Arial" panose="020B0604020202020204" pitchFamily="34" charset="0"/>
              </a:rPr>
              <a:t>Évaluer la sécurité et le bien-être de l'enfant </a:t>
            </a:r>
          </a:p>
        </p:txBody>
      </p:sp>
      <p:grpSp>
        <p:nvGrpSpPr>
          <p:cNvPr id="16" name="Group 15">
            <a:extLst>
              <a:ext uri="{FF2B5EF4-FFF2-40B4-BE49-F238E27FC236}">
                <a16:creationId xmlns:a16="http://schemas.microsoft.com/office/drawing/2014/main" id="{BC6D040B-A423-0DFF-D957-6F33411695ED}"/>
              </a:ext>
            </a:extLst>
          </p:cNvPr>
          <p:cNvGrpSpPr/>
          <p:nvPr/>
        </p:nvGrpSpPr>
        <p:grpSpPr>
          <a:xfrm>
            <a:off x="1422399" y="1801581"/>
            <a:ext cx="2219331" cy="3795283"/>
            <a:chOff x="863600" y="2685991"/>
            <a:chExt cx="1676511" cy="2867005"/>
          </a:xfrm>
        </p:grpSpPr>
        <p:grpSp>
          <p:nvGrpSpPr>
            <p:cNvPr id="4" name="Group 3">
              <a:extLst>
                <a:ext uri="{FF2B5EF4-FFF2-40B4-BE49-F238E27FC236}">
                  <a16:creationId xmlns:a16="http://schemas.microsoft.com/office/drawing/2014/main" id="{5D92E347-3372-F95C-3FC8-D77681E01B8D}"/>
                </a:ext>
              </a:extLst>
            </p:cNvPr>
            <p:cNvGrpSpPr/>
            <p:nvPr/>
          </p:nvGrpSpPr>
          <p:grpSpPr>
            <a:xfrm>
              <a:off x="965200" y="3429000"/>
              <a:ext cx="1511300" cy="2123996"/>
              <a:chOff x="2013347" y="1776810"/>
              <a:chExt cx="2306524" cy="3241614"/>
            </a:xfrm>
            <a:solidFill>
              <a:schemeClr val="accent4"/>
            </a:solidFill>
          </p:grpSpPr>
          <p:grpSp>
            <p:nvGrpSpPr>
              <p:cNvPr id="6" name="Group 5">
                <a:extLst>
                  <a:ext uri="{FF2B5EF4-FFF2-40B4-BE49-F238E27FC236}">
                    <a16:creationId xmlns:a16="http://schemas.microsoft.com/office/drawing/2014/main" id="{F8DC17DE-76A6-21C2-C55F-790062C87271}"/>
                  </a:ext>
                </a:extLst>
              </p:cNvPr>
              <p:cNvGrpSpPr/>
              <p:nvPr/>
            </p:nvGrpSpPr>
            <p:grpSpPr>
              <a:xfrm>
                <a:off x="3594022" y="3229471"/>
                <a:ext cx="725849" cy="1788952"/>
                <a:chOff x="1047750" y="1929282"/>
                <a:chExt cx="679484" cy="1674679"/>
              </a:xfrm>
              <a:grpFill/>
            </p:grpSpPr>
            <p:sp>
              <p:nvSpPr>
                <p:cNvPr id="12" name="Round Same Side Corner Rectangle 46">
                  <a:extLst>
                    <a:ext uri="{FF2B5EF4-FFF2-40B4-BE49-F238E27FC236}">
                      <a16:creationId xmlns:a16="http://schemas.microsoft.com/office/drawing/2014/main" id="{529365A1-6FE2-7CBE-B001-23DA9E12EA97}"/>
                    </a:ext>
                  </a:extLst>
                </p:cNvPr>
                <p:cNvSpPr/>
                <p:nvPr/>
              </p:nvSpPr>
              <p:spPr>
                <a:xfrm>
                  <a:off x="1052733" y="2725467"/>
                  <a:ext cx="671847" cy="8784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47294BF6-51E9-50DC-9D45-63F7299179E5}"/>
                    </a:ext>
                  </a:extLst>
                </p:cNvPr>
                <p:cNvSpPr/>
                <p:nvPr/>
              </p:nvSpPr>
              <p:spPr>
                <a:xfrm>
                  <a:off x="1047750" y="1929282"/>
                  <a:ext cx="679484" cy="6794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C5A73CD9-AB59-9CAD-A14B-309EEC3095C1}"/>
                  </a:ext>
                </a:extLst>
              </p:cNvPr>
              <p:cNvGrpSpPr/>
              <p:nvPr/>
            </p:nvGrpSpPr>
            <p:grpSpPr>
              <a:xfrm>
                <a:off x="2013347" y="1776810"/>
                <a:ext cx="888336" cy="3241614"/>
                <a:chOff x="1082512" y="1656618"/>
                <a:chExt cx="888336" cy="3241614"/>
              </a:xfrm>
              <a:grpFill/>
            </p:grpSpPr>
            <p:sp>
              <p:nvSpPr>
                <p:cNvPr id="10" name="Oval 9">
                  <a:extLst>
                    <a:ext uri="{FF2B5EF4-FFF2-40B4-BE49-F238E27FC236}">
                      <a16:creationId xmlns:a16="http://schemas.microsoft.com/office/drawing/2014/main" id="{D5B502CF-6B41-03E4-9703-849C1F899FC4}"/>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sp>
              <p:nvSpPr>
                <p:cNvPr id="11" name="Round Same Side Corner Rectangle 46">
                  <a:extLst>
                    <a:ext uri="{FF2B5EF4-FFF2-40B4-BE49-F238E27FC236}">
                      <a16:creationId xmlns:a16="http://schemas.microsoft.com/office/drawing/2014/main" id="{B8DFADD7-6225-9F18-F833-E23BA273DABE}"/>
                    </a:ext>
                  </a:extLst>
                </p:cNvPr>
                <p:cNvSpPr/>
                <p:nvPr/>
              </p:nvSpPr>
              <p:spPr>
                <a:xfrm>
                  <a:off x="1089026" y="2708811"/>
                  <a:ext cx="878351" cy="218942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14" name="Speech Bubble: Rectangle with Corners Rounded 13">
              <a:extLst>
                <a:ext uri="{FF2B5EF4-FFF2-40B4-BE49-F238E27FC236}">
                  <a16:creationId xmlns:a16="http://schemas.microsoft.com/office/drawing/2014/main" id="{8AFFF5EF-FC19-BF56-2E76-D4CF590144C7}"/>
                </a:ext>
              </a:extLst>
            </p:cNvPr>
            <p:cNvSpPr/>
            <p:nvPr/>
          </p:nvSpPr>
          <p:spPr>
            <a:xfrm>
              <a:off x="863600" y="2685991"/>
              <a:ext cx="602820" cy="379154"/>
            </a:xfrm>
            <a:prstGeom prst="wedgeRoundRectCallout">
              <a:avLst>
                <a:gd name="adj1" fmla="val -8305"/>
                <a:gd name="adj2" fmla="val 78562"/>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BE" sz="2400" dirty="0">
                <a:solidFill>
                  <a:schemeClr val="tx1"/>
                </a:solidFill>
                <a:latin typeface="Arial" panose="020B0604020202020204" pitchFamily="34" charset="0"/>
                <a:cs typeface="Arial" panose="020B0604020202020204" pitchFamily="34" charset="0"/>
              </a:endParaRPr>
            </a:p>
          </p:txBody>
        </p:sp>
        <p:sp>
          <p:nvSpPr>
            <p:cNvPr id="15" name="Speech Bubble: Rectangle with Corners Rounded 14">
              <a:extLst>
                <a:ext uri="{FF2B5EF4-FFF2-40B4-BE49-F238E27FC236}">
                  <a16:creationId xmlns:a16="http://schemas.microsoft.com/office/drawing/2014/main" id="{957B3C02-36D2-42EF-46D4-1D7B1947337E}"/>
                </a:ext>
              </a:extLst>
            </p:cNvPr>
            <p:cNvSpPr/>
            <p:nvPr/>
          </p:nvSpPr>
          <p:spPr>
            <a:xfrm>
              <a:off x="1937291" y="3672750"/>
              <a:ext cx="602820" cy="379154"/>
            </a:xfrm>
            <a:prstGeom prst="wedgeRoundRectCallout">
              <a:avLst>
                <a:gd name="adj1" fmla="val 19083"/>
                <a:gd name="adj2" fmla="val 81912"/>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BE" sz="2400" dirty="0">
                <a:solidFill>
                  <a:schemeClr val="tx1"/>
                </a:solidFill>
                <a:latin typeface="Arial" panose="020B0604020202020204" pitchFamily="34" charset="0"/>
                <a:cs typeface="Arial" panose="020B0604020202020204" pitchFamily="34" charset="0"/>
              </a:endParaRPr>
            </a:p>
          </p:txBody>
        </p:sp>
      </p:grpSp>
      <p:sp>
        <p:nvSpPr>
          <p:cNvPr id="19" name="Isosceles Triangle 18">
            <a:extLst>
              <a:ext uri="{FF2B5EF4-FFF2-40B4-BE49-F238E27FC236}">
                <a16:creationId xmlns:a16="http://schemas.microsoft.com/office/drawing/2014/main" id="{A5C224C5-5BBF-300D-F165-660C7A3FBD73}"/>
              </a:ext>
            </a:extLst>
          </p:cNvPr>
          <p:cNvSpPr/>
          <p:nvPr/>
        </p:nvSpPr>
        <p:spPr>
          <a:xfrm rot="5400000">
            <a:off x="3411200" y="2863300"/>
            <a:ext cx="2383462" cy="379154"/>
          </a:xfrm>
          <a:prstGeom prst="triangl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83842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80635-D27B-8B01-4B26-979110C77C3C}"/>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Sujets et questions du retour d'information</a:t>
            </a:r>
            <a:endParaRPr lang="en-BE" dirty="0">
              <a:latin typeface="Arial" panose="020B0604020202020204" pitchFamily="34" charset="0"/>
              <a:cs typeface="Arial" panose="020B0604020202020204" pitchFamily="34" charset="0"/>
            </a:endParaRPr>
          </a:p>
        </p:txBody>
      </p:sp>
      <p:grpSp>
        <p:nvGrpSpPr>
          <p:cNvPr id="26" name="Group 25">
            <a:extLst>
              <a:ext uri="{FF2B5EF4-FFF2-40B4-BE49-F238E27FC236}">
                <a16:creationId xmlns:a16="http://schemas.microsoft.com/office/drawing/2014/main" id="{17729794-094D-656E-4920-F9A8D5E56135}"/>
              </a:ext>
            </a:extLst>
          </p:cNvPr>
          <p:cNvGrpSpPr/>
          <p:nvPr/>
        </p:nvGrpSpPr>
        <p:grpSpPr>
          <a:xfrm>
            <a:off x="7571965" y="4145154"/>
            <a:ext cx="576443" cy="1420719"/>
            <a:chOff x="1047750" y="1929282"/>
            <a:chExt cx="679484" cy="1674679"/>
          </a:xfrm>
          <a:solidFill>
            <a:schemeClr val="accent4"/>
          </a:solidFill>
        </p:grpSpPr>
        <p:sp>
          <p:nvSpPr>
            <p:cNvPr id="30" name="Round Same Side Corner Rectangle 46">
              <a:extLst>
                <a:ext uri="{FF2B5EF4-FFF2-40B4-BE49-F238E27FC236}">
                  <a16:creationId xmlns:a16="http://schemas.microsoft.com/office/drawing/2014/main" id="{11ECA8D8-0CF7-0854-DE40-082536409ECB}"/>
                </a:ext>
              </a:extLst>
            </p:cNvPr>
            <p:cNvSpPr/>
            <p:nvPr/>
          </p:nvSpPr>
          <p:spPr>
            <a:xfrm>
              <a:off x="1052733" y="2725467"/>
              <a:ext cx="671847" cy="8784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EF0C80A8-0BCE-FD4F-B881-E4E1BACAF400}"/>
                </a:ext>
              </a:extLst>
            </p:cNvPr>
            <p:cNvSpPr/>
            <p:nvPr/>
          </p:nvSpPr>
          <p:spPr>
            <a:xfrm>
              <a:off x="1047750" y="1929282"/>
              <a:ext cx="679484" cy="6794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7" name="Group 26">
            <a:extLst>
              <a:ext uri="{FF2B5EF4-FFF2-40B4-BE49-F238E27FC236}">
                <a16:creationId xmlns:a16="http://schemas.microsoft.com/office/drawing/2014/main" id="{A9071281-437F-B2F8-7DC0-C0FEB27CA9D6}"/>
              </a:ext>
            </a:extLst>
          </p:cNvPr>
          <p:cNvGrpSpPr/>
          <p:nvPr/>
        </p:nvGrpSpPr>
        <p:grpSpPr>
          <a:xfrm>
            <a:off x="6316650" y="3113630"/>
            <a:ext cx="705484" cy="2452243"/>
            <a:chOff x="1082512" y="1656618"/>
            <a:chExt cx="888336" cy="3087834"/>
          </a:xfrm>
          <a:solidFill>
            <a:schemeClr val="accent4"/>
          </a:solidFill>
        </p:grpSpPr>
        <p:sp>
          <p:nvSpPr>
            <p:cNvPr id="28" name="Oval 27">
              <a:extLst>
                <a:ext uri="{FF2B5EF4-FFF2-40B4-BE49-F238E27FC236}">
                  <a16:creationId xmlns:a16="http://schemas.microsoft.com/office/drawing/2014/main" id="{1689828A-4CB6-71C9-9777-E953225CBC6E}"/>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sp>
          <p:nvSpPr>
            <p:cNvPr id="29" name="Round Same Side Corner Rectangle 46">
              <a:extLst>
                <a:ext uri="{FF2B5EF4-FFF2-40B4-BE49-F238E27FC236}">
                  <a16:creationId xmlns:a16="http://schemas.microsoft.com/office/drawing/2014/main" id="{7B7589ED-6F00-575E-2846-1D70FC6D1217}"/>
                </a:ext>
              </a:extLst>
            </p:cNvPr>
            <p:cNvSpPr/>
            <p:nvPr/>
          </p:nvSpPr>
          <p:spPr>
            <a:xfrm>
              <a:off x="1089026" y="2708811"/>
              <a:ext cx="878351" cy="20356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24" name="Speech Bubble: Rectangle with Corners Rounded 23">
            <a:extLst>
              <a:ext uri="{FF2B5EF4-FFF2-40B4-BE49-F238E27FC236}">
                <a16:creationId xmlns:a16="http://schemas.microsoft.com/office/drawing/2014/main" id="{E5AA5640-14D3-393D-2106-25278E7ED19F}"/>
              </a:ext>
            </a:extLst>
          </p:cNvPr>
          <p:cNvSpPr/>
          <p:nvPr/>
        </p:nvSpPr>
        <p:spPr>
          <a:xfrm>
            <a:off x="6193507" y="2213073"/>
            <a:ext cx="730643" cy="459550"/>
          </a:xfrm>
          <a:prstGeom prst="wedgeRoundRectCallout">
            <a:avLst>
              <a:gd name="adj1" fmla="val -8305"/>
              <a:gd name="adj2" fmla="val 78562"/>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BE" sz="2400" dirty="0">
              <a:solidFill>
                <a:schemeClr val="tx1"/>
              </a:solidFill>
              <a:latin typeface="Arial" panose="020B0604020202020204" pitchFamily="34" charset="0"/>
              <a:cs typeface="Arial" panose="020B0604020202020204" pitchFamily="34" charset="0"/>
            </a:endParaRPr>
          </a:p>
        </p:txBody>
      </p:sp>
      <p:sp>
        <p:nvSpPr>
          <p:cNvPr id="25" name="Speech Bubble: Rectangle with Corners Rounded 24">
            <a:extLst>
              <a:ext uri="{FF2B5EF4-FFF2-40B4-BE49-F238E27FC236}">
                <a16:creationId xmlns:a16="http://schemas.microsoft.com/office/drawing/2014/main" id="{52AD4412-F846-60CB-6E47-D1072BC305B0}"/>
              </a:ext>
            </a:extLst>
          </p:cNvPr>
          <p:cNvSpPr/>
          <p:nvPr/>
        </p:nvSpPr>
        <p:spPr>
          <a:xfrm>
            <a:off x="7494864" y="3286939"/>
            <a:ext cx="730643" cy="459550"/>
          </a:xfrm>
          <a:prstGeom prst="wedgeRoundRectCallout">
            <a:avLst>
              <a:gd name="adj1" fmla="val 19083"/>
              <a:gd name="adj2" fmla="val 81912"/>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BE" sz="2400" dirty="0">
              <a:solidFill>
                <a:schemeClr val="tx1"/>
              </a:solidFill>
              <a:latin typeface="Arial" panose="020B0604020202020204" pitchFamily="34" charset="0"/>
              <a:cs typeface="Arial" panose="020B0604020202020204" pitchFamily="34" charset="0"/>
            </a:endParaRPr>
          </a:p>
        </p:txBody>
      </p:sp>
      <p:grpSp>
        <p:nvGrpSpPr>
          <p:cNvPr id="43" name="Group 42">
            <a:extLst>
              <a:ext uri="{FF2B5EF4-FFF2-40B4-BE49-F238E27FC236}">
                <a16:creationId xmlns:a16="http://schemas.microsoft.com/office/drawing/2014/main" id="{A178B0DC-3707-44DA-750B-F4DA22147D86}"/>
              </a:ext>
            </a:extLst>
          </p:cNvPr>
          <p:cNvGrpSpPr/>
          <p:nvPr/>
        </p:nvGrpSpPr>
        <p:grpSpPr>
          <a:xfrm flipH="1">
            <a:off x="3991338" y="3286939"/>
            <a:ext cx="1175399" cy="2310366"/>
            <a:chOff x="5157952" y="1330093"/>
            <a:chExt cx="556221" cy="1090296"/>
          </a:xfrm>
          <a:solidFill>
            <a:schemeClr val="accent4"/>
          </a:solidFill>
        </p:grpSpPr>
        <p:grpSp>
          <p:nvGrpSpPr>
            <p:cNvPr id="44" name="Group 43">
              <a:extLst>
                <a:ext uri="{FF2B5EF4-FFF2-40B4-BE49-F238E27FC236}">
                  <a16:creationId xmlns:a16="http://schemas.microsoft.com/office/drawing/2014/main" id="{6F522E01-3370-56E4-EC71-C75DB82A2BCB}"/>
                </a:ext>
              </a:extLst>
            </p:cNvPr>
            <p:cNvGrpSpPr/>
            <p:nvPr/>
          </p:nvGrpSpPr>
          <p:grpSpPr>
            <a:xfrm>
              <a:off x="5157952" y="1808115"/>
              <a:ext cx="241654" cy="277569"/>
              <a:chOff x="2968390" y="1782471"/>
              <a:chExt cx="241654" cy="277569"/>
            </a:xfrm>
            <a:grpFill/>
          </p:grpSpPr>
          <p:sp>
            <p:nvSpPr>
              <p:cNvPr id="52" name="Round Same Side Corner Rectangle 25">
                <a:extLst>
                  <a:ext uri="{FF2B5EF4-FFF2-40B4-BE49-F238E27FC236}">
                    <a16:creationId xmlns:a16="http://schemas.microsoft.com/office/drawing/2014/main" id="{1A58443D-0C40-65AF-A18D-9B7ECBB7E3E3}"/>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3" name="Round Same Side Corner Rectangle 26">
                <a:extLst>
                  <a:ext uri="{FF2B5EF4-FFF2-40B4-BE49-F238E27FC236}">
                    <a16:creationId xmlns:a16="http://schemas.microsoft.com/office/drawing/2014/main" id="{D049F9D3-69F7-DF02-6414-8AC6E6AB118D}"/>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8" name="Group 47">
              <a:extLst>
                <a:ext uri="{FF2B5EF4-FFF2-40B4-BE49-F238E27FC236}">
                  <a16:creationId xmlns:a16="http://schemas.microsoft.com/office/drawing/2014/main" id="{69052D6B-2141-014D-0BE4-5044751045F5}"/>
                </a:ext>
              </a:extLst>
            </p:cNvPr>
            <p:cNvGrpSpPr/>
            <p:nvPr/>
          </p:nvGrpSpPr>
          <p:grpSpPr>
            <a:xfrm>
              <a:off x="5274909" y="1330093"/>
              <a:ext cx="439264" cy="1090296"/>
              <a:chOff x="4152776" y="1302447"/>
              <a:chExt cx="365595" cy="907443"/>
            </a:xfrm>
            <a:grpFill/>
          </p:grpSpPr>
          <p:sp>
            <p:nvSpPr>
              <p:cNvPr id="49" name="Flowchart: Manual Operation 48">
                <a:extLst>
                  <a:ext uri="{FF2B5EF4-FFF2-40B4-BE49-F238E27FC236}">
                    <a16:creationId xmlns:a16="http://schemas.microsoft.com/office/drawing/2014/main" id="{88473570-B160-C644-9A60-BCB795A43BDF}"/>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Round Same Side Corner Rectangle 23">
                <a:extLst>
                  <a:ext uri="{FF2B5EF4-FFF2-40B4-BE49-F238E27FC236}">
                    <a16:creationId xmlns:a16="http://schemas.microsoft.com/office/drawing/2014/main" id="{75B1B1E5-6A2F-C984-9787-7482B9BC2097}"/>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1" name="Oval 50">
                <a:extLst>
                  <a:ext uri="{FF2B5EF4-FFF2-40B4-BE49-F238E27FC236}">
                    <a16:creationId xmlns:a16="http://schemas.microsoft.com/office/drawing/2014/main" id="{3D023100-EF0F-54A0-1310-05EA35567FCC}"/>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
        <p:nvSpPr>
          <p:cNvPr id="54" name="Speech Bubble: Rectangle with Corners Rounded 53">
            <a:extLst>
              <a:ext uri="{FF2B5EF4-FFF2-40B4-BE49-F238E27FC236}">
                <a16:creationId xmlns:a16="http://schemas.microsoft.com/office/drawing/2014/main" id="{265FA2C0-EA42-BB06-86C2-DFFB22593695}"/>
              </a:ext>
            </a:extLst>
          </p:cNvPr>
          <p:cNvSpPr/>
          <p:nvPr/>
        </p:nvSpPr>
        <p:spPr>
          <a:xfrm>
            <a:off x="4407586" y="2428980"/>
            <a:ext cx="730643" cy="459550"/>
          </a:xfrm>
          <a:prstGeom prst="wedgeRoundRectCallout">
            <a:avLst>
              <a:gd name="adj1" fmla="val 19083"/>
              <a:gd name="adj2" fmla="val 81912"/>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CA" sz="2400" b="1" dirty="0">
                <a:solidFill>
                  <a:schemeClr val="bg1"/>
                </a:solidFill>
                <a:latin typeface="Arial" panose="020B0604020202020204" pitchFamily="34" charset="0"/>
                <a:cs typeface="Arial" panose="020B0604020202020204" pitchFamily="34" charset="0"/>
              </a:rPr>
              <a:t>?</a:t>
            </a:r>
            <a:endParaRPr lang="en-BE" sz="2400" b="1" dirty="0">
              <a:solidFill>
                <a:schemeClr val="bg1"/>
              </a:solidFill>
              <a:latin typeface="Arial" panose="020B0604020202020204" pitchFamily="34" charset="0"/>
              <a:cs typeface="Arial" panose="020B0604020202020204" pitchFamily="34" charset="0"/>
            </a:endParaRPr>
          </a:p>
        </p:txBody>
      </p:sp>
      <p:sp>
        <p:nvSpPr>
          <p:cNvPr id="55" name="Speech Bubble: Rectangle with Corners Rounded 54">
            <a:extLst>
              <a:ext uri="{FF2B5EF4-FFF2-40B4-BE49-F238E27FC236}">
                <a16:creationId xmlns:a16="http://schemas.microsoft.com/office/drawing/2014/main" id="{9612D849-A772-6A45-831E-28BA093ECA38}"/>
              </a:ext>
            </a:extLst>
          </p:cNvPr>
          <p:cNvSpPr/>
          <p:nvPr/>
        </p:nvSpPr>
        <p:spPr>
          <a:xfrm>
            <a:off x="3509355" y="2583503"/>
            <a:ext cx="730643" cy="459550"/>
          </a:xfrm>
          <a:prstGeom prst="wedgeRoundRectCallout">
            <a:avLst>
              <a:gd name="adj1" fmla="val -3514"/>
              <a:gd name="adj2" fmla="val 73621"/>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CA" sz="2400" b="1" dirty="0">
                <a:solidFill>
                  <a:schemeClr val="bg1"/>
                </a:solidFill>
                <a:latin typeface="Arial" panose="020B0604020202020204" pitchFamily="34" charset="0"/>
                <a:cs typeface="Arial" panose="020B0604020202020204" pitchFamily="34" charset="0"/>
              </a:rPr>
              <a:t>?</a:t>
            </a:r>
            <a:endParaRPr lang="en-BE" sz="2400" b="1" dirty="0">
              <a:solidFill>
                <a:schemeClr val="bg1"/>
              </a:solidFill>
              <a:latin typeface="Arial" panose="020B0604020202020204" pitchFamily="34" charset="0"/>
              <a:cs typeface="Arial" panose="020B0604020202020204" pitchFamily="34" charset="0"/>
            </a:endParaRPr>
          </a:p>
        </p:txBody>
      </p:sp>
      <p:sp>
        <p:nvSpPr>
          <p:cNvPr id="56" name="Speech Bubble: Rectangle with Corners Rounded 55">
            <a:extLst>
              <a:ext uri="{FF2B5EF4-FFF2-40B4-BE49-F238E27FC236}">
                <a16:creationId xmlns:a16="http://schemas.microsoft.com/office/drawing/2014/main" id="{30C4CFF5-7FD4-DD2F-687A-9592D29471DF}"/>
              </a:ext>
            </a:extLst>
          </p:cNvPr>
          <p:cNvSpPr/>
          <p:nvPr/>
        </p:nvSpPr>
        <p:spPr>
          <a:xfrm>
            <a:off x="3864380" y="1847487"/>
            <a:ext cx="730643" cy="459550"/>
          </a:xfrm>
          <a:prstGeom prst="wedgeRoundRectCallout">
            <a:avLst>
              <a:gd name="adj1" fmla="val -3514"/>
              <a:gd name="adj2" fmla="val 73621"/>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CA" sz="2400" b="1" dirty="0">
                <a:solidFill>
                  <a:schemeClr val="bg1"/>
                </a:solidFill>
                <a:latin typeface="Arial" panose="020B0604020202020204" pitchFamily="34" charset="0"/>
                <a:cs typeface="Arial" panose="020B0604020202020204" pitchFamily="34" charset="0"/>
              </a:rPr>
              <a:t>?</a:t>
            </a:r>
            <a:endParaRPr lang="en-BE" sz="2400" b="1" dirty="0">
              <a:solidFill>
                <a:schemeClr val="bg1"/>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3AD8E910-6348-3537-BBA2-4DE98D3AEF02}"/>
              </a:ext>
            </a:extLst>
          </p:cNvPr>
          <p:cNvGrpSpPr/>
          <p:nvPr/>
        </p:nvGrpSpPr>
        <p:grpSpPr>
          <a:xfrm>
            <a:off x="10288771" y="303551"/>
            <a:ext cx="1587872" cy="1368854"/>
            <a:chOff x="10288771" y="303551"/>
            <a:chExt cx="1587872" cy="1368854"/>
          </a:xfrm>
        </p:grpSpPr>
        <p:sp>
          <p:nvSpPr>
            <p:cNvPr id="4" name="Google Shape;501;p15">
              <a:extLst>
                <a:ext uri="{FF2B5EF4-FFF2-40B4-BE49-F238E27FC236}">
                  <a16:creationId xmlns:a16="http://schemas.microsoft.com/office/drawing/2014/main" id="{A430ACB4-EFE6-E32B-212C-89842A1F5AB5}"/>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5" name="Google Shape;502;p15">
              <a:extLst>
                <a:ext uri="{FF2B5EF4-FFF2-40B4-BE49-F238E27FC236}">
                  <a16:creationId xmlns:a16="http://schemas.microsoft.com/office/drawing/2014/main" id="{D33CE372-9CA3-F243-28A1-D63A60C79DC5}"/>
                </a:ext>
              </a:extLst>
            </p:cNvPr>
            <p:cNvGrpSpPr/>
            <p:nvPr/>
          </p:nvGrpSpPr>
          <p:grpSpPr>
            <a:xfrm>
              <a:off x="10681558" y="728782"/>
              <a:ext cx="562136" cy="634675"/>
              <a:chOff x="760175" y="830142"/>
              <a:chExt cx="867619" cy="979579"/>
            </a:xfrm>
          </p:grpSpPr>
          <p:sp>
            <p:nvSpPr>
              <p:cNvPr id="9" name="Google Shape;503;p15">
                <a:extLst>
                  <a:ext uri="{FF2B5EF4-FFF2-40B4-BE49-F238E27FC236}">
                    <a16:creationId xmlns:a16="http://schemas.microsoft.com/office/drawing/2014/main" id="{6BF38CEE-E400-998B-67E4-79D57E8904B2}"/>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194</a:t>
                </a:r>
                <a:endParaRPr dirty="0">
                  <a:latin typeface="Arial" panose="020B0604020202020204" pitchFamily="34" charset="0"/>
                  <a:cs typeface="Arial" panose="020B0604020202020204" pitchFamily="34" charset="0"/>
                </a:endParaRPr>
              </a:p>
            </p:txBody>
          </p:sp>
          <p:sp>
            <p:nvSpPr>
              <p:cNvPr id="10" name="Google Shape;504;p15">
                <a:extLst>
                  <a:ext uri="{FF2B5EF4-FFF2-40B4-BE49-F238E27FC236}">
                    <a16:creationId xmlns:a16="http://schemas.microsoft.com/office/drawing/2014/main" id="{6C6B16EE-21A7-E590-A211-0A83ADD815F3}"/>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6" name="Google Shape;505;p15">
              <a:extLst>
                <a:ext uri="{FF2B5EF4-FFF2-40B4-BE49-F238E27FC236}">
                  <a16:creationId xmlns:a16="http://schemas.microsoft.com/office/drawing/2014/main" id="{EC203E06-161C-A074-9FC1-212078289D7E}"/>
                </a:ext>
              </a:extLst>
            </p:cNvPr>
            <p:cNvGrpSpPr/>
            <p:nvPr/>
          </p:nvGrpSpPr>
          <p:grpSpPr>
            <a:xfrm>
              <a:off x="11353800" y="728782"/>
              <a:ext cx="182192" cy="634674"/>
              <a:chOff x="2121762" y="2323619"/>
              <a:chExt cx="200378" cy="825210"/>
            </a:xfrm>
          </p:grpSpPr>
          <p:sp>
            <p:nvSpPr>
              <p:cNvPr id="7" name="Google Shape;506;p15">
                <a:extLst>
                  <a:ext uri="{FF2B5EF4-FFF2-40B4-BE49-F238E27FC236}">
                    <a16:creationId xmlns:a16="http://schemas.microsoft.com/office/drawing/2014/main" id="{573FB37A-89E8-E408-B712-62678A777DFA}"/>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8" name="Google Shape;507;p15">
                <a:extLst>
                  <a:ext uri="{FF2B5EF4-FFF2-40B4-BE49-F238E27FC236}">
                    <a16:creationId xmlns:a16="http://schemas.microsoft.com/office/drawing/2014/main" id="{E298E0DB-E4EB-F775-7EF1-6F590AF51311}"/>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35656147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F87AE-2125-1495-8539-CEB5A7840C2B}"/>
              </a:ext>
            </a:extLst>
          </p:cNvPr>
          <p:cNvSpPr>
            <a:spLocks noGrp="1"/>
          </p:cNvSpPr>
          <p:nvPr>
            <p:ph type="title"/>
          </p:nvPr>
        </p:nvSpPr>
        <p:spPr>
          <a:xfrm>
            <a:off x="308084" y="180547"/>
            <a:ext cx="10515600" cy="868968"/>
          </a:xfrm>
        </p:spPr>
        <p:txBody>
          <a:bodyPr/>
          <a:lstStyle/>
          <a:p>
            <a:r>
              <a:rPr lang="en-GB" dirty="0"/>
              <a:t>Examen des </a:t>
            </a:r>
            <a:r>
              <a:rPr lang="en-GB" dirty="0" err="1"/>
              <a:t>formulaires</a:t>
            </a:r>
            <a:r>
              <a:rPr lang="en-GB" dirty="0"/>
              <a:t> de retour </a:t>
            </a:r>
            <a:r>
              <a:rPr lang="en-GB" dirty="0" err="1"/>
              <a:t>d'information</a:t>
            </a:r>
            <a:endParaRPr lang="en-BE" dirty="0"/>
          </a:p>
        </p:txBody>
      </p:sp>
      <p:grpSp>
        <p:nvGrpSpPr>
          <p:cNvPr id="3" name="Google Shape;634;p25">
            <a:extLst>
              <a:ext uri="{FF2B5EF4-FFF2-40B4-BE49-F238E27FC236}">
                <a16:creationId xmlns:a16="http://schemas.microsoft.com/office/drawing/2014/main" id="{F15DF7EA-603E-A88B-8A47-6AC8AB00B5C2}"/>
              </a:ext>
            </a:extLst>
          </p:cNvPr>
          <p:cNvGrpSpPr/>
          <p:nvPr/>
        </p:nvGrpSpPr>
        <p:grpSpPr>
          <a:xfrm>
            <a:off x="4332409" y="2222720"/>
            <a:ext cx="3527181" cy="3289080"/>
            <a:chOff x="1574957" y="2192954"/>
            <a:chExt cx="2894383" cy="2588416"/>
          </a:xfrm>
        </p:grpSpPr>
        <p:grpSp>
          <p:nvGrpSpPr>
            <p:cNvPr id="4" name="Google Shape;635;p25">
              <a:extLst>
                <a:ext uri="{FF2B5EF4-FFF2-40B4-BE49-F238E27FC236}">
                  <a16:creationId xmlns:a16="http://schemas.microsoft.com/office/drawing/2014/main" id="{ECE4482E-91AD-F0EB-40F1-C66156EB6EDA}"/>
                </a:ext>
              </a:extLst>
            </p:cNvPr>
            <p:cNvGrpSpPr/>
            <p:nvPr/>
          </p:nvGrpSpPr>
          <p:grpSpPr>
            <a:xfrm>
              <a:off x="1574957" y="2192954"/>
              <a:ext cx="2894383" cy="2588416"/>
              <a:chOff x="1330362" y="2812046"/>
              <a:chExt cx="2205152" cy="1972046"/>
            </a:xfrm>
          </p:grpSpPr>
          <p:sp>
            <p:nvSpPr>
              <p:cNvPr id="8" name="Google Shape;636;p25">
                <a:extLst>
                  <a:ext uri="{FF2B5EF4-FFF2-40B4-BE49-F238E27FC236}">
                    <a16:creationId xmlns:a16="http://schemas.microsoft.com/office/drawing/2014/main" id="{486F9458-D77F-B678-3C0A-0DBE638AF00F}"/>
                  </a:ext>
                </a:extLst>
              </p:cNvPr>
              <p:cNvSpPr/>
              <p:nvPr/>
            </p:nvSpPr>
            <p:spPr>
              <a:xfrm rot="-621676">
                <a:off x="1459832" y="2999874"/>
                <a:ext cx="1283368" cy="1556084"/>
              </a:xfrm>
              <a:prstGeom prst="snip1Rect">
                <a:avLst>
                  <a:gd name="adj" fmla="val 16667"/>
                </a:avLst>
              </a:prstGeom>
              <a:solidFill>
                <a:schemeClr val="accent4"/>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 name="Google Shape;637;p25">
                <a:extLst>
                  <a:ext uri="{FF2B5EF4-FFF2-40B4-BE49-F238E27FC236}">
                    <a16:creationId xmlns:a16="http://schemas.microsoft.com/office/drawing/2014/main" id="{62841D9A-3B24-F928-467A-F85E05C481CA}"/>
                  </a:ext>
                </a:extLst>
              </p:cNvPr>
              <p:cNvSpPr/>
              <p:nvPr/>
            </p:nvSpPr>
            <p:spPr>
              <a:xfrm>
                <a:off x="1871174" y="2812046"/>
                <a:ext cx="1283368" cy="1556084"/>
              </a:xfrm>
              <a:prstGeom prst="snip1Rect">
                <a:avLst>
                  <a:gd name="adj" fmla="val 16667"/>
                </a:avLst>
              </a:prstGeom>
              <a:solidFill>
                <a:schemeClr val="accent4"/>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Google Shape;638;p25">
                <a:extLst>
                  <a:ext uri="{FF2B5EF4-FFF2-40B4-BE49-F238E27FC236}">
                    <a16:creationId xmlns:a16="http://schemas.microsoft.com/office/drawing/2014/main" id="{E105994F-32C0-80A1-A351-B6B61C57BD5C}"/>
                  </a:ext>
                </a:extLst>
              </p:cNvPr>
              <p:cNvSpPr/>
              <p:nvPr/>
            </p:nvSpPr>
            <p:spPr>
              <a:xfrm rot="582585">
                <a:off x="2130116" y="3130929"/>
                <a:ext cx="1283368" cy="1556084"/>
              </a:xfrm>
              <a:prstGeom prst="snip1Rect">
                <a:avLst>
                  <a:gd name="adj" fmla="val 16667"/>
                </a:avLst>
              </a:prstGeom>
              <a:solidFill>
                <a:schemeClr val="accent4"/>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 name="Google Shape;639;p25">
              <a:extLst>
                <a:ext uri="{FF2B5EF4-FFF2-40B4-BE49-F238E27FC236}">
                  <a16:creationId xmlns:a16="http://schemas.microsoft.com/office/drawing/2014/main" id="{E2BFC8F9-4B2B-C464-E526-0326F2FC8BCF}"/>
                </a:ext>
              </a:extLst>
            </p:cNvPr>
            <p:cNvGrpSpPr/>
            <p:nvPr/>
          </p:nvGrpSpPr>
          <p:grpSpPr>
            <a:xfrm rot="619501">
              <a:off x="3224746" y="3087487"/>
              <a:ext cx="506112" cy="1135915"/>
              <a:chOff x="5960196" y="3632825"/>
              <a:chExt cx="324376" cy="728028"/>
            </a:xfrm>
          </p:grpSpPr>
          <p:sp>
            <p:nvSpPr>
              <p:cNvPr id="6" name="Google Shape;640;p25">
                <a:extLst>
                  <a:ext uri="{FF2B5EF4-FFF2-40B4-BE49-F238E27FC236}">
                    <a16:creationId xmlns:a16="http://schemas.microsoft.com/office/drawing/2014/main" id="{68A6117D-9DC5-49D3-29EB-D3EAA23F5E83}"/>
                  </a:ext>
                </a:extLst>
              </p:cNvPr>
              <p:cNvSpPr/>
              <p:nvPr/>
            </p:nvSpPr>
            <p:spPr>
              <a:xfrm>
                <a:off x="5962575" y="4012912"/>
                <a:ext cx="320731" cy="347941"/>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 name="Google Shape;641;p25">
                <a:extLst>
                  <a:ext uri="{FF2B5EF4-FFF2-40B4-BE49-F238E27FC236}">
                    <a16:creationId xmlns:a16="http://schemas.microsoft.com/office/drawing/2014/main" id="{2B379A8A-9CCB-9FE7-FD45-AC8DDEA23A9F}"/>
                  </a:ext>
                </a:extLst>
              </p:cNvPr>
              <p:cNvSpPr/>
              <p:nvPr/>
            </p:nvSpPr>
            <p:spPr>
              <a:xfrm>
                <a:off x="5960196" y="3632825"/>
                <a:ext cx="324376" cy="32437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grpSp>
      <p:grpSp>
        <p:nvGrpSpPr>
          <p:cNvPr id="11" name="Group 10">
            <a:extLst>
              <a:ext uri="{FF2B5EF4-FFF2-40B4-BE49-F238E27FC236}">
                <a16:creationId xmlns:a16="http://schemas.microsoft.com/office/drawing/2014/main" id="{EBD0D09B-9309-BE2D-B25C-86B649B940AB}"/>
              </a:ext>
            </a:extLst>
          </p:cNvPr>
          <p:cNvGrpSpPr/>
          <p:nvPr/>
        </p:nvGrpSpPr>
        <p:grpSpPr>
          <a:xfrm>
            <a:off x="10288771" y="303551"/>
            <a:ext cx="1587872" cy="1368854"/>
            <a:chOff x="10288771" y="303551"/>
            <a:chExt cx="1587872" cy="1368854"/>
          </a:xfrm>
        </p:grpSpPr>
        <p:sp>
          <p:nvSpPr>
            <p:cNvPr id="20" name="Google Shape;501;p15">
              <a:extLst>
                <a:ext uri="{FF2B5EF4-FFF2-40B4-BE49-F238E27FC236}">
                  <a16:creationId xmlns:a16="http://schemas.microsoft.com/office/drawing/2014/main" id="{E39140C9-771E-54A4-15B2-967482C429F8}"/>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21" name="Google Shape;502;p15">
              <a:extLst>
                <a:ext uri="{FF2B5EF4-FFF2-40B4-BE49-F238E27FC236}">
                  <a16:creationId xmlns:a16="http://schemas.microsoft.com/office/drawing/2014/main" id="{3ADC1152-439F-0DF7-6B33-E859949801A3}"/>
                </a:ext>
              </a:extLst>
            </p:cNvPr>
            <p:cNvGrpSpPr/>
            <p:nvPr/>
          </p:nvGrpSpPr>
          <p:grpSpPr>
            <a:xfrm>
              <a:off x="10681558" y="728782"/>
              <a:ext cx="562136" cy="634675"/>
              <a:chOff x="760175" y="830142"/>
              <a:chExt cx="867619" cy="979579"/>
            </a:xfrm>
          </p:grpSpPr>
          <p:sp>
            <p:nvSpPr>
              <p:cNvPr id="25" name="Google Shape;503;p15">
                <a:extLst>
                  <a:ext uri="{FF2B5EF4-FFF2-40B4-BE49-F238E27FC236}">
                    <a16:creationId xmlns:a16="http://schemas.microsoft.com/office/drawing/2014/main" id="{9A3677B6-C716-1E12-4D0B-B11B9059746D}"/>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195-</a:t>
                </a:r>
              </a:p>
              <a:p>
                <a:pPr marL="0" marR="0" lvl="0" indent="0" algn="ctr" rtl="0">
                  <a:spcBef>
                    <a:spcPts val="0"/>
                  </a:spcBef>
                  <a:spcAft>
                    <a:spcPts val="0"/>
                  </a:spcAft>
                  <a:buNone/>
                </a:pPr>
                <a:r>
                  <a:rPr lang="en-GB" sz="1600" b="1" dirty="0">
                    <a:solidFill>
                      <a:schemeClr val="lt1"/>
                    </a:solidFill>
                    <a:latin typeface="Arial" panose="020B0604020202020204" pitchFamily="34" charset="0"/>
                    <a:cs typeface="Arial" panose="020B0604020202020204" pitchFamily="34" charset="0"/>
                    <a:sym typeface="Calibri"/>
                  </a:rPr>
                  <a:t>198</a:t>
                </a:r>
                <a:endParaRPr dirty="0">
                  <a:latin typeface="Arial" panose="020B0604020202020204" pitchFamily="34" charset="0"/>
                  <a:cs typeface="Arial" panose="020B0604020202020204" pitchFamily="34" charset="0"/>
                </a:endParaRPr>
              </a:p>
            </p:txBody>
          </p:sp>
          <p:sp>
            <p:nvSpPr>
              <p:cNvPr id="26" name="Google Shape;504;p15">
                <a:extLst>
                  <a:ext uri="{FF2B5EF4-FFF2-40B4-BE49-F238E27FC236}">
                    <a16:creationId xmlns:a16="http://schemas.microsoft.com/office/drawing/2014/main" id="{FE5161E0-F5AA-20D6-E734-CFCAEF5ED992}"/>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22" name="Google Shape;505;p15">
              <a:extLst>
                <a:ext uri="{FF2B5EF4-FFF2-40B4-BE49-F238E27FC236}">
                  <a16:creationId xmlns:a16="http://schemas.microsoft.com/office/drawing/2014/main" id="{FF209041-9A8A-3CAB-7F16-63589069A31C}"/>
                </a:ext>
              </a:extLst>
            </p:cNvPr>
            <p:cNvGrpSpPr/>
            <p:nvPr/>
          </p:nvGrpSpPr>
          <p:grpSpPr>
            <a:xfrm>
              <a:off x="11353800" y="728782"/>
              <a:ext cx="182192" cy="634674"/>
              <a:chOff x="2121762" y="2323619"/>
              <a:chExt cx="200378" cy="825210"/>
            </a:xfrm>
          </p:grpSpPr>
          <p:sp>
            <p:nvSpPr>
              <p:cNvPr id="23" name="Google Shape;506;p15">
                <a:extLst>
                  <a:ext uri="{FF2B5EF4-FFF2-40B4-BE49-F238E27FC236}">
                    <a16:creationId xmlns:a16="http://schemas.microsoft.com/office/drawing/2014/main" id="{C0410BD1-372B-2CB6-A181-8F6027EE514F}"/>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24" name="Google Shape;507;p15">
                <a:extLst>
                  <a:ext uri="{FF2B5EF4-FFF2-40B4-BE49-F238E27FC236}">
                    <a16:creationId xmlns:a16="http://schemas.microsoft.com/office/drawing/2014/main" id="{E2710195-7B9C-A7D2-51F9-9D43ED1FF4E8}"/>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24563411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2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latin typeface="Arial" panose="020B0604020202020204" pitchFamily="34" charset="0"/>
                <a:cs typeface="Arial" panose="020B0604020202020204" pitchFamily="34" charset="0"/>
                <a:sym typeface="Arial"/>
              </a:rPr>
              <a:t>Points clés de l'apprentissage</a:t>
            </a:r>
            <a:endParaRPr dirty="0">
              <a:latin typeface="Arial" panose="020B0604020202020204" pitchFamily="34" charset="0"/>
              <a:cs typeface="Arial" panose="020B0604020202020204" pitchFamily="34" charset="0"/>
            </a:endParaRPr>
          </a:p>
        </p:txBody>
      </p:sp>
      <p:sp>
        <p:nvSpPr>
          <p:cNvPr id="667" name="Google Shape;667;p28"/>
          <p:cNvSpPr txBox="1"/>
          <p:nvPr/>
        </p:nvSpPr>
        <p:spPr>
          <a:xfrm>
            <a:off x="970982" y="3462339"/>
            <a:ext cx="3661176" cy="2554505"/>
          </a:xfrm>
          <a:prstGeom prst="rect">
            <a:avLst/>
          </a:prstGeom>
          <a:noFill/>
          <a:ln>
            <a:noFill/>
          </a:ln>
        </p:spPr>
        <p:txBody>
          <a:bodyPr spcFirstLastPara="1" wrap="square" lIns="91425" tIns="45700" rIns="91425" bIns="45700" anchor="t" anchorCtr="0">
            <a:spAutoFit/>
          </a:bodyPr>
          <a:lstStyle/>
          <a:p>
            <a:pPr algn="ctr"/>
            <a:r>
              <a:rPr lang="en-GB" sz="2000" dirty="0">
                <a:solidFill>
                  <a:schemeClr val="dk1"/>
                </a:solidFill>
                <a:latin typeface="Arial" panose="020B0604020202020204" pitchFamily="34" charset="0"/>
                <a:cs typeface="Arial" panose="020B0604020202020204" pitchFamily="34" charset="0"/>
              </a:rPr>
              <a:t>Obtenir un retour d'information de la part de l'</a:t>
            </a:r>
            <a:r>
              <a:rPr lang="en-GB" sz="2000" dirty="0">
                <a:solidFill>
                  <a:schemeClr val="dk1"/>
                </a:solidFill>
                <a:latin typeface="Arial" panose="020B0604020202020204" pitchFamily="34" charset="0"/>
                <a:ea typeface="Arial"/>
                <a:cs typeface="Arial" panose="020B0604020202020204" pitchFamily="34" charset="0"/>
                <a:sym typeface="Arial"/>
              </a:rPr>
              <a:t>enfant, du </a:t>
            </a:r>
            <a:r>
              <a:rPr lang="en-GB" sz="2000" dirty="0">
                <a:solidFill>
                  <a:schemeClr val="dk1"/>
                </a:solidFill>
                <a:latin typeface="Arial" panose="020B0604020202020204" pitchFamily="34" charset="0"/>
                <a:cs typeface="Arial" panose="020B0604020202020204" pitchFamily="34" charset="0"/>
              </a:rPr>
              <a:t>parent, de la personne qui s'occupe de lui et/ou de l'adulte de confiance </a:t>
            </a:r>
            <a:r>
              <a:rPr lang="en-GB" sz="2000" dirty="0">
                <a:solidFill>
                  <a:schemeClr val="dk1"/>
                </a:solidFill>
                <a:latin typeface="Arial" panose="020B0604020202020204" pitchFamily="34" charset="0"/>
                <a:ea typeface="Arial"/>
                <a:cs typeface="Arial" panose="020B0604020202020204" pitchFamily="34" charset="0"/>
                <a:sym typeface="Arial"/>
              </a:rPr>
              <a:t>après la clôture du </a:t>
            </a:r>
            <a:r>
              <a:rPr lang="en-GB" sz="2000" dirty="0" err="1">
                <a:solidFill>
                  <a:schemeClr val="dk1"/>
                </a:solidFill>
                <a:latin typeface="Arial" panose="020B0604020202020204" pitchFamily="34" charset="0"/>
                <a:ea typeface="Arial"/>
                <a:cs typeface="Arial" panose="020B0604020202020204" pitchFamily="34" charset="0"/>
                <a:sym typeface="Arial"/>
              </a:rPr>
              <a:t>cas</a:t>
            </a:r>
            <a:r>
              <a:rPr lang="en-GB" sz="2000" dirty="0">
                <a:solidFill>
                  <a:schemeClr val="dk1"/>
                </a:solidFill>
                <a:latin typeface="Arial" panose="020B0604020202020204" pitchFamily="34" charset="0"/>
                <a:ea typeface="Arial"/>
                <a:cs typeface="Arial" panose="020B0604020202020204" pitchFamily="34" charset="0"/>
                <a:sym typeface="Arial"/>
              </a:rPr>
              <a:t> </a:t>
            </a:r>
            <a:r>
              <a:rPr lang="en-GB" sz="2000" dirty="0">
                <a:solidFill>
                  <a:schemeClr val="dk1"/>
                </a:solidFill>
                <a:latin typeface="Arial" panose="020B0604020202020204" pitchFamily="34" charset="0"/>
                <a:cs typeface="Arial" panose="020B0604020202020204" pitchFamily="34" charset="0"/>
              </a:rPr>
              <a:t>est une bonne pratique en matière de gestion des </a:t>
            </a:r>
            <a:r>
              <a:rPr lang="en-GB" sz="2000" dirty="0" err="1">
                <a:solidFill>
                  <a:schemeClr val="dk1"/>
                </a:solidFill>
                <a:latin typeface="Arial" panose="020B0604020202020204" pitchFamily="34" charset="0"/>
                <a:cs typeface="Arial" panose="020B0604020202020204" pitchFamily="34" charset="0"/>
              </a:rPr>
              <a:t>cas</a:t>
            </a:r>
            <a:r>
              <a:rPr lang="en-GB" sz="2000" dirty="0">
                <a:solidFill>
                  <a:schemeClr val="dk1"/>
                </a:solidFill>
                <a:latin typeface="Arial" panose="020B0604020202020204" pitchFamily="34" charset="0"/>
                <a:cs typeface="Arial" panose="020B0604020202020204" pitchFamily="34" charset="0"/>
              </a:rPr>
              <a:t>. </a:t>
            </a:r>
            <a:endParaRPr sz="2000" dirty="0">
              <a:solidFill>
                <a:schemeClr val="dk1"/>
              </a:solidFill>
              <a:latin typeface="Arial" panose="020B0604020202020204" pitchFamily="34" charset="0"/>
              <a:ea typeface="Arial"/>
              <a:cs typeface="Arial" panose="020B0604020202020204" pitchFamily="34" charset="0"/>
              <a:sym typeface="Arial"/>
            </a:endParaRPr>
          </a:p>
        </p:txBody>
      </p:sp>
      <p:sp>
        <p:nvSpPr>
          <p:cNvPr id="669" name="Google Shape;669;p28"/>
          <p:cNvSpPr/>
          <p:nvPr/>
        </p:nvSpPr>
        <p:spPr>
          <a:xfrm>
            <a:off x="2109312" y="2053816"/>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670" name="Google Shape;670;p28"/>
          <p:cNvSpPr/>
          <p:nvPr/>
        </p:nvSpPr>
        <p:spPr>
          <a:xfrm>
            <a:off x="9031126" y="2053816"/>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671" name="Google Shape;671;p28"/>
          <p:cNvSpPr/>
          <p:nvPr/>
        </p:nvSpPr>
        <p:spPr>
          <a:xfrm>
            <a:off x="5659366" y="2053816"/>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672" name="Google Shape;672;p28"/>
          <p:cNvSpPr txBox="1"/>
          <p:nvPr/>
        </p:nvSpPr>
        <p:spPr>
          <a:xfrm>
            <a:off x="4917746" y="3462339"/>
            <a:ext cx="2975052" cy="2554505"/>
          </a:xfrm>
          <a:prstGeom prst="rect">
            <a:avLst/>
          </a:prstGeom>
          <a:noFill/>
          <a:ln>
            <a:noFill/>
          </a:ln>
        </p:spPr>
        <p:txBody>
          <a:bodyPr spcFirstLastPara="1" wrap="square" lIns="91425" tIns="45700" rIns="91425" bIns="45700" anchor="t" anchorCtr="0">
            <a:spAutoFit/>
          </a:bodyPr>
          <a:lstStyle/>
          <a:p>
            <a:pPr algn="ctr"/>
            <a:r>
              <a:rPr lang="en-GB" sz="2000" dirty="0">
                <a:solidFill>
                  <a:schemeClr val="dk1"/>
                </a:solidFill>
                <a:latin typeface="Arial" panose="020B0604020202020204" pitchFamily="34" charset="0"/>
                <a:ea typeface="Arial"/>
                <a:cs typeface="Arial" panose="020B0604020202020204" pitchFamily="34" charset="0"/>
                <a:sym typeface="Arial"/>
              </a:rPr>
              <a:t>Pour permettre un retour d'information ouvert et honnête, il est recommandé que le retour d'information ne soit pas obtenu directement par le </a:t>
            </a:r>
            <a:r>
              <a:rPr lang="en-GB" sz="2000" dirty="0" err="1">
                <a:solidFill>
                  <a:schemeClr val="dk1"/>
                </a:solidFill>
                <a:latin typeface="Arial" panose="020B0604020202020204" pitchFamily="34" charset="0"/>
                <a:ea typeface="Arial"/>
                <a:cs typeface="Arial" panose="020B0604020202020204" pitchFamily="34" charset="0"/>
                <a:sym typeface="Arial"/>
              </a:rPr>
              <a:t>gestionnaire</a:t>
            </a:r>
            <a:r>
              <a:rPr lang="en-GB" sz="2000" dirty="0">
                <a:solidFill>
                  <a:schemeClr val="dk1"/>
                </a:solidFill>
                <a:latin typeface="Arial" panose="020B0604020202020204" pitchFamily="34" charset="0"/>
                <a:ea typeface="Arial"/>
                <a:cs typeface="Arial" panose="020B0604020202020204" pitchFamily="34" charset="0"/>
                <a:sym typeface="Arial"/>
              </a:rPr>
              <a:t> de </a:t>
            </a:r>
            <a:r>
              <a:rPr lang="en-GB" sz="2000" dirty="0" err="1">
                <a:solidFill>
                  <a:schemeClr val="dk1"/>
                </a:solidFill>
                <a:latin typeface="Arial" panose="020B0604020202020204" pitchFamily="34" charset="0"/>
                <a:ea typeface="Arial"/>
                <a:cs typeface="Arial" panose="020B0604020202020204" pitchFamily="34" charset="0"/>
                <a:sym typeface="Arial"/>
              </a:rPr>
              <a:t>cas</a:t>
            </a:r>
            <a:endParaRPr sz="2000" dirty="0">
              <a:solidFill>
                <a:schemeClr val="dk1"/>
              </a:solidFill>
              <a:latin typeface="Arial" panose="020B0604020202020204" pitchFamily="34" charset="0"/>
              <a:ea typeface="Arial"/>
              <a:cs typeface="Arial" panose="020B0604020202020204" pitchFamily="34" charset="0"/>
              <a:sym typeface="Arial"/>
            </a:endParaRPr>
          </a:p>
        </p:txBody>
      </p:sp>
      <p:sp>
        <p:nvSpPr>
          <p:cNvPr id="673" name="Google Shape;673;p28"/>
          <p:cNvSpPr txBox="1"/>
          <p:nvPr/>
        </p:nvSpPr>
        <p:spPr>
          <a:xfrm>
            <a:off x="7892798" y="3462339"/>
            <a:ext cx="3328220" cy="1631175"/>
          </a:xfrm>
          <a:prstGeom prst="rect">
            <a:avLst/>
          </a:prstGeom>
          <a:noFill/>
          <a:ln>
            <a:noFill/>
          </a:ln>
        </p:spPr>
        <p:txBody>
          <a:bodyPr spcFirstLastPara="1" wrap="square" lIns="91425" tIns="45700" rIns="91425" bIns="45700" anchor="t" anchorCtr="0">
            <a:spAutoFit/>
          </a:bodyPr>
          <a:lstStyle/>
          <a:p>
            <a:pPr algn="ctr"/>
            <a:r>
              <a:rPr lang="en-GB" sz="2000">
                <a:solidFill>
                  <a:schemeClr val="dk1"/>
                </a:solidFill>
                <a:latin typeface="Arial" panose="020B0604020202020204" pitchFamily="34" charset="0"/>
                <a:ea typeface="Arial"/>
                <a:cs typeface="Arial" panose="020B0604020202020204" pitchFamily="34" charset="0"/>
                <a:sym typeface="Arial"/>
              </a:rPr>
              <a:t>Le retour </a:t>
            </a:r>
            <a:r>
              <a:rPr lang="en-GB" sz="2000">
                <a:solidFill>
                  <a:schemeClr val="dk1"/>
                </a:solidFill>
                <a:latin typeface="Arial" panose="020B0604020202020204" pitchFamily="34" charset="0"/>
                <a:cs typeface="Arial" panose="020B0604020202020204" pitchFamily="34" charset="0"/>
              </a:rPr>
              <a:t>d</a:t>
            </a:r>
            <a:r>
              <a:rPr lang="en-GB" sz="2000">
                <a:solidFill>
                  <a:schemeClr val="dk1"/>
                </a:solidFill>
                <a:latin typeface="Arial" panose="020B0604020202020204" pitchFamily="34" charset="0"/>
                <a:ea typeface="Arial"/>
                <a:cs typeface="Arial" panose="020B0604020202020204" pitchFamily="34" charset="0"/>
                <a:sym typeface="Arial"/>
              </a:rPr>
              <a:t>'information doit être </a:t>
            </a:r>
            <a:r>
              <a:rPr lang="en-GB" sz="2000" err="1">
                <a:solidFill>
                  <a:schemeClr val="dk1"/>
                </a:solidFill>
                <a:latin typeface="Arial" panose="020B0604020202020204" pitchFamily="34" charset="0"/>
                <a:ea typeface="Arial"/>
                <a:cs typeface="Arial" panose="020B0604020202020204" pitchFamily="34" charset="0"/>
                <a:sym typeface="Arial"/>
              </a:rPr>
              <a:t>utilisé </a:t>
            </a:r>
            <a:r>
              <a:rPr lang="en-GB" sz="2000">
                <a:solidFill>
                  <a:schemeClr val="dk1"/>
                </a:solidFill>
                <a:latin typeface="Arial" panose="020B0604020202020204" pitchFamily="34" charset="0"/>
                <a:ea typeface="Arial"/>
                <a:cs typeface="Arial" panose="020B0604020202020204" pitchFamily="34" charset="0"/>
                <a:sym typeface="Arial"/>
              </a:rPr>
              <a:t>pour évaluer la qualité et renforcer les </a:t>
            </a:r>
            <a:r>
              <a:rPr lang="en-GB" sz="2000">
                <a:solidFill>
                  <a:schemeClr val="dk1"/>
                </a:solidFill>
                <a:latin typeface="Arial" panose="020B0604020202020204" pitchFamily="34" charset="0"/>
                <a:cs typeface="Arial" panose="020B0604020202020204" pitchFamily="34" charset="0"/>
              </a:rPr>
              <a:t>services de </a:t>
            </a:r>
            <a:r>
              <a:rPr lang="en-GB" sz="2000">
                <a:solidFill>
                  <a:schemeClr val="dk1"/>
                </a:solidFill>
                <a:latin typeface="Arial" panose="020B0604020202020204" pitchFamily="34" charset="0"/>
                <a:ea typeface="Arial"/>
                <a:cs typeface="Arial" panose="020B0604020202020204" pitchFamily="34" charset="0"/>
                <a:sym typeface="Arial"/>
              </a:rPr>
              <a:t>gestion de cas.</a:t>
            </a:r>
            <a:endParaRPr sz="2000">
              <a:solidFill>
                <a:schemeClr val="dk1"/>
              </a:solidFill>
              <a:latin typeface="Arial" panose="020B0604020202020204" pitchFamily="34" charset="0"/>
              <a:ea typeface="Arial"/>
              <a:cs typeface="Arial" panose="020B0604020202020204" pitchFamily="34" charset="0"/>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79" name="Google Shape;679;p29"/>
          <p:cNvSpPr txBox="1">
            <a:spLocks noGrp="1"/>
          </p:cNvSpPr>
          <p:nvPr>
            <p:ph type="title"/>
          </p:nvPr>
        </p:nvSpPr>
        <p:spPr/>
        <p:txBody>
          <a:bodyPr/>
          <a:lstStyle/>
          <a:p>
            <a:pPr lvl="0"/>
            <a:r>
              <a:rPr lang="en-GB" sz="2400" dirty="0"/>
              <a:t>SESSION 6</a:t>
            </a:r>
            <a:br>
              <a:rPr lang="en-GB" dirty="0"/>
            </a:br>
            <a:r>
              <a:rPr lang="en-GB" sz="4400" dirty="0"/>
              <a:t> </a:t>
            </a:r>
            <a:br>
              <a:rPr lang="en-GB" dirty="0"/>
            </a:br>
            <a:r>
              <a:rPr lang="en-GB" dirty="0"/>
              <a:t>Clôture du module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r>
              <a:rPr lang="en-CA"/>
              <a:t>Fin du module 11</a:t>
            </a:r>
          </a:p>
        </p:txBody>
      </p:sp>
      <p:sp>
        <p:nvSpPr>
          <p:cNvPr id="16" name="Speech Bubble: Rectangle with Corners Rounded 15">
            <a:extLst>
              <a:ext uri="{FF2B5EF4-FFF2-40B4-BE49-F238E27FC236}">
                <a16:creationId xmlns:a16="http://schemas.microsoft.com/office/drawing/2014/main" id="{E4E6911C-4645-3D9B-6149-FF4BE63BE1A7}"/>
              </a:ext>
            </a:extLst>
          </p:cNvPr>
          <p:cNvSpPr/>
          <p:nvPr/>
        </p:nvSpPr>
        <p:spPr>
          <a:xfrm>
            <a:off x="1384531" y="2419405"/>
            <a:ext cx="2821709" cy="2611120"/>
          </a:xfrm>
          <a:prstGeom prst="wedgeRoundRectCallout">
            <a:avLst>
              <a:gd name="adj1" fmla="val -62814"/>
              <a:gd name="adj2" fmla="val -19017"/>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GB" sz="2400" dirty="0">
                <a:solidFill>
                  <a:schemeClr val="tx1"/>
                </a:solidFill>
                <a:latin typeface="Arial" panose="020B0604020202020204" pitchFamily="34" charset="0"/>
                <a:ea typeface="Calibri" panose="020F0502020204030204" pitchFamily="34" charset="0"/>
                <a:cs typeface="Arial" panose="020B0604020202020204" pitchFamily="34" charset="0"/>
              </a:rPr>
              <a:t>Révision des objectifs d'apprentissage</a:t>
            </a:r>
            <a:endParaRPr lang="en-US" sz="2400" dirty="0">
              <a:solidFill>
                <a:schemeClr val="tx1"/>
              </a:solidFill>
              <a:latin typeface="Arial" panose="020B0604020202020204" pitchFamily="34" charset="0"/>
              <a:ea typeface="Calibri" panose="020F0502020204030204" pitchFamily="34" charset="0"/>
              <a:cs typeface="Arial" panose="020B0604020202020204" pitchFamily="34" charset="0"/>
            </a:endParaRPr>
          </a:p>
        </p:txBody>
      </p:sp>
      <p:sp>
        <p:nvSpPr>
          <p:cNvPr id="17" name="Speech Bubble: Rectangle with Corners Rounded 16">
            <a:extLst>
              <a:ext uri="{FF2B5EF4-FFF2-40B4-BE49-F238E27FC236}">
                <a16:creationId xmlns:a16="http://schemas.microsoft.com/office/drawing/2014/main" id="{BF820C76-7378-2BFC-2394-0CE0AA49695B}"/>
              </a:ext>
            </a:extLst>
          </p:cNvPr>
          <p:cNvSpPr/>
          <p:nvPr/>
        </p:nvSpPr>
        <p:spPr>
          <a:xfrm>
            <a:off x="4828771" y="2419405"/>
            <a:ext cx="2821709" cy="2611120"/>
          </a:xfrm>
          <a:prstGeom prst="wedgeRoundRectCallout">
            <a:avLst>
              <a:gd name="adj1" fmla="val -19246"/>
              <a:gd name="adj2" fmla="val 59595"/>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US" sz="2400" dirty="0">
                <a:solidFill>
                  <a:schemeClr val="tx1"/>
                </a:solidFill>
                <a:latin typeface="Arial" panose="020B0604020202020204" pitchFamily="34" charset="0"/>
                <a:ea typeface="Calibri" panose="020F0502020204030204" pitchFamily="34" charset="0"/>
                <a:cs typeface="Arial" panose="020B0604020202020204" pitchFamily="34" charset="0"/>
              </a:rPr>
              <a:t>Réflexion et retour d'information </a:t>
            </a:r>
          </a:p>
        </p:txBody>
      </p:sp>
      <p:sp>
        <p:nvSpPr>
          <p:cNvPr id="18" name="Speech Bubble: Rectangle with Corners Rounded 17">
            <a:extLst>
              <a:ext uri="{FF2B5EF4-FFF2-40B4-BE49-F238E27FC236}">
                <a16:creationId xmlns:a16="http://schemas.microsoft.com/office/drawing/2014/main" id="{1BFAB509-5D2B-0390-D746-1ECA44E1B630}"/>
              </a:ext>
            </a:extLst>
          </p:cNvPr>
          <p:cNvSpPr/>
          <p:nvPr/>
        </p:nvSpPr>
        <p:spPr>
          <a:xfrm>
            <a:off x="8273011" y="2419405"/>
            <a:ext cx="2821709" cy="2611120"/>
          </a:xfrm>
          <a:prstGeom prst="wedgeRoundRectCallout">
            <a:avLst>
              <a:gd name="adj1" fmla="val 59608"/>
              <a:gd name="adj2" fmla="val -20186"/>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US" sz="2400" dirty="0">
                <a:solidFill>
                  <a:schemeClr val="tx1"/>
                </a:solidFill>
                <a:effectLst/>
                <a:latin typeface="Arial" panose="020B0604020202020204" pitchFamily="34" charset="0"/>
                <a:ea typeface="Calibri" panose="020F0502020204030204" pitchFamily="34" charset="0"/>
                <a:cs typeface="Arial" panose="020B0604020202020204" pitchFamily="34" charset="0"/>
              </a:rPr>
              <a:t>Clôture</a:t>
            </a:r>
          </a:p>
        </p:txBody>
      </p:sp>
      <p:grpSp>
        <p:nvGrpSpPr>
          <p:cNvPr id="3" name="Group 2">
            <a:extLst>
              <a:ext uri="{FF2B5EF4-FFF2-40B4-BE49-F238E27FC236}">
                <a16:creationId xmlns:a16="http://schemas.microsoft.com/office/drawing/2014/main" id="{3BC54CE0-6754-448E-5F3E-C55BD27063E1}"/>
              </a:ext>
            </a:extLst>
          </p:cNvPr>
          <p:cNvGrpSpPr/>
          <p:nvPr/>
        </p:nvGrpSpPr>
        <p:grpSpPr>
          <a:xfrm>
            <a:off x="10288771" y="303551"/>
            <a:ext cx="1587872" cy="1368854"/>
            <a:chOff x="10288771" y="303551"/>
            <a:chExt cx="1587872" cy="1368854"/>
          </a:xfrm>
        </p:grpSpPr>
        <p:sp>
          <p:nvSpPr>
            <p:cNvPr id="4" name="Google Shape;501;p15">
              <a:extLst>
                <a:ext uri="{FF2B5EF4-FFF2-40B4-BE49-F238E27FC236}">
                  <a16:creationId xmlns:a16="http://schemas.microsoft.com/office/drawing/2014/main" id="{0D11FA18-2C0D-36FB-9402-12403276418C}"/>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5" name="Google Shape;502;p15">
              <a:extLst>
                <a:ext uri="{FF2B5EF4-FFF2-40B4-BE49-F238E27FC236}">
                  <a16:creationId xmlns:a16="http://schemas.microsoft.com/office/drawing/2014/main" id="{D8567310-EFA2-2D32-6488-59E9D3F5EAC9}"/>
                </a:ext>
              </a:extLst>
            </p:cNvPr>
            <p:cNvGrpSpPr/>
            <p:nvPr/>
          </p:nvGrpSpPr>
          <p:grpSpPr>
            <a:xfrm>
              <a:off x="10681558" y="728782"/>
              <a:ext cx="562136" cy="634675"/>
              <a:chOff x="760175" y="830142"/>
              <a:chExt cx="867619" cy="979579"/>
            </a:xfrm>
          </p:grpSpPr>
          <p:sp>
            <p:nvSpPr>
              <p:cNvPr id="9" name="Google Shape;503;p15">
                <a:extLst>
                  <a:ext uri="{FF2B5EF4-FFF2-40B4-BE49-F238E27FC236}">
                    <a16:creationId xmlns:a16="http://schemas.microsoft.com/office/drawing/2014/main" id="{94CABCAD-164E-A3C2-8FA0-938F2EFECF0A}"/>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199</a:t>
                </a:r>
                <a:endParaRPr dirty="0">
                  <a:latin typeface="Arial" panose="020B0604020202020204" pitchFamily="34" charset="0"/>
                  <a:cs typeface="Arial" panose="020B0604020202020204" pitchFamily="34" charset="0"/>
                </a:endParaRPr>
              </a:p>
            </p:txBody>
          </p:sp>
          <p:sp>
            <p:nvSpPr>
              <p:cNvPr id="10" name="Google Shape;504;p15">
                <a:extLst>
                  <a:ext uri="{FF2B5EF4-FFF2-40B4-BE49-F238E27FC236}">
                    <a16:creationId xmlns:a16="http://schemas.microsoft.com/office/drawing/2014/main" id="{549ECED7-69AE-D107-6BD3-E385E491D01F}"/>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6" name="Google Shape;505;p15">
              <a:extLst>
                <a:ext uri="{FF2B5EF4-FFF2-40B4-BE49-F238E27FC236}">
                  <a16:creationId xmlns:a16="http://schemas.microsoft.com/office/drawing/2014/main" id="{EC967092-2636-AD47-AB07-A20C396DD285}"/>
                </a:ext>
              </a:extLst>
            </p:cNvPr>
            <p:cNvGrpSpPr/>
            <p:nvPr/>
          </p:nvGrpSpPr>
          <p:grpSpPr>
            <a:xfrm>
              <a:off x="11353800" y="728782"/>
              <a:ext cx="182192" cy="634674"/>
              <a:chOff x="2121762" y="2323619"/>
              <a:chExt cx="200378" cy="825210"/>
            </a:xfrm>
          </p:grpSpPr>
          <p:sp>
            <p:nvSpPr>
              <p:cNvPr id="7" name="Google Shape;506;p15">
                <a:extLst>
                  <a:ext uri="{FF2B5EF4-FFF2-40B4-BE49-F238E27FC236}">
                    <a16:creationId xmlns:a16="http://schemas.microsoft.com/office/drawing/2014/main" id="{5BE164A5-6685-C165-D874-0307EDB9EC09}"/>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8" name="Google Shape;507;p15">
                <a:extLst>
                  <a:ext uri="{FF2B5EF4-FFF2-40B4-BE49-F238E27FC236}">
                    <a16:creationId xmlns:a16="http://schemas.microsoft.com/office/drawing/2014/main" id="{7DBFC000-5152-8EDD-0128-703F3CA6F740}"/>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12217360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3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a:t>Autosoins</a:t>
            </a:r>
            <a:endParaRPr/>
          </a:p>
        </p:txBody>
      </p:sp>
      <p:sp>
        <p:nvSpPr>
          <p:cNvPr id="735" name="Google Shape;735;p31"/>
          <p:cNvSpPr txBox="1"/>
          <p:nvPr/>
        </p:nvSpPr>
        <p:spPr>
          <a:xfrm>
            <a:off x="8647545" y="3722870"/>
            <a:ext cx="2072639" cy="428259"/>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GB" sz="2200" b="1">
                <a:solidFill>
                  <a:schemeClr val="lt1"/>
                </a:solidFill>
                <a:latin typeface="Helvetica Neue"/>
                <a:ea typeface="Helvetica Neue"/>
                <a:cs typeface="Helvetica Neue"/>
                <a:sym typeface="Helvetica Neue"/>
              </a:rPr>
              <a:t>Fermeture</a:t>
            </a:r>
            <a:endParaRPr/>
          </a:p>
        </p:txBody>
      </p:sp>
      <p:sp>
        <p:nvSpPr>
          <p:cNvPr id="5" name="Heart 4">
            <a:extLst>
              <a:ext uri="{FF2B5EF4-FFF2-40B4-BE49-F238E27FC236}">
                <a16:creationId xmlns:a16="http://schemas.microsoft.com/office/drawing/2014/main" id="{B6B3BDF8-428B-9532-A1F4-CB8D30D1E967}"/>
              </a:ext>
            </a:extLst>
          </p:cNvPr>
          <p:cNvSpPr/>
          <p:nvPr/>
        </p:nvSpPr>
        <p:spPr>
          <a:xfrm>
            <a:off x="4674820" y="2453495"/>
            <a:ext cx="2842360" cy="2539419"/>
          </a:xfrm>
          <a:prstGeom prst="hear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Block Arc 5">
            <a:extLst>
              <a:ext uri="{FF2B5EF4-FFF2-40B4-BE49-F238E27FC236}">
                <a16:creationId xmlns:a16="http://schemas.microsoft.com/office/drawing/2014/main" id="{4B8EE197-D2FD-3F9F-4EAC-72B40F7EAC3B}"/>
              </a:ext>
            </a:extLst>
          </p:cNvPr>
          <p:cNvSpPr/>
          <p:nvPr/>
        </p:nvSpPr>
        <p:spPr>
          <a:xfrm rot="10800000">
            <a:off x="5628782" y="3499014"/>
            <a:ext cx="934434" cy="752350"/>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a:xfrm>
            <a:off x="838200" y="120516"/>
            <a:ext cx="10515600" cy="868968"/>
          </a:xfrm>
        </p:spPr>
        <p:txBody>
          <a:bodyPr/>
          <a:lstStyle/>
          <a:p>
            <a:r>
              <a:rPr lang="en-CA" dirty="0">
                <a:latin typeface="Arial" panose="020B0604020202020204" pitchFamily="34" charset="0"/>
                <a:cs typeface="Arial" panose="020B0604020202020204" pitchFamily="34" charset="0"/>
              </a:rPr>
              <a:t>Récapitulation : tirage au sort !</a:t>
            </a:r>
          </a:p>
        </p:txBody>
      </p:sp>
      <p:pic>
        <p:nvPicPr>
          <p:cNvPr id="2" name="Graphic 1" descr="Handbag with solid fill">
            <a:extLst>
              <a:ext uri="{FF2B5EF4-FFF2-40B4-BE49-F238E27FC236}">
                <a16:creationId xmlns:a16="http://schemas.microsoft.com/office/drawing/2014/main" id="{AFC90743-0DCB-BC0D-131F-0CD1A3BE961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31637" y="882797"/>
            <a:ext cx="5641046" cy="5641046"/>
          </a:xfrm>
          <a:prstGeom prst="rect">
            <a:avLst/>
          </a:prstGeom>
        </p:spPr>
      </p:pic>
      <p:sp>
        <p:nvSpPr>
          <p:cNvPr id="4" name="Rectangle: Single Corner Snipped 3">
            <a:extLst>
              <a:ext uri="{FF2B5EF4-FFF2-40B4-BE49-F238E27FC236}">
                <a16:creationId xmlns:a16="http://schemas.microsoft.com/office/drawing/2014/main" id="{EA9334B5-3759-2D32-1E96-958D2CA99406}"/>
              </a:ext>
            </a:extLst>
          </p:cNvPr>
          <p:cNvSpPr/>
          <p:nvPr/>
        </p:nvSpPr>
        <p:spPr>
          <a:xfrm rot="20938185">
            <a:off x="4815840" y="3829665"/>
            <a:ext cx="804821" cy="804821"/>
          </a:xfrm>
          <a:prstGeom prst="snip1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
        <p:nvSpPr>
          <p:cNvPr id="5" name="Rectangle: Single Corner Snipped 4">
            <a:extLst>
              <a:ext uri="{FF2B5EF4-FFF2-40B4-BE49-F238E27FC236}">
                <a16:creationId xmlns:a16="http://schemas.microsoft.com/office/drawing/2014/main" id="{13199757-8DDF-E579-FA8F-68EBEB345080}"/>
              </a:ext>
            </a:extLst>
          </p:cNvPr>
          <p:cNvSpPr/>
          <p:nvPr/>
        </p:nvSpPr>
        <p:spPr>
          <a:xfrm rot="864021">
            <a:off x="5449750" y="4532852"/>
            <a:ext cx="804821" cy="804821"/>
          </a:xfrm>
          <a:prstGeom prst="snip1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
        <p:nvSpPr>
          <p:cNvPr id="6" name="Rectangle: Single Corner Snipped 5">
            <a:extLst>
              <a:ext uri="{FF2B5EF4-FFF2-40B4-BE49-F238E27FC236}">
                <a16:creationId xmlns:a16="http://schemas.microsoft.com/office/drawing/2014/main" id="{D9D7A04F-83A5-CC88-8630-8C4655DCD24C}"/>
              </a:ext>
            </a:extLst>
          </p:cNvPr>
          <p:cNvSpPr/>
          <p:nvPr/>
        </p:nvSpPr>
        <p:spPr>
          <a:xfrm rot="19848324">
            <a:off x="6231462" y="4043006"/>
            <a:ext cx="804821" cy="804821"/>
          </a:xfrm>
          <a:prstGeom prst="snip1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
        <p:nvSpPr>
          <p:cNvPr id="7" name="Rectangle: Single Corner Snipped 6">
            <a:extLst>
              <a:ext uri="{FF2B5EF4-FFF2-40B4-BE49-F238E27FC236}">
                <a16:creationId xmlns:a16="http://schemas.microsoft.com/office/drawing/2014/main" id="{96AB97A0-050B-D401-5F26-8C253691799C}"/>
              </a:ext>
            </a:extLst>
          </p:cNvPr>
          <p:cNvSpPr/>
          <p:nvPr/>
        </p:nvSpPr>
        <p:spPr>
          <a:xfrm rot="1928386">
            <a:off x="7792776" y="1904173"/>
            <a:ext cx="804821" cy="804821"/>
          </a:xfrm>
          <a:prstGeom prst="snip1Rect">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702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22EF2C30-2111-D293-45B6-2E0FA712890F}"/>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114923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11"/>
          <p:cNvSpPr txBox="1">
            <a:spLocks noGrp="1"/>
          </p:cNvSpPr>
          <p:nvPr>
            <p:ph type="title"/>
          </p:nvPr>
        </p:nvSpPr>
        <p:spPr/>
        <p:txBody>
          <a:bodyPr/>
          <a:lstStyle/>
          <a:p>
            <a:pPr lvl="0"/>
            <a:r>
              <a:rPr lang="en-GB" dirty="0"/>
              <a:t>Processus de gestion des cas</a:t>
            </a:r>
          </a:p>
        </p:txBody>
      </p:sp>
      <p:sp>
        <p:nvSpPr>
          <p:cNvPr id="2" name="Rectangle: Rounded Corners 1">
            <a:extLst>
              <a:ext uri="{FF2B5EF4-FFF2-40B4-BE49-F238E27FC236}">
                <a16:creationId xmlns:a16="http://schemas.microsoft.com/office/drawing/2014/main" id="{3A609748-BAAA-26CF-A7EA-CBB4EC2A4EE4}"/>
              </a:ext>
            </a:extLst>
          </p:cNvPr>
          <p:cNvSpPr/>
          <p:nvPr/>
        </p:nvSpPr>
        <p:spPr>
          <a:xfrm>
            <a:off x="838200" y="1603482"/>
            <a:ext cx="3249708" cy="1947316"/>
          </a:xfrm>
          <a:prstGeom prst="roundRect">
            <a:avLst>
              <a:gd name="adj" fmla="val 1082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tx1"/>
                </a:solidFill>
                <a:latin typeface="Arial" panose="020B0604020202020204" pitchFamily="34" charset="0"/>
                <a:cs typeface="Arial" panose="020B0604020202020204" pitchFamily="34" charset="0"/>
              </a:rPr>
              <a:t>Identifier les </a:t>
            </a:r>
            <a:r>
              <a:rPr lang="en-CA" dirty="0">
                <a:solidFill>
                  <a:schemeClr val="tx1"/>
                </a:solidFill>
                <a:latin typeface="Arial" panose="020B0604020202020204" pitchFamily="34" charset="0"/>
                <a:cs typeface="Arial" panose="020B0604020202020204" pitchFamily="34" charset="0"/>
              </a:rPr>
              <a:t>enfants vulnérables et les enregistrer selon les critères d'éligibilité</a:t>
            </a:r>
          </a:p>
        </p:txBody>
      </p:sp>
      <p:sp>
        <p:nvSpPr>
          <p:cNvPr id="3" name="Rectangle: Rounded Corners 2">
            <a:extLst>
              <a:ext uri="{FF2B5EF4-FFF2-40B4-BE49-F238E27FC236}">
                <a16:creationId xmlns:a16="http://schemas.microsoft.com/office/drawing/2014/main" id="{30467361-4BAF-3FDA-BCBE-860BF59BBF11}"/>
              </a:ext>
            </a:extLst>
          </p:cNvPr>
          <p:cNvSpPr/>
          <p:nvPr/>
        </p:nvSpPr>
        <p:spPr>
          <a:xfrm>
            <a:off x="559341" y="1397374"/>
            <a:ext cx="557717" cy="5577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a:t>
            </a:r>
          </a:p>
        </p:txBody>
      </p:sp>
      <p:sp>
        <p:nvSpPr>
          <p:cNvPr id="4" name="Rectangle: Rounded Corners 3">
            <a:extLst>
              <a:ext uri="{FF2B5EF4-FFF2-40B4-BE49-F238E27FC236}">
                <a16:creationId xmlns:a16="http://schemas.microsoft.com/office/drawing/2014/main" id="{C0E608AE-000D-643E-D325-6CBC4CCD5FB3}"/>
              </a:ext>
            </a:extLst>
          </p:cNvPr>
          <p:cNvSpPr/>
          <p:nvPr/>
        </p:nvSpPr>
        <p:spPr>
          <a:xfrm>
            <a:off x="4740457" y="1603482"/>
            <a:ext cx="3249708" cy="1947316"/>
          </a:xfrm>
          <a:prstGeom prst="roundRect">
            <a:avLst>
              <a:gd name="adj" fmla="val 1082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tx1"/>
                </a:solidFill>
                <a:latin typeface="Arial" panose="020B0604020202020204" pitchFamily="34" charset="0"/>
                <a:cs typeface="Arial" panose="020B0604020202020204" pitchFamily="34" charset="0"/>
              </a:rPr>
              <a:t>Évaluer les </a:t>
            </a:r>
            <a:r>
              <a:rPr lang="en-CA" dirty="0">
                <a:solidFill>
                  <a:schemeClr val="tx1"/>
                </a:solidFill>
                <a:latin typeface="Arial" panose="020B0604020202020204" pitchFamily="34" charset="0"/>
                <a:cs typeface="Arial" panose="020B0604020202020204" pitchFamily="34" charset="0"/>
              </a:rPr>
              <a:t>besoins et les points forts de l'enfant et de sa famille</a:t>
            </a:r>
          </a:p>
        </p:txBody>
      </p:sp>
      <p:sp>
        <p:nvSpPr>
          <p:cNvPr id="5" name="Rectangle: Rounded Corners 4">
            <a:extLst>
              <a:ext uri="{FF2B5EF4-FFF2-40B4-BE49-F238E27FC236}">
                <a16:creationId xmlns:a16="http://schemas.microsoft.com/office/drawing/2014/main" id="{577E3582-EB4E-6F97-D417-41437EFF88E4}"/>
              </a:ext>
            </a:extLst>
          </p:cNvPr>
          <p:cNvSpPr/>
          <p:nvPr/>
        </p:nvSpPr>
        <p:spPr>
          <a:xfrm>
            <a:off x="4461598" y="1397374"/>
            <a:ext cx="557717" cy="5577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a:t>
            </a:r>
          </a:p>
        </p:txBody>
      </p:sp>
      <p:sp>
        <p:nvSpPr>
          <p:cNvPr id="6" name="Rectangle: Rounded Corners 5">
            <a:extLst>
              <a:ext uri="{FF2B5EF4-FFF2-40B4-BE49-F238E27FC236}">
                <a16:creationId xmlns:a16="http://schemas.microsoft.com/office/drawing/2014/main" id="{F25C5CBB-113D-D4B4-D93E-EE6FF6A231BA}"/>
              </a:ext>
            </a:extLst>
          </p:cNvPr>
          <p:cNvSpPr/>
          <p:nvPr/>
        </p:nvSpPr>
        <p:spPr>
          <a:xfrm>
            <a:off x="8501188" y="1603482"/>
            <a:ext cx="3249708" cy="1947316"/>
          </a:xfrm>
          <a:prstGeom prst="roundRect">
            <a:avLst>
              <a:gd name="adj" fmla="val 1082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Arial" panose="020B0604020202020204" pitchFamily="34" charset="0"/>
                <a:cs typeface="Arial" panose="020B0604020202020204" pitchFamily="34" charset="0"/>
              </a:rPr>
              <a:t>Élaborer un </a:t>
            </a:r>
            <a:r>
              <a:rPr lang="en-CA" b="1" dirty="0">
                <a:solidFill>
                  <a:schemeClr val="tx1"/>
                </a:solidFill>
                <a:latin typeface="Arial" panose="020B0604020202020204" pitchFamily="34" charset="0"/>
                <a:cs typeface="Arial" panose="020B0604020202020204" pitchFamily="34" charset="0"/>
              </a:rPr>
              <a:t>plan d'action </a:t>
            </a:r>
            <a:r>
              <a:rPr lang="en-CA" dirty="0">
                <a:solidFill>
                  <a:schemeClr val="tx1"/>
                </a:solidFill>
                <a:latin typeface="Arial" panose="020B0604020202020204" pitchFamily="34" charset="0"/>
                <a:cs typeface="Arial" panose="020B0604020202020204" pitchFamily="34" charset="0"/>
              </a:rPr>
              <a:t>individuel pour l'enfant afin de répondre aux besoins identifiés. Fixer des actions limitées dans le temps et des objectifs mesurables</a:t>
            </a:r>
          </a:p>
        </p:txBody>
      </p:sp>
      <p:sp>
        <p:nvSpPr>
          <p:cNvPr id="7" name="Rectangle: Rounded Corners 6">
            <a:extLst>
              <a:ext uri="{FF2B5EF4-FFF2-40B4-BE49-F238E27FC236}">
                <a16:creationId xmlns:a16="http://schemas.microsoft.com/office/drawing/2014/main" id="{15352910-77B2-A56A-23F5-F5A9FD5F89B9}"/>
              </a:ext>
            </a:extLst>
          </p:cNvPr>
          <p:cNvSpPr/>
          <p:nvPr/>
        </p:nvSpPr>
        <p:spPr>
          <a:xfrm>
            <a:off x="8113364" y="1397374"/>
            <a:ext cx="557717" cy="5577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3</a:t>
            </a:r>
          </a:p>
        </p:txBody>
      </p:sp>
      <p:sp>
        <p:nvSpPr>
          <p:cNvPr id="8" name="Rectangle: Rounded Corners 7">
            <a:extLst>
              <a:ext uri="{FF2B5EF4-FFF2-40B4-BE49-F238E27FC236}">
                <a16:creationId xmlns:a16="http://schemas.microsoft.com/office/drawing/2014/main" id="{E1047DA8-ECF4-D38E-F461-4B2D1C7A11A2}"/>
              </a:ext>
            </a:extLst>
          </p:cNvPr>
          <p:cNvSpPr/>
          <p:nvPr/>
        </p:nvSpPr>
        <p:spPr>
          <a:xfrm>
            <a:off x="838200" y="3896005"/>
            <a:ext cx="3249708" cy="2133121"/>
          </a:xfrm>
          <a:prstGeom prst="roundRect">
            <a:avLst>
              <a:gd name="adj" fmla="val 1082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err="1">
                <a:solidFill>
                  <a:schemeClr val="bg1"/>
                </a:solidFill>
                <a:latin typeface="Arial" panose="020B0604020202020204" pitchFamily="34" charset="0"/>
                <a:cs typeface="Arial" panose="020B0604020202020204" pitchFamily="34" charset="0"/>
              </a:rPr>
              <a:t>Clôture</a:t>
            </a:r>
            <a:r>
              <a:rPr lang="en-CA" b="1" dirty="0">
                <a:solidFill>
                  <a:schemeClr val="bg1"/>
                </a:solidFill>
                <a:latin typeface="Arial" panose="020B0604020202020204" pitchFamily="34" charset="0"/>
                <a:cs typeface="Arial" panose="020B0604020202020204" pitchFamily="34" charset="0"/>
              </a:rPr>
              <a:t> du </a:t>
            </a:r>
            <a:r>
              <a:rPr lang="en-CA" b="1" dirty="0" err="1">
                <a:solidFill>
                  <a:schemeClr val="bg1"/>
                </a:solidFill>
                <a:latin typeface="Arial" panose="020B0604020202020204" pitchFamily="34" charset="0"/>
                <a:cs typeface="Arial" panose="020B0604020202020204" pitchFamily="34" charset="0"/>
              </a:rPr>
              <a:t>cas</a:t>
            </a:r>
            <a:endParaRPr lang="en-CA" b="1" dirty="0">
              <a:solidFill>
                <a:schemeClr val="bg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87548B2B-A10E-E3A7-B3D4-4BA63A8355F8}"/>
              </a:ext>
            </a:extLst>
          </p:cNvPr>
          <p:cNvSpPr/>
          <p:nvPr/>
        </p:nvSpPr>
        <p:spPr>
          <a:xfrm>
            <a:off x="559341" y="3689898"/>
            <a:ext cx="557717" cy="5577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6</a:t>
            </a:r>
          </a:p>
        </p:txBody>
      </p:sp>
      <p:sp>
        <p:nvSpPr>
          <p:cNvPr id="10" name="Rectangle: Rounded Corners 9">
            <a:extLst>
              <a:ext uri="{FF2B5EF4-FFF2-40B4-BE49-F238E27FC236}">
                <a16:creationId xmlns:a16="http://schemas.microsoft.com/office/drawing/2014/main" id="{F744B1C7-585A-CBF3-AE14-EFF1049CF0C2}"/>
              </a:ext>
            </a:extLst>
          </p:cNvPr>
          <p:cNvSpPr/>
          <p:nvPr/>
        </p:nvSpPr>
        <p:spPr>
          <a:xfrm>
            <a:off x="4740457" y="3896005"/>
            <a:ext cx="3249708" cy="2133121"/>
          </a:xfrm>
          <a:prstGeom prst="roundRect">
            <a:avLst>
              <a:gd name="adj" fmla="val 1082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tx1"/>
                </a:solidFill>
                <a:latin typeface="Arial" panose="020B0604020202020204" pitchFamily="34" charset="0"/>
                <a:cs typeface="Arial" panose="020B0604020202020204" pitchFamily="34" charset="0"/>
              </a:rPr>
              <a:t>Suivi et revue</a:t>
            </a:r>
          </a:p>
        </p:txBody>
      </p:sp>
      <p:sp>
        <p:nvSpPr>
          <p:cNvPr id="11" name="Rectangle: Rounded Corners 10">
            <a:extLst>
              <a:ext uri="{FF2B5EF4-FFF2-40B4-BE49-F238E27FC236}">
                <a16:creationId xmlns:a16="http://schemas.microsoft.com/office/drawing/2014/main" id="{3C0F98E2-F982-E7AD-D866-2AAB4AB76BA2}"/>
              </a:ext>
            </a:extLst>
          </p:cNvPr>
          <p:cNvSpPr/>
          <p:nvPr/>
        </p:nvSpPr>
        <p:spPr>
          <a:xfrm>
            <a:off x="4461598" y="3689898"/>
            <a:ext cx="557717" cy="5577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5</a:t>
            </a:r>
          </a:p>
        </p:txBody>
      </p:sp>
      <p:sp>
        <p:nvSpPr>
          <p:cNvPr id="12" name="Rectangle: Rounded Corners 11">
            <a:extLst>
              <a:ext uri="{FF2B5EF4-FFF2-40B4-BE49-F238E27FC236}">
                <a16:creationId xmlns:a16="http://schemas.microsoft.com/office/drawing/2014/main" id="{37979063-D0DA-8CEE-DB7A-D7417015FD16}"/>
              </a:ext>
            </a:extLst>
          </p:cNvPr>
          <p:cNvSpPr/>
          <p:nvPr/>
        </p:nvSpPr>
        <p:spPr>
          <a:xfrm>
            <a:off x="8501188" y="3896005"/>
            <a:ext cx="3249708" cy="2133121"/>
          </a:xfrm>
          <a:prstGeom prst="roundRect">
            <a:avLst>
              <a:gd name="adj" fmla="val 1082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tx1"/>
                </a:solidFill>
                <a:latin typeface="Arial" panose="020B0604020202020204" pitchFamily="34" charset="0"/>
                <a:cs typeface="Arial" panose="020B0604020202020204" pitchFamily="34" charset="0"/>
              </a:rPr>
              <a:t>Mettre en œuvre le </a:t>
            </a:r>
            <a:r>
              <a:rPr lang="en-CA" dirty="0">
                <a:solidFill>
                  <a:schemeClr val="tx1"/>
                </a:solidFill>
                <a:latin typeface="Arial" panose="020B0604020202020204" pitchFamily="34" charset="0"/>
                <a:cs typeface="Arial" panose="020B0604020202020204" pitchFamily="34" charset="0"/>
              </a:rPr>
              <a:t>plan d'intervention, y compris l'aide directe et l'orientation des patients.</a:t>
            </a:r>
          </a:p>
        </p:txBody>
      </p:sp>
      <p:sp>
        <p:nvSpPr>
          <p:cNvPr id="13" name="Rectangle: Rounded Corners 12">
            <a:extLst>
              <a:ext uri="{FF2B5EF4-FFF2-40B4-BE49-F238E27FC236}">
                <a16:creationId xmlns:a16="http://schemas.microsoft.com/office/drawing/2014/main" id="{F14EDAAC-0734-8043-27EA-51725D72B22C}"/>
              </a:ext>
            </a:extLst>
          </p:cNvPr>
          <p:cNvSpPr/>
          <p:nvPr/>
        </p:nvSpPr>
        <p:spPr>
          <a:xfrm>
            <a:off x="8222329" y="3689898"/>
            <a:ext cx="557717" cy="5577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a:t>
            </a:r>
          </a:p>
        </p:txBody>
      </p:sp>
      <p:cxnSp>
        <p:nvCxnSpPr>
          <p:cNvPr id="14" name="Straight Arrow Connector 13">
            <a:extLst>
              <a:ext uri="{FF2B5EF4-FFF2-40B4-BE49-F238E27FC236}">
                <a16:creationId xmlns:a16="http://schemas.microsoft.com/office/drawing/2014/main" id="{C051E199-FEAA-36EB-5F20-EA9101F733DA}"/>
              </a:ext>
            </a:extLst>
          </p:cNvPr>
          <p:cNvCxnSpPr>
            <a:cxnSpLocks/>
            <a:stCxn id="2" idx="3"/>
            <a:endCxn id="4" idx="1"/>
          </p:cNvCxnSpPr>
          <p:nvPr/>
        </p:nvCxnSpPr>
        <p:spPr>
          <a:xfrm>
            <a:off x="4087908" y="2577140"/>
            <a:ext cx="652549"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74720F5-B520-2821-5F53-8C063D8F0B2C}"/>
              </a:ext>
            </a:extLst>
          </p:cNvPr>
          <p:cNvCxnSpPr>
            <a:cxnSpLocks/>
            <a:stCxn id="4" idx="3"/>
            <a:endCxn id="6" idx="1"/>
          </p:cNvCxnSpPr>
          <p:nvPr/>
        </p:nvCxnSpPr>
        <p:spPr>
          <a:xfrm>
            <a:off x="7990165" y="2577140"/>
            <a:ext cx="51102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6DA33E41-764D-0F46-2CA1-741D62E15B1E}"/>
              </a:ext>
            </a:extLst>
          </p:cNvPr>
          <p:cNvCxnSpPr>
            <a:cxnSpLocks/>
            <a:stCxn id="6" idx="2"/>
            <a:endCxn id="12" idx="0"/>
          </p:cNvCxnSpPr>
          <p:nvPr/>
        </p:nvCxnSpPr>
        <p:spPr>
          <a:xfrm>
            <a:off x="10126042" y="3550798"/>
            <a:ext cx="0" cy="345207"/>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186941D-55A1-1466-8C64-8B8ECB75B060}"/>
              </a:ext>
            </a:extLst>
          </p:cNvPr>
          <p:cNvCxnSpPr>
            <a:cxnSpLocks/>
            <a:stCxn id="12" idx="1"/>
            <a:endCxn id="10" idx="3"/>
          </p:cNvCxnSpPr>
          <p:nvPr/>
        </p:nvCxnSpPr>
        <p:spPr>
          <a:xfrm flipH="1">
            <a:off x="7990165" y="4962566"/>
            <a:ext cx="511023"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ABFAF37-1BA5-AFE1-B7AA-6B7B3F2407C5}"/>
              </a:ext>
            </a:extLst>
          </p:cNvPr>
          <p:cNvCxnSpPr>
            <a:cxnSpLocks/>
            <a:stCxn id="10" idx="1"/>
            <a:endCxn id="8" idx="3"/>
          </p:cNvCxnSpPr>
          <p:nvPr/>
        </p:nvCxnSpPr>
        <p:spPr>
          <a:xfrm flipH="1">
            <a:off x="4087908" y="4962566"/>
            <a:ext cx="652549"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193E3B3-EC5B-D913-F8A2-93D1FB32A685}"/>
              </a:ext>
            </a:extLst>
          </p:cNvPr>
          <p:cNvCxnSpPr>
            <a:cxnSpLocks/>
            <a:stCxn id="10" idx="0"/>
            <a:endCxn id="4" idx="2"/>
          </p:cNvCxnSpPr>
          <p:nvPr/>
        </p:nvCxnSpPr>
        <p:spPr>
          <a:xfrm flipV="1">
            <a:off x="6365311" y="3550798"/>
            <a:ext cx="0" cy="345207"/>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F565816-0B58-0CB2-116E-A9A996F95109}"/>
              </a:ext>
            </a:extLst>
          </p:cNvPr>
          <p:cNvCxnSpPr>
            <a:cxnSpLocks/>
            <a:stCxn id="10" idx="0"/>
          </p:cNvCxnSpPr>
          <p:nvPr/>
        </p:nvCxnSpPr>
        <p:spPr>
          <a:xfrm flipV="1">
            <a:off x="6365311" y="3429000"/>
            <a:ext cx="2135877" cy="467005"/>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latin typeface="Arial" panose="020B0604020202020204" pitchFamily="34" charset="0"/>
                <a:cs typeface="Arial" panose="020B0604020202020204" pitchFamily="34" charset="0"/>
                <a:sym typeface="Arial"/>
              </a:rPr>
              <a:t>Objectifs d'apprentissage</a:t>
            </a:r>
            <a:endParaRPr dirty="0">
              <a:latin typeface="Arial" panose="020B0604020202020204" pitchFamily="34" charset="0"/>
              <a:cs typeface="Arial" panose="020B0604020202020204" pitchFamily="34" charset="0"/>
            </a:endParaRPr>
          </a:p>
        </p:txBody>
      </p:sp>
      <p:sp>
        <p:nvSpPr>
          <p:cNvPr id="336" name="Google Shape;336;p7"/>
          <p:cNvSpPr txBox="1"/>
          <p:nvPr/>
        </p:nvSpPr>
        <p:spPr>
          <a:xfrm>
            <a:off x="3771900" y="3568588"/>
            <a:ext cx="2555072" cy="2068218"/>
          </a:xfrm>
          <a:prstGeom prst="rect">
            <a:avLst/>
          </a:prstGeom>
          <a:noFill/>
          <a:ln>
            <a:noFill/>
          </a:ln>
        </p:spPr>
        <p:txBody>
          <a:bodyPr spcFirstLastPara="1" wrap="square" lIns="91425" tIns="45700" rIns="91425" bIns="45700" anchor="t" anchorCtr="0">
            <a:spAutoFit/>
          </a:bodyPr>
          <a:lstStyle/>
          <a:p>
            <a:pPr marL="0" lvl="1" algn="ctr">
              <a:lnSpc>
                <a:spcPct val="107000"/>
              </a:lnSpc>
            </a:pPr>
            <a:r>
              <a:rPr lang="en-GB"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Démontrer qu'il est possible de communiquer la décision de clore le </a:t>
            </a:r>
            <a:r>
              <a:rPr lang="en-GB" sz="2000" b="0" i="0" u="none" strike="noStrike" cap="none" dirty="0" err="1">
                <a:solidFill>
                  <a:schemeClr val="dk1"/>
                </a:solidFill>
                <a:latin typeface="Arial" panose="020B0604020202020204" pitchFamily="34" charset="0"/>
                <a:ea typeface="Helvetica Neue"/>
                <a:cs typeface="Arial" panose="020B0604020202020204" pitchFamily="34" charset="0"/>
                <a:sym typeface="Helvetica Neue"/>
              </a:rPr>
              <a:t>cas</a:t>
            </a:r>
            <a:r>
              <a:rPr lang="en-GB"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 </a:t>
            </a:r>
            <a:r>
              <a:rPr lang="en-GB" sz="2000" dirty="0">
                <a:solidFill>
                  <a:schemeClr val="dk1"/>
                </a:solidFill>
                <a:latin typeface="Arial" panose="020B0604020202020204" pitchFamily="34" charset="0"/>
                <a:ea typeface="Helvetica Neue"/>
                <a:cs typeface="Arial" panose="020B0604020202020204" pitchFamily="34" charset="0"/>
                <a:sym typeface="Helvetica Neue"/>
              </a:rPr>
              <a:t>avec l'</a:t>
            </a:r>
            <a:r>
              <a:rPr lang="en-GB"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enfant et sa famille.</a:t>
            </a:r>
            <a:endParaRPr sz="1600" dirty="0">
              <a:solidFill>
                <a:schemeClr val="dk1"/>
              </a:solidFill>
              <a:latin typeface="Arial" panose="020B0604020202020204" pitchFamily="34" charset="0"/>
              <a:cs typeface="Arial" panose="020B0604020202020204" pitchFamily="34" charset="0"/>
            </a:endParaRPr>
          </a:p>
        </p:txBody>
      </p:sp>
      <p:sp>
        <p:nvSpPr>
          <p:cNvPr id="341" name="Google Shape;341;p7"/>
          <p:cNvSpPr txBox="1"/>
          <p:nvPr/>
        </p:nvSpPr>
        <p:spPr>
          <a:xfrm>
            <a:off x="918575" y="3568588"/>
            <a:ext cx="2555072" cy="1409576"/>
          </a:xfrm>
          <a:prstGeom prst="rect">
            <a:avLst/>
          </a:prstGeom>
          <a:noFill/>
          <a:ln>
            <a:noFill/>
          </a:ln>
        </p:spPr>
        <p:txBody>
          <a:bodyPr spcFirstLastPara="1" wrap="square" lIns="91425" tIns="45700" rIns="91425" bIns="45700" anchor="t" anchorCtr="0">
            <a:spAutoFit/>
          </a:bodyPr>
          <a:lstStyle/>
          <a:p>
            <a:pPr marL="0" lvl="1" algn="ctr">
              <a:lnSpc>
                <a:spcPct val="107000"/>
              </a:lnSpc>
            </a:pPr>
            <a:r>
              <a:rPr lang="en-GB" sz="2000" dirty="0">
                <a:solidFill>
                  <a:schemeClr val="dk1"/>
                </a:solidFill>
                <a:latin typeface="Arial" panose="020B0604020202020204" pitchFamily="34" charset="0"/>
                <a:ea typeface="Helvetica Neue"/>
                <a:cs typeface="Arial" panose="020B0604020202020204" pitchFamily="34" charset="0"/>
                <a:sym typeface="Helvetica Neue"/>
              </a:rPr>
              <a:t> Identifier les </a:t>
            </a:r>
            <a:r>
              <a:rPr lang="en-GB" sz="2000" b="0" i="0" u="none" strike="noStrike" cap="none" dirty="0" err="1">
                <a:solidFill>
                  <a:schemeClr val="dk1"/>
                </a:solidFill>
                <a:latin typeface="Arial" panose="020B0604020202020204" pitchFamily="34" charset="0"/>
                <a:ea typeface="Helvetica Neue"/>
                <a:cs typeface="Arial" panose="020B0604020202020204" pitchFamily="34" charset="0"/>
                <a:sym typeface="Helvetica Neue"/>
              </a:rPr>
              <a:t>cas</a:t>
            </a:r>
            <a:r>
              <a:rPr lang="en-GB"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 qui peuvent être clôturés à </a:t>
            </a:r>
            <a:r>
              <a:rPr lang="en-GB" sz="2000" dirty="0">
                <a:solidFill>
                  <a:schemeClr val="dk1"/>
                </a:solidFill>
                <a:latin typeface="Arial" panose="020B0604020202020204" pitchFamily="34" charset="0"/>
                <a:ea typeface="Helvetica Neue"/>
                <a:cs typeface="Arial" panose="020B0604020202020204" pitchFamily="34" charset="0"/>
                <a:sym typeface="Helvetica Neue"/>
              </a:rPr>
              <a:t>l'aide des critères de clôture des </a:t>
            </a:r>
            <a:r>
              <a:rPr lang="en-GB" sz="2000" dirty="0" err="1">
                <a:solidFill>
                  <a:schemeClr val="dk1"/>
                </a:solidFill>
                <a:latin typeface="Arial" panose="020B0604020202020204" pitchFamily="34" charset="0"/>
                <a:ea typeface="Helvetica Neue"/>
                <a:cs typeface="Arial" panose="020B0604020202020204" pitchFamily="34" charset="0"/>
                <a:sym typeface="Helvetica Neue"/>
              </a:rPr>
              <a:t>cas</a:t>
            </a:r>
            <a:r>
              <a:rPr lang="en-GB" sz="2000" dirty="0">
                <a:solidFill>
                  <a:schemeClr val="dk1"/>
                </a:solidFill>
                <a:latin typeface="Arial" panose="020B0604020202020204" pitchFamily="34" charset="0"/>
                <a:ea typeface="Helvetica Neue"/>
                <a:cs typeface="Arial" panose="020B0604020202020204" pitchFamily="34" charset="0"/>
                <a:sym typeface="Helvetica Neue"/>
              </a:rPr>
              <a:t>  </a:t>
            </a:r>
            <a:endParaRPr lang="en-GB" sz="2000" dirty="0">
              <a:solidFill>
                <a:schemeClr val="dk1"/>
              </a:solidFill>
              <a:latin typeface="Arial" panose="020B0604020202020204" pitchFamily="34" charset="0"/>
              <a:cs typeface="Arial" panose="020B0604020202020204" pitchFamily="34" charset="0"/>
            </a:endParaRPr>
          </a:p>
        </p:txBody>
      </p:sp>
      <p:sp>
        <p:nvSpPr>
          <p:cNvPr id="342" name="Google Shape;342;p7"/>
          <p:cNvSpPr txBox="1"/>
          <p:nvPr/>
        </p:nvSpPr>
        <p:spPr>
          <a:xfrm>
            <a:off x="6815118" y="3568588"/>
            <a:ext cx="1858124" cy="2068218"/>
          </a:xfrm>
          <a:prstGeom prst="rect">
            <a:avLst/>
          </a:prstGeom>
          <a:noFill/>
          <a:ln>
            <a:noFill/>
          </a:ln>
        </p:spPr>
        <p:txBody>
          <a:bodyPr spcFirstLastPara="1" wrap="square" lIns="91425" tIns="45700" rIns="91425" bIns="45700" anchor="t" anchorCtr="0">
            <a:spAutoFit/>
          </a:bodyPr>
          <a:lstStyle/>
          <a:p>
            <a:pPr marL="0" lvl="1" algn="ctr">
              <a:lnSpc>
                <a:spcPct val="107000"/>
              </a:lnSpc>
            </a:pPr>
            <a:r>
              <a:rPr lang="en-GB"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Faire la différence </a:t>
            </a:r>
            <a:r>
              <a:rPr lang="en-GB" sz="2000" dirty="0">
                <a:solidFill>
                  <a:schemeClr val="dk1"/>
                </a:solidFill>
                <a:latin typeface="Arial" panose="020B0604020202020204" pitchFamily="34" charset="0"/>
                <a:ea typeface="Helvetica Neue"/>
                <a:cs typeface="Arial" panose="020B0604020202020204" pitchFamily="34" charset="0"/>
                <a:sym typeface="Helvetica Neue"/>
              </a:rPr>
              <a:t>entre le </a:t>
            </a:r>
            <a:r>
              <a:rPr lang="en-GB"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classement et le transfert d'un </a:t>
            </a:r>
            <a:r>
              <a:rPr lang="en-GB" sz="2000" b="0" i="0" u="none" strike="noStrike" cap="none" dirty="0" err="1">
                <a:solidFill>
                  <a:schemeClr val="dk1"/>
                </a:solidFill>
                <a:latin typeface="Arial" panose="020B0604020202020204" pitchFamily="34" charset="0"/>
                <a:ea typeface="Helvetica Neue"/>
                <a:cs typeface="Arial" panose="020B0604020202020204" pitchFamily="34" charset="0"/>
                <a:sym typeface="Helvetica Neue"/>
              </a:rPr>
              <a:t>cas</a:t>
            </a:r>
            <a:endParaRPr sz="1600" dirty="0">
              <a:solidFill>
                <a:schemeClr val="dk1"/>
              </a:solidFill>
              <a:latin typeface="Arial" panose="020B0604020202020204" pitchFamily="34" charset="0"/>
              <a:cs typeface="Arial" panose="020B0604020202020204" pitchFamily="34" charset="0"/>
            </a:endParaRPr>
          </a:p>
        </p:txBody>
      </p:sp>
      <p:sp>
        <p:nvSpPr>
          <p:cNvPr id="343" name="Google Shape;343;p7"/>
          <p:cNvSpPr txBox="1"/>
          <p:nvPr/>
        </p:nvSpPr>
        <p:spPr>
          <a:xfrm>
            <a:off x="8986839" y="3568588"/>
            <a:ext cx="2757486" cy="2726860"/>
          </a:xfrm>
          <a:prstGeom prst="rect">
            <a:avLst/>
          </a:prstGeom>
          <a:noFill/>
          <a:ln>
            <a:noFill/>
          </a:ln>
        </p:spPr>
        <p:txBody>
          <a:bodyPr spcFirstLastPara="1" wrap="square" lIns="91425" tIns="45700" rIns="91425" bIns="45700" anchor="t" anchorCtr="0">
            <a:spAutoFit/>
          </a:bodyPr>
          <a:lstStyle/>
          <a:p>
            <a:pPr marL="0" marR="0" lvl="1" algn="ctr" rtl="0">
              <a:lnSpc>
                <a:spcPct val="107000"/>
              </a:lnSpc>
              <a:spcBef>
                <a:spcPts val="0"/>
              </a:spcBef>
              <a:spcAft>
                <a:spcPts val="0"/>
              </a:spcAft>
              <a:buNone/>
            </a:pPr>
            <a:r>
              <a:rPr lang="en-GB"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Expliquer les principales considérations à prendre en compte lorsque l'on souhaite obtenir un retour d'information de la part d'un enfant</a:t>
            </a:r>
            <a:endParaRPr sz="2000" b="0" i="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grpSp>
        <p:nvGrpSpPr>
          <p:cNvPr id="344" name="Google Shape;344;p7"/>
          <p:cNvGrpSpPr/>
          <p:nvPr/>
        </p:nvGrpSpPr>
        <p:grpSpPr>
          <a:xfrm>
            <a:off x="1619563" y="2140800"/>
            <a:ext cx="1196375" cy="868968"/>
            <a:chOff x="6878053" y="1156317"/>
            <a:chExt cx="1431178" cy="1039513"/>
          </a:xfrm>
        </p:grpSpPr>
        <p:grpSp>
          <p:nvGrpSpPr>
            <p:cNvPr id="345" name="Google Shape;345;p7"/>
            <p:cNvGrpSpPr/>
            <p:nvPr/>
          </p:nvGrpSpPr>
          <p:grpSpPr>
            <a:xfrm>
              <a:off x="7672978" y="1156317"/>
              <a:ext cx="412941" cy="436880"/>
              <a:chOff x="243840" y="1676400"/>
              <a:chExt cx="701040" cy="741680"/>
            </a:xfrm>
          </p:grpSpPr>
          <p:sp>
            <p:nvSpPr>
              <p:cNvPr id="346" name="Google Shape;346;p7"/>
              <p:cNvSpPr/>
              <p:nvPr/>
            </p:nvSpPr>
            <p:spPr>
              <a:xfrm>
                <a:off x="243840" y="1676400"/>
                <a:ext cx="116839" cy="7416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47" name="Google Shape;347;p7"/>
              <p:cNvSpPr/>
              <p:nvPr/>
            </p:nvSpPr>
            <p:spPr>
              <a:xfrm>
                <a:off x="314960" y="1676400"/>
                <a:ext cx="629920" cy="4368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sp>
          <p:nvSpPr>
            <p:cNvPr id="348" name="Google Shape;348;p7"/>
            <p:cNvSpPr/>
            <p:nvPr/>
          </p:nvSpPr>
          <p:spPr>
            <a:xfrm>
              <a:off x="7120511" y="1517650"/>
              <a:ext cx="1188720" cy="678180"/>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49" name="Google Shape;349;p7"/>
            <p:cNvSpPr/>
            <p:nvPr/>
          </p:nvSpPr>
          <p:spPr>
            <a:xfrm>
              <a:off x="6878053" y="1727035"/>
              <a:ext cx="821708" cy="468795"/>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50" name="Google Shape;350;p7"/>
          <p:cNvGrpSpPr/>
          <p:nvPr/>
        </p:nvGrpSpPr>
        <p:grpSpPr>
          <a:xfrm>
            <a:off x="4420551" y="2140800"/>
            <a:ext cx="1196375" cy="868968"/>
            <a:chOff x="6878053" y="1156317"/>
            <a:chExt cx="1431178" cy="1039513"/>
          </a:xfrm>
        </p:grpSpPr>
        <p:grpSp>
          <p:nvGrpSpPr>
            <p:cNvPr id="351" name="Google Shape;351;p7"/>
            <p:cNvGrpSpPr/>
            <p:nvPr/>
          </p:nvGrpSpPr>
          <p:grpSpPr>
            <a:xfrm>
              <a:off x="7672978" y="1156317"/>
              <a:ext cx="412941" cy="436880"/>
              <a:chOff x="243840" y="1676400"/>
              <a:chExt cx="701040" cy="741680"/>
            </a:xfrm>
          </p:grpSpPr>
          <p:sp>
            <p:nvSpPr>
              <p:cNvPr id="352" name="Google Shape;352;p7"/>
              <p:cNvSpPr/>
              <p:nvPr/>
            </p:nvSpPr>
            <p:spPr>
              <a:xfrm>
                <a:off x="243840" y="1676400"/>
                <a:ext cx="116839" cy="7416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53" name="Google Shape;353;p7"/>
              <p:cNvSpPr/>
              <p:nvPr/>
            </p:nvSpPr>
            <p:spPr>
              <a:xfrm>
                <a:off x="314960" y="1676400"/>
                <a:ext cx="629920" cy="4368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sp>
          <p:nvSpPr>
            <p:cNvPr id="354" name="Google Shape;354;p7"/>
            <p:cNvSpPr/>
            <p:nvPr/>
          </p:nvSpPr>
          <p:spPr>
            <a:xfrm>
              <a:off x="7120511" y="1517650"/>
              <a:ext cx="1188720" cy="678180"/>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55" name="Google Shape;355;p7"/>
            <p:cNvSpPr/>
            <p:nvPr/>
          </p:nvSpPr>
          <p:spPr>
            <a:xfrm>
              <a:off x="6878053" y="1727035"/>
              <a:ext cx="821708" cy="468795"/>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56" name="Google Shape;356;p7"/>
          <p:cNvGrpSpPr/>
          <p:nvPr/>
        </p:nvGrpSpPr>
        <p:grpSpPr>
          <a:xfrm>
            <a:off x="7079673" y="2160768"/>
            <a:ext cx="1196375" cy="868968"/>
            <a:chOff x="6878053" y="1156317"/>
            <a:chExt cx="1431178" cy="1039513"/>
          </a:xfrm>
        </p:grpSpPr>
        <p:grpSp>
          <p:nvGrpSpPr>
            <p:cNvPr id="357" name="Google Shape;357;p7"/>
            <p:cNvGrpSpPr/>
            <p:nvPr/>
          </p:nvGrpSpPr>
          <p:grpSpPr>
            <a:xfrm>
              <a:off x="7672978" y="1156317"/>
              <a:ext cx="412941" cy="436880"/>
              <a:chOff x="243840" y="1676400"/>
              <a:chExt cx="701040" cy="741680"/>
            </a:xfrm>
          </p:grpSpPr>
          <p:sp>
            <p:nvSpPr>
              <p:cNvPr id="358" name="Google Shape;358;p7"/>
              <p:cNvSpPr/>
              <p:nvPr/>
            </p:nvSpPr>
            <p:spPr>
              <a:xfrm>
                <a:off x="243840" y="1676400"/>
                <a:ext cx="116839" cy="7416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59" name="Google Shape;359;p7"/>
              <p:cNvSpPr/>
              <p:nvPr/>
            </p:nvSpPr>
            <p:spPr>
              <a:xfrm>
                <a:off x="314960" y="1676400"/>
                <a:ext cx="629920" cy="4368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sp>
          <p:nvSpPr>
            <p:cNvPr id="360" name="Google Shape;360;p7"/>
            <p:cNvSpPr/>
            <p:nvPr/>
          </p:nvSpPr>
          <p:spPr>
            <a:xfrm>
              <a:off x="7120511" y="1517650"/>
              <a:ext cx="1188720" cy="678180"/>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61" name="Google Shape;361;p7"/>
            <p:cNvSpPr/>
            <p:nvPr/>
          </p:nvSpPr>
          <p:spPr>
            <a:xfrm>
              <a:off x="6878053" y="1727035"/>
              <a:ext cx="821708" cy="468795"/>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62" name="Google Shape;362;p7"/>
          <p:cNvGrpSpPr/>
          <p:nvPr/>
        </p:nvGrpSpPr>
        <p:grpSpPr>
          <a:xfrm>
            <a:off x="9760231" y="2140800"/>
            <a:ext cx="1196375" cy="868968"/>
            <a:chOff x="6878053" y="1156317"/>
            <a:chExt cx="1431178" cy="1039513"/>
          </a:xfrm>
        </p:grpSpPr>
        <p:grpSp>
          <p:nvGrpSpPr>
            <p:cNvPr id="363" name="Google Shape;363;p7"/>
            <p:cNvGrpSpPr/>
            <p:nvPr/>
          </p:nvGrpSpPr>
          <p:grpSpPr>
            <a:xfrm>
              <a:off x="7672978" y="1156317"/>
              <a:ext cx="412941" cy="436880"/>
              <a:chOff x="243840" y="1676400"/>
              <a:chExt cx="701040" cy="741680"/>
            </a:xfrm>
          </p:grpSpPr>
          <p:sp>
            <p:nvSpPr>
              <p:cNvPr id="364" name="Google Shape;364;p7"/>
              <p:cNvSpPr/>
              <p:nvPr/>
            </p:nvSpPr>
            <p:spPr>
              <a:xfrm>
                <a:off x="243840" y="1676400"/>
                <a:ext cx="116839" cy="7416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65" name="Google Shape;365;p7"/>
              <p:cNvSpPr/>
              <p:nvPr/>
            </p:nvSpPr>
            <p:spPr>
              <a:xfrm>
                <a:off x="314960" y="1676400"/>
                <a:ext cx="629920" cy="43688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sp>
          <p:nvSpPr>
            <p:cNvPr id="366" name="Google Shape;366;p7"/>
            <p:cNvSpPr/>
            <p:nvPr/>
          </p:nvSpPr>
          <p:spPr>
            <a:xfrm>
              <a:off x="7120511" y="1517650"/>
              <a:ext cx="1188720" cy="678180"/>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sp>
          <p:nvSpPr>
            <p:cNvPr id="367" name="Google Shape;367;p7"/>
            <p:cNvSpPr/>
            <p:nvPr/>
          </p:nvSpPr>
          <p:spPr>
            <a:xfrm>
              <a:off x="6878053" y="1727035"/>
              <a:ext cx="821708" cy="468795"/>
            </a:xfrm>
            <a:prstGeom prst="triangle">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2" name="Group 1">
            <a:extLst>
              <a:ext uri="{FF2B5EF4-FFF2-40B4-BE49-F238E27FC236}">
                <a16:creationId xmlns:a16="http://schemas.microsoft.com/office/drawing/2014/main" id="{ECD1EC1C-5AB0-2667-CAC4-77A1A87FC34C}"/>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61810FAD-7D33-1E41-60BB-FC97C478D99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CAF1E477-D6FE-3ABE-8337-03B219C25393}"/>
                </a:ext>
              </a:extLst>
            </p:cNvPr>
            <p:cNvGrpSpPr/>
            <p:nvPr/>
          </p:nvGrpSpPr>
          <p:grpSpPr>
            <a:xfrm>
              <a:off x="10741851" y="707024"/>
              <a:ext cx="562136" cy="634675"/>
              <a:chOff x="760175" y="830141"/>
              <a:chExt cx="867619" cy="979580"/>
            </a:xfrm>
          </p:grpSpPr>
          <p:sp>
            <p:nvSpPr>
              <p:cNvPr id="5" name="Rectangle 4">
                <a:extLst>
                  <a:ext uri="{FF2B5EF4-FFF2-40B4-BE49-F238E27FC236}">
                    <a16:creationId xmlns:a16="http://schemas.microsoft.com/office/drawing/2014/main" id="{180D6623-F250-8C6C-464A-377938696161}"/>
                  </a:ext>
                </a:extLst>
              </p:cNvPr>
              <p:cNvSpPr/>
              <p:nvPr/>
            </p:nvSpPr>
            <p:spPr>
              <a:xfrm>
                <a:off x="864636" y="830141"/>
                <a:ext cx="763158" cy="9795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latin typeface="Arial" panose="020B0604020202020204" pitchFamily="34" charset="0"/>
                    <a:cs typeface="Arial" panose="020B0604020202020204" pitchFamily="34" charset="0"/>
                  </a:rPr>
                  <a:t>185</a:t>
                </a:r>
              </a:p>
            </p:txBody>
          </p:sp>
          <p:sp>
            <p:nvSpPr>
              <p:cNvPr id="6" name="Rectangle 5">
                <a:extLst>
                  <a:ext uri="{FF2B5EF4-FFF2-40B4-BE49-F238E27FC236}">
                    <a16:creationId xmlns:a16="http://schemas.microsoft.com/office/drawing/2014/main" id="{360D4EB5-9A6B-F64C-7B08-F2A643D4E0B0}"/>
                  </a:ext>
                </a:extLst>
              </p:cNvPr>
              <p:cNvSpPr/>
              <p:nvPr/>
            </p:nvSpPr>
            <p:spPr>
              <a:xfrm>
                <a:off x="760175" y="830143"/>
                <a:ext cx="149292" cy="97957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3" name="Google Shape;433;p10"/>
          <p:cNvSpPr txBox="1">
            <a:spLocks noGrp="1"/>
          </p:cNvSpPr>
          <p:nvPr>
            <p:ph type="title"/>
          </p:nvPr>
        </p:nvSpPr>
        <p:spPr/>
        <p:txBody>
          <a:bodyPr/>
          <a:lstStyle/>
          <a:p>
            <a:pPr lvl="0"/>
            <a:r>
              <a:rPr lang="en-US" sz="2400" dirty="0"/>
              <a:t>SESSION 2</a:t>
            </a:r>
            <a:br>
              <a:rPr lang="en-US" dirty="0"/>
            </a:br>
            <a:r>
              <a:rPr lang="en-US" sz="4400" dirty="0"/>
              <a:t> </a:t>
            </a:r>
            <a:br>
              <a:rPr lang="en-US" dirty="0"/>
            </a:br>
            <a:r>
              <a:rPr lang="en-US" dirty="0"/>
              <a:t>Quand puis-je clore le </a:t>
            </a:r>
            <a:r>
              <a:rPr lang="en-US" dirty="0" err="1"/>
              <a:t>cas</a:t>
            </a:r>
            <a:r>
              <a:rPr lang="en-US" dirty="0"/>
              <a:t> d'un enfant ?</a:t>
            </a:r>
          </a:p>
        </p:txBody>
      </p:sp>
    </p:spTree>
  </p:cSld>
  <p:clrMapOvr>
    <a:masterClrMapping/>
  </p:clrMapOvr>
</p:sld>
</file>

<file path=ppt/theme/theme1.xml><?xml version="1.0" encoding="utf-8"?>
<a:theme xmlns:a="http://schemas.openxmlformats.org/drawingml/2006/main" name="Office Theme">
  <a:themeElements>
    <a:clrScheme name="Alliance">
      <a:dk1>
        <a:sysClr val="windowText" lastClr="000000"/>
      </a:dk1>
      <a:lt1>
        <a:sysClr val="window" lastClr="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TotalTime>
  <Words>8170</Words>
  <Application>Microsoft Office PowerPoint</Application>
  <PresentationFormat>Widescreen</PresentationFormat>
  <Paragraphs>787</Paragraphs>
  <Slides>46</Slides>
  <Notes>46</Notes>
  <HiddenSlides>4</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Arial</vt:lpstr>
      <vt:lpstr>Berlin Sans FB</vt:lpstr>
      <vt:lpstr>Britannic Bold</vt:lpstr>
      <vt:lpstr>Calibri</vt:lpstr>
      <vt:lpstr>Calibri Light</vt:lpstr>
      <vt:lpstr>Garamond</vt:lpstr>
      <vt:lpstr>Helvetica Neue</vt:lpstr>
      <vt:lpstr>Office Theme</vt:lpstr>
      <vt:lpstr>PowerPoint Presentation</vt:lpstr>
      <vt:lpstr>SESSION 1   Ouverture du module</vt:lpstr>
      <vt:lpstr>Objectif du module</vt:lpstr>
      <vt:lpstr>Ordre du jour</vt:lpstr>
      <vt:lpstr>Récapitulation : tirage au sort !</vt:lpstr>
      <vt:lpstr>PowerPoint Presentation</vt:lpstr>
      <vt:lpstr>Processus de gestion des cas</vt:lpstr>
      <vt:lpstr>Objectifs d'apprentissage</vt:lpstr>
      <vt:lpstr>SESSION 2   Quand puis-je clore le cas d'un enfant ?</vt:lpstr>
      <vt:lpstr>Travail en binôme</vt:lpstr>
      <vt:lpstr>Quand l'aide à la gestion des cas n'est-elle plus nécessaire ?</vt:lpstr>
      <vt:lpstr>Sécurité et bien-être de l'enfant </vt:lpstr>
      <vt:lpstr>Autres raisons de mettre fin à la gestion des cas</vt:lpstr>
      <vt:lpstr>Autres motifs de clôture des cas</vt:lpstr>
      <vt:lpstr>Autres motifs de clôture des cas</vt:lpstr>
      <vt:lpstr>PowerPoint Presentation</vt:lpstr>
      <vt:lpstr>Autres motifs de clôture des cas</vt:lpstr>
      <vt:lpstr>Autres motifs de clôture des cas</vt:lpstr>
      <vt:lpstr>Points clés de l'apprentissage</vt:lpstr>
      <vt:lpstr>SESSION 3    Comment clôturer le cas d'un enfant ? </vt:lpstr>
      <vt:lpstr>Énumérer les mesures à prendre pour clore le cas d'un enfant </vt:lpstr>
      <vt:lpstr>Déroulement d'une clôture de cas</vt:lpstr>
      <vt:lpstr>PowerPoint Presentation</vt:lpstr>
      <vt:lpstr>Flexibilité</vt:lpstr>
      <vt:lpstr>Âge et stade de développement</vt:lpstr>
      <vt:lpstr>PowerPoint Presentation</vt:lpstr>
      <vt:lpstr>Jeu de rôle</vt:lpstr>
      <vt:lpstr>Erreurs courantes dans le formulaire de clôture de cas</vt:lpstr>
      <vt:lpstr>Points clés de l'apprentissage</vt:lpstr>
      <vt:lpstr>SESSION 4   Comment et quand transférer un cas ?</vt:lpstr>
      <vt:lpstr>Transfert de cas</vt:lpstr>
      <vt:lpstr>Transfert de cas</vt:lpstr>
      <vt:lpstr>Transfert de cas</vt:lpstr>
      <vt:lpstr>Discussion en plénière</vt:lpstr>
      <vt:lpstr>Impact d'un transfert de cas</vt:lpstr>
      <vt:lpstr>Meilleures pratiques pour les transferts</vt:lpstr>
      <vt:lpstr>Points clés de l'apprentissage</vt:lpstr>
      <vt:lpstr>SESSION 5   Comment obtenir un retour d'information de la part d'un enfant ?</vt:lpstr>
      <vt:lpstr>Déroulement d'une clôture de cas</vt:lpstr>
      <vt:lpstr>Objectif du retour d'information</vt:lpstr>
      <vt:lpstr>Sujets et questions du retour d'information</vt:lpstr>
      <vt:lpstr>Examen des formulaires de retour d'information</vt:lpstr>
      <vt:lpstr>Points clés de l'apprentissage</vt:lpstr>
      <vt:lpstr>SESSION 6   Clôture du module</vt:lpstr>
      <vt:lpstr>Fin du module 11</vt:lpstr>
      <vt:lpstr>Autosoins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keywords>, docId:E12E767BD822F3714BC701B42EB8CDD7</cp:keywords>
  <cp:lastModifiedBy>Ilse Van der Straeten</cp:lastModifiedBy>
  <cp:revision>92</cp:revision>
  <dcterms:created xsi:type="dcterms:W3CDTF">2023-02-13T10:36:33Z</dcterms:created>
  <dcterms:modified xsi:type="dcterms:W3CDTF">2023-04-05T15:15:03Z</dcterms:modified>
</cp:coreProperties>
</file>