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326" r:id="rId2"/>
    <p:sldId id="329" r:id="rId3"/>
    <p:sldId id="337" r:id="rId4"/>
    <p:sldId id="339" r:id="rId5"/>
    <p:sldId id="330" r:id="rId6"/>
    <p:sldId id="2895" r:id="rId7"/>
    <p:sldId id="756" r:id="rId8"/>
    <p:sldId id="332" r:id="rId9"/>
    <p:sldId id="757" r:id="rId10"/>
    <p:sldId id="343" r:id="rId11"/>
    <p:sldId id="2826" r:id="rId12"/>
    <p:sldId id="2900" r:id="rId13"/>
    <p:sldId id="2889" r:id="rId14"/>
    <p:sldId id="2874" r:id="rId15"/>
    <p:sldId id="2896" r:id="rId16"/>
    <p:sldId id="2883" r:id="rId17"/>
    <p:sldId id="367" r:id="rId18"/>
    <p:sldId id="2885" r:id="rId19"/>
    <p:sldId id="358" r:id="rId20"/>
    <p:sldId id="359" r:id="rId21"/>
    <p:sldId id="354" r:id="rId22"/>
    <p:sldId id="355" r:id="rId23"/>
    <p:sldId id="2887" r:id="rId24"/>
    <p:sldId id="356" r:id="rId25"/>
    <p:sldId id="2878" r:id="rId26"/>
    <p:sldId id="2897" r:id="rId27"/>
    <p:sldId id="383" r:id="rId28"/>
    <p:sldId id="360" r:id="rId29"/>
    <p:sldId id="2879" r:id="rId30"/>
    <p:sldId id="361" r:id="rId31"/>
    <p:sldId id="762" r:id="rId32"/>
    <p:sldId id="362" r:id="rId33"/>
    <p:sldId id="363" r:id="rId34"/>
    <p:sldId id="2880" r:id="rId35"/>
    <p:sldId id="365" r:id="rId36"/>
    <p:sldId id="334" r:id="rId37"/>
    <p:sldId id="2886" r:id="rId38"/>
    <p:sldId id="2898" r:id="rId39"/>
    <p:sldId id="2890" r:id="rId40"/>
    <p:sldId id="2892" r:id="rId41"/>
    <p:sldId id="2893" r:id="rId42"/>
    <p:sldId id="348" r:id="rId43"/>
    <p:sldId id="340" r:id="rId44"/>
    <p:sldId id="2899" r:id="rId45"/>
    <p:sldId id="2901" r:id="rId46"/>
    <p:sldId id="2894" r:id="rId47"/>
    <p:sldId id="2902" r:id="rId48"/>
    <p:sldId id="342" r:id="rId49"/>
    <p:sldId id="429" r:id="rId50"/>
    <p:sldId id="743" r:id="rId51"/>
    <p:sldId id="2882" r:id="rId52"/>
  </p:sldIdLst>
  <p:sldSz cx="12192000" cy="6858000"/>
  <p:notesSz cx="7099300" cy="10234613"/>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A91CBBF5-0871-4DA0-8542-9F95E8991C02}">
          <p14:sldIdLst>
            <p14:sldId id="326"/>
          </p14:sldIdLst>
        </p14:section>
        <p14:section name="Session 1" id="{AC8E5627-0253-43D2-AF01-D74EA009AACB}">
          <p14:sldIdLst>
            <p14:sldId id="329"/>
            <p14:sldId id="337"/>
            <p14:sldId id="339"/>
            <p14:sldId id="330"/>
            <p14:sldId id="2895"/>
            <p14:sldId id="756"/>
            <p14:sldId id="332"/>
            <p14:sldId id="757"/>
          </p14:sldIdLst>
        </p14:section>
        <p14:section name="Session 2" id="{D1EDC2BC-D553-47DA-ADC2-68E8C346C6B6}">
          <p14:sldIdLst>
            <p14:sldId id="343"/>
            <p14:sldId id="2826"/>
            <p14:sldId id="2900"/>
            <p14:sldId id="2889"/>
            <p14:sldId id="2874"/>
            <p14:sldId id="2896"/>
            <p14:sldId id="2883"/>
            <p14:sldId id="367"/>
            <p14:sldId id="2885"/>
            <p14:sldId id="358"/>
          </p14:sldIdLst>
        </p14:section>
        <p14:section name="Session 3" id="{3D771729-1D1A-4054-BD81-C9A05D4324EB}">
          <p14:sldIdLst>
            <p14:sldId id="359"/>
            <p14:sldId id="354"/>
            <p14:sldId id="355"/>
            <p14:sldId id="2887"/>
            <p14:sldId id="356"/>
            <p14:sldId id="2878"/>
            <p14:sldId id="2897"/>
            <p14:sldId id="383"/>
            <p14:sldId id="360"/>
            <p14:sldId id="2879"/>
            <p14:sldId id="361"/>
            <p14:sldId id="762"/>
            <p14:sldId id="362"/>
            <p14:sldId id="363"/>
            <p14:sldId id="2880"/>
            <p14:sldId id="365"/>
          </p14:sldIdLst>
        </p14:section>
        <p14:section name="Session 4" id="{B7C73639-7464-458A-9073-6CE2D1B2763B}">
          <p14:sldIdLst>
            <p14:sldId id="334"/>
            <p14:sldId id="2886"/>
            <p14:sldId id="2898"/>
            <p14:sldId id="2890"/>
            <p14:sldId id="2892"/>
            <p14:sldId id="2893"/>
            <p14:sldId id="348"/>
            <p14:sldId id="340"/>
            <p14:sldId id="2899"/>
            <p14:sldId id="2901"/>
            <p14:sldId id="2894"/>
            <p14:sldId id="2902"/>
            <p14:sldId id="342"/>
          </p14:sldIdLst>
        </p14:section>
        <p14:section name="Session 5" id="{B5AF965D-6398-4016-8588-1114262071FD}">
          <p14:sldIdLst>
            <p14:sldId id="429"/>
            <p14:sldId id="743"/>
            <p14:sldId id="288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6EC714-8382-DEDA-363D-064BEB13D0B0}" name="Crystal Stewart" initials="CS" userId="GKZZVnRSUXtTMPrb39Zri5wg64SiJQpaNi8UeT9rgak=" providerId="None"/>
  <p188:author id="{2BA547FE-46EF-BB21-D252-B02F0AE3AB5E}" name="Ilse Van der Straeten" initials="IVdS" userId="Ilse Van der Straete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85337" autoAdjust="0"/>
  </p:normalViewPr>
  <p:slideViewPr>
    <p:cSldViewPr snapToGrid="0">
      <p:cViewPr varScale="1">
        <p:scale>
          <a:sx n="64" d="100"/>
          <a:sy n="64" d="100"/>
        </p:scale>
        <p:origin x="765" y="33"/>
      </p:cViewPr>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p:cViewPr varScale="1">
        <p:scale>
          <a:sx n="50" d="100"/>
          <a:sy n="50" d="100"/>
        </p:scale>
        <p:origin x="2673" y="45"/>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0D94D2-F06F-70DD-F329-7547419DF176}"/>
              </a:ext>
            </a:extLst>
          </p:cNvPr>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en-CA" dirty="0"/>
          </a:p>
        </p:txBody>
      </p:sp>
      <p:sp>
        <p:nvSpPr>
          <p:cNvPr id="3" name="Date Placeholder 2">
            <a:extLst>
              <a:ext uri="{FF2B5EF4-FFF2-40B4-BE49-F238E27FC236}">
                <a16:creationId xmlns:a16="http://schemas.microsoft.com/office/drawing/2014/main" id="{9B93469D-2456-3DDD-FDC6-DC8F83FDE3D2}"/>
              </a:ext>
            </a:extLst>
          </p:cNvPr>
          <p:cNvSpPr>
            <a:spLocks noGrp="1"/>
          </p:cNvSpPr>
          <p:nvPr>
            <p:ph type="dt" sz="quarter" idx="1"/>
          </p:nvPr>
        </p:nvSpPr>
        <p:spPr>
          <a:xfrm>
            <a:off x="4021294" y="0"/>
            <a:ext cx="3076363" cy="513508"/>
          </a:xfrm>
          <a:prstGeom prst="rect">
            <a:avLst/>
          </a:prstGeom>
        </p:spPr>
        <p:txBody>
          <a:bodyPr vert="horz" lIns="99048" tIns="49524" rIns="99048" bIns="49524" rtlCol="0"/>
          <a:lstStyle>
            <a:lvl1pPr algn="r">
              <a:defRPr sz="1300"/>
            </a:lvl1pPr>
          </a:lstStyle>
          <a:p>
            <a:fld id="{CB1D1D50-55AC-477C-8D22-C0F986AD98B7}" type="datetimeFigureOut">
              <a:rPr lang="en-CA" smtClean="0"/>
              <a:t>2023-04-05</a:t>
            </a:fld>
            <a:endParaRPr lang="en-CA" dirty="0"/>
          </a:p>
        </p:txBody>
      </p:sp>
      <p:sp>
        <p:nvSpPr>
          <p:cNvPr id="4" name="Footer Placeholder 3">
            <a:extLst>
              <a:ext uri="{FF2B5EF4-FFF2-40B4-BE49-F238E27FC236}">
                <a16:creationId xmlns:a16="http://schemas.microsoft.com/office/drawing/2014/main" id="{751A78AC-677C-10EF-44F6-F7633B5EDFFF}"/>
              </a:ext>
            </a:extLst>
          </p:cNvPr>
          <p:cNvSpPr>
            <a:spLocks noGrp="1"/>
          </p:cNvSpPr>
          <p:nvPr>
            <p:ph type="ftr" sz="quarter" idx="2"/>
          </p:nvPr>
        </p:nvSpPr>
        <p:spPr>
          <a:xfrm>
            <a:off x="0" y="9721107"/>
            <a:ext cx="3076363" cy="513507"/>
          </a:xfrm>
          <a:prstGeom prst="rect">
            <a:avLst/>
          </a:prstGeom>
        </p:spPr>
        <p:txBody>
          <a:bodyPr vert="horz" lIns="99048" tIns="49524" rIns="99048" bIns="49524" rtlCol="0" anchor="b"/>
          <a:lstStyle>
            <a:lvl1pPr algn="l">
              <a:defRPr sz="1300"/>
            </a:lvl1pPr>
          </a:lstStyle>
          <a:p>
            <a:endParaRPr lang="en-CA" dirty="0"/>
          </a:p>
        </p:txBody>
      </p:sp>
      <p:sp>
        <p:nvSpPr>
          <p:cNvPr id="5" name="Slide Number Placeholder 4">
            <a:extLst>
              <a:ext uri="{FF2B5EF4-FFF2-40B4-BE49-F238E27FC236}">
                <a16:creationId xmlns:a16="http://schemas.microsoft.com/office/drawing/2014/main" id="{1D9E6576-B5F3-2347-ADFA-2B4E41F3206B}"/>
              </a:ext>
            </a:extLst>
          </p:cNvPr>
          <p:cNvSpPr>
            <a:spLocks noGrp="1"/>
          </p:cNvSpPr>
          <p:nvPr>
            <p:ph type="sldNum" sz="quarter" idx="3"/>
          </p:nvPr>
        </p:nvSpPr>
        <p:spPr>
          <a:xfrm>
            <a:off x="4021294" y="9721107"/>
            <a:ext cx="3076363" cy="513507"/>
          </a:xfrm>
          <a:prstGeom prst="rect">
            <a:avLst/>
          </a:prstGeom>
        </p:spPr>
        <p:txBody>
          <a:bodyPr vert="horz" lIns="99048" tIns="49524" rIns="99048" bIns="49524" rtlCol="0" anchor="b"/>
          <a:lstStyle>
            <a:lvl1pPr algn="r">
              <a:defRPr sz="1300"/>
            </a:lvl1pPr>
          </a:lstStyle>
          <a:p>
            <a:fld id="{851D1419-5F84-4BDA-9FA7-449E434F2648}" type="slidenum">
              <a:rPr lang="en-CA" smtClean="0"/>
              <a:t>‹#›</a:t>
            </a:fld>
            <a:endParaRPr lang="en-CA" dirty="0"/>
          </a:p>
        </p:txBody>
      </p:sp>
    </p:spTree>
    <p:extLst>
      <p:ext uri="{BB962C8B-B14F-4D97-AF65-F5344CB8AC3E}">
        <p14:creationId xmlns:p14="http://schemas.microsoft.com/office/powerpoint/2010/main" val="1446192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a:extLst>
              <a:ext uri="{FF2B5EF4-FFF2-40B4-BE49-F238E27FC236}">
                <a16:creationId xmlns:a16="http://schemas.microsoft.com/office/drawing/2014/main" id="{9327F555-3B3C-4066-B2FE-F78045126289}"/>
              </a:ext>
            </a:extLst>
          </p:cNvPr>
          <p:cNvSpPr>
            <a:spLocks noGrp="1"/>
          </p:cNvSpPr>
          <p:nvPr>
            <p:ph type="body" sz="quarter" idx="3"/>
          </p:nvPr>
        </p:nvSpPr>
        <p:spPr>
          <a:xfrm>
            <a:off x="477837" y="4229101"/>
            <a:ext cx="6143625" cy="5442608"/>
          </a:xfrm>
          <a:prstGeom prst="rect">
            <a:avLst/>
          </a:prstGeom>
        </p:spPr>
        <p:txBody>
          <a:bodyPr vert="horz" lIns="99048" tIns="49524" rIns="99048" bIns="49524" rtlCol="0"/>
          <a:lstStyle/>
          <a:p>
            <a:pPr lvl="0"/>
            <a:r>
              <a:rPr lang="en-US" dirty="0"/>
              <a:t>Cliquez pour modifier les styles du texte principal</a:t>
            </a:r>
          </a:p>
          <a:p>
            <a:pPr lvl="1"/>
            <a:r>
              <a:rPr lang="en-US" dirty="0"/>
              <a:t>Deuxième niveau</a:t>
            </a:r>
          </a:p>
          <a:p>
            <a:pPr lvl="2"/>
            <a:r>
              <a:rPr lang="en-US" dirty="0"/>
              <a:t>Troisième niveau</a:t>
            </a:r>
          </a:p>
          <a:p>
            <a:pPr lvl="3"/>
            <a:r>
              <a:rPr lang="en-US" dirty="0"/>
              <a:t>Quatrième niveau</a:t>
            </a:r>
          </a:p>
          <a:p>
            <a:pPr lvl="4"/>
            <a:r>
              <a:rPr lang="en-US" dirty="0"/>
              <a:t>Cinquième niveau</a:t>
            </a:r>
            <a:endParaRPr lang="en-CA" dirty="0"/>
          </a:p>
        </p:txBody>
      </p:sp>
      <p:sp>
        <p:nvSpPr>
          <p:cNvPr id="12" name="Slide Image Placeholder 4">
            <a:extLst>
              <a:ext uri="{FF2B5EF4-FFF2-40B4-BE49-F238E27FC236}">
                <a16:creationId xmlns:a16="http://schemas.microsoft.com/office/drawing/2014/main" id="{E6B2424D-5E30-EF11-E665-2A0EF76894AE}"/>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
        <p:nvSpPr>
          <p:cNvPr id="2" name="Slide Number Placeholder 1">
            <a:extLst>
              <a:ext uri="{FF2B5EF4-FFF2-40B4-BE49-F238E27FC236}">
                <a16:creationId xmlns:a16="http://schemas.microsoft.com/office/drawing/2014/main" id="{8DA71432-EF8C-29D2-1792-8D25CCBDBE6C}"/>
              </a:ext>
            </a:extLst>
          </p:cNvPr>
          <p:cNvSpPr>
            <a:spLocks noGrp="1"/>
          </p:cNvSpPr>
          <p:nvPr>
            <p:ph type="sldNum" sz="quarter" idx="5"/>
          </p:nvPr>
        </p:nvSpPr>
        <p:spPr>
          <a:xfrm>
            <a:off x="4021138" y="9721850"/>
            <a:ext cx="3076575" cy="512763"/>
          </a:xfrm>
          <a:prstGeom prst="rect">
            <a:avLst/>
          </a:prstGeom>
        </p:spPr>
        <p:txBody>
          <a:bodyPr vert="horz" lIns="91440" tIns="45720" rIns="91440" bIns="45720" rtlCol="0" anchor="b"/>
          <a:lstStyle>
            <a:lvl1pPr algn="r">
              <a:defRPr sz="1200"/>
            </a:lvl1pPr>
          </a:lstStyle>
          <a:p>
            <a:fld id="{0FDD7458-8510-4E3E-9F56-780E126F4328}" type="slidenum">
              <a:rPr lang="en-US" smtClean="0"/>
              <a:t>‹#›</a:t>
            </a:fld>
            <a:endParaRPr lang="en-US" dirty="0"/>
          </a:p>
        </p:txBody>
      </p:sp>
    </p:spTree>
    <p:extLst>
      <p:ext uri="{BB962C8B-B14F-4D97-AF65-F5344CB8AC3E}">
        <p14:creationId xmlns:p14="http://schemas.microsoft.com/office/powerpoint/2010/main" val="4015067470"/>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1pPr>
    <a:lvl2pPr marL="6286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10858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15430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BIENVENUE</a:t>
            </a:r>
          </a:p>
          <a:p>
            <a:r>
              <a:rPr lang="en-GB" dirty="0">
                <a:sym typeface="Helvetica Neue"/>
              </a:rPr>
              <a:t>Accueillir les participants</a:t>
            </a:r>
            <a:endParaRPr lang="en-BE" dirty="0"/>
          </a:p>
        </p:txBody>
      </p:sp>
      <p:sp>
        <p:nvSpPr>
          <p:cNvPr id="6" name="Slide Image Placeholder 5">
            <a:extLst>
              <a:ext uri="{FF2B5EF4-FFF2-40B4-BE49-F238E27FC236}">
                <a16:creationId xmlns:a16="http://schemas.microsoft.com/office/drawing/2014/main" id="{25AF96E2-F1E2-3619-B5C8-74267D3A3D8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DE99257-AFBE-2F00-7C56-B9A2DFDA34E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a:t>
            </a:fld>
            <a:endParaRPr lang="en-US" sz="1200" dirty="0">
              <a:latin typeface="+mn-lt"/>
            </a:endParaRPr>
          </a:p>
        </p:txBody>
      </p:sp>
    </p:spTree>
    <p:extLst>
      <p:ext uri="{BB962C8B-B14F-4D97-AF65-F5344CB8AC3E}">
        <p14:creationId xmlns:p14="http://schemas.microsoft.com/office/powerpoint/2010/main" val="3372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SESSION 2 DURÉE : 1h10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______________________________________________________________________________</a:t>
            </a:r>
          </a:p>
          <a:p>
            <a:pPr marL="0" indent="0">
              <a:buNone/>
            </a:pPr>
            <a:endParaRPr lang="en-GB" dirty="0"/>
          </a:p>
          <a:p>
            <a:pPr marL="0" indent="0">
              <a:buNone/>
            </a:pPr>
            <a:r>
              <a:rPr lang="en-GB" b="1" dirty="0"/>
              <a:t>EXPLICATION</a:t>
            </a:r>
          </a:p>
          <a:p>
            <a:r>
              <a:rPr lang="en-GB" i="1" dirty="0"/>
              <a:t>Au cours de cette session, nous discuterons de l'importance d'être préparé avant de rencontrer un enfant et un parent ou un responsable d'enfant.</a:t>
            </a:r>
          </a:p>
          <a:p>
            <a:r>
              <a:rPr lang="en-GB" i="1" dirty="0"/>
              <a:t>Cela inclut des considérations importantes pour s'assurer que l'enfant reste en sécurité et ne subit pas de préjudice supplémentaire à la suite de votre rencontre et de votre interaction.</a:t>
            </a:r>
          </a:p>
          <a:p>
            <a:r>
              <a:rPr lang="en-GB" i="1" dirty="0"/>
              <a:t>Tout d'abord, nous allons voir comment choisir le bon environnement pour parler à l'enfant.</a:t>
            </a:r>
          </a:p>
        </p:txBody>
      </p:sp>
      <p:sp>
        <p:nvSpPr>
          <p:cNvPr id="6" name="Slide Image Placeholder 5">
            <a:extLst>
              <a:ext uri="{FF2B5EF4-FFF2-40B4-BE49-F238E27FC236}">
                <a16:creationId xmlns:a16="http://schemas.microsoft.com/office/drawing/2014/main" id="{7555F208-299F-ED0A-01FE-353A13DE0A1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AED87C2-BA56-5138-2A1E-7882A229611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a:t>
            </a:fld>
            <a:endParaRPr lang="en-US" sz="1200" dirty="0">
              <a:latin typeface="+mn-lt"/>
            </a:endParaRPr>
          </a:p>
        </p:txBody>
      </p:sp>
    </p:spTree>
    <p:extLst>
      <p:ext uri="{BB962C8B-B14F-4D97-AF65-F5344CB8AC3E}">
        <p14:creationId xmlns:p14="http://schemas.microsoft.com/office/powerpoint/2010/main" val="3261504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DISCUSSION PLÉNIÈRE (10 minutes)</a:t>
            </a:r>
          </a:p>
          <a:p>
            <a:r>
              <a:rPr lang="en-GB" i="1" dirty="0"/>
              <a:t>L'une des considérations les plus importantes avant de rencontrer un enfant et/ou ses responsables est le lieu ou l'espace où la rencontre aura lieu.</a:t>
            </a:r>
          </a:p>
          <a:p>
            <a:r>
              <a:rPr lang="en-GB" i="1" dirty="0"/>
              <a:t>Quelles sont les principales considérations à prendre en compte lors du choix d'un espace pour rencontrer l'enfant et/ou les personnes qui s'en occupent ?</a:t>
            </a:r>
          </a:p>
          <a:p>
            <a:r>
              <a:rPr lang="en-GB" dirty="0"/>
              <a:t>Notez les réponses sur un tableau à feuilles mobiles.</a:t>
            </a:r>
          </a:p>
          <a:p>
            <a:endParaRPr lang="en-GB" dirty="0"/>
          </a:p>
          <a:p>
            <a:endParaRPr lang="en-GB" dirty="0"/>
          </a:p>
        </p:txBody>
      </p:sp>
      <p:sp>
        <p:nvSpPr>
          <p:cNvPr id="6" name="Slide Image Placeholder 5">
            <a:extLst>
              <a:ext uri="{FF2B5EF4-FFF2-40B4-BE49-F238E27FC236}">
                <a16:creationId xmlns:a16="http://schemas.microsoft.com/office/drawing/2014/main" id="{46188330-A19A-E9EF-3F6D-43C4914FA8E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677792A-A6DE-5BC2-66D9-021BB4A0DA5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a:t>
            </a:fld>
            <a:endParaRPr lang="en-US" sz="1200" dirty="0">
              <a:latin typeface="+mn-lt"/>
            </a:endParaRPr>
          </a:p>
        </p:txBody>
      </p:sp>
    </p:spTree>
    <p:extLst>
      <p:ext uri="{BB962C8B-B14F-4D97-AF65-F5344CB8AC3E}">
        <p14:creationId xmlns:p14="http://schemas.microsoft.com/office/powerpoint/2010/main" val="2911484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i="1" dirty="0"/>
              <a:t>Identifier le bon endroit pour rencontrer l'enfant est important car :</a:t>
            </a:r>
          </a:p>
          <a:p>
            <a:pPr lvl="1"/>
            <a:r>
              <a:rPr lang="en-GB" i="1" dirty="0"/>
              <a:t>Il permet à l'enfant de communiquer ouvertement et honnêtement.</a:t>
            </a:r>
          </a:p>
          <a:p>
            <a:pPr lvl="1"/>
            <a:r>
              <a:rPr lang="en-GB" i="1" dirty="0" err="1"/>
              <a:t>Cela</a:t>
            </a:r>
            <a:r>
              <a:rPr lang="en-GB" i="1" dirty="0"/>
              <a:t> assure la sécurité de l'enfant et ne lui cause pas d'autres préjudices.</a:t>
            </a:r>
          </a:p>
          <a:p>
            <a:pPr lvl="1"/>
            <a:r>
              <a:rPr lang="en-GB" i="1" dirty="0" err="1"/>
              <a:t>Cela</a:t>
            </a:r>
            <a:r>
              <a:rPr lang="en-GB" i="1" dirty="0"/>
              <a:t> permet la participation de chaque enfant</a:t>
            </a:r>
          </a:p>
          <a:p>
            <a:pPr lvl="0"/>
            <a:r>
              <a:rPr lang="en-GB" i="1" dirty="0"/>
              <a:t>Il s'agit des mêmes considérations que celles relatives à l'environnement approprié pour permettre la participation des enfants dans le module 2.</a:t>
            </a:r>
            <a:endParaRPr lang="en-GB" dirty="0"/>
          </a:p>
          <a:p>
            <a:r>
              <a:rPr lang="en-GB" i="1" dirty="0"/>
              <a:t>Lorsque l'on soutient des enfants </a:t>
            </a:r>
            <a:r>
              <a:rPr lang="en-GB" i="1" dirty="0" err="1"/>
              <a:t>en</a:t>
            </a:r>
            <a:r>
              <a:rPr lang="en-GB" i="1" dirty="0"/>
              <a:t> situation de handicap, il est important de vérifier s'il existe des obstacles qui pourraient exclure l'enfant.</a:t>
            </a:r>
          </a:p>
          <a:p>
            <a:pPr lvl="0"/>
            <a:r>
              <a:rPr lang="en-GB" i="1" dirty="0"/>
              <a:t>Vous souvenez-vous des obstacles auxquels se heurtent les </a:t>
            </a:r>
            <a:r>
              <a:rPr lang="fr-FR" i="1" dirty="0"/>
              <a:t>enfants en situation de handicap</a:t>
            </a:r>
            <a:r>
              <a:rPr lang="en-GB" i="1" dirty="0"/>
              <a:t> dans le module 1 ?</a:t>
            </a:r>
          </a:p>
          <a:p>
            <a:pPr lvl="1"/>
            <a:r>
              <a:rPr lang="en-GB" dirty="0"/>
              <a:t>Barrières physiques</a:t>
            </a:r>
          </a:p>
          <a:p>
            <a:pPr lvl="1"/>
            <a:r>
              <a:rPr lang="en-GB" dirty="0"/>
              <a:t>Obstacles liés à l'attitude</a:t>
            </a:r>
          </a:p>
          <a:p>
            <a:pPr lvl="1"/>
            <a:r>
              <a:rPr lang="en-GB" dirty="0"/>
              <a:t>Obstacles à la communication </a:t>
            </a:r>
          </a:p>
          <a:p>
            <a:pPr lvl="1"/>
            <a:r>
              <a:rPr lang="en-GB" dirty="0"/>
              <a:t>Barrières institutionnelles</a:t>
            </a:r>
          </a:p>
        </p:txBody>
      </p:sp>
      <p:sp>
        <p:nvSpPr>
          <p:cNvPr id="6" name="Slide Image Placeholder 5">
            <a:extLst>
              <a:ext uri="{FF2B5EF4-FFF2-40B4-BE49-F238E27FC236}">
                <a16:creationId xmlns:a16="http://schemas.microsoft.com/office/drawing/2014/main" id="{AB203392-BA6B-D522-D031-891973E65DD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EF201D2-F3CF-84EE-79A9-88D29794CE4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a:t>
            </a:fld>
            <a:endParaRPr lang="en-US" sz="1200" dirty="0">
              <a:latin typeface="+mn-lt"/>
            </a:endParaRPr>
          </a:p>
        </p:txBody>
      </p:sp>
    </p:spTree>
    <p:extLst>
      <p:ext uri="{BB962C8B-B14F-4D97-AF65-F5344CB8AC3E}">
        <p14:creationId xmlns:p14="http://schemas.microsoft.com/office/powerpoint/2010/main" val="1413614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Pour chaque considération, donnez l'explication ci-dessous et les questions correspondantes sur la diapositive.</a:t>
            </a:r>
          </a:p>
          <a:p>
            <a:pPr lvl="1"/>
            <a:r>
              <a:rPr lang="en-GB" b="1" i="1" dirty="0"/>
              <a:t>Sécurité : </a:t>
            </a:r>
            <a:r>
              <a:rPr lang="en-GB" i="1" dirty="0"/>
              <a:t>Si vous parlez à un enfant dans un environnement où il n'est pas en sécurité ou ne se sent pas en sécurité, vous risquez de lui faire plus de mal et vous ne pourrez pas avoir une communication ouverte. </a:t>
            </a:r>
          </a:p>
          <a:p>
            <a:pPr lvl="1"/>
            <a:r>
              <a:rPr lang="en-GB" b="1" i="1" dirty="0"/>
              <a:t>Privé : </a:t>
            </a:r>
            <a:r>
              <a:rPr lang="en-GB" i="1" dirty="0"/>
              <a:t>Si quelqu'un surprend votre conversation, cela pourrait causer plus de tort à l'enfant.</a:t>
            </a:r>
          </a:p>
          <a:p>
            <a:pPr lvl="1"/>
            <a:r>
              <a:rPr lang="en-GB" b="1" i="1" dirty="0"/>
              <a:t>Calme : </a:t>
            </a:r>
            <a:r>
              <a:rPr lang="en-GB" i="1" dirty="0"/>
              <a:t>Si l'espace est trop bruyant, vous et l'enfant risquez d'avoir du mal à vous concentrer et de mal vous comprendre. Vous risquez également de parler plus fort et d'être entendu.</a:t>
            </a:r>
          </a:p>
          <a:p>
            <a:pPr lvl="1"/>
            <a:r>
              <a:rPr lang="en-GB" b="1" i="1" dirty="0"/>
              <a:t>Accessible : </a:t>
            </a:r>
            <a:r>
              <a:rPr lang="en-GB" i="1" dirty="0"/>
              <a:t>Si vous demandez à l'enfant et/ou à la personne qui s'occupe de lui de vous rencontrer dans un endroit auquel ils ne peuvent pas accéder ou qui est très difficile d'accès (par exemple trop coûteux), il est peu probable qu'ils viennent.</a:t>
            </a:r>
          </a:p>
          <a:p>
            <a:pPr lvl="1"/>
            <a:r>
              <a:rPr lang="en-GB" b="1" i="1" dirty="0"/>
              <a:t>Confortable et adapté aux enfants : </a:t>
            </a:r>
            <a:r>
              <a:rPr lang="en-GB" i="1" dirty="0"/>
              <a:t>si vous demandez à l'enfant de vous parler dans un endroit qui n'est pas adapté aux enfants, il est peu probable qu'il s'ouvre ou revienne. </a:t>
            </a:r>
          </a:p>
          <a:p>
            <a:pPr lvl="1"/>
            <a:r>
              <a:rPr lang="en-GB" b="1" i="1" dirty="0"/>
              <a:t>Inclusif : </a:t>
            </a:r>
            <a:r>
              <a:rPr lang="en-GB" i="1" dirty="0"/>
              <a:t>Lors de l'identification de l'espace adéquat pour rencontrer des enfants présentant des déficiences ou des handicaps, il convient de s'attaquer à certains obstacles qui pourraient autrement les exclure. </a:t>
            </a:r>
          </a:p>
          <a:p>
            <a:r>
              <a:rPr lang="en-GB" i="1" dirty="0"/>
              <a:t>Est-ce que quelqu'un a des questions ou a besoin d'éclaircissements ?</a:t>
            </a:r>
          </a:p>
          <a:p>
            <a:r>
              <a:rPr lang="en-GB" i="1" dirty="0"/>
              <a:t>Ensuite, nous verrons qui doit être présent lors de la réunion avec l'enfant.</a:t>
            </a:r>
            <a:endParaRPr lang="en-BE" i="1"/>
          </a:p>
        </p:txBody>
      </p:sp>
      <p:sp>
        <p:nvSpPr>
          <p:cNvPr id="6" name="Slide Image Placeholder 5">
            <a:extLst>
              <a:ext uri="{FF2B5EF4-FFF2-40B4-BE49-F238E27FC236}">
                <a16:creationId xmlns:a16="http://schemas.microsoft.com/office/drawing/2014/main" id="{48F51CD9-0408-2FBC-17BF-045B278EECB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65CB3DC-10D4-E6E6-AF67-44FE03032F4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a:t>
            </a:fld>
            <a:endParaRPr lang="en-US" sz="1200" dirty="0">
              <a:latin typeface="+mn-lt"/>
            </a:endParaRPr>
          </a:p>
        </p:txBody>
      </p:sp>
    </p:spTree>
    <p:extLst>
      <p:ext uri="{BB962C8B-B14F-4D97-AF65-F5344CB8AC3E}">
        <p14:creationId xmlns:p14="http://schemas.microsoft.com/office/powerpoint/2010/main" val="3815706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i="1" dirty="0"/>
              <a:t>Avant de rencontrer un enfant, les </a:t>
            </a:r>
            <a:r>
              <a:rPr lang="en-GB" i="1" dirty="0" err="1"/>
              <a:t>gestionnaires</a:t>
            </a:r>
            <a:r>
              <a:rPr lang="en-GB" i="1" dirty="0"/>
              <a:t> de </a:t>
            </a:r>
            <a:r>
              <a:rPr lang="en-GB" i="1" dirty="0" err="1"/>
              <a:t>cas</a:t>
            </a:r>
            <a:r>
              <a:rPr lang="en-GB" i="1" dirty="0"/>
              <a:t> doivent vérifier si quelqu'un d'autre doit être présent.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Les enfants bénéficiant de services de gestion de cas doivent être soutenus par leur parent ou un adulte de confiance qui s'occupe également d'eux pendant le contact.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Le parent est la principale personne responsable des soins et de la protection de l'enfant.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Les enfants peuvent se sentir plus à l'aise si leur parent, un membre de la famille ou une personne chargée de s'occuper d'eux est présent lors de la réunion. </a:t>
            </a:r>
          </a:p>
          <a:p>
            <a:pPr lvl="0"/>
            <a:r>
              <a:rPr lang="en-GB" i="1" dirty="0"/>
              <a:t>Dans certains cas, il peut y avoir des raisons de ne pas inclure le parent lors d'un contact avec l'enfant :</a:t>
            </a:r>
          </a:p>
          <a:p>
            <a:pPr lvl="1"/>
            <a:r>
              <a:rPr lang="en-GB" i="1" dirty="0"/>
              <a:t>L'enfant a demandé à être rencontré sans un parent</a:t>
            </a:r>
          </a:p>
          <a:p>
            <a:pPr lvl="1"/>
            <a:r>
              <a:rPr lang="en-GB" i="1" dirty="0"/>
              <a:t>Le parent est susceptible de causer du tort à l'enfant</a:t>
            </a:r>
          </a:p>
          <a:p>
            <a:pPr lvl="1"/>
            <a:r>
              <a:rPr lang="en-GB" i="1" dirty="0"/>
              <a:t>L'enfant et le parent sont séparés (le parent est éloigné ou disparu)</a:t>
            </a:r>
          </a:p>
          <a:p>
            <a:pPr lvl="1"/>
            <a:r>
              <a:rPr lang="en-GB" i="1" dirty="0"/>
              <a:t>Il n'y a pas de parent ou de personne en charge de l'enfant et celui-ci n'est pas accompagné.</a:t>
            </a:r>
          </a:p>
          <a:p>
            <a:pPr lvl="0"/>
            <a:r>
              <a:rPr lang="en-GB" i="1" dirty="0"/>
              <a:t>Dans certains cas, il est bon de rencontrer l'enfant individuellement.</a:t>
            </a:r>
          </a:p>
          <a:p>
            <a:pPr lvl="0"/>
            <a:r>
              <a:rPr lang="en-GB" i="1" dirty="0"/>
              <a:t>Dans certains cas, l'enfant peut préférer qu'un adulte de confiance soit présent pour le soutenir. </a:t>
            </a:r>
          </a:p>
          <a:p>
            <a:endParaRPr lang="en-GB" dirty="0"/>
          </a:p>
          <a:p>
            <a:pPr marL="0" indent="0">
              <a:buNone/>
            </a:pPr>
            <a:r>
              <a:rPr lang="en-GB" b="1" dirty="0"/>
              <a:t>INTRODUCTION</a:t>
            </a:r>
          </a:p>
          <a:p>
            <a:r>
              <a:rPr lang="en-GB" dirty="0"/>
              <a:t>Orientez les participants vers la </a:t>
            </a:r>
            <a:r>
              <a:rPr lang="en-GB" b="1" dirty="0"/>
              <a:t>page 44 du manuel de travail : Identifier les personnes qui doivent être présentes lors de la rencontre avec l'enfant</a:t>
            </a:r>
            <a:endParaRPr lang="en-GB" dirty="0"/>
          </a:p>
          <a:p>
            <a:r>
              <a:rPr lang="en-GB" i="1" dirty="0"/>
              <a:t>Par toi-même :</a:t>
            </a:r>
          </a:p>
          <a:p>
            <a:pPr lvl="1"/>
            <a:r>
              <a:rPr lang="en-GB" i="1" dirty="0"/>
              <a:t>Réfléchissez aux deux questions suivantes </a:t>
            </a:r>
          </a:p>
          <a:p>
            <a:pPr lvl="1"/>
            <a:r>
              <a:rPr lang="en-GB" i="1" dirty="0"/>
              <a:t>Notez vos réponses</a:t>
            </a:r>
          </a:p>
          <a:p>
            <a:pPr marL="0" indent="0">
              <a:buNone/>
            </a:pPr>
            <a:endParaRPr lang="en-GB" b="1" dirty="0"/>
          </a:p>
          <a:p>
            <a:pPr marL="0" indent="0">
              <a:buNone/>
            </a:pPr>
            <a:r>
              <a:rPr lang="en-GB" b="1" dirty="0"/>
              <a:t>TRAVAIL INDIVIDUEL (10 minutes)</a:t>
            </a:r>
          </a:p>
          <a:p>
            <a:pPr marL="0" indent="0">
              <a:buNone/>
            </a:pPr>
            <a:endParaRPr lang="en-GB" b="1" dirty="0"/>
          </a:p>
          <a:p>
            <a:pPr marL="0" indent="0">
              <a:buNone/>
            </a:pPr>
            <a:r>
              <a:rPr lang="en-GB" b="1" dirty="0"/>
              <a:t>SUITE </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4F7C1ACD-C4DC-BD10-C6A1-4390C6BD883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96A800F-8983-D71D-56E7-EDCA5621EBA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14</a:t>
            </a:fld>
            <a:endParaRPr lang="en-US" sz="1200" dirty="0">
              <a:latin typeface="+mn-lt"/>
            </a:endParaRPr>
          </a:p>
        </p:txBody>
      </p:sp>
    </p:spTree>
    <p:extLst>
      <p:ext uri="{BB962C8B-B14F-4D97-AF65-F5344CB8AC3E}">
        <p14:creationId xmlns:p14="http://schemas.microsoft.com/office/powerpoint/2010/main" val="1953446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pPr marL="0" indent="0">
              <a:buNone/>
            </a:pPr>
            <a:r>
              <a:rPr lang="en-GB" b="1" dirty="0"/>
              <a:t>DISCUSSION PLÉNIÈRE</a:t>
            </a:r>
          </a:p>
          <a:p>
            <a:r>
              <a:rPr lang="en-GB" dirty="0"/>
              <a:t>Demandez à des volontaires de partager leurs idées </a:t>
            </a:r>
          </a:p>
          <a:p>
            <a:r>
              <a:rPr lang="en-GB" dirty="0"/>
              <a:t>Guidez une courte discussion de groupe si nécessaire</a:t>
            </a:r>
          </a:p>
          <a:p>
            <a:r>
              <a:rPr lang="en-GB" dirty="0"/>
              <a:t>Complétez avec les exemples de réponses ci-dessous</a:t>
            </a:r>
          </a:p>
          <a:p>
            <a:pPr marL="0" indent="0">
              <a:buNone/>
            </a:pPr>
            <a:r>
              <a:rPr lang="en-GB" b="1" dirty="0"/>
              <a:t>______________________________________________________________________________</a:t>
            </a:r>
          </a:p>
          <a:p>
            <a:pPr marL="0" indent="0">
              <a:buNone/>
            </a:pPr>
            <a:endParaRPr lang="en-GB" b="1" dirty="0"/>
          </a:p>
          <a:p>
            <a:pPr marL="0" indent="0">
              <a:buNone/>
            </a:pPr>
            <a:r>
              <a:rPr lang="en-GB" b="1" dirty="0"/>
              <a:t>EXEMPLES DE RÉPONSES</a:t>
            </a:r>
            <a:endParaRPr lang="en-GB" dirty="0"/>
          </a:p>
          <a:p>
            <a:pPr lvl="0"/>
            <a:r>
              <a:rPr lang="en-GB" b="1" dirty="0"/>
              <a:t>Qui peut être un adulte de confiance ?</a:t>
            </a:r>
          </a:p>
          <a:p>
            <a:pPr lvl="1"/>
            <a:r>
              <a:rPr lang="en-GB" dirty="0"/>
              <a:t>Membres de la famille élargie (oncle, tante, cousin, grands-parents ou tout autre membre de la famille)</a:t>
            </a:r>
          </a:p>
          <a:p>
            <a:pPr lvl="1"/>
            <a:r>
              <a:rPr lang="en-GB" dirty="0"/>
              <a:t>Membres de la communauté (chef de la communauté, bénévole de la communauté ou autres membres de la communauté)</a:t>
            </a:r>
          </a:p>
          <a:p>
            <a:pPr lvl="1"/>
            <a:r>
              <a:rPr lang="en-GB" dirty="0"/>
              <a:t>Adultes d'autres organismes soutenant l'enfant (enseignant, assistant de centre, entraîneur de club de jeunes,...)</a:t>
            </a:r>
          </a:p>
          <a:p>
            <a:pPr lvl="0"/>
            <a:r>
              <a:rPr lang="en-GB" b="1" dirty="0"/>
              <a:t>Identifier un autre adulte de confiance ? </a:t>
            </a:r>
          </a:p>
          <a:p>
            <a:pPr lvl="1"/>
            <a:r>
              <a:rPr lang="en-GB" dirty="0"/>
              <a:t>Dressez la liste des différents adultes de confiance dans le réseau social de l'enfant : </a:t>
            </a:r>
          </a:p>
          <a:p>
            <a:pPr lvl="2"/>
            <a:r>
              <a:rPr lang="en-GB" dirty="0"/>
              <a:t>Demandez à l'enfant à qui il fait confiance. </a:t>
            </a:r>
          </a:p>
          <a:p>
            <a:pPr lvl="2"/>
            <a:r>
              <a:rPr lang="en-GB" dirty="0"/>
              <a:t>Demandez à l'enfant avec qui il se sent bien ou avec qui il aime passer du temps.</a:t>
            </a:r>
          </a:p>
          <a:p>
            <a:pPr lvl="2"/>
            <a:r>
              <a:rPr lang="en-GB" dirty="0"/>
              <a:t>Demandez à l'enfant à qui il confie son problème.</a:t>
            </a:r>
          </a:p>
          <a:p>
            <a:pPr lvl="2"/>
            <a:r>
              <a:rPr lang="en-GB" dirty="0"/>
              <a:t>Demandez si quelqu'un les aide déjà </a:t>
            </a:r>
          </a:p>
          <a:p>
            <a:pPr lvl="1"/>
            <a:r>
              <a:rPr lang="en-GB" dirty="0"/>
              <a:t>Considérez les membres de la communauté de l'enfant. </a:t>
            </a:r>
          </a:p>
          <a:p>
            <a:pPr lvl="1"/>
            <a:r>
              <a:rPr lang="en-GB" dirty="0"/>
              <a:t>Il est également possible que le superviseur de la gestion du cas soit présent si quelqu'un d'autre doit l'être, uniquement lorsque l'enfant n'a pas d'autre adulte de confiance qui peut être présent.</a:t>
            </a:r>
          </a:p>
        </p:txBody>
      </p:sp>
      <p:sp>
        <p:nvSpPr>
          <p:cNvPr id="2" name="Google Shape;725;p48:notes">
            <a:extLst>
              <a:ext uri="{FF2B5EF4-FFF2-40B4-BE49-F238E27FC236}">
                <a16:creationId xmlns:a16="http://schemas.microsoft.com/office/drawing/2014/main" id="{BC2AD0A9-5E1C-069D-2F32-23C62A640B5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15</a:t>
            </a:fld>
            <a:endParaRPr lang="en-US" sz="1200" dirty="0">
              <a:latin typeface="+mn-lt"/>
            </a:endParaRPr>
          </a:p>
        </p:txBody>
      </p:sp>
    </p:spTree>
    <p:extLst>
      <p:ext uri="{BB962C8B-B14F-4D97-AF65-F5344CB8AC3E}">
        <p14:creationId xmlns:p14="http://schemas.microsoft.com/office/powerpoint/2010/main" val="4067458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sz="1150" b="1" dirty="0"/>
              <a:t>INTRODUCTION</a:t>
            </a:r>
          </a:p>
          <a:p>
            <a:r>
              <a:rPr lang="en-GB" sz="1150" i="1" dirty="0" err="1"/>
              <a:t>Lorsqu'un</a:t>
            </a:r>
            <a:r>
              <a:rPr lang="en-GB" sz="1150" i="1" dirty="0"/>
              <a:t> </a:t>
            </a:r>
            <a:r>
              <a:rPr lang="en-GB" sz="1150" i="1" dirty="0" err="1"/>
              <a:t>gestionnaire</a:t>
            </a:r>
            <a:r>
              <a:rPr lang="en-GB" sz="1150" i="1" dirty="0"/>
              <a:t> de </a:t>
            </a:r>
            <a:r>
              <a:rPr lang="en-GB" sz="1150" i="1" dirty="0" err="1"/>
              <a:t>cas</a:t>
            </a:r>
            <a:r>
              <a:rPr lang="en-GB" sz="1150" i="1" dirty="0"/>
              <a:t> rencontre l'enfant, des informations sont échangées. </a:t>
            </a:r>
          </a:p>
          <a:p>
            <a:r>
              <a:rPr lang="en-GB" sz="1150" i="1" dirty="0"/>
              <a:t>Les informations que l'enfant et son parent, son tuteur ou un autre adulte de confiance ont partagées peuvent être sensibles.</a:t>
            </a:r>
          </a:p>
          <a:p>
            <a:r>
              <a:rPr lang="en-GB" sz="1150" i="1" dirty="0"/>
              <a:t>Il est normal </a:t>
            </a:r>
            <a:r>
              <a:rPr lang="en-GB" sz="1150" i="1" dirty="0" err="1"/>
              <a:t>qu'un</a:t>
            </a:r>
            <a:r>
              <a:rPr lang="en-GB" sz="1150" i="1" dirty="0"/>
              <a:t> </a:t>
            </a:r>
            <a:r>
              <a:rPr lang="en-GB" sz="1150" i="1" dirty="0" err="1"/>
              <a:t>gestionnaire</a:t>
            </a:r>
            <a:r>
              <a:rPr lang="en-GB" sz="1150" i="1" dirty="0"/>
              <a:t> de </a:t>
            </a:r>
            <a:r>
              <a:rPr lang="en-GB" sz="1150" i="1" dirty="0" err="1"/>
              <a:t>cas</a:t>
            </a:r>
            <a:r>
              <a:rPr lang="en-GB" sz="1150" i="1" dirty="0"/>
              <a:t> prenne des notes et les principes de protection des données personnelles doivent être pris en compte. </a:t>
            </a:r>
          </a:p>
          <a:p>
            <a:r>
              <a:rPr lang="en-GB" sz="1150" dirty="0"/>
              <a:t>Rappelez aux participants :</a:t>
            </a:r>
          </a:p>
          <a:p>
            <a:pPr lvl="1"/>
            <a:r>
              <a:rPr lang="en-GB" sz="1150" dirty="0"/>
              <a:t>Module 2 "Raisons de gérer les informations recueillies dans le cadre de la gestion des cas". </a:t>
            </a:r>
          </a:p>
          <a:p>
            <a:pPr lvl="1"/>
            <a:r>
              <a:rPr lang="en-GB" sz="1150" dirty="0"/>
              <a:t>Module 2 "Quoi et comment documenter l'information".</a:t>
            </a:r>
          </a:p>
          <a:p>
            <a:pPr lvl="1"/>
            <a:r>
              <a:rPr lang="en-GB" sz="1150" dirty="0"/>
              <a:t>Module 2 "Principes de protection des données personnelles</a:t>
            </a:r>
          </a:p>
          <a:p>
            <a:pPr marL="0" indent="0">
              <a:buNone/>
            </a:pPr>
            <a:endParaRPr lang="en-GB" sz="1150" dirty="0"/>
          </a:p>
          <a:p>
            <a:pPr marL="0" indent="0">
              <a:buNone/>
            </a:pPr>
            <a:r>
              <a:rPr lang="en-GB" sz="1150" b="1" dirty="0"/>
              <a:t>DISCUSSION PLÉNIÈRE (10 minutes)</a:t>
            </a:r>
          </a:p>
          <a:p>
            <a:r>
              <a:rPr lang="en-GB" sz="1150" i="1" dirty="0"/>
              <a:t>Pensez à un moment où quelqu'un a collecté des informations personnelles et écrit des notes sur vous.</a:t>
            </a:r>
          </a:p>
          <a:p>
            <a:pPr lvl="1"/>
            <a:r>
              <a:rPr lang="en-GB" sz="1150" dirty="0"/>
              <a:t>Exemples :</a:t>
            </a:r>
          </a:p>
          <a:p>
            <a:pPr lvl="2"/>
            <a:r>
              <a:rPr lang="en-GB" sz="1150" dirty="0"/>
              <a:t>Un médecin prend des notes sur une maladie</a:t>
            </a:r>
          </a:p>
          <a:p>
            <a:pPr lvl="2"/>
            <a:r>
              <a:rPr lang="en-GB" sz="1150" dirty="0"/>
              <a:t>Un officier de police recueillant un rapport sur un crime dont vous avez été témoin.</a:t>
            </a:r>
          </a:p>
          <a:p>
            <a:pPr lvl="2"/>
            <a:r>
              <a:rPr lang="en-GB" sz="1150" dirty="0"/>
              <a:t>Un enquêteur qui prend des notes sur vos réponses pendant un entretien d'embauche.</a:t>
            </a:r>
          </a:p>
          <a:p>
            <a:r>
              <a:rPr lang="en-GB" sz="1150" i="1" dirty="0"/>
              <a:t>Comment cela vous fait-il sentir ?</a:t>
            </a:r>
          </a:p>
          <a:p>
            <a:pPr lvl="1"/>
            <a:r>
              <a:rPr lang="en-GB" sz="1150" i="1" dirty="0"/>
              <a:t>Qu'est-ce que tu aimes ?</a:t>
            </a:r>
          </a:p>
          <a:p>
            <a:pPr lvl="1"/>
            <a:r>
              <a:rPr lang="en-GB" sz="1150" i="1" dirty="0"/>
              <a:t>Qu'est-ce que vous n'aimez pas ?</a:t>
            </a:r>
          </a:p>
          <a:p>
            <a:r>
              <a:rPr lang="en-GB" sz="1150" i="1" dirty="0"/>
              <a:t>Si vous n'avez pas d'exemple personnel :</a:t>
            </a:r>
          </a:p>
          <a:p>
            <a:pPr lvl="1"/>
            <a:r>
              <a:rPr lang="en-GB" sz="1150" i="1" dirty="0"/>
              <a:t>Imaginez ce que ce serait </a:t>
            </a:r>
          </a:p>
          <a:p>
            <a:pPr lvl="1"/>
            <a:r>
              <a:rPr lang="en-GB" sz="1150" i="1" dirty="0"/>
              <a:t>Que pourrait faire la personne qui recueille l'information pour que vous vous sentiez mieux ou moins bien dans cette situation ?</a:t>
            </a:r>
          </a:p>
          <a:p>
            <a:pPr lvl="0"/>
            <a:r>
              <a:rPr lang="en-GB" sz="1150" i="1" dirty="0"/>
              <a:t>Lorsque vous vous préparez à parler à un enfant, il est important de réfléchir à la meilleure façon de recueillir ses informations.</a:t>
            </a:r>
          </a:p>
          <a:p>
            <a:pPr lvl="0"/>
            <a:r>
              <a:rPr lang="en-GB" sz="1150" i="1" dirty="0"/>
              <a:t>S'il n'est pas recueilli de manière appropriée, l'enfant peut être effrayé ou ne pas comprendre pourquoi vous lui posez des questions sur des événements pénibles.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50" i="1" dirty="0"/>
              <a:t>Les données de gestion de cas sont sensibles </a:t>
            </a:r>
          </a:p>
          <a:p>
            <a:pPr lvl="0"/>
            <a:r>
              <a:rPr lang="en-GB" sz="1150" i="1" dirty="0"/>
              <a:t>Les enfants protégés comprennent également les données protégées. </a:t>
            </a:r>
          </a:p>
        </p:txBody>
      </p:sp>
      <p:sp>
        <p:nvSpPr>
          <p:cNvPr id="6" name="Slide Image Placeholder 5">
            <a:extLst>
              <a:ext uri="{FF2B5EF4-FFF2-40B4-BE49-F238E27FC236}">
                <a16:creationId xmlns:a16="http://schemas.microsoft.com/office/drawing/2014/main" id="{6566E2B9-69A6-F8AA-EAC5-E8064EFC981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A7433B4-E8CE-8A98-521F-AAC4A198D3D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16</a:t>
            </a:fld>
            <a:endParaRPr lang="en-US" sz="1200" dirty="0">
              <a:latin typeface="+mn-lt"/>
            </a:endParaRPr>
          </a:p>
        </p:txBody>
      </p:sp>
    </p:spTree>
    <p:extLst>
      <p:ext uri="{BB962C8B-B14F-4D97-AF65-F5344CB8AC3E}">
        <p14:creationId xmlns:p14="http://schemas.microsoft.com/office/powerpoint/2010/main" val="4265110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Guidez les participants vers la </a:t>
            </a:r>
            <a:r>
              <a:rPr lang="en-GB" b="1" dirty="0"/>
              <a:t>page 45 du manuel de travail : Comment je me prépare à appeler ou à rencontrer un enfant</a:t>
            </a:r>
            <a:endParaRPr lang="en-GB" dirty="0"/>
          </a:p>
          <a:p>
            <a:r>
              <a:rPr lang="en-GB" i="1" dirty="0"/>
              <a:t>Rédigez votre propre liste de contrôle que vous pourrez utiliser lorsque vous vous préparerez à rencontrer un enfant et son parent ou son responsable. </a:t>
            </a:r>
          </a:p>
          <a:p>
            <a:pPr lvl="1"/>
            <a:r>
              <a:rPr lang="en-GB" i="1" dirty="0"/>
              <a:t>Soyez précis </a:t>
            </a:r>
          </a:p>
          <a:p>
            <a:pPr lvl="1"/>
            <a:r>
              <a:rPr lang="en-GB" i="1" dirty="0"/>
              <a:t>Ajoutez d'autres choses que vous aimeriez faire pour vous préparer.</a:t>
            </a:r>
          </a:p>
          <a:p>
            <a:pPr lvl="0"/>
            <a:r>
              <a:rPr lang="en-GB" b="0" i="1" dirty="0"/>
              <a:t>Pensez-y :</a:t>
            </a:r>
          </a:p>
          <a:p>
            <a:pPr lvl="1"/>
            <a:r>
              <a:rPr lang="en-GB" i="1" dirty="0"/>
              <a:t>Pouvez-vous informer l'enfant/la famille à l'avance de la date de votre visite/rencontre et vérifier qu'ils sont disponibles ?</a:t>
            </a:r>
          </a:p>
          <a:p>
            <a:pPr lvl="1"/>
            <a:r>
              <a:rPr lang="en-GB" i="1" dirty="0"/>
              <a:t>Examiner les notes de cas ou les notes d'orientation reçues</a:t>
            </a:r>
          </a:p>
          <a:p>
            <a:pPr lvl="1"/>
            <a:r>
              <a:rPr lang="en-GB" i="1" dirty="0"/>
              <a:t>Devez-vous organiser un transport pour être sûr d'être à l'heure ?</a:t>
            </a:r>
          </a:p>
          <a:p>
            <a:pPr lvl="1"/>
            <a:r>
              <a:rPr lang="en-GB" i="1" dirty="0"/>
              <a:t>Comment ferez-vous savoir à votre superviseur que vous êtes en visite ?</a:t>
            </a:r>
          </a:p>
          <a:p>
            <a:pPr marL="0" indent="0">
              <a:buNone/>
            </a:pPr>
            <a:endParaRPr lang="en-GB" b="1" dirty="0"/>
          </a:p>
          <a:p>
            <a:pPr marL="0" indent="0">
              <a:buNone/>
            </a:pPr>
            <a:r>
              <a:rPr lang="en-GB" b="1" dirty="0"/>
              <a:t>TRAVAIL INDIVIDUEL (10 minutes)</a:t>
            </a:r>
          </a:p>
          <a:p>
            <a:pPr marL="0" indent="0">
              <a:buNone/>
            </a:pPr>
            <a:endParaRPr lang="en-GB" b="1" dirty="0"/>
          </a:p>
          <a:p>
            <a:pPr marL="0" indent="0">
              <a:buNone/>
            </a:pPr>
            <a:r>
              <a:rPr lang="en-GB" b="1" dirty="0"/>
              <a:t>DISCUSSION PLÉNIÈRE (5 minutes)</a:t>
            </a:r>
          </a:p>
          <a:p>
            <a:r>
              <a:rPr lang="en-GB" dirty="0"/>
              <a:t>Demandez à des volontaires de partager un exemple de leur liste de contrôle (pas toute la liste). </a:t>
            </a:r>
          </a:p>
          <a:p>
            <a:r>
              <a:rPr lang="en-GB" i="1" dirty="0"/>
              <a:t>Vous pourrez en ajouter d'autres plus tard, après avoir terminé les sessions suivantes.</a:t>
            </a:r>
          </a:p>
          <a:p>
            <a:r>
              <a:rPr lang="en-GB" dirty="0"/>
              <a:t>Résumez ce que les participants ont partagé</a:t>
            </a:r>
          </a:p>
          <a:p>
            <a:endParaRPr lang="en-GB" dirty="0"/>
          </a:p>
          <a:p>
            <a:endParaRPr lang="en-BE" dirty="0"/>
          </a:p>
        </p:txBody>
      </p:sp>
      <p:sp>
        <p:nvSpPr>
          <p:cNvPr id="6" name="Slide Image Placeholder 5">
            <a:extLst>
              <a:ext uri="{FF2B5EF4-FFF2-40B4-BE49-F238E27FC236}">
                <a16:creationId xmlns:a16="http://schemas.microsoft.com/office/drawing/2014/main" id="{2ECA8D29-39C9-6F96-AC3A-8C77EF0992A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C0B5DC0-1D9F-92EF-7EA8-A5D018E875B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17</a:t>
            </a:fld>
            <a:endParaRPr lang="en-US" sz="1200" dirty="0">
              <a:latin typeface="+mn-lt"/>
            </a:endParaRPr>
          </a:p>
        </p:txBody>
      </p:sp>
    </p:spTree>
    <p:extLst>
      <p:ext uri="{BB962C8B-B14F-4D97-AF65-F5344CB8AC3E}">
        <p14:creationId xmlns:p14="http://schemas.microsoft.com/office/powerpoint/2010/main" val="4167421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GB" dirty="0"/>
              <a:t>Référez-vous aux exemples que les participants ont partagés précédemment</a:t>
            </a:r>
          </a:p>
          <a:p>
            <a:endParaRPr lang="en-GB" dirty="0"/>
          </a:p>
        </p:txBody>
      </p:sp>
      <p:sp>
        <p:nvSpPr>
          <p:cNvPr id="6" name="Slide Image Placeholder 5">
            <a:extLst>
              <a:ext uri="{FF2B5EF4-FFF2-40B4-BE49-F238E27FC236}">
                <a16:creationId xmlns:a16="http://schemas.microsoft.com/office/drawing/2014/main" id="{6BC8B2B2-67BE-3168-FB25-7579E8174A5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5B0B9FF-45D9-DD65-07D6-82AAAF9A548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18</a:t>
            </a:fld>
            <a:endParaRPr lang="en-US" sz="1200" dirty="0">
              <a:latin typeface="+mn-lt"/>
            </a:endParaRPr>
          </a:p>
        </p:txBody>
      </p:sp>
    </p:spTree>
    <p:extLst>
      <p:ext uri="{BB962C8B-B14F-4D97-AF65-F5344CB8AC3E}">
        <p14:creationId xmlns:p14="http://schemas.microsoft.com/office/powerpoint/2010/main" val="2422089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endParaRPr lang="en-GB" dirty="0"/>
          </a:p>
          <a:p>
            <a:r>
              <a:rPr lang="en-US" dirty="0"/>
              <a:t>Présenter la diapositive</a:t>
            </a:r>
          </a:p>
          <a:p>
            <a:r>
              <a:rPr lang="en-US" i="1" dirty="0"/>
              <a:t>L'adulte de confiance est le plus souvent le parent ou la personne en charge de l'enfant, sauf si cela est inapproprié. </a:t>
            </a:r>
          </a:p>
          <a:p>
            <a:r>
              <a:rPr lang="en-CA" i="1" dirty="0"/>
              <a:t>Est-ce que quelqu'un a des questions ou a besoin d'éclaircissements ?</a:t>
            </a:r>
            <a:endParaRPr lang="en-GB" i="1" dirty="0"/>
          </a:p>
          <a:p>
            <a:r>
              <a:rPr lang="en-GB" i="1" dirty="0"/>
              <a:t>Nous avons appris qu'il est important de se préparer avant de rencontrer un enfant et sa famille. </a:t>
            </a:r>
          </a:p>
          <a:p>
            <a:r>
              <a:rPr lang="en-GB" i="1" dirty="0"/>
              <a:t>Dans les prochaines sessions, nous apprendrons comment communiquer avec les enfants et leurs familles lors d'une réunion. </a:t>
            </a:r>
            <a:endParaRPr lang="en-BE" i="1" dirty="0"/>
          </a:p>
          <a:p>
            <a:endParaRPr lang="en-BE" dirty="0"/>
          </a:p>
        </p:txBody>
      </p:sp>
      <p:sp>
        <p:nvSpPr>
          <p:cNvPr id="6" name="Slide Image Placeholder 5">
            <a:extLst>
              <a:ext uri="{FF2B5EF4-FFF2-40B4-BE49-F238E27FC236}">
                <a16:creationId xmlns:a16="http://schemas.microsoft.com/office/drawing/2014/main" id="{2031B00D-8F7F-B037-41D3-EAAA09A4585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3A3E623-A1D3-EAE5-EF0A-F98FDE02AED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19</a:t>
            </a:fld>
            <a:endParaRPr lang="en-US" sz="1200" dirty="0">
              <a:latin typeface="+mn-lt"/>
            </a:endParaRPr>
          </a:p>
        </p:txBody>
      </p:sp>
    </p:spTree>
    <p:extLst>
      <p:ext uri="{BB962C8B-B14F-4D97-AF65-F5344CB8AC3E}">
        <p14:creationId xmlns:p14="http://schemas.microsoft.com/office/powerpoint/2010/main" val="3271992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SESSION 1 DURÉE : 0h45</a:t>
            </a:r>
          </a:p>
          <a:p>
            <a:pPr marL="0" indent="0">
              <a:buNone/>
            </a:pPr>
            <a:r>
              <a:rPr lang="en-GB" dirty="0"/>
              <a:t>______________________________________________________________________________</a:t>
            </a:r>
          </a:p>
          <a:p>
            <a:pPr marL="0" indent="0">
              <a:buNone/>
            </a:pPr>
            <a:endParaRPr lang="en-GB" dirty="0"/>
          </a:p>
          <a:p>
            <a:pPr marL="0" indent="0">
              <a:buNone/>
            </a:pPr>
            <a:r>
              <a:rPr lang="en-GB" b="1" dirty="0"/>
              <a:t>EXPLICATION</a:t>
            </a:r>
          </a:p>
          <a:p>
            <a:r>
              <a:rPr lang="en-GB" i="1" dirty="0"/>
              <a:t>Nous commencerons ce module par une révision :</a:t>
            </a:r>
          </a:p>
          <a:p>
            <a:pPr lvl="1"/>
            <a:r>
              <a:rPr lang="en-GB" i="1" dirty="0"/>
              <a:t>L'agenda</a:t>
            </a:r>
          </a:p>
          <a:p>
            <a:pPr lvl="1"/>
            <a:r>
              <a:rPr lang="en-GB" i="1" dirty="0"/>
              <a:t>Les objectifs </a:t>
            </a:r>
          </a:p>
          <a:p>
            <a:pPr lvl="1"/>
            <a:r>
              <a:rPr lang="en-GB" i="1" dirty="0"/>
              <a:t>Une récapitulation du module précédent.</a:t>
            </a:r>
            <a:endParaRPr lang="en-BE" i="1" dirty="0"/>
          </a:p>
        </p:txBody>
      </p:sp>
      <p:sp>
        <p:nvSpPr>
          <p:cNvPr id="6" name="Slide Image Placeholder 5">
            <a:extLst>
              <a:ext uri="{FF2B5EF4-FFF2-40B4-BE49-F238E27FC236}">
                <a16:creationId xmlns:a16="http://schemas.microsoft.com/office/drawing/2014/main" id="{752C55E8-8253-4DD7-73C6-5F1DB748B07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A05022A-3AFA-197B-FDAD-20DBBD3DB9D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a:t>
            </a:fld>
            <a:endParaRPr lang="en-US" sz="1200" dirty="0">
              <a:latin typeface="+mn-lt"/>
            </a:endParaRPr>
          </a:p>
        </p:txBody>
      </p:sp>
    </p:spTree>
    <p:extLst>
      <p:ext uri="{BB962C8B-B14F-4D97-AF65-F5344CB8AC3E}">
        <p14:creationId xmlns:p14="http://schemas.microsoft.com/office/powerpoint/2010/main" val="542827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SESSION 3 DURÉE : 2h30</a:t>
            </a:r>
          </a:p>
          <a:p>
            <a:pPr marL="0" indent="0">
              <a:buNone/>
            </a:pPr>
            <a:r>
              <a:rPr lang="en-GB" b="1" dirty="0"/>
              <a:t>______________________________________________________________________________</a:t>
            </a:r>
          </a:p>
          <a:p>
            <a:pPr marL="0" indent="0">
              <a:buNone/>
            </a:pPr>
            <a:endParaRPr lang="en-GB" dirty="0"/>
          </a:p>
          <a:p>
            <a:pPr marL="0" indent="0">
              <a:buNone/>
            </a:pPr>
            <a:r>
              <a:rPr lang="en-GB" b="1" dirty="0"/>
              <a:t>EXPLICATION</a:t>
            </a:r>
          </a:p>
          <a:p>
            <a:r>
              <a:rPr lang="en-GB" i="1" dirty="0"/>
              <a:t>Les techniques de communication efficaces et appropriées sont un outil très important pour les </a:t>
            </a:r>
            <a:r>
              <a:rPr lang="en-GB" i="1" dirty="0" err="1"/>
              <a:t>gestionnaires</a:t>
            </a:r>
            <a:r>
              <a:rPr lang="en-GB" i="1" dirty="0"/>
              <a:t> de </a:t>
            </a:r>
            <a:r>
              <a:rPr lang="en-GB" i="1" dirty="0" err="1"/>
              <a:t>cas</a:t>
            </a:r>
            <a:r>
              <a:rPr lang="en-GB" i="1" dirty="0"/>
              <a:t>.</a:t>
            </a:r>
          </a:p>
          <a:p>
            <a:r>
              <a:rPr lang="en-GB" i="1" dirty="0"/>
              <a:t>Une communication adaptée, chaleureuse, respectueuse et claire est essentielle pour établir une relation de confiance, nécessaire pour soutenir tout enfant et sa famille. </a:t>
            </a:r>
          </a:p>
          <a:p>
            <a:r>
              <a:rPr lang="en-GB" i="1" dirty="0"/>
              <a:t>Nous commencerons par discuter et pratiquer des techniques non verbales, d'écoute active et d'expression orale efficace qui peuvent être utilisées avec des enfants d'âges et de stades de développement différents. </a:t>
            </a:r>
          </a:p>
        </p:txBody>
      </p:sp>
      <p:sp>
        <p:nvSpPr>
          <p:cNvPr id="6" name="Slide Image Placeholder 5">
            <a:extLst>
              <a:ext uri="{FF2B5EF4-FFF2-40B4-BE49-F238E27FC236}">
                <a16:creationId xmlns:a16="http://schemas.microsoft.com/office/drawing/2014/main" id="{62A6037E-C0DA-3857-D127-C09E0BF7AC7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1E7FEC2-CD17-3ABA-6484-EAD514C40AB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20</a:t>
            </a:fld>
            <a:endParaRPr lang="en-US" sz="1200" dirty="0">
              <a:latin typeface="+mn-lt"/>
            </a:endParaRPr>
          </a:p>
        </p:txBody>
      </p:sp>
    </p:spTree>
    <p:extLst>
      <p:ext uri="{BB962C8B-B14F-4D97-AF65-F5344CB8AC3E}">
        <p14:creationId xmlns:p14="http://schemas.microsoft.com/office/powerpoint/2010/main" val="561474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DISCUSSION PLÉNIÈRE</a:t>
            </a:r>
          </a:p>
          <a:p>
            <a:r>
              <a:rPr lang="en-GB" i="1" dirty="0"/>
              <a:t>Qu'entend-on par communication non verbale ? Quels sont les exemples ?</a:t>
            </a:r>
          </a:p>
          <a:p>
            <a:pPr lvl="1"/>
            <a:r>
              <a:rPr lang="en-GB" dirty="0"/>
              <a:t>Réponses possibles :</a:t>
            </a:r>
          </a:p>
          <a:p>
            <a:pPr lvl="2"/>
            <a:r>
              <a:rPr lang="en-GB" dirty="0"/>
              <a:t>Le langage corporel (par exemple, les bras croisés ou détendus, le corps tourné vers ou à l'opposé de l'orateur, assis droit ou courbé) </a:t>
            </a:r>
          </a:p>
          <a:p>
            <a:pPr lvl="2"/>
            <a:r>
              <a:rPr lang="en-GB" dirty="0"/>
              <a:t>Les expressions faciales (par exemple, hausser les sourcils, changer la forme de la bouche).</a:t>
            </a:r>
          </a:p>
          <a:p>
            <a:pPr lvl="2"/>
            <a:r>
              <a:rPr lang="en-GB" dirty="0"/>
              <a:t>Les yeux (par exemple, regarder dans les yeux, regarder vers la porte, utiliser les yeux pour transmettre une émotion). </a:t>
            </a:r>
          </a:p>
          <a:p>
            <a:pPr lvl="2"/>
            <a:r>
              <a:rPr lang="en-GB" dirty="0"/>
              <a:t>Le contact physique (par exemple, serrer la main, toucher le bras, faire une accolade)</a:t>
            </a:r>
          </a:p>
          <a:p>
            <a:r>
              <a:rPr lang="en-GB" i="1" dirty="0"/>
              <a:t>La communication non verbale consiste à transmettre des informations sans mots, mais par le biais de.. :</a:t>
            </a:r>
          </a:p>
          <a:p>
            <a:pPr lvl="1"/>
            <a:r>
              <a:rPr lang="en-GB" i="1" dirty="0"/>
              <a:t>Le langage du corps</a:t>
            </a:r>
          </a:p>
          <a:p>
            <a:pPr lvl="1"/>
            <a:r>
              <a:rPr lang="en-GB" i="1" dirty="0"/>
              <a:t>Les expressions faciales</a:t>
            </a:r>
          </a:p>
          <a:p>
            <a:pPr lvl="1"/>
            <a:r>
              <a:rPr lang="en-GB" i="1" dirty="0"/>
              <a:t>Le contact avec les yeux </a:t>
            </a:r>
          </a:p>
          <a:p>
            <a:pPr lvl="1"/>
            <a:r>
              <a:rPr lang="en-GB" i="1" dirty="0"/>
              <a:t>Le contact physique</a:t>
            </a:r>
          </a:p>
          <a:p>
            <a:r>
              <a:rPr lang="en-GB" i="1" dirty="0"/>
              <a:t>Les </a:t>
            </a:r>
            <a:r>
              <a:rPr lang="en-GB" i="1" dirty="0" err="1"/>
              <a:t>gestionnaires</a:t>
            </a:r>
            <a:r>
              <a:rPr lang="en-GB" i="1" dirty="0"/>
              <a:t> de </a:t>
            </a:r>
            <a:r>
              <a:rPr lang="en-GB" i="1" dirty="0" err="1"/>
              <a:t>cas</a:t>
            </a:r>
            <a:r>
              <a:rPr lang="en-GB" i="1" dirty="0"/>
              <a:t> doivent être conscients de leur propre communication non verbale.</a:t>
            </a:r>
          </a:p>
          <a:p>
            <a:pPr lvl="1"/>
            <a:r>
              <a:rPr lang="en-GB" i="1" dirty="0"/>
              <a:t>Cela permet une communication adaptée, chaleureuse, respectueuse et claire.</a:t>
            </a:r>
          </a:p>
          <a:p>
            <a:pPr lvl="1"/>
            <a:r>
              <a:rPr lang="en-GB" i="1" dirty="0"/>
              <a:t>Ceci est nécessaire pour établir la confiance et une relation avec l'enfant et la famille.</a:t>
            </a:r>
          </a:p>
          <a:p>
            <a:r>
              <a:rPr lang="en-GB" i="1" dirty="0"/>
              <a:t>Les </a:t>
            </a:r>
            <a:r>
              <a:rPr lang="en-GB" i="1" dirty="0" err="1"/>
              <a:t>gestionnaires</a:t>
            </a:r>
            <a:r>
              <a:rPr lang="en-GB" i="1" dirty="0"/>
              <a:t> de </a:t>
            </a:r>
            <a:r>
              <a:rPr lang="en-GB" i="1" dirty="0" err="1"/>
              <a:t>cas</a:t>
            </a:r>
            <a:r>
              <a:rPr lang="en-GB" i="1" dirty="0"/>
              <a:t> doivent savoir lire la communication non verbale d'un enfant. </a:t>
            </a:r>
          </a:p>
          <a:p>
            <a:pPr lvl="1"/>
            <a:r>
              <a:rPr lang="en-GB" i="1" dirty="0"/>
              <a:t>Il indique comment ils se sentent </a:t>
            </a:r>
          </a:p>
          <a:p>
            <a:pPr lvl="1"/>
            <a:r>
              <a:rPr lang="en-GB" i="1" dirty="0"/>
              <a:t>Il indique comment vous pouvez les aborder</a:t>
            </a:r>
          </a:p>
          <a:p>
            <a:endParaRPr lang="en-BE" dirty="0"/>
          </a:p>
        </p:txBody>
      </p:sp>
      <p:sp>
        <p:nvSpPr>
          <p:cNvPr id="6" name="Slide Image Placeholder 5">
            <a:extLst>
              <a:ext uri="{FF2B5EF4-FFF2-40B4-BE49-F238E27FC236}">
                <a16:creationId xmlns:a16="http://schemas.microsoft.com/office/drawing/2014/main" id="{D4E18F67-CF08-3A58-033E-AD6C718E009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5FBDA40-F0DA-211C-D8CA-28B09975519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21</a:t>
            </a:fld>
            <a:endParaRPr lang="en-US" sz="1200" dirty="0">
              <a:latin typeface="+mn-lt"/>
            </a:endParaRPr>
          </a:p>
        </p:txBody>
      </p:sp>
    </p:spTree>
    <p:extLst>
      <p:ext uri="{BB962C8B-B14F-4D97-AF65-F5344CB8AC3E}">
        <p14:creationId xmlns:p14="http://schemas.microsoft.com/office/powerpoint/2010/main" val="3884083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Présenter la diapositive</a:t>
            </a:r>
          </a:p>
          <a:p>
            <a:r>
              <a:rPr lang="en-GB" i="1" dirty="0"/>
              <a:t>Un volontaire fera la démonstration d'une communication non verbale</a:t>
            </a:r>
          </a:p>
          <a:p>
            <a:r>
              <a:rPr lang="en-GB" i="1" dirty="0"/>
              <a:t>Les autres participants doivent décrire ce qu'ils voient et se mettre d'accord sur ce qu'il faut faire ou ne pas faire.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ACTIVITÉ PLÉNIÈRE (15 minutes)</a:t>
            </a:r>
          </a:p>
          <a:p>
            <a:r>
              <a:rPr lang="en-GB" dirty="0"/>
              <a:t>Demandez à 5 participants d'être des démonstrateurs volontaires</a:t>
            </a:r>
          </a:p>
          <a:p>
            <a:r>
              <a:rPr lang="en-GB" dirty="0"/>
              <a:t>En tant que facilitateur, vous pouvez jouer le rôle de l'enfant.</a:t>
            </a:r>
          </a:p>
          <a:p>
            <a:r>
              <a:rPr lang="en-GB" dirty="0"/>
              <a:t>Pour chaque volontaire</a:t>
            </a:r>
          </a:p>
          <a:p>
            <a:pPr lvl="1"/>
            <a:r>
              <a:rPr lang="en-GB" dirty="0"/>
              <a:t>Donnez une instruction au volontaire à partir de la liste ci-dessous</a:t>
            </a:r>
          </a:p>
          <a:p>
            <a:pPr lvl="1"/>
            <a:r>
              <a:rPr lang="en-GB" dirty="0"/>
              <a:t>Demandez au volontaire de démontrer</a:t>
            </a:r>
          </a:p>
          <a:p>
            <a:pPr lvl="1"/>
            <a:r>
              <a:rPr lang="en-GB" dirty="0"/>
              <a:t>Demandez aux participants de partager leurs observations et de dire si c'est à FAIRE ou à NE PAS FAIRE.</a:t>
            </a:r>
          </a:p>
          <a:p>
            <a:pPr lvl="1"/>
            <a:r>
              <a:rPr lang="en-GB" dirty="0"/>
              <a:t>Guidez une courte discussion.</a:t>
            </a:r>
          </a:p>
          <a:p>
            <a:r>
              <a:rPr lang="en-GB" dirty="0"/>
              <a:t>Instructions pour les volontaires</a:t>
            </a:r>
          </a:p>
          <a:p>
            <a:pPr lvl="1"/>
            <a:r>
              <a:rPr lang="en-GB" dirty="0"/>
              <a:t>Vous vous accroupissez pour être à la hauteur des yeux de l'enfant.</a:t>
            </a:r>
          </a:p>
          <a:p>
            <a:pPr lvl="1"/>
            <a:r>
              <a:rPr lang="en-GB" dirty="0"/>
              <a:t>Vous faites des gestes agressifs avec les bras</a:t>
            </a:r>
          </a:p>
          <a:p>
            <a:pPr lvl="1"/>
            <a:r>
              <a:rPr lang="en-GB" dirty="0"/>
              <a:t>Vous n'établissez pas de contact visuel avec l'enfant.</a:t>
            </a:r>
          </a:p>
          <a:p>
            <a:pPr lvl="1"/>
            <a:r>
              <a:rPr lang="en-GB" dirty="0"/>
              <a:t>Se tenir "trop près" de l'enfant ou ne pas lui laisser suffisamment d'"espace personnel".  </a:t>
            </a:r>
          </a:p>
          <a:p>
            <a:pPr lvl="1"/>
            <a:r>
              <a:rPr lang="en-GB" dirty="0"/>
              <a:t>Un langage corporel ouvert, sans bras ni jambes repliés.</a:t>
            </a:r>
          </a:p>
        </p:txBody>
      </p:sp>
      <p:sp>
        <p:nvSpPr>
          <p:cNvPr id="6" name="Slide Image Placeholder 5">
            <a:extLst>
              <a:ext uri="{FF2B5EF4-FFF2-40B4-BE49-F238E27FC236}">
                <a16:creationId xmlns:a16="http://schemas.microsoft.com/office/drawing/2014/main" id="{F344599B-C7A3-A3AD-C0A2-1F8F88F488E3}"/>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1B511ED-0B8E-DAA5-D797-5BCE48EC362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22</a:t>
            </a:fld>
            <a:endParaRPr lang="en-US" sz="1200" dirty="0">
              <a:latin typeface="+mn-lt"/>
            </a:endParaRPr>
          </a:p>
        </p:txBody>
      </p:sp>
    </p:spTree>
    <p:extLst>
      <p:ext uri="{BB962C8B-B14F-4D97-AF65-F5344CB8AC3E}">
        <p14:creationId xmlns:p14="http://schemas.microsoft.com/office/powerpoint/2010/main" val="31964316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Présenter la diapositive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Guidez les participants vers la </a:t>
            </a:r>
            <a:r>
              <a:rPr lang="en-GB" b="1" dirty="0"/>
              <a:t>page 46 du manuel : Techniques de communication non verbale</a:t>
            </a:r>
          </a:p>
          <a:p>
            <a:r>
              <a:rPr lang="en-GB" i="1" dirty="0"/>
              <a:t>Complétez votre liste de choses à faire et à ne pas faire</a:t>
            </a:r>
          </a:p>
          <a:p>
            <a:r>
              <a:rPr lang="en-GB" i="1" dirty="0"/>
              <a:t>Ajoutez votre propre </a:t>
            </a:r>
          </a:p>
          <a:p>
            <a:pPr marL="0" indent="0">
              <a:buNone/>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TRAVAIL INDIVIDUEL (5 minutes)</a:t>
            </a:r>
          </a:p>
          <a:p>
            <a:pPr marL="0" indent="0">
              <a:buNone/>
            </a:pPr>
            <a:endParaRPr lang="en-GB" dirty="0"/>
          </a:p>
          <a:p>
            <a:endParaRPr lang="en-GB" dirty="0"/>
          </a:p>
          <a:p>
            <a:endParaRPr lang="en-GB" dirty="0"/>
          </a:p>
          <a:p>
            <a:endParaRPr lang="en-BE" dirty="0"/>
          </a:p>
        </p:txBody>
      </p:sp>
      <p:sp>
        <p:nvSpPr>
          <p:cNvPr id="6" name="Slide Image Placeholder 5">
            <a:extLst>
              <a:ext uri="{FF2B5EF4-FFF2-40B4-BE49-F238E27FC236}">
                <a16:creationId xmlns:a16="http://schemas.microsoft.com/office/drawing/2014/main" id="{2A87B6CC-15BA-799F-D036-12C7CF4BAF2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0322270-3737-8ABB-FF37-5EB7F05374A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23</a:t>
            </a:fld>
            <a:endParaRPr lang="en-US" sz="1200" dirty="0">
              <a:latin typeface="+mn-lt"/>
            </a:endParaRPr>
          </a:p>
        </p:txBody>
      </p:sp>
    </p:spTree>
    <p:extLst>
      <p:ext uri="{BB962C8B-B14F-4D97-AF65-F5344CB8AC3E}">
        <p14:creationId xmlns:p14="http://schemas.microsoft.com/office/powerpoint/2010/main" val="1141362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Orientez les participants vers la </a:t>
            </a:r>
            <a:r>
              <a:rPr lang="en-GB" b="1" dirty="0"/>
              <a:t>page 46 du manuel : Techniques d'écoute active</a:t>
            </a:r>
          </a:p>
          <a:p>
            <a:r>
              <a:rPr lang="en-GB" i="1" dirty="0"/>
              <a:t>Complétez votre liste de choses à faire et à ne pas faire et notez-les dans votre cahier de travail.</a:t>
            </a:r>
          </a:p>
          <a:p>
            <a:endParaRPr lang="en-GB" i="1" dirty="0"/>
          </a:p>
          <a:p>
            <a:pPr marL="0" indent="0">
              <a:buNone/>
            </a:pPr>
            <a:r>
              <a:rPr lang="en-GB" b="1" i="0" dirty="0"/>
              <a:t>TRAVAIL INDIVIDUEL (15 minutes)</a:t>
            </a:r>
          </a:p>
          <a:p>
            <a:pPr marL="0" indent="0">
              <a:buNone/>
            </a:pPr>
            <a:endParaRPr lang="en-GB" b="1" dirty="0"/>
          </a:p>
          <a:p>
            <a:pPr marL="0" indent="0">
              <a:buNone/>
            </a:pPr>
            <a:r>
              <a:rPr lang="en-GB" b="1" i="0" dirty="0"/>
              <a:t>DISCUSSION PLÉNIÈRE</a:t>
            </a:r>
          </a:p>
          <a:p>
            <a:r>
              <a:rPr lang="en-GB" dirty="0"/>
              <a:t>Demandez à des volontaires de partager leurs réponses</a:t>
            </a:r>
          </a:p>
          <a:p>
            <a:r>
              <a:rPr lang="en-GB" dirty="0"/>
              <a:t>Résumez les réponses et complétez avec des réponses possibles.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______________________________________________________________________________</a:t>
            </a:r>
          </a:p>
          <a:p>
            <a:endParaRPr lang="en-GB" dirty="0"/>
          </a:p>
          <a:p>
            <a:pPr marL="0" indent="0">
              <a:buNone/>
            </a:pPr>
            <a:r>
              <a:rPr lang="en-GB" b="1" dirty="0"/>
              <a:t>RÉPONSES POSSIBLES</a:t>
            </a:r>
          </a:p>
          <a:p>
            <a:pPr marL="171450" indent="-171450"/>
            <a:r>
              <a:rPr lang="en-GB" dirty="0"/>
              <a:t>A ne pas faire</a:t>
            </a:r>
          </a:p>
          <a:p>
            <a:pPr lvl="1"/>
            <a:r>
              <a:rPr lang="en-GB" dirty="0"/>
              <a:t>Être distrait (penser à autre chose, détourner le regard, envoyer des SMS sur son téléphone,...)</a:t>
            </a:r>
          </a:p>
          <a:p>
            <a:pPr lvl="1"/>
            <a:r>
              <a:rPr lang="en-GB" dirty="0"/>
              <a:t>En supposant que vous savez ce qu'ils vont dire, terminer leurs phrases.</a:t>
            </a:r>
          </a:p>
          <a:p>
            <a:pPr lvl="1"/>
            <a:r>
              <a:rPr lang="en-GB" dirty="0"/>
              <a:t>Évitez de donner votre avis, d'argumenter ou de sympathiser.</a:t>
            </a:r>
          </a:p>
          <a:p>
            <a:pPr lvl="1"/>
            <a:r>
              <a:rPr lang="en-GB" dirty="0"/>
              <a:t>Évitez d'être distrait.</a:t>
            </a:r>
          </a:p>
          <a:p>
            <a:pPr lvl="0"/>
            <a:r>
              <a:rPr lang="en-GB" dirty="0"/>
              <a:t>A faire</a:t>
            </a:r>
          </a:p>
          <a:p>
            <a:pPr lvl="1"/>
            <a:r>
              <a:rPr lang="en-GB" dirty="0"/>
              <a:t>Maintenez un contact visuel (si cela est culturellement approprié).</a:t>
            </a:r>
          </a:p>
          <a:p>
            <a:pPr lvl="1"/>
            <a:r>
              <a:rPr lang="en-GB" dirty="0"/>
              <a:t>Concentrez-vous sur l'enfant et donnez-lui l'occasion de parler.</a:t>
            </a:r>
          </a:p>
          <a:p>
            <a:pPr lvl="1"/>
            <a:r>
              <a:rPr lang="en-GB" dirty="0"/>
              <a:t>Laissez place au silence</a:t>
            </a:r>
          </a:p>
          <a:p>
            <a:pPr lvl="1"/>
            <a:r>
              <a:rPr lang="en-GB" dirty="0"/>
              <a:t>Posez des questions de clarification et résumez vos propos.</a:t>
            </a:r>
          </a:p>
          <a:p>
            <a:pPr lvl="1"/>
            <a:r>
              <a:rPr lang="en-GB" dirty="0"/>
              <a:t>Concentrez-vous sur ce que l'enfant dit, plutôt que de deviner ou de vous préparer à ce que vous allez dire vous-même ensuite.</a:t>
            </a:r>
          </a:p>
          <a:p>
            <a:pPr lvl="1"/>
            <a:r>
              <a:rPr lang="en-GB" dirty="0"/>
              <a:t>Utilisez votre propre langage corporel pour transmettre votre attention</a:t>
            </a:r>
          </a:p>
          <a:p>
            <a:pPr lvl="1"/>
            <a:r>
              <a:rPr lang="en-GB" dirty="0"/>
              <a:t>Utilisez des mots comme "oui", "hm" et "continuez".</a:t>
            </a:r>
          </a:p>
          <a:p>
            <a:pPr lvl="1"/>
            <a:r>
              <a:rPr lang="en-GB" dirty="0"/>
              <a:t>Utilisez des expressions faciales appropriées.</a:t>
            </a:r>
          </a:p>
          <a:p>
            <a:pPr lvl="1"/>
            <a:r>
              <a:rPr lang="en-GB" dirty="0"/>
              <a:t>Gardez une posture détendue et ouverte</a:t>
            </a:r>
          </a:p>
          <a:p>
            <a:pPr lvl="1"/>
            <a:r>
              <a:rPr lang="en-GB" dirty="0"/>
              <a:t>Soyez éveillé et attentif</a:t>
            </a:r>
          </a:p>
          <a:p>
            <a:pPr lvl="1"/>
            <a:endParaRPr lang="en-GB" dirty="0"/>
          </a:p>
          <a:p>
            <a:endParaRPr lang="en-BE" dirty="0"/>
          </a:p>
        </p:txBody>
      </p:sp>
      <p:sp>
        <p:nvSpPr>
          <p:cNvPr id="6" name="Slide Image Placeholder 5">
            <a:extLst>
              <a:ext uri="{FF2B5EF4-FFF2-40B4-BE49-F238E27FC236}">
                <a16:creationId xmlns:a16="http://schemas.microsoft.com/office/drawing/2014/main" id="{B554FFA6-7975-C7D2-54B4-7F97DAEDFD5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8E83942-28AD-C401-1F22-A4641B3B280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24</a:t>
            </a:fld>
            <a:endParaRPr lang="en-US" sz="1200" dirty="0">
              <a:latin typeface="+mn-lt"/>
            </a:endParaRPr>
          </a:p>
        </p:txBody>
      </p:sp>
    </p:spTree>
    <p:extLst>
      <p:ext uri="{BB962C8B-B14F-4D97-AF65-F5344CB8AC3E}">
        <p14:creationId xmlns:p14="http://schemas.microsoft.com/office/powerpoint/2010/main" val="3907752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Présenter la diapositive</a:t>
            </a:r>
          </a:p>
          <a:p>
            <a:r>
              <a:rPr lang="en-GB" dirty="0"/>
              <a:t>Orientez les participants vers la </a:t>
            </a:r>
            <a:r>
              <a:rPr lang="en-GB" b="1" dirty="0"/>
              <a:t>page 47 du manuel : Techniques d'écoute active</a:t>
            </a:r>
          </a:p>
          <a:p>
            <a:r>
              <a:rPr lang="en-GB" i="1" dirty="0"/>
              <a:t>Trouvez des exemples et notez-les dans votre cahier d'exercices.</a:t>
            </a:r>
          </a:p>
          <a:p>
            <a:pPr marL="0" indent="0">
              <a:buNone/>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TRAVAIL INDIVIDUEL (5 minutes)</a:t>
            </a:r>
          </a:p>
          <a:p>
            <a:pPr marL="0" indent="0">
              <a:buNone/>
            </a:pPr>
            <a:endParaRPr lang="en-GB" dirty="0"/>
          </a:p>
          <a:p>
            <a:pPr marL="0" indent="0">
              <a:buNone/>
            </a:pPr>
            <a:r>
              <a:rPr lang="en-GB" b="1" dirty="0"/>
              <a:t>DISCUSSION PLÉNIÈRE (10 minutes)</a:t>
            </a:r>
          </a:p>
          <a:p>
            <a:r>
              <a:rPr lang="en-GB" dirty="0"/>
              <a:t>Demandez à des volontaires de partager leurs réponses</a:t>
            </a:r>
          </a:p>
          <a:p>
            <a:r>
              <a:rPr lang="en-US" dirty="0"/>
              <a:t>Complétez avec les réponses possibles ci-dessous</a:t>
            </a:r>
          </a:p>
          <a:p>
            <a:r>
              <a:rPr lang="en-CA" i="1" dirty="0"/>
              <a:t>Quelqu'un a-t-il des questions ou des précisions à apporter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______________________________________________________________________________</a:t>
            </a:r>
          </a:p>
          <a:p>
            <a:pPr marL="0" indent="0">
              <a:buNone/>
            </a:pPr>
            <a:endParaRPr lang="en-CA" dirty="0"/>
          </a:p>
          <a:p>
            <a:pPr marL="0" indent="0">
              <a:buNone/>
            </a:pPr>
            <a:r>
              <a:rPr lang="en-CA" b="1" dirty="0"/>
              <a:t>RÉPONSES POSSIBLES</a:t>
            </a:r>
            <a:endParaRPr lang="en-GB" b="1" dirty="0"/>
          </a:p>
          <a:p>
            <a:pPr lvl="0"/>
            <a:r>
              <a:rPr lang="en-GB" b="1" dirty="0"/>
              <a:t>Remerciements </a:t>
            </a:r>
          </a:p>
          <a:p>
            <a:pPr lvl="1"/>
            <a:r>
              <a:rPr lang="en-GB" dirty="0"/>
              <a:t>Hochement de tête</a:t>
            </a:r>
          </a:p>
          <a:p>
            <a:pPr lvl="1"/>
            <a:r>
              <a:rPr lang="en-GB" dirty="0"/>
              <a:t>Faire des bruits d'accord, comme "oui" et “ah </a:t>
            </a:r>
            <a:r>
              <a:rPr lang="en-GB" dirty="0" err="1"/>
              <a:t>han</a:t>
            </a:r>
            <a:r>
              <a:rPr lang="en-GB" dirty="0"/>
              <a:t>".</a:t>
            </a:r>
          </a:p>
          <a:p>
            <a:pPr lvl="1"/>
            <a:r>
              <a:rPr lang="en-GB" dirty="0"/>
              <a:t>Je te crois.</a:t>
            </a:r>
          </a:p>
          <a:p>
            <a:pPr lvl="1"/>
            <a:r>
              <a:rPr lang="en-GB" dirty="0"/>
              <a:t>Merci de me dire</a:t>
            </a:r>
          </a:p>
          <a:p>
            <a:pPr lvl="1"/>
            <a:r>
              <a:rPr lang="en-GB" dirty="0"/>
              <a:t>Cela a dû être très difficile</a:t>
            </a:r>
          </a:p>
          <a:p>
            <a:pPr lvl="1"/>
            <a:r>
              <a:rPr lang="en-GB" dirty="0"/>
              <a:t>Je peux voir que vous êtes contrarié par cela</a:t>
            </a:r>
          </a:p>
          <a:p>
            <a:pPr lvl="1"/>
            <a:r>
              <a:rPr lang="en-GB" dirty="0"/>
              <a:t>Vous êtes courageux de me le dire, et nous ferons de notre mieux pour vous aider.</a:t>
            </a:r>
          </a:p>
          <a:p>
            <a:endParaRPr lang="en-GB" dirty="0"/>
          </a:p>
        </p:txBody>
      </p:sp>
      <p:sp>
        <p:nvSpPr>
          <p:cNvPr id="6" name="Slide Image Placeholder 5">
            <a:extLst>
              <a:ext uri="{FF2B5EF4-FFF2-40B4-BE49-F238E27FC236}">
                <a16:creationId xmlns:a16="http://schemas.microsoft.com/office/drawing/2014/main" id="{81B0FB30-E2D8-2EB2-42DD-711134C7C44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A6AC347-C6C1-2FC6-0F34-6A0A2EA700D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25</a:t>
            </a:fld>
            <a:endParaRPr lang="en-US" sz="1200" dirty="0">
              <a:latin typeface="+mn-lt"/>
            </a:endParaRPr>
          </a:p>
        </p:txBody>
      </p:sp>
    </p:spTree>
    <p:extLst>
      <p:ext uri="{BB962C8B-B14F-4D97-AF65-F5344CB8AC3E}">
        <p14:creationId xmlns:p14="http://schemas.microsoft.com/office/powerpoint/2010/main" val="1804856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pPr lvl="0"/>
            <a:r>
              <a:rPr lang="en-GB" b="1" dirty="0"/>
              <a:t>Miroir </a:t>
            </a:r>
          </a:p>
          <a:p>
            <a:pPr lvl="1"/>
            <a:r>
              <a:rPr lang="en-GB" dirty="0"/>
              <a:t>Enfant : Je ne veux plus aller à l'école parce qu'il est là. </a:t>
            </a:r>
            <a:r>
              <a:rPr lang="en-GB" dirty="0" err="1"/>
              <a:t>gestionnaire</a:t>
            </a:r>
            <a:r>
              <a:rPr lang="en-GB" dirty="0"/>
              <a:t> de </a:t>
            </a:r>
            <a:r>
              <a:rPr lang="en-GB" dirty="0" err="1"/>
              <a:t>cas</a:t>
            </a:r>
            <a:r>
              <a:rPr lang="en-GB" dirty="0"/>
              <a:t> : tu ne veux plus aller à l'école parce qu'il est là.</a:t>
            </a:r>
          </a:p>
          <a:p>
            <a:pPr lvl="1"/>
            <a:r>
              <a:rPr lang="en-GB" dirty="0"/>
              <a:t>Un enfant : Je n'ai pas le droit de raconter à qui que ce soit ce qui s'est passé. </a:t>
            </a:r>
            <a:r>
              <a:rPr lang="en-GB" dirty="0" err="1"/>
              <a:t>gestionnaire</a:t>
            </a:r>
            <a:r>
              <a:rPr lang="en-GB" dirty="0"/>
              <a:t> de </a:t>
            </a:r>
            <a:r>
              <a:rPr lang="en-GB" dirty="0" err="1"/>
              <a:t>cas</a:t>
            </a:r>
            <a:r>
              <a:rPr lang="en-GB" dirty="0"/>
              <a:t> : tu n'as pas le droit de dire à qui que ce soit ce qui s'est passé ?</a:t>
            </a:r>
          </a:p>
          <a:p>
            <a:pPr lvl="0"/>
            <a:r>
              <a:rPr lang="en-GB" b="1" dirty="0"/>
              <a:t>Clarification </a:t>
            </a:r>
          </a:p>
          <a:p>
            <a:pPr lvl="1"/>
            <a:r>
              <a:rPr lang="en-GB" dirty="0"/>
              <a:t>Pouvez-vous en dire plus sur...</a:t>
            </a:r>
          </a:p>
          <a:p>
            <a:pPr lvl="1"/>
            <a:r>
              <a:rPr lang="en-GB" dirty="0"/>
              <a:t>Je ne suis pas sûr d'avoir bien compris, voulez-vous dire...</a:t>
            </a:r>
          </a:p>
          <a:p>
            <a:pPr lvl="1"/>
            <a:r>
              <a:rPr lang="en-GB" dirty="0"/>
              <a:t>Pouvez-vous m'aider à mieux comprendre...</a:t>
            </a:r>
          </a:p>
          <a:p>
            <a:pPr lvl="0"/>
            <a:r>
              <a:rPr lang="en-GB" b="1" dirty="0"/>
              <a:t>Résumer/paraphraser</a:t>
            </a:r>
          </a:p>
          <a:p>
            <a:pPr lvl="1"/>
            <a:r>
              <a:rPr lang="en-GB" dirty="0"/>
              <a:t>Voyons si j'ai tout compris...</a:t>
            </a:r>
          </a:p>
          <a:p>
            <a:pPr lvl="1"/>
            <a:r>
              <a:rPr lang="en-GB" dirty="0"/>
              <a:t>Si je vous entends bien...</a:t>
            </a:r>
          </a:p>
          <a:p>
            <a:pPr lvl="1"/>
            <a:r>
              <a:rPr lang="en-GB" dirty="0"/>
              <a:t>On dirait que ce qui est le plus important pour toi est...</a:t>
            </a:r>
          </a:p>
        </p:txBody>
      </p:sp>
      <p:sp>
        <p:nvSpPr>
          <p:cNvPr id="2" name="Google Shape;725;p48:notes">
            <a:extLst>
              <a:ext uri="{FF2B5EF4-FFF2-40B4-BE49-F238E27FC236}">
                <a16:creationId xmlns:a16="http://schemas.microsoft.com/office/drawing/2014/main" id="{3A225D87-1471-1B1A-352B-D7C196AC115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26</a:t>
            </a:fld>
            <a:endParaRPr lang="en-US" sz="1200" dirty="0">
              <a:latin typeface="+mn-lt"/>
            </a:endParaRPr>
          </a:p>
        </p:txBody>
      </p:sp>
    </p:spTree>
    <p:extLst>
      <p:ext uri="{BB962C8B-B14F-4D97-AF65-F5344CB8AC3E}">
        <p14:creationId xmlns:p14="http://schemas.microsoft.com/office/powerpoint/2010/main" val="38698146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Répartissez les participants en binômes </a:t>
            </a:r>
          </a:p>
          <a:p>
            <a:r>
              <a:rPr lang="en-GB" dirty="0"/>
              <a:t>Guidez les participants vers la </a:t>
            </a:r>
            <a:r>
              <a:rPr lang="en-GB" b="1" dirty="0"/>
              <a:t>page 48 du manuel : Jeux de rôle sur l'écoute active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Attribuer un scénario à chaque paire (scénario 1 à scénario 4)</a:t>
            </a:r>
          </a:p>
          <a:p>
            <a:pPr lvl="0"/>
            <a:r>
              <a:rPr lang="en-GB" i="1" dirty="0"/>
              <a:t>Avec votre partenaire, décidez qui jouera le rôle de </a:t>
            </a:r>
            <a:r>
              <a:rPr lang="en-GB" i="1" dirty="0" err="1"/>
              <a:t>l'gestionnaire</a:t>
            </a:r>
            <a:r>
              <a:rPr lang="en-GB" i="1" dirty="0"/>
              <a:t> de </a:t>
            </a:r>
            <a:r>
              <a:rPr lang="en-GB" i="1" dirty="0" err="1"/>
              <a:t>cas</a:t>
            </a:r>
            <a:r>
              <a:rPr lang="en-GB" i="1" dirty="0"/>
              <a:t> et qui jouera le rôle de l'enfant.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La personne jouant le rôle de l'enfant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Lisez et utilisez le scénario qui vous a été attribué</a:t>
            </a:r>
          </a:p>
          <a:p>
            <a:pPr lvl="0"/>
            <a:r>
              <a:rPr lang="en-GB" i="1" dirty="0"/>
              <a:t>La personne jouant le </a:t>
            </a:r>
            <a:r>
              <a:rPr lang="en-GB" i="1" dirty="0" err="1"/>
              <a:t>rôle</a:t>
            </a:r>
            <a:r>
              <a:rPr lang="en-GB" i="1" dirty="0"/>
              <a:t> </a:t>
            </a:r>
            <a:r>
              <a:rPr lang="en-GB" i="1" dirty="0" err="1"/>
              <a:t>d'gestionnaire</a:t>
            </a:r>
            <a:r>
              <a:rPr lang="en-GB" i="1" dirty="0"/>
              <a:t> de </a:t>
            </a:r>
            <a:r>
              <a:rPr lang="en-GB" i="1" dirty="0" err="1"/>
              <a:t>cas</a:t>
            </a:r>
            <a:endParaRPr lang="en-GB" i="1" dirty="0"/>
          </a:p>
          <a:p>
            <a:pPr lvl="1"/>
            <a:r>
              <a:rPr lang="en-GB" i="1" dirty="0"/>
              <a:t>Présentez-vous à l'enfant</a:t>
            </a:r>
          </a:p>
          <a:p>
            <a:pPr lvl="1"/>
            <a:r>
              <a:rPr lang="en-GB" i="1" dirty="0"/>
              <a:t>Expliquez ce qu'est la gestion de cas ou ce qu'ils peuvent faire pour vous aider.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Utilisez les techniques non verbales et les techniques d'écoute active qui ont été abordées plus tôt dans la formation. </a:t>
            </a:r>
          </a:p>
          <a:p>
            <a:pPr lvl="1"/>
            <a:r>
              <a:rPr lang="en-GB" i="1" dirty="0"/>
              <a:t>Ne lisez pas le scénario dans le classeur - seul le rôle enfant est autorisé à le faire.</a:t>
            </a:r>
          </a:p>
          <a:p>
            <a:pPr marL="171450" marR="0" lvl="0" indent="-171450" algn="l" defTabSz="914400" rtl="0" eaLnBrk="1" fontAlgn="auto" latinLnBrk="0" hangingPunct="1">
              <a:lnSpc>
                <a:spcPct val="100000"/>
              </a:lnSpc>
              <a:spcBef>
                <a:spcPts val="0"/>
              </a:spcBef>
              <a:spcAft>
                <a:spcPts val="0"/>
              </a:spcAft>
              <a:buClrTx/>
              <a:buSzTx/>
              <a:tabLst/>
              <a:defRPr/>
            </a:pPr>
            <a:r>
              <a:rPr lang="en-GB" i="1" dirty="0"/>
              <a:t>Faites de votre mieux pour participer pleinement et ne pas vous sentir gêné - Il est très important que vous pratiquiez cette conversation. </a:t>
            </a:r>
            <a:endParaRPr lang="en-US" i="1" dirty="0"/>
          </a:p>
          <a:p>
            <a:pPr marL="0" indent="0">
              <a:buNone/>
            </a:pPr>
            <a:endParaRPr lang="en-GB" b="1" dirty="0"/>
          </a:p>
          <a:p>
            <a:pPr marL="0" indent="0">
              <a:buNone/>
            </a:pPr>
            <a:r>
              <a:rPr lang="en-GB" b="1" dirty="0"/>
              <a:t>TRAVAIL EN PARTENARIAT (10 minutes)</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Donnez aux participants une minute pour se préparer à leur jeu de rôle.</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Commencez le jeu de rôle</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Déplacez-vous dans la salle et assurez-vous que toutes les paires parlent et s'exercent.</a:t>
            </a:r>
          </a:p>
          <a:p>
            <a:pPr marL="0" indent="0">
              <a:buNone/>
            </a:pPr>
            <a:endParaRPr lang="en-GB" b="1" dirty="0"/>
          </a:p>
          <a:p>
            <a:pPr marL="0" indent="0">
              <a:buNone/>
            </a:pPr>
            <a:r>
              <a:rPr lang="en-GB" b="1" dirty="0"/>
              <a:t>DISCUSSION PLÉNIÈRE (20 minutes)</a:t>
            </a:r>
            <a:endParaRPr lang="en-GB" dirty="0"/>
          </a:p>
          <a:p>
            <a:pPr lvl="0"/>
            <a:r>
              <a:rPr lang="en-GB" i="1" dirty="0"/>
              <a:t>Quelles techniques le participant jouant le rôle de </a:t>
            </a:r>
            <a:r>
              <a:rPr lang="en-GB" i="1" dirty="0" err="1"/>
              <a:t>l'gestionnaire</a:t>
            </a:r>
            <a:r>
              <a:rPr lang="en-GB" i="1" dirty="0"/>
              <a:t> de </a:t>
            </a:r>
            <a:r>
              <a:rPr lang="en-GB" i="1" dirty="0" err="1"/>
              <a:t>cas</a:t>
            </a:r>
            <a:r>
              <a:rPr lang="en-GB" i="1" dirty="0"/>
              <a:t> a-t-il utilisées ?</a:t>
            </a:r>
          </a:p>
          <a:p>
            <a:pPr lvl="0"/>
            <a:r>
              <a:rPr lang="en-GB" i="1" dirty="0"/>
              <a:t>Qu'est-ce qui a été facile et qu'est-ce qui a été difficile à appliquer ?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i="1" dirty="0"/>
              <a:t>Quelqu'un a-t-il des questions ou des précisions à apporter ?</a:t>
            </a:r>
          </a:p>
          <a:p>
            <a:r>
              <a:rPr lang="en-GB" i="1" dirty="0"/>
              <a:t>Maintenant que nous avons appris quelques techniques d'écoute active, nous allons examiner quelques techniques d'expression orale efficaces. </a:t>
            </a:r>
          </a:p>
          <a:p>
            <a:endParaRPr lang="en-GB" dirty="0"/>
          </a:p>
          <a:p>
            <a:endParaRPr lang="en-BE" dirty="0"/>
          </a:p>
        </p:txBody>
      </p:sp>
      <p:sp>
        <p:nvSpPr>
          <p:cNvPr id="6" name="Slide Image Placeholder 5">
            <a:extLst>
              <a:ext uri="{FF2B5EF4-FFF2-40B4-BE49-F238E27FC236}">
                <a16:creationId xmlns:a16="http://schemas.microsoft.com/office/drawing/2014/main" id="{8CC02D96-747E-9087-89B5-12DE8D9D784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65FE3EE-56ED-EBA0-A919-462141F1B5E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27</a:t>
            </a:fld>
            <a:endParaRPr lang="en-US" sz="1200" dirty="0">
              <a:latin typeface="+mn-lt"/>
            </a:endParaRPr>
          </a:p>
        </p:txBody>
      </p:sp>
    </p:spTree>
    <p:extLst>
      <p:ext uri="{BB962C8B-B14F-4D97-AF65-F5344CB8AC3E}">
        <p14:creationId xmlns:p14="http://schemas.microsoft.com/office/powerpoint/2010/main" val="34796914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sz="1100" b="1" i="0" dirty="0"/>
              <a:t>EXPLICATION</a:t>
            </a:r>
          </a:p>
          <a:p>
            <a:r>
              <a:rPr lang="en-GB" sz="1100" i="1" dirty="0"/>
              <a:t>Nous avons discuté de la communication non verbale, comme le langage corporel, les expressions faciales, le contact visuel et le contact physique. </a:t>
            </a:r>
          </a:p>
          <a:p>
            <a:r>
              <a:rPr lang="en-GB" sz="1100" i="1" dirty="0"/>
              <a:t>Nous avons également discuté de l'écoute active</a:t>
            </a:r>
          </a:p>
          <a:p>
            <a:r>
              <a:rPr lang="en-GB" sz="1100" i="1" dirty="0"/>
              <a:t>Nous allons maintenant passer à l'expression orale effective.</a:t>
            </a:r>
          </a:p>
          <a:p>
            <a:r>
              <a:rPr lang="en-GB" sz="1100" i="1" dirty="0"/>
              <a:t>L'efficacité de la parole est déterminée par :</a:t>
            </a:r>
          </a:p>
          <a:p>
            <a:pPr lvl="1"/>
            <a:r>
              <a:rPr lang="en-GB" sz="1100" i="1" dirty="0"/>
              <a:t>Les mots que vous choisissez (c'est-à-dire des mots plus simples par rapport à des mots plus complexes) ;</a:t>
            </a:r>
          </a:p>
          <a:p>
            <a:pPr lvl="1"/>
            <a:r>
              <a:rPr lang="en-GB" sz="1100" i="1" dirty="0"/>
              <a:t>La façon dont vous les dites (c'est-à-dire le ton de la voix et la vitesse à laquelle vous parlez) ; et</a:t>
            </a:r>
          </a:p>
          <a:p>
            <a:pPr lvl="1"/>
            <a:r>
              <a:rPr lang="en-GB" sz="1100" i="1" dirty="0"/>
              <a:t>La manière dont vous les renforcez (c'est-à-dire la communication non verbale).</a:t>
            </a:r>
          </a:p>
          <a:p>
            <a:r>
              <a:rPr lang="en-GB" sz="1100" i="1" dirty="0"/>
              <a:t>Pouvez-vous donner des exemples dans lesquels vous choisissez soigneusement vos mots lorsque vous parlez à un enfant dans le cadre de la gestion de cas ?</a:t>
            </a:r>
          </a:p>
          <a:p>
            <a:pPr lvl="1"/>
            <a:r>
              <a:rPr lang="en-GB" sz="1100" dirty="0"/>
              <a:t>Si les participants ont des expériences limitées, lorsqu'ils parlent à leur famille ou à un ami ?</a:t>
            </a:r>
          </a:p>
          <a:p>
            <a:r>
              <a:rPr lang="en-GB" sz="1100" i="1" dirty="0"/>
              <a:t>Chaque mot a une signification et il est important d'utiliser les bons mots.</a:t>
            </a:r>
          </a:p>
          <a:p>
            <a:pPr marL="0" indent="0">
              <a:buNone/>
            </a:pPr>
            <a:endParaRPr lang="en-GB" sz="1100" dirty="0"/>
          </a:p>
          <a:p>
            <a:pPr marL="0" indent="0">
              <a:buNone/>
            </a:pPr>
            <a:r>
              <a:rPr lang="en-GB" sz="1100" b="1" dirty="0"/>
              <a:t>DISCUSSION PLÉNIÈRE (10 minutes)</a:t>
            </a:r>
          </a:p>
          <a:p>
            <a:r>
              <a:rPr lang="en-GB" sz="1100" i="1" dirty="0"/>
              <a:t>Je vais lire une série de mots qui décrivent la même personne, le même problème ou la même chose.</a:t>
            </a:r>
          </a:p>
          <a:p>
            <a:r>
              <a:rPr lang="en-GB" sz="1100" i="1" dirty="0"/>
              <a:t>Réfléchissez aux mots et à leur signification</a:t>
            </a:r>
          </a:p>
          <a:p>
            <a:r>
              <a:rPr lang="en-GB" sz="1100" b="1" i="1" dirty="0"/>
              <a:t>Série 1 : enfant infirme, enfant handicapé, enfant ayant un handicap, enfant ayant des difficultés à marcher.</a:t>
            </a:r>
          </a:p>
          <a:p>
            <a:pPr lvl="1"/>
            <a:r>
              <a:rPr lang="en-GB" sz="1100" i="1" dirty="0"/>
              <a:t>Comment décririez-vous la signification de chaque mot ?</a:t>
            </a:r>
          </a:p>
          <a:p>
            <a:pPr lvl="1"/>
            <a:r>
              <a:rPr lang="en-GB" sz="1100" i="1" dirty="0"/>
              <a:t>Il est important de ne pas utiliser de mots qui jugent ou stigmatisent.</a:t>
            </a:r>
          </a:p>
          <a:p>
            <a:r>
              <a:rPr lang="en-GB" sz="1100" b="1" i="1" dirty="0"/>
              <a:t>Série 2 : souci de protection, menace, quelque chose qui nuit aux enfants, quelque chose de mauvais qui arrive à un enfant.</a:t>
            </a:r>
          </a:p>
          <a:p>
            <a:pPr lvl="1"/>
            <a:r>
              <a:rPr lang="en-GB" sz="1100" i="1" dirty="0"/>
              <a:t>Comment décririez-vous la signification de chaque mot ?</a:t>
            </a:r>
          </a:p>
          <a:p>
            <a:pPr lvl="1"/>
            <a:r>
              <a:rPr lang="en-GB" sz="1100" i="1" dirty="0"/>
              <a:t>N'utilisez pas de mots difficiles ou complexes pour les enfants qui sont jeunes ou qui pourraient ne pas comprendre.</a:t>
            </a:r>
          </a:p>
          <a:p>
            <a:pPr lvl="1"/>
            <a:r>
              <a:rPr lang="en-GB" sz="1100" i="1" dirty="0"/>
              <a:t>Il peut être utile d'utiliser des phrases plus courtes</a:t>
            </a:r>
          </a:p>
          <a:p>
            <a:r>
              <a:rPr lang="en-GB" sz="1100" b="1" i="1" dirty="0"/>
              <a:t>Série 3 : viol, violation, agression sexuelle, acte de violence sexuelle</a:t>
            </a:r>
          </a:p>
          <a:p>
            <a:pPr lvl="1"/>
            <a:r>
              <a:rPr lang="en-GB" sz="1100" i="1" dirty="0"/>
              <a:t>Comment décririez-vous la signification de chaque mot ?</a:t>
            </a:r>
          </a:p>
          <a:p>
            <a:pPr lvl="1"/>
            <a:r>
              <a:rPr lang="en-GB" sz="1100" i="1" dirty="0"/>
              <a:t>Réfléchissez au langage à utiliser pour décrire les sujets sensibles.</a:t>
            </a:r>
          </a:p>
          <a:p>
            <a:pPr lvl="1"/>
            <a:r>
              <a:rPr lang="en-GB" sz="1100" i="1" dirty="0"/>
              <a:t>Utilisez des mots différents lorsque vous vous adressez à l'enfant par rapport à ses parents ou à votre supérieur hiérarchique, etc.</a:t>
            </a:r>
          </a:p>
        </p:txBody>
      </p:sp>
      <p:sp>
        <p:nvSpPr>
          <p:cNvPr id="6" name="Slide Image Placeholder 5">
            <a:extLst>
              <a:ext uri="{FF2B5EF4-FFF2-40B4-BE49-F238E27FC236}">
                <a16:creationId xmlns:a16="http://schemas.microsoft.com/office/drawing/2014/main" id="{66957BB5-6EFD-55D0-1F41-3650A0B8B9A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CEFB518-CFBA-90FE-F2BC-92BAC04BF13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28</a:t>
            </a:fld>
            <a:endParaRPr lang="en-US" sz="1200" dirty="0">
              <a:latin typeface="+mn-lt"/>
            </a:endParaRPr>
          </a:p>
        </p:txBody>
      </p:sp>
    </p:spTree>
    <p:extLst>
      <p:ext uri="{BB962C8B-B14F-4D97-AF65-F5344CB8AC3E}">
        <p14:creationId xmlns:p14="http://schemas.microsoft.com/office/powerpoint/2010/main" val="25535686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GB" dirty="0"/>
              <a:t>Référez-vous aux scripts que les participants ont rédigés au cours de la session 3 lorsqu'ils se sont présentés à Saleh, Ze </a:t>
            </a:r>
            <a:r>
              <a:rPr lang="en-US" noProof="0" dirty="0"/>
              <a:t>Naw</a:t>
            </a:r>
            <a:r>
              <a:rPr lang="en-GB" dirty="0"/>
              <a:t>, Amina et Selim. </a:t>
            </a:r>
          </a:p>
          <a:p>
            <a:pPr lvl="0"/>
            <a:r>
              <a:rPr lang="en-GB" i="1" dirty="0"/>
              <a:t>Les mots que vous choisissez d'utiliser dans leur script lorsqu'ils se présentent et expliquent la gestion des cas sont d'une grande importance.</a:t>
            </a:r>
          </a:p>
        </p:txBody>
      </p:sp>
      <p:sp>
        <p:nvSpPr>
          <p:cNvPr id="6" name="Slide Image Placeholder 5">
            <a:extLst>
              <a:ext uri="{FF2B5EF4-FFF2-40B4-BE49-F238E27FC236}">
                <a16:creationId xmlns:a16="http://schemas.microsoft.com/office/drawing/2014/main" id="{70EAB571-E5DF-BB1E-1AF3-B0808E1B4C6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51BCE15-ADAF-C65F-D38A-8327F5AF3AD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29</a:t>
            </a:fld>
            <a:endParaRPr lang="en-US" sz="1200" dirty="0">
              <a:latin typeface="+mn-lt"/>
            </a:endParaRPr>
          </a:p>
        </p:txBody>
      </p:sp>
    </p:spTree>
    <p:extLst>
      <p:ext uri="{BB962C8B-B14F-4D97-AF65-F5344CB8AC3E}">
        <p14:creationId xmlns:p14="http://schemas.microsoft.com/office/powerpoint/2010/main" val="4047341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GB" i="1" dirty="0"/>
              <a:t>Ce module se concentre sur les compétences de communication nécessaires à la prestation de services de gestion de cas.</a:t>
            </a:r>
          </a:p>
          <a:p>
            <a:r>
              <a:rPr lang="en-GB" i="1" dirty="0"/>
              <a:t>À la fin de ce module, vous devriez mieux comprendre comment communiquer plus efficacement avec des enfants qui ont des expériences de vie et des situations diverses, tout en tenant compte de leur âge et de leur stade de développement. </a:t>
            </a:r>
          </a:p>
        </p:txBody>
      </p:sp>
      <p:sp>
        <p:nvSpPr>
          <p:cNvPr id="6" name="Slide Image Placeholder 5">
            <a:extLst>
              <a:ext uri="{FF2B5EF4-FFF2-40B4-BE49-F238E27FC236}">
                <a16:creationId xmlns:a16="http://schemas.microsoft.com/office/drawing/2014/main" id="{6FEBD69F-628C-2621-4B78-300B148FFD0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1E9485C-D342-BD49-C3AE-40CD155D95F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a:t>
            </a:fld>
            <a:endParaRPr lang="en-US" sz="1200" dirty="0">
              <a:latin typeface="+mn-lt"/>
            </a:endParaRPr>
          </a:p>
        </p:txBody>
      </p:sp>
    </p:spTree>
    <p:extLst>
      <p:ext uri="{BB962C8B-B14F-4D97-AF65-F5344CB8AC3E}">
        <p14:creationId xmlns:p14="http://schemas.microsoft.com/office/powerpoint/2010/main" val="660203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i="1" dirty="0"/>
              <a:t>Lorsqu'il s'entretient avec l'enfant, ses parents ou les personnes qui s'occupent de lui, </a:t>
            </a:r>
            <a:r>
              <a:rPr lang="en-GB" i="1" dirty="0" err="1"/>
              <a:t>l'gestionnaire</a:t>
            </a:r>
            <a:r>
              <a:rPr lang="en-GB" i="1" dirty="0"/>
              <a:t> de </a:t>
            </a:r>
            <a:r>
              <a:rPr lang="en-GB" i="1" dirty="0" err="1"/>
              <a:t>cas</a:t>
            </a:r>
            <a:r>
              <a:rPr lang="en-GB" i="1" dirty="0"/>
              <a:t> devra également poser certaines questions . </a:t>
            </a:r>
          </a:p>
          <a:p>
            <a:pPr lvl="0"/>
            <a:r>
              <a:rPr lang="en-GB" i="1" dirty="0"/>
              <a:t>Choisir la bonne question est une technique de communication qui permet d'entamer une conversation, de montrer son intérêt, de clarifier une situation, de montrer son soutien et de rechercher le soutien des autres. </a:t>
            </a:r>
          </a:p>
          <a:p>
            <a:pPr lvl="0"/>
            <a:r>
              <a:rPr lang="en-GB" i="1" dirty="0"/>
              <a:t>Il existe 3 types de questions : les questions fermées, les questions ouvertes et les questions suggestives. </a:t>
            </a:r>
          </a:p>
          <a:p>
            <a:r>
              <a:rPr lang="en-GB" dirty="0"/>
              <a:t>Présenter la diapositive</a:t>
            </a:r>
          </a:p>
          <a:p>
            <a:pPr marL="0" indent="0">
              <a:buNone/>
            </a:pPr>
            <a:endParaRPr lang="en-GB" dirty="0"/>
          </a:p>
          <a:p>
            <a:pPr marL="0" indent="0">
              <a:buNone/>
            </a:pPr>
            <a:r>
              <a:rPr lang="en-GB" b="1" dirty="0"/>
              <a:t>INTRODUCTION</a:t>
            </a:r>
          </a:p>
          <a:p>
            <a:r>
              <a:rPr lang="en-GB" dirty="0"/>
              <a:t>Répartissez les participants en 3 groupes </a:t>
            </a:r>
          </a:p>
          <a:p>
            <a:r>
              <a:rPr lang="en-GB" dirty="0"/>
              <a:t>Guidez les participants vers la </a:t>
            </a:r>
            <a:r>
              <a:rPr lang="en-GB" b="1" dirty="0"/>
              <a:t>page 49 du manuel : L'écoute efficace</a:t>
            </a:r>
          </a:p>
          <a:p>
            <a:r>
              <a:rPr lang="en-GB" i="1" dirty="0"/>
              <a:t>Avec vos groupes :</a:t>
            </a:r>
          </a:p>
          <a:p>
            <a:pPr lvl="1"/>
            <a:r>
              <a:rPr lang="en-GB" i="1" dirty="0"/>
              <a:t>Trouvez des exemples et notez-les dans votre cahier d'exercices.</a:t>
            </a:r>
          </a:p>
          <a:p>
            <a:pPr lvl="1"/>
            <a:r>
              <a:rPr lang="en-GB" i="1" dirty="0"/>
              <a:t>Énumérez les avantages et les inconvénients de ce type de questions.</a:t>
            </a:r>
          </a:p>
          <a:p>
            <a:pPr marL="0" indent="0">
              <a:buNone/>
            </a:pPr>
            <a:endParaRPr lang="en-GB" dirty="0"/>
          </a:p>
          <a:p>
            <a:pPr marL="0" indent="0">
              <a:buNone/>
            </a:pPr>
            <a:r>
              <a:rPr lang="en-GB" b="1" dirty="0"/>
              <a:t>TRAVAIL DE GROUPE (10 minutes)</a:t>
            </a:r>
          </a:p>
          <a:p>
            <a:pPr marL="0" indent="0">
              <a:buNone/>
            </a:pPr>
            <a:endParaRPr lang="en-GB" dirty="0"/>
          </a:p>
          <a:p>
            <a:pPr marL="0" indent="0">
              <a:buNone/>
            </a:pPr>
            <a:r>
              <a:rPr lang="en-GB" b="1" dirty="0"/>
              <a:t>DISCUSSION PLÉNIÈRE (10 minutes)</a:t>
            </a:r>
          </a:p>
          <a:p>
            <a:r>
              <a:rPr lang="en-GB" dirty="0"/>
              <a:t>Pour chaque type de question, demandez à un autre groupe de partager ses exemples.</a:t>
            </a:r>
          </a:p>
          <a:p>
            <a:r>
              <a:rPr lang="en-GB" dirty="0"/>
              <a:t>Passez en revue les exemples et permettez aux autres groupes de compléter</a:t>
            </a:r>
          </a:p>
          <a:p>
            <a:endParaRPr lang="en-GB" dirty="0"/>
          </a:p>
          <a:p>
            <a:endParaRPr lang="en-BE" dirty="0"/>
          </a:p>
        </p:txBody>
      </p:sp>
      <p:sp>
        <p:nvSpPr>
          <p:cNvPr id="6" name="Slide Image Placeholder 5">
            <a:extLst>
              <a:ext uri="{FF2B5EF4-FFF2-40B4-BE49-F238E27FC236}">
                <a16:creationId xmlns:a16="http://schemas.microsoft.com/office/drawing/2014/main" id="{6E5384C3-C471-5D6E-1507-397DFF41FAF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7384550-8398-CE60-3B67-9B433E6416F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30</a:t>
            </a:fld>
            <a:endParaRPr lang="en-US" sz="1200" dirty="0">
              <a:latin typeface="+mn-lt"/>
            </a:endParaRPr>
          </a:p>
        </p:txBody>
      </p:sp>
    </p:spTree>
    <p:extLst>
      <p:ext uri="{BB962C8B-B14F-4D97-AF65-F5344CB8AC3E}">
        <p14:creationId xmlns:p14="http://schemas.microsoft.com/office/powerpoint/2010/main" val="13133201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GB" i="1" dirty="0"/>
              <a:t>Un enfant peut répondre de manière inexacte </a:t>
            </a:r>
            <a:r>
              <a:rPr lang="en-GB" i="1" dirty="0" err="1"/>
              <a:t>lorsqu'un</a:t>
            </a:r>
            <a:r>
              <a:rPr lang="en-GB" i="1" dirty="0"/>
              <a:t> </a:t>
            </a:r>
            <a:r>
              <a:rPr lang="en-GB" i="1" dirty="0" err="1"/>
              <a:t>gestionnaire</a:t>
            </a:r>
            <a:r>
              <a:rPr lang="en-GB" i="1" dirty="0"/>
              <a:t> de </a:t>
            </a:r>
            <a:r>
              <a:rPr lang="en-GB" i="1" dirty="0" err="1"/>
              <a:t>cas</a:t>
            </a:r>
            <a:r>
              <a:rPr lang="en-GB" i="1" dirty="0"/>
              <a:t> utilise des questions suggestives en raison du déséquilibre de pouvoir entre les </a:t>
            </a:r>
            <a:r>
              <a:rPr lang="en-GB" i="1" dirty="0" err="1"/>
              <a:t>gestionnaires</a:t>
            </a:r>
            <a:r>
              <a:rPr lang="en-GB" i="1" dirty="0"/>
              <a:t> de </a:t>
            </a:r>
            <a:r>
              <a:rPr lang="en-GB" i="1" dirty="0" err="1"/>
              <a:t>cas</a:t>
            </a:r>
            <a:r>
              <a:rPr lang="en-GB" i="1" dirty="0"/>
              <a:t> et les enfants. </a:t>
            </a:r>
          </a:p>
          <a:p>
            <a:pPr lvl="1"/>
            <a:r>
              <a:rPr lang="en-GB" i="1" dirty="0"/>
              <a:t>Certains enfants n'osent pas être en désaccord avec les adultes, en particulier ceux qui sont en position de pouvoir et d'autorité. </a:t>
            </a:r>
          </a:p>
          <a:p>
            <a:pPr lvl="1"/>
            <a:r>
              <a:rPr lang="en-GB" i="1" dirty="0"/>
              <a:t>Si les </a:t>
            </a:r>
            <a:r>
              <a:rPr lang="en-GB" i="1" dirty="0" err="1"/>
              <a:t>gestionnaires</a:t>
            </a:r>
            <a:r>
              <a:rPr lang="en-GB" i="1" dirty="0"/>
              <a:t> de </a:t>
            </a:r>
            <a:r>
              <a:rPr lang="en-GB" i="1" dirty="0" err="1"/>
              <a:t>cas</a:t>
            </a:r>
            <a:r>
              <a:rPr lang="en-GB" i="1" dirty="0"/>
              <a:t> utilisent des questions suggestives, ils doivent toujours demander des précisions et des détails supplémentaires à l'enfant. </a:t>
            </a:r>
          </a:p>
          <a:p>
            <a:r>
              <a:rPr lang="en-GB" i="1" dirty="0"/>
              <a:t>Quelqu'un a-t-il des questions ou des précisions à apporter ?</a:t>
            </a:r>
          </a:p>
          <a:p>
            <a:endParaRPr lang="en-GB" dirty="0"/>
          </a:p>
          <a:p>
            <a:endParaRPr lang="en-BE" dirty="0"/>
          </a:p>
        </p:txBody>
      </p:sp>
      <p:sp>
        <p:nvSpPr>
          <p:cNvPr id="6" name="Slide Image Placeholder 5">
            <a:extLst>
              <a:ext uri="{FF2B5EF4-FFF2-40B4-BE49-F238E27FC236}">
                <a16:creationId xmlns:a16="http://schemas.microsoft.com/office/drawing/2014/main" id="{4427EC1E-A678-3856-6B3A-229510D6AFB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AA3F442-4BA9-1D32-B322-D3525BFA23B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31</a:t>
            </a:fld>
            <a:endParaRPr lang="en-US" sz="1200" dirty="0">
              <a:latin typeface="+mn-lt"/>
            </a:endParaRPr>
          </a:p>
        </p:txBody>
      </p:sp>
    </p:spTree>
    <p:extLst>
      <p:ext uri="{BB962C8B-B14F-4D97-AF65-F5344CB8AC3E}">
        <p14:creationId xmlns:p14="http://schemas.microsoft.com/office/powerpoint/2010/main" val="1277565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i="1" dirty="0"/>
              <a:t>Outre le fait de choisir soigneusement vos mots et vos questions, un autre aspect essentiel d'une communication efficace est la façon dont vous parlez.  </a:t>
            </a:r>
          </a:p>
          <a:p>
            <a:r>
              <a:rPr lang="en-GB" dirty="0"/>
              <a:t>Présentez la diapositive.</a:t>
            </a:r>
          </a:p>
          <a:p>
            <a:r>
              <a:rPr lang="en-GB" dirty="0"/>
              <a:t>Expliquer et démontrer le ton, le timing, le rythme et le volume :</a:t>
            </a:r>
          </a:p>
          <a:p>
            <a:pPr lvl="1"/>
            <a:r>
              <a:rPr lang="en-GB" i="1" dirty="0"/>
              <a:t>Le ton de votre voix révèle vos émotions et votre niveau de stress.</a:t>
            </a:r>
          </a:p>
          <a:p>
            <a:pPr lvl="1"/>
            <a:r>
              <a:rPr lang="en-GB" i="1" dirty="0"/>
              <a:t>Le timing de la parole fait référence au temps que vous laissez entre les mots ou les phrases que vous prononcez.</a:t>
            </a:r>
          </a:p>
          <a:p>
            <a:pPr lvl="1"/>
            <a:r>
              <a:rPr lang="en-GB" i="1" dirty="0"/>
              <a:t>Le rythme fait référence à la vitesse de votre discours</a:t>
            </a:r>
          </a:p>
          <a:p>
            <a:pPr lvl="1"/>
            <a:r>
              <a:rPr lang="en-GB" i="1" dirty="0"/>
              <a:t>Le volume de votre voix révèle vos émotions et votre niveau de stress. </a:t>
            </a:r>
          </a:p>
        </p:txBody>
      </p:sp>
      <p:sp>
        <p:nvSpPr>
          <p:cNvPr id="6" name="Slide Image Placeholder 5">
            <a:extLst>
              <a:ext uri="{FF2B5EF4-FFF2-40B4-BE49-F238E27FC236}">
                <a16:creationId xmlns:a16="http://schemas.microsoft.com/office/drawing/2014/main" id="{D697C62C-3A79-354C-296B-190760365C2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4F4F850-AE52-965E-7B6F-58090152034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32</a:t>
            </a:fld>
            <a:endParaRPr lang="en-US" sz="1200" dirty="0">
              <a:latin typeface="+mn-lt"/>
            </a:endParaRPr>
          </a:p>
        </p:txBody>
      </p:sp>
    </p:spTree>
    <p:extLst>
      <p:ext uri="{BB962C8B-B14F-4D97-AF65-F5344CB8AC3E}">
        <p14:creationId xmlns:p14="http://schemas.microsoft.com/office/powerpoint/2010/main" val="42266417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GB" i="1" dirty="0"/>
              <a:t>La communication non verbale, si elle est utilisée correctement, renforcera ce qui est dit. </a:t>
            </a:r>
          </a:p>
          <a:p>
            <a:endParaRPr lang="en-BE" dirty="0"/>
          </a:p>
        </p:txBody>
      </p:sp>
      <p:sp>
        <p:nvSpPr>
          <p:cNvPr id="6" name="Slide Image Placeholder 5">
            <a:extLst>
              <a:ext uri="{FF2B5EF4-FFF2-40B4-BE49-F238E27FC236}">
                <a16:creationId xmlns:a16="http://schemas.microsoft.com/office/drawing/2014/main" id="{D266039A-E467-D551-6E5C-06BA056AD1B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7CC2A87-5D8B-BFB1-FFAD-1B3154CBCA1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33</a:t>
            </a:fld>
            <a:endParaRPr lang="en-US" sz="1200" dirty="0">
              <a:latin typeface="+mn-lt"/>
            </a:endParaRPr>
          </a:p>
        </p:txBody>
      </p:sp>
    </p:spTree>
    <p:extLst>
      <p:ext uri="{BB962C8B-B14F-4D97-AF65-F5344CB8AC3E}">
        <p14:creationId xmlns:p14="http://schemas.microsoft.com/office/powerpoint/2010/main" val="10750515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CA" b="1" dirty="0"/>
              <a:t>EXPLICATION</a:t>
            </a:r>
          </a:p>
          <a:p>
            <a:pPr marL="171450" indent="-171450"/>
            <a:r>
              <a:rPr lang="en-CA" dirty="0"/>
              <a:t>Présenter la diapositive</a:t>
            </a:r>
            <a:endParaRPr lang="en-BE" dirty="0"/>
          </a:p>
        </p:txBody>
      </p:sp>
      <p:sp>
        <p:nvSpPr>
          <p:cNvPr id="6" name="Slide Image Placeholder 5">
            <a:extLst>
              <a:ext uri="{FF2B5EF4-FFF2-40B4-BE49-F238E27FC236}">
                <a16:creationId xmlns:a16="http://schemas.microsoft.com/office/drawing/2014/main" id="{0F92FCD0-1499-4149-3AEE-9224561786B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3996CF4-3E43-7C43-E192-0A4693F6635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34</a:t>
            </a:fld>
            <a:endParaRPr lang="en-US" sz="1200" dirty="0">
              <a:latin typeface="+mn-lt"/>
            </a:endParaRPr>
          </a:p>
        </p:txBody>
      </p:sp>
    </p:spTree>
    <p:extLst>
      <p:ext uri="{BB962C8B-B14F-4D97-AF65-F5344CB8AC3E}">
        <p14:creationId xmlns:p14="http://schemas.microsoft.com/office/powerpoint/2010/main" val="41146593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GB" i="1" dirty="0"/>
              <a:t>Quelqu'un a-t-il des questions ou des précisions à apporter ?</a:t>
            </a:r>
          </a:p>
          <a:p>
            <a:r>
              <a:rPr lang="en-GB" i="1" dirty="0"/>
              <a:t>Dans la prochaine session, nous verrons comment utiliser différentes techniques de communication pour adapter la communication à.. :</a:t>
            </a:r>
          </a:p>
          <a:p>
            <a:pPr lvl="1"/>
            <a:r>
              <a:rPr lang="en-GB" i="1" dirty="0"/>
              <a:t>Considération culturelle</a:t>
            </a:r>
          </a:p>
          <a:p>
            <a:pPr lvl="1"/>
            <a:r>
              <a:rPr lang="en-GB" i="1" dirty="0"/>
              <a:t>L'âge de l'enfant</a:t>
            </a:r>
          </a:p>
          <a:p>
            <a:pPr lvl="1"/>
            <a:r>
              <a:rPr lang="en-GB" i="1" dirty="0"/>
              <a:t>Le stade de développement de l'enfant et ses capacités</a:t>
            </a:r>
          </a:p>
        </p:txBody>
      </p:sp>
      <p:sp>
        <p:nvSpPr>
          <p:cNvPr id="6" name="Slide Image Placeholder 5">
            <a:extLst>
              <a:ext uri="{FF2B5EF4-FFF2-40B4-BE49-F238E27FC236}">
                <a16:creationId xmlns:a16="http://schemas.microsoft.com/office/drawing/2014/main" id="{78DC429D-70E8-D13B-2650-5FE452391BD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C3A9DE1-5F3D-BF4A-4C6A-BC55A3775F3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35</a:t>
            </a:fld>
            <a:endParaRPr lang="en-US" sz="1200" dirty="0">
              <a:latin typeface="+mn-lt"/>
            </a:endParaRPr>
          </a:p>
        </p:txBody>
      </p:sp>
    </p:spTree>
    <p:extLst>
      <p:ext uri="{BB962C8B-B14F-4D97-AF65-F5344CB8AC3E}">
        <p14:creationId xmlns:p14="http://schemas.microsoft.com/office/powerpoint/2010/main" val="38567008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SESSION 4 DURÉE : 2h</a:t>
            </a:r>
          </a:p>
          <a:p>
            <a:pPr marL="0" indent="0">
              <a:buNone/>
            </a:pPr>
            <a:r>
              <a:rPr lang="en-GB" b="1" dirty="0"/>
              <a:t>______________________________________________________________________________</a:t>
            </a:r>
          </a:p>
          <a:p>
            <a:endParaRPr lang="en-GB" dirty="0"/>
          </a:p>
          <a:p>
            <a:pPr marL="0" indent="0">
              <a:buNone/>
            </a:pPr>
            <a:r>
              <a:rPr lang="en-GB" b="1" dirty="0"/>
              <a:t>EXPLICATION</a:t>
            </a:r>
          </a:p>
          <a:p>
            <a:r>
              <a:rPr lang="en-GB" i="1" dirty="0"/>
              <a:t>La communication doit être adaptée à chaque enfant, à sa famille et à la communauté dans laquelle il vit.</a:t>
            </a:r>
          </a:p>
          <a:p>
            <a:r>
              <a:rPr lang="en-GB" i="1" dirty="0"/>
              <a:t>Cela implique également la différence culturelle qui influence la communication</a:t>
            </a:r>
          </a:p>
          <a:p>
            <a:r>
              <a:rPr lang="en-GB" i="1" dirty="0"/>
              <a:t>Tout d'abord, nous allons réfléchir à nos propres attentes culturelles en matière de communication avec les enfants. </a:t>
            </a:r>
          </a:p>
          <a:p>
            <a:r>
              <a:rPr lang="en-GB" i="1" dirty="0"/>
              <a:t>Ensuite, nous examinerons les différents âges et stades de développement.</a:t>
            </a:r>
          </a:p>
        </p:txBody>
      </p:sp>
      <p:sp>
        <p:nvSpPr>
          <p:cNvPr id="6" name="Slide Image Placeholder 5">
            <a:extLst>
              <a:ext uri="{FF2B5EF4-FFF2-40B4-BE49-F238E27FC236}">
                <a16:creationId xmlns:a16="http://schemas.microsoft.com/office/drawing/2014/main" id="{104FAAA1-C9F6-CAB8-E8CC-0AFC799D963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B23D314-0C42-6843-C2CC-D81135EC250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36</a:t>
            </a:fld>
            <a:endParaRPr lang="en-US" sz="1200" dirty="0">
              <a:latin typeface="+mn-lt"/>
            </a:endParaRPr>
          </a:p>
        </p:txBody>
      </p:sp>
    </p:spTree>
    <p:extLst>
      <p:ext uri="{BB962C8B-B14F-4D97-AF65-F5344CB8AC3E}">
        <p14:creationId xmlns:p14="http://schemas.microsoft.com/office/powerpoint/2010/main" val="22088873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Reportez-vous au Modèle 1, à la </a:t>
            </a:r>
            <a:r>
              <a:rPr lang="en-GB" b="1" dirty="0"/>
              <a:t>page 9 du Cahier de travail : Niveau de la société et de la communauté : Points de vue sur l'enfance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Donnez 5 minutes aux participants pour revoir leurs notes</a:t>
            </a:r>
            <a:endParaRPr lang="en-GB" b="1" dirty="0"/>
          </a:p>
          <a:p>
            <a:pPr lvl="1"/>
            <a:r>
              <a:rPr lang="en-GB" i="1" dirty="0"/>
              <a:t>Comment les enfants d'âges différents sont-ils perçus et traités par la communauté ?</a:t>
            </a:r>
          </a:p>
          <a:p>
            <a:pPr lvl="1"/>
            <a:r>
              <a:rPr lang="en-GB" i="1" dirty="0"/>
              <a:t>Quand les enfants de la communauté deviennent-ils adultes ?</a:t>
            </a:r>
          </a:p>
          <a:p>
            <a:pPr lvl="1"/>
            <a:r>
              <a:rPr lang="en-GB" i="1" dirty="0"/>
              <a:t>Les points de vue sur l'enfance influencent également la manière dont les adultes parlent aux enfants et s'ils sont encouragés à exprimer leurs idées, leurs opinions et leurs émotions.</a:t>
            </a:r>
            <a:endParaRPr lang="en-GB" dirty="0"/>
          </a:p>
          <a:p>
            <a:r>
              <a:rPr lang="en-GB" dirty="0"/>
              <a:t>Divisez les participants en 3 groupes </a:t>
            </a:r>
          </a:p>
          <a:p>
            <a:r>
              <a:rPr lang="en-GB" dirty="0"/>
              <a:t>Attribuez à chaque groupe l'une des questions suivantes</a:t>
            </a:r>
          </a:p>
          <a:p>
            <a:r>
              <a:rPr lang="en-GB" dirty="0"/>
              <a:t>Guidez les participants vers la </a:t>
            </a:r>
            <a:r>
              <a:rPr lang="en-GB" b="1" dirty="0"/>
              <a:t>page 50-51 du manuel : Considérations culturelles.</a:t>
            </a:r>
            <a:endParaRPr lang="en-GB" b="0" dirty="0"/>
          </a:p>
          <a:p>
            <a:r>
              <a:rPr lang="en-GB" i="1" dirty="0"/>
              <a:t>Avec votre groupe :</a:t>
            </a:r>
          </a:p>
          <a:p>
            <a:pPr lvl="1"/>
            <a:r>
              <a:rPr lang="en-GB" i="1" dirty="0"/>
              <a:t>Discutez des réponses possibles à la question qui vous a été assignée </a:t>
            </a:r>
          </a:p>
          <a:p>
            <a:pPr lvl="1"/>
            <a:r>
              <a:rPr lang="en-GB" i="1" dirty="0"/>
              <a:t>Notez vos réponses</a:t>
            </a:r>
          </a:p>
          <a:p>
            <a:pPr marL="0" indent="0">
              <a:buNone/>
            </a:pPr>
            <a:endParaRPr lang="en-GB" dirty="0"/>
          </a:p>
          <a:p>
            <a:pPr marL="0" indent="0">
              <a:buNone/>
            </a:pPr>
            <a:r>
              <a:rPr lang="en-GB" b="1" dirty="0"/>
              <a:t>TRAVAIL DE GROUPE (10 minutes)</a:t>
            </a:r>
          </a:p>
          <a:p>
            <a:r>
              <a:rPr lang="en-GB" dirty="0"/>
              <a:t>Vérifiez avec chaque groupe individuel pendant qu'ils travaillent et partagez les messages suivants : </a:t>
            </a:r>
          </a:p>
          <a:p>
            <a:pPr lvl="1"/>
            <a:r>
              <a:rPr lang="en-GB" i="1" dirty="0"/>
              <a:t>Comment les adultes parlent-ils aux enfants ? </a:t>
            </a:r>
          </a:p>
          <a:p>
            <a:pPr lvl="1"/>
            <a:r>
              <a:rPr lang="en-GB" i="1" dirty="0"/>
              <a:t>En quoi varie-t-elle en fonction de l'âge ou du sexe de l'enfant ? Ou si l'enfant a un handicap ?</a:t>
            </a:r>
          </a:p>
          <a:p>
            <a:pPr lvl="1"/>
            <a:r>
              <a:rPr lang="en-GB" i="1" dirty="0"/>
              <a:t>Les enfants sont-ils encouragés à exprimer leurs opinions ? (Par exemple, ont-ils leur mot à dire dans une décision qui affecte leur vie ? Peuvent-ils tous exprimer leurs opinions de la même manière ou certains ont-ils plus de chances d'être écoutés/croyés que d'autres ?)</a:t>
            </a:r>
          </a:p>
          <a:p>
            <a:pPr lvl="1"/>
            <a:r>
              <a:rPr lang="en-GB" i="1" dirty="0"/>
              <a:t>Les enfants sont-ils encouragés à exprimer leurs sentiments ? (Par exemple, est-il acceptable qu'ils manifestent de " grandes " émotions qui pourraient être perçues comme négatives, telles que la tristesse ou la colère ? Sinon, quels sont les signes ou les mots que les enfants peuvent utiliser pour montrer qu'ils sont contrariés).</a:t>
            </a:r>
          </a:p>
          <a:p>
            <a:endParaRPr lang="en-GB" dirty="0"/>
          </a:p>
          <a:p>
            <a:pPr marL="0" indent="0">
              <a:buNone/>
            </a:pPr>
            <a:r>
              <a:rPr lang="en-GB" b="1" dirty="0"/>
              <a:t>SUITE </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9B01266A-8660-AF3B-7336-44B88DB22DB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B688589-9E2B-3AA0-D37E-C9430D0618C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37</a:t>
            </a:fld>
            <a:endParaRPr lang="en-US" sz="1200" dirty="0">
              <a:latin typeface="+mn-lt"/>
            </a:endParaRPr>
          </a:p>
        </p:txBody>
      </p:sp>
    </p:spTree>
    <p:extLst>
      <p:ext uri="{BB962C8B-B14F-4D97-AF65-F5344CB8AC3E}">
        <p14:creationId xmlns:p14="http://schemas.microsoft.com/office/powerpoint/2010/main" val="32735848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DISCUSSION PLÉNIÈRE (15 minutes)</a:t>
            </a:r>
          </a:p>
          <a:p>
            <a:r>
              <a:rPr lang="en-GB" i="1" dirty="0"/>
              <a:t>Chaque groupe aura 5 minutes pour présenter et répondre aux questions.</a:t>
            </a:r>
          </a:p>
          <a:p>
            <a:r>
              <a:rPr lang="en-GB" i="1" dirty="0"/>
              <a:t>Les autres participants doivent prendre des notes pendant les présentations dans votre cahier de travail - nous y reviendrons tout au long de la formation.</a:t>
            </a:r>
          </a:p>
          <a:p>
            <a:r>
              <a:rPr lang="en-GB" dirty="0"/>
              <a:t>Parcourez les présentations</a:t>
            </a:r>
          </a:p>
          <a:p>
            <a:r>
              <a:rPr lang="en-GB" i="1" dirty="0"/>
              <a:t>En tant qu'individus, nous sommes tous porteurs d'expériences et d'antécédents divers qui influent sur la façon dont nous répondons à ces questions.</a:t>
            </a:r>
          </a:p>
          <a:p>
            <a:r>
              <a:rPr lang="en-GB" i="1" dirty="0"/>
              <a:t>Toutefois, nous ne devons pas oublier de tenir compte de la culture lorsque nous communiquons avec des enfants.</a:t>
            </a:r>
          </a:p>
          <a:p>
            <a:r>
              <a:rPr lang="en-GB" i="1" dirty="0"/>
              <a:t>Quelqu'un a-t-il des questions ou des précisions à apporter ?</a:t>
            </a:r>
          </a:p>
        </p:txBody>
      </p:sp>
      <p:sp>
        <p:nvSpPr>
          <p:cNvPr id="6" name="Slide Image Placeholder 5">
            <a:extLst>
              <a:ext uri="{FF2B5EF4-FFF2-40B4-BE49-F238E27FC236}">
                <a16:creationId xmlns:a16="http://schemas.microsoft.com/office/drawing/2014/main" id="{9B01266A-8660-AF3B-7336-44B88DB22DB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BFD87C6-FD58-19B6-FE37-FD27D339847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38</a:t>
            </a:fld>
            <a:endParaRPr lang="en-US" sz="1200" dirty="0">
              <a:latin typeface="+mn-lt"/>
            </a:endParaRPr>
          </a:p>
        </p:txBody>
      </p:sp>
    </p:spTree>
    <p:extLst>
      <p:ext uri="{BB962C8B-B14F-4D97-AF65-F5344CB8AC3E}">
        <p14:creationId xmlns:p14="http://schemas.microsoft.com/office/powerpoint/2010/main" val="2854697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Rappelez aux participants les principes de participation du module 2 Fondements de la gestion de cas.</a:t>
            </a:r>
          </a:p>
          <a:p>
            <a:pPr lvl="1"/>
            <a:r>
              <a:rPr lang="en-GB" i="1" dirty="0"/>
              <a:t>Indépendamment des perspectives culturelles sur la participation des enfants qui peuvent être différentes, un </a:t>
            </a:r>
            <a:r>
              <a:rPr lang="en-GB" i="1" dirty="0" err="1"/>
              <a:t>gestionnaire</a:t>
            </a:r>
            <a:r>
              <a:rPr lang="en-GB" i="1" dirty="0"/>
              <a:t> de </a:t>
            </a:r>
            <a:r>
              <a:rPr lang="en-GB" i="1" dirty="0" err="1"/>
              <a:t>cas</a:t>
            </a:r>
            <a:r>
              <a:rPr lang="en-GB" i="1" dirty="0"/>
              <a:t> doit respecter certaines normes, indépendamment de son sexe, de son âge, de son handicap, de son origine ethnique, de sa religion, de sa nationalité, de son statut de personne déplacée ou de tout autre aspect de la diversité </a:t>
            </a:r>
          </a:p>
          <a:p>
            <a:pPr lvl="1"/>
            <a:r>
              <a:rPr lang="en-GB" i="1" dirty="0"/>
              <a:t>Les enfants qui sont capables de se forger leur propre opinion ont le droit d'exprimer librement leur point de vue sur toutes les questions qui affectent leur vie.</a:t>
            </a:r>
          </a:p>
          <a:p>
            <a:pPr lvl="1"/>
            <a:r>
              <a:rPr lang="en-GB" i="1" dirty="0"/>
              <a:t>Leur avis doit être pondéré (dans quelle mesure il est pris en compte) en fonction de leur âge et de leur maturité.</a:t>
            </a:r>
          </a:p>
          <a:p>
            <a:pPr lvl="0"/>
            <a:r>
              <a:rPr lang="en-GB" i="1" dirty="0"/>
              <a:t>Les </a:t>
            </a:r>
            <a:r>
              <a:rPr lang="en-GB" i="1" dirty="0" err="1"/>
              <a:t>gestionnaires</a:t>
            </a:r>
            <a:r>
              <a:rPr lang="en-GB" i="1" dirty="0"/>
              <a:t> de </a:t>
            </a:r>
            <a:r>
              <a:rPr lang="en-GB" i="1" dirty="0" err="1"/>
              <a:t>cas</a:t>
            </a:r>
            <a:r>
              <a:rPr lang="en-GB" i="1" dirty="0"/>
              <a:t> doivent adapter la communication à chaque enfant, tout en maintenant la participation de l'enfant comme norme.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Cela permettra d'éviter les problèmes potentiels de participation et de communication</a:t>
            </a:r>
          </a:p>
        </p:txBody>
      </p:sp>
      <p:sp>
        <p:nvSpPr>
          <p:cNvPr id="6" name="Slide Image Placeholder 5">
            <a:extLst>
              <a:ext uri="{FF2B5EF4-FFF2-40B4-BE49-F238E27FC236}">
                <a16:creationId xmlns:a16="http://schemas.microsoft.com/office/drawing/2014/main" id="{788DB579-CE06-2D6F-01AE-FFD984358E5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3B77A64-D31E-D0DD-B5C6-AE091D99522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39</a:t>
            </a:fld>
            <a:endParaRPr lang="en-US" sz="1200" dirty="0">
              <a:latin typeface="+mn-lt"/>
            </a:endParaRPr>
          </a:p>
        </p:txBody>
      </p:sp>
    </p:spTree>
    <p:extLst>
      <p:ext uri="{BB962C8B-B14F-4D97-AF65-F5344CB8AC3E}">
        <p14:creationId xmlns:p14="http://schemas.microsoft.com/office/powerpoint/2010/main" val="560188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US" dirty="0"/>
              <a:t>Présenter la diapositive</a:t>
            </a:r>
          </a:p>
          <a:p>
            <a:r>
              <a:rPr lang="en-US" dirty="0"/>
              <a:t>Rappelez aux participants :</a:t>
            </a:r>
          </a:p>
          <a:p>
            <a:pPr lvl="1"/>
            <a:r>
              <a:rPr lang="en-US" dirty="0"/>
              <a:t>Le contrat d'apprentissage </a:t>
            </a:r>
          </a:p>
          <a:p>
            <a:pPr lvl="1"/>
            <a:r>
              <a:rPr lang="en-US" dirty="0"/>
              <a:t>Toute "gestion interne" (par exemple, les pauses, l'emplacement des toilettes, etc.) </a:t>
            </a:r>
            <a:endParaRPr lang="en-BE" dirty="0"/>
          </a:p>
          <a:p>
            <a:endParaRPr lang="en-BE" dirty="0"/>
          </a:p>
        </p:txBody>
      </p:sp>
      <p:sp>
        <p:nvSpPr>
          <p:cNvPr id="6" name="Slide Image Placeholder 5">
            <a:extLst>
              <a:ext uri="{FF2B5EF4-FFF2-40B4-BE49-F238E27FC236}">
                <a16:creationId xmlns:a16="http://schemas.microsoft.com/office/drawing/2014/main" id="{782B3E2F-8FFF-4B6D-D051-5E9C1DA87C7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5626256-ED2A-BD41-BF37-5D86245AC61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a:t>
            </a:fld>
            <a:endParaRPr lang="en-US" sz="1200" dirty="0">
              <a:latin typeface="+mn-lt"/>
            </a:endParaRPr>
          </a:p>
        </p:txBody>
      </p:sp>
    </p:spTree>
    <p:extLst>
      <p:ext uri="{BB962C8B-B14F-4D97-AF65-F5344CB8AC3E}">
        <p14:creationId xmlns:p14="http://schemas.microsoft.com/office/powerpoint/2010/main" val="21248040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DISCUSSION PLÉNIÈRE (10 minutes)</a:t>
            </a:r>
          </a:p>
          <a:p>
            <a:r>
              <a:rPr lang="en-GB" dirty="0"/>
              <a:t>Présenter la diapositive</a:t>
            </a:r>
          </a:p>
          <a:p>
            <a:r>
              <a:rPr lang="en-GB" dirty="0"/>
              <a:t>Posez une question suivante :</a:t>
            </a:r>
          </a:p>
          <a:p>
            <a:pPr lvl="1"/>
            <a:r>
              <a:rPr lang="en-GB" i="1" dirty="0"/>
              <a:t>Adapteriez-vous votre communication si l'enfant a un autre sexe ? Si oui, pouvez-vous donner un exemple de la manière dont vous le feriez ?</a:t>
            </a:r>
          </a:p>
          <a:p>
            <a:pPr lvl="1"/>
            <a:r>
              <a:rPr lang="en-GB" i="1" dirty="0"/>
              <a:t>Adapteriez-vous votre communication si l'enfant a un autre bagage culturel, notamment d'autres habitudes, traditions, religion, attentes sociales, etc.</a:t>
            </a:r>
          </a:p>
          <a:p>
            <a:pPr lvl="0"/>
            <a:r>
              <a:rPr lang="en-GB" dirty="0"/>
              <a:t>Guidez une courte discussion </a:t>
            </a:r>
          </a:p>
        </p:txBody>
      </p:sp>
      <p:sp>
        <p:nvSpPr>
          <p:cNvPr id="6" name="Slide Image Placeholder 5">
            <a:extLst>
              <a:ext uri="{FF2B5EF4-FFF2-40B4-BE49-F238E27FC236}">
                <a16:creationId xmlns:a16="http://schemas.microsoft.com/office/drawing/2014/main" id="{38605AFF-2AE1-E6DA-C303-7B35FFE8AAA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14B5BD5-81DF-4257-B716-5B8327B9731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40</a:t>
            </a:fld>
            <a:endParaRPr lang="en-US" sz="1200" dirty="0">
              <a:latin typeface="+mn-lt"/>
            </a:endParaRPr>
          </a:p>
        </p:txBody>
      </p:sp>
    </p:spTree>
    <p:extLst>
      <p:ext uri="{BB962C8B-B14F-4D97-AF65-F5344CB8AC3E}">
        <p14:creationId xmlns:p14="http://schemas.microsoft.com/office/powerpoint/2010/main" val="3689402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DISCUSSION PLÉNIÈRE (10 minutes)</a:t>
            </a:r>
          </a:p>
          <a:p>
            <a:r>
              <a:rPr lang="en-GB" dirty="0"/>
              <a:t>Présenter la diapositive</a:t>
            </a:r>
          </a:p>
          <a:p>
            <a:r>
              <a:rPr lang="en-GB" dirty="0"/>
              <a:t>Posez une question suivante :</a:t>
            </a:r>
          </a:p>
          <a:p>
            <a:pPr lvl="1"/>
            <a:r>
              <a:rPr lang="en-GB" i="1" dirty="0"/>
              <a:t>Adapteriez-vous votre communication si l'enfant est par exemple très jeune ?</a:t>
            </a:r>
          </a:p>
          <a:p>
            <a:pPr lvl="1"/>
            <a:r>
              <a:rPr lang="en-GB" i="1" dirty="0"/>
              <a:t>Adapteriez-vous votre communication si l'enfant a un certain handicap (par exemple un enfant qui a une déficience visuelle, un enfant qui a une déficience auditive, un enfant qui a un handicap mental...) ?</a:t>
            </a:r>
          </a:p>
          <a:p>
            <a:pPr lvl="0"/>
            <a:r>
              <a:rPr lang="en-GB" dirty="0"/>
              <a:t>Guidez une courte discussion</a:t>
            </a:r>
          </a:p>
          <a:p>
            <a:r>
              <a:rPr lang="en-GB" i="1" dirty="0"/>
              <a:t>Nous allons maintenant examiner la communication avec des enfants d'âges différents.</a:t>
            </a:r>
          </a:p>
        </p:txBody>
      </p:sp>
      <p:sp>
        <p:nvSpPr>
          <p:cNvPr id="6" name="Slide Image Placeholder 5">
            <a:extLst>
              <a:ext uri="{FF2B5EF4-FFF2-40B4-BE49-F238E27FC236}">
                <a16:creationId xmlns:a16="http://schemas.microsoft.com/office/drawing/2014/main" id="{6A5F6C49-A5B7-A21A-12F0-A2987C2B5EF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5DA1E2C-9FE0-2DE3-9458-BFDD776C545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41</a:t>
            </a:fld>
            <a:endParaRPr lang="en-US" sz="1200" dirty="0">
              <a:latin typeface="+mn-lt"/>
            </a:endParaRPr>
          </a:p>
        </p:txBody>
      </p:sp>
    </p:spTree>
    <p:extLst>
      <p:ext uri="{BB962C8B-B14F-4D97-AF65-F5344CB8AC3E}">
        <p14:creationId xmlns:p14="http://schemas.microsoft.com/office/powerpoint/2010/main" val="41041814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Guidez les participants vers la </a:t>
            </a:r>
            <a:r>
              <a:rPr lang="en-GB" b="1" dirty="0"/>
              <a:t>page 13 du manuel : Les différents domaines du développement et les différentes étapes du développement.</a:t>
            </a:r>
          </a:p>
          <a:p>
            <a:r>
              <a:rPr lang="en-GB" dirty="0"/>
              <a:t>Rappelez aux participants les capacités évolutives des enfants à chaque stade de développement du module 1.</a:t>
            </a:r>
          </a:p>
          <a:p>
            <a:r>
              <a:rPr lang="en-GB" i="1" dirty="0"/>
              <a:t>Examinez la liste des jalons pour chaque étape du développement.</a:t>
            </a:r>
          </a:p>
          <a:p>
            <a:r>
              <a:rPr lang="en-GB" i="1" dirty="0"/>
              <a:t>Ces stades de développement ont également un impact sur la manière de communiquer avec des enfants d'âges différents.</a:t>
            </a:r>
          </a:p>
        </p:txBody>
      </p:sp>
      <p:sp>
        <p:nvSpPr>
          <p:cNvPr id="6" name="Slide Image Placeholder 5">
            <a:extLst>
              <a:ext uri="{FF2B5EF4-FFF2-40B4-BE49-F238E27FC236}">
                <a16:creationId xmlns:a16="http://schemas.microsoft.com/office/drawing/2014/main" id="{496EDE50-C29A-6C78-7CD7-088C8C202A9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AD2E1A4-2E03-BF13-7E51-45496A0A080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42</a:t>
            </a:fld>
            <a:endParaRPr lang="en-US" sz="1200" dirty="0">
              <a:latin typeface="+mn-lt"/>
            </a:endParaRPr>
          </a:p>
        </p:txBody>
      </p:sp>
    </p:spTree>
    <p:extLst>
      <p:ext uri="{BB962C8B-B14F-4D97-AF65-F5344CB8AC3E}">
        <p14:creationId xmlns:p14="http://schemas.microsoft.com/office/powerpoint/2010/main" val="40275320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sz="1150" b="1" i="0" dirty="0"/>
              <a:t>INTRODUCTION</a:t>
            </a:r>
          </a:p>
          <a:p>
            <a:r>
              <a:rPr lang="en-GB" sz="1150" i="1" dirty="0"/>
              <a:t>Nous avons appris dans le Module 1 que les enfants ont des capacités évolutives</a:t>
            </a:r>
          </a:p>
          <a:p>
            <a:r>
              <a:rPr lang="en-GB" sz="1150" i="1" dirty="0"/>
              <a:t>Il est également important d'adapter la communication aux capacités et aux aptitudes de l'enfant. </a:t>
            </a:r>
          </a:p>
          <a:p>
            <a:r>
              <a:rPr lang="en-GB" sz="1150" dirty="0"/>
              <a:t>Guidez les participants vers les </a:t>
            </a:r>
            <a:r>
              <a:rPr lang="en-GB" sz="1150" b="1" dirty="0"/>
              <a:t>pages 52 du manuel : Adaptez la communication à l'âge et au stade de développement de l'enfant.</a:t>
            </a:r>
          </a:p>
          <a:p>
            <a:r>
              <a:rPr lang="en-GB" sz="1150" dirty="0"/>
              <a:t>Répartissez les participants en 4 groupes </a:t>
            </a:r>
          </a:p>
          <a:p>
            <a:pPr lvl="0"/>
            <a:r>
              <a:rPr lang="en-GB" sz="1150" dirty="0"/>
              <a:t>Attribuez un scénario (Diego, Ze Naw, Amina et Selim) à chaque groupe.</a:t>
            </a:r>
          </a:p>
          <a:p>
            <a:r>
              <a:rPr lang="en-GB" sz="1150" dirty="0"/>
              <a:t>Distribuez des feuilles A4 et des marqueurs. </a:t>
            </a:r>
          </a:p>
          <a:p>
            <a:r>
              <a:rPr lang="en-GB" sz="1150" i="1" dirty="0"/>
              <a:t>Avec vos groupes :</a:t>
            </a:r>
          </a:p>
          <a:p>
            <a:pPr lvl="1"/>
            <a:r>
              <a:rPr lang="en-GB" sz="1150" i="1" dirty="0"/>
              <a:t>Imaginez rencontrer cet enfant pour la première fois</a:t>
            </a:r>
          </a:p>
          <a:p>
            <a:pPr lvl="1"/>
            <a:r>
              <a:rPr lang="en-GB" sz="1150" i="1" dirty="0"/>
              <a:t>Rédigez un text/</a:t>
            </a:r>
            <a:r>
              <a:rPr lang="en-GB" sz="1150" i="1" dirty="0" err="1"/>
              <a:t>scénario</a:t>
            </a:r>
            <a:r>
              <a:rPr lang="en-GB" sz="1150" i="1" dirty="0"/>
              <a:t> de ce que vous diriez et feriez à tel ou tel moment :</a:t>
            </a:r>
          </a:p>
          <a:p>
            <a:pPr lvl="2"/>
            <a:r>
              <a:rPr lang="en-GB" sz="1150" i="1" dirty="0"/>
              <a:t>Se présenter à l'enfant </a:t>
            </a:r>
          </a:p>
          <a:p>
            <a:pPr lvl="2"/>
            <a:r>
              <a:rPr lang="en-GB" sz="1150" i="1" dirty="0"/>
              <a:t>Expliquer la gestion des cas.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50" i="1" dirty="0"/>
              <a:t>Écrivez </a:t>
            </a:r>
            <a:r>
              <a:rPr lang="en-GB" sz="1150" i="1" dirty="0" err="1"/>
              <a:t>votre</a:t>
            </a:r>
            <a:r>
              <a:rPr lang="en-GB" sz="1150" i="1" dirty="0"/>
              <a:t> </a:t>
            </a:r>
            <a:r>
              <a:rPr lang="en-GB" sz="1150" i="1" dirty="0" err="1"/>
              <a:t>scénario</a:t>
            </a:r>
            <a:r>
              <a:rPr lang="en-GB" sz="1150" i="1" dirty="0"/>
              <a:t> sur la feuille A4 vierge</a:t>
            </a:r>
          </a:p>
          <a:p>
            <a:pPr marL="0" indent="0">
              <a:buNone/>
            </a:pPr>
            <a:endParaRPr lang="en-GB" sz="1150" dirty="0"/>
          </a:p>
          <a:p>
            <a:pPr marL="0" indent="0">
              <a:buNone/>
            </a:pPr>
            <a:r>
              <a:rPr lang="en-GB" sz="1150" b="1" dirty="0"/>
              <a:t>TRAVAIL DE GROUPE (15 minutes)</a:t>
            </a:r>
          </a:p>
          <a:p>
            <a:r>
              <a:rPr lang="en-GB" sz="1150" dirty="0"/>
              <a:t>Faites le tour de la salle et faites le point avec les groupes.</a:t>
            </a:r>
          </a:p>
          <a:p>
            <a:pPr marL="0" indent="0">
              <a:buNone/>
            </a:pPr>
            <a:endParaRPr lang="en-GB" sz="1150" dirty="0"/>
          </a:p>
          <a:p>
            <a:pPr marL="0" indent="0">
              <a:buNone/>
            </a:pPr>
            <a:r>
              <a:rPr lang="en-GB" sz="1150" b="1" dirty="0"/>
              <a:t>DISCUSSION PLÉNIÈRE (25 minutes)</a:t>
            </a:r>
          </a:p>
          <a:p>
            <a:r>
              <a:rPr lang="en-GB" sz="1150" dirty="0"/>
              <a:t>Rassemblez les papiers A4 et accrochez-les au mur.</a:t>
            </a:r>
          </a:p>
          <a:p>
            <a:r>
              <a:rPr lang="en-GB" sz="1150" dirty="0"/>
              <a:t>Invitez tous les participants à se placer autour des scénarios. </a:t>
            </a:r>
          </a:p>
          <a:p>
            <a:r>
              <a:rPr lang="en-GB" sz="1150" dirty="0"/>
              <a:t>Invitez chaque groupe à lire son texte et à expliquer ses actions et son choix de mots.</a:t>
            </a:r>
          </a:p>
          <a:p>
            <a:r>
              <a:rPr lang="en-GB" sz="1150" dirty="0"/>
              <a:t>Examinez les scripts et complétez-les avec les conseils sur les scripts de la page suivante.</a:t>
            </a:r>
          </a:p>
          <a:p>
            <a:r>
              <a:rPr lang="en-GB" sz="1150" i="1" dirty="0"/>
              <a:t>Vous resterez dans ces groupes tout au long des exercices du reste de la session. </a:t>
            </a:r>
          </a:p>
          <a:p>
            <a:r>
              <a:rPr lang="en-GB" sz="1150" i="1" dirty="0"/>
              <a:t>Assurez-vous de vous engager dans vos groupes et dans les discussions plénières pour comprendre les considérations de genre et d'âge/de stade de développement liées aux autres scénarios de groupe.</a:t>
            </a:r>
          </a:p>
          <a:p>
            <a:endParaRPr lang="en-GB" sz="1150" i="1" dirty="0"/>
          </a:p>
          <a:p>
            <a:pPr marL="0" indent="0">
              <a:buNone/>
            </a:pPr>
            <a:r>
              <a:rPr lang="en-CA" sz="1150" b="1" i="0" dirty="0"/>
              <a:t>______________________________________________________________________________</a:t>
            </a:r>
            <a:endParaRPr lang="en-BE" sz="1150" b="1" i="0" dirty="0"/>
          </a:p>
          <a:p>
            <a:pPr marL="0" indent="0">
              <a:buNone/>
            </a:pPr>
            <a:endParaRPr lang="en-GB" sz="1150" i="1" dirty="0"/>
          </a:p>
          <a:p>
            <a:pPr marL="0" indent="0">
              <a:buNone/>
            </a:pPr>
            <a:r>
              <a:rPr lang="en-GB" sz="1150" b="1" i="0" dirty="0"/>
              <a:t>SUITE </a:t>
            </a:r>
            <a:r>
              <a:rPr lang="en-GB" sz="1150" b="1" i="0" dirty="0">
                <a:sym typeface="Wingdings" panose="05000000000000000000" pitchFamily="2" charset="2"/>
              </a:rPr>
              <a:t></a:t>
            </a:r>
          </a:p>
        </p:txBody>
      </p:sp>
      <p:sp>
        <p:nvSpPr>
          <p:cNvPr id="6" name="Slide Image Placeholder 5">
            <a:extLst>
              <a:ext uri="{FF2B5EF4-FFF2-40B4-BE49-F238E27FC236}">
                <a16:creationId xmlns:a16="http://schemas.microsoft.com/office/drawing/2014/main" id="{8312B2EF-D310-094A-FCF4-1E9FE454B46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0BAD82C-3600-FAD7-86E2-9F7667BB72E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43</a:t>
            </a:fld>
            <a:endParaRPr lang="en-US" sz="1200" dirty="0">
              <a:latin typeface="+mn-lt"/>
            </a:endParaRPr>
          </a:p>
        </p:txBody>
      </p:sp>
    </p:spTree>
    <p:extLst>
      <p:ext uri="{BB962C8B-B14F-4D97-AF65-F5344CB8AC3E}">
        <p14:creationId xmlns:p14="http://schemas.microsoft.com/office/powerpoint/2010/main" val="18163584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pPr marL="0" indent="0">
              <a:buNone/>
            </a:pPr>
            <a:r>
              <a:rPr lang="en-GB" b="1" dirty="0"/>
              <a:t>GUIDE DU SCÉNARIO</a:t>
            </a:r>
          </a:p>
          <a:p>
            <a:pPr lvl="0"/>
            <a:r>
              <a:rPr lang="en-GB" b="1" dirty="0"/>
              <a:t>Diego</a:t>
            </a:r>
          </a:p>
          <a:p>
            <a:pPr lvl="1"/>
            <a:r>
              <a:rPr lang="en-GB" dirty="0"/>
              <a:t>Soyez bref (10 à 15 minutes)</a:t>
            </a:r>
          </a:p>
          <a:p>
            <a:pPr lvl="1"/>
            <a:r>
              <a:rPr lang="en-GB" dirty="0"/>
              <a:t>Utilisez des phrases courtes avec des mots très simples et faciles à comprendre. </a:t>
            </a:r>
          </a:p>
          <a:p>
            <a:pPr lvl="2"/>
            <a:r>
              <a:rPr lang="en-GB" dirty="0"/>
              <a:t>Par exemple : "aider" = simple, facile à comprendre</a:t>
            </a:r>
          </a:p>
          <a:p>
            <a:pPr lvl="2"/>
            <a:r>
              <a:rPr lang="en-GB" dirty="0"/>
              <a:t>Par exemple : "souci de protection" = trop complexe pour un enfant de 3 ans</a:t>
            </a:r>
          </a:p>
          <a:p>
            <a:pPr lvl="1"/>
            <a:r>
              <a:rPr lang="en-GB" dirty="0"/>
              <a:t>Permettez à l'enfant de jouer pendant la discussion ou jouez ensemble.</a:t>
            </a:r>
          </a:p>
          <a:p>
            <a:pPr lvl="1"/>
            <a:r>
              <a:rPr lang="en-GB" dirty="0"/>
              <a:t>Avant de mettre fin à la réunion, assurez-vous que l'enfant connaît votre nom, que vous continuerez à lui rendre visite et que vous tenterez de l'aider, lui et sa famille.</a:t>
            </a:r>
          </a:p>
          <a:p>
            <a:pPr lvl="0"/>
            <a:r>
              <a:rPr lang="en-GB" b="1" dirty="0"/>
              <a:t>Ze </a:t>
            </a:r>
            <a:r>
              <a:rPr lang="en-GB" dirty="0"/>
              <a:t>Naw </a:t>
            </a:r>
          </a:p>
          <a:p>
            <a:pPr lvl="1"/>
            <a:r>
              <a:rPr lang="en-GB" dirty="0"/>
              <a:t>Soyez bref (15 à 20 minutes)</a:t>
            </a:r>
          </a:p>
          <a:p>
            <a:pPr lvl="1"/>
            <a:r>
              <a:rPr lang="en-GB" dirty="0"/>
              <a:t>Le fait que Ze Naw souffre d'un handicap physique ne devrait pas avoir d'incidence sur le choix des mots, </a:t>
            </a:r>
            <a:r>
              <a:rPr lang="en-GB" dirty="0" err="1"/>
              <a:t>mais</a:t>
            </a:r>
            <a:r>
              <a:rPr lang="en-GB" dirty="0"/>
              <a:t> </a:t>
            </a:r>
            <a:r>
              <a:rPr lang="en-GB" dirty="0" err="1"/>
              <a:t>l'gestionnaire</a:t>
            </a:r>
            <a:r>
              <a:rPr lang="en-GB" dirty="0"/>
              <a:t> de </a:t>
            </a:r>
            <a:r>
              <a:rPr lang="en-GB" dirty="0" err="1"/>
              <a:t>cas</a:t>
            </a:r>
            <a:r>
              <a:rPr lang="en-GB" dirty="0"/>
              <a:t> doit s'assurer que l'enfant est à l'aise et qu'il est assis à la hauteur de ses yeux. </a:t>
            </a:r>
          </a:p>
          <a:p>
            <a:pPr lvl="1"/>
            <a:r>
              <a:rPr lang="en-GB" dirty="0"/>
              <a:t>Utilisez des phrases courtes avec des mots simples et faciles à comprendre. </a:t>
            </a:r>
          </a:p>
          <a:p>
            <a:pPr lvl="2"/>
            <a:r>
              <a:rPr lang="en-GB" dirty="0"/>
              <a:t>Par exemple : "Mon travail consiste à aider les enfants" = simple, facile à comprendre.</a:t>
            </a:r>
          </a:p>
          <a:p>
            <a:pPr lvl="2"/>
            <a:r>
              <a:rPr lang="en-GB" dirty="0"/>
              <a:t>Par exemple : "Je fournis un soutien direct à des enfants individuels" = trop complexe pour un enfant de 6 ans.</a:t>
            </a:r>
          </a:p>
          <a:p>
            <a:pPr lvl="1"/>
            <a:r>
              <a:rPr lang="en-GB" dirty="0"/>
              <a:t>Vous pouvez expliquer ce que vous pouvez faire pour aider les enfants, dans des phrases courtes et en utilisant des mots simples. </a:t>
            </a:r>
          </a:p>
          <a:p>
            <a:pPr lvl="2"/>
            <a:r>
              <a:rPr lang="en-GB" dirty="0"/>
              <a:t>Par exemple : "Je vais aussi parler à ta mère et à ton père pour qu'ils me disent de quelle aide ils ont besoin" = simple, facile à comprendre</a:t>
            </a:r>
          </a:p>
          <a:p>
            <a:pPr lvl="2"/>
            <a:r>
              <a:rPr lang="en-GB" dirty="0"/>
              <a:t>Par exemple : "Je peux faire des références à différents prestataires de services" = trop complexe pour un enfant de 6 ans.</a:t>
            </a:r>
          </a:p>
          <a:p>
            <a:pPr lvl="1"/>
            <a:r>
              <a:rPr lang="en-GB" dirty="0"/>
              <a:t>Vous pouvez utiliser le storytelling pour expliquer la gestion de cas. </a:t>
            </a:r>
          </a:p>
          <a:p>
            <a:pPr lvl="1"/>
            <a:r>
              <a:rPr lang="en-GB" dirty="0"/>
              <a:t>Permettez à l'enfant de jouer pendant la discussion ou jouez ensemble.</a:t>
            </a:r>
          </a:p>
          <a:p>
            <a:pPr lvl="1"/>
            <a:r>
              <a:rPr lang="en-GB" dirty="0"/>
              <a:t>Avant de mettre fin à la réunion, assurez-vous que l'enfant connaît votre nom, que vous continuerez à lui rendre visite et ce que vous pouvez faire pour l'aider, elle et sa famille.</a:t>
            </a:r>
          </a:p>
          <a:p>
            <a:pPr lvl="0"/>
            <a:r>
              <a:rPr lang="en-GB" b="1" dirty="0"/>
              <a:t>Amina</a:t>
            </a:r>
          </a:p>
          <a:p>
            <a:pPr lvl="1"/>
            <a:r>
              <a:rPr lang="en-GB" dirty="0"/>
              <a:t>Vous pouvez prendre un peu plus de temps pour discuter (environ 30 minutes).</a:t>
            </a:r>
          </a:p>
          <a:p>
            <a:pPr lvl="1"/>
            <a:r>
              <a:rPr lang="en-GB" dirty="0"/>
              <a:t>Utiliser des phrases de longueur normale et des mots plus complexes</a:t>
            </a:r>
          </a:p>
          <a:p>
            <a:pPr lvl="2"/>
            <a:r>
              <a:rPr lang="en-GB" dirty="0"/>
              <a:t>Par exemple : "Mon travail en tant </a:t>
            </a:r>
            <a:r>
              <a:rPr lang="en-GB" dirty="0" err="1"/>
              <a:t>qu'gestionnaire</a:t>
            </a:r>
            <a:r>
              <a:rPr lang="en-GB" dirty="0"/>
              <a:t> de </a:t>
            </a:r>
            <a:r>
              <a:rPr lang="en-GB" dirty="0" err="1"/>
              <a:t>cas</a:t>
            </a:r>
            <a:r>
              <a:rPr lang="en-GB" dirty="0"/>
              <a:t> consiste à aider les enfants à se sentir bien, en sécurité et protégés."</a:t>
            </a:r>
          </a:p>
          <a:p>
            <a:pPr lvl="1"/>
            <a:r>
              <a:rPr lang="en-GB" dirty="0"/>
              <a:t>Vous pouvez expliquer de manière simple les principes de protection des données personnelles tels que la confidentialité.</a:t>
            </a:r>
          </a:p>
          <a:p>
            <a:pPr lvl="2"/>
            <a:r>
              <a:rPr lang="en-GB" dirty="0"/>
              <a:t>Par exemple : "Les choses que tu me dis, je ne les partagerai avec personne d'autre, sauf si c'est important pour ta sécurité que je le fasse".</a:t>
            </a:r>
          </a:p>
          <a:p>
            <a:pPr lvl="1"/>
            <a:r>
              <a:rPr lang="en-GB" dirty="0"/>
              <a:t>Prévoyez suffisamment de temps pour écouter la fille, car elle est capable de partager et de discuter des idées plus complexes.</a:t>
            </a:r>
          </a:p>
          <a:p>
            <a:pPr lvl="0"/>
            <a:r>
              <a:rPr lang="en-GB" b="1" dirty="0"/>
              <a:t>Selim</a:t>
            </a:r>
          </a:p>
          <a:p>
            <a:pPr lvl="1"/>
            <a:r>
              <a:rPr lang="en-GB" dirty="0"/>
              <a:t>Vous pouvez poursuivre la conversation au-delà de 30 minutes</a:t>
            </a:r>
          </a:p>
          <a:p>
            <a:pPr lvl="1"/>
            <a:r>
              <a:rPr lang="en-GB" dirty="0" err="1"/>
              <a:t>Utilisez</a:t>
            </a:r>
            <a:r>
              <a:rPr lang="en-GB" dirty="0"/>
              <a:t> des phrases de longueur </a:t>
            </a:r>
            <a:r>
              <a:rPr lang="en-GB" dirty="0" err="1"/>
              <a:t>normale</a:t>
            </a:r>
            <a:r>
              <a:rPr lang="en-GB" dirty="0"/>
              <a:t> et </a:t>
            </a:r>
            <a:r>
              <a:rPr lang="en-GB" dirty="0" err="1"/>
              <a:t>vous</a:t>
            </a:r>
            <a:r>
              <a:rPr lang="en-GB" dirty="0"/>
              <a:t> </a:t>
            </a:r>
            <a:r>
              <a:rPr lang="en-GB" dirty="0" err="1"/>
              <a:t>pouvez</a:t>
            </a:r>
            <a:r>
              <a:rPr lang="en-GB" dirty="0"/>
              <a:t> utiliser des termes complexes, </a:t>
            </a:r>
            <a:r>
              <a:rPr lang="en-GB" dirty="0" err="1"/>
              <a:t>mais</a:t>
            </a:r>
            <a:r>
              <a:rPr lang="en-GB" dirty="0"/>
              <a:t> </a:t>
            </a:r>
            <a:r>
              <a:rPr lang="en-GB" dirty="0" err="1"/>
              <a:t>vérifiez</a:t>
            </a:r>
            <a:r>
              <a:rPr lang="en-GB" dirty="0"/>
              <a:t> s'il les a bien compris</a:t>
            </a:r>
          </a:p>
          <a:p>
            <a:pPr lvl="1"/>
            <a:r>
              <a:rPr lang="en-GB" dirty="0"/>
              <a:t>Il devrait pouvoir demander des éclaircissements ou se faire expliquer quelque chose de spécifique au cas où quelque chose ne serait pas clair. </a:t>
            </a:r>
          </a:p>
          <a:p>
            <a:pPr lvl="1"/>
            <a:r>
              <a:rPr lang="en-GB" dirty="0"/>
              <a:t>Expliquez clairement votre rôle et ses limites (ce que vous pouvez et ne pouvez pas faire).</a:t>
            </a:r>
          </a:p>
          <a:p>
            <a:pPr lvl="1"/>
            <a:r>
              <a:rPr lang="en-GB" dirty="0"/>
              <a:t>Vous pouvez expliquer les principes de protection des données personnelles tels que la confidentialité, la protection des données, etc.</a:t>
            </a:r>
          </a:p>
          <a:p>
            <a:pPr lvl="1"/>
            <a:r>
              <a:rPr lang="en-GB" dirty="0"/>
              <a:t>Prévoyez suffisamment de temps pour écouter le garçon, car il est capable de partager des idées complexes et de discuter de différentes options.</a:t>
            </a:r>
          </a:p>
        </p:txBody>
      </p:sp>
      <p:sp>
        <p:nvSpPr>
          <p:cNvPr id="2" name="Google Shape;725;p48:notes">
            <a:extLst>
              <a:ext uri="{FF2B5EF4-FFF2-40B4-BE49-F238E27FC236}">
                <a16:creationId xmlns:a16="http://schemas.microsoft.com/office/drawing/2014/main" id="{9CD114D2-225E-E012-93C1-C7AE3318370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44</a:t>
            </a:fld>
            <a:endParaRPr lang="en-US" sz="1200" dirty="0">
              <a:latin typeface="+mn-lt"/>
            </a:endParaRPr>
          </a:p>
        </p:txBody>
      </p:sp>
    </p:spTree>
    <p:extLst>
      <p:ext uri="{BB962C8B-B14F-4D97-AF65-F5344CB8AC3E}">
        <p14:creationId xmlns:p14="http://schemas.microsoft.com/office/powerpoint/2010/main" val="11094277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Guidez les participants vers la </a:t>
            </a:r>
            <a:r>
              <a:rPr lang="en-GB" b="1" dirty="0"/>
              <a:t>page 53 du manuel : La communication à différents âges</a:t>
            </a:r>
          </a:p>
          <a:p>
            <a:r>
              <a:rPr lang="en-GB" dirty="0"/>
              <a:t>Demandez à un volontaire de lire à haute voix les capacités et les conseils de communication par groupe d'âge.</a:t>
            </a:r>
          </a:p>
          <a:p>
            <a:r>
              <a:rPr lang="en-GB" i="1" dirty="0"/>
              <a:t>Il s'agit de tendances communes, mais elles ne sont pas les mêmes pour tous les enfants.</a:t>
            </a:r>
          </a:p>
          <a:p>
            <a:r>
              <a:rPr lang="en-GB" i="1" dirty="0"/>
              <a:t>Est-ce que quelqu'un a des questions ou a besoin d'éclaircissements ?</a:t>
            </a:r>
          </a:p>
          <a:p>
            <a:endParaRPr lang="en-GB" dirty="0"/>
          </a:p>
          <a:p>
            <a:endParaRPr lang="en-BE" dirty="0"/>
          </a:p>
        </p:txBody>
      </p:sp>
      <p:sp>
        <p:nvSpPr>
          <p:cNvPr id="6" name="Slide Image Placeholder 5">
            <a:extLst>
              <a:ext uri="{FF2B5EF4-FFF2-40B4-BE49-F238E27FC236}">
                <a16:creationId xmlns:a16="http://schemas.microsoft.com/office/drawing/2014/main" id="{5DDD0402-2D5F-B991-C914-7F4A321316A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7DE2C70-FAE8-65F7-898A-C74E482F427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45</a:t>
            </a:fld>
            <a:endParaRPr lang="en-US" sz="1200" dirty="0">
              <a:latin typeface="+mn-lt"/>
            </a:endParaRPr>
          </a:p>
        </p:txBody>
      </p:sp>
    </p:spTree>
    <p:extLst>
      <p:ext uri="{BB962C8B-B14F-4D97-AF65-F5344CB8AC3E}">
        <p14:creationId xmlns:p14="http://schemas.microsoft.com/office/powerpoint/2010/main" val="23830590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i="1" dirty="0"/>
              <a:t>Tout le monde, quel que soit son handicap, est capable de communiquer d'une manière ou d'une autre. </a:t>
            </a:r>
          </a:p>
          <a:p>
            <a:pPr lvl="0"/>
            <a:r>
              <a:rPr lang="en-GB" i="1" dirty="0"/>
              <a:t>Cependant, les </a:t>
            </a:r>
            <a:r>
              <a:rPr lang="fr-FR" i="1" dirty="0"/>
              <a:t>enfants en situation de handicap</a:t>
            </a:r>
            <a:r>
              <a:rPr lang="en-GB" i="1" dirty="0"/>
              <a:t> peuvent rencontrer des obstacles importants pour communiquer leurs opinions et leurs sentiments </a:t>
            </a:r>
            <a:r>
              <a:rPr lang="en-GB" i="0" dirty="0"/>
              <a:t>(Source : Take us Seriously (</a:t>
            </a:r>
            <a:r>
              <a:rPr lang="en-GB" i="0" dirty="0" err="1"/>
              <a:t>Prenez</a:t>
            </a:r>
            <a:r>
              <a:rPr lang="en-GB" i="0" dirty="0"/>
              <a:t>-nous au </a:t>
            </a:r>
            <a:r>
              <a:rPr lang="en-GB" i="0" dirty="0" err="1"/>
              <a:t>sérieux</a:t>
            </a:r>
            <a:r>
              <a:rPr lang="en-GB" i="0" dirty="0"/>
              <a:t>), UNICEF - 2013).</a:t>
            </a:r>
          </a:p>
          <a:p>
            <a:pPr lvl="1"/>
            <a:r>
              <a:rPr lang="en-GB" i="1" dirty="0"/>
              <a:t>L'un des principaux obstacles à la communication réside dans le fait que les personnes non handicapées n'ont souvent pas la volonté de communiquer avec les enfants ou les adultes handicapés. </a:t>
            </a:r>
          </a:p>
          <a:p>
            <a:pPr lvl="1"/>
            <a:r>
              <a:rPr lang="en-GB" i="1" dirty="0"/>
              <a:t>Il est possible de surmonter ces obstacles en adaptant la communication à chaque enfant. </a:t>
            </a:r>
          </a:p>
          <a:p>
            <a:r>
              <a:rPr lang="en-GB" i="0" dirty="0"/>
              <a:t>Rappelez aux participants les obstacles à l'exclusion des </a:t>
            </a:r>
            <a:r>
              <a:rPr lang="fr-FR" i="0" dirty="0"/>
              <a:t>enfants en situation de handicap</a:t>
            </a:r>
            <a:r>
              <a:rPr lang="en-GB" i="0" dirty="0"/>
              <a:t> du module 1.</a:t>
            </a:r>
            <a:endParaRPr lang="en-GB" i="1" dirty="0"/>
          </a:p>
          <a:p>
            <a:r>
              <a:rPr lang="en-GB" i="1" dirty="0"/>
              <a:t>Un </a:t>
            </a:r>
            <a:r>
              <a:rPr lang="en-GB" i="1" dirty="0" err="1"/>
              <a:t>gestionnaire</a:t>
            </a:r>
            <a:r>
              <a:rPr lang="en-GB" i="1" dirty="0"/>
              <a:t> de </a:t>
            </a:r>
            <a:r>
              <a:rPr lang="en-GB" i="1" dirty="0" err="1"/>
              <a:t>cas</a:t>
            </a:r>
            <a:r>
              <a:rPr lang="en-GB" i="1" dirty="0"/>
              <a:t> doit appliquer les différentes techniques de communication que nous avons évoquées et pratiquées précédemment. </a:t>
            </a:r>
          </a:p>
          <a:p>
            <a:pPr lvl="1"/>
            <a:r>
              <a:rPr lang="en-GB" i="1" dirty="0"/>
              <a:t>La parole est souvent considérée comme la principale forme de communication</a:t>
            </a:r>
          </a:p>
          <a:p>
            <a:pPr lvl="1"/>
            <a:r>
              <a:rPr lang="en-GB" i="1" dirty="0"/>
              <a:t>Cependant, les enfants ne s'appuient pas uniquement sur les mots pour communiquer. </a:t>
            </a:r>
          </a:p>
          <a:p>
            <a:pPr lvl="1"/>
            <a:r>
              <a:rPr lang="en-GB" i="1" dirty="0"/>
              <a:t>Il est important de lire la </a:t>
            </a:r>
            <a:r>
              <a:rPr lang="en-US" i="1" dirty="0"/>
              <a:t>communication </a:t>
            </a:r>
            <a:r>
              <a:rPr lang="en-GB" i="1" dirty="0"/>
              <a:t>non verbale qu'</a:t>
            </a:r>
            <a:r>
              <a:rPr lang="en-US" i="1" dirty="0"/>
              <a:t>un enfant peut utiliser pour exprimer ce qu'il pense ou ressent.</a:t>
            </a:r>
            <a:endParaRPr lang="en-GB" i="1" dirty="0"/>
          </a:p>
          <a:p>
            <a:r>
              <a:rPr lang="en-GB" i="1" dirty="0"/>
              <a:t>Différents outils peuvent être utilisés pour aider un enfant handicapé à exprimer ses points de vue, ses opinions ou ses sentiments.</a:t>
            </a:r>
          </a:p>
          <a:p>
            <a:pPr lvl="1"/>
            <a:r>
              <a:rPr lang="en-GB" i="1" dirty="0"/>
              <a:t>Photographies et vidéos : elles peuvent aider les enfants à mettre en évidence des lieux, des objets et des personnes qui sont importants pour eux. </a:t>
            </a:r>
          </a:p>
          <a:p>
            <a:pPr lvl="1"/>
            <a:r>
              <a:rPr lang="en-GB" i="1" dirty="0"/>
              <a:t>Les images ou les dessins animés peuvent être utilisés pour aider les enfants à mettre en évidence les bonnes et les mauvaises choses de leur vie. Les images peuvent également aider un enfant à exprimer ses préférences ou les changements qu'il aimerait voir se produire. </a:t>
            </a:r>
          </a:p>
          <a:p>
            <a:pPr lvl="1"/>
            <a:r>
              <a:rPr lang="en-GB" i="1" dirty="0"/>
              <a:t>Marionnettes : les enfants peuvent parler au nom de la marionnette ou en tant que telle. Cet outil peut être particulièrement utile pour les jeunes enfants et les personnes ayant des difficultés d'apprentissage.</a:t>
            </a:r>
          </a:p>
          <a:p>
            <a:endParaRPr lang="en-GB" i="1" dirty="0"/>
          </a:p>
          <a:p>
            <a:pPr marL="0" indent="0">
              <a:buNone/>
            </a:pPr>
            <a:r>
              <a:rPr lang="en-GB" b="1" dirty="0"/>
              <a:t>SUITE </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F5F57398-2414-5528-6439-EB493B8BE3F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0CF978B-61DE-D312-04DF-0FE11F7FD9A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46</a:t>
            </a:fld>
            <a:endParaRPr lang="en-US" sz="1200" dirty="0">
              <a:latin typeface="+mn-lt"/>
            </a:endParaRPr>
          </a:p>
        </p:txBody>
      </p:sp>
    </p:spTree>
    <p:extLst>
      <p:ext uri="{BB962C8B-B14F-4D97-AF65-F5344CB8AC3E}">
        <p14:creationId xmlns:p14="http://schemas.microsoft.com/office/powerpoint/2010/main" val="27246992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pPr lvl="1"/>
            <a:r>
              <a:rPr lang="en-GB" i="1" dirty="0"/>
              <a:t>Les questionnaires visuels peuvent être utilisés pour guider les conversations semi-structurées et les entretiens. Par exemple, des questionnaires visuels montrant différentes émotions (visage triste, visage en colère, visage heureux) peuvent être utilisés pour avoir des conversations sur ce que ressent un enfant.</a:t>
            </a:r>
          </a:p>
          <a:p>
            <a:r>
              <a:rPr lang="en-GB" i="1" dirty="0"/>
              <a:t>Les </a:t>
            </a:r>
            <a:r>
              <a:rPr lang="fr-FR" i="1" dirty="0"/>
              <a:t>enfants en situation de handicap</a:t>
            </a:r>
            <a:r>
              <a:rPr lang="en-GB" i="1" dirty="0"/>
              <a:t> ne constituent pas un groupe homogène. </a:t>
            </a:r>
          </a:p>
          <a:p>
            <a:pPr lvl="1"/>
            <a:r>
              <a:rPr lang="en-GB" i="1" dirty="0"/>
              <a:t>Les différents handicaps nécessitent des adaptations spécifiques.</a:t>
            </a:r>
          </a:p>
          <a:p>
            <a:pPr lvl="0"/>
            <a:r>
              <a:rPr lang="en-GB" i="0" dirty="0"/>
              <a:t>Guidez les participants vers les </a:t>
            </a:r>
            <a:r>
              <a:rPr lang="en-GB" b="1" i="0" dirty="0"/>
              <a:t>pages 54-55 du manuel : Conseils de communication pour les enfants présentant différents handicaps.</a:t>
            </a:r>
          </a:p>
          <a:p>
            <a:pPr lvl="1"/>
            <a:r>
              <a:rPr lang="en-GB" i="1" dirty="0"/>
              <a:t>Il s'agit d'une liste non exhaustive de conseils qui peuvent aider le </a:t>
            </a:r>
            <a:r>
              <a:rPr lang="en-GB" i="1" dirty="0" err="1"/>
              <a:t>gestionnaire</a:t>
            </a:r>
            <a:r>
              <a:rPr lang="en-GB" i="1" dirty="0"/>
              <a:t> de </a:t>
            </a:r>
            <a:r>
              <a:rPr lang="en-GB" i="1" dirty="0" err="1"/>
              <a:t>cas</a:t>
            </a:r>
            <a:r>
              <a:rPr lang="en-GB" i="1" dirty="0"/>
              <a:t> à réfléchir aux adaptations possibles.</a:t>
            </a:r>
          </a:p>
        </p:txBody>
      </p:sp>
      <p:sp>
        <p:nvSpPr>
          <p:cNvPr id="2" name="Google Shape;725;p48:notes">
            <a:extLst>
              <a:ext uri="{FF2B5EF4-FFF2-40B4-BE49-F238E27FC236}">
                <a16:creationId xmlns:a16="http://schemas.microsoft.com/office/drawing/2014/main" id="{D0CF978B-61DE-D312-04DF-0FE11F7FD9A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47</a:t>
            </a:fld>
            <a:endParaRPr lang="en-US" sz="1200" dirty="0">
              <a:latin typeface="+mn-lt"/>
            </a:endParaRPr>
          </a:p>
        </p:txBody>
      </p:sp>
    </p:spTree>
    <p:extLst>
      <p:ext uri="{BB962C8B-B14F-4D97-AF65-F5344CB8AC3E}">
        <p14:creationId xmlns:p14="http://schemas.microsoft.com/office/powerpoint/2010/main" val="5129891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GB" dirty="0"/>
              <a:t>Est-ce que quelqu'un a des questions ou a besoin d'éclaircissements ?</a:t>
            </a:r>
          </a:p>
          <a:p>
            <a:r>
              <a:rPr lang="en-GB" i="1" dirty="0"/>
              <a:t>Nous avons maintenant appris à adapter la communication aux considérations culturelles, à l'âge et au stade de développement. </a:t>
            </a:r>
          </a:p>
          <a:p>
            <a:r>
              <a:rPr lang="en-GB" i="1" dirty="0"/>
              <a:t>Dans la prochaine session, nous clôturerons le module d'aujourd'hui.</a:t>
            </a:r>
          </a:p>
          <a:p>
            <a:endParaRPr lang="en-BE" dirty="0"/>
          </a:p>
        </p:txBody>
      </p:sp>
      <p:sp>
        <p:nvSpPr>
          <p:cNvPr id="6" name="Slide Image Placeholder 5">
            <a:extLst>
              <a:ext uri="{FF2B5EF4-FFF2-40B4-BE49-F238E27FC236}">
                <a16:creationId xmlns:a16="http://schemas.microsoft.com/office/drawing/2014/main" id="{B6312C31-EF2C-CE2B-6920-D54F22FFE9A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7DB24F3-56D2-566D-4690-D1C8815190C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48</a:t>
            </a:fld>
            <a:endParaRPr lang="en-US" sz="1200" dirty="0">
              <a:latin typeface="+mn-lt"/>
            </a:endParaRPr>
          </a:p>
        </p:txBody>
      </p:sp>
    </p:spTree>
    <p:extLst>
      <p:ext uri="{BB962C8B-B14F-4D97-AF65-F5344CB8AC3E}">
        <p14:creationId xmlns:p14="http://schemas.microsoft.com/office/powerpoint/2010/main" val="13127334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SESSION 5 DURÉE : 0h30</a:t>
            </a:r>
            <a:endParaRPr lang="en-GB" dirty="0"/>
          </a:p>
          <a:p>
            <a:endParaRPr lang="en-BE" dirty="0"/>
          </a:p>
        </p:txBody>
      </p:sp>
      <p:sp>
        <p:nvSpPr>
          <p:cNvPr id="6" name="Slide Image Placeholder 5">
            <a:extLst>
              <a:ext uri="{FF2B5EF4-FFF2-40B4-BE49-F238E27FC236}">
                <a16:creationId xmlns:a16="http://schemas.microsoft.com/office/drawing/2014/main" id="{C5F200B9-8E1F-56D5-28C7-D4C289C54F7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865F70C-C8DC-1BCB-E7A6-7CAF4B37E80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49</a:t>
            </a:fld>
            <a:endParaRPr lang="en-US" sz="1200" dirty="0">
              <a:latin typeface="+mn-lt"/>
            </a:endParaRPr>
          </a:p>
        </p:txBody>
      </p:sp>
    </p:spTree>
    <p:extLst>
      <p:ext uri="{BB962C8B-B14F-4D97-AF65-F5344CB8AC3E}">
        <p14:creationId xmlns:p14="http://schemas.microsoft.com/office/powerpoint/2010/main" val="3711144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PRÉPARATION</a:t>
            </a:r>
            <a:endParaRPr lang="en-GB" dirty="0"/>
          </a:p>
          <a:p>
            <a:r>
              <a:rPr lang="en-GB" dirty="0"/>
              <a:t>Prévoyez suffisamment de notes autocollantes pour chaque participant</a:t>
            </a:r>
          </a:p>
          <a:p>
            <a:r>
              <a:rPr lang="en-GB" dirty="0"/>
              <a:t>Notez les questions suivantes sur une note autocollante :</a:t>
            </a:r>
          </a:p>
          <a:p>
            <a:pPr lvl="1"/>
            <a:r>
              <a:rPr lang="en-GB" dirty="0"/>
              <a:t>"Définissez la gestion de cas dans vos propres mots."</a:t>
            </a:r>
          </a:p>
          <a:p>
            <a:pPr lvl="1"/>
            <a:r>
              <a:rPr lang="en-GB" dirty="0"/>
              <a:t>"Listez les étapes du processus de gestion des cas"</a:t>
            </a:r>
          </a:p>
          <a:p>
            <a:pPr lvl="1"/>
            <a:r>
              <a:rPr lang="en-GB" dirty="0"/>
              <a:t>"Citez les fonctions essentielles d'un </a:t>
            </a:r>
            <a:r>
              <a:rPr lang="en-GB" dirty="0" err="1"/>
              <a:t>gestionnaire</a:t>
            </a:r>
            <a:r>
              <a:rPr lang="en-GB" dirty="0"/>
              <a:t> de </a:t>
            </a:r>
            <a:r>
              <a:rPr lang="en-GB" dirty="0" err="1"/>
              <a:t>cas</a:t>
            </a:r>
            <a:r>
              <a:rPr lang="en-GB" dirty="0"/>
              <a:t>"</a:t>
            </a:r>
          </a:p>
          <a:p>
            <a:pPr lvl="1"/>
            <a:r>
              <a:rPr lang="en-GB" dirty="0"/>
              <a:t>"Citez une responsabilité spécifique au sein de chacune des fonctions essentielles de la gestion de cas".</a:t>
            </a:r>
          </a:p>
          <a:p>
            <a:pPr lvl="1"/>
            <a:r>
              <a:rPr lang="en-GB" dirty="0"/>
              <a:t>"Énumérez les raisons de collecter des informations dans le cadre de la gestion des cas".</a:t>
            </a:r>
          </a:p>
          <a:p>
            <a:r>
              <a:rPr lang="en-GB" dirty="0"/>
              <a:t>Écrivez "Pas de question pour vous cette fois" sur les autres notes autocollantes.</a:t>
            </a:r>
          </a:p>
          <a:p>
            <a:pPr lvl="1"/>
            <a:r>
              <a:rPr lang="en-GB" dirty="0"/>
              <a:t>Par exemple, si vous avez 20 participants :</a:t>
            </a:r>
          </a:p>
          <a:p>
            <a:pPr lvl="2"/>
            <a:r>
              <a:rPr lang="en-GB" dirty="0"/>
              <a:t>Rédigez 5 notes autocollantes contenant chacune une des questions mentionnées ci-dessus. </a:t>
            </a:r>
          </a:p>
          <a:p>
            <a:pPr lvl="2"/>
            <a:r>
              <a:rPr lang="en-GB" dirty="0"/>
              <a:t>Écrivez 15 notes autocollantes avec "pas de question pour vous cette fois".</a:t>
            </a:r>
          </a:p>
          <a:p>
            <a:r>
              <a:rPr lang="en-GB" dirty="0"/>
              <a:t>Mettez toutes les notes adhésives dans un sac ou une boîte.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______________________________________________________________________________</a:t>
            </a:r>
          </a:p>
          <a:p>
            <a:pPr marL="0" indent="0">
              <a:buNone/>
            </a:pPr>
            <a:endParaRPr lang="en-GB" dirty="0"/>
          </a:p>
          <a:p>
            <a:pPr marL="0" indent="0">
              <a:buNone/>
            </a:pPr>
            <a:r>
              <a:rPr lang="en-GB" b="1" dirty="0"/>
              <a:t>QUIZ (15 minutes)</a:t>
            </a:r>
          </a:p>
          <a:p>
            <a:r>
              <a:rPr lang="en-GB" i="1" dirty="0"/>
              <a:t>Chacun d'entre vous doit prendre une note autocollante dans ce sac/cette boîte.</a:t>
            </a:r>
          </a:p>
          <a:p>
            <a:r>
              <a:rPr lang="en-GB" i="1" dirty="0"/>
              <a:t>Si vous avez une note adhésive avec une question, répondez à la question.</a:t>
            </a:r>
          </a:p>
          <a:p>
            <a:pPr lvl="1"/>
            <a:r>
              <a:rPr lang="en-GB" i="1" dirty="0"/>
              <a:t>Les autres peuvent vous aider si vous êtes bloqué</a:t>
            </a:r>
          </a:p>
          <a:p>
            <a:pPr lvl="0"/>
            <a:r>
              <a:rPr lang="en-GB" dirty="0"/>
              <a:t>Assurez-vous que vous avez répondu à toutes les questions</a:t>
            </a:r>
          </a:p>
          <a:p>
            <a:pPr lvl="0"/>
            <a:r>
              <a:rPr lang="en-GB" dirty="0"/>
              <a:t>Complétez avec les réponses de la page suivante</a:t>
            </a:r>
          </a:p>
          <a:p>
            <a:r>
              <a:rPr lang="en-GB" i="1" dirty="0"/>
              <a:t>Quelqu'un a-t-il des questions ou des précisions à apporter ?</a:t>
            </a:r>
          </a:p>
          <a:p>
            <a:r>
              <a:rPr lang="en-GB" i="1" dirty="0"/>
              <a:t>Maintenant que nous avons récapitulé le module précédent, nous allons discuter de ce que nous pouvons attendre du module d'aujourd'hui.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______________________________________________________________________________</a:t>
            </a:r>
          </a:p>
          <a:p>
            <a:pPr marL="0" indent="0">
              <a:buNone/>
            </a:pPr>
            <a:endParaRPr lang="en-GB" dirty="0"/>
          </a:p>
          <a:p>
            <a:pPr marL="0" indent="0">
              <a:buNone/>
            </a:pPr>
            <a:r>
              <a:rPr lang="en-GB" b="1" dirty="0">
                <a:sym typeface="Wingdings" panose="05000000000000000000" pitchFamily="2" charset="2"/>
              </a:rPr>
              <a:t>SUITE</a:t>
            </a:r>
            <a:endParaRPr lang="en-GB" b="1" dirty="0"/>
          </a:p>
        </p:txBody>
      </p:sp>
      <p:sp>
        <p:nvSpPr>
          <p:cNvPr id="6" name="Slide Image Placeholder 5">
            <a:extLst>
              <a:ext uri="{FF2B5EF4-FFF2-40B4-BE49-F238E27FC236}">
                <a16:creationId xmlns:a16="http://schemas.microsoft.com/office/drawing/2014/main" id="{8258270B-4F16-93ED-855E-19C67FE9ED6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BF72B2D-FEF3-AD17-40D9-74868A9BBEF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a:t>
            </a:fld>
            <a:endParaRPr lang="en-US" sz="1200" dirty="0">
              <a:latin typeface="+mn-lt"/>
            </a:endParaRPr>
          </a:p>
        </p:txBody>
      </p:sp>
    </p:spTree>
    <p:extLst>
      <p:ext uri="{BB962C8B-B14F-4D97-AF65-F5344CB8AC3E}">
        <p14:creationId xmlns:p14="http://schemas.microsoft.com/office/powerpoint/2010/main" val="14382927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sz="1100" b="1" dirty="0">
                <a:sym typeface="Arial"/>
              </a:rPr>
              <a:t>INTRODUCTION</a:t>
            </a:r>
          </a:p>
          <a:p>
            <a:r>
              <a:rPr lang="en-GB" sz="1100" dirty="0">
                <a:sym typeface="Arial"/>
              </a:rPr>
              <a:t>Guidez les participants vers la </a:t>
            </a:r>
            <a:r>
              <a:rPr lang="en-GB" sz="1100" b="1" dirty="0">
                <a:sym typeface="Arial"/>
              </a:rPr>
              <a:t>page 56 du cahier d'exercices : Objectifs d'apprentissage</a:t>
            </a:r>
          </a:p>
          <a:p>
            <a:r>
              <a:rPr lang="en-GB" sz="1100" i="1" dirty="0">
                <a:sym typeface="Arial"/>
              </a:rPr>
              <a:t>Il est important de prendre le temps de revoir les objectifs d'apprentissage (</a:t>
            </a:r>
            <a:r>
              <a:rPr lang="en-GB" sz="1100" b="1" i="1" dirty="0">
                <a:sym typeface="Arial"/>
              </a:rPr>
              <a:t>Cahier de travail page 43</a:t>
            </a:r>
            <a:r>
              <a:rPr lang="en-GB" sz="1100" i="1" dirty="0">
                <a:sym typeface="Arial"/>
              </a:rPr>
              <a:t>) et de réfléchir à vos réalisations à la fin de cette formation. </a:t>
            </a:r>
          </a:p>
          <a:p>
            <a:r>
              <a:rPr lang="en-GB" sz="1100" i="1" dirty="0">
                <a:sym typeface="Arial"/>
              </a:rPr>
              <a:t>Certains objectifs d'apprentissage peuvent nécessiter davantage d'informations, de pratique ou de soutien de la part du superviseur pour être pleinement atteints.</a:t>
            </a:r>
          </a:p>
          <a:p>
            <a:r>
              <a:rPr lang="en-GB" sz="1100" i="1" dirty="0">
                <a:sym typeface="Arial"/>
              </a:rPr>
              <a:t>Regardez la formation d'aujourd'hui et répondez aux questions sur les objectifs d'apprentissage dans leur cahier de travail. </a:t>
            </a:r>
          </a:p>
          <a:p>
            <a:pPr marL="0" indent="0">
              <a:buNone/>
            </a:pPr>
            <a:endParaRPr lang="en-GB" sz="1100" b="1" dirty="0">
              <a:sym typeface="Arial"/>
            </a:endParaRPr>
          </a:p>
          <a:p>
            <a:pPr marL="0" indent="0">
              <a:buNone/>
            </a:pPr>
            <a:r>
              <a:rPr lang="en-GB" sz="1100" b="1" dirty="0">
                <a:sym typeface="Arial"/>
              </a:rPr>
              <a:t>TRAVAIL INDIVIDUEL (5 minutes)</a:t>
            </a:r>
            <a:endParaRPr lang="en-GB" sz="1100" i="1"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endParaRPr lang="en-GB" sz="1100"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r>
              <a:rPr lang="en-GB" sz="1100" b="1" dirty="0">
                <a:sym typeface="Arial"/>
              </a:rPr>
              <a:t>DISCUSSION PLÉNIÈRE (5 minutes)</a:t>
            </a:r>
          </a:p>
          <a:p>
            <a:r>
              <a:rPr lang="en-GB" sz="1100" i="1" dirty="0">
                <a:sym typeface="Arial"/>
              </a:rPr>
              <a:t>Quelqu'un voudrait-il partager :</a:t>
            </a:r>
          </a:p>
          <a:p>
            <a:pPr lvl="1"/>
            <a:r>
              <a:rPr lang="en-GB" sz="1100" i="1" dirty="0">
                <a:sym typeface="Arial"/>
              </a:rPr>
              <a:t>Quels sont les objectifs d'apprentissage sur lesquels vous avez besoin de plus d'informations, de pratique ou de soutien pour être pleinement atteints ?</a:t>
            </a:r>
          </a:p>
          <a:p>
            <a:pPr lvl="1"/>
            <a:r>
              <a:rPr lang="en-GB" sz="1100" i="1" dirty="0">
                <a:sym typeface="Arial"/>
              </a:rPr>
              <a:t>Quels sont les objectifs d'apprentissage qui vous inspirent confiance ?</a:t>
            </a:r>
          </a:p>
          <a:p>
            <a:endParaRPr lang="en-GB" sz="1100" i="1" dirty="0">
              <a:sym typeface="Arial"/>
            </a:endParaRPr>
          </a:p>
          <a:p>
            <a:pPr marL="0" indent="0">
              <a:buNone/>
            </a:pPr>
            <a:r>
              <a:rPr lang="en-GB" sz="1100" b="1" dirty="0">
                <a:sym typeface="Arial"/>
              </a:rPr>
              <a:t>INTRODUCTION</a:t>
            </a:r>
          </a:p>
          <a:p>
            <a:r>
              <a:rPr lang="en-GB" sz="1100" dirty="0">
                <a:sym typeface="Arial"/>
              </a:rPr>
              <a:t>Continuez à la </a:t>
            </a:r>
            <a:r>
              <a:rPr lang="en-GB" sz="1100" b="1" dirty="0">
                <a:sym typeface="Arial"/>
              </a:rPr>
              <a:t>page 56 du cahier d'exercices : Réflexion</a:t>
            </a:r>
          </a:p>
          <a:p>
            <a:r>
              <a:rPr lang="en-GB" sz="1100" i="1" dirty="0">
                <a:sym typeface="Arial"/>
              </a:rPr>
              <a:t>Qu'est-ce qui vous a surpris ?</a:t>
            </a:r>
          </a:p>
          <a:p>
            <a:r>
              <a:rPr lang="en-GB" sz="1100" i="1" dirty="0">
                <a:sym typeface="Arial"/>
              </a:rPr>
              <a:t>Qu'est-ce qui était un défi ?</a:t>
            </a:r>
          </a:p>
          <a:p>
            <a:r>
              <a:rPr lang="en-GB" sz="1100" i="1" dirty="0">
                <a:sym typeface="Arial"/>
              </a:rPr>
              <a:t>Sur quoi aimeriez-vous en savoir plus ?</a:t>
            </a:r>
          </a:p>
          <a:p>
            <a:pPr marL="0" indent="0">
              <a:buNone/>
            </a:pPr>
            <a:endParaRPr lang="en-GB" sz="1100" dirty="0">
              <a:sym typeface="Arial"/>
            </a:endParaRPr>
          </a:p>
          <a:p>
            <a:pPr marL="0" indent="0">
              <a:buNone/>
            </a:pPr>
            <a:r>
              <a:rPr lang="en-GB" sz="1100" b="1" dirty="0">
                <a:sym typeface="Arial"/>
              </a:rPr>
              <a:t>TRAVAIL INDIVIDUEL (5 minutes)</a:t>
            </a:r>
          </a:p>
          <a:p>
            <a:pPr marL="0" indent="0">
              <a:buNone/>
            </a:pPr>
            <a:endParaRPr lang="en-GB" sz="1100" dirty="0">
              <a:sym typeface="Arial"/>
            </a:endParaRPr>
          </a:p>
          <a:p>
            <a:pPr marL="0" indent="0">
              <a:buNone/>
            </a:pPr>
            <a:r>
              <a:rPr lang="en-GB" sz="1100" b="1" dirty="0">
                <a:sym typeface="Arial"/>
              </a:rPr>
              <a:t>DISCUSSION PLÉNIÈRE (5 minutes)</a:t>
            </a:r>
          </a:p>
          <a:p>
            <a:r>
              <a:rPr lang="en-GB" sz="1100" i="1" dirty="0">
                <a:sym typeface="Arial"/>
              </a:rPr>
              <a:t>Quelqu'un voudrait-il partager :</a:t>
            </a:r>
          </a:p>
          <a:p>
            <a:pPr lvl="1"/>
            <a:r>
              <a:rPr lang="en-GB" sz="1100" i="1" dirty="0">
                <a:sym typeface="Arial"/>
              </a:rPr>
              <a:t>Quelque chose que vous avez appris aujourd'hui ?</a:t>
            </a:r>
          </a:p>
          <a:p>
            <a:pPr lvl="1"/>
            <a:r>
              <a:rPr lang="en-GB" sz="1100" i="1" dirty="0">
                <a:sym typeface="Arial"/>
              </a:rPr>
              <a:t>Un sujet sur lequel vous voulez en savoir plus ?</a:t>
            </a:r>
          </a:p>
          <a:p>
            <a:r>
              <a:rPr lang="en-GB" sz="1100" i="0" dirty="0">
                <a:sym typeface="Arial"/>
              </a:rPr>
              <a:t>Expliquer quand la formation sur le module suivant commencera.</a:t>
            </a:r>
          </a:p>
          <a:p>
            <a:r>
              <a:rPr lang="en-GB" sz="1100" i="0" dirty="0">
                <a:sym typeface="Arial"/>
              </a:rPr>
              <a:t>Remercier les participants pour leur participation</a:t>
            </a:r>
            <a:endParaRPr lang="en-GB" sz="1100" dirty="0">
              <a:sym typeface="Arial"/>
            </a:endParaRPr>
          </a:p>
        </p:txBody>
      </p:sp>
      <p:sp>
        <p:nvSpPr>
          <p:cNvPr id="6" name="Slide Image Placeholder 5">
            <a:extLst>
              <a:ext uri="{FF2B5EF4-FFF2-40B4-BE49-F238E27FC236}">
                <a16:creationId xmlns:a16="http://schemas.microsoft.com/office/drawing/2014/main" id="{D01EC79B-CF50-A10F-0CB3-4B1C284DFCC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785C223-F290-C1D4-B457-C375A9B4404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50</a:t>
            </a:fld>
            <a:endParaRPr lang="en-US" sz="1200" dirty="0">
              <a:latin typeface="+mn-lt"/>
            </a:endParaRPr>
          </a:p>
        </p:txBody>
      </p:sp>
    </p:spTree>
    <p:extLst>
      <p:ext uri="{BB962C8B-B14F-4D97-AF65-F5344CB8AC3E}">
        <p14:creationId xmlns:p14="http://schemas.microsoft.com/office/powerpoint/2010/main" val="21080230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6" name="Google Shape;726;p31:notes"/>
          <p:cNvSpPr txBox="1">
            <a:spLocks noGrp="1"/>
          </p:cNvSpPr>
          <p:nvPr>
            <p:ph type="body" idx="1"/>
          </p:nvPr>
        </p:nvSpPr>
        <p:spPr/>
        <p:txBody>
          <a:bodyPr/>
          <a:lstStyle/>
          <a:p>
            <a:pPr marL="0" indent="0">
              <a:buNone/>
            </a:pPr>
            <a:r>
              <a:rPr lang="en-US" b="1" dirty="0">
                <a:sym typeface="Arial"/>
              </a:rPr>
              <a:t>INTRODUCTION</a:t>
            </a:r>
            <a:endParaRPr lang="en-US" b="1" i="1" dirty="0">
              <a:sym typeface="Arial"/>
            </a:endParaRPr>
          </a:p>
          <a:p>
            <a:r>
              <a:rPr lang="en-US" i="1" dirty="0"/>
              <a:t>Nous allons faire un exercice qui active les muscles du torse et des jambes, ce qui donne une sensation de structure physique. </a:t>
            </a:r>
          </a:p>
          <a:p>
            <a:r>
              <a:rPr lang="en-US" i="1" dirty="0"/>
              <a:t>Lorsque nous sommes accablés, nos muscles passent souvent d'une tension extrême à un effondrement.</a:t>
            </a:r>
          </a:p>
          <a:p>
            <a:r>
              <a:rPr lang="en-US" i="1" dirty="0"/>
              <a:t>Ils passent d'un état très actif à un état excessivement détendu.</a:t>
            </a:r>
          </a:p>
          <a:p>
            <a:r>
              <a:rPr lang="en-US" i="1" dirty="0"/>
              <a:t>Lorsque nous sommes en contact avec la force et la structure de notre corps, cela peut nous aider à surmonter des sentiments difficiles. </a:t>
            </a:r>
          </a:p>
          <a:p>
            <a:r>
              <a:rPr lang="en-US" i="1" dirty="0"/>
              <a:t>Nous pouvons contenir notre expérience et mieux gérer les sentiments d'accablement. </a:t>
            </a:r>
          </a:p>
          <a:p>
            <a:endParaRPr lang="en-US" dirty="0">
              <a:sym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EXERCICE DE SOIN DE SOI (étirement, 10 minutes)</a:t>
            </a:r>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Si vous êtes assis sur le sol, demandez à tous les participants de se déplacer sur les côtés de la salle de manière à ce que leur dos soit contre le mur. Si vous êtes assis sur une chaise, demandez à tous les participants de se déplacer de manière à ce que leur dos soit complètement contre leur chaise. </a:t>
            </a:r>
            <a:endParaRPr lang="en-US" i="1" dirty="0"/>
          </a:p>
          <a:p>
            <a:r>
              <a:rPr lang="en-US" i="1" dirty="0"/>
              <a:t>Sentez vos pieds sur le sol.</a:t>
            </a:r>
          </a:p>
          <a:p>
            <a:r>
              <a:rPr lang="en-US" i="0" dirty="0"/>
              <a:t>Faites une pause de cinq secondes.</a:t>
            </a:r>
          </a:p>
          <a:p>
            <a:r>
              <a:rPr lang="en-US" i="1" dirty="0"/>
              <a:t>Sentez le poids de vos jambes. Maintenez cette position pendant cinq secondes. </a:t>
            </a:r>
          </a:p>
          <a:p>
            <a:r>
              <a:rPr lang="en-US" i="0" dirty="0"/>
              <a:t>Faites une pause de cinq secondes. </a:t>
            </a:r>
          </a:p>
          <a:p>
            <a:r>
              <a:rPr lang="en-US" i="1" dirty="0"/>
              <a:t>Essayez de taper du pied prudemment et lentement de gauche à droite, gauche, droite, gauche, droite. </a:t>
            </a:r>
          </a:p>
          <a:p>
            <a:r>
              <a:rPr lang="en-US" i="0" dirty="0"/>
              <a:t>Faites une pause de cinq secondes. </a:t>
            </a:r>
          </a:p>
          <a:p>
            <a:r>
              <a:rPr lang="en-US" i="1" dirty="0"/>
              <a:t>Sentez votre dos contre le dossier de la chaise ou le mur. </a:t>
            </a:r>
          </a:p>
          <a:p>
            <a:r>
              <a:rPr lang="en-US" i="0" dirty="0"/>
              <a:t>Faites une pause de cinq secondes. </a:t>
            </a:r>
          </a:p>
          <a:p>
            <a:r>
              <a:rPr lang="en-US" i="1" dirty="0"/>
              <a:t>Restez comme ça pendant encore 20 secondes.</a:t>
            </a:r>
          </a:p>
          <a:p>
            <a:r>
              <a:rPr lang="en-US" i="1" dirty="0"/>
              <a:t>Est-ce que quelqu'un ressent une différence ?</a:t>
            </a:r>
          </a:p>
          <a:p>
            <a:endParaRPr lang="en-US" dirty="0"/>
          </a:p>
          <a:p>
            <a:endParaRPr lang="en-US" dirty="0">
              <a:sym typeface="Arial"/>
            </a:endParaRPr>
          </a:p>
          <a:p>
            <a:endParaRPr lang="en-US" dirty="0">
              <a:sym typeface="Arial"/>
            </a:endParaRPr>
          </a:p>
          <a:p>
            <a:endParaRPr lang="en-US" dirty="0">
              <a:sym typeface="Arial"/>
            </a:endParaRPr>
          </a:p>
        </p:txBody>
      </p:sp>
      <p:sp>
        <p:nvSpPr>
          <p:cNvPr id="3" name="Slide Image Placeholder 2">
            <a:extLst>
              <a:ext uri="{FF2B5EF4-FFF2-40B4-BE49-F238E27FC236}">
                <a16:creationId xmlns:a16="http://schemas.microsoft.com/office/drawing/2014/main" id="{43148886-DAD8-9498-C17C-8441763675E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C5D5359-C68C-BF7D-B09E-ABE3D1876BC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51</a:t>
            </a:fld>
            <a:endParaRPr lang="en-US" sz="1200" dirty="0">
              <a:latin typeface="+mn-lt"/>
            </a:endParaRPr>
          </a:p>
        </p:txBody>
      </p:sp>
    </p:spTree>
    <p:extLst>
      <p:ext uri="{BB962C8B-B14F-4D97-AF65-F5344CB8AC3E}">
        <p14:creationId xmlns:p14="http://schemas.microsoft.com/office/powerpoint/2010/main" val="1418736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pPr marL="0" indent="0">
              <a:buNone/>
            </a:pPr>
            <a:r>
              <a:rPr lang="en-GB" b="1" dirty="0"/>
              <a:t>RÉPONSES</a:t>
            </a:r>
          </a:p>
          <a:p>
            <a:r>
              <a:rPr lang="en-GB" b="1" dirty="0"/>
              <a:t>Définissez la gestion de cas dans vos propres mots : </a:t>
            </a:r>
            <a:r>
              <a:rPr lang="en-GB" dirty="0"/>
              <a:t>Les définitions de la gestion de cas doivent inclure les éléments clés de la définition inter-agences tels que "répondre aux besoins individuels d'un enfant", "systématique", "opportun", "soutien direct" et "références". </a:t>
            </a:r>
          </a:p>
          <a:p>
            <a:r>
              <a:rPr lang="en-GB" b="1" dirty="0"/>
              <a:t>Énumérez les étapes du processus de gestion des cas : </a:t>
            </a:r>
            <a:r>
              <a:rPr lang="en-GB" dirty="0"/>
              <a:t>identification et enregistrement, évaluation, planification du cas, mise en œuvre, suivi et révision, clôture du cas. </a:t>
            </a:r>
          </a:p>
          <a:p>
            <a:r>
              <a:rPr lang="en-GB" b="1" dirty="0"/>
              <a:t>Énumérez les fonctions essentielles d'un </a:t>
            </a:r>
            <a:r>
              <a:rPr lang="en-GB" b="1" dirty="0" err="1"/>
              <a:t>gestionnaire</a:t>
            </a:r>
            <a:r>
              <a:rPr lang="en-GB" b="1" dirty="0"/>
              <a:t> de </a:t>
            </a:r>
            <a:r>
              <a:rPr lang="en-GB" b="1" dirty="0" err="1"/>
              <a:t>cas</a:t>
            </a:r>
            <a:r>
              <a:rPr lang="en-GB" b="1" dirty="0"/>
              <a:t> : </a:t>
            </a:r>
            <a:r>
              <a:rPr lang="en-GB" dirty="0"/>
              <a:t>fonction de soutien, fonction de coordination, fonction de gestion des informations. </a:t>
            </a:r>
          </a:p>
          <a:p>
            <a:r>
              <a:rPr lang="en-GB" b="1" dirty="0"/>
              <a:t>Citez une responsabilité spécifique dans chacune des fonctions essentielles de la gestion de cas : </a:t>
            </a:r>
            <a:r>
              <a:rPr lang="en-GB" dirty="0"/>
              <a:t>voir diapositives 23-25 Module 2</a:t>
            </a:r>
          </a:p>
          <a:p>
            <a:r>
              <a:rPr lang="en-GB" b="1" dirty="0"/>
              <a:t>Citez les raisons de collecter des informations dans le cadre de la gestion de cas : </a:t>
            </a:r>
            <a:r>
              <a:rPr lang="en-GB" dirty="0"/>
              <a:t>comprendre la situation d'un enfant, mémoire, continuité, voir les progrès, qualité du soutien, analyse pour informer la programmation.</a:t>
            </a:r>
          </a:p>
        </p:txBody>
      </p:sp>
      <p:sp>
        <p:nvSpPr>
          <p:cNvPr id="2" name="Google Shape;725;p48:notes">
            <a:extLst>
              <a:ext uri="{FF2B5EF4-FFF2-40B4-BE49-F238E27FC236}">
                <a16:creationId xmlns:a16="http://schemas.microsoft.com/office/drawing/2014/main" id="{B4AD2BCD-FF95-EC02-556B-25A46BD16CF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a:t>
            </a:fld>
            <a:endParaRPr lang="en-US" sz="1200" dirty="0">
              <a:latin typeface="+mn-lt"/>
            </a:endParaRPr>
          </a:p>
        </p:txBody>
      </p:sp>
    </p:spTree>
    <p:extLst>
      <p:ext uri="{BB962C8B-B14F-4D97-AF65-F5344CB8AC3E}">
        <p14:creationId xmlns:p14="http://schemas.microsoft.com/office/powerpoint/2010/main" val="2197650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CA" b="1" dirty="0"/>
              <a:t>EXPLICATION</a:t>
            </a:r>
            <a:endParaRPr lang="en-GB" dirty="0"/>
          </a:p>
          <a:p>
            <a:r>
              <a:rPr lang="en-GB" dirty="0"/>
              <a:t>Présenter la diapositive</a:t>
            </a:r>
          </a:p>
          <a:p>
            <a:r>
              <a:rPr lang="en-GB" i="1" dirty="0"/>
              <a:t>Est-ce que quelqu'un a des questions ou a besoin d'éclaircissements ?</a:t>
            </a:r>
            <a:endParaRPr lang="en-BE" i="1"/>
          </a:p>
          <a:p>
            <a:endParaRPr lang="en-BE"/>
          </a:p>
        </p:txBody>
      </p:sp>
      <p:sp>
        <p:nvSpPr>
          <p:cNvPr id="6" name="Slide Image Placeholder 5">
            <a:extLst>
              <a:ext uri="{FF2B5EF4-FFF2-40B4-BE49-F238E27FC236}">
                <a16:creationId xmlns:a16="http://schemas.microsoft.com/office/drawing/2014/main" id="{237617BA-51BB-E1FA-6EC3-2FC777D6AD3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4C70B4B-5BDC-A867-C45A-8A53DEF43EB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a:t>
            </a:fld>
            <a:endParaRPr lang="en-US" sz="1200" dirty="0">
              <a:latin typeface="+mn-lt"/>
            </a:endParaRPr>
          </a:p>
        </p:txBody>
      </p:sp>
    </p:spTree>
    <p:extLst>
      <p:ext uri="{BB962C8B-B14F-4D97-AF65-F5344CB8AC3E}">
        <p14:creationId xmlns:p14="http://schemas.microsoft.com/office/powerpoint/2010/main" val="3276750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Divisez le groupe en paires</a:t>
            </a:r>
          </a:p>
          <a:p>
            <a:pPr lvl="0"/>
            <a:r>
              <a:rPr lang="en-GB" i="1" dirty="0"/>
              <a:t>Dans chaque paire, il y aura :</a:t>
            </a:r>
          </a:p>
          <a:p>
            <a:pPr lvl="1"/>
            <a:r>
              <a:rPr lang="en-GB" i="1" dirty="0"/>
              <a:t>Partenaire A : la personne qui guidera ce qu'il faut dessiner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Partenaire B : la personne qui tire au sort</a:t>
            </a:r>
          </a:p>
          <a:p>
            <a:pPr lvl="0"/>
            <a:r>
              <a:rPr lang="en-GB" i="1" dirty="0"/>
              <a:t>Partenaire A :</a:t>
            </a:r>
          </a:p>
          <a:p>
            <a:pPr lvl="1"/>
            <a:r>
              <a:rPr lang="en-GB" i="1" dirty="0"/>
              <a:t>Avancez et disposez d'une minute pour regarder une image sur l'écran de l'ordinateur. </a:t>
            </a:r>
          </a:p>
          <a:p>
            <a:pPr lvl="1"/>
            <a:r>
              <a:rPr lang="en-GB" i="1" dirty="0"/>
              <a:t>Ensuite, retournez à votre place et guidez votre partenaire pour dessiner l'image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Cette personne doit avoir une bonne mémoire et savoir communiquer.</a:t>
            </a:r>
          </a:p>
          <a:p>
            <a:pPr lvl="0"/>
            <a:r>
              <a:rPr lang="en-GB" i="1" dirty="0"/>
              <a:t>Partenaire B :</a:t>
            </a:r>
          </a:p>
          <a:p>
            <a:pPr lvl="1"/>
            <a:r>
              <a:rPr lang="en-GB" i="1" dirty="0"/>
              <a:t>Dessinez l'image en suivant les instructions de votre partenaire.</a:t>
            </a:r>
          </a:p>
          <a:p>
            <a:pPr lvl="1"/>
            <a:r>
              <a:rPr lang="en-GB" i="1" dirty="0"/>
              <a:t>Cette personne est la seule à pouvoir toucher les stylos.</a:t>
            </a:r>
          </a:p>
          <a:p>
            <a:pPr marL="0" indent="0">
              <a:buNone/>
            </a:pPr>
            <a:endParaRPr lang="en-GB" b="1" dirty="0"/>
          </a:p>
          <a:p>
            <a:pPr marL="0" indent="0">
              <a:buNone/>
            </a:pPr>
            <a:r>
              <a:rPr lang="en-GB" b="1" dirty="0"/>
              <a:t>ACTIVITÉ DE PARTENARIAT (5 minutes)</a:t>
            </a:r>
          </a:p>
          <a:p>
            <a:r>
              <a:rPr lang="en-GB" dirty="0"/>
              <a:t>Invitez les partenaires A à s'avancer pour regarder l'image pendant 1 minute.</a:t>
            </a:r>
          </a:p>
          <a:p>
            <a:r>
              <a:rPr lang="en-GB" dirty="0"/>
              <a:t>Demandez au partenaire A de revenir vers le partenaire B et commencez à guider le dessin.</a:t>
            </a:r>
          </a:p>
          <a:p>
            <a:r>
              <a:rPr lang="en-GB" dirty="0"/>
              <a:t>Donnez 5 minutes aux participants pour compléter</a:t>
            </a:r>
          </a:p>
          <a:p>
            <a:r>
              <a:rPr lang="en-GB" dirty="0" err="1"/>
              <a:t>Recueillez</a:t>
            </a:r>
            <a:r>
              <a:rPr lang="en-GB" dirty="0"/>
              <a:t> les dessins</a:t>
            </a:r>
          </a:p>
          <a:p>
            <a:r>
              <a:rPr lang="en-GB" dirty="0"/>
              <a:t>Masquer la diapositive suivante</a:t>
            </a:r>
          </a:p>
        </p:txBody>
      </p:sp>
      <p:sp>
        <p:nvSpPr>
          <p:cNvPr id="6" name="Slide Image Placeholder 5">
            <a:extLst>
              <a:ext uri="{FF2B5EF4-FFF2-40B4-BE49-F238E27FC236}">
                <a16:creationId xmlns:a16="http://schemas.microsoft.com/office/drawing/2014/main" id="{93F9E70F-5E48-C596-63E0-5189CCB36D7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D8F1FA3-3C98-D0BB-73BA-A1F82116D47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a:t>
            </a:fld>
            <a:endParaRPr lang="en-US" sz="1200" dirty="0">
              <a:latin typeface="+mn-lt"/>
            </a:endParaRPr>
          </a:p>
        </p:txBody>
      </p:sp>
    </p:spTree>
    <p:extLst>
      <p:ext uri="{BB962C8B-B14F-4D97-AF65-F5344CB8AC3E}">
        <p14:creationId xmlns:p14="http://schemas.microsoft.com/office/powerpoint/2010/main" val="4185032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S'ADAPTER AU CONTEXTE</a:t>
            </a:r>
          </a:p>
          <a:p>
            <a:pPr marL="171450" marR="0" lvl="0" indent="-171450" algn="l" defTabSz="914400" rtl="0" eaLnBrk="1" fontAlgn="auto" latinLnBrk="0" hangingPunct="1">
              <a:lnSpc>
                <a:spcPct val="100000"/>
              </a:lnSpc>
              <a:spcBef>
                <a:spcPts val="0"/>
              </a:spcBef>
              <a:spcAft>
                <a:spcPts val="0"/>
              </a:spcAft>
              <a:buClrTx/>
              <a:buSzTx/>
              <a:tabLst/>
              <a:defRPr/>
            </a:pPr>
            <a:r>
              <a:rPr lang="en-GB" dirty="0"/>
              <a:t>C'est l'image que les participants doivent dessiner, mais elle peut être changée en n'importe quoi d'autre.</a:t>
            </a: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______________________________________________________________________________</a:t>
            </a:r>
          </a:p>
          <a:p>
            <a:pPr marL="0" indent="0">
              <a:buNone/>
            </a:pPr>
            <a:endParaRPr lang="en-GB" b="1" dirty="0"/>
          </a:p>
          <a:p>
            <a:pPr marL="0" indent="0">
              <a:buNone/>
            </a:pPr>
            <a:r>
              <a:rPr lang="en-GB" b="1" dirty="0"/>
              <a:t>DISCUSSION PLÉNIÈRE</a:t>
            </a:r>
          </a:p>
          <a:p>
            <a:r>
              <a:rPr lang="en-GB" dirty="0"/>
              <a:t>Questions pour le partenaire B</a:t>
            </a:r>
          </a:p>
          <a:p>
            <a:pPr lvl="1"/>
            <a:r>
              <a:rPr lang="en-GB" i="1" dirty="0"/>
              <a:t>Comment c'était d'écouter les instructions ? </a:t>
            </a:r>
          </a:p>
          <a:p>
            <a:pPr lvl="1"/>
            <a:r>
              <a:rPr lang="en-GB" i="1" dirty="0"/>
              <a:t>Qu'est-ce qui était un défi ? </a:t>
            </a:r>
          </a:p>
          <a:p>
            <a:pPr lvl="1"/>
            <a:r>
              <a:rPr lang="en-GB" i="1" dirty="0"/>
              <a:t>Qu'est-ce qui l'a rendu plus facile ?</a:t>
            </a:r>
          </a:p>
          <a:p>
            <a:r>
              <a:rPr lang="en-GB" dirty="0"/>
              <a:t>Questions pour le partenaire A</a:t>
            </a:r>
          </a:p>
          <a:p>
            <a:pPr lvl="1"/>
            <a:r>
              <a:rPr lang="en-GB" i="1" dirty="0"/>
              <a:t>Comment c'était de donner les instructions ? </a:t>
            </a:r>
          </a:p>
          <a:p>
            <a:pPr lvl="1"/>
            <a:r>
              <a:rPr lang="en-GB" i="1" dirty="0"/>
              <a:t>Qu'est-ce qui a rendu la communication claire difficile ? </a:t>
            </a:r>
          </a:p>
          <a:p>
            <a:pPr lvl="1"/>
            <a:r>
              <a:rPr lang="en-GB" i="1" dirty="0"/>
              <a:t>Qu'est-ce qui l'a rendu plus facile ?</a:t>
            </a:r>
          </a:p>
          <a:p>
            <a:r>
              <a:rPr lang="en-GB" i="1" dirty="0"/>
              <a:t>Comment pouvez-vous appliquer ce que vous avez appris à leur travail ?</a:t>
            </a:r>
          </a:p>
          <a:p>
            <a:pPr lvl="1"/>
            <a:r>
              <a:rPr lang="en-GB" dirty="0"/>
              <a:t>Exemples de réponses :</a:t>
            </a:r>
          </a:p>
          <a:p>
            <a:pPr lvl="2"/>
            <a:r>
              <a:rPr lang="en-GB" dirty="0"/>
              <a:t>Communiquer clairement.</a:t>
            </a:r>
          </a:p>
          <a:p>
            <a:pPr lvl="2"/>
            <a:r>
              <a:rPr lang="en-GB" dirty="0"/>
              <a:t>Être et rester patient.</a:t>
            </a:r>
          </a:p>
          <a:p>
            <a:pPr lvl="2"/>
            <a:r>
              <a:rPr lang="en-GB" dirty="0"/>
              <a:t>Ne pas se mettre en colère ou être frustré lorsque l'autre personne ne comprend pas complètement ce que vous voulez dire.</a:t>
            </a:r>
          </a:p>
          <a:p>
            <a:pPr lvl="2"/>
            <a:r>
              <a:rPr lang="en-GB" dirty="0"/>
              <a:t>Expliquez comment vous allez communiquer afin que la personne sache à quoi s'attendre.</a:t>
            </a:r>
          </a:p>
          <a:p>
            <a:pPr lvl="2"/>
            <a:r>
              <a:rPr lang="en-GB" dirty="0"/>
              <a:t>Écouter l'autre personne.</a:t>
            </a:r>
          </a:p>
          <a:p>
            <a:pPr lvl="2"/>
            <a:r>
              <a:rPr lang="en-GB" dirty="0"/>
              <a:t>Observez attentivement la personne avec laquelle vous communiquez.</a:t>
            </a:r>
          </a:p>
          <a:p>
            <a:endParaRPr lang="en-BE" dirty="0"/>
          </a:p>
        </p:txBody>
      </p:sp>
      <p:sp>
        <p:nvSpPr>
          <p:cNvPr id="6" name="Slide Image Placeholder 5">
            <a:extLst>
              <a:ext uri="{FF2B5EF4-FFF2-40B4-BE49-F238E27FC236}">
                <a16:creationId xmlns:a16="http://schemas.microsoft.com/office/drawing/2014/main" id="{06840243-5335-58C8-2A8F-D5532EA68D5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DBA278F-3267-445A-F05E-67236F28786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a:t>
            </a:fld>
            <a:endParaRPr lang="en-US" sz="1200" dirty="0">
              <a:latin typeface="+mn-lt"/>
            </a:endParaRPr>
          </a:p>
        </p:txBody>
      </p:sp>
    </p:spTree>
    <p:extLst>
      <p:ext uri="{BB962C8B-B14F-4D97-AF65-F5344CB8AC3E}">
        <p14:creationId xmlns:p14="http://schemas.microsoft.com/office/powerpoint/2010/main" val="1877962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05E75-5574-C4D6-7D12-8CB239ECA5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3B7779A5-0405-A7BE-7FF9-97BFFA7223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8D6B2DBB-C5A7-5A78-BC10-D670227D8871}"/>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5" name="Footer Placeholder 4">
            <a:extLst>
              <a:ext uri="{FF2B5EF4-FFF2-40B4-BE49-F238E27FC236}">
                <a16:creationId xmlns:a16="http://schemas.microsoft.com/office/drawing/2014/main" id="{20696259-1115-D532-4F4E-4BD87AFB8EE1}"/>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249E65D4-4E78-3BEE-742B-F1E4C2DD6A51}"/>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3509353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70534-28D7-4C86-C024-C4BDBBCDE2B1}"/>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F7C00FD9-2E7A-33F2-9658-321D5D708A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6BC96EAE-AAB4-D602-013F-111FE10242CE}"/>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5" name="Footer Placeholder 4">
            <a:extLst>
              <a:ext uri="{FF2B5EF4-FFF2-40B4-BE49-F238E27FC236}">
                <a16:creationId xmlns:a16="http://schemas.microsoft.com/office/drawing/2014/main" id="{8175DF70-260B-6274-CAA4-4F9DAF94EE66}"/>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E2E9D1E1-D4ED-6490-CF96-EB6C4F9CE2C9}"/>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2943050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346ADE-761A-ED5A-E991-EA9FF2B6893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F52ACA6C-C924-4941-51ED-F1C719E91F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75EB8767-CCC1-8CF5-C00D-858F9AA23562}"/>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5" name="Footer Placeholder 4">
            <a:extLst>
              <a:ext uri="{FF2B5EF4-FFF2-40B4-BE49-F238E27FC236}">
                <a16:creationId xmlns:a16="http://schemas.microsoft.com/office/drawing/2014/main" id="{363383A6-B51C-A394-C246-68C5C7E9B1D0}"/>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6824463F-8562-6654-408D-E3788C9C461C}"/>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1722736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bg>
      <p:bgPr>
        <a:solidFill>
          <a:schemeClr val="accent3">
            <a:lumMod val="75000"/>
          </a:schemeClr>
        </a:solidFill>
        <a:effectLst/>
      </p:bgPr>
    </p:bg>
    <p:spTree>
      <p:nvGrpSpPr>
        <p:cNvPr id="1" name=""/>
        <p:cNvGrpSpPr/>
        <p:nvPr/>
      </p:nvGrpSpPr>
      <p:grpSpPr>
        <a:xfrm>
          <a:off x="0" y="0"/>
          <a:ext cx="0" cy="0"/>
          <a:chOff x="0" y="0"/>
          <a:chExt cx="0" cy="0"/>
        </a:xfrm>
      </p:grpSpPr>
      <p:sp>
        <p:nvSpPr>
          <p:cNvPr id="3" name="Arrow: Pentagon 2">
            <a:extLst>
              <a:ext uri="{FF2B5EF4-FFF2-40B4-BE49-F238E27FC236}">
                <a16:creationId xmlns:a16="http://schemas.microsoft.com/office/drawing/2014/main" id="{A8BE9D00-E3B6-4C8A-9850-E680BFE2727A}"/>
              </a:ext>
            </a:extLst>
          </p:cNvPr>
          <p:cNvSpPr/>
          <p:nvPr userDrawn="1"/>
        </p:nvSpPr>
        <p:spPr>
          <a:xfrm>
            <a:off x="0" y="0"/>
            <a:ext cx="5811000" cy="6858000"/>
          </a:xfrm>
          <a:prstGeom prst="homePlate">
            <a:avLst>
              <a:gd name="adj" fmla="val 25259"/>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Title 1">
            <a:extLst>
              <a:ext uri="{FF2B5EF4-FFF2-40B4-BE49-F238E27FC236}">
                <a16:creationId xmlns:a16="http://schemas.microsoft.com/office/drawing/2014/main" id="{D0172625-8E54-4F58-8621-F7FE15D63AD5}"/>
              </a:ext>
            </a:extLst>
          </p:cNvPr>
          <p:cNvSpPr>
            <a:spLocks noGrp="1"/>
          </p:cNvSpPr>
          <p:nvPr>
            <p:ph type="title" hasCustomPrompt="1"/>
          </p:nvPr>
        </p:nvSpPr>
        <p:spPr>
          <a:xfrm>
            <a:off x="796385" y="3099692"/>
            <a:ext cx="4015311" cy="562168"/>
          </a:xfrm>
        </p:spPr>
        <p:txBody>
          <a:bodyPr>
            <a:noAutofit/>
          </a:bodyPr>
          <a:lstStyle>
            <a:lvl1pPr algn="l">
              <a:defRPr sz="4800" b="1">
                <a:solidFill>
                  <a:schemeClr val="bg1"/>
                </a:solidFill>
                <a:latin typeface="Garamond" panose="02020404030301010803" pitchFamily="18" charset="0"/>
              </a:defRPr>
            </a:lvl1pPr>
          </a:lstStyle>
          <a:p>
            <a:r>
              <a:rPr lang="en-US" dirty="0"/>
              <a:t>CLICK TO EDIT MASTER TITLE STYLE</a:t>
            </a:r>
          </a:p>
        </p:txBody>
      </p:sp>
    </p:spTree>
    <p:extLst>
      <p:ext uri="{BB962C8B-B14F-4D97-AF65-F5344CB8AC3E}">
        <p14:creationId xmlns:p14="http://schemas.microsoft.com/office/powerpoint/2010/main" val="702274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ustom Layout">
    <p:bg>
      <p:bgPr>
        <a:solidFill>
          <a:schemeClr val="accent3">
            <a:lumMod val="75000"/>
          </a:schemeClr>
        </a:solidFill>
        <a:effectLst/>
      </p:bgPr>
    </p:bg>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B44FDF81-8ADA-496B-B92F-CF22EC5DCC7F}"/>
              </a:ext>
            </a:extLst>
          </p:cNvPr>
          <p:cNvSpPr/>
          <p:nvPr userDrawn="1"/>
        </p:nvSpPr>
        <p:spPr>
          <a:xfrm rot="1782986">
            <a:off x="657418" y="1353464"/>
            <a:ext cx="4749573" cy="4094457"/>
          </a:xfrm>
          <a:prstGeom prst="hexagon">
            <a:avLst>
              <a:gd name="adj" fmla="val 28965"/>
              <a:gd name="vf" fmla="val 11547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Title 1">
            <a:extLst>
              <a:ext uri="{FF2B5EF4-FFF2-40B4-BE49-F238E27FC236}">
                <a16:creationId xmlns:a16="http://schemas.microsoft.com/office/drawing/2014/main" id="{917F4B93-D5FC-4BC1-ACC8-42A00E6E8C14}"/>
              </a:ext>
            </a:extLst>
          </p:cNvPr>
          <p:cNvSpPr>
            <a:spLocks noGrp="1"/>
          </p:cNvSpPr>
          <p:nvPr>
            <p:ph type="title" hasCustomPrompt="1"/>
          </p:nvPr>
        </p:nvSpPr>
        <p:spPr>
          <a:xfrm>
            <a:off x="1024548" y="3147916"/>
            <a:ext cx="4015311" cy="562168"/>
          </a:xfrm>
        </p:spPr>
        <p:txBody>
          <a:bodyPr>
            <a:noAutofit/>
          </a:bodyPr>
          <a:lstStyle>
            <a:lvl1pPr algn="ctr">
              <a:defRPr sz="4800" b="1">
                <a:solidFill>
                  <a:schemeClr val="bg1"/>
                </a:solidFill>
                <a:latin typeface="Garamond" panose="02020404030301010803" pitchFamily="18" charset="0"/>
              </a:defRPr>
            </a:lvl1pPr>
          </a:lstStyle>
          <a:p>
            <a:r>
              <a:rPr lang="en-US" dirty="0"/>
              <a:t>CLICK TO EDIT MASTER TITLE STYLE</a:t>
            </a:r>
          </a:p>
        </p:txBody>
      </p:sp>
    </p:spTree>
    <p:extLst>
      <p:ext uri="{BB962C8B-B14F-4D97-AF65-F5344CB8AC3E}">
        <p14:creationId xmlns:p14="http://schemas.microsoft.com/office/powerpoint/2010/main" val="1339772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0BEFEC-EC87-4309-BFFA-7F010E02C918}"/>
              </a:ext>
            </a:extLst>
          </p:cNvPr>
          <p:cNvSpPr/>
          <p:nvPr userDrawn="1"/>
        </p:nvSpPr>
        <p:spPr>
          <a:xfrm>
            <a:off x="0" y="-1"/>
            <a:ext cx="12192000" cy="98552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4" name="Picture 3">
            <a:extLst>
              <a:ext uri="{FF2B5EF4-FFF2-40B4-BE49-F238E27FC236}">
                <a16:creationId xmlns:a16="http://schemas.microsoft.com/office/drawing/2014/main" id="{B95C4430-545B-43B4-8F97-B99486693A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817" y="6230028"/>
            <a:ext cx="349714" cy="402608"/>
          </a:xfrm>
          <a:prstGeom prst="rect">
            <a:avLst/>
          </a:prstGeom>
        </p:spPr>
      </p:pic>
      <p:sp>
        <p:nvSpPr>
          <p:cNvPr id="5" name="Rectangle 4">
            <a:extLst>
              <a:ext uri="{FF2B5EF4-FFF2-40B4-BE49-F238E27FC236}">
                <a16:creationId xmlns:a16="http://schemas.microsoft.com/office/drawing/2014/main" id="{8D558F4F-F02F-4C45-8C27-F7DD99B0F780}"/>
              </a:ext>
            </a:extLst>
          </p:cNvPr>
          <p:cNvSpPr/>
          <p:nvPr userDrawn="1"/>
        </p:nvSpPr>
        <p:spPr>
          <a:xfrm>
            <a:off x="766810" y="6277443"/>
            <a:ext cx="4160790" cy="307777"/>
          </a:xfrm>
          <a:prstGeom prst="rect">
            <a:avLst/>
          </a:prstGeom>
        </p:spPr>
        <p:txBody>
          <a:bodyPr wrap="square">
            <a:spAutoFit/>
          </a:bodyPr>
          <a:lstStyle/>
          <a:p>
            <a:pPr marL="0" marR="0" lvl="0" indent="0" algn="l" rtl="0">
              <a:spcBef>
                <a:spcPts val="0"/>
              </a:spcBef>
              <a:spcAft>
                <a:spcPts val="0"/>
              </a:spcAft>
              <a:buNone/>
            </a:pPr>
            <a:r>
              <a:rPr lang="en-US" sz="1400" b="0" i="0" u="none" strike="noStrike" cap="none" dirty="0" err="1">
                <a:solidFill>
                  <a:schemeClr val="bg2">
                    <a:lumMod val="75000"/>
                  </a:schemeClr>
                </a:solidFill>
                <a:latin typeface="+mn-lt"/>
                <a:ea typeface="Calibri"/>
                <a:cs typeface="Calibri"/>
                <a:sym typeface="Calibri"/>
              </a:rPr>
              <a:t>Niveau</a:t>
            </a:r>
            <a:r>
              <a:rPr lang="en-US" sz="1400" b="0" i="0" u="none" strike="noStrike" cap="none" dirty="0">
                <a:solidFill>
                  <a:schemeClr val="bg2">
                    <a:lumMod val="75000"/>
                  </a:schemeClr>
                </a:solidFill>
                <a:latin typeface="+mn-lt"/>
                <a:ea typeface="Calibri"/>
                <a:cs typeface="Calibri"/>
                <a:sym typeface="Calibri"/>
              </a:rPr>
              <a:t> 1 Module 3: </a:t>
            </a:r>
            <a:r>
              <a:rPr lang="en-US" sz="1400" b="1" i="0" u="none" strike="noStrike" cap="none" dirty="0">
                <a:solidFill>
                  <a:schemeClr val="bg2">
                    <a:lumMod val="75000"/>
                  </a:schemeClr>
                </a:solidFill>
                <a:latin typeface="+mn-lt"/>
                <a:ea typeface="Calibri"/>
                <a:cs typeface="Calibri"/>
                <a:sym typeface="Calibri"/>
              </a:rPr>
              <a:t>Communication avec les enfants</a:t>
            </a:r>
          </a:p>
        </p:txBody>
      </p:sp>
      <p:sp>
        <p:nvSpPr>
          <p:cNvPr id="2" name="Title 1">
            <a:extLst>
              <a:ext uri="{FF2B5EF4-FFF2-40B4-BE49-F238E27FC236}">
                <a16:creationId xmlns:a16="http://schemas.microsoft.com/office/drawing/2014/main" id="{BFF5FD31-A1B4-42BF-B5CB-087E7BAA2337}"/>
              </a:ext>
            </a:extLst>
          </p:cNvPr>
          <p:cNvSpPr>
            <a:spLocks noGrp="1"/>
          </p:cNvSpPr>
          <p:nvPr>
            <p:ph type="title"/>
          </p:nvPr>
        </p:nvSpPr>
        <p:spPr>
          <a:xfrm>
            <a:off x="838200" y="120516"/>
            <a:ext cx="10515600" cy="868968"/>
          </a:xfrm>
        </p:spPr>
        <p:txBody>
          <a:bodyPr>
            <a:normAutofit/>
          </a:bodyPr>
          <a:lstStyle>
            <a:lvl1pPr algn="ctr">
              <a:defRPr sz="3200" b="1">
                <a:solidFill>
                  <a:schemeClr val="accent3">
                    <a:lumMod val="75000"/>
                  </a:schemeClr>
                </a:solidFill>
                <a:latin typeface="Arial" panose="020B0604020202020204" pitchFamily="34" charset="0"/>
                <a:cs typeface="Arial" panose="020B0604020202020204" pitchFamily="34" charset="0"/>
              </a:defRPr>
            </a:lvl1pPr>
          </a:lstStyle>
          <a:p>
            <a:r>
              <a:rPr lang="en-US" dirty="0"/>
              <a:t>Click to edit Master title style</a:t>
            </a:r>
            <a:endParaRPr lang="en-CA" dirty="0"/>
          </a:p>
        </p:txBody>
      </p:sp>
    </p:spTree>
    <p:extLst>
      <p:ext uri="{BB962C8B-B14F-4D97-AF65-F5344CB8AC3E}">
        <p14:creationId xmlns:p14="http://schemas.microsoft.com/office/powerpoint/2010/main" val="1805827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847E5-CBCB-5455-AE43-F255045D88EE}"/>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F3D21783-26D3-5BE6-27CD-16B44187F8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029F3F30-8A2C-04F9-584B-E117D038CC51}"/>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5" name="Footer Placeholder 4">
            <a:extLst>
              <a:ext uri="{FF2B5EF4-FFF2-40B4-BE49-F238E27FC236}">
                <a16:creationId xmlns:a16="http://schemas.microsoft.com/office/drawing/2014/main" id="{114EF7A1-EF34-7C98-FD87-D01A3B383D05}"/>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873D3E7C-53EE-0C83-FB49-59809F7033A8}"/>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2015490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7B0D8-0D7D-867A-61AC-0A1C765891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925CAE86-01D8-D131-EC1C-696327E85D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71A909-F857-DB87-DB59-B48FF46146AA}"/>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5" name="Footer Placeholder 4">
            <a:extLst>
              <a:ext uri="{FF2B5EF4-FFF2-40B4-BE49-F238E27FC236}">
                <a16:creationId xmlns:a16="http://schemas.microsoft.com/office/drawing/2014/main" id="{A4F5B53C-398D-B53B-2B62-3CE0DB485B52}"/>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592DB13A-0AB8-8A32-FDF3-CC023D345BF8}"/>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3004966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6F03-0742-97EA-70AD-003B356309EB}"/>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868E0A91-D5FD-2933-F86F-9FC63C9900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36295C6D-2FDB-52EB-A9AD-0EEE407377D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1DED24C0-190D-E192-E69F-BCE941CC7A11}"/>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6" name="Footer Placeholder 5">
            <a:extLst>
              <a:ext uri="{FF2B5EF4-FFF2-40B4-BE49-F238E27FC236}">
                <a16:creationId xmlns:a16="http://schemas.microsoft.com/office/drawing/2014/main" id="{3A21B961-51E8-BEC3-F3DD-2AFA8CA03FF0}"/>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5A67F317-488C-2E9C-B84D-9AB2C64E5F26}"/>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1400046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94B3F-4AA8-0C8E-F490-1D9A7F4D5657}"/>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849D7B2E-8DF7-39FC-22D0-1B39957079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60202C-76F2-F42D-6A31-B7DA3809618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A6A57E30-D1BA-4F4C-5714-35C8F8E018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47DCD4-A6B3-4967-0D5E-C26B9CF6D8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A4F43EAF-5E57-D516-4DA7-5E911A9ED00A}"/>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8" name="Footer Placeholder 7">
            <a:extLst>
              <a:ext uri="{FF2B5EF4-FFF2-40B4-BE49-F238E27FC236}">
                <a16:creationId xmlns:a16="http://schemas.microsoft.com/office/drawing/2014/main" id="{D9F31795-B35C-ACBC-E4B2-07905ADFA4E7}"/>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BB45EEA0-FB7C-1456-5B00-7C0AF0679EB7}"/>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748569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B5255-4BEE-CC94-5F41-6A6BDE1B0725}"/>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FEF52F62-BE86-E5C5-F6FF-5B854DB6E7D1}"/>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4" name="Footer Placeholder 3">
            <a:extLst>
              <a:ext uri="{FF2B5EF4-FFF2-40B4-BE49-F238E27FC236}">
                <a16:creationId xmlns:a16="http://schemas.microsoft.com/office/drawing/2014/main" id="{C0AEE781-9FAE-F910-63F2-42A64FED7790}"/>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06E8C4C6-F237-2DF1-4503-50D54F41F7F7}"/>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3937661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F669CEB-ED93-ECA7-5D46-97C079BE1EE5}"/>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3" name="Footer Placeholder 2">
            <a:extLst>
              <a:ext uri="{FF2B5EF4-FFF2-40B4-BE49-F238E27FC236}">
                <a16:creationId xmlns:a16="http://schemas.microsoft.com/office/drawing/2014/main" id="{1647574D-3B1E-E461-35B0-19EEEBC4D1D9}"/>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4D288331-0728-B58A-FF59-50CE6750AEDD}"/>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1144031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FC6BC-9272-5273-03CE-154C854D33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BB0F4706-7D65-92D8-89ED-C98432C91F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E10F7948-2F8A-3FA4-C9B7-652B3E1680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6FCF4D-893E-28F9-82E5-DB448D2B8553}"/>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6" name="Footer Placeholder 5">
            <a:extLst>
              <a:ext uri="{FF2B5EF4-FFF2-40B4-BE49-F238E27FC236}">
                <a16:creationId xmlns:a16="http://schemas.microsoft.com/office/drawing/2014/main" id="{E1CD9E8A-C1C9-7D73-A58B-15D476E80141}"/>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FB5B252A-7232-418C-0A29-262F9F93D25B}"/>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3824925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907D0-3301-B344-BE09-A9208577D8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10748948-BCB0-1D2D-6B3A-2199C6629F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7FD622F3-AB23-8FB3-98A5-35BB478235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BE1D86-4787-AB3A-1875-68BE1721C438}"/>
              </a:ext>
            </a:extLst>
          </p:cNvPr>
          <p:cNvSpPr>
            <a:spLocks noGrp="1"/>
          </p:cNvSpPr>
          <p:nvPr>
            <p:ph type="dt" sz="half" idx="10"/>
          </p:nvPr>
        </p:nvSpPr>
        <p:spPr/>
        <p:txBody>
          <a:bodyPr/>
          <a:lstStyle/>
          <a:p>
            <a:fld id="{678D5D12-783A-45A0-8686-6EC08A00CE48}" type="datetimeFigureOut">
              <a:rPr lang="en-BE" smtClean="0"/>
              <a:t>05/04/2023</a:t>
            </a:fld>
            <a:endParaRPr lang="en-BE"/>
          </a:p>
        </p:txBody>
      </p:sp>
      <p:sp>
        <p:nvSpPr>
          <p:cNvPr id="6" name="Footer Placeholder 5">
            <a:extLst>
              <a:ext uri="{FF2B5EF4-FFF2-40B4-BE49-F238E27FC236}">
                <a16:creationId xmlns:a16="http://schemas.microsoft.com/office/drawing/2014/main" id="{05E9DDD3-4033-991B-5795-8CAD0CA87270}"/>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0F3CF7A5-F9D4-6DF1-A119-016A0D84AC63}"/>
              </a:ext>
            </a:extLst>
          </p:cNvPr>
          <p:cNvSpPr>
            <a:spLocks noGrp="1"/>
          </p:cNvSpPr>
          <p:nvPr>
            <p:ph type="sldNum" sz="quarter" idx="12"/>
          </p:nvPr>
        </p:nvSpPr>
        <p:spPr/>
        <p:txBody>
          <a:bodyPr/>
          <a:lstStyle/>
          <a:p>
            <a:fld id="{36AB8A15-5239-45A8-8B4F-CE4E04F7A4EB}" type="slidenum">
              <a:rPr lang="en-BE" smtClean="0"/>
              <a:t>‹#›</a:t>
            </a:fld>
            <a:endParaRPr lang="en-BE"/>
          </a:p>
        </p:txBody>
      </p:sp>
    </p:spTree>
    <p:extLst>
      <p:ext uri="{BB962C8B-B14F-4D97-AF65-F5344CB8AC3E}">
        <p14:creationId xmlns:p14="http://schemas.microsoft.com/office/powerpoint/2010/main" val="322777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B6F8A4-0B22-C3B0-44B2-7CDC0F2D60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Cliquez pour modifier le style du titre principal</a:t>
            </a:r>
            <a:endParaRPr lang="en-BE"/>
          </a:p>
        </p:txBody>
      </p:sp>
      <p:sp>
        <p:nvSpPr>
          <p:cNvPr id="3" name="Text Placeholder 2">
            <a:extLst>
              <a:ext uri="{FF2B5EF4-FFF2-40B4-BE49-F238E27FC236}">
                <a16:creationId xmlns:a16="http://schemas.microsoft.com/office/drawing/2014/main" id="{060BABEF-D7DE-ACE0-EDA3-4371D53814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Cliquez pour modifier les styles du texte principal</a:t>
            </a:r>
          </a:p>
          <a:p>
            <a:pPr lvl="1"/>
            <a:r>
              <a:rPr lang="en-US"/>
              <a:t>Deuxième niveau</a:t>
            </a:r>
          </a:p>
          <a:p>
            <a:pPr lvl="2"/>
            <a:r>
              <a:rPr lang="en-US"/>
              <a:t>Troisième niveau</a:t>
            </a:r>
          </a:p>
          <a:p>
            <a:pPr lvl="3"/>
            <a:r>
              <a:rPr lang="en-US"/>
              <a:t>Quatrième niveau</a:t>
            </a:r>
          </a:p>
          <a:p>
            <a:pPr lvl="4"/>
            <a:r>
              <a:rPr lang="en-US"/>
              <a:t>Cinquième niveau</a:t>
            </a:r>
            <a:endParaRPr lang="en-BE"/>
          </a:p>
        </p:txBody>
      </p:sp>
      <p:sp>
        <p:nvSpPr>
          <p:cNvPr id="4" name="Date Placeholder 3">
            <a:extLst>
              <a:ext uri="{FF2B5EF4-FFF2-40B4-BE49-F238E27FC236}">
                <a16:creationId xmlns:a16="http://schemas.microsoft.com/office/drawing/2014/main" id="{E1737116-1864-DB32-1C61-725E40E5B0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8D5D12-783A-45A0-8686-6EC08A00CE48}" type="datetimeFigureOut">
              <a:rPr lang="en-BE" smtClean="0"/>
              <a:t>05/04/2023</a:t>
            </a:fld>
            <a:endParaRPr lang="en-BE"/>
          </a:p>
        </p:txBody>
      </p:sp>
      <p:sp>
        <p:nvSpPr>
          <p:cNvPr id="5" name="Footer Placeholder 4">
            <a:extLst>
              <a:ext uri="{FF2B5EF4-FFF2-40B4-BE49-F238E27FC236}">
                <a16:creationId xmlns:a16="http://schemas.microsoft.com/office/drawing/2014/main" id="{2B544B5C-9889-45F0-FAD4-01257ADAC2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94FB77FE-9D55-60CA-4F81-F4ABFA6FD7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AB8A15-5239-45A8-8B4F-CE4E04F7A4EB}" type="slidenum">
              <a:rPr lang="en-BE" smtClean="0"/>
              <a:t>‹#›</a:t>
            </a:fld>
            <a:endParaRPr lang="en-BE"/>
          </a:p>
        </p:txBody>
      </p:sp>
    </p:spTree>
    <p:extLst>
      <p:ext uri="{BB962C8B-B14F-4D97-AF65-F5344CB8AC3E}">
        <p14:creationId xmlns:p14="http://schemas.microsoft.com/office/powerpoint/2010/main" val="3533432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5.sv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hyperlink" Target="https://www.elok.eu.org/kleurplaten/fruitschaa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F0C12C-506A-C8C2-1EA0-232464AB3067}"/>
              </a:ext>
            </a:extLst>
          </p:cNvPr>
          <p:cNvSpPr txBox="1"/>
          <p:nvPr/>
        </p:nvSpPr>
        <p:spPr>
          <a:xfrm>
            <a:off x="851850" y="1347228"/>
            <a:ext cx="6181725" cy="2616101"/>
          </a:xfrm>
          <a:prstGeom prst="rect">
            <a:avLst/>
          </a:prstGeom>
          <a:noFill/>
        </p:spPr>
        <p:txBody>
          <a:bodyPr wrap="square" rtlCol="0">
            <a:spAutoFit/>
          </a:bodyPr>
          <a:lstStyle/>
          <a:p>
            <a:r>
              <a:rPr lang="en-CA" sz="5400" b="1" dirty="0">
                <a:solidFill>
                  <a:schemeClr val="accent3">
                    <a:lumMod val="75000"/>
                  </a:schemeClr>
                </a:solidFill>
                <a:latin typeface="Garamond" panose="02020404030301010803" pitchFamily="18" charset="0"/>
              </a:rPr>
              <a:t>Communication avec les enfants</a:t>
            </a:r>
          </a:p>
          <a:p>
            <a:endParaRPr lang="en-CA" sz="2800" b="1" spc="300" dirty="0">
              <a:solidFill>
                <a:schemeClr val="accent3">
                  <a:lumMod val="75000"/>
                </a:schemeClr>
              </a:solidFill>
              <a:latin typeface="Garamond" panose="02020404030301010803" pitchFamily="18" charset="0"/>
            </a:endParaRPr>
          </a:p>
          <a:p>
            <a:r>
              <a:rPr lang="en-CA" sz="2800" b="1" spc="300" dirty="0">
                <a:solidFill>
                  <a:schemeClr val="accent3">
                    <a:lumMod val="75000"/>
                  </a:schemeClr>
                </a:solidFill>
                <a:latin typeface="Garamond" panose="02020404030301010803" pitchFamily="18" charset="0"/>
              </a:rPr>
              <a:t>NIVEAU 1 MODULE 3</a:t>
            </a:r>
          </a:p>
        </p:txBody>
      </p:sp>
      <p:grpSp>
        <p:nvGrpSpPr>
          <p:cNvPr id="15" name="Group 14">
            <a:extLst>
              <a:ext uri="{FF2B5EF4-FFF2-40B4-BE49-F238E27FC236}">
                <a16:creationId xmlns:a16="http://schemas.microsoft.com/office/drawing/2014/main" id="{449A8F45-7664-16D2-9465-9148E2F304FA}"/>
              </a:ext>
            </a:extLst>
          </p:cNvPr>
          <p:cNvGrpSpPr/>
          <p:nvPr/>
        </p:nvGrpSpPr>
        <p:grpSpPr>
          <a:xfrm>
            <a:off x="6654403" y="1600543"/>
            <a:ext cx="4476613" cy="3859138"/>
            <a:chOff x="3971315" y="2381391"/>
            <a:chExt cx="860835" cy="742097"/>
          </a:xfrm>
        </p:grpSpPr>
        <p:sp>
          <p:nvSpPr>
            <p:cNvPr id="16" name="Hexagon 15">
              <a:extLst>
                <a:ext uri="{FF2B5EF4-FFF2-40B4-BE49-F238E27FC236}">
                  <a16:creationId xmlns:a16="http://schemas.microsoft.com/office/drawing/2014/main" id="{1EFACB39-7566-C7F7-DC37-DB1197218D55}"/>
                </a:ext>
              </a:extLst>
            </p:cNvPr>
            <p:cNvSpPr/>
            <p:nvPr/>
          </p:nvSpPr>
          <p:spPr>
            <a:xfrm rot="1782986">
              <a:off x="3971315" y="2381391"/>
              <a:ext cx="860835" cy="742097"/>
            </a:xfrm>
            <a:prstGeom prst="hexagon">
              <a:avLst>
                <a:gd name="adj" fmla="val 28965"/>
                <a:gd name="vf" fmla="val 11547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200" dirty="0"/>
            </a:p>
          </p:txBody>
        </p:sp>
        <p:sp>
          <p:nvSpPr>
            <p:cNvPr id="17" name="Google Shape;321;p4">
              <a:extLst>
                <a:ext uri="{FF2B5EF4-FFF2-40B4-BE49-F238E27FC236}">
                  <a16:creationId xmlns:a16="http://schemas.microsoft.com/office/drawing/2014/main" id="{6B27FEB1-609C-2191-1777-1EF9E723427D}"/>
                </a:ext>
              </a:extLst>
            </p:cNvPr>
            <p:cNvSpPr/>
            <p:nvPr/>
          </p:nvSpPr>
          <p:spPr>
            <a:xfrm>
              <a:off x="4160713" y="2587322"/>
              <a:ext cx="290020" cy="223640"/>
            </a:xfrm>
            <a:prstGeom prst="wedgeRoundRectCallout">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sp>
          <p:nvSpPr>
            <p:cNvPr id="18" name="Google Shape;322;p4">
              <a:extLst>
                <a:ext uri="{FF2B5EF4-FFF2-40B4-BE49-F238E27FC236}">
                  <a16:creationId xmlns:a16="http://schemas.microsoft.com/office/drawing/2014/main" id="{8A6D4E13-5523-2096-EE44-AD0A85070120}"/>
                </a:ext>
              </a:extLst>
            </p:cNvPr>
            <p:cNvSpPr/>
            <p:nvPr/>
          </p:nvSpPr>
          <p:spPr>
            <a:xfrm>
              <a:off x="4357267" y="2725958"/>
              <a:ext cx="290020" cy="223640"/>
            </a:xfrm>
            <a:prstGeom prst="wedgeRoundRectCallout">
              <a:avLst>
                <a:gd name="adj1" fmla="val 59833"/>
                <a:gd name="adj2" fmla="val 21866"/>
                <a:gd name="adj3" fmla="val 16667"/>
              </a:avLst>
            </a:prstGeom>
            <a:solidFill>
              <a:schemeClr val="bg1"/>
            </a:solidFill>
            <a:ln w="76200" cap="flat" cmpd="sng">
              <a:solidFill>
                <a:schemeClr val="accent3">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grpSp>
      <p:pic>
        <p:nvPicPr>
          <p:cNvPr id="19" name="Picture 18" descr="Logo&#10;&#10;Description automatically generated">
            <a:extLst>
              <a:ext uri="{FF2B5EF4-FFF2-40B4-BE49-F238E27FC236}">
                <a16:creationId xmlns:a16="http://schemas.microsoft.com/office/drawing/2014/main" id="{73058FE2-1AF1-D352-BE98-0810FBB643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3079" y="4258960"/>
            <a:ext cx="2405008" cy="923462"/>
          </a:xfrm>
          <a:prstGeom prst="rect">
            <a:avLst/>
          </a:prstGeom>
        </p:spPr>
      </p:pic>
      <p:pic>
        <p:nvPicPr>
          <p:cNvPr id="20" name="Picture 19" descr="Text&#10;&#10;Description automatically generated">
            <a:extLst>
              <a:ext uri="{FF2B5EF4-FFF2-40B4-BE49-F238E27FC236}">
                <a16:creationId xmlns:a16="http://schemas.microsoft.com/office/drawing/2014/main" id="{8106F867-F385-AD2B-EB22-FF7A10EAAF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892" y="4360601"/>
            <a:ext cx="2405009" cy="685884"/>
          </a:xfrm>
          <a:prstGeom prst="rect">
            <a:avLst/>
          </a:prstGeom>
        </p:spPr>
      </p:pic>
    </p:spTree>
    <p:extLst>
      <p:ext uri="{BB962C8B-B14F-4D97-AF65-F5344CB8AC3E}">
        <p14:creationId xmlns:p14="http://schemas.microsoft.com/office/powerpoint/2010/main" val="779927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9D5C84CA-17B9-EF6A-2A6A-1F3B64C11816}"/>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2</a:t>
            </a:r>
          </a:p>
          <a:p>
            <a:br>
              <a:rPr lang="en-CA" b="1" dirty="0">
                <a:solidFill>
                  <a:schemeClr val="bg1"/>
                </a:solidFill>
                <a:latin typeface="Garamond"/>
              </a:rPr>
            </a:br>
            <a:r>
              <a:rPr lang="en-US" sz="5400" b="1" dirty="0">
                <a:solidFill>
                  <a:schemeClr val="bg1"/>
                </a:solidFill>
                <a:latin typeface="Garamond"/>
              </a:rPr>
              <a:t>Comment les </a:t>
            </a:r>
            <a:r>
              <a:rPr lang="en-US" sz="5400" b="1" dirty="0" err="1">
                <a:solidFill>
                  <a:schemeClr val="bg1"/>
                </a:solidFill>
                <a:latin typeface="Garamond"/>
              </a:rPr>
              <a:t>gestionnaires</a:t>
            </a:r>
            <a:r>
              <a:rPr lang="en-US" sz="5400" b="1" dirty="0">
                <a:solidFill>
                  <a:schemeClr val="bg1"/>
                </a:solidFill>
                <a:latin typeface="Garamond"/>
              </a:rPr>
              <a:t> de </a:t>
            </a:r>
            <a:r>
              <a:rPr lang="en-US" sz="5400" b="1" dirty="0" err="1">
                <a:solidFill>
                  <a:schemeClr val="bg1"/>
                </a:solidFill>
                <a:latin typeface="Garamond"/>
              </a:rPr>
              <a:t>cas</a:t>
            </a:r>
            <a:r>
              <a:rPr lang="en-US" sz="5400" b="1" dirty="0">
                <a:solidFill>
                  <a:schemeClr val="bg1"/>
                </a:solidFill>
                <a:latin typeface="Garamond"/>
              </a:rPr>
              <a:t> doivent-ils se préparer à rencontrer les enfants ?</a:t>
            </a:r>
          </a:p>
        </p:txBody>
      </p:sp>
    </p:spTree>
    <p:extLst>
      <p:ext uri="{BB962C8B-B14F-4D97-AF65-F5344CB8AC3E}">
        <p14:creationId xmlns:p14="http://schemas.microsoft.com/office/powerpoint/2010/main" val="2709112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r>
              <a:rPr lang="en-US" sz="3200" dirty="0"/>
              <a:t>Identifier le bon espace pour se rencontrer</a:t>
            </a:r>
            <a:endParaRPr lang="en-BE" dirty="0"/>
          </a:p>
        </p:txBody>
      </p:sp>
      <p:sp>
        <p:nvSpPr>
          <p:cNvPr id="4" name="Rectangle 3">
            <a:extLst>
              <a:ext uri="{FF2B5EF4-FFF2-40B4-BE49-F238E27FC236}">
                <a16:creationId xmlns:a16="http://schemas.microsoft.com/office/drawing/2014/main" id="{4D93D22D-FB97-0F71-EDA9-70C82D549C62}"/>
              </a:ext>
            </a:extLst>
          </p:cNvPr>
          <p:cNvSpPr/>
          <p:nvPr/>
        </p:nvSpPr>
        <p:spPr>
          <a:xfrm>
            <a:off x="5897880" y="1704702"/>
            <a:ext cx="5347903" cy="4563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b="1" dirty="0">
                <a:solidFill>
                  <a:schemeClr val="tx1"/>
                </a:solidFill>
                <a:latin typeface="Arial" panose="020B0604020202020204" pitchFamily="34" charset="0"/>
                <a:cs typeface="Arial" panose="020B0604020202020204" pitchFamily="34" charset="0"/>
              </a:rPr>
              <a:t>Que faut-il prendre en compte lors du choix d'un lieu de rencontre avec l'enfant ?</a:t>
            </a:r>
            <a:endParaRPr lang="en-BE" sz="4000" b="1" dirty="0">
              <a:solidFill>
                <a:schemeClr val="tx1"/>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910670E7-995B-F91D-E8F8-61F87F0CBEB9}"/>
              </a:ext>
            </a:extLst>
          </p:cNvPr>
          <p:cNvGrpSpPr/>
          <p:nvPr/>
        </p:nvGrpSpPr>
        <p:grpSpPr>
          <a:xfrm>
            <a:off x="1607541" y="2194390"/>
            <a:ext cx="3415887" cy="2678824"/>
            <a:chOff x="1117683" y="2194390"/>
            <a:chExt cx="3415887" cy="2678824"/>
          </a:xfrm>
          <a:solidFill>
            <a:schemeClr val="accent3">
              <a:lumMod val="75000"/>
            </a:schemeClr>
          </a:solidFill>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11255055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a:xfrm>
            <a:off x="808641" y="106148"/>
            <a:ext cx="10248861" cy="868968"/>
          </a:xfrm>
        </p:spPr>
        <p:txBody>
          <a:bodyPr>
            <a:normAutofit/>
          </a:bodyPr>
          <a:lstStyle/>
          <a:p>
            <a:r>
              <a:rPr lang="en-US" dirty="0"/>
              <a:t>Identifier le bon </a:t>
            </a:r>
            <a:r>
              <a:rPr lang="en-US" i="1" dirty="0"/>
              <a:t>espace </a:t>
            </a:r>
            <a:r>
              <a:rPr lang="en-US" dirty="0"/>
              <a:t>pour se rencontrer</a:t>
            </a:r>
            <a:endParaRPr lang="en-CA" dirty="0"/>
          </a:p>
        </p:txBody>
      </p:sp>
      <p:sp>
        <p:nvSpPr>
          <p:cNvPr id="17" name="TextBox 16">
            <a:extLst>
              <a:ext uri="{FF2B5EF4-FFF2-40B4-BE49-F238E27FC236}">
                <a16:creationId xmlns:a16="http://schemas.microsoft.com/office/drawing/2014/main" id="{17423EDE-4BBC-D447-A933-09CCB9321CFC}"/>
              </a:ext>
            </a:extLst>
          </p:cNvPr>
          <p:cNvSpPr txBox="1"/>
          <p:nvPr/>
        </p:nvSpPr>
        <p:spPr>
          <a:xfrm rot="19926712">
            <a:off x="8885130" y="5266150"/>
            <a:ext cx="2500096"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Privé</a:t>
            </a:r>
            <a:endParaRPr lang="en-BE" sz="24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149B68A9-40BC-4BF3-DF5D-9C84865582CC}"/>
              </a:ext>
            </a:extLst>
          </p:cNvPr>
          <p:cNvSpPr txBox="1"/>
          <p:nvPr/>
        </p:nvSpPr>
        <p:spPr>
          <a:xfrm rot="20052017">
            <a:off x="5784716" y="1445198"/>
            <a:ext cx="2500096" cy="830997"/>
          </a:xfrm>
          <a:prstGeom prst="rect">
            <a:avLst/>
          </a:prstGeom>
          <a:noFill/>
        </p:spPr>
        <p:txBody>
          <a:bodyPr wrap="square" rtlCol="0">
            <a:spAutoFit/>
          </a:bodyPr>
          <a:lstStyle/>
          <a:p>
            <a:pPr algn="ctr"/>
            <a:r>
              <a:rPr lang="en-GB" sz="2400" dirty="0" err="1">
                <a:latin typeface="Arial" panose="020B0604020202020204" pitchFamily="34" charset="0"/>
                <a:cs typeface="Arial" panose="020B0604020202020204" pitchFamily="34" charset="0"/>
              </a:rPr>
              <a:t>Adapté</a:t>
            </a:r>
            <a:r>
              <a:rPr lang="en-GB" sz="2400" dirty="0">
                <a:latin typeface="Arial" panose="020B0604020202020204" pitchFamily="34" charset="0"/>
                <a:cs typeface="Arial" panose="020B0604020202020204" pitchFamily="34" charset="0"/>
              </a:rPr>
              <a:t> aux enfants</a:t>
            </a:r>
            <a:endParaRPr lang="en-BE" sz="24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E8748641-08A6-FC6A-C2D6-1CCB1EEA886E}"/>
              </a:ext>
            </a:extLst>
          </p:cNvPr>
          <p:cNvSpPr txBox="1"/>
          <p:nvPr/>
        </p:nvSpPr>
        <p:spPr>
          <a:xfrm rot="1800000">
            <a:off x="8885133" y="1852363"/>
            <a:ext cx="2500096"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Confortable</a:t>
            </a:r>
            <a:endParaRPr lang="en-BE" sz="240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2E88E7AA-D852-1D61-0F5E-D7F8F7D01E9E}"/>
              </a:ext>
            </a:extLst>
          </p:cNvPr>
          <p:cNvSpPr txBox="1"/>
          <p:nvPr/>
        </p:nvSpPr>
        <p:spPr>
          <a:xfrm rot="21031298">
            <a:off x="4974164" y="5311761"/>
            <a:ext cx="2500096" cy="461665"/>
          </a:xfrm>
          <a:prstGeom prst="rect">
            <a:avLst/>
          </a:prstGeom>
          <a:noFill/>
        </p:spPr>
        <p:txBody>
          <a:bodyPr wrap="square" rtlCol="0">
            <a:spAutoFit/>
          </a:bodyPr>
          <a:lstStyle/>
          <a:p>
            <a:pPr algn="ctr"/>
            <a:r>
              <a:rPr lang="en-GB" sz="2400" dirty="0" err="1">
                <a:latin typeface="Arial" panose="020B0604020202020204" pitchFamily="34" charset="0"/>
                <a:cs typeface="Arial" panose="020B0604020202020204" pitchFamily="34" charset="0"/>
              </a:rPr>
              <a:t>Sûr</a:t>
            </a:r>
            <a:endParaRPr lang="en-BE" sz="2400"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CC0A51BA-DD4B-410F-3F05-F7BB87FB75E1}"/>
              </a:ext>
            </a:extLst>
          </p:cNvPr>
          <p:cNvSpPr txBox="1"/>
          <p:nvPr/>
        </p:nvSpPr>
        <p:spPr>
          <a:xfrm>
            <a:off x="3960847" y="4561546"/>
            <a:ext cx="2500096"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Accessible</a:t>
            </a:r>
            <a:endParaRPr lang="en-BE" sz="2400" dirty="0">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E978890B-CB55-052F-0C28-09230D557FF9}"/>
              </a:ext>
            </a:extLst>
          </p:cNvPr>
          <p:cNvSpPr txBox="1"/>
          <p:nvPr/>
        </p:nvSpPr>
        <p:spPr>
          <a:xfrm rot="743961">
            <a:off x="1784886" y="5076608"/>
            <a:ext cx="2876585" cy="461665"/>
          </a:xfrm>
          <a:prstGeom prst="rect">
            <a:avLst/>
          </a:prstGeom>
          <a:noFill/>
        </p:spPr>
        <p:txBody>
          <a:bodyPr wrap="square" rtlCol="0">
            <a:spAutoFit/>
          </a:bodyPr>
          <a:lstStyle/>
          <a:p>
            <a:pPr algn="ctr"/>
            <a:r>
              <a:rPr lang="en-GB" sz="2400" dirty="0" err="1">
                <a:latin typeface="Arial" panose="020B0604020202020204" pitchFamily="34" charset="0"/>
                <a:cs typeface="Arial" panose="020B0604020202020204" pitchFamily="34" charset="0"/>
              </a:rPr>
              <a:t>Inclusif</a:t>
            </a:r>
            <a:endParaRPr lang="en-BE" sz="2400" dirty="0">
              <a:latin typeface="Arial" panose="020B0604020202020204" pitchFamily="34" charset="0"/>
              <a:cs typeface="Arial" panose="020B0604020202020204" pitchFamily="34" charset="0"/>
            </a:endParaRPr>
          </a:p>
        </p:txBody>
      </p:sp>
      <p:grpSp>
        <p:nvGrpSpPr>
          <p:cNvPr id="49" name="Group 48">
            <a:extLst>
              <a:ext uri="{FF2B5EF4-FFF2-40B4-BE49-F238E27FC236}">
                <a16:creationId xmlns:a16="http://schemas.microsoft.com/office/drawing/2014/main" id="{77CD7E5F-5F2A-03D9-4911-4E398C8F48BD}"/>
              </a:ext>
            </a:extLst>
          </p:cNvPr>
          <p:cNvGrpSpPr/>
          <p:nvPr/>
        </p:nvGrpSpPr>
        <p:grpSpPr>
          <a:xfrm>
            <a:off x="808641" y="1865681"/>
            <a:ext cx="10029481" cy="4393249"/>
            <a:chOff x="808641" y="1865681"/>
            <a:chExt cx="10029481" cy="4393249"/>
          </a:xfrm>
        </p:grpSpPr>
        <p:sp>
          <p:nvSpPr>
            <p:cNvPr id="6" name="Parallelogram 5">
              <a:extLst>
                <a:ext uri="{FF2B5EF4-FFF2-40B4-BE49-F238E27FC236}">
                  <a16:creationId xmlns:a16="http://schemas.microsoft.com/office/drawing/2014/main" id="{28B21C6B-2DBA-EAC0-9558-03FBE73987C8}"/>
                </a:ext>
              </a:extLst>
            </p:cNvPr>
            <p:cNvSpPr/>
            <p:nvPr/>
          </p:nvSpPr>
          <p:spPr>
            <a:xfrm rot="1819762">
              <a:off x="6942398" y="1865681"/>
              <a:ext cx="3685213" cy="1832568"/>
            </a:xfrm>
            <a:prstGeom prst="parallelogram">
              <a:avLst>
                <a:gd name="adj" fmla="val 6587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 name="Parallelogram 6">
              <a:extLst>
                <a:ext uri="{FF2B5EF4-FFF2-40B4-BE49-F238E27FC236}">
                  <a16:creationId xmlns:a16="http://schemas.microsoft.com/office/drawing/2014/main" id="{D3D1BADA-E09B-D689-B031-0C561F7A8084}"/>
                </a:ext>
              </a:extLst>
            </p:cNvPr>
            <p:cNvSpPr/>
            <p:nvPr/>
          </p:nvSpPr>
          <p:spPr>
            <a:xfrm rot="16200000">
              <a:off x="6299568" y="3214283"/>
              <a:ext cx="2946749" cy="2082113"/>
            </a:xfrm>
            <a:prstGeom prst="parallelogram">
              <a:avLst>
                <a:gd name="adj" fmla="val 5885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Parallelogram 7">
              <a:extLst>
                <a:ext uri="{FF2B5EF4-FFF2-40B4-BE49-F238E27FC236}">
                  <a16:creationId xmlns:a16="http://schemas.microsoft.com/office/drawing/2014/main" id="{8BAE7D19-01CC-937D-509E-C9F88A40C0FF}"/>
                </a:ext>
              </a:extLst>
            </p:cNvPr>
            <p:cNvSpPr/>
            <p:nvPr/>
          </p:nvSpPr>
          <p:spPr>
            <a:xfrm rot="5400000" flipH="1">
              <a:off x="8524956" y="3460674"/>
              <a:ext cx="2722544" cy="1903788"/>
            </a:xfrm>
            <a:prstGeom prst="parallelogram">
              <a:avLst>
                <a:gd name="adj" fmla="val 49505"/>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 name="Parallelogram 8">
              <a:extLst>
                <a:ext uri="{FF2B5EF4-FFF2-40B4-BE49-F238E27FC236}">
                  <a16:creationId xmlns:a16="http://schemas.microsoft.com/office/drawing/2014/main" id="{5A5E2018-95B4-4C76-83C4-37A22C62D739}"/>
                </a:ext>
              </a:extLst>
            </p:cNvPr>
            <p:cNvSpPr/>
            <p:nvPr/>
          </p:nvSpPr>
          <p:spPr>
            <a:xfrm rot="16200000">
              <a:off x="6917665" y="4243677"/>
              <a:ext cx="1389944" cy="627818"/>
            </a:xfrm>
            <a:prstGeom prst="parallelogram">
              <a:avLst>
                <a:gd name="adj" fmla="val 5885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4" name="Freeform: Shape 13">
              <a:extLst>
                <a:ext uri="{FF2B5EF4-FFF2-40B4-BE49-F238E27FC236}">
                  <a16:creationId xmlns:a16="http://schemas.microsoft.com/office/drawing/2014/main" id="{FEB70BB0-0564-EC94-2C83-212ABB9CB273}"/>
                </a:ext>
              </a:extLst>
            </p:cNvPr>
            <p:cNvSpPr/>
            <p:nvPr/>
          </p:nvSpPr>
          <p:spPr>
            <a:xfrm>
              <a:off x="856951" y="4565560"/>
              <a:ext cx="6362633" cy="704769"/>
            </a:xfrm>
            <a:custGeom>
              <a:avLst/>
              <a:gdLst>
                <a:gd name="connsiteX0" fmla="*/ 6906986 w 6906986"/>
                <a:gd name="connsiteY0" fmla="*/ 396243 h 765065"/>
                <a:gd name="connsiteX1" fmla="*/ 4620986 w 6906986"/>
                <a:gd name="connsiteY1" fmla="*/ 755472 h 765065"/>
                <a:gd name="connsiteX2" fmla="*/ 1828800 w 6906986"/>
                <a:gd name="connsiteY2" fmla="*/ 53343 h 765065"/>
                <a:gd name="connsiteX3" fmla="*/ 0 w 6906986"/>
                <a:gd name="connsiteY3" fmla="*/ 102329 h 765065"/>
              </a:gdLst>
              <a:ahLst/>
              <a:cxnLst>
                <a:cxn ang="0">
                  <a:pos x="connsiteX0" y="connsiteY0"/>
                </a:cxn>
                <a:cxn ang="0">
                  <a:pos x="connsiteX1" y="connsiteY1"/>
                </a:cxn>
                <a:cxn ang="0">
                  <a:pos x="connsiteX2" y="connsiteY2"/>
                </a:cxn>
                <a:cxn ang="0">
                  <a:pos x="connsiteX3" y="connsiteY3"/>
                </a:cxn>
              </a:cxnLst>
              <a:rect l="l" t="t" r="r" b="b"/>
              <a:pathLst>
                <a:path w="6906986" h="765065">
                  <a:moveTo>
                    <a:pt x="6906986" y="396243"/>
                  </a:moveTo>
                  <a:cubicBezTo>
                    <a:pt x="6187168" y="604432"/>
                    <a:pt x="5467350" y="812622"/>
                    <a:pt x="4620986" y="755472"/>
                  </a:cubicBezTo>
                  <a:cubicBezTo>
                    <a:pt x="3774622" y="698322"/>
                    <a:pt x="2598964" y="162200"/>
                    <a:pt x="1828800" y="53343"/>
                  </a:cubicBezTo>
                  <a:cubicBezTo>
                    <a:pt x="1058636" y="-55514"/>
                    <a:pt x="529318" y="23407"/>
                    <a:pt x="0" y="102329"/>
                  </a:cubicBezTo>
                </a:path>
              </a:pathLst>
            </a:custGeom>
            <a:no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Freeform: Shape 14">
              <a:extLst>
                <a:ext uri="{FF2B5EF4-FFF2-40B4-BE49-F238E27FC236}">
                  <a16:creationId xmlns:a16="http://schemas.microsoft.com/office/drawing/2014/main" id="{ADA0C2AA-D7A2-F161-A08D-63BCBE240A26}"/>
                </a:ext>
              </a:extLst>
            </p:cNvPr>
            <p:cNvSpPr/>
            <p:nvPr/>
          </p:nvSpPr>
          <p:spPr>
            <a:xfrm>
              <a:off x="808641" y="5186218"/>
              <a:ext cx="6964301" cy="1072712"/>
            </a:xfrm>
            <a:custGeom>
              <a:avLst/>
              <a:gdLst>
                <a:gd name="connsiteX0" fmla="*/ 7560129 w 7560129"/>
                <a:gd name="connsiteY0" fmla="*/ 0 h 1164488"/>
                <a:gd name="connsiteX1" fmla="*/ 5192486 w 7560129"/>
                <a:gd name="connsiteY1" fmla="*/ 1159329 h 1164488"/>
                <a:gd name="connsiteX2" fmla="*/ 1600200 w 7560129"/>
                <a:gd name="connsiteY2" fmla="*/ 440872 h 1164488"/>
                <a:gd name="connsiteX3" fmla="*/ 0 w 7560129"/>
                <a:gd name="connsiteY3" fmla="*/ 816429 h 1164488"/>
              </a:gdLst>
              <a:ahLst/>
              <a:cxnLst>
                <a:cxn ang="0">
                  <a:pos x="connsiteX0" y="connsiteY0"/>
                </a:cxn>
                <a:cxn ang="0">
                  <a:pos x="connsiteX1" y="connsiteY1"/>
                </a:cxn>
                <a:cxn ang="0">
                  <a:pos x="connsiteX2" y="connsiteY2"/>
                </a:cxn>
                <a:cxn ang="0">
                  <a:pos x="connsiteX3" y="connsiteY3"/>
                </a:cxn>
              </a:cxnLst>
              <a:rect l="l" t="t" r="r" b="b"/>
              <a:pathLst>
                <a:path w="7560129" h="1164488">
                  <a:moveTo>
                    <a:pt x="7560129" y="0"/>
                  </a:moveTo>
                  <a:cubicBezTo>
                    <a:pt x="6872968" y="542925"/>
                    <a:pt x="6185808" y="1085850"/>
                    <a:pt x="5192486" y="1159329"/>
                  </a:cubicBezTo>
                  <a:cubicBezTo>
                    <a:pt x="4199164" y="1232808"/>
                    <a:pt x="2465614" y="498022"/>
                    <a:pt x="1600200" y="440872"/>
                  </a:cubicBezTo>
                  <a:cubicBezTo>
                    <a:pt x="734786" y="383722"/>
                    <a:pt x="367393" y="600075"/>
                    <a:pt x="0" y="816429"/>
                  </a:cubicBezTo>
                </a:path>
              </a:pathLst>
            </a:custGeom>
            <a:no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33" name="Straight Connector 32">
              <a:extLst>
                <a:ext uri="{FF2B5EF4-FFF2-40B4-BE49-F238E27FC236}">
                  <a16:creationId xmlns:a16="http://schemas.microsoft.com/office/drawing/2014/main" id="{005B87A3-5B58-896E-F3C3-856F3BA35B2B}"/>
                </a:ext>
              </a:extLst>
            </p:cNvPr>
            <p:cNvCxnSpPr/>
            <p:nvPr/>
          </p:nvCxnSpPr>
          <p:spPr>
            <a:xfrm flipV="1">
              <a:off x="2782286" y="3994238"/>
              <a:ext cx="0" cy="83666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0D1D37E-57F8-03F7-6DB1-5B887B2A22C1}"/>
                </a:ext>
              </a:extLst>
            </p:cNvPr>
            <p:cNvCxnSpPr/>
            <p:nvPr/>
          </p:nvCxnSpPr>
          <p:spPr>
            <a:xfrm flipV="1">
              <a:off x="2180619" y="5008880"/>
              <a:ext cx="0" cy="83666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8B96FDF-F97A-00FD-2FB4-CF8FA1269C4E}"/>
                </a:ext>
              </a:extLst>
            </p:cNvPr>
            <p:cNvCxnSpPr>
              <a:cxnSpLocks/>
            </p:cNvCxnSpPr>
            <p:nvPr/>
          </p:nvCxnSpPr>
          <p:spPr>
            <a:xfrm flipH="1" flipV="1">
              <a:off x="1773646" y="3530404"/>
              <a:ext cx="1008640" cy="524692"/>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89C30B0D-DB64-4409-3520-64FC988468F1}"/>
                </a:ext>
              </a:extLst>
            </p:cNvPr>
            <p:cNvSpPr/>
            <p:nvPr/>
          </p:nvSpPr>
          <p:spPr>
            <a:xfrm>
              <a:off x="2661526" y="4618670"/>
              <a:ext cx="241521" cy="24152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5" name="Rectangle 44">
              <a:extLst>
                <a:ext uri="{FF2B5EF4-FFF2-40B4-BE49-F238E27FC236}">
                  <a16:creationId xmlns:a16="http://schemas.microsoft.com/office/drawing/2014/main" id="{1960DADA-2059-C051-0144-5F9A749D0F2C}"/>
                </a:ext>
              </a:extLst>
            </p:cNvPr>
            <p:cNvSpPr/>
            <p:nvPr/>
          </p:nvSpPr>
          <p:spPr>
            <a:xfrm>
              <a:off x="2059316" y="5657321"/>
              <a:ext cx="241521" cy="24152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6" name="Rectangle 45">
              <a:extLst>
                <a:ext uri="{FF2B5EF4-FFF2-40B4-BE49-F238E27FC236}">
                  <a16:creationId xmlns:a16="http://schemas.microsoft.com/office/drawing/2014/main" id="{80EB912D-E3F1-4191-0AA1-9E46F7DD1997}"/>
                </a:ext>
              </a:extLst>
            </p:cNvPr>
            <p:cNvSpPr/>
            <p:nvPr/>
          </p:nvSpPr>
          <p:spPr>
            <a:xfrm>
              <a:off x="2685513" y="3914933"/>
              <a:ext cx="241521" cy="24152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Rectangle 46">
              <a:extLst>
                <a:ext uri="{FF2B5EF4-FFF2-40B4-BE49-F238E27FC236}">
                  <a16:creationId xmlns:a16="http://schemas.microsoft.com/office/drawing/2014/main" id="{159DAE45-CE9F-4316-6851-4D26D50C9C1A}"/>
                </a:ext>
              </a:extLst>
            </p:cNvPr>
            <p:cNvSpPr/>
            <p:nvPr/>
          </p:nvSpPr>
          <p:spPr>
            <a:xfrm>
              <a:off x="2055084" y="4934698"/>
              <a:ext cx="241521" cy="24152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24" name="TextBox 23">
            <a:extLst>
              <a:ext uri="{FF2B5EF4-FFF2-40B4-BE49-F238E27FC236}">
                <a16:creationId xmlns:a16="http://schemas.microsoft.com/office/drawing/2014/main" id="{DD865903-B4DD-1CC7-27D6-CCC524E23C8E}"/>
              </a:ext>
            </a:extLst>
          </p:cNvPr>
          <p:cNvSpPr txBox="1"/>
          <p:nvPr/>
        </p:nvSpPr>
        <p:spPr>
          <a:xfrm rot="20092048">
            <a:off x="8859328" y="3443434"/>
            <a:ext cx="2876585"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Calme, paisible</a:t>
            </a:r>
            <a:endParaRPr lang="en-BE"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9267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4C7B347-C956-23D9-C0DC-097A35A13D51}"/>
              </a:ext>
            </a:extLst>
          </p:cNvPr>
          <p:cNvGrpSpPr/>
          <p:nvPr/>
        </p:nvGrpSpPr>
        <p:grpSpPr>
          <a:xfrm>
            <a:off x="856951" y="1865681"/>
            <a:ext cx="9981171" cy="4404100"/>
            <a:chOff x="856951" y="1865681"/>
            <a:chExt cx="9981171" cy="4404100"/>
          </a:xfrm>
        </p:grpSpPr>
        <p:sp>
          <p:nvSpPr>
            <p:cNvPr id="30" name="Parallelogram 29">
              <a:extLst>
                <a:ext uri="{FF2B5EF4-FFF2-40B4-BE49-F238E27FC236}">
                  <a16:creationId xmlns:a16="http://schemas.microsoft.com/office/drawing/2014/main" id="{D7A1F633-D59E-BA27-4CCF-CD53A33AC448}"/>
                </a:ext>
              </a:extLst>
            </p:cNvPr>
            <p:cNvSpPr/>
            <p:nvPr/>
          </p:nvSpPr>
          <p:spPr>
            <a:xfrm rot="5400000" flipH="1">
              <a:off x="8524956" y="3460674"/>
              <a:ext cx="2722544" cy="1903788"/>
            </a:xfrm>
            <a:prstGeom prst="parallelogram">
              <a:avLst>
                <a:gd name="adj" fmla="val 49505"/>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Parallelogram 27">
              <a:extLst>
                <a:ext uri="{FF2B5EF4-FFF2-40B4-BE49-F238E27FC236}">
                  <a16:creationId xmlns:a16="http://schemas.microsoft.com/office/drawing/2014/main" id="{9F27D264-1964-BC94-038A-07A5B8C6457E}"/>
                </a:ext>
              </a:extLst>
            </p:cNvPr>
            <p:cNvSpPr/>
            <p:nvPr/>
          </p:nvSpPr>
          <p:spPr>
            <a:xfrm rot="1819762">
              <a:off x="6942398" y="1865681"/>
              <a:ext cx="3685213" cy="1832568"/>
            </a:xfrm>
            <a:prstGeom prst="parallelogram">
              <a:avLst>
                <a:gd name="adj" fmla="val 65879"/>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9" name="Parallelogram 28">
              <a:extLst>
                <a:ext uri="{FF2B5EF4-FFF2-40B4-BE49-F238E27FC236}">
                  <a16:creationId xmlns:a16="http://schemas.microsoft.com/office/drawing/2014/main" id="{DF5BC2EE-A9EE-F4E0-9597-A408D10A3712}"/>
                </a:ext>
              </a:extLst>
            </p:cNvPr>
            <p:cNvSpPr/>
            <p:nvPr/>
          </p:nvSpPr>
          <p:spPr>
            <a:xfrm rot="16200000">
              <a:off x="6299568" y="3214283"/>
              <a:ext cx="2946749" cy="2082113"/>
            </a:xfrm>
            <a:prstGeom prst="parallelogram">
              <a:avLst>
                <a:gd name="adj" fmla="val 58858"/>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1" name="Parallelogram 30">
              <a:extLst>
                <a:ext uri="{FF2B5EF4-FFF2-40B4-BE49-F238E27FC236}">
                  <a16:creationId xmlns:a16="http://schemas.microsoft.com/office/drawing/2014/main" id="{B285D743-7CC8-DBAE-347B-E30006A02F0A}"/>
                </a:ext>
              </a:extLst>
            </p:cNvPr>
            <p:cNvSpPr/>
            <p:nvPr/>
          </p:nvSpPr>
          <p:spPr>
            <a:xfrm rot="16200000">
              <a:off x="6917665" y="4243677"/>
              <a:ext cx="1389944" cy="627818"/>
            </a:xfrm>
            <a:prstGeom prst="parallelogram">
              <a:avLst>
                <a:gd name="adj" fmla="val 5885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2" name="Freeform: Shape 31">
              <a:extLst>
                <a:ext uri="{FF2B5EF4-FFF2-40B4-BE49-F238E27FC236}">
                  <a16:creationId xmlns:a16="http://schemas.microsoft.com/office/drawing/2014/main" id="{CF45D480-009F-DCE4-0965-C1CF8706A857}"/>
                </a:ext>
              </a:extLst>
            </p:cNvPr>
            <p:cNvSpPr/>
            <p:nvPr/>
          </p:nvSpPr>
          <p:spPr>
            <a:xfrm>
              <a:off x="856951" y="4565560"/>
              <a:ext cx="6362633" cy="704769"/>
            </a:xfrm>
            <a:custGeom>
              <a:avLst/>
              <a:gdLst>
                <a:gd name="connsiteX0" fmla="*/ 6906986 w 6906986"/>
                <a:gd name="connsiteY0" fmla="*/ 396243 h 765065"/>
                <a:gd name="connsiteX1" fmla="*/ 4620986 w 6906986"/>
                <a:gd name="connsiteY1" fmla="*/ 755472 h 765065"/>
                <a:gd name="connsiteX2" fmla="*/ 1828800 w 6906986"/>
                <a:gd name="connsiteY2" fmla="*/ 53343 h 765065"/>
                <a:gd name="connsiteX3" fmla="*/ 0 w 6906986"/>
                <a:gd name="connsiteY3" fmla="*/ 102329 h 765065"/>
              </a:gdLst>
              <a:ahLst/>
              <a:cxnLst>
                <a:cxn ang="0">
                  <a:pos x="connsiteX0" y="connsiteY0"/>
                </a:cxn>
                <a:cxn ang="0">
                  <a:pos x="connsiteX1" y="connsiteY1"/>
                </a:cxn>
                <a:cxn ang="0">
                  <a:pos x="connsiteX2" y="connsiteY2"/>
                </a:cxn>
                <a:cxn ang="0">
                  <a:pos x="connsiteX3" y="connsiteY3"/>
                </a:cxn>
              </a:cxnLst>
              <a:rect l="l" t="t" r="r" b="b"/>
              <a:pathLst>
                <a:path w="6906986" h="765065">
                  <a:moveTo>
                    <a:pt x="6906986" y="396243"/>
                  </a:moveTo>
                  <a:cubicBezTo>
                    <a:pt x="6187168" y="604432"/>
                    <a:pt x="5467350" y="812622"/>
                    <a:pt x="4620986" y="755472"/>
                  </a:cubicBezTo>
                  <a:cubicBezTo>
                    <a:pt x="3774622" y="698322"/>
                    <a:pt x="2598964" y="162200"/>
                    <a:pt x="1828800" y="53343"/>
                  </a:cubicBezTo>
                  <a:cubicBezTo>
                    <a:pt x="1058636" y="-55514"/>
                    <a:pt x="529318" y="23407"/>
                    <a:pt x="0" y="102329"/>
                  </a:cubicBezTo>
                </a:path>
              </a:pathLst>
            </a:custGeom>
            <a:noFill/>
            <a:ln w="762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3" name="Freeform: Shape 32">
              <a:extLst>
                <a:ext uri="{FF2B5EF4-FFF2-40B4-BE49-F238E27FC236}">
                  <a16:creationId xmlns:a16="http://schemas.microsoft.com/office/drawing/2014/main" id="{E780D5A0-5DF7-9540-A0B1-B2D263411622}"/>
                </a:ext>
              </a:extLst>
            </p:cNvPr>
            <p:cNvSpPr/>
            <p:nvPr/>
          </p:nvSpPr>
          <p:spPr>
            <a:xfrm>
              <a:off x="856951" y="5197069"/>
              <a:ext cx="6964301" cy="1072712"/>
            </a:xfrm>
            <a:custGeom>
              <a:avLst/>
              <a:gdLst>
                <a:gd name="connsiteX0" fmla="*/ 7560129 w 7560129"/>
                <a:gd name="connsiteY0" fmla="*/ 0 h 1164488"/>
                <a:gd name="connsiteX1" fmla="*/ 5192486 w 7560129"/>
                <a:gd name="connsiteY1" fmla="*/ 1159329 h 1164488"/>
                <a:gd name="connsiteX2" fmla="*/ 1600200 w 7560129"/>
                <a:gd name="connsiteY2" fmla="*/ 440872 h 1164488"/>
                <a:gd name="connsiteX3" fmla="*/ 0 w 7560129"/>
                <a:gd name="connsiteY3" fmla="*/ 816429 h 1164488"/>
              </a:gdLst>
              <a:ahLst/>
              <a:cxnLst>
                <a:cxn ang="0">
                  <a:pos x="connsiteX0" y="connsiteY0"/>
                </a:cxn>
                <a:cxn ang="0">
                  <a:pos x="connsiteX1" y="connsiteY1"/>
                </a:cxn>
                <a:cxn ang="0">
                  <a:pos x="connsiteX2" y="connsiteY2"/>
                </a:cxn>
                <a:cxn ang="0">
                  <a:pos x="connsiteX3" y="connsiteY3"/>
                </a:cxn>
              </a:cxnLst>
              <a:rect l="l" t="t" r="r" b="b"/>
              <a:pathLst>
                <a:path w="7560129" h="1164488">
                  <a:moveTo>
                    <a:pt x="7560129" y="0"/>
                  </a:moveTo>
                  <a:cubicBezTo>
                    <a:pt x="6872968" y="542925"/>
                    <a:pt x="6185808" y="1085850"/>
                    <a:pt x="5192486" y="1159329"/>
                  </a:cubicBezTo>
                  <a:cubicBezTo>
                    <a:pt x="4199164" y="1232808"/>
                    <a:pt x="2465614" y="498022"/>
                    <a:pt x="1600200" y="440872"/>
                  </a:cubicBezTo>
                  <a:cubicBezTo>
                    <a:pt x="734786" y="383722"/>
                    <a:pt x="367393" y="600075"/>
                    <a:pt x="0" y="816429"/>
                  </a:cubicBezTo>
                </a:path>
              </a:pathLst>
            </a:custGeom>
            <a:noFill/>
            <a:ln w="762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34" name="Straight Connector 33">
              <a:extLst>
                <a:ext uri="{FF2B5EF4-FFF2-40B4-BE49-F238E27FC236}">
                  <a16:creationId xmlns:a16="http://schemas.microsoft.com/office/drawing/2014/main" id="{8EF10644-B9AF-0A82-244D-0FD9C930C326}"/>
                </a:ext>
              </a:extLst>
            </p:cNvPr>
            <p:cNvCxnSpPr/>
            <p:nvPr/>
          </p:nvCxnSpPr>
          <p:spPr>
            <a:xfrm flipV="1">
              <a:off x="2782286" y="3994238"/>
              <a:ext cx="0" cy="836660"/>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06E0074-EEF3-0ECC-266D-E4FFE780A311}"/>
                </a:ext>
              </a:extLst>
            </p:cNvPr>
            <p:cNvCxnSpPr/>
            <p:nvPr/>
          </p:nvCxnSpPr>
          <p:spPr>
            <a:xfrm flipV="1">
              <a:off x="2180619" y="5008880"/>
              <a:ext cx="0" cy="836660"/>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7E474B5-CA08-ED99-421C-FC91779835B8}"/>
                </a:ext>
              </a:extLst>
            </p:cNvPr>
            <p:cNvCxnSpPr>
              <a:cxnSpLocks/>
            </p:cNvCxnSpPr>
            <p:nvPr/>
          </p:nvCxnSpPr>
          <p:spPr>
            <a:xfrm flipH="1" flipV="1">
              <a:off x="1773646" y="3530404"/>
              <a:ext cx="1008640" cy="524692"/>
            </a:xfrm>
            <a:prstGeom prst="line">
              <a:avLst/>
            </a:prstGeom>
            <a:ln w="762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9C08E3D-7FF8-B4F9-96E0-6346CF1C7D12}"/>
                </a:ext>
              </a:extLst>
            </p:cNvPr>
            <p:cNvSpPr/>
            <p:nvPr/>
          </p:nvSpPr>
          <p:spPr>
            <a:xfrm>
              <a:off x="2661526" y="4618670"/>
              <a:ext cx="241521" cy="24152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8" name="Rectangle 37">
              <a:extLst>
                <a:ext uri="{FF2B5EF4-FFF2-40B4-BE49-F238E27FC236}">
                  <a16:creationId xmlns:a16="http://schemas.microsoft.com/office/drawing/2014/main" id="{80ABFC09-E1B3-17F2-A875-D976379B8B47}"/>
                </a:ext>
              </a:extLst>
            </p:cNvPr>
            <p:cNvSpPr/>
            <p:nvPr/>
          </p:nvSpPr>
          <p:spPr>
            <a:xfrm>
              <a:off x="2059316" y="5657321"/>
              <a:ext cx="241521" cy="24152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Rectangle 38">
              <a:extLst>
                <a:ext uri="{FF2B5EF4-FFF2-40B4-BE49-F238E27FC236}">
                  <a16:creationId xmlns:a16="http://schemas.microsoft.com/office/drawing/2014/main" id="{F53BC3B6-6E73-644D-7E71-2BD14575AF95}"/>
                </a:ext>
              </a:extLst>
            </p:cNvPr>
            <p:cNvSpPr/>
            <p:nvPr/>
          </p:nvSpPr>
          <p:spPr>
            <a:xfrm>
              <a:off x="2685513" y="3914933"/>
              <a:ext cx="241521" cy="24152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0" name="Rectangle 39">
              <a:extLst>
                <a:ext uri="{FF2B5EF4-FFF2-40B4-BE49-F238E27FC236}">
                  <a16:creationId xmlns:a16="http://schemas.microsoft.com/office/drawing/2014/main" id="{688A95E0-CAE0-1859-29B1-B292B08D02EB}"/>
                </a:ext>
              </a:extLst>
            </p:cNvPr>
            <p:cNvSpPr/>
            <p:nvPr/>
          </p:nvSpPr>
          <p:spPr>
            <a:xfrm>
              <a:off x="2055084" y="4934698"/>
              <a:ext cx="241521" cy="24152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a:xfrm>
            <a:off x="808641" y="106148"/>
            <a:ext cx="10248861" cy="868968"/>
          </a:xfrm>
        </p:spPr>
        <p:txBody>
          <a:bodyPr>
            <a:normAutofit/>
          </a:bodyPr>
          <a:lstStyle/>
          <a:p>
            <a:r>
              <a:rPr lang="en-US" dirty="0"/>
              <a:t>Identifier le bon </a:t>
            </a:r>
            <a:r>
              <a:rPr lang="en-US" i="1" dirty="0"/>
              <a:t>espace </a:t>
            </a:r>
            <a:r>
              <a:rPr lang="en-US" dirty="0"/>
              <a:t>pour se rencontrer</a:t>
            </a:r>
            <a:endParaRPr lang="en-CA" dirty="0"/>
          </a:p>
        </p:txBody>
      </p:sp>
      <p:grpSp>
        <p:nvGrpSpPr>
          <p:cNvPr id="41" name="Group 40">
            <a:extLst>
              <a:ext uri="{FF2B5EF4-FFF2-40B4-BE49-F238E27FC236}">
                <a16:creationId xmlns:a16="http://schemas.microsoft.com/office/drawing/2014/main" id="{8EBE3E40-98CE-2208-49D8-C1A97A8BF5C5}"/>
              </a:ext>
            </a:extLst>
          </p:cNvPr>
          <p:cNvGrpSpPr/>
          <p:nvPr/>
        </p:nvGrpSpPr>
        <p:grpSpPr>
          <a:xfrm>
            <a:off x="682399" y="1590928"/>
            <a:ext cx="10927214" cy="4235065"/>
            <a:chOff x="467664" y="1590928"/>
            <a:chExt cx="11141949" cy="4235065"/>
          </a:xfrm>
        </p:grpSpPr>
        <p:sp>
          <p:nvSpPr>
            <p:cNvPr id="11" name="TextBox 10">
              <a:extLst>
                <a:ext uri="{FF2B5EF4-FFF2-40B4-BE49-F238E27FC236}">
                  <a16:creationId xmlns:a16="http://schemas.microsoft.com/office/drawing/2014/main" id="{8F68153E-BEA1-CA3C-8106-E521F77F3CE3}"/>
                </a:ext>
              </a:extLst>
            </p:cNvPr>
            <p:cNvSpPr txBox="1"/>
            <p:nvPr/>
          </p:nvSpPr>
          <p:spPr>
            <a:xfrm>
              <a:off x="467665" y="1590928"/>
              <a:ext cx="3345469" cy="1754326"/>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SÛR</a:t>
              </a:r>
            </a:p>
            <a:p>
              <a:r>
                <a:rPr lang="en-GB" dirty="0">
                  <a:latin typeface="Arial" panose="020B0604020202020204" pitchFamily="34" charset="0"/>
                  <a:cs typeface="Arial" panose="020B0604020202020204" pitchFamily="34" charset="0"/>
                </a:rPr>
                <a:t>Est-il sûr pour l'enfant que je me rende à son domicile ? Est-il sûr pour l'enfant de se rencontrer dans un autre lieu en dehors de son domicile ?</a:t>
              </a:r>
              <a:endParaRPr lang="en-BE"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352D5C06-5FA7-F7AA-E988-BF39370C1850}"/>
                </a:ext>
              </a:extLst>
            </p:cNvPr>
            <p:cNvSpPr txBox="1"/>
            <p:nvPr/>
          </p:nvSpPr>
          <p:spPr>
            <a:xfrm>
              <a:off x="4367551" y="1590928"/>
              <a:ext cx="3345469" cy="1477328"/>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PRIVÉ</a:t>
              </a:r>
            </a:p>
            <a:p>
              <a:r>
                <a:rPr lang="en-GB" dirty="0" err="1">
                  <a:latin typeface="Arial" panose="020B0604020202020204" pitchFamily="34" charset="0"/>
                  <a:cs typeface="Arial" panose="020B0604020202020204" pitchFamily="34" charset="0"/>
                </a:rPr>
                <a:t>L'espace</a:t>
              </a:r>
              <a:r>
                <a:rPr lang="en-GB" dirty="0">
                  <a:latin typeface="Arial" panose="020B0604020202020204" pitchFamily="34" charset="0"/>
                  <a:cs typeface="Arial" panose="020B0604020202020204" pitchFamily="34" charset="0"/>
                </a:rPr>
                <a:t> est-il privé ou quelqu'un peut-il entendre votre conversation avec l'enfant ? </a:t>
              </a:r>
              <a:endParaRPr lang="en-BE"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D8053932-2199-0B20-0612-88A64919B6CF}"/>
                </a:ext>
              </a:extLst>
            </p:cNvPr>
            <p:cNvSpPr txBox="1"/>
            <p:nvPr/>
          </p:nvSpPr>
          <p:spPr>
            <a:xfrm>
              <a:off x="8264144" y="1590928"/>
              <a:ext cx="3345469" cy="1477328"/>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CALME</a:t>
              </a:r>
            </a:p>
            <a:p>
              <a:r>
                <a:rPr lang="en-GB" dirty="0">
                  <a:latin typeface="Arial" panose="020B0604020202020204" pitchFamily="34" charset="0"/>
                  <a:cs typeface="Arial" panose="020B0604020202020204" pitchFamily="34" charset="0"/>
                </a:rPr>
                <a:t>L'espace est-il calme et paisible pour vous permettre d'avoir une conversation calme avec l'enfant ?</a:t>
              </a:r>
              <a:endParaRPr lang="en-BE" dirty="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879E9B11-ED23-01E5-18BF-57151BD11BB2}"/>
                </a:ext>
              </a:extLst>
            </p:cNvPr>
            <p:cNvSpPr txBox="1"/>
            <p:nvPr/>
          </p:nvSpPr>
          <p:spPr>
            <a:xfrm>
              <a:off x="467664" y="3794668"/>
              <a:ext cx="3345469" cy="2031325"/>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ACCESSIBLE</a:t>
              </a:r>
            </a:p>
            <a:p>
              <a:r>
                <a:rPr lang="en-GB" dirty="0">
                  <a:latin typeface="Arial" panose="020B0604020202020204" pitchFamily="34" charset="0"/>
                  <a:cs typeface="Arial" panose="020B0604020202020204" pitchFamily="34" charset="0"/>
                </a:rPr>
                <a:t>L'enfant et son parent ou la personne qui s'occupe de lui peuvent-ils accéder à cet espace ? N'est-il pas trop loin ou trop cher de s'y rendre ?  Doivent-ils passer un poste de contrôle ?</a:t>
              </a:r>
              <a:endParaRPr lang="en-BE"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8C85235C-A970-6D5C-9076-4E0BE3D736F8}"/>
                </a:ext>
              </a:extLst>
            </p:cNvPr>
            <p:cNvSpPr txBox="1"/>
            <p:nvPr/>
          </p:nvSpPr>
          <p:spPr>
            <a:xfrm>
              <a:off x="4367551" y="3719741"/>
              <a:ext cx="3345469" cy="1754326"/>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ADAPTÉ AUX ENFANTS ET CONFORTABLE</a:t>
              </a:r>
            </a:p>
            <a:p>
              <a:r>
                <a:rPr lang="en-GB" dirty="0">
                  <a:latin typeface="Arial" panose="020B0604020202020204" pitchFamily="34" charset="0"/>
                  <a:cs typeface="Arial" panose="020B0604020202020204" pitchFamily="34" charset="0"/>
                </a:rPr>
                <a:t>Dispose-t-il des installations nécessaires pour qu'un enfant se sente à l'aise ? Un jeune enfant peut-il jouer dans cet espace ?  </a:t>
              </a:r>
              <a:endParaRPr lang="en-BE"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0C558E65-2D5F-72A7-062C-13F44A243199}"/>
                </a:ext>
              </a:extLst>
            </p:cNvPr>
            <p:cNvSpPr txBox="1"/>
            <p:nvPr/>
          </p:nvSpPr>
          <p:spPr>
            <a:xfrm>
              <a:off x="8264144" y="3719741"/>
              <a:ext cx="3345469" cy="1754326"/>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INCLUSIF</a:t>
              </a:r>
            </a:p>
            <a:p>
              <a:r>
                <a:rPr lang="en-GB" dirty="0">
                  <a:latin typeface="Arial" panose="020B0604020202020204" pitchFamily="34" charset="0"/>
                  <a:cs typeface="Arial" panose="020B0604020202020204" pitchFamily="34" charset="0"/>
                </a:rPr>
                <a:t>Existe-t-il des obstacles spécifiques susceptibles d'exclure les </a:t>
              </a:r>
              <a:r>
                <a:rPr lang="fr-FR" dirty="0">
                  <a:latin typeface="Arial" panose="020B0604020202020204" pitchFamily="34" charset="0"/>
                  <a:cs typeface="Arial" panose="020B0604020202020204" pitchFamily="34" charset="0"/>
                </a:rPr>
                <a:t>enfants en situation de handicap</a:t>
              </a:r>
              <a:r>
                <a:rPr lang="en-GB" dirty="0">
                  <a:latin typeface="Arial" panose="020B0604020202020204" pitchFamily="34" charset="0"/>
                  <a:cs typeface="Arial" panose="020B0604020202020204" pitchFamily="34" charset="0"/>
                </a:rPr>
                <a:t> qui doivent être abordés ? </a:t>
              </a:r>
              <a:endParaRPr lang="en-BE"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7282211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38353-F442-C5FF-D3B9-5FA7ABBD6CF0}"/>
              </a:ext>
            </a:extLst>
          </p:cNvPr>
          <p:cNvSpPr>
            <a:spLocks noGrp="1"/>
          </p:cNvSpPr>
          <p:nvPr>
            <p:ph type="title"/>
          </p:nvPr>
        </p:nvSpPr>
        <p:spPr/>
        <p:txBody>
          <a:bodyPr>
            <a:normAutofit/>
          </a:bodyPr>
          <a:lstStyle/>
          <a:p>
            <a:r>
              <a:rPr lang="en-GB" dirty="0"/>
              <a:t>Déterminer </a:t>
            </a:r>
            <a:r>
              <a:rPr lang="en-GB" i="1" dirty="0"/>
              <a:t>qui </a:t>
            </a:r>
            <a:r>
              <a:rPr lang="en-GB" dirty="0"/>
              <a:t>doit être présent</a:t>
            </a:r>
            <a:endParaRPr lang="en-BE" dirty="0"/>
          </a:p>
        </p:txBody>
      </p:sp>
      <p:grpSp>
        <p:nvGrpSpPr>
          <p:cNvPr id="19" name="Group 18">
            <a:extLst>
              <a:ext uri="{FF2B5EF4-FFF2-40B4-BE49-F238E27FC236}">
                <a16:creationId xmlns:a16="http://schemas.microsoft.com/office/drawing/2014/main" id="{FF153979-A7FE-D36A-9484-F3FF67D3DFC1}"/>
              </a:ext>
            </a:extLst>
          </p:cNvPr>
          <p:cNvGrpSpPr/>
          <p:nvPr/>
        </p:nvGrpSpPr>
        <p:grpSpPr>
          <a:xfrm>
            <a:off x="10228983" y="337468"/>
            <a:ext cx="1587872" cy="1368854"/>
            <a:chOff x="10228983" y="337468"/>
            <a:chExt cx="1587872" cy="1368854"/>
          </a:xfrm>
        </p:grpSpPr>
        <p:sp>
          <p:nvSpPr>
            <p:cNvPr id="20" name="Hexagon 19">
              <a:extLst>
                <a:ext uri="{FF2B5EF4-FFF2-40B4-BE49-F238E27FC236}">
                  <a16:creationId xmlns:a16="http://schemas.microsoft.com/office/drawing/2014/main" id="{DA262F95-5331-A2FA-1CF1-18DF34B5239C}"/>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1" name="Group 20">
              <a:extLst>
                <a:ext uri="{FF2B5EF4-FFF2-40B4-BE49-F238E27FC236}">
                  <a16:creationId xmlns:a16="http://schemas.microsoft.com/office/drawing/2014/main" id="{681DD423-4040-C885-3F91-C8F07246ED76}"/>
                </a:ext>
              </a:extLst>
            </p:cNvPr>
            <p:cNvGrpSpPr/>
            <p:nvPr/>
          </p:nvGrpSpPr>
          <p:grpSpPr>
            <a:xfrm>
              <a:off x="10621771" y="762700"/>
              <a:ext cx="562136" cy="634675"/>
              <a:chOff x="760175" y="830142"/>
              <a:chExt cx="867619" cy="979579"/>
            </a:xfrm>
          </p:grpSpPr>
          <p:sp>
            <p:nvSpPr>
              <p:cNvPr id="25" name="Rectangle 24">
                <a:extLst>
                  <a:ext uri="{FF2B5EF4-FFF2-40B4-BE49-F238E27FC236}">
                    <a16:creationId xmlns:a16="http://schemas.microsoft.com/office/drawing/2014/main" id="{F3470646-17E3-2A06-02FE-CF5F06687C3D}"/>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44</a:t>
                </a:r>
              </a:p>
            </p:txBody>
          </p:sp>
          <p:sp>
            <p:nvSpPr>
              <p:cNvPr id="26" name="Rectangle 25">
                <a:extLst>
                  <a:ext uri="{FF2B5EF4-FFF2-40B4-BE49-F238E27FC236}">
                    <a16:creationId xmlns:a16="http://schemas.microsoft.com/office/drawing/2014/main" id="{6247AAC7-86C7-61EB-6780-9512631BD4D6}"/>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2" name="Group 21">
              <a:extLst>
                <a:ext uri="{FF2B5EF4-FFF2-40B4-BE49-F238E27FC236}">
                  <a16:creationId xmlns:a16="http://schemas.microsoft.com/office/drawing/2014/main" id="{CEB3BC71-627B-DFE1-E95D-8EF183A5CF60}"/>
                </a:ext>
              </a:extLst>
            </p:cNvPr>
            <p:cNvGrpSpPr/>
            <p:nvPr/>
          </p:nvGrpSpPr>
          <p:grpSpPr>
            <a:xfrm>
              <a:off x="11325415" y="762701"/>
              <a:ext cx="182192" cy="634674"/>
              <a:chOff x="2121762" y="2323619"/>
              <a:chExt cx="200378" cy="825210"/>
            </a:xfrm>
          </p:grpSpPr>
          <p:sp>
            <p:nvSpPr>
              <p:cNvPr id="23" name="Isosceles Triangle 22">
                <a:extLst>
                  <a:ext uri="{FF2B5EF4-FFF2-40B4-BE49-F238E27FC236}">
                    <a16:creationId xmlns:a16="http://schemas.microsoft.com/office/drawing/2014/main" id="{55F09B39-AADB-F42B-E0EC-D5E8577BE404}"/>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ectangle 23">
                <a:extLst>
                  <a:ext uri="{FF2B5EF4-FFF2-40B4-BE49-F238E27FC236}">
                    <a16:creationId xmlns:a16="http://schemas.microsoft.com/office/drawing/2014/main" id="{9A9930EF-826E-B920-B392-5EBE49B3DB9B}"/>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27" name="Rectangle 26">
            <a:extLst>
              <a:ext uri="{FF2B5EF4-FFF2-40B4-BE49-F238E27FC236}">
                <a16:creationId xmlns:a16="http://schemas.microsoft.com/office/drawing/2014/main" id="{0C27DBF7-E89C-9D7A-0D7E-3AF9DDBF57D1}"/>
              </a:ext>
            </a:extLst>
          </p:cNvPr>
          <p:cNvSpPr/>
          <p:nvPr/>
        </p:nvSpPr>
        <p:spPr>
          <a:xfrm>
            <a:off x="1143000" y="3020250"/>
            <a:ext cx="2057602" cy="1541047"/>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chemeClr val="tx1"/>
                </a:solidFill>
                <a:latin typeface="Arial" panose="020B0604020202020204" pitchFamily="34" charset="0"/>
                <a:cs typeface="Arial" panose="020B0604020202020204" pitchFamily="34" charset="0"/>
              </a:rPr>
              <a:t>Parent ou soignant ?</a:t>
            </a:r>
            <a:endParaRPr lang="en-US" sz="2400" dirty="0">
              <a:solidFill>
                <a:schemeClr val="tx1"/>
              </a:solidFill>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E3772B8C-A680-1D03-360D-403588167B16}"/>
              </a:ext>
            </a:extLst>
          </p:cNvPr>
          <p:cNvSpPr/>
          <p:nvPr/>
        </p:nvSpPr>
        <p:spPr>
          <a:xfrm>
            <a:off x="4785260" y="2096472"/>
            <a:ext cx="2057602" cy="1541047"/>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chemeClr val="tx1"/>
                </a:solidFill>
                <a:latin typeface="Arial" panose="020B0604020202020204" pitchFamily="34" charset="0"/>
                <a:cs typeface="Arial" panose="020B0604020202020204" pitchFamily="34" charset="0"/>
              </a:rPr>
              <a:t>Autre adulte de confiance ?</a:t>
            </a:r>
            <a:endParaRPr lang="en-US" sz="2400" dirty="0">
              <a:solidFill>
                <a:schemeClr val="tx1"/>
              </a:solidFill>
              <a:latin typeface="Arial" panose="020B0604020202020204" pitchFamily="34" charset="0"/>
              <a:cs typeface="Arial" panose="020B0604020202020204" pitchFamily="34" charset="0"/>
            </a:endParaRPr>
          </a:p>
        </p:txBody>
      </p:sp>
      <p:sp>
        <p:nvSpPr>
          <p:cNvPr id="29" name="Rectangle 28">
            <a:extLst>
              <a:ext uri="{FF2B5EF4-FFF2-40B4-BE49-F238E27FC236}">
                <a16:creationId xmlns:a16="http://schemas.microsoft.com/office/drawing/2014/main" id="{94BF12C5-C445-6157-BDBE-5D1ECF243D84}"/>
              </a:ext>
            </a:extLst>
          </p:cNvPr>
          <p:cNvSpPr/>
          <p:nvPr/>
        </p:nvSpPr>
        <p:spPr>
          <a:xfrm>
            <a:off x="4785260" y="4039784"/>
            <a:ext cx="2057602" cy="1541047"/>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panose="020B0604020202020204" pitchFamily="34" charset="0"/>
                <a:cs typeface="Arial" panose="020B0604020202020204" pitchFamily="34" charset="0"/>
              </a:rPr>
              <a:t>Conversation individuelle</a:t>
            </a:r>
          </a:p>
        </p:txBody>
      </p:sp>
      <p:sp>
        <p:nvSpPr>
          <p:cNvPr id="30" name="Rectangle 29">
            <a:extLst>
              <a:ext uri="{FF2B5EF4-FFF2-40B4-BE49-F238E27FC236}">
                <a16:creationId xmlns:a16="http://schemas.microsoft.com/office/drawing/2014/main" id="{AA894C1A-5A26-1688-A79E-A24FF49EA56D}"/>
              </a:ext>
            </a:extLst>
          </p:cNvPr>
          <p:cNvSpPr/>
          <p:nvPr/>
        </p:nvSpPr>
        <p:spPr>
          <a:xfrm>
            <a:off x="8094585" y="2096472"/>
            <a:ext cx="2057602" cy="1541047"/>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err="1">
                <a:solidFill>
                  <a:schemeClr val="tx1"/>
                </a:solidFill>
                <a:latin typeface="Arial" panose="020B0604020202020204" pitchFamily="34" charset="0"/>
                <a:cs typeface="Arial" panose="020B0604020202020204" pitchFamily="34" charset="0"/>
              </a:rPr>
              <a:t>Superviseur</a:t>
            </a:r>
            <a:r>
              <a:rPr lang="en-CA" sz="2400" dirty="0">
                <a:solidFill>
                  <a:schemeClr val="tx1"/>
                </a:solidFill>
                <a:latin typeface="Arial" panose="020B0604020202020204" pitchFamily="34" charset="0"/>
                <a:cs typeface="Arial" panose="020B0604020202020204" pitchFamily="34" charset="0"/>
              </a:rPr>
              <a:t> de la GC</a:t>
            </a:r>
            <a:endParaRPr lang="en-US" sz="2400" dirty="0">
              <a:solidFill>
                <a:schemeClr val="tx1"/>
              </a:solidFill>
              <a:latin typeface="Arial" panose="020B0604020202020204" pitchFamily="34" charset="0"/>
              <a:cs typeface="Arial" panose="020B0604020202020204" pitchFamily="34" charset="0"/>
            </a:endParaRPr>
          </a:p>
        </p:txBody>
      </p:sp>
      <p:cxnSp>
        <p:nvCxnSpPr>
          <p:cNvPr id="34" name="Connector: Elbow 33">
            <a:extLst>
              <a:ext uri="{FF2B5EF4-FFF2-40B4-BE49-F238E27FC236}">
                <a16:creationId xmlns:a16="http://schemas.microsoft.com/office/drawing/2014/main" id="{E7497D56-84E1-C046-AC1D-9376FF844E47}"/>
              </a:ext>
            </a:extLst>
          </p:cNvPr>
          <p:cNvCxnSpPr>
            <a:cxnSpLocks/>
            <a:stCxn id="27" idx="3"/>
            <a:endCxn id="28" idx="1"/>
          </p:cNvCxnSpPr>
          <p:nvPr/>
        </p:nvCxnSpPr>
        <p:spPr>
          <a:xfrm flipV="1">
            <a:off x="3200602" y="2866996"/>
            <a:ext cx="1584658" cy="923778"/>
          </a:xfrm>
          <a:prstGeom prst="bentConnector3">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F22BCD26-62CF-4F3B-7658-E6AC92199377}"/>
              </a:ext>
            </a:extLst>
          </p:cNvPr>
          <p:cNvCxnSpPr>
            <a:cxnSpLocks/>
            <a:stCxn id="27" idx="3"/>
            <a:endCxn id="29" idx="1"/>
          </p:cNvCxnSpPr>
          <p:nvPr/>
        </p:nvCxnSpPr>
        <p:spPr>
          <a:xfrm>
            <a:off x="3200602" y="3790774"/>
            <a:ext cx="1584658" cy="1019534"/>
          </a:xfrm>
          <a:prstGeom prst="bentConnector3">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29F2A948-0F29-9A3D-89C3-285A67FC39E5}"/>
              </a:ext>
            </a:extLst>
          </p:cNvPr>
          <p:cNvSpPr txBox="1"/>
          <p:nvPr/>
        </p:nvSpPr>
        <p:spPr>
          <a:xfrm>
            <a:off x="3291891" y="3361281"/>
            <a:ext cx="701040" cy="369332"/>
          </a:xfrm>
          <a:prstGeom prst="rect">
            <a:avLst/>
          </a:prstGeom>
          <a:noFill/>
        </p:spPr>
        <p:txBody>
          <a:bodyPr wrap="square">
            <a:spAutoFit/>
          </a:bodyPr>
          <a:lstStyle/>
          <a:p>
            <a:r>
              <a:rPr lang="en-CA" sz="1800" b="1" dirty="0">
                <a:solidFill>
                  <a:schemeClr val="accent3">
                    <a:lumMod val="75000"/>
                  </a:schemeClr>
                </a:solidFill>
                <a:latin typeface="Arial" panose="020B0604020202020204" pitchFamily="34" charset="0"/>
                <a:cs typeface="Arial" panose="020B0604020202020204" pitchFamily="34" charset="0"/>
              </a:rPr>
              <a:t>NON</a:t>
            </a:r>
            <a:endParaRPr lang="en-US" b="1" dirty="0">
              <a:solidFill>
                <a:schemeClr val="accent3">
                  <a:lumMod val="75000"/>
                </a:schemeClr>
              </a:solidFill>
            </a:endParaRPr>
          </a:p>
        </p:txBody>
      </p:sp>
      <p:cxnSp>
        <p:nvCxnSpPr>
          <p:cNvPr id="46" name="Straight Arrow Connector 45">
            <a:extLst>
              <a:ext uri="{FF2B5EF4-FFF2-40B4-BE49-F238E27FC236}">
                <a16:creationId xmlns:a16="http://schemas.microsoft.com/office/drawing/2014/main" id="{A8129FE9-20AD-8980-7780-CA0602558E06}"/>
              </a:ext>
            </a:extLst>
          </p:cNvPr>
          <p:cNvCxnSpPr>
            <a:stCxn id="28" idx="3"/>
            <a:endCxn id="30" idx="1"/>
          </p:cNvCxnSpPr>
          <p:nvPr/>
        </p:nvCxnSpPr>
        <p:spPr>
          <a:xfrm>
            <a:off x="6842862" y="2866996"/>
            <a:ext cx="1251723" cy="0"/>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204AFDDF-80CE-7AF4-0B30-473F6F5EA216}"/>
              </a:ext>
            </a:extLst>
          </p:cNvPr>
          <p:cNvSpPr txBox="1"/>
          <p:nvPr/>
        </p:nvSpPr>
        <p:spPr>
          <a:xfrm>
            <a:off x="7170623" y="2497663"/>
            <a:ext cx="701040" cy="369332"/>
          </a:xfrm>
          <a:prstGeom prst="rect">
            <a:avLst/>
          </a:prstGeom>
          <a:noFill/>
        </p:spPr>
        <p:txBody>
          <a:bodyPr wrap="square">
            <a:spAutoFit/>
          </a:bodyPr>
          <a:lstStyle/>
          <a:p>
            <a:r>
              <a:rPr lang="en-CA" sz="1800" b="1" dirty="0">
                <a:solidFill>
                  <a:schemeClr val="accent3">
                    <a:lumMod val="75000"/>
                  </a:schemeClr>
                </a:solidFill>
                <a:latin typeface="Arial" panose="020B0604020202020204" pitchFamily="34" charset="0"/>
                <a:cs typeface="Arial" panose="020B0604020202020204" pitchFamily="34" charset="0"/>
              </a:rPr>
              <a:t>NON</a:t>
            </a:r>
            <a:endParaRPr lang="en-US" b="1" dirty="0">
              <a:solidFill>
                <a:schemeClr val="accent3">
                  <a:lumMod val="75000"/>
                </a:schemeClr>
              </a:solidFill>
            </a:endParaRPr>
          </a:p>
        </p:txBody>
      </p:sp>
    </p:spTree>
    <p:extLst>
      <p:ext uri="{BB962C8B-B14F-4D97-AF65-F5344CB8AC3E}">
        <p14:creationId xmlns:p14="http://schemas.microsoft.com/office/powerpoint/2010/main" val="1436118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itle 72">
            <a:extLst>
              <a:ext uri="{FF2B5EF4-FFF2-40B4-BE49-F238E27FC236}">
                <a16:creationId xmlns:a16="http://schemas.microsoft.com/office/drawing/2014/main" id="{AFD9B66F-59C4-13ED-24FB-A82D805D3EA6}"/>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4149515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0E82A-585F-921C-4B7D-D40BD809BD8E}"/>
              </a:ext>
            </a:extLst>
          </p:cNvPr>
          <p:cNvSpPr>
            <a:spLocks noGrp="1"/>
          </p:cNvSpPr>
          <p:nvPr>
            <p:ph type="title"/>
          </p:nvPr>
        </p:nvSpPr>
        <p:spPr/>
        <p:txBody>
          <a:bodyPr>
            <a:normAutofit/>
          </a:bodyPr>
          <a:lstStyle/>
          <a:p>
            <a:r>
              <a:rPr lang="en-GB" dirty="0"/>
              <a:t>Identifier </a:t>
            </a:r>
            <a:r>
              <a:rPr lang="en-GB" i="1" dirty="0"/>
              <a:t>quoi et comment documenter l'</a:t>
            </a:r>
            <a:r>
              <a:rPr lang="en-GB" dirty="0"/>
              <a:t>information</a:t>
            </a:r>
            <a:endParaRPr lang="en-BE" dirty="0"/>
          </a:p>
        </p:txBody>
      </p:sp>
      <p:sp>
        <p:nvSpPr>
          <p:cNvPr id="18" name="TextBox 17">
            <a:extLst>
              <a:ext uri="{FF2B5EF4-FFF2-40B4-BE49-F238E27FC236}">
                <a16:creationId xmlns:a16="http://schemas.microsoft.com/office/drawing/2014/main" id="{34B7B0C8-C7D6-C28A-6A10-E7A286AB5291}"/>
              </a:ext>
            </a:extLst>
          </p:cNvPr>
          <p:cNvSpPr txBox="1"/>
          <p:nvPr/>
        </p:nvSpPr>
        <p:spPr>
          <a:xfrm>
            <a:off x="1292614" y="1677665"/>
            <a:ext cx="3478576" cy="1569660"/>
          </a:xfrm>
          <a:prstGeom prst="rect">
            <a:avLst/>
          </a:prstGeom>
          <a:noFill/>
        </p:spPr>
        <p:txBody>
          <a:bodyPr wrap="square">
            <a:spAutoFit/>
          </a:bodyPr>
          <a:lstStyle/>
          <a:p>
            <a:pPr algn="ctr"/>
            <a:r>
              <a:rPr lang="en-GB" sz="2400" dirty="0">
                <a:solidFill>
                  <a:schemeClr val="tx1"/>
                </a:solidFill>
                <a:latin typeface="Arial" panose="020B0604020202020204" pitchFamily="34" charset="0"/>
                <a:cs typeface="Arial" panose="020B0604020202020204" pitchFamily="34" charset="0"/>
              </a:rPr>
              <a:t>Les informations recueillies au cours de la réunion peuvent être personnelles et sensibles.</a:t>
            </a:r>
            <a:endParaRPr lang="en-BE" sz="2400" dirty="0">
              <a:solidFill>
                <a:schemeClr val="tx1"/>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4900ACC2-4DDA-779A-0736-8CBCE6CA2C96}"/>
              </a:ext>
            </a:extLst>
          </p:cNvPr>
          <p:cNvSpPr txBox="1"/>
          <p:nvPr/>
        </p:nvSpPr>
        <p:spPr>
          <a:xfrm>
            <a:off x="6345495" y="1677665"/>
            <a:ext cx="4553893" cy="1569660"/>
          </a:xfrm>
          <a:prstGeom prst="rect">
            <a:avLst/>
          </a:prstGeom>
          <a:noFill/>
        </p:spPr>
        <p:txBody>
          <a:bodyPr wrap="square">
            <a:spAutoFit/>
          </a:bodyPr>
          <a:lstStyle/>
          <a:p>
            <a:pPr algn="ctr"/>
            <a:r>
              <a:rPr lang="en-GB" sz="2400" dirty="0">
                <a:solidFill>
                  <a:schemeClr val="tx1"/>
                </a:solidFill>
                <a:latin typeface="Arial" panose="020B0604020202020204" pitchFamily="34" charset="0"/>
                <a:cs typeface="Arial" panose="020B0604020202020204" pitchFamily="34" charset="0"/>
              </a:rPr>
              <a:t>Les informations objectives doivent être collectées et documentées avec </a:t>
            </a:r>
            <a:r>
              <a:rPr lang="en-GB" sz="2400" b="1" dirty="0">
                <a:solidFill>
                  <a:schemeClr val="tx1"/>
                </a:solidFill>
                <a:latin typeface="Arial" panose="020B0604020202020204" pitchFamily="34" charset="0"/>
                <a:cs typeface="Arial" panose="020B0604020202020204" pitchFamily="34" charset="0"/>
              </a:rPr>
              <a:t>soin et respect, d'une manière sûre et centrée sur l'enfant.</a:t>
            </a:r>
            <a:endParaRPr lang="en-BE" sz="2400" b="1" dirty="0">
              <a:solidFill>
                <a:schemeClr val="tx1"/>
              </a:solidFill>
              <a:latin typeface="Arial" panose="020B0604020202020204" pitchFamily="34" charset="0"/>
              <a:cs typeface="Arial" panose="020B0604020202020204" pitchFamily="34" charset="0"/>
            </a:endParaRPr>
          </a:p>
        </p:txBody>
      </p:sp>
      <p:grpSp>
        <p:nvGrpSpPr>
          <p:cNvPr id="22" name="Google Shape;314;p4">
            <a:extLst>
              <a:ext uri="{FF2B5EF4-FFF2-40B4-BE49-F238E27FC236}">
                <a16:creationId xmlns:a16="http://schemas.microsoft.com/office/drawing/2014/main" id="{489B1F21-411E-8385-BBCA-0BC7ED94B338}"/>
              </a:ext>
            </a:extLst>
          </p:cNvPr>
          <p:cNvGrpSpPr/>
          <p:nvPr/>
        </p:nvGrpSpPr>
        <p:grpSpPr>
          <a:xfrm>
            <a:off x="2366773" y="3670407"/>
            <a:ext cx="1682713" cy="2064919"/>
            <a:chOff x="3400707" y="1772174"/>
            <a:chExt cx="3124628" cy="3737192"/>
          </a:xfrm>
          <a:solidFill>
            <a:schemeClr val="accent3">
              <a:lumMod val="75000"/>
            </a:schemeClr>
          </a:solidFill>
        </p:grpSpPr>
        <p:sp>
          <p:nvSpPr>
            <p:cNvPr id="26" name="Google Shape;315;p4">
              <a:extLst>
                <a:ext uri="{FF2B5EF4-FFF2-40B4-BE49-F238E27FC236}">
                  <a16:creationId xmlns:a16="http://schemas.microsoft.com/office/drawing/2014/main" id="{E8727B7B-A041-8440-BAAC-A5977568B184}"/>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7" name="Google Shape;317;p4">
              <a:extLst>
                <a:ext uri="{FF2B5EF4-FFF2-40B4-BE49-F238E27FC236}">
                  <a16:creationId xmlns:a16="http://schemas.microsoft.com/office/drawing/2014/main" id="{DB2BE007-F6E3-1523-EBC2-D7054F76B38E}"/>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 name="Google Shape;319;p4">
              <a:extLst>
                <a:ext uri="{FF2B5EF4-FFF2-40B4-BE49-F238E27FC236}">
                  <a16:creationId xmlns:a16="http://schemas.microsoft.com/office/drawing/2014/main" id="{A58ED701-4625-6CA8-71D3-7698DEA5906A}"/>
                </a:ext>
              </a:extLst>
            </p:cNvPr>
            <p:cNvSpPr/>
            <p:nvPr/>
          </p:nvSpPr>
          <p:spPr>
            <a:xfrm>
              <a:off x="4351096" y="2702772"/>
              <a:ext cx="771005" cy="771004"/>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9" name="Google Shape;321;p4">
              <a:extLst>
                <a:ext uri="{FF2B5EF4-FFF2-40B4-BE49-F238E27FC236}">
                  <a16:creationId xmlns:a16="http://schemas.microsoft.com/office/drawing/2014/main" id="{B9D2E692-234D-EF5B-1A92-1C29AADA6F96}"/>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nvGrpSpPr>
          <p:cNvPr id="40" name="Group 39">
            <a:extLst>
              <a:ext uri="{FF2B5EF4-FFF2-40B4-BE49-F238E27FC236}">
                <a16:creationId xmlns:a16="http://schemas.microsoft.com/office/drawing/2014/main" id="{64364AC4-6390-0859-F1F1-779165ED8C86}"/>
              </a:ext>
            </a:extLst>
          </p:cNvPr>
          <p:cNvGrpSpPr/>
          <p:nvPr/>
        </p:nvGrpSpPr>
        <p:grpSpPr>
          <a:xfrm>
            <a:off x="6892569" y="3776062"/>
            <a:ext cx="3646058" cy="2191191"/>
            <a:chOff x="6810926" y="3510188"/>
            <a:chExt cx="4088462" cy="2457065"/>
          </a:xfrm>
        </p:grpSpPr>
        <p:sp>
          <p:nvSpPr>
            <p:cNvPr id="30" name="Rectangle: Single Corner Snipped 29">
              <a:extLst>
                <a:ext uri="{FF2B5EF4-FFF2-40B4-BE49-F238E27FC236}">
                  <a16:creationId xmlns:a16="http://schemas.microsoft.com/office/drawing/2014/main" id="{662AD259-BEE4-86DB-8A68-3F1862E19E7C}"/>
                </a:ext>
              </a:extLst>
            </p:cNvPr>
            <p:cNvSpPr/>
            <p:nvPr/>
          </p:nvSpPr>
          <p:spPr>
            <a:xfrm rot="20305618">
              <a:off x="7260773" y="3510188"/>
              <a:ext cx="1763485" cy="2008414"/>
            </a:xfrm>
            <a:prstGeom prst="snip1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A0139614-209C-5CFA-6990-D0987FB558E3}"/>
                </a:ext>
              </a:extLst>
            </p:cNvPr>
            <p:cNvSpPr/>
            <p:nvPr/>
          </p:nvSpPr>
          <p:spPr>
            <a:xfrm>
              <a:off x="6810926" y="4610596"/>
              <a:ext cx="4088462" cy="1356657"/>
            </a:xfrm>
            <a:prstGeom prst="rect">
              <a:avLst/>
            </a:prstGeom>
            <a:solidFill>
              <a:schemeClr val="accent3">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Google Shape;321;p4">
              <a:extLst>
                <a:ext uri="{FF2B5EF4-FFF2-40B4-BE49-F238E27FC236}">
                  <a16:creationId xmlns:a16="http://schemas.microsoft.com/office/drawing/2014/main" id="{1300043D-BD0D-6F80-9160-238F4E902D6A}"/>
                </a:ext>
              </a:extLst>
            </p:cNvPr>
            <p:cNvSpPr/>
            <p:nvPr/>
          </p:nvSpPr>
          <p:spPr>
            <a:xfrm rot="20422007">
              <a:off x="8125034" y="3954372"/>
              <a:ext cx="492898" cy="389963"/>
            </a:xfrm>
            <a:prstGeom prst="wedgeRoundRectCallout">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8" name="Google Shape;321;p4">
              <a:extLst>
                <a:ext uri="{FF2B5EF4-FFF2-40B4-BE49-F238E27FC236}">
                  <a16:creationId xmlns:a16="http://schemas.microsoft.com/office/drawing/2014/main" id="{B2616CD7-778C-4BD9-0260-C56BCC2F5B99}"/>
                </a:ext>
              </a:extLst>
            </p:cNvPr>
            <p:cNvSpPr/>
            <p:nvPr/>
          </p:nvSpPr>
          <p:spPr>
            <a:xfrm rot="20422007">
              <a:off x="7421065" y="3923791"/>
              <a:ext cx="492898" cy="389963"/>
            </a:xfrm>
            <a:prstGeom prst="wedgeRoundRectCallout">
              <a:avLst>
                <a:gd name="adj1" fmla="val 18500"/>
                <a:gd name="adj2" fmla="val 64479"/>
                <a:gd name="adj3" fmla="val 16667"/>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9" name="Rectangle 38">
              <a:extLst>
                <a:ext uri="{FF2B5EF4-FFF2-40B4-BE49-F238E27FC236}">
                  <a16:creationId xmlns:a16="http://schemas.microsoft.com/office/drawing/2014/main" id="{49B6533A-199C-F1F4-5E25-C04864EAA31E}"/>
                </a:ext>
              </a:extLst>
            </p:cNvPr>
            <p:cNvSpPr/>
            <p:nvPr/>
          </p:nvSpPr>
          <p:spPr>
            <a:xfrm>
              <a:off x="8371483" y="5232137"/>
              <a:ext cx="960243" cy="164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481786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val 44">
            <a:extLst>
              <a:ext uri="{FF2B5EF4-FFF2-40B4-BE49-F238E27FC236}">
                <a16:creationId xmlns:a16="http://schemas.microsoft.com/office/drawing/2014/main" id="{77287E87-479D-D468-80AE-88C5ED8CCD11}"/>
              </a:ext>
            </a:extLst>
          </p:cNvPr>
          <p:cNvSpPr/>
          <p:nvPr/>
        </p:nvSpPr>
        <p:spPr>
          <a:xfrm flipH="1">
            <a:off x="5272876" y="1613795"/>
            <a:ext cx="4443656" cy="4443656"/>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43">
            <a:extLst>
              <a:ext uri="{FF2B5EF4-FFF2-40B4-BE49-F238E27FC236}">
                <a16:creationId xmlns:a16="http://schemas.microsoft.com/office/drawing/2014/main" id="{BF1C7D15-3C49-553B-02BF-7B0F016B0E26}"/>
              </a:ext>
            </a:extLst>
          </p:cNvPr>
          <p:cNvSpPr/>
          <p:nvPr/>
        </p:nvSpPr>
        <p:spPr>
          <a:xfrm flipH="1">
            <a:off x="3453826" y="3776370"/>
            <a:ext cx="1212972" cy="121297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a:extLst>
              <a:ext uri="{FF2B5EF4-FFF2-40B4-BE49-F238E27FC236}">
                <a16:creationId xmlns:a16="http://schemas.microsoft.com/office/drawing/2014/main" id="{726B60B8-EC45-46AB-BEC5-70BAA73B7000}"/>
              </a:ext>
            </a:extLst>
          </p:cNvPr>
          <p:cNvGrpSpPr/>
          <p:nvPr/>
        </p:nvGrpSpPr>
        <p:grpSpPr>
          <a:xfrm>
            <a:off x="2405707" y="2700800"/>
            <a:ext cx="1945913" cy="2554870"/>
            <a:chOff x="4136464" y="1683432"/>
            <a:chExt cx="3102257" cy="3993468"/>
          </a:xfrm>
          <a:solidFill>
            <a:schemeClr val="accent3">
              <a:lumMod val="75000"/>
            </a:schemeClr>
          </a:solidFill>
        </p:grpSpPr>
        <p:sp>
          <p:nvSpPr>
            <p:cNvPr id="10" name="Round Same Side Corner Rectangle 3">
              <a:extLst>
                <a:ext uri="{FF2B5EF4-FFF2-40B4-BE49-F238E27FC236}">
                  <a16:creationId xmlns:a16="http://schemas.microsoft.com/office/drawing/2014/main" id="{91034049-6E84-48B9-93BA-5DE6E318B087}"/>
                </a:ext>
              </a:extLst>
            </p:cNvPr>
            <p:cNvSpPr/>
            <p:nvPr/>
          </p:nvSpPr>
          <p:spPr>
            <a:xfrm>
              <a:off x="4857443" y="3002034"/>
              <a:ext cx="1224623" cy="2674866"/>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Oval 10">
              <a:extLst>
                <a:ext uri="{FF2B5EF4-FFF2-40B4-BE49-F238E27FC236}">
                  <a16:creationId xmlns:a16="http://schemas.microsoft.com/office/drawing/2014/main" id="{A86ABFBF-B986-46C5-AEAA-341D2D1ACFA2}"/>
                </a:ext>
              </a:extLst>
            </p:cNvPr>
            <p:cNvSpPr/>
            <p:nvPr/>
          </p:nvSpPr>
          <p:spPr>
            <a:xfrm>
              <a:off x="4857457" y="1683432"/>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2" name="Group 11">
              <a:extLst>
                <a:ext uri="{FF2B5EF4-FFF2-40B4-BE49-F238E27FC236}">
                  <a16:creationId xmlns:a16="http://schemas.microsoft.com/office/drawing/2014/main" id="{7BB60BD0-3469-470C-911E-AC6A668F1EAC}"/>
                </a:ext>
              </a:extLst>
            </p:cNvPr>
            <p:cNvGrpSpPr/>
            <p:nvPr/>
          </p:nvGrpSpPr>
          <p:grpSpPr>
            <a:xfrm rot="21105829" flipH="1">
              <a:off x="5888792" y="3262923"/>
              <a:ext cx="564104" cy="1525212"/>
              <a:chOff x="7916671" y="3937945"/>
              <a:chExt cx="553322" cy="1525212"/>
            </a:xfrm>
            <a:grpFill/>
          </p:grpSpPr>
          <p:sp>
            <p:nvSpPr>
              <p:cNvPr id="22" name="Round Same Side Corner Rectangle 25">
                <a:extLst>
                  <a:ext uri="{FF2B5EF4-FFF2-40B4-BE49-F238E27FC236}">
                    <a16:creationId xmlns:a16="http://schemas.microsoft.com/office/drawing/2014/main" id="{D135A786-8E0A-46E1-973E-BFE3345FDB65}"/>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Oval 22">
                <a:extLst>
                  <a:ext uri="{FF2B5EF4-FFF2-40B4-BE49-F238E27FC236}">
                    <a16:creationId xmlns:a16="http://schemas.microsoft.com/office/drawing/2014/main" id="{B6FC7E44-BC2E-4FAE-971A-128DF9F53217}"/>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9" name="Rectangle: Single Corner Snipped 18">
              <a:extLst>
                <a:ext uri="{FF2B5EF4-FFF2-40B4-BE49-F238E27FC236}">
                  <a16:creationId xmlns:a16="http://schemas.microsoft.com/office/drawing/2014/main" id="{613EAADC-6434-4458-984B-F046D27620AA}"/>
                </a:ext>
              </a:extLst>
            </p:cNvPr>
            <p:cNvSpPr/>
            <p:nvPr/>
          </p:nvSpPr>
          <p:spPr>
            <a:xfrm rot="1906663">
              <a:off x="6406396" y="3823994"/>
              <a:ext cx="832325" cy="1083079"/>
            </a:xfrm>
            <a:prstGeom prst="snip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5" name="Group 14">
              <a:extLst>
                <a:ext uri="{FF2B5EF4-FFF2-40B4-BE49-F238E27FC236}">
                  <a16:creationId xmlns:a16="http://schemas.microsoft.com/office/drawing/2014/main" id="{35450029-C05B-44AF-8F1A-E98D48CCAE06}"/>
                </a:ext>
              </a:extLst>
            </p:cNvPr>
            <p:cNvGrpSpPr/>
            <p:nvPr/>
          </p:nvGrpSpPr>
          <p:grpSpPr>
            <a:xfrm rot="2000857">
              <a:off x="4136464" y="2830876"/>
              <a:ext cx="1396487" cy="1708760"/>
              <a:chOff x="1030939" y="3462441"/>
              <a:chExt cx="1046313" cy="1280283"/>
            </a:xfrm>
            <a:grpFill/>
          </p:grpSpPr>
          <p:sp>
            <p:nvSpPr>
              <p:cNvPr id="16" name="Round Same Side Corner Rectangle 25">
                <a:extLst>
                  <a:ext uri="{FF2B5EF4-FFF2-40B4-BE49-F238E27FC236}">
                    <a16:creationId xmlns:a16="http://schemas.microsoft.com/office/drawing/2014/main" id="{FB9FA356-669C-4420-B25A-0E9A9422B7B1}"/>
                  </a:ext>
                </a:extLst>
              </p:cNvPr>
              <p:cNvSpPr/>
              <p:nvPr/>
            </p:nvSpPr>
            <p:spPr>
              <a:xfrm rot="6082202" flipH="1">
                <a:off x="1212938" y="4093491"/>
                <a:ext cx="301512" cy="66550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Oval 16">
                <a:extLst>
                  <a:ext uri="{FF2B5EF4-FFF2-40B4-BE49-F238E27FC236}">
                    <a16:creationId xmlns:a16="http://schemas.microsoft.com/office/drawing/2014/main" id="{0A980393-5460-47E3-A962-1D9614F08D88}"/>
                  </a:ext>
                </a:extLst>
              </p:cNvPr>
              <p:cNvSpPr/>
              <p:nvPr/>
            </p:nvSpPr>
            <p:spPr>
              <a:xfrm rot="17268569" flipH="1">
                <a:off x="1720661" y="4386132"/>
                <a:ext cx="360032" cy="3531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ound Same Side Corner Rectangle 25">
                <a:extLst>
                  <a:ext uri="{FF2B5EF4-FFF2-40B4-BE49-F238E27FC236}">
                    <a16:creationId xmlns:a16="http://schemas.microsoft.com/office/drawing/2014/main" id="{251399A8-D27E-4AAE-B4CA-0FDE873FCD71}"/>
                  </a:ext>
                </a:extLst>
              </p:cNvPr>
              <p:cNvSpPr/>
              <p:nvPr/>
            </p:nvSpPr>
            <p:spPr>
              <a:xfrm rot="12691702" flipH="1">
                <a:off x="1241816" y="3462441"/>
                <a:ext cx="306552" cy="112192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4" name="Group 3">
            <a:extLst>
              <a:ext uri="{FF2B5EF4-FFF2-40B4-BE49-F238E27FC236}">
                <a16:creationId xmlns:a16="http://schemas.microsoft.com/office/drawing/2014/main" id="{2EC20A9C-1591-B2EA-AF99-DC5FFABCFD57}"/>
              </a:ext>
            </a:extLst>
          </p:cNvPr>
          <p:cNvGrpSpPr/>
          <p:nvPr/>
        </p:nvGrpSpPr>
        <p:grpSpPr>
          <a:xfrm>
            <a:off x="10228983" y="337468"/>
            <a:ext cx="1587872" cy="1368854"/>
            <a:chOff x="10228983" y="337468"/>
            <a:chExt cx="1587872" cy="1368854"/>
          </a:xfrm>
        </p:grpSpPr>
        <p:sp>
          <p:nvSpPr>
            <p:cNvPr id="27" name="Hexagon 26">
              <a:extLst>
                <a:ext uri="{FF2B5EF4-FFF2-40B4-BE49-F238E27FC236}">
                  <a16:creationId xmlns:a16="http://schemas.microsoft.com/office/drawing/2014/main" id="{16DA2E2B-06E8-4113-EC6C-CD578627596A}"/>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1" name="Group 30">
              <a:extLst>
                <a:ext uri="{FF2B5EF4-FFF2-40B4-BE49-F238E27FC236}">
                  <a16:creationId xmlns:a16="http://schemas.microsoft.com/office/drawing/2014/main" id="{8DBA1197-C096-4EAF-204A-952EAEB896F5}"/>
                </a:ext>
              </a:extLst>
            </p:cNvPr>
            <p:cNvGrpSpPr/>
            <p:nvPr/>
          </p:nvGrpSpPr>
          <p:grpSpPr>
            <a:xfrm>
              <a:off x="10621771" y="762700"/>
              <a:ext cx="562136" cy="634675"/>
              <a:chOff x="760175" y="830142"/>
              <a:chExt cx="867619" cy="979579"/>
            </a:xfrm>
          </p:grpSpPr>
          <p:sp>
            <p:nvSpPr>
              <p:cNvPr id="38" name="Rectangle 37">
                <a:extLst>
                  <a:ext uri="{FF2B5EF4-FFF2-40B4-BE49-F238E27FC236}">
                    <a16:creationId xmlns:a16="http://schemas.microsoft.com/office/drawing/2014/main" id="{126FC0C2-910F-9255-2356-07DE2A4EDEEF}"/>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45</a:t>
                </a:r>
              </a:p>
            </p:txBody>
          </p:sp>
          <p:sp>
            <p:nvSpPr>
              <p:cNvPr id="39" name="Rectangle 38">
                <a:extLst>
                  <a:ext uri="{FF2B5EF4-FFF2-40B4-BE49-F238E27FC236}">
                    <a16:creationId xmlns:a16="http://schemas.microsoft.com/office/drawing/2014/main" id="{92E1C80F-CA2A-7274-773F-FD9C369B20A2}"/>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5" name="Group 34">
              <a:extLst>
                <a:ext uri="{FF2B5EF4-FFF2-40B4-BE49-F238E27FC236}">
                  <a16:creationId xmlns:a16="http://schemas.microsoft.com/office/drawing/2014/main" id="{51BBCFD3-924F-22B0-5F15-C11AA1852DD2}"/>
                </a:ext>
              </a:extLst>
            </p:cNvPr>
            <p:cNvGrpSpPr/>
            <p:nvPr/>
          </p:nvGrpSpPr>
          <p:grpSpPr>
            <a:xfrm>
              <a:off x="11325415" y="762701"/>
              <a:ext cx="182192" cy="634674"/>
              <a:chOff x="2121762" y="2323619"/>
              <a:chExt cx="200378" cy="825210"/>
            </a:xfrm>
          </p:grpSpPr>
          <p:sp>
            <p:nvSpPr>
              <p:cNvPr id="36" name="Isosceles Triangle 35">
                <a:extLst>
                  <a:ext uri="{FF2B5EF4-FFF2-40B4-BE49-F238E27FC236}">
                    <a16:creationId xmlns:a16="http://schemas.microsoft.com/office/drawing/2014/main" id="{5EBE6199-DAD6-1172-2808-31DDE266B2E4}"/>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Rectangle 36">
                <a:extLst>
                  <a:ext uri="{FF2B5EF4-FFF2-40B4-BE49-F238E27FC236}">
                    <a16:creationId xmlns:a16="http://schemas.microsoft.com/office/drawing/2014/main" id="{BC0B115E-346C-FA58-4243-5A762241C708}"/>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41" name="Rectangle: Single Corner Snipped 40">
            <a:extLst>
              <a:ext uri="{FF2B5EF4-FFF2-40B4-BE49-F238E27FC236}">
                <a16:creationId xmlns:a16="http://schemas.microsoft.com/office/drawing/2014/main" id="{A92079AB-B183-930B-36CC-7F61A2F278BB}"/>
              </a:ext>
            </a:extLst>
          </p:cNvPr>
          <p:cNvSpPr/>
          <p:nvPr/>
        </p:nvSpPr>
        <p:spPr>
          <a:xfrm>
            <a:off x="6111922" y="2109723"/>
            <a:ext cx="3013205" cy="3333294"/>
          </a:xfrm>
          <a:prstGeom prst="snip1Rect">
            <a:avLst>
              <a:gd name="adj" fmla="val 2326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L-Shape 41">
            <a:extLst>
              <a:ext uri="{FF2B5EF4-FFF2-40B4-BE49-F238E27FC236}">
                <a16:creationId xmlns:a16="http://schemas.microsoft.com/office/drawing/2014/main" id="{6BB28907-BACB-9860-FA6A-B32F9B38B975}"/>
              </a:ext>
            </a:extLst>
          </p:cNvPr>
          <p:cNvSpPr/>
          <p:nvPr/>
        </p:nvSpPr>
        <p:spPr>
          <a:xfrm rot="18361091">
            <a:off x="6395947" y="2521506"/>
            <a:ext cx="704591" cy="358584"/>
          </a:xfrm>
          <a:prstGeom prst="corner">
            <a:avLst>
              <a:gd name="adj1" fmla="val 42208"/>
              <a:gd name="adj2" fmla="val 4335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Title 46">
            <a:extLst>
              <a:ext uri="{FF2B5EF4-FFF2-40B4-BE49-F238E27FC236}">
                <a16:creationId xmlns:a16="http://schemas.microsoft.com/office/drawing/2014/main" id="{BE37FD80-98F1-412A-4416-C60E4FD1B998}"/>
              </a:ext>
            </a:extLst>
          </p:cNvPr>
          <p:cNvSpPr>
            <a:spLocks noGrp="1"/>
          </p:cNvSpPr>
          <p:nvPr>
            <p:ph type="title"/>
          </p:nvPr>
        </p:nvSpPr>
        <p:spPr/>
        <p:txBody>
          <a:bodyPr/>
          <a:lstStyle/>
          <a:p>
            <a:r>
              <a:rPr lang="en-CA" dirty="0"/>
              <a:t>Liste de contrôle de la préparation</a:t>
            </a:r>
            <a:endParaRPr lang="en-US" dirty="0"/>
          </a:p>
        </p:txBody>
      </p:sp>
      <p:sp>
        <p:nvSpPr>
          <p:cNvPr id="48" name="L-Shape 47">
            <a:extLst>
              <a:ext uri="{FF2B5EF4-FFF2-40B4-BE49-F238E27FC236}">
                <a16:creationId xmlns:a16="http://schemas.microsoft.com/office/drawing/2014/main" id="{FD9E0659-210D-19AA-8BE5-D71C2A6D837D}"/>
              </a:ext>
            </a:extLst>
          </p:cNvPr>
          <p:cNvSpPr/>
          <p:nvPr/>
        </p:nvSpPr>
        <p:spPr>
          <a:xfrm rot="18361091">
            <a:off x="6395947" y="3415044"/>
            <a:ext cx="704591" cy="358584"/>
          </a:xfrm>
          <a:prstGeom prst="corner">
            <a:avLst>
              <a:gd name="adj1" fmla="val 42208"/>
              <a:gd name="adj2" fmla="val 4335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L-Shape 48">
            <a:extLst>
              <a:ext uri="{FF2B5EF4-FFF2-40B4-BE49-F238E27FC236}">
                <a16:creationId xmlns:a16="http://schemas.microsoft.com/office/drawing/2014/main" id="{1A7556D9-62EB-9BA5-649E-406DA84581EC}"/>
              </a:ext>
            </a:extLst>
          </p:cNvPr>
          <p:cNvSpPr/>
          <p:nvPr/>
        </p:nvSpPr>
        <p:spPr>
          <a:xfrm rot="18361091">
            <a:off x="6395947" y="4335815"/>
            <a:ext cx="704591" cy="358584"/>
          </a:xfrm>
          <a:prstGeom prst="corner">
            <a:avLst>
              <a:gd name="adj1" fmla="val 42208"/>
              <a:gd name="adj2" fmla="val 4335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317937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8B70B6B7-0975-0B8C-9F93-2664875E0DA6}"/>
              </a:ext>
            </a:extLst>
          </p:cNvPr>
          <p:cNvSpPr>
            <a:spLocks noGrp="1"/>
          </p:cNvSpPr>
          <p:nvPr>
            <p:ph type="title"/>
          </p:nvPr>
        </p:nvSpPr>
        <p:spPr/>
        <p:txBody>
          <a:bodyPr/>
          <a:lstStyle/>
          <a:p>
            <a:r>
              <a:rPr lang="en-CA" dirty="0"/>
              <a:t>Liste de contrôle de la préparation</a:t>
            </a:r>
            <a:endParaRPr lang="en-US" dirty="0"/>
          </a:p>
        </p:txBody>
      </p:sp>
      <p:grpSp>
        <p:nvGrpSpPr>
          <p:cNvPr id="33" name="Group 32">
            <a:extLst>
              <a:ext uri="{FF2B5EF4-FFF2-40B4-BE49-F238E27FC236}">
                <a16:creationId xmlns:a16="http://schemas.microsoft.com/office/drawing/2014/main" id="{8A0416A3-1199-EFA2-9BF8-71052A548481}"/>
              </a:ext>
            </a:extLst>
          </p:cNvPr>
          <p:cNvGrpSpPr/>
          <p:nvPr/>
        </p:nvGrpSpPr>
        <p:grpSpPr>
          <a:xfrm>
            <a:off x="966548" y="1905263"/>
            <a:ext cx="904240" cy="944880"/>
            <a:chOff x="7345680" y="2484120"/>
            <a:chExt cx="904240" cy="944880"/>
          </a:xfrm>
        </p:grpSpPr>
        <p:sp>
          <p:nvSpPr>
            <p:cNvPr id="34" name="Oval 33">
              <a:extLst>
                <a:ext uri="{FF2B5EF4-FFF2-40B4-BE49-F238E27FC236}">
                  <a16:creationId xmlns:a16="http://schemas.microsoft.com/office/drawing/2014/main" id="{B65582AE-231D-B01C-4CD7-783BF36EA9E2}"/>
                </a:ext>
              </a:extLst>
            </p:cNvPr>
            <p:cNvSpPr/>
            <p:nvPr/>
          </p:nvSpPr>
          <p:spPr>
            <a:xfrm>
              <a:off x="7345680" y="2484120"/>
              <a:ext cx="904240" cy="94488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L-Shape 34">
              <a:extLst>
                <a:ext uri="{FF2B5EF4-FFF2-40B4-BE49-F238E27FC236}">
                  <a16:creationId xmlns:a16="http://schemas.microsoft.com/office/drawing/2014/main" id="{CEFD1F11-FFCC-1428-D038-12A5D79BA26D}"/>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7" name="TextBox 36">
            <a:extLst>
              <a:ext uri="{FF2B5EF4-FFF2-40B4-BE49-F238E27FC236}">
                <a16:creationId xmlns:a16="http://schemas.microsoft.com/office/drawing/2014/main" id="{AB8C673B-77D7-5734-EF91-B0DF1288D028}"/>
              </a:ext>
            </a:extLst>
          </p:cNvPr>
          <p:cNvSpPr txBox="1"/>
          <p:nvPr/>
        </p:nvSpPr>
        <p:spPr>
          <a:xfrm>
            <a:off x="838200" y="3145438"/>
            <a:ext cx="3074664" cy="1631216"/>
          </a:xfrm>
          <a:prstGeom prst="rect">
            <a:avLst/>
          </a:prstGeom>
          <a:noFill/>
        </p:spPr>
        <p:txBody>
          <a:bodyPr wrap="square">
            <a:spAutoFit/>
          </a:bodyPr>
          <a:lstStyle/>
          <a:p>
            <a:r>
              <a:rPr lang="en-GB" sz="2000" dirty="0">
                <a:effectLst/>
                <a:latin typeface="Arial" panose="020B0604020202020204" pitchFamily="34" charset="0"/>
                <a:cs typeface="Arial" panose="020B0604020202020204" pitchFamily="34" charset="0"/>
              </a:rPr>
              <a:t>J'ai identifié l'</a:t>
            </a:r>
            <a:r>
              <a:rPr lang="en-GB" sz="2000" b="1" dirty="0">
                <a:effectLst/>
                <a:latin typeface="Arial" panose="020B0604020202020204" pitchFamily="34" charset="0"/>
                <a:cs typeface="Arial" panose="020B0604020202020204" pitchFamily="34" charset="0"/>
              </a:rPr>
              <a:t>espace </a:t>
            </a:r>
            <a:r>
              <a:rPr lang="en-GB" sz="2000" dirty="0">
                <a:effectLst/>
                <a:latin typeface="Arial" panose="020B0604020202020204" pitchFamily="34" charset="0"/>
                <a:cs typeface="Arial" panose="020B0604020202020204" pitchFamily="34" charset="0"/>
              </a:rPr>
              <a:t>le plus approprié (c'est-à-dire sûr, privé, calme, accessible, adapté aux enfants) pour me réunir.</a:t>
            </a:r>
          </a:p>
        </p:txBody>
      </p:sp>
      <p:grpSp>
        <p:nvGrpSpPr>
          <p:cNvPr id="38" name="Group 37">
            <a:extLst>
              <a:ext uri="{FF2B5EF4-FFF2-40B4-BE49-F238E27FC236}">
                <a16:creationId xmlns:a16="http://schemas.microsoft.com/office/drawing/2014/main" id="{B30AF7CC-877F-F2FF-34E6-4600763C43B7}"/>
              </a:ext>
            </a:extLst>
          </p:cNvPr>
          <p:cNvGrpSpPr/>
          <p:nvPr/>
        </p:nvGrpSpPr>
        <p:grpSpPr>
          <a:xfrm>
            <a:off x="4542505" y="1905263"/>
            <a:ext cx="904240" cy="944880"/>
            <a:chOff x="7345680" y="2484120"/>
            <a:chExt cx="904240" cy="944880"/>
          </a:xfrm>
        </p:grpSpPr>
        <p:sp>
          <p:nvSpPr>
            <p:cNvPr id="39" name="Oval 38">
              <a:extLst>
                <a:ext uri="{FF2B5EF4-FFF2-40B4-BE49-F238E27FC236}">
                  <a16:creationId xmlns:a16="http://schemas.microsoft.com/office/drawing/2014/main" id="{9F9F6415-FB5C-079F-F5B7-358DCC93CF29}"/>
                </a:ext>
              </a:extLst>
            </p:cNvPr>
            <p:cNvSpPr/>
            <p:nvPr/>
          </p:nvSpPr>
          <p:spPr>
            <a:xfrm>
              <a:off x="7345680" y="2484120"/>
              <a:ext cx="904240" cy="94488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0" name="L-Shape 39">
              <a:extLst>
                <a:ext uri="{FF2B5EF4-FFF2-40B4-BE49-F238E27FC236}">
                  <a16:creationId xmlns:a16="http://schemas.microsoft.com/office/drawing/2014/main" id="{900B42F5-8456-A2B9-9413-1D4DA80D712C}"/>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41" name="TextBox 40">
            <a:extLst>
              <a:ext uri="{FF2B5EF4-FFF2-40B4-BE49-F238E27FC236}">
                <a16:creationId xmlns:a16="http://schemas.microsoft.com/office/drawing/2014/main" id="{B1AAD0A5-B0CF-C383-D7B6-163B200BC183}"/>
              </a:ext>
            </a:extLst>
          </p:cNvPr>
          <p:cNvSpPr txBox="1"/>
          <p:nvPr/>
        </p:nvSpPr>
        <p:spPr>
          <a:xfrm>
            <a:off x="4414157" y="3145438"/>
            <a:ext cx="3505200" cy="2246769"/>
          </a:xfrm>
          <a:prstGeom prst="rect">
            <a:avLst/>
          </a:prstGeom>
          <a:noFill/>
        </p:spPr>
        <p:txBody>
          <a:bodyPr wrap="square">
            <a:spAutoFit/>
          </a:bodyPr>
          <a:lstStyle/>
          <a:p>
            <a:r>
              <a:rPr lang="en-GB" sz="2000" dirty="0">
                <a:effectLst/>
                <a:latin typeface="Arial" panose="020B0604020202020204" pitchFamily="34" charset="0"/>
                <a:cs typeface="Arial" panose="020B0604020202020204" pitchFamily="34" charset="0"/>
              </a:rPr>
              <a:t>J'ai identifié l'</a:t>
            </a:r>
            <a:r>
              <a:rPr lang="en-GB" sz="2000" b="1" dirty="0">
                <a:effectLst/>
                <a:latin typeface="Arial" panose="020B0604020202020204" pitchFamily="34" charset="0"/>
                <a:cs typeface="Arial" panose="020B0604020202020204" pitchFamily="34" charset="0"/>
              </a:rPr>
              <a:t>adulte de confiance </a:t>
            </a:r>
            <a:r>
              <a:rPr lang="en-GB" sz="2000" dirty="0">
                <a:effectLst/>
                <a:latin typeface="Arial" panose="020B0604020202020204" pitchFamily="34" charset="0"/>
                <a:cs typeface="Arial" panose="020B0604020202020204" pitchFamily="34" charset="0"/>
              </a:rPr>
              <a:t>le plus approprié qui peut soutenir l'enfant et donner son consentement (le cas échéant), en </a:t>
            </a:r>
            <a:r>
              <a:rPr lang="en-GB" sz="2000" dirty="0">
                <a:latin typeface="Arial" panose="020B0604020202020204" pitchFamily="34" charset="0"/>
                <a:cs typeface="Arial" panose="020B0604020202020204" pitchFamily="34" charset="0"/>
              </a:rPr>
              <a:t>donnant la priorité au </a:t>
            </a:r>
            <a:r>
              <a:rPr lang="en-GB" sz="2000" b="1" dirty="0">
                <a:effectLst/>
                <a:latin typeface="Arial" panose="020B0604020202020204" pitchFamily="34" charset="0"/>
                <a:cs typeface="Arial" panose="020B0604020202020204" pitchFamily="34" charset="0"/>
              </a:rPr>
              <a:t>parent/responsable de l'enfant </a:t>
            </a:r>
            <a:r>
              <a:rPr lang="en-GB" sz="2000" dirty="0">
                <a:effectLst/>
                <a:latin typeface="Arial" panose="020B0604020202020204" pitchFamily="34" charset="0"/>
                <a:cs typeface="Arial" panose="020B0604020202020204" pitchFamily="34" charset="0"/>
              </a:rPr>
              <a:t>si cela est approprié</a:t>
            </a:r>
            <a:r>
              <a:rPr lang="en-GB" sz="2000" dirty="0">
                <a:latin typeface="Arial" panose="020B0604020202020204" pitchFamily="34" charset="0"/>
                <a:cs typeface="Arial" panose="020B0604020202020204" pitchFamily="34" charset="0"/>
              </a:rPr>
              <a:t>. </a:t>
            </a:r>
            <a:endParaRPr lang="en-GB" sz="2000" dirty="0">
              <a:effectLst/>
              <a:latin typeface="Arial" panose="020B0604020202020204" pitchFamily="34" charset="0"/>
              <a:cs typeface="Arial" panose="020B0604020202020204" pitchFamily="34" charset="0"/>
            </a:endParaRPr>
          </a:p>
        </p:txBody>
      </p:sp>
      <p:grpSp>
        <p:nvGrpSpPr>
          <p:cNvPr id="42" name="Group 41">
            <a:extLst>
              <a:ext uri="{FF2B5EF4-FFF2-40B4-BE49-F238E27FC236}">
                <a16:creationId xmlns:a16="http://schemas.microsoft.com/office/drawing/2014/main" id="{A387E9F4-06D5-90AB-8E12-C887836B2459}"/>
              </a:ext>
            </a:extLst>
          </p:cNvPr>
          <p:cNvGrpSpPr/>
          <p:nvPr/>
        </p:nvGrpSpPr>
        <p:grpSpPr>
          <a:xfrm>
            <a:off x="8420650" y="1905263"/>
            <a:ext cx="904240" cy="944880"/>
            <a:chOff x="7345680" y="2484120"/>
            <a:chExt cx="904240" cy="944880"/>
          </a:xfrm>
        </p:grpSpPr>
        <p:sp>
          <p:nvSpPr>
            <p:cNvPr id="43" name="Oval 42">
              <a:extLst>
                <a:ext uri="{FF2B5EF4-FFF2-40B4-BE49-F238E27FC236}">
                  <a16:creationId xmlns:a16="http://schemas.microsoft.com/office/drawing/2014/main" id="{4F64B1C6-29DA-9F6E-1C81-2126866B4AE1}"/>
                </a:ext>
              </a:extLst>
            </p:cNvPr>
            <p:cNvSpPr/>
            <p:nvPr/>
          </p:nvSpPr>
          <p:spPr>
            <a:xfrm>
              <a:off x="7345680" y="2484120"/>
              <a:ext cx="904240" cy="94488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L-Shape 43">
              <a:extLst>
                <a:ext uri="{FF2B5EF4-FFF2-40B4-BE49-F238E27FC236}">
                  <a16:creationId xmlns:a16="http://schemas.microsoft.com/office/drawing/2014/main" id="{1255AF6D-A282-C158-0BDD-054E72B36EE7}"/>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45" name="TextBox 44">
            <a:extLst>
              <a:ext uri="{FF2B5EF4-FFF2-40B4-BE49-F238E27FC236}">
                <a16:creationId xmlns:a16="http://schemas.microsoft.com/office/drawing/2014/main" id="{F65E9E26-C1E2-C07F-7475-235B7B6BF948}"/>
              </a:ext>
            </a:extLst>
          </p:cNvPr>
          <p:cNvSpPr txBox="1"/>
          <p:nvPr/>
        </p:nvSpPr>
        <p:spPr>
          <a:xfrm>
            <a:off x="8420650" y="3145438"/>
            <a:ext cx="3074664" cy="1631216"/>
          </a:xfrm>
          <a:prstGeom prst="rect">
            <a:avLst/>
          </a:prstGeom>
          <a:noFill/>
        </p:spPr>
        <p:txBody>
          <a:bodyPr wrap="square">
            <a:spAutoFit/>
          </a:bodyPr>
          <a:lstStyle/>
          <a:p>
            <a:r>
              <a:rPr lang="en-GB" sz="2000" dirty="0">
                <a:effectLst/>
                <a:latin typeface="Arial" panose="020B0604020202020204" pitchFamily="34" charset="0"/>
                <a:cs typeface="Arial" panose="020B0604020202020204" pitchFamily="34" charset="0"/>
              </a:rPr>
              <a:t>J'ai identifié la manière la plus appropriée (c'est-à-dire la plus sûre et la plus adaptée à l'enfant) de </a:t>
            </a:r>
            <a:r>
              <a:rPr lang="en-GB" sz="2000" dirty="0">
                <a:latin typeface="Arial" panose="020B0604020202020204" pitchFamily="34" charset="0"/>
                <a:cs typeface="Arial" panose="020B0604020202020204" pitchFamily="34" charset="0"/>
              </a:rPr>
              <a:t>prendre des </a:t>
            </a:r>
            <a:r>
              <a:rPr lang="en-GB" sz="2000" b="1" dirty="0">
                <a:effectLst/>
                <a:latin typeface="Arial" panose="020B0604020202020204" pitchFamily="34" charset="0"/>
                <a:cs typeface="Arial" panose="020B0604020202020204" pitchFamily="34" charset="0"/>
              </a:rPr>
              <a:t>notes </a:t>
            </a:r>
            <a:r>
              <a:rPr lang="en-GB" sz="2000" dirty="0">
                <a:effectLst/>
                <a:latin typeface="Arial" panose="020B0604020202020204" pitchFamily="34" charset="0"/>
                <a:cs typeface="Arial" panose="020B0604020202020204" pitchFamily="34" charset="0"/>
              </a:rPr>
              <a:t>et de gérer les informations de l'enfant.</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08721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401F-3D37-49FB-A426-4EBE8127118E}"/>
              </a:ext>
            </a:extLst>
          </p:cNvPr>
          <p:cNvSpPr>
            <a:spLocks noGrp="1"/>
          </p:cNvSpPr>
          <p:nvPr>
            <p:ph type="title"/>
          </p:nvPr>
        </p:nvSpPr>
        <p:spPr/>
        <p:txBody>
          <a:bodyPr>
            <a:normAutofit/>
          </a:bodyPr>
          <a:lstStyle/>
          <a:p>
            <a:r>
              <a:rPr lang="en-CA" dirty="0"/>
              <a:t>Principaux points d'apprentissage</a:t>
            </a:r>
          </a:p>
        </p:txBody>
      </p:sp>
      <p:sp>
        <p:nvSpPr>
          <p:cNvPr id="31" name="TextBox 30">
            <a:extLst>
              <a:ext uri="{FF2B5EF4-FFF2-40B4-BE49-F238E27FC236}">
                <a16:creationId xmlns:a16="http://schemas.microsoft.com/office/drawing/2014/main" id="{31CBB58F-5083-4801-92DA-7B1226B29307}"/>
              </a:ext>
            </a:extLst>
          </p:cNvPr>
          <p:cNvSpPr txBox="1"/>
          <p:nvPr/>
        </p:nvSpPr>
        <p:spPr>
          <a:xfrm>
            <a:off x="838200" y="3657437"/>
            <a:ext cx="2095169" cy="1256306"/>
          </a:xfrm>
          <a:prstGeom prst="rect">
            <a:avLst/>
          </a:prstGeom>
          <a:noFill/>
        </p:spPr>
        <p:txBody>
          <a:bodyPr wrap="square">
            <a:spAutoFit/>
          </a:bodyPr>
          <a:lstStyle/>
          <a:p>
            <a:pPr lvl="0" algn="ctr">
              <a:lnSpc>
                <a:spcPct val="107000"/>
              </a:lnSpc>
            </a:pPr>
            <a:r>
              <a:rPr lang="en-US" dirty="0">
                <a:effectLst/>
                <a:latin typeface="Arial" panose="020B0604020202020204" pitchFamily="34" charset="0"/>
                <a:ea typeface="Helvetica Neue"/>
                <a:cs typeface="Arial" panose="020B0604020202020204" pitchFamily="34" charset="0"/>
              </a:rPr>
              <a:t>Identifier l'espace le plus approprié pour rencontrer un enfant et sa famille</a:t>
            </a:r>
            <a:endParaRPr lang="en-US" dirty="0">
              <a:effectLst/>
              <a:latin typeface="Arial" panose="020B0604020202020204" pitchFamily="34" charset="0"/>
              <a:ea typeface="Calibri" panose="020F0502020204030204" pitchFamily="34" charset="0"/>
              <a:cs typeface="Arial" panose="020B0604020202020204" pitchFamily="34" charset="0"/>
            </a:endParaRPr>
          </a:p>
        </p:txBody>
      </p:sp>
      <p:sp>
        <p:nvSpPr>
          <p:cNvPr id="34" name="5-Point Star 5">
            <a:extLst>
              <a:ext uri="{FF2B5EF4-FFF2-40B4-BE49-F238E27FC236}">
                <a16:creationId xmlns:a16="http://schemas.microsoft.com/office/drawing/2014/main" id="{ECAC8C23-BF90-4E64-B2A2-0921CEE866DC}"/>
              </a:ext>
            </a:extLst>
          </p:cNvPr>
          <p:cNvSpPr/>
          <p:nvPr/>
        </p:nvSpPr>
        <p:spPr>
          <a:xfrm>
            <a:off x="1369582" y="2157549"/>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5" name="5-Point Star 5">
            <a:extLst>
              <a:ext uri="{FF2B5EF4-FFF2-40B4-BE49-F238E27FC236}">
                <a16:creationId xmlns:a16="http://schemas.microsoft.com/office/drawing/2014/main" id="{581CC547-B3A8-4A6D-8027-E2FFDDDD151A}"/>
              </a:ext>
            </a:extLst>
          </p:cNvPr>
          <p:cNvSpPr/>
          <p:nvPr/>
        </p:nvSpPr>
        <p:spPr>
          <a:xfrm>
            <a:off x="4171597" y="2157549"/>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6" name="5-Point Star 5">
            <a:extLst>
              <a:ext uri="{FF2B5EF4-FFF2-40B4-BE49-F238E27FC236}">
                <a16:creationId xmlns:a16="http://schemas.microsoft.com/office/drawing/2014/main" id="{AD2A2615-1B05-4976-9B65-4FFF4AF85A3F}"/>
              </a:ext>
            </a:extLst>
          </p:cNvPr>
          <p:cNvSpPr/>
          <p:nvPr/>
        </p:nvSpPr>
        <p:spPr>
          <a:xfrm>
            <a:off x="9775628" y="2157549"/>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884696BD-CC97-4CD2-9489-3588856402F9}"/>
              </a:ext>
            </a:extLst>
          </p:cNvPr>
          <p:cNvSpPr txBox="1"/>
          <p:nvPr/>
        </p:nvSpPr>
        <p:spPr>
          <a:xfrm>
            <a:off x="9127097" y="3669895"/>
            <a:ext cx="2348623" cy="1256306"/>
          </a:xfrm>
          <a:prstGeom prst="rect">
            <a:avLst/>
          </a:prstGeom>
          <a:noFill/>
        </p:spPr>
        <p:txBody>
          <a:bodyPr wrap="square" lIns="91440" tIns="45720" rIns="91440" bIns="45720" anchor="t">
            <a:spAutoFit/>
          </a:bodyPr>
          <a:lstStyle/>
          <a:p>
            <a:pPr lvl="0" algn="ctr">
              <a:lnSpc>
                <a:spcPct val="107000"/>
              </a:lnSpc>
              <a:spcAft>
                <a:spcPts val="800"/>
              </a:spcAft>
            </a:pPr>
            <a:r>
              <a:rPr lang="en-US" dirty="0">
                <a:effectLst/>
                <a:latin typeface="Arial" panose="020B0604020202020204" pitchFamily="34" charset="0"/>
                <a:ea typeface="Helvetica Neue"/>
                <a:cs typeface="Arial" panose="020B0604020202020204" pitchFamily="34" charset="0"/>
              </a:rPr>
              <a:t>Utilisez votre liste de contrôle de préparation avant de rencontrer un enfant et sa famille</a:t>
            </a:r>
            <a:endParaRPr lang="en-US" dirty="0">
              <a:effectLst/>
              <a:latin typeface="Arial" panose="020B0604020202020204" pitchFamily="34" charset="0"/>
              <a:ea typeface="Calibri" panose="020F0502020204030204" pitchFamily="34" charset="0"/>
              <a:cs typeface="Arial" panose="020B0604020202020204" pitchFamily="34" charset="0"/>
            </a:endParaRPr>
          </a:p>
        </p:txBody>
      </p:sp>
      <p:sp>
        <p:nvSpPr>
          <p:cNvPr id="11" name="5-Point Star 5">
            <a:extLst>
              <a:ext uri="{FF2B5EF4-FFF2-40B4-BE49-F238E27FC236}">
                <a16:creationId xmlns:a16="http://schemas.microsoft.com/office/drawing/2014/main" id="{679BE20F-E449-4C3E-B7BC-8DA4EE38E0BF}"/>
              </a:ext>
            </a:extLst>
          </p:cNvPr>
          <p:cNvSpPr/>
          <p:nvPr/>
        </p:nvSpPr>
        <p:spPr>
          <a:xfrm>
            <a:off x="6973612" y="2157549"/>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9E3A1A38-741C-45E8-A83E-106DAD734CAD}"/>
              </a:ext>
            </a:extLst>
          </p:cNvPr>
          <p:cNvSpPr txBox="1"/>
          <p:nvPr/>
        </p:nvSpPr>
        <p:spPr>
          <a:xfrm>
            <a:off x="3523065" y="3669895"/>
            <a:ext cx="2348623" cy="1552669"/>
          </a:xfrm>
          <a:prstGeom prst="rect">
            <a:avLst/>
          </a:prstGeom>
          <a:noFill/>
        </p:spPr>
        <p:txBody>
          <a:bodyPr wrap="square">
            <a:spAutoFit/>
          </a:bodyPr>
          <a:lstStyle/>
          <a:p>
            <a:pPr lvl="0" algn="ctr">
              <a:lnSpc>
                <a:spcPct val="107000"/>
              </a:lnSpc>
            </a:pPr>
            <a:r>
              <a:rPr lang="en-US" dirty="0">
                <a:effectLst/>
                <a:latin typeface="Arial" panose="020B0604020202020204" pitchFamily="34" charset="0"/>
                <a:ea typeface="Helvetica Neue"/>
                <a:cs typeface="Arial" panose="020B0604020202020204" pitchFamily="34" charset="0"/>
              </a:rPr>
              <a:t>Identifiez un adulte de confiance pour soutenir l'enfant si le parent ou la personne en charge ne peut pas être présent.</a:t>
            </a:r>
            <a:endParaRPr lang="en-US" dirty="0">
              <a:effectLst/>
              <a:latin typeface="Arial" panose="020B0604020202020204" pitchFamily="34" charset="0"/>
              <a:ea typeface="Calibri" panose="020F050202020403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5B46E89-8B1C-4B3C-B77D-73E24C87B1B1}"/>
              </a:ext>
            </a:extLst>
          </p:cNvPr>
          <p:cNvSpPr txBox="1"/>
          <p:nvPr/>
        </p:nvSpPr>
        <p:spPr>
          <a:xfrm>
            <a:off x="6479141" y="3707788"/>
            <a:ext cx="2040503" cy="1256306"/>
          </a:xfrm>
          <a:prstGeom prst="rect">
            <a:avLst/>
          </a:prstGeom>
          <a:noFill/>
        </p:spPr>
        <p:txBody>
          <a:bodyPr wrap="square">
            <a:spAutoFit/>
          </a:bodyPr>
          <a:lstStyle/>
          <a:p>
            <a:pPr lvl="0" algn="ctr">
              <a:lnSpc>
                <a:spcPct val="107000"/>
              </a:lnSpc>
            </a:pPr>
            <a:r>
              <a:rPr lang="en-US" dirty="0">
                <a:effectLst/>
                <a:latin typeface="Arial" panose="020B0604020202020204" pitchFamily="34" charset="0"/>
                <a:ea typeface="Helvetica Neue"/>
                <a:cs typeface="Arial" panose="020B0604020202020204" pitchFamily="34" charset="0"/>
              </a:rPr>
              <a:t>Décidez de la manière dont vous allez prendre des notes pour minimiser </a:t>
            </a:r>
            <a:r>
              <a:rPr lang="en-US" dirty="0">
                <a:latin typeface="Arial" panose="020B0604020202020204" pitchFamily="34" charset="0"/>
                <a:ea typeface="Helvetica Neue"/>
                <a:cs typeface="Arial" panose="020B0604020202020204" pitchFamily="34" charset="0"/>
              </a:rPr>
              <a:t>et protéger les données.</a:t>
            </a:r>
            <a:endParaRPr lang="en-US"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39964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4" name="Title 72">
            <a:extLst>
              <a:ext uri="{FF2B5EF4-FFF2-40B4-BE49-F238E27FC236}">
                <a16:creationId xmlns:a16="http://schemas.microsoft.com/office/drawing/2014/main" id="{806E436E-BBBB-758C-924A-72965A0E7E9B}"/>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1</a:t>
            </a:r>
          </a:p>
          <a:p>
            <a:br>
              <a:rPr lang="en-CA" b="1" dirty="0">
                <a:solidFill>
                  <a:schemeClr val="bg1"/>
                </a:solidFill>
                <a:latin typeface="Garamond"/>
              </a:rPr>
            </a:br>
            <a:r>
              <a:rPr lang="en-US" sz="5400" b="1" dirty="0">
                <a:solidFill>
                  <a:schemeClr val="bg1"/>
                </a:solidFill>
                <a:latin typeface="Garamond"/>
              </a:rPr>
              <a:t>Ouverture du module</a:t>
            </a:r>
          </a:p>
        </p:txBody>
      </p:sp>
    </p:spTree>
    <p:extLst>
      <p:ext uri="{BB962C8B-B14F-4D97-AF65-F5344CB8AC3E}">
        <p14:creationId xmlns:p14="http://schemas.microsoft.com/office/powerpoint/2010/main" val="2018768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7" name="Title 72">
            <a:extLst>
              <a:ext uri="{FF2B5EF4-FFF2-40B4-BE49-F238E27FC236}">
                <a16:creationId xmlns:a16="http://schemas.microsoft.com/office/drawing/2014/main" id="{E6FA9A9E-A88E-2D34-4911-924880876EF7}"/>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3</a:t>
            </a:r>
          </a:p>
          <a:p>
            <a:br>
              <a:rPr lang="en-CA" b="1" dirty="0">
                <a:solidFill>
                  <a:schemeClr val="bg1"/>
                </a:solidFill>
                <a:latin typeface="Garamond"/>
              </a:rPr>
            </a:br>
            <a:r>
              <a:rPr lang="en-US" sz="5400" b="1" dirty="0">
                <a:solidFill>
                  <a:schemeClr val="bg1"/>
                </a:solidFill>
                <a:latin typeface="Garamond"/>
              </a:rPr>
              <a:t>Quelles techniques de communication puis-je utiliser ?</a:t>
            </a:r>
          </a:p>
        </p:txBody>
      </p:sp>
    </p:spTree>
    <p:extLst>
      <p:ext uri="{BB962C8B-B14F-4D97-AF65-F5344CB8AC3E}">
        <p14:creationId xmlns:p14="http://schemas.microsoft.com/office/powerpoint/2010/main" val="2623676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Techniques de communication non verbale</a:t>
            </a:r>
            <a:endParaRPr lang="en-CA" dirty="0"/>
          </a:p>
        </p:txBody>
      </p:sp>
      <p:grpSp>
        <p:nvGrpSpPr>
          <p:cNvPr id="31" name="Group 30">
            <a:extLst>
              <a:ext uri="{FF2B5EF4-FFF2-40B4-BE49-F238E27FC236}">
                <a16:creationId xmlns:a16="http://schemas.microsoft.com/office/drawing/2014/main" id="{A20AA436-8187-4640-8C48-8B525EE77A8F}"/>
              </a:ext>
            </a:extLst>
          </p:cNvPr>
          <p:cNvGrpSpPr/>
          <p:nvPr/>
        </p:nvGrpSpPr>
        <p:grpSpPr>
          <a:xfrm>
            <a:off x="3704846" y="2653400"/>
            <a:ext cx="1728037" cy="1762770"/>
            <a:chOff x="4298290" y="1721054"/>
            <a:chExt cx="2660325" cy="2713796"/>
          </a:xfrm>
        </p:grpSpPr>
        <p:sp>
          <p:nvSpPr>
            <p:cNvPr id="30" name="Oval 29">
              <a:extLst>
                <a:ext uri="{FF2B5EF4-FFF2-40B4-BE49-F238E27FC236}">
                  <a16:creationId xmlns:a16="http://schemas.microsoft.com/office/drawing/2014/main" id="{1D8C268B-62AE-495B-B3A1-49FF12763DE2}"/>
                </a:ext>
              </a:extLst>
            </p:cNvPr>
            <p:cNvSpPr/>
            <p:nvPr/>
          </p:nvSpPr>
          <p:spPr>
            <a:xfrm>
              <a:off x="4298290" y="1721054"/>
              <a:ext cx="2660325" cy="271379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Oval 25">
              <a:extLst>
                <a:ext uri="{FF2B5EF4-FFF2-40B4-BE49-F238E27FC236}">
                  <a16:creationId xmlns:a16="http://schemas.microsoft.com/office/drawing/2014/main" id="{BBDB64D1-DBFB-47F2-9076-509D78A13B1C}"/>
                </a:ext>
              </a:extLst>
            </p:cNvPr>
            <p:cNvSpPr/>
            <p:nvPr/>
          </p:nvSpPr>
          <p:spPr>
            <a:xfrm>
              <a:off x="5901426"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Flowchart: Terminator 5">
              <a:extLst>
                <a:ext uri="{FF2B5EF4-FFF2-40B4-BE49-F238E27FC236}">
                  <a16:creationId xmlns:a16="http://schemas.microsoft.com/office/drawing/2014/main" id="{4B45F4CB-0E08-4DAB-8E91-381FFD5D9A76}"/>
                </a:ext>
              </a:extLst>
            </p:cNvPr>
            <p:cNvSpPr/>
            <p:nvPr/>
          </p:nvSpPr>
          <p:spPr>
            <a:xfrm rot="20444634">
              <a:off x="4691435" y="2919365"/>
              <a:ext cx="657226" cy="17433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Flowchart: Terminator 27">
              <a:extLst>
                <a:ext uri="{FF2B5EF4-FFF2-40B4-BE49-F238E27FC236}">
                  <a16:creationId xmlns:a16="http://schemas.microsoft.com/office/drawing/2014/main" id="{4CC2718B-7666-4891-8C96-E43F71067BF3}"/>
                </a:ext>
              </a:extLst>
            </p:cNvPr>
            <p:cNvSpPr/>
            <p:nvPr/>
          </p:nvSpPr>
          <p:spPr>
            <a:xfrm rot="1164778">
              <a:off x="5876801" y="2919910"/>
              <a:ext cx="657226" cy="182221"/>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Oval 28">
              <a:extLst>
                <a:ext uri="{FF2B5EF4-FFF2-40B4-BE49-F238E27FC236}">
                  <a16:creationId xmlns:a16="http://schemas.microsoft.com/office/drawing/2014/main" id="{68BFC8D9-AB92-4324-BE9C-E06CDB05FEB8}"/>
                </a:ext>
              </a:extLst>
            </p:cNvPr>
            <p:cNvSpPr/>
            <p:nvPr/>
          </p:nvSpPr>
          <p:spPr>
            <a:xfrm>
              <a:off x="5043683"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2" name="Group 51">
            <a:extLst>
              <a:ext uri="{FF2B5EF4-FFF2-40B4-BE49-F238E27FC236}">
                <a16:creationId xmlns:a16="http://schemas.microsoft.com/office/drawing/2014/main" id="{A61D6E2A-0D69-4F13-8404-F24C6D0924FC}"/>
              </a:ext>
            </a:extLst>
          </p:cNvPr>
          <p:cNvGrpSpPr/>
          <p:nvPr/>
        </p:nvGrpSpPr>
        <p:grpSpPr>
          <a:xfrm>
            <a:off x="6363811" y="2658173"/>
            <a:ext cx="1728037" cy="1762770"/>
            <a:chOff x="6259617" y="2545049"/>
            <a:chExt cx="1728037" cy="1762770"/>
          </a:xfrm>
        </p:grpSpPr>
        <p:sp>
          <p:nvSpPr>
            <p:cNvPr id="33" name="Oval 32">
              <a:extLst>
                <a:ext uri="{FF2B5EF4-FFF2-40B4-BE49-F238E27FC236}">
                  <a16:creationId xmlns:a16="http://schemas.microsoft.com/office/drawing/2014/main" id="{E95B6B71-81E4-4EED-BE98-A7DED3A7CC5C}"/>
                </a:ext>
              </a:extLst>
            </p:cNvPr>
            <p:cNvSpPr/>
            <p:nvPr/>
          </p:nvSpPr>
          <p:spPr>
            <a:xfrm>
              <a:off x="6259617" y="2545049"/>
              <a:ext cx="1728037" cy="176277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Oval 33">
              <a:extLst>
                <a:ext uri="{FF2B5EF4-FFF2-40B4-BE49-F238E27FC236}">
                  <a16:creationId xmlns:a16="http://schemas.microsoft.com/office/drawing/2014/main" id="{4FE36E87-E8BE-4AB7-A52A-9AAA4BA701CB}"/>
                </a:ext>
              </a:extLst>
            </p:cNvPr>
            <p:cNvSpPr/>
            <p:nvPr/>
          </p:nvSpPr>
          <p:spPr>
            <a:xfrm>
              <a:off x="7602982" y="3255694"/>
              <a:ext cx="173238" cy="2474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Oval 36">
              <a:extLst>
                <a:ext uri="{FF2B5EF4-FFF2-40B4-BE49-F238E27FC236}">
                  <a16:creationId xmlns:a16="http://schemas.microsoft.com/office/drawing/2014/main" id="{81F3290F-461D-4B53-B033-ACF351007865}"/>
                </a:ext>
              </a:extLst>
            </p:cNvPr>
            <p:cNvSpPr/>
            <p:nvPr/>
          </p:nvSpPr>
          <p:spPr>
            <a:xfrm>
              <a:off x="6917031" y="3255694"/>
              <a:ext cx="173238" cy="2474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61" name="Group 60">
            <a:extLst>
              <a:ext uri="{FF2B5EF4-FFF2-40B4-BE49-F238E27FC236}">
                <a16:creationId xmlns:a16="http://schemas.microsoft.com/office/drawing/2014/main" id="{3E727D00-174E-48E7-8963-A68F2FEFA968}"/>
              </a:ext>
            </a:extLst>
          </p:cNvPr>
          <p:cNvGrpSpPr/>
          <p:nvPr/>
        </p:nvGrpSpPr>
        <p:grpSpPr>
          <a:xfrm>
            <a:off x="9085590" y="2475765"/>
            <a:ext cx="1873272" cy="2043822"/>
            <a:chOff x="9392702" y="2466238"/>
            <a:chExt cx="1873272" cy="2043822"/>
          </a:xfrm>
          <a:solidFill>
            <a:schemeClr val="accent3">
              <a:lumMod val="75000"/>
            </a:schemeClr>
          </a:solidFill>
        </p:grpSpPr>
        <p:sp>
          <p:nvSpPr>
            <p:cNvPr id="39" name="Round Same Side Corner Rectangle 46">
              <a:extLst>
                <a:ext uri="{FF2B5EF4-FFF2-40B4-BE49-F238E27FC236}">
                  <a16:creationId xmlns:a16="http://schemas.microsoft.com/office/drawing/2014/main" id="{DCE37FCB-BF6A-499C-BE4E-3F4A48ED41B9}"/>
                </a:ext>
              </a:extLst>
            </p:cNvPr>
            <p:cNvSpPr/>
            <p:nvPr/>
          </p:nvSpPr>
          <p:spPr>
            <a:xfrm>
              <a:off x="9392702" y="3190867"/>
              <a:ext cx="629524" cy="13191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0" name="Oval 39">
              <a:extLst>
                <a:ext uri="{FF2B5EF4-FFF2-40B4-BE49-F238E27FC236}">
                  <a16:creationId xmlns:a16="http://schemas.microsoft.com/office/drawing/2014/main" id="{6F8D158A-B057-4CAA-881C-2046B6F51203}"/>
                </a:ext>
              </a:extLst>
            </p:cNvPr>
            <p:cNvSpPr/>
            <p:nvPr/>
          </p:nvSpPr>
          <p:spPr>
            <a:xfrm>
              <a:off x="9508819" y="2466238"/>
              <a:ext cx="629524" cy="6421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Round Same Side Corner Rectangle 46">
              <a:extLst>
                <a:ext uri="{FF2B5EF4-FFF2-40B4-BE49-F238E27FC236}">
                  <a16:creationId xmlns:a16="http://schemas.microsoft.com/office/drawing/2014/main" id="{E70A0C76-ACF8-4EE0-86B0-9CA3A38C5B81}"/>
                </a:ext>
              </a:extLst>
            </p:cNvPr>
            <p:cNvSpPr/>
            <p:nvPr/>
          </p:nvSpPr>
          <p:spPr>
            <a:xfrm flipH="1">
              <a:off x="10673284" y="3190867"/>
              <a:ext cx="592690" cy="13191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Oval 46">
              <a:extLst>
                <a:ext uri="{FF2B5EF4-FFF2-40B4-BE49-F238E27FC236}">
                  <a16:creationId xmlns:a16="http://schemas.microsoft.com/office/drawing/2014/main" id="{F13F01D3-8E9C-4C29-88FA-00BCA5B86D19}"/>
                </a:ext>
              </a:extLst>
            </p:cNvPr>
            <p:cNvSpPr/>
            <p:nvPr/>
          </p:nvSpPr>
          <p:spPr>
            <a:xfrm flipH="1">
              <a:off x="10600239" y="2471335"/>
              <a:ext cx="592690" cy="6421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8" name="Group 47">
              <a:extLst>
                <a:ext uri="{FF2B5EF4-FFF2-40B4-BE49-F238E27FC236}">
                  <a16:creationId xmlns:a16="http://schemas.microsoft.com/office/drawing/2014/main" id="{A31DB218-10BC-4B09-BE7D-7EC9680A4109}"/>
                </a:ext>
              </a:extLst>
            </p:cNvPr>
            <p:cNvGrpSpPr/>
            <p:nvPr/>
          </p:nvGrpSpPr>
          <p:grpSpPr>
            <a:xfrm rot="4835313" flipH="1">
              <a:off x="10279695" y="2944302"/>
              <a:ext cx="357403" cy="841240"/>
              <a:chOff x="2085739" y="3762769"/>
              <a:chExt cx="673376" cy="1492230"/>
            </a:xfrm>
            <a:grpFill/>
          </p:grpSpPr>
          <p:sp>
            <p:nvSpPr>
              <p:cNvPr id="49" name="Round Same Side Corner Rectangle 25">
                <a:extLst>
                  <a:ext uri="{FF2B5EF4-FFF2-40B4-BE49-F238E27FC236}">
                    <a16:creationId xmlns:a16="http://schemas.microsoft.com/office/drawing/2014/main" id="{685BB89A-14D0-419D-8DF8-E1EB95058CD3}"/>
                  </a:ext>
                </a:extLst>
              </p:cNvPr>
              <p:cNvSpPr/>
              <p:nvPr/>
            </p:nvSpPr>
            <p:spPr>
              <a:xfrm rot="9535642" flipH="1">
                <a:off x="2085739" y="3762769"/>
                <a:ext cx="358426"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Oval 49">
                <a:extLst>
                  <a:ext uri="{FF2B5EF4-FFF2-40B4-BE49-F238E27FC236}">
                    <a16:creationId xmlns:a16="http://schemas.microsoft.com/office/drawing/2014/main" id="{3375DE85-C117-423B-B6E8-3700410282BB}"/>
                  </a:ext>
                </a:extLst>
              </p:cNvPr>
              <p:cNvSpPr/>
              <p:nvPr/>
            </p:nvSpPr>
            <p:spPr>
              <a:xfrm rot="21105829" flipH="1">
                <a:off x="2338159" y="4842089"/>
                <a:ext cx="420956"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60" name="Group 59">
            <a:extLst>
              <a:ext uri="{FF2B5EF4-FFF2-40B4-BE49-F238E27FC236}">
                <a16:creationId xmlns:a16="http://schemas.microsoft.com/office/drawing/2014/main" id="{B5E2AFB2-B5CA-4117-BBC9-1D35695399F4}"/>
              </a:ext>
            </a:extLst>
          </p:cNvPr>
          <p:cNvGrpSpPr/>
          <p:nvPr/>
        </p:nvGrpSpPr>
        <p:grpSpPr>
          <a:xfrm>
            <a:off x="1027852" y="2550160"/>
            <a:ext cx="1969955" cy="2252221"/>
            <a:chOff x="1182992" y="2333520"/>
            <a:chExt cx="2387018" cy="2729044"/>
          </a:xfrm>
          <a:solidFill>
            <a:schemeClr val="accent3">
              <a:lumMod val="75000"/>
            </a:schemeClr>
          </a:solidFill>
        </p:grpSpPr>
        <p:sp>
          <p:nvSpPr>
            <p:cNvPr id="16" name="Oval 15">
              <a:extLst>
                <a:ext uri="{FF2B5EF4-FFF2-40B4-BE49-F238E27FC236}">
                  <a16:creationId xmlns:a16="http://schemas.microsoft.com/office/drawing/2014/main" id="{15E4BF34-4C5D-4CDC-A608-21062612B049}"/>
                </a:ext>
              </a:extLst>
            </p:cNvPr>
            <p:cNvSpPr/>
            <p:nvPr/>
          </p:nvSpPr>
          <p:spPr>
            <a:xfrm>
              <a:off x="1537576" y="2333520"/>
              <a:ext cx="1271749" cy="1297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55" name="Group 54">
              <a:extLst>
                <a:ext uri="{FF2B5EF4-FFF2-40B4-BE49-F238E27FC236}">
                  <a16:creationId xmlns:a16="http://schemas.microsoft.com/office/drawing/2014/main" id="{5A7D1C9B-DCEF-48A7-A9C4-49B5CAC1D702}"/>
                </a:ext>
              </a:extLst>
            </p:cNvPr>
            <p:cNvGrpSpPr/>
            <p:nvPr/>
          </p:nvGrpSpPr>
          <p:grpSpPr>
            <a:xfrm>
              <a:off x="1182992" y="3654854"/>
              <a:ext cx="1578434" cy="1407710"/>
              <a:chOff x="1405016" y="3660312"/>
              <a:chExt cx="1206796" cy="1076269"/>
            </a:xfrm>
            <a:grpFill/>
          </p:grpSpPr>
          <p:sp>
            <p:nvSpPr>
              <p:cNvPr id="17" name="Round Same Side Corner Rectangle 25">
                <a:extLst>
                  <a:ext uri="{FF2B5EF4-FFF2-40B4-BE49-F238E27FC236}">
                    <a16:creationId xmlns:a16="http://schemas.microsoft.com/office/drawing/2014/main" id="{D3D58E72-D58A-46BE-A232-352A1B414BA3}"/>
                  </a:ext>
                </a:extLst>
              </p:cNvPr>
              <p:cNvSpPr/>
              <p:nvPr/>
            </p:nvSpPr>
            <p:spPr>
              <a:xfrm rot="6082202" flipH="1">
                <a:off x="1693587" y="3983954"/>
                <a:ext cx="283995" cy="8611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Oval 17">
                <a:extLst>
                  <a:ext uri="{FF2B5EF4-FFF2-40B4-BE49-F238E27FC236}">
                    <a16:creationId xmlns:a16="http://schemas.microsoft.com/office/drawing/2014/main" id="{FFFE131A-F52C-48BE-A7F1-6E37C31CEB52}"/>
                  </a:ext>
                </a:extLst>
              </p:cNvPr>
              <p:cNvSpPr/>
              <p:nvPr/>
            </p:nvSpPr>
            <p:spPr>
              <a:xfrm rot="17268569" flipH="1">
                <a:off x="2281460" y="4406228"/>
                <a:ext cx="333540" cy="327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Round Same Side Corner Rectangle 25">
                <a:extLst>
                  <a:ext uri="{FF2B5EF4-FFF2-40B4-BE49-F238E27FC236}">
                    <a16:creationId xmlns:a16="http://schemas.microsoft.com/office/drawing/2014/main" id="{0EEC657B-D026-4084-91B6-5A2AF7388DD9}"/>
                  </a:ext>
                </a:extLst>
              </p:cNvPr>
              <p:cNvSpPr/>
              <p:nvPr/>
            </p:nvSpPr>
            <p:spPr>
              <a:xfrm rot="12691702" flipH="1">
                <a:off x="1556636" y="3660312"/>
                <a:ext cx="283995" cy="8611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6" name="Group 55">
              <a:extLst>
                <a:ext uri="{FF2B5EF4-FFF2-40B4-BE49-F238E27FC236}">
                  <a16:creationId xmlns:a16="http://schemas.microsoft.com/office/drawing/2014/main" id="{CF2C86DA-4EE2-43EB-9B75-8769AA951D99}"/>
                </a:ext>
              </a:extLst>
            </p:cNvPr>
            <p:cNvGrpSpPr/>
            <p:nvPr/>
          </p:nvGrpSpPr>
          <p:grpSpPr>
            <a:xfrm rot="1664838" flipH="1">
              <a:off x="1940551" y="3924864"/>
              <a:ext cx="1629459" cy="820627"/>
              <a:chOff x="1246577" y="4002866"/>
              <a:chExt cx="1260720" cy="627413"/>
            </a:xfrm>
            <a:grpFill/>
          </p:grpSpPr>
          <p:sp>
            <p:nvSpPr>
              <p:cNvPr id="57" name="Round Same Side Corner Rectangle 25">
                <a:extLst>
                  <a:ext uri="{FF2B5EF4-FFF2-40B4-BE49-F238E27FC236}">
                    <a16:creationId xmlns:a16="http://schemas.microsoft.com/office/drawing/2014/main" id="{50069C43-B37D-47AA-9D65-82DD547F35E1}"/>
                  </a:ext>
                </a:extLst>
              </p:cNvPr>
              <p:cNvSpPr/>
              <p:nvPr/>
            </p:nvSpPr>
            <p:spPr>
              <a:xfrm rot="6061349" flipH="1">
                <a:off x="1575831" y="3942224"/>
                <a:ext cx="283995" cy="8611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8" name="Oval 57">
                <a:extLst>
                  <a:ext uri="{FF2B5EF4-FFF2-40B4-BE49-F238E27FC236}">
                    <a16:creationId xmlns:a16="http://schemas.microsoft.com/office/drawing/2014/main" id="{7C310961-CD74-433D-A464-87D62A538FA6}"/>
                  </a:ext>
                </a:extLst>
              </p:cNvPr>
              <p:cNvSpPr/>
              <p:nvPr/>
            </p:nvSpPr>
            <p:spPr>
              <a:xfrm rot="17268569" flipH="1">
                <a:off x="2176945" y="4299926"/>
                <a:ext cx="333540" cy="3271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9" name="Round Same Side Corner Rectangle 25">
                <a:extLst>
                  <a:ext uri="{FF2B5EF4-FFF2-40B4-BE49-F238E27FC236}">
                    <a16:creationId xmlns:a16="http://schemas.microsoft.com/office/drawing/2014/main" id="{575FA789-8EF6-43F9-BD04-2C7BCBE7999A}"/>
                  </a:ext>
                </a:extLst>
              </p:cNvPr>
              <p:cNvSpPr/>
              <p:nvPr/>
            </p:nvSpPr>
            <p:spPr>
              <a:xfrm rot="14593047" flipH="1">
                <a:off x="1611880" y="3637563"/>
                <a:ext cx="280636" cy="1011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2915576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AB7A1988-E958-6B1F-4B53-9887584D4EC3}"/>
              </a:ext>
            </a:extLst>
          </p:cNvPr>
          <p:cNvSpPr/>
          <p:nvPr/>
        </p:nvSpPr>
        <p:spPr>
          <a:xfrm>
            <a:off x="7600569" y="2308817"/>
            <a:ext cx="3761399" cy="3213952"/>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Techniques de communication non verbale</a:t>
            </a:r>
            <a:endParaRPr lang="en-CA" dirty="0"/>
          </a:p>
        </p:txBody>
      </p:sp>
      <p:sp>
        <p:nvSpPr>
          <p:cNvPr id="18" name="TextBox 17">
            <a:extLst>
              <a:ext uri="{FF2B5EF4-FFF2-40B4-BE49-F238E27FC236}">
                <a16:creationId xmlns:a16="http://schemas.microsoft.com/office/drawing/2014/main" id="{82008676-5D4F-4D7C-A200-27952DD54A43}"/>
              </a:ext>
            </a:extLst>
          </p:cNvPr>
          <p:cNvSpPr txBox="1"/>
          <p:nvPr/>
        </p:nvSpPr>
        <p:spPr>
          <a:xfrm>
            <a:off x="8195649" y="2606852"/>
            <a:ext cx="3050106" cy="2677656"/>
          </a:xfrm>
          <a:prstGeom prst="rect">
            <a:avLst/>
          </a:prstGeom>
          <a:noFill/>
        </p:spPr>
        <p:txBody>
          <a:bodyPr wrap="square">
            <a:spAutoFit/>
          </a:bodyPr>
          <a:lstStyle/>
          <a:p>
            <a:pPr marL="0" indent="0">
              <a:buNone/>
            </a:pPr>
            <a:r>
              <a:rPr lang="en-US" sz="2400" dirty="0">
                <a:latin typeface="Arial" panose="020B0604020202020204" pitchFamily="34" charset="0"/>
                <a:ea typeface="Calibri" panose="020F0502020204030204" pitchFamily="34" charset="0"/>
                <a:cs typeface="Arial" panose="020B0604020202020204" pitchFamily="34" charset="0"/>
              </a:rPr>
              <a:t>N'oubliez pas </a:t>
            </a:r>
            <a:r>
              <a:rPr lang="en-US" sz="2400" dirty="0" err="1">
                <a:latin typeface="Arial" panose="020B0604020202020204" pitchFamily="34" charset="0"/>
                <a:ea typeface="Calibri" panose="020F0502020204030204" pitchFamily="34" charset="0"/>
                <a:cs typeface="Arial" panose="020B0604020202020204" pitchFamily="34" charset="0"/>
              </a:rPr>
              <a:t>d'utiliser</a:t>
            </a:r>
            <a:r>
              <a:rPr lang="en-US" sz="2400" dirty="0">
                <a:latin typeface="Arial" panose="020B0604020202020204" pitchFamily="34" charset="0"/>
                <a:ea typeface="Calibri" panose="020F0502020204030204" pitchFamily="34" charset="0"/>
                <a:cs typeface="Arial" panose="020B0604020202020204" pitchFamily="34" charset="0"/>
              </a:rPr>
              <a:t>:</a:t>
            </a:r>
          </a:p>
          <a:p>
            <a:pPr marL="342900" indent="-342900">
              <a:buFont typeface="Arial" panose="020B0604020202020204" pitchFamily="34" charset="0"/>
              <a:buChar char="•"/>
            </a:pPr>
            <a:r>
              <a:rPr lang="en-US" sz="2400" dirty="0">
                <a:latin typeface="Arial" panose="020B0604020202020204" pitchFamily="34" charset="0"/>
                <a:ea typeface="Calibri" panose="020F0502020204030204" pitchFamily="34" charset="0"/>
                <a:cs typeface="Arial" panose="020B0604020202020204" pitchFamily="34" charset="0"/>
              </a:rPr>
              <a:t>le langage corporel</a:t>
            </a:r>
          </a:p>
          <a:p>
            <a:pPr marL="342900" indent="-342900">
              <a:buFont typeface="Arial" panose="020B0604020202020204" pitchFamily="34" charset="0"/>
              <a:buChar char="•"/>
            </a:pPr>
            <a:r>
              <a:rPr lang="en-US" sz="2400" dirty="0">
                <a:latin typeface="Arial" panose="020B0604020202020204" pitchFamily="34" charset="0"/>
                <a:ea typeface="Calibri" panose="020F0502020204030204" pitchFamily="34" charset="0"/>
                <a:cs typeface="Arial" panose="020B0604020202020204" pitchFamily="34" charset="0"/>
              </a:rPr>
              <a:t>Des expressions faciales</a:t>
            </a:r>
          </a:p>
          <a:p>
            <a:pPr marL="342900" indent="-342900">
              <a:buFont typeface="Arial" panose="020B0604020202020204" pitchFamily="34" charset="0"/>
              <a:buChar char="•"/>
            </a:pPr>
            <a:r>
              <a:rPr lang="en-US" sz="2400" dirty="0">
                <a:latin typeface="Arial" panose="020B0604020202020204" pitchFamily="34" charset="0"/>
                <a:ea typeface="Calibri" panose="020F0502020204030204" pitchFamily="34" charset="0"/>
                <a:cs typeface="Arial" panose="020B0604020202020204" pitchFamily="34" charset="0"/>
              </a:rPr>
              <a:t>Le contact visuel</a:t>
            </a:r>
            <a:endParaRPr lang="en-US" sz="2400" dirty="0">
              <a:effectLst/>
              <a:highlight>
                <a:srgbClr val="00FFFF"/>
              </a:highlight>
              <a:latin typeface="Arial" panose="020B0604020202020204" pitchFamily="34" charset="0"/>
              <a:ea typeface="Calibri" panose="020F050202020403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4EB64163-D984-495C-8EEB-D8CABC388324}"/>
              </a:ext>
            </a:extLst>
          </p:cNvPr>
          <p:cNvSpPr txBox="1"/>
          <p:nvPr/>
        </p:nvSpPr>
        <p:spPr>
          <a:xfrm>
            <a:off x="1325332" y="1784704"/>
            <a:ext cx="2563586" cy="1644296"/>
          </a:xfrm>
          <a:prstGeom prst="rect">
            <a:avLst/>
          </a:prstGeom>
          <a:noFill/>
        </p:spPr>
        <p:txBody>
          <a:bodyPr wrap="square">
            <a:spAutoFit/>
          </a:bodyPr>
          <a:lstStyle/>
          <a:p>
            <a:pPr marL="0" indent="0">
              <a:lnSpc>
                <a:spcPct val="107000"/>
              </a:lnSpc>
              <a:buNone/>
            </a:pPr>
            <a:r>
              <a:rPr lang="en-US" sz="2400" dirty="0">
                <a:latin typeface="Arial" panose="020B0604020202020204" pitchFamily="34" charset="0"/>
                <a:ea typeface="Calibri" panose="020F0502020204030204" pitchFamily="34" charset="0"/>
                <a:cs typeface="Arial" panose="020B0604020202020204" pitchFamily="34" charset="0"/>
              </a:rPr>
              <a:t>Communication non verbale pour établir la confiance avec l'enfant</a:t>
            </a:r>
            <a:endParaRPr lang="en-US"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B6D4B8D6-4423-4D5A-8AB4-42B2B0C701D8}"/>
              </a:ext>
            </a:extLst>
          </p:cNvPr>
          <p:cNvSpPr txBox="1"/>
          <p:nvPr/>
        </p:nvSpPr>
        <p:spPr>
          <a:xfrm>
            <a:off x="3565096" y="3915793"/>
            <a:ext cx="2563586" cy="1644296"/>
          </a:xfrm>
          <a:prstGeom prst="rect">
            <a:avLst/>
          </a:prstGeom>
          <a:noFill/>
        </p:spPr>
        <p:txBody>
          <a:bodyPr wrap="square">
            <a:spAutoFit/>
          </a:bodyPr>
          <a:lstStyle/>
          <a:p>
            <a:pPr marL="0" indent="0">
              <a:lnSpc>
                <a:spcPct val="107000"/>
              </a:lnSpc>
              <a:buNone/>
            </a:pPr>
            <a:r>
              <a:rPr lang="en-US" sz="2400" dirty="0">
                <a:latin typeface="Arial" panose="020B0604020202020204" pitchFamily="34" charset="0"/>
                <a:ea typeface="Calibri" panose="020F0502020204030204" pitchFamily="34" charset="0"/>
                <a:cs typeface="Arial" panose="020B0604020202020204" pitchFamily="34" charset="0"/>
              </a:rPr>
              <a:t>Communication non verbale pour mieux comprendre l'enfant</a:t>
            </a:r>
          </a:p>
        </p:txBody>
      </p:sp>
      <p:sp>
        <p:nvSpPr>
          <p:cNvPr id="28" name="Round Same Side Corner Rectangle 35">
            <a:extLst>
              <a:ext uri="{FF2B5EF4-FFF2-40B4-BE49-F238E27FC236}">
                <a16:creationId xmlns:a16="http://schemas.microsoft.com/office/drawing/2014/main" id="{EA873495-69B9-4D0B-A905-215865037248}"/>
              </a:ext>
            </a:extLst>
          </p:cNvPr>
          <p:cNvSpPr/>
          <p:nvPr/>
        </p:nvSpPr>
        <p:spPr>
          <a:xfrm flipH="1">
            <a:off x="5346125" y="2826896"/>
            <a:ext cx="523773" cy="552669"/>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9" name="Oval 28">
            <a:extLst>
              <a:ext uri="{FF2B5EF4-FFF2-40B4-BE49-F238E27FC236}">
                <a16:creationId xmlns:a16="http://schemas.microsoft.com/office/drawing/2014/main" id="{A8AF6207-3B22-4E12-9ABF-CA7FDC23A40F}"/>
              </a:ext>
            </a:extLst>
          </p:cNvPr>
          <p:cNvSpPr/>
          <p:nvPr/>
        </p:nvSpPr>
        <p:spPr>
          <a:xfrm flipH="1">
            <a:off x="5344053" y="2210802"/>
            <a:ext cx="529727" cy="525791"/>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0" name="Round Same Side Corner Rectangle 37">
            <a:extLst>
              <a:ext uri="{FF2B5EF4-FFF2-40B4-BE49-F238E27FC236}">
                <a16:creationId xmlns:a16="http://schemas.microsoft.com/office/drawing/2014/main" id="{2C8A2E54-5147-406F-BD61-8CE62169CDF6}"/>
              </a:ext>
            </a:extLst>
          </p:cNvPr>
          <p:cNvSpPr/>
          <p:nvPr/>
        </p:nvSpPr>
        <p:spPr>
          <a:xfrm flipH="1">
            <a:off x="4391142" y="2239378"/>
            <a:ext cx="523775" cy="1140187"/>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1" name="Oval 30">
            <a:extLst>
              <a:ext uri="{FF2B5EF4-FFF2-40B4-BE49-F238E27FC236}">
                <a16:creationId xmlns:a16="http://schemas.microsoft.com/office/drawing/2014/main" id="{0010846D-91FD-44DF-9D88-F79A005F40E5}"/>
              </a:ext>
            </a:extLst>
          </p:cNvPr>
          <p:cNvSpPr/>
          <p:nvPr/>
        </p:nvSpPr>
        <p:spPr>
          <a:xfrm flipH="1">
            <a:off x="4389073" y="1623285"/>
            <a:ext cx="529729" cy="5257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41" name="Round Same Side Corner Rectangle 35">
            <a:extLst>
              <a:ext uri="{FF2B5EF4-FFF2-40B4-BE49-F238E27FC236}">
                <a16:creationId xmlns:a16="http://schemas.microsoft.com/office/drawing/2014/main" id="{57869E4D-3356-4E2F-AD36-BCADF78CCD55}"/>
              </a:ext>
            </a:extLst>
          </p:cNvPr>
          <p:cNvSpPr/>
          <p:nvPr/>
        </p:nvSpPr>
        <p:spPr>
          <a:xfrm flipH="1">
            <a:off x="2520532" y="4952703"/>
            <a:ext cx="523773" cy="55266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42" name="Oval 41">
            <a:extLst>
              <a:ext uri="{FF2B5EF4-FFF2-40B4-BE49-F238E27FC236}">
                <a16:creationId xmlns:a16="http://schemas.microsoft.com/office/drawing/2014/main" id="{45909C7E-1B68-4292-AA9C-8A9124698699}"/>
              </a:ext>
            </a:extLst>
          </p:cNvPr>
          <p:cNvSpPr/>
          <p:nvPr/>
        </p:nvSpPr>
        <p:spPr>
          <a:xfrm flipH="1">
            <a:off x="2518460" y="4336609"/>
            <a:ext cx="529727" cy="5257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43" name="Round Same Side Corner Rectangle 37">
            <a:extLst>
              <a:ext uri="{FF2B5EF4-FFF2-40B4-BE49-F238E27FC236}">
                <a16:creationId xmlns:a16="http://schemas.microsoft.com/office/drawing/2014/main" id="{ACF9CF70-7614-44B7-BA0D-C2BE2A17D0F2}"/>
              </a:ext>
            </a:extLst>
          </p:cNvPr>
          <p:cNvSpPr/>
          <p:nvPr/>
        </p:nvSpPr>
        <p:spPr>
          <a:xfrm flipH="1">
            <a:off x="1565549" y="4365185"/>
            <a:ext cx="523775" cy="1140187"/>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44" name="Oval 43">
            <a:extLst>
              <a:ext uri="{FF2B5EF4-FFF2-40B4-BE49-F238E27FC236}">
                <a16:creationId xmlns:a16="http://schemas.microsoft.com/office/drawing/2014/main" id="{84EB5916-0E3A-4185-8F0A-4572F5600514}"/>
              </a:ext>
            </a:extLst>
          </p:cNvPr>
          <p:cNvSpPr/>
          <p:nvPr/>
        </p:nvSpPr>
        <p:spPr>
          <a:xfrm flipH="1">
            <a:off x="1563480" y="3749092"/>
            <a:ext cx="529729" cy="525791"/>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51" name="Rectangle: Rounded Corners 50">
            <a:extLst>
              <a:ext uri="{FF2B5EF4-FFF2-40B4-BE49-F238E27FC236}">
                <a16:creationId xmlns:a16="http://schemas.microsoft.com/office/drawing/2014/main" id="{F12A6CED-42B7-4368-98A4-6412EB766201}"/>
              </a:ext>
            </a:extLst>
          </p:cNvPr>
          <p:cNvSpPr/>
          <p:nvPr/>
        </p:nvSpPr>
        <p:spPr>
          <a:xfrm rot="3408353" flipH="1">
            <a:off x="2210443" y="4940231"/>
            <a:ext cx="259919" cy="70604"/>
          </a:xfrm>
          <a:prstGeom prst="roundRect">
            <a:avLst>
              <a:gd name="adj" fmla="val 401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52" name="Rectangle: Rounded Corners 51">
            <a:extLst>
              <a:ext uri="{FF2B5EF4-FFF2-40B4-BE49-F238E27FC236}">
                <a16:creationId xmlns:a16="http://schemas.microsoft.com/office/drawing/2014/main" id="{F3A442C8-B528-4BE9-87F8-8CD83B5F5179}"/>
              </a:ext>
            </a:extLst>
          </p:cNvPr>
          <p:cNvSpPr/>
          <p:nvPr/>
        </p:nvSpPr>
        <p:spPr>
          <a:xfrm rot="1069903" flipH="1">
            <a:off x="2111131" y="5173447"/>
            <a:ext cx="259919" cy="70604"/>
          </a:xfrm>
          <a:prstGeom prst="roundRect">
            <a:avLst>
              <a:gd name="adj" fmla="val 401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53" name="Rectangle: Rounded Corners 52">
            <a:extLst>
              <a:ext uri="{FF2B5EF4-FFF2-40B4-BE49-F238E27FC236}">
                <a16:creationId xmlns:a16="http://schemas.microsoft.com/office/drawing/2014/main" id="{65136A63-C5F5-4490-BBF7-D45CD345935F}"/>
              </a:ext>
            </a:extLst>
          </p:cNvPr>
          <p:cNvSpPr/>
          <p:nvPr/>
        </p:nvSpPr>
        <p:spPr>
          <a:xfrm rot="20833157" flipH="1">
            <a:off x="2089989" y="5401406"/>
            <a:ext cx="249096" cy="73672"/>
          </a:xfrm>
          <a:prstGeom prst="roundRect">
            <a:avLst>
              <a:gd name="adj" fmla="val 4011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54" name="Group 53">
            <a:extLst>
              <a:ext uri="{FF2B5EF4-FFF2-40B4-BE49-F238E27FC236}">
                <a16:creationId xmlns:a16="http://schemas.microsoft.com/office/drawing/2014/main" id="{5D4F54C7-BF8D-4485-AE25-679F53EA163D}"/>
              </a:ext>
            </a:extLst>
          </p:cNvPr>
          <p:cNvGrpSpPr/>
          <p:nvPr/>
        </p:nvGrpSpPr>
        <p:grpSpPr>
          <a:xfrm rot="12543487" flipH="1">
            <a:off x="5037551" y="2172406"/>
            <a:ext cx="382511" cy="588113"/>
            <a:chOff x="2854695" y="2147881"/>
            <a:chExt cx="347952" cy="558222"/>
          </a:xfrm>
          <a:solidFill>
            <a:schemeClr val="accent3">
              <a:lumMod val="75000"/>
            </a:schemeClr>
          </a:solidFill>
        </p:grpSpPr>
        <p:sp>
          <p:nvSpPr>
            <p:cNvPr id="55" name="Rectangle: Rounded Corners 54">
              <a:extLst>
                <a:ext uri="{FF2B5EF4-FFF2-40B4-BE49-F238E27FC236}">
                  <a16:creationId xmlns:a16="http://schemas.microsoft.com/office/drawing/2014/main" id="{6EA5482E-7D70-4D72-96E0-287FA0BD15F7}"/>
                </a:ext>
              </a:extLst>
            </p:cNvPr>
            <p:cNvSpPr/>
            <p:nvPr/>
          </p:nvSpPr>
          <p:spPr>
            <a:xfrm rot="20708745">
              <a:off x="2966211" y="2147881"/>
              <a:ext cx="236436" cy="67016"/>
            </a:xfrm>
            <a:prstGeom prst="roundRect">
              <a:avLst>
                <a:gd name="adj" fmla="val 40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56" name="Rectangle: Rounded Corners 55">
              <a:extLst>
                <a:ext uri="{FF2B5EF4-FFF2-40B4-BE49-F238E27FC236}">
                  <a16:creationId xmlns:a16="http://schemas.microsoft.com/office/drawing/2014/main" id="{CF1D81DD-1AAB-4C8A-B116-7CA170BEC716}"/>
                </a:ext>
              </a:extLst>
            </p:cNvPr>
            <p:cNvSpPr/>
            <p:nvPr/>
          </p:nvSpPr>
          <p:spPr>
            <a:xfrm rot="1447195">
              <a:off x="2891577" y="2375527"/>
              <a:ext cx="236436" cy="67016"/>
            </a:xfrm>
            <a:prstGeom prst="roundRect">
              <a:avLst>
                <a:gd name="adj" fmla="val 40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57" name="Rectangle: Rounded Corners 56">
              <a:extLst>
                <a:ext uri="{FF2B5EF4-FFF2-40B4-BE49-F238E27FC236}">
                  <a16:creationId xmlns:a16="http://schemas.microsoft.com/office/drawing/2014/main" id="{ADD8F3B2-FA79-481D-98EB-09600CF5B30E}"/>
                </a:ext>
              </a:extLst>
            </p:cNvPr>
            <p:cNvSpPr/>
            <p:nvPr/>
          </p:nvSpPr>
          <p:spPr>
            <a:xfrm rot="3283941">
              <a:off x="2769985" y="2554377"/>
              <a:ext cx="236436" cy="67016"/>
            </a:xfrm>
            <a:prstGeom prst="roundRect">
              <a:avLst>
                <a:gd name="adj" fmla="val 40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7884712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D786284C-AF6E-3DAD-6594-E6A475A59038}"/>
              </a:ext>
            </a:extLst>
          </p:cNvPr>
          <p:cNvGrpSpPr/>
          <p:nvPr/>
        </p:nvGrpSpPr>
        <p:grpSpPr>
          <a:xfrm>
            <a:off x="463046" y="1383893"/>
            <a:ext cx="1198113" cy="1251960"/>
            <a:chOff x="7345680" y="2484120"/>
            <a:chExt cx="904240" cy="944880"/>
          </a:xfrm>
        </p:grpSpPr>
        <p:sp>
          <p:nvSpPr>
            <p:cNvPr id="33" name="Oval 32">
              <a:extLst>
                <a:ext uri="{FF2B5EF4-FFF2-40B4-BE49-F238E27FC236}">
                  <a16:creationId xmlns:a16="http://schemas.microsoft.com/office/drawing/2014/main" id="{59E935A5-B590-C934-B27E-DFC57B8CB853}"/>
                </a:ext>
              </a:extLst>
            </p:cNvPr>
            <p:cNvSpPr/>
            <p:nvPr/>
          </p:nvSpPr>
          <p:spPr>
            <a:xfrm>
              <a:off x="7345680" y="2484120"/>
              <a:ext cx="904240" cy="94488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L-Shape 33">
              <a:extLst>
                <a:ext uri="{FF2B5EF4-FFF2-40B4-BE49-F238E27FC236}">
                  <a16:creationId xmlns:a16="http://schemas.microsoft.com/office/drawing/2014/main" id="{B37C6858-E330-03C6-7514-82F6BD1000F5}"/>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Techniques de communication non verbale</a:t>
            </a:r>
            <a:endParaRPr lang="en-CA" dirty="0"/>
          </a:p>
        </p:txBody>
      </p:sp>
      <p:grpSp>
        <p:nvGrpSpPr>
          <p:cNvPr id="11" name="Group 10">
            <a:extLst>
              <a:ext uri="{FF2B5EF4-FFF2-40B4-BE49-F238E27FC236}">
                <a16:creationId xmlns:a16="http://schemas.microsoft.com/office/drawing/2014/main" id="{8A6E2C75-C3A9-9CDA-CE99-F3F8BE18C833}"/>
              </a:ext>
            </a:extLst>
          </p:cNvPr>
          <p:cNvGrpSpPr/>
          <p:nvPr/>
        </p:nvGrpSpPr>
        <p:grpSpPr>
          <a:xfrm>
            <a:off x="10228983" y="337468"/>
            <a:ext cx="1587872" cy="1368854"/>
            <a:chOff x="10228983" y="337468"/>
            <a:chExt cx="1587872" cy="1368854"/>
          </a:xfrm>
        </p:grpSpPr>
        <p:sp>
          <p:nvSpPr>
            <p:cNvPr id="12" name="Hexagon 11">
              <a:extLst>
                <a:ext uri="{FF2B5EF4-FFF2-40B4-BE49-F238E27FC236}">
                  <a16:creationId xmlns:a16="http://schemas.microsoft.com/office/drawing/2014/main" id="{C8401DAD-C27E-E232-C6D9-10C7F7308C6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06FC99BB-B816-C93C-11CA-58DA99F31F9F}"/>
                </a:ext>
              </a:extLst>
            </p:cNvPr>
            <p:cNvGrpSpPr/>
            <p:nvPr/>
          </p:nvGrpSpPr>
          <p:grpSpPr>
            <a:xfrm>
              <a:off x="10621771" y="762700"/>
              <a:ext cx="562136" cy="634675"/>
              <a:chOff x="760175" y="830142"/>
              <a:chExt cx="867619" cy="979579"/>
            </a:xfrm>
          </p:grpSpPr>
          <p:sp>
            <p:nvSpPr>
              <p:cNvPr id="17" name="Rectangle 16">
                <a:extLst>
                  <a:ext uri="{FF2B5EF4-FFF2-40B4-BE49-F238E27FC236}">
                    <a16:creationId xmlns:a16="http://schemas.microsoft.com/office/drawing/2014/main" id="{5E5AA66B-CF8C-2001-1E21-C6F75FC89E31}"/>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46</a:t>
                </a:r>
              </a:p>
            </p:txBody>
          </p:sp>
          <p:sp>
            <p:nvSpPr>
              <p:cNvPr id="18" name="Rectangle 17">
                <a:extLst>
                  <a:ext uri="{FF2B5EF4-FFF2-40B4-BE49-F238E27FC236}">
                    <a16:creationId xmlns:a16="http://schemas.microsoft.com/office/drawing/2014/main" id="{17E595CD-08F2-0ACF-A9AB-EF9624F5AFEF}"/>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BC01B8F7-50D1-C917-B0F4-64321C92DF0B}"/>
                </a:ext>
              </a:extLst>
            </p:cNvPr>
            <p:cNvGrpSpPr/>
            <p:nvPr/>
          </p:nvGrpSpPr>
          <p:grpSpPr>
            <a:xfrm>
              <a:off x="11325415" y="762701"/>
              <a:ext cx="182192" cy="634674"/>
              <a:chOff x="2121762" y="2323619"/>
              <a:chExt cx="200378" cy="825210"/>
            </a:xfrm>
          </p:grpSpPr>
          <p:sp>
            <p:nvSpPr>
              <p:cNvPr id="15" name="Isosceles Triangle 14">
                <a:extLst>
                  <a:ext uri="{FF2B5EF4-FFF2-40B4-BE49-F238E27FC236}">
                    <a16:creationId xmlns:a16="http://schemas.microsoft.com/office/drawing/2014/main" id="{C28DC769-ED09-FC06-ACC5-E6FFFA91F7CD}"/>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7C9CC2FA-045A-3CC5-961C-738896402E20}"/>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grpSp>
        <p:nvGrpSpPr>
          <p:cNvPr id="27" name="Group 26">
            <a:extLst>
              <a:ext uri="{FF2B5EF4-FFF2-40B4-BE49-F238E27FC236}">
                <a16:creationId xmlns:a16="http://schemas.microsoft.com/office/drawing/2014/main" id="{36F27006-647D-066D-A4A0-399CD8F14310}"/>
              </a:ext>
            </a:extLst>
          </p:cNvPr>
          <p:cNvGrpSpPr/>
          <p:nvPr/>
        </p:nvGrpSpPr>
        <p:grpSpPr>
          <a:xfrm>
            <a:off x="10100008" y="4468658"/>
            <a:ext cx="1728905" cy="2045143"/>
            <a:chOff x="1566368" y="1671009"/>
            <a:chExt cx="1484707" cy="1756280"/>
          </a:xfrm>
        </p:grpSpPr>
        <p:sp>
          <p:nvSpPr>
            <p:cNvPr id="19" name="Round Same Side Corner Rectangle 35">
              <a:extLst>
                <a:ext uri="{FF2B5EF4-FFF2-40B4-BE49-F238E27FC236}">
                  <a16:creationId xmlns:a16="http://schemas.microsoft.com/office/drawing/2014/main" id="{72A329A7-F6F5-1CCF-AFBB-CA4125D474D9}"/>
                </a:ext>
              </a:extLst>
            </p:cNvPr>
            <p:cNvSpPr/>
            <p:nvPr/>
          </p:nvSpPr>
          <p:spPr>
            <a:xfrm flipH="1">
              <a:off x="2523420" y="2874620"/>
              <a:ext cx="523773" cy="552669"/>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9AD5269A-3CFB-0F6A-E50F-4A88BEA9D075}"/>
                </a:ext>
              </a:extLst>
            </p:cNvPr>
            <p:cNvSpPr/>
            <p:nvPr/>
          </p:nvSpPr>
          <p:spPr>
            <a:xfrm flipH="1">
              <a:off x="2521348" y="2258526"/>
              <a:ext cx="529727" cy="525791"/>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1" name="Round Same Side Corner Rectangle 37">
              <a:extLst>
                <a:ext uri="{FF2B5EF4-FFF2-40B4-BE49-F238E27FC236}">
                  <a16:creationId xmlns:a16="http://schemas.microsoft.com/office/drawing/2014/main" id="{B8230E4F-7675-E754-9341-C3D84DBB369A}"/>
                </a:ext>
              </a:extLst>
            </p:cNvPr>
            <p:cNvSpPr/>
            <p:nvPr/>
          </p:nvSpPr>
          <p:spPr>
            <a:xfrm flipH="1">
              <a:off x="1568437" y="2287102"/>
              <a:ext cx="523775" cy="1140187"/>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2" name="Oval 21">
              <a:extLst>
                <a:ext uri="{FF2B5EF4-FFF2-40B4-BE49-F238E27FC236}">
                  <a16:creationId xmlns:a16="http://schemas.microsoft.com/office/drawing/2014/main" id="{417F5768-BF98-4A9B-F195-EE8AB0EABFC3}"/>
                </a:ext>
              </a:extLst>
            </p:cNvPr>
            <p:cNvSpPr/>
            <p:nvPr/>
          </p:nvSpPr>
          <p:spPr>
            <a:xfrm flipH="1">
              <a:off x="1566368" y="1671009"/>
              <a:ext cx="529729" cy="5257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2A5105EF-D640-94CB-5BBD-9C367A65189C}"/>
                </a:ext>
              </a:extLst>
            </p:cNvPr>
            <p:cNvGrpSpPr/>
            <p:nvPr/>
          </p:nvGrpSpPr>
          <p:grpSpPr>
            <a:xfrm rot="12543487" flipH="1">
              <a:off x="2214846" y="2220130"/>
              <a:ext cx="382511" cy="588113"/>
              <a:chOff x="2854695" y="2147881"/>
              <a:chExt cx="347952" cy="558222"/>
            </a:xfrm>
            <a:solidFill>
              <a:schemeClr val="accent3">
                <a:lumMod val="75000"/>
              </a:schemeClr>
            </a:solidFill>
          </p:grpSpPr>
          <p:sp>
            <p:nvSpPr>
              <p:cNvPr id="24" name="Rectangle: Rounded Corners 23">
                <a:extLst>
                  <a:ext uri="{FF2B5EF4-FFF2-40B4-BE49-F238E27FC236}">
                    <a16:creationId xmlns:a16="http://schemas.microsoft.com/office/drawing/2014/main" id="{00FA2AF5-3953-5E82-E387-C3AE60BF54AD}"/>
                  </a:ext>
                </a:extLst>
              </p:cNvPr>
              <p:cNvSpPr/>
              <p:nvPr/>
            </p:nvSpPr>
            <p:spPr>
              <a:xfrm rot="20708745">
                <a:off x="2966211" y="2147881"/>
                <a:ext cx="236436" cy="67016"/>
              </a:xfrm>
              <a:prstGeom prst="roundRect">
                <a:avLst>
                  <a:gd name="adj" fmla="val 40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5" name="Rectangle: Rounded Corners 24">
                <a:extLst>
                  <a:ext uri="{FF2B5EF4-FFF2-40B4-BE49-F238E27FC236}">
                    <a16:creationId xmlns:a16="http://schemas.microsoft.com/office/drawing/2014/main" id="{1F40E130-839B-1585-7905-610493D1E355}"/>
                  </a:ext>
                </a:extLst>
              </p:cNvPr>
              <p:cNvSpPr/>
              <p:nvPr/>
            </p:nvSpPr>
            <p:spPr>
              <a:xfrm rot="1447195">
                <a:off x="2891577" y="2375527"/>
                <a:ext cx="236436" cy="67016"/>
              </a:xfrm>
              <a:prstGeom prst="roundRect">
                <a:avLst>
                  <a:gd name="adj" fmla="val 40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6" name="Rectangle: Rounded Corners 25">
                <a:extLst>
                  <a:ext uri="{FF2B5EF4-FFF2-40B4-BE49-F238E27FC236}">
                    <a16:creationId xmlns:a16="http://schemas.microsoft.com/office/drawing/2014/main" id="{A5E19FD8-F64C-A971-55CD-69640BC02EE8}"/>
                  </a:ext>
                </a:extLst>
              </p:cNvPr>
              <p:cNvSpPr/>
              <p:nvPr/>
            </p:nvSpPr>
            <p:spPr>
              <a:xfrm rot="3283941">
                <a:off x="2769985" y="2554377"/>
                <a:ext cx="236436" cy="67016"/>
              </a:xfrm>
              <a:prstGeom prst="roundRect">
                <a:avLst>
                  <a:gd name="adj" fmla="val 401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grpSp>
        <p:nvGrpSpPr>
          <p:cNvPr id="35" name="Group 34">
            <a:extLst>
              <a:ext uri="{FF2B5EF4-FFF2-40B4-BE49-F238E27FC236}">
                <a16:creationId xmlns:a16="http://schemas.microsoft.com/office/drawing/2014/main" id="{5F0FFB32-3439-0207-26EC-463CB3EBEE6C}"/>
              </a:ext>
            </a:extLst>
          </p:cNvPr>
          <p:cNvGrpSpPr/>
          <p:nvPr/>
        </p:nvGrpSpPr>
        <p:grpSpPr>
          <a:xfrm>
            <a:off x="4949489" y="1388906"/>
            <a:ext cx="1198113" cy="1251960"/>
            <a:chOff x="7090831" y="3731241"/>
            <a:chExt cx="904240" cy="944880"/>
          </a:xfrm>
        </p:grpSpPr>
        <p:sp>
          <p:nvSpPr>
            <p:cNvPr id="36" name="Oval 35">
              <a:extLst>
                <a:ext uri="{FF2B5EF4-FFF2-40B4-BE49-F238E27FC236}">
                  <a16:creationId xmlns:a16="http://schemas.microsoft.com/office/drawing/2014/main" id="{97AED0F9-9F5C-276D-6241-64D48BA4C5D8}"/>
                </a:ext>
              </a:extLst>
            </p:cNvPr>
            <p:cNvSpPr/>
            <p:nvPr/>
          </p:nvSpPr>
          <p:spPr>
            <a:xfrm>
              <a:off x="7090831" y="3731241"/>
              <a:ext cx="904240" cy="94488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Plus Sign 36">
              <a:extLst>
                <a:ext uri="{FF2B5EF4-FFF2-40B4-BE49-F238E27FC236}">
                  <a16:creationId xmlns:a16="http://schemas.microsoft.com/office/drawing/2014/main" id="{6C8F0EDC-3A63-6675-5829-0D0AC691A456}"/>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9" name="TextBox 38">
            <a:extLst>
              <a:ext uri="{FF2B5EF4-FFF2-40B4-BE49-F238E27FC236}">
                <a16:creationId xmlns:a16="http://schemas.microsoft.com/office/drawing/2014/main" id="{E5B8A424-D75D-6F58-F286-92E37B30757D}"/>
              </a:ext>
            </a:extLst>
          </p:cNvPr>
          <p:cNvSpPr txBox="1"/>
          <p:nvPr/>
        </p:nvSpPr>
        <p:spPr>
          <a:xfrm>
            <a:off x="912639" y="2009873"/>
            <a:ext cx="3876782" cy="3770263"/>
          </a:xfrm>
          <a:prstGeom prst="rect">
            <a:avLst/>
          </a:prstGeom>
          <a:noFill/>
        </p:spPr>
        <p:txBody>
          <a:bodyPr wrap="square">
            <a:spAutoFit/>
          </a:bodyPr>
          <a:lstStyle/>
          <a:p>
            <a:pPr>
              <a:spcAft>
                <a:spcPts val="600"/>
              </a:spcAft>
            </a:pPr>
            <a:r>
              <a:rPr lang="en-GB" b="1" dirty="0">
                <a:latin typeface="Arial" panose="020B0604020202020204" pitchFamily="34" charset="0"/>
                <a:cs typeface="Arial" panose="020B0604020202020204" pitchFamily="34" charset="0"/>
              </a:rPr>
              <a:t>A FAIRE</a:t>
            </a:r>
          </a:p>
          <a:p>
            <a:pPr marL="342900" indent="-342900">
              <a:buFont typeface="Arial" panose="020B0604020202020204" pitchFamily="34" charset="0"/>
              <a:buChar char="•"/>
            </a:pPr>
            <a:r>
              <a:rPr lang="en-GB" dirty="0">
                <a:latin typeface="Arial" panose="020B0604020202020204" pitchFamily="34" charset="0"/>
                <a:cs typeface="Arial" panose="020B0604020202020204" pitchFamily="34" charset="0"/>
              </a:rPr>
              <a:t>Langage corporel calme et détendu</a:t>
            </a:r>
          </a:p>
          <a:p>
            <a:pPr marL="342900" indent="-342900">
              <a:buFont typeface="Arial" panose="020B0604020202020204" pitchFamily="34" charset="0"/>
              <a:buChar char="•"/>
            </a:pPr>
            <a:r>
              <a:rPr lang="en-GB" dirty="0">
                <a:latin typeface="Arial" panose="020B0604020202020204" pitchFamily="34" charset="0"/>
                <a:cs typeface="Arial" panose="020B0604020202020204" pitchFamily="34" charset="0"/>
              </a:rPr>
              <a:t>S'asseoir à la hauteur de l'enfant</a:t>
            </a:r>
          </a:p>
          <a:p>
            <a:pPr marL="342900" indent="-342900">
              <a:buFont typeface="Arial" panose="020B0604020202020204" pitchFamily="34" charset="0"/>
              <a:buChar char="•"/>
            </a:pPr>
            <a:r>
              <a:rPr lang="en-GB" dirty="0">
                <a:latin typeface="Arial" panose="020B0604020202020204" pitchFamily="34" charset="0"/>
                <a:cs typeface="Arial" panose="020B0604020202020204" pitchFamily="34" charset="0"/>
              </a:rPr>
              <a:t>Un langage corporel ouvert, sans bras ni jambes repliés.</a:t>
            </a:r>
          </a:p>
          <a:p>
            <a:pPr marL="342900" indent="-342900">
              <a:buFont typeface="Arial" panose="020B0604020202020204" pitchFamily="34" charset="0"/>
              <a:buChar char="•"/>
            </a:pPr>
            <a:r>
              <a:rPr lang="en-GB" dirty="0">
                <a:latin typeface="Arial" panose="020B0604020202020204" pitchFamily="34" charset="0"/>
                <a:cs typeface="Arial" panose="020B0604020202020204" pitchFamily="34" charset="0"/>
              </a:rPr>
              <a:t>Faire face à l'enfant</a:t>
            </a:r>
          </a:p>
          <a:p>
            <a:pPr marL="342900" indent="-342900">
              <a:buFont typeface="Arial" panose="020B0604020202020204" pitchFamily="34" charset="0"/>
              <a:buChar char="•"/>
            </a:pPr>
            <a:r>
              <a:rPr lang="en-GB" dirty="0">
                <a:latin typeface="Arial" panose="020B0604020202020204" pitchFamily="34" charset="0"/>
                <a:cs typeface="Arial" panose="020B0604020202020204" pitchFamily="34" charset="0"/>
              </a:rPr>
              <a:t>Encourager les expressions faciales (par exemple, hochement de tête, sourire).</a:t>
            </a:r>
          </a:p>
          <a:p>
            <a:pPr marL="342900" indent="-342900">
              <a:buFont typeface="Arial" panose="020B0604020202020204" pitchFamily="34" charset="0"/>
              <a:buChar char="•"/>
            </a:pPr>
            <a:r>
              <a:rPr lang="en-GB" dirty="0">
                <a:latin typeface="Arial" panose="020B0604020202020204" pitchFamily="34" charset="0"/>
                <a:cs typeface="Arial" panose="020B0604020202020204" pitchFamily="34" charset="0"/>
              </a:rPr>
              <a:t>Contact visuel qui transmet des émotions (par exemple, sourire avec les yeux)</a:t>
            </a:r>
            <a:endParaRPr lang="en-US" dirty="0"/>
          </a:p>
        </p:txBody>
      </p:sp>
      <p:sp>
        <p:nvSpPr>
          <p:cNvPr id="40" name="TextBox 39">
            <a:extLst>
              <a:ext uri="{FF2B5EF4-FFF2-40B4-BE49-F238E27FC236}">
                <a16:creationId xmlns:a16="http://schemas.microsoft.com/office/drawing/2014/main" id="{9617CAB4-4C74-5AEC-5030-13130FB8FF34}"/>
              </a:ext>
            </a:extLst>
          </p:cNvPr>
          <p:cNvSpPr txBox="1"/>
          <p:nvPr/>
        </p:nvSpPr>
        <p:spPr>
          <a:xfrm>
            <a:off x="5475220" y="2009873"/>
            <a:ext cx="4087690" cy="4324261"/>
          </a:xfrm>
          <a:prstGeom prst="rect">
            <a:avLst/>
          </a:prstGeom>
          <a:noFill/>
        </p:spPr>
        <p:txBody>
          <a:bodyPr wrap="square">
            <a:spAutoFit/>
          </a:bodyPr>
          <a:lstStyle/>
          <a:p>
            <a:pPr>
              <a:spcAft>
                <a:spcPts val="600"/>
              </a:spcAft>
            </a:pPr>
            <a:r>
              <a:rPr lang="en-GB" b="1" dirty="0">
                <a:latin typeface="Arial" panose="020B0604020202020204" pitchFamily="34" charset="0"/>
                <a:cs typeface="Arial" panose="020B0604020202020204" pitchFamily="34" charset="0"/>
              </a:rPr>
              <a:t>A NE PAS FAIRE</a:t>
            </a:r>
          </a:p>
          <a:p>
            <a:pPr marL="342900" indent="-342900">
              <a:buFont typeface="Arial" panose="020B0604020202020204" pitchFamily="34" charset="0"/>
              <a:buChar char="•"/>
            </a:pPr>
            <a:r>
              <a:rPr lang="en-US" dirty="0">
                <a:latin typeface="Arial" panose="020B0604020202020204" pitchFamily="34" charset="0"/>
                <a:cs typeface="Arial" panose="020B0604020202020204" pitchFamily="34" charset="0"/>
              </a:rPr>
              <a:t>Corps rigide ou tendu. </a:t>
            </a:r>
          </a:p>
          <a:p>
            <a:pPr marL="342900" indent="-342900">
              <a:buFont typeface="Arial" panose="020B0604020202020204" pitchFamily="34" charset="0"/>
              <a:buChar char="•"/>
            </a:pPr>
            <a:r>
              <a:rPr lang="en-US" dirty="0">
                <a:latin typeface="Arial" panose="020B0604020202020204" pitchFamily="34" charset="0"/>
                <a:cs typeface="Arial" panose="020B0604020202020204" pitchFamily="34" charset="0"/>
              </a:rPr>
              <a:t>Se tenir au-dessus de l'enfant</a:t>
            </a:r>
          </a:p>
          <a:p>
            <a:pPr marL="342900" indent="-342900">
              <a:buFont typeface="Arial" panose="020B0604020202020204" pitchFamily="34" charset="0"/>
              <a:buChar char="•"/>
            </a:pPr>
            <a:r>
              <a:rPr lang="en-US" dirty="0">
                <a:latin typeface="Arial" panose="020B0604020202020204" pitchFamily="34" charset="0"/>
                <a:cs typeface="Arial" panose="020B0604020202020204" pitchFamily="34" charset="0"/>
              </a:rPr>
              <a:t>Utiliser des gestes de la main ou du bras qui pourraient sembler grands ou agressifs.</a:t>
            </a:r>
          </a:p>
          <a:p>
            <a:pPr marL="342900" indent="-342900">
              <a:buFont typeface="Arial" panose="020B0604020202020204" pitchFamily="34" charset="0"/>
              <a:buChar char="•"/>
            </a:pPr>
            <a:r>
              <a:rPr lang="en-US" dirty="0">
                <a:latin typeface="Arial" panose="020B0604020202020204" pitchFamily="34" charset="0"/>
                <a:cs typeface="Arial" panose="020B0604020202020204" pitchFamily="34" charset="0"/>
              </a:rPr>
              <a:t>Détourner le regard ou tourner le dos à l'enfant</a:t>
            </a:r>
          </a:p>
          <a:p>
            <a:pPr marL="342900" indent="-342900">
              <a:buFont typeface="Arial" panose="020B0604020202020204" pitchFamily="34" charset="0"/>
              <a:buChar char="•"/>
            </a:pPr>
            <a:r>
              <a:rPr lang="en-US" dirty="0">
                <a:latin typeface="Arial" panose="020B0604020202020204" pitchFamily="34" charset="0"/>
                <a:cs typeface="Arial" panose="020B0604020202020204" pitchFamily="34" charset="0"/>
              </a:rPr>
              <a:t>Ne pas établir de contact visuel avec l'enfant </a:t>
            </a:r>
          </a:p>
          <a:p>
            <a:pPr marL="342900" indent="-342900">
              <a:buFont typeface="Arial" panose="020B0604020202020204" pitchFamily="34" charset="0"/>
              <a:buChar char="•"/>
            </a:pPr>
            <a:r>
              <a:rPr lang="en-US" dirty="0">
                <a:latin typeface="Arial" panose="020B0604020202020204" pitchFamily="34" charset="0"/>
                <a:cs typeface="Arial" panose="020B0604020202020204" pitchFamily="34" charset="0"/>
              </a:rPr>
              <a:t>Se tenir "trop près" de l'enfant, ne pas lui laisser </a:t>
            </a:r>
            <a:r>
              <a:rPr lang="en-US" dirty="0" err="1">
                <a:latin typeface="Arial" panose="020B0604020202020204" pitchFamily="34" charset="0"/>
                <a:cs typeface="Arial" panose="020B0604020202020204" pitchFamily="34" charset="0"/>
              </a:rPr>
              <a:t>suffisamment</a:t>
            </a:r>
            <a:r>
              <a:rPr lang="en-US" dirty="0">
                <a:latin typeface="Arial" panose="020B0604020202020204" pitchFamily="34" charset="0"/>
                <a:cs typeface="Arial" panose="020B0604020202020204" pitchFamily="34" charset="0"/>
              </a:rPr>
              <a:t> d’”</a:t>
            </a:r>
            <a:r>
              <a:rPr lang="en-US" dirty="0" err="1">
                <a:latin typeface="Arial" panose="020B0604020202020204" pitchFamily="34" charset="0"/>
                <a:cs typeface="Arial" panose="020B0604020202020204" pitchFamily="34" charset="0"/>
              </a:rPr>
              <a:t>espace</a:t>
            </a:r>
            <a:r>
              <a:rPr lang="en-US" dirty="0">
                <a:latin typeface="Arial" panose="020B0604020202020204" pitchFamily="34" charset="0"/>
                <a:cs typeface="Arial" panose="020B0604020202020204" pitchFamily="34" charset="0"/>
              </a:rPr>
              <a:t> personnel".</a:t>
            </a:r>
          </a:p>
          <a:p>
            <a:pPr marL="342900" indent="-342900">
              <a:buFont typeface="Arial" panose="020B0604020202020204" pitchFamily="34" charset="0"/>
              <a:buChar char="•"/>
            </a:pPr>
            <a:r>
              <a:rPr lang="en-US" dirty="0">
                <a:latin typeface="Arial" panose="020B0604020202020204" pitchFamily="34" charset="0"/>
                <a:cs typeface="Arial" panose="020B0604020202020204" pitchFamily="34" charset="0"/>
              </a:rPr>
              <a:t>Toucher qui est inapproprié dans la culture de l'enfant.</a:t>
            </a:r>
          </a:p>
        </p:txBody>
      </p:sp>
    </p:spTree>
    <p:extLst>
      <p:ext uri="{BB962C8B-B14F-4D97-AF65-F5344CB8AC3E}">
        <p14:creationId xmlns:p14="http://schemas.microsoft.com/office/powerpoint/2010/main" val="3941182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44B15F80-4C9D-0317-4666-C23261E43A80}"/>
              </a:ext>
            </a:extLst>
          </p:cNvPr>
          <p:cNvGrpSpPr/>
          <p:nvPr/>
        </p:nvGrpSpPr>
        <p:grpSpPr>
          <a:xfrm>
            <a:off x="1657235" y="4203024"/>
            <a:ext cx="1198113" cy="1251960"/>
            <a:chOff x="7345680" y="2484120"/>
            <a:chExt cx="904240" cy="944880"/>
          </a:xfrm>
        </p:grpSpPr>
        <p:sp>
          <p:nvSpPr>
            <p:cNvPr id="19" name="Oval 18">
              <a:extLst>
                <a:ext uri="{FF2B5EF4-FFF2-40B4-BE49-F238E27FC236}">
                  <a16:creationId xmlns:a16="http://schemas.microsoft.com/office/drawing/2014/main" id="{B6A3507D-EFE9-FB58-CAE2-2677AEFD7826}"/>
                </a:ext>
              </a:extLst>
            </p:cNvPr>
            <p:cNvSpPr/>
            <p:nvPr/>
          </p:nvSpPr>
          <p:spPr>
            <a:xfrm>
              <a:off x="7345680" y="2484120"/>
              <a:ext cx="904240" cy="94488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L-Shape 19">
              <a:extLst>
                <a:ext uri="{FF2B5EF4-FFF2-40B4-BE49-F238E27FC236}">
                  <a16:creationId xmlns:a16="http://schemas.microsoft.com/office/drawing/2014/main" id="{F5058004-0923-2090-0316-C1F28D681086}"/>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1" name="Group 20">
            <a:extLst>
              <a:ext uri="{FF2B5EF4-FFF2-40B4-BE49-F238E27FC236}">
                <a16:creationId xmlns:a16="http://schemas.microsoft.com/office/drawing/2014/main" id="{7B7FD7AB-EE27-EDC7-7F53-CF327FD1E91B}"/>
              </a:ext>
            </a:extLst>
          </p:cNvPr>
          <p:cNvGrpSpPr/>
          <p:nvPr/>
        </p:nvGrpSpPr>
        <p:grpSpPr>
          <a:xfrm>
            <a:off x="4556959" y="4203025"/>
            <a:ext cx="1198113" cy="1251960"/>
            <a:chOff x="7090831" y="3731241"/>
            <a:chExt cx="904240" cy="944880"/>
          </a:xfrm>
        </p:grpSpPr>
        <p:sp>
          <p:nvSpPr>
            <p:cNvPr id="29" name="Oval 28">
              <a:extLst>
                <a:ext uri="{FF2B5EF4-FFF2-40B4-BE49-F238E27FC236}">
                  <a16:creationId xmlns:a16="http://schemas.microsoft.com/office/drawing/2014/main" id="{DFB11D2B-8898-52EC-662E-62608E5B6EB3}"/>
                </a:ext>
              </a:extLst>
            </p:cNvPr>
            <p:cNvSpPr/>
            <p:nvPr/>
          </p:nvSpPr>
          <p:spPr>
            <a:xfrm>
              <a:off x="7090831" y="3731241"/>
              <a:ext cx="904240" cy="94488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Plus Sign 29">
              <a:extLst>
                <a:ext uri="{FF2B5EF4-FFF2-40B4-BE49-F238E27FC236}">
                  <a16:creationId xmlns:a16="http://schemas.microsoft.com/office/drawing/2014/main" id="{5509AB0C-C687-1838-ADB8-7BDA34840A34}"/>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78" name="Group 177">
            <a:extLst>
              <a:ext uri="{FF2B5EF4-FFF2-40B4-BE49-F238E27FC236}">
                <a16:creationId xmlns:a16="http://schemas.microsoft.com/office/drawing/2014/main" id="{6FBC1147-FBA8-49F5-A7A9-05946178D4CF}"/>
              </a:ext>
            </a:extLst>
          </p:cNvPr>
          <p:cNvGrpSpPr/>
          <p:nvPr/>
        </p:nvGrpSpPr>
        <p:grpSpPr>
          <a:xfrm>
            <a:off x="798979" y="1397374"/>
            <a:ext cx="4140003" cy="2389218"/>
            <a:chOff x="461917" y="4156886"/>
            <a:chExt cx="1837692" cy="1060542"/>
          </a:xfrm>
          <a:solidFill>
            <a:schemeClr val="accent3">
              <a:lumMod val="75000"/>
            </a:schemeClr>
          </a:solidFill>
        </p:grpSpPr>
        <p:sp>
          <p:nvSpPr>
            <p:cNvPr id="179" name="Oval 178">
              <a:extLst>
                <a:ext uri="{FF2B5EF4-FFF2-40B4-BE49-F238E27FC236}">
                  <a16:creationId xmlns:a16="http://schemas.microsoft.com/office/drawing/2014/main" id="{A5CEB2C9-3F08-4F40-956C-9D25256FD9D1}"/>
                </a:ext>
              </a:extLst>
            </p:cNvPr>
            <p:cNvSpPr/>
            <p:nvPr/>
          </p:nvSpPr>
          <p:spPr>
            <a:xfrm>
              <a:off x="1367458" y="4339072"/>
              <a:ext cx="868969" cy="868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0" name="Oval 179">
              <a:extLst>
                <a:ext uri="{FF2B5EF4-FFF2-40B4-BE49-F238E27FC236}">
                  <a16:creationId xmlns:a16="http://schemas.microsoft.com/office/drawing/2014/main" id="{F0383124-8C58-4FE3-B60D-28B00A53E1A0}"/>
                </a:ext>
              </a:extLst>
            </p:cNvPr>
            <p:cNvSpPr/>
            <p:nvPr/>
          </p:nvSpPr>
          <p:spPr>
            <a:xfrm>
              <a:off x="1304276" y="4716406"/>
              <a:ext cx="143093" cy="191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1" name="Oval 180">
              <a:extLst>
                <a:ext uri="{FF2B5EF4-FFF2-40B4-BE49-F238E27FC236}">
                  <a16:creationId xmlns:a16="http://schemas.microsoft.com/office/drawing/2014/main" id="{3A02E39C-02E6-4CA6-B011-92EB1480892B}"/>
                </a:ext>
              </a:extLst>
            </p:cNvPr>
            <p:cNvSpPr/>
            <p:nvPr/>
          </p:nvSpPr>
          <p:spPr>
            <a:xfrm>
              <a:off x="2156516" y="4716406"/>
              <a:ext cx="143093" cy="191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2" name="Arc 181">
              <a:extLst>
                <a:ext uri="{FF2B5EF4-FFF2-40B4-BE49-F238E27FC236}">
                  <a16:creationId xmlns:a16="http://schemas.microsoft.com/office/drawing/2014/main" id="{695A6809-B5ED-41EC-8949-64D888CF7AF3}"/>
                </a:ext>
              </a:extLst>
            </p:cNvPr>
            <p:cNvSpPr/>
            <p:nvPr/>
          </p:nvSpPr>
          <p:spPr>
            <a:xfrm>
              <a:off x="525099" y="4156886"/>
              <a:ext cx="810768" cy="810768"/>
            </a:xfrm>
            <a:prstGeom prst="arc">
              <a:avLst>
                <a:gd name="adj1" fmla="val 2568393"/>
                <a:gd name="adj2" fmla="val 6686864"/>
              </a:avLst>
            </a:prstGeom>
            <a:noFill/>
            <a:ln w="7620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3" name="Arc 182">
              <a:extLst>
                <a:ext uri="{FF2B5EF4-FFF2-40B4-BE49-F238E27FC236}">
                  <a16:creationId xmlns:a16="http://schemas.microsoft.com/office/drawing/2014/main" id="{D1F282A8-C136-4C34-ABE7-401C9DCAF3E7}"/>
                </a:ext>
              </a:extLst>
            </p:cNvPr>
            <p:cNvSpPr/>
            <p:nvPr/>
          </p:nvSpPr>
          <p:spPr>
            <a:xfrm>
              <a:off x="461917" y="4406660"/>
              <a:ext cx="810768" cy="810768"/>
            </a:xfrm>
            <a:prstGeom prst="arc">
              <a:avLst>
                <a:gd name="adj1" fmla="val 909026"/>
                <a:gd name="adj2" fmla="val 4616107"/>
              </a:avLst>
            </a:prstGeom>
            <a:noFill/>
            <a:ln w="7620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7" name="Rectangle 6">
            <a:extLst>
              <a:ext uri="{FF2B5EF4-FFF2-40B4-BE49-F238E27FC236}">
                <a16:creationId xmlns:a16="http://schemas.microsoft.com/office/drawing/2014/main" id="{4027E608-5609-0C50-D5FE-3CAECCF19AE1}"/>
              </a:ext>
            </a:extLst>
          </p:cNvPr>
          <p:cNvSpPr/>
          <p:nvPr/>
        </p:nvSpPr>
        <p:spPr>
          <a:xfrm>
            <a:off x="6380027" y="2298019"/>
            <a:ext cx="4556652" cy="26372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tx1"/>
                </a:solidFill>
                <a:latin typeface="Arial" panose="020B0604020202020204" pitchFamily="34" charset="0"/>
                <a:cs typeface="Arial" panose="020B0604020202020204" pitchFamily="34" charset="0"/>
              </a:rPr>
              <a:t>Quelles sont les choses à faire et à ne pas faire en matière d'écoute active ?</a:t>
            </a:r>
            <a:endParaRPr lang="en-BE" sz="4000" b="1" dirty="0">
              <a:solidFill>
                <a:schemeClr val="tx1"/>
              </a:solidFill>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71C14418-1E95-F6C2-900C-4BF9586D4C5E}"/>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64AA11F7-06DE-7FB8-2EE6-00FF288A4AB5}"/>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8F30E034-4429-BC46-CCF5-DEC4A958FAE2}"/>
                </a:ext>
              </a:extLst>
            </p:cNvPr>
            <p:cNvGrpSpPr/>
            <p:nvPr/>
          </p:nvGrpSpPr>
          <p:grpSpPr>
            <a:xfrm>
              <a:off x="10621771" y="762700"/>
              <a:ext cx="562136" cy="634675"/>
              <a:chOff x="760175" y="830142"/>
              <a:chExt cx="867619" cy="979579"/>
            </a:xfrm>
          </p:grpSpPr>
          <p:sp>
            <p:nvSpPr>
              <p:cNvPr id="12" name="Rectangle 11">
                <a:extLst>
                  <a:ext uri="{FF2B5EF4-FFF2-40B4-BE49-F238E27FC236}">
                    <a16:creationId xmlns:a16="http://schemas.microsoft.com/office/drawing/2014/main" id="{E5B3D19F-5A22-7DC0-2820-D03BC7BC851F}"/>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46</a:t>
                </a:r>
              </a:p>
            </p:txBody>
          </p:sp>
          <p:sp>
            <p:nvSpPr>
              <p:cNvPr id="13" name="Rectangle 12">
                <a:extLst>
                  <a:ext uri="{FF2B5EF4-FFF2-40B4-BE49-F238E27FC236}">
                    <a16:creationId xmlns:a16="http://schemas.microsoft.com/office/drawing/2014/main" id="{43A2C99A-074E-21BD-F6D0-8B60E52470BA}"/>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8ED28A98-3EDE-A130-EF56-09D928ED333D}"/>
                </a:ext>
              </a:extLst>
            </p:cNvPr>
            <p:cNvGrpSpPr/>
            <p:nvPr/>
          </p:nvGrpSpPr>
          <p:grpSpPr>
            <a:xfrm>
              <a:off x="11325415" y="762701"/>
              <a:ext cx="182192" cy="634674"/>
              <a:chOff x="2121762" y="2323619"/>
              <a:chExt cx="200378" cy="825210"/>
            </a:xfrm>
          </p:grpSpPr>
          <p:sp>
            <p:nvSpPr>
              <p:cNvPr id="10" name="Isosceles Triangle 9">
                <a:extLst>
                  <a:ext uri="{FF2B5EF4-FFF2-40B4-BE49-F238E27FC236}">
                    <a16:creationId xmlns:a16="http://schemas.microsoft.com/office/drawing/2014/main" id="{62117579-D1EA-3CD3-872D-BF937D0D546E}"/>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17C5882A-26BC-E240-B14B-43011623FF3F}"/>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17" name="Title 16">
            <a:extLst>
              <a:ext uri="{FF2B5EF4-FFF2-40B4-BE49-F238E27FC236}">
                <a16:creationId xmlns:a16="http://schemas.microsoft.com/office/drawing/2014/main" id="{ACAA003F-0F3F-AEF2-96F9-61FA4A428FBE}"/>
              </a:ext>
            </a:extLst>
          </p:cNvPr>
          <p:cNvSpPr>
            <a:spLocks noGrp="1"/>
          </p:cNvSpPr>
          <p:nvPr>
            <p:ph type="title"/>
          </p:nvPr>
        </p:nvSpPr>
        <p:spPr/>
        <p:txBody>
          <a:bodyPr/>
          <a:lstStyle/>
          <a:p>
            <a:r>
              <a:rPr lang="en-CA" dirty="0"/>
              <a:t>Techniques d'écoute active</a:t>
            </a:r>
            <a:endParaRPr lang="en-US" dirty="0"/>
          </a:p>
        </p:txBody>
      </p:sp>
    </p:spTree>
    <p:extLst>
      <p:ext uri="{BB962C8B-B14F-4D97-AF65-F5344CB8AC3E}">
        <p14:creationId xmlns:p14="http://schemas.microsoft.com/office/powerpoint/2010/main" val="6146533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a:extLst>
              <a:ext uri="{FF2B5EF4-FFF2-40B4-BE49-F238E27FC236}">
                <a16:creationId xmlns:a16="http://schemas.microsoft.com/office/drawing/2014/main" id="{D9E2D02E-FBB3-4767-BB37-3F850FCEB930}"/>
              </a:ext>
            </a:extLst>
          </p:cNvPr>
          <p:cNvSpPr txBox="1"/>
          <p:nvPr/>
        </p:nvSpPr>
        <p:spPr>
          <a:xfrm>
            <a:off x="701619" y="3503938"/>
            <a:ext cx="2402194" cy="1815882"/>
          </a:xfrm>
          <a:prstGeom prst="rect">
            <a:avLst/>
          </a:prstGeom>
          <a:noFill/>
          <a:ln>
            <a:noFill/>
          </a:ln>
        </p:spPr>
        <p:txBody>
          <a:bodyPr wrap="square" rtlCol="0">
            <a:spAutoFit/>
          </a:bodyPr>
          <a:lstStyle/>
          <a:p>
            <a:pPr algn="ctr"/>
            <a:r>
              <a:rPr lang="en-US" sz="1600" b="1" dirty="0">
                <a:latin typeface="Arial" panose="020B0604020202020204" pitchFamily="34" charset="0"/>
                <a:cs typeface="Arial" panose="020B0604020202020204" pitchFamily="34" charset="0"/>
              </a:rPr>
              <a:t>ACCUSÉ DE RÉCEPTION</a:t>
            </a:r>
          </a:p>
          <a:p>
            <a:pPr algn="ctr"/>
            <a:endParaRPr lang="en-US" sz="1600" b="1" dirty="0">
              <a:latin typeface="Arial" panose="020B0604020202020204" pitchFamily="34" charset="0"/>
              <a:cs typeface="Arial" panose="020B0604020202020204" pitchFamily="34" charset="0"/>
            </a:endParaRPr>
          </a:p>
          <a:p>
            <a:pPr algn="ctr"/>
            <a:r>
              <a:rPr lang="en-US" sz="1600" dirty="0">
                <a:latin typeface="Arial" panose="020B0604020202020204" pitchFamily="34" charset="0"/>
                <a:cs typeface="Arial" panose="020B0604020202020204" pitchFamily="34" charset="0"/>
              </a:rPr>
              <a:t>Utiliser des mots ou d'autres signes pour montrer que vous écoutez et reconnaissez les sentiments de l'enfant.</a:t>
            </a:r>
          </a:p>
        </p:txBody>
      </p:sp>
      <p:sp>
        <p:nvSpPr>
          <p:cNvPr id="90" name="TextBox 89">
            <a:extLst>
              <a:ext uri="{FF2B5EF4-FFF2-40B4-BE49-F238E27FC236}">
                <a16:creationId xmlns:a16="http://schemas.microsoft.com/office/drawing/2014/main" id="{75BD516A-1C72-49D8-AA6B-345B53D12268}"/>
              </a:ext>
            </a:extLst>
          </p:cNvPr>
          <p:cNvSpPr txBox="1"/>
          <p:nvPr/>
        </p:nvSpPr>
        <p:spPr>
          <a:xfrm>
            <a:off x="3486954" y="3503938"/>
            <a:ext cx="2402193" cy="1815882"/>
          </a:xfrm>
          <a:prstGeom prst="rect">
            <a:avLst/>
          </a:prstGeom>
          <a:noFill/>
          <a:ln>
            <a:noFill/>
          </a:ln>
        </p:spPr>
        <p:txBody>
          <a:bodyPr wrap="square" rtlCol="0">
            <a:spAutoFit/>
          </a:bodyPr>
          <a:lstStyle/>
          <a:p>
            <a:pPr algn="ctr"/>
            <a:r>
              <a:rPr lang="en-US" sz="1600" b="1" dirty="0">
                <a:latin typeface="Arial" panose="020B0604020202020204" pitchFamily="34" charset="0"/>
                <a:cs typeface="Arial" panose="020B0604020202020204" pitchFamily="34" charset="0"/>
              </a:rPr>
              <a:t>REFLETER</a:t>
            </a:r>
          </a:p>
          <a:p>
            <a:pPr algn="ctr"/>
            <a:endParaRPr lang="en-US" sz="1600" b="1" dirty="0">
              <a:latin typeface="Arial" panose="020B0604020202020204" pitchFamily="34" charset="0"/>
              <a:cs typeface="Arial" panose="020B0604020202020204" pitchFamily="34" charset="0"/>
            </a:endParaRPr>
          </a:p>
          <a:p>
            <a:pPr algn="ctr"/>
            <a:r>
              <a:rPr lang="en-US" sz="1600" dirty="0">
                <a:latin typeface="Arial" panose="020B0604020202020204" pitchFamily="34" charset="0"/>
                <a:cs typeface="Arial" panose="020B0604020202020204" pitchFamily="34" charset="0"/>
              </a:rPr>
              <a:t>Copier ou répéter ce que l'enfant a dit. Vous utilisez (reflétez) les mêmes mots que l'enfant a utilisés. </a:t>
            </a:r>
          </a:p>
        </p:txBody>
      </p:sp>
      <p:sp>
        <p:nvSpPr>
          <p:cNvPr id="163" name="TextBox 162">
            <a:extLst>
              <a:ext uri="{FF2B5EF4-FFF2-40B4-BE49-F238E27FC236}">
                <a16:creationId xmlns:a16="http://schemas.microsoft.com/office/drawing/2014/main" id="{22DF0343-EE4C-49B3-B1BD-3AC41F7F5E31}"/>
              </a:ext>
            </a:extLst>
          </p:cNvPr>
          <p:cNvSpPr txBox="1"/>
          <p:nvPr/>
        </p:nvSpPr>
        <p:spPr>
          <a:xfrm>
            <a:off x="6272289" y="3503938"/>
            <a:ext cx="2402193" cy="1569660"/>
          </a:xfrm>
          <a:prstGeom prst="rect">
            <a:avLst/>
          </a:prstGeom>
          <a:noFill/>
          <a:ln>
            <a:noFill/>
          </a:ln>
        </p:spPr>
        <p:txBody>
          <a:bodyPr wrap="square" rtlCol="0">
            <a:spAutoFit/>
          </a:bodyPr>
          <a:lstStyle/>
          <a:p>
            <a:pPr algn="ctr"/>
            <a:r>
              <a:rPr lang="en-US" sz="1600" b="1" dirty="0">
                <a:latin typeface="Arial" panose="020B0604020202020204" pitchFamily="34" charset="0"/>
                <a:cs typeface="Arial" panose="020B0604020202020204" pitchFamily="34" charset="0"/>
              </a:rPr>
              <a:t>CLARIFICATION</a:t>
            </a:r>
          </a:p>
          <a:p>
            <a:pPr algn="ctr"/>
            <a:endParaRPr lang="en-US" sz="1600" b="1" dirty="0">
              <a:latin typeface="Arial" panose="020B0604020202020204" pitchFamily="34" charset="0"/>
              <a:cs typeface="Arial" panose="020B0604020202020204" pitchFamily="34" charset="0"/>
            </a:endParaRPr>
          </a:p>
          <a:p>
            <a:pPr algn="ctr"/>
            <a:r>
              <a:rPr lang="en-US" sz="1600" dirty="0">
                <a:latin typeface="Arial" panose="020B0604020202020204" pitchFamily="34" charset="0"/>
                <a:cs typeface="Arial" panose="020B0604020202020204" pitchFamily="34" charset="0"/>
              </a:rPr>
              <a:t>Demander plus d'informations sur ce que l'enfant a dit.</a:t>
            </a:r>
          </a:p>
        </p:txBody>
      </p:sp>
      <p:sp>
        <p:nvSpPr>
          <p:cNvPr id="164" name="TextBox 163">
            <a:extLst>
              <a:ext uri="{FF2B5EF4-FFF2-40B4-BE49-F238E27FC236}">
                <a16:creationId xmlns:a16="http://schemas.microsoft.com/office/drawing/2014/main" id="{D0DF78C7-77E7-4EDE-AE67-E8DA71B62329}"/>
              </a:ext>
            </a:extLst>
          </p:cNvPr>
          <p:cNvSpPr txBox="1"/>
          <p:nvPr/>
        </p:nvSpPr>
        <p:spPr>
          <a:xfrm>
            <a:off x="9057623" y="3503938"/>
            <a:ext cx="2402193" cy="2308324"/>
          </a:xfrm>
          <a:prstGeom prst="rect">
            <a:avLst/>
          </a:prstGeom>
          <a:noFill/>
          <a:ln>
            <a:noFill/>
          </a:ln>
        </p:spPr>
        <p:txBody>
          <a:bodyPr wrap="square" rtlCol="0">
            <a:spAutoFit/>
          </a:bodyPr>
          <a:lstStyle/>
          <a:p>
            <a:pPr algn="ctr"/>
            <a:r>
              <a:rPr lang="en-US" sz="1600" b="1" dirty="0">
                <a:latin typeface="Arial" panose="020B0604020202020204" pitchFamily="34" charset="0"/>
                <a:cs typeface="Arial" panose="020B0604020202020204" pitchFamily="34" charset="0"/>
              </a:rPr>
              <a:t>RÉSUMÉ</a:t>
            </a:r>
          </a:p>
          <a:p>
            <a:pPr algn="ctr"/>
            <a:endParaRPr lang="en-US" sz="1600" b="1" dirty="0">
              <a:latin typeface="Arial" panose="020B0604020202020204" pitchFamily="34" charset="0"/>
              <a:cs typeface="Arial" panose="020B0604020202020204" pitchFamily="34" charset="0"/>
            </a:endParaRPr>
          </a:p>
          <a:p>
            <a:pPr algn="ctr"/>
            <a:r>
              <a:rPr lang="en-US" sz="1600" dirty="0">
                <a:latin typeface="Arial" panose="020B0604020202020204" pitchFamily="34" charset="0"/>
                <a:cs typeface="Arial" panose="020B0604020202020204" pitchFamily="34" charset="0"/>
              </a:rPr>
              <a:t>Utiliser vos propres mots (paraphraser) pour donner un aperçu de ce que l'enfant a dit afin de vérifier que vous avez bien compris l'ensemble. </a:t>
            </a:r>
          </a:p>
        </p:txBody>
      </p:sp>
      <p:sp>
        <p:nvSpPr>
          <p:cNvPr id="167" name="Oval 166">
            <a:extLst>
              <a:ext uri="{FF2B5EF4-FFF2-40B4-BE49-F238E27FC236}">
                <a16:creationId xmlns:a16="http://schemas.microsoft.com/office/drawing/2014/main" id="{93349A72-2A88-470F-AE99-2A729DC66C0B}"/>
              </a:ext>
            </a:extLst>
          </p:cNvPr>
          <p:cNvSpPr/>
          <p:nvPr/>
        </p:nvSpPr>
        <p:spPr>
          <a:xfrm>
            <a:off x="1401934" y="2195947"/>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8" name="Oval 167">
            <a:extLst>
              <a:ext uri="{FF2B5EF4-FFF2-40B4-BE49-F238E27FC236}">
                <a16:creationId xmlns:a16="http://schemas.microsoft.com/office/drawing/2014/main" id="{D066D581-756C-4B08-B7E5-0DC20BBDC289}"/>
              </a:ext>
            </a:extLst>
          </p:cNvPr>
          <p:cNvSpPr/>
          <p:nvPr/>
        </p:nvSpPr>
        <p:spPr>
          <a:xfrm>
            <a:off x="1338752"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9" name="Oval 168">
            <a:extLst>
              <a:ext uri="{FF2B5EF4-FFF2-40B4-BE49-F238E27FC236}">
                <a16:creationId xmlns:a16="http://schemas.microsoft.com/office/drawing/2014/main" id="{3CBCE70E-EFAD-4EF5-B6FC-86F28E69AA70}"/>
              </a:ext>
            </a:extLst>
          </p:cNvPr>
          <p:cNvSpPr/>
          <p:nvPr/>
        </p:nvSpPr>
        <p:spPr>
          <a:xfrm>
            <a:off x="2190992"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0" name="Arc 169">
            <a:extLst>
              <a:ext uri="{FF2B5EF4-FFF2-40B4-BE49-F238E27FC236}">
                <a16:creationId xmlns:a16="http://schemas.microsoft.com/office/drawing/2014/main" id="{CC2AD6FA-7F85-45D7-9CBB-65633A024BA4}"/>
              </a:ext>
            </a:extLst>
          </p:cNvPr>
          <p:cNvSpPr/>
          <p:nvPr/>
        </p:nvSpPr>
        <p:spPr>
          <a:xfrm>
            <a:off x="559575" y="2013761"/>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71" name="Arc 170">
            <a:extLst>
              <a:ext uri="{FF2B5EF4-FFF2-40B4-BE49-F238E27FC236}">
                <a16:creationId xmlns:a16="http://schemas.microsoft.com/office/drawing/2014/main" id="{A5A51893-7BCA-4427-B959-4AAAA1AE35F5}"/>
              </a:ext>
            </a:extLst>
          </p:cNvPr>
          <p:cNvSpPr/>
          <p:nvPr/>
        </p:nvSpPr>
        <p:spPr>
          <a:xfrm>
            <a:off x="496393" y="2263535"/>
            <a:ext cx="810768" cy="810768"/>
          </a:xfrm>
          <a:prstGeom prst="arc">
            <a:avLst>
              <a:gd name="adj1" fmla="val 909026"/>
              <a:gd name="adj2" fmla="val 4616107"/>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73" name="Oval 172">
            <a:extLst>
              <a:ext uri="{FF2B5EF4-FFF2-40B4-BE49-F238E27FC236}">
                <a16:creationId xmlns:a16="http://schemas.microsoft.com/office/drawing/2014/main" id="{23C21570-E5AF-4D59-ADBC-C2AAFF3F7E24}"/>
              </a:ext>
            </a:extLst>
          </p:cNvPr>
          <p:cNvSpPr/>
          <p:nvPr/>
        </p:nvSpPr>
        <p:spPr>
          <a:xfrm>
            <a:off x="4187269" y="2195947"/>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4" name="Oval 173">
            <a:extLst>
              <a:ext uri="{FF2B5EF4-FFF2-40B4-BE49-F238E27FC236}">
                <a16:creationId xmlns:a16="http://schemas.microsoft.com/office/drawing/2014/main" id="{FDB310A6-A079-4673-A065-96B6B6E43D10}"/>
              </a:ext>
            </a:extLst>
          </p:cNvPr>
          <p:cNvSpPr/>
          <p:nvPr/>
        </p:nvSpPr>
        <p:spPr>
          <a:xfrm>
            <a:off x="4124087"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5" name="Oval 174">
            <a:extLst>
              <a:ext uri="{FF2B5EF4-FFF2-40B4-BE49-F238E27FC236}">
                <a16:creationId xmlns:a16="http://schemas.microsoft.com/office/drawing/2014/main" id="{CB51FECA-24F9-4B2F-8EBB-8575BE84A692}"/>
              </a:ext>
            </a:extLst>
          </p:cNvPr>
          <p:cNvSpPr/>
          <p:nvPr/>
        </p:nvSpPr>
        <p:spPr>
          <a:xfrm>
            <a:off x="4976327"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6" name="Arc 175">
            <a:extLst>
              <a:ext uri="{FF2B5EF4-FFF2-40B4-BE49-F238E27FC236}">
                <a16:creationId xmlns:a16="http://schemas.microsoft.com/office/drawing/2014/main" id="{5FC33D6D-E830-43FE-961F-05094AADB75B}"/>
              </a:ext>
            </a:extLst>
          </p:cNvPr>
          <p:cNvSpPr/>
          <p:nvPr/>
        </p:nvSpPr>
        <p:spPr>
          <a:xfrm>
            <a:off x="3344910" y="2013761"/>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77" name="Arc 176">
            <a:extLst>
              <a:ext uri="{FF2B5EF4-FFF2-40B4-BE49-F238E27FC236}">
                <a16:creationId xmlns:a16="http://schemas.microsoft.com/office/drawing/2014/main" id="{60FA46E3-27A6-416D-9C9C-C30D87EED4E7}"/>
              </a:ext>
            </a:extLst>
          </p:cNvPr>
          <p:cNvSpPr/>
          <p:nvPr/>
        </p:nvSpPr>
        <p:spPr>
          <a:xfrm>
            <a:off x="3281728" y="2263535"/>
            <a:ext cx="810768" cy="810768"/>
          </a:xfrm>
          <a:prstGeom prst="arc">
            <a:avLst>
              <a:gd name="adj1" fmla="val 909026"/>
              <a:gd name="adj2" fmla="val 4616107"/>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79" name="Oval 178">
            <a:extLst>
              <a:ext uri="{FF2B5EF4-FFF2-40B4-BE49-F238E27FC236}">
                <a16:creationId xmlns:a16="http://schemas.microsoft.com/office/drawing/2014/main" id="{A5CEB2C9-3F08-4F40-956C-9D25256FD9D1}"/>
              </a:ext>
            </a:extLst>
          </p:cNvPr>
          <p:cNvSpPr/>
          <p:nvPr/>
        </p:nvSpPr>
        <p:spPr>
          <a:xfrm>
            <a:off x="7145601" y="2195947"/>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0" name="Oval 179">
            <a:extLst>
              <a:ext uri="{FF2B5EF4-FFF2-40B4-BE49-F238E27FC236}">
                <a16:creationId xmlns:a16="http://schemas.microsoft.com/office/drawing/2014/main" id="{F0383124-8C58-4FE3-B60D-28B00A53E1A0}"/>
              </a:ext>
            </a:extLst>
          </p:cNvPr>
          <p:cNvSpPr/>
          <p:nvPr/>
        </p:nvSpPr>
        <p:spPr>
          <a:xfrm>
            <a:off x="7082419"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1" name="Oval 180">
            <a:extLst>
              <a:ext uri="{FF2B5EF4-FFF2-40B4-BE49-F238E27FC236}">
                <a16:creationId xmlns:a16="http://schemas.microsoft.com/office/drawing/2014/main" id="{3A02E39C-02E6-4CA6-B011-92EB1480892B}"/>
              </a:ext>
            </a:extLst>
          </p:cNvPr>
          <p:cNvSpPr/>
          <p:nvPr/>
        </p:nvSpPr>
        <p:spPr>
          <a:xfrm>
            <a:off x="7934659"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2" name="Arc 181">
            <a:extLst>
              <a:ext uri="{FF2B5EF4-FFF2-40B4-BE49-F238E27FC236}">
                <a16:creationId xmlns:a16="http://schemas.microsoft.com/office/drawing/2014/main" id="{695A6809-B5ED-41EC-8949-64D888CF7AF3}"/>
              </a:ext>
            </a:extLst>
          </p:cNvPr>
          <p:cNvSpPr/>
          <p:nvPr/>
        </p:nvSpPr>
        <p:spPr>
          <a:xfrm>
            <a:off x="6303242" y="2013761"/>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83" name="Arc 182">
            <a:extLst>
              <a:ext uri="{FF2B5EF4-FFF2-40B4-BE49-F238E27FC236}">
                <a16:creationId xmlns:a16="http://schemas.microsoft.com/office/drawing/2014/main" id="{D1F282A8-C136-4C34-ABE7-401C9DCAF3E7}"/>
              </a:ext>
            </a:extLst>
          </p:cNvPr>
          <p:cNvSpPr/>
          <p:nvPr/>
        </p:nvSpPr>
        <p:spPr>
          <a:xfrm>
            <a:off x="6240060" y="2263535"/>
            <a:ext cx="810768" cy="810768"/>
          </a:xfrm>
          <a:prstGeom prst="arc">
            <a:avLst>
              <a:gd name="adj1" fmla="val 909026"/>
              <a:gd name="adj2" fmla="val 4616107"/>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85" name="Oval 184">
            <a:extLst>
              <a:ext uri="{FF2B5EF4-FFF2-40B4-BE49-F238E27FC236}">
                <a16:creationId xmlns:a16="http://schemas.microsoft.com/office/drawing/2014/main" id="{24F4D3BA-7DD0-4F9D-991C-C3FC48369BC2}"/>
              </a:ext>
            </a:extLst>
          </p:cNvPr>
          <p:cNvSpPr/>
          <p:nvPr/>
        </p:nvSpPr>
        <p:spPr>
          <a:xfrm>
            <a:off x="9849529" y="2195947"/>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6" name="Oval 185">
            <a:extLst>
              <a:ext uri="{FF2B5EF4-FFF2-40B4-BE49-F238E27FC236}">
                <a16:creationId xmlns:a16="http://schemas.microsoft.com/office/drawing/2014/main" id="{99B32FDE-7FC1-4860-A931-4B10EBDB9362}"/>
              </a:ext>
            </a:extLst>
          </p:cNvPr>
          <p:cNvSpPr/>
          <p:nvPr/>
        </p:nvSpPr>
        <p:spPr>
          <a:xfrm>
            <a:off x="9786347"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7" name="Oval 186">
            <a:extLst>
              <a:ext uri="{FF2B5EF4-FFF2-40B4-BE49-F238E27FC236}">
                <a16:creationId xmlns:a16="http://schemas.microsoft.com/office/drawing/2014/main" id="{FB8F04A5-E3A1-4512-8AC4-500C388F9C67}"/>
              </a:ext>
            </a:extLst>
          </p:cNvPr>
          <p:cNvSpPr/>
          <p:nvPr/>
        </p:nvSpPr>
        <p:spPr>
          <a:xfrm>
            <a:off x="10638587"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8" name="Arc 187">
            <a:extLst>
              <a:ext uri="{FF2B5EF4-FFF2-40B4-BE49-F238E27FC236}">
                <a16:creationId xmlns:a16="http://schemas.microsoft.com/office/drawing/2014/main" id="{508E6288-1C34-4B1B-8A95-431CE94310FD}"/>
              </a:ext>
            </a:extLst>
          </p:cNvPr>
          <p:cNvSpPr/>
          <p:nvPr/>
        </p:nvSpPr>
        <p:spPr>
          <a:xfrm>
            <a:off x="9007170" y="2013761"/>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89" name="Arc 188">
            <a:extLst>
              <a:ext uri="{FF2B5EF4-FFF2-40B4-BE49-F238E27FC236}">
                <a16:creationId xmlns:a16="http://schemas.microsoft.com/office/drawing/2014/main" id="{9869E86E-DEC1-4057-92FC-7D2B215FD8BD}"/>
              </a:ext>
            </a:extLst>
          </p:cNvPr>
          <p:cNvSpPr/>
          <p:nvPr/>
        </p:nvSpPr>
        <p:spPr>
          <a:xfrm>
            <a:off x="8943988" y="2263535"/>
            <a:ext cx="810768" cy="810768"/>
          </a:xfrm>
          <a:prstGeom prst="arc">
            <a:avLst>
              <a:gd name="adj1" fmla="val 909026"/>
              <a:gd name="adj2" fmla="val 4616107"/>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grpSp>
        <p:nvGrpSpPr>
          <p:cNvPr id="10" name="Group 9">
            <a:extLst>
              <a:ext uri="{FF2B5EF4-FFF2-40B4-BE49-F238E27FC236}">
                <a16:creationId xmlns:a16="http://schemas.microsoft.com/office/drawing/2014/main" id="{2435EEA0-8D6A-B4FF-B9E4-82AA33A48788}"/>
              </a:ext>
            </a:extLst>
          </p:cNvPr>
          <p:cNvGrpSpPr/>
          <p:nvPr/>
        </p:nvGrpSpPr>
        <p:grpSpPr>
          <a:xfrm>
            <a:off x="10228983" y="337468"/>
            <a:ext cx="1587872" cy="1368854"/>
            <a:chOff x="10228983" y="337468"/>
            <a:chExt cx="1587872" cy="1368854"/>
          </a:xfrm>
        </p:grpSpPr>
        <p:sp>
          <p:nvSpPr>
            <p:cNvPr id="11" name="Hexagon 10">
              <a:extLst>
                <a:ext uri="{FF2B5EF4-FFF2-40B4-BE49-F238E27FC236}">
                  <a16:creationId xmlns:a16="http://schemas.microsoft.com/office/drawing/2014/main" id="{6924D700-6F29-5E36-55C6-7548848794D0}"/>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2" name="Group 11">
              <a:extLst>
                <a:ext uri="{FF2B5EF4-FFF2-40B4-BE49-F238E27FC236}">
                  <a16:creationId xmlns:a16="http://schemas.microsoft.com/office/drawing/2014/main" id="{B6EC2561-56F2-3259-74F7-5E578DA45944}"/>
                </a:ext>
              </a:extLst>
            </p:cNvPr>
            <p:cNvGrpSpPr/>
            <p:nvPr/>
          </p:nvGrpSpPr>
          <p:grpSpPr>
            <a:xfrm>
              <a:off x="10621771" y="762700"/>
              <a:ext cx="562136" cy="634675"/>
              <a:chOff x="760175" y="830142"/>
              <a:chExt cx="867619" cy="979579"/>
            </a:xfrm>
          </p:grpSpPr>
          <p:sp>
            <p:nvSpPr>
              <p:cNvPr id="16" name="Rectangle 15">
                <a:extLst>
                  <a:ext uri="{FF2B5EF4-FFF2-40B4-BE49-F238E27FC236}">
                    <a16:creationId xmlns:a16="http://schemas.microsoft.com/office/drawing/2014/main" id="{0171AE66-7785-33E4-9604-188DEEE4521E}"/>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47</a:t>
                </a:r>
              </a:p>
            </p:txBody>
          </p:sp>
          <p:sp>
            <p:nvSpPr>
              <p:cNvPr id="17" name="Rectangle 16">
                <a:extLst>
                  <a:ext uri="{FF2B5EF4-FFF2-40B4-BE49-F238E27FC236}">
                    <a16:creationId xmlns:a16="http://schemas.microsoft.com/office/drawing/2014/main" id="{4491C1E6-9382-BE3E-9C5E-620CC7D91EF1}"/>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3" name="Group 12">
              <a:extLst>
                <a:ext uri="{FF2B5EF4-FFF2-40B4-BE49-F238E27FC236}">
                  <a16:creationId xmlns:a16="http://schemas.microsoft.com/office/drawing/2014/main" id="{90D18E7C-9373-149C-5455-D50FF20BA7F0}"/>
                </a:ext>
              </a:extLst>
            </p:cNvPr>
            <p:cNvGrpSpPr/>
            <p:nvPr/>
          </p:nvGrpSpPr>
          <p:grpSpPr>
            <a:xfrm>
              <a:off x="11325415" y="762701"/>
              <a:ext cx="182192" cy="634674"/>
              <a:chOff x="2121762" y="2323619"/>
              <a:chExt cx="200378" cy="825210"/>
            </a:xfrm>
          </p:grpSpPr>
          <p:sp>
            <p:nvSpPr>
              <p:cNvPr id="14" name="Isosceles Triangle 13">
                <a:extLst>
                  <a:ext uri="{FF2B5EF4-FFF2-40B4-BE49-F238E27FC236}">
                    <a16:creationId xmlns:a16="http://schemas.microsoft.com/office/drawing/2014/main" id="{27B00C87-FCB3-9932-490B-5B308F767E00}"/>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5BC446FE-418A-6A78-4D84-53A6CB7DC9EA}"/>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9" name="Title 18">
            <a:extLst>
              <a:ext uri="{FF2B5EF4-FFF2-40B4-BE49-F238E27FC236}">
                <a16:creationId xmlns:a16="http://schemas.microsoft.com/office/drawing/2014/main" id="{BA2EE846-4D5A-B0BF-6D34-0CA7F7D88FA5}"/>
              </a:ext>
            </a:extLst>
          </p:cNvPr>
          <p:cNvSpPr>
            <a:spLocks noGrp="1"/>
          </p:cNvSpPr>
          <p:nvPr>
            <p:ph type="title"/>
          </p:nvPr>
        </p:nvSpPr>
        <p:spPr/>
        <p:txBody>
          <a:bodyPr/>
          <a:lstStyle/>
          <a:p>
            <a:r>
              <a:rPr lang="en-CA" dirty="0"/>
              <a:t>Techniques d'écoute active</a:t>
            </a:r>
            <a:endParaRPr lang="en-US" dirty="0"/>
          </a:p>
        </p:txBody>
      </p:sp>
    </p:spTree>
    <p:extLst>
      <p:ext uri="{BB962C8B-B14F-4D97-AF65-F5344CB8AC3E}">
        <p14:creationId xmlns:p14="http://schemas.microsoft.com/office/powerpoint/2010/main" val="3657641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72">
            <a:extLst>
              <a:ext uri="{FF2B5EF4-FFF2-40B4-BE49-F238E27FC236}">
                <a16:creationId xmlns:a16="http://schemas.microsoft.com/office/drawing/2014/main" id="{F5B8723D-1EBA-74F1-6222-AA3151C90D3E}"/>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0469060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80D2E-B75A-46C9-C93E-4791234FA4EB}"/>
              </a:ext>
            </a:extLst>
          </p:cNvPr>
          <p:cNvSpPr>
            <a:spLocks noGrp="1"/>
          </p:cNvSpPr>
          <p:nvPr>
            <p:ph type="title"/>
          </p:nvPr>
        </p:nvSpPr>
        <p:spPr/>
        <p:txBody>
          <a:bodyPr/>
          <a:lstStyle/>
          <a:p>
            <a:r>
              <a:rPr lang="en-GB" dirty="0"/>
              <a:t>Jeu de rôle</a:t>
            </a:r>
            <a:endParaRPr lang="en-BE" dirty="0"/>
          </a:p>
        </p:txBody>
      </p:sp>
      <p:grpSp>
        <p:nvGrpSpPr>
          <p:cNvPr id="3" name="Group 2">
            <a:extLst>
              <a:ext uri="{FF2B5EF4-FFF2-40B4-BE49-F238E27FC236}">
                <a16:creationId xmlns:a16="http://schemas.microsoft.com/office/drawing/2014/main" id="{A612C6DA-2ACB-0B02-26A1-DAEC235651CC}"/>
              </a:ext>
            </a:extLst>
          </p:cNvPr>
          <p:cNvGrpSpPr/>
          <p:nvPr/>
        </p:nvGrpSpPr>
        <p:grpSpPr>
          <a:xfrm>
            <a:off x="1643667" y="2106635"/>
            <a:ext cx="1758272" cy="2079297"/>
            <a:chOff x="6846848" y="1141103"/>
            <a:chExt cx="999203" cy="1170617"/>
          </a:xfrm>
          <a:solidFill>
            <a:schemeClr val="accent3">
              <a:lumMod val="75000"/>
            </a:schemeClr>
          </a:solidFill>
        </p:grpSpPr>
        <p:sp>
          <p:nvSpPr>
            <p:cNvPr id="4" name="Rectangle: Rounded Corners 3">
              <a:extLst>
                <a:ext uri="{FF2B5EF4-FFF2-40B4-BE49-F238E27FC236}">
                  <a16:creationId xmlns:a16="http://schemas.microsoft.com/office/drawing/2014/main" id="{C8B0FBFB-EF08-6CA8-B5F5-76EB8F545B30}"/>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F11DF7EE-CDEE-D3C9-9649-5721AA0E38C3}"/>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ACFCE57C-40E4-DD7C-DE2C-2D724ED81D9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66B6CF52-30E4-F88B-4386-0D3DA1DEAE32}"/>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8" name="Block Arc 7">
              <a:extLst>
                <a:ext uri="{FF2B5EF4-FFF2-40B4-BE49-F238E27FC236}">
                  <a16:creationId xmlns:a16="http://schemas.microsoft.com/office/drawing/2014/main" id="{ECD2561F-A784-1444-682F-C71C3BD39BBF}"/>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latin typeface="Arial" panose="020B0604020202020204"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A8B9C04B-4ADE-7387-EEC4-E4BA9EC6C451}"/>
              </a:ext>
            </a:extLst>
          </p:cNvPr>
          <p:cNvGrpSpPr/>
          <p:nvPr/>
        </p:nvGrpSpPr>
        <p:grpSpPr>
          <a:xfrm rot="19632759">
            <a:off x="3659690" y="3160017"/>
            <a:ext cx="1758270" cy="2111528"/>
            <a:chOff x="6846848" y="1141103"/>
            <a:chExt cx="999203" cy="1188766"/>
          </a:xfrm>
          <a:solidFill>
            <a:schemeClr val="accent3">
              <a:lumMod val="75000"/>
            </a:schemeClr>
          </a:solidFill>
        </p:grpSpPr>
        <p:sp>
          <p:nvSpPr>
            <p:cNvPr id="10" name="Rectangle: Rounded Corners 9">
              <a:extLst>
                <a:ext uri="{FF2B5EF4-FFF2-40B4-BE49-F238E27FC236}">
                  <a16:creationId xmlns:a16="http://schemas.microsoft.com/office/drawing/2014/main" id="{66B66D54-DCFA-DE2E-EE3C-5DBFF91849A2}"/>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id="{018584D5-8208-93C8-C950-B8B3FC810AD5}"/>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2" name="Oval 11">
              <a:extLst>
                <a:ext uri="{FF2B5EF4-FFF2-40B4-BE49-F238E27FC236}">
                  <a16:creationId xmlns:a16="http://schemas.microsoft.com/office/drawing/2014/main" id="{181810B7-3CB0-76B2-227B-0E9C2993B7C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06130BEF-A635-D51A-8DA2-A4F10BA8B42A}"/>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4" name="Block Arc 13">
              <a:extLst>
                <a:ext uri="{FF2B5EF4-FFF2-40B4-BE49-F238E27FC236}">
                  <a16:creationId xmlns:a16="http://schemas.microsoft.com/office/drawing/2014/main" id="{659D9391-CB45-79CD-EAFE-8B6081C7283C}"/>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latin typeface="Arial" panose="020B0604020202020204" pitchFamily="34" charset="0"/>
                <a:cs typeface="Arial" panose="020B0604020202020204" pitchFamily="34" charset="0"/>
              </a:endParaRPr>
            </a:p>
          </p:txBody>
        </p:sp>
      </p:grpSp>
      <p:sp>
        <p:nvSpPr>
          <p:cNvPr id="15" name="TextBox 14">
            <a:extLst>
              <a:ext uri="{FF2B5EF4-FFF2-40B4-BE49-F238E27FC236}">
                <a16:creationId xmlns:a16="http://schemas.microsoft.com/office/drawing/2014/main" id="{073BF824-B14C-E3FB-0E2A-6042ADE35425}"/>
              </a:ext>
            </a:extLst>
          </p:cNvPr>
          <p:cNvSpPr txBox="1"/>
          <p:nvPr/>
        </p:nvSpPr>
        <p:spPr>
          <a:xfrm>
            <a:off x="6342379" y="2396808"/>
            <a:ext cx="4048152" cy="2554545"/>
          </a:xfrm>
          <a:prstGeom prst="rect">
            <a:avLst/>
          </a:prstGeom>
          <a:noFill/>
        </p:spPr>
        <p:txBody>
          <a:bodyPr wrap="square" rtlCol="0">
            <a:spAutoFit/>
          </a:bodyPr>
          <a:lstStyle/>
          <a:p>
            <a:pPr algn="ctr"/>
            <a:r>
              <a:rPr lang="en-GB" sz="4000" b="1" dirty="0">
                <a:latin typeface="Arial" panose="020B0604020202020204" pitchFamily="34" charset="0"/>
                <a:cs typeface="Arial" panose="020B0604020202020204" pitchFamily="34" charset="0"/>
              </a:rPr>
              <a:t>Entraînez-vous à communiquer avec les enfants dans un jeu de rôle !</a:t>
            </a:r>
            <a:endParaRPr lang="en-BE" sz="4000" b="1" dirty="0">
              <a:latin typeface="Arial" panose="020B060402020202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20A525DA-1EAE-E3D3-4A0A-D30FDB0884CB}"/>
              </a:ext>
            </a:extLst>
          </p:cNvPr>
          <p:cNvGrpSpPr/>
          <p:nvPr/>
        </p:nvGrpSpPr>
        <p:grpSpPr>
          <a:xfrm>
            <a:off x="10228983" y="337468"/>
            <a:ext cx="1587872" cy="1368854"/>
            <a:chOff x="10228983" y="337468"/>
            <a:chExt cx="1587872" cy="1368854"/>
          </a:xfrm>
        </p:grpSpPr>
        <p:sp>
          <p:nvSpPr>
            <p:cNvPr id="24" name="Hexagon 23">
              <a:extLst>
                <a:ext uri="{FF2B5EF4-FFF2-40B4-BE49-F238E27FC236}">
                  <a16:creationId xmlns:a16="http://schemas.microsoft.com/office/drawing/2014/main" id="{A4B7767F-202E-9731-D64B-D689B23307A0}"/>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25" name="Group 24">
              <a:extLst>
                <a:ext uri="{FF2B5EF4-FFF2-40B4-BE49-F238E27FC236}">
                  <a16:creationId xmlns:a16="http://schemas.microsoft.com/office/drawing/2014/main" id="{FE407AF5-6ED4-5929-7228-8BCF69DFA75D}"/>
                </a:ext>
              </a:extLst>
            </p:cNvPr>
            <p:cNvGrpSpPr/>
            <p:nvPr/>
          </p:nvGrpSpPr>
          <p:grpSpPr>
            <a:xfrm>
              <a:off x="10621771" y="762700"/>
              <a:ext cx="562136" cy="634675"/>
              <a:chOff x="760175" y="830142"/>
              <a:chExt cx="867619" cy="979579"/>
            </a:xfrm>
          </p:grpSpPr>
          <p:sp>
            <p:nvSpPr>
              <p:cNvPr id="29" name="Rectangle 28">
                <a:extLst>
                  <a:ext uri="{FF2B5EF4-FFF2-40B4-BE49-F238E27FC236}">
                    <a16:creationId xmlns:a16="http://schemas.microsoft.com/office/drawing/2014/main" id="{58AF7F91-4650-BD60-AB10-DF26E45080F9}"/>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48</a:t>
                </a:r>
              </a:p>
            </p:txBody>
          </p:sp>
          <p:sp>
            <p:nvSpPr>
              <p:cNvPr id="30" name="Rectangle 29">
                <a:extLst>
                  <a:ext uri="{FF2B5EF4-FFF2-40B4-BE49-F238E27FC236}">
                    <a16:creationId xmlns:a16="http://schemas.microsoft.com/office/drawing/2014/main" id="{543C3217-D108-7909-59CA-582413E30FA6}"/>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26" name="Group 25">
              <a:extLst>
                <a:ext uri="{FF2B5EF4-FFF2-40B4-BE49-F238E27FC236}">
                  <a16:creationId xmlns:a16="http://schemas.microsoft.com/office/drawing/2014/main" id="{A890F4A1-F753-39B8-0538-0F4922D57DE2}"/>
                </a:ext>
              </a:extLst>
            </p:cNvPr>
            <p:cNvGrpSpPr/>
            <p:nvPr/>
          </p:nvGrpSpPr>
          <p:grpSpPr>
            <a:xfrm>
              <a:off x="11325415" y="762701"/>
              <a:ext cx="182192" cy="634674"/>
              <a:chOff x="2121762" y="2323619"/>
              <a:chExt cx="200378" cy="825210"/>
            </a:xfrm>
          </p:grpSpPr>
          <p:sp>
            <p:nvSpPr>
              <p:cNvPr id="27" name="Isosceles Triangle 26">
                <a:extLst>
                  <a:ext uri="{FF2B5EF4-FFF2-40B4-BE49-F238E27FC236}">
                    <a16:creationId xmlns:a16="http://schemas.microsoft.com/office/drawing/2014/main" id="{441D71F2-6D4D-1831-B3C5-44B98F2FD780}"/>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64A9325E-FBB3-6381-06BB-39611564D2EB}"/>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4217789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7E9274C-943B-4230-A8B9-67E5F2D9FC9B}"/>
              </a:ext>
            </a:extLst>
          </p:cNvPr>
          <p:cNvSpPr txBox="1"/>
          <p:nvPr/>
        </p:nvSpPr>
        <p:spPr>
          <a:xfrm>
            <a:off x="2760420" y="2586087"/>
            <a:ext cx="6671159" cy="830997"/>
          </a:xfrm>
          <a:prstGeom prst="rect">
            <a:avLst/>
          </a:prstGeom>
          <a:noFill/>
        </p:spPr>
        <p:txBody>
          <a:bodyPr wrap="square">
            <a:spAutoFit/>
          </a:bodyPr>
          <a:lstStyle/>
          <a:p>
            <a:pPr algn="ctr"/>
            <a:r>
              <a:rPr lang="en-US" sz="2400" dirty="0">
                <a:effectLst/>
                <a:latin typeface="Arial" panose="020B0604020202020204" pitchFamily="34" charset="0"/>
                <a:ea typeface="Calibri" panose="020F0502020204030204" pitchFamily="34" charset="0"/>
                <a:cs typeface="Arial" panose="020B0604020202020204" pitchFamily="34" charset="0"/>
              </a:rPr>
              <a:t>Trois domaines principaux déterminent la manière dont votre message sera reçu et compris</a:t>
            </a:r>
          </a:p>
        </p:txBody>
      </p:sp>
      <p:grpSp>
        <p:nvGrpSpPr>
          <p:cNvPr id="15" name="Group 14">
            <a:extLst>
              <a:ext uri="{FF2B5EF4-FFF2-40B4-BE49-F238E27FC236}">
                <a16:creationId xmlns:a16="http://schemas.microsoft.com/office/drawing/2014/main" id="{6DC00E80-06EA-422C-8CB8-45CA59B0479E}"/>
              </a:ext>
            </a:extLst>
          </p:cNvPr>
          <p:cNvGrpSpPr/>
          <p:nvPr/>
        </p:nvGrpSpPr>
        <p:grpSpPr>
          <a:xfrm flipH="1">
            <a:off x="938473" y="1812115"/>
            <a:ext cx="681235" cy="1867833"/>
            <a:chOff x="2809318" y="6992112"/>
            <a:chExt cx="238682" cy="531114"/>
          </a:xfrm>
          <a:solidFill>
            <a:schemeClr val="accent3">
              <a:lumMod val="75000"/>
            </a:schemeClr>
          </a:solidFill>
        </p:grpSpPr>
        <p:sp>
          <p:nvSpPr>
            <p:cNvPr id="16" name="Rectangle: Rounded Corners 15">
              <a:extLst>
                <a:ext uri="{FF2B5EF4-FFF2-40B4-BE49-F238E27FC236}">
                  <a16:creationId xmlns:a16="http://schemas.microsoft.com/office/drawing/2014/main" id="{48E75D58-649C-4FDA-87BD-C816A341CF25}"/>
                </a:ext>
              </a:extLst>
            </p:cNvPr>
            <p:cNvSpPr/>
            <p:nvPr/>
          </p:nvSpPr>
          <p:spPr>
            <a:xfrm>
              <a:off x="2871216" y="6992112"/>
              <a:ext cx="176784" cy="176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a16="http://schemas.microsoft.com/office/drawing/2014/main" id="{E0B9FC7F-5595-4FF4-A8E0-8C8611231219}"/>
                </a:ext>
              </a:extLst>
            </p:cNvPr>
            <p:cNvSpPr/>
            <p:nvPr/>
          </p:nvSpPr>
          <p:spPr>
            <a:xfrm>
              <a:off x="2871216" y="7346442"/>
              <a:ext cx="176784" cy="176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 name="Arc 17">
              <a:extLst>
                <a:ext uri="{FF2B5EF4-FFF2-40B4-BE49-F238E27FC236}">
                  <a16:creationId xmlns:a16="http://schemas.microsoft.com/office/drawing/2014/main" id="{6C8B78BC-C2B9-44BD-A3A9-2F738D5282FC}"/>
                </a:ext>
              </a:extLst>
            </p:cNvPr>
            <p:cNvSpPr/>
            <p:nvPr/>
          </p:nvSpPr>
          <p:spPr>
            <a:xfrm flipH="1">
              <a:off x="2809318" y="7054216"/>
              <a:ext cx="176784" cy="403860"/>
            </a:xfrm>
            <a:prstGeom prst="arc">
              <a:avLst>
                <a:gd name="adj1" fmla="val 16200000"/>
                <a:gd name="adj2" fmla="val 5377189"/>
              </a:avLst>
            </a:prstGeom>
            <a:grpFill/>
            <a:ln w="4254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19" name="Left Bracket 18">
            <a:extLst>
              <a:ext uri="{FF2B5EF4-FFF2-40B4-BE49-F238E27FC236}">
                <a16:creationId xmlns:a16="http://schemas.microsoft.com/office/drawing/2014/main" id="{BD8EE48B-05CC-4581-96C3-C34DA29F891C}"/>
              </a:ext>
            </a:extLst>
          </p:cNvPr>
          <p:cNvSpPr/>
          <p:nvPr/>
        </p:nvSpPr>
        <p:spPr>
          <a:xfrm rot="16200000">
            <a:off x="5767003" y="-292744"/>
            <a:ext cx="755635" cy="8199123"/>
          </a:xfrm>
          <a:prstGeom prst="leftBracket">
            <a:avLst>
              <a:gd name="adj" fmla="val 169003"/>
            </a:avLst>
          </a:prstGeom>
          <a:ln w="57150">
            <a:solidFill>
              <a:schemeClr val="accent3">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A04B7899-6B87-46A5-A85C-029C3DFA2BAE}"/>
              </a:ext>
            </a:extLst>
          </p:cNvPr>
          <p:cNvSpPr txBox="1"/>
          <p:nvPr/>
        </p:nvSpPr>
        <p:spPr>
          <a:xfrm>
            <a:off x="2045258" y="4782854"/>
            <a:ext cx="2449129" cy="646331"/>
          </a:xfrm>
          <a:prstGeom prst="rect">
            <a:avLst/>
          </a:prstGeom>
          <a:noFill/>
        </p:spPr>
        <p:txBody>
          <a:bodyPr wrap="square">
            <a:spAutoFit/>
          </a:bodyPr>
          <a:lstStyle/>
          <a:p>
            <a:pPr algn="ctr"/>
            <a:r>
              <a:rPr lang="en-US" dirty="0">
                <a:effectLst/>
                <a:latin typeface="Arial" panose="020B0604020202020204" pitchFamily="34" charset="0"/>
                <a:ea typeface="Calibri" panose="020F0502020204030204" pitchFamily="34" charset="0"/>
                <a:cs typeface="Arial" panose="020B0604020202020204" pitchFamily="34" charset="0"/>
              </a:rPr>
              <a:t>Les mots que vous choisissez</a:t>
            </a:r>
          </a:p>
        </p:txBody>
      </p:sp>
      <p:sp>
        <p:nvSpPr>
          <p:cNvPr id="30" name="TextBox 29">
            <a:extLst>
              <a:ext uri="{FF2B5EF4-FFF2-40B4-BE49-F238E27FC236}">
                <a16:creationId xmlns:a16="http://schemas.microsoft.com/office/drawing/2014/main" id="{894EAE68-E601-4D76-A887-DCAFCD7F3C90}"/>
              </a:ext>
            </a:extLst>
          </p:cNvPr>
          <p:cNvSpPr txBox="1"/>
          <p:nvPr/>
        </p:nvSpPr>
        <p:spPr>
          <a:xfrm>
            <a:off x="4573170" y="4782854"/>
            <a:ext cx="2543860" cy="646331"/>
          </a:xfrm>
          <a:prstGeom prst="rect">
            <a:avLst/>
          </a:prstGeom>
          <a:noFill/>
        </p:spPr>
        <p:txBody>
          <a:bodyPr wrap="square">
            <a:spAutoFit/>
          </a:bodyPr>
          <a:lstStyle/>
          <a:p>
            <a:pPr algn="ctr"/>
            <a:r>
              <a:rPr lang="en-US" dirty="0">
                <a:effectLst/>
                <a:latin typeface="Arial" panose="020B0604020202020204" pitchFamily="34" charset="0"/>
                <a:ea typeface="Calibri" panose="020F0502020204030204" pitchFamily="34" charset="0"/>
                <a:cs typeface="Arial" panose="020B0604020202020204" pitchFamily="34" charset="0"/>
              </a:rPr>
              <a:t>La façon dont vous les dites (c'est-à-dire le ton de la voix).</a:t>
            </a:r>
          </a:p>
        </p:txBody>
      </p:sp>
      <p:sp>
        <p:nvSpPr>
          <p:cNvPr id="31" name="TextBox 30">
            <a:extLst>
              <a:ext uri="{FF2B5EF4-FFF2-40B4-BE49-F238E27FC236}">
                <a16:creationId xmlns:a16="http://schemas.microsoft.com/office/drawing/2014/main" id="{2331236C-CAE2-427B-A201-7C0B95213478}"/>
              </a:ext>
            </a:extLst>
          </p:cNvPr>
          <p:cNvSpPr txBox="1"/>
          <p:nvPr/>
        </p:nvSpPr>
        <p:spPr>
          <a:xfrm>
            <a:off x="7442804" y="4782854"/>
            <a:ext cx="2543860" cy="923330"/>
          </a:xfrm>
          <a:prstGeom prst="rect">
            <a:avLst/>
          </a:prstGeom>
          <a:noFill/>
        </p:spPr>
        <p:txBody>
          <a:bodyPr wrap="square">
            <a:spAutoFit/>
          </a:bodyPr>
          <a:lstStyle/>
          <a:p>
            <a:pPr algn="ctr"/>
            <a:r>
              <a:rPr lang="en-US" dirty="0">
                <a:effectLst/>
                <a:latin typeface="Arial" panose="020B0604020202020204" pitchFamily="34" charset="0"/>
                <a:ea typeface="Calibri" panose="020F0502020204030204" pitchFamily="34" charset="0"/>
                <a:cs typeface="Arial" panose="020B0604020202020204" pitchFamily="34" charset="0"/>
              </a:rPr>
              <a:t>la manière dont vous les renforcez (c'est-à-dire la communication non verbale).</a:t>
            </a:r>
          </a:p>
        </p:txBody>
      </p:sp>
      <p:grpSp>
        <p:nvGrpSpPr>
          <p:cNvPr id="32" name="Group 31">
            <a:extLst>
              <a:ext uri="{FF2B5EF4-FFF2-40B4-BE49-F238E27FC236}">
                <a16:creationId xmlns:a16="http://schemas.microsoft.com/office/drawing/2014/main" id="{93CEC995-459E-46E7-97AE-AFA099588FAC}"/>
              </a:ext>
            </a:extLst>
          </p:cNvPr>
          <p:cNvGrpSpPr/>
          <p:nvPr/>
        </p:nvGrpSpPr>
        <p:grpSpPr>
          <a:xfrm>
            <a:off x="10663542" y="1812115"/>
            <a:ext cx="655007" cy="1867833"/>
            <a:chOff x="2809318" y="6992112"/>
            <a:chExt cx="238682" cy="531114"/>
          </a:xfrm>
          <a:solidFill>
            <a:schemeClr val="accent3">
              <a:lumMod val="75000"/>
            </a:schemeClr>
          </a:solidFill>
        </p:grpSpPr>
        <p:sp>
          <p:nvSpPr>
            <p:cNvPr id="33" name="Rectangle: Rounded Corners 32">
              <a:extLst>
                <a:ext uri="{FF2B5EF4-FFF2-40B4-BE49-F238E27FC236}">
                  <a16:creationId xmlns:a16="http://schemas.microsoft.com/office/drawing/2014/main" id="{9A643B4E-B15F-4C39-8AFD-F387720218F2}"/>
                </a:ext>
              </a:extLst>
            </p:cNvPr>
            <p:cNvSpPr/>
            <p:nvPr/>
          </p:nvSpPr>
          <p:spPr>
            <a:xfrm>
              <a:off x="2871216" y="6992112"/>
              <a:ext cx="176784" cy="176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4" name="Rectangle: Rounded Corners 33">
              <a:extLst>
                <a:ext uri="{FF2B5EF4-FFF2-40B4-BE49-F238E27FC236}">
                  <a16:creationId xmlns:a16="http://schemas.microsoft.com/office/drawing/2014/main" id="{4B4E3772-B553-43C5-B3D4-9C2A74677C06}"/>
                </a:ext>
              </a:extLst>
            </p:cNvPr>
            <p:cNvSpPr/>
            <p:nvPr/>
          </p:nvSpPr>
          <p:spPr>
            <a:xfrm>
              <a:off x="2871216" y="7346442"/>
              <a:ext cx="176784" cy="176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5" name="Arc 34">
              <a:extLst>
                <a:ext uri="{FF2B5EF4-FFF2-40B4-BE49-F238E27FC236}">
                  <a16:creationId xmlns:a16="http://schemas.microsoft.com/office/drawing/2014/main" id="{2884B6CC-F90E-44FC-B678-3C7E95825A43}"/>
                </a:ext>
              </a:extLst>
            </p:cNvPr>
            <p:cNvSpPr/>
            <p:nvPr/>
          </p:nvSpPr>
          <p:spPr>
            <a:xfrm flipH="1">
              <a:off x="2809318" y="7054216"/>
              <a:ext cx="176784" cy="403860"/>
            </a:xfrm>
            <a:prstGeom prst="arc">
              <a:avLst>
                <a:gd name="adj1" fmla="val 16200000"/>
                <a:gd name="adj2" fmla="val 5377189"/>
              </a:avLst>
            </a:prstGeom>
            <a:grpFill/>
            <a:ln w="4254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cxnSp>
        <p:nvCxnSpPr>
          <p:cNvPr id="7" name="Straight Connector 6">
            <a:extLst>
              <a:ext uri="{FF2B5EF4-FFF2-40B4-BE49-F238E27FC236}">
                <a16:creationId xmlns:a16="http://schemas.microsoft.com/office/drawing/2014/main" id="{FB2BD4CD-DF49-4298-8153-DC41671E00EB}"/>
              </a:ext>
            </a:extLst>
          </p:cNvPr>
          <p:cNvCxnSpPr/>
          <p:nvPr/>
        </p:nvCxnSpPr>
        <p:spPr>
          <a:xfrm flipV="1">
            <a:off x="3498140" y="4184635"/>
            <a:ext cx="0" cy="377205"/>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C23EE3C-3827-4B1F-B528-2E67DAC56950}"/>
              </a:ext>
            </a:extLst>
          </p:cNvPr>
          <p:cNvCxnSpPr/>
          <p:nvPr/>
        </p:nvCxnSpPr>
        <p:spPr>
          <a:xfrm flipV="1">
            <a:off x="5845100" y="4184635"/>
            <a:ext cx="0" cy="377205"/>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F108C24-9624-41E5-858B-70A7EFA93DAD}"/>
              </a:ext>
            </a:extLst>
          </p:cNvPr>
          <p:cNvCxnSpPr/>
          <p:nvPr/>
        </p:nvCxnSpPr>
        <p:spPr>
          <a:xfrm flipV="1">
            <a:off x="8456220" y="4184635"/>
            <a:ext cx="0" cy="377205"/>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71407D3D-2FB5-3340-C59E-72916E073D17}"/>
              </a:ext>
            </a:extLst>
          </p:cNvPr>
          <p:cNvSpPr>
            <a:spLocks noGrp="1"/>
          </p:cNvSpPr>
          <p:nvPr>
            <p:ph type="title"/>
          </p:nvPr>
        </p:nvSpPr>
        <p:spPr/>
        <p:txBody>
          <a:bodyPr/>
          <a:lstStyle/>
          <a:p>
            <a:r>
              <a:rPr lang="en-US" dirty="0"/>
              <a:t>Techniques d'expression orale efficaces</a:t>
            </a:r>
          </a:p>
        </p:txBody>
      </p:sp>
    </p:spTree>
    <p:extLst>
      <p:ext uri="{BB962C8B-B14F-4D97-AF65-F5344CB8AC3E}">
        <p14:creationId xmlns:p14="http://schemas.microsoft.com/office/powerpoint/2010/main" val="876196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eft Bracket 13">
            <a:extLst>
              <a:ext uri="{FF2B5EF4-FFF2-40B4-BE49-F238E27FC236}">
                <a16:creationId xmlns:a16="http://schemas.microsoft.com/office/drawing/2014/main" id="{D3934FC1-8B85-EE3A-993C-DA7ADF1FB684}"/>
              </a:ext>
            </a:extLst>
          </p:cNvPr>
          <p:cNvSpPr/>
          <p:nvPr/>
        </p:nvSpPr>
        <p:spPr>
          <a:xfrm rot="16200000">
            <a:off x="5718183" y="1173199"/>
            <a:ext cx="755635" cy="8199123"/>
          </a:xfrm>
          <a:prstGeom prst="leftBracket">
            <a:avLst>
              <a:gd name="adj" fmla="val 169003"/>
            </a:avLst>
          </a:prstGeom>
          <a:ln w="57150">
            <a:solidFill>
              <a:schemeClr val="accent3">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97EF8C2-3019-FEEE-0BD7-48AFFBC10BFB}"/>
              </a:ext>
            </a:extLst>
          </p:cNvPr>
          <p:cNvSpPr txBox="1"/>
          <p:nvPr/>
        </p:nvSpPr>
        <p:spPr>
          <a:xfrm>
            <a:off x="2331674" y="1514128"/>
            <a:ext cx="7528652" cy="3939540"/>
          </a:xfrm>
          <a:prstGeom prst="rect">
            <a:avLst/>
          </a:prstGeom>
          <a:noFill/>
        </p:spPr>
        <p:txBody>
          <a:bodyPr wrap="square" rtlCol="0">
            <a:spAutoFit/>
          </a:bodyPr>
          <a:lstStyle/>
          <a:p>
            <a:pPr algn="ctr">
              <a:spcAft>
                <a:spcPts val="1200"/>
              </a:spcAft>
            </a:pPr>
            <a:r>
              <a:rPr lang="en-GB" sz="2000" dirty="0">
                <a:latin typeface="Arial" panose="020B0604020202020204" pitchFamily="34" charset="0"/>
                <a:cs typeface="Arial" panose="020B0604020202020204" pitchFamily="34" charset="0"/>
              </a:rPr>
              <a:t>Utiliser des mots simples</a:t>
            </a:r>
          </a:p>
          <a:p>
            <a:pPr algn="ctr">
              <a:spcAft>
                <a:spcPts val="1200"/>
              </a:spcAft>
            </a:pPr>
            <a:r>
              <a:rPr lang="en-GB" sz="2000" dirty="0">
                <a:latin typeface="Arial" panose="020B0604020202020204" pitchFamily="34" charset="0"/>
                <a:cs typeface="Arial" panose="020B0604020202020204" pitchFamily="34" charset="0"/>
              </a:rPr>
              <a:t>Utiliser des phrases plus courtes</a:t>
            </a:r>
          </a:p>
          <a:p>
            <a:pPr algn="ctr">
              <a:spcAft>
                <a:spcPts val="1200"/>
              </a:spcAft>
            </a:pPr>
            <a:r>
              <a:rPr lang="en-GB" sz="2000" dirty="0">
                <a:latin typeface="Arial" panose="020B0604020202020204" pitchFamily="34" charset="0"/>
                <a:cs typeface="Arial" panose="020B0604020202020204" pitchFamily="34" charset="0"/>
              </a:rPr>
              <a:t>Expliquer la signification de différents mots et objets</a:t>
            </a:r>
          </a:p>
          <a:p>
            <a:pPr algn="ctr">
              <a:spcAft>
                <a:spcPts val="1200"/>
              </a:spcAft>
            </a:pPr>
            <a:r>
              <a:rPr lang="en-GB" sz="2000" dirty="0" err="1">
                <a:latin typeface="Arial" panose="020B0604020202020204" pitchFamily="34" charset="0"/>
                <a:cs typeface="Arial" panose="020B0604020202020204" pitchFamily="34" charset="0"/>
              </a:rPr>
              <a:t>Vous</a:t>
            </a:r>
            <a:r>
              <a:rPr lang="en-GB" sz="2000" dirty="0">
                <a:latin typeface="Arial" panose="020B0604020202020204" pitchFamily="34" charset="0"/>
                <a:cs typeface="Arial" panose="020B0604020202020204" pitchFamily="34" charset="0"/>
              </a:rPr>
              <a:t> </a:t>
            </a:r>
            <a:r>
              <a:rPr lang="en-GB" sz="2000" dirty="0" err="1">
                <a:latin typeface="Arial" panose="020B0604020202020204" pitchFamily="34" charset="0"/>
                <a:cs typeface="Arial" panose="020B0604020202020204" pitchFamily="34" charset="0"/>
              </a:rPr>
              <a:t>répéter</a:t>
            </a:r>
            <a:r>
              <a:rPr lang="en-GB" sz="2000" dirty="0">
                <a:latin typeface="Arial" panose="020B0604020202020204" pitchFamily="34" charset="0"/>
                <a:cs typeface="Arial" panose="020B0604020202020204" pitchFamily="34" charset="0"/>
              </a:rPr>
              <a:t> et </a:t>
            </a:r>
            <a:r>
              <a:rPr lang="en-GB" sz="2000" dirty="0" err="1">
                <a:latin typeface="Arial" panose="020B0604020202020204" pitchFamily="34" charset="0"/>
                <a:cs typeface="Arial" panose="020B0604020202020204" pitchFamily="34" charset="0"/>
              </a:rPr>
              <a:t>et</a:t>
            </a:r>
            <a:r>
              <a:rPr lang="en-GB" sz="2000" dirty="0">
                <a:latin typeface="Arial" panose="020B0604020202020204" pitchFamily="34" charset="0"/>
                <a:cs typeface="Arial" panose="020B0604020202020204" pitchFamily="34" charset="0"/>
              </a:rPr>
              <a:t> </a:t>
            </a:r>
            <a:r>
              <a:rPr lang="en-GB" sz="2000" dirty="0" err="1">
                <a:latin typeface="Arial" panose="020B0604020202020204" pitchFamily="34" charset="0"/>
                <a:cs typeface="Arial" panose="020B0604020202020204" pitchFamily="34" charset="0"/>
              </a:rPr>
              <a:t>vous</a:t>
            </a:r>
            <a:r>
              <a:rPr lang="en-GB" sz="2000" dirty="0">
                <a:latin typeface="Arial" panose="020B0604020202020204" pitchFamily="34" charset="0"/>
                <a:cs typeface="Arial" panose="020B0604020202020204" pitchFamily="34" charset="0"/>
              </a:rPr>
              <a:t> paraphraser</a:t>
            </a:r>
          </a:p>
          <a:p>
            <a:pPr algn="ctr">
              <a:spcAft>
                <a:spcPts val="1200"/>
              </a:spcAft>
            </a:pPr>
            <a:r>
              <a:rPr lang="en-GB" sz="2000" dirty="0">
                <a:latin typeface="Arial" panose="020B0604020202020204" pitchFamily="34" charset="0"/>
                <a:cs typeface="Arial" panose="020B0604020202020204" pitchFamily="34" charset="0"/>
              </a:rPr>
              <a:t>Choisir ses mots avec soin</a:t>
            </a:r>
          </a:p>
          <a:p>
            <a:pPr algn="ctr">
              <a:spcAft>
                <a:spcPts val="1200"/>
              </a:spcAft>
            </a:pPr>
            <a:r>
              <a:rPr lang="en-GB" sz="2000" dirty="0" err="1">
                <a:latin typeface="Arial" panose="020B0604020202020204" pitchFamily="34" charset="0"/>
                <a:cs typeface="Arial" panose="020B0604020202020204" pitchFamily="34" charset="0"/>
              </a:rPr>
              <a:t>Éviter</a:t>
            </a:r>
            <a:r>
              <a:rPr lang="en-GB" sz="2000" dirty="0">
                <a:latin typeface="Arial" panose="020B0604020202020204" pitchFamily="34" charset="0"/>
                <a:cs typeface="Arial" panose="020B0604020202020204" pitchFamily="34" charset="0"/>
              </a:rPr>
              <a:t> les propos moralisateurs ou stigmatisants</a:t>
            </a:r>
          </a:p>
          <a:p>
            <a:pPr algn="ctr">
              <a:spcAft>
                <a:spcPts val="1200"/>
              </a:spcAft>
            </a:pPr>
            <a:r>
              <a:rPr lang="en-GB" sz="2000" dirty="0" err="1">
                <a:latin typeface="Arial" panose="020B0604020202020204" pitchFamily="34" charset="0"/>
                <a:cs typeface="Arial" panose="020B0604020202020204" pitchFamily="34" charset="0"/>
              </a:rPr>
              <a:t>Réfléchir</a:t>
            </a:r>
            <a:r>
              <a:rPr lang="en-GB" sz="2000" dirty="0">
                <a:latin typeface="Arial" panose="020B0604020202020204" pitchFamily="34" charset="0"/>
                <a:cs typeface="Arial" panose="020B0604020202020204" pitchFamily="34" charset="0"/>
              </a:rPr>
              <a:t> sur le langage à utiliser pour décrire des sujets sensibles</a:t>
            </a:r>
          </a:p>
          <a:p>
            <a:pPr algn="ctr">
              <a:spcAft>
                <a:spcPts val="1200"/>
              </a:spcAft>
            </a:pPr>
            <a:r>
              <a:rPr lang="en-GB" sz="2000" dirty="0">
                <a:latin typeface="Arial" panose="020B0604020202020204" pitchFamily="34" charset="0"/>
                <a:cs typeface="Arial" panose="020B0604020202020204" pitchFamily="34" charset="0"/>
              </a:rPr>
              <a:t>Utiliser des mots différents selon la personne à qui vous parlez</a:t>
            </a:r>
            <a:endParaRPr lang="en-BE" sz="2000" dirty="0">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C3C648AE-7BC7-3235-15A9-72DD102E37FA}"/>
              </a:ext>
            </a:extLst>
          </p:cNvPr>
          <p:cNvGrpSpPr/>
          <p:nvPr/>
        </p:nvGrpSpPr>
        <p:grpSpPr>
          <a:xfrm flipH="1">
            <a:off x="889653" y="3278058"/>
            <a:ext cx="681235" cy="1867833"/>
            <a:chOff x="2809318" y="6992112"/>
            <a:chExt cx="238682" cy="531114"/>
          </a:xfrm>
          <a:solidFill>
            <a:schemeClr val="accent3">
              <a:lumMod val="75000"/>
            </a:schemeClr>
          </a:solidFill>
        </p:grpSpPr>
        <p:sp>
          <p:nvSpPr>
            <p:cNvPr id="5" name="Rectangle: Rounded Corners 4">
              <a:extLst>
                <a:ext uri="{FF2B5EF4-FFF2-40B4-BE49-F238E27FC236}">
                  <a16:creationId xmlns:a16="http://schemas.microsoft.com/office/drawing/2014/main" id="{63CDF264-E8D2-2B63-DEB1-398B7648CFC7}"/>
                </a:ext>
              </a:extLst>
            </p:cNvPr>
            <p:cNvSpPr/>
            <p:nvPr/>
          </p:nvSpPr>
          <p:spPr>
            <a:xfrm>
              <a:off x="2871216" y="6992112"/>
              <a:ext cx="176784" cy="176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 name="Rectangle: Rounded Corners 5">
              <a:extLst>
                <a:ext uri="{FF2B5EF4-FFF2-40B4-BE49-F238E27FC236}">
                  <a16:creationId xmlns:a16="http://schemas.microsoft.com/office/drawing/2014/main" id="{7BB9C728-5DDD-CF4A-F561-461E49C3A328}"/>
                </a:ext>
              </a:extLst>
            </p:cNvPr>
            <p:cNvSpPr/>
            <p:nvPr/>
          </p:nvSpPr>
          <p:spPr>
            <a:xfrm>
              <a:off x="2871216" y="7346442"/>
              <a:ext cx="176784" cy="176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7" name="Arc 6">
              <a:extLst>
                <a:ext uri="{FF2B5EF4-FFF2-40B4-BE49-F238E27FC236}">
                  <a16:creationId xmlns:a16="http://schemas.microsoft.com/office/drawing/2014/main" id="{A991DA00-13C0-52CF-339F-799EAEA97B78}"/>
                </a:ext>
              </a:extLst>
            </p:cNvPr>
            <p:cNvSpPr/>
            <p:nvPr/>
          </p:nvSpPr>
          <p:spPr>
            <a:xfrm flipH="1">
              <a:off x="2809318" y="7054216"/>
              <a:ext cx="176784" cy="403860"/>
            </a:xfrm>
            <a:prstGeom prst="arc">
              <a:avLst>
                <a:gd name="adj1" fmla="val 16200000"/>
                <a:gd name="adj2" fmla="val 5377189"/>
              </a:avLst>
            </a:prstGeom>
            <a:grpFill/>
            <a:ln w="4254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8" name="Group 7">
            <a:extLst>
              <a:ext uri="{FF2B5EF4-FFF2-40B4-BE49-F238E27FC236}">
                <a16:creationId xmlns:a16="http://schemas.microsoft.com/office/drawing/2014/main" id="{26076A28-74EE-0FC5-6E2D-D691E38332C0}"/>
              </a:ext>
            </a:extLst>
          </p:cNvPr>
          <p:cNvGrpSpPr/>
          <p:nvPr/>
        </p:nvGrpSpPr>
        <p:grpSpPr>
          <a:xfrm>
            <a:off x="10614722" y="3278058"/>
            <a:ext cx="655007" cy="1867833"/>
            <a:chOff x="2809318" y="6992112"/>
            <a:chExt cx="238682" cy="531114"/>
          </a:xfrm>
          <a:solidFill>
            <a:schemeClr val="accent3">
              <a:lumMod val="75000"/>
            </a:schemeClr>
          </a:solidFill>
        </p:grpSpPr>
        <p:sp>
          <p:nvSpPr>
            <p:cNvPr id="9" name="Rectangle: Rounded Corners 8">
              <a:extLst>
                <a:ext uri="{FF2B5EF4-FFF2-40B4-BE49-F238E27FC236}">
                  <a16:creationId xmlns:a16="http://schemas.microsoft.com/office/drawing/2014/main" id="{50FB84C0-D186-D348-D4FC-F098AB4916C6}"/>
                </a:ext>
              </a:extLst>
            </p:cNvPr>
            <p:cNvSpPr/>
            <p:nvPr/>
          </p:nvSpPr>
          <p:spPr>
            <a:xfrm>
              <a:off x="2871216" y="6992112"/>
              <a:ext cx="176784" cy="176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61961E5A-B2EA-E65B-E1B1-9E802E093655}"/>
                </a:ext>
              </a:extLst>
            </p:cNvPr>
            <p:cNvSpPr/>
            <p:nvPr/>
          </p:nvSpPr>
          <p:spPr>
            <a:xfrm>
              <a:off x="2871216" y="7346442"/>
              <a:ext cx="176784" cy="17678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1" name="Arc 10">
              <a:extLst>
                <a:ext uri="{FF2B5EF4-FFF2-40B4-BE49-F238E27FC236}">
                  <a16:creationId xmlns:a16="http://schemas.microsoft.com/office/drawing/2014/main" id="{6DD39BA6-1424-486B-87FA-428FDEF14FB5}"/>
                </a:ext>
              </a:extLst>
            </p:cNvPr>
            <p:cNvSpPr/>
            <p:nvPr/>
          </p:nvSpPr>
          <p:spPr>
            <a:xfrm flipH="1">
              <a:off x="2809318" y="7054216"/>
              <a:ext cx="176784" cy="403860"/>
            </a:xfrm>
            <a:prstGeom prst="arc">
              <a:avLst>
                <a:gd name="adj1" fmla="val 16200000"/>
                <a:gd name="adj2" fmla="val 5377189"/>
              </a:avLst>
            </a:prstGeom>
            <a:grpFill/>
            <a:ln w="4254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13" name="Title 12">
            <a:extLst>
              <a:ext uri="{FF2B5EF4-FFF2-40B4-BE49-F238E27FC236}">
                <a16:creationId xmlns:a16="http://schemas.microsoft.com/office/drawing/2014/main" id="{E3ABA593-97E3-B817-4AA5-D178F9378334}"/>
              </a:ext>
            </a:extLst>
          </p:cNvPr>
          <p:cNvSpPr>
            <a:spLocks noGrp="1"/>
          </p:cNvSpPr>
          <p:nvPr>
            <p:ph type="title"/>
          </p:nvPr>
        </p:nvSpPr>
        <p:spPr/>
        <p:txBody>
          <a:bodyPr/>
          <a:lstStyle/>
          <a:p>
            <a:r>
              <a:rPr lang="en-US" dirty="0"/>
              <a:t>Techniques d'expression orale efficaces</a:t>
            </a:r>
          </a:p>
        </p:txBody>
      </p:sp>
    </p:spTree>
    <p:extLst>
      <p:ext uri="{BB962C8B-B14F-4D97-AF65-F5344CB8AC3E}">
        <p14:creationId xmlns:p14="http://schemas.microsoft.com/office/powerpoint/2010/main" val="2419439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3F332C6-475C-6774-AA44-16439E888CFA}"/>
              </a:ext>
            </a:extLst>
          </p:cNvPr>
          <p:cNvSpPr/>
          <p:nvPr/>
        </p:nvSpPr>
        <p:spPr>
          <a:xfrm>
            <a:off x="5753674" y="4523387"/>
            <a:ext cx="4598640" cy="420134"/>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Rectangle 9">
            <a:extLst>
              <a:ext uri="{FF2B5EF4-FFF2-40B4-BE49-F238E27FC236}">
                <a16:creationId xmlns:a16="http://schemas.microsoft.com/office/drawing/2014/main" id="{9D2DC95B-0F5C-0F4A-BBE7-DE0AD766F8EC}"/>
              </a:ext>
            </a:extLst>
          </p:cNvPr>
          <p:cNvSpPr/>
          <p:nvPr/>
        </p:nvSpPr>
        <p:spPr>
          <a:xfrm>
            <a:off x="5753674" y="3661860"/>
            <a:ext cx="2475926" cy="46634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8">
            <a:extLst>
              <a:ext uri="{FF2B5EF4-FFF2-40B4-BE49-F238E27FC236}">
                <a16:creationId xmlns:a16="http://schemas.microsoft.com/office/drawing/2014/main" id="{5314499E-118E-1DAE-9BE9-BB9451E58480}"/>
              </a:ext>
            </a:extLst>
          </p:cNvPr>
          <p:cNvSpPr/>
          <p:nvPr/>
        </p:nvSpPr>
        <p:spPr>
          <a:xfrm>
            <a:off x="5753674" y="2391152"/>
            <a:ext cx="4059797" cy="46634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Title 3">
            <a:extLst>
              <a:ext uri="{FF2B5EF4-FFF2-40B4-BE49-F238E27FC236}">
                <a16:creationId xmlns:a16="http://schemas.microsoft.com/office/drawing/2014/main" id="{BA17EAA9-0757-4E70-857A-CCB621E253F9}"/>
              </a:ext>
            </a:extLst>
          </p:cNvPr>
          <p:cNvSpPr>
            <a:spLocks noGrp="1"/>
          </p:cNvSpPr>
          <p:nvPr>
            <p:ph type="title"/>
          </p:nvPr>
        </p:nvSpPr>
        <p:spPr>
          <a:xfrm>
            <a:off x="1661965" y="3099692"/>
            <a:ext cx="2808067" cy="562168"/>
          </a:xfrm>
        </p:spPr>
        <p:txBody>
          <a:bodyPr/>
          <a:lstStyle/>
          <a:p>
            <a:r>
              <a:rPr lang="en-CA" dirty="0"/>
              <a:t>Objectif du module</a:t>
            </a:r>
          </a:p>
        </p:txBody>
      </p:sp>
      <p:grpSp>
        <p:nvGrpSpPr>
          <p:cNvPr id="5" name="Group 4">
            <a:extLst>
              <a:ext uri="{FF2B5EF4-FFF2-40B4-BE49-F238E27FC236}">
                <a16:creationId xmlns:a16="http://schemas.microsoft.com/office/drawing/2014/main" id="{4DEF2326-ED30-64FF-F8C4-B7BB1C9BE02F}"/>
              </a:ext>
            </a:extLst>
          </p:cNvPr>
          <p:cNvGrpSpPr/>
          <p:nvPr/>
        </p:nvGrpSpPr>
        <p:grpSpPr>
          <a:xfrm>
            <a:off x="10127306" y="5194852"/>
            <a:ext cx="1579616" cy="1176094"/>
            <a:chOff x="7639332" y="2671449"/>
            <a:chExt cx="2530338" cy="1883949"/>
          </a:xfrm>
        </p:grpSpPr>
        <p:sp>
          <p:nvSpPr>
            <p:cNvPr id="2" name="Google Shape;321;p4">
              <a:extLst>
                <a:ext uri="{FF2B5EF4-FFF2-40B4-BE49-F238E27FC236}">
                  <a16:creationId xmlns:a16="http://schemas.microsoft.com/office/drawing/2014/main" id="{F3EBA78E-9BC8-27D3-D9D2-50ADAD0251EC}"/>
                </a:ext>
              </a:extLst>
            </p:cNvPr>
            <p:cNvSpPr/>
            <p:nvPr/>
          </p:nvSpPr>
          <p:spPr>
            <a:xfrm>
              <a:off x="7639332" y="2671449"/>
              <a:ext cx="1508195" cy="1162998"/>
            </a:xfrm>
            <a:prstGeom prst="wedgeRoundRectCallout">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sp>
          <p:nvSpPr>
            <p:cNvPr id="3" name="Google Shape;322;p4">
              <a:extLst>
                <a:ext uri="{FF2B5EF4-FFF2-40B4-BE49-F238E27FC236}">
                  <a16:creationId xmlns:a16="http://schemas.microsoft.com/office/drawing/2014/main" id="{6D52705F-CE0E-C0E6-7F0E-12126E7CA52E}"/>
                </a:ext>
              </a:extLst>
            </p:cNvPr>
            <p:cNvSpPr/>
            <p:nvPr/>
          </p:nvSpPr>
          <p:spPr>
            <a:xfrm>
              <a:off x="8661475" y="3392400"/>
              <a:ext cx="1508195" cy="1162998"/>
            </a:xfrm>
            <a:prstGeom prst="wedgeRoundRectCallout">
              <a:avLst>
                <a:gd name="adj1" fmla="val 59833"/>
                <a:gd name="adj2" fmla="val 21866"/>
                <a:gd name="adj3" fmla="val 16667"/>
              </a:avLst>
            </a:prstGeom>
            <a:solidFill>
              <a:schemeClr val="bg1"/>
            </a:solidFill>
            <a:ln w="76200" cap="flat" cmpd="sng">
              <a:solidFill>
                <a:schemeClr val="accent3">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dirty="0">
                <a:solidFill>
                  <a:schemeClr val="lt1"/>
                </a:solidFill>
                <a:latin typeface="Calibri"/>
                <a:ea typeface="Calibri"/>
                <a:cs typeface="Calibri"/>
                <a:sym typeface="Calibri"/>
              </a:endParaRPr>
            </a:p>
          </p:txBody>
        </p:sp>
      </p:grpSp>
      <p:sp>
        <p:nvSpPr>
          <p:cNvPr id="11" name="TextBox 10">
            <a:extLst>
              <a:ext uri="{FF2B5EF4-FFF2-40B4-BE49-F238E27FC236}">
                <a16:creationId xmlns:a16="http://schemas.microsoft.com/office/drawing/2014/main" id="{E24EEE1C-BE7F-4B6C-BA92-E8B3F36132B2}"/>
              </a:ext>
            </a:extLst>
          </p:cNvPr>
          <p:cNvSpPr txBox="1"/>
          <p:nvPr/>
        </p:nvSpPr>
        <p:spPr>
          <a:xfrm>
            <a:off x="5753674" y="1461505"/>
            <a:ext cx="4776361" cy="3970318"/>
          </a:xfrm>
          <a:prstGeom prst="rect">
            <a:avLst/>
          </a:prstGeom>
          <a:noFill/>
        </p:spPr>
        <p:txBody>
          <a:bodyPr wrap="square" lIns="91440" tIns="45720" rIns="91440" bIns="45720" anchor="t">
            <a:spAutoFit/>
          </a:bodyPr>
          <a:lstStyle/>
          <a:p>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Donner l'occasion de mettre en pratique les compétences de base nécessaires aux </a:t>
            </a:r>
            <a:r>
              <a:rPr lang="en-US" sz="2800" b="1"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gestionnaires</a:t>
            </a:r>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de </a:t>
            </a:r>
            <a:r>
              <a:rPr lang="en-US" sz="2800" b="1"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cas</a:t>
            </a:r>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pour communiquer avec des enfants </a:t>
            </a:r>
            <a:r>
              <a:rPr lang="en-US" sz="2800" b="1" dirty="0">
                <a:solidFill>
                  <a:schemeClr val="bg1"/>
                </a:solidFill>
                <a:latin typeface="Arial" panose="020B0604020202020204" pitchFamily="34" charset="0"/>
                <a:ea typeface="Calibri" panose="020F0502020204030204" pitchFamily="34" charset="0"/>
                <a:cs typeface="Arial" panose="020B0604020202020204" pitchFamily="34" charset="0"/>
              </a:rPr>
              <a:t>d'</a:t>
            </a:r>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âges et de </a:t>
            </a:r>
            <a:r>
              <a:rPr lang="en-US" sz="2800" b="1" dirty="0">
                <a:solidFill>
                  <a:schemeClr val="bg1"/>
                </a:solidFill>
                <a:latin typeface="Arial" panose="020B0604020202020204" pitchFamily="34" charset="0"/>
                <a:ea typeface="Calibri" panose="020F0502020204030204" pitchFamily="34" charset="0"/>
                <a:cs typeface="Arial" panose="020B0604020202020204" pitchFamily="34" charset="0"/>
              </a:rPr>
              <a:t>stades de développement </a:t>
            </a:r>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différents. </a:t>
            </a:r>
          </a:p>
        </p:txBody>
      </p:sp>
    </p:spTree>
    <p:extLst>
      <p:ext uri="{BB962C8B-B14F-4D97-AF65-F5344CB8AC3E}">
        <p14:creationId xmlns:p14="http://schemas.microsoft.com/office/powerpoint/2010/main" val="3991118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1FEFF11-9319-40EF-BC5E-06220C59EB87}"/>
              </a:ext>
            </a:extLst>
          </p:cNvPr>
          <p:cNvSpPr txBox="1"/>
          <p:nvPr/>
        </p:nvSpPr>
        <p:spPr>
          <a:xfrm>
            <a:off x="1513403" y="4711474"/>
            <a:ext cx="2372966" cy="1477328"/>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L'enfant est susceptible de donner une réponse en un mot, comme "oui" ou "non".</a:t>
            </a:r>
            <a:endParaRPr lang="en-CA"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97640BEE-75EE-40EC-A1F7-E6882F117710}"/>
              </a:ext>
            </a:extLst>
          </p:cNvPr>
          <p:cNvSpPr txBox="1"/>
          <p:nvPr/>
        </p:nvSpPr>
        <p:spPr>
          <a:xfrm>
            <a:off x="4370199" y="4740020"/>
            <a:ext cx="3053551" cy="923330"/>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L'enfant est susceptible de s'exprimer et de donner une réponse détaillée.</a:t>
            </a:r>
            <a:endParaRPr lang="en-CA" dirty="0">
              <a:latin typeface="Arial" panose="020B0604020202020204" pitchFamily="34" charset="0"/>
              <a:cs typeface="Arial" panose="020B0604020202020204" pitchFamily="34" charset="0"/>
            </a:endParaRPr>
          </a:p>
        </p:txBody>
      </p:sp>
      <p:sp>
        <p:nvSpPr>
          <p:cNvPr id="3" name="Arrow: Pentagon 2">
            <a:extLst>
              <a:ext uri="{FF2B5EF4-FFF2-40B4-BE49-F238E27FC236}">
                <a16:creationId xmlns:a16="http://schemas.microsoft.com/office/drawing/2014/main" id="{74FBED7A-FE37-488C-8EC8-191EBD93D9E5}"/>
              </a:ext>
            </a:extLst>
          </p:cNvPr>
          <p:cNvSpPr/>
          <p:nvPr/>
        </p:nvSpPr>
        <p:spPr>
          <a:xfrm rot="5400000">
            <a:off x="1131125" y="1581274"/>
            <a:ext cx="2911421" cy="2599069"/>
          </a:xfrm>
          <a:prstGeom prst="homePlate">
            <a:avLst>
              <a:gd name="adj" fmla="val 9566"/>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CA" sz="1600" dirty="0">
              <a:solidFill>
                <a:schemeClr val="tx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5433EF7-71FC-4B28-B693-7A4C13752EF8}"/>
              </a:ext>
            </a:extLst>
          </p:cNvPr>
          <p:cNvSpPr txBox="1"/>
          <p:nvPr/>
        </p:nvSpPr>
        <p:spPr>
          <a:xfrm>
            <a:off x="1513402" y="1669319"/>
            <a:ext cx="2372967" cy="2400657"/>
          </a:xfrm>
          <a:prstGeom prst="rect">
            <a:avLst/>
          </a:prstGeom>
          <a:noFill/>
        </p:spPr>
        <p:txBody>
          <a:bodyPr wrap="square">
            <a:spAutoFit/>
          </a:bodyPr>
          <a:lstStyle/>
          <a:p>
            <a:r>
              <a:rPr lang="en-US" sz="2000" b="1" dirty="0">
                <a:latin typeface="Arial" panose="020B0604020202020204" pitchFamily="34" charset="0"/>
                <a:cs typeface="Arial" panose="020B0604020202020204" pitchFamily="34" charset="0"/>
              </a:rPr>
              <a:t>QUESTIONS FERMÉES</a:t>
            </a:r>
          </a:p>
          <a:p>
            <a:endParaRPr lang="en-US" sz="20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Par exemple, est-ce que tu dors bien ? Aimes-tu l'école ? Ton père est-il gentil avec toi ?</a:t>
            </a:r>
            <a:endParaRPr lang="en-CA" dirty="0">
              <a:latin typeface="Arial" panose="020B0604020202020204" pitchFamily="34" charset="0"/>
              <a:cs typeface="Arial" panose="020B0604020202020204" pitchFamily="34" charset="0"/>
            </a:endParaRPr>
          </a:p>
        </p:txBody>
      </p:sp>
      <p:sp>
        <p:nvSpPr>
          <p:cNvPr id="9" name="Arrow: Pentagon 8">
            <a:extLst>
              <a:ext uri="{FF2B5EF4-FFF2-40B4-BE49-F238E27FC236}">
                <a16:creationId xmlns:a16="http://schemas.microsoft.com/office/drawing/2014/main" id="{09716A82-2B7F-4DAA-A17D-5B6B5EEFC420}"/>
              </a:ext>
            </a:extLst>
          </p:cNvPr>
          <p:cNvSpPr/>
          <p:nvPr/>
        </p:nvSpPr>
        <p:spPr>
          <a:xfrm rot="5400000">
            <a:off x="4437583" y="1183606"/>
            <a:ext cx="2911422" cy="3394411"/>
          </a:xfrm>
          <a:prstGeom prst="homePlate">
            <a:avLst>
              <a:gd name="adj" fmla="val 9566"/>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CA" sz="1600" dirty="0">
              <a:solidFill>
                <a:schemeClr val="tx1"/>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E20BDE3F-1B1D-4668-A164-608C26C23895}"/>
              </a:ext>
            </a:extLst>
          </p:cNvPr>
          <p:cNvSpPr txBox="1"/>
          <p:nvPr/>
        </p:nvSpPr>
        <p:spPr>
          <a:xfrm>
            <a:off x="4397124" y="1724851"/>
            <a:ext cx="3390042" cy="2092881"/>
          </a:xfrm>
          <a:prstGeom prst="rect">
            <a:avLst/>
          </a:prstGeom>
          <a:noFill/>
        </p:spPr>
        <p:txBody>
          <a:bodyPr wrap="square">
            <a:spAutoFit/>
          </a:bodyPr>
          <a:lstStyle/>
          <a:p>
            <a:r>
              <a:rPr lang="en-US" sz="2000" b="1" dirty="0">
                <a:latin typeface="Arial" panose="020B0604020202020204" pitchFamily="34" charset="0"/>
                <a:cs typeface="Arial" panose="020B0604020202020204" pitchFamily="34" charset="0"/>
              </a:rPr>
              <a:t>QUESTIONS OUVERTES</a:t>
            </a:r>
          </a:p>
          <a:p>
            <a:endParaRPr lang="en-US" sz="20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Par exemple, comment vous sentez-vous aujourd'hui ? Puis-je vous aider en quoi que ce soit ? Y a-t-il quelque chose que vous aimeriez me dire ?</a:t>
            </a:r>
            <a:endParaRPr lang="en-CA" dirty="0">
              <a:latin typeface="Arial" panose="020B0604020202020204" pitchFamily="34" charset="0"/>
              <a:cs typeface="Arial" panose="020B0604020202020204" pitchFamily="34" charset="0"/>
            </a:endParaRPr>
          </a:p>
        </p:txBody>
      </p:sp>
      <p:sp>
        <p:nvSpPr>
          <p:cNvPr id="12" name="Arrow: Pentagon 11">
            <a:extLst>
              <a:ext uri="{FF2B5EF4-FFF2-40B4-BE49-F238E27FC236}">
                <a16:creationId xmlns:a16="http://schemas.microsoft.com/office/drawing/2014/main" id="{C9FE7F49-D15B-4B6D-B7F2-29137F1E0F1E}"/>
              </a:ext>
            </a:extLst>
          </p:cNvPr>
          <p:cNvSpPr/>
          <p:nvPr/>
        </p:nvSpPr>
        <p:spPr>
          <a:xfrm rot="5400000">
            <a:off x="8233250" y="1064345"/>
            <a:ext cx="2941323" cy="3607388"/>
          </a:xfrm>
          <a:prstGeom prst="homePlate">
            <a:avLst>
              <a:gd name="adj" fmla="val 9566"/>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CA" sz="1600" dirty="0">
              <a:solidFill>
                <a:schemeClr val="tx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CDDFCF2D-123B-4B43-A762-2A387FF4B560}"/>
              </a:ext>
            </a:extLst>
          </p:cNvPr>
          <p:cNvSpPr txBox="1"/>
          <p:nvPr/>
        </p:nvSpPr>
        <p:spPr>
          <a:xfrm>
            <a:off x="8126320" y="1718791"/>
            <a:ext cx="3426652" cy="2400657"/>
          </a:xfrm>
          <a:prstGeom prst="rect">
            <a:avLst/>
          </a:prstGeom>
          <a:noFill/>
        </p:spPr>
        <p:txBody>
          <a:bodyPr wrap="square">
            <a:spAutoFit/>
          </a:bodyPr>
          <a:lstStyle/>
          <a:p>
            <a:r>
              <a:rPr lang="en-US" sz="2000" b="1" dirty="0">
                <a:latin typeface="Arial" panose="020B0604020202020204" pitchFamily="34" charset="0"/>
                <a:cs typeface="Arial" panose="020B0604020202020204" pitchFamily="34" charset="0"/>
              </a:rPr>
              <a:t>QUESTIONS SUGGESTIVES</a:t>
            </a:r>
          </a:p>
          <a:p>
            <a:endParaRPr lang="en-US" sz="20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Par exemple, tu aimes vivre avec ton oncle, n'est-ce pas ? Tu vas mieux maintenant, n'est-ce pas ? Tout va bien, n'est-ce pas ?</a:t>
            </a:r>
            <a:endParaRPr lang="en-CA"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2642238-435E-4CEE-863A-10F4B6478A59}"/>
              </a:ext>
            </a:extLst>
          </p:cNvPr>
          <p:cNvSpPr txBox="1"/>
          <p:nvPr/>
        </p:nvSpPr>
        <p:spPr>
          <a:xfrm>
            <a:off x="8126321" y="4740021"/>
            <a:ext cx="3199168" cy="923330"/>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L'enfant est susceptible de donner une réponse en un mot, comme "oui" ou "non".</a:t>
            </a:r>
            <a:endParaRPr lang="en-CA"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F50EA874-8715-47D1-BBB3-9A0880976152}"/>
              </a:ext>
            </a:extLst>
          </p:cNvPr>
          <p:cNvSpPr txBox="1"/>
          <p:nvPr/>
        </p:nvSpPr>
        <p:spPr>
          <a:xfrm rot="16200000">
            <a:off x="-576629" y="2613031"/>
            <a:ext cx="2769870" cy="338554"/>
          </a:xfrm>
          <a:prstGeom prst="rect">
            <a:avLst/>
          </a:prstGeom>
          <a:noFill/>
        </p:spPr>
        <p:txBody>
          <a:bodyPr wrap="square">
            <a:spAutoFit/>
          </a:bodyPr>
          <a:lstStyle/>
          <a:p>
            <a:pPr algn="r"/>
            <a:r>
              <a:rPr lang="en-US" sz="1600" b="1" dirty="0">
                <a:solidFill>
                  <a:schemeClr val="accent3">
                    <a:lumMod val="75000"/>
                  </a:schemeClr>
                </a:solidFill>
                <a:latin typeface="Arial" panose="020B0604020202020204" pitchFamily="34" charset="0"/>
                <a:cs typeface="Arial" panose="020B0604020202020204" pitchFamily="34" charset="0"/>
              </a:rPr>
              <a:t>TYPE DE QUESTIONS</a:t>
            </a:r>
            <a:endParaRPr lang="en-CA" sz="1600" b="1" dirty="0">
              <a:solidFill>
                <a:schemeClr val="accent3">
                  <a:lumMod val="75000"/>
                </a:schemeClr>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FFC1525A-2EA9-4E7F-A96F-83119A8731D5}"/>
              </a:ext>
            </a:extLst>
          </p:cNvPr>
          <p:cNvSpPr txBox="1"/>
          <p:nvPr/>
        </p:nvSpPr>
        <p:spPr>
          <a:xfrm rot="16200000">
            <a:off x="209477" y="5032408"/>
            <a:ext cx="1197656" cy="338554"/>
          </a:xfrm>
          <a:prstGeom prst="rect">
            <a:avLst/>
          </a:prstGeom>
          <a:noFill/>
        </p:spPr>
        <p:txBody>
          <a:bodyPr wrap="square">
            <a:spAutoFit/>
          </a:bodyPr>
          <a:lstStyle/>
          <a:p>
            <a:r>
              <a:rPr lang="en-US" sz="1600" b="1" dirty="0">
                <a:solidFill>
                  <a:schemeClr val="accent3">
                    <a:lumMod val="75000"/>
                  </a:schemeClr>
                </a:solidFill>
                <a:latin typeface="Arial" panose="020B0604020202020204" pitchFamily="34" charset="0"/>
                <a:cs typeface="Arial" panose="020B0604020202020204" pitchFamily="34" charset="0"/>
              </a:rPr>
              <a:t>RÉPONSE :</a:t>
            </a:r>
            <a:endParaRPr lang="en-CA" sz="1600" b="1" dirty="0">
              <a:solidFill>
                <a:schemeClr val="accent3">
                  <a:lumMod val="75000"/>
                </a:schemeClr>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BE8C8897-90B1-5F8A-B4B5-2BCDE527016B}"/>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3F02A845-2847-2957-FE51-3ABD8380BB90}"/>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C55B99AB-5621-0381-7BFB-9016C346CBB7}"/>
                </a:ext>
              </a:extLst>
            </p:cNvPr>
            <p:cNvGrpSpPr/>
            <p:nvPr/>
          </p:nvGrpSpPr>
          <p:grpSpPr>
            <a:xfrm>
              <a:off x="10621771" y="762700"/>
              <a:ext cx="562136" cy="634675"/>
              <a:chOff x="760175" y="830142"/>
              <a:chExt cx="867619" cy="979579"/>
            </a:xfrm>
          </p:grpSpPr>
          <p:sp>
            <p:nvSpPr>
              <p:cNvPr id="18" name="Rectangle 17">
                <a:extLst>
                  <a:ext uri="{FF2B5EF4-FFF2-40B4-BE49-F238E27FC236}">
                    <a16:creationId xmlns:a16="http://schemas.microsoft.com/office/drawing/2014/main" id="{3FED0B9E-316C-84A1-A745-FEE7A8DD0CB9}"/>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49</a:t>
                </a:r>
              </a:p>
            </p:txBody>
          </p:sp>
          <p:sp>
            <p:nvSpPr>
              <p:cNvPr id="21" name="Rectangle 20">
                <a:extLst>
                  <a:ext uri="{FF2B5EF4-FFF2-40B4-BE49-F238E27FC236}">
                    <a16:creationId xmlns:a16="http://schemas.microsoft.com/office/drawing/2014/main" id="{E9BE7F5C-BB53-5EA9-32CD-FCC9192783C1}"/>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15" name="Group 14">
              <a:extLst>
                <a:ext uri="{FF2B5EF4-FFF2-40B4-BE49-F238E27FC236}">
                  <a16:creationId xmlns:a16="http://schemas.microsoft.com/office/drawing/2014/main" id="{C5E9BB29-AD46-ACB7-9896-6FFBF759EAB3}"/>
                </a:ext>
              </a:extLst>
            </p:cNvPr>
            <p:cNvGrpSpPr/>
            <p:nvPr/>
          </p:nvGrpSpPr>
          <p:grpSpPr>
            <a:xfrm>
              <a:off x="11325415" y="762701"/>
              <a:ext cx="182192" cy="634674"/>
              <a:chOff x="2121762" y="2323619"/>
              <a:chExt cx="200378" cy="825210"/>
            </a:xfrm>
          </p:grpSpPr>
          <p:sp>
            <p:nvSpPr>
              <p:cNvPr id="16" name="Isosceles Triangle 15">
                <a:extLst>
                  <a:ext uri="{FF2B5EF4-FFF2-40B4-BE49-F238E27FC236}">
                    <a16:creationId xmlns:a16="http://schemas.microsoft.com/office/drawing/2014/main" id="{61F0235C-7AC5-F7E0-F68D-E8EBF9625878}"/>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8B5AA5C9-1738-1AFF-F5AE-D28D16607A21}"/>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36" name="Title 35">
            <a:extLst>
              <a:ext uri="{FF2B5EF4-FFF2-40B4-BE49-F238E27FC236}">
                <a16:creationId xmlns:a16="http://schemas.microsoft.com/office/drawing/2014/main" id="{188D2744-6FE0-49F7-B1EC-2478A8ACACC8}"/>
              </a:ext>
            </a:extLst>
          </p:cNvPr>
          <p:cNvSpPr>
            <a:spLocks noGrp="1"/>
          </p:cNvSpPr>
          <p:nvPr>
            <p:ph type="title"/>
          </p:nvPr>
        </p:nvSpPr>
        <p:spPr/>
        <p:txBody>
          <a:bodyPr/>
          <a:lstStyle/>
          <a:p>
            <a:r>
              <a:rPr lang="en-CA" dirty="0"/>
              <a:t>Choisissez vos mots avec soin</a:t>
            </a:r>
            <a:endParaRPr lang="en-US" dirty="0"/>
          </a:p>
        </p:txBody>
      </p:sp>
      <p:sp>
        <p:nvSpPr>
          <p:cNvPr id="39" name="Oval 38">
            <a:extLst>
              <a:ext uri="{FF2B5EF4-FFF2-40B4-BE49-F238E27FC236}">
                <a16:creationId xmlns:a16="http://schemas.microsoft.com/office/drawing/2014/main" id="{9998219D-10CF-F481-D23D-E4EE83711969}"/>
              </a:ext>
            </a:extLst>
          </p:cNvPr>
          <p:cNvSpPr/>
          <p:nvPr/>
        </p:nvSpPr>
        <p:spPr>
          <a:xfrm>
            <a:off x="2360672" y="3995918"/>
            <a:ext cx="452326" cy="452326"/>
          </a:xfrm>
          <a:prstGeom prst="ellipse">
            <a:avLst/>
          </a:prstGeom>
          <a:solidFill>
            <a:schemeClr val="accent3">
              <a:lumMod val="75000"/>
            </a:schemeClr>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a:extLst>
              <a:ext uri="{FF2B5EF4-FFF2-40B4-BE49-F238E27FC236}">
                <a16:creationId xmlns:a16="http://schemas.microsoft.com/office/drawing/2014/main" id="{2074A932-0366-E53B-C643-BA460AD6568B}"/>
              </a:ext>
            </a:extLst>
          </p:cNvPr>
          <p:cNvSpPr/>
          <p:nvPr/>
        </p:nvSpPr>
        <p:spPr>
          <a:xfrm>
            <a:off x="5667130" y="3995918"/>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43">
            <a:extLst>
              <a:ext uri="{FF2B5EF4-FFF2-40B4-BE49-F238E27FC236}">
                <a16:creationId xmlns:a16="http://schemas.microsoft.com/office/drawing/2014/main" id="{7143ED14-C9DE-5544-8FD8-792071E955CE}"/>
              </a:ext>
            </a:extLst>
          </p:cNvPr>
          <p:cNvGrpSpPr/>
          <p:nvPr/>
        </p:nvGrpSpPr>
        <p:grpSpPr>
          <a:xfrm>
            <a:off x="9477748" y="3995918"/>
            <a:ext cx="452326" cy="452326"/>
            <a:chOff x="9499742" y="3995918"/>
            <a:chExt cx="452326" cy="452326"/>
          </a:xfrm>
        </p:grpSpPr>
        <p:sp>
          <p:nvSpPr>
            <p:cNvPr id="42" name="Oval 41">
              <a:extLst>
                <a:ext uri="{FF2B5EF4-FFF2-40B4-BE49-F238E27FC236}">
                  <a16:creationId xmlns:a16="http://schemas.microsoft.com/office/drawing/2014/main" id="{A35A4EE7-0927-EDBF-A474-F6CEB4766E21}"/>
                </a:ext>
              </a:extLst>
            </p:cNvPr>
            <p:cNvSpPr/>
            <p:nvPr/>
          </p:nvSpPr>
          <p:spPr>
            <a:xfrm>
              <a:off x="9499742" y="3995918"/>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DE12C971-9DF9-EC02-D2AF-EE97270B00D9}"/>
                </a:ext>
              </a:extLst>
            </p:cNvPr>
            <p:cNvSpPr/>
            <p:nvPr/>
          </p:nvSpPr>
          <p:spPr>
            <a:xfrm>
              <a:off x="9630820" y="4126996"/>
              <a:ext cx="200330" cy="20033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252824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5">
            <a:extLst>
              <a:ext uri="{FF2B5EF4-FFF2-40B4-BE49-F238E27FC236}">
                <a16:creationId xmlns:a16="http://schemas.microsoft.com/office/drawing/2014/main" id="{79870D46-58A0-6133-BDE3-58059836F0C1}"/>
              </a:ext>
            </a:extLst>
          </p:cNvPr>
          <p:cNvSpPr>
            <a:spLocks noGrp="1"/>
          </p:cNvSpPr>
          <p:nvPr>
            <p:ph type="title"/>
          </p:nvPr>
        </p:nvSpPr>
        <p:spPr>
          <a:xfrm>
            <a:off x="838200" y="120516"/>
            <a:ext cx="10515600" cy="868968"/>
          </a:xfrm>
        </p:spPr>
        <p:txBody>
          <a:bodyPr/>
          <a:lstStyle/>
          <a:p>
            <a:r>
              <a:rPr lang="en-CA" dirty="0"/>
              <a:t>Choisissez vos mots avec soin</a:t>
            </a:r>
            <a:endParaRPr lang="en-US" dirty="0"/>
          </a:p>
        </p:txBody>
      </p:sp>
      <p:sp>
        <p:nvSpPr>
          <p:cNvPr id="3" name="TextBox 2">
            <a:extLst>
              <a:ext uri="{FF2B5EF4-FFF2-40B4-BE49-F238E27FC236}">
                <a16:creationId xmlns:a16="http://schemas.microsoft.com/office/drawing/2014/main" id="{834AA900-C9AE-670B-7391-D03E1D3ED853}"/>
              </a:ext>
            </a:extLst>
          </p:cNvPr>
          <p:cNvSpPr txBox="1"/>
          <p:nvPr/>
        </p:nvSpPr>
        <p:spPr>
          <a:xfrm>
            <a:off x="1179815" y="1405118"/>
            <a:ext cx="2753797" cy="369332"/>
          </a:xfrm>
          <a:prstGeom prst="rect">
            <a:avLst/>
          </a:prstGeom>
          <a:noFill/>
        </p:spPr>
        <p:txBody>
          <a:bodyPr wrap="square">
            <a:spAutoFit/>
          </a:bodyPr>
          <a:lstStyle/>
          <a:p>
            <a:r>
              <a:rPr lang="en-US" b="1" dirty="0">
                <a:latin typeface="Arial" panose="020B0604020202020204" pitchFamily="34" charset="0"/>
                <a:cs typeface="Arial" panose="020B0604020202020204" pitchFamily="34" charset="0"/>
              </a:rPr>
              <a:t>QUESTIONS FERMÉES</a:t>
            </a:r>
            <a:endParaRPr lang="en-CA" b="1" dirty="0">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736E2A5C-7F5A-DC48-8852-260B0C10D729}"/>
              </a:ext>
            </a:extLst>
          </p:cNvPr>
          <p:cNvSpPr/>
          <p:nvPr/>
        </p:nvSpPr>
        <p:spPr>
          <a:xfrm>
            <a:off x="492438" y="1405118"/>
            <a:ext cx="452326" cy="452326"/>
          </a:xfrm>
          <a:prstGeom prst="ellipse">
            <a:avLst/>
          </a:prstGeom>
          <a:solidFill>
            <a:schemeClr val="accent3">
              <a:lumMod val="75000"/>
            </a:schemeClr>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4B8B6D9B-A8A4-1C03-C6BA-4C1488E1D91A}"/>
              </a:ext>
            </a:extLst>
          </p:cNvPr>
          <p:cNvSpPr/>
          <p:nvPr/>
        </p:nvSpPr>
        <p:spPr>
          <a:xfrm>
            <a:off x="4431868" y="1363621"/>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821872F-723A-9579-FCF6-4DC27DC518F1}"/>
              </a:ext>
            </a:extLst>
          </p:cNvPr>
          <p:cNvSpPr txBox="1"/>
          <p:nvPr/>
        </p:nvSpPr>
        <p:spPr>
          <a:xfrm>
            <a:off x="5104328" y="1405118"/>
            <a:ext cx="2753797" cy="369332"/>
          </a:xfrm>
          <a:prstGeom prst="rect">
            <a:avLst/>
          </a:prstGeom>
          <a:noFill/>
        </p:spPr>
        <p:txBody>
          <a:bodyPr wrap="square">
            <a:spAutoFit/>
          </a:bodyPr>
          <a:lstStyle/>
          <a:p>
            <a:r>
              <a:rPr lang="en-US" b="1" dirty="0">
                <a:latin typeface="Arial" panose="020B0604020202020204" pitchFamily="34" charset="0"/>
                <a:cs typeface="Arial" panose="020B0604020202020204" pitchFamily="34" charset="0"/>
              </a:rPr>
              <a:t>QUESTIONS OUVERTES</a:t>
            </a:r>
            <a:endParaRPr lang="en-CA" b="1"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25575CD3-1EB4-FFE7-62BA-F23886E77A34}"/>
              </a:ext>
            </a:extLst>
          </p:cNvPr>
          <p:cNvSpPr txBox="1"/>
          <p:nvPr/>
        </p:nvSpPr>
        <p:spPr>
          <a:xfrm>
            <a:off x="8850935" y="1405118"/>
            <a:ext cx="2753797" cy="369332"/>
          </a:xfrm>
          <a:prstGeom prst="rect">
            <a:avLst/>
          </a:prstGeom>
          <a:noFill/>
        </p:spPr>
        <p:txBody>
          <a:bodyPr wrap="square">
            <a:spAutoFit/>
          </a:bodyPr>
          <a:lstStyle/>
          <a:p>
            <a:r>
              <a:rPr lang="en-US" b="1" dirty="0">
                <a:latin typeface="Arial" panose="020B0604020202020204" pitchFamily="34" charset="0"/>
                <a:cs typeface="Arial" panose="020B0604020202020204" pitchFamily="34" charset="0"/>
              </a:rPr>
              <a:t>QUESTIONS SUGGESTIVES</a:t>
            </a:r>
            <a:endParaRPr lang="en-CA" b="1" dirty="0">
              <a:latin typeface="Arial" panose="020B060402020202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8C1618E8-5AE4-636E-A09E-40723CCD909D}"/>
              </a:ext>
            </a:extLst>
          </p:cNvPr>
          <p:cNvGrpSpPr/>
          <p:nvPr/>
        </p:nvGrpSpPr>
        <p:grpSpPr>
          <a:xfrm>
            <a:off x="8267412" y="1363318"/>
            <a:ext cx="452326" cy="452326"/>
            <a:chOff x="9499742" y="3995918"/>
            <a:chExt cx="452326" cy="452326"/>
          </a:xfrm>
        </p:grpSpPr>
        <p:sp>
          <p:nvSpPr>
            <p:cNvPr id="15" name="Oval 14">
              <a:extLst>
                <a:ext uri="{FF2B5EF4-FFF2-40B4-BE49-F238E27FC236}">
                  <a16:creationId xmlns:a16="http://schemas.microsoft.com/office/drawing/2014/main" id="{DF5019FF-3961-365E-FC41-4EF827CAC3DA}"/>
                </a:ext>
              </a:extLst>
            </p:cNvPr>
            <p:cNvSpPr/>
            <p:nvPr/>
          </p:nvSpPr>
          <p:spPr>
            <a:xfrm>
              <a:off x="9499742" y="3995918"/>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FEF8A72F-997F-41D2-8133-3D26A2FD9FC7}"/>
                </a:ext>
              </a:extLst>
            </p:cNvPr>
            <p:cNvSpPr/>
            <p:nvPr/>
          </p:nvSpPr>
          <p:spPr>
            <a:xfrm>
              <a:off x="9630820" y="4126996"/>
              <a:ext cx="200330" cy="20033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extBox 16">
            <a:extLst>
              <a:ext uri="{FF2B5EF4-FFF2-40B4-BE49-F238E27FC236}">
                <a16:creationId xmlns:a16="http://schemas.microsoft.com/office/drawing/2014/main" id="{5A103464-E0B0-E139-7289-A06478AA71F1}"/>
              </a:ext>
            </a:extLst>
          </p:cNvPr>
          <p:cNvSpPr txBox="1"/>
          <p:nvPr/>
        </p:nvSpPr>
        <p:spPr>
          <a:xfrm>
            <a:off x="492438" y="2120494"/>
            <a:ext cx="3441174" cy="2031325"/>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Positif</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Permet au </a:t>
            </a:r>
            <a:r>
              <a:rPr lang="en-US" sz="1400" dirty="0" err="1">
                <a:latin typeface="Arial" panose="020B0604020202020204" pitchFamily="34" charset="0"/>
                <a:cs typeface="Arial" panose="020B0604020202020204" pitchFamily="34" charset="0"/>
              </a:rPr>
              <a:t>gestionnaire</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cas</a:t>
            </a:r>
            <a:r>
              <a:rPr lang="en-US" sz="1400" dirty="0">
                <a:latin typeface="Arial" panose="020B0604020202020204" pitchFamily="34" charset="0"/>
                <a:cs typeface="Arial" panose="020B0604020202020204" pitchFamily="34" charset="0"/>
              </a:rPr>
              <a:t> d'obtenir une question spécifique,</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Il pourrait être plus facile pour les jeunes enfants de comprendre.</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Peut rendre la discussion plus courte en permettant au </a:t>
            </a:r>
            <a:r>
              <a:rPr lang="en-US" sz="1400" dirty="0" err="1">
                <a:latin typeface="Arial" panose="020B0604020202020204" pitchFamily="34" charset="0"/>
                <a:cs typeface="Arial" panose="020B0604020202020204" pitchFamily="34" charset="0"/>
              </a:rPr>
              <a:t>gestionnaire</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cas</a:t>
            </a:r>
            <a:r>
              <a:rPr lang="en-US" sz="1400" dirty="0">
                <a:latin typeface="Arial" panose="020B0604020202020204" pitchFamily="34" charset="0"/>
                <a:cs typeface="Arial" panose="020B0604020202020204" pitchFamily="34" charset="0"/>
              </a:rPr>
              <a:t> de garder le contrôle de la conversation.</a:t>
            </a:r>
          </a:p>
        </p:txBody>
      </p:sp>
      <p:sp>
        <p:nvSpPr>
          <p:cNvPr id="18" name="TextBox 17">
            <a:extLst>
              <a:ext uri="{FF2B5EF4-FFF2-40B4-BE49-F238E27FC236}">
                <a16:creationId xmlns:a16="http://schemas.microsoft.com/office/drawing/2014/main" id="{4BE28A48-E687-5EDA-B512-DEE1A9A44C15}"/>
              </a:ext>
            </a:extLst>
          </p:cNvPr>
          <p:cNvSpPr txBox="1"/>
          <p:nvPr/>
        </p:nvSpPr>
        <p:spPr>
          <a:xfrm>
            <a:off x="492438" y="4116934"/>
            <a:ext cx="3441174" cy="2031325"/>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Négatifs</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L'enfant peut donner une réponse en un mot, comme "oui" ou "non".</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L'enfant peut se sentir poussé à donner la "bonne" réponse.</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Le fait que </a:t>
            </a:r>
            <a:r>
              <a:rPr lang="en-US" sz="1400" dirty="0" err="1">
                <a:latin typeface="Arial" panose="020B0604020202020204" pitchFamily="34" charset="0"/>
                <a:cs typeface="Arial" panose="020B0604020202020204" pitchFamily="34" charset="0"/>
              </a:rPr>
              <a:t>l'gestionnaire</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cas</a:t>
            </a:r>
            <a:r>
              <a:rPr lang="en-US" sz="1400" dirty="0">
                <a:latin typeface="Arial" panose="020B0604020202020204" pitchFamily="34" charset="0"/>
                <a:cs typeface="Arial" panose="020B0604020202020204" pitchFamily="34" charset="0"/>
              </a:rPr>
              <a:t> garde le contrôle signifie également que l'enfant n'a pas la possibilité de parler. </a:t>
            </a:r>
          </a:p>
        </p:txBody>
      </p:sp>
      <p:sp>
        <p:nvSpPr>
          <p:cNvPr id="19" name="TextBox 18">
            <a:extLst>
              <a:ext uri="{FF2B5EF4-FFF2-40B4-BE49-F238E27FC236}">
                <a16:creationId xmlns:a16="http://schemas.microsoft.com/office/drawing/2014/main" id="{E3B9E878-A442-D118-FCC2-2F1AC21EB0DA}"/>
              </a:ext>
            </a:extLst>
          </p:cNvPr>
          <p:cNvSpPr txBox="1"/>
          <p:nvPr/>
        </p:nvSpPr>
        <p:spPr>
          <a:xfrm>
            <a:off x="4416951" y="2120494"/>
            <a:ext cx="3441174" cy="1815882"/>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Positif</a:t>
            </a: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Créez un espace pour que l'enfant puisse s'exprimer.</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Est plus susceptible d'aboutir à une réponse détaillée.</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Cela peut aider l'enfant, en particulier un enfant plus âgé, à se sentir respecté et écouté.</a:t>
            </a:r>
          </a:p>
        </p:txBody>
      </p:sp>
      <p:sp>
        <p:nvSpPr>
          <p:cNvPr id="20" name="TextBox 19">
            <a:extLst>
              <a:ext uri="{FF2B5EF4-FFF2-40B4-BE49-F238E27FC236}">
                <a16:creationId xmlns:a16="http://schemas.microsoft.com/office/drawing/2014/main" id="{80A2F563-2CF3-DDA2-9B0D-BA6FBCA8F826}"/>
              </a:ext>
            </a:extLst>
          </p:cNvPr>
          <p:cNvSpPr txBox="1"/>
          <p:nvPr/>
        </p:nvSpPr>
        <p:spPr>
          <a:xfrm>
            <a:off x="4416951" y="4116934"/>
            <a:ext cx="3441174" cy="2246769"/>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Négatifs</a:t>
            </a: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Cela prend plus de temps pour répondre et rend la conversation plus longue.</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Peut être trop conceptuel pour qu'un jeune enfant le comprenne.</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Il peut être nécessaire de poser plusieurs questions pour arriver au sujet que le </a:t>
            </a:r>
            <a:r>
              <a:rPr lang="en-US" sz="1400" dirty="0" err="1">
                <a:latin typeface="Arial" panose="020B0604020202020204" pitchFamily="34" charset="0"/>
                <a:cs typeface="Arial" panose="020B0604020202020204" pitchFamily="34" charset="0"/>
              </a:rPr>
              <a:t>gestionnaire</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cas</a:t>
            </a:r>
            <a:r>
              <a:rPr lang="en-US" sz="1400" dirty="0">
                <a:latin typeface="Arial" panose="020B0604020202020204" pitchFamily="34" charset="0"/>
                <a:cs typeface="Arial" panose="020B0604020202020204" pitchFamily="34" charset="0"/>
              </a:rPr>
              <a:t> souhaite aborder.</a:t>
            </a:r>
          </a:p>
        </p:txBody>
      </p:sp>
      <p:sp>
        <p:nvSpPr>
          <p:cNvPr id="21" name="TextBox 20">
            <a:extLst>
              <a:ext uri="{FF2B5EF4-FFF2-40B4-BE49-F238E27FC236}">
                <a16:creationId xmlns:a16="http://schemas.microsoft.com/office/drawing/2014/main" id="{0ABE418D-8981-07F1-D5C3-B80CCE08E0F8}"/>
              </a:ext>
            </a:extLst>
          </p:cNvPr>
          <p:cNvSpPr txBox="1"/>
          <p:nvPr/>
        </p:nvSpPr>
        <p:spPr>
          <a:xfrm>
            <a:off x="8163558" y="2120494"/>
            <a:ext cx="3441174" cy="1169551"/>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Positif</a:t>
            </a: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Peut être utilisé pour clarifier ou confirmer ce que l'enfant a essayé de dire.</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Peut aider un enfant timide ou réticent à s'ouvrir.</a:t>
            </a:r>
          </a:p>
        </p:txBody>
      </p:sp>
      <p:sp>
        <p:nvSpPr>
          <p:cNvPr id="22" name="TextBox 21">
            <a:extLst>
              <a:ext uri="{FF2B5EF4-FFF2-40B4-BE49-F238E27FC236}">
                <a16:creationId xmlns:a16="http://schemas.microsoft.com/office/drawing/2014/main" id="{231C2BB8-6F82-59AE-0282-8E063445B287}"/>
              </a:ext>
            </a:extLst>
          </p:cNvPr>
          <p:cNvSpPr txBox="1"/>
          <p:nvPr/>
        </p:nvSpPr>
        <p:spPr>
          <a:xfrm>
            <a:off x="8163558" y="4116934"/>
            <a:ext cx="3441174" cy="2031325"/>
          </a:xfrm>
          <a:prstGeom prst="rect">
            <a:avLst/>
          </a:prstGeom>
          <a:noFill/>
        </p:spPr>
        <p:txBody>
          <a:bodyPr wrap="square">
            <a:spAutoFit/>
          </a:bodyPr>
          <a:lstStyle/>
          <a:p>
            <a:r>
              <a:rPr lang="en-US" sz="1400" b="1" dirty="0">
                <a:latin typeface="Arial" panose="020B0604020202020204" pitchFamily="34" charset="0"/>
                <a:cs typeface="Arial" panose="020B0604020202020204" pitchFamily="34" charset="0"/>
              </a:rPr>
              <a:t>Négatifs</a:t>
            </a: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Possibilité de préjudice en forçant l'enfant à donner de fausses informations.</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Il est difficile pour un enfant, surtout pour les plus jeunes et les filles, de dire "non" et de ne pas être d'accord avec ce que le </a:t>
            </a:r>
            <a:r>
              <a:rPr lang="en-US" sz="1400" dirty="0" err="1">
                <a:latin typeface="Arial" panose="020B0604020202020204" pitchFamily="34" charset="0"/>
                <a:cs typeface="Arial" panose="020B0604020202020204" pitchFamily="34" charset="0"/>
              </a:rPr>
              <a:t>gestionnaire</a:t>
            </a:r>
            <a:r>
              <a:rPr lang="en-US" sz="1400" dirty="0">
                <a:latin typeface="Arial" panose="020B0604020202020204" pitchFamily="34" charset="0"/>
                <a:cs typeface="Arial" panose="020B0604020202020204" pitchFamily="34" charset="0"/>
              </a:rPr>
              <a:t> de </a:t>
            </a:r>
            <a:r>
              <a:rPr lang="en-US" sz="1400" dirty="0" err="1">
                <a:latin typeface="Arial" panose="020B0604020202020204" pitchFamily="34" charset="0"/>
                <a:cs typeface="Arial" panose="020B0604020202020204" pitchFamily="34" charset="0"/>
              </a:rPr>
              <a:t>cas</a:t>
            </a:r>
            <a:r>
              <a:rPr lang="en-US" sz="1400" dirty="0">
                <a:latin typeface="Arial" panose="020B0604020202020204" pitchFamily="34" charset="0"/>
                <a:cs typeface="Arial" panose="020B0604020202020204" pitchFamily="34" charset="0"/>
              </a:rPr>
              <a:t> suggère.</a:t>
            </a:r>
          </a:p>
        </p:txBody>
      </p:sp>
    </p:spTree>
    <p:extLst>
      <p:ext uri="{BB962C8B-B14F-4D97-AF65-F5344CB8AC3E}">
        <p14:creationId xmlns:p14="http://schemas.microsoft.com/office/powerpoint/2010/main" val="1359996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 name="Table 6">
            <a:extLst>
              <a:ext uri="{FF2B5EF4-FFF2-40B4-BE49-F238E27FC236}">
                <a16:creationId xmlns:a16="http://schemas.microsoft.com/office/drawing/2014/main" id="{73697907-4990-46FB-96DD-FF5CF0A0CDA4}"/>
              </a:ext>
            </a:extLst>
          </p:cNvPr>
          <p:cNvGraphicFramePr>
            <a:graphicFrameLocks noGrp="1"/>
          </p:cNvGraphicFramePr>
          <p:nvPr>
            <p:extLst>
              <p:ext uri="{D42A27DB-BD31-4B8C-83A1-F6EECF244321}">
                <p14:modId xmlns:p14="http://schemas.microsoft.com/office/powerpoint/2010/main" val="3860842993"/>
              </p:ext>
            </p:extLst>
          </p:nvPr>
        </p:nvGraphicFramePr>
        <p:xfrm>
          <a:off x="3530169" y="1952242"/>
          <a:ext cx="7823631" cy="3936328"/>
        </p:xfrm>
        <a:graphic>
          <a:graphicData uri="http://schemas.openxmlformats.org/drawingml/2006/table">
            <a:tbl>
              <a:tblPr firstRow="1" bandRow="1">
                <a:tableStyleId>{F5AB1C69-6EDB-4FF4-983F-18BD219EF322}</a:tableStyleId>
              </a:tblPr>
              <a:tblGrid>
                <a:gridCol w="402966">
                  <a:extLst>
                    <a:ext uri="{9D8B030D-6E8A-4147-A177-3AD203B41FA5}">
                      <a16:colId xmlns:a16="http://schemas.microsoft.com/office/drawing/2014/main" val="3945184150"/>
                    </a:ext>
                  </a:extLst>
                </a:gridCol>
                <a:gridCol w="7420665">
                  <a:extLst>
                    <a:ext uri="{9D8B030D-6E8A-4147-A177-3AD203B41FA5}">
                      <a16:colId xmlns:a16="http://schemas.microsoft.com/office/drawing/2014/main" val="4239629306"/>
                    </a:ext>
                  </a:extLst>
                </a:gridCol>
              </a:tblGrid>
              <a:tr h="984082">
                <a:tc>
                  <a:txBody>
                    <a:bodyPr/>
                    <a:lstStyle/>
                    <a:p>
                      <a:pPr algn="l"/>
                      <a:endParaRPr lang="en-US" sz="19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b="0" kern="1200" dirty="0">
                          <a:solidFill>
                            <a:schemeClr val="dk1"/>
                          </a:solidFill>
                          <a:effectLst/>
                          <a:latin typeface="Arial" panose="020B0604020202020204" pitchFamily="34" charset="0"/>
                          <a:ea typeface="+mn-ea"/>
                          <a:cs typeface="Arial" panose="020B0604020202020204" pitchFamily="34" charset="0"/>
                        </a:rPr>
                        <a:t>En parlant d'une voix calme et rassurante, vous montrez que vous ne portez pas de jugement et que vous apportez votre soutien.</a:t>
                      </a:r>
                    </a:p>
                    <a:p>
                      <a:pPr algn="l"/>
                      <a:endParaRPr lang="en-US" sz="19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8250414"/>
                  </a:ext>
                </a:extLst>
              </a:tr>
              <a:tr h="984082">
                <a:tc>
                  <a:txBody>
                    <a:bodyPr/>
                    <a:lstStyle/>
                    <a:p>
                      <a:pPr algn="l"/>
                      <a:endParaRPr lang="en-US" sz="1900" kern="1200" dirty="0">
                        <a:solidFill>
                          <a:schemeClr val="dk1"/>
                        </a:solidFill>
                        <a:effectLst/>
                        <a:latin typeface="Arial" panose="020B0604020202020204" pitchFamily="34" charset="0"/>
                        <a:ea typeface="+mn-ea"/>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900" kern="1200" dirty="0">
                          <a:solidFill>
                            <a:schemeClr val="dk1"/>
                          </a:solidFill>
                          <a:effectLst/>
                          <a:latin typeface="Arial" panose="020B0604020202020204" pitchFamily="34" charset="0"/>
                          <a:ea typeface="+mn-ea"/>
                          <a:cs typeface="Arial" panose="020B0604020202020204" pitchFamily="34" charset="0"/>
                        </a:rPr>
                        <a:t>Parler lentement et être à l'aise avec le silence permet à l'autre personne de s'ouvrir et de s'exprimer.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73044434"/>
                  </a:ext>
                </a:extLst>
              </a:tr>
              <a:tr h="9840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900" kern="1200" dirty="0">
                        <a:solidFill>
                          <a:schemeClr val="dk1"/>
                        </a:solidFill>
                        <a:effectLst/>
                        <a:latin typeface="Arial" panose="020B0604020202020204" pitchFamily="34" charset="0"/>
                        <a:ea typeface="+mn-ea"/>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kern="1200" dirty="0">
                          <a:solidFill>
                            <a:schemeClr val="dk1"/>
                          </a:solidFill>
                          <a:effectLst/>
                          <a:latin typeface="Arial" panose="020B0604020202020204" pitchFamily="34" charset="0"/>
                          <a:ea typeface="+mn-ea"/>
                          <a:cs typeface="Arial" panose="020B0604020202020204" pitchFamily="34" charset="0"/>
                        </a:rPr>
                        <a:t>Parler plus lentement que d'habitude avec une voix calme vous rend plus facile à comprendre et indique que vous êtes détendu et que vous avez du temps à accorder à la personne.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4499443"/>
                  </a:ext>
                </a:extLst>
              </a:tr>
              <a:tr h="984082">
                <a:tc>
                  <a:txBody>
                    <a:bodyPr/>
                    <a:lstStyle/>
                    <a:p>
                      <a:pPr algn="l"/>
                      <a:endParaRPr lang="en-US" sz="1900" kern="1200" dirty="0">
                        <a:solidFill>
                          <a:schemeClr val="dk1"/>
                        </a:solidFill>
                        <a:effectLst/>
                        <a:latin typeface="Arial" panose="020B0604020202020204" pitchFamily="34" charset="0"/>
                        <a:ea typeface="+mn-ea"/>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900" kern="1200" dirty="0">
                          <a:solidFill>
                            <a:schemeClr val="dk1"/>
                          </a:solidFill>
                          <a:effectLst/>
                          <a:latin typeface="Arial" panose="020B0604020202020204" pitchFamily="34" charset="0"/>
                          <a:ea typeface="+mn-ea"/>
                          <a:cs typeface="Arial" panose="020B0604020202020204" pitchFamily="34" charset="0"/>
                        </a:rPr>
                        <a:t>Parler plus calmement et plus doucement que d'habitude peut être rassurant et indique que vous êtes à l'écoute et concerné.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17143116"/>
                  </a:ext>
                </a:extLst>
              </a:tr>
            </a:tbl>
          </a:graphicData>
        </a:graphic>
      </p:graphicFrame>
      <p:sp>
        <p:nvSpPr>
          <p:cNvPr id="66" name="Arrow: Pentagon 65">
            <a:extLst>
              <a:ext uri="{FF2B5EF4-FFF2-40B4-BE49-F238E27FC236}">
                <a16:creationId xmlns:a16="http://schemas.microsoft.com/office/drawing/2014/main" id="{48BED076-3D75-4D4D-BA7F-7A69F3036B96}"/>
              </a:ext>
            </a:extLst>
          </p:cNvPr>
          <p:cNvSpPr/>
          <p:nvPr/>
        </p:nvSpPr>
        <p:spPr>
          <a:xfrm>
            <a:off x="1768231" y="1952242"/>
            <a:ext cx="1813428" cy="868968"/>
          </a:xfrm>
          <a:prstGeom prst="homePlate">
            <a:avLst>
              <a:gd name="adj" fmla="val 9566"/>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TON</a:t>
            </a:r>
            <a:endParaRPr lang="en-CA" b="1" dirty="0">
              <a:solidFill>
                <a:schemeClr val="tx1"/>
              </a:solidFill>
              <a:latin typeface="Arial" panose="020B0604020202020204" pitchFamily="34" charset="0"/>
              <a:cs typeface="Arial" panose="020B0604020202020204" pitchFamily="34" charset="0"/>
            </a:endParaRPr>
          </a:p>
        </p:txBody>
      </p:sp>
      <p:sp>
        <p:nvSpPr>
          <p:cNvPr id="67" name="Arrow: Pentagon 66">
            <a:extLst>
              <a:ext uri="{FF2B5EF4-FFF2-40B4-BE49-F238E27FC236}">
                <a16:creationId xmlns:a16="http://schemas.microsoft.com/office/drawing/2014/main" id="{78052E88-D508-4D8E-B85D-9D341EC43574}"/>
              </a:ext>
            </a:extLst>
          </p:cNvPr>
          <p:cNvSpPr/>
          <p:nvPr/>
        </p:nvSpPr>
        <p:spPr>
          <a:xfrm>
            <a:off x="1768231" y="2914999"/>
            <a:ext cx="1813428" cy="868968"/>
          </a:xfrm>
          <a:prstGeom prst="homePlate">
            <a:avLst>
              <a:gd name="adj" fmla="val 9566"/>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TIMING</a:t>
            </a:r>
            <a:endParaRPr lang="en-CA" b="1" dirty="0">
              <a:solidFill>
                <a:schemeClr val="tx1"/>
              </a:solidFill>
              <a:latin typeface="Arial" panose="020B0604020202020204" pitchFamily="34" charset="0"/>
              <a:cs typeface="Arial" panose="020B0604020202020204" pitchFamily="34" charset="0"/>
            </a:endParaRPr>
          </a:p>
        </p:txBody>
      </p:sp>
      <p:sp>
        <p:nvSpPr>
          <p:cNvPr id="68" name="Arrow: Pentagon 67">
            <a:extLst>
              <a:ext uri="{FF2B5EF4-FFF2-40B4-BE49-F238E27FC236}">
                <a16:creationId xmlns:a16="http://schemas.microsoft.com/office/drawing/2014/main" id="{64DE7F54-0368-474A-A6DB-412453B0F3CF}"/>
              </a:ext>
            </a:extLst>
          </p:cNvPr>
          <p:cNvSpPr/>
          <p:nvPr/>
        </p:nvSpPr>
        <p:spPr>
          <a:xfrm>
            <a:off x="1768231" y="3877756"/>
            <a:ext cx="1813428" cy="868968"/>
          </a:xfrm>
          <a:prstGeom prst="homePlate">
            <a:avLst>
              <a:gd name="adj" fmla="val 9566"/>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RYTHME</a:t>
            </a:r>
            <a:endParaRPr lang="en-CA" b="1" dirty="0">
              <a:solidFill>
                <a:schemeClr val="tx1"/>
              </a:solidFill>
              <a:latin typeface="Arial" panose="020B0604020202020204" pitchFamily="34" charset="0"/>
              <a:cs typeface="Arial" panose="020B0604020202020204" pitchFamily="34" charset="0"/>
            </a:endParaRPr>
          </a:p>
        </p:txBody>
      </p:sp>
      <p:sp>
        <p:nvSpPr>
          <p:cNvPr id="69" name="Arrow: Pentagon 68">
            <a:extLst>
              <a:ext uri="{FF2B5EF4-FFF2-40B4-BE49-F238E27FC236}">
                <a16:creationId xmlns:a16="http://schemas.microsoft.com/office/drawing/2014/main" id="{8E124DAD-7694-4AF7-B07C-B1CFBAECB8D6}"/>
              </a:ext>
            </a:extLst>
          </p:cNvPr>
          <p:cNvSpPr/>
          <p:nvPr/>
        </p:nvSpPr>
        <p:spPr>
          <a:xfrm>
            <a:off x="1768231" y="4840513"/>
            <a:ext cx="1813428" cy="868968"/>
          </a:xfrm>
          <a:prstGeom prst="homePlate">
            <a:avLst>
              <a:gd name="adj" fmla="val 9566"/>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VOLUME</a:t>
            </a:r>
            <a:endParaRPr lang="en-CA" b="1" dirty="0">
              <a:solidFill>
                <a:schemeClr val="tx1"/>
              </a:solidFill>
              <a:latin typeface="Arial" panose="020B0604020202020204" pitchFamily="34" charset="0"/>
              <a:cs typeface="Arial" panose="020B0604020202020204" pitchFamily="34" charset="0"/>
            </a:endParaRPr>
          </a:p>
        </p:txBody>
      </p:sp>
      <p:grpSp>
        <p:nvGrpSpPr>
          <p:cNvPr id="74" name="Group 73">
            <a:extLst>
              <a:ext uri="{FF2B5EF4-FFF2-40B4-BE49-F238E27FC236}">
                <a16:creationId xmlns:a16="http://schemas.microsoft.com/office/drawing/2014/main" id="{EFCFBFA0-3820-406C-94CD-05D6A9B9E681}"/>
              </a:ext>
            </a:extLst>
          </p:cNvPr>
          <p:cNvGrpSpPr/>
          <p:nvPr/>
        </p:nvGrpSpPr>
        <p:grpSpPr>
          <a:xfrm>
            <a:off x="563880" y="1983644"/>
            <a:ext cx="1615810" cy="1066638"/>
            <a:chOff x="1117849" y="1088408"/>
            <a:chExt cx="1615810" cy="1066638"/>
          </a:xfrm>
        </p:grpSpPr>
        <p:sp>
          <p:nvSpPr>
            <p:cNvPr id="70" name="Oval 69">
              <a:extLst>
                <a:ext uri="{FF2B5EF4-FFF2-40B4-BE49-F238E27FC236}">
                  <a16:creationId xmlns:a16="http://schemas.microsoft.com/office/drawing/2014/main" id="{8772CC45-484A-4FC0-95ED-DB4D1198C774}"/>
                </a:ext>
              </a:extLst>
            </p:cNvPr>
            <p:cNvSpPr/>
            <p:nvPr/>
          </p:nvSpPr>
          <p:spPr>
            <a:xfrm>
              <a:off x="1117849" y="1247976"/>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71" name="Isosceles Triangle 70">
              <a:extLst>
                <a:ext uri="{FF2B5EF4-FFF2-40B4-BE49-F238E27FC236}">
                  <a16:creationId xmlns:a16="http://schemas.microsoft.com/office/drawing/2014/main" id="{7132F045-2145-4AAD-A876-274E4CAE8309}"/>
                </a:ext>
              </a:extLst>
            </p:cNvPr>
            <p:cNvSpPr/>
            <p:nvPr/>
          </p:nvSpPr>
          <p:spPr>
            <a:xfrm rot="16920400">
              <a:off x="1744786" y="1658267"/>
              <a:ext cx="276225" cy="4022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72" name="Arc 71">
              <a:extLst>
                <a:ext uri="{FF2B5EF4-FFF2-40B4-BE49-F238E27FC236}">
                  <a16:creationId xmlns:a16="http://schemas.microsoft.com/office/drawing/2014/main" id="{3E787D17-F0B5-49BE-9255-624B7AD906A2}"/>
                </a:ext>
              </a:extLst>
            </p:cNvPr>
            <p:cNvSpPr/>
            <p:nvPr/>
          </p:nvSpPr>
          <p:spPr>
            <a:xfrm>
              <a:off x="1752136" y="1088408"/>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73" name="Arc 72">
              <a:extLst>
                <a:ext uri="{FF2B5EF4-FFF2-40B4-BE49-F238E27FC236}">
                  <a16:creationId xmlns:a16="http://schemas.microsoft.com/office/drawing/2014/main" id="{FD27573E-043E-4BB9-8795-0F2A80E98CD0}"/>
                </a:ext>
              </a:extLst>
            </p:cNvPr>
            <p:cNvSpPr/>
            <p:nvPr/>
          </p:nvSpPr>
          <p:spPr>
            <a:xfrm>
              <a:off x="1922891" y="1344278"/>
              <a:ext cx="810768" cy="810768"/>
            </a:xfrm>
            <a:prstGeom prst="arc">
              <a:avLst>
                <a:gd name="adj1" fmla="val 3433714"/>
                <a:gd name="adj2" fmla="val 8630925"/>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4" name="Title 3">
            <a:extLst>
              <a:ext uri="{FF2B5EF4-FFF2-40B4-BE49-F238E27FC236}">
                <a16:creationId xmlns:a16="http://schemas.microsoft.com/office/drawing/2014/main" id="{E95ABD9D-CAD4-A542-9B87-C51A868264C7}"/>
              </a:ext>
            </a:extLst>
          </p:cNvPr>
          <p:cNvSpPr>
            <a:spLocks noGrp="1"/>
          </p:cNvSpPr>
          <p:nvPr>
            <p:ph type="title"/>
          </p:nvPr>
        </p:nvSpPr>
        <p:spPr/>
        <p:txBody>
          <a:bodyPr/>
          <a:lstStyle/>
          <a:p>
            <a:r>
              <a:rPr lang="en-US" dirty="0"/>
              <a:t>Comment vous choisissez de parler</a:t>
            </a:r>
          </a:p>
        </p:txBody>
      </p:sp>
    </p:spTree>
    <p:extLst>
      <p:ext uri="{BB962C8B-B14F-4D97-AF65-F5344CB8AC3E}">
        <p14:creationId xmlns:p14="http://schemas.microsoft.com/office/powerpoint/2010/main" val="1301834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a:xfrm>
            <a:off x="763945" y="120516"/>
            <a:ext cx="11136086" cy="868968"/>
          </a:xfrm>
        </p:spPr>
        <p:txBody>
          <a:bodyPr>
            <a:noAutofit/>
          </a:bodyPr>
          <a:lstStyle/>
          <a:p>
            <a:r>
              <a:rPr lang="en-US" dirty="0"/>
              <a:t>Renforcer la parole par la communication non verbale</a:t>
            </a:r>
            <a:endParaRPr lang="en-CA" dirty="0"/>
          </a:p>
        </p:txBody>
      </p:sp>
      <p:sp>
        <p:nvSpPr>
          <p:cNvPr id="34" name="TextBox 33">
            <a:extLst>
              <a:ext uri="{FF2B5EF4-FFF2-40B4-BE49-F238E27FC236}">
                <a16:creationId xmlns:a16="http://schemas.microsoft.com/office/drawing/2014/main" id="{53EC3152-B807-47C2-912F-5E017E86C83F}"/>
              </a:ext>
            </a:extLst>
          </p:cNvPr>
          <p:cNvSpPr txBox="1"/>
          <p:nvPr/>
        </p:nvSpPr>
        <p:spPr>
          <a:xfrm>
            <a:off x="1005841" y="4187456"/>
            <a:ext cx="3333279" cy="1631216"/>
          </a:xfrm>
          <a:prstGeom prst="rect">
            <a:avLst/>
          </a:prstGeom>
          <a:noFill/>
        </p:spPr>
        <p:txBody>
          <a:bodyPr wrap="square">
            <a:spAutoFit/>
          </a:bodyPr>
          <a:lstStyle/>
          <a:p>
            <a:r>
              <a:rPr lang="en-US" sz="2000" b="1" dirty="0">
                <a:effectLst/>
                <a:latin typeface="Arial" panose="020B0604020202020204" pitchFamily="34" charset="0"/>
                <a:ea typeface="Calibri" panose="020F0502020204030204" pitchFamily="34" charset="0"/>
                <a:cs typeface="Arial" panose="020B0604020202020204" pitchFamily="34" charset="0"/>
              </a:rPr>
              <a:t>Le langage du corps</a:t>
            </a:r>
          </a:p>
          <a:p>
            <a:r>
              <a:rPr lang="en-US" sz="2000" dirty="0">
                <a:latin typeface="Arial" panose="020B0604020202020204" pitchFamily="34" charset="0"/>
                <a:cs typeface="Arial" panose="020B0604020202020204" pitchFamily="34" charset="0"/>
              </a:rPr>
              <a:t>Par exemple, les bras croisés ou détendus, le corps tourné vers l'extérieur ou vers l'orateur, assis droit ou courbé.</a:t>
            </a:r>
            <a:endParaRPr lang="en-CA" sz="2000" dirty="0">
              <a:latin typeface="Arial" panose="020B0604020202020204" pitchFamily="34" charset="0"/>
              <a:cs typeface="Arial" panose="020B0604020202020204" pitchFamily="34" charset="0"/>
            </a:endParaRPr>
          </a:p>
        </p:txBody>
      </p:sp>
      <p:grpSp>
        <p:nvGrpSpPr>
          <p:cNvPr id="41" name="Group 40">
            <a:extLst>
              <a:ext uri="{FF2B5EF4-FFF2-40B4-BE49-F238E27FC236}">
                <a16:creationId xmlns:a16="http://schemas.microsoft.com/office/drawing/2014/main" id="{35A3846A-9DB7-4820-BB7B-19D8157C225B}"/>
              </a:ext>
            </a:extLst>
          </p:cNvPr>
          <p:cNvGrpSpPr/>
          <p:nvPr/>
        </p:nvGrpSpPr>
        <p:grpSpPr>
          <a:xfrm>
            <a:off x="5448139" y="2157088"/>
            <a:ext cx="1969639" cy="3730164"/>
            <a:chOff x="7838339" y="2226754"/>
            <a:chExt cx="1969639" cy="3730164"/>
          </a:xfrm>
          <a:solidFill>
            <a:schemeClr val="accent3">
              <a:lumMod val="75000"/>
            </a:schemeClr>
          </a:solidFill>
        </p:grpSpPr>
        <p:sp>
          <p:nvSpPr>
            <p:cNvPr id="14" name="Round Same Side Corner Rectangle 3">
              <a:extLst>
                <a:ext uri="{FF2B5EF4-FFF2-40B4-BE49-F238E27FC236}">
                  <a16:creationId xmlns:a16="http://schemas.microsoft.com/office/drawing/2014/main" id="{7A2F5AB7-F1A7-4A91-BC0A-A53B57814086}"/>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AB27C9EF-73D0-4299-8859-A09F4CBB7325}"/>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35" name="Group 34">
              <a:extLst>
                <a:ext uri="{FF2B5EF4-FFF2-40B4-BE49-F238E27FC236}">
                  <a16:creationId xmlns:a16="http://schemas.microsoft.com/office/drawing/2014/main" id="{27D864E8-FBCA-4986-95AE-68B435CD7449}"/>
                </a:ext>
              </a:extLst>
            </p:cNvPr>
            <p:cNvGrpSpPr/>
            <p:nvPr/>
          </p:nvGrpSpPr>
          <p:grpSpPr>
            <a:xfrm rot="507905">
              <a:off x="7838339" y="3815940"/>
              <a:ext cx="553322" cy="1525212"/>
              <a:chOff x="7916671" y="3937945"/>
              <a:chExt cx="553322" cy="1525212"/>
            </a:xfrm>
            <a:grpFill/>
          </p:grpSpPr>
          <p:sp>
            <p:nvSpPr>
              <p:cNvPr id="17" name="Round Same Side Corner Rectangle 25">
                <a:extLst>
                  <a:ext uri="{FF2B5EF4-FFF2-40B4-BE49-F238E27FC236}">
                    <a16:creationId xmlns:a16="http://schemas.microsoft.com/office/drawing/2014/main" id="{5DF675A6-027C-4E69-87B9-A934E7533E35}"/>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37BEC9E3-B34A-473C-8A25-F835225C02D9}"/>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36" name="Group 35">
              <a:extLst>
                <a:ext uri="{FF2B5EF4-FFF2-40B4-BE49-F238E27FC236}">
                  <a16:creationId xmlns:a16="http://schemas.microsoft.com/office/drawing/2014/main" id="{48BE51B9-821E-432B-92A9-709456FB7119}"/>
                </a:ext>
              </a:extLst>
            </p:cNvPr>
            <p:cNvGrpSpPr/>
            <p:nvPr/>
          </p:nvGrpSpPr>
          <p:grpSpPr>
            <a:xfrm rot="21105829" flipH="1">
              <a:off x="9243874" y="3806245"/>
              <a:ext cx="564104" cy="1525212"/>
              <a:chOff x="7916671" y="3937945"/>
              <a:chExt cx="553322" cy="1525212"/>
            </a:xfrm>
            <a:grpFill/>
          </p:grpSpPr>
          <p:sp>
            <p:nvSpPr>
              <p:cNvPr id="37" name="Round Same Side Corner Rectangle 25">
                <a:extLst>
                  <a:ext uri="{FF2B5EF4-FFF2-40B4-BE49-F238E27FC236}">
                    <a16:creationId xmlns:a16="http://schemas.microsoft.com/office/drawing/2014/main" id="{F791794A-9E95-4947-ADBA-813DC624E2BF}"/>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8" name="Oval 37">
                <a:extLst>
                  <a:ext uri="{FF2B5EF4-FFF2-40B4-BE49-F238E27FC236}">
                    <a16:creationId xmlns:a16="http://schemas.microsoft.com/office/drawing/2014/main" id="{61671585-21E2-4D4A-92D5-B5C4C169AA96}"/>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39" name="TextBox 38">
            <a:extLst>
              <a:ext uri="{FF2B5EF4-FFF2-40B4-BE49-F238E27FC236}">
                <a16:creationId xmlns:a16="http://schemas.microsoft.com/office/drawing/2014/main" id="{B93C63A2-3E59-4469-A9D0-29CA2447425C}"/>
              </a:ext>
            </a:extLst>
          </p:cNvPr>
          <p:cNvSpPr txBox="1"/>
          <p:nvPr/>
        </p:nvSpPr>
        <p:spPr>
          <a:xfrm>
            <a:off x="8182968" y="3442712"/>
            <a:ext cx="2761170" cy="1323439"/>
          </a:xfrm>
          <a:prstGeom prst="rect">
            <a:avLst/>
          </a:prstGeom>
          <a:noFill/>
        </p:spPr>
        <p:txBody>
          <a:bodyPr wrap="square">
            <a:spAutoFit/>
          </a:bodyPr>
          <a:lstStyle/>
          <a:p>
            <a:r>
              <a:rPr lang="en-US" sz="2000" b="1" dirty="0">
                <a:effectLst/>
                <a:latin typeface="Arial" panose="020B0604020202020204" pitchFamily="34" charset="0"/>
                <a:ea typeface="Calibri" panose="020F0502020204030204" pitchFamily="34" charset="0"/>
                <a:cs typeface="Arial" panose="020B0604020202020204" pitchFamily="34" charset="0"/>
              </a:rPr>
              <a:t>Les expressions faciales</a:t>
            </a:r>
          </a:p>
          <a:p>
            <a:r>
              <a:rPr lang="en-US" sz="2000" dirty="0">
                <a:latin typeface="Arial" panose="020B0604020202020204" pitchFamily="34" charset="0"/>
                <a:cs typeface="Arial" panose="020B0604020202020204" pitchFamily="34" charset="0"/>
              </a:rPr>
              <a:t>Par exemple, hausser les sourcils, changer la forme de la bouche.</a:t>
            </a:r>
            <a:endParaRPr lang="en-CA" sz="2000" dirty="0">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C159999B-825D-479D-8B95-2348F1F7A3F3}"/>
              </a:ext>
            </a:extLst>
          </p:cNvPr>
          <p:cNvSpPr txBox="1"/>
          <p:nvPr/>
        </p:nvSpPr>
        <p:spPr>
          <a:xfrm>
            <a:off x="1005841" y="1797784"/>
            <a:ext cx="2773828" cy="2246769"/>
          </a:xfrm>
          <a:prstGeom prst="rect">
            <a:avLst/>
          </a:prstGeom>
          <a:noFill/>
        </p:spPr>
        <p:txBody>
          <a:bodyPr wrap="square">
            <a:spAutoFit/>
          </a:bodyPr>
          <a:lstStyle/>
          <a:p>
            <a:r>
              <a:rPr lang="en-US" sz="2000" b="1" dirty="0">
                <a:latin typeface="Arial" panose="020B0604020202020204" pitchFamily="34" charset="0"/>
                <a:ea typeface="Calibri" panose="020F0502020204030204" pitchFamily="34" charset="0"/>
                <a:cs typeface="Arial" panose="020B0604020202020204" pitchFamily="34" charset="0"/>
              </a:rPr>
              <a:t>Les </a:t>
            </a:r>
            <a:r>
              <a:rPr lang="en-US" sz="2000" b="1" dirty="0" err="1">
                <a:latin typeface="Arial" panose="020B0604020202020204" pitchFamily="34" charset="0"/>
                <a:ea typeface="Calibri" panose="020F0502020204030204" pitchFamily="34" charset="0"/>
                <a:cs typeface="Arial" panose="020B0604020202020204" pitchFamily="34" charset="0"/>
              </a:rPr>
              <a:t>y</a:t>
            </a:r>
            <a:r>
              <a:rPr lang="en-US" sz="2000" b="1" dirty="0" err="1">
                <a:effectLst/>
                <a:latin typeface="Arial" panose="020B0604020202020204" pitchFamily="34" charset="0"/>
                <a:ea typeface="Calibri" panose="020F0502020204030204" pitchFamily="34" charset="0"/>
                <a:cs typeface="Arial" panose="020B0604020202020204" pitchFamily="34" charset="0"/>
              </a:rPr>
              <a:t>eux</a:t>
            </a:r>
            <a:endParaRPr lang="en-US" sz="2000" b="1" dirty="0">
              <a:effectLst/>
              <a:latin typeface="Arial" panose="020B0604020202020204" pitchFamily="34" charset="0"/>
              <a:ea typeface="Calibri" panose="020F050202020403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Par exemple, regarder dans les yeux, regarder vers la porte, utiliser les yeux pour transmettre une émotion.</a:t>
            </a:r>
            <a:endParaRPr lang="en-CA" sz="2000" dirty="0">
              <a:latin typeface="Arial" panose="020B0604020202020204" pitchFamily="34" charset="0"/>
              <a:cs typeface="Arial" panose="020B0604020202020204" pitchFamily="34" charset="0"/>
            </a:endParaRPr>
          </a:p>
        </p:txBody>
      </p:sp>
      <p:cxnSp>
        <p:nvCxnSpPr>
          <p:cNvPr id="43" name="Straight Connector 42">
            <a:extLst>
              <a:ext uri="{FF2B5EF4-FFF2-40B4-BE49-F238E27FC236}">
                <a16:creationId xmlns:a16="http://schemas.microsoft.com/office/drawing/2014/main" id="{2ABE34C9-4639-48EC-AD7E-1D17404D5394}"/>
              </a:ext>
            </a:extLst>
          </p:cNvPr>
          <p:cNvCxnSpPr>
            <a:cxnSpLocks/>
          </p:cNvCxnSpPr>
          <p:nvPr/>
        </p:nvCxnSpPr>
        <p:spPr>
          <a:xfrm flipH="1" flipV="1">
            <a:off x="6812018" y="2998548"/>
            <a:ext cx="1234702" cy="477142"/>
          </a:xfrm>
          <a:prstGeom prst="line">
            <a:avLst/>
          </a:prstGeom>
          <a:ln w="76200">
            <a:solidFill>
              <a:srgbClr val="487B4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657EEC6-E009-4569-9F8A-DD9F4FE4860D}"/>
              </a:ext>
            </a:extLst>
          </p:cNvPr>
          <p:cNvCxnSpPr>
            <a:cxnSpLocks/>
          </p:cNvCxnSpPr>
          <p:nvPr/>
        </p:nvCxnSpPr>
        <p:spPr>
          <a:xfrm flipH="1">
            <a:off x="3994398" y="2639200"/>
            <a:ext cx="2050124" cy="0"/>
          </a:xfrm>
          <a:prstGeom prst="line">
            <a:avLst/>
          </a:prstGeom>
          <a:ln w="76200">
            <a:solidFill>
              <a:srgbClr val="487B4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D3DB25E-189B-4EC6-94FE-8719B3C7CBBE}"/>
              </a:ext>
            </a:extLst>
          </p:cNvPr>
          <p:cNvCxnSpPr>
            <a:cxnSpLocks/>
          </p:cNvCxnSpPr>
          <p:nvPr/>
        </p:nvCxnSpPr>
        <p:spPr>
          <a:xfrm flipH="1">
            <a:off x="4528228" y="4439018"/>
            <a:ext cx="1366542" cy="0"/>
          </a:xfrm>
          <a:prstGeom prst="line">
            <a:avLst/>
          </a:prstGeom>
          <a:ln w="76200">
            <a:solidFill>
              <a:srgbClr val="487B41"/>
            </a:solidFill>
          </a:ln>
        </p:spPr>
        <p:style>
          <a:lnRef idx="1">
            <a:schemeClr val="accent1"/>
          </a:lnRef>
          <a:fillRef idx="0">
            <a:schemeClr val="accent1"/>
          </a:fillRef>
          <a:effectRef idx="0">
            <a:schemeClr val="accent1"/>
          </a:effectRef>
          <a:fontRef idx="minor">
            <a:schemeClr val="tx1"/>
          </a:fontRef>
        </p:style>
      </p:cxnSp>
      <p:sp>
        <p:nvSpPr>
          <p:cNvPr id="5" name="Speech Bubble: Rectangle with Corners Rounded 4">
            <a:extLst>
              <a:ext uri="{FF2B5EF4-FFF2-40B4-BE49-F238E27FC236}">
                <a16:creationId xmlns:a16="http://schemas.microsoft.com/office/drawing/2014/main" id="{42780569-639B-5F55-7712-C5887FEE7383}"/>
              </a:ext>
            </a:extLst>
          </p:cNvPr>
          <p:cNvSpPr/>
          <p:nvPr/>
        </p:nvSpPr>
        <p:spPr>
          <a:xfrm>
            <a:off x="7910269" y="1832825"/>
            <a:ext cx="3033869" cy="1002861"/>
          </a:xfrm>
          <a:prstGeom prst="wedgeRoundRectCallout">
            <a:avLst>
              <a:gd name="adj1" fmla="val -59343"/>
              <a:gd name="adj2" fmla="val 21333"/>
              <a:gd name="adj3" fmla="val 16667"/>
            </a:avLst>
          </a:prstGeom>
          <a:solidFill>
            <a:schemeClr val="accent3">
              <a:lumMod val="40000"/>
              <a:lumOff val="60000"/>
            </a:schemeClr>
          </a:solidFill>
          <a:ln w="57150">
            <a:solidFill>
              <a:schemeClr val="accent3">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Arial" panose="020B0604020202020204" pitchFamily="34" charset="0"/>
                <a:cs typeface="Arial" panose="020B0604020202020204" pitchFamily="34" charset="0"/>
              </a:rPr>
              <a:t>Choisissez vos </a:t>
            </a:r>
            <a:r>
              <a:rPr lang="en-GB" sz="2000" b="1" dirty="0">
                <a:solidFill>
                  <a:schemeClr val="tx1"/>
                </a:solidFill>
                <a:latin typeface="Arial" panose="020B0604020202020204" pitchFamily="34" charset="0"/>
                <a:cs typeface="Arial" panose="020B0604020202020204" pitchFamily="34" charset="0"/>
              </a:rPr>
              <a:t>mots </a:t>
            </a:r>
            <a:r>
              <a:rPr lang="en-GB" sz="2000" dirty="0">
                <a:solidFill>
                  <a:schemeClr val="tx1"/>
                </a:solidFill>
                <a:latin typeface="Arial" panose="020B0604020202020204" pitchFamily="34" charset="0"/>
                <a:cs typeface="Arial" panose="020B0604020202020204" pitchFamily="34" charset="0"/>
              </a:rPr>
              <a:t>et votre </a:t>
            </a:r>
            <a:r>
              <a:rPr lang="en-GB" sz="2000" b="1" dirty="0">
                <a:solidFill>
                  <a:schemeClr val="tx1"/>
                </a:solidFill>
                <a:latin typeface="Arial" panose="020B0604020202020204" pitchFamily="34" charset="0"/>
                <a:cs typeface="Arial" panose="020B0604020202020204" pitchFamily="34" charset="0"/>
              </a:rPr>
              <a:t>façon de </a:t>
            </a:r>
            <a:r>
              <a:rPr lang="en-GB" sz="2000" dirty="0">
                <a:solidFill>
                  <a:schemeClr val="tx1"/>
                </a:solidFill>
                <a:latin typeface="Arial" panose="020B0604020202020204" pitchFamily="34" charset="0"/>
                <a:cs typeface="Arial" panose="020B0604020202020204" pitchFamily="34" charset="0"/>
              </a:rPr>
              <a:t>parler</a:t>
            </a:r>
          </a:p>
        </p:txBody>
      </p:sp>
    </p:spTree>
    <p:extLst>
      <p:ext uri="{BB962C8B-B14F-4D97-AF65-F5344CB8AC3E}">
        <p14:creationId xmlns:p14="http://schemas.microsoft.com/office/powerpoint/2010/main" val="2014856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E77D0-DD09-D873-71F5-CCE45D123A33}"/>
              </a:ext>
            </a:extLst>
          </p:cNvPr>
          <p:cNvSpPr>
            <a:spLocks noGrp="1"/>
          </p:cNvSpPr>
          <p:nvPr>
            <p:ph type="title"/>
          </p:nvPr>
        </p:nvSpPr>
        <p:spPr/>
        <p:txBody>
          <a:bodyPr/>
          <a:lstStyle/>
          <a:p>
            <a:r>
              <a:rPr lang="en-GB" dirty="0"/>
              <a:t>Aperçu des techniques de communication</a:t>
            </a:r>
            <a:endParaRPr lang="en-BE"/>
          </a:p>
        </p:txBody>
      </p:sp>
      <p:sp>
        <p:nvSpPr>
          <p:cNvPr id="7" name="TextBox 6">
            <a:extLst>
              <a:ext uri="{FF2B5EF4-FFF2-40B4-BE49-F238E27FC236}">
                <a16:creationId xmlns:a16="http://schemas.microsoft.com/office/drawing/2014/main" id="{E3A99ECA-9AD9-8823-D366-FEEE198B6647}"/>
              </a:ext>
            </a:extLst>
          </p:cNvPr>
          <p:cNvSpPr txBox="1"/>
          <p:nvPr/>
        </p:nvSpPr>
        <p:spPr>
          <a:xfrm>
            <a:off x="1226931" y="2960342"/>
            <a:ext cx="3029682" cy="2800767"/>
          </a:xfrm>
          <a:prstGeom prst="rect">
            <a:avLst/>
          </a:prstGeom>
          <a:noFill/>
        </p:spPr>
        <p:txBody>
          <a:bodyPr wrap="square" rtlCol="0">
            <a:spAutoFit/>
          </a:bodyPr>
          <a:lstStyle/>
          <a:p>
            <a:r>
              <a:rPr lang="en-GB" sz="2200" b="1" dirty="0">
                <a:latin typeface="Arial" panose="020B0604020202020204" pitchFamily="34" charset="0"/>
                <a:cs typeface="Arial" panose="020B0604020202020204" pitchFamily="34" charset="0"/>
              </a:rPr>
              <a:t>Techniques de communication non verbale</a:t>
            </a:r>
            <a:endParaRPr lang="en-BE" sz="2200" b="1" dirty="0">
              <a:latin typeface="Arial" panose="020B0604020202020204" pitchFamily="34" charset="0"/>
              <a:cs typeface="Arial" panose="020B0604020202020204" pitchFamily="34" charset="0"/>
            </a:endParaRPr>
          </a:p>
          <a:p>
            <a:endParaRPr lang="en-GB" sz="2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Les </a:t>
            </a:r>
            <a:r>
              <a:rPr lang="en-GB" sz="2200" dirty="0" err="1">
                <a:latin typeface="Arial" panose="020B0604020202020204" pitchFamily="34" charset="0"/>
                <a:cs typeface="Arial" panose="020B0604020202020204" pitchFamily="34" charset="0"/>
              </a:rPr>
              <a:t>yeux</a:t>
            </a:r>
            <a:endParaRPr lang="en-GB" sz="2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dirty="0" err="1">
                <a:latin typeface="Arial" panose="020B0604020202020204" pitchFamily="34" charset="0"/>
                <a:cs typeface="Arial" panose="020B0604020202020204" pitchFamily="34" charset="0"/>
              </a:rPr>
              <a:t>L’expression</a:t>
            </a:r>
            <a:r>
              <a:rPr lang="en-GB" sz="2200" dirty="0">
                <a:latin typeface="Arial" panose="020B0604020202020204" pitchFamily="34" charset="0"/>
                <a:cs typeface="Arial" panose="020B0604020202020204" pitchFamily="34" charset="0"/>
              </a:rPr>
              <a:t> faciale</a:t>
            </a: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Le langage du corps</a:t>
            </a: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Le contact physique</a:t>
            </a:r>
            <a:endParaRPr lang="en-BE" sz="22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A0BC392-839B-C50A-B4D1-ED443265FD31}"/>
              </a:ext>
            </a:extLst>
          </p:cNvPr>
          <p:cNvSpPr txBox="1"/>
          <p:nvPr/>
        </p:nvSpPr>
        <p:spPr>
          <a:xfrm>
            <a:off x="4676408" y="2954200"/>
            <a:ext cx="2340996" cy="3139321"/>
          </a:xfrm>
          <a:prstGeom prst="rect">
            <a:avLst/>
          </a:prstGeom>
          <a:noFill/>
        </p:spPr>
        <p:txBody>
          <a:bodyPr wrap="square" rtlCol="0">
            <a:spAutoFit/>
          </a:bodyPr>
          <a:lstStyle/>
          <a:p>
            <a:r>
              <a:rPr lang="en-GB" sz="2200" b="1" dirty="0">
                <a:latin typeface="Arial" panose="020B0604020202020204" pitchFamily="34" charset="0"/>
                <a:cs typeface="Arial" panose="020B0604020202020204" pitchFamily="34" charset="0"/>
              </a:rPr>
              <a:t>Techniques d'écoute active</a:t>
            </a:r>
            <a:endParaRPr lang="en-BE" sz="2200" b="1" dirty="0">
              <a:latin typeface="Arial" panose="020B0604020202020204" pitchFamily="34" charset="0"/>
              <a:cs typeface="Arial" panose="020B0604020202020204" pitchFamily="34" charset="0"/>
            </a:endParaRPr>
          </a:p>
          <a:p>
            <a:endParaRPr lang="en-GB" sz="2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Accuser réception</a:t>
            </a:r>
          </a:p>
          <a:p>
            <a:pPr marL="285750" indent="-285750">
              <a:buFont typeface="Arial" panose="020B0604020202020204" pitchFamily="34" charset="0"/>
              <a:buChar char="•"/>
            </a:pPr>
            <a:r>
              <a:rPr lang="en-GB" sz="2200" dirty="0" err="1">
                <a:latin typeface="Arial" panose="020B0604020202020204" pitchFamily="34" charset="0"/>
                <a:cs typeface="Arial" panose="020B0604020202020204" pitchFamily="34" charset="0"/>
              </a:rPr>
              <a:t>Miroir</a:t>
            </a:r>
            <a:endParaRPr lang="en-GB" sz="2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Clarification </a:t>
            </a:r>
          </a:p>
          <a:p>
            <a:pPr marL="285750" indent="-285750">
              <a:buFont typeface="Arial" panose="020B0604020202020204" pitchFamily="34" charset="0"/>
              <a:buChar char="•"/>
            </a:pPr>
            <a:r>
              <a:rPr lang="en-GB" sz="2200" dirty="0" err="1">
                <a:latin typeface="Arial" panose="020B0604020202020204" pitchFamily="34" charset="0"/>
                <a:cs typeface="Arial" panose="020B0604020202020204" pitchFamily="34" charset="0"/>
              </a:rPr>
              <a:t>Résumer</a:t>
            </a:r>
            <a:endParaRPr lang="en-GB" sz="2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BE" sz="22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1D4AEDB4-0ACF-6832-3B63-D3955710539F}"/>
              </a:ext>
            </a:extLst>
          </p:cNvPr>
          <p:cNvSpPr txBox="1"/>
          <p:nvPr/>
        </p:nvSpPr>
        <p:spPr>
          <a:xfrm>
            <a:off x="7844358" y="2960342"/>
            <a:ext cx="4026800" cy="3139321"/>
          </a:xfrm>
          <a:prstGeom prst="rect">
            <a:avLst/>
          </a:prstGeom>
          <a:noFill/>
        </p:spPr>
        <p:txBody>
          <a:bodyPr wrap="square" rtlCol="0">
            <a:spAutoFit/>
          </a:bodyPr>
          <a:lstStyle/>
          <a:p>
            <a:r>
              <a:rPr lang="en-GB" sz="2200" b="1" dirty="0">
                <a:latin typeface="Arial" panose="020B0604020202020204" pitchFamily="34" charset="0"/>
                <a:cs typeface="Arial" panose="020B0604020202020204" pitchFamily="34" charset="0"/>
              </a:rPr>
              <a:t>Techniques d'expression orale efficaces</a:t>
            </a:r>
            <a:endParaRPr lang="en-BE" sz="2200" b="1" dirty="0">
              <a:latin typeface="Arial" panose="020B0604020202020204" pitchFamily="34" charset="0"/>
              <a:cs typeface="Arial" panose="020B0604020202020204" pitchFamily="34" charset="0"/>
            </a:endParaRPr>
          </a:p>
          <a:p>
            <a:endParaRPr lang="en-GB" sz="2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Les mots que vous choisissez</a:t>
            </a:r>
          </a:p>
          <a:p>
            <a:pPr marL="285750" indent="-285750">
              <a:buFont typeface="Arial" panose="020B0604020202020204" pitchFamily="34" charset="0"/>
              <a:buChar char="•"/>
            </a:pPr>
            <a:r>
              <a:rPr lang="en-GB" sz="2200" dirty="0" err="1">
                <a:latin typeface="Arial" panose="020B0604020202020204" pitchFamily="34" charset="0"/>
                <a:cs typeface="Arial" panose="020B0604020202020204" pitchFamily="34" charset="0"/>
              </a:rPr>
              <a:t>Lesuestion</a:t>
            </a:r>
            <a:r>
              <a:rPr lang="en-GB" sz="2200" dirty="0">
                <a:latin typeface="Arial" panose="020B0604020202020204" pitchFamily="34" charset="0"/>
                <a:cs typeface="Arial" panose="020B0604020202020204" pitchFamily="34" charset="0"/>
              </a:rPr>
              <a:t> que vous posez</a:t>
            </a: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Votre façon de parler (ton, timing, rythme, volume)</a:t>
            </a:r>
          </a:p>
          <a:p>
            <a:pPr marL="285750" indent="-285750">
              <a:buFont typeface="Arial" panose="020B0604020202020204" pitchFamily="34" charset="0"/>
              <a:buChar char="•"/>
            </a:pPr>
            <a:endParaRPr lang="en-BE" sz="2200"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0AF1202-5859-7FEA-8973-67BAE13350BA}"/>
              </a:ext>
            </a:extLst>
          </p:cNvPr>
          <p:cNvGrpSpPr/>
          <p:nvPr/>
        </p:nvGrpSpPr>
        <p:grpSpPr>
          <a:xfrm>
            <a:off x="7850164" y="1365573"/>
            <a:ext cx="1789136" cy="1181055"/>
            <a:chOff x="1117849" y="1088408"/>
            <a:chExt cx="1615810" cy="1066638"/>
          </a:xfrm>
        </p:grpSpPr>
        <p:sp>
          <p:nvSpPr>
            <p:cNvPr id="11" name="Oval 10">
              <a:extLst>
                <a:ext uri="{FF2B5EF4-FFF2-40B4-BE49-F238E27FC236}">
                  <a16:creationId xmlns:a16="http://schemas.microsoft.com/office/drawing/2014/main" id="{3DE881F5-2F7F-C657-34CF-E6002EC1BE3A}"/>
                </a:ext>
              </a:extLst>
            </p:cNvPr>
            <p:cNvSpPr/>
            <p:nvPr/>
          </p:nvSpPr>
          <p:spPr>
            <a:xfrm>
              <a:off x="1117849" y="1247976"/>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2" name="Isosceles Triangle 11">
              <a:extLst>
                <a:ext uri="{FF2B5EF4-FFF2-40B4-BE49-F238E27FC236}">
                  <a16:creationId xmlns:a16="http://schemas.microsoft.com/office/drawing/2014/main" id="{5BF5BD44-23DD-33AE-9AE6-E051A336A209}"/>
                </a:ext>
              </a:extLst>
            </p:cNvPr>
            <p:cNvSpPr/>
            <p:nvPr/>
          </p:nvSpPr>
          <p:spPr>
            <a:xfrm rot="16920400">
              <a:off x="1744786" y="1658267"/>
              <a:ext cx="276225" cy="4022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 name="Arc 12">
              <a:extLst>
                <a:ext uri="{FF2B5EF4-FFF2-40B4-BE49-F238E27FC236}">
                  <a16:creationId xmlns:a16="http://schemas.microsoft.com/office/drawing/2014/main" id="{F5F811B2-C452-F20D-E9F0-5B119D52F9E6}"/>
                </a:ext>
              </a:extLst>
            </p:cNvPr>
            <p:cNvSpPr/>
            <p:nvPr/>
          </p:nvSpPr>
          <p:spPr>
            <a:xfrm>
              <a:off x="1752136" y="1088408"/>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4" name="Arc 13">
              <a:extLst>
                <a:ext uri="{FF2B5EF4-FFF2-40B4-BE49-F238E27FC236}">
                  <a16:creationId xmlns:a16="http://schemas.microsoft.com/office/drawing/2014/main" id="{900E439E-C32F-72D4-1373-77FFCCAAD149}"/>
                </a:ext>
              </a:extLst>
            </p:cNvPr>
            <p:cNvSpPr/>
            <p:nvPr/>
          </p:nvSpPr>
          <p:spPr>
            <a:xfrm>
              <a:off x="1922891" y="1344278"/>
              <a:ext cx="810768" cy="810768"/>
            </a:xfrm>
            <a:prstGeom prst="arc">
              <a:avLst>
                <a:gd name="adj1" fmla="val 3433714"/>
                <a:gd name="adj2" fmla="val 8630925"/>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15" name="Group 14">
            <a:extLst>
              <a:ext uri="{FF2B5EF4-FFF2-40B4-BE49-F238E27FC236}">
                <a16:creationId xmlns:a16="http://schemas.microsoft.com/office/drawing/2014/main" id="{377FEA4C-F85E-DC39-A9CE-28AEDA420154}"/>
              </a:ext>
            </a:extLst>
          </p:cNvPr>
          <p:cNvGrpSpPr/>
          <p:nvPr/>
        </p:nvGrpSpPr>
        <p:grpSpPr>
          <a:xfrm>
            <a:off x="3713006" y="1398248"/>
            <a:ext cx="1998474" cy="1153330"/>
            <a:chOff x="461917" y="4156886"/>
            <a:chExt cx="1837692" cy="1060542"/>
          </a:xfrm>
          <a:solidFill>
            <a:schemeClr val="accent3">
              <a:lumMod val="75000"/>
            </a:schemeClr>
          </a:solidFill>
        </p:grpSpPr>
        <p:sp>
          <p:nvSpPr>
            <p:cNvPr id="16" name="Oval 15">
              <a:extLst>
                <a:ext uri="{FF2B5EF4-FFF2-40B4-BE49-F238E27FC236}">
                  <a16:creationId xmlns:a16="http://schemas.microsoft.com/office/drawing/2014/main" id="{AC2FAB56-2290-760F-9290-4EA436599805}"/>
                </a:ext>
              </a:extLst>
            </p:cNvPr>
            <p:cNvSpPr/>
            <p:nvPr/>
          </p:nvSpPr>
          <p:spPr>
            <a:xfrm>
              <a:off x="1367458" y="4339072"/>
              <a:ext cx="868969" cy="868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 name="Oval 16">
              <a:extLst>
                <a:ext uri="{FF2B5EF4-FFF2-40B4-BE49-F238E27FC236}">
                  <a16:creationId xmlns:a16="http://schemas.microsoft.com/office/drawing/2014/main" id="{A26E8C47-F0B5-F00E-C833-2541B688E6F6}"/>
                </a:ext>
              </a:extLst>
            </p:cNvPr>
            <p:cNvSpPr/>
            <p:nvPr/>
          </p:nvSpPr>
          <p:spPr>
            <a:xfrm>
              <a:off x="1304276" y="4716406"/>
              <a:ext cx="143093" cy="191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989A8919-1006-AD18-74A6-5CD2FDEC5C31}"/>
                </a:ext>
              </a:extLst>
            </p:cNvPr>
            <p:cNvSpPr/>
            <p:nvPr/>
          </p:nvSpPr>
          <p:spPr>
            <a:xfrm>
              <a:off x="2156516" y="4716406"/>
              <a:ext cx="143093" cy="191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9" name="Arc 18">
              <a:extLst>
                <a:ext uri="{FF2B5EF4-FFF2-40B4-BE49-F238E27FC236}">
                  <a16:creationId xmlns:a16="http://schemas.microsoft.com/office/drawing/2014/main" id="{EED76CCF-1CB5-0E8A-5D66-9ED09FA0C8A4}"/>
                </a:ext>
              </a:extLst>
            </p:cNvPr>
            <p:cNvSpPr/>
            <p:nvPr/>
          </p:nvSpPr>
          <p:spPr>
            <a:xfrm>
              <a:off x="525099" y="4156886"/>
              <a:ext cx="810768" cy="810768"/>
            </a:xfrm>
            <a:prstGeom prst="arc">
              <a:avLst>
                <a:gd name="adj1" fmla="val 2568393"/>
                <a:gd name="adj2" fmla="val 6686864"/>
              </a:avLst>
            </a:prstGeom>
            <a:noFill/>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0" name="Arc 19">
              <a:extLst>
                <a:ext uri="{FF2B5EF4-FFF2-40B4-BE49-F238E27FC236}">
                  <a16:creationId xmlns:a16="http://schemas.microsoft.com/office/drawing/2014/main" id="{4C1A5D28-A34F-2925-693D-D22353E79A18}"/>
                </a:ext>
              </a:extLst>
            </p:cNvPr>
            <p:cNvSpPr/>
            <p:nvPr/>
          </p:nvSpPr>
          <p:spPr>
            <a:xfrm>
              <a:off x="461917" y="4406660"/>
              <a:ext cx="810768" cy="810768"/>
            </a:xfrm>
            <a:prstGeom prst="arc">
              <a:avLst>
                <a:gd name="adj1" fmla="val 909026"/>
                <a:gd name="adj2" fmla="val 4616107"/>
              </a:avLst>
            </a:prstGeom>
            <a:noFill/>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21" name="Group 20">
            <a:extLst>
              <a:ext uri="{FF2B5EF4-FFF2-40B4-BE49-F238E27FC236}">
                <a16:creationId xmlns:a16="http://schemas.microsoft.com/office/drawing/2014/main" id="{03DA0AF0-019A-9535-4287-0DBE9C057CC3}"/>
              </a:ext>
            </a:extLst>
          </p:cNvPr>
          <p:cNvGrpSpPr/>
          <p:nvPr/>
        </p:nvGrpSpPr>
        <p:grpSpPr>
          <a:xfrm>
            <a:off x="1312641" y="1590430"/>
            <a:ext cx="1005482" cy="961148"/>
            <a:chOff x="4298290" y="1721054"/>
            <a:chExt cx="2660325" cy="2713796"/>
          </a:xfrm>
        </p:grpSpPr>
        <p:sp>
          <p:nvSpPr>
            <p:cNvPr id="22" name="Oval 21">
              <a:extLst>
                <a:ext uri="{FF2B5EF4-FFF2-40B4-BE49-F238E27FC236}">
                  <a16:creationId xmlns:a16="http://schemas.microsoft.com/office/drawing/2014/main" id="{1A93C2D4-1C65-34D9-2DD7-C0736DE733C6}"/>
                </a:ext>
              </a:extLst>
            </p:cNvPr>
            <p:cNvSpPr/>
            <p:nvPr/>
          </p:nvSpPr>
          <p:spPr>
            <a:xfrm>
              <a:off x="4298290" y="1721054"/>
              <a:ext cx="2660325" cy="271379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3" name="Oval 22">
              <a:extLst>
                <a:ext uri="{FF2B5EF4-FFF2-40B4-BE49-F238E27FC236}">
                  <a16:creationId xmlns:a16="http://schemas.microsoft.com/office/drawing/2014/main" id="{3860B084-E6E6-3759-AB36-C8FE94CB6741}"/>
                </a:ext>
              </a:extLst>
            </p:cNvPr>
            <p:cNvSpPr/>
            <p:nvPr/>
          </p:nvSpPr>
          <p:spPr>
            <a:xfrm>
              <a:off x="5901426"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4" name="Flowchart: Terminator 23">
              <a:extLst>
                <a:ext uri="{FF2B5EF4-FFF2-40B4-BE49-F238E27FC236}">
                  <a16:creationId xmlns:a16="http://schemas.microsoft.com/office/drawing/2014/main" id="{44588534-5341-9AEF-0512-0BD3412AEEF1}"/>
                </a:ext>
              </a:extLst>
            </p:cNvPr>
            <p:cNvSpPr/>
            <p:nvPr/>
          </p:nvSpPr>
          <p:spPr>
            <a:xfrm rot="20444634">
              <a:off x="4691435" y="2919365"/>
              <a:ext cx="657226" cy="17433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5" name="Flowchart: Terminator 24">
              <a:extLst>
                <a:ext uri="{FF2B5EF4-FFF2-40B4-BE49-F238E27FC236}">
                  <a16:creationId xmlns:a16="http://schemas.microsoft.com/office/drawing/2014/main" id="{9CD0B255-2837-D406-24AC-B9044F36E764}"/>
                </a:ext>
              </a:extLst>
            </p:cNvPr>
            <p:cNvSpPr/>
            <p:nvPr/>
          </p:nvSpPr>
          <p:spPr>
            <a:xfrm rot="1164778">
              <a:off x="5876801" y="2919910"/>
              <a:ext cx="657226" cy="182221"/>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6" name="Oval 25">
              <a:extLst>
                <a:ext uri="{FF2B5EF4-FFF2-40B4-BE49-F238E27FC236}">
                  <a16:creationId xmlns:a16="http://schemas.microsoft.com/office/drawing/2014/main" id="{29ACA813-BC25-A31E-DF30-6CB4233E1393}"/>
                </a:ext>
              </a:extLst>
            </p:cNvPr>
            <p:cNvSpPr/>
            <p:nvPr/>
          </p:nvSpPr>
          <p:spPr>
            <a:xfrm>
              <a:off x="5043683"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269213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401F-3D37-49FB-A426-4EBE8127118E}"/>
              </a:ext>
            </a:extLst>
          </p:cNvPr>
          <p:cNvSpPr>
            <a:spLocks noGrp="1"/>
          </p:cNvSpPr>
          <p:nvPr>
            <p:ph type="title"/>
          </p:nvPr>
        </p:nvSpPr>
        <p:spPr/>
        <p:txBody>
          <a:bodyPr>
            <a:normAutofit/>
          </a:bodyPr>
          <a:lstStyle/>
          <a:p>
            <a:r>
              <a:rPr lang="en-CA" dirty="0"/>
              <a:t>Principaux points d'apprentissage</a:t>
            </a:r>
          </a:p>
        </p:txBody>
      </p:sp>
      <p:sp>
        <p:nvSpPr>
          <p:cNvPr id="34" name="5-Point Star 5">
            <a:extLst>
              <a:ext uri="{FF2B5EF4-FFF2-40B4-BE49-F238E27FC236}">
                <a16:creationId xmlns:a16="http://schemas.microsoft.com/office/drawing/2014/main" id="{ECAC8C23-BF90-4E64-B2A2-0921CEE866DC}"/>
              </a:ext>
            </a:extLst>
          </p:cNvPr>
          <p:cNvSpPr/>
          <p:nvPr/>
        </p:nvSpPr>
        <p:spPr>
          <a:xfrm>
            <a:off x="5715362" y="2013056"/>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9" name="5-Point Star 5">
            <a:extLst>
              <a:ext uri="{FF2B5EF4-FFF2-40B4-BE49-F238E27FC236}">
                <a16:creationId xmlns:a16="http://schemas.microsoft.com/office/drawing/2014/main" id="{DEADE553-2EB4-4235-BCFF-BA221D688189}"/>
              </a:ext>
            </a:extLst>
          </p:cNvPr>
          <p:cNvSpPr/>
          <p:nvPr/>
        </p:nvSpPr>
        <p:spPr>
          <a:xfrm>
            <a:off x="2191370" y="2013056"/>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D389C9F2-2D32-4D49-B1B9-32CE7771B7F6}"/>
              </a:ext>
            </a:extLst>
          </p:cNvPr>
          <p:cNvSpPr txBox="1"/>
          <p:nvPr/>
        </p:nvSpPr>
        <p:spPr>
          <a:xfrm>
            <a:off x="739312" y="3501760"/>
            <a:ext cx="3254408" cy="1938992"/>
          </a:xfrm>
          <a:prstGeom prst="rect">
            <a:avLst/>
          </a:prstGeom>
          <a:noFill/>
        </p:spPr>
        <p:txBody>
          <a:bodyPr wrap="square">
            <a:spAutoFit/>
          </a:bodyPr>
          <a:lstStyle/>
          <a:p>
            <a:pPr algn="ctr"/>
            <a:r>
              <a:rPr lang="en-US" sz="2000" dirty="0">
                <a:latin typeface="Arial" panose="020B0604020202020204" pitchFamily="34" charset="0"/>
                <a:ea typeface="Calibri" panose="020F0502020204030204" pitchFamily="34" charset="0"/>
                <a:cs typeface="Arial" panose="020B0604020202020204" pitchFamily="34" charset="0"/>
              </a:rPr>
              <a:t>Les </a:t>
            </a:r>
            <a:r>
              <a:rPr lang="en-US" sz="2000" dirty="0" err="1">
                <a:latin typeface="Arial" panose="020B0604020202020204" pitchFamily="34" charset="0"/>
                <a:ea typeface="Calibri" panose="020F0502020204030204" pitchFamily="34" charset="0"/>
                <a:cs typeface="Arial" panose="020B0604020202020204" pitchFamily="34" charset="0"/>
              </a:rPr>
              <a:t>gestionnaires</a:t>
            </a:r>
            <a:r>
              <a:rPr lang="en-US" sz="2000" dirty="0">
                <a:latin typeface="Arial" panose="020B0604020202020204" pitchFamily="34" charset="0"/>
                <a:ea typeface="Calibri" panose="020F0502020204030204" pitchFamily="34" charset="0"/>
                <a:cs typeface="Arial" panose="020B0604020202020204" pitchFamily="34" charset="0"/>
              </a:rPr>
              <a:t> de </a:t>
            </a:r>
            <a:r>
              <a:rPr lang="en-US" sz="2000" dirty="0" err="1">
                <a:latin typeface="Arial" panose="020B0604020202020204" pitchFamily="34" charset="0"/>
                <a:ea typeface="Calibri" panose="020F0502020204030204" pitchFamily="34" charset="0"/>
                <a:cs typeface="Arial" panose="020B0604020202020204" pitchFamily="34" charset="0"/>
              </a:rPr>
              <a:t>cas</a:t>
            </a:r>
            <a:r>
              <a:rPr lang="en-US" sz="2000" dirty="0">
                <a:latin typeface="Arial" panose="020B0604020202020204" pitchFamily="34" charset="0"/>
                <a:ea typeface="Calibri" panose="020F0502020204030204" pitchFamily="34" charset="0"/>
                <a:cs typeface="Arial" panose="020B0604020202020204" pitchFamily="34" charset="0"/>
              </a:rPr>
              <a:t> peuvent utiliser des techniques de communication non verbale pour instaurer la confiance.</a:t>
            </a:r>
            <a:endParaRPr lang="en-US" sz="2000" dirty="0">
              <a:latin typeface="Arial" panose="020B0604020202020204" pitchFamily="34" charset="0"/>
              <a:cs typeface="Arial" panose="020B0604020202020204" pitchFamily="34" charset="0"/>
            </a:endParaRPr>
          </a:p>
        </p:txBody>
      </p:sp>
      <p:sp>
        <p:nvSpPr>
          <p:cNvPr id="3" name="5-Point Star 5">
            <a:extLst>
              <a:ext uri="{FF2B5EF4-FFF2-40B4-BE49-F238E27FC236}">
                <a16:creationId xmlns:a16="http://schemas.microsoft.com/office/drawing/2014/main" id="{0233C896-6C60-C4E8-A589-8E46DE35B959}"/>
              </a:ext>
            </a:extLst>
          </p:cNvPr>
          <p:cNvSpPr/>
          <p:nvPr/>
        </p:nvSpPr>
        <p:spPr>
          <a:xfrm>
            <a:off x="9239354" y="2013056"/>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3132AEB9-0B69-AB66-B9DE-5F826D919010}"/>
              </a:ext>
            </a:extLst>
          </p:cNvPr>
          <p:cNvSpPr txBox="1"/>
          <p:nvPr/>
        </p:nvSpPr>
        <p:spPr>
          <a:xfrm>
            <a:off x="4613938" y="3501760"/>
            <a:ext cx="3254408" cy="2246769"/>
          </a:xfrm>
          <a:prstGeom prst="rect">
            <a:avLst/>
          </a:prstGeom>
          <a:noFill/>
        </p:spPr>
        <p:txBody>
          <a:bodyPr wrap="square">
            <a:spAutoFit/>
          </a:bodyPr>
          <a:lstStyle/>
          <a:p>
            <a:pPr algn="ctr"/>
            <a:r>
              <a:rPr lang="en-US" sz="2000" dirty="0">
                <a:latin typeface="Arial" panose="020B0604020202020204" pitchFamily="34" charset="0"/>
                <a:ea typeface="Calibri" panose="020F0502020204030204" pitchFamily="34" charset="0"/>
                <a:cs typeface="Arial" panose="020B0604020202020204" pitchFamily="34" charset="0"/>
              </a:rPr>
              <a:t>Les </a:t>
            </a:r>
            <a:r>
              <a:rPr lang="en-US" sz="2000" dirty="0" err="1">
                <a:latin typeface="Arial" panose="020B0604020202020204" pitchFamily="34" charset="0"/>
                <a:ea typeface="Calibri" panose="020F0502020204030204" pitchFamily="34" charset="0"/>
                <a:cs typeface="Arial" panose="020B0604020202020204" pitchFamily="34" charset="0"/>
              </a:rPr>
              <a:t>gestionnaires</a:t>
            </a:r>
            <a:r>
              <a:rPr lang="en-US" sz="2000" dirty="0">
                <a:latin typeface="Arial" panose="020B0604020202020204" pitchFamily="34" charset="0"/>
                <a:ea typeface="Calibri" panose="020F0502020204030204" pitchFamily="34" charset="0"/>
                <a:cs typeface="Arial" panose="020B0604020202020204" pitchFamily="34" charset="0"/>
              </a:rPr>
              <a:t> de </a:t>
            </a:r>
            <a:r>
              <a:rPr lang="en-US" sz="2000" dirty="0" err="1">
                <a:latin typeface="Arial" panose="020B0604020202020204" pitchFamily="34" charset="0"/>
                <a:ea typeface="Calibri" panose="020F0502020204030204" pitchFamily="34" charset="0"/>
                <a:cs typeface="Arial" panose="020B0604020202020204" pitchFamily="34" charset="0"/>
              </a:rPr>
              <a:t>cas</a:t>
            </a:r>
            <a:r>
              <a:rPr lang="en-US" sz="2000" dirty="0">
                <a:latin typeface="Arial" panose="020B0604020202020204" pitchFamily="34" charset="0"/>
                <a:ea typeface="Calibri" panose="020F0502020204030204" pitchFamily="34" charset="0"/>
                <a:cs typeface="Arial" panose="020B0604020202020204" pitchFamily="34" charset="0"/>
              </a:rPr>
              <a:t> peuvent utiliser différentes techniques d'écoute active, telles que la reconnaissance, le miroir, la clarification et le résumé.</a:t>
            </a:r>
            <a:endParaRPr lang="en-US" sz="20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C14FE139-F5AA-0CF7-8A95-E1664A949894}"/>
              </a:ext>
            </a:extLst>
          </p:cNvPr>
          <p:cNvSpPr txBox="1"/>
          <p:nvPr/>
        </p:nvSpPr>
        <p:spPr>
          <a:xfrm>
            <a:off x="8580971" y="3501760"/>
            <a:ext cx="2368325" cy="1631216"/>
          </a:xfrm>
          <a:prstGeom prst="rect">
            <a:avLst/>
          </a:prstGeom>
          <a:noFill/>
        </p:spPr>
        <p:txBody>
          <a:bodyPr wrap="square">
            <a:spAutoFit/>
          </a:bodyPr>
          <a:lstStyle/>
          <a:p>
            <a:pPr algn="ctr"/>
            <a:r>
              <a:rPr lang="en-US" sz="2000" dirty="0" err="1">
                <a:latin typeface="Arial" panose="020B0604020202020204" pitchFamily="34" charset="0"/>
                <a:ea typeface="Calibri" panose="020F0502020204030204" pitchFamily="34" charset="0"/>
                <a:cs typeface="Arial" panose="020B0604020202020204" pitchFamily="34" charset="0"/>
              </a:rPr>
              <a:t>L'gestionnaire</a:t>
            </a:r>
            <a:r>
              <a:rPr lang="en-US" sz="2000" dirty="0">
                <a:latin typeface="Arial" panose="020B0604020202020204" pitchFamily="34" charset="0"/>
                <a:ea typeface="Calibri" panose="020F0502020204030204" pitchFamily="34" charset="0"/>
                <a:cs typeface="Arial" panose="020B0604020202020204" pitchFamily="34" charset="0"/>
              </a:rPr>
              <a:t> de </a:t>
            </a:r>
            <a:r>
              <a:rPr lang="en-US" sz="2000" dirty="0" err="1">
                <a:latin typeface="Arial" panose="020B0604020202020204" pitchFamily="34" charset="0"/>
                <a:ea typeface="Calibri" panose="020F0502020204030204" pitchFamily="34" charset="0"/>
                <a:cs typeface="Arial" panose="020B0604020202020204" pitchFamily="34" charset="0"/>
              </a:rPr>
              <a:t>cas</a:t>
            </a:r>
            <a:r>
              <a:rPr lang="en-US" sz="2000" dirty="0">
                <a:latin typeface="Arial" panose="020B0604020202020204" pitchFamily="34" charset="0"/>
                <a:ea typeface="Calibri" panose="020F0502020204030204" pitchFamily="34" charset="0"/>
                <a:cs typeface="Arial" panose="020B0604020202020204" pitchFamily="34" charset="0"/>
              </a:rPr>
              <a:t> doit choisir ses mots et ses questions avec soin.</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78723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53D39F4B-7E56-4EA9-FAE5-FD0ACDAAADCB}"/>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4</a:t>
            </a:r>
          </a:p>
          <a:p>
            <a:br>
              <a:rPr lang="en-CA" b="1" dirty="0">
                <a:solidFill>
                  <a:schemeClr val="bg1"/>
                </a:solidFill>
                <a:latin typeface="Garamond"/>
              </a:rPr>
            </a:br>
            <a:r>
              <a:rPr lang="en-US" sz="5400" b="1" dirty="0">
                <a:solidFill>
                  <a:schemeClr val="bg1"/>
                </a:solidFill>
                <a:latin typeface="Garamond"/>
              </a:rPr>
              <a:t>Comment puis-je adapter la communication à chaque enfant ?</a:t>
            </a:r>
          </a:p>
        </p:txBody>
      </p:sp>
    </p:spTree>
    <p:extLst>
      <p:ext uri="{BB962C8B-B14F-4D97-AF65-F5344CB8AC3E}">
        <p14:creationId xmlns:p14="http://schemas.microsoft.com/office/powerpoint/2010/main" val="3382837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0F496-C071-FCC0-C4E6-86294A5AFC15}"/>
              </a:ext>
            </a:extLst>
          </p:cNvPr>
          <p:cNvSpPr>
            <a:spLocks noGrp="1"/>
          </p:cNvSpPr>
          <p:nvPr>
            <p:ph type="title"/>
          </p:nvPr>
        </p:nvSpPr>
        <p:spPr>
          <a:xfrm>
            <a:off x="322978" y="120516"/>
            <a:ext cx="10515600" cy="868968"/>
          </a:xfrm>
        </p:spPr>
        <p:txBody>
          <a:bodyPr>
            <a:normAutofit fontScale="90000"/>
          </a:bodyPr>
          <a:lstStyle/>
          <a:p>
            <a:pPr algn="l"/>
            <a:r>
              <a:rPr lang="en-GB" dirty="0"/>
              <a:t>Perspectives sur la participation et la communication des enfants</a:t>
            </a:r>
            <a:endParaRPr lang="en-BE" dirty="0"/>
          </a:p>
        </p:txBody>
      </p:sp>
      <p:grpSp>
        <p:nvGrpSpPr>
          <p:cNvPr id="3" name="Group 2">
            <a:extLst>
              <a:ext uri="{FF2B5EF4-FFF2-40B4-BE49-F238E27FC236}">
                <a16:creationId xmlns:a16="http://schemas.microsoft.com/office/drawing/2014/main" id="{313AF000-08DC-6CD6-EAAF-BD0E78268922}"/>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2FC71251-F8DB-8167-BAD6-FB25E2BA823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71C51850-4BDF-7152-036A-70EAD8488971}"/>
                </a:ext>
              </a:extLst>
            </p:cNvPr>
            <p:cNvGrpSpPr/>
            <p:nvPr/>
          </p:nvGrpSpPr>
          <p:grpSpPr>
            <a:xfrm>
              <a:off x="10741851" y="707024"/>
              <a:ext cx="562136" cy="634675"/>
              <a:chOff x="760175" y="830141"/>
              <a:chExt cx="867619" cy="979580"/>
            </a:xfrm>
          </p:grpSpPr>
          <p:sp>
            <p:nvSpPr>
              <p:cNvPr id="6" name="Rectangle 5">
                <a:extLst>
                  <a:ext uri="{FF2B5EF4-FFF2-40B4-BE49-F238E27FC236}">
                    <a16:creationId xmlns:a16="http://schemas.microsoft.com/office/drawing/2014/main" id="{A6AFB2DD-B6B7-9260-A1A4-D7DE4F56E370}"/>
                  </a:ext>
                </a:extLst>
              </p:cNvPr>
              <p:cNvSpPr/>
              <p:nvPr/>
            </p:nvSpPr>
            <p:spPr>
              <a:xfrm>
                <a:off x="864636" y="830141"/>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Arial" panose="020B0604020202020204" pitchFamily="34" charset="0"/>
                    <a:cs typeface="Arial" panose="020B0604020202020204" pitchFamily="34" charset="0"/>
                  </a:rPr>
                  <a:t>50-51</a:t>
                </a:r>
              </a:p>
            </p:txBody>
          </p:sp>
          <p:sp>
            <p:nvSpPr>
              <p:cNvPr id="24" name="Rectangle 23">
                <a:extLst>
                  <a:ext uri="{FF2B5EF4-FFF2-40B4-BE49-F238E27FC236}">
                    <a16:creationId xmlns:a16="http://schemas.microsoft.com/office/drawing/2014/main" id="{5AE89C8F-D8B0-8585-39FE-977D8C14C6E9}"/>
                  </a:ext>
                </a:extLst>
              </p:cNvPr>
              <p:cNvSpPr/>
              <p:nvPr/>
            </p:nvSpPr>
            <p:spPr>
              <a:xfrm>
                <a:off x="760175" y="830143"/>
                <a:ext cx="149292" cy="97957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27" name="Speech Bubble: Rectangle with Corners Rounded 26">
            <a:extLst>
              <a:ext uri="{FF2B5EF4-FFF2-40B4-BE49-F238E27FC236}">
                <a16:creationId xmlns:a16="http://schemas.microsoft.com/office/drawing/2014/main" id="{B2D5A0DF-F42F-F5A0-76CC-290BA630FB08}"/>
              </a:ext>
            </a:extLst>
          </p:cNvPr>
          <p:cNvSpPr/>
          <p:nvPr/>
        </p:nvSpPr>
        <p:spPr>
          <a:xfrm>
            <a:off x="1038003" y="1917426"/>
            <a:ext cx="3120572" cy="2750725"/>
          </a:xfrm>
          <a:prstGeom prst="wedgeRoundRectCallout">
            <a:avLst>
              <a:gd name="adj1" fmla="val -8275"/>
              <a:gd name="adj2" fmla="val 6144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pPr>
            <a:r>
              <a:rPr lang="en-US" sz="2200" dirty="0">
                <a:solidFill>
                  <a:srgbClr val="000000"/>
                </a:solidFill>
                <a:effectLst/>
                <a:latin typeface="Arial" panose="020B0604020202020204" pitchFamily="34" charset="0"/>
                <a:ea typeface="Helvetica Neue"/>
                <a:cs typeface="Arial" panose="020B0604020202020204" pitchFamily="34" charset="0"/>
              </a:rPr>
              <a:t>Qu'est-ce qui est considéré comme une manière appropriée de saluer, de parler, d'écouter les enfants ?</a:t>
            </a:r>
          </a:p>
        </p:txBody>
      </p:sp>
      <p:sp>
        <p:nvSpPr>
          <p:cNvPr id="28" name="Speech Bubble: Rectangle with Corners Rounded 27">
            <a:extLst>
              <a:ext uri="{FF2B5EF4-FFF2-40B4-BE49-F238E27FC236}">
                <a16:creationId xmlns:a16="http://schemas.microsoft.com/office/drawing/2014/main" id="{A06C331E-CE6D-B8A1-E371-F704C04E01BF}"/>
              </a:ext>
            </a:extLst>
          </p:cNvPr>
          <p:cNvSpPr/>
          <p:nvPr/>
        </p:nvSpPr>
        <p:spPr>
          <a:xfrm>
            <a:off x="4630123" y="1917426"/>
            <a:ext cx="3316732" cy="2750725"/>
          </a:xfrm>
          <a:prstGeom prst="wedgeRoundRectCallout">
            <a:avLst>
              <a:gd name="adj1" fmla="val 9400"/>
              <a:gd name="adj2" fmla="val 61972"/>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pPr>
            <a:r>
              <a:rPr lang="en-US" sz="2200" dirty="0">
                <a:solidFill>
                  <a:srgbClr val="000000"/>
                </a:solidFill>
                <a:effectLst/>
                <a:latin typeface="Arial" panose="020B0604020202020204" pitchFamily="34" charset="0"/>
                <a:ea typeface="Helvetica Neue"/>
                <a:cs typeface="Arial" panose="020B0604020202020204" pitchFamily="34" charset="0"/>
              </a:rPr>
              <a:t>Existe-t-il des différences dans la façon dont les adultes communiquent avec les enfants, par exemple en fonction de l'âge ou du sexe ?</a:t>
            </a:r>
          </a:p>
        </p:txBody>
      </p:sp>
      <p:sp>
        <p:nvSpPr>
          <p:cNvPr id="29" name="Speech Bubble: Rectangle with Corners Rounded 28">
            <a:extLst>
              <a:ext uri="{FF2B5EF4-FFF2-40B4-BE49-F238E27FC236}">
                <a16:creationId xmlns:a16="http://schemas.microsoft.com/office/drawing/2014/main" id="{A9FBB8ED-908F-3040-F796-824B07CC620D}"/>
              </a:ext>
            </a:extLst>
          </p:cNvPr>
          <p:cNvSpPr/>
          <p:nvPr/>
        </p:nvSpPr>
        <p:spPr>
          <a:xfrm>
            <a:off x="8222243" y="1917426"/>
            <a:ext cx="3120572" cy="2750725"/>
          </a:xfrm>
          <a:prstGeom prst="wedgeRoundRectCallout">
            <a:avLst>
              <a:gd name="adj1" fmla="val 42423"/>
              <a:gd name="adj2" fmla="val 6302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pPr>
            <a:r>
              <a:rPr lang="en-US" sz="2200" dirty="0">
                <a:solidFill>
                  <a:srgbClr val="000000"/>
                </a:solidFill>
                <a:effectLst/>
                <a:latin typeface="Arial" panose="020B0604020202020204" pitchFamily="34" charset="0"/>
                <a:ea typeface="Helvetica Neue"/>
                <a:cs typeface="Arial" panose="020B0604020202020204" pitchFamily="34" charset="0"/>
              </a:rPr>
              <a:t>Les enfants sont-ils encouragés à exprimer leurs idées, leurs points de vue et leurs opinions ?</a:t>
            </a:r>
          </a:p>
        </p:txBody>
      </p:sp>
      <p:grpSp>
        <p:nvGrpSpPr>
          <p:cNvPr id="30" name="Group 29">
            <a:extLst>
              <a:ext uri="{FF2B5EF4-FFF2-40B4-BE49-F238E27FC236}">
                <a16:creationId xmlns:a16="http://schemas.microsoft.com/office/drawing/2014/main" id="{E76D09ED-3C1E-C77F-43F3-54F6FE59C2A4}"/>
              </a:ext>
            </a:extLst>
          </p:cNvPr>
          <p:cNvGrpSpPr/>
          <p:nvPr/>
        </p:nvGrpSpPr>
        <p:grpSpPr>
          <a:xfrm>
            <a:off x="7016916" y="4332700"/>
            <a:ext cx="4308499" cy="1975956"/>
            <a:chOff x="4101417" y="4550496"/>
            <a:chExt cx="4284315" cy="1964865"/>
          </a:xfrm>
          <a:solidFill>
            <a:schemeClr val="accent3">
              <a:lumMod val="75000"/>
            </a:schemeClr>
          </a:solidFill>
        </p:grpSpPr>
        <p:grpSp>
          <p:nvGrpSpPr>
            <p:cNvPr id="31" name="Group 30">
              <a:extLst>
                <a:ext uri="{FF2B5EF4-FFF2-40B4-BE49-F238E27FC236}">
                  <a16:creationId xmlns:a16="http://schemas.microsoft.com/office/drawing/2014/main" id="{48355D54-CBBB-9355-162F-DA79B86BE35D}"/>
                </a:ext>
              </a:extLst>
            </p:cNvPr>
            <p:cNvGrpSpPr/>
            <p:nvPr/>
          </p:nvGrpSpPr>
          <p:grpSpPr>
            <a:xfrm>
              <a:off x="5026136" y="4550496"/>
              <a:ext cx="2351206" cy="1964865"/>
              <a:chOff x="6753502" y="4766094"/>
              <a:chExt cx="1164705" cy="1044047"/>
            </a:xfrm>
            <a:grpFill/>
          </p:grpSpPr>
          <p:grpSp>
            <p:nvGrpSpPr>
              <p:cNvPr id="47" name="Group 46">
                <a:extLst>
                  <a:ext uri="{FF2B5EF4-FFF2-40B4-BE49-F238E27FC236}">
                    <a16:creationId xmlns:a16="http://schemas.microsoft.com/office/drawing/2014/main" id="{8BB841CA-99B1-B46A-E6E5-56380FF47C40}"/>
                  </a:ext>
                </a:extLst>
              </p:cNvPr>
              <p:cNvGrpSpPr/>
              <p:nvPr/>
            </p:nvGrpSpPr>
            <p:grpSpPr>
              <a:xfrm>
                <a:off x="6753502" y="5024349"/>
                <a:ext cx="500332" cy="459236"/>
                <a:chOff x="6376458" y="4851543"/>
                <a:chExt cx="774687" cy="711057"/>
              </a:xfrm>
              <a:grpFill/>
            </p:grpSpPr>
            <p:sp>
              <p:nvSpPr>
                <p:cNvPr id="54" name="Trapezoid 53">
                  <a:extLst>
                    <a:ext uri="{FF2B5EF4-FFF2-40B4-BE49-F238E27FC236}">
                      <a16:creationId xmlns:a16="http://schemas.microsoft.com/office/drawing/2014/main" id="{E343C8DA-9A3C-AC87-4CB6-AAE5A9BE7BC6}"/>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Rectangle 54">
                  <a:extLst>
                    <a:ext uri="{FF2B5EF4-FFF2-40B4-BE49-F238E27FC236}">
                      <a16:creationId xmlns:a16="http://schemas.microsoft.com/office/drawing/2014/main" id="{B89ED8FE-1443-892C-880A-028EE9A77E3B}"/>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8" name="Group 47">
                <a:extLst>
                  <a:ext uri="{FF2B5EF4-FFF2-40B4-BE49-F238E27FC236}">
                    <a16:creationId xmlns:a16="http://schemas.microsoft.com/office/drawing/2014/main" id="{3BA1A633-BD40-AEB9-2B57-B4C20FDBDCE0}"/>
                  </a:ext>
                </a:extLst>
              </p:cNvPr>
              <p:cNvGrpSpPr/>
              <p:nvPr/>
            </p:nvGrpSpPr>
            <p:grpSpPr>
              <a:xfrm>
                <a:off x="7300192" y="4766094"/>
                <a:ext cx="500332" cy="459236"/>
                <a:chOff x="6376458" y="4851543"/>
                <a:chExt cx="774687" cy="711057"/>
              </a:xfrm>
              <a:grpFill/>
            </p:grpSpPr>
            <p:sp>
              <p:nvSpPr>
                <p:cNvPr id="52" name="Trapezoid 51">
                  <a:extLst>
                    <a:ext uri="{FF2B5EF4-FFF2-40B4-BE49-F238E27FC236}">
                      <a16:creationId xmlns:a16="http://schemas.microsoft.com/office/drawing/2014/main" id="{237E2302-FF67-C471-B79F-49290849D733}"/>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Rectangle 52">
                  <a:extLst>
                    <a:ext uri="{FF2B5EF4-FFF2-40B4-BE49-F238E27FC236}">
                      <a16:creationId xmlns:a16="http://schemas.microsoft.com/office/drawing/2014/main" id="{F9CBC69B-34B9-CFC2-3BA5-3D45E11162E5}"/>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9" name="Group 48">
                <a:extLst>
                  <a:ext uri="{FF2B5EF4-FFF2-40B4-BE49-F238E27FC236}">
                    <a16:creationId xmlns:a16="http://schemas.microsoft.com/office/drawing/2014/main" id="{423239D2-EBCD-3A40-A154-0EBFFCA5D92D}"/>
                  </a:ext>
                </a:extLst>
              </p:cNvPr>
              <p:cNvGrpSpPr/>
              <p:nvPr/>
            </p:nvGrpSpPr>
            <p:grpSpPr>
              <a:xfrm>
                <a:off x="7417875" y="5350905"/>
                <a:ext cx="500332" cy="459236"/>
                <a:chOff x="6376458" y="4851543"/>
                <a:chExt cx="774687" cy="711057"/>
              </a:xfrm>
              <a:grpFill/>
            </p:grpSpPr>
            <p:sp>
              <p:nvSpPr>
                <p:cNvPr id="50" name="Trapezoid 49">
                  <a:extLst>
                    <a:ext uri="{FF2B5EF4-FFF2-40B4-BE49-F238E27FC236}">
                      <a16:creationId xmlns:a16="http://schemas.microsoft.com/office/drawing/2014/main" id="{5A7CD730-85DE-B6D3-0C4F-E4549D7294A6}"/>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Rectangle 50">
                  <a:extLst>
                    <a:ext uri="{FF2B5EF4-FFF2-40B4-BE49-F238E27FC236}">
                      <a16:creationId xmlns:a16="http://schemas.microsoft.com/office/drawing/2014/main" id="{4E8CCE1A-AD6F-22D3-1E56-4985BB55D708}"/>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32" name="Group 31">
              <a:extLst>
                <a:ext uri="{FF2B5EF4-FFF2-40B4-BE49-F238E27FC236}">
                  <a16:creationId xmlns:a16="http://schemas.microsoft.com/office/drawing/2014/main" id="{6E49885D-2DC2-D57D-9F91-9576AD1AB3DF}"/>
                </a:ext>
              </a:extLst>
            </p:cNvPr>
            <p:cNvGrpSpPr/>
            <p:nvPr/>
          </p:nvGrpSpPr>
          <p:grpSpPr>
            <a:xfrm>
              <a:off x="7588004" y="5066329"/>
              <a:ext cx="253795" cy="564154"/>
              <a:chOff x="7123547" y="4391502"/>
              <a:chExt cx="671707" cy="1493118"/>
            </a:xfrm>
            <a:grpFill/>
          </p:grpSpPr>
          <p:sp>
            <p:nvSpPr>
              <p:cNvPr id="45" name="Round Same Side Corner Rectangle 46">
                <a:extLst>
                  <a:ext uri="{FF2B5EF4-FFF2-40B4-BE49-F238E27FC236}">
                    <a16:creationId xmlns:a16="http://schemas.microsoft.com/office/drawing/2014/main" id="{489D4D91-46AC-8017-9038-7E4FAB182A4B}"/>
                  </a:ext>
                </a:extLst>
              </p:cNvPr>
              <p:cNvSpPr/>
              <p:nvPr/>
            </p:nvSpPr>
            <p:spPr>
              <a:xfrm>
                <a:off x="7128473" y="5178575"/>
                <a:ext cx="664157" cy="7060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6" name="Oval 45">
                <a:extLst>
                  <a:ext uri="{FF2B5EF4-FFF2-40B4-BE49-F238E27FC236}">
                    <a16:creationId xmlns:a16="http://schemas.microsoft.com/office/drawing/2014/main" id="{2A951F3B-1F68-A0D7-4EFA-C04814D9FBEE}"/>
                  </a:ext>
                </a:extLst>
              </p:cNvPr>
              <p:cNvSpPr/>
              <p:nvPr/>
            </p:nvSpPr>
            <p:spPr>
              <a:xfrm>
                <a:off x="7123547" y="4391502"/>
                <a:ext cx="671707" cy="6717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3" name="Group 32">
              <a:extLst>
                <a:ext uri="{FF2B5EF4-FFF2-40B4-BE49-F238E27FC236}">
                  <a16:creationId xmlns:a16="http://schemas.microsoft.com/office/drawing/2014/main" id="{61159011-51A2-F733-69F0-0666ACC8E3BE}"/>
                </a:ext>
              </a:extLst>
            </p:cNvPr>
            <p:cNvGrpSpPr/>
            <p:nvPr/>
          </p:nvGrpSpPr>
          <p:grpSpPr>
            <a:xfrm>
              <a:off x="4101417" y="5215021"/>
              <a:ext cx="253795" cy="564154"/>
              <a:chOff x="7123547" y="4391502"/>
              <a:chExt cx="671707" cy="1493118"/>
            </a:xfrm>
            <a:grpFill/>
          </p:grpSpPr>
          <p:sp>
            <p:nvSpPr>
              <p:cNvPr id="43" name="Round Same Side Corner Rectangle 46">
                <a:extLst>
                  <a:ext uri="{FF2B5EF4-FFF2-40B4-BE49-F238E27FC236}">
                    <a16:creationId xmlns:a16="http://schemas.microsoft.com/office/drawing/2014/main" id="{282AC1DD-4455-B1F4-57F3-63B2F46CCE81}"/>
                  </a:ext>
                </a:extLst>
              </p:cNvPr>
              <p:cNvSpPr/>
              <p:nvPr/>
            </p:nvSpPr>
            <p:spPr>
              <a:xfrm>
                <a:off x="7128473" y="5178575"/>
                <a:ext cx="664157" cy="7060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Oval 43">
                <a:extLst>
                  <a:ext uri="{FF2B5EF4-FFF2-40B4-BE49-F238E27FC236}">
                    <a16:creationId xmlns:a16="http://schemas.microsoft.com/office/drawing/2014/main" id="{34064A4B-A8C6-7227-953E-116D74869F36}"/>
                  </a:ext>
                </a:extLst>
              </p:cNvPr>
              <p:cNvSpPr/>
              <p:nvPr/>
            </p:nvSpPr>
            <p:spPr>
              <a:xfrm>
                <a:off x="7123547" y="4391502"/>
                <a:ext cx="671707" cy="6717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4" name="Group 33">
              <a:extLst>
                <a:ext uri="{FF2B5EF4-FFF2-40B4-BE49-F238E27FC236}">
                  <a16:creationId xmlns:a16="http://schemas.microsoft.com/office/drawing/2014/main" id="{1877B3AE-DE06-3802-9E51-A8D008995522}"/>
                </a:ext>
              </a:extLst>
            </p:cNvPr>
            <p:cNvGrpSpPr/>
            <p:nvPr/>
          </p:nvGrpSpPr>
          <p:grpSpPr>
            <a:xfrm>
              <a:off x="4578273" y="5579731"/>
              <a:ext cx="253795" cy="564154"/>
              <a:chOff x="7123547" y="4391502"/>
              <a:chExt cx="671707" cy="1493118"/>
            </a:xfrm>
            <a:grpFill/>
          </p:grpSpPr>
          <p:sp>
            <p:nvSpPr>
              <p:cNvPr id="41" name="Round Same Side Corner Rectangle 46">
                <a:extLst>
                  <a:ext uri="{FF2B5EF4-FFF2-40B4-BE49-F238E27FC236}">
                    <a16:creationId xmlns:a16="http://schemas.microsoft.com/office/drawing/2014/main" id="{39481F6C-B039-4CE9-7680-9C00FCD4CC3A}"/>
                  </a:ext>
                </a:extLst>
              </p:cNvPr>
              <p:cNvSpPr/>
              <p:nvPr/>
            </p:nvSpPr>
            <p:spPr>
              <a:xfrm>
                <a:off x="7128473" y="5178575"/>
                <a:ext cx="664157" cy="7060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Oval 41">
                <a:extLst>
                  <a:ext uri="{FF2B5EF4-FFF2-40B4-BE49-F238E27FC236}">
                    <a16:creationId xmlns:a16="http://schemas.microsoft.com/office/drawing/2014/main" id="{7E42F8F6-E691-ED15-E193-8E25AFD52CC8}"/>
                  </a:ext>
                </a:extLst>
              </p:cNvPr>
              <p:cNvSpPr/>
              <p:nvPr/>
            </p:nvSpPr>
            <p:spPr>
              <a:xfrm>
                <a:off x="7123547" y="4391502"/>
                <a:ext cx="671707" cy="6717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5" name="Group 34">
              <a:extLst>
                <a:ext uri="{FF2B5EF4-FFF2-40B4-BE49-F238E27FC236}">
                  <a16:creationId xmlns:a16="http://schemas.microsoft.com/office/drawing/2014/main" id="{2BB67B2E-2F5C-D260-283F-7589BDC19180}"/>
                </a:ext>
              </a:extLst>
            </p:cNvPr>
            <p:cNvGrpSpPr/>
            <p:nvPr/>
          </p:nvGrpSpPr>
          <p:grpSpPr>
            <a:xfrm>
              <a:off x="5969102" y="5951207"/>
              <a:ext cx="253795" cy="564154"/>
              <a:chOff x="7123547" y="4391502"/>
              <a:chExt cx="671707" cy="1493118"/>
            </a:xfrm>
            <a:grpFill/>
          </p:grpSpPr>
          <p:sp>
            <p:nvSpPr>
              <p:cNvPr id="39" name="Round Same Side Corner Rectangle 46">
                <a:extLst>
                  <a:ext uri="{FF2B5EF4-FFF2-40B4-BE49-F238E27FC236}">
                    <a16:creationId xmlns:a16="http://schemas.microsoft.com/office/drawing/2014/main" id="{6F464B6E-8ABF-9A56-4CC0-4FCAA8470E06}"/>
                  </a:ext>
                </a:extLst>
              </p:cNvPr>
              <p:cNvSpPr/>
              <p:nvPr/>
            </p:nvSpPr>
            <p:spPr>
              <a:xfrm>
                <a:off x="7128473" y="5178575"/>
                <a:ext cx="664157" cy="7060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0" name="Oval 39">
                <a:extLst>
                  <a:ext uri="{FF2B5EF4-FFF2-40B4-BE49-F238E27FC236}">
                    <a16:creationId xmlns:a16="http://schemas.microsoft.com/office/drawing/2014/main" id="{2E4F8BD2-F2D1-8FA7-E34A-0144A3945462}"/>
                  </a:ext>
                </a:extLst>
              </p:cNvPr>
              <p:cNvSpPr/>
              <p:nvPr/>
            </p:nvSpPr>
            <p:spPr>
              <a:xfrm>
                <a:off x="7123547" y="4391502"/>
                <a:ext cx="671707" cy="6717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6" name="Group 35">
              <a:extLst>
                <a:ext uri="{FF2B5EF4-FFF2-40B4-BE49-F238E27FC236}">
                  <a16:creationId xmlns:a16="http://schemas.microsoft.com/office/drawing/2014/main" id="{C61340CA-21ED-D269-A675-965DB3702088}"/>
                </a:ext>
              </a:extLst>
            </p:cNvPr>
            <p:cNvGrpSpPr/>
            <p:nvPr/>
          </p:nvGrpSpPr>
          <p:grpSpPr>
            <a:xfrm>
              <a:off x="8131937" y="5424552"/>
              <a:ext cx="253795" cy="564154"/>
              <a:chOff x="7123547" y="4391502"/>
              <a:chExt cx="671707" cy="1493118"/>
            </a:xfrm>
            <a:grpFill/>
          </p:grpSpPr>
          <p:sp>
            <p:nvSpPr>
              <p:cNvPr id="37" name="Round Same Side Corner Rectangle 46">
                <a:extLst>
                  <a:ext uri="{FF2B5EF4-FFF2-40B4-BE49-F238E27FC236}">
                    <a16:creationId xmlns:a16="http://schemas.microsoft.com/office/drawing/2014/main" id="{B1132582-A39B-4F73-6B35-53B5B3184104}"/>
                  </a:ext>
                </a:extLst>
              </p:cNvPr>
              <p:cNvSpPr/>
              <p:nvPr/>
            </p:nvSpPr>
            <p:spPr>
              <a:xfrm>
                <a:off x="7128473" y="5178575"/>
                <a:ext cx="664157" cy="7060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Oval 37">
                <a:extLst>
                  <a:ext uri="{FF2B5EF4-FFF2-40B4-BE49-F238E27FC236}">
                    <a16:creationId xmlns:a16="http://schemas.microsoft.com/office/drawing/2014/main" id="{A19C9F29-9AD8-2E6A-28E8-7476B6B17671}"/>
                  </a:ext>
                </a:extLst>
              </p:cNvPr>
              <p:cNvSpPr/>
              <p:nvPr/>
            </p:nvSpPr>
            <p:spPr>
              <a:xfrm>
                <a:off x="7123547" y="4391502"/>
                <a:ext cx="671707" cy="6717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5839985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2">
            <a:extLst>
              <a:ext uri="{FF2B5EF4-FFF2-40B4-BE49-F238E27FC236}">
                <a16:creationId xmlns:a16="http://schemas.microsoft.com/office/drawing/2014/main" id="{C39DACB9-6A7D-BF3C-E76A-FD961D68A402}"/>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0909334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4F065B7F-D623-7F9E-0A97-55E3C363F146}"/>
              </a:ext>
            </a:extLst>
          </p:cNvPr>
          <p:cNvSpPr/>
          <p:nvPr/>
        </p:nvSpPr>
        <p:spPr>
          <a:xfrm>
            <a:off x="4276577" y="1809750"/>
            <a:ext cx="7077223" cy="40005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B7FA75F-5398-47E2-2C15-74E0A5E2C9B3}"/>
              </a:ext>
            </a:extLst>
          </p:cNvPr>
          <p:cNvSpPr>
            <a:spLocks noGrp="1"/>
          </p:cNvSpPr>
          <p:nvPr>
            <p:ph type="title"/>
          </p:nvPr>
        </p:nvSpPr>
        <p:spPr/>
        <p:txBody>
          <a:bodyPr/>
          <a:lstStyle/>
          <a:p>
            <a:r>
              <a:rPr lang="en-GB" dirty="0"/>
              <a:t>Principe de participation des enfants</a:t>
            </a:r>
            <a:endParaRPr lang="en-BE"/>
          </a:p>
        </p:txBody>
      </p:sp>
      <p:sp>
        <p:nvSpPr>
          <p:cNvPr id="38" name="TextBox 37">
            <a:extLst>
              <a:ext uri="{FF2B5EF4-FFF2-40B4-BE49-F238E27FC236}">
                <a16:creationId xmlns:a16="http://schemas.microsoft.com/office/drawing/2014/main" id="{E7CA5991-93EB-7651-E31A-C1DF714A179C}"/>
              </a:ext>
            </a:extLst>
          </p:cNvPr>
          <p:cNvSpPr txBox="1"/>
          <p:nvPr/>
        </p:nvSpPr>
        <p:spPr>
          <a:xfrm>
            <a:off x="5887541" y="2222998"/>
            <a:ext cx="4901737" cy="3539430"/>
          </a:xfrm>
          <a:prstGeom prst="rect">
            <a:avLst/>
          </a:prstGeom>
          <a:noFill/>
        </p:spPr>
        <p:txBody>
          <a:bodyPr wrap="square" rtlCol="0">
            <a:spAutoFit/>
          </a:bodyPr>
          <a:lstStyle/>
          <a:p>
            <a:pPr algn="ctr"/>
            <a:r>
              <a:rPr lang="en-GB" sz="3200" b="1" dirty="0">
                <a:latin typeface="Arial" panose="020B0604020202020204" pitchFamily="34" charset="0"/>
                <a:cs typeface="Arial" panose="020B0604020202020204" pitchFamily="34" charset="0"/>
              </a:rPr>
              <a:t>Adapter la </a:t>
            </a:r>
            <a:r>
              <a:rPr lang="en-GB" sz="3200" dirty="0">
                <a:latin typeface="Arial" panose="020B0604020202020204" pitchFamily="34" charset="0"/>
                <a:cs typeface="Arial" panose="020B0604020202020204" pitchFamily="34" charset="0"/>
              </a:rPr>
              <a:t>communication en fonction des perspectives culturelles</a:t>
            </a:r>
          </a:p>
          <a:p>
            <a:pPr algn="ctr"/>
            <a:endParaRPr lang="en-GB" sz="3200" dirty="0">
              <a:latin typeface="Arial" panose="020B0604020202020204" pitchFamily="34" charset="0"/>
              <a:cs typeface="Arial" panose="020B0604020202020204" pitchFamily="34" charset="0"/>
            </a:endParaRPr>
          </a:p>
          <a:p>
            <a:pPr algn="ctr"/>
            <a:r>
              <a:rPr lang="en-GB" sz="3200" dirty="0">
                <a:latin typeface="Arial" panose="020B0604020202020204" pitchFamily="34" charset="0"/>
                <a:cs typeface="Arial" panose="020B0604020202020204" pitchFamily="34" charset="0"/>
              </a:rPr>
              <a:t>Soutenez </a:t>
            </a:r>
            <a:r>
              <a:rPr lang="en-GB" sz="3200" b="1" dirty="0">
                <a:latin typeface="Arial" panose="020B0604020202020204" pitchFamily="34" charset="0"/>
                <a:cs typeface="Arial" panose="020B0604020202020204" pitchFamily="34" charset="0"/>
              </a:rPr>
              <a:t>toujours </a:t>
            </a:r>
            <a:r>
              <a:rPr lang="en-GB" sz="3200" dirty="0">
                <a:latin typeface="Arial" panose="020B0604020202020204" pitchFamily="34" charset="0"/>
                <a:cs typeface="Arial" panose="020B0604020202020204" pitchFamily="34" charset="0"/>
              </a:rPr>
              <a:t>la participation des enfants !</a:t>
            </a:r>
            <a:endParaRPr lang="en-BE" sz="3200" dirty="0">
              <a:latin typeface="Arial" panose="020B0604020202020204" pitchFamily="34" charset="0"/>
              <a:cs typeface="Arial" panose="020B0604020202020204" pitchFamily="34" charset="0"/>
            </a:endParaRPr>
          </a:p>
        </p:txBody>
      </p:sp>
      <p:grpSp>
        <p:nvGrpSpPr>
          <p:cNvPr id="21" name="Group 20">
            <a:extLst>
              <a:ext uri="{FF2B5EF4-FFF2-40B4-BE49-F238E27FC236}">
                <a16:creationId xmlns:a16="http://schemas.microsoft.com/office/drawing/2014/main" id="{AFBD30B9-46B0-E759-5D61-AF5203CF6F1D}"/>
              </a:ext>
            </a:extLst>
          </p:cNvPr>
          <p:cNvGrpSpPr/>
          <p:nvPr/>
        </p:nvGrpSpPr>
        <p:grpSpPr>
          <a:xfrm>
            <a:off x="1542632" y="2331057"/>
            <a:ext cx="3947743" cy="2950667"/>
            <a:chOff x="1656933" y="2686050"/>
            <a:chExt cx="3472792" cy="2595674"/>
          </a:xfrm>
        </p:grpSpPr>
        <p:grpSp>
          <p:nvGrpSpPr>
            <p:cNvPr id="5" name="Google Shape;314;p4">
              <a:extLst>
                <a:ext uri="{FF2B5EF4-FFF2-40B4-BE49-F238E27FC236}">
                  <a16:creationId xmlns:a16="http://schemas.microsoft.com/office/drawing/2014/main" id="{B6599CF2-3FF3-1BE6-BE9E-6415CAEBEA21}"/>
                </a:ext>
              </a:extLst>
            </p:cNvPr>
            <p:cNvGrpSpPr/>
            <p:nvPr/>
          </p:nvGrpSpPr>
          <p:grpSpPr>
            <a:xfrm>
              <a:off x="1656933" y="3199912"/>
              <a:ext cx="1696479" cy="2081812"/>
              <a:chOff x="3400707" y="1772174"/>
              <a:chExt cx="3124628" cy="3737192"/>
            </a:xfrm>
            <a:solidFill>
              <a:schemeClr val="accent3">
                <a:lumMod val="75000"/>
              </a:schemeClr>
            </a:solidFill>
          </p:grpSpPr>
          <p:sp>
            <p:nvSpPr>
              <p:cNvPr id="6" name="Google Shape;315;p4">
                <a:extLst>
                  <a:ext uri="{FF2B5EF4-FFF2-40B4-BE49-F238E27FC236}">
                    <a16:creationId xmlns:a16="http://schemas.microsoft.com/office/drawing/2014/main" id="{AD9CB5C5-35C4-7DC5-5A41-BD3BD76D6511}"/>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 name="Google Shape;317;p4">
                <a:extLst>
                  <a:ext uri="{FF2B5EF4-FFF2-40B4-BE49-F238E27FC236}">
                    <a16:creationId xmlns:a16="http://schemas.microsoft.com/office/drawing/2014/main" id="{3E102F11-B3B0-8025-C024-24C593CD8C76}"/>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 name="Google Shape;319;p4">
                <a:extLst>
                  <a:ext uri="{FF2B5EF4-FFF2-40B4-BE49-F238E27FC236}">
                    <a16:creationId xmlns:a16="http://schemas.microsoft.com/office/drawing/2014/main" id="{CFB811A9-6F0F-131B-9ABE-EC89FD113C36}"/>
                  </a:ext>
                </a:extLst>
              </p:cNvPr>
              <p:cNvSpPr/>
              <p:nvPr/>
            </p:nvSpPr>
            <p:spPr>
              <a:xfrm>
                <a:off x="4351096" y="2702772"/>
                <a:ext cx="771005" cy="771004"/>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 name="Google Shape;321;p4">
                <a:extLst>
                  <a:ext uri="{FF2B5EF4-FFF2-40B4-BE49-F238E27FC236}">
                    <a16:creationId xmlns:a16="http://schemas.microsoft.com/office/drawing/2014/main" id="{EE6A5896-B77B-62D0-F0CE-41E8C87DE28C}"/>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nvGrpSpPr>
            <p:cNvPr id="10" name="Group 9">
              <a:extLst>
                <a:ext uri="{FF2B5EF4-FFF2-40B4-BE49-F238E27FC236}">
                  <a16:creationId xmlns:a16="http://schemas.microsoft.com/office/drawing/2014/main" id="{623AA5DD-BFC0-0899-4475-4F747B3B1285}"/>
                </a:ext>
              </a:extLst>
            </p:cNvPr>
            <p:cNvGrpSpPr/>
            <p:nvPr/>
          </p:nvGrpSpPr>
          <p:grpSpPr>
            <a:xfrm>
              <a:off x="3759131" y="2686050"/>
              <a:ext cx="1370594" cy="2595674"/>
              <a:chOff x="7838339" y="2226754"/>
              <a:chExt cx="1969639" cy="3730164"/>
            </a:xfrm>
            <a:solidFill>
              <a:schemeClr val="accent3">
                <a:lumMod val="75000"/>
              </a:schemeClr>
            </a:solidFill>
          </p:grpSpPr>
          <p:sp>
            <p:nvSpPr>
              <p:cNvPr id="11" name="Round Same Side Corner Rectangle 3">
                <a:extLst>
                  <a:ext uri="{FF2B5EF4-FFF2-40B4-BE49-F238E27FC236}">
                    <a16:creationId xmlns:a16="http://schemas.microsoft.com/office/drawing/2014/main" id="{8954B358-04B8-CBFB-5981-DC189996E7D8}"/>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2" name="Oval 11">
                <a:extLst>
                  <a:ext uri="{FF2B5EF4-FFF2-40B4-BE49-F238E27FC236}">
                    <a16:creationId xmlns:a16="http://schemas.microsoft.com/office/drawing/2014/main" id="{8B21B4B9-6E6F-A658-F63E-EAF2254C7250}"/>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0D668EF9-C175-DAD3-EF1B-176AF223E676}"/>
                  </a:ext>
                </a:extLst>
              </p:cNvPr>
              <p:cNvGrpSpPr/>
              <p:nvPr/>
            </p:nvGrpSpPr>
            <p:grpSpPr>
              <a:xfrm rot="507905">
                <a:off x="7838339" y="3815940"/>
                <a:ext cx="553322" cy="1525212"/>
                <a:chOff x="7916671" y="3937945"/>
                <a:chExt cx="553322" cy="1525212"/>
              </a:xfrm>
              <a:grpFill/>
            </p:grpSpPr>
            <p:sp>
              <p:nvSpPr>
                <p:cNvPr id="17" name="Round Same Side Corner Rectangle 25">
                  <a:extLst>
                    <a:ext uri="{FF2B5EF4-FFF2-40B4-BE49-F238E27FC236}">
                      <a16:creationId xmlns:a16="http://schemas.microsoft.com/office/drawing/2014/main" id="{78874667-7F31-58A7-44D1-0439A79A1E0E}"/>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25870ACC-C1CB-349E-553F-AFBFBF00E9E9}"/>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0F2E9798-E787-70F2-5002-D4088219A13E}"/>
                  </a:ext>
                </a:extLst>
              </p:cNvPr>
              <p:cNvGrpSpPr/>
              <p:nvPr/>
            </p:nvGrpSpPr>
            <p:grpSpPr>
              <a:xfrm rot="21105829" flipH="1">
                <a:off x="9243874" y="3806245"/>
                <a:ext cx="564104" cy="1525212"/>
                <a:chOff x="7916671" y="3937945"/>
                <a:chExt cx="553322" cy="1525212"/>
              </a:xfrm>
              <a:grpFill/>
            </p:grpSpPr>
            <p:sp>
              <p:nvSpPr>
                <p:cNvPr id="15" name="Round Same Side Corner Rectangle 25">
                  <a:extLst>
                    <a:ext uri="{FF2B5EF4-FFF2-40B4-BE49-F238E27FC236}">
                      <a16:creationId xmlns:a16="http://schemas.microsoft.com/office/drawing/2014/main" id="{86EF5641-5754-36E2-06D0-2AC75724E57D}"/>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4DD5008E-A07E-A73B-DAE8-F1FE136E2843}"/>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grpSp>
    </p:spTree>
    <p:extLst>
      <p:ext uri="{BB962C8B-B14F-4D97-AF65-F5344CB8AC3E}">
        <p14:creationId xmlns:p14="http://schemas.microsoft.com/office/powerpoint/2010/main" val="3976742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1F5A7A33-2FD4-47B8-9BFB-7E6E4EA30D87}"/>
              </a:ext>
            </a:extLst>
          </p:cNvPr>
          <p:cNvCxnSpPr>
            <a:cxnSpLocks/>
          </p:cNvCxnSpPr>
          <p:nvPr/>
        </p:nvCxnSpPr>
        <p:spPr>
          <a:xfrm>
            <a:off x="7911764" y="570272"/>
            <a:ext cx="0" cy="56852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24EEE1C-BE7F-4B6C-BA92-E8B3F36132B2}"/>
              </a:ext>
            </a:extLst>
          </p:cNvPr>
          <p:cNvSpPr txBox="1"/>
          <p:nvPr/>
        </p:nvSpPr>
        <p:spPr>
          <a:xfrm>
            <a:off x="8194090" y="277885"/>
            <a:ext cx="1533440" cy="584775"/>
          </a:xfrm>
          <a:prstGeom prst="rect">
            <a:avLst/>
          </a:prstGeom>
          <a:noFill/>
        </p:spPr>
        <p:txBody>
          <a:bodyPr wrap="square">
            <a:spAutoFit/>
          </a:bodyPr>
          <a:lstStyle/>
          <a:p>
            <a:pPr marL="0" indent="0">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Ouverture</a:t>
            </a:r>
          </a:p>
          <a:p>
            <a:pPr marL="0" indent="0">
              <a:buNone/>
            </a:pPr>
            <a:r>
              <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45 minutes</a:t>
            </a:r>
          </a:p>
        </p:txBody>
      </p:sp>
      <p:sp>
        <p:nvSpPr>
          <p:cNvPr id="16" name="TextBox 15">
            <a:extLst>
              <a:ext uri="{FF2B5EF4-FFF2-40B4-BE49-F238E27FC236}">
                <a16:creationId xmlns:a16="http://schemas.microsoft.com/office/drawing/2014/main" id="{BBFB386E-6551-4A1A-A6BB-9382E7E7FF5C}"/>
              </a:ext>
            </a:extLst>
          </p:cNvPr>
          <p:cNvSpPr txBox="1"/>
          <p:nvPr/>
        </p:nvSpPr>
        <p:spPr>
          <a:xfrm>
            <a:off x="8194090" y="4231278"/>
            <a:ext cx="3284738" cy="830997"/>
          </a:xfrm>
          <a:prstGeom prst="rect">
            <a:avLst/>
          </a:prstGeom>
          <a:noFill/>
        </p:spPr>
        <p:txBody>
          <a:bodyPr wrap="square">
            <a:spAutoFit/>
          </a:bodyPr>
          <a:lstStyle/>
          <a:p>
            <a:pPr marL="0" indent="0">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Comment adapter la communication à chaque enfant ?</a:t>
            </a:r>
          </a:p>
          <a:p>
            <a:pPr marL="0" indent="0">
              <a:buNone/>
            </a:pP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2 heures</a:t>
            </a:r>
            <a:endPar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733F3946-B216-415C-9730-A510A95A13CA}"/>
              </a:ext>
            </a:extLst>
          </p:cNvPr>
          <p:cNvSpPr txBox="1"/>
          <p:nvPr/>
        </p:nvSpPr>
        <p:spPr>
          <a:xfrm>
            <a:off x="6220286" y="2064396"/>
            <a:ext cx="1349407" cy="338554"/>
          </a:xfrm>
          <a:prstGeom prst="rect">
            <a:avLst/>
          </a:prstGeom>
          <a:noFill/>
        </p:spPr>
        <p:txBody>
          <a:bodyPr wrap="square">
            <a:spAutoFit/>
          </a:bodyPr>
          <a:lstStyle/>
          <a:p>
            <a:pPr marL="0" indent="0" algn="r">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Pause</a:t>
            </a:r>
            <a:endParaRPr lang="en-US" sz="1600"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176BB8F9-C123-4183-92A9-C60157A708DC}"/>
              </a:ext>
            </a:extLst>
          </p:cNvPr>
          <p:cNvSpPr txBox="1"/>
          <p:nvPr/>
        </p:nvSpPr>
        <p:spPr>
          <a:xfrm>
            <a:off x="8194090" y="1160722"/>
            <a:ext cx="3284738" cy="1077218"/>
          </a:xfrm>
          <a:prstGeom prst="rect">
            <a:avLst/>
          </a:prstGeom>
          <a:noFill/>
        </p:spPr>
        <p:txBody>
          <a:bodyPr wrap="square">
            <a:spAutoFit/>
          </a:bodyPr>
          <a:lstStyle/>
          <a:p>
            <a:pPr marL="0" indent="0">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Comment un </a:t>
            </a:r>
            <a:r>
              <a:rPr lang="en-US" sz="1600" b="1" dirty="0" err="1">
                <a:solidFill>
                  <a:schemeClr val="bg1"/>
                </a:solidFill>
                <a:latin typeface="Arial" panose="020B0604020202020204" pitchFamily="34" charset="0"/>
                <a:ea typeface="Calibri" panose="020F0502020204030204" pitchFamily="34" charset="0"/>
                <a:cs typeface="Arial" panose="020B0604020202020204" pitchFamily="34" charset="0"/>
              </a:rPr>
              <a:t>gestionnaire</a:t>
            </a: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 de </a:t>
            </a:r>
            <a:r>
              <a:rPr lang="en-US" sz="1600" b="1" dirty="0" err="1">
                <a:solidFill>
                  <a:schemeClr val="bg1"/>
                </a:solidFill>
                <a:latin typeface="Arial" panose="020B0604020202020204" pitchFamily="34" charset="0"/>
                <a:ea typeface="Calibri" panose="020F0502020204030204" pitchFamily="34" charset="0"/>
                <a:cs typeface="Arial" panose="020B0604020202020204" pitchFamily="34" charset="0"/>
              </a:rPr>
              <a:t>cas</a:t>
            </a: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 doit-il se préparer à rencontrer les enfants ?</a:t>
            </a:r>
          </a:p>
          <a:p>
            <a:pPr marL="0" indent="0">
              <a:buNone/>
            </a:pPr>
            <a:r>
              <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1 heure </a:t>
            </a:r>
          </a:p>
        </p:txBody>
      </p:sp>
      <p:sp>
        <p:nvSpPr>
          <p:cNvPr id="19" name="TextBox 18">
            <a:extLst>
              <a:ext uri="{FF2B5EF4-FFF2-40B4-BE49-F238E27FC236}">
                <a16:creationId xmlns:a16="http://schemas.microsoft.com/office/drawing/2014/main" id="{E1ED7D59-DD7D-4D01-8768-ED10E5D40571}"/>
              </a:ext>
            </a:extLst>
          </p:cNvPr>
          <p:cNvSpPr txBox="1"/>
          <p:nvPr/>
        </p:nvSpPr>
        <p:spPr>
          <a:xfrm>
            <a:off x="6220286" y="3671972"/>
            <a:ext cx="1349407" cy="338554"/>
          </a:xfrm>
          <a:prstGeom prst="rect">
            <a:avLst/>
          </a:prstGeom>
          <a:noFill/>
        </p:spPr>
        <p:txBody>
          <a:bodyPr wrap="square">
            <a:spAutoFit/>
          </a:bodyPr>
          <a:lstStyle/>
          <a:p>
            <a:pPr marL="0" indent="0" algn="r">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Déjeuner</a:t>
            </a:r>
            <a:endParaRPr lang="en-US" sz="1600"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D7CB6E16-976A-46E5-817B-4B58ED997934}"/>
              </a:ext>
            </a:extLst>
          </p:cNvPr>
          <p:cNvSpPr txBox="1"/>
          <p:nvPr/>
        </p:nvSpPr>
        <p:spPr>
          <a:xfrm>
            <a:off x="8194089" y="2619763"/>
            <a:ext cx="3435935" cy="830997"/>
          </a:xfrm>
          <a:prstGeom prst="rect">
            <a:avLst/>
          </a:prstGeom>
          <a:noFill/>
        </p:spPr>
        <p:txBody>
          <a:bodyPr wrap="square">
            <a:spAutoFit/>
          </a:bodyPr>
          <a:lstStyle/>
          <a:p>
            <a:pPr marL="0" indent="0">
              <a:buNone/>
            </a:pPr>
            <a:r>
              <a:rPr lang="en-GB" sz="1600" b="1" dirty="0">
                <a:solidFill>
                  <a:schemeClr val="bg1"/>
                </a:solidFill>
                <a:latin typeface="Arial" panose="020B0604020202020204" pitchFamily="34" charset="0"/>
                <a:ea typeface="Calibri" panose="020F0502020204030204" pitchFamily="34" charset="0"/>
                <a:cs typeface="Arial" panose="020B0604020202020204" pitchFamily="34" charset="0"/>
              </a:rPr>
              <a:t>Quelles techniques de communication puis-je utiliser ? </a:t>
            </a:r>
          </a:p>
          <a:p>
            <a:pPr marL="0" indent="0">
              <a:buNone/>
            </a:pP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2 heures 30 minutes</a:t>
            </a:r>
            <a:endPar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9638F6D1-0A37-4F47-96E4-AEF2CAFF1F80}"/>
              </a:ext>
            </a:extLst>
          </p:cNvPr>
          <p:cNvSpPr txBox="1"/>
          <p:nvPr/>
        </p:nvSpPr>
        <p:spPr>
          <a:xfrm>
            <a:off x="6234142" y="5279548"/>
            <a:ext cx="1349407" cy="338554"/>
          </a:xfrm>
          <a:prstGeom prst="rect">
            <a:avLst/>
          </a:prstGeom>
          <a:noFill/>
        </p:spPr>
        <p:txBody>
          <a:bodyPr wrap="square">
            <a:spAutoFit/>
          </a:bodyPr>
          <a:lstStyle/>
          <a:p>
            <a:pPr marL="0" indent="0" algn="r">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Pause</a:t>
            </a:r>
            <a:endParaRPr lang="en-US" sz="1600"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AE311838-E39D-459A-A218-83E02F1EE356}"/>
              </a:ext>
            </a:extLst>
          </p:cNvPr>
          <p:cNvSpPr txBox="1"/>
          <p:nvPr/>
        </p:nvSpPr>
        <p:spPr>
          <a:xfrm>
            <a:off x="8194090" y="5935354"/>
            <a:ext cx="3224991" cy="584775"/>
          </a:xfrm>
          <a:prstGeom prst="rect">
            <a:avLst/>
          </a:prstGeom>
          <a:noFill/>
        </p:spPr>
        <p:txBody>
          <a:bodyPr wrap="square">
            <a:spAutoFit/>
          </a:bodyPr>
          <a:lstStyle/>
          <a:p>
            <a:pPr marL="0" indent="0">
              <a:buNone/>
            </a:pPr>
            <a:r>
              <a:rPr lang="fr-BE" sz="1600" b="1" dirty="0">
                <a:solidFill>
                  <a:schemeClr val="bg1"/>
                </a:solidFill>
                <a:latin typeface="Arial" panose="020B0604020202020204" pitchFamily="34" charset="0"/>
                <a:ea typeface="Calibri" panose="020F0502020204030204" pitchFamily="34" charset="0"/>
                <a:cs typeface="Arial" panose="020B0604020202020204" pitchFamily="34" charset="0"/>
              </a:rPr>
              <a:t>Clôture</a:t>
            </a:r>
          </a:p>
          <a:p>
            <a:pPr marL="0" indent="0">
              <a:buNone/>
            </a:pPr>
            <a:r>
              <a:rPr lang="fr-BE"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30 minutes</a:t>
            </a:r>
          </a:p>
        </p:txBody>
      </p:sp>
      <p:sp>
        <p:nvSpPr>
          <p:cNvPr id="25" name="Hexagon 24">
            <a:extLst>
              <a:ext uri="{FF2B5EF4-FFF2-40B4-BE49-F238E27FC236}">
                <a16:creationId xmlns:a16="http://schemas.microsoft.com/office/drawing/2014/main" id="{37D81114-568C-4AAA-9976-2EB696817307}"/>
              </a:ext>
            </a:extLst>
          </p:cNvPr>
          <p:cNvSpPr/>
          <p:nvPr/>
        </p:nvSpPr>
        <p:spPr>
          <a:xfrm rot="1782986">
            <a:off x="7743967" y="480284"/>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6" name="Hexagon 25">
            <a:extLst>
              <a:ext uri="{FF2B5EF4-FFF2-40B4-BE49-F238E27FC236}">
                <a16:creationId xmlns:a16="http://schemas.microsoft.com/office/drawing/2014/main" id="{F0ED0933-38E5-4291-92C0-36AAF9EA44E0}"/>
              </a:ext>
            </a:extLst>
          </p:cNvPr>
          <p:cNvSpPr/>
          <p:nvPr/>
        </p:nvSpPr>
        <p:spPr>
          <a:xfrm rot="1782986">
            <a:off x="7739846" y="1284652"/>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7" name="Hexagon 26">
            <a:extLst>
              <a:ext uri="{FF2B5EF4-FFF2-40B4-BE49-F238E27FC236}">
                <a16:creationId xmlns:a16="http://schemas.microsoft.com/office/drawing/2014/main" id="{5CC97698-DC01-431C-AEDD-1668768F0EEE}"/>
              </a:ext>
            </a:extLst>
          </p:cNvPr>
          <p:cNvSpPr/>
          <p:nvPr/>
        </p:nvSpPr>
        <p:spPr>
          <a:xfrm rot="1782986">
            <a:off x="7743966" y="2089020"/>
            <a:ext cx="335595" cy="289306"/>
          </a:xfrm>
          <a:prstGeom prst="hexagon">
            <a:avLst>
              <a:gd name="adj" fmla="val 28965"/>
              <a:gd name="vf" fmla="val 11547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8" name="Hexagon 27">
            <a:extLst>
              <a:ext uri="{FF2B5EF4-FFF2-40B4-BE49-F238E27FC236}">
                <a16:creationId xmlns:a16="http://schemas.microsoft.com/office/drawing/2014/main" id="{BA5B85DC-E1FF-4A6D-8A92-F746BD9463B7}"/>
              </a:ext>
            </a:extLst>
          </p:cNvPr>
          <p:cNvSpPr/>
          <p:nvPr/>
        </p:nvSpPr>
        <p:spPr>
          <a:xfrm rot="1782986">
            <a:off x="7739846" y="2893388"/>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9" name="Hexagon 28">
            <a:extLst>
              <a:ext uri="{FF2B5EF4-FFF2-40B4-BE49-F238E27FC236}">
                <a16:creationId xmlns:a16="http://schemas.microsoft.com/office/drawing/2014/main" id="{6E790813-CBBC-4F6E-8474-FED90FEA223A}"/>
              </a:ext>
            </a:extLst>
          </p:cNvPr>
          <p:cNvSpPr/>
          <p:nvPr/>
        </p:nvSpPr>
        <p:spPr>
          <a:xfrm rot="1782986">
            <a:off x="7743967" y="3697756"/>
            <a:ext cx="335595" cy="289306"/>
          </a:xfrm>
          <a:prstGeom prst="hexagon">
            <a:avLst>
              <a:gd name="adj" fmla="val 28965"/>
              <a:gd name="vf" fmla="val 11547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0" name="Hexagon 29">
            <a:extLst>
              <a:ext uri="{FF2B5EF4-FFF2-40B4-BE49-F238E27FC236}">
                <a16:creationId xmlns:a16="http://schemas.microsoft.com/office/drawing/2014/main" id="{23D8AA94-FFBD-4F15-A021-C7F67B4A9317}"/>
              </a:ext>
            </a:extLst>
          </p:cNvPr>
          <p:cNvSpPr/>
          <p:nvPr/>
        </p:nvSpPr>
        <p:spPr>
          <a:xfrm rot="1782986">
            <a:off x="7743968" y="4502124"/>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1" name="Hexagon 30">
            <a:extLst>
              <a:ext uri="{FF2B5EF4-FFF2-40B4-BE49-F238E27FC236}">
                <a16:creationId xmlns:a16="http://schemas.microsoft.com/office/drawing/2014/main" id="{1A21B561-6CC5-4F29-9E34-644CC16CF189}"/>
              </a:ext>
            </a:extLst>
          </p:cNvPr>
          <p:cNvSpPr/>
          <p:nvPr/>
        </p:nvSpPr>
        <p:spPr>
          <a:xfrm rot="1782986">
            <a:off x="7743967" y="5306492"/>
            <a:ext cx="335595" cy="289306"/>
          </a:xfrm>
          <a:prstGeom prst="hexagon">
            <a:avLst>
              <a:gd name="adj" fmla="val 28965"/>
              <a:gd name="vf" fmla="val 11547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3" name="Hexagon 32">
            <a:extLst>
              <a:ext uri="{FF2B5EF4-FFF2-40B4-BE49-F238E27FC236}">
                <a16:creationId xmlns:a16="http://schemas.microsoft.com/office/drawing/2014/main" id="{7FB9D514-CF6E-41F3-A7D1-DE079B808ACA}"/>
              </a:ext>
            </a:extLst>
          </p:cNvPr>
          <p:cNvSpPr/>
          <p:nvPr/>
        </p:nvSpPr>
        <p:spPr>
          <a:xfrm rot="1782986">
            <a:off x="7743967" y="6110860"/>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0" name="Title 9">
            <a:extLst>
              <a:ext uri="{FF2B5EF4-FFF2-40B4-BE49-F238E27FC236}">
                <a16:creationId xmlns:a16="http://schemas.microsoft.com/office/drawing/2014/main" id="{C9F12A12-33F9-440D-9B94-7A07623AD3C3}"/>
              </a:ext>
            </a:extLst>
          </p:cNvPr>
          <p:cNvSpPr>
            <a:spLocks noGrp="1"/>
          </p:cNvSpPr>
          <p:nvPr>
            <p:ph type="title"/>
          </p:nvPr>
        </p:nvSpPr>
        <p:spPr>
          <a:xfrm>
            <a:off x="1028453" y="3198461"/>
            <a:ext cx="4015311" cy="562168"/>
          </a:xfrm>
        </p:spPr>
        <p:txBody>
          <a:bodyPr/>
          <a:lstStyle/>
          <a:p>
            <a:r>
              <a:rPr lang="en-CA" dirty="0"/>
              <a:t>Ordre du jour</a:t>
            </a:r>
          </a:p>
        </p:txBody>
      </p:sp>
    </p:spTree>
    <p:extLst>
      <p:ext uri="{BB962C8B-B14F-4D97-AF65-F5344CB8AC3E}">
        <p14:creationId xmlns:p14="http://schemas.microsoft.com/office/powerpoint/2010/main" val="30905564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r>
              <a:rPr lang="en-CA" dirty="0"/>
              <a:t>Discussion en plénière</a:t>
            </a:r>
            <a:endParaRPr lang="en-BE"/>
          </a:p>
        </p:txBody>
      </p:sp>
      <p:sp>
        <p:nvSpPr>
          <p:cNvPr id="4" name="Rectangle 3">
            <a:extLst>
              <a:ext uri="{FF2B5EF4-FFF2-40B4-BE49-F238E27FC236}">
                <a16:creationId xmlns:a16="http://schemas.microsoft.com/office/drawing/2014/main" id="{4D93D22D-FB97-0F71-EDA9-70C82D549C62}"/>
              </a:ext>
            </a:extLst>
          </p:cNvPr>
          <p:cNvSpPr/>
          <p:nvPr/>
        </p:nvSpPr>
        <p:spPr>
          <a:xfrm>
            <a:off x="5528731" y="1634935"/>
            <a:ext cx="5754114" cy="4563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b="1" dirty="0">
                <a:solidFill>
                  <a:schemeClr val="tx1"/>
                </a:solidFill>
                <a:latin typeface="Arial" panose="020B0604020202020204" pitchFamily="34" charset="0"/>
                <a:cs typeface="Arial" panose="020B0604020202020204" pitchFamily="34" charset="0"/>
              </a:rPr>
              <a:t>Quels sont les exemples d'adaptation de la communication au sexe ou au contexte culturel d'un enfant ?</a:t>
            </a:r>
            <a:endParaRPr lang="en-BE" sz="3600" b="1" dirty="0">
              <a:solidFill>
                <a:schemeClr val="tx1"/>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910670E7-995B-F91D-E8F8-61F87F0CBEB9}"/>
              </a:ext>
            </a:extLst>
          </p:cNvPr>
          <p:cNvGrpSpPr/>
          <p:nvPr/>
        </p:nvGrpSpPr>
        <p:grpSpPr>
          <a:xfrm>
            <a:off x="1117683" y="2194390"/>
            <a:ext cx="3415887" cy="2678824"/>
            <a:chOff x="1117683" y="2194390"/>
            <a:chExt cx="3415887" cy="2678824"/>
          </a:xfrm>
          <a:solidFill>
            <a:schemeClr val="accent3">
              <a:lumMod val="75000"/>
            </a:schemeClr>
          </a:solidFill>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7865576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r>
              <a:rPr lang="en-CA" dirty="0"/>
              <a:t>Discussion en plénière</a:t>
            </a:r>
            <a:endParaRPr lang="en-BE"/>
          </a:p>
        </p:txBody>
      </p:sp>
      <p:sp>
        <p:nvSpPr>
          <p:cNvPr id="4" name="Rectangle 3">
            <a:extLst>
              <a:ext uri="{FF2B5EF4-FFF2-40B4-BE49-F238E27FC236}">
                <a16:creationId xmlns:a16="http://schemas.microsoft.com/office/drawing/2014/main" id="{4D93D22D-FB97-0F71-EDA9-70C82D549C62}"/>
              </a:ext>
            </a:extLst>
          </p:cNvPr>
          <p:cNvSpPr/>
          <p:nvPr/>
        </p:nvSpPr>
        <p:spPr>
          <a:xfrm>
            <a:off x="5493897" y="1469472"/>
            <a:ext cx="5754114" cy="4563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b="1" dirty="0">
                <a:solidFill>
                  <a:schemeClr val="tx1"/>
                </a:solidFill>
                <a:latin typeface="Arial" panose="020B0604020202020204" pitchFamily="34" charset="0"/>
                <a:cs typeface="Arial" panose="020B0604020202020204" pitchFamily="34" charset="0"/>
              </a:rPr>
              <a:t>Quels sont les exemples d'adaptation de la communication à l'âge et aux capacités d'un enfant ?</a:t>
            </a:r>
            <a:endParaRPr lang="en-BE" sz="4000" b="1" dirty="0">
              <a:solidFill>
                <a:schemeClr val="tx1"/>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910670E7-995B-F91D-E8F8-61F87F0CBEB9}"/>
              </a:ext>
            </a:extLst>
          </p:cNvPr>
          <p:cNvGrpSpPr/>
          <p:nvPr/>
        </p:nvGrpSpPr>
        <p:grpSpPr>
          <a:xfrm>
            <a:off x="1117683" y="2194390"/>
            <a:ext cx="3415887" cy="2678824"/>
            <a:chOff x="1117683" y="2194390"/>
            <a:chExt cx="3415887" cy="2678824"/>
          </a:xfrm>
          <a:solidFill>
            <a:schemeClr val="accent3">
              <a:lumMod val="75000"/>
            </a:schemeClr>
          </a:solidFill>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6913385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normAutofit/>
          </a:bodyPr>
          <a:lstStyle/>
          <a:p>
            <a:r>
              <a:rPr lang="en-CA" dirty="0"/>
              <a:t>Âge et stade de développement</a:t>
            </a:r>
          </a:p>
        </p:txBody>
      </p:sp>
      <p:grpSp>
        <p:nvGrpSpPr>
          <p:cNvPr id="3" name="Group 2">
            <a:extLst>
              <a:ext uri="{FF2B5EF4-FFF2-40B4-BE49-F238E27FC236}">
                <a16:creationId xmlns:a16="http://schemas.microsoft.com/office/drawing/2014/main" id="{566D05A4-60AF-59BE-F259-9FFBAF320EE4}"/>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C76F35C9-3795-521E-712E-0B0D4DF74F3A}"/>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F3090E29-CD2F-6BE4-9D68-C0ACDFAFEABF}"/>
                </a:ext>
              </a:extLst>
            </p:cNvPr>
            <p:cNvGrpSpPr/>
            <p:nvPr/>
          </p:nvGrpSpPr>
          <p:grpSpPr>
            <a:xfrm>
              <a:off x="10741851" y="707024"/>
              <a:ext cx="562136" cy="634675"/>
              <a:chOff x="760175" y="830141"/>
              <a:chExt cx="867619" cy="979580"/>
            </a:xfrm>
          </p:grpSpPr>
          <p:sp>
            <p:nvSpPr>
              <p:cNvPr id="13" name="Rectangle 12">
                <a:extLst>
                  <a:ext uri="{FF2B5EF4-FFF2-40B4-BE49-F238E27FC236}">
                    <a16:creationId xmlns:a16="http://schemas.microsoft.com/office/drawing/2014/main" id="{953FD90B-332F-27E1-CDC7-D524B000A397}"/>
                  </a:ext>
                </a:extLst>
              </p:cNvPr>
              <p:cNvSpPr/>
              <p:nvPr/>
            </p:nvSpPr>
            <p:spPr>
              <a:xfrm>
                <a:off x="864636" y="830141"/>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Arial" panose="020B0604020202020204" pitchFamily="34" charset="0"/>
                    <a:cs typeface="Arial" panose="020B0604020202020204" pitchFamily="34" charset="0"/>
                  </a:rPr>
                  <a:t>13</a:t>
                </a:r>
              </a:p>
            </p:txBody>
          </p:sp>
          <p:sp>
            <p:nvSpPr>
              <p:cNvPr id="14" name="Rectangle 13">
                <a:extLst>
                  <a:ext uri="{FF2B5EF4-FFF2-40B4-BE49-F238E27FC236}">
                    <a16:creationId xmlns:a16="http://schemas.microsoft.com/office/drawing/2014/main" id="{DCD00AF1-13B3-F2AC-D15F-D202B67D4AAC}"/>
                  </a:ext>
                </a:extLst>
              </p:cNvPr>
              <p:cNvSpPr/>
              <p:nvPr/>
            </p:nvSpPr>
            <p:spPr>
              <a:xfrm>
                <a:off x="760175" y="830143"/>
                <a:ext cx="149292" cy="97957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41" name="Rectangle 40">
            <a:extLst>
              <a:ext uri="{FF2B5EF4-FFF2-40B4-BE49-F238E27FC236}">
                <a16:creationId xmlns:a16="http://schemas.microsoft.com/office/drawing/2014/main" id="{19FC5083-2B34-715B-5B75-F50D335C1F05}"/>
              </a:ext>
            </a:extLst>
          </p:cNvPr>
          <p:cNvSpPr/>
          <p:nvPr/>
        </p:nvSpPr>
        <p:spPr>
          <a:xfrm>
            <a:off x="9190208" y="2309597"/>
            <a:ext cx="1583761"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DDD1649E-8108-33A9-BDDF-B50A880155D3}"/>
              </a:ext>
            </a:extLst>
          </p:cNvPr>
          <p:cNvSpPr/>
          <p:nvPr/>
        </p:nvSpPr>
        <p:spPr>
          <a:xfrm>
            <a:off x="7324806" y="2309597"/>
            <a:ext cx="1736806"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981A90BA-4BB7-62CC-4CE6-8508D66DAC9D}"/>
              </a:ext>
            </a:extLst>
          </p:cNvPr>
          <p:cNvSpPr/>
          <p:nvPr/>
        </p:nvSpPr>
        <p:spPr>
          <a:xfrm>
            <a:off x="3754610" y="2309597"/>
            <a:ext cx="3449168"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654E3B0A-B15E-3FE7-1706-ECFDFF2BC688}"/>
              </a:ext>
            </a:extLst>
          </p:cNvPr>
          <p:cNvSpPr/>
          <p:nvPr/>
        </p:nvSpPr>
        <p:spPr>
          <a:xfrm>
            <a:off x="2441416" y="2309597"/>
            <a:ext cx="1192166"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A969C45F-5C14-59BA-EEFA-92EBCD310D46}"/>
              </a:ext>
            </a:extLst>
          </p:cNvPr>
          <p:cNvSpPr/>
          <p:nvPr/>
        </p:nvSpPr>
        <p:spPr>
          <a:xfrm>
            <a:off x="1449223" y="2309597"/>
            <a:ext cx="871165"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9A18953D-E845-DD06-0D8F-7D51AA005B2E}"/>
              </a:ext>
            </a:extLst>
          </p:cNvPr>
          <p:cNvSpPr/>
          <p:nvPr/>
        </p:nvSpPr>
        <p:spPr>
          <a:xfrm>
            <a:off x="859760" y="2309597"/>
            <a:ext cx="468435"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9" name="Straight Arrow Connector 48">
            <a:extLst>
              <a:ext uri="{FF2B5EF4-FFF2-40B4-BE49-F238E27FC236}">
                <a16:creationId xmlns:a16="http://schemas.microsoft.com/office/drawing/2014/main" id="{1943497F-7EF7-334C-4C2B-05AE4C86FD13}"/>
              </a:ext>
            </a:extLst>
          </p:cNvPr>
          <p:cNvCxnSpPr>
            <a:cxnSpLocks/>
          </p:cNvCxnSpPr>
          <p:nvPr/>
        </p:nvCxnSpPr>
        <p:spPr>
          <a:xfrm>
            <a:off x="1242995" y="2324300"/>
            <a:ext cx="10028733" cy="0"/>
          </a:xfrm>
          <a:prstGeom prst="straightConnector1">
            <a:avLst/>
          </a:prstGeom>
          <a:ln w="127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6B182B1E-9BA7-E266-FCC6-5A62B5F4063F}"/>
              </a:ext>
            </a:extLst>
          </p:cNvPr>
          <p:cNvSpPr/>
          <p:nvPr/>
        </p:nvSpPr>
        <p:spPr>
          <a:xfrm>
            <a:off x="859760"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53" name="Oval 52">
            <a:extLst>
              <a:ext uri="{FF2B5EF4-FFF2-40B4-BE49-F238E27FC236}">
                <a16:creationId xmlns:a16="http://schemas.microsoft.com/office/drawing/2014/main" id="{7F8EA01D-4512-6B9C-D995-48A9232E8407}"/>
              </a:ext>
            </a:extLst>
          </p:cNvPr>
          <p:cNvSpPr/>
          <p:nvPr/>
        </p:nvSpPr>
        <p:spPr>
          <a:xfrm>
            <a:off x="1454792"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2</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54" name="Oval 53">
            <a:extLst>
              <a:ext uri="{FF2B5EF4-FFF2-40B4-BE49-F238E27FC236}">
                <a16:creationId xmlns:a16="http://schemas.microsoft.com/office/drawing/2014/main" id="{8C4E3140-D379-3B32-CAA4-8CF8661C7E77}"/>
              </a:ext>
            </a:extLst>
          </p:cNvPr>
          <p:cNvSpPr/>
          <p:nvPr/>
        </p:nvSpPr>
        <p:spPr>
          <a:xfrm>
            <a:off x="2049824"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3</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55" name="Oval 54">
            <a:extLst>
              <a:ext uri="{FF2B5EF4-FFF2-40B4-BE49-F238E27FC236}">
                <a16:creationId xmlns:a16="http://schemas.microsoft.com/office/drawing/2014/main" id="{98D501F2-3294-96D6-128C-F5D678A19925}"/>
              </a:ext>
            </a:extLst>
          </p:cNvPr>
          <p:cNvSpPr/>
          <p:nvPr/>
        </p:nvSpPr>
        <p:spPr>
          <a:xfrm>
            <a:off x="2644856"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4</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56" name="Oval 55">
            <a:extLst>
              <a:ext uri="{FF2B5EF4-FFF2-40B4-BE49-F238E27FC236}">
                <a16:creationId xmlns:a16="http://schemas.microsoft.com/office/drawing/2014/main" id="{8F3283B1-BF84-BFA1-B7CF-DE0E1F43ECDC}"/>
              </a:ext>
            </a:extLst>
          </p:cNvPr>
          <p:cNvSpPr/>
          <p:nvPr/>
        </p:nvSpPr>
        <p:spPr>
          <a:xfrm>
            <a:off x="3239888"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5</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57" name="Oval 56">
            <a:extLst>
              <a:ext uri="{FF2B5EF4-FFF2-40B4-BE49-F238E27FC236}">
                <a16:creationId xmlns:a16="http://schemas.microsoft.com/office/drawing/2014/main" id="{B17194EF-5F8C-E9D0-B621-BEB1757D9B35}"/>
              </a:ext>
            </a:extLst>
          </p:cNvPr>
          <p:cNvSpPr/>
          <p:nvPr/>
        </p:nvSpPr>
        <p:spPr>
          <a:xfrm>
            <a:off x="3834920"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6</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58" name="Oval 57">
            <a:extLst>
              <a:ext uri="{FF2B5EF4-FFF2-40B4-BE49-F238E27FC236}">
                <a16:creationId xmlns:a16="http://schemas.microsoft.com/office/drawing/2014/main" id="{22FDC796-CC71-20C9-9C88-1588A6239AFD}"/>
              </a:ext>
            </a:extLst>
          </p:cNvPr>
          <p:cNvSpPr/>
          <p:nvPr/>
        </p:nvSpPr>
        <p:spPr>
          <a:xfrm>
            <a:off x="4429952"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7</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59" name="Oval 58">
            <a:extLst>
              <a:ext uri="{FF2B5EF4-FFF2-40B4-BE49-F238E27FC236}">
                <a16:creationId xmlns:a16="http://schemas.microsoft.com/office/drawing/2014/main" id="{DA8FB4A7-7A5C-DD3E-3FD5-860E8E988494}"/>
              </a:ext>
            </a:extLst>
          </p:cNvPr>
          <p:cNvSpPr/>
          <p:nvPr/>
        </p:nvSpPr>
        <p:spPr>
          <a:xfrm>
            <a:off x="5024984"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8</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0" name="Oval 59">
            <a:extLst>
              <a:ext uri="{FF2B5EF4-FFF2-40B4-BE49-F238E27FC236}">
                <a16:creationId xmlns:a16="http://schemas.microsoft.com/office/drawing/2014/main" id="{FFFDD3CA-D37C-57DE-7799-4FE727EA51EF}"/>
              </a:ext>
            </a:extLst>
          </p:cNvPr>
          <p:cNvSpPr/>
          <p:nvPr/>
        </p:nvSpPr>
        <p:spPr>
          <a:xfrm>
            <a:off x="5620016"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9</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1" name="Oval 60">
            <a:extLst>
              <a:ext uri="{FF2B5EF4-FFF2-40B4-BE49-F238E27FC236}">
                <a16:creationId xmlns:a16="http://schemas.microsoft.com/office/drawing/2014/main" id="{1865D73A-8657-E42C-17F6-A818F309BA3D}"/>
              </a:ext>
            </a:extLst>
          </p:cNvPr>
          <p:cNvSpPr/>
          <p:nvPr/>
        </p:nvSpPr>
        <p:spPr>
          <a:xfrm>
            <a:off x="6215048"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10</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2" name="Oval 61">
            <a:extLst>
              <a:ext uri="{FF2B5EF4-FFF2-40B4-BE49-F238E27FC236}">
                <a16:creationId xmlns:a16="http://schemas.microsoft.com/office/drawing/2014/main" id="{786B0984-5DB6-FBE2-A67F-AA4F57C03975}"/>
              </a:ext>
            </a:extLst>
          </p:cNvPr>
          <p:cNvSpPr/>
          <p:nvPr/>
        </p:nvSpPr>
        <p:spPr>
          <a:xfrm>
            <a:off x="6810080"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11</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3" name="Oval 62">
            <a:extLst>
              <a:ext uri="{FF2B5EF4-FFF2-40B4-BE49-F238E27FC236}">
                <a16:creationId xmlns:a16="http://schemas.microsoft.com/office/drawing/2014/main" id="{BD273B63-D532-E301-B033-2BDE95DE96F3}"/>
              </a:ext>
            </a:extLst>
          </p:cNvPr>
          <p:cNvSpPr/>
          <p:nvPr/>
        </p:nvSpPr>
        <p:spPr>
          <a:xfrm>
            <a:off x="7405112"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12</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4" name="Oval 63">
            <a:extLst>
              <a:ext uri="{FF2B5EF4-FFF2-40B4-BE49-F238E27FC236}">
                <a16:creationId xmlns:a16="http://schemas.microsoft.com/office/drawing/2014/main" id="{526A4A90-0067-44F6-2A5F-470A2B1A567C}"/>
              </a:ext>
            </a:extLst>
          </p:cNvPr>
          <p:cNvSpPr/>
          <p:nvPr/>
        </p:nvSpPr>
        <p:spPr>
          <a:xfrm>
            <a:off x="8000144"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13</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BA3EAF69-65A5-A020-DD66-3AB614AC43FD}"/>
              </a:ext>
            </a:extLst>
          </p:cNvPr>
          <p:cNvSpPr/>
          <p:nvPr/>
        </p:nvSpPr>
        <p:spPr>
          <a:xfrm>
            <a:off x="8595176"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14</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6" name="Oval 65">
            <a:extLst>
              <a:ext uri="{FF2B5EF4-FFF2-40B4-BE49-F238E27FC236}">
                <a16:creationId xmlns:a16="http://schemas.microsoft.com/office/drawing/2014/main" id="{0279904C-A2E4-5AEE-EA11-4A0A1ED58D65}"/>
              </a:ext>
            </a:extLst>
          </p:cNvPr>
          <p:cNvSpPr/>
          <p:nvPr/>
        </p:nvSpPr>
        <p:spPr>
          <a:xfrm>
            <a:off x="9190208"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15</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7" name="Oval 66">
            <a:extLst>
              <a:ext uri="{FF2B5EF4-FFF2-40B4-BE49-F238E27FC236}">
                <a16:creationId xmlns:a16="http://schemas.microsoft.com/office/drawing/2014/main" id="{F918B100-6D31-4AF9-67EE-3E4F766F8431}"/>
              </a:ext>
            </a:extLst>
          </p:cNvPr>
          <p:cNvSpPr/>
          <p:nvPr/>
        </p:nvSpPr>
        <p:spPr>
          <a:xfrm>
            <a:off x="9785240"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16</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68" name="Oval 67">
            <a:extLst>
              <a:ext uri="{FF2B5EF4-FFF2-40B4-BE49-F238E27FC236}">
                <a16:creationId xmlns:a16="http://schemas.microsoft.com/office/drawing/2014/main" id="{C36ADE51-99C6-E0EE-6665-9D86D15142CE}"/>
              </a:ext>
            </a:extLst>
          </p:cNvPr>
          <p:cNvSpPr/>
          <p:nvPr/>
        </p:nvSpPr>
        <p:spPr>
          <a:xfrm>
            <a:off x="10380272"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17</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grpSp>
        <p:nvGrpSpPr>
          <p:cNvPr id="69" name="Group 68">
            <a:extLst>
              <a:ext uri="{FF2B5EF4-FFF2-40B4-BE49-F238E27FC236}">
                <a16:creationId xmlns:a16="http://schemas.microsoft.com/office/drawing/2014/main" id="{4FB46826-7A90-D8B7-AF02-50A872CDD065}"/>
              </a:ext>
            </a:extLst>
          </p:cNvPr>
          <p:cNvGrpSpPr/>
          <p:nvPr/>
        </p:nvGrpSpPr>
        <p:grpSpPr>
          <a:xfrm>
            <a:off x="1693801" y="3579958"/>
            <a:ext cx="539175" cy="1017675"/>
            <a:chOff x="2887168" y="3850995"/>
            <a:chExt cx="1235650" cy="2332250"/>
          </a:xfrm>
          <a:solidFill>
            <a:schemeClr val="accent3">
              <a:lumMod val="75000"/>
            </a:schemeClr>
          </a:solidFill>
        </p:grpSpPr>
        <p:sp>
          <p:nvSpPr>
            <p:cNvPr id="70" name="Round Same Side Corner Rectangle 31">
              <a:extLst>
                <a:ext uri="{FF2B5EF4-FFF2-40B4-BE49-F238E27FC236}">
                  <a16:creationId xmlns:a16="http://schemas.microsoft.com/office/drawing/2014/main" id="{F89CF550-47EB-91B5-42C8-3E83948D5CC8}"/>
                </a:ext>
              </a:extLst>
            </p:cNvPr>
            <p:cNvSpPr/>
            <p:nvPr/>
          </p:nvSpPr>
          <p:spPr>
            <a:xfrm>
              <a:off x="2896229" y="5298868"/>
              <a:ext cx="1221761" cy="88437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1" name="Oval 70">
              <a:extLst>
                <a:ext uri="{FF2B5EF4-FFF2-40B4-BE49-F238E27FC236}">
                  <a16:creationId xmlns:a16="http://schemas.microsoft.com/office/drawing/2014/main" id="{FE4436CE-15FA-4BE6-2374-43E383A9D7CA}"/>
                </a:ext>
              </a:extLst>
            </p:cNvPr>
            <p:cNvSpPr/>
            <p:nvPr/>
          </p:nvSpPr>
          <p:spPr>
            <a:xfrm>
              <a:off x="2887168" y="3850995"/>
              <a:ext cx="1235650"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2" name="Group 71">
            <a:extLst>
              <a:ext uri="{FF2B5EF4-FFF2-40B4-BE49-F238E27FC236}">
                <a16:creationId xmlns:a16="http://schemas.microsoft.com/office/drawing/2014/main" id="{43612082-8424-FBC3-0912-69D6F22B59F8}"/>
              </a:ext>
            </a:extLst>
          </p:cNvPr>
          <p:cNvGrpSpPr/>
          <p:nvPr/>
        </p:nvGrpSpPr>
        <p:grpSpPr>
          <a:xfrm>
            <a:off x="2787038" y="3432154"/>
            <a:ext cx="539174" cy="1165479"/>
            <a:chOff x="4602265" y="3512265"/>
            <a:chExt cx="1235650" cy="2670980"/>
          </a:xfrm>
          <a:solidFill>
            <a:schemeClr val="accent3">
              <a:lumMod val="75000"/>
            </a:schemeClr>
          </a:solidFill>
        </p:grpSpPr>
        <p:sp>
          <p:nvSpPr>
            <p:cNvPr id="73" name="Round Same Side Corner Rectangle 31">
              <a:extLst>
                <a:ext uri="{FF2B5EF4-FFF2-40B4-BE49-F238E27FC236}">
                  <a16:creationId xmlns:a16="http://schemas.microsoft.com/office/drawing/2014/main" id="{6A708C15-1848-180D-7466-324841058069}"/>
                </a:ext>
              </a:extLst>
            </p:cNvPr>
            <p:cNvSpPr/>
            <p:nvPr/>
          </p:nvSpPr>
          <p:spPr>
            <a:xfrm>
              <a:off x="4611326" y="4986810"/>
              <a:ext cx="1221761" cy="119643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4" name="Oval 73">
              <a:extLst>
                <a:ext uri="{FF2B5EF4-FFF2-40B4-BE49-F238E27FC236}">
                  <a16:creationId xmlns:a16="http://schemas.microsoft.com/office/drawing/2014/main" id="{A0B3E559-8397-CF72-EA4C-D4052C78ABC5}"/>
                </a:ext>
              </a:extLst>
            </p:cNvPr>
            <p:cNvSpPr/>
            <p:nvPr/>
          </p:nvSpPr>
          <p:spPr>
            <a:xfrm>
              <a:off x="4602265" y="3512265"/>
              <a:ext cx="1235650"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5" name="Group 74">
            <a:extLst>
              <a:ext uri="{FF2B5EF4-FFF2-40B4-BE49-F238E27FC236}">
                <a16:creationId xmlns:a16="http://schemas.microsoft.com/office/drawing/2014/main" id="{276B5357-8784-3EF7-8A74-659D67C6AA0E}"/>
              </a:ext>
            </a:extLst>
          </p:cNvPr>
          <p:cNvGrpSpPr/>
          <p:nvPr/>
        </p:nvGrpSpPr>
        <p:grpSpPr>
          <a:xfrm>
            <a:off x="5182745" y="3216554"/>
            <a:ext cx="539175" cy="1414623"/>
            <a:chOff x="6317362" y="2941294"/>
            <a:chExt cx="1235651" cy="3241951"/>
          </a:xfrm>
          <a:solidFill>
            <a:schemeClr val="accent3">
              <a:lumMod val="75000"/>
            </a:schemeClr>
          </a:solidFill>
        </p:grpSpPr>
        <p:sp>
          <p:nvSpPr>
            <p:cNvPr id="76" name="Round Same Side Corner Rectangle 31">
              <a:extLst>
                <a:ext uri="{FF2B5EF4-FFF2-40B4-BE49-F238E27FC236}">
                  <a16:creationId xmlns:a16="http://schemas.microsoft.com/office/drawing/2014/main" id="{742AFD0B-AE12-78B6-D0FD-499831B50FA0}"/>
                </a:ext>
              </a:extLst>
            </p:cNvPr>
            <p:cNvSpPr/>
            <p:nvPr/>
          </p:nvSpPr>
          <p:spPr>
            <a:xfrm>
              <a:off x="6326423" y="4497686"/>
              <a:ext cx="1221762" cy="168555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7" name="Oval 76">
              <a:extLst>
                <a:ext uri="{FF2B5EF4-FFF2-40B4-BE49-F238E27FC236}">
                  <a16:creationId xmlns:a16="http://schemas.microsoft.com/office/drawing/2014/main" id="{B6ACD26F-E102-52DB-33AE-CF168ACBB1F5}"/>
                </a:ext>
              </a:extLst>
            </p:cNvPr>
            <p:cNvSpPr/>
            <p:nvPr/>
          </p:nvSpPr>
          <p:spPr>
            <a:xfrm>
              <a:off x="6317362" y="2941294"/>
              <a:ext cx="1235651"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8" name="Group 77">
            <a:extLst>
              <a:ext uri="{FF2B5EF4-FFF2-40B4-BE49-F238E27FC236}">
                <a16:creationId xmlns:a16="http://schemas.microsoft.com/office/drawing/2014/main" id="{AD96225C-59D7-4345-9BB6-B4F520A5E6C9}"/>
              </a:ext>
            </a:extLst>
          </p:cNvPr>
          <p:cNvGrpSpPr/>
          <p:nvPr/>
        </p:nvGrpSpPr>
        <p:grpSpPr>
          <a:xfrm>
            <a:off x="7999534" y="3038914"/>
            <a:ext cx="539175" cy="1621261"/>
            <a:chOff x="8032460" y="2467732"/>
            <a:chExt cx="1235651" cy="3715513"/>
          </a:xfrm>
          <a:solidFill>
            <a:schemeClr val="accent3">
              <a:lumMod val="75000"/>
            </a:schemeClr>
          </a:solidFill>
        </p:grpSpPr>
        <p:sp>
          <p:nvSpPr>
            <p:cNvPr id="79" name="Round Same Side Corner Rectangle 31">
              <a:extLst>
                <a:ext uri="{FF2B5EF4-FFF2-40B4-BE49-F238E27FC236}">
                  <a16:creationId xmlns:a16="http://schemas.microsoft.com/office/drawing/2014/main" id="{347A90F1-9BC4-EA40-1BF7-7E31B0D7004F}"/>
                </a:ext>
              </a:extLst>
            </p:cNvPr>
            <p:cNvSpPr/>
            <p:nvPr/>
          </p:nvSpPr>
          <p:spPr>
            <a:xfrm>
              <a:off x="8032460" y="3981058"/>
              <a:ext cx="1235651" cy="220218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0" name="Oval 79">
              <a:extLst>
                <a:ext uri="{FF2B5EF4-FFF2-40B4-BE49-F238E27FC236}">
                  <a16:creationId xmlns:a16="http://schemas.microsoft.com/office/drawing/2014/main" id="{7CB3BBB9-5AD3-ED6A-AA6C-BEB7205813AA}"/>
                </a:ext>
              </a:extLst>
            </p:cNvPr>
            <p:cNvSpPr/>
            <p:nvPr/>
          </p:nvSpPr>
          <p:spPr>
            <a:xfrm>
              <a:off x="8032460" y="2467732"/>
              <a:ext cx="1235651"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81" name="Group 80">
            <a:extLst>
              <a:ext uri="{FF2B5EF4-FFF2-40B4-BE49-F238E27FC236}">
                <a16:creationId xmlns:a16="http://schemas.microsoft.com/office/drawing/2014/main" id="{6DFE91C4-C40E-541B-0CF7-3ADE2417125A}"/>
              </a:ext>
            </a:extLst>
          </p:cNvPr>
          <p:cNvGrpSpPr/>
          <p:nvPr/>
        </p:nvGrpSpPr>
        <p:grpSpPr>
          <a:xfrm>
            <a:off x="9681702" y="2826205"/>
            <a:ext cx="539176" cy="1833970"/>
            <a:chOff x="9771853" y="1980257"/>
            <a:chExt cx="1235652" cy="4202988"/>
          </a:xfrm>
          <a:solidFill>
            <a:schemeClr val="accent3">
              <a:lumMod val="75000"/>
            </a:schemeClr>
          </a:solidFill>
        </p:grpSpPr>
        <p:sp>
          <p:nvSpPr>
            <p:cNvPr id="82" name="Round Same Side Corner Rectangle 31">
              <a:extLst>
                <a:ext uri="{FF2B5EF4-FFF2-40B4-BE49-F238E27FC236}">
                  <a16:creationId xmlns:a16="http://schemas.microsoft.com/office/drawing/2014/main" id="{4D2DAF07-749A-0D91-1ACB-10DF5B719A6C}"/>
                </a:ext>
              </a:extLst>
            </p:cNvPr>
            <p:cNvSpPr/>
            <p:nvPr/>
          </p:nvSpPr>
          <p:spPr>
            <a:xfrm>
              <a:off x="9771853" y="3488833"/>
              <a:ext cx="1235652" cy="269441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3" name="Oval 82">
              <a:extLst>
                <a:ext uri="{FF2B5EF4-FFF2-40B4-BE49-F238E27FC236}">
                  <a16:creationId xmlns:a16="http://schemas.microsoft.com/office/drawing/2014/main" id="{288B58E0-11E2-BCA1-3AE6-0769A712576F}"/>
                </a:ext>
              </a:extLst>
            </p:cNvPr>
            <p:cNvSpPr/>
            <p:nvPr/>
          </p:nvSpPr>
          <p:spPr>
            <a:xfrm>
              <a:off x="9771853" y="1980257"/>
              <a:ext cx="1235652" cy="1235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84" name="Group 83">
            <a:extLst>
              <a:ext uri="{FF2B5EF4-FFF2-40B4-BE49-F238E27FC236}">
                <a16:creationId xmlns:a16="http://schemas.microsoft.com/office/drawing/2014/main" id="{131754CD-1BE2-B54C-DF3A-F12849E63F63}"/>
              </a:ext>
            </a:extLst>
          </p:cNvPr>
          <p:cNvGrpSpPr/>
          <p:nvPr/>
        </p:nvGrpSpPr>
        <p:grpSpPr>
          <a:xfrm>
            <a:off x="822628" y="3796513"/>
            <a:ext cx="542698" cy="801120"/>
            <a:chOff x="1163997" y="4347283"/>
            <a:chExt cx="1243724" cy="1835962"/>
          </a:xfrm>
          <a:solidFill>
            <a:schemeClr val="accent3">
              <a:lumMod val="75000"/>
            </a:schemeClr>
          </a:solidFill>
        </p:grpSpPr>
        <p:sp>
          <p:nvSpPr>
            <p:cNvPr id="85" name="Oval 84">
              <a:extLst>
                <a:ext uri="{FF2B5EF4-FFF2-40B4-BE49-F238E27FC236}">
                  <a16:creationId xmlns:a16="http://schemas.microsoft.com/office/drawing/2014/main" id="{44065152-34E3-FB12-5794-EFA956485683}"/>
                </a:ext>
              </a:extLst>
            </p:cNvPr>
            <p:cNvSpPr/>
            <p:nvPr/>
          </p:nvSpPr>
          <p:spPr>
            <a:xfrm>
              <a:off x="1172071" y="4347283"/>
              <a:ext cx="1235650" cy="1235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6" name="Round Same Side Corner Rectangle 31">
              <a:extLst>
                <a:ext uri="{FF2B5EF4-FFF2-40B4-BE49-F238E27FC236}">
                  <a16:creationId xmlns:a16="http://schemas.microsoft.com/office/drawing/2014/main" id="{260B4FB7-E3B3-56F9-4BBF-5CFD347757D8}"/>
                </a:ext>
              </a:extLst>
            </p:cNvPr>
            <p:cNvSpPr/>
            <p:nvPr/>
          </p:nvSpPr>
          <p:spPr>
            <a:xfrm>
              <a:off x="1163997" y="5793519"/>
              <a:ext cx="1221761" cy="38972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87" name="TextBox 86">
            <a:extLst>
              <a:ext uri="{FF2B5EF4-FFF2-40B4-BE49-F238E27FC236}">
                <a16:creationId xmlns:a16="http://schemas.microsoft.com/office/drawing/2014/main" id="{ED0EE24A-C6E4-A77E-AED6-67000F8B2527}"/>
              </a:ext>
            </a:extLst>
          </p:cNvPr>
          <p:cNvSpPr txBox="1"/>
          <p:nvPr/>
        </p:nvSpPr>
        <p:spPr>
          <a:xfrm>
            <a:off x="569121" y="5005845"/>
            <a:ext cx="1042743" cy="767133"/>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Enfance</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0 - 18 mois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
        <p:nvSpPr>
          <p:cNvPr id="88" name="TextBox 87">
            <a:extLst>
              <a:ext uri="{FF2B5EF4-FFF2-40B4-BE49-F238E27FC236}">
                <a16:creationId xmlns:a16="http://schemas.microsoft.com/office/drawing/2014/main" id="{BFBD484A-1F7D-098D-4D3B-6E58AB88BB98}"/>
              </a:ext>
            </a:extLst>
          </p:cNvPr>
          <p:cNvSpPr txBox="1"/>
          <p:nvPr/>
        </p:nvSpPr>
        <p:spPr>
          <a:xfrm>
            <a:off x="1483219" y="5005845"/>
            <a:ext cx="1065990" cy="767133"/>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Tout-petit</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18 mois - 3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
        <p:nvSpPr>
          <p:cNvPr id="89" name="TextBox 88">
            <a:extLst>
              <a:ext uri="{FF2B5EF4-FFF2-40B4-BE49-F238E27FC236}">
                <a16:creationId xmlns:a16="http://schemas.microsoft.com/office/drawing/2014/main" id="{B1657061-AC69-3BE9-D543-E195307D80DE}"/>
              </a:ext>
            </a:extLst>
          </p:cNvPr>
          <p:cNvSpPr txBox="1"/>
          <p:nvPr/>
        </p:nvSpPr>
        <p:spPr>
          <a:xfrm>
            <a:off x="2661956" y="5005845"/>
            <a:ext cx="1092654" cy="767133"/>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La petite enfance</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3 - 5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
        <p:nvSpPr>
          <p:cNvPr id="90" name="TextBox 89">
            <a:extLst>
              <a:ext uri="{FF2B5EF4-FFF2-40B4-BE49-F238E27FC236}">
                <a16:creationId xmlns:a16="http://schemas.microsoft.com/office/drawing/2014/main" id="{CE68FF5A-7F37-BA42-8506-501C3C780F4D}"/>
              </a:ext>
            </a:extLst>
          </p:cNvPr>
          <p:cNvSpPr txBox="1"/>
          <p:nvPr/>
        </p:nvSpPr>
        <p:spPr>
          <a:xfrm>
            <a:off x="4563310" y="5005845"/>
            <a:ext cx="1831767" cy="536622"/>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L'enfance moyenne</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6 - 11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
        <p:nvSpPr>
          <p:cNvPr id="91" name="TextBox 90">
            <a:extLst>
              <a:ext uri="{FF2B5EF4-FFF2-40B4-BE49-F238E27FC236}">
                <a16:creationId xmlns:a16="http://schemas.microsoft.com/office/drawing/2014/main" id="{8445574C-B292-41D7-1BEB-8A868BDF844B}"/>
              </a:ext>
            </a:extLst>
          </p:cNvPr>
          <p:cNvSpPr txBox="1"/>
          <p:nvPr/>
        </p:nvSpPr>
        <p:spPr>
          <a:xfrm>
            <a:off x="7324805" y="5005845"/>
            <a:ext cx="1727795" cy="767133"/>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Début de l'adolescence </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12 - 14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
        <p:nvSpPr>
          <p:cNvPr id="92" name="TextBox 91">
            <a:extLst>
              <a:ext uri="{FF2B5EF4-FFF2-40B4-BE49-F238E27FC236}">
                <a16:creationId xmlns:a16="http://schemas.microsoft.com/office/drawing/2014/main" id="{D3FB8C02-94D1-9DFE-2830-A0ACC904FF39}"/>
              </a:ext>
            </a:extLst>
          </p:cNvPr>
          <p:cNvSpPr txBox="1"/>
          <p:nvPr/>
        </p:nvSpPr>
        <p:spPr>
          <a:xfrm>
            <a:off x="9190208" y="5005845"/>
            <a:ext cx="1583761" cy="536622"/>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Adolescence</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15 - 17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08806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lstStyle/>
          <a:p>
            <a:r>
              <a:rPr lang="en-CA" dirty="0"/>
              <a:t>Âge et stade de développement</a:t>
            </a:r>
          </a:p>
        </p:txBody>
      </p:sp>
      <p:sp>
        <p:nvSpPr>
          <p:cNvPr id="37" name="TextBox 36">
            <a:extLst>
              <a:ext uri="{FF2B5EF4-FFF2-40B4-BE49-F238E27FC236}">
                <a16:creationId xmlns:a16="http://schemas.microsoft.com/office/drawing/2014/main" id="{D7D83942-4C88-4A2D-BA91-F29F5F4B59EC}"/>
              </a:ext>
            </a:extLst>
          </p:cNvPr>
          <p:cNvSpPr txBox="1"/>
          <p:nvPr/>
        </p:nvSpPr>
        <p:spPr>
          <a:xfrm>
            <a:off x="5594349" y="4876944"/>
            <a:ext cx="1003302" cy="367216"/>
          </a:xfrm>
          <a:prstGeom prst="rect">
            <a:avLst/>
          </a:prstGeom>
          <a:noFill/>
        </p:spPr>
        <p:txBody>
          <a:bodyPr wrap="square">
            <a:spAutoFit/>
          </a:bodyPr>
          <a:lstStyle/>
          <a:p>
            <a:pPr lvl="0" algn="ctr">
              <a:lnSpc>
                <a:spcPct val="107000"/>
              </a:lnSpc>
              <a:spcAft>
                <a:spcPts val="800"/>
              </a:spcAft>
            </a:pPr>
            <a:r>
              <a:rPr lang="en-US" dirty="0">
                <a:latin typeface="Arial" panose="020B0604020202020204" pitchFamily="34" charset="0"/>
                <a:ea typeface="Calibri" panose="020F0502020204030204" pitchFamily="34" charset="0"/>
                <a:cs typeface="Arial" panose="020B0604020202020204" pitchFamily="34" charset="0"/>
              </a:rPr>
              <a:t>Diego</a:t>
            </a:r>
            <a:endParaRPr lang="en-US" sz="1800" dirty="0">
              <a:effectLst/>
              <a:latin typeface="Arial" panose="020B0604020202020204" pitchFamily="34" charset="0"/>
              <a:ea typeface="Calibri" panose="020F050202020403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874B5101-D5AC-4C81-A4D8-0E11C711EFD5}"/>
              </a:ext>
            </a:extLst>
          </p:cNvPr>
          <p:cNvSpPr txBox="1"/>
          <p:nvPr/>
        </p:nvSpPr>
        <p:spPr>
          <a:xfrm>
            <a:off x="7109496" y="4876944"/>
            <a:ext cx="1003303" cy="367216"/>
          </a:xfrm>
          <a:prstGeom prst="rect">
            <a:avLst/>
          </a:prstGeom>
          <a:noFill/>
        </p:spPr>
        <p:txBody>
          <a:bodyPr wrap="square">
            <a:spAutoFit/>
          </a:bodyPr>
          <a:lstStyle/>
          <a:p>
            <a:pPr lvl="0" algn="ctr">
              <a:lnSpc>
                <a:spcPct val="107000"/>
              </a:lnSpc>
              <a:spcAft>
                <a:spcPts val="800"/>
              </a:spcAft>
            </a:pPr>
            <a:r>
              <a:rPr lang="en-US" dirty="0">
                <a:latin typeface="Arial" panose="020B0604020202020204" pitchFamily="34" charset="0"/>
                <a:ea typeface="Calibri" panose="020F0502020204030204" pitchFamily="34" charset="0"/>
                <a:cs typeface="Arial" panose="020B0604020202020204" pitchFamily="34" charset="0"/>
              </a:rPr>
              <a:t>Ze Naw</a:t>
            </a:r>
            <a:endParaRPr lang="en-US" sz="1800" dirty="0">
              <a:effectLst/>
              <a:latin typeface="Arial" panose="020B0604020202020204" pitchFamily="34" charset="0"/>
              <a:ea typeface="Calibri" panose="020F050202020403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8FF9E69F-4598-41F5-BB76-7B41560D2E8B}"/>
              </a:ext>
            </a:extLst>
          </p:cNvPr>
          <p:cNvSpPr txBox="1"/>
          <p:nvPr/>
        </p:nvSpPr>
        <p:spPr>
          <a:xfrm>
            <a:off x="8474512" y="4876943"/>
            <a:ext cx="1003302" cy="367216"/>
          </a:xfrm>
          <a:prstGeom prst="rect">
            <a:avLst/>
          </a:prstGeom>
          <a:noFill/>
        </p:spPr>
        <p:txBody>
          <a:bodyPr wrap="square">
            <a:spAutoFit/>
          </a:bodyPr>
          <a:lstStyle/>
          <a:p>
            <a:pPr lvl="0" algn="ctr">
              <a:lnSpc>
                <a:spcPct val="107000"/>
              </a:lnSpc>
              <a:spcAft>
                <a:spcPts val="800"/>
              </a:spcAft>
            </a:pPr>
            <a:r>
              <a:rPr lang="en-US" sz="1800" dirty="0">
                <a:effectLst/>
                <a:latin typeface="Arial" panose="020B0604020202020204" pitchFamily="34" charset="0"/>
                <a:ea typeface="Calibri" panose="020F0502020204030204" pitchFamily="34" charset="0"/>
                <a:cs typeface="Arial" panose="020B0604020202020204" pitchFamily="34" charset="0"/>
              </a:rPr>
              <a:t>Amina</a:t>
            </a:r>
          </a:p>
        </p:txBody>
      </p:sp>
      <p:sp>
        <p:nvSpPr>
          <p:cNvPr id="54" name="TextBox 53">
            <a:extLst>
              <a:ext uri="{FF2B5EF4-FFF2-40B4-BE49-F238E27FC236}">
                <a16:creationId xmlns:a16="http://schemas.microsoft.com/office/drawing/2014/main" id="{328397FE-7564-484C-969B-26000C8D4355}"/>
              </a:ext>
            </a:extLst>
          </p:cNvPr>
          <p:cNvSpPr txBox="1"/>
          <p:nvPr/>
        </p:nvSpPr>
        <p:spPr>
          <a:xfrm>
            <a:off x="9886056" y="4897589"/>
            <a:ext cx="1003303" cy="367216"/>
          </a:xfrm>
          <a:prstGeom prst="rect">
            <a:avLst/>
          </a:prstGeom>
          <a:noFill/>
        </p:spPr>
        <p:txBody>
          <a:bodyPr wrap="square">
            <a:spAutoFit/>
          </a:bodyPr>
          <a:lstStyle/>
          <a:p>
            <a:pPr lvl="0" algn="ctr">
              <a:lnSpc>
                <a:spcPct val="107000"/>
              </a:lnSpc>
              <a:spcAft>
                <a:spcPts val="800"/>
              </a:spcAft>
            </a:pPr>
            <a:r>
              <a:rPr lang="en-US" sz="1800" dirty="0">
                <a:effectLst/>
                <a:latin typeface="Arial" panose="020B0604020202020204" pitchFamily="34" charset="0"/>
                <a:ea typeface="Calibri" panose="020F0502020204030204" pitchFamily="34" charset="0"/>
                <a:cs typeface="Arial" panose="020B0604020202020204" pitchFamily="34" charset="0"/>
              </a:rPr>
              <a:t>Selim</a:t>
            </a:r>
          </a:p>
        </p:txBody>
      </p:sp>
      <p:grpSp>
        <p:nvGrpSpPr>
          <p:cNvPr id="56" name="Group 55">
            <a:extLst>
              <a:ext uri="{FF2B5EF4-FFF2-40B4-BE49-F238E27FC236}">
                <a16:creationId xmlns:a16="http://schemas.microsoft.com/office/drawing/2014/main" id="{1637E49D-38E1-4F55-A978-FA3BC100E4F0}"/>
              </a:ext>
            </a:extLst>
          </p:cNvPr>
          <p:cNvGrpSpPr/>
          <p:nvPr/>
        </p:nvGrpSpPr>
        <p:grpSpPr>
          <a:xfrm>
            <a:off x="5713005" y="3437823"/>
            <a:ext cx="679484" cy="1263631"/>
            <a:chOff x="3524508" y="2679091"/>
            <a:chExt cx="327409" cy="608880"/>
          </a:xfrm>
          <a:solidFill>
            <a:schemeClr val="accent3">
              <a:lumMod val="75000"/>
            </a:schemeClr>
          </a:solidFill>
        </p:grpSpPr>
        <p:sp>
          <p:nvSpPr>
            <p:cNvPr id="68" name="Round Same Side Corner Rectangle 46">
              <a:extLst>
                <a:ext uri="{FF2B5EF4-FFF2-40B4-BE49-F238E27FC236}">
                  <a16:creationId xmlns:a16="http://schemas.microsoft.com/office/drawing/2014/main" id="{10E4EAD3-30DE-48A9-908A-D0BE631247F2}"/>
                </a:ext>
              </a:extLst>
            </p:cNvPr>
            <p:cNvSpPr/>
            <p:nvPr/>
          </p:nvSpPr>
          <p:spPr>
            <a:xfrm>
              <a:off x="3526909" y="3062732"/>
              <a:ext cx="323729" cy="22523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9" name="Oval 68">
              <a:extLst>
                <a:ext uri="{FF2B5EF4-FFF2-40B4-BE49-F238E27FC236}">
                  <a16:creationId xmlns:a16="http://schemas.microsoft.com/office/drawing/2014/main" id="{4880778F-A88F-4944-B45F-705ACD822982}"/>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bg1"/>
                  </a:solidFill>
                  <a:latin typeface="Arial" panose="020B0604020202020204" pitchFamily="34" charset="0"/>
                  <a:cs typeface="Arial" panose="020B0604020202020204" pitchFamily="34" charset="0"/>
                </a:rPr>
                <a:t>3</a:t>
              </a:r>
            </a:p>
          </p:txBody>
        </p:sp>
      </p:grpSp>
      <p:grpSp>
        <p:nvGrpSpPr>
          <p:cNvPr id="57" name="Group 56">
            <a:extLst>
              <a:ext uri="{FF2B5EF4-FFF2-40B4-BE49-F238E27FC236}">
                <a16:creationId xmlns:a16="http://schemas.microsoft.com/office/drawing/2014/main" id="{F8B4F388-818A-40B6-A14C-B039FF3BBE0B}"/>
              </a:ext>
            </a:extLst>
          </p:cNvPr>
          <p:cNvGrpSpPr/>
          <p:nvPr/>
        </p:nvGrpSpPr>
        <p:grpSpPr>
          <a:xfrm>
            <a:off x="7271406" y="3035544"/>
            <a:ext cx="679484" cy="1674679"/>
            <a:chOff x="3524508" y="2679091"/>
            <a:chExt cx="327409" cy="806943"/>
          </a:xfrm>
          <a:solidFill>
            <a:schemeClr val="accent3">
              <a:lumMod val="75000"/>
            </a:schemeClr>
          </a:solidFill>
        </p:grpSpPr>
        <p:sp>
          <p:nvSpPr>
            <p:cNvPr id="66" name="Round Same Side Corner Rectangle 46">
              <a:extLst>
                <a:ext uri="{FF2B5EF4-FFF2-40B4-BE49-F238E27FC236}">
                  <a16:creationId xmlns:a16="http://schemas.microsoft.com/office/drawing/2014/main" id="{37CBA12F-388F-42E8-95E3-69CF1694A634}"/>
                </a:ext>
              </a:extLst>
            </p:cNvPr>
            <p:cNvSpPr/>
            <p:nvPr/>
          </p:nvSpPr>
          <p:spPr>
            <a:xfrm>
              <a:off x="3526909" y="3062732"/>
              <a:ext cx="323729" cy="42330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7" name="Oval 66">
              <a:extLst>
                <a:ext uri="{FF2B5EF4-FFF2-40B4-BE49-F238E27FC236}">
                  <a16:creationId xmlns:a16="http://schemas.microsoft.com/office/drawing/2014/main" id="{9239F9D2-6668-4D62-A0E8-24F0F1D42A5F}"/>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bg1"/>
                  </a:solidFill>
                  <a:latin typeface="Arial" panose="020B0604020202020204" pitchFamily="34" charset="0"/>
                  <a:cs typeface="Arial" panose="020B0604020202020204" pitchFamily="34" charset="0"/>
                </a:rPr>
                <a:t>6</a:t>
              </a:r>
            </a:p>
          </p:txBody>
        </p:sp>
      </p:grpSp>
      <p:sp>
        <p:nvSpPr>
          <p:cNvPr id="64" name="Round Same Side Corner Rectangle 46">
            <a:extLst>
              <a:ext uri="{FF2B5EF4-FFF2-40B4-BE49-F238E27FC236}">
                <a16:creationId xmlns:a16="http://schemas.microsoft.com/office/drawing/2014/main" id="{B9612724-7485-4DAA-B57D-ED8DBBF44832}"/>
              </a:ext>
            </a:extLst>
          </p:cNvPr>
          <p:cNvSpPr/>
          <p:nvPr/>
        </p:nvSpPr>
        <p:spPr>
          <a:xfrm>
            <a:off x="8692073" y="3454977"/>
            <a:ext cx="679484" cy="1246477"/>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8B5C7DC1-8CF3-49EA-BCC7-F9DBF8E616CD}"/>
              </a:ext>
            </a:extLst>
          </p:cNvPr>
          <p:cNvSpPr/>
          <p:nvPr/>
        </p:nvSpPr>
        <p:spPr>
          <a:xfrm>
            <a:off x="8687090" y="2658796"/>
            <a:ext cx="679484" cy="6794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bg1"/>
                </a:solidFill>
                <a:latin typeface="Arial" panose="020B0604020202020204" pitchFamily="34" charset="0"/>
                <a:cs typeface="Arial" panose="020B0604020202020204" pitchFamily="34" charset="0"/>
              </a:rPr>
              <a:t>12</a:t>
            </a:r>
          </a:p>
        </p:txBody>
      </p:sp>
      <p:grpSp>
        <p:nvGrpSpPr>
          <p:cNvPr id="59" name="Group 58">
            <a:extLst>
              <a:ext uri="{FF2B5EF4-FFF2-40B4-BE49-F238E27FC236}">
                <a16:creationId xmlns:a16="http://schemas.microsoft.com/office/drawing/2014/main" id="{C97B57F0-4199-40F6-9D31-049101801910}"/>
              </a:ext>
            </a:extLst>
          </p:cNvPr>
          <p:cNvGrpSpPr/>
          <p:nvPr/>
        </p:nvGrpSpPr>
        <p:grpSpPr>
          <a:xfrm>
            <a:off x="10045312" y="2349137"/>
            <a:ext cx="679484" cy="2352317"/>
            <a:chOff x="3524508" y="2679091"/>
            <a:chExt cx="327409" cy="1133463"/>
          </a:xfrm>
          <a:solidFill>
            <a:schemeClr val="accent3">
              <a:lumMod val="75000"/>
            </a:schemeClr>
          </a:solidFill>
        </p:grpSpPr>
        <p:sp>
          <p:nvSpPr>
            <p:cNvPr id="62" name="Round Same Side Corner Rectangle 46">
              <a:extLst>
                <a:ext uri="{FF2B5EF4-FFF2-40B4-BE49-F238E27FC236}">
                  <a16:creationId xmlns:a16="http://schemas.microsoft.com/office/drawing/2014/main" id="{F06DBF14-87E3-4310-A992-F3A565862822}"/>
                </a:ext>
              </a:extLst>
            </p:cNvPr>
            <p:cNvSpPr/>
            <p:nvPr/>
          </p:nvSpPr>
          <p:spPr>
            <a:xfrm>
              <a:off x="3526909" y="3062730"/>
              <a:ext cx="323729" cy="74982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3" name="Oval 62">
              <a:extLst>
                <a:ext uri="{FF2B5EF4-FFF2-40B4-BE49-F238E27FC236}">
                  <a16:creationId xmlns:a16="http://schemas.microsoft.com/office/drawing/2014/main" id="{000E0882-921D-4C47-AF5A-CE3520FCF134}"/>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chemeClr val="bg1"/>
                  </a:solidFill>
                  <a:latin typeface="Arial" panose="020B0604020202020204" pitchFamily="34" charset="0"/>
                  <a:cs typeface="Arial" panose="020B0604020202020204" pitchFamily="34" charset="0"/>
                </a:rPr>
                <a:t>16</a:t>
              </a:r>
            </a:p>
          </p:txBody>
        </p:sp>
      </p:grpSp>
      <p:sp>
        <p:nvSpPr>
          <p:cNvPr id="60" name="Round Same Side Corner Rectangle 46">
            <a:extLst>
              <a:ext uri="{FF2B5EF4-FFF2-40B4-BE49-F238E27FC236}">
                <a16:creationId xmlns:a16="http://schemas.microsoft.com/office/drawing/2014/main" id="{67233965-8E18-4226-9877-6E94A786EA84}"/>
              </a:ext>
            </a:extLst>
          </p:cNvPr>
          <p:cNvSpPr/>
          <p:nvPr/>
        </p:nvSpPr>
        <p:spPr>
          <a:xfrm>
            <a:off x="10333260" y="4029075"/>
            <a:ext cx="125189" cy="672380"/>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61" name="Round Same Side Corner Rectangle 46">
            <a:extLst>
              <a:ext uri="{FF2B5EF4-FFF2-40B4-BE49-F238E27FC236}">
                <a16:creationId xmlns:a16="http://schemas.microsoft.com/office/drawing/2014/main" id="{283FDD6C-3E12-4C7C-805F-C33C75BB3BE8}"/>
              </a:ext>
            </a:extLst>
          </p:cNvPr>
          <p:cNvSpPr/>
          <p:nvPr/>
        </p:nvSpPr>
        <p:spPr>
          <a:xfrm>
            <a:off x="5981290" y="4552418"/>
            <a:ext cx="130683" cy="149036"/>
          </a:xfrm>
          <a:prstGeom prst="round2SameRect">
            <a:avLst>
              <a:gd name="adj1" fmla="val 4611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5114D34B-6F30-AE6F-C5D5-7B3772DDC238}"/>
              </a:ext>
            </a:extLst>
          </p:cNvPr>
          <p:cNvGrpSpPr/>
          <p:nvPr/>
        </p:nvGrpSpPr>
        <p:grpSpPr>
          <a:xfrm>
            <a:off x="10228983" y="337468"/>
            <a:ext cx="1587872" cy="1368854"/>
            <a:chOff x="10228983" y="337468"/>
            <a:chExt cx="1587872" cy="1368854"/>
          </a:xfrm>
        </p:grpSpPr>
        <p:sp>
          <p:nvSpPr>
            <p:cNvPr id="11" name="Hexagon 10">
              <a:extLst>
                <a:ext uri="{FF2B5EF4-FFF2-40B4-BE49-F238E27FC236}">
                  <a16:creationId xmlns:a16="http://schemas.microsoft.com/office/drawing/2014/main" id="{3AA65AE7-0764-B8F5-4EF0-D92417E32FB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26F73BC0-2718-A893-4751-730808A358BA}"/>
                </a:ext>
              </a:extLst>
            </p:cNvPr>
            <p:cNvGrpSpPr/>
            <p:nvPr/>
          </p:nvGrpSpPr>
          <p:grpSpPr>
            <a:xfrm>
              <a:off x="10621771" y="762700"/>
              <a:ext cx="562136" cy="634675"/>
              <a:chOff x="760175" y="830142"/>
              <a:chExt cx="867619" cy="979579"/>
            </a:xfrm>
          </p:grpSpPr>
          <p:sp>
            <p:nvSpPr>
              <p:cNvPr id="16" name="Rectangle 15">
                <a:extLst>
                  <a:ext uri="{FF2B5EF4-FFF2-40B4-BE49-F238E27FC236}">
                    <a16:creationId xmlns:a16="http://schemas.microsoft.com/office/drawing/2014/main" id="{A201EE8A-2D16-64C1-9444-CFDE5DACF1A0}"/>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52</a:t>
                </a:r>
              </a:p>
            </p:txBody>
          </p:sp>
          <p:sp>
            <p:nvSpPr>
              <p:cNvPr id="17" name="Rectangle 16">
                <a:extLst>
                  <a:ext uri="{FF2B5EF4-FFF2-40B4-BE49-F238E27FC236}">
                    <a16:creationId xmlns:a16="http://schemas.microsoft.com/office/drawing/2014/main" id="{2088E57E-AE9C-8BF5-7E6B-06865A0169DB}"/>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A84CE6EE-F123-A8D5-44B0-8CC5B5CE8279}"/>
                </a:ext>
              </a:extLst>
            </p:cNvPr>
            <p:cNvGrpSpPr/>
            <p:nvPr/>
          </p:nvGrpSpPr>
          <p:grpSpPr>
            <a:xfrm>
              <a:off x="11325415" y="762701"/>
              <a:ext cx="182192" cy="634674"/>
              <a:chOff x="2121762" y="2323619"/>
              <a:chExt cx="200378" cy="825210"/>
            </a:xfrm>
          </p:grpSpPr>
          <p:sp>
            <p:nvSpPr>
              <p:cNvPr id="14" name="Isosceles Triangle 13">
                <a:extLst>
                  <a:ext uri="{FF2B5EF4-FFF2-40B4-BE49-F238E27FC236}">
                    <a16:creationId xmlns:a16="http://schemas.microsoft.com/office/drawing/2014/main" id="{D8A2FD3D-3F53-E61F-47C4-AB1EF4030E6F}"/>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8DAB9603-9C41-F6B2-30AB-03C07FE3842C}"/>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18" name="Speech Bubble: Rectangle with Corners Rounded 17">
            <a:extLst>
              <a:ext uri="{FF2B5EF4-FFF2-40B4-BE49-F238E27FC236}">
                <a16:creationId xmlns:a16="http://schemas.microsoft.com/office/drawing/2014/main" id="{D379FB82-390C-F16D-EF60-5E54494DECCC}"/>
              </a:ext>
            </a:extLst>
          </p:cNvPr>
          <p:cNvSpPr/>
          <p:nvPr/>
        </p:nvSpPr>
        <p:spPr>
          <a:xfrm>
            <a:off x="1120772" y="1648484"/>
            <a:ext cx="2498728" cy="1524244"/>
          </a:xfrm>
          <a:prstGeom prst="wedgeRoundRectCallou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07000"/>
              </a:lnSpc>
              <a:spcAft>
                <a:spcPts val="80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Comment vous présenteriez-vous en tant </a:t>
            </a:r>
            <a:r>
              <a:rPr lang="en-US" sz="18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qu'gestionnaire</a:t>
            </a: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 de </a:t>
            </a:r>
            <a:r>
              <a:rPr lang="en-US" sz="18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cas</a:t>
            </a: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p>
        </p:txBody>
      </p:sp>
      <p:sp>
        <p:nvSpPr>
          <p:cNvPr id="19" name="Speech Bubble: Rectangle with Corners Rounded 18">
            <a:extLst>
              <a:ext uri="{FF2B5EF4-FFF2-40B4-BE49-F238E27FC236}">
                <a16:creationId xmlns:a16="http://schemas.microsoft.com/office/drawing/2014/main" id="{DFFCFB72-C8E4-1AFF-A14F-3EF39E8F7427}"/>
              </a:ext>
            </a:extLst>
          </p:cNvPr>
          <p:cNvSpPr/>
          <p:nvPr/>
        </p:nvSpPr>
        <p:spPr>
          <a:xfrm>
            <a:off x="2082800" y="3831728"/>
            <a:ext cx="2756322" cy="1524244"/>
          </a:xfrm>
          <a:prstGeom prst="wedgeRoundRectCallout">
            <a:avLst>
              <a:gd name="adj1" fmla="val 22369"/>
              <a:gd name="adj2" fmla="val 61667"/>
              <a:gd name="adj3" fmla="val 1666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07000"/>
              </a:lnSpc>
              <a:spcAft>
                <a:spcPts val="800"/>
              </a:spcAft>
            </a:pPr>
            <a:r>
              <a:rPr lang="en-US" sz="1800" dirty="0">
                <a:solidFill>
                  <a:schemeClr val="tx1"/>
                </a:solidFill>
                <a:effectLst/>
                <a:latin typeface="Arial" panose="020B0604020202020204" pitchFamily="34" charset="0"/>
                <a:ea typeface="Calibri" panose="020F0502020204030204" pitchFamily="34" charset="0"/>
                <a:cs typeface="Arial" panose="020B0604020202020204" pitchFamily="34" charset="0"/>
              </a:rPr>
              <a:t>Comment expliqueriez-vous la gestion de cas et votre rôle à cet enfant ? </a:t>
            </a:r>
          </a:p>
        </p:txBody>
      </p:sp>
    </p:spTree>
    <p:extLst>
      <p:ext uri="{BB962C8B-B14F-4D97-AF65-F5344CB8AC3E}">
        <p14:creationId xmlns:p14="http://schemas.microsoft.com/office/powerpoint/2010/main" val="24145699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72">
            <a:extLst>
              <a:ext uri="{FF2B5EF4-FFF2-40B4-BE49-F238E27FC236}">
                <a16:creationId xmlns:a16="http://schemas.microsoft.com/office/drawing/2014/main" id="{3171D6E0-D0D9-7E80-BA5E-EB35AB8883B4}"/>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4471141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132">
            <a:extLst>
              <a:ext uri="{FF2B5EF4-FFF2-40B4-BE49-F238E27FC236}">
                <a16:creationId xmlns:a16="http://schemas.microsoft.com/office/drawing/2014/main" id="{E342E14D-0258-5202-9804-B4AD8BABF859}"/>
              </a:ext>
            </a:extLst>
          </p:cNvPr>
          <p:cNvSpPr/>
          <p:nvPr/>
        </p:nvSpPr>
        <p:spPr>
          <a:xfrm>
            <a:off x="9190208" y="2309597"/>
            <a:ext cx="1583761"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a:extLst>
              <a:ext uri="{FF2B5EF4-FFF2-40B4-BE49-F238E27FC236}">
                <a16:creationId xmlns:a16="http://schemas.microsoft.com/office/drawing/2014/main" id="{360155A3-48FA-EA1D-A7C3-78A9662019B6}"/>
              </a:ext>
            </a:extLst>
          </p:cNvPr>
          <p:cNvSpPr/>
          <p:nvPr/>
        </p:nvSpPr>
        <p:spPr>
          <a:xfrm>
            <a:off x="7324806" y="2309597"/>
            <a:ext cx="1736806"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ectangle 134">
            <a:extLst>
              <a:ext uri="{FF2B5EF4-FFF2-40B4-BE49-F238E27FC236}">
                <a16:creationId xmlns:a16="http://schemas.microsoft.com/office/drawing/2014/main" id="{8C5C3548-2994-1497-39F2-A110FDAD4B6C}"/>
              </a:ext>
            </a:extLst>
          </p:cNvPr>
          <p:cNvSpPr/>
          <p:nvPr/>
        </p:nvSpPr>
        <p:spPr>
          <a:xfrm>
            <a:off x="3754610" y="2309597"/>
            <a:ext cx="3449168"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ectangle 135">
            <a:extLst>
              <a:ext uri="{FF2B5EF4-FFF2-40B4-BE49-F238E27FC236}">
                <a16:creationId xmlns:a16="http://schemas.microsoft.com/office/drawing/2014/main" id="{5E805ABF-AF0E-E24C-ACEE-D85F08EAA40B}"/>
              </a:ext>
            </a:extLst>
          </p:cNvPr>
          <p:cNvSpPr/>
          <p:nvPr/>
        </p:nvSpPr>
        <p:spPr>
          <a:xfrm>
            <a:off x="2441416" y="2309597"/>
            <a:ext cx="1192166" cy="2568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0" name="Straight Arrow Connector 99">
            <a:extLst>
              <a:ext uri="{FF2B5EF4-FFF2-40B4-BE49-F238E27FC236}">
                <a16:creationId xmlns:a16="http://schemas.microsoft.com/office/drawing/2014/main" id="{B415CA70-29C9-5FE7-320E-53BC64A855D0}"/>
              </a:ext>
            </a:extLst>
          </p:cNvPr>
          <p:cNvCxnSpPr>
            <a:cxnSpLocks/>
          </p:cNvCxnSpPr>
          <p:nvPr/>
        </p:nvCxnSpPr>
        <p:spPr>
          <a:xfrm>
            <a:off x="1242995" y="2324300"/>
            <a:ext cx="10028733" cy="0"/>
          </a:xfrm>
          <a:prstGeom prst="straightConnector1">
            <a:avLst/>
          </a:prstGeom>
          <a:ln w="127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1F5D555-BE28-B4D9-20D3-77324EB7AA15}"/>
              </a:ext>
            </a:extLst>
          </p:cNvPr>
          <p:cNvSpPr>
            <a:spLocks noGrp="1"/>
          </p:cNvSpPr>
          <p:nvPr>
            <p:ph type="title"/>
          </p:nvPr>
        </p:nvSpPr>
        <p:spPr/>
        <p:txBody>
          <a:bodyPr/>
          <a:lstStyle/>
          <a:p>
            <a:r>
              <a:rPr lang="en-GB" dirty="0"/>
              <a:t>La communication à différents âges</a:t>
            </a:r>
            <a:endParaRPr lang="en-BE"/>
          </a:p>
        </p:txBody>
      </p:sp>
      <p:grpSp>
        <p:nvGrpSpPr>
          <p:cNvPr id="4" name="Group 3">
            <a:extLst>
              <a:ext uri="{FF2B5EF4-FFF2-40B4-BE49-F238E27FC236}">
                <a16:creationId xmlns:a16="http://schemas.microsoft.com/office/drawing/2014/main" id="{484E8DCD-4255-FE8C-4ED8-9941A8C7EA97}"/>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BD7FB4FF-49D0-D655-288E-F50D8DA89B29}"/>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D49EEB38-C1B2-3D39-299B-73DB3C29DCF1}"/>
                </a:ext>
              </a:extLst>
            </p:cNvPr>
            <p:cNvGrpSpPr/>
            <p:nvPr/>
          </p:nvGrpSpPr>
          <p:grpSpPr>
            <a:xfrm>
              <a:off x="10621771" y="762700"/>
              <a:ext cx="562136" cy="634675"/>
              <a:chOff x="760175" y="830142"/>
              <a:chExt cx="867619" cy="979579"/>
            </a:xfrm>
          </p:grpSpPr>
          <p:sp>
            <p:nvSpPr>
              <p:cNvPr id="33" name="Rectangle 32">
                <a:extLst>
                  <a:ext uri="{FF2B5EF4-FFF2-40B4-BE49-F238E27FC236}">
                    <a16:creationId xmlns:a16="http://schemas.microsoft.com/office/drawing/2014/main" id="{BD0A75EB-FD6B-BBC0-FFC0-A6246F584808}"/>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53</a:t>
                </a:r>
              </a:p>
            </p:txBody>
          </p:sp>
          <p:sp>
            <p:nvSpPr>
              <p:cNvPr id="34" name="Rectangle 33">
                <a:extLst>
                  <a:ext uri="{FF2B5EF4-FFF2-40B4-BE49-F238E27FC236}">
                    <a16:creationId xmlns:a16="http://schemas.microsoft.com/office/drawing/2014/main" id="{2F926356-5D62-8D2E-5BAD-00A1DF573F60}"/>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12" name="Group 11">
              <a:extLst>
                <a:ext uri="{FF2B5EF4-FFF2-40B4-BE49-F238E27FC236}">
                  <a16:creationId xmlns:a16="http://schemas.microsoft.com/office/drawing/2014/main" id="{8990CF02-901B-21C1-B262-E6901D197312}"/>
                </a:ext>
              </a:extLst>
            </p:cNvPr>
            <p:cNvGrpSpPr/>
            <p:nvPr/>
          </p:nvGrpSpPr>
          <p:grpSpPr>
            <a:xfrm>
              <a:off x="11325415" y="762701"/>
              <a:ext cx="182192" cy="634674"/>
              <a:chOff x="2121762" y="2323619"/>
              <a:chExt cx="200378" cy="825210"/>
            </a:xfrm>
          </p:grpSpPr>
          <p:sp>
            <p:nvSpPr>
              <p:cNvPr id="30" name="Isosceles Triangle 29">
                <a:extLst>
                  <a:ext uri="{FF2B5EF4-FFF2-40B4-BE49-F238E27FC236}">
                    <a16:creationId xmlns:a16="http://schemas.microsoft.com/office/drawing/2014/main" id="{706BF911-DCB5-9A40-C6BB-7068B6FCEA98}"/>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2" name="Rectangle 31">
                <a:extLst>
                  <a:ext uri="{FF2B5EF4-FFF2-40B4-BE49-F238E27FC236}">
                    <a16:creationId xmlns:a16="http://schemas.microsoft.com/office/drawing/2014/main" id="{376FEE90-5ED5-8A5F-9C94-367F6DDF97DE}"/>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79" name="Oval 78">
            <a:extLst>
              <a:ext uri="{FF2B5EF4-FFF2-40B4-BE49-F238E27FC236}">
                <a16:creationId xmlns:a16="http://schemas.microsoft.com/office/drawing/2014/main" id="{04613BE3-77E9-5B0E-DC8B-72271E46B68B}"/>
              </a:ext>
            </a:extLst>
          </p:cNvPr>
          <p:cNvSpPr/>
          <p:nvPr/>
        </p:nvSpPr>
        <p:spPr>
          <a:xfrm>
            <a:off x="859760"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0" name="Oval 79">
            <a:extLst>
              <a:ext uri="{FF2B5EF4-FFF2-40B4-BE49-F238E27FC236}">
                <a16:creationId xmlns:a16="http://schemas.microsoft.com/office/drawing/2014/main" id="{15D62C36-1208-2CEE-15EA-D55B877A85A4}"/>
              </a:ext>
            </a:extLst>
          </p:cNvPr>
          <p:cNvSpPr/>
          <p:nvPr/>
        </p:nvSpPr>
        <p:spPr>
          <a:xfrm>
            <a:off x="1454792"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2</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1" name="Oval 80">
            <a:extLst>
              <a:ext uri="{FF2B5EF4-FFF2-40B4-BE49-F238E27FC236}">
                <a16:creationId xmlns:a16="http://schemas.microsoft.com/office/drawing/2014/main" id="{FAFD5F43-67D4-EDC5-0BD0-77A1ABE818AB}"/>
              </a:ext>
            </a:extLst>
          </p:cNvPr>
          <p:cNvSpPr/>
          <p:nvPr/>
        </p:nvSpPr>
        <p:spPr>
          <a:xfrm>
            <a:off x="2049824"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3</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2" name="Oval 81">
            <a:extLst>
              <a:ext uri="{FF2B5EF4-FFF2-40B4-BE49-F238E27FC236}">
                <a16:creationId xmlns:a16="http://schemas.microsoft.com/office/drawing/2014/main" id="{9AF63636-E414-EBBB-977E-E897381241E7}"/>
              </a:ext>
            </a:extLst>
          </p:cNvPr>
          <p:cNvSpPr/>
          <p:nvPr/>
        </p:nvSpPr>
        <p:spPr>
          <a:xfrm>
            <a:off x="2644856"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4</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3" name="Oval 82">
            <a:extLst>
              <a:ext uri="{FF2B5EF4-FFF2-40B4-BE49-F238E27FC236}">
                <a16:creationId xmlns:a16="http://schemas.microsoft.com/office/drawing/2014/main" id="{70F23F83-7A4E-499B-D49A-33CA55C823FE}"/>
              </a:ext>
            </a:extLst>
          </p:cNvPr>
          <p:cNvSpPr/>
          <p:nvPr/>
        </p:nvSpPr>
        <p:spPr>
          <a:xfrm>
            <a:off x="3239888"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5</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4" name="Oval 83">
            <a:extLst>
              <a:ext uri="{FF2B5EF4-FFF2-40B4-BE49-F238E27FC236}">
                <a16:creationId xmlns:a16="http://schemas.microsoft.com/office/drawing/2014/main" id="{E757FDCC-F087-F2CE-80B9-903732FD3B51}"/>
              </a:ext>
            </a:extLst>
          </p:cNvPr>
          <p:cNvSpPr/>
          <p:nvPr/>
        </p:nvSpPr>
        <p:spPr>
          <a:xfrm>
            <a:off x="3834920"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6</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5" name="Oval 84">
            <a:extLst>
              <a:ext uri="{FF2B5EF4-FFF2-40B4-BE49-F238E27FC236}">
                <a16:creationId xmlns:a16="http://schemas.microsoft.com/office/drawing/2014/main" id="{3C0B5166-0F86-754E-BEF3-CE2918B94A3A}"/>
              </a:ext>
            </a:extLst>
          </p:cNvPr>
          <p:cNvSpPr/>
          <p:nvPr/>
        </p:nvSpPr>
        <p:spPr>
          <a:xfrm>
            <a:off x="4429952"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7</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6" name="Oval 85">
            <a:extLst>
              <a:ext uri="{FF2B5EF4-FFF2-40B4-BE49-F238E27FC236}">
                <a16:creationId xmlns:a16="http://schemas.microsoft.com/office/drawing/2014/main" id="{DEA22274-AB49-C6F3-4F87-5D645124AFED}"/>
              </a:ext>
            </a:extLst>
          </p:cNvPr>
          <p:cNvSpPr/>
          <p:nvPr/>
        </p:nvSpPr>
        <p:spPr>
          <a:xfrm>
            <a:off x="5024984"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8</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7" name="Oval 86">
            <a:extLst>
              <a:ext uri="{FF2B5EF4-FFF2-40B4-BE49-F238E27FC236}">
                <a16:creationId xmlns:a16="http://schemas.microsoft.com/office/drawing/2014/main" id="{F629EE0F-CD34-DDBF-EEB5-465E2FF582C9}"/>
              </a:ext>
            </a:extLst>
          </p:cNvPr>
          <p:cNvSpPr/>
          <p:nvPr/>
        </p:nvSpPr>
        <p:spPr>
          <a:xfrm>
            <a:off x="5620016"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9</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8" name="Oval 87">
            <a:extLst>
              <a:ext uri="{FF2B5EF4-FFF2-40B4-BE49-F238E27FC236}">
                <a16:creationId xmlns:a16="http://schemas.microsoft.com/office/drawing/2014/main" id="{A7A7EBD9-A455-CB14-3597-0514BBAA39B4}"/>
              </a:ext>
            </a:extLst>
          </p:cNvPr>
          <p:cNvSpPr/>
          <p:nvPr/>
        </p:nvSpPr>
        <p:spPr>
          <a:xfrm>
            <a:off x="6215048"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10</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89" name="Oval 88">
            <a:extLst>
              <a:ext uri="{FF2B5EF4-FFF2-40B4-BE49-F238E27FC236}">
                <a16:creationId xmlns:a16="http://schemas.microsoft.com/office/drawing/2014/main" id="{1BAB6209-9330-BC3C-A064-CF8B5AABF77E}"/>
              </a:ext>
            </a:extLst>
          </p:cNvPr>
          <p:cNvSpPr/>
          <p:nvPr/>
        </p:nvSpPr>
        <p:spPr>
          <a:xfrm>
            <a:off x="6810080"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11</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90" name="Oval 89">
            <a:extLst>
              <a:ext uri="{FF2B5EF4-FFF2-40B4-BE49-F238E27FC236}">
                <a16:creationId xmlns:a16="http://schemas.microsoft.com/office/drawing/2014/main" id="{D3EEC323-0206-8EAE-5418-2E40BF084C1C}"/>
              </a:ext>
            </a:extLst>
          </p:cNvPr>
          <p:cNvSpPr/>
          <p:nvPr/>
        </p:nvSpPr>
        <p:spPr>
          <a:xfrm>
            <a:off x="7405112"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12</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91" name="Oval 90">
            <a:extLst>
              <a:ext uri="{FF2B5EF4-FFF2-40B4-BE49-F238E27FC236}">
                <a16:creationId xmlns:a16="http://schemas.microsoft.com/office/drawing/2014/main" id="{9B6B415C-24A4-9E4C-11C5-DD17271857A3}"/>
              </a:ext>
            </a:extLst>
          </p:cNvPr>
          <p:cNvSpPr/>
          <p:nvPr/>
        </p:nvSpPr>
        <p:spPr>
          <a:xfrm>
            <a:off x="8000144"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13</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92" name="Oval 91">
            <a:extLst>
              <a:ext uri="{FF2B5EF4-FFF2-40B4-BE49-F238E27FC236}">
                <a16:creationId xmlns:a16="http://schemas.microsoft.com/office/drawing/2014/main" id="{7C4DA625-BE8F-9EBF-A7F0-40F24AB6F13E}"/>
              </a:ext>
            </a:extLst>
          </p:cNvPr>
          <p:cNvSpPr/>
          <p:nvPr/>
        </p:nvSpPr>
        <p:spPr>
          <a:xfrm>
            <a:off x="8595176"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14</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93" name="Oval 92">
            <a:extLst>
              <a:ext uri="{FF2B5EF4-FFF2-40B4-BE49-F238E27FC236}">
                <a16:creationId xmlns:a16="http://schemas.microsoft.com/office/drawing/2014/main" id="{FEEF57BC-6738-B026-5E0A-1F3C69BDFA02}"/>
              </a:ext>
            </a:extLst>
          </p:cNvPr>
          <p:cNvSpPr/>
          <p:nvPr/>
        </p:nvSpPr>
        <p:spPr>
          <a:xfrm>
            <a:off x="9190208"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15</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94" name="Oval 93">
            <a:extLst>
              <a:ext uri="{FF2B5EF4-FFF2-40B4-BE49-F238E27FC236}">
                <a16:creationId xmlns:a16="http://schemas.microsoft.com/office/drawing/2014/main" id="{2CA76C75-CF57-BEFE-60BA-562329C49FF3}"/>
              </a:ext>
            </a:extLst>
          </p:cNvPr>
          <p:cNvSpPr/>
          <p:nvPr/>
        </p:nvSpPr>
        <p:spPr>
          <a:xfrm>
            <a:off x="9785240"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16</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95" name="Oval 94">
            <a:extLst>
              <a:ext uri="{FF2B5EF4-FFF2-40B4-BE49-F238E27FC236}">
                <a16:creationId xmlns:a16="http://schemas.microsoft.com/office/drawing/2014/main" id="{E5A9B1EC-4FD4-C703-1A7A-41345A17941A}"/>
              </a:ext>
            </a:extLst>
          </p:cNvPr>
          <p:cNvSpPr/>
          <p:nvPr/>
        </p:nvSpPr>
        <p:spPr>
          <a:xfrm>
            <a:off x="10380272" y="2132535"/>
            <a:ext cx="393698" cy="393698"/>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sz="1400" dirty="0">
                <a:solidFill>
                  <a:schemeClr val="accent3">
                    <a:lumMod val="75000"/>
                  </a:schemeClr>
                </a:solidFill>
                <a:latin typeface="Arial" panose="020B0604020202020204" pitchFamily="34" charset="0"/>
                <a:cs typeface="Arial" panose="020B0604020202020204" pitchFamily="34" charset="0"/>
              </a:rPr>
              <a:t>17</a:t>
            </a:r>
            <a:endParaRPr lang="en-US" sz="1400" dirty="0">
              <a:solidFill>
                <a:schemeClr val="accent3">
                  <a:lumMod val="75000"/>
                </a:schemeClr>
              </a:solidFill>
              <a:latin typeface="Arial" panose="020B0604020202020204" pitchFamily="34" charset="0"/>
              <a:cs typeface="Arial" panose="020B0604020202020204" pitchFamily="34" charset="0"/>
            </a:endParaRPr>
          </a:p>
        </p:txBody>
      </p:sp>
      <p:sp>
        <p:nvSpPr>
          <p:cNvPr id="121" name="TextBox 120">
            <a:extLst>
              <a:ext uri="{FF2B5EF4-FFF2-40B4-BE49-F238E27FC236}">
                <a16:creationId xmlns:a16="http://schemas.microsoft.com/office/drawing/2014/main" id="{5F91EA62-397E-4C9B-07B1-9E47622CBA66}"/>
              </a:ext>
            </a:extLst>
          </p:cNvPr>
          <p:cNvSpPr txBox="1"/>
          <p:nvPr/>
        </p:nvSpPr>
        <p:spPr>
          <a:xfrm>
            <a:off x="2498466" y="5005845"/>
            <a:ext cx="1092654" cy="767133"/>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La petite enfance</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3 - 5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
        <p:nvSpPr>
          <p:cNvPr id="122" name="TextBox 121">
            <a:extLst>
              <a:ext uri="{FF2B5EF4-FFF2-40B4-BE49-F238E27FC236}">
                <a16:creationId xmlns:a16="http://schemas.microsoft.com/office/drawing/2014/main" id="{14691304-C55A-5683-5E99-033506DFD5E9}"/>
              </a:ext>
            </a:extLst>
          </p:cNvPr>
          <p:cNvSpPr txBox="1"/>
          <p:nvPr/>
        </p:nvSpPr>
        <p:spPr>
          <a:xfrm>
            <a:off x="4563310" y="5005845"/>
            <a:ext cx="1831767" cy="536622"/>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L'enfance moyenne</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6 - 11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
        <p:nvSpPr>
          <p:cNvPr id="123" name="TextBox 122">
            <a:extLst>
              <a:ext uri="{FF2B5EF4-FFF2-40B4-BE49-F238E27FC236}">
                <a16:creationId xmlns:a16="http://schemas.microsoft.com/office/drawing/2014/main" id="{1B329E0D-760C-950A-F96B-315049766FFF}"/>
              </a:ext>
            </a:extLst>
          </p:cNvPr>
          <p:cNvSpPr txBox="1"/>
          <p:nvPr/>
        </p:nvSpPr>
        <p:spPr>
          <a:xfrm>
            <a:off x="7324805" y="5005845"/>
            <a:ext cx="1727795" cy="767133"/>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Début de l'adolescence </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12 - 14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sp>
        <p:nvSpPr>
          <p:cNvPr id="124" name="TextBox 123">
            <a:extLst>
              <a:ext uri="{FF2B5EF4-FFF2-40B4-BE49-F238E27FC236}">
                <a16:creationId xmlns:a16="http://schemas.microsoft.com/office/drawing/2014/main" id="{188A44A8-B5EB-610F-A94F-534576E65E7B}"/>
              </a:ext>
            </a:extLst>
          </p:cNvPr>
          <p:cNvSpPr txBox="1"/>
          <p:nvPr/>
        </p:nvSpPr>
        <p:spPr>
          <a:xfrm>
            <a:off x="9190208" y="5005845"/>
            <a:ext cx="1583761" cy="536622"/>
          </a:xfrm>
          <a:prstGeom prst="rect">
            <a:avLst/>
          </a:prstGeom>
          <a:noFill/>
        </p:spPr>
        <p:txBody>
          <a:bodyPr wrap="square">
            <a:spAutoFit/>
          </a:bodyPr>
          <a:lstStyle/>
          <a:p>
            <a:pPr lvl="0" algn="ctr">
              <a:lnSpc>
                <a:spcPct val="107000"/>
              </a:lnSpc>
              <a:tabLst>
                <a:tab pos="457200" algn="l"/>
              </a:tabLst>
            </a:pPr>
            <a:r>
              <a:rPr lang="en-GB" sz="1400" b="1" dirty="0">
                <a:effectLst/>
                <a:latin typeface="Arial" panose="020B0604020202020204" pitchFamily="34" charset="0"/>
                <a:cs typeface="Arial" panose="020B0604020202020204" pitchFamily="34" charset="0"/>
              </a:rPr>
              <a:t>Adolescence</a:t>
            </a:r>
          </a:p>
          <a:p>
            <a:pPr lvl="0" algn="ctr">
              <a:lnSpc>
                <a:spcPct val="107000"/>
              </a:lnSpc>
              <a:tabLst>
                <a:tab pos="457200" algn="l"/>
              </a:tabLst>
            </a:pPr>
            <a:r>
              <a:rPr lang="en-GB" sz="1400" dirty="0">
                <a:effectLst/>
                <a:latin typeface="Arial" panose="020B0604020202020204" pitchFamily="34" charset="0"/>
                <a:cs typeface="Arial" panose="020B0604020202020204" pitchFamily="34" charset="0"/>
              </a:rPr>
              <a:t>15 - 17 ans</a:t>
            </a:r>
            <a:endParaRPr lang="en-US" sz="1400" dirty="0">
              <a:latin typeface="Arial" panose="020B0604020202020204" pitchFamily="34" charset="0"/>
              <a:ea typeface="Calibri" panose="020F0502020204030204" pitchFamily="34" charset="0"/>
              <a:cs typeface="Arial" panose="020B0604020202020204" pitchFamily="34" charset="0"/>
            </a:endParaRPr>
          </a:p>
        </p:txBody>
      </p:sp>
      <p:grpSp>
        <p:nvGrpSpPr>
          <p:cNvPr id="147" name="Group 146">
            <a:extLst>
              <a:ext uri="{FF2B5EF4-FFF2-40B4-BE49-F238E27FC236}">
                <a16:creationId xmlns:a16="http://schemas.microsoft.com/office/drawing/2014/main" id="{D0F29154-53DB-602D-4364-77101AA32F31}"/>
              </a:ext>
            </a:extLst>
          </p:cNvPr>
          <p:cNvGrpSpPr/>
          <p:nvPr/>
        </p:nvGrpSpPr>
        <p:grpSpPr>
          <a:xfrm>
            <a:off x="2400374" y="3059569"/>
            <a:ext cx="1278692" cy="1052794"/>
            <a:chOff x="2644856" y="3260860"/>
            <a:chExt cx="789728" cy="650212"/>
          </a:xfrm>
        </p:grpSpPr>
        <p:sp>
          <p:nvSpPr>
            <p:cNvPr id="139" name="Speech Bubble: Rectangle with Corners Rounded 138">
              <a:extLst>
                <a:ext uri="{FF2B5EF4-FFF2-40B4-BE49-F238E27FC236}">
                  <a16:creationId xmlns:a16="http://schemas.microsoft.com/office/drawing/2014/main" id="{ABC3D87A-A432-658D-A73C-D723FBB02F6A}"/>
                </a:ext>
              </a:extLst>
            </p:cNvPr>
            <p:cNvSpPr/>
            <p:nvPr/>
          </p:nvSpPr>
          <p:spPr>
            <a:xfrm>
              <a:off x="2644856" y="3260860"/>
              <a:ext cx="397997" cy="266658"/>
            </a:xfrm>
            <a:prstGeom prst="wedgeRoundRectCallout">
              <a:avLst>
                <a:gd name="adj1" fmla="val -6142"/>
                <a:gd name="adj2" fmla="val 78529"/>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0" name="Speech Bubble: Rectangle with Corners Rounded 139">
              <a:extLst>
                <a:ext uri="{FF2B5EF4-FFF2-40B4-BE49-F238E27FC236}">
                  <a16:creationId xmlns:a16="http://schemas.microsoft.com/office/drawing/2014/main" id="{6EBDF90B-2637-95FF-BF95-E78CEE9EA99E}"/>
                </a:ext>
              </a:extLst>
            </p:cNvPr>
            <p:cNvSpPr/>
            <p:nvPr/>
          </p:nvSpPr>
          <p:spPr>
            <a:xfrm>
              <a:off x="3036587" y="3644414"/>
              <a:ext cx="397997" cy="266658"/>
            </a:xfrm>
            <a:prstGeom prst="wedgeRoundRectCallout">
              <a:avLst>
                <a:gd name="adj1" fmla="val 1038"/>
                <a:gd name="adj2" fmla="val 71385"/>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48" name="Group 147">
            <a:extLst>
              <a:ext uri="{FF2B5EF4-FFF2-40B4-BE49-F238E27FC236}">
                <a16:creationId xmlns:a16="http://schemas.microsoft.com/office/drawing/2014/main" id="{2AAB288E-1E03-A2CB-3B25-A60B53CE079E}"/>
              </a:ext>
            </a:extLst>
          </p:cNvPr>
          <p:cNvGrpSpPr/>
          <p:nvPr/>
        </p:nvGrpSpPr>
        <p:grpSpPr>
          <a:xfrm>
            <a:off x="4799350" y="3059569"/>
            <a:ext cx="1278692" cy="1052794"/>
            <a:chOff x="5043832" y="3260860"/>
            <a:chExt cx="789728" cy="650212"/>
          </a:xfrm>
        </p:grpSpPr>
        <p:sp>
          <p:nvSpPr>
            <p:cNvPr id="141" name="Speech Bubble: Rectangle with Corners Rounded 140">
              <a:extLst>
                <a:ext uri="{FF2B5EF4-FFF2-40B4-BE49-F238E27FC236}">
                  <a16:creationId xmlns:a16="http://schemas.microsoft.com/office/drawing/2014/main" id="{4E884ED8-3E93-8487-B2E7-00C367966BEA}"/>
                </a:ext>
              </a:extLst>
            </p:cNvPr>
            <p:cNvSpPr/>
            <p:nvPr/>
          </p:nvSpPr>
          <p:spPr>
            <a:xfrm>
              <a:off x="5043832" y="3260860"/>
              <a:ext cx="397997" cy="266658"/>
            </a:xfrm>
            <a:prstGeom prst="wedgeRoundRectCallout">
              <a:avLst>
                <a:gd name="adj1" fmla="val -6142"/>
                <a:gd name="adj2" fmla="val 78529"/>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2" name="Speech Bubble: Rectangle with Corners Rounded 141">
              <a:extLst>
                <a:ext uri="{FF2B5EF4-FFF2-40B4-BE49-F238E27FC236}">
                  <a16:creationId xmlns:a16="http://schemas.microsoft.com/office/drawing/2014/main" id="{0BE08306-38FD-C240-6AFB-16342CA255FF}"/>
                </a:ext>
              </a:extLst>
            </p:cNvPr>
            <p:cNvSpPr/>
            <p:nvPr/>
          </p:nvSpPr>
          <p:spPr>
            <a:xfrm>
              <a:off x="5435563" y="3644414"/>
              <a:ext cx="397997" cy="266658"/>
            </a:xfrm>
            <a:prstGeom prst="wedgeRoundRectCallout">
              <a:avLst>
                <a:gd name="adj1" fmla="val 1038"/>
                <a:gd name="adj2" fmla="val 71385"/>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49" name="Group 148">
            <a:extLst>
              <a:ext uri="{FF2B5EF4-FFF2-40B4-BE49-F238E27FC236}">
                <a16:creationId xmlns:a16="http://schemas.microsoft.com/office/drawing/2014/main" id="{13FB5293-6E26-A097-2199-085E97E13A9B}"/>
              </a:ext>
            </a:extLst>
          </p:cNvPr>
          <p:cNvGrpSpPr/>
          <p:nvPr/>
        </p:nvGrpSpPr>
        <p:grpSpPr>
          <a:xfrm>
            <a:off x="7458790" y="3059569"/>
            <a:ext cx="1278692" cy="1052794"/>
            <a:chOff x="7703272" y="3260860"/>
            <a:chExt cx="789728" cy="650212"/>
          </a:xfrm>
        </p:grpSpPr>
        <p:sp>
          <p:nvSpPr>
            <p:cNvPr id="143" name="Speech Bubble: Rectangle with Corners Rounded 142">
              <a:extLst>
                <a:ext uri="{FF2B5EF4-FFF2-40B4-BE49-F238E27FC236}">
                  <a16:creationId xmlns:a16="http://schemas.microsoft.com/office/drawing/2014/main" id="{D423D3AF-ACEB-11CC-8B66-F23581FDEF44}"/>
                </a:ext>
              </a:extLst>
            </p:cNvPr>
            <p:cNvSpPr/>
            <p:nvPr/>
          </p:nvSpPr>
          <p:spPr>
            <a:xfrm>
              <a:off x="7703272" y="3260860"/>
              <a:ext cx="397997" cy="266658"/>
            </a:xfrm>
            <a:prstGeom prst="wedgeRoundRectCallout">
              <a:avLst>
                <a:gd name="adj1" fmla="val -6142"/>
                <a:gd name="adj2" fmla="val 78529"/>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4" name="Speech Bubble: Rectangle with Corners Rounded 143">
              <a:extLst>
                <a:ext uri="{FF2B5EF4-FFF2-40B4-BE49-F238E27FC236}">
                  <a16:creationId xmlns:a16="http://schemas.microsoft.com/office/drawing/2014/main" id="{C836A5B9-C823-204D-A1D8-63523533C912}"/>
                </a:ext>
              </a:extLst>
            </p:cNvPr>
            <p:cNvSpPr/>
            <p:nvPr/>
          </p:nvSpPr>
          <p:spPr>
            <a:xfrm>
              <a:off x="8095003" y="3644414"/>
              <a:ext cx="397997" cy="266658"/>
            </a:xfrm>
            <a:prstGeom prst="wedgeRoundRectCallout">
              <a:avLst>
                <a:gd name="adj1" fmla="val 1038"/>
                <a:gd name="adj2" fmla="val 71385"/>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50" name="Group 149">
            <a:extLst>
              <a:ext uri="{FF2B5EF4-FFF2-40B4-BE49-F238E27FC236}">
                <a16:creationId xmlns:a16="http://schemas.microsoft.com/office/drawing/2014/main" id="{C09474DB-B76E-5AEB-02E0-7E3A427D9E4E}"/>
              </a:ext>
            </a:extLst>
          </p:cNvPr>
          <p:cNvGrpSpPr/>
          <p:nvPr/>
        </p:nvGrpSpPr>
        <p:grpSpPr>
          <a:xfrm>
            <a:off x="9343079" y="3059569"/>
            <a:ext cx="1278692" cy="1052794"/>
            <a:chOff x="9587561" y="3260860"/>
            <a:chExt cx="789728" cy="650212"/>
          </a:xfrm>
        </p:grpSpPr>
        <p:sp>
          <p:nvSpPr>
            <p:cNvPr id="145" name="Speech Bubble: Rectangle with Corners Rounded 144">
              <a:extLst>
                <a:ext uri="{FF2B5EF4-FFF2-40B4-BE49-F238E27FC236}">
                  <a16:creationId xmlns:a16="http://schemas.microsoft.com/office/drawing/2014/main" id="{730D070D-48ED-7957-AD54-791C9823DDB9}"/>
                </a:ext>
              </a:extLst>
            </p:cNvPr>
            <p:cNvSpPr/>
            <p:nvPr/>
          </p:nvSpPr>
          <p:spPr>
            <a:xfrm>
              <a:off x="9587561" y="3260860"/>
              <a:ext cx="397997" cy="266658"/>
            </a:xfrm>
            <a:prstGeom prst="wedgeRoundRectCallout">
              <a:avLst>
                <a:gd name="adj1" fmla="val -6142"/>
                <a:gd name="adj2" fmla="val 78529"/>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6" name="Speech Bubble: Rectangle with Corners Rounded 145">
              <a:extLst>
                <a:ext uri="{FF2B5EF4-FFF2-40B4-BE49-F238E27FC236}">
                  <a16:creationId xmlns:a16="http://schemas.microsoft.com/office/drawing/2014/main" id="{85A90CD3-6A3F-FA00-744C-647CC21FAC7F}"/>
                </a:ext>
              </a:extLst>
            </p:cNvPr>
            <p:cNvSpPr/>
            <p:nvPr/>
          </p:nvSpPr>
          <p:spPr>
            <a:xfrm>
              <a:off x="9979292" y="3644414"/>
              <a:ext cx="397997" cy="266658"/>
            </a:xfrm>
            <a:prstGeom prst="wedgeRoundRectCallout">
              <a:avLst>
                <a:gd name="adj1" fmla="val 1038"/>
                <a:gd name="adj2" fmla="val 71385"/>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3342990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D9565-017F-C1AA-1D66-618555F18544}"/>
              </a:ext>
            </a:extLst>
          </p:cNvPr>
          <p:cNvSpPr>
            <a:spLocks noGrp="1"/>
          </p:cNvSpPr>
          <p:nvPr>
            <p:ph type="title"/>
          </p:nvPr>
        </p:nvSpPr>
        <p:spPr>
          <a:xfrm>
            <a:off x="432802" y="120516"/>
            <a:ext cx="9561318" cy="868968"/>
          </a:xfrm>
        </p:spPr>
        <p:txBody>
          <a:bodyPr>
            <a:normAutofit fontScale="90000"/>
          </a:bodyPr>
          <a:lstStyle/>
          <a:p>
            <a:r>
              <a:rPr lang="en-GB" dirty="0"/>
              <a:t>Communication avec les enfants ayant des capacités différentes</a:t>
            </a:r>
            <a:endParaRPr lang="en-BE" dirty="0"/>
          </a:p>
        </p:txBody>
      </p:sp>
      <p:sp>
        <p:nvSpPr>
          <p:cNvPr id="7" name="TextBox 6">
            <a:extLst>
              <a:ext uri="{FF2B5EF4-FFF2-40B4-BE49-F238E27FC236}">
                <a16:creationId xmlns:a16="http://schemas.microsoft.com/office/drawing/2014/main" id="{B77A107C-B685-84F5-C9AA-74A6F9830F81}"/>
              </a:ext>
            </a:extLst>
          </p:cNvPr>
          <p:cNvSpPr txBox="1"/>
          <p:nvPr/>
        </p:nvSpPr>
        <p:spPr>
          <a:xfrm>
            <a:off x="7453121" y="2249945"/>
            <a:ext cx="3385457" cy="1938992"/>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TECHNIQUES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Communication non verbale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L'écoute active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Prise de parole efficace</a:t>
            </a:r>
          </a:p>
        </p:txBody>
      </p:sp>
      <p:grpSp>
        <p:nvGrpSpPr>
          <p:cNvPr id="3" name="Group 2">
            <a:extLst>
              <a:ext uri="{FF2B5EF4-FFF2-40B4-BE49-F238E27FC236}">
                <a16:creationId xmlns:a16="http://schemas.microsoft.com/office/drawing/2014/main" id="{0AAB2789-5121-49DB-BC2D-BCF017E5772A}"/>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B9971AC0-244F-295E-2ED2-E8E6CCAD7CE5}"/>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3F4C73D4-C7F2-1FBC-66E4-FE18865A78FF}"/>
                </a:ext>
              </a:extLst>
            </p:cNvPr>
            <p:cNvGrpSpPr/>
            <p:nvPr/>
          </p:nvGrpSpPr>
          <p:grpSpPr>
            <a:xfrm>
              <a:off x="10741851" y="707024"/>
              <a:ext cx="562136" cy="634675"/>
              <a:chOff x="760175" y="830141"/>
              <a:chExt cx="867619" cy="979580"/>
            </a:xfrm>
          </p:grpSpPr>
          <p:sp>
            <p:nvSpPr>
              <p:cNvPr id="6" name="Rectangle 5">
                <a:extLst>
                  <a:ext uri="{FF2B5EF4-FFF2-40B4-BE49-F238E27FC236}">
                    <a16:creationId xmlns:a16="http://schemas.microsoft.com/office/drawing/2014/main" id="{D16F3E2B-E7D1-5C57-381F-809FF44A0858}"/>
                  </a:ext>
                </a:extLst>
              </p:cNvPr>
              <p:cNvSpPr/>
              <p:nvPr/>
            </p:nvSpPr>
            <p:spPr>
              <a:xfrm>
                <a:off x="864636" y="830141"/>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Arial" panose="020B0604020202020204" pitchFamily="34" charset="0"/>
                    <a:cs typeface="Arial" panose="020B0604020202020204" pitchFamily="34" charset="0"/>
                  </a:rPr>
                  <a:t>54-55</a:t>
                </a:r>
              </a:p>
            </p:txBody>
          </p:sp>
          <p:sp>
            <p:nvSpPr>
              <p:cNvPr id="8" name="Rectangle 7">
                <a:extLst>
                  <a:ext uri="{FF2B5EF4-FFF2-40B4-BE49-F238E27FC236}">
                    <a16:creationId xmlns:a16="http://schemas.microsoft.com/office/drawing/2014/main" id="{5226BB5F-9254-CA50-C0C5-63B217166C0B}"/>
                  </a:ext>
                </a:extLst>
              </p:cNvPr>
              <p:cNvSpPr/>
              <p:nvPr/>
            </p:nvSpPr>
            <p:spPr>
              <a:xfrm>
                <a:off x="760175" y="830143"/>
                <a:ext cx="149292" cy="97957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14" name="TextBox 13">
            <a:extLst>
              <a:ext uri="{FF2B5EF4-FFF2-40B4-BE49-F238E27FC236}">
                <a16:creationId xmlns:a16="http://schemas.microsoft.com/office/drawing/2014/main" id="{B14AA26F-024A-D147-1E66-F5211783B382}"/>
              </a:ext>
            </a:extLst>
          </p:cNvPr>
          <p:cNvSpPr txBox="1"/>
          <p:nvPr/>
        </p:nvSpPr>
        <p:spPr>
          <a:xfrm>
            <a:off x="3423331" y="2249945"/>
            <a:ext cx="3773714" cy="2677656"/>
          </a:xfrm>
          <a:prstGeom prst="rect">
            <a:avLst/>
          </a:prstGeom>
          <a:noFill/>
        </p:spPr>
        <p:txBody>
          <a:bodyPr wrap="square">
            <a:spAutoFit/>
          </a:bodyPr>
          <a:lstStyle/>
          <a:p>
            <a:r>
              <a:rPr lang="en-GB" sz="2400" b="1" dirty="0">
                <a:latin typeface="Arial" panose="020B0604020202020204" pitchFamily="34" charset="0"/>
                <a:cs typeface="Arial" panose="020B0604020202020204" pitchFamily="34" charset="0"/>
              </a:rPr>
              <a:t>OUTILS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Photographie et vidéos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Images, symboles ou dessins animés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Marionnettes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Questionnaires visuels</a:t>
            </a:r>
            <a:endParaRPr lang="en-US" dirty="0"/>
          </a:p>
        </p:txBody>
      </p:sp>
      <p:pic>
        <p:nvPicPr>
          <p:cNvPr id="18" name="Graphic 17" descr="Image with solid fill">
            <a:extLst>
              <a:ext uri="{FF2B5EF4-FFF2-40B4-BE49-F238E27FC236}">
                <a16:creationId xmlns:a16="http://schemas.microsoft.com/office/drawing/2014/main" id="{57D741C5-3BC2-5B42-CA1D-4B7FB7A8A6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750695">
            <a:off x="1348267" y="4598717"/>
            <a:ext cx="1181049" cy="1181049"/>
          </a:xfrm>
          <a:prstGeom prst="rect">
            <a:avLst/>
          </a:prstGeom>
        </p:spPr>
      </p:pic>
      <p:pic>
        <p:nvPicPr>
          <p:cNvPr id="20" name="Graphic 19" descr="Camera with solid fill">
            <a:extLst>
              <a:ext uri="{FF2B5EF4-FFF2-40B4-BE49-F238E27FC236}">
                <a16:creationId xmlns:a16="http://schemas.microsoft.com/office/drawing/2014/main" id="{E52562A3-641B-ADCE-FFA4-B0F7AC6C35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487505">
            <a:off x="1122371" y="2357138"/>
            <a:ext cx="1632840" cy="1632840"/>
          </a:xfrm>
          <a:prstGeom prst="rect">
            <a:avLst/>
          </a:prstGeom>
        </p:spPr>
      </p:pic>
      <p:pic>
        <p:nvPicPr>
          <p:cNvPr id="21" name="Graphic 20" descr="Image with solid fill">
            <a:extLst>
              <a:ext uri="{FF2B5EF4-FFF2-40B4-BE49-F238E27FC236}">
                <a16:creationId xmlns:a16="http://schemas.microsoft.com/office/drawing/2014/main" id="{75D8155B-1B1F-E3EB-3731-D63E26E6718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209371">
            <a:off x="617557" y="3894287"/>
            <a:ext cx="1181049" cy="1181049"/>
          </a:xfrm>
          <a:prstGeom prst="rect">
            <a:avLst/>
          </a:prstGeom>
        </p:spPr>
      </p:pic>
    </p:spTree>
    <p:extLst>
      <p:ext uri="{BB962C8B-B14F-4D97-AF65-F5344CB8AC3E}">
        <p14:creationId xmlns:p14="http://schemas.microsoft.com/office/powerpoint/2010/main" val="10547070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72">
            <a:extLst>
              <a:ext uri="{FF2B5EF4-FFF2-40B4-BE49-F238E27FC236}">
                <a16:creationId xmlns:a16="http://schemas.microsoft.com/office/drawing/2014/main" id="{430C1F72-D017-EADF-40D5-EF5A59720CF3}"/>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42186661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401F-3D37-49FB-A426-4EBE8127118E}"/>
              </a:ext>
            </a:extLst>
          </p:cNvPr>
          <p:cNvSpPr>
            <a:spLocks noGrp="1"/>
          </p:cNvSpPr>
          <p:nvPr>
            <p:ph type="title"/>
          </p:nvPr>
        </p:nvSpPr>
        <p:spPr/>
        <p:txBody>
          <a:bodyPr>
            <a:normAutofit/>
          </a:bodyPr>
          <a:lstStyle/>
          <a:p>
            <a:r>
              <a:rPr lang="en-CA" dirty="0"/>
              <a:t>Principaux points d'apprentissage</a:t>
            </a:r>
          </a:p>
        </p:txBody>
      </p:sp>
      <p:sp>
        <p:nvSpPr>
          <p:cNvPr id="32" name="TextBox 31">
            <a:extLst>
              <a:ext uri="{FF2B5EF4-FFF2-40B4-BE49-F238E27FC236}">
                <a16:creationId xmlns:a16="http://schemas.microsoft.com/office/drawing/2014/main" id="{21B82F7A-E10B-497D-B56D-CBA9C3B90431}"/>
              </a:ext>
            </a:extLst>
          </p:cNvPr>
          <p:cNvSpPr txBox="1"/>
          <p:nvPr/>
        </p:nvSpPr>
        <p:spPr>
          <a:xfrm>
            <a:off x="1491494" y="3526333"/>
            <a:ext cx="2882849" cy="1938992"/>
          </a:xfrm>
          <a:prstGeom prst="rect">
            <a:avLst/>
          </a:prstGeom>
          <a:noFill/>
        </p:spPr>
        <p:txBody>
          <a:bodyPr wrap="square">
            <a:spAutoFit/>
          </a:bodyPr>
          <a:lstStyle/>
          <a:p>
            <a:pPr algn="ctr"/>
            <a:r>
              <a:rPr lang="en-US" sz="2000" dirty="0">
                <a:latin typeface="Arial" panose="020B0604020202020204" pitchFamily="34" charset="0"/>
                <a:cs typeface="Arial" panose="020B0604020202020204" pitchFamily="34" charset="0"/>
              </a:rPr>
              <a:t>Comprendre les perspectives culturelles de la communication avec les enfants permet à </a:t>
            </a:r>
            <a:r>
              <a:rPr lang="en-US" sz="2000" dirty="0" err="1">
                <a:latin typeface="Arial" panose="020B0604020202020204" pitchFamily="34" charset="0"/>
                <a:cs typeface="Arial" panose="020B0604020202020204" pitchFamily="34" charset="0"/>
              </a:rPr>
              <a:t>l'gestionnaire</a:t>
            </a:r>
            <a:r>
              <a:rPr lang="en-US" sz="2000" dirty="0">
                <a:latin typeface="Arial" panose="020B0604020202020204" pitchFamily="34" charset="0"/>
                <a:cs typeface="Arial" panose="020B0604020202020204" pitchFamily="34" charset="0"/>
              </a:rPr>
              <a:t> de </a:t>
            </a:r>
            <a:r>
              <a:rPr lang="en-US" sz="2000" dirty="0" err="1">
                <a:latin typeface="Arial" panose="020B0604020202020204" pitchFamily="34" charset="0"/>
                <a:cs typeface="Arial" panose="020B0604020202020204" pitchFamily="34" charset="0"/>
              </a:rPr>
              <a:t>cas</a:t>
            </a:r>
            <a:r>
              <a:rPr lang="en-US" sz="2000" dirty="0">
                <a:latin typeface="Arial" panose="020B0604020202020204" pitchFamily="34" charset="0"/>
                <a:cs typeface="Arial" panose="020B0604020202020204" pitchFamily="34" charset="0"/>
              </a:rPr>
              <a:t> de s'adapter.</a:t>
            </a:r>
          </a:p>
        </p:txBody>
      </p:sp>
      <p:sp>
        <p:nvSpPr>
          <p:cNvPr id="33" name="TextBox 32">
            <a:extLst>
              <a:ext uri="{FF2B5EF4-FFF2-40B4-BE49-F238E27FC236}">
                <a16:creationId xmlns:a16="http://schemas.microsoft.com/office/drawing/2014/main" id="{23E8062D-8454-4777-8880-7AC61A21B5C8}"/>
              </a:ext>
            </a:extLst>
          </p:cNvPr>
          <p:cNvSpPr txBox="1"/>
          <p:nvPr/>
        </p:nvSpPr>
        <p:spPr>
          <a:xfrm>
            <a:off x="4993798" y="3526333"/>
            <a:ext cx="2465659" cy="1323439"/>
          </a:xfrm>
          <a:prstGeom prst="rect">
            <a:avLst/>
          </a:prstGeom>
          <a:noFill/>
        </p:spPr>
        <p:txBody>
          <a:bodyPr wrap="square">
            <a:spAutoFit/>
          </a:bodyPr>
          <a:lstStyle/>
          <a:p>
            <a:pPr algn="ctr"/>
            <a:r>
              <a:rPr lang="en-US" sz="2000" dirty="0">
                <a:latin typeface="Arial" panose="020B0604020202020204" pitchFamily="34" charset="0"/>
                <a:cs typeface="Arial" panose="020B0604020202020204" pitchFamily="34" charset="0"/>
              </a:rPr>
              <a:t>Les enfants sont plus en sécurité s'ils peuvent s'exprimer et s'ils sont écoutés.</a:t>
            </a:r>
          </a:p>
        </p:txBody>
      </p:sp>
      <p:sp>
        <p:nvSpPr>
          <p:cNvPr id="34" name="5-Point Star 5">
            <a:extLst>
              <a:ext uri="{FF2B5EF4-FFF2-40B4-BE49-F238E27FC236}">
                <a16:creationId xmlns:a16="http://schemas.microsoft.com/office/drawing/2014/main" id="{ECAC8C23-BF90-4E64-B2A2-0921CEE866DC}"/>
              </a:ext>
            </a:extLst>
          </p:cNvPr>
          <p:cNvSpPr/>
          <p:nvPr/>
        </p:nvSpPr>
        <p:spPr>
          <a:xfrm>
            <a:off x="2407139" y="2143864"/>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5" name="5-Point Star 5">
            <a:extLst>
              <a:ext uri="{FF2B5EF4-FFF2-40B4-BE49-F238E27FC236}">
                <a16:creationId xmlns:a16="http://schemas.microsoft.com/office/drawing/2014/main" id="{581CC547-B3A8-4A6D-8027-E2FFDDDD151A}"/>
              </a:ext>
            </a:extLst>
          </p:cNvPr>
          <p:cNvSpPr/>
          <p:nvPr/>
        </p:nvSpPr>
        <p:spPr>
          <a:xfrm>
            <a:off x="5700848" y="2143864"/>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6" name="5-Point Star 5">
            <a:extLst>
              <a:ext uri="{FF2B5EF4-FFF2-40B4-BE49-F238E27FC236}">
                <a16:creationId xmlns:a16="http://schemas.microsoft.com/office/drawing/2014/main" id="{AD2A2615-1B05-4976-9B65-4FFF4AF85A3F}"/>
              </a:ext>
            </a:extLst>
          </p:cNvPr>
          <p:cNvSpPr/>
          <p:nvPr/>
        </p:nvSpPr>
        <p:spPr>
          <a:xfrm>
            <a:off x="8994557" y="2143864"/>
            <a:ext cx="1051560" cy="1051560"/>
          </a:xfrm>
          <a:prstGeom prst="star5">
            <a:avLst>
              <a:gd name="adj" fmla="val 28143"/>
              <a:gd name="hf" fmla="val 105146"/>
              <a:gd name="vf" fmla="val 11055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6D91C004-8599-B302-349C-4E9563AC23B4}"/>
              </a:ext>
            </a:extLst>
          </p:cNvPr>
          <p:cNvSpPr txBox="1"/>
          <p:nvPr/>
        </p:nvSpPr>
        <p:spPr>
          <a:xfrm>
            <a:off x="8287507" y="3526333"/>
            <a:ext cx="2465659" cy="1715021"/>
          </a:xfrm>
          <a:prstGeom prst="rect">
            <a:avLst/>
          </a:prstGeom>
          <a:noFill/>
        </p:spPr>
        <p:txBody>
          <a:bodyPr wrap="square">
            <a:spAutoFit/>
          </a:bodyPr>
          <a:lstStyle/>
          <a:p>
            <a:pPr lvl="0" algn="ctr">
              <a:lnSpc>
                <a:spcPct val="107000"/>
              </a:lnSpc>
              <a:spcAft>
                <a:spcPts val="800"/>
              </a:spcAft>
            </a:pPr>
            <a:r>
              <a:rPr lang="en-US" sz="2000" dirty="0">
                <a:effectLst/>
                <a:latin typeface="Arial" panose="020B0604020202020204" pitchFamily="34" charset="0"/>
                <a:ea typeface="Calibri" panose="020F0502020204030204" pitchFamily="34" charset="0"/>
                <a:cs typeface="Arial" panose="020B0604020202020204" pitchFamily="34" charset="0"/>
              </a:rPr>
              <a:t>Adaptez votre style de communication à l'âge, au stade de développement et aux capacités de l'enfant.</a:t>
            </a:r>
          </a:p>
        </p:txBody>
      </p:sp>
    </p:spTree>
    <p:extLst>
      <p:ext uri="{BB962C8B-B14F-4D97-AF65-F5344CB8AC3E}">
        <p14:creationId xmlns:p14="http://schemas.microsoft.com/office/powerpoint/2010/main" val="16666443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C8DE2693-9CFC-C208-C33A-37A7484796A3}"/>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5</a:t>
            </a:r>
          </a:p>
          <a:p>
            <a:br>
              <a:rPr lang="en-CA" b="1" dirty="0">
                <a:solidFill>
                  <a:schemeClr val="bg1"/>
                </a:solidFill>
                <a:latin typeface="Garamond"/>
              </a:rPr>
            </a:br>
            <a:r>
              <a:rPr lang="en-US" sz="5400" b="1" dirty="0" err="1">
                <a:solidFill>
                  <a:schemeClr val="bg1"/>
                </a:solidFill>
                <a:latin typeface="Garamond"/>
              </a:rPr>
              <a:t>Clôture</a:t>
            </a:r>
            <a:endParaRPr lang="en-US" sz="5400" b="1" dirty="0">
              <a:solidFill>
                <a:schemeClr val="bg1"/>
              </a:solidFill>
              <a:latin typeface="Garamond"/>
            </a:endParaRPr>
          </a:p>
        </p:txBody>
      </p:sp>
    </p:spTree>
    <p:extLst>
      <p:ext uri="{BB962C8B-B14F-4D97-AF65-F5344CB8AC3E}">
        <p14:creationId xmlns:p14="http://schemas.microsoft.com/office/powerpoint/2010/main" val="181298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a:xfrm>
            <a:off x="838200" y="120516"/>
            <a:ext cx="10515600" cy="868968"/>
          </a:xfrm>
        </p:spPr>
        <p:txBody>
          <a:bodyPr/>
          <a:lstStyle/>
          <a:p>
            <a:r>
              <a:rPr lang="en-CA" dirty="0">
                <a:latin typeface="Arial" panose="020B0604020202020204" pitchFamily="34" charset="0"/>
                <a:cs typeface="Arial" panose="020B0604020202020204" pitchFamily="34" charset="0"/>
              </a:rPr>
              <a:t>Récapitulatif : tirage au sort !</a:t>
            </a:r>
          </a:p>
        </p:txBody>
      </p:sp>
      <p:pic>
        <p:nvPicPr>
          <p:cNvPr id="4" name="Graphic 3" descr="Handbag with solid fill">
            <a:extLst>
              <a:ext uri="{FF2B5EF4-FFF2-40B4-BE49-F238E27FC236}">
                <a16:creationId xmlns:a16="http://schemas.microsoft.com/office/drawing/2014/main" id="{9968DB0D-2A88-4E22-7D19-29580648B9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31637" y="882797"/>
            <a:ext cx="5641046" cy="5641046"/>
          </a:xfrm>
          <a:prstGeom prst="rect">
            <a:avLst/>
          </a:prstGeom>
        </p:spPr>
      </p:pic>
      <p:sp>
        <p:nvSpPr>
          <p:cNvPr id="7" name="Rectangle: Single Corner Snipped 6">
            <a:extLst>
              <a:ext uri="{FF2B5EF4-FFF2-40B4-BE49-F238E27FC236}">
                <a16:creationId xmlns:a16="http://schemas.microsoft.com/office/drawing/2014/main" id="{4F97A208-F647-F538-EC9D-F464498CF3D2}"/>
              </a:ext>
            </a:extLst>
          </p:cNvPr>
          <p:cNvSpPr/>
          <p:nvPr/>
        </p:nvSpPr>
        <p:spPr>
          <a:xfrm rot="20938185">
            <a:off x="4815840" y="3829665"/>
            <a:ext cx="804821" cy="804821"/>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3">
                    <a:lumMod val="75000"/>
                  </a:schemeClr>
                </a:solidFill>
                <a:latin typeface="Arial" panose="020B0604020202020204" pitchFamily="34" charset="0"/>
                <a:cs typeface="Arial" panose="020B0604020202020204" pitchFamily="34" charset="0"/>
              </a:rPr>
              <a:t>?</a:t>
            </a:r>
            <a:endParaRPr lang="en-US" sz="3600" b="1" dirty="0">
              <a:solidFill>
                <a:schemeClr val="accent3">
                  <a:lumMod val="75000"/>
                </a:schemeClr>
              </a:solidFill>
              <a:latin typeface="Arial" panose="020B0604020202020204" pitchFamily="34" charset="0"/>
              <a:cs typeface="Arial" panose="020B0604020202020204" pitchFamily="34" charset="0"/>
            </a:endParaRPr>
          </a:p>
        </p:txBody>
      </p:sp>
      <p:sp>
        <p:nvSpPr>
          <p:cNvPr id="10" name="Rectangle: Single Corner Snipped 9">
            <a:extLst>
              <a:ext uri="{FF2B5EF4-FFF2-40B4-BE49-F238E27FC236}">
                <a16:creationId xmlns:a16="http://schemas.microsoft.com/office/drawing/2014/main" id="{530B61E1-B97F-C376-1D16-95F22EACDF1C}"/>
              </a:ext>
            </a:extLst>
          </p:cNvPr>
          <p:cNvSpPr/>
          <p:nvPr/>
        </p:nvSpPr>
        <p:spPr>
          <a:xfrm rot="864021">
            <a:off x="5449750" y="4532852"/>
            <a:ext cx="804821" cy="804821"/>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3">
                    <a:lumMod val="75000"/>
                  </a:schemeClr>
                </a:solidFill>
                <a:latin typeface="Arial" panose="020B0604020202020204" pitchFamily="34" charset="0"/>
                <a:cs typeface="Arial" panose="020B0604020202020204" pitchFamily="34" charset="0"/>
              </a:rPr>
              <a:t>?</a:t>
            </a:r>
            <a:endParaRPr lang="en-US" sz="3600" b="1" dirty="0">
              <a:solidFill>
                <a:schemeClr val="accent3">
                  <a:lumMod val="75000"/>
                </a:schemeClr>
              </a:solidFill>
              <a:latin typeface="Arial" panose="020B0604020202020204" pitchFamily="34" charset="0"/>
              <a:cs typeface="Arial" panose="020B0604020202020204" pitchFamily="34" charset="0"/>
            </a:endParaRPr>
          </a:p>
        </p:txBody>
      </p:sp>
      <p:sp>
        <p:nvSpPr>
          <p:cNvPr id="13" name="Rectangle: Single Corner Snipped 12">
            <a:extLst>
              <a:ext uri="{FF2B5EF4-FFF2-40B4-BE49-F238E27FC236}">
                <a16:creationId xmlns:a16="http://schemas.microsoft.com/office/drawing/2014/main" id="{4B768AD0-53BA-81F2-068E-FC1D0B030558}"/>
              </a:ext>
            </a:extLst>
          </p:cNvPr>
          <p:cNvSpPr/>
          <p:nvPr/>
        </p:nvSpPr>
        <p:spPr>
          <a:xfrm rot="19848324">
            <a:off x="6231462" y="4043006"/>
            <a:ext cx="804821" cy="804821"/>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3">
                    <a:lumMod val="75000"/>
                  </a:schemeClr>
                </a:solidFill>
                <a:latin typeface="Arial" panose="020B0604020202020204" pitchFamily="34" charset="0"/>
                <a:cs typeface="Arial" panose="020B0604020202020204" pitchFamily="34" charset="0"/>
              </a:rPr>
              <a:t>?</a:t>
            </a:r>
            <a:endParaRPr lang="en-US" sz="3600" b="1" dirty="0">
              <a:solidFill>
                <a:schemeClr val="accent3">
                  <a:lumMod val="75000"/>
                </a:schemeClr>
              </a:solidFill>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7F3BF9CF-023C-E69E-1C15-386DEC4E0840}"/>
              </a:ext>
            </a:extLst>
          </p:cNvPr>
          <p:cNvSpPr/>
          <p:nvPr/>
        </p:nvSpPr>
        <p:spPr>
          <a:xfrm rot="1928386">
            <a:off x="7792776" y="1904173"/>
            <a:ext cx="804821" cy="804821"/>
          </a:xfrm>
          <a:prstGeom prst="snip1Rect">
            <a:avLst/>
          </a:prstGeom>
          <a:solidFill>
            <a:schemeClr val="bg1"/>
          </a:solid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3">
                    <a:lumMod val="75000"/>
                  </a:schemeClr>
                </a:solidFill>
                <a:latin typeface="Arial" panose="020B0604020202020204" pitchFamily="34" charset="0"/>
                <a:cs typeface="Arial" panose="020B0604020202020204" pitchFamily="34" charset="0"/>
              </a:rPr>
              <a:t>?</a:t>
            </a:r>
            <a:endParaRPr lang="en-US" sz="3600" b="1" dirty="0">
              <a:solidFill>
                <a:schemeClr val="accent3">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07020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lstStyle/>
          <a:p>
            <a:r>
              <a:rPr lang="en-CA" dirty="0"/>
              <a:t>Fin du module 3</a:t>
            </a:r>
          </a:p>
        </p:txBody>
      </p:sp>
      <p:grpSp>
        <p:nvGrpSpPr>
          <p:cNvPr id="16" name="Group 15">
            <a:extLst>
              <a:ext uri="{FF2B5EF4-FFF2-40B4-BE49-F238E27FC236}">
                <a16:creationId xmlns:a16="http://schemas.microsoft.com/office/drawing/2014/main" id="{8E6C3DFA-D108-B665-B56C-A90FAFC8DD4B}"/>
              </a:ext>
            </a:extLst>
          </p:cNvPr>
          <p:cNvGrpSpPr/>
          <p:nvPr/>
        </p:nvGrpSpPr>
        <p:grpSpPr>
          <a:xfrm>
            <a:off x="10228983" y="337468"/>
            <a:ext cx="1587872" cy="1368854"/>
            <a:chOff x="10228983" y="337468"/>
            <a:chExt cx="1587872" cy="1368854"/>
          </a:xfrm>
        </p:grpSpPr>
        <p:sp>
          <p:nvSpPr>
            <p:cNvPr id="17" name="Hexagon 16">
              <a:extLst>
                <a:ext uri="{FF2B5EF4-FFF2-40B4-BE49-F238E27FC236}">
                  <a16:creationId xmlns:a16="http://schemas.microsoft.com/office/drawing/2014/main" id="{94228C9D-36D6-5441-1C8F-913ADDFD38E8}"/>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8" name="Group 17">
              <a:extLst>
                <a:ext uri="{FF2B5EF4-FFF2-40B4-BE49-F238E27FC236}">
                  <a16:creationId xmlns:a16="http://schemas.microsoft.com/office/drawing/2014/main" id="{1056B3D7-C0D7-FA78-47DF-7C4AAB9E88A6}"/>
                </a:ext>
              </a:extLst>
            </p:cNvPr>
            <p:cNvGrpSpPr/>
            <p:nvPr/>
          </p:nvGrpSpPr>
          <p:grpSpPr>
            <a:xfrm>
              <a:off x="10621771" y="762700"/>
              <a:ext cx="562136" cy="634675"/>
              <a:chOff x="760175" y="830142"/>
              <a:chExt cx="867619" cy="979579"/>
            </a:xfrm>
          </p:grpSpPr>
          <p:sp>
            <p:nvSpPr>
              <p:cNvPr id="22" name="Rectangle 21">
                <a:extLst>
                  <a:ext uri="{FF2B5EF4-FFF2-40B4-BE49-F238E27FC236}">
                    <a16:creationId xmlns:a16="http://schemas.microsoft.com/office/drawing/2014/main" id="{573FA47B-B74C-D188-976A-6EF3A2A5969E}"/>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56</a:t>
                </a:r>
              </a:p>
            </p:txBody>
          </p:sp>
          <p:sp>
            <p:nvSpPr>
              <p:cNvPr id="23" name="Rectangle 22">
                <a:extLst>
                  <a:ext uri="{FF2B5EF4-FFF2-40B4-BE49-F238E27FC236}">
                    <a16:creationId xmlns:a16="http://schemas.microsoft.com/office/drawing/2014/main" id="{7E9A58CF-0D5B-6D55-FCCB-78E6D70B4A81}"/>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9" name="Group 18">
              <a:extLst>
                <a:ext uri="{FF2B5EF4-FFF2-40B4-BE49-F238E27FC236}">
                  <a16:creationId xmlns:a16="http://schemas.microsoft.com/office/drawing/2014/main" id="{4DF4BB28-458E-1E77-FD5F-85360E1C4A23}"/>
                </a:ext>
              </a:extLst>
            </p:cNvPr>
            <p:cNvGrpSpPr/>
            <p:nvPr/>
          </p:nvGrpSpPr>
          <p:grpSpPr>
            <a:xfrm>
              <a:off x="11325415" y="762701"/>
              <a:ext cx="182192" cy="634674"/>
              <a:chOff x="2121762" y="2323619"/>
              <a:chExt cx="200378" cy="825210"/>
            </a:xfrm>
          </p:grpSpPr>
          <p:sp>
            <p:nvSpPr>
              <p:cNvPr id="20" name="Isosceles Triangle 19">
                <a:extLst>
                  <a:ext uri="{FF2B5EF4-FFF2-40B4-BE49-F238E27FC236}">
                    <a16:creationId xmlns:a16="http://schemas.microsoft.com/office/drawing/2014/main" id="{8D14857D-E7D1-86EA-36A8-B821C801C8C5}"/>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Rectangle 20">
                <a:extLst>
                  <a:ext uri="{FF2B5EF4-FFF2-40B4-BE49-F238E27FC236}">
                    <a16:creationId xmlns:a16="http://schemas.microsoft.com/office/drawing/2014/main" id="{8B74E5AF-2EB3-5A72-3D7D-0FF151D5A046}"/>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24" name="Speech Bubble: Rectangle with Corners Rounded 23">
            <a:extLst>
              <a:ext uri="{FF2B5EF4-FFF2-40B4-BE49-F238E27FC236}">
                <a16:creationId xmlns:a16="http://schemas.microsoft.com/office/drawing/2014/main" id="{3DDAC2A6-3735-B47B-99F9-FD7FA31249CD}"/>
              </a:ext>
            </a:extLst>
          </p:cNvPr>
          <p:cNvSpPr/>
          <p:nvPr/>
        </p:nvSpPr>
        <p:spPr>
          <a:xfrm>
            <a:off x="1384531" y="2419405"/>
            <a:ext cx="2821709" cy="2611120"/>
          </a:xfrm>
          <a:prstGeom prst="wedgeRoundRectCallout">
            <a:avLst>
              <a:gd name="adj1" fmla="val -62814"/>
              <a:gd name="adj2" fmla="val -19017"/>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GB" sz="2400" dirty="0">
                <a:solidFill>
                  <a:schemeClr val="tx1"/>
                </a:solidFill>
                <a:latin typeface="Arial" panose="020B0604020202020204" pitchFamily="34" charset="0"/>
                <a:ea typeface="Calibri" panose="020F0502020204030204" pitchFamily="34" charset="0"/>
                <a:cs typeface="Arial" panose="020B0604020202020204" pitchFamily="34" charset="0"/>
              </a:rPr>
              <a:t>Revoir les objectifs d'apprentissage</a:t>
            </a:r>
            <a:endParaRPr lang="en-US" sz="2400" dirty="0">
              <a:solidFill>
                <a:schemeClr val="tx1"/>
              </a:solidFill>
              <a:latin typeface="Arial" panose="020B0604020202020204" pitchFamily="34" charset="0"/>
              <a:ea typeface="Calibri" panose="020F0502020204030204" pitchFamily="34" charset="0"/>
              <a:cs typeface="Arial" panose="020B0604020202020204" pitchFamily="34" charset="0"/>
            </a:endParaRPr>
          </a:p>
        </p:txBody>
      </p:sp>
      <p:sp>
        <p:nvSpPr>
          <p:cNvPr id="25" name="Speech Bubble: Rectangle with Corners Rounded 24">
            <a:extLst>
              <a:ext uri="{FF2B5EF4-FFF2-40B4-BE49-F238E27FC236}">
                <a16:creationId xmlns:a16="http://schemas.microsoft.com/office/drawing/2014/main" id="{D77A9806-02F7-7826-9C29-BF20B76021B4}"/>
              </a:ext>
            </a:extLst>
          </p:cNvPr>
          <p:cNvSpPr/>
          <p:nvPr/>
        </p:nvSpPr>
        <p:spPr>
          <a:xfrm>
            <a:off x="4828771" y="2419405"/>
            <a:ext cx="2821709" cy="2611120"/>
          </a:xfrm>
          <a:prstGeom prst="wedgeRoundRectCallout">
            <a:avLst>
              <a:gd name="adj1" fmla="val -19246"/>
              <a:gd name="adj2" fmla="val 5959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US" sz="2400" dirty="0">
                <a:solidFill>
                  <a:schemeClr val="tx1"/>
                </a:solidFill>
                <a:latin typeface="Arial" panose="020B0604020202020204" pitchFamily="34" charset="0"/>
                <a:ea typeface="Calibri" panose="020F0502020204030204" pitchFamily="34" charset="0"/>
                <a:cs typeface="Arial" panose="020B0604020202020204" pitchFamily="34" charset="0"/>
              </a:rPr>
              <a:t>Réflexion et retour d'information </a:t>
            </a:r>
          </a:p>
        </p:txBody>
      </p:sp>
      <p:sp>
        <p:nvSpPr>
          <p:cNvPr id="26" name="Speech Bubble: Rectangle with Corners Rounded 25">
            <a:extLst>
              <a:ext uri="{FF2B5EF4-FFF2-40B4-BE49-F238E27FC236}">
                <a16:creationId xmlns:a16="http://schemas.microsoft.com/office/drawing/2014/main" id="{6334CB93-1428-8B3F-CC15-306FFE4C9DFC}"/>
              </a:ext>
            </a:extLst>
          </p:cNvPr>
          <p:cNvSpPr/>
          <p:nvPr/>
        </p:nvSpPr>
        <p:spPr>
          <a:xfrm>
            <a:off x="8273011" y="2419405"/>
            <a:ext cx="2821709" cy="2611120"/>
          </a:xfrm>
          <a:prstGeom prst="wedgeRoundRectCallout">
            <a:avLst>
              <a:gd name="adj1" fmla="val 59608"/>
              <a:gd name="adj2" fmla="val -20186"/>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US" sz="24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Clôture</a:t>
            </a:r>
            <a:endParaRPr lang="en-US" sz="2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573689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6" name="Heart 5">
            <a:extLst>
              <a:ext uri="{FF2B5EF4-FFF2-40B4-BE49-F238E27FC236}">
                <a16:creationId xmlns:a16="http://schemas.microsoft.com/office/drawing/2014/main" id="{D83364D1-8576-8A78-3AD5-B73948B565FC}"/>
              </a:ext>
            </a:extLst>
          </p:cNvPr>
          <p:cNvSpPr/>
          <p:nvPr/>
        </p:nvSpPr>
        <p:spPr>
          <a:xfrm>
            <a:off x="4674820" y="2453495"/>
            <a:ext cx="2842360" cy="2539419"/>
          </a:xfrm>
          <a:prstGeom prst="hear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29" name="Google Shape;729;p3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BE" dirty="0" err="1">
                <a:effectLst/>
                <a:ea typeface="Calibri" panose="020F0502020204030204" pitchFamily="34" charset="0"/>
              </a:rPr>
              <a:t>Autosoin</a:t>
            </a:r>
            <a:endParaRPr dirty="0"/>
          </a:p>
        </p:txBody>
      </p:sp>
      <p:sp>
        <p:nvSpPr>
          <p:cNvPr id="7" name="Block Arc 6">
            <a:extLst>
              <a:ext uri="{FF2B5EF4-FFF2-40B4-BE49-F238E27FC236}">
                <a16:creationId xmlns:a16="http://schemas.microsoft.com/office/drawing/2014/main" id="{9E45E296-A49F-57EC-3CAC-3070C560C37A}"/>
              </a:ext>
            </a:extLst>
          </p:cNvPr>
          <p:cNvSpPr/>
          <p:nvPr/>
        </p:nvSpPr>
        <p:spPr>
          <a:xfrm rot="10800000">
            <a:off x="5628782" y="3499014"/>
            <a:ext cx="934434" cy="752350"/>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Tree>
    <p:extLst>
      <p:ext uri="{BB962C8B-B14F-4D97-AF65-F5344CB8AC3E}">
        <p14:creationId xmlns:p14="http://schemas.microsoft.com/office/powerpoint/2010/main" val="1892389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2">
            <a:extLst>
              <a:ext uri="{FF2B5EF4-FFF2-40B4-BE49-F238E27FC236}">
                <a16:creationId xmlns:a16="http://schemas.microsoft.com/office/drawing/2014/main" id="{FC620E0C-5A75-B0D3-0D53-CD91C64A5F70}"/>
              </a:ext>
            </a:extLst>
          </p:cNvPr>
          <p:cNvSpPr txBox="1">
            <a:spLocks/>
          </p:cNvSpPr>
          <p:nvPr/>
        </p:nvSpPr>
        <p:spPr>
          <a:xfrm>
            <a:off x="796386" y="3117980"/>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406076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21524DF6-3064-4780-AD95-8663A829F41A}"/>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Objectifs d'apprentissage</a:t>
            </a:r>
          </a:p>
        </p:txBody>
      </p:sp>
      <p:grpSp>
        <p:nvGrpSpPr>
          <p:cNvPr id="2" name="Group 1">
            <a:extLst>
              <a:ext uri="{FF2B5EF4-FFF2-40B4-BE49-F238E27FC236}">
                <a16:creationId xmlns:a16="http://schemas.microsoft.com/office/drawing/2014/main" id="{4FF70CD6-C6D1-5CCB-EE5B-964F21BCB8F6}"/>
              </a:ext>
            </a:extLst>
          </p:cNvPr>
          <p:cNvGrpSpPr/>
          <p:nvPr/>
        </p:nvGrpSpPr>
        <p:grpSpPr>
          <a:xfrm>
            <a:off x="1346969" y="2560032"/>
            <a:ext cx="1196375" cy="868968"/>
            <a:chOff x="6878053" y="1156317"/>
            <a:chExt cx="1431178" cy="1039513"/>
          </a:xfrm>
          <a:solidFill>
            <a:schemeClr val="accent3">
              <a:lumMod val="75000"/>
            </a:schemeClr>
          </a:solidFill>
        </p:grpSpPr>
        <p:grpSp>
          <p:nvGrpSpPr>
            <p:cNvPr id="3" name="Group 2">
              <a:extLst>
                <a:ext uri="{FF2B5EF4-FFF2-40B4-BE49-F238E27FC236}">
                  <a16:creationId xmlns:a16="http://schemas.microsoft.com/office/drawing/2014/main" id="{6AE44B20-A5D0-2AFE-EBF9-8DD3C301EE72}"/>
                </a:ext>
              </a:extLst>
            </p:cNvPr>
            <p:cNvGrpSpPr/>
            <p:nvPr/>
          </p:nvGrpSpPr>
          <p:grpSpPr>
            <a:xfrm>
              <a:off x="7672978" y="1156317"/>
              <a:ext cx="412941" cy="436880"/>
              <a:chOff x="243840" y="1676400"/>
              <a:chExt cx="701040" cy="741680"/>
            </a:xfrm>
            <a:grpFill/>
          </p:grpSpPr>
          <p:sp>
            <p:nvSpPr>
              <p:cNvPr id="22" name="Rectangle 21">
                <a:extLst>
                  <a:ext uri="{FF2B5EF4-FFF2-40B4-BE49-F238E27FC236}">
                    <a16:creationId xmlns:a16="http://schemas.microsoft.com/office/drawing/2014/main" id="{F5AE5662-5288-D0FD-4967-B12D0077D319}"/>
                  </a:ext>
                </a:extLst>
              </p:cNvPr>
              <p:cNvSpPr/>
              <p:nvPr/>
            </p:nvSpPr>
            <p:spPr>
              <a:xfrm>
                <a:off x="243840" y="1676400"/>
                <a:ext cx="116839" cy="74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ectangle 22">
                <a:extLst>
                  <a:ext uri="{FF2B5EF4-FFF2-40B4-BE49-F238E27FC236}">
                    <a16:creationId xmlns:a16="http://schemas.microsoft.com/office/drawing/2014/main" id="{990EF4C4-9F63-FFCF-4802-634599F5BC8E}"/>
                  </a:ext>
                </a:extLst>
              </p:cNvPr>
              <p:cNvSpPr/>
              <p:nvPr/>
            </p:nvSpPr>
            <p:spPr>
              <a:xfrm>
                <a:off x="314960" y="1676400"/>
                <a:ext cx="62992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0" name="Isosceles Triangle 19">
              <a:extLst>
                <a:ext uri="{FF2B5EF4-FFF2-40B4-BE49-F238E27FC236}">
                  <a16:creationId xmlns:a16="http://schemas.microsoft.com/office/drawing/2014/main" id="{C36FE147-3473-613C-4C52-16180004FCD1}"/>
                </a:ext>
              </a:extLst>
            </p:cNvPr>
            <p:cNvSpPr/>
            <p:nvPr/>
          </p:nvSpPr>
          <p:spPr>
            <a:xfrm>
              <a:off x="7120511" y="1517650"/>
              <a:ext cx="1188720" cy="6781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Isosceles Triangle 20">
              <a:extLst>
                <a:ext uri="{FF2B5EF4-FFF2-40B4-BE49-F238E27FC236}">
                  <a16:creationId xmlns:a16="http://schemas.microsoft.com/office/drawing/2014/main" id="{82D6231D-46EB-EB19-1187-103FE2050AA2}"/>
                </a:ext>
              </a:extLst>
            </p:cNvPr>
            <p:cNvSpPr/>
            <p:nvPr/>
          </p:nvSpPr>
          <p:spPr>
            <a:xfrm>
              <a:off x="6878053" y="1727035"/>
              <a:ext cx="821708" cy="4687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4" name="Group 23">
            <a:extLst>
              <a:ext uri="{FF2B5EF4-FFF2-40B4-BE49-F238E27FC236}">
                <a16:creationId xmlns:a16="http://schemas.microsoft.com/office/drawing/2014/main" id="{FAFB82CF-12DF-162E-1E41-291948861E05}"/>
              </a:ext>
            </a:extLst>
          </p:cNvPr>
          <p:cNvGrpSpPr/>
          <p:nvPr/>
        </p:nvGrpSpPr>
        <p:grpSpPr>
          <a:xfrm>
            <a:off x="4169767" y="2555987"/>
            <a:ext cx="1196375" cy="868968"/>
            <a:chOff x="6878053" y="1156317"/>
            <a:chExt cx="1431178" cy="1039513"/>
          </a:xfrm>
          <a:solidFill>
            <a:schemeClr val="accent3">
              <a:lumMod val="75000"/>
            </a:schemeClr>
          </a:solidFill>
        </p:grpSpPr>
        <p:grpSp>
          <p:nvGrpSpPr>
            <p:cNvPr id="25" name="Group 24">
              <a:extLst>
                <a:ext uri="{FF2B5EF4-FFF2-40B4-BE49-F238E27FC236}">
                  <a16:creationId xmlns:a16="http://schemas.microsoft.com/office/drawing/2014/main" id="{1263F667-E7B0-7D81-7EA8-C0EC848CBC4C}"/>
                </a:ext>
              </a:extLst>
            </p:cNvPr>
            <p:cNvGrpSpPr/>
            <p:nvPr/>
          </p:nvGrpSpPr>
          <p:grpSpPr>
            <a:xfrm>
              <a:off x="7672978" y="1156317"/>
              <a:ext cx="412941" cy="436880"/>
              <a:chOff x="243840" y="1676400"/>
              <a:chExt cx="701040" cy="741680"/>
            </a:xfrm>
            <a:grpFill/>
          </p:grpSpPr>
          <p:sp>
            <p:nvSpPr>
              <p:cNvPr id="29" name="Rectangle 28">
                <a:extLst>
                  <a:ext uri="{FF2B5EF4-FFF2-40B4-BE49-F238E27FC236}">
                    <a16:creationId xmlns:a16="http://schemas.microsoft.com/office/drawing/2014/main" id="{A4957BB4-868A-69E0-BEDD-46C1000ABDC5}"/>
                  </a:ext>
                </a:extLst>
              </p:cNvPr>
              <p:cNvSpPr/>
              <p:nvPr/>
            </p:nvSpPr>
            <p:spPr>
              <a:xfrm>
                <a:off x="243840" y="1676400"/>
                <a:ext cx="116839" cy="74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Rectangle 29">
                <a:extLst>
                  <a:ext uri="{FF2B5EF4-FFF2-40B4-BE49-F238E27FC236}">
                    <a16:creationId xmlns:a16="http://schemas.microsoft.com/office/drawing/2014/main" id="{23C7A2DA-5482-8AAA-8B77-258CD2718B47}"/>
                  </a:ext>
                </a:extLst>
              </p:cNvPr>
              <p:cNvSpPr/>
              <p:nvPr/>
            </p:nvSpPr>
            <p:spPr>
              <a:xfrm>
                <a:off x="314960" y="1676400"/>
                <a:ext cx="62992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6" name="Isosceles Triangle 25">
              <a:extLst>
                <a:ext uri="{FF2B5EF4-FFF2-40B4-BE49-F238E27FC236}">
                  <a16:creationId xmlns:a16="http://schemas.microsoft.com/office/drawing/2014/main" id="{CE38EFD3-8F75-9004-1635-B345EA815B38}"/>
                </a:ext>
              </a:extLst>
            </p:cNvPr>
            <p:cNvSpPr/>
            <p:nvPr/>
          </p:nvSpPr>
          <p:spPr>
            <a:xfrm>
              <a:off x="7120511" y="1517650"/>
              <a:ext cx="1188720" cy="6781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Isosceles Triangle 27">
              <a:extLst>
                <a:ext uri="{FF2B5EF4-FFF2-40B4-BE49-F238E27FC236}">
                  <a16:creationId xmlns:a16="http://schemas.microsoft.com/office/drawing/2014/main" id="{06ABD81E-D3DD-465E-835D-14A180009F2F}"/>
                </a:ext>
              </a:extLst>
            </p:cNvPr>
            <p:cNvSpPr/>
            <p:nvPr/>
          </p:nvSpPr>
          <p:spPr>
            <a:xfrm>
              <a:off x="6878053" y="1727035"/>
              <a:ext cx="821708" cy="4687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1" name="Group 30">
            <a:extLst>
              <a:ext uri="{FF2B5EF4-FFF2-40B4-BE49-F238E27FC236}">
                <a16:creationId xmlns:a16="http://schemas.microsoft.com/office/drawing/2014/main" id="{5919CF12-4BC4-31F6-4385-B2DA7C02AAB4}"/>
              </a:ext>
            </a:extLst>
          </p:cNvPr>
          <p:cNvGrpSpPr/>
          <p:nvPr/>
        </p:nvGrpSpPr>
        <p:grpSpPr>
          <a:xfrm>
            <a:off x="6807720" y="2490752"/>
            <a:ext cx="1196375" cy="868968"/>
            <a:chOff x="6878053" y="1156317"/>
            <a:chExt cx="1431178" cy="1039513"/>
          </a:xfrm>
          <a:solidFill>
            <a:schemeClr val="accent3">
              <a:lumMod val="75000"/>
            </a:schemeClr>
          </a:solidFill>
        </p:grpSpPr>
        <p:grpSp>
          <p:nvGrpSpPr>
            <p:cNvPr id="32" name="Group 31">
              <a:extLst>
                <a:ext uri="{FF2B5EF4-FFF2-40B4-BE49-F238E27FC236}">
                  <a16:creationId xmlns:a16="http://schemas.microsoft.com/office/drawing/2014/main" id="{BC3E2009-079B-F906-71DD-77553389B329}"/>
                </a:ext>
              </a:extLst>
            </p:cNvPr>
            <p:cNvGrpSpPr/>
            <p:nvPr/>
          </p:nvGrpSpPr>
          <p:grpSpPr>
            <a:xfrm>
              <a:off x="7672978" y="1156317"/>
              <a:ext cx="412941" cy="436880"/>
              <a:chOff x="243840" y="1676400"/>
              <a:chExt cx="701040" cy="741680"/>
            </a:xfrm>
            <a:grpFill/>
          </p:grpSpPr>
          <p:sp>
            <p:nvSpPr>
              <p:cNvPr id="35" name="Rectangle 34">
                <a:extLst>
                  <a:ext uri="{FF2B5EF4-FFF2-40B4-BE49-F238E27FC236}">
                    <a16:creationId xmlns:a16="http://schemas.microsoft.com/office/drawing/2014/main" id="{052E8CFE-50D6-98BA-36C6-CF8D1CB96DEB}"/>
                  </a:ext>
                </a:extLst>
              </p:cNvPr>
              <p:cNvSpPr/>
              <p:nvPr/>
            </p:nvSpPr>
            <p:spPr>
              <a:xfrm>
                <a:off x="243840" y="1676400"/>
                <a:ext cx="116839" cy="74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Rectangle 35">
                <a:extLst>
                  <a:ext uri="{FF2B5EF4-FFF2-40B4-BE49-F238E27FC236}">
                    <a16:creationId xmlns:a16="http://schemas.microsoft.com/office/drawing/2014/main" id="{54845841-CD94-97D2-4695-0B68D86F1A08}"/>
                  </a:ext>
                </a:extLst>
              </p:cNvPr>
              <p:cNvSpPr/>
              <p:nvPr/>
            </p:nvSpPr>
            <p:spPr>
              <a:xfrm>
                <a:off x="314960" y="1676400"/>
                <a:ext cx="62992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3" name="Isosceles Triangle 32">
              <a:extLst>
                <a:ext uri="{FF2B5EF4-FFF2-40B4-BE49-F238E27FC236}">
                  <a16:creationId xmlns:a16="http://schemas.microsoft.com/office/drawing/2014/main" id="{9D31D93D-3C45-D9D0-A3D4-250A99FBF648}"/>
                </a:ext>
              </a:extLst>
            </p:cNvPr>
            <p:cNvSpPr/>
            <p:nvPr/>
          </p:nvSpPr>
          <p:spPr>
            <a:xfrm>
              <a:off x="7120511" y="1517650"/>
              <a:ext cx="1188720" cy="6781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Isosceles Triangle 33">
              <a:extLst>
                <a:ext uri="{FF2B5EF4-FFF2-40B4-BE49-F238E27FC236}">
                  <a16:creationId xmlns:a16="http://schemas.microsoft.com/office/drawing/2014/main" id="{D8C98C0F-F51E-ECD6-0508-1862FB9D303B}"/>
                </a:ext>
              </a:extLst>
            </p:cNvPr>
            <p:cNvSpPr/>
            <p:nvPr/>
          </p:nvSpPr>
          <p:spPr>
            <a:xfrm>
              <a:off x="6878053" y="1727035"/>
              <a:ext cx="821708" cy="4687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 name="Group 3">
            <a:extLst>
              <a:ext uri="{FF2B5EF4-FFF2-40B4-BE49-F238E27FC236}">
                <a16:creationId xmlns:a16="http://schemas.microsoft.com/office/drawing/2014/main" id="{E03F42B0-591B-4F07-5F27-1CC610BEA4FE}"/>
              </a:ext>
            </a:extLst>
          </p:cNvPr>
          <p:cNvGrpSpPr/>
          <p:nvPr/>
        </p:nvGrpSpPr>
        <p:grpSpPr>
          <a:xfrm>
            <a:off x="9564199" y="2474693"/>
            <a:ext cx="1196375" cy="868968"/>
            <a:chOff x="6878053" y="1156317"/>
            <a:chExt cx="1431178" cy="1039513"/>
          </a:xfrm>
          <a:solidFill>
            <a:schemeClr val="accent3">
              <a:lumMod val="75000"/>
            </a:schemeClr>
          </a:solidFill>
        </p:grpSpPr>
        <p:grpSp>
          <p:nvGrpSpPr>
            <p:cNvPr id="5" name="Group 4">
              <a:extLst>
                <a:ext uri="{FF2B5EF4-FFF2-40B4-BE49-F238E27FC236}">
                  <a16:creationId xmlns:a16="http://schemas.microsoft.com/office/drawing/2014/main" id="{65E75954-296E-36A3-9619-0CA0E2A31EA9}"/>
                </a:ext>
              </a:extLst>
            </p:cNvPr>
            <p:cNvGrpSpPr/>
            <p:nvPr/>
          </p:nvGrpSpPr>
          <p:grpSpPr>
            <a:xfrm>
              <a:off x="7672978" y="1156317"/>
              <a:ext cx="412941" cy="436880"/>
              <a:chOff x="243840" y="1676400"/>
              <a:chExt cx="701040" cy="741680"/>
            </a:xfrm>
            <a:grpFill/>
          </p:grpSpPr>
          <p:sp>
            <p:nvSpPr>
              <p:cNvPr id="9" name="Rectangle 8">
                <a:extLst>
                  <a:ext uri="{FF2B5EF4-FFF2-40B4-BE49-F238E27FC236}">
                    <a16:creationId xmlns:a16="http://schemas.microsoft.com/office/drawing/2014/main" id="{165F4056-B966-6544-80E5-0B08A73F7F5F}"/>
                  </a:ext>
                </a:extLst>
              </p:cNvPr>
              <p:cNvSpPr/>
              <p:nvPr/>
            </p:nvSpPr>
            <p:spPr>
              <a:xfrm>
                <a:off x="243840" y="1676400"/>
                <a:ext cx="116839" cy="74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Rectangle 9">
                <a:extLst>
                  <a:ext uri="{FF2B5EF4-FFF2-40B4-BE49-F238E27FC236}">
                    <a16:creationId xmlns:a16="http://schemas.microsoft.com/office/drawing/2014/main" id="{A72C10EA-E559-17BC-0D5D-804ED76ADC33}"/>
                  </a:ext>
                </a:extLst>
              </p:cNvPr>
              <p:cNvSpPr/>
              <p:nvPr/>
            </p:nvSpPr>
            <p:spPr>
              <a:xfrm>
                <a:off x="314960" y="1676400"/>
                <a:ext cx="629920" cy="4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6" name="Isosceles Triangle 5">
              <a:extLst>
                <a:ext uri="{FF2B5EF4-FFF2-40B4-BE49-F238E27FC236}">
                  <a16:creationId xmlns:a16="http://schemas.microsoft.com/office/drawing/2014/main" id="{F5F49ABB-FE06-42FB-7344-9AABE462EA35}"/>
                </a:ext>
              </a:extLst>
            </p:cNvPr>
            <p:cNvSpPr/>
            <p:nvPr/>
          </p:nvSpPr>
          <p:spPr>
            <a:xfrm>
              <a:off x="7120511" y="1517650"/>
              <a:ext cx="1188720" cy="67818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Isosceles Triangle 7">
              <a:extLst>
                <a:ext uri="{FF2B5EF4-FFF2-40B4-BE49-F238E27FC236}">
                  <a16:creationId xmlns:a16="http://schemas.microsoft.com/office/drawing/2014/main" id="{66F1D209-EF48-6749-99D0-CD1FAE2DC777}"/>
                </a:ext>
              </a:extLst>
            </p:cNvPr>
            <p:cNvSpPr/>
            <p:nvPr/>
          </p:nvSpPr>
          <p:spPr>
            <a:xfrm>
              <a:off x="6878053" y="1727035"/>
              <a:ext cx="821708" cy="4687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8" name="TextBox 37">
            <a:extLst>
              <a:ext uri="{FF2B5EF4-FFF2-40B4-BE49-F238E27FC236}">
                <a16:creationId xmlns:a16="http://schemas.microsoft.com/office/drawing/2014/main" id="{849FE109-95BF-8DA9-BAE7-AAFDAD56F55B}"/>
              </a:ext>
            </a:extLst>
          </p:cNvPr>
          <p:cNvSpPr txBox="1"/>
          <p:nvPr/>
        </p:nvSpPr>
        <p:spPr>
          <a:xfrm>
            <a:off x="8980178" y="3783534"/>
            <a:ext cx="2446193" cy="1200329"/>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Démontrer des techniques de communication verbale et non verbale</a:t>
            </a:r>
          </a:p>
        </p:txBody>
      </p:sp>
      <p:sp>
        <p:nvSpPr>
          <p:cNvPr id="39" name="TextBox 38">
            <a:extLst>
              <a:ext uri="{FF2B5EF4-FFF2-40B4-BE49-F238E27FC236}">
                <a16:creationId xmlns:a16="http://schemas.microsoft.com/office/drawing/2014/main" id="{93DDF2F6-2E03-FA6E-D9F9-2D2BAE5E4A3A}"/>
              </a:ext>
            </a:extLst>
          </p:cNvPr>
          <p:cNvSpPr txBox="1"/>
          <p:nvPr/>
        </p:nvSpPr>
        <p:spPr>
          <a:xfrm>
            <a:off x="3530115" y="3783534"/>
            <a:ext cx="2446193" cy="1200329"/>
          </a:xfrm>
          <a:prstGeom prst="rect">
            <a:avLst/>
          </a:prstGeom>
          <a:noFill/>
        </p:spPr>
        <p:txBody>
          <a:bodyPr wrap="square" lIns="91440" tIns="45720" rIns="91440" bIns="45720" rtlCol="0" anchor="t">
            <a:spAutoFit/>
          </a:bodyPr>
          <a:lstStyle/>
          <a:p>
            <a:pPr algn="ctr"/>
            <a:r>
              <a:rPr lang="en-GB" dirty="0">
                <a:latin typeface="Arial" panose="020B0604020202020204" pitchFamily="34" charset="0"/>
                <a:cs typeface="Arial" panose="020B0604020202020204" pitchFamily="34" charset="0"/>
              </a:rPr>
              <a:t>Décrire comment adapter la communication à l'enfant individuel</a:t>
            </a:r>
          </a:p>
          <a:p>
            <a:pPr algn="ctr"/>
            <a:endParaRPr lang="en-BE" dirty="0">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0CA3E6F3-9ACE-524E-3EFA-B2FCCD7FB378}"/>
              </a:ext>
            </a:extLst>
          </p:cNvPr>
          <p:cNvSpPr txBox="1"/>
          <p:nvPr/>
        </p:nvSpPr>
        <p:spPr>
          <a:xfrm>
            <a:off x="772957" y="3783534"/>
            <a:ext cx="2477038" cy="1200329"/>
          </a:xfrm>
          <a:prstGeom prst="rect">
            <a:avLst/>
          </a:prstGeom>
          <a:noFill/>
        </p:spPr>
        <p:txBody>
          <a:bodyPr wrap="square" lIns="91440" tIns="45720" rIns="91440" bIns="45720" rtlCol="0" anchor="t">
            <a:spAutoFit/>
          </a:bodyPr>
          <a:lstStyle/>
          <a:p>
            <a:pPr algn="ctr"/>
            <a:r>
              <a:rPr lang="en-GB" dirty="0">
                <a:effectLst/>
                <a:latin typeface="Arial" panose="020B0604020202020204" pitchFamily="34" charset="0"/>
                <a:ea typeface="Calibri" panose="020F0502020204030204" pitchFamily="34" charset="0"/>
                <a:cs typeface="Arial" panose="020B0604020202020204" pitchFamily="34" charset="0"/>
              </a:rPr>
              <a:t>Résumer comment se préparer </a:t>
            </a:r>
            <a:r>
              <a:rPr lang="en-GB" dirty="0">
                <a:latin typeface="Arial" panose="020B0604020202020204" pitchFamily="34" charset="0"/>
                <a:ea typeface="Calibri" panose="020F0502020204030204" pitchFamily="34" charset="0"/>
                <a:cs typeface="Arial" panose="020B0604020202020204" pitchFamily="34" charset="0"/>
              </a:rPr>
              <a:t>à rencontrer </a:t>
            </a:r>
            <a:r>
              <a:rPr lang="en-GB" dirty="0">
                <a:effectLst/>
                <a:latin typeface="Arial" panose="020B0604020202020204" pitchFamily="34" charset="0"/>
                <a:ea typeface="Calibri" panose="020F0502020204030204" pitchFamily="34" charset="0"/>
                <a:cs typeface="Arial" panose="020B0604020202020204" pitchFamily="34" charset="0"/>
              </a:rPr>
              <a:t>un enfant et sa famille.</a:t>
            </a:r>
          </a:p>
        </p:txBody>
      </p:sp>
      <p:sp>
        <p:nvSpPr>
          <p:cNvPr id="7" name="TextBox 6">
            <a:extLst>
              <a:ext uri="{FF2B5EF4-FFF2-40B4-BE49-F238E27FC236}">
                <a16:creationId xmlns:a16="http://schemas.microsoft.com/office/drawing/2014/main" id="{70408D12-28FA-B909-9B35-A1E01A360411}"/>
              </a:ext>
            </a:extLst>
          </p:cNvPr>
          <p:cNvSpPr txBox="1"/>
          <p:nvPr/>
        </p:nvSpPr>
        <p:spPr>
          <a:xfrm>
            <a:off x="6229843" y="3783534"/>
            <a:ext cx="2484768" cy="1200329"/>
          </a:xfrm>
          <a:prstGeom prst="rect">
            <a:avLst/>
          </a:prstGeom>
          <a:noFill/>
        </p:spPr>
        <p:txBody>
          <a:bodyPr wrap="square" lIns="91440" tIns="45720" rIns="91440" bIns="45720" rtlCol="0" anchor="t">
            <a:spAutoFit/>
          </a:bodyPr>
          <a:lstStyle/>
          <a:p>
            <a:pPr algn="ctr"/>
            <a:r>
              <a:rPr lang="en-GB" dirty="0">
                <a:latin typeface="Arial" panose="020B0604020202020204" pitchFamily="34" charset="0"/>
                <a:cs typeface="Arial" panose="020B0604020202020204" pitchFamily="34" charset="0"/>
              </a:rPr>
              <a:t>Démonstration de la communication avec des enfants à différents stades de développement</a:t>
            </a:r>
          </a:p>
        </p:txBody>
      </p:sp>
    </p:spTree>
    <p:extLst>
      <p:ext uri="{BB962C8B-B14F-4D97-AF65-F5344CB8AC3E}">
        <p14:creationId xmlns:p14="http://schemas.microsoft.com/office/powerpoint/2010/main" val="3724290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 Same Side Corner Rectangle 21">
            <a:extLst>
              <a:ext uri="{FF2B5EF4-FFF2-40B4-BE49-F238E27FC236}">
                <a16:creationId xmlns:a16="http://schemas.microsoft.com/office/drawing/2014/main" id="{02C2D432-624C-C155-8790-7484EC10CDB5}"/>
              </a:ext>
            </a:extLst>
          </p:cNvPr>
          <p:cNvSpPr/>
          <p:nvPr/>
        </p:nvSpPr>
        <p:spPr>
          <a:xfrm>
            <a:off x="3158289" y="3377237"/>
            <a:ext cx="1149077" cy="2059998"/>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Oval 21">
            <a:extLst>
              <a:ext uri="{FF2B5EF4-FFF2-40B4-BE49-F238E27FC236}">
                <a16:creationId xmlns:a16="http://schemas.microsoft.com/office/drawing/2014/main" id="{FF59957A-38B3-5456-9D56-8F34AAD33EBC}"/>
              </a:ext>
            </a:extLst>
          </p:cNvPr>
          <p:cNvSpPr/>
          <p:nvPr/>
        </p:nvSpPr>
        <p:spPr>
          <a:xfrm>
            <a:off x="3149767" y="2015505"/>
            <a:ext cx="1162139" cy="116213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bg1"/>
                </a:solidFill>
                <a:latin typeface="Arial" panose="020B0604020202020204" pitchFamily="34" charset="0"/>
                <a:cs typeface="Arial" panose="020B0604020202020204" pitchFamily="34" charset="0"/>
              </a:rPr>
              <a:t>A</a:t>
            </a:r>
            <a:endParaRPr lang="en-BE" sz="4400" b="1" dirty="0">
              <a:solidFill>
                <a:schemeClr val="bg1"/>
              </a:solidFill>
              <a:latin typeface="Arial" panose="020B0604020202020204" pitchFamily="34" charset="0"/>
              <a:cs typeface="Arial" panose="020B0604020202020204" pitchFamily="34" charset="0"/>
            </a:endParaRPr>
          </a:p>
        </p:txBody>
      </p:sp>
      <p:sp>
        <p:nvSpPr>
          <p:cNvPr id="13" name="Title 12">
            <a:extLst>
              <a:ext uri="{FF2B5EF4-FFF2-40B4-BE49-F238E27FC236}">
                <a16:creationId xmlns:a16="http://schemas.microsoft.com/office/drawing/2014/main" id="{304EB465-E8DA-4FC6-8524-4C8199280C8D}"/>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Diriger votre partenaire</a:t>
            </a:r>
          </a:p>
        </p:txBody>
      </p:sp>
      <p:sp>
        <p:nvSpPr>
          <p:cNvPr id="6" name="Rectangle 5">
            <a:extLst>
              <a:ext uri="{FF2B5EF4-FFF2-40B4-BE49-F238E27FC236}">
                <a16:creationId xmlns:a16="http://schemas.microsoft.com/office/drawing/2014/main" id="{D86BD8AE-EC87-118E-AA92-9B654A22CAB5}"/>
              </a:ext>
            </a:extLst>
          </p:cNvPr>
          <p:cNvSpPr/>
          <p:nvPr/>
        </p:nvSpPr>
        <p:spPr>
          <a:xfrm rot="16200000">
            <a:off x="6094414" y="2435155"/>
            <a:ext cx="96763" cy="323701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ound Same Side Corner Rectangle 26">
            <a:extLst>
              <a:ext uri="{FF2B5EF4-FFF2-40B4-BE49-F238E27FC236}">
                <a16:creationId xmlns:a16="http://schemas.microsoft.com/office/drawing/2014/main" id="{96462EC7-EFDF-4F5E-DC39-98A4F627D688}"/>
              </a:ext>
            </a:extLst>
          </p:cNvPr>
          <p:cNvSpPr/>
          <p:nvPr/>
        </p:nvSpPr>
        <p:spPr>
          <a:xfrm rot="16535945">
            <a:off x="7835845" y="3263942"/>
            <a:ext cx="332222" cy="918011"/>
          </a:xfrm>
          <a:prstGeom prst="round2SameRect">
            <a:avLst>
              <a:gd name="adj1" fmla="val 493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8" name="Straight Arrow Connector 7">
            <a:extLst>
              <a:ext uri="{FF2B5EF4-FFF2-40B4-BE49-F238E27FC236}">
                <a16:creationId xmlns:a16="http://schemas.microsoft.com/office/drawing/2014/main" id="{ADBD2174-2517-0EC5-AD5D-66780B4BF22C}"/>
              </a:ext>
            </a:extLst>
          </p:cNvPr>
          <p:cNvCxnSpPr>
            <a:cxnSpLocks/>
          </p:cNvCxnSpPr>
          <p:nvPr/>
        </p:nvCxnSpPr>
        <p:spPr>
          <a:xfrm flipH="1">
            <a:off x="7541878" y="3310558"/>
            <a:ext cx="245372" cy="359520"/>
          </a:xfrm>
          <a:prstGeom prst="straightConnector1">
            <a:avLst/>
          </a:prstGeom>
          <a:solidFill>
            <a:schemeClr val="accent3">
              <a:lumMod val="75000"/>
            </a:schemeClr>
          </a:solidFill>
          <a:ln w="28575">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Speech Bubble: Rectangle with Corners Rounded 27">
            <a:extLst>
              <a:ext uri="{FF2B5EF4-FFF2-40B4-BE49-F238E27FC236}">
                <a16:creationId xmlns:a16="http://schemas.microsoft.com/office/drawing/2014/main" id="{0286809B-E923-1676-EB8F-0B5C36AB31AF}"/>
              </a:ext>
            </a:extLst>
          </p:cNvPr>
          <p:cNvSpPr/>
          <p:nvPr/>
        </p:nvSpPr>
        <p:spPr>
          <a:xfrm>
            <a:off x="4757057" y="2197058"/>
            <a:ext cx="1338943" cy="990464"/>
          </a:xfrm>
          <a:prstGeom prst="wedgeRoundRectCallout">
            <a:avLst>
              <a:gd name="adj1" fmla="val -63516"/>
              <a:gd name="adj2" fmla="val 19637"/>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ound Same Side Corner Rectangle 21">
            <a:extLst>
              <a:ext uri="{FF2B5EF4-FFF2-40B4-BE49-F238E27FC236}">
                <a16:creationId xmlns:a16="http://schemas.microsoft.com/office/drawing/2014/main" id="{03CFF5CE-8D01-B192-A7E3-806E9EB5C8E4}"/>
              </a:ext>
            </a:extLst>
          </p:cNvPr>
          <p:cNvSpPr/>
          <p:nvPr/>
        </p:nvSpPr>
        <p:spPr>
          <a:xfrm>
            <a:off x="8168490" y="3377237"/>
            <a:ext cx="1149077" cy="2059998"/>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Oval 31">
            <a:extLst>
              <a:ext uri="{FF2B5EF4-FFF2-40B4-BE49-F238E27FC236}">
                <a16:creationId xmlns:a16="http://schemas.microsoft.com/office/drawing/2014/main" id="{FA2226FE-65AB-AEA9-85DB-9BDFA20B6839}"/>
              </a:ext>
            </a:extLst>
          </p:cNvPr>
          <p:cNvSpPr/>
          <p:nvPr/>
        </p:nvSpPr>
        <p:spPr>
          <a:xfrm>
            <a:off x="7952969" y="2111220"/>
            <a:ext cx="1162139" cy="116213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bg1"/>
                </a:solidFill>
                <a:latin typeface="Arial" panose="020B0604020202020204" pitchFamily="34" charset="0"/>
                <a:cs typeface="Arial" panose="020B0604020202020204" pitchFamily="34" charset="0"/>
              </a:rPr>
              <a:t>B</a:t>
            </a:r>
            <a:endParaRPr lang="en-BE" sz="4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2559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FC9E3-6E66-BB2F-7DEC-F42248D3E197}"/>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Diriger votre partenaire</a:t>
            </a:r>
            <a:endParaRPr lang="en-BE"/>
          </a:p>
        </p:txBody>
      </p:sp>
      <p:pic>
        <p:nvPicPr>
          <p:cNvPr id="6" name="Picture 5">
            <a:extLst>
              <a:ext uri="{FF2B5EF4-FFF2-40B4-BE49-F238E27FC236}">
                <a16:creationId xmlns:a16="http://schemas.microsoft.com/office/drawing/2014/main" id="{55B805B2-31FB-87F6-AA14-3D5ABDA56EE2}"/>
              </a:ext>
            </a:extLst>
          </p:cNvPr>
          <p:cNvPicPr>
            <a:picLocks noChangeAspect="1"/>
          </p:cNvPicPr>
          <p:nvPr/>
        </p:nvPicPr>
        <p:blipFill>
          <a:blip r:embed="rId3">
            <a:duotone>
              <a:schemeClr val="accent3">
                <a:shade val="45000"/>
                <a:satMod val="135000"/>
              </a:schemeClr>
              <a:prstClr val="white"/>
            </a:duotone>
          </a:blip>
          <a:stretch>
            <a:fillRect/>
          </a:stretch>
        </p:blipFill>
        <p:spPr>
          <a:xfrm>
            <a:off x="3776065" y="1064427"/>
            <a:ext cx="4639869" cy="4753794"/>
          </a:xfrm>
          <a:prstGeom prst="rect">
            <a:avLst/>
          </a:prstGeom>
        </p:spPr>
      </p:pic>
      <p:sp>
        <p:nvSpPr>
          <p:cNvPr id="3" name="TextBox 2">
            <a:extLst>
              <a:ext uri="{FF2B5EF4-FFF2-40B4-BE49-F238E27FC236}">
                <a16:creationId xmlns:a16="http://schemas.microsoft.com/office/drawing/2014/main" id="{D86DCA41-EDBC-B1A7-87EA-516D01AA3CD2}"/>
              </a:ext>
            </a:extLst>
          </p:cNvPr>
          <p:cNvSpPr txBox="1"/>
          <p:nvPr/>
        </p:nvSpPr>
        <p:spPr>
          <a:xfrm>
            <a:off x="9913257" y="5079557"/>
            <a:ext cx="2030107" cy="738664"/>
          </a:xfrm>
          <a:prstGeom prst="rect">
            <a:avLst/>
          </a:prstGeom>
          <a:noFill/>
        </p:spPr>
        <p:txBody>
          <a:bodyPr wrap="square" rtlCol="0">
            <a:spAutoFit/>
          </a:bodyPr>
          <a:lstStyle/>
          <a:p>
            <a:pPr algn="r"/>
            <a:r>
              <a:rPr lang="en-GB" sz="1400" i="1" dirty="0">
                <a:solidFill>
                  <a:schemeClr val="accent3">
                    <a:lumMod val="75000"/>
                  </a:schemeClr>
                </a:solidFill>
                <a:latin typeface="Arial" panose="020B0604020202020204" pitchFamily="34" charset="0"/>
                <a:cs typeface="Arial" panose="020B0604020202020204" pitchFamily="34" charset="0"/>
              </a:rPr>
              <a:t>Source de </a:t>
            </a:r>
            <a:r>
              <a:rPr lang="en-GB" sz="1400" i="1" dirty="0" err="1">
                <a:solidFill>
                  <a:schemeClr val="accent3">
                    <a:lumMod val="75000"/>
                  </a:schemeClr>
                </a:solidFill>
                <a:latin typeface="Arial" panose="020B0604020202020204" pitchFamily="34" charset="0"/>
                <a:cs typeface="Arial" panose="020B0604020202020204" pitchFamily="34" charset="0"/>
              </a:rPr>
              <a:t>l’image</a:t>
            </a:r>
            <a:r>
              <a:rPr lang="en-GB" sz="1400" i="1" dirty="0">
                <a:solidFill>
                  <a:schemeClr val="accent3">
                    <a:lumMod val="75000"/>
                  </a:schemeClr>
                </a:solidFill>
                <a:latin typeface="Arial" panose="020B0604020202020204" pitchFamily="34" charset="0"/>
                <a:cs typeface="Arial" panose="020B0604020202020204" pitchFamily="34" charset="0"/>
              </a:rPr>
              <a:t> </a:t>
            </a:r>
            <a:r>
              <a:rPr lang="en-GB" sz="1400" i="1" dirty="0">
                <a:solidFill>
                  <a:schemeClr val="accent3">
                    <a:lumMod val="75000"/>
                  </a:schemeClr>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 </a:t>
            </a:r>
            <a:r>
              <a:rPr lang="en-GB" sz="1400" i="1" dirty="0">
                <a:solidFill>
                  <a:schemeClr val="accent3">
                    <a:lumMod val="75000"/>
                  </a:schemeClr>
                </a:solidFill>
                <a:latin typeface="Arial" panose="020B0604020202020204" pitchFamily="34" charset="0"/>
                <a:cs typeface="Arial" panose="020B0604020202020204" pitchFamily="34" charset="0"/>
              </a:rPr>
              <a:t>https://www.elok.eu.org/kleurplaten/fruitschaal </a:t>
            </a:r>
            <a:endParaRPr lang="en-BE" sz="1400" i="1" dirty="0">
              <a:solidFill>
                <a:schemeClr val="accent3">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5113113"/>
      </p:ext>
    </p:extLst>
  </p:cSld>
  <p:clrMapOvr>
    <a:masterClrMapping/>
  </p:clrMapOvr>
</p:sld>
</file>

<file path=ppt/theme/theme1.xml><?xml version="1.0" encoding="utf-8"?>
<a:theme xmlns:a="http://schemas.openxmlformats.org/drawingml/2006/main" name="Office Theme">
  <a:themeElements>
    <a:clrScheme name="Alliance">
      <a:dk1>
        <a:sysClr val="windowText" lastClr="000000"/>
      </a:dk1>
      <a:lt1>
        <a:sysClr val="window" lastClr="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2366</TotalTime>
  <Words>9388</Words>
  <Application>Microsoft Office PowerPoint</Application>
  <PresentationFormat>Widescreen</PresentationFormat>
  <Paragraphs>1024</Paragraphs>
  <Slides>51</Slides>
  <Notes>51</Notes>
  <HiddenSlides>7</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Arial</vt:lpstr>
      <vt:lpstr>Calibri</vt:lpstr>
      <vt:lpstr>Calibri Light</vt:lpstr>
      <vt:lpstr>Garamond</vt:lpstr>
      <vt:lpstr>Helvetica Neue</vt:lpstr>
      <vt:lpstr>Office Theme</vt:lpstr>
      <vt:lpstr>PowerPoint Presentation</vt:lpstr>
      <vt:lpstr>PowerPoint Presentation</vt:lpstr>
      <vt:lpstr>Objectif du module</vt:lpstr>
      <vt:lpstr>Ordre du jour</vt:lpstr>
      <vt:lpstr>Récapitulatif : tirage au sort !</vt:lpstr>
      <vt:lpstr>PowerPoint Presentation</vt:lpstr>
      <vt:lpstr>Objectifs d'apprentissage</vt:lpstr>
      <vt:lpstr>Diriger votre partenaire</vt:lpstr>
      <vt:lpstr>Diriger votre partenaire</vt:lpstr>
      <vt:lpstr>PowerPoint Presentation</vt:lpstr>
      <vt:lpstr>Identifier le bon espace pour se rencontrer</vt:lpstr>
      <vt:lpstr>Identifier le bon espace pour se rencontrer</vt:lpstr>
      <vt:lpstr>Identifier le bon espace pour se rencontrer</vt:lpstr>
      <vt:lpstr>Déterminer qui doit être présent</vt:lpstr>
      <vt:lpstr>PowerPoint Presentation</vt:lpstr>
      <vt:lpstr>Identifier quoi et comment documenter l'information</vt:lpstr>
      <vt:lpstr>Liste de contrôle de la préparation</vt:lpstr>
      <vt:lpstr>Liste de contrôle de la préparation</vt:lpstr>
      <vt:lpstr>Principaux points d'apprentissage</vt:lpstr>
      <vt:lpstr>PowerPoint Presentation</vt:lpstr>
      <vt:lpstr>Techniques de communication non verbale</vt:lpstr>
      <vt:lpstr>Techniques de communication non verbale</vt:lpstr>
      <vt:lpstr>Techniques de communication non verbale</vt:lpstr>
      <vt:lpstr>Techniques d'écoute active</vt:lpstr>
      <vt:lpstr>Techniques d'écoute active</vt:lpstr>
      <vt:lpstr>PowerPoint Presentation</vt:lpstr>
      <vt:lpstr>Jeu de rôle</vt:lpstr>
      <vt:lpstr>Techniques d'expression orale efficaces</vt:lpstr>
      <vt:lpstr>Techniques d'expression orale efficaces</vt:lpstr>
      <vt:lpstr>Choisissez vos mots avec soin</vt:lpstr>
      <vt:lpstr>Choisissez vos mots avec soin</vt:lpstr>
      <vt:lpstr>Comment vous choisissez de parler</vt:lpstr>
      <vt:lpstr>Renforcer la parole par la communication non verbale</vt:lpstr>
      <vt:lpstr>Aperçu des techniques de communication</vt:lpstr>
      <vt:lpstr>Principaux points d'apprentissage</vt:lpstr>
      <vt:lpstr>PowerPoint Presentation</vt:lpstr>
      <vt:lpstr>Perspectives sur la participation et la communication des enfants</vt:lpstr>
      <vt:lpstr>PowerPoint Presentation</vt:lpstr>
      <vt:lpstr>Principe de participation des enfants</vt:lpstr>
      <vt:lpstr>Discussion en plénière</vt:lpstr>
      <vt:lpstr>Discussion en plénière</vt:lpstr>
      <vt:lpstr>Âge et stade de développement</vt:lpstr>
      <vt:lpstr>Âge et stade de développement</vt:lpstr>
      <vt:lpstr>PowerPoint Presentation</vt:lpstr>
      <vt:lpstr>La communication à différents âges</vt:lpstr>
      <vt:lpstr>Communication avec les enfants ayant des capacités différentes</vt:lpstr>
      <vt:lpstr>PowerPoint Presentation</vt:lpstr>
      <vt:lpstr>Principaux points d'apprentissage</vt:lpstr>
      <vt:lpstr>PowerPoint Presentation</vt:lpstr>
      <vt:lpstr>Fin du module 3</vt:lpstr>
      <vt:lpstr>Autosoin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keywords>, docId:EA4F2E4C1C20B0A0B06C9FC8B411B9FC</cp:keywords>
  <cp:lastModifiedBy>Ilse Van der Straeten</cp:lastModifiedBy>
  <cp:revision>123</cp:revision>
  <cp:lastPrinted>2023-02-27T02:52:04Z</cp:lastPrinted>
  <dcterms:created xsi:type="dcterms:W3CDTF">2023-02-13T10:27:07Z</dcterms:created>
  <dcterms:modified xsi:type="dcterms:W3CDTF">2023-04-05T15:49:09Z</dcterms:modified>
</cp:coreProperties>
</file>