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ink/ink1.xml" ContentType="application/inkml+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4"/>
  </p:notesMasterIdLst>
  <p:sldIdLst>
    <p:sldId id="326" r:id="rId2"/>
    <p:sldId id="498" r:id="rId3"/>
    <p:sldId id="358" r:id="rId4"/>
    <p:sldId id="775" r:id="rId5"/>
    <p:sldId id="726" r:id="rId6"/>
    <p:sldId id="337" r:id="rId7"/>
    <p:sldId id="339" r:id="rId8"/>
    <p:sldId id="330" r:id="rId9"/>
    <p:sldId id="331" r:id="rId10"/>
    <p:sldId id="752" r:id="rId11"/>
    <p:sldId id="769" r:id="rId12"/>
    <p:sldId id="392" r:id="rId13"/>
    <p:sldId id="368" r:id="rId14"/>
    <p:sldId id="738" r:id="rId15"/>
    <p:sldId id="761" r:id="rId16"/>
    <p:sldId id="736" r:id="rId17"/>
    <p:sldId id="362" r:id="rId18"/>
    <p:sldId id="369" r:id="rId19"/>
    <p:sldId id="757" r:id="rId20"/>
    <p:sldId id="756" r:id="rId21"/>
    <p:sldId id="755" r:id="rId22"/>
    <p:sldId id="374" r:id="rId23"/>
    <p:sldId id="770" r:id="rId24"/>
    <p:sldId id="375" r:id="rId25"/>
    <p:sldId id="762" r:id="rId26"/>
    <p:sldId id="372" r:id="rId27"/>
    <p:sldId id="373" r:id="rId28"/>
    <p:sldId id="763" r:id="rId29"/>
    <p:sldId id="336" r:id="rId30"/>
    <p:sldId id="764" r:id="rId31"/>
    <p:sldId id="371" r:id="rId32"/>
    <p:sldId id="765" r:id="rId33"/>
    <p:sldId id="727" r:id="rId34"/>
    <p:sldId id="766" r:id="rId35"/>
    <p:sldId id="383" r:id="rId36"/>
    <p:sldId id="771" r:id="rId37"/>
    <p:sldId id="348" r:id="rId38"/>
    <p:sldId id="426" r:id="rId39"/>
    <p:sldId id="743" r:id="rId40"/>
    <p:sldId id="758" r:id="rId41"/>
    <p:sldId id="759" r:id="rId42"/>
    <p:sldId id="729" r:id="rId43"/>
    <p:sldId id="730" r:id="rId44"/>
    <p:sldId id="731" r:id="rId45"/>
    <p:sldId id="721" r:id="rId46"/>
    <p:sldId id="386" r:id="rId47"/>
    <p:sldId id="772" r:id="rId48"/>
    <p:sldId id="748" r:id="rId49"/>
    <p:sldId id="749" r:id="rId50"/>
    <p:sldId id="377" r:id="rId51"/>
    <p:sldId id="421" r:id="rId52"/>
    <p:sldId id="767" r:id="rId53"/>
    <p:sldId id="423" r:id="rId54"/>
    <p:sldId id="750" r:id="rId55"/>
    <p:sldId id="379" r:id="rId56"/>
    <p:sldId id="768" r:id="rId57"/>
    <p:sldId id="728" r:id="rId58"/>
    <p:sldId id="425" r:id="rId59"/>
    <p:sldId id="754" r:id="rId60"/>
    <p:sldId id="773" r:id="rId61"/>
    <p:sldId id="387" r:id="rId62"/>
    <p:sldId id="725" r:id="rId63"/>
  </p:sldIdLst>
  <p:sldSz cx="12192000" cy="6858000"/>
  <p:notesSz cx="7099300" cy="10234613"/>
  <p:defaultTextStyle>
    <a:defPPr>
      <a:defRPr lang="en-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id="{FB840496-F0BB-4A2E-91D3-E318278ADF72}">
          <p14:sldIdLst>
            <p14:sldId id="326"/>
          </p14:sldIdLst>
        </p14:section>
        <p14:section name="Session 1" id="{E46C2F0E-7849-410E-BCEF-75BBE3E1D96C}">
          <p14:sldIdLst>
            <p14:sldId id="498"/>
            <p14:sldId id="358"/>
            <p14:sldId id="775"/>
            <p14:sldId id="726"/>
            <p14:sldId id="337"/>
            <p14:sldId id="339"/>
            <p14:sldId id="330"/>
            <p14:sldId id="331"/>
            <p14:sldId id="752"/>
          </p14:sldIdLst>
        </p14:section>
        <p14:section name="Session 2" id="{6508381E-E62D-4084-AA37-95F790C0A4FB}">
          <p14:sldIdLst>
            <p14:sldId id="769"/>
            <p14:sldId id="392"/>
            <p14:sldId id="368"/>
            <p14:sldId id="738"/>
            <p14:sldId id="761"/>
            <p14:sldId id="736"/>
            <p14:sldId id="362"/>
            <p14:sldId id="369"/>
            <p14:sldId id="757"/>
            <p14:sldId id="756"/>
            <p14:sldId id="755"/>
            <p14:sldId id="374"/>
          </p14:sldIdLst>
        </p14:section>
        <p14:section name="Session 3" id="{3C46B151-56C9-4C0D-9228-104DE7F8F5EA}">
          <p14:sldIdLst>
            <p14:sldId id="770"/>
            <p14:sldId id="375"/>
            <p14:sldId id="762"/>
            <p14:sldId id="372"/>
            <p14:sldId id="373"/>
            <p14:sldId id="763"/>
            <p14:sldId id="336"/>
            <p14:sldId id="764"/>
            <p14:sldId id="371"/>
            <p14:sldId id="765"/>
            <p14:sldId id="727"/>
            <p14:sldId id="766"/>
            <p14:sldId id="383"/>
          </p14:sldIdLst>
        </p14:section>
        <p14:section name="Session 4" id="{6E9B4137-09B9-4A96-A1D3-267B30CD7218}">
          <p14:sldIdLst>
            <p14:sldId id="771"/>
            <p14:sldId id="348"/>
            <p14:sldId id="426"/>
            <p14:sldId id="743"/>
            <p14:sldId id="758"/>
            <p14:sldId id="759"/>
            <p14:sldId id="729"/>
            <p14:sldId id="730"/>
            <p14:sldId id="731"/>
            <p14:sldId id="721"/>
            <p14:sldId id="386"/>
          </p14:sldIdLst>
        </p14:section>
        <p14:section name="Session 5" id="{85B08054-DBE0-486B-A0EB-72D0872395E6}">
          <p14:sldIdLst>
            <p14:sldId id="772"/>
            <p14:sldId id="748"/>
            <p14:sldId id="749"/>
            <p14:sldId id="377"/>
            <p14:sldId id="421"/>
            <p14:sldId id="767"/>
            <p14:sldId id="423"/>
            <p14:sldId id="750"/>
            <p14:sldId id="379"/>
            <p14:sldId id="768"/>
            <p14:sldId id="728"/>
            <p14:sldId id="425"/>
            <p14:sldId id="754"/>
          </p14:sldIdLst>
        </p14:section>
        <p14:section name="Session 6" id="{6E2B59A2-D270-4992-9857-1FAC96772326}">
          <p14:sldIdLst>
            <p14:sldId id="773"/>
            <p14:sldId id="387"/>
            <p14:sldId id="725"/>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C6EC714-8382-DEDA-363D-064BEB13D0B0}" name="Crystal Stewart" initials="CS" userId="GKZZVnRSUXtTMPrb39Zri5wg64SiJQpaNi8UeT9rgak=" providerId="None"/>
  <p188:author id="{AAEC1317-ED4B-3651-3741-C9C6FC8C0C6C}" name="Justina Ojom" initials="JO" userId="S::justina.ojom@little-fish.co::cbdaed7d-8d45-4372-a16a-f3f8900c2f45" providerId="AD"/>
  <p188:author id="{07B7A443-5A76-6AEC-D28E-95873D0A5E92}" name="Michelle Khoza" initials="MK" userId="S::administrator@little-fish.co::b4ee92c7-73cf-4698-99b6-469fc9585377" providerId="AD"/>
  <p188:author id="{2BA547FE-46EF-BB21-D252-B02F0AE3AB5E}" name="Ilse Van der Straeten" initials="IVdS" userId="Ilse Van der Straeten"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740"/>
    <a:srgbClr val="955F7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17" autoAdjust="0"/>
    <p:restoredTop sz="78780" autoAdjust="0"/>
  </p:normalViewPr>
  <p:slideViewPr>
    <p:cSldViewPr snapToGrid="0">
      <p:cViewPr varScale="1">
        <p:scale>
          <a:sx n="59" d="100"/>
          <a:sy n="59" d="100"/>
        </p:scale>
        <p:origin x="1059" y="27"/>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4109"/>
    </p:cViewPr>
  </p:sorterViewPr>
  <p:notesViewPr>
    <p:cSldViewPr snapToGrid="0">
      <p:cViewPr varScale="1">
        <p:scale>
          <a:sx n="75" d="100"/>
          <a:sy n="75" d="100"/>
        </p:scale>
        <p:origin x="4032" y="7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microsoft.com/office/2018/10/relationships/authors" Target="author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2-05T11:32:41.292"/>
    </inkml:context>
    <inkml:brush xml:id="br0">
      <inkml:brushProperty name="width" value="0.05" units="cm"/>
      <inkml:brushProperty name="height" value="0.05" units="cm"/>
    </inkml:brush>
  </inkml:definitions>
  <inkml:trace contextRef="#ctx0" brushRef="#br0">1 0 24575,'0'0'-8191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Slide Image Placeholder 4">
            <a:extLst>
              <a:ext uri="{FF2B5EF4-FFF2-40B4-BE49-F238E27FC236}">
                <a16:creationId xmlns:a16="http://schemas.microsoft.com/office/drawing/2014/main" id="{D393F473-E313-BCD5-7327-1A1AE0418774}"/>
              </a:ext>
            </a:extLst>
          </p:cNvPr>
          <p:cNvSpPr>
            <a:spLocks noGrp="1" noRot="1" noChangeAspect="1"/>
          </p:cNvSpPr>
          <p:nvPr>
            <p:ph type="sldImg" idx="2"/>
          </p:nvPr>
        </p:nvSpPr>
        <p:spPr>
          <a:xfrm>
            <a:off x="477838" y="460375"/>
            <a:ext cx="6143625" cy="3455988"/>
          </a:xfrm>
          <a:prstGeom prst="rect">
            <a:avLst/>
          </a:prstGeom>
          <a:noFill/>
          <a:ln w="12700">
            <a:solidFill>
              <a:prstClr val="black"/>
            </a:solidFill>
          </a:ln>
        </p:spPr>
        <p:txBody>
          <a:bodyPr vert="horz" lIns="99048" tIns="49524" rIns="99048" bIns="49524" rtlCol="0" anchor="ctr"/>
          <a:lstStyle/>
          <a:p>
            <a:endParaRPr lang="en-CA" dirty="0"/>
          </a:p>
        </p:txBody>
      </p:sp>
      <p:sp>
        <p:nvSpPr>
          <p:cNvPr id="10" name="Notes Placeholder 9">
            <a:extLst>
              <a:ext uri="{FF2B5EF4-FFF2-40B4-BE49-F238E27FC236}">
                <a16:creationId xmlns:a16="http://schemas.microsoft.com/office/drawing/2014/main" id="{E5EC89C3-92FD-4B8B-2F8F-6D5462219D0D}"/>
              </a:ext>
            </a:extLst>
          </p:cNvPr>
          <p:cNvSpPr>
            <a:spLocks noGrp="1"/>
          </p:cNvSpPr>
          <p:nvPr>
            <p:ph type="body" sz="quarter" idx="3"/>
          </p:nvPr>
        </p:nvSpPr>
        <p:spPr>
          <a:xfrm>
            <a:off x="474662" y="4229101"/>
            <a:ext cx="6143625" cy="5442608"/>
          </a:xfrm>
          <a:prstGeom prst="rect">
            <a:avLst/>
          </a:prstGeom>
        </p:spPr>
        <p:txBody>
          <a:bodyPr vert="horz" lIns="91440" tIns="45720" rIns="91440" bIns="45720" rtlCol="0"/>
          <a:lstStyle/>
          <a:p>
            <a:pPr lvl="0"/>
            <a:r>
              <a:rPr lang="en-US" dirty="0"/>
              <a:t>Cliquez pour modifier les styles du texte principal</a:t>
            </a:r>
          </a:p>
          <a:p>
            <a:pPr lvl="1"/>
            <a:r>
              <a:rPr lang="en-US" dirty="0"/>
              <a:t>Deuxième niveau</a:t>
            </a:r>
          </a:p>
          <a:p>
            <a:pPr lvl="2"/>
            <a:r>
              <a:rPr lang="en-US" dirty="0"/>
              <a:t>Troisième niveau</a:t>
            </a:r>
          </a:p>
          <a:p>
            <a:pPr lvl="3"/>
            <a:r>
              <a:rPr lang="en-US" dirty="0"/>
              <a:t>Quatrième niveau</a:t>
            </a:r>
          </a:p>
          <a:p>
            <a:pPr lvl="4"/>
            <a:r>
              <a:rPr lang="en-US" dirty="0"/>
              <a:t>Cinquième niveau</a:t>
            </a:r>
            <a:endParaRPr lang="en-CA" dirty="0"/>
          </a:p>
        </p:txBody>
      </p:sp>
    </p:spTree>
    <p:extLst>
      <p:ext uri="{BB962C8B-B14F-4D97-AF65-F5344CB8AC3E}">
        <p14:creationId xmlns:p14="http://schemas.microsoft.com/office/powerpoint/2010/main" val="813543424"/>
      </p:ext>
    </p:extLst>
  </p:cSld>
  <p:clrMap bg1="lt1" tx1="dk1" bg2="lt2" tx2="dk2" accent1="accent1" accent2="accent2" accent3="accent3" accent4="accent4" accent5="accent5" accent6="accent6" hlink="hlink" folHlink="folHlink"/>
  <p:notesStyle>
    <a:lvl1pPr marL="182563" indent="-182563" algn="l" defTabSz="914400" rtl="0" eaLnBrk="1" latinLnBrk="0" hangingPunct="1">
      <a:buFont typeface="Arial" panose="020B0604020202020204" pitchFamily="34" charset="0"/>
      <a:buChar char="•"/>
      <a:defRPr sz="1200" kern="1200">
        <a:solidFill>
          <a:schemeClr val="tx1"/>
        </a:solidFill>
        <a:latin typeface="+mn-lt"/>
        <a:ea typeface="+mn-ea"/>
        <a:cs typeface="+mn-cs"/>
      </a:defRPr>
    </a:lvl1pPr>
    <a:lvl2pPr marL="627063" indent="-169863" algn="l" defTabSz="914400" rtl="0" eaLnBrk="1" latinLnBrk="0" hangingPunct="1">
      <a:buFont typeface="Arial" panose="020B0604020202020204" pitchFamily="34" charset="0"/>
      <a:buChar char="•"/>
      <a:defRPr sz="1200" kern="1200">
        <a:solidFill>
          <a:schemeClr val="tx1"/>
        </a:solidFill>
        <a:latin typeface="+mn-lt"/>
        <a:ea typeface="+mn-ea"/>
        <a:cs typeface="+mn-cs"/>
      </a:defRPr>
    </a:lvl2pPr>
    <a:lvl3pPr marL="1071563" indent="-157163" algn="l" defTabSz="914400" rtl="0" eaLnBrk="1" latinLnBrk="0" hangingPunct="1">
      <a:buFont typeface="Arial" panose="020B0604020202020204" pitchFamily="34" charset="0"/>
      <a:buChar char="•"/>
      <a:defRPr sz="1200" kern="1200">
        <a:solidFill>
          <a:schemeClr val="tx1"/>
        </a:solidFill>
        <a:latin typeface="+mn-lt"/>
        <a:ea typeface="+mn-ea"/>
        <a:cs typeface="+mn-cs"/>
      </a:defRPr>
    </a:lvl3pPr>
    <a:lvl4pPr marL="1528763" indent="-157163" algn="l" defTabSz="914400" rtl="0" eaLnBrk="1" latinLnBrk="0" hangingPunct="1">
      <a:buFont typeface="Arial" panose="020B0604020202020204" pitchFamily="34" charset="0"/>
      <a:buChar char="•"/>
      <a:defRPr sz="1200" kern="1200">
        <a:solidFill>
          <a:schemeClr val="tx1"/>
        </a:solidFill>
        <a:latin typeface="+mn-lt"/>
        <a:ea typeface="+mn-ea"/>
        <a:cs typeface="+mn-cs"/>
      </a:defRPr>
    </a:lvl4pPr>
    <a:lvl5pPr marL="1973263" indent="-144463" algn="l" defTabSz="914400" rtl="0" eaLnBrk="1" latinLnBrk="0" hangingPunct="1">
      <a:buFont typeface="Arial" panose="020B0604020202020204" pitchFamily="34" charset="0"/>
      <a:buChar char="•"/>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BIENVENUE</a:t>
            </a:r>
          </a:p>
          <a:p>
            <a:r>
              <a:rPr lang="en-GB" dirty="0"/>
              <a:t> Accueillir les participants</a:t>
            </a:r>
            <a:endParaRPr lang="en-BE" dirty="0"/>
          </a:p>
        </p:txBody>
      </p:sp>
      <p:sp>
        <p:nvSpPr>
          <p:cNvPr id="6" name="Slide Image Placeholder 5">
            <a:extLst>
              <a:ext uri="{FF2B5EF4-FFF2-40B4-BE49-F238E27FC236}">
                <a16:creationId xmlns:a16="http://schemas.microsoft.com/office/drawing/2014/main" id="{5A98AD9D-78DC-5E42-DE33-4D2565342ABE}"/>
              </a:ext>
            </a:extLst>
          </p:cNvPr>
          <p:cNvSpPr>
            <a:spLocks noGrp="1" noRot="1" noChangeAspect="1"/>
          </p:cNvSpPr>
          <p:nvPr>
            <p:ph type="sldImg"/>
          </p:nvPr>
        </p:nvSpPr>
        <p:spPr>
          <a:xfrm>
            <a:off x="477838" y="468313"/>
            <a:ext cx="6143625" cy="3455987"/>
          </a:xfrm>
        </p:spPr>
      </p:sp>
      <p:sp>
        <p:nvSpPr>
          <p:cNvPr id="2" name="Google Shape;725;p48:notes">
            <a:extLst>
              <a:ext uri="{FF2B5EF4-FFF2-40B4-BE49-F238E27FC236}">
                <a16:creationId xmlns:a16="http://schemas.microsoft.com/office/drawing/2014/main" id="{2F2D5BFC-B74D-6508-C111-351213130292}"/>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a:t>
            </a:fld>
            <a:endParaRPr lang="en-US" sz="1200">
              <a:latin typeface="+mn-lt"/>
            </a:endParaRPr>
          </a:p>
        </p:txBody>
      </p:sp>
    </p:spTree>
    <p:extLst>
      <p:ext uri="{BB962C8B-B14F-4D97-AF65-F5344CB8AC3E}">
        <p14:creationId xmlns:p14="http://schemas.microsoft.com/office/powerpoint/2010/main" val="36732005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2" name="Google Shape;332;p7:notes"/>
          <p:cNvSpPr txBox="1">
            <a:spLocks noGrp="1"/>
          </p:cNvSpPr>
          <p:nvPr>
            <p:ph type="body" idx="1"/>
          </p:nvPr>
        </p:nvSpPr>
        <p:spPr/>
        <p:txBody>
          <a:bodyPr/>
          <a:lstStyle/>
          <a:p>
            <a:pPr marL="0" indent="0">
              <a:buNone/>
            </a:pPr>
            <a:r>
              <a:rPr lang="en-US" b="1" dirty="0"/>
              <a:t>EXPLICATION</a:t>
            </a:r>
          </a:p>
          <a:p>
            <a:r>
              <a:rPr lang="en-US" dirty="0"/>
              <a:t>Présenter la diapositive</a:t>
            </a:r>
          </a:p>
          <a:p>
            <a:pPr marL="182563" marR="0" lvl="0" indent="-1825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Vous pouvez également le trouver à la </a:t>
            </a:r>
            <a:r>
              <a:rPr lang="en-US" b="1" i="1" dirty="0"/>
              <a:t>page 5 du cahier d'exercices : Objectifs d'apprentissage</a:t>
            </a:r>
          </a:p>
          <a:p>
            <a:r>
              <a:rPr lang="en-US" i="1" dirty="0"/>
              <a:t>Quelqu'un a-t-il des questions ou des commentaires ?</a:t>
            </a:r>
          </a:p>
        </p:txBody>
      </p:sp>
      <p:sp>
        <p:nvSpPr>
          <p:cNvPr id="3" name="Slide Image Placeholder 2">
            <a:extLst>
              <a:ext uri="{FF2B5EF4-FFF2-40B4-BE49-F238E27FC236}">
                <a16:creationId xmlns:a16="http://schemas.microsoft.com/office/drawing/2014/main" id="{BBFE217F-713D-FCE6-2C0B-4ABBE3D42F04}"/>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FABD9F35-1638-7E3D-D8CE-06975E5506D2}"/>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10</a:t>
            </a:fld>
            <a:endParaRPr lang="en-US" sz="1200" dirty="0">
              <a:latin typeface="+mn-lt"/>
            </a:endParaRPr>
          </a:p>
        </p:txBody>
      </p:sp>
    </p:spTree>
    <p:extLst>
      <p:ext uri="{BB962C8B-B14F-4D97-AF65-F5344CB8AC3E}">
        <p14:creationId xmlns:p14="http://schemas.microsoft.com/office/powerpoint/2010/main" val="11106550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79425" y="4229101"/>
            <a:ext cx="6140450" cy="5442609"/>
          </a:xfrm>
          <a:prstGeom prst="rect">
            <a:avLst/>
          </a:prstGeom>
        </p:spPr>
        <p:txBody>
          <a:bodyPr/>
          <a:lstStyle/>
          <a:p>
            <a:pPr marL="0" indent="0">
              <a:buNone/>
            </a:pPr>
            <a:r>
              <a:rPr lang="en-GB" b="1" dirty="0"/>
              <a:t>SESSION 2 DURÉE : 1h10</a:t>
            </a:r>
          </a:p>
          <a:p>
            <a:pPr marL="0" indent="0">
              <a:buNone/>
            </a:pPr>
            <a:r>
              <a:rPr lang="en-US" dirty="0"/>
              <a:t>______________________________________________________________________________</a:t>
            </a:r>
          </a:p>
          <a:p>
            <a:endParaRPr lang="en-GB" dirty="0"/>
          </a:p>
          <a:p>
            <a:pPr marL="0" indent="0">
              <a:buNone/>
            </a:pPr>
            <a:r>
              <a:rPr lang="en-GB" b="1" dirty="0"/>
              <a:t>EXPLICATION</a:t>
            </a:r>
          </a:p>
          <a:p>
            <a:r>
              <a:rPr lang="en-GB" i="1" dirty="0"/>
              <a:t>Dans ce premier module, nous en apprendrons davantage sur la protection de l'enfance, car la gestion des cas est une activité clé dans le cadre d'une réponse de protection de l'enfance.</a:t>
            </a:r>
          </a:p>
          <a:p>
            <a:r>
              <a:rPr lang="en-GB" i="1" dirty="0"/>
              <a:t>Nous commencerons par expliquer les termes et concepts clés.</a:t>
            </a:r>
          </a:p>
        </p:txBody>
      </p:sp>
      <p:sp>
        <p:nvSpPr>
          <p:cNvPr id="6" name="Slide Image Placeholder 5">
            <a:extLst>
              <a:ext uri="{FF2B5EF4-FFF2-40B4-BE49-F238E27FC236}">
                <a16:creationId xmlns:a16="http://schemas.microsoft.com/office/drawing/2014/main" id="{0F720C98-494C-1527-05B8-F60E936BA4AA}"/>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EEA3BD7B-CCCA-374E-66EE-90F2B3C9B6A5}"/>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11</a:t>
            </a:fld>
            <a:endParaRPr lang="en-US" sz="1200" dirty="0">
              <a:latin typeface="+mn-lt"/>
            </a:endParaRPr>
          </a:p>
        </p:txBody>
      </p:sp>
    </p:spTree>
    <p:extLst>
      <p:ext uri="{BB962C8B-B14F-4D97-AF65-F5344CB8AC3E}">
        <p14:creationId xmlns:p14="http://schemas.microsoft.com/office/powerpoint/2010/main" val="36898973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DISCUSSION PLÉNIÈRE (10 minutes)</a:t>
            </a:r>
          </a:p>
          <a:p>
            <a:r>
              <a:rPr lang="en-GB" i="1" dirty="0"/>
              <a:t>Commençons par une rapide question de groupe. </a:t>
            </a:r>
          </a:p>
          <a:p>
            <a:r>
              <a:rPr lang="en-GB" i="1" dirty="0"/>
              <a:t>Comment expliquer la protection de l'enfance ?</a:t>
            </a:r>
          </a:p>
          <a:p>
            <a:pPr lvl="1"/>
            <a:r>
              <a:rPr lang="en-GB" i="1" dirty="0"/>
              <a:t>Imaginez expliquer la protection de l'enfance à un membre de votre famille, un voisin ou un ami en utilisant ses propres mots. </a:t>
            </a:r>
          </a:p>
          <a:p>
            <a:r>
              <a:rPr lang="en-GB" dirty="0"/>
              <a:t>Donnez aux participants 1 à 2 minutes pour réfléchir à cette question.</a:t>
            </a:r>
          </a:p>
          <a:p>
            <a:r>
              <a:rPr lang="en-GB" dirty="0"/>
              <a:t>Encouragez quelques participants à partager leurs réponses en plénière. </a:t>
            </a:r>
          </a:p>
          <a:p>
            <a:r>
              <a:rPr lang="en-GB" dirty="0"/>
              <a:t>Notez les réponses sur un tableau à feuilles mobiles</a:t>
            </a:r>
          </a:p>
          <a:p>
            <a:endParaRPr lang="en-GB" dirty="0"/>
          </a:p>
        </p:txBody>
      </p:sp>
      <p:sp>
        <p:nvSpPr>
          <p:cNvPr id="6" name="Slide Image Placeholder 5">
            <a:extLst>
              <a:ext uri="{FF2B5EF4-FFF2-40B4-BE49-F238E27FC236}">
                <a16:creationId xmlns:a16="http://schemas.microsoft.com/office/drawing/2014/main" id="{5D2C1A11-44A2-76E3-FD8F-5F46745DD0B3}"/>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8058860F-1D9F-E230-D82C-A22DD5A6E1D9}"/>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12</a:t>
            </a:fld>
            <a:endParaRPr lang="en-US" sz="1200" dirty="0">
              <a:latin typeface="+mn-lt"/>
            </a:endParaRPr>
          </a:p>
        </p:txBody>
      </p:sp>
    </p:spTree>
    <p:extLst>
      <p:ext uri="{BB962C8B-B14F-4D97-AF65-F5344CB8AC3E}">
        <p14:creationId xmlns:p14="http://schemas.microsoft.com/office/powerpoint/2010/main" val="34879065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EXPLICATION</a:t>
            </a:r>
          </a:p>
          <a:p>
            <a:r>
              <a:rPr lang="en-GB" dirty="0"/>
              <a:t>Présenter la diapositive</a:t>
            </a:r>
          </a:p>
          <a:p>
            <a:r>
              <a:rPr lang="en-GB" dirty="0"/>
              <a:t>Référez-vous au tableau de papier contenant les différentes explications partagées par les participants et créez un lien avec celui-ci.</a:t>
            </a:r>
          </a:p>
          <a:p>
            <a:r>
              <a:rPr lang="en-GB" i="1" dirty="0"/>
              <a:t>La différence entre la prévention et la réponse</a:t>
            </a:r>
          </a:p>
          <a:p>
            <a:pPr lvl="1"/>
            <a:r>
              <a:rPr lang="en-GB" i="1" dirty="0"/>
              <a:t>Prévention : </a:t>
            </a:r>
            <a:r>
              <a:rPr lang="en-GB" i="1" dirty="0" err="1"/>
              <a:t>prévenir</a:t>
            </a:r>
            <a:r>
              <a:rPr lang="en-GB" i="1" dirty="0"/>
              <a:t> </a:t>
            </a:r>
            <a:r>
              <a:rPr lang="en-GB" i="1" dirty="0" err="1"/>
              <a:t>ou</a:t>
            </a:r>
            <a:r>
              <a:rPr lang="en-GB" i="1" dirty="0"/>
              <a:t> </a:t>
            </a:r>
            <a:r>
              <a:rPr lang="en-GB" i="1" dirty="0" err="1"/>
              <a:t>empêcher</a:t>
            </a:r>
            <a:r>
              <a:rPr lang="en-GB" i="1" dirty="0"/>
              <a:t> un dommage de se produire. </a:t>
            </a:r>
          </a:p>
          <a:p>
            <a:pPr lvl="1"/>
            <a:r>
              <a:rPr lang="en-GB" i="1" dirty="0"/>
              <a:t>Réponse : après un cas de maltraitance, de violence, de négligence ou d'exploitation, il faut réagir pour réduire l'impact ou l'effet négatif.</a:t>
            </a:r>
          </a:p>
          <a:p>
            <a:r>
              <a:rPr lang="en-GB" i="1" dirty="0"/>
              <a:t>Quelqu'un a-t-il des questions ?</a:t>
            </a:r>
          </a:p>
          <a:p>
            <a:pPr marL="182563" marR="0" lvl="0" indent="-1825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i="1" dirty="0"/>
              <a:t>Vous pouvez également le trouver à la </a:t>
            </a:r>
            <a:r>
              <a:rPr lang="en-GB" sz="1200" b="1" i="1" dirty="0"/>
              <a:t>page 6 du cahier d'exercices : Définition de la protection de l'enfance</a:t>
            </a:r>
            <a:endParaRPr lang="en-GB" i="1" dirty="0"/>
          </a:p>
          <a:p>
            <a:r>
              <a:rPr lang="en-GB" i="1" dirty="0"/>
              <a:t>Nous allons maintenant examiner plus en détail les abus, la négligence, l'exploitation et la violence à l'égard des enfants.</a:t>
            </a:r>
          </a:p>
        </p:txBody>
      </p:sp>
      <p:sp>
        <p:nvSpPr>
          <p:cNvPr id="6" name="Slide Image Placeholder 5">
            <a:extLst>
              <a:ext uri="{FF2B5EF4-FFF2-40B4-BE49-F238E27FC236}">
                <a16:creationId xmlns:a16="http://schemas.microsoft.com/office/drawing/2014/main" id="{56F03CF1-4FAD-9E8A-FE6A-5DB9CE47BB3F}"/>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ED036C9A-03CA-10A0-F00D-4FADE0E2C7A3}"/>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13</a:t>
            </a:fld>
            <a:endParaRPr lang="en-US" sz="1200" dirty="0">
              <a:latin typeface="+mn-lt"/>
            </a:endParaRPr>
          </a:p>
        </p:txBody>
      </p:sp>
    </p:spTree>
    <p:extLst>
      <p:ext uri="{BB962C8B-B14F-4D97-AF65-F5344CB8AC3E}">
        <p14:creationId xmlns:p14="http://schemas.microsoft.com/office/powerpoint/2010/main" val="17652529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INTRODUCTION</a:t>
            </a:r>
          </a:p>
          <a:p>
            <a:r>
              <a:rPr lang="en-GB" i="1" dirty="0"/>
              <a:t>La définition de la protection de l'enfance fait référence à la réponse à la violence, aux abus, à la négligence et à l'exploitation.</a:t>
            </a:r>
          </a:p>
          <a:p>
            <a:r>
              <a:rPr lang="en-GB" i="1" dirty="0"/>
              <a:t>Nous allons maintenant examiner ce que ces termes signifient exactement.</a:t>
            </a:r>
          </a:p>
          <a:p>
            <a:endParaRPr lang="en-GB" dirty="0"/>
          </a:p>
          <a:p>
            <a:pPr marL="0" indent="0">
              <a:buNone/>
            </a:pPr>
            <a:r>
              <a:rPr lang="en-GB" b="1" dirty="0"/>
              <a:t>TRAVAIL INDIVIDUEL (10 minutes)</a:t>
            </a:r>
          </a:p>
          <a:p>
            <a:r>
              <a:rPr lang="en-GB" dirty="0"/>
              <a:t>Guidez les participants vers la </a:t>
            </a:r>
            <a:r>
              <a:rPr lang="en-GB" b="1" dirty="0"/>
              <a:t>page 6 du manuel : Explication des termes relatifs à la protection de l'enfance</a:t>
            </a:r>
          </a:p>
          <a:p>
            <a:r>
              <a:rPr lang="en-GB" dirty="0"/>
              <a:t>Lisez les explications des différents termes qui sont mélangés. </a:t>
            </a:r>
          </a:p>
          <a:p>
            <a:r>
              <a:rPr lang="en-GB" i="1" dirty="0"/>
              <a:t>Tracez une ligne entre le terme clé et la bonne explication. </a:t>
            </a:r>
          </a:p>
          <a:p>
            <a:r>
              <a:rPr lang="en-GB" dirty="0"/>
              <a:t>Donnez aux participants 5 minutes pour réaliser l'activité</a:t>
            </a:r>
          </a:p>
          <a:p>
            <a:pPr marL="0" indent="0">
              <a:buNone/>
            </a:pPr>
            <a:endParaRPr lang="en-GB" dirty="0"/>
          </a:p>
          <a:p>
            <a:pPr marL="0" indent="0">
              <a:buNone/>
            </a:pPr>
            <a:r>
              <a:rPr lang="en-GB" b="1" dirty="0"/>
              <a:t>DISCUSSION PLÉNIÈRE</a:t>
            </a:r>
          </a:p>
          <a:p>
            <a:r>
              <a:rPr lang="en-GB" dirty="0"/>
              <a:t>Demandez aux participants de se porter volontaires pour lire l'explication d'un terme. </a:t>
            </a:r>
          </a:p>
          <a:p>
            <a:r>
              <a:rPr lang="en-GB" dirty="0"/>
              <a:t>Vérifiez si le groupe de participants est d'accord avec l'explication choisie.</a:t>
            </a:r>
          </a:p>
          <a:p>
            <a:r>
              <a:rPr lang="en-GB" dirty="0"/>
              <a:t>Continuez jusqu'à ce que tous les termes soient expliqués et corrigez si nécessaire en utilisant les réponses de la page suivante.</a:t>
            </a:r>
          </a:p>
          <a:p>
            <a:pPr marL="182563" marR="0" lvl="0" indent="-1825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Est-ce que quelqu'un a des questions ou a besoin de plus de clarifications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______________________________________________________________________________</a:t>
            </a:r>
            <a:endParaRPr lang="en-GB" b="0" dirty="0"/>
          </a:p>
          <a:p>
            <a:pPr marL="0" indent="0">
              <a:buNone/>
            </a:pPr>
            <a:endParaRPr lang="en-GB" dirty="0"/>
          </a:p>
          <a:p>
            <a:pPr marL="0" indent="0">
              <a:buNone/>
            </a:pPr>
            <a:r>
              <a:rPr lang="en-GB" b="1" dirty="0">
                <a:sym typeface="Wingdings" panose="05000000000000000000" pitchFamily="2" charset="2"/>
              </a:rPr>
              <a:t>SUITE</a:t>
            </a:r>
            <a:endParaRPr lang="en-GB" b="1" dirty="0"/>
          </a:p>
        </p:txBody>
      </p:sp>
      <p:sp>
        <p:nvSpPr>
          <p:cNvPr id="6" name="Slide Image Placeholder 5">
            <a:extLst>
              <a:ext uri="{FF2B5EF4-FFF2-40B4-BE49-F238E27FC236}">
                <a16:creationId xmlns:a16="http://schemas.microsoft.com/office/drawing/2014/main" id="{7AF060B4-8AA6-5A9F-608B-FC5A3098B284}"/>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878E3E17-B039-0FAC-2A76-64E11312AC40}"/>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14</a:t>
            </a:fld>
            <a:endParaRPr lang="en-US" sz="1200" dirty="0">
              <a:latin typeface="+mn-lt"/>
            </a:endParaRPr>
          </a:p>
        </p:txBody>
      </p:sp>
    </p:spTree>
    <p:extLst>
      <p:ext uri="{BB962C8B-B14F-4D97-AF65-F5344CB8AC3E}">
        <p14:creationId xmlns:p14="http://schemas.microsoft.com/office/powerpoint/2010/main" val="38550212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74662" y="460375"/>
            <a:ext cx="6143625" cy="9211334"/>
          </a:xfrm>
        </p:spPr>
        <p:txBody>
          <a:bodyPr/>
          <a:lstStyle/>
          <a:p>
            <a:pPr marL="0" indent="0">
              <a:buNone/>
            </a:pPr>
            <a:r>
              <a:rPr lang="en-GB" b="1" dirty="0"/>
              <a:t>RÉPONSES</a:t>
            </a:r>
          </a:p>
          <a:p>
            <a:pPr lvl="0"/>
            <a:r>
              <a:rPr lang="en-GB" b="1" dirty="0"/>
              <a:t>Abus : </a:t>
            </a:r>
            <a:r>
              <a:rPr lang="en-GB" dirty="0"/>
              <a:t>Un acte délibéré ayant des effets négatifs réels ou potentiels sur la sécurité, le bien-être, la dignité et le développement d'un enfant. Cet acte est commis dans le cadre d'une relation de responsabilité, de confiance ou de pouvoir.</a:t>
            </a:r>
          </a:p>
          <a:p>
            <a:pPr lvl="0"/>
            <a:r>
              <a:rPr lang="en-GB" b="1" dirty="0"/>
              <a:t>Négligence :</a:t>
            </a:r>
            <a:r>
              <a:rPr lang="en-GB" dirty="0"/>
              <a:t> Le fait de ne pas protéger, intentionnellement ou non, un enfant contre des atteintes réelles ou potentielles à sa sécurité, à son bien-être, à sa dignité et à son développement, ou de ne pas respecter les droits de l'enfant, alors que l'on est clairement responsable de son bien-être et que l'on a la capacité, les moyens et les ressources pour le faire. </a:t>
            </a:r>
          </a:p>
          <a:p>
            <a:pPr lvl="0"/>
            <a:r>
              <a:rPr lang="en-GB" b="1" dirty="0"/>
              <a:t>Violence :</a:t>
            </a:r>
            <a:r>
              <a:rPr lang="en-GB" dirty="0"/>
              <a:t> Tout acte impliquant l'utilisation intentionnelle du pouvoir ou de la force (verbale ou physique) à l'encontre d'un enfant, qui entraîne un préjudice ou une forte probabilité de préjudice pour la sécurité, le bien-être, la dignité et le développement de l'enfant.</a:t>
            </a:r>
          </a:p>
          <a:p>
            <a:pPr lvl="0"/>
            <a:r>
              <a:rPr lang="en-GB" b="1" dirty="0"/>
              <a:t>Exploitation :</a:t>
            </a:r>
            <a:r>
              <a:rPr lang="en-GB" dirty="0"/>
              <a:t> Lorsqu'un individu en position de pouvoir et/ou de confiance profite ou tente de profiter d'un enfant pour son propre bénéfice, avantage, gratification ou profit. Ce bénéfice personnel peut prendre différentes formes : physique, sexuelle, financière, matérielle, sociale, militaire ou politique.</a:t>
            </a:r>
          </a:p>
          <a:p>
            <a:pPr marL="0" indent="0">
              <a:buNone/>
            </a:pPr>
            <a:endParaRPr lang="en-BE" dirty="0"/>
          </a:p>
          <a:p>
            <a:endParaRPr lang="en-CA" dirty="0"/>
          </a:p>
        </p:txBody>
      </p:sp>
      <p:sp>
        <p:nvSpPr>
          <p:cNvPr id="4" name="Google Shape;725;p48:notes">
            <a:extLst>
              <a:ext uri="{FF2B5EF4-FFF2-40B4-BE49-F238E27FC236}">
                <a16:creationId xmlns:a16="http://schemas.microsoft.com/office/drawing/2014/main" id="{C8841499-4A12-A631-F14B-151C9DAF1C16}"/>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15</a:t>
            </a:fld>
            <a:endParaRPr lang="en-US" sz="1200" dirty="0">
              <a:latin typeface="+mn-lt"/>
            </a:endParaRPr>
          </a:p>
        </p:txBody>
      </p:sp>
    </p:spTree>
    <p:extLst>
      <p:ext uri="{BB962C8B-B14F-4D97-AF65-F5344CB8AC3E}">
        <p14:creationId xmlns:p14="http://schemas.microsoft.com/office/powerpoint/2010/main" val="14360489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S'ADAPTER AU CONTEXTE</a:t>
            </a:r>
          </a:p>
          <a:p>
            <a:pPr marL="182563" marR="0" lvl="0" indent="-1825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Toutes les définitions fournies sont tirées des normes minimales mondiales pour la protection des enfants dans l'action humanitaire. </a:t>
            </a:r>
          </a:p>
          <a:p>
            <a:pPr marL="182563" marR="0" lvl="0" indent="-1825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Veuillez vous assurer que vous connaissez les définitions locales de la protection de l'enfance et des abus.</a:t>
            </a:r>
            <a:endParaRPr lang="en-GB"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______________________________________________________________________________</a:t>
            </a:r>
            <a:endParaRPr lang="en-GB" b="0" dirty="0"/>
          </a:p>
          <a:p>
            <a:pPr marL="0" indent="0">
              <a:buNone/>
            </a:pPr>
            <a:endParaRPr lang="en-GB" b="1" dirty="0"/>
          </a:p>
          <a:p>
            <a:pPr marL="0" indent="0">
              <a:buNone/>
            </a:pPr>
            <a:r>
              <a:rPr lang="en-GB" b="1" dirty="0"/>
              <a:t>EXPLICATION</a:t>
            </a:r>
          </a:p>
          <a:p>
            <a:r>
              <a:rPr lang="en-GB" dirty="0"/>
              <a:t>Présentez la définition de la </a:t>
            </a:r>
            <a:r>
              <a:rPr lang="en-GB" b="1" dirty="0"/>
              <a:t>maltraitance </a:t>
            </a:r>
            <a:r>
              <a:rPr lang="en-GB" dirty="0"/>
              <a:t>sur la diapositive</a:t>
            </a:r>
          </a:p>
          <a:p>
            <a:pPr lvl="1"/>
            <a:r>
              <a:rPr lang="en-GB" i="1" dirty="0"/>
              <a:t>L'abus est un acte délibéré</a:t>
            </a:r>
          </a:p>
          <a:p>
            <a:pPr lvl="1"/>
            <a:r>
              <a:rPr lang="en-GB" i="1" dirty="0"/>
              <a:t>Les effets négatifs sur la sécurité, le bien-être, la dignité et le développement d'un enfant peuvent être réels (se produisant maintenant, confirmés) ou potentiels (possibles, pouvant se produire dans le futur).</a:t>
            </a:r>
          </a:p>
          <a:p>
            <a:pPr lvl="1"/>
            <a:r>
              <a:rPr lang="en-GB" i="1" dirty="0"/>
              <a:t>L'abus est commis par une personne avec laquelle l'enfant a une relation de responsabilité, de confiance ou de pouvoir.</a:t>
            </a:r>
            <a:endParaRPr lang="en-GB" dirty="0"/>
          </a:p>
          <a:p>
            <a:r>
              <a:rPr lang="en-GB" dirty="0"/>
              <a:t>Présentez la définition de la </a:t>
            </a:r>
            <a:r>
              <a:rPr lang="en-GB" b="1" dirty="0"/>
              <a:t>violence </a:t>
            </a:r>
            <a:r>
              <a:rPr lang="en-GB" dirty="0"/>
              <a:t>sur la diapositive</a:t>
            </a:r>
          </a:p>
          <a:p>
            <a:pPr lvl="1"/>
            <a:r>
              <a:rPr lang="en-GB" i="1" dirty="0"/>
              <a:t>La violence comprend une utilisation intentionnelle (à dessein, délibérée) du pouvoir ou de la force qui peut être à la fois physique, verbale ou les deux.  </a:t>
            </a:r>
          </a:p>
          <a:p>
            <a:pPr lvl="1"/>
            <a:r>
              <a:rPr lang="en-GB" i="1" dirty="0"/>
              <a:t>Les effets négatifs sur la sécurité, le bien-être, la dignité et le développement d'un enfant peuvent être réels (se produisant maintenant, confirmés) ou potentiels (possibles, pouvant se produire dans le futur).</a:t>
            </a:r>
          </a:p>
          <a:p>
            <a:endParaRPr lang="en-GB" dirty="0"/>
          </a:p>
        </p:txBody>
      </p:sp>
      <p:sp>
        <p:nvSpPr>
          <p:cNvPr id="6" name="Slide Image Placeholder 5">
            <a:extLst>
              <a:ext uri="{FF2B5EF4-FFF2-40B4-BE49-F238E27FC236}">
                <a16:creationId xmlns:a16="http://schemas.microsoft.com/office/drawing/2014/main" id="{48A4E000-D70F-C2D5-C7C8-D9949682CAEA}"/>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83CD7D1A-B864-34ED-A921-90992A2A706C}"/>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16</a:t>
            </a:fld>
            <a:endParaRPr lang="en-US" sz="1200" dirty="0">
              <a:latin typeface="+mn-lt"/>
            </a:endParaRPr>
          </a:p>
        </p:txBody>
      </p:sp>
    </p:spTree>
    <p:extLst>
      <p:ext uri="{BB962C8B-B14F-4D97-AF65-F5344CB8AC3E}">
        <p14:creationId xmlns:p14="http://schemas.microsoft.com/office/powerpoint/2010/main" val="31292767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i="0" dirty="0"/>
              <a:t>INTRODUCTION</a:t>
            </a:r>
          </a:p>
          <a:p>
            <a:r>
              <a:rPr lang="en-GB" i="1" dirty="0"/>
              <a:t>La violence et les abus peuvent être divisés en trois types différents. </a:t>
            </a:r>
          </a:p>
          <a:p>
            <a:r>
              <a:rPr lang="en-US" dirty="0"/>
              <a:t>Présenter la diapositive</a:t>
            </a:r>
          </a:p>
          <a:p>
            <a:pPr marL="0" indent="0">
              <a:buNone/>
            </a:pPr>
            <a:endParaRPr lang="en-GB" dirty="0"/>
          </a:p>
          <a:p>
            <a:pPr marL="0" indent="0">
              <a:buNone/>
            </a:pPr>
            <a:r>
              <a:rPr lang="en-GB" b="1" dirty="0"/>
              <a:t>TRAVAIL INDIVIDUEL (10 minutes)</a:t>
            </a:r>
          </a:p>
          <a:p>
            <a:r>
              <a:rPr lang="en-GB" dirty="0"/>
              <a:t>Guidez les participants vers la </a:t>
            </a:r>
            <a:r>
              <a:rPr lang="en-GB" b="1" dirty="0"/>
              <a:t>page 7 du manuel : Types courants de violence et d'abus</a:t>
            </a:r>
          </a:p>
          <a:p>
            <a:r>
              <a:rPr lang="en-GB" dirty="0"/>
              <a:t>Lisez les explications des différents termes qui sont mélangés. </a:t>
            </a:r>
          </a:p>
          <a:p>
            <a:r>
              <a:rPr lang="en-GB" i="1" dirty="0"/>
              <a:t>Tracez une ligne entre le terme clé et la bonne explication. </a:t>
            </a:r>
          </a:p>
          <a:p>
            <a:r>
              <a:rPr lang="en-GB" dirty="0"/>
              <a:t>Donnez aux participants 5 minutes pour réaliser l'activité</a:t>
            </a:r>
          </a:p>
          <a:p>
            <a:pPr marL="0" indent="0">
              <a:buNone/>
            </a:pPr>
            <a:endParaRPr lang="en-GB" dirty="0"/>
          </a:p>
          <a:p>
            <a:pPr marL="0" indent="0">
              <a:buNone/>
            </a:pPr>
            <a:r>
              <a:rPr lang="en-GB" b="1" dirty="0"/>
              <a:t>DISCUSSION PLÉNIÈRE</a:t>
            </a:r>
          </a:p>
          <a:p>
            <a:r>
              <a:rPr lang="en-GB" dirty="0"/>
              <a:t>Demandez aux participants de se porter volontaires pour lire l'explication d'un terme. </a:t>
            </a:r>
          </a:p>
          <a:p>
            <a:r>
              <a:rPr lang="en-GB" dirty="0"/>
              <a:t>Vérifiez si le groupe de participants est d'accord avec l'explication choisie.</a:t>
            </a:r>
          </a:p>
          <a:p>
            <a:r>
              <a:rPr lang="en-GB" dirty="0"/>
              <a:t>Continuez jusqu'à ce que tous les termes soient expliqués et corrigez si nécessaire en utilisant les réponses ci-dessous.</a:t>
            </a:r>
          </a:p>
          <a:p>
            <a:pPr marL="182563" marR="0" lvl="0" indent="-1825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Est-ce que quelqu'un a des questions ou a besoin de plus de clarifications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______________________________________________________________________________</a:t>
            </a:r>
            <a:endParaRPr lang="en-GB" b="0" dirty="0"/>
          </a:p>
          <a:p>
            <a:pPr marL="0" indent="0">
              <a:buNone/>
            </a:pPr>
            <a:endParaRPr lang="en-GB" dirty="0"/>
          </a:p>
          <a:p>
            <a:pPr marL="0" indent="0">
              <a:buNone/>
            </a:pPr>
            <a:r>
              <a:rPr lang="en-GB" b="1" dirty="0"/>
              <a:t>RÉPONSES</a:t>
            </a:r>
          </a:p>
          <a:p>
            <a:pPr lvl="0"/>
            <a:r>
              <a:rPr lang="en-GB" b="1" dirty="0"/>
              <a:t>Abus ou violence physique :</a:t>
            </a:r>
            <a:r>
              <a:rPr lang="en-GB" dirty="0"/>
              <a:t> L'utilisation de la force physique violente pour causer des blessures ou des souffrances physiques réelles ou probables (ex. frapper, secouer, brûler, torturer physiquement...).</a:t>
            </a:r>
          </a:p>
          <a:p>
            <a:pPr lvl="0"/>
            <a:r>
              <a:rPr lang="en-GB" b="1" dirty="0"/>
              <a:t>Abus ou violence sexuels : </a:t>
            </a:r>
            <a:r>
              <a:rPr lang="en-GB" dirty="0"/>
              <a:t>Toutes les formes de violence sexuelle (ex. viol, quel que soit l'auteur, exploitation sexuelle, attouchements et exhibitionnisme, utilisation d'un langage sexuellement explicite à l'égard d'un enfant, présentation de matériel pornographique à des enfants, etc.) </a:t>
            </a:r>
          </a:p>
          <a:p>
            <a:pPr lvl="0"/>
            <a:r>
              <a:rPr lang="en-GB" b="1" dirty="0"/>
              <a:t>Abus ou violence émotionnelle : </a:t>
            </a:r>
            <a:r>
              <a:rPr lang="en-GB" dirty="0"/>
              <a:t>Traitement humiliant et dégradant (ex. injures, critiques constantes, dévalorisation, humiliation persistante, isolement,...)</a:t>
            </a:r>
          </a:p>
          <a:p>
            <a:endParaRPr lang="en-GB" dirty="0"/>
          </a:p>
          <a:p>
            <a:endParaRPr lang="en-GB" dirty="0"/>
          </a:p>
          <a:p>
            <a:endParaRPr lang="en-GB" dirty="0"/>
          </a:p>
          <a:p>
            <a:endParaRPr lang="en-BE" dirty="0"/>
          </a:p>
        </p:txBody>
      </p:sp>
      <p:sp>
        <p:nvSpPr>
          <p:cNvPr id="6" name="Slide Image Placeholder 5">
            <a:extLst>
              <a:ext uri="{FF2B5EF4-FFF2-40B4-BE49-F238E27FC236}">
                <a16:creationId xmlns:a16="http://schemas.microsoft.com/office/drawing/2014/main" id="{4C3535CB-ECA1-7103-0E50-A10B77148C46}"/>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EADC5570-0813-F040-F2F8-A793CCCD61EF}"/>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17</a:t>
            </a:fld>
            <a:endParaRPr lang="en-US" sz="1200" dirty="0">
              <a:latin typeface="+mn-lt"/>
            </a:endParaRPr>
          </a:p>
        </p:txBody>
      </p:sp>
    </p:spTree>
    <p:extLst>
      <p:ext uri="{BB962C8B-B14F-4D97-AF65-F5344CB8AC3E}">
        <p14:creationId xmlns:p14="http://schemas.microsoft.com/office/powerpoint/2010/main" val="26619952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EXPLICATION</a:t>
            </a:r>
          </a:p>
          <a:p>
            <a:r>
              <a:rPr lang="en-GB" dirty="0"/>
              <a:t>Résumez les réponses comme indiqué sur la diapositive et dans le cahier d'exercices.</a:t>
            </a:r>
          </a:p>
          <a:p>
            <a:endParaRPr lang="en-GB" dirty="0"/>
          </a:p>
          <a:p>
            <a:endParaRPr lang="en-GB" dirty="0"/>
          </a:p>
        </p:txBody>
      </p:sp>
      <p:sp>
        <p:nvSpPr>
          <p:cNvPr id="6" name="Slide Image Placeholder 5">
            <a:extLst>
              <a:ext uri="{FF2B5EF4-FFF2-40B4-BE49-F238E27FC236}">
                <a16:creationId xmlns:a16="http://schemas.microsoft.com/office/drawing/2014/main" id="{B1B8D592-CDF6-5760-A06F-33705C15F168}"/>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72EE19BC-8792-8861-7AF3-C3B8CDD8D7D5}"/>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18</a:t>
            </a:fld>
            <a:endParaRPr lang="en-US" sz="1200" dirty="0">
              <a:latin typeface="+mn-lt"/>
            </a:endParaRPr>
          </a:p>
        </p:txBody>
      </p:sp>
    </p:spTree>
    <p:extLst>
      <p:ext uri="{BB962C8B-B14F-4D97-AF65-F5344CB8AC3E}">
        <p14:creationId xmlns:p14="http://schemas.microsoft.com/office/powerpoint/2010/main" val="35889038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S'ADAPTER AU CONTEXTE</a:t>
            </a:r>
          </a:p>
          <a:p>
            <a:pPr marL="182563" marR="0" lvl="0" indent="-1825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Toutes les définitions fournies sont tirées des normes minimales mondiales pour la protection des enfants dans l'action humanitaire. </a:t>
            </a:r>
          </a:p>
          <a:p>
            <a:pPr marL="182563" marR="0" lvl="0" indent="-1825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Veuillez vous assurer que vous connaissez les définitions locales de la protection de l'enfance et des abus.</a:t>
            </a:r>
            <a:endParaRPr lang="en-GB"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______________________________________________________________________________</a:t>
            </a:r>
            <a:endParaRPr lang="en-GB" b="0" dirty="0"/>
          </a:p>
          <a:p>
            <a:pPr marL="0" indent="0">
              <a:buNone/>
            </a:pPr>
            <a:endParaRPr lang="en-GB" b="1" dirty="0"/>
          </a:p>
          <a:p>
            <a:pPr marL="0" indent="0">
              <a:buNone/>
            </a:pPr>
            <a:r>
              <a:rPr lang="en-GB" b="1" dirty="0"/>
              <a:t>EXPLICATION</a:t>
            </a:r>
          </a:p>
          <a:p>
            <a:r>
              <a:rPr lang="en-GB" dirty="0"/>
              <a:t>Présentez la définition de la </a:t>
            </a:r>
            <a:r>
              <a:rPr lang="en-GB" b="1" dirty="0"/>
              <a:t>négligence </a:t>
            </a:r>
            <a:r>
              <a:rPr lang="en-GB" dirty="0"/>
              <a:t>sur la diapositive</a:t>
            </a:r>
          </a:p>
          <a:p>
            <a:pPr lvl="1"/>
            <a:r>
              <a:rPr lang="en-GB" i="1" dirty="0"/>
              <a:t>La négligence peut être intentionnelle (intentionnelle, délibérée) ou non intentionnelle (involontaire, accidentelle).</a:t>
            </a:r>
          </a:p>
          <a:p>
            <a:pPr lvl="1"/>
            <a:r>
              <a:rPr lang="en-GB" i="1" dirty="0"/>
              <a:t>La négligence est commise par une personne qui a la responsabilité de s'occuper de l'enfant en vertu de la coutume ou de la loi. Cette personne peut être un individu (parent), une communauté ou une institution (y compris l'État).</a:t>
            </a:r>
          </a:p>
          <a:p>
            <a:pPr lvl="1"/>
            <a:r>
              <a:rPr lang="en-GB" i="1" dirty="0"/>
              <a:t>La négligence désigne uniquement la situation dans laquelle une personne responsable d'un enfant a la capacité, l'aptitude et les ressources nécessaires pour le protéger et s'en occuper, mais ne le fait pas. </a:t>
            </a:r>
            <a:endParaRPr lang="en-GB" dirty="0"/>
          </a:p>
          <a:p>
            <a:r>
              <a:rPr lang="en-GB" dirty="0"/>
              <a:t>Présentez la définition de l'</a:t>
            </a:r>
            <a:r>
              <a:rPr lang="en-GB" b="1" dirty="0"/>
              <a:t>exploitation </a:t>
            </a:r>
            <a:r>
              <a:rPr lang="en-GB" dirty="0"/>
              <a:t>sur la diapositive</a:t>
            </a:r>
          </a:p>
          <a:p>
            <a:pPr lvl="1"/>
            <a:r>
              <a:rPr lang="en-GB" i="1" dirty="0"/>
              <a:t>L'exploitation est le fait d'une personne avec laquelle l'enfant entretient une relation de confiance ou de pouvoir.</a:t>
            </a:r>
          </a:p>
          <a:p>
            <a:pPr lvl="1"/>
            <a:r>
              <a:rPr lang="en-GB" i="1" dirty="0"/>
              <a:t>La personne qui commet l'exploitation profite ou essaie de profiter de l'enfant pour son propre bénéfice. </a:t>
            </a:r>
          </a:p>
          <a:p>
            <a:pPr lvl="1"/>
            <a:r>
              <a:rPr lang="en-GB" i="1" dirty="0"/>
              <a:t>Il existe différentes formes d'exploitation et il est possible que les enfants subissent plusieurs formes d'exploitation en même temps (par exemple sexuelle et financière).</a:t>
            </a:r>
          </a:p>
        </p:txBody>
      </p:sp>
      <p:sp>
        <p:nvSpPr>
          <p:cNvPr id="6" name="Slide Image Placeholder 5">
            <a:extLst>
              <a:ext uri="{FF2B5EF4-FFF2-40B4-BE49-F238E27FC236}">
                <a16:creationId xmlns:a16="http://schemas.microsoft.com/office/drawing/2014/main" id="{76A5B5D0-B4E6-227B-3C38-32156B0A51DD}"/>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38F608A8-D9A4-4D59-6DEE-A1DE64FC4AA6}"/>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19</a:t>
            </a:fld>
            <a:endParaRPr lang="en-US" sz="1200" dirty="0">
              <a:latin typeface="+mn-lt"/>
            </a:endParaRPr>
          </a:p>
        </p:txBody>
      </p:sp>
    </p:spTree>
    <p:extLst>
      <p:ext uri="{BB962C8B-B14F-4D97-AF65-F5344CB8AC3E}">
        <p14:creationId xmlns:p14="http://schemas.microsoft.com/office/powerpoint/2010/main" val="17697895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79425" y="4229101"/>
            <a:ext cx="6140450" cy="5442609"/>
          </a:xfrm>
          <a:prstGeom prst="rect">
            <a:avLst/>
          </a:prstGeom>
        </p:spPr>
        <p:txBody>
          <a:bodyPr/>
          <a:lstStyle/>
          <a:p>
            <a:pPr marL="0" indent="0">
              <a:buNone/>
            </a:pPr>
            <a:r>
              <a:rPr lang="en-GB" b="1" dirty="0"/>
              <a:t>SESSION 1 DURÉE : 1h</a:t>
            </a:r>
          </a:p>
          <a:p>
            <a:pPr marL="0" indent="0">
              <a:buNone/>
            </a:pPr>
            <a:r>
              <a:rPr lang="en-US" dirty="0"/>
              <a:t>______________________________________________________________________________</a:t>
            </a:r>
          </a:p>
          <a:p>
            <a:pPr marL="0" indent="0">
              <a:buNone/>
            </a:pPr>
            <a:endParaRPr lang="en-GB" b="1" dirty="0"/>
          </a:p>
          <a:p>
            <a:pPr marL="0" indent="0">
              <a:buNone/>
            </a:pPr>
            <a:r>
              <a:rPr lang="en-GB" b="1" dirty="0"/>
              <a:t>EXPLICATION</a:t>
            </a:r>
          </a:p>
          <a:p>
            <a:r>
              <a:rPr lang="en-GB" i="1" dirty="0"/>
              <a:t>Au cours de cette séance d'ouverture, nous allons :</a:t>
            </a:r>
          </a:p>
          <a:p>
            <a:pPr lvl="1"/>
            <a:r>
              <a:rPr lang="en-US" i="1" dirty="0" err="1"/>
              <a:t>Apprendre</a:t>
            </a:r>
            <a:r>
              <a:rPr lang="en-US" i="1" dirty="0"/>
              <a:t> à nous connaître </a:t>
            </a:r>
          </a:p>
          <a:p>
            <a:pPr lvl="1"/>
            <a:r>
              <a:rPr lang="en-US" i="1" dirty="0"/>
              <a:t>Élaborer un contrat d'apprentissage</a:t>
            </a:r>
          </a:p>
          <a:p>
            <a:pPr lvl="1"/>
            <a:r>
              <a:rPr lang="en-US" i="1" dirty="0"/>
              <a:t>Passer en revue la structure de ce programme de formation </a:t>
            </a:r>
          </a:p>
          <a:p>
            <a:pPr lvl="1"/>
            <a:r>
              <a:rPr lang="en-US" i="1" dirty="0" err="1"/>
              <a:t>Expliquer</a:t>
            </a:r>
            <a:r>
              <a:rPr lang="en-US" i="1" dirty="0"/>
              <a:t> ce qui est à l'ordre du jour.</a:t>
            </a:r>
            <a:endParaRPr lang="en-GB" i="1" dirty="0"/>
          </a:p>
        </p:txBody>
      </p:sp>
      <p:sp>
        <p:nvSpPr>
          <p:cNvPr id="6" name="Slide Image Placeholder 5">
            <a:extLst>
              <a:ext uri="{FF2B5EF4-FFF2-40B4-BE49-F238E27FC236}">
                <a16:creationId xmlns:a16="http://schemas.microsoft.com/office/drawing/2014/main" id="{0F720C98-494C-1527-05B8-F60E936BA4AA}"/>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EEA3BD7B-CCCA-374E-66EE-90F2B3C9B6A5}"/>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a:t>
            </a:fld>
            <a:endParaRPr lang="en-US" sz="1200" dirty="0">
              <a:latin typeface="+mn-lt"/>
            </a:endParaRPr>
          </a:p>
        </p:txBody>
      </p:sp>
    </p:spTree>
    <p:extLst>
      <p:ext uri="{BB962C8B-B14F-4D97-AF65-F5344CB8AC3E}">
        <p14:creationId xmlns:p14="http://schemas.microsoft.com/office/powerpoint/2010/main" val="39479674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EXPLICATION</a:t>
            </a:r>
          </a:p>
          <a:p>
            <a:r>
              <a:rPr lang="en-GB" dirty="0"/>
              <a:t>Présenter l'explication plus pratique de la négligence et de l'exploitation.</a:t>
            </a:r>
            <a:endParaRPr lang="en-CA" dirty="0"/>
          </a:p>
          <a:p>
            <a:endParaRPr lang="en-BE" dirty="0"/>
          </a:p>
        </p:txBody>
      </p:sp>
      <p:sp>
        <p:nvSpPr>
          <p:cNvPr id="6" name="Slide Image Placeholder 5">
            <a:extLst>
              <a:ext uri="{FF2B5EF4-FFF2-40B4-BE49-F238E27FC236}">
                <a16:creationId xmlns:a16="http://schemas.microsoft.com/office/drawing/2014/main" id="{1DB61C00-6773-96A7-F0D5-63DB1758DE52}"/>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56DE5BA0-7D67-3D76-5FCB-93EA3AF03AEE}"/>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20</a:t>
            </a:fld>
            <a:endParaRPr lang="en-US" sz="1200" dirty="0">
              <a:latin typeface="+mn-lt"/>
            </a:endParaRPr>
          </a:p>
        </p:txBody>
      </p:sp>
    </p:spTree>
    <p:extLst>
      <p:ext uri="{BB962C8B-B14F-4D97-AF65-F5344CB8AC3E}">
        <p14:creationId xmlns:p14="http://schemas.microsoft.com/office/powerpoint/2010/main" val="5021536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sz="1150" b="1" dirty="0"/>
              <a:t>QUIZ PLÉNIÈRE (10 minutes)</a:t>
            </a:r>
          </a:p>
          <a:p>
            <a:r>
              <a:rPr lang="en-GB" sz="1150" i="1" dirty="0"/>
              <a:t>Nous ferons un quiz pour rendre plus pratiques ces concepts compliqués de la protection de l'enfance. </a:t>
            </a:r>
          </a:p>
          <a:p>
            <a:r>
              <a:rPr lang="en-GB" sz="1150" i="1" dirty="0"/>
              <a:t>Je vais lire une déclaration </a:t>
            </a:r>
          </a:p>
          <a:p>
            <a:r>
              <a:rPr lang="en-GB" sz="1150" i="1" dirty="0"/>
              <a:t>Vous avez 15 secondes pour réfléchir au type d'abus auquel la déclaration fait référence.</a:t>
            </a:r>
          </a:p>
          <a:p>
            <a:r>
              <a:rPr lang="en-GB" sz="1150" dirty="0"/>
              <a:t>Lisez la première affirmation, attendez 15 secondes, puis demandez aux participants de crier leur réponse. </a:t>
            </a:r>
          </a:p>
          <a:p>
            <a:r>
              <a:rPr lang="en-GB" sz="1150" dirty="0"/>
              <a:t>Demandez aux participants ayant des opinions différentes de donner les raisons de leur choix. </a:t>
            </a:r>
          </a:p>
          <a:p>
            <a:r>
              <a:rPr lang="en-GB" sz="1150" dirty="0"/>
              <a:t>Guidez une courte discussion et clarifiez la réponse en cas de désaccord au sein du groupe, avant de passer à la suivante.</a:t>
            </a:r>
          </a:p>
          <a:p>
            <a:endParaRPr lang="en-GB" sz="1150" dirty="0"/>
          </a:p>
          <a:p>
            <a:pPr marL="0" indent="0">
              <a:buNone/>
            </a:pPr>
            <a:r>
              <a:rPr lang="en-GB" sz="1150" b="1" dirty="0"/>
              <a:t>DÉCLARATIONS DE QUIZ</a:t>
            </a:r>
          </a:p>
          <a:p>
            <a:pPr lvl="0"/>
            <a:r>
              <a:rPr lang="en-GB" sz="1150" b="0" i="1" dirty="0"/>
              <a:t>Affirmation 1 : critiquer constamment un enfant ayant un handicap physique. </a:t>
            </a:r>
          </a:p>
          <a:p>
            <a:pPr lvl="1"/>
            <a:r>
              <a:rPr lang="en-GB" sz="1150" b="0" dirty="0"/>
              <a:t>Réponse : Violence ou abus émotionnel</a:t>
            </a:r>
          </a:p>
          <a:p>
            <a:pPr lvl="0"/>
            <a:r>
              <a:rPr lang="en-GB" sz="1150" b="0" i="1" dirty="0"/>
              <a:t>Affirmation 2 : forcer un enfant à mendier dans les rues du matin au soir.</a:t>
            </a:r>
          </a:p>
          <a:p>
            <a:pPr lvl="1"/>
            <a:r>
              <a:rPr lang="en-GB" sz="1150" b="0" dirty="0"/>
              <a:t>Réponse : Exploitation</a:t>
            </a:r>
          </a:p>
          <a:p>
            <a:pPr lvl="0"/>
            <a:r>
              <a:rPr lang="en-GB" sz="1150" b="0" i="1" dirty="0"/>
              <a:t>Affirmation 3 : Gifler l'enfant pour le punir d'avoir fait quelque chose de mal.</a:t>
            </a:r>
          </a:p>
          <a:p>
            <a:pPr lvl="1"/>
            <a:r>
              <a:rPr lang="en-GB" sz="1150" b="0" dirty="0"/>
              <a:t>Réponse : La violence physique ou les abus</a:t>
            </a:r>
          </a:p>
          <a:p>
            <a:pPr lvl="0"/>
            <a:r>
              <a:rPr lang="en-GB" sz="1150" b="0" i="1" dirty="0"/>
              <a:t>Affirmation 4 : Laisser un jeune enfant seul à la maison sans soins ni surveillance pendant des heures. </a:t>
            </a:r>
          </a:p>
          <a:p>
            <a:pPr lvl="1"/>
            <a:r>
              <a:rPr lang="en-GB" sz="1150" b="0" dirty="0"/>
              <a:t>Réponse : Négligence</a:t>
            </a:r>
          </a:p>
          <a:p>
            <a:pPr lvl="0"/>
            <a:r>
              <a:rPr lang="en-GB" sz="1150" b="0" i="1" dirty="0"/>
              <a:t>Affirmation 5 : Montrer à un enfant des vidéos pornographiques</a:t>
            </a:r>
          </a:p>
          <a:p>
            <a:pPr lvl="1"/>
            <a:r>
              <a:rPr lang="en-GB" sz="1150" b="0" dirty="0"/>
              <a:t>Réponse : La violence ou les abus sexuels</a:t>
            </a:r>
          </a:p>
          <a:p>
            <a:pPr lvl="0"/>
            <a:endParaRPr lang="en-GB" sz="1150" dirty="0"/>
          </a:p>
          <a:p>
            <a:pPr marL="0" lvl="0" indent="0">
              <a:buNone/>
            </a:pPr>
            <a:r>
              <a:rPr lang="en-GB" sz="1150" b="1" dirty="0"/>
              <a:t>CONCLUSION</a:t>
            </a:r>
          </a:p>
          <a:p>
            <a:pPr marL="182563" marR="0" lvl="0" indent="-1825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50" i="1" dirty="0"/>
              <a:t>Quelqu'un a-t-il des questions ou a-t-il besoin d'éclaircissements ?</a:t>
            </a:r>
          </a:p>
          <a:p>
            <a:r>
              <a:rPr lang="en-GB" sz="1150" i="1" dirty="0"/>
              <a:t>Il est rare qu'un type d'abus se produise de manière isolée. </a:t>
            </a:r>
          </a:p>
          <a:p>
            <a:pPr lvl="1"/>
            <a:r>
              <a:rPr lang="en-GB" sz="1150" i="1" dirty="0"/>
              <a:t>Le plus souvent, les enfants subissent de multiples formes d'abus. </a:t>
            </a:r>
          </a:p>
          <a:p>
            <a:pPr lvl="1"/>
            <a:r>
              <a:rPr lang="en-GB" sz="1150" i="1" dirty="0"/>
              <a:t>En particulier, la violence psychologique est souvent associée à d'autres formes d'abus, de négligence ou d'exploitation.</a:t>
            </a:r>
          </a:p>
          <a:p>
            <a:r>
              <a:rPr lang="en-GB" sz="1150" i="1" dirty="0"/>
              <a:t>Dans la prochaine session, nous étudierons comment la dynamique du pouvoir au sein des familles et des communautés peut rendre de nombreux enfants mais aussi des adultes vulnérables à la violence.</a:t>
            </a:r>
          </a:p>
        </p:txBody>
      </p:sp>
      <p:sp>
        <p:nvSpPr>
          <p:cNvPr id="6" name="Slide Image Placeholder 5">
            <a:extLst>
              <a:ext uri="{FF2B5EF4-FFF2-40B4-BE49-F238E27FC236}">
                <a16:creationId xmlns:a16="http://schemas.microsoft.com/office/drawing/2014/main" id="{94035037-66C1-2AFF-49D1-A5BCD45FC531}"/>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FFD77770-6E40-F9CF-9BBC-DF58DC3063F0}"/>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21</a:t>
            </a:fld>
            <a:endParaRPr lang="en-US" sz="1200" dirty="0">
              <a:latin typeface="+mn-lt"/>
            </a:endParaRPr>
          </a:p>
        </p:txBody>
      </p:sp>
    </p:spTree>
    <p:extLst>
      <p:ext uri="{BB962C8B-B14F-4D97-AF65-F5344CB8AC3E}">
        <p14:creationId xmlns:p14="http://schemas.microsoft.com/office/powerpoint/2010/main" val="29912287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US" b="1" dirty="0"/>
              <a:t>EXPLICATION</a:t>
            </a:r>
          </a:p>
          <a:p>
            <a:r>
              <a:rPr lang="en-US" dirty="0"/>
              <a:t>Présenter la diapositive</a:t>
            </a:r>
          </a:p>
          <a:p>
            <a:r>
              <a:rPr lang="en-US" i="1" dirty="0"/>
              <a:t>Quelqu'un a-t-il des questions ou des commentaires ?</a:t>
            </a:r>
          </a:p>
          <a:p>
            <a:r>
              <a:rPr lang="en-US" i="1" dirty="0"/>
              <a:t>Dans la prochaine session, nous examinerons comment la protection de l'enfance fonctionne pour assurer la sécurité des enfants. </a:t>
            </a:r>
            <a:endParaRPr lang="en-BE" i="1" dirty="0"/>
          </a:p>
        </p:txBody>
      </p:sp>
      <p:sp>
        <p:nvSpPr>
          <p:cNvPr id="6" name="Slide Image Placeholder 5">
            <a:extLst>
              <a:ext uri="{FF2B5EF4-FFF2-40B4-BE49-F238E27FC236}">
                <a16:creationId xmlns:a16="http://schemas.microsoft.com/office/drawing/2014/main" id="{3FEAA928-5FC7-3F44-1D3E-6892F932A999}"/>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B20282BC-9DF7-06D3-5655-E20ADF895F66}"/>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22</a:t>
            </a:fld>
            <a:endParaRPr lang="en-US" sz="1200" dirty="0">
              <a:latin typeface="+mn-lt"/>
            </a:endParaRPr>
          </a:p>
        </p:txBody>
      </p:sp>
    </p:spTree>
    <p:extLst>
      <p:ext uri="{BB962C8B-B14F-4D97-AF65-F5344CB8AC3E}">
        <p14:creationId xmlns:p14="http://schemas.microsoft.com/office/powerpoint/2010/main" val="30944829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79425" y="4229101"/>
            <a:ext cx="6140450" cy="5442609"/>
          </a:xfrm>
          <a:prstGeom prst="rect">
            <a:avLst/>
          </a:prstGeom>
        </p:spPr>
        <p:txBody>
          <a:bodyPr/>
          <a:lstStyle/>
          <a:p>
            <a:pPr marL="0" indent="0">
              <a:buNone/>
            </a:pPr>
            <a:r>
              <a:rPr lang="en-GB" b="1" dirty="0"/>
              <a:t>SESSION 3 DURÉE : 1h45</a:t>
            </a:r>
          </a:p>
        </p:txBody>
      </p:sp>
      <p:sp>
        <p:nvSpPr>
          <p:cNvPr id="6" name="Slide Image Placeholder 5">
            <a:extLst>
              <a:ext uri="{FF2B5EF4-FFF2-40B4-BE49-F238E27FC236}">
                <a16:creationId xmlns:a16="http://schemas.microsoft.com/office/drawing/2014/main" id="{0F720C98-494C-1527-05B8-F60E936BA4AA}"/>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EEA3BD7B-CCCA-374E-66EE-90F2B3C9B6A5}"/>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23</a:t>
            </a:fld>
            <a:endParaRPr lang="en-US" sz="1200" dirty="0">
              <a:latin typeface="+mn-lt"/>
            </a:endParaRPr>
          </a:p>
        </p:txBody>
      </p:sp>
    </p:spTree>
    <p:extLst>
      <p:ext uri="{BB962C8B-B14F-4D97-AF65-F5344CB8AC3E}">
        <p14:creationId xmlns:p14="http://schemas.microsoft.com/office/powerpoint/2010/main" val="20758888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US" sz="1150" b="1" i="0" dirty="0"/>
              <a:t>INTRODUCTION</a:t>
            </a:r>
          </a:p>
          <a:p>
            <a:pPr lvl="0"/>
            <a:r>
              <a:rPr lang="en-US" sz="1150" i="0" dirty="0"/>
              <a:t>Présenter la diapositive</a:t>
            </a:r>
          </a:p>
          <a:p>
            <a:pPr lvl="0"/>
            <a:r>
              <a:rPr lang="en-US" sz="1150" i="1" dirty="0"/>
              <a:t>Le diagramme est le modèle socio-écologique </a:t>
            </a:r>
          </a:p>
          <a:p>
            <a:pPr lvl="1"/>
            <a:r>
              <a:rPr lang="en-US" sz="1150" i="1" dirty="0"/>
              <a:t>Elle montre ces différentes couches environnementales qui entourent l'enfant : la famille, la communauté, la société et les normes socioculturelles. </a:t>
            </a:r>
          </a:p>
          <a:p>
            <a:pPr lvl="1"/>
            <a:r>
              <a:rPr lang="en-US" sz="1150" i="1" dirty="0"/>
              <a:t>Les différentes couches peuvent contenir des soins et une protection pour l'enfant</a:t>
            </a:r>
          </a:p>
          <a:p>
            <a:pPr lvl="1"/>
            <a:r>
              <a:rPr lang="en-US" sz="1150" i="1" dirty="0"/>
              <a:t>Ils présentent également des risques pour la protection de l'enfance qui peuvent nuire au bien-être, à la sécurité, à la dignité et au développement de l'enfant.</a:t>
            </a:r>
            <a:endParaRPr lang="en-US" sz="1150" dirty="0"/>
          </a:p>
          <a:p>
            <a:r>
              <a:rPr lang="en-US" sz="1150" i="1" dirty="0"/>
              <a:t>En tant qu'assistant social, votre rôle est le suivant :</a:t>
            </a:r>
          </a:p>
          <a:p>
            <a:pPr lvl="1"/>
            <a:r>
              <a:rPr lang="en-US" sz="1150" i="1" dirty="0"/>
              <a:t>Identifier qui ou quoi dans l'environnement de l'enfant peut contribuer à assurer sa protection</a:t>
            </a:r>
          </a:p>
          <a:p>
            <a:pPr lvl="1"/>
            <a:r>
              <a:rPr lang="en-US" sz="1150" i="1" dirty="0"/>
              <a:t>Identifier qui ou quoi, dans l'environnement de l'enfant, cause ou peut potentiellement causer du tort.</a:t>
            </a:r>
          </a:p>
          <a:p>
            <a:endParaRPr lang="en-US" sz="1150" dirty="0"/>
          </a:p>
          <a:p>
            <a:pPr marL="0" indent="0">
              <a:buNone/>
            </a:pPr>
            <a:r>
              <a:rPr lang="en-US" sz="1150" b="1" dirty="0"/>
              <a:t>TRAVAIL INDIVIDUEL (25 minutes)</a:t>
            </a:r>
          </a:p>
          <a:p>
            <a:r>
              <a:rPr lang="en-US" sz="1150" dirty="0"/>
              <a:t>Guidez les participants vers la </a:t>
            </a:r>
            <a:r>
              <a:rPr lang="en-US" sz="1150" b="1" dirty="0"/>
              <a:t>page 8 du manuel : Appliquer une approche socio-écologique</a:t>
            </a:r>
          </a:p>
          <a:p>
            <a:r>
              <a:rPr lang="en-US" sz="1150" i="1" dirty="0"/>
              <a:t>Sur le modèle socio-écologique vide :</a:t>
            </a:r>
          </a:p>
          <a:p>
            <a:pPr lvl="1"/>
            <a:r>
              <a:rPr lang="en-US" sz="1150" i="1" dirty="0"/>
              <a:t>Remplir les personnes, groupes, organisations, autorités et normes qui peuvent protéger les enfants</a:t>
            </a:r>
          </a:p>
          <a:p>
            <a:pPr lvl="1"/>
            <a:r>
              <a:rPr lang="en-GB" sz="1150" i="1" dirty="0"/>
              <a:t>Les normes socioculturelles sont des règles qu'un groupe ou une société utilise pour déterminer ce qui est approprié et inapproprié dans le comportement, l'expression et les valeurs.</a:t>
            </a:r>
            <a:endParaRPr lang="en-US" sz="1150" i="1" dirty="0"/>
          </a:p>
          <a:p>
            <a:r>
              <a:rPr lang="en-US" sz="1150" dirty="0"/>
              <a:t>Donnez aux participants 5 minutes pour réfléchir </a:t>
            </a:r>
          </a:p>
          <a:p>
            <a:r>
              <a:rPr lang="en-US" sz="1150" dirty="0"/>
              <a:t>Faites le tour de la salle et vérifiez que tout le monde a compris. </a:t>
            </a:r>
          </a:p>
          <a:p>
            <a:pPr marL="0" indent="0">
              <a:buNone/>
            </a:pPr>
            <a:endParaRPr lang="en-US" sz="1150" dirty="0"/>
          </a:p>
          <a:p>
            <a:pPr marL="0" indent="0">
              <a:buNone/>
            </a:pPr>
            <a:r>
              <a:rPr lang="en-US" sz="1150" b="1" dirty="0"/>
              <a:t>DISCUSSION PLÉNIÈRE</a:t>
            </a:r>
          </a:p>
          <a:p>
            <a:pPr marL="182563" marR="0" lvl="0" indent="-1825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50" dirty="0"/>
              <a:t>Dessinez un diagramme sur un tableau à feuilles mobiles. </a:t>
            </a:r>
          </a:p>
          <a:p>
            <a:r>
              <a:rPr lang="en-GB" sz="1150" dirty="0"/>
              <a:t>Demandez à un volontaire par couche de partager ses réponses </a:t>
            </a:r>
          </a:p>
          <a:p>
            <a:r>
              <a:rPr lang="en-GB" sz="1150" dirty="0"/>
              <a:t>Notez leurs réponses dans la couche de droite sur le diagramme dessiné sur un tableau de papier.</a:t>
            </a:r>
          </a:p>
          <a:p>
            <a:r>
              <a:rPr lang="en-GB" sz="1150" dirty="0"/>
              <a:t>Examinez et complétez les réponses partagées sur la base des réponses possibles énumérées ci-dessous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150" b="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50" b="1" dirty="0"/>
              <a:t>SUITE </a:t>
            </a:r>
            <a:r>
              <a:rPr lang="en-US" sz="1150" b="1" dirty="0">
                <a:sym typeface="Wingdings" panose="05000000000000000000" pitchFamily="2" charset="2"/>
              </a:rPr>
              <a:t></a:t>
            </a:r>
            <a:endParaRPr lang="en-US" sz="1150" b="1" dirty="0"/>
          </a:p>
        </p:txBody>
      </p:sp>
      <p:sp>
        <p:nvSpPr>
          <p:cNvPr id="6" name="Slide Image Placeholder 5">
            <a:extLst>
              <a:ext uri="{FF2B5EF4-FFF2-40B4-BE49-F238E27FC236}">
                <a16:creationId xmlns:a16="http://schemas.microsoft.com/office/drawing/2014/main" id="{A336EEF7-874D-209A-8D00-931E5B1A3CC8}"/>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F36264F6-19EB-2E3F-237E-407BF84BC91D}"/>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24</a:t>
            </a:fld>
            <a:endParaRPr lang="en-US" sz="1200" dirty="0">
              <a:latin typeface="+mn-lt"/>
            </a:endParaRPr>
          </a:p>
        </p:txBody>
      </p:sp>
    </p:spTree>
    <p:extLst>
      <p:ext uri="{BB962C8B-B14F-4D97-AF65-F5344CB8AC3E}">
        <p14:creationId xmlns:p14="http://schemas.microsoft.com/office/powerpoint/2010/main" val="12670533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74662" y="460375"/>
            <a:ext cx="6143625" cy="9211334"/>
          </a:xfrm>
        </p:spPr>
        <p:txBody>
          <a:bodyPr/>
          <a:lstStyle/>
          <a:p>
            <a:pPr marL="0" lvl="0" indent="0">
              <a:buNone/>
            </a:pPr>
            <a:r>
              <a:rPr lang="en-US" b="1" dirty="0"/>
              <a:t>RÉPONSES POSSIBLES</a:t>
            </a:r>
          </a:p>
          <a:p>
            <a:pPr lvl="0"/>
            <a:r>
              <a:rPr lang="en-US" b="1" dirty="0"/>
              <a:t>Famille : </a:t>
            </a:r>
            <a:r>
              <a:rPr lang="en-US" dirty="0"/>
              <a:t>parents/soignants, frères et sœurs, tantes et oncles, cousins, grands-parents,...</a:t>
            </a:r>
            <a:endParaRPr lang="en-BE" dirty="0"/>
          </a:p>
          <a:p>
            <a:pPr lvl="0"/>
            <a:r>
              <a:rPr lang="en-US" b="1" dirty="0"/>
              <a:t>Communauté : </a:t>
            </a:r>
            <a:r>
              <a:rPr lang="en-US" dirty="0"/>
              <a:t>voisins, enseignants, leaders communautaires,...</a:t>
            </a:r>
            <a:endParaRPr lang="en-BE" dirty="0"/>
          </a:p>
          <a:p>
            <a:pPr lvl="0"/>
            <a:r>
              <a:rPr lang="en-US" b="1" dirty="0"/>
              <a:t>Société : </a:t>
            </a:r>
            <a:r>
              <a:rPr lang="en-US" dirty="0"/>
              <a:t>police, autorités locales, gouvernement, groupes de défense des droits des femmes,...</a:t>
            </a:r>
            <a:endParaRPr lang="en-BE" dirty="0"/>
          </a:p>
          <a:p>
            <a:pPr lvl="0"/>
            <a:r>
              <a:rPr lang="en-US" b="1" dirty="0"/>
              <a:t>Normes socioculturelles : les </a:t>
            </a:r>
            <a:r>
              <a:rPr lang="en-US" dirty="0"/>
              <a:t>femmes ne doivent pas travailler à l'extérieur de la maison, respecter les anciens, les filles doivent être habillées de manière typiquement féminine, le garçon le plus âgé a la responsabilité de ses frères et sœurs,...</a:t>
            </a:r>
            <a:endParaRPr lang="en-GB" dirty="0"/>
          </a:p>
          <a:p>
            <a:endParaRPr lang="en-CA" dirty="0"/>
          </a:p>
        </p:txBody>
      </p:sp>
      <p:sp>
        <p:nvSpPr>
          <p:cNvPr id="4" name="Google Shape;725;p48:notes">
            <a:extLst>
              <a:ext uri="{FF2B5EF4-FFF2-40B4-BE49-F238E27FC236}">
                <a16:creationId xmlns:a16="http://schemas.microsoft.com/office/drawing/2014/main" id="{62E2A186-72D6-B6BB-0379-118E11871901}"/>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25</a:t>
            </a:fld>
            <a:endParaRPr lang="en-US" sz="1200" dirty="0">
              <a:latin typeface="+mn-lt"/>
            </a:endParaRPr>
          </a:p>
        </p:txBody>
      </p:sp>
    </p:spTree>
    <p:extLst>
      <p:ext uri="{BB962C8B-B14F-4D97-AF65-F5344CB8AC3E}">
        <p14:creationId xmlns:p14="http://schemas.microsoft.com/office/powerpoint/2010/main" val="35682929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EXPLICATION</a:t>
            </a:r>
          </a:p>
          <a:p>
            <a:r>
              <a:rPr lang="en-GB" dirty="0"/>
              <a:t>Présentez la définition des </a:t>
            </a:r>
            <a:r>
              <a:rPr lang="en-GB" b="1" dirty="0"/>
              <a:t>normes sociales </a:t>
            </a:r>
            <a:r>
              <a:rPr lang="en-GB" dirty="0"/>
              <a:t>sur la diapositive. </a:t>
            </a:r>
          </a:p>
          <a:p>
            <a:pPr lvl="0"/>
            <a:r>
              <a:rPr lang="en-GB" i="1" dirty="0"/>
              <a:t>Il s'agit de règles qu'un groupe ou une société utilise pour déterminer ce qui est approprié et inapproprié dans le comportement, l'expression et les valeurs.</a:t>
            </a:r>
          </a:p>
          <a:p>
            <a:pPr lvl="0"/>
            <a:r>
              <a:rPr lang="en-GB" i="1" dirty="0"/>
              <a:t>Ces règles non écrites guident le </a:t>
            </a:r>
            <a:r>
              <a:rPr lang="en-US" i="1" noProof="0" dirty="0"/>
              <a:t>comportement </a:t>
            </a:r>
            <a:r>
              <a:rPr lang="en-GB" i="1" dirty="0"/>
              <a:t>des individus, des groupes et des communautés. </a:t>
            </a:r>
          </a:p>
          <a:p>
            <a:pPr lvl="0"/>
            <a:r>
              <a:rPr lang="en-GB" i="1" dirty="0"/>
              <a:t>Il est important de comprendre les normes socioculturelles existantes car :</a:t>
            </a:r>
          </a:p>
          <a:p>
            <a:pPr lvl="1"/>
            <a:r>
              <a:rPr lang="en-GB" i="1" dirty="0" err="1"/>
              <a:t>Elles</a:t>
            </a:r>
            <a:r>
              <a:rPr lang="en-GB" i="1" dirty="0"/>
              <a:t> peuvent protéger les enfants </a:t>
            </a:r>
          </a:p>
          <a:p>
            <a:pPr lvl="1"/>
            <a:r>
              <a:rPr lang="en-GB" i="1" dirty="0"/>
              <a:t>Elles peuvent également permettre ( = autoriser, rendre possible) la violence ou les abus envers les enfants. C'est ce que nous appelons des normes sociales néfastes. </a:t>
            </a:r>
          </a:p>
        </p:txBody>
      </p:sp>
      <p:sp>
        <p:nvSpPr>
          <p:cNvPr id="6" name="Slide Image Placeholder 5">
            <a:extLst>
              <a:ext uri="{FF2B5EF4-FFF2-40B4-BE49-F238E27FC236}">
                <a16:creationId xmlns:a16="http://schemas.microsoft.com/office/drawing/2014/main" id="{1F315029-69A9-FE8C-B9FE-16624DABC7D9}"/>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467EEF6C-BF17-17A5-FA20-0D72967B0F64}"/>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26</a:t>
            </a:fld>
            <a:endParaRPr lang="en-US" sz="1200" dirty="0">
              <a:latin typeface="+mn-lt"/>
            </a:endParaRPr>
          </a:p>
        </p:txBody>
      </p:sp>
    </p:spTree>
    <p:extLst>
      <p:ext uri="{BB962C8B-B14F-4D97-AF65-F5344CB8AC3E}">
        <p14:creationId xmlns:p14="http://schemas.microsoft.com/office/powerpoint/2010/main" val="7113450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US" b="1" dirty="0"/>
              <a:t>S'ADAPTER AU CONTEXTE</a:t>
            </a:r>
          </a:p>
          <a:p>
            <a:pPr marL="182563" indent="-182563"/>
            <a:r>
              <a:rPr lang="en-US" dirty="0"/>
              <a:t>Si vous dispensez cette formation dans un contexte où l'homosexualité ou l'expression d'une identité de genre différente de celle assignée à la naissance est illégale ou socialement taboue</a:t>
            </a:r>
          </a:p>
          <a:p>
            <a:pPr marL="627063" lvl="1" indent="-182563"/>
            <a:r>
              <a:rPr lang="en-US" dirty="0"/>
              <a:t>Examinez dans quelle mesure il est possible de discuter de ces sujets en toute sécurité. </a:t>
            </a:r>
          </a:p>
          <a:p>
            <a:pPr marL="627063" lvl="1" indent="-182563"/>
            <a:r>
              <a:rPr lang="en-US" dirty="0"/>
              <a:t>Adapter le contenu selon les besoins</a:t>
            </a:r>
            <a:endParaRPr lang="en-US" b="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______________________________________________________________________________</a:t>
            </a:r>
            <a:endParaRPr lang="en-GB" b="0" dirty="0"/>
          </a:p>
          <a:p>
            <a:pPr marL="0" indent="0">
              <a:buNone/>
            </a:pPr>
            <a:endParaRPr lang="en-US" b="1" dirty="0"/>
          </a:p>
          <a:p>
            <a:pPr marL="0" indent="0">
              <a:buNone/>
            </a:pPr>
            <a:r>
              <a:rPr lang="en-US" b="1" dirty="0"/>
              <a:t>EXPLICATION</a:t>
            </a:r>
          </a:p>
          <a:p>
            <a:r>
              <a:rPr lang="en-US" i="0" dirty="0"/>
              <a:t>Présenter la diapositive</a:t>
            </a:r>
          </a:p>
          <a:p>
            <a:r>
              <a:rPr lang="en-US" i="1" dirty="0"/>
              <a:t>Ces termes sont des normes sociales néfastes. </a:t>
            </a:r>
          </a:p>
          <a:p>
            <a:r>
              <a:rPr lang="en-US" i="1" dirty="0"/>
              <a:t>Est-ce que tout le monde comprend la signification de chaque terme ?</a:t>
            </a:r>
          </a:p>
          <a:p>
            <a:r>
              <a:rPr lang="en-CA" dirty="0"/>
              <a:t>Expliquez les termes si nécessaire :</a:t>
            </a:r>
            <a:endParaRPr lang="en-BE" dirty="0"/>
          </a:p>
          <a:p>
            <a:pPr lvl="1"/>
            <a:r>
              <a:rPr lang="en-GB" b="1" dirty="0"/>
              <a:t>Sexisme :</a:t>
            </a:r>
            <a:r>
              <a:rPr lang="en-GB" dirty="0"/>
              <a:t> Préjugé ou discrimination fondé sur le sexe ou le genre, par exemple contre les femmes et les filles.</a:t>
            </a:r>
            <a:endParaRPr lang="en-BE" dirty="0"/>
          </a:p>
          <a:p>
            <a:pPr lvl="1"/>
            <a:r>
              <a:rPr lang="en-GB" b="1" dirty="0"/>
              <a:t>L'âgisme : </a:t>
            </a:r>
            <a:r>
              <a:rPr lang="en-GB" dirty="0"/>
              <a:t>Préjugés ou discrimination fondés sur le jeune âge, par exemple des opinions négatives sur les enfants et les jeunes. </a:t>
            </a:r>
            <a:endParaRPr lang="en-BE" dirty="0"/>
          </a:p>
          <a:p>
            <a:pPr lvl="1"/>
            <a:r>
              <a:rPr lang="en-GB" b="1" dirty="0"/>
              <a:t>Racisme : </a:t>
            </a:r>
            <a:r>
              <a:rPr lang="en-GB" dirty="0"/>
              <a:t>Préjugés ou discrimination fondés sur la race et l'origine ethnique.</a:t>
            </a:r>
            <a:endParaRPr lang="en-BE" dirty="0"/>
          </a:p>
          <a:p>
            <a:pPr lvl="1"/>
            <a:r>
              <a:rPr lang="en-GB" b="1" dirty="0" err="1"/>
              <a:t>Capacitisme</a:t>
            </a:r>
            <a:r>
              <a:rPr lang="en-GB" b="1" dirty="0"/>
              <a:t> : </a:t>
            </a:r>
            <a:r>
              <a:rPr lang="en-GB" dirty="0"/>
              <a:t>Préjugés ou discrimination fondés sur les capacités d'une personne, par exemple des opinions négatives sur les </a:t>
            </a:r>
            <a:r>
              <a:rPr lang="en-GB" dirty="0" err="1"/>
              <a:t>personnes</a:t>
            </a:r>
            <a:r>
              <a:rPr lang="en-GB" dirty="0"/>
              <a:t> </a:t>
            </a:r>
            <a:r>
              <a:rPr lang="fr-FR" dirty="0"/>
              <a:t>en situation de handicap</a:t>
            </a:r>
            <a:endParaRPr lang="en-BE" dirty="0"/>
          </a:p>
          <a:p>
            <a:pPr lvl="1"/>
            <a:r>
              <a:rPr lang="en-GB" b="1" dirty="0"/>
              <a:t>Homophobie : </a:t>
            </a:r>
            <a:r>
              <a:rPr lang="en-GB" dirty="0"/>
              <a:t>Préjugé ou discrimination fondé sur l'orientation sexuelle d'une personne, par exemple des opinions négatives sur les personnes LGBTQI+. </a:t>
            </a:r>
            <a:endParaRPr lang="en-BE" dirty="0"/>
          </a:p>
          <a:p>
            <a:pPr lvl="1"/>
            <a:r>
              <a:rPr lang="en-GB" b="1" dirty="0"/>
              <a:t>Classisme : </a:t>
            </a:r>
            <a:r>
              <a:rPr lang="en-GB" dirty="0"/>
              <a:t>Préjugés ou discrimination fondés sur la classe sociale d'une personne (pouvant inclure les personnes vivant dans la pauvreté, la classe ouvrière, la classe moyenne, la classe supérieure).</a:t>
            </a:r>
          </a:p>
          <a:p>
            <a:pPr lvl="1"/>
            <a:endParaRPr lang="en-GB" dirty="0"/>
          </a:p>
          <a:p>
            <a:pPr marL="0" indent="0">
              <a:buNone/>
            </a:pPr>
            <a:r>
              <a:rPr lang="en-GB" b="1" dirty="0"/>
              <a:t> SUITE </a:t>
            </a:r>
            <a:r>
              <a:rPr lang="en-GB" b="1" dirty="0">
                <a:sym typeface="Wingdings" panose="05000000000000000000" pitchFamily="2" charset="2"/>
              </a:rPr>
              <a:t></a:t>
            </a:r>
            <a:endParaRPr lang="en-GB" b="1" dirty="0"/>
          </a:p>
        </p:txBody>
      </p:sp>
      <p:sp>
        <p:nvSpPr>
          <p:cNvPr id="8" name="Slide Image Placeholder 7">
            <a:extLst>
              <a:ext uri="{FF2B5EF4-FFF2-40B4-BE49-F238E27FC236}">
                <a16:creationId xmlns:a16="http://schemas.microsoft.com/office/drawing/2014/main" id="{C7F44323-A540-59FE-1C13-D734B850E845}"/>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78A9F454-0171-687B-7AED-2D0986BD42FD}"/>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27</a:t>
            </a:fld>
            <a:endParaRPr lang="en-US" sz="1200" dirty="0">
              <a:latin typeface="+mn-lt"/>
            </a:endParaRPr>
          </a:p>
        </p:txBody>
      </p:sp>
    </p:spTree>
    <p:extLst>
      <p:ext uri="{BB962C8B-B14F-4D97-AF65-F5344CB8AC3E}">
        <p14:creationId xmlns:p14="http://schemas.microsoft.com/office/powerpoint/2010/main" val="18283114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74662" y="460375"/>
            <a:ext cx="6143625" cy="9211334"/>
          </a:xfrm>
        </p:spPr>
        <p:txBody>
          <a:bodyPr/>
          <a:lstStyle/>
          <a:p>
            <a:pPr marL="0" indent="0">
              <a:buNone/>
            </a:pPr>
            <a:r>
              <a:rPr lang="en-GB" b="1" dirty="0"/>
              <a:t>DISCUSSION PLÉNIÈRE (5 minutes)</a:t>
            </a:r>
          </a:p>
          <a:p>
            <a:r>
              <a:rPr lang="en-US" i="1" dirty="0"/>
              <a:t>Pouvez-vous donner des exemples de chaque norme sociale néfaste ?</a:t>
            </a:r>
          </a:p>
          <a:p>
            <a:pPr lvl="1"/>
            <a:r>
              <a:rPr lang="en-US" i="1" dirty="0"/>
              <a:t>Celles-ci doivent être applicables à la situation des enfants dans leur contexte</a:t>
            </a:r>
          </a:p>
          <a:p>
            <a:r>
              <a:rPr lang="en-US" dirty="0"/>
              <a:t>Encouragez les participants à partager leurs réponses</a:t>
            </a:r>
          </a:p>
          <a:p>
            <a:r>
              <a:rPr lang="en-US" dirty="0"/>
              <a:t>Révisez et complétez les réponses partagées en vous basant sur des exemples de réponses :</a:t>
            </a:r>
          </a:p>
          <a:p>
            <a:pPr lvl="1"/>
            <a:r>
              <a:rPr lang="en-GB" b="1" dirty="0"/>
              <a:t>Sexisme : </a:t>
            </a:r>
            <a:r>
              <a:rPr lang="en-GB" dirty="0"/>
              <a:t>Les filles ne devraient pas aller à l'école secondaire, mais plutôt rester à la maison et faire le ménage.</a:t>
            </a:r>
          </a:p>
          <a:p>
            <a:pPr lvl="1"/>
            <a:r>
              <a:rPr lang="en-GB" b="1" dirty="0"/>
              <a:t>L'âgisme : </a:t>
            </a:r>
            <a:r>
              <a:rPr lang="en-GB" dirty="0"/>
              <a:t>Les enfants doivent rester silencieux et ne doivent pas partager leur opinion.</a:t>
            </a:r>
          </a:p>
          <a:p>
            <a:pPr lvl="1"/>
            <a:r>
              <a:rPr lang="en-GB" b="1" dirty="0"/>
              <a:t>Racisme : </a:t>
            </a:r>
            <a:r>
              <a:rPr lang="en-GB" dirty="0"/>
              <a:t>Les enfants du groupe ethnique minoritaire ne doivent pas jouer avec les enfants de la communauté d'accueil.</a:t>
            </a:r>
          </a:p>
          <a:p>
            <a:pPr lvl="1"/>
            <a:r>
              <a:rPr lang="en-GB" b="1" dirty="0" err="1"/>
              <a:t>Capacitismee</a:t>
            </a:r>
            <a:r>
              <a:rPr lang="en-GB" b="1" dirty="0"/>
              <a:t> : </a:t>
            </a:r>
            <a:r>
              <a:rPr lang="en-GB" dirty="0"/>
              <a:t>Les </a:t>
            </a:r>
            <a:r>
              <a:rPr lang="fr-FR" dirty="0"/>
              <a:t>enfants en situation de handicap</a:t>
            </a:r>
            <a:r>
              <a:rPr lang="en-GB" dirty="0"/>
              <a:t> doivent être mis à l'abri des regards et donc rester à la maison.</a:t>
            </a:r>
          </a:p>
          <a:p>
            <a:pPr lvl="1"/>
            <a:r>
              <a:rPr lang="en-GB" b="1" dirty="0"/>
              <a:t>Homophobie : </a:t>
            </a:r>
            <a:r>
              <a:rPr lang="en-GB" dirty="0"/>
              <a:t>les enfants qui disent qu'ils sont gays sont des malades mentaux ou des mauvais élèves.</a:t>
            </a:r>
          </a:p>
          <a:p>
            <a:pPr lvl="1"/>
            <a:r>
              <a:rPr lang="en-GB" b="1" dirty="0"/>
              <a:t>Le classisme : </a:t>
            </a:r>
            <a:r>
              <a:rPr lang="en-GB" dirty="0"/>
              <a:t>Les enfants pauvres doivent rester dans leur quartier et ne doivent pas jouer dans les quartiers plus riches. </a:t>
            </a:r>
          </a:p>
          <a:p>
            <a:r>
              <a:rPr lang="en-GB" i="1" dirty="0"/>
              <a:t>Les enfants qui ne peuvent pas ou ne veulent pas se conformer aux normes sociales risquent de subir des violences ou des abus. </a:t>
            </a:r>
          </a:p>
          <a:p>
            <a:r>
              <a:rPr lang="en-GB" dirty="0"/>
              <a:t>Expliquez qu'il est important que les travailleurs de la protection de l'enfance soient conscients des normes sociales et qu'ils défendent les normes sociales positives (ex. prendre soin des enfants et les éduquer) et qu'ils s'efforcent de prévenir et de combattre les normes sociales néfastes (ex. mauvais traitement des filles, des </a:t>
            </a:r>
            <a:r>
              <a:rPr lang="fr-FR" dirty="0"/>
              <a:t>enfants en situation de handicap</a:t>
            </a:r>
            <a:r>
              <a:rPr lang="en-GB" dirty="0"/>
              <a:t>,...).</a:t>
            </a:r>
          </a:p>
          <a:p>
            <a:endParaRPr lang="en-CA" dirty="0"/>
          </a:p>
        </p:txBody>
      </p:sp>
      <p:sp>
        <p:nvSpPr>
          <p:cNvPr id="4" name="Google Shape;725;p48:notes">
            <a:extLst>
              <a:ext uri="{FF2B5EF4-FFF2-40B4-BE49-F238E27FC236}">
                <a16:creationId xmlns:a16="http://schemas.microsoft.com/office/drawing/2014/main" id="{EA630BFE-0E56-0531-B195-A64AA3826C7D}"/>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28</a:t>
            </a:fld>
            <a:endParaRPr lang="en-US" sz="1200" dirty="0">
              <a:latin typeface="+mn-lt"/>
            </a:endParaRPr>
          </a:p>
        </p:txBody>
      </p:sp>
    </p:spTree>
    <p:extLst>
      <p:ext uri="{BB962C8B-B14F-4D97-AF65-F5344CB8AC3E}">
        <p14:creationId xmlns:p14="http://schemas.microsoft.com/office/powerpoint/2010/main" val="16409260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US" b="1" dirty="0"/>
              <a:t>INTRODUCTION</a:t>
            </a:r>
          </a:p>
          <a:p>
            <a:r>
              <a:rPr lang="en-US" i="1" dirty="0"/>
              <a:t>Les </a:t>
            </a:r>
            <a:r>
              <a:rPr lang="en-US" i="1" dirty="0" err="1"/>
              <a:t>gestionnaires</a:t>
            </a:r>
            <a:r>
              <a:rPr lang="en-US" i="1" dirty="0"/>
              <a:t> de </a:t>
            </a:r>
            <a:r>
              <a:rPr lang="en-US" i="1" dirty="0" err="1"/>
              <a:t>cas</a:t>
            </a:r>
            <a:r>
              <a:rPr lang="en-US" i="1" dirty="0"/>
              <a:t> opèrent dans le cadre des règles et des perspectives de la communauté. </a:t>
            </a:r>
          </a:p>
          <a:p>
            <a:pPr lvl="1"/>
            <a:r>
              <a:rPr lang="en-US" i="1" dirty="0"/>
              <a:t>Il est important de comprendre comment les enfants sont perçus dans la communauté, car cela a un impact sur la façon dont la communauté ou les individus au sein de la communauté définissent ou perçoivent la maltraitance des enfants. </a:t>
            </a:r>
          </a:p>
          <a:p>
            <a:pPr lvl="1"/>
            <a:r>
              <a:rPr lang="en-US" i="1" dirty="0"/>
              <a:t>Les points de vue ou les croyances sur l'enfance peuvent varier d'une communauté à l'autre et d'une famille à l'autre. </a:t>
            </a:r>
          </a:p>
          <a:p>
            <a:r>
              <a:rPr lang="en-US" dirty="0"/>
              <a:t>Si certains ou tous les participants ne sont pas très familiers avec les opinions des enfants de la communauté (par exemple, parce qu'ils n'ont pas encore commencé à travailler dans la communauté).</a:t>
            </a:r>
          </a:p>
          <a:p>
            <a:pPr lvl="1"/>
            <a:r>
              <a:rPr lang="en-US" i="1" dirty="0"/>
              <a:t>Il est important de ne pas faire de suppositions sur la communauté ou de laisser des opinions personnelles influencer leur travail. </a:t>
            </a:r>
          </a:p>
          <a:p>
            <a:pPr marL="0" indent="0">
              <a:buNone/>
            </a:pPr>
            <a:endParaRPr lang="en-GB" dirty="0"/>
          </a:p>
          <a:p>
            <a:pPr marL="0" indent="0">
              <a:buNone/>
            </a:pPr>
            <a:r>
              <a:rPr lang="en-GB" b="1" dirty="0"/>
              <a:t>TRAVAIL DE GROUPE (10 minutes)</a:t>
            </a:r>
          </a:p>
          <a:p>
            <a:r>
              <a:rPr lang="en-GB" dirty="0"/>
              <a:t>Divisez les </a:t>
            </a:r>
            <a:r>
              <a:rPr lang="en-US" dirty="0"/>
              <a:t>participants en 3 groupes </a:t>
            </a:r>
          </a:p>
          <a:p>
            <a:r>
              <a:rPr lang="en-US" dirty="0"/>
              <a:t>Attribuez à chaque groupe l'une des questions de la diapositive.</a:t>
            </a:r>
          </a:p>
          <a:p>
            <a:r>
              <a:rPr lang="en-US" i="1" dirty="0"/>
              <a:t>Avec votre groupe :</a:t>
            </a:r>
          </a:p>
          <a:p>
            <a:pPr lvl="1"/>
            <a:r>
              <a:rPr lang="en-US" i="1" dirty="0"/>
              <a:t>Discutez des réponses possibles à la question </a:t>
            </a:r>
          </a:p>
          <a:p>
            <a:pPr lvl="1"/>
            <a:r>
              <a:rPr lang="en-US" i="1" dirty="0"/>
              <a:t>Écrivez votre réponse avec un marqueur sur une feuille A4 blanche.</a:t>
            </a:r>
          </a:p>
          <a:p>
            <a:r>
              <a:rPr lang="en-US" dirty="0"/>
              <a:t>Donnez 10 minutes aux groupes pour discuter, se mettre d'accord sur leur réponse et l'écrire. </a:t>
            </a:r>
          </a:p>
          <a:p>
            <a:pPr lvl="0"/>
            <a:r>
              <a:rPr lang="en-US" dirty="0"/>
              <a:t>Pendant que les groupes travaillent, faites le point avec chaque groupe. Posez les questions suivantes : </a:t>
            </a:r>
          </a:p>
          <a:p>
            <a:pPr lvl="1"/>
            <a:r>
              <a:rPr lang="en-GB" i="1" dirty="0"/>
              <a:t>Comment les enfants d'âges différents sont-ils perçus et traités par la communauté ?</a:t>
            </a:r>
          </a:p>
          <a:p>
            <a:pPr lvl="2"/>
            <a:r>
              <a:rPr lang="en-GB" i="1" dirty="0"/>
              <a:t>Les enfants d'âges différents sont-ils encouragés à jouer ? </a:t>
            </a:r>
          </a:p>
          <a:p>
            <a:pPr lvl="2"/>
            <a:r>
              <a:rPr lang="en-GB" i="1" dirty="0"/>
              <a:t>Ont-ils des emplois et des tâches ? </a:t>
            </a:r>
          </a:p>
          <a:p>
            <a:pPr lvl="2"/>
            <a:r>
              <a:rPr lang="en-GB" i="1" dirty="0"/>
              <a:t>Les emplois et les tâches sont-ils différents pour les filles et les garçons ? </a:t>
            </a:r>
          </a:p>
          <a:p>
            <a:pPr lvl="2"/>
            <a:r>
              <a:rPr lang="en-GB" i="1" dirty="0"/>
              <a:t>Les enfants sont-ils écoutés ? Les enfants sont-ils respectés ? Est-ce différent pour les filles et les garçons ?</a:t>
            </a:r>
          </a:p>
          <a:p>
            <a:pPr lvl="2"/>
            <a:r>
              <a:rPr lang="en-GB" i="1" dirty="0"/>
              <a:t>L'éducation est-elle une priorité pour les enfants ?</a:t>
            </a:r>
          </a:p>
          <a:p>
            <a:pPr lvl="2"/>
            <a:endParaRPr lang="en-GB" i="1" dirty="0"/>
          </a:p>
          <a:p>
            <a:pPr marL="0" indent="0">
              <a:buNone/>
            </a:pPr>
            <a:r>
              <a:rPr lang="en-GB" b="1" dirty="0"/>
              <a:t>SUITE </a:t>
            </a:r>
            <a:r>
              <a:rPr lang="en-GB" b="1" dirty="0">
                <a:sym typeface="Wingdings" panose="05000000000000000000" pitchFamily="2" charset="2"/>
              </a:rPr>
              <a:t></a:t>
            </a:r>
            <a:endParaRPr lang="en-GB" b="1" dirty="0"/>
          </a:p>
        </p:txBody>
      </p:sp>
      <p:sp>
        <p:nvSpPr>
          <p:cNvPr id="6" name="Slide Image Placeholder 5">
            <a:extLst>
              <a:ext uri="{FF2B5EF4-FFF2-40B4-BE49-F238E27FC236}">
                <a16:creationId xmlns:a16="http://schemas.microsoft.com/office/drawing/2014/main" id="{1EEF81F4-26C3-7030-06CD-846441BF8269}"/>
              </a:ext>
            </a:extLst>
          </p:cNvPr>
          <p:cNvSpPr>
            <a:spLocks noGrp="1" noRot="1" noChangeAspect="1"/>
          </p:cNvSpPr>
          <p:nvPr>
            <p:ph type="sldImg"/>
          </p:nvPr>
        </p:nvSpPr>
        <p:spPr>
          <a:xfrm>
            <a:off x="477838" y="452438"/>
            <a:ext cx="6143625" cy="3455987"/>
          </a:xfrm>
        </p:spPr>
      </p:sp>
      <p:sp>
        <p:nvSpPr>
          <p:cNvPr id="2" name="Google Shape;725;p48:notes">
            <a:extLst>
              <a:ext uri="{FF2B5EF4-FFF2-40B4-BE49-F238E27FC236}">
                <a16:creationId xmlns:a16="http://schemas.microsoft.com/office/drawing/2014/main" id="{2B300A48-A6F9-786A-527D-0A9F8FFE8D0A}"/>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29</a:t>
            </a:fld>
            <a:endParaRPr lang="en-US" sz="1200" dirty="0">
              <a:latin typeface="+mn-lt"/>
            </a:endParaRPr>
          </a:p>
        </p:txBody>
      </p:sp>
    </p:spTree>
    <p:extLst>
      <p:ext uri="{BB962C8B-B14F-4D97-AF65-F5344CB8AC3E}">
        <p14:creationId xmlns:p14="http://schemas.microsoft.com/office/powerpoint/2010/main" val="39050160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EXPLICATION</a:t>
            </a:r>
          </a:p>
          <a:p>
            <a:r>
              <a:rPr lang="en-GB" i="1" dirty="0"/>
              <a:t>Normes minimales pour la protection des enfants dans les actions humanitaires</a:t>
            </a:r>
          </a:p>
          <a:p>
            <a:pPr lvl="1"/>
            <a:r>
              <a:rPr lang="en-GB" i="1" dirty="0"/>
              <a:t>L'objectif est de veiller à ce que les actions soient fondées sur les droits, étayées par des preuves et mesurables dans leurs résultats.</a:t>
            </a:r>
          </a:p>
          <a:p>
            <a:pPr lvl="1"/>
            <a:r>
              <a:rPr lang="en-GB" i="1" dirty="0"/>
              <a:t>Les acteurs de la protection de l'enfance et les autres agences travaillant dans le cadre humanitaire doivent répondre aux exigences incluses dans ces normes minimales de protection de l'enfance. </a:t>
            </a:r>
          </a:p>
          <a:p>
            <a:pPr lvl="1"/>
            <a:r>
              <a:rPr lang="en-GB" i="1" dirty="0"/>
              <a:t>Source : L'Alliance pour la protection des enfants dans l'action humanitaire, Normes minimales pour la protection des enfants dans l'action humanitaire, édition 2019, </a:t>
            </a:r>
            <a:r>
              <a:rPr lang="en-BE" i="1" dirty="0"/>
              <a:t>2019.</a:t>
            </a:r>
            <a:endParaRPr lang="en-GB" i="1" dirty="0"/>
          </a:p>
          <a:p>
            <a:r>
              <a:rPr lang="en-GB" i="1" dirty="0"/>
              <a:t>Lignes directrices pour la gestion des cas de protection de l'enfance </a:t>
            </a:r>
          </a:p>
          <a:p>
            <a:pPr lvl="1"/>
            <a:r>
              <a:rPr lang="en-GB" i="1" dirty="0"/>
              <a:t>Développé au niveau interagences (2014) pour compléter la norme convenue sur la gestion des cas de protection de l'enfance.</a:t>
            </a:r>
          </a:p>
          <a:p>
            <a:pPr lvl="1"/>
            <a:r>
              <a:rPr lang="en-GB" i="1" dirty="0"/>
              <a:t>Ces lignes directrices fournissent une compréhension commune et des conseils étape par étape sur la manière de gérer les cas. </a:t>
            </a:r>
          </a:p>
          <a:p>
            <a:pPr lvl="1"/>
            <a:r>
              <a:rPr lang="en-GB" i="1" dirty="0"/>
              <a:t>Les agences qui assurent la gestion des cas dans le cadre de l'action humanitaire sont priées de suivre ces directives. </a:t>
            </a:r>
          </a:p>
          <a:p>
            <a:pPr lvl="1"/>
            <a:r>
              <a:rPr lang="en-GB" i="1" dirty="0"/>
              <a:t>Source : L'Alliance pour la protection de l'enfance dans l'action humanitaire, Lignes directrices interagences pour la gestion des cas et la protection de l'enfance, édition 2014, 2014</a:t>
            </a:r>
            <a:r>
              <a:rPr lang="en-BE" i="1" dirty="0"/>
              <a:t>.</a:t>
            </a:r>
            <a:endParaRPr lang="en-GB" i="1" dirty="0"/>
          </a:p>
          <a:p>
            <a:r>
              <a:rPr lang="en-GB" i="1" dirty="0"/>
              <a:t>L'objectif de cette formation est de renforcer vos connaissances et vos compétences afin de fournir une gestion de cas conforme à ces directives et normes interagences.</a:t>
            </a:r>
          </a:p>
        </p:txBody>
      </p:sp>
      <p:sp>
        <p:nvSpPr>
          <p:cNvPr id="6" name="Slide Image Placeholder 5">
            <a:extLst>
              <a:ext uri="{FF2B5EF4-FFF2-40B4-BE49-F238E27FC236}">
                <a16:creationId xmlns:a16="http://schemas.microsoft.com/office/drawing/2014/main" id="{D6D27918-1AF7-9B1A-4C67-D8B305DA30EB}"/>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F09F54AE-6B06-F34B-8848-9071DFCDB4AB}"/>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a:t>
            </a:fld>
            <a:endParaRPr lang="en-US" sz="1200" dirty="0">
              <a:latin typeface="+mn-lt"/>
            </a:endParaRPr>
          </a:p>
        </p:txBody>
      </p:sp>
    </p:spTree>
    <p:extLst>
      <p:ext uri="{BB962C8B-B14F-4D97-AF65-F5344CB8AC3E}">
        <p14:creationId xmlns:p14="http://schemas.microsoft.com/office/powerpoint/2010/main" val="27150137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74662" y="460375"/>
            <a:ext cx="6143625" cy="9211334"/>
          </a:xfrm>
        </p:spPr>
        <p:txBody>
          <a:bodyPr/>
          <a:lstStyle/>
          <a:p>
            <a:pPr lvl="1"/>
            <a:r>
              <a:rPr lang="en-GB" i="1" dirty="0"/>
              <a:t>Quand les enfants de la communauté deviennent-ils adultes ? </a:t>
            </a:r>
          </a:p>
          <a:p>
            <a:pPr lvl="1"/>
            <a:r>
              <a:rPr lang="en-GB" i="1" dirty="0"/>
              <a:t>Dans quels scénarios les enfants se voient-ils confier les responsabilités des adultes ? </a:t>
            </a:r>
          </a:p>
          <a:p>
            <a:pPr lvl="1"/>
            <a:r>
              <a:rPr lang="en-GB" i="1" dirty="0"/>
              <a:t>Qui se voit confier quelles responsabilités ? Les filles et les garçons ont-ils des responsabilités différentes ? À des âges différents ?</a:t>
            </a:r>
          </a:p>
          <a:p>
            <a:pPr lvl="1"/>
            <a:r>
              <a:rPr lang="en-GB" i="1" dirty="0"/>
              <a:t>L'enfance se termine-t-elle à la puberté, au mariage, à l'indépendance financière, etc.</a:t>
            </a:r>
          </a:p>
          <a:p>
            <a:pPr lvl="1"/>
            <a:r>
              <a:rPr lang="en-GB" i="1" dirty="0"/>
              <a:t>La fin de l'enfance est-elle différente pour les filles et les garçons ?</a:t>
            </a:r>
          </a:p>
          <a:p>
            <a:pPr lvl="1"/>
            <a:r>
              <a:rPr lang="en-GB" i="1" dirty="0"/>
              <a:t>Quand les personnes de la communauté affectée ont-elles tendance à se marier et à commencer à travailler ? </a:t>
            </a:r>
          </a:p>
          <a:p>
            <a:pPr lvl="1"/>
            <a:r>
              <a:rPr lang="en-GB" i="1" dirty="0"/>
              <a:t>Les filles/femmes ont-elles un rôle différent ?</a:t>
            </a:r>
          </a:p>
          <a:p>
            <a:pPr lvl="1"/>
            <a:r>
              <a:rPr lang="en-GB" i="1" dirty="0"/>
              <a:t>Comment les enfants de la communauté sont-ils disciplinés ? </a:t>
            </a:r>
          </a:p>
          <a:p>
            <a:pPr lvl="2"/>
            <a:r>
              <a:rPr lang="en-GB" i="1" dirty="0"/>
              <a:t>Violent ou non-violent ? </a:t>
            </a:r>
          </a:p>
          <a:p>
            <a:pPr lvl="2"/>
            <a:r>
              <a:rPr lang="en-GB" i="1" dirty="0"/>
              <a:t>Verbale ou physique ? </a:t>
            </a:r>
          </a:p>
          <a:p>
            <a:pPr lvl="2"/>
            <a:r>
              <a:rPr lang="en-GB" i="1" dirty="0"/>
              <a:t>En public ou en privé ? </a:t>
            </a:r>
          </a:p>
          <a:p>
            <a:pPr lvl="2"/>
            <a:r>
              <a:rPr lang="en-GB" i="1" dirty="0"/>
              <a:t>Les filles et les garçons reçoivent-ils différents types de discipline ? Ou de la discipline pour des comportements, des règles, etc. différents ?</a:t>
            </a:r>
          </a:p>
          <a:p>
            <a:pPr marL="0" indent="0">
              <a:buNone/>
            </a:pPr>
            <a:endParaRPr lang="en-US" dirty="0"/>
          </a:p>
          <a:p>
            <a:pPr marL="0" indent="0">
              <a:buNone/>
            </a:pPr>
            <a:r>
              <a:rPr lang="en-US" b="1" dirty="0"/>
              <a:t>DISCUSSION PLÉNIÈRE (20 minutes)</a:t>
            </a:r>
          </a:p>
          <a:p>
            <a:r>
              <a:rPr lang="en-US" dirty="0"/>
              <a:t>Guidez les participants vers la </a:t>
            </a:r>
            <a:r>
              <a:rPr lang="en-US" b="1" dirty="0"/>
              <a:t>page 9 du manuel : Niveau de la société et de la communauté : Points de vue sur l'enfance</a:t>
            </a:r>
          </a:p>
          <a:p>
            <a:r>
              <a:rPr lang="en-US" i="1" dirty="0"/>
              <a:t>Prenez des notes sur les présentations car nous reviendrons sur ces points tout au long de la formation.</a:t>
            </a:r>
          </a:p>
          <a:p>
            <a:r>
              <a:rPr lang="en-US" dirty="0"/>
              <a:t>Donnez à chaque groupe 5 minutes pour faire sa présentation aux autres participants et répondre aux questions.</a:t>
            </a:r>
          </a:p>
          <a:p>
            <a:r>
              <a:rPr lang="en-GB" i="1" u="none" dirty="0"/>
              <a:t>En tant que praticien de la gestion de cas, certaines normes doivent être maintenues :</a:t>
            </a:r>
          </a:p>
          <a:p>
            <a:pPr lvl="1"/>
            <a:r>
              <a:rPr lang="en-GB" i="1" u="none" dirty="0"/>
              <a:t>Un enfant est une personne âgée de moins de 18 ans.</a:t>
            </a:r>
          </a:p>
          <a:p>
            <a:pPr lvl="1"/>
            <a:r>
              <a:rPr lang="en-GB" i="1" u="none" dirty="0"/>
              <a:t>Tous les enfants sont dignes de respect</a:t>
            </a:r>
          </a:p>
          <a:p>
            <a:pPr lvl="1"/>
            <a:r>
              <a:rPr lang="en-GB" i="1" u="none" dirty="0"/>
              <a:t>Les enfants doivent être protégés contre la violence, quels que soient leur âge, leur sexe, leur genre, leurs capacités, leur groupe ethnique, leur religion ou toute autre caractéristique.</a:t>
            </a:r>
          </a:p>
          <a:p>
            <a:pPr lvl="1"/>
            <a:r>
              <a:rPr lang="en-US" i="1" u="none" dirty="0"/>
              <a:t>Les traitements humiliants et dégradants, y compris les châtiments corporels, ne sont pas acceptables.</a:t>
            </a:r>
          </a:p>
        </p:txBody>
      </p:sp>
      <p:sp>
        <p:nvSpPr>
          <p:cNvPr id="4" name="Google Shape;725;p48:notes">
            <a:extLst>
              <a:ext uri="{FF2B5EF4-FFF2-40B4-BE49-F238E27FC236}">
                <a16:creationId xmlns:a16="http://schemas.microsoft.com/office/drawing/2014/main" id="{ADCFE2AA-51F3-4C77-8D68-F48F72C9FE32}"/>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30</a:t>
            </a:fld>
            <a:endParaRPr lang="en-US" sz="1200" dirty="0">
              <a:latin typeface="+mn-lt"/>
            </a:endParaRPr>
          </a:p>
        </p:txBody>
      </p:sp>
    </p:spTree>
    <p:extLst>
      <p:ext uri="{BB962C8B-B14F-4D97-AF65-F5344CB8AC3E}">
        <p14:creationId xmlns:p14="http://schemas.microsoft.com/office/powerpoint/2010/main" val="344964406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PRÉPARATION</a:t>
            </a:r>
          </a:p>
          <a:p>
            <a:pPr marL="182563" marR="0" lvl="0" indent="-182563" algn="l" defTabSz="914400" rtl="0" eaLnBrk="1" fontAlgn="auto" latinLnBrk="0" hangingPunct="1">
              <a:lnSpc>
                <a:spcPct val="100000"/>
              </a:lnSpc>
              <a:spcBef>
                <a:spcPts val="0"/>
              </a:spcBef>
              <a:spcAft>
                <a:spcPts val="0"/>
              </a:spcAft>
              <a:buClrTx/>
              <a:buSzTx/>
              <a:tabLst/>
              <a:defRPr/>
            </a:pPr>
            <a:r>
              <a:rPr lang="en-GB" dirty="0"/>
              <a:t>Pendant le jeu de rôle, vous aurez besoin des rôles des </a:t>
            </a:r>
            <a:r>
              <a:rPr lang="en-GB" b="1" dirty="0"/>
              <a:t>pages 10-11 du cahier d'exercices : Rôles de la marche rapide.</a:t>
            </a:r>
          </a:p>
          <a:p>
            <a:pPr marL="627063" marR="0" lvl="1" indent="-182563" algn="l" defTabSz="914400" rtl="0" eaLnBrk="1" fontAlgn="auto" latinLnBrk="0" hangingPunct="1">
              <a:lnSpc>
                <a:spcPct val="100000"/>
              </a:lnSpc>
              <a:spcBef>
                <a:spcPts val="0"/>
              </a:spcBef>
              <a:spcAft>
                <a:spcPts val="0"/>
              </a:spcAft>
              <a:buClrTx/>
              <a:buSzTx/>
              <a:tabLst/>
              <a:defRPr/>
            </a:pPr>
            <a:r>
              <a:rPr lang="en-GB" dirty="0"/>
              <a:t>Vous pouvez donner aux participants des cartes de jeu de rôle imprimées - dans ce cas, imprimez les cartes de jeu de rôle à l'avance.</a:t>
            </a:r>
          </a:p>
          <a:p>
            <a:pPr marL="627063" marR="0" lvl="1" indent="-182563" algn="l" defTabSz="914400" rtl="0" eaLnBrk="1" fontAlgn="auto" latinLnBrk="0" hangingPunct="1">
              <a:lnSpc>
                <a:spcPct val="100000"/>
              </a:lnSpc>
              <a:spcBef>
                <a:spcPts val="0"/>
              </a:spcBef>
              <a:spcAft>
                <a:spcPts val="0"/>
              </a:spcAft>
              <a:buClrTx/>
              <a:buSzTx/>
              <a:tabLst/>
              <a:defRPr/>
            </a:pPr>
            <a:r>
              <a:rPr lang="en-GB" dirty="0"/>
              <a:t>Vous pouvez également attribuer aux participants un rôle, auquel ils pourront se référer dans leur cahier de travail.</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______________________________________________________________________________</a:t>
            </a:r>
            <a:endParaRPr lang="en-GB" b="0" dirty="0"/>
          </a:p>
          <a:p>
            <a:pPr marL="0" indent="0">
              <a:buNone/>
            </a:pPr>
            <a:endParaRPr lang="en-GB" dirty="0"/>
          </a:p>
          <a:p>
            <a:pPr marL="0" indent="0">
              <a:buNone/>
            </a:pPr>
            <a:r>
              <a:rPr lang="en-GB" b="1" dirty="0"/>
              <a:t>INTRODUCTION</a:t>
            </a:r>
          </a:p>
          <a:p>
            <a:r>
              <a:rPr lang="en-GB" i="1" dirty="0"/>
              <a:t>Dans un groupe, tel qu'une famille ou une communauté locale, les relations sont souvent caractérisées par des personnes ayant du pouvoir et des personnes sans pouvoir. </a:t>
            </a:r>
          </a:p>
          <a:p>
            <a:r>
              <a:rPr lang="en-GB" i="1" dirty="0"/>
              <a:t>Ceux qui ont le pouvoir ont un privilège dans la société. </a:t>
            </a:r>
          </a:p>
          <a:p>
            <a:r>
              <a:rPr lang="en-GB" i="1" dirty="0"/>
              <a:t>Ceux qui ont moins de pouvoir ou qui n'en ont pas (par exemple, les enfants) sont moins capables de se protéger, de se soutenir et de se défendre et sont plus exposés. </a:t>
            </a:r>
          </a:p>
          <a:p>
            <a:pPr marL="0" indent="0">
              <a:buNone/>
            </a:pPr>
            <a:endParaRPr lang="en-GB" dirty="0"/>
          </a:p>
          <a:p>
            <a:pPr marL="0" indent="0">
              <a:buNone/>
            </a:pPr>
            <a:r>
              <a:rPr lang="en-GB" b="1" dirty="0"/>
              <a:t>ACTIVITÉ PLÉNIÈRE (20 minutes)</a:t>
            </a:r>
            <a:endParaRPr lang="en-GB" dirty="0"/>
          </a:p>
          <a:p>
            <a:r>
              <a:rPr lang="en-GB" dirty="0"/>
              <a:t>Demandez aux participants de se tenir côte à côte le long d'un mur ou de se déplacer dans un espace ouvert. </a:t>
            </a:r>
          </a:p>
          <a:p>
            <a:r>
              <a:rPr lang="en-GB" dirty="0"/>
              <a:t>Attribuer un rôle à chaque participant</a:t>
            </a:r>
          </a:p>
          <a:p>
            <a:r>
              <a:rPr lang="en-GB" i="1" dirty="0"/>
              <a:t>Réfléchissez à votre rôle</a:t>
            </a:r>
          </a:p>
          <a:p>
            <a:pPr lvl="1"/>
            <a:r>
              <a:rPr lang="en-GB" i="1" dirty="0"/>
              <a:t>Ne dites à personne d'autre votre rôle </a:t>
            </a:r>
          </a:p>
          <a:p>
            <a:pPr lvl="1"/>
            <a:r>
              <a:rPr lang="en-GB" i="1" dirty="0"/>
              <a:t>Prenez quelques minutes pour vous imaginer dans ce rôle.</a:t>
            </a:r>
          </a:p>
          <a:p>
            <a:pPr lvl="1"/>
            <a:r>
              <a:rPr lang="en-GB" i="1" dirty="0"/>
              <a:t>Imaginez ce qu'est la vie de cette personne. </a:t>
            </a:r>
          </a:p>
          <a:p>
            <a:pPr lvl="1"/>
            <a:r>
              <a:rPr lang="en-GB" i="1" dirty="0"/>
              <a:t>Nous n'avons volontairement pas donné plus d'informations sur la personne, car nous voulons que vous imaginiez la situation dans laquelle elle se trouve. </a:t>
            </a:r>
          </a:p>
          <a:p>
            <a:pPr lvl="1"/>
            <a:r>
              <a:rPr lang="en-GB" i="1" dirty="0"/>
              <a:t>Si vous n'avez pas la réponse à une question, veuillez deviner sur la base des informations dont vous disposez.</a:t>
            </a:r>
          </a:p>
          <a:p>
            <a:endParaRPr lang="en-GB" i="1" dirty="0"/>
          </a:p>
          <a:p>
            <a:pPr marL="0" indent="0">
              <a:buNone/>
            </a:pPr>
            <a:r>
              <a:rPr lang="en-GB" b="1" dirty="0"/>
              <a:t>SUITE </a:t>
            </a:r>
            <a:r>
              <a:rPr lang="en-GB" b="1" dirty="0">
                <a:sym typeface="Wingdings" panose="05000000000000000000" pitchFamily="2" charset="2"/>
              </a:rPr>
              <a:t></a:t>
            </a:r>
            <a:endParaRPr lang="en-GB" b="1" dirty="0"/>
          </a:p>
        </p:txBody>
      </p:sp>
      <p:sp>
        <p:nvSpPr>
          <p:cNvPr id="6" name="Slide Image Placeholder 5">
            <a:extLst>
              <a:ext uri="{FF2B5EF4-FFF2-40B4-BE49-F238E27FC236}">
                <a16:creationId xmlns:a16="http://schemas.microsoft.com/office/drawing/2014/main" id="{2EF103BB-A558-341D-74E2-D3A831F0F077}"/>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4AE6C085-7711-5CB6-1191-2D0BACE3833E}"/>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31</a:t>
            </a:fld>
            <a:endParaRPr lang="en-US" sz="1200" dirty="0">
              <a:latin typeface="+mn-lt"/>
            </a:endParaRPr>
          </a:p>
        </p:txBody>
      </p:sp>
    </p:spTree>
    <p:extLst>
      <p:ext uri="{BB962C8B-B14F-4D97-AF65-F5344CB8AC3E}">
        <p14:creationId xmlns:p14="http://schemas.microsoft.com/office/powerpoint/2010/main" val="29293659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74662" y="460375"/>
            <a:ext cx="6143625" cy="9211334"/>
          </a:xfrm>
        </p:spPr>
        <p:txBody>
          <a:bodyPr/>
          <a:lstStyle/>
          <a:p>
            <a:r>
              <a:rPr lang="en-GB" i="1" dirty="0"/>
              <a:t>Répondez aux déclarations que nous allons lire</a:t>
            </a:r>
            <a:endParaRPr lang="en-GB" dirty="0"/>
          </a:p>
          <a:p>
            <a:pPr lvl="1"/>
            <a:r>
              <a:rPr lang="en-GB" i="1" dirty="0"/>
              <a:t>Si vous êtes d'accord et pouvez répondre oui dans votre personnage, faites un pas en avant.</a:t>
            </a:r>
          </a:p>
          <a:p>
            <a:pPr lvl="2"/>
            <a:r>
              <a:rPr lang="en-GB" i="1" dirty="0"/>
              <a:t>Un grand pas signifie que vous pouvez dire oui facilement</a:t>
            </a:r>
          </a:p>
          <a:p>
            <a:pPr lvl="2"/>
            <a:r>
              <a:rPr lang="en-GB" i="1" dirty="0"/>
              <a:t>Un petit pas signifie que c'est un peu vrai pour vous. </a:t>
            </a:r>
          </a:p>
          <a:p>
            <a:pPr lvl="1"/>
            <a:r>
              <a:rPr lang="en-GB" i="1" dirty="0"/>
              <a:t>Si votre réponse est négative ou ne correspond pas à votre personnage, n'avancez pas et restez sur place.</a:t>
            </a:r>
          </a:p>
          <a:p>
            <a:r>
              <a:rPr lang="en-US" dirty="0"/>
              <a:t>Lisez les déclarations suivantes, l'une après l'autre</a:t>
            </a:r>
          </a:p>
          <a:p>
            <a:r>
              <a:rPr lang="en-US" dirty="0"/>
              <a:t>Laisser le temps aux participants de réfléchir à la question et d'aller de l'avant. </a:t>
            </a:r>
          </a:p>
          <a:p>
            <a:r>
              <a:rPr lang="en-US" b="1" dirty="0"/>
              <a:t>Déclarations</a:t>
            </a:r>
            <a:endParaRPr lang="en-BE" b="1" dirty="0"/>
          </a:p>
          <a:p>
            <a:pPr lvl="1"/>
            <a:r>
              <a:rPr lang="en-US" i="1" dirty="0"/>
              <a:t>Vous allez / avez été à l'école </a:t>
            </a:r>
            <a:endParaRPr lang="en-BE" i="1" dirty="0"/>
          </a:p>
          <a:p>
            <a:pPr lvl="1"/>
            <a:r>
              <a:rPr lang="en-US" i="1" dirty="0"/>
              <a:t>Vous vous sentez en sécurité </a:t>
            </a:r>
            <a:endParaRPr lang="en-BE" i="1" dirty="0"/>
          </a:p>
          <a:p>
            <a:pPr lvl="1"/>
            <a:r>
              <a:rPr lang="en-US" i="1" dirty="0"/>
              <a:t>Vous disposez de nombreuses informations sur les droits de l'enfant et sur la manière de vous protéger. </a:t>
            </a:r>
            <a:endParaRPr lang="en-BE" i="1" dirty="0"/>
          </a:p>
          <a:p>
            <a:pPr lvl="1"/>
            <a:r>
              <a:rPr lang="en-US" i="1" dirty="0"/>
              <a:t>Vous ne faites l'objet d'aucune discrimination </a:t>
            </a:r>
            <a:endParaRPr lang="en-BE" i="1" dirty="0"/>
          </a:p>
          <a:p>
            <a:pPr lvl="1"/>
            <a:r>
              <a:rPr lang="en-US" i="1" dirty="0"/>
              <a:t>Votre famille est avec vous </a:t>
            </a:r>
            <a:endParaRPr lang="en-BE" i="1" dirty="0"/>
          </a:p>
          <a:p>
            <a:pPr lvl="1"/>
            <a:r>
              <a:rPr lang="en-US" i="1" dirty="0"/>
              <a:t>Vous n'avez pas à vous soucier de l'argent et de la nourriture. </a:t>
            </a:r>
            <a:endParaRPr lang="en-BE" i="1" dirty="0"/>
          </a:p>
          <a:p>
            <a:pPr lvl="1"/>
            <a:r>
              <a:rPr lang="en-US" i="1" dirty="0"/>
              <a:t>Vous êtes en bonne santé et heureux </a:t>
            </a:r>
            <a:endParaRPr lang="en-BE" i="1" dirty="0"/>
          </a:p>
          <a:p>
            <a:pPr lvl="1"/>
            <a:r>
              <a:rPr lang="en-US" i="1" dirty="0"/>
              <a:t>Vous pouvez accéder à des installations médicales lorsque vous êtes malade </a:t>
            </a:r>
            <a:endParaRPr lang="en-BE" i="1" dirty="0"/>
          </a:p>
          <a:p>
            <a:pPr lvl="1"/>
            <a:r>
              <a:rPr lang="en-US" i="1" dirty="0"/>
              <a:t>Votre famille est influente dans la communauté/les gens la respectent. </a:t>
            </a:r>
            <a:endParaRPr lang="en-BE" i="1" dirty="0"/>
          </a:p>
          <a:p>
            <a:pPr lvl="1"/>
            <a:r>
              <a:rPr lang="en-US" i="1" dirty="0"/>
              <a:t>Vous disposez d'un temps de loisirs suffisant (jeux pour les enfants) </a:t>
            </a:r>
            <a:endParaRPr lang="en-BE" i="1" dirty="0"/>
          </a:p>
          <a:p>
            <a:pPr lvl="1"/>
            <a:r>
              <a:rPr lang="en-US" i="1" dirty="0"/>
              <a:t>Vous pouvez facilement avoir quelqu'un pour vous aider lorsque vous êtes en difficulté. </a:t>
            </a:r>
            <a:endParaRPr lang="en-BE" i="1" dirty="0"/>
          </a:p>
          <a:p>
            <a:pPr lvl="1"/>
            <a:r>
              <a:rPr lang="en-US" i="1" dirty="0"/>
              <a:t>Vous n'êtes pas </a:t>
            </a:r>
            <a:r>
              <a:rPr lang="en-US" i="1" dirty="0" err="1"/>
              <a:t>en</a:t>
            </a:r>
            <a:r>
              <a:rPr lang="en-US" i="1" dirty="0"/>
              <a:t> situation de handicap</a:t>
            </a:r>
            <a:endParaRPr lang="en-BE" i="1" dirty="0"/>
          </a:p>
          <a:p>
            <a:pPr lvl="1"/>
            <a:r>
              <a:rPr lang="en-US" i="1" dirty="0"/>
              <a:t>Les gens écouteront vos opinions</a:t>
            </a:r>
            <a:endParaRPr lang="en-GB" i="1" dirty="0"/>
          </a:p>
          <a:p>
            <a:r>
              <a:rPr lang="en-US" i="1" dirty="0"/>
              <a:t>Je vais maintenant lire quelques déclarations supplémentaires. Si vous pouvez répondre oui, vous ferez un pas en arrière plutôt qu'en avant. </a:t>
            </a:r>
            <a:endParaRPr lang="en-BE" i="1" dirty="0"/>
          </a:p>
          <a:p>
            <a:pPr lvl="1"/>
            <a:r>
              <a:rPr lang="en-US" i="1" dirty="0"/>
              <a:t>Vous ne savez pas si vous aurez de quoi manger ce soir.</a:t>
            </a:r>
            <a:endParaRPr lang="en-BE" i="1" dirty="0"/>
          </a:p>
          <a:p>
            <a:pPr lvl="1"/>
            <a:r>
              <a:rPr lang="en-US" i="1" dirty="0"/>
              <a:t>Vous vivez dans un environnement où les gens sont très différents de vous.</a:t>
            </a:r>
            <a:endParaRPr lang="en-BE" i="1" dirty="0"/>
          </a:p>
          <a:p>
            <a:pPr lvl="1"/>
            <a:r>
              <a:rPr lang="en-US" i="1" dirty="0"/>
              <a:t>Vous avez beaucoup de stress qui a un impact sur votre vie quotidienne. </a:t>
            </a:r>
            <a:endParaRPr lang="en-BE" i="1" dirty="0"/>
          </a:p>
          <a:p>
            <a:pPr lvl="1"/>
            <a:r>
              <a:rPr lang="en-US" i="1" dirty="0"/>
              <a:t>Vous avez des problèmes de santé physique ou des préoccupations.</a:t>
            </a:r>
            <a:endParaRPr lang="en-BE" i="1" dirty="0"/>
          </a:p>
          <a:p>
            <a:pPr lvl="1"/>
            <a:r>
              <a:rPr lang="en-US" i="1" dirty="0"/>
              <a:t>Vous avez des problèmes ou des préoccupations en matière de santé mentale. </a:t>
            </a:r>
          </a:p>
          <a:p>
            <a:pPr marL="0" indent="0">
              <a:buNone/>
            </a:pPr>
            <a:endParaRPr lang="en-US" b="1" dirty="0"/>
          </a:p>
          <a:p>
            <a:pPr marL="0" indent="0">
              <a:buNone/>
            </a:pPr>
            <a:r>
              <a:rPr lang="en-US" b="1" dirty="0"/>
              <a:t>DISCUSSION PLÉNIÈRE</a:t>
            </a:r>
            <a:endParaRPr lang="en-GB" b="1" dirty="0"/>
          </a:p>
          <a:p>
            <a:r>
              <a:rPr lang="en-GB" dirty="0"/>
              <a:t>Demandez aux participants de révéler leur </a:t>
            </a:r>
            <a:r>
              <a:rPr lang="en-US" dirty="0"/>
              <a:t>identité, un par un, en lisant à haute voix leur carte de rôle. </a:t>
            </a:r>
          </a:p>
          <a:p>
            <a:pPr lvl="0"/>
            <a:r>
              <a:rPr lang="en-US" i="1" dirty="0"/>
              <a:t>Participants coincés à l'arrière, qu'est-ce qui vous a rendu vulnérable ?</a:t>
            </a:r>
          </a:p>
          <a:p>
            <a:pPr lvl="0"/>
            <a:r>
              <a:rPr lang="en-US" i="1" dirty="0"/>
              <a:t>Les participants au front, qu'est-ce qui vous a donné du pouvoir ? </a:t>
            </a:r>
          </a:p>
          <a:p>
            <a:r>
              <a:rPr lang="en-US" i="1" dirty="0"/>
              <a:t>La marche du pouvoir nous montre que certains facteurs tels que l'âge, le handicap et le statut donnent du pouvoir à certains membres de la communauté, et (dont l'absence) fait courir aux autres membres de la communauté (en particulier aux enfants) des risques de violence, de perte, d'insécurité et de souffrance.</a:t>
            </a:r>
            <a:endParaRPr lang="en-BE" i="1" dirty="0"/>
          </a:p>
          <a:p>
            <a:endParaRPr lang="en-CA" dirty="0"/>
          </a:p>
        </p:txBody>
      </p:sp>
      <p:sp>
        <p:nvSpPr>
          <p:cNvPr id="4" name="Google Shape;725;p48:notes">
            <a:extLst>
              <a:ext uri="{FF2B5EF4-FFF2-40B4-BE49-F238E27FC236}">
                <a16:creationId xmlns:a16="http://schemas.microsoft.com/office/drawing/2014/main" id="{C3ECEA37-B464-D711-5DB0-658AFBB8D7A1}"/>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32</a:t>
            </a:fld>
            <a:endParaRPr lang="en-US" sz="1200" dirty="0">
              <a:latin typeface="+mn-lt"/>
            </a:endParaRPr>
          </a:p>
        </p:txBody>
      </p:sp>
    </p:spTree>
    <p:extLst>
      <p:ext uri="{BB962C8B-B14F-4D97-AF65-F5344CB8AC3E}">
        <p14:creationId xmlns:p14="http://schemas.microsoft.com/office/powerpoint/2010/main" val="170779464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S'ADAPTER AU CONTEXTE</a:t>
            </a:r>
          </a:p>
          <a:p>
            <a:r>
              <a:rPr lang="en-GB" dirty="0"/>
              <a:t>Adaptez les caractéristiques présentées sur la roue du pouvoir à votre contexte. </a:t>
            </a:r>
            <a:endParaRPr lang="en-GB" b="1" dirty="0"/>
          </a:p>
          <a:p>
            <a:pPr marL="0" indent="0">
              <a:buNone/>
            </a:pPr>
            <a:r>
              <a:rPr lang="en-US" dirty="0"/>
              <a:t>______________________________________________________________________________</a:t>
            </a:r>
          </a:p>
          <a:p>
            <a:pPr marL="0" indent="0">
              <a:buNone/>
            </a:pPr>
            <a:endParaRPr lang="en-GB" b="1" i="0" dirty="0"/>
          </a:p>
          <a:p>
            <a:pPr marL="0" indent="0">
              <a:buNone/>
            </a:pPr>
            <a:endParaRPr lang="en-GB" b="1" i="0" dirty="0"/>
          </a:p>
          <a:p>
            <a:pPr marL="0" indent="0">
              <a:buNone/>
            </a:pPr>
            <a:r>
              <a:rPr lang="en-GB" b="1" i="0" dirty="0"/>
              <a:t>INTRODUCTION</a:t>
            </a:r>
          </a:p>
          <a:p>
            <a:r>
              <a:rPr lang="en-GB" i="1" dirty="0"/>
              <a:t>Tout le monde, y compris les enfants, possède certaines caractéristiques et expériences qui lui confèrent des privilèges ou des avantages ou qui l'oppriment ou le désavantagent.</a:t>
            </a:r>
          </a:p>
          <a:p>
            <a:pPr lvl="1"/>
            <a:r>
              <a:rPr lang="en-GB" i="1" dirty="0"/>
              <a:t>Le privilège est un avantage ou une autorité qui peut conduire à plus de pouvoir.</a:t>
            </a:r>
          </a:p>
          <a:p>
            <a:pPr lvl="1"/>
            <a:r>
              <a:rPr lang="en-GB" i="1" dirty="0"/>
              <a:t>On parle d'oppression ou de désavantage lorsque le pouvoir est exercé sur vous par d'autres personnes ou par des conditions qui réduisent les chances de succès, de survie, etc. de la personne concernée.</a:t>
            </a:r>
          </a:p>
          <a:p>
            <a:r>
              <a:rPr lang="en-GB" i="0" dirty="0"/>
              <a:t>Présenter la diapositive</a:t>
            </a:r>
          </a:p>
          <a:p>
            <a:pPr lvl="1"/>
            <a:r>
              <a:rPr lang="en-GB" i="1" dirty="0"/>
              <a:t>Les caractéristiques du dessus confèrent un privilège ou un avantage dans de nombreux contextes.</a:t>
            </a:r>
          </a:p>
          <a:p>
            <a:pPr lvl="1"/>
            <a:r>
              <a:rPr lang="en-GB" i="1" dirty="0"/>
              <a:t>De l'autre côté de la ligne, les caractéristiques vers le bas créent souvent une oppression ou un désavantage.</a:t>
            </a:r>
          </a:p>
          <a:p>
            <a:pPr lvl="0"/>
            <a:r>
              <a:rPr lang="en-US" i="1" dirty="0"/>
              <a:t>Quelqu'un </a:t>
            </a:r>
            <a:r>
              <a:rPr lang="en-GB" i="1" dirty="0"/>
              <a:t>a-t-il des </a:t>
            </a:r>
            <a:r>
              <a:rPr lang="en-US" i="1" dirty="0"/>
              <a:t>questions ?</a:t>
            </a:r>
          </a:p>
          <a:p>
            <a:pPr lvl="0"/>
            <a:r>
              <a:rPr lang="en-US" i="1" dirty="0"/>
              <a:t>Les gens sont-ils d'accord ou non ?</a:t>
            </a:r>
          </a:p>
          <a:p>
            <a:pPr marL="0" indent="0">
              <a:buNone/>
            </a:pPr>
            <a:endParaRPr lang="en-US" dirty="0"/>
          </a:p>
          <a:p>
            <a:pPr marL="0" indent="0">
              <a:buNone/>
            </a:pPr>
            <a:r>
              <a:rPr lang="en-US" b="1" dirty="0"/>
              <a:t>TRAVAIL INDIVIDUEL (15 minutes)</a:t>
            </a:r>
          </a:p>
          <a:p>
            <a:pPr marL="182563" marR="0" lvl="0" indent="-1825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Comme la marche du pouvoir que nous avons faite précédemment, cet exercice examine comment des personnes ayant des caractéristiques différentes vivent le pouvoir ou le manque de pouvoir.</a:t>
            </a:r>
            <a:endParaRPr lang="en-US" dirty="0"/>
          </a:p>
          <a:p>
            <a:r>
              <a:rPr lang="en-US" dirty="0"/>
              <a:t>Guidez les participants vers la </a:t>
            </a:r>
            <a:r>
              <a:rPr lang="en-US" b="1" dirty="0"/>
              <a:t>page 12 du manuel : La roue du pouvoir.</a:t>
            </a:r>
          </a:p>
          <a:p>
            <a:pPr lvl="1"/>
            <a:r>
              <a:rPr lang="en-US" i="1" dirty="0"/>
              <a:t>Prenez 5 minutes pour revoir la roue du pouvoir</a:t>
            </a:r>
          </a:p>
          <a:p>
            <a:pPr lvl="1"/>
            <a:r>
              <a:rPr lang="en-US" i="1" dirty="0"/>
              <a:t>Réfléchir individuellement</a:t>
            </a:r>
          </a:p>
          <a:p>
            <a:pPr lvl="1"/>
            <a:r>
              <a:rPr lang="en-US" i="1" dirty="0"/>
              <a:t>Tracez un cercle autour de certaines de vos caractéristiques qui vous procurent des privilèges/avantages ou qui vous oppriment/désavantagent.</a:t>
            </a:r>
          </a:p>
          <a:p>
            <a:r>
              <a:rPr lang="en-US" i="1" dirty="0"/>
              <a:t>Notre expérience du pouvoir et des privilèges (ou leur absence) affecte nos opinions et nos décisions en tant qu'assistant social. </a:t>
            </a:r>
          </a:p>
          <a:p>
            <a:r>
              <a:rPr lang="en-US" i="1" dirty="0"/>
              <a:t>Il est important de prendre conscience de vos propres expériences lorsque vous travaillez avec des enfants.</a:t>
            </a:r>
            <a:endParaRPr lang="en-BE" i="1" dirty="0"/>
          </a:p>
          <a:p>
            <a:pPr marL="0" indent="0">
              <a:buNone/>
            </a:pPr>
            <a:endParaRPr lang="en-US" dirty="0"/>
          </a:p>
          <a:p>
            <a:pPr marL="0" indent="0">
              <a:buNone/>
            </a:pPr>
            <a:r>
              <a:rPr lang="en-US" b="1" dirty="0"/>
              <a:t>SUITE </a:t>
            </a:r>
            <a:r>
              <a:rPr lang="en-US" b="1" dirty="0">
                <a:sym typeface="Wingdings" panose="05000000000000000000" pitchFamily="2" charset="2"/>
              </a:rPr>
              <a:t></a:t>
            </a:r>
            <a:endParaRPr lang="en-US" b="1" dirty="0"/>
          </a:p>
        </p:txBody>
      </p:sp>
      <p:sp>
        <p:nvSpPr>
          <p:cNvPr id="6" name="Slide Image Placeholder 5">
            <a:extLst>
              <a:ext uri="{FF2B5EF4-FFF2-40B4-BE49-F238E27FC236}">
                <a16:creationId xmlns:a16="http://schemas.microsoft.com/office/drawing/2014/main" id="{C86454D7-9859-CAA2-4E08-192139F9024D}"/>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C683CA4D-D684-C37B-C199-CA640BCF1281}"/>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33</a:t>
            </a:fld>
            <a:endParaRPr lang="en-US" sz="1200" dirty="0">
              <a:latin typeface="+mn-lt"/>
            </a:endParaRPr>
          </a:p>
        </p:txBody>
      </p:sp>
    </p:spTree>
    <p:extLst>
      <p:ext uri="{BB962C8B-B14F-4D97-AF65-F5344CB8AC3E}">
        <p14:creationId xmlns:p14="http://schemas.microsoft.com/office/powerpoint/2010/main" val="38327531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74662" y="460375"/>
            <a:ext cx="6143625" cy="9211334"/>
          </a:xfrm>
        </p:spPr>
        <p:txBody>
          <a:bodyPr/>
          <a:lstStyle/>
          <a:p>
            <a:pPr marL="0" indent="0">
              <a:buNone/>
            </a:pPr>
            <a:r>
              <a:rPr lang="en-US" b="1" dirty="0"/>
              <a:t>DISCUSSION DE GROUPE (5 minutes)</a:t>
            </a:r>
          </a:p>
          <a:p>
            <a:r>
              <a:rPr lang="en-US" i="1" dirty="0"/>
              <a:t>Repensez à la marche du pouvoir et pensez aux enfants qui sont soutenus par la gestion des cas dans la communauté affectée.</a:t>
            </a:r>
          </a:p>
          <a:p>
            <a:r>
              <a:rPr lang="en-US" i="1" dirty="0"/>
              <a:t>Quelles caractéristiques avez-vous observées qui causent l'oppression/le désavantage ou qui donnent des privilèges aux enfants ?</a:t>
            </a:r>
          </a:p>
          <a:p>
            <a:pPr lvl="1"/>
            <a:r>
              <a:rPr lang="en-US" dirty="0"/>
              <a:t>Exemples de réponses :</a:t>
            </a:r>
          </a:p>
          <a:p>
            <a:pPr lvl="2"/>
            <a:r>
              <a:rPr lang="en-US" dirty="0"/>
              <a:t>Un enfant qui fait partie de la majorité ethnique ou religieuse</a:t>
            </a:r>
          </a:p>
          <a:p>
            <a:pPr lvl="2"/>
            <a:r>
              <a:rPr lang="en-US" dirty="0"/>
              <a:t>Un enfant qui est valide ou qui ne souffre pas de troubles de l'apprentissage, etc.) </a:t>
            </a:r>
            <a:endParaRPr lang="en-BE" dirty="0"/>
          </a:p>
          <a:p>
            <a:pPr lvl="1"/>
            <a:r>
              <a:rPr lang="en-US" dirty="0"/>
              <a:t>Lorsque quelqu'un répond, invitez-le à réagir : </a:t>
            </a:r>
            <a:r>
              <a:rPr lang="en-US" i="1" dirty="0"/>
              <a:t>En quoi cette caractéristique a-t-elle un impact sur la vie de l'enfant dans ce contexte ? </a:t>
            </a:r>
          </a:p>
          <a:p>
            <a:pPr lvl="0"/>
            <a:r>
              <a:rPr lang="en-US" i="1" dirty="0"/>
              <a:t>Examiner comment les enfants vivent le pouvoir et les privilèges en fonction de leurs différentes caractéristiques. </a:t>
            </a:r>
          </a:p>
          <a:p>
            <a:pPr lvl="1"/>
            <a:r>
              <a:rPr lang="en-US" i="1" dirty="0"/>
              <a:t>Les caractéristiques telles que le sexe, la religion, l'origine ethnique, le fait d'être valide </a:t>
            </a:r>
            <a:r>
              <a:rPr lang="en-US" i="1" dirty="0" err="1"/>
              <a:t>ou</a:t>
            </a:r>
            <a:r>
              <a:rPr lang="en-US" i="1" dirty="0"/>
              <a:t> </a:t>
            </a:r>
            <a:r>
              <a:rPr lang="en-US" i="1" dirty="0" err="1"/>
              <a:t>en</a:t>
            </a:r>
            <a:r>
              <a:rPr lang="en-US" i="1" dirty="0"/>
              <a:t> situation de handicap, etc. ont également un impact sur le pouvoir et les privilèges des enfants. </a:t>
            </a:r>
          </a:p>
          <a:p>
            <a:pPr lvl="1"/>
            <a:r>
              <a:rPr lang="en-US" i="1" dirty="0"/>
              <a:t>C'est ce que nous appelons l'intersectionnalité : de multiples caractéristiques qui se croisent peuvent accroître la vulnérabilité ou donner plus de pouvoir ou d'autorité. </a:t>
            </a:r>
          </a:p>
          <a:p>
            <a:pPr lvl="1"/>
            <a:r>
              <a:rPr lang="en-US" i="1" dirty="0"/>
              <a:t>Souvent, les personnes ayant du pouvoir n'ont pas conscience de leurs privilèges. </a:t>
            </a:r>
          </a:p>
          <a:p>
            <a:pPr lvl="1"/>
            <a:r>
              <a:rPr lang="en-US" i="1" dirty="0"/>
              <a:t>Les personnes opprimées ont tendance à être très conscientes de leur manque de privilèges. </a:t>
            </a:r>
            <a:endParaRPr lang="en-GB" i="1" dirty="0"/>
          </a:p>
          <a:p>
            <a:r>
              <a:rPr lang="en-US" i="1" dirty="0"/>
              <a:t>Nous avons discuté d'un grand nombre de caractéristiques différentes, mais nous allons maintenant nous concentrer sur l'âge et le stade de développement, qui se manifestent dans l'évolution des capacités de l'enfant.</a:t>
            </a:r>
            <a:endParaRPr lang="en-BE" i="1" dirty="0"/>
          </a:p>
          <a:p>
            <a:endParaRPr lang="en-CA" dirty="0"/>
          </a:p>
        </p:txBody>
      </p:sp>
      <p:sp>
        <p:nvSpPr>
          <p:cNvPr id="6" name="Google Shape;725;p48:notes">
            <a:extLst>
              <a:ext uri="{FF2B5EF4-FFF2-40B4-BE49-F238E27FC236}">
                <a16:creationId xmlns:a16="http://schemas.microsoft.com/office/drawing/2014/main" id="{45343F7E-204B-4144-5467-D3648F650D65}"/>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34</a:t>
            </a:fld>
            <a:endParaRPr lang="en-US" sz="1200" dirty="0">
              <a:latin typeface="+mn-lt"/>
            </a:endParaRPr>
          </a:p>
        </p:txBody>
      </p:sp>
    </p:spTree>
    <p:extLst>
      <p:ext uri="{BB962C8B-B14F-4D97-AF65-F5344CB8AC3E}">
        <p14:creationId xmlns:p14="http://schemas.microsoft.com/office/powerpoint/2010/main" val="28532583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US" b="1" dirty="0"/>
              <a:t>EXPLICATION</a:t>
            </a:r>
          </a:p>
          <a:p>
            <a:r>
              <a:rPr lang="en-US" dirty="0"/>
              <a:t>Présenter la diapositive</a:t>
            </a:r>
          </a:p>
          <a:p>
            <a:r>
              <a:rPr lang="en-US" i="1" dirty="0"/>
              <a:t>Quelqu'un a-t-il des questions ou des commentaires ?</a:t>
            </a:r>
          </a:p>
          <a:p>
            <a:r>
              <a:rPr lang="en-US" i="1" dirty="0"/>
              <a:t>Dans la prochaine session, nous examinerons comment les </a:t>
            </a:r>
            <a:r>
              <a:rPr lang="en-US" i="1" dirty="0" err="1"/>
              <a:t>gestionnaires</a:t>
            </a:r>
            <a:r>
              <a:rPr lang="en-US" i="1" dirty="0"/>
              <a:t> de </a:t>
            </a:r>
            <a:r>
              <a:rPr lang="en-US" i="1" dirty="0" err="1"/>
              <a:t>cas</a:t>
            </a:r>
            <a:r>
              <a:rPr lang="en-US" i="1" dirty="0"/>
              <a:t> doivent utiliser les concepts de base du développement de l'enfant pour obtenir des résultats en matière de protection de l'enfance dans la gestion des dossiers, en s'adaptant à l'âge et au stade de développement de l'enfant.</a:t>
            </a:r>
            <a:endParaRPr lang="en-BE" i="1" dirty="0"/>
          </a:p>
        </p:txBody>
      </p:sp>
      <p:sp>
        <p:nvSpPr>
          <p:cNvPr id="6" name="Slide Image Placeholder 5">
            <a:extLst>
              <a:ext uri="{FF2B5EF4-FFF2-40B4-BE49-F238E27FC236}">
                <a16:creationId xmlns:a16="http://schemas.microsoft.com/office/drawing/2014/main" id="{1B34C1B9-9285-F831-803C-77CC7F860F07}"/>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BD21F32A-22D0-4F34-1C0F-A359904D653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35</a:t>
            </a:fld>
            <a:endParaRPr lang="en-US" sz="1200" dirty="0">
              <a:latin typeface="+mn-lt"/>
            </a:endParaRPr>
          </a:p>
        </p:txBody>
      </p:sp>
    </p:spTree>
    <p:extLst>
      <p:ext uri="{BB962C8B-B14F-4D97-AF65-F5344CB8AC3E}">
        <p14:creationId xmlns:p14="http://schemas.microsoft.com/office/powerpoint/2010/main" val="9782966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79425" y="4229101"/>
            <a:ext cx="6140450" cy="5442609"/>
          </a:xfrm>
          <a:prstGeom prst="rect">
            <a:avLst/>
          </a:prstGeom>
        </p:spPr>
        <p:txBody>
          <a:bodyPr/>
          <a:lstStyle/>
          <a:p>
            <a:pPr marL="0" indent="0">
              <a:buNone/>
            </a:pPr>
            <a:r>
              <a:rPr lang="en-GB" b="1" dirty="0"/>
              <a:t>SESSION 4 DURÉE : 1h20</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______________________________________________________________________________</a:t>
            </a:r>
            <a:endParaRPr lang="en-GB" b="0" dirty="0"/>
          </a:p>
          <a:p>
            <a:pPr marL="0" indent="0">
              <a:buNone/>
            </a:pPr>
            <a:endParaRPr lang="en-GB" dirty="0"/>
          </a:p>
          <a:p>
            <a:pPr marL="0" indent="0">
              <a:buNone/>
            </a:pPr>
            <a:r>
              <a:rPr lang="en-GB" b="1" dirty="0"/>
              <a:t>EXPLICATION</a:t>
            </a:r>
          </a:p>
          <a:p>
            <a:pPr lvl="0"/>
            <a:r>
              <a:rPr lang="en-GB" i="1" dirty="0"/>
              <a:t>L'âge, le stade de développement et les capacités sont liés aux caractéristiques individuelles (vulnérabilités et forces).</a:t>
            </a:r>
          </a:p>
          <a:p>
            <a:pPr marL="627063" marR="0" lvl="1" indent="-1698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L'âge, le stade de développement et les capacités déterminent également la mesure dans laquelle l'enfant est capable de comprendre ce qui se passe et ce qui est dans son intérêt.</a:t>
            </a:r>
          </a:p>
          <a:p>
            <a:pPr marL="182563" marR="0" lvl="0" indent="-1698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i="1" dirty="0"/>
              <a:t>Les connaissances sur le développement des enfants sont importantes pour un </a:t>
            </a:r>
            <a:r>
              <a:rPr lang="en-GB" i="1" dirty="0" err="1"/>
              <a:t>gestionnaire</a:t>
            </a:r>
            <a:r>
              <a:rPr lang="en-GB" i="1" dirty="0"/>
              <a:t> de </a:t>
            </a:r>
            <a:r>
              <a:rPr lang="en-GB" i="1" dirty="0" err="1"/>
              <a:t>cas</a:t>
            </a:r>
            <a:r>
              <a:rPr lang="en-GB" i="1" dirty="0"/>
              <a:t>.</a:t>
            </a:r>
          </a:p>
          <a:p>
            <a:pPr lvl="1"/>
            <a:r>
              <a:rPr lang="en-GB" i="1" dirty="0"/>
              <a:t>Un </a:t>
            </a:r>
            <a:r>
              <a:rPr lang="en-GB" i="1" dirty="0" err="1"/>
              <a:t>gestionnaire</a:t>
            </a:r>
            <a:r>
              <a:rPr lang="en-GB" i="1" dirty="0"/>
              <a:t> de </a:t>
            </a:r>
            <a:r>
              <a:rPr lang="en-GB" i="1" dirty="0" err="1"/>
              <a:t>cas</a:t>
            </a:r>
            <a:r>
              <a:rPr lang="en-GB" i="1" dirty="0"/>
              <a:t> doit fournir une gestion de cas et un soutien adaptés aux besoins individuels de l'enfant.</a:t>
            </a:r>
          </a:p>
          <a:p>
            <a:pPr lvl="1"/>
            <a:r>
              <a:rPr lang="en-GB" i="1" dirty="0"/>
              <a:t>Les besoins et le niveau de risque d'un enfant dépendent de son âge, de son stade de développement et de ses capacités.</a:t>
            </a:r>
          </a:p>
        </p:txBody>
      </p:sp>
      <p:sp>
        <p:nvSpPr>
          <p:cNvPr id="6" name="Slide Image Placeholder 5">
            <a:extLst>
              <a:ext uri="{FF2B5EF4-FFF2-40B4-BE49-F238E27FC236}">
                <a16:creationId xmlns:a16="http://schemas.microsoft.com/office/drawing/2014/main" id="{0F720C98-494C-1527-05B8-F60E936BA4AA}"/>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EEA3BD7B-CCCA-374E-66EE-90F2B3C9B6A5}"/>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36</a:t>
            </a:fld>
            <a:endParaRPr lang="en-US" sz="1200" dirty="0">
              <a:latin typeface="+mn-lt"/>
            </a:endParaRPr>
          </a:p>
        </p:txBody>
      </p:sp>
    </p:spTree>
    <p:extLst>
      <p:ext uri="{BB962C8B-B14F-4D97-AF65-F5344CB8AC3E}">
        <p14:creationId xmlns:p14="http://schemas.microsoft.com/office/powerpoint/2010/main" val="64374514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EXPLICATION</a:t>
            </a:r>
          </a:p>
          <a:p>
            <a:r>
              <a:rPr lang="en-GB" i="1" dirty="0"/>
              <a:t>Au fur et à mesure que les enfants se développent, du nourrisson à l'adolescence :</a:t>
            </a:r>
          </a:p>
          <a:p>
            <a:pPr lvl="1"/>
            <a:r>
              <a:rPr lang="en-GB" i="1" dirty="0"/>
              <a:t>Ils passent par différents stades de développement </a:t>
            </a:r>
          </a:p>
          <a:p>
            <a:pPr lvl="1"/>
            <a:r>
              <a:rPr lang="en-GB" i="1" dirty="0"/>
              <a:t>Ils franchissent des étapes de développement : des capacités spécifiques que la plupart des enfants atteignent à un certain âge. </a:t>
            </a:r>
          </a:p>
          <a:p>
            <a:pPr lvl="0"/>
            <a:r>
              <a:rPr lang="en-GB" i="1" dirty="0"/>
              <a:t>Selon le contexte et la culture :</a:t>
            </a:r>
          </a:p>
          <a:p>
            <a:pPr lvl="1"/>
            <a:r>
              <a:rPr lang="en-GB" i="1" dirty="0"/>
              <a:t>Les groupes d'âge peuvent varier</a:t>
            </a:r>
          </a:p>
          <a:p>
            <a:pPr lvl="1"/>
            <a:r>
              <a:rPr lang="en-GB" i="1" dirty="0"/>
              <a:t>Les étapes du développement sont souvent organisées en différents stades de développement.</a:t>
            </a:r>
          </a:p>
          <a:p>
            <a:pPr lvl="0"/>
            <a:r>
              <a:rPr lang="en-GB" i="1" dirty="0"/>
              <a:t>Les stades de développement utilisés dans cette boîte à outils de formation à la gestion des cas de protection de l'enfance : </a:t>
            </a:r>
          </a:p>
          <a:p>
            <a:pPr lvl="1"/>
            <a:r>
              <a:rPr lang="en-GB" i="0" dirty="0"/>
              <a:t>Présenter la diapositive</a:t>
            </a:r>
          </a:p>
          <a:p>
            <a:pPr marL="182563" marR="0" lvl="0" indent="-1825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i="1" dirty="0"/>
              <a:t>Vous pouvez également trouver ceci à la </a:t>
            </a:r>
            <a:r>
              <a:rPr lang="en-GB" sz="1200" b="1" i="1" dirty="0"/>
              <a:t>page 13 du cahier d'exercices : Les différents domaines de développement et les différents stades de développement.</a:t>
            </a:r>
            <a:endParaRPr lang="en-GB" i="1" dirty="0"/>
          </a:p>
        </p:txBody>
      </p:sp>
      <p:sp>
        <p:nvSpPr>
          <p:cNvPr id="6" name="Slide Image Placeholder 5">
            <a:extLst>
              <a:ext uri="{FF2B5EF4-FFF2-40B4-BE49-F238E27FC236}">
                <a16:creationId xmlns:a16="http://schemas.microsoft.com/office/drawing/2014/main" id="{1D5DA287-3D36-3731-D146-2FB9D4963E60}"/>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40B57AB9-50F1-8F54-CDAF-3B94D4B8A215}"/>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37</a:t>
            </a:fld>
            <a:endParaRPr lang="en-US" sz="1200" dirty="0">
              <a:latin typeface="+mn-lt"/>
            </a:endParaRPr>
          </a:p>
        </p:txBody>
      </p:sp>
    </p:spTree>
    <p:extLst>
      <p:ext uri="{BB962C8B-B14F-4D97-AF65-F5344CB8AC3E}">
        <p14:creationId xmlns:p14="http://schemas.microsoft.com/office/powerpoint/2010/main" val="402753208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EXPLICATION</a:t>
            </a:r>
          </a:p>
          <a:p>
            <a:pPr marL="182563" indent="-182563"/>
            <a:r>
              <a:rPr lang="en-GB" i="1" dirty="0"/>
              <a:t>Développement de l'enfant</a:t>
            </a:r>
          </a:p>
          <a:p>
            <a:pPr marL="627063" lvl="1" indent="-182563"/>
            <a:r>
              <a:rPr lang="en-GB" i="1" dirty="0"/>
              <a:t>Il s'agit du processus de croissance et de maturation de l'individu, de la naissance à l'âge adulte. </a:t>
            </a:r>
          </a:p>
          <a:p>
            <a:pPr marL="627063" lvl="1" indent="-182563"/>
            <a:r>
              <a:rPr lang="en-GB" i="1" dirty="0"/>
              <a:t>Elle concerne les changements physiques, cognitifs, émotionnels et sociaux qui se produisent chez tous les enfants et les jeunes au fur et à mesure qu'ils grandissent. </a:t>
            </a:r>
          </a:p>
          <a:p>
            <a:r>
              <a:rPr lang="en-GB" i="0" dirty="0"/>
              <a:t>Présenter la diapositive</a:t>
            </a:r>
          </a:p>
          <a:p>
            <a:pPr lvl="1"/>
            <a:r>
              <a:rPr lang="en-GB" i="1" dirty="0"/>
              <a:t>Les changements physiques concernent la croissance et la maturation du corps : la taille, la prise de poids, la coordination œil-main, la motricité fine (attraper, tenir un stylo), le développement musculaire, la motricité globale comme ramper et marcher, et les changements physiques liés à la puberté.</a:t>
            </a:r>
          </a:p>
          <a:p>
            <a:pPr lvl="1"/>
            <a:r>
              <a:rPr lang="en-GB" i="1" dirty="0"/>
              <a:t>Les changements cognitifs concernent l'apprentissage du langage, la mémorisation des faits, la résolution de problèmes, la curiosité, l'imagination, le traitement des informations et la pensée abstraite.</a:t>
            </a:r>
          </a:p>
          <a:p>
            <a:pPr lvl="1"/>
            <a:r>
              <a:rPr lang="en-GB" i="1" dirty="0"/>
              <a:t>Les changements émotionnels consistent à apprendre à identifier les émotions chez soi et chez les autres, à apprendre à exprimer et à réguler ses émotions, à exprimer sa confiance en soi et à développer un sentiment de soi.</a:t>
            </a:r>
          </a:p>
          <a:p>
            <a:pPr lvl="1"/>
            <a:r>
              <a:rPr lang="en-GB" i="1" dirty="0"/>
              <a:t>Les changements sociaux concernent l'apprentissage de compétences verbales et non verbales et la capacité à exprimer ses besoins, ses opinions et ses motivations, l'apprentissage de la coopération et du tour de rôle, ainsi que le développement de l'empathie et de la considération pour les autres. </a:t>
            </a:r>
          </a:p>
          <a:p>
            <a:pPr marL="182563" marR="0" lvl="0" indent="-1825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i="1" dirty="0"/>
              <a:t>Vous pouvez également trouver ceci à la </a:t>
            </a:r>
            <a:r>
              <a:rPr lang="en-GB" sz="1200" b="1" i="1" dirty="0"/>
              <a:t>page 13 du cahier d'exercices : Les différents domaines de développement et les différents stades de développement.</a:t>
            </a:r>
            <a:endParaRPr lang="en-GB" i="1" dirty="0"/>
          </a:p>
        </p:txBody>
      </p:sp>
      <p:sp>
        <p:nvSpPr>
          <p:cNvPr id="6" name="Slide Image Placeholder 5">
            <a:extLst>
              <a:ext uri="{FF2B5EF4-FFF2-40B4-BE49-F238E27FC236}">
                <a16:creationId xmlns:a16="http://schemas.microsoft.com/office/drawing/2014/main" id="{22888005-A90E-93BE-D226-9897D37BADAA}"/>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8F2AFA52-2144-1F5F-7B0D-8F807DE7E5B0}"/>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38</a:t>
            </a:fld>
            <a:endParaRPr lang="en-US" sz="1200" dirty="0">
              <a:latin typeface="+mn-lt"/>
            </a:endParaRPr>
          </a:p>
        </p:txBody>
      </p:sp>
    </p:spTree>
    <p:extLst>
      <p:ext uri="{BB962C8B-B14F-4D97-AF65-F5344CB8AC3E}">
        <p14:creationId xmlns:p14="http://schemas.microsoft.com/office/powerpoint/2010/main" val="306264626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TRAVAIL DE GROUPE (15 minutes)</a:t>
            </a:r>
          </a:p>
          <a:p>
            <a:r>
              <a:rPr lang="en-GB" dirty="0"/>
              <a:t>Divisez les participants en 3 groupes</a:t>
            </a:r>
          </a:p>
          <a:p>
            <a:pPr lvl="1"/>
            <a:r>
              <a:rPr lang="en-GB" dirty="0"/>
              <a:t>Attribuez 1 stade de développement par groupe (1) la petite enfance, (2) la moyenne enfance, (3) l'adolescence.</a:t>
            </a:r>
          </a:p>
          <a:p>
            <a:pPr marL="627063" marR="0" lvl="1" indent="-1698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Fournissez à chaque groupe un tableau de papier et un stylo. </a:t>
            </a:r>
          </a:p>
          <a:p>
            <a:pPr marL="182563" marR="0" lvl="0" indent="-1698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Demandez aux participants de fermer leur classeur afin de ne pas voir les réponses.</a:t>
            </a:r>
          </a:p>
          <a:p>
            <a:pPr marL="182563" marR="0" lvl="0" indent="-1698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Présenter la diapositive</a:t>
            </a:r>
          </a:p>
          <a:p>
            <a:pPr marL="182563" marR="0" lvl="0" indent="-1698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i="1" dirty="0"/>
              <a:t>Dans vos groupes :</a:t>
            </a:r>
          </a:p>
          <a:p>
            <a:pPr marL="627063" marR="0" lvl="1" indent="-1698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i="1" dirty="0"/>
              <a:t>Dessinez le tableau comme indiqué sur la diapositive</a:t>
            </a:r>
          </a:p>
          <a:p>
            <a:pPr lvl="1"/>
            <a:r>
              <a:rPr lang="en-GB" i="1" dirty="0"/>
              <a:t>Remplissez ce tableau pour les stades de développement attribués à votre groupe.</a:t>
            </a:r>
          </a:p>
          <a:p>
            <a:r>
              <a:rPr lang="en-GB" dirty="0"/>
              <a:t>Donnez aux participants 15 minutes pour réfléchir aux différents domaines de développement de leurs étapes. </a:t>
            </a:r>
          </a:p>
          <a:p>
            <a:r>
              <a:rPr lang="en-GB" dirty="0"/>
              <a:t>Donnez un avertissement d'une minute lorsque 14 minutes se sont écoulées.</a:t>
            </a:r>
          </a:p>
          <a:p>
            <a:pPr marL="0" indent="0">
              <a:buNone/>
            </a:pPr>
            <a:endParaRPr lang="en-GB" dirty="0"/>
          </a:p>
          <a:p>
            <a:pPr marL="0" indent="0">
              <a:buNone/>
            </a:pPr>
            <a:r>
              <a:rPr lang="en-GB" b="1" dirty="0"/>
              <a:t>DISCUSSION PLÉNIÈRE (15 minutes)</a:t>
            </a:r>
          </a:p>
          <a:p>
            <a:r>
              <a:rPr lang="en-GB" dirty="0"/>
              <a:t>Réunir les participants </a:t>
            </a:r>
          </a:p>
          <a:p>
            <a:r>
              <a:rPr lang="en-GB" dirty="0"/>
              <a:t>Demander à un volontaire de chaque groupe de présenter ses réponses sur les capacités évolutives.</a:t>
            </a:r>
          </a:p>
          <a:p>
            <a:pPr lvl="0"/>
            <a:r>
              <a:rPr lang="en-GB" i="1" dirty="0"/>
              <a:t>Y a-t-il des différences en fonction du sexe ? </a:t>
            </a:r>
          </a:p>
          <a:p>
            <a:pPr lvl="0"/>
            <a:r>
              <a:rPr lang="en-GB" i="1" dirty="0"/>
              <a:t>Existe-t-il des différences entre les cultures ou les communautés en matière d'attentes ?</a:t>
            </a:r>
          </a:p>
        </p:txBody>
      </p:sp>
      <p:sp>
        <p:nvSpPr>
          <p:cNvPr id="6" name="Slide Image Placeholder 5">
            <a:extLst>
              <a:ext uri="{FF2B5EF4-FFF2-40B4-BE49-F238E27FC236}">
                <a16:creationId xmlns:a16="http://schemas.microsoft.com/office/drawing/2014/main" id="{CD35E92B-411E-903F-62D7-D8A5ABCEE270}"/>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8C1F8A77-99C1-DD21-0EB0-84686F0F30D4}"/>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39</a:t>
            </a:fld>
            <a:endParaRPr lang="en-US" sz="1200" dirty="0">
              <a:latin typeface="+mn-lt"/>
            </a:endParaRPr>
          </a:p>
        </p:txBody>
      </p:sp>
    </p:spTree>
    <p:extLst>
      <p:ext uri="{BB962C8B-B14F-4D97-AF65-F5344CB8AC3E}">
        <p14:creationId xmlns:p14="http://schemas.microsoft.com/office/powerpoint/2010/main" val="14932246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sym typeface="Arial"/>
              </a:rPr>
              <a:t>EXPLICATION</a:t>
            </a:r>
          </a:p>
          <a:p>
            <a:r>
              <a:rPr lang="en-GB" dirty="0">
                <a:sym typeface="Arial"/>
              </a:rPr>
              <a:t>Présenter la diapositive</a:t>
            </a:r>
          </a:p>
          <a:p>
            <a:r>
              <a:rPr lang="en-GB" b="1" i="1" dirty="0"/>
              <a:t>Module 1-2 : </a:t>
            </a:r>
            <a:r>
              <a:rPr lang="en-GB" i="1" dirty="0"/>
              <a:t>les modules fondamentaux de protection de l'enfance et de gestion des cas.</a:t>
            </a:r>
          </a:p>
          <a:p>
            <a:r>
              <a:rPr lang="en-GB" b="1" i="1" dirty="0"/>
              <a:t>Modules 3 : </a:t>
            </a:r>
            <a:r>
              <a:rPr lang="en-GB" i="1" dirty="0"/>
              <a:t>axés sur la manière de communiquer avec des enfants d'âges, de stades de développement et de capacités différents.</a:t>
            </a:r>
          </a:p>
          <a:p>
            <a:r>
              <a:rPr lang="en-GB" b="1" i="1" dirty="0"/>
              <a:t>Modules 4-5 : </a:t>
            </a:r>
            <a:r>
              <a:rPr lang="en-GB" i="1" dirty="0"/>
              <a:t>le rôle de l'assistant social dans la fourniture d'un soutien immédiat et d'un soutien psychosocial. </a:t>
            </a:r>
          </a:p>
          <a:p>
            <a:r>
              <a:rPr lang="en-GB" b="1" i="1" dirty="0"/>
              <a:t>Modules 6-11 : </a:t>
            </a:r>
            <a:r>
              <a:rPr lang="en-GB" i="1" dirty="0"/>
              <a:t>les étapes du processus de gestion des cas</a:t>
            </a:r>
            <a:endParaRPr lang="en-BE" i="1" dirty="0"/>
          </a:p>
        </p:txBody>
      </p:sp>
      <p:sp>
        <p:nvSpPr>
          <p:cNvPr id="6" name="Slide Image Placeholder 5">
            <a:extLst>
              <a:ext uri="{FF2B5EF4-FFF2-40B4-BE49-F238E27FC236}">
                <a16:creationId xmlns:a16="http://schemas.microsoft.com/office/drawing/2014/main" id="{440A1C45-B7DD-9C4F-5F30-C7A053AA9587}"/>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C378E3C8-6775-5E33-567C-8D150ABC90AF}"/>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a:t>
            </a:fld>
            <a:endParaRPr lang="en-US" sz="1200" dirty="0">
              <a:latin typeface="+mn-lt"/>
            </a:endParaRPr>
          </a:p>
        </p:txBody>
      </p:sp>
    </p:spTree>
    <p:extLst>
      <p:ext uri="{BB962C8B-B14F-4D97-AF65-F5344CB8AC3E}">
        <p14:creationId xmlns:p14="http://schemas.microsoft.com/office/powerpoint/2010/main" val="129383426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DISCUSSION PLÉNIÈRE</a:t>
            </a:r>
          </a:p>
          <a:p>
            <a:r>
              <a:rPr lang="en-GB" dirty="0"/>
              <a:t>Guidez les participants vers les </a:t>
            </a:r>
            <a:r>
              <a:rPr lang="en-GB" b="1" dirty="0"/>
              <a:t>pages 15-17 du manuel : Les étapes du développement</a:t>
            </a:r>
          </a:p>
          <a:p>
            <a:r>
              <a:rPr lang="en-GB" dirty="0"/>
              <a:t>Présentez le tableau sur la diapositive</a:t>
            </a:r>
          </a:p>
          <a:p>
            <a:r>
              <a:rPr lang="en-GB" dirty="0"/>
              <a:t>Reliez le tableau avec les présentations des travaux de chaque groupe.</a:t>
            </a:r>
          </a:p>
          <a:p>
            <a:r>
              <a:rPr lang="en-GB" i="1" dirty="0"/>
              <a:t>Quelqu'un a-t-il des questions ou a-t-il besoin d'éclaircissements ?</a:t>
            </a:r>
          </a:p>
          <a:p>
            <a:endParaRPr lang="en-BE" dirty="0"/>
          </a:p>
        </p:txBody>
      </p:sp>
      <p:sp>
        <p:nvSpPr>
          <p:cNvPr id="6" name="Slide Image Placeholder 5">
            <a:extLst>
              <a:ext uri="{FF2B5EF4-FFF2-40B4-BE49-F238E27FC236}">
                <a16:creationId xmlns:a16="http://schemas.microsoft.com/office/drawing/2014/main" id="{DDC889E4-F075-C918-180C-FD2EB02F1C76}"/>
              </a:ext>
            </a:extLst>
          </p:cNvPr>
          <p:cNvSpPr>
            <a:spLocks noGrp="1" noRot="1" noChangeAspect="1"/>
          </p:cNvSpPr>
          <p:nvPr>
            <p:ph type="sldImg"/>
          </p:nvPr>
        </p:nvSpPr>
        <p:spPr>
          <a:xfrm>
            <a:off x="474663" y="414338"/>
            <a:ext cx="6143625" cy="3455987"/>
          </a:xfrm>
        </p:spPr>
      </p:sp>
      <p:sp>
        <p:nvSpPr>
          <p:cNvPr id="2" name="Google Shape;725;p48:notes">
            <a:extLst>
              <a:ext uri="{FF2B5EF4-FFF2-40B4-BE49-F238E27FC236}">
                <a16:creationId xmlns:a16="http://schemas.microsoft.com/office/drawing/2014/main" id="{0A32922E-4E1A-A74D-B378-B2207D820684}"/>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40</a:t>
            </a:fld>
            <a:endParaRPr lang="en-US" sz="1200" dirty="0">
              <a:latin typeface="+mn-lt"/>
            </a:endParaRPr>
          </a:p>
        </p:txBody>
      </p:sp>
    </p:spTree>
    <p:extLst>
      <p:ext uri="{BB962C8B-B14F-4D97-AF65-F5344CB8AC3E}">
        <p14:creationId xmlns:p14="http://schemas.microsoft.com/office/powerpoint/2010/main" val="132142774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EXPLICATION</a:t>
            </a:r>
            <a:endParaRPr lang="en-GB" dirty="0"/>
          </a:p>
          <a:p>
            <a:r>
              <a:rPr lang="en-GB" i="1" dirty="0"/>
              <a:t>Chaque enfant est différent !</a:t>
            </a:r>
          </a:p>
          <a:p>
            <a:pPr lvl="1"/>
            <a:r>
              <a:rPr lang="en-GB" i="1" dirty="0"/>
              <a:t>L'enfant évolue et se développe à son propre rythme.</a:t>
            </a:r>
          </a:p>
          <a:p>
            <a:pPr lvl="1"/>
            <a:r>
              <a:rPr lang="en-GB" i="1" dirty="0"/>
              <a:t>Certains enfants ont une déficience ou un handicap</a:t>
            </a:r>
          </a:p>
          <a:p>
            <a:pPr lvl="1"/>
            <a:r>
              <a:rPr lang="en-GB" i="1" dirty="0"/>
              <a:t>Les enfants ont une personnalité unique</a:t>
            </a:r>
          </a:p>
        </p:txBody>
      </p:sp>
      <p:sp>
        <p:nvSpPr>
          <p:cNvPr id="6" name="Slide Image Placeholder 5">
            <a:extLst>
              <a:ext uri="{FF2B5EF4-FFF2-40B4-BE49-F238E27FC236}">
                <a16:creationId xmlns:a16="http://schemas.microsoft.com/office/drawing/2014/main" id="{945EB9FA-291E-3C72-1671-128286026123}"/>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587E7051-6D77-D1E2-EE84-E150CF59425F}"/>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41</a:t>
            </a:fld>
            <a:endParaRPr lang="en-US" sz="1200" dirty="0">
              <a:latin typeface="+mn-lt"/>
            </a:endParaRPr>
          </a:p>
        </p:txBody>
      </p:sp>
    </p:spTree>
    <p:extLst>
      <p:ext uri="{BB962C8B-B14F-4D97-AF65-F5344CB8AC3E}">
        <p14:creationId xmlns:p14="http://schemas.microsoft.com/office/powerpoint/2010/main" val="355522899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EXPLICATION</a:t>
            </a:r>
            <a:endParaRPr lang="en-GB" dirty="0"/>
          </a:p>
          <a:p>
            <a:r>
              <a:rPr lang="en-GB" i="0" dirty="0"/>
              <a:t>Présenter la diapositive</a:t>
            </a:r>
          </a:p>
          <a:p>
            <a:r>
              <a:rPr lang="en-GB" i="1" dirty="0"/>
              <a:t>La différence entre déficience et handicap</a:t>
            </a:r>
          </a:p>
          <a:p>
            <a:pPr lvl="1"/>
            <a:r>
              <a:rPr lang="en-GB" i="1" dirty="0"/>
              <a:t>Le handicap n'entraîne pas toujours un retard de développement </a:t>
            </a:r>
          </a:p>
          <a:p>
            <a:pPr lvl="1"/>
            <a:r>
              <a:rPr lang="en-GB" i="1" dirty="0"/>
              <a:t>Dans la plupart des cas, les </a:t>
            </a:r>
            <a:r>
              <a:rPr lang="fr-FR" i="1" dirty="0"/>
              <a:t>enfants en situation de handicap</a:t>
            </a:r>
            <a:r>
              <a:rPr lang="en-GB" i="1" dirty="0"/>
              <a:t> seront en mesure de participer pleinement aux activités si les obstacles sont abordés et si des adaptations sont effectuées.</a:t>
            </a:r>
          </a:p>
          <a:p>
            <a:pPr lvl="1"/>
            <a:r>
              <a:rPr lang="en-GB" i="1" dirty="0"/>
              <a:t>Toutes les déficiences ou tous les handicaps ne sont pas visibles, il est donc important de ne pas faire de suppositions sur les capacités et le fonctionnement d'un enfant. </a:t>
            </a:r>
            <a:endParaRPr lang="en-GB" dirty="0"/>
          </a:p>
          <a:p>
            <a:r>
              <a:rPr lang="en-US" i="1" dirty="0"/>
              <a:t>Un enfant </a:t>
            </a:r>
            <a:r>
              <a:rPr lang="en-US" i="1" dirty="0" err="1"/>
              <a:t>en</a:t>
            </a:r>
            <a:r>
              <a:rPr lang="en-US" i="1" dirty="0"/>
              <a:t> situation de handicap qui bénéficie de services de gestion de cas n'aura peut-être pas besoin que vous adaptiez votre approche en raison de son handicap, mais certains d'entre eux devront</a:t>
            </a:r>
          </a:p>
          <a:p>
            <a:pPr lvl="1"/>
            <a:r>
              <a:rPr lang="en-US" i="1" dirty="0"/>
              <a:t>Le handicap n'entraîne pas toujours un retard de développement </a:t>
            </a:r>
          </a:p>
          <a:p>
            <a:pPr lvl="1"/>
            <a:r>
              <a:rPr lang="en-US" i="1" dirty="0"/>
              <a:t>Dans la plupart des cas, les </a:t>
            </a:r>
            <a:r>
              <a:rPr lang="fr-FR" i="1" dirty="0"/>
              <a:t>enfants en situation de handicap</a:t>
            </a:r>
            <a:r>
              <a:rPr lang="en-US" i="1" dirty="0"/>
              <a:t> seront en mesure de participer pleinement aux activités si les obstacles sont abordés et si des adaptations sont apportées.</a:t>
            </a:r>
            <a:endParaRPr lang="en-GB" i="1" dirty="0"/>
          </a:p>
          <a:p>
            <a:endParaRPr lang="en-GB" dirty="0"/>
          </a:p>
        </p:txBody>
      </p:sp>
      <p:sp>
        <p:nvSpPr>
          <p:cNvPr id="6" name="Slide Image Placeholder 5">
            <a:extLst>
              <a:ext uri="{FF2B5EF4-FFF2-40B4-BE49-F238E27FC236}">
                <a16:creationId xmlns:a16="http://schemas.microsoft.com/office/drawing/2014/main" id="{D4365EFA-FEC8-6F15-824B-09E0A028D030}"/>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C758D0C4-48C1-85C9-2833-3CAB9A782B3B}"/>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42</a:t>
            </a:fld>
            <a:endParaRPr lang="en-US" sz="1200" dirty="0">
              <a:latin typeface="+mn-lt"/>
            </a:endParaRPr>
          </a:p>
        </p:txBody>
      </p:sp>
    </p:spTree>
    <p:extLst>
      <p:ext uri="{BB962C8B-B14F-4D97-AF65-F5344CB8AC3E}">
        <p14:creationId xmlns:p14="http://schemas.microsoft.com/office/powerpoint/2010/main" val="308965677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EXPLICATION</a:t>
            </a:r>
          </a:p>
          <a:p>
            <a:r>
              <a:rPr lang="en-GB" i="1" dirty="0"/>
              <a:t>Les </a:t>
            </a:r>
            <a:r>
              <a:rPr lang="fr-FR" i="1" dirty="0"/>
              <a:t>enfants en situation de handicap</a:t>
            </a:r>
            <a:r>
              <a:rPr lang="en-GB" i="1" dirty="0"/>
              <a:t> ne constituent pas un groupe homogène</a:t>
            </a:r>
          </a:p>
          <a:p>
            <a:pPr lvl="0"/>
            <a:r>
              <a:rPr lang="en-GB" i="1" dirty="0"/>
              <a:t>Les différentes déficiences et capacités auront un impact sur le soutien nécessaire.</a:t>
            </a:r>
          </a:p>
          <a:p>
            <a:pPr lvl="0"/>
            <a:r>
              <a:rPr lang="en-GB" i="1" dirty="0"/>
              <a:t>Sachez que certains enfants ont des handicaps et des capacités différents, dont certains sont visibles et d'autres invisibles. </a:t>
            </a:r>
          </a:p>
          <a:p>
            <a:r>
              <a:rPr lang="en-GB" i="0" dirty="0"/>
              <a:t>Présenter la diapositive</a:t>
            </a:r>
          </a:p>
          <a:p>
            <a:r>
              <a:rPr lang="en-GB" i="0" dirty="0"/>
              <a:t>Vérifiez que chaque déficience est claire pour les participants</a:t>
            </a:r>
            <a:endParaRPr lang="en-BE" i="0" dirty="0"/>
          </a:p>
        </p:txBody>
      </p:sp>
      <p:sp>
        <p:nvSpPr>
          <p:cNvPr id="6" name="Slide Image Placeholder 5">
            <a:extLst>
              <a:ext uri="{FF2B5EF4-FFF2-40B4-BE49-F238E27FC236}">
                <a16:creationId xmlns:a16="http://schemas.microsoft.com/office/drawing/2014/main" id="{9883AB7F-D6E4-8EF8-D6C5-C3F37CB957BA}"/>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D60E4620-CDA6-7216-F789-B7100549866B}"/>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43</a:t>
            </a:fld>
            <a:endParaRPr lang="en-US" sz="1200" dirty="0">
              <a:latin typeface="+mn-lt"/>
            </a:endParaRPr>
          </a:p>
        </p:txBody>
      </p:sp>
    </p:spTree>
    <p:extLst>
      <p:ext uri="{BB962C8B-B14F-4D97-AF65-F5344CB8AC3E}">
        <p14:creationId xmlns:p14="http://schemas.microsoft.com/office/powerpoint/2010/main" val="303804253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TRAVAIL INDIVIDUEL (15 minutes)</a:t>
            </a:r>
          </a:p>
          <a:p>
            <a:r>
              <a:rPr lang="en-GB" dirty="0"/>
              <a:t>Présenter la diapositive</a:t>
            </a:r>
          </a:p>
          <a:p>
            <a:r>
              <a:rPr lang="en-GB" dirty="0"/>
              <a:t>Guidez les participants vers la </a:t>
            </a:r>
            <a:r>
              <a:rPr lang="en-GB" b="1" dirty="0"/>
              <a:t>page 18 du manuel : Obstacles limitant les capacités des </a:t>
            </a:r>
            <a:r>
              <a:rPr lang="fr-FR" b="1" dirty="0"/>
              <a:t>enfants en situation de handicap</a:t>
            </a:r>
            <a:r>
              <a:rPr lang="en-GB" b="1" dirty="0"/>
              <a:t>.</a:t>
            </a:r>
          </a:p>
          <a:p>
            <a:r>
              <a:rPr lang="en-GB" i="1" dirty="0"/>
              <a:t>Pouvez-vous penser à des exemples d'obstacles ?</a:t>
            </a:r>
          </a:p>
          <a:p>
            <a:r>
              <a:rPr lang="en-GB" i="1" dirty="0"/>
              <a:t>Notez-les dans leur cahier d'exercices.</a:t>
            </a:r>
          </a:p>
          <a:p>
            <a:pPr marL="0" indent="0">
              <a:buNone/>
            </a:pPr>
            <a:endParaRPr lang="en-GB" dirty="0"/>
          </a:p>
          <a:p>
            <a:pPr marL="0" indent="0">
              <a:buNone/>
            </a:pPr>
            <a:r>
              <a:rPr lang="en-GB" b="1" dirty="0"/>
              <a:t>DISCUSSION PLÉNIÈRE</a:t>
            </a:r>
          </a:p>
          <a:p>
            <a:r>
              <a:rPr lang="en-GB" dirty="0"/>
              <a:t>Demandez à 6 à 10 volontaires de partager leurs réponses.</a:t>
            </a:r>
          </a:p>
          <a:p>
            <a:r>
              <a:rPr lang="en-GB" dirty="0"/>
              <a:t>Notez leurs réponses sur un tableau à feuilles mobiles.</a:t>
            </a:r>
          </a:p>
          <a:p>
            <a:pPr lvl="0"/>
            <a:r>
              <a:rPr lang="en-GB" dirty="0"/>
              <a:t>Exemples de réponses :</a:t>
            </a:r>
          </a:p>
          <a:p>
            <a:pPr lvl="1"/>
            <a:r>
              <a:rPr lang="en-GB" dirty="0"/>
              <a:t>Marches sans rampe, ascenseur ou monte-charge formant une barrière pour les enfants ayant un handicap physique.</a:t>
            </a:r>
          </a:p>
          <a:p>
            <a:pPr lvl="1"/>
            <a:r>
              <a:rPr lang="en-GB" dirty="0"/>
              <a:t>Trottoirs, portes ou allées étroites formant un obstacle pour les enfants en fauteuil roulant ou avec une aide à la marche.</a:t>
            </a:r>
          </a:p>
          <a:p>
            <a:pPr lvl="1"/>
            <a:r>
              <a:rPr lang="en-GB" dirty="0"/>
              <a:t>Exclure un enfant de l'école en partant du principe qu'elle n'est pas utile pour lui.</a:t>
            </a:r>
          </a:p>
        </p:txBody>
      </p:sp>
      <p:sp>
        <p:nvSpPr>
          <p:cNvPr id="6" name="Slide Image Placeholder 5">
            <a:extLst>
              <a:ext uri="{FF2B5EF4-FFF2-40B4-BE49-F238E27FC236}">
                <a16:creationId xmlns:a16="http://schemas.microsoft.com/office/drawing/2014/main" id="{F71A03A2-D31C-4D28-C4C9-C0B2A608473B}"/>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E9D0736E-827B-DC56-1682-ADD5F1C6132C}"/>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44</a:t>
            </a:fld>
            <a:endParaRPr lang="en-US" sz="1200" dirty="0">
              <a:latin typeface="+mn-lt"/>
            </a:endParaRPr>
          </a:p>
        </p:txBody>
      </p:sp>
    </p:spTree>
    <p:extLst>
      <p:ext uri="{BB962C8B-B14F-4D97-AF65-F5344CB8AC3E}">
        <p14:creationId xmlns:p14="http://schemas.microsoft.com/office/powerpoint/2010/main" val="174769082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CA" b="1" i="0" dirty="0"/>
              <a:t>EXPLICATION</a:t>
            </a:r>
          </a:p>
          <a:p>
            <a:r>
              <a:rPr lang="en-CA" i="0" dirty="0"/>
              <a:t>Présenter la diapositive</a:t>
            </a:r>
          </a:p>
          <a:p>
            <a:r>
              <a:rPr lang="en-US" i="1" dirty="0"/>
              <a:t>Les </a:t>
            </a:r>
            <a:r>
              <a:rPr lang="fr-FR" i="1" dirty="0"/>
              <a:t>enfants en situation de handicap</a:t>
            </a:r>
            <a:r>
              <a:rPr lang="en-US" i="1" dirty="0"/>
              <a:t> peuvent être confrontés à différents types d'obstacles :</a:t>
            </a:r>
            <a:endParaRPr lang="en-BE" i="1" dirty="0"/>
          </a:p>
          <a:p>
            <a:pPr lvl="1"/>
            <a:r>
              <a:rPr lang="en-GB" b="1" i="1" dirty="0"/>
              <a:t>Barrières dans l'attitude : </a:t>
            </a:r>
            <a:r>
              <a:rPr lang="en-GB" i="1" dirty="0"/>
              <a:t>attitudes négatives envers les </a:t>
            </a:r>
            <a:r>
              <a:rPr lang="en-GB" i="1" dirty="0" err="1"/>
              <a:t>personnes</a:t>
            </a:r>
            <a:r>
              <a:rPr lang="en-GB" i="1" dirty="0"/>
              <a:t> </a:t>
            </a:r>
            <a:r>
              <a:rPr lang="en-GB" i="1" dirty="0" err="1"/>
              <a:t>en</a:t>
            </a:r>
            <a:r>
              <a:rPr lang="en-GB" i="1" dirty="0"/>
              <a:t> situation de handicap, créant un environnement handicapant dans tous les domaines. (exemples : supposer que l'enfant a de faibles capacités ou est incompétent, préjugés, discrimination,...)</a:t>
            </a:r>
          </a:p>
          <a:p>
            <a:pPr lvl="1"/>
            <a:r>
              <a:rPr lang="en-GB" b="1" i="1" dirty="0"/>
              <a:t>Barrières physiques : </a:t>
            </a:r>
            <a:r>
              <a:rPr lang="en-GB" i="1" dirty="0"/>
              <a:t>Lorsqu'il existe des barrières physiques qui rendent un environnement inaccessible et empêchent la </a:t>
            </a:r>
            <a:r>
              <a:rPr lang="en-GB" i="1" dirty="0" err="1"/>
              <a:t>personne</a:t>
            </a:r>
            <a:r>
              <a:rPr lang="en-GB" i="1" dirty="0"/>
              <a:t> </a:t>
            </a:r>
            <a:r>
              <a:rPr lang="en-GB" i="1" dirty="0" err="1"/>
              <a:t>en</a:t>
            </a:r>
            <a:r>
              <a:rPr lang="en-GB" i="1" dirty="0"/>
              <a:t> situation de handicap de participer (exemples : pas de rampe à l'entrée, pas d'ascenseur, portes étroites,...).</a:t>
            </a:r>
            <a:endParaRPr lang="en-BE" i="1" dirty="0"/>
          </a:p>
          <a:p>
            <a:pPr lvl="1"/>
            <a:r>
              <a:rPr lang="en-US" b="1" i="1" dirty="0"/>
              <a:t>Obstacles à la communication : la </a:t>
            </a:r>
            <a:r>
              <a:rPr lang="en-US" i="1" dirty="0"/>
              <a:t>communication n'est pas adaptée au handicap de l'enfant, ce qui limite l'accès de l'enfant à l'information, sa participation aux conversations ou son expression (pas de langage des signes pour les enfants malentendants, petits caractères pour les enfants malvoyants, etc.)</a:t>
            </a:r>
          </a:p>
          <a:p>
            <a:pPr lvl="1"/>
            <a:r>
              <a:rPr lang="en-US" b="1" i="1" dirty="0"/>
              <a:t>Barrières institutionnelles : </a:t>
            </a:r>
            <a:r>
              <a:rPr lang="en-US" i="1" dirty="0"/>
              <a:t>barrières dans les lois, les politiques et les pratiques des institutions qui discriminent les </a:t>
            </a:r>
            <a:r>
              <a:rPr lang="en-US" i="1" dirty="0" err="1"/>
              <a:t>personnes</a:t>
            </a:r>
            <a:r>
              <a:rPr lang="en-US" i="1" dirty="0"/>
              <a:t> </a:t>
            </a:r>
            <a:r>
              <a:rPr lang="en-US" i="1" dirty="0" err="1"/>
              <a:t>en</a:t>
            </a:r>
            <a:r>
              <a:rPr lang="en-US" i="1" dirty="0"/>
              <a:t> situation de handicap (exemples : un enfant </a:t>
            </a:r>
            <a:r>
              <a:rPr lang="en-US" i="1" dirty="0" err="1"/>
              <a:t>en</a:t>
            </a:r>
            <a:r>
              <a:rPr lang="en-US" i="1" dirty="0"/>
              <a:t> situation de handicap n'est pas autorisé à s'inscrire dans le système éducatif ordinaire, un adolescent malentendant n'est pas autorisé à apprendre à conduire,...).</a:t>
            </a:r>
            <a:endParaRPr lang="en-GB" i="1" dirty="0"/>
          </a:p>
          <a:p>
            <a:r>
              <a:rPr lang="en-GB" i="0" dirty="0"/>
              <a:t>Inscrivez le type de barrière sur les exemples de la discussion précédente sur le tableau de papier.</a:t>
            </a:r>
          </a:p>
          <a:p>
            <a:r>
              <a:rPr lang="en-GB" i="1" dirty="0"/>
              <a:t>Les </a:t>
            </a:r>
            <a:r>
              <a:rPr lang="fr-FR" i="1" dirty="0"/>
              <a:t>enfants en situation de handicap</a:t>
            </a:r>
            <a:r>
              <a:rPr lang="en-GB" i="1" dirty="0"/>
              <a:t> ont les mêmes droits fondamentaux que tous les autres enfants. </a:t>
            </a:r>
          </a:p>
          <a:p>
            <a:pPr lvl="1"/>
            <a:r>
              <a:rPr lang="en-GB" i="1" dirty="0"/>
              <a:t>Ils doivent pouvoir accéder de manière égale aux biens, aux services, aux espaces et aux informations.</a:t>
            </a:r>
          </a:p>
          <a:p>
            <a:pPr lvl="1"/>
            <a:r>
              <a:rPr lang="en-GB" i="1" dirty="0"/>
              <a:t>Les acteurs humanitaires doivent identifier et supprimer les obstacles qui empêchent l'accès et excluent les </a:t>
            </a:r>
            <a:r>
              <a:rPr lang="fr-FR" i="1" dirty="0"/>
              <a:t>enfants en situation de handicap</a:t>
            </a:r>
            <a:r>
              <a:rPr lang="en-GB" i="1" dirty="0"/>
              <a:t>.</a:t>
            </a:r>
          </a:p>
          <a:p>
            <a:pPr lvl="1"/>
            <a:r>
              <a:rPr lang="en-GB" i="1" dirty="0"/>
              <a:t>Cela peut nécessiter des ajustements novateurs et des moyens créatifs d'accommoder la participation. </a:t>
            </a:r>
          </a:p>
          <a:p>
            <a:r>
              <a:rPr lang="en-US" i="1" dirty="0"/>
              <a:t>Nous en apprendrons davantage sur le travail avec les </a:t>
            </a:r>
            <a:r>
              <a:rPr lang="fr-FR" i="1" dirty="0"/>
              <a:t>enfants en situation de handicap</a:t>
            </a:r>
            <a:r>
              <a:rPr lang="en-US" i="1" dirty="0"/>
              <a:t> plus tard dans la formation.</a:t>
            </a:r>
            <a:endParaRPr lang="en-BE" i="1" dirty="0"/>
          </a:p>
        </p:txBody>
      </p:sp>
      <p:sp>
        <p:nvSpPr>
          <p:cNvPr id="6" name="Slide Image Placeholder 5">
            <a:extLst>
              <a:ext uri="{FF2B5EF4-FFF2-40B4-BE49-F238E27FC236}">
                <a16:creationId xmlns:a16="http://schemas.microsoft.com/office/drawing/2014/main" id="{C1152059-A539-0C10-8D77-AAF0D41E5177}"/>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4122D4E1-EAD3-AC2C-0543-72E1BCF8F5D7}"/>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45</a:t>
            </a:fld>
            <a:endParaRPr lang="en-US" sz="1200" dirty="0">
              <a:latin typeface="+mn-lt"/>
            </a:endParaRPr>
          </a:p>
        </p:txBody>
      </p:sp>
    </p:spTree>
    <p:extLst>
      <p:ext uri="{BB962C8B-B14F-4D97-AF65-F5344CB8AC3E}">
        <p14:creationId xmlns:p14="http://schemas.microsoft.com/office/powerpoint/2010/main" val="30123735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US" b="1" dirty="0"/>
              <a:t>EXPLICATION</a:t>
            </a:r>
          </a:p>
          <a:p>
            <a:r>
              <a:rPr lang="en-US" dirty="0"/>
              <a:t>Présenter la diapositive</a:t>
            </a:r>
          </a:p>
          <a:p>
            <a:r>
              <a:rPr lang="en-US" i="1" dirty="0"/>
              <a:t>Quelqu'un a-t-il des questions ou des commentaires ?</a:t>
            </a:r>
          </a:p>
          <a:p>
            <a:r>
              <a:rPr lang="en-US" i="1" dirty="0"/>
              <a:t>Dans la prochaine session, nous discuterons de ce qu'est un risque pour la protection de l'enfant.</a:t>
            </a:r>
            <a:endParaRPr lang="en-GB" i="1" dirty="0"/>
          </a:p>
          <a:p>
            <a:endParaRPr lang="en-BE" dirty="0"/>
          </a:p>
        </p:txBody>
      </p:sp>
      <p:sp>
        <p:nvSpPr>
          <p:cNvPr id="6" name="Slide Image Placeholder 5">
            <a:extLst>
              <a:ext uri="{FF2B5EF4-FFF2-40B4-BE49-F238E27FC236}">
                <a16:creationId xmlns:a16="http://schemas.microsoft.com/office/drawing/2014/main" id="{E5761C05-5D47-362B-7342-9BF17B3097DE}"/>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2CBE8CC9-2144-350F-285D-01872C24ABC7}"/>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46</a:t>
            </a:fld>
            <a:endParaRPr lang="en-US" sz="1200" dirty="0">
              <a:latin typeface="+mn-lt"/>
            </a:endParaRPr>
          </a:p>
        </p:txBody>
      </p:sp>
    </p:spTree>
    <p:extLst>
      <p:ext uri="{BB962C8B-B14F-4D97-AF65-F5344CB8AC3E}">
        <p14:creationId xmlns:p14="http://schemas.microsoft.com/office/powerpoint/2010/main" val="141504878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79425" y="4229101"/>
            <a:ext cx="6140450" cy="5442609"/>
          </a:xfrm>
          <a:prstGeom prst="rect">
            <a:avLst/>
          </a:prstGeom>
        </p:spPr>
        <p:txBody>
          <a:bodyPr/>
          <a:lstStyle/>
          <a:p>
            <a:pPr marL="0" indent="0">
              <a:buNone/>
            </a:pPr>
            <a:r>
              <a:rPr lang="en-GB" b="1" dirty="0"/>
              <a:t>SESSION 5 DURÉE : 1H15</a:t>
            </a:r>
          </a:p>
        </p:txBody>
      </p:sp>
      <p:sp>
        <p:nvSpPr>
          <p:cNvPr id="6" name="Slide Image Placeholder 5">
            <a:extLst>
              <a:ext uri="{FF2B5EF4-FFF2-40B4-BE49-F238E27FC236}">
                <a16:creationId xmlns:a16="http://schemas.microsoft.com/office/drawing/2014/main" id="{0F720C98-494C-1527-05B8-F60E936BA4AA}"/>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EEA3BD7B-CCCA-374E-66EE-90F2B3C9B6A5}"/>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47</a:t>
            </a:fld>
            <a:endParaRPr lang="en-US" sz="1200" dirty="0">
              <a:latin typeface="+mn-lt"/>
            </a:endParaRPr>
          </a:p>
        </p:txBody>
      </p:sp>
    </p:spTree>
    <p:extLst>
      <p:ext uri="{BB962C8B-B14F-4D97-AF65-F5344CB8AC3E}">
        <p14:creationId xmlns:p14="http://schemas.microsoft.com/office/powerpoint/2010/main" val="271806166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DISCUSSION PLÉNIÈRE (10 minutes)</a:t>
            </a:r>
          </a:p>
          <a:p>
            <a:pPr marL="182563" marR="0" lvl="0" indent="-1825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i="1" dirty="0"/>
              <a:t>Commençons par une rapide question de groupe. </a:t>
            </a:r>
          </a:p>
          <a:p>
            <a:pPr marL="627063" marR="0" lvl="1" indent="-1825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i="1" dirty="0"/>
              <a:t>Comment expliquer les risques liés à la protection de l'enfance ?</a:t>
            </a:r>
          </a:p>
          <a:p>
            <a:pPr lvl="1"/>
            <a:r>
              <a:rPr lang="en-GB" i="1" dirty="0"/>
              <a:t>Imaginez que vous expliquiez les risques liés à la protection de l'enfance à un membre de votre famille, un voisin ou un ami en utilisant ses propres mots. </a:t>
            </a:r>
          </a:p>
          <a:p>
            <a:r>
              <a:rPr lang="en-GB" dirty="0"/>
              <a:t>Donnez aux participants 1 à 2 minutes pour réfléchir à cette question.</a:t>
            </a:r>
          </a:p>
          <a:p>
            <a:r>
              <a:rPr lang="en-GB" dirty="0"/>
              <a:t>Encouragez les participants à partager leurs réponses </a:t>
            </a:r>
          </a:p>
          <a:p>
            <a:r>
              <a:rPr lang="en-GB" dirty="0"/>
              <a:t>Notez les réponses sur un tableau à feuilles mobiles.</a:t>
            </a:r>
            <a:endParaRPr lang="en-BE" dirty="0"/>
          </a:p>
          <a:p>
            <a:endParaRPr lang="en-GB" dirty="0"/>
          </a:p>
        </p:txBody>
      </p:sp>
      <p:sp>
        <p:nvSpPr>
          <p:cNvPr id="6" name="Slide Image Placeholder 5">
            <a:extLst>
              <a:ext uri="{FF2B5EF4-FFF2-40B4-BE49-F238E27FC236}">
                <a16:creationId xmlns:a16="http://schemas.microsoft.com/office/drawing/2014/main" id="{8A9E2D91-CF68-976D-2816-F21B2BF43FBF}"/>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783E22BD-48DD-A491-8BD4-B75C909B8146}"/>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48</a:t>
            </a:fld>
            <a:endParaRPr lang="en-US" sz="1200" dirty="0">
              <a:latin typeface="+mn-lt"/>
            </a:endParaRPr>
          </a:p>
        </p:txBody>
      </p:sp>
    </p:spTree>
    <p:extLst>
      <p:ext uri="{BB962C8B-B14F-4D97-AF65-F5344CB8AC3E}">
        <p14:creationId xmlns:p14="http://schemas.microsoft.com/office/powerpoint/2010/main" val="283136019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EXPLICATION</a:t>
            </a:r>
          </a:p>
          <a:p>
            <a:r>
              <a:rPr lang="en-GB" dirty="0"/>
              <a:t>Présentez la définition des </a:t>
            </a:r>
            <a:r>
              <a:rPr lang="en-GB" b="1" dirty="0"/>
              <a:t>risques liés à la protection de l'enfant </a:t>
            </a:r>
            <a:r>
              <a:rPr lang="en-GB" dirty="0"/>
              <a:t>sur la diapositive.</a:t>
            </a:r>
          </a:p>
          <a:p>
            <a:r>
              <a:rPr lang="en-GB" dirty="0"/>
              <a:t>Référez-vous au tableau de conférence et faites le lien avec les réponses de la discussion.</a:t>
            </a:r>
          </a:p>
          <a:p>
            <a:r>
              <a:rPr lang="en-GB" i="1" dirty="0"/>
              <a:t>Pour comprendre le risque que court un enfant, nous devons comprendre :</a:t>
            </a:r>
          </a:p>
          <a:p>
            <a:pPr lvl="1"/>
            <a:r>
              <a:rPr lang="en-GB" i="1" dirty="0"/>
              <a:t>La nature du risque </a:t>
            </a:r>
          </a:p>
          <a:p>
            <a:pPr lvl="1"/>
            <a:r>
              <a:rPr lang="en-GB" i="1" dirty="0"/>
              <a:t>La vulnérabilité individuelle de l'enfant à ce risque</a:t>
            </a:r>
          </a:p>
          <a:p>
            <a:pPr lvl="0"/>
            <a:r>
              <a:rPr lang="en-GB" i="1" dirty="0"/>
              <a:t>Les risques ne peuvent être traités de manière isolée</a:t>
            </a:r>
          </a:p>
          <a:p>
            <a:pPr lvl="1"/>
            <a:r>
              <a:rPr lang="en-GB" i="1" dirty="0"/>
              <a:t>Un enfant peut être confronté à plusieurs risques en même temps. </a:t>
            </a:r>
          </a:p>
          <a:p>
            <a:pPr lvl="1"/>
            <a:r>
              <a:rPr lang="en-GB" i="1" dirty="0"/>
              <a:t>Il est toujours nécessaire de considérer la situation globale de l'enfant, en identifiant les vulnérabilités et les forces au sein de chaque enfant et de son environnement (Source : CPMS, 2019).</a:t>
            </a:r>
            <a:endParaRPr lang="en-BE" i="1" dirty="0"/>
          </a:p>
          <a:p>
            <a:r>
              <a:rPr lang="en-GB" i="1" dirty="0"/>
              <a:t>Quelqu'un a-t-il des questions ?</a:t>
            </a:r>
          </a:p>
          <a:p>
            <a:r>
              <a:rPr lang="en-GB" i="1" dirty="0"/>
              <a:t> Nous allons maintenant examiner plus en détail les vulnérabilités.</a:t>
            </a:r>
          </a:p>
          <a:p>
            <a:endParaRPr lang="en-GB" dirty="0"/>
          </a:p>
        </p:txBody>
      </p:sp>
      <p:sp>
        <p:nvSpPr>
          <p:cNvPr id="6" name="Slide Image Placeholder 5">
            <a:extLst>
              <a:ext uri="{FF2B5EF4-FFF2-40B4-BE49-F238E27FC236}">
                <a16:creationId xmlns:a16="http://schemas.microsoft.com/office/drawing/2014/main" id="{8C2FBD97-10D1-B1D5-48A6-4CE005844D26}"/>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CB7A69A0-6B85-3115-0C82-4712A8E8402A}"/>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49</a:t>
            </a:fld>
            <a:endParaRPr lang="en-US" sz="1200" dirty="0">
              <a:latin typeface="+mn-lt"/>
            </a:endParaRPr>
          </a:p>
        </p:txBody>
      </p:sp>
    </p:spTree>
    <p:extLst>
      <p:ext uri="{BB962C8B-B14F-4D97-AF65-F5344CB8AC3E}">
        <p14:creationId xmlns:p14="http://schemas.microsoft.com/office/powerpoint/2010/main" val="4176545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EXPLICATION</a:t>
            </a:r>
          </a:p>
          <a:p>
            <a:r>
              <a:rPr lang="en-GB" dirty="0"/>
              <a:t>Distribuez les cahiers d'exercices </a:t>
            </a:r>
          </a:p>
          <a:p>
            <a:r>
              <a:rPr lang="en-GB" i="1" dirty="0"/>
              <a:t>Nous utiliserons un seul cahier d'exercices pendant toute la formation du niveau 1. Le cahier d'exercices est rempli de :</a:t>
            </a:r>
          </a:p>
          <a:p>
            <a:pPr lvl="1"/>
            <a:r>
              <a:rPr lang="en-GB" i="1" dirty="0"/>
              <a:t>Exercices</a:t>
            </a:r>
          </a:p>
          <a:p>
            <a:pPr lvl="1"/>
            <a:r>
              <a:rPr lang="en-GB" i="1" dirty="0"/>
              <a:t>Scénarios de jeux de rôle</a:t>
            </a:r>
          </a:p>
          <a:p>
            <a:pPr lvl="1"/>
            <a:r>
              <a:rPr lang="en-GB" i="1" dirty="0"/>
              <a:t>Des clichés du contenu technique </a:t>
            </a:r>
          </a:p>
          <a:p>
            <a:pPr lvl="1"/>
            <a:r>
              <a:rPr lang="en-GB" i="1" dirty="0"/>
              <a:t>Et plus encore</a:t>
            </a:r>
          </a:p>
          <a:p>
            <a:r>
              <a:rPr lang="en-GB" i="1" dirty="0"/>
              <a:t>Vous devriez :</a:t>
            </a:r>
          </a:p>
          <a:p>
            <a:pPr lvl="1"/>
            <a:r>
              <a:rPr lang="en-GB" i="1" dirty="0" err="1"/>
              <a:t>Inscrire</a:t>
            </a:r>
            <a:r>
              <a:rPr lang="en-GB" i="1" dirty="0"/>
              <a:t> votre nom sur le cahier d'exercices</a:t>
            </a:r>
          </a:p>
          <a:p>
            <a:pPr lvl="1"/>
            <a:r>
              <a:rPr lang="en-GB" i="1" dirty="0"/>
              <a:t>Le </a:t>
            </a:r>
            <a:r>
              <a:rPr lang="en-GB" i="1" dirty="0" err="1"/>
              <a:t>garder</a:t>
            </a:r>
            <a:r>
              <a:rPr lang="en-GB" i="1" dirty="0"/>
              <a:t> avec vous</a:t>
            </a:r>
          </a:p>
          <a:p>
            <a:pPr lvl="1"/>
            <a:r>
              <a:rPr lang="en-GB" i="1" dirty="0" err="1"/>
              <a:t>L’apporter</a:t>
            </a:r>
            <a:r>
              <a:rPr lang="en-GB" i="1" dirty="0"/>
              <a:t> pendant chaque jour de formation</a:t>
            </a:r>
          </a:p>
        </p:txBody>
      </p:sp>
      <p:sp>
        <p:nvSpPr>
          <p:cNvPr id="6" name="Slide Image Placeholder 5">
            <a:extLst>
              <a:ext uri="{FF2B5EF4-FFF2-40B4-BE49-F238E27FC236}">
                <a16:creationId xmlns:a16="http://schemas.microsoft.com/office/drawing/2014/main" id="{440A1C45-B7DD-9C4F-5F30-C7A053AA9587}"/>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C378E3C8-6775-5E33-567C-8D150ABC90AF}"/>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5</a:t>
            </a:fld>
            <a:endParaRPr lang="en-US" sz="1200" dirty="0">
              <a:latin typeface="+mn-lt"/>
            </a:endParaRPr>
          </a:p>
        </p:txBody>
      </p:sp>
    </p:spTree>
    <p:extLst>
      <p:ext uri="{BB962C8B-B14F-4D97-AF65-F5344CB8AC3E}">
        <p14:creationId xmlns:p14="http://schemas.microsoft.com/office/powerpoint/2010/main" val="74754087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US" b="1" dirty="0"/>
              <a:t>EXPLICATION</a:t>
            </a:r>
          </a:p>
          <a:p>
            <a:r>
              <a:rPr lang="en-US" i="0" dirty="0"/>
              <a:t>Présentez la définition de la </a:t>
            </a:r>
            <a:r>
              <a:rPr lang="en-US" b="1" i="0" dirty="0"/>
              <a:t>vulnérabilité </a:t>
            </a:r>
            <a:r>
              <a:rPr lang="en-US" i="0" dirty="0"/>
              <a:t>qui figure sur la diapositive. </a:t>
            </a:r>
          </a:p>
          <a:p>
            <a:pPr marL="627063" marR="0" lvl="1" indent="-1698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t>Source : CPMS, 2019, page 315-316</a:t>
            </a:r>
          </a:p>
          <a:p>
            <a:r>
              <a:rPr lang="en-US" i="1" dirty="0"/>
              <a:t>Pouvez-vous partager des exemples de vulnérabilité de la marche et de la roue du pouvoir ?</a:t>
            </a:r>
          </a:p>
          <a:p>
            <a:r>
              <a:rPr lang="en-CA" i="1" dirty="0"/>
              <a:t>L'</a:t>
            </a:r>
            <a:r>
              <a:rPr lang="en-GB" i="1" dirty="0"/>
              <a:t>assistant social devra reconnaître les vulnérabilités au sein de la famille de l'enfant, de la communauté et de la société. </a:t>
            </a:r>
          </a:p>
          <a:p>
            <a:pPr lvl="0"/>
            <a:r>
              <a:rPr lang="en-GB" i="1" dirty="0"/>
              <a:t>Les vulnérabilités peuvent également concerner l'âge de l'enfant, ses propres connaissances, ses compétences et son développement physique, social et émotionnel.</a:t>
            </a:r>
            <a:endParaRPr lang="en-US" i="1" dirty="0"/>
          </a:p>
          <a:p>
            <a:r>
              <a:rPr lang="en-US" i="1" dirty="0"/>
              <a:t>Les </a:t>
            </a:r>
            <a:r>
              <a:rPr lang="en-US" i="1" dirty="0" err="1"/>
              <a:t>gestionnaires</a:t>
            </a:r>
            <a:r>
              <a:rPr lang="en-US" i="1" dirty="0"/>
              <a:t> de </a:t>
            </a:r>
            <a:r>
              <a:rPr lang="en-US" i="1" dirty="0" err="1"/>
              <a:t>cas</a:t>
            </a:r>
            <a:r>
              <a:rPr lang="en-US" i="1" dirty="0"/>
              <a:t> travailleront avec l'enfant et sa famille pour identifier et minimiser leurs vulnérabilités.</a:t>
            </a:r>
          </a:p>
        </p:txBody>
      </p:sp>
      <p:sp>
        <p:nvSpPr>
          <p:cNvPr id="8" name="Slide Image Placeholder 7">
            <a:extLst>
              <a:ext uri="{FF2B5EF4-FFF2-40B4-BE49-F238E27FC236}">
                <a16:creationId xmlns:a16="http://schemas.microsoft.com/office/drawing/2014/main" id="{9E4BDF3C-895A-864C-5449-49893309B2AC}"/>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7A40E23C-16F4-7193-5E9A-06D0BB57F9E0}"/>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50</a:t>
            </a:fld>
            <a:endParaRPr lang="en-US" sz="1200" dirty="0">
              <a:latin typeface="+mn-lt"/>
            </a:endParaRPr>
          </a:p>
        </p:txBody>
      </p:sp>
    </p:spTree>
    <p:extLst>
      <p:ext uri="{BB962C8B-B14F-4D97-AF65-F5344CB8AC3E}">
        <p14:creationId xmlns:p14="http://schemas.microsoft.com/office/powerpoint/2010/main" val="45482716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INRODUCTION</a:t>
            </a:r>
          </a:p>
          <a:p>
            <a:r>
              <a:rPr lang="en-GB" dirty="0"/>
              <a:t>Faire un rapide récapitulatif des préoccupations et des vulnérabilités en matière de protection de l'enfance. </a:t>
            </a:r>
          </a:p>
          <a:p>
            <a:r>
              <a:rPr lang="en-GB" dirty="0"/>
              <a:t>Assurez-vous que la différence entre les vulnérabilités et les problèmes de protection de l'enfance est claire avant de commencer l'exercice.</a:t>
            </a:r>
          </a:p>
          <a:p>
            <a:pPr marL="0" indent="0">
              <a:buNone/>
            </a:pPr>
            <a:endParaRPr lang="en-GB" dirty="0"/>
          </a:p>
          <a:p>
            <a:pPr marL="0" indent="0">
              <a:buNone/>
            </a:pPr>
            <a:r>
              <a:rPr lang="en-GB" b="1" dirty="0"/>
              <a:t>TRAVAIL EN PARTENARIAT (20 minutes)</a:t>
            </a:r>
          </a:p>
          <a:p>
            <a:r>
              <a:rPr lang="en-GB" dirty="0"/>
              <a:t>Guidez les participants vers la </a:t>
            </a:r>
            <a:r>
              <a:rPr lang="en-GB" b="1" dirty="0"/>
              <a:t>page 19 du manuel : Facteurs de risque et facteurs de protection.</a:t>
            </a:r>
          </a:p>
          <a:p>
            <a:pPr lvl="0"/>
            <a:r>
              <a:rPr lang="en-GB" i="1" dirty="0"/>
              <a:t>Il s'agit d'un modèle d'analyse des risques que nous utiliserons tout au long de la formation.</a:t>
            </a:r>
          </a:p>
          <a:p>
            <a:r>
              <a:rPr lang="en-GB" i="1" dirty="0"/>
              <a:t>Avec votre partenaire :</a:t>
            </a:r>
          </a:p>
          <a:p>
            <a:pPr lvl="1"/>
            <a:r>
              <a:rPr lang="en-GB" i="1" dirty="0"/>
              <a:t>Discuter d'exemples de vulnérabilités et de problèmes de protection des enfants </a:t>
            </a:r>
          </a:p>
          <a:p>
            <a:pPr lvl="1"/>
            <a:r>
              <a:rPr lang="en-GB" i="1" dirty="0"/>
              <a:t>Notez vos exemples dans les cases supérieures du modèle dans votre cahier de travail.</a:t>
            </a:r>
          </a:p>
          <a:p>
            <a:r>
              <a:rPr lang="en-GB" dirty="0"/>
              <a:t>Donnez aux participants 10 minutes pour compléter</a:t>
            </a:r>
          </a:p>
          <a:p>
            <a:pPr marL="0" indent="0">
              <a:buNone/>
            </a:pPr>
            <a:endParaRPr lang="en-GB" dirty="0"/>
          </a:p>
          <a:p>
            <a:pPr marL="0" indent="0">
              <a:buNone/>
            </a:pPr>
            <a:r>
              <a:rPr lang="en-GB" b="1" dirty="0"/>
              <a:t>DISCUSSION PLÉNIÈRE</a:t>
            </a:r>
          </a:p>
          <a:p>
            <a:r>
              <a:rPr lang="en-GB" dirty="0"/>
              <a:t>Dessinez le modèle tel qu'il est présenté dans le cahier d'exercices sur un tableau de papier.</a:t>
            </a:r>
          </a:p>
          <a:p>
            <a:r>
              <a:rPr lang="en-GB" dirty="0"/>
              <a:t>Demandez à des volontaires de partager leurs réponses</a:t>
            </a:r>
          </a:p>
          <a:p>
            <a:r>
              <a:rPr lang="en-GB" dirty="0"/>
              <a:t>Notez leurs réponses sur le tableau de papier.</a:t>
            </a:r>
          </a:p>
          <a:p>
            <a:r>
              <a:rPr lang="en-GB" dirty="0"/>
              <a:t>Examinez et complétez avec les exemples de réponses de la page suivante.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______________________________________________________________________________</a:t>
            </a:r>
            <a:endParaRPr lang="en-GB" b="0" dirty="0"/>
          </a:p>
          <a:p>
            <a:pPr marL="0" indent="0">
              <a:buNone/>
            </a:pPr>
            <a:endParaRPr lang="en-GB" dirty="0"/>
          </a:p>
          <a:p>
            <a:pPr marL="0" indent="0">
              <a:buNone/>
            </a:pPr>
            <a:r>
              <a:rPr lang="en-GB" b="1" dirty="0"/>
              <a:t>SUITE </a:t>
            </a:r>
            <a:r>
              <a:rPr lang="en-GB" b="1" dirty="0">
                <a:sym typeface="Wingdings" panose="05000000000000000000" pitchFamily="2" charset="2"/>
              </a:rPr>
              <a:t></a:t>
            </a:r>
            <a:endParaRPr lang="en-GB" b="1" dirty="0"/>
          </a:p>
        </p:txBody>
      </p:sp>
      <p:sp>
        <p:nvSpPr>
          <p:cNvPr id="6" name="Slide Image Placeholder 5">
            <a:extLst>
              <a:ext uri="{FF2B5EF4-FFF2-40B4-BE49-F238E27FC236}">
                <a16:creationId xmlns:a16="http://schemas.microsoft.com/office/drawing/2014/main" id="{81EB9245-C741-F60D-9E89-E4E32F96F3FB}"/>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B9916309-FE7B-0ED3-5E9B-0D09CD422D60}"/>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51</a:t>
            </a:fld>
            <a:endParaRPr lang="en-US" sz="1200" dirty="0">
              <a:latin typeface="+mn-lt"/>
            </a:endParaRPr>
          </a:p>
        </p:txBody>
      </p:sp>
    </p:spTree>
    <p:extLst>
      <p:ext uri="{BB962C8B-B14F-4D97-AF65-F5344CB8AC3E}">
        <p14:creationId xmlns:p14="http://schemas.microsoft.com/office/powerpoint/2010/main" val="311303267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74662" y="460375"/>
            <a:ext cx="6143625" cy="9211334"/>
          </a:xfrm>
        </p:spPr>
        <p:txBody>
          <a:bodyPr/>
          <a:lstStyle/>
          <a:p>
            <a:pPr marL="0" indent="0">
              <a:buNone/>
            </a:pPr>
            <a:r>
              <a:rPr lang="en-GB" b="1" dirty="0"/>
              <a:t>EXEMPLES DE RÉPONSES</a:t>
            </a:r>
          </a:p>
          <a:p>
            <a:pPr lvl="0"/>
            <a:r>
              <a:rPr lang="en-GB" dirty="0"/>
              <a:t>Vulnérabilités :</a:t>
            </a:r>
          </a:p>
          <a:p>
            <a:pPr lvl="1"/>
            <a:r>
              <a:rPr lang="en-GB" dirty="0"/>
              <a:t>Âge (par exemple, jeune âge, âge avancé)</a:t>
            </a:r>
          </a:p>
          <a:p>
            <a:pPr lvl="1"/>
            <a:r>
              <a:rPr lang="en-GB" dirty="0"/>
              <a:t>Capacité (par exemple, les enfants ayant des problèmes de mobilité, des déficiences visuelles, une perte d'audition, des déficiences mentales,...)</a:t>
            </a:r>
          </a:p>
          <a:p>
            <a:pPr lvl="1"/>
            <a:r>
              <a:rPr lang="en-GB" dirty="0"/>
              <a:t>Genre (féminin, trans, non-binaire,...)</a:t>
            </a:r>
          </a:p>
          <a:p>
            <a:pPr lvl="1"/>
            <a:r>
              <a:rPr lang="en-GB" dirty="0"/>
              <a:t>Economique (pauvreté, faibles revenus, parents sans emploi,...)</a:t>
            </a:r>
          </a:p>
          <a:p>
            <a:pPr lvl="1"/>
            <a:r>
              <a:rPr lang="en-GB" dirty="0"/>
              <a:t>Documentation (sans papiers, sans-papiers, sans résidence, sans enregistrement de naissance,...)</a:t>
            </a:r>
          </a:p>
          <a:p>
            <a:pPr lvl="1"/>
            <a:r>
              <a:rPr lang="en-GB" dirty="0"/>
              <a:t>Statut de déplacement (déplacé interne, réfugié,...)</a:t>
            </a:r>
          </a:p>
          <a:p>
            <a:pPr lvl="1"/>
            <a:r>
              <a:rPr lang="en-GB" dirty="0"/>
              <a:t>Culturel ou ethnique (appartenance à un groupe marginalisé, à une minorité ethnique, à une minorité religieuse,...)</a:t>
            </a:r>
          </a:p>
          <a:p>
            <a:pPr lvl="1"/>
            <a:r>
              <a:rPr lang="en-GB" dirty="0"/>
              <a:t>Santé (malades, malades chroniques, problèmes de santé mentale, problèmes de santé liés à la vieillesse,...)</a:t>
            </a:r>
          </a:p>
          <a:p>
            <a:pPr lvl="1"/>
            <a:r>
              <a:rPr lang="en-GB" dirty="0"/>
              <a:t>Éducation (analphabète, non éduqué,...)</a:t>
            </a:r>
          </a:p>
          <a:p>
            <a:pPr lvl="0"/>
            <a:r>
              <a:rPr lang="en-GB" dirty="0"/>
              <a:t>Problèmes de protection de l'enfance :</a:t>
            </a:r>
          </a:p>
          <a:p>
            <a:pPr lvl="1"/>
            <a:r>
              <a:rPr lang="en-GB" dirty="0"/>
              <a:t>Abus physique / violence</a:t>
            </a:r>
          </a:p>
          <a:p>
            <a:pPr lvl="1"/>
            <a:r>
              <a:rPr lang="en-GB" dirty="0"/>
              <a:t>Abus sexuel / violence</a:t>
            </a:r>
          </a:p>
          <a:p>
            <a:pPr lvl="1"/>
            <a:r>
              <a:rPr lang="en-GB" dirty="0"/>
              <a:t>Viol</a:t>
            </a:r>
          </a:p>
          <a:p>
            <a:pPr lvl="1"/>
            <a:r>
              <a:rPr lang="en-GB" dirty="0"/>
              <a:t>Abus/violence émotionnelle ou psychologique</a:t>
            </a:r>
          </a:p>
          <a:p>
            <a:pPr lvl="1"/>
            <a:r>
              <a:rPr lang="en-GB" dirty="0"/>
              <a:t>Négligence</a:t>
            </a:r>
          </a:p>
          <a:p>
            <a:pPr lvl="1"/>
            <a:r>
              <a:rPr lang="en-GB" dirty="0"/>
              <a:t>Abandon</a:t>
            </a:r>
          </a:p>
          <a:p>
            <a:pPr lvl="1"/>
            <a:r>
              <a:rPr lang="en-GB" dirty="0"/>
              <a:t>Non accompagné</a:t>
            </a:r>
          </a:p>
          <a:p>
            <a:pPr lvl="1"/>
            <a:r>
              <a:rPr lang="en-GB" dirty="0"/>
              <a:t>Séparé</a:t>
            </a:r>
          </a:p>
          <a:p>
            <a:pPr lvl="1"/>
            <a:r>
              <a:rPr lang="en-GB" dirty="0"/>
              <a:t>Orphelin </a:t>
            </a:r>
          </a:p>
          <a:p>
            <a:pPr lvl="1"/>
            <a:r>
              <a:rPr lang="en-GB" dirty="0"/>
              <a:t>Travail des enfants (pas les pires formes)</a:t>
            </a:r>
          </a:p>
          <a:p>
            <a:pPr lvl="1"/>
            <a:r>
              <a:rPr lang="en-GB" dirty="0"/>
              <a:t>Travaux dangereux</a:t>
            </a:r>
          </a:p>
          <a:p>
            <a:pPr lvl="1"/>
            <a:r>
              <a:rPr lang="en-GB" dirty="0"/>
              <a:t>Exploitation et abus sexuels (EAS)</a:t>
            </a:r>
          </a:p>
          <a:p>
            <a:pPr lvl="1"/>
            <a:r>
              <a:rPr lang="en-GB" dirty="0"/>
              <a:t>Esclavage / vente / enlèvement / trafic / travail forcé</a:t>
            </a:r>
          </a:p>
          <a:p>
            <a:pPr lvl="1"/>
            <a:r>
              <a:rPr lang="en-GB" dirty="0"/>
              <a:t>En conflit avec la loi</a:t>
            </a:r>
          </a:p>
          <a:p>
            <a:pPr lvl="1"/>
            <a:r>
              <a:rPr lang="en-GB" dirty="0"/>
              <a:t>Associé à des forces ou groupes armés</a:t>
            </a:r>
          </a:p>
          <a:p>
            <a:pPr lvl="1"/>
            <a:r>
              <a:rPr lang="en-GB" dirty="0"/>
              <a:t>Privé de liberté / en détention</a:t>
            </a:r>
          </a:p>
          <a:p>
            <a:pPr lvl="1"/>
            <a:r>
              <a:rPr lang="en-GB" dirty="0"/>
              <a:t>Le mariage des enfants</a:t>
            </a:r>
          </a:p>
          <a:p>
            <a:pPr lvl="1"/>
            <a:r>
              <a:rPr lang="en-GB" dirty="0"/>
              <a:t>Mutilation génitale féminine (MGF)</a:t>
            </a:r>
          </a:p>
          <a:p>
            <a:pPr lvl="1"/>
            <a:r>
              <a:rPr lang="en-GB" dirty="0"/>
              <a:t>Grossesse / enfant parent</a:t>
            </a:r>
          </a:p>
          <a:p>
            <a:pPr lvl="1"/>
            <a:r>
              <a:rPr lang="en-GB" dirty="0"/>
              <a:t>Prise en charge de personnes très vulnérables </a:t>
            </a:r>
          </a:p>
          <a:p>
            <a:pPr lvl="1"/>
            <a:r>
              <a:rPr lang="en-GB" dirty="0"/>
              <a:t>Enfant survivant d'une explosion de munitions</a:t>
            </a:r>
          </a:p>
        </p:txBody>
      </p:sp>
      <p:sp>
        <p:nvSpPr>
          <p:cNvPr id="4" name="Google Shape;725;p48:notes">
            <a:extLst>
              <a:ext uri="{FF2B5EF4-FFF2-40B4-BE49-F238E27FC236}">
                <a16:creationId xmlns:a16="http://schemas.microsoft.com/office/drawing/2014/main" id="{9CEE9AFD-CB92-82B7-EB0F-C2BFE60041B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52</a:t>
            </a:fld>
            <a:endParaRPr lang="en-US" sz="1200" dirty="0">
              <a:latin typeface="+mn-lt"/>
            </a:endParaRPr>
          </a:p>
        </p:txBody>
      </p:sp>
    </p:spTree>
    <p:extLst>
      <p:ext uri="{BB962C8B-B14F-4D97-AF65-F5344CB8AC3E}">
        <p14:creationId xmlns:p14="http://schemas.microsoft.com/office/powerpoint/2010/main" val="335299202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INTRODUCTION</a:t>
            </a:r>
          </a:p>
          <a:p>
            <a:r>
              <a:rPr lang="en-GB" dirty="0"/>
              <a:t>Présentez la définition de la </a:t>
            </a:r>
            <a:r>
              <a:rPr lang="en-GB" b="1" dirty="0"/>
              <a:t>résilience </a:t>
            </a:r>
            <a:r>
              <a:rPr lang="en-GB" dirty="0"/>
              <a:t>sur la diapositive.</a:t>
            </a:r>
          </a:p>
          <a:p>
            <a:pPr lvl="1"/>
            <a:r>
              <a:rPr lang="en-US" dirty="0"/>
              <a:t>Source : CPMS, 2019, page 313</a:t>
            </a:r>
          </a:p>
          <a:p>
            <a:pPr lvl="0"/>
            <a:r>
              <a:rPr lang="en-GB" dirty="0"/>
              <a:t>Expliquer les événements indésirables (événements néfastes, événements de vie difficiles)</a:t>
            </a:r>
          </a:p>
          <a:p>
            <a:r>
              <a:rPr lang="en-BE" i="1" dirty="0"/>
              <a:t>Être résilient ne signifie pas qu'une personne n'éprouve pas de stress ou de souffrance. </a:t>
            </a:r>
            <a:endParaRPr lang="en-CA" i="1" dirty="0"/>
          </a:p>
          <a:p>
            <a:r>
              <a:rPr lang="en-BE" i="1" dirty="0"/>
              <a:t>La résilience implique la capacité de surmonter la douleur et la souffrance émotionnelles.</a:t>
            </a:r>
          </a:p>
          <a:p>
            <a:r>
              <a:rPr lang="en-GB" i="1" dirty="0"/>
              <a:t>La résilience est une force, qui est l'opposé des vulnérabilités. </a:t>
            </a:r>
          </a:p>
          <a:p>
            <a:r>
              <a:rPr lang="en-GB" i="1" dirty="0"/>
              <a:t>Les points forts peuvent également concerner les connaissances, les compétences et le développement physique, social et émotionnel de l'enfant.</a:t>
            </a:r>
            <a:endParaRPr lang="en-US" i="1" dirty="0"/>
          </a:p>
          <a:p>
            <a:endParaRPr lang="en-GB" i="1" dirty="0"/>
          </a:p>
          <a:p>
            <a:pPr marL="0" indent="0">
              <a:buNone/>
            </a:pPr>
            <a:r>
              <a:rPr lang="en-GB" b="1" i="0" dirty="0"/>
              <a:t>DISCUSSION PLÉNIÈRE (10 minutes)</a:t>
            </a:r>
          </a:p>
          <a:p>
            <a:r>
              <a:rPr lang="en-GB" i="1" dirty="0"/>
              <a:t>Pouvez-vous fournir des exemples de résilience :</a:t>
            </a:r>
          </a:p>
          <a:p>
            <a:pPr lvl="1"/>
            <a:r>
              <a:rPr lang="en-GB" i="1" dirty="0"/>
              <a:t>Dans votre propre vie (vous-mêmes ou au sein de votre réseau) </a:t>
            </a:r>
          </a:p>
          <a:p>
            <a:pPr lvl="1"/>
            <a:r>
              <a:rPr lang="en-GB" i="1" dirty="0"/>
              <a:t>Ou dans le cadre de leur charge de travail ?</a:t>
            </a:r>
          </a:p>
          <a:p>
            <a:r>
              <a:rPr lang="en-GB" i="0" dirty="0"/>
              <a:t>Encouragez les participants à partager </a:t>
            </a:r>
          </a:p>
          <a:p>
            <a:r>
              <a:rPr lang="en-GB" i="0" dirty="0"/>
              <a:t>Remerciez les participants qui se sont portés volontaires pour partager des exemples</a:t>
            </a:r>
          </a:p>
          <a:p>
            <a:r>
              <a:rPr lang="en-GB" i="1" dirty="0"/>
              <a:t>La résilience peut-elle changer ? C'est-à-dire qu'elle peut se développer ?</a:t>
            </a:r>
          </a:p>
          <a:p>
            <a:pPr lvl="1"/>
            <a:r>
              <a:rPr lang="en-GB" i="0" dirty="0"/>
              <a:t>Il est possible de devenir plus résilient car il ne s'agit pas d'une capacité figée dans le temps. </a:t>
            </a:r>
          </a:p>
          <a:p>
            <a:pPr lvl="1"/>
            <a:r>
              <a:rPr lang="en-GB" i="0" dirty="0"/>
              <a:t>Un </a:t>
            </a:r>
            <a:r>
              <a:rPr lang="en-GB" i="0" dirty="0" err="1"/>
              <a:t>gestionnaire</a:t>
            </a:r>
            <a:r>
              <a:rPr lang="en-GB" i="0" dirty="0"/>
              <a:t> de </a:t>
            </a:r>
            <a:r>
              <a:rPr lang="en-GB" i="0" dirty="0" err="1"/>
              <a:t>cas</a:t>
            </a:r>
            <a:r>
              <a:rPr lang="en-GB" i="0" dirty="0"/>
              <a:t> peut aider les enfants et leurs familles à devenir plus résilients.</a:t>
            </a:r>
          </a:p>
          <a:p>
            <a:pPr lvl="2"/>
            <a:r>
              <a:rPr lang="en-GB" i="0" dirty="0"/>
              <a:t>Par exemple, nous pouvons les aider à identifier d'autres/nouvelles façons de faire face et les aider à résoudre des problèmes. </a:t>
            </a:r>
          </a:p>
          <a:p>
            <a:pPr lvl="1"/>
            <a:endParaRPr lang="en-GB" i="1" dirty="0"/>
          </a:p>
          <a:p>
            <a:endParaRPr lang="en-GB" i="1" dirty="0"/>
          </a:p>
        </p:txBody>
      </p:sp>
      <p:sp>
        <p:nvSpPr>
          <p:cNvPr id="6" name="Slide Image Placeholder 5">
            <a:extLst>
              <a:ext uri="{FF2B5EF4-FFF2-40B4-BE49-F238E27FC236}">
                <a16:creationId xmlns:a16="http://schemas.microsoft.com/office/drawing/2014/main" id="{A274661F-EAAB-0514-E5BD-FD2EC0C2316A}"/>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69F76884-175A-C599-DD5A-CBADCF1FA556}"/>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53</a:t>
            </a:fld>
            <a:endParaRPr lang="en-US" sz="1200" dirty="0">
              <a:latin typeface="+mn-lt"/>
            </a:endParaRPr>
          </a:p>
        </p:txBody>
      </p:sp>
    </p:spTree>
    <p:extLst>
      <p:ext uri="{BB962C8B-B14F-4D97-AF65-F5344CB8AC3E}">
        <p14:creationId xmlns:p14="http://schemas.microsoft.com/office/powerpoint/2010/main" val="242372639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EXPLICATION</a:t>
            </a:r>
            <a:endParaRPr lang="en-GB" dirty="0"/>
          </a:p>
          <a:p>
            <a:r>
              <a:rPr lang="en-GB" dirty="0"/>
              <a:t>Présentez la définition de l'</a:t>
            </a:r>
            <a:r>
              <a:rPr lang="en-GB" b="1" i="0" dirty="0"/>
              <a:t>aidant à </a:t>
            </a:r>
            <a:r>
              <a:rPr lang="en-GB" b="0" i="0" dirty="0"/>
              <a:t>partir de la </a:t>
            </a:r>
            <a:r>
              <a:rPr lang="en-GB" dirty="0"/>
              <a:t>diapositive.</a:t>
            </a:r>
          </a:p>
          <a:p>
            <a:pPr lvl="1"/>
            <a:r>
              <a:rPr lang="en-GB" dirty="0"/>
              <a:t>Source : CPMS, 2019, page 301</a:t>
            </a:r>
          </a:p>
          <a:p>
            <a:pPr lvl="0"/>
            <a:r>
              <a:rPr lang="en-GB" i="1" dirty="0"/>
              <a:t>La personne qui s'occupe de l'enfant est clairement responsable du bien-être de l'enfant.</a:t>
            </a:r>
          </a:p>
          <a:p>
            <a:pPr lvl="0"/>
            <a:r>
              <a:rPr lang="en-GB" i="1" dirty="0"/>
              <a:t>Outre les parents, les membres de la famille, la communauté et même l'État ont la responsabilité d'assurer la prise en charge des enfants.</a:t>
            </a:r>
          </a:p>
          <a:p>
            <a:r>
              <a:rPr lang="en-GB" i="1" dirty="0"/>
              <a:t>Ensuite, nous allons énumérer des exemples de forces et de soignants.</a:t>
            </a:r>
          </a:p>
          <a:p>
            <a:endParaRPr lang="en-GB" dirty="0"/>
          </a:p>
          <a:p>
            <a:pPr lvl="1"/>
            <a:endParaRPr lang="en-GB" dirty="0"/>
          </a:p>
          <a:p>
            <a:endParaRPr lang="en-GB" dirty="0"/>
          </a:p>
        </p:txBody>
      </p:sp>
      <p:sp>
        <p:nvSpPr>
          <p:cNvPr id="6" name="Slide Image Placeholder 5">
            <a:extLst>
              <a:ext uri="{FF2B5EF4-FFF2-40B4-BE49-F238E27FC236}">
                <a16:creationId xmlns:a16="http://schemas.microsoft.com/office/drawing/2014/main" id="{888E67C6-6D38-EC8A-2748-D7E68F03AA4A}"/>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529992C2-85A5-B39D-A566-5C6012665FD2}"/>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54</a:t>
            </a:fld>
            <a:endParaRPr lang="en-US" sz="1200" dirty="0">
              <a:latin typeface="+mn-lt"/>
            </a:endParaRPr>
          </a:p>
        </p:txBody>
      </p:sp>
    </p:spTree>
    <p:extLst>
      <p:ext uri="{BB962C8B-B14F-4D97-AF65-F5344CB8AC3E}">
        <p14:creationId xmlns:p14="http://schemas.microsoft.com/office/powerpoint/2010/main" val="143286281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TRAVAIL EN PARTENARIAT (20 minutes)</a:t>
            </a:r>
          </a:p>
          <a:p>
            <a:r>
              <a:rPr lang="en-GB" dirty="0"/>
              <a:t>Veillez à ce que la différence entre les points forts (caractéristiques individuelles) et les soins et le soutien (de l'environnement) soit claire.</a:t>
            </a:r>
          </a:p>
          <a:p>
            <a:r>
              <a:rPr lang="en-GB" dirty="0"/>
              <a:t>Guidez les participants pour qu'ils reviennent à la </a:t>
            </a:r>
            <a:r>
              <a:rPr lang="en-GB" b="1" dirty="0"/>
              <a:t>page 19 du manuel : Facteurs de risque et facteurs de protection.</a:t>
            </a:r>
          </a:p>
          <a:p>
            <a:r>
              <a:rPr lang="en-GB" b="0" i="1" dirty="0"/>
              <a:t>Avec votre partenaire :</a:t>
            </a:r>
          </a:p>
          <a:p>
            <a:pPr lvl="1"/>
            <a:r>
              <a:rPr lang="en-GB" i="1" dirty="0"/>
              <a:t>Discuter d'exemples de points forts et de soins et de soutien</a:t>
            </a:r>
          </a:p>
          <a:p>
            <a:pPr lvl="1"/>
            <a:r>
              <a:rPr lang="en-GB" i="1" dirty="0"/>
              <a:t>Notez vos exemples dans les cases supérieures du modèle dans votre cahier de travail.</a:t>
            </a:r>
          </a:p>
          <a:p>
            <a:r>
              <a:rPr lang="en-GB" dirty="0"/>
              <a:t>Donnez aux participants 10 minutes pour compléter</a:t>
            </a:r>
          </a:p>
          <a:p>
            <a:endParaRPr lang="en-GB" dirty="0"/>
          </a:p>
          <a:p>
            <a:pPr marL="0" indent="0">
              <a:buNone/>
            </a:pPr>
            <a:r>
              <a:rPr lang="en-GB" b="1" dirty="0"/>
              <a:t>DISCUSSION PLÉNIÈRE</a:t>
            </a:r>
          </a:p>
          <a:p>
            <a:r>
              <a:rPr lang="en-GB" dirty="0"/>
              <a:t>Demandez à des volontaires de partager leurs exemples de points forts et de soins et de soutien.</a:t>
            </a:r>
          </a:p>
          <a:p>
            <a:r>
              <a:rPr lang="en-GB" dirty="0"/>
              <a:t>Notez leurs réponses sur le tableau de papier.</a:t>
            </a:r>
          </a:p>
          <a:p>
            <a:r>
              <a:rPr lang="en-GB" dirty="0"/>
              <a:t>Examinez et complétez avec les exemples de réponses de la page suivante.</a:t>
            </a:r>
          </a:p>
          <a:p>
            <a:pPr marL="627063" marR="0" lvl="1" indent="-1825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Des exemples de soins et d'assistance peuvent également être trouvés sur la diapositive du modèle socio-écologique.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______________________________________________________________________________</a:t>
            </a:r>
            <a:endParaRPr lang="en-GB"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1" dirty="0"/>
              <a:t>SUITE </a:t>
            </a:r>
            <a:r>
              <a:rPr lang="en-GB" b="1" dirty="0">
                <a:sym typeface="Wingdings" panose="05000000000000000000" pitchFamily="2" charset="2"/>
              </a:rPr>
              <a:t></a:t>
            </a:r>
            <a:endParaRPr lang="en-GB" b="1" dirty="0"/>
          </a:p>
        </p:txBody>
      </p:sp>
      <p:sp>
        <p:nvSpPr>
          <p:cNvPr id="7" name="Slide Image Placeholder 6">
            <a:extLst>
              <a:ext uri="{FF2B5EF4-FFF2-40B4-BE49-F238E27FC236}">
                <a16:creationId xmlns:a16="http://schemas.microsoft.com/office/drawing/2014/main" id="{4674E07F-F80D-1FE7-CABF-E9173F5DC77D}"/>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90CEC788-7BBF-699A-ECED-B98169534A65}"/>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55</a:t>
            </a:fld>
            <a:endParaRPr lang="en-US" sz="1200" dirty="0">
              <a:latin typeface="+mn-lt"/>
            </a:endParaRPr>
          </a:p>
        </p:txBody>
      </p:sp>
    </p:spTree>
    <p:extLst>
      <p:ext uri="{BB962C8B-B14F-4D97-AF65-F5344CB8AC3E}">
        <p14:creationId xmlns:p14="http://schemas.microsoft.com/office/powerpoint/2010/main" val="195506764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74662" y="460375"/>
            <a:ext cx="6143625" cy="9211334"/>
          </a:xfrm>
        </p:spPr>
        <p:txBody>
          <a:bodyPr/>
          <a:lstStyle/>
          <a:p>
            <a:pPr marL="0" indent="0">
              <a:buNone/>
            </a:pPr>
            <a:r>
              <a:rPr lang="en-GB" b="1" dirty="0"/>
              <a:t>EXEMPLES DE RÉPONSES</a:t>
            </a:r>
          </a:p>
          <a:p>
            <a:pPr lvl="0"/>
            <a:r>
              <a:rPr lang="en-GB" b="1" dirty="0"/>
              <a:t>Points forts :</a:t>
            </a:r>
          </a:p>
          <a:p>
            <a:pPr lvl="1"/>
            <a:r>
              <a:rPr lang="en-GB" dirty="0"/>
              <a:t>Aptitude (bonnes capacités physiques, développement moteur, pas de déficiences ou de handicaps,...)</a:t>
            </a:r>
          </a:p>
          <a:p>
            <a:pPr lvl="1"/>
            <a:r>
              <a:rPr lang="en-GB" dirty="0"/>
              <a:t>Sexe (cisgenre, masculin,...)</a:t>
            </a:r>
          </a:p>
          <a:p>
            <a:pPr lvl="1"/>
            <a:r>
              <a:rPr lang="en-GB" dirty="0"/>
              <a:t>Économique (classe ouvrière, riche, moyens financiers suffisants,...)</a:t>
            </a:r>
          </a:p>
          <a:p>
            <a:pPr lvl="1"/>
            <a:r>
              <a:rPr lang="en-GB" dirty="0"/>
              <a:t>Documentation (carte d'identité, statut de résident permanent,...)</a:t>
            </a:r>
          </a:p>
          <a:p>
            <a:pPr lvl="1"/>
            <a:r>
              <a:rPr lang="en-GB" dirty="0"/>
              <a:t>Statut de déplacement (non déplacé, communauté d'accueil,...)</a:t>
            </a:r>
          </a:p>
          <a:p>
            <a:pPr lvl="1"/>
            <a:r>
              <a:rPr lang="en-GB" dirty="0"/>
              <a:t>Culturel ou ethnique (appartenance à un groupe dominant, majorité ethnique, majorité religieuse,...)</a:t>
            </a:r>
          </a:p>
          <a:p>
            <a:pPr lvl="1"/>
            <a:r>
              <a:rPr lang="en-GB" dirty="0"/>
              <a:t>Santé (être en bonne santé physique, être fort mentalement,...)</a:t>
            </a:r>
          </a:p>
          <a:p>
            <a:pPr lvl="1"/>
            <a:r>
              <a:rPr lang="en-GB" dirty="0"/>
              <a:t>Éducation (alphabétisé, école primaire achevée, enseignement secondaire,...)</a:t>
            </a:r>
          </a:p>
          <a:p>
            <a:pPr lvl="1"/>
            <a:r>
              <a:rPr lang="en-GB" dirty="0"/>
              <a:t>Capacité à résoudre des problèmes, créativité</a:t>
            </a:r>
          </a:p>
          <a:p>
            <a:pPr lvl="1"/>
            <a:r>
              <a:rPr lang="en-GB" dirty="0"/>
              <a:t>Compétences personnelles (conscience de soi, réflexion, autogestion, humour,...)</a:t>
            </a:r>
          </a:p>
          <a:p>
            <a:pPr lvl="1"/>
            <a:r>
              <a:rPr lang="en-GB" dirty="0"/>
              <a:t>Compétences interpersonnelles (capacité à demander de l'aide, capacité à répondre avec empathie, bonnes capacités de communication,...)</a:t>
            </a:r>
          </a:p>
          <a:p>
            <a:pPr lvl="0"/>
            <a:r>
              <a:rPr lang="en-GB" b="1" dirty="0"/>
              <a:t>Soins et soutien :</a:t>
            </a:r>
          </a:p>
          <a:p>
            <a:pPr lvl="1"/>
            <a:r>
              <a:rPr lang="en-GB" dirty="0"/>
              <a:t>Parents</a:t>
            </a:r>
          </a:p>
          <a:p>
            <a:pPr lvl="1"/>
            <a:r>
              <a:rPr lang="en-GB" dirty="0"/>
              <a:t>Frères et sœurs</a:t>
            </a:r>
          </a:p>
          <a:p>
            <a:pPr lvl="1"/>
            <a:r>
              <a:rPr lang="en-GB" dirty="0"/>
              <a:t>Famille élargie (oncle, tantes, cousins, grands-parents,...)</a:t>
            </a:r>
          </a:p>
          <a:p>
            <a:pPr lvl="1"/>
            <a:r>
              <a:rPr lang="en-GB" dirty="0"/>
              <a:t>Membres de la communauté (voisins, chef de la communauté, enseignant, amis,...)</a:t>
            </a:r>
          </a:p>
          <a:p>
            <a:pPr lvl="1"/>
            <a:r>
              <a:rPr lang="en-US" dirty="0"/>
              <a:t>Société (autorités locales, gouvernement, groupes de défense des droits des femmes,</a:t>
            </a:r>
            <a:endParaRPr lang="en-GB" dirty="0"/>
          </a:p>
        </p:txBody>
      </p:sp>
      <p:sp>
        <p:nvSpPr>
          <p:cNvPr id="4" name="Google Shape;725;p48:notes">
            <a:extLst>
              <a:ext uri="{FF2B5EF4-FFF2-40B4-BE49-F238E27FC236}">
                <a16:creationId xmlns:a16="http://schemas.microsoft.com/office/drawing/2014/main" id="{56D54756-A2C1-A06D-B19A-5B58D7C9D87B}"/>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56</a:t>
            </a:fld>
            <a:endParaRPr lang="en-US" sz="1200" dirty="0">
              <a:latin typeface="+mn-lt"/>
            </a:endParaRPr>
          </a:p>
        </p:txBody>
      </p:sp>
    </p:spTree>
    <p:extLst>
      <p:ext uri="{BB962C8B-B14F-4D97-AF65-F5344CB8AC3E}">
        <p14:creationId xmlns:p14="http://schemas.microsoft.com/office/powerpoint/2010/main" val="3930397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US" b="1" i="0" dirty="0"/>
              <a:t>EXPLICATION</a:t>
            </a:r>
          </a:p>
          <a:p>
            <a:r>
              <a:rPr lang="en-US" i="1" dirty="0"/>
              <a:t>Le terme "risque" désigne la probabilité qu'un enfant subisse un préjudice et l'importance de ce préjudice. </a:t>
            </a:r>
          </a:p>
          <a:p>
            <a:pPr lvl="0"/>
            <a:r>
              <a:rPr lang="en-US" i="1" dirty="0"/>
              <a:t>Ce risque de préjudice pour chaque enfant est basé sur (1) les vulnérabilités individuelles et (2) les problèmes de protection de l'enfance présents, en interaction avec (3) les forces de l'enfant et (4) les soins et le soutien qu'il reçoit. </a:t>
            </a:r>
          </a:p>
          <a:p>
            <a:r>
              <a:rPr lang="en-US" i="1" dirty="0"/>
              <a:t>Dans les prochains modules, nous apprendrons à analyser les risques liés à la protection des enfants au cas par cas.</a:t>
            </a:r>
            <a:endParaRPr lang="en-BE" i="1" dirty="0"/>
          </a:p>
        </p:txBody>
      </p:sp>
      <p:sp>
        <p:nvSpPr>
          <p:cNvPr id="6" name="Slide Image Placeholder 5">
            <a:extLst>
              <a:ext uri="{FF2B5EF4-FFF2-40B4-BE49-F238E27FC236}">
                <a16:creationId xmlns:a16="http://schemas.microsoft.com/office/drawing/2014/main" id="{BFAD30B8-BBF6-82C3-EC7B-AFF079C9C918}"/>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0E643475-B507-763B-FD2A-0B3FB0A0F3C5}"/>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57</a:t>
            </a:fld>
            <a:endParaRPr lang="en-US" sz="1200" dirty="0">
              <a:latin typeface="+mn-lt"/>
            </a:endParaRPr>
          </a:p>
        </p:txBody>
      </p:sp>
    </p:spTree>
    <p:extLst>
      <p:ext uri="{BB962C8B-B14F-4D97-AF65-F5344CB8AC3E}">
        <p14:creationId xmlns:p14="http://schemas.microsoft.com/office/powerpoint/2010/main" val="100548211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EXPLICATION</a:t>
            </a:r>
          </a:p>
          <a:p>
            <a:r>
              <a:rPr lang="en-US" i="1" dirty="0"/>
              <a:t>Dans le cadre de la gestion des dossiers, une cote de risque est attribuée à un dossier pour aider à prioriser les dossiers dans la charge de travail d'un </a:t>
            </a:r>
            <a:r>
              <a:rPr lang="en-US" i="1" dirty="0" err="1"/>
              <a:t>gestionnaire</a:t>
            </a:r>
            <a:r>
              <a:rPr lang="en-US" i="1" dirty="0"/>
              <a:t> de </a:t>
            </a:r>
            <a:r>
              <a:rPr lang="en-US" i="1" dirty="0" err="1"/>
              <a:t>cas</a:t>
            </a:r>
            <a:r>
              <a:rPr lang="en-US" i="1" dirty="0"/>
              <a:t>. </a:t>
            </a:r>
          </a:p>
          <a:p>
            <a:pPr lvl="1"/>
            <a:r>
              <a:rPr lang="en-US" i="1" dirty="0"/>
              <a:t>Les enfants qui risquent le plus de subir des dommages doivent être considérés comme prioritaires et nécessitent une réponse rapide. </a:t>
            </a:r>
          </a:p>
          <a:p>
            <a:r>
              <a:rPr lang="en-US" i="1" dirty="0"/>
              <a:t>Tout au long des modules à venir, nous apprendrons à :</a:t>
            </a:r>
          </a:p>
          <a:p>
            <a:pPr lvl="1"/>
            <a:r>
              <a:rPr lang="en-US" i="1" dirty="0"/>
              <a:t>Déterminer le niveau de risque au cas par cas </a:t>
            </a:r>
          </a:p>
          <a:p>
            <a:pPr lvl="1"/>
            <a:r>
              <a:rPr lang="en-US" i="1" dirty="0"/>
              <a:t>Revoir la chronologie des différents niveaux de risque tels que mentionnés dans la procédure standard de gestion des cas.</a:t>
            </a:r>
            <a:endParaRPr lang="en-US" dirty="0"/>
          </a:p>
          <a:p>
            <a:endParaRPr lang="en-GB" dirty="0"/>
          </a:p>
        </p:txBody>
      </p:sp>
      <p:sp>
        <p:nvSpPr>
          <p:cNvPr id="6" name="Slide Image Placeholder 5">
            <a:extLst>
              <a:ext uri="{FF2B5EF4-FFF2-40B4-BE49-F238E27FC236}">
                <a16:creationId xmlns:a16="http://schemas.microsoft.com/office/drawing/2014/main" id="{2FDD9109-9049-AB80-A47E-94A36E4B6D36}"/>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D062105C-E884-7DE1-8CE5-F9E3896D82D6}"/>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58</a:t>
            </a:fld>
            <a:endParaRPr lang="en-US" sz="1200" dirty="0">
              <a:latin typeface="+mn-lt"/>
            </a:endParaRPr>
          </a:p>
        </p:txBody>
      </p:sp>
    </p:spTree>
    <p:extLst>
      <p:ext uri="{BB962C8B-B14F-4D97-AF65-F5344CB8AC3E}">
        <p14:creationId xmlns:p14="http://schemas.microsoft.com/office/powerpoint/2010/main" val="373533543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EXPLICATION</a:t>
            </a:r>
          </a:p>
          <a:p>
            <a:r>
              <a:rPr lang="en-GB" dirty="0"/>
              <a:t>Présenter la diapositive</a:t>
            </a:r>
          </a:p>
          <a:p>
            <a:r>
              <a:rPr lang="en-US" i="1" dirty="0"/>
              <a:t>Est-ce que quelqu'un a des questions ou a besoin d'éclaircissements ?</a:t>
            </a:r>
          </a:p>
          <a:p>
            <a:r>
              <a:rPr lang="en-US" i="1" dirty="0"/>
              <a:t>Dans la prochaine session, nous fermerons ce module</a:t>
            </a:r>
            <a:endParaRPr lang="en-BE" i="1" dirty="0"/>
          </a:p>
        </p:txBody>
      </p:sp>
      <p:sp>
        <p:nvSpPr>
          <p:cNvPr id="6" name="Slide Image Placeholder 5">
            <a:extLst>
              <a:ext uri="{FF2B5EF4-FFF2-40B4-BE49-F238E27FC236}">
                <a16:creationId xmlns:a16="http://schemas.microsoft.com/office/drawing/2014/main" id="{44776B07-07A2-37F5-511D-50A42EA88FDA}"/>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2B43DF2E-C954-78B4-1320-067700A831F4}"/>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59</a:t>
            </a:fld>
            <a:endParaRPr lang="en-US" sz="1200" dirty="0">
              <a:latin typeface="+mn-lt"/>
            </a:endParaRPr>
          </a:p>
        </p:txBody>
      </p:sp>
    </p:spTree>
    <p:extLst>
      <p:ext uri="{BB962C8B-B14F-4D97-AF65-F5344CB8AC3E}">
        <p14:creationId xmlns:p14="http://schemas.microsoft.com/office/powerpoint/2010/main" val="16027033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sym typeface="Arial"/>
              </a:rPr>
              <a:t>EXPLICATION</a:t>
            </a:r>
          </a:p>
          <a:p>
            <a:r>
              <a:rPr lang="en-GB" dirty="0">
                <a:sym typeface="Arial"/>
              </a:rPr>
              <a:t>Présenter la diapositive</a:t>
            </a:r>
          </a:p>
          <a:p>
            <a:r>
              <a:rPr lang="en-GB" i="1" dirty="0">
                <a:sym typeface="Arial"/>
              </a:rPr>
              <a:t>Résultats en matière de protection de l'enfance</a:t>
            </a:r>
          </a:p>
          <a:p>
            <a:pPr lvl="1"/>
            <a:r>
              <a:rPr lang="en-GB" i="1" dirty="0">
                <a:sym typeface="Arial"/>
              </a:rPr>
              <a:t>Réduire l'exposition aux risques de protection de l'enfance qui causent des dommages aux enfants (violence, abus, négligence ou exploitation).</a:t>
            </a:r>
          </a:p>
          <a:p>
            <a:pPr lvl="1"/>
            <a:r>
              <a:rPr lang="en-GB" i="1" dirty="0">
                <a:sym typeface="Arial"/>
              </a:rPr>
              <a:t>Réduire l'impact négatif, le préjudice causé si la violence se produit.</a:t>
            </a:r>
          </a:p>
        </p:txBody>
      </p:sp>
      <p:sp>
        <p:nvSpPr>
          <p:cNvPr id="6" name="Slide Image Placeholder 5">
            <a:extLst>
              <a:ext uri="{FF2B5EF4-FFF2-40B4-BE49-F238E27FC236}">
                <a16:creationId xmlns:a16="http://schemas.microsoft.com/office/drawing/2014/main" id="{A7E20E0C-12B7-619D-E054-001FD9EC71C0}"/>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DA8B83C5-1054-3D71-5202-8A48B137E366}"/>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6</a:t>
            </a:fld>
            <a:endParaRPr lang="en-US" sz="1200" dirty="0">
              <a:latin typeface="+mn-lt"/>
            </a:endParaRPr>
          </a:p>
        </p:txBody>
      </p:sp>
    </p:spTree>
    <p:extLst>
      <p:ext uri="{BB962C8B-B14F-4D97-AF65-F5344CB8AC3E}">
        <p14:creationId xmlns:p14="http://schemas.microsoft.com/office/powerpoint/2010/main" val="174559895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79425" y="4229101"/>
            <a:ext cx="6140450" cy="5442609"/>
          </a:xfrm>
          <a:prstGeom prst="rect">
            <a:avLst/>
          </a:prstGeom>
        </p:spPr>
        <p:txBody>
          <a:bodyPr/>
          <a:lstStyle/>
          <a:p>
            <a:pPr marL="0" indent="0">
              <a:buNone/>
            </a:pPr>
            <a:r>
              <a:rPr lang="en-GB" b="1" dirty="0"/>
              <a:t>SESSION 6 DURÉE : 0h30</a:t>
            </a:r>
            <a:endParaRPr lang="en-BE" b="1" dirty="0"/>
          </a:p>
        </p:txBody>
      </p:sp>
      <p:sp>
        <p:nvSpPr>
          <p:cNvPr id="6" name="Slide Image Placeholder 5">
            <a:extLst>
              <a:ext uri="{FF2B5EF4-FFF2-40B4-BE49-F238E27FC236}">
                <a16:creationId xmlns:a16="http://schemas.microsoft.com/office/drawing/2014/main" id="{0F720C98-494C-1527-05B8-F60E936BA4AA}"/>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EEA3BD7B-CCCA-374E-66EE-90F2B3C9B6A5}"/>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60</a:t>
            </a:fld>
            <a:endParaRPr lang="en-US" sz="1200" dirty="0">
              <a:latin typeface="+mn-lt"/>
            </a:endParaRPr>
          </a:p>
        </p:txBody>
      </p:sp>
    </p:spTree>
    <p:extLst>
      <p:ext uri="{BB962C8B-B14F-4D97-AF65-F5344CB8AC3E}">
        <p14:creationId xmlns:p14="http://schemas.microsoft.com/office/powerpoint/2010/main" val="235175884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sym typeface="Arial"/>
              </a:rPr>
              <a:t>TRAVAIL INDIVIDUEL (5 minutes)</a:t>
            </a:r>
          </a:p>
          <a:p>
            <a:r>
              <a:rPr lang="en-GB" dirty="0">
                <a:sym typeface="Arial"/>
              </a:rPr>
              <a:t>Guidez les participants vers la </a:t>
            </a:r>
            <a:r>
              <a:rPr lang="en-GB" b="1" dirty="0">
                <a:sym typeface="Arial"/>
              </a:rPr>
              <a:t>page 20 du manuel : Objectifs d'apprentissage et réflexion.</a:t>
            </a:r>
          </a:p>
          <a:p>
            <a:r>
              <a:rPr lang="en-GB" i="1" dirty="0">
                <a:sym typeface="Arial"/>
              </a:rPr>
              <a:t>Il est important de prendre le temps de revoir les objectifs d'apprentissage (</a:t>
            </a:r>
            <a:r>
              <a:rPr lang="en-GB" b="1" i="1" dirty="0">
                <a:sym typeface="Arial"/>
              </a:rPr>
              <a:t>Cahier de travail page 5</a:t>
            </a:r>
            <a:r>
              <a:rPr lang="en-GB" i="1" dirty="0">
                <a:sym typeface="Arial"/>
              </a:rPr>
              <a:t>) et de réfléchir à vos réalisations à la fin de cette formation. </a:t>
            </a:r>
          </a:p>
          <a:p>
            <a:r>
              <a:rPr lang="en-GB" i="1" dirty="0">
                <a:sym typeface="Arial"/>
              </a:rPr>
              <a:t>Certains objectifs d'apprentissage peuvent nécessiter davantage d'informations, de pratique ou de soutien de la part du superviseur pour être pleinement atteints.</a:t>
            </a:r>
          </a:p>
          <a:p>
            <a:r>
              <a:rPr lang="en-GB" i="1" dirty="0">
                <a:sym typeface="Arial"/>
              </a:rPr>
              <a:t>Regardez la formation d'aujourd'hui et répondez aux questions sur les objectifs d'apprentissage dans leur cahier de travail. </a:t>
            </a:r>
          </a:p>
          <a:p>
            <a:pPr marL="182563" marR="0" lvl="0" indent="-1825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i="0" dirty="0">
                <a:sym typeface="Arial"/>
              </a:rPr>
              <a:t>Donnez aux participants 5 minutes pour réfléchir à ces questions.</a:t>
            </a:r>
          </a:p>
          <a:p>
            <a:pPr marL="0" marR="0" lvl="0" indent="0" algn="l" defTabSz="914400" rtl="0" eaLnBrk="1" fontAlgn="auto" latinLnBrk="0" hangingPunct="1">
              <a:lnSpc>
                <a:spcPct val="100000"/>
              </a:lnSpc>
              <a:spcBef>
                <a:spcPts val="0"/>
              </a:spcBef>
              <a:spcAft>
                <a:spcPts val="0"/>
              </a:spcAft>
              <a:buClrTx/>
              <a:buSzTx/>
              <a:buNone/>
              <a:tabLst/>
              <a:defRPr/>
            </a:pPr>
            <a:endParaRPr lang="en-GB" dirty="0">
              <a:sym typeface="Arial"/>
            </a:endParaRPr>
          </a:p>
          <a:p>
            <a:pPr marL="0" marR="0" lvl="0" indent="0" algn="l" defTabSz="914400" rtl="0" eaLnBrk="1" fontAlgn="auto" latinLnBrk="0" hangingPunct="1">
              <a:lnSpc>
                <a:spcPct val="100000"/>
              </a:lnSpc>
              <a:spcBef>
                <a:spcPts val="0"/>
              </a:spcBef>
              <a:spcAft>
                <a:spcPts val="0"/>
              </a:spcAft>
              <a:buClrTx/>
              <a:buSzTx/>
              <a:buNone/>
              <a:tabLst/>
              <a:defRPr/>
            </a:pPr>
            <a:r>
              <a:rPr lang="en-GB" b="1" dirty="0">
                <a:sym typeface="Arial"/>
              </a:rPr>
              <a:t>DISCUSSION PLÉNIÈRE (5 minutes)</a:t>
            </a:r>
          </a:p>
          <a:p>
            <a:r>
              <a:rPr lang="en-GB" i="1" dirty="0">
                <a:sym typeface="Arial"/>
              </a:rPr>
              <a:t>Quelqu'un voudrait-il partager :</a:t>
            </a:r>
          </a:p>
          <a:p>
            <a:pPr lvl="1"/>
            <a:r>
              <a:rPr lang="en-GB" i="1" dirty="0">
                <a:sym typeface="Arial"/>
              </a:rPr>
              <a:t>Quels sont les objectifs d'apprentissage sur lesquels vous avez besoin de plus d'informations, de pratique ou de soutien pour être pleinement atteints ?</a:t>
            </a:r>
          </a:p>
          <a:p>
            <a:pPr lvl="1"/>
            <a:r>
              <a:rPr lang="en-GB" i="1" dirty="0">
                <a:sym typeface="Arial"/>
              </a:rPr>
              <a:t>Quels sont les objectifs d'apprentissage qui vous inspirent confiance ?</a:t>
            </a:r>
          </a:p>
          <a:p>
            <a:endParaRPr lang="en-GB" i="1" dirty="0">
              <a:sym typeface="Arial"/>
            </a:endParaRPr>
          </a:p>
          <a:p>
            <a:pPr marL="0" indent="0">
              <a:buNone/>
            </a:pPr>
            <a:r>
              <a:rPr lang="en-GB" b="1" dirty="0">
                <a:sym typeface="Arial"/>
              </a:rPr>
              <a:t>TRAVAIL INDIVIDUEL (5 minutes)</a:t>
            </a:r>
          </a:p>
          <a:p>
            <a:r>
              <a:rPr lang="en-GB" dirty="0">
                <a:sym typeface="Arial"/>
              </a:rPr>
              <a:t>Continuez à la </a:t>
            </a:r>
            <a:r>
              <a:rPr lang="en-GB" b="1" dirty="0">
                <a:sym typeface="Arial"/>
              </a:rPr>
              <a:t>page 20 du cahier d'exercices : Objectifs d'apprentissage et Réflexion</a:t>
            </a:r>
          </a:p>
          <a:p>
            <a:r>
              <a:rPr lang="en-GB" i="1" dirty="0">
                <a:sym typeface="Arial"/>
              </a:rPr>
              <a:t>Qu'est-ce qui vous a surpris ?</a:t>
            </a:r>
          </a:p>
          <a:p>
            <a:r>
              <a:rPr lang="en-GB" i="1" dirty="0">
                <a:sym typeface="Arial"/>
              </a:rPr>
              <a:t>Qu'est-ce qui était un défi ?</a:t>
            </a:r>
          </a:p>
          <a:p>
            <a:r>
              <a:rPr lang="en-GB" i="1" dirty="0">
                <a:sym typeface="Arial"/>
              </a:rPr>
              <a:t>Sur quoi aimeriez-vous en savoir plus ?</a:t>
            </a:r>
          </a:p>
          <a:p>
            <a:r>
              <a:rPr lang="en-GB" i="0" dirty="0">
                <a:sym typeface="Arial"/>
              </a:rPr>
              <a:t>Donnez aux participants 5 minutes pour réfléchir à ces questions.</a:t>
            </a:r>
          </a:p>
          <a:p>
            <a:endParaRPr lang="en-GB" dirty="0">
              <a:sym typeface="Arial"/>
            </a:endParaRPr>
          </a:p>
          <a:p>
            <a:pPr marL="0" indent="0">
              <a:buNone/>
            </a:pPr>
            <a:r>
              <a:rPr lang="en-GB" b="1" dirty="0">
                <a:sym typeface="Arial"/>
              </a:rPr>
              <a:t>DISCUSSION PLÉNIÈRE (5 minutes)</a:t>
            </a:r>
          </a:p>
          <a:p>
            <a:r>
              <a:rPr lang="en-GB" i="1" dirty="0">
                <a:sym typeface="Arial"/>
              </a:rPr>
              <a:t>Quelqu'un voudrait-il partager :</a:t>
            </a:r>
          </a:p>
          <a:p>
            <a:pPr lvl="1"/>
            <a:r>
              <a:rPr lang="en-GB" i="1" dirty="0">
                <a:sym typeface="Arial"/>
              </a:rPr>
              <a:t>Quelque chose que vous avez appris aujourd'hui ?</a:t>
            </a:r>
          </a:p>
          <a:p>
            <a:pPr lvl="1"/>
            <a:r>
              <a:rPr lang="en-GB" i="1" dirty="0">
                <a:sym typeface="Arial"/>
              </a:rPr>
              <a:t>Un sujet sur lequel vous voulez en savoir plus ?</a:t>
            </a:r>
          </a:p>
          <a:p>
            <a:r>
              <a:rPr lang="en-GB" i="0" dirty="0">
                <a:sym typeface="Arial"/>
              </a:rPr>
              <a:t>Expliquer quand la formation sur le module suivant commencera.</a:t>
            </a:r>
          </a:p>
          <a:p>
            <a:r>
              <a:rPr lang="en-GB" i="0" dirty="0">
                <a:sym typeface="Arial"/>
              </a:rPr>
              <a:t>Remercier les participants pour leur participation</a:t>
            </a:r>
            <a:endParaRPr lang="en-GB" dirty="0">
              <a:sym typeface="Arial"/>
            </a:endParaRPr>
          </a:p>
        </p:txBody>
      </p:sp>
      <p:sp>
        <p:nvSpPr>
          <p:cNvPr id="8" name="Slide Image Placeholder 7">
            <a:extLst>
              <a:ext uri="{FF2B5EF4-FFF2-40B4-BE49-F238E27FC236}">
                <a16:creationId xmlns:a16="http://schemas.microsoft.com/office/drawing/2014/main" id="{8B71AD52-717B-91A9-6B72-3F8C7E2CE140}"/>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21579C68-35D1-F4C6-F064-2614C0C5D0CF}"/>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61</a:t>
            </a:fld>
            <a:endParaRPr lang="en-US" sz="1200" dirty="0">
              <a:latin typeface="+mn-lt"/>
            </a:endParaRPr>
          </a:p>
        </p:txBody>
      </p:sp>
    </p:spTree>
    <p:extLst>
      <p:ext uri="{BB962C8B-B14F-4D97-AF65-F5344CB8AC3E}">
        <p14:creationId xmlns:p14="http://schemas.microsoft.com/office/powerpoint/2010/main" val="210802301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INTRODUCTION</a:t>
            </a:r>
          </a:p>
          <a:p>
            <a:r>
              <a:rPr lang="en-GB" i="1" dirty="0"/>
              <a:t>Asseyez-vous confortablement sur vos chaises ou sur le sol. </a:t>
            </a:r>
          </a:p>
          <a:p>
            <a:r>
              <a:rPr lang="en-GB" i="1" dirty="0"/>
              <a:t>Aujourd'hui, nous allons faire un type de respiration appelé "Box Breath".</a:t>
            </a:r>
          </a:p>
          <a:p>
            <a:pPr lvl="1"/>
            <a:r>
              <a:rPr lang="en-GB" i="1" dirty="0"/>
              <a:t>Il peut vous aider à ralentir votre respiration et à vous sentir </a:t>
            </a:r>
            <a:r>
              <a:rPr lang="en-US" i="1" noProof="0" dirty="0"/>
              <a:t>plus calme.</a:t>
            </a:r>
          </a:p>
          <a:p>
            <a:pPr lvl="1"/>
            <a:r>
              <a:rPr lang="en-GB" i="1" dirty="0"/>
              <a:t>Une respiration en boîte est une respiration où l'on inspire, où l'on retient la respiration, où l'on expire, et où l'on retient sans respirer pendant le même temps. </a:t>
            </a:r>
            <a:endParaRPr lang="en-GB" dirty="0"/>
          </a:p>
          <a:p>
            <a:r>
              <a:rPr lang="en-GB" i="1" dirty="0"/>
              <a:t>Regardez comme je donne un exemple. Vous n'êtes pas encore obligé de respirer avec moi.</a:t>
            </a:r>
          </a:p>
          <a:p>
            <a:pPr lvl="1"/>
            <a:r>
              <a:rPr lang="en-GB" i="1" dirty="0"/>
              <a:t>Quand nous ferons la respiration en boîte, nous le ferons comme ceci</a:t>
            </a:r>
          </a:p>
          <a:p>
            <a:pPr lvl="1"/>
            <a:r>
              <a:rPr lang="en-GB" i="1" dirty="0"/>
              <a:t>Inspirez 2... 3... 4 ; maintenez 2... 3... 4, expirez 2... 3... 4 ; maintenez 2... 3... 4."</a:t>
            </a:r>
          </a:p>
          <a:p>
            <a:pPr lvl="0"/>
            <a:r>
              <a:rPr lang="en-GB" i="1" dirty="0"/>
              <a:t>Cet exemple est-il clair ?</a:t>
            </a:r>
          </a:p>
          <a:p>
            <a:pPr lvl="1"/>
            <a:r>
              <a:rPr lang="en-GB" dirty="0"/>
              <a:t>Donnez à nouveau l'exemple si ce n'est pas clair. </a:t>
            </a:r>
          </a:p>
          <a:p>
            <a:r>
              <a:rPr lang="en-GB" i="1" dirty="0"/>
              <a:t>Parfois, cette respiration peut vous rendre nerveux ou légèrement paniqué, surtout sur les prises. </a:t>
            </a:r>
          </a:p>
          <a:p>
            <a:pPr lvl="1"/>
            <a:r>
              <a:rPr lang="en-GB" i="1" dirty="0"/>
              <a:t>Si cela commence à se produire, vous pouvez toujours revenir à une respiration normale.</a:t>
            </a:r>
          </a:p>
          <a:p>
            <a:pPr lvl="1"/>
            <a:r>
              <a:rPr lang="en-GB" i="1" dirty="0"/>
              <a:t>Puis recommencez le souffle de la boîte quand ils sont prêts. </a:t>
            </a:r>
          </a:p>
          <a:p>
            <a:r>
              <a:rPr lang="en-GB" i="1" dirty="0"/>
              <a:t>Êtes-vous prêt à commencer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1" dirty="0"/>
              <a:t>EXERCICE DE SOIN DE SOI (Box Breath, 10 minutes)</a:t>
            </a:r>
            <a:endParaRPr lang="en-GB" dirty="0"/>
          </a:p>
          <a:p>
            <a:pPr marL="182563" marR="0" lvl="0" indent="-1825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i="1" dirty="0"/>
              <a:t>Installez-vous confortablement dans vos sièges</a:t>
            </a:r>
          </a:p>
          <a:p>
            <a:pPr marL="182563" marR="0" lvl="0" indent="-1825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i="1" dirty="0"/>
              <a:t>Fermez les yeux ou regardez doucement devant vous.</a:t>
            </a:r>
          </a:p>
          <a:p>
            <a:r>
              <a:rPr lang="en-GB" i="1" dirty="0"/>
              <a:t>Maintenant, inspirons ensemble... et expirons ensemble.</a:t>
            </a:r>
          </a:p>
          <a:p>
            <a:pPr marL="182563" marR="0" lvl="0" indent="-1825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i="1" dirty="0"/>
              <a:t>Au prochain souffle, nous commencerons le souffle de la boîte. Nous ferons 7 cycles ensemble.</a:t>
            </a:r>
          </a:p>
          <a:p>
            <a:pPr lvl="1"/>
            <a:r>
              <a:rPr lang="en-GB" i="1" dirty="0"/>
              <a:t>Inspirez 2... 3... 4 ; maintenez 2... 3... 4, expirez 2... 3... 4 ; maintenez 2... 3... 4.</a:t>
            </a:r>
          </a:p>
          <a:p>
            <a:pPr lvl="1"/>
            <a:r>
              <a:rPr lang="en-GB" i="0" dirty="0"/>
              <a:t>Répétez x 7</a:t>
            </a:r>
          </a:p>
          <a:p>
            <a:r>
              <a:rPr lang="en-GB" i="1" dirty="0"/>
              <a:t>Reprenez une respiration normale et facile. </a:t>
            </a:r>
          </a:p>
          <a:p>
            <a:r>
              <a:rPr lang="en-GB" i="1" dirty="0"/>
              <a:t>Remarquez si vous vous sentez différent après avoir fait cette respiration </a:t>
            </a:r>
          </a:p>
          <a:p>
            <a:r>
              <a:rPr lang="en-GB" i="1" dirty="0"/>
              <a:t>Quelqu'un voudrait-il partager ce qu'il a remarqué ?</a:t>
            </a:r>
          </a:p>
        </p:txBody>
      </p:sp>
      <p:sp>
        <p:nvSpPr>
          <p:cNvPr id="6" name="Slide Image Placeholder 5">
            <a:extLst>
              <a:ext uri="{FF2B5EF4-FFF2-40B4-BE49-F238E27FC236}">
                <a16:creationId xmlns:a16="http://schemas.microsoft.com/office/drawing/2014/main" id="{29479790-112D-89D1-FDEF-9602EF3098AB}"/>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EF83D61C-2322-F4C3-F37F-C198CE6369CC}"/>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62</a:t>
            </a:fld>
            <a:endParaRPr lang="en-US" sz="1200" dirty="0">
              <a:latin typeface="+mn-lt"/>
            </a:endParaRPr>
          </a:p>
        </p:txBody>
      </p:sp>
    </p:spTree>
    <p:extLst>
      <p:ext uri="{BB962C8B-B14F-4D97-AF65-F5344CB8AC3E}">
        <p14:creationId xmlns:p14="http://schemas.microsoft.com/office/powerpoint/2010/main" val="5910186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sym typeface="Arial"/>
              </a:rPr>
              <a:t>EXPLICATION</a:t>
            </a:r>
            <a:endParaRPr lang="en-GB" dirty="0">
              <a:sym typeface="Arial"/>
            </a:endParaRPr>
          </a:p>
          <a:p>
            <a:r>
              <a:rPr lang="en-GB" dirty="0">
                <a:sym typeface="Arial"/>
              </a:rPr>
              <a:t>Présenter la diapositive</a:t>
            </a:r>
          </a:p>
          <a:p>
            <a:endParaRPr lang="en-BE" dirty="0"/>
          </a:p>
        </p:txBody>
      </p:sp>
      <p:sp>
        <p:nvSpPr>
          <p:cNvPr id="6" name="Slide Image Placeholder 5">
            <a:extLst>
              <a:ext uri="{FF2B5EF4-FFF2-40B4-BE49-F238E27FC236}">
                <a16:creationId xmlns:a16="http://schemas.microsoft.com/office/drawing/2014/main" id="{75FA6654-7499-0002-D9FE-9BCC686FDA74}"/>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857FB6CB-450F-49F8-6BD5-ABBFF880C6CA}"/>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7</a:t>
            </a:fld>
            <a:endParaRPr lang="en-US" sz="1200" dirty="0">
              <a:latin typeface="+mn-lt"/>
            </a:endParaRPr>
          </a:p>
        </p:txBody>
      </p:sp>
    </p:spTree>
    <p:extLst>
      <p:ext uri="{BB962C8B-B14F-4D97-AF65-F5344CB8AC3E}">
        <p14:creationId xmlns:p14="http://schemas.microsoft.com/office/powerpoint/2010/main" val="5004658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S'ADAPTER AU CONTEXTE</a:t>
            </a:r>
          </a:p>
          <a:p>
            <a:r>
              <a:rPr lang="en-GB" dirty="0"/>
              <a:t>Les jeux fournis sont des suggestions</a:t>
            </a:r>
          </a:p>
          <a:p>
            <a:r>
              <a:rPr lang="en-GB" dirty="0"/>
              <a:t>N'hésitez pas à animer tout autre jeu permettant aux participants de se présenter et de faire connaissance avec les autres membres du groupe.</a:t>
            </a:r>
            <a:endParaRPr lang="en-GB" b="1" dirty="0"/>
          </a:p>
          <a:p>
            <a:pPr marL="0" indent="0">
              <a:buNone/>
            </a:pPr>
            <a:r>
              <a:rPr lang="en-US" dirty="0"/>
              <a:t>______________________________________________________________________________</a:t>
            </a:r>
          </a:p>
          <a:p>
            <a:pPr marL="0" indent="0">
              <a:buNone/>
            </a:pPr>
            <a:endParaRPr lang="en-GB" b="1" dirty="0"/>
          </a:p>
          <a:p>
            <a:pPr marL="0" indent="0">
              <a:buNone/>
            </a:pPr>
            <a:r>
              <a:rPr lang="en-GB" b="1" dirty="0"/>
              <a:t>ACTIVITÉ PLÉNIÈRE (20 minutes)</a:t>
            </a:r>
            <a:endParaRPr lang="en-GB" dirty="0"/>
          </a:p>
          <a:p>
            <a:r>
              <a:rPr lang="en-GB" dirty="0"/>
              <a:t>Organisez un jeu pour que les participants apprennent à se connaître. </a:t>
            </a:r>
          </a:p>
          <a:p>
            <a:r>
              <a:rPr lang="en-GB" b="1" dirty="0"/>
              <a:t>Option de jeu 1 : Deux vérités, un mensonge (10 minutes)</a:t>
            </a:r>
          </a:p>
          <a:p>
            <a:pPr lvl="1"/>
            <a:r>
              <a:rPr lang="en-US" dirty="0"/>
              <a:t>Les participants doivent prendre une minute pour trouver deux faits vrais et un mensonge à leur sujet.</a:t>
            </a:r>
          </a:p>
          <a:p>
            <a:pPr lvl="1"/>
            <a:r>
              <a:rPr lang="en-US" dirty="0"/>
              <a:t>Les déclarations doivent être intéressantes et aider les participants à faire connaissance.</a:t>
            </a:r>
          </a:p>
          <a:p>
            <a:pPr lvl="1"/>
            <a:r>
              <a:rPr lang="en-US" dirty="0"/>
              <a:t>Par exemple : 1. je suis une jumelle, 2. j'ai grandi sur une île, 3. je suis une bonne chanteuse.</a:t>
            </a:r>
          </a:p>
          <a:p>
            <a:pPr lvl="1"/>
            <a:r>
              <a:rPr lang="en-US" dirty="0"/>
              <a:t>Les participants doivent, à tour de rôle, raconter au groupe les trois faits les concernant (deux vérités et un mensonge).</a:t>
            </a:r>
          </a:p>
          <a:p>
            <a:pPr lvl="1"/>
            <a:r>
              <a:rPr lang="en-US" dirty="0"/>
              <a:t>Le reste du groupe de participants doit deviner laquelle de ces trois affirmations est un mensonge.</a:t>
            </a:r>
          </a:p>
          <a:p>
            <a:r>
              <a:rPr lang="en-US" b="1" dirty="0"/>
              <a:t>Option de jeu 2 : Chaîne de salutations </a:t>
            </a:r>
            <a:r>
              <a:rPr lang="en-GB" b="1" dirty="0"/>
              <a:t>(10 minutes)</a:t>
            </a:r>
          </a:p>
          <a:p>
            <a:pPr lvl="1"/>
            <a:r>
              <a:rPr lang="en-US" dirty="0"/>
              <a:t>Les participants doivent former deux lignes, se faisant face. </a:t>
            </a:r>
          </a:p>
          <a:p>
            <a:pPr lvl="1"/>
            <a:r>
              <a:rPr lang="en-US" dirty="0"/>
              <a:t>Les participants doivent saluer la personne en face d'eux dans l'autre ligne et continuer à se déplacer dans des directions opposées, en saluant la personne suivante dans la ligne opposée.</a:t>
            </a:r>
          </a:p>
          <a:p>
            <a:pPr lvl="1"/>
            <a:r>
              <a:rPr lang="en-US" dirty="0"/>
              <a:t>Continuez jusqu'à ce que les gens rencontrent la personne avec laquelle ils ont commencé.</a:t>
            </a:r>
          </a:p>
        </p:txBody>
      </p:sp>
      <p:sp>
        <p:nvSpPr>
          <p:cNvPr id="6" name="Slide Image Placeholder 5">
            <a:extLst>
              <a:ext uri="{FF2B5EF4-FFF2-40B4-BE49-F238E27FC236}">
                <a16:creationId xmlns:a16="http://schemas.microsoft.com/office/drawing/2014/main" id="{47B4156F-A71D-AC43-15A5-0F54EA31F8C9}"/>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89C912DC-1112-F34A-2398-895007948CEE}"/>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8</a:t>
            </a:fld>
            <a:endParaRPr lang="en-US" sz="1200" dirty="0">
              <a:latin typeface="+mn-lt"/>
            </a:endParaRPr>
          </a:p>
        </p:txBody>
      </p:sp>
    </p:spTree>
    <p:extLst>
      <p:ext uri="{BB962C8B-B14F-4D97-AF65-F5344CB8AC3E}">
        <p14:creationId xmlns:p14="http://schemas.microsoft.com/office/powerpoint/2010/main" val="24331576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US" b="1" dirty="0"/>
              <a:t>DISCUSSION PLÉNIÈRE (15 minutes)</a:t>
            </a:r>
          </a:p>
          <a:p>
            <a:r>
              <a:rPr lang="en-US" i="1" dirty="0"/>
              <a:t>Nous pouvons conclure quelques accords en tant que groupe avant de commencer ce cours de formation.</a:t>
            </a:r>
          </a:p>
          <a:p>
            <a:r>
              <a:rPr lang="en-US" i="1" dirty="0"/>
              <a:t>Il est important de se sentir en sécurité, à l'aise, accepté et respecté, intéressé et concentré pendant la formation. </a:t>
            </a:r>
          </a:p>
          <a:p>
            <a:r>
              <a:rPr lang="en-US" i="1" dirty="0"/>
              <a:t>Avez-vous des idées ou des suggestions sur la manière d'y parvenir ?</a:t>
            </a:r>
          </a:p>
          <a:p>
            <a:r>
              <a:rPr lang="en-US" dirty="0"/>
              <a:t>Demandez à un volontaire de venir à l'avant, de prendre un stylo et de noter les suggestions du groupe sur un tableau de papier. </a:t>
            </a:r>
          </a:p>
          <a:p>
            <a:r>
              <a:rPr lang="en-US" dirty="0"/>
              <a:t>Exemples d'éléments pouvant figurer dans l'accord :</a:t>
            </a:r>
          </a:p>
          <a:p>
            <a:pPr lvl="1"/>
            <a:r>
              <a:rPr lang="en-US" dirty="0"/>
              <a:t>Les téléphones doivent être éteints ou en mode silencieux.</a:t>
            </a:r>
          </a:p>
          <a:p>
            <a:pPr lvl="1"/>
            <a:r>
              <a:rPr lang="en-US" dirty="0"/>
              <a:t>Les appels peuvent être pris à l'extérieur en cas d'urgence.</a:t>
            </a:r>
          </a:p>
          <a:p>
            <a:pPr lvl="1"/>
            <a:r>
              <a:rPr lang="en-US" dirty="0"/>
              <a:t>Ne pas parler au dessus des autres.</a:t>
            </a:r>
          </a:p>
          <a:p>
            <a:pPr lvl="1"/>
            <a:r>
              <a:rPr lang="en-US" dirty="0"/>
              <a:t>Écoutez les autres lorsqu'ils présentent ou parlent (il faut les inclure).</a:t>
            </a:r>
          </a:p>
          <a:p>
            <a:pPr lvl="1"/>
            <a:r>
              <a:rPr lang="en-US" dirty="0"/>
              <a:t>Soyez respectueux des différentes opinions.</a:t>
            </a:r>
          </a:p>
          <a:p>
            <a:pPr lvl="1"/>
            <a:r>
              <a:rPr lang="en-US" dirty="0"/>
              <a:t>Donnez à chacun l'espace et le temps d'exprimer son opinion.</a:t>
            </a:r>
          </a:p>
          <a:p>
            <a:pPr lvl="1"/>
            <a:r>
              <a:rPr lang="en-US" dirty="0"/>
              <a:t>Soyez à l'heure.</a:t>
            </a:r>
          </a:p>
          <a:p>
            <a:pPr lvl="1"/>
            <a:r>
              <a:rPr lang="en-US" dirty="0"/>
              <a:t>Contestez l'idée, pas la personne.</a:t>
            </a:r>
          </a:p>
          <a:p>
            <a:pPr lvl="1"/>
            <a:r>
              <a:rPr lang="en-US" dirty="0"/>
              <a:t>Anonymiser tout exemple de cas réel (doit être inclus).</a:t>
            </a:r>
          </a:p>
          <a:p>
            <a:pPr lvl="1"/>
            <a:r>
              <a:rPr lang="en-US" dirty="0"/>
              <a:t>Confidentialité des expériences personnelles et des discussions sensibles (doit être inclus).</a:t>
            </a:r>
          </a:p>
          <a:p>
            <a:pPr marL="0" indent="0">
              <a:buNone/>
            </a:pPr>
            <a:endParaRPr lang="en-US" dirty="0"/>
          </a:p>
          <a:p>
            <a:pPr marL="0" indent="0">
              <a:buNone/>
            </a:pPr>
            <a:r>
              <a:rPr lang="en-US" b="1" dirty="0"/>
              <a:t>CONCLUSION</a:t>
            </a:r>
          </a:p>
          <a:p>
            <a:r>
              <a:rPr lang="en-US" i="1" dirty="0"/>
              <a:t>Quelqu'un a-t-il quelque chose à ajouter ?</a:t>
            </a:r>
          </a:p>
          <a:p>
            <a:r>
              <a:rPr lang="en-US" dirty="0"/>
              <a:t>Récapituler le contrat d'apprentissage</a:t>
            </a:r>
          </a:p>
          <a:p>
            <a:r>
              <a:rPr lang="en-US" dirty="0"/>
              <a:t>Accrochez le tableau à feuilles mobiles au mur</a:t>
            </a:r>
          </a:p>
        </p:txBody>
      </p:sp>
      <p:sp>
        <p:nvSpPr>
          <p:cNvPr id="6" name="Slide Image Placeholder 5">
            <a:extLst>
              <a:ext uri="{FF2B5EF4-FFF2-40B4-BE49-F238E27FC236}">
                <a16:creationId xmlns:a16="http://schemas.microsoft.com/office/drawing/2014/main" id="{58F65B2C-7F73-5C89-9495-39F5F52F03D6}"/>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CE5128A4-103E-1274-4D94-72C71F3CC049}"/>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9</a:t>
            </a:fld>
            <a:endParaRPr lang="en-US" sz="1200" dirty="0">
              <a:latin typeface="+mn-lt"/>
            </a:endParaRPr>
          </a:p>
        </p:txBody>
      </p:sp>
    </p:spTree>
    <p:extLst>
      <p:ext uri="{BB962C8B-B14F-4D97-AF65-F5344CB8AC3E}">
        <p14:creationId xmlns:p14="http://schemas.microsoft.com/office/powerpoint/2010/main" val="13483503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4B6687-42CE-EAA1-3E9A-9C1E601A7D7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BE"/>
          </a:p>
        </p:txBody>
      </p:sp>
      <p:sp>
        <p:nvSpPr>
          <p:cNvPr id="3" name="Subtitle 2">
            <a:extLst>
              <a:ext uri="{FF2B5EF4-FFF2-40B4-BE49-F238E27FC236}">
                <a16:creationId xmlns:a16="http://schemas.microsoft.com/office/drawing/2014/main" id="{6E5C7B2F-140A-6891-3F25-69946507CAE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BE"/>
          </a:p>
        </p:txBody>
      </p:sp>
      <p:sp>
        <p:nvSpPr>
          <p:cNvPr id="4" name="Date Placeholder 3">
            <a:extLst>
              <a:ext uri="{FF2B5EF4-FFF2-40B4-BE49-F238E27FC236}">
                <a16:creationId xmlns:a16="http://schemas.microsoft.com/office/drawing/2014/main" id="{8D61D2A4-188D-7926-7077-FC0EBD00C2BC}"/>
              </a:ext>
            </a:extLst>
          </p:cNvPr>
          <p:cNvSpPr>
            <a:spLocks noGrp="1"/>
          </p:cNvSpPr>
          <p:nvPr>
            <p:ph type="dt" sz="half" idx="10"/>
          </p:nvPr>
        </p:nvSpPr>
        <p:spPr/>
        <p:txBody>
          <a:bodyPr/>
          <a:lstStyle/>
          <a:p>
            <a:fld id="{FE799ADE-732A-4630-912D-00AF26B6FC83}" type="datetimeFigureOut">
              <a:rPr lang="en-BE" smtClean="0"/>
              <a:t>05/04/2023</a:t>
            </a:fld>
            <a:endParaRPr lang="en-BE"/>
          </a:p>
        </p:txBody>
      </p:sp>
      <p:sp>
        <p:nvSpPr>
          <p:cNvPr id="5" name="Footer Placeholder 4">
            <a:extLst>
              <a:ext uri="{FF2B5EF4-FFF2-40B4-BE49-F238E27FC236}">
                <a16:creationId xmlns:a16="http://schemas.microsoft.com/office/drawing/2014/main" id="{B3C3A87F-11EB-EEA4-38B8-C69704B4BA71}"/>
              </a:ext>
            </a:extLst>
          </p:cNvPr>
          <p:cNvSpPr>
            <a:spLocks noGrp="1"/>
          </p:cNvSpPr>
          <p:nvPr>
            <p:ph type="ftr" sz="quarter" idx="11"/>
          </p:nvPr>
        </p:nvSpPr>
        <p:spPr/>
        <p:txBody>
          <a:bodyPr/>
          <a:lstStyle/>
          <a:p>
            <a:endParaRPr lang="en-BE"/>
          </a:p>
        </p:txBody>
      </p:sp>
      <p:sp>
        <p:nvSpPr>
          <p:cNvPr id="6" name="Slide Number Placeholder 5">
            <a:extLst>
              <a:ext uri="{FF2B5EF4-FFF2-40B4-BE49-F238E27FC236}">
                <a16:creationId xmlns:a16="http://schemas.microsoft.com/office/drawing/2014/main" id="{8C20A216-14A1-1645-08FA-10942EC0EEA1}"/>
              </a:ext>
            </a:extLst>
          </p:cNvPr>
          <p:cNvSpPr>
            <a:spLocks noGrp="1"/>
          </p:cNvSpPr>
          <p:nvPr>
            <p:ph type="sldNum" sz="quarter" idx="12"/>
          </p:nvPr>
        </p:nvSpPr>
        <p:spPr/>
        <p:txBody>
          <a:bodyPr/>
          <a:lstStyle/>
          <a:p>
            <a:fld id="{5612F1AD-D901-406E-8C90-DBEBD536AEB9}" type="slidenum">
              <a:rPr lang="en-BE" smtClean="0"/>
              <a:t>‹#›</a:t>
            </a:fld>
            <a:endParaRPr lang="en-BE"/>
          </a:p>
        </p:txBody>
      </p:sp>
    </p:spTree>
    <p:extLst>
      <p:ext uri="{BB962C8B-B14F-4D97-AF65-F5344CB8AC3E}">
        <p14:creationId xmlns:p14="http://schemas.microsoft.com/office/powerpoint/2010/main" val="40687229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DC01B1-2687-1C39-CD13-0957E6691D24}"/>
              </a:ext>
            </a:extLst>
          </p:cNvPr>
          <p:cNvSpPr>
            <a:spLocks noGrp="1"/>
          </p:cNvSpPr>
          <p:nvPr>
            <p:ph type="title"/>
          </p:nvPr>
        </p:nvSpPr>
        <p:spPr/>
        <p:txBody>
          <a:bodyPr/>
          <a:lstStyle/>
          <a:p>
            <a:r>
              <a:rPr lang="en-US"/>
              <a:t>Click to edit Master title style</a:t>
            </a:r>
            <a:endParaRPr lang="en-BE"/>
          </a:p>
        </p:txBody>
      </p:sp>
      <p:sp>
        <p:nvSpPr>
          <p:cNvPr id="3" name="Vertical Text Placeholder 2">
            <a:extLst>
              <a:ext uri="{FF2B5EF4-FFF2-40B4-BE49-F238E27FC236}">
                <a16:creationId xmlns:a16="http://schemas.microsoft.com/office/drawing/2014/main" id="{64925637-C5B8-2222-DBDB-BB600756FBE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4" name="Date Placeholder 3">
            <a:extLst>
              <a:ext uri="{FF2B5EF4-FFF2-40B4-BE49-F238E27FC236}">
                <a16:creationId xmlns:a16="http://schemas.microsoft.com/office/drawing/2014/main" id="{CF775263-CBB4-33E0-3FEC-C729CC481DE3}"/>
              </a:ext>
            </a:extLst>
          </p:cNvPr>
          <p:cNvSpPr>
            <a:spLocks noGrp="1"/>
          </p:cNvSpPr>
          <p:nvPr>
            <p:ph type="dt" sz="half" idx="10"/>
          </p:nvPr>
        </p:nvSpPr>
        <p:spPr/>
        <p:txBody>
          <a:bodyPr/>
          <a:lstStyle/>
          <a:p>
            <a:fld id="{FE799ADE-732A-4630-912D-00AF26B6FC83}" type="datetimeFigureOut">
              <a:rPr lang="en-BE" smtClean="0"/>
              <a:t>05/04/2023</a:t>
            </a:fld>
            <a:endParaRPr lang="en-BE"/>
          </a:p>
        </p:txBody>
      </p:sp>
      <p:sp>
        <p:nvSpPr>
          <p:cNvPr id="5" name="Footer Placeholder 4">
            <a:extLst>
              <a:ext uri="{FF2B5EF4-FFF2-40B4-BE49-F238E27FC236}">
                <a16:creationId xmlns:a16="http://schemas.microsoft.com/office/drawing/2014/main" id="{557872BF-60CA-4C9B-E3A2-E46E9320082E}"/>
              </a:ext>
            </a:extLst>
          </p:cNvPr>
          <p:cNvSpPr>
            <a:spLocks noGrp="1"/>
          </p:cNvSpPr>
          <p:nvPr>
            <p:ph type="ftr" sz="quarter" idx="11"/>
          </p:nvPr>
        </p:nvSpPr>
        <p:spPr/>
        <p:txBody>
          <a:bodyPr/>
          <a:lstStyle/>
          <a:p>
            <a:endParaRPr lang="en-BE"/>
          </a:p>
        </p:txBody>
      </p:sp>
      <p:sp>
        <p:nvSpPr>
          <p:cNvPr id="6" name="Slide Number Placeholder 5">
            <a:extLst>
              <a:ext uri="{FF2B5EF4-FFF2-40B4-BE49-F238E27FC236}">
                <a16:creationId xmlns:a16="http://schemas.microsoft.com/office/drawing/2014/main" id="{A07C9713-9A8F-E30F-F797-1D5DCAE893C2}"/>
              </a:ext>
            </a:extLst>
          </p:cNvPr>
          <p:cNvSpPr>
            <a:spLocks noGrp="1"/>
          </p:cNvSpPr>
          <p:nvPr>
            <p:ph type="sldNum" sz="quarter" idx="12"/>
          </p:nvPr>
        </p:nvSpPr>
        <p:spPr/>
        <p:txBody>
          <a:bodyPr/>
          <a:lstStyle/>
          <a:p>
            <a:fld id="{5612F1AD-D901-406E-8C90-DBEBD536AEB9}" type="slidenum">
              <a:rPr lang="en-BE" smtClean="0"/>
              <a:t>‹#›</a:t>
            </a:fld>
            <a:endParaRPr lang="en-BE"/>
          </a:p>
        </p:txBody>
      </p:sp>
    </p:spTree>
    <p:extLst>
      <p:ext uri="{BB962C8B-B14F-4D97-AF65-F5344CB8AC3E}">
        <p14:creationId xmlns:p14="http://schemas.microsoft.com/office/powerpoint/2010/main" val="320291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AB7B84D-5926-5CA8-2DDA-C96B22B2608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BE"/>
          </a:p>
        </p:txBody>
      </p:sp>
      <p:sp>
        <p:nvSpPr>
          <p:cNvPr id="3" name="Vertical Text Placeholder 2">
            <a:extLst>
              <a:ext uri="{FF2B5EF4-FFF2-40B4-BE49-F238E27FC236}">
                <a16:creationId xmlns:a16="http://schemas.microsoft.com/office/drawing/2014/main" id="{63B9CA62-5AD2-9E47-8CF7-B0D696AFCA6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4" name="Date Placeholder 3">
            <a:extLst>
              <a:ext uri="{FF2B5EF4-FFF2-40B4-BE49-F238E27FC236}">
                <a16:creationId xmlns:a16="http://schemas.microsoft.com/office/drawing/2014/main" id="{45AA07F7-D1A0-321B-5989-8802907DBF85}"/>
              </a:ext>
            </a:extLst>
          </p:cNvPr>
          <p:cNvSpPr>
            <a:spLocks noGrp="1"/>
          </p:cNvSpPr>
          <p:nvPr>
            <p:ph type="dt" sz="half" idx="10"/>
          </p:nvPr>
        </p:nvSpPr>
        <p:spPr/>
        <p:txBody>
          <a:bodyPr/>
          <a:lstStyle/>
          <a:p>
            <a:fld id="{FE799ADE-732A-4630-912D-00AF26B6FC83}" type="datetimeFigureOut">
              <a:rPr lang="en-BE" smtClean="0"/>
              <a:t>05/04/2023</a:t>
            </a:fld>
            <a:endParaRPr lang="en-BE"/>
          </a:p>
        </p:txBody>
      </p:sp>
      <p:sp>
        <p:nvSpPr>
          <p:cNvPr id="5" name="Footer Placeholder 4">
            <a:extLst>
              <a:ext uri="{FF2B5EF4-FFF2-40B4-BE49-F238E27FC236}">
                <a16:creationId xmlns:a16="http://schemas.microsoft.com/office/drawing/2014/main" id="{6AB5217D-F10C-9F26-2153-6BA0C1CADBDD}"/>
              </a:ext>
            </a:extLst>
          </p:cNvPr>
          <p:cNvSpPr>
            <a:spLocks noGrp="1"/>
          </p:cNvSpPr>
          <p:nvPr>
            <p:ph type="ftr" sz="quarter" idx="11"/>
          </p:nvPr>
        </p:nvSpPr>
        <p:spPr/>
        <p:txBody>
          <a:bodyPr/>
          <a:lstStyle/>
          <a:p>
            <a:endParaRPr lang="en-BE"/>
          </a:p>
        </p:txBody>
      </p:sp>
      <p:sp>
        <p:nvSpPr>
          <p:cNvPr id="6" name="Slide Number Placeholder 5">
            <a:extLst>
              <a:ext uri="{FF2B5EF4-FFF2-40B4-BE49-F238E27FC236}">
                <a16:creationId xmlns:a16="http://schemas.microsoft.com/office/drawing/2014/main" id="{1302DA54-BEC9-73F4-1B43-1ACEF1375C28}"/>
              </a:ext>
            </a:extLst>
          </p:cNvPr>
          <p:cNvSpPr>
            <a:spLocks noGrp="1"/>
          </p:cNvSpPr>
          <p:nvPr>
            <p:ph type="sldNum" sz="quarter" idx="12"/>
          </p:nvPr>
        </p:nvSpPr>
        <p:spPr/>
        <p:txBody>
          <a:bodyPr/>
          <a:lstStyle/>
          <a:p>
            <a:fld id="{5612F1AD-D901-406E-8C90-DBEBD536AEB9}" type="slidenum">
              <a:rPr lang="en-BE" smtClean="0"/>
              <a:t>‹#›</a:t>
            </a:fld>
            <a:endParaRPr lang="en-BE"/>
          </a:p>
        </p:txBody>
      </p:sp>
    </p:spTree>
    <p:extLst>
      <p:ext uri="{BB962C8B-B14F-4D97-AF65-F5344CB8AC3E}">
        <p14:creationId xmlns:p14="http://schemas.microsoft.com/office/powerpoint/2010/main" val="35657487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E0BEFEC-EC87-4309-BFFA-7F010E02C918}"/>
              </a:ext>
            </a:extLst>
          </p:cNvPr>
          <p:cNvSpPr/>
          <p:nvPr userDrawn="1"/>
        </p:nvSpPr>
        <p:spPr>
          <a:xfrm>
            <a:off x="0" y="-1"/>
            <a:ext cx="12192000" cy="98552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BFF5FD31-A1B4-42BF-B5CB-087E7BAA2337}"/>
              </a:ext>
            </a:extLst>
          </p:cNvPr>
          <p:cNvSpPr>
            <a:spLocks noGrp="1"/>
          </p:cNvSpPr>
          <p:nvPr>
            <p:ph type="title"/>
          </p:nvPr>
        </p:nvSpPr>
        <p:spPr>
          <a:xfrm>
            <a:off x="838200" y="120516"/>
            <a:ext cx="10515600" cy="868968"/>
          </a:xfrm>
        </p:spPr>
        <p:txBody>
          <a:bodyPr>
            <a:normAutofit/>
          </a:bodyPr>
          <a:lstStyle>
            <a:lvl1pPr algn="ctr">
              <a:defRPr sz="3200" b="1">
                <a:solidFill>
                  <a:schemeClr val="accent2">
                    <a:lumMod val="75000"/>
                  </a:schemeClr>
                </a:solidFill>
                <a:latin typeface="Arial" panose="020B0604020202020204" pitchFamily="34" charset="0"/>
                <a:cs typeface="Arial" panose="020B0604020202020204" pitchFamily="34" charset="0"/>
              </a:defRPr>
            </a:lvl1pPr>
          </a:lstStyle>
          <a:p>
            <a:r>
              <a:rPr lang="en-US" dirty="0"/>
              <a:t>Click to edit Master title style</a:t>
            </a:r>
            <a:endParaRPr lang="en-CA" dirty="0"/>
          </a:p>
        </p:txBody>
      </p:sp>
      <p:pic>
        <p:nvPicPr>
          <p:cNvPr id="4" name="Google Shape;15;p51">
            <a:extLst>
              <a:ext uri="{FF2B5EF4-FFF2-40B4-BE49-F238E27FC236}">
                <a16:creationId xmlns:a16="http://schemas.microsoft.com/office/drawing/2014/main" id="{446B5F0E-A264-2BFF-033E-AE95D77D74A6}"/>
              </a:ext>
            </a:extLst>
          </p:cNvPr>
          <p:cNvPicPr preferRelativeResize="0"/>
          <p:nvPr userDrawn="1"/>
        </p:nvPicPr>
        <p:blipFill rotWithShape="1">
          <a:blip r:embed="rId2">
            <a:alphaModFix/>
          </a:blip>
          <a:srcRect/>
          <a:stretch/>
        </p:blipFill>
        <p:spPr>
          <a:xfrm>
            <a:off x="335817" y="6230028"/>
            <a:ext cx="349715" cy="402608"/>
          </a:xfrm>
          <a:prstGeom prst="rect">
            <a:avLst/>
          </a:prstGeom>
          <a:noFill/>
          <a:ln>
            <a:noFill/>
          </a:ln>
        </p:spPr>
      </p:pic>
      <p:sp>
        <p:nvSpPr>
          <p:cNvPr id="7" name="Google Shape;16;p51">
            <a:extLst>
              <a:ext uri="{FF2B5EF4-FFF2-40B4-BE49-F238E27FC236}">
                <a16:creationId xmlns:a16="http://schemas.microsoft.com/office/drawing/2014/main" id="{C5BBB54D-2BE6-3DE7-9B8C-2C9085FA670B}"/>
              </a:ext>
            </a:extLst>
          </p:cNvPr>
          <p:cNvSpPr/>
          <p:nvPr userDrawn="1"/>
        </p:nvSpPr>
        <p:spPr>
          <a:xfrm>
            <a:off x="766810" y="6277445"/>
            <a:ext cx="10374666" cy="30773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b="0" i="0" u="none" strike="noStrike" cap="none" dirty="0" err="1">
                <a:solidFill>
                  <a:schemeClr val="bg2">
                    <a:lumMod val="75000"/>
                  </a:schemeClr>
                </a:solidFill>
                <a:latin typeface="+mn-lt"/>
                <a:ea typeface="Calibri"/>
                <a:cs typeface="Calibri"/>
                <a:sym typeface="Calibri"/>
              </a:rPr>
              <a:t>Niveau</a:t>
            </a:r>
            <a:r>
              <a:rPr lang="en-US" sz="1400" b="0" i="0" u="none" strike="noStrike" cap="none" dirty="0">
                <a:solidFill>
                  <a:schemeClr val="bg2">
                    <a:lumMod val="75000"/>
                  </a:schemeClr>
                </a:solidFill>
                <a:latin typeface="+mn-lt"/>
                <a:ea typeface="Calibri"/>
                <a:cs typeface="Calibri"/>
                <a:sym typeface="Calibri"/>
              </a:rPr>
              <a:t> 1 Module 1: </a:t>
            </a:r>
            <a:r>
              <a:rPr lang="en-US" sz="1400" b="1" i="0" u="none" strike="noStrike" cap="none" dirty="0" err="1">
                <a:solidFill>
                  <a:schemeClr val="bg2">
                    <a:lumMod val="75000"/>
                  </a:schemeClr>
                </a:solidFill>
                <a:latin typeface="+mn-lt"/>
                <a:ea typeface="Calibri"/>
                <a:cs typeface="Calibri"/>
                <a:sym typeface="Calibri"/>
              </a:rPr>
              <a:t>Fondements</a:t>
            </a:r>
            <a:r>
              <a:rPr lang="en-US" sz="1400" b="1" i="0" u="none" strike="noStrike" cap="none" dirty="0">
                <a:solidFill>
                  <a:schemeClr val="bg2">
                    <a:lumMod val="75000"/>
                  </a:schemeClr>
                </a:solidFill>
                <a:latin typeface="+mn-lt"/>
                <a:ea typeface="Calibri"/>
                <a:cs typeface="Calibri"/>
                <a:sym typeface="Calibri"/>
              </a:rPr>
              <a:t> de la protection de </a:t>
            </a:r>
            <a:r>
              <a:rPr lang="en-US" sz="1400" b="1" i="0" u="none" strike="noStrike" cap="none" dirty="0" err="1">
                <a:solidFill>
                  <a:schemeClr val="bg2">
                    <a:lumMod val="75000"/>
                  </a:schemeClr>
                </a:solidFill>
                <a:latin typeface="+mn-lt"/>
                <a:ea typeface="Calibri"/>
                <a:cs typeface="Calibri"/>
                <a:sym typeface="Calibri"/>
              </a:rPr>
              <a:t>l’enfance</a:t>
            </a:r>
            <a:endParaRPr lang="en-US" sz="1400" b="1" i="0" u="none" strike="noStrike" cap="none" dirty="0">
              <a:solidFill>
                <a:schemeClr val="bg2">
                  <a:lumMod val="75000"/>
                </a:schemeClr>
              </a:solidFill>
              <a:latin typeface="+mn-lt"/>
              <a:ea typeface="Calibri"/>
              <a:cs typeface="Calibri"/>
              <a:sym typeface="Calibri"/>
            </a:endParaRPr>
          </a:p>
        </p:txBody>
      </p:sp>
    </p:spTree>
    <p:extLst>
      <p:ext uri="{BB962C8B-B14F-4D97-AF65-F5344CB8AC3E}">
        <p14:creationId xmlns:p14="http://schemas.microsoft.com/office/powerpoint/2010/main" val="11756822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Custom Layout">
    <p:bg>
      <p:bgPr>
        <a:solidFill>
          <a:schemeClr val="accent2">
            <a:lumMod val="75000"/>
          </a:schemeClr>
        </a:solidFill>
        <a:effectLst/>
      </p:bgPr>
    </p:bg>
    <p:spTree>
      <p:nvGrpSpPr>
        <p:cNvPr id="1" name=""/>
        <p:cNvGrpSpPr/>
        <p:nvPr/>
      </p:nvGrpSpPr>
      <p:grpSpPr>
        <a:xfrm>
          <a:off x="0" y="0"/>
          <a:ext cx="0" cy="0"/>
          <a:chOff x="0" y="0"/>
          <a:chExt cx="0" cy="0"/>
        </a:xfrm>
      </p:grpSpPr>
      <p:sp>
        <p:nvSpPr>
          <p:cNvPr id="6" name="Hexagon 5">
            <a:extLst>
              <a:ext uri="{FF2B5EF4-FFF2-40B4-BE49-F238E27FC236}">
                <a16:creationId xmlns:a16="http://schemas.microsoft.com/office/drawing/2014/main" id="{B44FDF81-8ADA-496B-B92F-CF22EC5DCC7F}"/>
              </a:ext>
            </a:extLst>
          </p:cNvPr>
          <p:cNvSpPr/>
          <p:nvPr userDrawn="1"/>
        </p:nvSpPr>
        <p:spPr>
          <a:xfrm rot="1782986">
            <a:off x="657418" y="1353464"/>
            <a:ext cx="4749573" cy="4094457"/>
          </a:xfrm>
          <a:prstGeom prst="hexagon">
            <a:avLst>
              <a:gd name="adj" fmla="val 28965"/>
              <a:gd name="vf" fmla="val 11547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 name="Title 1">
            <a:extLst>
              <a:ext uri="{FF2B5EF4-FFF2-40B4-BE49-F238E27FC236}">
                <a16:creationId xmlns:a16="http://schemas.microsoft.com/office/drawing/2014/main" id="{917F4B93-D5FC-4BC1-ACC8-42A00E6E8C14}"/>
              </a:ext>
            </a:extLst>
          </p:cNvPr>
          <p:cNvSpPr>
            <a:spLocks noGrp="1"/>
          </p:cNvSpPr>
          <p:nvPr>
            <p:ph type="title" hasCustomPrompt="1"/>
          </p:nvPr>
        </p:nvSpPr>
        <p:spPr>
          <a:xfrm>
            <a:off x="1024548" y="3099692"/>
            <a:ext cx="4015311" cy="562168"/>
          </a:xfrm>
        </p:spPr>
        <p:txBody>
          <a:bodyPr>
            <a:noAutofit/>
          </a:bodyPr>
          <a:lstStyle>
            <a:lvl1pPr algn="ctr">
              <a:defRPr sz="4800" b="1">
                <a:solidFill>
                  <a:schemeClr val="bg1"/>
                </a:solidFill>
                <a:latin typeface="Garamond" panose="02020404030301010803" pitchFamily="18" charset="0"/>
              </a:defRPr>
            </a:lvl1pPr>
          </a:lstStyle>
          <a:p>
            <a:r>
              <a:rPr lang="en-US" dirty="0"/>
              <a:t>CLICK TO EDIT MASTER TITLE STYLE</a:t>
            </a:r>
          </a:p>
        </p:txBody>
      </p:sp>
    </p:spTree>
    <p:extLst>
      <p:ext uri="{BB962C8B-B14F-4D97-AF65-F5344CB8AC3E}">
        <p14:creationId xmlns:p14="http://schemas.microsoft.com/office/powerpoint/2010/main" val="15523637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9F7CF9-1DCA-3A86-D1B4-45FF163749E3}"/>
              </a:ext>
            </a:extLst>
          </p:cNvPr>
          <p:cNvSpPr>
            <a:spLocks noGrp="1"/>
          </p:cNvSpPr>
          <p:nvPr>
            <p:ph type="title"/>
          </p:nvPr>
        </p:nvSpPr>
        <p:spPr/>
        <p:txBody>
          <a:bodyPr/>
          <a:lstStyle/>
          <a:p>
            <a:r>
              <a:rPr lang="en-US"/>
              <a:t>Click to edit Master title style</a:t>
            </a:r>
            <a:endParaRPr lang="en-BE"/>
          </a:p>
        </p:txBody>
      </p:sp>
      <p:sp>
        <p:nvSpPr>
          <p:cNvPr id="3" name="Content Placeholder 2">
            <a:extLst>
              <a:ext uri="{FF2B5EF4-FFF2-40B4-BE49-F238E27FC236}">
                <a16:creationId xmlns:a16="http://schemas.microsoft.com/office/drawing/2014/main" id="{D9838C4E-B13C-9C3E-B3F6-0E19E63D137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4" name="Date Placeholder 3">
            <a:extLst>
              <a:ext uri="{FF2B5EF4-FFF2-40B4-BE49-F238E27FC236}">
                <a16:creationId xmlns:a16="http://schemas.microsoft.com/office/drawing/2014/main" id="{D6903447-4CAF-EA63-8A51-5F2A2D0648F3}"/>
              </a:ext>
            </a:extLst>
          </p:cNvPr>
          <p:cNvSpPr>
            <a:spLocks noGrp="1"/>
          </p:cNvSpPr>
          <p:nvPr>
            <p:ph type="dt" sz="half" idx="10"/>
          </p:nvPr>
        </p:nvSpPr>
        <p:spPr/>
        <p:txBody>
          <a:bodyPr/>
          <a:lstStyle/>
          <a:p>
            <a:fld id="{FE799ADE-732A-4630-912D-00AF26B6FC83}" type="datetimeFigureOut">
              <a:rPr lang="en-BE" smtClean="0"/>
              <a:t>05/04/2023</a:t>
            </a:fld>
            <a:endParaRPr lang="en-BE"/>
          </a:p>
        </p:txBody>
      </p:sp>
      <p:sp>
        <p:nvSpPr>
          <p:cNvPr id="5" name="Footer Placeholder 4">
            <a:extLst>
              <a:ext uri="{FF2B5EF4-FFF2-40B4-BE49-F238E27FC236}">
                <a16:creationId xmlns:a16="http://schemas.microsoft.com/office/drawing/2014/main" id="{5833880B-E436-B75D-82CF-342C52374518}"/>
              </a:ext>
            </a:extLst>
          </p:cNvPr>
          <p:cNvSpPr>
            <a:spLocks noGrp="1"/>
          </p:cNvSpPr>
          <p:nvPr>
            <p:ph type="ftr" sz="quarter" idx="11"/>
          </p:nvPr>
        </p:nvSpPr>
        <p:spPr/>
        <p:txBody>
          <a:bodyPr/>
          <a:lstStyle/>
          <a:p>
            <a:endParaRPr lang="en-BE"/>
          </a:p>
        </p:txBody>
      </p:sp>
      <p:sp>
        <p:nvSpPr>
          <p:cNvPr id="6" name="Slide Number Placeholder 5">
            <a:extLst>
              <a:ext uri="{FF2B5EF4-FFF2-40B4-BE49-F238E27FC236}">
                <a16:creationId xmlns:a16="http://schemas.microsoft.com/office/drawing/2014/main" id="{76FA7BBC-A7DE-0D87-4F0B-33708CF5B3CC}"/>
              </a:ext>
            </a:extLst>
          </p:cNvPr>
          <p:cNvSpPr>
            <a:spLocks noGrp="1"/>
          </p:cNvSpPr>
          <p:nvPr>
            <p:ph type="sldNum" sz="quarter" idx="12"/>
          </p:nvPr>
        </p:nvSpPr>
        <p:spPr/>
        <p:txBody>
          <a:bodyPr/>
          <a:lstStyle/>
          <a:p>
            <a:fld id="{5612F1AD-D901-406E-8C90-DBEBD536AEB9}" type="slidenum">
              <a:rPr lang="en-BE" smtClean="0"/>
              <a:t>‹#›</a:t>
            </a:fld>
            <a:endParaRPr lang="en-BE"/>
          </a:p>
        </p:txBody>
      </p:sp>
    </p:spTree>
    <p:extLst>
      <p:ext uri="{BB962C8B-B14F-4D97-AF65-F5344CB8AC3E}">
        <p14:creationId xmlns:p14="http://schemas.microsoft.com/office/powerpoint/2010/main" val="24422272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0A68B6-A549-F9C3-A35B-1F7757209A3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BE"/>
          </a:p>
        </p:txBody>
      </p:sp>
      <p:sp>
        <p:nvSpPr>
          <p:cNvPr id="3" name="Text Placeholder 2">
            <a:extLst>
              <a:ext uri="{FF2B5EF4-FFF2-40B4-BE49-F238E27FC236}">
                <a16:creationId xmlns:a16="http://schemas.microsoft.com/office/drawing/2014/main" id="{B512E917-8ADB-99A2-A458-F7896D7E8EE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54A49AB-3044-58E5-75FD-9717A9939CDC}"/>
              </a:ext>
            </a:extLst>
          </p:cNvPr>
          <p:cNvSpPr>
            <a:spLocks noGrp="1"/>
          </p:cNvSpPr>
          <p:nvPr>
            <p:ph type="dt" sz="half" idx="10"/>
          </p:nvPr>
        </p:nvSpPr>
        <p:spPr/>
        <p:txBody>
          <a:bodyPr/>
          <a:lstStyle/>
          <a:p>
            <a:fld id="{FE799ADE-732A-4630-912D-00AF26B6FC83}" type="datetimeFigureOut">
              <a:rPr lang="en-BE" smtClean="0"/>
              <a:t>05/04/2023</a:t>
            </a:fld>
            <a:endParaRPr lang="en-BE"/>
          </a:p>
        </p:txBody>
      </p:sp>
      <p:sp>
        <p:nvSpPr>
          <p:cNvPr id="5" name="Footer Placeholder 4">
            <a:extLst>
              <a:ext uri="{FF2B5EF4-FFF2-40B4-BE49-F238E27FC236}">
                <a16:creationId xmlns:a16="http://schemas.microsoft.com/office/drawing/2014/main" id="{6580731C-3E23-733C-3355-1209585B7D21}"/>
              </a:ext>
            </a:extLst>
          </p:cNvPr>
          <p:cNvSpPr>
            <a:spLocks noGrp="1"/>
          </p:cNvSpPr>
          <p:nvPr>
            <p:ph type="ftr" sz="quarter" idx="11"/>
          </p:nvPr>
        </p:nvSpPr>
        <p:spPr/>
        <p:txBody>
          <a:bodyPr/>
          <a:lstStyle/>
          <a:p>
            <a:endParaRPr lang="en-BE"/>
          </a:p>
        </p:txBody>
      </p:sp>
      <p:sp>
        <p:nvSpPr>
          <p:cNvPr id="6" name="Slide Number Placeholder 5">
            <a:extLst>
              <a:ext uri="{FF2B5EF4-FFF2-40B4-BE49-F238E27FC236}">
                <a16:creationId xmlns:a16="http://schemas.microsoft.com/office/drawing/2014/main" id="{0EB31625-AC10-6E3A-4359-E3F1C4E64733}"/>
              </a:ext>
            </a:extLst>
          </p:cNvPr>
          <p:cNvSpPr>
            <a:spLocks noGrp="1"/>
          </p:cNvSpPr>
          <p:nvPr>
            <p:ph type="sldNum" sz="quarter" idx="12"/>
          </p:nvPr>
        </p:nvSpPr>
        <p:spPr/>
        <p:txBody>
          <a:bodyPr/>
          <a:lstStyle/>
          <a:p>
            <a:fld id="{5612F1AD-D901-406E-8C90-DBEBD536AEB9}" type="slidenum">
              <a:rPr lang="en-BE" smtClean="0"/>
              <a:t>‹#›</a:t>
            </a:fld>
            <a:endParaRPr lang="en-BE"/>
          </a:p>
        </p:txBody>
      </p:sp>
    </p:spTree>
    <p:extLst>
      <p:ext uri="{BB962C8B-B14F-4D97-AF65-F5344CB8AC3E}">
        <p14:creationId xmlns:p14="http://schemas.microsoft.com/office/powerpoint/2010/main" val="40012594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A04E7D-C5DC-4AED-3994-CECE0A4FF646}"/>
              </a:ext>
            </a:extLst>
          </p:cNvPr>
          <p:cNvSpPr>
            <a:spLocks noGrp="1"/>
          </p:cNvSpPr>
          <p:nvPr>
            <p:ph type="title"/>
          </p:nvPr>
        </p:nvSpPr>
        <p:spPr/>
        <p:txBody>
          <a:bodyPr/>
          <a:lstStyle/>
          <a:p>
            <a:r>
              <a:rPr lang="en-US"/>
              <a:t>Click to edit Master title style</a:t>
            </a:r>
            <a:endParaRPr lang="en-BE"/>
          </a:p>
        </p:txBody>
      </p:sp>
      <p:sp>
        <p:nvSpPr>
          <p:cNvPr id="3" name="Content Placeholder 2">
            <a:extLst>
              <a:ext uri="{FF2B5EF4-FFF2-40B4-BE49-F238E27FC236}">
                <a16:creationId xmlns:a16="http://schemas.microsoft.com/office/drawing/2014/main" id="{93731FCB-CAEF-BBE4-B721-B7146A3416B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4" name="Content Placeholder 3">
            <a:extLst>
              <a:ext uri="{FF2B5EF4-FFF2-40B4-BE49-F238E27FC236}">
                <a16:creationId xmlns:a16="http://schemas.microsoft.com/office/drawing/2014/main" id="{AE26B8CB-06AB-2DCE-080F-610736AFC42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5" name="Date Placeholder 4">
            <a:extLst>
              <a:ext uri="{FF2B5EF4-FFF2-40B4-BE49-F238E27FC236}">
                <a16:creationId xmlns:a16="http://schemas.microsoft.com/office/drawing/2014/main" id="{ED057916-DBD7-7288-AE89-0A443C680261}"/>
              </a:ext>
            </a:extLst>
          </p:cNvPr>
          <p:cNvSpPr>
            <a:spLocks noGrp="1"/>
          </p:cNvSpPr>
          <p:nvPr>
            <p:ph type="dt" sz="half" idx="10"/>
          </p:nvPr>
        </p:nvSpPr>
        <p:spPr/>
        <p:txBody>
          <a:bodyPr/>
          <a:lstStyle/>
          <a:p>
            <a:fld id="{FE799ADE-732A-4630-912D-00AF26B6FC83}" type="datetimeFigureOut">
              <a:rPr lang="en-BE" smtClean="0"/>
              <a:t>05/04/2023</a:t>
            </a:fld>
            <a:endParaRPr lang="en-BE"/>
          </a:p>
        </p:txBody>
      </p:sp>
      <p:sp>
        <p:nvSpPr>
          <p:cNvPr id="6" name="Footer Placeholder 5">
            <a:extLst>
              <a:ext uri="{FF2B5EF4-FFF2-40B4-BE49-F238E27FC236}">
                <a16:creationId xmlns:a16="http://schemas.microsoft.com/office/drawing/2014/main" id="{818B8ECA-9E2E-2B1C-CEDC-D9222D59EDB2}"/>
              </a:ext>
            </a:extLst>
          </p:cNvPr>
          <p:cNvSpPr>
            <a:spLocks noGrp="1"/>
          </p:cNvSpPr>
          <p:nvPr>
            <p:ph type="ftr" sz="quarter" idx="11"/>
          </p:nvPr>
        </p:nvSpPr>
        <p:spPr/>
        <p:txBody>
          <a:bodyPr/>
          <a:lstStyle/>
          <a:p>
            <a:endParaRPr lang="en-BE"/>
          </a:p>
        </p:txBody>
      </p:sp>
      <p:sp>
        <p:nvSpPr>
          <p:cNvPr id="7" name="Slide Number Placeholder 6">
            <a:extLst>
              <a:ext uri="{FF2B5EF4-FFF2-40B4-BE49-F238E27FC236}">
                <a16:creationId xmlns:a16="http://schemas.microsoft.com/office/drawing/2014/main" id="{564F66D9-F63C-39BA-0A07-EF265B7CBF3E}"/>
              </a:ext>
            </a:extLst>
          </p:cNvPr>
          <p:cNvSpPr>
            <a:spLocks noGrp="1"/>
          </p:cNvSpPr>
          <p:nvPr>
            <p:ph type="sldNum" sz="quarter" idx="12"/>
          </p:nvPr>
        </p:nvSpPr>
        <p:spPr/>
        <p:txBody>
          <a:bodyPr/>
          <a:lstStyle/>
          <a:p>
            <a:fld id="{5612F1AD-D901-406E-8C90-DBEBD536AEB9}" type="slidenum">
              <a:rPr lang="en-BE" smtClean="0"/>
              <a:t>‹#›</a:t>
            </a:fld>
            <a:endParaRPr lang="en-BE"/>
          </a:p>
        </p:txBody>
      </p:sp>
    </p:spTree>
    <p:extLst>
      <p:ext uri="{BB962C8B-B14F-4D97-AF65-F5344CB8AC3E}">
        <p14:creationId xmlns:p14="http://schemas.microsoft.com/office/powerpoint/2010/main" val="41665056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447058-B217-CFF5-140C-6066ABB838BA}"/>
              </a:ext>
            </a:extLst>
          </p:cNvPr>
          <p:cNvSpPr>
            <a:spLocks noGrp="1"/>
          </p:cNvSpPr>
          <p:nvPr>
            <p:ph type="title"/>
          </p:nvPr>
        </p:nvSpPr>
        <p:spPr>
          <a:xfrm>
            <a:off x="839788" y="365125"/>
            <a:ext cx="10515600" cy="1325563"/>
          </a:xfrm>
        </p:spPr>
        <p:txBody>
          <a:bodyPr/>
          <a:lstStyle/>
          <a:p>
            <a:r>
              <a:rPr lang="en-US"/>
              <a:t>Click to edit Master title style</a:t>
            </a:r>
            <a:endParaRPr lang="en-BE"/>
          </a:p>
        </p:txBody>
      </p:sp>
      <p:sp>
        <p:nvSpPr>
          <p:cNvPr id="3" name="Text Placeholder 2">
            <a:extLst>
              <a:ext uri="{FF2B5EF4-FFF2-40B4-BE49-F238E27FC236}">
                <a16:creationId xmlns:a16="http://schemas.microsoft.com/office/drawing/2014/main" id="{29BE39BE-DF70-EDEC-11ED-F831F636298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FB54894-8191-120E-BAC6-ABB5C3C73D2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5" name="Text Placeholder 4">
            <a:extLst>
              <a:ext uri="{FF2B5EF4-FFF2-40B4-BE49-F238E27FC236}">
                <a16:creationId xmlns:a16="http://schemas.microsoft.com/office/drawing/2014/main" id="{28B568EC-CB83-6B56-B5FB-3B7E5BD8700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4CC02CF-892E-CB18-45DA-BC5AE212117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7" name="Date Placeholder 6">
            <a:extLst>
              <a:ext uri="{FF2B5EF4-FFF2-40B4-BE49-F238E27FC236}">
                <a16:creationId xmlns:a16="http://schemas.microsoft.com/office/drawing/2014/main" id="{E730E2B3-9CA8-696A-F306-AE2240314BBE}"/>
              </a:ext>
            </a:extLst>
          </p:cNvPr>
          <p:cNvSpPr>
            <a:spLocks noGrp="1"/>
          </p:cNvSpPr>
          <p:nvPr>
            <p:ph type="dt" sz="half" idx="10"/>
          </p:nvPr>
        </p:nvSpPr>
        <p:spPr/>
        <p:txBody>
          <a:bodyPr/>
          <a:lstStyle/>
          <a:p>
            <a:fld id="{FE799ADE-732A-4630-912D-00AF26B6FC83}" type="datetimeFigureOut">
              <a:rPr lang="en-BE" smtClean="0"/>
              <a:t>05/04/2023</a:t>
            </a:fld>
            <a:endParaRPr lang="en-BE"/>
          </a:p>
        </p:txBody>
      </p:sp>
      <p:sp>
        <p:nvSpPr>
          <p:cNvPr id="8" name="Footer Placeholder 7">
            <a:extLst>
              <a:ext uri="{FF2B5EF4-FFF2-40B4-BE49-F238E27FC236}">
                <a16:creationId xmlns:a16="http://schemas.microsoft.com/office/drawing/2014/main" id="{9631A090-D894-6504-8E70-F64A919F8E5D}"/>
              </a:ext>
            </a:extLst>
          </p:cNvPr>
          <p:cNvSpPr>
            <a:spLocks noGrp="1"/>
          </p:cNvSpPr>
          <p:nvPr>
            <p:ph type="ftr" sz="quarter" idx="11"/>
          </p:nvPr>
        </p:nvSpPr>
        <p:spPr/>
        <p:txBody>
          <a:bodyPr/>
          <a:lstStyle/>
          <a:p>
            <a:endParaRPr lang="en-BE"/>
          </a:p>
        </p:txBody>
      </p:sp>
      <p:sp>
        <p:nvSpPr>
          <p:cNvPr id="9" name="Slide Number Placeholder 8">
            <a:extLst>
              <a:ext uri="{FF2B5EF4-FFF2-40B4-BE49-F238E27FC236}">
                <a16:creationId xmlns:a16="http://schemas.microsoft.com/office/drawing/2014/main" id="{65295DF4-5C4C-1E4C-EF6D-DD6848B44C7D}"/>
              </a:ext>
            </a:extLst>
          </p:cNvPr>
          <p:cNvSpPr>
            <a:spLocks noGrp="1"/>
          </p:cNvSpPr>
          <p:nvPr>
            <p:ph type="sldNum" sz="quarter" idx="12"/>
          </p:nvPr>
        </p:nvSpPr>
        <p:spPr/>
        <p:txBody>
          <a:bodyPr/>
          <a:lstStyle/>
          <a:p>
            <a:fld id="{5612F1AD-D901-406E-8C90-DBEBD536AEB9}" type="slidenum">
              <a:rPr lang="en-BE" smtClean="0"/>
              <a:t>‹#›</a:t>
            </a:fld>
            <a:endParaRPr lang="en-BE"/>
          </a:p>
        </p:txBody>
      </p:sp>
    </p:spTree>
    <p:extLst>
      <p:ext uri="{BB962C8B-B14F-4D97-AF65-F5344CB8AC3E}">
        <p14:creationId xmlns:p14="http://schemas.microsoft.com/office/powerpoint/2010/main" val="25081572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E003AA-2B64-E5B9-336A-A7AEE11CE132}"/>
              </a:ext>
            </a:extLst>
          </p:cNvPr>
          <p:cNvSpPr>
            <a:spLocks noGrp="1"/>
          </p:cNvSpPr>
          <p:nvPr>
            <p:ph type="title"/>
          </p:nvPr>
        </p:nvSpPr>
        <p:spPr/>
        <p:txBody>
          <a:bodyPr/>
          <a:lstStyle/>
          <a:p>
            <a:r>
              <a:rPr lang="en-US"/>
              <a:t>Click to edit Master title style</a:t>
            </a:r>
            <a:endParaRPr lang="en-BE"/>
          </a:p>
        </p:txBody>
      </p:sp>
      <p:sp>
        <p:nvSpPr>
          <p:cNvPr id="3" name="Date Placeholder 2">
            <a:extLst>
              <a:ext uri="{FF2B5EF4-FFF2-40B4-BE49-F238E27FC236}">
                <a16:creationId xmlns:a16="http://schemas.microsoft.com/office/drawing/2014/main" id="{DB838D9D-737E-EA42-DEB7-31A1469DC89C}"/>
              </a:ext>
            </a:extLst>
          </p:cNvPr>
          <p:cNvSpPr>
            <a:spLocks noGrp="1"/>
          </p:cNvSpPr>
          <p:nvPr>
            <p:ph type="dt" sz="half" idx="10"/>
          </p:nvPr>
        </p:nvSpPr>
        <p:spPr/>
        <p:txBody>
          <a:bodyPr/>
          <a:lstStyle/>
          <a:p>
            <a:fld id="{FE799ADE-732A-4630-912D-00AF26B6FC83}" type="datetimeFigureOut">
              <a:rPr lang="en-BE" smtClean="0"/>
              <a:t>05/04/2023</a:t>
            </a:fld>
            <a:endParaRPr lang="en-BE"/>
          </a:p>
        </p:txBody>
      </p:sp>
      <p:sp>
        <p:nvSpPr>
          <p:cNvPr id="4" name="Footer Placeholder 3">
            <a:extLst>
              <a:ext uri="{FF2B5EF4-FFF2-40B4-BE49-F238E27FC236}">
                <a16:creationId xmlns:a16="http://schemas.microsoft.com/office/drawing/2014/main" id="{C79EC9A4-041E-DB95-41AD-2439BF574833}"/>
              </a:ext>
            </a:extLst>
          </p:cNvPr>
          <p:cNvSpPr>
            <a:spLocks noGrp="1"/>
          </p:cNvSpPr>
          <p:nvPr>
            <p:ph type="ftr" sz="quarter" idx="11"/>
          </p:nvPr>
        </p:nvSpPr>
        <p:spPr/>
        <p:txBody>
          <a:bodyPr/>
          <a:lstStyle/>
          <a:p>
            <a:endParaRPr lang="en-BE"/>
          </a:p>
        </p:txBody>
      </p:sp>
      <p:sp>
        <p:nvSpPr>
          <p:cNvPr id="5" name="Slide Number Placeholder 4">
            <a:extLst>
              <a:ext uri="{FF2B5EF4-FFF2-40B4-BE49-F238E27FC236}">
                <a16:creationId xmlns:a16="http://schemas.microsoft.com/office/drawing/2014/main" id="{39B39312-F8CD-CEB3-3914-5663BADA8C5C}"/>
              </a:ext>
            </a:extLst>
          </p:cNvPr>
          <p:cNvSpPr>
            <a:spLocks noGrp="1"/>
          </p:cNvSpPr>
          <p:nvPr>
            <p:ph type="sldNum" sz="quarter" idx="12"/>
          </p:nvPr>
        </p:nvSpPr>
        <p:spPr/>
        <p:txBody>
          <a:bodyPr/>
          <a:lstStyle/>
          <a:p>
            <a:fld id="{5612F1AD-D901-406E-8C90-DBEBD536AEB9}" type="slidenum">
              <a:rPr lang="en-BE" smtClean="0"/>
              <a:t>‹#›</a:t>
            </a:fld>
            <a:endParaRPr lang="en-BE"/>
          </a:p>
        </p:txBody>
      </p:sp>
    </p:spTree>
    <p:extLst>
      <p:ext uri="{BB962C8B-B14F-4D97-AF65-F5344CB8AC3E}">
        <p14:creationId xmlns:p14="http://schemas.microsoft.com/office/powerpoint/2010/main" val="26621938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9594797-2405-3F0F-A031-88E6FE256B51}"/>
              </a:ext>
            </a:extLst>
          </p:cNvPr>
          <p:cNvSpPr>
            <a:spLocks noGrp="1"/>
          </p:cNvSpPr>
          <p:nvPr>
            <p:ph type="dt" sz="half" idx="10"/>
          </p:nvPr>
        </p:nvSpPr>
        <p:spPr/>
        <p:txBody>
          <a:bodyPr/>
          <a:lstStyle/>
          <a:p>
            <a:fld id="{FE799ADE-732A-4630-912D-00AF26B6FC83}" type="datetimeFigureOut">
              <a:rPr lang="en-BE" smtClean="0"/>
              <a:t>05/04/2023</a:t>
            </a:fld>
            <a:endParaRPr lang="en-BE"/>
          </a:p>
        </p:txBody>
      </p:sp>
      <p:sp>
        <p:nvSpPr>
          <p:cNvPr id="3" name="Footer Placeholder 2">
            <a:extLst>
              <a:ext uri="{FF2B5EF4-FFF2-40B4-BE49-F238E27FC236}">
                <a16:creationId xmlns:a16="http://schemas.microsoft.com/office/drawing/2014/main" id="{BB42F2AE-DBB0-8BBF-6DB6-F07FE15F3A5B}"/>
              </a:ext>
            </a:extLst>
          </p:cNvPr>
          <p:cNvSpPr>
            <a:spLocks noGrp="1"/>
          </p:cNvSpPr>
          <p:nvPr>
            <p:ph type="ftr" sz="quarter" idx="11"/>
          </p:nvPr>
        </p:nvSpPr>
        <p:spPr/>
        <p:txBody>
          <a:bodyPr/>
          <a:lstStyle/>
          <a:p>
            <a:endParaRPr lang="en-BE"/>
          </a:p>
        </p:txBody>
      </p:sp>
      <p:sp>
        <p:nvSpPr>
          <p:cNvPr id="4" name="Slide Number Placeholder 3">
            <a:extLst>
              <a:ext uri="{FF2B5EF4-FFF2-40B4-BE49-F238E27FC236}">
                <a16:creationId xmlns:a16="http://schemas.microsoft.com/office/drawing/2014/main" id="{70843A53-22B3-1291-955A-F9238FB44D31}"/>
              </a:ext>
            </a:extLst>
          </p:cNvPr>
          <p:cNvSpPr>
            <a:spLocks noGrp="1"/>
          </p:cNvSpPr>
          <p:nvPr>
            <p:ph type="sldNum" sz="quarter" idx="12"/>
          </p:nvPr>
        </p:nvSpPr>
        <p:spPr/>
        <p:txBody>
          <a:bodyPr/>
          <a:lstStyle/>
          <a:p>
            <a:fld id="{5612F1AD-D901-406E-8C90-DBEBD536AEB9}" type="slidenum">
              <a:rPr lang="en-BE" smtClean="0"/>
              <a:t>‹#›</a:t>
            </a:fld>
            <a:endParaRPr lang="en-BE"/>
          </a:p>
        </p:txBody>
      </p:sp>
    </p:spTree>
    <p:extLst>
      <p:ext uri="{BB962C8B-B14F-4D97-AF65-F5344CB8AC3E}">
        <p14:creationId xmlns:p14="http://schemas.microsoft.com/office/powerpoint/2010/main" val="36194499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68D4A9-088C-7581-0227-BEF7FC94927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BE"/>
          </a:p>
        </p:txBody>
      </p:sp>
      <p:sp>
        <p:nvSpPr>
          <p:cNvPr id="3" name="Content Placeholder 2">
            <a:extLst>
              <a:ext uri="{FF2B5EF4-FFF2-40B4-BE49-F238E27FC236}">
                <a16:creationId xmlns:a16="http://schemas.microsoft.com/office/drawing/2014/main" id="{5EF03497-B51F-E1BE-39A9-38C05346D77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4" name="Text Placeholder 3">
            <a:extLst>
              <a:ext uri="{FF2B5EF4-FFF2-40B4-BE49-F238E27FC236}">
                <a16:creationId xmlns:a16="http://schemas.microsoft.com/office/drawing/2014/main" id="{5178BADA-5ABC-DFCC-1A94-F7E337E21AF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AFA757E-3BA3-39B2-320C-8AC7BAFD16D3}"/>
              </a:ext>
            </a:extLst>
          </p:cNvPr>
          <p:cNvSpPr>
            <a:spLocks noGrp="1"/>
          </p:cNvSpPr>
          <p:nvPr>
            <p:ph type="dt" sz="half" idx="10"/>
          </p:nvPr>
        </p:nvSpPr>
        <p:spPr/>
        <p:txBody>
          <a:bodyPr/>
          <a:lstStyle/>
          <a:p>
            <a:fld id="{FE799ADE-732A-4630-912D-00AF26B6FC83}" type="datetimeFigureOut">
              <a:rPr lang="en-BE" smtClean="0"/>
              <a:t>05/04/2023</a:t>
            </a:fld>
            <a:endParaRPr lang="en-BE"/>
          </a:p>
        </p:txBody>
      </p:sp>
      <p:sp>
        <p:nvSpPr>
          <p:cNvPr id="6" name="Footer Placeholder 5">
            <a:extLst>
              <a:ext uri="{FF2B5EF4-FFF2-40B4-BE49-F238E27FC236}">
                <a16:creationId xmlns:a16="http://schemas.microsoft.com/office/drawing/2014/main" id="{FD7C2688-B3E9-DC2D-EE4E-54993CE04C13}"/>
              </a:ext>
            </a:extLst>
          </p:cNvPr>
          <p:cNvSpPr>
            <a:spLocks noGrp="1"/>
          </p:cNvSpPr>
          <p:nvPr>
            <p:ph type="ftr" sz="quarter" idx="11"/>
          </p:nvPr>
        </p:nvSpPr>
        <p:spPr/>
        <p:txBody>
          <a:bodyPr/>
          <a:lstStyle/>
          <a:p>
            <a:endParaRPr lang="en-BE"/>
          </a:p>
        </p:txBody>
      </p:sp>
      <p:sp>
        <p:nvSpPr>
          <p:cNvPr id="7" name="Slide Number Placeholder 6">
            <a:extLst>
              <a:ext uri="{FF2B5EF4-FFF2-40B4-BE49-F238E27FC236}">
                <a16:creationId xmlns:a16="http://schemas.microsoft.com/office/drawing/2014/main" id="{0279A96C-EDCD-E5CB-66D9-6DC448C9D737}"/>
              </a:ext>
            </a:extLst>
          </p:cNvPr>
          <p:cNvSpPr>
            <a:spLocks noGrp="1"/>
          </p:cNvSpPr>
          <p:nvPr>
            <p:ph type="sldNum" sz="quarter" idx="12"/>
          </p:nvPr>
        </p:nvSpPr>
        <p:spPr/>
        <p:txBody>
          <a:bodyPr/>
          <a:lstStyle/>
          <a:p>
            <a:fld id="{5612F1AD-D901-406E-8C90-DBEBD536AEB9}" type="slidenum">
              <a:rPr lang="en-BE" smtClean="0"/>
              <a:t>‹#›</a:t>
            </a:fld>
            <a:endParaRPr lang="en-BE"/>
          </a:p>
        </p:txBody>
      </p:sp>
    </p:spTree>
    <p:extLst>
      <p:ext uri="{BB962C8B-B14F-4D97-AF65-F5344CB8AC3E}">
        <p14:creationId xmlns:p14="http://schemas.microsoft.com/office/powerpoint/2010/main" val="2622704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F496D6-1C81-C054-9F27-947F5A3F31F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BE"/>
          </a:p>
        </p:txBody>
      </p:sp>
      <p:sp>
        <p:nvSpPr>
          <p:cNvPr id="3" name="Picture Placeholder 2">
            <a:extLst>
              <a:ext uri="{FF2B5EF4-FFF2-40B4-BE49-F238E27FC236}">
                <a16:creationId xmlns:a16="http://schemas.microsoft.com/office/drawing/2014/main" id="{8AAFEB36-D83F-9B96-1C12-A916BC2B737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BE"/>
          </a:p>
        </p:txBody>
      </p:sp>
      <p:sp>
        <p:nvSpPr>
          <p:cNvPr id="4" name="Text Placeholder 3">
            <a:extLst>
              <a:ext uri="{FF2B5EF4-FFF2-40B4-BE49-F238E27FC236}">
                <a16:creationId xmlns:a16="http://schemas.microsoft.com/office/drawing/2014/main" id="{978EAB07-0115-FBFE-92FA-46AD139BE08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8808952-4081-F336-96C5-A57060D75F0E}"/>
              </a:ext>
            </a:extLst>
          </p:cNvPr>
          <p:cNvSpPr>
            <a:spLocks noGrp="1"/>
          </p:cNvSpPr>
          <p:nvPr>
            <p:ph type="dt" sz="half" idx="10"/>
          </p:nvPr>
        </p:nvSpPr>
        <p:spPr/>
        <p:txBody>
          <a:bodyPr/>
          <a:lstStyle/>
          <a:p>
            <a:fld id="{FE799ADE-732A-4630-912D-00AF26B6FC83}" type="datetimeFigureOut">
              <a:rPr lang="en-BE" smtClean="0"/>
              <a:t>05/04/2023</a:t>
            </a:fld>
            <a:endParaRPr lang="en-BE"/>
          </a:p>
        </p:txBody>
      </p:sp>
      <p:sp>
        <p:nvSpPr>
          <p:cNvPr id="6" name="Footer Placeholder 5">
            <a:extLst>
              <a:ext uri="{FF2B5EF4-FFF2-40B4-BE49-F238E27FC236}">
                <a16:creationId xmlns:a16="http://schemas.microsoft.com/office/drawing/2014/main" id="{1749CCBC-4947-4570-3D67-62FD719CF0AF}"/>
              </a:ext>
            </a:extLst>
          </p:cNvPr>
          <p:cNvSpPr>
            <a:spLocks noGrp="1"/>
          </p:cNvSpPr>
          <p:nvPr>
            <p:ph type="ftr" sz="quarter" idx="11"/>
          </p:nvPr>
        </p:nvSpPr>
        <p:spPr/>
        <p:txBody>
          <a:bodyPr/>
          <a:lstStyle/>
          <a:p>
            <a:endParaRPr lang="en-BE"/>
          </a:p>
        </p:txBody>
      </p:sp>
      <p:sp>
        <p:nvSpPr>
          <p:cNvPr id="7" name="Slide Number Placeholder 6">
            <a:extLst>
              <a:ext uri="{FF2B5EF4-FFF2-40B4-BE49-F238E27FC236}">
                <a16:creationId xmlns:a16="http://schemas.microsoft.com/office/drawing/2014/main" id="{126A6BC8-3A00-7B28-3CFF-021D21DC032E}"/>
              </a:ext>
            </a:extLst>
          </p:cNvPr>
          <p:cNvSpPr>
            <a:spLocks noGrp="1"/>
          </p:cNvSpPr>
          <p:nvPr>
            <p:ph type="sldNum" sz="quarter" idx="12"/>
          </p:nvPr>
        </p:nvSpPr>
        <p:spPr/>
        <p:txBody>
          <a:bodyPr/>
          <a:lstStyle/>
          <a:p>
            <a:fld id="{5612F1AD-D901-406E-8C90-DBEBD536AEB9}" type="slidenum">
              <a:rPr lang="en-BE" smtClean="0"/>
              <a:t>‹#›</a:t>
            </a:fld>
            <a:endParaRPr lang="en-BE"/>
          </a:p>
        </p:txBody>
      </p:sp>
    </p:spTree>
    <p:extLst>
      <p:ext uri="{BB962C8B-B14F-4D97-AF65-F5344CB8AC3E}">
        <p14:creationId xmlns:p14="http://schemas.microsoft.com/office/powerpoint/2010/main" val="33426553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56314F4-968D-E701-8E4E-6323346E7A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Cliquez pour modifier le style du titre principal</a:t>
            </a:r>
            <a:endParaRPr lang="en-BE"/>
          </a:p>
        </p:txBody>
      </p:sp>
      <p:sp>
        <p:nvSpPr>
          <p:cNvPr id="3" name="Text Placeholder 2">
            <a:extLst>
              <a:ext uri="{FF2B5EF4-FFF2-40B4-BE49-F238E27FC236}">
                <a16:creationId xmlns:a16="http://schemas.microsoft.com/office/drawing/2014/main" id="{B66EBD38-A288-10F5-7F2C-4DA9E5E379F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Cliquez pour modifier les styles du texte principal</a:t>
            </a:r>
          </a:p>
          <a:p>
            <a:pPr lvl="1"/>
            <a:r>
              <a:rPr lang="en-US"/>
              <a:t>Deuxième niveau</a:t>
            </a:r>
          </a:p>
          <a:p>
            <a:pPr lvl="2"/>
            <a:r>
              <a:rPr lang="en-US"/>
              <a:t>Troisième niveau</a:t>
            </a:r>
          </a:p>
          <a:p>
            <a:pPr lvl="3"/>
            <a:r>
              <a:rPr lang="en-US"/>
              <a:t>Quatrième niveau</a:t>
            </a:r>
          </a:p>
          <a:p>
            <a:pPr lvl="4"/>
            <a:r>
              <a:rPr lang="en-US"/>
              <a:t>Cinquième niveau</a:t>
            </a:r>
            <a:endParaRPr lang="en-BE"/>
          </a:p>
        </p:txBody>
      </p:sp>
      <p:sp>
        <p:nvSpPr>
          <p:cNvPr id="4" name="Date Placeholder 3">
            <a:extLst>
              <a:ext uri="{FF2B5EF4-FFF2-40B4-BE49-F238E27FC236}">
                <a16:creationId xmlns:a16="http://schemas.microsoft.com/office/drawing/2014/main" id="{549A4F0A-9634-B3A5-5FEE-45C22828EA4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799ADE-732A-4630-912D-00AF26B6FC83}" type="datetimeFigureOut">
              <a:rPr lang="en-BE" smtClean="0"/>
              <a:t>05/04/2023</a:t>
            </a:fld>
            <a:endParaRPr lang="en-BE"/>
          </a:p>
        </p:txBody>
      </p:sp>
      <p:sp>
        <p:nvSpPr>
          <p:cNvPr id="5" name="Footer Placeholder 4">
            <a:extLst>
              <a:ext uri="{FF2B5EF4-FFF2-40B4-BE49-F238E27FC236}">
                <a16:creationId xmlns:a16="http://schemas.microsoft.com/office/drawing/2014/main" id="{E4162D99-65E9-8197-F9AC-FD87ABF233E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BE"/>
          </a:p>
        </p:txBody>
      </p:sp>
      <p:sp>
        <p:nvSpPr>
          <p:cNvPr id="6" name="Slide Number Placeholder 5">
            <a:extLst>
              <a:ext uri="{FF2B5EF4-FFF2-40B4-BE49-F238E27FC236}">
                <a16:creationId xmlns:a16="http://schemas.microsoft.com/office/drawing/2014/main" id="{7556AC4D-42B5-BD3C-D3F4-59CA3F1DC58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12F1AD-D901-406E-8C90-DBEBD536AEB9}" type="slidenum">
              <a:rPr lang="en-BE" smtClean="0"/>
              <a:t>‹#›</a:t>
            </a:fld>
            <a:endParaRPr lang="en-BE"/>
          </a:p>
        </p:txBody>
      </p:sp>
    </p:spTree>
    <p:extLst>
      <p:ext uri="{BB962C8B-B14F-4D97-AF65-F5344CB8AC3E}">
        <p14:creationId xmlns:p14="http://schemas.microsoft.com/office/powerpoint/2010/main" val="5614695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31.xml"/><Relationship Id="rId1" Type="http://schemas.openxmlformats.org/officeDocument/2006/relationships/slideLayout" Target="../slideLayouts/slideLayout12.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7.sv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4.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E2CCD03-0155-444D-8CCE-EDF980311FE0}"/>
              </a:ext>
            </a:extLst>
          </p:cNvPr>
          <p:cNvSpPr txBox="1"/>
          <p:nvPr/>
        </p:nvSpPr>
        <p:spPr>
          <a:xfrm>
            <a:off x="1036156" y="968660"/>
            <a:ext cx="6181725" cy="2616101"/>
          </a:xfrm>
          <a:prstGeom prst="rect">
            <a:avLst/>
          </a:prstGeom>
          <a:noFill/>
        </p:spPr>
        <p:txBody>
          <a:bodyPr wrap="square" rtlCol="0">
            <a:spAutoFit/>
          </a:bodyPr>
          <a:lstStyle/>
          <a:p>
            <a:r>
              <a:rPr lang="en-CA" sz="5400" b="1" dirty="0" err="1">
                <a:solidFill>
                  <a:schemeClr val="accent2">
                    <a:lumMod val="75000"/>
                  </a:schemeClr>
                </a:solidFill>
                <a:latin typeface="Garamond" panose="02020404030301010803" pitchFamily="18" charset="0"/>
              </a:rPr>
              <a:t>Fondements</a:t>
            </a:r>
            <a:r>
              <a:rPr lang="en-CA" sz="5400" b="1" dirty="0">
                <a:solidFill>
                  <a:schemeClr val="accent2">
                    <a:lumMod val="75000"/>
                  </a:schemeClr>
                </a:solidFill>
                <a:latin typeface="Garamond" panose="02020404030301010803" pitchFamily="18" charset="0"/>
              </a:rPr>
              <a:t> de la protection de </a:t>
            </a:r>
            <a:r>
              <a:rPr lang="en-CA" sz="5400" b="1" dirty="0" err="1">
                <a:solidFill>
                  <a:schemeClr val="accent2">
                    <a:lumMod val="75000"/>
                  </a:schemeClr>
                </a:solidFill>
                <a:latin typeface="Garamond" panose="02020404030301010803" pitchFamily="18" charset="0"/>
              </a:rPr>
              <a:t>l'enfance</a:t>
            </a:r>
            <a:endParaRPr lang="en-CA" sz="5400" b="1" dirty="0">
              <a:solidFill>
                <a:schemeClr val="accent2">
                  <a:lumMod val="75000"/>
                </a:schemeClr>
              </a:solidFill>
              <a:latin typeface="Garamond" panose="02020404030301010803" pitchFamily="18" charset="0"/>
            </a:endParaRPr>
          </a:p>
          <a:p>
            <a:endParaRPr lang="en-CA" sz="2800" b="1" spc="300" dirty="0">
              <a:solidFill>
                <a:schemeClr val="accent2">
                  <a:lumMod val="75000"/>
                </a:schemeClr>
              </a:solidFill>
              <a:latin typeface="Garamond" panose="02020404030301010803" pitchFamily="18" charset="0"/>
            </a:endParaRPr>
          </a:p>
          <a:p>
            <a:r>
              <a:rPr lang="en-CA" sz="2800" b="1" spc="300" dirty="0">
                <a:solidFill>
                  <a:schemeClr val="accent2">
                    <a:lumMod val="75000"/>
                  </a:schemeClr>
                </a:solidFill>
                <a:latin typeface="Garamond" panose="02020404030301010803" pitchFamily="18" charset="0"/>
              </a:rPr>
              <a:t>NIVEAU 1 MODULE 1</a:t>
            </a:r>
          </a:p>
        </p:txBody>
      </p:sp>
      <p:pic>
        <p:nvPicPr>
          <p:cNvPr id="4" name="Picture 3" descr="Logo&#10;&#10;Description automatically generated">
            <a:extLst>
              <a:ext uri="{FF2B5EF4-FFF2-40B4-BE49-F238E27FC236}">
                <a16:creationId xmlns:a16="http://schemas.microsoft.com/office/drawing/2014/main" id="{7A6205E5-5B5F-3A10-7D3B-2C1866A41D6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7593" y="4258960"/>
            <a:ext cx="2405008" cy="923462"/>
          </a:xfrm>
          <a:prstGeom prst="rect">
            <a:avLst/>
          </a:prstGeom>
        </p:spPr>
      </p:pic>
      <p:pic>
        <p:nvPicPr>
          <p:cNvPr id="7" name="Picture 6" descr="Text&#10;&#10;Description automatically generated">
            <a:extLst>
              <a:ext uri="{FF2B5EF4-FFF2-40B4-BE49-F238E27FC236}">
                <a16:creationId xmlns:a16="http://schemas.microsoft.com/office/drawing/2014/main" id="{3604D5DB-72F3-BDEE-186B-58562CC9987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9406" y="4360601"/>
            <a:ext cx="2405009" cy="685884"/>
          </a:xfrm>
          <a:prstGeom prst="rect">
            <a:avLst/>
          </a:prstGeom>
        </p:spPr>
      </p:pic>
      <p:grpSp>
        <p:nvGrpSpPr>
          <p:cNvPr id="16" name="Group 15">
            <a:extLst>
              <a:ext uri="{FF2B5EF4-FFF2-40B4-BE49-F238E27FC236}">
                <a16:creationId xmlns:a16="http://schemas.microsoft.com/office/drawing/2014/main" id="{B4EFDFCE-1E97-C4BA-0067-B5CCE5BBA0D6}"/>
              </a:ext>
            </a:extLst>
          </p:cNvPr>
          <p:cNvGrpSpPr/>
          <p:nvPr/>
        </p:nvGrpSpPr>
        <p:grpSpPr>
          <a:xfrm>
            <a:off x="6629402" y="1583539"/>
            <a:ext cx="4510404" cy="3888266"/>
            <a:chOff x="390316" y="1384825"/>
            <a:chExt cx="1142910" cy="985264"/>
          </a:xfrm>
        </p:grpSpPr>
        <p:sp>
          <p:nvSpPr>
            <p:cNvPr id="8" name="Hexagon 7">
              <a:extLst>
                <a:ext uri="{FF2B5EF4-FFF2-40B4-BE49-F238E27FC236}">
                  <a16:creationId xmlns:a16="http://schemas.microsoft.com/office/drawing/2014/main" id="{CD6FFAA1-118A-F37A-5EC5-939331D5AADE}"/>
                </a:ext>
              </a:extLst>
            </p:cNvPr>
            <p:cNvSpPr/>
            <p:nvPr/>
          </p:nvSpPr>
          <p:spPr>
            <a:xfrm rot="1782986">
              <a:off x="390316" y="1384825"/>
              <a:ext cx="1142910" cy="985264"/>
            </a:xfrm>
            <a:prstGeom prst="hexagon">
              <a:avLst>
                <a:gd name="adj" fmla="val 28965"/>
                <a:gd name="vf" fmla="val 11547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nvGrpSpPr>
            <p:cNvPr id="9" name="Group 8">
              <a:extLst>
                <a:ext uri="{FF2B5EF4-FFF2-40B4-BE49-F238E27FC236}">
                  <a16:creationId xmlns:a16="http://schemas.microsoft.com/office/drawing/2014/main" id="{D141D351-1F8E-BF0E-DD60-D0B5243778B1}"/>
                </a:ext>
              </a:extLst>
            </p:cNvPr>
            <p:cNvGrpSpPr/>
            <p:nvPr/>
          </p:nvGrpSpPr>
          <p:grpSpPr>
            <a:xfrm>
              <a:off x="705900" y="1548611"/>
              <a:ext cx="453616" cy="608826"/>
              <a:chOff x="5673592" y="7611394"/>
              <a:chExt cx="814830" cy="1093633"/>
            </a:xfrm>
            <a:solidFill>
              <a:schemeClr val="bg1"/>
            </a:solidFill>
          </p:grpSpPr>
          <p:sp>
            <p:nvSpPr>
              <p:cNvPr id="10" name="Round Same Side Corner Rectangle 35">
                <a:extLst>
                  <a:ext uri="{FF2B5EF4-FFF2-40B4-BE49-F238E27FC236}">
                    <a16:creationId xmlns:a16="http://schemas.microsoft.com/office/drawing/2014/main" id="{D2A3828F-3F18-A9C9-7F8F-74B1800B4B74}"/>
                  </a:ext>
                </a:extLst>
              </p:cNvPr>
              <p:cNvSpPr/>
              <p:nvPr/>
            </p:nvSpPr>
            <p:spPr>
              <a:xfrm>
                <a:off x="5675993" y="8360881"/>
                <a:ext cx="323729" cy="344146"/>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1" name="Oval 10">
                <a:extLst>
                  <a:ext uri="{FF2B5EF4-FFF2-40B4-BE49-F238E27FC236}">
                    <a16:creationId xmlns:a16="http://schemas.microsoft.com/office/drawing/2014/main" id="{CFB0EC1D-39CB-5573-E82E-32D1D44E0935}"/>
                  </a:ext>
                </a:extLst>
              </p:cNvPr>
              <p:cNvSpPr/>
              <p:nvPr/>
            </p:nvSpPr>
            <p:spPr>
              <a:xfrm>
                <a:off x="5673592" y="7977240"/>
                <a:ext cx="327409" cy="3274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2" name="Round Same Side Corner Rectangle 37">
                <a:extLst>
                  <a:ext uri="{FF2B5EF4-FFF2-40B4-BE49-F238E27FC236}">
                    <a16:creationId xmlns:a16="http://schemas.microsoft.com/office/drawing/2014/main" id="{7A68DDFB-0DD6-6BA7-7C8C-B6E745AA9B15}"/>
                  </a:ext>
                </a:extLst>
              </p:cNvPr>
              <p:cNvSpPr/>
              <p:nvPr/>
            </p:nvSpPr>
            <p:spPr>
              <a:xfrm>
                <a:off x="6163413" y="7995034"/>
                <a:ext cx="323730" cy="709993"/>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3" name="Oval 12">
                <a:extLst>
                  <a:ext uri="{FF2B5EF4-FFF2-40B4-BE49-F238E27FC236}">
                    <a16:creationId xmlns:a16="http://schemas.microsoft.com/office/drawing/2014/main" id="{695B0A0A-5CB0-0640-2DF1-822BD21FF37B}"/>
                  </a:ext>
                </a:extLst>
              </p:cNvPr>
              <p:cNvSpPr/>
              <p:nvPr/>
            </p:nvSpPr>
            <p:spPr>
              <a:xfrm>
                <a:off x="6161012" y="7611394"/>
                <a:ext cx="327410" cy="3274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4" name="Round Same Side Corner Rectangle 43">
                <a:extLst>
                  <a:ext uri="{FF2B5EF4-FFF2-40B4-BE49-F238E27FC236}">
                    <a16:creationId xmlns:a16="http://schemas.microsoft.com/office/drawing/2014/main" id="{AFCEBE59-8AAE-04DE-7052-2DDD7617BF6A}"/>
                  </a:ext>
                </a:extLst>
              </p:cNvPr>
              <p:cNvSpPr/>
              <p:nvPr/>
            </p:nvSpPr>
            <p:spPr>
              <a:xfrm rot="12859561">
                <a:off x="6099610" y="8091090"/>
                <a:ext cx="101108" cy="244001"/>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5" name="Round Same Side Corner Rectangle 44">
                <a:extLst>
                  <a:ext uri="{FF2B5EF4-FFF2-40B4-BE49-F238E27FC236}">
                    <a16:creationId xmlns:a16="http://schemas.microsoft.com/office/drawing/2014/main" id="{0DA52D4E-38EB-64B0-F097-148F3DA70555}"/>
                  </a:ext>
                </a:extLst>
              </p:cNvPr>
              <p:cNvSpPr/>
              <p:nvPr/>
            </p:nvSpPr>
            <p:spPr>
              <a:xfrm rot="14101202">
                <a:off x="5992187" y="8234266"/>
                <a:ext cx="101108" cy="165176"/>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spTree>
    <p:extLst>
      <p:ext uri="{BB962C8B-B14F-4D97-AF65-F5344CB8AC3E}">
        <p14:creationId xmlns:p14="http://schemas.microsoft.com/office/powerpoint/2010/main" val="7799276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p7"/>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156995"/>
              </a:buClr>
              <a:buSzPts val="3200"/>
              <a:buFont typeface="Arial"/>
              <a:buNone/>
            </a:pPr>
            <a:r>
              <a:rPr lang="en-GB" dirty="0">
                <a:latin typeface="Arial"/>
                <a:ea typeface="Arial"/>
                <a:cs typeface="Arial"/>
                <a:sym typeface="Arial"/>
              </a:rPr>
              <a:t>Objectifs d'apprentissage</a:t>
            </a:r>
            <a:endParaRPr dirty="0"/>
          </a:p>
        </p:txBody>
      </p:sp>
      <p:sp>
        <p:nvSpPr>
          <p:cNvPr id="336" name="Google Shape;336;p7"/>
          <p:cNvSpPr txBox="1"/>
          <p:nvPr/>
        </p:nvSpPr>
        <p:spPr>
          <a:xfrm>
            <a:off x="3463816" y="3571408"/>
            <a:ext cx="2305545" cy="1870472"/>
          </a:xfrm>
          <a:prstGeom prst="rect">
            <a:avLst/>
          </a:prstGeom>
          <a:noFill/>
          <a:ln>
            <a:noFill/>
          </a:ln>
        </p:spPr>
        <p:txBody>
          <a:bodyPr spcFirstLastPara="1" wrap="square" lIns="91425" tIns="45700" rIns="91425" bIns="45700" anchor="t" anchorCtr="0">
            <a:spAutoFit/>
          </a:bodyPr>
          <a:lstStyle/>
          <a:p>
            <a:pPr algn="ctr">
              <a:lnSpc>
                <a:spcPct val="107000"/>
              </a:lnSpc>
            </a:pPr>
            <a:r>
              <a:rPr lang="en-GB" b="0" i="0" u="none" strike="noStrike" cap="none" dirty="0">
                <a:solidFill>
                  <a:schemeClr val="dk1"/>
                </a:solidFill>
                <a:latin typeface="Arial" panose="020B0604020202020204" pitchFamily="34" charset="0"/>
                <a:ea typeface="Helvetica Neue"/>
                <a:cs typeface="Arial" panose="020B0604020202020204" pitchFamily="34" charset="0"/>
                <a:sym typeface="Helvetica Neue"/>
              </a:rPr>
              <a:t>Décrire le modèle socio-écologique et identifier les facteurs de </a:t>
            </a:r>
            <a:r>
              <a:rPr lang="en-GB" dirty="0">
                <a:solidFill>
                  <a:schemeClr val="dk1"/>
                </a:solidFill>
                <a:latin typeface="Arial" panose="020B0604020202020204" pitchFamily="34" charset="0"/>
                <a:ea typeface="Helvetica Neue"/>
                <a:cs typeface="Arial" panose="020B0604020202020204" pitchFamily="34" charset="0"/>
                <a:sym typeface="Helvetica Neue"/>
              </a:rPr>
              <a:t>risque et de </a:t>
            </a:r>
            <a:r>
              <a:rPr lang="en-GB" b="0" i="0" u="none" strike="noStrike" cap="none" dirty="0">
                <a:solidFill>
                  <a:schemeClr val="dk1"/>
                </a:solidFill>
                <a:latin typeface="Arial" panose="020B0604020202020204" pitchFamily="34" charset="0"/>
                <a:ea typeface="Helvetica Neue"/>
                <a:cs typeface="Arial" panose="020B0604020202020204" pitchFamily="34" charset="0"/>
                <a:sym typeface="Helvetica Neue"/>
              </a:rPr>
              <a:t>protection dans l'environnement d'un enfant.</a:t>
            </a:r>
            <a:endParaRPr dirty="0">
              <a:solidFill>
                <a:schemeClr val="dk1"/>
              </a:solidFill>
              <a:latin typeface="Arial" panose="020B0604020202020204" pitchFamily="34" charset="0"/>
              <a:cs typeface="Arial" panose="020B0604020202020204" pitchFamily="34" charset="0"/>
            </a:endParaRPr>
          </a:p>
        </p:txBody>
      </p:sp>
      <p:grpSp>
        <p:nvGrpSpPr>
          <p:cNvPr id="350" name="Google Shape;350;p7"/>
          <p:cNvGrpSpPr/>
          <p:nvPr/>
        </p:nvGrpSpPr>
        <p:grpSpPr>
          <a:xfrm>
            <a:off x="1150736" y="2284244"/>
            <a:ext cx="1196375" cy="868968"/>
            <a:chOff x="6878053" y="1156317"/>
            <a:chExt cx="1431178" cy="1039513"/>
          </a:xfrm>
          <a:solidFill>
            <a:schemeClr val="accent2">
              <a:lumMod val="75000"/>
            </a:schemeClr>
          </a:solidFill>
        </p:grpSpPr>
        <p:grpSp>
          <p:nvGrpSpPr>
            <p:cNvPr id="351" name="Google Shape;351;p7"/>
            <p:cNvGrpSpPr/>
            <p:nvPr/>
          </p:nvGrpSpPr>
          <p:grpSpPr>
            <a:xfrm>
              <a:off x="7672978" y="1156317"/>
              <a:ext cx="412941" cy="436880"/>
              <a:chOff x="243840" y="1676400"/>
              <a:chExt cx="701040" cy="741680"/>
            </a:xfrm>
            <a:grpFill/>
          </p:grpSpPr>
          <p:sp>
            <p:nvSpPr>
              <p:cNvPr id="352" name="Google Shape;352;p7"/>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53" name="Google Shape;353;p7"/>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354" name="Google Shape;354;p7"/>
            <p:cNvSpPr/>
            <p:nvPr/>
          </p:nvSpPr>
          <p:spPr>
            <a:xfrm>
              <a:off x="7120511" y="1517650"/>
              <a:ext cx="1188720" cy="678180"/>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55" name="Google Shape;355;p7"/>
            <p:cNvSpPr/>
            <p:nvPr/>
          </p:nvSpPr>
          <p:spPr>
            <a:xfrm>
              <a:off x="6878053" y="1727035"/>
              <a:ext cx="821708" cy="468795"/>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356" name="Google Shape;356;p7"/>
          <p:cNvGrpSpPr/>
          <p:nvPr/>
        </p:nvGrpSpPr>
        <p:grpSpPr>
          <a:xfrm>
            <a:off x="9642209" y="2284244"/>
            <a:ext cx="1196375" cy="868968"/>
            <a:chOff x="6878053" y="1156317"/>
            <a:chExt cx="1431178" cy="1039513"/>
          </a:xfrm>
          <a:solidFill>
            <a:schemeClr val="accent2">
              <a:lumMod val="75000"/>
            </a:schemeClr>
          </a:solidFill>
        </p:grpSpPr>
        <p:grpSp>
          <p:nvGrpSpPr>
            <p:cNvPr id="357" name="Google Shape;357;p7"/>
            <p:cNvGrpSpPr/>
            <p:nvPr/>
          </p:nvGrpSpPr>
          <p:grpSpPr>
            <a:xfrm>
              <a:off x="7672978" y="1156317"/>
              <a:ext cx="412941" cy="436880"/>
              <a:chOff x="243840" y="1676400"/>
              <a:chExt cx="701040" cy="741680"/>
            </a:xfrm>
            <a:grpFill/>
          </p:grpSpPr>
          <p:sp>
            <p:nvSpPr>
              <p:cNvPr id="358" name="Google Shape;358;p7"/>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59" name="Google Shape;359;p7"/>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360" name="Google Shape;360;p7"/>
            <p:cNvSpPr/>
            <p:nvPr/>
          </p:nvSpPr>
          <p:spPr>
            <a:xfrm>
              <a:off x="7120511" y="1517650"/>
              <a:ext cx="1188720" cy="678180"/>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61" name="Google Shape;361;p7"/>
            <p:cNvSpPr/>
            <p:nvPr/>
          </p:nvSpPr>
          <p:spPr>
            <a:xfrm>
              <a:off x="6878053" y="1727035"/>
              <a:ext cx="821708" cy="468795"/>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2" name="TextBox 1">
            <a:extLst>
              <a:ext uri="{FF2B5EF4-FFF2-40B4-BE49-F238E27FC236}">
                <a16:creationId xmlns:a16="http://schemas.microsoft.com/office/drawing/2014/main" id="{25467434-02D4-8A68-3282-179C4AB9963C}"/>
              </a:ext>
            </a:extLst>
          </p:cNvPr>
          <p:cNvSpPr txBox="1"/>
          <p:nvPr/>
        </p:nvSpPr>
        <p:spPr>
          <a:xfrm>
            <a:off x="596151" y="3571408"/>
            <a:ext cx="2305545" cy="1200329"/>
          </a:xfrm>
          <a:prstGeom prst="rect">
            <a:avLst/>
          </a:prstGeom>
          <a:noFill/>
        </p:spPr>
        <p:txBody>
          <a:bodyPr wrap="square" rtlCol="0">
            <a:spAutoFit/>
          </a:bodyPr>
          <a:lstStyle/>
          <a:p>
            <a:pPr algn="ctr"/>
            <a:r>
              <a:rPr lang="en-GB" dirty="0">
                <a:latin typeface="Arial" panose="020B0604020202020204" pitchFamily="34" charset="0"/>
                <a:cs typeface="Arial" panose="020B0604020202020204" pitchFamily="34" charset="0"/>
              </a:rPr>
              <a:t>Reconnaître les différents types d'abus, de violence, de négligence et d'exploitation des enfants.  </a:t>
            </a:r>
            <a:endParaRPr lang="en-BE" dirty="0">
              <a:latin typeface="Arial" panose="020B0604020202020204" pitchFamily="34" charset="0"/>
              <a:cs typeface="Arial" panose="020B0604020202020204" pitchFamily="34" charset="0"/>
            </a:endParaRPr>
          </a:p>
        </p:txBody>
      </p:sp>
      <p:sp>
        <p:nvSpPr>
          <p:cNvPr id="4" name="Google Shape;342;p7">
            <a:extLst>
              <a:ext uri="{FF2B5EF4-FFF2-40B4-BE49-F238E27FC236}">
                <a16:creationId xmlns:a16="http://schemas.microsoft.com/office/drawing/2014/main" id="{8E8DF02C-62A1-A181-698C-D0E03E4DCA4F}"/>
              </a:ext>
            </a:extLst>
          </p:cNvPr>
          <p:cNvSpPr txBox="1"/>
          <p:nvPr/>
        </p:nvSpPr>
        <p:spPr>
          <a:xfrm>
            <a:off x="8922046" y="3571408"/>
            <a:ext cx="2636700" cy="1277745"/>
          </a:xfrm>
          <a:prstGeom prst="rect">
            <a:avLst/>
          </a:prstGeom>
          <a:noFill/>
          <a:ln>
            <a:noFill/>
          </a:ln>
        </p:spPr>
        <p:txBody>
          <a:bodyPr spcFirstLastPara="1" wrap="square" lIns="91425" tIns="45700" rIns="91425" bIns="45700" anchor="t" anchorCtr="0">
            <a:spAutoFit/>
          </a:bodyPr>
          <a:lstStyle/>
          <a:p>
            <a:pPr algn="ctr">
              <a:lnSpc>
                <a:spcPct val="107000"/>
              </a:lnSpc>
            </a:pPr>
            <a:r>
              <a:rPr lang="en-GB" dirty="0">
                <a:solidFill>
                  <a:schemeClr val="dk1"/>
                </a:solidFill>
                <a:latin typeface="Arial" panose="020B0604020202020204" pitchFamily="34" charset="0"/>
                <a:ea typeface="Helvetica Neue"/>
                <a:cs typeface="Arial" panose="020B0604020202020204" pitchFamily="34" charset="0"/>
                <a:sym typeface="Helvetica Neue"/>
              </a:rPr>
              <a:t>Expliquez comment les capacités des enfants peuvent différer en fonction de leur âge et de leur stade de développement.  </a:t>
            </a:r>
            <a:endParaRPr lang="en-GB" dirty="0">
              <a:solidFill>
                <a:schemeClr val="dk1"/>
              </a:solidFill>
              <a:latin typeface="Arial" panose="020B0604020202020204" pitchFamily="34" charset="0"/>
              <a:cs typeface="Arial" panose="020B0604020202020204" pitchFamily="34" charset="0"/>
            </a:endParaRPr>
          </a:p>
        </p:txBody>
      </p:sp>
      <p:grpSp>
        <p:nvGrpSpPr>
          <p:cNvPr id="5" name="Google Shape;356;p7">
            <a:extLst>
              <a:ext uri="{FF2B5EF4-FFF2-40B4-BE49-F238E27FC236}">
                <a16:creationId xmlns:a16="http://schemas.microsoft.com/office/drawing/2014/main" id="{33D38BF6-3FC7-DD94-D8F1-252CBECE26D4}"/>
              </a:ext>
            </a:extLst>
          </p:cNvPr>
          <p:cNvGrpSpPr/>
          <p:nvPr/>
        </p:nvGrpSpPr>
        <p:grpSpPr>
          <a:xfrm>
            <a:off x="3974965" y="2284244"/>
            <a:ext cx="1196375" cy="868968"/>
            <a:chOff x="6878053" y="1156317"/>
            <a:chExt cx="1431178" cy="1039513"/>
          </a:xfrm>
          <a:solidFill>
            <a:schemeClr val="accent2">
              <a:lumMod val="75000"/>
            </a:schemeClr>
          </a:solidFill>
        </p:grpSpPr>
        <p:grpSp>
          <p:nvGrpSpPr>
            <p:cNvPr id="6" name="Google Shape;357;p7">
              <a:extLst>
                <a:ext uri="{FF2B5EF4-FFF2-40B4-BE49-F238E27FC236}">
                  <a16:creationId xmlns:a16="http://schemas.microsoft.com/office/drawing/2014/main" id="{E0CAAB23-22B0-BE59-8B42-C0603AD8306D}"/>
                </a:ext>
              </a:extLst>
            </p:cNvPr>
            <p:cNvGrpSpPr/>
            <p:nvPr/>
          </p:nvGrpSpPr>
          <p:grpSpPr>
            <a:xfrm>
              <a:off x="7672978" y="1156317"/>
              <a:ext cx="412941" cy="436880"/>
              <a:chOff x="243840" y="1676400"/>
              <a:chExt cx="701040" cy="741680"/>
            </a:xfrm>
            <a:grpFill/>
          </p:grpSpPr>
          <p:sp>
            <p:nvSpPr>
              <p:cNvPr id="9" name="Google Shape;358;p7">
                <a:extLst>
                  <a:ext uri="{FF2B5EF4-FFF2-40B4-BE49-F238E27FC236}">
                    <a16:creationId xmlns:a16="http://schemas.microsoft.com/office/drawing/2014/main" id="{1A8F649F-E188-9DA8-16B1-B16C456ED9DA}"/>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0" name="Google Shape;359;p7">
                <a:extLst>
                  <a:ext uri="{FF2B5EF4-FFF2-40B4-BE49-F238E27FC236}">
                    <a16:creationId xmlns:a16="http://schemas.microsoft.com/office/drawing/2014/main" id="{4312855D-7151-F3CB-E675-5959945B27C7}"/>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7" name="Google Shape;360;p7">
              <a:extLst>
                <a:ext uri="{FF2B5EF4-FFF2-40B4-BE49-F238E27FC236}">
                  <a16:creationId xmlns:a16="http://schemas.microsoft.com/office/drawing/2014/main" id="{C8389C78-4F65-49C9-5D17-F5C9FD4C51FF}"/>
                </a:ext>
              </a:extLst>
            </p:cNvPr>
            <p:cNvSpPr/>
            <p:nvPr/>
          </p:nvSpPr>
          <p:spPr>
            <a:xfrm>
              <a:off x="7120511" y="1517650"/>
              <a:ext cx="1188720" cy="678180"/>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8" name="Google Shape;361;p7">
              <a:extLst>
                <a:ext uri="{FF2B5EF4-FFF2-40B4-BE49-F238E27FC236}">
                  <a16:creationId xmlns:a16="http://schemas.microsoft.com/office/drawing/2014/main" id="{627A32B4-F4DD-D6DB-489F-834CC30363FC}"/>
                </a:ext>
              </a:extLst>
            </p:cNvPr>
            <p:cNvSpPr/>
            <p:nvPr/>
          </p:nvSpPr>
          <p:spPr>
            <a:xfrm>
              <a:off x="6878053" y="1727035"/>
              <a:ext cx="821708" cy="468795"/>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11" name="Google Shape;343;p7">
            <a:extLst>
              <a:ext uri="{FF2B5EF4-FFF2-40B4-BE49-F238E27FC236}">
                <a16:creationId xmlns:a16="http://schemas.microsoft.com/office/drawing/2014/main" id="{90FC9F4C-0399-13AC-5ADE-775AA63C36AE}"/>
              </a:ext>
            </a:extLst>
          </p:cNvPr>
          <p:cNvSpPr txBox="1"/>
          <p:nvPr/>
        </p:nvSpPr>
        <p:spPr>
          <a:xfrm>
            <a:off x="6065369" y="3571408"/>
            <a:ext cx="2662868" cy="1277745"/>
          </a:xfrm>
          <a:prstGeom prst="rect">
            <a:avLst/>
          </a:prstGeom>
          <a:noFill/>
          <a:ln>
            <a:noFill/>
          </a:ln>
        </p:spPr>
        <p:txBody>
          <a:bodyPr spcFirstLastPara="1" wrap="square" lIns="91425" tIns="45700" rIns="91425" bIns="45700" anchor="t" anchorCtr="0">
            <a:spAutoFit/>
          </a:bodyPr>
          <a:lstStyle/>
          <a:p>
            <a:pPr algn="ctr">
              <a:lnSpc>
                <a:spcPct val="107000"/>
              </a:lnSpc>
            </a:pPr>
            <a:r>
              <a:rPr lang="en-GB" dirty="0">
                <a:solidFill>
                  <a:schemeClr val="dk1"/>
                </a:solidFill>
                <a:latin typeface="Arial" panose="020B0604020202020204" pitchFamily="34" charset="0"/>
                <a:ea typeface="Calibri"/>
                <a:cs typeface="Arial" panose="020B0604020202020204" pitchFamily="34" charset="0"/>
                <a:sym typeface="Helvetica Neue"/>
              </a:rPr>
              <a:t>Énumérez et décrivez les obstacles qui affectent les enfants </a:t>
            </a:r>
            <a:r>
              <a:rPr lang="en-GB" dirty="0" err="1">
                <a:solidFill>
                  <a:schemeClr val="dk1"/>
                </a:solidFill>
                <a:latin typeface="Arial" panose="020B0604020202020204" pitchFamily="34" charset="0"/>
                <a:ea typeface="Calibri"/>
                <a:cs typeface="Arial" panose="020B0604020202020204" pitchFamily="34" charset="0"/>
                <a:sym typeface="Helvetica Neue"/>
              </a:rPr>
              <a:t>en</a:t>
            </a:r>
            <a:r>
              <a:rPr lang="en-GB" dirty="0">
                <a:solidFill>
                  <a:schemeClr val="dk1"/>
                </a:solidFill>
                <a:latin typeface="Arial" panose="020B0604020202020204" pitchFamily="34" charset="0"/>
                <a:ea typeface="Calibri"/>
                <a:cs typeface="Arial" panose="020B0604020202020204" pitchFamily="34" charset="0"/>
                <a:sym typeface="Helvetica Neue"/>
              </a:rPr>
              <a:t> situation de handicap.</a:t>
            </a:r>
            <a:endParaRPr b="0" i="0" u="none" strike="noStrike" cap="none" dirty="0">
              <a:solidFill>
                <a:schemeClr val="dk1"/>
              </a:solidFill>
              <a:latin typeface="Arial" panose="020B0604020202020204" pitchFamily="34" charset="0"/>
              <a:ea typeface="Calibri"/>
              <a:cs typeface="Arial" panose="020B0604020202020204" pitchFamily="34" charset="0"/>
              <a:sym typeface="Calibri"/>
            </a:endParaRPr>
          </a:p>
        </p:txBody>
      </p:sp>
      <p:grpSp>
        <p:nvGrpSpPr>
          <p:cNvPr id="3" name="Google Shape;356;p7">
            <a:extLst>
              <a:ext uri="{FF2B5EF4-FFF2-40B4-BE49-F238E27FC236}">
                <a16:creationId xmlns:a16="http://schemas.microsoft.com/office/drawing/2014/main" id="{1E5B5D12-99E8-B7E8-D3FE-A49B64D04534}"/>
              </a:ext>
            </a:extLst>
          </p:cNvPr>
          <p:cNvGrpSpPr/>
          <p:nvPr/>
        </p:nvGrpSpPr>
        <p:grpSpPr>
          <a:xfrm>
            <a:off x="6798616" y="2284244"/>
            <a:ext cx="1196375" cy="868968"/>
            <a:chOff x="6878053" y="1156317"/>
            <a:chExt cx="1431178" cy="1039513"/>
          </a:xfrm>
          <a:solidFill>
            <a:schemeClr val="accent2">
              <a:lumMod val="75000"/>
            </a:schemeClr>
          </a:solidFill>
        </p:grpSpPr>
        <p:grpSp>
          <p:nvGrpSpPr>
            <p:cNvPr id="12" name="Google Shape;357;p7">
              <a:extLst>
                <a:ext uri="{FF2B5EF4-FFF2-40B4-BE49-F238E27FC236}">
                  <a16:creationId xmlns:a16="http://schemas.microsoft.com/office/drawing/2014/main" id="{E57A2F4C-7994-5E4B-C819-986A047033D0}"/>
                </a:ext>
              </a:extLst>
            </p:cNvPr>
            <p:cNvGrpSpPr/>
            <p:nvPr/>
          </p:nvGrpSpPr>
          <p:grpSpPr>
            <a:xfrm>
              <a:off x="7672978" y="1156317"/>
              <a:ext cx="412941" cy="436880"/>
              <a:chOff x="243840" y="1676400"/>
              <a:chExt cx="701040" cy="741680"/>
            </a:xfrm>
            <a:grpFill/>
          </p:grpSpPr>
          <p:sp>
            <p:nvSpPr>
              <p:cNvPr id="16" name="Google Shape;358;p7">
                <a:extLst>
                  <a:ext uri="{FF2B5EF4-FFF2-40B4-BE49-F238E27FC236}">
                    <a16:creationId xmlns:a16="http://schemas.microsoft.com/office/drawing/2014/main" id="{E4DE2005-A214-2927-8B6C-AAE217EF4E9E}"/>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8" name="Google Shape;359;p7">
                <a:extLst>
                  <a:ext uri="{FF2B5EF4-FFF2-40B4-BE49-F238E27FC236}">
                    <a16:creationId xmlns:a16="http://schemas.microsoft.com/office/drawing/2014/main" id="{5E2D42F0-A64F-ED80-E4DE-AD2EC58D3CD9}"/>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13" name="Google Shape;360;p7">
              <a:extLst>
                <a:ext uri="{FF2B5EF4-FFF2-40B4-BE49-F238E27FC236}">
                  <a16:creationId xmlns:a16="http://schemas.microsoft.com/office/drawing/2014/main" id="{BA367017-8673-8183-58AF-8E7D40B5FA5D}"/>
                </a:ext>
              </a:extLst>
            </p:cNvPr>
            <p:cNvSpPr/>
            <p:nvPr/>
          </p:nvSpPr>
          <p:spPr>
            <a:xfrm>
              <a:off x="7120511" y="1517650"/>
              <a:ext cx="1188720" cy="678180"/>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4" name="Google Shape;361;p7">
              <a:extLst>
                <a:ext uri="{FF2B5EF4-FFF2-40B4-BE49-F238E27FC236}">
                  <a16:creationId xmlns:a16="http://schemas.microsoft.com/office/drawing/2014/main" id="{2F24A172-98C3-FC34-7700-D13BD9BA7C28}"/>
                </a:ext>
              </a:extLst>
            </p:cNvPr>
            <p:cNvSpPr/>
            <p:nvPr/>
          </p:nvSpPr>
          <p:spPr>
            <a:xfrm>
              <a:off x="6878053" y="1727035"/>
              <a:ext cx="821708" cy="468795"/>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22" name="Group 21">
            <a:extLst>
              <a:ext uri="{FF2B5EF4-FFF2-40B4-BE49-F238E27FC236}">
                <a16:creationId xmlns:a16="http://schemas.microsoft.com/office/drawing/2014/main" id="{E8DD84F0-65F9-3102-56E7-E308A776EC5F}"/>
              </a:ext>
            </a:extLst>
          </p:cNvPr>
          <p:cNvGrpSpPr/>
          <p:nvPr/>
        </p:nvGrpSpPr>
        <p:grpSpPr>
          <a:xfrm>
            <a:off x="10228983" y="337468"/>
            <a:ext cx="1587872" cy="1368854"/>
            <a:chOff x="10228983" y="337468"/>
            <a:chExt cx="1587872" cy="1368854"/>
          </a:xfrm>
        </p:grpSpPr>
        <p:sp>
          <p:nvSpPr>
            <p:cNvPr id="23" name="Hexagon 22">
              <a:extLst>
                <a:ext uri="{FF2B5EF4-FFF2-40B4-BE49-F238E27FC236}">
                  <a16:creationId xmlns:a16="http://schemas.microsoft.com/office/drawing/2014/main" id="{FB2D612F-F897-3970-DB9A-6D88849CFD15}"/>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24" name="Group 23">
              <a:extLst>
                <a:ext uri="{FF2B5EF4-FFF2-40B4-BE49-F238E27FC236}">
                  <a16:creationId xmlns:a16="http://schemas.microsoft.com/office/drawing/2014/main" id="{99AC6D1B-3DAF-BCBF-7FB8-EF4009E9AB4F}"/>
                </a:ext>
              </a:extLst>
            </p:cNvPr>
            <p:cNvGrpSpPr/>
            <p:nvPr/>
          </p:nvGrpSpPr>
          <p:grpSpPr>
            <a:xfrm>
              <a:off x="10741851" y="707024"/>
              <a:ext cx="562136" cy="634675"/>
              <a:chOff x="760175" y="830141"/>
              <a:chExt cx="867619" cy="979580"/>
            </a:xfrm>
          </p:grpSpPr>
          <p:sp>
            <p:nvSpPr>
              <p:cNvPr id="25" name="Rectangle 24">
                <a:extLst>
                  <a:ext uri="{FF2B5EF4-FFF2-40B4-BE49-F238E27FC236}">
                    <a16:creationId xmlns:a16="http://schemas.microsoft.com/office/drawing/2014/main" id="{BAD29C9A-BA10-E593-C46C-62533590AFD0}"/>
                  </a:ext>
                </a:extLst>
              </p:cNvPr>
              <p:cNvSpPr/>
              <p:nvPr/>
            </p:nvSpPr>
            <p:spPr>
              <a:xfrm>
                <a:off x="864636" y="830141"/>
                <a:ext cx="763158" cy="9795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5</a:t>
                </a:r>
              </a:p>
            </p:txBody>
          </p:sp>
          <p:sp>
            <p:nvSpPr>
              <p:cNvPr id="26" name="Rectangle 25">
                <a:extLst>
                  <a:ext uri="{FF2B5EF4-FFF2-40B4-BE49-F238E27FC236}">
                    <a16:creationId xmlns:a16="http://schemas.microsoft.com/office/drawing/2014/main" id="{F05CC4F8-6DFF-DAFE-F8C6-6EF388AD27C9}"/>
                  </a:ext>
                </a:extLst>
              </p:cNvPr>
              <p:cNvSpPr/>
              <p:nvPr/>
            </p:nvSpPr>
            <p:spPr>
              <a:xfrm>
                <a:off x="760175" y="830143"/>
                <a:ext cx="149292" cy="979578"/>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Tree>
    <p:extLst>
      <p:ext uri="{BB962C8B-B14F-4D97-AF65-F5344CB8AC3E}">
        <p14:creationId xmlns:p14="http://schemas.microsoft.com/office/powerpoint/2010/main" val="17415511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2">
            <a:lumMod val="75000"/>
          </a:schemeClr>
        </a:solidFill>
        <a:effectLst/>
      </p:bgPr>
    </p:bg>
    <p:spTree>
      <p:nvGrpSpPr>
        <p:cNvPr id="1" name=""/>
        <p:cNvGrpSpPr/>
        <p:nvPr/>
      </p:nvGrpSpPr>
      <p:grpSpPr>
        <a:xfrm>
          <a:off x="0" y="0"/>
          <a:ext cx="0" cy="0"/>
          <a:chOff x="0" y="0"/>
          <a:chExt cx="0" cy="0"/>
        </a:xfrm>
      </p:grpSpPr>
      <p:sp>
        <p:nvSpPr>
          <p:cNvPr id="3" name="Title 72">
            <a:extLst>
              <a:ext uri="{FF2B5EF4-FFF2-40B4-BE49-F238E27FC236}">
                <a16:creationId xmlns:a16="http://schemas.microsoft.com/office/drawing/2014/main" id="{30D5B31E-8392-E6F8-9B81-582DB83DD018}"/>
              </a:ext>
            </a:extLst>
          </p:cNvPr>
          <p:cNvSpPr txBox="1">
            <a:spLocks/>
          </p:cNvSpPr>
          <p:nvPr/>
        </p:nvSpPr>
        <p:spPr>
          <a:xfrm>
            <a:off x="796386" y="3099692"/>
            <a:ext cx="10126172"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2400" b="1" dirty="0">
                <a:solidFill>
                  <a:schemeClr val="bg1"/>
                </a:solidFill>
                <a:latin typeface="Garamond"/>
              </a:rPr>
              <a:t>SESSION 2</a:t>
            </a:r>
          </a:p>
          <a:p>
            <a:br>
              <a:rPr lang="en-CA" b="1" dirty="0">
                <a:solidFill>
                  <a:schemeClr val="bg1"/>
                </a:solidFill>
                <a:latin typeface="Garamond"/>
              </a:rPr>
            </a:br>
            <a:r>
              <a:rPr lang="en-US" sz="5400" b="1" dirty="0">
                <a:solidFill>
                  <a:schemeClr val="bg1"/>
                </a:solidFill>
                <a:latin typeface="Garamond"/>
              </a:rPr>
              <a:t>Qu'est-ce que la protection de l'enfance ?</a:t>
            </a:r>
          </a:p>
        </p:txBody>
      </p:sp>
    </p:spTree>
    <p:extLst>
      <p:ext uri="{BB962C8B-B14F-4D97-AF65-F5344CB8AC3E}">
        <p14:creationId xmlns:p14="http://schemas.microsoft.com/office/powerpoint/2010/main" val="20936820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120A06-D2CE-9F4F-4EB2-3B4FFE1C42C2}"/>
              </a:ext>
            </a:extLst>
          </p:cNvPr>
          <p:cNvSpPr>
            <a:spLocks noGrp="1"/>
          </p:cNvSpPr>
          <p:nvPr>
            <p:ph type="title"/>
          </p:nvPr>
        </p:nvSpPr>
        <p:spPr/>
        <p:txBody>
          <a:bodyPr/>
          <a:lstStyle/>
          <a:p>
            <a:r>
              <a:rPr lang="en-CA" dirty="0"/>
              <a:t>Discussion de groupe</a:t>
            </a:r>
            <a:endParaRPr lang="en-BE" dirty="0"/>
          </a:p>
        </p:txBody>
      </p:sp>
      <p:sp>
        <p:nvSpPr>
          <p:cNvPr id="4" name="Rectangle 3">
            <a:extLst>
              <a:ext uri="{FF2B5EF4-FFF2-40B4-BE49-F238E27FC236}">
                <a16:creationId xmlns:a16="http://schemas.microsoft.com/office/drawing/2014/main" id="{4D93D22D-FB97-0F71-EDA9-70C82D549C62}"/>
              </a:ext>
            </a:extLst>
          </p:cNvPr>
          <p:cNvSpPr/>
          <p:nvPr/>
        </p:nvSpPr>
        <p:spPr>
          <a:xfrm>
            <a:off x="5454470" y="2286774"/>
            <a:ext cx="5754114" cy="30120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800" b="1" dirty="0">
                <a:solidFill>
                  <a:schemeClr val="tx1"/>
                </a:solidFill>
                <a:latin typeface="Arial" panose="020B0604020202020204" pitchFamily="34" charset="0"/>
                <a:cs typeface="Arial" panose="020B0604020202020204" pitchFamily="34" charset="0"/>
              </a:rPr>
              <a:t>Comment expliquez-vous la protection de l'enfance ?</a:t>
            </a:r>
            <a:endParaRPr lang="en-BE" sz="4800" b="1" dirty="0">
              <a:solidFill>
                <a:schemeClr val="tx1"/>
              </a:solidFill>
              <a:latin typeface="Arial" panose="020B0604020202020204" pitchFamily="34" charset="0"/>
              <a:cs typeface="Arial" panose="020B0604020202020204" pitchFamily="34" charset="0"/>
            </a:endParaRPr>
          </a:p>
        </p:txBody>
      </p:sp>
      <p:grpSp>
        <p:nvGrpSpPr>
          <p:cNvPr id="10" name="Group 9">
            <a:extLst>
              <a:ext uri="{FF2B5EF4-FFF2-40B4-BE49-F238E27FC236}">
                <a16:creationId xmlns:a16="http://schemas.microsoft.com/office/drawing/2014/main" id="{910670E7-995B-F91D-E8F8-61F87F0CBEB9}"/>
              </a:ext>
            </a:extLst>
          </p:cNvPr>
          <p:cNvGrpSpPr/>
          <p:nvPr/>
        </p:nvGrpSpPr>
        <p:grpSpPr>
          <a:xfrm>
            <a:off x="982144" y="1984593"/>
            <a:ext cx="4328383" cy="3394426"/>
            <a:chOff x="1117683" y="2194390"/>
            <a:chExt cx="3415887" cy="2678824"/>
          </a:xfrm>
          <a:solidFill>
            <a:schemeClr val="accent2">
              <a:lumMod val="20000"/>
              <a:lumOff val="80000"/>
            </a:schemeClr>
          </a:solidFill>
        </p:grpSpPr>
        <p:sp>
          <p:nvSpPr>
            <p:cNvPr id="7" name="Speech Bubble: Rectangle with Corners Rounded 6">
              <a:extLst>
                <a:ext uri="{FF2B5EF4-FFF2-40B4-BE49-F238E27FC236}">
                  <a16:creationId xmlns:a16="http://schemas.microsoft.com/office/drawing/2014/main" id="{C09D03BA-A93A-5802-5CA1-52375EC20664}"/>
                </a:ext>
              </a:extLst>
            </p:cNvPr>
            <p:cNvSpPr/>
            <p:nvPr/>
          </p:nvSpPr>
          <p:spPr>
            <a:xfrm>
              <a:off x="1117683" y="2194390"/>
              <a:ext cx="1792248" cy="1200806"/>
            </a:xfrm>
            <a:prstGeom prst="wedgeRoundRectCallout">
              <a:avLst>
                <a:gd name="adj1" fmla="val 19938"/>
                <a:gd name="adj2" fmla="val 69216"/>
                <a:gd name="adj3" fmla="val 1666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Speech Bubble: Rectangle with Corners Rounded 7">
              <a:extLst>
                <a:ext uri="{FF2B5EF4-FFF2-40B4-BE49-F238E27FC236}">
                  <a16:creationId xmlns:a16="http://schemas.microsoft.com/office/drawing/2014/main" id="{2DA1C411-FD3C-CFB4-E6B8-E6001EAE6D96}"/>
                </a:ext>
              </a:extLst>
            </p:cNvPr>
            <p:cNvSpPr/>
            <p:nvPr/>
          </p:nvSpPr>
          <p:spPr>
            <a:xfrm>
              <a:off x="3240911" y="3671195"/>
              <a:ext cx="1292659" cy="866081"/>
            </a:xfrm>
            <a:prstGeom prst="wedgeRoundRectCallout">
              <a:avLst>
                <a:gd name="adj1" fmla="val -20501"/>
                <a:gd name="adj2" fmla="val 64241"/>
                <a:gd name="adj3" fmla="val 1666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Speech Bubble: Rectangle with Corners Rounded 8">
              <a:extLst>
                <a:ext uri="{FF2B5EF4-FFF2-40B4-BE49-F238E27FC236}">
                  <a16:creationId xmlns:a16="http://schemas.microsoft.com/office/drawing/2014/main" id="{19B5C023-DA0A-0764-DF3C-AFA3DB2259D9}"/>
                </a:ext>
              </a:extLst>
            </p:cNvPr>
            <p:cNvSpPr/>
            <p:nvPr/>
          </p:nvSpPr>
          <p:spPr>
            <a:xfrm>
              <a:off x="1747778" y="4229639"/>
              <a:ext cx="1097717" cy="643575"/>
            </a:xfrm>
            <a:prstGeom prst="wedgeRoundRectCallout">
              <a:avLst>
                <a:gd name="adj1" fmla="val -20501"/>
                <a:gd name="adj2" fmla="val 84025"/>
                <a:gd name="adj3" fmla="val 1666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21" name="Group 20">
            <a:extLst>
              <a:ext uri="{FF2B5EF4-FFF2-40B4-BE49-F238E27FC236}">
                <a16:creationId xmlns:a16="http://schemas.microsoft.com/office/drawing/2014/main" id="{0EEA114D-DF62-C7CA-DE76-A68F5F92C533}"/>
              </a:ext>
            </a:extLst>
          </p:cNvPr>
          <p:cNvGrpSpPr/>
          <p:nvPr/>
        </p:nvGrpSpPr>
        <p:grpSpPr>
          <a:xfrm>
            <a:off x="2258169" y="2597874"/>
            <a:ext cx="2287905" cy="1970390"/>
            <a:chOff x="4416926" y="1952645"/>
            <a:chExt cx="1178615" cy="1015047"/>
          </a:xfrm>
          <a:solidFill>
            <a:schemeClr val="accent2">
              <a:lumMod val="75000"/>
            </a:schemeClr>
          </a:solidFill>
        </p:grpSpPr>
        <p:sp>
          <p:nvSpPr>
            <p:cNvPr id="22" name="Rectangle: Rounded Corners 21">
              <a:extLst>
                <a:ext uri="{FF2B5EF4-FFF2-40B4-BE49-F238E27FC236}">
                  <a16:creationId xmlns:a16="http://schemas.microsoft.com/office/drawing/2014/main" id="{57DD63AB-0418-2E2E-A86E-FF0625E25A60}"/>
                </a:ext>
              </a:extLst>
            </p:cNvPr>
            <p:cNvSpPr/>
            <p:nvPr/>
          </p:nvSpPr>
          <p:spPr>
            <a:xfrm rot="20570022">
              <a:off x="4447704" y="2313235"/>
              <a:ext cx="155800" cy="50995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3" name="Rectangle: Rounded Corners 22">
              <a:extLst>
                <a:ext uri="{FF2B5EF4-FFF2-40B4-BE49-F238E27FC236}">
                  <a16:creationId xmlns:a16="http://schemas.microsoft.com/office/drawing/2014/main" id="{F05553C1-895D-AE5F-256B-65FBD7DBB8AF}"/>
                </a:ext>
              </a:extLst>
            </p:cNvPr>
            <p:cNvSpPr/>
            <p:nvPr/>
          </p:nvSpPr>
          <p:spPr>
            <a:xfrm rot="734835">
              <a:off x="4416926" y="2065608"/>
              <a:ext cx="152465" cy="38589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4" name="Rectangle: Rounded Corners 23">
              <a:extLst>
                <a:ext uri="{FF2B5EF4-FFF2-40B4-BE49-F238E27FC236}">
                  <a16:creationId xmlns:a16="http://schemas.microsoft.com/office/drawing/2014/main" id="{EFEB8CF4-9671-510C-48F7-8EAE701FDA9A}"/>
                </a:ext>
              </a:extLst>
            </p:cNvPr>
            <p:cNvSpPr/>
            <p:nvPr/>
          </p:nvSpPr>
          <p:spPr>
            <a:xfrm rot="21032989">
              <a:off x="4615614" y="2373582"/>
              <a:ext cx="149730" cy="35863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5" name="Flowchart: Manual Input 24">
              <a:extLst>
                <a:ext uri="{FF2B5EF4-FFF2-40B4-BE49-F238E27FC236}">
                  <a16:creationId xmlns:a16="http://schemas.microsoft.com/office/drawing/2014/main" id="{A4299C11-DFF6-6B27-7BBC-248335893D2D}"/>
                </a:ext>
              </a:extLst>
            </p:cNvPr>
            <p:cNvSpPr/>
            <p:nvPr/>
          </p:nvSpPr>
          <p:spPr>
            <a:xfrm rot="4370022" flipH="1">
              <a:off x="4566067" y="2612552"/>
              <a:ext cx="197560" cy="305529"/>
            </a:xfrm>
            <a:prstGeom prst="flowChartManualIn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6" name="Rectangle: Rounded Corners 25">
              <a:extLst>
                <a:ext uri="{FF2B5EF4-FFF2-40B4-BE49-F238E27FC236}">
                  <a16:creationId xmlns:a16="http://schemas.microsoft.com/office/drawing/2014/main" id="{68374030-FAF4-B501-23F0-C6C7990E606B}"/>
                </a:ext>
              </a:extLst>
            </p:cNvPr>
            <p:cNvSpPr/>
            <p:nvPr/>
          </p:nvSpPr>
          <p:spPr>
            <a:xfrm rot="1076057" flipH="1">
              <a:off x="5400700" y="2349090"/>
              <a:ext cx="161053" cy="50995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7" name="Rectangle: Rounded Corners 26">
              <a:extLst>
                <a:ext uri="{FF2B5EF4-FFF2-40B4-BE49-F238E27FC236}">
                  <a16:creationId xmlns:a16="http://schemas.microsoft.com/office/drawing/2014/main" id="{E9E14574-9AF2-407E-8E74-23FD1772D935}"/>
                </a:ext>
              </a:extLst>
            </p:cNvPr>
            <p:cNvSpPr/>
            <p:nvPr/>
          </p:nvSpPr>
          <p:spPr>
            <a:xfrm rot="20911244" flipH="1">
              <a:off x="5437935" y="2101053"/>
              <a:ext cx="157606" cy="39828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8" name="Rectangle: Rounded Corners 27">
              <a:extLst>
                <a:ext uri="{FF2B5EF4-FFF2-40B4-BE49-F238E27FC236}">
                  <a16:creationId xmlns:a16="http://schemas.microsoft.com/office/drawing/2014/main" id="{4FE5DC2F-BC4C-6B0F-AB21-B5CBF82B43E0}"/>
                </a:ext>
              </a:extLst>
            </p:cNvPr>
            <p:cNvSpPr/>
            <p:nvPr/>
          </p:nvSpPr>
          <p:spPr>
            <a:xfrm rot="613090" flipH="1">
              <a:off x="5233983" y="2403167"/>
              <a:ext cx="154779" cy="35863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9" name="Flowchart: Manual Input 28">
              <a:extLst>
                <a:ext uri="{FF2B5EF4-FFF2-40B4-BE49-F238E27FC236}">
                  <a16:creationId xmlns:a16="http://schemas.microsoft.com/office/drawing/2014/main" id="{228E48D4-D5A1-326D-E163-43FB979820E2}"/>
                </a:ext>
              </a:extLst>
            </p:cNvPr>
            <p:cNvSpPr/>
            <p:nvPr/>
          </p:nvSpPr>
          <p:spPr>
            <a:xfrm rot="17276057">
              <a:off x="5238172" y="2640595"/>
              <a:ext cx="197560" cy="315831"/>
            </a:xfrm>
            <a:prstGeom prst="flowChartManualIn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0" name="Round Same Side Corner Rectangle 21">
              <a:extLst>
                <a:ext uri="{FF2B5EF4-FFF2-40B4-BE49-F238E27FC236}">
                  <a16:creationId xmlns:a16="http://schemas.microsoft.com/office/drawing/2014/main" id="{0790FA44-A2CD-1CCE-FD8E-40E803EABE59}"/>
                </a:ext>
              </a:extLst>
            </p:cNvPr>
            <p:cNvSpPr/>
            <p:nvPr/>
          </p:nvSpPr>
          <p:spPr>
            <a:xfrm>
              <a:off x="4880503" y="2250894"/>
              <a:ext cx="251673" cy="26754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1" name="Oval 30">
              <a:extLst>
                <a:ext uri="{FF2B5EF4-FFF2-40B4-BE49-F238E27FC236}">
                  <a16:creationId xmlns:a16="http://schemas.microsoft.com/office/drawing/2014/main" id="{4565D2F0-E9AF-EFC6-3D88-5B484F2406B1}"/>
                </a:ext>
              </a:extLst>
            </p:cNvPr>
            <p:cNvSpPr/>
            <p:nvPr/>
          </p:nvSpPr>
          <p:spPr>
            <a:xfrm>
              <a:off x="4878636" y="1952645"/>
              <a:ext cx="254533" cy="2545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2" name="Rectangle 31">
              <a:extLst>
                <a:ext uri="{FF2B5EF4-FFF2-40B4-BE49-F238E27FC236}">
                  <a16:creationId xmlns:a16="http://schemas.microsoft.com/office/drawing/2014/main" id="{8E83EB4C-37B2-749F-AF58-C1862903C921}"/>
                </a:ext>
              </a:extLst>
            </p:cNvPr>
            <p:cNvSpPr/>
            <p:nvPr/>
          </p:nvSpPr>
          <p:spPr>
            <a:xfrm>
              <a:off x="4538838" y="2765316"/>
              <a:ext cx="241922" cy="2023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3" name="Rectangle 32">
              <a:extLst>
                <a:ext uri="{FF2B5EF4-FFF2-40B4-BE49-F238E27FC236}">
                  <a16:creationId xmlns:a16="http://schemas.microsoft.com/office/drawing/2014/main" id="{6B1D2D2F-395A-E930-F76E-F47F9DCC5AB2}"/>
                </a:ext>
              </a:extLst>
            </p:cNvPr>
            <p:cNvSpPr/>
            <p:nvPr/>
          </p:nvSpPr>
          <p:spPr>
            <a:xfrm>
              <a:off x="5217172" y="2765316"/>
              <a:ext cx="241922" cy="2023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spTree>
    <p:extLst>
      <p:ext uri="{BB962C8B-B14F-4D97-AF65-F5344CB8AC3E}">
        <p14:creationId xmlns:p14="http://schemas.microsoft.com/office/powerpoint/2010/main" val="10021088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4F34D2-FA98-44F5-8D5A-F2E3ED689ADC}"/>
              </a:ext>
            </a:extLst>
          </p:cNvPr>
          <p:cNvSpPr>
            <a:spLocks noGrp="1"/>
          </p:cNvSpPr>
          <p:nvPr>
            <p:ph type="title"/>
          </p:nvPr>
        </p:nvSpPr>
        <p:spPr/>
        <p:txBody>
          <a:bodyPr>
            <a:normAutofit/>
          </a:bodyPr>
          <a:lstStyle/>
          <a:p>
            <a:r>
              <a:rPr lang="en-US" dirty="0"/>
              <a:t>Protection de l'enfance</a:t>
            </a:r>
            <a:endParaRPr lang="en-CA" dirty="0"/>
          </a:p>
        </p:txBody>
      </p:sp>
      <p:sp>
        <p:nvSpPr>
          <p:cNvPr id="12" name="TextBox 11">
            <a:extLst>
              <a:ext uri="{FF2B5EF4-FFF2-40B4-BE49-F238E27FC236}">
                <a16:creationId xmlns:a16="http://schemas.microsoft.com/office/drawing/2014/main" id="{126FA3BE-8023-42EA-98FB-6DD9CA4C9C47}"/>
              </a:ext>
            </a:extLst>
          </p:cNvPr>
          <p:cNvSpPr txBox="1"/>
          <p:nvPr/>
        </p:nvSpPr>
        <p:spPr>
          <a:xfrm>
            <a:off x="4159400" y="4848128"/>
            <a:ext cx="6582451" cy="523220"/>
          </a:xfrm>
          <a:prstGeom prst="rect">
            <a:avLst/>
          </a:prstGeom>
          <a:noFill/>
        </p:spPr>
        <p:txBody>
          <a:bodyPr wrap="square">
            <a:spAutoFit/>
          </a:bodyPr>
          <a:lstStyle/>
          <a:p>
            <a:r>
              <a:rPr lang="en-US" sz="1400" i="1" dirty="0">
                <a:solidFill>
                  <a:schemeClr val="accent2">
                    <a:lumMod val="75000"/>
                  </a:schemeClr>
                </a:solidFill>
                <a:latin typeface="Arial" panose="020B0604020202020204" pitchFamily="34" charset="0"/>
                <a:ea typeface="Calibri" panose="020F0502020204030204" pitchFamily="34" charset="0"/>
                <a:cs typeface="Arial" panose="020B0604020202020204" pitchFamily="34" charset="0"/>
              </a:rPr>
              <a:t>Source : Alliance pour la protection de l'enfance dans l'action humanitaire. (2019). Normes minimales pour la protection des enfants dans l'action humanitaire.</a:t>
            </a:r>
          </a:p>
        </p:txBody>
      </p:sp>
      <p:grpSp>
        <p:nvGrpSpPr>
          <p:cNvPr id="20" name="Group 19">
            <a:extLst>
              <a:ext uri="{FF2B5EF4-FFF2-40B4-BE49-F238E27FC236}">
                <a16:creationId xmlns:a16="http://schemas.microsoft.com/office/drawing/2014/main" id="{52026E5B-D5F2-00DD-0B32-B80F2593FB0D}"/>
              </a:ext>
            </a:extLst>
          </p:cNvPr>
          <p:cNvGrpSpPr/>
          <p:nvPr/>
        </p:nvGrpSpPr>
        <p:grpSpPr>
          <a:xfrm>
            <a:off x="10228983" y="337468"/>
            <a:ext cx="1587872" cy="1368854"/>
            <a:chOff x="10228983" y="337468"/>
            <a:chExt cx="1587872" cy="1368854"/>
          </a:xfrm>
        </p:grpSpPr>
        <p:sp>
          <p:nvSpPr>
            <p:cNvPr id="21" name="Hexagon 20">
              <a:extLst>
                <a:ext uri="{FF2B5EF4-FFF2-40B4-BE49-F238E27FC236}">
                  <a16:creationId xmlns:a16="http://schemas.microsoft.com/office/drawing/2014/main" id="{F8700FD2-4B42-7CAE-2363-AF641CD0F981}"/>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22" name="Group 21">
              <a:extLst>
                <a:ext uri="{FF2B5EF4-FFF2-40B4-BE49-F238E27FC236}">
                  <a16:creationId xmlns:a16="http://schemas.microsoft.com/office/drawing/2014/main" id="{2982C8DD-EBE7-D1BA-75B8-EE26055E7EA6}"/>
                </a:ext>
              </a:extLst>
            </p:cNvPr>
            <p:cNvGrpSpPr/>
            <p:nvPr/>
          </p:nvGrpSpPr>
          <p:grpSpPr>
            <a:xfrm>
              <a:off x="10741851" y="707024"/>
              <a:ext cx="562136" cy="634675"/>
              <a:chOff x="760175" y="830141"/>
              <a:chExt cx="867619" cy="979580"/>
            </a:xfrm>
          </p:grpSpPr>
          <p:sp>
            <p:nvSpPr>
              <p:cNvPr id="23" name="Rectangle 22">
                <a:extLst>
                  <a:ext uri="{FF2B5EF4-FFF2-40B4-BE49-F238E27FC236}">
                    <a16:creationId xmlns:a16="http://schemas.microsoft.com/office/drawing/2014/main" id="{2DDABD72-C04B-53F6-091B-3158E15CAEBB}"/>
                  </a:ext>
                </a:extLst>
              </p:cNvPr>
              <p:cNvSpPr/>
              <p:nvPr/>
            </p:nvSpPr>
            <p:spPr>
              <a:xfrm>
                <a:off x="864636" y="830141"/>
                <a:ext cx="763158" cy="9795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6</a:t>
                </a:r>
              </a:p>
            </p:txBody>
          </p:sp>
          <p:sp>
            <p:nvSpPr>
              <p:cNvPr id="24" name="Rectangle 23">
                <a:extLst>
                  <a:ext uri="{FF2B5EF4-FFF2-40B4-BE49-F238E27FC236}">
                    <a16:creationId xmlns:a16="http://schemas.microsoft.com/office/drawing/2014/main" id="{69180D73-BEA1-D64D-0F55-873CB74F9B6A}"/>
                  </a:ext>
                </a:extLst>
              </p:cNvPr>
              <p:cNvSpPr/>
              <p:nvPr/>
            </p:nvSpPr>
            <p:spPr>
              <a:xfrm>
                <a:off x="760175" y="830143"/>
                <a:ext cx="149292" cy="979578"/>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
        <p:nvSpPr>
          <p:cNvPr id="6" name="Rectangle: Rounded Corners 5">
            <a:extLst>
              <a:ext uri="{FF2B5EF4-FFF2-40B4-BE49-F238E27FC236}">
                <a16:creationId xmlns:a16="http://schemas.microsoft.com/office/drawing/2014/main" id="{D180C3D3-1F0C-698F-4EE4-6D492F02CF91}"/>
              </a:ext>
            </a:extLst>
          </p:cNvPr>
          <p:cNvSpPr/>
          <p:nvPr/>
        </p:nvSpPr>
        <p:spPr>
          <a:xfrm>
            <a:off x="3492035" y="2138663"/>
            <a:ext cx="7236215" cy="622069"/>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631825"/>
            <a:r>
              <a:rPr lang="en-CA" sz="2800" b="1" dirty="0">
                <a:solidFill>
                  <a:schemeClr val="tx1"/>
                </a:solidFill>
                <a:latin typeface="Arial" panose="020B0604020202020204" pitchFamily="34" charset="0"/>
                <a:cs typeface="Arial" panose="020B0604020202020204" pitchFamily="34" charset="0"/>
              </a:rPr>
              <a:t>PROTECTION DE L'ENFANCE</a:t>
            </a:r>
          </a:p>
        </p:txBody>
      </p:sp>
      <p:pic>
        <p:nvPicPr>
          <p:cNvPr id="7" name="Google Shape;98;p8">
            <a:extLst>
              <a:ext uri="{FF2B5EF4-FFF2-40B4-BE49-F238E27FC236}">
                <a16:creationId xmlns:a16="http://schemas.microsoft.com/office/drawing/2014/main" id="{0A03AA67-7537-82E5-E684-5DBBDE83AEBF}"/>
              </a:ext>
            </a:extLst>
          </p:cNvPr>
          <p:cNvPicPr preferRelativeResize="0"/>
          <p:nvPr/>
        </p:nvPicPr>
        <p:blipFill rotWithShape="1">
          <a:blip r:embed="rId3">
            <a:alphaModFix/>
          </a:blip>
          <a:srcRect/>
          <a:stretch/>
        </p:blipFill>
        <p:spPr>
          <a:xfrm>
            <a:off x="1254642" y="1929088"/>
            <a:ext cx="2498650" cy="3447441"/>
          </a:xfrm>
          <a:prstGeom prst="rect">
            <a:avLst/>
          </a:prstGeom>
          <a:noFill/>
          <a:ln w="9525" cap="flat" cmpd="sng">
            <a:solidFill>
              <a:schemeClr val="accent2">
                <a:lumMod val="75000"/>
              </a:schemeClr>
            </a:solidFill>
            <a:prstDash val="solid"/>
            <a:round/>
            <a:headEnd type="none" w="sm" len="sm"/>
            <a:tailEnd type="none" w="sm" len="sm"/>
          </a:ln>
        </p:spPr>
      </p:pic>
      <p:sp>
        <p:nvSpPr>
          <p:cNvPr id="8" name="TextBox 7">
            <a:extLst>
              <a:ext uri="{FF2B5EF4-FFF2-40B4-BE49-F238E27FC236}">
                <a16:creationId xmlns:a16="http://schemas.microsoft.com/office/drawing/2014/main" id="{02FDEAD3-A393-5368-F587-DE6820F40732}"/>
              </a:ext>
            </a:extLst>
          </p:cNvPr>
          <p:cNvSpPr txBox="1"/>
          <p:nvPr/>
        </p:nvSpPr>
        <p:spPr>
          <a:xfrm>
            <a:off x="4159400" y="3159892"/>
            <a:ext cx="6568850" cy="1384995"/>
          </a:xfrm>
          <a:prstGeom prst="rect">
            <a:avLst/>
          </a:prstGeom>
          <a:noFill/>
        </p:spPr>
        <p:txBody>
          <a:bodyPr wrap="square">
            <a:spAutoFit/>
          </a:bodyPr>
          <a:lstStyle/>
          <a:p>
            <a:r>
              <a:rPr lang="en-US" sz="2800" dirty="0">
                <a:latin typeface="Arial" panose="020B0604020202020204" pitchFamily="34" charset="0"/>
                <a:ea typeface="Calibri" panose="020F0502020204030204" pitchFamily="34" charset="0"/>
                <a:cs typeface="Arial" panose="020B0604020202020204" pitchFamily="34" charset="0"/>
              </a:rPr>
              <a:t>"</a:t>
            </a:r>
            <a:r>
              <a:rPr lang="en-US" sz="2800" dirty="0">
                <a:effectLst/>
                <a:latin typeface="Arial" panose="020B0604020202020204" pitchFamily="34" charset="0"/>
                <a:ea typeface="Calibri" panose="020F0502020204030204" pitchFamily="34" charset="0"/>
                <a:cs typeface="Arial" panose="020B0604020202020204" pitchFamily="34" charset="0"/>
              </a:rPr>
              <a:t>La prévention et la réponse aux abus, à la négligence, à l'exploitation et à la violence envers les enfants."</a:t>
            </a:r>
          </a:p>
        </p:txBody>
      </p:sp>
    </p:spTree>
    <p:extLst>
      <p:ext uri="{BB962C8B-B14F-4D97-AF65-F5344CB8AC3E}">
        <p14:creationId xmlns:p14="http://schemas.microsoft.com/office/powerpoint/2010/main" val="23103265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F134A-78EE-4C3E-D1F5-A2C9F353513F}"/>
              </a:ext>
            </a:extLst>
          </p:cNvPr>
          <p:cNvSpPr>
            <a:spLocks noGrp="1"/>
          </p:cNvSpPr>
          <p:nvPr>
            <p:ph type="title"/>
          </p:nvPr>
        </p:nvSpPr>
        <p:spPr>
          <a:xfrm>
            <a:off x="481914" y="120516"/>
            <a:ext cx="10515600" cy="868968"/>
          </a:xfrm>
        </p:spPr>
        <p:txBody>
          <a:bodyPr>
            <a:normAutofit fontScale="90000"/>
          </a:bodyPr>
          <a:lstStyle/>
          <a:p>
            <a:r>
              <a:rPr lang="en-GB" sz="3000" dirty="0"/>
              <a:t>Explication des termes relatifs à la protection de l'enfance</a:t>
            </a:r>
            <a:endParaRPr lang="en-BE" sz="3000" dirty="0"/>
          </a:p>
        </p:txBody>
      </p:sp>
      <mc:AlternateContent xmlns:mc="http://schemas.openxmlformats.org/markup-compatibility/2006" xmlns:p14="http://schemas.microsoft.com/office/powerpoint/2010/main">
        <mc:Choice Requires="p14">
          <p:contentPart p14:bwMode="auto" r:id="rId3">
            <p14:nvContentPartPr>
              <p14:cNvPr id="27" name="Ink 26">
                <a:extLst>
                  <a:ext uri="{FF2B5EF4-FFF2-40B4-BE49-F238E27FC236}">
                    <a16:creationId xmlns:a16="http://schemas.microsoft.com/office/drawing/2014/main" id="{C3C6C29A-6B78-208A-F192-F49B5318ABB9}"/>
                  </a:ext>
                </a:extLst>
              </p14:cNvPr>
              <p14:cNvContentPartPr/>
              <p14:nvPr/>
            </p14:nvContentPartPr>
            <p14:xfrm>
              <a:off x="6565179" y="5795309"/>
              <a:ext cx="360" cy="360"/>
            </p14:xfrm>
          </p:contentPart>
        </mc:Choice>
        <mc:Fallback xmlns="" xmlns:a16="http://schemas.microsoft.com/office/drawing/2014/main" xmlns:ask="http://schemas.microsoft.com/office/drawing/2018/sketchyshapes">
          <p:pic>
            <p:nvPicPr>
              <p:cNvPr id="27" name="Ink 26">
                <a:extLst>
                  <a:ext uri="{FF2B5EF4-FFF2-40B4-BE49-F238E27FC236}">
                    <a16:creationId xmlns:a16="http://schemas.microsoft.com/office/drawing/2014/main" id="{C3C6C29A-6B78-208A-F192-F49B5318ABB9}"/>
                  </a:ext>
                </a:extLst>
              </p:cNvPr>
              <p:cNvPicPr/>
              <p:nvPr/>
            </p:nvPicPr>
            <p:blipFill>
              <a:blip r:embed="rId4"/>
              <a:stretch>
                <a:fillRect/>
              </a:stretch>
            </p:blipFill>
            <p:spPr>
              <a:xfrm>
                <a:off x="6556179" y="5786309"/>
                <a:ext cx="18000" cy="18000"/>
              </a:xfrm>
              <a:prstGeom prst="rect">
                <a:avLst/>
              </a:prstGeom>
            </p:spPr>
          </p:pic>
        </mc:Fallback>
      </mc:AlternateContent>
      <p:grpSp>
        <p:nvGrpSpPr>
          <p:cNvPr id="14" name="Group 13">
            <a:extLst>
              <a:ext uri="{FF2B5EF4-FFF2-40B4-BE49-F238E27FC236}">
                <a16:creationId xmlns:a16="http://schemas.microsoft.com/office/drawing/2014/main" id="{8122B72D-D3BA-A586-199E-E13DFFED4B30}"/>
              </a:ext>
            </a:extLst>
          </p:cNvPr>
          <p:cNvGrpSpPr/>
          <p:nvPr/>
        </p:nvGrpSpPr>
        <p:grpSpPr>
          <a:xfrm>
            <a:off x="10228983" y="337468"/>
            <a:ext cx="1587872" cy="1368854"/>
            <a:chOff x="10228983" y="337468"/>
            <a:chExt cx="1587872" cy="1368854"/>
          </a:xfrm>
        </p:grpSpPr>
        <p:sp>
          <p:nvSpPr>
            <p:cNvPr id="15" name="Hexagon 14">
              <a:extLst>
                <a:ext uri="{FF2B5EF4-FFF2-40B4-BE49-F238E27FC236}">
                  <a16:creationId xmlns:a16="http://schemas.microsoft.com/office/drawing/2014/main" id="{9C64FD62-3712-0FB9-AAC7-4FCF6655FFA9}"/>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16" name="Group 15">
              <a:extLst>
                <a:ext uri="{FF2B5EF4-FFF2-40B4-BE49-F238E27FC236}">
                  <a16:creationId xmlns:a16="http://schemas.microsoft.com/office/drawing/2014/main" id="{6500CF6A-144C-6C56-4298-DB0AEBD98046}"/>
                </a:ext>
              </a:extLst>
            </p:cNvPr>
            <p:cNvGrpSpPr/>
            <p:nvPr/>
          </p:nvGrpSpPr>
          <p:grpSpPr>
            <a:xfrm>
              <a:off x="10621771" y="762700"/>
              <a:ext cx="562136" cy="634675"/>
              <a:chOff x="760175" y="830142"/>
              <a:chExt cx="867619" cy="979579"/>
            </a:xfrm>
          </p:grpSpPr>
          <p:sp>
            <p:nvSpPr>
              <p:cNvPr id="21" name="Rectangle 20">
                <a:extLst>
                  <a:ext uri="{FF2B5EF4-FFF2-40B4-BE49-F238E27FC236}">
                    <a16:creationId xmlns:a16="http://schemas.microsoft.com/office/drawing/2014/main" id="{022E03E8-13C1-EFD8-A5B9-03FDD1D9BABD}"/>
                  </a:ext>
                </a:extLst>
              </p:cNvPr>
              <p:cNvSpPr/>
              <p:nvPr/>
            </p:nvSpPr>
            <p:spPr>
              <a:xfrm>
                <a:off x="864636" y="830142"/>
                <a:ext cx="763158" cy="9795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6</a:t>
                </a:r>
              </a:p>
            </p:txBody>
          </p:sp>
          <p:sp>
            <p:nvSpPr>
              <p:cNvPr id="22" name="Rectangle 21">
                <a:extLst>
                  <a:ext uri="{FF2B5EF4-FFF2-40B4-BE49-F238E27FC236}">
                    <a16:creationId xmlns:a16="http://schemas.microsoft.com/office/drawing/2014/main" id="{41A9F823-4C27-3413-13CE-EBA0B33B8431}"/>
                  </a:ext>
                </a:extLst>
              </p:cNvPr>
              <p:cNvSpPr/>
              <p:nvPr/>
            </p:nvSpPr>
            <p:spPr>
              <a:xfrm>
                <a:off x="760175" y="830144"/>
                <a:ext cx="149292" cy="9795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17" name="Group 16">
              <a:extLst>
                <a:ext uri="{FF2B5EF4-FFF2-40B4-BE49-F238E27FC236}">
                  <a16:creationId xmlns:a16="http://schemas.microsoft.com/office/drawing/2014/main" id="{8FC10CB7-E7A3-2EFA-0539-075A561F9BC0}"/>
                </a:ext>
              </a:extLst>
            </p:cNvPr>
            <p:cNvGrpSpPr/>
            <p:nvPr/>
          </p:nvGrpSpPr>
          <p:grpSpPr>
            <a:xfrm>
              <a:off x="11325415" y="762701"/>
              <a:ext cx="182192" cy="634674"/>
              <a:chOff x="2121762" y="2323619"/>
              <a:chExt cx="200378" cy="825210"/>
            </a:xfrm>
          </p:grpSpPr>
          <p:sp>
            <p:nvSpPr>
              <p:cNvPr id="19" name="Isosceles Triangle 18">
                <a:extLst>
                  <a:ext uri="{FF2B5EF4-FFF2-40B4-BE49-F238E27FC236}">
                    <a16:creationId xmlns:a16="http://schemas.microsoft.com/office/drawing/2014/main" id="{9B3578F3-8CFD-A535-2D2F-23E3DC77EA63}"/>
                  </a:ext>
                </a:extLst>
              </p:cNvPr>
              <p:cNvSpPr/>
              <p:nvPr/>
            </p:nvSpPr>
            <p:spPr>
              <a:xfrm>
                <a:off x="2121763" y="2323619"/>
                <a:ext cx="200377" cy="172739"/>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Rectangle 19">
                <a:extLst>
                  <a:ext uri="{FF2B5EF4-FFF2-40B4-BE49-F238E27FC236}">
                    <a16:creationId xmlns:a16="http://schemas.microsoft.com/office/drawing/2014/main" id="{5CEA094A-7FD1-21C6-F2F9-F2C34D682526}"/>
                  </a:ext>
                </a:extLst>
              </p:cNvPr>
              <p:cNvSpPr/>
              <p:nvPr/>
            </p:nvSpPr>
            <p:spPr>
              <a:xfrm>
                <a:off x="2121762" y="2496169"/>
                <a:ext cx="200377" cy="652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grpSp>
        <p:nvGrpSpPr>
          <p:cNvPr id="23" name="Group 22">
            <a:extLst>
              <a:ext uri="{FF2B5EF4-FFF2-40B4-BE49-F238E27FC236}">
                <a16:creationId xmlns:a16="http://schemas.microsoft.com/office/drawing/2014/main" id="{7805BE1B-E281-5F56-D696-3581AAE55AD0}"/>
              </a:ext>
            </a:extLst>
          </p:cNvPr>
          <p:cNvGrpSpPr/>
          <p:nvPr/>
        </p:nvGrpSpPr>
        <p:grpSpPr>
          <a:xfrm>
            <a:off x="1544904" y="1760220"/>
            <a:ext cx="2307006" cy="3726180"/>
            <a:chOff x="481914" y="1446983"/>
            <a:chExt cx="2307006" cy="4205051"/>
          </a:xfrm>
        </p:grpSpPr>
        <p:sp>
          <p:nvSpPr>
            <p:cNvPr id="7" name="TextBox 6">
              <a:extLst>
                <a:ext uri="{FF2B5EF4-FFF2-40B4-BE49-F238E27FC236}">
                  <a16:creationId xmlns:a16="http://schemas.microsoft.com/office/drawing/2014/main" id="{DEB6FD0B-55A3-DFDF-5EF5-C890B198B61F}"/>
                </a:ext>
              </a:extLst>
            </p:cNvPr>
            <p:cNvSpPr txBox="1"/>
            <p:nvPr/>
          </p:nvSpPr>
          <p:spPr>
            <a:xfrm>
              <a:off x="481914" y="1446983"/>
              <a:ext cx="2307006" cy="856787"/>
            </a:xfrm>
            <a:prstGeom prst="rect">
              <a:avLst/>
            </a:prstGeom>
            <a:noFill/>
            <a:ln>
              <a:solidFill>
                <a:schemeClr val="accent2">
                  <a:lumMod val="75000"/>
                </a:schemeClr>
              </a:solidFill>
            </a:ln>
          </p:spPr>
          <p:txBody>
            <a:bodyPr wrap="square" anchor="ctr" anchorCtr="0">
              <a:noAutofit/>
            </a:bodyPr>
            <a:lstStyle/>
            <a:p>
              <a:pPr algn="ctr"/>
              <a:r>
                <a:rPr lang="en-US" sz="2000" dirty="0">
                  <a:latin typeface="Arial" panose="020B0604020202020204" pitchFamily="34" charset="0"/>
                  <a:ea typeface="Calibri" panose="020F0502020204030204" pitchFamily="34" charset="0"/>
                  <a:cs typeface="Arial" panose="020B0604020202020204" pitchFamily="34" charset="0"/>
                </a:rPr>
                <a:t>Maltraitance</a:t>
              </a:r>
              <a:endParaRPr lang="en-US" sz="2000" dirty="0">
                <a:effectLst/>
                <a:latin typeface="Arial" panose="020B0604020202020204" pitchFamily="34" charset="0"/>
                <a:ea typeface="Calibri" panose="020F0502020204030204" pitchFamily="34" charset="0"/>
                <a:cs typeface="Arial" panose="020B0604020202020204" pitchFamily="34" charset="0"/>
              </a:endParaRPr>
            </a:p>
          </p:txBody>
        </p:sp>
        <p:sp>
          <p:nvSpPr>
            <p:cNvPr id="8" name="TextBox 7">
              <a:extLst>
                <a:ext uri="{FF2B5EF4-FFF2-40B4-BE49-F238E27FC236}">
                  <a16:creationId xmlns:a16="http://schemas.microsoft.com/office/drawing/2014/main" id="{D35B39A3-5613-9BC0-7784-5DEFF5FB1886}"/>
                </a:ext>
              </a:extLst>
            </p:cNvPr>
            <p:cNvSpPr txBox="1"/>
            <p:nvPr/>
          </p:nvSpPr>
          <p:spPr>
            <a:xfrm>
              <a:off x="481914" y="2563071"/>
              <a:ext cx="2307006" cy="856787"/>
            </a:xfrm>
            <a:prstGeom prst="rect">
              <a:avLst/>
            </a:prstGeom>
            <a:noFill/>
            <a:ln>
              <a:solidFill>
                <a:schemeClr val="accent2">
                  <a:lumMod val="75000"/>
                </a:schemeClr>
              </a:solidFill>
            </a:ln>
          </p:spPr>
          <p:txBody>
            <a:bodyPr wrap="square" anchor="ctr" anchorCtr="0">
              <a:noAutofit/>
            </a:bodyPr>
            <a:lstStyle/>
            <a:p>
              <a:pPr algn="ctr"/>
              <a:r>
                <a:rPr lang="en-US" sz="2000" dirty="0">
                  <a:latin typeface="Arial" panose="020B0604020202020204" pitchFamily="34" charset="0"/>
                  <a:ea typeface="Calibri" panose="020F0502020204030204" pitchFamily="34" charset="0"/>
                  <a:cs typeface="Arial" panose="020B0604020202020204" pitchFamily="34" charset="0"/>
                </a:rPr>
                <a:t>Négligence</a:t>
              </a:r>
              <a:endParaRPr lang="en-US" sz="2000" dirty="0">
                <a:effectLst/>
                <a:latin typeface="Arial" panose="020B0604020202020204" pitchFamily="34" charset="0"/>
                <a:ea typeface="Calibri" panose="020F0502020204030204" pitchFamily="34" charset="0"/>
                <a:cs typeface="Arial" panose="020B0604020202020204" pitchFamily="34" charset="0"/>
              </a:endParaRPr>
            </a:p>
          </p:txBody>
        </p:sp>
        <p:sp>
          <p:nvSpPr>
            <p:cNvPr id="9" name="TextBox 8">
              <a:extLst>
                <a:ext uri="{FF2B5EF4-FFF2-40B4-BE49-F238E27FC236}">
                  <a16:creationId xmlns:a16="http://schemas.microsoft.com/office/drawing/2014/main" id="{2C016AC6-CEBE-45B8-41C4-9507D6CA3D3B}"/>
                </a:ext>
              </a:extLst>
            </p:cNvPr>
            <p:cNvSpPr txBox="1"/>
            <p:nvPr/>
          </p:nvSpPr>
          <p:spPr>
            <a:xfrm>
              <a:off x="481914" y="3679159"/>
              <a:ext cx="2307006" cy="856787"/>
            </a:xfrm>
            <a:prstGeom prst="rect">
              <a:avLst/>
            </a:prstGeom>
            <a:noFill/>
            <a:ln>
              <a:solidFill>
                <a:schemeClr val="accent2">
                  <a:lumMod val="75000"/>
                </a:schemeClr>
              </a:solidFill>
            </a:ln>
          </p:spPr>
          <p:txBody>
            <a:bodyPr wrap="square" anchor="ctr" anchorCtr="0">
              <a:noAutofit/>
            </a:bodyPr>
            <a:lstStyle/>
            <a:p>
              <a:pPr algn="ctr"/>
              <a:r>
                <a:rPr lang="en-US" sz="2000" dirty="0">
                  <a:latin typeface="Arial" panose="020B0604020202020204" pitchFamily="34" charset="0"/>
                  <a:ea typeface="Calibri" panose="020F0502020204030204" pitchFamily="34" charset="0"/>
                  <a:cs typeface="Arial" panose="020B0604020202020204" pitchFamily="34" charset="0"/>
                </a:rPr>
                <a:t>Violence</a:t>
              </a:r>
              <a:endParaRPr lang="en-US" sz="2000" dirty="0">
                <a:effectLst/>
                <a:latin typeface="Arial" panose="020B0604020202020204" pitchFamily="34" charset="0"/>
                <a:ea typeface="Calibri" panose="020F0502020204030204" pitchFamily="34" charset="0"/>
                <a:cs typeface="Arial" panose="020B0604020202020204" pitchFamily="34" charset="0"/>
              </a:endParaRPr>
            </a:p>
          </p:txBody>
        </p:sp>
        <p:sp>
          <p:nvSpPr>
            <p:cNvPr id="10" name="TextBox 9">
              <a:extLst>
                <a:ext uri="{FF2B5EF4-FFF2-40B4-BE49-F238E27FC236}">
                  <a16:creationId xmlns:a16="http://schemas.microsoft.com/office/drawing/2014/main" id="{5227E560-755B-3B3D-60B8-0FDB45009AC1}"/>
                </a:ext>
              </a:extLst>
            </p:cNvPr>
            <p:cNvSpPr txBox="1"/>
            <p:nvPr/>
          </p:nvSpPr>
          <p:spPr>
            <a:xfrm>
              <a:off x="481914" y="4795247"/>
              <a:ext cx="2307006" cy="856787"/>
            </a:xfrm>
            <a:prstGeom prst="rect">
              <a:avLst/>
            </a:prstGeom>
            <a:noFill/>
            <a:ln>
              <a:solidFill>
                <a:schemeClr val="accent2">
                  <a:lumMod val="75000"/>
                </a:schemeClr>
              </a:solidFill>
            </a:ln>
          </p:spPr>
          <p:txBody>
            <a:bodyPr wrap="square" anchor="ctr" anchorCtr="0">
              <a:noAutofit/>
            </a:bodyPr>
            <a:lstStyle/>
            <a:p>
              <a:pPr algn="ctr"/>
              <a:r>
                <a:rPr lang="en-US" sz="2000" dirty="0">
                  <a:latin typeface="Arial" panose="020B0604020202020204" pitchFamily="34" charset="0"/>
                  <a:ea typeface="Calibri" panose="020F0502020204030204" pitchFamily="34" charset="0"/>
                  <a:cs typeface="Arial" panose="020B0604020202020204" pitchFamily="34" charset="0"/>
                </a:rPr>
                <a:t>Exploitation</a:t>
              </a:r>
              <a:endParaRPr lang="en-US" sz="2000" dirty="0">
                <a:effectLst/>
                <a:latin typeface="Arial" panose="020B0604020202020204" pitchFamily="34" charset="0"/>
                <a:ea typeface="Calibri" panose="020F0502020204030204" pitchFamily="34" charset="0"/>
                <a:cs typeface="Arial" panose="020B0604020202020204" pitchFamily="34" charset="0"/>
              </a:endParaRPr>
            </a:p>
          </p:txBody>
        </p:sp>
      </p:grpSp>
      <p:grpSp>
        <p:nvGrpSpPr>
          <p:cNvPr id="13" name="Group 12">
            <a:extLst>
              <a:ext uri="{FF2B5EF4-FFF2-40B4-BE49-F238E27FC236}">
                <a16:creationId xmlns:a16="http://schemas.microsoft.com/office/drawing/2014/main" id="{8C49CABA-2F6A-EDA5-7A35-7920BAF11AB9}"/>
              </a:ext>
            </a:extLst>
          </p:cNvPr>
          <p:cNvGrpSpPr/>
          <p:nvPr/>
        </p:nvGrpSpPr>
        <p:grpSpPr>
          <a:xfrm rot="12608312">
            <a:off x="8087383" y="2636335"/>
            <a:ext cx="354810" cy="1235995"/>
            <a:chOff x="11477815" y="915101"/>
            <a:chExt cx="182192" cy="634674"/>
          </a:xfrm>
        </p:grpSpPr>
        <p:sp>
          <p:nvSpPr>
            <p:cNvPr id="11" name="Isosceles Triangle 10">
              <a:extLst>
                <a:ext uri="{FF2B5EF4-FFF2-40B4-BE49-F238E27FC236}">
                  <a16:creationId xmlns:a16="http://schemas.microsoft.com/office/drawing/2014/main" id="{15357ACA-9E42-9E8D-0EAD-FFF8E33FF6E9}"/>
                </a:ext>
              </a:extLst>
            </p:cNvPr>
            <p:cNvSpPr/>
            <p:nvPr/>
          </p:nvSpPr>
          <p:spPr>
            <a:xfrm>
              <a:off x="11477816" y="915101"/>
              <a:ext cx="182191" cy="132855"/>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Rectangle 11">
              <a:extLst>
                <a:ext uri="{FF2B5EF4-FFF2-40B4-BE49-F238E27FC236}">
                  <a16:creationId xmlns:a16="http://schemas.microsoft.com/office/drawing/2014/main" id="{42229AB0-83A0-0F5F-50E0-7482AB620F70}"/>
                </a:ext>
              </a:extLst>
            </p:cNvPr>
            <p:cNvSpPr/>
            <p:nvPr/>
          </p:nvSpPr>
          <p:spPr>
            <a:xfrm>
              <a:off x="11477815" y="1047810"/>
              <a:ext cx="182191" cy="5019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31" name="Oval 30">
            <a:extLst>
              <a:ext uri="{FF2B5EF4-FFF2-40B4-BE49-F238E27FC236}">
                <a16:creationId xmlns:a16="http://schemas.microsoft.com/office/drawing/2014/main" id="{D9BE43E1-B979-8386-69DE-F49AAAB78DCE}"/>
              </a:ext>
            </a:extLst>
          </p:cNvPr>
          <p:cNvSpPr/>
          <p:nvPr/>
        </p:nvSpPr>
        <p:spPr>
          <a:xfrm>
            <a:off x="4114800" y="2009873"/>
            <a:ext cx="276127" cy="276127"/>
          </a:xfrm>
          <a:prstGeom prst="ellipse">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3" name="Oval 32">
            <a:extLst>
              <a:ext uri="{FF2B5EF4-FFF2-40B4-BE49-F238E27FC236}">
                <a16:creationId xmlns:a16="http://schemas.microsoft.com/office/drawing/2014/main" id="{97794D56-FC22-F2BB-EF68-370C38D1F069}"/>
              </a:ext>
            </a:extLst>
          </p:cNvPr>
          <p:cNvSpPr/>
          <p:nvPr/>
        </p:nvSpPr>
        <p:spPr>
          <a:xfrm>
            <a:off x="4114800" y="2978206"/>
            <a:ext cx="276127" cy="276127"/>
          </a:xfrm>
          <a:prstGeom prst="ellipse">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4" name="Oval 33">
            <a:extLst>
              <a:ext uri="{FF2B5EF4-FFF2-40B4-BE49-F238E27FC236}">
                <a16:creationId xmlns:a16="http://schemas.microsoft.com/office/drawing/2014/main" id="{46E0651E-9F3D-E3BA-B858-1390FE8C5E66}"/>
              </a:ext>
            </a:extLst>
          </p:cNvPr>
          <p:cNvSpPr/>
          <p:nvPr/>
        </p:nvSpPr>
        <p:spPr>
          <a:xfrm>
            <a:off x="4114800" y="3946539"/>
            <a:ext cx="276127" cy="276127"/>
          </a:xfrm>
          <a:prstGeom prst="ellipse">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5" name="Oval 34">
            <a:extLst>
              <a:ext uri="{FF2B5EF4-FFF2-40B4-BE49-F238E27FC236}">
                <a16:creationId xmlns:a16="http://schemas.microsoft.com/office/drawing/2014/main" id="{84B3EE57-A289-09D4-D263-3F5D05A311F4}"/>
              </a:ext>
            </a:extLst>
          </p:cNvPr>
          <p:cNvSpPr/>
          <p:nvPr/>
        </p:nvSpPr>
        <p:spPr>
          <a:xfrm>
            <a:off x="4114800" y="4968728"/>
            <a:ext cx="276127" cy="276127"/>
          </a:xfrm>
          <a:prstGeom prst="ellipse">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3" name="Freeform: Shape 52">
            <a:extLst>
              <a:ext uri="{FF2B5EF4-FFF2-40B4-BE49-F238E27FC236}">
                <a16:creationId xmlns:a16="http://schemas.microsoft.com/office/drawing/2014/main" id="{FFD8733E-6B36-1180-15F6-39B8FE07B2AE}"/>
              </a:ext>
            </a:extLst>
          </p:cNvPr>
          <p:cNvSpPr/>
          <p:nvPr/>
        </p:nvSpPr>
        <p:spPr>
          <a:xfrm>
            <a:off x="4377689" y="3202656"/>
            <a:ext cx="5577840" cy="2011680"/>
          </a:xfrm>
          <a:custGeom>
            <a:avLst/>
            <a:gdLst>
              <a:gd name="connsiteX0" fmla="*/ 0 w 5577840"/>
              <a:gd name="connsiteY0" fmla="*/ 0 h 2011680"/>
              <a:gd name="connsiteX1" fmla="*/ 2160270 w 5577840"/>
              <a:gd name="connsiteY1" fmla="*/ 1440180 h 2011680"/>
              <a:gd name="connsiteX2" fmla="*/ 4091940 w 5577840"/>
              <a:gd name="connsiteY2" fmla="*/ 1211580 h 2011680"/>
              <a:gd name="connsiteX3" fmla="*/ 5577840 w 5577840"/>
              <a:gd name="connsiteY3" fmla="*/ 2011680 h 2011680"/>
            </a:gdLst>
            <a:ahLst/>
            <a:cxnLst>
              <a:cxn ang="0">
                <a:pos x="connsiteX0" y="connsiteY0"/>
              </a:cxn>
              <a:cxn ang="0">
                <a:pos x="connsiteX1" y="connsiteY1"/>
              </a:cxn>
              <a:cxn ang="0">
                <a:pos x="connsiteX2" y="connsiteY2"/>
              </a:cxn>
              <a:cxn ang="0">
                <a:pos x="connsiteX3" y="connsiteY3"/>
              </a:cxn>
            </a:cxnLst>
            <a:rect l="l" t="t" r="r" b="b"/>
            <a:pathLst>
              <a:path w="5577840" h="2011680" extrusionOk="0">
                <a:moveTo>
                  <a:pt x="0" y="0"/>
                </a:moveTo>
                <a:cubicBezTo>
                  <a:pt x="739783" y="671563"/>
                  <a:pt x="1437145" y="1163677"/>
                  <a:pt x="2160270" y="1440180"/>
                </a:cubicBezTo>
                <a:cubicBezTo>
                  <a:pt x="2812635" y="1686807"/>
                  <a:pt x="3598205" y="1172622"/>
                  <a:pt x="4091940" y="1211580"/>
                </a:cubicBezTo>
                <a:cubicBezTo>
                  <a:pt x="4693126" y="1316951"/>
                  <a:pt x="5028541" y="1728796"/>
                  <a:pt x="5577840" y="2011680"/>
                </a:cubicBezTo>
              </a:path>
            </a:pathLst>
          </a:custGeom>
          <a:noFill/>
          <a:ln w="57150">
            <a:extLst>
              <a:ext uri="{C807C97D-BFC1-408E-A445-0C87EB9F89A2}">
                <ask:lineSketchStyleProps xmlns:ask="http://schemas.microsoft.com/office/drawing/2018/sketchyshapes" sd="1426788992">
                  <a:custGeom>
                    <a:avLst/>
                    <a:gdLst>
                      <a:gd name="connsiteX0" fmla="*/ 0 w 5577840"/>
                      <a:gd name="connsiteY0" fmla="*/ 0 h 2011680"/>
                      <a:gd name="connsiteX1" fmla="*/ 2160270 w 5577840"/>
                      <a:gd name="connsiteY1" fmla="*/ 1440180 h 2011680"/>
                      <a:gd name="connsiteX2" fmla="*/ 4091940 w 5577840"/>
                      <a:gd name="connsiteY2" fmla="*/ 1211580 h 2011680"/>
                      <a:gd name="connsiteX3" fmla="*/ 5577840 w 5577840"/>
                      <a:gd name="connsiteY3" fmla="*/ 2011680 h 2011680"/>
                    </a:gdLst>
                    <a:ahLst/>
                    <a:cxnLst>
                      <a:cxn ang="0">
                        <a:pos x="connsiteX0" y="connsiteY0"/>
                      </a:cxn>
                      <a:cxn ang="0">
                        <a:pos x="connsiteX1" y="connsiteY1"/>
                      </a:cxn>
                      <a:cxn ang="0">
                        <a:pos x="connsiteX2" y="connsiteY2"/>
                      </a:cxn>
                      <a:cxn ang="0">
                        <a:pos x="connsiteX3" y="connsiteY3"/>
                      </a:cxn>
                    </a:cxnLst>
                    <a:rect l="l" t="t" r="r" b="b"/>
                    <a:pathLst>
                      <a:path w="5577840" h="2011680">
                        <a:moveTo>
                          <a:pt x="0" y="0"/>
                        </a:moveTo>
                        <a:cubicBezTo>
                          <a:pt x="739140" y="619125"/>
                          <a:pt x="1478280" y="1238250"/>
                          <a:pt x="2160270" y="1440180"/>
                        </a:cubicBezTo>
                        <a:cubicBezTo>
                          <a:pt x="2842260" y="1642110"/>
                          <a:pt x="3522345" y="1116330"/>
                          <a:pt x="4091940" y="1211580"/>
                        </a:cubicBezTo>
                        <a:cubicBezTo>
                          <a:pt x="4661535" y="1306830"/>
                          <a:pt x="5119687" y="1659255"/>
                          <a:pt x="5577840" y="2011680"/>
                        </a:cubicBezTo>
                      </a:path>
                    </a:pathLst>
                  </a:cu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5" name="Freeform: Shape 54">
            <a:extLst>
              <a:ext uri="{FF2B5EF4-FFF2-40B4-BE49-F238E27FC236}">
                <a16:creationId xmlns:a16="http://schemas.microsoft.com/office/drawing/2014/main" id="{CEC011C4-E470-386E-ACEB-04995FD0C23F}"/>
              </a:ext>
            </a:extLst>
          </p:cNvPr>
          <p:cNvSpPr/>
          <p:nvPr/>
        </p:nvSpPr>
        <p:spPr>
          <a:xfrm>
            <a:off x="4389119" y="3416656"/>
            <a:ext cx="3589020" cy="1603370"/>
          </a:xfrm>
          <a:custGeom>
            <a:avLst/>
            <a:gdLst>
              <a:gd name="connsiteX0" fmla="*/ 0 w 3589020"/>
              <a:gd name="connsiteY0" fmla="*/ 1603370 h 1603370"/>
              <a:gd name="connsiteX1" fmla="*/ 1588770 w 3589020"/>
              <a:gd name="connsiteY1" fmla="*/ 83180 h 1603370"/>
              <a:gd name="connsiteX2" fmla="*/ 3589020 w 3589020"/>
              <a:gd name="connsiteY2" fmla="*/ 334640 h 1603370"/>
            </a:gdLst>
            <a:ahLst/>
            <a:cxnLst>
              <a:cxn ang="0">
                <a:pos x="connsiteX0" y="connsiteY0"/>
              </a:cxn>
              <a:cxn ang="0">
                <a:pos x="connsiteX1" y="connsiteY1"/>
              </a:cxn>
              <a:cxn ang="0">
                <a:pos x="connsiteX2" y="connsiteY2"/>
              </a:cxn>
            </a:cxnLst>
            <a:rect l="l" t="t" r="r" b="b"/>
            <a:pathLst>
              <a:path w="3589020" h="1603370" extrusionOk="0">
                <a:moveTo>
                  <a:pt x="0" y="1603370"/>
                </a:moveTo>
                <a:cubicBezTo>
                  <a:pt x="502323" y="1072559"/>
                  <a:pt x="1079807" y="318288"/>
                  <a:pt x="1588770" y="83180"/>
                </a:cubicBezTo>
                <a:cubicBezTo>
                  <a:pt x="2159962" y="-65571"/>
                  <a:pt x="2877028" y="-36029"/>
                  <a:pt x="3589020" y="334640"/>
                </a:cubicBezTo>
              </a:path>
            </a:pathLst>
          </a:custGeom>
          <a:noFill/>
          <a:ln w="57150">
            <a:extLst>
              <a:ext uri="{C807C97D-BFC1-408E-A445-0C87EB9F89A2}">
                <ask:lineSketchStyleProps xmlns:ask="http://schemas.microsoft.com/office/drawing/2018/sketchyshapes" sd="3344532194">
                  <a:custGeom>
                    <a:avLst/>
                    <a:gdLst>
                      <a:gd name="connsiteX0" fmla="*/ 0 w 3589020"/>
                      <a:gd name="connsiteY0" fmla="*/ 1603370 h 1603370"/>
                      <a:gd name="connsiteX1" fmla="*/ 1588770 w 3589020"/>
                      <a:gd name="connsiteY1" fmla="*/ 83180 h 1603370"/>
                      <a:gd name="connsiteX2" fmla="*/ 3589020 w 3589020"/>
                      <a:gd name="connsiteY2" fmla="*/ 334640 h 1603370"/>
                    </a:gdLst>
                    <a:ahLst/>
                    <a:cxnLst>
                      <a:cxn ang="0">
                        <a:pos x="connsiteX0" y="connsiteY0"/>
                      </a:cxn>
                      <a:cxn ang="0">
                        <a:pos x="connsiteX1" y="connsiteY1"/>
                      </a:cxn>
                      <a:cxn ang="0">
                        <a:pos x="connsiteX2" y="connsiteY2"/>
                      </a:cxn>
                    </a:cxnLst>
                    <a:rect l="l" t="t" r="r" b="b"/>
                    <a:pathLst>
                      <a:path w="3589020" h="1603370">
                        <a:moveTo>
                          <a:pt x="0" y="1603370"/>
                        </a:moveTo>
                        <a:cubicBezTo>
                          <a:pt x="495300" y="949002"/>
                          <a:pt x="990600" y="294635"/>
                          <a:pt x="1588770" y="83180"/>
                        </a:cubicBezTo>
                        <a:cubicBezTo>
                          <a:pt x="2186940" y="-128275"/>
                          <a:pt x="2887980" y="103182"/>
                          <a:pt x="3589020" y="334640"/>
                        </a:cubicBezTo>
                      </a:path>
                    </a:pathLst>
                  </a:cu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4715589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72">
            <a:extLst>
              <a:ext uri="{FF2B5EF4-FFF2-40B4-BE49-F238E27FC236}">
                <a16:creationId xmlns:a16="http://schemas.microsoft.com/office/drawing/2014/main" id="{45E20069-62FA-B9BF-E1AB-3F2A3F04275B}"/>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21987160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87A01DC0-0235-2602-1D4C-8E91A012EBBE}"/>
              </a:ext>
            </a:extLst>
          </p:cNvPr>
          <p:cNvSpPr txBox="1"/>
          <p:nvPr/>
        </p:nvSpPr>
        <p:spPr>
          <a:xfrm>
            <a:off x="10406283" y="2428115"/>
            <a:ext cx="1405797" cy="4708981"/>
          </a:xfrm>
          <a:prstGeom prst="rect">
            <a:avLst/>
          </a:prstGeom>
          <a:noFill/>
        </p:spPr>
        <p:txBody>
          <a:bodyPr wrap="square">
            <a:spAutoFit/>
          </a:bodyPr>
          <a:lstStyle/>
          <a:p>
            <a:pPr algn="ctr"/>
            <a:r>
              <a:rPr lang="en-CA" sz="30000" b="1" dirty="0">
                <a:solidFill>
                  <a:schemeClr val="accent2">
                    <a:lumMod val="20000"/>
                    <a:lumOff val="80000"/>
                  </a:schemeClr>
                </a:solidFill>
                <a:latin typeface="Britannic Bold" panose="020B0903060703020204" pitchFamily="34" charset="0"/>
              </a:rPr>
              <a:t>!</a:t>
            </a:r>
            <a:endParaRPr lang="en-CA" sz="30000" dirty="0">
              <a:solidFill>
                <a:schemeClr val="accent2">
                  <a:lumMod val="20000"/>
                  <a:lumOff val="80000"/>
                </a:schemeClr>
              </a:solidFill>
            </a:endParaRPr>
          </a:p>
        </p:txBody>
      </p:sp>
      <p:sp>
        <p:nvSpPr>
          <p:cNvPr id="2" name="Title 1">
            <a:extLst>
              <a:ext uri="{FF2B5EF4-FFF2-40B4-BE49-F238E27FC236}">
                <a16:creationId xmlns:a16="http://schemas.microsoft.com/office/drawing/2014/main" id="{278F03D6-C12E-F2E3-3A63-3E8936B48CB0}"/>
              </a:ext>
            </a:extLst>
          </p:cNvPr>
          <p:cNvSpPr>
            <a:spLocks noGrp="1"/>
          </p:cNvSpPr>
          <p:nvPr>
            <p:ph type="title"/>
          </p:nvPr>
        </p:nvSpPr>
        <p:spPr/>
        <p:txBody>
          <a:bodyPr/>
          <a:lstStyle/>
          <a:p>
            <a:r>
              <a:rPr lang="en-GB" dirty="0">
                <a:highlight>
                  <a:srgbClr val="FFFF00"/>
                </a:highlight>
              </a:rPr>
              <a:t>Problèmes de protection de l'enfance</a:t>
            </a:r>
            <a:endParaRPr lang="en-BE" dirty="0">
              <a:highlight>
                <a:srgbClr val="FFFF00"/>
              </a:highlight>
            </a:endParaRPr>
          </a:p>
        </p:txBody>
      </p:sp>
      <p:sp>
        <p:nvSpPr>
          <p:cNvPr id="5" name="TextBox 4">
            <a:extLst>
              <a:ext uri="{FF2B5EF4-FFF2-40B4-BE49-F238E27FC236}">
                <a16:creationId xmlns:a16="http://schemas.microsoft.com/office/drawing/2014/main" id="{71322922-E832-6D1B-55CD-CE09FE74BB6F}"/>
              </a:ext>
            </a:extLst>
          </p:cNvPr>
          <p:cNvSpPr txBox="1"/>
          <p:nvPr/>
        </p:nvSpPr>
        <p:spPr>
          <a:xfrm>
            <a:off x="4159400" y="5436631"/>
            <a:ext cx="7194399" cy="523220"/>
          </a:xfrm>
          <a:prstGeom prst="rect">
            <a:avLst/>
          </a:prstGeom>
          <a:noFill/>
        </p:spPr>
        <p:txBody>
          <a:bodyPr wrap="square">
            <a:spAutoFit/>
          </a:bodyPr>
          <a:lstStyle/>
          <a:p>
            <a:r>
              <a:rPr lang="en-US" sz="1400" i="1" dirty="0">
                <a:solidFill>
                  <a:schemeClr val="accent2">
                    <a:lumMod val="75000"/>
                  </a:schemeClr>
                </a:solidFill>
                <a:latin typeface="Arial" panose="020B0604020202020204" pitchFamily="34" charset="0"/>
                <a:ea typeface="Calibri" panose="020F0502020204030204" pitchFamily="34" charset="0"/>
                <a:cs typeface="Arial" panose="020B0604020202020204" pitchFamily="34" charset="0"/>
              </a:rPr>
              <a:t>Source : Alliance pour la protection de l'enfance dans l'action humanitaire. (2019). Normes minimales pour la protection des enfants dans l'action humanitaire.</a:t>
            </a:r>
          </a:p>
        </p:txBody>
      </p:sp>
      <p:sp>
        <p:nvSpPr>
          <p:cNvPr id="6" name="Rectangle: Rounded Corners 5">
            <a:extLst>
              <a:ext uri="{FF2B5EF4-FFF2-40B4-BE49-F238E27FC236}">
                <a16:creationId xmlns:a16="http://schemas.microsoft.com/office/drawing/2014/main" id="{675B4169-2622-3FE8-08A2-4065DAAA020A}"/>
              </a:ext>
            </a:extLst>
          </p:cNvPr>
          <p:cNvSpPr/>
          <p:nvPr/>
        </p:nvSpPr>
        <p:spPr>
          <a:xfrm>
            <a:off x="3492036" y="1902253"/>
            <a:ext cx="4145280" cy="420978"/>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631825"/>
            <a:r>
              <a:rPr lang="en-CA" b="1" dirty="0">
                <a:solidFill>
                  <a:schemeClr val="tx1"/>
                </a:solidFill>
                <a:latin typeface="Arial" panose="020B0604020202020204" pitchFamily="34" charset="0"/>
                <a:cs typeface="Arial" panose="020B0604020202020204" pitchFamily="34" charset="0"/>
              </a:rPr>
              <a:t>ABUS</a:t>
            </a:r>
          </a:p>
        </p:txBody>
      </p:sp>
      <p:sp>
        <p:nvSpPr>
          <p:cNvPr id="9" name="TextBox 8">
            <a:extLst>
              <a:ext uri="{FF2B5EF4-FFF2-40B4-BE49-F238E27FC236}">
                <a16:creationId xmlns:a16="http://schemas.microsoft.com/office/drawing/2014/main" id="{2E565CCF-BB75-F2B9-95FD-59E2862C6311}"/>
              </a:ext>
            </a:extLst>
          </p:cNvPr>
          <p:cNvSpPr txBox="1"/>
          <p:nvPr/>
        </p:nvSpPr>
        <p:spPr>
          <a:xfrm>
            <a:off x="4159400" y="2751281"/>
            <a:ext cx="3232000" cy="2031325"/>
          </a:xfrm>
          <a:prstGeom prst="rect">
            <a:avLst/>
          </a:prstGeom>
          <a:noFill/>
        </p:spPr>
        <p:txBody>
          <a:bodyPr wrap="square">
            <a:spAutoFit/>
          </a:bodyPr>
          <a:lstStyle/>
          <a:p>
            <a:r>
              <a:rPr lang="en-GB" dirty="0">
                <a:latin typeface="Arial" panose="020B0604020202020204" pitchFamily="34" charset="0"/>
                <a:cs typeface="Arial" panose="020B0604020202020204" pitchFamily="34" charset="0"/>
              </a:rPr>
              <a:t>" Un acte délibéré ayant des effets négatifs réels ou potentiels sur la sécurité, le bien-être, la dignité et le développement d'un enfant. Cet acte est commis dans le cadre d'une relation de responsabilité, de confiance ou de pouvoir. "</a:t>
            </a:r>
          </a:p>
        </p:txBody>
      </p:sp>
      <p:sp>
        <p:nvSpPr>
          <p:cNvPr id="10" name="Rectangle: Rounded Corners 9">
            <a:extLst>
              <a:ext uri="{FF2B5EF4-FFF2-40B4-BE49-F238E27FC236}">
                <a16:creationId xmlns:a16="http://schemas.microsoft.com/office/drawing/2014/main" id="{96A6509F-25CB-4CCA-919D-DC68BF6AC0C5}"/>
              </a:ext>
            </a:extLst>
          </p:cNvPr>
          <p:cNvSpPr/>
          <p:nvPr/>
        </p:nvSpPr>
        <p:spPr>
          <a:xfrm>
            <a:off x="7208520" y="1902253"/>
            <a:ext cx="4145280" cy="420978"/>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631825"/>
            <a:r>
              <a:rPr lang="en-CA" b="1" dirty="0">
                <a:solidFill>
                  <a:schemeClr val="tx1"/>
                </a:solidFill>
                <a:latin typeface="Arial" panose="020B0604020202020204" pitchFamily="34" charset="0"/>
                <a:cs typeface="Arial" panose="020B0604020202020204" pitchFamily="34" charset="0"/>
              </a:rPr>
              <a:t>VIOLENCE</a:t>
            </a:r>
          </a:p>
        </p:txBody>
      </p:sp>
      <p:sp>
        <p:nvSpPr>
          <p:cNvPr id="11" name="TextBox 10">
            <a:extLst>
              <a:ext uri="{FF2B5EF4-FFF2-40B4-BE49-F238E27FC236}">
                <a16:creationId xmlns:a16="http://schemas.microsoft.com/office/drawing/2014/main" id="{9B49CE29-E23B-2063-B69C-765F6DF8894F}"/>
              </a:ext>
            </a:extLst>
          </p:cNvPr>
          <p:cNvSpPr txBox="1"/>
          <p:nvPr/>
        </p:nvSpPr>
        <p:spPr>
          <a:xfrm>
            <a:off x="7849681" y="2751281"/>
            <a:ext cx="3528797" cy="2031325"/>
          </a:xfrm>
          <a:prstGeom prst="rect">
            <a:avLst/>
          </a:prstGeom>
          <a:noFill/>
        </p:spPr>
        <p:txBody>
          <a:bodyPr wrap="square">
            <a:spAutoFit/>
          </a:bodyPr>
          <a:lstStyle/>
          <a:p>
            <a:pPr algn="l"/>
            <a:r>
              <a:rPr lang="en-GB" sz="1800" b="0" i="0" u="none" strike="noStrike" baseline="0" dirty="0">
                <a:latin typeface="Arial" panose="020B0604020202020204" pitchFamily="34" charset="0"/>
                <a:cs typeface="Arial" panose="020B0604020202020204" pitchFamily="34" charset="0"/>
              </a:rPr>
              <a:t>"Tous les actes qui impliquent l'utilisation intentionnelle du pouvoir ou de la force (verbale ou physique) à l'encontre d'un enfant et qui entraînent un préjudice ou une forte probabilité de préjudice pour la sécurité, le bien-être, la dignité et le développement de l'enfant."</a:t>
            </a:r>
            <a:endParaRPr lang="en-BE" sz="1200" dirty="0">
              <a:latin typeface="Arial" panose="020B0604020202020204" pitchFamily="34" charset="0"/>
              <a:cs typeface="Arial" panose="020B0604020202020204" pitchFamily="34" charset="0"/>
            </a:endParaRPr>
          </a:p>
        </p:txBody>
      </p:sp>
      <p:pic>
        <p:nvPicPr>
          <p:cNvPr id="7" name="Google Shape;98;p8">
            <a:extLst>
              <a:ext uri="{FF2B5EF4-FFF2-40B4-BE49-F238E27FC236}">
                <a16:creationId xmlns:a16="http://schemas.microsoft.com/office/drawing/2014/main" id="{2D8981A6-754C-645D-4C8E-8A8BEAA0762C}"/>
              </a:ext>
            </a:extLst>
          </p:cNvPr>
          <p:cNvPicPr preferRelativeResize="0"/>
          <p:nvPr/>
        </p:nvPicPr>
        <p:blipFill rotWithShape="1">
          <a:blip r:embed="rId3">
            <a:alphaModFix/>
          </a:blip>
          <a:srcRect/>
          <a:stretch/>
        </p:blipFill>
        <p:spPr>
          <a:xfrm>
            <a:off x="655320" y="1493456"/>
            <a:ext cx="2998020" cy="4136432"/>
          </a:xfrm>
          <a:prstGeom prst="rect">
            <a:avLst/>
          </a:prstGeom>
          <a:noFill/>
          <a:ln w="9525" cap="flat" cmpd="sng">
            <a:solidFill>
              <a:schemeClr val="accent2">
                <a:lumMod val="75000"/>
              </a:schemeClr>
            </a:solidFill>
            <a:prstDash val="solid"/>
            <a:round/>
            <a:headEnd type="none" w="sm" len="sm"/>
            <a:tailEnd type="none" w="sm" len="sm"/>
          </a:ln>
        </p:spPr>
      </p:pic>
    </p:spTree>
    <p:extLst>
      <p:ext uri="{BB962C8B-B14F-4D97-AF65-F5344CB8AC3E}">
        <p14:creationId xmlns:p14="http://schemas.microsoft.com/office/powerpoint/2010/main" val="23935755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4F34D2-FA98-44F5-8D5A-F2E3ED689ADC}"/>
              </a:ext>
            </a:extLst>
          </p:cNvPr>
          <p:cNvSpPr>
            <a:spLocks noGrp="1"/>
          </p:cNvSpPr>
          <p:nvPr>
            <p:ph type="title"/>
          </p:nvPr>
        </p:nvSpPr>
        <p:spPr/>
        <p:txBody>
          <a:bodyPr>
            <a:normAutofit/>
          </a:bodyPr>
          <a:lstStyle/>
          <a:p>
            <a:r>
              <a:rPr lang="en-US" sz="3000" dirty="0">
                <a:latin typeface="Arial"/>
                <a:cs typeface="Arial"/>
              </a:rPr>
              <a:t>Types courants de violence et d'abus</a:t>
            </a:r>
            <a:endParaRPr lang="en-US" dirty="0"/>
          </a:p>
        </p:txBody>
      </p:sp>
      <p:sp>
        <p:nvSpPr>
          <p:cNvPr id="8" name="TextBox 7">
            <a:extLst>
              <a:ext uri="{FF2B5EF4-FFF2-40B4-BE49-F238E27FC236}">
                <a16:creationId xmlns:a16="http://schemas.microsoft.com/office/drawing/2014/main" id="{C9E5A157-40FA-4DFB-A399-CF88505DCFA4}"/>
              </a:ext>
            </a:extLst>
          </p:cNvPr>
          <p:cNvSpPr txBox="1"/>
          <p:nvPr/>
        </p:nvSpPr>
        <p:spPr>
          <a:xfrm>
            <a:off x="1575753" y="4463407"/>
            <a:ext cx="2462265" cy="769441"/>
          </a:xfrm>
          <a:prstGeom prst="rect">
            <a:avLst/>
          </a:prstGeom>
          <a:noFill/>
        </p:spPr>
        <p:txBody>
          <a:bodyPr wrap="square" lIns="91440" tIns="45720" rIns="91440" bIns="45720" anchor="t">
            <a:spAutoFit/>
          </a:bodyPr>
          <a:lstStyle/>
          <a:p>
            <a:pPr algn="ctr"/>
            <a:r>
              <a:rPr lang="en-US" sz="2200" dirty="0">
                <a:effectLst/>
                <a:latin typeface="Arial" panose="020B0604020202020204" pitchFamily="34" charset="0"/>
                <a:ea typeface="Calibri" panose="020F0502020204030204" pitchFamily="34" charset="0"/>
                <a:cs typeface="Arial" panose="020B0604020202020204" pitchFamily="34" charset="0"/>
              </a:rPr>
              <a:t>Abus ou violence physique</a:t>
            </a:r>
          </a:p>
        </p:txBody>
      </p:sp>
      <p:sp>
        <p:nvSpPr>
          <p:cNvPr id="13" name="TextBox 12">
            <a:extLst>
              <a:ext uri="{FF2B5EF4-FFF2-40B4-BE49-F238E27FC236}">
                <a16:creationId xmlns:a16="http://schemas.microsoft.com/office/drawing/2014/main" id="{A17C0DF9-A168-4601-9A3D-D3B2FD87391D}"/>
              </a:ext>
            </a:extLst>
          </p:cNvPr>
          <p:cNvSpPr txBox="1"/>
          <p:nvPr/>
        </p:nvSpPr>
        <p:spPr>
          <a:xfrm>
            <a:off x="4854809" y="4463407"/>
            <a:ext cx="2262145" cy="1107996"/>
          </a:xfrm>
          <a:prstGeom prst="rect">
            <a:avLst/>
          </a:prstGeom>
          <a:noFill/>
        </p:spPr>
        <p:txBody>
          <a:bodyPr wrap="square" lIns="91440" tIns="45720" rIns="91440" bIns="45720" anchor="t">
            <a:spAutoFit/>
          </a:bodyPr>
          <a:lstStyle/>
          <a:p>
            <a:pPr algn="ctr"/>
            <a:r>
              <a:rPr lang="en-US" sz="2200" dirty="0">
                <a:effectLst/>
                <a:latin typeface="Arial" panose="020B0604020202020204" pitchFamily="34" charset="0"/>
                <a:ea typeface="Calibri" panose="020F0502020204030204" pitchFamily="34" charset="0"/>
                <a:cs typeface="Arial" panose="020B0604020202020204" pitchFamily="34" charset="0"/>
              </a:rPr>
              <a:t>Abus </a:t>
            </a:r>
            <a:r>
              <a:rPr lang="en-US" sz="2200" dirty="0" err="1">
                <a:effectLst/>
                <a:latin typeface="Arial" panose="020B0604020202020204" pitchFamily="34" charset="0"/>
                <a:ea typeface="Calibri" panose="020F0502020204030204" pitchFamily="34" charset="0"/>
                <a:cs typeface="Arial" panose="020B0604020202020204" pitchFamily="34" charset="0"/>
              </a:rPr>
              <a:t>ou</a:t>
            </a:r>
            <a:r>
              <a:rPr lang="en-US" sz="2200" dirty="0">
                <a:effectLst/>
                <a:latin typeface="Arial" panose="020B0604020202020204" pitchFamily="34" charset="0"/>
                <a:ea typeface="Calibri" panose="020F0502020204030204" pitchFamily="34" charset="0"/>
                <a:cs typeface="Arial" panose="020B0604020202020204" pitchFamily="34" charset="0"/>
              </a:rPr>
              <a:t> violences </a:t>
            </a:r>
            <a:r>
              <a:rPr lang="en-US" sz="2200" dirty="0" err="1">
                <a:effectLst/>
                <a:latin typeface="Arial" panose="020B0604020202020204" pitchFamily="34" charset="0"/>
                <a:ea typeface="Calibri" panose="020F0502020204030204" pitchFamily="34" charset="0"/>
                <a:cs typeface="Arial" panose="020B0604020202020204" pitchFamily="34" charset="0"/>
              </a:rPr>
              <a:t>sexuelles</a:t>
            </a:r>
            <a:endParaRPr lang="en-US" sz="2200" dirty="0">
              <a:effectLst/>
              <a:latin typeface="Arial" panose="020B0604020202020204" pitchFamily="34" charset="0"/>
              <a:ea typeface="Calibri" panose="020F050202020403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AA76F70D-D088-4EE5-9303-E4143709C314}"/>
              </a:ext>
            </a:extLst>
          </p:cNvPr>
          <p:cNvSpPr txBox="1"/>
          <p:nvPr/>
        </p:nvSpPr>
        <p:spPr>
          <a:xfrm>
            <a:off x="7936542" y="4459489"/>
            <a:ext cx="2462265" cy="769441"/>
          </a:xfrm>
          <a:prstGeom prst="rect">
            <a:avLst/>
          </a:prstGeom>
          <a:noFill/>
        </p:spPr>
        <p:txBody>
          <a:bodyPr wrap="square" lIns="91440" tIns="45720" rIns="91440" bIns="45720" anchor="t">
            <a:spAutoFit/>
          </a:bodyPr>
          <a:lstStyle/>
          <a:p>
            <a:pPr algn="ctr"/>
            <a:r>
              <a:rPr lang="en-US" sz="2200" dirty="0">
                <a:effectLst/>
                <a:latin typeface="Arial" panose="020B0604020202020204" pitchFamily="34" charset="0"/>
                <a:ea typeface="Calibri" panose="020F0502020204030204" pitchFamily="34" charset="0"/>
                <a:cs typeface="Arial" panose="020B0604020202020204" pitchFamily="34" charset="0"/>
              </a:rPr>
              <a:t>Abus ou violence émotionnelle</a:t>
            </a:r>
          </a:p>
        </p:txBody>
      </p:sp>
      <p:sp>
        <p:nvSpPr>
          <p:cNvPr id="23" name="Freeform: Shape 22">
            <a:extLst>
              <a:ext uri="{FF2B5EF4-FFF2-40B4-BE49-F238E27FC236}">
                <a16:creationId xmlns:a16="http://schemas.microsoft.com/office/drawing/2014/main" id="{7F37710C-F69E-46CC-9D8F-B6BD44B929CE}"/>
              </a:ext>
            </a:extLst>
          </p:cNvPr>
          <p:cNvSpPr/>
          <p:nvPr/>
        </p:nvSpPr>
        <p:spPr>
          <a:xfrm>
            <a:off x="2235171" y="2310871"/>
            <a:ext cx="985520" cy="1778000"/>
          </a:xfrm>
          <a:custGeom>
            <a:avLst/>
            <a:gdLst>
              <a:gd name="connsiteX0" fmla="*/ 264160 w 985520"/>
              <a:gd name="connsiteY0" fmla="*/ 0 h 1778000"/>
              <a:gd name="connsiteX1" fmla="*/ 873760 w 985520"/>
              <a:gd name="connsiteY1" fmla="*/ 0 h 1778000"/>
              <a:gd name="connsiteX2" fmla="*/ 528320 w 985520"/>
              <a:gd name="connsiteY2" fmla="*/ 701040 h 1778000"/>
              <a:gd name="connsiteX3" fmla="*/ 985520 w 985520"/>
              <a:gd name="connsiteY3" fmla="*/ 701040 h 1778000"/>
              <a:gd name="connsiteX4" fmla="*/ 406400 w 985520"/>
              <a:gd name="connsiteY4" fmla="*/ 1778000 h 1778000"/>
              <a:gd name="connsiteX5" fmla="*/ 426720 w 985520"/>
              <a:gd name="connsiteY5" fmla="*/ 1005840 h 1778000"/>
              <a:gd name="connsiteX6" fmla="*/ 0 w 985520"/>
              <a:gd name="connsiteY6" fmla="*/ 1005840 h 1778000"/>
              <a:gd name="connsiteX7" fmla="*/ 264160 w 985520"/>
              <a:gd name="connsiteY7" fmla="*/ 0 h 177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85520" h="1778000">
                <a:moveTo>
                  <a:pt x="264160" y="0"/>
                </a:moveTo>
                <a:lnTo>
                  <a:pt x="873760" y="0"/>
                </a:lnTo>
                <a:lnTo>
                  <a:pt x="528320" y="701040"/>
                </a:lnTo>
                <a:lnTo>
                  <a:pt x="985520" y="701040"/>
                </a:lnTo>
                <a:lnTo>
                  <a:pt x="406400" y="1778000"/>
                </a:lnTo>
                <a:lnTo>
                  <a:pt x="426720" y="1005840"/>
                </a:lnTo>
                <a:lnTo>
                  <a:pt x="0" y="1005840"/>
                </a:lnTo>
                <a:lnTo>
                  <a:pt x="264160"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4" name="Freeform: Shape 23">
            <a:extLst>
              <a:ext uri="{FF2B5EF4-FFF2-40B4-BE49-F238E27FC236}">
                <a16:creationId xmlns:a16="http://schemas.microsoft.com/office/drawing/2014/main" id="{43D509E4-64B1-4374-AD26-82E888248869}"/>
              </a:ext>
            </a:extLst>
          </p:cNvPr>
          <p:cNvSpPr/>
          <p:nvPr/>
        </p:nvSpPr>
        <p:spPr>
          <a:xfrm>
            <a:off x="5320594" y="2310871"/>
            <a:ext cx="985520" cy="1778000"/>
          </a:xfrm>
          <a:custGeom>
            <a:avLst/>
            <a:gdLst>
              <a:gd name="connsiteX0" fmla="*/ 264160 w 985520"/>
              <a:gd name="connsiteY0" fmla="*/ 0 h 1778000"/>
              <a:gd name="connsiteX1" fmla="*/ 873760 w 985520"/>
              <a:gd name="connsiteY1" fmla="*/ 0 h 1778000"/>
              <a:gd name="connsiteX2" fmla="*/ 528320 w 985520"/>
              <a:gd name="connsiteY2" fmla="*/ 701040 h 1778000"/>
              <a:gd name="connsiteX3" fmla="*/ 985520 w 985520"/>
              <a:gd name="connsiteY3" fmla="*/ 701040 h 1778000"/>
              <a:gd name="connsiteX4" fmla="*/ 406400 w 985520"/>
              <a:gd name="connsiteY4" fmla="*/ 1778000 h 1778000"/>
              <a:gd name="connsiteX5" fmla="*/ 426720 w 985520"/>
              <a:gd name="connsiteY5" fmla="*/ 1005840 h 1778000"/>
              <a:gd name="connsiteX6" fmla="*/ 0 w 985520"/>
              <a:gd name="connsiteY6" fmla="*/ 1005840 h 1778000"/>
              <a:gd name="connsiteX7" fmla="*/ 264160 w 985520"/>
              <a:gd name="connsiteY7" fmla="*/ 0 h 177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85520" h="1778000">
                <a:moveTo>
                  <a:pt x="264160" y="0"/>
                </a:moveTo>
                <a:lnTo>
                  <a:pt x="873760" y="0"/>
                </a:lnTo>
                <a:lnTo>
                  <a:pt x="528320" y="701040"/>
                </a:lnTo>
                <a:lnTo>
                  <a:pt x="985520" y="701040"/>
                </a:lnTo>
                <a:lnTo>
                  <a:pt x="406400" y="1778000"/>
                </a:lnTo>
                <a:lnTo>
                  <a:pt x="426720" y="1005840"/>
                </a:lnTo>
                <a:lnTo>
                  <a:pt x="0" y="1005840"/>
                </a:lnTo>
                <a:lnTo>
                  <a:pt x="264160"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5" name="Freeform: Shape 24">
            <a:extLst>
              <a:ext uri="{FF2B5EF4-FFF2-40B4-BE49-F238E27FC236}">
                <a16:creationId xmlns:a16="http://schemas.microsoft.com/office/drawing/2014/main" id="{1F359C63-4C9D-4E9F-AF7F-0D70FE56B7AB}"/>
              </a:ext>
            </a:extLst>
          </p:cNvPr>
          <p:cNvSpPr/>
          <p:nvPr/>
        </p:nvSpPr>
        <p:spPr>
          <a:xfrm>
            <a:off x="8603773" y="2310871"/>
            <a:ext cx="985520" cy="1778000"/>
          </a:xfrm>
          <a:custGeom>
            <a:avLst/>
            <a:gdLst>
              <a:gd name="connsiteX0" fmla="*/ 264160 w 985520"/>
              <a:gd name="connsiteY0" fmla="*/ 0 h 1778000"/>
              <a:gd name="connsiteX1" fmla="*/ 873760 w 985520"/>
              <a:gd name="connsiteY1" fmla="*/ 0 h 1778000"/>
              <a:gd name="connsiteX2" fmla="*/ 528320 w 985520"/>
              <a:gd name="connsiteY2" fmla="*/ 701040 h 1778000"/>
              <a:gd name="connsiteX3" fmla="*/ 985520 w 985520"/>
              <a:gd name="connsiteY3" fmla="*/ 701040 h 1778000"/>
              <a:gd name="connsiteX4" fmla="*/ 406400 w 985520"/>
              <a:gd name="connsiteY4" fmla="*/ 1778000 h 1778000"/>
              <a:gd name="connsiteX5" fmla="*/ 426720 w 985520"/>
              <a:gd name="connsiteY5" fmla="*/ 1005840 h 1778000"/>
              <a:gd name="connsiteX6" fmla="*/ 0 w 985520"/>
              <a:gd name="connsiteY6" fmla="*/ 1005840 h 1778000"/>
              <a:gd name="connsiteX7" fmla="*/ 264160 w 985520"/>
              <a:gd name="connsiteY7" fmla="*/ 0 h 177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85520" h="1778000">
                <a:moveTo>
                  <a:pt x="264160" y="0"/>
                </a:moveTo>
                <a:lnTo>
                  <a:pt x="873760" y="0"/>
                </a:lnTo>
                <a:lnTo>
                  <a:pt x="528320" y="701040"/>
                </a:lnTo>
                <a:lnTo>
                  <a:pt x="985520" y="701040"/>
                </a:lnTo>
                <a:lnTo>
                  <a:pt x="406400" y="1778000"/>
                </a:lnTo>
                <a:lnTo>
                  <a:pt x="426720" y="1005840"/>
                </a:lnTo>
                <a:lnTo>
                  <a:pt x="0" y="1005840"/>
                </a:lnTo>
                <a:lnTo>
                  <a:pt x="264160"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nvGrpSpPr>
          <p:cNvPr id="3" name="Group 2">
            <a:extLst>
              <a:ext uri="{FF2B5EF4-FFF2-40B4-BE49-F238E27FC236}">
                <a16:creationId xmlns:a16="http://schemas.microsoft.com/office/drawing/2014/main" id="{5B5CEF83-6025-30AD-0D66-391AF3C66938}"/>
              </a:ext>
            </a:extLst>
          </p:cNvPr>
          <p:cNvGrpSpPr/>
          <p:nvPr/>
        </p:nvGrpSpPr>
        <p:grpSpPr>
          <a:xfrm>
            <a:off x="10228983" y="337468"/>
            <a:ext cx="1587872" cy="1368854"/>
            <a:chOff x="10228983" y="337468"/>
            <a:chExt cx="1587872" cy="1368854"/>
          </a:xfrm>
        </p:grpSpPr>
        <p:sp>
          <p:nvSpPr>
            <p:cNvPr id="4" name="Hexagon 3">
              <a:extLst>
                <a:ext uri="{FF2B5EF4-FFF2-40B4-BE49-F238E27FC236}">
                  <a16:creationId xmlns:a16="http://schemas.microsoft.com/office/drawing/2014/main" id="{23020056-00DB-5933-54F2-8213C8054861}"/>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5" name="Group 4">
              <a:extLst>
                <a:ext uri="{FF2B5EF4-FFF2-40B4-BE49-F238E27FC236}">
                  <a16:creationId xmlns:a16="http://schemas.microsoft.com/office/drawing/2014/main" id="{B34E068E-E168-4A13-706C-D89EF2A768B1}"/>
                </a:ext>
              </a:extLst>
            </p:cNvPr>
            <p:cNvGrpSpPr/>
            <p:nvPr/>
          </p:nvGrpSpPr>
          <p:grpSpPr>
            <a:xfrm>
              <a:off x="10621771" y="762700"/>
              <a:ext cx="562136" cy="634675"/>
              <a:chOff x="760175" y="830142"/>
              <a:chExt cx="867619" cy="979579"/>
            </a:xfrm>
          </p:grpSpPr>
          <p:sp>
            <p:nvSpPr>
              <p:cNvPr id="10" name="Rectangle 9">
                <a:extLst>
                  <a:ext uri="{FF2B5EF4-FFF2-40B4-BE49-F238E27FC236}">
                    <a16:creationId xmlns:a16="http://schemas.microsoft.com/office/drawing/2014/main" id="{FB6E1247-4F6E-DE54-A702-CF475A45E1F4}"/>
                  </a:ext>
                </a:extLst>
              </p:cNvPr>
              <p:cNvSpPr/>
              <p:nvPr/>
            </p:nvSpPr>
            <p:spPr>
              <a:xfrm>
                <a:off x="864636" y="830142"/>
                <a:ext cx="763158" cy="9795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7</a:t>
                </a:r>
              </a:p>
            </p:txBody>
          </p:sp>
          <p:sp>
            <p:nvSpPr>
              <p:cNvPr id="11" name="Rectangle 10">
                <a:extLst>
                  <a:ext uri="{FF2B5EF4-FFF2-40B4-BE49-F238E27FC236}">
                    <a16:creationId xmlns:a16="http://schemas.microsoft.com/office/drawing/2014/main" id="{E304A928-B96F-5C28-D7AF-B9BA10D9A198}"/>
                  </a:ext>
                </a:extLst>
              </p:cNvPr>
              <p:cNvSpPr/>
              <p:nvPr/>
            </p:nvSpPr>
            <p:spPr>
              <a:xfrm>
                <a:off x="760175" y="830144"/>
                <a:ext cx="149292" cy="9795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6" name="Group 5">
              <a:extLst>
                <a:ext uri="{FF2B5EF4-FFF2-40B4-BE49-F238E27FC236}">
                  <a16:creationId xmlns:a16="http://schemas.microsoft.com/office/drawing/2014/main" id="{8EDCA25E-DDCA-6C93-D954-B0ABE252D2BA}"/>
                </a:ext>
              </a:extLst>
            </p:cNvPr>
            <p:cNvGrpSpPr/>
            <p:nvPr/>
          </p:nvGrpSpPr>
          <p:grpSpPr>
            <a:xfrm>
              <a:off x="11325415" y="762701"/>
              <a:ext cx="182192" cy="634674"/>
              <a:chOff x="2121762" y="2323619"/>
              <a:chExt cx="200378" cy="825210"/>
            </a:xfrm>
          </p:grpSpPr>
          <p:sp>
            <p:nvSpPr>
              <p:cNvPr id="7" name="Isosceles Triangle 6">
                <a:extLst>
                  <a:ext uri="{FF2B5EF4-FFF2-40B4-BE49-F238E27FC236}">
                    <a16:creationId xmlns:a16="http://schemas.microsoft.com/office/drawing/2014/main" id="{66DDC90A-2457-C6A6-0639-5CC2AB3FC7D6}"/>
                  </a:ext>
                </a:extLst>
              </p:cNvPr>
              <p:cNvSpPr/>
              <p:nvPr/>
            </p:nvSpPr>
            <p:spPr>
              <a:xfrm>
                <a:off x="2121763" y="2323619"/>
                <a:ext cx="200377" cy="172739"/>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Rectangle 8">
                <a:extLst>
                  <a:ext uri="{FF2B5EF4-FFF2-40B4-BE49-F238E27FC236}">
                    <a16:creationId xmlns:a16="http://schemas.microsoft.com/office/drawing/2014/main" id="{4F223463-15B1-B85E-2A55-407E7E110E8F}"/>
                  </a:ext>
                </a:extLst>
              </p:cNvPr>
              <p:cNvSpPr/>
              <p:nvPr/>
            </p:nvSpPr>
            <p:spPr>
              <a:xfrm>
                <a:off x="2121762" y="2496169"/>
                <a:ext cx="200377" cy="652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Tree>
    <p:extLst>
      <p:ext uri="{BB962C8B-B14F-4D97-AF65-F5344CB8AC3E}">
        <p14:creationId xmlns:p14="http://schemas.microsoft.com/office/powerpoint/2010/main" val="19162704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4F34D2-FA98-44F5-8D5A-F2E3ED689ADC}"/>
              </a:ext>
            </a:extLst>
          </p:cNvPr>
          <p:cNvSpPr>
            <a:spLocks noGrp="1"/>
          </p:cNvSpPr>
          <p:nvPr>
            <p:ph type="title"/>
          </p:nvPr>
        </p:nvSpPr>
        <p:spPr/>
        <p:txBody>
          <a:bodyPr>
            <a:normAutofit/>
          </a:bodyPr>
          <a:lstStyle/>
          <a:p>
            <a:r>
              <a:rPr lang="en-US" dirty="0"/>
              <a:t>Types de violence et d'abus</a:t>
            </a:r>
            <a:endParaRPr lang="en-CA" dirty="0"/>
          </a:p>
        </p:txBody>
      </p:sp>
      <p:sp>
        <p:nvSpPr>
          <p:cNvPr id="12" name="TextBox 11">
            <a:extLst>
              <a:ext uri="{FF2B5EF4-FFF2-40B4-BE49-F238E27FC236}">
                <a16:creationId xmlns:a16="http://schemas.microsoft.com/office/drawing/2014/main" id="{126FA3BE-8023-42EA-98FB-6DD9CA4C9C47}"/>
              </a:ext>
            </a:extLst>
          </p:cNvPr>
          <p:cNvSpPr txBox="1"/>
          <p:nvPr/>
        </p:nvSpPr>
        <p:spPr>
          <a:xfrm>
            <a:off x="1910080" y="4253084"/>
            <a:ext cx="8227431" cy="307777"/>
          </a:xfrm>
          <a:prstGeom prst="rect">
            <a:avLst/>
          </a:prstGeom>
          <a:noFill/>
        </p:spPr>
        <p:txBody>
          <a:bodyPr wrap="square">
            <a:spAutoFit/>
          </a:bodyPr>
          <a:lstStyle/>
          <a:p>
            <a:r>
              <a:rPr lang="en-US" sz="1400" i="1" dirty="0">
                <a:solidFill>
                  <a:schemeClr val="bg1"/>
                </a:solidFill>
                <a:latin typeface="Helvetica Neue"/>
                <a:ea typeface="Calibri" panose="020F0502020204030204" pitchFamily="34" charset="0"/>
                <a:cs typeface="Calibri" panose="020F0502020204030204" pitchFamily="34" charset="0"/>
              </a:rPr>
              <a:t>Source : Normes minimales pour la protection des enfants dans l'action humanitaire</a:t>
            </a:r>
          </a:p>
        </p:txBody>
      </p:sp>
      <p:sp>
        <p:nvSpPr>
          <p:cNvPr id="8" name="Freeform: Shape 7">
            <a:extLst>
              <a:ext uri="{FF2B5EF4-FFF2-40B4-BE49-F238E27FC236}">
                <a16:creationId xmlns:a16="http://schemas.microsoft.com/office/drawing/2014/main" id="{6FAE8996-3E73-399C-C788-8E93B27CD33D}"/>
              </a:ext>
            </a:extLst>
          </p:cNvPr>
          <p:cNvSpPr/>
          <p:nvPr/>
        </p:nvSpPr>
        <p:spPr>
          <a:xfrm>
            <a:off x="838200" y="2014442"/>
            <a:ext cx="873889" cy="1576603"/>
          </a:xfrm>
          <a:custGeom>
            <a:avLst/>
            <a:gdLst>
              <a:gd name="connsiteX0" fmla="*/ 264160 w 985520"/>
              <a:gd name="connsiteY0" fmla="*/ 0 h 1778000"/>
              <a:gd name="connsiteX1" fmla="*/ 873760 w 985520"/>
              <a:gd name="connsiteY1" fmla="*/ 0 h 1778000"/>
              <a:gd name="connsiteX2" fmla="*/ 528320 w 985520"/>
              <a:gd name="connsiteY2" fmla="*/ 701040 h 1778000"/>
              <a:gd name="connsiteX3" fmla="*/ 985520 w 985520"/>
              <a:gd name="connsiteY3" fmla="*/ 701040 h 1778000"/>
              <a:gd name="connsiteX4" fmla="*/ 406400 w 985520"/>
              <a:gd name="connsiteY4" fmla="*/ 1778000 h 1778000"/>
              <a:gd name="connsiteX5" fmla="*/ 426720 w 985520"/>
              <a:gd name="connsiteY5" fmla="*/ 1005840 h 1778000"/>
              <a:gd name="connsiteX6" fmla="*/ 0 w 985520"/>
              <a:gd name="connsiteY6" fmla="*/ 1005840 h 1778000"/>
              <a:gd name="connsiteX7" fmla="*/ 264160 w 985520"/>
              <a:gd name="connsiteY7" fmla="*/ 0 h 177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85520" h="1778000">
                <a:moveTo>
                  <a:pt x="264160" y="0"/>
                </a:moveTo>
                <a:lnTo>
                  <a:pt x="873760" y="0"/>
                </a:lnTo>
                <a:lnTo>
                  <a:pt x="528320" y="701040"/>
                </a:lnTo>
                <a:lnTo>
                  <a:pt x="985520" y="701040"/>
                </a:lnTo>
                <a:lnTo>
                  <a:pt x="406400" y="1778000"/>
                </a:lnTo>
                <a:lnTo>
                  <a:pt x="426720" y="1005840"/>
                </a:lnTo>
                <a:lnTo>
                  <a:pt x="0" y="1005840"/>
                </a:lnTo>
                <a:lnTo>
                  <a:pt x="264160" y="0"/>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Freeform: Shape 8">
            <a:extLst>
              <a:ext uri="{FF2B5EF4-FFF2-40B4-BE49-F238E27FC236}">
                <a16:creationId xmlns:a16="http://schemas.microsoft.com/office/drawing/2014/main" id="{F93D4670-8B28-FE75-F848-5EE4EF7AB844}"/>
              </a:ext>
            </a:extLst>
          </p:cNvPr>
          <p:cNvSpPr/>
          <p:nvPr/>
        </p:nvSpPr>
        <p:spPr>
          <a:xfrm>
            <a:off x="4374748" y="2014442"/>
            <a:ext cx="873889" cy="1576603"/>
          </a:xfrm>
          <a:custGeom>
            <a:avLst/>
            <a:gdLst>
              <a:gd name="connsiteX0" fmla="*/ 264160 w 985520"/>
              <a:gd name="connsiteY0" fmla="*/ 0 h 1778000"/>
              <a:gd name="connsiteX1" fmla="*/ 873760 w 985520"/>
              <a:gd name="connsiteY1" fmla="*/ 0 h 1778000"/>
              <a:gd name="connsiteX2" fmla="*/ 528320 w 985520"/>
              <a:gd name="connsiteY2" fmla="*/ 701040 h 1778000"/>
              <a:gd name="connsiteX3" fmla="*/ 985520 w 985520"/>
              <a:gd name="connsiteY3" fmla="*/ 701040 h 1778000"/>
              <a:gd name="connsiteX4" fmla="*/ 406400 w 985520"/>
              <a:gd name="connsiteY4" fmla="*/ 1778000 h 1778000"/>
              <a:gd name="connsiteX5" fmla="*/ 426720 w 985520"/>
              <a:gd name="connsiteY5" fmla="*/ 1005840 h 1778000"/>
              <a:gd name="connsiteX6" fmla="*/ 0 w 985520"/>
              <a:gd name="connsiteY6" fmla="*/ 1005840 h 1778000"/>
              <a:gd name="connsiteX7" fmla="*/ 264160 w 985520"/>
              <a:gd name="connsiteY7" fmla="*/ 0 h 177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85520" h="1778000">
                <a:moveTo>
                  <a:pt x="264160" y="0"/>
                </a:moveTo>
                <a:lnTo>
                  <a:pt x="873760" y="0"/>
                </a:lnTo>
                <a:lnTo>
                  <a:pt x="528320" y="701040"/>
                </a:lnTo>
                <a:lnTo>
                  <a:pt x="985520" y="701040"/>
                </a:lnTo>
                <a:lnTo>
                  <a:pt x="406400" y="1778000"/>
                </a:lnTo>
                <a:lnTo>
                  <a:pt x="426720" y="1005840"/>
                </a:lnTo>
                <a:lnTo>
                  <a:pt x="0" y="1005840"/>
                </a:lnTo>
                <a:lnTo>
                  <a:pt x="264160" y="0"/>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Freeform: Shape 9">
            <a:extLst>
              <a:ext uri="{FF2B5EF4-FFF2-40B4-BE49-F238E27FC236}">
                <a16:creationId xmlns:a16="http://schemas.microsoft.com/office/drawing/2014/main" id="{2FC774D1-C51B-782D-F869-01CAA653DE6E}"/>
              </a:ext>
            </a:extLst>
          </p:cNvPr>
          <p:cNvSpPr/>
          <p:nvPr/>
        </p:nvSpPr>
        <p:spPr>
          <a:xfrm>
            <a:off x="7911296" y="2014442"/>
            <a:ext cx="873889" cy="1576603"/>
          </a:xfrm>
          <a:custGeom>
            <a:avLst/>
            <a:gdLst>
              <a:gd name="connsiteX0" fmla="*/ 264160 w 985520"/>
              <a:gd name="connsiteY0" fmla="*/ 0 h 1778000"/>
              <a:gd name="connsiteX1" fmla="*/ 873760 w 985520"/>
              <a:gd name="connsiteY1" fmla="*/ 0 h 1778000"/>
              <a:gd name="connsiteX2" fmla="*/ 528320 w 985520"/>
              <a:gd name="connsiteY2" fmla="*/ 701040 h 1778000"/>
              <a:gd name="connsiteX3" fmla="*/ 985520 w 985520"/>
              <a:gd name="connsiteY3" fmla="*/ 701040 h 1778000"/>
              <a:gd name="connsiteX4" fmla="*/ 406400 w 985520"/>
              <a:gd name="connsiteY4" fmla="*/ 1778000 h 1778000"/>
              <a:gd name="connsiteX5" fmla="*/ 426720 w 985520"/>
              <a:gd name="connsiteY5" fmla="*/ 1005840 h 1778000"/>
              <a:gd name="connsiteX6" fmla="*/ 0 w 985520"/>
              <a:gd name="connsiteY6" fmla="*/ 1005840 h 1778000"/>
              <a:gd name="connsiteX7" fmla="*/ 264160 w 985520"/>
              <a:gd name="connsiteY7" fmla="*/ 0 h 177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85520" h="1778000">
                <a:moveTo>
                  <a:pt x="264160" y="0"/>
                </a:moveTo>
                <a:lnTo>
                  <a:pt x="873760" y="0"/>
                </a:lnTo>
                <a:lnTo>
                  <a:pt x="528320" y="701040"/>
                </a:lnTo>
                <a:lnTo>
                  <a:pt x="985520" y="701040"/>
                </a:lnTo>
                <a:lnTo>
                  <a:pt x="406400" y="1778000"/>
                </a:lnTo>
                <a:lnTo>
                  <a:pt x="426720" y="1005840"/>
                </a:lnTo>
                <a:lnTo>
                  <a:pt x="0" y="1005840"/>
                </a:lnTo>
                <a:lnTo>
                  <a:pt x="264160" y="0"/>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 name="TextBox 4">
            <a:extLst>
              <a:ext uri="{FF2B5EF4-FFF2-40B4-BE49-F238E27FC236}">
                <a16:creationId xmlns:a16="http://schemas.microsoft.com/office/drawing/2014/main" id="{81D7A7F3-8E82-2B14-9990-E11839D5CF15}"/>
              </a:ext>
            </a:extLst>
          </p:cNvPr>
          <p:cNvSpPr txBox="1"/>
          <p:nvPr/>
        </p:nvSpPr>
        <p:spPr>
          <a:xfrm>
            <a:off x="1009891" y="2455386"/>
            <a:ext cx="3099122" cy="2308324"/>
          </a:xfrm>
          <a:prstGeom prst="rect">
            <a:avLst/>
          </a:prstGeom>
          <a:noFill/>
        </p:spPr>
        <p:txBody>
          <a:bodyPr wrap="square">
            <a:spAutoFit/>
          </a:bodyPr>
          <a:lstStyle/>
          <a:p>
            <a:r>
              <a:rPr lang="en-US" sz="1800" b="1" dirty="0">
                <a:latin typeface="Arial" panose="020B0604020202020204" pitchFamily="34" charset="0"/>
                <a:cs typeface="Arial" panose="020B0604020202020204" pitchFamily="34" charset="0"/>
              </a:rPr>
              <a:t>ABUS PHYSIQUE</a:t>
            </a:r>
          </a:p>
          <a:p>
            <a:endParaRPr lang="en-US" sz="1800" b="1" dirty="0">
              <a:latin typeface="Arial" panose="020B0604020202020204" pitchFamily="34" charset="0"/>
              <a:cs typeface="Arial" panose="020B0604020202020204" pitchFamily="34" charset="0"/>
            </a:endParaRPr>
          </a:p>
          <a:p>
            <a:r>
              <a:rPr lang="en-GB" sz="1800" dirty="0">
                <a:latin typeface="Arial" panose="020B0604020202020204" pitchFamily="34" charset="0"/>
                <a:cs typeface="Arial" panose="020B0604020202020204" pitchFamily="34" charset="0"/>
              </a:rPr>
              <a:t>L'utilisation de la force physique violente pour causer des blessures ou des souffrances physiques réelles ou probables (ex. frapper, secouer, brûler, torturer physiquement...).</a:t>
            </a:r>
            <a:endParaRPr lang="en-US" sz="1800" dirty="0">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12775EBF-BFAD-8411-31F4-73A54AC5D7B8}"/>
              </a:ext>
            </a:extLst>
          </p:cNvPr>
          <p:cNvSpPr txBox="1"/>
          <p:nvPr/>
        </p:nvSpPr>
        <p:spPr>
          <a:xfrm>
            <a:off x="4546438" y="2455386"/>
            <a:ext cx="3364857" cy="3693319"/>
          </a:xfrm>
          <a:prstGeom prst="rect">
            <a:avLst/>
          </a:prstGeom>
          <a:noFill/>
        </p:spPr>
        <p:txBody>
          <a:bodyPr wrap="square">
            <a:spAutoFit/>
          </a:bodyPr>
          <a:lstStyle/>
          <a:p>
            <a:r>
              <a:rPr lang="en-US" sz="1800" b="1" dirty="0">
                <a:latin typeface="Arial" panose="020B0604020202020204" pitchFamily="34" charset="0"/>
                <a:cs typeface="Arial" panose="020B0604020202020204" pitchFamily="34" charset="0"/>
              </a:rPr>
              <a:t>ABUS SEXUEL</a:t>
            </a:r>
          </a:p>
          <a:p>
            <a:endParaRPr lang="en-US" sz="1800" b="1" dirty="0">
              <a:latin typeface="Arial" panose="020B0604020202020204" pitchFamily="34" charset="0"/>
              <a:cs typeface="Arial" panose="020B0604020202020204" pitchFamily="34" charset="0"/>
            </a:endParaRPr>
          </a:p>
          <a:p>
            <a:r>
              <a:rPr lang="en-GB" sz="1800" kern="1200" dirty="0">
                <a:solidFill>
                  <a:schemeClr val="tx1"/>
                </a:solidFill>
                <a:effectLst/>
                <a:latin typeface="Arial" panose="020B0604020202020204" pitchFamily="34" charset="0"/>
                <a:cs typeface="Arial" panose="020B0604020202020204" pitchFamily="34" charset="0"/>
              </a:rPr>
              <a:t>Toutes les formes de violence sexuelle (par exemple, le viol, quel qu'en soit l'auteur, l'exploitation sexuelle, les attouchements et les attentats à la pudeur, l'utilisation d'un langage sexuellement explicite à l'égard d'un enfant, la présentation de matériel pornographique à des enfants, etc.) </a:t>
            </a:r>
          </a:p>
        </p:txBody>
      </p:sp>
      <p:sp>
        <p:nvSpPr>
          <p:cNvPr id="7" name="TextBox 6">
            <a:extLst>
              <a:ext uri="{FF2B5EF4-FFF2-40B4-BE49-F238E27FC236}">
                <a16:creationId xmlns:a16="http://schemas.microsoft.com/office/drawing/2014/main" id="{C3679958-0364-49D3-233E-57246C9DC54D}"/>
              </a:ext>
            </a:extLst>
          </p:cNvPr>
          <p:cNvSpPr txBox="1"/>
          <p:nvPr/>
        </p:nvSpPr>
        <p:spPr>
          <a:xfrm>
            <a:off x="8254678" y="2436883"/>
            <a:ext cx="3099122" cy="230832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latin typeface="Arial" panose="020B0604020202020204" pitchFamily="34" charset="0"/>
                <a:cs typeface="Arial" panose="020B0604020202020204" pitchFamily="34" charset="0"/>
              </a:rPr>
              <a:t>LA VIOLENCE PSYCHOLOGIQUE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1"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tx1"/>
                </a:solidFill>
                <a:effectLst/>
                <a:latin typeface="Arial" panose="020B0604020202020204" pitchFamily="34" charset="0"/>
                <a:cs typeface="Arial" panose="020B0604020202020204" pitchFamily="34" charset="0"/>
              </a:rPr>
              <a:t>Traitement humiliant et dégradant (ex. injures, critiques constantes, dévalorisation, humiliation persistante, isolement,...)</a:t>
            </a:r>
            <a:endParaRPr lang="en-US"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945133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D5687CC2-DEE2-44FB-0D08-D47EBAC6A375}"/>
              </a:ext>
            </a:extLst>
          </p:cNvPr>
          <p:cNvSpPr txBox="1"/>
          <p:nvPr/>
        </p:nvSpPr>
        <p:spPr>
          <a:xfrm>
            <a:off x="10406283" y="2674858"/>
            <a:ext cx="1405797" cy="4708981"/>
          </a:xfrm>
          <a:prstGeom prst="rect">
            <a:avLst/>
          </a:prstGeom>
          <a:noFill/>
        </p:spPr>
        <p:txBody>
          <a:bodyPr wrap="square">
            <a:spAutoFit/>
          </a:bodyPr>
          <a:lstStyle/>
          <a:p>
            <a:pPr algn="ctr"/>
            <a:r>
              <a:rPr lang="en-CA" sz="30000" b="1" dirty="0">
                <a:solidFill>
                  <a:schemeClr val="accent2">
                    <a:lumMod val="20000"/>
                    <a:lumOff val="80000"/>
                  </a:schemeClr>
                </a:solidFill>
                <a:latin typeface="Britannic Bold" panose="020B0903060703020204" pitchFamily="34" charset="0"/>
              </a:rPr>
              <a:t>!</a:t>
            </a:r>
            <a:endParaRPr lang="en-CA" sz="30000" dirty="0">
              <a:solidFill>
                <a:schemeClr val="accent2">
                  <a:lumMod val="20000"/>
                  <a:lumOff val="80000"/>
                </a:schemeClr>
              </a:solidFill>
            </a:endParaRPr>
          </a:p>
        </p:txBody>
      </p:sp>
      <p:sp>
        <p:nvSpPr>
          <p:cNvPr id="2" name="Title 1">
            <a:extLst>
              <a:ext uri="{FF2B5EF4-FFF2-40B4-BE49-F238E27FC236}">
                <a16:creationId xmlns:a16="http://schemas.microsoft.com/office/drawing/2014/main" id="{278F03D6-C12E-F2E3-3A63-3E8936B48CB0}"/>
              </a:ext>
            </a:extLst>
          </p:cNvPr>
          <p:cNvSpPr>
            <a:spLocks noGrp="1"/>
          </p:cNvSpPr>
          <p:nvPr>
            <p:ph type="title"/>
          </p:nvPr>
        </p:nvSpPr>
        <p:spPr/>
        <p:txBody>
          <a:bodyPr/>
          <a:lstStyle/>
          <a:p>
            <a:r>
              <a:rPr lang="en-GB" dirty="0">
                <a:highlight>
                  <a:srgbClr val="FFFF00"/>
                </a:highlight>
              </a:rPr>
              <a:t>Problèmes de protection de l'enfance</a:t>
            </a:r>
            <a:endParaRPr lang="en-BE" dirty="0">
              <a:highlight>
                <a:srgbClr val="FFFF00"/>
              </a:highlight>
            </a:endParaRPr>
          </a:p>
        </p:txBody>
      </p:sp>
      <p:sp>
        <p:nvSpPr>
          <p:cNvPr id="5" name="TextBox 4">
            <a:extLst>
              <a:ext uri="{FF2B5EF4-FFF2-40B4-BE49-F238E27FC236}">
                <a16:creationId xmlns:a16="http://schemas.microsoft.com/office/drawing/2014/main" id="{363C70B8-E53A-62F8-CC31-A325C096E365}"/>
              </a:ext>
            </a:extLst>
          </p:cNvPr>
          <p:cNvSpPr txBox="1"/>
          <p:nvPr/>
        </p:nvSpPr>
        <p:spPr>
          <a:xfrm>
            <a:off x="4291179" y="5697616"/>
            <a:ext cx="7194399" cy="523220"/>
          </a:xfrm>
          <a:prstGeom prst="rect">
            <a:avLst/>
          </a:prstGeom>
          <a:noFill/>
        </p:spPr>
        <p:txBody>
          <a:bodyPr wrap="square">
            <a:spAutoFit/>
          </a:bodyPr>
          <a:lstStyle/>
          <a:p>
            <a:r>
              <a:rPr lang="en-US" sz="1400" i="1" dirty="0">
                <a:solidFill>
                  <a:schemeClr val="accent2">
                    <a:lumMod val="75000"/>
                  </a:schemeClr>
                </a:solidFill>
                <a:latin typeface="Arial" panose="020B0604020202020204" pitchFamily="34" charset="0"/>
                <a:ea typeface="Calibri" panose="020F0502020204030204" pitchFamily="34" charset="0"/>
                <a:cs typeface="Arial" panose="020B0604020202020204" pitchFamily="34" charset="0"/>
              </a:rPr>
              <a:t>Source : Alliance pour la protection de l'enfance dans l'action humanitaire. (2019). Normes minimales pour la protection des enfants dans l'action humanitaire.</a:t>
            </a:r>
          </a:p>
        </p:txBody>
      </p:sp>
      <p:sp>
        <p:nvSpPr>
          <p:cNvPr id="6" name="Rectangle: Rounded Corners 5">
            <a:extLst>
              <a:ext uri="{FF2B5EF4-FFF2-40B4-BE49-F238E27FC236}">
                <a16:creationId xmlns:a16="http://schemas.microsoft.com/office/drawing/2014/main" id="{A23AF919-3D52-564B-E192-21989AFAFF2F}"/>
              </a:ext>
            </a:extLst>
          </p:cNvPr>
          <p:cNvSpPr/>
          <p:nvPr/>
        </p:nvSpPr>
        <p:spPr>
          <a:xfrm>
            <a:off x="3623816" y="1724897"/>
            <a:ext cx="4145280" cy="420978"/>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631825"/>
            <a:r>
              <a:rPr lang="en-CA" b="1" dirty="0">
                <a:solidFill>
                  <a:schemeClr val="tx1"/>
                </a:solidFill>
                <a:latin typeface="Arial" panose="020B0604020202020204" pitchFamily="34" charset="0"/>
                <a:cs typeface="Arial" panose="020B0604020202020204" pitchFamily="34" charset="0"/>
              </a:rPr>
              <a:t>NEGLIGENCE</a:t>
            </a:r>
          </a:p>
        </p:txBody>
      </p:sp>
      <p:sp>
        <p:nvSpPr>
          <p:cNvPr id="7" name="TextBox 6">
            <a:extLst>
              <a:ext uri="{FF2B5EF4-FFF2-40B4-BE49-F238E27FC236}">
                <a16:creationId xmlns:a16="http://schemas.microsoft.com/office/drawing/2014/main" id="{64F41DD1-DDC6-2E09-0F06-0F5D96533681}"/>
              </a:ext>
            </a:extLst>
          </p:cNvPr>
          <p:cNvSpPr txBox="1"/>
          <p:nvPr/>
        </p:nvSpPr>
        <p:spPr>
          <a:xfrm>
            <a:off x="4291179" y="2349400"/>
            <a:ext cx="3690281" cy="3231654"/>
          </a:xfrm>
          <a:prstGeom prst="rect">
            <a:avLst/>
          </a:prstGeom>
          <a:noFill/>
        </p:spPr>
        <p:txBody>
          <a:bodyPr wrap="square">
            <a:spAutoFit/>
          </a:bodyPr>
          <a:lstStyle/>
          <a:p>
            <a:r>
              <a:rPr lang="en-US" sz="1700" dirty="0">
                <a:latin typeface="Arial" panose="020B0604020202020204" pitchFamily="34" charset="0"/>
                <a:cs typeface="Arial" panose="020B0604020202020204" pitchFamily="34" charset="0"/>
              </a:rPr>
              <a:t>"Le fait de ne pas protéger, intentionnellement ou non, un enfant contre des atteintes réelles ou potentielles à sa sécurité, son bien-être, sa dignité et son développement, ou le fait de ne pas respecter les droits de l'enfant, alors que l'on est clairement responsable du bien-être de l'enfant et que l'on a la capacité, les moyens et les ressources nécessaires pour le faire."</a:t>
            </a:r>
          </a:p>
        </p:txBody>
      </p:sp>
      <p:sp>
        <p:nvSpPr>
          <p:cNvPr id="8" name="Rectangle: Rounded Corners 7">
            <a:extLst>
              <a:ext uri="{FF2B5EF4-FFF2-40B4-BE49-F238E27FC236}">
                <a16:creationId xmlns:a16="http://schemas.microsoft.com/office/drawing/2014/main" id="{2144A4F0-375B-8861-9860-417F7F9A313B}"/>
              </a:ext>
            </a:extLst>
          </p:cNvPr>
          <p:cNvSpPr/>
          <p:nvPr/>
        </p:nvSpPr>
        <p:spPr>
          <a:xfrm>
            <a:off x="7340300" y="1724897"/>
            <a:ext cx="4145280" cy="420978"/>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631825"/>
            <a:r>
              <a:rPr lang="en-CA" b="1" dirty="0">
                <a:solidFill>
                  <a:schemeClr val="tx1"/>
                </a:solidFill>
                <a:latin typeface="Arial" panose="020B0604020202020204" pitchFamily="34" charset="0"/>
                <a:cs typeface="Arial" panose="020B0604020202020204" pitchFamily="34" charset="0"/>
              </a:rPr>
              <a:t>EXPLOITATION</a:t>
            </a:r>
          </a:p>
        </p:txBody>
      </p:sp>
      <p:sp>
        <p:nvSpPr>
          <p:cNvPr id="10" name="TextBox 9">
            <a:extLst>
              <a:ext uri="{FF2B5EF4-FFF2-40B4-BE49-F238E27FC236}">
                <a16:creationId xmlns:a16="http://schemas.microsoft.com/office/drawing/2014/main" id="{CA695BC0-5409-8BD0-BE0A-93ABB7A98AB0}"/>
              </a:ext>
            </a:extLst>
          </p:cNvPr>
          <p:cNvSpPr txBox="1"/>
          <p:nvPr/>
        </p:nvSpPr>
        <p:spPr>
          <a:xfrm>
            <a:off x="7981461" y="2349400"/>
            <a:ext cx="3528797" cy="2708434"/>
          </a:xfrm>
          <a:prstGeom prst="rect">
            <a:avLst/>
          </a:prstGeom>
          <a:noFill/>
        </p:spPr>
        <p:txBody>
          <a:bodyPr wrap="square">
            <a:spAutoFit/>
          </a:bodyPr>
          <a:lstStyle/>
          <a:p>
            <a:pPr algn="l"/>
            <a:r>
              <a:rPr lang="en-US" sz="1700" b="0" i="0" u="none" strike="noStrike" baseline="0" dirty="0">
                <a:latin typeface="Arial" panose="020B0604020202020204" pitchFamily="34" charset="0"/>
                <a:cs typeface="Arial" panose="020B0604020202020204" pitchFamily="34" charset="0"/>
              </a:rPr>
              <a:t>"Lorsqu'un individu en position de pouvoir et/ou de confiance prend ou tente de prendre avantage d'un enfant pour son bénéfice personnel, son avantage, sa gratification ou son profit. Ce bénéfice personnel peut prendre différentes formes : physique, sexuelle, financière, matérielle, sociale, militaire ou politique."</a:t>
            </a:r>
          </a:p>
        </p:txBody>
      </p:sp>
      <p:pic>
        <p:nvPicPr>
          <p:cNvPr id="11" name="Google Shape;98;p8">
            <a:extLst>
              <a:ext uri="{FF2B5EF4-FFF2-40B4-BE49-F238E27FC236}">
                <a16:creationId xmlns:a16="http://schemas.microsoft.com/office/drawing/2014/main" id="{7D56A0A8-2021-6286-8DFD-04683A91A048}"/>
              </a:ext>
            </a:extLst>
          </p:cNvPr>
          <p:cNvPicPr preferRelativeResize="0"/>
          <p:nvPr/>
        </p:nvPicPr>
        <p:blipFill rotWithShape="1">
          <a:blip r:embed="rId3">
            <a:alphaModFix/>
          </a:blip>
          <a:srcRect/>
          <a:stretch/>
        </p:blipFill>
        <p:spPr>
          <a:xfrm>
            <a:off x="838200" y="1640525"/>
            <a:ext cx="3089460" cy="4262594"/>
          </a:xfrm>
          <a:prstGeom prst="rect">
            <a:avLst/>
          </a:prstGeom>
          <a:noFill/>
          <a:ln w="9525" cap="flat" cmpd="sng">
            <a:solidFill>
              <a:schemeClr val="accent2">
                <a:lumMod val="75000"/>
              </a:schemeClr>
            </a:solidFill>
            <a:prstDash val="solid"/>
            <a:round/>
            <a:headEnd type="none" w="sm" len="sm"/>
            <a:tailEnd type="none" w="sm" len="sm"/>
          </a:ln>
        </p:spPr>
      </p:pic>
    </p:spTree>
    <p:extLst>
      <p:ext uri="{BB962C8B-B14F-4D97-AF65-F5344CB8AC3E}">
        <p14:creationId xmlns:p14="http://schemas.microsoft.com/office/powerpoint/2010/main" val="4743053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2">
            <a:lumMod val="75000"/>
          </a:schemeClr>
        </a:solidFill>
        <a:effectLst/>
      </p:bgPr>
    </p:bg>
    <p:spTree>
      <p:nvGrpSpPr>
        <p:cNvPr id="1" name=""/>
        <p:cNvGrpSpPr/>
        <p:nvPr/>
      </p:nvGrpSpPr>
      <p:grpSpPr>
        <a:xfrm>
          <a:off x="0" y="0"/>
          <a:ext cx="0" cy="0"/>
          <a:chOff x="0" y="0"/>
          <a:chExt cx="0" cy="0"/>
        </a:xfrm>
      </p:grpSpPr>
      <p:sp>
        <p:nvSpPr>
          <p:cNvPr id="3" name="Title 72">
            <a:extLst>
              <a:ext uri="{FF2B5EF4-FFF2-40B4-BE49-F238E27FC236}">
                <a16:creationId xmlns:a16="http://schemas.microsoft.com/office/drawing/2014/main" id="{30D5B31E-8392-E6F8-9B81-582DB83DD018}"/>
              </a:ext>
            </a:extLst>
          </p:cNvPr>
          <p:cNvSpPr txBox="1">
            <a:spLocks/>
          </p:cNvSpPr>
          <p:nvPr/>
        </p:nvSpPr>
        <p:spPr>
          <a:xfrm>
            <a:off x="796386" y="3099692"/>
            <a:ext cx="10126172"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2400" b="1" dirty="0">
                <a:solidFill>
                  <a:schemeClr val="bg1"/>
                </a:solidFill>
                <a:latin typeface="Garamond"/>
              </a:rPr>
              <a:t>SESSION 1</a:t>
            </a:r>
          </a:p>
          <a:p>
            <a:br>
              <a:rPr lang="en-CA" b="1" dirty="0">
                <a:solidFill>
                  <a:schemeClr val="bg1"/>
                </a:solidFill>
                <a:latin typeface="Garamond"/>
              </a:rPr>
            </a:br>
            <a:r>
              <a:rPr lang="en-US" sz="5400" b="1" dirty="0">
                <a:solidFill>
                  <a:schemeClr val="bg1"/>
                </a:solidFill>
                <a:latin typeface="Garamond"/>
              </a:rPr>
              <a:t>Ouverture du module et du cours</a:t>
            </a:r>
          </a:p>
        </p:txBody>
      </p:sp>
    </p:spTree>
    <p:extLst>
      <p:ext uri="{BB962C8B-B14F-4D97-AF65-F5344CB8AC3E}">
        <p14:creationId xmlns:p14="http://schemas.microsoft.com/office/powerpoint/2010/main" val="13623340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77031536-A488-6E61-6055-61A4979A01A3}"/>
              </a:ext>
            </a:extLst>
          </p:cNvPr>
          <p:cNvSpPr txBox="1"/>
          <p:nvPr/>
        </p:nvSpPr>
        <p:spPr>
          <a:xfrm>
            <a:off x="838200" y="1255057"/>
            <a:ext cx="1405797" cy="3170099"/>
          </a:xfrm>
          <a:prstGeom prst="rect">
            <a:avLst/>
          </a:prstGeom>
          <a:noFill/>
        </p:spPr>
        <p:txBody>
          <a:bodyPr wrap="square">
            <a:spAutoFit/>
          </a:bodyPr>
          <a:lstStyle/>
          <a:p>
            <a:pPr algn="ctr"/>
            <a:r>
              <a:rPr lang="en-CA" sz="20000" b="1" dirty="0">
                <a:solidFill>
                  <a:schemeClr val="accent2">
                    <a:lumMod val="20000"/>
                    <a:lumOff val="80000"/>
                  </a:schemeClr>
                </a:solidFill>
                <a:latin typeface="Britannic Bold" panose="020B0903060703020204" pitchFamily="34" charset="0"/>
              </a:rPr>
              <a:t>!</a:t>
            </a:r>
            <a:endParaRPr lang="en-CA" sz="20000" dirty="0">
              <a:solidFill>
                <a:schemeClr val="accent2">
                  <a:lumMod val="20000"/>
                  <a:lumOff val="80000"/>
                </a:schemeClr>
              </a:solidFill>
            </a:endParaRPr>
          </a:p>
        </p:txBody>
      </p:sp>
      <p:sp>
        <p:nvSpPr>
          <p:cNvPr id="9" name="TextBox 8">
            <a:extLst>
              <a:ext uri="{FF2B5EF4-FFF2-40B4-BE49-F238E27FC236}">
                <a16:creationId xmlns:a16="http://schemas.microsoft.com/office/drawing/2014/main" id="{90B6A1E7-FEEC-63E8-983E-E0E047C42F8A}"/>
              </a:ext>
            </a:extLst>
          </p:cNvPr>
          <p:cNvSpPr txBox="1"/>
          <p:nvPr/>
        </p:nvSpPr>
        <p:spPr>
          <a:xfrm>
            <a:off x="6098943" y="1255057"/>
            <a:ext cx="1405797" cy="3170099"/>
          </a:xfrm>
          <a:prstGeom prst="rect">
            <a:avLst/>
          </a:prstGeom>
          <a:noFill/>
        </p:spPr>
        <p:txBody>
          <a:bodyPr wrap="square">
            <a:spAutoFit/>
          </a:bodyPr>
          <a:lstStyle/>
          <a:p>
            <a:pPr algn="ctr"/>
            <a:r>
              <a:rPr lang="en-CA" sz="20000" b="1" dirty="0">
                <a:solidFill>
                  <a:schemeClr val="accent2">
                    <a:lumMod val="20000"/>
                    <a:lumOff val="80000"/>
                  </a:schemeClr>
                </a:solidFill>
                <a:latin typeface="Britannic Bold" panose="020B0903060703020204" pitchFamily="34" charset="0"/>
              </a:rPr>
              <a:t>!</a:t>
            </a:r>
            <a:endParaRPr lang="en-CA" sz="20000" dirty="0">
              <a:solidFill>
                <a:schemeClr val="accent2">
                  <a:lumMod val="20000"/>
                  <a:lumOff val="80000"/>
                </a:schemeClr>
              </a:solidFill>
            </a:endParaRPr>
          </a:p>
        </p:txBody>
      </p:sp>
      <p:sp>
        <p:nvSpPr>
          <p:cNvPr id="2" name="Title 1">
            <a:extLst>
              <a:ext uri="{FF2B5EF4-FFF2-40B4-BE49-F238E27FC236}">
                <a16:creationId xmlns:a16="http://schemas.microsoft.com/office/drawing/2014/main" id="{A5D67E70-FD70-9057-DAF0-EBD21F244C3C}"/>
              </a:ext>
            </a:extLst>
          </p:cNvPr>
          <p:cNvSpPr>
            <a:spLocks noGrp="1"/>
          </p:cNvSpPr>
          <p:nvPr>
            <p:ph type="title"/>
          </p:nvPr>
        </p:nvSpPr>
        <p:spPr/>
        <p:txBody>
          <a:bodyPr/>
          <a:lstStyle/>
          <a:p>
            <a:r>
              <a:rPr lang="en-GB" dirty="0"/>
              <a:t>Problèmes de protection de l'enfance</a:t>
            </a:r>
            <a:endParaRPr lang="en-BE" dirty="0"/>
          </a:p>
        </p:txBody>
      </p:sp>
      <p:sp>
        <p:nvSpPr>
          <p:cNvPr id="6" name="TextBox 5">
            <a:extLst>
              <a:ext uri="{FF2B5EF4-FFF2-40B4-BE49-F238E27FC236}">
                <a16:creationId xmlns:a16="http://schemas.microsoft.com/office/drawing/2014/main" id="{356DFF6C-44FC-792E-1D1C-881261AD3D2C}"/>
              </a:ext>
            </a:extLst>
          </p:cNvPr>
          <p:cNvSpPr txBox="1"/>
          <p:nvPr/>
        </p:nvSpPr>
        <p:spPr>
          <a:xfrm>
            <a:off x="1469165" y="2455386"/>
            <a:ext cx="4490882" cy="3139321"/>
          </a:xfrm>
          <a:prstGeom prst="rect">
            <a:avLst/>
          </a:prstGeom>
          <a:noFill/>
        </p:spPr>
        <p:txBody>
          <a:bodyPr wrap="square">
            <a:spAutoFit/>
          </a:bodyPr>
          <a:lstStyle/>
          <a:p>
            <a:r>
              <a:rPr lang="en-US" sz="1800" b="1" dirty="0">
                <a:latin typeface="Arial" panose="020B0604020202020204" pitchFamily="34" charset="0"/>
                <a:cs typeface="Arial" panose="020B0604020202020204" pitchFamily="34" charset="0"/>
              </a:rPr>
              <a:t>NEGLIGENCE</a:t>
            </a:r>
          </a:p>
          <a:p>
            <a:endParaRPr lang="en-US" sz="1800" b="1"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Manquer délibérément, ou par </a:t>
            </a:r>
            <a:r>
              <a:rPr lang="en-US" sz="1800" dirty="0" err="1">
                <a:latin typeface="Arial" panose="020B0604020202020204" pitchFamily="34" charset="0"/>
                <a:cs typeface="Arial" panose="020B0604020202020204" pitchFamily="34" charset="0"/>
              </a:rPr>
              <a:t>oubli</a:t>
            </a:r>
            <a:r>
              <a:rPr lang="en-US" sz="1800" dirty="0">
                <a:latin typeface="Arial" panose="020B0604020202020204" pitchFamily="34" charset="0"/>
                <a:cs typeface="Arial" panose="020B0604020202020204" pitchFamily="34" charset="0"/>
              </a:rPr>
              <a:t>, de prendre soin de l'enfant et de le protéger. </a:t>
            </a:r>
          </a:p>
          <a:p>
            <a:endParaRPr lang="en-US"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Par exemple, abandon, manque de surveillance, soins de base inadéquats qui entraînent ou sont susceptibles d'entraîner un préjudice pour l'enfant (par exemple, absence délibérée de soins médicaux), etc.</a:t>
            </a:r>
          </a:p>
        </p:txBody>
      </p:sp>
      <p:sp>
        <p:nvSpPr>
          <p:cNvPr id="7" name="TextBox 6">
            <a:extLst>
              <a:ext uri="{FF2B5EF4-FFF2-40B4-BE49-F238E27FC236}">
                <a16:creationId xmlns:a16="http://schemas.microsoft.com/office/drawing/2014/main" id="{E4A23644-25C3-C5FB-F907-0856924E56E2}"/>
              </a:ext>
            </a:extLst>
          </p:cNvPr>
          <p:cNvSpPr txBox="1"/>
          <p:nvPr/>
        </p:nvSpPr>
        <p:spPr>
          <a:xfrm>
            <a:off x="6729908" y="2455386"/>
            <a:ext cx="4490882" cy="2031325"/>
          </a:xfrm>
          <a:prstGeom prst="rect">
            <a:avLst/>
          </a:prstGeom>
          <a:noFill/>
        </p:spPr>
        <p:txBody>
          <a:bodyPr wrap="square">
            <a:spAutoFit/>
          </a:bodyPr>
          <a:lstStyle/>
          <a:p>
            <a:r>
              <a:rPr lang="en-US" sz="1800" b="1" dirty="0">
                <a:latin typeface="Arial" panose="020B0604020202020204" pitchFamily="34" charset="0"/>
                <a:cs typeface="Arial" panose="020B0604020202020204" pitchFamily="34" charset="0"/>
              </a:rPr>
              <a:t>EXPLOITATION</a:t>
            </a:r>
          </a:p>
          <a:p>
            <a:endParaRPr lang="en-US" sz="1800" b="1" dirty="0">
              <a:latin typeface="Arial" panose="020B0604020202020204" pitchFamily="34" charset="0"/>
              <a:cs typeface="Arial" panose="020B0604020202020204" pitchFamily="34" charset="0"/>
            </a:endParaRPr>
          </a:p>
          <a:p>
            <a:r>
              <a:rPr lang="en-US" sz="1800" kern="1200" dirty="0">
                <a:solidFill>
                  <a:schemeClr val="tx1"/>
                </a:solidFill>
                <a:effectLst/>
                <a:latin typeface="Arial" panose="020B0604020202020204" pitchFamily="34" charset="0"/>
                <a:cs typeface="Arial" panose="020B0604020202020204" pitchFamily="34" charset="0"/>
              </a:rPr>
              <a:t>L'utilisation d'enfants pour l'avantage, la gratification ou le profit de quelqu'un d'autre. </a:t>
            </a:r>
          </a:p>
          <a:p>
            <a:endParaRPr lang="en-US" dirty="0">
              <a:latin typeface="Arial" panose="020B0604020202020204" pitchFamily="34" charset="0"/>
              <a:cs typeface="Arial" panose="020B0604020202020204" pitchFamily="34" charset="0"/>
            </a:endParaRPr>
          </a:p>
          <a:p>
            <a:r>
              <a:rPr lang="en-US" sz="1800" kern="1200" dirty="0">
                <a:solidFill>
                  <a:schemeClr val="tx1"/>
                </a:solidFill>
                <a:effectLst/>
                <a:latin typeface="Arial" panose="020B0604020202020204" pitchFamily="34" charset="0"/>
                <a:cs typeface="Arial" panose="020B0604020202020204" pitchFamily="34" charset="0"/>
              </a:rPr>
              <a:t>Également appelé travail des enfants, dont l'une des pires formes est l'exploitation sexuelle.</a:t>
            </a:r>
          </a:p>
        </p:txBody>
      </p:sp>
    </p:spTree>
    <p:extLst>
      <p:ext uri="{BB962C8B-B14F-4D97-AF65-F5344CB8AC3E}">
        <p14:creationId xmlns:p14="http://schemas.microsoft.com/office/powerpoint/2010/main" val="4863400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F47297AA-1460-064A-2C69-EC0A5D987955}"/>
              </a:ext>
            </a:extLst>
          </p:cNvPr>
          <p:cNvSpPr/>
          <p:nvPr/>
        </p:nvSpPr>
        <p:spPr>
          <a:xfrm rot="16200000">
            <a:off x="4002357" y="1874889"/>
            <a:ext cx="4905287" cy="3822437"/>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C13385E5-45DC-5268-878D-D4AD4F8BED3A}"/>
              </a:ext>
            </a:extLst>
          </p:cNvPr>
          <p:cNvSpPr>
            <a:spLocks noGrp="1"/>
          </p:cNvSpPr>
          <p:nvPr>
            <p:ph type="title"/>
          </p:nvPr>
        </p:nvSpPr>
        <p:spPr/>
        <p:txBody>
          <a:bodyPr/>
          <a:lstStyle/>
          <a:p>
            <a:r>
              <a:rPr lang="en-GB" dirty="0"/>
              <a:t>Problèmes de protection de l'enfance</a:t>
            </a:r>
            <a:endParaRPr lang="en-BE" dirty="0"/>
          </a:p>
        </p:txBody>
      </p:sp>
      <p:sp>
        <p:nvSpPr>
          <p:cNvPr id="19" name="TextBox 18">
            <a:extLst>
              <a:ext uri="{FF2B5EF4-FFF2-40B4-BE49-F238E27FC236}">
                <a16:creationId xmlns:a16="http://schemas.microsoft.com/office/drawing/2014/main" id="{28B72E06-E692-19BE-0D48-0A2BB1845729}"/>
              </a:ext>
            </a:extLst>
          </p:cNvPr>
          <p:cNvSpPr txBox="1"/>
          <p:nvPr/>
        </p:nvSpPr>
        <p:spPr>
          <a:xfrm>
            <a:off x="670234" y="2704788"/>
            <a:ext cx="2953051" cy="1569660"/>
          </a:xfrm>
          <a:prstGeom prst="rect">
            <a:avLst/>
          </a:prstGeom>
          <a:noFill/>
        </p:spPr>
        <p:txBody>
          <a:bodyPr wrap="square" rtlCol="0">
            <a:spAutoFit/>
          </a:bodyPr>
          <a:lstStyle/>
          <a:p>
            <a:r>
              <a:rPr lang="en-GB" sz="2400" b="1" dirty="0">
                <a:latin typeface="Arial" panose="020B0604020202020204" pitchFamily="34" charset="0"/>
                <a:cs typeface="Arial" panose="020B0604020202020204" pitchFamily="34" charset="0"/>
              </a:rPr>
              <a:t>Quel problème de protection de l'enfance reconnaissez-vous dans cette déclaration ?</a:t>
            </a:r>
            <a:endParaRPr lang="en-BE" sz="2400" b="1" dirty="0">
              <a:latin typeface="Arial" panose="020B0604020202020204" pitchFamily="34" charset="0"/>
              <a:cs typeface="Arial" panose="020B0604020202020204" pitchFamily="34" charset="0"/>
            </a:endParaRPr>
          </a:p>
        </p:txBody>
      </p:sp>
      <p:sp>
        <p:nvSpPr>
          <p:cNvPr id="22" name="TextBox 21">
            <a:extLst>
              <a:ext uri="{FF2B5EF4-FFF2-40B4-BE49-F238E27FC236}">
                <a16:creationId xmlns:a16="http://schemas.microsoft.com/office/drawing/2014/main" id="{B887F4DE-ADAA-3096-5BCC-F20DCA61E618}"/>
              </a:ext>
            </a:extLst>
          </p:cNvPr>
          <p:cNvSpPr txBox="1"/>
          <p:nvPr/>
        </p:nvSpPr>
        <p:spPr>
          <a:xfrm>
            <a:off x="4606962" y="3791032"/>
            <a:ext cx="1110858" cy="1631216"/>
          </a:xfrm>
          <a:prstGeom prst="rect">
            <a:avLst/>
          </a:prstGeom>
          <a:noFill/>
        </p:spPr>
        <p:txBody>
          <a:bodyPr wrap="square">
            <a:spAutoFit/>
          </a:bodyPr>
          <a:lstStyle/>
          <a:p>
            <a:pPr algn="ctr"/>
            <a:r>
              <a:rPr lang="en-CA" sz="10000" b="1" dirty="0">
                <a:solidFill>
                  <a:schemeClr val="accent2">
                    <a:lumMod val="75000"/>
                  </a:schemeClr>
                </a:solidFill>
                <a:latin typeface="Britannic Bold" panose="020B0903060703020204" pitchFamily="34" charset="0"/>
              </a:rPr>
              <a:t>!</a:t>
            </a:r>
            <a:endParaRPr lang="en-CA" sz="10000" dirty="0">
              <a:solidFill>
                <a:schemeClr val="accent2">
                  <a:lumMod val="75000"/>
                </a:schemeClr>
              </a:solidFill>
            </a:endParaRPr>
          </a:p>
        </p:txBody>
      </p:sp>
      <p:sp>
        <p:nvSpPr>
          <p:cNvPr id="23" name="TextBox 22">
            <a:extLst>
              <a:ext uri="{FF2B5EF4-FFF2-40B4-BE49-F238E27FC236}">
                <a16:creationId xmlns:a16="http://schemas.microsoft.com/office/drawing/2014/main" id="{C2F6D38A-B242-5613-1EF8-2DEDB06FBAB6}"/>
              </a:ext>
            </a:extLst>
          </p:cNvPr>
          <p:cNvSpPr txBox="1"/>
          <p:nvPr/>
        </p:nvSpPr>
        <p:spPr>
          <a:xfrm>
            <a:off x="5530677" y="4300889"/>
            <a:ext cx="1799975" cy="461665"/>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Négligence</a:t>
            </a:r>
            <a:endParaRPr lang="en-BE" sz="2400" dirty="0">
              <a:latin typeface="Arial" panose="020B0604020202020204" pitchFamily="34" charset="0"/>
              <a:cs typeface="Arial" panose="020B0604020202020204" pitchFamily="34" charset="0"/>
            </a:endParaRPr>
          </a:p>
        </p:txBody>
      </p:sp>
      <p:sp>
        <p:nvSpPr>
          <p:cNvPr id="24" name="TextBox 23">
            <a:extLst>
              <a:ext uri="{FF2B5EF4-FFF2-40B4-BE49-F238E27FC236}">
                <a16:creationId xmlns:a16="http://schemas.microsoft.com/office/drawing/2014/main" id="{A048B6C2-56DB-7821-D58A-7523AC394560}"/>
              </a:ext>
            </a:extLst>
          </p:cNvPr>
          <p:cNvSpPr txBox="1"/>
          <p:nvPr/>
        </p:nvSpPr>
        <p:spPr>
          <a:xfrm>
            <a:off x="5398236" y="4677972"/>
            <a:ext cx="1110858" cy="1631216"/>
          </a:xfrm>
          <a:prstGeom prst="rect">
            <a:avLst/>
          </a:prstGeom>
          <a:noFill/>
        </p:spPr>
        <p:txBody>
          <a:bodyPr wrap="square">
            <a:spAutoFit/>
          </a:bodyPr>
          <a:lstStyle/>
          <a:p>
            <a:pPr algn="ctr"/>
            <a:r>
              <a:rPr lang="en-CA" sz="10000" b="1" dirty="0">
                <a:solidFill>
                  <a:schemeClr val="accent2">
                    <a:lumMod val="75000"/>
                  </a:schemeClr>
                </a:solidFill>
                <a:latin typeface="Britannic Bold" panose="020B0903060703020204" pitchFamily="34" charset="0"/>
              </a:rPr>
              <a:t>!</a:t>
            </a:r>
            <a:endParaRPr lang="en-CA" sz="10000" dirty="0">
              <a:solidFill>
                <a:schemeClr val="accent2">
                  <a:lumMod val="75000"/>
                </a:schemeClr>
              </a:solidFill>
            </a:endParaRPr>
          </a:p>
        </p:txBody>
      </p:sp>
      <p:sp>
        <p:nvSpPr>
          <p:cNvPr id="25" name="TextBox 24">
            <a:extLst>
              <a:ext uri="{FF2B5EF4-FFF2-40B4-BE49-F238E27FC236}">
                <a16:creationId xmlns:a16="http://schemas.microsoft.com/office/drawing/2014/main" id="{40350C55-B2A1-FEBE-BE38-00F0A43A7669}"/>
              </a:ext>
            </a:extLst>
          </p:cNvPr>
          <p:cNvSpPr txBox="1"/>
          <p:nvPr/>
        </p:nvSpPr>
        <p:spPr>
          <a:xfrm>
            <a:off x="6321951" y="5187829"/>
            <a:ext cx="1799975" cy="461665"/>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Exploitation</a:t>
            </a:r>
            <a:endParaRPr lang="en-BE" sz="2400" dirty="0">
              <a:latin typeface="Arial" panose="020B0604020202020204" pitchFamily="34" charset="0"/>
              <a:cs typeface="Arial" panose="020B0604020202020204" pitchFamily="34" charset="0"/>
            </a:endParaRPr>
          </a:p>
        </p:txBody>
      </p:sp>
      <p:sp>
        <p:nvSpPr>
          <p:cNvPr id="28" name="Rectangle: Rounded Corners 27">
            <a:extLst>
              <a:ext uri="{FF2B5EF4-FFF2-40B4-BE49-F238E27FC236}">
                <a16:creationId xmlns:a16="http://schemas.microsoft.com/office/drawing/2014/main" id="{75B601CD-B07E-9B26-B7A7-3F426E0946C5}"/>
              </a:ext>
            </a:extLst>
          </p:cNvPr>
          <p:cNvSpPr/>
          <p:nvPr/>
        </p:nvSpPr>
        <p:spPr>
          <a:xfrm rot="5400000">
            <a:off x="6892639" y="-563774"/>
            <a:ext cx="2396869" cy="6631747"/>
          </a:xfrm>
          <a:prstGeom prst="roundRect">
            <a:avLst>
              <a:gd name="adj" fmla="val 20300"/>
            </a:avLst>
          </a:prstGeom>
          <a:solidFill>
            <a:srgbClr val="955F7B">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Freeform: Shape 8">
            <a:extLst>
              <a:ext uri="{FF2B5EF4-FFF2-40B4-BE49-F238E27FC236}">
                <a16:creationId xmlns:a16="http://schemas.microsoft.com/office/drawing/2014/main" id="{3DFB7822-8974-34CA-6FB3-D22CDDCD2967}"/>
              </a:ext>
            </a:extLst>
          </p:cNvPr>
          <p:cNvSpPr/>
          <p:nvPr/>
        </p:nvSpPr>
        <p:spPr>
          <a:xfrm>
            <a:off x="8874422" y="1523634"/>
            <a:ext cx="389492" cy="715498"/>
          </a:xfrm>
          <a:custGeom>
            <a:avLst/>
            <a:gdLst>
              <a:gd name="connsiteX0" fmla="*/ 264160 w 985520"/>
              <a:gd name="connsiteY0" fmla="*/ 0 h 1778000"/>
              <a:gd name="connsiteX1" fmla="*/ 873760 w 985520"/>
              <a:gd name="connsiteY1" fmla="*/ 0 h 1778000"/>
              <a:gd name="connsiteX2" fmla="*/ 528320 w 985520"/>
              <a:gd name="connsiteY2" fmla="*/ 701040 h 1778000"/>
              <a:gd name="connsiteX3" fmla="*/ 985520 w 985520"/>
              <a:gd name="connsiteY3" fmla="*/ 701040 h 1778000"/>
              <a:gd name="connsiteX4" fmla="*/ 406400 w 985520"/>
              <a:gd name="connsiteY4" fmla="*/ 1778000 h 1778000"/>
              <a:gd name="connsiteX5" fmla="*/ 426720 w 985520"/>
              <a:gd name="connsiteY5" fmla="*/ 1005840 h 1778000"/>
              <a:gd name="connsiteX6" fmla="*/ 0 w 985520"/>
              <a:gd name="connsiteY6" fmla="*/ 1005840 h 1778000"/>
              <a:gd name="connsiteX7" fmla="*/ 264160 w 985520"/>
              <a:gd name="connsiteY7" fmla="*/ 0 h 177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85520" h="1778000">
                <a:moveTo>
                  <a:pt x="264160" y="0"/>
                </a:moveTo>
                <a:lnTo>
                  <a:pt x="873760" y="0"/>
                </a:lnTo>
                <a:lnTo>
                  <a:pt x="528320" y="701040"/>
                </a:lnTo>
                <a:lnTo>
                  <a:pt x="985520" y="701040"/>
                </a:lnTo>
                <a:lnTo>
                  <a:pt x="406400" y="1778000"/>
                </a:lnTo>
                <a:lnTo>
                  <a:pt x="426720" y="1005840"/>
                </a:lnTo>
                <a:lnTo>
                  <a:pt x="0" y="1005840"/>
                </a:lnTo>
                <a:lnTo>
                  <a:pt x="264160"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TextBox 9">
            <a:extLst>
              <a:ext uri="{FF2B5EF4-FFF2-40B4-BE49-F238E27FC236}">
                <a16:creationId xmlns:a16="http://schemas.microsoft.com/office/drawing/2014/main" id="{1AD84059-2D88-F83B-CC8C-57A8DD092C38}"/>
              </a:ext>
            </a:extLst>
          </p:cNvPr>
          <p:cNvSpPr txBox="1"/>
          <p:nvPr/>
        </p:nvSpPr>
        <p:spPr>
          <a:xfrm>
            <a:off x="9616394" y="1581403"/>
            <a:ext cx="1612832" cy="2343655"/>
          </a:xfrm>
          <a:prstGeom prst="rect">
            <a:avLst/>
          </a:prstGeom>
          <a:noFill/>
        </p:spPr>
        <p:txBody>
          <a:bodyPr wrap="square" rtlCol="0">
            <a:spAutoFit/>
          </a:bodyPr>
          <a:lstStyle/>
          <a:p>
            <a:pPr>
              <a:lnSpc>
                <a:spcPct val="150000"/>
              </a:lnSpc>
            </a:pPr>
            <a:r>
              <a:rPr lang="en-GB" sz="2000" dirty="0">
                <a:latin typeface="Arial" panose="020B0604020202020204" pitchFamily="34" charset="0"/>
                <a:cs typeface="Arial" panose="020B0604020202020204" pitchFamily="34" charset="0"/>
              </a:rPr>
              <a:t>Physique</a:t>
            </a:r>
          </a:p>
          <a:p>
            <a:pPr>
              <a:lnSpc>
                <a:spcPct val="150000"/>
              </a:lnSpc>
            </a:pPr>
            <a:endParaRPr lang="en-GB" sz="2000" dirty="0">
              <a:latin typeface="Arial" panose="020B0604020202020204" pitchFamily="34" charset="0"/>
              <a:cs typeface="Arial" panose="020B0604020202020204" pitchFamily="34" charset="0"/>
            </a:endParaRPr>
          </a:p>
          <a:p>
            <a:pPr>
              <a:lnSpc>
                <a:spcPct val="150000"/>
              </a:lnSpc>
            </a:pPr>
            <a:r>
              <a:rPr lang="en-GB" sz="2000" dirty="0">
                <a:latin typeface="Arial" panose="020B0604020202020204" pitchFamily="34" charset="0"/>
                <a:cs typeface="Arial" panose="020B0604020202020204" pitchFamily="34" charset="0"/>
              </a:rPr>
              <a:t>Sexuel</a:t>
            </a:r>
          </a:p>
          <a:p>
            <a:pPr>
              <a:lnSpc>
                <a:spcPct val="150000"/>
              </a:lnSpc>
            </a:pPr>
            <a:endParaRPr lang="en-GB" sz="2000" dirty="0">
              <a:latin typeface="Arial" panose="020B0604020202020204" pitchFamily="34" charset="0"/>
              <a:cs typeface="Arial" panose="020B0604020202020204" pitchFamily="34" charset="0"/>
            </a:endParaRPr>
          </a:p>
          <a:p>
            <a:pPr>
              <a:lnSpc>
                <a:spcPct val="150000"/>
              </a:lnSpc>
            </a:pPr>
            <a:r>
              <a:rPr lang="en-GB" sz="2000" dirty="0">
                <a:latin typeface="Arial" panose="020B0604020202020204" pitchFamily="34" charset="0"/>
                <a:cs typeface="Arial" panose="020B0604020202020204" pitchFamily="34" charset="0"/>
              </a:rPr>
              <a:t>Emotionnel</a:t>
            </a:r>
            <a:endParaRPr lang="en-BE" sz="2000"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5A15976B-F044-99DD-0FD0-62ABBBBDFED8}"/>
              </a:ext>
            </a:extLst>
          </p:cNvPr>
          <p:cNvSpPr txBox="1"/>
          <p:nvPr/>
        </p:nvSpPr>
        <p:spPr>
          <a:xfrm>
            <a:off x="4606962" y="1582215"/>
            <a:ext cx="1110858" cy="1631216"/>
          </a:xfrm>
          <a:prstGeom prst="rect">
            <a:avLst/>
          </a:prstGeom>
          <a:noFill/>
        </p:spPr>
        <p:txBody>
          <a:bodyPr wrap="square">
            <a:spAutoFit/>
          </a:bodyPr>
          <a:lstStyle/>
          <a:p>
            <a:pPr algn="ctr"/>
            <a:r>
              <a:rPr lang="en-CA" sz="10000" b="1" dirty="0">
                <a:solidFill>
                  <a:schemeClr val="accent2">
                    <a:lumMod val="75000"/>
                  </a:schemeClr>
                </a:solidFill>
                <a:latin typeface="Britannic Bold" panose="020B0903060703020204" pitchFamily="34" charset="0"/>
              </a:rPr>
              <a:t>!</a:t>
            </a:r>
            <a:endParaRPr lang="en-CA" sz="10000" dirty="0">
              <a:solidFill>
                <a:schemeClr val="accent2">
                  <a:lumMod val="75000"/>
                </a:schemeClr>
              </a:solidFill>
            </a:endParaRPr>
          </a:p>
        </p:txBody>
      </p:sp>
      <p:sp>
        <p:nvSpPr>
          <p:cNvPr id="4" name="TextBox 3">
            <a:extLst>
              <a:ext uri="{FF2B5EF4-FFF2-40B4-BE49-F238E27FC236}">
                <a16:creationId xmlns:a16="http://schemas.microsoft.com/office/drawing/2014/main" id="{770E9B2E-BD7D-B22D-61D1-1ECFC92C8280}"/>
              </a:ext>
            </a:extLst>
          </p:cNvPr>
          <p:cNvSpPr txBox="1"/>
          <p:nvPr/>
        </p:nvSpPr>
        <p:spPr>
          <a:xfrm>
            <a:off x="5530677" y="2092072"/>
            <a:ext cx="2017605" cy="461665"/>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Maltraitance</a:t>
            </a:r>
            <a:endParaRPr lang="en-BE" sz="2400" dirty="0">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DEC01A11-7939-1C9E-6C38-3D2423C9FE86}"/>
              </a:ext>
            </a:extLst>
          </p:cNvPr>
          <p:cNvSpPr txBox="1"/>
          <p:nvPr/>
        </p:nvSpPr>
        <p:spPr>
          <a:xfrm>
            <a:off x="5398236" y="2458421"/>
            <a:ext cx="1110858" cy="1631216"/>
          </a:xfrm>
          <a:prstGeom prst="rect">
            <a:avLst/>
          </a:prstGeom>
          <a:noFill/>
        </p:spPr>
        <p:txBody>
          <a:bodyPr wrap="square">
            <a:spAutoFit/>
          </a:bodyPr>
          <a:lstStyle/>
          <a:p>
            <a:pPr algn="ctr"/>
            <a:r>
              <a:rPr lang="en-CA" sz="10000" b="1" dirty="0">
                <a:solidFill>
                  <a:schemeClr val="accent2">
                    <a:lumMod val="75000"/>
                  </a:schemeClr>
                </a:solidFill>
                <a:latin typeface="Britannic Bold" panose="020B0903060703020204" pitchFamily="34" charset="0"/>
              </a:rPr>
              <a:t>!</a:t>
            </a:r>
            <a:endParaRPr lang="en-CA" sz="10000" dirty="0">
              <a:solidFill>
                <a:schemeClr val="accent2">
                  <a:lumMod val="75000"/>
                </a:schemeClr>
              </a:solidFill>
            </a:endParaRPr>
          </a:p>
        </p:txBody>
      </p:sp>
      <p:sp>
        <p:nvSpPr>
          <p:cNvPr id="7" name="TextBox 6">
            <a:extLst>
              <a:ext uri="{FF2B5EF4-FFF2-40B4-BE49-F238E27FC236}">
                <a16:creationId xmlns:a16="http://schemas.microsoft.com/office/drawing/2014/main" id="{350BDDE4-772C-BF7A-D4DD-07B35A711FBB}"/>
              </a:ext>
            </a:extLst>
          </p:cNvPr>
          <p:cNvSpPr txBox="1"/>
          <p:nvPr/>
        </p:nvSpPr>
        <p:spPr>
          <a:xfrm>
            <a:off x="6321951" y="2968278"/>
            <a:ext cx="1799975" cy="461665"/>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Violence</a:t>
            </a:r>
            <a:endParaRPr lang="en-BE" sz="2400" dirty="0">
              <a:latin typeface="Arial" panose="020B0604020202020204" pitchFamily="34" charset="0"/>
              <a:cs typeface="Arial" panose="020B0604020202020204" pitchFamily="34" charset="0"/>
            </a:endParaRPr>
          </a:p>
        </p:txBody>
      </p:sp>
      <p:sp>
        <p:nvSpPr>
          <p:cNvPr id="29" name="Freeform: Shape 28">
            <a:extLst>
              <a:ext uri="{FF2B5EF4-FFF2-40B4-BE49-F238E27FC236}">
                <a16:creationId xmlns:a16="http://schemas.microsoft.com/office/drawing/2014/main" id="{FE6DD380-D97B-5E65-5409-EB8AAB5CADB5}"/>
              </a:ext>
            </a:extLst>
          </p:cNvPr>
          <p:cNvSpPr/>
          <p:nvPr/>
        </p:nvSpPr>
        <p:spPr>
          <a:xfrm>
            <a:off x="8874422" y="2459333"/>
            <a:ext cx="389492" cy="715498"/>
          </a:xfrm>
          <a:custGeom>
            <a:avLst/>
            <a:gdLst>
              <a:gd name="connsiteX0" fmla="*/ 264160 w 985520"/>
              <a:gd name="connsiteY0" fmla="*/ 0 h 1778000"/>
              <a:gd name="connsiteX1" fmla="*/ 873760 w 985520"/>
              <a:gd name="connsiteY1" fmla="*/ 0 h 1778000"/>
              <a:gd name="connsiteX2" fmla="*/ 528320 w 985520"/>
              <a:gd name="connsiteY2" fmla="*/ 701040 h 1778000"/>
              <a:gd name="connsiteX3" fmla="*/ 985520 w 985520"/>
              <a:gd name="connsiteY3" fmla="*/ 701040 h 1778000"/>
              <a:gd name="connsiteX4" fmla="*/ 406400 w 985520"/>
              <a:gd name="connsiteY4" fmla="*/ 1778000 h 1778000"/>
              <a:gd name="connsiteX5" fmla="*/ 426720 w 985520"/>
              <a:gd name="connsiteY5" fmla="*/ 1005840 h 1778000"/>
              <a:gd name="connsiteX6" fmla="*/ 0 w 985520"/>
              <a:gd name="connsiteY6" fmla="*/ 1005840 h 1778000"/>
              <a:gd name="connsiteX7" fmla="*/ 264160 w 985520"/>
              <a:gd name="connsiteY7" fmla="*/ 0 h 177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85520" h="1778000">
                <a:moveTo>
                  <a:pt x="264160" y="0"/>
                </a:moveTo>
                <a:lnTo>
                  <a:pt x="873760" y="0"/>
                </a:lnTo>
                <a:lnTo>
                  <a:pt x="528320" y="701040"/>
                </a:lnTo>
                <a:lnTo>
                  <a:pt x="985520" y="701040"/>
                </a:lnTo>
                <a:lnTo>
                  <a:pt x="406400" y="1778000"/>
                </a:lnTo>
                <a:lnTo>
                  <a:pt x="426720" y="1005840"/>
                </a:lnTo>
                <a:lnTo>
                  <a:pt x="0" y="1005840"/>
                </a:lnTo>
                <a:lnTo>
                  <a:pt x="264160"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0" name="Freeform: Shape 29">
            <a:extLst>
              <a:ext uri="{FF2B5EF4-FFF2-40B4-BE49-F238E27FC236}">
                <a16:creationId xmlns:a16="http://schemas.microsoft.com/office/drawing/2014/main" id="{4B06AE88-3653-EBB8-C1E8-5C7C818451EB}"/>
              </a:ext>
            </a:extLst>
          </p:cNvPr>
          <p:cNvSpPr/>
          <p:nvPr/>
        </p:nvSpPr>
        <p:spPr>
          <a:xfrm>
            <a:off x="8874422" y="3346002"/>
            <a:ext cx="389492" cy="715498"/>
          </a:xfrm>
          <a:custGeom>
            <a:avLst/>
            <a:gdLst>
              <a:gd name="connsiteX0" fmla="*/ 264160 w 985520"/>
              <a:gd name="connsiteY0" fmla="*/ 0 h 1778000"/>
              <a:gd name="connsiteX1" fmla="*/ 873760 w 985520"/>
              <a:gd name="connsiteY1" fmla="*/ 0 h 1778000"/>
              <a:gd name="connsiteX2" fmla="*/ 528320 w 985520"/>
              <a:gd name="connsiteY2" fmla="*/ 701040 h 1778000"/>
              <a:gd name="connsiteX3" fmla="*/ 985520 w 985520"/>
              <a:gd name="connsiteY3" fmla="*/ 701040 h 1778000"/>
              <a:gd name="connsiteX4" fmla="*/ 406400 w 985520"/>
              <a:gd name="connsiteY4" fmla="*/ 1778000 h 1778000"/>
              <a:gd name="connsiteX5" fmla="*/ 426720 w 985520"/>
              <a:gd name="connsiteY5" fmla="*/ 1005840 h 1778000"/>
              <a:gd name="connsiteX6" fmla="*/ 0 w 985520"/>
              <a:gd name="connsiteY6" fmla="*/ 1005840 h 1778000"/>
              <a:gd name="connsiteX7" fmla="*/ 264160 w 985520"/>
              <a:gd name="connsiteY7" fmla="*/ 0 h 177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85520" h="1778000">
                <a:moveTo>
                  <a:pt x="264160" y="0"/>
                </a:moveTo>
                <a:lnTo>
                  <a:pt x="873760" y="0"/>
                </a:lnTo>
                <a:lnTo>
                  <a:pt x="528320" y="701040"/>
                </a:lnTo>
                <a:lnTo>
                  <a:pt x="985520" y="701040"/>
                </a:lnTo>
                <a:lnTo>
                  <a:pt x="406400" y="1778000"/>
                </a:lnTo>
                <a:lnTo>
                  <a:pt x="426720" y="1005840"/>
                </a:lnTo>
                <a:lnTo>
                  <a:pt x="0" y="1005840"/>
                </a:lnTo>
                <a:lnTo>
                  <a:pt x="264160"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14518681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876150A-156B-428E-B871-27A66313D97F}"/>
              </a:ext>
            </a:extLst>
          </p:cNvPr>
          <p:cNvSpPr/>
          <p:nvPr/>
        </p:nvSpPr>
        <p:spPr>
          <a:xfrm>
            <a:off x="0" y="-1"/>
            <a:ext cx="12192000" cy="98552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4" name="Title 13">
            <a:extLst>
              <a:ext uri="{FF2B5EF4-FFF2-40B4-BE49-F238E27FC236}">
                <a16:creationId xmlns:a16="http://schemas.microsoft.com/office/drawing/2014/main" id="{77426308-FC57-4621-A22C-EE55960FBD64}"/>
              </a:ext>
            </a:extLst>
          </p:cNvPr>
          <p:cNvSpPr>
            <a:spLocks noGrp="1"/>
          </p:cNvSpPr>
          <p:nvPr>
            <p:ph type="title"/>
          </p:nvPr>
        </p:nvSpPr>
        <p:spPr/>
        <p:txBody>
          <a:bodyPr/>
          <a:lstStyle/>
          <a:p>
            <a:r>
              <a:rPr lang="en-CA" dirty="0">
                <a:latin typeface="Arial" panose="020B0604020202020204" pitchFamily="34" charset="0"/>
                <a:cs typeface="Arial" panose="020B0604020202020204" pitchFamily="34" charset="0"/>
              </a:rPr>
              <a:t>Principaux </a:t>
            </a:r>
            <a:r>
              <a:rPr lang="en-CA" dirty="0"/>
              <a:t>points d'</a:t>
            </a:r>
            <a:r>
              <a:rPr lang="en-CA" dirty="0">
                <a:latin typeface="Arial" panose="020B0604020202020204" pitchFamily="34" charset="0"/>
                <a:cs typeface="Arial" panose="020B0604020202020204" pitchFamily="34" charset="0"/>
              </a:rPr>
              <a:t>apprentissage</a:t>
            </a:r>
          </a:p>
        </p:txBody>
      </p:sp>
      <p:sp>
        <p:nvSpPr>
          <p:cNvPr id="60" name="5-Point Star 5">
            <a:extLst>
              <a:ext uri="{FF2B5EF4-FFF2-40B4-BE49-F238E27FC236}">
                <a16:creationId xmlns:a16="http://schemas.microsoft.com/office/drawing/2014/main" id="{CA51DE7D-C4EB-4482-B9BD-8251CB38B67D}"/>
              </a:ext>
            </a:extLst>
          </p:cNvPr>
          <p:cNvSpPr/>
          <p:nvPr/>
        </p:nvSpPr>
        <p:spPr>
          <a:xfrm>
            <a:off x="2226563" y="2162190"/>
            <a:ext cx="1051560" cy="1051560"/>
          </a:xfrm>
          <a:prstGeom prst="star5">
            <a:avLst>
              <a:gd name="adj" fmla="val 28143"/>
              <a:gd name="hf" fmla="val 105146"/>
              <a:gd name="vf" fmla="val 11055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61" name="5-Point Star 5">
            <a:extLst>
              <a:ext uri="{FF2B5EF4-FFF2-40B4-BE49-F238E27FC236}">
                <a16:creationId xmlns:a16="http://schemas.microsoft.com/office/drawing/2014/main" id="{ABD8A883-982A-4318-B4F5-7858ABDA3C3D}"/>
              </a:ext>
            </a:extLst>
          </p:cNvPr>
          <p:cNvSpPr/>
          <p:nvPr/>
        </p:nvSpPr>
        <p:spPr>
          <a:xfrm>
            <a:off x="8582859" y="2162190"/>
            <a:ext cx="1051560" cy="1051560"/>
          </a:xfrm>
          <a:prstGeom prst="star5">
            <a:avLst>
              <a:gd name="adj" fmla="val 28143"/>
              <a:gd name="hf" fmla="val 105146"/>
              <a:gd name="vf" fmla="val 11055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2" name="TextBox 11">
            <a:extLst>
              <a:ext uri="{FF2B5EF4-FFF2-40B4-BE49-F238E27FC236}">
                <a16:creationId xmlns:a16="http://schemas.microsoft.com/office/drawing/2014/main" id="{7881E019-1636-4457-BE3E-D785B42ACB29}"/>
              </a:ext>
            </a:extLst>
          </p:cNvPr>
          <p:cNvSpPr txBox="1"/>
          <p:nvPr/>
        </p:nvSpPr>
        <p:spPr>
          <a:xfrm>
            <a:off x="7741700" y="3717137"/>
            <a:ext cx="2733878" cy="1256306"/>
          </a:xfrm>
          <a:prstGeom prst="rect">
            <a:avLst/>
          </a:prstGeom>
          <a:noFill/>
        </p:spPr>
        <p:txBody>
          <a:bodyPr wrap="square" lIns="91440" tIns="45720" rIns="91440" bIns="45720" anchor="t">
            <a:spAutoFit/>
          </a:bodyPr>
          <a:lstStyle/>
          <a:p>
            <a:pPr algn="ctr">
              <a:lnSpc>
                <a:spcPct val="107000"/>
              </a:lnSpc>
              <a:spcAft>
                <a:spcPts val="800"/>
              </a:spcAft>
              <a:buClr>
                <a:srgbClr val="000000"/>
              </a:buClr>
            </a:pPr>
            <a:r>
              <a:rPr lang="en-US" dirty="0">
                <a:latin typeface="Arial" panose="020B0604020202020204" pitchFamily="34" charset="0"/>
                <a:ea typeface="Noto Sans Symbols"/>
                <a:cs typeface="Arial" panose="020B0604020202020204" pitchFamily="34" charset="0"/>
              </a:rPr>
              <a:t>Il est courant que les enfants soient victimes de plusieurs types d'abus, de négligence, de violence et d'exploitation.</a:t>
            </a:r>
            <a:endParaRPr lang="en-US" dirty="0">
              <a:effectLst/>
              <a:latin typeface="Arial" panose="020B0604020202020204" pitchFamily="34" charset="0"/>
              <a:ea typeface="Noto Sans Symbols"/>
              <a:cs typeface="Arial" panose="020B0604020202020204" pitchFamily="34" charset="0"/>
            </a:endParaRPr>
          </a:p>
        </p:txBody>
      </p:sp>
      <p:sp>
        <p:nvSpPr>
          <p:cNvPr id="13" name="5-Point Star 5">
            <a:extLst>
              <a:ext uri="{FF2B5EF4-FFF2-40B4-BE49-F238E27FC236}">
                <a16:creationId xmlns:a16="http://schemas.microsoft.com/office/drawing/2014/main" id="{86C6DA94-9EAE-4187-A72F-7FF9F3B6A9A7}"/>
              </a:ext>
            </a:extLst>
          </p:cNvPr>
          <p:cNvSpPr/>
          <p:nvPr/>
        </p:nvSpPr>
        <p:spPr>
          <a:xfrm>
            <a:off x="5216653" y="2174027"/>
            <a:ext cx="1051560" cy="1051560"/>
          </a:xfrm>
          <a:prstGeom prst="star5">
            <a:avLst>
              <a:gd name="adj" fmla="val 28143"/>
              <a:gd name="hf" fmla="val 105146"/>
              <a:gd name="vf" fmla="val 11055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Box 3">
            <a:extLst>
              <a:ext uri="{FF2B5EF4-FFF2-40B4-BE49-F238E27FC236}">
                <a16:creationId xmlns:a16="http://schemas.microsoft.com/office/drawing/2014/main" id="{6981D8D3-EB8E-1057-F899-5517521A2ABD}"/>
              </a:ext>
            </a:extLst>
          </p:cNvPr>
          <p:cNvSpPr txBox="1"/>
          <p:nvPr/>
        </p:nvSpPr>
        <p:spPr>
          <a:xfrm>
            <a:off x="1533764" y="3711370"/>
            <a:ext cx="2422293" cy="1256306"/>
          </a:xfrm>
          <a:prstGeom prst="rect">
            <a:avLst/>
          </a:prstGeom>
          <a:noFill/>
        </p:spPr>
        <p:txBody>
          <a:bodyPr wrap="square">
            <a:spAutoFit/>
          </a:bodyPr>
          <a:lstStyle/>
          <a:p>
            <a:pPr lvl="0" algn="ctr">
              <a:lnSpc>
                <a:spcPct val="107000"/>
              </a:lnSpc>
              <a:spcAft>
                <a:spcPts val="800"/>
              </a:spcAft>
              <a:buClr>
                <a:srgbClr val="000000"/>
              </a:buClr>
            </a:pPr>
            <a:r>
              <a:rPr lang="en-US" dirty="0">
                <a:latin typeface="Arial" panose="020B0604020202020204" pitchFamily="34" charset="0"/>
                <a:ea typeface="Noto Sans Symbols"/>
                <a:cs typeface="Arial" panose="020B0604020202020204" pitchFamily="34" charset="0"/>
              </a:rPr>
              <a:t>La protection de l'enfance comprend à la fois la prévention et la réponse</a:t>
            </a:r>
            <a:endParaRPr lang="en-US" dirty="0">
              <a:effectLst/>
              <a:latin typeface="Arial" panose="020B0604020202020204" pitchFamily="34" charset="0"/>
              <a:ea typeface="Noto Sans Symbols"/>
              <a:cs typeface="Arial" panose="020B0604020202020204" pitchFamily="34" charset="0"/>
            </a:endParaRPr>
          </a:p>
        </p:txBody>
      </p:sp>
      <p:sp>
        <p:nvSpPr>
          <p:cNvPr id="5" name="TextBox 4">
            <a:extLst>
              <a:ext uri="{FF2B5EF4-FFF2-40B4-BE49-F238E27FC236}">
                <a16:creationId xmlns:a16="http://schemas.microsoft.com/office/drawing/2014/main" id="{D9632398-0D94-C191-BD27-06E692BAEB5D}"/>
              </a:ext>
            </a:extLst>
          </p:cNvPr>
          <p:cNvSpPr txBox="1"/>
          <p:nvPr/>
        </p:nvSpPr>
        <p:spPr>
          <a:xfrm>
            <a:off x="4598343" y="3711370"/>
            <a:ext cx="2288180" cy="1256306"/>
          </a:xfrm>
          <a:prstGeom prst="rect">
            <a:avLst/>
          </a:prstGeom>
          <a:noFill/>
        </p:spPr>
        <p:txBody>
          <a:bodyPr wrap="square">
            <a:spAutoFit/>
          </a:bodyPr>
          <a:lstStyle/>
          <a:p>
            <a:pPr lvl="0" algn="ctr">
              <a:lnSpc>
                <a:spcPct val="107000"/>
              </a:lnSpc>
              <a:spcAft>
                <a:spcPts val="800"/>
              </a:spcAft>
              <a:buClr>
                <a:srgbClr val="000000"/>
              </a:buClr>
            </a:pPr>
            <a:r>
              <a:rPr lang="en-US" dirty="0">
                <a:latin typeface="Arial" panose="020B0604020202020204" pitchFamily="34" charset="0"/>
                <a:ea typeface="Noto Sans Symbols"/>
                <a:cs typeface="Arial" panose="020B0604020202020204" pitchFamily="34" charset="0"/>
              </a:rPr>
              <a:t>Les abus, la négligence, la violence et l'exploitation sont des problèmes de protection de l'enfance.</a:t>
            </a:r>
            <a:endParaRPr lang="en-US" dirty="0">
              <a:effectLst/>
              <a:latin typeface="Arial" panose="020B0604020202020204" pitchFamily="34" charset="0"/>
              <a:ea typeface="Noto Sans Symbols"/>
              <a:cs typeface="Arial" panose="020B0604020202020204" pitchFamily="34" charset="0"/>
            </a:endParaRPr>
          </a:p>
        </p:txBody>
      </p:sp>
    </p:spTree>
    <p:extLst>
      <p:ext uri="{BB962C8B-B14F-4D97-AF65-F5344CB8AC3E}">
        <p14:creationId xmlns:p14="http://schemas.microsoft.com/office/powerpoint/2010/main" val="25339213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2">
            <a:lumMod val="75000"/>
          </a:schemeClr>
        </a:solidFill>
        <a:effectLst/>
      </p:bgPr>
    </p:bg>
    <p:spTree>
      <p:nvGrpSpPr>
        <p:cNvPr id="1" name=""/>
        <p:cNvGrpSpPr/>
        <p:nvPr/>
      </p:nvGrpSpPr>
      <p:grpSpPr>
        <a:xfrm>
          <a:off x="0" y="0"/>
          <a:ext cx="0" cy="0"/>
          <a:chOff x="0" y="0"/>
          <a:chExt cx="0" cy="0"/>
        </a:xfrm>
      </p:grpSpPr>
      <p:sp>
        <p:nvSpPr>
          <p:cNvPr id="3" name="Title 72">
            <a:extLst>
              <a:ext uri="{FF2B5EF4-FFF2-40B4-BE49-F238E27FC236}">
                <a16:creationId xmlns:a16="http://schemas.microsoft.com/office/drawing/2014/main" id="{30D5B31E-8392-E6F8-9B81-582DB83DD018}"/>
              </a:ext>
            </a:extLst>
          </p:cNvPr>
          <p:cNvSpPr txBox="1">
            <a:spLocks/>
          </p:cNvSpPr>
          <p:nvPr/>
        </p:nvSpPr>
        <p:spPr>
          <a:xfrm>
            <a:off x="796386" y="3099692"/>
            <a:ext cx="10126172"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2400" b="1" dirty="0">
                <a:solidFill>
                  <a:schemeClr val="bg1"/>
                </a:solidFill>
                <a:latin typeface="Garamond"/>
              </a:rPr>
              <a:t>SESSION 3</a:t>
            </a:r>
          </a:p>
          <a:p>
            <a:br>
              <a:rPr lang="en-CA" b="1" dirty="0">
                <a:solidFill>
                  <a:schemeClr val="bg1"/>
                </a:solidFill>
                <a:latin typeface="Garamond"/>
              </a:rPr>
            </a:br>
            <a:r>
              <a:rPr lang="en-US" sz="5400" b="1" dirty="0">
                <a:solidFill>
                  <a:schemeClr val="bg1"/>
                </a:solidFill>
                <a:latin typeface="Garamond"/>
              </a:rPr>
              <a:t>Comment l'environnement de l'enfant influe-t-il sur sa sécurité et son bien-être ?</a:t>
            </a:r>
          </a:p>
        </p:txBody>
      </p:sp>
    </p:spTree>
    <p:extLst>
      <p:ext uri="{BB962C8B-B14F-4D97-AF65-F5344CB8AC3E}">
        <p14:creationId xmlns:p14="http://schemas.microsoft.com/office/powerpoint/2010/main" val="5914441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a:extLst>
              <a:ext uri="{FF2B5EF4-FFF2-40B4-BE49-F238E27FC236}">
                <a16:creationId xmlns:a16="http://schemas.microsoft.com/office/drawing/2014/main" id="{1E285FCE-6954-4721-AA77-342BE017FAB6}"/>
              </a:ext>
            </a:extLst>
          </p:cNvPr>
          <p:cNvSpPr txBox="1"/>
          <p:nvPr/>
        </p:nvSpPr>
        <p:spPr>
          <a:xfrm>
            <a:off x="1765505" y="4999299"/>
            <a:ext cx="4677292" cy="628708"/>
          </a:xfrm>
          <a:prstGeom prst="rect">
            <a:avLst/>
          </a:prstGeom>
          <a:solidFill>
            <a:schemeClr val="bg1"/>
          </a:solidFill>
          <a:ln>
            <a:solidFill>
              <a:schemeClr val="accent2">
                <a:lumMod val="75000"/>
              </a:schemeClr>
            </a:solidFill>
          </a:ln>
        </p:spPr>
        <p:txBody>
          <a:bodyPr wrap="square" anchor="ctr" anchorCtr="0">
            <a:noAutofit/>
          </a:bodyPr>
          <a:lstStyle/>
          <a:p>
            <a:pPr lvl="0" algn="ctr">
              <a:lnSpc>
                <a:spcPct val="107000"/>
              </a:lnSpc>
              <a:spcAft>
                <a:spcPts val="800"/>
              </a:spcAft>
            </a:pPr>
            <a:r>
              <a:rPr lang="en-US" sz="1600" b="1" dirty="0">
                <a:effectLst/>
                <a:latin typeface="Helvetica Neue"/>
                <a:ea typeface="Calibri" panose="020F0502020204030204" pitchFamily="34" charset="0"/>
                <a:cs typeface="Calibri" panose="020F0502020204030204" pitchFamily="34" charset="0"/>
              </a:rPr>
              <a:t>Enfant</a:t>
            </a:r>
          </a:p>
        </p:txBody>
      </p:sp>
      <p:sp>
        <p:nvSpPr>
          <p:cNvPr id="2" name="Title 1">
            <a:extLst>
              <a:ext uri="{FF2B5EF4-FFF2-40B4-BE49-F238E27FC236}">
                <a16:creationId xmlns:a16="http://schemas.microsoft.com/office/drawing/2014/main" id="{264F34D2-FA98-44F5-8D5A-F2E3ED689ADC}"/>
              </a:ext>
            </a:extLst>
          </p:cNvPr>
          <p:cNvSpPr>
            <a:spLocks noGrp="1"/>
          </p:cNvSpPr>
          <p:nvPr>
            <p:ph type="title"/>
          </p:nvPr>
        </p:nvSpPr>
        <p:spPr/>
        <p:txBody>
          <a:bodyPr/>
          <a:lstStyle/>
          <a:p>
            <a:r>
              <a:rPr lang="en-CA" dirty="0"/>
              <a:t>Appliquer une approche socio-écologique</a:t>
            </a:r>
          </a:p>
        </p:txBody>
      </p:sp>
      <p:grpSp>
        <p:nvGrpSpPr>
          <p:cNvPr id="44" name="Group 43">
            <a:extLst>
              <a:ext uri="{FF2B5EF4-FFF2-40B4-BE49-F238E27FC236}">
                <a16:creationId xmlns:a16="http://schemas.microsoft.com/office/drawing/2014/main" id="{232D2D53-EE73-4614-BA2B-17FF4BFE3D36}"/>
              </a:ext>
            </a:extLst>
          </p:cNvPr>
          <p:cNvGrpSpPr/>
          <p:nvPr/>
        </p:nvGrpSpPr>
        <p:grpSpPr>
          <a:xfrm>
            <a:off x="3586172" y="1346805"/>
            <a:ext cx="7801386" cy="7801386"/>
            <a:chOff x="3943574" y="1346805"/>
            <a:chExt cx="7801386" cy="7801386"/>
          </a:xfrm>
        </p:grpSpPr>
        <p:sp>
          <p:nvSpPr>
            <p:cNvPr id="33" name="Oval 32">
              <a:extLst>
                <a:ext uri="{FF2B5EF4-FFF2-40B4-BE49-F238E27FC236}">
                  <a16:creationId xmlns:a16="http://schemas.microsoft.com/office/drawing/2014/main" id="{84B4DA82-9DF5-4819-9CDB-04A5EA7B9523}"/>
                </a:ext>
              </a:extLst>
            </p:cNvPr>
            <p:cNvSpPr/>
            <p:nvPr/>
          </p:nvSpPr>
          <p:spPr>
            <a:xfrm>
              <a:off x="3943574" y="1346805"/>
              <a:ext cx="7801386" cy="7801386"/>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2" name="Oval 31">
              <a:extLst>
                <a:ext uri="{FF2B5EF4-FFF2-40B4-BE49-F238E27FC236}">
                  <a16:creationId xmlns:a16="http://schemas.microsoft.com/office/drawing/2014/main" id="{B2DA546D-2EDD-4DB7-92CD-D517EC409ABB}"/>
                </a:ext>
              </a:extLst>
            </p:cNvPr>
            <p:cNvSpPr/>
            <p:nvPr/>
          </p:nvSpPr>
          <p:spPr>
            <a:xfrm>
              <a:off x="4541599" y="1956118"/>
              <a:ext cx="6574444" cy="6574444"/>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0" name="Oval 29">
              <a:extLst>
                <a:ext uri="{FF2B5EF4-FFF2-40B4-BE49-F238E27FC236}">
                  <a16:creationId xmlns:a16="http://schemas.microsoft.com/office/drawing/2014/main" id="{20DD92F8-D6CB-42B4-9863-E94B4577E6AE}"/>
                </a:ext>
              </a:extLst>
            </p:cNvPr>
            <p:cNvSpPr/>
            <p:nvPr/>
          </p:nvSpPr>
          <p:spPr>
            <a:xfrm>
              <a:off x="5121643" y="2523285"/>
              <a:ext cx="5385038" cy="5385038"/>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9" name="Oval 28">
              <a:extLst>
                <a:ext uri="{FF2B5EF4-FFF2-40B4-BE49-F238E27FC236}">
                  <a16:creationId xmlns:a16="http://schemas.microsoft.com/office/drawing/2014/main" id="{47AB4EB1-ED40-4F21-A945-EC514FD2A7EA}"/>
                </a:ext>
              </a:extLst>
            </p:cNvPr>
            <p:cNvSpPr/>
            <p:nvPr/>
          </p:nvSpPr>
          <p:spPr>
            <a:xfrm>
              <a:off x="5741231" y="3105543"/>
              <a:ext cx="4145862" cy="4145862"/>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8" name="Oval 27">
              <a:extLst>
                <a:ext uri="{FF2B5EF4-FFF2-40B4-BE49-F238E27FC236}">
                  <a16:creationId xmlns:a16="http://schemas.microsoft.com/office/drawing/2014/main" id="{F9EB5331-BF39-4E4A-A8FE-4EAD8556F3A7}"/>
                </a:ext>
              </a:extLst>
            </p:cNvPr>
            <p:cNvSpPr/>
            <p:nvPr/>
          </p:nvSpPr>
          <p:spPr>
            <a:xfrm>
              <a:off x="6442797" y="3734452"/>
              <a:ext cx="2802940" cy="28029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nvGrpSpPr>
            <p:cNvPr id="23" name="Group 22">
              <a:extLst>
                <a:ext uri="{FF2B5EF4-FFF2-40B4-BE49-F238E27FC236}">
                  <a16:creationId xmlns:a16="http://schemas.microsoft.com/office/drawing/2014/main" id="{9AF05B56-E5B1-432B-B223-AD567EA8367C}"/>
                </a:ext>
              </a:extLst>
            </p:cNvPr>
            <p:cNvGrpSpPr/>
            <p:nvPr/>
          </p:nvGrpSpPr>
          <p:grpSpPr>
            <a:xfrm>
              <a:off x="7480949" y="4391502"/>
              <a:ext cx="671707" cy="1493118"/>
              <a:chOff x="3524508" y="2679091"/>
              <a:chExt cx="327409" cy="727787"/>
            </a:xfrm>
            <a:solidFill>
              <a:schemeClr val="accent2"/>
            </a:solidFill>
          </p:grpSpPr>
          <p:sp>
            <p:nvSpPr>
              <p:cNvPr id="24" name="Round Same Side Corner Rectangle 46">
                <a:extLst>
                  <a:ext uri="{FF2B5EF4-FFF2-40B4-BE49-F238E27FC236}">
                    <a16:creationId xmlns:a16="http://schemas.microsoft.com/office/drawing/2014/main" id="{48507F16-304A-4A9C-B6AA-E1B4EBF09BDC}"/>
                  </a:ext>
                </a:extLst>
              </p:cNvPr>
              <p:cNvSpPr/>
              <p:nvPr/>
            </p:nvSpPr>
            <p:spPr>
              <a:xfrm>
                <a:off x="3526909" y="3062732"/>
                <a:ext cx="323729" cy="344146"/>
              </a:xfrm>
              <a:prstGeom prst="round2SameRect">
                <a:avLst>
                  <a:gd name="adj1" fmla="val 50000"/>
                  <a:gd name="adj2" fmla="val 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5" name="Oval 24">
                <a:extLst>
                  <a:ext uri="{FF2B5EF4-FFF2-40B4-BE49-F238E27FC236}">
                    <a16:creationId xmlns:a16="http://schemas.microsoft.com/office/drawing/2014/main" id="{02B38E4B-1479-4912-97B6-270447ED1482}"/>
                  </a:ext>
                </a:extLst>
              </p:cNvPr>
              <p:cNvSpPr/>
              <p:nvPr/>
            </p:nvSpPr>
            <p:spPr>
              <a:xfrm>
                <a:off x="3524508" y="2679091"/>
                <a:ext cx="327409" cy="327409"/>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
        <p:nvSpPr>
          <p:cNvPr id="38" name="TextBox 37">
            <a:extLst>
              <a:ext uri="{FF2B5EF4-FFF2-40B4-BE49-F238E27FC236}">
                <a16:creationId xmlns:a16="http://schemas.microsoft.com/office/drawing/2014/main" id="{45079EC1-D715-44BA-8AC7-D32E4D4257D0}"/>
              </a:ext>
            </a:extLst>
          </p:cNvPr>
          <p:cNvSpPr txBox="1"/>
          <p:nvPr/>
        </p:nvSpPr>
        <p:spPr>
          <a:xfrm>
            <a:off x="577899" y="1643075"/>
            <a:ext cx="5507496" cy="586868"/>
          </a:xfrm>
          <a:prstGeom prst="rect">
            <a:avLst/>
          </a:prstGeom>
          <a:solidFill>
            <a:schemeClr val="accent2">
              <a:lumMod val="75000"/>
            </a:schemeClr>
          </a:solidFill>
        </p:spPr>
        <p:txBody>
          <a:bodyPr wrap="square" anchor="ctr" anchorCtr="0">
            <a:noAutofit/>
          </a:bodyPr>
          <a:lstStyle/>
          <a:p>
            <a:pPr lvl="0">
              <a:lnSpc>
                <a:spcPct val="107000"/>
              </a:lnSpc>
              <a:spcAft>
                <a:spcPts val="800"/>
              </a:spcAft>
            </a:pPr>
            <a:r>
              <a:rPr lang="en-US" sz="1600" b="1" dirty="0">
                <a:solidFill>
                  <a:schemeClr val="bg1"/>
                </a:solidFill>
                <a:effectLst/>
                <a:latin typeface="Helvetica Neue"/>
                <a:ea typeface="Calibri" panose="020F0502020204030204" pitchFamily="34" charset="0"/>
                <a:cs typeface="Calibri" panose="020F0502020204030204" pitchFamily="34" charset="0"/>
              </a:rPr>
              <a:t>	Normes socioculturelles</a:t>
            </a:r>
          </a:p>
        </p:txBody>
      </p:sp>
      <p:sp>
        <p:nvSpPr>
          <p:cNvPr id="39" name="TextBox 38">
            <a:extLst>
              <a:ext uri="{FF2B5EF4-FFF2-40B4-BE49-F238E27FC236}">
                <a16:creationId xmlns:a16="http://schemas.microsoft.com/office/drawing/2014/main" id="{D28891D9-FF51-48F9-AAEC-BF128056251F}"/>
              </a:ext>
            </a:extLst>
          </p:cNvPr>
          <p:cNvSpPr txBox="1"/>
          <p:nvPr/>
        </p:nvSpPr>
        <p:spPr>
          <a:xfrm>
            <a:off x="811620" y="2485203"/>
            <a:ext cx="4935657" cy="586868"/>
          </a:xfrm>
          <a:prstGeom prst="rect">
            <a:avLst/>
          </a:prstGeom>
          <a:solidFill>
            <a:schemeClr val="accent2">
              <a:lumMod val="60000"/>
              <a:lumOff val="40000"/>
            </a:schemeClr>
          </a:solidFill>
        </p:spPr>
        <p:txBody>
          <a:bodyPr wrap="square" anchor="ctr" anchorCtr="0">
            <a:noAutofit/>
          </a:bodyPr>
          <a:lstStyle/>
          <a:p>
            <a:pPr lvl="0">
              <a:lnSpc>
                <a:spcPct val="107000"/>
              </a:lnSpc>
              <a:spcAft>
                <a:spcPts val="800"/>
              </a:spcAft>
            </a:pPr>
            <a:r>
              <a:rPr lang="en-US" sz="1600" b="1" dirty="0">
                <a:solidFill>
                  <a:schemeClr val="bg1"/>
                </a:solidFill>
                <a:effectLst/>
                <a:latin typeface="Helvetica Neue"/>
                <a:ea typeface="Calibri" panose="020F0502020204030204" pitchFamily="34" charset="0"/>
                <a:cs typeface="Calibri" panose="020F0502020204030204" pitchFamily="34" charset="0"/>
              </a:rPr>
              <a:t>	Société</a:t>
            </a:r>
          </a:p>
        </p:txBody>
      </p:sp>
      <p:sp>
        <p:nvSpPr>
          <p:cNvPr id="40" name="TextBox 39">
            <a:extLst>
              <a:ext uri="{FF2B5EF4-FFF2-40B4-BE49-F238E27FC236}">
                <a16:creationId xmlns:a16="http://schemas.microsoft.com/office/drawing/2014/main" id="{D401039E-282F-4A23-8B58-1D50217261C8}"/>
              </a:ext>
            </a:extLst>
          </p:cNvPr>
          <p:cNvSpPr txBox="1"/>
          <p:nvPr/>
        </p:nvSpPr>
        <p:spPr>
          <a:xfrm>
            <a:off x="1135623" y="3331480"/>
            <a:ext cx="4611654" cy="586868"/>
          </a:xfrm>
          <a:prstGeom prst="rect">
            <a:avLst/>
          </a:prstGeom>
          <a:solidFill>
            <a:schemeClr val="accent2">
              <a:lumMod val="40000"/>
              <a:lumOff val="60000"/>
            </a:schemeClr>
          </a:solidFill>
        </p:spPr>
        <p:txBody>
          <a:bodyPr wrap="square" anchor="ctr" anchorCtr="0">
            <a:noAutofit/>
          </a:bodyPr>
          <a:lstStyle/>
          <a:p>
            <a:pPr lvl="0">
              <a:lnSpc>
                <a:spcPct val="107000"/>
              </a:lnSpc>
              <a:spcAft>
                <a:spcPts val="800"/>
              </a:spcAft>
            </a:pPr>
            <a:r>
              <a:rPr lang="en-US" sz="1600" b="1" dirty="0">
                <a:effectLst/>
                <a:latin typeface="Helvetica Neue"/>
                <a:ea typeface="Calibri" panose="020F0502020204030204" pitchFamily="34" charset="0"/>
                <a:cs typeface="Calibri" panose="020F0502020204030204" pitchFamily="34" charset="0"/>
              </a:rPr>
              <a:t>	Communauté</a:t>
            </a:r>
          </a:p>
        </p:txBody>
      </p:sp>
      <p:sp>
        <p:nvSpPr>
          <p:cNvPr id="41" name="TextBox 40">
            <a:extLst>
              <a:ext uri="{FF2B5EF4-FFF2-40B4-BE49-F238E27FC236}">
                <a16:creationId xmlns:a16="http://schemas.microsoft.com/office/drawing/2014/main" id="{CC1FBDBE-AFE4-4521-BDE8-BDF7AE574576}"/>
              </a:ext>
            </a:extLst>
          </p:cNvPr>
          <p:cNvSpPr txBox="1"/>
          <p:nvPr/>
        </p:nvSpPr>
        <p:spPr>
          <a:xfrm>
            <a:off x="1462108" y="4177757"/>
            <a:ext cx="4356191" cy="586868"/>
          </a:xfrm>
          <a:prstGeom prst="rect">
            <a:avLst/>
          </a:prstGeom>
          <a:solidFill>
            <a:schemeClr val="accent2">
              <a:lumMod val="20000"/>
              <a:lumOff val="80000"/>
            </a:schemeClr>
          </a:solidFill>
        </p:spPr>
        <p:txBody>
          <a:bodyPr wrap="square" anchor="ctr" anchorCtr="0">
            <a:noAutofit/>
          </a:bodyPr>
          <a:lstStyle/>
          <a:p>
            <a:pPr lvl="0">
              <a:lnSpc>
                <a:spcPct val="107000"/>
              </a:lnSpc>
              <a:spcAft>
                <a:spcPts val="800"/>
              </a:spcAft>
            </a:pPr>
            <a:r>
              <a:rPr lang="en-US" sz="1600" b="1" dirty="0">
                <a:effectLst/>
                <a:latin typeface="Helvetica Neue"/>
                <a:ea typeface="Calibri" panose="020F0502020204030204" pitchFamily="34" charset="0"/>
                <a:cs typeface="Calibri" panose="020F0502020204030204" pitchFamily="34" charset="0"/>
              </a:rPr>
              <a:t>	Famille</a:t>
            </a:r>
          </a:p>
        </p:txBody>
      </p:sp>
      <p:sp>
        <p:nvSpPr>
          <p:cNvPr id="42" name="TextBox 41">
            <a:extLst>
              <a:ext uri="{FF2B5EF4-FFF2-40B4-BE49-F238E27FC236}">
                <a16:creationId xmlns:a16="http://schemas.microsoft.com/office/drawing/2014/main" id="{A5DC8F1B-0865-4DBB-A446-F25C6CA0AEAA}"/>
              </a:ext>
            </a:extLst>
          </p:cNvPr>
          <p:cNvSpPr txBox="1"/>
          <p:nvPr/>
        </p:nvSpPr>
        <p:spPr>
          <a:xfrm>
            <a:off x="1867737" y="5024034"/>
            <a:ext cx="4554244" cy="586868"/>
          </a:xfrm>
          <a:prstGeom prst="rect">
            <a:avLst/>
          </a:prstGeom>
          <a:solidFill>
            <a:schemeClr val="bg1"/>
          </a:solidFill>
        </p:spPr>
        <p:txBody>
          <a:bodyPr wrap="square" anchor="ctr" anchorCtr="0">
            <a:noAutofit/>
          </a:bodyPr>
          <a:lstStyle/>
          <a:p>
            <a:pPr lvl="0">
              <a:lnSpc>
                <a:spcPct val="107000"/>
              </a:lnSpc>
              <a:spcAft>
                <a:spcPts val="800"/>
              </a:spcAft>
            </a:pPr>
            <a:r>
              <a:rPr lang="en-US" sz="1600" b="1" dirty="0">
                <a:effectLst/>
                <a:latin typeface="Helvetica Neue"/>
                <a:ea typeface="Calibri" panose="020F0502020204030204" pitchFamily="34" charset="0"/>
                <a:cs typeface="Calibri" panose="020F0502020204030204" pitchFamily="34" charset="0"/>
              </a:rPr>
              <a:t>	Enfant</a:t>
            </a:r>
          </a:p>
        </p:txBody>
      </p:sp>
      <p:grpSp>
        <p:nvGrpSpPr>
          <p:cNvPr id="3" name="Group 2">
            <a:extLst>
              <a:ext uri="{FF2B5EF4-FFF2-40B4-BE49-F238E27FC236}">
                <a16:creationId xmlns:a16="http://schemas.microsoft.com/office/drawing/2014/main" id="{AF3B84E3-91F1-E221-8B5B-A5E60C542AD1}"/>
              </a:ext>
            </a:extLst>
          </p:cNvPr>
          <p:cNvGrpSpPr/>
          <p:nvPr/>
        </p:nvGrpSpPr>
        <p:grpSpPr>
          <a:xfrm>
            <a:off x="10228983" y="337468"/>
            <a:ext cx="1587872" cy="1368854"/>
            <a:chOff x="10228983" y="337468"/>
            <a:chExt cx="1587872" cy="1368854"/>
          </a:xfrm>
        </p:grpSpPr>
        <p:sp>
          <p:nvSpPr>
            <p:cNvPr id="4" name="Hexagon 3">
              <a:extLst>
                <a:ext uri="{FF2B5EF4-FFF2-40B4-BE49-F238E27FC236}">
                  <a16:creationId xmlns:a16="http://schemas.microsoft.com/office/drawing/2014/main" id="{9CDAD7A6-6BDA-9D6F-6313-BEF20F8D79B3}"/>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5" name="Group 4">
              <a:extLst>
                <a:ext uri="{FF2B5EF4-FFF2-40B4-BE49-F238E27FC236}">
                  <a16:creationId xmlns:a16="http://schemas.microsoft.com/office/drawing/2014/main" id="{61DDE931-617D-A3F3-25DA-85FA21BCFD56}"/>
                </a:ext>
              </a:extLst>
            </p:cNvPr>
            <p:cNvGrpSpPr/>
            <p:nvPr/>
          </p:nvGrpSpPr>
          <p:grpSpPr>
            <a:xfrm>
              <a:off x="10621771" y="762700"/>
              <a:ext cx="562136" cy="634675"/>
              <a:chOff x="760175" y="830142"/>
              <a:chExt cx="867619" cy="979579"/>
            </a:xfrm>
          </p:grpSpPr>
          <p:sp>
            <p:nvSpPr>
              <p:cNvPr id="9" name="Rectangle 8">
                <a:extLst>
                  <a:ext uri="{FF2B5EF4-FFF2-40B4-BE49-F238E27FC236}">
                    <a16:creationId xmlns:a16="http://schemas.microsoft.com/office/drawing/2014/main" id="{C916BB04-9AB4-750A-00E8-5F3A94EAE8BF}"/>
                  </a:ext>
                </a:extLst>
              </p:cNvPr>
              <p:cNvSpPr/>
              <p:nvPr/>
            </p:nvSpPr>
            <p:spPr>
              <a:xfrm>
                <a:off x="864636" y="830142"/>
                <a:ext cx="763158" cy="9795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8</a:t>
                </a:r>
              </a:p>
            </p:txBody>
          </p:sp>
          <p:sp>
            <p:nvSpPr>
              <p:cNvPr id="10" name="Rectangle 9">
                <a:extLst>
                  <a:ext uri="{FF2B5EF4-FFF2-40B4-BE49-F238E27FC236}">
                    <a16:creationId xmlns:a16="http://schemas.microsoft.com/office/drawing/2014/main" id="{A3B14601-1070-BAC8-8FC2-AFADB722C512}"/>
                  </a:ext>
                </a:extLst>
              </p:cNvPr>
              <p:cNvSpPr/>
              <p:nvPr/>
            </p:nvSpPr>
            <p:spPr>
              <a:xfrm>
                <a:off x="760175" y="830144"/>
                <a:ext cx="149292" cy="9795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6" name="Group 5">
              <a:extLst>
                <a:ext uri="{FF2B5EF4-FFF2-40B4-BE49-F238E27FC236}">
                  <a16:creationId xmlns:a16="http://schemas.microsoft.com/office/drawing/2014/main" id="{1C633E1C-4892-2860-2E1E-B38782ADBFBB}"/>
                </a:ext>
              </a:extLst>
            </p:cNvPr>
            <p:cNvGrpSpPr/>
            <p:nvPr/>
          </p:nvGrpSpPr>
          <p:grpSpPr>
            <a:xfrm>
              <a:off x="11325415" y="762701"/>
              <a:ext cx="182192" cy="634674"/>
              <a:chOff x="2121762" y="2323619"/>
              <a:chExt cx="200378" cy="825210"/>
            </a:xfrm>
          </p:grpSpPr>
          <p:sp>
            <p:nvSpPr>
              <p:cNvPr id="7" name="Isosceles Triangle 6">
                <a:extLst>
                  <a:ext uri="{FF2B5EF4-FFF2-40B4-BE49-F238E27FC236}">
                    <a16:creationId xmlns:a16="http://schemas.microsoft.com/office/drawing/2014/main" id="{80CC26C6-8FB0-800A-8C78-7B44F4EB9B96}"/>
                  </a:ext>
                </a:extLst>
              </p:cNvPr>
              <p:cNvSpPr/>
              <p:nvPr/>
            </p:nvSpPr>
            <p:spPr>
              <a:xfrm>
                <a:off x="2121763" y="2323619"/>
                <a:ext cx="200377" cy="172739"/>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Rectangle 7">
                <a:extLst>
                  <a:ext uri="{FF2B5EF4-FFF2-40B4-BE49-F238E27FC236}">
                    <a16:creationId xmlns:a16="http://schemas.microsoft.com/office/drawing/2014/main" id="{50C152D8-D4BB-F69A-B6F2-8FB0D121D5D2}"/>
                  </a:ext>
                </a:extLst>
              </p:cNvPr>
              <p:cNvSpPr/>
              <p:nvPr/>
            </p:nvSpPr>
            <p:spPr>
              <a:xfrm>
                <a:off x="2121762" y="2496169"/>
                <a:ext cx="200377" cy="652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Tree>
    <p:extLst>
      <p:ext uri="{BB962C8B-B14F-4D97-AF65-F5344CB8AC3E}">
        <p14:creationId xmlns:p14="http://schemas.microsoft.com/office/powerpoint/2010/main" val="8217357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72">
            <a:extLst>
              <a:ext uri="{FF2B5EF4-FFF2-40B4-BE49-F238E27FC236}">
                <a16:creationId xmlns:a16="http://schemas.microsoft.com/office/drawing/2014/main" id="{45E20069-62FA-B9BF-E1AB-3F2A3F04275B}"/>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a:t>
            </a:r>
            <a:r>
              <a:rPr lang="en-CA" sz="5400" b="1" dirty="0" err="1">
                <a:solidFill>
                  <a:schemeClr val="bg1">
                    <a:lumMod val="75000"/>
                  </a:schemeClr>
                </a:solidFill>
                <a:latin typeface="Garamond"/>
              </a:rPr>
              <a:t>supplémentaire</a:t>
            </a:r>
            <a:r>
              <a:rPr lang="en-CA" sz="5400" b="1" dirty="0">
                <a:solidFill>
                  <a:schemeClr val="bg1">
                    <a:lumMod val="75000"/>
                  </a:schemeClr>
                </a:solidFill>
                <a:latin typeface="Garamond"/>
              </a:rPr>
              <a:t> pour les notes de </a:t>
            </a:r>
            <a:r>
              <a:rPr lang="en-CA" sz="5400" b="1" dirty="0" err="1">
                <a:solidFill>
                  <a:schemeClr val="bg1">
                    <a:lumMod val="75000"/>
                  </a:schemeClr>
                </a:solidFill>
                <a:latin typeface="Garamond"/>
              </a:rPr>
              <a:t>l'animateur</a:t>
            </a:r>
            <a:endParaRPr lang="en-CA" sz="5400" b="1" dirty="0">
              <a:solidFill>
                <a:schemeClr val="bg1">
                  <a:lumMod val="75000"/>
                </a:schemeClr>
              </a:solidFill>
            </a:endParaRPr>
          </a:p>
        </p:txBody>
      </p:sp>
    </p:spTree>
    <p:extLst>
      <p:ext uri="{BB962C8B-B14F-4D97-AF65-F5344CB8AC3E}">
        <p14:creationId xmlns:p14="http://schemas.microsoft.com/office/powerpoint/2010/main" val="21226559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id="{F359DF82-6D61-8A9B-2016-B4CE7F33C308}"/>
              </a:ext>
            </a:extLst>
          </p:cNvPr>
          <p:cNvGrpSpPr/>
          <p:nvPr/>
        </p:nvGrpSpPr>
        <p:grpSpPr>
          <a:xfrm>
            <a:off x="8441457" y="3730650"/>
            <a:ext cx="2605132" cy="2177067"/>
            <a:chOff x="6753502" y="4766094"/>
            <a:chExt cx="1164705" cy="1044047"/>
          </a:xfrm>
          <a:solidFill>
            <a:schemeClr val="accent2">
              <a:lumMod val="20000"/>
              <a:lumOff val="80000"/>
            </a:schemeClr>
          </a:solidFill>
        </p:grpSpPr>
        <p:grpSp>
          <p:nvGrpSpPr>
            <p:cNvPr id="28" name="Group 27">
              <a:extLst>
                <a:ext uri="{FF2B5EF4-FFF2-40B4-BE49-F238E27FC236}">
                  <a16:creationId xmlns:a16="http://schemas.microsoft.com/office/drawing/2014/main" id="{4D07FB8C-FC00-FC4E-CF4C-71CAF94B1BDB}"/>
                </a:ext>
              </a:extLst>
            </p:cNvPr>
            <p:cNvGrpSpPr/>
            <p:nvPr/>
          </p:nvGrpSpPr>
          <p:grpSpPr>
            <a:xfrm>
              <a:off x="6753502" y="5024349"/>
              <a:ext cx="500332" cy="459236"/>
              <a:chOff x="6376458" y="4851543"/>
              <a:chExt cx="774687" cy="711057"/>
            </a:xfrm>
            <a:grpFill/>
          </p:grpSpPr>
          <p:sp>
            <p:nvSpPr>
              <p:cNvPr id="35" name="Trapezoid 34">
                <a:extLst>
                  <a:ext uri="{FF2B5EF4-FFF2-40B4-BE49-F238E27FC236}">
                    <a16:creationId xmlns:a16="http://schemas.microsoft.com/office/drawing/2014/main" id="{7251EF90-B2AF-FD35-775E-09C766B8E8C3}"/>
                  </a:ext>
                </a:extLst>
              </p:cNvPr>
              <p:cNvSpPr/>
              <p:nvPr/>
            </p:nvSpPr>
            <p:spPr>
              <a:xfrm>
                <a:off x="6376458" y="4851543"/>
                <a:ext cx="774687" cy="311188"/>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6" name="Rectangle 35">
                <a:extLst>
                  <a:ext uri="{FF2B5EF4-FFF2-40B4-BE49-F238E27FC236}">
                    <a16:creationId xmlns:a16="http://schemas.microsoft.com/office/drawing/2014/main" id="{1E58B8E9-2CB5-2F2A-79C0-79C311451AE3}"/>
                  </a:ext>
                </a:extLst>
              </p:cNvPr>
              <p:cNvSpPr/>
              <p:nvPr/>
            </p:nvSpPr>
            <p:spPr>
              <a:xfrm>
                <a:off x="6443558" y="5162731"/>
                <a:ext cx="640487" cy="3998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29" name="Group 28">
              <a:extLst>
                <a:ext uri="{FF2B5EF4-FFF2-40B4-BE49-F238E27FC236}">
                  <a16:creationId xmlns:a16="http://schemas.microsoft.com/office/drawing/2014/main" id="{C784F9DF-9063-9BB9-9C4A-28DFFC8760C4}"/>
                </a:ext>
              </a:extLst>
            </p:cNvPr>
            <p:cNvGrpSpPr/>
            <p:nvPr/>
          </p:nvGrpSpPr>
          <p:grpSpPr>
            <a:xfrm>
              <a:off x="7300192" y="4766094"/>
              <a:ext cx="500332" cy="459236"/>
              <a:chOff x="6376458" y="4851543"/>
              <a:chExt cx="774687" cy="711057"/>
            </a:xfrm>
            <a:grpFill/>
          </p:grpSpPr>
          <p:sp>
            <p:nvSpPr>
              <p:cNvPr id="33" name="Trapezoid 32">
                <a:extLst>
                  <a:ext uri="{FF2B5EF4-FFF2-40B4-BE49-F238E27FC236}">
                    <a16:creationId xmlns:a16="http://schemas.microsoft.com/office/drawing/2014/main" id="{598B6CA1-71FD-5F0B-AF16-4046D7AE3D5D}"/>
                  </a:ext>
                </a:extLst>
              </p:cNvPr>
              <p:cNvSpPr/>
              <p:nvPr/>
            </p:nvSpPr>
            <p:spPr>
              <a:xfrm>
                <a:off x="6376458" y="4851543"/>
                <a:ext cx="774687" cy="311188"/>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4" name="Rectangle 33">
                <a:extLst>
                  <a:ext uri="{FF2B5EF4-FFF2-40B4-BE49-F238E27FC236}">
                    <a16:creationId xmlns:a16="http://schemas.microsoft.com/office/drawing/2014/main" id="{08126841-7274-6457-DB75-8D9693255C9A}"/>
                  </a:ext>
                </a:extLst>
              </p:cNvPr>
              <p:cNvSpPr/>
              <p:nvPr/>
            </p:nvSpPr>
            <p:spPr>
              <a:xfrm>
                <a:off x="6443558" y="5162731"/>
                <a:ext cx="640487" cy="3998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30" name="Group 29">
              <a:extLst>
                <a:ext uri="{FF2B5EF4-FFF2-40B4-BE49-F238E27FC236}">
                  <a16:creationId xmlns:a16="http://schemas.microsoft.com/office/drawing/2014/main" id="{39C9F978-6F67-1563-A5E4-9C88E4A5A9A6}"/>
                </a:ext>
              </a:extLst>
            </p:cNvPr>
            <p:cNvGrpSpPr/>
            <p:nvPr/>
          </p:nvGrpSpPr>
          <p:grpSpPr>
            <a:xfrm>
              <a:off x="7417875" y="5350905"/>
              <a:ext cx="500332" cy="459236"/>
              <a:chOff x="6376458" y="4851543"/>
              <a:chExt cx="774687" cy="711057"/>
            </a:xfrm>
            <a:grpFill/>
          </p:grpSpPr>
          <p:sp>
            <p:nvSpPr>
              <p:cNvPr id="31" name="Trapezoid 30">
                <a:extLst>
                  <a:ext uri="{FF2B5EF4-FFF2-40B4-BE49-F238E27FC236}">
                    <a16:creationId xmlns:a16="http://schemas.microsoft.com/office/drawing/2014/main" id="{AA034342-630D-7F24-F449-4A811E8EF538}"/>
                  </a:ext>
                </a:extLst>
              </p:cNvPr>
              <p:cNvSpPr/>
              <p:nvPr/>
            </p:nvSpPr>
            <p:spPr>
              <a:xfrm>
                <a:off x="6376458" y="4851543"/>
                <a:ext cx="774687" cy="311188"/>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2" name="Rectangle 31">
                <a:extLst>
                  <a:ext uri="{FF2B5EF4-FFF2-40B4-BE49-F238E27FC236}">
                    <a16:creationId xmlns:a16="http://schemas.microsoft.com/office/drawing/2014/main" id="{6DE95A17-E6BD-7A59-A73C-9820492AD0ED}"/>
                  </a:ext>
                </a:extLst>
              </p:cNvPr>
              <p:cNvSpPr/>
              <p:nvPr/>
            </p:nvSpPr>
            <p:spPr>
              <a:xfrm>
                <a:off x="6443558" y="5162731"/>
                <a:ext cx="640487" cy="3998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sp>
        <p:nvSpPr>
          <p:cNvPr id="2" name="Title 1">
            <a:extLst>
              <a:ext uri="{FF2B5EF4-FFF2-40B4-BE49-F238E27FC236}">
                <a16:creationId xmlns:a16="http://schemas.microsoft.com/office/drawing/2014/main" id="{264F34D2-FA98-44F5-8D5A-F2E3ED689ADC}"/>
              </a:ext>
            </a:extLst>
          </p:cNvPr>
          <p:cNvSpPr>
            <a:spLocks noGrp="1"/>
          </p:cNvSpPr>
          <p:nvPr>
            <p:ph type="title"/>
          </p:nvPr>
        </p:nvSpPr>
        <p:spPr/>
        <p:txBody>
          <a:bodyPr>
            <a:normAutofit/>
          </a:bodyPr>
          <a:lstStyle/>
          <a:p>
            <a:r>
              <a:rPr lang="en-US" dirty="0"/>
              <a:t>Normes socioculturelles</a:t>
            </a:r>
            <a:endParaRPr lang="en-CA" dirty="0"/>
          </a:p>
        </p:txBody>
      </p:sp>
      <p:sp>
        <p:nvSpPr>
          <p:cNvPr id="12" name="TextBox 11">
            <a:extLst>
              <a:ext uri="{FF2B5EF4-FFF2-40B4-BE49-F238E27FC236}">
                <a16:creationId xmlns:a16="http://schemas.microsoft.com/office/drawing/2014/main" id="{126FA3BE-8023-42EA-98FB-6DD9CA4C9C47}"/>
              </a:ext>
            </a:extLst>
          </p:cNvPr>
          <p:cNvSpPr txBox="1"/>
          <p:nvPr/>
        </p:nvSpPr>
        <p:spPr>
          <a:xfrm>
            <a:off x="1910080" y="4091039"/>
            <a:ext cx="8227431" cy="307777"/>
          </a:xfrm>
          <a:prstGeom prst="rect">
            <a:avLst/>
          </a:prstGeom>
          <a:noFill/>
        </p:spPr>
        <p:txBody>
          <a:bodyPr wrap="square">
            <a:spAutoFit/>
          </a:bodyPr>
          <a:lstStyle/>
          <a:p>
            <a:r>
              <a:rPr lang="en-US" sz="1400" i="1" dirty="0">
                <a:solidFill>
                  <a:schemeClr val="bg1"/>
                </a:solidFill>
                <a:latin typeface="Helvetica Neue"/>
                <a:ea typeface="Calibri" panose="020F0502020204030204" pitchFamily="34" charset="0"/>
                <a:cs typeface="Calibri" panose="020F0502020204030204" pitchFamily="34" charset="0"/>
              </a:rPr>
              <a:t>Source : Normes minimales pour la protection des enfants dans l'action humanitaire</a:t>
            </a:r>
          </a:p>
        </p:txBody>
      </p:sp>
      <p:sp>
        <p:nvSpPr>
          <p:cNvPr id="6" name="TextBox 5">
            <a:extLst>
              <a:ext uri="{FF2B5EF4-FFF2-40B4-BE49-F238E27FC236}">
                <a16:creationId xmlns:a16="http://schemas.microsoft.com/office/drawing/2014/main" id="{6CE15A89-B414-2387-C05F-4D6B6BAD744F}"/>
              </a:ext>
            </a:extLst>
          </p:cNvPr>
          <p:cNvSpPr txBox="1"/>
          <p:nvPr/>
        </p:nvSpPr>
        <p:spPr>
          <a:xfrm>
            <a:off x="4159400" y="5246936"/>
            <a:ext cx="6568849" cy="523220"/>
          </a:xfrm>
          <a:prstGeom prst="rect">
            <a:avLst/>
          </a:prstGeom>
          <a:noFill/>
        </p:spPr>
        <p:txBody>
          <a:bodyPr wrap="square">
            <a:spAutoFit/>
          </a:bodyPr>
          <a:lstStyle/>
          <a:p>
            <a:r>
              <a:rPr lang="en-US" sz="1400" i="1" dirty="0">
                <a:solidFill>
                  <a:schemeClr val="accent2">
                    <a:lumMod val="75000"/>
                  </a:schemeClr>
                </a:solidFill>
                <a:latin typeface="Arial" panose="020B0604020202020204" pitchFamily="34" charset="0"/>
                <a:ea typeface="Calibri" panose="020F0502020204030204" pitchFamily="34" charset="0"/>
                <a:cs typeface="Arial" panose="020B0604020202020204" pitchFamily="34" charset="0"/>
              </a:rPr>
              <a:t>Source : Alliance pour la protection de l'enfance dans l'action humanitaire. (2019). Normes minimales pour la protection des enfants dans l'action humanitaire.</a:t>
            </a:r>
          </a:p>
        </p:txBody>
      </p:sp>
      <p:sp>
        <p:nvSpPr>
          <p:cNvPr id="4" name="Rectangle: Rounded Corners 3">
            <a:extLst>
              <a:ext uri="{FF2B5EF4-FFF2-40B4-BE49-F238E27FC236}">
                <a16:creationId xmlns:a16="http://schemas.microsoft.com/office/drawing/2014/main" id="{8C911F63-D700-836C-9F4B-3E8B3B19B37A}"/>
              </a:ext>
            </a:extLst>
          </p:cNvPr>
          <p:cNvSpPr/>
          <p:nvPr/>
        </p:nvSpPr>
        <p:spPr>
          <a:xfrm>
            <a:off x="3492035" y="1858963"/>
            <a:ext cx="7236215" cy="622069"/>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631825"/>
            <a:r>
              <a:rPr lang="en-CA" sz="2000" b="1" dirty="0">
                <a:solidFill>
                  <a:schemeClr val="tx1"/>
                </a:solidFill>
                <a:latin typeface="Arial" panose="020B0604020202020204" pitchFamily="34" charset="0"/>
                <a:cs typeface="Arial" panose="020B0604020202020204" pitchFamily="34" charset="0"/>
              </a:rPr>
              <a:t>NORMES SOCIALES</a:t>
            </a:r>
          </a:p>
        </p:txBody>
      </p:sp>
      <p:pic>
        <p:nvPicPr>
          <p:cNvPr id="5" name="Google Shape;98;p8">
            <a:extLst>
              <a:ext uri="{FF2B5EF4-FFF2-40B4-BE49-F238E27FC236}">
                <a16:creationId xmlns:a16="http://schemas.microsoft.com/office/drawing/2014/main" id="{BCA11E43-6347-CD05-8E7C-84CD04ABF2EA}"/>
              </a:ext>
            </a:extLst>
          </p:cNvPr>
          <p:cNvPicPr preferRelativeResize="0"/>
          <p:nvPr/>
        </p:nvPicPr>
        <p:blipFill rotWithShape="1">
          <a:blip r:embed="rId3">
            <a:alphaModFix/>
          </a:blip>
          <a:srcRect/>
          <a:stretch/>
        </p:blipFill>
        <p:spPr>
          <a:xfrm>
            <a:off x="1001002" y="1649388"/>
            <a:ext cx="2752290" cy="3797394"/>
          </a:xfrm>
          <a:prstGeom prst="rect">
            <a:avLst/>
          </a:prstGeom>
          <a:noFill/>
          <a:ln w="9525" cap="flat" cmpd="sng">
            <a:solidFill>
              <a:schemeClr val="accent2">
                <a:lumMod val="75000"/>
              </a:schemeClr>
            </a:solidFill>
            <a:prstDash val="solid"/>
            <a:round/>
            <a:headEnd type="none" w="sm" len="sm"/>
            <a:tailEnd type="none" w="sm" len="sm"/>
          </a:ln>
        </p:spPr>
      </p:pic>
      <p:sp>
        <p:nvSpPr>
          <p:cNvPr id="7" name="TextBox 6">
            <a:extLst>
              <a:ext uri="{FF2B5EF4-FFF2-40B4-BE49-F238E27FC236}">
                <a16:creationId xmlns:a16="http://schemas.microsoft.com/office/drawing/2014/main" id="{C3C1FD46-281F-09B5-1DF6-D3FF27D325AE}"/>
              </a:ext>
            </a:extLst>
          </p:cNvPr>
          <p:cNvSpPr txBox="1"/>
          <p:nvPr/>
        </p:nvSpPr>
        <p:spPr>
          <a:xfrm>
            <a:off x="4159400" y="2880192"/>
            <a:ext cx="6568850" cy="1938992"/>
          </a:xfrm>
          <a:prstGeom prst="rect">
            <a:avLst/>
          </a:prstGeom>
          <a:noFill/>
        </p:spPr>
        <p:txBody>
          <a:bodyPr wrap="square">
            <a:spAutoFit/>
          </a:bodyPr>
          <a:lstStyle/>
          <a:p>
            <a:r>
              <a:rPr lang="en-US" sz="2000" dirty="0">
                <a:latin typeface="Arial" panose="020B0604020202020204" pitchFamily="34" charset="0"/>
                <a:ea typeface="Calibri" panose="020F0502020204030204" pitchFamily="34" charset="0"/>
                <a:cs typeface="Arial" panose="020B0604020202020204" pitchFamily="34" charset="0"/>
              </a:rPr>
              <a:t>"Les normes sociales sont des règles de comportement qui sont généralement attendues et soutenues dans un contexte donné. La violence, les abus, la négligence et l'exploitation peuvent être prévenus par des normes sociales positives ou peuvent être soutenus par des normes sociales négatives, comme le 'droit' des parents à frapper leurs enfants."</a:t>
            </a:r>
          </a:p>
        </p:txBody>
      </p:sp>
    </p:spTree>
    <p:extLst>
      <p:ext uri="{BB962C8B-B14F-4D97-AF65-F5344CB8AC3E}">
        <p14:creationId xmlns:p14="http://schemas.microsoft.com/office/powerpoint/2010/main" val="29156005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0132E73-D641-76D8-7E41-83D97E657617}"/>
              </a:ext>
            </a:extLst>
          </p:cNvPr>
          <p:cNvGrpSpPr/>
          <p:nvPr/>
        </p:nvGrpSpPr>
        <p:grpSpPr>
          <a:xfrm>
            <a:off x="1283573" y="1224950"/>
            <a:ext cx="9624853" cy="5227844"/>
            <a:chOff x="1096510" y="1361642"/>
            <a:chExt cx="9224023" cy="5350202"/>
          </a:xfrm>
        </p:grpSpPr>
        <p:cxnSp>
          <p:nvCxnSpPr>
            <p:cNvPr id="35" name="Straight Connector 34">
              <a:extLst>
                <a:ext uri="{FF2B5EF4-FFF2-40B4-BE49-F238E27FC236}">
                  <a16:creationId xmlns:a16="http://schemas.microsoft.com/office/drawing/2014/main" id="{F7FDEC2F-F4A2-B895-D9A7-2A49D8F0E91B}"/>
                </a:ext>
              </a:extLst>
            </p:cNvPr>
            <p:cNvCxnSpPr>
              <a:cxnSpLocks/>
            </p:cNvCxnSpPr>
            <p:nvPr/>
          </p:nvCxnSpPr>
          <p:spPr>
            <a:xfrm>
              <a:off x="2757466" y="5473165"/>
              <a:ext cx="0" cy="418327"/>
            </a:xfrm>
            <a:prstGeom prst="line">
              <a:avLst/>
            </a:prstGeom>
            <a:ln w="762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CB4E77C3-8B82-D126-9885-8323015E1F8B}"/>
                </a:ext>
              </a:extLst>
            </p:cNvPr>
            <p:cNvCxnSpPr/>
            <p:nvPr/>
          </p:nvCxnSpPr>
          <p:spPr>
            <a:xfrm>
              <a:off x="7827349" y="6095398"/>
              <a:ext cx="0" cy="418327"/>
            </a:xfrm>
            <a:prstGeom prst="line">
              <a:avLst/>
            </a:prstGeom>
            <a:ln w="762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EE1F8F58-34A0-8A0B-87A1-FB0EE1E87211}"/>
                </a:ext>
              </a:extLst>
            </p:cNvPr>
            <p:cNvCxnSpPr/>
            <p:nvPr/>
          </p:nvCxnSpPr>
          <p:spPr>
            <a:xfrm>
              <a:off x="4314918" y="5771162"/>
              <a:ext cx="0" cy="418327"/>
            </a:xfrm>
            <a:prstGeom prst="line">
              <a:avLst/>
            </a:prstGeom>
            <a:ln w="762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073BFAC5-374C-D47E-EC06-EAB33A8310A9}"/>
                </a:ext>
              </a:extLst>
            </p:cNvPr>
            <p:cNvCxnSpPr/>
            <p:nvPr/>
          </p:nvCxnSpPr>
          <p:spPr>
            <a:xfrm>
              <a:off x="5659462" y="5473166"/>
              <a:ext cx="0" cy="418327"/>
            </a:xfrm>
            <a:prstGeom prst="line">
              <a:avLst/>
            </a:prstGeom>
            <a:ln w="762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38" name="Freeform: Shape 37">
              <a:extLst>
                <a:ext uri="{FF2B5EF4-FFF2-40B4-BE49-F238E27FC236}">
                  <a16:creationId xmlns:a16="http://schemas.microsoft.com/office/drawing/2014/main" id="{BFDD5277-0D45-0F68-36A0-CF8F067FD2AD}"/>
                </a:ext>
              </a:extLst>
            </p:cNvPr>
            <p:cNvSpPr/>
            <p:nvPr/>
          </p:nvSpPr>
          <p:spPr>
            <a:xfrm rot="18978376">
              <a:off x="9174880" y="4882161"/>
              <a:ext cx="922878" cy="1778001"/>
            </a:xfrm>
            <a:custGeom>
              <a:avLst/>
              <a:gdLst>
                <a:gd name="connsiteX0" fmla="*/ 264160 w 985520"/>
                <a:gd name="connsiteY0" fmla="*/ 0 h 1778000"/>
                <a:gd name="connsiteX1" fmla="*/ 873760 w 985520"/>
                <a:gd name="connsiteY1" fmla="*/ 0 h 1778000"/>
                <a:gd name="connsiteX2" fmla="*/ 528320 w 985520"/>
                <a:gd name="connsiteY2" fmla="*/ 701040 h 1778000"/>
                <a:gd name="connsiteX3" fmla="*/ 985520 w 985520"/>
                <a:gd name="connsiteY3" fmla="*/ 701040 h 1778000"/>
                <a:gd name="connsiteX4" fmla="*/ 406400 w 985520"/>
                <a:gd name="connsiteY4" fmla="*/ 1778000 h 1778000"/>
                <a:gd name="connsiteX5" fmla="*/ 426720 w 985520"/>
                <a:gd name="connsiteY5" fmla="*/ 1005840 h 1778000"/>
                <a:gd name="connsiteX6" fmla="*/ 0 w 985520"/>
                <a:gd name="connsiteY6" fmla="*/ 1005840 h 1778000"/>
                <a:gd name="connsiteX7" fmla="*/ 264160 w 985520"/>
                <a:gd name="connsiteY7" fmla="*/ 0 h 177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85520" h="1778000">
                  <a:moveTo>
                    <a:pt x="264160" y="0"/>
                  </a:moveTo>
                  <a:lnTo>
                    <a:pt x="873760" y="0"/>
                  </a:lnTo>
                  <a:lnTo>
                    <a:pt x="528320" y="701040"/>
                  </a:lnTo>
                  <a:lnTo>
                    <a:pt x="985520" y="701040"/>
                  </a:lnTo>
                  <a:lnTo>
                    <a:pt x="406400" y="1778000"/>
                  </a:lnTo>
                  <a:lnTo>
                    <a:pt x="426720" y="1005840"/>
                  </a:lnTo>
                  <a:lnTo>
                    <a:pt x="0" y="1005840"/>
                  </a:lnTo>
                  <a:lnTo>
                    <a:pt x="26416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nvGrpSpPr>
            <p:cNvPr id="4" name="Group 3">
              <a:extLst>
                <a:ext uri="{FF2B5EF4-FFF2-40B4-BE49-F238E27FC236}">
                  <a16:creationId xmlns:a16="http://schemas.microsoft.com/office/drawing/2014/main" id="{13588C8B-0D03-A523-B2F0-BED1B595D64E}"/>
                </a:ext>
              </a:extLst>
            </p:cNvPr>
            <p:cNvGrpSpPr/>
            <p:nvPr/>
          </p:nvGrpSpPr>
          <p:grpSpPr>
            <a:xfrm>
              <a:off x="1096510" y="1361642"/>
              <a:ext cx="9224023" cy="4827846"/>
              <a:chOff x="1153158" y="1447801"/>
              <a:chExt cx="10167763" cy="4983532"/>
            </a:xfrm>
            <a:solidFill>
              <a:schemeClr val="accent2">
                <a:lumMod val="75000"/>
              </a:schemeClr>
            </a:solidFill>
          </p:grpSpPr>
          <p:sp>
            <p:nvSpPr>
              <p:cNvPr id="5" name="Oval 4">
                <a:extLst>
                  <a:ext uri="{FF2B5EF4-FFF2-40B4-BE49-F238E27FC236}">
                    <a16:creationId xmlns:a16="http://schemas.microsoft.com/office/drawing/2014/main" id="{B07DB066-FB71-E448-1590-378BBD0F3508}"/>
                  </a:ext>
                </a:extLst>
              </p:cNvPr>
              <p:cNvSpPr/>
              <p:nvPr/>
            </p:nvSpPr>
            <p:spPr>
              <a:xfrm>
                <a:off x="3230879" y="2394605"/>
                <a:ext cx="1320799" cy="1320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6" name="Oval 5">
                <a:extLst>
                  <a:ext uri="{FF2B5EF4-FFF2-40B4-BE49-F238E27FC236}">
                    <a16:creationId xmlns:a16="http://schemas.microsoft.com/office/drawing/2014/main" id="{E2587BF1-C3A5-F0FB-342E-802AA08A1A70}"/>
                  </a:ext>
                </a:extLst>
              </p:cNvPr>
              <p:cNvSpPr/>
              <p:nvPr/>
            </p:nvSpPr>
            <p:spPr>
              <a:xfrm>
                <a:off x="4104638" y="1654745"/>
                <a:ext cx="1790829" cy="179083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7" name="Oval 6">
                <a:extLst>
                  <a:ext uri="{FF2B5EF4-FFF2-40B4-BE49-F238E27FC236}">
                    <a16:creationId xmlns:a16="http://schemas.microsoft.com/office/drawing/2014/main" id="{1E350F6E-4E06-D5FA-C6C8-DCA49C3F7895}"/>
                  </a:ext>
                </a:extLst>
              </p:cNvPr>
              <p:cNvSpPr/>
              <p:nvPr/>
            </p:nvSpPr>
            <p:spPr>
              <a:xfrm>
                <a:off x="5273040" y="1447801"/>
                <a:ext cx="2611120" cy="2611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Oval 7">
                <a:extLst>
                  <a:ext uri="{FF2B5EF4-FFF2-40B4-BE49-F238E27FC236}">
                    <a16:creationId xmlns:a16="http://schemas.microsoft.com/office/drawing/2014/main" id="{B0CAE968-CC9C-2CD8-794F-B83697BA0F71}"/>
                  </a:ext>
                </a:extLst>
              </p:cNvPr>
              <p:cNvSpPr/>
              <p:nvPr/>
            </p:nvSpPr>
            <p:spPr>
              <a:xfrm>
                <a:off x="1153158" y="2140015"/>
                <a:ext cx="2611120" cy="2611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Oval 8">
                <a:extLst>
                  <a:ext uri="{FF2B5EF4-FFF2-40B4-BE49-F238E27FC236}">
                    <a16:creationId xmlns:a16="http://schemas.microsoft.com/office/drawing/2014/main" id="{24B243B7-1062-CA1E-963C-31A61CF52A22}"/>
                  </a:ext>
                </a:extLst>
              </p:cNvPr>
              <p:cNvSpPr/>
              <p:nvPr/>
            </p:nvSpPr>
            <p:spPr>
              <a:xfrm>
                <a:off x="2730497" y="3582170"/>
                <a:ext cx="2611120" cy="2611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Oval 9">
                <a:extLst>
                  <a:ext uri="{FF2B5EF4-FFF2-40B4-BE49-F238E27FC236}">
                    <a16:creationId xmlns:a16="http://schemas.microsoft.com/office/drawing/2014/main" id="{DEAB3C29-38C0-7EDA-8F8C-93CD7AE450D8}"/>
                  </a:ext>
                </a:extLst>
              </p:cNvPr>
              <p:cNvSpPr/>
              <p:nvPr/>
            </p:nvSpPr>
            <p:spPr>
              <a:xfrm>
                <a:off x="6781800" y="3820212"/>
                <a:ext cx="2611120" cy="2611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1" name="Oval 10">
                <a:extLst>
                  <a:ext uri="{FF2B5EF4-FFF2-40B4-BE49-F238E27FC236}">
                    <a16:creationId xmlns:a16="http://schemas.microsoft.com/office/drawing/2014/main" id="{D3CD0846-8B6C-B4FB-3E9F-FBF1512646F8}"/>
                  </a:ext>
                </a:extLst>
              </p:cNvPr>
              <p:cNvSpPr/>
              <p:nvPr/>
            </p:nvSpPr>
            <p:spPr>
              <a:xfrm>
                <a:off x="4455030" y="4521202"/>
                <a:ext cx="1790829" cy="179083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Oval 12">
                <a:extLst>
                  <a:ext uri="{FF2B5EF4-FFF2-40B4-BE49-F238E27FC236}">
                    <a16:creationId xmlns:a16="http://schemas.microsoft.com/office/drawing/2014/main" id="{A125D66E-4903-82BD-65A3-9C48F04F514E}"/>
                  </a:ext>
                </a:extLst>
              </p:cNvPr>
              <p:cNvSpPr/>
              <p:nvPr/>
            </p:nvSpPr>
            <p:spPr>
              <a:xfrm>
                <a:off x="7704901" y="2171083"/>
                <a:ext cx="1320799" cy="1320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4" name="Oval 13">
                <a:extLst>
                  <a:ext uri="{FF2B5EF4-FFF2-40B4-BE49-F238E27FC236}">
                    <a16:creationId xmlns:a16="http://schemas.microsoft.com/office/drawing/2014/main" id="{9C4B976F-712D-18DB-EC63-25A7DABF4412}"/>
                  </a:ext>
                </a:extLst>
              </p:cNvPr>
              <p:cNvSpPr/>
              <p:nvPr/>
            </p:nvSpPr>
            <p:spPr>
              <a:xfrm>
                <a:off x="5812725" y="4092967"/>
                <a:ext cx="1790829" cy="179083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5" name="Oval 14">
                <a:extLst>
                  <a:ext uri="{FF2B5EF4-FFF2-40B4-BE49-F238E27FC236}">
                    <a16:creationId xmlns:a16="http://schemas.microsoft.com/office/drawing/2014/main" id="{7740FFEF-CF9D-7052-F1C5-5A84911DC5D7}"/>
                  </a:ext>
                </a:extLst>
              </p:cNvPr>
              <p:cNvSpPr/>
              <p:nvPr/>
            </p:nvSpPr>
            <p:spPr>
              <a:xfrm>
                <a:off x="4414520" y="2602295"/>
                <a:ext cx="2611120" cy="2611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6" name="Oval 15">
                <a:extLst>
                  <a:ext uri="{FF2B5EF4-FFF2-40B4-BE49-F238E27FC236}">
                    <a16:creationId xmlns:a16="http://schemas.microsoft.com/office/drawing/2014/main" id="{C90B2E66-030B-5D17-7F2B-1ED771F05D48}"/>
                  </a:ext>
                </a:extLst>
              </p:cNvPr>
              <p:cNvSpPr/>
              <p:nvPr/>
            </p:nvSpPr>
            <p:spPr>
              <a:xfrm>
                <a:off x="3445446" y="3625787"/>
                <a:ext cx="1790829" cy="179083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7" name="Oval 16">
                <a:extLst>
                  <a:ext uri="{FF2B5EF4-FFF2-40B4-BE49-F238E27FC236}">
                    <a16:creationId xmlns:a16="http://schemas.microsoft.com/office/drawing/2014/main" id="{9002F617-589A-8DCF-E891-0A087E376256}"/>
                  </a:ext>
                </a:extLst>
              </p:cNvPr>
              <p:cNvSpPr/>
              <p:nvPr/>
            </p:nvSpPr>
            <p:spPr>
              <a:xfrm>
                <a:off x="8709801" y="2052370"/>
                <a:ext cx="2611120" cy="2611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8" name="Oval 17">
                <a:extLst>
                  <a:ext uri="{FF2B5EF4-FFF2-40B4-BE49-F238E27FC236}">
                    <a16:creationId xmlns:a16="http://schemas.microsoft.com/office/drawing/2014/main" id="{B82E30D4-E0EC-20C4-64F6-EF3F52D67942}"/>
                  </a:ext>
                </a:extLst>
              </p:cNvPr>
              <p:cNvSpPr/>
              <p:nvPr/>
            </p:nvSpPr>
            <p:spPr>
              <a:xfrm>
                <a:off x="8709801" y="3901081"/>
                <a:ext cx="1790829" cy="17908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9" name="Oval 18">
                <a:extLst>
                  <a:ext uri="{FF2B5EF4-FFF2-40B4-BE49-F238E27FC236}">
                    <a16:creationId xmlns:a16="http://schemas.microsoft.com/office/drawing/2014/main" id="{EA24311D-E103-CB75-2CC1-59E25E0A95B5}"/>
                  </a:ext>
                </a:extLst>
              </p:cNvPr>
              <p:cNvSpPr/>
              <p:nvPr/>
            </p:nvSpPr>
            <p:spPr>
              <a:xfrm>
                <a:off x="6664833" y="2578498"/>
                <a:ext cx="2611120" cy="2611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3000" dirty="0">
                  <a:latin typeface="Arial" panose="020B0604020202020204" pitchFamily="34" charset="0"/>
                  <a:cs typeface="Arial" panose="020B0604020202020204" pitchFamily="34" charset="0"/>
                </a:endParaRPr>
              </a:p>
            </p:txBody>
          </p:sp>
          <p:sp>
            <p:nvSpPr>
              <p:cNvPr id="20" name="Oval 19">
                <a:extLst>
                  <a:ext uri="{FF2B5EF4-FFF2-40B4-BE49-F238E27FC236}">
                    <a16:creationId xmlns:a16="http://schemas.microsoft.com/office/drawing/2014/main" id="{93AC2541-79F5-AC66-5B66-DDF0E421E45B}"/>
                  </a:ext>
                </a:extLst>
              </p:cNvPr>
              <p:cNvSpPr/>
              <p:nvPr/>
            </p:nvSpPr>
            <p:spPr>
              <a:xfrm>
                <a:off x="1747092" y="3999141"/>
                <a:ext cx="1790829" cy="17908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1" name="Oval 20">
                <a:extLst>
                  <a:ext uri="{FF2B5EF4-FFF2-40B4-BE49-F238E27FC236}">
                    <a16:creationId xmlns:a16="http://schemas.microsoft.com/office/drawing/2014/main" id="{22CD7972-C283-ED5B-4074-AD07D209378E}"/>
                  </a:ext>
                </a:extLst>
              </p:cNvPr>
              <p:cNvSpPr/>
              <p:nvPr/>
            </p:nvSpPr>
            <p:spPr>
              <a:xfrm>
                <a:off x="3282884" y="2809240"/>
                <a:ext cx="2611120" cy="2611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cxnSp>
          <p:nvCxnSpPr>
            <p:cNvPr id="28" name="Straight Connector 27">
              <a:extLst>
                <a:ext uri="{FF2B5EF4-FFF2-40B4-BE49-F238E27FC236}">
                  <a16:creationId xmlns:a16="http://schemas.microsoft.com/office/drawing/2014/main" id="{2DC0F98B-ABEE-4DAE-5A70-1E1D9F5DDC6E}"/>
                </a:ext>
              </a:extLst>
            </p:cNvPr>
            <p:cNvCxnSpPr/>
            <p:nvPr/>
          </p:nvCxnSpPr>
          <p:spPr>
            <a:xfrm>
              <a:off x="6018378" y="6073914"/>
              <a:ext cx="0" cy="418327"/>
            </a:xfrm>
            <a:prstGeom prst="line">
              <a:avLst/>
            </a:prstGeom>
            <a:ln w="762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A23046BD-6503-BCB5-B269-F599EC706D98}"/>
                </a:ext>
              </a:extLst>
            </p:cNvPr>
            <p:cNvCxnSpPr/>
            <p:nvPr/>
          </p:nvCxnSpPr>
          <p:spPr>
            <a:xfrm>
              <a:off x="6376999" y="5727243"/>
              <a:ext cx="0" cy="418327"/>
            </a:xfrm>
            <a:prstGeom prst="line">
              <a:avLst/>
            </a:prstGeom>
            <a:ln w="762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DD8DF10D-6B5D-F2D6-46E2-10EAA9582C41}"/>
                </a:ext>
              </a:extLst>
            </p:cNvPr>
            <p:cNvCxnSpPr/>
            <p:nvPr/>
          </p:nvCxnSpPr>
          <p:spPr>
            <a:xfrm>
              <a:off x="4612736" y="6255029"/>
              <a:ext cx="0" cy="418327"/>
            </a:xfrm>
            <a:prstGeom prst="line">
              <a:avLst/>
            </a:prstGeom>
            <a:ln w="762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C3720128-2105-B00F-FE07-B7B020029D1A}"/>
                </a:ext>
              </a:extLst>
            </p:cNvPr>
            <p:cNvCxnSpPr/>
            <p:nvPr/>
          </p:nvCxnSpPr>
          <p:spPr>
            <a:xfrm>
              <a:off x="7387101" y="6293517"/>
              <a:ext cx="0" cy="418327"/>
            </a:xfrm>
            <a:prstGeom prst="line">
              <a:avLst/>
            </a:prstGeom>
            <a:ln w="762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FD644A23-89F5-7EC8-4AB7-15E13E4F2BC6}"/>
                </a:ext>
              </a:extLst>
            </p:cNvPr>
            <p:cNvCxnSpPr>
              <a:cxnSpLocks/>
            </p:cNvCxnSpPr>
            <p:nvPr/>
          </p:nvCxnSpPr>
          <p:spPr>
            <a:xfrm>
              <a:off x="3183751" y="5836703"/>
              <a:ext cx="0" cy="418327"/>
            </a:xfrm>
            <a:prstGeom prst="line">
              <a:avLst/>
            </a:prstGeom>
            <a:ln w="762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264F34D2-FA98-44F5-8D5A-F2E3ED689ADC}"/>
              </a:ext>
            </a:extLst>
          </p:cNvPr>
          <p:cNvSpPr>
            <a:spLocks noGrp="1"/>
          </p:cNvSpPr>
          <p:nvPr>
            <p:ph type="title"/>
          </p:nvPr>
        </p:nvSpPr>
        <p:spPr/>
        <p:txBody>
          <a:bodyPr>
            <a:normAutofit/>
          </a:bodyPr>
          <a:lstStyle/>
          <a:p>
            <a:r>
              <a:rPr lang="en-US" dirty="0">
                <a:highlight>
                  <a:srgbClr val="FFFF00"/>
                </a:highlight>
              </a:rPr>
              <a:t>Normes socioculturelles néfastes</a:t>
            </a:r>
            <a:endParaRPr lang="en-CA" dirty="0">
              <a:highlight>
                <a:srgbClr val="FFFF00"/>
              </a:highlight>
            </a:endParaRPr>
          </a:p>
        </p:txBody>
      </p:sp>
      <p:sp>
        <p:nvSpPr>
          <p:cNvPr id="22" name="TextBox 21">
            <a:extLst>
              <a:ext uri="{FF2B5EF4-FFF2-40B4-BE49-F238E27FC236}">
                <a16:creationId xmlns:a16="http://schemas.microsoft.com/office/drawing/2014/main" id="{14A0A6AE-0E90-A1C0-9974-AA78F39216FF}"/>
              </a:ext>
            </a:extLst>
          </p:cNvPr>
          <p:cNvSpPr txBox="1"/>
          <p:nvPr/>
        </p:nvSpPr>
        <p:spPr>
          <a:xfrm>
            <a:off x="1735008" y="2832806"/>
            <a:ext cx="2400862" cy="461665"/>
          </a:xfrm>
          <a:prstGeom prst="rect">
            <a:avLst/>
          </a:prstGeom>
          <a:noFill/>
        </p:spPr>
        <p:txBody>
          <a:bodyPr wrap="square" rtlCol="0">
            <a:spAutoFit/>
          </a:bodyPr>
          <a:lstStyle/>
          <a:p>
            <a:pPr algn="ctr"/>
            <a:r>
              <a:rPr lang="en-GB" sz="2400" dirty="0">
                <a:solidFill>
                  <a:schemeClr val="bg1"/>
                </a:solidFill>
                <a:latin typeface="Arial" panose="020B0604020202020204" pitchFamily="34" charset="0"/>
                <a:cs typeface="Arial" panose="020B0604020202020204" pitchFamily="34" charset="0"/>
              </a:rPr>
              <a:t>Âgisme</a:t>
            </a:r>
            <a:endParaRPr lang="en-BE" sz="2400" dirty="0">
              <a:solidFill>
                <a:schemeClr val="bg1"/>
              </a:solidFill>
              <a:latin typeface="Arial" panose="020B0604020202020204" pitchFamily="34" charset="0"/>
              <a:cs typeface="Arial" panose="020B0604020202020204" pitchFamily="34" charset="0"/>
            </a:endParaRPr>
          </a:p>
        </p:txBody>
      </p:sp>
      <p:sp>
        <p:nvSpPr>
          <p:cNvPr id="23" name="TextBox 22">
            <a:extLst>
              <a:ext uri="{FF2B5EF4-FFF2-40B4-BE49-F238E27FC236}">
                <a16:creationId xmlns:a16="http://schemas.microsoft.com/office/drawing/2014/main" id="{CEDCABCF-5C95-8EB8-65D2-69AB1195D3E3}"/>
              </a:ext>
            </a:extLst>
          </p:cNvPr>
          <p:cNvSpPr txBox="1"/>
          <p:nvPr/>
        </p:nvSpPr>
        <p:spPr>
          <a:xfrm>
            <a:off x="3140829" y="4085115"/>
            <a:ext cx="2400862" cy="461665"/>
          </a:xfrm>
          <a:prstGeom prst="rect">
            <a:avLst/>
          </a:prstGeom>
          <a:noFill/>
        </p:spPr>
        <p:txBody>
          <a:bodyPr wrap="square" rtlCol="0">
            <a:spAutoFit/>
          </a:bodyPr>
          <a:lstStyle/>
          <a:p>
            <a:pPr algn="ctr"/>
            <a:r>
              <a:rPr lang="en-GB" sz="2400" dirty="0">
                <a:solidFill>
                  <a:schemeClr val="bg1"/>
                </a:solidFill>
                <a:latin typeface="Arial" panose="020B0604020202020204" pitchFamily="34" charset="0"/>
                <a:cs typeface="Arial" panose="020B0604020202020204" pitchFamily="34" charset="0"/>
              </a:rPr>
              <a:t>Racisme</a:t>
            </a:r>
            <a:endParaRPr lang="en-BE" sz="2400" dirty="0">
              <a:solidFill>
                <a:schemeClr val="bg1"/>
              </a:solidFill>
              <a:latin typeface="Arial" panose="020B0604020202020204" pitchFamily="34" charset="0"/>
              <a:cs typeface="Arial" panose="020B0604020202020204" pitchFamily="34" charset="0"/>
            </a:endParaRPr>
          </a:p>
        </p:txBody>
      </p:sp>
      <p:sp>
        <p:nvSpPr>
          <p:cNvPr id="24" name="TextBox 23">
            <a:extLst>
              <a:ext uri="{FF2B5EF4-FFF2-40B4-BE49-F238E27FC236}">
                <a16:creationId xmlns:a16="http://schemas.microsoft.com/office/drawing/2014/main" id="{8D0B4139-DC34-21F7-3B2D-6C4D24D09048}"/>
              </a:ext>
            </a:extLst>
          </p:cNvPr>
          <p:cNvSpPr txBox="1"/>
          <p:nvPr/>
        </p:nvSpPr>
        <p:spPr>
          <a:xfrm>
            <a:off x="4328305" y="2384982"/>
            <a:ext cx="2400862" cy="461665"/>
          </a:xfrm>
          <a:prstGeom prst="rect">
            <a:avLst/>
          </a:prstGeom>
          <a:noFill/>
        </p:spPr>
        <p:txBody>
          <a:bodyPr wrap="square" rtlCol="0">
            <a:spAutoFit/>
          </a:bodyPr>
          <a:lstStyle/>
          <a:p>
            <a:pPr algn="ctr"/>
            <a:r>
              <a:rPr lang="en-GB" sz="2400" dirty="0" err="1">
                <a:solidFill>
                  <a:schemeClr val="bg1"/>
                </a:solidFill>
                <a:latin typeface="Arial" panose="020B0604020202020204" pitchFamily="34" charset="0"/>
                <a:cs typeface="Arial" panose="020B0604020202020204" pitchFamily="34" charset="0"/>
              </a:rPr>
              <a:t>Capacitisme</a:t>
            </a:r>
            <a:endParaRPr lang="en-BE" sz="2400" dirty="0">
              <a:solidFill>
                <a:schemeClr val="bg1"/>
              </a:solidFill>
              <a:latin typeface="Arial" panose="020B0604020202020204" pitchFamily="34" charset="0"/>
              <a:cs typeface="Arial" panose="020B0604020202020204" pitchFamily="34" charset="0"/>
            </a:endParaRPr>
          </a:p>
        </p:txBody>
      </p:sp>
      <p:sp>
        <p:nvSpPr>
          <p:cNvPr id="25" name="TextBox 24">
            <a:extLst>
              <a:ext uri="{FF2B5EF4-FFF2-40B4-BE49-F238E27FC236}">
                <a16:creationId xmlns:a16="http://schemas.microsoft.com/office/drawing/2014/main" id="{F22986E8-1E8E-AF6D-1AAB-4AF202A25516}"/>
              </a:ext>
            </a:extLst>
          </p:cNvPr>
          <p:cNvSpPr txBox="1"/>
          <p:nvPr/>
        </p:nvSpPr>
        <p:spPr>
          <a:xfrm>
            <a:off x="6455385" y="4229351"/>
            <a:ext cx="2689802" cy="461665"/>
          </a:xfrm>
          <a:prstGeom prst="rect">
            <a:avLst/>
          </a:prstGeom>
          <a:noFill/>
        </p:spPr>
        <p:txBody>
          <a:bodyPr wrap="square" rtlCol="0">
            <a:spAutoFit/>
          </a:bodyPr>
          <a:lstStyle/>
          <a:p>
            <a:pPr algn="ctr"/>
            <a:r>
              <a:rPr lang="en-GB" sz="2400" dirty="0">
                <a:solidFill>
                  <a:schemeClr val="bg1"/>
                </a:solidFill>
                <a:latin typeface="Arial" panose="020B0604020202020204" pitchFamily="34" charset="0"/>
                <a:cs typeface="Arial" panose="020B0604020202020204" pitchFamily="34" charset="0"/>
              </a:rPr>
              <a:t>Homophobie</a:t>
            </a:r>
            <a:endParaRPr lang="en-BE" sz="2400" dirty="0">
              <a:solidFill>
                <a:schemeClr val="bg1"/>
              </a:solidFill>
              <a:latin typeface="Arial" panose="020B0604020202020204" pitchFamily="34" charset="0"/>
              <a:cs typeface="Arial" panose="020B0604020202020204" pitchFamily="34" charset="0"/>
            </a:endParaRPr>
          </a:p>
        </p:txBody>
      </p:sp>
      <p:sp>
        <p:nvSpPr>
          <p:cNvPr id="26" name="TextBox 25">
            <a:extLst>
              <a:ext uri="{FF2B5EF4-FFF2-40B4-BE49-F238E27FC236}">
                <a16:creationId xmlns:a16="http://schemas.microsoft.com/office/drawing/2014/main" id="{429DD133-93B4-7056-DCCF-815F037A7753}"/>
              </a:ext>
            </a:extLst>
          </p:cNvPr>
          <p:cNvSpPr txBox="1"/>
          <p:nvPr/>
        </p:nvSpPr>
        <p:spPr>
          <a:xfrm>
            <a:off x="7867156" y="2813572"/>
            <a:ext cx="2400862" cy="461665"/>
          </a:xfrm>
          <a:prstGeom prst="rect">
            <a:avLst/>
          </a:prstGeom>
          <a:noFill/>
        </p:spPr>
        <p:txBody>
          <a:bodyPr wrap="square" rtlCol="0">
            <a:spAutoFit/>
          </a:bodyPr>
          <a:lstStyle/>
          <a:p>
            <a:pPr algn="ctr"/>
            <a:r>
              <a:rPr lang="en-GB" sz="2400" dirty="0">
                <a:solidFill>
                  <a:schemeClr val="bg1"/>
                </a:solidFill>
                <a:latin typeface="Arial" panose="020B0604020202020204" pitchFamily="34" charset="0"/>
                <a:cs typeface="Arial" panose="020B0604020202020204" pitchFamily="34" charset="0"/>
              </a:rPr>
              <a:t>Classisme</a:t>
            </a:r>
            <a:endParaRPr lang="en-BE" sz="2400" dirty="0">
              <a:solidFill>
                <a:schemeClr val="bg1"/>
              </a:solidFill>
              <a:latin typeface="Arial" panose="020B0604020202020204" pitchFamily="34" charset="0"/>
              <a:cs typeface="Arial" panose="020B0604020202020204" pitchFamily="34" charset="0"/>
            </a:endParaRPr>
          </a:p>
        </p:txBody>
      </p:sp>
      <p:sp>
        <p:nvSpPr>
          <p:cNvPr id="27" name="TextBox 26">
            <a:extLst>
              <a:ext uri="{FF2B5EF4-FFF2-40B4-BE49-F238E27FC236}">
                <a16:creationId xmlns:a16="http://schemas.microsoft.com/office/drawing/2014/main" id="{AA57B4AA-3B44-6A58-A3DD-41B1D867464F}"/>
              </a:ext>
            </a:extLst>
          </p:cNvPr>
          <p:cNvSpPr txBox="1"/>
          <p:nvPr/>
        </p:nvSpPr>
        <p:spPr>
          <a:xfrm>
            <a:off x="4846874" y="3377207"/>
            <a:ext cx="2849725" cy="461665"/>
          </a:xfrm>
          <a:prstGeom prst="rect">
            <a:avLst/>
          </a:prstGeom>
          <a:noFill/>
        </p:spPr>
        <p:txBody>
          <a:bodyPr wrap="square">
            <a:spAutoFit/>
          </a:bodyPr>
          <a:lstStyle/>
          <a:p>
            <a:pPr algn="ctr"/>
            <a:r>
              <a:rPr lang="en-CA" sz="2400" dirty="0">
                <a:solidFill>
                  <a:schemeClr val="bg1"/>
                </a:solidFill>
                <a:latin typeface="Arial" panose="020B0604020202020204" pitchFamily="34" charset="0"/>
                <a:cs typeface="Arial" panose="020B0604020202020204" pitchFamily="34" charset="0"/>
              </a:rPr>
              <a:t>Sexisme</a:t>
            </a:r>
          </a:p>
        </p:txBody>
      </p:sp>
    </p:spTree>
    <p:extLst>
      <p:ext uri="{BB962C8B-B14F-4D97-AF65-F5344CB8AC3E}">
        <p14:creationId xmlns:p14="http://schemas.microsoft.com/office/powerpoint/2010/main" val="10586962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72">
            <a:extLst>
              <a:ext uri="{FF2B5EF4-FFF2-40B4-BE49-F238E27FC236}">
                <a16:creationId xmlns:a16="http://schemas.microsoft.com/office/drawing/2014/main" id="{45E20069-62FA-B9BF-E1AB-3F2A3F04275B}"/>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a:t>
            </a:r>
            <a:r>
              <a:rPr lang="en-CA" sz="5400" b="1" dirty="0" err="1">
                <a:solidFill>
                  <a:schemeClr val="bg1">
                    <a:lumMod val="75000"/>
                  </a:schemeClr>
                </a:solidFill>
                <a:latin typeface="Garamond"/>
              </a:rPr>
              <a:t>l'animateur</a:t>
            </a:r>
            <a:endParaRPr lang="en-CA" sz="5400" b="1" dirty="0">
              <a:solidFill>
                <a:schemeClr val="bg1">
                  <a:lumMod val="75000"/>
                </a:schemeClr>
              </a:solidFill>
            </a:endParaRPr>
          </a:p>
        </p:txBody>
      </p:sp>
    </p:spTree>
    <p:extLst>
      <p:ext uri="{BB962C8B-B14F-4D97-AF65-F5344CB8AC3E}">
        <p14:creationId xmlns:p14="http://schemas.microsoft.com/office/powerpoint/2010/main" val="18482076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Speech Bubble: Rectangle with Corners Rounded 42">
            <a:extLst>
              <a:ext uri="{FF2B5EF4-FFF2-40B4-BE49-F238E27FC236}">
                <a16:creationId xmlns:a16="http://schemas.microsoft.com/office/drawing/2014/main" id="{F80C5B6F-1F32-F606-5016-F2FC4DBD654D}"/>
              </a:ext>
            </a:extLst>
          </p:cNvPr>
          <p:cNvSpPr/>
          <p:nvPr/>
        </p:nvSpPr>
        <p:spPr>
          <a:xfrm>
            <a:off x="1038002" y="1917426"/>
            <a:ext cx="3274917" cy="2750725"/>
          </a:xfrm>
          <a:prstGeom prst="wedgeRoundRectCallout">
            <a:avLst>
              <a:gd name="adj1" fmla="val -8275"/>
              <a:gd name="adj2" fmla="val 61445"/>
              <a:gd name="adj3" fmla="val 16667"/>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07000"/>
              </a:lnSpc>
              <a:spcAft>
                <a:spcPts val="800"/>
              </a:spcAft>
            </a:pPr>
            <a:r>
              <a:rPr lang="en-US" sz="2400" dirty="0">
                <a:solidFill>
                  <a:srgbClr val="000000"/>
                </a:solidFill>
                <a:effectLst/>
                <a:latin typeface="Arial" panose="020B0604020202020204" pitchFamily="34" charset="0"/>
                <a:ea typeface="Helvetica Neue"/>
                <a:cs typeface="Arial" panose="020B0604020202020204" pitchFamily="34" charset="0"/>
              </a:rPr>
              <a:t>Comment les enfants d'âges différents sont-ils perçus et traités par la communauté ?</a:t>
            </a:r>
            <a:endParaRPr lang="en-US" sz="2400" dirty="0">
              <a:effectLst/>
              <a:latin typeface="Arial" panose="020B0604020202020204" pitchFamily="34" charset="0"/>
              <a:ea typeface="Calibri" panose="020F0502020204030204" pitchFamily="34" charset="0"/>
              <a:cs typeface="Arial" panose="020B0604020202020204" pitchFamily="34" charset="0"/>
            </a:endParaRPr>
          </a:p>
        </p:txBody>
      </p:sp>
      <p:sp>
        <p:nvSpPr>
          <p:cNvPr id="44" name="Speech Bubble: Rectangle with Corners Rounded 43">
            <a:extLst>
              <a:ext uri="{FF2B5EF4-FFF2-40B4-BE49-F238E27FC236}">
                <a16:creationId xmlns:a16="http://schemas.microsoft.com/office/drawing/2014/main" id="{B917F39A-AA94-5FAF-FF3F-176086526C07}"/>
              </a:ext>
            </a:extLst>
          </p:cNvPr>
          <p:cNvSpPr/>
          <p:nvPr/>
        </p:nvSpPr>
        <p:spPr>
          <a:xfrm>
            <a:off x="4630123" y="1917426"/>
            <a:ext cx="3120572" cy="2750725"/>
          </a:xfrm>
          <a:prstGeom prst="wedgeRoundRectCallout">
            <a:avLst>
              <a:gd name="adj1" fmla="val 9400"/>
              <a:gd name="adj2" fmla="val 61972"/>
              <a:gd name="adj3" fmla="val 16667"/>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07000"/>
              </a:lnSpc>
              <a:spcAft>
                <a:spcPts val="800"/>
              </a:spcAft>
            </a:pPr>
            <a:r>
              <a:rPr lang="en-US" sz="2400" dirty="0">
                <a:solidFill>
                  <a:srgbClr val="000000"/>
                </a:solidFill>
                <a:effectLst/>
                <a:latin typeface="Arial" panose="020B0604020202020204" pitchFamily="34" charset="0"/>
                <a:ea typeface="Helvetica Neue"/>
                <a:cs typeface="Arial" panose="020B0604020202020204" pitchFamily="34" charset="0"/>
              </a:rPr>
              <a:t>Quand les enfants de la communauté deviennent-ils adultes ? </a:t>
            </a:r>
          </a:p>
        </p:txBody>
      </p:sp>
      <p:sp>
        <p:nvSpPr>
          <p:cNvPr id="45" name="Speech Bubble: Rectangle with Corners Rounded 44">
            <a:extLst>
              <a:ext uri="{FF2B5EF4-FFF2-40B4-BE49-F238E27FC236}">
                <a16:creationId xmlns:a16="http://schemas.microsoft.com/office/drawing/2014/main" id="{36DC764E-ED3C-1447-D5CB-DECFF149FA7D}"/>
              </a:ext>
            </a:extLst>
          </p:cNvPr>
          <p:cNvSpPr/>
          <p:nvPr/>
        </p:nvSpPr>
        <p:spPr>
          <a:xfrm>
            <a:off x="8222243" y="1917426"/>
            <a:ext cx="3120572" cy="2750725"/>
          </a:xfrm>
          <a:prstGeom prst="wedgeRoundRectCallout">
            <a:avLst>
              <a:gd name="adj1" fmla="val 42423"/>
              <a:gd name="adj2" fmla="val 63028"/>
              <a:gd name="adj3" fmla="val 16667"/>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07000"/>
              </a:lnSpc>
              <a:spcAft>
                <a:spcPts val="800"/>
              </a:spcAft>
            </a:pPr>
            <a:r>
              <a:rPr lang="en-US" sz="2400" dirty="0">
                <a:solidFill>
                  <a:srgbClr val="000000"/>
                </a:solidFill>
                <a:effectLst/>
                <a:latin typeface="Arial" panose="020B0604020202020204" pitchFamily="34" charset="0"/>
                <a:ea typeface="Helvetica Neue"/>
                <a:cs typeface="Arial" panose="020B0604020202020204" pitchFamily="34" charset="0"/>
              </a:rPr>
              <a:t>Comment les enfants sont-ils disciplinés dans la communauté ?</a:t>
            </a:r>
          </a:p>
        </p:txBody>
      </p:sp>
      <p:sp>
        <p:nvSpPr>
          <p:cNvPr id="2" name="Title 1">
            <a:extLst>
              <a:ext uri="{FF2B5EF4-FFF2-40B4-BE49-F238E27FC236}">
                <a16:creationId xmlns:a16="http://schemas.microsoft.com/office/drawing/2014/main" id="{35DAD612-143D-4160-ADB7-1BB04298170D}"/>
              </a:ext>
            </a:extLst>
          </p:cNvPr>
          <p:cNvSpPr>
            <a:spLocks noGrp="1"/>
          </p:cNvSpPr>
          <p:nvPr>
            <p:ph type="title"/>
          </p:nvPr>
        </p:nvSpPr>
        <p:spPr>
          <a:xfrm>
            <a:off x="421079" y="120516"/>
            <a:ext cx="10515600" cy="868968"/>
          </a:xfrm>
        </p:spPr>
        <p:txBody>
          <a:bodyPr>
            <a:normAutofit fontScale="90000"/>
          </a:bodyPr>
          <a:lstStyle/>
          <a:p>
            <a:pPr algn="l"/>
            <a:r>
              <a:rPr lang="en-CA" dirty="0">
                <a:latin typeface="Arial"/>
                <a:cs typeface="Arial"/>
              </a:rPr>
              <a:t>Au niveau de la société et de la communauté : points de vue sur l'enfance</a:t>
            </a:r>
            <a:endParaRPr lang="en-CA" dirty="0"/>
          </a:p>
        </p:txBody>
      </p:sp>
      <p:grpSp>
        <p:nvGrpSpPr>
          <p:cNvPr id="15" name="Group 14">
            <a:extLst>
              <a:ext uri="{FF2B5EF4-FFF2-40B4-BE49-F238E27FC236}">
                <a16:creationId xmlns:a16="http://schemas.microsoft.com/office/drawing/2014/main" id="{F05CC875-9548-0926-53AA-D8821AB498E9}"/>
              </a:ext>
            </a:extLst>
          </p:cNvPr>
          <p:cNvGrpSpPr/>
          <p:nvPr/>
        </p:nvGrpSpPr>
        <p:grpSpPr>
          <a:xfrm>
            <a:off x="10228983" y="337468"/>
            <a:ext cx="1587872" cy="1368854"/>
            <a:chOff x="10228983" y="337468"/>
            <a:chExt cx="1587872" cy="1368854"/>
          </a:xfrm>
        </p:grpSpPr>
        <p:sp>
          <p:nvSpPr>
            <p:cNvPr id="16" name="Hexagon 15">
              <a:extLst>
                <a:ext uri="{FF2B5EF4-FFF2-40B4-BE49-F238E27FC236}">
                  <a16:creationId xmlns:a16="http://schemas.microsoft.com/office/drawing/2014/main" id="{42EA2413-3B74-2186-716F-AD4A6E6E3666}"/>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17" name="Group 16">
              <a:extLst>
                <a:ext uri="{FF2B5EF4-FFF2-40B4-BE49-F238E27FC236}">
                  <a16:creationId xmlns:a16="http://schemas.microsoft.com/office/drawing/2014/main" id="{939F65EF-CC43-CE2B-75CC-3EE13A5F1FBB}"/>
                </a:ext>
              </a:extLst>
            </p:cNvPr>
            <p:cNvGrpSpPr/>
            <p:nvPr/>
          </p:nvGrpSpPr>
          <p:grpSpPr>
            <a:xfrm>
              <a:off x="10621771" y="762700"/>
              <a:ext cx="562136" cy="634675"/>
              <a:chOff x="760175" y="830142"/>
              <a:chExt cx="867619" cy="979579"/>
            </a:xfrm>
          </p:grpSpPr>
          <p:sp>
            <p:nvSpPr>
              <p:cNvPr id="32" name="Rectangle 31">
                <a:extLst>
                  <a:ext uri="{FF2B5EF4-FFF2-40B4-BE49-F238E27FC236}">
                    <a16:creationId xmlns:a16="http://schemas.microsoft.com/office/drawing/2014/main" id="{90133050-F102-4020-09C3-9FC6E2E3637F}"/>
                  </a:ext>
                </a:extLst>
              </p:cNvPr>
              <p:cNvSpPr/>
              <p:nvPr/>
            </p:nvSpPr>
            <p:spPr>
              <a:xfrm>
                <a:off x="864636" y="830142"/>
                <a:ext cx="763158" cy="9795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9</a:t>
                </a:r>
              </a:p>
            </p:txBody>
          </p:sp>
          <p:sp>
            <p:nvSpPr>
              <p:cNvPr id="33" name="Rectangle 32">
                <a:extLst>
                  <a:ext uri="{FF2B5EF4-FFF2-40B4-BE49-F238E27FC236}">
                    <a16:creationId xmlns:a16="http://schemas.microsoft.com/office/drawing/2014/main" id="{16E13E37-1067-A2F3-C0B7-BF317517A346}"/>
                  </a:ext>
                </a:extLst>
              </p:cNvPr>
              <p:cNvSpPr/>
              <p:nvPr/>
            </p:nvSpPr>
            <p:spPr>
              <a:xfrm>
                <a:off x="760175" y="830144"/>
                <a:ext cx="149292" cy="9795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18" name="Group 17">
              <a:extLst>
                <a:ext uri="{FF2B5EF4-FFF2-40B4-BE49-F238E27FC236}">
                  <a16:creationId xmlns:a16="http://schemas.microsoft.com/office/drawing/2014/main" id="{15CA8CD0-DE8D-B16A-AE6A-1694861A32CD}"/>
                </a:ext>
              </a:extLst>
            </p:cNvPr>
            <p:cNvGrpSpPr/>
            <p:nvPr/>
          </p:nvGrpSpPr>
          <p:grpSpPr>
            <a:xfrm>
              <a:off x="11325415" y="762701"/>
              <a:ext cx="182192" cy="634674"/>
              <a:chOff x="2121762" y="2323619"/>
              <a:chExt cx="200378" cy="825210"/>
            </a:xfrm>
          </p:grpSpPr>
          <p:sp>
            <p:nvSpPr>
              <p:cNvPr id="30" name="Isosceles Triangle 29">
                <a:extLst>
                  <a:ext uri="{FF2B5EF4-FFF2-40B4-BE49-F238E27FC236}">
                    <a16:creationId xmlns:a16="http://schemas.microsoft.com/office/drawing/2014/main" id="{80286C5C-0E63-73CF-EA9B-76227FA8B673}"/>
                  </a:ext>
                </a:extLst>
              </p:cNvPr>
              <p:cNvSpPr/>
              <p:nvPr/>
            </p:nvSpPr>
            <p:spPr>
              <a:xfrm>
                <a:off x="2121763" y="2323619"/>
                <a:ext cx="200377" cy="172739"/>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1" name="Rectangle 30">
                <a:extLst>
                  <a:ext uri="{FF2B5EF4-FFF2-40B4-BE49-F238E27FC236}">
                    <a16:creationId xmlns:a16="http://schemas.microsoft.com/office/drawing/2014/main" id="{CB573535-C155-AF8C-1971-DE16088F3757}"/>
                  </a:ext>
                </a:extLst>
              </p:cNvPr>
              <p:cNvSpPr/>
              <p:nvPr/>
            </p:nvSpPr>
            <p:spPr>
              <a:xfrm>
                <a:off x="2121762" y="2496169"/>
                <a:ext cx="200377" cy="652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grpSp>
        <p:nvGrpSpPr>
          <p:cNvPr id="42" name="Group 41">
            <a:extLst>
              <a:ext uri="{FF2B5EF4-FFF2-40B4-BE49-F238E27FC236}">
                <a16:creationId xmlns:a16="http://schemas.microsoft.com/office/drawing/2014/main" id="{99BEA963-E379-37F7-026D-D1DACB90828D}"/>
              </a:ext>
            </a:extLst>
          </p:cNvPr>
          <p:cNvGrpSpPr/>
          <p:nvPr/>
        </p:nvGrpSpPr>
        <p:grpSpPr>
          <a:xfrm>
            <a:off x="7016916" y="4332700"/>
            <a:ext cx="4308499" cy="1975956"/>
            <a:chOff x="4101417" y="4550496"/>
            <a:chExt cx="4284315" cy="1964865"/>
          </a:xfrm>
        </p:grpSpPr>
        <p:grpSp>
          <p:nvGrpSpPr>
            <p:cNvPr id="19" name="Group 18">
              <a:extLst>
                <a:ext uri="{FF2B5EF4-FFF2-40B4-BE49-F238E27FC236}">
                  <a16:creationId xmlns:a16="http://schemas.microsoft.com/office/drawing/2014/main" id="{94042158-F7F7-BF61-F3AA-A77EDE015B72}"/>
                </a:ext>
              </a:extLst>
            </p:cNvPr>
            <p:cNvGrpSpPr/>
            <p:nvPr/>
          </p:nvGrpSpPr>
          <p:grpSpPr>
            <a:xfrm>
              <a:off x="5026136" y="4550496"/>
              <a:ext cx="2351206" cy="1964865"/>
              <a:chOff x="6753502" y="4766094"/>
              <a:chExt cx="1164705" cy="1044047"/>
            </a:xfrm>
            <a:solidFill>
              <a:schemeClr val="accent2">
                <a:lumMod val="75000"/>
              </a:schemeClr>
            </a:solidFill>
          </p:grpSpPr>
          <p:grpSp>
            <p:nvGrpSpPr>
              <p:cNvPr id="20" name="Group 19">
                <a:extLst>
                  <a:ext uri="{FF2B5EF4-FFF2-40B4-BE49-F238E27FC236}">
                    <a16:creationId xmlns:a16="http://schemas.microsoft.com/office/drawing/2014/main" id="{A9ADCE6B-5B91-1E40-1EDC-82CAE88F5834}"/>
                  </a:ext>
                </a:extLst>
              </p:cNvPr>
              <p:cNvGrpSpPr/>
              <p:nvPr/>
            </p:nvGrpSpPr>
            <p:grpSpPr>
              <a:xfrm>
                <a:off x="6753502" y="5024349"/>
                <a:ext cx="500332" cy="459236"/>
                <a:chOff x="6376458" y="4851543"/>
                <a:chExt cx="774687" cy="711057"/>
              </a:xfrm>
              <a:grpFill/>
            </p:grpSpPr>
            <p:sp>
              <p:nvSpPr>
                <p:cNvPr id="27" name="Trapezoid 26">
                  <a:extLst>
                    <a:ext uri="{FF2B5EF4-FFF2-40B4-BE49-F238E27FC236}">
                      <a16:creationId xmlns:a16="http://schemas.microsoft.com/office/drawing/2014/main" id="{59D854FE-B5D8-A234-182E-9177D2E23DBA}"/>
                    </a:ext>
                  </a:extLst>
                </p:cNvPr>
                <p:cNvSpPr/>
                <p:nvPr/>
              </p:nvSpPr>
              <p:spPr>
                <a:xfrm>
                  <a:off x="6376458" y="4851543"/>
                  <a:ext cx="774687" cy="311188"/>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8" name="Rectangle 27">
                  <a:extLst>
                    <a:ext uri="{FF2B5EF4-FFF2-40B4-BE49-F238E27FC236}">
                      <a16:creationId xmlns:a16="http://schemas.microsoft.com/office/drawing/2014/main" id="{8B34478F-7F56-81CD-5DDE-25D52FDC1D3C}"/>
                    </a:ext>
                  </a:extLst>
                </p:cNvPr>
                <p:cNvSpPr/>
                <p:nvPr/>
              </p:nvSpPr>
              <p:spPr>
                <a:xfrm>
                  <a:off x="6443558" y="5162731"/>
                  <a:ext cx="640487" cy="3998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21" name="Group 20">
                <a:extLst>
                  <a:ext uri="{FF2B5EF4-FFF2-40B4-BE49-F238E27FC236}">
                    <a16:creationId xmlns:a16="http://schemas.microsoft.com/office/drawing/2014/main" id="{D6409091-746C-D058-86C7-53253C81B295}"/>
                  </a:ext>
                </a:extLst>
              </p:cNvPr>
              <p:cNvGrpSpPr/>
              <p:nvPr/>
            </p:nvGrpSpPr>
            <p:grpSpPr>
              <a:xfrm>
                <a:off x="7300192" y="4766094"/>
                <a:ext cx="500332" cy="459236"/>
                <a:chOff x="6376458" y="4851543"/>
                <a:chExt cx="774687" cy="711057"/>
              </a:xfrm>
              <a:grpFill/>
            </p:grpSpPr>
            <p:sp>
              <p:nvSpPr>
                <p:cNvPr id="25" name="Trapezoid 24">
                  <a:extLst>
                    <a:ext uri="{FF2B5EF4-FFF2-40B4-BE49-F238E27FC236}">
                      <a16:creationId xmlns:a16="http://schemas.microsoft.com/office/drawing/2014/main" id="{1E96FE8B-8D24-C6D0-7FA7-A4C452D9AE84}"/>
                    </a:ext>
                  </a:extLst>
                </p:cNvPr>
                <p:cNvSpPr/>
                <p:nvPr/>
              </p:nvSpPr>
              <p:spPr>
                <a:xfrm>
                  <a:off x="6376458" y="4851543"/>
                  <a:ext cx="774687" cy="311188"/>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6" name="Rectangle 25">
                  <a:extLst>
                    <a:ext uri="{FF2B5EF4-FFF2-40B4-BE49-F238E27FC236}">
                      <a16:creationId xmlns:a16="http://schemas.microsoft.com/office/drawing/2014/main" id="{6C1E5371-9625-08D7-17FB-B706AA90CB97}"/>
                    </a:ext>
                  </a:extLst>
                </p:cNvPr>
                <p:cNvSpPr/>
                <p:nvPr/>
              </p:nvSpPr>
              <p:spPr>
                <a:xfrm>
                  <a:off x="6443558" y="5162731"/>
                  <a:ext cx="640487" cy="3998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22" name="Group 21">
                <a:extLst>
                  <a:ext uri="{FF2B5EF4-FFF2-40B4-BE49-F238E27FC236}">
                    <a16:creationId xmlns:a16="http://schemas.microsoft.com/office/drawing/2014/main" id="{95FDC7A5-3AC0-1699-ACF6-088823576441}"/>
                  </a:ext>
                </a:extLst>
              </p:cNvPr>
              <p:cNvGrpSpPr/>
              <p:nvPr/>
            </p:nvGrpSpPr>
            <p:grpSpPr>
              <a:xfrm>
                <a:off x="7417875" y="5350905"/>
                <a:ext cx="500332" cy="459236"/>
                <a:chOff x="6376458" y="4851543"/>
                <a:chExt cx="774687" cy="711057"/>
              </a:xfrm>
              <a:grpFill/>
            </p:grpSpPr>
            <p:sp>
              <p:nvSpPr>
                <p:cNvPr id="23" name="Trapezoid 22">
                  <a:extLst>
                    <a:ext uri="{FF2B5EF4-FFF2-40B4-BE49-F238E27FC236}">
                      <a16:creationId xmlns:a16="http://schemas.microsoft.com/office/drawing/2014/main" id="{141FAB09-F038-CA92-1A01-95272E41FD35}"/>
                    </a:ext>
                  </a:extLst>
                </p:cNvPr>
                <p:cNvSpPr/>
                <p:nvPr/>
              </p:nvSpPr>
              <p:spPr>
                <a:xfrm>
                  <a:off x="6376458" y="4851543"/>
                  <a:ext cx="774687" cy="311188"/>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4" name="Rectangle 23">
                  <a:extLst>
                    <a:ext uri="{FF2B5EF4-FFF2-40B4-BE49-F238E27FC236}">
                      <a16:creationId xmlns:a16="http://schemas.microsoft.com/office/drawing/2014/main" id="{F70BDC05-2A79-59EE-4382-973FB026AE49}"/>
                    </a:ext>
                  </a:extLst>
                </p:cNvPr>
                <p:cNvSpPr/>
                <p:nvPr/>
              </p:nvSpPr>
              <p:spPr>
                <a:xfrm>
                  <a:off x="6443558" y="5162731"/>
                  <a:ext cx="640487" cy="3998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grpSp>
          <p:nvGrpSpPr>
            <p:cNvPr id="6" name="Group 5">
              <a:extLst>
                <a:ext uri="{FF2B5EF4-FFF2-40B4-BE49-F238E27FC236}">
                  <a16:creationId xmlns:a16="http://schemas.microsoft.com/office/drawing/2014/main" id="{90C6D9D1-EF27-BAF2-4B4E-F1F8F972325A}"/>
                </a:ext>
              </a:extLst>
            </p:cNvPr>
            <p:cNvGrpSpPr/>
            <p:nvPr/>
          </p:nvGrpSpPr>
          <p:grpSpPr>
            <a:xfrm>
              <a:off x="7588004" y="5066329"/>
              <a:ext cx="253795" cy="564154"/>
              <a:chOff x="7123547" y="4391502"/>
              <a:chExt cx="671707" cy="1493118"/>
            </a:xfrm>
          </p:grpSpPr>
          <p:sp>
            <p:nvSpPr>
              <p:cNvPr id="3" name="Round Same Side Corner Rectangle 46">
                <a:extLst>
                  <a:ext uri="{FF2B5EF4-FFF2-40B4-BE49-F238E27FC236}">
                    <a16:creationId xmlns:a16="http://schemas.microsoft.com/office/drawing/2014/main" id="{1409C73C-FAC1-2B82-26AF-57B7D519C9B7}"/>
                  </a:ext>
                </a:extLst>
              </p:cNvPr>
              <p:cNvSpPr/>
              <p:nvPr/>
            </p:nvSpPr>
            <p:spPr>
              <a:xfrm>
                <a:off x="7128473" y="5178575"/>
                <a:ext cx="664157" cy="706045"/>
              </a:xfrm>
              <a:prstGeom prst="round2SameRect">
                <a:avLst>
                  <a:gd name="adj1" fmla="val 50000"/>
                  <a:gd name="adj2" fmla="val 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Oval 3">
                <a:extLst>
                  <a:ext uri="{FF2B5EF4-FFF2-40B4-BE49-F238E27FC236}">
                    <a16:creationId xmlns:a16="http://schemas.microsoft.com/office/drawing/2014/main" id="{648E590C-79CD-0C38-DA1C-2EB71E1F86A8}"/>
                  </a:ext>
                </a:extLst>
              </p:cNvPr>
              <p:cNvSpPr/>
              <p:nvPr/>
            </p:nvSpPr>
            <p:spPr>
              <a:xfrm>
                <a:off x="7123547" y="4391502"/>
                <a:ext cx="671707" cy="671708"/>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7" name="Group 6">
              <a:extLst>
                <a:ext uri="{FF2B5EF4-FFF2-40B4-BE49-F238E27FC236}">
                  <a16:creationId xmlns:a16="http://schemas.microsoft.com/office/drawing/2014/main" id="{E1BC8F50-2AED-8D1A-64B0-982785DD1775}"/>
                </a:ext>
              </a:extLst>
            </p:cNvPr>
            <p:cNvGrpSpPr/>
            <p:nvPr/>
          </p:nvGrpSpPr>
          <p:grpSpPr>
            <a:xfrm>
              <a:off x="4101417" y="5215021"/>
              <a:ext cx="253795" cy="564154"/>
              <a:chOff x="7123547" y="4391502"/>
              <a:chExt cx="671707" cy="1493118"/>
            </a:xfrm>
          </p:grpSpPr>
          <p:sp>
            <p:nvSpPr>
              <p:cNvPr id="12" name="Round Same Side Corner Rectangle 46">
                <a:extLst>
                  <a:ext uri="{FF2B5EF4-FFF2-40B4-BE49-F238E27FC236}">
                    <a16:creationId xmlns:a16="http://schemas.microsoft.com/office/drawing/2014/main" id="{49E90A40-C249-53D8-A15A-D5E924C27E04}"/>
                  </a:ext>
                </a:extLst>
              </p:cNvPr>
              <p:cNvSpPr/>
              <p:nvPr/>
            </p:nvSpPr>
            <p:spPr>
              <a:xfrm>
                <a:off x="7128473" y="5178575"/>
                <a:ext cx="664157" cy="706045"/>
              </a:xfrm>
              <a:prstGeom prst="round2SameRect">
                <a:avLst>
                  <a:gd name="adj1" fmla="val 50000"/>
                  <a:gd name="adj2" fmla="val 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3" name="Oval 12">
                <a:extLst>
                  <a:ext uri="{FF2B5EF4-FFF2-40B4-BE49-F238E27FC236}">
                    <a16:creationId xmlns:a16="http://schemas.microsoft.com/office/drawing/2014/main" id="{37C1B1A9-0C3F-6B6C-E05B-A8E9740673F9}"/>
                  </a:ext>
                </a:extLst>
              </p:cNvPr>
              <p:cNvSpPr/>
              <p:nvPr/>
            </p:nvSpPr>
            <p:spPr>
              <a:xfrm>
                <a:off x="7123547" y="4391502"/>
                <a:ext cx="671707" cy="671708"/>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14" name="Group 13">
              <a:extLst>
                <a:ext uri="{FF2B5EF4-FFF2-40B4-BE49-F238E27FC236}">
                  <a16:creationId xmlns:a16="http://schemas.microsoft.com/office/drawing/2014/main" id="{AFF60A6D-F730-326B-11E3-E96CCCEFE4EF}"/>
                </a:ext>
              </a:extLst>
            </p:cNvPr>
            <p:cNvGrpSpPr/>
            <p:nvPr/>
          </p:nvGrpSpPr>
          <p:grpSpPr>
            <a:xfrm>
              <a:off x="4578273" y="5579731"/>
              <a:ext cx="253795" cy="564154"/>
              <a:chOff x="7123547" y="4391502"/>
              <a:chExt cx="671707" cy="1493118"/>
            </a:xfrm>
          </p:grpSpPr>
          <p:sp>
            <p:nvSpPr>
              <p:cNvPr id="34" name="Round Same Side Corner Rectangle 46">
                <a:extLst>
                  <a:ext uri="{FF2B5EF4-FFF2-40B4-BE49-F238E27FC236}">
                    <a16:creationId xmlns:a16="http://schemas.microsoft.com/office/drawing/2014/main" id="{5B90026A-92B7-08ED-4308-0D79974220F6}"/>
                  </a:ext>
                </a:extLst>
              </p:cNvPr>
              <p:cNvSpPr/>
              <p:nvPr/>
            </p:nvSpPr>
            <p:spPr>
              <a:xfrm>
                <a:off x="7128473" y="5178575"/>
                <a:ext cx="664157" cy="706045"/>
              </a:xfrm>
              <a:prstGeom prst="round2SameRect">
                <a:avLst>
                  <a:gd name="adj1" fmla="val 50000"/>
                  <a:gd name="adj2" fmla="val 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5" name="Oval 34">
                <a:extLst>
                  <a:ext uri="{FF2B5EF4-FFF2-40B4-BE49-F238E27FC236}">
                    <a16:creationId xmlns:a16="http://schemas.microsoft.com/office/drawing/2014/main" id="{73ABECB0-B012-ABA7-CC11-3D6A96743212}"/>
                  </a:ext>
                </a:extLst>
              </p:cNvPr>
              <p:cNvSpPr/>
              <p:nvPr/>
            </p:nvSpPr>
            <p:spPr>
              <a:xfrm>
                <a:off x="7123547" y="4391502"/>
                <a:ext cx="671707" cy="671708"/>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36" name="Group 35">
              <a:extLst>
                <a:ext uri="{FF2B5EF4-FFF2-40B4-BE49-F238E27FC236}">
                  <a16:creationId xmlns:a16="http://schemas.microsoft.com/office/drawing/2014/main" id="{D0DF403D-D4D8-EA31-913F-DDD540122326}"/>
                </a:ext>
              </a:extLst>
            </p:cNvPr>
            <p:cNvGrpSpPr/>
            <p:nvPr/>
          </p:nvGrpSpPr>
          <p:grpSpPr>
            <a:xfrm>
              <a:off x="5969102" y="5951207"/>
              <a:ext cx="253795" cy="564154"/>
              <a:chOff x="7123547" y="4391502"/>
              <a:chExt cx="671707" cy="1493118"/>
            </a:xfrm>
          </p:grpSpPr>
          <p:sp>
            <p:nvSpPr>
              <p:cNvPr id="37" name="Round Same Side Corner Rectangle 46">
                <a:extLst>
                  <a:ext uri="{FF2B5EF4-FFF2-40B4-BE49-F238E27FC236}">
                    <a16:creationId xmlns:a16="http://schemas.microsoft.com/office/drawing/2014/main" id="{8CA38DC7-CB95-48BC-892E-A73A613F62B7}"/>
                  </a:ext>
                </a:extLst>
              </p:cNvPr>
              <p:cNvSpPr/>
              <p:nvPr/>
            </p:nvSpPr>
            <p:spPr>
              <a:xfrm>
                <a:off x="7128473" y="5178575"/>
                <a:ext cx="664157" cy="706045"/>
              </a:xfrm>
              <a:prstGeom prst="round2SameRect">
                <a:avLst>
                  <a:gd name="adj1" fmla="val 50000"/>
                  <a:gd name="adj2" fmla="val 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8" name="Oval 37">
                <a:extLst>
                  <a:ext uri="{FF2B5EF4-FFF2-40B4-BE49-F238E27FC236}">
                    <a16:creationId xmlns:a16="http://schemas.microsoft.com/office/drawing/2014/main" id="{CF70CB60-689A-1242-DBDE-F285E2634712}"/>
                  </a:ext>
                </a:extLst>
              </p:cNvPr>
              <p:cNvSpPr/>
              <p:nvPr/>
            </p:nvSpPr>
            <p:spPr>
              <a:xfrm>
                <a:off x="7123547" y="4391502"/>
                <a:ext cx="671707" cy="671708"/>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39" name="Group 38">
              <a:extLst>
                <a:ext uri="{FF2B5EF4-FFF2-40B4-BE49-F238E27FC236}">
                  <a16:creationId xmlns:a16="http://schemas.microsoft.com/office/drawing/2014/main" id="{4F0AE418-E9E3-6B8B-BF3D-5ADAB8E2245E}"/>
                </a:ext>
              </a:extLst>
            </p:cNvPr>
            <p:cNvGrpSpPr/>
            <p:nvPr/>
          </p:nvGrpSpPr>
          <p:grpSpPr>
            <a:xfrm>
              <a:off x="8131937" y="5424552"/>
              <a:ext cx="253795" cy="564154"/>
              <a:chOff x="7123547" y="4391502"/>
              <a:chExt cx="671707" cy="1493118"/>
            </a:xfrm>
          </p:grpSpPr>
          <p:sp>
            <p:nvSpPr>
              <p:cNvPr id="40" name="Round Same Side Corner Rectangle 46">
                <a:extLst>
                  <a:ext uri="{FF2B5EF4-FFF2-40B4-BE49-F238E27FC236}">
                    <a16:creationId xmlns:a16="http://schemas.microsoft.com/office/drawing/2014/main" id="{DFBD7FFE-4DBE-0A93-2979-9488E4EE177C}"/>
                  </a:ext>
                </a:extLst>
              </p:cNvPr>
              <p:cNvSpPr/>
              <p:nvPr/>
            </p:nvSpPr>
            <p:spPr>
              <a:xfrm>
                <a:off x="7128473" y="5178575"/>
                <a:ext cx="664157" cy="706045"/>
              </a:xfrm>
              <a:prstGeom prst="round2SameRect">
                <a:avLst>
                  <a:gd name="adj1" fmla="val 50000"/>
                  <a:gd name="adj2" fmla="val 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1" name="Oval 40">
                <a:extLst>
                  <a:ext uri="{FF2B5EF4-FFF2-40B4-BE49-F238E27FC236}">
                    <a16:creationId xmlns:a16="http://schemas.microsoft.com/office/drawing/2014/main" id="{2FAFE919-C15C-EB00-92AA-B91F5838B916}"/>
                  </a:ext>
                </a:extLst>
              </p:cNvPr>
              <p:cNvSpPr/>
              <p:nvPr/>
            </p:nvSpPr>
            <p:spPr>
              <a:xfrm>
                <a:off x="7123547" y="4391502"/>
                <a:ext cx="671707" cy="671708"/>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Tree>
    <p:extLst>
      <p:ext uri="{BB962C8B-B14F-4D97-AF65-F5344CB8AC3E}">
        <p14:creationId xmlns:p14="http://schemas.microsoft.com/office/powerpoint/2010/main" val="34452483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4F34D2-FA98-44F5-8D5A-F2E3ED689ADC}"/>
              </a:ext>
            </a:extLst>
          </p:cNvPr>
          <p:cNvSpPr>
            <a:spLocks noGrp="1"/>
          </p:cNvSpPr>
          <p:nvPr>
            <p:ph type="title"/>
          </p:nvPr>
        </p:nvSpPr>
        <p:spPr/>
        <p:txBody>
          <a:bodyPr>
            <a:normAutofit/>
          </a:bodyPr>
          <a:lstStyle/>
          <a:p>
            <a:r>
              <a:rPr lang="en-US" dirty="0"/>
              <a:t>Normes minimales de protection de l'enfance</a:t>
            </a:r>
            <a:endParaRPr lang="en-CA" dirty="0"/>
          </a:p>
        </p:txBody>
      </p:sp>
      <p:sp>
        <p:nvSpPr>
          <p:cNvPr id="8" name="TextBox 7">
            <a:extLst>
              <a:ext uri="{FF2B5EF4-FFF2-40B4-BE49-F238E27FC236}">
                <a16:creationId xmlns:a16="http://schemas.microsoft.com/office/drawing/2014/main" id="{C9E5A157-40FA-4DFB-A399-CF88505DCFA4}"/>
              </a:ext>
            </a:extLst>
          </p:cNvPr>
          <p:cNvSpPr txBox="1"/>
          <p:nvPr/>
        </p:nvSpPr>
        <p:spPr>
          <a:xfrm>
            <a:off x="2275840" y="2233506"/>
            <a:ext cx="2387600" cy="369332"/>
          </a:xfrm>
          <a:prstGeom prst="rect">
            <a:avLst/>
          </a:prstGeom>
          <a:noFill/>
        </p:spPr>
        <p:txBody>
          <a:bodyPr wrap="square">
            <a:spAutoFit/>
          </a:bodyPr>
          <a:lstStyle/>
          <a:p>
            <a:r>
              <a:rPr lang="en-US" b="1" dirty="0">
                <a:solidFill>
                  <a:schemeClr val="bg1"/>
                </a:solidFill>
                <a:effectLst/>
                <a:latin typeface="Helvetica Neue"/>
                <a:ea typeface="Calibri" panose="020F0502020204030204" pitchFamily="34" charset="0"/>
                <a:cs typeface="Calibri" panose="020F0502020204030204" pitchFamily="34" charset="0"/>
              </a:rPr>
              <a:t>Protection de l'enfance</a:t>
            </a:r>
          </a:p>
        </p:txBody>
      </p:sp>
      <p:pic>
        <p:nvPicPr>
          <p:cNvPr id="4" name="Picture 3">
            <a:extLst>
              <a:ext uri="{FF2B5EF4-FFF2-40B4-BE49-F238E27FC236}">
                <a16:creationId xmlns:a16="http://schemas.microsoft.com/office/drawing/2014/main" id="{7F2856F2-BB85-274C-199B-BADCE1C43D30}"/>
              </a:ext>
            </a:extLst>
          </p:cNvPr>
          <p:cNvPicPr>
            <a:picLocks noChangeAspect="1"/>
          </p:cNvPicPr>
          <p:nvPr/>
        </p:nvPicPr>
        <p:blipFill>
          <a:blip r:embed="rId3"/>
          <a:stretch>
            <a:fillRect/>
          </a:stretch>
        </p:blipFill>
        <p:spPr>
          <a:xfrm>
            <a:off x="2032271" y="1862137"/>
            <a:ext cx="3402800" cy="3767244"/>
          </a:xfrm>
          <a:prstGeom prst="rect">
            <a:avLst/>
          </a:prstGeom>
          <a:ln>
            <a:solidFill>
              <a:schemeClr val="accent2">
                <a:lumMod val="75000"/>
              </a:schemeClr>
            </a:solidFill>
          </a:ln>
        </p:spPr>
      </p:pic>
      <p:pic>
        <p:nvPicPr>
          <p:cNvPr id="3" name="Google Shape;98;p8">
            <a:extLst>
              <a:ext uri="{FF2B5EF4-FFF2-40B4-BE49-F238E27FC236}">
                <a16:creationId xmlns:a16="http://schemas.microsoft.com/office/drawing/2014/main" id="{282917DA-3E4A-4C49-41D5-BF654922326B}"/>
              </a:ext>
            </a:extLst>
          </p:cNvPr>
          <p:cNvPicPr preferRelativeResize="0"/>
          <p:nvPr/>
        </p:nvPicPr>
        <p:blipFill rotWithShape="1">
          <a:blip r:embed="rId4">
            <a:alphaModFix/>
          </a:blip>
          <a:srcRect b="30173"/>
          <a:stretch/>
        </p:blipFill>
        <p:spPr>
          <a:xfrm>
            <a:off x="6206701" y="1862137"/>
            <a:ext cx="3910294" cy="3767244"/>
          </a:xfrm>
          <a:prstGeom prst="rect">
            <a:avLst/>
          </a:prstGeom>
          <a:noFill/>
          <a:ln w="9525" cap="flat" cmpd="sng">
            <a:solidFill>
              <a:schemeClr val="accent2">
                <a:lumMod val="75000"/>
              </a:schemeClr>
            </a:solidFill>
            <a:prstDash val="solid"/>
            <a:round/>
            <a:headEnd type="none" w="sm" len="sm"/>
            <a:tailEnd type="none" w="sm" len="sm"/>
          </a:ln>
        </p:spPr>
      </p:pic>
    </p:spTree>
    <p:extLst>
      <p:ext uri="{BB962C8B-B14F-4D97-AF65-F5344CB8AC3E}">
        <p14:creationId xmlns:p14="http://schemas.microsoft.com/office/powerpoint/2010/main" val="3877243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72">
            <a:extLst>
              <a:ext uri="{FF2B5EF4-FFF2-40B4-BE49-F238E27FC236}">
                <a16:creationId xmlns:a16="http://schemas.microsoft.com/office/drawing/2014/main" id="{45E20069-62FA-B9BF-E1AB-3F2A3F04275B}"/>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a:t>
            </a:r>
            <a:r>
              <a:rPr lang="en-CA" sz="5400" b="1" dirty="0" err="1">
                <a:solidFill>
                  <a:schemeClr val="bg1">
                    <a:lumMod val="75000"/>
                  </a:schemeClr>
                </a:solidFill>
                <a:latin typeface="Garamond"/>
              </a:rPr>
              <a:t>supplémentaire</a:t>
            </a:r>
            <a:r>
              <a:rPr lang="en-CA" sz="5400" b="1" dirty="0">
                <a:solidFill>
                  <a:schemeClr val="bg1">
                    <a:lumMod val="75000"/>
                  </a:schemeClr>
                </a:solidFill>
                <a:latin typeface="Garamond"/>
              </a:rPr>
              <a:t> pour les notes de </a:t>
            </a:r>
            <a:r>
              <a:rPr lang="en-CA" sz="5400" b="1" dirty="0" err="1">
                <a:solidFill>
                  <a:schemeClr val="bg1">
                    <a:lumMod val="75000"/>
                  </a:schemeClr>
                </a:solidFill>
                <a:latin typeface="Garamond"/>
              </a:rPr>
              <a:t>l'animateur</a:t>
            </a:r>
            <a:endParaRPr lang="en-CA" sz="5400" b="1" dirty="0">
              <a:solidFill>
                <a:schemeClr val="bg1">
                  <a:lumMod val="75000"/>
                </a:schemeClr>
              </a:solidFill>
            </a:endParaRPr>
          </a:p>
        </p:txBody>
      </p:sp>
    </p:spTree>
    <p:extLst>
      <p:ext uri="{BB962C8B-B14F-4D97-AF65-F5344CB8AC3E}">
        <p14:creationId xmlns:p14="http://schemas.microsoft.com/office/powerpoint/2010/main" val="32648932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Rounded Corners 42">
            <a:extLst>
              <a:ext uri="{FF2B5EF4-FFF2-40B4-BE49-F238E27FC236}">
                <a16:creationId xmlns:a16="http://schemas.microsoft.com/office/drawing/2014/main" id="{20EC6670-9214-69AF-6D37-C6A78D5110A2}"/>
              </a:ext>
            </a:extLst>
          </p:cNvPr>
          <p:cNvSpPr/>
          <p:nvPr/>
        </p:nvSpPr>
        <p:spPr>
          <a:xfrm>
            <a:off x="5186581" y="1789033"/>
            <a:ext cx="1849209" cy="3958624"/>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4" name="Rectangle: Rounded Corners 43">
            <a:extLst>
              <a:ext uri="{FF2B5EF4-FFF2-40B4-BE49-F238E27FC236}">
                <a16:creationId xmlns:a16="http://schemas.microsoft.com/office/drawing/2014/main" id="{101B7327-6792-3917-5331-A355A332145F}"/>
              </a:ext>
            </a:extLst>
          </p:cNvPr>
          <p:cNvSpPr/>
          <p:nvPr/>
        </p:nvSpPr>
        <p:spPr>
          <a:xfrm>
            <a:off x="8772562" y="1789033"/>
            <a:ext cx="1849209" cy="3958624"/>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2" name="Rectangle: Rounded Corners 41">
            <a:extLst>
              <a:ext uri="{FF2B5EF4-FFF2-40B4-BE49-F238E27FC236}">
                <a16:creationId xmlns:a16="http://schemas.microsoft.com/office/drawing/2014/main" id="{A9F489F9-482B-F6A8-E123-0424BC7915E0}"/>
              </a:ext>
            </a:extLst>
          </p:cNvPr>
          <p:cNvSpPr/>
          <p:nvPr/>
        </p:nvSpPr>
        <p:spPr>
          <a:xfrm>
            <a:off x="1649045" y="1789033"/>
            <a:ext cx="1849209" cy="3958624"/>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264F34D2-FA98-44F5-8D5A-F2E3ED689ADC}"/>
              </a:ext>
            </a:extLst>
          </p:cNvPr>
          <p:cNvSpPr>
            <a:spLocks noGrp="1"/>
          </p:cNvSpPr>
          <p:nvPr>
            <p:ph type="title"/>
          </p:nvPr>
        </p:nvSpPr>
        <p:spPr/>
        <p:txBody>
          <a:bodyPr>
            <a:normAutofit/>
          </a:bodyPr>
          <a:lstStyle/>
          <a:p>
            <a:r>
              <a:rPr lang="en-US" dirty="0"/>
              <a:t>Marche rapide</a:t>
            </a:r>
            <a:endParaRPr lang="en-CA" dirty="0"/>
          </a:p>
        </p:txBody>
      </p:sp>
      <p:grpSp>
        <p:nvGrpSpPr>
          <p:cNvPr id="3" name="Group 2">
            <a:extLst>
              <a:ext uri="{FF2B5EF4-FFF2-40B4-BE49-F238E27FC236}">
                <a16:creationId xmlns:a16="http://schemas.microsoft.com/office/drawing/2014/main" id="{24DE80BC-BEA6-718C-F9A4-BF8FCB93F236}"/>
              </a:ext>
            </a:extLst>
          </p:cNvPr>
          <p:cNvGrpSpPr/>
          <p:nvPr/>
        </p:nvGrpSpPr>
        <p:grpSpPr>
          <a:xfrm>
            <a:off x="10228983" y="337468"/>
            <a:ext cx="1587872" cy="1368854"/>
            <a:chOff x="10228983" y="337468"/>
            <a:chExt cx="1587872" cy="1368854"/>
          </a:xfrm>
        </p:grpSpPr>
        <p:sp>
          <p:nvSpPr>
            <p:cNvPr id="5" name="Hexagon 4">
              <a:extLst>
                <a:ext uri="{FF2B5EF4-FFF2-40B4-BE49-F238E27FC236}">
                  <a16:creationId xmlns:a16="http://schemas.microsoft.com/office/drawing/2014/main" id="{FA3006FE-538B-FE0C-CF57-BB3C29C06598}"/>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6" name="Group 5">
              <a:extLst>
                <a:ext uri="{FF2B5EF4-FFF2-40B4-BE49-F238E27FC236}">
                  <a16:creationId xmlns:a16="http://schemas.microsoft.com/office/drawing/2014/main" id="{72D72BB3-4138-6CD8-CF5A-AB245C4C5209}"/>
                </a:ext>
              </a:extLst>
            </p:cNvPr>
            <p:cNvGrpSpPr/>
            <p:nvPr/>
          </p:nvGrpSpPr>
          <p:grpSpPr>
            <a:xfrm>
              <a:off x="10621771" y="762700"/>
              <a:ext cx="562136" cy="634675"/>
              <a:chOff x="760175" y="830142"/>
              <a:chExt cx="867619" cy="979579"/>
            </a:xfrm>
          </p:grpSpPr>
          <p:sp>
            <p:nvSpPr>
              <p:cNvPr id="23" name="Rectangle 22">
                <a:extLst>
                  <a:ext uri="{FF2B5EF4-FFF2-40B4-BE49-F238E27FC236}">
                    <a16:creationId xmlns:a16="http://schemas.microsoft.com/office/drawing/2014/main" id="{41E5B7F6-9A3A-ED21-2A81-A4FBB1923C7F}"/>
                  </a:ext>
                </a:extLst>
              </p:cNvPr>
              <p:cNvSpPr/>
              <p:nvPr/>
            </p:nvSpPr>
            <p:spPr>
              <a:xfrm>
                <a:off x="864636" y="830142"/>
                <a:ext cx="763158" cy="9795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600" b="1" dirty="0">
                    <a:latin typeface="Arial" panose="020B0604020202020204" pitchFamily="34" charset="0"/>
                    <a:cs typeface="Arial" panose="020B0604020202020204" pitchFamily="34" charset="0"/>
                  </a:rPr>
                  <a:t>10-11</a:t>
                </a:r>
              </a:p>
            </p:txBody>
          </p:sp>
          <p:sp>
            <p:nvSpPr>
              <p:cNvPr id="24" name="Rectangle 23">
                <a:extLst>
                  <a:ext uri="{FF2B5EF4-FFF2-40B4-BE49-F238E27FC236}">
                    <a16:creationId xmlns:a16="http://schemas.microsoft.com/office/drawing/2014/main" id="{9D6E9208-5F5A-BC44-351C-5898F7C05AF4}"/>
                  </a:ext>
                </a:extLst>
              </p:cNvPr>
              <p:cNvSpPr/>
              <p:nvPr/>
            </p:nvSpPr>
            <p:spPr>
              <a:xfrm>
                <a:off x="760175" y="830144"/>
                <a:ext cx="149292" cy="9795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7" name="Group 6">
              <a:extLst>
                <a:ext uri="{FF2B5EF4-FFF2-40B4-BE49-F238E27FC236}">
                  <a16:creationId xmlns:a16="http://schemas.microsoft.com/office/drawing/2014/main" id="{626371F7-9C8E-60B7-BEC2-CAC59F101204}"/>
                </a:ext>
              </a:extLst>
            </p:cNvPr>
            <p:cNvGrpSpPr/>
            <p:nvPr/>
          </p:nvGrpSpPr>
          <p:grpSpPr>
            <a:xfrm>
              <a:off x="11325415" y="762701"/>
              <a:ext cx="182192" cy="634674"/>
              <a:chOff x="2121762" y="2323619"/>
              <a:chExt cx="200378" cy="825210"/>
            </a:xfrm>
          </p:grpSpPr>
          <p:sp>
            <p:nvSpPr>
              <p:cNvPr id="21" name="Isosceles Triangle 20">
                <a:extLst>
                  <a:ext uri="{FF2B5EF4-FFF2-40B4-BE49-F238E27FC236}">
                    <a16:creationId xmlns:a16="http://schemas.microsoft.com/office/drawing/2014/main" id="{406D2BF4-9E3B-1934-7A10-7AADF8927C5B}"/>
                  </a:ext>
                </a:extLst>
              </p:cNvPr>
              <p:cNvSpPr/>
              <p:nvPr/>
            </p:nvSpPr>
            <p:spPr>
              <a:xfrm>
                <a:off x="2121763" y="2323619"/>
                <a:ext cx="200377" cy="172739"/>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Rectangle 21">
                <a:extLst>
                  <a:ext uri="{FF2B5EF4-FFF2-40B4-BE49-F238E27FC236}">
                    <a16:creationId xmlns:a16="http://schemas.microsoft.com/office/drawing/2014/main" id="{0B65AF87-8474-7EB8-2EA3-E261D307E0D8}"/>
                  </a:ext>
                </a:extLst>
              </p:cNvPr>
              <p:cNvSpPr/>
              <p:nvPr/>
            </p:nvSpPr>
            <p:spPr>
              <a:xfrm>
                <a:off x="2121762" y="2496169"/>
                <a:ext cx="200377" cy="652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grpSp>
        <p:nvGrpSpPr>
          <p:cNvPr id="45" name="Group 44">
            <a:extLst>
              <a:ext uri="{FF2B5EF4-FFF2-40B4-BE49-F238E27FC236}">
                <a16:creationId xmlns:a16="http://schemas.microsoft.com/office/drawing/2014/main" id="{1DDF1A26-5581-BF46-F559-01C18CEAED43}"/>
              </a:ext>
            </a:extLst>
          </p:cNvPr>
          <p:cNvGrpSpPr/>
          <p:nvPr/>
        </p:nvGrpSpPr>
        <p:grpSpPr>
          <a:xfrm>
            <a:off x="1194461" y="2044542"/>
            <a:ext cx="2014598" cy="1294511"/>
            <a:chOff x="724660" y="1931288"/>
            <a:chExt cx="2014598" cy="1294511"/>
          </a:xfrm>
        </p:grpSpPr>
        <p:pic>
          <p:nvPicPr>
            <p:cNvPr id="29" name="Graphic 28" descr="Boot with solid fill">
              <a:extLst>
                <a:ext uri="{FF2B5EF4-FFF2-40B4-BE49-F238E27FC236}">
                  <a16:creationId xmlns:a16="http://schemas.microsoft.com/office/drawing/2014/main" id="{71FA1FA8-C3C8-E764-C227-5606008A7B5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9261968">
              <a:off x="1824858" y="1931288"/>
              <a:ext cx="914400" cy="914400"/>
            </a:xfrm>
            <a:prstGeom prst="rect">
              <a:avLst/>
            </a:prstGeom>
          </p:spPr>
        </p:pic>
        <p:pic>
          <p:nvPicPr>
            <p:cNvPr id="30" name="Graphic 29" descr="Boot with solid fill">
              <a:extLst>
                <a:ext uri="{FF2B5EF4-FFF2-40B4-BE49-F238E27FC236}">
                  <a16:creationId xmlns:a16="http://schemas.microsoft.com/office/drawing/2014/main" id="{2EE2F626-5BF6-6727-4134-A1B09C8EE1F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24660" y="2311399"/>
              <a:ext cx="914400" cy="914400"/>
            </a:xfrm>
            <a:prstGeom prst="rect">
              <a:avLst/>
            </a:prstGeom>
          </p:spPr>
        </p:pic>
      </p:grpSp>
      <p:grpSp>
        <p:nvGrpSpPr>
          <p:cNvPr id="46" name="Group 45">
            <a:extLst>
              <a:ext uri="{FF2B5EF4-FFF2-40B4-BE49-F238E27FC236}">
                <a16:creationId xmlns:a16="http://schemas.microsoft.com/office/drawing/2014/main" id="{ACCB1D78-2A4D-75F5-FCDE-A870DC919714}"/>
              </a:ext>
            </a:extLst>
          </p:cNvPr>
          <p:cNvGrpSpPr/>
          <p:nvPr/>
        </p:nvGrpSpPr>
        <p:grpSpPr>
          <a:xfrm>
            <a:off x="4413352" y="4519386"/>
            <a:ext cx="2224942" cy="1228271"/>
            <a:chOff x="4396357" y="4069443"/>
            <a:chExt cx="2224942" cy="1228271"/>
          </a:xfrm>
        </p:grpSpPr>
        <p:pic>
          <p:nvPicPr>
            <p:cNvPr id="38" name="Graphic 37" descr="High heel shoe with solid fill">
              <a:extLst>
                <a:ext uri="{FF2B5EF4-FFF2-40B4-BE49-F238E27FC236}">
                  <a16:creationId xmlns:a16="http://schemas.microsoft.com/office/drawing/2014/main" id="{4DF47891-6799-B0BA-E1B6-8BF98E443BC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9251348">
              <a:off x="5706899" y="4069443"/>
              <a:ext cx="914400" cy="914400"/>
            </a:xfrm>
            <a:prstGeom prst="rect">
              <a:avLst/>
            </a:prstGeom>
          </p:spPr>
        </p:pic>
        <p:pic>
          <p:nvPicPr>
            <p:cNvPr id="39" name="Graphic 38" descr="High heel shoe with solid fill">
              <a:extLst>
                <a:ext uri="{FF2B5EF4-FFF2-40B4-BE49-F238E27FC236}">
                  <a16:creationId xmlns:a16="http://schemas.microsoft.com/office/drawing/2014/main" id="{13BB4473-1B2F-3D2D-23F7-336A28CED35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396357" y="4383314"/>
              <a:ext cx="914400" cy="914400"/>
            </a:xfrm>
            <a:prstGeom prst="rect">
              <a:avLst/>
            </a:prstGeom>
          </p:spPr>
        </p:pic>
      </p:grpSp>
      <p:grpSp>
        <p:nvGrpSpPr>
          <p:cNvPr id="41" name="Group 40">
            <a:extLst>
              <a:ext uri="{FF2B5EF4-FFF2-40B4-BE49-F238E27FC236}">
                <a16:creationId xmlns:a16="http://schemas.microsoft.com/office/drawing/2014/main" id="{96E0D0D4-8B74-0810-4732-D17057CCBE2B}"/>
              </a:ext>
            </a:extLst>
          </p:cNvPr>
          <p:cNvGrpSpPr/>
          <p:nvPr/>
        </p:nvGrpSpPr>
        <p:grpSpPr>
          <a:xfrm>
            <a:off x="7491424" y="2702813"/>
            <a:ext cx="2070147" cy="1272480"/>
            <a:chOff x="5896518" y="2613720"/>
            <a:chExt cx="2070146" cy="1272480"/>
          </a:xfrm>
        </p:grpSpPr>
        <p:pic>
          <p:nvPicPr>
            <p:cNvPr id="36" name="Graphic 35" descr="Shoe with solid fill">
              <a:extLst>
                <a:ext uri="{FF2B5EF4-FFF2-40B4-BE49-F238E27FC236}">
                  <a16:creationId xmlns:a16="http://schemas.microsoft.com/office/drawing/2014/main" id="{932214ED-6E7E-9FEC-E804-F2A579F667F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896518" y="2971800"/>
              <a:ext cx="914400" cy="914400"/>
            </a:xfrm>
            <a:prstGeom prst="rect">
              <a:avLst/>
            </a:prstGeom>
          </p:spPr>
        </p:pic>
        <p:pic>
          <p:nvPicPr>
            <p:cNvPr id="40" name="Graphic 39" descr="Shoe with solid fill">
              <a:extLst>
                <a:ext uri="{FF2B5EF4-FFF2-40B4-BE49-F238E27FC236}">
                  <a16:creationId xmlns:a16="http://schemas.microsoft.com/office/drawing/2014/main" id="{0B9E8AC1-BF30-7E7B-70A1-21D7C63C39F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19439554">
              <a:off x="7052264" y="2613720"/>
              <a:ext cx="914400" cy="914400"/>
            </a:xfrm>
            <a:prstGeom prst="rect">
              <a:avLst/>
            </a:prstGeom>
          </p:spPr>
        </p:pic>
      </p:grpSp>
    </p:spTree>
    <p:extLst>
      <p:ext uri="{BB962C8B-B14F-4D97-AF65-F5344CB8AC3E}">
        <p14:creationId xmlns:p14="http://schemas.microsoft.com/office/powerpoint/2010/main" val="40402648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72">
            <a:extLst>
              <a:ext uri="{FF2B5EF4-FFF2-40B4-BE49-F238E27FC236}">
                <a16:creationId xmlns:a16="http://schemas.microsoft.com/office/drawing/2014/main" id="{45E20069-62FA-B9BF-E1AB-3F2A3F04275B}"/>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a:t>
            </a:r>
            <a:r>
              <a:rPr lang="en-CA" sz="5400" b="1" dirty="0" err="1">
                <a:solidFill>
                  <a:schemeClr val="bg1">
                    <a:lumMod val="75000"/>
                  </a:schemeClr>
                </a:solidFill>
                <a:latin typeface="Garamond"/>
              </a:rPr>
              <a:t>l'animateur</a:t>
            </a:r>
            <a:endParaRPr lang="en-CA" sz="5400" b="1" dirty="0">
              <a:solidFill>
                <a:schemeClr val="bg1">
                  <a:lumMod val="75000"/>
                </a:schemeClr>
              </a:solidFill>
            </a:endParaRPr>
          </a:p>
        </p:txBody>
      </p:sp>
    </p:spTree>
    <p:extLst>
      <p:ext uri="{BB962C8B-B14F-4D97-AF65-F5344CB8AC3E}">
        <p14:creationId xmlns:p14="http://schemas.microsoft.com/office/powerpoint/2010/main" val="345873242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TextBox 62">
            <a:extLst>
              <a:ext uri="{FF2B5EF4-FFF2-40B4-BE49-F238E27FC236}">
                <a16:creationId xmlns:a16="http://schemas.microsoft.com/office/drawing/2014/main" id="{6B2B4B9D-8365-02AA-CD9A-FCD95F0EAF02}"/>
              </a:ext>
            </a:extLst>
          </p:cNvPr>
          <p:cNvSpPr txBox="1"/>
          <p:nvPr/>
        </p:nvSpPr>
        <p:spPr>
          <a:xfrm>
            <a:off x="4002506" y="-898060"/>
            <a:ext cx="4325427" cy="338554"/>
          </a:xfrm>
          <a:prstGeom prst="rect">
            <a:avLst/>
          </a:prstGeom>
          <a:noFill/>
        </p:spPr>
        <p:txBody>
          <a:bodyPr wrap="square" rtlCol="0">
            <a:spAutoFit/>
          </a:bodyPr>
          <a:lstStyle/>
          <a:p>
            <a:r>
              <a:rPr lang="en-US" sz="1600" b="1" spc="300" dirty="0">
                <a:solidFill>
                  <a:schemeClr val="tx2"/>
                </a:solidFill>
                <a:latin typeface="Helvetica Neue" panose="020B0604020202020204"/>
              </a:rPr>
              <a:t>ROUE MOTRICE</a:t>
            </a:r>
          </a:p>
        </p:txBody>
      </p:sp>
      <p:sp>
        <p:nvSpPr>
          <p:cNvPr id="64" name="TextBox 63">
            <a:extLst>
              <a:ext uri="{FF2B5EF4-FFF2-40B4-BE49-F238E27FC236}">
                <a16:creationId xmlns:a16="http://schemas.microsoft.com/office/drawing/2014/main" id="{F55DBE08-0D7E-49F6-727C-C74987FCB3AC}"/>
              </a:ext>
            </a:extLst>
          </p:cNvPr>
          <p:cNvSpPr txBox="1"/>
          <p:nvPr/>
        </p:nvSpPr>
        <p:spPr>
          <a:xfrm>
            <a:off x="280853" y="3000422"/>
            <a:ext cx="2371452" cy="673368"/>
          </a:xfrm>
          <a:prstGeom prst="rect">
            <a:avLst/>
          </a:prstGeom>
          <a:noFill/>
          <a:ln>
            <a:noFill/>
          </a:ln>
        </p:spPr>
        <p:txBody>
          <a:bodyPr wrap="square" lIns="90000" tIns="90000" rIns="90000" bIns="90000" rtlCol="0" anchor="ctr">
            <a:noAutofit/>
          </a:bodyPr>
          <a:lstStyle/>
          <a:p>
            <a:pPr algn="ctr"/>
            <a:r>
              <a:rPr lang="en-US" sz="2000" b="1" dirty="0">
                <a:solidFill>
                  <a:schemeClr val="accent2"/>
                </a:solidFill>
                <a:latin typeface="Arial" panose="020B0604020202020204" pitchFamily="34" charset="0"/>
                <a:cs typeface="Arial" panose="020B0604020202020204" pitchFamily="34" charset="0"/>
              </a:rPr>
              <a:t>Privilégié/ Avantagé</a:t>
            </a:r>
            <a:endParaRPr lang="en-CA" sz="2000" b="1" dirty="0">
              <a:solidFill>
                <a:schemeClr val="accent2"/>
              </a:solidFill>
              <a:latin typeface="Arial" panose="020B0604020202020204" pitchFamily="34" charset="0"/>
              <a:cs typeface="Arial" panose="020B0604020202020204" pitchFamily="34" charset="0"/>
            </a:endParaRPr>
          </a:p>
        </p:txBody>
      </p:sp>
      <p:sp>
        <p:nvSpPr>
          <p:cNvPr id="65" name="TextBox 64">
            <a:extLst>
              <a:ext uri="{FF2B5EF4-FFF2-40B4-BE49-F238E27FC236}">
                <a16:creationId xmlns:a16="http://schemas.microsoft.com/office/drawing/2014/main" id="{B0C55F3A-9C67-2763-CA85-E9176D5FDF5E}"/>
              </a:ext>
            </a:extLst>
          </p:cNvPr>
          <p:cNvSpPr txBox="1"/>
          <p:nvPr/>
        </p:nvSpPr>
        <p:spPr>
          <a:xfrm>
            <a:off x="134868" y="3997358"/>
            <a:ext cx="2656051" cy="738953"/>
          </a:xfrm>
          <a:prstGeom prst="rect">
            <a:avLst/>
          </a:prstGeom>
          <a:noFill/>
          <a:ln>
            <a:noFill/>
          </a:ln>
        </p:spPr>
        <p:txBody>
          <a:bodyPr wrap="square" lIns="90000" tIns="90000" rIns="90000" bIns="90000" rtlCol="0" anchor="ctr">
            <a:noAutofit/>
          </a:bodyPr>
          <a:lstStyle/>
          <a:p>
            <a:pPr algn="ctr"/>
            <a:r>
              <a:rPr lang="en-US" sz="2000" b="1" dirty="0">
                <a:solidFill>
                  <a:schemeClr val="accent5"/>
                </a:solidFill>
                <a:latin typeface="Arial" panose="020B0604020202020204" pitchFamily="34" charset="0"/>
                <a:cs typeface="Arial" panose="020B0604020202020204" pitchFamily="34" charset="0"/>
              </a:rPr>
              <a:t>Oppression/ Désavantage</a:t>
            </a:r>
            <a:endParaRPr lang="en-CA" sz="2000" b="1" dirty="0">
              <a:solidFill>
                <a:schemeClr val="accent5"/>
              </a:solidFill>
              <a:latin typeface="Arial" panose="020B0604020202020204" pitchFamily="34" charset="0"/>
              <a:cs typeface="Arial" panose="020B0604020202020204" pitchFamily="34" charset="0"/>
            </a:endParaRPr>
          </a:p>
        </p:txBody>
      </p:sp>
      <p:sp>
        <p:nvSpPr>
          <p:cNvPr id="66" name="TextBox 65">
            <a:extLst>
              <a:ext uri="{FF2B5EF4-FFF2-40B4-BE49-F238E27FC236}">
                <a16:creationId xmlns:a16="http://schemas.microsoft.com/office/drawing/2014/main" id="{BED4FF9A-1314-79A6-0023-67D4BC3A39F8}"/>
              </a:ext>
            </a:extLst>
          </p:cNvPr>
          <p:cNvSpPr txBox="1"/>
          <p:nvPr/>
        </p:nvSpPr>
        <p:spPr>
          <a:xfrm>
            <a:off x="2412185" y="3109952"/>
            <a:ext cx="2158027" cy="409826"/>
          </a:xfrm>
          <a:prstGeom prst="rect">
            <a:avLst/>
          </a:prstGeom>
          <a:noFill/>
          <a:ln>
            <a:noFill/>
          </a:ln>
        </p:spPr>
        <p:txBody>
          <a:bodyPr wrap="square" lIns="90000" tIns="90000" rIns="90000" bIns="90000" rtlCol="0" anchor="ctr">
            <a:noAutofit/>
          </a:bodyPr>
          <a:lstStyle/>
          <a:p>
            <a:pPr algn="r"/>
            <a:r>
              <a:rPr lang="en-US" sz="1400" dirty="0">
                <a:latin typeface="Arial" panose="020B0604020202020204" pitchFamily="34" charset="0"/>
                <a:cs typeface="Arial" panose="020B0604020202020204" pitchFamily="34" charset="0"/>
              </a:rPr>
              <a:t>Homme et masculin</a:t>
            </a:r>
          </a:p>
          <a:p>
            <a:pPr algn="r"/>
            <a:r>
              <a:rPr lang="en-US" sz="1400" dirty="0">
                <a:latin typeface="Arial" panose="020B0604020202020204" pitchFamily="34" charset="0"/>
                <a:cs typeface="Arial" panose="020B0604020202020204" pitchFamily="34" charset="0"/>
              </a:rPr>
              <a:t>Femme et </a:t>
            </a:r>
            <a:r>
              <a:rPr lang="en-US" sz="1400" dirty="0" err="1">
                <a:latin typeface="Arial" panose="020B0604020202020204" pitchFamily="34" charset="0"/>
                <a:cs typeface="Arial" panose="020B0604020202020204" pitchFamily="34" charset="0"/>
              </a:rPr>
              <a:t>féminine</a:t>
            </a:r>
            <a:endParaRPr lang="en-CA" sz="1400" dirty="0">
              <a:latin typeface="Arial" panose="020B0604020202020204" pitchFamily="34" charset="0"/>
              <a:cs typeface="Arial" panose="020B0604020202020204" pitchFamily="34" charset="0"/>
            </a:endParaRPr>
          </a:p>
        </p:txBody>
      </p:sp>
      <p:sp>
        <p:nvSpPr>
          <p:cNvPr id="75" name="TextBox 74">
            <a:extLst>
              <a:ext uri="{FF2B5EF4-FFF2-40B4-BE49-F238E27FC236}">
                <a16:creationId xmlns:a16="http://schemas.microsoft.com/office/drawing/2014/main" id="{F0013863-5062-BE48-A221-5DC87801127F}"/>
              </a:ext>
            </a:extLst>
          </p:cNvPr>
          <p:cNvSpPr txBox="1"/>
          <p:nvPr/>
        </p:nvSpPr>
        <p:spPr>
          <a:xfrm>
            <a:off x="3100675" y="2677199"/>
            <a:ext cx="1525329" cy="374914"/>
          </a:xfrm>
          <a:prstGeom prst="rect">
            <a:avLst/>
          </a:prstGeom>
          <a:noFill/>
          <a:ln>
            <a:noFill/>
          </a:ln>
        </p:spPr>
        <p:txBody>
          <a:bodyPr wrap="square" lIns="90000" tIns="90000" rIns="90000" bIns="90000" rtlCol="0" anchor="ctr">
            <a:noAutofit/>
          </a:bodyPr>
          <a:lstStyle/>
          <a:p>
            <a:pPr algn="r"/>
            <a:r>
              <a:rPr lang="en-US" sz="1400" dirty="0">
                <a:latin typeface="Arial" panose="020B0604020202020204" pitchFamily="34" charset="0"/>
                <a:cs typeface="Arial" panose="020B0604020202020204" pitchFamily="34" charset="0"/>
              </a:rPr>
              <a:t>Homme</a:t>
            </a:r>
            <a:endParaRPr lang="en-CA" sz="1400" dirty="0">
              <a:latin typeface="Arial" panose="020B0604020202020204" pitchFamily="34" charset="0"/>
              <a:cs typeface="Arial" panose="020B0604020202020204" pitchFamily="34" charset="0"/>
            </a:endParaRPr>
          </a:p>
        </p:txBody>
      </p:sp>
      <p:sp>
        <p:nvSpPr>
          <p:cNvPr id="76" name="TextBox 75">
            <a:extLst>
              <a:ext uri="{FF2B5EF4-FFF2-40B4-BE49-F238E27FC236}">
                <a16:creationId xmlns:a16="http://schemas.microsoft.com/office/drawing/2014/main" id="{02B6F146-933F-8A69-6352-2C337C417A5A}"/>
              </a:ext>
            </a:extLst>
          </p:cNvPr>
          <p:cNvSpPr txBox="1"/>
          <p:nvPr/>
        </p:nvSpPr>
        <p:spPr>
          <a:xfrm>
            <a:off x="3420410" y="2338928"/>
            <a:ext cx="1525329" cy="374914"/>
          </a:xfrm>
          <a:prstGeom prst="rect">
            <a:avLst/>
          </a:prstGeom>
          <a:noFill/>
          <a:ln>
            <a:noFill/>
          </a:ln>
        </p:spPr>
        <p:txBody>
          <a:bodyPr wrap="square" lIns="90000" tIns="90000" rIns="90000" bIns="90000" rtlCol="0" anchor="ctr">
            <a:noAutofit/>
          </a:bodyPr>
          <a:lstStyle/>
          <a:p>
            <a:pPr algn="r"/>
            <a:r>
              <a:rPr lang="en-US" sz="1400" dirty="0">
                <a:latin typeface="Arial" panose="020B0604020202020204" pitchFamily="34" charset="0"/>
                <a:cs typeface="Arial" panose="020B0604020202020204" pitchFamily="34" charset="0"/>
              </a:rPr>
              <a:t>Personne de race blanche</a:t>
            </a:r>
            <a:endParaRPr lang="en-CA" sz="1400" dirty="0">
              <a:latin typeface="Arial" panose="020B0604020202020204" pitchFamily="34" charset="0"/>
              <a:cs typeface="Arial" panose="020B0604020202020204" pitchFamily="34" charset="0"/>
            </a:endParaRPr>
          </a:p>
        </p:txBody>
      </p:sp>
      <p:sp>
        <p:nvSpPr>
          <p:cNvPr id="77" name="TextBox 76">
            <a:extLst>
              <a:ext uri="{FF2B5EF4-FFF2-40B4-BE49-F238E27FC236}">
                <a16:creationId xmlns:a16="http://schemas.microsoft.com/office/drawing/2014/main" id="{3DEFEC8F-1FAB-57C9-234B-E62034AEF9C1}"/>
              </a:ext>
            </a:extLst>
          </p:cNvPr>
          <p:cNvSpPr txBox="1"/>
          <p:nvPr/>
        </p:nvSpPr>
        <p:spPr>
          <a:xfrm>
            <a:off x="2945728" y="2003589"/>
            <a:ext cx="2371453" cy="310561"/>
          </a:xfrm>
          <a:prstGeom prst="rect">
            <a:avLst/>
          </a:prstGeom>
          <a:noFill/>
          <a:ln>
            <a:noFill/>
          </a:ln>
        </p:spPr>
        <p:txBody>
          <a:bodyPr wrap="square" lIns="90000" tIns="90000" rIns="90000" bIns="90000" rtlCol="0" anchor="ctr">
            <a:noAutofit/>
          </a:bodyPr>
          <a:lstStyle/>
          <a:p>
            <a:pPr algn="r"/>
            <a:r>
              <a:rPr lang="en-US" sz="1400" dirty="0">
                <a:latin typeface="Arial" panose="020B0604020202020204" pitchFamily="34" charset="0"/>
                <a:cs typeface="Arial" panose="020B0604020202020204" pitchFamily="34" charset="0"/>
              </a:rPr>
              <a:t>D'origine occidentale</a:t>
            </a:r>
            <a:endParaRPr lang="en-CA" sz="1400" dirty="0">
              <a:latin typeface="Arial" panose="020B0604020202020204" pitchFamily="34" charset="0"/>
              <a:cs typeface="Arial" panose="020B0604020202020204" pitchFamily="34" charset="0"/>
            </a:endParaRPr>
          </a:p>
        </p:txBody>
      </p:sp>
      <p:sp>
        <p:nvSpPr>
          <p:cNvPr id="78" name="TextBox 77">
            <a:extLst>
              <a:ext uri="{FF2B5EF4-FFF2-40B4-BE49-F238E27FC236}">
                <a16:creationId xmlns:a16="http://schemas.microsoft.com/office/drawing/2014/main" id="{C96EA31E-94F6-22CD-5197-077FAB723D65}"/>
              </a:ext>
            </a:extLst>
          </p:cNvPr>
          <p:cNvSpPr txBox="1"/>
          <p:nvPr/>
        </p:nvSpPr>
        <p:spPr>
          <a:xfrm>
            <a:off x="4217583" y="1634489"/>
            <a:ext cx="1525329" cy="374914"/>
          </a:xfrm>
          <a:prstGeom prst="rect">
            <a:avLst/>
          </a:prstGeom>
          <a:noFill/>
          <a:ln>
            <a:noFill/>
          </a:ln>
        </p:spPr>
        <p:txBody>
          <a:bodyPr wrap="square" lIns="90000" tIns="90000" rIns="90000" bIns="90000" rtlCol="0" anchor="ctr">
            <a:noAutofit/>
          </a:bodyPr>
          <a:lstStyle/>
          <a:p>
            <a:pPr algn="r"/>
            <a:r>
              <a:rPr lang="en-US" sz="1400" dirty="0">
                <a:latin typeface="Arial" panose="020B0604020202020204" pitchFamily="34" charset="0"/>
                <a:cs typeface="Arial" panose="020B0604020202020204" pitchFamily="34" charset="0"/>
              </a:rPr>
              <a:t>Hétérosexuel</a:t>
            </a:r>
            <a:endParaRPr lang="en-CA" sz="1400" dirty="0">
              <a:latin typeface="Arial" panose="020B0604020202020204" pitchFamily="34" charset="0"/>
              <a:cs typeface="Arial" panose="020B0604020202020204" pitchFamily="34" charset="0"/>
            </a:endParaRPr>
          </a:p>
        </p:txBody>
      </p:sp>
      <p:sp>
        <p:nvSpPr>
          <p:cNvPr id="79" name="TextBox 78">
            <a:extLst>
              <a:ext uri="{FF2B5EF4-FFF2-40B4-BE49-F238E27FC236}">
                <a16:creationId xmlns:a16="http://schemas.microsoft.com/office/drawing/2014/main" id="{1476D3B1-025C-8A1A-960D-4052C77D2E82}"/>
              </a:ext>
            </a:extLst>
          </p:cNvPr>
          <p:cNvSpPr txBox="1"/>
          <p:nvPr/>
        </p:nvSpPr>
        <p:spPr>
          <a:xfrm>
            <a:off x="4699354" y="1396809"/>
            <a:ext cx="1525329" cy="374914"/>
          </a:xfrm>
          <a:prstGeom prst="rect">
            <a:avLst/>
          </a:prstGeom>
          <a:noFill/>
          <a:ln>
            <a:noFill/>
          </a:ln>
        </p:spPr>
        <p:txBody>
          <a:bodyPr wrap="square" lIns="90000" tIns="90000" rIns="90000" bIns="90000" rtlCol="0" anchor="ctr">
            <a:noAutofit/>
          </a:bodyPr>
          <a:lstStyle/>
          <a:p>
            <a:pPr algn="r"/>
            <a:r>
              <a:rPr lang="en-US" sz="1400" dirty="0">
                <a:latin typeface="Arial" panose="020B0604020202020204" pitchFamily="34" charset="0"/>
                <a:cs typeface="Arial" panose="020B0604020202020204" pitchFamily="34" charset="0"/>
              </a:rPr>
              <a:t>Able-bodied</a:t>
            </a:r>
            <a:endParaRPr lang="en-CA" sz="1400" dirty="0">
              <a:latin typeface="Arial" panose="020B0604020202020204" pitchFamily="34" charset="0"/>
              <a:cs typeface="Arial" panose="020B0604020202020204" pitchFamily="34" charset="0"/>
            </a:endParaRPr>
          </a:p>
        </p:txBody>
      </p:sp>
      <p:sp>
        <p:nvSpPr>
          <p:cNvPr id="80" name="TextBox 79">
            <a:extLst>
              <a:ext uri="{FF2B5EF4-FFF2-40B4-BE49-F238E27FC236}">
                <a16:creationId xmlns:a16="http://schemas.microsoft.com/office/drawing/2014/main" id="{3D2A4329-8ADB-39E6-A4E9-F5C334FB95CE}"/>
              </a:ext>
            </a:extLst>
          </p:cNvPr>
          <p:cNvSpPr txBox="1"/>
          <p:nvPr/>
        </p:nvSpPr>
        <p:spPr>
          <a:xfrm>
            <a:off x="5823283" y="1233135"/>
            <a:ext cx="1860172" cy="454407"/>
          </a:xfrm>
          <a:prstGeom prst="rect">
            <a:avLst/>
          </a:prstGeom>
          <a:noFill/>
          <a:ln>
            <a:noFill/>
          </a:ln>
        </p:spPr>
        <p:txBody>
          <a:bodyPr wrap="square" lIns="90000" tIns="90000" rIns="90000" bIns="90000" rtlCol="0" anchor="ctr">
            <a:noAutofit/>
          </a:bodyPr>
          <a:lstStyle/>
          <a:p>
            <a:pPr algn="ctr"/>
            <a:r>
              <a:rPr lang="en-US" sz="1400" dirty="0">
                <a:latin typeface="Arial" panose="020B0604020202020204" pitchFamily="34" charset="0"/>
                <a:cs typeface="Arial" panose="020B0604020202020204" pitchFamily="34" charset="0"/>
              </a:rPr>
              <a:t>Instruit / très instruit</a:t>
            </a:r>
            <a:endParaRPr lang="en-CA" sz="1400" dirty="0">
              <a:latin typeface="Arial" panose="020B0604020202020204" pitchFamily="34" charset="0"/>
              <a:cs typeface="Arial" panose="020B0604020202020204" pitchFamily="34" charset="0"/>
            </a:endParaRPr>
          </a:p>
        </p:txBody>
      </p:sp>
      <p:sp>
        <p:nvSpPr>
          <p:cNvPr id="81" name="TextBox 80">
            <a:extLst>
              <a:ext uri="{FF2B5EF4-FFF2-40B4-BE49-F238E27FC236}">
                <a16:creationId xmlns:a16="http://schemas.microsoft.com/office/drawing/2014/main" id="{B46222D4-F72A-6232-5D1E-DB34AF5B7B5D}"/>
              </a:ext>
            </a:extLst>
          </p:cNvPr>
          <p:cNvSpPr txBox="1"/>
          <p:nvPr/>
        </p:nvSpPr>
        <p:spPr>
          <a:xfrm>
            <a:off x="7245515" y="1455026"/>
            <a:ext cx="1525329" cy="374914"/>
          </a:xfrm>
          <a:prstGeom prst="rect">
            <a:avLst/>
          </a:prstGeom>
          <a:noFill/>
          <a:ln>
            <a:noFill/>
          </a:ln>
        </p:spPr>
        <p:txBody>
          <a:bodyPr wrap="square" lIns="90000" tIns="90000" rIns="90000" bIns="90000" rtlCol="0" anchor="ctr">
            <a:noAutofit/>
          </a:bodyPr>
          <a:lstStyle/>
          <a:p>
            <a:r>
              <a:rPr lang="en-US" sz="1400" dirty="0">
                <a:latin typeface="Arial" panose="020B0604020202020204" pitchFamily="34" charset="0"/>
                <a:cs typeface="Arial" panose="020B0604020202020204" pitchFamily="34" charset="0"/>
              </a:rPr>
              <a:t>Jeune</a:t>
            </a:r>
            <a:endParaRPr lang="en-CA" sz="1400" dirty="0">
              <a:latin typeface="Arial" panose="020B0604020202020204" pitchFamily="34" charset="0"/>
              <a:cs typeface="Arial" panose="020B0604020202020204" pitchFamily="34" charset="0"/>
            </a:endParaRPr>
          </a:p>
        </p:txBody>
      </p:sp>
      <p:sp>
        <p:nvSpPr>
          <p:cNvPr id="82" name="TextBox 81">
            <a:extLst>
              <a:ext uri="{FF2B5EF4-FFF2-40B4-BE49-F238E27FC236}">
                <a16:creationId xmlns:a16="http://schemas.microsoft.com/office/drawing/2014/main" id="{7549B812-455B-41A5-219F-C9E2095A70BA}"/>
              </a:ext>
            </a:extLst>
          </p:cNvPr>
          <p:cNvSpPr txBox="1"/>
          <p:nvPr/>
        </p:nvSpPr>
        <p:spPr>
          <a:xfrm>
            <a:off x="7737395" y="1735458"/>
            <a:ext cx="1525329" cy="374914"/>
          </a:xfrm>
          <a:prstGeom prst="rect">
            <a:avLst/>
          </a:prstGeom>
          <a:noFill/>
          <a:ln>
            <a:noFill/>
          </a:ln>
        </p:spPr>
        <p:txBody>
          <a:bodyPr wrap="square" lIns="90000" tIns="90000" rIns="90000" bIns="90000" rtlCol="0" anchor="ctr">
            <a:noAutofit/>
          </a:bodyPr>
          <a:lstStyle/>
          <a:p>
            <a:r>
              <a:rPr lang="en-US" sz="1400" dirty="0">
                <a:latin typeface="Arial" panose="020B0604020202020204" pitchFamily="34" charset="0"/>
                <a:cs typeface="Arial" panose="020B0604020202020204" pitchFamily="34" charset="0"/>
              </a:rPr>
              <a:t>Non déplacé</a:t>
            </a:r>
            <a:endParaRPr lang="en-CA" sz="1400" dirty="0">
              <a:latin typeface="Arial" panose="020B0604020202020204" pitchFamily="34" charset="0"/>
              <a:cs typeface="Arial" panose="020B0604020202020204" pitchFamily="34" charset="0"/>
            </a:endParaRPr>
          </a:p>
        </p:txBody>
      </p:sp>
      <p:sp>
        <p:nvSpPr>
          <p:cNvPr id="83" name="TextBox 82">
            <a:extLst>
              <a:ext uri="{FF2B5EF4-FFF2-40B4-BE49-F238E27FC236}">
                <a16:creationId xmlns:a16="http://schemas.microsoft.com/office/drawing/2014/main" id="{473C585A-E160-21AE-0C4C-32003B5E88DC}"/>
              </a:ext>
            </a:extLst>
          </p:cNvPr>
          <p:cNvSpPr txBox="1"/>
          <p:nvPr/>
        </p:nvSpPr>
        <p:spPr>
          <a:xfrm>
            <a:off x="8199993" y="2057258"/>
            <a:ext cx="1734219" cy="323830"/>
          </a:xfrm>
          <a:prstGeom prst="rect">
            <a:avLst/>
          </a:prstGeom>
          <a:noFill/>
          <a:ln>
            <a:noFill/>
          </a:ln>
        </p:spPr>
        <p:txBody>
          <a:bodyPr wrap="square" lIns="90000" tIns="90000" rIns="90000" bIns="90000" rtlCol="0" anchor="ctr">
            <a:noAutofit/>
          </a:bodyPr>
          <a:lstStyle/>
          <a:p>
            <a:r>
              <a:rPr lang="en-US" sz="1400" dirty="0">
                <a:latin typeface="Arial" panose="020B0604020202020204" pitchFamily="34" charset="0"/>
                <a:cs typeface="Arial" panose="020B0604020202020204" pitchFamily="34" charset="0"/>
              </a:rPr>
              <a:t>Riche, riche </a:t>
            </a:r>
            <a:endParaRPr lang="en-CA" sz="1400" dirty="0">
              <a:latin typeface="Arial" panose="020B0604020202020204" pitchFamily="34" charset="0"/>
              <a:cs typeface="Arial" panose="020B0604020202020204" pitchFamily="34" charset="0"/>
            </a:endParaRPr>
          </a:p>
        </p:txBody>
      </p:sp>
      <p:sp>
        <p:nvSpPr>
          <p:cNvPr id="84" name="TextBox 83">
            <a:extLst>
              <a:ext uri="{FF2B5EF4-FFF2-40B4-BE49-F238E27FC236}">
                <a16:creationId xmlns:a16="http://schemas.microsoft.com/office/drawing/2014/main" id="{CF8A4AEE-0DD1-0978-71B6-A1A7EC06769A}"/>
              </a:ext>
            </a:extLst>
          </p:cNvPr>
          <p:cNvSpPr txBox="1"/>
          <p:nvPr/>
        </p:nvSpPr>
        <p:spPr>
          <a:xfrm>
            <a:off x="8478989" y="2425677"/>
            <a:ext cx="3332799" cy="232890"/>
          </a:xfrm>
          <a:prstGeom prst="rect">
            <a:avLst/>
          </a:prstGeom>
          <a:noFill/>
          <a:ln>
            <a:noFill/>
          </a:ln>
        </p:spPr>
        <p:txBody>
          <a:bodyPr wrap="square" lIns="90000" tIns="90000" rIns="90000" bIns="90000" rtlCol="0" anchor="ctr">
            <a:noAutofit/>
          </a:bodyPr>
          <a:lstStyle/>
          <a:p>
            <a:r>
              <a:rPr lang="en-US" sz="1400" dirty="0">
                <a:latin typeface="Arial" panose="020B0604020202020204" pitchFamily="34" charset="0"/>
                <a:cs typeface="Arial" panose="020B0604020202020204" pitchFamily="34" charset="0"/>
              </a:rPr>
              <a:t>Documenté, ayant une identification</a:t>
            </a:r>
            <a:endParaRPr lang="en-CA" sz="1400" dirty="0">
              <a:latin typeface="Arial" panose="020B0604020202020204" pitchFamily="34" charset="0"/>
              <a:cs typeface="Arial" panose="020B0604020202020204" pitchFamily="34" charset="0"/>
            </a:endParaRPr>
          </a:p>
        </p:txBody>
      </p:sp>
      <p:sp>
        <p:nvSpPr>
          <p:cNvPr id="85" name="TextBox 84">
            <a:extLst>
              <a:ext uri="{FF2B5EF4-FFF2-40B4-BE49-F238E27FC236}">
                <a16:creationId xmlns:a16="http://schemas.microsoft.com/office/drawing/2014/main" id="{80937827-D1A5-579A-960B-9637753406A5}"/>
              </a:ext>
            </a:extLst>
          </p:cNvPr>
          <p:cNvSpPr txBox="1"/>
          <p:nvPr/>
        </p:nvSpPr>
        <p:spPr>
          <a:xfrm>
            <a:off x="8786055" y="3097967"/>
            <a:ext cx="1667698" cy="264666"/>
          </a:xfrm>
          <a:prstGeom prst="rect">
            <a:avLst/>
          </a:prstGeom>
          <a:noFill/>
          <a:ln>
            <a:noFill/>
          </a:ln>
        </p:spPr>
        <p:txBody>
          <a:bodyPr wrap="square" lIns="90000" tIns="90000" rIns="90000" bIns="90000" rtlCol="0" anchor="ctr">
            <a:noAutofit/>
          </a:bodyPr>
          <a:lstStyle/>
          <a:p>
            <a:r>
              <a:rPr lang="en-US" sz="1400" dirty="0">
                <a:latin typeface="Arial" panose="020B0604020202020204" pitchFamily="34" charset="0"/>
                <a:cs typeface="Arial" panose="020B0604020202020204" pitchFamily="34" charset="0"/>
              </a:rPr>
              <a:t>Majorité ethnique</a:t>
            </a:r>
            <a:endParaRPr lang="en-CA" sz="1400" dirty="0">
              <a:latin typeface="Arial" panose="020B0604020202020204" pitchFamily="34" charset="0"/>
              <a:cs typeface="Arial" panose="020B0604020202020204" pitchFamily="34" charset="0"/>
            </a:endParaRPr>
          </a:p>
        </p:txBody>
      </p:sp>
      <p:sp>
        <p:nvSpPr>
          <p:cNvPr id="86" name="TextBox 85">
            <a:extLst>
              <a:ext uri="{FF2B5EF4-FFF2-40B4-BE49-F238E27FC236}">
                <a16:creationId xmlns:a16="http://schemas.microsoft.com/office/drawing/2014/main" id="{9D175143-E270-0C1B-6F66-60CC42E764B0}"/>
              </a:ext>
            </a:extLst>
          </p:cNvPr>
          <p:cNvSpPr txBox="1"/>
          <p:nvPr/>
        </p:nvSpPr>
        <p:spPr>
          <a:xfrm>
            <a:off x="8897708" y="3322589"/>
            <a:ext cx="1448535" cy="457244"/>
          </a:xfrm>
          <a:prstGeom prst="rect">
            <a:avLst/>
          </a:prstGeom>
          <a:noFill/>
          <a:ln>
            <a:noFill/>
          </a:ln>
        </p:spPr>
        <p:txBody>
          <a:bodyPr wrap="square" lIns="90000" tIns="90000" rIns="90000" bIns="90000" rtlCol="0" anchor="ctr">
            <a:noAutofit/>
          </a:bodyPr>
          <a:lstStyle/>
          <a:p>
            <a:r>
              <a:rPr lang="en-US" sz="1400" dirty="0">
                <a:latin typeface="Arial" panose="020B0604020202020204" pitchFamily="34" charset="0"/>
                <a:cs typeface="Arial" panose="020B0604020202020204" pitchFamily="34" charset="0"/>
              </a:rPr>
              <a:t>Fertile</a:t>
            </a:r>
            <a:endParaRPr lang="en-CA" sz="1400" dirty="0">
              <a:latin typeface="Arial" panose="020B0604020202020204" pitchFamily="34" charset="0"/>
              <a:cs typeface="Arial" panose="020B0604020202020204" pitchFamily="34" charset="0"/>
            </a:endParaRPr>
          </a:p>
        </p:txBody>
      </p:sp>
      <p:grpSp>
        <p:nvGrpSpPr>
          <p:cNvPr id="11" name="Group 10">
            <a:extLst>
              <a:ext uri="{FF2B5EF4-FFF2-40B4-BE49-F238E27FC236}">
                <a16:creationId xmlns:a16="http://schemas.microsoft.com/office/drawing/2014/main" id="{ACB15DDE-DA87-84CC-CA2F-E6289F36F335}"/>
              </a:ext>
            </a:extLst>
          </p:cNvPr>
          <p:cNvGrpSpPr/>
          <p:nvPr/>
        </p:nvGrpSpPr>
        <p:grpSpPr>
          <a:xfrm>
            <a:off x="624114" y="1758732"/>
            <a:ext cx="10883492" cy="4173016"/>
            <a:chOff x="-501261" y="1549430"/>
            <a:chExt cx="12148877" cy="4658198"/>
          </a:xfrm>
        </p:grpSpPr>
        <p:sp>
          <p:nvSpPr>
            <p:cNvPr id="87" name="Pie 5">
              <a:extLst>
                <a:ext uri="{FF2B5EF4-FFF2-40B4-BE49-F238E27FC236}">
                  <a16:creationId xmlns:a16="http://schemas.microsoft.com/office/drawing/2014/main" id="{BCD585F6-18EF-E37E-0097-5318872488DB}"/>
                </a:ext>
              </a:extLst>
            </p:cNvPr>
            <p:cNvSpPr/>
            <p:nvPr/>
          </p:nvSpPr>
          <p:spPr>
            <a:xfrm>
              <a:off x="4486739" y="2111381"/>
              <a:ext cx="3707766" cy="3707764"/>
            </a:xfrm>
            <a:prstGeom prst="pie">
              <a:avLst>
                <a:gd name="adj1" fmla="val 0"/>
                <a:gd name="adj2" fmla="val 10796775"/>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600">
                <a:solidFill>
                  <a:schemeClr val="tx1"/>
                </a:solidFill>
                <a:latin typeface="Helvetica Neue" panose="020B0604020202020204"/>
              </a:endParaRPr>
            </a:p>
          </p:txBody>
        </p:sp>
        <p:sp>
          <p:nvSpPr>
            <p:cNvPr id="88" name="Pie 25">
              <a:extLst>
                <a:ext uri="{FF2B5EF4-FFF2-40B4-BE49-F238E27FC236}">
                  <a16:creationId xmlns:a16="http://schemas.microsoft.com/office/drawing/2014/main" id="{A7680141-60DE-77EF-5EE8-5C5F1EA1B70B}"/>
                </a:ext>
              </a:extLst>
            </p:cNvPr>
            <p:cNvSpPr/>
            <p:nvPr/>
          </p:nvSpPr>
          <p:spPr>
            <a:xfrm rot="10800000">
              <a:off x="4486740" y="1925314"/>
              <a:ext cx="3707764" cy="3707766"/>
            </a:xfrm>
            <a:prstGeom prst="pie">
              <a:avLst>
                <a:gd name="adj1" fmla="val 0"/>
                <a:gd name="adj2" fmla="val 10796775"/>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600">
                <a:solidFill>
                  <a:schemeClr val="tx1"/>
                </a:solidFill>
                <a:latin typeface="Helvetica Neue" panose="020B0604020202020204"/>
              </a:endParaRPr>
            </a:p>
          </p:txBody>
        </p:sp>
        <p:grpSp>
          <p:nvGrpSpPr>
            <p:cNvPr id="89" name="Group 88">
              <a:extLst>
                <a:ext uri="{FF2B5EF4-FFF2-40B4-BE49-F238E27FC236}">
                  <a16:creationId xmlns:a16="http://schemas.microsoft.com/office/drawing/2014/main" id="{0B86E88B-BB4D-8ADA-432F-95D31EC832DD}"/>
                </a:ext>
              </a:extLst>
            </p:cNvPr>
            <p:cNvGrpSpPr/>
            <p:nvPr/>
          </p:nvGrpSpPr>
          <p:grpSpPr>
            <a:xfrm>
              <a:off x="-501261" y="1549430"/>
              <a:ext cx="12148877" cy="4658198"/>
              <a:chOff x="-2232493" y="2920427"/>
              <a:chExt cx="10534705" cy="4039282"/>
            </a:xfrm>
          </p:grpSpPr>
          <p:grpSp>
            <p:nvGrpSpPr>
              <p:cNvPr id="90" name="Group 89">
                <a:extLst>
                  <a:ext uri="{FF2B5EF4-FFF2-40B4-BE49-F238E27FC236}">
                    <a16:creationId xmlns:a16="http://schemas.microsoft.com/office/drawing/2014/main" id="{15F989E1-A5B7-E0EE-6487-2D4387F4A6D5}"/>
                  </a:ext>
                </a:extLst>
              </p:cNvPr>
              <p:cNvGrpSpPr/>
              <p:nvPr/>
            </p:nvGrpSpPr>
            <p:grpSpPr>
              <a:xfrm>
                <a:off x="-2232493" y="2920427"/>
                <a:ext cx="10534705" cy="4039282"/>
                <a:chOff x="-2760977" y="2701074"/>
                <a:chExt cx="11695338" cy="4484299"/>
              </a:xfrm>
            </p:grpSpPr>
            <p:cxnSp>
              <p:nvCxnSpPr>
                <p:cNvPr id="109" name="Straight Connector 108">
                  <a:extLst>
                    <a:ext uri="{FF2B5EF4-FFF2-40B4-BE49-F238E27FC236}">
                      <a16:creationId xmlns:a16="http://schemas.microsoft.com/office/drawing/2014/main" id="{B8D1E7E6-492C-3109-073E-CA2796D850B1}"/>
                    </a:ext>
                  </a:extLst>
                </p:cNvPr>
                <p:cNvCxnSpPr>
                  <a:cxnSpLocks/>
                </p:cNvCxnSpPr>
                <p:nvPr/>
              </p:nvCxnSpPr>
              <p:spPr>
                <a:xfrm>
                  <a:off x="-2760977" y="4943224"/>
                  <a:ext cx="11695338"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07479522-BEB0-F19F-37EA-CDEDEE183BDA}"/>
                    </a:ext>
                  </a:extLst>
                </p:cNvPr>
                <p:cNvCxnSpPr/>
                <p:nvPr/>
              </p:nvCxnSpPr>
              <p:spPr>
                <a:xfrm rot="5400000">
                  <a:off x="1583337" y="4943224"/>
                  <a:ext cx="4484299"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91" name="Group 90">
                <a:extLst>
                  <a:ext uri="{FF2B5EF4-FFF2-40B4-BE49-F238E27FC236}">
                    <a16:creationId xmlns:a16="http://schemas.microsoft.com/office/drawing/2014/main" id="{FE1EBDFE-9E2E-6C53-616C-99B43A92F52B}"/>
                  </a:ext>
                </a:extLst>
              </p:cNvPr>
              <p:cNvGrpSpPr/>
              <p:nvPr/>
            </p:nvGrpSpPr>
            <p:grpSpPr>
              <a:xfrm rot="777619">
                <a:off x="1680696" y="2920427"/>
                <a:ext cx="4039282" cy="4039282"/>
                <a:chOff x="1583337" y="2701074"/>
                <a:chExt cx="4484299" cy="4484299"/>
              </a:xfrm>
            </p:grpSpPr>
            <p:cxnSp>
              <p:nvCxnSpPr>
                <p:cNvPr id="107" name="Straight Connector 106">
                  <a:extLst>
                    <a:ext uri="{FF2B5EF4-FFF2-40B4-BE49-F238E27FC236}">
                      <a16:creationId xmlns:a16="http://schemas.microsoft.com/office/drawing/2014/main" id="{865D8C08-2836-D1A7-6089-B3F963282C9A}"/>
                    </a:ext>
                  </a:extLst>
                </p:cNvPr>
                <p:cNvCxnSpPr/>
                <p:nvPr/>
              </p:nvCxnSpPr>
              <p:spPr>
                <a:xfrm>
                  <a:off x="1583337" y="4943224"/>
                  <a:ext cx="4484299"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1A06A8E2-C1DE-1480-4343-E5C7ABE8077E}"/>
                    </a:ext>
                  </a:extLst>
                </p:cNvPr>
                <p:cNvCxnSpPr/>
                <p:nvPr/>
              </p:nvCxnSpPr>
              <p:spPr>
                <a:xfrm rot="5400000">
                  <a:off x="1583337" y="4943224"/>
                  <a:ext cx="4484299"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92" name="Group 91">
                <a:extLst>
                  <a:ext uri="{FF2B5EF4-FFF2-40B4-BE49-F238E27FC236}">
                    <a16:creationId xmlns:a16="http://schemas.microsoft.com/office/drawing/2014/main" id="{F0D002DE-330F-13D9-A0B1-C3612A4B2E69}"/>
                  </a:ext>
                </a:extLst>
              </p:cNvPr>
              <p:cNvGrpSpPr/>
              <p:nvPr/>
            </p:nvGrpSpPr>
            <p:grpSpPr>
              <a:xfrm rot="1536995">
                <a:off x="1680696" y="2920427"/>
                <a:ext cx="4039282" cy="4039282"/>
                <a:chOff x="1583337" y="2701074"/>
                <a:chExt cx="4484299" cy="4484299"/>
              </a:xfrm>
            </p:grpSpPr>
            <p:cxnSp>
              <p:nvCxnSpPr>
                <p:cNvPr id="105" name="Straight Connector 104">
                  <a:extLst>
                    <a:ext uri="{FF2B5EF4-FFF2-40B4-BE49-F238E27FC236}">
                      <a16:creationId xmlns:a16="http://schemas.microsoft.com/office/drawing/2014/main" id="{8B013862-EA24-2343-81A0-5225ADC7D070}"/>
                    </a:ext>
                  </a:extLst>
                </p:cNvPr>
                <p:cNvCxnSpPr/>
                <p:nvPr/>
              </p:nvCxnSpPr>
              <p:spPr>
                <a:xfrm>
                  <a:off x="1583337" y="4943224"/>
                  <a:ext cx="4484299"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3D40F32B-D559-B306-ADFD-A3C850B68ED4}"/>
                    </a:ext>
                  </a:extLst>
                </p:cNvPr>
                <p:cNvCxnSpPr/>
                <p:nvPr/>
              </p:nvCxnSpPr>
              <p:spPr>
                <a:xfrm rot="5400000">
                  <a:off x="1583337" y="4943224"/>
                  <a:ext cx="4484299"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93" name="Group 92">
                <a:extLst>
                  <a:ext uri="{FF2B5EF4-FFF2-40B4-BE49-F238E27FC236}">
                    <a16:creationId xmlns:a16="http://schemas.microsoft.com/office/drawing/2014/main" id="{4C37894D-29FD-F09B-F3D5-2DA7D0078E32}"/>
                  </a:ext>
                </a:extLst>
              </p:cNvPr>
              <p:cNvGrpSpPr/>
              <p:nvPr/>
            </p:nvGrpSpPr>
            <p:grpSpPr>
              <a:xfrm rot="2296514">
                <a:off x="1680696" y="2920427"/>
                <a:ext cx="4039282" cy="4039282"/>
                <a:chOff x="1583337" y="2701074"/>
                <a:chExt cx="4484299" cy="4484299"/>
              </a:xfrm>
            </p:grpSpPr>
            <p:cxnSp>
              <p:nvCxnSpPr>
                <p:cNvPr id="103" name="Straight Connector 102">
                  <a:extLst>
                    <a:ext uri="{FF2B5EF4-FFF2-40B4-BE49-F238E27FC236}">
                      <a16:creationId xmlns:a16="http://schemas.microsoft.com/office/drawing/2014/main" id="{06CAEB42-83C3-16E8-0892-B60FBA5014AC}"/>
                    </a:ext>
                  </a:extLst>
                </p:cNvPr>
                <p:cNvCxnSpPr/>
                <p:nvPr/>
              </p:nvCxnSpPr>
              <p:spPr>
                <a:xfrm>
                  <a:off x="1583337" y="4943224"/>
                  <a:ext cx="4484299"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8AC01BB4-8E79-CA14-1896-2D0897B28681}"/>
                    </a:ext>
                  </a:extLst>
                </p:cNvPr>
                <p:cNvCxnSpPr/>
                <p:nvPr/>
              </p:nvCxnSpPr>
              <p:spPr>
                <a:xfrm rot="5400000">
                  <a:off x="1583337" y="4943224"/>
                  <a:ext cx="4484299"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94" name="Group 93">
                <a:extLst>
                  <a:ext uri="{FF2B5EF4-FFF2-40B4-BE49-F238E27FC236}">
                    <a16:creationId xmlns:a16="http://schemas.microsoft.com/office/drawing/2014/main" id="{ECD353A3-8C8F-F19F-8EA3-FE294570374A}"/>
                  </a:ext>
                </a:extLst>
              </p:cNvPr>
              <p:cNvGrpSpPr/>
              <p:nvPr/>
            </p:nvGrpSpPr>
            <p:grpSpPr>
              <a:xfrm rot="3026233">
                <a:off x="1680696" y="2920427"/>
                <a:ext cx="4039282" cy="4039282"/>
                <a:chOff x="1583337" y="2701074"/>
                <a:chExt cx="4484299" cy="4484299"/>
              </a:xfrm>
            </p:grpSpPr>
            <p:cxnSp>
              <p:nvCxnSpPr>
                <p:cNvPr id="101" name="Straight Connector 100">
                  <a:extLst>
                    <a:ext uri="{FF2B5EF4-FFF2-40B4-BE49-F238E27FC236}">
                      <a16:creationId xmlns:a16="http://schemas.microsoft.com/office/drawing/2014/main" id="{7BDCBB18-BE47-CFE5-6AED-DAAA34D0F98A}"/>
                    </a:ext>
                  </a:extLst>
                </p:cNvPr>
                <p:cNvCxnSpPr/>
                <p:nvPr/>
              </p:nvCxnSpPr>
              <p:spPr>
                <a:xfrm>
                  <a:off x="1583337" y="4943224"/>
                  <a:ext cx="4484299"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2308A004-F7C8-A9FD-D28F-5BAFB05C01E0}"/>
                    </a:ext>
                  </a:extLst>
                </p:cNvPr>
                <p:cNvCxnSpPr/>
                <p:nvPr/>
              </p:nvCxnSpPr>
              <p:spPr>
                <a:xfrm rot="5400000">
                  <a:off x="1583337" y="4943224"/>
                  <a:ext cx="4484299"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95" name="Group 94">
                <a:extLst>
                  <a:ext uri="{FF2B5EF4-FFF2-40B4-BE49-F238E27FC236}">
                    <a16:creationId xmlns:a16="http://schemas.microsoft.com/office/drawing/2014/main" id="{9D352E20-0277-E03C-2225-112B7EF97102}"/>
                  </a:ext>
                </a:extLst>
              </p:cNvPr>
              <p:cNvGrpSpPr/>
              <p:nvPr/>
            </p:nvGrpSpPr>
            <p:grpSpPr>
              <a:xfrm rot="3756700">
                <a:off x="1680696" y="2920427"/>
                <a:ext cx="4039282" cy="4039282"/>
                <a:chOff x="1583337" y="2701074"/>
                <a:chExt cx="4484299" cy="4484299"/>
              </a:xfrm>
            </p:grpSpPr>
            <p:cxnSp>
              <p:nvCxnSpPr>
                <p:cNvPr id="99" name="Straight Connector 98">
                  <a:extLst>
                    <a:ext uri="{FF2B5EF4-FFF2-40B4-BE49-F238E27FC236}">
                      <a16:creationId xmlns:a16="http://schemas.microsoft.com/office/drawing/2014/main" id="{42723375-1360-6AD3-40A3-C1B90EE0F618}"/>
                    </a:ext>
                  </a:extLst>
                </p:cNvPr>
                <p:cNvCxnSpPr/>
                <p:nvPr/>
              </p:nvCxnSpPr>
              <p:spPr>
                <a:xfrm>
                  <a:off x="1583337" y="4943224"/>
                  <a:ext cx="4484299"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20B10CE7-4A94-72D5-B11F-3D19A03B26F1}"/>
                    </a:ext>
                  </a:extLst>
                </p:cNvPr>
                <p:cNvCxnSpPr/>
                <p:nvPr/>
              </p:nvCxnSpPr>
              <p:spPr>
                <a:xfrm rot="5400000">
                  <a:off x="1583337" y="4943224"/>
                  <a:ext cx="4484299"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cxnSp>
            <p:nvCxnSpPr>
              <p:cNvPr id="96" name="Straight Connector 95">
                <a:extLst>
                  <a:ext uri="{FF2B5EF4-FFF2-40B4-BE49-F238E27FC236}">
                    <a16:creationId xmlns:a16="http://schemas.microsoft.com/office/drawing/2014/main" id="{381E0708-B796-5B49-2582-977BE001AC70}"/>
                  </a:ext>
                </a:extLst>
              </p:cNvPr>
              <p:cNvCxnSpPr/>
              <p:nvPr/>
            </p:nvCxnSpPr>
            <p:spPr>
              <a:xfrm rot="4555042">
                <a:off x="1680696" y="4940068"/>
                <a:ext cx="4039282"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43A98739-B759-91E3-A3D5-47C1F03D7A04}"/>
                  </a:ext>
                </a:extLst>
              </p:cNvPr>
              <p:cNvCxnSpPr/>
              <p:nvPr/>
            </p:nvCxnSpPr>
            <p:spPr>
              <a:xfrm flipH="1">
                <a:off x="1771786" y="4365280"/>
                <a:ext cx="3857101" cy="1149575"/>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282C7C9C-649E-0C97-E694-ADF6C4299004}"/>
                  </a:ext>
                </a:extLst>
              </p:cNvPr>
              <p:cNvCxnSpPr/>
              <p:nvPr/>
            </p:nvCxnSpPr>
            <p:spPr>
              <a:xfrm rot="10383840">
                <a:off x="1680696" y="4940068"/>
                <a:ext cx="4039282"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grpSp>
      <p:sp>
        <p:nvSpPr>
          <p:cNvPr id="111" name="TextBox 110">
            <a:extLst>
              <a:ext uri="{FF2B5EF4-FFF2-40B4-BE49-F238E27FC236}">
                <a16:creationId xmlns:a16="http://schemas.microsoft.com/office/drawing/2014/main" id="{64E62AE7-9B46-802E-4A8B-CD268E977CE0}"/>
              </a:ext>
            </a:extLst>
          </p:cNvPr>
          <p:cNvSpPr txBox="1"/>
          <p:nvPr/>
        </p:nvSpPr>
        <p:spPr>
          <a:xfrm>
            <a:off x="2792669" y="3878799"/>
            <a:ext cx="1784138" cy="340302"/>
          </a:xfrm>
          <a:prstGeom prst="rect">
            <a:avLst/>
          </a:prstGeom>
          <a:noFill/>
          <a:ln>
            <a:noFill/>
          </a:ln>
        </p:spPr>
        <p:txBody>
          <a:bodyPr wrap="square" lIns="90000" tIns="90000" rIns="90000" bIns="90000" rtlCol="0" anchor="ctr">
            <a:noAutofit/>
          </a:bodyPr>
          <a:lstStyle/>
          <a:p>
            <a:pPr algn="r"/>
            <a:r>
              <a:rPr lang="en-US" sz="1400" dirty="0">
                <a:latin typeface="Arial" panose="020B0604020202020204" pitchFamily="34" charset="0"/>
                <a:cs typeface="Arial" panose="020B0604020202020204" pitchFamily="34" charset="0"/>
              </a:rPr>
              <a:t>Non fertile, infertile</a:t>
            </a:r>
            <a:endParaRPr lang="en-CA" sz="1400" dirty="0">
              <a:latin typeface="Arial" panose="020B0604020202020204" pitchFamily="34" charset="0"/>
              <a:cs typeface="Arial" panose="020B0604020202020204" pitchFamily="34" charset="0"/>
            </a:endParaRPr>
          </a:p>
        </p:txBody>
      </p:sp>
      <p:sp>
        <p:nvSpPr>
          <p:cNvPr id="112" name="TextBox 111">
            <a:extLst>
              <a:ext uri="{FF2B5EF4-FFF2-40B4-BE49-F238E27FC236}">
                <a16:creationId xmlns:a16="http://schemas.microsoft.com/office/drawing/2014/main" id="{AC581A3D-BE93-88A5-C9F3-31C3577A06E7}"/>
              </a:ext>
            </a:extLst>
          </p:cNvPr>
          <p:cNvSpPr txBox="1"/>
          <p:nvPr/>
        </p:nvSpPr>
        <p:spPr>
          <a:xfrm>
            <a:off x="2895670" y="4261245"/>
            <a:ext cx="1784138" cy="264276"/>
          </a:xfrm>
          <a:prstGeom prst="rect">
            <a:avLst/>
          </a:prstGeom>
          <a:noFill/>
          <a:ln>
            <a:noFill/>
          </a:ln>
        </p:spPr>
        <p:txBody>
          <a:bodyPr wrap="square" lIns="90000" tIns="90000" rIns="90000" bIns="90000" rtlCol="0" anchor="ctr">
            <a:noAutofit/>
          </a:bodyPr>
          <a:lstStyle/>
          <a:p>
            <a:pPr algn="r"/>
            <a:r>
              <a:rPr lang="en-US" sz="1400" dirty="0">
                <a:latin typeface="Arial" panose="020B0604020202020204" pitchFamily="34" charset="0"/>
                <a:cs typeface="Arial" panose="020B0604020202020204" pitchFamily="34" charset="0"/>
              </a:rPr>
              <a:t>Minorité ethnique</a:t>
            </a:r>
            <a:endParaRPr lang="en-CA" sz="1400" dirty="0">
              <a:latin typeface="Arial" panose="020B0604020202020204" pitchFamily="34" charset="0"/>
              <a:cs typeface="Arial" panose="020B0604020202020204" pitchFamily="34" charset="0"/>
            </a:endParaRPr>
          </a:p>
        </p:txBody>
      </p:sp>
      <p:sp>
        <p:nvSpPr>
          <p:cNvPr id="113" name="TextBox 112">
            <a:extLst>
              <a:ext uri="{FF2B5EF4-FFF2-40B4-BE49-F238E27FC236}">
                <a16:creationId xmlns:a16="http://schemas.microsoft.com/office/drawing/2014/main" id="{046313C0-7877-13E3-C726-2143B2E648F5}"/>
              </a:ext>
            </a:extLst>
          </p:cNvPr>
          <p:cNvSpPr txBox="1"/>
          <p:nvPr/>
        </p:nvSpPr>
        <p:spPr>
          <a:xfrm>
            <a:off x="3065027" y="4607915"/>
            <a:ext cx="1784137" cy="310271"/>
          </a:xfrm>
          <a:prstGeom prst="rect">
            <a:avLst/>
          </a:prstGeom>
          <a:noFill/>
          <a:ln>
            <a:noFill/>
          </a:ln>
        </p:spPr>
        <p:txBody>
          <a:bodyPr wrap="square" lIns="90000" tIns="90000" rIns="90000" bIns="90000" rtlCol="0" anchor="ctr">
            <a:noAutofit/>
          </a:bodyPr>
          <a:lstStyle/>
          <a:p>
            <a:pPr algn="r"/>
            <a:r>
              <a:rPr lang="en-US" sz="1400" dirty="0">
                <a:latin typeface="Arial" panose="020B0604020202020204" pitchFamily="34" charset="0"/>
                <a:cs typeface="Arial" panose="020B0604020202020204" pitchFamily="34" charset="0"/>
              </a:rPr>
              <a:t>Maladie, problèmes de santé</a:t>
            </a:r>
            <a:endParaRPr lang="en-CA" sz="1400" dirty="0">
              <a:latin typeface="Arial" panose="020B0604020202020204" pitchFamily="34" charset="0"/>
              <a:cs typeface="Arial" panose="020B0604020202020204" pitchFamily="34" charset="0"/>
            </a:endParaRPr>
          </a:p>
        </p:txBody>
      </p:sp>
      <p:sp>
        <p:nvSpPr>
          <p:cNvPr id="114" name="TextBox 113">
            <a:extLst>
              <a:ext uri="{FF2B5EF4-FFF2-40B4-BE49-F238E27FC236}">
                <a16:creationId xmlns:a16="http://schemas.microsoft.com/office/drawing/2014/main" id="{8651195B-210D-3E24-DC22-F76FD5C43626}"/>
              </a:ext>
            </a:extLst>
          </p:cNvPr>
          <p:cNvSpPr txBox="1"/>
          <p:nvPr/>
        </p:nvSpPr>
        <p:spPr>
          <a:xfrm>
            <a:off x="2571025" y="4960652"/>
            <a:ext cx="2547678" cy="374914"/>
          </a:xfrm>
          <a:prstGeom prst="rect">
            <a:avLst/>
          </a:prstGeom>
          <a:noFill/>
          <a:ln>
            <a:noFill/>
          </a:ln>
        </p:spPr>
        <p:txBody>
          <a:bodyPr wrap="square" lIns="90000" tIns="90000" rIns="90000" bIns="90000" rtlCol="0" anchor="ctr">
            <a:noAutofit/>
          </a:bodyPr>
          <a:lstStyle/>
          <a:p>
            <a:pPr algn="r"/>
            <a:r>
              <a:rPr lang="en-US" sz="1400" dirty="0">
                <a:latin typeface="Arial" panose="020B0604020202020204" pitchFamily="34" charset="0"/>
                <a:cs typeface="Arial" panose="020B0604020202020204" pitchFamily="34" charset="0"/>
              </a:rPr>
              <a:t>Sans-papiers, sans-papiers</a:t>
            </a:r>
            <a:endParaRPr lang="en-CA" sz="1400" dirty="0">
              <a:latin typeface="Arial" panose="020B0604020202020204" pitchFamily="34" charset="0"/>
              <a:cs typeface="Arial" panose="020B0604020202020204" pitchFamily="34" charset="0"/>
            </a:endParaRPr>
          </a:p>
        </p:txBody>
      </p:sp>
      <p:sp>
        <p:nvSpPr>
          <p:cNvPr id="115" name="TextBox 114">
            <a:extLst>
              <a:ext uri="{FF2B5EF4-FFF2-40B4-BE49-F238E27FC236}">
                <a16:creationId xmlns:a16="http://schemas.microsoft.com/office/drawing/2014/main" id="{90BC721F-FBA2-3CBF-79B0-248A2583301F}"/>
              </a:ext>
            </a:extLst>
          </p:cNvPr>
          <p:cNvSpPr txBox="1"/>
          <p:nvPr/>
        </p:nvSpPr>
        <p:spPr>
          <a:xfrm>
            <a:off x="3983122" y="5377927"/>
            <a:ext cx="1397323" cy="291550"/>
          </a:xfrm>
          <a:prstGeom prst="rect">
            <a:avLst/>
          </a:prstGeom>
          <a:noFill/>
          <a:ln>
            <a:noFill/>
          </a:ln>
        </p:spPr>
        <p:txBody>
          <a:bodyPr wrap="square" lIns="90000" tIns="90000" rIns="90000" bIns="90000" rtlCol="0" anchor="ctr">
            <a:noAutofit/>
          </a:bodyPr>
          <a:lstStyle/>
          <a:p>
            <a:pPr algn="r"/>
            <a:r>
              <a:rPr lang="en-US" sz="1400" dirty="0">
                <a:latin typeface="Arial" panose="020B0604020202020204" pitchFamily="34" charset="0"/>
                <a:cs typeface="Arial" panose="020B0604020202020204" pitchFamily="34" charset="0"/>
              </a:rPr>
              <a:t>Pauvre</a:t>
            </a:r>
            <a:endParaRPr lang="en-CA" sz="1400" dirty="0">
              <a:latin typeface="Arial" panose="020B0604020202020204" pitchFamily="34" charset="0"/>
              <a:cs typeface="Arial" panose="020B0604020202020204" pitchFamily="34" charset="0"/>
            </a:endParaRPr>
          </a:p>
        </p:txBody>
      </p:sp>
      <p:sp>
        <p:nvSpPr>
          <p:cNvPr id="116" name="TextBox 115">
            <a:extLst>
              <a:ext uri="{FF2B5EF4-FFF2-40B4-BE49-F238E27FC236}">
                <a16:creationId xmlns:a16="http://schemas.microsoft.com/office/drawing/2014/main" id="{28D29683-618C-2B67-93A7-2DC91EB9CF15}"/>
              </a:ext>
            </a:extLst>
          </p:cNvPr>
          <p:cNvSpPr txBox="1"/>
          <p:nvPr/>
        </p:nvSpPr>
        <p:spPr>
          <a:xfrm>
            <a:off x="4657081" y="5662996"/>
            <a:ext cx="1191318" cy="280241"/>
          </a:xfrm>
          <a:prstGeom prst="rect">
            <a:avLst/>
          </a:prstGeom>
          <a:noFill/>
          <a:ln>
            <a:noFill/>
          </a:ln>
        </p:spPr>
        <p:txBody>
          <a:bodyPr wrap="square" lIns="90000" tIns="90000" rIns="90000" bIns="90000" rtlCol="0" anchor="ctr">
            <a:noAutofit/>
          </a:bodyPr>
          <a:lstStyle/>
          <a:p>
            <a:pPr algn="r"/>
            <a:r>
              <a:rPr lang="en-US" sz="1400" dirty="0">
                <a:latin typeface="Arial" panose="020B0604020202020204" pitchFamily="34" charset="0"/>
                <a:cs typeface="Arial" panose="020B0604020202020204" pitchFamily="34" charset="0"/>
              </a:rPr>
              <a:t>Déplacés</a:t>
            </a:r>
            <a:endParaRPr lang="en-CA" sz="1400" dirty="0">
              <a:latin typeface="Arial" panose="020B0604020202020204" pitchFamily="34" charset="0"/>
              <a:cs typeface="Arial" panose="020B0604020202020204" pitchFamily="34" charset="0"/>
            </a:endParaRPr>
          </a:p>
        </p:txBody>
      </p:sp>
      <p:sp>
        <p:nvSpPr>
          <p:cNvPr id="117" name="TextBox 116">
            <a:extLst>
              <a:ext uri="{FF2B5EF4-FFF2-40B4-BE49-F238E27FC236}">
                <a16:creationId xmlns:a16="http://schemas.microsoft.com/office/drawing/2014/main" id="{05BE2E54-A955-7C47-8147-CBAAED583179}"/>
              </a:ext>
            </a:extLst>
          </p:cNvPr>
          <p:cNvSpPr txBox="1"/>
          <p:nvPr/>
        </p:nvSpPr>
        <p:spPr>
          <a:xfrm>
            <a:off x="5177052" y="5921744"/>
            <a:ext cx="1191318" cy="206596"/>
          </a:xfrm>
          <a:prstGeom prst="rect">
            <a:avLst/>
          </a:prstGeom>
          <a:noFill/>
          <a:ln>
            <a:noFill/>
          </a:ln>
        </p:spPr>
        <p:txBody>
          <a:bodyPr wrap="square" lIns="90000" tIns="90000" rIns="90000" bIns="90000" rtlCol="0" anchor="ctr">
            <a:noAutofit/>
          </a:bodyPr>
          <a:lstStyle/>
          <a:p>
            <a:pPr algn="r"/>
            <a:r>
              <a:rPr lang="en-US" sz="1400" dirty="0">
                <a:latin typeface="Arial" panose="020B0604020202020204" pitchFamily="34" charset="0"/>
                <a:cs typeface="Arial" panose="020B0604020202020204" pitchFamily="34" charset="0"/>
              </a:rPr>
              <a:t>Vieux</a:t>
            </a:r>
            <a:endParaRPr lang="en-CA" sz="1400" dirty="0">
              <a:latin typeface="Arial" panose="020B0604020202020204" pitchFamily="34" charset="0"/>
              <a:cs typeface="Arial" panose="020B0604020202020204" pitchFamily="34" charset="0"/>
            </a:endParaRPr>
          </a:p>
        </p:txBody>
      </p:sp>
      <p:sp>
        <p:nvSpPr>
          <p:cNvPr id="118" name="TextBox 117">
            <a:extLst>
              <a:ext uri="{FF2B5EF4-FFF2-40B4-BE49-F238E27FC236}">
                <a16:creationId xmlns:a16="http://schemas.microsoft.com/office/drawing/2014/main" id="{20FE49E7-2765-1FCD-6672-22C82DC05AA1}"/>
              </a:ext>
            </a:extLst>
          </p:cNvPr>
          <p:cNvSpPr txBox="1"/>
          <p:nvPr/>
        </p:nvSpPr>
        <p:spPr>
          <a:xfrm>
            <a:off x="5725277" y="6065382"/>
            <a:ext cx="2056184" cy="374914"/>
          </a:xfrm>
          <a:prstGeom prst="rect">
            <a:avLst/>
          </a:prstGeom>
          <a:noFill/>
          <a:ln>
            <a:noFill/>
          </a:ln>
        </p:spPr>
        <p:txBody>
          <a:bodyPr wrap="square" lIns="90000" tIns="90000" rIns="90000" bIns="90000" rtlCol="0" anchor="ctr">
            <a:noAutofit/>
          </a:bodyPr>
          <a:lstStyle/>
          <a:p>
            <a:pPr algn="ctr"/>
            <a:r>
              <a:rPr lang="en-US" sz="1400" dirty="0">
                <a:latin typeface="Arial" panose="020B0604020202020204" pitchFamily="34" charset="0"/>
                <a:cs typeface="Arial" panose="020B0604020202020204" pitchFamily="34" charset="0"/>
              </a:rPr>
              <a:t>Non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instruit / analphabète </a:t>
            </a:r>
          </a:p>
        </p:txBody>
      </p:sp>
      <p:sp>
        <p:nvSpPr>
          <p:cNvPr id="119" name="TextBox 118">
            <a:extLst>
              <a:ext uri="{FF2B5EF4-FFF2-40B4-BE49-F238E27FC236}">
                <a16:creationId xmlns:a16="http://schemas.microsoft.com/office/drawing/2014/main" id="{14A3D816-81C0-B0FF-B2CF-B468B003C78C}"/>
              </a:ext>
            </a:extLst>
          </p:cNvPr>
          <p:cNvSpPr txBox="1"/>
          <p:nvPr/>
        </p:nvSpPr>
        <p:spPr>
          <a:xfrm>
            <a:off x="7282058" y="5890056"/>
            <a:ext cx="3064179" cy="443160"/>
          </a:xfrm>
          <a:prstGeom prst="rect">
            <a:avLst/>
          </a:prstGeom>
          <a:noFill/>
          <a:ln>
            <a:noFill/>
          </a:ln>
        </p:spPr>
        <p:txBody>
          <a:bodyPr wrap="square" lIns="90000" tIns="90000" rIns="90000" bIns="90000" rtlCol="0" anchor="ctr">
            <a:noAutofit/>
          </a:bodyPr>
          <a:lstStyle/>
          <a:p>
            <a:r>
              <a:rPr lang="en-US" sz="1400" dirty="0" err="1">
                <a:latin typeface="Arial" panose="020B0604020202020204" pitchFamily="34" charset="0"/>
                <a:cs typeface="Arial" panose="020B0604020202020204" pitchFamily="34" charset="0"/>
              </a:rPr>
              <a:t>Personnes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en</a:t>
            </a:r>
            <a:r>
              <a:rPr lang="en-US" sz="1400" dirty="0">
                <a:latin typeface="Arial" panose="020B0604020202020204" pitchFamily="34" charset="0"/>
                <a:cs typeface="Arial" panose="020B0604020202020204" pitchFamily="34" charset="0"/>
              </a:rPr>
              <a:t> situation de handicap</a:t>
            </a:r>
          </a:p>
        </p:txBody>
      </p:sp>
      <p:sp>
        <p:nvSpPr>
          <p:cNvPr id="120" name="TextBox 119">
            <a:extLst>
              <a:ext uri="{FF2B5EF4-FFF2-40B4-BE49-F238E27FC236}">
                <a16:creationId xmlns:a16="http://schemas.microsoft.com/office/drawing/2014/main" id="{FAF5EE27-4D4C-FD5F-0351-01350341896D}"/>
              </a:ext>
            </a:extLst>
          </p:cNvPr>
          <p:cNvSpPr txBox="1"/>
          <p:nvPr/>
        </p:nvSpPr>
        <p:spPr>
          <a:xfrm>
            <a:off x="7837582" y="5639877"/>
            <a:ext cx="2832552" cy="380388"/>
          </a:xfrm>
          <a:prstGeom prst="rect">
            <a:avLst/>
          </a:prstGeom>
          <a:noFill/>
          <a:ln>
            <a:noFill/>
          </a:ln>
        </p:spPr>
        <p:txBody>
          <a:bodyPr wrap="square" lIns="90000" tIns="90000" rIns="90000" bIns="90000" rtlCol="0" anchor="ctr">
            <a:noAutofit/>
          </a:bodyPr>
          <a:lstStyle/>
          <a:p>
            <a:r>
              <a:rPr lang="en-US" sz="1400" dirty="0">
                <a:latin typeface="Arial" panose="020B0604020202020204" pitchFamily="34" charset="0"/>
                <a:cs typeface="Arial" panose="020B0604020202020204" pitchFamily="34" charset="0"/>
              </a:rPr>
              <a:t>Lesbiennes, gays, bisexuels</a:t>
            </a:r>
          </a:p>
        </p:txBody>
      </p:sp>
      <p:sp>
        <p:nvSpPr>
          <p:cNvPr id="121" name="TextBox 120">
            <a:extLst>
              <a:ext uri="{FF2B5EF4-FFF2-40B4-BE49-F238E27FC236}">
                <a16:creationId xmlns:a16="http://schemas.microsoft.com/office/drawing/2014/main" id="{AC5769DB-17C7-05E3-88A8-5BB26D41B536}"/>
              </a:ext>
            </a:extLst>
          </p:cNvPr>
          <p:cNvSpPr txBox="1"/>
          <p:nvPr/>
        </p:nvSpPr>
        <p:spPr>
          <a:xfrm>
            <a:off x="8207867" y="5367795"/>
            <a:ext cx="2142860" cy="339988"/>
          </a:xfrm>
          <a:prstGeom prst="rect">
            <a:avLst/>
          </a:prstGeom>
          <a:noFill/>
          <a:ln>
            <a:noFill/>
          </a:ln>
        </p:spPr>
        <p:txBody>
          <a:bodyPr wrap="square" lIns="90000" tIns="90000" rIns="90000" bIns="90000" rtlCol="0" anchor="ctr">
            <a:noAutofit/>
          </a:bodyPr>
          <a:lstStyle/>
          <a:p>
            <a:r>
              <a:rPr lang="en-US" sz="1400" dirty="0">
                <a:latin typeface="Arial" panose="020B0604020202020204" pitchFamily="34" charset="0"/>
                <a:cs typeface="Arial" panose="020B0604020202020204" pitchFamily="34" charset="0"/>
              </a:rPr>
              <a:t>Origine non-occidentale</a:t>
            </a:r>
          </a:p>
        </p:txBody>
      </p:sp>
      <p:sp>
        <p:nvSpPr>
          <p:cNvPr id="122" name="TextBox 121">
            <a:extLst>
              <a:ext uri="{FF2B5EF4-FFF2-40B4-BE49-F238E27FC236}">
                <a16:creationId xmlns:a16="http://schemas.microsoft.com/office/drawing/2014/main" id="{99D50E6B-1DA8-C594-8CE0-ECBE6DE026B1}"/>
              </a:ext>
            </a:extLst>
          </p:cNvPr>
          <p:cNvSpPr txBox="1"/>
          <p:nvPr/>
        </p:nvSpPr>
        <p:spPr>
          <a:xfrm>
            <a:off x="8488822" y="4951440"/>
            <a:ext cx="1786865" cy="384714"/>
          </a:xfrm>
          <a:prstGeom prst="rect">
            <a:avLst/>
          </a:prstGeom>
          <a:noFill/>
          <a:ln>
            <a:noFill/>
          </a:ln>
        </p:spPr>
        <p:txBody>
          <a:bodyPr wrap="square" lIns="90000" tIns="90000" rIns="90000" bIns="90000" rtlCol="0" anchor="ctr">
            <a:noAutofit/>
          </a:bodyPr>
          <a:lstStyle/>
          <a:p>
            <a:r>
              <a:rPr lang="en-US" sz="1400" dirty="0">
                <a:latin typeface="Arial" panose="020B0604020202020204" pitchFamily="34" charset="0"/>
                <a:cs typeface="Arial" panose="020B0604020202020204" pitchFamily="34" charset="0"/>
              </a:rPr>
              <a:t>Personne de couleur</a:t>
            </a:r>
          </a:p>
        </p:txBody>
      </p:sp>
      <p:sp>
        <p:nvSpPr>
          <p:cNvPr id="123" name="TextBox 122">
            <a:extLst>
              <a:ext uri="{FF2B5EF4-FFF2-40B4-BE49-F238E27FC236}">
                <a16:creationId xmlns:a16="http://schemas.microsoft.com/office/drawing/2014/main" id="{887056F6-2B58-DF8B-E531-A31FFBB18822}"/>
              </a:ext>
            </a:extLst>
          </p:cNvPr>
          <p:cNvSpPr txBox="1"/>
          <p:nvPr/>
        </p:nvSpPr>
        <p:spPr>
          <a:xfrm>
            <a:off x="8683029" y="4546631"/>
            <a:ext cx="1592658" cy="284671"/>
          </a:xfrm>
          <a:prstGeom prst="rect">
            <a:avLst/>
          </a:prstGeom>
          <a:noFill/>
          <a:ln>
            <a:noFill/>
          </a:ln>
        </p:spPr>
        <p:txBody>
          <a:bodyPr wrap="square" lIns="90000" tIns="90000" rIns="90000" bIns="90000" rtlCol="0" anchor="ctr">
            <a:noAutofit/>
          </a:bodyPr>
          <a:lstStyle/>
          <a:p>
            <a:r>
              <a:rPr lang="en-US" sz="1400" dirty="0">
                <a:latin typeface="Arial" panose="020B0604020202020204" pitchFamily="34" charset="0"/>
                <a:cs typeface="Arial" panose="020B0604020202020204" pitchFamily="34" charset="0"/>
              </a:rPr>
              <a:t>Femme</a:t>
            </a:r>
          </a:p>
        </p:txBody>
      </p:sp>
      <p:sp>
        <p:nvSpPr>
          <p:cNvPr id="124" name="TextBox 123">
            <a:extLst>
              <a:ext uri="{FF2B5EF4-FFF2-40B4-BE49-F238E27FC236}">
                <a16:creationId xmlns:a16="http://schemas.microsoft.com/office/drawing/2014/main" id="{49BFCA5D-9E81-539B-D47C-610AB0EEC6FF}"/>
              </a:ext>
            </a:extLst>
          </p:cNvPr>
          <p:cNvSpPr txBox="1"/>
          <p:nvPr/>
        </p:nvSpPr>
        <p:spPr>
          <a:xfrm>
            <a:off x="8815516" y="4077358"/>
            <a:ext cx="1603954" cy="291668"/>
          </a:xfrm>
          <a:prstGeom prst="rect">
            <a:avLst/>
          </a:prstGeom>
          <a:noFill/>
          <a:ln>
            <a:noFill/>
          </a:ln>
        </p:spPr>
        <p:txBody>
          <a:bodyPr wrap="square" lIns="90000" tIns="90000" rIns="90000" bIns="90000" rtlCol="0" anchor="ctr">
            <a:noAutofit/>
          </a:bodyPr>
          <a:lstStyle/>
          <a:p>
            <a:r>
              <a:rPr lang="en-US" sz="1400" dirty="0">
                <a:latin typeface="Arial" panose="020B0604020202020204" pitchFamily="34" charset="0"/>
                <a:cs typeface="Arial" panose="020B0604020202020204" pitchFamily="34" charset="0"/>
              </a:rPr>
              <a:t>Le genre "déviant".</a:t>
            </a:r>
          </a:p>
        </p:txBody>
      </p:sp>
      <p:sp>
        <p:nvSpPr>
          <p:cNvPr id="134" name="TextBox 133">
            <a:extLst>
              <a:ext uri="{FF2B5EF4-FFF2-40B4-BE49-F238E27FC236}">
                <a16:creationId xmlns:a16="http://schemas.microsoft.com/office/drawing/2014/main" id="{621B2514-D438-DD26-9776-83F949D6C15D}"/>
              </a:ext>
            </a:extLst>
          </p:cNvPr>
          <p:cNvSpPr txBox="1"/>
          <p:nvPr/>
        </p:nvSpPr>
        <p:spPr>
          <a:xfrm>
            <a:off x="8681725" y="2677199"/>
            <a:ext cx="1073447" cy="374914"/>
          </a:xfrm>
          <a:prstGeom prst="rect">
            <a:avLst/>
          </a:prstGeom>
          <a:noFill/>
          <a:ln>
            <a:noFill/>
          </a:ln>
        </p:spPr>
        <p:txBody>
          <a:bodyPr wrap="square" lIns="90000" tIns="90000" rIns="90000" bIns="90000" rtlCol="0" anchor="ctr">
            <a:noAutofit/>
          </a:bodyPr>
          <a:lstStyle/>
          <a:p>
            <a:r>
              <a:rPr lang="en-US" sz="1400" dirty="0">
                <a:latin typeface="Arial" panose="020B0604020202020204" pitchFamily="34" charset="0"/>
                <a:cs typeface="Arial" panose="020B0604020202020204" pitchFamily="34" charset="0"/>
              </a:rPr>
              <a:t>Santé</a:t>
            </a:r>
            <a:endParaRPr lang="en-CA" sz="1400" dirty="0">
              <a:latin typeface="Arial" panose="020B0604020202020204" pitchFamily="34" charset="0"/>
              <a:cs typeface="Arial" panose="020B0604020202020204" pitchFamily="34" charset="0"/>
            </a:endParaRPr>
          </a:p>
        </p:txBody>
      </p:sp>
      <p:sp>
        <p:nvSpPr>
          <p:cNvPr id="135" name="Title 1">
            <a:extLst>
              <a:ext uri="{FF2B5EF4-FFF2-40B4-BE49-F238E27FC236}">
                <a16:creationId xmlns:a16="http://schemas.microsoft.com/office/drawing/2014/main" id="{1030E608-489A-C206-D4A6-363C4C91E1A3}"/>
              </a:ext>
            </a:extLst>
          </p:cNvPr>
          <p:cNvSpPr>
            <a:spLocks noGrp="1"/>
          </p:cNvSpPr>
          <p:nvPr>
            <p:ph type="title"/>
          </p:nvPr>
        </p:nvSpPr>
        <p:spPr>
          <a:xfrm>
            <a:off x="838200" y="120516"/>
            <a:ext cx="10515600" cy="868968"/>
          </a:xfrm>
        </p:spPr>
        <p:txBody>
          <a:bodyPr>
            <a:normAutofit/>
          </a:bodyPr>
          <a:lstStyle/>
          <a:p>
            <a:r>
              <a:rPr lang="en-US" dirty="0">
                <a:highlight>
                  <a:srgbClr val="FFFF00"/>
                </a:highlight>
              </a:rPr>
              <a:t>Roue motrice</a:t>
            </a:r>
            <a:endParaRPr lang="en-CA" dirty="0">
              <a:highlight>
                <a:srgbClr val="FFFF00"/>
              </a:highlight>
            </a:endParaRPr>
          </a:p>
        </p:txBody>
      </p:sp>
      <p:grpSp>
        <p:nvGrpSpPr>
          <p:cNvPr id="2" name="Group 1">
            <a:extLst>
              <a:ext uri="{FF2B5EF4-FFF2-40B4-BE49-F238E27FC236}">
                <a16:creationId xmlns:a16="http://schemas.microsoft.com/office/drawing/2014/main" id="{923AECC6-3AAF-88C2-66D4-31FD7C0B1E94}"/>
              </a:ext>
            </a:extLst>
          </p:cNvPr>
          <p:cNvGrpSpPr/>
          <p:nvPr/>
        </p:nvGrpSpPr>
        <p:grpSpPr>
          <a:xfrm>
            <a:off x="10228983" y="337468"/>
            <a:ext cx="1587872" cy="1368854"/>
            <a:chOff x="10228983" y="337468"/>
            <a:chExt cx="1587872" cy="1368854"/>
          </a:xfrm>
        </p:grpSpPr>
        <p:sp>
          <p:nvSpPr>
            <p:cNvPr id="3" name="Hexagon 2">
              <a:extLst>
                <a:ext uri="{FF2B5EF4-FFF2-40B4-BE49-F238E27FC236}">
                  <a16:creationId xmlns:a16="http://schemas.microsoft.com/office/drawing/2014/main" id="{5FA1351B-7895-02B5-0857-334187F014AE}"/>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4" name="Group 3">
              <a:extLst>
                <a:ext uri="{FF2B5EF4-FFF2-40B4-BE49-F238E27FC236}">
                  <a16:creationId xmlns:a16="http://schemas.microsoft.com/office/drawing/2014/main" id="{3F4C9C3A-B95C-1088-08B8-3DEE2C275ED4}"/>
                </a:ext>
              </a:extLst>
            </p:cNvPr>
            <p:cNvGrpSpPr/>
            <p:nvPr/>
          </p:nvGrpSpPr>
          <p:grpSpPr>
            <a:xfrm>
              <a:off x="10621771" y="762700"/>
              <a:ext cx="562136" cy="634675"/>
              <a:chOff x="760175" y="830142"/>
              <a:chExt cx="867619" cy="979579"/>
            </a:xfrm>
          </p:grpSpPr>
          <p:sp>
            <p:nvSpPr>
              <p:cNvPr id="8" name="Rectangle 7">
                <a:extLst>
                  <a:ext uri="{FF2B5EF4-FFF2-40B4-BE49-F238E27FC236}">
                    <a16:creationId xmlns:a16="http://schemas.microsoft.com/office/drawing/2014/main" id="{DABB1996-4B70-772B-A05B-9EC92E0FE950}"/>
                  </a:ext>
                </a:extLst>
              </p:cNvPr>
              <p:cNvSpPr/>
              <p:nvPr/>
            </p:nvSpPr>
            <p:spPr>
              <a:xfrm>
                <a:off x="864636" y="830142"/>
                <a:ext cx="763158" cy="9795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12</a:t>
                </a:r>
              </a:p>
            </p:txBody>
          </p:sp>
          <p:sp>
            <p:nvSpPr>
              <p:cNvPr id="9" name="Rectangle 8">
                <a:extLst>
                  <a:ext uri="{FF2B5EF4-FFF2-40B4-BE49-F238E27FC236}">
                    <a16:creationId xmlns:a16="http://schemas.microsoft.com/office/drawing/2014/main" id="{4E123E70-AA73-F9FF-2FF5-FA0384F0A145}"/>
                  </a:ext>
                </a:extLst>
              </p:cNvPr>
              <p:cNvSpPr/>
              <p:nvPr/>
            </p:nvSpPr>
            <p:spPr>
              <a:xfrm>
                <a:off x="760175" y="830144"/>
                <a:ext cx="149292" cy="9795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5" name="Group 4">
              <a:extLst>
                <a:ext uri="{FF2B5EF4-FFF2-40B4-BE49-F238E27FC236}">
                  <a16:creationId xmlns:a16="http://schemas.microsoft.com/office/drawing/2014/main" id="{DE361A5E-3DF3-B172-0F54-A2F2F74E920F}"/>
                </a:ext>
              </a:extLst>
            </p:cNvPr>
            <p:cNvGrpSpPr/>
            <p:nvPr/>
          </p:nvGrpSpPr>
          <p:grpSpPr>
            <a:xfrm>
              <a:off x="11325415" y="762701"/>
              <a:ext cx="182192" cy="634674"/>
              <a:chOff x="2121762" y="2323619"/>
              <a:chExt cx="200378" cy="825210"/>
            </a:xfrm>
          </p:grpSpPr>
          <p:sp>
            <p:nvSpPr>
              <p:cNvPr id="6" name="Isosceles Triangle 5">
                <a:extLst>
                  <a:ext uri="{FF2B5EF4-FFF2-40B4-BE49-F238E27FC236}">
                    <a16:creationId xmlns:a16="http://schemas.microsoft.com/office/drawing/2014/main" id="{5EDA0586-694D-086F-144C-D803E11E24F1}"/>
                  </a:ext>
                </a:extLst>
              </p:cNvPr>
              <p:cNvSpPr/>
              <p:nvPr/>
            </p:nvSpPr>
            <p:spPr>
              <a:xfrm>
                <a:off x="2121763" y="2323619"/>
                <a:ext cx="200377" cy="172739"/>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Rectangle 6">
                <a:extLst>
                  <a:ext uri="{FF2B5EF4-FFF2-40B4-BE49-F238E27FC236}">
                    <a16:creationId xmlns:a16="http://schemas.microsoft.com/office/drawing/2014/main" id="{CBEE236A-B43E-34E2-3D61-176E43FD9257}"/>
                  </a:ext>
                </a:extLst>
              </p:cNvPr>
              <p:cNvSpPr/>
              <p:nvPr/>
            </p:nvSpPr>
            <p:spPr>
              <a:xfrm>
                <a:off x="2121762" y="2496169"/>
                <a:ext cx="200377" cy="652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Tree>
    <p:extLst>
      <p:ext uri="{BB962C8B-B14F-4D97-AF65-F5344CB8AC3E}">
        <p14:creationId xmlns:p14="http://schemas.microsoft.com/office/powerpoint/2010/main" val="371475346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72">
            <a:extLst>
              <a:ext uri="{FF2B5EF4-FFF2-40B4-BE49-F238E27FC236}">
                <a16:creationId xmlns:a16="http://schemas.microsoft.com/office/drawing/2014/main" id="{45E20069-62FA-B9BF-E1AB-3F2A3F04275B}"/>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a:t>
            </a:r>
            <a:r>
              <a:rPr lang="en-CA" sz="5400" b="1" dirty="0" err="1">
                <a:solidFill>
                  <a:schemeClr val="bg1">
                    <a:lumMod val="75000"/>
                  </a:schemeClr>
                </a:solidFill>
                <a:latin typeface="Garamond"/>
              </a:rPr>
              <a:t>l'animateur</a:t>
            </a:r>
            <a:endParaRPr lang="en-CA" sz="5400" b="1" dirty="0">
              <a:solidFill>
                <a:schemeClr val="bg1">
                  <a:lumMod val="75000"/>
                </a:schemeClr>
              </a:solidFill>
            </a:endParaRPr>
          </a:p>
        </p:txBody>
      </p:sp>
    </p:spTree>
    <p:extLst>
      <p:ext uri="{BB962C8B-B14F-4D97-AF65-F5344CB8AC3E}">
        <p14:creationId xmlns:p14="http://schemas.microsoft.com/office/powerpoint/2010/main" val="84400030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876150A-156B-428E-B871-27A66313D97F}"/>
              </a:ext>
            </a:extLst>
          </p:cNvPr>
          <p:cNvSpPr/>
          <p:nvPr/>
        </p:nvSpPr>
        <p:spPr>
          <a:xfrm>
            <a:off x="0" y="-1"/>
            <a:ext cx="12192000" cy="98552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Title 13">
            <a:extLst>
              <a:ext uri="{FF2B5EF4-FFF2-40B4-BE49-F238E27FC236}">
                <a16:creationId xmlns:a16="http://schemas.microsoft.com/office/drawing/2014/main" id="{77426308-FC57-4621-A22C-EE55960FBD64}"/>
              </a:ext>
            </a:extLst>
          </p:cNvPr>
          <p:cNvSpPr>
            <a:spLocks noGrp="1"/>
          </p:cNvSpPr>
          <p:nvPr>
            <p:ph type="title"/>
          </p:nvPr>
        </p:nvSpPr>
        <p:spPr/>
        <p:txBody>
          <a:bodyPr/>
          <a:lstStyle/>
          <a:p>
            <a:r>
              <a:rPr lang="en-CA" dirty="0">
                <a:latin typeface="Arial" panose="020B0604020202020204" pitchFamily="34" charset="0"/>
                <a:cs typeface="Arial" panose="020B0604020202020204" pitchFamily="34" charset="0"/>
              </a:rPr>
              <a:t>Principaux points d'apprentissage</a:t>
            </a:r>
          </a:p>
        </p:txBody>
      </p:sp>
      <p:sp>
        <p:nvSpPr>
          <p:cNvPr id="57" name="TextBox 56">
            <a:extLst>
              <a:ext uri="{FF2B5EF4-FFF2-40B4-BE49-F238E27FC236}">
                <a16:creationId xmlns:a16="http://schemas.microsoft.com/office/drawing/2014/main" id="{D62B3BE0-0F5B-4153-A0BA-E16ACFF0EE66}"/>
              </a:ext>
            </a:extLst>
          </p:cNvPr>
          <p:cNvSpPr txBox="1"/>
          <p:nvPr/>
        </p:nvSpPr>
        <p:spPr>
          <a:xfrm>
            <a:off x="1476928" y="3784623"/>
            <a:ext cx="2851232" cy="1849032"/>
          </a:xfrm>
          <a:prstGeom prst="rect">
            <a:avLst/>
          </a:prstGeom>
          <a:noFill/>
        </p:spPr>
        <p:txBody>
          <a:bodyPr wrap="square" lIns="91440" tIns="45720" rIns="91440" bIns="45720" anchor="t">
            <a:spAutoFit/>
          </a:bodyPr>
          <a:lstStyle/>
          <a:p>
            <a:pPr lvl="0" algn="ctr">
              <a:lnSpc>
                <a:spcPct val="107000"/>
              </a:lnSpc>
              <a:spcAft>
                <a:spcPts val="800"/>
              </a:spcAft>
            </a:pPr>
            <a:r>
              <a:rPr lang="en-US" dirty="0">
                <a:effectLst/>
                <a:latin typeface="Arial" panose="020B0604020202020204" pitchFamily="34" charset="0"/>
                <a:ea typeface="Helvetica Neue"/>
                <a:cs typeface="Arial" panose="020B0604020202020204" pitchFamily="34" charset="0"/>
              </a:rPr>
              <a:t>Le modèle socio-écologique aide les </a:t>
            </a:r>
            <a:r>
              <a:rPr lang="en-US" dirty="0" err="1">
                <a:effectLst/>
                <a:latin typeface="Arial" panose="020B0604020202020204" pitchFamily="34" charset="0"/>
                <a:ea typeface="Helvetica Neue"/>
                <a:cs typeface="Arial" panose="020B0604020202020204" pitchFamily="34" charset="0"/>
              </a:rPr>
              <a:t>gestionnaires</a:t>
            </a:r>
            <a:r>
              <a:rPr lang="en-US" dirty="0">
                <a:effectLst/>
                <a:latin typeface="Arial" panose="020B0604020202020204" pitchFamily="34" charset="0"/>
                <a:ea typeface="Helvetica Neue"/>
                <a:cs typeface="Arial" panose="020B0604020202020204" pitchFamily="34" charset="0"/>
              </a:rPr>
              <a:t> de </a:t>
            </a:r>
            <a:r>
              <a:rPr lang="en-US" dirty="0" err="1">
                <a:effectLst/>
                <a:latin typeface="Arial" panose="020B0604020202020204" pitchFamily="34" charset="0"/>
                <a:ea typeface="Helvetica Neue"/>
                <a:cs typeface="Arial" panose="020B0604020202020204" pitchFamily="34" charset="0"/>
              </a:rPr>
              <a:t>cas</a:t>
            </a:r>
            <a:r>
              <a:rPr lang="en-US" dirty="0">
                <a:effectLst/>
                <a:latin typeface="Arial" panose="020B0604020202020204" pitchFamily="34" charset="0"/>
                <a:ea typeface="Helvetica Neue"/>
                <a:cs typeface="Arial" panose="020B0604020202020204" pitchFamily="34" charset="0"/>
              </a:rPr>
              <a:t> à évaluer les facteurs de protection et les facteurs de risque. </a:t>
            </a:r>
            <a:endParaRPr lang="en-US" dirty="0">
              <a:effectLst/>
              <a:latin typeface="Arial" panose="020B0604020202020204" pitchFamily="34" charset="0"/>
              <a:ea typeface="Arial" panose="020B0604020202020204" pitchFamily="34" charset="0"/>
              <a:cs typeface="Arial" panose="020B0604020202020204" pitchFamily="34" charset="0"/>
            </a:endParaRPr>
          </a:p>
        </p:txBody>
      </p:sp>
      <p:sp>
        <p:nvSpPr>
          <p:cNvPr id="60" name="5-Point Star 5">
            <a:extLst>
              <a:ext uri="{FF2B5EF4-FFF2-40B4-BE49-F238E27FC236}">
                <a16:creationId xmlns:a16="http://schemas.microsoft.com/office/drawing/2014/main" id="{CA51DE7D-C4EB-4482-B9BD-8251CB38B67D}"/>
              </a:ext>
            </a:extLst>
          </p:cNvPr>
          <p:cNvSpPr/>
          <p:nvPr/>
        </p:nvSpPr>
        <p:spPr>
          <a:xfrm>
            <a:off x="2376764" y="2123544"/>
            <a:ext cx="1051560" cy="1051560"/>
          </a:xfrm>
          <a:prstGeom prst="star5">
            <a:avLst>
              <a:gd name="adj" fmla="val 28143"/>
              <a:gd name="hf" fmla="val 105146"/>
              <a:gd name="vf" fmla="val 11055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61" name="5-Point Star 5">
            <a:extLst>
              <a:ext uri="{FF2B5EF4-FFF2-40B4-BE49-F238E27FC236}">
                <a16:creationId xmlns:a16="http://schemas.microsoft.com/office/drawing/2014/main" id="{ABD8A883-982A-4318-B4F5-7858ABDA3C3D}"/>
              </a:ext>
            </a:extLst>
          </p:cNvPr>
          <p:cNvSpPr/>
          <p:nvPr/>
        </p:nvSpPr>
        <p:spPr>
          <a:xfrm>
            <a:off x="5570220" y="2123544"/>
            <a:ext cx="1051560" cy="1051560"/>
          </a:xfrm>
          <a:prstGeom prst="star5">
            <a:avLst>
              <a:gd name="adj" fmla="val 28143"/>
              <a:gd name="hf" fmla="val 105146"/>
              <a:gd name="vf" fmla="val 11055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5-Point Star 5">
            <a:extLst>
              <a:ext uri="{FF2B5EF4-FFF2-40B4-BE49-F238E27FC236}">
                <a16:creationId xmlns:a16="http://schemas.microsoft.com/office/drawing/2014/main" id="{5B9082EC-4D48-D49F-E509-C14FC6FD2CB0}"/>
              </a:ext>
            </a:extLst>
          </p:cNvPr>
          <p:cNvSpPr/>
          <p:nvPr/>
        </p:nvSpPr>
        <p:spPr>
          <a:xfrm>
            <a:off x="8835034" y="2123544"/>
            <a:ext cx="1051560" cy="1051560"/>
          </a:xfrm>
          <a:prstGeom prst="star5">
            <a:avLst>
              <a:gd name="adj" fmla="val 28143"/>
              <a:gd name="hf" fmla="val 105146"/>
              <a:gd name="vf" fmla="val 11055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Box 3">
            <a:extLst>
              <a:ext uri="{FF2B5EF4-FFF2-40B4-BE49-F238E27FC236}">
                <a16:creationId xmlns:a16="http://schemas.microsoft.com/office/drawing/2014/main" id="{5CD73248-6588-BE2D-B724-D6156301944F}"/>
              </a:ext>
            </a:extLst>
          </p:cNvPr>
          <p:cNvSpPr txBox="1"/>
          <p:nvPr/>
        </p:nvSpPr>
        <p:spPr>
          <a:xfrm>
            <a:off x="7981495" y="3783538"/>
            <a:ext cx="2758637" cy="1256306"/>
          </a:xfrm>
          <a:prstGeom prst="rect">
            <a:avLst/>
          </a:prstGeom>
          <a:noFill/>
        </p:spPr>
        <p:txBody>
          <a:bodyPr wrap="square" lIns="91440" tIns="45720" rIns="91440" bIns="45720" anchor="t">
            <a:spAutoFit/>
          </a:bodyPr>
          <a:lstStyle/>
          <a:p>
            <a:pPr lvl="0" algn="ctr">
              <a:lnSpc>
                <a:spcPct val="107000"/>
              </a:lnSpc>
              <a:spcAft>
                <a:spcPts val="800"/>
              </a:spcAft>
              <a:buClr>
                <a:srgbClr val="000000"/>
              </a:buClr>
            </a:pPr>
            <a:r>
              <a:rPr lang="en-US" dirty="0">
                <a:effectLst/>
                <a:latin typeface="Arial" panose="020B0604020202020204" pitchFamily="34" charset="0"/>
                <a:ea typeface="Helvetica Neue"/>
                <a:cs typeface="Arial" panose="020B0604020202020204" pitchFamily="34" charset="0"/>
              </a:rPr>
              <a:t>Les caractéristiques individuelles peuvent conférer des privilèges ou provoquer des oppressions ou des </a:t>
            </a:r>
            <a:r>
              <a:rPr lang="en-US" dirty="0">
                <a:latin typeface="Arial" panose="020B0604020202020204" pitchFamily="34" charset="0"/>
                <a:ea typeface="Helvetica Neue"/>
                <a:cs typeface="Arial" panose="020B0604020202020204" pitchFamily="34" charset="0"/>
              </a:rPr>
              <a:t>désavantages.</a:t>
            </a:r>
            <a:endParaRPr lang="en-US" dirty="0">
              <a:effectLst/>
              <a:latin typeface="Arial" panose="020B0604020202020204" pitchFamily="34" charset="0"/>
              <a:ea typeface="Noto Sans Symbols"/>
              <a:cs typeface="Arial" panose="020B0604020202020204" pitchFamily="34" charset="0"/>
            </a:endParaRPr>
          </a:p>
        </p:txBody>
      </p:sp>
      <p:sp>
        <p:nvSpPr>
          <p:cNvPr id="5" name="TextBox 4">
            <a:extLst>
              <a:ext uri="{FF2B5EF4-FFF2-40B4-BE49-F238E27FC236}">
                <a16:creationId xmlns:a16="http://schemas.microsoft.com/office/drawing/2014/main" id="{2ED3ADF3-42F4-ABA2-B22D-6B372DCAE3AB}"/>
              </a:ext>
            </a:extLst>
          </p:cNvPr>
          <p:cNvSpPr txBox="1"/>
          <p:nvPr/>
        </p:nvSpPr>
        <p:spPr>
          <a:xfrm>
            <a:off x="4801946" y="3784623"/>
            <a:ext cx="2588109" cy="1552669"/>
          </a:xfrm>
          <a:prstGeom prst="rect">
            <a:avLst/>
          </a:prstGeom>
          <a:noFill/>
        </p:spPr>
        <p:txBody>
          <a:bodyPr wrap="square" lIns="91440" tIns="45720" rIns="91440" bIns="45720" anchor="t">
            <a:spAutoFit/>
          </a:bodyPr>
          <a:lstStyle/>
          <a:p>
            <a:pPr algn="ctr">
              <a:lnSpc>
                <a:spcPct val="107000"/>
              </a:lnSpc>
              <a:spcAft>
                <a:spcPts val="800"/>
              </a:spcAft>
            </a:pPr>
            <a:r>
              <a:rPr lang="en-US" dirty="0">
                <a:effectLst/>
                <a:latin typeface="Arial" panose="020B0604020202020204" pitchFamily="34" charset="0"/>
                <a:ea typeface="Helvetica Neue"/>
                <a:cs typeface="Arial" panose="020B0604020202020204" pitchFamily="34" charset="0"/>
              </a:rPr>
              <a:t>Les normes socioculturelles</a:t>
            </a:r>
            <a:r>
              <a:rPr lang="en-US" dirty="0">
                <a:latin typeface="Arial" panose="020B0604020202020204" pitchFamily="34" charset="0"/>
                <a:ea typeface="Helvetica Neue"/>
                <a:cs typeface="Arial" panose="020B0604020202020204" pitchFamily="34" charset="0"/>
              </a:rPr>
              <a:t> négatives </a:t>
            </a:r>
            <a:r>
              <a:rPr lang="en-US" dirty="0">
                <a:effectLst/>
                <a:latin typeface="Arial" panose="020B0604020202020204" pitchFamily="34" charset="0"/>
                <a:ea typeface="Helvetica Neue"/>
                <a:cs typeface="Arial" panose="020B0604020202020204" pitchFamily="34" charset="0"/>
              </a:rPr>
              <a:t>peuvent </a:t>
            </a:r>
            <a:r>
              <a:rPr lang="en-US" dirty="0">
                <a:latin typeface="Arial" panose="020B0604020202020204" pitchFamily="34" charset="0"/>
                <a:ea typeface="Helvetica Neue"/>
                <a:cs typeface="Arial" panose="020B0604020202020204" pitchFamily="34" charset="0"/>
              </a:rPr>
              <a:t>favoriser les environnements d'</a:t>
            </a:r>
            <a:r>
              <a:rPr lang="en-US" dirty="0">
                <a:effectLst/>
                <a:latin typeface="Arial" panose="020B0604020202020204" pitchFamily="34" charset="0"/>
                <a:ea typeface="Helvetica Neue"/>
                <a:cs typeface="Arial" panose="020B0604020202020204" pitchFamily="34" charset="0"/>
              </a:rPr>
              <a:t>abus, de négligence, de violence et d'exploitation.</a:t>
            </a:r>
            <a:endParaRPr lang="en-US" dirty="0">
              <a:effectLst/>
              <a:latin typeface="Arial" panose="020B0604020202020204" pitchFamily="34" charset="0"/>
              <a:ea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5157182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accent2">
            <a:lumMod val="75000"/>
          </a:schemeClr>
        </a:solidFill>
        <a:effectLst/>
      </p:bgPr>
    </p:bg>
    <p:spTree>
      <p:nvGrpSpPr>
        <p:cNvPr id="1" name=""/>
        <p:cNvGrpSpPr/>
        <p:nvPr/>
      </p:nvGrpSpPr>
      <p:grpSpPr>
        <a:xfrm>
          <a:off x="0" y="0"/>
          <a:ext cx="0" cy="0"/>
          <a:chOff x="0" y="0"/>
          <a:chExt cx="0" cy="0"/>
        </a:xfrm>
      </p:grpSpPr>
      <p:sp>
        <p:nvSpPr>
          <p:cNvPr id="3" name="Title 72">
            <a:extLst>
              <a:ext uri="{FF2B5EF4-FFF2-40B4-BE49-F238E27FC236}">
                <a16:creationId xmlns:a16="http://schemas.microsoft.com/office/drawing/2014/main" id="{30D5B31E-8392-E6F8-9B81-582DB83DD018}"/>
              </a:ext>
            </a:extLst>
          </p:cNvPr>
          <p:cNvSpPr txBox="1">
            <a:spLocks/>
          </p:cNvSpPr>
          <p:nvPr/>
        </p:nvSpPr>
        <p:spPr>
          <a:xfrm>
            <a:off x="796386" y="3099692"/>
            <a:ext cx="10126172"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2400" b="1" dirty="0">
                <a:solidFill>
                  <a:schemeClr val="bg1"/>
                </a:solidFill>
                <a:latin typeface="Garamond"/>
              </a:rPr>
              <a:t>SESSION 4</a:t>
            </a:r>
          </a:p>
          <a:p>
            <a:br>
              <a:rPr lang="en-CA" b="1" dirty="0">
                <a:solidFill>
                  <a:schemeClr val="bg1"/>
                </a:solidFill>
                <a:latin typeface="Garamond"/>
              </a:rPr>
            </a:br>
            <a:r>
              <a:rPr lang="en-US" sz="5400" b="1" dirty="0">
                <a:solidFill>
                  <a:schemeClr val="bg1"/>
                </a:solidFill>
                <a:latin typeface="Garamond"/>
              </a:rPr>
              <a:t>Comment s'adapter à l'âge, au stade de développement et aux capacités de l'enfant ?</a:t>
            </a:r>
          </a:p>
        </p:txBody>
      </p:sp>
    </p:spTree>
    <p:extLst>
      <p:ext uri="{BB962C8B-B14F-4D97-AF65-F5344CB8AC3E}">
        <p14:creationId xmlns:p14="http://schemas.microsoft.com/office/powerpoint/2010/main" val="337493774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CFE94-8837-47DD-B69B-6BA207F449F6}"/>
              </a:ext>
            </a:extLst>
          </p:cNvPr>
          <p:cNvSpPr>
            <a:spLocks noGrp="1"/>
          </p:cNvSpPr>
          <p:nvPr>
            <p:ph type="title"/>
          </p:nvPr>
        </p:nvSpPr>
        <p:spPr/>
        <p:txBody>
          <a:bodyPr>
            <a:normAutofit/>
          </a:bodyPr>
          <a:lstStyle/>
          <a:p>
            <a:r>
              <a:rPr lang="en-CA" dirty="0"/>
              <a:t>Âge et stade de développement</a:t>
            </a:r>
          </a:p>
        </p:txBody>
      </p:sp>
      <p:sp>
        <p:nvSpPr>
          <p:cNvPr id="11" name="Round Same Side Corner Rectangle 31">
            <a:extLst>
              <a:ext uri="{FF2B5EF4-FFF2-40B4-BE49-F238E27FC236}">
                <a16:creationId xmlns:a16="http://schemas.microsoft.com/office/drawing/2014/main" id="{817601DE-1588-CC77-157F-1BF8EBAE0B99}"/>
              </a:ext>
            </a:extLst>
          </p:cNvPr>
          <p:cNvSpPr/>
          <p:nvPr/>
        </p:nvSpPr>
        <p:spPr>
          <a:xfrm>
            <a:off x="2920522" y="5298868"/>
            <a:ext cx="1221761" cy="884377"/>
          </a:xfrm>
          <a:prstGeom prst="round2SameRect">
            <a:avLst>
              <a:gd name="adj1" fmla="val 50000"/>
              <a:gd name="adj2" fmla="val 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Oval 18">
            <a:extLst>
              <a:ext uri="{FF2B5EF4-FFF2-40B4-BE49-F238E27FC236}">
                <a16:creationId xmlns:a16="http://schemas.microsoft.com/office/drawing/2014/main" id="{71D0D044-C6D7-D3EF-1EC7-E3AE08163A8D}"/>
              </a:ext>
            </a:extLst>
          </p:cNvPr>
          <p:cNvSpPr/>
          <p:nvPr/>
        </p:nvSpPr>
        <p:spPr>
          <a:xfrm>
            <a:off x="2911461" y="3850995"/>
            <a:ext cx="1235650" cy="1235649"/>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0" name="Round Same Side Corner Rectangle 31">
            <a:extLst>
              <a:ext uri="{FF2B5EF4-FFF2-40B4-BE49-F238E27FC236}">
                <a16:creationId xmlns:a16="http://schemas.microsoft.com/office/drawing/2014/main" id="{E9A8948E-AE4C-9996-F6CC-68CFF3EFFB2D}"/>
              </a:ext>
            </a:extLst>
          </p:cNvPr>
          <p:cNvSpPr/>
          <p:nvPr/>
        </p:nvSpPr>
        <p:spPr>
          <a:xfrm>
            <a:off x="4635619" y="4986810"/>
            <a:ext cx="1221761" cy="1196435"/>
          </a:xfrm>
          <a:prstGeom prst="round2SameRect">
            <a:avLst>
              <a:gd name="adj1" fmla="val 50000"/>
              <a:gd name="adj2" fmla="val 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1" name="Oval 20">
            <a:extLst>
              <a:ext uri="{FF2B5EF4-FFF2-40B4-BE49-F238E27FC236}">
                <a16:creationId xmlns:a16="http://schemas.microsoft.com/office/drawing/2014/main" id="{D30175D7-675D-0C80-18B0-809C47997E71}"/>
              </a:ext>
            </a:extLst>
          </p:cNvPr>
          <p:cNvSpPr/>
          <p:nvPr/>
        </p:nvSpPr>
        <p:spPr>
          <a:xfrm>
            <a:off x="4626558" y="3512265"/>
            <a:ext cx="1235650" cy="1235649"/>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Round Same Side Corner Rectangle 31">
            <a:extLst>
              <a:ext uri="{FF2B5EF4-FFF2-40B4-BE49-F238E27FC236}">
                <a16:creationId xmlns:a16="http://schemas.microsoft.com/office/drawing/2014/main" id="{89A69EB1-5782-13E1-F9DC-6F546363B4D4}"/>
              </a:ext>
            </a:extLst>
          </p:cNvPr>
          <p:cNvSpPr/>
          <p:nvPr/>
        </p:nvSpPr>
        <p:spPr>
          <a:xfrm>
            <a:off x="6350716" y="4497686"/>
            <a:ext cx="1221762" cy="1685559"/>
          </a:xfrm>
          <a:prstGeom prst="round2SameRect">
            <a:avLst>
              <a:gd name="adj1" fmla="val 50000"/>
              <a:gd name="adj2" fmla="val 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Oval 22">
            <a:extLst>
              <a:ext uri="{FF2B5EF4-FFF2-40B4-BE49-F238E27FC236}">
                <a16:creationId xmlns:a16="http://schemas.microsoft.com/office/drawing/2014/main" id="{55F2BB69-BBCF-6CDF-9C20-2E95A03908AE}"/>
              </a:ext>
            </a:extLst>
          </p:cNvPr>
          <p:cNvSpPr/>
          <p:nvPr/>
        </p:nvSpPr>
        <p:spPr>
          <a:xfrm>
            <a:off x="6341655" y="2941294"/>
            <a:ext cx="1235651" cy="1235649"/>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5" name="Round Same Side Corner Rectangle 31">
            <a:extLst>
              <a:ext uri="{FF2B5EF4-FFF2-40B4-BE49-F238E27FC236}">
                <a16:creationId xmlns:a16="http://schemas.microsoft.com/office/drawing/2014/main" id="{F2349924-B6FA-CBAA-8EA5-CAAD9E69F196}"/>
              </a:ext>
            </a:extLst>
          </p:cNvPr>
          <p:cNvSpPr/>
          <p:nvPr/>
        </p:nvSpPr>
        <p:spPr>
          <a:xfrm>
            <a:off x="8056753" y="3981058"/>
            <a:ext cx="1235651" cy="2202187"/>
          </a:xfrm>
          <a:prstGeom prst="round2SameRect">
            <a:avLst>
              <a:gd name="adj1" fmla="val 50000"/>
              <a:gd name="adj2" fmla="val 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8" name="Oval 47">
            <a:extLst>
              <a:ext uri="{FF2B5EF4-FFF2-40B4-BE49-F238E27FC236}">
                <a16:creationId xmlns:a16="http://schemas.microsoft.com/office/drawing/2014/main" id="{DCF3E26E-2405-ACAC-B2FE-9859DA4497AD}"/>
              </a:ext>
            </a:extLst>
          </p:cNvPr>
          <p:cNvSpPr/>
          <p:nvPr/>
        </p:nvSpPr>
        <p:spPr>
          <a:xfrm>
            <a:off x="8056753" y="2467732"/>
            <a:ext cx="1235651" cy="1235649"/>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0" name="Round Same Side Corner Rectangle 31">
            <a:extLst>
              <a:ext uri="{FF2B5EF4-FFF2-40B4-BE49-F238E27FC236}">
                <a16:creationId xmlns:a16="http://schemas.microsoft.com/office/drawing/2014/main" id="{B53564E9-357E-4157-3A0A-BDF264C2BE8D}"/>
              </a:ext>
            </a:extLst>
          </p:cNvPr>
          <p:cNvSpPr/>
          <p:nvPr/>
        </p:nvSpPr>
        <p:spPr>
          <a:xfrm>
            <a:off x="9796146" y="3488833"/>
            <a:ext cx="1235652" cy="2694412"/>
          </a:xfrm>
          <a:prstGeom prst="round2SameRect">
            <a:avLst>
              <a:gd name="adj1" fmla="val 50000"/>
              <a:gd name="adj2" fmla="val 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1" name="Oval 50">
            <a:extLst>
              <a:ext uri="{FF2B5EF4-FFF2-40B4-BE49-F238E27FC236}">
                <a16:creationId xmlns:a16="http://schemas.microsoft.com/office/drawing/2014/main" id="{5A11F3E8-4FE8-ABB6-E97A-EBABB873F5D1}"/>
              </a:ext>
            </a:extLst>
          </p:cNvPr>
          <p:cNvSpPr/>
          <p:nvPr/>
        </p:nvSpPr>
        <p:spPr>
          <a:xfrm>
            <a:off x="9771853" y="1980257"/>
            <a:ext cx="1235652" cy="1235649"/>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28" name="Group 27">
            <a:extLst>
              <a:ext uri="{FF2B5EF4-FFF2-40B4-BE49-F238E27FC236}">
                <a16:creationId xmlns:a16="http://schemas.microsoft.com/office/drawing/2014/main" id="{8CE34D74-2EBF-08AF-2FBE-6F4BB64B5A48}"/>
              </a:ext>
            </a:extLst>
          </p:cNvPr>
          <p:cNvGrpSpPr/>
          <p:nvPr/>
        </p:nvGrpSpPr>
        <p:grpSpPr>
          <a:xfrm>
            <a:off x="10228983" y="337468"/>
            <a:ext cx="1587872" cy="1368854"/>
            <a:chOff x="10228983" y="337468"/>
            <a:chExt cx="1587872" cy="1368854"/>
          </a:xfrm>
        </p:grpSpPr>
        <p:sp>
          <p:nvSpPr>
            <p:cNvPr id="13" name="Hexagon 12">
              <a:extLst>
                <a:ext uri="{FF2B5EF4-FFF2-40B4-BE49-F238E27FC236}">
                  <a16:creationId xmlns:a16="http://schemas.microsoft.com/office/drawing/2014/main" id="{1ECCF410-98C2-4009-BF4E-4D4BCC4480D8}"/>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14" name="Group 13">
              <a:extLst>
                <a:ext uri="{FF2B5EF4-FFF2-40B4-BE49-F238E27FC236}">
                  <a16:creationId xmlns:a16="http://schemas.microsoft.com/office/drawing/2014/main" id="{5CC556F4-D710-51D4-F3C5-4BB69D6E7A9E}"/>
                </a:ext>
              </a:extLst>
            </p:cNvPr>
            <p:cNvGrpSpPr/>
            <p:nvPr/>
          </p:nvGrpSpPr>
          <p:grpSpPr>
            <a:xfrm>
              <a:off x="10741851" y="707024"/>
              <a:ext cx="562136" cy="634675"/>
              <a:chOff x="760175" y="830141"/>
              <a:chExt cx="867619" cy="979580"/>
            </a:xfrm>
          </p:grpSpPr>
          <p:sp>
            <p:nvSpPr>
              <p:cNvPr id="18" name="Rectangle 17">
                <a:extLst>
                  <a:ext uri="{FF2B5EF4-FFF2-40B4-BE49-F238E27FC236}">
                    <a16:creationId xmlns:a16="http://schemas.microsoft.com/office/drawing/2014/main" id="{4BE3FD48-7F72-3568-4347-69530499D6D3}"/>
                  </a:ext>
                </a:extLst>
              </p:cNvPr>
              <p:cNvSpPr/>
              <p:nvPr/>
            </p:nvSpPr>
            <p:spPr>
              <a:xfrm>
                <a:off x="864636" y="830141"/>
                <a:ext cx="763158" cy="9795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13</a:t>
                </a:r>
              </a:p>
            </p:txBody>
          </p:sp>
          <p:sp>
            <p:nvSpPr>
              <p:cNvPr id="27" name="Rectangle 26">
                <a:extLst>
                  <a:ext uri="{FF2B5EF4-FFF2-40B4-BE49-F238E27FC236}">
                    <a16:creationId xmlns:a16="http://schemas.microsoft.com/office/drawing/2014/main" id="{6B3BBCA4-7622-82E3-6961-2B8B27528E01}"/>
                  </a:ext>
                </a:extLst>
              </p:cNvPr>
              <p:cNvSpPr/>
              <p:nvPr/>
            </p:nvSpPr>
            <p:spPr>
              <a:xfrm>
                <a:off x="760175" y="830143"/>
                <a:ext cx="149292" cy="979578"/>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
        <p:nvSpPr>
          <p:cNvPr id="3" name="Oval 2">
            <a:extLst>
              <a:ext uri="{FF2B5EF4-FFF2-40B4-BE49-F238E27FC236}">
                <a16:creationId xmlns:a16="http://schemas.microsoft.com/office/drawing/2014/main" id="{724765E9-5FA7-4815-9BE7-24ABA48CCC94}"/>
              </a:ext>
            </a:extLst>
          </p:cNvPr>
          <p:cNvSpPr/>
          <p:nvPr/>
        </p:nvSpPr>
        <p:spPr>
          <a:xfrm>
            <a:off x="1196364" y="4347283"/>
            <a:ext cx="1235650" cy="1235650"/>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Round Same Side Corner Rectangle 31">
            <a:extLst>
              <a:ext uri="{FF2B5EF4-FFF2-40B4-BE49-F238E27FC236}">
                <a16:creationId xmlns:a16="http://schemas.microsoft.com/office/drawing/2014/main" id="{15515FCD-467A-179B-DD6C-7A2CB5DED9C8}"/>
              </a:ext>
            </a:extLst>
          </p:cNvPr>
          <p:cNvSpPr/>
          <p:nvPr/>
        </p:nvSpPr>
        <p:spPr>
          <a:xfrm>
            <a:off x="1188290" y="5793519"/>
            <a:ext cx="1221761" cy="389726"/>
          </a:xfrm>
          <a:prstGeom prst="round2SameRect">
            <a:avLst>
              <a:gd name="adj1" fmla="val 50000"/>
              <a:gd name="adj2" fmla="val 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TextBox 5">
            <a:extLst>
              <a:ext uri="{FF2B5EF4-FFF2-40B4-BE49-F238E27FC236}">
                <a16:creationId xmlns:a16="http://schemas.microsoft.com/office/drawing/2014/main" id="{FA91D144-9635-7E5F-0A06-12EA6E32D3C3}"/>
              </a:ext>
            </a:extLst>
          </p:cNvPr>
          <p:cNvSpPr txBox="1"/>
          <p:nvPr/>
        </p:nvSpPr>
        <p:spPr>
          <a:xfrm>
            <a:off x="1069593" y="4020327"/>
            <a:ext cx="1480132" cy="966483"/>
          </a:xfrm>
          <a:prstGeom prst="rect">
            <a:avLst/>
          </a:prstGeom>
          <a:noFill/>
        </p:spPr>
        <p:txBody>
          <a:bodyPr wrap="square">
            <a:spAutoFit/>
          </a:bodyPr>
          <a:lstStyle/>
          <a:p>
            <a:pPr lvl="0" algn="ctr">
              <a:lnSpc>
                <a:spcPct val="107000"/>
              </a:lnSpc>
              <a:tabLst>
                <a:tab pos="457200" algn="l"/>
              </a:tabLst>
            </a:pPr>
            <a:r>
              <a:rPr lang="en-GB" sz="1800" b="1" dirty="0">
                <a:effectLst/>
                <a:latin typeface="Arial" panose="020B0604020202020204" pitchFamily="34" charset="0"/>
                <a:cs typeface="Arial" panose="020B0604020202020204" pitchFamily="34" charset="0"/>
              </a:rPr>
              <a:t>Enfance</a:t>
            </a:r>
          </a:p>
          <a:p>
            <a:pPr lvl="0" algn="ctr">
              <a:lnSpc>
                <a:spcPct val="107000"/>
              </a:lnSpc>
              <a:tabLst>
                <a:tab pos="457200" algn="l"/>
              </a:tabLst>
            </a:pPr>
            <a:r>
              <a:rPr lang="en-GB" sz="1800" dirty="0">
                <a:effectLst/>
                <a:latin typeface="Arial" panose="020B0604020202020204" pitchFamily="34" charset="0"/>
                <a:cs typeface="Arial" panose="020B0604020202020204" pitchFamily="34" charset="0"/>
              </a:rPr>
              <a:t>0 - 18 mois</a:t>
            </a:r>
            <a:endParaRPr lang="en-US" sz="1800" b="1" dirty="0">
              <a:latin typeface="Arial" panose="020B0604020202020204" pitchFamily="34" charset="0"/>
              <a:ea typeface="Calibri" panose="020F050202020403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32781C75-EA4E-EDE2-3983-460C04B70774}"/>
              </a:ext>
            </a:extLst>
          </p:cNvPr>
          <p:cNvSpPr txBox="1"/>
          <p:nvPr/>
        </p:nvSpPr>
        <p:spPr>
          <a:xfrm>
            <a:off x="2814574" y="3638771"/>
            <a:ext cx="1480133" cy="966483"/>
          </a:xfrm>
          <a:prstGeom prst="rect">
            <a:avLst/>
          </a:prstGeom>
          <a:noFill/>
        </p:spPr>
        <p:txBody>
          <a:bodyPr wrap="square">
            <a:spAutoFit/>
          </a:bodyPr>
          <a:lstStyle/>
          <a:p>
            <a:pPr lvl="0" algn="ctr">
              <a:lnSpc>
                <a:spcPct val="107000"/>
              </a:lnSpc>
              <a:tabLst>
                <a:tab pos="457200" algn="l"/>
              </a:tabLst>
            </a:pPr>
            <a:r>
              <a:rPr lang="en-GB" sz="1800" b="1" dirty="0">
                <a:effectLst/>
                <a:latin typeface="Arial" panose="020B0604020202020204" pitchFamily="34" charset="0"/>
                <a:cs typeface="Arial" panose="020B0604020202020204" pitchFamily="34" charset="0"/>
              </a:rPr>
              <a:t>Tout-petit</a:t>
            </a:r>
          </a:p>
          <a:p>
            <a:pPr lvl="0" algn="ctr">
              <a:lnSpc>
                <a:spcPct val="107000"/>
              </a:lnSpc>
              <a:tabLst>
                <a:tab pos="457200" algn="l"/>
              </a:tabLst>
            </a:pPr>
            <a:r>
              <a:rPr lang="en-GB" sz="1800" dirty="0">
                <a:effectLst/>
                <a:latin typeface="Arial" panose="020B0604020202020204" pitchFamily="34" charset="0"/>
                <a:cs typeface="Arial" panose="020B0604020202020204" pitchFamily="34" charset="0"/>
              </a:rPr>
              <a:t>18 mois - 3 ans</a:t>
            </a:r>
            <a:endParaRPr lang="en-US" sz="1800" b="1" dirty="0">
              <a:latin typeface="Arial" panose="020B0604020202020204" pitchFamily="34" charset="0"/>
              <a:ea typeface="Calibri" panose="020F050202020403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23062ECF-1C17-D793-0CBE-8C0B50E546AF}"/>
              </a:ext>
            </a:extLst>
          </p:cNvPr>
          <p:cNvSpPr txBox="1"/>
          <p:nvPr/>
        </p:nvSpPr>
        <p:spPr>
          <a:xfrm>
            <a:off x="4451364" y="3155529"/>
            <a:ext cx="1586038" cy="966483"/>
          </a:xfrm>
          <a:prstGeom prst="rect">
            <a:avLst/>
          </a:prstGeom>
          <a:noFill/>
        </p:spPr>
        <p:txBody>
          <a:bodyPr wrap="square">
            <a:spAutoFit/>
          </a:bodyPr>
          <a:lstStyle/>
          <a:p>
            <a:pPr lvl="0" algn="ctr">
              <a:lnSpc>
                <a:spcPct val="107000"/>
              </a:lnSpc>
              <a:tabLst>
                <a:tab pos="457200" algn="l"/>
              </a:tabLst>
            </a:pPr>
            <a:r>
              <a:rPr lang="en-GB" sz="1800" b="1" dirty="0">
                <a:effectLst/>
                <a:latin typeface="Arial" panose="020B0604020202020204" pitchFamily="34" charset="0"/>
                <a:cs typeface="Arial" panose="020B0604020202020204" pitchFamily="34" charset="0"/>
              </a:rPr>
              <a:t>La petite enfance</a:t>
            </a:r>
          </a:p>
          <a:p>
            <a:pPr lvl="0" algn="ctr">
              <a:lnSpc>
                <a:spcPct val="107000"/>
              </a:lnSpc>
              <a:tabLst>
                <a:tab pos="457200" algn="l"/>
              </a:tabLst>
            </a:pPr>
            <a:r>
              <a:rPr lang="en-GB" sz="1800" dirty="0">
                <a:effectLst/>
                <a:latin typeface="Arial" panose="020B0604020202020204" pitchFamily="34" charset="0"/>
                <a:cs typeface="Arial" panose="020B0604020202020204" pitchFamily="34" charset="0"/>
              </a:rPr>
              <a:t>3 - 5 ans</a:t>
            </a:r>
            <a:endParaRPr lang="en-US" sz="1800" b="1" dirty="0">
              <a:latin typeface="Arial" panose="020B0604020202020204" pitchFamily="34" charset="0"/>
              <a:ea typeface="Calibri" panose="020F050202020403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72452EA2-8011-6C5B-5584-5A79C56B4D93}"/>
              </a:ext>
            </a:extLst>
          </p:cNvPr>
          <p:cNvSpPr txBox="1"/>
          <p:nvPr/>
        </p:nvSpPr>
        <p:spPr>
          <a:xfrm>
            <a:off x="6244228" y="2732664"/>
            <a:ext cx="1433948" cy="966483"/>
          </a:xfrm>
          <a:prstGeom prst="rect">
            <a:avLst/>
          </a:prstGeom>
          <a:noFill/>
        </p:spPr>
        <p:txBody>
          <a:bodyPr wrap="square">
            <a:spAutoFit/>
          </a:bodyPr>
          <a:lstStyle/>
          <a:p>
            <a:pPr lvl="0" algn="ctr">
              <a:lnSpc>
                <a:spcPct val="107000"/>
              </a:lnSpc>
              <a:tabLst>
                <a:tab pos="457200" algn="l"/>
              </a:tabLst>
            </a:pPr>
            <a:r>
              <a:rPr lang="en-GB" sz="1800" b="1" dirty="0">
                <a:effectLst/>
                <a:latin typeface="Arial" panose="020B0604020202020204" pitchFamily="34" charset="0"/>
                <a:cs typeface="Arial" panose="020B0604020202020204" pitchFamily="34" charset="0"/>
              </a:rPr>
              <a:t>L'enfance moyenne</a:t>
            </a:r>
          </a:p>
          <a:p>
            <a:pPr lvl="0" algn="ctr">
              <a:lnSpc>
                <a:spcPct val="107000"/>
              </a:lnSpc>
              <a:tabLst>
                <a:tab pos="457200" algn="l"/>
              </a:tabLst>
            </a:pPr>
            <a:r>
              <a:rPr lang="en-GB" sz="1800" dirty="0">
                <a:effectLst/>
                <a:latin typeface="Arial" panose="020B0604020202020204" pitchFamily="34" charset="0"/>
                <a:cs typeface="Arial" panose="020B0604020202020204" pitchFamily="34" charset="0"/>
              </a:rPr>
              <a:t>6 - 11 ans</a:t>
            </a:r>
            <a:endParaRPr lang="en-US" sz="1800" b="1" dirty="0">
              <a:latin typeface="Arial" panose="020B0604020202020204" pitchFamily="34" charset="0"/>
              <a:ea typeface="Calibri" panose="020F0502020204030204" pitchFamily="34" charset="0"/>
              <a:cs typeface="Arial" panose="020B0604020202020204" pitchFamily="34" charset="0"/>
            </a:endParaRPr>
          </a:p>
        </p:txBody>
      </p:sp>
      <p:sp>
        <p:nvSpPr>
          <p:cNvPr id="17" name="TextBox 16">
            <a:extLst>
              <a:ext uri="{FF2B5EF4-FFF2-40B4-BE49-F238E27FC236}">
                <a16:creationId xmlns:a16="http://schemas.microsoft.com/office/drawing/2014/main" id="{065D82CB-03B9-2725-EE3C-E6C440D670C4}"/>
              </a:ext>
            </a:extLst>
          </p:cNvPr>
          <p:cNvSpPr txBox="1"/>
          <p:nvPr/>
        </p:nvSpPr>
        <p:spPr>
          <a:xfrm>
            <a:off x="7636595" y="2308420"/>
            <a:ext cx="2072639" cy="966483"/>
          </a:xfrm>
          <a:prstGeom prst="rect">
            <a:avLst/>
          </a:prstGeom>
          <a:noFill/>
        </p:spPr>
        <p:txBody>
          <a:bodyPr wrap="square">
            <a:spAutoFit/>
          </a:bodyPr>
          <a:lstStyle/>
          <a:p>
            <a:pPr lvl="0" algn="ctr">
              <a:lnSpc>
                <a:spcPct val="107000"/>
              </a:lnSpc>
              <a:tabLst>
                <a:tab pos="457200" algn="l"/>
              </a:tabLst>
            </a:pPr>
            <a:r>
              <a:rPr lang="en-GB" sz="1800" b="1" dirty="0">
                <a:effectLst/>
                <a:latin typeface="Arial" panose="020B0604020202020204" pitchFamily="34" charset="0"/>
                <a:cs typeface="Arial" panose="020B0604020202020204" pitchFamily="34" charset="0"/>
              </a:rPr>
              <a:t>Première adolescence </a:t>
            </a:r>
          </a:p>
          <a:p>
            <a:pPr lvl="0" algn="ctr">
              <a:lnSpc>
                <a:spcPct val="107000"/>
              </a:lnSpc>
              <a:tabLst>
                <a:tab pos="457200" algn="l"/>
              </a:tabLst>
            </a:pPr>
            <a:r>
              <a:rPr lang="en-GB" sz="1800" dirty="0">
                <a:effectLst/>
                <a:latin typeface="Arial" panose="020B0604020202020204" pitchFamily="34" charset="0"/>
                <a:cs typeface="Arial" panose="020B0604020202020204" pitchFamily="34" charset="0"/>
              </a:rPr>
              <a:t>12 - 14 ans</a:t>
            </a:r>
            <a:endParaRPr lang="en-US" sz="1800" b="1" dirty="0">
              <a:latin typeface="Arial" panose="020B0604020202020204" pitchFamily="34" charset="0"/>
              <a:ea typeface="Calibri" panose="020F0502020204030204" pitchFamily="34" charset="0"/>
              <a:cs typeface="Arial" panose="020B0604020202020204" pitchFamily="34" charset="0"/>
            </a:endParaRPr>
          </a:p>
        </p:txBody>
      </p:sp>
      <p:sp>
        <p:nvSpPr>
          <p:cNvPr id="24" name="TextBox 23">
            <a:extLst>
              <a:ext uri="{FF2B5EF4-FFF2-40B4-BE49-F238E27FC236}">
                <a16:creationId xmlns:a16="http://schemas.microsoft.com/office/drawing/2014/main" id="{04951CCA-A899-B0A1-0B9C-8B763E2804DD}"/>
              </a:ext>
            </a:extLst>
          </p:cNvPr>
          <p:cNvSpPr txBox="1"/>
          <p:nvPr/>
        </p:nvSpPr>
        <p:spPr>
          <a:xfrm>
            <a:off x="9377652" y="2048819"/>
            <a:ext cx="2072639" cy="670120"/>
          </a:xfrm>
          <a:prstGeom prst="rect">
            <a:avLst/>
          </a:prstGeom>
          <a:noFill/>
        </p:spPr>
        <p:txBody>
          <a:bodyPr wrap="square">
            <a:spAutoFit/>
          </a:bodyPr>
          <a:lstStyle/>
          <a:p>
            <a:pPr lvl="0" algn="ctr">
              <a:lnSpc>
                <a:spcPct val="107000"/>
              </a:lnSpc>
              <a:tabLst>
                <a:tab pos="457200" algn="l"/>
              </a:tabLst>
            </a:pPr>
            <a:r>
              <a:rPr lang="en-GB" sz="1800" b="1" dirty="0">
                <a:effectLst/>
                <a:latin typeface="Arial" panose="020B0604020202020204" pitchFamily="34" charset="0"/>
                <a:cs typeface="Arial" panose="020B0604020202020204" pitchFamily="34" charset="0"/>
              </a:rPr>
              <a:t>Adolescence</a:t>
            </a:r>
          </a:p>
          <a:p>
            <a:pPr lvl="0" algn="ctr">
              <a:lnSpc>
                <a:spcPct val="107000"/>
              </a:lnSpc>
              <a:tabLst>
                <a:tab pos="457200" algn="l"/>
              </a:tabLst>
            </a:pPr>
            <a:r>
              <a:rPr lang="en-GB" sz="1800" dirty="0">
                <a:effectLst/>
                <a:latin typeface="Arial" panose="020B0604020202020204" pitchFamily="34" charset="0"/>
                <a:cs typeface="Arial" panose="020B0604020202020204" pitchFamily="34" charset="0"/>
              </a:rPr>
              <a:t>15 - 17 ans</a:t>
            </a:r>
            <a:endParaRPr lang="en-US" sz="1800" b="1" dirty="0">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7088061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4F34D2-FA98-44F5-8D5A-F2E3ED689ADC}"/>
              </a:ext>
            </a:extLst>
          </p:cNvPr>
          <p:cNvSpPr>
            <a:spLocks noGrp="1"/>
          </p:cNvSpPr>
          <p:nvPr>
            <p:ph type="title"/>
          </p:nvPr>
        </p:nvSpPr>
        <p:spPr>
          <a:xfrm>
            <a:off x="838200" y="120516"/>
            <a:ext cx="9753600" cy="783378"/>
          </a:xfrm>
        </p:spPr>
        <p:txBody>
          <a:bodyPr>
            <a:normAutofit fontScale="90000"/>
          </a:bodyPr>
          <a:lstStyle/>
          <a:p>
            <a:r>
              <a:rPr lang="en-US" dirty="0"/>
              <a:t>Quatre grands domaines du développement de l'enfant</a:t>
            </a:r>
            <a:endParaRPr lang="en-CA" dirty="0"/>
          </a:p>
        </p:txBody>
      </p:sp>
      <p:sp>
        <p:nvSpPr>
          <p:cNvPr id="34" name="TextBox 33">
            <a:extLst>
              <a:ext uri="{FF2B5EF4-FFF2-40B4-BE49-F238E27FC236}">
                <a16:creationId xmlns:a16="http://schemas.microsoft.com/office/drawing/2014/main" id="{44D3AEC4-B109-EECE-56D9-1BF02BDABD97}"/>
              </a:ext>
            </a:extLst>
          </p:cNvPr>
          <p:cNvSpPr txBox="1"/>
          <p:nvPr/>
        </p:nvSpPr>
        <p:spPr>
          <a:xfrm>
            <a:off x="986504" y="1785420"/>
            <a:ext cx="2286000" cy="1015663"/>
          </a:xfrm>
          <a:prstGeom prst="rect">
            <a:avLst/>
          </a:prstGeom>
          <a:noFill/>
        </p:spPr>
        <p:txBody>
          <a:bodyPr wrap="square" rtlCol="0">
            <a:spAutoFit/>
          </a:bodyPr>
          <a:lstStyle/>
          <a:p>
            <a:pPr algn="ctr"/>
            <a:r>
              <a:rPr lang="en-US" sz="2000" b="0" kern="1200" dirty="0">
                <a:solidFill>
                  <a:schemeClr val="tx1"/>
                </a:solidFill>
                <a:effectLst/>
                <a:latin typeface="Arial" panose="020B0604020202020204" pitchFamily="34" charset="0"/>
                <a:cs typeface="Arial" panose="020B0604020202020204" pitchFamily="34" charset="0"/>
              </a:rPr>
              <a:t>Développement physique (déplacement)</a:t>
            </a:r>
            <a:endParaRPr lang="en-US" sz="2000" dirty="0">
              <a:latin typeface="Arial" panose="020B0604020202020204" pitchFamily="34" charset="0"/>
              <a:cs typeface="Arial" panose="020B0604020202020204" pitchFamily="34" charset="0"/>
            </a:endParaRPr>
          </a:p>
        </p:txBody>
      </p:sp>
      <p:sp>
        <p:nvSpPr>
          <p:cNvPr id="35" name="TextBox 34">
            <a:extLst>
              <a:ext uri="{FF2B5EF4-FFF2-40B4-BE49-F238E27FC236}">
                <a16:creationId xmlns:a16="http://schemas.microsoft.com/office/drawing/2014/main" id="{45869025-8535-935B-D203-44EBCC05ED69}"/>
              </a:ext>
            </a:extLst>
          </p:cNvPr>
          <p:cNvSpPr txBox="1"/>
          <p:nvPr/>
        </p:nvSpPr>
        <p:spPr>
          <a:xfrm>
            <a:off x="3626541" y="1785420"/>
            <a:ext cx="2286000" cy="1015663"/>
          </a:xfrm>
          <a:prstGeom prst="rect">
            <a:avLst/>
          </a:prstGeom>
          <a:noFill/>
        </p:spPr>
        <p:txBody>
          <a:bodyPr wrap="square" rtlCol="0">
            <a:spAutoFit/>
          </a:bodyPr>
          <a:lstStyle/>
          <a:p>
            <a:pPr algn="ctr"/>
            <a:r>
              <a:rPr lang="en-US" sz="2000" b="0" kern="1200" dirty="0">
                <a:solidFill>
                  <a:schemeClr val="tx1"/>
                </a:solidFill>
                <a:effectLst/>
                <a:latin typeface="Arial" panose="020B0604020202020204" pitchFamily="34" charset="0"/>
                <a:cs typeface="Arial" panose="020B0604020202020204" pitchFamily="34" charset="0"/>
              </a:rPr>
              <a:t>Développement </a:t>
            </a:r>
            <a:r>
              <a:rPr lang="en-US" sz="2000" dirty="0">
                <a:latin typeface="Arial" panose="020B0604020202020204" pitchFamily="34" charset="0"/>
                <a:cs typeface="Arial" panose="020B0604020202020204" pitchFamily="34" charset="0"/>
              </a:rPr>
              <a:t>cognitif </a:t>
            </a:r>
            <a:r>
              <a:rPr lang="en-US" sz="2000" b="0" kern="1200" dirty="0">
                <a:solidFill>
                  <a:schemeClr val="tx1"/>
                </a:solidFill>
                <a:effectLst/>
                <a:latin typeface="Arial" panose="020B0604020202020204" pitchFamily="34" charset="0"/>
                <a:cs typeface="Arial" panose="020B0604020202020204" pitchFamily="34" charset="0"/>
              </a:rPr>
              <a:t>(pensée)</a:t>
            </a:r>
            <a:endParaRPr lang="en-US" sz="2000" dirty="0">
              <a:latin typeface="Arial" panose="020B0604020202020204" pitchFamily="34" charset="0"/>
              <a:cs typeface="Arial" panose="020B0604020202020204" pitchFamily="34" charset="0"/>
            </a:endParaRPr>
          </a:p>
        </p:txBody>
      </p:sp>
      <p:sp>
        <p:nvSpPr>
          <p:cNvPr id="48" name="TextBox 47">
            <a:extLst>
              <a:ext uri="{FF2B5EF4-FFF2-40B4-BE49-F238E27FC236}">
                <a16:creationId xmlns:a16="http://schemas.microsoft.com/office/drawing/2014/main" id="{E5089158-D886-D7E0-B180-053209FF28FC}"/>
              </a:ext>
            </a:extLst>
          </p:cNvPr>
          <p:cNvSpPr txBox="1"/>
          <p:nvPr/>
        </p:nvSpPr>
        <p:spPr>
          <a:xfrm>
            <a:off x="6005749" y="1785420"/>
            <a:ext cx="2286000" cy="707886"/>
          </a:xfrm>
          <a:prstGeom prst="rect">
            <a:avLst/>
          </a:prstGeom>
          <a:noFill/>
        </p:spPr>
        <p:txBody>
          <a:bodyPr wrap="square" rtlCol="0">
            <a:spAutoFit/>
          </a:bodyPr>
          <a:lstStyle/>
          <a:p>
            <a:pPr algn="ctr"/>
            <a:r>
              <a:rPr lang="en-US" sz="2000" b="0" kern="1200" dirty="0">
                <a:solidFill>
                  <a:schemeClr val="tx1"/>
                </a:solidFill>
                <a:effectLst/>
                <a:latin typeface="Arial" panose="020B0604020202020204" pitchFamily="34" charset="0"/>
                <a:cs typeface="Arial" panose="020B0604020202020204" pitchFamily="34" charset="0"/>
              </a:rPr>
              <a:t>Développement </a:t>
            </a:r>
            <a:r>
              <a:rPr lang="en-US" sz="2000" dirty="0">
                <a:latin typeface="Arial" panose="020B0604020202020204" pitchFamily="34" charset="0"/>
                <a:cs typeface="Arial" panose="020B0604020202020204" pitchFamily="34" charset="0"/>
              </a:rPr>
              <a:t>émotionnel</a:t>
            </a:r>
          </a:p>
        </p:txBody>
      </p:sp>
      <p:sp>
        <p:nvSpPr>
          <p:cNvPr id="61" name="TextBox 60">
            <a:extLst>
              <a:ext uri="{FF2B5EF4-FFF2-40B4-BE49-F238E27FC236}">
                <a16:creationId xmlns:a16="http://schemas.microsoft.com/office/drawing/2014/main" id="{56A5D558-1DBD-294D-3B6E-599F9D812B2B}"/>
              </a:ext>
            </a:extLst>
          </p:cNvPr>
          <p:cNvSpPr txBox="1"/>
          <p:nvPr/>
        </p:nvSpPr>
        <p:spPr>
          <a:xfrm>
            <a:off x="8693318" y="1785420"/>
            <a:ext cx="2286000" cy="1015663"/>
          </a:xfrm>
          <a:prstGeom prst="rect">
            <a:avLst/>
          </a:prstGeom>
          <a:noFill/>
        </p:spPr>
        <p:txBody>
          <a:bodyPr wrap="square" rtlCol="0">
            <a:spAutoFit/>
          </a:bodyPr>
          <a:lstStyle/>
          <a:p>
            <a:pPr algn="ctr"/>
            <a:r>
              <a:rPr lang="en-US" sz="2000" b="0" kern="1200" dirty="0">
                <a:solidFill>
                  <a:schemeClr val="tx1"/>
                </a:solidFill>
                <a:effectLst/>
                <a:latin typeface="Arial" panose="020B0604020202020204" pitchFamily="34" charset="0"/>
                <a:cs typeface="Arial" panose="020B0604020202020204" pitchFamily="34" charset="0"/>
              </a:rPr>
              <a:t>Développement </a:t>
            </a:r>
            <a:r>
              <a:rPr lang="en-US" sz="2000" dirty="0">
                <a:latin typeface="Arial" panose="020B0604020202020204" pitchFamily="34" charset="0"/>
                <a:cs typeface="Arial" panose="020B0604020202020204" pitchFamily="34" charset="0"/>
              </a:rPr>
              <a:t>social et linguistique</a:t>
            </a:r>
          </a:p>
        </p:txBody>
      </p:sp>
      <p:grpSp>
        <p:nvGrpSpPr>
          <p:cNvPr id="65" name="Group 64">
            <a:extLst>
              <a:ext uri="{FF2B5EF4-FFF2-40B4-BE49-F238E27FC236}">
                <a16:creationId xmlns:a16="http://schemas.microsoft.com/office/drawing/2014/main" id="{37B0D518-9295-0748-647D-76DF1B2859F0}"/>
              </a:ext>
            </a:extLst>
          </p:cNvPr>
          <p:cNvGrpSpPr/>
          <p:nvPr/>
        </p:nvGrpSpPr>
        <p:grpSpPr>
          <a:xfrm>
            <a:off x="10228983" y="337468"/>
            <a:ext cx="1587872" cy="1368854"/>
            <a:chOff x="10228983" y="337468"/>
            <a:chExt cx="1587872" cy="1368854"/>
          </a:xfrm>
        </p:grpSpPr>
        <p:sp>
          <p:nvSpPr>
            <p:cNvPr id="66" name="Hexagon 65">
              <a:extLst>
                <a:ext uri="{FF2B5EF4-FFF2-40B4-BE49-F238E27FC236}">
                  <a16:creationId xmlns:a16="http://schemas.microsoft.com/office/drawing/2014/main" id="{B3467359-7C9A-2D7B-7430-423622353FF6}"/>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67" name="Group 66">
              <a:extLst>
                <a:ext uri="{FF2B5EF4-FFF2-40B4-BE49-F238E27FC236}">
                  <a16:creationId xmlns:a16="http://schemas.microsoft.com/office/drawing/2014/main" id="{E0233E2E-C7B5-14E2-2C2F-9D8B729E5483}"/>
                </a:ext>
              </a:extLst>
            </p:cNvPr>
            <p:cNvGrpSpPr/>
            <p:nvPr/>
          </p:nvGrpSpPr>
          <p:grpSpPr>
            <a:xfrm>
              <a:off x="10741851" y="707024"/>
              <a:ext cx="562136" cy="634675"/>
              <a:chOff x="760175" y="830141"/>
              <a:chExt cx="867619" cy="979580"/>
            </a:xfrm>
          </p:grpSpPr>
          <p:sp>
            <p:nvSpPr>
              <p:cNvPr id="69" name="Rectangle 68">
                <a:extLst>
                  <a:ext uri="{FF2B5EF4-FFF2-40B4-BE49-F238E27FC236}">
                    <a16:creationId xmlns:a16="http://schemas.microsoft.com/office/drawing/2014/main" id="{A004AC59-C7CB-04CA-BF6F-56F4BB4C94BE}"/>
                  </a:ext>
                </a:extLst>
              </p:cNvPr>
              <p:cNvSpPr/>
              <p:nvPr/>
            </p:nvSpPr>
            <p:spPr>
              <a:xfrm>
                <a:off x="864636" y="830141"/>
                <a:ext cx="763158" cy="9795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13</a:t>
                </a:r>
              </a:p>
            </p:txBody>
          </p:sp>
          <p:sp>
            <p:nvSpPr>
              <p:cNvPr id="70" name="Rectangle 69">
                <a:extLst>
                  <a:ext uri="{FF2B5EF4-FFF2-40B4-BE49-F238E27FC236}">
                    <a16:creationId xmlns:a16="http://schemas.microsoft.com/office/drawing/2014/main" id="{63953EEE-5640-C772-26CC-09C729CBFD6B}"/>
                  </a:ext>
                </a:extLst>
              </p:cNvPr>
              <p:cNvSpPr/>
              <p:nvPr/>
            </p:nvSpPr>
            <p:spPr>
              <a:xfrm>
                <a:off x="760175" y="830143"/>
                <a:ext cx="149292" cy="979578"/>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
        <p:nvSpPr>
          <p:cNvPr id="3" name="TextBox 2">
            <a:extLst>
              <a:ext uri="{FF2B5EF4-FFF2-40B4-BE49-F238E27FC236}">
                <a16:creationId xmlns:a16="http://schemas.microsoft.com/office/drawing/2014/main" id="{1E19A11A-8A8E-6B83-EC08-2BF34FE5A25A}"/>
              </a:ext>
            </a:extLst>
          </p:cNvPr>
          <p:cNvSpPr txBox="1"/>
          <p:nvPr/>
        </p:nvSpPr>
        <p:spPr>
          <a:xfrm>
            <a:off x="873898" y="5646329"/>
            <a:ext cx="10263702" cy="307777"/>
          </a:xfrm>
          <a:prstGeom prst="rect">
            <a:avLst/>
          </a:prstGeom>
          <a:noFill/>
        </p:spPr>
        <p:txBody>
          <a:bodyPr wrap="square">
            <a:spAutoFit/>
          </a:bodyPr>
          <a:lstStyle/>
          <a:p>
            <a:pPr algn="ctr"/>
            <a:r>
              <a:rPr lang="en-US" sz="1400" i="1" dirty="0">
                <a:solidFill>
                  <a:schemeClr val="accent2">
                    <a:lumMod val="75000"/>
                  </a:schemeClr>
                </a:solidFill>
                <a:latin typeface="Arial" panose="020B0604020202020204" pitchFamily="34" charset="0"/>
                <a:ea typeface="Calibri" panose="020F0502020204030204" pitchFamily="34" charset="0"/>
                <a:cs typeface="Arial" panose="020B0604020202020204" pitchFamily="34" charset="0"/>
              </a:rPr>
              <a:t>Source : Alliance pour la protection de l'enfance dans l'action humanitaire. (2021). Trousse d'apprentissage pour la mise en route de l'ACSP Frontliner</a:t>
            </a:r>
          </a:p>
        </p:txBody>
      </p:sp>
      <p:grpSp>
        <p:nvGrpSpPr>
          <p:cNvPr id="50" name="Group 49">
            <a:extLst>
              <a:ext uri="{FF2B5EF4-FFF2-40B4-BE49-F238E27FC236}">
                <a16:creationId xmlns:a16="http://schemas.microsoft.com/office/drawing/2014/main" id="{1675B790-AD9F-1030-5E5D-738EDAC6F090}"/>
              </a:ext>
            </a:extLst>
          </p:cNvPr>
          <p:cNvGrpSpPr/>
          <p:nvPr/>
        </p:nvGrpSpPr>
        <p:grpSpPr>
          <a:xfrm>
            <a:off x="1518228" y="3030169"/>
            <a:ext cx="1229397" cy="2328271"/>
            <a:chOff x="6317659" y="1028133"/>
            <a:chExt cx="950012" cy="1799163"/>
          </a:xfrm>
        </p:grpSpPr>
        <p:grpSp>
          <p:nvGrpSpPr>
            <p:cNvPr id="63" name="Group 62">
              <a:extLst>
                <a:ext uri="{FF2B5EF4-FFF2-40B4-BE49-F238E27FC236}">
                  <a16:creationId xmlns:a16="http://schemas.microsoft.com/office/drawing/2014/main" id="{B4C3E9A2-9C25-BB57-3673-305127E86C9F}"/>
                </a:ext>
              </a:extLst>
            </p:cNvPr>
            <p:cNvGrpSpPr/>
            <p:nvPr/>
          </p:nvGrpSpPr>
          <p:grpSpPr>
            <a:xfrm>
              <a:off x="6317659" y="1028133"/>
              <a:ext cx="950012" cy="1799163"/>
              <a:chOff x="7838339" y="2226754"/>
              <a:chExt cx="1969639" cy="3730164"/>
            </a:xfrm>
            <a:solidFill>
              <a:schemeClr val="accent4"/>
            </a:solidFill>
          </p:grpSpPr>
          <p:sp>
            <p:nvSpPr>
              <p:cNvPr id="77" name="Round Same Side Corner Rectangle 3">
                <a:extLst>
                  <a:ext uri="{FF2B5EF4-FFF2-40B4-BE49-F238E27FC236}">
                    <a16:creationId xmlns:a16="http://schemas.microsoft.com/office/drawing/2014/main" id="{0C68C546-70D5-3CFB-3CE7-5BE938D0C754}"/>
                  </a:ext>
                </a:extLst>
              </p:cNvPr>
              <p:cNvSpPr/>
              <p:nvPr/>
            </p:nvSpPr>
            <p:spPr>
              <a:xfrm>
                <a:off x="8212525" y="3545356"/>
                <a:ext cx="1224623" cy="2411562"/>
              </a:xfrm>
              <a:prstGeom prst="round2SameRect">
                <a:avLst>
                  <a:gd name="adj1" fmla="val 41871"/>
                  <a:gd name="adj2" fmla="val 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78" name="Oval 77">
                <a:extLst>
                  <a:ext uri="{FF2B5EF4-FFF2-40B4-BE49-F238E27FC236}">
                    <a16:creationId xmlns:a16="http://schemas.microsoft.com/office/drawing/2014/main" id="{475EA9AE-D0A4-D6E4-0E46-0BA6EA92D8F7}"/>
                  </a:ext>
                </a:extLst>
              </p:cNvPr>
              <p:cNvSpPr/>
              <p:nvPr/>
            </p:nvSpPr>
            <p:spPr>
              <a:xfrm>
                <a:off x="8212539" y="2226754"/>
                <a:ext cx="1238543" cy="1238543"/>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nvGrpSpPr>
              <p:cNvPr id="79" name="Group 78">
                <a:extLst>
                  <a:ext uri="{FF2B5EF4-FFF2-40B4-BE49-F238E27FC236}">
                    <a16:creationId xmlns:a16="http://schemas.microsoft.com/office/drawing/2014/main" id="{DC590E2F-B7DF-3057-1BC7-BCD32380D993}"/>
                  </a:ext>
                </a:extLst>
              </p:cNvPr>
              <p:cNvGrpSpPr/>
              <p:nvPr/>
            </p:nvGrpSpPr>
            <p:grpSpPr>
              <a:xfrm rot="507905">
                <a:off x="7838339" y="3815940"/>
                <a:ext cx="553322" cy="1525212"/>
                <a:chOff x="7916671" y="3937945"/>
                <a:chExt cx="553322" cy="1525212"/>
              </a:xfrm>
              <a:grpFill/>
            </p:grpSpPr>
            <p:sp>
              <p:nvSpPr>
                <p:cNvPr id="83" name="Round Same Side Corner Rectangle 25">
                  <a:extLst>
                    <a:ext uri="{FF2B5EF4-FFF2-40B4-BE49-F238E27FC236}">
                      <a16:creationId xmlns:a16="http://schemas.microsoft.com/office/drawing/2014/main" id="{28FBBA5C-83D5-C634-79BF-4B395041D974}"/>
                    </a:ext>
                  </a:extLst>
                </p:cNvPr>
                <p:cNvSpPr/>
                <p:nvPr/>
              </p:nvSpPr>
              <p:spPr>
                <a:xfrm rot="11570187">
                  <a:off x="8118418" y="3937945"/>
                  <a:ext cx="351575" cy="1086828"/>
                </a:xfrm>
                <a:prstGeom prst="round2SameRect">
                  <a:avLst>
                    <a:gd name="adj1" fmla="val 49300"/>
                    <a:gd name="adj2" fmla="val 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4" name="Oval 83">
                  <a:extLst>
                    <a:ext uri="{FF2B5EF4-FFF2-40B4-BE49-F238E27FC236}">
                      <a16:creationId xmlns:a16="http://schemas.microsoft.com/office/drawing/2014/main" id="{2F8FEF40-DA5A-FAC2-32D8-F3B5E7A805A5}"/>
                    </a:ext>
                  </a:extLst>
                </p:cNvPr>
                <p:cNvSpPr/>
                <p:nvPr/>
              </p:nvSpPr>
              <p:spPr>
                <a:xfrm>
                  <a:off x="7916671" y="5050247"/>
                  <a:ext cx="412910" cy="41291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80" name="Group 79">
                <a:extLst>
                  <a:ext uri="{FF2B5EF4-FFF2-40B4-BE49-F238E27FC236}">
                    <a16:creationId xmlns:a16="http://schemas.microsoft.com/office/drawing/2014/main" id="{A2A78737-7A12-9A7B-F2E7-AFAA94B8CD55}"/>
                  </a:ext>
                </a:extLst>
              </p:cNvPr>
              <p:cNvGrpSpPr/>
              <p:nvPr/>
            </p:nvGrpSpPr>
            <p:grpSpPr>
              <a:xfrm rot="21105829" flipH="1">
                <a:off x="9243874" y="3806245"/>
                <a:ext cx="564104" cy="1525212"/>
                <a:chOff x="7916671" y="3937945"/>
                <a:chExt cx="553322" cy="1525212"/>
              </a:xfrm>
              <a:grpFill/>
            </p:grpSpPr>
            <p:sp>
              <p:nvSpPr>
                <p:cNvPr id="81" name="Round Same Side Corner Rectangle 25">
                  <a:extLst>
                    <a:ext uri="{FF2B5EF4-FFF2-40B4-BE49-F238E27FC236}">
                      <a16:creationId xmlns:a16="http://schemas.microsoft.com/office/drawing/2014/main" id="{7FD45F01-1CDB-404F-1969-5736EA1CCCB4}"/>
                    </a:ext>
                  </a:extLst>
                </p:cNvPr>
                <p:cNvSpPr/>
                <p:nvPr/>
              </p:nvSpPr>
              <p:spPr>
                <a:xfrm rot="11570187">
                  <a:off x="8118418" y="3937945"/>
                  <a:ext cx="351575" cy="1086828"/>
                </a:xfrm>
                <a:prstGeom prst="round2SameRect">
                  <a:avLst>
                    <a:gd name="adj1" fmla="val 49300"/>
                    <a:gd name="adj2" fmla="val 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2" name="Oval 81">
                  <a:extLst>
                    <a:ext uri="{FF2B5EF4-FFF2-40B4-BE49-F238E27FC236}">
                      <a16:creationId xmlns:a16="http://schemas.microsoft.com/office/drawing/2014/main" id="{F5D2754E-5430-E3E4-FC8A-319FDB111329}"/>
                    </a:ext>
                  </a:extLst>
                </p:cNvPr>
                <p:cNvSpPr/>
                <p:nvPr/>
              </p:nvSpPr>
              <p:spPr>
                <a:xfrm>
                  <a:off x="7916671" y="5050247"/>
                  <a:ext cx="412910" cy="41291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grpSp>
          <p:nvGrpSpPr>
            <p:cNvPr id="64" name="Group 63">
              <a:extLst>
                <a:ext uri="{FF2B5EF4-FFF2-40B4-BE49-F238E27FC236}">
                  <a16:creationId xmlns:a16="http://schemas.microsoft.com/office/drawing/2014/main" id="{0707D3F0-58EC-C62D-DBC5-909D4F7E8247}"/>
                </a:ext>
              </a:extLst>
            </p:cNvPr>
            <p:cNvGrpSpPr/>
            <p:nvPr/>
          </p:nvGrpSpPr>
          <p:grpSpPr>
            <a:xfrm>
              <a:off x="6377962" y="1829165"/>
              <a:ext cx="272348" cy="284588"/>
              <a:chOff x="8778444" y="2055653"/>
              <a:chExt cx="272348" cy="284588"/>
            </a:xfrm>
          </p:grpSpPr>
          <p:sp>
            <p:nvSpPr>
              <p:cNvPr id="75" name="Oval 74">
                <a:extLst>
                  <a:ext uri="{FF2B5EF4-FFF2-40B4-BE49-F238E27FC236}">
                    <a16:creationId xmlns:a16="http://schemas.microsoft.com/office/drawing/2014/main" id="{D8779F4C-E242-38AF-B13A-3D07FC2C97E1}"/>
                  </a:ext>
                </a:extLst>
              </p:cNvPr>
              <p:cNvSpPr/>
              <p:nvPr/>
            </p:nvSpPr>
            <p:spPr>
              <a:xfrm>
                <a:off x="8778444" y="2055653"/>
                <a:ext cx="272348" cy="28458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6" name="L-Shape 75">
                <a:extLst>
                  <a:ext uri="{FF2B5EF4-FFF2-40B4-BE49-F238E27FC236}">
                    <a16:creationId xmlns:a16="http://schemas.microsoft.com/office/drawing/2014/main" id="{F118AF42-3943-6B72-F5F7-2BD3DE34761E}"/>
                  </a:ext>
                </a:extLst>
              </p:cNvPr>
              <p:cNvSpPr/>
              <p:nvPr/>
            </p:nvSpPr>
            <p:spPr>
              <a:xfrm rot="18361091">
                <a:off x="8841981" y="2149724"/>
                <a:ext cx="148010" cy="75326"/>
              </a:xfrm>
              <a:prstGeom prst="corner">
                <a:avLst>
                  <a:gd name="adj1" fmla="val 42208"/>
                  <a:gd name="adj2" fmla="val 4335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71" name="Group 70">
              <a:extLst>
                <a:ext uri="{FF2B5EF4-FFF2-40B4-BE49-F238E27FC236}">
                  <a16:creationId xmlns:a16="http://schemas.microsoft.com/office/drawing/2014/main" id="{4432BD68-4D7B-4B23-1400-589F53222CF5}"/>
                </a:ext>
              </a:extLst>
            </p:cNvPr>
            <p:cNvGrpSpPr/>
            <p:nvPr/>
          </p:nvGrpSpPr>
          <p:grpSpPr>
            <a:xfrm>
              <a:off x="6879358" y="2468677"/>
              <a:ext cx="272348" cy="284588"/>
              <a:chOff x="8778444" y="2055653"/>
              <a:chExt cx="272348" cy="284588"/>
            </a:xfrm>
          </p:grpSpPr>
          <p:sp>
            <p:nvSpPr>
              <p:cNvPr id="73" name="Oval 72">
                <a:extLst>
                  <a:ext uri="{FF2B5EF4-FFF2-40B4-BE49-F238E27FC236}">
                    <a16:creationId xmlns:a16="http://schemas.microsoft.com/office/drawing/2014/main" id="{6A7129FE-AA59-E3AA-2789-00D8AF7A2422}"/>
                  </a:ext>
                </a:extLst>
              </p:cNvPr>
              <p:cNvSpPr/>
              <p:nvPr/>
            </p:nvSpPr>
            <p:spPr>
              <a:xfrm>
                <a:off x="8778444" y="2055653"/>
                <a:ext cx="272348" cy="28458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4" name="L-Shape 73">
                <a:extLst>
                  <a:ext uri="{FF2B5EF4-FFF2-40B4-BE49-F238E27FC236}">
                    <a16:creationId xmlns:a16="http://schemas.microsoft.com/office/drawing/2014/main" id="{56BCC661-B247-F5AA-8029-2C163590B3C1}"/>
                  </a:ext>
                </a:extLst>
              </p:cNvPr>
              <p:cNvSpPr/>
              <p:nvPr/>
            </p:nvSpPr>
            <p:spPr>
              <a:xfrm rot="18361091">
                <a:off x="8841981" y="2149724"/>
                <a:ext cx="148010" cy="75326"/>
              </a:xfrm>
              <a:prstGeom prst="corner">
                <a:avLst>
                  <a:gd name="adj1" fmla="val 42208"/>
                  <a:gd name="adj2" fmla="val 4335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72" name="L-Shape 71">
              <a:extLst>
                <a:ext uri="{FF2B5EF4-FFF2-40B4-BE49-F238E27FC236}">
                  <a16:creationId xmlns:a16="http://schemas.microsoft.com/office/drawing/2014/main" id="{6E9CCCB0-0870-2A7A-0A98-EF72FAB23B40}"/>
                </a:ext>
              </a:extLst>
            </p:cNvPr>
            <p:cNvSpPr/>
            <p:nvPr/>
          </p:nvSpPr>
          <p:spPr>
            <a:xfrm rot="18361091">
              <a:off x="7095295" y="2715148"/>
              <a:ext cx="148010" cy="75326"/>
            </a:xfrm>
            <a:prstGeom prst="corner">
              <a:avLst>
                <a:gd name="adj1" fmla="val 42208"/>
                <a:gd name="adj2" fmla="val 433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85" name="Group 84">
            <a:extLst>
              <a:ext uri="{FF2B5EF4-FFF2-40B4-BE49-F238E27FC236}">
                <a16:creationId xmlns:a16="http://schemas.microsoft.com/office/drawing/2014/main" id="{68017949-98ED-27CF-9A39-326571581E36}"/>
              </a:ext>
            </a:extLst>
          </p:cNvPr>
          <p:cNvGrpSpPr/>
          <p:nvPr/>
        </p:nvGrpSpPr>
        <p:grpSpPr>
          <a:xfrm>
            <a:off x="6709077" y="3030169"/>
            <a:ext cx="1229397" cy="2328271"/>
            <a:chOff x="6292281" y="3188629"/>
            <a:chExt cx="950012" cy="1799163"/>
          </a:xfrm>
        </p:grpSpPr>
        <p:grpSp>
          <p:nvGrpSpPr>
            <p:cNvPr id="86" name="Group 85">
              <a:extLst>
                <a:ext uri="{FF2B5EF4-FFF2-40B4-BE49-F238E27FC236}">
                  <a16:creationId xmlns:a16="http://schemas.microsoft.com/office/drawing/2014/main" id="{F1E20910-866E-8605-AE3F-6AF386EDBDAB}"/>
                </a:ext>
              </a:extLst>
            </p:cNvPr>
            <p:cNvGrpSpPr/>
            <p:nvPr/>
          </p:nvGrpSpPr>
          <p:grpSpPr>
            <a:xfrm>
              <a:off x="6292281" y="3188629"/>
              <a:ext cx="950012" cy="1799163"/>
              <a:chOff x="7838339" y="2226754"/>
              <a:chExt cx="1969639" cy="3730164"/>
            </a:xfrm>
            <a:solidFill>
              <a:schemeClr val="accent4"/>
            </a:solidFill>
          </p:grpSpPr>
          <p:sp>
            <p:nvSpPr>
              <p:cNvPr id="89" name="Round Same Side Corner Rectangle 3">
                <a:extLst>
                  <a:ext uri="{FF2B5EF4-FFF2-40B4-BE49-F238E27FC236}">
                    <a16:creationId xmlns:a16="http://schemas.microsoft.com/office/drawing/2014/main" id="{369A45F3-DEBD-A683-FC71-69FD0EAFB4E1}"/>
                  </a:ext>
                </a:extLst>
              </p:cNvPr>
              <p:cNvSpPr/>
              <p:nvPr/>
            </p:nvSpPr>
            <p:spPr>
              <a:xfrm>
                <a:off x="8212525" y="3545356"/>
                <a:ext cx="1224623" cy="2411562"/>
              </a:xfrm>
              <a:prstGeom prst="round2SameRect">
                <a:avLst>
                  <a:gd name="adj1" fmla="val 41871"/>
                  <a:gd name="adj2" fmla="val 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0" name="Oval 89">
                <a:extLst>
                  <a:ext uri="{FF2B5EF4-FFF2-40B4-BE49-F238E27FC236}">
                    <a16:creationId xmlns:a16="http://schemas.microsoft.com/office/drawing/2014/main" id="{C1B39EE7-9354-28BE-C2CE-FDC06CCAFFA4}"/>
                  </a:ext>
                </a:extLst>
              </p:cNvPr>
              <p:cNvSpPr/>
              <p:nvPr/>
            </p:nvSpPr>
            <p:spPr>
              <a:xfrm>
                <a:off x="8212539" y="2226754"/>
                <a:ext cx="1238543" cy="1238543"/>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nvGrpSpPr>
              <p:cNvPr id="91" name="Group 90">
                <a:extLst>
                  <a:ext uri="{FF2B5EF4-FFF2-40B4-BE49-F238E27FC236}">
                    <a16:creationId xmlns:a16="http://schemas.microsoft.com/office/drawing/2014/main" id="{A0A9B72A-21A3-329B-E258-D88C77616DBD}"/>
                  </a:ext>
                </a:extLst>
              </p:cNvPr>
              <p:cNvGrpSpPr/>
              <p:nvPr/>
            </p:nvGrpSpPr>
            <p:grpSpPr>
              <a:xfrm rot="507905">
                <a:off x="7838339" y="3815940"/>
                <a:ext cx="553322" cy="1525212"/>
                <a:chOff x="7916671" y="3937945"/>
                <a:chExt cx="553322" cy="1525212"/>
              </a:xfrm>
              <a:grpFill/>
            </p:grpSpPr>
            <p:sp>
              <p:nvSpPr>
                <p:cNvPr id="95" name="Round Same Side Corner Rectangle 25">
                  <a:extLst>
                    <a:ext uri="{FF2B5EF4-FFF2-40B4-BE49-F238E27FC236}">
                      <a16:creationId xmlns:a16="http://schemas.microsoft.com/office/drawing/2014/main" id="{8D4DE9F6-364B-6050-8AA7-EEC39385854F}"/>
                    </a:ext>
                  </a:extLst>
                </p:cNvPr>
                <p:cNvSpPr/>
                <p:nvPr/>
              </p:nvSpPr>
              <p:spPr>
                <a:xfrm rot="11570187">
                  <a:off x="8118418" y="3937945"/>
                  <a:ext cx="351575" cy="1086828"/>
                </a:xfrm>
                <a:prstGeom prst="round2SameRect">
                  <a:avLst>
                    <a:gd name="adj1" fmla="val 49300"/>
                    <a:gd name="adj2" fmla="val 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6" name="Oval 95">
                  <a:extLst>
                    <a:ext uri="{FF2B5EF4-FFF2-40B4-BE49-F238E27FC236}">
                      <a16:creationId xmlns:a16="http://schemas.microsoft.com/office/drawing/2014/main" id="{5FEDFCB7-063C-7943-B668-4F744A6F211A}"/>
                    </a:ext>
                  </a:extLst>
                </p:cNvPr>
                <p:cNvSpPr/>
                <p:nvPr/>
              </p:nvSpPr>
              <p:spPr>
                <a:xfrm>
                  <a:off x="7916671" y="5050247"/>
                  <a:ext cx="412910" cy="41291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92" name="Group 91">
                <a:extLst>
                  <a:ext uri="{FF2B5EF4-FFF2-40B4-BE49-F238E27FC236}">
                    <a16:creationId xmlns:a16="http://schemas.microsoft.com/office/drawing/2014/main" id="{96FE480F-CB55-1B35-C13C-E79AF3F648BE}"/>
                  </a:ext>
                </a:extLst>
              </p:cNvPr>
              <p:cNvGrpSpPr/>
              <p:nvPr/>
            </p:nvGrpSpPr>
            <p:grpSpPr>
              <a:xfrm rot="21105829" flipH="1">
                <a:off x="9243874" y="3806245"/>
                <a:ext cx="564104" cy="1525212"/>
                <a:chOff x="7916671" y="3937945"/>
                <a:chExt cx="553322" cy="1525212"/>
              </a:xfrm>
              <a:grpFill/>
            </p:grpSpPr>
            <p:sp>
              <p:nvSpPr>
                <p:cNvPr id="93" name="Round Same Side Corner Rectangle 25">
                  <a:extLst>
                    <a:ext uri="{FF2B5EF4-FFF2-40B4-BE49-F238E27FC236}">
                      <a16:creationId xmlns:a16="http://schemas.microsoft.com/office/drawing/2014/main" id="{1844C42D-B194-0A09-6D8B-8A5CDA802821}"/>
                    </a:ext>
                  </a:extLst>
                </p:cNvPr>
                <p:cNvSpPr/>
                <p:nvPr/>
              </p:nvSpPr>
              <p:spPr>
                <a:xfrm rot="11570187">
                  <a:off x="8118418" y="3937945"/>
                  <a:ext cx="351575" cy="1086828"/>
                </a:xfrm>
                <a:prstGeom prst="round2SameRect">
                  <a:avLst>
                    <a:gd name="adj1" fmla="val 49300"/>
                    <a:gd name="adj2" fmla="val 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4" name="Oval 93">
                  <a:extLst>
                    <a:ext uri="{FF2B5EF4-FFF2-40B4-BE49-F238E27FC236}">
                      <a16:creationId xmlns:a16="http://schemas.microsoft.com/office/drawing/2014/main" id="{0EC7D2C2-1CBD-7F13-521E-2B98ADCD4806}"/>
                    </a:ext>
                  </a:extLst>
                </p:cNvPr>
                <p:cNvSpPr/>
                <p:nvPr/>
              </p:nvSpPr>
              <p:spPr>
                <a:xfrm>
                  <a:off x="7916671" y="5050247"/>
                  <a:ext cx="412910" cy="41291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
          <p:nvSpPr>
            <p:cNvPr id="87" name="Heart 86">
              <a:extLst>
                <a:ext uri="{FF2B5EF4-FFF2-40B4-BE49-F238E27FC236}">
                  <a16:creationId xmlns:a16="http://schemas.microsoft.com/office/drawing/2014/main" id="{808848EB-27AE-7283-88E7-053C652E81C1}"/>
                </a:ext>
              </a:extLst>
            </p:cNvPr>
            <p:cNvSpPr/>
            <p:nvPr/>
          </p:nvSpPr>
          <p:spPr>
            <a:xfrm>
              <a:off x="6737059" y="3959422"/>
              <a:ext cx="385258" cy="321207"/>
            </a:xfrm>
            <a:prstGeom prst="hear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8" name="L-Shape 87">
              <a:extLst>
                <a:ext uri="{FF2B5EF4-FFF2-40B4-BE49-F238E27FC236}">
                  <a16:creationId xmlns:a16="http://schemas.microsoft.com/office/drawing/2014/main" id="{6DD63FF7-AB06-F913-0EF2-39E08FDCEA34}"/>
                </a:ext>
              </a:extLst>
            </p:cNvPr>
            <p:cNvSpPr/>
            <p:nvPr/>
          </p:nvSpPr>
          <p:spPr>
            <a:xfrm rot="18361091">
              <a:off x="6872538" y="4086604"/>
              <a:ext cx="143017" cy="72785"/>
            </a:xfrm>
            <a:prstGeom prst="corner">
              <a:avLst>
                <a:gd name="adj1" fmla="val 42208"/>
                <a:gd name="adj2" fmla="val 4335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97" name="Group 96">
            <a:extLst>
              <a:ext uri="{FF2B5EF4-FFF2-40B4-BE49-F238E27FC236}">
                <a16:creationId xmlns:a16="http://schemas.microsoft.com/office/drawing/2014/main" id="{1D08C5BA-417C-BAED-019D-D996A7018475}"/>
              </a:ext>
            </a:extLst>
          </p:cNvPr>
          <p:cNvGrpSpPr/>
          <p:nvPr/>
        </p:nvGrpSpPr>
        <p:grpSpPr>
          <a:xfrm>
            <a:off x="4153795" y="3016316"/>
            <a:ext cx="1229397" cy="2342124"/>
            <a:chOff x="8203609" y="2055653"/>
            <a:chExt cx="950012" cy="1809868"/>
          </a:xfrm>
        </p:grpSpPr>
        <p:grpSp>
          <p:nvGrpSpPr>
            <p:cNvPr id="98" name="Group 97">
              <a:extLst>
                <a:ext uri="{FF2B5EF4-FFF2-40B4-BE49-F238E27FC236}">
                  <a16:creationId xmlns:a16="http://schemas.microsoft.com/office/drawing/2014/main" id="{60CA21A1-06F0-EE28-96FD-05FA347D8B86}"/>
                </a:ext>
              </a:extLst>
            </p:cNvPr>
            <p:cNvGrpSpPr/>
            <p:nvPr/>
          </p:nvGrpSpPr>
          <p:grpSpPr>
            <a:xfrm>
              <a:off x="8203609" y="2066358"/>
              <a:ext cx="950012" cy="1799163"/>
              <a:chOff x="7838339" y="2226754"/>
              <a:chExt cx="1969639" cy="3730164"/>
            </a:xfrm>
            <a:solidFill>
              <a:schemeClr val="accent4"/>
            </a:solidFill>
          </p:grpSpPr>
          <p:sp>
            <p:nvSpPr>
              <p:cNvPr id="102" name="Round Same Side Corner Rectangle 3">
                <a:extLst>
                  <a:ext uri="{FF2B5EF4-FFF2-40B4-BE49-F238E27FC236}">
                    <a16:creationId xmlns:a16="http://schemas.microsoft.com/office/drawing/2014/main" id="{C916182E-29B8-1195-8636-32DA91BF84F2}"/>
                  </a:ext>
                </a:extLst>
              </p:cNvPr>
              <p:cNvSpPr/>
              <p:nvPr/>
            </p:nvSpPr>
            <p:spPr>
              <a:xfrm>
                <a:off x="8212525" y="3545356"/>
                <a:ext cx="1224623" cy="2411562"/>
              </a:xfrm>
              <a:prstGeom prst="round2SameRect">
                <a:avLst>
                  <a:gd name="adj1" fmla="val 41871"/>
                  <a:gd name="adj2" fmla="val 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3" name="Oval 102">
                <a:extLst>
                  <a:ext uri="{FF2B5EF4-FFF2-40B4-BE49-F238E27FC236}">
                    <a16:creationId xmlns:a16="http://schemas.microsoft.com/office/drawing/2014/main" id="{076CED00-C10B-8FA9-FBC8-2C992712F1E9}"/>
                  </a:ext>
                </a:extLst>
              </p:cNvPr>
              <p:cNvSpPr/>
              <p:nvPr/>
            </p:nvSpPr>
            <p:spPr>
              <a:xfrm>
                <a:off x="8212539" y="2226754"/>
                <a:ext cx="1238543" cy="1238543"/>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nvGrpSpPr>
              <p:cNvPr id="104" name="Group 103">
                <a:extLst>
                  <a:ext uri="{FF2B5EF4-FFF2-40B4-BE49-F238E27FC236}">
                    <a16:creationId xmlns:a16="http://schemas.microsoft.com/office/drawing/2014/main" id="{0DC98F5E-C40D-63DF-AD6A-8237B35A4019}"/>
                  </a:ext>
                </a:extLst>
              </p:cNvPr>
              <p:cNvGrpSpPr/>
              <p:nvPr/>
            </p:nvGrpSpPr>
            <p:grpSpPr>
              <a:xfrm rot="507905">
                <a:off x="7838339" y="3815940"/>
                <a:ext cx="553322" cy="1525212"/>
                <a:chOff x="7916671" y="3937945"/>
                <a:chExt cx="553322" cy="1525212"/>
              </a:xfrm>
              <a:grpFill/>
            </p:grpSpPr>
            <p:sp>
              <p:nvSpPr>
                <p:cNvPr id="108" name="Round Same Side Corner Rectangle 25">
                  <a:extLst>
                    <a:ext uri="{FF2B5EF4-FFF2-40B4-BE49-F238E27FC236}">
                      <a16:creationId xmlns:a16="http://schemas.microsoft.com/office/drawing/2014/main" id="{445DDF38-F8ED-A216-00DE-4BB5ADDA57BB}"/>
                    </a:ext>
                  </a:extLst>
                </p:cNvPr>
                <p:cNvSpPr/>
                <p:nvPr/>
              </p:nvSpPr>
              <p:spPr>
                <a:xfrm rot="11570187">
                  <a:off x="8118418" y="3937945"/>
                  <a:ext cx="351575" cy="1086828"/>
                </a:xfrm>
                <a:prstGeom prst="round2SameRect">
                  <a:avLst>
                    <a:gd name="adj1" fmla="val 49300"/>
                    <a:gd name="adj2" fmla="val 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9" name="Oval 108">
                  <a:extLst>
                    <a:ext uri="{FF2B5EF4-FFF2-40B4-BE49-F238E27FC236}">
                      <a16:creationId xmlns:a16="http://schemas.microsoft.com/office/drawing/2014/main" id="{690CB94A-FDD1-6DC7-116A-86E2785D418C}"/>
                    </a:ext>
                  </a:extLst>
                </p:cNvPr>
                <p:cNvSpPr/>
                <p:nvPr/>
              </p:nvSpPr>
              <p:spPr>
                <a:xfrm>
                  <a:off x="7916671" y="5050247"/>
                  <a:ext cx="412910" cy="41291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105" name="Group 104">
                <a:extLst>
                  <a:ext uri="{FF2B5EF4-FFF2-40B4-BE49-F238E27FC236}">
                    <a16:creationId xmlns:a16="http://schemas.microsoft.com/office/drawing/2014/main" id="{5969C192-9579-0277-6E1B-028B2BF99D99}"/>
                  </a:ext>
                </a:extLst>
              </p:cNvPr>
              <p:cNvGrpSpPr/>
              <p:nvPr/>
            </p:nvGrpSpPr>
            <p:grpSpPr>
              <a:xfrm rot="21105829" flipH="1">
                <a:off x="9243874" y="3806245"/>
                <a:ext cx="564104" cy="1525212"/>
                <a:chOff x="7916671" y="3937945"/>
                <a:chExt cx="553322" cy="1525212"/>
              </a:xfrm>
              <a:grpFill/>
            </p:grpSpPr>
            <p:sp>
              <p:nvSpPr>
                <p:cNvPr id="106" name="Round Same Side Corner Rectangle 25">
                  <a:extLst>
                    <a:ext uri="{FF2B5EF4-FFF2-40B4-BE49-F238E27FC236}">
                      <a16:creationId xmlns:a16="http://schemas.microsoft.com/office/drawing/2014/main" id="{77000BF1-0DBD-F681-8CA6-53179C08690E}"/>
                    </a:ext>
                  </a:extLst>
                </p:cNvPr>
                <p:cNvSpPr/>
                <p:nvPr/>
              </p:nvSpPr>
              <p:spPr>
                <a:xfrm rot="11570187">
                  <a:off x="8118418" y="3937945"/>
                  <a:ext cx="351575" cy="1086828"/>
                </a:xfrm>
                <a:prstGeom prst="round2SameRect">
                  <a:avLst>
                    <a:gd name="adj1" fmla="val 49300"/>
                    <a:gd name="adj2" fmla="val 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7" name="Oval 106">
                  <a:extLst>
                    <a:ext uri="{FF2B5EF4-FFF2-40B4-BE49-F238E27FC236}">
                      <a16:creationId xmlns:a16="http://schemas.microsoft.com/office/drawing/2014/main" id="{7AA7560E-2597-1771-7735-019FC0BCE259}"/>
                    </a:ext>
                  </a:extLst>
                </p:cNvPr>
                <p:cNvSpPr/>
                <p:nvPr/>
              </p:nvSpPr>
              <p:spPr>
                <a:xfrm>
                  <a:off x="7916671" y="5050247"/>
                  <a:ext cx="412910" cy="41291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grpSp>
          <p:nvGrpSpPr>
            <p:cNvPr id="99" name="Group 98">
              <a:extLst>
                <a:ext uri="{FF2B5EF4-FFF2-40B4-BE49-F238E27FC236}">
                  <a16:creationId xmlns:a16="http://schemas.microsoft.com/office/drawing/2014/main" id="{9138420B-AC9E-CE9E-CC78-A7F17AC54784}"/>
                </a:ext>
              </a:extLst>
            </p:cNvPr>
            <p:cNvGrpSpPr/>
            <p:nvPr/>
          </p:nvGrpSpPr>
          <p:grpSpPr>
            <a:xfrm>
              <a:off x="8778444" y="2055653"/>
              <a:ext cx="272348" cy="284588"/>
              <a:chOff x="8778444" y="2055653"/>
              <a:chExt cx="272348" cy="284588"/>
            </a:xfrm>
          </p:grpSpPr>
          <p:sp>
            <p:nvSpPr>
              <p:cNvPr id="100" name="Oval 99">
                <a:extLst>
                  <a:ext uri="{FF2B5EF4-FFF2-40B4-BE49-F238E27FC236}">
                    <a16:creationId xmlns:a16="http://schemas.microsoft.com/office/drawing/2014/main" id="{D274D9CA-B796-5063-6BBE-B78BEABA7ABF}"/>
                  </a:ext>
                </a:extLst>
              </p:cNvPr>
              <p:cNvSpPr/>
              <p:nvPr/>
            </p:nvSpPr>
            <p:spPr>
              <a:xfrm>
                <a:off x="8778444" y="2055653"/>
                <a:ext cx="272348" cy="28458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1" name="L-Shape 100">
                <a:extLst>
                  <a:ext uri="{FF2B5EF4-FFF2-40B4-BE49-F238E27FC236}">
                    <a16:creationId xmlns:a16="http://schemas.microsoft.com/office/drawing/2014/main" id="{91D4EEA8-28ED-E674-8FAF-36862BA108C0}"/>
                  </a:ext>
                </a:extLst>
              </p:cNvPr>
              <p:cNvSpPr/>
              <p:nvPr/>
            </p:nvSpPr>
            <p:spPr>
              <a:xfrm rot="18361091">
                <a:off x="8841981" y="2149724"/>
                <a:ext cx="148010" cy="75326"/>
              </a:xfrm>
              <a:prstGeom prst="corner">
                <a:avLst>
                  <a:gd name="adj1" fmla="val 42208"/>
                  <a:gd name="adj2" fmla="val 4335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grpSp>
        <p:nvGrpSpPr>
          <p:cNvPr id="124" name="Group 123">
            <a:extLst>
              <a:ext uri="{FF2B5EF4-FFF2-40B4-BE49-F238E27FC236}">
                <a16:creationId xmlns:a16="http://schemas.microsoft.com/office/drawing/2014/main" id="{592A1CB2-5D3C-C3FE-AB00-458DEF1E0235}"/>
              </a:ext>
            </a:extLst>
          </p:cNvPr>
          <p:cNvGrpSpPr/>
          <p:nvPr/>
        </p:nvGrpSpPr>
        <p:grpSpPr>
          <a:xfrm>
            <a:off x="9220572" y="3030169"/>
            <a:ext cx="1371228" cy="2328272"/>
            <a:chOff x="9220572" y="2300826"/>
            <a:chExt cx="1059611" cy="1799163"/>
          </a:xfrm>
        </p:grpSpPr>
        <p:grpSp>
          <p:nvGrpSpPr>
            <p:cNvPr id="111" name="Group 110">
              <a:extLst>
                <a:ext uri="{FF2B5EF4-FFF2-40B4-BE49-F238E27FC236}">
                  <a16:creationId xmlns:a16="http://schemas.microsoft.com/office/drawing/2014/main" id="{D2A60770-B33A-7E30-8F39-521226F7C772}"/>
                </a:ext>
              </a:extLst>
            </p:cNvPr>
            <p:cNvGrpSpPr/>
            <p:nvPr/>
          </p:nvGrpSpPr>
          <p:grpSpPr>
            <a:xfrm>
              <a:off x="9220572" y="2300826"/>
              <a:ext cx="950012" cy="1799163"/>
              <a:chOff x="7838339" y="2226754"/>
              <a:chExt cx="1969639" cy="3730164"/>
            </a:xfrm>
            <a:solidFill>
              <a:schemeClr val="accent4"/>
            </a:solidFill>
          </p:grpSpPr>
          <p:sp>
            <p:nvSpPr>
              <p:cNvPr id="115" name="Round Same Side Corner Rectangle 3">
                <a:extLst>
                  <a:ext uri="{FF2B5EF4-FFF2-40B4-BE49-F238E27FC236}">
                    <a16:creationId xmlns:a16="http://schemas.microsoft.com/office/drawing/2014/main" id="{11ED53DE-22B5-CF2A-F6FA-7F80C5F944AA}"/>
                  </a:ext>
                </a:extLst>
              </p:cNvPr>
              <p:cNvSpPr/>
              <p:nvPr/>
            </p:nvSpPr>
            <p:spPr>
              <a:xfrm>
                <a:off x="8212525" y="3545356"/>
                <a:ext cx="1224623" cy="2411562"/>
              </a:xfrm>
              <a:prstGeom prst="round2SameRect">
                <a:avLst>
                  <a:gd name="adj1" fmla="val 41871"/>
                  <a:gd name="adj2" fmla="val 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16" name="Oval 115">
                <a:extLst>
                  <a:ext uri="{FF2B5EF4-FFF2-40B4-BE49-F238E27FC236}">
                    <a16:creationId xmlns:a16="http://schemas.microsoft.com/office/drawing/2014/main" id="{58A8B3AC-F905-CD10-FC35-4CE7395DD661}"/>
                  </a:ext>
                </a:extLst>
              </p:cNvPr>
              <p:cNvSpPr/>
              <p:nvPr/>
            </p:nvSpPr>
            <p:spPr>
              <a:xfrm>
                <a:off x="8212539" y="2226754"/>
                <a:ext cx="1238543" cy="1238543"/>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nvGrpSpPr>
              <p:cNvPr id="117" name="Group 116">
                <a:extLst>
                  <a:ext uri="{FF2B5EF4-FFF2-40B4-BE49-F238E27FC236}">
                    <a16:creationId xmlns:a16="http://schemas.microsoft.com/office/drawing/2014/main" id="{D86C073C-20AB-78C1-2C75-25E1520CB871}"/>
                  </a:ext>
                </a:extLst>
              </p:cNvPr>
              <p:cNvGrpSpPr/>
              <p:nvPr/>
            </p:nvGrpSpPr>
            <p:grpSpPr>
              <a:xfrm rot="507905">
                <a:off x="7838339" y="3815940"/>
                <a:ext cx="553322" cy="1525212"/>
                <a:chOff x="7916671" y="3937945"/>
                <a:chExt cx="553322" cy="1525212"/>
              </a:xfrm>
              <a:grpFill/>
            </p:grpSpPr>
            <p:sp>
              <p:nvSpPr>
                <p:cNvPr id="121" name="Round Same Side Corner Rectangle 25">
                  <a:extLst>
                    <a:ext uri="{FF2B5EF4-FFF2-40B4-BE49-F238E27FC236}">
                      <a16:creationId xmlns:a16="http://schemas.microsoft.com/office/drawing/2014/main" id="{9F07F877-0787-A762-6853-2D25D5905993}"/>
                    </a:ext>
                  </a:extLst>
                </p:cNvPr>
                <p:cNvSpPr/>
                <p:nvPr/>
              </p:nvSpPr>
              <p:spPr>
                <a:xfrm rot="11570187">
                  <a:off x="8118418" y="3937945"/>
                  <a:ext cx="351575" cy="1086828"/>
                </a:xfrm>
                <a:prstGeom prst="round2SameRect">
                  <a:avLst>
                    <a:gd name="adj1" fmla="val 49300"/>
                    <a:gd name="adj2" fmla="val 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2" name="Oval 121">
                  <a:extLst>
                    <a:ext uri="{FF2B5EF4-FFF2-40B4-BE49-F238E27FC236}">
                      <a16:creationId xmlns:a16="http://schemas.microsoft.com/office/drawing/2014/main" id="{DA4675F6-A753-BA1E-1DFA-80355C6D0BA0}"/>
                    </a:ext>
                  </a:extLst>
                </p:cNvPr>
                <p:cNvSpPr/>
                <p:nvPr/>
              </p:nvSpPr>
              <p:spPr>
                <a:xfrm>
                  <a:off x="7916671" y="5050247"/>
                  <a:ext cx="412910" cy="41291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118" name="Group 117">
                <a:extLst>
                  <a:ext uri="{FF2B5EF4-FFF2-40B4-BE49-F238E27FC236}">
                    <a16:creationId xmlns:a16="http://schemas.microsoft.com/office/drawing/2014/main" id="{680ED3DA-2281-1033-0E89-E73B802D996B}"/>
                  </a:ext>
                </a:extLst>
              </p:cNvPr>
              <p:cNvGrpSpPr/>
              <p:nvPr/>
            </p:nvGrpSpPr>
            <p:grpSpPr>
              <a:xfrm rot="21105829" flipH="1">
                <a:off x="9243874" y="3806245"/>
                <a:ext cx="564104" cy="1525212"/>
                <a:chOff x="7916671" y="3937945"/>
                <a:chExt cx="553322" cy="1525212"/>
              </a:xfrm>
              <a:grpFill/>
            </p:grpSpPr>
            <p:sp>
              <p:nvSpPr>
                <p:cNvPr id="119" name="Round Same Side Corner Rectangle 25">
                  <a:extLst>
                    <a:ext uri="{FF2B5EF4-FFF2-40B4-BE49-F238E27FC236}">
                      <a16:creationId xmlns:a16="http://schemas.microsoft.com/office/drawing/2014/main" id="{045AE816-3E22-C408-61B5-A508AF493BB2}"/>
                    </a:ext>
                  </a:extLst>
                </p:cNvPr>
                <p:cNvSpPr/>
                <p:nvPr/>
              </p:nvSpPr>
              <p:spPr>
                <a:xfrm rot="11570187">
                  <a:off x="8118418" y="3937945"/>
                  <a:ext cx="351575" cy="1086828"/>
                </a:xfrm>
                <a:prstGeom prst="round2SameRect">
                  <a:avLst>
                    <a:gd name="adj1" fmla="val 49300"/>
                    <a:gd name="adj2" fmla="val 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0" name="Oval 119">
                  <a:extLst>
                    <a:ext uri="{FF2B5EF4-FFF2-40B4-BE49-F238E27FC236}">
                      <a16:creationId xmlns:a16="http://schemas.microsoft.com/office/drawing/2014/main" id="{D473148F-A906-2D1F-4472-E333DDE05D8C}"/>
                    </a:ext>
                  </a:extLst>
                </p:cNvPr>
                <p:cNvSpPr/>
                <p:nvPr/>
              </p:nvSpPr>
              <p:spPr>
                <a:xfrm>
                  <a:off x="7916671" y="5050247"/>
                  <a:ext cx="412910" cy="41291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
          <p:nvSpPr>
            <p:cNvPr id="123" name="Speech Bubble: Oval 122">
              <a:extLst>
                <a:ext uri="{FF2B5EF4-FFF2-40B4-BE49-F238E27FC236}">
                  <a16:creationId xmlns:a16="http://schemas.microsoft.com/office/drawing/2014/main" id="{D60EF9F7-389F-F64A-0C22-77FDDE98B65A}"/>
                </a:ext>
              </a:extLst>
            </p:cNvPr>
            <p:cNvSpPr/>
            <p:nvPr/>
          </p:nvSpPr>
          <p:spPr>
            <a:xfrm>
              <a:off x="9934089" y="2438395"/>
              <a:ext cx="346094" cy="335606"/>
            </a:xfrm>
            <a:prstGeom prst="wedgeEllipseCallout">
              <a:avLst>
                <a:gd name="adj1" fmla="val -60227"/>
                <a:gd name="adj2" fmla="val 23438"/>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14" name="L-Shape 113">
              <a:extLst>
                <a:ext uri="{FF2B5EF4-FFF2-40B4-BE49-F238E27FC236}">
                  <a16:creationId xmlns:a16="http://schemas.microsoft.com/office/drawing/2014/main" id="{D4759ACE-0BC4-7FC4-F2CC-82338E1D1FA6}"/>
                </a:ext>
              </a:extLst>
            </p:cNvPr>
            <p:cNvSpPr/>
            <p:nvPr/>
          </p:nvSpPr>
          <p:spPr>
            <a:xfrm rot="18361091">
              <a:off x="10025511" y="2561854"/>
              <a:ext cx="148010" cy="75326"/>
            </a:xfrm>
            <a:prstGeom prst="corner">
              <a:avLst>
                <a:gd name="adj1" fmla="val 42208"/>
                <a:gd name="adj2" fmla="val 4335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spTree>
    <p:extLst>
      <p:ext uri="{BB962C8B-B14F-4D97-AF65-F5344CB8AC3E}">
        <p14:creationId xmlns:p14="http://schemas.microsoft.com/office/powerpoint/2010/main" val="62145103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CFE94-8837-47DD-B69B-6BA207F449F6}"/>
              </a:ext>
            </a:extLst>
          </p:cNvPr>
          <p:cNvSpPr>
            <a:spLocks noGrp="1"/>
          </p:cNvSpPr>
          <p:nvPr>
            <p:ph type="title"/>
          </p:nvPr>
        </p:nvSpPr>
        <p:spPr/>
        <p:txBody>
          <a:bodyPr>
            <a:normAutofit/>
          </a:bodyPr>
          <a:lstStyle/>
          <a:p>
            <a:r>
              <a:rPr lang="en-CA" dirty="0"/>
              <a:t>Des capacités qui évoluent</a:t>
            </a:r>
          </a:p>
        </p:txBody>
      </p:sp>
      <p:sp>
        <p:nvSpPr>
          <p:cNvPr id="3" name="Title 1">
            <a:extLst>
              <a:ext uri="{FF2B5EF4-FFF2-40B4-BE49-F238E27FC236}">
                <a16:creationId xmlns:a16="http://schemas.microsoft.com/office/drawing/2014/main" id="{9E116732-48B7-4C1E-9113-4D00A130CE6C}"/>
              </a:ext>
            </a:extLst>
          </p:cNvPr>
          <p:cNvSpPr txBox="1">
            <a:spLocks/>
          </p:cNvSpPr>
          <p:nvPr/>
        </p:nvSpPr>
        <p:spPr>
          <a:xfrm>
            <a:off x="838200" y="2105925"/>
            <a:ext cx="4038600" cy="540121"/>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200" b="1" kern="1200">
                <a:solidFill>
                  <a:schemeClr val="accent2">
                    <a:lumMod val="75000"/>
                  </a:schemeClr>
                </a:solidFill>
                <a:latin typeface="Arial" panose="020B0604020202020204" pitchFamily="34" charset="0"/>
                <a:ea typeface="Helvetica Neue" charset="0"/>
                <a:cs typeface="Arial" panose="020B0604020202020204" pitchFamily="34" charset="0"/>
              </a:defRPr>
            </a:lvl1pPr>
          </a:lstStyle>
          <a:p>
            <a:pPr algn="l">
              <a:lnSpc>
                <a:spcPct val="120000"/>
              </a:lnSpc>
            </a:pPr>
            <a:r>
              <a:rPr lang="en-US" sz="1800" dirty="0">
                <a:solidFill>
                  <a:schemeClr val="tx1"/>
                </a:solidFill>
              </a:rPr>
              <a:t>Discutez de la colonne pour votre groupe d'âge</a:t>
            </a:r>
          </a:p>
        </p:txBody>
      </p:sp>
      <p:sp>
        <p:nvSpPr>
          <p:cNvPr id="9" name="TextBox 8">
            <a:extLst>
              <a:ext uri="{FF2B5EF4-FFF2-40B4-BE49-F238E27FC236}">
                <a16:creationId xmlns:a16="http://schemas.microsoft.com/office/drawing/2014/main" id="{B3AD8D08-8BD0-4760-8982-19A2FBC328D1}"/>
              </a:ext>
            </a:extLst>
          </p:cNvPr>
          <p:cNvSpPr txBox="1"/>
          <p:nvPr/>
        </p:nvSpPr>
        <p:spPr>
          <a:xfrm>
            <a:off x="5284585" y="3003194"/>
            <a:ext cx="2072639" cy="1855573"/>
          </a:xfrm>
          <a:prstGeom prst="rect">
            <a:avLst/>
          </a:prstGeom>
          <a:noFill/>
        </p:spPr>
        <p:txBody>
          <a:bodyPr wrap="square">
            <a:spAutoFit/>
          </a:bodyPr>
          <a:lstStyle/>
          <a:p>
            <a:pPr lvl="0">
              <a:lnSpc>
                <a:spcPct val="107000"/>
              </a:lnSpc>
              <a:spcAft>
                <a:spcPts val="800"/>
              </a:spcAft>
              <a:tabLst>
                <a:tab pos="457200" algn="l"/>
              </a:tabLst>
            </a:pPr>
            <a:r>
              <a:rPr lang="en-US" sz="1800" b="1" dirty="0">
                <a:solidFill>
                  <a:schemeClr val="bg1"/>
                </a:solidFill>
                <a:effectLst/>
                <a:latin typeface="Helvetica Neue"/>
                <a:ea typeface="Calibri" panose="020F0502020204030204" pitchFamily="34" charset="0"/>
                <a:cs typeface="Helvetica 45 Light"/>
              </a:rPr>
              <a:t>Tout comportement que vous attendriez d'enfants des âges indiqués dans le tableau.</a:t>
            </a:r>
            <a:endParaRPr lang="en-US" sz="1800" b="1"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5" name="Table 3">
            <a:extLst>
              <a:ext uri="{FF2B5EF4-FFF2-40B4-BE49-F238E27FC236}">
                <a16:creationId xmlns:a16="http://schemas.microsoft.com/office/drawing/2014/main" id="{D692056C-C337-87F1-307A-338F7A550617}"/>
              </a:ext>
            </a:extLst>
          </p:cNvPr>
          <p:cNvGraphicFramePr>
            <a:graphicFrameLocks noGrp="1"/>
          </p:cNvGraphicFramePr>
          <p:nvPr>
            <p:extLst>
              <p:ext uri="{D42A27DB-BD31-4B8C-83A1-F6EECF244321}">
                <p14:modId xmlns:p14="http://schemas.microsoft.com/office/powerpoint/2010/main" val="574959826"/>
              </p:ext>
            </p:extLst>
          </p:nvPr>
        </p:nvGraphicFramePr>
        <p:xfrm>
          <a:off x="6096000" y="2004325"/>
          <a:ext cx="5257800" cy="3834488"/>
        </p:xfrm>
        <a:graphic>
          <a:graphicData uri="http://schemas.openxmlformats.org/drawingml/2006/table">
            <a:tbl>
              <a:tblPr firstRow="1" bandRow="1">
                <a:tableStyleId>{5940675A-B579-460E-94D1-54222C63F5DA}</a:tableStyleId>
              </a:tblPr>
              <a:tblGrid>
                <a:gridCol w="2743200">
                  <a:extLst>
                    <a:ext uri="{9D8B030D-6E8A-4147-A177-3AD203B41FA5}">
                      <a16:colId xmlns:a16="http://schemas.microsoft.com/office/drawing/2014/main" val="1779201371"/>
                    </a:ext>
                  </a:extLst>
                </a:gridCol>
                <a:gridCol w="2514600">
                  <a:extLst>
                    <a:ext uri="{9D8B030D-6E8A-4147-A177-3AD203B41FA5}">
                      <a16:colId xmlns:a16="http://schemas.microsoft.com/office/drawing/2014/main" val="2993327383"/>
                    </a:ext>
                  </a:extLst>
                </a:gridCol>
              </a:tblGrid>
              <a:tr h="730022">
                <a:tc>
                  <a:txBody>
                    <a:bodyPr/>
                    <a:lstStyle/>
                    <a:p>
                      <a:r>
                        <a:rPr lang="en-GB" b="1" dirty="0">
                          <a:solidFill>
                            <a:schemeClr val="accent2">
                              <a:lumMod val="75000"/>
                            </a:schemeClr>
                          </a:solidFill>
                          <a:latin typeface="Arial" panose="020B0604020202020204" pitchFamily="34" charset="0"/>
                          <a:cs typeface="Arial" panose="020B0604020202020204" pitchFamily="34" charset="0"/>
                        </a:rPr>
                        <a:t>Domaines du développement de l'enfant</a:t>
                      </a:r>
                      <a:endParaRPr lang="en-BE" b="1" dirty="0">
                        <a:solidFill>
                          <a:schemeClr val="accent2">
                            <a:lumMod val="75000"/>
                          </a:schemeClr>
                        </a:solidFill>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2">
                        <a:lumMod val="20000"/>
                        <a:lumOff val="80000"/>
                      </a:schemeClr>
                    </a:solidFill>
                  </a:tcPr>
                </a:tc>
                <a:tc>
                  <a:txBody>
                    <a:bodyPr/>
                    <a:lstStyle/>
                    <a:p>
                      <a:r>
                        <a:rPr lang="en-GB" b="1" dirty="0">
                          <a:solidFill>
                            <a:schemeClr val="accent2">
                              <a:lumMod val="75000"/>
                            </a:schemeClr>
                          </a:solidFill>
                          <a:latin typeface="Arial" panose="020B0604020202020204" pitchFamily="34" charset="0"/>
                          <a:cs typeface="Arial" panose="020B0604020202020204" pitchFamily="34" charset="0"/>
                        </a:rPr>
                        <a:t>Exemples</a:t>
                      </a:r>
                      <a:endParaRPr lang="en-BE" b="1" dirty="0">
                        <a:solidFill>
                          <a:schemeClr val="accent2">
                            <a:lumMod val="75000"/>
                          </a:schemeClr>
                        </a:solidFill>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624227811"/>
                  </a:ext>
                </a:extLst>
              </a:tr>
              <a:tr h="730022">
                <a:tc>
                  <a:txBody>
                    <a:bodyPr/>
                    <a:lstStyle/>
                    <a:p>
                      <a:r>
                        <a:rPr lang="en-GB" b="0" dirty="0">
                          <a:latin typeface="Arial" panose="020B0604020202020204" pitchFamily="34" charset="0"/>
                          <a:cs typeface="Arial" panose="020B0604020202020204" pitchFamily="34" charset="0"/>
                        </a:rPr>
                        <a:t>Développement physique</a:t>
                      </a:r>
                      <a:endParaRPr lang="en-BE" b="0" dirty="0">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2">
                        <a:lumMod val="20000"/>
                        <a:lumOff val="80000"/>
                      </a:schemeClr>
                    </a:solidFill>
                  </a:tcPr>
                </a:tc>
                <a:tc>
                  <a:txBody>
                    <a:bodyPr/>
                    <a:lstStyle/>
                    <a:p>
                      <a:endParaRPr lang="en-BE" dirty="0">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extLst>
                  <a:ext uri="{0D108BD9-81ED-4DB2-BD59-A6C34878D82A}">
                    <a16:rowId xmlns:a16="http://schemas.microsoft.com/office/drawing/2014/main" val="4135280383"/>
                  </a:ext>
                </a:extLst>
              </a:tr>
              <a:tr h="730022">
                <a:tc>
                  <a:txBody>
                    <a:bodyPr/>
                    <a:lstStyle/>
                    <a:p>
                      <a:r>
                        <a:rPr lang="en-GB" b="0" dirty="0">
                          <a:latin typeface="Arial" panose="020B0604020202020204" pitchFamily="34" charset="0"/>
                          <a:cs typeface="Arial" panose="020B0604020202020204" pitchFamily="34" charset="0"/>
                        </a:rPr>
                        <a:t>Développement cognitif</a:t>
                      </a:r>
                      <a:endParaRPr lang="en-BE" b="0" dirty="0">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2">
                        <a:lumMod val="20000"/>
                        <a:lumOff val="80000"/>
                      </a:schemeClr>
                    </a:solidFill>
                  </a:tcPr>
                </a:tc>
                <a:tc>
                  <a:txBody>
                    <a:bodyPr/>
                    <a:lstStyle/>
                    <a:p>
                      <a:endParaRPr lang="en-BE" dirty="0">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extLst>
                  <a:ext uri="{0D108BD9-81ED-4DB2-BD59-A6C34878D82A}">
                    <a16:rowId xmlns:a16="http://schemas.microsoft.com/office/drawing/2014/main" val="960675584"/>
                  </a:ext>
                </a:extLst>
              </a:tr>
              <a:tr h="730022">
                <a:tc>
                  <a:txBody>
                    <a:bodyPr/>
                    <a:lstStyle/>
                    <a:p>
                      <a:r>
                        <a:rPr lang="en-GB" b="0" dirty="0">
                          <a:latin typeface="Arial" panose="020B0604020202020204" pitchFamily="34" charset="0"/>
                          <a:cs typeface="Arial" panose="020B0604020202020204" pitchFamily="34" charset="0"/>
                        </a:rPr>
                        <a:t>Développement émotionnel</a:t>
                      </a:r>
                      <a:endParaRPr lang="en-BE" b="0" dirty="0">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2">
                        <a:lumMod val="20000"/>
                        <a:lumOff val="80000"/>
                      </a:schemeClr>
                    </a:solidFill>
                  </a:tcPr>
                </a:tc>
                <a:tc>
                  <a:txBody>
                    <a:bodyPr/>
                    <a:lstStyle/>
                    <a:p>
                      <a:endParaRPr lang="en-BE">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extLst>
                  <a:ext uri="{0D108BD9-81ED-4DB2-BD59-A6C34878D82A}">
                    <a16:rowId xmlns:a16="http://schemas.microsoft.com/office/drawing/2014/main" val="3847239259"/>
                  </a:ext>
                </a:extLst>
              </a:tr>
              <a:tr h="730022">
                <a:tc>
                  <a:txBody>
                    <a:bodyPr/>
                    <a:lstStyle/>
                    <a:p>
                      <a:r>
                        <a:rPr lang="en-GB" b="0" dirty="0">
                          <a:latin typeface="Arial" panose="020B0604020202020204" pitchFamily="34" charset="0"/>
                          <a:cs typeface="Arial" panose="020B0604020202020204" pitchFamily="34" charset="0"/>
                        </a:rPr>
                        <a:t>Développement social et linguistique</a:t>
                      </a:r>
                      <a:endParaRPr lang="en-BE" b="0" dirty="0">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2">
                        <a:lumMod val="20000"/>
                        <a:lumOff val="80000"/>
                      </a:schemeClr>
                    </a:solidFill>
                  </a:tcPr>
                </a:tc>
                <a:tc>
                  <a:txBody>
                    <a:bodyPr/>
                    <a:lstStyle/>
                    <a:p>
                      <a:endParaRPr lang="en-BE" dirty="0">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tcPr>
                </a:tc>
                <a:extLst>
                  <a:ext uri="{0D108BD9-81ED-4DB2-BD59-A6C34878D82A}">
                    <a16:rowId xmlns:a16="http://schemas.microsoft.com/office/drawing/2014/main" val="17874784"/>
                  </a:ext>
                </a:extLst>
              </a:tr>
            </a:tbl>
          </a:graphicData>
        </a:graphic>
      </p:graphicFrame>
      <p:sp>
        <p:nvSpPr>
          <p:cNvPr id="4" name="Google Shape;114;p9">
            <a:extLst>
              <a:ext uri="{FF2B5EF4-FFF2-40B4-BE49-F238E27FC236}">
                <a16:creationId xmlns:a16="http://schemas.microsoft.com/office/drawing/2014/main" id="{5A78E183-8D69-A6BB-8956-FC1619AA9A72}"/>
              </a:ext>
            </a:extLst>
          </p:cNvPr>
          <p:cNvSpPr txBox="1"/>
          <p:nvPr/>
        </p:nvSpPr>
        <p:spPr>
          <a:xfrm>
            <a:off x="794079" y="1219596"/>
            <a:ext cx="1559124" cy="369332"/>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800"/>
              <a:buFont typeface="Arial"/>
              <a:buNone/>
            </a:pPr>
            <a:r>
              <a:rPr lang="en-US" sz="1800" b="1" i="0" u="none" strike="noStrike" cap="none" dirty="0">
                <a:solidFill>
                  <a:schemeClr val="accent2">
                    <a:lumMod val="75000"/>
                  </a:schemeClr>
                </a:solidFill>
                <a:latin typeface="Arial"/>
                <a:ea typeface="Arial"/>
                <a:cs typeface="Arial"/>
                <a:sym typeface="Arial"/>
              </a:rPr>
              <a:t>15 minutes  </a:t>
            </a:r>
            <a:endParaRPr b="1" dirty="0">
              <a:solidFill>
                <a:schemeClr val="accent2">
                  <a:lumMod val="75000"/>
                </a:schemeClr>
              </a:solidFill>
            </a:endParaRPr>
          </a:p>
        </p:txBody>
      </p:sp>
      <p:grpSp>
        <p:nvGrpSpPr>
          <p:cNvPr id="6" name="Group 5">
            <a:extLst>
              <a:ext uri="{FF2B5EF4-FFF2-40B4-BE49-F238E27FC236}">
                <a16:creationId xmlns:a16="http://schemas.microsoft.com/office/drawing/2014/main" id="{94F2384E-12D5-A2A9-88B0-749D910F54D0}"/>
              </a:ext>
            </a:extLst>
          </p:cNvPr>
          <p:cNvGrpSpPr/>
          <p:nvPr/>
        </p:nvGrpSpPr>
        <p:grpSpPr>
          <a:xfrm>
            <a:off x="357066" y="1224523"/>
            <a:ext cx="369332" cy="369332"/>
            <a:chOff x="6784825" y="4717805"/>
            <a:chExt cx="1170980" cy="1170980"/>
          </a:xfrm>
        </p:grpSpPr>
        <p:sp>
          <p:nvSpPr>
            <p:cNvPr id="7" name="Oval 6">
              <a:extLst>
                <a:ext uri="{FF2B5EF4-FFF2-40B4-BE49-F238E27FC236}">
                  <a16:creationId xmlns:a16="http://schemas.microsoft.com/office/drawing/2014/main" id="{CB6BD9FD-3919-98BE-745F-FCC8FCAE70F6}"/>
                </a:ext>
              </a:extLst>
            </p:cNvPr>
            <p:cNvSpPr/>
            <p:nvPr/>
          </p:nvSpPr>
          <p:spPr>
            <a:xfrm>
              <a:off x="6784825" y="4717805"/>
              <a:ext cx="1170980" cy="1170980"/>
            </a:xfrm>
            <a:prstGeom prst="ellipse">
              <a:avLst/>
            </a:prstGeom>
            <a:solidFill>
              <a:schemeClr val="accent2">
                <a:lumMod val="75000"/>
              </a:schemeClr>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Oval 7">
              <a:extLst>
                <a:ext uri="{FF2B5EF4-FFF2-40B4-BE49-F238E27FC236}">
                  <a16:creationId xmlns:a16="http://schemas.microsoft.com/office/drawing/2014/main" id="{A142D6E2-44B8-7D55-8CAE-C7C0297FD404}"/>
                </a:ext>
              </a:extLst>
            </p:cNvPr>
            <p:cNvSpPr/>
            <p:nvPr/>
          </p:nvSpPr>
          <p:spPr>
            <a:xfrm>
              <a:off x="7276868" y="5237982"/>
              <a:ext cx="189079" cy="1890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Rectangle 9">
              <a:extLst>
                <a:ext uri="{FF2B5EF4-FFF2-40B4-BE49-F238E27FC236}">
                  <a16:creationId xmlns:a16="http://schemas.microsoft.com/office/drawing/2014/main" id="{30CC1497-D015-8814-C150-50E3D4980D59}"/>
                </a:ext>
              </a:extLst>
            </p:cNvPr>
            <p:cNvSpPr/>
            <p:nvPr/>
          </p:nvSpPr>
          <p:spPr>
            <a:xfrm rot="16200000">
              <a:off x="7134823" y="5040376"/>
              <a:ext cx="464812" cy="113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Rectangle 10">
              <a:extLst>
                <a:ext uri="{FF2B5EF4-FFF2-40B4-BE49-F238E27FC236}">
                  <a16:creationId xmlns:a16="http://schemas.microsoft.com/office/drawing/2014/main" id="{1F7308CB-8E6E-F076-92CC-68C245E1494F}"/>
                </a:ext>
              </a:extLst>
            </p:cNvPr>
            <p:cNvSpPr/>
            <p:nvPr/>
          </p:nvSpPr>
          <p:spPr>
            <a:xfrm rot="13453060">
              <a:off x="7365088" y="5440995"/>
              <a:ext cx="331413" cy="1091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12" name="Group 11">
            <a:extLst>
              <a:ext uri="{FF2B5EF4-FFF2-40B4-BE49-F238E27FC236}">
                <a16:creationId xmlns:a16="http://schemas.microsoft.com/office/drawing/2014/main" id="{55451EEB-F4D0-5280-69CE-44543A53AA16}"/>
              </a:ext>
            </a:extLst>
          </p:cNvPr>
          <p:cNvGrpSpPr/>
          <p:nvPr/>
        </p:nvGrpSpPr>
        <p:grpSpPr>
          <a:xfrm rot="20883630">
            <a:off x="1266602" y="2747829"/>
            <a:ext cx="3797875" cy="2525038"/>
            <a:chOff x="7208925" y="2604220"/>
            <a:chExt cx="1168511" cy="776891"/>
          </a:xfrm>
        </p:grpSpPr>
        <p:sp>
          <p:nvSpPr>
            <p:cNvPr id="13" name="Rectangle 12">
              <a:extLst>
                <a:ext uri="{FF2B5EF4-FFF2-40B4-BE49-F238E27FC236}">
                  <a16:creationId xmlns:a16="http://schemas.microsoft.com/office/drawing/2014/main" id="{4B256A65-FE52-28B0-9437-DFBF58ACC227}"/>
                </a:ext>
              </a:extLst>
            </p:cNvPr>
            <p:cNvSpPr/>
            <p:nvPr/>
          </p:nvSpPr>
          <p:spPr>
            <a:xfrm>
              <a:off x="7425584" y="2840091"/>
              <a:ext cx="716280" cy="54102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Google Shape;315;p4">
              <a:extLst>
                <a:ext uri="{FF2B5EF4-FFF2-40B4-BE49-F238E27FC236}">
                  <a16:creationId xmlns:a16="http://schemas.microsoft.com/office/drawing/2014/main" id="{629EA901-6EC4-388E-C7EF-C3EE2F45C924}"/>
                </a:ext>
              </a:extLst>
            </p:cNvPr>
            <p:cNvSpPr/>
            <p:nvPr/>
          </p:nvSpPr>
          <p:spPr>
            <a:xfrm>
              <a:off x="7208925" y="2953324"/>
              <a:ext cx="356816" cy="356815"/>
            </a:xfrm>
            <a:prstGeom prst="ellipse">
              <a:avLst/>
            </a:prstGeom>
            <a:solidFill>
              <a:schemeClr val="accent2">
                <a:lumMod val="75000"/>
              </a:schemeClr>
            </a:solidFill>
            <a:ln w="38100">
              <a:solidFill>
                <a:schemeClr val="bg1"/>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5" name="Google Shape;315;p4">
              <a:extLst>
                <a:ext uri="{FF2B5EF4-FFF2-40B4-BE49-F238E27FC236}">
                  <a16:creationId xmlns:a16="http://schemas.microsoft.com/office/drawing/2014/main" id="{06F4EE1E-C789-9434-0D9D-433FBFEBBE95}"/>
                </a:ext>
              </a:extLst>
            </p:cNvPr>
            <p:cNvSpPr/>
            <p:nvPr/>
          </p:nvSpPr>
          <p:spPr>
            <a:xfrm>
              <a:off x="7622905" y="2604220"/>
              <a:ext cx="356816" cy="356815"/>
            </a:xfrm>
            <a:prstGeom prst="ellipse">
              <a:avLst/>
            </a:prstGeom>
            <a:solidFill>
              <a:schemeClr val="accent2">
                <a:lumMod val="75000"/>
              </a:schemeClr>
            </a:solidFill>
            <a:ln w="38100">
              <a:solidFill>
                <a:schemeClr val="bg1"/>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6" name="Google Shape;315;p4">
              <a:extLst>
                <a:ext uri="{FF2B5EF4-FFF2-40B4-BE49-F238E27FC236}">
                  <a16:creationId xmlns:a16="http://schemas.microsoft.com/office/drawing/2014/main" id="{C6BAD3BB-ED29-7F0B-AC1C-18B3A7F7A5EB}"/>
                </a:ext>
              </a:extLst>
            </p:cNvPr>
            <p:cNvSpPr/>
            <p:nvPr/>
          </p:nvSpPr>
          <p:spPr>
            <a:xfrm>
              <a:off x="8020620" y="2955992"/>
              <a:ext cx="356816" cy="356815"/>
            </a:xfrm>
            <a:prstGeom prst="ellipse">
              <a:avLst/>
            </a:prstGeom>
            <a:solidFill>
              <a:schemeClr val="accent2">
                <a:lumMod val="75000"/>
              </a:schemeClr>
            </a:solidFill>
            <a:ln w="38100">
              <a:solidFill>
                <a:schemeClr val="bg1"/>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7" name="Rectangle: Single Corner Snipped 16">
              <a:extLst>
                <a:ext uri="{FF2B5EF4-FFF2-40B4-BE49-F238E27FC236}">
                  <a16:creationId xmlns:a16="http://schemas.microsoft.com/office/drawing/2014/main" id="{21082174-BCB3-49B4-0A4C-766052F214D9}"/>
                </a:ext>
              </a:extLst>
            </p:cNvPr>
            <p:cNvSpPr/>
            <p:nvPr/>
          </p:nvSpPr>
          <p:spPr>
            <a:xfrm rot="3546506">
              <a:off x="7635233" y="3164183"/>
              <a:ext cx="115589" cy="149251"/>
            </a:xfrm>
            <a:prstGeom prst="snip1Rect">
              <a:avLst>
                <a:gd name="adj" fmla="val 2326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Rectangle: Single Corner Snipped 17">
              <a:extLst>
                <a:ext uri="{FF2B5EF4-FFF2-40B4-BE49-F238E27FC236}">
                  <a16:creationId xmlns:a16="http://schemas.microsoft.com/office/drawing/2014/main" id="{6AFC1D70-C0D5-1523-9128-2CC12D478747}"/>
                </a:ext>
              </a:extLst>
            </p:cNvPr>
            <p:cNvSpPr/>
            <p:nvPr/>
          </p:nvSpPr>
          <p:spPr>
            <a:xfrm rot="17435470">
              <a:off x="7817713" y="3021002"/>
              <a:ext cx="115589" cy="149251"/>
            </a:xfrm>
            <a:prstGeom prst="snip1Rect">
              <a:avLst>
                <a:gd name="adj" fmla="val 2326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Tree>
    <p:extLst>
      <p:ext uri="{BB962C8B-B14F-4D97-AF65-F5344CB8AC3E}">
        <p14:creationId xmlns:p14="http://schemas.microsoft.com/office/powerpoint/2010/main" val="36189743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8" name="Straight Connector 47">
            <a:extLst>
              <a:ext uri="{FF2B5EF4-FFF2-40B4-BE49-F238E27FC236}">
                <a16:creationId xmlns:a16="http://schemas.microsoft.com/office/drawing/2014/main" id="{4F1ACC6F-2275-1C58-8286-BABB9C619F95}"/>
              </a:ext>
            </a:extLst>
          </p:cNvPr>
          <p:cNvCxnSpPr>
            <a:cxnSpLocks/>
            <a:endCxn id="28" idx="4"/>
          </p:cNvCxnSpPr>
          <p:nvPr/>
        </p:nvCxnSpPr>
        <p:spPr>
          <a:xfrm>
            <a:off x="9376760" y="987190"/>
            <a:ext cx="0" cy="3602845"/>
          </a:xfrm>
          <a:prstGeom prst="line">
            <a:avLst/>
          </a:prstGeom>
          <a:ln w="57150">
            <a:solidFill>
              <a:schemeClr val="accent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3E9E9234-D22E-D3F4-D47A-444F830F2005}"/>
              </a:ext>
            </a:extLst>
          </p:cNvPr>
          <p:cNvCxnSpPr>
            <a:cxnSpLocks/>
          </p:cNvCxnSpPr>
          <p:nvPr/>
        </p:nvCxnSpPr>
        <p:spPr>
          <a:xfrm>
            <a:off x="6448169" y="989484"/>
            <a:ext cx="0" cy="4966473"/>
          </a:xfrm>
          <a:prstGeom prst="line">
            <a:avLst/>
          </a:prstGeom>
          <a:ln w="57150">
            <a:solidFill>
              <a:schemeClr val="accent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F462CD7A-D8EE-8C5E-2128-EC10FD726132}"/>
              </a:ext>
            </a:extLst>
          </p:cNvPr>
          <p:cNvCxnSpPr>
            <a:cxnSpLocks/>
          </p:cNvCxnSpPr>
          <p:nvPr/>
        </p:nvCxnSpPr>
        <p:spPr>
          <a:xfrm>
            <a:off x="3673055" y="989484"/>
            <a:ext cx="0" cy="4966473"/>
          </a:xfrm>
          <a:prstGeom prst="line">
            <a:avLst/>
          </a:prstGeom>
          <a:ln w="57150">
            <a:solidFill>
              <a:schemeClr val="accent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8E5FDA3-7BD8-369E-0C21-CA05410E88A3}"/>
              </a:ext>
            </a:extLst>
          </p:cNvPr>
          <p:cNvCxnSpPr>
            <a:cxnSpLocks/>
            <a:stCxn id="11" idx="1"/>
          </p:cNvCxnSpPr>
          <p:nvPr/>
        </p:nvCxnSpPr>
        <p:spPr>
          <a:xfrm>
            <a:off x="966021" y="2447111"/>
            <a:ext cx="0" cy="3423699"/>
          </a:xfrm>
          <a:prstGeom prst="line">
            <a:avLst/>
          </a:prstGeom>
          <a:ln w="57150">
            <a:solidFill>
              <a:schemeClr val="accent2">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111852B0-0E14-AFCD-D99B-D907759F1337}"/>
              </a:ext>
            </a:extLst>
          </p:cNvPr>
          <p:cNvSpPr>
            <a:spLocks noGrp="1"/>
          </p:cNvSpPr>
          <p:nvPr>
            <p:ph type="title"/>
          </p:nvPr>
        </p:nvSpPr>
        <p:spPr/>
        <p:txBody>
          <a:bodyPr/>
          <a:lstStyle/>
          <a:p>
            <a:r>
              <a:rPr lang="en-GB" dirty="0">
                <a:latin typeface="Arial"/>
                <a:cs typeface="Arial"/>
              </a:rPr>
              <a:t>Aperçu de la formation</a:t>
            </a:r>
            <a:endParaRPr lang="en-BE" dirty="0"/>
          </a:p>
        </p:txBody>
      </p:sp>
      <p:sp>
        <p:nvSpPr>
          <p:cNvPr id="11" name="Hexagon 10">
            <a:extLst>
              <a:ext uri="{FF2B5EF4-FFF2-40B4-BE49-F238E27FC236}">
                <a16:creationId xmlns:a16="http://schemas.microsoft.com/office/drawing/2014/main" id="{B3AC5DD6-922D-E26E-2C58-32340C733B60}"/>
              </a:ext>
            </a:extLst>
          </p:cNvPr>
          <p:cNvSpPr/>
          <p:nvPr/>
        </p:nvSpPr>
        <p:spPr>
          <a:xfrm rot="1782986">
            <a:off x="390316" y="1384825"/>
            <a:ext cx="1142910" cy="985264"/>
          </a:xfrm>
          <a:prstGeom prst="hexagon">
            <a:avLst>
              <a:gd name="adj" fmla="val 28965"/>
              <a:gd name="vf" fmla="val 11547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Hexagon 12">
            <a:extLst>
              <a:ext uri="{FF2B5EF4-FFF2-40B4-BE49-F238E27FC236}">
                <a16:creationId xmlns:a16="http://schemas.microsoft.com/office/drawing/2014/main" id="{CA75F854-88AE-15A6-F1AF-15ADAEA0D28B}"/>
              </a:ext>
            </a:extLst>
          </p:cNvPr>
          <p:cNvSpPr/>
          <p:nvPr/>
        </p:nvSpPr>
        <p:spPr>
          <a:xfrm rot="1782986">
            <a:off x="3109945" y="1384825"/>
            <a:ext cx="1142910" cy="985264"/>
          </a:xfrm>
          <a:prstGeom prst="hexagon">
            <a:avLst>
              <a:gd name="adj" fmla="val 28965"/>
              <a:gd name="vf" fmla="val 11547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3" name="Hexagon 22">
            <a:extLst>
              <a:ext uri="{FF2B5EF4-FFF2-40B4-BE49-F238E27FC236}">
                <a16:creationId xmlns:a16="http://schemas.microsoft.com/office/drawing/2014/main" id="{1C0B29E0-4E12-2FD8-6D0C-A4F378127FCB}"/>
              </a:ext>
            </a:extLst>
          </p:cNvPr>
          <p:cNvSpPr/>
          <p:nvPr/>
        </p:nvSpPr>
        <p:spPr>
          <a:xfrm rot="1782986">
            <a:off x="5876716" y="1384825"/>
            <a:ext cx="1142910" cy="985264"/>
          </a:xfrm>
          <a:prstGeom prst="hexagon">
            <a:avLst>
              <a:gd name="adj" fmla="val 28965"/>
              <a:gd name="vf" fmla="val 11547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6" name="Hexagon 25">
            <a:extLst>
              <a:ext uri="{FF2B5EF4-FFF2-40B4-BE49-F238E27FC236}">
                <a16:creationId xmlns:a16="http://schemas.microsoft.com/office/drawing/2014/main" id="{4562EC27-A07F-BE61-09B2-D1F773350218}"/>
              </a:ext>
            </a:extLst>
          </p:cNvPr>
          <p:cNvSpPr/>
          <p:nvPr/>
        </p:nvSpPr>
        <p:spPr>
          <a:xfrm rot="1782986">
            <a:off x="8809557" y="1384822"/>
            <a:ext cx="1142910" cy="985264"/>
          </a:xfrm>
          <a:prstGeom prst="hexagon">
            <a:avLst>
              <a:gd name="adj" fmla="val 28965"/>
              <a:gd name="vf" fmla="val 11547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0" name="TextBox 29">
            <a:extLst>
              <a:ext uri="{FF2B5EF4-FFF2-40B4-BE49-F238E27FC236}">
                <a16:creationId xmlns:a16="http://schemas.microsoft.com/office/drawing/2014/main" id="{42353EC6-75DC-DD7C-F843-E4E9ED04A958}"/>
              </a:ext>
            </a:extLst>
          </p:cNvPr>
          <p:cNvSpPr txBox="1"/>
          <p:nvPr/>
        </p:nvSpPr>
        <p:spPr>
          <a:xfrm>
            <a:off x="1444049" y="1586949"/>
            <a:ext cx="1837643" cy="923330"/>
          </a:xfrm>
          <a:prstGeom prst="rect">
            <a:avLst/>
          </a:prstGeom>
          <a:noFill/>
        </p:spPr>
        <p:txBody>
          <a:bodyPr wrap="square">
            <a:spAutoFit/>
          </a:bodyPr>
          <a:lstStyle/>
          <a:p>
            <a:pPr marL="0" indent="0">
              <a:buNone/>
            </a:pPr>
            <a:r>
              <a:rPr lang="en-GB" b="1" dirty="0">
                <a:latin typeface="Arial" panose="020B0604020202020204" pitchFamily="34" charset="0"/>
                <a:ea typeface="Calibri" panose="020F0502020204030204" pitchFamily="34" charset="0"/>
                <a:cs typeface="Arial" panose="020B0604020202020204" pitchFamily="34" charset="0"/>
              </a:rPr>
              <a:t>Module 1 : </a:t>
            </a:r>
            <a:r>
              <a:rPr lang="en-GB" dirty="0">
                <a:latin typeface="Arial" panose="020B0604020202020204" pitchFamily="34" charset="0"/>
                <a:ea typeface="Calibri" panose="020F0502020204030204" pitchFamily="34" charset="0"/>
                <a:cs typeface="Arial" panose="020B0604020202020204" pitchFamily="34" charset="0"/>
              </a:rPr>
              <a:t>Fondements de la protection de l'enfance</a:t>
            </a:r>
          </a:p>
        </p:txBody>
      </p:sp>
      <p:sp>
        <p:nvSpPr>
          <p:cNvPr id="32" name="TextBox 31">
            <a:extLst>
              <a:ext uri="{FF2B5EF4-FFF2-40B4-BE49-F238E27FC236}">
                <a16:creationId xmlns:a16="http://schemas.microsoft.com/office/drawing/2014/main" id="{6DA7C2E5-CE41-7483-F2F9-F82F226C0B5B}"/>
              </a:ext>
            </a:extLst>
          </p:cNvPr>
          <p:cNvSpPr txBox="1"/>
          <p:nvPr/>
        </p:nvSpPr>
        <p:spPr>
          <a:xfrm>
            <a:off x="4160695" y="1586949"/>
            <a:ext cx="1837643" cy="923330"/>
          </a:xfrm>
          <a:prstGeom prst="rect">
            <a:avLst/>
          </a:prstGeom>
          <a:noFill/>
        </p:spPr>
        <p:txBody>
          <a:bodyPr wrap="square">
            <a:spAutoFit/>
          </a:bodyPr>
          <a:lstStyle/>
          <a:p>
            <a:r>
              <a:rPr lang="en-GB" b="1" dirty="0">
                <a:latin typeface="Arial" panose="020B0604020202020204" pitchFamily="34" charset="0"/>
                <a:ea typeface="Calibri" panose="020F0502020204030204" pitchFamily="34" charset="0"/>
                <a:cs typeface="Arial" panose="020B0604020202020204" pitchFamily="34" charset="0"/>
              </a:rPr>
              <a:t>Module 3 : </a:t>
            </a:r>
            <a:r>
              <a:rPr lang="en-GB" dirty="0">
                <a:latin typeface="Arial" panose="020B0604020202020204" pitchFamily="34" charset="0"/>
                <a:ea typeface="Calibri" panose="020F0502020204030204" pitchFamily="34" charset="0"/>
                <a:cs typeface="Arial" panose="020B0604020202020204" pitchFamily="34" charset="0"/>
              </a:rPr>
              <a:t>Communiquer avec les enfants</a:t>
            </a:r>
          </a:p>
        </p:txBody>
      </p:sp>
      <p:sp>
        <p:nvSpPr>
          <p:cNvPr id="35" name="TextBox 34">
            <a:extLst>
              <a:ext uri="{FF2B5EF4-FFF2-40B4-BE49-F238E27FC236}">
                <a16:creationId xmlns:a16="http://schemas.microsoft.com/office/drawing/2014/main" id="{76F4E1A7-9F78-04C8-5BEE-E5B53787B0EF}"/>
              </a:ext>
            </a:extLst>
          </p:cNvPr>
          <p:cNvSpPr txBox="1"/>
          <p:nvPr/>
        </p:nvSpPr>
        <p:spPr>
          <a:xfrm>
            <a:off x="6946900" y="1586949"/>
            <a:ext cx="1837643" cy="923330"/>
          </a:xfrm>
          <a:prstGeom prst="rect">
            <a:avLst/>
          </a:prstGeom>
          <a:noFill/>
        </p:spPr>
        <p:txBody>
          <a:bodyPr wrap="square">
            <a:spAutoFit/>
          </a:bodyPr>
          <a:lstStyle/>
          <a:p>
            <a:pPr marL="0" indent="0">
              <a:buNone/>
            </a:pPr>
            <a:r>
              <a:rPr lang="en-GB" b="1" dirty="0">
                <a:latin typeface="Arial" panose="020B0604020202020204" pitchFamily="34" charset="0"/>
                <a:ea typeface="Calibri" panose="020F0502020204030204" pitchFamily="34" charset="0"/>
                <a:cs typeface="Arial" panose="020B0604020202020204" pitchFamily="34" charset="0"/>
              </a:rPr>
              <a:t>Module 6 : </a:t>
            </a:r>
            <a:r>
              <a:rPr lang="en-GB" dirty="0">
                <a:latin typeface="Arial" panose="020B0604020202020204" pitchFamily="34" charset="0"/>
                <a:ea typeface="Calibri" panose="020F0502020204030204" pitchFamily="34" charset="0"/>
                <a:cs typeface="Arial" panose="020B0604020202020204" pitchFamily="34" charset="0"/>
              </a:rPr>
              <a:t>Identification et enregistrement</a:t>
            </a:r>
          </a:p>
        </p:txBody>
      </p:sp>
      <p:sp>
        <p:nvSpPr>
          <p:cNvPr id="38" name="TextBox 37">
            <a:extLst>
              <a:ext uri="{FF2B5EF4-FFF2-40B4-BE49-F238E27FC236}">
                <a16:creationId xmlns:a16="http://schemas.microsoft.com/office/drawing/2014/main" id="{C1A17F43-BCCB-5705-2E1B-21FDDB68846B}"/>
              </a:ext>
            </a:extLst>
          </p:cNvPr>
          <p:cNvSpPr txBox="1"/>
          <p:nvPr/>
        </p:nvSpPr>
        <p:spPr>
          <a:xfrm>
            <a:off x="9871221" y="1586949"/>
            <a:ext cx="1837643" cy="646331"/>
          </a:xfrm>
          <a:prstGeom prst="rect">
            <a:avLst/>
          </a:prstGeom>
          <a:noFill/>
        </p:spPr>
        <p:txBody>
          <a:bodyPr wrap="square">
            <a:spAutoFit/>
          </a:bodyPr>
          <a:lstStyle/>
          <a:p>
            <a:pPr marL="0" indent="0">
              <a:buNone/>
            </a:pPr>
            <a:r>
              <a:rPr lang="en-GB" b="1" dirty="0">
                <a:latin typeface="Arial" panose="020B0604020202020204" pitchFamily="34" charset="0"/>
                <a:ea typeface="Calibri" panose="020F0502020204030204" pitchFamily="34" charset="0"/>
                <a:cs typeface="Arial" panose="020B0604020202020204" pitchFamily="34" charset="0"/>
              </a:rPr>
              <a:t>Module 9 : </a:t>
            </a:r>
            <a:r>
              <a:rPr lang="en-GB" dirty="0">
                <a:latin typeface="Arial" panose="020B0604020202020204" pitchFamily="34" charset="0"/>
                <a:ea typeface="Calibri" panose="020F0502020204030204" pitchFamily="34" charset="0"/>
                <a:cs typeface="Arial" panose="020B0604020202020204" pitchFamily="34" charset="0"/>
              </a:rPr>
              <a:t>Mise en œuvre</a:t>
            </a:r>
          </a:p>
        </p:txBody>
      </p:sp>
      <p:sp>
        <p:nvSpPr>
          <p:cNvPr id="12" name="Hexagon 11">
            <a:extLst>
              <a:ext uri="{FF2B5EF4-FFF2-40B4-BE49-F238E27FC236}">
                <a16:creationId xmlns:a16="http://schemas.microsoft.com/office/drawing/2014/main" id="{91306FD2-5F1B-1E7F-FBC3-EBEB15BE8ED4}"/>
              </a:ext>
            </a:extLst>
          </p:cNvPr>
          <p:cNvSpPr/>
          <p:nvPr/>
        </p:nvSpPr>
        <p:spPr>
          <a:xfrm rot="1782986">
            <a:off x="422872" y="2949895"/>
            <a:ext cx="1084680" cy="985264"/>
          </a:xfrm>
          <a:prstGeom prst="hexagon">
            <a:avLst>
              <a:gd name="adj" fmla="val 28965"/>
              <a:gd name="vf" fmla="val 11547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4" name="Hexagon 13">
            <a:extLst>
              <a:ext uri="{FF2B5EF4-FFF2-40B4-BE49-F238E27FC236}">
                <a16:creationId xmlns:a16="http://schemas.microsoft.com/office/drawing/2014/main" id="{0AF4DFD0-0340-BE0C-AE4E-A0200338CC49}"/>
              </a:ext>
            </a:extLst>
          </p:cNvPr>
          <p:cNvSpPr/>
          <p:nvPr/>
        </p:nvSpPr>
        <p:spPr>
          <a:xfrm rot="1782986">
            <a:off x="3140185" y="2949895"/>
            <a:ext cx="1084680" cy="985264"/>
          </a:xfrm>
          <a:prstGeom prst="hexagon">
            <a:avLst>
              <a:gd name="adj" fmla="val 28965"/>
              <a:gd name="vf" fmla="val 11547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4" name="Hexagon 23">
            <a:extLst>
              <a:ext uri="{FF2B5EF4-FFF2-40B4-BE49-F238E27FC236}">
                <a16:creationId xmlns:a16="http://schemas.microsoft.com/office/drawing/2014/main" id="{02E453F1-3787-01B0-C507-B1938DBF3795}"/>
              </a:ext>
            </a:extLst>
          </p:cNvPr>
          <p:cNvSpPr/>
          <p:nvPr/>
        </p:nvSpPr>
        <p:spPr>
          <a:xfrm rot="1782986">
            <a:off x="5899981" y="2949895"/>
            <a:ext cx="1084680" cy="985264"/>
          </a:xfrm>
          <a:prstGeom prst="hexagon">
            <a:avLst>
              <a:gd name="adj" fmla="val 28965"/>
              <a:gd name="vf" fmla="val 11547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7" name="Hexagon 26">
            <a:extLst>
              <a:ext uri="{FF2B5EF4-FFF2-40B4-BE49-F238E27FC236}">
                <a16:creationId xmlns:a16="http://schemas.microsoft.com/office/drawing/2014/main" id="{20CD9181-E898-AB98-4461-0E784904BBBE}"/>
              </a:ext>
            </a:extLst>
          </p:cNvPr>
          <p:cNvSpPr/>
          <p:nvPr/>
        </p:nvSpPr>
        <p:spPr>
          <a:xfrm rot="1782986">
            <a:off x="8838670" y="2949893"/>
            <a:ext cx="1084680" cy="985264"/>
          </a:xfrm>
          <a:prstGeom prst="hexagon">
            <a:avLst>
              <a:gd name="adj" fmla="val 28965"/>
              <a:gd name="vf" fmla="val 11547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1" name="TextBox 30">
            <a:extLst>
              <a:ext uri="{FF2B5EF4-FFF2-40B4-BE49-F238E27FC236}">
                <a16:creationId xmlns:a16="http://schemas.microsoft.com/office/drawing/2014/main" id="{65B7D834-FF5B-739E-C638-6798B6771E9A}"/>
              </a:ext>
            </a:extLst>
          </p:cNvPr>
          <p:cNvSpPr txBox="1"/>
          <p:nvPr/>
        </p:nvSpPr>
        <p:spPr>
          <a:xfrm>
            <a:off x="1444049" y="3124216"/>
            <a:ext cx="1744017" cy="1200329"/>
          </a:xfrm>
          <a:prstGeom prst="rect">
            <a:avLst/>
          </a:prstGeom>
          <a:noFill/>
        </p:spPr>
        <p:txBody>
          <a:bodyPr wrap="square">
            <a:spAutoFit/>
          </a:bodyPr>
          <a:lstStyle/>
          <a:p>
            <a:r>
              <a:rPr lang="en-GB" b="1" dirty="0">
                <a:latin typeface="Arial" panose="020B0604020202020204" pitchFamily="34" charset="0"/>
                <a:ea typeface="Calibri" panose="020F0502020204030204" pitchFamily="34" charset="0"/>
                <a:cs typeface="Arial" panose="020B0604020202020204" pitchFamily="34" charset="0"/>
              </a:rPr>
              <a:t>Module 2 : </a:t>
            </a:r>
            <a:r>
              <a:rPr lang="en-GB" dirty="0">
                <a:latin typeface="Arial" panose="020B0604020202020204" pitchFamily="34" charset="0"/>
                <a:ea typeface="Calibri" panose="020F0502020204030204" pitchFamily="34" charset="0"/>
                <a:cs typeface="Arial" panose="020B0604020202020204" pitchFamily="34" charset="0"/>
              </a:rPr>
              <a:t>Fondements de la gestion de cas</a:t>
            </a:r>
          </a:p>
        </p:txBody>
      </p:sp>
      <p:sp>
        <p:nvSpPr>
          <p:cNvPr id="33" name="TextBox 32">
            <a:extLst>
              <a:ext uri="{FF2B5EF4-FFF2-40B4-BE49-F238E27FC236}">
                <a16:creationId xmlns:a16="http://schemas.microsoft.com/office/drawing/2014/main" id="{1E3964E0-E2D5-D5AE-59C5-265CF82C062B}"/>
              </a:ext>
            </a:extLst>
          </p:cNvPr>
          <p:cNvSpPr txBox="1"/>
          <p:nvPr/>
        </p:nvSpPr>
        <p:spPr>
          <a:xfrm>
            <a:off x="4160695" y="3124216"/>
            <a:ext cx="1744017" cy="1200329"/>
          </a:xfrm>
          <a:prstGeom prst="rect">
            <a:avLst/>
          </a:prstGeom>
          <a:noFill/>
        </p:spPr>
        <p:txBody>
          <a:bodyPr wrap="square">
            <a:spAutoFit/>
          </a:bodyPr>
          <a:lstStyle/>
          <a:p>
            <a:pPr marL="0" indent="0">
              <a:buNone/>
            </a:pPr>
            <a:r>
              <a:rPr lang="en-GB" b="1" dirty="0">
                <a:latin typeface="Arial" panose="020B0604020202020204" pitchFamily="34" charset="0"/>
                <a:ea typeface="Calibri" panose="020F0502020204030204" pitchFamily="34" charset="0"/>
                <a:cs typeface="Arial" panose="020B0604020202020204" pitchFamily="34" charset="0"/>
              </a:rPr>
              <a:t>Module 4 : </a:t>
            </a:r>
            <a:r>
              <a:rPr lang="en-GB" dirty="0">
                <a:latin typeface="Arial" panose="020B0604020202020204" pitchFamily="34" charset="0"/>
                <a:ea typeface="Calibri" panose="020F0502020204030204" pitchFamily="34" charset="0"/>
                <a:cs typeface="Arial" panose="020B0604020202020204" pitchFamily="34" charset="0"/>
              </a:rPr>
              <a:t>Santé mentale et soutien psychosocial</a:t>
            </a:r>
          </a:p>
        </p:txBody>
      </p:sp>
      <p:sp>
        <p:nvSpPr>
          <p:cNvPr id="36" name="TextBox 35">
            <a:extLst>
              <a:ext uri="{FF2B5EF4-FFF2-40B4-BE49-F238E27FC236}">
                <a16:creationId xmlns:a16="http://schemas.microsoft.com/office/drawing/2014/main" id="{D758F4F5-93F9-94D0-9A90-45DCEB3FBBE5}"/>
              </a:ext>
            </a:extLst>
          </p:cNvPr>
          <p:cNvSpPr txBox="1"/>
          <p:nvPr/>
        </p:nvSpPr>
        <p:spPr>
          <a:xfrm>
            <a:off x="6946900" y="3124216"/>
            <a:ext cx="1744017" cy="646331"/>
          </a:xfrm>
          <a:prstGeom prst="rect">
            <a:avLst/>
          </a:prstGeom>
          <a:noFill/>
        </p:spPr>
        <p:txBody>
          <a:bodyPr wrap="square">
            <a:spAutoFit/>
          </a:bodyPr>
          <a:lstStyle/>
          <a:p>
            <a:pPr marL="0" indent="0">
              <a:buNone/>
            </a:pPr>
            <a:r>
              <a:rPr lang="en-GB" b="1" dirty="0">
                <a:latin typeface="Arial" panose="020B0604020202020204" pitchFamily="34" charset="0"/>
                <a:ea typeface="Calibri" panose="020F0502020204030204" pitchFamily="34" charset="0"/>
                <a:cs typeface="Arial" panose="020B0604020202020204" pitchFamily="34" charset="0"/>
              </a:rPr>
              <a:t>Module 7 : </a:t>
            </a:r>
            <a:r>
              <a:rPr lang="en-GB" dirty="0">
                <a:latin typeface="Arial" panose="020B0604020202020204" pitchFamily="34" charset="0"/>
                <a:ea typeface="Calibri" panose="020F0502020204030204" pitchFamily="34" charset="0"/>
                <a:cs typeface="Arial" panose="020B0604020202020204" pitchFamily="34" charset="0"/>
              </a:rPr>
              <a:t>Évaluation</a:t>
            </a:r>
          </a:p>
        </p:txBody>
      </p:sp>
      <p:sp>
        <p:nvSpPr>
          <p:cNvPr id="39" name="TextBox 38">
            <a:extLst>
              <a:ext uri="{FF2B5EF4-FFF2-40B4-BE49-F238E27FC236}">
                <a16:creationId xmlns:a16="http://schemas.microsoft.com/office/drawing/2014/main" id="{DF023093-8980-C447-5905-21F38524B7D4}"/>
              </a:ext>
            </a:extLst>
          </p:cNvPr>
          <p:cNvSpPr txBox="1"/>
          <p:nvPr/>
        </p:nvSpPr>
        <p:spPr>
          <a:xfrm>
            <a:off x="9871221" y="3124216"/>
            <a:ext cx="1744017" cy="923330"/>
          </a:xfrm>
          <a:prstGeom prst="rect">
            <a:avLst/>
          </a:prstGeom>
          <a:noFill/>
        </p:spPr>
        <p:txBody>
          <a:bodyPr wrap="square">
            <a:spAutoFit/>
          </a:bodyPr>
          <a:lstStyle/>
          <a:p>
            <a:pPr marL="0" indent="0">
              <a:buNone/>
            </a:pPr>
            <a:r>
              <a:rPr lang="en-GB" b="1" dirty="0">
                <a:latin typeface="Arial" panose="020B0604020202020204" pitchFamily="34" charset="0"/>
                <a:ea typeface="Calibri" panose="020F0502020204030204" pitchFamily="34" charset="0"/>
                <a:cs typeface="Arial" panose="020B0604020202020204" pitchFamily="34" charset="0"/>
              </a:rPr>
              <a:t>Module 10 : </a:t>
            </a:r>
            <a:r>
              <a:rPr lang="en-GB" dirty="0">
                <a:latin typeface="Arial" panose="020B0604020202020204" pitchFamily="34" charset="0"/>
                <a:ea typeface="Calibri" panose="020F0502020204030204" pitchFamily="34" charset="0"/>
                <a:cs typeface="Arial" panose="020B0604020202020204" pitchFamily="34" charset="0"/>
              </a:rPr>
              <a:t>Suivi et révision</a:t>
            </a:r>
          </a:p>
        </p:txBody>
      </p:sp>
      <p:sp>
        <p:nvSpPr>
          <p:cNvPr id="15" name="Hexagon 14">
            <a:extLst>
              <a:ext uri="{FF2B5EF4-FFF2-40B4-BE49-F238E27FC236}">
                <a16:creationId xmlns:a16="http://schemas.microsoft.com/office/drawing/2014/main" id="{F14C94AB-DC9E-01DF-B78D-63F21B34A030}"/>
              </a:ext>
            </a:extLst>
          </p:cNvPr>
          <p:cNvSpPr/>
          <p:nvPr/>
        </p:nvSpPr>
        <p:spPr>
          <a:xfrm rot="1782986">
            <a:off x="3085661" y="4667059"/>
            <a:ext cx="1142910" cy="985264"/>
          </a:xfrm>
          <a:prstGeom prst="hexagon">
            <a:avLst>
              <a:gd name="adj" fmla="val 28965"/>
              <a:gd name="vf" fmla="val 115470"/>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5" name="Hexagon 24">
            <a:extLst>
              <a:ext uri="{FF2B5EF4-FFF2-40B4-BE49-F238E27FC236}">
                <a16:creationId xmlns:a16="http://schemas.microsoft.com/office/drawing/2014/main" id="{76D2948C-FC06-A909-129D-17DCF8DDC4FF}"/>
              </a:ext>
            </a:extLst>
          </p:cNvPr>
          <p:cNvSpPr/>
          <p:nvPr/>
        </p:nvSpPr>
        <p:spPr>
          <a:xfrm rot="1782986">
            <a:off x="5876715" y="4667058"/>
            <a:ext cx="1142910" cy="985264"/>
          </a:xfrm>
          <a:prstGeom prst="hexagon">
            <a:avLst>
              <a:gd name="adj" fmla="val 28965"/>
              <a:gd name="vf" fmla="val 11547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8" name="Hexagon 27">
            <a:extLst>
              <a:ext uri="{FF2B5EF4-FFF2-40B4-BE49-F238E27FC236}">
                <a16:creationId xmlns:a16="http://schemas.microsoft.com/office/drawing/2014/main" id="{DF99183F-A2F9-585B-8DE0-C20755D254D7}"/>
              </a:ext>
            </a:extLst>
          </p:cNvPr>
          <p:cNvSpPr/>
          <p:nvPr/>
        </p:nvSpPr>
        <p:spPr>
          <a:xfrm rot="1782986">
            <a:off x="8809555" y="4667057"/>
            <a:ext cx="1142910" cy="985264"/>
          </a:xfrm>
          <a:prstGeom prst="hexagon">
            <a:avLst>
              <a:gd name="adj" fmla="val 28965"/>
              <a:gd name="vf" fmla="val 11547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4" name="TextBox 33">
            <a:extLst>
              <a:ext uri="{FF2B5EF4-FFF2-40B4-BE49-F238E27FC236}">
                <a16:creationId xmlns:a16="http://schemas.microsoft.com/office/drawing/2014/main" id="{429CFB46-D1A6-E1FB-CD30-EDBB5148D877}"/>
              </a:ext>
            </a:extLst>
          </p:cNvPr>
          <p:cNvSpPr txBox="1"/>
          <p:nvPr/>
        </p:nvSpPr>
        <p:spPr>
          <a:xfrm>
            <a:off x="4160695" y="4826945"/>
            <a:ext cx="1837643" cy="923330"/>
          </a:xfrm>
          <a:prstGeom prst="rect">
            <a:avLst/>
          </a:prstGeom>
          <a:noFill/>
        </p:spPr>
        <p:txBody>
          <a:bodyPr wrap="square">
            <a:spAutoFit/>
          </a:bodyPr>
          <a:lstStyle/>
          <a:p>
            <a:pPr marL="0" indent="0">
              <a:buNone/>
            </a:pPr>
            <a:r>
              <a:rPr lang="en-GB" b="1" dirty="0">
                <a:latin typeface="Arial" panose="020B0604020202020204" pitchFamily="34" charset="0"/>
                <a:ea typeface="Calibri" panose="020F0502020204030204" pitchFamily="34" charset="0"/>
                <a:cs typeface="Arial" panose="020B0604020202020204" pitchFamily="34" charset="0"/>
              </a:rPr>
              <a:t>Module 5 : </a:t>
            </a:r>
            <a:r>
              <a:rPr lang="en-GB" dirty="0">
                <a:latin typeface="Arial" panose="020B0604020202020204" pitchFamily="34" charset="0"/>
                <a:ea typeface="Calibri" panose="020F0502020204030204" pitchFamily="34" charset="0"/>
                <a:cs typeface="Arial" panose="020B0604020202020204" pitchFamily="34" charset="0"/>
              </a:rPr>
              <a:t>Soutien immédiat</a:t>
            </a:r>
          </a:p>
        </p:txBody>
      </p:sp>
      <p:sp>
        <p:nvSpPr>
          <p:cNvPr id="37" name="TextBox 36">
            <a:extLst>
              <a:ext uri="{FF2B5EF4-FFF2-40B4-BE49-F238E27FC236}">
                <a16:creationId xmlns:a16="http://schemas.microsoft.com/office/drawing/2014/main" id="{42B5B81A-2564-972A-9E98-4B26998B0DB2}"/>
              </a:ext>
            </a:extLst>
          </p:cNvPr>
          <p:cNvSpPr txBox="1"/>
          <p:nvPr/>
        </p:nvSpPr>
        <p:spPr>
          <a:xfrm>
            <a:off x="6946900" y="4826945"/>
            <a:ext cx="1837643" cy="646331"/>
          </a:xfrm>
          <a:prstGeom prst="rect">
            <a:avLst/>
          </a:prstGeom>
          <a:noFill/>
        </p:spPr>
        <p:txBody>
          <a:bodyPr wrap="square">
            <a:spAutoFit/>
          </a:bodyPr>
          <a:lstStyle/>
          <a:p>
            <a:pPr marL="0" indent="0">
              <a:buNone/>
            </a:pPr>
            <a:r>
              <a:rPr lang="en-GB" b="1" dirty="0">
                <a:latin typeface="Arial" panose="020B0604020202020204" pitchFamily="34" charset="0"/>
                <a:ea typeface="Calibri" panose="020F0502020204030204" pitchFamily="34" charset="0"/>
                <a:cs typeface="Arial" panose="020B0604020202020204" pitchFamily="34" charset="0"/>
              </a:rPr>
              <a:t>Module 8 :</a:t>
            </a:r>
          </a:p>
          <a:p>
            <a:pPr marL="0" indent="0">
              <a:buNone/>
            </a:pPr>
            <a:r>
              <a:rPr lang="en-GB" dirty="0">
                <a:latin typeface="Arial" panose="020B0604020202020204" pitchFamily="34" charset="0"/>
                <a:ea typeface="Calibri" panose="020F0502020204030204" pitchFamily="34" charset="0"/>
                <a:cs typeface="Arial" panose="020B0604020202020204" pitchFamily="34" charset="0"/>
              </a:rPr>
              <a:t>Planification des cas</a:t>
            </a:r>
          </a:p>
        </p:txBody>
      </p:sp>
      <p:sp>
        <p:nvSpPr>
          <p:cNvPr id="40" name="TextBox 39">
            <a:extLst>
              <a:ext uri="{FF2B5EF4-FFF2-40B4-BE49-F238E27FC236}">
                <a16:creationId xmlns:a16="http://schemas.microsoft.com/office/drawing/2014/main" id="{0D9A1BF7-BEB6-3A65-D95E-0369FC344826}"/>
              </a:ext>
            </a:extLst>
          </p:cNvPr>
          <p:cNvSpPr txBox="1"/>
          <p:nvPr/>
        </p:nvSpPr>
        <p:spPr>
          <a:xfrm>
            <a:off x="9871221" y="4826945"/>
            <a:ext cx="1837643" cy="646331"/>
          </a:xfrm>
          <a:prstGeom prst="rect">
            <a:avLst/>
          </a:prstGeom>
          <a:noFill/>
        </p:spPr>
        <p:txBody>
          <a:bodyPr wrap="square">
            <a:spAutoFit/>
          </a:bodyPr>
          <a:lstStyle/>
          <a:p>
            <a:pPr marL="0" indent="0">
              <a:buNone/>
            </a:pPr>
            <a:r>
              <a:rPr lang="en-GB" b="1" dirty="0">
                <a:latin typeface="Arial" panose="020B0604020202020204" pitchFamily="34" charset="0"/>
                <a:ea typeface="Calibri" panose="020F0502020204030204" pitchFamily="34" charset="0"/>
                <a:cs typeface="Arial" panose="020B0604020202020204" pitchFamily="34" charset="0"/>
              </a:rPr>
              <a:t>Module 11 : </a:t>
            </a:r>
            <a:r>
              <a:rPr lang="en-GB" dirty="0">
                <a:latin typeface="Arial" panose="020B0604020202020204" pitchFamily="34" charset="0"/>
                <a:ea typeface="Calibri" panose="020F0502020204030204" pitchFamily="34" charset="0"/>
                <a:cs typeface="Arial" panose="020B0604020202020204" pitchFamily="34" charset="0"/>
              </a:rPr>
              <a:t>Fermeture de cas</a:t>
            </a:r>
          </a:p>
        </p:txBody>
      </p:sp>
      <p:grpSp>
        <p:nvGrpSpPr>
          <p:cNvPr id="5" name="Group 4">
            <a:extLst>
              <a:ext uri="{FF2B5EF4-FFF2-40B4-BE49-F238E27FC236}">
                <a16:creationId xmlns:a16="http://schemas.microsoft.com/office/drawing/2014/main" id="{E5AF1416-66D4-5C03-DB7E-F8590C8D5EDC}"/>
              </a:ext>
            </a:extLst>
          </p:cNvPr>
          <p:cNvGrpSpPr/>
          <p:nvPr/>
        </p:nvGrpSpPr>
        <p:grpSpPr>
          <a:xfrm>
            <a:off x="705900" y="1548611"/>
            <a:ext cx="453616" cy="608826"/>
            <a:chOff x="5673592" y="7611394"/>
            <a:chExt cx="814830" cy="1093633"/>
          </a:xfrm>
          <a:solidFill>
            <a:schemeClr val="bg1"/>
          </a:solidFill>
        </p:grpSpPr>
        <p:sp>
          <p:nvSpPr>
            <p:cNvPr id="6" name="Round Same Side Corner Rectangle 35">
              <a:extLst>
                <a:ext uri="{FF2B5EF4-FFF2-40B4-BE49-F238E27FC236}">
                  <a16:creationId xmlns:a16="http://schemas.microsoft.com/office/drawing/2014/main" id="{4B2B448F-143A-2134-0471-86028ADBA914}"/>
                </a:ext>
              </a:extLst>
            </p:cNvPr>
            <p:cNvSpPr/>
            <p:nvPr/>
          </p:nvSpPr>
          <p:spPr>
            <a:xfrm>
              <a:off x="5675993" y="8360881"/>
              <a:ext cx="323729" cy="344146"/>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7" name="Oval 6">
              <a:extLst>
                <a:ext uri="{FF2B5EF4-FFF2-40B4-BE49-F238E27FC236}">
                  <a16:creationId xmlns:a16="http://schemas.microsoft.com/office/drawing/2014/main" id="{99B550E8-D4C2-AE65-B0D6-78A9B458B0D0}"/>
                </a:ext>
              </a:extLst>
            </p:cNvPr>
            <p:cNvSpPr/>
            <p:nvPr/>
          </p:nvSpPr>
          <p:spPr>
            <a:xfrm>
              <a:off x="5673592" y="7977240"/>
              <a:ext cx="327409" cy="3274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Round Same Side Corner Rectangle 37">
              <a:extLst>
                <a:ext uri="{FF2B5EF4-FFF2-40B4-BE49-F238E27FC236}">
                  <a16:creationId xmlns:a16="http://schemas.microsoft.com/office/drawing/2014/main" id="{8728BC16-BA87-0D9B-02EA-0A00105334FF}"/>
                </a:ext>
              </a:extLst>
            </p:cNvPr>
            <p:cNvSpPr/>
            <p:nvPr/>
          </p:nvSpPr>
          <p:spPr>
            <a:xfrm>
              <a:off x="6163413" y="7995034"/>
              <a:ext cx="323730" cy="709993"/>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Oval 8">
              <a:extLst>
                <a:ext uri="{FF2B5EF4-FFF2-40B4-BE49-F238E27FC236}">
                  <a16:creationId xmlns:a16="http://schemas.microsoft.com/office/drawing/2014/main" id="{4C89B02A-7DDE-F3D3-3150-615DE07B47C2}"/>
                </a:ext>
              </a:extLst>
            </p:cNvPr>
            <p:cNvSpPr/>
            <p:nvPr/>
          </p:nvSpPr>
          <p:spPr>
            <a:xfrm>
              <a:off x="6161012" y="7611394"/>
              <a:ext cx="327410" cy="3274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Round Same Side Corner Rectangle 43">
              <a:extLst>
                <a:ext uri="{FF2B5EF4-FFF2-40B4-BE49-F238E27FC236}">
                  <a16:creationId xmlns:a16="http://schemas.microsoft.com/office/drawing/2014/main" id="{43D5C1AE-4986-EDC5-9801-FBB0754E7E1A}"/>
                </a:ext>
              </a:extLst>
            </p:cNvPr>
            <p:cNvSpPr/>
            <p:nvPr/>
          </p:nvSpPr>
          <p:spPr>
            <a:xfrm rot="12859561">
              <a:off x="6099610" y="8091090"/>
              <a:ext cx="101108" cy="244001"/>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6" name="Round Same Side Corner Rectangle 44">
              <a:extLst>
                <a:ext uri="{FF2B5EF4-FFF2-40B4-BE49-F238E27FC236}">
                  <a16:creationId xmlns:a16="http://schemas.microsoft.com/office/drawing/2014/main" id="{0DD4F887-CD25-1B28-50E3-98CDAE150429}"/>
                </a:ext>
              </a:extLst>
            </p:cNvPr>
            <p:cNvSpPr/>
            <p:nvPr/>
          </p:nvSpPr>
          <p:spPr>
            <a:xfrm rot="14101202">
              <a:off x="5992187" y="8234266"/>
              <a:ext cx="101108" cy="165176"/>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43" name="Group 42">
            <a:extLst>
              <a:ext uri="{FF2B5EF4-FFF2-40B4-BE49-F238E27FC236}">
                <a16:creationId xmlns:a16="http://schemas.microsoft.com/office/drawing/2014/main" id="{62A1116B-A616-D7D5-C4C9-248A5826DB97}"/>
              </a:ext>
            </a:extLst>
          </p:cNvPr>
          <p:cNvGrpSpPr/>
          <p:nvPr/>
        </p:nvGrpSpPr>
        <p:grpSpPr>
          <a:xfrm>
            <a:off x="712634" y="3209929"/>
            <a:ext cx="529226" cy="460880"/>
            <a:chOff x="7499908" y="5144367"/>
            <a:chExt cx="702781" cy="580839"/>
          </a:xfrm>
        </p:grpSpPr>
        <p:grpSp>
          <p:nvGrpSpPr>
            <p:cNvPr id="18" name="Group 17">
              <a:extLst>
                <a:ext uri="{FF2B5EF4-FFF2-40B4-BE49-F238E27FC236}">
                  <a16:creationId xmlns:a16="http://schemas.microsoft.com/office/drawing/2014/main" id="{E9BDFC4D-FCAC-57AC-798D-44E8E672B0BC}"/>
                </a:ext>
              </a:extLst>
            </p:cNvPr>
            <p:cNvGrpSpPr/>
            <p:nvPr/>
          </p:nvGrpSpPr>
          <p:grpSpPr>
            <a:xfrm>
              <a:off x="7499908" y="5144367"/>
              <a:ext cx="702781" cy="580839"/>
              <a:chOff x="5957706" y="3325646"/>
              <a:chExt cx="2611796" cy="1892062"/>
            </a:xfrm>
            <a:solidFill>
              <a:schemeClr val="bg1"/>
            </a:solidFill>
          </p:grpSpPr>
          <p:sp>
            <p:nvSpPr>
              <p:cNvPr id="22" name="Rectangle: Rounded Corners 21">
                <a:extLst>
                  <a:ext uri="{FF2B5EF4-FFF2-40B4-BE49-F238E27FC236}">
                    <a16:creationId xmlns:a16="http://schemas.microsoft.com/office/drawing/2014/main" id="{B9DEB6C1-325B-C666-304A-48C6317BDA02}"/>
                  </a:ext>
                </a:extLst>
              </p:cNvPr>
              <p:cNvSpPr/>
              <p:nvPr/>
            </p:nvSpPr>
            <p:spPr>
              <a:xfrm>
                <a:off x="5957706" y="3547504"/>
                <a:ext cx="2611796" cy="1670204"/>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400">
                  <a:solidFill>
                    <a:schemeClr val="bg1"/>
                  </a:solidFill>
                  <a:latin typeface="Helvetica Neue"/>
                </a:endParaRPr>
              </a:p>
            </p:txBody>
          </p:sp>
          <p:sp>
            <p:nvSpPr>
              <p:cNvPr id="29" name="Rectangle: Top Corners Rounded 28">
                <a:extLst>
                  <a:ext uri="{FF2B5EF4-FFF2-40B4-BE49-F238E27FC236}">
                    <a16:creationId xmlns:a16="http://schemas.microsoft.com/office/drawing/2014/main" id="{26235C10-2227-3C45-4A3E-66B13297E934}"/>
                  </a:ext>
                </a:extLst>
              </p:cNvPr>
              <p:cNvSpPr/>
              <p:nvPr/>
            </p:nvSpPr>
            <p:spPr>
              <a:xfrm>
                <a:off x="5957706" y="3325646"/>
                <a:ext cx="538650" cy="515820"/>
              </a:xfrm>
              <a:prstGeom prst="round2SameRect">
                <a:avLst/>
              </a:pr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b="1">
                  <a:solidFill>
                    <a:schemeClr val="bg1"/>
                  </a:solidFill>
                  <a:latin typeface="Arial" panose="020B0604020202020204" pitchFamily="34" charset="0"/>
                  <a:cs typeface="Arial" panose="020B0604020202020204" pitchFamily="34" charset="0"/>
                </a:endParaRPr>
              </a:p>
            </p:txBody>
          </p:sp>
        </p:grpSp>
        <p:sp>
          <p:nvSpPr>
            <p:cNvPr id="41" name="Round Same Side Corner Rectangle 35">
              <a:extLst>
                <a:ext uri="{FF2B5EF4-FFF2-40B4-BE49-F238E27FC236}">
                  <a16:creationId xmlns:a16="http://schemas.microsoft.com/office/drawing/2014/main" id="{DF7E209D-07AF-327A-1DBB-C6566B232E57}"/>
                </a:ext>
              </a:extLst>
            </p:cNvPr>
            <p:cNvSpPr/>
            <p:nvPr/>
          </p:nvSpPr>
          <p:spPr>
            <a:xfrm>
              <a:off x="7761324" y="5516290"/>
              <a:ext cx="180932" cy="134310"/>
            </a:xfrm>
            <a:prstGeom prst="round2SameRect">
              <a:avLst>
                <a:gd name="adj1" fmla="val 50000"/>
                <a:gd name="adj2" fmla="val 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2" name="Oval 41">
              <a:extLst>
                <a:ext uri="{FF2B5EF4-FFF2-40B4-BE49-F238E27FC236}">
                  <a16:creationId xmlns:a16="http://schemas.microsoft.com/office/drawing/2014/main" id="{636472DE-455C-BC6B-B9C0-637F02AF763E}"/>
                </a:ext>
              </a:extLst>
            </p:cNvPr>
            <p:cNvSpPr/>
            <p:nvPr/>
          </p:nvSpPr>
          <p:spPr>
            <a:xfrm>
              <a:off x="7759987" y="5302717"/>
              <a:ext cx="182269" cy="17776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sp>
        <p:nvSpPr>
          <p:cNvPr id="46" name="Google Shape;321;p4">
            <a:extLst>
              <a:ext uri="{FF2B5EF4-FFF2-40B4-BE49-F238E27FC236}">
                <a16:creationId xmlns:a16="http://schemas.microsoft.com/office/drawing/2014/main" id="{251A2DD2-AB2E-D6AD-D89D-EA5F23DAB494}"/>
              </a:ext>
            </a:extLst>
          </p:cNvPr>
          <p:cNvSpPr/>
          <p:nvPr/>
        </p:nvSpPr>
        <p:spPr>
          <a:xfrm>
            <a:off x="3361404" y="1658234"/>
            <a:ext cx="385053" cy="296921"/>
          </a:xfrm>
          <a:prstGeom prst="wedgeRoundRectCallout">
            <a:avLst/>
          </a:prstGeom>
          <a:solidFill>
            <a:schemeClr val="bg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49" name="Google Shape;322;p4">
            <a:extLst>
              <a:ext uri="{FF2B5EF4-FFF2-40B4-BE49-F238E27FC236}">
                <a16:creationId xmlns:a16="http://schemas.microsoft.com/office/drawing/2014/main" id="{E9F5336D-67A9-B132-245E-F346618513ED}"/>
              </a:ext>
            </a:extLst>
          </p:cNvPr>
          <p:cNvSpPr/>
          <p:nvPr/>
        </p:nvSpPr>
        <p:spPr>
          <a:xfrm>
            <a:off x="3622363" y="1842298"/>
            <a:ext cx="385053" cy="296921"/>
          </a:xfrm>
          <a:prstGeom prst="wedgeRoundRectCallout">
            <a:avLst>
              <a:gd name="adj1" fmla="val 59833"/>
              <a:gd name="adj2" fmla="val 21866"/>
              <a:gd name="adj3" fmla="val 16667"/>
            </a:avLst>
          </a:prstGeom>
          <a:solidFill>
            <a:schemeClr val="bg1"/>
          </a:solidFill>
          <a:ln w="57150" cap="flat" cmpd="sng">
            <a:solidFill>
              <a:schemeClr val="accent3">
                <a:lumMod val="60000"/>
                <a:lumOff val="40000"/>
              </a:schemeClr>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52" name="Group 51">
            <a:extLst>
              <a:ext uri="{FF2B5EF4-FFF2-40B4-BE49-F238E27FC236}">
                <a16:creationId xmlns:a16="http://schemas.microsoft.com/office/drawing/2014/main" id="{54EAA6D3-B0CF-65C4-D0AF-5E80948A6FFA}"/>
              </a:ext>
            </a:extLst>
          </p:cNvPr>
          <p:cNvGrpSpPr/>
          <p:nvPr/>
        </p:nvGrpSpPr>
        <p:grpSpPr>
          <a:xfrm>
            <a:off x="3361404" y="3236643"/>
            <a:ext cx="639994" cy="562238"/>
            <a:chOff x="3370418" y="3012992"/>
            <a:chExt cx="385258" cy="321207"/>
          </a:xfrm>
        </p:grpSpPr>
        <p:sp>
          <p:nvSpPr>
            <p:cNvPr id="50" name="Heart 49">
              <a:extLst>
                <a:ext uri="{FF2B5EF4-FFF2-40B4-BE49-F238E27FC236}">
                  <a16:creationId xmlns:a16="http://schemas.microsoft.com/office/drawing/2014/main" id="{CE66920D-4985-CB44-E143-40740B646F25}"/>
                </a:ext>
              </a:extLst>
            </p:cNvPr>
            <p:cNvSpPr/>
            <p:nvPr/>
          </p:nvSpPr>
          <p:spPr>
            <a:xfrm>
              <a:off x="3370418" y="3012992"/>
              <a:ext cx="385258" cy="321207"/>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1" name="L-Shape 50">
              <a:extLst>
                <a:ext uri="{FF2B5EF4-FFF2-40B4-BE49-F238E27FC236}">
                  <a16:creationId xmlns:a16="http://schemas.microsoft.com/office/drawing/2014/main" id="{212824E9-94D1-7F9A-4C1B-DDBEF3B7F19B}"/>
                </a:ext>
              </a:extLst>
            </p:cNvPr>
            <p:cNvSpPr/>
            <p:nvPr/>
          </p:nvSpPr>
          <p:spPr>
            <a:xfrm rot="18361091">
              <a:off x="3505897" y="3140174"/>
              <a:ext cx="143017" cy="72785"/>
            </a:xfrm>
            <a:prstGeom prst="corner">
              <a:avLst>
                <a:gd name="adj1" fmla="val 42208"/>
                <a:gd name="adj2" fmla="val 4335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61" name="Group 60">
            <a:extLst>
              <a:ext uri="{FF2B5EF4-FFF2-40B4-BE49-F238E27FC236}">
                <a16:creationId xmlns:a16="http://schemas.microsoft.com/office/drawing/2014/main" id="{F491F275-4C86-3772-4A4E-9A6B30BBBE81}"/>
              </a:ext>
            </a:extLst>
          </p:cNvPr>
          <p:cNvGrpSpPr/>
          <p:nvPr/>
        </p:nvGrpSpPr>
        <p:grpSpPr>
          <a:xfrm>
            <a:off x="3440959" y="4880742"/>
            <a:ext cx="452982" cy="576308"/>
            <a:chOff x="6583595" y="3385093"/>
            <a:chExt cx="936987" cy="1192085"/>
          </a:xfrm>
        </p:grpSpPr>
        <p:grpSp>
          <p:nvGrpSpPr>
            <p:cNvPr id="62" name="Group 61">
              <a:extLst>
                <a:ext uri="{FF2B5EF4-FFF2-40B4-BE49-F238E27FC236}">
                  <a16:creationId xmlns:a16="http://schemas.microsoft.com/office/drawing/2014/main" id="{C84B0580-99DE-5134-0975-51619C4D4155}"/>
                </a:ext>
              </a:extLst>
            </p:cNvPr>
            <p:cNvGrpSpPr/>
            <p:nvPr/>
          </p:nvGrpSpPr>
          <p:grpSpPr>
            <a:xfrm>
              <a:off x="6583595" y="3385093"/>
              <a:ext cx="936987" cy="1121072"/>
              <a:chOff x="2780231" y="3039417"/>
              <a:chExt cx="1162307" cy="1390660"/>
            </a:xfrm>
          </p:grpSpPr>
          <p:sp>
            <p:nvSpPr>
              <p:cNvPr id="64" name="Rectangle 63">
                <a:extLst>
                  <a:ext uri="{FF2B5EF4-FFF2-40B4-BE49-F238E27FC236}">
                    <a16:creationId xmlns:a16="http://schemas.microsoft.com/office/drawing/2014/main" id="{10219EB2-0BD7-5A0D-6A43-23ECDDC3B4C0}"/>
                  </a:ext>
                </a:extLst>
              </p:cNvPr>
              <p:cNvSpPr/>
              <p:nvPr/>
            </p:nvSpPr>
            <p:spPr>
              <a:xfrm>
                <a:off x="2780231" y="3268017"/>
                <a:ext cx="1162307" cy="8622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5" name="Flowchart: Stored Data 64">
                <a:extLst>
                  <a:ext uri="{FF2B5EF4-FFF2-40B4-BE49-F238E27FC236}">
                    <a16:creationId xmlns:a16="http://schemas.microsoft.com/office/drawing/2014/main" id="{B28DDF5D-63E9-339C-CC2A-991A41D87334}"/>
                  </a:ext>
                </a:extLst>
              </p:cNvPr>
              <p:cNvSpPr/>
              <p:nvPr/>
            </p:nvSpPr>
            <p:spPr>
              <a:xfrm rot="13989466">
                <a:off x="3349123" y="3854894"/>
                <a:ext cx="426233" cy="724133"/>
              </a:xfrm>
              <a:prstGeom prst="flowChartOnlineStorag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66" name="Flowchart: Stored Data 65">
                <a:extLst>
                  <a:ext uri="{FF2B5EF4-FFF2-40B4-BE49-F238E27FC236}">
                    <a16:creationId xmlns:a16="http://schemas.microsoft.com/office/drawing/2014/main" id="{BBCCA38E-1FDD-C8BE-8EBF-4EC44B1801E5}"/>
                  </a:ext>
                </a:extLst>
              </p:cNvPr>
              <p:cNvSpPr/>
              <p:nvPr/>
            </p:nvSpPr>
            <p:spPr>
              <a:xfrm rot="18421343">
                <a:off x="2946281" y="3849609"/>
                <a:ext cx="426233" cy="724134"/>
              </a:xfrm>
              <a:prstGeom prst="flowChartOnlineStorag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67" name="Rectangle 66">
                <a:extLst>
                  <a:ext uri="{FF2B5EF4-FFF2-40B4-BE49-F238E27FC236}">
                    <a16:creationId xmlns:a16="http://schemas.microsoft.com/office/drawing/2014/main" id="{F9AB17AD-9B0B-97E1-B2A7-7D2B3538C460}"/>
                  </a:ext>
                </a:extLst>
              </p:cNvPr>
              <p:cNvSpPr/>
              <p:nvPr/>
            </p:nvSpPr>
            <p:spPr>
              <a:xfrm>
                <a:off x="2966276" y="3704343"/>
                <a:ext cx="790215" cy="5073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68" name="Isosceles Triangle 67">
                <a:extLst>
                  <a:ext uri="{FF2B5EF4-FFF2-40B4-BE49-F238E27FC236}">
                    <a16:creationId xmlns:a16="http://schemas.microsoft.com/office/drawing/2014/main" id="{270E8F38-88F8-8E15-AA0A-DA5A5A00CD35}"/>
                  </a:ext>
                </a:extLst>
              </p:cNvPr>
              <p:cNvSpPr/>
              <p:nvPr/>
            </p:nvSpPr>
            <p:spPr>
              <a:xfrm>
                <a:off x="2780231" y="3039417"/>
                <a:ext cx="1162307" cy="2286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sp>
          <p:nvSpPr>
            <p:cNvPr id="63" name="Plus Sign 62">
              <a:extLst>
                <a:ext uri="{FF2B5EF4-FFF2-40B4-BE49-F238E27FC236}">
                  <a16:creationId xmlns:a16="http://schemas.microsoft.com/office/drawing/2014/main" id="{9040FD25-D415-C40D-9ACC-067D09A6F630}"/>
                </a:ext>
              </a:extLst>
            </p:cNvPr>
            <p:cNvSpPr/>
            <p:nvPr/>
          </p:nvSpPr>
          <p:spPr>
            <a:xfrm>
              <a:off x="6602642" y="3392652"/>
              <a:ext cx="886622" cy="1184526"/>
            </a:xfrm>
            <a:prstGeom prst="mathPlus">
              <a:avLst>
                <a:gd name="adj1" fmla="val 17014"/>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69" name="Freeform: Shape 68">
            <a:extLst>
              <a:ext uri="{FF2B5EF4-FFF2-40B4-BE49-F238E27FC236}">
                <a16:creationId xmlns:a16="http://schemas.microsoft.com/office/drawing/2014/main" id="{D71AEFB8-91BD-6934-DB9A-C133E1B6510D}"/>
              </a:ext>
            </a:extLst>
          </p:cNvPr>
          <p:cNvSpPr/>
          <p:nvPr/>
        </p:nvSpPr>
        <p:spPr>
          <a:xfrm>
            <a:off x="6317641" y="1627191"/>
            <a:ext cx="292269" cy="606090"/>
          </a:xfrm>
          <a:custGeom>
            <a:avLst/>
            <a:gdLst>
              <a:gd name="connsiteX0" fmla="*/ 264160 w 985520"/>
              <a:gd name="connsiteY0" fmla="*/ 0 h 1778000"/>
              <a:gd name="connsiteX1" fmla="*/ 873760 w 985520"/>
              <a:gd name="connsiteY1" fmla="*/ 0 h 1778000"/>
              <a:gd name="connsiteX2" fmla="*/ 528320 w 985520"/>
              <a:gd name="connsiteY2" fmla="*/ 701040 h 1778000"/>
              <a:gd name="connsiteX3" fmla="*/ 985520 w 985520"/>
              <a:gd name="connsiteY3" fmla="*/ 701040 h 1778000"/>
              <a:gd name="connsiteX4" fmla="*/ 406400 w 985520"/>
              <a:gd name="connsiteY4" fmla="*/ 1778000 h 1778000"/>
              <a:gd name="connsiteX5" fmla="*/ 426720 w 985520"/>
              <a:gd name="connsiteY5" fmla="*/ 1005840 h 1778000"/>
              <a:gd name="connsiteX6" fmla="*/ 0 w 985520"/>
              <a:gd name="connsiteY6" fmla="*/ 1005840 h 1778000"/>
              <a:gd name="connsiteX7" fmla="*/ 264160 w 985520"/>
              <a:gd name="connsiteY7" fmla="*/ 0 h 177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85520" h="1778000">
                <a:moveTo>
                  <a:pt x="264160" y="0"/>
                </a:moveTo>
                <a:lnTo>
                  <a:pt x="873760" y="0"/>
                </a:lnTo>
                <a:lnTo>
                  <a:pt x="528320" y="701040"/>
                </a:lnTo>
                <a:lnTo>
                  <a:pt x="985520" y="701040"/>
                </a:lnTo>
                <a:lnTo>
                  <a:pt x="406400" y="1778000"/>
                </a:lnTo>
                <a:lnTo>
                  <a:pt x="426720" y="1005840"/>
                </a:lnTo>
                <a:lnTo>
                  <a:pt x="0" y="1005840"/>
                </a:lnTo>
                <a:lnTo>
                  <a:pt x="26416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nvGrpSpPr>
          <p:cNvPr id="70" name="Group 69">
            <a:extLst>
              <a:ext uri="{FF2B5EF4-FFF2-40B4-BE49-F238E27FC236}">
                <a16:creationId xmlns:a16="http://schemas.microsoft.com/office/drawing/2014/main" id="{E282235B-E421-CA5A-BA89-A675CBE28197}"/>
              </a:ext>
            </a:extLst>
          </p:cNvPr>
          <p:cNvGrpSpPr/>
          <p:nvPr/>
        </p:nvGrpSpPr>
        <p:grpSpPr>
          <a:xfrm rot="21023167">
            <a:off x="6241806" y="3149429"/>
            <a:ext cx="418629" cy="534836"/>
            <a:chOff x="2624677" y="2611508"/>
            <a:chExt cx="1684492" cy="2042442"/>
          </a:xfrm>
        </p:grpSpPr>
        <p:sp>
          <p:nvSpPr>
            <p:cNvPr id="77" name="Rectangle: Single Corner Snipped 76">
              <a:extLst>
                <a:ext uri="{FF2B5EF4-FFF2-40B4-BE49-F238E27FC236}">
                  <a16:creationId xmlns:a16="http://schemas.microsoft.com/office/drawing/2014/main" id="{E5B725B9-F754-78AB-725D-A905F9530067}"/>
                </a:ext>
              </a:extLst>
            </p:cNvPr>
            <p:cNvSpPr/>
            <p:nvPr/>
          </p:nvSpPr>
          <p:spPr>
            <a:xfrm rot="582585">
              <a:off x="2624677" y="2611508"/>
              <a:ext cx="1684492" cy="2042442"/>
            </a:xfrm>
            <a:prstGeom prst="snip1Rect">
              <a:avLst/>
            </a:prstGeom>
            <a:solidFill>
              <a:schemeClr val="bg1"/>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nvGrpSpPr>
            <p:cNvPr id="72" name="Group 71">
              <a:extLst>
                <a:ext uri="{FF2B5EF4-FFF2-40B4-BE49-F238E27FC236}">
                  <a16:creationId xmlns:a16="http://schemas.microsoft.com/office/drawing/2014/main" id="{87E928AD-D2B7-6FE9-468F-79EE5C18F126}"/>
                </a:ext>
              </a:extLst>
            </p:cNvPr>
            <p:cNvGrpSpPr/>
            <p:nvPr/>
          </p:nvGrpSpPr>
          <p:grpSpPr>
            <a:xfrm rot="619501">
              <a:off x="3224740" y="3087487"/>
              <a:ext cx="506112" cy="1135919"/>
              <a:chOff x="5960193" y="3632823"/>
              <a:chExt cx="324376" cy="728030"/>
            </a:xfrm>
            <a:solidFill>
              <a:schemeClr val="bg1"/>
            </a:solidFill>
          </p:grpSpPr>
          <p:sp>
            <p:nvSpPr>
              <p:cNvPr id="73" name="Round Same Side Corner Rectangle 46">
                <a:extLst>
                  <a:ext uri="{FF2B5EF4-FFF2-40B4-BE49-F238E27FC236}">
                    <a16:creationId xmlns:a16="http://schemas.microsoft.com/office/drawing/2014/main" id="{C6498B04-3D15-960B-5E61-E1C9F1A6F364}"/>
                  </a:ext>
                </a:extLst>
              </p:cNvPr>
              <p:cNvSpPr/>
              <p:nvPr/>
            </p:nvSpPr>
            <p:spPr>
              <a:xfrm>
                <a:off x="5962575" y="4012912"/>
                <a:ext cx="320731" cy="347941"/>
              </a:xfrm>
              <a:prstGeom prst="round2SameRect">
                <a:avLst>
                  <a:gd name="adj1" fmla="val 50000"/>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74" name="Oval 73">
                <a:extLst>
                  <a:ext uri="{FF2B5EF4-FFF2-40B4-BE49-F238E27FC236}">
                    <a16:creationId xmlns:a16="http://schemas.microsoft.com/office/drawing/2014/main" id="{F0E1B62A-82E6-5D3E-895E-6D0332D86526}"/>
                  </a:ext>
                </a:extLst>
              </p:cNvPr>
              <p:cNvSpPr/>
              <p:nvPr/>
            </p:nvSpPr>
            <p:spPr>
              <a:xfrm rot="21557332">
                <a:off x="5960193" y="3632823"/>
                <a:ext cx="324376" cy="32437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b="1" dirty="0">
                  <a:solidFill>
                    <a:schemeClr val="bg1"/>
                  </a:solidFill>
                  <a:latin typeface="Arial" panose="020B0604020202020204" pitchFamily="34" charset="0"/>
                  <a:cs typeface="Arial" panose="020B0604020202020204" pitchFamily="34" charset="0"/>
                </a:endParaRPr>
              </a:p>
            </p:txBody>
          </p:sp>
        </p:grpSp>
      </p:grpSp>
      <p:grpSp>
        <p:nvGrpSpPr>
          <p:cNvPr id="78" name="Group 77">
            <a:extLst>
              <a:ext uri="{FF2B5EF4-FFF2-40B4-BE49-F238E27FC236}">
                <a16:creationId xmlns:a16="http://schemas.microsoft.com/office/drawing/2014/main" id="{CEA6778F-BEB4-7291-47CD-5DE73C566DEC}"/>
              </a:ext>
            </a:extLst>
          </p:cNvPr>
          <p:cNvGrpSpPr/>
          <p:nvPr/>
        </p:nvGrpSpPr>
        <p:grpSpPr>
          <a:xfrm>
            <a:off x="6184214" y="4925287"/>
            <a:ext cx="484979" cy="516618"/>
            <a:chOff x="7892902" y="1235921"/>
            <a:chExt cx="1061882" cy="1131157"/>
          </a:xfrm>
          <a:solidFill>
            <a:schemeClr val="bg1"/>
          </a:solidFill>
        </p:grpSpPr>
        <p:sp>
          <p:nvSpPr>
            <p:cNvPr id="79" name="Arrow: Down 78">
              <a:extLst>
                <a:ext uri="{FF2B5EF4-FFF2-40B4-BE49-F238E27FC236}">
                  <a16:creationId xmlns:a16="http://schemas.microsoft.com/office/drawing/2014/main" id="{EF6DB6C8-7845-B9DA-0C71-1E1A583BE2A6}"/>
                </a:ext>
              </a:extLst>
            </p:cNvPr>
            <p:cNvSpPr/>
            <p:nvPr/>
          </p:nvSpPr>
          <p:spPr>
            <a:xfrm rot="5400000">
              <a:off x="8306379" y="1225937"/>
              <a:ext cx="303317" cy="323285"/>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0" name="Arrow: Bent 79">
              <a:extLst>
                <a:ext uri="{FF2B5EF4-FFF2-40B4-BE49-F238E27FC236}">
                  <a16:creationId xmlns:a16="http://schemas.microsoft.com/office/drawing/2014/main" id="{2A0025AC-0C46-7BF0-32D0-B63161DF1B2E}"/>
                </a:ext>
              </a:extLst>
            </p:cNvPr>
            <p:cNvSpPr/>
            <p:nvPr/>
          </p:nvSpPr>
          <p:spPr>
            <a:xfrm flipV="1">
              <a:off x="7964825" y="1317951"/>
              <a:ext cx="663141" cy="675035"/>
            </a:xfrm>
            <a:prstGeom prst="ben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chemeClr val="tx1"/>
                </a:solidFill>
              </a:endParaRPr>
            </a:p>
          </p:txBody>
        </p:sp>
        <p:sp>
          <p:nvSpPr>
            <p:cNvPr id="81" name="Arrow: Bent 80">
              <a:extLst>
                <a:ext uri="{FF2B5EF4-FFF2-40B4-BE49-F238E27FC236}">
                  <a16:creationId xmlns:a16="http://schemas.microsoft.com/office/drawing/2014/main" id="{1F9E5314-08B4-B742-9931-42D9BACC121A}"/>
                </a:ext>
              </a:extLst>
            </p:cNvPr>
            <p:cNvSpPr/>
            <p:nvPr/>
          </p:nvSpPr>
          <p:spPr>
            <a:xfrm flipH="1" flipV="1">
              <a:off x="8394122" y="1670575"/>
              <a:ext cx="541443" cy="675035"/>
            </a:xfrm>
            <a:prstGeom prst="bentArrow">
              <a:avLst>
                <a:gd name="adj1" fmla="val 31450"/>
                <a:gd name="adj2" fmla="val 28225"/>
                <a:gd name="adj3" fmla="val 25000"/>
                <a:gd name="adj4" fmla="val 4375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chemeClr val="tx1"/>
                </a:solidFill>
              </a:endParaRPr>
            </a:p>
          </p:txBody>
        </p:sp>
        <p:sp>
          <p:nvSpPr>
            <p:cNvPr id="82" name="Plus Sign 81">
              <a:extLst>
                <a:ext uri="{FF2B5EF4-FFF2-40B4-BE49-F238E27FC236}">
                  <a16:creationId xmlns:a16="http://schemas.microsoft.com/office/drawing/2014/main" id="{3A02A640-731D-0E51-740F-950CF6346047}"/>
                </a:ext>
              </a:extLst>
            </p:cNvPr>
            <p:cNvSpPr/>
            <p:nvPr/>
          </p:nvSpPr>
          <p:spPr>
            <a:xfrm rot="2700000">
              <a:off x="7897288" y="1984220"/>
              <a:ext cx="378472" cy="387244"/>
            </a:xfrm>
            <a:prstGeom prst="mathPlus">
              <a:avLst>
                <a:gd name="adj1" fmla="val 2040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3" name="Circle: Hollow 82">
              <a:extLst>
                <a:ext uri="{FF2B5EF4-FFF2-40B4-BE49-F238E27FC236}">
                  <a16:creationId xmlns:a16="http://schemas.microsoft.com/office/drawing/2014/main" id="{66F93463-4710-FB04-B285-75E6680A0134}"/>
                </a:ext>
              </a:extLst>
            </p:cNvPr>
            <p:cNvSpPr/>
            <p:nvPr/>
          </p:nvSpPr>
          <p:spPr>
            <a:xfrm>
              <a:off x="8741260" y="1268041"/>
              <a:ext cx="213524" cy="213524"/>
            </a:xfrm>
            <a:prstGeom prst="donut">
              <a:avLst>
                <a:gd name="adj" fmla="val 321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chemeClr val="tx1"/>
                </a:solidFill>
              </a:endParaRPr>
            </a:p>
          </p:txBody>
        </p:sp>
      </p:grpSp>
      <p:grpSp>
        <p:nvGrpSpPr>
          <p:cNvPr id="84" name="Group 83">
            <a:extLst>
              <a:ext uri="{FF2B5EF4-FFF2-40B4-BE49-F238E27FC236}">
                <a16:creationId xmlns:a16="http://schemas.microsoft.com/office/drawing/2014/main" id="{85E6C492-D54B-25BF-7763-27C343B4EB43}"/>
              </a:ext>
            </a:extLst>
          </p:cNvPr>
          <p:cNvGrpSpPr/>
          <p:nvPr/>
        </p:nvGrpSpPr>
        <p:grpSpPr>
          <a:xfrm>
            <a:off x="9073000" y="1599057"/>
            <a:ext cx="607520" cy="534408"/>
            <a:chOff x="6770748" y="1158240"/>
            <a:chExt cx="1274726" cy="1121318"/>
          </a:xfrm>
          <a:solidFill>
            <a:schemeClr val="bg1"/>
          </a:solidFill>
        </p:grpSpPr>
        <p:grpSp>
          <p:nvGrpSpPr>
            <p:cNvPr id="85" name="Group 84">
              <a:extLst>
                <a:ext uri="{FF2B5EF4-FFF2-40B4-BE49-F238E27FC236}">
                  <a16:creationId xmlns:a16="http://schemas.microsoft.com/office/drawing/2014/main" id="{02240EE6-D4DD-EEC6-F661-32258D070D86}"/>
                </a:ext>
              </a:extLst>
            </p:cNvPr>
            <p:cNvGrpSpPr/>
            <p:nvPr/>
          </p:nvGrpSpPr>
          <p:grpSpPr>
            <a:xfrm rot="5400000">
              <a:off x="7128520" y="1362604"/>
              <a:ext cx="559182" cy="1274726"/>
              <a:chOff x="8619006" y="1366612"/>
              <a:chExt cx="416505" cy="949476"/>
            </a:xfrm>
            <a:grpFill/>
          </p:grpSpPr>
          <p:sp>
            <p:nvSpPr>
              <p:cNvPr id="87" name="Rectangle: Rounded Corners 86">
                <a:extLst>
                  <a:ext uri="{FF2B5EF4-FFF2-40B4-BE49-F238E27FC236}">
                    <a16:creationId xmlns:a16="http://schemas.microsoft.com/office/drawing/2014/main" id="{2271C07C-5367-D5DE-8815-094EF34BDD6A}"/>
                  </a:ext>
                </a:extLst>
              </p:cNvPr>
              <p:cNvSpPr/>
              <p:nvPr/>
            </p:nvSpPr>
            <p:spPr>
              <a:xfrm rot="1076057" flipH="1">
                <a:off x="8840670" y="1614649"/>
                <a:ext cx="161053" cy="50995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8" name="Rectangle: Rounded Corners 87">
                <a:extLst>
                  <a:ext uri="{FF2B5EF4-FFF2-40B4-BE49-F238E27FC236}">
                    <a16:creationId xmlns:a16="http://schemas.microsoft.com/office/drawing/2014/main" id="{B2775634-2561-3C89-0A1D-B06BE7F89C9E}"/>
                  </a:ext>
                </a:extLst>
              </p:cNvPr>
              <p:cNvSpPr/>
              <p:nvPr/>
            </p:nvSpPr>
            <p:spPr>
              <a:xfrm rot="20911244" flipH="1">
                <a:off x="8877905" y="1366612"/>
                <a:ext cx="157606" cy="39828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9" name="Rectangle: Rounded Corners 88">
                <a:extLst>
                  <a:ext uri="{FF2B5EF4-FFF2-40B4-BE49-F238E27FC236}">
                    <a16:creationId xmlns:a16="http://schemas.microsoft.com/office/drawing/2014/main" id="{5144E214-6D0E-07D6-F22E-8FD87C2C5CB2}"/>
                  </a:ext>
                </a:extLst>
              </p:cNvPr>
              <p:cNvSpPr/>
              <p:nvPr/>
            </p:nvSpPr>
            <p:spPr>
              <a:xfrm rot="613090" flipH="1">
                <a:off x="8673953" y="1668726"/>
                <a:ext cx="154779" cy="35863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0" name="Flowchart: Manual Input 89">
                <a:extLst>
                  <a:ext uri="{FF2B5EF4-FFF2-40B4-BE49-F238E27FC236}">
                    <a16:creationId xmlns:a16="http://schemas.microsoft.com/office/drawing/2014/main" id="{FAC52391-AF04-22DA-4F36-832F5314D18E}"/>
                  </a:ext>
                </a:extLst>
              </p:cNvPr>
              <p:cNvSpPr/>
              <p:nvPr/>
            </p:nvSpPr>
            <p:spPr>
              <a:xfrm rot="17276057">
                <a:off x="8678142" y="1906154"/>
                <a:ext cx="197560" cy="315831"/>
              </a:xfrm>
              <a:prstGeom prst="flowChartManualIn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1" name="Rectangle 90">
                <a:extLst>
                  <a:ext uri="{FF2B5EF4-FFF2-40B4-BE49-F238E27FC236}">
                    <a16:creationId xmlns:a16="http://schemas.microsoft.com/office/drawing/2014/main" id="{FA86C8EB-F291-8B37-01E1-6E7339976DEA}"/>
                  </a:ext>
                </a:extLst>
              </p:cNvPr>
              <p:cNvSpPr/>
              <p:nvPr/>
            </p:nvSpPr>
            <p:spPr>
              <a:xfrm>
                <a:off x="8657142" y="2030875"/>
                <a:ext cx="241922" cy="2852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sp>
          <p:nvSpPr>
            <p:cNvPr id="86" name="Circle: Hollow 85">
              <a:extLst>
                <a:ext uri="{FF2B5EF4-FFF2-40B4-BE49-F238E27FC236}">
                  <a16:creationId xmlns:a16="http://schemas.microsoft.com/office/drawing/2014/main" id="{7CC5E607-C1D8-61C2-1DE3-50C75BDF4D4A}"/>
                </a:ext>
              </a:extLst>
            </p:cNvPr>
            <p:cNvSpPr/>
            <p:nvPr/>
          </p:nvSpPr>
          <p:spPr>
            <a:xfrm>
              <a:off x="7271980" y="1158240"/>
              <a:ext cx="566129" cy="566129"/>
            </a:xfrm>
            <a:prstGeom prst="donut">
              <a:avLst>
                <a:gd name="adj" fmla="val 3173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chemeClr val="tx1"/>
                </a:solidFill>
              </a:endParaRPr>
            </a:p>
          </p:txBody>
        </p:sp>
      </p:grpSp>
      <p:cxnSp>
        <p:nvCxnSpPr>
          <p:cNvPr id="94" name="Straight Arrow Connector 93">
            <a:extLst>
              <a:ext uri="{FF2B5EF4-FFF2-40B4-BE49-F238E27FC236}">
                <a16:creationId xmlns:a16="http://schemas.microsoft.com/office/drawing/2014/main" id="{255FE4F0-79E9-1710-FD06-AC18FFBCBA05}"/>
              </a:ext>
            </a:extLst>
          </p:cNvPr>
          <p:cNvCxnSpPr>
            <a:cxnSpLocks/>
          </p:cNvCxnSpPr>
          <p:nvPr/>
        </p:nvCxnSpPr>
        <p:spPr>
          <a:xfrm flipV="1">
            <a:off x="9356440" y="3124216"/>
            <a:ext cx="0" cy="632302"/>
          </a:xfrm>
          <a:prstGeom prst="straightConnector1">
            <a:avLst/>
          </a:prstGeom>
          <a:ln w="5715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95" name="Freeform: Shape 94">
            <a:extLst>
              <a:ext uri="{FF2B5EF4-FFF2-40B4-BE49-F238E27FC236}">
                <a16:creationId xmlns:a16="http://schemas.microsoft.com/office/drawing/2014/main" id="{642B3857-F15C-A28C-E306-543DB8B3E2A1}"/>
              </a:ext>
            </a:extLst>
          </p:cNvPr>
          <p:cNvSpPr/>
          <p:nvPr/>
        </p:nvSpPr>
        <p:spPr>
          <a:xfrm>
            <a:off x="9062720" y="3318214"/>
            <a:ext cx="167777" cy="438912"/>
          </a:xfrm>
          <a:custGeom>
            <a:avLst/>
            <a:gdLst>
              <a:gd name="connsiteX0" fmla="*/ 176784 w 176784"/>
              <a:gd name="connsiteY0" fmla="*/ 438912 h 438912"/>
              <a:gd name="connsiteX1" fmla="*/ 176784 w 176784"/>
              <a:gd name="connsiteY1" fmla="*/ 182880 h 438912"/>
              <a:gd name="connsiteX2" fmla="*/ 0 w 176784"/>
              <a:gd name="connsiteY2" fmla="*/ 0 h 438912"/>
            </a:gdLst>
            <a:ahLst/>
            <a:cxnLst>
              <a:cxn ang="0">
                <a:pos x="connsiteX0" y="connsiteY0"/>
              </a:cxn>
              <a:cxn ang="0">
                <a:pos x="connsiteX1" y="connsiteY1"/>
              </a:cxn>
              <a:cxn ang="0">
                <a:pos x="connsiteX2" y="connsiteY2"/>
              </a:cxn>
            </a:cxnLst>
            <a:rect l="l" t="t" r="r" b="b"/>
            <a:pathLst>
              <a:path w="176784" h="438912">
                <a:moveTo>
                  <a:pt x="176784" y="438912"/>
                </a:moveTo>
                <a:lnTo>
                  <a:pt x="176784" y="182880"/>
                </a:lnTo>
                <a:lnTo>
                  <a:pt x="0" y="0"/>
                </a:lnTo>
              </a:path>
            </a:pathLst>
          </a:custGeom>
          <a:noFill/>
          <a:ln w="57150">
            <a:solidFill>
              <a:schemeClr val="bg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7" name="Freeform: Shape 96">
            <a:extLst>
              <a:ext uri="{FF2B5EF4-FFF2-40B4-BE49-F238E27FC236}">
                <a16:creationId xmlns:a16="http://schemas.microsoft.com/office/drawing/2014/main" id="{BE75F61C-EB03-AA56-BA00-549971665F10}"/>
              </a:ext>
            </a:extLst>
          </p:cNvPr>
          <p:cNvSpPr/>
          <p:nvPr/>
        </p:nvSpPr>
        <p:spPr>
          <a:xfrm>
            <a:off x="9471152" y="3330406"/>
            <a:ext cx="225631" cy="420624"/>
          </a:xfrm>
          <a:custGeom>
            <a:avLst/>
            <a:gdLst>
              <a:gd name="connsiteX0" fmla="*/ 0 w 237744"/>
              <a:gd name="connsiteY0" fmla="*/ 420624 h 420624"/>
              <a:gd name="connsiteX1" fmla="*/ 0 w 237744"/>
              <a:gd name="connsiteY1" fmla="*/ 73152 h 420624"/>
              <a:gd name="connsiteX2" fmla="*/ 237744 w 237744"/>
              <a:gd name="connsiteY2" fmla="*/ 0 h 420624"/>
            </a:gdLst>
            <a:ahLst/>
            <a:cxnLst>
              <a:cxn ang="0">
                <a:pos x="connsiteX0" y="connsiteY0"/>
              </a:cxn>
              <a:cxn ang="0">
                <a:pos x="connsiteX1" y="connsiteY1"/>
              </a:cxn>
              <a:cxn ang="0">
                <a:pos x="connsiteX2" y="connsiteY2"/>
              </a:cxn>
            </a:cxnLst>
            <a:rect l="l" t="t" r="r" b="b"/>
            <a:pathLst>
              <a:path w="237744" h="420624">
                <a:moveTo>
                  <a:pt x="0" y="420624"/>
                </a:moveTo>
                <a:lnTo>
                  <a:pt x="0" y="73152"/>
                </a:lnTo>
                <a:lnTo>
                  <a:pt x="237744" y="0"/>
                </a:lnTo>
              </a:path>
            </a:pathLst>
          </a:custGeom>
          <a:noFill/>
          <a:ln w="57150">
            <a:solidFill>
              <a:schemeClr val="bg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105" name="Graphic 104" descr="Lock with solid fill">
            <a:extLst>
              <a:ext uri="{FF2B5EF4-FFF2-40B4-BE49-F238E27FC236}">
                <a16:creationId xmlns:a16="http://schemas.microsoft.com/office/drawing/2014/main" id="{C4B0A642-D5A0-CEA4-C7EE-363D95A2956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015416" y="4794133"/>
            <a:ext cx="722688" cy="722688"/>
          </a:xfrm>
          <a:prstGeom prst="rect">
            <a:avLst/>
          </a:prstGeom>
        </p:spPr>
      </p:pic>
    </p:spTree>
    <p:extLst>
      <p:ext uri="{BB962C8B-B14F-4D97-AF65-F5344CB8AC3E}">
        <p14:creationId xmlns:p14="http://schemas.microsoft.com/office/powerpoint/2010/main" val="240731474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CFE998-F5FA-ECB5-414E-32985EC19981}"/>
              </a:ext>
            </a:extLst>
          </p:cNvPr>
          <p:cNvSpPr>
            <a:spLocks noGrp="1"/>
          </p:cNvSpPr>
          <p:nvPr>
            <p:ph type="title"/>
          </p:nvPr>
        </p:nvSpPr>
        <p:spPr/>
        <p:txBody>
          <a:bodyPr/>
          <a:lstStyle/>
          <a:p>
            <a:r>
              <a:rPr lang="en-GB" dirty="0"/>
              <a:t>Des capacités qui évoluent</a:t>
            </a:r>
            <a:endParaRPr lang="en-BE" dirty="0"/>
          </a:p>
        </p:txBody>
      </p:sp>
      <p:graphicFrame>
        <p:nvGraphicFramePr>
          <p:cNvPr id="3" name="Table 2">
            <a:extLst>
              <a:ext uri="{FF2B5EF4-FFF2-40B4-BE49-F238E27FC236}">
                <a16:creationId xmlns:a16="http://schemas.microsoft.com/office/drawing/2014/main" id="{1CECDB27-53FD-F3AE-2CE0-B5DAB64CC72C}"/>
              </a:ext>
            </a:extLst>
          </p:cNvPr>
          <p:cNvGraphicFramePr>
            <a:graphicFrameLocks noGrp="1"/>
          </p:cNvGraphicFramePr>
          <p:nvPr>
            <p:extLst>
              <p:ext uri="{D42A27DB-BD31-4B8C-83A1-F6EECF244321}">
                <p14:modId xmlns:p14="http://schemas.microsoft.com/office/powerpoint/2010/main" val="2866281381"/>
              </p:ext>
            </p:extLst>
          </p:nvPr>
        </p:nvGraphicFramePr>
        <p:xfrm>
          <a:off x="838202" y="1712049"/>
          <a:ext cx="10655297" cy="4168050"/>
        </p:xfrm>
        <a:graphic>
          <a:graphicData uri="http://schemas.openxmlformats.org/drawingml/2006/table">
            <a:tbl>
              <a:tblPr firstRow="1" bandRow="1">
                <a:tableStyleId>{21E4AEA4-8DFA-4A89-87EB-49C32662AFE0}</a:tableStyleId>
              </a:tblPr>
              <a:tblGrid>
                <a:gridCol w="2494837">
                  <a:extLst>
                    <a:ext uri="{9D8B030D-6E8A-4147-A177-3AD203B41FA5}">
                      <a16:colId xmlns:a16="http://schemas.microsoft.com/office/drawing/2014/main" val="2946347773"/>
                    </a:ext>
                  </a:extLst>
                </a:gridCol>
                <a:gridCol w="2040115">
                  <a:extLst>
                    <a:ext uri="{9D8B030D-6E8A-4147-A177-3AD203B41FA5}">
                      <a16:colId xmlns:a16="http://schemas.microsoft.com/office/drawing/2014/main" val="1750146980"/>
                    </a:ext>
                  </a:extLst>
                </a:gridCol>
                <a:gridCol w="2040115">
                  <a:extLst>
                    <a:ext uri="{9D8B030D-6E8A-4147-A177-3AD203B41FA5}">
                      <a16:colId xmlns:a16="http://schemas.microsoft.com/office/drawing/2014/main" val="1595467467"/>
                    </a:ext>
                  </a:extLst>
                </a:gridCol>
                <a:gridCol w="2040115">
                  <a:extLst>
                    <a:ext uri="{9D8B030D-6E8A-4147-A177-3AD203B41FA5}">
                      <a16:colId xmlns:a16="http://schemas.microsoft.com/office/drawing/2014/main" val="563833430"/>
                    </a:ext>
                  </a:extLst>
                </a:gridCol>
                <a:gridCol w="2040115">
                  <a:extLst>
                    <a:ext uri="{9D8B030D-6E8A-4147-A177-3AD203B41FA5}">
                      <a16:colId xmlns:a16="http://schemas.microsoft.com/office/drawing/2014/main" val="2626892464"/>
                    </a:ext>
                  </a:extLst>
                </a:gridCol>
              </a:tblGrid>
              <a:tr h="1004103">
                <a:tc>
                  <a:txBody>
                    <a:bodyPr/>
                    <a:lstStyle/>
                    <a:p>
                      <a:endParaRPr lang="en-BE" sz="1800" dirty="0">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GB" sz="1800" dirty="0">
                          <a:solidFill>
                            <a:schemeClr val="accent2">
                              <a:lumMod val="75000"/>
                            </a:schemeClr>
                          </a:solidFill>
                          <a:latin typeface="Arial" panose="020B0604020202020204" pitchFamily="34" charset="0"/>
                          <a:cs typeface="Arial" panose="020B0604020202020204" pitchFamily="34" charset="0"/>
                        </a:rPr>
                        <a:t>Développement physique</a:t>
                      </a:r>
                      <a:endParaRPr lang="en-BE" sz="1800" dirty="0">
                        <a:solidFill>
                          <a:schemeClr val="accent2">
                            <a:lumMod val="75000"/>
                          </a:schemeClr>
                        </a:solidFill>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2">
                        <a:lumMod val="20000"/>
                        <a:lumOff val="80000"/>
                      </a:schemeClr>
                    </a:solidFill>
                  </a:tcPr>
                </a:tc>
                <a:tc>
                  <a:txBody>
                    <a:bodyPr/>
                    <a:lstStyle/>
                    <a:p>
                      <a:r>
                        <a:rPr lang="en-GB" sz="1800" dirty="0">
                          <a:solidFill>
                            <a:schemeClr val="accent2">
                              <a:lumMod val="75000"/>
                            </a:schemeClr>
                          </a:solidFill>
                          <a:latin typeface="Arial" panose="020B0604020202020204" pitchFamily="34" charset="0"/>
                          <a:cs typeface="Arial" panose="020B0604020202020204" pitchFamily="34" charset="0"/>
                        </a:rPr>
                        <a:t>Développement cognitif</a:t>
                      </a:r>
                      <a:endParaRPr lang="en-BE" sz="1800" dirty="0">
                        <a:solidFill>
                          <a:schemeClr val="accent2">
                            <a:lumMod val="75000"/>
                          </a:schemeClr>
                        </a:solidFill>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2">
                        <a:lumMod val="20000"/>
                        <a:lumOff val="80000"/>
                      </a:schemeClr>
                    </a:solidFill>
                  </a:tcPr>
                </a:tc>
                <a:tc>
                  <a:txBody>
                    <a:bodyPr/>
                    <a:lstStyle/>
                    <a:p>
                      <a:r>
                        <a:rPr lang="en-GB" sz="1800" dirty="0">
                          <a:solidFill>
                            <a:schemeClr val="accent2">
                              <a:lumMod val="75000"/>
                            </a:schemeClr>
                          </a:solidFill>
                          <a:latin typeface="Arial" panose="020B0604020202020204" pitchFamily="34" charset="0"/>
                          <a:cs typeface="Arial" panose="020B0604020202020204" pitchFamily="34" charset="0"/>
                        </a:rPr>
                        <a:t>Développement émotionnel</a:t>
                      </a:r>
                      <a:endParaRPr lang="en-BE" sz="1800" dirty="0">
                        <a:solidFill>
                          <a:schemeClr val="accent2">
                            <a:lumMod val="75000"/>
                          </a:schemeClr>
                        </a:solidFill>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2">
                        <a:lumMod val="20000"/>
                        <a:lumOff val="80000"/>
                      </a:schemeClr>
                    </a:solidFill>
                  </a:tcPr>
                </a:tc>
                <a:tc>
                  <a:txBody>
                    <a:bodyPr/>
                    <a:lstStyle/>
                    <a:p>
                      <a:r>
                        <a:rPr lang="en-GB" sz="1800" dirty="0">
                          <a:solidFill>
                            <a:schemeClr val="accent2">
                              <a:lumMod val="75000"/>
                            </a:schemeClr>
                          </a:solidFill>
                          <a:latin typeface="Arial" panose="020B0604020202020204" pitchFamily="34" charset="0"/>
                          <a:cs typeface="Arial" panose="020B0604020202020204" pitchFamily="34" charset="0"/>
                        </a:rPr>
                        <a:t>Développement social et linguistique</a:t>
                      </a:r>
                      <a:endParaRPr lang="en-BE" sz="1800" dirty="0">
                        <a:solidFill>
                          <a:schemeClr val="accent2">
                            <a:lumMod val="75000"/>
                          </a:schemeClr>
                        </a:solidFill>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477345704"/>
                  </a:ext>
                </a:extLst>
              </a:tr>
              <a:tr h="495073">
                <a:tc>
                  <a:txBody>
                    <a:bodyPr/>
                    <a:lstStyle/>
                    <a:p>
                      <a:r>
                        <a:rPr lang="en-GB" sz="1800" dirty="0">
                          <a:latin typeface="Arial" panose="020B0604020202020204" pitchFamily="34" charset="0"/>
                          <a:cs typeface="Arial" panose="020B0604020202020204" pitchFamily="34" charset="0"/>
                        </a:rPr>
                        <a:t>Enfance </a:t>
                      </a:r>
                      <a:endParaRPr lang="en-BE" sz="1800" dirty="0">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2">
                        <a:lumMod val="20000"/>
                        <a:lumOff val="80000"/>
                      </a:schemeClr>
                    </a:solidFill>
                  </a:tcPr>
                </a:tc>
                <a:tc>
                  <a:txBody>
                    <a:bodyPr/>
                    <a:lstStyle/>
                    <a:p>
                      <a:endParaRPr lang="en-BE" sz="1800" dirty="0">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1"/>
                    </a:solidFill>
                  </a:tcPr>
                </a:tc>
                <a:tc>
                  <a:txBody>
                    <a:bodyPr/>
                    <a:lstStyle/>
                    <a:p>
                      <a:endParaRPr lang="en-BE" sz="1800" dirty="0">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1"/>
                    </a:solidFill>
                  </a:tcPr>
                </a:tc>
                <a:tc>
                  <a:txBody>
                    <a:bodyPr/>
                    <a:lstStyle/>
                    <a:p>
                      <a:endParaRPr lang="en-BE" sz="1800" dirty="0">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1"/>
                    </a:solidFill>
                  </a:tcPr>
                </a:tc>
                <a:tc>
                  <a:txBody>
                    <a:bodyPr/>
                    <a:lstStyle/>
                    <a:p>
                      <a:endParaRPr lang="en-BE" sz="1800" dirty="0">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664477775"/>
                  </a:ext>
                </a:extLst>
              </a:tr>
              <a:tr h="495073">
                <a:tc>
                  <a:txBody>
                    <a:bodyPr/>
                    <a:lstStyle/>
                    <a:p>
                      <a:r>
                        <a:rPr lang="en-GB" sz="1800" dirty="0">
                          <a:latin typeface="Arial" panose="020B0604020202020204" pitchFamily="34" charset="0"/>
                          <a:cs typeface="Arial" panose="020B0604020202020204" pitchFamily="34" charset="0"/>
                        </a:rPr>
                        <a:t>Tout-petit</a:t>
                      </a:r>
                      <a:endParaRPr lang="en-BE" sz="1800" dirty="0">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2">
                        <a:lumMod val="20000"/>
                        <a:lumOff val="80000"/>
                      </a:schemeClr>
                    </a:solidFill>
                  </a:tcPr>
                </a:tc>
                <a:tc>
                  <a:txBody>
                    <a:bodyPr/>
                    <a:lstStyle/>
                    <a:p>
                      <a:endParaRPr lang="en-BE" sz="1800" dirty="0">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1"/>
                    </a:solidFill>
                  </a:tcPr>
                </a:tc>
                <a:tc>
                  <a:txBody>
                    <a:bodyPr/>
                    <a:lstStyle/>
                    <a:p>
                      <a:endParaRPr lang="en-BE" sz="1800" dirty="0">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1"/>
                    </a:solidFill>
                  </a:tcPr>
                </a:tc>
                <a:tc>
                  <a:txBody>
                    <a:bodyPr/>
                    <a:lstStyle/>
                    <a:p>
                      <a:endParaRPr lang="en-BE" sz="1800" dirty="0">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1"/>
                    </a:solidFill>
                  </a:tcPr>
                </a:tc>
                <a:tc>
                  <a:txBody>
                    <a:bodyPr/>
                    <a:lstStyle/>
                    <a:p>
                      <a:endParaRPr lang="en-BE" sz="1800" dirty="0">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221291140"/>
                  </a:ext>
                </a:extLst>
              </a:tr>
              <a:tr h="495073">
                <a:tc>
                  <a:txBody>
                    <a:bodyPr/>
                    <a:lstStyle/>
                    <a:p>
                      <a:r>
                        <a:rPr lang="en-GB" sz="1800" dirty="0">
                          <a:latin typeface="Arial" panose="020B0604020202020204" pitchFamily="34" charset="0"/>
                          <a:cs typeface="Arial" panose="020B0604020202020204" pitchFamily="34" charset="0"/>
                        </a:rPr>
                        <a:t>La petite enfance</a:t>
                      </a:r>
                      <a:endParaRPr lang="en-BE" sz="1800" dirty="0">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2">
                        <a:lumMod val="20000"/>
                        <a:lumOff val="80000"/>
                      </a:schemeClr>
                    </a:solidFill>
                  </a:tcPr>
                </a:tc>
                <a:tc>
                  <a:txBody>
                    <a:bodyPr/>
                    <a:lstStyle/>
                    <a:p>
                      <a:endParaRPr lang="en-BE" sz="1800" dirty="0">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1"/>
                    </a:solidFill>
                  </a:tcPr>
                </a:tc>
                <a:tc>
                  <a:txBody>
                    <a:bodyPr/>
                    <a:lstStyle/>
                    <a:p>
                      <a:endParaRPr lang="en-BE" sz="1800" dirty="0">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1"/>
                    </a:solidFill>
                  </a:tcPr>
                </a:tc>
                <a:tc>
                  <a:txBody>
                    <a:bodyPr/>
                    <a:lstStyle/>
                    <a:p>
                      <a:endParaRPr lang="en-BE" sz="1800" dirty="0">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1"/>
                    </a:solidFill>
                  </a:tcPr>
                </a:tc>
                <a:tc>
                  <a:txBody>
                    <a:bodyPr/>
                    <a:lstStyle/>
                    <a:p>
                      <a:endParaRPr lang="en-BE" sz="1800" dirty="0">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572972991"/>
                  </a:ext>
                </a:extLst>
              </a:tr>
              <a:tr h="495073">
                <a:tc>
                  <a:txBody>
                    <a:bodyPr/>
                    <a:lstStyle/>
                    <a:p>
                      <a:r>
                        <a:rPr lang="en-GB" sz="1800" dirty="0">
                          <a:latin typeface="Arial" panose="020B0604020202020204" pitchFamily="34" charset="0"/>
                          <a:cs typeface="Arial" panose="020B0604020202020204" pitchFamily="34" charset="0"/>
                        </a:rPr>
                        <a:t>L'enfance moyenne</a:t>
                      </a:r>
                      <a:endParaRPr lang="en-BE" sz="1800" dirty="0">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2">
                        <a:lumMod val="20000"/>
                        <a:lumOff val="80000"/>
                      </a:schemeClr>
                    </a:solidFill>
                  </a:tcPr>
                </a:tc>
                <a:tc>
                  <a:txBody>
                    <a:bodyPr/>
                    <a:lstStyle/>
                    <a:p>
                      <a:endParaRPr lang="en-BE" sz="1800" dirty="0">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1"/>
                    </a:solidFill>
                  </a:tcPr>
                </a:tc>
                <a:tc>
                  <a:txBody>
                    <a:bodyPr/>
                    <a:lstStyle/>
                    <a:p>
                      <a:endParaRPr lang="en-BE" sz="1800" dirty="0">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1"/>
                    </a:solidFill>
                  </a:tcPr>
                </a:tc>
                <a:tc>
                  <a:txBody>
                    <a:bodyPr/>
                    <a:lstStyle/>
                    <a:p>
                      <a:endParaRPr lang="en-BE" sz="1800" dirty="0">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1"/>
                    </a:solidFill>
                  </a:tcPr>
                </a:tc>
                <a:tc>
                  <a:txBody>
                    <a:bodyPr/>
                    <a:lstStyle/>
                    <a:p>
                      <a:endParaRPr lang="en-BE" sz="1800" dirty="0">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981742059"/>
                  </a:ext>
                </a:extLst>
              </a:tr>
              <a:tr h="495073">
                <a:tc>
                  <a:txBody>
                    <a:bodyPr/>
                    <a:lstStyle/>
                    <a:p>
                      <a:r>
                        <a:rPr lang="en-GB" sz="1800" dirty="0">
                          <a:latin typeface="Arial" panose="020B0604020202020204" pitchFamily="34" charset="0"/>
                          <a:cs typeface="Arial" panose="020B0604020202020204" pitchFamily="34" charset="0"/>
                        </a:rPr>
                        <a:t>Première adolescence</a:t>
                      </a:r>
                      <a:endParaRPr lang="en-BE" sz="1800" dirty="0">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2">
                        <a:lumMod val="20000"/>
                        <a:lumOff val="80000"/>
                      </a:schemeClr>
                    </a:solidFill>
                  </a:tcPr>
                </a:tc>
                <a:tc>
                  <a:txBody>
                    <a:bodyPr/>
                    <a:lstStyle/>
                    <a:p>
                      <a:endParaRPr lang="en-BE" sz="1800" dirty="0">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1"/>
                    </a:solidFill>
                  </a:tcPr>
                </a:tc>
                <a:tc>
                  <a:txBody>
                    <a:bodyPr/>
                    <a:lstStyle/>
                    <a:p>
                      <a:endParaRPr lang="en-BE" sz="1800" dirty="0">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1"/>
                    </a:solidFill>
                  </a:tcPr>
                </a:tc>
                <a:tc>
                  <a:txBody>
                    <a:bodyPr/>
                    <a:lstStyle/>
                    <a:p>
                      <a:endParaRPr lang="en-BE" sz="1800" dirty="0">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1"/>
                    </a:solidFill>
                  </a:tcPr>
                </a:tc>
                <a:tc>
                  <a:txBody>
                    <a:bodyPr/>
                    <a:lstStyle/>
                    <a:p>
                      <a:endParaRPr lang="en-BE" sz="1800" dirty="0">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158825077"/>
                  </a:ext>
                </a:extLst>
              </a:tr>
              <a:tr h="688582">
                <a:tc>
                  <a:txBody>
                    <a:bodyPr/>
                    <a:lstStyle/>
                    <a:p>
                      <a:r>
                        <a:rPr lang="en-GB" sz="1800" dirty="0">
                          <a:latin typeface="Arial" panose="020B0604020202020204" pitchFamily="34" charset="0"/>
                          <a:cs typeface="Arial" panose="020B0604020202020204" pitchFamily="34" charset="0"/>
                        </a:rPr>
                        <a:t>Moyenne adolescence</a:t>
                      </a:r>
                      <a:endParaRPr lang="en-BE" sz="1800" dirty="0">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accent2">
                        <a:lumMod val="20000"/>
                        <a:lumOff val="80000"/>
                      </a:schemeClr>
                    </a:solidFill>
                  </a:tcPr>
                </a:tc>
                <a:tc>
                  <a:txBody>
                    <a:bodyPr/>
                    <a:lstStyle/>
                    <a:p>
                      <a:endParaRPr lang="en-BE" sz="1800" dirty="0">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1"/>
                    </a:solidFill>
                  </a:tcPr>
                </a:tc>
                <a:tc>
                  <a:txBody>
                    <a:bodyPr/>
                    <a:lstStyle/>
                    <a:p>
                      <a:endParaRPr lang="en-BE" sz="1800" dirty="0">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1"/>
                    </a:solidFill>
                  </a:tcPr>
                </a:tc>
                <a:tc>
                  <a:txBody>
                    <a:bodyPr/>
                    <a:lstStyle/>
                    <a:p>
                      <a:endParaRPr lang="en-BE" sz="1800" dirty="0">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1"/>
                    </a:solidFill>
                  </a:tcPr>
                </a:tc>
                <a:tc>
                  <a:txBody>
                    <a:bodyPr/>
                    <a:lstStyle/>
                    <a:p>
                      <a:endParaRPr lang="en-BE" sz="1800" dirty="0">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874924856"/>
                  </a:ext>
                </a:extLst>
              </a:tr>
            </a:tbl>
          </a:graphicData>
        </a:graphic>
      </p:graphicFrame>
      <p:grpSp>
        <p:nvGrpSpPr>
          <p:cNvPr id="13" name="Group 12">
            <a:extLst>
              <a:ext uri="{FF2B5EF4-FFF2-40B4-BE49-F238E27FC236}">
                <a16:creationId xmlns:a16="http://schemas.microsoft.com/office/drawing/2014/main" id="{8917CD04-A492-ABC5-C0B7-3C8026898EBB}"/>
              </a:ext>
            </a:extLst>
          </p:cNvPr>
          <p:cNvGrpSpPr/>
          <p:nvPr/>
        </p:nvGrpSpPr>
        <p:grpSpPr>
          <a:xfrm>
            <a:off x="10228983" y="337468"/>
            <a:ext cx="1587872" cy="1368854"/>
            <a:chOff x="10228983" y="337468"/>
            <a:chExt cx="1587872" cy="1368854"/>
          </a:xfrm>
        </p:grpSpPr>
        <p:sp>
          <p:nvSpPr>
            <p:cNvPr id="14" name="Hexagon 13">
              <a:extLst>
                <a:ext uri="{FF2B5EF4-FFF2-40B4-BE49-F238E27FC236}">
                  <a16:creationId xmlns:a16="http://schemas.microsoft.com/office/drawing/2014/main" id="{24B1B844-3F38-4848-611A-5720478F8093}"/>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15" name="Group 14">
              <a:extLst>
                <a:ext uri="{FF2B5EF4-FFF2-40B4-BE49-F238E27FC236}">
                  <a16:creationId xmlns:a16="http://schemas.microsoft.com/office/drawing/2014/main" id="{8AAD1E35-9713-EB6C-F643-CA77E6F7F5B7}"/>
                </a:ext>
              </a:extLst>
            </p:cNvPr>
            <p:cNvGrpSpPr/>
            <p:nvPr/>
          </p:nvGrpSpPr>
          <p:grpSpPr>
            <a:xfrm>
              <a:off x="10741851" y="707024"/>
              <a:ext cx="562136" cy="634675"/>
              <a:chOff x="760175" y="830141"/>
              <a:chExt cx="867619" cy="979580"/>
            </a:xfrm>
          </p:grpSpPr>
          <p:sp>
            <p:nvSpPr>
              <p:cNvPr id="16" name="Rectangle 15">
                <a:extLst>
                  <a:ext uri="{FF2B5EF4-FFF2-40B4-BE49-F238E27FC236}">
                    <a16:creationId xmlns:a16="http://schemas.microsoft.com/office/drawing/2014/main" id="{089253F7-276A-AEB7-F534-23AECF9576E4}"/>
                  </a:ext>
                </a:extLst>
              </p:cNvPr>
              <p:cNvSpPr/>
              <p:nvPr/>
            </p:nvSpPr>
            <p:spPr>
              <a:xfrm>
                <a:off x="864636" y="830141"/>
                <a:ext cx="763158" cy="9795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600" b="1" dirty="0">
                    <a:latin typeface="Arial" panose="020B0604020202020204" pitchFamily="34" charset="0"/>
                    <a:cs typeface="Arial" panose="020B0604020202020204" pitchFamily="34" charset="0"/>
                  </a:rPr>
                  <a:t>15-17</a:t>
                </a:r>
              </a:p>
            </p:txBody>
          </p:sp>
          <p:sp>
            <p:nvSpPr>
              <p:cNvPr id="17" name="Rectangle 16">
                <a:extLst>
                  <a:ext uri="{FF2B5EF4-FFF2-40B4-BE49-F238E27FC236}">
                    <a16:creationId xmlns:a16="http://schemas.microsoft.com/office/drawing/2014/main" id="{BD11FAA6-FB56-2D90-93B3-357D92E69469}"/>
                  </a:ext>
                </a:extLst>
              </p:cNvPr>
              <p:cNvSpPr/>
              <p:nvPr/>
            </p:nvSpPr>
            <p:spPr>
              <a:xfrm>
                <a:off x="760175" y="830143"/>
                <a:ext cx="149292" cy="979578"/>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Tree>
    <p:extLst>
      <p:ext uri="{BB962C8B-B14F-4D97-AF65-F5344CB8AC3E}">
        <p14:creationId xmlns:p14="http://schemas.microsoft.com/office/powerpoint/2010/main" val="62927354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8E617B-6C73-825D-3C3D-EFB817CCD38E}"/>
              </a:ext>
            </a:extLst>
          </p:cNvPr>
          <p:cNvSpPr>
            <a:spLocks noGrp="1"/>
          </p:cNvSpPr>
          <p:nvPr>
            <p:ph type="title"/>
          </p:nvPr>
        </p:nvSpPr>
        <p:spPr/>
        <p:txBody>
          <a:bodyPr/>
          <a:lstStyle/>
          <a:p>
            <a:r>
              <a:rPr lang="en-GB" dirty="0"/>
              <a:t>Les différences individuelles dans le développement</a:t>
            </a:r>
            <a:endParaRPr lang="en-BE" dirty="0"/>
          </a:p>
        </p:txBody>
      </p:sp>
      <p:sp>
        <p:nvSpPr>
          <p:cNvPr id="3" name="Hexagon 2">
            <a:extLst>
              <a:ext uri="{FF2B5EF4-FFF2-40B4-BE49-F238E27FC236}">
                <a16:creationId xmlns:a16="http://schemas.microsoft.com/office/drawing/2014/main" id="{CBB10A75-868A-3FBA-33BF-D906DEC3FF0A}"/>
              </a:ext>
            </a:extLst>
          </p:cNvPr>
          <p:cNvSpPr/>
          <p:nvPr/>
        </p:nvSpPr>
        <p:spPr>
          <a:xfrm rot="1782986">
            <a:off x="3919703" y="2024820"/>
            <a:ext cx="4269153" cy="3680301"/>
          </a:xfrm>
          <a:prstGeom prst="hexagon">
            <a:avLst>
              <a:gd name="adj" fmla="val 28965"/>
              <a:gd name="vf" fmla="val 11547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TextBox 7">
            <a:extLst>
              <a:ext uri="{FF2B5EF4-FFF2-40B4-BE49-F238E27FC236}">
                <a16:creationId xmlns:a16="http://schemas.microsoft.com/office/drawing/2014/main" id="{E3C32203-7121-2C25-900F-4F5D85E2AC2B}"/>
              </a:ext>
            </a:extLst>
          </p:cNvPr>
          <p:cNvSpPr txBox="1"/>
          <p:nvPr/>
        </p:nvSpPr>
        <p:spPr>
          <a:xfrm>
            <a:off x="4532055" y="3317580"/>
            <a:ext cx="3017692" cy="954107"/>
          </a:xfrm>
          <a:prstGeom prst="rect">
            <a:avLst/>
          </a:prstGeom>
          <a:noFill/>
        </p:spPr>
        <p:txBody>
          <a:bodyPr wrap="square">
            <a:spAutoFit/>
          </a:bodyPr>
          <a:lstStyle/>
          <a:p>
            <a:pPr algn="ctr"/>
            <a:r>
              <a:rPr lang="en-GB" sz="2800" b="1" dirty="0">
                <a:latin typeface="Arial" panose="020B0604020202020204" pitchFamily="34" charset="0"/>
                <a:cs typeface="Arial" panose="020B0604020202020204" pitchFamily="34" charset="0"/>
              </a:rPr>
              <a:t>Chaque enfant est différent !</a:t>
            </a:r>
            <a:endParaRPr lang="en-BE" sz="2800" b="1" dirty="0">
              <a:latin typeface="Arial" panose="020B0604020202020204" pitchFamily="34" charset="0"/>
              <a:cs typeface="Arial" panose="020B0604020202020204" pitchFamily="34" charset="0"/>
            </a:endParaRPr>
          </a:p>
        </p:txBody>
      </p:sp>
      <p:grpSp>
        <p:nvGrpSpPr>
          <p:cNvPr id="19" name="Group 18">
            <a:extLst>
              <a:ext uri="{FF2B5EF4-FFF2-40B4-BE49-F238E27FC236}">
                <a16:creationId xmlns:a16="http://schemas.microsoft.com/office/drawing/2014/main" id="{C6672948-FEA6-EA08-1D16-143FBEC57B8F}"/>
              </a:ext>
            </a:extLst>
          </p:cNvPr>
          <p:cNvGrpSpPr/>
          <p:nvPr/>
        </p:nvGrpSpPr>
        <p:grpSpPr>
          <a:xfrm>
            <a:off x="9589471" y="2362231"/>
            <a:ext cx="1273215" cy="1996544"/>
            <a:chOff x="2486024" y="3959213"/>
            <a:chExt cx="932786" cy="1462713"/>
          </a:xfrm>
          <a:solidFill>
            <a:schemeClr val="accent3"/>
          </a:solidFill>
        </p:grpSpPr>
        <p:sp>
          <p:nvSpPr>
            <p:cNvPr id="10" name="Oval 9">
              <a:extLst>
                <a:ext uri="{FF2B5EF4-FFF2-40B4-BE49-F238E27FC236}">
                  <a16:creationId xmlns:a16="http://schemas.microsoft.com/office/drawing/2014/main" id="{68D8DDF0-FE79-51B9-0355-DEA6B3CCB0E4}"/>
                </a:ext>
              </a:extLst>
            </p:cNvPr>
            <p:cNvSpPr/>
            <p:nvPr/>
          </p:nvSpPr>
          <p:spPr>
            <a:xfrm>
              <a:off x="2670921" y="3959213"/>
              <a:ext cx="457269" cy="4572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Rectangle: Top Corners Rounded 11">
              <a:extLst>
                <a:ext uri="{FF2B5EF4-FFF2-40B4-BE49-F238E27FC236}">
                  <a16:creationId xmlns:a16="http://schemas.microsoft.com/office/drawing/2014/main" id="{12B83152-741C-D8B6-C81B-5D9AA9C9A63F}"/>
                </a:ext>
              </a:extLst>
            </p:cNvPr>
            <p:cNvSpPr/>
            <p:nvPr/>
          </p:nvSpPr>
          <p:spPr>
            <a:xfrm rot="20986498">
              <a:off x="2807357" y="4472729"/>
              <a:ext cx="335259" cy="593586"/>
            </a:xfrm>
            <a:prstGeom prst="round2SameRect">
              <a:avLst>
                <a:gd name="adj1" fmla="val 50000"/>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3" name="Rectangle: Top Corners Rounded 12">
              <a:extLst>
                <a:ext uri="{FF2B5EF4-FFF2-40B4-BE49-F238E27FC236}">
                  <a16:creationId xmlns:a16="http://schemas.microsoft.com/office/drawing/2014/main" id="{383E5394-402E-E43D-1854-1BBA3B634EF6}"/>
                </a:ext>
              </a:extLst>
            </p:cNvPr>
            <p:cNvSpPr/>
            <p:nvPr/>
          </p:nvSpPr>
          <p:spPr>
            <a:xfrm rot="16200000">
              <a:off x="3026048" y="4728249"/>
              <a:ext cx="184528" cy="479285"/>
            </a:xfrm>
            <a:prstGeom prst="round2SameRect">
              <a:avLst>
                <a:gd name="adj1" fmla="val 50000"/>
                <a:gd name="adj2" fmla="val 4871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4" name="Rectangle: Top Corners Rounded 13">
              <a:extLst>
                <a:ext uri="{FF2B5EF4-FFF2-40B4-BE49-F238E27FC236}">
                  <a16:creationId xmlns:a16="http://schemas.microsoft.com/office/drawing/2014/main" id="{2DDC455D-F61A-8690-77D8-81020295FC56}"/>
                </a:ext>
              </a:extLst>
            </p:cNvPr>
            <p:cNvSpPr/>
            <p:nvPr/>
          </p:nvSpPr>
          <p:spPr>
            <a:xfrm rot="20281485">
              <a:off x="3254845" y="4891241"/>
              <a:ext cx="163965" cy="414714"/>
            </a:xfrm>
            <a:prstGeom prst="round2SameRect">
              <a:avLst>
                <a:gd name="adj1" fmla="val 50000"/>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5" name="Rectangle: Top Corners Rounded 14">
              <a:extLst>
                <a:ext uri="{FF2B5EF4-FFF2-40B4-BE49-F238E27FC236}">
                  <a16:creationId xmlns:a16="http://schemas.microsoft.com/office/drawing/2014/main" id="{66324277-9CC4-EDFD-1E6D-46131FCCC285}"/>
                </a:ext>
              </a:extLst>
            </p:cNvPr>
            <p:cNvSpPr/>
            <p:nvPr/>
          </p:nvSpPr>
          <p:spPr>
            <a:xfrm rot="13596620">
              <a:off x="2711019" y="4441273"/>
              <a:ext cx="134495" cy="458897"/>
            </a:xfrm>
            <a:prstGeom prst="round2SameRect">
              <a:avLst>
                <a:gd name="adj1" fmla="val 50000"/>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6" name="Rectangle: Top Corners Rounded 15">
              <a:extLst>
                <a:ext uri="{FF2B5EF4-FFF2-40B4-BE49-F238E27FC236}">
                  <a16:creationId xmlns:a16="http://schemas.microsoft.com/office/drawing/2014/main" id="{22B37297-5C56-8BA1-D47C-8BD33D9531A1}"/>
                </a:ext>
              </a:extLst>
            </p:cNvPr>
            <p:cNvSpPr/>
            <p:nvPr/>
          </p:nvSpPr>
          <p:spPr>
            <a:xfrm rot="152323">
              <a:off x="2595518" y="4703728"/>
              <a:ext cx="120626" cy="295955"/>
            </a:xfrm>
            <a:prstGeom prst="round2SameRect">
              <a:avLst>
                <a:gd name="adj1" fmla="val 50000"/>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8" name="Arc 17">
              <a:extLst>
                <a:ext uri="{FF2B5EF4-FFF2-40B4-BE49-F238E27FC236}">
                  <a16:creationId xmlns:a16="http://schemas.microsoft.com/office/drawing/2014/main" id="{B5F2FE01-B754-D4E9-5ADE-A9DB90EF583C}"/>
                </a:ext>
              </a:extLst>
            </p:cNvPr>
            <p:cNvSpPr/>
            <p:nvPr/>
          </p:nvSpPr>
          <p:spPr>
            <a:xfrm flipH="1" flipV="1">
              <a:off x="2486024" y="4597009"/>
              <a:ext cx="824917" cy="824917"/>
            </a:xfrm>
            <a:prstGeom prst="arc">
              <a:avLst>
                <a:gd name="adj1" fmla="val 12696409"/>
                <a:gd name="adj2" fmla="val 1294114"/>
              </a:avLst>
            </a:prstGeom>
            <a:noFill/>
            <a:ln w="7620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a:p>
          </p:txBody>
        </p:sp>
      </p:grpSp>
      <p:grpSp>
        <p:nvGrpSpPr>
          <p:cNvPr id="30" name="Group 29">
            <a:extLst>
              <a:ext uri="{FF2B5EF4-FFF2-40B4-BE49-F238E27FC236}">
                <a16:creationId xmlns:a16="http://schemas.microsoft.com/office/drawing/2014/main" id="{DDB47C3B-ACA0-F641-6484-7FA6F814F190}"/>
              </a:ext>
            </a:extLst>
          </p:cNvPr>
          <p:cNvGrpSpPr/>
          <p:nvPr/>
        </p:nvGrpSpPr>
        <p:grpSpPr>
          <a:xfrm>
            <a:off x="1102014" y="3972501"/>
            <a:ext cx="1564327" cy="1396780"/>
            <a:chOff x="1610290" y="4027325"/>
            <a:chExt cx="1024044" cy="914364"/>
          </a:xfrm>
          <a:solidFill>
            <a:schemeClr val="accent5"/>
          </a:solidFill>
        </p:grpSpPr>
        <p:sp>
          <p:nvSpPr>
            <p:cNvPr id="21" name="Oval 20">
              <a:extLst>
                <a:ext uri="{FF2B5EF4-FFF2-40B4-BE49-F238E27FC236}">
                  <a16:creationId xmlns:a16="http://schemas.microsoft.com/office/drawing/2014/main" id="{CB9477E0-1449-8936-C989-33BC0A191B17}"/>
                </a:ext>
              </a:extLst>
            </p:cNvPr>
            <p:cNvSpPr/>
            <p:nvPr/>
          </p:nvSpPr>
          <p:spPr>
            <a:xfrm rot="5333190">
              <a:off x="2225998" y="4027325"/>
              <a:ext cx="408336" cy="4083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Rectangle: Top Corners Rounded 21">
              <a:extLst>
                <a:ext uri="{FF2B5EF4-FFF2-40B4-BE49-F238E27FC236}">
                  <a16:creationId xmlns:a16="http://schemas.microsoft.com/office/drawing/2014/main" id="{1BF69700-BA47-0261-578A-DC36C781FB1D}"/>
                </a:ext>
              </a:extLst>
            </p:cNvPr>
            <p:cNvSpPr/>
            <p:nvPr/>
          </p:nvSpPr>
          <p:spPr>
            <a:xfrm rot="4719688">
              <a:off x="1871443" y="4295807"/>
              <a:ext cx="335259" cy="593586"/>
            </a:xfrm>
            <a:prstGeom prst="round2SameRect">
              <a:avLst>
                <a:gd name="adj1" fmla="val 50000"/>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3" name="Rectangle: Top Corners Rounded 22">
              <a:extLst>
                <a:ext uri="{FF2B5EF4-FFF2-40B4-BE49-F238E27FC236}">
                  <a16:creationId xmlns:a16="http://schemas.microsoft.com/office/drawing/2014/main" id="{43018B01-57C2-1F4F-163A-2AF1605D3831}"/>
                </a:ext>
              </a:extLst>
            </p:cNvPr>
            <p:cNvSpPr/>
            <p:nvPr/>
          </p:nvSpPr>
          <p:spPr>
            <a:xfrm rot="19776287">
              <a:off x="1820711" y="4562910"/>
              <a:ext cx="116473" cy="378779"/>
            </a:xfrm>
            <a:prstGeom prst="round2SameRect">
              <a:avLst>
                <a:gd name="adj1" fmla="val 50000"/>
                <a:gd name="adj2" fmla="val 4871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4" name="Rectangle: Top Corners Rounded 23">
              <a:extLst>
                <a:ext uri="{FF2B5EF4-FFF2-40B4-BE49-F238E27FC236}">
                  <a16:creationId xmlns:a16="http://schemas.microsoft.com/office/drawing/2014/main" id="{B0094F8D-2765-AD1C-A83C-4BE6C8361D81}"/>
                </a:ext>
              </a:extLst>
            </p:cNvPr>
            <p:cNvSpPr/>
            <p:nvPr/>
          </p:nvSpPr>
          <p:spPr>
            <a:xfrm rot="5400000">
              <a:off x="1735664" y="4634223"/>
              <a:ext cx="163965" cy="414714"/>
            </a:xfrm>
            <a:prstGeom prst="round2SameRect">
              <a:avLst>
                <a:gd name="adj1" fmla="val 50000"/>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9" name="Rectangle: Top Corners Rounded 28">
              <a:extLst>
                <a:ext uri="{FF2B5EF4-FFF2-40B4-BE49-F238E27FC236}">
                  <a16:creationId xmlns:a16="http://schemas.microsoft.com/office/drawing/2014/main" id="{D3E7A7C4-CD38-66A3-AD4A-BA96CE61F9DA}"/>
                </a:ext>
              </a:extLst>
            </p:cNvPr>
            <p:cNvSpPr/>
            <p:nvPr/>
          </p:nvSpPr>
          <p:spPr>
            <a:xfrm rot="8202139">
              <a:off x="2267493" y="4509069"/>
              <a:ext cx="163965" cy="414714"/>
            </a:xfrm>
            <a:prstGeom prst="round2SameRect">
              <a:avLst>
                <a:gd name="adj1" fmla="val 50000"/>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51" name="Group 50">
            <a:extLst>
              <a:ext uri="{FF2B5EF4-FFF2-40B4-BE49-F238E27FC236}">
                <a16:creationId xmlns:a16="http://schemas.microsoft.com/office/drawing/2014/main" id="{B18064FA-11D1-BCC6-CE46-5CE6BC79F279}"/>
              </a:ext>
            </a:extLst>
          </p:cNvPr>
          <p:cNvGrpSpPr/>
          <p:nvPr/>
        </p:nvGrpSpPr>
        <p:grpSpPr>
          <a:xfrm>
            <a:off x="3165495" y="1864392"/>
            <a:ext cx="823681" cy="2040238"/>
            <a:chOff x="8271715" y="1732442"/>
            <a:chExt cx="775957" cy="1922026"/>
          </a:xfrm>
          <a:solidFill>
            <a:schemeClr val="accent1"/>
          </a:solidFill>
        </p:grpSpPr>
        <p:sp>
          <p:nvSpPr>
            <p:cNvPr id="32" name="Oval 31">
              <a:extLst>
                <a:ext uri="{FF2B5EF4-FFF2-40B4-BE49-F238E27FC236}">
                  <a16:creationId xmlns:a16="http://schemas.microsoft.com/office/drawing/2014/main" id="{BC871541-06AC-50BD-0E84-86D3890C1B0A}"/>
                </a:ext>
              </a:extLst>
            </p:cNvPr>
            <p:cNvSpPr/>
            <p:nvPr/>
          </p:nvSpPr>
          <p:spPr>
            <a:xfrm>
              <a:off x="8462672" y="1732442"/>
              <a:ext cx="578352" cy="5783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3" name="Rectangle: Top Corners Rounded 32">
              <a:extLst>
                <a:ext uri="{FF2B5EF4-FFF2-40B4-BE49-F238E27FC236}">
                  <a16:creationId xmlns:a16="http://schemas.microsoft.com/office/drawing/2014/main" id="{47D397B6-49EB-6D10-6D18-BFD59DF51B80}"/>
                </a:ext>
              </a:extLst>
            </p:cNvPr>
            <p:cNvSpPr/>
            <p:nvPr/>
          </p:nvSpPr>
          <p:spPr>
            <a:xfrm rot="21424403">
              <a:off x="8599239" y="2353257"/>
              <a:ext cx="424034" cy="750765"/>
            </a:xfrm>
            <a:prstGeom prst="round2SameRect">
              <a:avLst>
                <a:gd name="adj1" fmla="val 50000"/>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6" name="Rectangle: Top Corners Rounded 35">
              <a:extLst>
                <a:ext uri="{FF2B5EF4-FFF2-40B4-BE49-F238E27FC236}">
                  <a16:creationId xmlns:a16="http://schemas.microsoft.com/office/drawing/2014/main" id="{DF9A6F37-E670-4E2A-797E-C38B9E36D0C6}"/>
                </a:ext>
              </a:extLst>
            </p:cNvPr>
            <p:cNvSpPr/>
            <p:nvPr/>
          </p:nvSpPr>
          <p:spPr>
            <a:xfrm rot="13596620">
              <a:off x="8477391" y="2313472"/>
              <a:ext cx="170109" cy="580411"/>
            </a:xfrm>
            <a:prstGeom prst="round2SameRect">
              <a:avLst>
                <a:gd name="adj1" fmla="val 50000"/>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7" name="Rectangle: Top Corners Rounded 36">
              <a:extLst>
                <a:ext uri="{FF2B5EF4-FFF2-40B4-BE49-F238E27FC236}">
                  <a16:creationId xmlns:a16="http://schemas.microsoft.com/office/drawing/2014/main" id="{7AFE6CBB-C145-1A15-FFE0-84C07B1E0CC9}"/>
                </a:ext>
              </a:extLst>
            </p:cNvPr>
            <p:cNvSpPr/>
            <p:nvPr/>
          </p:nvSpPr>
          <p:spPr>
            <a:xfrm rot="152323">
              <a:off x="8321392" y="2692653"/>
              <a:ext cx="152567" cy="374323"/>
            </a:xfrm>
            <a:prstGeom prst="round2SameRect">
              <a:avLst>
                <a:gd name="adj1" fmla="val 50000"/>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5" name="Rectangle: Top Corners Rounded 44">
              <a:extLst>
                <a:ext uri="{FF2B5EF4-FFF2-40B4-BE49-F238E27FC236}">
                  <a16:creationId xmlns:a16="http://schemas.microsoft.com/office/drawing/2014/main" id="{502A9B9C-D68A-55B1-D043-E6CDE5F634BD}"/>
                </a:ext>
              </a:extLst>
            </p:cNvPr>
            <p:cNvSpPr/>
            <p:nvPr/>
          </p:nvSpPr>
          <p:spPr>
            <a:xfrm rot="21424403">
              <a:off x="8612175" y="2843924"/>
              <a:ext cx="149731" cy="381213"/>
            </a:xfrm>
            <a:prstGeom prst="round2SameRect">
              <a:avLst>
                <a:gd name="adj1" fmla="val 50000"/>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6" name="Rectangle: Top Corners Rounded 45">
              <a:extLst>
                <a:ext uri="{FF2B5EF4-FFF2-40B4-BE49-F238E27FC236}">
                  <a16:creationId xmlns:a16="http://schemas.microsoft.com/office/drawing/2014/main" id="{4F706585-DDC6-D2E7-0DFB-EBD8708FDE8D}"/>
                </a:ext>
              </a:extLst>
            </p:cNvPr>
            <p:cNvSpPr/>
            <p:nvPr/>
          </p:nvSpPr>
          <p:spPr>
            <a:xfrm rot="21424403">
              <a:off x="8888306" y="2923752"/>
              <a:ext cx="149731" cy="381213"/>
            </a:xfrm>
            <a:prstGeom prst="round2SameRect">
              <a:avLst>
                <a:gd name="adj1" fmla="val 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7" name="Rectangle: Top Corners Rounded 46">
              <a:extLst>
                <a:ext uri="{FF2B5EF4-FFF2-40B4-BE49-F238E27FC236}">
                  <a16:creationId xmlns:a16="http://schemas.microsoft.com/office/drawing/2014/main" id="{F2E53E31-D1D1-F12E-35C1-A6EAFB17F091}"/>
                </a:ext>
              </a:extLst>
            </p:cNvPr>
            <p:cNvSpPr/>
            <p:nvPr/>
          </p:nvSpPr>
          <p:spPr>
            <a:xfrm>
              <a:off x="8897941" y="3273253"/>
              <a:ext cx="149731" cy="381213"/>
            </a:xfrm>
            <a:prstGeom prst="round2SameRect">
              <a:avLst>
                <a:gd name="adj1" fmla="val 0"/>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8" name="Rectangle 47">
              <a:extLst>
                <a:ext uri="{FF2B5EF4-FFF2-40B4-BE49-F238E27FC236}">
                  <a16:creationId xmlns:a16="http://schemas.microsoft.com/office/drawing/2014/main" id="{A0580301-9A39-9B37-CEB5-B1CB82E8A266}"/>
                </a:ext>
              </a:extLst>
            </p:cNvPr>
            <p:cNvSpPr/>
            <p:nvPr/>
          </p:nvSpPr>
          <p:spPr>
            <a:xfrm>
              <a:off x="8271715" y="3106229"/>
              <a:ext cx="236900" cy="9423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9" name="Rectangle 48">
              <a:extLst>
                <a:ext uri="{FF2B5EF4-FFF2-40B4-BE49-F238E27FC236}">
                  <a16:creationId xmlns:a16="http://schemas.microsoft.com/office/drawing/2014/main" id="{0D44A907-B06B-6CAB-AE91-B5F5597150BB}"/>
                </a:ext>
              </a:extLst>
            </p:cNvPr>
            <p:cNvSpPr/>
            <p:nvPr/>
          </p:nvSpPr>
          <p:spPr>
            <a:xfrm rot="5400000">
              <a:off x="8121950" y="3409103"/>
              <a:ext cx="445008"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0" name="Rectangle 49">
              <a:extLst>
                <a:ext uri="{FF2B5EF4-FFF2-40B4-BE49-F238E27FC236}">
                  <a16:creationId xmlns:a16="http://schemas.microsoft.com/office/drawing/2014/main" id="{C6E1B455-86C0-BB25-2ABB-5ADD1CB27743}"/>
                </a:ext>
              </a:extLst>
            </p:cNvPr>
            <p:cNvSpPr/>
            <p:nvPr/>
          </p:nvSpPr>
          <p:spPr>
            <a:xfrm rot="5400000">
              <a:off x="8228759" y="3409104"/>
              <a:ext cx="445008"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64" name="Group 63">
            <a:extLst>
              <a:ext uri="{FF2B5EF4-FFF2-40B4-BE49-F238E27FC236}">
                <a16:creationId xmlns:a16="http://schemas.microsoft.com/office/drawing/2014/main" id="{7C7F1C4A-2100-6332-F5FA-B39980778E53}"/>
              </a:ext>
            </a:extLst>
          </p:cNvPr>
          <p:cNvGrpSpPr/>
          <p:nvPr/>
        </p:nvGrpSpPr>
        <p:grpSpPr>
          <a:xfrm>
            <a:off x="7790577" y="3197872"/>
            <a:ext cx="1105862" cy="2656180"/>
            <a:chOff x="10118316" y="4073111"/>
            <a:chExt cx="985216" cy="2366396"/>
          </a:xfrm>
          <a:solidFill>
            <a:schemeClr val="accent4"/>
          </a:solidFill>
        </p:grpSpPr>
        <p:sp>
          <p:nvSpPr>
            <p:cNvPr id="63" name="Rectangle 62">
              <a:extLst>
                <a:ext uri="{FF2B5EF4-FFF2-40B4-BE49-F238E27FC236}">
                  <a16:creationId xmlns:a16="http://schemas.microsoft.com/office/drawing/2014/main" id="{1F307DE9-0536-9BE0-9E82-E5DD114EB484}"/>
                </a:ext>
              </a:extLst>
            </p:cNvPr>
            <p:cNvSpPr/>
            <p:nvPr/>
          </p:nvSpPr>
          <p:spPr>
            <a:xfrm rot="20606374">
              <a:off x="10738913" y="5296481"/>
              <a:ext cx="364619" cy="27528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5" name="Rectangle: Top Corners Rounded 54">
              <a:extLst>
                <a:ext uri="{FF2B5EF4-FFF2-40B4-BE49-F238E27FC236}">
                  <a16:creationId xmlns:a16="http://schemas.microsoft.com/office/drawing/2014/main" id="{904FD53B-DB48-5C42-3813-7E1EB19503D0}"/>
                </a:ext>
              </a:extLst>
            </p:cNvPr>
            <p:cNvSpPr/>
            <p:nvPr/>
          </p:nvSpPr>
          <p:spPr>
            <a:xfrm rot="21447677" flipH="1">
              <a:off x="10817594" y="5086898"/>
              <a:ext cx="137303" cy="362129"/>
            </a:xfrm>
            <a:prstGeom prst="round2SameRect">
              <a:avLst>
                <a:gd name="adj1" fmla="val 50000"/>
                <a:gd name="adj2" fmla="val 50000"/>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2" name="Oval 51">
              <a:extLst>
                <a:ext uri="{FF2B5EF4-FFF2-40B4-BE49-F238E27FC236}">
                  <a16:creationId xmlns:a16="http://schemas.microsoft.com/office/drawing/2014/main" id="{2F46B4C4-73E8-A1AD-057B-2283578331A5}"/>
                </a:ext>
              </a:extLst>
            </p:cNvPr>
            <p:cNvSpPr/>
            <p:nvPr/>
          </p:nvSpPr>
          <p:spPr>
            <a:xfrm>
              <a:off x="10156809" y="4073111"/>
              <a:ext cx="554527" cy="5545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3" name="Rectangle: Top Corners Rounded 52">
              <a:extLst>
                <a:ext uri="{FF2B5EF4-FFF2-40B4-BE49-F238E27FC236}">
                  <a16:creationId xmlns:a16="http://schemas.microsoft.com/office/drawing/2014/main" id="{F8AD1BD8-A9B7-09FD-5E23-4929574A3CE7}"/>
                </a:ext>
              </a:extLst>
            </p:cNvPr>
            <p:cNvSpPr/>
            <p:nvPr/>
          </p:nvSpPr>
          <p:spPr>
            <a:xfrm rot="16200000">
              <a:off x="9953133" y="4991760"/>
              <a:ext cx="961879" cy="364618"/>
            </a:xfrm>
            <a:prstGeom prst="round2SameRect">
              <a:avLst>
                <a:gd name="adj1" fmla="val 50000"/>
                <a:gd name="adj2" fmla="val 4870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4" name="Rectangle: Top Corners Rounded 53">
              <a:extLst>
                <a:ext uri="{FF2B5EF4-FFF2-40B4-BE49-F238E27FC236}">
                  <a16:creationId xmlns:a16="http://schemas.microsoft.com/office/drawing/2014/main" id="{75D2A17C-48A2-4D94-6C18-DD6A2CFD8CE8}"/>
                </a:ext>
              </a:extLst>
            </p:cNvPr>
            <p:cNvSpPr/>
            <p:nvPr/>
          </p:nvSpPr>
          <p:spPr>
            <a:xfrm rot="8003380" flipH="1">
              <a:off x="10630917" y="4718174"/>
              <a:ext cx="152652" cy="554526"/>
            </a:xfrm>
            <a:prstGeom prst="round2SameRect">
              <a:avLst>
                <a:gd name="adj1" fmla="val 50000"/>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7" name="Rectangle: Top Corners Rounded 56">
              <a:extLst>
                <a:ext uri="{FF2B5EF4-FFF2-40B4-BE49-F238E27FC236}">
                  <a16:creationId xmlns:a16="http://schemas.microsoft.com/office/drawing/2014/main" id="{3FE58157-5FB5-EDA8-4931-C434A8F24B34}"/>
                </a:ext>
              </a:extLst>
            </p:cNvPr>
            <p:cNvSpPr/>
            <p:nvPr/>
          </p:nvSpPr>
          <p:spPr>
            <a:xfrm rot="21424403">
              <a:off x="10425687" y="5480712"/>
              <a:ext cx="196467" cy="500202"/>
            </a:xfrm>
            <a:prstGeom prst="round2SameRect">
              <a:avLst>
                <a:gd name="adj1" fmla="val 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8" name="Rectangle: Top Corners Rounded 57">
              <a:extLst>
                <a:ext uri="{FF2B5EF4-FFF2-40B4-BE49-F238E27FC236}">
                  <a16:creationId xmlns:a16="http://schemas.microsoft.com/office/drawing/2014/main" id="{71D24234-C4FA-242F-0368-0831AD441B02}"/>
                </a:ext>
              </a:extLst>
            </p:cNvPr>
            <p:cNvSpPr/>
            <p:nvPr/>
          </p:nvSpPr>
          <p:spPr>
            <a:xfrm>
              <a:off x="10438329" y="5939304"/>
              <a:ext cx="196467" cy="500202"/>
            </a:xfrm>
            <a:prstGeom prst="round2SameRect">
              <a:avLst>
                <a:gd name="adj1" fmla="val 0"/>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61" name="Group 60">
              <a:extLst>
                <a:ext uri="{FF2B5EF4-FFF2-40B4-BE49-F238E27FC236}">
                  <a16:creationId xmlns:a16="http://schemas.microsoft.com/office/drawing/2014/main" id="{B4EF2080-84CC-5767-FE67-83FDC34A198D}"/>
                </a:ext>
              </a:extLst>
            </p:cNvPr>
            <p:cNvGrpSpPr/>
            <p:nvPr/>
          </p:nvGrpSpPr>
          <p:grpSpPr>
            <a:xfrm rot="1209525">
              <a:off x="10118316" y="5480714"/>
              <a:ext cx="209109" cy="958793"/>
              <a:chOff x="10119900" y="5489621"/>
              <a:chExt cx="209109" cy="958793"/>
            </a:xfrm>
            <a:grpFill/>
          </p:grpSpPr>
          <p:sp>
            <p:nvSpPr>
              <p:cNvPr id="59" name="Rectangle: Top Corners Rounded 58">
                <a:extLst>
                  <a:ext uri="{FF2B5EF4-FFF2-40B4-BE49-F238E27FC236}">
                    <a16:creationId xmlns:a16="http://schemas.microsoft.com/office/drawing/2014/main" id="{8F79A366-F823-5656-B0FC-EC0A0A15C49E}"/>
                  </a:ext>
                </a:extLst>
              </p:cNvPr>
              <p:cNvSpPr/>
              <p:nvPr/>
            </p:nvSpPr>
            <p:spPr>
              <a:xfrm rot="21424403">
                <a:off x="10119900" y="5489621"/>
                <a:ext cx="196467" cy="500202"/>
              </a:xfrm>
              <a:prstGeom prst="round2SameRect">
                <a:avLst>
                  <a:gd name="adj1" fmla="val 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60" name="Rectangle: Top Corners Rounded 59">
                <a:extLst>
                  <a:ext uri="{FF2B5EF4-FFF2-40B4-BE49-F238E27FC236}">
                    <a16:creationId xmlns:a16="http://schemas.microsoft.com/office/drawing/2014/main" id="{9AFC4C7C-43F6-3CCF-D725-513379385EBD}"/>
                  </a:ext>
                </a:extLst>
              </p:cNvPr>
              <p:cNvSpPr/>
              <p:nvPr/>
            </p:nvSpPr>
            <p:spPr>
              <a:xfrm>
                <a:off x="10132542" y="5948212"/>
                <a:ext cx="196467" cy="500202"/>
              </a:xfrm>
              <a:prstGeom prst="round2SameRect">
                <a:avLst>
                  <a:gd name="adj1" fmla="val 0"/>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sp>
          <p:nvSpPr>
            <p:cNvPr id="62" name="Rectangle: Top Corners Rounded 61">
              <a:extLst>
                <a:ext uri="{FF2B5EF4-FFF2-40B4-BE49-F238E27FC236}">
                  <a16:creationId xmlns:a16="http://schemas.microsoft.com/office/drawing/2014/main" id="{DEA354AC-F2AC-0008-F4BA-732426309C47}"/>
                </a:ext>
              </a:extLst>
            </p:cNvPr>
            <p:cNvSpPr/>
            <p:nvPr/>
          </p:nvSpPr>
          <p:spPr>
            <a:xfrm rot="12819687" flipH="1">
              <a:off x="10156567" y="4820197"/>
              <a:ext cx="124149" cy="695514"/>
            </a:xfrm>
            <a:prstGeom prst="round2SameRect">
              <a:avLst>
                <a:gd name="adj1" fmla="val 50000"/>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spTree>
    <p:extLst>
      <p:ext uri="{BB962C8B-B14F-4D97-AF65-F5344CB8AC3E}">
        <p14:creationId xmlns:p14="http://schemas.microsoft.com/office/powerpoint/2010/main" val="80928565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72CA66-3252-D23C-8566-DB67953EDE42}"/>
              </a:ext>
            </a:extLst>
          </p:cNvPr>
          <p:cNvSpPr>
            <a:spLocks noGrp="1"/>
          </p:cNvSpPr>
          <p:nvPr>
            <p:ph type="title"/>
          </p:nvPr>
        </p:nvSpPr>
        <p:spPr/>
        <p:txBody>
          <a:bodyPr/>
          <a:lstStyle/>
          <a:p>
            <a:r>
              <a:rPr lang="en-GB" dirty="0"/>
              <a:t>Comprendre le handicap</a:t>
            </a:r>
            <a:endParaRPr lang="en-BE" dirty="0"/>
          </a:p>
        </p:txBody>
      </p:sp>
      <p:sp>
        <p:nvSpPr>
          <p:cNvPr id="9" name="Rectangle 8">
            <a:extLst>
              <a:ext uri="{FF2B5EF4-FFF2-40B4-BE49-F238E27FC236}">
                <a16:creationId xmlns:a16="http://schemas.microsoft.com/office/drawing/2014/main" id="{690501F2-7862-1A03-A806-4CBC43257D78}"/>
              </a:ext>
            </a:extLst>
          </p:cNvPr>
          <p:cNvSpPr/>
          <p:nvPr/>
        </p:nvSpPr>
        <p:spPr>
          <a:xfrm>
            <a:off x="6642100" y="5311006"/>
            <a:ext cx="833120" cy="6756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7" name="TextBox 6">
            <a:extLst>
              <a:ext uri="{FF2B5EF4-FFF2-40B4-BE49-F238E27FC236}">
                <a16:creationId xmlns:a16="http://schemas.microsoft.com/office/drawing/2014/main" id="{7A9830D0-1A6B-B4B8-F64E-E60125973157}"/>
              </a:ext>
            </a:extLst>
          </p:cNvPr>
          <p:cNvSpPr txBox="1"/>
          <p:nvPr/>
        </p:nvSpPr>
        <p:spPr>
          <a:xfrm>
            <a:off x="838200" y="1635728"/>
            <a:ext cx="3545114" cy="3477875"/>
          </a:xfrm>
          <a:prstGeom prst="rect">
            <a:avLst/>
          </a:prstGeom>
          <a:noFill/>
        </p:spPr>
        <p:txBody>
          <a:bodyPr wrap="square" rtlCol="0">
            <a:spAutoFit/>
          </a:bodyPr>
          <a:lstStyle/>
          <a:p>
            <a:r>
              <a:rPr lang="en-GB" sz="2000" b="1" i="0" u="none" strike="noStrike" baseline="0" dirty="0">
                <a:latin typeface="Arial" panose="020B0604020202020204" pitchFamily="34" charset="0"/>
                <a:cs typeface="Arial" panose="020B0604020202020204" pitchFamily="34" charset="0"/>
              </a:rPr>
              <a:t>DEFICIENCE</a:t>
            </a:r>
          </a:p>
          <a:p>
            <a:endParaRPr lang="en-GB" sz="2000" dirty="0">
              <a:latin typeface="Arial" panose="020B0604020202020204" pitchFamily="34" charset="0"/>
              <a:cs typeface="Arial" panose="020B0604020202020204" pitchFamily="34" charset="0"/>
            </a:endParaRPr>
          </a:p>
          <a:p>
            <a:r>
              <a:rPr lang="en-GB" sz="2000" b="0" i="0" u="none" strike="noStrike" baseline="0" dirty="0">
                <a:latin typeface="Arial" panose="020B0604020202020204" pitchFamily="34" charset="0"/>
                <a:cs typeface="Arial" panose="020B0604020202020204" pitchFamily="34" charset="0"/>
              </a:rPr>
              <a:t>Une déviation ou une perte significative du fonctionnement ou de la structure du corps. Les déficiences peuvent être temporaires ou permanentes, et les personnes peuvent présenter des déficiences multiples.</a:t>
            </a:r>
            <a:endParaRPr lang="en-BE" sz="2000"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412F47E5-ACF7-A395-90C1-5C497FC68E30}"/>
              </a:ext>
            </a:extLst>
          </p:cNvPr>
          <p:cNvSpPr txBox="1"/>
          <p:nvPr/>
        </p:nvSpPr>
        <p:spPr>
          <a:xfrm>
            <a:off x="4577715" y="1635728"/>
            <a:ext cx="4437383" cy="3477875"/>
          </a:xfrm>
          <a:prstGeom prst="rect">
            <a:avLst/>
          </a:prstGeom>
          <a:noFill/>
        </p:spPr>
        <p:txBody>
          <a:bodyPr wrap="square" rtlCol="0">
            <a:spAutoFit/>
          </a:bodyPr>
          <a:lstStyle/>
          <a:p>
            <a:r>
              <a:rPr lang="en-GB" sz="2000" b="1" i="0" u="none" strike="noStrike" baseline="0" dirty="0">
                <a:latin typeface="Arial" panose="020B0604020202020204" pitchFamily="34" charset="0"/>
                <a:cs typeface="Arial" panose="020B0604020202020204" pitchFamily="34" charset="0"/>
              </a:rPr>
              <a:t>HANDICAP</a:t>
            </a:r>
          </a:p>
          <a:p>
            <a:endParaRPr lang="en-GB" sz="2000" b="1" i="0" u="none" strike="noStrike" baseline="0" dirty="0">
              <a:latin typeface="Arial" panose="020B0604020202020204" pitchFamily="34" charset="0"/>
              <a:cs typeface="Arial" panose="020B0604020202020204" pitchFamily="34" charset="0"/>
            </a:endParaRPr>
          </a:p>
          <a:p>
            <a:r>
              <a:rPr lang="en-GB" sz="2000" u="none" strike="noStrike" baseline="0" dirty="0">
                <a:latin typeface="Arial" panose="020B0604020202020204" pitchFamily="34" charset="0"/>
                <a:cs typeface="Arial" panose="020B0604020202020204" pitchFamily="34" charset="0"/>
              </a:rPr>
              <a:t>résulte de l'interaction entre des personnes présentant des déficiences physiques, psychosociales, intellectuelles ou sensorielles et des </a:t>
            </a:r>
            <a:r>
              <a:rPr lang="en-GB" sz="2000" b="1" u="none" strike="noStrike" baseline="0" dirty="0">
                <a:latin typeface="Arial" panose="020B0604020202020204" pitchFamily="34" charset="0"/>
                <a:cs typeface="Arial" panose="020B0604020202020204" pitchFamily="34" charset="0"/>
              </a:rPr>
              <a:t>obstacles </a:t>
            </a:r>
            <a:r>
              <a:rPr lang="en-GB" sz="2000" b="1" dirty="0">
                <a:latin typeface="Arial" panose="020B0604020202020204" pitchFamily="34" charset="0"/>
                <a:cs typeface="Arial" panose="020B0604020202020204" pitchFamily="34" charset="0"/>
              </a:rPr>
              <a:t>dans l'</a:t>
            </a:r>
            <a:r>
              <a:rPr lang="en-GB" sz="2000" b="1" u="none" strike="noStrike" baseline="0" dirty="0">
                <a:latin typeface="Arial" panose="020B0604020202020204" pitchFamily="34" charset="0"/>
                <a:cs typeface="Arial" panose="020B0604020202020204" pitchFamily="34" charset="0"/>
              </a:rPr>
              <a:t>environnement </a:t>
            </a:r>
            <a:r>
              <a:rPr lang="en-GB" sz="2000" u="none" strike="noStrike" baseline="0" dirty="0">
                <a:latin typeface="Arial" panose="020B0604020202020204" pitchFamily="34" charset="0"/>
                <a:cs typeface="Arial" panose="020B0604020202020204" pitchFamily="34" charset="0"/>
              </a:rPr>
              <a:t>qui les empêchent de participer pleinement et efficacement à la société sur la base de l'égalité avec les autres.</a:t>
            </a:r>
            <a:endParaRPr lang="en-BE" sz="2000" dirty="0">
              <a:latin typeface="Arial" panose="020B0604020202020204" pitchFamily="34" charset="0"/>
              <a:cs typeface="Arial" panose="020B0604020202020204" pitchFamily="34" charset="0"/>
            </a:endParaRPr>
          </a:p>
        </p:txBody>
      </p:sp>
      <p:sp>
        <p:nvSpPr>
          <p:cNvPr id="4" name="Rectangle: Rounded Corners 3">
            <a:extLst>
              <a:ext uri="{FF2B5EF4-FFF2-40B4-BE49-F238E27FC236}">
                <a16:creationId xmlns:a16="http://schemas.microsoft.com/office/drawing/2014/main" id="{7C775E07-ADE9-CF15-4136-81004C077669}"/>
              </a:ext>
            </a:extLst>
          </p:cNvPr>
          <p:cNvSpPr/>
          <p:nvPr/>
        </p:nvSpPr>
        <p:spPr>
          <a:xfrm>
            <a:off x="9332685" y="1536290"/>
            <a:ext cx="2243823" cy="2862322"/>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dirty="0">
                <a:solidFill>
                  <a:schemeClr val="tx1"/>
                </a:solidFill>
                <a:latin typeface="Arial" panose="020B0604020202020204" pitchFamily="34" charset="0"/>
                <a:ea typeface="Verdana" panose="020B0604030504040204" pitchFamily="34" charset="0"/>
                <a:cs typeface="Arial" panose="020B0604020202020204" pitchFamily="34" charset="0"/>
              </a:rPr>
              <a:t>Handicap</a:t>
            </a:r>
            <a:endParaRPr lang="en-GB" sz="2000" b="1" dirty="0">
              <a:solidFill>
                <a:schemeClr val="tx1"/>
              </a:solidFill>
              <a:latin typeface="Arial" panose="020B0604020202020204" pitchFamily="34" charset="0"/>
              <a:ea typeface="Verdana" panose="020B0604030504040204" pitchFamily="34" charset="0"/>
              <a:cs typeface="Arial" panose="020B0604020202020204" pitchFamily="34" charset="0"/>
            </a:endParaRPr>
          </a:p>
          <a:p>
            <a:pPr algn="ctr"/>
            <a:r>
              <a:rPr lang="en-GB" sz="2000" b="1" dirty="0">
                <a:solidFill>
                  <a:schemeClr val="tx1"/>
                </a:solidFill>
                <a:latin typeface="Arial" panose="020B0604020202020204" pitchFamily="34" charset="0"/>
                <a:ea typeface="Verdana" panose="020B0604030504040204" pitchFamily="34" charset="0"/>
                <a:cs typeface="Arial" panose="020B0604020202020204" pitchFamily="34" charset="0"/>
              </a:rPr>
              <a:t>=</a:t>
            </a:r>
          </a:p>
          <a:p>
            <a:pPr algn="ctr"/>
            <a:endParaRPr lang="en-GB" sz="2000" b="1" dirty="0">
              <a:solidFill>
                <a:schemeClr val="tx1"/>
              </a:solidFill>
              <a:latin typeface="Arial" panose="020B0604020202020204" pitchFamily="34" charset="0"/>
              <a:ea typeface="Verdana" panose="020B0604030504040204" pitchFamily="34" charset="0"/>
              <a:cs typeface="Arial" panose="020B0604020202020204" pitchFamily="34" charset="0"/>
            </a:endParaRPr>
          </a:p>
          <a:p>
            <a:pPr algn="ctr"/>
            <a:r>
              <a:rPr lang="en-GB" sz="2000" b="1" dirty="0">
                <a:solidFill>
                  <a:schemeClr val="tx1"/>
                </a:solidFill>
                <a:latin typeface="Arial" panose="020B0604020202020204" pitchFamily="34" charset="0"/>
                <a:ea typeface="Verdana" panose="020B0604030504040204" pitchFamily="34" charset="0"/>
                <a:cs typeface="Arial" panose="020B0604020202020204" pitchFamily="34" charset="0"/>
              </a:rPr>
              <a:t>Dépréciation</a:t>
            </a:r>
          </a:p>
          <a:p>
            <a:pPr algn="ctr"/>
            <a:r>
              <a:rPr lang="en-GB" sz="2000" b="1" dirty="0">
                <a:solidFill>
                  <a:schemeClr val="tx1"/>
                </a:solidFill>
                <a:latin typeface="Arial" panose="020B0604020202020204" pitchFamily="34" charset="0"/>
                <a:ea typeface="Verdana" panose="020B0604030504040204" pitchFamily="34" charset="0"/>
                <a:cs typeface="Arial" panose="020B0604020202020204" pitchFamily="34" charset="0"/>
              </a:rPr>
              <a:t>+ </a:t>
            </a:r>
          </a:p>
          <a:p>
            <a:pPr algn="ctr"/>
            <a:r>
              <a:rPr lang="en-GB" sz="2000" b="1" dirty="0">
                <a:solidFill>
                  <a:schemeClr val="tx1"/>
                </a:solidFill>
                <a:latin typeface="Arial" panose="020B0604020202020204" pitchFamily="34" charset="0"/>
                <a:ea typeface="Verdana" panose="020B0604030504040204" pitchFamily="34" charset="0"/>
                <a:cs typeface="Arial" panose="020B0604020202020204" pitchFamily="34" charset="0"/>
              </a:rPr>
              <a:t>Obstacles dans l'environnement</a:t>
            </a:r>
            <a:endParaRPr lang="en-GB" sz="2000" b="1" dirty="0">
              <a:solidFill>
                <a:schemeClr val="tx1"/>
              </a:solidFill>
              <a:latin typeface="Arial" panose="020B0604020202020204" pitchFamily="34" charset="0"/>
              <a:cs typeface="Arial" panose="020B0604020202020204" pitchFamily="34" charset="0"/>
            </a:endParaRPr>
          </a:p>
        </p:txBody>
      </p:sp>
      <p:sp>
        <p:nvSpPr>
          <p:cNvPr id="19" name="Freeform: Shape 18">
            <a:extLst>
              <a:ext uri="{FF2B5EF4-FFF2-40B4-BE49-F238E27FC236}">
                <a16:creationId xmlns:a16="http://schemas.microsoft.com/office/drawing/2014/main" id="{58A4998C-B2B0-8E60-D0D0-F8A1E8A2C8F5}"/>
              </a:ext>
            </a:extLst>
          </p:cNvPr>
          <p:cNvSpPr/>
          <p:nvPr/>
        </p:nvSpPr>
        <p:spPr>
          <a:xfrm>
            <a:off x="885371" y="4933879"/>
            <a:ext cx="10755086" cy="1152310"/>
          </a:xfrm>
          <a:custGeom>
            <a:avLst/>
            <a:gdLst>
              <a:gd name="connsiteX0" fmla="*/ 0 w 10755086"/>
              <a:gd name="connsiteY0" fmla="*/ 929892 h 1152310"/>
              <a:gd name="connsiteX1" fmla="*/ 1088572 w 10755086"/>
              <a:gd name="connsiteY1" fmla="*/ 900864 h 1152310"/>
              <a:gd name="connsiteX2" fmla="*/ 1901372 w 10755086"/>
              <a:gd name="connsiteY2" fmla="*/ 639607 h 1152310"/>
              <a:gd name="connsiteX3" fmla="*/ 2844800 w 10755086"/>
              <a:gd name="connsiteY3" fmla="*/ 958921 h 1152310"/>
              <a:gd name="connsiteX4" fmla="*/ 3730172 w 10755086"/>
              <a:gd name="connsiteY4" fmla="*/ 973435 h 1152310"/>
              <a:gd name="connsiteX5" fmla="*/ 4441372 w 10755086"/>
              <a:gd name="connsiteY5" fmla="*/ 204178 h 1152310"/>
              <a:gd name="connsiteX6" fmla="*/ 5225143 w 10755086"/>
              <a:gd name="connsiteY6" fmla="*/ 1031492 h 1152310"/>
              <a:gd name="connsiteX7" fmla="*/ 6328229 w 10755086"/>
              <a:gd name="connsiteY7" fmla="*/ 552521 h 1152310"/>
              <a:gd name="connsiteX8" fmla="*/ 7678058 w 10755086"/>
              <a:gd name="connsiteY8" fmla="*/ 915378 h 1152310"/>
              <a:gd name="connsiteX9" fmla="*/ 8389258 w 10755086"/>
              <a:gd name="connsiteY9" fmla="*/ 978 h 1152310"/>
              <a:gd name="connsiteX10" fmla="*/ 9129486 w 10755086"/>
              <a:gd name="connsiteY10" fmla="*/ 1118578 h 1152310"/>
              <a:gd name="connsiteX11" fmla="*/ 10174515 w 10755086"/>
              <a:gd name="connsiteY11" fmla="*/ 857321 h 1152310"/>
              <a:gd name="connsiteX12" fmla="*/ 10755086 w 10755086"/>
              <a:gd name="connsiteY12" fmla="*/ 813778 h 1152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755086" h="1152310">
                <a:moveTo>
                  <a:pt x="0" y="929892"/>
                </a:moveTo>
                <a:lnTo>
                  <a:pt x="1088572" y="900864"/>
                </a:lnTo>
                <a:cubicBezTo>
                  <a:pt x="1405467" y="852483"/>
                  <a:pt x="1608667" y="629931"/>
                  <a:pt x="1901372" y="639607"/>
                </a:cubicBezTo>
                <a:cubicBezTo>
                  <a:pt x="2194077" y="649283"/>
                  <a:pt x="2540000" y="903283"/>
                  <a:pt x="2844800" y="958921"/>
                </a:cubicBezTo>
                <a:cubicBezTo>
                  <a:pt x="3149600" y="1014559"/>
                  <a:pt x="3464077" y="1099226"/>
                  <a:pt x="3730172" y="973435"/>
                </a:cubicBezTo>
                <a:cubicBezTo>
                  <a:pt x="3996267" y="847644"/>
                  <a:pt x="4192210" y="194502"/>
                  <a:pt x="4441372" y="204178"/>
                </a:cubicBezTo>
                <a:cubicBezTo>
                  <a:pt x="4690534" y="213854"/>
                  <a:pt x="4910667" y="973435"/>
                  <a:pt x="5225143" y="1031492"/>
                </a:cubicBezTo>
                <a:cubicBezTo>
                  <a:pt x="5539619" y="1089549"/>
                  <a:pt x="5919410" y="571873"/>
                  <a:pt x="6328229" y="552521"/>
                </a:cubicBezTo>
                <a:cubicBezTo>
                  <a:pt x="6737048" y="533169"/>
                  <a:pt x="7334553" y="1007302"/>
                  <a:pt x="7678058" y="915378"/>
                </a:cubicBezTo>
                <a:cubicBezTo>
                  <a:pt x="8021563" y="823454"/>
                  <a:pt x="8147353" y="-32889"/>
                  <a:pt x="8389258" y="978"/>
                </a:cubicBezTo>
                <a:cubicBezTo>
                  <a:pt x="8631163" y="34845"/>
                  <a:pt x="8831943" y="975854"/>
                  <a:pt x="9129486" y="1118578"/>
                </a:cubicBezTo>
                <a:cubicBezTo>
                  <a:pt x="9427029" y="1261302"/>
                  <a:pt x="9903582" y="908121"/>
                  <a:pt x="10174515" y="857321"/>
                </a:cubicBezTo>
                <a:cubicBezTo>
                  <a:pt x="10445448" y="806521"/>
                  <a:pt x="10600267" y="810149"/>
                  <a:pt x="10755086" y="813778"/>
                </a:cubicBezTo>
              </a:path>
            </a:pathLst>
          </a:custGeom>
          <a:noFill/>
          <a:ln w="762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nvGrpSpPr>
          <p:cNvPr id="5" name="Group 4">
            <a:extLst>
              <a:ext uri="{FF2B5EF4-FFF2-40B4-BE49-F238E27FC236}">
                <a16:creationId xmlns:a16="http://schemas.microsoft.com/office/drawing/2014/main" id="{84B45DDA-7D0E-2CAC-A302-B4A807F2416B}"/>
              </a:ext>
            </a:extLst>
          </p:cNvPr>
          <p:cNvGrpSpPr/>
          <p:nvPr/>
        </p:nvGrpSpPr>
        <p:grpSpPr>
          <a:xfrm>
            <a:off x="2930616" y="4781805"/>
            <a:ext cx="833120" cy="1306425"/>
            <a:chOff x="2486024" y="3959213"/>
            <a:chExt cx="932786" cy="1462713"/>
          </a:xfrm>
          <a:solidFill>
            <a:schemeClr val="accent2">
              <a:lumMod val="75000"/>
            </a:schemeClr>
          </a:solidFill>
        </p:grpSpPr>
        <p:sp>
          <p:nvSpPr>
            <p:cNvPr id="12" name="Oval 11">
              <a:extLst>
                <a:ext uri="{FF2B5EF4-FFF2-40B4-BE49-F238E27FC236}">
                  <a16:creationId xmlns:a16="http://schemas.microsoft.com/office/drawing/2014/main" id="{6AC69B0D-981F-86F6-079F-A2D73F743CEC}"/>
                </a:ext>
              </a:extLst>
            </p:cNvPr>
            <p:cNvSpPr/>
            <p:nvPr/>
          </p:nvSpPr>
          <p:spPr>
            <a:xfrm>
              <a:off x="2670921" y="3959213"/>
              <a:ext cx="457269" cy="4572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Rectangle: Top Corners Rounded 12">
              <a:extLst>
                <a:ext uri="{FF2B5EF4-FFF2-40B4-BE49-F238E27FC236}">
                  <a16:creationId xmlns:a16="http://schemas.microsoft.com/office/drawing/2014/main" id="{86510A2C-3E7B-1F93-B685-3E0AB2465BCF}"/>
                </a:ext>
              </a:extLst>
            </p:cNvPr>
            <p:cNvSpPr/>
            <p:nvPr/>
          </p:nvSpPr>
          <p:spPr>
            <a:xfrm rot="20986498">
              <a:off x="2807357" y="4472729"/>
              <a:ext cx="335259" cy="593586"/>
            </a:xfrm>
            <a:prstGeom prst="round2SameRect">
              <a:avLst>
                <a:gd name="adj1" fmla="val 50000"/>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4" name="Rectangle: Top Corners Rounded 13">
              <a:extLst>
                <a:ext uri="{FF2B5EF4-FFF2-40B4-BE49-F238E27FC236}">
                  <a16:creationId xmlns:a16="http://schemas.microsoft.com/office/drawing/2014/main" id="{15DD3688-3852-C8DF-AB63-B5796334DB6E}"/>
                </a:ext>
              </a:extLst>
            </p:cNvPr>
            <p:cNvSpPr/>
            <p:nvPr/>
          </p:nvSpPr>
          <p:spPr>
            <a:xfrm rot="16200000">
              <a:off x="3026048" y="4728249"/>
              <a:ext cx="184528" cy="479285"/>
            </a:xfrm>
            <a:prstGeom prst="round2SameRect">
              <a:avLst>
                <a:gd name="adj1" fmla="val 50000"/>
                <a:gd name="adj2" fmla="val 4871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5" name="Rectangle: Top Corners Rounded 14">
              <a:extLst>
                <a:ext uri="{FF2B5EF4-FFF2-40B4-BE49-F238E27FC236}">
                  <a16:creationId xmlns:a16="http://schemas.microsoft.com/office/drawing/2014/main" id="{21CD530D-1B77-1A4B-2B45-A98406A82296}"/>
                </a:ext>
              </a:extLst>
            </p:cNvPr>
            <p:cNvSpPr/>
            <p:nvPr/>
          </p:nvSpPr>
          <p:spPr>
            <a:xfrm rot="20281485">
              <a:off x="3254845" y="4891241"/>
              <a:ext cx="163965" cy="414714"/>
            </a:xfrm>
            <a:prstGeom prst="round2SameRect">
              <a:avLst>
                <a:gd name="adj1" fmla="val 50000"/>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6" name="Rectangle: Top Corners Rounded 15">
              <a:extLst>
                <a:ext uri="{FF2B5EF4-FFF2-40B4-BE49-F238E27FC236}">
                  <a16:creationId xmlns:a16="http://schemas.microsoft.com/office/drawing/2014/main" id="{B26D1FE4-9C14-58DA-B6B4-023016567492}"/>
                </a:ext>
              </a:extLst>
            </p:cNvPr>
            <p:cNvSpPr/>
            <p:nvPr/>
          </p:nvSpPr>
          <p:spPr>
            <a:xfrm rot="13596620">
              <a:off x="2711019" y="4441273"/>
              <a:ext cx="134495" cy="458897"/>
            </a:xfrm>
            <a:prstGeom prst="round2SameRect">
              <a:avLst>
                <a:gd name="adj1" fmla="val 50000"/>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7" name="Rectangle: Top Corners Rounded 16">
              <a:extLst>
                <a:ext uri="{FF2B5EF4-FFF2-40B4-BE49-F238E27FC236}">
                  <a16:creationId xmlns:a16="http://schemas.microsoft.com/office/drawing/2014/main" id="{32CF9FA7-15DD-2914-013A-238BFFABDE5E}"/>
                </a:ext>
              </a:extLst>
            </p:cNvPr>
            <p:cNvSpPr/>
            <p:nvPr/>
          </p:nvSpPr>
          <p:spPr>
            <a:xfrm rot="152323">
              <a:off x="2595518" y="4703728"/>
              <a:ext cx="120626" cy="295955"/>
            </a:xfrm>
            <a:prstGeom prst="round2SameRect">
              <a:avLst>
                <a:gd name="adj1" fmla="val 50000"/>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8" name="Arc 17">
              <a:extLst>
                <a:ext uri="{FF2B5EF4-FFF2-40B4-BE49-F238E27FC236}">
                  <a16:creationId xmlns:a16="http://schemas.microsoft.com/office/drawing/2014/main" id="{D87F21BE-4BBC-FAF9-7937-7EF03F14960F}"/>
                </a:ext>
              </a:extLst>
            </p:cNvPr>
            <p:cNvSpPr/>
            <p:nvPr/>
          </p:nvSpPr>
          <p:spPr>
            <a:xfrm flipH="1" flipV="1">
              <a:off x="2486024" y="4597009"/>
              <a:ext cx="824917" cy="824917"/>
            </a:xfrm>
            <a:prstGeom prst="arc">
              <a:avLst>
                <a:gd name="adj1" fmla="val 12696409"/>
                <a:gd name="adj2" fmla="val 1294114"/>
              </a:avLst>
            </a:prstGeom>
            <a:noFill/>
            <a:ln w="762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a:p>
          </p:txBody>
        </p:sp>
      </p:grpSp>
    </p:spTree>
    <p:extLst>
      <p:ext uri="{BB962C8B-B14F-4D97-AF65-F5344CB8AC3E}">
        <p14:creationId xmlns:p14="http://schemas.microsoft.com/office/powerpoint/2010/main" val="400823473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855705-A558-FFB8-D83E-512F612974F3}"/>
              </a:ext>
            </a:extLst>
          </p:cNvPr>
          <p:cNvSpPr>
            <a:spLocks noGrp="1"/>
          </p:cNvSpPr>
          <p:nvPr>
            <p:ph type="title"/>
          </p:nvPr>
        </p:nvSpPr>
        <p:spPr/>
        <p:txBody>
          <a:bodyPr>
            <a:normAutofit/>
          </a:bodyPr>
          <a:lstStyle/>
          <a:p>
            <a:r>
              <a:rPr lang="en-GB" sz="3200" dirty="0">
                <a:ea typeface="Source Sans Pro" panose="020B0503030403020204" pitchFamily="34" charset="0"/>
              </a:rPr>
              <a:t>Handicaps </a:t>
            </a:r>
            <a:r>
              <a:rPr lang="pl-PL" sz="3200" dirty="0">
                <a:ea typeface="Source Sans Pro" panose="020B0503030403020204" pitchFamily="34" charset="0"/>
              </a:rPr>
              <a:t>visibles </a:t>
            </a:r>
            <a:r>
              <a:rPr lang="en-GB" sz="3200" dirty="0">
                <a:ea typeface="Source Sans Pro" panose="020B0503030403020204" pitchFamily="34" charset="0"/>
              </a:rPr>
              <a:t>et </a:t>
            </a:r>
            <a:r>
              <a:rPr lang="pl-PL" sz="3200" dirty="0">
                <a:ea typeface="Source Sans Pro" panose="020B0503030403020204" pitchFamily="34" charset="0"/>
              </a:rPr>
              <a:t>invisibles</a:t>
            </a:r>
            <a:endParaRPr lang="en-BE" dirty="0"/>
          </a:p>
        </p:txBody>
      </p:sp>
      <p:sp>
        <p:nvSpPr>
          <p:cNvPr id="5" name="Pladsholder til indhold 2">
            <a:extLst>
              <a:ext uri="{FF2B5EF4-FFF2-40B4-BE49-F238E27FC236}">
                <a16:creationId xmlns:a16="http://schemas.microsoft.com/office/drawing/2014/main" id="{71B8CB23-C091-F45F-F8D0-FF098000ECFE}"/>
              </a:ext>
            </a:extLst>
          </p:cNvPr>
          <p:cNvSpPr txBox="1">
            <a:spLocks/>
          </p:cNvSpPr>
          <p:nvPr/>
        </p:nvSpPr>
        <p:spPr>
          <a:xfrm>
            <a:off x="2294616" y="1921116"/>
            <a:ext cx="3481641" cy="3015768"/>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Helvetica Neue" charset="0"/>
                <a:ea typeface="Helvetica Neue" charset="0"/>
                <a:cs typeface="Helvetica Neue" charset="0"/>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Helvetica Neue" charset="0"/>
                <a:ea typeface="Helvetica Neue" charset="0"/>
                <a:cs typeface="Helvetica Neue" charset="0"/>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Helvetica Neue" charset="0"/>
                <a:ea typeface="Helvetica Neue" charset="0"/>
                <a:cs typeface="Helvetica Neue" charset="0"/>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Helvetica Neue" charset="0"/>
                <a:ea typeface="Helvetica Neue" charset="0"/>
                <a:cs typeface="Helvetica Neue" charset="0"/>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Helvetica Neue" charset="0"/>
                <a:ea typeface="Helvetica Neue" charset="0"/>
                <a:cs typeface="Helvetica Neue"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Font typeface="Arial"/>
              <a:buNone/>
            </a:pPr>
            <a:r>
              <a:rPr lang="pl-PL" sz="1800" b="1" dirty="0">
                <a:latin typeface="Arial" panose="020B0604020202020204" pitchFamily="34" charset="0"/>
                <a:ea typeface="Source Sans Pro" panose="020B0503030403020204" pitchFamily="34" charset="0"/>
                <a:cs typeface="Arial" panose="020B0604020202020204" pitchFamily="34" charset="0"/>
              </a:rPr>
              <a:t>CE QUE VOUS </a:t>
            </a:r>
            <a:r>
              <a:rPr lang="en-GB" sz="1800" b="1" dirty="0">
                <a:latin typeface="Arial" panose="020B0604020202020204" pitchFamily="34" charset="0"/>
                <a:ea typeface="Source Sans Pro" panose="020B0503030403020204" pitchFamily="34" charset="0"/>
                <a:cs typeface="Arial" panose="020B0604020202020204" pitchFamily="34" charset="0"/>
              </a:rPr>
              <a:t>POURRIEZ </a:t>
            </a:r>
            <a:r>
              <a:rPr lang="pl-PL" sz="1800" b="1" dirty="0">
                <a:latin typeface="Arial" panose="020B0604020202020204" pitchFamily="34" charset="0"/>
                <a:ea typeface="Source Sans Pro" panose="020B0503030403020204" pitchFamily="34" charset="0"/>
                <a:cs typeface="Arial" panose="020B0604020202020204" pitchFamily="34" charset="0"/>
              </a:rPr>
              <a:t>VOIR</a:t>
            </a:r>
          </a:p>
          <a:p>
            <a:r>
              <a:rPr lang="en-GB" sz="1800" dirty="0">
                <a:latin typeface="Arial" panose="020B0604020202020204" pitchFamily="34" charset="0"/>
                <a:ea typeface="Source Sans Pro" panose="020B0503030403020204" pitchFamily="34" charset="0"/>
                <a:cs typeface="Arial" panose="020B0604020202020204" pitchFamily="34" charset="0"/>
              </a:rPr>
              <a:t>Enfants </a:t>
            </a:r>
            <a:r>
              <a:rPr lang="pl-PL" sz="1800" dirty="0">
                <a:latin typeface="Arial" panose="020B0604020202020204" pitchFamily="34" charset="0"/>
                <a:ea typeface="Source Sans Pro" panose="020B0503030403020204" pitchFamily="34" charset="0"/>
                <a:cs typeface="Arial" panose="020B0604020202020204" pitchFamily="34" charset="0"/>
              </a:rPr>
              <a:t>atteints de paralysie ou d'autres problèmes de mobilité</a:t>
            </a:r>
          </a:p>
          <a:p>
            <a:r>
              <a:rPr lang="pl-PL" sz="1800" dirty="0">
                <a:latin typeface="Arial" panose="020B0604020202020204" pitchFamily="34" charset="0"/>
                <a:ea typeface="Source Sans Pro" panose="020B0503030403020204" pitchFamily="34" charset="0"/>
                <a:cs typeface="Arial" panose="020B0604020202020204" pitchFamily="34" charset="0"/>
              </a:rPr>
              <a:t>Déficience grave du développement (</a:t>
            </a:r>
            <a:r>
              <a:rPr lang="en-GB" sz="1800" dirty="0">
                <a:latin typeface="Arial" panose="020B0604020202020204" pitchFamily="34" charset="0"/>
                <a:ea typeface="Source Sans Pro" panose="020B0503030403020204" pitchFamily="34" charset="0"/>
                <a:cs typeface="Arial" panose="020B0604020202020204" pitchFamily="34" charset="0"/>
              </a:rPr>
              <a:t>ex. : </a:t>
            </a:r>
            <a:r>
              <a:rPr lang="pl-PL" sz="1800" dirty="0">
                <a:latin typeface="Arial" panose="020B0604020202020204" pitchFamily="34" charset="0"/>
                <a:ea typeface="Source Sans Pro" panose="020B0503030403020204" pitchFamily="34" charset="0"/>
                <a:cs typeface="Arial" panose="020B0604020202020204" pitchFamily="34" charset="0"/>
              </a:rPr>
              <a:t>syndrome de Down)</a:t>
            </a:r>
          </a:p>
          <a:p>
            <a:r>
              <a:rPr lang="en-GB" sz="1800" dirty="0">
                <a:latin typeface="Arial" panose="020B0604020202020204" pitchFamily="34" charset="0"/>
                <a:ea typeface="Source Sans Pro" panose="020B0503030403020204" pitchFamily="34" charset="0"/>
                <a:cs typeface="Arial" panose="020B0604020202020204" pitchFamily="34" charset="0"/>
              </a:rPr>
              <a:t>Enfants </a:t>
            </a:r>
            <a:r>
              <a:rPr lang="pl-PL" sz="1800" dirty="0">
                <a:latin typeface="Arial" panose="020B0604020202020204" pitchFamily="34" charset="0"/>
                <a:ea typeface="Source Sans Pro" panose="020B0503030403020204" pitchFamily="34" charset="0"/>
                <a:cs typeface="Arial" panose="020B0604020202020204" pitchFamily="34" charset="0"/>
              </a:rPr>
              <a:t>avec des membres manquants</a:t>
            </a:r>
          </a:p>
          <a:p>
            <a:r>
              <a:rPr lang="pl-PL" sz="1800" dirty="0">
                <a:latin typeface="Arial" panose="020B0604020202020204" pitchFamily="34" charset="0"/>
                <a:ea typeface="Source Sans Pro" panose="020B0503030403020204" pitchFamily="34" charset="0"/>
                <a:cs typeface="Arial" panose="020B0604020202020204" pitchFamily="34" charset="0"/>
              </a:rPr>
              <a:t>Déficience visuelle grave/</a:t>
            </a:r>
          </a:p>
          <a:p>
            <a:r>
              <a:rPr lang="pl-PL" sz="1800" dirty="0">
                <a:latin typeface="Arial" panose="020B0604020202020204" pitchFamily="34" charset="0"/>
                <a:ea typeface="Source Sans Pro" panose="020B0503030403020204" pitchFamily="34" charset="0"/>
                <a:cs typeface="Arial" panose="020B0604020202020204" pitchFamily="34" charset="0"/>
              </a:rPr>
              <a:t>Surdicécité</a:t>
            </a:r>
          </a:p>
          <a:p>
            <a:r>
              <a:rPr lang="pl-PL" sz="1800" dirty="0">
                <a:latin typeface="Arial" panose="020B0604020202020204" pitchFamily="34" charset="0"/>
                <a:ea typeface="Source Sans Pro" panose="020B0503030403020204" pitchFamily="34" charset="0"/>
                <a:cs typeface="Arial" panose="020B0604020202020204" pitchFamily="34" charset="0"/>
              </a:rPr>
              <a:t>Dépréciations liées à l'âge avancé</a:t>
            </a:r>
          </a:p>
          <a:p>
            <a:pPr marL="0" indent="0">
              <a:buFont typeface="Arial"/>
              <a:buNone/>
            </a:pPr>
            <a:endParaRPr lang="da-DK" sz="1800" dirty="0">
              <a:latin typeface="Arial" panose="020B0604020202020204" pitchFamily="34" charset="0"/>
              <a:cs typeface="Arial" panose="020B0604020202020204" pitchFamily="34" charset="0"/>
            </a:endParaRPr>
          </a:p>
        </p:txBody>
      </p:sp>
      <p:sp>
        <p:nvSpPr>
          <p:cNvPr id="8" name="Pladsholder til indhold 2">
            <a:extLst>
              <a:ext uri="{FF2B5EF4-FFF2-40B4-BE49-F238E27FC236}">
                <a16:creationId xmlns:a16="http://schemas.microsoft.com/office/drawing/2014/main" id="{42C83F30-1C3D-6889-DD26-228F5F769F4B}"/>
              </a:ext>
            </a:extLst>
          </p:cNvPr>
          <p:cNvSpPr txBox="1">
            <a:spLocks/>
          </p:cNvSpPr>
          <p:nvPr/>
        </p:nvSpPr>
        <p:spPr>
          <a:xfrm>
            <a:off x="7620000" y="1921115"/>
            <a:ext cx="3733800" cy="3765581"/>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Helvetica Neue" charset="0"/>
                <a:ea typeface="Helvetica Neue" charset="0"/>
                <a:cs typeface="Helvetica Neue" charset="0"/>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Helvetica Neue" charset="0"/>
                <a:ea typeface="Helvetica Neue" charset="0"/>
                <a:cs typeface="Helvetica Neue" charset="0"/>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Helvetica Neue" charset="0"/>
                <a:ea typeface="Helvetica Neue" charset="0"/>
                <a:cs typeface="Helvetica Neue" charset="0"/>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Helvetica Neue" charset="0"/>
                <a:ea typeface="Helvetica Neue" charset="0"/>
                <a:cs typeface="Helvetica Neue" charset="0"/>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Helvetica Neue" charset="0"/>
                <a:ea typeface="Helvetica Neue" charset="0"/>
                <a:cs typeface="Helvetica Neue"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Font typeface="Arial"/>
              <a:buNone/>
            </a:pPr>
            <a:r>
              <a:rPr lang="en-GB" sz="1800" b="1" dirty="0">
                <a:latin typeface="Arial" panose="020B0604020202020204" pitchFamily="34" charset="0"/>
                <a:ea typeface="Source Sans Pro" panose="020B0503030403020204" pitchFamily="34" charset="0"/>
                <a:cs typeface="Arial" panose="020B0604020202020204" pitchFamily="34" charset="0"/>
              </a:rPr>
              <a:t>CE QUE VOUS NE VERREZ PEUT-ÊTRE PAS</a:t>
            </a:r>
          </a:p>
          <a:p>
            <a:r>
              <a:rPr lang="en-GB" sz="1800" dirty="0">
                <a:latin typeface="Arial" panose="020B0604020202020204" pitchFamily="34" charset="0"/>
                <a:ea typeface="Source Sans Pro" panose="020B0503030403020204" pitchFamily="34" charset="0"/>
                <a:cs typeface="Arial" panose="020B0604020202020204" pitchFamily="34" charset="0"/>
              </a:rPr>
              <a:t>Enfants atteints de déficience auditive</a:t>
            </a:r>
          </a:p>
          <a:p>
            <a:r>
              <a:rPr lang="en-GB" sz="1800" dirty="0">
                <a:latin typeface="Arial" panose="020B0604020202020204" pitchFamily="34" charset="0"/>
                <a:ea typeface="Source Sans Pro" panose="020B0503030403020204" pitchFamily="34" charset="0"/>
                <a:cs typeface="Arial" panose="020B0604020202020204" pitchFamily="34" charset="0"/>
              </a:rPr>
              <a:t>Les difficultés d'élocution peuvent être remarquées immédiatement</a:t>
            </a:r>
          </a:p>
          <a:p>
            <a:r>
              <a:rPr lang="en-GB" sz="1800" dirty="0">
                <a:latin typeface="Arial" panose="020B0604020202020204" pitchFamily="34" charset="0"/>
                <a:ea typeface="Source Sans Pro" panose="020B0503030403020204" pitchFamily="34" charset="0"/>
                <a:cs typeface="Arial" panose="020B0604020202020204" pitchFamily="34" charset="0"/>
              </a:rPr>
              <a:t>Certaines formes de déficiences visuelles</a:t>
            </a:r>
          </a:p>
          <a:p>
            <a:r>
              <a:rPr lang="en-GB" sz="1800" dirty="0">
                <a:latin typeface="Arial" panose="020B0604020202020204" pitchFamily="34" charset="0"/>
                <a:ea typeface="Source Sans Pro" panose="020B0503030403020204" pitchFamily="34" charset="0"/>
                <a:cs typeface="Arial" panose="020B0604020202020204" pitchFamily="34" charset="0"/>
              </a:rPr>
              <a:t>Difficultés d'apprentissage (ex. dyslexie, TDAH)</a:t>
            </a:r>
          </a:p>
          <a:p>
            <a:r>
              <a:rPr lang="en-GB" sz="1800" dirty="0">
                <a:latin typeface="Arial" panose="020B0604020202020204" pitchFamily="34" charset="0"/>
                <a:ea typeface="Source Sans Pro" panose="020B0503030403020204" pitchFamily="34" charset="0"/>
                <a:cs typeface="Arial" panose="020B0604020202020204" pitchFamily="34" charset="0"/>
              </a:rPr>
              <a:t>Certaines maladies ou certains troubles (ex. : maladie de Crohn, trouble du spectre autistique)</a:t>
            </a:r>
          </a:p>
          <a:p>
            <a:r>
              <a:rPr lang="en-GB" sz="1800" dirty="0">
                <a:latin typeface="Arial" panose="020B0604020202020204" pitchFamily="34" charset="0"/>
                <a:ea typeface="Source Sans Pro" panose="020B0503030403020204" pitchFamily="34" charset="0"/>
                <a:cs typeface="Arial" panose="020B0604020202020204" pitchFamily="34" charset="0"/>
              </a:rPr>
              <a:t>Déficiences mentales</a:t>
            </a:r>
          </a:p>
        </p:txBody>
      </p:sp>
      <p:grpSp>
        <p:nvGrpSpPr>
          <p:cNvPr id="19" name="Group 18">
            <a:extLst>
              <a:ext uri="{FF2B5EF4-FFF2-40B4-BE49-F238E27FC236}">
                <a16:creationId xmlns:a16="http://schemas.microsoft.com/office/drawing/2014/main" id="{62AFCA29-270E-CF56-A261-B8D3EA21331E}"/>
              </a:ext>
            </a:extLst>
          </p:cNvPr>
          <p:cNvGrpSpPr/>
          <p:nvPr/>
        </p:nvGrpSpPr>
        <p:grpSpPr>
          <a:xfrm>
            <a:off x="838200" y="1921116"/>
            <a:ext cx="950215" cy="2333384"/>
            <a:chOff x="838200" y="1921116"/>
            <a:chExt cx="950215" cy="2333384"/>
          </a:xfrm>
        </p:grpSpPr>
        <p:sp>
          <p:nvSpPr>
            <p:cNvPr id="12" name="Round Same Side Corner Rectangle 31">
              <a:extLst>
                <a:ext uri="{FF2B5EF4-FFF2-40B4-BE49-F238E27FC236}">
                  <a16:creationId xmlns:a16="http://schemas.microsoft.com/office/drawing/2014/main" id="{0EC85652-B1AF-6348-1C5E-BAAEB8796E7D}"/>
                </a:ext>
              </a:extLst>
            </p:cNvPr>
            <p:cNvSpPr/>
            <p:nvPr/>
          </p:nvSpPr>
          <p:spPr>
            <a:xfrm>
              <a:off x="845168" y="3055041"/>
              <a:ext cx="939534" cy="1199459"/>
            </a:xfrm>
            <a:prstGeom prst="round2SameRect">
              <a:avLst>
                <a:gd name="adj1" fmla="val 50000"/>
                <a:gd name="adj2" fmla="val 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3" name="Oval 12">
              <a:extLst>
                <a:ext uri="{FF2B5EF4-FFF2-40B4-BE49-F238E27FC236}">
                  <a16:creationId xmlns:a16="http://schemas.microsoft.com/office/drawing/2014/main" id="{F019A87F-5624-F5CE-A0F6-B373311F1260}"/>
                </a:ext>
              </a:extLst>
            </p:cNvPr>
            <p:cNvSpPr/>
            <p:nvPr/>
          </p:nvSpPr>
          <p:spPr>
            <a:xfrm>
              <a:off x="838200" y="1921116"/>
              <a:ext cx="950215" cy="950214"/>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18" name="Group 17">
            <a:extLst>
              <a:ext uri="{FF2B5EF4-FFF2-40B4-BE49-F238E27FC236}">
                <a16:creationId xmlns:a16="http://schemas.microsoft.com/office/drawing/2014/main" id="{E8EFBA45-AF70-B884-32C2-F67041E707DF}"/>
              </a:ext>
            </a:extLst>
          </p:cNvPr>
          <p:cNvGrpSpPr/>
          <p:nvPr/>
        </p:nvGrpSpPr>
        <p:grpSpPr>
          <a:xfrm>
            <a:off x="6171728" y="1921116"/>
            <a:ext cx="950215" cy="2333384"/>
            <a:chOff x="6171728" y="1921116"/>
            <a:chExt cx="950215" cy="2333384"/>
          </a:xfrm>
        </p:grpSpPr>
        <p:sp>
          <p:nvSpPr>
            <p:cNvPr id="16" name="Round Same Side Corner Rectangle 31">
              <a:extLst>
                <a:ext uri="{FF2B5EF4-FFF2-40B4-BE49-F238E27FC236}">
                  <a16:creationId xmlns:a16="http://schemas.microsoft.com/office/drawing/2014/main" id="{4704D8DA-B4D4-2798-72C0-B25D6E8E8235}"/>
                </a:ext>
              </a:extLst>
            </p:cNvPr>
            <p:cNvSpPr/>
            <p:nvPr/>
          </p:nvSpPr>
          <p:spPr>
            <a:xfrm>
              <a:off x="6178696" y="3055041"/>
              <a:ext cx="939534" cy="1199459"/>
            </a:xfrm>
            <a:prstGeom prst="round2SameRect">
              <a:avLst>
                <a:gd name="adj1" fmla="val 50000"/>
                <a:gd name="adj2" fmla="val 0"/>
              </a:avLst>
            </a:prstGeom>
            <a:noFill/>
            <a:ln w="38100">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7" name="Oval 16">
              <a:extLst>
                <a:ext uri="{FF2B5EF4-FFF2-40B4-BE49-F238E27FC236}">
                  <a16:creationId xmlns:a16="http://schemas.microsoft.com/office/drawing/2014/main" id="{63A9874F-3D67-0263-EB42-DAAE6E50FFB3}"/>
                </a:ext>
              </a:extLst>
            </p:cNvPr>
            <p:cNvSpPr/>
            <p:nvPr/>
          </p:nvSpPr>
          <p:spPr>
            <a:xfrm>
              <a:off x="6171728" y="1921116"/>
              <a:ext cx="950215" cy="950214"/>
            </a:xfrm>
            <a:prstGeom prst="ellipse">
              <a:avLst/>
            </a:prstGeom>
            <a:noFill/>
            <a:ln w="38100">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Tree>
    <p:extLst>
      <p:ext uri="{BB962C8B-B14F-4D97-AF65-F5344CB8AC3E}">
        <p14:creationId xmlns:p14="http://schemas.microsoft.com/office/powerpoint/2010/main" val="274151227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Oval 15">
            <a:extLst>
              <a:ext uri="{FF2B5EF4-FFF2-40B4-BE49-F238E27FC236}">
                <a16:creationId xmlns:a16="http://schemas.microsoft.com/office/drawing/2014/main" id="{0F14FB73-A69F-93E2-C24E-DDC98C3535B0}"/>
              </a:ext>
            </a:extLst>
          </p:cNvPr>
          <p:cNvSpPr/>
          <p:nvPr/>
        </p:nvSpPr>
        <p:spPr>
          <a:xfrm>
            <a:off x="6700792" y="3308695"/>
            <a:ext cx="985645" cy="985645"/>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7" name="Oval 16">
            <a:extLst>
              <a:ext uri="{FF2B5EF4-FFF2-40B4-BE49-F238E27FC236}">
                <a16:creationId xmlns:a16="http://schemas.microsoft.com/office/drawing/2014/main" id="{3ACC9E16-9B17-0FDC-DF54-7596AEE455D7}"/>
              </a:ext>
            </a:extLst>
          </p:cNvPr>
          <p:cNvSpPr/>
          <p:nvPr/>
        </p:nvSpPr>
        <p:spPr>
          <a:xfrm>
            <a:off x="8566078" y="2571666"/>
            <a:ext cx="1320800" cy="1320800"/>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5" name="Oval 14">
            <a:extLst>
              <a:ext uri="{FF2B5EF4-FFF2-40B4-BE49-F238E27FC236}">
                <a16:creationId xmlns:a16="http://schemas.microsoft.com/office/drawing/2014/main" id="{4374DFB6-920D-5AA8-210E-DE0038400753}"/>
              </a:ext>
            </a:extLst>
          </p:cNvPr>
          <p:cNvSpPr/>
          <p:nvPr/>
        </p:nvSpPr>
        <p:spPr>
          <a:xfrm>
            <a:off x="4654478" y="3031493"/>
            <a:ext cx="1320800" cy="1320800"/>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8CEF36A1-C2AF-06DB-6FC0-4A23F8B6B4DF}"/>
              </a:ext>
            </a:extLst>
          </p:cNvPr>
          <p:cNvSpPr>
            <a:spLocks noGrp="1"/>
          </p:cNvSpPr>
          <p:nvPr>
            <p:ph type="title"/>
          </p:nvPr>
        </p:nvSpPr>
        <p:spPr>
          <a:xfrm>
            <a:off x="2025578" y="65532"/>
            <a:ext cx="7899400" cy="774895"/>
          </a:xfrm>
        </p:spPr>
        <p:txBody>
          <a:bodyPr>
            <a:normAutofit fontScale="90000"/>
          </a:bodyPr>
          <a:lstStyle/>
          <a:p>
            <a:r>
              <a:rPr lang="en-GB" dirty="0"/>
              <a:t>Barrières excluant les </a:t>
            </a:r>
            <a:r>
              <a:rPr lang="fr-FR" dirty="0"/>
              <a:t>enfants en situation de handicap</a:t>
            </a:r>
            <a:endParaRPr lang="en-BE" dirty="0"/>
          </a:p>
        </p:txBody>
      </p:sp>
      <p:sp>
        <p:nvSpPr>
          <p:cNvPr id="4" name="TextBox 3">
            <a:extLst>
              <a:ext uri="{FF2B5EF4-FFF2-40B4-BE49-F238E27FC236}">
                <a16:creationId xmlns:a16="http://schemas.microsoft.com/office/drawing/2014/main" id="{7AC2C566-4B61-FBCF-E54E-FA32A5F000FA}"/>
              </a:ext>
            </a:extLst>
          </p:cNvPr>
          <p:cNvSpPr txBox="1"/>
          <p:nvPr/>
        </p:nvSpPr>
        <p:spPr>
          <a:xfrm>
            <a:off x="846326" y="1551277"/>
            <a:ext cx="6142007" cy="1200329"/>
          </a:xfrm>
          <a:prstGeom prst="rect">
            <a:avLst/>
          </a:prstGeom>
          <a:noFill/>
        </p:spPr>
        <p:txBody>
          <a:bodyPr wrap="square" lIns="91440" tIns="45720" rIns="91440" bIns="45720" anchor="t">
            <a:spAutoFit/>
          </a:bodyPr>
          <a:lstStyle/>
          <a:p>
            <a:r>
              <a:rPr lang="en-US" dirty="0">
                <a:latin typeface="Arial" panose="020B0604020202020204" pitchFamily="34" charset="0"/>
                <a:cs typeface="Arial" panose="020B0604020202020204" pitchFamily="34" charset="0"/>
              </a:rPr>
              <a:t>Les </a:t>
            </a:r>
            <a:r>
              <a:rPr lang="en-US" b="1" dirty="0">
                <a:latin typeface="Arial" panose="020B0604020202020204" pitchFamily="34" charset="0"/>
                <a:cs typeface="Arial" panose="020B0604020202020204" pitchFamily="34" charset="0"/>
              </a:rPr>
              <a:t>obstacles </a:t>
            </a:r>
            <a:r>
              <a:rPr lang="en-US" dirty="0">
                <a:latin typeface="Arial" panose="020B0604020202020204" pitchFamily="34" charset="0"/>
                <a:cs typeface="Arial" panose="020B0604020202020204" pitchFamily="34" charset="0"/>
              </a:rPr>
              <a:t>sont les caractéristiques, les aspects ou les actions de la société qui </a:t>
            </a:r>
            <a:r>
              <a:rPr lang="en-US" b="1" dirty="0">
                <a:latin typeface="Arial" panose="020B0604020202020204" pitchFamily="34" charset="0"/>
                <a:cs typeface="Arial" panose="020B0604020202020204" pitchFamily="34" charset="0"/>
              </a:rPr>
              <a:t>empêchent les </a:t>
            </a:r>
            <a:r>
              <a:rPr lang="en-US" dirty="0">
                <a:latin typeface="Arial" panose="020B0604020202020204" pitchFamily="34" charset="0"/>
                <a:cs typeface="Arial" panose="020B0604020202020204" pitchFamily="34" charset="0"/>
              </a:rPr>
              <a:t>personnes - y compris les enfants - </a:t>
            </a:r>
            <a:r>
              <a:rPr lang="en-US" dirty="0" err="1">
                <a:latin typeface="Arial" panose="020B0604020202020204" pitchFamily="34" charset="0"/>
                <a:cs typeface="Arial" panose="020B0604020202020204" pitchFamily="34" charset="0"/>
              </a:rPr>
              <a:t>en</a:t>
            </a:r>
            <a:r>
              <a:rPr lang="en-US" dirty="0">
                <a:latin typeface="Arial" panose="020B0604020202020204" pitchFamily="34" charset="0"/>
                <a:cs typeface="Arial" panose="020B0604020202020204" pitchFamily="34" charset="0"/>
              </a:rPr>
              <a:t> situation de handicap de participer pleinement et de s'intégrer à la société.</a:t>
            </a:r>
          </a:p>
        </p:txBody>
      </p:sp>
      <p:grpSp>
        <p:nvGrpSpPr>
          <p:cNvPr id="20" name="Group 19">
            <a:extLst>
              <a:ext uri="{FF2B5EF4-FFF2-40B4-BE49-F238E27FC236}">
                <a16:creationId xmlns:a16="http://schemas.microsoft.com/office/drawing/2014/main" id="{A9932307-990F-2A37-69C5-C7E7AFC7423C}"/>
              </a:ext>
            </a:extLst>
          </p:cNvPr>
          <p:cNvGrpSpPr/>
          <p:nvPr/>
        </p:nvGrpSpPr>
        <p:grpSpPr>
          <a:xfrm>
            <a:off x="10228983" y="337468"/>
            <a:ext cx="1587872" cy="1368854"/>
            <a:chOff x="10228983" y="337468"/>
            <a:chExt cx="1587872" cy="1368854"/>
          </a:xfrm>
        </p:grpSpPr>
        <p:sp>
          <p:nvSpPr>
            <p:cNvPr id="21" name="Hexagon 20">
              <a:extLst>
                <a:ext uri="{FF2B5EF4-FFF2-40B4-BE49-F238E27FC236}">
                  <a16:creationId xmlns:a16="http://schemas.microsoft.com/office/drawing/2014/main" id="{86CE40D5-A5DD-37C6-868A-7F55375B6DED}"/>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22" name="Group 21">
              <a:extLst>
                <a:ext uri="{FF2B5EF4-FFF2-40B4-BE49-F238E27FC236}">
                  <a16:creationId xmlns:a16="http://schemas.microsoft.com/office/drawing/2014/main" id="{67106FFA-4FD0-7559-18E6-4188AB314B7B}"/>
                </a:ext>
              </a:extLst>
            </p:cNvPr>
            <p:cNvGrpSpPr/>
            <p:nvPr/>
          </p:nvGrpSpPr>
          <p:grpSpPr>
            <a:xfrm>
              <a:off x="10621771" y="762700"/>
              <a:ext cx="562136" cy="634675"/>
              <a:chOff x="760175" y="830142"/>
              <a:chExt cx="867619" cy="979579"/>
            </a:xfrm>
          </p:grpSpPr>
          <p:sp>
            <p:nvSpPr>
              <p:cNvPr id="26" name="Rectangle 25">
                <a:extLst>
                  <a:ext uri="{FF2B5EF4-FFF2-40B4-BE49-F238E27FC236}">
                    <a16:creationId xmlns:a16="http://schemas.microsoft.com/office/drawing/2014/main" id="{5EC1472F-B38F-B55E-9BE6-40C0372CA476}"/>
                  </a:ext>
                </a:extLst>
              </p:cNvPr>
              <p:cNvSpPr/>
              <p:nvPr/>
            </p:nvSpPr>
            <p:spPr>
              <a:xfrm>
                <a:off x="864636" y="830142"/>
                <a:ext cx="763158" cy="9795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18</a:t>
                </a:r>
              </a:p>
            </p:txBody>
          </p:sp>
          <p:sp>
            <p:nvSpPr>
              <p:cNvPr id="27" name="Rectangle 26">
                <a:extLst>
                  <a:ext uri="{FF2B5EF4-FFF2-40B4-BE49-F238E27FC236}">
                    <a16:creationId xmlns:a16="http://schemas.microsoft.com/office/drawing/2014/main" id="{7DFB0426-2391-7FB1-788F-0CB73CDE5A78}"/>
                  </a:ext>
                </a:extLst>
              </p:cNvPr>
              <p:cNvSpPr/>
              <p:nvPr/>
            </p:nvSpPr>
            <p:spPr>
              <a:xfrm>
                <a:off x="760175" y="830144"/>
                <a:ext cx="149292" cy="9795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23" name="Group 22">
              <a:extLst>
                <a:ext uri="{FF2B5EF4-FFF2-40B4-BE49-F238E27FC236}">
                  <a16:creationId xmlns:a16="http://schemas.microsoft.com/office/drawing/2014/main" id="{1DA88BB7-A1F9-34B6-FF6A-541B20597253}"/>
                </a:ext>
              </a:extLst>
            </p:cNvPr>
            <p:cNvGrpSpPr/>
            <p:nvPr/>
          </p:nvGrpSpPr>
          <p:grpSpPr>
            <a:xfrm>
              <a:off x="11325415" y="762701"/>
              <a:ext cx="182192" cy="634674"/>
              <a:chOff x="2121762" y="2323619"/>
              <a:chExt cx="200378" cy="825210"/>
            </a:xfrm>
          </p:grpSpPr>
          <p:sp>
            <p:nvSpPr>
              <p:cNvPr id="24" name="Isosceles Triangle 23">
                <a:extLst>
                  <a:ext uri="{FF2B5EF4-FFF2-40B4-BE49-F238E27FC236}">
                    <a16:creationId xmlns:a16="http://schemas.microsoft.com/office/drawing/2014/main" id="{0C93FD6F-E1E1-9927-6800-0442112C7005}"/>
                  </a:ext>
                </a:extLst>
              </p:cNvPr>
              <p:cNvSpPr/>
              <p:nvPr/>
            </p:nvSpPr>
            <p:spPr>
              <a:xfrm>
                <a:off x="2121763" y="2323619"/>
                <a:ext cx="200377" cy="172739"/>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Rectangle 24">
                <a:extLst>
                  <a:ext uri="{FF2B5EF4-FFF2-40B4-BE49-F238E27FC236}">
                    <a16:creationId xmlns:a16="http://schemas.microsoft.com/office/drawing/2014/main" id="{FBF2AAB0-AB3C-0F2D-3011-A06082905448}"/>
                  </a:ext>
                </a:extLst>
              </p:cNvPr>
              <p:cNvSpPr/>
              <p:nvPr/>
            </p:nvSpPr>
            <p:spPr>
              <a:xfrm>
                <a:off x="2121762" y="2496169"/>
                <a:ext cx="200377" cy="652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
        <p:nvSpPr>
          <p:cNvPr id="3" name="Freeform: Shape 2">
            <a:extLst>
              <a:ext uri="{FF2B5EF4-FFF2-40B4-BE49-F238E27FC236}">
                <a16:creationId xmlns:a16="http://schemas.microsoft.com/office/drawing/2014/main" id="{DF46796D-3173-8DE2-9860-77E203870E77}"/>
              </a:ext>
            </a:extLst>
          </p:cNvPr>
          <p:cNvSpPr/>
          <p:nvPr/>
        </p:nvSpPr>
        <p:spPr>
          <a:xfrm>
            <a:off x="885371" y="3199983"/>
            <a:ext cx="10755086" cy="1152310"/>
          </a:xfrm>
          <a:custGeom>
            <a:avLst/>
            <a:gdLst>
              <a:gd name="connsiteX0" fmla="*/ 0 w 10755086"/>
              <a:gd name="connsiteY0" fmla="*/ 929892 h 1152310"/>
              <a:gd name="connsiteX1" fmla="*/ 1088572 w 10755086"/>
              <a:gd name="connsiteY1" fmla="*/ 900864 h 1152310"/>
              <a:gd name="connsiteX2" fmla="*/ 1901372 w 10755086"/>
              <a:gd name="connsiteY2" fmla="*/ 639607 h 1152310"/>
              <a:gd name="connsiteX3" fmla="*/ 2844800 w 10755086"/>
              <a:gd name="connsiteY3" fmla="*/ 958921 h 1152310"/>
              <a:gd name="connsiteX4" fmla="*/ 3730172 w 10755086"/>
              <a:gd name="connsiteY4" fmla="*/ 973435 h 1152310"/>
              <a:gd name="connsiteX5" fmla="*/ 4441372 w 10755086"/>
              <a:gd name="connsiteY5" fmla="*/ 204178 h 1152310"/>
              <a:gd name="connsiteX6" fmla="*/ 5225143 w 10755086"/>
              <a:gd name="connsiteY6" fmla="*/ 1031492 h 1152310"/>
              <a:gd name="connsiteX7" fmla="*/ 6328229 w 10755086"/>
              <a:gd name="connsiteY7" fmla="*/ 552521 h 1152310"/>
              <a:gd name="connsiteX8" fmla="*/ 7678058 w 10755086"/>
              <a:gd name="connsiteY8" fmla="*/ 915378 h 1152310"/>
              <a:gd name="connsiteX9" fmla="*/ 8389258 w 10755086"/>
              <a:gd name="connsiteY9" fmla="*/ 978 h 1152310"/>
              <a:gd name="connsiteX10" fmla="*/ 9129486 w 10755086"/>
              <a:gd name="connsiteY10" fmla="*/ 1118578 h 1152310"/>
              <a:gd name="connsiteX11" fmla="*/ 10174515 w 10755086"/>
              <a:gd name="connsiteY11" fmla="*/ 857321 h 1152310"/>
              <a:gd name="connsiteX12" fmla="*/ 10755086 w 10755086"/>
              <a:gd name="connsiteY12" fmla="*/ 813778 h 1152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755086" h="1152310">
                <a:moveTo>
                  <a:pt x="0" y="929892"/>
                </a:moveTo>
                <a:lnTo>
                  <a:pt x="1088572" y="900864"/>
                </a:lnTo>
                <a:cubicBezTo>
                  <a:pt x="1405467" y="852483"/>
                  <a:pt x="1608667" y="629931"/>
                  <a:pt x="1901372" y="639607"/>
                </a:cubicBezTo>
                <a:cubicBezTo>
                  <a:pt x="2194077" y="649283"/>
                  <a:pt x="2540000" y="903283"/>
                  <a:pt x="2844800" y="958921"/>
                </a:cubicBezTo>
                <a:cubicBezTo>
                  <a:pt x="3149600" y="1014559"/>
                  <a:pt x="3464077" y="1099226"/>
                  <a:pt x="3730172" y="973435"/>
                </a:cubicBezTo>
                <a:cubicBezTo>
                  <a:pt x="3996267" y="847644"/>
                  <a:pt x="4192210" y="194502"/>
                  <a:pt x="4441372" y="204178"/>
                </a:cubicBezTo>
                <a:cubicBezTo>
                  <a:pt x="4690534" y="213854"/>
                  <a:pt x="4910667" y="973435"/>
                  <a:pt x="5225143" y="1031492"/>
                </a:cubicBezTo>
                <a:cubicBezTo>
                  <a:pt x="5539619" y="1089549"/>
                  <a:pt x="5919410" y="571873"/>
                  <a:pt x="6328229" y="552521"/>
                </a:cubicBezTo>
                <a:cubicBezTo>
                  <a:pt x="6737048" y="533169"/>
                  <a:pt x="7334553" y="1007302"/>
                  <a:pt x="7678058" y="915378"/>
                </a:cubicBezTo>
                <a:cubicBezTo>
                  <a:pt x="8021563" y="823454"/>
                  <a:pt x="8147353" y="-32889"/>
                  <a:pt x="8389258" y="978"/>
                </a:cubicBezTo>
                <a:cubicBezTo>
                  <a:pt x="8631163" y="34845"/>
                  <a:pt x="8831943" y="975854"/>
                  <a:pt x="9129486" y="1118578"/>
                </a:cubicBezTo>
                <a:cubicBezTo>
                  <a:pt x="9427029" y="1261302"/>
                  <a:pt x="9903582" y="908121"/>
                  <a:pt x="10174515" y="857321"/>
                </a:cubicBezTo>
                <a:cubicBezTo>
                  <a:pt x="10445448" y="806521"/>
                  <a:pt x="10600267" y="810149"/>
                  <a:pt x="10755086" y="813778"/>
                </a:cubicBezTo>
              </a:path>
            </a:pathLst>
          </a:custGeom>
          <a:noFill/>
          <a:ln w="762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nvGrpSpPr>
          <p:cNvPr id="6" name="Group 5">
            <a:extLst>
              <a:ext uri="{FF2B5EF4-FFF2-40B4-BE49-F238E27FC236}">
                <a16:creationId xmlns:a16="http://schemas.microsoft.com/office/drawing/2014/main" id="{B87B9D6F-B7F7-1D84-6B88-23F267E98499}"/>
              </a:ext>
            </a:extLst>
          </p:cNvPr>
          <p:cNvGrpSpPr/>
          <p:nvPr/>
        </p:nvGrpSpPr>
        <p:grpSpPr>
          <a:xfrm>
            <a:off x="3286215" y="3045868"/>
            <a:ext cx="833120" cy="1306425"/>
            <a:chOff x="2486024" y="3959213"/>
            <a:chExt cx="932786" cy="1462713"/>
          </a:xfrm>
          <a:solidFill>
            <a:schemeClr val="accent2">
              <a:lumMod val="75000"/>
            </a:schemeClr>
          </a:solidFill>
        </p:grpSpPr>
        <p:sp>
          <p:nvSpPr>
            <p:cNvPr id="7" name="Oval 6">
              <a:extLst>
                <a:ext uri="{FF2B5EF4-FFF2-40B4-BE49-F238E27FC236}">
                  <a16:creationId xmlns:a16="http://schemas.microsoft.com/office/drawing/2014/main" id="{779372BC-C04E-2115-2AE2-32C8EAE913CF}"/>
                </a:ext>
              </a:extLst>
            </p:cNvPr>
            <p:cNvSpPr/>
            <p:nvPr/>
          </p:nvSpPr>
          <p:spPr>
            <a:xfrm>
              <a:off x="2670921" y="3959213"/>
              <a:ext cx="457269" cy="4572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Rectangle: Top Corners Rounded 7">
              <a:extLst>
                <a:ext uri="{FF2B5EF4-FFF2-40B4-BE49-F238E27FC236}">
                  <a16:creationId xmlns:a16="http://schemas.microsoft.com/office/drawing/2014/main" id="{FB6F86B4-6CC9-9A28-85F8-52127DA27AB4}"/>
                </a:ext>
              </a:extLst>
            </p:cNvPr>
            <p:cNvSpPr/>
            <p:nvPr/>
          </p:nvSpPr>
          <p:spPr>
            <a:xfrm rot="20986498">
              <a:off x="2807357" y="4472729"/>
              <a:ext cx="335259" cy="593586"/>
            </a:xfrm>
            <a:prstGeom prst="round2SameRect">
              <a:avLst>
                <a:gd name="adj1" fmla="val 50000"/>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Rectangle: Top Corners Rounded 8">
              <a:extLst>
                <a:ext uri="{FF2B5EF4-FFF2-40B4-BE49-F238E27FC236}">
                  <a16:creationId xmlns:a16="http://schemas.microsoft.com/office/drawing/2014/main" id="{D7B7685A-0CDD-0B32-8A20-D39CC0BC4D0F}"/>
                </a:ext>
              </a:extLst>
            </p:cNvPr>
            <p:cNvSpPr/>
            <p:nvPr/>
          </p:nvSpPr>
          <p:spPr>
            <a:xfrm rot="16200000">
              <a:off x="3026048" y="4728249"/>
              <a:ext cx="184528" cy="479285"/>
            </a:xfrm>
            <a:prstGeom prst="round2SameRect">
              <a:avLst>
                <a:gd name="adj1" fmla="val 50000"/>
                <a:gd name="adj2" fmla="val 4871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Rectangle: Top Corners Rounded 9">
              <a:extLst>
                <a:ext uri="{FF2B5EF4-FFF2-40B4-BE49-F238E27FC236}">
                  <a16:creationId xmlns:a16="http://schemas.microsoft.com/office/drawing/2014/main" id="{4D116329-0A9C-3AA6-CAFD-B991918D204F}"/>
                </a:ext>
              </a:extLst>
            </p:cNvPr>
            <p:cNvSpPr/>
            <p:nvPr/>
          </p:nvSpPr>
          <p:spPr>
            <a:xfrm rot="20281485">
              <a:off x="3254845" y="4891241"/>
              <a:ext cx="163965" cy="414714"/>
            </a:xfrm>
            <a:prstGeom prst="round2SameRect">
              <a:avLst>
                <a:gd name="adj1" fmla="val 50000"/>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1" name="Rectangle: Top Corners Rounded 10">
              <a:extLst>
                <a:ext uri="{FF2B5EF4-FFF2-40B4-BE49-F238E27FC236}">
                  <a16:creationId xmlns:a16="http://schemas.microsoft.com/office/drawing/2014/main" id="{A246B14F-B426-10B5-FF97-25549A63692A}"/>
                </a:ext>
              </a:extLst>
            </p:cNvPr>
            <p:cNvSpPr/>
            <p:nvPr/>
          </p:nvSpPr>
          <p:spPr>
            <a:xfrm rot="13596620">
              <a:off x="2711019" y="4441273"/>
              <a:ext cx="134495" cy="458897"/>
            </a:xfrm>
            <a:prstGeom prst="round2SameRect">
              <a:avLst>
                <a:gd name="adj1" fmla="val 50000"/>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2" name="Rectangle: Top Corners Rounded 11">
              <a:extLst>
                <a:ext uri="{FF2B5EF4-FFF2-40B4-BE49-F238E27FC236}">
                  <a16:creationId xmlns:a16="http://schemas.microsoft.com/office/drawing/2014/main" id="{A11B6FA7-941E-B6DF-DF0A-CEA8158A522D}"/>
                </a:ext>
              </a:extLst>
            </p:cNvPr>
            <p:cNvSpPr/>
            <p:nvPr/>
          </p:nvSpPr>
          <p:spPr>
            <a:xfrm rot="152323">
              <a:off x="2595518" y="4703728"/>
              <a:ext cx="120626" cy="295955"/>
            </a:xfrm>
            <a:prstGeom prst="round2SameRect">
              <a:avLst>
                <a:gd name="adj1" fmla="val 50000"/>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3" name="Arc 12">
              <a:extLst>
                <a:ext uri="{FF2B5EF4-FFF2-40B4-BE49-F238E27FC236}">
                  <a16:creationId xmlns:a16="http://schemas.microsoft.com/office/drawing/2014/main" id="{4A1DB418-5DCF-0B06-5797-C44BEB7CFC9B}"/>
                </a:ext>
              </a:extLst>
            </p:cNvPr>
            <p:cNvSpPr/>
            <p:nvPr/>
          </p:nvSpPr>
          <p:spPr>
            <a:xfrm flipH="1" flipV="1">
              <a:off x="2486024" y="4597009"/>
              <a:ext cx="824917" cy="824917"/>
            </a:xfrm>
            <a:prstGeom prst="arc">
              <a:avLst>
                <a:gd name="adj1" fmla="val 12696409"/>
                <a:gd name="adj2" fmla="val 1294114"/>
              </a:avLst>
            </a:prstGeom>
            <a:noFill/>
            <a:ln w="762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p>
          </p:txBody>
        </p:sp>
      </p:grpSp>
      <p:sp>
        <p:nvSpPr>
          <p:cNvPr id="14" name="TextBox 13">
            <a:extLst>
              <a:ext uri="{FF2B5EF4-FFF2-40B4-BE49-F238E27FC236}">
                <a16:creationId xmlns:a16="http://schemas.microsoft.com/office/drawing/2014/main" id="{1F55599D-CD05-820B-C2C1-852AF1638A14}"/>
              </a:ext>
            </a:extLst>
          </p:cNvPr>
          <p:cNvSpPr txBox="1"/>
          <p:nvPr/>
        </p:nvSpPr>
        <p:spPr>
          <a:xfrm>
            <a:off x="4781593" y="4845058"/>
            <a:ext cx="2628814" cy="923330"/>
          </a:xfrm>
          <a:prstGeom prst="rect">
            <a:avLst/>
          </a:prstGeom>
          <a:noFill/>
        </p:spPr>
        <p:txBody>
          <a:bodyPr wrap="square" lIns="91440" tIns="45720" rIns="91440" bIns="45720" anchor="t">
            <a:spAutoFit/>
          </a:bodyPr>
          <a:lstStyle/>
          <a:p>
            <a:r>
              <a:rPr lang="en-US" sz="1800" dirty="0">
                <a:latin typeface="Arial" panose="020B0604020202020204" pitchFamily="34" charset="0"/>
                <a:cs typeface="Arial" panose="020B0604020202020204" pitchFamily="34" charset="0"/>
              </a:rPr>
              <a:t>Ces obstacles peuvent être </a:t>
            </a:r>
            <a:r>
              <a:rPr lang="en-US" sz="1800" b="1" dirty="0">
                <a:latin typeface="Arial" panose="020B0604020202020204" pitchFamily="34" charset="0"/>
                <a:cs typeface="Arial" panose="020B0604020202020204" pitchFamily="34" charset="0"/>
              </a:rPr>
              <a:t>intentionnels </a:t>
            </a:r>
            <a:r>
              <a:rPr lang="en-US" sz="1800" dirty="0">
                <a:latin typeface="Arial" panose="020B0604020202020204" pitchFamily="34" charset="0"/>
                <a:cs typeface="Arial" panose="020B0604020202020204" pitchFamily="34" charset="0"/>
              </a:rPr>
              <a:t>ou </a:t>
            </a:r>
            <a:r>
              <a:rPr lang="en-US" sz="1800" b="1" dirty="0">
                <a:latin typeface="Arial" panose="020B0604020202020204" pitchFamily="34" charset="0"/>
                <a:cs typeface="Arial" panose="020B0604020202020204" pitchFamily="34" charset="0"/>
              </a:rPr>
              <a:t>non.</a:t>
            </a:r>
          </a:p>
        </p:txBody>
      </p:sp>
      <p:sp>
        <p:nvSpPr>
          <p:cNvPr id="18" name="TextBox 17">
            <a:extLst>
              <a:ext uri="{FF2B5EF4-FFF2-40B4-BE49-F238E27FC236}">
                <a16:creationId xmlns:a16="http://schemas.microsoft.com/office/drawing/2014/main" id="{136EF6FE-20E4-6484-26D2-4EB73CB3780A}"/>
              </a:ext>
            </a:extLst>
          </p:cNvPr>
          <p:cNvSpPr txBox="1"/>
          <p:nvPr/>
        </p:nvSpPr>
        <p:spPr>
          <a:xfrm>
            <a:off x="7509813" y="4845058"/>
            <a:ext cx="3513106" cy="1200329"/>
          </a:xfrm>
          <a:prstGeom prst="rect">
            <a:avLst/>
          </a:prstGeom>
          <a:noFill/>
        </p:spPr>
        <p:txBody>
          <a:bodyPr wrap="square" lIns="91440" tIns="45720" rIns="91440" bIns="45720" anchor="t">
            <a:spAutoFit/>
          </a:bodyPr>
          <a:lstStyle/>
          <a:p>
            <a:r>
              <a:rPr lang="en-US" sz="1800" dirty="0">
                <a:latin typeface="Arial" panose="020B0604020202020204" pitchFamily="34" charset="0"/>
                <a:cs typeface="Arial" panose="020B0604020202020204" pitchFamily="34" charset="0"/>
              </a:rPr>
              <a:t>Les barrières sont mises en place par les </a:t>
            </a:r>
            <a:r>
              <a:rPr lang="en-US" sz="1800" b="1" dirty="0">
                <a:latin typeface="Arial" panose="020B0604020202020204" pitchFamily="34" charset="0"/>
                <a:cs typeface="Arial" panose="020B0604020202020204" pitchFamily="34" charset="0"/>
              </a:rPr>
              <a:t>personnes, la communauté, les organisations et la société dans son ensemble. </a:t>
            </a:r>
          </a:p>
        </p:txBody>
      </p:sp>
    </p:spTree>
    <p:extLst>
      <p:ext uri="{BB962C8B-B14F-4D97-AF65-F5344CB8AC3E}">
        <p14:creationId xmlns:p14="http://schemas.microsoft.com/office/powerpoint/2010/main" val="404371546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80DAB1-958D-31A0-7BAD-82A803698345}"/>
              </a:ext>
            </a:extLst>
          </p:cNvPr>
          <p:cNvSpPr>
            <a:spLocks noGrp="1"/>
          </p:cNvSpPr>
          <p:nvPr>
            <p:ph type="title"/>
          </p:nvPr>
        </p:nvSpPr>
        <p:spPr/>
        <p:txBody>
          <a:bodyPr>
            <a:normAutofit fontScale="90000"/>
          </a:bodyPr>
          <a:lstStyle/>
          <a:p>
            <a:r>
              <a:rPr lang="en-GB" dirty="0"/>
              <a:t>Obstacles limitant la capacité des </a:t>
            </a:r>
            <a:r>
              <a:rPr lang="fr-FR" dirty="0"/>
              <a:t>enfants en situation de handicap</a:t>
            </a:r>
            <a:endParaRPr lang="en-BE" dirty="0"/>
          </a:p>
        </p:txBody>
      </p:sp>
      <p:sp>
        <p:nvSpPr>
          <p:cNvPr id="8" name="TextBox 7">
            <a:extLst>
              <a:ext uri="{FF2B5EF4-FFF2-40B4-BE49-F238E27FC236}">
                <a16:creationId xmlns:a16="http://schemas.microsoft.com/office/drawing/2014/main" id="{D21FDCFB-BC7C-ECEB-D2B6-D5D4EC3C8445}"/>
              </a:ext>
            </a:extLst>
          </p:cNvPr>
          <p:cNvSpPr txBox="1"/>
          <p:nvPr/>
        </p:nvSpPr>
        <p:spPr>
          <a:xfrm>
            <a:off x="697321" y="4578700"/>
            <a:ext cx="2362200" cy="646331"/>
          </a:xfrm>
          <a:prstGeom prst="rect">
            <a:avLst/>
          </a:prstGeom>
          <a:noFill/>
        </p:spPr>
        <p:txBody>
          <a:bodyPr wrap="square" rtlCol="0">
            <a:spAutoFit/>
          </a:bodyPr>
          <a:lstStyle/>
          <a:p>
            <a:pPr marL="0" indent="0" algn="ctr">
              <a:buNone/>
            </a:pPr>
            <a:r>
              <a:rPr lang="en-US" dirty="0">
                <a:latin typeface="Arial" panose="020B0604020202020204" pitchFamily="34" charset="0"/>
                <a:cs typeface="Arial" panose="020B0604020202020204" pitchFamily="34" charset="0"/>
              </a:rPr>
              <a:t>Obstacles dans l'attitude</a:t>
            </a:r>
          </a:p>
        </p:txBody>
      </p:sp>
      <p:sp>
        <p:nvSpPr>
          <p:cNvPr id="10" name="TextBox 9">
            <a:extLst>
              <a:ext uri="{FF2B5EF4-FFF2-40B4-BE49-F238E27FC236}">
                <a16:creationId xmlns:a16="http://schemas.microsoft.com/office/drawing/2014/main" id="{92B43FA1-5F41-8D85-919E-3B1BF7C7EFFC}"/>
              </a:ext>
            </a:extLst>
          </p:cNvPr>
          <p:cNvSpPr txBox="1"/>
          <p:nvPr/>
        </p:nvSpPr>
        <p:spPr>
          <a:xfrm>
            <a:off x="3148417" y="4578700"/>
            <a:ext cx="3171825" cy="369332"/>
          </a:xfrm>
          <a:prstGeom prst="rect">
            <a:avLst/>
          </a:prstGeom>
          <a:noFill/>
        </p:spPr>
        <p:txBody>
          <a:bodyPr wrap="square">
            <a:spAutoFit/>
          </a:bodyPr>
          <a:lstStyle/>
          <a:p>
            <a:pPr marL="0" indent="0" algn="ctr">
              <a:buNone/>
            </a:pPr>
            <a:r>
              <a:rPr lang="en-US" dirty="0">
                <a:latin typeface="Arial" panose="020B0604020202020204" pitchFamily="34" charset="0"/>
                <a:cs typeface="Arial" panose="020B0604020202020204" pitchFamily="34" charset="0"/>
              </a:rPr>
              <a:t>Barrières physiques</a:t>
            </a:r>
          </a:p>
        </p:txBody>
      </p:sp>
      <p:sp>
        <p:nvSpPr>
          <p:cNvPr id="11" name="TextBox 10">
            <a:extLst>
              <a:ext uri="{FF2B5EF4-FFF2-40B4-BE49-F238E27FC236}">
                <a16:creationId xmlns:a16="http://schemas.microsoft.com/office/drawing/2014/main" id="{4AA9B36C-1E59-11CE-0F9A-81D066B94D57}"/>
              </a:ext>
            </a:extLst>
          </p:cNvPr>
          <p:cNvSpPr txBox="1"/>
          <p:nvPr/>
        </p:nvSpPr>
        <p:spPr>
          <a:xfrm>
            <a:off x="6409139" y="4578700"/>
            <a:ext cx="2362200" cy="646331"/>
          </a:xfrm>
          <a:prstGeom prst="rect">
            <a:avLst/>
          </a:prstGeom>
          <a:noFill/>
        </p:spPr>
        <p:txBody>
          <a:bodyPr wrap="square" rtlCol="0">
            <a:spAutoFit/>
          </a:bodyPr>
          <a:lstStyle/>
          <a:p>
            <a:pPr marL="0" indent="0" algn="ctr">
              <a:buNone/>
            </a:pPr>
            <a:r>
              <a:rPr lang="en-US" dirty="0">
                <a:latin typeface="Arial" panose="020B0604020202020204" pitchFamily="34" charset="0"/>
                <a:cs typeface="Arial" panose="020B0604020202020204" pitchFamily="34" charset="0"/>
              </a:rPr>
              <a:t>Obstacles à la communication</a:t>
            </a:r>
          </a:p>
        </p:txBody>
      </p:sp>
      <p:sp>
        <p:nvSpPr>
          <p:cNvPr id="12" name="TextBox 11">
            <a:extLst>
              <a:ext uri="{FF2B5EF4-FFF2-40B4-BE49-F238E27FC236}">
                <a16:creationId xmlns:a16="http://schemas.microsoft.com/office/drawing/2014/main" id="{F87F6C23-9BC2-C4F2-0411-4332556AE261}"/>
              </a:ext>
            </a:extLst>
          </p:cNvPr>
          <p:cNvSpPr txBox="1"/>
          <p:nvPr/>
        </p:nvSpPr>
        <p:spPr>
          <a:xfrm>
            <a:off x="9101730" y="4578700"/>
            <a:ext cx="2362200" cy="369332"/>
          </a:xfrm>
          <a:prstGeom prst="rect">
            <a:avLst/>
          </a:prstGeom>
          <a:noFill/>
        </p:spPr>
        <p:txBody>
          <a:bodyPr wrap="square" rtlCol="0">
            <a:spAutoFit/>
          </a:bodyPr>
          <a:lstStyle/>
          <a:p>
            <a:pPr marL="0" indent="0" algn="ctr">
              <a:buNone/>
            </a:pPr>
            <a:r>
              <a:rPr lang="en-US" dirty="0">
                <a:latin typeface="Arial" panose="020B0604020202020204" pitchFamily="34" charset="0"/>
                <a:cs typeface="Arial" panose="020B0604020202020204" pitchFamily="34" charset="0"/>
              </a:rPr>
              <a:t>Barrières institutionnelles</a:t>
            </a:r>
          </a:p>
        </p:txBody>
      </p:sp>
      <p:sp>
        <p:nvSpPr>
          <p:cNvPr id="15" name="Round Same Side Corner Rectangle 31">
            <a:extLst>
              <a:ext uri="{FF2B5EF4-FFF2-40B4-BE49-F238E27FC236}">
                <a16:creationId xmlns:a16="http://schemas.microsoft.com/office/drawing/2014/main" id="{13C1A8D6-7BB3-2B7E-75A0-3B6C3CA4D762}"/>
              </a:ext>
            </a:extLst>
          </p:cNvPr>
          <p:cNvSpPr/>
          <p:nvPr/>
        </p:nvSpPr>
        <p:spPr>
          <a:xfrm>
            <a:off x="1435161" y="3796387"/>
            <a:ext cx="939534" cy="530548"/>
          </a:xfrm>
          <a:prstGeom prst="round2SameRect">
            <a:avLst>
              <a:gd name="adj1" fmla="val 50000"/>
              <a:gd name="adj2" fmla="val 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6" name="Oval 15">
            <a:extLst>
              <a:ext uri="{FF2B5EF4-FFF2-40B4-BE49-F238E27FC236}">
                <a16:creationId xmlns:a16="http://schemas.microsoft.com/office/drawing/2014/main" id="{5CB5CC17-DE49-7362-5F2B-CC1F021C7CBE}"/>
              </a:ext>
            </a:extLst>
          </p:cNvPr>
          <p:cNvSpPr/>
          <p:nvPr/>
        </p:nvSpPr>
        <p:spPr>
          <a:xfrm>
            <a:off x="1428193" y="2662461"/>
            <a:ext cx="950215" cy="950214"/>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21" name="Group 20">
            <a:extLst>
              <a:ext uri="{FF2B5EF4-FFF2-40B4-BE49-F238E27FC236}">
                <a16:creationId xmlns:a16="http://schemas.microsoft.com/office/drawing/2014/main" id="{877F9E12-F2DF-78F1-09DE-5565E273442F}"/>
              </a:ext>
            </a:extLst>
          </p:cNvPr>
          <p:cNvGrpSpPr/>
          <p:nvPr/>
        </p:nvGrpSpPr>
        <p:grpSpPr>
          <a:xfrm>
            <a:off x="2356991" y="2363812"/>
            <a:ext cx="476433" cy="451293"/>
            <a:chOff x="2209595" y="1918811"/>
            <a:chExt cx="772461" cy="731700"/>
          </a:xfrm>
        </p:grpSpPr>
        <p:sp>
          <p:nvSpPr>
            <p:cNvPr id="18" name="Oval 17">
              <a:extLst>
                <a:ext uri="{FF2B5EF4-FFF2-40B4-BE49-F238E27FC236}">
                  <a16:creationId xmlns:a16="http://schemas.microsoft.com/office/drawing/2014/main" id="{732CC590-E4EC-5A5B-84DE-011FD9543FCD}"/>
                </a:ext>
              </a:extLst>
            </p:cNvPr>
            <p:cNvSpPr/>
            <p:nvPr/>
          </p:nvSpPr>
          <p:spPr>
            <a:xfrm>
              <a:off x="2209595" y="1982175"/>
              <a:ext cx="517384" cy="517384"/>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9" name="Oval 18">
              <a:extLst>
                <a:ext uri="{FF2B5EF4-FFF2-40B4-BE49-F238E27FC236}">
                  <a16:creationId xmlns:a16="http://schemas.microsoft.com/office/drawing/2014/main" id="{1F2444A0-D595-D522-E12C-E330A6D2C4DF}"/>
                </a:ext>
              </a:extLst>
            </p:cNvPr>
            <p:cNvSpPr/>
            <p:nvPr/>
          </p:nvSpPr>
          <p:spPr>
            <a:xfrm>
              <a:off x="2464672" y="2133127"/>
              <a:ext cx="517384" cy="517384"/>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0" name="Oval 19">
              <a:extLst>
                <a:ext uri="{FF2B5EF4-FFF2-40B4-BE49-F238E27FC236}">
                  <a16:creationId xmlns:a16="http://schemas.microsoft.com/office/drawing/2014/main" id="{0AD892F1-8D47-F067-F21B-2E6079CE9CA7}"/>
                </a:ext>
              </a:extLst>
            </p:cNvPr>
            <p:cNvSpPr/>
            <p:nvPr/>
          </p:nvSpPr>
          <p:spPr>
            <a:xfrm>
              <a:off x="2464672" y="1918811"/>
              <a:ext cx="517384" cy="517384"/>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sp>
        <p:nvSpPr>
          <p:cNvPr id="22" name="Oval 21">
            <a:extLst>
              <a:ext uri="{FF2B5EF4-FFF2-40B4-BE49-F238E27FC236}">
                <a16:creationId xmlns:a16="http://schemas.microsoft.com/office/drawing/2014/main" id="{B5441A65-C987-D56C-5989-384FEE34982B}"/>
              </a:ext>
            </a:extLst>
          </p:cNvPr>
          <p:cNvSpPr/>
          <p:nvPr/>
        </p:nvSpPr>
        <p:spPr>
          <a:xfrm>
            <a:off x="2352977" y="2830848"/>
            <a:ext cx="186888" cy="18688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3" name="Oval 22">
            <a:extLst>
              <a:ext uri="{FF2B5EF4-FFF2-40B4-BE49-F238E27FC236}">
                <a16:creationId xmlns:a16="http://schemas.microsoft.com/office/drawing/2014/main" id="{4C334821-2DE3-084F-88A5-BC72B8DBFF86}"/>
              </a:ext>
            </a:extLst>
          </p:cNvPr>
          <p:cNvSpPr/>
          <p:nvPr/>
        </p:nvSpPr>
        <p:spPr>
          <a:xfrm>
            <a:off x="2151781" y="2905908"/>
            <a:ext cx="97830" cy="9783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5" name="Speech Bubble: Rectangle with Corners Rounded 24">
            <a:extLst>
              <a:ext uri="{FF2B5EF4-FFF2-40B4-BE49-F238E27FC236}">
                <a16:creationId xmlns:a16="http://schemas.microsoft.com/office/drawing/2014/main" id="{848A87F6-19EB-37EA-D283-44C24BCD3D10}"/>
              </a:ext>
            </a:extLst>
          </p:cNvPr>
          <p:cNvSpPr/>
          <p:nvPr/>
        </p:nvSpPr>
        <p:spPr>
          <a:xfrm>
            <a:off x="6660598" y="2618164"/>
            <a:ext cx="838095" cy="646331"/>
          </a:xfrm>
          <a:prstGeom prst="wedgeRoundRectCallou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6" name="Speech Bubble: Rectangle with Corners Rounded 25">
            <a:extLst>
              <a:ext uri="{FF2B5EF4-FFF2-40B4-BE49-F238E27FC236}">
                <a16:creationId xmlns:a16="http://schemas.microsoft.com/office/drawing/2014/main" id="{D1FD7446-2656-1B4C-3CC8-752BD248DD64}"/>
              </a:ext>
            </a:extLst>
          </p:cNvPr>
          <p:cNvSpPr/>
          <p:nvPr/>
        </p:nvSpPr>
        <p:spPr>
          <a:xfrm>
            <a:off x="7809470" y="3684196"/>
            <a:ext cx="618864" cy="477262"/>
          </a:xfrm>
          <a:prstGeom prst="wedgeRoundRectCallout">
            <a:avLst>
              <a:gd name="adj1" fmla="val 18975"/>
              <a:gd name="adj2" fmla="val 62500"/>
              <a:gd name="adj3" fmla="val 1666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8" name="Freeform: Shape 27">
            <a:extLst>
              <a:ext uri="{FF2B5EF4-FFF2-40B4-BE49-F238E27FC236}">
                <a16:creationId xmlns:a16="http://schemas.microsoft.com/office/drawing/2014/main" id="{C028A614-7D53-FA2F-94A5-41BF649ECFA8}"/>
              </a:ext>
            </a:extLst>
          </p:cNvPr>
          <p:cNvSpPr/>
          <p:nvPr/>
        </p:nvSpPr>
        <p:spPr>
          <a:xfrm>
            <a:off x="6697902" y="2618164"/>
            <a:ext cx="1705233" cy="1519881"/>
          </a:xfrm>
          <a:custGeom>
            <a:avLst/>
            <a:gdLst>
              <a:gd name="connsiteX0" fmla="*/ 0 w 1705233"/>
              <a:gd name="connsiteY0" fmla="*/ 1519881 h 1519881"/>
              <a:gd name="connsiteX1" fmla="*/ 185352 w 1705233"/>
              <a:gd name="connsiteY1" fmla="*/ 1272746 h 1519881"/>
              <a:gd name="connsiteX2" fmla="*/ 469557 w 1705233"/>
              <a:gd name="connsiteY2" fmla="*/ 1272746 h 1519881"/>
              <a:gd name="connsiteX3" fmla="*/ 556055 w 1705233"/>
              <a:gd name="connsiteY3" fmla="*/ 1050324 h 1519881"/>
              <a:gd name="connsiteX4" fmla="*/ 1037968 w 1705233"/>
              <a:gd name="connsiteY4" fmla="*/ 877329 h 1519881"/>
              <a:gd name="connsiteX5" fmla="*/ 1371600 w 1705233"/>
              <a:gd name="connsiteY5" fmla="*/ 185351 h 1519881"/>
              <a:gd name="connsiteX6" fmla="*/ 1556952 w 1705233"/>
              <a:gd name="connsiteY6" fmla="*/ 296562 h 1519881"/>
              <a:gd name="connsiteX7" fmla="*/ 1705233 w 1705233"/>
              <a:gd name="connsiteY7" fmla="*/ 0 h 1519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5233" h="1519881">
                <a:moveTo>
                  <a:pt x="0" y="1519881"/>
                </a:moveTo>
                <a:lnTo>
                  <a:pt x="185352" y="1272746"/>
                </a:lnTo>
                <a:lnTo>
                  <a:pt x="469557" y="1272746"/>
                </a:lnTo>
                <a:lnTo>
                  <a:pt x="556055" y="1050324"/>
                </a:lnTo>
                <a:lnTo>
                  <a:pt x="1037968" y="877329"/>
                </a:lnTo>
                <a:lnTo>
                  <a:pt x="1371600" y="185351"/>
                </a:lnTo>
                <a:lnTo>
                  <a:pt x="1556952" y="296562"/>
                </a:lnTo>
                <a:lnTo>
                  <a:pt x="1705233" y="0"/>
                </a:lnTo>
              </a:path>
            </a:pathLst>
          </a:custGeom>
          <a:noFill/>
          <a:ln w="762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9" name="Freeform: Shape 28">
            <a:extLst>
              <a:ext uri="{FF2B5EF4-FFF2-40B4-BE49-F238E27FC236}">
                <a16:creationId xmlns:a16="http://schemas.microsoft.com/office/drawing/2014/main" id="{0ABD58A0-56C4-7702-C42D-179B6450BB47}"/>
              </a:ext>
            </a:extLst>
          </p:cNvPr>
          <p:cNvSpPr/>
          <p:nvPr/>
        </p:nvSpPr>
        <p:spPr>
          <a:xfrm>
            <a:off x="3818238" y="3458029"/>
            <a:ext cx="1581665" cy="790833"/>
          </a:xfrm>
          <a:custGeom>
            <a:avLst/>
            <a:gdLst>
              <a:gd name="connsiteX0" fmla="*/ 0 w 1581665"/>
              <a:gd name="connsiteY0" fmla="*/ 790833 h 790833"/>
              <a:gd name="connsiteX1" fmla="*/ 0 w 1581665"/>
              <a:gd name="connsiteY1" fmla="*/ 506627 h 790833"/>
              <a:gd name="connsiteX2" fmla="*/ 271848 w 1581665"/>
              <a:gd name="connsiteY2" fmla="*/ 506627 h 790833"/>
              <a:gd name="connsiteX3" fmla="*/ 271848 w 1581665"/>
              <a:gd name="connsiteY3" fmla="*/ 247135 h 790833"/>
              <a:gd name="connsiteX4" fmla="*/ 531340 w 1581665"/>
              <a:gd name="connsiteY4" fmla="*/ 247135 h 790833"/>
              <a:gd name="connsiteX5" fmla="*/ 531340 w 1581665"/>
              <a:gd name="connsiteY5" fmla="*/ 0 h 790833"/>
              <a:gd name="connsiteX6" fmla="*/ 1581665 w 1581665"/>
              <a:gd name="connsiteY6" fmla="*/ 0 h 790833"/>
              <a:gd name="connsiteX7" fmla="*/ 1581665 w 1581665"/>
              <a:gd name="connsiteY7" fmla="*/ 12357 h 790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81665" h="790833">
                <a:moveTo>
                  <a:pt x="0" y="790833"/>
                </a:moveTo>
                <a:lnTo>
                  <a:pt x="0" y="506627"/>
                </a:lnTo>
                <a:lnTo>
                  <a:pt x="271848" y="506627"/>
                </a:lnTo>
                <a:lnTo>
                  <a:pt x="271848" y="247135"/>
                </a:lnTo>
                <a:lnTo>
                  <a:pt x="531340" y="247135"/>
                </a:lnTo>
                <a:lnTo>
                  <a:pt x="531340" y="0"/>
                </a:lnTo>
                <a:lnTo>
                  <a:pt x="1581665" y="0"/>
                </a:lnTo>
                <a:lnTo>
                  <a:pt x="1581665" y="12357"/>
                </a:lnTo>
              </a:path>
            </a:pathLst>
          </a:custGeom>
          <a:noFill/>
          <a:ln w="762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0" name="Rectangle 29">
            <a:extLst>
              <a:ext uri="{FF2B5EF4-FFF2-40B4-BE49-F238E27FC236}">
                <a16:creationId xmlns:a16="http://schemas.microsoft.com/office/drawing/2014/main" id="{10AE1833-1A3E-6BB8-6DBD-2DB15967536E}"/>
              </a:ext>
            </a:extLst>
          </p:cNvPr>
          <p:cNvSpPr/>
          <p:nvPr/>
        </p:nvSpPr>
        <p:spPr>
          <a:xfrm>
            <a:off x="4541056" y="2507815"/>
            <a:ext cx="648823" cy="950214"/>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1" name="Oval 30">
            <a:extLst>
              <a:ext uri="{FF2B5EF4-FFF2-40B4-BE49-F238E27FC236}">
                <a16:creationId xmlns:a16="http://schemas.microsoft.com/office/drawing/2014/main" id="{55E18253-0152-1113-7821-F7489EF67283}"/>
              </a:ext>
            </a:extLst>
          </p:cNvPr>
          <p:cNvSpPr/>
          <p:nvPr/>
        </p:nvSpPr>
        <p:spPr>
          <a:xfrm>
            <a:off x="5004486" y="2905908"/>
            <a:ext cx="98855" cy="988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nvGrpSpPr>
          <p:cNvPr id="44" name="Group 43">
            <a:extLst>
              <a:ext uri="{FF2B5EF4-FFF2-40B4-BE49-F238E27FC236}">
                <a16:creationId xmlns:a16="http://schemas.microsoft.com/office/drawing/2014/main" id="{5CFB77FA-A0DD-0CEE-B4C9-06111F75E38D}"/>
              </a:ext>
            </a:extLst>
          </p:cNvPr>
          <p:cNvGrpSpPr/>
          <p:nvPr/>
        </p:nvGrpSpPr>
        <p:grpSpPr>
          <a:xfrm>
            <a:off x="9587230" y="2470453"/>
            <a:ext cx="1250671" cy="1823117"/>
            <a:chOff x="9823729" y="2461343"/>
            <a:chExt cx="1037801" cy="1512814"/>
          </a:xfrm>
        </p:grpSpPr>
        <p:sp>
          <p:nvSpPr>
            <p:cNvPr id="35" name="Rectangle 34">
              <a:extLst>
                <a:ext uri="{FF2B5EF4-FFF2-40B4-BE49-F238E27FC236}">
                  <a16:creationId xmlns:a16="http://schemas.microsoft.com/office/drawing/2014/main" id="{0208ADBA-362D-75CE-D05B-386DF24D2E34}"/>
                </a:ext>
              </a:extLst>
            </p:cNvPr>
            <p:cNvSpPr/>
            <p:nvPr/>
          </p:nvSpPr>
          <p:spPr>
            <a:xfrm>
              <a:off x="9823729" y="2684325"/>
              <a:ext cx="1037801" cy="1289832"/>
            </a:xfrm>
            <a:prstGeom prst="rect">
              <a:avLst/>
            </a:prstGeom>
            <a:solidFill>
              <a:schemeClr val="bg1"/>
            </a:solidFill>
            <a:ln w="762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nvGrpSpPr>
            <p:cNvPr id="37" name="Group 36">
              <a:extLst>
                <a:ext uri="{FF2B5EF4-FFF2-40B4-BE49-F238E27FC236}">
                  <a16:creationId xmlns:a16="http://schemas.microsoft.com/office/drawing/2014/main" id="{FE119169-D198-166E-019C-35A9B5D76C4E}"/>
                </a:ext>
              </a:extLst>
            </p:cNvPr>
            <p:cNvGrpSpPr/>
            <p:nvPr/>
          </p:nvGrpSpPr>
          <p:grpSpPr>
            <a:xfrm>
              <a:off x="9929383" y="2854390"/>
              <a:ext cx="353447" cy="369332"/>
              <a:chOff x="7345680" y="2484120"/>
              <a:chExt cx="904240" cy="944880"/>
            </a:xfrm>
          </p:grpSpPr>
          <p:sp>
            <p:nvSpPr>
              <p:cNvPr id="38" name="Oval 37">
                <a:extLst>
                  <a:ext uri="{FF2B5EF4-FFF2-40B4-BE49-F238E27FC236}">
                    <a16:creationId xmlns:a16="http://schemas.microsoft.com/office/drawing/2014/main" id="{6B402E7C-D77F-70F2-CDD8-33142E67DC31}"/>
                  </a:ext>
                </a:extLst>
              </p:cNvPr>
              <p:cNvSpPr/>
              <p:nvPr/>
            </p:nvSpPr>
            <p:spPr>
              <a:xfrm>
                <a:off x="7345680" y="2484120"/>
                <a:ext cx="904240" cy="94488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9" name="L-Shape 38">
                <a:extLst>
                  <a:ext uri="{FF2B5EF4-FFF2-40B4-BE49-F238E27FC236}">
                    <a16:creationId xmlns:a16="http://schemas.microsoft.com/office/drawing/2014/main" id="{DFB08E1F-CB99-18FA-639A-55EA13F8B2EE}"/>
                  </a:ext>
                </a:extLst>
              </p:cNvPr>
              <p:cNvSpPr/>
              <p:nvPr/>
            </p:nvSpPr>
            <p:spPr>
              <a:xfrm rot="18361091">
                <a:off x="7500809" y="2772426"/>
                <a:ext cx="630274" cy="320762"/>
              </a:xfrm>
              <a:prstGeom prst="corner">
                <a:avLst>
                  <a:gd name="adj1" fmla="val 42208"/>
                  <a:gd name="adj2" fmla="val 433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40" name="Group 39">
              <a:extLst>
                <a:ext uri="{FF2B5EF4-FFF2-40B4-BE49-F238E27FC236}">
                  <a16:creationId xmlns:a16="http://schemas.microsoft.com/office/drawing/2014/main" id="{14282448-9C9B-7727-A72F-E60A84D0B3CF}"/>
                </a:ext>
              </a:extLst>
            </p:cNvPr>
            <p:cNvGrpSpPr/>
            <p:nvPr/>
          </p:nvGrpSpPr>
          <p:grpSpPr>
            <a:xfrm>
              <a:off x="9929382" y="3349366"/>
              <a:ext cx="353447" cy="369332"/>
              <a:chOff x="7090831" y="3731241"/>
              <a:chExt cx="904240" cy="944880"/>
            </a:xfrm>
          </p:grpSpPr>
          <p:sp>
            <p:nvSpPr>
              <p:cNvPr id="41" name="Oval 40">
                <a:extLst>
                  <a:ext uri="{FF2B5EF4-FFF2-40B4-BE49-F238E27FC236}">
                    <a16:creationId xmlns:a16="http://schemas.microsoft.com/office/drawing/2014/main" id="{F63B1EF8-5E79-544A-F597-D9E044B03F0A}"/>
                  </a:ext>
                </a:extLst>
              </p:cNvPr>
              <p:cNvSpPr/>
              <p:nvPr/>
            </p:nvSpPr>
            <p:spPr>
              <a:xfrm>
                <a:off x="7090831" y="3731241"/>
                <a:ext cx="904240" cy="94488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2" name="Plus Sign 41">
                <a:extLst>
                  <a:ext uri="{FF2B5EF4-FFF2-40B4-BE49-F238E27FC236}">
                    <a16:creationId xmlns:a16="http://schemas.microsoft.com/office/drawing/2014/main" id="{44F8D37D-43D6-3244-A3D6-EC69903498FF}"/>
                  </a:ext>
                </a:extLst>
              </p:cNvPr>
              <p:cNvSpPr/>
              <p:nvPr/>
            </p:nvSpPr>
            <p:spPr>
              <a:xfrm rot="2700000">
                <a:off x="7223315" y="3868494"/>
                <a:ext cx="655187" cy="670373"/>
              </a:xfrm>
              <a:prstGeom prst="mathPlus">
                <a:avLst>
                  <a:gd name="adj1" fmla="val 2040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sp>
          <p:nvSpPr>
            <p:cNvPr id="43" name="Rectangle: Top Corners Rounded 42">
              <a:extLst>
                <a:ext uri="{FF2B5EF4-FFF2-40B4-BE49-F238E27FC236}">
                  <a16:creationId xmlns:a16="http://schemas.microsoft.com/office/drawing/2014/main" id="{70F63B26-03B3-2C2F-11DC-432DDB273C3F}"/>
                </a:ext>
              </a:extLst>
            </p:cNvPr>
            <p:cNvSpPr/>
            <p:nvPr/>
          </p:nvSpPr>
          <p:spPr>
            <a:xfrm>
              <a:off x="10106105" y="2461343"/>
              <a:ext cx="445712" cy="215833"/>
            </a:xfrm>
            <a:prstGeom prst="round2Same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spTree>
    <p:extLst>
      <p:ext uri="{BB962C8B-B14F-4D97-AF65-F5344CB8AC3E}">
        <p14:creationId xmlns:p14="http://schemas.microsoft.com/office/powerpoint/2010/main" val="285741311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876150A-156B-428E-B871-27A66313D97F}"/>
              </a:ext>
            </a:extLst>
          </p:cNvPr>
          <p:cNvSpPr/>
          <p:nvPr/>
        </p:nvSpPr>
        <p:spPr>
          <a:xfrm>
            <a:off x="0" y="-1"/>
            <a:ext cx="12192000" cy="98552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Title 13">
            <a:extLst>
              <a:ext uri="{FF2B5EF4-FFF2-40B4-BE49-F238E27FC236}">
                <a16:creationId xmlns:a16="http://schemas.microsoft.com/office/drawing/2014/main" id="{77426308-FC57-4621-A22C-EE55960FBD64}"/>
              </a:ext>
            </a:extLst>
          </p:cNvPr>
          <p:cNvSpPr>
            <a:spLocks noGrp="1"/>
          </p:cNvSpPr>
          <p:nvPr>
            <p:ph type="title"/>
          </p:nvPr>
        </p:nvSpPr>
        <p:spPr/>
        <p:txBody>
          <a:bodyPr/>
          <a:lstStyle/>
          <a:p>
            <a:r>
              <a:rPr lang="en-CA" dirty="0">
                <a:latin typeface="Arial" panose="020B0604020202020204" pitchFamily="34" charset="0"/>
                <a:cs typeface="Arial" panose="020B0604020202020204" pitchFamily="34" charset="0"/>
              </a:rPr>
              <a:t>Principaux points d'apprentissage</a:t>
            </a:r>
          </a:p>
        </p:txBody>
      </p:sp>
      <p:sp>
        <p:nvSpPr>
          <p:cNvPr id="59" name="TextBox 58">
            <a:extLst>
              <a:ext uri="{FF2B5EF4-FFF2-40B4-BE49-F238E27FC236}">
                <a16:creationId xmlns:a16="http://schemas.microsoft.com/office/drawing/2014/main" id="{71865365-E0D2-4F1C-94B2-26F808C53A89}"/>
              </a:ext>
            </a:extLst>
          </p:cNvPr>
          <p:cNvSpPr txBox="1"/>
          <p:nvPr/>
        </p:nvSpPr>
        <p:spPr>
          <a:xfrm>
            <a:off x="4672675" y="3664202"/>
            <a:ext cx="2569758" cy="2145396"/>
          </a:xfrm>
          <a:prstGeom prst="rect">
            <a:avLst/>
          </a:prstGeom>
          <a:noFill/>
        </p:spPr>
        <p:txBody>
          <a:bodyPr wrap="square" lIns="91440" tIns="45720" rIns="91440" bIns="45720" anchor="t">
            <a:spAutoFit/>
          </a:bodyPr>
          <a:lstStyle/>
          <a:p>
            <a:pPr algn="ctr">
              <a:lnSpc>
                <a:spcPct val="107000"/>
              </a:lnSpc>
              <a:spcAft>
                <a:spcPts val="800"/>
              </a:spcAft>
              <a:buClr>
                <a:srgbClr val="000000"/>
              </a:buClr>
            </a:pPr>
            <a:r>
              <a:rPr lang="en-US" dirty="0">
                <a:effectLst/>
                <a:latin typeface="Arial" panose="020B0604020202020204" pitchFamily="34" charset="0"/>
                <a:ea typeface="Helvetica Neue"/>
                <a:cs typeface="Arial" panose="020B0604020202020204" pitchFamily="34" charset="0"/>
              </a:rPr>
              <a:t>Les </a:t>
            </a:r>
            <a:r>
              <a:rPr lang="en-US" dirty="0" err="1">
                <a:effectLst/>
                <a:latin typeface="Arial" panose="020B0604020202020204" pitchFamily="34" charset="0"/>
                <a:ea typeface="Helvetica Neue"/>
                <a:cs typeface="Arial" panose="020B0604020202020204" pitchFamily="34" charset="0"/>
              </a:rPr>
              <a:t>gestionnaires</a:t>
            </a:r>
            <a:r>
              <a:rPr lang="en-US" dirty="0">
                <a:effectLst/>
                <a:latin typeface="Arial" panose="020B0604020202020204" pitchFamily="34" charset="0"/>
                <a:ea typeface="Helvetica Neue"/>
                <a:cs typeface="Arial" panose="020B0604020202020204" pitchFamily="34" charset="0"/>
              </a:rPr>
              <a:t> de </a:t>
            </a:r>
            <a:r>
              <a:rPr lang="en-US" dirty="0" err="1">
                <a:effectLst/>
                <a:latin typeface="Arial" panose="020B0604020202020204" pitchFamily="34" charset="0"/>
                <a:ea typeface="Helvetica Neue"/>
                <a:cs typeface="Arial" panose="020B0604020202020204" pitchFamily="34" charset="0"/>
              </a:rPr>
              <a:t>cas</a:t>
            </a:r>
            <a:r>
              <a:rPr lang="en-US" dirty="0">
                <a:effectLst/>
                <a:latin typeface="Arial" panose="020B0604020202020204" pitchFamily="34" charset="0"/>
                <a:ea typeface="Helvetica Neue"/>
                <a:cs typeface="Arial" panose="020B0604020202020204" pitchFamily="34" charset="0"/>
              </a:rPr>
              <a:t> </a:t>
            </a:r>
            <a:r>
              <a:rPr lang="en-US" dirty="0">
                <a:latin typeface="Arial" panose="020B0604020202020204" pitchFamily="34" charset="0"/>
                <a:ea typeface="Helvetica Neue"/>
                <a:cs typeface="Arial" panose="020B0604020202020204" pitchFamily="34" charset="0"/>
              </a:rPr>
              <a:t>doivent </a:t>
            </a:r>
            <a:r>
              <a:rPr lang="en-US" dirty="0">
                <a:effectLst/>
                <a:latin typeface="Arial" panose="020B0604020202020204" pitchFamily="34" charset="0"/>
                <a:ea typeface="Helvetica Neue"/>
                <a:cs typeface="Arial" panose="020B0604020202020204" pitchFamily="34" charset="0"/>
              </a:rPr>
              <a:t>s'adapter aux besoins individuels de l'enfant, notamment à son stade de développement et à ses capacités.</a:t>
            </a:r>
            <a:endParaRPr lang="en-US" dirty="0">
              <a:effectLst/>
              <a:latin typeface="Arial" panose="020B0604020202020204" pitchFamily="34" charset="0"/>
              <a:ea typeface="Noto Sans Symbols"/>
              <a:cs typeface="Arial" panose="020B0604020202020204" pitchFamily="34" charset="0"/>
            </a:endParaRPr>
          </a:p>
        </p:txBody>
      </p:sp>
      <p:sp>
        <p:nvSpPr>
          <p:cNvPr id="61" name="5-Point Star 5">
            <a:extLst>
              <a:ext uri="{FF2B5EF4-FFF2-40B4-BE49-F238E27FC236}">
                <a16:creationId xmlns:a16="http://schemas.microsoft.com/office/drawing/2014/main" id="{ABD8A883-982A-4318-B4F5-7858ABDA3C3D}"/>
              </a:ext>
            </a:extLst>
          </p:cNvPr>
          <p:cNvSpPr/>
          <p:nvPr/>
        </p:nvSpPr>
        <p:spPr>
          <a:xfrm>
            <a:off x="8743965" y="2174027"/>
            <a:ext cx="1051560" cy="1051560"/>
          </a:xfrm>
          <a:prstGeom prst="star5">
            <a:avLst>
              <a:gd name="adj" fmla="val 28143"/>
              <a:gd name="hf" fmla="val 105146"/>
              <a:gd name="vf" fmla="val 11055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3" name="5-Point Star 5">
            <a:extLst>
              <a:ext uri="{FF2B5EF4-FFF2-40B4-BE49-F238E27FC236}">
                <a16:creationId xmlns:a16="http://schemas.microsoft.com/office/drawing/2014/main" id="{86C6DA94-9EAE-4187-A72F-7FF9F3B6A9A7}"/>
              </a:ext>
            </a:extLst>
          </p:cNvPr>
          <p:cNvSpPr/>
          <p:nvPr/>
        </p:nvSpPr>
        <p:spPr>
          <a:xfrm>
            <a:off x="5431774" y="2142238"/>
            <a:ext cx="1051560" cy="1051560"/>
          </a:xfrm>
          <a:prstGeom prst="star5">
            <a:avLst>
              <a:gd name="adj" fmla="val 28143"/>
              <a:gd name="hf" fmla="val 105146"/>
              <a:gd name="vf" fmla="val 11055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 name="TextBox 2">
            <a:extLst>
              <a:ext uri="{FF2B5EF4-FFF2-40B4-BE49-F238E27FC236}">
                <a16:creationId xmlns:a16="http://schemas.microsoft.com/office/drawing/2014/main" id="{595BD88D-0303-33C0-0D64-3954FCB534D2}"/>
              </a:ext>
            </a:extLst>
          </p:cNvPr>
          <p:cNvSpPr txBox="1"/>
          <p:nvPr/>
        </p:nvSpPr>
        <p:spPr>
          <a:xfrm>
            <a:off x="7984866" y="3664202"/>
            <a:ext cx="2569758" cy="1477328"/>
          </a:xfrm>
          <a:prstGeom prst="rect">
            <a:avLst/>
          </a:prstGeom>
          <a:noFill/>
        </p:spPr>
        <p:txBody>
          <a:bodyPr wrap="square" rtlCol="0">
            <a:spAutoFit/>
          </a:bodyPr>
          <a:lstStyle/>
          <a:p>
            <a:pPr algn="ctr"/>
            <a:r>
              <a:rPr lang="en-GB" dirty="0">
                <a:latin typeface="Arial" panose="020B0604020202020204" pitchFamily="34" charset="0"/>
                <a:cs typeface="Arial" panose="020B0604020202020204" pitchFamily="34" charset="0"/>
              </a:rPr>
              <a:t>Le handicap est créé par une déficience à long terme en interaction avec des obstacles dans l'environnement.</a:t>
            </a:r>
            <a:endParaRPr lang="en-BE" dirty="0">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6AD47C98-BD80-B7F9-055A-E90514E0B98B}"/>
              </a:ext>
            </a:extLst>
          </p:cNvPr>
          <p:cNvSpPr txBox="1"/>
          <p:nvPr/>
        </p:nvSpPr>
        <p:spPr>
          <a:xfrm>
            <a:off x="1192005" y="3664202"/>
            <a:ext cx="2906716" cy="1256306"/>
          </a:xfrm>
          <a:prstGeom prst="rect">
            <a:avLst/>
          </a:prstGeom>
          <a:noFill/>
        </p:spPr>
        <p:txBody>
          <a:bodyPr wrap="square" lIns="91440" tIns="45720" rIns="91440" bIns="45720" anchor="t">
            <a:spAutoFit/>
          </a:bodyPr>
          <a:lstStyle/>
          <a:p>
            <a:pPr algn="ctr">
              <a:lnSpc>
                <a:spcPct val="107000"/>
              </a:lnSpc>
              <a:spcAft>
                <a:spcPts val="800"/>
              </a:spcAft>
              <a:buClr>
                <a:srgbClr val="000000"/>
              </a:buClr>
            </a:pPr>
            <a:r>
              <a:rPr lang="en-GB" dirty="0">
                <a:latin typeface="Arial" panose="020B0604020202020204" pitchFamily="34" charset="0"/>
                <a:cs typeface="Arial" panose="020B0604020202020204" pitchFamily="34" charset="0"/>
              </a:rPr>
              <a:t>Les enfants passent </a:t>
            </a:r>
            <a:r>
              <a:rPr lang="en-GB" b="0" dirty="0">
                <a:latin typeface="Arial" panose="020B0604020202020204" pitchFamily="34" charset="0"/>
                <a:cs typeface="Arial" panose="020B0604020202020204" pitchFamily="34" charset="0"/>
              </a:rPr>
              <a:t>par différents stades de développement et franchissent des étapes importantes. </a:t>
            </a:r>
            <a:endParaRPr lang="en-US" dirty="0">
              <a:effectLst/>
              <a:latin typeface="Arial" panose="020B0604020202020204" pitchFamily="34" charset="0"/>
              <a:ea typeface="Noto Sans Symbols"/>
              <a:cs typeface="Arial" panose="020B0604020202020204" pitchFamily="34" charset="0"/>
            </a:endParaRPr>
          </a:p>
        </p:txBody>
      </p:sp>
      <p:sp>
        <p:nvSpPr>
          <p:cNvPr id="4" name="5-Point Star 5">
            <a:extLst>
              <a:ext uri="{FF2B5EF4-FFF2-40B4-BE49-F238E27FC236}">
                <a16:creationId xmlns:a16="http://schemas.microsoft.com/office/drawing/2014/main" id="{E70B9786-2F8D-A7CD-2594-E71EA07D1BA2}"/>
              </a:ext>
            </a:extLst>
          </p:cNvPr>
          <p:cNvSpPr/>
          <p:nvPr/>
        </p:nvSpPr>
        <p:spPr>
          <a:xfrm>
            <a:off x="2119583" y="2142238"/>
            <a:ext cx="1051560" cy="1051560"/>
          </a:xfrm>
          <a:prstGeom prst="star5">
            <a:avLst>
              <a:gd name="adj" fmla="val 28143"/>
              <a:gd name="hf" fmla="val 105146"/>
              <a:gd name="vf" fmla="val 11055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71813314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accent2">
            <a:lumMod val="75000"/>
          </a:schemeClr>
        </a:solidFill>
        <a:effectLst/>
      </p:bgPr>
    </p:bg>
    <p:spTree>
      <p:nvGrpSpPr>
        <p:cNvPr id="1" name=""/>
        <p:cNvGrpSpPr/>
        <p:nvPr/>
      </p:nvGrpSpPr>
      <p:grpSpPr>
        <a:xfrm>
          <a:off x="0" y="0"/>
          <a:ext cx="0" cy="0"/>
          <a:chOff x="0" y="0"/>
          <a:chExt cx="0" cy="0"/>
        </a:xfrm>
      </p:grpSpPr>
      <p:sp>
        <p:nvSpPr>
          <p:cNvPr id="3" name="Title 72">
            <a:extLst>
              <a:ext uri="{FF2B5EF4-FFF2-40B4-BE49-F238E27FC236}">
                <a16:creationId xmlns:a16="http://schemas.microsoft.com/office/drawing/2014/main" id="{30D5B31E-8392-E6F8-9B81-582DB83DD018}"/>
              </a:ext>
            </a:extLst>
          </p:cNvPr>
          <p:cNvSpPr txBox="1">
            <a:spLocks/>
          </p:cNvSpPr>
          <p:nvPr/>
        </p:nvSpPr>
        <p:spPr>
          <a:xfrm>
            <a:off x="796386" y="3099692"/>
            <a:ext cx="10126172"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2400" b="1" dirty="0">
                <a:solidFill>
                  <a:schemeClr val="bg1"/>
                </a:solidFill>
                <a:latin typeface="Garamond"/>
              </a:rPr>
              <a:t>SESSION 5</a:t>
            </a:r>
          </a:p>
          <a:p>
            <a:br>
              <a:rPr lang="en-CA" b="1" dirty="0">
                <a:solidFill>
                  <a:schemeClr val="bg1"/>
                </a:solidFill>
                <a:latin typeface="Garamond"/>
              </a:rPr>
            </a:br>
            <a:r>
              <a:rPr lang="en-US" sz="5400" b="1" dirty="0">
                <a:solidFill>
                  <a:schemeClr val="bg1"/>
                </a:solidFill>
                <a:latin typeface="Garamond"/>
              </a:rPr>
              <a:t>Qu'est-ce qu'un risque de protection de l'enfance ?</a:t>
            </a:r>
          </a:p>
        </p:txBody>
      </p:sp>
    </p:spTree>
    <p:extLst>
      <p:ext uri="{BB962C8B-B14F-4D97-AF65-F5344CB8AC3E}">
        <p14:creationId xmlns:p14="http://schemas.microsoft.com/office/powerpoint/2010/main" val="349285224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120A06-D2CE-9F4F-4EB2-3B4FFE1C42C2}"/>
              </a:ext>
            </a:extLst>
          </p:cNvPr>
          <p:cNvSpPr>
            <a:spLocks noGrp="1"/>
          </p:cNvSpPr>
          <p:nvPr>
            <p:ph type="title"/>
          </p:nvPr>
        </p:nvSpPr>
        <p:spPr/>
        <p:txBody>
          <a:bodyPr/>
          <a:lstStyle/>
          <a:p>
            <a:r>
              <a:rPr lang="en-CA" dirty="0"/>
              <a:t>Discussion de groupe</a:t>
            </a:r>
            <a:endParaRPr lang="en-BE" dirty="0"/>
          </a:p>
        </p:txBody>
      </p:sp>
      <p:sp>
        <p:nvSpPr>
          <p:cNvPr id="4" name="Rectangle 3">
            <a:extLst>
              <a:ext uri="{FF2B5EF4-FFF2-40B4-BE49-F238E27FC236}">
                <a16:creationId xmlns:a16="http://schemas.microsoft.com/office/drawing/2014/main" id="{4D93D22D-FB97-0F71-EDA9-70C82D549C62}"/>
              </a:ext>
            </a:extLst>
          </p:cNvPr>
          <p:cNvSpPr/>
          <p:nvPr/>
        </p:nvSpPr>
        <p:spPr>
          <a:xfrm>
            <a:off x="5599686" y="1482399"/>
            <a:ext cx="5754114" cy="45632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800" b="1" dirty="0">
                <a:solidFill>
                  <a:schemeClr val="tx1"/>
                </a:solidFill>
                <a:latin typeface="Arial" panose="020B0604020202020204" pitchFamily="34" charset="0"/>
                <a:cs typeface="Arial" panose="020B0604020202020204" pitchFamily="34" charset="0"/>
              </a:rPr>
              <a:t>Comment expliquer les risques liés à la protection de l'enfance ?</a:t>
            </a:r>
            <a:endParaRPr lang="en-BE" sz="4800" b="1" dirty="0">
              <a:solidFill>
                <a:schemeClr val="tx1"/>
              </a:solidFill>
              <a:latin typeface="Arial" panose="020B0604020202020204" pitchFamily="34" charset="0"/>
              <a:cs typeface="Arial" panose="020B0604020202020204" pitchFamily="34" charset="0"/>
            </a:endParaRPr>
          </a:p>
        </p:txBody>
      </p:sp>
      <p:grpSp>
        <p:nvGrpSpPr>
          <p:cNvPr id="21" name="Group 20">
            <a:extLst>
              <a:ext uri="{FF2B5EF4-FFF2-40B4-BE49-F238E27FC236}">
                <a16:creationId xmlns:a16="http://schemas.microsoft.com/office/drawing/2014/main" id="{080453B9-5227-B1EC-84E6-C5B759EAB0D9}"/>
              </a:ext>
            </a:extLst>
          </p:cNvPr>
          <p:cNvGrpSpPr/>
          <p:nvPr/>
        </p:nvGrpSpPr>
        <p:grpSpPr>
          <a:xfrm>
            <a:off x="982144" y="1984593"/>
            <a:ext cx="4328383" cy="3394426"/>
            <a:chOff x="1117683" y="2194390"/>
            <a:chExt cx="3415887" cy="2678824"/>
          </a:xfrm>
          <a:solidFill>
            <a:schemeClr val="accent2">
              <a:lumMod val="20000"/>
              <a:lumOff val="80000"/>
            </a:schemeClr>
          </a:solidFill>
        </p:grpSpPr>
        <p:sp>
          <p:nvSpPr>
            <p:cNvPr id="22" name="Speech Bubble: Rectangle with Corners Rounded 21">
              <a:extLst>
                <a:ext uri="{FF2B5EF4-FFF2-40B4-BE49-F238E27FC236}">
                  <a16:creationId xmlns:a16="http://schemas.microsoft.com/office/drawing/2014/main" id="{6A99A907-E4B4-F827-39B8-911701D55374}"/>
                </a:ext>
              </a:extLst>
            </p:cNvPr>
            <p:cNvSpPr/>
            <p:nvPr/>
          </p:nvSpPr>
          <p:spPr>
            <a:xfrm>
              <a:off x="1117683" y="2194390"/>
              <a:ext cx="1792248" cy="1200806"/>
            </a:xfrm>
            <a:prstGeom prst="wedgeRoundRectCallout">
              <a:avLst>
                <a:gd name="adj1" fmla="val 19938"/>
                <a:gd name="adj2" fmla="val 69216"/>
                <a:gd name="adj3" fmla="val 1666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3" name="Speech Bubble: Rectangle with Corners Rounded 22">
              <a:extLst>
                <a:ext uri="{FF2B5EF4-FFF2-40B4-BE49-F238E27FC236}">
                  <a16:creationId xmlns:a16="http://schemas.microsoft.com/office/drawing/2014/main" id="{0CFE2461-D757-2471-837C-3AD8892B039F}"/>
                </a:ext>
              </a:extLst>
            </p:cNvPr>
            <p:cNvSpPr/>
            <p:nvPr/>
          </p:nvSpPr>
          <p:spPr>
            <a:xfrm>
              <a:off x="3240911" y="3671195"/>
              <a:ext cx="1292659" cy="866081"/>
            </a:xfrm>
            <a:prstGeom prst="wedgeRoundRectCallout">
              <a:avLst>
                <a:gd name="adj1" fmla="val -20501"/>
                <a:gd name="adj2" fmla="val 64241"/>
                <a:gd name="adj3" fmla="val 1666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4" name="Speech Bubble: Rectangle with Corners Rounded 23">
              <a:extLst>
                <a:ext uri="{FF2B5EF4-FFF2-40B4-BE49-F238E27FC236}">
                  <a16:creationId xmlns:a16="http://schemas.microsoft.com/office/drawing/2014/main" id="{958D8D05-86C2-270A-9AEF-63BCA9AF6771}"/>
                </a:ext>
              </a:extLst>
            </p:cNvPr>
            <p:cNvSpPr/>
            <p:nvPr/>
          </p:nvSpPr>
          <p:spPr>
            <a:xfrm>
              <a:off x="1747778" y="4229639"/>
              <a:ext cx="1097717" cy="643575"/>
            </a:xfrm>
            <a:prstGeom prst="wedgeRoundRectCallout">
              <a:avLst>
                <a:gd name="adj1" fmla="val -20501"/>
                <a:gd name="adj2" fmla="val 84025"/>
                <a:gd name="adj3" fmla="val 1666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38" name="Group 37">
            <a:extLst>
              <a:ext uri="{FF2B5EF4-FFF2-40B4-BE49-F238E27FC236}">
                <a16:creationId xmlns:a16="http://schemas.microsoft.com/office/drawing/2014/main" id="{D02CE545-8F54-E9B9-3CF6-84166E753651}"/>
              </a:ext>
            </a:extLst>
          </p:cNvPr>
          <p:cNvGrpSpPr/>
          <p:nvPr/>
        </p:nvGrpSpPr>
        <p:grpSpPr>
          <a:xfrm>
            <a:off x="2293267" y="2813831"/>
            <a:ext cx="950215" cy="2084140"/>
            <a:chOff x="838200" y="1921116"/>
            <a:chExt cx="950215" cy="2084140"/>
          </a:xfrm>
        </p:grpSpPr>
        <p:sp>
          <p:nvSpPr>
            <p:cNvPr id="39" name="Round Same Side Corner Rectangle 31">
              <a:extLst>
                <a:ext uri="{FF2B5EF4-FFF2-40B4-BE49-F238E27FC236}">
                  <a16:creationId xmlns:a16="http://schemas.microsoft.com/office/drawing/2014/main" id="{D96A7F7D-FECE-E9F6-CF62-D27E8EC332D8}"/>
                </a:ext>
              </a:extLst>
            </p:cNvPr>
            <p:cNvSpPr/>
            <p:nvPr/>
          </p:nvSpPr>
          <p:spPr>
            <a:xfrm>
              <a:off x="845168" y="3055041"/>
              <a:ext cx="939534" cy="950215"/>
            </a:xfrm>
            <a:prstGeom prst="round2SameRect">
              <a:avLst>
                <a:gd name="adj1" fmla="val 50000"/>
                <a:gd name="adj2" fmla="val 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0" name="Oval 39">
              <a:extLst>
                <a:ext uri="{FF2B5EF4-FFF2-40B4-BE49-F238E27FC236}">
                  <a16:creationId xmlns:a16="http://schemas.microsoft.com/office/drawing/2014/main" id="{84AA341B-9FB9-C930-C440-BF8BD6A1997B}"/>
                </a:ext>
              </a:extLst>
            </p:cNvPr>
            <p:cNvSpPr/>
            <p:nvPr/>
          </p:nvSpPr>
          <p:spPr>
            <a:xfrm>
              <a:off x="838200" y="1921116"/>
              <a:ext cx="950215" cy="950214"/>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41" name="Freeform: Shape 40">
            <a:extLst>
              <a:ext uri="{FF2B5EF4-FFF2-40B4-BE49-F238E27FC236}">
                <a16:creationId xmlns:a16="http://schemas.microsoft.com/office/drawing/2014/main" id="{5C72442A-EFAB-059D-D387-EE8B84D21FC7}"/>
              </a:ext>
            </a:extLst>
          </p:cNvPr>
          <p:cNvSpPr/>
          <p:nvPr/>
        </p:nvSpPr>
        <p:spPr>
          <a:xfrm>
            <a:off x="3387425" y="2478786"/>
            <a:ext cx="526690" cy="950214"/>
          </a:xfrm>
          <a:custGeom>
            <a:avLst/>
            <a:gdLst>
              <a:gd name="connsiteX0" fmla="*/ 264160 w 985520"/>
              <a:gd name="connsiteY0" fmla="*/ 0 h 1778000"/>
              <a:gd name="connsiteX1" fmla="*/ 873760 w 985520"/>
              <a:gd name="connsiteY1" fmla="*/ 0 h 1778000"/>
              <a:gd name="connsiteX2" fmla="*/ 528320 w 985520"/>
              <a:gd name="connsiteY2" fmla="*/ 701040 h 1778000"/>
              <a:gd name="connsiteX3" fmla="*/ 985520 w 985520"/>
              <a:gd name="connsiteY3" fmla="*/ 701040 h 1778000"/>
              <a:gd name="connsiteX4" fmla="*/ 406400 w 985520"/>
              <a:gd name="connsiteY4" fmla="*/ 1778000 h 1778000"/>
              <a:gd name="connsiteX5" fmla="*/ 426720 w 985520"/>
              <a:gd name="connsiteY5" fmla="*/ 1005840 h 1778000"/>
              <a:gd name="connsiteX6" fmla="*/ 0 w 985520"/>
              <a:gd name="connsiteY6" fmla="*/ 1005840 h 1778000"/>
              <a:gd name="connsiteX7" fmla="*/ 264160 w 985520"/>
              <a:gd name="connsiteY7" fmla="*/ 0 h 177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85520" h="1778000">
                <a:moveTo>
                  <a:pt x="264160" y="0"/>
                </a:moveTo>
                <a:lnTo>
                  <a:pt x="873760" y="0"/>
                </a:lnTo>
                <a:lnTo>
                  <a:pt x="528320" y="701040"/>
                </a:lnTo>
                <a:lnTo>
                  <a:pt x="985520" y="701040"/>
                </a:lnTo>
                <a:lnTo>
                  <a:pt x="406400" y="1778000"/>
                </a:lnTo>
                <a:lnTo>
                  <a:pt x="426720" y="1005840"/>
                </a:lnTo>
                <a:lnTo>
                  <a:pt x="0" y="1005840"/>
                </a:lnTo>
                <a:lnTo>
                  <a:pt x="264160"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317008490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4F34D2-FA98-44F5-8D5A-F2E3ED689ADC}"/>
              </a:ext>
            </a:extLst>
          </p:cNvPr>
          <p:cNvSpPr>
            <a:spLocks noGrp="1"/>
          </p:cNvSpPr>
          <p:nvPr>
            <p:ph type="title"/>
          </p:nvPr>
        </p:nvSpPr>
        <p:spPr/>
        <p:txBody>
          <a:bodyPr>
            <a:normAutofit/>
          </a:bodyPr>
          <a:lstStyle/>
          <a:p>
            <a:r>
              <a:rPr lang="en-US" dirty="0"/>
              <a:t>Risques liés à la protection de l'enfance</a:t>
            </a:r>
            <a:endParaRPr lang="en-CA" dirty="0"/>
          </a:p>
        </p:txBody>
      </p:sp>
      <p:sp>
        <p:nvSpPr>
          <p:cNvPr id="6" name="TextBox 5">
            <a:extLst>
              <a:ext uri="{FF2B5EF4-FFF2-40B4-BE49-F238E27FC236}">
                <a16:creationId xmlns:a16="http://schemas.microsoft.com/office/drawing/2014/main" id="{BF47EE95-CB45-CE04-8891-CEB45528E2B5}"/>
              </a:ext>
            </a:extLst>
          </p:cNvPr>
          <p:cNvSpPr txBox="1"/>
          <p:nvPr/>
        </p:nvSpPr>
        <p:spPr>
          <a:xfrm>
            <a:off x="4247891" y="5000832"/>
            <a:ext cx="6582451" cy="523220"/>
          </a:xfrm>
          <a:prstGeom prst="rect">
            <a:avLst/>
          </a:prstGeom>
          <a:noFill/>
        </p:spPr>
        <p:txBody>
          <a:bodyPr wrap="square">
            <a:spAutoFit/>
          </a:bodyPr>
          <a:lstStyle/>
          <a:p>
            <a:r>
              <a:rPr lang="en-US" sz="1400" i="1" dirty="0">
                <a:solidFill>
                  <a:schemeClr val="accent2">
                    <a:lumMod val="75000"/>
                  </a:schemeClr>
                </a:solidFill>
                <a:latin typeface="Arial" panose="020B0604020202020204" pitchFamily="34" charset="0"/>
                <a:ea typeface="Calibri" panose="020F0502020204030204" pitchFamily="34" charset="0"/>
                <a:cs typeface="Arial" panose="020B0604020202020204" pitchFamily="34" charset="0"/>
              </a:rPr>
              <a:t>Source : Alliance pour la protection de l'enfance dans l'action humanitaire. (2019). Normes minimales pour la protection des enfants dans l'action humanitaire.</a:t>
            </a:r>
          </a:p>
        </p:txBody>
      </p:sp>
      <p:sp>
        <p:nvSpPr>
          <p:cNvPr id="7" name="Rectangle: Rounded Corners 6">
            <a:extLst>
              <a:ext uri="{FF2B5EF4-FFF2-40B4-BE49-F238E27FC236}">
                <a16:creationId xmlns:a16="http://schemas.microsoft.com/office/drawing/2014/main" id="{F9E8C748-941D-90C0-4674-D24D7A66046A}"/>
              </a:ext>
            </a:extLst>
          </p:cNvPr>
          <p:cNvSpPr/>
          <p:nvPr/>
        </p:nvSpPr>
        <p:spPr>
          <a:xfrm>
            <a:off x="3580526" y="2135003"/>
            <a:ext cx="7236215" cy="642637"/>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631825"/>
            <a:r>
              <a:rPr lang="en-CA" sz="1600" b="1" dirty="0">
                <a:solidFill>
                  <a:schemeClr val="tx1"/>
                </a:solidFill>
                <a:latin typeface="Arial" panose="020B0604020202020204" pitchFamily="34" charset="0"/>
                <a:cs typeface="Arial" panose="020B0604020202020204" pitchFamily="34" charset="0"/>
              </a:rPr>
              <a:t>RISQUES LIÉS À LA PROTECTION DE L'ENFANCE</a:t>
            </a:r>
          </a:p>
        </p:txBody>
      </p:sp>
      <p:pic>
        <p:nvPicPr>
          <p:cNvPr id="8" name="Google Shape;98;p8">
            <a:extLst>
              <a:ext uri="{FF2B5EF4-FFF2-40B4-BE49-F238E27FC236}">
                <a16:creationId xmlns:a16="http://schemas.microsoft.com/office/drawing/2014/main" id="{0C00E48A-2693-E15A-32BE-88D6CA6B9EF5}"/>
              </a:ext>
            </a:extLst>
          </p:cNvPr>
          <p:cNvPicPr preferRelativeResize="0"/>
          <p:nvPr/>
        </p:nvPicPr>
        <p:blipFill rotWithShape="1">
          <a:blip r:embed="rId3">
            <a:alphaModFix/>
          </a:blip>
          <a:srcRect/>
          <a:stretch/>
        </p:blipFill>
        <p:spPr>
          <a:xfrm>
            <a:off x="1226100" y="1929088"/>
            <a:ext cx="2637977" cy="3639673"/>
          </a:xfrm>
          <a:prstGeom prst="rect">
            <a:avLst/>
          </a:prstGeom>
          <a:noFill/>
          <a:ln w="9525" cap="flat" cmpd="sng">
            <a:solidFill>
              <a:schemeClr val="accent2">
                <a:lumMod val="75000"/>
              </a:schemeClr>
            </a:solidFill>
            <a:prstDash val="solid"/>
            <a:round/>
            <a:headEnd type="none" w="sm" len="sm"/>
            <a:tailEnd type="none" w="sm" len="sm"/>
          </a:ln>
        </p:spPr>
      </p:pic>
      <p:sp>
        <p:nvSpPr>
          <p:cNvPr id="9" name="TextBox 8">
            <a:extLst>
              <a:ext uri="{FF2B5EF4-FFF2-40B4-BE49-F238E27FC236}">
                <a16:creationId xmlns:a16="http://schemas.microsoft.com/office/drawing/2014/main" id="{2BB9300F-69F5-42DE-CDC6-3644F5D76085}"/>
              </a:ext>
            </a:extLst>
          </p:cNvPr>
          <p:cNvSpPr txBox="1"/>
          <p:nvPr/>
        </p:nvSpPr>
        <p:spPr>
          <a:xfrm>
            <a:off x="4247891" y="3159892"/>
            <a:ext cx="6568850" cy="1200329"/>
          </a:xfrm>
          <a:prstGeom prst="rect">
            <a:avLst/>
          </a:prstGeom>
          <a:noFill/>
        </p:spPr>
        <p:txBody>
          <a:bodyPr wrap="square">
            <a:spAutoFit/>
          </a:bodyPr>
          <a:lstStyle/>
          <a:p>
            <a:r>
              <a:rPr lang="en-US" sz="2400" dirty="0">
                <a:latin typeface="Arial" panose="020B0604020202020204" pitchFamily="34" charset="0"/>
                <a:ea typeface="Calibri" panose="020F0502020204030204" pitchFamily="34" charset="0"/>
                <a:cs typeface="Arial" panose="020B0604020202020204" pitchFamily="34" charset="0"/>
              </a:rPr>
              <a:t>"Le risque fait référence à la probabilité que des violations - et des menaces - des droits de l'enfant se produisent et causent du tort aux enfants."</a:t>
            </a:r>
          </a:p>
        </p:txBody>
      </p:sp>
      <p:grpSp>
        <p:nvGrpSpPr>
          <p:cNvPr id="16" name="Group 15">
            <a:extLst>
              <a:ext uri="{FF2B5EF4-FFF2-40B4-BE49-F238E27FC236}">
                <a16:creationId xmlns:a16="http://schemas.microsoft.com/office/drawing/2014/main" id="{949169FB-5CCF-90B6-0D6D-7216FE8A9C5D}"/>
              </a:ext>
            </a:extLst>
          </p:cNvPr>
          <p:cNvGrpSpPr/>
          <p:nvPr/>
        </p:nvGrpSpPr>
        <p:grpSpPr>
          <a:xfrm>
            <a:off x="9197214" y="1393472"/>
            <a:ext cx="2156586" cy="991572"/>
            <a:chOff x="2799225" y="1528989"/>
            <a:chExt cx="4843224" cy="991572"/>
          </a:xfrm>
          <a:solidFill>
            <a:schemeClr val="accent2"/>
          </a:solidFill>
        </p:grpSpPr>
        <p:sp>
          <p:nvSpPr>
            <p:cNvPr id="13" name="Rectangle 12">
              <a:extLst>
                <a:ext uri="{FF2B5EF4-FFF2-40B4-BE49-F238E27FC236}">
                  <a16:creationId xmlns:a16="http://schemas.microsoft.com/office/drawing/2014/main" id="{8C244270-5E4D-2CC6-EAF4-F2FE14346C03}"/>
                </a:ext>
              </a:extLst>
            </p:cNvPr>
            <p:cNvSpPr/>
            <p:nvPr/>
          </p:nvSpPr>
          <p:spPr>
            <a:xfrm>
              <a:off x="2799233" y="1651593"/>
              <a:ext cx="3981250" cy="868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4" name="Parallelogram 13">
              <a:extLst>
                <a:ext uri="{FF2B5EF4-FFF2-40B4-BE49-F238E27FC236}">
                  <a16:creationId xmlns:a16="http://schemas.microsoft.com/office/drawing/2014/main" id="{2EBEFA4E-0A9A-456B-EABC-2B9C6BEFCF22}"/>
                </a:ext>
              </a:extLst>
            </p:cNvPr>
            <p:cNvSpPr/>
            <p:nvPr/>
          </p:nvSpPr>
          <p:spPr>
            <a:xfrm rot="16200000" flipH="1">
              <a:off x="6778251" y="1648160"/>
              <a:ext cx="941305" cy="787089"/>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Parallelogram 14">
              <a:extLst>
                <a:ext uri="{FF2B5EF4-FFF2-40B4-BE49-F238E27FC236}">
                  <a16:creationId xmlns:a16="http://schemas.microsoft.com/office/drawing/2014/main" id="{33FC519C-FEE7-7BDC-A77F-54744E755997}"/>
                </a:ext>
              </a:extLst>
            </p:cNvPr>
            <p:cNvSpPr/>
            <p:nvPr/>
          </p:nvSpPr>
          <p:spPr>
            <a:xfrm flipH="1" flipV="1">
              <a:off x="2799225" y="1528989"/>
              <a:ext cx="4843224" cy="88106"/>
            </a:xfrm>
            <a:prstGeom prst="parallelogram">
              <a:avLst>
                <a:gd name="adj" fmla="val 4127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Tree>
    <p:extLst>
      <p:ext uri="{BB962C8B-B14F-4D97-AF65-F5344CB8AC3E}">
        <p14:creationId xmlns:p14="http://schemas.microsoft.com/office/powerpoint/2010/main" val="38767749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852B0-0E14-AFCD-D99B-D907759F1337}"/>
              </a:ext>
            </a:extLst>
          </p:cNvPr>
          <p:cNvSpPr>
            <a:spLocks noGrp="1"/>
          </p:cNvSpPr>
          <p:nvPr>
            <p:ph type="title"/>
          </p:nvPr>
        </p:nvSpPr>
        <p:spPr/>
        <p:txBody>
          <a:bodyPr/>
          <a:lstStyle/>
          <a:p>
            <a:r>
              <a:rPr lang="en-GB" dirty="0">
                <a:latin typeface="Arial"/>
                <a:cs typeface="Arial"/>
              </a:rPr>
              <a:t>Manuel du participant </a:t>
            </a:r>
            <a:endParaRPr lang="en-BE" dirty="0"/>
          </a:p>
        </p:txBody>
      </p:sp>
      <p:sp>
        <p:nvSpPr>
          <p:cNvPr id="7" name="TextBox 6">
            <a:extLst>
              <a:ext uri="{FF2B5EF4-FFF2-40B4-BE49-F238E27FC236}">
                <a16:creationId xmlns:a16="http://schemas.microsoft.com/office/drawing/2014/main" id="{3A098B06-2032-BCE1-51BC-E10F775E65C3}"/>
              </a:ext>
            </a:extLst>
          </p:cNvPr>
          <p:cNvSpPr txBox="1"/>
          <p:nvPr/>
        </p:nvSpPr>
        <p:spPr>
          <a:xfrm>
            <a:off x="5777345" y="2860644"/>
            <a:ext cx="4811488" cy="1569660"/>
          </a:xfrm>
          <a:prstGeom prst="rect">
            <a:avLst/>
          </a:prstGeom>
          <a:noFill/>
        </p:spPr>
        <p:txBody>
          <a:bodyPr wrap="square" rtlCol="0">
            <a:spAutoFit/>
          </a:bodyPr>
          <a:lstStyle/>
          <a:p>
            <a:pPr algn="ctr"/>
            <a:r>
              <a:rPr lang="en-GB" sz="3200" dirty="0">
                <a:latin typeface="Arial" panose="020B0604020202020204" pitchFamily="34" charset="0"/>
                <a:cs typeface="Arial" panose="020B0604020202020204" pitchFamily="34" charset="0"/>
              </a:rPr>
              <a:t>Personnalisez votre cahier d'exercices pour vous soutenir dans votre apprentissage !</a:t>
            </a:r>
            <a:endParaRPr lang="en-BE" sz="3200" dirty="0">
              <a:latin typeface="Arial" panose="020B0604020202020204" pitchFamily="34" charset="0"/>
              <a:cs typeface="Arial" panose="020B0604020202020204" pitchFamily="34" charset="0"/>
            </a:endParaRPr>
          </a:p>
        </p:txBody>
      </p:sp>
      <p:grpSp>
        <p:nvGrpSpPr>
          <p:cNvPr id="11" name="Group 10">
            <a:extLst>
              <a:ext uri="{FF2B5EF4-FFF2-40B4-BE49-F238E27FC236}">
                <a16:creationId xmlns:a16="http://schemas.microsoft.com/office/drawing/2014/main" id="{A32344D1-83AD-F85E-C3B3-45FF992960A9}"/>
              </a:ext>
            </a:extLst>
          </p:cNvPr>
          <p:cNvGrpSpPr/>
          <p:nvPr/>
        </p:nvGrpSpPr>
        <p:grpSpPr>
          <a:xfrm>
            <a:off x="1793794" y="1797236"/>
            <a:ext cx="3175408" cy="3830678"/>
            <a:chOff x="1020908" y="2429702"/>
            <a:chExt cx="2705273" cy="3263527"/>
          </a:xfrm>
        </p:grpSpPr>
        <p:grpSp>
          <p:nvGrpSpPr>
            <p:cNvPr id="8" name="Group 7">
              <a:extLst>
                <a:ext uri="{FF2B5EF4-FFF2-40B4-BE49-F238E27FC236}">
                  <a16:creationId xmlns:a16="http://schemas.microsoft.com/office/drawing/2014/main" id="{F068F3D4-0853-8906-9666-3D2C0AE4CFDB}"/>
                </a:ext>
              </a:extLst>
            </p:cNvPr>
            <p:cNvGrpSpPr/>
            <p:nvPr/>
          </p:nvGrpSpPr>
          <p:grpSpPr>
            <a:xfrm>
              <a:off x="1020908" y="2429702"/>
              <a:ext cx="2705273" cy="3263527"/>
              <a:chOff x="760175" y="830141"/>
              <a:chExt cx="812013" cy="979580"/>
            </a:xfrm>
          </p:grpSpPr>
          <p:sp>
            <p:nvSpPr>
              <p:cNvPr id="9" name="Rectangle 8">
                <a:extLst>
                  <a:ext uri="{FF2B5EF4-FFF2-40B4-BE49-F238E27FC236}">
                    <a16:creationId xmlns:a16="http://schemas.microsoft.com/office/drawing/2014/main" id="{C7F55C27-B173-47C6-2CAA-2DA1F79FF4C9}"/>
                  </a:ext>
                </a:extLst>
              </p:cNvPr>
              <p:cNvSpPr/>
              <p:nvPr/>
            </p:nvSpPr>
            <p:spPr>
              <a:xfrm>
                <a:off x="864636" y="830141"/>
                <a:ext cx="707552" cy="9795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b="1" dirty="0">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931D4CFC-36C9-99A2-6A4A-BFDA997259EF}"/>
                  </a:ext>
                </a:extLst>
              </p:cNvPr>
              <p:cNvSpPr/>
              <p:nvPr/>
            </p:nvSpPr>
            <p:spPr>
              <a:xfrm>
                <a:off x="760175" y="830143"/>
                <a:ext cx="149292" cy="979578"/>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pic>
          <p:nvPicPr>
            <p:cNvPr id="4" name="Picture 3">
              <a:extLst>
                <a:ext uri="{FF2B5EF4-FFF2-40B4-BE49-F238E27FC236}">
                  <a16:creationId xmlns:a16="http://schemas.microsoft.com/office/drawing/2014/main" id="{5E20DBC0-9594-BEDB-AD19-F1B09BB288DD}"/>
                </a:ext>
              </a:extLst>
            </p:cNvPr>
            <p:cNvPicPr>
              <a:picLocks noChangeAspect="1"/>
            </p:cNvPicPr>
            <p:nvPr/>
          </p:nvPicPr>
          <p:blipFill>
            <a:blip r:embed="rId3"/>
            <a:stretch>
              <a:fillRect/>
            </a:stretch>
          </p:blipFill>
          <p:spPr>
            <a:xfrm>
              <a:off x="1603167" y="2537460"/>
              <a:ext cx="2028821" cy="3063122"/>
            </a:xfrm>
            <a:prstGeom prst="rect">
              <a:avLst/>
            </a:prstGeom>
          </p:spPr>
        </p:pic>
      </p:grpSp>
    </p:spTree>
    <p:extLst>
      <p:ext uri="{BB962C8B-B14F-4D97-AF65-F5344CB8AC3E}">
        <p14:creationId xmlns:p14="http://schemas.microsoft.com/office/powerpoint/2010/main" val="174299407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4F34D2-FA98-44F5-8D5A-F2E3ED689ADC}"/>
              </a:ext>
            </a:extLst>
          </p:cNvPr>
          <p:cNvSpPr>
            <a:spLocks noGrp="1"/>
          </p:cNvSpPr>
          <p:nvPr>
            <p:ph type="title"/>
          </p:nvPr>
        </p:nvSpPr>
        <p:spPr/>
        <p:txBody>
          <a:bodyPr>
            <a:normAutofit/>
          </a:bodyPr>
          <a:lstStyle/>
          <a:p>
            <a:r>
              <a:rPr lang="en-US" dirty="0"/>
              <a:t>Vulnérabilités</a:t>
            </a:r>
            <a:endParaRPr lang="en-CA" dirty="0"/>
          </a:p>
        </p:txBody>
      </p:sp>
      <p:sp>
        <p:nvSpPr>
          <p:cNvPr id="8" name="TextBox 7">
            <a:extLst>
              <a:ext uri="{FF2B5EF4-FFF2-40B4-BE49-F238E27FC236}">
                <a16:creationId xmlns:a16="http://schemas.microsoft.com/office/drawing/2014/main" id="{841D4BC5-050E-9819-E8D8-99494418B0B9}"/>
              </a:ext>
            </a:extLst>
          </p:cNvPr>
          <p:cNvSpPr txBox="1"/>
          <p:nvPr/>
        </p:nvSpPr>
        <p:spPr>
          <a:xfrm>
            <a:off x="4247891" y="5307151"/>
            <a:ext cx="6582451" cy="523220"/>
          </a:xfrm>
          <a:prstGeom prst="rect">
            <a:avLst/>
          </a:prstGeom>
          <a:noFill/>
        </p:spPr>
        <p:txBody>
          <a:bodyPr wrap="square">
            <a:spAutoFit/>
          </a:bodyPr>
          <a:lstStyle/>
          <a:p>
            <a:r>
              <a:rPr lang="en-US" sz="1400" i="1" dirty="0">
                <a:solidFill>
                  <a:schemeClr val="accent2">
                    <a:lumMod val="75000"/>
                  </a:schemeClr>
                </a:solidFill>
                <a:latin typeface="Arial" panose="020B0604020202020204" pitchFamily="34" charset="0"/>
                <a:ea typeface="Calibri" panose="020F0502020204030204" pitchFamily="34" charset="0"/>
                <a:cs typeface="Arial" panose="020B0604020202020204" pitchFamily="34" charset="0"/>
              </a:rPr>
              <a:t>Source : Alliance pour la protection de l'enfance dans l'action humanitaire. (2019). Normes minimales pour la protection des enfants dans l'action humanitaire.</a:t>
            </a:r>
          </a:p>
        </p:txBody>
      </p:sp>
      <p:sp>
        <p:nvSpPr>
          <p:cNvPr id="9" name="Rectangle: Rounded Corners 8">
            <a:extLst>
              <a:ext uri="{FF2B5EF4-FFF2-40B4-BE49-F238E27FC236}">
                <a16:creationId xmlns:a16="http://schemas.microsoft.com/office/drawing/2014/main" id="{88718138-A4B2-DED8-F04E-3F2A2BFC2876}"/>
              </a:ext>
            </a:extLst>
          </p:cNvPr>
          <p:cNvSpPr/>
          <p:nvPr/>
        </p:nvSpPr>
        <p:spPr>
          <a:xfrm>
            <a:off x="3580526" y="2138663"/>
            <a:ext cx="7236215" cy="622069"/>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631825"/>
            <a:r>
              <a:rPr lang="en-CA" sz="2400" b="1" dirty="0">
                <a:solidFill>
                  <a:schemeClr val="tx1"/>
                </a:solidFill>
                <a:latin typeface="Arial" panose="020B0604020202020204" pitchFamily="34" charset="0"/>
                <a:cs typeface="Arial" panose="020B0604020202020204" pitchFamily="34" charset="0"/>
              </a:rPr>
              <a:t>VULNÉRABILITÉS</a:t>
            </a:r>
          </a:p>
        </p:txBody>
      </p:sp>
      <p:pic>
        <p:nvPicPr>
          <p:cNvPr id="10" name="Google Shape;98;p8">
            <a:extLst>
              <a:ext uri="{FF2B5EF4-FFF2-40B4-BE49-F238E27FC236}">
                <a16:creationId xmlns:a16="http://schemas.microsoft.com/office/drawing/2014/main" id="{92E7A342-AB32-2FB5-7314-F1BA80C15921}"/>
              </a:ext>
            </a:extLst>
          </p:cNvPr>
          <p:cNvPicPr preferRelativeResize="0"/>
          <p:nvPr/>
        </p:nvPicPr>
        <p:blipFill rotWithShape="1">
          <a:blip r:embed="rId3">
            <a:alphaModFix/>
          </a:blip>
          <a:srcRect/>
          <a:stretch/>
        </p:blipFill>
        <p:spPr>
          <a:xfrm>
            <a:off x="1226100" y="1929088"/>
            <a:ext cx="2637977" cy="3639673"/>
          </a:xfrm>
          <a:prstGeom prst="rect">
            <a:avLst/>
          </a:prstGeom>
          <a:noFill/>
          <a:ln w="9525" cap="flat" cmpd="sng">
            <a:solidFill>
              <a:schemeClr val="accent2">
                <a:lumMod val="75000"/>
              </a:schemeClr>
            </a:solidFill>
            <a:prstDash val="solid"/>
            <a:round/>
            <a:headEnd type="none" w="sm" len="sm"/>
            <a:tailEnd type="none" w="sm" len="sm"/>
          </a:ln>
        </p:spPr>
      </p:pic>
      <p:sp>
        <p:nvSpPr>
          <p:cNvPr id="11" name="TextBox 10">
            <a:extLst>
              <a:ext uri="{FF2B5EF4-FFF2-40B4-BE49-F238E27FC236}">
                <a16:creationId xmlns:a16="http://schemas.microsoft.com/office/drawing/2014/main" id="{777940C8-1B0A-CF07-FCDC-B953B627CA8B}"/>
              </a:ext>
            </a:extLst>
          </p:cNvPr>
          <p:cNvSpPr txBox="1"/>
          <p:nvPr/>
        </p:nvSpPr>
        <p:spPr>
          <a:xfrm>
            <a:off x="4247891" y="2998880"/>
            <a:ext cx="6568850" cy="2308324"/>
          </a:xfrm>
          <a:prstGeom prst="rect">
            <a:avLst/>
          </a:prstGeom>
          <a:noFill/>
        </p:spPr>
        <p:txBody>
          <a:bodyPr wrap="square">
            <a:spAutoFit/>
          </a:bodyPr>
          <a:lstStyle/>
          <a:p>
            <a:r>
              <a:rPr lang="en-US" sz="2400" dirty="0">
                <a:latin typeface="Arial" panose="020B0604020202020204" pitchFamily="34" charset="0"/>
                <a:ea typeface="Calibri" panose="020F0502020204030204" pitchFamily="34" charset="0"/>
                <a:cs typeface="Arial" panose="020B0604020202020204" pitchFamily="34" charset="0"/>
              </a:rPr>
              <a:t>"Pour la protection de </a:t>
            </a:r>
            <a:r>
              <a:rPr lang="en-US" sz="2400" dirty="0" err="1">
                <a:latin typeface="Arial" panose="020B0604020202020204" pitchFamily="34" charset="0"/>
                <a:ea typeface="Calibri" panose="020F0502020204030204" pitchFamily="34" charset="0"/>
                <a:cs typeface="Arial" panose="020B0604020202020204" pitchFamily="34" charset="0"/>
              </a:rPr>
              <a:t>l'enfance</a:t>
            </a:r>
            <a:r>
              <a:rPr lang="en-US" sz="2400" dirty="0">
                <a:latin typeface="Arial" panose="020B0604020202020204" pitchFamily="34" charset="0"/>
                <a:ea typeface="Calibri" panose="020F0502020204030204" pitchFamily="34" charset="0"/>
                <a:cs typeface="Arial" panose="020B0604020202020204" pitchFamily="34" charset="0"/>
              </a:rPr>
              <a:t>, la vulnérabilité fait référence aux caractéristiques individuelles, familiales, communautaires et sociétales qui réduisent la capacité des enfants à résister aux effets néfastes des violations et des menaces à leurs droits."</a:t>
            </a:r>
          </a:p>
        </p:txBody>
      </p:sp>
      <p:grpSp>
        <p:nvGrpSpPr>
          <p:cNvPr id="13" name="Group 12">
            <a:extLst>
              <a:ext uri="{FF2B5EF4-FFF2-40B4-BE49-F238E27FC236}">
                <a16:creationId xmlns:a16="http://schemas.microsoft.com/office/drawing/2014/main" id="{74401E27-4FE2-6021-C4D6-9FDED0BD95A6}"/>
              </a:ext>
            </a:extLst>
          </p:cNvPr>
          <p:cNvGrpSpPr/>
          <p:nvPr/>
        </p:nvGrpSpPr>
        <p:grpSpPr>
          <a:xfrm>
            <a:off x="8287067" y="1523803"/>
            <a:ext cx="2156586" cy="991572"/>
            <a:chOff x="2799225" y="1528989"/>
            <a:chExt cx="4843224" cy="991572"/>
          </a:xfrm>
          <a:solidFill>
            <a:schemeClr val="accent1"/>
          </a:solidFill>
        </p:grpSpPr>
        <p:sp>
          <p:nvSpPr>
            <p:cNvPr id="14" name="Rectangle 13">
              <a:extLst>
                <a:ext uri="{FF2B5EF4-FFF2-40B4-BE49-F238E27FC236}">
                  <a16:creationId xmlns:a16="http://schemas.microsoft.com/office/drawing/2014/main" id="{A809DCE0-FCB1-BAA1-5EC6-5815262B8C43}"/>
                </a:ext>
              </a:extLst>
            </p:cNvPr>
            <p:cNvSpPr/>
            <p:nvPr/>
          </p:nvSpPr>
          <p:spPr>
            <a:xfrm>
              <a:off x="2799233" y="1651593"/>
              <a:ext cx="3981250" cy="868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5" name="Parallelogram 14">
              <a:extLst>
                <a:ext uri="{FF2B5EF4-FFF2-40B4-BE49-F238E27FC236}">
                  <a16:creationId xmlns:a16="http://schemas.microsoft.com/office/drawing/2014/main" id="{D6A8E286-AD22-76C4-3574-0FF7B9D99162}"/>
                </a:ext>
              </a:extLst>
            </p:cNvPr>
            <p:cNvSpPr/>
            <p:nvPr/>
          </p:nvSpPr>
          <p:spPr>
            <a:xfrm rot="16200000" flipH="1">
              <a:off x="6778251" y="1648160"/>
              <a:ext cx="941305" cy="787089"/>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Parallelogram 15">
              <a:extLst>
                <a:ext uri="{FF2B5EF4-FFF2-40B4-BE49-F238E27FC236}">
                  <a16:creationId xmlns:a16="http://schemas.microsoft.com/office/drawing/2014/main" id="{D2CF37C5-993F-35B2-9830-41C8B43BA0C1}"/>
                </a:ext>
              </a:extLst>
            </p:cNvPr>
            <p:cNvSpPr/>
            <p:nvPr/>
          </p:nvSpPr>
          <p:spPr>
            <a:xfrm flipH="1" flipV="1">
              <a:off x="2799225" y="1528989"/>
              <a:ext cx="4843224" cy="88106"/>
            </a:xfrm>
            <a:prstGeom prst="parallelogram">
              <a:avLst>
                <a:gd name="adj" fmla="val 4127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Tree>
    <p:extLst>
      <p:ext uri="{BB962C8B-B14F-4D97-AF65-F5344CB8AC3E}">
        <p14:creationId xmlns:p14="http://schemas.microsoft.com/office/powerpoint/2010/main" val="252339958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E0BE10-F6D8-2FB7-DDFE-335CC331170D}"/>
              </a:ext>
            </a:extLst>
          </p:cNvPr>
          <p:cNvSpPr>
            <a:spLocks noGrp="1"/>
          </p:cNvSpPr>
          <p:nvPr>
            <p:ph type="title"/>
          </p:nvPr>
        </p:nvSpPr>
        <p:spPr/>
        <p:txBody>
          <a:bodyPr/>
          <a:lstStyle/>
          <a:p>
            <a:r>
              <a:rPr lang="en-GB" dirty="0"/>
              <a:t>Risque</a:t>
            </a:r>
            <a:endParaRPr lang="en-BE" dirty="0"/>
          </a:p>
        </p:txBody>
      </p:sp>
      <p:sp>
        <p:nvSpPr>
          <p:cNvPr id="19" name="TextBox 18">
            <a:extLst>
              <a:ext uri="{FF2B5EF4-FFF2-40B4-BE49-F238E27FC236}">
                <a16:creationId xmlns:a16="http://schemas.microsoft.com/office/drawing/2014/main" id="{604A2A97-99B3-01EA-246B-5D0D6F7A57FE}"/>
              </a:ext>
            </a:extLst>
          </p:cNvPr>
          <p:cNvSpPr txBox="1"/>
          <p:nvPr/>
        </p:nvSpPr>
        <p:spPr>
          <a:xfrm>
            <a:off x="1042042" y="3071435"/>
            <a:ext cx="2334827" cy="830997"/>
          </a:xfrm>
          <a:prstGeom prst="rect">
            <a:avLst/>
          </a:prstGeom>
          <a:noFill/>
        </p:spPr>
        <p:txBody>
          <a:bodyPr wrap="square" rtlCol="0">
            <a:spAutoFit/>
          </a:bodyPr>
          <a:lstStyle/>
          <a:p>
            <a:r>
              <a:rPr lang="en-GB" sz="2400" b="1" dirty="0">
                <a:latin typeface="Arial" panose="020B0604020202020204" pitchFamily="34" charset="0"/>
                <a:cs typeface="Arial" panose="020B0604020202020204" pitchFamily="34" charset="0"/>
              </a:rPr>
              <a:t>FACTEURS DE RISQUE</a:t>
            </a:r>
            <a:endParaRPr lang="en-BE" sz="2400" b="1" dirty="0">
              <a:latin typeface="Arial" panose="020B0604020202020204" pitchFamily="34" charset="0"/>
              <a:cs typeface="Arial" panose="020B0604020202020204" pitchFamily="34" charset="0"/>
            </a:endParaRPr>
          </a:p>
        </p:txBody>
      </p:sp>
      <p:sp>
        <p:nvSpPr>
          <p:cNvPr id="11" name="Rectangle: Rounded Corners 10">
            <a:extLst>
              <a:ext uri="{FF2B5EF4-FFF2-40B4-BE49-F238E27FC236}">
                <a16:creationId xmlns:a16="http://schemas.microsoft.com/office/drawing/2014/main" id="{53BC8BF6-3C31-727D-08BA-88264E760AF7}"/>
              </a:ext>
            </a:extLst>
          </p:cNvPr>
          <p:cNvSpPr/>
          <p:nvPr/>
        </p:nvSpPr>
        <p:spPr>
          <a:xfrm>
            <a:off x="3996650" y="3339805"/>
            <a:ext cx="6335625" cy="366135"/>
          </a:xfrm>
          <a:prstGeom prst="roundRect">
            <a:avLst/>
          </a:prstGeom>
          <a:solidFill>
            <a:schemeClr val="accent6">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grpSp>
        <p:nvGrpSpPr>
          <p:cNvPr id="12" name="Group 11">
            <a:extLst>
              <a:ext uri="{FF2B5EF4-FFF2-40B4-BE49-F238E27FC236}">
                <a16:creationId xmlns:a16="http://schemas.microsoft.com/office/drawing/2014/main" id="{FA9F99E3-F06F-44C8-4F14-C752A44A1A25}"/>
              </a:ext>
            </a:extLst>
          </p:cNvPr>
          <p:cNvGrpSpPr/>
          <p:nvPr/>
        </p:nvGrpSpPr>
        <p:grpSpPr>
          <a:xfrm>
            <a:off x="10228983" y="337468"/>
            <a:ext cx="1587872" cy="1368854"/>
            <a:chOff x="10228983" y="337468"/>
            <a:chExt cx="1587872" cy="1368854"/>
          </a:xfrm>
        </p:grpSpPr>
        <p:sp>
          <p:nvSpPr>
            <p:cNvPr id="13" name="Hexagon 12">
              <a:extLst>
                <a:ext uri="{FF2B5EF4-FFF2-40B4-BE49-F238E27FC236}">
                  <a16:creationId xmlns:a16="http://schemas.microsoft.com/office/drawing/2014/main" id="{EA34102B-C63E-D3E7-DC3D-13D4205153A6}"/>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14" name="Group 13">
              <a:extLst>
                <a:ext uri="{FF2B5EF4-FFF2-40B4-BE49-F238E27FC236}">
                  <a16:creationId xmlns:a16="http://schemas.microsoft.com/office/drawing/2014/main" id="{0BBC5545-F44F-592D-06DD-AB0BE3423966}"/>
                </a:ext>
              </a:extLst>
            </p:cNvPr>
            <p:cNvGrpSpPr/>
            <p:nvPr/>
          </p:nvGrpSpPr>
          <p:grpSpPr>
            <a:xfrm>
              <a:off x="10621771" y="762700"/>
              <a:ext cx="562136" cy="634675"/>
              <a:chOff x="760175" y="830142"/>
              <a:chExt cx="867619" cy="979579"/>
            </a:xfrm>
          </p:grpSpPr>
          <p:sp>
            <p:nvSpPr>
              <p:cNvPr id="20" name="Rectangle 19">
                <a:extLst>
                  <a:ext uri="{FF2B5EF4-FFF2-40B4-BE49-F238E27FC236}">
                    <a16:creationId xmlns:a16="http://schemas.microsoft.com/office/drawing/2014/main" id="{2D917C4C-E79F-511D-C557-B769A5926EAD}"/>
                  </a:ext>
                </a:extLst>
              </p:cNvPr>
              <p:cNvSpPr/>
              <p:nvPr/>
            </p:nvSpPr>
            <p:spPr>
              <a:xfrm>
                <a:off x="864636" y="830142"/>
                <a:ext cx="763158" cy="9795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19</a:t>
                </a:r>
              </a:p>
            </p:txBody>
          </p:sp>
          <p:sp>
            <p:nvSpPr>
              <p:cNvPr id="21" name="Rectangle 20">
                <a:extLst>
                  <a:ext uri="{FF2B5EF4-FFF2-40B4-BE49-F238E27FC236}">
                    <a16:creationId xmlns:a16="http://schemas.microsoft.com/office/drawing/2014/main" id="{169F65FC-D38C-4249-6F90-C66C97247994}"/>
                  </a:ext>
                </a:extLst>
              </p:cNvPr>
              <p:cNvSpPr/>
              <p:nvPr/>
            </p:nvSpPr>
            <p:spPr>
              <a:xfrm>
                <a:off x="760175" y="830144"/>
                <a:ext cx="149292" cy="9795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15" name="Group 14">
              <a:extLst>
                <a:ext uri="{FF2B5EF4-FFF2-40B4-BE49-F238E27FC236}">
                  <a16:creationId xmlns:a16="http://schemas.microsoft.com/office/drawing/2014/main" id="{2DE89CAB-BA07-7741-7D6E-D1A6754F615E}"/>
                </a:ext>
              </a:extLst>
            </p:cNvPr>
            <p:cNvGrpSpPr/>
            <p:nvPr/>
          </p:nvGrpSpPr>
          <p:grpSpPr>
            <a:xfrm>
              <a:off x="11325415" y="762701"/>
              <a:ext cx="182192" cy="634674"/>
              <a:chOff x="2121762" y="2323619"/>
              <a:chExt cx="200378" cy="825210"/>
            </a:xfrm>
          </p:grpSpPr>
          <p:sp>
            <p:nvSpPr>
              <p:cNvPr id="16" name="Isosceles Triangle 15">
                <a:extLst>
                  <a:ext uri="{FF2B5EF4-FFF2-40B4-BE49-F238E27FC236}">
                    <a16:creationId xmlns:a16="http://schemas.microsoft.com/office/drawing/2014/main" id="{E27FA2FA-1855-62D3-533C-5221AF1431B2}"/>
                  </a:ext>
                </a:extLst>
              </p:cNvPr>
              <p:cNvSpPr/>
              <p:nvPr/>
            </p:nvSpPr>
            <p:spPr>
              <a:xfrm>
                <a:off x="2121763" y="2323619"/>
                <a:ext cx="200377" cy="172739"/>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Rectangle 17">
                <a:extLst>
                  <a:ext uri="{FF2B5EF4-FFF2-40B4-BE49-F238E27FC236}">
                    <a16:creationId xmlns:a16="http://schemas.microsoft.com/office/drawing/2014/main" id="{B1C5C5B3-E3E3-3204-9234-459021D43A21}"/>
                  </a:ext>
                </a:extLst>
              </p:cNvPr>
              <p:cNvSpPr/>
              <p:nvPr/>
            </p:nvSpPr>
            <p:spPr>
              <a:xfrm>
                <a:off x="2121762" y="2496169"/>
                <a:ext cx="200377" cy="652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grpSp>
        <p:nvGrpSpPr>
          <p:cNvPr id="4" name="Group 3">
            <a:extLst>
              <a:ext uri="{FF2B5EF4-FFF2-40B4-BE49-F238E27FC236}">
                <a16:creationId xmlns:a16="http://schemas.microsoft.com/office/drawing/2014/main" id="{CA736A44-2A24-BA3E-7248-2DD58B089675}"/>
              </a:ext>
            </a:extLst>
          </p:cNvPr>
          <p:cNvGrpSpPr/>
          <p:nvPr/>
        </p:nvGrpSpPr>
        <p:grpSpPr>
          <a:xfrm>
            <a:off x="3996650" y="1748502"/>
            <a:ext cx="2934260" cy="1349137"/>
            <a:chOff x="2799225" y="1528989"/>
            <a:chExt cx="4843224" cy="991572"/>
          </a:xfrm>
          <a:solidFill>
            <a:schemeClr val="accent2"/>
          </a:solidFill>
        </p:grpSpPr>
        <p:sp>
          <p:nvSpPr>
            <p:cNvPr id="5" name="Rectangle 4">
              <a:extLst>
                <a:ext uri="{FF2B5EF4-FFF2-40B4-BE49-F238E27FC236}">
                  <a16:creationId xmlns:a16="http://schemas.microsoft.com/office/drawing/2014/main" id="{81079885-04AD-26BA-376A-76F72C397F04}"/>
                </a:ext>
              </a:extLst>
            </p:cNvPr>
            <p:cNvSpPr/>
            <p:nvPr/>
          </p:nvSpPr>
          <p:spPr>
            <a:xfrm>
              <a:off x="2799233" y="1651593"/>
              <a:ext cx="3981250" cy="868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 name="Parallelogram 5">
              <a:extLst>
                <a:ext uri="{FF2B5EF4-FFF2-40B4-BE49-F238E27FC236}">
                  <a16:creationId xmlns:a16="http://schemas.microsoft.com/office/drawing/2014/main" id="{87458E32-31E1-87B7-7F64-4D5DB074CC94}"/>
                </a:ext>
              </a:extLst>
            </p:cNvPr>
            <p:cNvSpPr/>
            <p:nvPr/>
          </p:nvSpPr>
          <p:spPr>
            <a:xfrm rot="16200000" flipH="1">
              <a:off x="6778251" y="1648160"/>
              <a:ext cx="941305" cy="787089"/>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Parallelogram 6">
              <a:extLst>
                <a:ext uri="{FF2B5EF4-FFF2-40B4-BE49-F238E27FC236}">
                  <a16:creationId xmlns:a16="http://schemas.microsoft.com/office/drawing/2014/main" id="{0C34DAE7-E831-6905-B22A-AB69301F33FC}"/>
                </a:ext>
              </a:extLst>
            </p:cNvPr>
            <p:cNvSpPr/>
            <p:nvPr/>
          </p:nvSpPr>
          <p:spPr>
            <a:xfrm flipH="1" flipV="1">
              <a:off x="2799225" y="1528989"/>
              <a:ext cx="4843224" cy="88106"/>
            </a:xfrm>
            <a:prstGeom prst="parallelogram">
              <a:avLst>
                <a:gd name="adj" fmla="val 4127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8" name="Group 7">
            <a:extLst>
              <a:ext uri="{FF2B5EF4-FFF2-40B4-BE49-F238E27FC236}">
                <a16:creationId xmlns:a16="http://schemas.microsoft.com/office/drawing/2014/main" id="{722679A7-A20C-3097-0CF6-2CFDD157834B}"/>
              </a:ext>
            </a:extLst>
          </p:cNvPr>
          <p:cNvGrpSpPr/>
          <p:nvPr/>
        </p:nvGrpSpPr>
        <p:grpSpPr>
          <a:xfrm>
            <a:off x="7398015" y="1724909"/>
            <a:ext cx="2934260" cy="1349137"/>
            <a:chOff x="2799225" y="1528989"/>
            <a:chExt cx="4843224" cy="991572"/>
          </a:xfrm>
          <a:solidFill>
            <a:schemeClr val="accent1"/>
          </a:solidFill>
        </p:grpSpPr>
        <p:sp>
          <p:nvSpPr>
            <p:cNvPr id="9" name="Rectangle 8">
              <a:extLst>
                <a:ext uri="{FF2B5EF4-FFF2-40B4-BE49-F238E27FC236}">
                  <a16:creationId xmlns:a16="http://schemas.microsoft.com/office/drawing/2014/main" id="{04C141C1-3533-BF81-8565-F2185509D170}"/>
                </a:ext>
              </a:extLst>
            </p:cNvPr>
            <p:cNvSpPr/>
            <p:nvPr/>
          </p:nvSpPr>
          <p:spPr>
            <a:xfrm>
              <a:off x="2799233" y="1651593"/>
              <a:ext cx="3981250" cy="868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 name="Parallelogram 9">
              <a:extLst>
                <a:ext uri="{FF2B5EF4-FFF2-40B4-BE49-F238E27FC236}">
                  <a16:creationId xmlns:a16="http://schemas.microsoft.com/office/drawing/2014/main" id="{C3E0C3CF-05EE-4841-2439-343C99DB0FA4}"/>
                </a:ext>
              </a:extLst>
            </p:cNvPr>
            <p:cNvSpPr/>
            <p:nvPr/>
          </p:nvSpPr>
          <p:spPr>
            <a:xfrm rot="16200000" flipH="1">
              <a:off x="6778251" y="1648160"/>
              <a:ext cx="941305" cy="787089"/>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Parallelogram 21">
              <a:extLst>
                <a:ext uri="{FF2B5EF4-FFF2-40B4-BE49-F238E27FC236}">
                  <a16:creationId xmlns:a16="http://schemas.microsoft.com/office/drawing/2014/main" id="{A55A518A-8BE2-861F-69DE-C4F094D805CC}"/>
                </a:ext>
              </a:extLst>
            </p:cNvPr>
            <p:cNvSpPr/>
            <p:nvPr/>
          </p:nvSpPr>
          <p:spPr>
            <a:xfrm flipH="1" flipV="1">
              <a:off x="2799225" y="1528989"/>
              <a:ext cx="4843224" cy="88106"/>
            </a:xfrm>
            <a:prstGeom prst="parallelogram">
              <a:avLst>
                <a:gd name="adj" fmla="val 4127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23" name="TextBox 22">
            <a:extLst>
              <a:ext uri="{FF2B5EF4-FFF2-40B4-BE49-F238E27FC236}">
                <a16:creationId xmlns:a16="http://schemas.microsoft.com/office/drawing/2014/main" id="{7CA8BCCE-613D-0059-C124-7DEF716C2C60}"/>
              </a:ext>
            </a:extLst>
          </p:cNvPr>
          <p:cNvSpPr txBox="1"/>
          <p:nvPr/>
        </p:nvSpPr>
        <p:spPr>
          <a:xfrm>
            <a:off x="4164309" y="2192238"/>
            <a:ext cx="2005010" cy="646331"/>
          </a:xfrm>
          <a:prstGeom prst="rect">
            <a:avLst/>
          </a:prstGeom>
          <a:noFill/>
        </p:spPr>
        <p:txBody>
          <a:bodyPr wrap="square" rtlCol="0">
            <a:spAutoFit/>
          </a:bodyPr>
          <a:lstStyle/>
          <a:p>
            <a:pPr algn="ctr"/>
            <a:r>
              <a:rPr lang="en-GB" b="1" dirty="0">
                <a:solidFill>
                  <a:schemeClr val="bg1"/>
                </a:solidFill>
                <a:latin typeface="Arial" panose="020B0604020202020204" pitchFamily="34" charset="0"/>
                <a:cs typeface="Arial" panose="020B0604020202020204" pitchFamily="34" charset="0"/>
              </a:rPr>
              <a:t>Problèmes de protection de l'enfance</a:t>
            </a:r>
            <a:endParaRPr lang="en-BE" b="1" dirty="0">
              <a:solidFill>
                <a:schemeClr val="bg1"/>
              </a:solidFill>
              <a:latin typeface="Arial" panose="020B0604020202020204" pitchFamily="34" charset="0"/>
              <a:cs typeface="Arial" panose="020B0604020202020204" pitchFamily="34" charset="0"/>
            </a:endParaRPr>
          </a:p>
        </p:txBody>
      </p:sp>
      <p:sp>
        <p:nvSpPr>
          <p:cNvPr id="24" name="TextBox 23">
            <a:extLst>
              <a:ext uri="{FF2B5EF4-FFF2-40B4-BE49-F238E27FC236}">
                <a16:creationId xmlns:a16="http://schemas.microsoft.com/office/drawing/2014/main" id="{D84D028E-F1CF-F7A8-CBCA-E4D314182175}"/>
              </a:ext>
            </a:extLst>
          </p:cNvPr>
          <p:cNvSpPr txBox="1"/>
          <p:nvPr/>
        </p:nvSpPr>
        <p:spPr>
          <a:xfrm>
            <a:off x="7601532" y="2321812"/>
            <a:ext cx="2005010" cy="369332"/>
          </a:xfrm>
          <a:prstGeom prst="rect">
            <a:avLst/>
          </a:prstGeom>
          <a:noFill/>
        </p:spPr>
        <p:txBody>
          <a:bodyPr wrap="square" rtlCol="0">
            <a:spAutoFit/>
          </a:bodyPr>
          <a:lstStyle/>
          <a:p>
            <a:pPr algn="ctr"/>
            <a:r>
              <a:rPr lang="en-GB" b="1" dirty="0">
                <a:solidFill>
                  <a:schemeClr val="bg1"/>
                </a:solidFill>
                <a:latin typeface="Arial" panose="020B0604020202020204" pitchFamily="34" charset="0"/>
                <a:cs typeface="Arial" panose="020B0604020202020204" pitchFamily="34" charset="0"/>
              </a:rPr>
              <a:t>Vulnérabilités</a:t>
            </a:r>
            <a:endParaRPr lang="en-BE"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1359643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72">
            <a:extLst>
              <a:ext uri="{FF2B5EF4-FFF2-40B4-BE49-F238E27FC236}">
                <a16:creationId xmlns:a16="http://schemas.microsoft.com/office/drawing/2014/main" id="{45E20069-62FA-B9BF-E1AB-3F2A3F04275B}"/>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a:t>
            </a:r>
            <a:r>
              <a:rPr lang="en-CA" sz="5400" b="1" dirty="0" err="1">
                <a:solidFill>
                  <a:schemeClr val="bg1">
                    <a:lumMod val="75000"/>
                  </a:schemeClr>
                </a:solidFill>
                <a:latin typeface="Garamond"/>
              </a:rPr>
              <a:t>l'animateur</a:t>
            </a:r>
            <a:endParaRPr lang="en-CA" sz="5400" b="1" dirty="0">
              <a:solidFill>
                <a:schemeClr val="bg1">
                  <a:lumMod val="75000"/>
                </a:schemeClr>
              </a:solidFill>
            </a:endParaRPr>
          </a:p>
        </p:txBody>
      </p:sp>
    </p:spTree>
    <p:extLst>
      <p:ext uri="{BB962C8B-B14F-4D97-AF65-F5344CB8AC3E}">
        <p14:creationId xmlns:p14="http://schemas.microsoft.com/office/powerpoint/2010/main" val="376771233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4F34D2-FA98-44F5-8D5A-F2E3ED689ADC}"/>
              </a:ext>
            </a:extLst>
          </p:cNvPr>
          <p:cNvSpPr>
            <a:spLocks noGrp="1"/>
          </p:cNvSpPr>
          <p:nvPr>
            <p:ph type="title"/>
          </p:nvPr>
        </p:nvSpPr>
        <p:spPr/>
        <p:txBody>
          <a:bodyPr>
            <a:normAutofit/>
          </a:bodyPr>
          <a:lstStyle/>
          <a:p>
            <a:r>
              <a:rPr lang="en-US" dirty="0"/>
              <a:t>Résilience</a:t>
            </a:r>
            <a:endParaRPr lang="en-CA" dirty="0"/>
          </a:p>
        </p:txBody>
      </p:sp>
      <p:sp>
        <p:nvSpPr>
          <p:cNvPr id="9" name="TextBox 8">
            <a:extLst>
              <a:ext uri="{FF2B5EF4-FFF2-40B4-BE49-F238E27FC236}">
                <a16:creationId xmlns:a16="http://schemas.microsoft.com/office/drawing/2014/main" id="{C3CB660B-FE52-BEBE-5DAE-C72F5227706B}"/>
              </a:ext>
            </a:extLst>
          </p:cNvPr>
          <p:cNvSpPr txBox="1"/>
          <p:nvPr/>
        </p:nvSpPr>
        <p:spPr>
          <a:xfrm>
            <a:off x="4247891" y="5112749"/>
            <a:ext cx="6582451" cy="523220"/>
          </a:xfrm>
          <a:prstGeom prst="rect">
            <a:avLst/>
          </a:prstGeom>
          <a:noFill/>
        </p:spPr>
        <p:txBody>
          <a:bodyPr wrap="square">
            <a:spAutoFit/>
          </a:bodyPr>
          <a:lstStyle/>
          <a:p>
            <a:r>
              <a:rPr lang="en-US" sz="1400" i="1" dirty="0">
                <a:solidFill>
                  <a:schemeClr val="accent2">
                    <a:lumMod val="75000"/>
                  </a:schemeClr>
                </a:solidFill>
                <a:latin typeface="Arial" panose="020B0604020202020204" pitchFamily="34" charset="0"/>
                <a:ea typeface="Calibri" panose="020F0502020204030204" pitchFamily="34" charset="0"/>
                <a:cs typeface="Arial" panose="020B0604020202020204" pitchFamily="34" charset="0"/>
              </a:rPr>
              <a:t>Source : Alliance pour la protection de l'enfance dans l'action humanitaire. (2019). Normes minimales pour la protection des enfants dans l'action humanitaire.</a:t>
            </a:r>
          </a:p>
        </p:txBody>
      </p:sp>
      <p:sp>
        <p:nvSpPr>
          <p:cNvPr id="10" name="Rectangle: Rounded Corners 9">
            <a:extLst>
              <a:ext uri="{FF2B5EF4-FFF2-40B4-BE49-F238E27FC236}">
                <a16:creationId xmlns:a16="http://schemas.microsoft.com/office/drawing/2014/main" id="{4505F77F-8689-80E3-1D37-C89038E8FAB5}"/>
              </a:ext>
            </a:extLst>
          </p:cNvPr>
          <p:cNvSpPr/>
          <p:nvPr/>
        </p:nvSpPr>
        <p:spPr>
          <a:xfrm>
            <a:off x="3580526" y="2138663"/>
            <a:ext cx="7236215" cy="622069"/>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631825"/>
            <a:r>
              <a:rPr lang="en-CA" sz="2400" b="1" dirty="0">
                <a:solidFill>
                  <a:schemeClr val="tx1"/>
                </a:solidFill>
                <a:latin typeface="Arial" panose="020B0604020202020204" pitchFamily="34" charset="0"/>
                <a:cs typeface="Arial" panose="020B0604020202020204" pitchFamily="34" charset="0"/>
              </a:rPr>
              <a:t>RESILIENCE</a:t>
            </a:r>
          </a:p>
        </p:txBody>
      </p:sp>
      <p:pic>
        <p:nvPicPr>
          <p:cNvPr id="11" name="Google Shape;98;p8">
            <a:extLst>
              <a:ext uri="{FF2B5EF4-FFF2-40B4-BE49-F238E27FC236}">
                <a16:creationId xmlns:a16="http://schemas.microsoft.com/office/drawing/2014/main" id="{8EBEB02A-0BE5-2D49-3637-7AE3EAD39ABF}"/>
              </a:ext>
            </a:extLst>
          </p:cNvPr>
          <p:cNvPicPr preferRelativeResize="0"/>
          <p:nvPr/>
        </p:nvPicPr>
        <p:blipFill rotWithShape="1">
          <a:blip r:embed="rId3">
            <a:alphaModFix/>
          </a:blip>
          <a:srcRect/>
          <a:stretch/>
        </p:blipFill>
        <p:spPr>
          <a:xfrm>
            <a:off x="1226100" y="1929088"/>
            <a:ext cx="2637977" cy="3639673"/>
          </a:xfrm>
          <a:prstGeom prst="rect">
            <a:avLst/>
          </a:prstGeom>
          <a:noFill/>
          <a:ln w="9525" cap="flat" cmpd="sng">
            <a:solidFill>
              <a:schemeClr val="accent2">
                <a:lumMod val="75000"/>
              </a:schemeClr>
            </a:solidFill>
            <a:prstDash val="solid"/>
            <a:round/>
            <a:headEnd type="none" w="sm" len="sm"/>
            <a:tailEnd type="none" w="sm" len="sm"/>
          </a:ln>
        </p:spPr>
      </p:pic>
      <p:sp>
        <p:nvSpPr>
          <p:cNvPr id="12" name="TextBox 11">
            <a:extLst>
              <a:ext uri="{FF2B5EF4-FFF2-40B4-BE49-F238E27FC236}">
                <a16:creationId xmlns:a16="http://schemas.microsoft.com/office/drawing/2014/main" id="{687EA562-224F-8717-E4AA-F0C65AF2C7CD}"/>
              </a:ext>
            </a:extLst>
          </p:cNvPr>
          <p:cNvSpPr txBox="1"/>
          <p:nvPr/>
        </p:nvSpPr>
        <p:spPr>
          <a:xfrm>
            <a:off x="4247891" y="2998880"/>
            <a:ext cx="6568850" cy="1938992"/>
          </a:xfrm>
          <a:prstGeom prst="rect">
            <a:avLst/>
          </a:prstGeom>
          <a:noFill/>
        </p:spPr>
        <p:txBody>
          <a:bodyPr wrap="square">
            <a:spAutoFit/>
          </a:bodyPr>
          <a:lstStyle/>
          <a:p>
            <a:r>
              <a:rPr lang="en-US" sz="2400" dirty="0">
                <a:latin typeface="Arial" panose="020B0604020202020204" pitchFamily="34" charset="0"/>
                <a:ea typeface="Calibri" panose="020F0502020204030204" pitchFamily="34" charset="0"/>
                <a:cs typeface="Arial" panose="020B0604020202020204" pitchFamily="34" charset="0"/>
              </a:rPr>
              <a:t>"La capacité des enfants à surmonter et à se remettre des effets néfastes des adversités, leur capacité à s'adapter et à trouver des moyens de </a:t>
            </a:r>
            <a:r>
              <a:rPr lang="en-GB" sz="2400" dirty="0">
                <a:latin typeface="Arial" panose="020B0604020202020204" pitchFamily="34" charset="0"/>
                <a:ea typeface="Calibri" panose="020F0502020204030204" pitchFamily="34" charset="0"/>
                <a:cs typeface="Arial" panose="020B0604020202020204" pitchFamily="34" charset="0"/>
              </a:rPr>
              <a:t>réaliser </a:t>
            </a:r>
            <a:r>
              <a:rPr lang="en-US" sz="2400" dirty="0">
                <a:latin typeface="Arial" panose="020B0604020202020204" pitchFamily="34" charset="0"/>
                <a:ea typeface="Calibri" panose="020F0502020204030204" pitchFamily="34" charset="0"/>
                <a:cs typeface="Arial" panose="020B0604020202020204" pitchFamily="34" charset="0"/>
              </a:rPr>
              <a:t>leurs droits, leur bonne santé, leur développement et leur bien-être."</a:t>
            </a:r>
          </a:p>
        </p:txBody>
      </p:sp>
      <p:grpSp>
        <p:nvGrpSpPr>
          <p:cNvPr id="13" name="Group 12">
            <a:extLst>
              <a:ext uri="{FF2B5EF4-FFF2-40B4-BE49-F238E27FC236}">
                <a16:creationId xmlns:a16="http://schemas.microsoft.com/office/drawing/2014/main" id="{401DDB94-147D-C6B7-D629-801942A985A0}"/>
              </a:ext>
            </a:extLst>
          </p:cNvPr>
          <p:cNvGrpSpPr/>
          <p:nvPr/>
        </p:nvGrpSpPr>
        <p:grpSpPr>
          <a:xfrm>
            <a:off x="8287067" y="1523803"/>
            <a:ext cx="2156586" cy="991572"/>
            <a:chOff x="2799225" y="1528989"/>
            <a:chExt cx="4843224" cy="991572"/>
          </a:xfrm>
          <a:solidFill>
            <a:schemeClr val="accent5"/>
          </a:solidFill>
        </p:grpSpPr>
        <p:sp>
          <p:nvSpPr>
            <p:cNvPr id="14" name="Rectangle 13">
              <a:extLst>
                <a:ext uri="{FF2B5EF4-FFF2-40B4-BE49-F238E27FC236}">
                  <a16:creationId xmlns:a16="http://schemas.microsoft.com/office/drawing/2014/main" id="{BAAD1CE8-8844-7FA4-0B4F-B3329472E845}"/>
                </a:ext>
              </a:extLst>
            </p:cNvPr>
            <p:cNvSpPr/>
            <p:nvPr/>
          </p:nvSpPr>
          <p:spPr>
            <a:xfrm>
              <a:off x="2799233" y="1651593"/>
              <a:ext cx="3981250" cy="868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5" name="Parallelogram 14">
              <a:extLst>
                <a:ext uri="{FF2B5EF4-FFF2-40B4-BE49-F238E27FC236}">
                  <a16:creationId xmlns:a16="http://schemas.microsoft.com/office/drawing/2014/main" id="{5546C47A-6EB8-A56B-72D5-E4475DDF0D75}"/>
                </a:ext>
              </a:extLst>
            </p:cNvPr>
            <p:cNvSpPr/>
            <p:nvPr/>
          </p:nvSpPr>
          <p:spPr>
            <a:xfrm rot="16200000" flipH="1">
              <a:off x="6778251" y="1648160"/>
              <a:ext cx="941305" cy="787089"/>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Parallelogram 15">
              <a:extLst>
                <a:ext uri="{FF2B5EF4-FFF2-40B4-BE49-F238E27FC236}">
                  <a16:creationId xmlns:a16="http://schemas.microsoft.com/office/drawing/2014/main" id="{FD4801DA-E5BB-B42C-49E5-189B4BED4529}"/>
                </a:ext>
              </a:extLst>
            </p:cNvPr>
            <p:cNvSpPr/>
            <p:nvPr/>
          </p:nvSpPr>
          <p:spPr>
            <a:xfrm flipH="1" flipV="1">
              <a:off x="2799225" y="1528989"/>
              <a:ext cx="4843224" cy="88106"/>
            </a:xfrm>
            <a:prstGeom prst="parallelogram">
              <a:avLst>
                <a:gd name="adj" fmla="val 4127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Tree>
    <p:extLst>
      <p:ext uri="{BB962C8B-B14F-4D97-AF65-F5344CB8AC3E}">
        <p14:creationId xmlns:p14="http://schemas.microsoft.com/office/powerpoint/2010/main" val="245848160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4F34D2-FA98-44F5-8D5A-F2E3ED689ADC}"/>
              </a:ext>
            </a:extLst>
          </p:cNvPr>
          <p:cNvSpPr>
            <a:spLocks noGrp="1"/>
          </p:cNvSpPr>
          <p:nvPr>
            <p:ph type="title"/>
          </p:nvPr>
        </p:nvSpPr>
        <p:spPr/>
        <p:txBody>
          <a:bodyPr>
            <a:normAutofit/>
          </a:bodyPr>
          <a:lstStyle/>
          <a:p>
            <a:r>
              <a:rPr lang="en-US" dirty="0"/>
              <a:t>Résilience</a:t>
            </a:r>
            <a:endParaRPr lang="en-CA" dirty="0"/>
          </a:p>
        </p:txBody>
      </p:sp>
      <p:sp>
        <p:nvSpPr>
          <p:cNvPr id="9" name="TextBox 8">
            <a:extLst>
              <a:ext uri="{FF2B5EF4-FFF2-40B4-BE49-F238E27FC236}">
                <a16:creationId xmlns:a16="http://schemas.microsoft.com/office/drawing/2014/main" id="{AA66D2A9-C8D3-07D9-0E70-A0960C70F5CA}"/>
              </a:ext>
            </a:extLst>
          </p:cNvPr>
          <p:cNvSpPr txBox="1"/>
          <p:nvPr/>
        </p:nvSpPr>
        <p:spPr>
          <a:xfrm>
            <a:off x="4247891" y="5334197"/>
            <a:ext cx="6582451" cy="523220"/>
          </a:xfrm>
          <a:prstGeom prst="rect">
            <a:avLst/>
          </a:prstGeom>
          <a:noFill/>
        </p:spPr>
        <p:txBody>
          <a:bodyPr wrap="square">
            <a:spAutoFit/>
          </a:bodyPr>
          <a:lstStyle/>
          <a:p>
            <a:r>
              <a:rPr lang="en-US" sz="1400" i="1" dirty="0">
                <a:solidFill>
                  <a:schemeClr val="accent2">
                    <a:lumMod val="75000"/>
                  </a:schemeClr>
                </a:solidFill>
                <a:latin typeface="Arial" panose="020B0604020202020204" pitchFamily="34" charset="0"/>
                <a:ea typeface="Calibri" panose="020F0502020204030204" pitchFamily="34" charset="0"/>
                <a:cs typeface="Arial" panose="020B0604020202020204" pitchFamily="34" charset="0"/>
              </a:rPr>
              <a:t>Source : Alliance pour la protection de l'enfance dans l'action humanitaire. (2019). Normes minimales pour la protection des enfants dans l'action humanitaire.</a:t>
            </a:r>
          </a:p>
        </p:txBody>
      </p:sp>
      <p:sp>
        <p:nvSpPr>
          <p:cNvPr id="10" name="Rectangle: Rounded Corners 9">
            <a:extLst>
              <a:ext uri="{FF2B5EF4-FFF2-40B4-BE49-F238E27FC236}">
                <a16:creationId xmlns:a16="http://schemas.microsoft.com/office/drawing/2014/main" id="{AB194859-8A41-73DC-EDF5-06547686E0D6}"/>
              </a:ext>
            </a:extLst>
          </p:cNvPr>
          <p:cNvSpPr/>
          <p:nvPr/>
        </p:nvSpPr>
        <p:spPr>
          <a:xfrm>
            <a:off x="3580526" y="2138663"/>
            <a:ext cx="7236215" cy="622069"/>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631825"/>
            <a:r>
              <a:rPr lang="en-CA" sz="2400" b="1" dirty="0">
                <a:solidFill>
                  <a:schemeClr val="tx1"/>
                </a:solidFill>
                <a:latin typeface="Arial" panose="020B0604020202020204" pitchFamily="34" charset="0"/>
                <a:cs typeface="Arial" panose="020B0604020202020204" pitchFamily="34" charset="0"/>
              </a:rPr>
              <a:t>CAREGIVER</a:t>
            </a:r>
          </a:p>
        </p:txBody>
      </p:sp>
      <p:pic>
        <p:nvPicPr>
          <p:cNvPr id="11" name="Google Shape;98;p8">
            <a:extLst>
              <a:ext uri="{FF2B5EF4-FFF2-40B4-BE49-F238E27FC236}">
                <a16:creationId xmlns:a16="http://schemas.microsoft.com/office/drawing/2014/main" id="{97E9B6A9-D080-9514-1039-D1A9833F152B}"/>
              </a:ext>
            </a:extLst>
          </p:cNvPr>
          <p:cNvPicPr preferRelativeResize="0"/>
          <p:nvPr/>
        </p:nvPicPr>
        <p:blipFill rotWithShape="1">
          <a:blip r:embed="rId3">
            <a:alphaModFix/>
          </a:blip>
          <a:srcRect/>
          <a:stretch/>
        </p:blipFill>
        <p:spPr>
          <a:xfrm>
            <a:off x="1103086" y="1929088"/>
            <a:ext cx="2760991" cy="3809398"/>
          </a:xfrm>
          <a:prstGeom prst="rect">
            <a:avLst/>
          </a:prstGeom>
          <a:noFill/>
          <a:ln w="9525" cap="flat" cmpd="sng">
            <a:solidFill>
              <a:schemeClr val="accent2">
                <a:lumMod val="75000"/>
              </a:schemeClr>
            </a:solidFill>
            <a:prstDash val="solid"/>
            <a:round/>
            <a:headEnd type="none" w="sm" len="sm"/>
            <a:tailEnd type="none" w="sm" len="sm"/>
          </a:ln>
        </p:spPr>
      </p:pic>
      <p:sp>
        <p:nvSpPr>
          <p:cNvPr id="12" name="TextBox 11">
            <a:extLst>
              <a:ext uri="{FF2B5EF4-FFF2-40B4-BE49-F238E27FC236}">
                <a16:creationId xmlns:a16="http://schemas.microsoft.com/office/drawing/2014/main" id="{E1722095-506B-2F0F-06EF-39B63192DC77}"/>
              </a:ext>
            </a:extLst>
          </p:cNvPr>
          <p:cNvSpPr txBox="1"/>
          <p:nvPr/>
        </p:nvSpPr>
        <p:spPr>
          <a:xfrm>
            <a:off x="4247891" y="2998880"/>
            <a:ext cx="6568850" cy="2308324"/>
          </a:xfrm>
          <a:prstGeom prst="rect">
            <a:avLst/>
          </a:prstGeom>
          <a:noFill/>
        </p:spPr>
        <p:txBody>
          <a:bodyPr wrap="square">
            <a:spAutoFit/>
          </a:bodyPr>
          <a:lstStyle/>
          <a:p>
            <a:r>
              <a:rPr lang="en-US" sz="2400" dirty="0">
                <a:latin typeface="Arial" panose="020B0604020202020204" pitchFamily="34" charset="0"/>
                <a:ea typeface="Calibri" panose="020F0502020204030204" pitchFamily="34" charset="0"/>
                <a:cs typeface="Arial" panose="020B0604020202020204" pitchFamily="34" charset="0"/>
              </a:rPr>
              <a:t>"Individu, communauté ou institution (y compris l'État) ayant une responsabilité claire (par la coutume ou par la loi) pour le bien-être de l'enfant. Il s'agit le plus souvent d'une personne avec laquelle l'enfant vit et qui lui prodigue des soins quotidiens."</a:t>
            </a:r>
          </a:p>
        </p:txBody>
      </p:sp>
      <p:grpSp>
        <p:nvGrpSpPr>
          <p:cNvPr id="13" name="Group 12">
            <a:extLst>
              <a:ext uri="{FF2B5EF4-FFF2-40B4-BE49-F238E27FC236}">
                <a16:creationId xmlns:a16="http://schemas.microsoft.com/office/drawing/2014/main" id="{1E10EBB4-EF16-99EA-3900-C23BF6E3B404}"/>
              </a:ext>
            </a:extLst>
          </p:cNvPr>
          <p:cNvGrpSpPr/>
          <p:nvPr/>
        </p:nvGrpSpPr>
        <p:grpSpPr>
          <a:xfrm>
            <a:off x="8287067" y="1523803"/>
            <a:ext cx="2156586" cy="991572"/>
            <a:chOff x="2799225" y="1528989"/>
            <a:chExt cx="4843224" cy="991572"/>
          </a:xfrm>
          <a:solidFill>
            <a:schemeClr val="accent3"/>
          </a:solidFill>
        </p:grpSpPr>
        <p:sp>
          <p:nvSpPr>
            <p:cNvPr id="14" name="Rectangle 13">
              <a:extLst>
                <a:ext uri="{FF2B5EF4-FFF2-40B4-BE49-F238E27FC236}">
                  <a16:creationId xmlns:a16="http://schemas.microsoft.com/office/drawing/2014/main" id="{8F194611-F6E2-AE6B-D031-7DEE3D800906}"/>
                </a:ext>
              </a:extLst>
            </p:cNvPr>
            <p:cNvSpPr/>
            <p:nvPr/>
          </p:nvSpPr>
          <p:spPr>
            <a:xfrm>
              <a:off x="2799233" y="1651593"/>
              <a:ext cx="3981250" cy="868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5" name="Parallelogram 14">
              <a:extLst>
                <a:ext uri="{FF2B5EF4-FFF2-40B4-BE49-F238E27FC236}">
                  <a16:creationId xmlns:a16="http://schemas.microsoft.com/office/drawing/2014/main" id="{FCE54900-D3F7-0587-4043-0F2E1752091F}"/>
                </a:ext>
              </a:extLst>
            </p:cNvPr>
            <p:cNvSpPr/>
            <p:nvPr/>
          </p:nvSpPr>
          <p:spPr>
            <a:xfrm rot="16200000" flipH="1">
              <a:off x="6778251" y="1648160"/>
              <a:ext cx="941305" cy="787089"/>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Parallelogram 15">
              <a:extLst>
                <a:ext uri="{FF2B5EF4-FFF2-40B4-BE49-F238E27FC236}">
                  <a16:creationId xmlns:a16="http://schemas.microsoft.com/office/drawing/2014/main" id="{B37C4235-0479-574C-7742-71449C688735}"/>
                </a:ext>
              </a:extLst>
            </p:cNvPr>
            <p:cNvSpPr/>
            <p:nvPr/>
          </p:nvSpPr>
          <p:spPr>
            <a:xfrm flipH="1" flipV="1">
              <a:off x="2799225" y="1528989"/>
              <a:ext cx="4843224" cy="88106"/>
            </a:xfrm>
            <a:prstGeom prst="parallelogram">
              <a:avLst>
                <a:gd name="adj" fmla="val 4127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Tree>
    <p:extLst>
      <p:ext uri="{BB962C8B-B14F-4D97-AF65-F5344CB8AC3E}">
        <p14:creationId xmlns:p14="http://schemas.microsoft.com/office/powerpoint/2010/main" val="253063494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4F34D2-FA98-44F5-8D5A-F2E3ED689ADC}"/>
              </a:ext>
            </a:extLst>
          </p:cNvPr>
          <p:cNvSpPr>
            <a:spLocks noGrp="1"/>
          </p:cNvSpPr>
          <p:nvPr>
            <p:ph type="title"/>
          </p:nvPr>
        </p:nvSpPr>
        <p:spPr/>
        <p:txBody>
          <a:bodyPr>
            <a:normAutofit/>
          </a:bodyPr>
          <a:lstStyle/>
          <a:p>
            <a:r>
              <a:rPr lang="en-US" dirty="0"/>
              <a:t>Facteurs de protection</a:t>
            </a:r>
            <a:endParaRPr lang="en-CA" dirty="0"/>
          </a:p>
        </p:txBody>
      </p:sp>
      <p:sp>
        <p:nvSpPr>
          <p:cNvPr id="4" name="TextBox 3">
            <a:extLst>
              <a:ext uri="{FF2B5EF4-FFF2-40B4-BE49-F238E27FC236}">
                <a16:creationId xmlns:a16="http://schemas.microsoft.com/office/drawing/2014/main" id="{0469F02F-00DC-275E-A719-3E7AB2716A2A}"/>
              </a:ext>
            </a:extLst>
          </p:cNvPr>
          <p:cNvSpPr txBox="1"/>
          <p:nvPr/>
        </p:nvSpPr>
        <p:spPr>
          <a:xfrm>
            <a:off x="838200" y="3782566"/>
            <a:ext cx="2412034" cy="1200329"/>
          </a:xfrm>
          <a:prstGeom prst="rect">
            <a:avLst/>
          </a:prstGeom>
          <a:noFill/>
        </p:spPr>
        <p:txBody>
          <a:bodyPr wrap="square" rtlCol="0">
            <a:spAutoFit/>
          </a:bodyPr>
          <a:lstStyle/>
          <a:p>
            <a:r>
              <a:rPr lang="en-GB" sz="2400" b="1" dirty="0">
                <a:latin typeface="Arial" panose="020B0604020202020204" pitchFamily="34" charset="0"/>
                <a:cs typeface="Arial" panose="020B0604020202020204" pitchFamily="34" charset="0"/>
              </a:rPr>
              <a:t>LES FACTEURS DE PROTECTION</a:t>
            </a:r>
            <a:endParaRPr lang="en-BE" sz="2400" b="1" dirty="0">
              <a:latin typeface="Arial" panose="020B0604020202020204" pitchFamily="34" charset="0"/>
              <a:cs typeface="Arial" panose="020B0604020202020204" pitchFamily="34" charset="0"/>
            </a:endParaRPr>
          </a:p>
        </p:txBody>
      </p:sp>
      <p:grpSp>
        <p:nvGrpSpPr>
          <p:cNvPr id="3" name="Group 2">
            <a:extLst>
              <a:ext uri="{FF2B5EF4-FFF2-40B4-BE49-F238E27FC236}">
                <a16:creationId xmlns:a16="http://schemas.microsoft.com/office/drawing/2014/main" id="{7884A950-EDB4-B02A-3636-68ECE9A64BF6}"/>
              </a:ext>
            </a:extLst>
          </p:cNvPr>
          <p:cNvGrpSpPr/>
          <p:nvPr/>
        </p:nvGrpSpPr>
        <p:grpSpPr>
          <a:xfrm>
            <a:off x="10228983" y="337468"/>
            <a:ext cx="1587872" cy="1368854"/>
            <a:chOff x="10228983" y="337468"/>
            <a:chExt cx="1587872" cy="1368854"/>
          </a:xfrm>
        </p:grpSpPr>
        <p:sp>
          <p:nvSpPr>
            <p:cNvPr id="7" name="Hexagon 6">
              <a:extLst>
                <a:ext uri="{FF2B5EF4-FFF2-40B4-BE49-F238E27FC236}">
                  <a16:creationId xmlns:a16="http://schemas.microsoft.com/office/drawing/2014/main" id="{D98A4001-B5E6-0D3C-64FE-02F0F4828EE5}"/>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8" name="Group 7">
              <a:extLst>
                <a:ext uri="{FF2B5EF4-FFF2-40B4-BE49-F238E27FC236}">
                  <a16:creationId xmlns:a16="http://schemas.microsoft.com/office/drawing/2014/main" id="{27C0AE10-DC4C-65A9-7CE2-20BF9E3D44F2}"/>
                </a:ext>
              </a:extLst>
            </p:cNvPr>
            <p:cNvGrpSpPr/>
            <p:nvPr/>
          </p:nvGrpSpPr>
          <p:grpSpPr>
            <a:xfrm>
              <a:off x="10621771" y="762700"/>
              <a:ext cx="562136" cy="634675"/>
              <a:chOff x="760175" y="830142"/>
              <a:chExt cx="867619" cy="979579"/>
            </a:xfrm>
          </p:grpSpPr>
          <p:sp>
            <p:nvSpPr>
              <p:cNvPr id="19" name="Rectangle 18">
                <a:extLst>
                  <a:ext uri="{FF2B5EF4-FFF2-40B4-BE49-F238E27FC236}">
                    <a16:creationId xmlns:a16="http://schemas.microsoft.com/office/drawing/2014/main" id="{FACE1D9B-6D0D-B793-4AFE-4939D5F30F79}"/>
                  </a:ext>
                </a:extLst>
              </p:cNvPr>
              <p:cNvSpPr/>
              <p:nvPr/>
            </p:nvSpPr>
            <p:spPr>
              <a:xfrm>
                <a:off x="864636" y="830142"/>
                <a:ext cx="763158" cy="9795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19</a:t>
                </a:r>
              </a:p>
            </p:txBody>
          </p:sp>
          <p:sp>
            <p:nvSpPr>
              <p:cNvPr id="21" name="Rectangle 20">
                <a:extLst>
                  <a:ext uri="{FF2B5EF4-FFF2-40B4-BE49-F238E27FC236}">
                    <a16:creationId xmlns:a16="http://schemas.microsoft.com/office/drawing/2014/main" id="{52D3FDBE-778F-9B3D-3015-80E584A1F350}"/>
                  </a:ext>
                </a:extLst>
              </p:cNvPr>
              <p:cNvSpPr/>
              <p:nvPr/>
            </p:nvSpPr>
            <p:spPr>
              <a:xfrm>
                <a:off x="760175" y="830144"/>
                <a:ext cx="149292" cy="9795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9" name="Group 8">
              <a:extLst>
                <a:ext uri="{FF2B5EF4-FFF2-40B4-BE49-F238E27FC236}">
                  <a16:creationId xmlns:a16="http://schemas.microsoft.com/office/drawing/2014/main" id="{21BDC85A-EE58-2618-B0D3-9AE783AE5BD1}"/>
                </a:ext>
              </a:extLst>
            </p:cNvPr>
            <p:cNvGrpSpPr/>
            <p:nvPr/>
          </p:nvGrpSpPr>
          <p:grpSpPr>
            <a:xfrm>
              <a:off x="11325415" y="762701"/>
              <a:ext cx="182192" cy="634674"/>
              <a:chOff x="2121762" y="2323619"/>
              <a:chExt cx="200378" cy="825210"/>
            </a:xfrm>
          </p:grpSpPr>
          <p:sp>
            <p:nvSpPr>
              <p:cNvPr id="10" name="Isosceles Triangle 9">
                <a:extLst>
                  <a:ext uri="{FF2B5EF4-FFF2-40B4-BE49-F238E27FC236}">
                    <a16:creationId xmlns:a16="http://schemas.microsoft.com/office/drawing/2014/main" id="{F1112F4C-0F89-7CC3-3F7B-15EF22EC8971}"/>
                  </a:ext>
                </a:extLst>
              </p:cNvPr>
              <p:cNvSpPr/>
              <p:nvPr/>
            </p:nvSpPr>
            <p:spPr>
              <a:xfrm>
                <a:off x="2121763" y="2323619"/>
                <a:ext cx="200377" cy="172739"/>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Rectangle 17">
                <a:extLst>
                  <a:ext uri="{FF2B5EF4-FFF2-40B4-BE49-F238E27FC236}">
                    <a16:creationId xmlns:a16="http://schemas.microsoft.com/office/drawing/2014/main" id="{77B492F2-B8FE-A2E2-9988-C3E02C7D4961}"/>
                  </a:ext>
                </a:extLst>
              </p:cNvPr>
              <p:cNvSpPr/>
              <p:nvPr/>
            </p:nvSpPr>
            <p:spPr>
              <a:xfrm>
                <a:off x="2121762" y="2496169"/>
                <a:ext cx="200377" cy="652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
        <p:nvSpPr>
          <p:cNvPr id="11" name="Rectangle: Rounded Corners 10">
            <a:extLst>
              <a:ext uri="{FF2B5EF4-FFF2-40B4-BE49-F238E27FC236}">
                <a16:creationId xmlns:a16="http://schemas.microsoft.com/office/drawing/2014/main" id="{324D8B46-5759-ECAB-5377-6BF4E2370327}"/>
              </a:ext>
            </a:extLst>
          </p:cNvPr>
          <p:cNvSpPr/>
          <p:nvPr/>
        </p:nvSpPr>
        <p:spPr>
          <a:xfrm>
            <a:off x="3996650" y="3339805"/>
            <a:ext cx="6335625" cy="366135"/>
          </a:xfrm>
          <a:prstGeom prst="roundRect">
            <a:avLst/>
          </a:prstGeom>
          <a:solidFill>
            <a:schemeClr val="accent6">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grpSp>
        <p:nvGrpSpPr>
          <p:cNvPr id="24" name="Group 23">
            <a:extLst>
              <a:ext uri="{FF2B5EF4-FFF2-40B4-BE49-F238E27FC236}">
                <a16:creationId xmlns:a16="http://schemas.microsoft.com/office/drawing/2014/main" id="{BF82B756-74EE-B4E6-F67F-EA11C79DFE10}"/>
              </a:ext>
            </a:extLst>
          </p:cNvPr>
          <p:cNvGrpSpPr/>
          <p:nvPr/>
        </p:nvGrpSpPr>
        <p:grpSpPr>
          <a:xfrm>
            <a:off x="3996650" y="4195820"/>
            <a:ext cx="2934260" cy="1349137"/>
            <a:chOff x="2799225" y="1528989"/>
            <a:chExt cx="4843224" cy="991572"/>
          </a:xfrm>
          <a:solidFill>
            <a:schemeClr val="accent5"/>
          </a:solidFill>
        </p:grpSpPr>
        <p:sp>
          <p:nvSpPr>
            <p:cNvPr id="25" name="Rectangle 24">
              <a:extLst>
                <a:ext uri="{FF2B5EF4-FFF2-40B4-BE49-F238E27FC236}">
                  <a16:creationId xmlns:a16="http://schemas.microsoft.com/office/drawing/2014/main" id="{2B1BF2FD-0DDD-797D-6CE3-14826FE4A130}"/>
                </a:ext>
              </a:extLst>
            </p:cNvPr>
            <p:cNvSpPr/>
            <p:nvPr/>
          </p:nvSpPr>
          <p:spPr>
            <a:xfrm>
              <a:off x="2799233" y="1651593"/>
              <a:ext cx="3981250" cy="868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6" name="Parallelogram 25">
              <a:extLst>
                <a:ext uri="{FF2B5EF4-FFF2-40B4-BE49-F238E27FC236}">
                  <a16:creationId xmlns:a16="http://schemas.microsoft.com/office/drawing/2014/main" id="{DCC7E5C1-E454-2870-03ED-AA8BB7A619C4}"/>
                </a:ext>
              </a:extLst>
            </p:cNvPr>
            <p:cNvSpPr/>
            <p:nvPr/>
          </p:nvSpPr>
          <p:spPr>
            <a:xfrm rot="16200000" flipH="1">
              <a:off x="6778251" y="1648160"/>
              <a:ext cx="941305" cy="787089"/>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7" name="Parallelogram 26">
              <a:extLst>
                <a:ext uri="{FF2B5EF4-FFF2-40B4-BE49-F238E27FC236}">
                  <a16:creationId xmlns:a16="http://schemas.microsoft.com/office/drawing/2014/main" id="{4B48DA1E-12B6-5441-ABC1-CDD5D24EC18E}"/>
                </a:ext>
              </a:extLst>
            </p:cNvPr>
            <p:cNvSpPr/>
            <p:nvPr/>
          </p:nvSpPr>
          <p:spPr>
            <a:xfrm flipH="1" flipV="1">
              <a:off x="2799225" y="1528989"/>
              <a:ext cx="4843224" cy="88106"/>
            </a:xfrm>
            <a:prstGeom prst="parallelogram">
              <a:avLst>
                <a:gd name="adj" fmla="val 4127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28" name="Group 27">
            <a:extLst>
              <a:ext uri="{FF2B5EF4-FFF2-40B4-BE49-F238E27FC236}">
                <a16:creationId xmlns:a16="http://schemas.microsoft.com/office/drawing/2014/main" id="{E0AC4AB8-5CFC-293D-9ABF-5D1813D6A14C}"/>
              </a:ext>
            </a:extLst>
          </p:cNvPr>
          <p:cNvGrpSpPr/>
          <p:nvPr/>
        </p:nvGrpSpPr>
        <p:grpSpPr>
          <a:xfrm>
            <a:off x="7398015" y="4172227"/>
            <a:ext cx="2934260" cy="1349137"/>
            <a:chOff x="2799225" y="1528989"/>
            <a:chExt cx="4843224" cy="991572"/>
          </a:xfrm>
          <a:solidFill>
            <a:schemeClr val="accent3"/>
          </a:solidFill>
        </p:grpSpPr>
        <p:sp>
          <p:nvSpPr>
            <p:cNvPr id="29" name="Rectangle 28">
              <a:extLst>
                <a:ext uri="{FF2B5EF4-FFF2-40B4-BE49-F238E27FC236}">
                  <a16:creationId xmlns:a16="http://schemas.microsoft.com/office/drawing/2014/main" id="{26D95175-5E19-70CD-B2C3-274C1964F317}"/>
                </a:ext>
              </a:extLst>
            </p:cNvPr>
            <p:cNvSpPr/>
            <p:nvPr/>
          </p:nvSpPr>
          <p:spPr>
            <a:xfrm>
              <a:off x="2799233" y="1651593"/>
              <a:ext cx="3981250" cy="868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0" name="Parallelogram 29">
              <a:extLst>
                <a:ext uri="{FF2B5EF4-FFF2-40B4-BE49-F238E27FC236}">
                  <a16:creationId xmlns:a16="http://schemas.microsoft.com/office/drawing/2014/main" id="{F2949F5A-F582-031C-3256-DEB02FC5707A}"/>
                </a:ext>
              </a:extLst>
            </p:cNvPr>
            <p:cNvSpPr/>
            <p:nvPr/>
          </p:nvSpPr>
          <p:spPr>
            <a:xfrm rot="16200000" flipH="1">
              <a:off x="6778251" y="1648160"/>
              <a:ext cx="941305" cy="787089"/>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1" name="Parallelogram 30">
              <a:extLst>
                <a:ext uri="{FF2B5EF4-FFF2-40B4-BE49-F238E27FC236}">
                  <a16:creationId xmlns:a16="http://schemas.microsoft.com/office/drawing/2014/main" id="{9EBE6D26-1F04-791A-7416-CF059AD8B4BD}"/>
                </a:ext>
              </a:extLst>
            </p:cNvPr>
            <p:cNvSpPr/>
            <p:nvPr/>
          </p:nvSpPr>
          <p:spPr>
            <a:xfrm flipH="1" flipV="1">
              <a:off x="2799225" y="1528989"/>
              <a:ext cx="4843224" cy="88106"/>
            </a:xfrm>
            <a:prstGeom prst="parallelogram">
              <a:avLst>
                <a:gd name="adj" fmla="val 4127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32" name="TextBox 31">
            <a:extLst>
              <a:ext uri="{FF2B5EF4-FFF2-40B4-BE49-F238E27FC236}">
                <a16:creationId xmlns:a16="http://schemas.microsoft.com/office/drawing/2014/main" id="{09699DF4-4F1E-62F8-C1C6-11B6A209A7D0}"/>
              </a:ext>
            </a:extLst>
          </p:cNvPr>
          <p:cNvSpPr txBox="1"/>
          <p:nvPr/>
        </p:nvSpPr>
        <p:spPr>
          <a:xfrm>
            <a:off x="4164309" y="4769130"/>
            <a:ext cx="2005010" cy="369332"/>
          </a:xfrm>
          <a:prstGeom prst="rect">
            <a:avLst/>
          </a:prstGeom>
          <a:noFill/>
        </p:spPr>
        <p:txBody>
          <a:bodyPr wrap="square" rtlCol="0">
            <a:spAutoFit/>
          </a:bodyPr>
          <a:lstStyle/>
          <a:p>
            <a:pPr algn="ctr"/>
            <a:r>
              <a:rPr lang="en-GB" b="1" dirty="0">
                <a:solidFill>
                  <a:schemeClr val="bg1"/>
                </a:solidFill>
                <a:latin typeface="Arial" panose="020B0604020202020204" pitchFamily="34" charset="0"/>
                <a:cs typeface="Arial" panose="020B0604020202020204" pitchFamily="34" charset="0"/>
              </a:rPr>
              <a:t>Points forts</a:t>
            </a:r>
            <a:endParaRPr lang="en-BE" b="1" dirty="0">
              <a:solidFill>
                <a:schemeClr val="bg1"/>
              </a:solidFill>
              <a:latin typeface="Arial" panose="020B0604020202020204" pitchFamily="34" charset="0"/>
              <a:cs typeface="Arial" panose="020B0604020202020204" pitchFamily="34" charset="0"/>
            </a:endParaRPr>
          </a:p>
        </p:txBody>
      </p:sp>
      <p:sp>
        <p:nvSpPr>
          <p:cNvPr id="33" name="TextBox 32">
            <a:extLst>
              <a:ext uri="{FF2B5EF4-FFF2-40B4-BE49-F238E27FC236}">
                <a16:creationId xmlns:a16="http://schemas.microsoft.com/office/drawing/2014/main" id="{EFCEDCFF-A755-A3C3-D532-CF1AE57CC319}"/>
              </a:ext>
            </a:extLst>
          </p:cNvPr>
          <p:cNvSpPr txBox="1"/>
          <p:nvPr/>
        </p:nvSpPr>
        <p:spPr>
          <a:xfrm>
            <a:off x="7601532" y="4639556"/>
            <a:ext cx="2005010" cy="646331"/>
          </a:xfrm>
          <a:prstGeom prst="rect">
            <a:avLst/>
          </a:prstGeom>
          <a:noFill/>
        </p:spPr>
        <p:txBody>
          <a:bodyPr wrap="square" rtlCol="0">
            <a:spAutoFit/>
          </a:bodyPr>
          <a:lstStyle/>
          <a:p>
            <a:pPr algn="ctr"/>
            <a:r>
              <a:rPr lang="en-GB" b="1" dirty="0">
                <a:solidFill>
                  <a:schemeClr val="bg1"/>
                </a:solidFill>
                <a:latin typeface="Arial" panose="020B0604020202020204" pitchFamily="34" charset="0"/>
                <a:cs typeface="Arial" panose="020B0604020202020204" pitchFamily="34" charset="0"/>
              </a:rPr>
              <a:t>Soins et soutien</a:t>
            </a:r>
            <a:endParaRPr lang="en-BE"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1595503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72">
            <a:extLst>
              <a:ext uri="{FF2B5EF4-FFF2-40B4-BE49-F238E27FC236}">
                <a16:creationId xmlns:a16="http://schemas.microsoft.com/office/drawing/2014/main" id="{45E20069-62FA-B9BF-E1AB-3F2A3F04275B}"/>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a:t>
            </a:r>
            <a:r>
              <a:rPr lang="en-CA" sz="5400" b="1" dirty="0" err="1">
                <a:solidFill>
                  <a:schemeClr val="bg1">
                    <a:lumMod val="75000"/>
                  </a:schemeClr>
                </a:solidFill>
                <a:latin typeface="Garamond"/>
              </a:rPr>
              <a:t>l'animateur</a:t>
            </a:r>
            <a:endParaRPr lang="en-CA" sz="5400" b="1" dirty="0">
              <a:solidFill>
                <a:schemeClr val="bg1">
                  <a:lumMod val="75000"/>
                </a:schemeClr>
              </a:solidFill>
            </a:endParaRPr>
          </a:p>
        </p:txBody>
      </p:sp>
    </p:spTree>
    <p:extLst>
      <p:ext uri="{BB962C8B-B14F-4D97-AF65-F5344CB8AC3E}">
        <p14:creationId xmlns:p14="http://schemas.microsoft.com/office/powerpoint/2010/main" val="367115255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481586-0598-DD83-DDB5-81056922D604}"/>
              </a:ext>
            </a:extLst>
          </p:cNvPr>
          <p:cNvSpPr>
            <a:spLocks noGrp="1"/>
          </p:cNvSpPr>
          <p:nvPr>
            <p:ph type="title"/>
          </p:nvPr>
        </p:nvSpPr>
        <p:spPr/>
        <p:txBody>
          <a:bodyPr/>
          <a:lstStyle/>
          <a:p>
            <a:r>
              <a:rPr lang="en-GB" dirty="0"/>
              <a:t>Analyse des risques liés à la protection de l'enfance</a:t>
            </a:r>
            <a:endParaRPr lang="en-BE" dirty="0"/>
          </a:p>
        </p:txBody>
      </p:sp>
      <p:sp>
        <p:nvSpPr>
          <p:cNvPr id="15" name="Arrow: Down 14">
            <a:extLst>
              <a:ext uri="{FF2B5EF4-FFF2-40B4-BE49-F238E27FC236}">
                <a16:creationId xmlns:a16="http://schemas.microsoft.com/office/drawing/2014/main" id="{161DC1BA-EC7D-240D-16C4-1CE1BB41685A}"/>
              </a:ext>
            </a:extLst>
          </p:cNvPr>
          <p:cNvSpPr/>
          <p:nvPr/>
        </p:nvSpPr>
        <p:spPr>
          <a:xfrm>
            <a:off x="3851631" y="1909156"/>
            <a:ext cx="1028699" cy="1519844"/>
          </a:xfrm>
          <a:prstGeom prst="downArrow">
            <a:avLst/>
          </a:prstGeom>
          <a:solidFill>
            <a:srgbClr val="E057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dirty="0"/>
          </a:p>
        </p:txBody>
      </p:sp>
      <p:sp>
        <p:nvSpPr>
          <p:cNvPr id="16" name="Arrow: Down 15">
            <a:extLst>
              <a:ext uri="{FF2B5EF4-FFF2-40B4-BE49-F238E27FC236}">
                <a16:creationId xmlns:a16="http://schemas.microsoft.com/office/drawing/2014/main" id="{27BBB771-FA39-065F-234D-A3C56DD83BDE}"/>
              </a:ext>
            </a:extLst>
          </p:cNvPr>
          <p:cNvSpPr/>
          <p:nvPr/>
        </p:nvSpPr>
        <p:spPr>
          <a:xfrm rot="10800000">
            <a:off x="3851633" y="4170590"/>
            <a:ext cx="1028698" cy="1519843"/>
          </a:xfrm>
          <a:prstGeom prst="down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dirty="0"/>
          </a:p>
        </p:txBody>
      </p:sp>
      <p:sp>
        <p:nvSpPr>
          <p:cNvPr id="18" name="TextBox 17">
            <a:extLst>
              <a:ext uri="{FF2B5EF4-FFF2-40B4-BE49-F238E27FC236}">
                <a16:creationId xmlns:a16="http://schemas.microsoft.com/office/drawing/2014/main" id="{F45665F0-0A6A-79AE-8788-BD510A148E06}"/>
              </a:ext>
            </a:extLst>
          </p:cNvPr>
          <p:cNvSpPr txBox="1"/>
          <p:nvPr/>
        </p:nvSpPr>
        <p:spPr>
          <a:xfrm>
            <a:off x="673891" y="3085614"/>
            <a:ext cx="2810915" cy="1569660"/>
          </a:xfrm>
          <a:prstGeom prst="rect">
            <a:avLst/>
          </a:prstGeom>
          <a:noFill/>
        </p:spPr>
        <p:txBody>
          <a:bodyPr wrap="square">
            <a:spAutoFit/>
          </a:bodyPr>
          <a:lstStyle/>
          <a:p>
            <a:r>
              <a:rPr lang="en-GB" sz="2400" dirty="0">
                <a:latin typeface="Arial" panose="020B0604020202020204" pitchFamily="34" charset="0"/>
                <a:cs typeface="Arial" panose="020B0604020202020204" pitchFamily="34" charset="0"/>
              </a:rPr>
              <a:t>Le </a:t>
            </a:r>
            <a:r>
              <a:rPr lang="en-GB" sz="2400" b="1" dirty="0">
                <a:latin typeface="Arial" panose="020B0604020202020204" pitchFamily="34" charset="0"/>
                <a:cs typeface="Arial" panose="020B0604020202020204" pitchFamily="34" charset="0"/>
              </a:rPr>
              <a:t>RISQUE </a:t>
            </a:r>
            <a:r>
              <a:rPr lang="en-GB" sz="2400" dirty="0">
                <a:latin typeface="Arial" panose="020B0604020202020204" pitchFamily="34" charset="0"/>
                <a:cs typeface="Arial" panose="020B0604020202020204" pitchFamily="34" charset="0"/>
              </a:rPr>
              <a:t>est la probabilité que l'enfant subisse un préjudice.</a:t>
            </a:r>
            <a:endParaRPr lang="en-BE" sz="2400" dirty="0">
              <a:latin typeface="Arial" panose="020B0604020202020204" pitchFamily="34" charset="0"/>
              <a:cs typeface="Arial" panose="020B0604020202020204" pitchFamily="34" charset="0"/>
            </a:endParaRPr>
          </a:p>
        </p:txBody>
      </p:sp>
      <p:sp>
        <p:nvSpPr>
          <p:cNvPr id="19" name="TextBox 18">
            <a:extLst>
              <a:ext uri="{FF2B5EF4-FFF2-40B4-BE49-F238E27FC236}">
                <a16:creationId xmlns:a16="http://schemas.microsoft.com/office/drawing/2014/main" id="{4FAEE069-9CC4-6AAD-4080-416B33703FB5}"/>
              </a:ext>
            </a:extLst>
          </p:cNvPr>
          <p:cNvSpPr txBox="1"/>
          <p:nvPr/>
        </p:nvSpPr>
        <p:spPr>
          <a:xfrm>
            <a:off x="3335671" y="2098236"/>
            <a:ext cx="723900" cy="892552"/>
          </a:xfrm>
          <a:prstGeom prst="rect">
            <a:avLst/>
          </a:prstGeom>
          <a:noFill/>
        </p:spPr>
        <p:txBody>
          <a:bodyPr wrap="square" rtlCol="0">
            <a:spAutoFit/>
          </a:bodyPr>
          <a:lstStyle/>
          <a:p>
            <a:pPr algn="ctr"/>
            <a:r>
              <a:rPr lang="en-GB" sz="5200" dirty="0">
                <a:solidFill>
                  <a:srgbClr val="E05740"/>
                </a:solidFill>
                <a:latin typeface="Berlin Sans FB" panose="020E0602020502020306" pitchFamily="34" charset="0"/>
              </a:rPr>
              <a:t>+</a:t>
            </a:r>
            <a:endParaRPr lang="en-BE" sz="5200" dirty="0">
              <a:solidFill>
                <a:srgbClr val="E05740"/>
              </a:solidFill>
              <a:latin typeface="Berlin Sans FB" panose="020E0602020502020306" pitchFamily="34" charset="0"/>
            </a:endParaRPr>
          </a:p>
        </p:txBody>
      </p:sp>
      <p:sp>
        <p:nvSpPr>
          <p:cNvPr id="20" name="TextBox 19">
            <a:extLst>
              <a:ext uri="{FF2B5EF4-FFF2-40B4-BE49-F238E27FC236}">
                <a16:creationId xmlns:a16="http://schemas.microsoft.com/office/drawing/2014/main" id="{603DC987-2FAC-F7B7-3877-4E5BBDD50991}"/>
              </a:ext>
            </a:extLst>
          </p:cNvPr>
          <p:cNvSpPr txBox="1"/>
          <p:nvPr/>
        </p:nvSpPr>
        <p:spPr>
          <a:xfrm>
            <a:off x="3335671" y="4507298"/>
            <a:ext cx="723900" cy="892552"/>
          </a:xfrm>
          <a:prstGeom prst="rect">
            <a:avLst/>
          </a:prstGeom>
          <a:noFill/>
        </p:spPr>
        <p:txBody>
          <a:bodyPr wrap="square" rtlCol="0">
            <a:spAutoFit/>
          </a:bodyPr>
          <a:lstStyle/>
          <a:p>
            <a:pPr algn="ctr"/>
            <a:r>
              <a:rPr lang="en-GB" sz="5200" dirty="0">
                <a:solidFill>
                  <a:schemeClr val="accent3">
                    <a:lumMod val="75000"/>
                  </a:schemeClr>
                </a:solidFill>
                <a:latin typeface="Berlin Sans FB" panose="020E0602020502020306" pitchFamily="34" charset="0"/>
              </a:rPr>
              <a:t>-</a:t>
            </a:r>
            <a:endParaRPr lang="en-BE" sz="5200" dirty="0">
              <a:solidFill>
                <a:schemeClr val="accent3">
                  <a:lumMod val="75000"/>
                </a:schemeClr>
              </a:solidFill>
              <a:latin typeface="Berlin Sans FB" panose="020E0602020502020306" pitchFamily="34" charset="0"/>
            </a:endParaRPr>
          </a:p>
        </p:txBody>
      </p:sp>
      <p:sp>
        <p:nvSpPr>
          <p:cNvPr id="8" name="Rectangle: Rounded Corners 7">
            <a:extLst>
              <a:ext uri="{FF2B5EF4-FFF2-40B4-BE49-F238E27FC236}">
                <a16:creationId xmlns:a16="http://schemas.microsoft.com/office/drawing/2014/main" id="{720BA242-D4B8-9D22-9BEC-B3885BC1D9FF}"/>
              </a:ext>
            </a:extLst>
          </p:cNvPr>
          <p:cNvSpPr/>
          <p:nvPr/>
        </p:nvSpPr>
        <p:spPr>
          <a:xfrm>
            <a:off x="3540326" y="3665995"/>
            <a:ext cx="7977783" cy="366135"/>
          </a:xfrm>
          <a:prstGeom prst="roundRect">
            <a:avLst/>
          </a:prstGeom>
          <a:solidFill>
            <a:schemeClr val="accent6">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grpSp>
        <p:nvGrpSpPr>
          <p:cNvPr id="9" name="Group 8">
            <a:extLst>
              <a:ext uri="{FF2B5EF4-FFF2-40B4-BE49-F238E27FC236}">
                <a16:creationId xmlns:a16="http://schemas.microsoft.com/office/drawing/2014/main" id="{571A991C-82AA-B7FC-6004-13FBAEFD3DBE}"/>
              </a:ext>
            </a:extLst>
          </p:cNvPr>
          <p:cNvGrpSpPr/>
          <p:nvPr/>
        </p:nvGrpSpPr>
        <p:grpSpPr>
          <a:xfrm>
            <a:off x="5182484" y="4377092"/>
            <a:ext cx="2934260" cy="1349137"/>
            <a:chOff x="2799225" y="1528989"/>
            <a:chExt cx="4843224" cy="991572"/>
          </a:xfrm>
          <a:solidFill>
            <a:schemeClr val="accent5"/>
          </a:solidFill>
        </p:grpSpPr>
        <p:sp>
          <p:nvSpPr>
            <p:cNvPr id="10" name="Rectangle 9">
              <a:extLst>
                <a:ext uri="{FF2B5EF4-FFF2-40B4-BE49-F238E27FC236}">
                  <a16:creationId xmlns:a16="http://schemas.microsoft.com/office/drawing/2014/main" id="{77930793-D227-2999-7B71-316F17C71A97}"/>
                </a:ext>
              </a:extLst>
            </p:cNvPr>
            <p:cNvSpPr/>
            <p:nvPr/>
          </p:nvSpPr>
          <p:spPr>
            <a:xfrm>
              <a:off x="2799233" y="1651593"/>
              <a:ext cx="3981250" cy="868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1" name="Parallelogram 10">
              <a:extLst>
                <a:ext uri="{FF2B5EF4-FFF2-40B4-BE49-F238E27FC236}">
                  <a16:creationId xmlns:a16="http://schemas.microsoft.com/office/drawing/2014/main" id="{791F6427-50EB-5401-1266-F19D337E4616}"/>
                </a:ext>
              </a:extLst>
            </p:cNvPr>
            <p:cNvSpPr/>
            <p:nvPr/>
          </p:nvSpPr>
          <p:spPr>
            <a:xfrm rot="16200000" flipH="1">
              <a:off x="6778251" y="1648160"/>
              <a:ext cx="941305" cy="787089"/>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Parallelogram 11">
              <a:extLst>
                <a:ext uri="{FF2B5EF4-FFF2-40B4-BE49-F238E27FC236}">
                  <a16:creationId xmlns:a16="http://schemas.microsoft.com/office/drawing/2014/main" id="{193F7B11-43B4-90DF-390A-86E96D257DD4}"/>
                </a:ext>
              </a:extLst>
            </p:cNvPr>
            <p:cNvSpPr/>
            <p:nvPr/>
          </p:nvSpPr>
          <p:spPr>
            <a:xfrm flipH="1" flipV="1">
              <a:off x="2799225" y="1528989"/>
              <a:ext cx="4843224" cy="88106"/>
            </a:xfrm>
            <a:prstGeom prst="parallelogram">
              <a:avLst>
                <a:gd name="adj" fmla="val 4127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13" name="Group 12">
            <a:extLst>
              <a:ext uri="{FF2B5EF4-FFF2-40B4-BE49-F238E27FC236}">
                <a16:creationId xmlns:a16="http://schemas.microsoft.com/office/drawing/2014/main" id="{0D638F88-5ECD-A4D7-54A9-6CA43945220B}"/>
              </a:ext>
            </a:extLst>
          </p:cNvPr>
          <p:cNvGrpSpPr/>
          <p:nvPr/>
        </p:nvGrpSpPr>
        <p:grpSpPr>
          <a:xfrm>
            <a:off x="8583849" y="4353499"/>
            <a:ext cx="2934260" cy="1349137"/>
            <a:chOff x="2799225" y="1528989"/>
            <a:chExt cx="4843224" cy="991572"/>
          </a:xfrm>
          <a:solidFill>
            <a:schemeClr val="accent3"/>
          </a:solidFill>
        </p:grpSpPr>
        <p:sp>
          <p:nvSpPr>
            <p:cNvPr id="14" name="Rectangle 13">
              <a:extLst>
                <a:ext uri="{FF2B5EF4-FFF2-40B4-BE49-F238E27FC236}">
                  <a16:creationId xmlns:a16="http://schemas.microsoft.com/office/drawing/2014/main" id="{54076A8D-B317-FC9B-8A2D-15206E69B27A}"/>
                </a:ext>
              </a:extLst>
            </p:cNvPr>
            <p:cNvSpPr/>
            <p:nvPr/>
          </p:nvSpPr>
          <p:spPr>
            <a:xfrm>
              <a:off x="2799233" y="1651593"/>
              <a:ext cx="3981250" cy="868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7" name="Parallelogram 16">
              <a:extLst>
                <a:ext uri="{FF2B5EF4-FFF2-40B4-BE49-F238E27FC236}">
                  <a16:creationId xmlns:a16="http://schemas.microsoft.com/office/drawing/2014/main" id="{14A73BF2-A599-A6D2-3210-1A3EDE14748E}"/>
                </a:ext>
              </a:extLst>
            </p:cNvPr>
            <p:cNvSpPr/>
            <p:nvPr/>
          </p:nvSpPr>
          <p:spPr>
            <a:xfrm rot="16200000" flipH="1">
              <a:off x="6778251" y="1648160"/>
              <a:ext cx="941305" cy="787089"/>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Parallelogram 20">
              <a:extLst>
                <a:ext uri="{FF2B5EF4-FFF2-40B4-BE49-F238E27FC236}">
                  <a16:creationId xmlns:a16="http://schemas.microsoft.com/office/drawing/2014/main" id="{709E0C05-8751-38F8-97D9-4C56F77486BA}"/>
                </a:ext>
              </a:extLst>
            </p:cNvPr>
            <p:cNvSpPr/>
            <p:nvPr/>
          </p:nvSpPr>
          <p:spPr>
            <a:xfrm flipH="1" flipV="1">
              <a:off x="2799225" y="1528989"/>
              <a:ext cx="4843224" cy="88106"/>
            </a:xfrm>
            <a:prstGeom prst="parallelogram">
              <a:avLst>
                <a:gd name="adj" fmla="val 4127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22" name="TextBox 21">
            <a:extLst>
              <a:ext uri="{FF2B5EF4-FFF2-40B4-BE49-F238E27FC236}">
                <a16:creationId xmlns:a16="http://schemas.microsoft.com/office/drawing/2014/main" id="{682C510E-3C1A-D3F2-97E9-90A79F6502D9}"/>
              </a:ext>
            </a:extLst>
          </p:cNvPr>
          <p:cNvSpPr txBox="1"/>
          <p:nvPr/>
        </p:nvSpPr>
        <p:spPr>
          <a:xfrm>
            <a:off x="5350143" y="4918848"/>
            <a:ext cx="2005010" cy="369332"/>
          </a:xfrm>
          <a:prstGeom prst="rect">
            <a:avLst/>
          </a:prstGeom>
          <a:noFill/>
        </p:spPr>
        <p:txBody>
          <a:bodyPr wrap="square" rtlCol="0">
            <a:spAutoFit/>
          </a:bodyPr>
          <a:lstStyle/>
          <a:p>
            <a:pPr algn="ctr"/>
            <a:r>
              <a:rPr lang="en-GB" b="1" dirty="0">
                <a:solidFill>
                  <a:schemeClr val="bg1"/>
                </a:solidFill>
                <a:latin typeface="Arial" panose="020B0604020202020204" pitchFamily="34" charset="0"/>
                <a:cs typeface="Arial" panose="020B0604020202020204" pitchFamily="34" charset="0"/>
              </a:rPr>
              <a:t>Points forts</a:t>
            </a:r>
            <a:endParaRPr lang="en-BE" b="1" dirty="0">
              <a:solidFill>
                <a:schemeClr val="bg1"/>
              </a:solidFill>
              <a:latin typeface="Arial" panose="020B0604020202020204" pitchFamily="34" charset="0"/>
              <a:cs typeface="Arial" panose="020B0604020202020204" pitchFamily="34" charset="0"/>
            </a:endParaRPr>
          </a:p>
        </p:txBody>
      </p:sp>
      <p:sp>
        <p:nvSpPr>
          <p:cNvPr id="23" name="TextBox 22">
            <a:extLst>
              <a:ext uri="{FF2B5EF4-FFF2-40B4-BE49-F238E27FC236}">
                <a16:creationId xmlns:a16="http://schemas.microsoft.com/office/drawing/2014/main" id="{4701A1AA-67B5-AE34-17B3-E60F8E1D546C}"/>
              </a:ext>
            </a:extLst>
          </p:cNvPr>
          <p:cNvSpPr txBox="1"/>
          <p:nvPr/>
        </p:nvSpPr>
        <p:spPr>
          <a:xfrm>
            <a:off x="8787366" y="4820828"/>
            <a:ext cx="2005010" cy="646331"/>
          </a:xfrm>
          <a:prstGeom prst="rect">
            <a:avLst/>
          </a:prstGeom>
          <a:noFill/>
        </p:spPr>
        <p:txBody>
          <a:bodyPr wrap="square" rtlCol="0">
            <a:spAutoFit/>
          </a:bodyPr>
          <a:lstStyle/>
          <a:p>
            <a:pPr algn="ctr"/>
            <a:r>
              <a:rPr lang="en-GB" b="1" dirty="0">
                <a:solidFill>
                  <a:schemeClr val="bg1"/>
                </a:solidFill>
                <a:latin typeface="Arial" panose="020B0604020202020204" pitchFamily="34" charset="0"/>
                <a:cs typeface="Arial" panose="020B0604020202020204" pitchFamily="34" charset="0"/>
              </a:rPr>
              <a:t>Soins et soutien</a:t>
            </a:r>
            <a:endParaRPr lang="en-BE" b="1" dirty="0">
              <a:solidFill>
                <a:schemeClr val="bg1"/>
              </a:solidFill>
              <a:latin typeface="Arial" panose="020B0604020202020204" pitchFamily="34" charset="0"/>
              <a:cs typeface="Arial" panose="020B0604020202020204" pitchFamily="34" charset="0"/>
            </a:endParaRPr>
          </a:p>
        </p:txBody>
      </p:sp>
      <p:grpSp>
        <p:nvGrpSpPr>
          <p:cNvPr id="25" name="Group 24">
            <a:extLst>
              <a:ext uri="{FF2B5EF4-FFF2-40B4-BE49-F238E27FC236}">
                <a16:creationId xmlns:a16="http://schemas.microsoft.com/office/drawing/2014/main" id="{B7272639-F751-EBBB-3F6A-A2CF29483C2A}"/>
              </a:ext>
            </a:extLst>
          </p:cNvPr>
          <p:cNvGrpSpPr/>
          <p:nvPr/>
        </p:nvGrpSpPr>
        <p:grpSpPr>
          <a:xfrm>
            <a:off x="5182484" y="1929774"/>
            <a:ext cx="2934260" cy="1349137"/>
            <a:chOff x="2799225" y="1528989"/>
            <a:chExt cx="4843224" cy="991572"/>
          </a:xfrm>
          <a:solidFill>
            <a:schemeClr val="accent2"/>
          </a:solidFill>
        </p:grpSpPr>
        <p:sp>
          <p:nvSpPr>
            <p:cNvPr id="26" name="Rectangle 25">
              <a:extLst>
                <a:ext uri="{FF2B5EF4-FFF2-40B4-BE49-F238E27FC236}">
                  <a16:creationId xmlns:a16="http://schemas.microsoft.com/office/drawing/2014/main" id="{88DE943A-6B3A-FDE0-A72F-7483A38475C2}"/>
                </a:ext>
              </a:extLst>
            </p:cNvPr>
            <p:cNvSpPr/>
            <p:nvPr/>
          </p:nvSpPr>
          <p:spPr>
            <a:xfrm>
              <a:off x="2799233" y="1651593"/>
              <a:ext cx="3981250" cy="868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7" name="Parallelogram 26">
              <a:extLst>
                <a:ext uri="{FF2B5EF4-FFF2-40B4-BE49-F238E27FC236}">
                  <a16:creationId xmlns:a16="http://schemas.microsoft.com/office/drawing/2014/main" id="{FD6F5DC6-5EC6-1287-3C5F-6D7F95A14889}"/>
                </a:ext>
              </a:extLst>
            </p:cNvPr>
            <p:cNvSpPr/>
            <p:nvPr/>
          </p:nvSpPr>
          <p:spPr>
            <a:xfrm rot="16200000" flipH="1">
              <a:off x="6778251" y="1648160"/>
              <a:ext cx="941305" cy="787089"/>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8" name="Parallelogram 27">
              <a:extLst>
                <a:ext uri="{FF2B5EF4-FFF2-40B4-BE49-F238E27FC236}">
                  <a16:creationId xmlns:a16="http://schemas.microsoft.com/office/drawing/2014/main" id="{387A9566-8A8C-A35C-812A-8A7981EDC273}"/>
                </a:ext>
              </a:extLst>
            </p:cNvPr>
            <p:cNvSpPr/>
            <p:nvPr/>
          </p:nvSpPr>
          <p:spPr>
            <a:xfrm flipH="1" flipV="1">
              <a:off x="2799225" y="1528989"/>
              <a:ext cx="4843224" cy="88106"/>
            </a:xfrm>
            <a:prstGeom prst="parallelogram">
              <a:avLst>
                <a:gd name="adj" fmla="val 4127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29" name="Group 28">
            <a:extLst>
              <a:ext uri="{FF2B5EF4-FFF2-40B4-BE49-F238E27FC236}">
                <a16:creationId xmlns:a16="http://schemas.microsoft.com/office/drawing/2014/main" id="{4A155766-ED54-6B4F-16A5-47796A21A4B3}"/>
              </a:ext>
            </a:extLst>
          </p:cNvPr>
          <p:cNvGrpSpPr/>
          <p:nvPr/>
        </p:nvGrpSpPr>
        <p:grpSpPr>
          <a:xfrm>
            <a:off x="8583849" y="1906181"/>
            <a:ext cx="2934260" cy="1349137"/>
            <a:chOff x="2799225" y="1528989"/>
            <a:chExt cx="4843224" cy="991572"/>
          </a:xfrm>
          <a:solidFill>
            <a:schemeClr val="accent1"/>
          </a:solidFill>
        </p:grpSpPr>
        <p:sp>
          <p:nvSpPr>
            <p:cNvPr id="30" name="Rectangle 29">
              <a:extLst>
                <a:ext uri="{FF2B5EF4-FFF2-40B4-BE49-F238E27FC236}">
                  <a16:creationId xmlns:a16="http://schemas.microsoft.com/office/drawing/2014/main" id="{B4AA93E5-1F78-85D1-49A9-49D4B3F0A0D0}"/>
                </a:ext>
              </a:extLst>
            </p:cNvPr>
            <p:cNvSpPr/>
            <p:nvPr/>
          </p:nvSpPr>
          <p:spPr>
            <a:xfrm>
              <a:off x="2799233" y="1651593"/>
              <a:ext cx="3981250" cy="868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1" name="Parallelogram 30">
              <a:extLst>
                <a:ext uri="{FF2B5EF4-FFF2-40B4-BE49-F238E27FC236}">
                  <a16:creationId xmlns:a16="http://schemas.microsoft.com/office/drawing/2014/main" id="{7EDD6C4F-78B9-6C0B-366C-E6A390722E6D}"/>
                </a:ext>
              </a:extLst>
            </p:cNvPr>
            <p:cNvSpPr/>
            <p:nvPr/>
          </p:nvSpPr>
          <p:spPr>
            <a:xfrm rot="16200000" flipH="1">
              <a:off x="6778251" y="1648160"/>
              <a:ext cx="941305" cy="787089"/>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2" name="Parallelogram 31">
              <a:extLst>
                <a:ext uri="{FF2B5EF4-FFF2-40B4-BE49-F238E27FC236}">
                  <a16:creationId xmlns:a16="http://schemas.microsoft.com/office/drawing/2014/main" id="{CAD36F0E-9318-8178-30E4-7AECFA718B9E}"/>
                </a:ext>
              </a:extLst>
            </p:cNvPr>
            <p:cNvSpPr/>
            <p:nvPr/>
          </p:nvSpPr>
          <p:spPr>
            <a:xfrm flipH="1" flipV="1">
              <a:off x="2799225" y="1528989"/>
              <a:ext cx="4843224" cy="88106"/>
            </a:xfrm>
            <a:prstGeom prst="parallelogram">
              <a:avLst>
                <a:gd name="adj" fmla="val 4127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33" name="TextBox 32">
            <a:extLst>
              <a:ext uri="{FF2B5EF4-FFF2-40B4-BE49-F238E27FC236}">
                <a16:creationId xmlns:a16="http://schemas.microsoft.com/office/drawing/2014/main" id="{68442362-E879-CFF1-CC85-4407D517F413}"/>
              </a:ext>
            </a:extLst>
          </p:cNvPr>
          <p:cNvSpPr txBox="1"/>
          <p:nvPr/>
        </p:nvSpPr>
        <p:spPr>
          <a:xfrm>
            <a:off x="5350143" y="2373510"/>
            <a:ext cx="2005010" cy="646331"/>
          </a:xfrm>
          <a:prstGeom prst="rect">
            <a:avLst/>
          </a:prstGeom>
          <a:noFill/>
        </p:spPr>
        <p:txBody>
          <a:bodyPr wrap="square" rtlCol="0">
            <a:spAutoFit/>
          </a:bodyPr>
          <a:lstStyle/>
          <a:p>
            <a:pPr algn="ctr"/>
            <a:r>
              <a:rPr lang="en-GB" b="1" dirty="0">
                <a:solidFill>
                  <a:schemeClr val="bg1"/>
                </a:solidFill>
                <a:latin typeface="Arial" panose="020B0604020202020204" pitchFamily="34" charset="0"/>
                <a:cs typeface="Arial" panose="020B0604020202020204" pitchFamily="34" charset="0"/>
              </a:rPr>
              <a:t>Problèmes de protection de l'enfance</a:t>
            </a:r>
            <a:endParaRPr lang="en-BE" b="1" dirty="0">
              <a:solidFill>
                <a:schemeClr val="bg1"/>
              </a:solidFill>
              <a:latin typeface="Arial" panose="020B0604020202020204" pitchFamily="34" charset="0"/>
              <a:cs typeface="Arial" panose="020B0604020202020204" pitchFamily="34" charset="0"/>
            </a:endParaRPr>
          </a:p>
        </p:txBody>
      </p:sp>
      <p:sp>
        <p:nvSpPr>
          <p:cNvPr id="34" name="TextBox 33">
            <a:extLst>
              <a:ext uri="{FF2B5EF4-FFF2-40B4-BE49-F238E27FC236}">
                <a16:creationId xmlns:a16="http://schemas.microsoft.com/office/drawing/2014/main" id="{F6B5B494-16F9-9614-47ED-FB00E27038A3}"/>
              </a:ext>
            </a:extLst>
          </p:cNvPr>
          <p:cNvSpPr txBox="1"/>
          <p:nvPr/>
        </p:nvSpPr>
        <p:spPr>
          <a:xfrm>
            <a:off x="8787366" y="2503084"/>
            <a:ext cx="2005010" cy="369332"/>
          </a:xfrm>
          <a:prstGeom prst="rect">
            <a:avLst/>
          </a:prstGeom>
          <a:noFill/>
        </p:spPr>
        <p:txBody>
          <a:bodyPr wrap="square" rtlCol="0">
            <a:spAutoFit/>
          </a:bodyPr>
          <a:lstStyle/>
          <a:p>
            <a:pPr algn="ctr"/>
            <a:r>
              <a:rPr lang="en-GB" b="1" dirty="0">
                <a:solidFill>
                  <a:schemeClr val="bg1"/>
                </a:solidFill>
                <a:latin typeface="Arial" panose="020B0604020202020204" pitchFamily="34" charset="0"/>
                <a:cs typeface="Arial" panose="020B0604020202020204" pitchFamily="34" charset="0"/>
              </a:rPr>
              <a:t>Vulnérabilités</a:t>
            </a:r>
            <a:endParaRPr lang="en-BE"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4572816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Top Corners Rounded 37">
            <a:extLst>
              <a:ext uri="{FF2B5EF4-FFF2-40B4-BE49-F238E27FC236}">
                <a16:creationId xmlns:a16="http://schemas.microsoft.com/office/drawing/2014/main" id="{2154FB0E-8D40-77AD-DA34-EE761FCF48B5}"/>
              </a:ext>
            </a:extLst>
          </p:cNvPr>
          <p:cNvSpPr/>
          <p:nvPr/>
        </p:nvSpPr>
        <p:spPr>
          <a:xfrm rot="16200000">
            <a:off x="3513300" y="1895987"/>
            <a:ext cx="1377308" cy="6458993"/>
          </a:xfrm>
          <a:prstGeom prst="round2SameRect">
            <a:avLst/>
          </a:prstGeom>
          <a:solidFill>
            <a:schemeClr val="accent3">
              <a:lumMod val="75000"/>
              <a:alpha val="2509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39" name="Rectangle: Top Corners Rounded 38">
            <a:extLst>
              <a:ext uri="{FF2B5EF4-FFF2-40B4-BE49-F238E27FC236}">
                <a16:creationId xmlns:a16="http://schemas.microsoft.com/office/drawing/2014/main" id="{1F726DC9-4B79-606A-777B-10F2F77731D1}"/>
              </a:ext>
            </a:extLst>
          </p:cNvPr>
          <p:cNvSpPr/>
          <p:nvPr/>
        </p:nvSpPr>
        <p:spPr>
          <a:xfrm rot="5400000">
            <a:off x="8843586" y="3024694"/>
            <a:ext cx="1377308" cy="4201580"/>
          </a:xfrm>
          <a:prstGeom prst="round2Same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36" name="Rectangle: Top Corners Rounded 35">
            <a:extLst>
              <a:ext uri="{FF2B5EF4-FFF2-40B4-BE49-F238E27FC236}">
                <a16:creationId xmlns:a16="http://schemas.microsoft.com/office/drawing/2014/main" id="{BA83FF1B-93DE-CAA7-5C60-BC10E1CCE8BD}"/>
              </a:ext>
            </a:extLst>
          </p:cNvPr>
          <p:cNvSpPr/>
          <p:nvPr/>
        </p:nvSpPr>
        <p:spPr>
          <a:xfrm rot="16200000">
            <a:off x="3513300" y="370916"/>
            <a:ext cx="1377308" cy="6458993"/>
          </a:xfrm>
          <a:prstGeom prst="round2SameRect">
            <a:avLst/>
          </a:prstGeom>
          <a:solidFill>
            <a:srgbClr val="FFC000">
              <a:alpha val="2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37" name="Rectangle: Top Corners Rounded 36">
            <a:extLst>
              <a:ext uri="{FF2B5EF4-FFF2-40B4-BE49-F238E27FC236}">
                <a16:creationId xmlns:a16="http://schemas.microsoft.com/office/drawing/2014/main" id="{CE6E0E6B-F5A6-8ECD-22D6-BC15E1E2113D}"/>
              </a:ext>
            </a:extLst>
          </p:cNvPr>
          <p:cNvSpPr/>
          <p:nvPr/>
        </p:nvSpPr>
        <p:spPr>
          <a:xfrm rot="5400000">
            <a:off x="8843586" y="1499623"/>
            <a:ext cx="1377308" cy="4201580"/>
          </a:xfrm>
          <a:prstGeom prst="round2Same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35" name="Rectangle: Top Corners Rounded 34">
            <a:extLst>
              <a:ext uri="{FF2B5EF4-FFF2-40B4-BE49-F238E27FC236}">
                <a16:creationId xmlns:a16="http://schemas.microsoft.com/office/drawing/2014/main" id="{6D68D631-6B1B-1F9D-B230-BD0DCF65FFFC}"/>
              </a:ext>
            </a:extLst>
          </p:cNvPr>
          <p:cNvSpPr/>
          <p:nvPr/>
        </p:nvSpPr>
        <p:spPr>
          <a:xfrm rot="16200000">
            <a:off x="3513300" y="-1124221"/>
            <a:ext cx="1377308" cy="6458993"/>
          </a:xfrm>
          <a:prstGeom prst="round2SameRect">
            <a:avLst/>
          </a:prstGeom>
          <a:solidFill>
            <a:srgbClr val="E05740">
              <a:alpha val="2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16" name="Rectangle: Top Corners Rounded 15">
            <a:extLst>
              <a:ext uri="{FF2B5EF4-FFF2-40B4-BE49-F238E27FC236}">
                <a16:creationId xmlns:a16="http://schemas.microsoft.com/office/drawing/2014/main" id="{74F77DBA-9A85-F9D7-1F8F-38B5FBD18BF2}"/>
              </a:ext>
            </a:extLst>
          </p:cNvPr>
          <p:cNvSpPr/>
          <p:nvPr/>
        </p:nvSpPr>
        <p:spPr>
          <a:xfrm rot="5400000">
            <a:off x="8843586" y="4486"/>
            <a:ext cx="1377308" cy="4201580"/>
          </a:xfrm>
          <a:prstGeom prst="round2SameRect">
            <a:avLst/>
          </a:prstGeom>
          <a:solidFill>
            <a:srgbClr val="E057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7" name="Rectangle 6">
            <a:extLst>
              <a:ext uri="{FF2B5EF4-FFF2-40B4-BE49-F238E27FC236}">
                <a16:creationId xmlns:a16="http://schemas.microsoft.com/office/drawing/2014/main" id="{6876150A-156B-428E-B871-27A66313D97F}"/>
              </a:ext>
            </a:extLst>
          </p:cNvPr>
          <p:cNvSpPr/>
          <p:nvPr/>
        </p:nvSpPr>
        <p:spPr>
          <a:xfrm>
            <a:off x="0" y="-1"/>
            <a:ext cx="12192000" cy="98552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2" name="Title 31">
            <a:extLst>
              <a:ext uri="{FF2B5EF4-FFF2-40B4-BE49-F238E27FC236}">
                <a16:creationId xmlns:a16="http://schemas.microsoft.com/office/drawing/2014/main" id="{018DEDA9-988A-4F70-B2DE-A423BE94BAA4}"/>
              </a:ext>
            </a:extLst>
          </p:cNvPr>
          <p:cNvSpPr>
            <a:spLocks noGrp="1"/>
          </p:cNvSpPr>
          <p:nvPr>
            <p:ph type="title"/>
          </p:nvPr>
        </p:nvSpPr>
        <p:spPr/>
        <p:txBody>
          <a:bodyPr/>
          <a:lstStyle/>
          <a:p>
            <a:r>
              <a:rPr lang="en-CA" dirty="0">
                <a:latin typeface="Arial" panose="020B0604020202020204" pitchFamily="34" charset="0"/>
                <a:cs typeface="Arial" panose="020B0604020202020204" pitchFamily="34" charset="0"/>
              </a:rPr>
              <a:t>Risque et niveaux de risque</a:t>
            </a:r>
          </a:p>
        </p:txBody>
      </p:sp>
      <p:sp>
        <p:nvSpPr>
          <p:cNvPr id="4" name="TextBox 3">
            <a:extLst>
              <a:ext uri="{FF2B5EF4-FFF2-40B4-BE49-F238E27FC236}">
                <a16:creationId xmlns:a16="http://schemas.microsoft.com/office/drawing/2014/main" id="{404059A2-675D-69F4-CF75-3E7393957EFF}"/>
              </a:ext>
            </a:extLst>
          </p:cNvPr>
          <p:cNvSpPr txBox="1"/>
          <p:nvPr/>
        </p:nvSpPr>
        <p:spPr>
          <a:xfrm>
            <a:off x="7897901" y="1952269"/>
            <a:ext cx="1463814" cy="369332"/>
          </a:xfrm>
          <a:prstGeom prst="rect">
            <a:avLst/>
          </a:prstGeom>
          <a:noFill/>
        </p:spPr>
        <p:txBody>
          <a:bodyPr wrap="square" lIns="91440" tIns="45720" rIns="91440" bIns="45720" rtlCol="0" anchor="t">
            <a:spAutoFit/>
          </a:bodyPr>
          <a:lstStyle/>
          <a:p>
            <a:r>
              <a:rPr lang="en-GB" b="1" dirty="0">
                <a:solidFill>
                  <a:schemeClr val="bg1"/>
                </a:solidFill>
                <a:latin typeface="Arial" panose="020B0604020202020204" pitchFamily="34" charset="0"/>
                <a:cs typeface="Arial" panose="020B0604020202020204" pitchFamily="34" charset="0"/>
              </a:rPr>
              <a:t>HAUT RISQUE </a:t>
            </a:r>
            <a:endParaRPr lang="en-BE" b="1" dirty="0">
              <a:solidFill>
                <a:schemeClr val="bg1"/>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097EA99A-3970-C96E-A37C-8FDDEF6742D7}"/>
              </a:ext>
            </a:extLst>
          </p:cNvPr>
          <p:cNvSpPr txBox="1"/>
          <p:nvPr/>
        </p:nvSpPr>
        <p:spPr>
          <a:xfrm>
            <a:off x="7897901" y="5036509"/>
            <a:ext cx="1855699" cy="369332"/>
          </a:xfrm>
          <a:prstGeom prst="rect">
            <a:avLst/>
          </a:prstGeom>
          <a:noFill/>
        </p:spPr>
        <p:txBody>
          <a:bodyPr wrap="square" lIns="91440" tIns="45720" rIns="91440" bIns="45720" rtlCol="0" anchor="t">
            <a:spAutoFit/>
          </a:bodyPr>
          <a:lstStyle/>
          <a:p>
            <a:r>
              <a:rPr lang="en-GB" b="1" dirty="0">
                <a:solidFill>
                  <a:schemeClr val="bg1"/>
                </a:solidFill>
                <a:latin typeface="Arial" panose="020B0604020202020204" pitchFamily="34" charset="0"/>
                <a:cs typeface="Arial" panose="020B0604020202020204" pitchFamily="34" charset="0"/>
              </a:rPr>
              <a:t>FAIBLE RISQUE </a:t>
            </a:r>
            <a:endParaRPr lang="en-BE" b="1" dirty="0">
              <a:solidFill>
                <a:schemeClr val="bg1"/>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2FDBFF25-A5D9-64C0-708A-020DD1D35E15}"/>
              </a:ext>
            </a:extLst>
          </p:cNvPr>
          <p:cNvSpPr txBox="1"/>
          <p:nvPr/>
        </p:nvSpPr>
        <p:spPr>
          <a:xfrm>
            <a:off x="7897901" y="3456246"/>
            <a:ext cx="1855699" cy="369332"/>
          </a:xfrm>
          <a:prstGeom prst="rect">
            <a:avLst/>
          </a:prstGeom>
          <a:noFill/>
        </p:spPr>
        <p:txBody>
          <a:bodyPr wrap="square" lIns="91440" tIns="45720" rIns="91440" bIns="45720" rtlCol="0" anchor="t">
            <a:spAutoFit/>
          </a:bodyPr>
          <a:lstStyle/>
          <a:p>
            <a:r>
              <a:rPr lang="en-GB" b="1" dirty="0">
                <a:solidFill>
                  <a:schemeClr val="bg1"/>
                </a:solidFill>
                <a:latin typeface="Arial" panose="020B0604020202020204" pitchFamily="34" charset="0"/>
                <a:cs typeface="Arial" panose="020B0604020202020204" pitchFamily="34" charset="0"/>
              </a:rPr>
              <a:t>RISQUE MOYEN </a:t>
            </a:r>
            <a:endParaRPr lang="en-BE" b="1" dirty="0">
              <a:solidFill>
                <a:schemeClr val="bg1"/>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62DE2937-C546-B7F3-341B-1FAE1092DC83}"/>
              </a:ext>
            </a:extLst>
          </p:cNvPr>
          <p:cNvSpPr txBox="1"/>
          <p:nvPr/>
        </p:nvSpPr>
        <p:spPr>
          <a:xfrm>
            <a:off x="1302241" y="1566841"/>
            <a:ext cx="2529505" cy="923330"/>
          </a:xfrm>
          <a:prstGeom prst="rect">
            <a:avLst/>
          </a:prstGeom>
          <a:noFill/>
        </p:spPr>
        <p:txBody>
          <a:bodyPr wrap="square" lIns="91440" tIns="45720" rIns="91440" bIns="45720" rtlCol="0" anchor="t">
            <a:spAutoFit/>
          </a:bodyPr>
          <a:lstStyle/>
          <a:p>
            <a:r>
              <a:rPr lang="en-US" dirty="0">
                <a:effectLst/>
                <a:latin typeface="Arial" panose="020B0604020202020204" pitchFamily="34" charset="0"/>
                <a:cs typeface="Arial" panose="020B0604020202020204" pitchFamily="34" charset="0"/>
              </a:rPr>
              <a:t>Enfant victime d'un préjudice important ou d'un risque immédiat de préjudice</a:t>
            </a:r>
          </a:p>
        </p:txBody>
      </p:sp>
      <p:cxnSp>
        <p:nvCxnSpPr>
          <p:cNvPr id="15" name="Straight Arrow Connector 14">
            <a:extLst>
              <a:ext uri="{FF2B5EF4-FFF2-40B4-BE49-F238E27FC236}">
                <a16:creationId xmlns:a16="http://schemas.microsoft.com/office/drawing/2014/main" id="{96DB61DF-AFF7-E400-E698-156AECF08958}"/>
              </a:ext>
            </a:extLst>
          </p:cNvPr>
          <p:cNvCxnSpPr>
            <a:cxnSpLocks/>
          </p:cNvCxnSpPr>
          <p:nvPr/>
        </p:nvCxnSpPr>
        <p:spPr>
          <a:xfrm>
            <a:off x="4043214" y="2167005"/>
            <a:ext cx="605790" cy="0"/>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408BE714-576B-07E0-5459-DBFAAF60A925}"/>
              </a:ext>
            </a:extLst>
          </p:cNvPr>
          <p:cNvSpPr txBox="1"/>
          <p:nvPr/>
        </p:nvSpPr>
        <p:spPr>
          <a:xfrm>
            <a:off x="4860472" y="1843840"/>
            <a:ext cx="2193897" cy="646331"/>
          </a:xfrm>
          <a:prstGeom prst="rect">
            <a:avLst/>
          </a:prstGeom>
          <a:noFill/>
        </p:spPr>
        <p:txBody>
          <a:bodyPr wrap="square" lIns="91440" tIns="45720" rIns="91440" bIns="45720" rtlCol="0" anchor="t">
            <a:spAutoFit/>
          </a:bodyPr>
          <a:lstStyle/>
          <a:p>
            <a:r>
              <a:rPr lang="en-US" dirty="0">
                <a:latin typeface="Arial" panose="020B0604020202020204" pitchFamily="34" charset="0"/>
                <a:cs typeface="Arial" panose="020B0604020202020204" pitchFamily="34" charset="0"/>
              </a:rPr>
              <a:t>Action urgente et suivi </a:t>
            </a:r>
            <a:r>
              <a:rPr lang="en-US" dirty="0">
                <a:effectLst/>
                <a:latin typeface="Arial" panose="020B0604020202020204" pitchFamily="34" charset="0"/>
                <a:cs typeface="Arial" panose="020B0604020202020204" pitchFamily="34" charset="0"/>
              </a:rPr>
              <a:t>requis </a:t>
            </a:r>
            <a:endParaRPr lang="en-BE" dirty="0">
              <a:latin typeface="Arial" panose="020B0604020202020204" pitchFamily="34" charset="0"/>
              <a:cs typeface="Arial" panose="020B0604020202020204" pitchFamily="34" charset="0"/>
            </a:endParaRPr>
          </a:p>
        </p:txBody>
      </p:sp>
      <p:sp>
        <p:nvSpPr>
          <p:cNvPr id="18" name="TextBox 17">
            <a:extLst>
              <a:ext uri="{FF2B5EF4-FFF2-40B4-BE49-F238E27FC236}">
                <a16:creationId xmlns:a16="http://schemas.microsoft.com/office/drawing/2014/main" id="{D67A95C4-4467-A25E-F1D6-516D5335A5D7}"/>
              </a:ext>
            </a:extLst>
          </p:cNvPr>
          <p:cNvSpPr txBox="1"/>
          <p:nvPr/>
        </p:nvSpPr>
        <p:spPr>
          <a:xfrm>
            <a:off x="1273040" y="3348336"/>
            <a:ext cx="2529505" cy="646331"/>
          </a:xfrm>
          <a:prstGeom prst="rect">
            <a:avLst/>
          </a:prstGeom>
          <a:noFill/>
        </p:spPr>
        <p:txBody>
          <a:bodyPr wrap="square" lIns="91440" tIns="45720" rIns="91440" bIns="45720" rtlCol="0" anchor="t">
            <a:spAutoFit/>
          </a:bodyPr>
          <a:lstStyle/>
          <a:p>
            <a:r>
              <a:rPr lang="en-US" dirty="0">
                <a:effectLst/>
                <a:latin typeface="Arial" panose="020B0604020202020204" pitchFamily="34" charset="0"/>
                <a:cs typeface="Arial" panose="020B0604020202020204" pitchFamily="34" charset="0"/>
              </a:rPr>
              <a:t>Enfant lésé ou risquant de </a:t>
            </a:r>
            <a:r>
              <a:rPr lang="en-US" dirty="0">
                <a:latin typeface="Arial" panose="020B0604020202020204" pitchFamily="34" charset="0"/>
                <a:cs typeface="Arial" panose="020B0604020202020204" pitchFamily="34" charset="0"/>
              </a:rPr>
              <a:t>l</a:t>
            </a:r>
            <a:r>
              <a:rPr lang="en-US" dirty="0">
                <a:effectLst/>
                <a:latin typeface="Arial" panose="020B0604020202020204" pitchFamily="34" charset="0"/>
                <a:cs typeface="Arial" panose="020B0604020202020204" pitchFamily="34" charset="0"/>
              </a:rPr>
              <a:t>'être à l'avenir</a:t>
            </a:r>
          </a:p>
        </p:txBody>
      </p:sp>
      <p:cxnSp>
        <p:nvCxnSpPr>
          <p:cNvPr id="22" name="Straight Arrow Connector 21">
            <a:extLst>
              <a:ext uri="{FF2B5EF4-FFF2-40B4-BE49-F238E27FC236}">
                <a16:creationId xmlns:a16="http://schemas.microsoft.com/office/drawing/2014/main" id="{189069CD-F394-9995-E455-298DCF8475C7}"/>
              </a:ext>
            </a:extLst>
          </p:cNvPr>
          <p:cNvCxnSpPr>
            <a:cxnSpLocks/>
          </p:cNvCxnSpPr>
          <p:nvPr/>
        </p:nvCxnSpPr>
        <p:spPr>
          <a:xfrm>
            <a:off x="4043214" y="3671501"/>
            <a:ext cx="605790" cy="0"/>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0DB6861C-2A99-0DD3-AAF1-8FCE2385B06D}"/>
              </a:ext>
            </a:extLst>
          </p:cNvPr>
          <p:cNvSpPr txBox="1"/>
          <p:nvPr/>
        </p:nvSpPr>
        <p:spPr>
          <a:xfrm>
            <a:off x="4860472" y="3348336"/>
            <a:ext cx="2193897" cy="646331"/>
          </a:xfrm>
          <a:prstGeom prst="rect">
            <a:avLst/>
          </a:prstGeom>
          <a:noFill/>
        </p:spPr>
        <p:txBody>
          <a:bodyPr wrap="square" lIns="91440" tIns="45720" rIns="91440" bIns="45720" rtlCol="0" anchor="t">
            <a:spAutoFit/>
          </a:bodyPr>
          <a:lstStyle/>
          <a:p>
            <a:r>
              <a:rPr lang="en-US" dirty="0">
                <a:effectLst/>
                <a:latin typeface="Arial" panose="020B0604020202020204" pitchFamily="34" charset="0"/>
                <a:ea typeface="Helvetica Neue" panose="020B0604020202020204" charset="0"/>
                <a:cs typeface="Arial" panose="020B0604020202020204" pitchFamily="34" charset="0"/>
              </a:rPr>
              <a:t>Réponse et suivi </a:t>
            </a:r>
            <a:r>
              <a:rPr lang="en-US" dirty="0">
                <a:latin typeface="Arial" panose="020B0604020202020204" pitchFamily="34" charset="0"/>
                <a:ea typeface="Helvetica Neue" panose="020B0604020202020204" charset="0"/>
                <a:cs typeface="Arial" panose="020B0604020202020204" pitchFamily="34" charset="0"/>
              </a:rPr>
              <a:t>requis </a:t>
            </a:r>
            <a:endParaRPr lang="en-BE" dirty="0">
              <a:latin typeface="Arial" panose="020B0604020202020204" pitchFamily="34" charset="0"/>
              <a:cs typeface="Arial" panose="020B0604020202020204" pitchFamily="34" charset="0"/>
            </a:endParaRPr>
          </a:p>
        </p:txBody>
      </p:sp>
      <p:sp>
        <p:nvSpPr>
          <p:cNvPr id="25" name="TextBox 24">
            <a:extLst>
              <a:ext uri="{FF2B5EF4-FFF2-40B4-BE49-F238E27FC236}">
                <a16:creationId xmlns:a16="http://schemas.microsoft.com/office/drawing/2014/main" id="{FDEF6886-DCC5-59D5-DD98-FCF5A66B64AF}"/>
              </a:ext>
            </a:extLst>
          </p:cNvPr>
          <p:cNvSpPr txBox="1"/>
          <p:nvPr/>
        </p:nvSpPr>
        <p:spPr>
          <a:xfrm>
            <a:off x="1273040" y="4843220"/>
            <a:ext cx="2529505" cy="646331"/>
          </a:xfrm>
          <a:prstGeom prst="rect">
            <a:avLst/>
          </a:prstGeom>
          <a:noFill/>
        </p:spPr>
        <p:txBody>
          <a:bodyPr wrap="square" lIns="91440" tIns="45720" rIns="91440" bIns="45720" rtlCol="0" anchor="t">
            <a:spAutoFit/>
          </a:bodyPr>
          <a:lstStyle/>
          <a:p>
            <a:r>
              <a:rPr lang="en-US" dirty="0">
                <a:effectLst/>
                <a:latin typeface="Arial" panose="020B0604020202020204" pitchFamily="34" charset="0"/>
                <a:cs typeface="Arial" panose="020B0604020202020204" pitchFamily="34" charset="0"/>
              </a:rPr>
              <a:t>Enfant susceptible d'être en danger </a:t>
            </a:r>
          </a:p>
        </p:txBody>
      </p:sp>
      <p:cxnSp>
        <p:nvCxnSpPr>
          <p:cNvPr id="26" name="Straight Arrow Connector 25">
            <a:extLst>
              <a:ext uri="{FF2B5EF4-FFF2-40B4-BE49-F238E27FC236}">
                <a16:creationId xmlns:a16="http://schemas.microsoft.com/office/drawing/2014/main" id="{B768DC9E-DABD-923C-6267-2639478AF868}"/>
              </a:ext>
            </a:extLst>
          </p:cNvPr>
          <p:cNvCxnSpPr>
            <a:cxnSpLocks/>
          </p:cNvCxnSpPr>
          <p:nvPr/>
        </p:nvCxnSpPr>
        <p:spPr>
          <a:xfrm>
            <a:off x="4043214" y="5166385"/>
            <a:ext cx="605790" cy="0"/>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018D9732-33F7-373E-1F6E-17D0C8C99C38}"/>
              </a:ext>
            </a:extLst>
          </p:cNvPr>
          <p:cNvSpPr txBox="1"/>
          <p:nvPr/>
        </p:nvSpPr>
        <p:spPr>
          <a:xfrm>
            <a:off x="4860472" y="4381555"/>
            <a:ext cx="2193897" cy="923330"/>
          </a:xfrm>
          <a:prstGeom prst="rect">
            <a:avLst/>
          </a:prstGeom>
          <a:noFill/>
        </p:spPr>
        <p:txBody>
          <a:bodyPr wrap="square" lIns="91440" tIns="45720" rIns="91440" bIns="45720" rtlCol="0" anchor="t">
            <a:spAutoFit/>
          </a:bodyPr>
          <a:lstStyle/>
          <a:p>
            <a:r>
              <a:rPr lang="en-US" dirty="0">
                <a:effectLst/>
                <a:latin typeface="Arial" panose="020B0604020202020204" pitchFamily="34" charset="0"/>
                <a:ea typeface="Helvetica Neue" panose="020B0604020202020204" charset="0"/>
                <a:cs typeface="Arial" panose="020B0604020202020204" pitchFamily="34" charset="0"/>
              </a:rPr>
              <a:t>Surveillance nécessaire pour garantir l'élimination du risque de préjudice</a:t>
            </a:r>
            <a:endParaRPr lang="en-BE" dirty="0">
              <a:effectLst/>
              <a:latin typeface="Arial" panose="020B0604020202020204" pitchFamily="34" charset="0"/>
              <a:ea typeface="Calibri" panose="020F0502020204030204" pitchFamily="34" charset="0"/>
              <a:cs typeface="Arial" panose="020B0604020202020204" pitchFamily="34" charset="0"/>
            </a:endParaRPr>
          </a:p>
        </p:txBody>
      </p:sp>
      <p:sp>
        <p:nvSpPr>
          <p:cNvPr id="28" name="Freeform: Shape 27">
            <a:extLst>
              <a:ext uri="{FF2B5EF4-FFF2-40B4-BE49-F238E27FC236}">
                <a16:creationId xmlns:a16="http://schemas.microsoft.com/office/drawing/2014/main" id="{53861C83-85E5-298E-BA91-CF622CFD80C5}"/>
              </a:ext>
            </a:extLst>
          </p:cNvPr>
          <p:cNvSpPr/>
          <p:nvPr/>
        </p:nvSpPr>
        <p:spPr>
          <a:xfrm>
            <a:off x="9843052" y="1851690"/>
            <a:ext cx="281119" cy="507173"/>
          </a:xfrm>
          <a:custGeom>
            <a:avLst/>
            <a:gdLst>
              <a:gd name="connsiteX0" fmla="*/ 264160 w 985520"/>
              <a:gd name="connsiteY0" fmla="*/ 0 h 1778000"/>
              <a:gd name="connsiteX1" fmla="*/ 873760 w 985520"/>
              <a:gd name="connsiteY1" fmla="*/ 0 h 1778000"/>
              <a:gd name="connsiteX2" fmla="*/ 528320 w 985520"/>
              <a:gd name="connsiteY2" fmla="*/ 701040 h 1778000"/>
              <a:gd name="connsiteX3" fmla="*/ 985520 w 985520"/>
              <a:gd name="connsiteY3" fmla="*/ 701040 h 1778000"/>
              <a:gd name="connsiteX4" fmla="*/ 406400 w 985520"/>
              <a:gd name="connsiteY4" fmla="*/ 1778000 h 1778000"/>
              <a:gd name="connsiteX5" fmla="*/ 426720 w 985520"/>
              <a:gd name="connsiteY5" fmla="*/ 1005840 h 1778000"/>
              <a:gd name="connsiteX6" fmla="*/ 0 w 985520"/>
              <a:gd name="connsiteY6" fmla="*/ 1005840 h 1778000"/>
              <a:gd name="connsiteX7" fmla="*/ 264160 w 985520"/>
              <a:gd name="connsiteY7" fmla="*/ 0 h 177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85520" h="1778000">
                <a:moveTo>
                  <a:pt x="264160" y="0"/>
                </a:moveTo>
                <a:lnTo>
                  <a:pt x="873760" y="0"/>
                </a:lnTo>
                <a:lnTo>
                  <a:pt x="528320" y="701040"/>
                </a:lnTo>
                <a:lnTo>
                  <a:pt x="985520" y="701040"/>
                </a:lnTo>
                <a:lnTo>
                  <a:pt x="406400" y="1778000"/>
                </a:lnTo>
                <a:lnTo>
                  <a:pt x="426720" y="1005840"/>
                </a:lnTo>
                <a:lnTo>
                  <a:pt x="0" y="1005840"/>
                </a:lnTo>
                <a:lnTo>
                  <a:pt x="26416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bg1"/>
              </a:solidFill>
            </a:endParaRPr>
          </a:p>
        </p:txBody>
      </p:sp>
      <p:sp>
        <p:nvSpPr>
          <p:cNvPr id="29" name="Freeform: Shape 28">
            <a:extLst>
              <a:ext uri="{FF2B5EF4-FFF2-40B4-BE49-F238E27FC236}">
                <a16:creationId xmlns:a16="http://schemas.microsoft.com/office/drawing/2014/main" id="{ABB2A72D-FA66-8022-BEBD-CEE1B25470D2}"/>
              </a:ext>
            </a:extLst>
          </p:cNvPr>
          <p:cNvSpPr/>
          <p:nvPr/>
        </p:nvSpPr>
        <p:spPr>
          <a:xfrm>
            <a:off x="10234936" y="1851690"/>
            <a:ext cx="281119" cy="507173"/>
          </a:xfrm>
          <a:custGeom>
            <a:avLst/>
            <a:gdLst>
              <a:gd name="connsiteX0" fmla="*/ 264160 w 985520"/>
              <a:gd name="connsiteY0" fmla="*/ 0 h 1778000"/>
              <a:gd name="connsiteX1" fmla="*/ 873760 w 985520"/>
              <a:gd name="connsiteY1" fmla="*/ 0 h 1778000"/>
              <a:gd name="connsiteX2" fmla="*/ 528320 w 985520"/>
              <a:gd name="connsiteY2" fmla="*/ 701040 h 1778000"/>
              <a:gd name="connsiteX3" fmla="*/ 985520 w 985520"/>
              <a:gd name="connsiteY3" fmla="*/ 701040 h 1778000"/>
              <a:gd name="connsiteX4" fmla="*/ 406400 w 985520"/>
              <a:gd name="connsiteY4" fmla="*/ 1778000 h 1778000"/>
              <a:gd name="connsiteX5" fmla="*/ 426720 w 985520"/>
              <a:gd name="connsiteY5" fmla="*/ 1005840 h 1778000"/>
              <a:gd name="connsiteX6" fmla="*/ 0 w 985520"/>
              <a:gd name="connsiteY6" fmla="*/ 1005840 h 1778000"/>
              <a:gd name="connsiteX7" fmla="*/ 264160 w 985520"/>
              <a:gd name="connsiteY7" fmla="*/ 0 h 177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85520" h="1778000">
                <a:moveTo>
                  <a:pt x="264160" y="0"/>
                </a:moveTo>
                <a:lnTo>
                  <a:pt x="873760" y="0"/>
                </a:lnTo>
                <a:lnTo>
                  <a:pt x="528320" y="701040"/>
                </a:lnTo>
                <a:lnTo>
                  <a:pt x="985520" y="701040"/>
                </a:lnTo>
                <a:lnTo>
                  <a:pt x="406400" y="1778000"/>
                </a:lnTo>
                <a:lnTo>
                  <a:pt x="426720" y="1005840"/>
                </a:lnTo>
                <a:lnTo>
                  <a:pt x="0" y="1005840"/>
                </a:lnTo>
                <a:lnTo>
                  <a:pt x="26416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chemeClr val="bg1"/>
              </a:solidFill>
            </a:endParaRPr>
          </a:p>
        </p:txBody>
      </p:sp>
      <p:sp>
        <p:nvSpPr>
          <p:cNvPr id="30" name="Freeform: Shape 29">
            <a:extLst>
              <a:ext uri="{FF2B5EF4-FFF2-40B4-BE49-F238E27FC236}">
                <a16:creationId xmlns:a16="http://schemas.microsoft.com/office/drawing/2014/main" id="{C90D85A3-7CBC-0F1A-7A10-623547727F7E}"/>
              </a:ext>
            </a:extLst>
          </p:cNvPr>
          <p:cNvSpPr/>
          <p:nvPr/>
        </p:nvSpPr>
        <p:spPr>
          <a:xfrm>
            <a:off x="10626820" y="1851690"/>
            <a:ext cx="281119" cy="507173"/>
          </a:xfrm>
          <a:custGeom>
            <a:avLst/>
            <a:gdLst>
              <a:gd name="connsiteX0" fmla="*/ 264160 w 985520"/>
              <a:gd name="connsiteY0" fmla="*/ 0 h 1778000"/>
              <a:gd name="connsiteX1" fmla="*/ 873760 w 985520"/>
              <a:gd name="connsiteY1" fmla="*/ 0 h 1778000"/>
              <a:gd name="connsiteX2" fmla="*/ 528320 w 985520"/>
              <a:gd name="connsiteY2" fmla="*/ 701040 h 1778000"/>
              <a:gd name="connsiteX3" fmla="*/ 985520 w 985520"/>
              <a:gd name="connsiteY3" fmla="*/ 701040 h 1778000"/>
              <a:gd name="connsiteX4" fmla="*/ 406400 w 985520"/>
              <a:gd name="connsiteY4" fmla="*/ 1778000 h 1778000"/>
              <a:gd name="connsiteX5" fmla="*/ 426720 w 985520"/>
              <a:gd name="connsiteY5" fmla="*/ 1005840 h 1778000"/>
              <a:gd name="connsiteX6" fmla="*/ 0 w 985520"/>
              <a:gd name="connsiteY6" fmla="*/ 1005840 h 1778000"/>
              <a:gd name="connsiteX7" fmla="*/ 264160 w 985520"/>
              <a:gd name="connsiteY7" fmla="*/ 0 h 177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85520" h="1778000">
                <a:moveTo>
                  <a:pt x="264160" y="0"/>
                </a:moveTo>
                <a:lnTo>
                  <a:pt x="873760" y="0"/>
                </a:lnTo>
                <a:lnTo>
                  <a:pt x="528320" y="701040"/>
                </a:lnTo>
                <a:lnTo>
                  <a:pt x="985520" y="701040"/>
                </a:lnTo>
                <a:lnTo>
                  <a:pt x="406400" y="1778000"/>
                </a:lnTo>
                <a:lnTo>
                  <a:pt x="426720" y="1005840"/>
                </a:lnTo>
                <a:lnTo>
                  <a:pt x="0" y="1005840"/>
                </a:lnTo>
                <a:lnTo>
                  <a:pt x="26416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1" name="Freeform: Shape 30">
            <a:extLst>
              <a:ext uri="{FF2B5EF4-FFF2-40B4-BE49-F238E27FC236}">
                <a16:creationId xmlns:a16="http://schemas.microsoft.com/office/drawing/2014/main" id="{4019818E-36F5-C18E-9849-383E1EED0A01}"/>
              </a:ext>
            </a:extLst>
          </p:cNvPr>
          <p:cNvSpPr/>
          <p:nvPr/>
        </p:nvSpPr>
        <p:spPr>
          <a:xfrm>
            <a:off x="9843052" y="3456246"/>
            <a:ext cx="281119" cy="507173"/>
          </a:xfrm>
          <a:custGeom>
            <a:avLst/>
            <a:gdLst>
              <a:gd name="connsiteX0" fmla="*/ 264160 w 985520"/>
              <a:gd name="connsiteY0" fmla="*/ 0 h 1778000"/>
              <a:gd name="connsiteX1" fmla="*/ 873760 w 985520"/>
              <a:gd name="connsiteY1" fmla="*/ 0 h 1778000"/>
              <a:gd name="connsiteX2" fmla="*/ 528320 w 985520"/>
              <a:gd name="connsiteY2" fmla="*/ 701040 h 1778000"/>
              <a:gd name="connsiteX3" fmla="*/ 985520 w 985520"/>
              <a:gd name="connsiteY3" fmla="*/ 701040 h 1778000"/>
              <a:gd name="connsiteX4" fmla="*/ 406400 w 985520"/>
              <a:gd name="connsiteY4" fmla="*/ 1778000 h 1778000"/>
              <a:gd name="connsiteX5" fmla="*/ 426720 w 985520"/>
              <a:gd name="connsiteY5" fmla="*/ 1005840 h 1778000"/>
              <a:gd name="connsiteX6" fmla="*/ 0 w 985520"/>
              <a:gd name="connsiteY6" fmla="*/ 1005840 h 1778000"/>
              <a:gd name="connsiteX7" fmla="*/ 264160 w 985520"/>
              <a:gd name="connsiteY7" fmla="*/ 0 h 177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85520" h="1778000">
                <a:moveTo>
                  <a:pt x="264160" y="0"/>
                </a:moveTo>
                <a:lnTo>
                  <a:pt x="873760" y="0"/>
                </a:lnTo>
                <a:lnTo>
                  <a:pt x="528320" y="701040"/>
                </a:lnTo>
                <a:lnTo>
                  <a:pt x="985520" y="701040"/>
                </a:lnTo>
                <a:lnTo>
                  <a:pt x="406400" y="1778000"/>
                </a:lnTo>
                <a:lnTo>
                  <a:pt x="426720" y="1005840"/>
                </a:lnTo>
                <a:lnTo>
                  <a:pt x="0" y="1005840"/>
                </a:lnTo>
                <a:lnTo>
                  <a:pt x="26416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bg1"/>
              </a:solidFill>
            </a:endParaRPr>
          </a:p>
        </p:txBody>
      </p:sp>
      <p:sp>
        <p:nvSpPr>
          <p:cNvPr id="33" name="Freeform: Shape 32">
            <a:extLst>
              <a:ext uri="{FF2B5EF4-FFF2-40B4-BE49-F238E27FC236}">
                <a16:creationId xmlns:a16="http://schemas.microsoft.com/office/drawing/2014/main" id="{9F25C3CB-4960-832A-A31A-B763805AD2B0}"/>
              </a:ext>
            </a:extLst>
          </p:cNvPr>
          <p:cNvSpPr/>
          <p:nvPr/>
        </p:nvSpPr>
        <p:spPr>
          <a:xfrm>
            <a:off x="10234936" y="3456246"/>
            <a:ext cx="281119" cy="507173"/>
          </a:xfrm>
          <a:custGeom>
            <a:avLst/>
            <a:gdLst>
              <a:gd name="connsiteX0" fmla="*/ 264160 w 985520"/>
              <a:gd name="connsiteY0" fmla="*/ 0 h 1778000"/>
              <a:gd name="connsiteX1" fmla="*/ 873760 w 985520"/>
              <a:gd name="connsiteY1" fmla="*/ 0 h 1778000"/>
              <a:gd name="connsiteX2" fmla="*/ 528320 w 985520"/>
              <a:gd name="connsiteY2" fmla="*/ 701040 h 1778000"/>
              <a:gd name="connsiteX3" fmla="*/ 985520 w 985520"/>
              <a:gd name="connsiteY3" fmla="*/ 701040 h 1778000"/>
              <a:gd name="connsiteX4" fmla="*/ 406400 w 985520"/>
              <a:gd name="connsiteY4" fmla="*/ 1778000 h 1778000"/>
              <a:gd name="connsiteX5" fmla="*/ 426720 w 985520"/>
              <a:gd name="connsiteY5" fmla="*/ 1005840 h 1778000"/>
              <a:gd name="connsiteX6" fmla="*/ 0 w 985520"/>
              <a:gd name="connsiteY6" fmla="*/ 1005840 h 1778000"/>
              <a:gd name="connsiteX7" fmla="*/ 264160 w 985520"/>
              <a:gd name="connsiteY7" fmla="*/ 0 h 177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85520" h="1778000">
                <a:moveTo>
                  <a:pt x="264160" y="0"/>
                </a:moveTo>
                <a:lnTo>
                  <a:pt x="873760" y="0"/>
                </a:lnTo>
                <a:lnTo>
                  <a:pt x="528320" y="701040"/>
                </a:lnTo>
                <a:lnTo>
                  <a:pt x="985520" y="701040"/>
                </a:lnTo>
                <a:lnTo>
                  <a:pt x="406400" y="1778000"/>
                </a:lnTo>
                <a:lnTo>
                  <a:pt x="426720" y="1005840"/>
                </a:lnTo>
                <a:lnTo>
                  <a:pt x="0" y="1005840"/>
                </a:lnTo>
                <a:lnTo>
                  <a:pt x="26416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chemeClr val="bg1"/>
              </a:solidFill>
            </a:endParaRPr>
          </a:p>
        </p:txBody>
      </p:sp>
      <p:sp>
        <p:nvSpPr>
          <p:cNvPr id="34" name="Freeform: Shape 33">
            <a:extLst>
              <a:ext uri="{FF2B5EF4-FFF2-40B4-BE49-F238E27FC236}">
                <a16:creationId xmlns:a16="http://schemas.microsoft.com/office/drawing/2014/main" id="{56A22AFF-AD68-574E-7061-A703C6977ABE}"/>
              </a:ext>
            </a:extLst>
          </p:cNvPr>
          <p:cNvSpPr/>
          <p:nvPr/>
        </p:nvSpPr>
        <p:spPr>
          <a:xfrm>
            <a:off x="9843052" y="4930003"/>
            <a:ext cx="281119" cy="507173"/>
          </a:xfrm>
          <a:custGeom>
            <a:avLst/>
            <a:gdLst>
              <a:gd name="connsiteX0" fmla="*/ 264160 w 985520"/>
              <a:gd name="connsiteY0" fmla="*/ 0 h 1778000"/>
              <a:gd name="connsiteX1" fmla="*/ 873760 w 985520"/>
              <a:gd name="connsiteY1" fmla="*/ 0 h 1778000"/>
              <a:gd name="connsiteX2" fmla="*/ 528320 w 985520"/>
              <a:gd name="connsiteY2" fmla="*/ 701040 h 1778000"/>
              <a:gd name="connsiteX3" fmla="*/ 985520 w 985520"/>
              <a:gd name="connsiteY3" fmla="*/ 701040 h 1778000"/>
              <a:gd name="connsiteX4" fmla="*/ 406400 w 985520"/>
              <a:gd name="connsiteY4" fmla="*/ 1778000 h 1778000"/>
              <a:gd name="connsiteX5" fmla="*/ 426720 w 985520"/>
              <a:gd name="connsiteY5" fmla="*/ 1005840 h 1778000"/>
              <a:gd name="connsiteX6" fmla="*/ 0 w 985520"/>
              <a:gd name="connsiteY6" fmla="*/ 1005840 h 1778000"/>
              <a:gd name="connsiteX7" fmla="*/ 264160 w 985520"/>
              <a:gd name="connsiteY7" fmla="*/ 0 h 177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85520" h="1778000">
                <a:moveTo>
                  <a:pt x="264160" y="0"/>
                </a:moveTo>
                <a:lnTo>
                  <a:pt x="873760" y="0"/>
                </a:lnTo>
                <a:lnTo>
                  <a:pt x="528320" y="701040"/>
                </a:lnTo>
                <a:lnTo>
                  <a:pt x="985520" y="701040"/>
                </a:lnTo>
                <a:lnTo>
                  <a:pt x="406400" y="1778000"/>
                </a:lnTo>
                <a:lnTo>
                  <a:pt x="426720" y="1005840"/>
                </a:lnTo>
                <a:lnTo>
                  <a:pt x="0" y="1005840"/>
                </a:lnTo>
                <a:lnTo>
                  <a:pt x="26416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bg1"/>
              </a:solidFill>
            </a:endParaRPr>
          </a:p>
        </p:txBody>
      </p:sp>
    </p:spTree>
    <p:extLst>
      <p:ext uri="{BB962C8B-B14F-4D97-AF65-F5344CB8AC3E}">
        <p14:creationId xmlns:p14="http://schemas.microsoft.com/office/powerpoint/2010/main" val="297877956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876150A-156B-428E-B871-27A66313D97F}"/>
              </a:ext>
            </a:extLst>
          </p:cNvPr>
          <p:cNvSpPr/>
          <p:nvPr/>
        </p:nvSpPr>
        <p:spPr>
          <a:xfrm>
            <a:off x="0" y="-1"/>
            <a:ext cx="12192000" cy="98552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4" name="Title 13">
            <a:extLst>
              <a:ext uri="{FF2B5EF4-FFF2-40B4-BE49-F238E27FC236}">
                <a16:creationId xmlns:a16="http://schemas.microsoft.com/office/drawing/2014/main" id="{77426308-FC57-4621-A22C-EE55960FBD64}"/>
              </a:ext>
            </a:extLst>
          </p:cNvPr>
          <p:cNvSpPr>
            <a:spLocks noGrp="1"/>
          </p:cNvSpPr>
          <p:nvPr>
            <p:ph type="title"/>
          </p:nvPr>
        </p:nvSpPr>
        <p:spPr/>
        <p:txBody>
          <a:bodyPr/>
          <a:lstStyle/>
          <a:p>
            <a:r>
              <a:rPr lang="en-CA" dirty="0">
                <a:latin typeface="Arial" panose="020B0604020202020204" pitchFamily="34" charset="0"/>
                <a:cs typeface="Arial" panose="020B0604020202020204" pitchFamily="34" charset="0"/>
              </a:rPr>
              <a:t>Principaux </a:t>
            </a:r>
            <a:r>
              <a:rPr lang="en-CA"/>
              <a:t>points d'</a:t>
            </a:r>
            <a:r>
              <a:rPr lang="en-CA">
                <a:latin typeface="Arial" panose="020B0604020202020204" pitchFamily="34" charset="0"/>
                <a:cs typeface="Arial" panose="020B0604020202020204" pitchFamily="34" charset="0"/>
              </a:rPr>
              <a:t>apprentissage</a:t>
            </a:r>
            <a:endParaRPr lang="en-CA" dirty="0">
              <a:latin typeface="Arial" panose="020B0604020202020204" pitchFamily="34" charset="0"/>
              <a:cs typeface="Arial" panose="020B0604020202020204" pitchFamily="34" charset="0"/>
            </a:endParaRPr>
          </a:p>
        </p:txBody>
      </p:sp>
      <p:sp>
        <p:nvSpPr>
          <p:cNvPr id="59" name="TextBox 58">
            <a:extLst>
              <a:ext uri="{FF2B5EF4-FFF2-40B4-BE49-F238E27FC236}">
                <a16:creationId xmlns:a16="http://schemas.microsoft.com/office/drawing/2014/main" id="{71865365-E0D2-4F1C-94B2-26F808C53A89}"/>
              </a:ext>
            </a:extLst>
          </p:cNvPr>
          <p:cNvSpPr txBox="1"/>
          <p:nvPr/>
        </p:nvSpPr>
        <p:spPr>
          <a:xfrm>
            <a:off x="7876317" y="3593413"/>
            <a:ext cx="2569758" cy="1552669"/>
          </a:xfrm>
          <a:prstGeom prst="rect">
            <a:avLst/>
          </a:prstGeom>
          <a:noFill/>
        </p:spPr>
        <p:txBody>
          <a:bodyPr wrap="square">
            <a:spAutoFit/>
          </a:bodyPr>
          <a:lstStyle/>
          <a:p>
            <a:pPr lvl="0" algn="ctr">
              <a:lnSpc>
                <a:spcPct val="107000"/>
              </a:lnSpc>
            </a:pPr>
            <a:r>
              <a:rPr lang="en-US" dirty="0">
                <a:effectLst/>
                <a:latin typeface="Arial" panose="020B0604020202020204" pitchFamily="34" charset="0"/>
                <a:ea typeface="Helvetica Neue"/>
                <a:cs typeface="Arial" panose="020B0604020202020204" pitchFamily="34" charset="0"/>
              </a:rPr>
              <a:t>Le rôle de l'assistant social est de réduire les facteurs de risque et d'augmenter les facteurs de protection.</a:t>
            </a:r>
            <a:endParaRPr lang="en-US"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60" name="5-Point Star 5">
            <a:extLst>
              <a:ext uri="{FF2B5EF4-FFF2-40B4-BE49-F238E27FC236}">
                <a16:creationId xmlns:a16="http://schemas.microsoft.com/office/drawing/2014/main" id="{CA51DE7D-C4EB-4482-B9BD-8251CB38B67D}"/>
              </a:ext>
            </a:extLst>
          </p:cNvPr>
          <p:cNvSpPr/>
          <p:nvPr/>
        </p:nvSpPr>
        <p:spPr>
          <a:xfrm>
            <a:off x="2671923" y="2123544"/>
            <a:ext cx="1051560" cy="1051560"/>
          </a:xfrm>
          <a:prstGeom prst="star5">
            <a:avLst>
              <a:gd name="adj" fmla="val 28143"/>
              <a:gd name="hf" fmla="val 105146"/>
              <a:gd name="vf" fmla="val 11055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61" name="5-Point Star 5">
            <a:extLst>
              <a:ext uri="{FF2B5EF4-FFF2-40B4-BE49-F238E27FC236}">
                <a16:creationId xmlns:a16="http://schemas.microsoft.com/office/drawing/2014/main" id="{ABD8A883-982A-4318-B4F5-7858ABDA3C3D}"/>
              </a:ext>
            </a:extLst>
          </p:cNvPr>
          <p:cNvSpPr/>
          <p:nvPr/>
        </p:nvSpPr>
        <p:spPr>
          <a:xfrm>
            <a:off x="5737546" y="2123544"/>
            <a:ext cx="1051560" cy="1051560"/>
          </a:xfrm>
          <a:prstGeom prst="star5">
            <a:avLst>
              <a:gd name="adj" fmla="val 28143"/>
              <a:gd name="hf" fmla="val 105146"/>
              <a:gd name="vf" fmla="val 11055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5-Point Star 5">
            <a:extLst>
              <a:ext uri="{FF2B5EF4-FFF2-40B4-BE49-F238E27FC236}">
                <a16:creationId xmlns:a16="http://schemas.microsoft.com/office/drawing/2014/main" id="{5B9082EC-4D48-D49F-E509-C14FC6FD2CB0}"/>
              </a:ext>
            </a:extLst>
          </p:cNvPr>
          <p:cNvSpPr/>
          <p:nvPr/>
        </p:nvSpPr>
        <p:spPr>
          <a:xfrm>
            <a:off x="8486867" y="2123544"/>
            <a:ext cx="1051560" cy="1051560"/>
          </a:xfrm>
          <a:prstGeom prst="star5">
            <a:avLst>
              <a:gd name="adj" fmla="val 28143"/>
              <a:gd name="hf" fmla="val 105146"/>
              <a:gd name="vf" fmla="val 11055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 name="TextBox 2">
            <a:extLst>
              <a:ext uri="{FF2B5EF4-FFF2-40B4-BE49-F238E27FC236}">
                <a16:creationId xmlns:a16="http://schemas.microsoft.com/office/drawing/2014/main" id="{AA0B0552-3A4A-5022-814D-6A4E64B7F396}"/>
              </a:ext>
            </a:extLst>
          </p:cNvPr>
          <p:cNvSpPr txBox="1"/>
          <p:nvPr/>
        </p:nvSpPr>
        <p:spPr>
          <a:xfrm>
            <a:off x="1912824" y="3593412"/>
            <a:ext cx="2569758" cy="1552669"/>
          </a:xfrm>
          <a:prstGeom prst="rect">
            <a:avLst/>
          </a:prstGeom>
          <a:noFill/>
        </p:spPr>
        <p:txBody>
          <a:bodyPr wrap="square" lIns="91440" tIns="45720" rIns="91440" bIns="45720" anchor="t">
            <a:spAutoFit/>
          </a:bodyPr>
          <a:lstStyle/>
          <a:p>
            <a:pPr lvl="0" algn="ctr">
              <a:lnSpc>
                <a:spcPct val="107000"/>
              </a:lnSpc>
            </a:pPr>
            <a:r>
              <a:rPr lang="en-GB" dirty="0">
                <a:latin typeface="Arial" panose="020B0604020202020204" pitchFamily="34" charset="0"/>
                <a:ea typeface="Helvetica Neue"/>
                <a:cs typeface="Arial" panose="020B0604020202020204" pitchFamily="34" charset="0"/>
              </a:rPr>
              <a:t>Le risque est déterminé en fonction de l'interaction entre les facteurs de protection et les facteurs de risque. </a:t>
            </a:r>
            <a:endParaRPr lang="en-US"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6" name="TextBox 5">
            <a:extLst>
              <a:ext uri="{FF2B5EF4-FFF2-40B4-BE49-F238E27FC236}">
                <a16:creationId xmlns:a16="http://schemas.microsoft.com/office/drawing/2014/main" id="{300F6A6E-CB6E-7FE1-5300-B1CC09B37408}"/>
              </a:ext>
            </a:extLst>
          </p:cNvPr>
          <p:cNvSpPr txBox="1"/>
          <p:nvPr/>
        </p:nvSpPr>
        <p:spPr>
          <a:xfrm>
            <a:off x="5119236" y="3600224"/>
            <a:ext cx="2288180" cy="663580"/>
          </a:xfrm>
          <a:prstGeom prst="rect">
            <a:avLst/>
          </a:prstGeom>
          <a:noFill/>
        </p:spPr>
        <p:txBody>
          <a:bodyPr wrap="square" lIns="91440" tIns="45720" rIns="91440" bIns="45720" anchor="t">
            <a:spAutoFit/>
          </a:bodyPr>
          <a:lstStyle/>
          <a:p>
            <a:pPr lvl="0" algn="ctr">
              <a:lnSpc>
                <a:spcPct val="107000"/>
              </a:lnSpc>
              <a:spcAft>
                <a:spcPts val="800"/>
              </a:spcAft>
              <a:buClr>
                <a:srgbClr val="000000"/>
              </a:buClr>
            </a:pPr>
            <a:r>
              <a:rPr lang="en-US" dirty="0">
                <a:effectLst/>
                <a:latin typeface="Arial" panose="020B0604020202020204" pitchFamily="34" charset="0"/>
                <a:ea typeface="Helvetica Neue"/>
                <a:cs typeface="Arial" panose="020B0604020202020204" pitchFamily="34" charset="0"/>
              </a:rPr>
              <a:t>La résilience est une force individuelle. </a:t>
            </a:r>
            <a:endParaRPr lang="en-US" dirty="0">
              <a:effectLst/>
              <a:latin typeface="Arial" panose="020B0604020202020204" pitchFamily="34" charset="0"/>
              <a:ea typeface="Noto Sans Symbols"/>
              <a:cs typeface="Arial" panose="020B0604020202020204" pitchFamily="34" charset="0"/>
            </a:endParaRPr>
          </a:p>
        </p:txBody>
      </p:sp>
    </p:spTree>
    <p:extLst>
      <p:ext uri="{BB962C8B-B14F-4D97-AF65-F5344CB8AC3E}">
        <p14:creationId xmlns:p14="http://schemas.microsoft.com/office/powerpoint/2010/main" val="41775931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7441B3A-444E-807D-7169-97988A165B37}"/>
              </a:ext>
            </a:extLst>
          </p:cNvPr>
          <p:cNvSpPr/>
          <p:nvPr/>
        </p:nvSpPr>
        <p:spPr>
          <a:xfrm>
            <a:off x="6413507" y="3019819"/>
            <a:ext cx="1382955" cy="4091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 name="Rectangle 4">
            <a:extLst>
              <a:ext uri="{FF2B5EF4-FFF2-40B4-BE49-F238E27FC236}">
                <a16:creationId xmlns:a16="http://schemas.microsoft.com/office/drawing/2014/main" id="{63D8D5F8-3303-173B-D2C2-43935225B3B8}"/>
              </a:ext>
            </a:extLst>
          </p:cNvPr>
          <p:cNvSpPr/>
          <p:nvPr/>
        </p:nvSpPr>
        <p:spPr>
          <a:xfrm>
            <a:off x="6413508" y="2554598"/>
            <a:ext cx="3324050" cy="4091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 name="Rectangle 2">
            <a:extLst>
              <a:ext uri="{FF2B5EF4-FFF2-40B4-BE49-F238E27FC236}">
                <a16:creationId xmlns:a16="http://schemas.microsoft.com/office/drawing/2014/main" id="{15D91765-746F-4862-FC56-8BC28F3D2829}"/>
              </a:ext>
            </a:extLst>
          </p:cNvPr>
          <p:cNvSpPr/>
          <p:nvPr/>
        </p:nvSpPr>
        <p:spPr>
          <a:xfrm>
            <a:off x="6413508" y="2066922"/>
            <a:ext cx="1963532" cy="2912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nvGrpSpPr>
          <p:cNvPr id="79" name="Group 78">
            <a:extLst>
              <a:ext uri="{FF2B5EF4-FFF2-40B4-BE49-F238E27FC236}">
                <a16:creationId xmlns:a16="http://schemas.microsoft.com/office/drawing/2014/main" id="{9A8973E7-837F-4916-A240-A7C83473C34F}"/>
              </a:ext>
            </a:extLst>
          </p:cNvPr>
          <p:cNvGrpSpPr/>
          <p:nvPr/>
        </p:nvGrpSpPr>
        <p:grpSpPr>
          <a:xfrm>
            <a:off x="10460132" y="4950714"/>
            <a:ext cx="931738" cy="1250542"/>
            <a:chOff x="5673592" y="7611394"/>
            <a:chExt cx="814830" cy="1093633"/>
          </a:xfrm>
          <a:solidFill>
            <a:schemeClr val="bg1"/>
          </a:solidFill>
        </p:grpSpPr>
        <p:sp>
          <p:nvSpPr>
            <p:cNvPr id="80" name="Round Same Side Corner Rectangle 35">
              <a:extLst>
                <a:ext uri="{FF2B5EF4-FFF2-40B4-BE49-F238E27FC236}">
                  <a16:creationId xmlns:a16="http://schemas.microsoft.com/office/drawing/2014/main" id="{FFDF5AD3-2BF0-4D20-93FF-962616076736}"/>
                </a:ext>
              </a:extLst>
            </p:cNvPr>
            <p:cNvSpPr/>
            <p:nvPr/>
          </p:nvSpPr>
          <p:spPr>
            <a:xfrm>
              <a:off x="5675993" y="8360881"/>
              <a:ext cx="323729" cy="344146"/>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1" name="Oval 80">
              <a:extLst>
                <a:ext uri="{FF2B5EF4-FFF2-40B4-BE49-F238E27FC236}">
                  <a16:creationId xmlns:a16="http://schemas.microsoft.com/office/drawing/2014/main" id="{E936668E-41E2-49B6-B6FA-4E2260D21762}"/>
                </a:ext>
              </a:extLst>
            </p:cNvPr>
            <p:cNvSpPr/>
            <p:nvPr/>
          </p:nvSpPr>
          <p:spPr>
            <a:xfrm>
              <a:off x="5673592" y="7977240"/>
              <a:ext cx="327409" cy="3274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2" name="Round Same Side Corner Rectangle 37">
              <a:extLst>
                <a:ext uri="{FF2B5EF4-FFF2-40B4-BE49-F238E27FC236}">
                  <a16:creationId xmlns:a16="http://schemas.microsoft.com/office/drawing/2014/main" id="{05DDCCD0-2018-4A7A-88E0-2468D3D3403A}"/>
                </a:ext>
              </a:extLst>
            </p:cNvPr>
            <p:cNvSpPr/>
            <p:nvPr/>
          </p:nvSpPr>
          <p:spPr>
            <a:xfrm>
              <a:off x="6163413" y="7995034"/>
              <a:ext cx="323730" cy="709993"/>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3" name="Oval 82">
              <a:extLst>
                <a:ext uri="{FF2B5EF4-FFF2-40B4-BE49-F238E27FC236}">
                  <a16:creationId xmlns:a16="http://schemas.microsoft.com/office/drawing/2014/main" id="{553015DC-837A-48D3-BE52-28171E5C6A30}"/>
                </a:ext>
              </a:extLst>
            </p:cNvPr>
            <p:cNvSpPr/>
            <p:nvPr/>
          </p:nvSpPr>
          <p:spPr>
            <a:xfrm>
              <a:off x="6161012" y="7611394"/>
              <a:ext cx="327410" cy="3274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4" name="Round Same Side Corner Rectangle 43">
              <a:extLst>
                <a:ext uri="{FF2B5EF4-FFF2-40B4-BE49-F238E27FC236}">
                  <a16:creationId xmlns:a16="http://schemas.microsoft.com/office/drawing/2014/main" id="{C4A5BAB2-1F1F-407F-BE18-441D4468894A}"/>
                </a:ext>
              </a:extLst>
            </p:cNvPr>
            <p:cNvSpPr/>
            <p:nvPr/>
          </p:nvSpPr>
          <p:spPr>
            <a:xfrm rot="12859561">
              <a:off x="6099610" y="8091090"/>
              <a:ext cx="101108" cy="244001"/>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5" name="Round Same Side Corner Rectangle 44">
              <a:extLst>
                <a:ext uri="{FF2B5EF4-FFF2-40B4-BE49-F238E27FC236}">
                  <a16:creationId xmlns:a16="http://schemas.microsoft.com/office/drawing/2014/main" id="{7D953569-25F4-4F92-BB99-AB27BDB3CE02}"/>
                </a:ext>
              </a:extLst>
            </p:cNvPr>
            <p:cNvSpPr/>
            <p:nvPr/>
          </p:nvSpPr>
          <p:spPr>
            <a:xfrm rot="14101202">
              <a:off x="5992187" y="8234266"/>
              <a:ext cx="101108" cy="165176"/>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sp>
        <p:nvSpPr>
          <p:cNvPr id="4" name="Title 3">
            <a:extLst>
              <a:ext uri="{FF2B5EF4-FFF2-40B4-BE49-F238E27FC236}">
                <a16:creationId xmlns:a16="http://schemas.microsoft.com/office/drawing/2014/main" id="{BA17EAA9-0757-4E70-857A-CCB621E253F9}"/>
              </a:ext>
            </a:extLst>
          </p:cNvPr>
          <p:cNvSpPr>
            <a:spLocks noGrp="1"/>
          </p:cNvSpPr>
          <p:nvPr>
            <p:ph type="title"/>
          </p:nvPr>
        </p:nvSpPr>
        <p:spPr>
          <a:xfrm>
            <a:off x="1661965" y="2476102"/>
            <a:ext cx="2808067" cy="1905796"/>
          </a:xfrm>
        </p:spPr>
        <p:txBody>
          <a:bodyPr/>
          <a:lstStyle/>
          <a:p>
            <a:r>
              <a:rPr lang="en-CA" dirty="0"/>
              <a:t>Objectif du module 1</a:t>
            </a:r>
          </a:p>
        </p:txBody>
      </p:sp>
      <p:sp>
        <p:nvSpPr>
          <p:cNvPr id="11" name="TextBox 10">
            <a:extLst>
              <a:ext uri="{FF2B5EF4-FFF2-40B4-BE49-F238E27FC236}">
                <a16:creationId xmlns:a16="http://schemas.microsoft.com/office/drawing/2014/main" id="{E24EEE1C-BE7F-4B6C-BA92-E8B3F36132B2}"/>
              </a:ext>
            </a:extLst>
          </p:cNvPr>
          <p:cNvSpPr txBox="1"/>
          <p:nvPr/>
        </p:nvSpPr>
        <p:spPr>
          <a:xfrm>
            <a:off x="6413508" y="1194064"/>
            <a:ext cx="4036299" cy="3539430"/>
          </a:xfrm>
          <a:prstGeom prst="rect">
            <a:avLst/>
          </a:prstGeom>
          <a:noFill/>
        </p:spPr>
        <p:txBody>
          <a:bodyPr wrap="square" lIns="91440" tIns="45720" rIns="91440" bIns="45720" anchor="t">
            <a:spAutoFit/>
          </a:bodyPr>
          <a:lstStyle/>
          <a:p>
            <a:r>
              <a:rPr lang="en-US" sz="28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Explorer </a:t>
            </a:r>
            <a:r>
              <a:rPr lang="en-US" sz="2800" b="1" dirty="0">
                <a:solidFill>
                  <a:schemeClr val="bg1"/>
                </a:solidFill>
                <a:latin typeface="Arial" panose="020B0604020202020204" pitchFamily="34" charset="0"/>
                <a:ea typeface="Calibri" panose="020F0502020204030204" pitchFamily="34" charset="0"/>
                <a:cs typeface="Arial" panose="020B0604020202020204" pitchFamily="34" charset="0"/>
              </a:rPr>
              <a:t>les </a:t>
            </a:r>
            <a:r>
              <a:rPr lang="en-US" sz="28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éléments fondamentaux </a:t>
            </a:r>
            <a:r>
              <a:rPr lang="en-US" sz="2800" b="1" dirty="0">
                <a:solidFill>
                  <a:schemeClr val="bg1"/>
                </a:solidFill>
                <a:latin typeface="Arial" panose="020B0604020202020204" pitchFamily="34" charset="0"/>
                <a:ea typeface="Calibri" panose="020F0502020204030204" pitchFamily="34" charset="0"/>
                <a:cs typeface="Arial" panose="020B0604020202020204" pitchFamily="34" charset="0"/>
              </a:rPr>
              <a:t>de la protection et du développement de l'enfant </a:t>
            </a:r>
            <a:r>
              <a:rPr lang="en-US" sz="28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qui peuvent être appliqués pour obtenir des résultats en matière de protection de l'enfant pendant la gestion des cas.</a:t>
            </a:r>
          </a:p>
        </p:txBody>
      </p:sp>
    </p:spTree>
    <p:extLst>
      <p:ext uri="{BB962C8B-B14F-4D97-AF65-F5344CB8AC3E}">
        <p14:creationId xmlns:p14="http://schemas.microsoft.com/office/powerpoint/2010/main" val="399111846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accent2">
            <a:lumMod val="75000"/>
          </a:schemeClr>
        </a:solidFill>
        <a:effectLst/>
      </p:bgPr>
    </p:bg>
    <p:spTree>
      <p:nvGrpSpPr>
        <p:cNvPr id="1" name=""/>
        <p:cNvGrpSpPr/>
        <p:nvPr/>
      </p:nvGrpSpPr>
      <p:grpSpPr>
        <a:xfrm>
          <a:off x="0" y="0"/>
          <a:ext cx="0" cy="0"/>
          <a:chOff x="0" y="0"/>
          <a:chExt cx="0" cy="0"/>
        </a:xfrm>
      </p:grpSpPr>
      <p:sp>
        <p:nvSpPr>
          <p:cNvPr id="3" name="Title 72">
            <a:extLst>
              <a:ext uri="{FF2B5EF4-FFF2-40B4-BE49-F238E27FC236}">
                <a16:creationId xmlns:a16="http://schemas.microsoft.com/office/drawing/2014/main" id="{30D5B31E-8392-E6F8-9B81-582DB83DD018}"/>
              </a:ext>
            </a:extLst>
          </p:cNvPr>
          <p:cNvSpPr txBox="1">
            <a:spLocks/>
          </p:cNvSpPr>
          <p:nvPr/>
        </p:nvSpPr>
        <p:spPr>
          <a:xfrm>
            <a:off x="796386" y="3099692"/>
            <a:ext cx="10126172"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2400" b="1" dirty="0">
                <a:solidFill>
                  <a:schemeClr val="bg1"/>
                </a:solidFill>
                <a:latin typeface="Garamond" panose="02020404030301010803" pitchFamily="18" charset="0"/>
              </a:rPr>
              <a:t>SESSION 6</a:t>
            </a:r>
          </a:p>
          <a:p>
            <a:br>
              <a:rPr lang="en-CA" b="1" dirty="0">
                <a:solidFill>
                  <a:schemeClr val="bg1"/>
                </a:solidFill>
                <a:latin typeface="Garamond" panose="02020404030301010803" pitchFamily="18" charset="0"/>
              </a:rPr>
            </a:br>
            <a:r>
              <a:rPr lang="fr-BE" sz="5400" b="1" dirty="0">
                <a:solidFill>
                  <a:schemeClr val="bg1"/>
                </a:solidFill>
                <a:latin typeface="Garamond" panose="02020404030301010803" pitchFamily="18" charset="0"/>
                <a:ea typeface="Calibri" panose="020F0502020204030204" pitchFamily="34" charset="0"/>
                <a:cs typeface="Arial" panose="020B0604020202020204" pitchFamily="34" charset="0"/>
              </a:rPr>
              <a:t>Clôture</a:t>
            </a:r>
          </a:p>
        </p:txBody>
      </p:sp>
    </p:spTree>
    <p:extLst>
      <p:ext uri="{BB962C8B-B14F-4D97-AF65-F5344CB8AC3E}">
        <p14:creationId xmlns:p14="http://schemas.microsoft.com/office/powerpoint/2010/main" val="82195670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CFE94-8837-47DD-B69B-6BA207F449F6}"/>
              </a:ext>
            </a:extLst>
          </p:cNvPr>
          <p:cNvSpPr>
            <a:spLocks noGrp="1"/>
          </p:cNvSpPr>
          <p:nvPr>
            <p:ph type="title"/>
          </p:nvPr>
        </p:nvSpPr>
        <p:spPr/>
        <p:txBody>
          <a:bodyPr/>
          <a:lstStyle/>
          <a:p>
            <a:r>
              <a:rPr lang="en-CA" dirty="0"/>
              <a:t>Fin du module 1</a:t>
            </a:r>
          </a:p>
        </p:txBody>
      </p:sp>
      <p:sp>
        <p:nvSpPr>
          <p:cNvPr id="4" name="Speech Bubble: Rectangle with Corners Rounded 3">
            <a:extLst>
              <a:ext uri="{FF2B5EF4-FFF2-40B4-BE49-F238E27FC236}">
                <a16:creationId xmlns:a16="http://schemas.microsoft.com/office/drawing/2014/main" id="{1700D139-B0B0-4E4A-88BB-998B6070EC4A}"/>
              </a:ext>
            </a:extLst>
          </p:cNvPr>
          <p:cNvSpPr/>
          <p:nvPr/>
        </p:nvSpPr>
        <p:spPr>
          <a:xfrm>
            <a:off x="1384531" y="2631440"/>
            <a:ext cx="2821709" cy="2611120"/>
          </a:xfrm>
          <a:prstGeom prst="wedgeRoundRectCallout">
            <a:avLst>
              <a:gd name="adj1" fmla="val -62814"/>
              <a:gd name="adj2" fmla="val -19017"/>
              <a:gd name="adj3" fmla="val 16667"/>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07000"/>
              </a:lnSpc>
              <a:spcAft>
                <a:spcPts val="800"/>
              </a:spcAft>
              <a:tabLst>
                <a:tab pos="457200" algn="l"/>
              </a:tabLst>
            </a:pPr>
            <a:r>
              <a:rPr lang="en-GB" sz="2400" dirty="0">
                <a:solidFill>
                  <a:schemeClr val="tx1"/>
                </a:solidFill>
                <a:latin typeface="Arial" panose="020B0604020202020204" pitchFamily="34" charset="0"/>
                <a:ea typeface="Calibri" panose="020F0502020204030204" pitchFamily="34" charset="0"/>
                <a:cs typeface="Arial" panose="020B0604020202020204" pitchFamily="34" charset="0"/>
              </a:rPr>
              <a:t>Revoir les objectifs d'apprentissage</a:t>
            </a:r>
            <a:endParaRPr lang="en-US" sz="2400" dirty="0">
              <a:solidFill>
                <a:schemeClr val="tx1"/>
              </a:solidFill>
              <a:latin typeface="Arial" panose="020B0604020202020204" pitchFamily="34" charset="0"/>
              <a:ea typeface="Calibri" panose="020F0502020204030204" pitchFamily="34" charset="0"/>
              <a:cs typeface="Arial" panose="020B0604020202020204" pitchFamily="34" charset="0"/>
            </a:endParaRPr>
          </a:p>
        </p:txBody>
      </p:sp>
      <p:sp>
        <p:nvSpPr>
          <p:cNvPr id="5" name="Speech Bubble: Rectangle with Corners Rounded 4">
            <a:extLst>
              <a:ext uri="{FF2B5EF4-FFF2-40B4-BE49-F238E27FC236}">
                <a16:creationId xmlns:a16="http://schemas.microsoft.com/office/drawing/2014/main" id="{3B6194EF-B0B4-447F-906C-A0C21B8F1E5B}"/>
              </a:ext>
            </a:extLst>
          </p:cNvPr>
          <p:cNvSpPr/>
          <p:nvPr/>
        </p:nvSpPr>
        <p:spPr>
          <a:xfrm>
            <a:off x="4828771" y="2631440"/>
            <a:ext cx="2821709" cy="2611120"/>
          </a:xfrm>
          <a:prstGeom prst="wedgeRoundRectCallout">
            <a:avLst>
              <a:gd name="adj1" fmla="val -19246"/>
              <a:gd name="adj2" fmla="val 59595"/>
              <a:gd name="adj3" fmla="val 16667"/>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07000"/>
              </a:lnSpc>
              <a:spcAft>
                <a:spcPts val="800"/>
              </a:spcAft>
              <a:tabLst>
                <a:tab pos="457200" algn="l"/>
              </a:tabLst>
            </a:pPr>
            <a:r>
              <a:rPr lang="en-US" sz="2400">
                <a:solidFill>
                  <a:schemeClr val="tx1"/>
                </a:solidFill>
                <a:latin typeface="Arial" panose="020B0604020202020204" pitchFamily="34" charset="0"/>
                <a:ea typeface="Calibri" panose="020F0502020204030204" pitchFamily="34" charset="0"/>
                <a:cs typeface="Arial" panose="020B0604020202020204" pitchFamily="34" charset="0"/>
              </a:rPr>
              <a:t>Réflexion et retour d'information </a:t>
            </a:r>
            <a:endParaRPr lang="en-US" sz="2400" dirty="0">
              <a:solidFill>
                <a:schemeClr val="tx1"/>
              </a:solidFill>
              <a:latin typeface="Arial" panose="020B0604020202020204" pitchFamily="34" charset="0"/>
              <a:ea typeface="Calibri" panose="020F0502020204030204" pitchFamily="34" charset="0"/>
              <a:cs typeface="Arial" panose="020B0604020202020204" pitchFamily="34" charset="0"/>
            </a:endParaRPr>
          </a:p>
        </p:txBody>
      </p:sp>
      <p:sp>
        <p:nvSpPr>
          <p:cNvPr id="6" name="Speech Bubble: Rectangle with Corners Rounded 5">
            <a:extLst>
              <a:ext uri="{FF2B5EF4-FFF2-40B4-BE49-F238E27FC236}">
                <a16:creationId xmlns:a16="http://schemas.microsoft.com/office/drawing/2014/main" id="{F1075244-453A-4068-AC78-81A8866099D5}"/>
              </a:ext>
            </a:extLst>
          </p:cNvPr>
          <p:cNvSpPr/>
          <p:nvPr/>
        </p:nvSpPr>
        <p:spPr>
          <a:xfrm>
            <a:off x="8273011" y="2631440"/>
            <a:ext cx="2821709" cy="2611120"/>
          </a:xfrm>
          <a:prstGeom prst="wedgeRoundRectCallout">
            <a:avLst>
              <a:gd name="adj1" fmla="val 59608"/>
              <a:gd name="adj2" fmla="val -20186"/>
              <a:gd name="adj3" fmla="val 16667"/>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07000"/>
              </a:lnSpc>
              <a:spcAft>
                <a:spcPts val="800"/>
              </a:spcAft>
              <a:tabLst>
                <a:tab pos="457200" algn="l"/>
              </a:tabLst>
            </a:pPr>
            <a:r>
              <a:rPr lang="en-US" sz="2400">
                <a:solidFill>
                  <a:schemeClr val="tx1"/>
                </a:solidFill>
                <a:effectLst/>
                <a:latin typeface="Arial" panose="020B0604020202020204" pitchFamily="34" charset="0"/>
                <a:ea typeface="Calibri" panose="020F0502020204030204" pitchFamily="34" charset="0"/>
                <a:cs typeface="Arial" panose="020B0604020202020204" pitchFamily="34" charset="0"/>
              </a:rPr>
              <a:t>Fermeture</a:t>
            </a:r>
            <a:endParaRPr lang="en-US" sz="24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p:txBody>
      </p:sp>
      <p:grpSp>
        <p:nvGrpSpPr>
          <p:cNvPr id="16" name="Group 15">
            <a:extLst>
              <a:ext uri="{FF2B5EF4-FFF2-40B4-BE49-F238E27FC236}">
                <a16:creationId xmlns:a16="http://schemas.microsoft.com/office/drawing/2014/main" id="{69FE81EB-9708-8434-0B3F-21EB73E9C545}"/>
              </a:ext>
            </a:extLst>
          </p:cNvPr>
          <p:cNvGrpSpPr/>
          <p:nvPr/>
        </p:nvGrpSpPr>
        <p:grpSpPr>
          <a:xfrm>
            <a:off x="10228983" y="337468"/>
            <a:ext cx="1587872" cy="1368854"/>
            <a:chOff x="10228983" y="337468"/>
            <a:chExt cx="1587872" cy="1368854"/>
          </a:xfrm>
        </p:grpSpPr>
        <p:sp>
          <p:nvSpPr>
            <p:cNvPr id="17" name="Hexagon 16">
              <a:extLst>
                <a:ext uri="{FF2B5EF4-FFF2-40B4-BE49-F238E27FC236}">
                  <a16:creationId xmlns:a16="http://schemas.microsoft.com/office/drawing/2014/main" id="{0FFC78AC-E9AD-5DB6-7423-7A006DBEEFF1}"/>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18" name="Group 17">
              <a:extLst>
                <a:ext uri="{FF2B5EF4-FFF2-40B4-BE49-F238E27FC236}">
                  <a16:creationId xmlns:a16="http://schemas.microsoft.com/office/drawing/2014/main" id="{A20EEC04-EAF4-A0B5-98B3-36D925B9275F}"/>
                </a:ext>
              </a:extLst>
            </p:cNvPr>
            <p:cNvGrpSpPr/>
            <p:nvPr/>
          </p:nvGrpSpPr>
          <p:grpSpPr>
            <a:xfrm>
              <a:off x="10621771" y="762700"/>
              <a:ext cx="562136" cy="634675"/>
              <a:chOff x="760175" y="830142"/>
              <a:chExt cx="867619" cy="979579"/>
            </a:xfrm>
          </p:grpSpPr>
          <p:sp>
            <p:nvSpPr>
              <p:cNvPr id="22" name="Rectangle 21">
                <a:extLst>
                  <a:ext uri="{FF2B5EF4-FFF2-40B4-BE49-F238E27FC236}">
                    <a16:creationId xmlns:a16="http://schemas.microsoft.com/office/drawing/2014/main" id="{FD6324A0-35B8-EC93-2D5D-B54AA43AC87D}"/>
                  </a:ext>
                </a:extLst>
              </p:cNvPr>
              <p:cNvSpPr/>
              <p:nvPr/>
            </p:nvSpPr>
            <p:spPr>
              <a:xfrm>
                <a:off x="864636" y="830142"/>
                <a:ext cx="763158" cy="9795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20</a:t>
                </a:r>
              </a:p>
            </p:txBody>
          </p:sp>
          <p:sp>
            <p:nvSpPr>
              <p:cNvPr id="23" name="Rectangle 22">
                <a:extLst>
                  <a:ext uri="{FF2B5EF4-FFF2-40B4-BE49-F238E27FC236}">
                    <a16:creationId xmlns:a16="http://schemas.microsoft.com/office/drawing/2014/main" id="{425C1500-7391-C85F-0B90-220DE9D51847}"/>
                  </a:ext>
                </a:extLst>
              </p:cNvPr>
              <p:cNvSpPr/>
              <p:nvPr/>
            </p:nvSpPr>
            <p:spPr>
              <a:xfrm>
                <a:off x="760175" y="830144"/>
                <a:ext cx="149292" cy="9795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19" name="Group 18">
              <a:extLst>
                <a:ext uri="{FF2B5EF4-FFF2-40B4-BE49-F238E27FC236}">
                  <a16:creationId xmlns:a16="http://schemas.microsoft.com/office/drawing/2014/main" id="{E28CA5CF-FCCF-8E85-0BAD-D1927BEA3AD9}"/>
                </a:ext>
              </a:extLst>
            </p:cNvPr>
            <p:cNvGrpSpPr/>
            <p:nvPr/>
          </p:nvGrpSpPr>
          <p:grpSpPr>
            <a:xfrm>
              <a:off x="11325415" y="762701"/>
              <a:ext cx="182192" cy="634674"/>
              <a:chOff x="2121762" y="2323619"/>
              <a:chExt cx="200378" cy="825210"/>
            </a:xfrm>
          </p:grpSpPr>
          <p:sp>
            <p:nvSpPr>
              <p:cNvPr id="20" name="Isosceles Triangle 19">
                <a:extLst>
                  <a:ext uri="{FF2B5EF4-FFF2-40B4-BE49-F238E27FC236}">
                    <a16:creationId xmlns:a16="http://schemas.microsoft.com/office/drawing/2014/main" id="{32DDBA6A-DCDC-4190-20A5-1F7FD159CEC9}"/>
                  </a:ext>
                </a:extLst>
              </p:cNvPr>
              <p:cNvSpPr/>
              <p:nvPr/>
            </p:nvSpPr>
            <p:spPr>
              <a:xfrm>
                <a:off x="2121763" y="2323619"/>
                <a:ext cx="200377" cy="172739"/>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Rectangle 20">
                <a:extLst>
                  <a:ext uri="{FF2B5EF4-FFF2-40B4-BE49-F238E27FC236}">
                    <a16:creationId xmlns:a16="http://schemas.microsoft.com/office/drawing/2014/main" id="{08BD1CC3-5F7A-BEDD-BB58-C774C15A9DD1}"/>
                  </a:ext>
                </a:extLst>
              </p:cNvPr>
              <p:cNvSpPr/>
              <p:nvPr/>
            </p:nvSpPr>
            <p:spPr>
              <a:xfrm>
                <a:off x="2121762" y="2496169"/>
                <a:ext cx="200377" cy="652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Tree>
    <p:extLst>
      <p:ext uri="{BB962C8B-B14F-4D97-AF65-F5344CB8AC3E}">
        <p14:creationId xmlns:p14="http://schemas.microsoft.com/office/powerpoint/2010/main" val="122173606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67AB4D-03AE-F964-A555-9B05B625BE0B}"/>
              </a:ext>
            </a:extLst>
          </p:cNvPr>
          <p:cNvSpPr>
            <a:spLocks noGrp="1"/>
          </p:cNvSpPr>
          <p:nvPr>
            <p:ph type="title"/>
          </p:nvPr>
        </p:nvSpPr>
        <p:spPr/>
        <p:txBody>
          <a:bodyPr>
            <a:normAutofit/>
          </a:bodyPr>
          <a:lstStyle/>
          <a:p>
            <a:r>
              <a:rPr lang="en-BE" dirty="0" err="1">
                <a:effectLst/>
                <a:ea typeface="Calibri" panose="020F0502020204030204" pitchFamily="34" charset="0"/>
              </a:rPr>
              <a:t>Autosoin</a:t>
            </a:r>
            <a:endParaRPr lang="en-BE" dirty="0"/>
          </a:p>
        </p:txBody>
      </p:sp>
      <p:grpSp>
        <p:nvGrpSpPr>
          <p:cNvPr id="7" name="Group 6">
            <a:extLst>
              <a:ext uri="{FF2B5EF4-FFF2-40B4-BE49-F238E27FC236}">
                <a16:creationId xmlns:a16="http://schemas.microsoft.com/office/drawing/2014/main" id="{89C382EB-0FF7-D0FB-8B9D-0AB268DE967A}"/>
              </a:ext>
            </a:extLst>
          </p:cNvPr>
          <p:cNvGrpSpPr/>
          <p:nvPr/>
        </p:nvGrpSpPr>
        <p:grpSpPr>
          <a:xfrm>
            <a:off x="4674820" y="2453495"/>
            <a:ext cx="2842360" cy="2539419"/>
            <a:chOff x="7466209" y="3816827"/>
            <a:chExt cx="933443" cy="833956"/>
          </a:xfrm>
        </p:grpSpPr>
        <p:sp>
          <p:nvSpPr>
            <p:cNvPr id="8" name="Heart 7">
              <a:extLst>
                <a:ext uri="{FF2B5EF4-FFF2-40B4-BE49-F238E27FC236}">
                  <a16:creationId xmlns:a16="http://schemas.microsoft.com/office/drawing/2014/main" id="{50D05E27-3166-A1C3-9B80-5CFC4F0625E4}"/>
                </a:ext>
              </a:extLst>
            </p:cNvPr>
            <p:cNvSpPr/>
            <p:nvPr/>
          </p:nvSpPr>
          <p:spPr>
            <a:xfrm>
              <a:off x="7466209" y="3816827"/>
              <a:ext cx="933443" cy="833956"/>
            </a:xfrm>
            <a:prstGeom prst="hear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Block Arc 8">
              <a:extLst>
                <a:ext uri="{FF2B5EF4-FFF2-40B4-BE49-F238E27FC236}">
                  <a16:creationId xmlns:a16="http://schemas.microsoft.com/office/drawing/2014/main" id="{9937ADCA-1822-AB22-E5B1-A2438C6BA7C3}"/>
                </a:ext>
              </a:extLst>
            </p:cNvPr>
            <p:cNvSpPr/>
            <p:nvPr/>
          </p:nvSpPr>
          <p:spPr>
            <a:xfrm rot="10800000">
              <a:off x="7779494" y="4160180"/>
              <a:ext cx="306872" cy="247075"/>
            </a:xfrm>
            <a:prstGeom prst="blockArc">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chemeClr val="tx1"/>
                </a:solidFill>
              </a:endParaRPr>
            </a:p>
          </p:txBody>
        </p:sp>
      </p:grpSp>
    </p:spTree>
    <p:extLst>
      <p:ext uri="{BB962C8B-B14F-4D97-AF65-F5344CB8AC3E}">
        <p14:creationId xmlns:p14="http://schemas.microsoft.com/office/powerpoint/2010/main" val="14479425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1F5A7A33-2FD4-47B8-9BFB-7E6E4EA30D87}"/>
              </a:ext>
            </a:extLst>
          </p:cNvPr>
          <p:cNvCxnSpPr>
            <a:cxnSpLocks/>
          </p:cNvCxnSpPr>
          <p:nvPr/>
        </p:nvCxnSpPr>
        <p:spPr>
          <a:xfrm>
            <a:off x="7590489" y="570272"/>
            <a:ext cx="0" cy="5685241"/>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E24EEE1C-BE7F-4B6C-BA92-E8B3F36132B2}"/>
              </a:ext>
            </a:extLst>
          </p:cNvPr>
          <p:cNvSpPr txBox="1"/>
          <p:nvPr/>
        </p:nvSpPr>
        <p:spPr>
          <a:xfrm>
            <a:off x="7872814" y="409818"/>
            <a:ext cx="3529822" cy="830997"/>
          </a:xfrm>
          <a:prstGeom prst="rect">
            <a:avLst/>
          </a:prstGeom>
          <a:noFill/>
        </p:spPr>
        <p:txBody>
          <a:bodyPr wrap="square">
            <a:spAutoFit/>
          </a:bodyPr>
          <a:lstStyle/>
          <a:p>
            <a:pPr marL="0" indent="0">
              <a:buNone/>
            </a:pPr>
            <a:r>
              <a:rPr lang="en-US" sz="1600" b="1" dirty="0">
                <a:solidFill>
                  <a:schemeClr val="bg1"/>
                </a:solidFill>
                <a:latin typeface="Arial" panose="020B0604020202020204" pitchFamily="34" charset="0"/>
                <a:ea typeface="Calibri" panose="020F0502020204030204" pitchFamily="34" charset="0"/>
                <a:cs typeface="Arial" panose="020B0604020202020204" pitchFamily="34" charset="0"/>
              </a:rPr>
              <a:t>Ouverture des modules et des cours</a:t>
            </a:r>
          </a:p>
          <a:p>
            <a:pPr marL="0" indent="0">
              <a:buNone/>
            </a:pPr>
            <a:r>
              <a:rPr lang="en-US" sz="1600" i="1" dirty="0">
                <a:solidFill>
                  <a:schemeClr val="bg1"/>
                </a:solidFill>
                <a:latin typeface="Arial" panose="020B0604020202020204" pitchFamily="34" charset="0"/>
                <a:ea typeface="Calibri" panose="020F0502020204030204" pitchFamily="34" charset="0"/>
                <a:cs typeface="Arial" panose="020B0604020202020204" pitchFamily="34" charset="0"/>
              </a:rPr>
              <a:t>45 minutes</a:t>
            </a:r>
            <a:endParaRPr lang="en-US" sz="1600" i="1"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BBFB386E-6551-4A1A-A6BB-9382E7E7FF5C}"/>
              </a:ext>
            </a:extLst>
          </p:cNvPr>
          <p:cNvSpPr txBox="1"/>
          <p:nvPr/>
        </p:nvSpPr>
        <p:spPr>
          <a:xfrm>
            <a:off x="7868655" y="1220496"/>
            <a:ext cx="3284738" cy="830997"/>
          </a:xfrm>
          <a:prstGeom prst="rect">
            <a:avLst/>
          </a:prstGeom>
          <a:noFill/>
        </p:spPr>
        <p:txBody>
          <a:bodyPr wrap="square">
            <a:spAutoFit/>
          </a:bodyPr>
          <a:lstStyle/>
          <a:p>
            <a:pPr marL="0" indent="0">
              <a:buNone/>
            </a:pPr>
            <a:r>
              <a:rPr lang="en-US" sz="1600" b="1" dirty="0">
                <a:solidFill>
                  <a:schemeClr val="bg1"/>
                </a:solidFill>
                <a:latin typeface="Arial" panose="020B0604020202020204" pitchFamily="34" charset="0"/>
                <a:ea typeface="Calibri" panose="020F0502020204030204" pitchFamily="34" charset="0"/>
                <a:cs typeface="Arial" panose="020B0604020202020204" pitchFamily="34" charset="0"/>
              </a:rPr>
              <a:t>Qu'est-ce que la protection de l'enfance ?</a:t>
            </a:r>
          </a:p>
          <a:p>
            <a:pPr marL="0" indent="0">
              <a:buNone/>
            </a:pPr>
            <a:r>
              <a:rPr lang="en-US" sz="1600" i="1" dirty="0">
                <a:solidFill>
                  <a:schemeClr val="bg1"/>
                </a:solidFill>
                <a:latin typeface="Arial" panose="020B0604020202020204" pitchFamily="34" charset="0"/>
                <a:ea typeface="Calibri" panose="020F0502020204030204" pitchFamily="34" charset="0"/>
                <a:cs typeface="Arial" panose="020B0604020202020204" pitchFamily="34" charset="0"/>
              </a:rPr>
              <a:t>1 </a:t>
            </a:r>
            <a:r>
              <a:rPr lang="en-US" sz="1600" i="1" dirty="0">
                <a:solidFill>
                  <a:schemeClr val="bg1"/>
                </a:solidFill>
                <a:effectLst/>
                <a:latin typeface="Arial" panose="020B0604020202020204" pitchFamily="34" charset="0"/>
                <a:ea typeface="Calibri" panose="020F0502020204030204" pitchFamily="34" charset="0"/>
                <a:cs typeface="Arial" panose="020B0604020202020204" pitchFamily="34" charset="0"/>
              </a:rPr>
              <a:t>heure </a:t>
            </a:r>
            <a:r>
              <a:rPr lang="en-US" sz="1600" i="1" dirty="0">
                <a:solidFill>
                  <a:schemeClr val="bg1"/>
                </a:solidFill>
                <a:latin typeface="Arial" panose="020B0604020202020204" pitchFamily="34" charset="0"/>
                <a:ea typeface="Calibri" panose="020F0502020204030204" pitchFamily="34" charset="0"/>
                <a:cs typeface="Arial" panose="020B0604020202020204" pitchFamily="34" charset="0"/>
              </a:rPr>
              <a:t>10 </a:t>
            </a:r>
            <a:r>
              <a:rPr lang="en-US" sz="1600" i="1" dirty="0">
                <a:solidFill>
                  <a:schemeClr val="bg1"/>
                </a:solidFill>
                <a:effectLst/>
                <a:latin typeface="Arial" panose="020B0604020202020204" pitchFamily="34" charset="0"/>
                <a:ea typeface="Calibri" panose="020F0502020204030204" pitchFamily="34" charset="0"/>
                <a:cs typeface="Arial" panose="020B0604020202020204" pitchFamily="34" charset="0"/>
              </a:rPr>
              <a:t>minutes</a:t>
            </a:r>
          </a:p>
        </p:txBody>
      </p:sp>
      <p:sp>
        <p:nvSpPr>
          <p:cNvPr id="17" name="TextBox 16">
            <a:extLst>
              <a:ext uri="{FF2B5EF4-FFF2-40B4-BE49-F238E27FC236}">
                <a16:creationId xmlns:a16="http://schemas.microsoft.com/office/drawing/2014/main" id="{733F3946-B216-415C-9730-A510A95A13CA}"/>
              </a:ext>
            </a:extLst>
          </p:cNvPr>
          <p:cNvSpPr txBox="1"/>
          <p:nvPr/>
        </p:nvSpPr>
        <p:spPr>
          <a:xfrm>
            <a:off x="5954850" y="1823074"/>
            <a:ext cx="1349407" cy="369332"/>
          </a:xfrm>
          <a:prstGeom prst="rect">
            <a:avLst/>
          </a:prstGeom>
          <a:noFill/>
        </p:spPr>
        <p:txBody>
          <a:bodyPr wrap="square">
            <a:spAutoFit/>
          </a:bodyPr>
          <a:lstStyle/>
          <a:p>
            <a:pPr marL="0" indent="0" algn="r">
              <a:buNone/>
            </a:pPr>
            <a:r>
              <a:rPr lang="en-US" b="1" dirty="0">
                <a:solidFill>
                  <a:schemeClr val="bg1"/>
                </a:solidFill>
                <a:latin typeface="Arial" panose="020B0604020202020204" pitchFamily="34" charset="0"/>
                <a:ea typeface="Calibri" panose="020F0502020204030204" pitchFamily="34" charset="0"/>
                <a:cs typeface="Arial" panose="020B0604020202020204" pitchFamily="34" charset="0"/>
              </a:rPr>
              <a:t>Pause</a:t>
            </a:r>
            <a:endParaRPr lang="en-US" b="1" i="1"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18" name="TextBox 17">
            <a:extLst>
              <a:ext uri="{FF2B5EF4-FFF2-40B4-BE49-F238E27FC236}">
                <a16:creationId xmlns:a16="http://schemas.microsoft.com/office/drawing/2014/main" id="{176BB8F9-C123-4183-92A9-C60157A708DC}"/>
              </a:ext>
            </a:extLst>
          </p:cNvPr>
          <p:cNvSpPr txBox="1"/>
          <p:nvPr/>
        </p:nvSpPr>
        <p:spPr>
          <a:xfrm>
            <a:off x="7872812" y="2241390"/>
            <a:ext cx="3749658" cy="1077218"/>
          </a:xfrm>
          <a:prstGeom prst="rect">
            <a:avLst/>
          </a:prstGeom>
          <a:noFill/>
        </p:spPr>
        <p:txBody>
          <a:bodyPr wrap="square">
            <a:spAutoFit/>
          </a:bodyPr>
          <a:lstStyle/>
          <a:p>
            <a:pPr marL="0" indent="0">
              <a:buNone/>
            </a:pPr>
            <a:r>
              <a:rPr lang="en-US" sz="1600" b="1" dirty="0">
                <a:solidFill>
                  <a:schemeClr val="bg1"/>
                </a:solidFill>
                <a:latin typeface="Arial" panose="020B0604020202020204" pitchFamily="34" charset="0"/>
                <a:ea typeface="Calibri" panose="020F0502020204030204" pitchFamily="34" charset="0"/>
                <a:cs typeface="Arial" panose="020B0604020202020204" pitchFamily="34" charset="0"/>
              </a:rPr>
              <a:t>Comment l'environnement de l'enfant influe-t-il sur sa sécurité et son bien-être ?</a:t>
            </a:r>
          </a:p>
          <a:p>
            <a:pPr marL="0" indent="0">
              <a:buNone/>
            </a:pPr>
            <a:r>
              <a:rPr lang="en-US" sz="1600" i="1" dirty="0">
                <a:solidFill>
                  <a:schemeClr val="bg1"/>
                </a:solidFill>
                <a:effectLst/>
                <a:latin typeface="Arial" panose="020B0604020202020204" pitchFamily="34" charset="0"/>
                <a:ea typeface="Calibri" panose="020F0502020204030204" pitchFamily="34" charset="0"/>
                <a:cs typeface="Arial" panose="020B0604020202020204" pitchFamily="34" charset="0"/>
              </a:rPr>
              <a:t>1 heure 45 minutes</a:t>
            </a:r>
          </a:p>
        </p:txBody>
      </p:sp>
      <p:sp>
        <p:nvSpPr>
          <p:cNvPr id="19" name="TextBox 18">
            <a:extLst>
              <a:ext uri="{FF2B5EF4-FFF2-40B4-BE49-F238E27FC236}">
                <a16:creationId xmlns:a16="http://schemas.microsoft.com/office/drawing/2014/main" id="{E1ED7D59-DD7D-4D01-8768-ED10E5D40571}"/>
              </a:ext>
            </a:extLst>
          </p:cNvPr>
          <p:cNvSpPr txBox="1"/>
          <p:nvPr/>
        </p:nvSpPr>
        <p:spPr>
          <a:xfrm>
            <a:off x="5933070" y="3273135"/>
            <a:ext cx="1349407" cy="369332"/>
          </a:xfrm>
          <a:prstGeom prst="rect">
            <a:avLst/>
          </a:prstGeom>
          <a:noFill/>
        </p:spPr>
        <p:txBody>
          <a:bodyPr wrap="square">
            <a:spAutoFit/>
          </a:bodyPr>
          <a:lstStyle/>
          <a:p>
            <a:pPr marL="0" indent="0" algn="r">
              <a:buNone/>
            </a:pPr>
            <a:r>
              <a:rPr lang="en-US" b="1" dirty="0">
                <a:solidFill>
                  <a:schemeClr val="bg1"/>
                </a:solidFill>
                <a:latin typeface="Arial" panose="020B0604020202020204" pitchFamily="34" charset="0"/>
                <a:ea typeface="Calibri" panose="020F0502020204030204" pitchFamily="34" charset="0"/>
                <a:cs typeface="Arial" panose="020B0604020202020204" pitchFamily="34" charset="0"/>
              </a:rPr>
              <a:t>Déjeuner</a:t>
            </a:r>
            <a:endParaRPr lang="en-US" b="1" i="1"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21" name="TextBox 20">
            <a:extLst>
              <a:ext uri="{FF2B5EF4-FFF2-40B4-BE49-F238E27FC236}">
                <a16:creationId xmlns:a16="http://schemas.microsoft.com/office/drawing/2014/main" id="{9638F6D1-0A37-4F47-96E4-AEF2CAFF1F80}"/>
              </a:ext>
            </a:extLst>
          </p:cNvPr>
          <p:cNvSpPr txBox="1"/>
          <p:nvPr/>
        </p:nvSpPr>
        <p:spPr>
          <a:xfrm>
            <a:off x="5962917" y="4663203"/>
            <a:ext cx="1349407" cy="369332"/>
          </a:xfrm>
          <a:prstGeom prst="rect">
            <a:avLst/>
          </a:prstGeom>
          <a:noFill/>
        </p:spPr>
        <p:txBody>
          <a:bodyPr wrap="square">
            <a:spAutoFit/>
          </a:bodyPr>
          <a:lstStyle/>
          <a:p>
            <a:pPr marL="0" indent="0" algn="r">
              <a:buNone/>
            </a:pPr>
            <a:r>
              <a:rPr lang="en-US" b="1" dirty="0">
                <a:solidFill>
                  <a:schemeClr val="bg1"/>
                </a:solidFill>
                <a:latin typeface="Arial" panose="020B0604020202020204" pitchFamily="34" charset="0"/>
                <a:ea typeface="Calibri" panose="020F0502020204030204" pitchFamily="34" charset="0"/>
                <a:cs typeface="Arial" panose="020B0604020202020204" pitchFamily="34" charset="0"/>
              </a:rPr>
              <a:t>Pause</a:t>
            </a:r>
            <a:endParaRPr lang="en-US" b="1" i="1"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24" name="TextBox 23">
            <a:extLst>
              <a:ext uri="{FF2B5EF4-FFF2-40B4-BE49-F238E27FC236}">
                <a16:creationId xmlns:a16="http://schemas.microsoft.com/office/drawing/2014/main" id="{AE311838-E39D-459A-A218-83E02F1EE356}"/>
              </a:ext>
            </a:extLst>
          </p:cNvPr>
          <p:cNvSpPr txBox="1"/>
          <p:nvPr/>
        </p:nvSpPr>
        <p:spPr>
          <a:xfrm>
            <a:off x="7928402" y="6043851"/>
            <a:ext cx="3224991" cy="584775"/>
          </a:xfrm>
          <a:prstGeom prst="rect">
            <a:avLst/>
          </a:prstGeom>
          <a:noFill/>
        </p:spPr>
        <p:txBody>
          <a:bodyPr wrap="square">
            <a:spAutoFit/>
          </a:bodyPr>
          <a:lstStyle/>
          <a:p>
            <a:pPr marL="0" indent="0">
              <a:buNone/>
            </a:pPr>
            <a:r>
              <a:rPr lang="fr-BE" sz="1600" b="1" dirty="0">
                <a:solidFill>
                  <a:schemeClr val="bg1"/>
                </a:solidFill>
                <a:latin typeface="Arial" panose="020B0604020202020204" pitchFamily="34" charset="0"/>
                <a:ea typeface="Calibri" panose="020F0502020204030204" pitchFamily="34" charset="0"/>
                <a:cs typeface="Arial" panose="020B0604020202020204" pitchFamily="34" charset="0"/>
              </a:rPr>
              <a:t>Clôture</a:t>
            </a:r>
          </a:p>
          <a:p>
            <a:pPr marL="0" indent="0">
              <a:buNone/>
            </a:pPr>
            <a:r>
              <a:rPr lang="en-US" sz="1600" i="1" dirty="0">
                <a:solidFill>
                  <a:schemeClr val="bg1"/>
                </a:solidFill>
                <a:latin typeface="Arial" panose="020B0604020202020204" pitchFamily="34" charset="0"/>
                <a:ea typeface="Calibri" panose="020F0502020204030204" pitchFamily="34" charset="0"/>
                <a:cs typeface="Arial" panose="020B0604020202020204" pitchFamily="34" charset="0"/>
              </a:rPr>
              <a:t>30 minutes</a:t>
            </a:r>
          </a:p>
        </p:txBody>
      </p:sp>
      <p:sp>
        <p:nvSpPr>
          <p:cNvPr id="25" name="Hexagon 24">
            <a:extLst>
              <a:ext uri="{FF2B5EF4-FFF2-40B4-BE49-F238E27FC236}">
                <a16:creationId xmlns:a16="http://schemas.microsoft.com/office/drawing/2014/main" id="{37D81114-568C-4AAA-9976-2EB696817307}"/>
              </a:ext>
            </a:extLst>
          </p:cNvPr>
          <p:cNvSpPr/>
          <p:nvPr/>
        </p:nvSpPr>
        <p:spPr>
          <a:xfrm rot="1782986">
            <a:off x="7422692" y="480284"/>
            <a:ext cx="335595" cy="289306"/>
          </a:xfrm>
          <a:prstGeom prst="hexagon">
            <a:avLst>
              <a:gd name="adj" fmla="val 28965"/>
              <a:gd name="vf" fmla="val 1154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6" name="Hexagon 25">
            <a:extLst>
              <a:ext uri="{FF2B5EF4-FFF2-40B4-BE49-F238E27FC236}">
                <a16:creationId xmlns:a16="http://schemas.microsoft.com/office/drawing/2014/main" id="{F0ED0933-38E5-4291-92C0-36AAF9EA44E0}"/>
              </a:ext>
            </a:extLst>
          </p:cNvPr>
          <p:cNvSpPr/>
          <p:nvPr/>
        </p:nvSpPr>
        <p:spPr>
          <a:xfrm rot="1782986">
            <a:off x="7434786" y="1184106"/>
            <a:ext cx="335595" cy="289306"/>
          </a:xfrm>
          <a:prstGeom prst="hexagon">
            <a:avLst>
              <a:gd name="adj" fmla="val 28965"/>
              <a:gd name="vf" fmla="val 1154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7" name="Hexagon 26">
            <a:extLst>
              <a:ext uri="{FF2B5EF4-FFF2-40B4-BE49-F238E27FC236}">
                <a16:creationId xmlns:a16="http://schemas.microsoft.com/office/drawing/2014/main" id="{5CC97698-DC01-431C-AEDD-1668768F0EEE}"/>
              </a:ext>
            </a:extLst>
          </p:cNvPr>
          <p:cNvSpPr/>
          <p:nvPr/>
        </p:nvSpPr>
        <p:spPr>
          <a:xfrm rot="1782986">
            <a:off x="7422691" y="1887928"/>
            <a:ext cx="335595" cy="289306"/>
          </a:xfrm>
          <a:prstGeom prst="hexagon">
            <a:avLst>
              <a:gd name="adj" fmla="val 28965"/>
              <a:gd name="vf" fmla="val 11547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8" name="Hexagon 27">
            <a:extLst>
              <a:ext uri="{FF2B5EF4-FFF2-40B4-BE49-F238E27FC236}">
                <a16:creationId xmlns:a16="http://schemas.microsoft.com/office/drawing/2014/main" id="{BA5B85DC-E1FF-4A6D-8A92-F746BD9463B7}"/>
              </a:ext>
            </a:extLst>
          </p:cNvPr>
          <p:cNvSpPr/>
          <p:nvPr/>
        </p:nvSpPr>
        <p:spPr>
          <a:xfrm rot="1782986">
            <a:off x="7418570" y="2591750"/>
            <a:ext cx="335595" cy="289306"/>
          </a:xfrm>
          <a:prstGeom prst="hexagon">
            <a:avLst>
              <a:gd name="adj" fmla="val 28965"/>
              <a:gd name="vf" fmla="val 1154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9" name="Hexagon 28">
            <a:extLst>
              <a:ext uri="{FF2B5EF4-FFF2-40B4-BE49-F238E27FC236}">
                <a16:creationId xmlns:a16="http://schemas.microsoft.com/office/drawing/2014/main" id="{6E790813-CBBC-4F6E-8474-FED90FEA223A}"/>
              </a:ext>
            </a:extLst>
          </p:cNvPr>
          <p:cNvSpPr/>
          <p:nvPr/>
        </p:nvSpPr>
        <p:spPr>
          <a:xfrm rot="1782986">
            <a:off x="7434787" y="3295572"/>
            <a:ext cx="335595" cy="289306"/>
          </a:xfrm>
          <a:prstGeom prst="hexagon">
            <a:avLst>
              <a:gd name="adj" fmla="val 28965"/>
              <a:gd name="vf" fmla="val 11547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0" name="Hexagon 29">
            <a:extLst>
              <a:ext uri="{FF2B5EF4-FFF2-40B4-BE49-F238E27FC236}">
                <a16:creationId xmlns:a16="http://schemas.microsoft.com/office/drawing/2014/main" id="{23D8AA94-FFBD-4F15-A021-C7F67B4A9317}"/>
              </a:ext>
            </a:extLst>
          </p:cNvPr>
          <p:cNvSpPr/>
          <p:nvPr/>
        </p:nvSpPr>
        <p:spPr>
          <a:xfrm rot="1782986">
            <a:off x="7434787" y="3999394"/>
            <a:ext cx="335595" cy="289306"/>
          </a:xfrm>
          <a:prstGeom prst="hexagon">
            <a:avLst>
              <a:gd name="adj" fmla="val 28965"/>
              <a:gd name="vf" fmla="val 1154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1" name="Hexagon 30">
            <a:extLst>
              <a:ext uri="{FF2B5EF4-FFF2-40B4-BE49-F238E27FC236}">
                <a16:creationId xmlns:a16="http://schemas.microsoft.com/office/drawing/2014/main" id="{1A21B561-6CC5-4F29-9E34-644CC16CF189}"/>
              </a:ext>
            </a:extLst>
          </p:cNvPr>
          <p:cNvSpPr/>
          <p:nvPr/>
        </p:nvSpPr>
        <p:spPr>
          <a:xfrm rot="1782986">
            <a:off x="7422693" y="4703216"/>
            <a:ext cx="335595" cy="289306"/>
          </a:xfrm>
          <a:prstGeom prst="hexagon">
            <a:avLst>
              <a:gd name="adj" fmla="val 28965"/>
              <a:gd name="vf" fmla="val 11547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3" name="Hexagon 32">
            <a:extLst>
              <a:ext uri="{FF2B5EF4-FFF2-40B4-BE49-F238E27FC236}">
                <a16:creationId xmlns:a16="http://schemas.microsoft.com/office/drawing/2014/main" id="{7FB9D514-CF6E-41F3-A7D1-DE079B808ACA}"/>
              </a:ext>
            </a:extLst>
          </p:cNvPr>
          <p:cNvSpPr/>
          <p:nvPr/>
        </p:nvSpPr>
        <p:spPr>
          <a:xfrm rot="1782986">
            <a:off x="7422692" y="6110860"/>
            <a:ext cx="335595" cy="289306"/>
          </a:xfrm>
          <a:prstGeom prst="hexagon">
            <a:avLst>
              <a:gd name="adj" fmla="val 28965"/>
              <a:gd name="vf" fmla="val 1154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Title 9">
            <a:extLst>
              <a:ext uri="{FF2B5EF4-FFF2-40B4-BE49-F238E27FC236}">
                <a16:creationId xmlns:a16="http://schemas.microsoft.com/office/drawing/2014/main" id="{C9F12A12-33F9-440D-9B94-7A07623AD3C3}"/>
              </a:ext>
            </a:extLst>
          </p:cNvPr>
          <p:cNvSpPr>
            <a:spLocks noGrp="1"/>
          </p:cNvSpPr>
          <p:nvPr>
            <p:ph type="title"/>
          </p:nvPr>
        </p:nvSpPr>
        <p:spPr>
          <a:xfrm>
            <a:off x="1028453" y="3198461"/>
            <a:ext cx="4015311" cy="562168"/>
          </a:xfrm>
        </p:spPr>
        <p:txBody>
          <a:bodyPr/>
          <a:lstStyle/>
          <a:p>
            <a:r>
              <a:rPr lang="en-CA" dirty="0"/>
              <a:t>Ordre du jour</a:t>
            </a:r>
          </a:p>
        </p:txBody>
      </p:sp>
      <p:sp>
        <p:nvSpPr>
          <p:cNvPr id="23" name="TextBox 22">
            <a:extLst>
              <a:ext uri="{FF2B5EF4-FFF2-40B4-BE49-F238E27FC236}">
                <a16:creationId xmlns:a16="http://schemas.microsoft.com/office/drawing/2014/main" id="{26DE32F5-3916-4B45-B24B-22D90E39110D}"/>
              </a:ext>
            </a:extLst>
          </p:cNvPr>
          <p:cNvSpPr txBox="1"/>
          <p:nvPr/>
        </p:nvSpPr>
        <p:spPr>
          <a:xfrm>
            <a:off x="7859934" y="3655257"/>
            <a:ext cx="3977836" cy="1077218"/>
          </a:xfrm>
          <a:prstGeom prst="rect">
            <a:avLst/>
          </a:prstGeom>
          <a:noFill/>
        </p:spPr>
        <p:txBody>
          <a:bodyPr wrap="square">
            <a:spAutoFit/>
          </a:bodyPr>
          <a:lstStyle/>
          <a:p>
            <a:pPr marL="0" indent="0">
              <a:buNone/>
            </a:pPr>
            <a:r>
              <a:rPr lang="en-US" sz="1600" b="1" dirty="0">
                <a:solidFill>
                  <a:schemeClr val="bg1"/>
                </a:solidFill>
                <a:latin typeface="Arial" panose="020B0604020202020204" pitchFamily="34" charset="0"/>
                <a:ea typeface="Calibri" panose="020F0502020204030204" pitchFamily="34" charset="0"/>
                <a:cs typeface="Arial" panose="020B0604020202020204" pitchFamily="34" charset="0"/>
              </a:rPr>
              <a:t>Comment s'adapter à l'âge, au stade de développement et aux capacités de l'enfant ?</a:t>
            </a:r>
          </a:p>
          <a:p>
            <a:pPr marL="0" indent="0">
              <a:buNone/>
            </a:pPr>
            <a:r>
              <a:rPr lang="en-US" sz="1600" i="1" dirty="0">
                <a:solidFill>
                  <a:schemeClr val="bg1"/>
                </a:solidFill>
                <a:latin typeface="Arial" panose="020B0604020202020204" pitchFamily="34" charset="0"/>
                <a:ea typeface="Calibri" panose="020F0502020204030204" pitchFamily="34" charset="0"/>
                <a:cs typeface="Arial" panose="020B0604020202020204" pitchFamily="34" charset="0"/>
              </a:rPr>
              <a:t>1 heure 20 minutes</a:t>
            </a:r>
            <a:endParaRPr lang="en-US" sz="1600" i="1"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2" name="TextBox 1">
            <a:extLst>
              <a:ext uri="{FF2B5EF4-FFF2-40B4-BE49-F238E27FC236}">
                <a16:creationId xmlns:a16="http://schemas.microsoft.com/office/drawing/2014/main" id="{EF7DF174-DD64-C24D-8499-412E52E86536}"/>
              </a:ext>
            </a:extLst>
          </p:cNvPr>
          <p:cNvSpPr txBox="1"/>
          <p:nvPr/>
        </p:nvSpPr>
        <p:spPr>
          <a:xfrm>
            <a:off x="7876722" y="5171219"/>
            <a:ext cx="3745748" cy="830997"/>
          </a:xfrm>
          <a:prstGeom prst="rect">
            <a:avLst/>
          </a:prstGeom>
          <a:noFill/>
        </p:spPr>
        <p:txBody>
          <a:bodyPr wrap="square">
            <a:spAutoFit/>
          </a:bodyPr>
          <a:lstStyle/>
          <a:p>
            <a:pPr marL="0" indent="0">
              <a:buNone/>
            </a:pPr>
            <a:r>
              <a:rPr lang="en-US" sz="1600" b="1" dirty="0">
                <a:solidFill>
                  <a:schemeClr val="bg1"/>
                </a:solidFill>
                <a:latin typeface="Arial" panose="020B0604020202020204" pitchFamily="34" charset="0"/>
                <a:ea typeface="Calibri" panose="020F0502020204030204" pitchFamily="34" charset="0"/>
                <a:cs typeface="Arial" panose="020B0604020202020204" pitchFamily="34" charset="0"/>
              </a:rPr>
              <a:t>Qu'est-ce qu'un risque de protection de l'enfance ?</a:t>
            </a:r>
          </a:p>
          <a:p>
            <a:pPr marL="0" indent="0">
              <a:buNone/>
            </a:pPr>
            <a:r>
              <a:rPr lang="en-US" sz="1600" i="1" dirty="0">
                <a:solidFill>
                  <a:schemeClr val="bg1"/>
                </a:solidFill>
                <a:latin typeface="Arial" panose="020B0604020202020204" pitchFamily="34" charset="0"/>
                <a:ea typeface="Calibri" panose="020F0502020204030204" pitchFamily="34" charset="0"/>
                <a:cs typeface="Arial" panose="020B0604020202020204" pitchFamily="34" charset="0"/>
              </a:rPr>
              <a:t>1 </a:t>
            </a:r>
            <a:r>
              <a:rPr lang="en-US" sz="1600" i="1" dirty="0">
                <a:solidFill>
                  <a:schemeClr val="bg1"/>
                </a:solidFill>
                <a:effectLst/>
                <a:latin typeface="Arial" panose="020B0604020202020204" pitchFamily="34" charset="0"/>
                <a:ea typeface="Calibri" panose="020F0502020204030204" pitchFamily="34" charset="0"/>
                <a:cs typeface="Arial" panose="020B0604020202020204" pitchFamily="34" charset="0"/>
              </a:rPr>
              <a:t>heure </a:t>
            </a:r>
            <a:r>
              <a:rPr lang="en-US" sz="1600" i="1" dirty="0">
                <a:solidFill>
                  <a:schemeClr val="bg1"/>
                </a:solidFill>
                <a:latin typeface="Arial" panose="020B0604020202020204" pitchFamily="34" charset="0"/>
                <a:ea typeface="Calibri" panose="020F0502020204030204" pitchFamily="34" charset="0"/>
                <a:cs typeface="Arial" panose="020B0604020202020204" pitchFamily="34" charset="0"/>
              </a:rPr>
              <a:t>15 </a:t>
            </a:r>
            <a:r>
              <a:rPr lang="en-US" sz="1600" i="1" dirty="0">
                <a:solidFill>
                  <a:schemeClr val="bg1"/>
                </a:solidFill>
                <a:effectLst/>
                <a:latin typeface="Arial" panose="020B0604020202020204" pitchFamily="34" charset="0"/>
                <a:ea typeface="Calibri" panose="020F0502020204030204" pitchFamily="34" charset="0"/>
                <a:cs typeface="Arial" panose="020B0604020202020204" pitchFamily="34" charset="0"/>
              </a:rPr>
              <a:t>minutes</a:t>
            </a:r>
          </a:p>
        </p:txBody>
      </p:sp>
      <p:sp>
        <p:nvSpPr>
          <p:cNvPr id="3" name="Hexagon 2">
            <a:extLst>
              <a:ext uri="{FF2B5EF4-FFF2-40B4-BE49-F238E27FC236}">
                <a16:creationId xmlns:a16="http://schemas.microsoft.com/office/drawing/2014/main" id="{D11B2987-4AA6-E43E-F470-28BB9E6EF615}"/>
              </a:ext>
            </a:extLst>
          </p:cNvPr>
          <p:cNvSpPr/>
          <p:nvPr/>
        </p:nvSpPr>
        <p:spPr>
          <a:xfrm rot="1782986">
            <a:off x="7434787" y="5407038"/>
            <a:ext cx="335595" cy="289306"/>
          </a:xfrm>
          <a:prstGeom prst="hexagon">
            <a:avLst>
              <a:gd name="adj" fmla="val 28965"/>
              <a:gd name="vf" fmla="val 1154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30905564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876150A-156B-428E-B871-27A66313D97F}"/>
              </a:ext>
            </a:extLst>
          </p:cNvPr>
          <p:cNvSpPr/>
          <p:nvPr/>
        </p:nvSpPr>
        <p:spPr>
          <a:xfrm>
            <a:off x="0" y="-1"/>
            <a:ext cx="12192000" cy="98552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nvGrpSpPr>
          <p:cNvPr id="30" name="Group 29">
            <a:extLst>
              <a:ext uri="{FF2B5EF4-FFF2-40B4-BE49-F238E27FC236}">
                <a16:creationId xmlns:a16="http://schemas.microsoft.com/office/drawing/2014/main" id="{2FA87734-F33C-42F9-AFC4-E386A99BDE55}"/>
              </a:ext>
            </a:extLst>
          </p:cNvPr>
          <p:cNvGrpSpPr/>
          <p:nvPr/>
        </p:nvGrpSpPr>
        <p:grpSpPr>
          <a:xfrm>
            <a:off x="3476678" y="1979002"/>
            <a:ext cx="5318750" cy="3224369"/>
            <a:chOff x="3400707" y="1772174"/>
            <a:chExt cx="5758105" cy="3737192"/>
          </a:xfrm>
        </p:grpSpPr>
        <p:sp>
          <p:nvSpPr>
            <p:cNvPr id="8" name="Oval 7">
              <a:extLst>
                <a:ext uri="{FF2B5EF4-FFF2-40B4-BE49-F238E27FC236}">
                  <a16:creationId xmlns:a16="http://schemas.microsoft.com/office/drawing/2014/main" id="{AFE8AC81-C1AC-42DE-ADFC-FE58C197735E}"/>
                </a:ext>
              </a:extLst>
            </p:cNvPr>
            <p:cNvSpPr/>
            <p:nvPr/>
          </p:nvSpPr>
          <p:spPr>
            <a:xfrm>
              <a:off x="3400707" y="2359766"/>
              <a:ext cx="1412240" cy="14122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Oval 8">
              <a:extLst>
                <a:ext uri="{FF2B5EF4-FFF2-40B4-BE49-F238E27FC236}">
                  <a16:creationId xmlns:a16="http://schemas.microsoft.com/office/drawing/2014/main" id="{0F0F2A43-C47C-4425-9E5E-7519AB73A156}"/>
                </a:ext>
              </a:extLst>
            </p:cNvPr>
            <p:cNvSpPr/>
            <p:nvPr/>
          </p:nvSpPr>
          <p:spPr>
            <a:xfrm>
              <a:off x="7746572" y="2359766"/>
              <a:ext cx="1412240" cy="14122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2" name="Round Same Side Corner Rectangle 21">
              <a:extLst>
                <a:ext uri="{FF2B5EF4-FFF2-40B4-BE49-F238E27FC236}">
                  <a16:creationId xmlns:a16="http://schemas.microsoft.com/office/drawing/2014/main" id="{6AA472BC-C06C-493A-8A84-41D8862ACCC8}"/>
                </a:ext>
              </a:extLst>
            </p:cNvPr>
            <p:cNvSpPr/>
            <p:nvPr/>
          </p:nvSpPr>
          <p:spPr>
            <a:xfrm>
              <a:off x="3400707" y="4048152"/>
              <a:ext cx="1335891" cy="1461214"/>
            </a:xfrm>
            <a:prstGeom prst="round2SameRect">
              <a:avLst>
                <a:gd name="adj1" fmla="val 50000"/>
                <a:gd name="adj2" fmla="val 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Round Same Side Corner Rectangle 21">
              <a:extLst>
                <a:ext uri="{FF2B5EF4-FFF2-40B4-BE49-F238E27FC236}">
                  <a16:creationId xmlns:a16="http://schemas.microsoft.com/office/drawing/2014/main" id="{91945751-27E4-4D59-A13F-0CE948ED4B76}"/>
                </a:ext>
              </a:extLst>
            </p:cNvPr>
            <p:cNvSpPr/>
            <p:nvPr/>
          </p:nvSpPr>
          <p:spPr>
            <a:xfrm>
              <a:off x="7822921" y="4048152"/>
              <a:ext cx="1335891" cy="1461214"/>
            </a:xfrm>
            <a:prstGeom prst="round2SameRect">
              <a:avLst>
                <a:gd name="adj1" fmla="val 50000"/>
                <a:gd name="adj2" fmla="val 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Chord 25">
              <a:extLst>
                <a:ext uri="{FF2B5EF4-FFF2-40B4-BE49-F238E27FC236}">
                  <a16:creationId xmlns:a16="http://schemas.microsoft.com/office/drawing/2014/main" id="{4A889F80-E282-430A-B501-80A83D11C2AB}"/>
                </a:ext>
              </a:extLst>
            </p:cNvPr>
            <p:cNvSpPr/>
            <p:nvPr/>
          </p:nvSpPr>
          <p:spPr>
            <a:xfrm>
              <a:off x="4351095" y="2702772"/>
              <a:ext cx="771005" cy="771005"/>
            </a:xfrm>
            <a:prstGeom prst="chord">
              <a:avLst>
                <a:gd name="adj1" fmla="val 2700000"/>
                <a:gd name="adj2" fmla="val 97343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7" name="Chord 26">
              <a:extLst>
                <a:ext uri="{FF2B5EF4-FFF2-40B4-BE49-F238E27FC236}">
                  <a16:creationId xmlns:a16="http://schemas.microsoft.com/office/drawing/2014/main" id="{65847D0E-7BFC-4B43-BE28-7E2D2E6BE73A}"/>
                </a:ext>
              </a:extLst>
            </p:cNvPr>
            <p:cNvSpPr/>
            <p:nvPr/>
          </p:nvSpPr>
          <p:spPr>
            <a:xfrm flipH="1">
              <a:off x="7347577" y="2785543"/>
              <a:ext cx="950687" cy="771005"/>
            </a:xfrm>
            <a:prstGeom prst="chord">
              <a:avLst>
                <a:gd name="adj1" fmla="val 2700000"/>
                <a:gd name="adj2" fmla="val 97343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8" name="Speech Bubble: Rectangle with Corners Rounded 27">
              <a:extLst>
                <a:ext uri="{FF2B5EF4-FFF2-40B4-BE49-F238E27FC236}">
                  <a16:creationId xmlns:a16="http://schemas.microsoft.com/office/drawing/2014/main" id="{7CF1E65C-4648-447F-8A63-F552CF06E25A}"/>
                </a:ext>
              </a:extLst>
            </p:cNvPr>
            <p:cNvSpPr/>
            <p:nvPr/>
          </p:nvSpPr>
          <p:spPr>
            <a:xfrm>
              <a:off x="5001335" y="1772174"/>
              <a:ext cx="1524000" cy="1175183"/>
            </a:xfrm>
            <a:prstGeom prst="wedgeRoundRectCallou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9" name="Speech Bubble: Rectangle with Corners Rounded 28">
              <a:extLst>
                <a:ext uri="{FF2B5EF4-FFF2-40B4-BE49-F238E27FC236}">
                  <a16:creationId xmlns:a16="http://schemas.microsoft.com/office/drawing/2014/main" id="{38C7CD10-77E2-44A3-963A-966FC2718101}"/>
                </a:ext>
              </a:extLst>
            </p:cNvPr>
            <p:cNvSpPr/>
            <p:nvPr/>
          </p:nvSpPr>
          <p:spPr>
            <a:xfrm>
              <a:off x="6034184" y="2500682"/>
              <a:ext cx="1524000" cy="1175183"/>
            </a:xfrm>
            <a:prstGeom prst="wedgeRoundRectCallout">
              <a:avLst>
                <a:gd name="adj1" fmla="val 59833"/>
                <a:gd name="adj2" fmla="val 21866"/>
                <a:gd name="adj3" fmla="val 16667"/>
              </a:avLst>
            </a:prstGeom>
            <a:solidFill>
              <a:schemeClr val="accent2">
                <a:lumMod val="75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32" name="Title 31">
            <a:extLst>
              <a:ext uri="{FF2B5EF4-FFF2-40B4-BE49-F238E27FC236}">
                <a16:creationId xmlns:a16="http://schemas.microsoft.com/office/drawing/2014/main" id="{018DEDA9-988A-4F70-B2DE-A423BE94BAA4}"/>
              </a:ext>
            </a:extLst>
          </p:cNvPr>
          <p:cNvSpPr>
            <a:spLocks noGrp="1"/>
          </p:cNvSpPr>
          <p:nvPr>
            <p:ph type="title"/>
          </p:nvPr>
        </p:nvSpPr>
        <p:spPr/>
        <p:txBody>
          <a:bodyPr/>
          <a:lstStyle/>
          <a:p>
            <a:r>
              <a:rPr lang="en-CA" dirty="0">
                <a:highlight>
                  <a:srgbClr val="FFFF00"/>
                </a:highlight>
                <a:latin typeface="Arial" panose="020B0604020202020204" pitchFamily="34" charset="0"/>
                <a:cs typeface="Arial" panose="020B0604020202020204" pitchFamily="34" charset="0"/>
              </a:rPr>
              <a:t>Apprendre à se connaître</a:t>
            </a:r>
          </a:p>
        </p:txBody>
      </p:sp>
    </p:spTree>
    <p:extLst>
      <p:ext uri="{BB962C8B-B14F-4D97-AF65-F5344CB8AC3E}">
        <p14:creationId xmlns:p14="http://schemas.microsoft.com/office/powerpoint/2010/main" val="35407020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876150A-156B-428E-B871-27A66313D97F}"/>
              </a:ext>
            </a:extLst>
          </p:cNvPr>
          <p:cNvSpPr/>
          <p:nvPr/>
        </p:nvSpPr>
        <p:spPr>
          <a:xfrm>
            <a:off x="0" y="-1"/>
            <a:ext cx="12192000" cy="98552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4" name="Title 13">
            <a:extLst>
              <a:ext uri="{FF2B5EF4-FFF2-40B4-BE49-F238E27FC236}">
                <a16:creationId xmlns:a16="http://schemas.microsoft.com/office/drawing/2014/main" id="{21524DF6-3064-4780-AD95-8663A829F41A}"/>
              </a:ext>
            </a:extLst>
          </p:cNvPr>
          <p:cNvSpPr>
            <a:spLocks noGrp="1"/>
          </p:cNvSpPr>
          <p:nvPr>
            <p:ph type="title"/>
          </p:nvPr>
        </p:nvSpPr>
        <p:spPr/>
        <p:txBody>
          <a:bodyPr/>
          <a:lstStyle/>
          <a:p>
            <a:r>
              <a:rPr lang="en-CA" dirty="0">
                <a:latin typeface="Arial" panose="020B0604020202020204" pitchFamily="34" charset="0"/>
                <a:cs typeface="Arial" panose="020B0604020202020204" pitchFamily="34" charset="0"/>
              </a:rPr>
              <a:t>Contrat d'apprentissage</a:t>
            </a:r>
          </a:p>
        </p:txBody>
      </p:sp>
      <p:sp>
        <p:nvSpPr>
          <p:cNvPr id="12" name="TextBox 11">
            <a:extLst>
              <a:ext uri="{FF2B5EF4-FFF2-40B4-BE49-F238E27FC236}">
                <a16:creationId xmlns:a16="http://schemas.microsoft.com/office/drawing/2014/main" id="{E60CD926-AEF6-1978-308E-AFCD31431A98}"/>
              </a:ext>
            </a:extLst>
          </p:cNvPr>
          <p:cNvSpPr txBox="1"/>
          <p:nvPr/>
        </p:nvSpPr>
        <p:spPr>
          <a:xfrm>
            <a:off x="859018" y="1949230"/>
            <a:ext cx="3361556" cy="3539430"/>
          </a:xfrm>
          <a:prstGeom prst="rect">
            <a:avLst/>
          </a:prstGeom>
          <a:noFill/>
        </p:spPr>
        <p:txBody>
          <a:bodyPr wrap="square" lIns="91440" tIns="45720" rIns="91440" bIns="45720" rtlCol="0" anchor="t">
            <a:spAutoFit/>
          </a:bodyPr>
          <a:lstStyle/>
          <a:p>
            <a:r>
              <a:rPr lang="en-GB" sz="2800" dirty="0">
                <a:latin typeface="Arial" panose="020B0604020202020204" pitchFamily="34" charset="0"/>
                <a:cs typeface="Arial" panose="020B0604020202020204" pitchFamily="34" charset="0"/>
              </a:rPr>
              <a:t>C'est important de se sentir</a:t>
            </a:r>
          </a:p>
          <a:p>
            <a:endParaRPr lang="en-GB" sz="2800"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GB" sz="2800" dirty="0">
                <a:latin typeface="Arial" panose="020B0604020202020204" pitchFamily="34" charset="0"/>
                <a:cs typeface="Arial" panose="020B0604020202020204" pitchFamily="34" charset="0"/>
              </a:rPr>
              <a:t>sûr</a:t>
            </a:r>
          </a:p>
          <a:p>
            <a:pPr marL="457200" indent="-457200">
              <a:buFont typeface="Arial" panose="020B0604020202020204" pitchFamily="34" charset="0"/>
              <a:buChar char="•"/>
            </a:pPr>
            <a:r>
              <a:rPr lang="en-GB" sz="2800" dirty="0">
                <a:latin typeface="Arial" panose="020B0604020202020204" pitchFamily="34" charset="0"/>
                <a:cs typeface="Arial" panose="020B0604020202020204" pitchFamily="34" charset="0"/>
              </a:rPr>
              <a:t>confortable</a:t>
            </a:r>
          </a:p>
          <a:p>
            <a:pPr marL="457200" indent="-457200">
              <a:buFont typeface="Arial" panose="020B0604020202020204" pitchFamily="34" charset="0"/>
              <a:buChar char="•"/>
            </a:pPr>
            <a:r>
              <a:rPr lang="en-GB" sz="2800" dirty="0">
                <a:latin typeface="Arial" panose="020B0604020202020204" pitchFamily="34" charset="0"/>
                <a:cs typeface="Arial" panose="020B0604020202020204" pitchFamily="34" charset="0"/>
              </a:rPr>
              <a:t>accepté et respecté</a:t>
            </a:r>
          </a:p>
          <a:p>
            <a:pPr marL="457200" indent="-457200">
              <a:buFont typeface="Arial" panose="020B0604020202020204" pitchFamily="34" charset="0"/>
              <a:buChar char="•"/>
            </a:pPr>
            <a:r>
              <a:rPr lang="en-GB" sz="2800" dirty="0">
                <a:latin typeface="Arial" panose="020B0604020202020204" pitchFamily="34" charset="0"/>
                <a:cs typeface="Arial" panose="020B0604020202020204" pitchFamily="34" charset="0"/>
              </a:rPr>
              <a:t>intéressé et concentré</a:t>
            </a:r>
          </a:p>
        </p:txBody>
      </p:sp>
      <p:sp>
        <p:nvSpPr>
          <p:cNvPr id="2" name="Google Shape;60;p4">
            <a:extLst>
              <a:ext uri="{FF2B5EF4-FFF2-40B4-BE49-F238E27FC236}">
                <a16:creationId xmlns:a16="http://schemas.microsoft.com/office/drawing/2014/main" id="{3FD39A9C-AE20-88DF-6ABB-4E584D4E9250}"/>
              </a:ext>
            </a:extLst>
          </p:cNvPr>
          <p:cNvSpPr/>
          <p:nvPr/>
        </p:nvSpPr>
        <p:spPr>
          <a:xfrm>
            <a:off x="7317515" y="2656722"/>
            <a:ext cx="2109840" cy="1310258"/>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4" name="Flowchart: Card 3">
            <a:extLst>
              <a:ext uri="{FF2B5EF4-FFF2-40B4-BE49-F238E27FC236}">
                <a16:creationId xmlns:a16="http://schemas.microsoft.com/office/drawing/2014/main" id="{09A3606C-311E-615D-CC9D-D38792535F1C}"/>
              </a:ext>
            </a:extLst>
          </p:cNvPr>
          <p:cNvSpPr/>
          <p:nvPr/>
        </p:nvSpPr>
        <p:spPr>
          <a:xfrm flipH="1">
            <a:off x="7849615" y="2738974"/>
            <a:ext cx="1685326" cy="1964551"/>
          </a:xfrm>
          <a:prstGeom prst="flowChartPunchedCard">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6" name="Group 5">
            <a:extLst>
              <a:ext uri="{FF2B5EF4-FFF2-40B4-BE49-F238E27FC236}">
                <a16:creationId xmlns:a16="http://schemas.microsoft.com/office/drawing/2014/main" id="{D87AD64A-F067-C58B-7085-EA28631FF0F9}"/>
              </a:ext>
            </a:extLst>
          </p:cNvPr>
          <p:cNvGrpSpPr/>
          <p:nvPr/>
        </p:nvGrpSpPr>
        <p:grpSpPr>
          <a:xfrm rot="3724370">
            <a:off x="10254015" y="2834610"/>
            <a:ext cx="206091" cy="1265255"/>
            <a:chOff x="1282700" y="1709132"/>
            <a:chExt cx="165100" cy="1013598"/>
          </a:xfrm>
          <a:solidFill>
            <a:schemeClr val="accent2">
              <a:lumMod val="75000"/>
            </a:schemeClr>
          </a:solidFill>
        </p:grpSpPr>
        <p:sp>
          <p:nvSpPr>
            <p:cNvPr id="8" name="Rectangle 7">
              <a:extLst>
                <a:ext uri="{FF2B5EF4-FFF2-40B4-BE49-F238E27FC236}">
                  <a16:creationId xmlns:a16="http://schemas.microsoft.com/office/drawing/2014/main" id="{2A431ADA-76E6-C515-4D6C-557998694B01}"/>
                </a:ext>
              </a:extLst>
            </p:cNvPr>
            <p:cNvSpPr/>
            <p:nvPr/>
          </p:nvSpPr>
          <p:spPr>
            <a:xfrm>
              <a:off x="1282700" y="1709132"/>
              <a:ext cx="165100" cy="868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Isosceles Triangle 9">
              <a:extLst>
                <a:ext uri="{FF2B5EF4-FFF2-40B4-BE49-F238E27FC236}">
                  <a16:creationId xmlns:a16="http://schemas.microsoft.com/office/drawing/2014/main" id="{AAA68829-5E74-E7C6-A002-A0300014A045}"/>
                </a:ext>
              </a:extLst>
            </p:cNvPr>
            <p:cNvSpPr/>
            <p:nvPr/>
          </p:nvSpPr>
          <p:spPr>
            <a:xfrm rot="10800000">
              <a:off x="1282700" y="2578100"/>
              <a:ext cx="165100" cy="1446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11" name="Oval 10">
            <a:extLst>
              <a:ext uri="{FF2B5EF4-FFF2-40B4-BE49-F238E27FC236}">
                <a16:creationId xmlns:a16="http://schemas.microsoft.com/office/drawing/2014/main" id="{96C26700-D27F-E398-2FD7-3D248A364751}"/>
              </a:ext>
            </a:extLst>
          </p:cNvPr>
          <p:cNvSpPr/>
          <p:nvPr/>
        </p:nvSpPr>
        <p:spPr>
          <a:xfrm rot="1924370">
            <a:off x="10085881" y="3144737"/>
            <a:ext cx="722338" cy="72233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30" name="Group 29">
            <a:extLst>
              <a:ext uri="{FF2B5EF4-FFF2-40B4-BE49-F238E27FC236}">
                <a16:creationId xmlns:a16="http://schemas.microsoft.com/office/drawing/2014/main" id="{D539EE4B-AD52-A10D-44A4-2E655A5580F7}"/>
              </a:ext>
            </a:extLst>
          </p:cNvPr>
          <p:cNvGrpSpPr/>
          <p:nvPr/>
        </p:nvGrpSpPr>
        <p:grpSpPr>
          <a:xfrm>
            <a:off x="5246189" y="1742826"/>
            <a:ext cx="1864184" cy="1265255"/>
            <a:chOff x="4926899" y="2219723"/>
            <a:chExt cx="1864184" cy="1265255"/>
          </a:xfrm>
        </p:grpSpPr>
        <p:grpSp>
          <p:nvGrpSpPr>
            <p:cNvPr id="13" name="Group 12">
              <a:extLst>
                <a:ext uri="{FF2B5EF4-FFF2-40B4-BE49-F238E27FC236}">
                  <a16:creationId xmlns:a16="http://schemas.microsoft.com/office/drawing/2014/main" id="{239F1287-0989-BFB6-C5ED-9EB399BB292E}"/>
                </a:ext>
              </a:extLst>
            </p:cNvPr>
            <p:cNvGrpSpPr/>
            <p:nvPr/>
          </p:nvGrpSpPr>
          <p:grpSpPr>
            <a:xfrm rot="19133848">
              <a:off x="6456436" y="2219723"/>
              <a:ext cx="206091" cy="1265255"/>
              <a:chOff x="1282700" y="1709132"/>
              <a:chExt cx="165100" cy="1013598"/>
            </a:xfrm>
            <a:solidFill>
              <a:schemeClr val="accent2">
                <a:lumMod val="75000"/>
              </a:schemeClr>
            </a:solidFill>
          </p:grpSpPr>
          <p:sp>
            <p:nvSpPr>
              <p:cNvPr id="15" name="Rectangle 14">
                <a:extLst>
                  <a:ext uri="{FF2B5EF4-FFF2-40B4-BE49-F238E27FC236}">
                    <a16:creationId xmlns:a16="http://schemas.microsoft.com/office/drawing/2014/main" id="{B1489460-35D8-E064-0DE0-2B7047A8830D}"/>
                  </a:ext>
                </a:extLst>
              </p:cNvPr>
              <p:cNvSpPr/>
              <p:nvPr/>
            </p:nvSpPr>
            <p:spPr>
              <a:xfrm>
                <a:off x="1282700" y="1709132"/>
                <a:ext cx="165100" cy="868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Isosceles Triangle 15">
                <a:extLst>
                  <a:ext uri="{FF2B5EF4-FFF2-40B4-BE49-F238E27FC236}">
                    <a16:creationId xmlns:a16="http://schemas.microsoft.com/office/drawing/2014/main" id="{CAA67F9B-3879-B2A3-CEBF-805D33BC9D56}"/>
                  </a:ext>
                </a:extLst>
              </p:cNvPr>
              <p:cNvSpPr/>
              <p:nvPr/>
            </p:nvSpPr>
            <p:spPr>
              <a:xfrm rot="10800000">
                <a:off x="1282700" y="2578100"/>
                <a:ext cx="165100" cy="1446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17" name="Oval 16">
              <a:extLst>
                <a:ext uri="{FF2B5EF4-FFF2-40B4-BE49-F238E27FC236}">
                  <a16:creationId xmlns:a16="http://schemas.microsoft.com/office/drawing/2014/main" id="{74395FD9-E77E-3C37-CC82-4C65CB5ABD20}"/>
                </a:ext>
              </a:extLst>
            </p:cNvPr>
            <p:cNvSpPr/>
            <p:nvPr/>
          </p:nvSpPr>
          <p:spPr>
            <a:xfrm>
              <a:off x="6068745" y="2515998"/>
              <a:ext cx="722338" cy="72233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Rectangle: Rounded Corners 17">
              <a:extLst>
                <a:ext uri="{FF2B5EF4-FFF2-40B4-BE49-F238E27FC236}">
                  <a16:creationId xmlns:a16="http://schemas.microsoft.com/office/drawing/2014/main" id="{CF1C85B6-6186-5837-0048-76E96766FAEF}"/>
                </a:ext>
              </a:extLst>
            </p:cNvPr>
            <p:cNvSpPr/>
            <p:nvPr/>
          </p:nvSpPr>
          <p:spPr>
            <a:xfrm rot="1207745">
              <a:off x="4926899" y="2294327"/>
              <a:ext cx="1063775" cy="519009"/>
            </a:xfrm>
            <a:prstGeom prst="roundRect">
              <a:avLst>
                <a:gd name="adj" fmla="val 5000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20" name="Rectangle: Rounded Corners 19">
            <a:extLst>
              <a:ext uri="{FF2B5EF4-FFF2-40B4-BE49-F238E27FC236}">
                <a16:creationId xmlns:a16="http://schemas.microsoft.com/office/drawing/2014/main" id="{501D13F7-3497-30BF-C268-514C492993A7}"/>
              </a:ext>
            </a:extLst>
          </p:cNvPr>
          <p:cNvSpPr/>
          <p:nvPr/>
        </p:nvSpPr>
        <p:spPr>
          <a:xfrm rot="1853661">
            <a:off x="10787594" y="3744985"/>
            <a:ext cx="1063775" cy="519009"/>
          </a:xfrm>
          <a:prstGeom prst="roundRect">
            <a:avLst>
              <a:gd name="adj" fmla="val 5000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29" name="Group 28">
            <a:extLst>
              <a:ext uri="{FF2B5EF4-FFF2-40B4-BE49-F238E27FC236}">
                <a16:creationId xmlns:a16="http://schemas.microsoft.com/office/drawing/2014/main" id="{991E842C-C792-AF60-5618-31FE798320E2}"/>
              </a:ext>
            </a:extLst>
          </p:cNvPr>
          <p:cNvGrpSpPr/>
          <p:nvPr/>
        </p:nvGrpSpPr>
        <p:grpSpPr>
          <a:xfrm rot="19920105">
            <a:off x="5609713" y="4945534"/>
            <a:ext cx="2194778" cy="779247"/>
            <a:chOff x="5757994" y="4945534"/>
            <a:chExt cx="2194778" cy="779247"/>
          </a:xfrm>
        </p:grpSpPr>
        <p:sp>
          <p:nvSpPr>
            <p:cNvPr id="19" name="Rectangle: Rounded Corners 18">
              <a:extLst>
                <a:ext uri="{FF2B5EF4-FFF2-40B4-BE49-F238E27FC236}">
                  <a16:creationId xmlns:a16="http://schemas.microsoft.com/office/drawing/2014/main" id="{572BA0D7-AA1F-2ABA-8025-EBB1538EA4C4}"/>
                </a:ext>
              </a:extLst>
            </p:cNvPr>
            <p:cNvSpPr/>
            <p:nvPr/>
          </p:nvSpPr>
          <p:spPr>
            <a:xfrm rot="21015201">
              <a:off x="5757994" y="5205772"/>
              <a:ext cx="1063775" cy="519009"/>
            </a:xfrm>
            <a:prstGeom prst="roundRect">
              <a:avLst>
                <a:gd name="adj" fmla="val 5000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21" name="Group 20">
              <a:extLst>
                <a:ext uri="{FF2B5EF4-FFF2-40B4-BE49-F238E27FC236}">
                  <a16:creationId xmlns:a16="http://schemas.microsoft.com/office/drawing/2014/main" id="{00115F36-D3E7-39F9-4447-1F6271FBBABC}"/>
                </a:ext>
              </a:extLst>
            </p:cNvPr>
            <p:cNvGrpSpPr/>
            <p:nvPr/>
          </p:nvGrpSpPr>
          <p:grpSpPr>
            <a:xfrm rot="16762852">
              <a:off x="7217099" y="4587492"/>
              <a:ext cx="206091" cy="1265255"/>
              <a:chOff x="1282700" y="1709132"/>
              <a:chExt cx="165100" cy="1013598"/>
            </a:xfrm>
            <a:solidFill>
              <a:schemeClr val="accent2">
                <a:lumMod val="75000"/>
              </a:schemeClr>
            </a:solidFill>
          </p:grpSpPr>
          <p:sp>
            <p:nvSpPr>
              <p:cNvPr id="22" name="Rectangle 21">
                <a:extLst>
                  <a:ext uri="{FF2B5EF4-FFF2-40B4-BE49-F238E27FC236}">
                    <a16:creationId xmlns:a16="http://schemas.microsoft.com/office/drawing/2014/main" id="{DAE876B0-2A4A-8CE5-0CAF-13B642321A75}"/>
                  </a:ext>
                </a:extLst>
              </p:cNvPr>
              <p:cNvSpPr/>
              <p:nvPr/>
            </p:nvSpPr>
            <p:spPr>
              <a:xfrm>
                <a:off x="1282700" y="1709132"/>
                <a:ext cx="165100" cy="868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Isosceles Triangle 22">
                <a:extLst>
                  <a:ext uri="{FF2B5EF4-FFF2-40B4-BE49-F238E27FC236}">
                    <a16:creationId xmlns:a16="http://schemas.microsoft.com/office/drawing/2014/main" id="{081F1365-73AC-AE68-2833-F5A9CA4810A5}"/>
                  </a:ext>
                </a:extLst>
              </p:cNvPr>
              <p:cNvSpPr/>
              <p:nvPr/>
            </p:nvSpPr>
            <p:spPr>
              <a:xfrm rot="10800000">
                <a:off x="1282700" y="2578100"/>
                <a:ext cx="165100" cy="1446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24" name="Oval 23">
              <a:extLst>
                <a:ext uri="{FF2B5EF4-FFF2-40B4-BE49-F238E27FC236}">
                  <a16:creationId xmlns:a16="http://schemas.microsoft.com/office/drawing/2014/main" id="{5DE241B6-4041-1926-7E07-AB6136FFFBDC}"/>
                </a:ext>
              </a:extLst>
            </p:cNvPr>
            <p:cNvSpPr/>
            <p:nvPr/>
          </p:nvSpPr>
          <p:spPr>
            <a:xfrm>
              <a:off x="6912142" y="4945534"/>
              <a:ext cx="722338" cy="72233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25" name="Rectangle 24">
            <a:extLst>
              <a:ext uri="{FF2B5EF4-FFF2-40B4-BE49-F238E27FC236}">
                <a16:creationId xmlns:a16="http://schemas.microsoft.com/office/drawing/2014/main" id="{F926A14F-70F2-0151-D9F7-4ECA6195256B}"/>
              </a:ext>
            </a:extLst>
          </p:cNvPr>
          <p:cNvSpPr/>
          <p:nvPr/>
        </p:nvSpPr>
        <p:spPr>
          <a:xfrm>
            <a:off x="8203372" y="3345727"/>
            <a:ext cx="989984" cy="1584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Rectangle 25">
            <a:extLst>
              <a:ext uri="{FF2B5EF4-FFF2-40B4-BE49-F238E27FC236}">
                <a16:creationId xmlns:a16="http://schemas.microsoft.com/office/drawing/2014/main" id="{6C63855A-DC63-D0BF-2AEB-9B4BECF562C7}"/>
              </a:ext>
            </a:extLst>
          </p:cNvPr>
          <p:cNvSpPr/>
          <p:nvPr/>
        </p:nvSpPr>
        <p:spPr>
          <a:xfrm>
            <a:off x="8203372" y="3718945"/>
            <a:ext cx="989984" cy="1584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7" name="Rectangle 26">
            <a:extLst>
              <a:ext uri="{FF2B5EF4-FFF2-40B4-BE49-F238E27FC236}">
                <a16:creationId xmlns:a16="http://schemas.microsoft.com/office/drawing/2014/main" id="{8D4351CF-2F49-2929-4570-2D6FF31F0A40}"/>
              </a:ext>
            </a:extLst>
          </p:cNvPr>
          <p:cNvSpPr/>
          <p:nvPr/>
        </p:nvSpPr>
        <p:spPr>
          <a:xfrm>
            <a:off x="8203372" y="4111123"/>
            <a:ext cx="989984" cy="1584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2131218305"/>
      </p:ext>
    </p:extLst>
  </p:cSld>
  <p:clrMapOvr>
    <a:masterClrMapping/>
  </p:clrMapOvr>
</p:sld>
</file>

<file path=ppt/theme/theme1.xml><?xml version="1.0" encoding="utf-8"?>
<a:theme xmlns:a="http://schemas.openxmlformats.org/drawingml/2006/main" name="Office Theme">
  <a:themeElements>
    <a:clrScheme name="Alliance">
      <a:dk1>
        <a:sysClr val="windowText" lastClr="000000"/>
      </a:dk1>
      <a:lt1>
        <a:sysClr val="window" lastClr="FFFFFF"/>
      </a:lt1>
      <a:dk2>
        <a:srgbClr val="44546A"/>
      </a:dk2>
      <a:lt2>
        <a:srgbClr val="E7E6E6"/>
      </a:lt2>
      <a:accent1>
        <a:srgbClr val="97467C"/>
      </a:accent1>
      <a:accent2>
        <a:srgbClr val="B78EA3"/>
      </a:accent2>
      <a:accent3>
        <a:srgbClr val="95CC79"/>
      </a:accent3>
      <a:accent4>
        <a:srgbClr val="1D8CC8"/>
      </a:accent4>
      <a:accent5>
        <a:srgbClr val="35B2B4"/>
      </a:accent5>
      <a:accent6>
        <a:srgbClr val="8D9EAE"/>
      </a:accent6>
      <a:hlink>
        <a:srgbClr val="C888B2"/>
      </a:hlink>
      <a:folHlink>
        <a:srgbClr val="7E9CBA"/>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3266</TotalTime>
  <Words>11359</Words>
  <Application>Microsoft Office PowerPoint</Application>
  <PresentationFormat>Widescreen</PresentationFormat>
  <Paragraphs>1152</Paragraphs>
  <Slides>62</Slides>
  <Notes>62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62</vt:i4>
      </vt:variant>
    </vt:vector>
  </HeadingPairs>
  <TitlesOfParts>
    <vt:vector size="70" baseType="lpstr">
      <vt:lpstr>Arial</vt:lpstr>
      <vt:lpstr>Berlin Sans FB</vt:lpstr>
      <vt:lpstr>Britannic Bold</vt:lpstr>
      <vt:lpstr>Calibri</vt:lpstr>
      <vt:lpstr>Calibri Light</vt:lpstr>
      <vt:lpstr>Garamond</vt:lpstr>
      <vt:lpstr>Helvetica Neue</vt:lpstr>
      <vt:lpstr>Office Theme</vt:lpstr>
      <vt:lpstr>PowerPoint Presentation</vt:lpstr>
      <vt:lpstr>PowerPoint Presentation</vt:lpstr>
      <vt:lpstr>Normes minimales de protection de l'enfance</vt:lpstr>
      <vt:lpstr>Aperçu de la formation</vt:lpstr>
      <vt:lpstr>Manuel du participant </vt:lpstr>
      <vt:lpstr>Objectif du module 1</vt:lpstr>
      <vt:lpstr>Ordre du jour</vt:lpstr>
      <vt:lpstr>Apprendre à se connaître</vt:lpstr>
      <vt:lpstr>Contrat d'apprentissage</vt:lpstr>
      <vt:lpstr>Objectifs d'apprentissage</vt:lpstr>
      <vt:lpstr>PowerPoint Presentation</vt:lpstr>
      <vt:lpstr>Discussion de groupe</vt:lpstr>
      <vt:lpstr>Protection de l'enfance</vt:lpstr>
      <vt:lpstr>Explication des termes relatifs à la protection de l'enfance</vt:lpstr>
      <vt:lpstr>PowerPoint Presentation</vt:lpstr>
      <vt:lpstr>Problèmes de protection de l'enfance</vt:lpstr>
      <vt:lpstr>Types courants de violence et d'abus</vt:lpstr>
      <vt:lpstr>Types de violence et d'abus</vt:lpstr>
      <vt:lpstr>Problèmes de protection de l'enfance</vt:lpstr>
      <vt:lpstr>Problèmes de protection de l'enfance</vt:lpstr>
      <vt:lpstr>Problèmes de protection de l'enfance</vt:lpstr>
      <vt:lpstr>Principaux points d'apprentissage</vt:lpstr>
      <vt:lpstr>PowerPoint Presentation</vt:lpstr>
      <vt:lpstr>Appliquer une approche socio-écologique</vt:lpstr>
      <vt:lpstr>PowerPoint Presentation</vt:lpstr>
      <vt:lpstr>Normes socioculturelles</vt:lpstr>
      <vt:lpstr>Normes socioculturelles néfastes</vt:lpstr>
      <vt:lpstr>PowerPoint Presentation</vt:lpstr>
      <vt:lpstr>Au niveau de la société et de la communauté : points de vue sur l'enfance</vt:lpstr>
      <vt:lpstr>PowerPoint Presentation</vt:lpstr>
      <vt:lpstr>Marche rapide</vt:lpstr>
      <vt:lpstr>PowerPoint Presentation</vt:lpstr>
      <vt:lpstr>Roue motrice</vt:lpstr>
      <vt:lpstr>PowerPoint Presentation</vt:lpstr>
      <vt:lpstr>Principaux points d'apprentissage</vt:lpstr>
      <vt:lpstr>PowerPoint Presentation</vt:lpstr>
      <vt:lpstr>Âge et stade de développement</vt:lpstr>
      <vt:lpstr>Quatre grands domaines du développement de l'enfant</vt:lpstr>
      <vt:lpstr>Des capacités qui évoluent</vt:lpstr>
      <vt:lpstr>Des capacités qui évoluent</vt:lpstr>
      <vt:lpstr>Les différences individuelles dans le développement</vt:lpstr>
      <vt:lpstr>Comprendre le handicap</vt:lpstr>
      <vt:lpstr>Handicaps visibles et invisibles</vt:lpstr>
      <vt:lpstr>Barrières excluant les enfants en situation de handicap</vt:lpstr>
      <vt:lpstr>Obstacles limitant la capacité des enfants en situation de handicap</vt:lpstr>
      <vt:lpstr>Principaux points d'apprentissage</vt:lpstr>
      <vt:lpstr>PowerPoint Presentation</vt:lpstr>
      <vt:lpstr>Discussion de groupe</vt:lpstr>
      <vt:lpstr>Risques liés à la protection de l'enfance</vt:lpstr>
      <vt:lpstr>Vulnérabilités</vt:lpstr>
      <vt:lpstr>Risque</vt:lpstr>
      <vt:lpstr>PowerPoint Presentation</vt:lpstr>
      <vt:lpstr>Résilience</vt:lpstr>
      <vt:lpstr>Résilience</vt:lpstr>
      <vt:lpstr>Facteurs de protection</vt:lpstr>
      <vt:lpstr>PowerPoint Presentation</vt:lpstr>
      <vt:lpstr>Analyse des risques liés à la protection de l'enfance</vt:lpstr>
      <vt:lpstr>Risque et niveaux de risque</vt:lpstr>
      <vt:lpstr>Principaux points d'apprentissage</vt:lpstr>
      <vt:lpstr>PowerPoint Presentation</vt:lpstr>
      <vt:lpstr>Fin du module 1</vt:lpstr>
      <vt:lpstr>Autosoin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Ilse Van der Straeten</dc:creator>
  <cp:keywords>, docId:B50C7C9D7EA3B5A93280F1DA9E894E0A</cp:keywords>
  <cp:lastModifiedBy>Ilse Van der Straeten</cp:lastModifiedBy>
  <cp:revision>68</cp:revision>
  <cp:lastPrinted>2023-02-24T17:58:48Z</cp:lastPrinted>
  <dcterms:created xsi:type="dcterms:W3CDTF">2023-02-13T10:24:18Z</dcterms:created>
  <dcterms:modified xsi:type="dcterms:W3CDTF">2023-04-05T15:48:38Z</dcterms:modified>
</cp:coreProperties>
</file>